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7" r:id="rId1"/>
  </p:sldMasterIdLst>
  <p:sldIdLst>
    <p:sldId id="256" r:id="rId2"/>
    <p:sldId id="257" r:id="rId3"/>
    <p:sldId id="258" r:id="rId4"/>
    <p:sldId id="259" r:id="rId5"/>
    <p:sldId id="260" r:id="rId6"/>
    <p:sldId id="261" r:id="rId7"/>
    <p:sldId id="262" r:id="rId8"/>
    <p:sldId id="263" r:id="rId9"/>
    <p:sldId id="267" r:id="rId10"/>
    <p:sldId id="270" r:id="rId11"/>
    <p:sldId id="264" r:id="rId12"/>
    <p:sldId id="265" r:id="rId13"/>
    <p:sldId id="266" r:id="rId14"/>
    <p:sldId id="268" r:id="rId15"/>
    <p:sldId id="269" r:id="rId16"/>
    <p:sldId id="271" r:id="rId17"/>
    <p:sldId id="272"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05" d="100"/>
          <a:sy n="105" d="100"/>
        </p:scale>
        <p:origin x="78" y="2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6CCBF3A-D7FB-4B97-8FD5-6FFB20CB1E84}" type="datetimeFigureOut">
              <a:rPr lang="en-US" smtClean="0"/>
              <a:t>11/13/2023</a:t>
            </a:fld>
            <a:endParaRPr lang="en-US"/>
          </a:p>
        </p:txBody>
      </p:sp>
      <p:sp>
        <p:nvSpPr>
          <p:cNvPr id="5" name="Footer Placeholder 4"/>
          <p:cNvSpPr>
            <a:spLocks noGrp="1"/>
          </p:cNvSpPr>
          <p:nvPr>
            <p:ph type="ftr" sz="quarter" idx="11"/>
          </p:nvPr>
        </p:nvSpPr>
        <p:spPr>
          <a:xfrm>
            <a:off x="5332412" y="5883275"/>
            <a:ext cx="4324044" cy="365125"/>
          </a:xfrm>
        </p:spPr>
        <p:txBody>
          <a:bodyPr/>
          <a:lstStyle/>
          <a:p>
            <a:endParaRPr lang="en-US"/>
          </a:p>
        </p:txBody>
      </p:sp>
      <p:sp>
        <p:nvSpPr>
          <p:cNvPr id="6" name="Slide Number Placeholder 5"/>
          <p:cNvSpPr>
            <a:spLocks noGrp="1"/>
          </p:cNvSpPr>
          <p:nvPr>
            <p:ph type="sldNum" sz="quarter" idx="12"/>
          </p:nvPr>
        </p:nvSpPr>
        <p:spPr/>
        <p:txBody>
          <a:bodyPr/>
          <a:lstStyle/>
          <a:p>
            <a:fld id="{3109D357-8067-4A1F-97B2-93C5160B78D9}" type="slidenum">
              <a:rPr lang="en-US" smtClean="0"/>
              <a:t>‹#›</a:t>
            </a:fld>
            <a:endParaRPr lang="en-US"/>
          </a:p>
        </p:txBody>
      </p:sp>
    </p:spTree>
    <p:extLst>
      <p:ext uri="{BB962C8B-B14F-4D97-AF65-F5344CB8AC3E}">
        <p14:creationId xmlns:p14="http://schemas.microsoft.com/office/powerpoint/2010/main" val="4863387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F6CCBF3A-D7FB-4B97-8FD5-6FFB20CB1E84}" type="datetimeFigureOut">
              <a:rPr lang="en-US" smtClean="0"/>
              <a:t>11/13/2023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09D357-8067-4A1F-97B2-93C5160B78D9}" type="slidenum">
              <a:rPr lang="en-US" smtClean="0"/>
              <a:t>‹#›</a:t>
            </a:fld>
            <a:endParaRPr lang="en-US"/>
          </a:p>
        </p:txBody>
      </p:sp>
    </p:spTree>
    <p:extLst>
      <p:ext uri="{BB962C8B-B14F-4D97-AF65-F5344CB8AC3E}">
        <p14:creationId xmlns:p14="http://schemas.microsoft.com/office/powerpoint/2010/main" val="15335492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6CCBF3A-D7FB-4B97-8FD5-6FFB20CB1E84}" type="datetimeFigureOut">
              <a:rPr lang="en-US" smtClean="0"/>
              <a:t>11/13/2023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09D357-8067-4A1F-97B2-93C5160B78D9}" type="slidenum">
              <a:rPr lang="en-US" smtClean="0"/>
              <a:t>‹#›</a:t>
            </a:fld>
            <a:endParaRPr lang="en-US"/>
          </a:p>
        </p:txBody>
      </p:sp>
    </p:spTree>
    <p:extLst>
      <p:ext uri="{BB962C8B-B14F-4D97-AF65-F5344CB8AC3E}">
        <p14:creationId xmlns:p14="http://schemas.microsoft.com/office/powerpoint/2010/main" val="30749041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6CCBF3A-D7FB-4B97-8FD5-6FFB20CB1E84}" type="datetimeFigureOut">
              <a:rPr lang="en-US" smtClean="0"/>
              <a:t>11/13/2023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09D357-8067-4A1F-97B2-93C5160B78D9}" type="slidenum">
              <a:rPr lang="en-US" smtClean="0"/>
              <a:t>‹#›</a:t>
            </a:fld>
            <a:endParaRPr lang="en-US"/>
          </a:p>
        </p:txBody>
      </p:sp>
    </p:spTree>
    <p:extLst>
      <p:ext uri="{BB962C8B-B14F-4D97-AF65-F5344CB8AC3E}">
        <p14:creationId xmlns:p14="http://schemas.microsoft.com/office/powerpoint/2010/main" val="2021955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6CCBF3A-D7FB-4B97-8FD5-6FFB20CB1E84}" type="datetimeFigureOut">
              <a:rPr lang="en-US" smtClean="0"/>
              <a:t>11/13/2023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09D357-8067-4A1F-97B2-93C5160B78D9}" type="slidenum">
              <a:rPr lang="en-US" smtClean="0"/>
              <a:t>‹#›</a:t>
            </a:fld>
            <a:endParaRPr lang="en-US"/>
          </a:p>
        </p:txBody>
      </p:sp>
    </p:spTree>
    <p:extLst>
      <p:ext uri="{BB962C8B-B14F-4D97-AF65-F5344CB8AC3E}">
        <p14:creationId xmlns:p14="http://schemas.microsoft.com/office/powerpoint/2010/main" val="13062396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6CCBF3A-D7FB-4B97-8FD5-6FFB20CB1E84}" type="datetimeFigureOut">
              <a:rPr lang="en-US" smtClean="0"/>
              <a:t>11/13/2023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09D357-8067-4A1F-97B2-93C5160B78D9}" type="slidenum">
              <a:rPr lang="en-US" smtClean="0"/>
              <a:t>‹#›</a:t>
            </a:fld>
            <a:endParaRPr lang="en-US"/>
          </a:p>
        </p:txBody>
      </p:sp>
    </p:spTree>
    <p:extLst>
      <p:ext uri="{BB962C8B-B14F-4D97-AF65-F5344CB8AC3E}">
        <p14:creationId xmlns:p14="http://schemas.microsoft.com/office/powerpoint/2010/main" val="5601294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6CCBF3A-D7FB-4B97-8FD5-6FFB20CB1E84}" type="datetimeFigureOut">
              <a:rPr lang="en-US" smtClean="0"/>
              <a:t>11/13/2023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09D357-8067-4A1F-97B2-93C5160B78D9}" type="slidenum">
              <a:rPr lang="en-US" smtClean="0"/>
              <a:t>‹#›</a:t>
            </a:fld>
            <a:endParaRPr lang="en-US"/>
          </a:p>
        </p:txBody>
      </p:sp>
    </p:spTree>
    <p:extLst>
      <p:ext uri="{BB962C8B-B14F-4D97-AF65-F5344CB8AC3E}">
        <p14:creationId xmlns:p14="http://schemas.microsoft.com/office/powerpoint/2010/main" val="32944605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6CCBF3A-D7FB-4B97-8FD5-6FFB20CB1E84}" type="datetimeFigureOut">
              <a:rPr lang="en-US" smtClean="0"/>
              <a:t>11/13/2023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09D357-8067-4A1F-97B2-93C5160B78D9}" type="slidenum">
              <a:rPr lang="en-US" smtClean="0"/>
              <a:t>‹#›</a:t>
            </a:fld>
            <a:endParaRPr lang="en-US"/>
          </a:p>
        </p:txBody>
      </p:sp>
    </p:spTree>
    <p:extLst>
      <p:ext uri="{BB962C8B-B14F-4D97-AF65-F5344CB8AC3E}">
        <p14:creationId xmlns:p14="http://schemas.microsoft.com/office/powerpoint/2010/main" val="17452003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6CCBF3A-D7FB-4B97-8FD5-6FFB20CB1E84}" type="datetimeFigureOut">
              <a:rPr lang="en-US" smtClean="0"/>
              <a:t>11/13/2023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09D357-8067-4A1F-97B2-93C5160B78D9}" type="slidenum">
              <a:rPr lang="en-US" smtClean="0"/>
              <a:t>‹#›</a:t>
            </a:fld>
            <a:endParaRPr lang="en-US"/>
          </a:p>
        </p:txBody>
      </p:sp>
    </p:spTree>
    <p:extLst>
      <p:ext uri="{BB962C8B-B14F-4D97-AF65-F5344CB8AC3E}">
        <p14:creationId xmlns:p14="http://schemas.microsoft.com/office/powerpoint/2010/main" val="42146042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6CCBF3A-D7FB-4B97-8FD5-6FFB20CB1E84}" type="datetimeFigureOut">
              <a:rPr lang="en-US" smtClean="0"/>
              <a:t>11/13/2023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951856" y="5867131"/>
            <a:ext cx="551167" cy="365125"/>
          </a:xfrm>
        </p:spPr>
        <p:txBody>
          <a:bodyPr/>
          <a:lstStyle/>
          <a:p>
            <a:fld id="{3109D357-8067-4A1F-97B2-93C5160B78D9}" type="slidenum">
              <a:rPr lang="en-US" smtClean="0"/>
              <a:t>‹#›</a:t>
            </a:fld>
            <a:endParaRPr lang="en-US"/>
          </a:p>
        </p:txBody>
      </p:sp>
    </p:spTree>
    <p:extLst>
      <p:ext uri="{BB962C8B-B14F-4D97-AF65-F5344CB8AC3E}">
        <p14:creationId xmlns:p14="http://schemas.microsoft.com/office/powerpoint/2010/main" val="17983740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6CCBF3A-D7FB-4B97-8FD5-6FFB20CB1E84}" type="datetimeFigureOut">
              <a:rPr lang="en-US" smtClean="0"/>
              <a:t>11/13/2023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09D357-8067-4A1F-97B2-93C5160B78D9}" type="slidenum">
              <a:rPr lang="en-US" smtClean="0"/>
              <a:t>‹#›</a:t>
            </a:fld>
            <a:endParaRPr lang="en-US"/>
          </a:p>
        </p:txBody>
      </p:sp>
    </p:spTree>
    <p:extLst>
      <p:ext uri="{BB962C8B-B14F-4D97-AF65-F5344CB8AC3E}">
        <p14:creationId xmlns:p14="http://schemas.microsoft.com/office/powerpoint/2010/main" val="13743008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6CCBF3A-D7FB-4B97-8FD5-6FFB20CB1E84}" type="datetimeFigureOut">
              <a:rPr lang="en-US" smtClean="0"/>
              <a:t>11/13/2023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09D357-8067-4A1F-97B2-93C5160B78D9}" type="slidenum">
              <a:rPr lang="en-US" smtClean="0"/>
              <a:t>‹#›</a:t>
            </a:fld>
            <a:endParaRPr lang="en-US"/>
          </a:p>
        </p:txBody>
      </p:sp>
    </p:spTree>
    <p:extLst>
      <p:ext uri="{BB962C8B-B14F-4D97-AF65-F5344CB8AC3E}">
        <p14:creationId xmlns:p14="http://schemas.microsoft.com/office/powerpoint/2010/main" val="42082640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6CCBF3A-D7FB-4B97-8FD5-6FFB20CB1E84}" type="datetimeFigureOut">
              <a:rPr lang="en-US" smtClean="0"/>
              <a:t>11/13/2023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109D357-8067-4A1F-97B2-93C5160B78D9}" type="slidenum">
              <a:rPr lang="en-US" smtClean="0"/>
              <a:t>‹#›</a:t>
            </a:fld>
            <a:endParaRPr lang="en-US"/>
          </a:p>
        </p:txBody>
      </p:sp>
    </p:spTree>
    <p:extLst>
      <p:ext uri="{BB962C8B-B14F-4D97-AF65-F5344CB8AC3E}">
        <p14:creationId xmlns:p14="http://schemas.microsoft.com/office/powerpoint/2010/main" val="13778551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6CCBF3A-D7FB-4B97-8FD5-6FFB20CB1E84}" type="datetimeFigureOut">
              <a:rPr lang="en-US" smtClean="0"/>
              <a:t>11/13/2023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109D357-8067-4A1F-97B2-93C5160B78D9}" type="slidenum">
              <a:rPr lang="en-US" smtClean="0"/>
              <a:t>‹#›</a:t>
            </a:fld>
            <a:endParaRPr lang="en-US"/>
          </a:p>
        </p:txBody>
      </p:sp>
    </p:spTree>
    <p:extLst>
      <p:ext uri="{BB962C8B-B14F-4D97-AF65-F5344CB8AC3E}">
        <p14:creationId xmlns:p14="http://schemas.microsoft.com/office/powerpoint/2010/main" val="1638649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CCBF3A-D7FB-4B97-8FD5-6FFB20CB1E84}" type="datetimeFigureOut">
              <a:rPr lang="en-US" smtClean="0"/>
              <a:t>11/13/2023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109D357-8067-4A1F-97B2-93C5160B78D9}" type="slidenum">
              <a:rPr lang="en-US" smtClean="0"/>
              <a:t>‹#›</a:t>
            </a:fld>
            <a:endParaRPr lang="en-US"/>
          </a:p>
        </p:txBody>
      </p:sp>
    </p:spTree>
    <p:extLst>
      <p:ext uri="{BB962C8B-B14F-4D97-AF65-F5344CB8AC3E}">
        <p14:creationId xmlns:p14="http://schemas.microsoft.com/office/powerpoint/2010/main" val="28932140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F6CCBF3A-D7FB-4B97-8FD5-6FFB20CB1E84}" type="datetimeFigureOut">
              <a:rPr lang="en-US" smtClean="0"/>
              <a:t>11/13/2023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09D357-8067-4A1F-97B2-93C5160B78D9}" type="slidenum">
              <a:rPr lang="en-US" smtClean="0"/>
              <a:t>‹#›</a:t>
            </a:fld>
            <a:endParaRPr lang="en-US"/>
          </a:p>
        </p:txBody>
      </p:sp>
    </p:spTree>
    <p:extLst>
      <p:ext uri="{BB962C8B-B14F-4D97-AF65-F5344CB8AC3E}">
        <p14:creationId xmlns:p14="http://schemas.microsoft.com/office/powerpoint/2010/main" val="1965138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F6CCBF3A-D7FB-4B97-8FD5-6FFB20CB1E84}" type="datetimeFigureOut">
              <a:rPr lang="en-US" smtClean="0"/>
              <a:t>11/13/2023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09D357-8067-4A1F-97B2-93C5160B78D9}" type="slidenum">
              <a:rPr lang="en-US" smtClean="0"/>
              <a:t>‹#›</a:t>
            </a:fld>
            <a:endParaRPr lang="en-US"/>
          </a:p>
        </p:txBody>
      </p:sp>
    </p:spTree>
    <p:extLst>
      <p:ext uri="{BB962C8B-B14F-4D97-AF65-F5344CB8AC3E}">
        <p14:creationId xmlns:p14="http://schemas.microsoft.com/office/powerpoint/2010/main" val="40178384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F6CCBF3A-D7FB-4B97-8FD5-6FFB20CB1E84}" type="datetimeFigureOut">
              <a:rPr lang="en-US" smtClean="0"/>
              <a:t>11/13/2023</a:t>
            </a:fld>
            <a:endParaRPr lang="en-US"/>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3109D357-8067-4A1F-97B2-93C5160B78D9}" type="slidenum">
              <a:rPr lang="en-US" smtClean="0"/>
              <a:t>‹#›</a:t>
            </a:fld>
            <a:endParaRPr lang="en-US"/>
          </a:p>
        </p:txBody>
      </p:sp>
    </p:spTree>
    <p:extLst>
      <p:ext uri="{BB962C8B-B14F-4D97-AF65-F5344CB8AC3E}">
        <p14:creationId xmlns:p14="http://schemas.microsoft.com/office/powerpoint/2010/main" val="3341594612"/>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1" r:id="rId14"/>
    <p:sldLayoutId id="2147483702" r:id="rId15"/>
    <p:sldLayoutId id="2147483703" r:id="rId16"/>
    <p:sldLayoutId id="2147483704"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hyperlink" Target="https://doi.org/10.1007/s13670-0150120-2"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cdc.gov/hai/containment/PPE-Nursing-Homes.html" TargetMode="External"/><Relationship Id="rId2" Type="http://schemas.openxmlformats.org/officeDocument/2006/relationships/hyperlink" Target="https://doi.org/10.1111/j.1532-5415.2007.01468.x"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mailto:sknighton@apic.org" TargetMode="External"/><Relationship Id="rId2" Type="http://schemas.openxmlformats.org/officeDocument/2006/relationships/hyperlink" Target="mailto:research@apic.org" TargetMode="External"/><Relationship Id="rId1" Type="http://schemas.openxmlformats.org/officeDocument/2006/relationships/slideLayout" Target="../slideLayouts/slideLayout2.xml"/><Relationship Id="rId4" Type="http://schemas.openxmlformats.org/officeDocument/2006/relationships/hyperlink" Target="mailto:Katreena.Merrill@byu.edu" TargetMode="Externa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www.cdc.gov/hai/containment/PPE-Nursing-Homes.html" TargetMode="Externa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E12DCE-6E87-6FE7-D73E-47C117CAC7D8}"/>
              </a:ext>
            </a:extLst>
          </p:cNvPr>
          <p:cNvSpPr>
            <a:spLocks noGrp="1"/>
          </p:cNvSpPr>
          <p:nvPr>
            <p:ph type="ctrTitle"/>
          </p:nvPr>
        </p:nvSpPr>
        <p:spPr>
          <a:xfrm>
            <a:off x="1188008" y="2743332"/>
            <a:ext cx="10226751" cy="2049737"/>
          </a:xfrm>
        </p:spPr>
        <p:txBody>
          <a:bodyPr anchor="t">
            <a:normAutofit/>
          </a:bodyPr>
          <a:lstStyle/>
          <a:p>
            <a:r>
              <a:rPr lang="en-US" sz="5600" dirty="0"/>
              <a:t>Changing Terminology in Infection Control</a:t>
            </a:r>
          </a:p>
        </p:txBody>
      </p:sp>
      <p:sp>
        <p:nvSpPr>
          <p:cNvPr id="3" name="Subtitle 2">
            <a:extLst>
              <a:ext uri="{FF2B5EF4-FFF2-40B4-BE49-F238E27FC236}">
                <a16:creationId xmlns:a16="http://schemas.microsoft.com/office/drawing/2014/main" id="{9CB1B8DF-6EB1-A8A4-610B-82B355C730F6}"/>
              </a:ext>
            </a:extLst>
          </p:cNvPr>
          <p:cNvSpPr>
            <a:spLocks noGrp="1"/>
          </p:cNvSpPr>
          <p:nvPr>
            <p:ph type="subTitle" idx="1"/>
          </p:nvPr>
        </p:nvSpPr>
        <p:spPr>
          <a:xfrm>
            <a:off x="6114661" y="838199"/>
            <a:ext cx="5228030" cy="1124243"/>
          </a:xfrm>
        </p:spPr>
        <p:txBody>
          <a:bodyPr>
            <a:normAutofit lnSpcReduction="10000"/>
          </a:bodyPr>
          <a:lstStyle/>
          <a:p>
            <a:pPr algn="r">
              <a:lnSpc>
                <a:spcPct val="100000"/>
              </a:lnSpc>
            </a:pPr>
            <a:r>
              <a:rPr lang="en-US" sz="1700"/>
              <a:t>Darlene Morse MSN RN, M.Ed., CIC</a:t>
            </a:r>
          </a:p>
          <a:p>
            <a:pPr algn="r">
              <a:lnSpc>
                <a:spcPct val="100000"/>
              </a:lnSpc>
            </a:pPr>
            <a:r>
              <a:rPr lang="en-US" sz="1700"/>
              <a:t>December 1, 2023</a:t>
            </a:r>
          </a:p>
          <a:p>
            <a:pPr algn="r">
              <a:lnSpc>
                <a:spcPct val="100000"/>
              </a:lnSpc>
            </a:pPr>
            <a:r>
              <a:rPr lang="en-US" sz="1700"/>
              <a:t>APIC New England</a:t>
            </a:r>
          </a:p>
        </p:txBody>
      </p:sp>
      <p:sp>
        <p:nvSpPr>
          <p:cNvPr id="24" name="Slide Number Placeholder 5">
            <a:extLst>
              <a:ext uri="{FF2B5EF4-FFF2-40B4-BE49-F238E27FC236}">
                <a16:creationId xmlns:a16="http://schemas.microsoft.com/office/drawing/2014/main" id="{B5820CAA-1E47-4CF2-ADB7-2E06AA2E72A5}"/>
              </a:ext>
            </a:extLst>
          </p:cNvPr>
          <p:cNvSpPr>
            <a:spLocks noGrp="1"/>
          </p:cNvSpPr>
          <p:nvPr>
            <p:ph type="sldNum" sz="quarter" idx="12"/>
          </p:nvPr>
        </p:nvSpPr>
        <p:spPr/>
        <p:txBody>
          <a:bodyPr>
            <a:normAutofit/>
          </a:bodyPr>
          <a:lstStyle/>
          <a:p>
            <a:pPr>
              <a:spcAft>
                <a:spcPts val="600"/>
              </a:spcAft>
            </a:pPr>
            <a:fld id="{3E131995-E962-4131-8504-6B962D7140A6}" type="slidenum">
              <a:rPr lang="en-US" smtClean="0"/>
              <a:pPr>
                <a:spcAft>
                  <a:spcPts val="600"/>
                </a:spcAft>
              </a:pPr>
              <a:t>1</a:t>
            </a:fld>
            <a:endParaRPr lang="en-US"/>
          </a:p>
        </p:txBody>
      </p:sp>
    </p:spTree>
    <p:extLst>
      <p:ext uri="{BB962C8B-B14F-4D97-AF65-F5344CB8AC3E}">
        <p14:creationId xmlns:p14="http://schemas.microsoft.com/office/powerpoint/2010/main" val="22263648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2871" y="-384048"/>
            <a:ext cx="10018713" cy="1752599"/>
          </a:xfrm>
        </p:spPr>
        <p:txBody>
          <a:bodyPr/>
          <a:lstStyle/>
          <a:p>
            <a:r>
              <a:rPr lang="en-US" dirty="0" smtClean="0"/>
              <a:t>When are EBP’s indicated?</a:t>
            </a:r>
            <a:endParaRPr lang="en-US" dirty="0"/>
          </a:p>
        </p:txBody>
      </p:sp>
      <p:sp>
        <p:nvSpPr>
          <p:cNvPr id="3" name="Content Placeholder 2"/>
          <p:cNvSpPr>
            <a:spLocks noGrp="1"/>
          </p:cNvSpPr>
          <p:nvPr>
            <p:ph idx="1"/>
          </p:nvPr>
        </p:nvSpPr>
        <p:spPr>
          <a:xfrm>
            <a:off x="1484310" y="1761743"/>
            <a:ext cx="10018713" cy="3124201"/>
          </a:xfrm>
        </p:spPr>
        <p:txBody>
          <a:bodyPr/>
          <a:lstStyle/>
          <a:p>
            <a:r>
              <a:rPr lang="en-US" dirty="0" smtClean="0"/>
              <a:t>When Contact Precautions do not apply</a:t>
            </a:r>
          </a:p>
          <a:p>
            <a:r>
              <a:rPr lang="en-US" dirty="0" smtClean="0"/>
              <a:t>For Nursing home residents who have a wound (such as a chronic wound) or an indwelling medical device, regardless of MDRO colonization status</a:t>
            </a:r>
          </a:p>
          <a:p>
            <a:r>
              <a:rPr lang="en-US" dirty="0" smtClean="0"/>
              <a:t>Infection or Colonization with an MDRO</a:t>
            </a:r>
          </a:p>
          <a:p>
            <a:r>
              <a:rPr lang="en-US" dirty="0" smtClean="0"/>
              <a:t>EBP’s should be continued for the duration of the stay</a:t>
            </a:r>
            <a:endParaRPr lang="en-US" dirty="0"/>
          </a:p>
        </p:txBody>
      </p:sp>
    </p:spTree>
    <p:extLst>
      <p:ext uri="{BB962C8B-B14F-4D97-AF65-F5344CB8AC3E}">
        <p14:creationId xmlns:p14="http://schemas.microsoft.com/office/powerpoint/2010/main" val="14234362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133856" y="60414"/>
            <a:ext cx="10104120" cy="6797586"/>
          </a:xfrm>
          <a:prstGeom prst="rect">
            <a:avLst/>
          </a:prstGeom>
        </p:spPr>
      </p:pic>
    </p:spTree>
    <p:extLst>
      <p:ext uri="{BB962C8B-B14F-4D97-AF65-F5344CB8AC3E}">
        <p14:creationId xmlns:p14="http://schemas.microsoft.com/office/powerpoint/2010/main" val="33684872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524440" y="73152"/>
            <a:ext cx="5141855" cy="6656641"/>
          </a:xfrm>
          <a:prstGeom prst="rect">
            <a:avLst/>
          </a:prstGeom>
        </p:spPr>
      </p:pic>
    </p:spTree>
    <p:extLst>
      <p:ext uri="{BB962C8B-B14F-4D97-AF65-F5344CB8AC3E}">
        <p14:creationId xmlns:p14="http://schemas.microsoft.com/office/powerpoint/2010/main" val="110333168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618357" y="137658"/>
            <a:ext cx="5251323" cy="6720342"/>
          </a:xfrm>
          <a:prstGeom prst="rect">
            <a:avLst/>
          </a:prstGeom>
        </p:spPr>
      </p:pic>
    </p:spTree>
    <p:extLst>
      <p:ext uri="{BB962C8B-B14F-4D97-AF65-F5344CB8AC3E}">
        <p14:creationId xmlns:p14="http://schemas.microsoft.com/office/powerpoint/2010/main" val="1369607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19719" y="-429768"/>
            <a:ext cx="10018713" cy="1752599"/>
          </a:xfrm>
        </p:spPr>
        <p:txBody>
          <a:bodyPr/>
          <a:lstStyle/>
          <a:p>
            <a:r>
              <a:rPr lang="en-US" dirty="0" smtClean="0"/>
              <a:t>References</a:t>
            </a:r>
            <a:endParaRPr lang="en-US" dirty="0"/>
          </a:p>
        </p:txBody>
      </p:sp>
      <p:sp>
        <p:nvSpPr>
          <p:cNvPr id="3" name="Content Placeholder 2"/>
          <p:cNvSpPr>
            <a:spLocks noGrp="1"/>
          </p:cNvSpPr>
          <p:nvPr>
            <p:ph idx="1"/>
          </p:nvPr>
        </p:nvSpPr>
        <p:spPr>
          <a:xfrm>
            <a:off x="1520886" y="774191"/>
            <a:ext cx="10018713" cy="5946649"/>
          </a:xfrm>
        </p:spPr>
        <p:txBody>
          <a:bodyPr>
            <a:normAutofit/>
          </a:bodyPr>
          <a:lstStyle/>
          <a:p>
            <a:r>
              <a:rPr lang="en-US" sz="1800" dirty="0" err="1" smtClean="0"/>
              <a:t>Aliyu</a:t>
            </a:r>
            <a:r>
              <a:rPr lang="en-US" sz="1800" dirty="0" smtClean="0"/>
              <a:t>, S., McGowan, K., Hussain, D., </a:t>
            </a:r>
            <a:r>
              <a:rPr lang="en-US" sz="1800" dirty="0" err="1" smtClean="0"/>
              <a:t>Kanawati</a:t>
            </a:r>
            <a:r>
              <a:rPr lang="en-US" sz="1800" dirty="0" smtClean="0"/>
              <a:t>, L., Ruiz, M. &amp;</a:t>
            </a:r>
            <a:r>
              <a:rPr lang="en-US" sz="1800" dirty="0" err="1" smtClean="0"/>
              <a:t>Yohannes</a:t>
            </a:r>
            <a:r>
              <a:rPr lang="en-US" sz="1800" dirty="0" smtClean="0"/>
              <a:t>, S. (2022). Prevalence and Outcomes of Multi-Drug Resistant Blood Stream Infections Among Nursing Home Residents Admitted to an Acute Care Hospital. Journal of Intensive Care Medicine, 37(4), 565-571. doi:10.1177/08850666211014450</a:t>
            </a:r>
          </a:p>
          <a:p>
            <a:r>
              <a:rPr lang="en-US" sz="1800" dirty="0" smtClean="0"/>
              <a:t>Blanco, N., Johnson, J.K., Sorkin, J.D., </a:t>
            </a:r>
            <a:r>
              <a:rPr lang="en-US" sz="1800" dirty="0" err="1" smtClean="0"/>
              <a:t>Lydecker</a:t>
            </a:r>
            <a:r>
              <a:rPr lang="en-US" sz="1800" dirty="0" smtClean="0"/>
              <a:t>, A.D., Levy, L., </a:t>
            </a:r>
            <a:r>
              <a:rPr lang="en-US" sz="1800" dirty="0" err="1" smtClean="0"/>
              <a:t>Mody</a:t>
            </a:r>
            <a:r>
              <a:rPr lang="en-US" sz="1800" dirty="0" smtClean="0"/>
              <a:t>, L. &amp; </a:t>
            </a:r>
            <a:r>
              <a:rPr lang="en-US" sz="1800" dirty="0" err="1" smtClean="0"/>
              <a:t>Roghmann</a:t>
            </a:r>
            <a:r>
              <a:rPr lang="en-US" sz="1800" dirty="0" smtClean="0"/>
              <a:t>, M-C. (2018). Transmission of resistant gram-negative bacteria to healthcare personnel gowns and gloves during care of residents in community-based nursing facilities. Infection Control &amp; Hospital Epidemiology, 39(12), 1425-1430. </a:t>
            </a:r>
            <a:r>
              <a:rPr lang="en-US" sz="1800" dirty="0" err="1" smtClean="0"/>
              <a:t>doi</a:t>
            </a:r>
            <a:r>
              <a:rPr lang="en-US" sz="1800" dirty="0" smtClean="0"/>
              <a:t>: 10.1017/ice.2018.247</a:t>
            </a:r>
          </a:p>
          <a:p>
            <a:r>
              <a:rPr lang="en-US" sz="1800" dirty="0" err="1" smtClean="0"/>
              <a:t>Cassone</a:t>
            </a:r>
            <a:r>
              <a:rPr lang="en-US" sz="1800" dirty="0" smtClean="0"/>
              <a:t>, M. &amp; </a:t>
            </a:r>
            <a:r>
              <a:rPr lang="en-US" sz="1800" dirty="0" err="1" smtClean="0"/>
              <a:t>Mody</a:t>
            </a:r>
            <a:r>
              <a:rPr lang="en-US" sz="1800" dirty="0" smtClean="0"/>
              <a:t>, L. (2015). Colonization with multi-drug resistant organisms in nursing homes: Scope, importance, and management. Current Geriatrics Reports, 4(1), 87-95. </a:t>
            </a:r>
            <a:r>
              <a:rPr lang="en-US" sz="1800" dirty="0" smtClean="0">
                <a:hlinkClick r:id="rId2"/>
              </a:rPr>
              <a:t>https://doi.org/10.1007/s13670-0150120-2</a:t>
            </a:r>
            <a:endParaRPr lang="en-US" sz="1800" dirty="0" smtClean="0"/>
          </a:p>
          <a:p>
            <a:r>
              <a:rPr lang="en-US" sz="1800" dirty="0" err="1" smtClean="0"/>
              <a:t>Lydecker</a:t>
            </a:r>
            <a:r>
              <a:rPr lang="en-US" sz="1800" dirty="0" smtClean="0"/>
              <a:t>, A.D., </a:t>
            </a:r>
            <a:r>
              <a:rPr lang="en-US" sz="1800" dirty="0" err="1" smtClean="0"/>
              <a:t>Osei</a:t>
            </a:r>
            <a:r>
              <a:rPr lang="en-US" sz="1800" dirty="0" smtClean="0"/>
              <a:t>, P.A., </a:t>
            </a:r>
            <a:r>
              <a:rPr lang="en-US" sz="1800" dirty="0" err="1" smtClean="0"/>
              <a:t>Pineles</a:t>
            </a:r>
            <a:r>
              <a:rPr lang="en-US" sz="1800" dirty="0" smtClean="0"/>
              <a:t>, L., Johnson, J.K., </a:t>
            </a:r>
            <a:r>
              <a:rPr lang="en-US" sz="1800" dirty="0" err="1" smtClean="0"/>
              <a:t>Meisel</a:t>
            </a:r>
            <a:r>
              <a:rPr lang="en-US" sz="1800" dirty="0" smtClean="0"/>
              <a:t>, J., Stine, O.C., </a:t>
            </a:r>
            <a:r>
              <a:rPr lang="en-US" sz="1800" dirty="0" err="1" smtClean="0"/>
              <a:t>Magder</a:t>
            </a:r>
            <a:r>
              <a:rPr lang="en-US" sz="1800" dirty="0" smtClean="0"/>
              <a:t>, L., </a:t>
            </a:r>
            <a:r>
              <a:rPr lang="en-US" sz="1800" dirty="0" err="1" smtClean="0"/>
              <a:t>Gurses</a:t>
            </a:r>
            <a:r>
              <a:rPr lang="en-US" sz="1800" dirty="0" smtClean="0"/>
              <a:t>, A.P., </a:t>
            </a:r>
            <a:r>
              <a:rPr lang="en-US" sz="1800" dirty="0" err="1" smtClean="0"/>
              <a:t>Hebden</a:t>
            </a:r>
            <a:r>
              <a:rPr lang="en-US" sz="1800" dirty="0" smtClean="0"/>
              <a:t>, J., </a:t>
            </a:r>
            <a:r>
              <a:rPr lang="en-US" sz="1800" dirty="0" err="1" smtClean="0"/>
              <a:t>Oruc</a:t>
            </a:r>
            <a:r>
              <a:rPr lang="en-US" sz="1800" dirty="0" smtClean="0"/>
              <a:t>, C., </a:t>
            </a:r>
            <a:r>
              <a:rPr lang="en-US" sz="1800" dirty="0" err="1" smtClean="0"/>
              <a:t>Mody</a:t>
            </a:r>
            <a:r>
              <a:rPr lang="en-US" sz="1800" dirty="0" smtClean="0"/>
              <a:t>, L., Jacobs, </a:t>
            </a:r>
            <a:r>
              <a:rPr lang="en-US" sz="1800" dirty="0" err="1" smtClean="0"/>
              <a:t>Slifka</a:t>
            </a:r>
            <a:r>
              <a:rPr lang="en-US" sz="1800" dirty="0" smtClean="0"/>
              <a:t>, K., Stone, N.D. &amp; </a:t>
            </a:r>
            <a:r>
              <a:rPr lang="en-US" sz="1800" dirty="0" err="1" smtClean="0"/>
              <a:t>Roghmann</a:t>
            </a:r>
            <a:r>
              <a:rPr lang="en-US" sz="1800" dirty="0" smtClean="0"/>
              <a:t>, M-C. Targeted gown and glove use to prevent Staphylococcus aureus acquisition in community-based nursing homes: A pilot study. Infection Control &amp; Hospital Epidemiology, 42(4), 448-454. </a:t>
            </a:r>
            <a:r>
              <a:rPr lang="en-US" sz="1800" dirty="0" err="1" smtClean="0"/>
              <a:t>doi</a:t>
            </a:r>
            <a:r>
              <a:rPr lang="en-US" sz="1800" dirty="0" smtClean="0"/>
              <a:t>: 10.1017/ice.2020.1219</a:t>
            </a:r>
          </a:p>
          <a:p>
            <a:pPr marL="0" indent="0">
              <a:buNone/>
            </a:pPr>
            <a:endParaRPr lang="en-US" sz="1800" dirty="0" smtClean="0"/>
          </a:p>
          <a:p>
            <a:endParaRPr lang="en-US" sz="1800" dirty="0"/>
          </a:p>
        </p:txBody>
      </p:sp>
    </p:spTree>
    <p:extLst>
      <p:ext uri="{BB962C8B-B14F-4D97-AF65-F5344CB8AC3E}">
        <p14:creationId xmlns:p14="http://schemas.microsoft.com/office/powerpoint/2010/main" val="278471280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4271" y="-584966"/>
            <a:ext cx="10018713" cy="1752599"/>
          </a:xfrm>
        </p:spPr>
        <p:txBody>
          <a:bodyPr/>
          <a:lstStyle/>
          <a:p>
            <a:r>
              <a:rPr lang="en-US" dirty="0" smtClean="0"/>
              <a:t>References (</a:t>
            </a:r>
            <a:r>
              <a:rPr lang="en-US" dirty="0" err="1" smtClean="0"/>
              <a:t>Con’t</a:t>
            </a:r>
            <a:r>
              <a:rPr lang="en-US" dirty="0" smtClean="0"/>
              <a:t>)</a:t>
            </a:r>
            <a:endParaRPr lang="en-US" dirty="0"/>
          </a:p>
        </p:txBody>
      </p:sp>
      <p:sp>
        <p:nvSpPr>
          <p:cNvPr id="3" name="Content Placeholder 2"/>
          <p:cNvSpPr>
            <a:spLocks noGrp="1"/>
          </p:cNvSpPr>
          <p:nvPr>
            <p:ph idx="1"/>
          </p:nvPr>
        </p:nvSpPr>
        <p:spPr>
          <a:xfrm>
            <a:off x="1502598" y="984947"/>
            <a:ext cx="10018713" cy="4831081"/>
          </a:xfrm>
        </p:spPr>
        <p:txBody>
          <a:bodyPr>
            <a:normAutofit lnSpcReduction="10000"/>
          </a:bodyPr>
          <a:lstStyle/>
          <a:p>
            <a:r>
              <a:rPr lang="en-US" sz="1800" dirty="0" err="1" smtClean="0"/>
              <a:t>Mody</a:t>
            </a:r>
            <a:r>
              <a:rPr lang="en-US" sz="1800" dirty="0" smtClean="0"/>
              <a:t>, L., </a:t>
            </a:r>
            <a:r>
              <a:rPr lang="en-US" sz="1800" dirty="0" err="1" smtClean="0"/>
              <a:t>Maheshwari</a:t>
            </a:r>
            <a:r>
              <a:rPr lang="en-US" sz="1800" dirty="0" smtClean="0"/>
              <a:t>, S., </a:t>
            </a:r>
            <a:r>
              <a:rPr lang="en-US" sz="1800" dirty="0" err="1" smtClean="0"/>
              <a:t>Galecki</a:t>
            </a:r>
            <a:r>
              <a:rPr lang="en-US" sz="1800" dirty="0" smtClean="0"/>
              <a:t>, A., Kauffman, C.A. &amp; Bradley, S.F. (2007). Indwelling device use and antibiotic resistance in nursing homes: Identifying a high-risk group. Journal of the American Geriatrics Society, 55(12), 1921-1926. </a:t>
            </a:r>
            <a:r>
              <a:rPr lang="en-US" sz="1800" dirty="0" smtClean="0">
                <a:hlinkClick r:id="rId2"/>
              </a:rPr>
              <a:t>https://doi.org/10.1111/j.1532-5415.2007.01468.x</a:t>
            </a:r>
            <a:r>
              <a:rPr lang="en-US" sz="1800" dirty="0" smtClean="0"/>
              <a:t> </a:t>
            </a:r>
          </a:p>
          <a:p>
            <a:r>
              <a:rPr lang="en-US" sz="1800" dirty="0" err="1" smtClean="0"/>
              <a:t>Mody</a:t>
            </a:r>
            <a:r>
              <a:rPr lang="en-US" sz="1800" dirty="0" smtClean="0"/>
              <a:t>, L., </a:t>
            </a:r>
            <a:r>
              <a:rPr lang="en-US" sz="1800" dirty="0" err="1" smtClean="0"/>
              <a:t>Krein</a:t>
            </a:r>
            <a:r>
              <a:rPr lang="en-US" sz="1800" dirty="0" smtClean="0"/>
              <a:t>, S.L., Saint, S., Min, L.C., Montoya, A., Lansing, B., McNamara, S., Symons, K.,</a:t>
            </a:r>
            <a:r>
              <a:rPr lang="en-US" sz="1800" dirty="0" err="1" smtClean="0"/>
              <a:t>Fisch</a:t>
            </a:r>
            <a:r>
              <a:rPr lang="en-US" sz="1800" dirty="0" smtClean="0"/>
              <a:t>, J., Koo, E., Rye, R.A., </a:t>
            </a:r>
            <a:r>
              <a:rPr lang="en-US" sz="1800" dirty="0" err="1" smtClean="0"/>
              <a:t>Galecki</a:t>
            </a:r>
            <a:r>
              <a:rPr lang="en-US" sz="1800" dirty="0" smtClean="0"/>
              <a:t>, A., </a:t>
            </a:r>
            <a:r>
              <a:rPr lang="en-US" sz="1800" dirty="0" err="1" smtClean="0"/>
              <a:t>Kabeto</a:t>
            </a:r>
            <a:r>
              <a:rPr lang="en-US" sz="1800" dirty="0" smtClean="0"/>
              <a:t>, M. U., Fitzgerald, J.T., Olmstead, R.N., Kauffman, C.A. &amp; Bradley, S.F. (2015). A targeted infection prevention intervention in nursing home residents with indwelling devices: a randomized clinical trial. JAMA Internal Medicine, 175(5), 714-723. </a:t>
            </a:r>
            <a:r>
              <a:rPr lang="en-US" sz="1800" dirty="0" err="1" smtClean="0"/>
              <a:t>doi</a:t>
            </a:r>
            <a:r>
              <a:rPr lang="en-US" sz="1800" dirty="0" smtClean="0"/>
              <a:t>: 10.1001/jamainternmed.2015.132</a:t>
            </a:r>
          </a:p>
          <a:p>
            <a:r>
              <a:rPr lang="en-US" sz="1800" dirty="0" err="1" smtClean="0"/>
              <a:t>Pineles</a:t>
            </a:r>
            <a:r>
              <a:rPr lang="en-US" sz="1800" dirty="0" smtClean="0"/>
              <a:t>, L., Morgan, D.J., </a:t>
            </a:r>
            <a:r>
              <a:rPr lang="en-US" sz="1800" dirty="0" err="1" smtClean="0"/>
              <a:t>Lydecker</a:t>
            </a:r>
            <a:r>
              <a:rPr lang="en-US" sz="1800" dirty="0" smtClean="0"/>
              <a:t>, A., Johnson, K., Sorkin, J.D., </a:t>
            </a:r>
            <a:r>
              <a:rPr lang="en-US" sz="1800" dirty="0" err="1" smtClean="0"/>
              <a:t>Langenberg</a:t>
            </a:r>
            <a:r>
              <a:rPr lang="en-US" sz="1800" dirty="0" smtClean="0"/>
              <a:t>, P., Blanco, N., </a:t>
            </a:r>
            <a:r>
              <a:rPr lang="en-US" sz="1800" dirty="0" err="1" smtClean="0"/>
              <a:t>Lesse</a:t>
            </a:r>
            <a:r>
              <a:rPr lang="en-US" sz="1800" dirty="0" smtClean="0"/>
              <a:t>, A., Sellick, J., Gupta, K., </a:t>
            </a:r>
            <a:r>
              <a:rPr lang="en-US" sz="1800" dirty="0" err="1" smtClean="0"/>
              <a:t>Leykum</a:t>
            </a:r>
            <a:r>
              <a:rPr lang="en-US" sz="1800" dirty="0" smtClean="0"/>
              <a:t>, L., Cadena, J., </a:t>
            </a:r>
            <a:r>
              <a:rPr lang="en-US" sz="1800" dirty="0" err="1" smtClean="0"/>
              <a:t>Lepcha</a:t>
            </a:r>
            <a:r>
              <a:rPr lang="en-US" sz="1800" dirty="0" smtClean="0"/>
              <a:t>, N. &amp; </a:t>
            </a:r>
            <a:r>
              <a:rPr lang="en-US" sz="1800" dirty="0" err="1" smtClean="0"/>
              <a:t>Roghmann</a:t>
            </a:r>
            <a:r>
              <a:rPr lang="en-US" sz="1800" dirty="0" smtClean="0"/>
              <a:t>, M-C. (2017). Transmission of methicillin-resistant Staphylococcus aureus to health care worker gowns and gloves during care of residents in Veterans Affairs nursing homes. American Journal of Infection Control, 45(9), 947-953. doi.org/10.1016/j.ajic.2017.03.004</a:t>
            </a:r>
          </a:p>
          <a:p>
            <a:r>
              <a:rPr lang="en-US" sz="1800" dirty="0" err="1" smtClean="0"/>
              <a:t>Roghmann</a:t>
            </a:r>
            <a:r>
              <a:rPr lang="en-US" sz="1800" dirty="0" smtClean="0"/>
              <a:t>, M-C., Johnson, J.K., Sorkin, J.D., </a:t>
            </a:r>
            <a:r>
              <a:rPr lang="en-US" sz="1800" dirty="0" err="1" smtClean="0"/>
              <a:t>Langenberg</a:t>
            </a:r>
            <a:r>
              <a:rPr lang="en-US" sz="1800" dirty="0" smtClean="0"/>
              <a:t>, P., </a:t>
            </a:r>
            <a:r>
              <a:rPr lang="en-US" sz="1800" dirty="0" err="1" smtClean="0"/>
              <a:t>Lydecker</a:t>
            </a:r>
            <a:r>
              <a:rPr lang="en-US" sz="1800" dirty="0" smtClean="0"/>
              <a:t>, A., </a:t>
            </a:r>
            <a:r>
              <a:rPr lang="en-US" sz="1800" dirty="0" err="1" smtClean="0"/>
              <a:t>Sorace</a:t>
            </a:r>
            <a:r>
              <a:rPr lang="en-US" sz="1800" dirty="0" smtClean="0"/>
              <a:t>, B., Levy, L. &amp; </a:t>
            </a:r>
            <a:r>
              <a:rPr lang="en-US" sz="1800" dirty="0" err="1" smtClean="0"/>
              <a:t>Mody</a:t>
            </a:r>
            <a:r>
              <a:rPr lang="en-US" sz="1800" dirty="0" smtClean="0"/>
              <a:t>, L. (2015). Transmission of methicillin-resistant Staphylococcus aureus (MRSA) to healthcare worker gowns and gloves during care of nursing home residents. Infection Control Hospital Epidemiology, 36(9), 1050-1057. doi:10.1017/ice.2015.119</a:t>
            </a:r>
          </a:p>
          <a:p>
            <a:endParaRPr lang="en-US" sz="1800" dirty="0" smtClean="0"/>
          </a:p>
          <a:p>
            <a:endParaRPr lang="en-US" sz="1800" dirty="0"/>
          </a:p>
        </p:txBody>
      </p:sp>
      <p:sp>
        <p:nvSpPr>
          <p:cNvPr id="4" name="TextBox 3"/>
          <p:cNvSpPr txBox="1"/>
          <p:nvPr/>
        </p:nvSpPr>
        <p:spPr>
          <a:xfrm>
            <a:off x="1929384" y="5432423"/>
            <a:ext cx="10634472" cy="1077218"/>
          </a:xfrm>
          <a:prstGeom prst="rect">
            <a:avLst/>
          </a:prstGeom>
          <a:noFill/>
        </p:spPr>
        <p:txBody>
          <a:bodyPr wrap="square" rtlCol="0">
            <a:spAutoFit/>
          </a:bodyPr>
          <a:lstStyle/>
          <a:p>
            <a:r>
              <a:rPr lang="en-US" sz="1600" dirty="0" smtClean="0"/>
              <a:t>All references listed here, are from the presentation given at APIC 2023, included here for greater reference. Many of the same references here are listed on the CDC document: Implementation of Personal Protective Equipment (PPE) Use in Nursing Homes to </a:t>
            </a:r>
            <a:r>
              <a:rPr lang="en-US" sz="1600" smtClean="0"/>
              <a:t>Prevent Spread </a:t>
            </a:r>
            <a:r>
              <a:rPr lang="en-US" sz="1600" dirty="0" smtClean="0"/>
              <a:t>of Multidrug-resistant Organisms (MDRO’s). Located at: </a:t>
            </a:r>
            <a:r>
              <a:rPr lang="en-US" sz="1600" dirty="0" smtClean="0">
                <a:hlinkClick r:id="rId3"/>
              </a:rPr>
              <a:t>https://www.cdc.gov/hai/containment/PPE-Nursing-Homes.html</a:t>
            </a:r>
            <a:r>
              <a:rPr lang="en-US" sz="1600" dirty="0" smtClean="0"/>
              <a:t> </a:t>
            </a:r>
            <a:endParaRPr lang="en-US" sz="1600" dirty="0"/>
          </a:p>
        </p:txBody>
      </p:sp>
    </p:spTree>
    <p:extLst>
      <p:ext uri="{BB962C8B-B14F-4D97-AF65-F5344CB8AC3E}">
        <p14:creationId xmlns:p14="http://schemas.microsoft.com/office/powerpoint/2010/main" val="186572361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1159" y="-237744"/>
            <a:ext cx="10018713" cy="1752599"/>
          </a:xfrm>
        </p:spPr>
        <p:txBody>
          <a:bodyPr/>
          <a:lstStyle/>
          <a:p>
            <a:r>
              <a:rPr lang="en-US" dirty="0" smtClean="0"/>
              <a:t>APIC Research Toolkit</a:t>
            </a:r>
            <a:endParaRPr lang="en-US" dirty="0"/>
          </a:p>
        </p:txBody>
      </p:sp>
      <p:sp>
        <p:nvSpPr>
          <p:cNvPr id="3" name="Content Placeholder 2"/>
          <p:cNvSpPr>
            <a:spLocks noGrp="1"/>
          </p:cNvSpPr>
          <p:nvPr>
            <p:ph idx="1"/>
          </p:nvPr>
        </p:nvSpPr>
        <p:spPr>
          <a:xfrm>
            <a:off x="1594038" y="1121663"/>
            <a:ext cx="10018713" cy="3124201"/>
          </a:xfrm>
        </p:spPr>
        <p:txBody>
          <a:bodyPr>
            <a:normAutofit fontScale="92500" lnSpcReduction="10000"/>
          </a:bodyPr>
          <a:lstStyle/>
          <a:p>
            <a:r>
              <a:rPr lang="en-US" dirty="0" smtClean="0"/>
              <a:t>Log on to APIC.org</a:t>
            </a:r>
          </a:p>
          <a:p>
            <a:r>
              <a:rPr lang="en-US" dirty="0" smtClean="0"/>
              <a:t>Sign in with your APIC credentials</a:t>
            </a:r>
          </a:p>
          <a:p>
            <a:r>
              <a:rPr lang="en-US" dirty="0" smtClean="0"/>
              <a:t>Click on ‘Resources’ (top header)</a:t>
            </a:r>
          </a:p>
          <a:p>
            <a:r>
              <a:rPr lang="en-US" dirty="0" smtClean="0"/>
              <a:t>Scroll down and click on ‘APIC Toolkits’</a:t>
            </a:r>
          </a:p>
          <a:p>
            <a:r>
              <a:rPr lang="en-US" dirty="0" smtClean="0"/>
              <a:t>Scroll down to ‘APIC Chapter Research Toolkit’</a:t>
            </a:r>
          </a:p>
          <a:p>
            <a:r>
              <a:rPr lang="en-US" dirty="0" smtClean="0"/>
              <a:t>Click on ‘Learn More and Download’</a:t>
            </a:r>
          </a:p>
          <a:p>
            <a:r>
              <a:rPr lang="en-US" dirty="0" smtClean="0"/>
              <a:t>There is an option to download the toolkit</a:t>
            </a:r>
            <a:endParaRPr lang="en-US" dirty="0"/>
          </a:p>
        </p:txBody>
      </p:sp>
      <p:sp>
        <p:nvSpPr>
          <p:cNvPr id="4" name="TextBox 3"/>
          <p:cNvSpPr txBox="1"/>
          <p:nvPr/>
        </p:nvSpPr>
        <p:spPr>
          <a:xfrm>
            <a:off x="2148840" y="4535424"/>
            <a:ext cx="7644384" cy="1477328"/>
          </a:xfrm>
          <a:prstGeom prst="rect">
            <a:avLst/>
          </a:prstGeom>
          <a:noFill/>
        </p:spPr>
        <p:txBody>
          <a:bodyPr wrap="square" rtlCol="0">
            <a:spAutoFit/>
          </a:bodyPr>
          <a:lstStyle/>
          <a:p>
            <a:r>
              <a:rPr lang="en-US" dirty="0" smtClean="0"/>
              <a:t>Resources for Research:</a:t>
            </a:r>
          </a:p>
          <a:p>
            <a:r>
              <a:rPr lang="en-US" dirty="0" smtClean="0"/>
              <a:t>APIC research committee   </a:t>
            </a:r>
            <a:r>
              <a:rPr lang="en-US" dirty="0" smtClean="0">
                <a:hlinkClick r:id="rId2"/>
              </a:rPr>
              <a:t>research@apic.org</a:t>
            </a:r>
            <a:r>
              <a:rPr lang="en-US" dirty="0" smtClean="0"/>
              <a:t> </a:t>
            </a:r>
          </a:p>
          <a:p>
            <a:r>
              <a:rPr lang="en-US" dirty="0" smtClean="0"/>
              <a:t>APIC research consultant: </a:t>
            </a:r>
            <a:r>
              <a:rPr lang="en-US" dirty="0" err="1" smtClean="0"/>
              <a:t>Shanina</a:t>
            </a:r>
            <a:r>
              <a:rPr lang="en-US" dirty="0" smtClean="0"/>
              <a:t> </a:t>
            </a:r>
            <a:r>
              <a:rPr lang="en-US" dirty="0" err="1" smtClean="0"/>
              <a:t>Knighton</a:t>
            </a:r>
            <a:r>
              <a:rPr lang="en-US" dirty="0" smtClean="0"/>
              <a:t>   </a:t>
            </a:r>
            <a:r>
              <a:rPr lang="en-US" dirty="0" smtClean="0">
                <a:hlinkClick r:id="rId3"/>
              </a:rPr>
              <a:t>sknighton@apic.org</a:t>
            </a:r>
            <a:r>
              <a:rPr lang="en-US" dirty="0" smtClean="0"/>
              <a:t> </a:t>
            </a:r>
          </a:p>
          <a:p>
            <a:r>
              <a:rPr lang="en-US" dirty="0" err="1" smtClean="0"/>
              <a:t>Katreena</a:t>
            </a:r>
            <a:r>
              <a:rPr lang="en-US" dirty="0" smtClean="0"/>
              <a:t> Merrill:  </a:t>
            </a:r>
            <a:r>
              <a:rPr lang="en-US" dirty="0" smtClean="0">
                <a:hlinkClick r:id="rId4"/>
              </a:rPr>
              <a:t>Katreena.Merrill@byu.edu</a:t>
            </a:r>
            <a:r>
              <a:rPr lang="en-US" dirty="0" smtClean="0"/>
              <a:t> </a:t>
            </a:r>
          </a:p>
          <a:p>
            <a:endParaRPr lang="en-US" dirty="0"/>
          </a:p>
        </p:txBody>
      </p:sp>
    </p:spTree>
    <p:extLst>
      <p:ext uri="{BB962C8B-B14F-4D97-AF65-F5344CB8AC3E}">
        <p14:creationId xmlns:p14="http://schemas.microsoft.com/office/powerpoint/2010/main" val="218867031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idx="1"/>
          </p:nvPr>
        </p:nvPicPr>
        <p:blipFill>
          <a:blip r:embed="rId2"/>
          <a:stretch>
            <a:fillRect/>
          </a:stretch>
        </p:blipFill>
        <p:spPr>
          <a:xfrm>
            <a:off x="2386584" y="585216"/>
            <a:ext cx="8198624" cy="4843914"/>
          </a:xfrm>
          <a:prstGeom prst="rect">
            <a:avLst/>
          </a:prstGeom>
        </p:spPr>
      </p:pic>
    </p:spTree>
    <p:extLst>
      <p:ext uri="{BB962C8B-B14F-4D97-AF65-F5344CB8AC3E}">
        <p14:creationId xmlns:p14="http://schemas.microsoft.com/office/powerpoint/2010/main" val="29300423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D08898-4D52-D1A5-E05F-61FE289B2432}"/>
              </a:ext>
            </a:extLst>
          </p:cNvPr>
          <p:cNvSpPr>
            <a:spLocks noGrp="1"/>
          </p:cNvSpPr>
          <p:nvPr>
            <p:ph type="title"/>
          </p:nvPr>
        </p:nvSpPr>
        <p:spPr>
          <a:xfrm>
            <a:off x="1456879" y="0"/>
            <a:ext cx="10018713" cy="1752599"/>
          </a:xfrm>
        </p:spPr>
        <p:txBody>
          <a:bodyPr/>
          <a:lstStyle/>
          <a:p>
            <a:r>
              <a:rPr lang="en-US" dirty="0"/>
              <a:t>Objectives	</a:t>
            </a:r>
          </a:p>
        </p:txBody>
      </p:sp>
      <p:sp>
        <p:nvSpPr>
          <p:cNvPr id="3" name="Content Placeholder 2">
            <a:extLst>
              <a:ext uri="{FF2B5EF4-FFF2-40B4-BE49-F238E27FC236}">
                <a16:creationId xmlns:a16="http://schemas.microsoft.com/office/drawing/2014/main" id="{28E3A72C-EC42-42DB-5E96-5798E0168469}"/>
              </a:ext>
            </a:extLst>
          </p:cNvPr>
          <p:cNvSpPr>
            <a:spLocks noGrp="1"/>
          </p:cNvSpPr>
          <p:nvPr>
            <p:ph idx="1"/>
          </p:nvPr>
        </p:nvSpPr>
        <p:spPr>
          <a:xfrm>
            <a:off x="1377696" y="1316961"/>
            <a:ext cx="10515600" cy="4114801"/>
          </a:xfrm>
        </p:spPr>
        <p:txBody>
          <a:bodyPr>
            <a:normAutofit/>
          </a:bodyPr>
          <a:lstStyle/>
          <a:p>
            <a:r>
              <a:rPr lang="en-US" sz="2800" dirty="0"/>
              <a:t>Discuss the presentations at the 2023 APIC meeting</a:t>
            </a:r>
          </a:p>
          <a:p>
            <a:r>
              <a:rPr lang="en-US" sz="2800" dirty="0"/>
              <a:t>Discuss when it is appropriate to use Enhanced Barrier Precautions (EBP)</a:t>
            </a:r>
          </a:p>
          <a:p>
            <a:r>
              <a:rPr lang="en-US" sz="2800" dirty="0"/>
              <a:t>Explain how the latest practice changes impact infection prevention and control</a:t>
            </a:r>
          </a:p>
        </p:txBody>
      </p:sp>
    </p:spTree>
    <p:extLst>
      <p:ext uri="{BB962C8B-B14F-4D97-AF65-F5344CB8AC3E}">
        <p14:creationId xmlns:p14="http://schemas.microsoft.com/office/powerpoint/2010/main" val="42075819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CC683B-0112-49B0-E70C-18EE2C14F633}"/>
              </a:ext>
            </a:extLst>
          </p:cNvPr>
          <p:cNvSpPr>
            <a:spLocks noGrp="1"/>
          </p:cNvSpPr>
          <p:nvPr>
            <p:ph type="title"/>
          </p:nvPr>
        </p:nvSpPr>
        <p:spPr>
          <a:xfrm>
            <a:off x="1484310" y="0"/>
            <a:ext cx="10018713" cy="1752599"/>
          </a:xfrm>
        </p:spPr>
        <p:txBody>
          <a:bodyPr>
            <a:normAutofit/>
          </a:bodyPr>
          <a:lstStyle/>
          <a:p>
            <a:r>
              <a:rPr lang="en-US" sz="3600" dirty="0"/>
              <a:t>Activities at the 2023 APIC Conference</a:t>
            </a:r>
          </a:p>
        </p:txBody>
      </p:sp>
      <p:sp>
        <p:nvSpPr>
          <p:cNvPr id="3" name="Content Placeholder 2">
            <a:extLst>
              <a:ext uri="{FF2B5EF4-FFF2-40B4-BE49-F238E27FC236}">
                <a16:creationId xmlns:a16="http://schemas.microsoft.com/office/drawing/2014/main" id="{CDBBADF3-F4EB-A9BD-A296-AE3278220FC3}"/>
              </a:ext>
            </a:extLst>
          </p:cNvPr>
          <p:cNvSpPr>
            <a:spLocks noGrp="1"/>
          </p:cNvSpPr>
          <p:nvPr>
            <p:ph idx="1"/>
          </p:nvPr>
        </p:nvSpPr>
        <p:spPr>
          <a:xfrm>
            <a:off x="1676334" y="1359407"/>
            <a:ext cx="10018713" cy="5105401"/>
          </a:xfrm>
        </p:spPr>
        <p:txBody>
          <a:bodyPr>
            <a:normAutofit lnSpcReduction="10000"/>
          </a:bodyPr>
          <a:lstStyle/>
          <a:p>
            <a:r>
              <a:rPr lang="en-US" dirty="0"/>
              <a:t>Personal Brand Bar-Photo taken, learned to organize emails and to update our </a:t>
            </a:r>
            <a:r>
              <a:rPr lang="en-US" dirty="0" err="1"/>
              <a:t>Linkedin</a:t>
            </a:r>
            <a:r>
              <a:rPr lang="en-US" dirty="0"/>
              <a:t> page.</a:t>
            </a:r>
          </a:p>
          <a:p>
            <a:r>
              <a:rPr lang="en-US" dirty="0"/>
              <a:t>So many presentations to </a:t>
            </a:r>
            <a:r>
              <a:rPr lang="en-US" dirty="0" smtClean="0"/>
              <a:t>attend:</a:t>
            </a:r>
            <a:endParaRPr lang="en-US" dirty="0"/>
          </a:p>
          <a:p>
            <a:pPr lvl="1"/>
            <a:r>
              <a:rPr lang="en-US" dirty="0"/>
              <a:t>How State and Local Health Departments can Partner with APIC for IP Workforce Needs</a:t>
            </a:r>
          </a:p>
          <a:p>
            <a:pPr lvl="1"/>
            <a:r>
              <a:rPr lang="en-US" dirty="0"/>
              <a:t>IP’s in the know, The latest Practice changes in Infection Prevention and Control</a:t>
            </a:r>
          </a:p>
          <a:p>
            <a:pPr lvl="1"/>
            <a:r>
              <a:rPr lang="en-US" dirty="0"/>
              <a:t>Carbapenem-resistant Acinetobacter Baumannii Outbreak in a Burn unit</a:t>
            </a:r>
          </a:p>
          <a:p>
            <a:pPr lvl="1"/>
            <a:r>
              <a:rPr lang="en-US" dirty="0"/>
              <a:t>Promoting Chapter Excellence with the APIC Research toolkit</a:t>
            </a:r>
          </a:p>
          <a:p>
            <a:pPr lvl="1"/>
            <a:r>
              <a:rPr lang="en-US" dirty="0"/>
              <a:t>Investigation and Response to a Case of Paralytic Polio in New York</a:t>
            </a:r>
          </a:p>
          <a:p>
            <a:pPr lvl="1"/>
            <a:r>
              <a:rPr lang="en-US" dirty="0"/>
              <a:t>Success Stories of MDRO/C. Auris containment and Prevention</a:t>
            </a:r>
          </a:p>
          <a:p>
            <a:pPr lvl="1"/>
            <a:r>
              <a:rPr lang="en-US" dirty="0"/>
              <a:t>Peer-reviewed publication: Why not me?</a:t>
            </a:r>
          </a:p>
          <a:p>
            <a:pPr lvl="1"/>
            <a:r>
              <a:rPr lang="en-US" dirty="0"/>
              <a:t>And many more….</a:t>
            </a:r>
          </a:p>
        </p:txBody>
      </p:sp>
      <p:pic>
        <p:nvPicPr>
          <p:cNvPr id="4" name="Picture 3"/>
          <p:cNvPicPr>
            <a:picLocks noChangeAspect="1"/>
          </p:cNvPicPr>
          <p:nvPr/>
        </p:nvPicPr>
        <p:blipFill rotWithShape="1">
          <a:blip r:embed="rId2" cstate="hqprint">
            <a:extLst>
              <a:ext uri="{28A0092B-C50C-407E-A947-70E740481C1C}">
                <a14:useLocalDpi xmlns:a14="http://schemas.microsoft.com/office/drawing/2010/main" val="0"/>
              </a:ext>
            </a:extLst>
          </a:blip>
          <a:srcRect l="-1" r="5981" b="30981"/>
          <a:stretch/>
        </p:blipFill>
        <p:spPr>
          <a:xfrm>
            <a:off x="9826623" y="4407408"/>
            <a:ext cx="1868424" cy="2057400"/>
          </a:xfrm>
          <a:prstGeom prst="rect">
            <a:avLst/>
          </a:prstGeom>
        </p:spPr>
      </p:pic>
    </p:spTree>
    <p:extLst>
      <p:ext uri="{BB962C8B-B14F-4D97-AF65-F5344CB8AC3E}">
        <p14:creationId xmlns:p14="http://schemas.microsoft.com/office/powerpoint/2010/main" val="10134026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FFCE18-38CE-A75E-E2BA-5C01F2BBAFFF}"/>
              </a:ext>
            </a:extLst>
          </p:cNvPr>
          <p:cNvSpPr>
            <a:spLocks noGrp="1"/>
          </p:cNvSpPr>
          <p:nvPr>
            <p:ph type="title"/>
          </p:nvPr>
        </p:nvSpPr>
        <p:spPr>
          <a:xfrm>
            <a:off x="1484310" y="219456"/>
            <a:ext cx="10018713" cy="1752599"/>
          </a:xfrm>
        </p:spPr>
        <p:txBody>
          <a:bodyPr>
            <a:noAutofit/>
          </a:bodyPr>
          <a:lstStyle/>
          <a:p>
            <a:pPr algn="ctr"/>
            <a:r>
              <a:rPr lang="en-US" sz="4800" dirty="0"/>
              <a:t>Enhanced Barrier Precautions</a:t>
            </a:r>
          </a:p>
        </p:txBody>
      </p:sp>
      <p:sp>
        <p:nvSpPr>
          <p:cNvPr id="3" name="Content Placeholder 2">
            <a:extLst>
              <a:ext uri="{FF2B5EF4-FFF2-40B4-BE49-F238E27FC236}">
                <a16:creationId xmlns:a16="http://schemas.microsoft.com/office/drawing/2014/main" id="{A348E94A-3DEE-0A3E-95FB-0D8DB628A2E0}"/>
              </a:ext>
            </a:extLst>
          </p:cNvPr>
          <p:cNvSpPr>
            <a:spLocks noGrp="1"/>
          </p:cNvSpPr>
          <p:nvPr>
            <p:ph idx="1"/>
          </p:nvPr>
        </p:nvSpPr>
        <p:spPr>
          <a:xfrm>
            <a:off x="1484311" y="1972055"/>
            <a:ext cx="10018713" cy="3124201"/>
          </a:xfrm>
        </p:spPr>
        <p:txBody>
          <a:bodyPr>
            <a:normAutofit/>
          </a:bodyPr>
          <a:lstStyle/>
          <a:p>
            <a:r>
              <a:rPr lang="en-US" sz="3600" dirty="0"/>
              <a:t>Presented by:</a:t>
            </a:r>
          </a:p>
          <a:p>
            <a:pPr lvl="1"/>
            <a:r>
              <a:rPr lang="en-US" sz="3600" dirty="0"/>
              <a:t>Bola </a:t>
            </a:r>
            <a:r>
              <a:rPr lang="en-US" sz="3600" dirty="0" err="1"/>
              <a:t>Ogundimu</a:t>
            </a:r>
            <a:r>
              <a:rPr lang="en-US" sz="3600" dirty="0"/>
              <a:t>, DrPH, RN, CIC, CPHQ</a:t>
            </a:r>
          </a:p>
          <a:p>
            <a:pPr lvl="1"/>
            <a:r>
              <a:rPr lang="en-US" sz="3600" dirty="0"/>
              <a:t>Heather Jones, DNP, FNP-C</a:t>
            </a:r>
          </a:p>
        </p:txBody>
      </p:sp>
    </p:spTree>
    <p:extLst>
      <p:ext uri="{BB962C8B-B14F-4D97-AF65-F5344CB8AC3E}">
        <p14:creationId xmlns:p14="http://schemas.microsoft.com/office/powerpoint/2010/main" val="20540050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F9343C-65F5-AAF9-F0AD-36266E210F2A}"/>
              </a:ext>
            </a:extLst>
          </p:cNvPr>
          <p:cNvSpPr>
            <a:spLocks noGrp="1"/>
          </p:cNvSpPr>
          <p:nvPr>
            <p:ph type="title"/>
          </p:nvPr>
        </p:nvSpPr>
        <p:spPr>
          <a:xfrm>
            <a:off x="1484309" y="-347472"/>
            <a:ext cx="10018713" cy="1752599"/>
          </a:xfrm>
        </p:spPr>
        <p:txBody>
          <a:bodyPr>
            <a:normAutofit/>
          </a:bodyPr>
          <a:lstStyle/>
          <a:p>
            <a:r>
              <a:rPr lang="en-US" dirty="0"/>
              <a:t>Historical </a:t>
            </a:r>
            <a:r>
              <a:rPr lang="en-US" dirty="0" smtClean="0"/>
              <a:t>Terminology</a:t>
            </a:r>
            <a:r>
              <a:rPr lang="en-US" dirty="0"/>
              <a:t>		</a:t>
            </a:r>
          </a:p>
        </p:txBody>
      </p:sp>
      <p:sp>
        <p:nvSpPr>
          <p:cNvPr id="3" name="Content Placeholder 2">
            <a:extLst>
              <a:ext uri="{FF2B5EF4-FFF2-40B4-BE49-F238E27FC236}">
                <a16:creationId xmlns:a16="http://schemas.microsoft.com/office/drawing/2014/main" id="{AFAD665A-4EF1-CABC-7E58-5F2EF5504940}"/>
              </a:ext>
            </a:extLst>
          </p:cNvPr>
          <p:cNvSpPr>
            <a:spLocks noGrp="1"/>
          </p:cNvSpPr>
          <p:nvPr>
            <p:ph idx="1"/>
          </p:nvPr>
        </p:nvSpPr>
        <p:spPr>
          <a:xfrm>
            <a:off x="1594038" y="1642871"/>
            <a:ext cx="10018713" cy="4593337"/>
          </a:xfrm>
        </p:spPr>
        <p:txBody>
          <a:bodyPr>
            <a:normAutofit/>
          </a:bodyPr>
          <a:lstStyle/>
          <a:p>
            <a:r>
              <a:rPr lang="en-US" dirty="0"/>
              <a:t>Universal Precautions-Recommendations published by the CDC initially in 1985. There were several areas in that document which covered the do’s and don’ts of universal precautions and was meant to offer protection from HIV.</a:t>
            </a:r>
          </a:p>
          <a:p>
            <a:r>
              <a:rPr lang="en-US" dirty="0" smtClean="0"/>
              <a:t>The </a:t>
            </a:r>
            <a:r>
              <a:rPr lang="en-US" dirty="0" smtClean="0"/>
              <a:t>term </a:t>
            </a:r>
            <a:r>
              <a:rPr lang="en-US" dirty="0" smtClean="0"/>
              <a:t>Standard precautions was introduced in 1996. </a:t>
            </a:r>
            <a:r>
              <a:rPr lang="en-US" dirty="0"/>
              <a:t>At the same time the guidelines around three transmission based precautions were introduced: airborne, droplet and contact. These transmission based precautions were to be used along with standard precautions.</a:t>
            </a:r>
          </a:p>
          <a:p>
            <a:r>
              <a:rPr lang="en-US" dirty="0"/>
              <a:t>In 2019 </a:t>
            </a:r>
            <a:r>
              <a:rPr lang="en-US" dirty="0" smtClean="0"/>
              <a:t>CDC introduced Enhanced </a:t>
            </a:r>
            <a:r>
              <a:rPr lang="en-US" dirty="0"/>
              <a:t>barrier </a:t>
            </a:r>
            <a:r>
              <a:rPr lang="en-US" dirty="0" smtClean="0"/>
              <a:t>precautions to HICPAC for input related to the care of Nursing home residents with considerations regarding implementation or scope</a:t>
            </a:r>
            <a:endParaRPr lang="en-US" dirty="0"/>
          </a:p>
          <a:p>
            <a:endParaRPr lang="en-US" dirty="0"/>
          </a:p>
        </p:txBody>
      </p:sp>
    </p:spTree>
    <p:extLst>
      <p:ext uri="{BB962C8B-B14F-4D97-AF65-F5344CB8AC3E}">
        <p14:creationId xmlns:p14="http://schemas.microsoft.com/office/powerpoint/2010/main" val="9150861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040959-1339-4398-BF63-0B50BB9ECF66}"/>
              </a:ext>
            </a:extLst>
          </p:cNvPr>
          <p:cNvSpPr>
            <a:spLocks noGrp="1"/>
          </p:cNvSpPr>
          <p:nvPr>
            <p:ph type="title"/>
          </p:nvPr>
        </p:nvSpPr>
        <p:spPr>
          <a:xfrm>
            <a:off x="1411159" y="-182880"/>
            <a:ext cx="10018713" cy="1752599"/>
          </a:xfrm>
        </p:spPr>
        <p:txBody>
          <a:bodyPr/>
          <a:lstStyle/>
          <a:p>
            <a:r>
              <a:rPr lang="en-US" dirty="0" smtClean="0"/>
              <a:t>Review of the Data</a:t>
            </a:r>
            <a:endParaRPr lang="en-US" dirty="0"/>
          </a:p>
        </p:txBody>
      </p:sp>
      <p:sp>
        <p:nvSpPr>
          <p:cNvPr id="3" name="Content Placeholder 2">
            <a:extLst>
              <a:ext uri="{FF2B5EF4-FFF2-40B4-BE49-F238E27FC236}">
                <a16:creationId xmlns:a16="http://schemas.microsoft.com/office/drawing/2014/main" id="{11768FB2-99C4-36CB-C66B-63919CAEBAD5}"/>
              </a:ext>
            </a:extLst>
          </p:cNvPr>
          <p:cNvSpPr>
            <a:spLocks noGrp="1"/>
          </p:cNvSpPr>
          <p:nvPr>
            <p:ph idx="1"/>
          </p:nvPr>
        </p:nvSpPr>
        <p:spPr>
          <a:xfrm>
            <a:off x="1411159" y="1575814"/>
            <a:ext cx="10018713" cy="4383025"/>
          </a:xfrm>
        </p:spPr>
        <p:txBody>
          <a:bodyPr>
            <a:normAutofit lnSpcReduction="10000"/>
          </a:bodyPr>
          <a:lstStyle/>
          <a:p>
            <a:r>
              <a:rPr lang="en-US" dirty="0" err="1" smtClean="0"/>
              <a:t>Pineles</a:t>
            </a:r>
            <a:r>
              <a:rPr lang="en-US" dirty="0" smtClean="0"/>
              <a:t> et al. AJIC 2017 and Bianco et al. ICHE 2018. Spreading of Germs During High-Contact Resident Care Activities (Spread of two different organisms to gowns and gloves)</a:t>
            </a:r>
          </a:p>
          <a:p>
            <a:r>
              <a:rPr lang="en-US" dirty="0" err="1" smtClean="0"/>
              <a:t>Roghmann</a:t>
            </a:r>
            <a:r>
              <a:rPr lang="en-US" dirty="0" smtClean="0"/>
              <a:t> et al., 2015. MRSA Spread to Gowns of Healthcare </a:t>
            </a:r>
            <a:r>
              <a:rPr lang="en-US" dirty="0" err="1" smtClean="0"/>
              <a:t>Wrokers</a:t>
            </a:r>
            <a:r>
              <a:rPr lang="en-US" dirty="0" smtClean="0"/>
              <a:t> during Care of MRSA-Colonized* Residents by Type of Care Provided and Presence of Chronic Skin Breakdown (*germ found on the body but no symptoms)</a:t>
            </a:r>
          </a:p>
          <a:p>
            <a:r>
              <a:rPr lang="en-US" dirty="0" err="1" smtClean="0"/>
              <a:t>Lydecker</a:t>
            </a:r>
            <a:r>
              <a:rPr lang="en-US" dirty="0" smtClean="0"/>
              <a:t> et al., 2021. Targeted Gown and Glove Use to Prevent </a:t>
            </a:r>
            <a:r>
              <a:rPr lang="en-US" i="1" dirty="0" smtClean="0"/>
              <a:t>Staphylococcus aureus</a:t>
            </a:r>
            <a:r>
              <a:rPr lang="en-US" dirty="0" smtClean="0"/>
              <a:t> in Community-Based Nursing Homes: A Pilot Study</a:t>
            </a:r>
          </a:p>
          <a:p>
            <a:r>
              <a:rPr lang="en-US" dirty="0" err="1" smtClean="0"/>
              <a:t>Mody</a:t>
            </a:r>
            <a:r>
              <a:rPr lang="en-US" dirty="0" smtClean="0"/>
              <a:t> et al., 2015. A Targeted Infection Prevention Intervention in Nursing Home Residents with Indwelling Devises</a:t>
            </a:r>
            <a:endParaRPr lang="en-US" dirty="0"/>
          </a:p>
          <a:p>
            <a:endParaRPr lang="en-US" dirty="0"/>
          </a:p>
        </p:txBody>
      </p:sp>
    </p:spTree>
    <p:extLst>
      <p:ext uri="{BB962C8B-B14F-4D97-AF65-F5344CB8AC3E}">
        <p14:creationId xmlns:p14="http://schemas.microsoft.com/office/powerpoint/2010/main" val="13838795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5439" y="-109728"/>
            <a:ext cx="10018713" cy="1752599"/>
          </a:xfrm>
        </p:spPr>
        <p:txBody>
          <a:bodyPr/>
          <a:lstStyle/>
          <a:p>
            <a:r>
              <a:rPr lang="en-US" dirty="0" smtClean="0"/>
              <a:t>What they Found</a:t>
            </a:r>
            <a:endParaRPr lang="en-US" dirty="0"/>
          </a:p>
        </p:txBody>
      </p:sp>
      <p:sp>
        <p:nvSpPr>
          <p:cNvPr id="3" name="Content Placeholder 2"/>
          <p:cNvSpPr>
            <a:spLocks noGrp="1"/>
          </p:cNvSpPr>
          <p:nvPr>
            <p:ph idx="1"/>
          </p:nvPr>
        </p:nvSpPr>
        <p:spPr>
          <a:xfrm>
            <a:off x="1520886" y="1368551"/>
            <a:ext cx="10018713" cy="4273297"/>
          </a:xfrm>
        </p:spPr>
        <p:txBody>
          <a:bodyPr>
            <a:normAutofit/>
          </a:bodyPr>
          <a:lstStyle/>
          <a:p>
            <a:r>
              <a:rPr lang="en-US" dirty="0" smtClean="0"/>
              <a:t>Clearly organisms were spread on gloves and gowns during high contact resident care</a:t>
            </a:r>
          </a:p>
          <a:p>
            <a:r>
              <a:rPr lang="en-US" dirty="0" smtClean="0"/>
              <a:t>Spread was higher for all activities in the presence of areas of chronic skin breakdown</a:t>
            </a:r>
            <a:endParaRPr lang="en-US" dirty="0"/>
          </a:p>
          <a:p>
            <a:r>
              <a:rPr lang="en-US" dirty="0" smtClean="0"/>
              <a:t>This could be a novel evidence based process to prevent the spread of germs within a facility</a:t>
            </a:r>
          </a:p>
          <a:p>
            <a:r>
              <a:rPr lang="en-US" dirty="0" smtClean="0"/>
              <a:t>Prevention interventions within a facility showed reduced colonization </a:t>
            </a:r>
            <a:r>
              <a:rPr lang="en-US" dirty="0" smtClean="0"/>
              <a:t>and infection for </a:t>
            </a:r>
            <a:r>
              <a:rPr lang="en-US" dirty="0" smtClean="0"/>
              <a:t>patients with indwelling devices</a:t>
            </a:r>
            <a:endParaRPr lang="en-US" dirty="0"/>
          </a:p>
        </p:txBody>
      </p:sp>
    </p:spTree>
    <p:extLst>
      <p:ext uri="{BB962C8B-B14F-4D97-AF65-F5344CB8AC3E}">
        <p14:creationId xmlns:p14="http://schemas.microsoft.com/office/powerpoint/2010/main" val="37947689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09" y="-274320"/>
            <a:ext cx="10018713" cy="1752599"/>
          </a:xfrm>
        </p:spPr>
        <p:txBody>
          <a:bodyPr/>
          <a:lstStyle/>
          <a:p>
            <a:r>
              <a:rPr lang="en-US" dirty="0" smtClean="0"/>
              <a:t>Enhanced Barrier Precautions (EBP)</a:t>
            </a:r>
            <a:endParaRPr lang="en-US" dirty="0"/>
          </a:p>
        </p:txBody>
      </p:sp>
      <p:sp>
        <p:nvSpPr>
          <p:cNvPr id="3" name="Content Placeholder 2"/>
          <p:cNvSpPr>
            <a:spLocks noGrp="1"/>
          </p:cNvSpPr>
          <p:nvPr>
            <p:ph idx="1"/>
          </p:nvPr>
        </p:nvSpPr>
        <p:spPr>
          <a:xfrm>
            <a:off x="1484308" y="1688591"/>
            <a:ext cx="10018713" cy="3124201"/>
          </a:xfrm>
        </p:spPr>
        <p:txBody>
          <a:bodyPr/>
          <a:lstStyle/>
          <a:p>
            <a:r>
              <a:rPr lang="en-US" dirty="0" smtClean="0"/>
              <a:t>Targeted gown and glove use in high-risk individuals to reduce the spread of MDRO’s</a:t>
            </a:r>
          </a:p>
          <a:p>
            <a:r>
              <a:rPr lang="en-US" dirty="0" smtClean="0"/>
              <a:t>Gowns and gloves used during high-contact resident care activities</a:t>
            </a:r>
          </a:p>
          <a:p>
            <a:r>
              <a:rPr lang="en-US" dirty="0" smtClean="0"/>
              <a:t>Used with Standard Precautions and good infection prevention and control practices</a:t>
            </a:r>
          </a:p>
          <a:p>
            <a:r>
              <a:rPr lang="en-US" dirty="0" smtClean="0"/>
              <a:t>Expands personal protective equipment use (PPE) beyond situations where blood or body fluid exposure is anticipated</a:t>
            </a:r>
            <a:endParaRPr lang="en-US" dirty="0"/>
          </a:p>
        </p:txBody>
      </p:sp>
    </p:spTree>
    <p:extLst>
      <p:ext uri="{BB962C8B-B14F-4D97-AF65-F5344CB8AC3E}">
        <p14:creationId xmlns:p14="http://schemas.microsoft.com/office/powerpoint/2010/main" val="24143107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98611" y="0"/>
            <a:ext cx="10018713" cy="1752599"/>
          </a:xfrm>
        </p:spPr>
        <p:txBody>
          <a:bodyPr/>
          <a:lstStyle/>
          <a:p>
            <a:r>
              <a:rPr lang="en-US" dirty="0" smtClean="0"/>
              <a:t>MDRO’s Targeted by the CDC</a:t>
            </a:r>
            <a:br>
              <a:rPr lang="en-US" dirty="0" smtClean="0"/>
            </a:br>
            <a:r>
              <a:rPr lang="en-US" sz="2800" dirty="0" smtClean="0"/>
              <a:t>but not limited to the following:</a:t>
            </a:r>
            <a:endParaRPr lang="en-US" dirty="0"/>
          </a:p>
        </p:txBody>
      </p:sp>
      <p:sp>
        <p:nvSpPr>
          <p:cNvPr id="4" name="Content Placeholder 3"/>
          <p:cNvSpPr>
            <a:spLocks noGrp="1"/>
          </p:cNvSpPr>
          <p:nvPr>
            <p:ph sz="half" idx="2"/>
          </p:nvPr>
        </p:nvSpPr>
        <p:spPr>
          <a:xfrm>
            <a:off x="1484311" y="1917191"/>
            <a:ext cx="4895056" cy="3352800"/>
          </a:xfrm>
        </p:spPr>
        <p:txBody>
          <a:bodyPr>
            <a:normAutofit/>
          </a:bodyPr>
          <a:lstStyle/>
          <a:p>
            <a:r>
              <a:rPr lang="en-US" dirty="0" smtClean="0"/>
              <a:t>Pan-resistant organisms</a:t>
            </a:r>
          </a:p>
          <a:p>
            <a:r>
              <a:rPr lang="en-US" dirty="0" err="1" smtClean="0"/>
              <a:t>Carbapenemase</a:t>
            </a:r>
            <a:r>
              <a:rPr lang="en-US" dirty="0" smtClean="0"/>
              <a:t>-producing </a:t>
            </a:r>
            <a:r>
              <a:rPr lang="en-US" dirty="0" err="1" smtClean="0"/>
              <a:t>carbapenem</a:t>
            </a:r>
            <a:r>
              <a:rPr lang="en-US" dirty="0" smtClean="0"/>
              <a:t>-resistant </a:t>
            </a:r>
            <a:r>
              <a:rPr lang="en-US" dirty="0" err="1" smtClean="0"/>
              <a:t>Enterobacterales</a:t>
            </a:r>
            <a:endParaRPr lang="en-US" dirty="0" smtClean="0"/>
          </a:p>
          <a:p>
            <a:r>
              <a:rPr lang="en-US" dirty="0" err="1" smtClean="0"/>
              <a:t>Carbapenemase</a:t>
            </a:r>
            <a:r>
              <a:rPr lang="en-US" dirty="0" smtClean="0"/>
              <a:t>-producing </a:t>
            </a:r>
            <a:r>
              <a:rPr lang="en-US" dirty="0" err="1" smtClean="0"/>
              <a:t>carbapenem</a:t>
            </a:r>
            <a:r>
              <a:rPr lang="en-US" dirty="0" smtClean="0"/>
              <a:t>-resistant </a:t>
            </a:r>
            <a:r>
              <a:rPr lang="en-US" i="1" dirty="0" smtClean="0"/>
              <a:t>Pseudomonas spp.</a:t>
            </a:r>
            <a:endParaRPr lang="en-US" dirty="0" smtClean="0"/>
          </a:p>
          <a:p>
            <a:r>
              <a:rPr lang="en-US" dirty="0" err="1" smtClean="0"/>
              <a:t>Carbapenemase</a:t>
            </a:r>
            <a:r>
              <a:rPr lang="en-US" dirty="0" smtClean="0"/>
              <a:t>-producing </a:t>
            </a:r>
            <a:r>
              <a:rPr lang="en-US" dirty="0" err="1" smtClean="0"/>
              <a:t>carbapenem</a:t>
            </a:r>
            <a:r>
              <a:rPr lang="en-US" dirty="0" smtClean="0"/>
              <a:t>-resistant </a:t>
            </a:r>
            <a:r>
              <a:rPr lang="en-US" i="1" dirty="0" err="1" smtClean="0"/>
              <a:t>Acinetobacter</a:t>
            </a:r>
            <a:r>
              <a:rPr lang="en-US" i="1" dirty="0" smtClean="0"/>
              <a:t> </a:t>
            </a:r>
            <a:r>
              <a:rPr lang="en-US" i="1" dirty="0" err="1" smtClean="0"/>
              <a:t>baumannii</a:t>
            </a:r>
            <a:endParaRPr lang="en-US" i="1" dirty="0" smtClean="0"/>
          </a:p>
          <a:p>
            <a:r>
              <a:rPr lang="en-US" i="1" dirty="0" smtClean="0"/>
              <a:t>Candida </a:t>
            </a:r>
            <a:r>
              <a:rPr lang="en-US" i="1" dirty="0" err="1" smtClean="0"/>
              <a:t>auris</a:t>
            </a:r>
            <a:endParaRPr lang="en-US" i="1" dirty="0" smtClean="0"/>
          </a:p>
          <a:p>
            <a:endParaRPr lang="en-US" i="1" dirty="0"/>
          </a:p>
        </p:txBody>
      </p:sp>
      <p:sp>
        <p:nvSpPr>
          <p:cNvPr id="6" name="Content Placeholder 5"/>
          <p:cNvSpPr>
            <a:spLocks noGrp="1"/>
          </p:cNvSpPr>
          <p:nvPr>
            <p:ph sz="quarter" idx="4"/>
          </p:nvPr>
        </p:nvSpPr>
        <p:spPr>
          <a:xfrm>
            <a:off x="6452520" y="1917191"/>
            <a:ext cx="4895056" cy="3352800"/>
          </a:xfrm>
        </p:spPr>
        <p:txBody>
          <a:bodyPr/>
          <a:lstStyle/>
          <a:p>
            <a:r>
              <a:rPr lang="en-US" dirty="0" smtClean="0"/>
              <a:t>Methicillin-resistant </a:t>
            </a:r>
            <a:r>
              <a:rPr lang="en-US" i="1" dirty="0" smtClean="0"/>
              <a:t>Staphylococcus aureus </a:t>
            </a:r>
            <a:r>
              <a:rPr lang="en-US" dirty="0" smtClean="0"/>
              <a:t>(MRSA)</a:t>
            </a:r>
          </a:p>
          <a:p>
            <a:r>
              <a:rPr lang="en-US" dirty="0" smtClean="0"/>
              <a:t>ESBL-producing </a:t>
            </a:r>
            <a:r>
              <a:rPr lang="en-US" dirty="0" err="1" smtClean="0"/>
              <a:t>Enterobacterales</a:t>
            </a:r>
            <a:endParaRPr lang="en-US" dirty="0" smtClean="0"/>
          </a:p>
          <a:p>
            <a:r>
              <a:rPr lang="en-US" dirty="0" smtClean="0"/>
              <a:t>Vancomycin-resistant </a:t>
            </a:r>
            <a:r>
              <a:rPr lang="en-US" i="1" dirty="0" smtClean="0"/>
              <a:t>Enterococci</a:t>
            </a:r>
            <a:r>
              <a:rPr lang="en-US" dirty="0" smtClean="0"/>
              <a:t> (VRE)</a:t>
            </a:r>
          </a:p>
          <a:p>
            <a:r>
              <a:rPr lang="en-US" dirty="0" smtClean="0"/>
              <a:t>Multidrug-resistant </a:t>
            </a:r>
            <a:r>
              <a:rPr lang="en-US" i="1" dirty="0" smtClean="0"/>
              <a:t>Pseudomonas aeruginosa</a:t>
            </a:r>
          </a:p>
          <a:p>
            <a:r>
              <a:rPr lang="en-US" dirty="0" smtClean="0"/>
              <a:t>Drug-resistant </a:t>
            </a:r>
            <a:r>
              <a:rPr lang="en-US" i="1" dirty="0" smtClean="0"/>
              <a:t>Streptococcus </a:t>
            </a:r>
            <a:r>
              <a:rPr lang="en-US" i="1" dirty="0" err="1" smtClean="0"/>
              <a:t>pneumoniae</a:t>
            </a:r>
            <a:endParaRPr lang="en-US" i="1" dirty="0" smtClean="0"/>
          </a:p>
          <a:p>
            <a:endParaRPr lang="en-US" dirty="0"/>
          </a:p>
        </p:txBody>
      </p:sp>
      <p:sp>
        <p:nvSpPr>
          <p:cNvPr id="7" name="TextBox 6"/>
          <p:cNvSpPr txBox="1"/>
          <p:nvPr/>
        </p:nvSpPr>
        <p:spPr>
          <a:xfrm>
            <a:off x="3675888" y="6062472"/>
            <a:ext cx="8275320" cy="338554"/>
          </a:xfrm>
          <a:prstGeom prst="rect">
            <a:avLst/>
          </a:prstGeom>
          <a:noFill/>
        </p:spPr>
        <p:txBody>
          <a:bodyPr wrap="square" rtlCol="0">
            <a:spAutoFit/>
          </a:bodyPr>
          <a:lstStyle/>
          <a:p>
            <a:pPr algn="r"/>
            <a:r>
              <a:rPr lang="en-US" sz="1600" dirty="0" smtClean="0">
                <a:hlinkClick r:id="rId2"/>
              </a:rPr>
              <a:t>https://www.cdc.gov/hai/containment/PPE-Nursing-Homes.html</a:t>
            </a:r>
            <a:r>
              <a:rPr lang="en-US" sz="1600" dirty="0" smtClean="0"/>
              <a:t> </a:t>
            </a:r>
            <a:endParaRPr lang="en-US" sz="1600" dirty="0"/>
          </a:p>
        </p:txBody>
      </p:sp>
    </p:spTree>
    <p:extLst>
      <p:ext uri="{BB962C8B-B14F-4D97-AF65-F5344CB8AC3E}">
        <p14:creationId xmlns:p14="http://schemas.microsoft.com/office/powerpoint/2010/main" val="417030602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docProps/app.xml><?xml version="1.0" encoding="utf-8"?>
<Properties xmlns="http://schemas.openxmlformats.org/officeDocument/2006/extended-properties" xmlns:vt="http://schemas.openxmlformats.org/officeDocument/2006/docPropsVTypes">
  <Template>Parallax</Template>
  <TotalTime>808</TotalTime>
  <Words>1340</Words>
  <Application>Microsoft Office PowerPoint</Application>
  <PresentationFormat>Widescreen</PresentationFormat>
  <Paragraphs>83</Paragraphs>
  <Slides>17</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17</vt:i4>
      </vt:variant>
    </vt:vector>
  </HeadingPairs>
  <TitlesOfParts>
    <vt:vector size="20" baseType="lpstr">
      <vt:lpstr>Arial</vt:lpstr>
      <vt:lpstr>Corbel</vt:lpstr>
      <vt:lpstr>Parallax</vt:lpstr>
      <vt:lpstr>Changing Terminology in Infection Control</vt:lpstr>
      <vt:lpstr>Objectives </vt:lpstr>
      <vt:lpstr>Activities at the 2023 APIC Conference</vt:lpstr>
      <vt:lpstr>Enhanced Barrier Precautions</vt:lpstr>
      <vt:lpstr>Historical Terminology  </vt:lpstr>
      <vt:lpstr>Review of the Data</vt:lpstr>
      <vt:lpstr>What they Found</vt:lpstr>
      <vt:lpstr>Enhanced Barrier Precautions (EBP)</vt:lpstr>
      <vt:lpstr>MDRO’s Targeted by the CDC but not limited to the following:</vt:lpstr>
      <vt:lpstr>When are EBP’s indicated?</vt:lpstr>
      <vt:lpstr>PowerPoint Presentation</vt:lpstr>
      <vt:lpstr>PowerPoint Presentation</vt:lpstr>
      <vt:lpstr>PowerPoint Presentation</vt:lpstr>
      <vt:lpstr>References</vt:lpstr>
      <vt:lpstr>References (Con’t)</vt:lpstr>
      <vt:lpstr>APIC Research Toolkit</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Changing Terminology in Infection Control</dc:title>
  <dc:creator>Darlene Morse</dc:creator>
  <cp:lastModifiedBy>Morse, Darlene - DHHS Affiliate</cp:lastModifiedBy>
  <cp:revision>27</cp:revision>
  <dcterms:created xsi:type="dcterms:W3CDTF">2023-10-27T15:55:08Z</dcterms:created>
  <dcterms:modified xsi:type="dcterms:W3CDTF">2023-11-13T16:37:38Z</dcterms:modified>
</cp:coreProperties>
</file>