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58" r:id="rId6"/>
    <p:sldId id="259" r:id="rId7"/>
    <p:sldId id="260" r:id="rId8"/>
    <p:sldId id="263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8ABDF-A65D-EEB6-8C17-0F81B9320831}" v="4" dt="2023-10-26T15:59:34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055A5-1A11-4CD0-853B-DBD5C9A73580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59883-A8C6-48BB-8F91-E91D1B64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94"/>
            <a:ext cx="9137857" cy="7066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805881"/>
            <a:ext cx="7772400" cy="145191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32853"/>
            <a:ext cx="6858000" cy="4469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36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3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2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86F6-495C-49E2-AD75-604D674F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6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12B9F9-E496-4F7C-B6F9-8F8C0A0A2986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E386F6-495C-49E2-AD75-604D674F08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7" y="6275303"/>
            <a:ext cx="2519853" cy="43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APIC Annual Conference 2024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 Antonio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8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CAUTI Prevention- 2023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928" y="1825625"/>
            <a:ext cx="74721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AORN Updates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46195"/>
            <a:ext cx="7886700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WHO </a:t>
            </a:r>
            <a:br>
              <a:rPr lang="en-US" dirty="0" smtClean="0"/>
            </a:br>
            <a:r>
              <a:rPr lang="en-US" dirty="0" smtClean="0"/>
              <a:t>Guidelines for prevention of BSI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932722"/>
            <a:ext cx="7886700" cy="213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2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Coming Soon…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26450"/>
            <a:ext cx="7886700" cy="41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Advanced Leadership Certification in Infection Prevention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What is the AL-CIP?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Advanced Leadership Certification in Infection Prevention &amp; Control (AL-CIP) is an assessment of knowledge, skills, and abilities expected of individuals who demonstrate professional expertise, leadership and impact in the field of infection prevention and control.</a:t>
            </a:r>
          </a:p>
          <a:p>
            <a:r>
              <a:rPr lang="en-US" dirty="0" smtClean="0"/>
              <a:t>It is a portfolio-based assessment (no testing)</a:t>
            </a:r>
          </a:p>
          <a:p>
            <a:r>
              <a:rPr lang="en-US" dirty="0" smtClean="0"/>
              <a:t>Development was </a:t>
            </a:r>
            <a:r>
              <a:rPr lang="en-US" dirty="0"/>
              <a:t>g</a:t>
            </a:r>
            <a:r>
              <a:rPr lang="en-US" dirty="0" smtClean="0"/>
              <a:t>uided by the APIC Competency Model</a:t>
            </a:r>
          </a:p>
          <a:p>
            <a:r>
              <a:rPr lang="en-US" dirty="0" smtClean="0"/>
              <a:t>Demonstrates leadership within infection prevention and control that has a measurable impact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7275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Eligibility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positive impact on the profession: Active engagement and advanced infection prevention and control practice, leadership, education, research, policy and/ or advocacy for a minimum of 5-10 years</a:t>
            </a:r>
          </a:p>
          <a:p>
            <a:r>
              <a:rPr lang="en-US" dirty="0" smtClean="0"/>
              <a:t>Certification and/ or Fellow Designation: Current relevant certifications (e.g., CBIC, NAHQ, or ABMS) or fellow designation (e.g., APIC, SHEA, IDSA)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APIC Competency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65185"/>
            <a:ext cx="7886700" cy="40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8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37260"/>
            <a:ext cx="7886700" cy="43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Domain 1: Leadership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43332"/>
            <a:ext cx="7886700" cy="35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3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Domain 2: Professionalism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79972"/>
            <a:ext cx="7886700" cy="36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544286"/>
            <a:ext cx="80554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APIC Practice Guidance Committee &amp; the Latest Changes in Infection Prevention and Control</a:t>
            </a:r>
            <a:endParaRPr lang="en-US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5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9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Examples of Evidence: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50499"/>
            <a:ext cx="7886700" cy="31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Application Process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69389"/>
            <a:ext cx="7886700" cy="21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8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Already CBIC certified?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01633"/>
            <a:ext cx="7886700" cy="31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PGC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91702"/>
            <a:ext cx="7886700" cy="401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Recently Published/ In Development: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Recently Published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10 key points the IP needs to know about USP &lt;797&gt;</a:t>
            </a:r>
          </a:p>
          <a:p>
            <a:pPr lvl="1"/>
            <a:r>
              <a:rPr lang="en-US" sz="1600" dirty="0" smtClean="0"/>
              <a:t>August 2023</a:t>
            </a:r>
          </a:p>
          <a:p>
            <a:r>
              <a:rPr lang="en-US" sz="1600" dirty="0" smtClean="0"/>
              <a:t>10 key points the IP needs to know about AAMI</a:t>
            </a:r>
          </a:p>
          <a:p>
            <a:pPr lvl="1"/>
            <a:r>
              <a:rPr lang="en-US" sz="1600" dirty="0" smtClean="0"/>
              <a:t>December 2023</a:t>
            </a:r>
          </a:p>
          <a:p>
            <a:r>
              <a:rPr lang="en-US" sz="1600" dirty="0" smtClean="0"/>
              <a:t>APIC toolkit for patient hand hygiene</a:t>
            </a:r>
          </a:p>
          <a:p>
            <a:pPr lvl="1"/>
            <a:r>
              <a:rPr lang="en-US" sz="1600" dirty="0" smtClean="0"/>
              <a:t>January 2024</a:t>
            </a:r>
          </a:p>
          <a:p>
            <a:r>
              <a:rPr lang="en-US" sz="1600" dirty="0" smtClean="0"/>
              <a:t>Heightening awareness for the IP in the behavioral health setting</a:t>
            </a:r>
          </a:p>
          <a:p>
            <a:pPr lvl="1"/>
            <a:r>
              <a:rPr lang="en-US" sz="1600" dirty="0" smtClean="0"/>
              <a:t>January 2024</a:t>
            </a:r>
          </a:p>
          <a:p>
            <a:pPr marL="0" indent="0">
              <a:buNone/>
            </a:pPr>
            <a:r>
              <a:rPr lang="en-US" sz="1600" b="1" dirty="0" smtClean="0"/>
              <a:t>In Development</a:t>
            </a:r>
            <a:r>
              <a:rPr lang="en-US" sz="2000" dirty="0" smtClean="0"/>
              <a:t>:</a:t>
            </a:r>
          </a:p>
          <a:p>
            <a:r>
              <a:rPr lang="en-US" sz="1600" dirty="0"/>
              <a:t>Creating guidance specific to long term care setting </a:t>
            </a:r>
          </a:p>
          <a:p>
            <a:r>
              <a:rPr lang="en-US" sz="1600" dirty="0"/>
              <a:t>Revision to APIC’s position paper: Safe injection, Infusion, and Medication Vial Practices in Health care (2016)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55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Implementation Guides 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subcommittee for 2024</a:t>
            </a:r>
          </a:p>
          <a:p>
            <a:pPr lvl="1"/>
            <a:r>
              <a:rPr lang="en-US" dirty="0" smtClean="0"/>
              <a:t>Completed review of SHEA compendiums vs. APIC Implementation guides 2023</a:t>
            </a:r>
          </a:p>
          <a:p>
            <a:pPr lvl="1"/>
            <a:r>
              <a:rPr lang="en-US" dirty="0" smtClean="0"/>
              <a:t>Based on 2023 review, PGC proposed a strategy for updating current implementation guides</a:t>
            </a:r>
          </a:p>
          <a:p>
            <a:pPr lvl="1"/>
            <a:r>
              <a:rPr lang="en-US" dirty="0" smtClean="0"/>
              <a:t>Goal is to create concise updated documents that primarily contain implementation information only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223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AAMI Standards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TIR 99: Processing of dilators, </a:t>
            </a:r>
            <a:r>
              <a:rPr lang="en-US" sz="1800" b="1" dirty="0" err="1" smtClean="0"/>
              <a:t>transesophageal</a:t>
            </a:r>
            <a:r>
              <a:rPr lang="en-US" sz="1800" b="1" dirty="0" smtClean="0"/>
              <a:t> &amp; ultrasound probes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4" y="2386170"/>
            <a:ext cx="8180132" cy="37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1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Percutaneous Procedures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32396"/>
            <a:ext cx="7886700" cy="41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9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ANSI/AAMI ST 108:2023 Water for the processing of medical devices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17765"/>
            <a:ext cx="7886700" cy="39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SHEA Updates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248" y="1825625"/>
            <a:ext cx="7487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5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7c3726-6f1b-4718-b5ac-23af81c2657e" xsi:nil="true"/>
    <lcf76f155ced4ddcb4097134ff3c332f xmlns="72422713-8b15-4455-8624-437edf79ca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0A48F1547894095205C0ACF57F654" ma:contentTypeVersion="16" ma:contentTypeDescription="Create a new document." ma:contentTypeScope="" ma:versionID="2732c43b9a76722f243a1acbea60dcff">
  <xsd:schema xmlns:xsd="http://www.w3.org/2001/XMLSchema" xmlns:xs="http://www.w3.org/2001/XMLSchema" xmlns:p="http://schemas.microsoft.com/office/2006/metadata/properties" xmlns:ns2="72422713-8b15-4455-8624-437edf79ca9d" xmlns:ns3="417c3726-6f1b-4718-b5ac-23af81c2657e" targetNamespace="http://schemas.microsoft.com/office/2006/metadata/properties" ma:root="true" ma:fieldsID="463fb312632aab3585ca76ad4cb417fa" ns2:_="" ns3:_="">
    <xsd:import namespace="72422713-8b15-4455-8624-437edf79ca9d"/>
    <xsd:import namespace="417c3726-6f1b-4718-b5ac-23af81c26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22713-8b15-4455-8624-437edf79c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4034bda-6d92-45c3-a656-ef2ee53c2f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c3726-6f1b-4718-b5ac-23af81c26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b214c55-a1b7-4bf0-8c85-3cf93074720a}" ma:internalName="TaxCatchAll" ma:showField="CatchAllData" ma:web="417c3726-6f1b-4718-b5ac-23af81c26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F4F50-DB59-43BC-8689-8B274604B8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69AA4A-F270-4F86-8EB3-A17E7F6169FE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17c3726-6f1b-4718-b5ac-23af81c2657e"/>
    <ds:schemaRef ds:uri="72422713-8b15-4455-8624-437edf79ca9d"/>
  </ds:schemaRefs>
</ds:datastoreItem>
</file>

<file path=customXml/itemProps3.xml><?xml version="1.0" encoding="utf-8"?>
<ds:datastoreItem xmlns:ds="http://schemas.openxmlformats.org/officeDocument/2006/customXml" ds:itemID="{FEE63D98-CACD-4994-A15D-50E26C73F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22713-8b15-4455-8624-437edf79ca9d"/>
    <ds:schemaRef ds:uri="417c3726-6f1b-4718-b5ac-23af81c26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372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APIC Annual Conference 2024</vt:lpstr>
      <vt:lpstr>PowerPoint Presentation</vt:lpstr>
      <vt:lpstr>PGC Overview</vt:lpstr>
      <vt:lpstr>Recently Published/ In Development:</vt:lpstr>
      <vt:lpstr>Implementation Guides Subcommittee</vt:lpstr>
      <vt:lpstr>AAMI Standards Updates</vt:lpstr>
      <vt:lpstr>Percutaneous Procedures</vt:lpstr>
      <vt:lpstr>ANSI/AAMI ST 108:2023 Water for the processing of medical devices</vt:lpstr>
      <vt:lpstr>SHEA Updates</vt:lpstr>
      <vt:lpstr>CAUTI Prevention- 2023</vt:lpstr>
      <vt:lpstr>AORN Updates</vt:lpstr>
      <vt:lpstr>WHO  Guidelines for prevention of BSI</vt:lpstr>
      <vt:lpstr>Coming Soon…</vt:lpstr>
      <vt:lpstr>Advanced Leadership Certification in Infection Prevention</vt:lpstr>
      <vt:lpstr>Eligibility Guidelines</vt:lpstr>
      <vt:lpstr>APIC Competency Model</vt:lpstr>
      <vt:lpstr>WHY….</vt:lpstr>
      <vt:lpstr>Domain 1: Leadership</vt:lpstr>
      <vt:lpstr>Domain 2: Professionalism</vt:lpstr>
      <vt:lpstr>Examples of Evidence:</vt:lpstr>
      <vt:lpstr>Application Process</vt:lpstr>
      <vt:lpstr>Already CBIC certified?</vt:lpstr>
    </vt:vector>
  </TitlesOfParts>
  <Company>TSMH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Liberty Seldon</dc:creator>
  <cp:lastModifiedBy>Lori E. Benton</cp:lastModifiedBy>
  <cp:revision>24</cp:revision>
  <dcterms:created xsi:type="dcterms:W3CDTF">2023-05-23T18:41:56Z</dcterms:created>
  <dcterms:modified xsi:type="dcterms:W3CDTF">2024-07-02T23:20:47Z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0x010100F010A48F1547894095205C0ACF57F654</vt:lpwstr>
  </property>
  <property fmtid="{D5CDD505-2E9C-101B-9397-08002B2CF9AE}" pid="3" name="MediaServiceImageTags">
    <vt:lpwstr/>
  </property>
</Properties>
</file>