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0" r:id="rId6"/>
  </p:sldMasterIdLst>
  <p:notesMasterIdLst>
    <p:notesMasterId r:id="rId38"/>
  </p:notesMasterIdLst>
  <p:sldIdLst>
    <p:sldId id="264" r:id="rId7"/>
    <p:sldId id="793" r:id="rId8"/>
    <p:sldId id="805" r:id="rId9"/>
    <p:sldId id="744" r:id="rId10"/>
    <p:sldId id="745" r:id="rId11"/>
    <p:sldId id="813" r:id="rId12"/>
    <p:sldId id="748" r:id="rId13"/>
    <p:sldId id="764" r:id="rId14"/>
    <p:sldId id="733" r:id="rId15"/>
    <p:sldId id="814" r:id="rId16"/>
    <p:sldId id="769" r:id="rId17"/>
    <p:sldId id="771" r:id="rId18"/>
    <p:sldId id="754" r:id="rId19"/>
    <p:sldId id="770" r:id="rId20"/>
    <p:sldId id="806" r:id="rId21"/>
    <p:sldId id="807" r:id="rId22"/>
    <p:sldId id="808" r:id="rId23"/>
    <p:sldId id="816" r:id="rId24"/>
    <p:sldId id="826" r:id="rId25"/>
    <p:sldId id="817" r:id="rId26"/>
    <p:sldId id="827" r:id="rId27"/>
    <p:sldId id="828" r:id="rId28"/>
    <p:sldId id="655" r:id="rId29"/>
    <p:sldId id="683" r:id="rId30"/>
    <p:sldId id="681" r:id="rId31"/>
    <p:sldId id="684" r:id="rId32"/>
    <p:sldId id="279" r:id="rId33"/>
    <p:sldId id="280" r:id="rId34"/>
    <p:sldId id="302" r:id="rId35"/>
    <p:sldId id="702" r:id="rId36"/>
    <p:sldId id="7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4BAECA-90F0-326A-8E7B-8EF330B18547}" name="Stohs, Erica J (DOH)" initials="ES" userId="S::Erica.Stohs@doh.wa.gov::9a48db8f-93d6-4d9d-983f-3a6d2ccfa4c2" providerId="AD"/>
  <p188:author id="{75CCEDCC-2638-903A-4AF3-5E7776323883}" name="Zering, Jessica L (DOH)" initials="ZJL(" userId="S::Jessica.Cheyney@doh.wa.gov::d687e2d1-0978-4e5d-88a4-f340f2f2ef4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8/10/relationships/authors" Target="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svg"/><Relationship Id="rId1" Type="http://schemas.openxmlformats.org/officeDocument/2006/relationships/image" Target="../media/image31.sv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svg"/><Relationship Id="rId1" Type="http://schemas.openxmlformats.org/officeDocument/2006/relationships/image" Target="../media/image45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svg"/><Relationship Id="rId1" Type="http://schemas.openxmlformats.org/officeDocument/2006/relationships/image" Target="../media/image40.sv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svg"/><Relationship Id="rId1" Type="http://schemas.openxmlformats.org/officeDocument/2006/relationships/image" Target="../media/image42.sv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image" Target="../media/image55.jp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svg"/><Relationship Id="rId1" Type="http://schemas.openxmlformats.org/officeDocument/2006/relationships/image" Target="../media/image6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svg"/><Relationship Id="rId1" Type="http://schemas.openxmlformats.org/officeDocument/2006/relationships/image" Target="../media/image40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svg"/><Relationship Id="rId1" Type="http://schemas.openxmlformats.org/officeDocument/2006/relationships/image" Target="../media/image42.sv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svg"/><Relationship Id="rId1" Type="http://schemas.openxmlformats.org/officeDocument/2006/relationships/image" Target="../media/image45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image" Target="../media/image48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svg"/><Relationship Id="rId1" Type="http://schemas.openxmlformats.org/officeDocument/2006/relationships/image" Target="../media/image4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svg"/><Relationship Id="rId1" Type="http://schemas.openxmlformats.org/officeDocument/2006/relationships/image" Target="../media/image31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svg"/><Relationship Id="rId1" Type="http://schemas.openxmlformats.org/officeDocument/2006/relationships/image" Target="../media/image45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svg"/><Relationship Id="rId1" Type="http://schemas.openxmlformats.org/officeDocument/2006/relationships/image" Target="../media/image40.sv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svg"/><Relationship Id="rId1" Type="http://schemas.openxmlformats.org/officeDocument/2006/relationships/image" Target="../media/image42.sv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image" Target="../media/image55.jp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svg"/><Relationship Id="rId1" Type="http://schemas.openxmlformats.org/officeDocument/2006/relationships/image" Target="../media/image6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svg"/><Relationship Id="rId1" Type="http://schemas.openxmlformats.org/officeDocument/2006/relationships/image" Target="../media/image40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svg"/><Relationship Id="rId1" Type="http://schemas.openxmlformats.org/officeDocument/2006/relationships/image" Target="../media/image42.sv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svg"/><Relationship Id="rId1" Type="http://schemas.openxmlformats.org/officeDocument/2006/relationships/image" Target="../media/image45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image" Target="../media/image48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svg"/><Relationship Id="rId1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4FCFE6-F06B-4E02-A4CA-53A85129BE66}" type="doc">
      <dgm:prSet loTypeId="urn:microsoft.com/office/officeart/2018/2/layout/IconVerticalSolidList" loCatId="icon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9A7EE7B-9D85-48F1-B197-34E1D883C4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FDA-approved for the treatment of adult female patients with uncomplicated UTI</a:t>
          </a:r>
        </a:p>
      </dgm:t>
    </dgm:pt>
    <dgm:pt modelId="{E73B3477-4B2D-432D-A8AA-D403144C7277}" type="parTrans" cxnId="{263A935D-603E-4B8A-94DD-C435DAA9A6BB}">
      <dgm:prSet/>
      <dgm:spPr/>
      <dgm:t>
        <a:bodyPr/>
        <a:lstStyle/>
        <a:p>
          <a:endParaRPr lang="en-US"/>
        </a:p>
      </dgm:t>
    </dgm:pt>
    <dgm:pt modelId="{A8FB8ECD-B640-4D4E-8BAE-B81042C25D7C}" type="sibTrans" cxnId="{263A935D-603E-4B8A-94DD-C435DAA9A6BB}">
      <dgm:prSet/>
      <dgm:spPr/>
      <dgm:t>
        <a:bodyPr/>
        <a:lstStyle/>
        <a:p>
          <a:endParaRPr lang="en-US"/>
        </a:p>
      </dgm:t>
    </dgm:pt>
    <dgm:pt modelId="{AF5E3A38-5C8E-46A8-AFF7-10482A5D44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Used in Europe for over 40 years to treat UTI</a:t>
          </a:r>
        </a:p>
      </dgm:t>
    </dgm:pt>
    <dgm:pt modelId="{BC4895C6-0BFD-476E-88D2-609551E924C4}" type="parTrans" cxnId="{23FDAA00-EAA0-4518-A72F-4551535DD9F1}">
      <dgm:prSet/>
      <dgm:spPr/>
      <dgm:t>
        <a:bodyPr/>
        <a:lstStyle/>
        <a:p>
          <a:endParaRPr lang="en-US"/>
        </a:p>
      </dgm:t>
    </dgm:pt>
    <dgm:pt modelId="{0805B807-327F-4A7B-87F9-5D9AD459139A}" type="sibTrans" cxnId="{23FDAA00-EAA0-4518-A72F-4551535DD9F1}">
      <dgm:prSet/>
      <dgm:spPr/>
      <dgm:t>
        <a:bodyPr/>
        <a:lstStyle/>
        <a:p>
          <a:endParaRPr lang="en-US"/>
        </a:p>
      </dgm:t>
    </dgm:pt>
    <dgm:pt modelId="{CA0AF417-2DFB-4C34-8829-CD085DD5FB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Spectrum</a:t>
          </a:r>
          <a:r>
            <a:rPr lang="en-US" baseline="30000" dirty="0"/>
            <a:t>1</a:t>
          </a:r>
          <a:r>
            <a:rPr lang="en-US" dirty="0"/>
            <a:t>: </a:t>
          </a:r>
        </a:p>
        <a:p>
          <a:pPr>
            <a:lnSpc>
              <a:spcPct val="100000"/>
            </a:lnSpc>
          </a:pPr>
          <a:r>
            <a:rPr lang="en-US" dirty="0"/>
            <a:t>	Gram-negatives: </a:t>
          </a:r>
          <a:r>
            <a:rPr lang="en-US" i="1" dirty="0"/>
            <a:t>E.coli</a:t>
          </a:r>
          <a:r>
            <a:rPr lang="en-US" dirty="0"/>
            <a:t>, </a:t>
          </a:r>
          <a:r>
            <a:rPr lang="en-US" i="1" dirty="0"/>
            <a:t>P. mirabilis, </a:t>
          </a:r>
          <a:r>
            <a:rPr lang="en-US" i="0" dirty="0"/>
            <a:t>ESBLs</a:t>
          </a:r>
          <a:r>
            <a:rPr lang="en-US" dirty="0"/>
            <a:t> </a:t>
          </a:r>
        </a:p>
        <a:p>
          <a:pPr>
            <a:lnSpc>
              <a:spcPct val="100000"/>
            </a:lnSpc>
          </a:pPr>
          <a:r>
            <a:rPr lang="en-US" i="1" dirty="0"/>
            <a:t>	</a:t>
          </a:r>
          <a:r>
            <a:rPr lang="en-US" i="0" dirty="0"/>
            <a:t>Gram-positives</a:t>
          </a:r>
          <a:r>
            <a:rPr lang="en-US" i="1" dirty="0"/>
            <a:t>: S. saprophyticus</a:t>
          </a:r>
        </a:p>
      </dgm:t>
    </dgm:pt>
    <dgm:pt modelId="{85C9B976-7CF5-4299-BB84-6074C148A2A9}" type="parTrans" cxnId="{037C4CA6-4A71-4C7D-9F10-5679ADFC3350}">
      <dgm:prSet/>
      <dgm:spPr/>
      <dgm:t>
        <a:bodyPr/>
        <a:lstStyle/>
        <a:p>
          <a:endParaRPr lang="en-US"/>
        </a:p>
      </dgm:t>
    </dgm:pt>
    <dgm:pt modelId="{8ED749C9-BE90-4FF4-9DE0-0BB3550F6382}" type="sibTrans" cxnId="{037C4CA6-4A71-4C7D-9F10-5679ADFC3350}">
      <dgm:prSet/>
      <dgm:spPr/>
      <dgm:t>
        <a:bodyPr/>
        <a:lstStyle/>
        <a:p>
          <a:endParaRPr lang="en-US"/>
        </a:p>
      </dgm:t>
    </dgm:pt>
    <dgm:pt modelId="{A191034A-FC4F-4F71-BF87-AE10F4252FE6}" type="pres">
      <dgm:prSet presAssocID="{354FCFE6-F06B-4E02-A4CA-53A85129BE66}" presName="root" presStyleCnt="0">
        <dgm:presLayoutVars>
          <dgm:dir/>
          <dgm:resizeHandles val="exact"/>
        </dgm:presLayoutVars>
      </dgm:prSet>
      <dgm:spPr/>
    </dgm:pt>
    <dgm:pt modelId="{14041751-7137-4521-9EA3-206CA3CE24CA}" type="pres">
      <dgm:prSet presAssocID="{99A7EE7B-9D85-48F1-B197-34E1D883C40F}" presName="compNode" presStyleCnt="0"/>
      <dgm:spPr/>
    </dgm:pt>
    <dgm:pt modelId="{DD971466-3845-4906-AC2F-DE500535F2C3}" type="pres">
      <dgm:prSet presAssocID="{99A7EE7B-9D85-48F1-B197-34E1D883C40F}" presName="bgRect" presStyleLbl="bgShp" presStyleIdx="0" presStyleCnt="3"/>
      <dgm:spPr/>
    </dgm:pt>
    <dgm:pt modelId="{202248C4-9A6D-4473-A407-80F1E3F6E3B8}" type="pres">
      <dgm:prSet presAssocID="{99A7EE7B-9D85-48F1-B197-34E1D883C40F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box Checked with solid fill"/>
        </a:ext>
      </dgm:extLst>
    </dgm:pt>
    <dgm:pt modelId="{4A007944-EC8E-4831-A340-ED4048C60A28}" type="pres">
      <dgm:prSet presAssocID="{99A7EE7B-9D85-48F1-B197-34E1D883C40F}" presName="spaceRect" presStyleCnt="0"/>
      <dgm:spPr/>
    </dgm:pt>
    <dgm:pt modelId="{0F015B42-2405-4319-AC7D-AD9EA337138A}" type="pres">
      <dgm:prSet presAssocID="{99A7EE7B-9D85-48F1-B197-34E1D883C40F}" presName="parTx" presStyleLbl="revTx" presStyleIdx="0" presStyleCnt="3">
        <dgm:presLayoutVars>
          <dgm:chMax val="0"/>
          <dgm:chPref val="0"/>
        </dgm:presLayoutVars>
      </dgm:prSet>
      <dgm:spPr/>
    </dgm:pt>
    <dgm:pt modelId="{C42085E7-0320-4098-A7A1-1F05DA507B9B}" type="pres">
      <dgm:prSet presAssocID="{A8FB8ECD-B640-4D4E-8BAE-B81042C25D7C}" presName="sibTrans" presStyleCnt="0"/>
      <dgm:spPr/>
    </dgm:pt>
    <dgm:pt modelId="{AC5CBDEE-2FCA-4B1E-B93A-9DD5A74CB24C}" type="pres">
      <dgm:prSet presAssocID="{CA0AF417-2DFB-4C34-8829-CD085DD5FB53}" presName="compNode" presStyleCnt="0"/>
      <dgm:spPr/>
    </dgm:pt>
    <dgm:pt modelId="{E4C58B2A-1B2B-4AD1-A2FA-7D6F56F8028A}" type="pres">
      <dgm:prSet presAssocID="{CA0AF417-2DFB-4C34-8829-CD085DD5FB53}" presName="bgRect" presStyleLbl="bgShp" presStyleIdx="1" presStyleCnt="3"/>
      <dgm:spPr/>
    </dgm:pt>
    <dgm:pt modelId="{5805526D-6666-4841-A283-0C2E48249632}" type="pres">
      <dgm:prSet presAssocID="{CA0AF417-2DFB-4C34-8829-CD085DD5FB53}" presName="icon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rm with solid fill"/>
        </a:ext>
      </dgm:extLst>
    </dgm:pt>
    <dgm:pt modelId="{BD0AC183-36F8-41D8-98F5-AC7077E4B686}" type="pres">
      <dgm:prSet presAssocID="{CA0AF417-2DFB-4C34-8829-CD085DD5FB53}" presName="spaceRect" presStyleCnt="0"/>
      <dgm:spPr/>
    </dgm:pt>
    <dgm:pt modelId="{ACC06DED-D16B-4244-A416-D66B3C2FBCB0}" type="pres">
      <dgm:prSet presAssocID="{CA0AF417-2DFB-4C34-8829-CD085DD5FB53}" presName="parTx" presStyleLbl="revTx" presStyleIdx="1" presStyleCnt="3">
        <dgm:presLayoutVars>
          <dgm:chMax val="0"/>
          <dgm:chPref val="0"/>
        </dgm:presLayoutVars>
      </dgm:prSet>
      <dgm:spPr/>
    </dgm:pt>
    <dgm:pt modelId="{B95CC101-2AD5-4AAF-9032-7BAA39D97337}" type="pres">
      <dgm:prSet presAssocID="{8ED749C9-BE90-4FF4-9DE0-0BB3550F6382}" presName="sibTrans" presStyleCnt="0"/>
      <dgm:spPr/>
    </dgm:pt>
    <dgm:pt modelId="{A3E36798-6DA2-4DB0-80DD-2B4BF06FD320}" type="pres">
      <dgm:prSet presAssocID="{AF5E3A38-5C8E-46A8-AFF7-10482A5D44CF}" presName="compNode" presStyleCnt="0"/>
      <dgm:spPr/>
    </dgm:pt>
    <dgm:pt modelId="{5AC75370-473C-4254-83D7-B0555F0690B6}" type="pres">
      <dgm:prSet presAssocID="{AF5E3A38-5C8E-46A8-AFF7-10482A5D44CF}" presName="bgRect" presStyleLbl="bgShp" presStyleIdx="2" presStyleCnt="3"/>
      <dgm:spPr/>
    </dgm:pt>
    <dgm:pt modelId="{CC774144-748F-467A-95D4-0796DE69D62A}" type="pres">
      <dgm:prSet presAssocID="{AF5E3A38-5C8E-46A8-AFF7-10482A5D44CF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ke"/>
        </a:ext>
      </dgm:extLst>
    </dgm:pt>
    <dgm:pt modelId="{D90B6DAD-F6D4-4A12-B089-EE9402AA124C}" type="pres">
      <dgm:prSet presAssocID="{AF5E3A38-5C8E-46A8-AFF7-10482A5D44CF}" presName="spaceRect" presStyleCnt="0"/>
      <dgm:spPr/>
    </dgm:pt>
    <dgm:pt modelId="{E2B48EA9-C5C3-4F8A-A027-E37D9B9955F7}" type="pres">
      <dgm:prSet presAssocID="{AF5E3A38-5C8E-46A8-AFF7-10482A5D44C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3FDAA00-EAA0-4518-A72F-4551535DD9F1}" srcId="{354FCFE6-F06B-4E02-A4CA-53A85129BE66}" destId="{AF5E3A38-5C8E-46A8-AFF7-10482A5D44CF}" srcOrd="2" destOrd="0" parTransId="{BC4895C6-0BFD-476E-88D2-609551E924C4}" sibTransId="{0805B807-327F-4A7B-87F9-5D9AD459139A}"/>
    <dgm:cxn modelId="{27048A40-17AC-453C-9B9F-B5D698D10F22}" type="presOf" srcId="{AF5E3A38-5C8E-46A8-AFF7-10482A5D44CF}" destId="{E2B48EA9-C5C3-4F8A-A027-E37D9B9955F7}" srcOrd="0" destOrd="0" presId="urn:microsoft.com/office/officeart/2018/2/layout/IconVerticalSolidList"/>
    <dgm:cxn modelId="{263A935D-603E-4B8A-94DD-C435DAA9A6BB}" srcId="{354FCFE6-F06B-4E02-A4CA-53A85129BE66}" destId="{99A7EE7B-9D85-48F1-B197-34E1D883C40F}" srcOrd="0" destOrd="0" parTransId="{E73B3477-4B2D-432D-A8AA-D403144C7277}" sibTransId="{A8FB8ECD-B640-4D4E-8BAE-B81042C25D7C}"/>
    <dgm:cxn modelId="{1347836A-04F8-4E15-BC1F-18DCE8980B28}" type="presOf" srcId="{CA0AF417-2DFB-4C34-8829-CD085DD5FB53}" destId="{ACC06DED-D16B-4244-A416-D66B3C2FBCB0}" srcOrd="0" destOrd="0" presId="urn:microsoft.com/office/officeart/2018/2/layout/IconVerticalSolidList"/>
    <dgm:cxn modelId="{81BD5C4C-A75A-4E5D-9555-50B6C9630EFA}" type="presOf" srcId="{354FCFE6-F06B-4E02-A4CA-53A85129BE66}" destId="{A191034A-FC4F-4F71-BF87-AE10F4252FE6}" srcOrd="0" destOrd="0" presId="urn:microsoft.com/office/officeart/2018/2/layout/IconVerticalSolidList"/>
    <dgm:cxn modelId="{E669988D-C3E1-478A-8FA4-AD8CAB37365E}" type="presOf" srcId="{99A7EE7B-9D85-48F1-B197-34E1D883C40F}" destId="{0F015B42-2405-4319-AC7D-AD9EA337138A}" srcOrd="0" destOrd="0" presId="urn:microsoft.com/office/officeart/2018/2/layout/IconVerticalSolidList"/>
    <dgm:cxn modelId="{037C4CA6-4A71-4C7D-9F10-5679ADFC3350}" srcId="{354FCFE6-F06B-4E02-A4CA-53A85129BE66}" destId="{CA0AF417-2DFB-4C34-8829-CD085DD5FB53}" srcOrd="1" destOrd="0" parTransId="{85C9B976-7CF5-4299-BB84-6074C148A2A9}" sibTransId="{8ED749C9-BE90-4FF4-9DE0-0BB3550F6382}"/>
    <dgm:cxn modelId="{0190A6F1-84C9-41C6-8763-A22E3E030A32}" type="presParOf" srcId="{A191034A-FC4F-4F71-BF87-AE10F4252FE6}" destId="{14041751-7137-4521-9EA3-206CA3CE24CA}" srcOrd="0" destOrd="0" presId="urn:microsoft.com/office/officeart/2018/2/layout/IconVerticalSolidList"/>
    <dgm:cxn modelId="{A0E47AD1-794C-4868-B881-F834A117EBB3}" type="presParOf" srcId="{14041751-7137-4521-9EA3-206CA3CE24CA}" destId="{DD971466-3845-4906-AC2F-DE500535F2C3}" srcOrd="0" destOrd="0" presId="urn:microsoft.com/office/officeart/2018/2/layout/IconVerticalSolidList"/>
    <dgm:cxn modelId="{73F6E5D5-DA51-4F8A-81AB-310B0C4B9A73}" type="presParOf" srcId="{14041751-7137-4521-9EA3-206CA3CE24CA}" destId="{202248C4-9A6D-4473-A407-80F1E3F6E3B8}" srcOrd="1" destOrd="0" presId="urn:microsoft.com/office/officeart/2018/2/layout/IconVerticalSolidList"/>
    <dgm:cxn modelId="{371D5FED-FA88-4118-8556-E7C63C9FEC4D}" type="presParOf" srcId="{14041751-7137-4521-9EA3-206CA3CE24CA}" destId="{4A007944-EC8E-4831-A340-ED4048C60A28}" srcOrd="2" destOrd="0" presId="urn:microsoft.com/office/officeart/2018/2/layout/IconVerticalSolidList"/>
    <dgm:cxn modelId="{6E0933A6-A8F9-49A0-9E75-D344A625A539}" type="presParOf" srcId="{14041751-7137-4521-9EA3-206CA3CE24CA}" destId="{0F015B42-2405-4319-AC7D-AD9EA337138A}" srcOrd="3" destOrd="0" presId="urn:microsoft.com/office/officeart/2018/2/layout/IconVerticalSolidList"/>
    <dgm:cxn modelId="{E0F31DAE-D327-49F6-9F01-56157DE5EED4}" type="presParOf" srcId="{A191034A-FC4F-4F71-BF87-AE10F4252FE6}" destId="{C42085E7-0320-4098-A7A1-1F05DA507B9B}" srcOrd="1" destOrd="0" presId="urn:microsoft.com/office/officeart/2018/2/layout/IconVerticalSolidList"/>
    <dgm:cxn modelId="{415F4D8E-E6EE-4992-97B6-2AAF07A23C6D}" type="presParOf" srcId="{A191034A-FC4F-4F71-BF87-AE10F4252FE6}" destId="{AC5CBDEE-2FCA-4B1E-B93A-9DD5A74CB24C}" srcOrd="2" destOrd="0" presId="urn:microsoft.com/office/officeart/2018/2/layout/IconVerticalSolidList"/>
    <dgm:cxn modelId="{6C6CDFA8-C464-4653-9C71-F45C1D88646D}" type="presParOf" srcId="{AC5CBDEE-2FCA-4B1E-B93A-9DD5A74CB24C}" destId="{E4C58B2A-1B2B-4AD1-A2FA-7D6F56F8028A}" srcOrd="0" destOrd="0" presId="urn:microsoft.com/office/officeart/2018/2/layout/IconVerticalSolidList"/>
    <dgm:cxn modelId="{041A3824-2D74-458E-BE67-0FC6ECC216C8}" type="presParOf" srcId="{AC5CBDEE-2FCA-4B1E-B93A-9DD5A74CB24C}" destId="{5805526D-6666-4841-A283-0C2E48249632}" srcOrd="1" destOrd="0" presId="urn:microsoft.com/office/officeart/2018/2/layout/IconVerticalSolidList"/>
    <dgm:cxn modelId="{E0CD0A92-7F9C-432E-BA5B-3524200C870D}" type="presParOf" srcId="{AC5CBDEE-2FCA-4B1E-B93A-9DD5A74CB24C}" destId="{BD0AC183-36F8-41D8-98F5-AC7077E4B686}" srcOrd="2" destOrd="0" presId="urn:microsoft.com/office/officeart/2018/2/layout/IconVerticalSolidList"/>
    <dgm:cxn modelId="{3E6EFFB4-6B15-4F3F-97AA-725851BB0C09}" type="presParOf" srcId="{AC5CBDEE-2FCA-4B1E-B93A-9DD5A74CB24C}" destId="{ACC06DED-D16B-4244-A416-D66B3C2FBCB0}" srcOrd="3" destOrd="0" presId="urn:microsoft.com/office/officeart/2018/2/layout/IconVerticalSolidList"/>
    <dgm:cxn modelId="{CC19A032-925F-4AD3-B1F0-FDED93D089A6}" type="presParOf" srcId="{A191034A-FC4F-4F71-BF87-AE10F4252FE6}" destId="{B95CC101-2AD5-4AAF-9032-7BAA39D97337}" srcOrd="3" destOrd="0" presId="urn:microsoft.com/office/officeart/2018/2/layout/IconVerticalSolidList"/>
    <dgm:cxn modelId="{4046B0F0-5527-44CC-BBD8-4A553E35CB84}" type="presParOf" srcId="{A191034A-FC4F-4F71-BF87-AE10F4252FE6}" destId="{A3E36798-6DA2-4DB0-80DD-2B4BF06FD320}" srcOrd="4" destOrd="0" presId="urn:microsoft.com/office/officeart/2018/2/layout/IconVerticalSolidList"/>
    <dgm:cxn modelId="{A26BF012-DDEF-49CB-BFE5-8674E76A2949}" type="presParOf" srcId="{A3E36798-6DA2-4DB0-80DD-2B4BF06FD320}" destId="{5AC75370-473C-4254-83D7-B0555F0690B6}" srcOrd="0" destOrd="0" presId="urn:microsoft.com/office/officeart/2018/2/layout/IconVerticalSolidList"/>
    <dgm:cxn modelId="{2EE5DCC3-DC1F-48DA-B8E8-2A7CD984BAAD}" type="presParOf" srcId="{A3E36798-6DA2-4DB0-80DD-2B4BF06FD320}" destId="{CC774144-748F-467A-95D4-0796DE69D62A}" srcOrd="1" destOrd="0" presId="urn:microsoft.com/office/officeart/2018/2/layout/IconVerticalSolidList"/>
    <dgm:cxn modelId="{DC765918-84E4-4F38-B249-2A9673037998}" type="presParOf" srcId="{A3E36798-6DA2-4DB0-80DD-2B4BF06FD320}" destId="{D90B6DAD-F6D4-4A12-B089-EE9402AA124C}" srcOrd="2" destOrd="0" presId="urn:microsoft.com/office/officeart/2018/2/layout/IconVerticalSolidList"/>
    <dgm:cxn modelId="{AA0BC6C3-A108-4CBB-B2CA-94CC459FCC8F}" type="presParOf" srcId="{A3E36798-6DA2-4DB0-80DD-2B4BF06FD320}" destId="{E2B48EA9-C5C3-4F8A-A027-E37D9B9955F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54FCFE6-F06B-4E02-A4CA-53A85129BE66}" type="doc">
      <dgm:prSet loTypeId="urn:microsoft.com/office/officeart/2018/2/layout/IconVerticalSolidList" loCatId="icon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6EF1E47-BDA2-40A8-9E9F-4DF61CCA94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FDA-approved for the treatment of adult female patients with uncomplicated UTI with limited or no other treatment options caused by </a:t>
          </a:r>
          <a:r>
            <a:rPr lang="en-US" i="1" dirty="0"/>
            <a:t>E.coli</a:t>
          </a:r>
          <a:r>
            <a:rPr lang="en-US" dirty="0"/>
            <a:t>, </a:t>
          </a:r>
          <a:r>
            <a:rPr lang="en-US" i="1" dirty="0"/>
            <a:t>K. pneumoniae</a:t>
          </a:r>
          <a:r>
            <a:rPr lang="en-US" dirty="0"/>
            <a:t>, and </a:t>
          </a:r>
          <a:r>
            <a:rPr lang="en-US" i="1" dirty="0"/>
            <a:t>P. mirabilis</a:t>
          </a:r>
        </a:p>
      </dgm:t>
    </dgm:pt>
    <dgm:pt modelId="{164681C4-3A82-4EA6-BEFD-969BC5E44321}" type="parTrans" cxnId="{CFDFF2D5-E083-4403-8145-48BF526C8260}">
      <dgm:prSet/>
      <dgm:spPr/>
      <dgm:t>
        <a:bodyPr/>
        <a:lstStyle/>
        <a:p>
          <a:endParaRPr lang="en-US"/>
        </a:p>
      </dgm:t>
    </dgm:pt>
    <dgm:pt modelId="{97F5EFF0-40D2-423C-A5CD-B30B47E30D78}" type="sibTrans" cxnId="{CFDFF2D5-E083-4403-8145-48BF526C8260}">
      <dgm:prSet/>
      <dgm:spPr/>
      <dgm:t>
        <a:bodyPr/>
        <a:lstStyle/>
        <a:p>
          <a:endParaRPr lang="en-US"/>
        </a:p>
      </dgm:t>
    </dgm:pt>
    <dgm:pt modelId="{AF5E3A38-5C8E-46A8-AFF7-10482A5D44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Cannot be used for complicated UTI or complicated intraabdominal infections – </a:t>
          </a:r>
          <a:r>
            <a:rPr lang="en-US" b="1" dirty="0"/>
            <a:t>not even as a stepdown therapy</a:t>
          </a:r>
        </a:p>
      </dgm:t>
    </dgm:pt>
    <dgm:pt modelId="{BC4895C6-0BFD-476E-88D2-609551E924C4}" type="parTrans" cxnId="{23FDAA00-EAA0-4518-A72F-4551535DD9F1}">
      <dgm:prSet/>
      <dgm:spPr/>
      <dgm:t>
        <a:bodyPr/>
        <a:lstStyle/>
        <a:p>
          <a:endParaRPr lang="en-US"/>
        </a:p>
      </dgm:t>
    </dgm:pt>
    <dgm:pt modelId="{0805B807-327F-4A7B-87F9-5D9AD459139A}" type="sibTrans" cxnId="{23FDAA00-EAA0-4518-A72F-4551535DD9F1}">
      <dgm:prSet/>
      <dgm:spPr/>
      <dgm:t>
        <a:bodyPr/>
        <a:lstStyle/>
        <a:p>
          <a:endParaRPr lang="en-US"/>
        </a:p>
      </dgm:t>
    </dgm:pt>
    <dgm:pt modelId="{6370A747-EF09-46E7-AB52-34F92BA285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0" dirty="0"/>
            <a:t>Spectrum - Gram-negatives: </a:t>
          </a:r>
          <a:r>
            <a:rPr lang="en-US" i="1" dirty="0"/>
            <a:t>E.coli</a:t>
          </a:r>
          <a:r>
            <a:rPr lang="en-US" i="0" dirty="0"/>
            <a:t>, </a:t>
          </a:r>
          <a:r>
            <a:rPr lang="en-US" i="1" dirty="0"/>
            <a:t>K. pneumoniae</a:t>
          </a:r>
          <a:r>
            <a:rPr lang="en-US" i="0" dirty="0"/>
            <a:t>, </a:t>
          </a:r>
          <a:r>
            <a:rPr lang="en-US" i="1" dirty="0"/>
            <a:t>P. mirabilis</a:t>
          </a:r>
          <a:r>
            <a:rPr lang="en-US" i="0" dirty="0"/>
            <a:t>, ESBLs</a:t>
          </a:r>
        </a:p>
      </dgm:t>
    </dgm:pt>
    <dgm:pt modelId="{F5B33E98-19CD-4A2A-8E5E-CC7E5ACEAF14}" type="parTrans" cxnId="{6DEB101F-C9F4-4F0D-856D-721E809DB1E4}">
      <dgm:prSet/>
      <dgm:spPr/>
      <dgm:t>
        <a:bodyPr/>
        <a:lstStyle/>
        <a:p>
          <a:endParaRPr lang="en-US"/>
        </a:p>
      </dgm:t>
    </dgm:pt>
    <dgm:pt modelId="{828B6C2A-58DE-42E2-82FB-032126AFCEC9}" type="sibTrans" cxnId="{6DEB101F-C9F4-4F0D-856D-721E809DB1E4}">
      <dgm:prSet/>
      <dgm:spPr/>
      <dgm:t>
        <a:bodyPr/>
        <a:lstStyle/>
        <a:p>
          <a:endParaRPr lang="en-US"/>
        </a:p>
      </dgm:t>
    </dgm:pt>
    <dgm:pt modelId="{A191034A-FC4F-4F71-BF87-AE10F4252FE6}" type="pres">
      <dgm:prSet presAssocID="{354FCFE6-F06B-4E02-A4CA-53A85129BE66}" presName="root" presStyleCnt="0">
        <dgm:presLayoutVars>
          <dgm:dir/>
          <dgm:resizeHandles val="exact"/>
        </dgm:presLayoutVars>
      </dgm:prSet>
      <dgm:spPr/>
    </dgm:pt>
    <dgm:pt modelId="{905E373C-9146-4F49-8928-0952984CF7E7}" type="pres">
      <dgm:prSet presAssocID="{76EF1E47-BDA2-40A8-9E9F-4DF61CCA9432}" presName="compNode" presStyleCnt="0"/>
      <dgm:spPr/>
    </dgm:pt>
    <dgm:pt modelId="{F71F031B-8F7D-481E-88D2-AA185F53C15C}" type="pres">
      <dgm:prSet presAssocID="{76EF1E47-BDA2-40A8-9E9F-4DF61CCA9432}" presName="bgRect" presStyleLbl="bgShp" presStyleIdx="0" presStyleCnt="3"/>
      <dgm:spPr/>
    </dgm:pt>
    <dgm:pt modelId="{BEAC1257-E76C-4BCA-B722-AB77124A6F1B}" type="pres">
      <dgm:prSet presAssocID="{76EF1E47-BDA2-40A8-9E9F-4DF61CCA9432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5D104055-1431-4EB7-A6B7-6EC23E138315}" type="pres">
      <dgm:prSet presAssocID="{76EF1E47-BDA2-40A8-9E9F-4DF61CCA9432}" presName="spaceRect" presStyleCnt="0"/>
      <dgm:spPr/>
    </dgm:pt>
    <dgm:pt modelId="{AEF97AEF-C35F-4943-AF87-3833280325D0}" type="pres">
      <dgm:prSet presAssocID="{76EF1E47-BDA2-40A8-9E9F-4DF61CCA9432}" presName="parTx" presStyleLbl="revTx" presStyleIdx="0" presStyleCnt="3">
        <dgm:presLayoutVars>
          <dgm:chMax val="0"/>
          <dgm:chPref val="0"/>
        </dgm:presLayoutVars>
      </dgm:prSet>
      <dgm:spPr/>
    </dgm:pt>
    <dgm:pt modelId="{2B7B598E-6A39-48BB-8812-EFD6FEF60CD4}" type="pres">
      <dgm:prSet presAssocID="{97F5EFF0-40D2-423C-A5CD-B30B47E30D78}" presName="sibTrans" presStyleCnt="0"/>
      <dgm:spPr/>
    </dgm:pt>
    <dgm:pt modelId="{353F5F75-3E67-4F19-9AED-234F145084D4}" type="pres">
      <dgm:prSet presAssocID="{6370A747-EF09-46E7-AB52-34F92BA2852E}" presName="compNode" presStyleCnt="0"/>
      <dgm:spPr/>
    </dgm:pt>
    <dgm:pt modelId="{C3C42EAE-9DD7-4F0D-84B4-E89C30743230}" type="pres">
      <dgm:prSet presAssocID="{6370A747-EF09-46E7-AB52-34F92BA2852E}" presName="bgRect" presStyleLbl="bgShp" presStyleIdx="1" presStyleCnt="3"/>
      <dgm:spPr/>
    </dgm:pt>
    <dgm:pt modelId="{3714E7E3-1D92-4579-B7AA-D646D3F8B5AC}" type="pres">
      <dgm:prSet presAssocID="{6370A747-EF09-46E7-AB52-34F92BA2852E}" presName="icon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rm with solid fill"/>
        </a:ext>
      </dgm:extLst>
    </dgm:pt>
    <dgm:pt modelId="{7D2A904B-E4C3-4AD4-BCB3-EA2341A2B337}" type="pres">
      <dgm:prSet presAssocID="{6370A747-EF09-46E7-AB52-34F92BA2852E}" presName="spaceRect" presStyleCnt="0"/>
      <dgm:spPr/>
    </dgm:pt>
    <dgm:pt modelId="{965AEB91-4499-4463-A1FF-09ED42611606}" type="pres">
      <dgm:prSet presAssocID="{6370A747-EF09-46E7-AB52-34F92BA2852E}" presName="parTx" presStyleLbl="revTx" presStyleIdx="1" presStyleCnt="3">
        <dgm:presLayoutVars>
          <dgm:chMax val="0"/>
          <dgm:chPref val="0"/>
        </dgm:presLayoutVars>
      </dgm:prSet>
      <dgm:spPr/>
    </dgm:pt>
    <dgm:pt modelId="{7F9653A0-FFEA-4D1C-B40D-6B2C3D6E9EAC}" type="pres">
      <dgm:prSet presAssocID="{828B6C2A-58DE-42E2-82FB-032126AFCEC9}" presName="sibTrans" presStyleCnt="0"/>
      <dgm:spPr/>
    </dgm:pt>
    <dgm:pt modelId="{A3E36798-6DA2-4DB0-80DD-2B4BF06FD320}" type="pres">
      <dgm:prSet presAssocID="{AF5E3A38-5C8E-46A8-AFF7-10482A5D44CF}" presName="compNode" presStyleCnt="0"/>
      <dgm:spPr/>
    </dgm:pt>
    <dgm:pt modelId="{5AC75370-473C-4254-83D7-B0555F0690B6}" type="pres">
      <dgm:prSet presAssocID="{AF5E3A38-5C8E-46A8-AFF7-10482A5D44CF}" presName="bgRect" presStyleLbl="bgShp" presStyleIdx="2" presStyleCnt="3"/>
      <dgm:spPr/>
    </dgm:pt>
    <dgm:pt modelId="{CC774144-748F-467A-95D4-0796DE69D62A}" type="pres">
      <dgm:prSet presAssocID="{AF5E3A38-5C8E-46A8-AFF7-10482A5D44CF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ke"/>
        </a:ext>
      </dgm:extLst>
    </dgm:pt>
    <dgm:pt modelId="{D90B6DAD-F6D4-4A12-B089-EE9402AA124C}" type="pres">
      <dgm:prSet presAssocID="{AF5E3A38-5C8E-46A8-AFF7-10482A5D44CF}" presName="spaceRect" presStyleCnt="0"/>
      <dgm:spPr/>
    </dgm:pt>
    <dgm:pt modelId="{E2B48EA9-C5C3-4F8A-A027-E37D9B9955F7}" type="pres">
      <dgm:prSet presAssocID="{AF5E3A38-5C8E-46A8-AFF7-10482A5D44C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3FDAA00-EAA0-4518-A72F-4551535DD9F1}" srcId="{354FCFE6-F06B-4E02-A4CA-53A85129BE66}" destId="{AF5E3A38-5C8E-46A8-AFF7-10482A5D44CF}" srcOrd="2" destOrd="0" parTransId="{BC4895C6-0BFD-476E-88D2-609551E924C4}" sibTransId="{0805B807-327F-4A7B-87F9-5D9AD459139A}"/>
    <dgm:cxn modelId="{6DEB101F-C9F4-4F0D-856D-721E809DB1E4}" srcId="{354FCFE6-F06B-4E02-A4CA-53A85129BE66}" destId="{6370A747-EF09-46E7-AB52-34F92BA2852E}" srcOrd="1" destOrd="0" parTransId="{F5B33E98-19CD-4A2A-8E5E-CC7E5ACEAF14}" sibTransId="{828B6C2A-58DE-42E2-82FB-032126AFCEC9}"/>
    <dgm:cxn modelId="{F0945945-7DC6-4D66-B374-4860C5B180B9}" type="presOf" srcId="{6370A747-EF09-46E7-AB52-34F92BA2852E}" destId="{965AEB91-4499-4463-A1FF-09ED42611606}" srcOrd="0" destOrd="0" presId="urn:microsoft.com/office/officeart/2018/2/layout/IconVerticalSolidList"/>
    <dgm:cxn modelId="{81BD5C4C-A75A-4E5D-9555-50B6C9630EFA}" type="presOf" srcId="{354FCFE6-F06B-4E02-A4CA-53A85129BE66}" destId="{A191034A-FC4F-4F71-BF87-AE10F4252FE6}" srcOrd="0" destOrd="0" presId="urn:microsoft.com/office/officeart/2018/2/layout/IconVerticalSolidList"/>
    <dgm:cxn modelId="{26045773-515A-4849-85C3-CF86E84CC21E}" type="presOf" srcId="{AF5E3A38-5C8E-46A8-AFF7-10482A5D44CF}" destId="{E2B48EA9-C5C3-4F8A-A027-E37D9B9955F7}" srcOrd="0" destOrd="0" presId="urn:microsoft.com/office/officeart/2018/2/layout/IconVerticalSolidList"/>
    <dgm:cxn modelId="{2C2237AB-AA99-416C-BC5F-1AA7A0AB1EED}" type="presOf" srcId="{76EF1E47-BDA2-40A8-9E9F-4DF61CCA9432}" destId="{AEF97AEF-C35F-4943-AF87-3833280325D0}" srcOrd="0" destOrd="0" presId="urn:microsoft.com/office/officeart/2018/2/layout/IconVerticalSolidList"/>
    <dgm:cxn modelId="{CFDFF2D5-E083-4403-8145-48BF526C8260}" srcId="{354FCFE6-F06B-4E02-A4CA-53A85129BE66}" destId="{76EF1E47-BDA2-40A8-9E9F-4DF61CCA9432}" srcOrd="0" destOrd="0" parTransId="{164681C4-3A82-4EA6-BEFD-969BC5E44321}" sibTransId="{97F5EFF0-40D2-423C-A5CD-B30B47E30D78}"/>
    <dgm:cxn modelId="{5EC2A7C8-4D77-4F17-9AFC-86788DA29254}" type="presParOf" srcId="{A191034A-FC4F-4F71-BF87-AE10F4252FE6}" destId="{905E373C-9146-4F49-8928-0952984CF7E7}" srcOrd="0" destOrd="0" presId="urn:microsoft.com/office/officeart/2018/2/layout/IconVerticalSolidList"/>
    <dgm:cxn modelId="{1F24F26C-2B1A-44EE-9DB2-18A5741AF142}" type="presParOf" srcId="{905E373C-9146-4F49-8928-0952984CF7E7}" destId="{F71F031B-8F7D-481E-88D2-AA185F53C15C}" srcOrd="0" destOrd="0" presId="urn:microsoft.com/office/officeart/2018/2/layout/IconVerticalSolidList"/>
    <dgm:cxn modelId="{3C4B9230-14AA-42AD-BAED-F7777FBC99BF}" type="presParOf" srcId="{905E373C-9146-4F49-8928-0952984CF7E7}" destId="{BEAC1257-E76C-4BCA-B722-AB77124A6F1B}" srcOrd="1" destOrd="0" presId="urn:microsoft.com/office/officeart/2018/2/layout/IconVerticalSolidList"/>
    <dgm:cxn modelId="{B60656A3-886E-473C-B68D-4B960C186C56}" type="presParOf" srcId="{905E373C-9146-4F49-8928-0952984CF7E7}" destId="{5D104055-1431-4EB7-A6B7-6EC23E138315}" srcOrd="2" destOrd="0" presId="urn:microsoft.com/office/officeart/2018/2/layout/IconVerticalSolidList"/>
    <dgm:cxn modelId="{BDCBDF4B-87CF-46D6-9201-189F51A11CB8}" type="presParOf" srcId="{905E373C-9146-4F49-8928-0952984CF7E7}" destId="{AEF97AEF-C35F-4943-AF87-3833280325D0}" srcOrd="3" destOrd="0" presId="urn:microsoft.com/office/officeart/2018/2/layout/IconVerticalSolidList"/>
    <dgm:cxn modelId="{0EB4128A-2ABB-465B-9679-7D32B0B350C3}" type="presParOf" srcId="{A191034A-FC4F-4F71-BF87-AE10F4252FE6}" destId="{2B7B598E-6A39-48BB-8812-EFD6FEF60CD4}" srcOrd="1" destOrd="0" presId="urn:microsoft.com/office/officeart/2018/2/layout/IconVerticalSolidList"/>
    <dgm:cxn modelId="{92E25BDA-DA41-4CB8-B9D7-F5B17843A023}" type="presParOf" srcId="{A191034A-FC4F-4F71-BF87-AE10F4252FE6}" destId="{353F5F75-3E67-4F19-9AED-234F145084D4}" srcOrd="2" destOrd="0" presId="urn:microsoft.com/office/officeart/2018/2/layout/IconVerticalSolidList"/>
    <dgm:cxn modelId="{0CF90733-F934-4562-BA4F-89677590CC2C}" type="presParOf" srcId="{353F5F75-3E67-4F19-9AED-234F145084D4}" destId="{C3C42EAE-9DD7-4F0D-84B4-E89C30743230}" srcOrd="0" destOrd="0" presId="urn:microsoft.com/office/officeart/2018/2/layout/IconVerticalSolidList"/>
    <dgm:cxn modelId="{AE72558F-AE42-4685-816C-2F06D53FFBDD}" type="presParOf" srcId="{353F5F75-3E67-4F19-9AED-234F145084D4}" destId="{3714E7E3-1D92-4579-B7AA-D646D3F8B5AC}" srcOrd="1" destOrd="0" presId="urn:microsoft.com/office/officeart/2018/2/layout/IconVerticalSolidList"/>
    <dgm:cxn modelId="{B2C4E50F-0737-461B-A983-7E9F4F1E7F3A}" type="presParOf" srcId="{353F5F75-3E67-4F19-9AED-234F145084D4}" destId="{7D2A904B-E4C3-4AD4-BCB3-EA2341A2B337}" srcOrd="2" destOrd="0" presId="urn:microsoft.com/office/officeart/2018/2/layout/IconVerticalSolidList"/>
    <dgm:cxn modelId="{59ECA60F-97A5-4848-8AFD-9DE444A9D367}" type="presParOf" srcId="{353F5F75-3E67-4F19-9AED-234F145084D4}" destId="{965AEB91-4499-4463-A1FF-09ED42611606}" srcOrd="3" destOrd="0" presId="urn:microsoft.com/office/officeart/2018/2/layout/IconVerticalSolidList"/>
    <dgm:cxn modelId="{E14A1D0E-8789-4552-86FA-AD8FBAA2C24A}" type="presParOf" srcId="{A191034A-FC4F-4F71-BF87-AE10F4252FE6}" destId="{7F9653A0-FFEA-4D1C-B40D-6B2C3D6E9EAC}" srcOrd="3" destOrd="0" presId="urn:microsoft.com/office/officeart/2018/2/layout/IconVerticalSolidList"/>
    <dgm:cxn modelId="{F2B5E7E7-B73B-4DF7-B0A2-5F51C1A0C76D}" type="presParOf" srcId="{A191034A-FC4F-4F71-BF87-AE10F4252FE6}" destId="{A3E36798-6DA2-4DB0-80DD-2B4BF06FD320}" srcOrd="4" destOrd="0" presId="urn:microsoft.com/office/officeart/2018/2/layout/IconVerticalSolidList"/>
    <dgm:cxn modelId="{813E3F38-93B3-4194-8380-A37ECD1FFF1F}" type="presParOf" srcId="{A3E36798-6DA2-4DB0-80DD-2B4BF06FD320}" destId="{5AC75370-473C-4254-83D7-B0555F0690B6}" srcOrd="0" destOrd="0" presId="urn:microsoft.com/office/officeart/2018/2/layout/IconVerticalSolidList"/>
    <dgm:cxn modelId="{5158E233-59F6-47CA-B419-785A64FC74B1}" type="presParOf" srcId="{A3E36798-6DA2-4DB0-80DD-2B4BF06FD320}" destId="{CC774144-748F-467A-95D4-0796DE69D62A}" srcOrd="1" destOrd="0" presId="urn:microsoft.com/office/officeart/2018/2/layout/IconVerticalSolidList"/>
    <dgm:cxn modelId="{DDBD03CC-0607-4C67-8642-9ACC0D2AB69D}" type="presParOf" srcId="{A3E36798-6DA2-4DB0-80DD-2B4BF06FD320}" destId="{D90B6DAD-F6D4-4A12-B089-EE9402AA124C}" srcOrd="2" destOrd="0" presId="urn:microsoft.com/office/officeart/2018/2/layout/IconVerticalSolidList"/>
    <dgm:cxn modelId="{7CF8A375-8677-4FC7-887D-30705E881C7C}" type="presParOf" srcId="{A3E36798-6DA2-4DB0-80DD-2B4BF06FD320}" destId="{E2B48EA9-C5C3-4F8A-A027-E37D9B9955F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20FFA88-98A0-4DFD-9A66-F37954DC4E39}" type="doc">
      <dgm:prSet loTypeId="urn:microsoft.com/office/officeart/2008/layout/PictureStrips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0961B0-B467-486D-B35E-A0532B14BB1A}">
      <dgm:prSet phldrT="[Text]" phldr="0"/>
      <dgm:spPr/>
      <dgm:t>
        <a:bodyPr/>
        <a:lstStyle/>
        <a:p>
          <a:r>
            <a:rPr lang="en-US" b="1" dirty="0"/>
            <a:t>Mechanism of Action</a:t>
          </a:r>
          <a:r>
            <a:rPr lang="en-US" b="1" baseline="30000" dirty="0"/>
            <a:t>1</a:t>
          </a:r>
        </a:p>
      </dgm:t>
    </dgm:pt>
    <dgm:pt modelId="{F6E695B2-3F8B-4706-9E01-5EE5BCD64C16}" type="parTrans" cxnId="{F86E6C57-BA91-4C51-84F8-384F4F10A933}">
      <dgm:prSet/>
      <dgm:spPr/>
      <dgm:t>
        <a:bodyPr/>
        <a:lstStyle/>
        <a:p>
          <a:endParaRPr lang="en-US"/>
        </a:p>
      </dgm:t>
    </dgm:pt>
    <dgm:pt modelId="{A7B9359A-0AD2-4C59-A0E4-D38C5D6D6F47}" type="sibTrans" cxnId="{F86E6C57-BA91-4C51-84F8-384F4F10A933}">
      <dgm:prSet/>
      <dgm:spPr/>
      <dgm:t>
        <a:bodyPr/>
        <a:lstStyle/>
        <a:p>
          <a:endParaRPr lang="en-US"/>
        </a:p>
      </dgm:t>
    </dgm:pt>
    <dgm:pt modelId="{6F81E681-6A03-42BE-8E05-3584CE11712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Pro-drug of </a:t>
          </a:r>
          <a:r>
            <a:rPr lang="en-US" dirty="0" err="1"/>
            <a:t>sulopenem</a:t>
          </a:r>
          <a:r>
            <a:rPr lang="en-US" dirty="0"/>
            <a:t>, inhibition of cell wall synthesis through to cell wall</a:t>
          </a:r>
        </a:p>
      </dgm:t>
    </dgm:pt>
    <dgm:pt modelId="{3F26D0BA-24EB-46D9-97FB-113E1AD03182}" type="parTrans" cxnId="{90EFABA2-3D44-4A86-8A30-E2225225DC79}">
      <dgm:prSet/>
      <dgm:spPr/>
      <dgm:t>
        <a:bodyPr/>
        <a:lstStyle/>
        <a:p>
          <a:endParaRPr lang="en-US"/>
        </a:p>
      </dgm:t>
    </dgm:pt>
    <dgm:pt modelId="{1D8F3351-FEFD-4D6A-B9A6-96C05FD3F7DC}" type="sibTrans" cxnId="{90EFABA2-3D44-4A86-8A30-E2225225DC79}">
      <dgm:prSet/>
      <dgm:spPr/>
      <dgm:t>
        <a:bodyPr/>
        <a:lstStyle/>
        <a:p>
          <a:endParaRPr lang="en-US"/>
        </a:p>
      </dgm:t>
    </dgm:pt>
    <dgm:pt modelId="{C00C8174-E2AA-4D82-838A-A71DC3E82C88}">
      <dgm:prSet phldrT="[Text]" phldr="0"/>
      <dgm:spPr/>
      <dgm:t>
        <a:bodyPr/>
        <a:lstStyle/>
        <a:p>
          <a:r>
            <a:rPr lang="en-US" b="1" dirty="0"/>
            <a:t>Dose</a:t>
          </a:r>
          <a:r>
            <a:rPr lang="en-US" b="1" baseline="30000" dirty="0"/>
            <a:t>1</a:t>
          </a:r>
        </a:p>
      </dgm:t>
    </dgm:pt>
    <dgm:pt modelId="{998042FC-5485-4E9A-B804-04526D0382F2}" type="parTrans" cxnId="{0614B806-6E3C-487F-95B9-CBA5C4C015D7}">
      <dgm:prSet/>
      <dgm:spPr/>
      <dgm:t>
        <a:bodyPr/>
        <a:lstStyle/>
        <a:p>
          <a:endParaRPr lang="en-US"/>
        </a:p>
      </dgm:t>
    </dgm:pt>
    <dgm:pt modelId="{82256F77-D0DF-4F2E-89A3-B1A011214DAE}" type="sibTrans" cxnId="{0614B806-6E3C-487F-95B9-CBA5C4C015D7}">
      <dgm:prSet/>
      <dgm:spPr/>
      <dgm:t>
        <a:bodyPr/>
        <a:lstStyle/>
        <a:p>
          <a:endParaRPr lang="en-US"/>
        </a:p>
      </dgm:t>
    </dgm:pt>
    <dgm:pt modelId="{420D9172-99D6-45D1-9AB8-9C5D6BE003A9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500mg/500mg (1 tablet) PO BID X 5 days</a:t>
          </a:r>
        </a:p>
      </dgm:t>
    </dgm:pt>
    <dgm:pt modelId="{40E2CACC-B4EF-42EF-B3B3-2966321E482E}" type="parTrans" cxnId="{293806E3-0BF7-4E76-B8A4-821DF10908BC}">
      <dgm:prSet/>
      <dgm:spPr/>
      <dgm:t>
        <a:bodyPr/>
        <a:lstStyle/>
        <a:p>
          <a:endParaRPr lang="en-US"/>
        </a:p>
      </dgm:t>
    </dgm:pt>
    <dgm:pt modelId="{BD0C4EB6-732E-4974-B070-263DC06EB0E4}" type="sibTrans" cxnId="{293806E3-0BF7-4E76-B8A4-821DF10908BC}">
      <dgm:prSet/>
      <dgm:spPr/>
      <dgm:t>
        <a:bodyPr/>
        <a:lstStyle/>
        <a:p>
          <a:endParaRPr lang="en-US"/>
        </a:p>
      </dgm:t>
    </dgm:pt>
    <dgm:pt modelId="{F0489942-4C26-42F5-8E8B-3F551F57706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/>
            <a:t>Cost:</a:t>
          </a:r>
        </a:p>
      </dgm:t>
    </dgm:pt>
    <dgm:pt modelId="{0AF9FFC5-7119-4D90-A599-A2DC2C9A7485}" type="parTrans" cxnId="{682E6CBB-BADE-405F-AECF-4A7D2555D073}">
      <dgm:prSet/>
      <dgm:spPr/>
      <dgm:t>
        <a:bodyPr/>
        <a:lstStyle/>
        <a:p>
          <a:endParaRPr lang="en-US"/>
        </a:p>
      </dgm:t>
    </dgm:pt>
    <dgm:pt modelId="{AE545841-B2F2-43CB-BDE7-9E9507D5DB7B}" type="sibTrans" cxnId="{682E6CBB-BADE-405F-AECF-4A7D2555D073}">
      <dgm:prSet/>
      <dgm:spPr/>
      <dgm:t>
        <a:bodyPr/>
        <a:lstStyle/>
        <a:p>
          <a:endParaRPr lang="en-US"/>
        </a:p>
      </dgm:t>
    </dgm:pt>
    <dgm:pt modelId="{2A682C28-6349-4E70-9A99-CB0008870FA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Approx. $2,952 per </a:t>
          </a:r>
          <a:r>
            <a:rPr lang="en-US" dirty="0" err="1"/>
            <a:t>GoodRX</a:t>
          </a:r>
          <a:endParaRPr lang="en-US" b="1" dirty="0"/>
        </a:p>
      </dgm:t>
    </dgm:pt>
    <dgm:pt modelId="{1E26892C-1501-432F-845D-B14F57C7A376}" type="parTrans" cxnId="{1F114C17-000E-4AE5-ADD3-D98626686F99}">
      <dgm:prSet/>
      <dgm:spPr/>
      <dgm:t>
        <a:bodyPr/>
        <a:lstStyle/>
        <a:p>
          <a:endParaRPr lang="en-US"/>
        </a:p>
      </dgm:t>
    </dgm:pt>
    <dgm:pt modelId="{80A08963-EBAD-409C-99DF-CB5CD5F8BFB3}" type="sibTrans" cxnId="{1F114C17-000E-4AE5-ADD3-D98626686F99}">
      <dgm:prSet/>
      <dgm:spPr/>
      <dgm:t>
        <a:bodyPr/>
        <a:lstStyle/>
        <a:p>
          <a:endParaRPr lang="en-US"/>
        </a:p>
      </dgm:t>
    </dgm:pt>
    <dgm:pt modelId="{D78382F3-BEE3-45A0-B065-658421CF4E6D}" type="pres">
      <dgm:prSet presAssocID="{120FFA88-98A0-4DFD-9A66-F37954DC4E39}" presName="Name0" presStyleCnt="0">
        <dgm:presLayoutVars>
          <dgm:dir/>
          <dgm:resizeHandles val="exact"/>
        </dgm:presLayoutVars>
      </dgm:prSet>
      <dgm:spPr/>
    </dgm:pt>
    <dgm:pt modelId="{E57B89F9-72A1-4A57-A8F0-887C3489804F}" type="pres">
      <dgm:prSet presAssocID="{360961B0-B467-486D-B35E-A0532B14BB1A}" presName="composite" presStyleCnt="0"/>
      <dgm:spPr/>
    </dgm:pt>
    <dgm:pt modelId="{FF5C7C16-8693-4306-94C0-EC2AC1C420C6}" type="pres">
      <dgm:prSet presAssocID="{360961B0-B467-486D-B35E-A0532B14BB1A}" presName="rect1" presStyleLbl="trAlignAcc1" presStyleIdx="0" presStyleCnt="3">
        <dgm:presLayoutVars>
          <dgm:bulletEnabled val="1"/>
        </dgm:presLayoutVars>
      </dgm:prSet>
      <dgm:spPr/>
    </dgm:pt>
    <dgm:pt modelId="{46F6E378-A573-4387-9529-FC270AA33924}" type="pres">
      <dgm:prSet presAssocID="{360961B0-B467-486D-B35E-A0532B14BB1A}" presName="rect2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4000" r="-74000"/>
          </a:stretch>
        </a:blipFill>
      </dgm:spPr>
      <dgm:extLst>
        <a:ext uri="{E40237B7-FDA0-4F09-8148-C483321AD2D9}">
          <dgm14:cNvPr xmlns:dgm14="http://schemas.microsoft.com/office/drawing/2010/diagram" id="0" name="" descr="Gears of a machine"/>
        </a:ext>
      </dgm:extLst>
    </dgm:pt>
    <dgm:pt modelId="{9EFC9659-F57F-4A95-88D9-F036BEC9EBDF}" type="pres">
      <dgm:prSet presAssocID="{A7B9359A-0AD2-4C59-A0E4-D38C5D6D6F47}" presName="sibTrans" presStyleCnt="0"/>
      <dgm:spPr/>
    </dgm:pt>
    <dgm:pt modelId="{EBAD0152-EBC9-44F3-A7EE-BD34B39EA605}" type="pres">
      <dgm:prSet presAssocID="{C00C8174-E2AA-4D82-838A-A71DC3E82C88}" presName="composite" presStyleCnt="0"/>
      <dgm:spPr/>
    </dgm:pt>
    <dgm:pt modelId="{3D56D0C7-AAFE-41CA-8958-2D957C51215B}" type="pres">
      <dgm:prSet presAssocID="{C00C8174-E2AA-4D82-838A-A71DC3E82C88}" presName="rect1" presStyleLbl="trAlignAcc1" presStyleIdx="1" presStyleCnt="3">
        <dgm:presLayoutVars>
          <dgm:bulletEnabled val="1"/>
        </dgm:presLayoutVars>
      </dgm:prSet>
      <dgm:spPr/>
    </dgm:pt>
    <dgm:pt modelId="{BE7F9410-1B44-4D22-BBBA-4705FAF45E0E}" type="pres">
      <dgm:prSet presAssocID="{C00C8174-E2AA-4D82-838A-A71DC3E82C88}" presName="rect2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3000" r="-63000"/>
          </a:stretch>
        </a:blipFill>
      </dgm:spPr>
      <dgm:extLst>
        <a:ext uri="{E40237B7-FDA0-4F09-8148-C483321AD2D9}">
          <dgm14:cNvPr xmlns:dgm14="http://schemas.microsoft.com/office/drawing/2010/diagram" id="0" name="" descr="Assorted pills and tablets"/>
        </a:ext>
      </dgm:extLst>
    </dgm:pt>
    <dgm:pt modelId="{88C5BC9B-A345-4F6E-BC0F-DD8AFD41C360}" type="pres">
      <dgm:prSet presAssocID="{82256F77-D0DF-4F2E-89A3-B1A011214DAE}" presName="sibTrans" presStyleCnt="0"/>
      <dgm:spPr/>
    </dgm:pt>
    <dgm:pt modelId="{01CF8BA3-3592-464F-BBEA-FA9394F50522}" type="pres">
      <dgm:prSet presAssocID="{F0489942-4C26-42F5-8E8B-3F551F577062}" presName="composite" presStyleCnt="0"/>
      <dgm:spPr/>
    </dgm:pt>
    <dgm:pt modelId="{136384FB-1FAC-4029-ACC7-25FF290BA35A}" type="pres">
      <dgm:prSet presAssocID="{F0489942-4C26-42F5-8E8B-3F551F577062}" presName="rect1" presStyleLbl="trAlignAcc1" presStyleIdx="2" presStyleCnt="3">
        <dgm:presLayoutVars>
          <dgm:bulletEnabled val="1"/>
        </dgm:presLayoutVars>
      </dgm:prSet>
      <dgm:spPr/>
    </dgm:pt>
    <dgm:pt modelId="{FB6E5FA0-5256-4D4E-BE8D-E5B0BEAC0617}" type="pres">
      <dgm:prSet presAssocID="{F0489942-4C26-42F5-8E8B-3F551F577062}" presName="rect2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4000" r="-4000"/>
          </a:stretch>
        </a:blipFill>
      </dgm:spPr>
      <dgm:extLst>
        <a:ext uri="{E40237B7-FDA0-4F09-8148-C483321AD2D9}">
          <dgm14:cNvPr xmlns:dgm14="http://schemas.microsoft.com/office/drawing/2010/diagram" id="0" name="" descr="Coins in jar illustration"/>
        </a:ext>
      </dgm:extLst>
    </dgm:pt>
  </dgm:ptLst>
  <dgm:cxnLst>
    <dgm:cxn modelId="{0614B806-6E3C-487F-95B9-CBA5C4C015D7}" srcId="{120FFA88-98A0-4DFD-9A66-F37954DC4E39}" destId="{C00C8174-E2AA-4D82-838A-A71DC3E82C88}" srcOrd="1" destOrd="0" parTransId="{998042FC-5485-4E9A-B804-04526D0382F2}" sibTransId="{82256F77-D0DF-4F2E-89A3-B1A011214DAE}"/>
    <dgm:cxn modelId="{1F114C17-000E-4AE5-ADD3-D98626686F99}" srcId="{F0489942-4C26-42F5-8E8B-3F551F577062}" destId="{2A682C28-6349-4E70-9A99-CB0008870FAB}" srcOrd="0" destOrd="0" parTransId="{1E26892C-1501-432F-845D-B14F57C7A376}" sibTransId="{80A08963-EBAD-409C-99DF-CB5CD5F8BFB3}"/>
    <dgm:cxn modelId="{0EAADE2C-BD55-4D56-BFBE-2347557D9640}" type="presOf" srcId="{C00C8174-E2AA-4D82-838A-A71DC3E82C88}" destId="{3D56D0C7-AAFE-41CA-8958-2D957C51215B}" srcOrd="0" destOrd="0" presId="urn:microsoft.com/office/officeart/2008/layout/PictureStrips"/>
    <dgm:cxn modelId="{76B16340-B652-4AD5-B4FF-7EB3B2C6BAFD}" type="presOf" srcId="{360961B0-B467-486D-B35E-A0532B14BB1A}" destId="{FF5C7C16-8693-4306-94C0-EC2AC1C420C6}" srcOrd="0" destOrd="0" presId="urn:microsoft.com/office/officeart/2008/layout/PictureStrips"/>
    <dgm:cxn modelId="{9082D162-FC0C-46FC-8A32-E176A3377805}" type="presOf" srcId="{120FFA88-98A0-4DFD-9A66-F37954DC4E39}" destId="{D78382F3-BEE3-45A0-B065-658421CF4E6D}" srcOrd="0" destOrd="0" presId="urn:microsoft.com/office/officeart/2008/layout/PictureStrips"/>
    <dgm:cxn modelId="{65270051-82E5-4B9D-8D8B-F1FE21E83816}" type="presOf" srcId="{2A682C28-6349-4E70-9A99-CB0008870FAB}" destId="{136384FB-1FAC-4029-ACC7-25FF290BA35A}" srcOrd="0" destOrd="1" presId="urn:microsoft.com/office/officeart/2008/layout/PictureStrips"/>
    <dgm:cxn modelId="{D3111F71-B88C-4659-A378-7595ABF6A986}" type="presOf" srcId="{F0489942-4C26-42F5-8E8B-3F551F577062}" destId="{136384FB-1FAC-4029-ACC7-25FF290BA35A}" srcOrd="0" destOrd="0" presId="urn:microsoft.com/office/officeart/2008/layout/PictureStrips"/>
    <dgm:cxn modelId="{F86E6C57-BA91-4C51-84F8-384F4F10A933}" srcId="{120FFA88-98A0-4DFD-9A66-F37954DC4E39}" destId="{360961B0-B467-486D-B35E-A0532B14BB1A}" srcOrd="0" destOrd="0" parTransId="{F6E695B2-3F8B-4706-9E01-5EE5BCD64C16}" sibTransId="{A7B9359A-0AD2-4C59-A0E4-D38C5D6D6F47}"/>
    <dgm:cxn modelId="{90EFABA2-3D44-4A86-8A30-E2225225DC79}" srcId="{360961B0-B467-486D-B35E-A0532B14BB1A}" destId="{6F81E681-6A03-42BE-8E05-3584CE117123}" srcOrd="0" destOrd="0" parTransId="{3F26D0BA-24EB-46D9-97FB-113E1AD03182}" sibTransId="{1D8F3351-FEFD-4D6A-B9A6-96C05FD3F7DC}"/>
    <dgm:cxn modelId="{682E6CBB-BADE-405F-AECF-4A7D2555D073}" srcId="{120FFA88-98A0-4DFD-9A66-F37954DC4E39}" destId="{F0489942-4C26-42F5-8E8B-3F551F577062}" srcOrd="2" destOrd="0" parTransId="{0AF9FFC5-7119-4D90-A599-A2DC2C9A7485}" sibTransId="{AE545841-B2F2-43CB-BDE7-9E9507D5DB7B}"/>
    <dgm:cxn modelId="{0A78B7D7-D2A4-47F6-9F91-096A048BDB77}" type="presOf" srcId="{6F81E681-6A03-42BE-8E05-3584CE117123}" destId="{FF5C7C16-8693-4306-94C0-EC2AC1C420C6}" srcOrd="0" destOrd="1" presId="urn:microsoft.com/office/officeart/2008/layout/PictureStrips"/>
    <dgm:cxn modelId="{293806E3-0BF7-4E76-B8A4-821DF10908BC}" srcId="{C00C8174-E2AA-4D82-838A-A71DC3E82C88}" destId="{420D9172-99D6-45D1-9AB8-9C5D6BE003A9}" srcOrd="0" destOrd="0" parTransId="{40E2CACC-B4EF-42EF-B3B3-2966321E482E}" sibTransId="{BD0C4EB6-732E-4974-B070-263DC06EB0E4}"/>
    <dgm:cxn modelId="{95DBE1F8-EC12-4569-975F-F2E200C139CF}" type="presOf" srcId="{420D9172-99D6-45D1-9AB8-9C5D6BE003A9}" destId="{3D56D0C7-AAFE-41CA-8958-2D957C51215B}" srcOrd="0" destOrd="1" presId="urn:microsoft.com/office/officeart/2008/layout/PictureStrips"/>
    <dgm:cxn modelId="{9C451DA1-0326-4B72-94DC-2A42170D07C3}" type="presParOf" srcId="{D78382F3-BEE3-45A0-B065-658421CF4E6D}" destId="{E57B89F9-72A1-4A57-A8F0-887C3489804F}" srcOrd="0" destOrd="0" presId="urn:microsoft.com/office/officeart/2008/layout/PictureStrips"/>
    <dgm:cxn modelId="{DDA0ED8F-4374-47B7-8AE1-C41A4B3689EB}" type="presParOf" srcId="{E57B89F9-72A1-4A57-A8F0-887C3489804F}" destId="{FF5C7C16-8693-4306-94C0-EC2AC1C420C6}" srcOrd="0" destOrd="0" presId="urn:microsoft.com/office/officeart/2008/layout/PictureStrips"/>
    <dgm:cxn modelId="{77C9CCE6-ED1F-49DB-A459-BA6C1A2C1FB2}" type="presParOf" srcId="{E57B89F9-72A1-4A57-A8F0-887C3489804F}" destId="{46F6E378-A573-4387-9529-FC270AA33924}" srcOrd="1" destOrd="0" presId="urn:microsoft.com/office/officeart/2008/layout/PictureStrips"/>
    <dgm:cxn modelId="{0F1DED9A-2004-4C9A-A337-0AB0E4131786}" type="presParOf" srcId="{D78382F3-BEE3-45A0-B065-658421CF4E6D}" destId="{9EFC9659-F57F-4A95-88D9-F036BEC9EBDF}" srcOrd="1" destOrd="0" presId="urn:microsoft.com/office/officeart/2008/layout/PictureStrips"/>
    <dgm:cxn modelId="{D4ED0DD2-5061-4A5C-AE0A-AB8C042BAE6C}" type="presParOf" srcId="{D78382F3-BEE3-45A0-B065-658421CF4E6D}" destId="{EBAD0152-EBC9-44F3-A7EE-BD34B39EA605}" srcOrd="2" destOrd="0" presId="urn:microsoft.com/office/officeart/2008/layout/PictureStrips"/>
    <dgm:cxn modelId="{46A346B0-C487-4859-A223-21D96B084229}" type="presParOf" srcId="{EBAD0152-EBC9-44F3-A7EE-BD34B39EA605}" destId="{3D56D0C7-AAFE-41CA-8958-2D957C51215B}" srcOrd="0" destOrd="0" presId="urn:microsoft.com/office/officeart/2008/layout/PictureStrips"/>
    <dgm:cxn modelId="{D08F8DDA-3D1B-44F0-BD75-B2C8B12FE99C}" type="presParOf" srcId="{EBAD0152-EBC9-44F3-A7EE-BD34B39EA605}" destId="{BE7F9410-1B44-4D22-BBBA-4705FAF45E0E}" srcOrd="1" destOrd="0" presId="urn:microsoft.com/office/officeart/2008/layout/PictureStrips"/>
    <dgm:cxn modelId="{076B24DA-6B67-4C39-831F-55D8B73A6896}" type="presParOf" srcId="{D78382F3-BEE3-45A0-B065-658421CF4E6D}" destId="{88C5BC9B-A345-4F6E-BC0F-DD8AFD41C360}" srcOrd="3" destOrd="0" presId="urn:microsoft.com/office/officeart/2008/layout/PictureStrips"/>
    <dgm:cxn modelId="{4DA4CBE1-32AD-4A65-A315-01584DECAD5B}" type="presParOf" srcId="{D78382F3-BEE3-45A0-B065-658421CF4E6D}" destId="{01CF8BA3-3592-464F-BBEA-FA9394F50522}" srcOrd="4" destOrd="0" presId="urn:microsoft.com/office/officeart/2008/layout/PictureStrips"/>
    <dgm:cxn modelId="{1851C183-CA53-4F89-AC10-29D38B68A5F5}" type="presParOf" srcId="{01CF8BA3-3592-464F-BBEA-FA9394F50522}" destId="{136384FB-1FAC-4029-ACC7-25FF290BA35A}" srcOrd="0" destOrd="0" presId="urn:microsoft.com/office/officeart/2008/layout/PictureStrips"/>
    <dgm:cxn modelId="{1545497E-CD0B-4B2B-8E3B-19E823D80183}" type="presParOf" srcId="{01CF8BA3-3592-464F-BBEA-FA9394F50522}" destId="{FB6E5FA0-5256-4D4E-BE8D-E5B0BEAC061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C577C47-38F9-442D-988D-747326CD2435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37409-E99F-4261-B7AF-8B5B0BD07DDE}">
      <dgm:prSet phldrT="[Text]" phldr="0"/>
      <dgm:spPr/>
      <dgm:t>
        <a:bodyPr/>
        <a:lstStyle/>
        <a:p>
          <a:r>
            <a:rPr lang="en-US" dirty="0"/>
            <a:t>Warnings/Precautions</a:t>
          </a:r>
          <a:r>
            <a:rPr lang="en-US" baseline="30000" dirty="0"/>
            <a:t>1</a:t>
          </a:r>
        </a:p>
      </dgm:t>
    </dgm:pt>
    <dgm:pt modelId="{0A1A6294-42E8-45B8-8EBB-8D2FDD36BD00}" type="parTrans" cxnId="{D0C5AA06-1D64-4971-80B3-B2C5B4EB0868}">
      <dgm:prSet/>
      <dgm:spPr/>
      <dgm:t>
        <a:bodyPr/>
        <a:lstStyle/>
        <a:p>
          <a:endParaRPr lang="en-US"/>
        </a:p>
      </dgm:t>
    </dgm:pt>
    <dgm:pt modelId="{5930CC34-6DC8-463D-925A-7F32B203BC5D}" type="sibTrans" cxnId="{D0C5AA06-1D64-4971-80B3-B2C5B4EB0868}">
      <dgm:prSet/>
      <dgm:spPr/>
      <dgm:t>
        <a:bodyPr/>
        <a:lstStyle/>
        <a:p>
          <a:endParaRPr lang="en-US"/>
        </a:p>
      </dgm:t>
    </dgm:pt>
    <dgm:pt modelId="{800C9381-3BFE-47CA-ABD3-072E898B348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Hypersensitivity</a:t>
          </a:r>
          <a:endParaRPr lang="en-US" dirty="0"/>
        </a:p>
      </dgm:t>
    </dgm:pt>
    <dgm:pt modelId="{15D3FC0F-7879-4FDB-8618-16CF030715EA}" type="parTrans" cxnId="{D7E1A389-3C37-41DC-892A-B81CFAA949D4}">
      <dgm:prSet/>
      <dgm:spPr/>
      <dgm:t>
        <a:bodyPr/>
        <a:lstStyle/>
        <a:p>
          <a:endParaRPr lang="en-US"/>
        </a:p>
      </dgm:t>
    </dgm:pt>
    <dgm:pt modelId="{D9CBB8B3-B165-4B1E-B21C-17739FA78BF6}" type="sibTrans" cxnId="{D7E1A389-3C37-41DC-892A-B81CFAA949D4}">
      <dgm:prSet/>
      <dgm:spPr/>
      <dgm:t>
        <a:bodyPr/>
        <a:lstStyle/>
        <a:p>
          <a:endParaRPr lang="en-US"/>
        </a:p>
      </dgm:t>
    </dgm:pt>
    <dgm:pt modelId="{D293D643-6602-485E-9EB7-DA1BEE76436B}">
      <dgm:prSet phldrT="[Text]" phldr="0"/>
      <dgm:spPr/>
      <dgm:t>
        <a:bodyPr/>
        <a:lstStyle/>
        <a:p>
          <a:r>
            <a:rPr lang="en-US" dirty="0"/>
            <a:t>Side Effects</a:t>
          </a:r>
          <a:r>
            <a:rPr lang="en-US" baseline="30000" dirty="0"/>
            <a:t>1</a:t>
          </a:r>
        </a:p>
      </dgm:t>
    </dgm:pt>
    <dgm:pt modelId="{541BC5F4-51EA-489C-B202-05F0B5B70D20}" type="parTrans" cxnId="{F06402BA-51C2-4226-A6BA-A7AFF63E310E}">
      <dgm:prSet/>
      <dgm:spPr/>
      <dgm:t>
        <a:bodyPr/>
        <a:lstStyle/>
        <a:p>
          <a:endParaRPr lang="en-US"/>
        </a:p>
      </dgm:t>
    </dgm:pt>
    <dgm:pt modelId="{F243F0C0-5FB3-47CA-AFE1-4E49BAADD0A3}" type="sibTrans" cxnId="{F06402BA-51C2-4226-A6BA-A7AFF63E310E}">
      <dgm:prSet/>
      <dgm:spPr/>
      <dgm:t>
        <a:bodyPr/>
        <a:lstStyle/>
        <a:p>
          <a:endParaRPr lang="en-US"/>
        </a:p>
      </dgm:t>
    </dgm:pt>
    <dgm:pt modelId="{02DFE850-F438-462A-A310-0169EED507AB}">
      <dgm:prSet phldrT="[Text]" phldr="0"/>
      <dgm:spPr/>
      <dgm:t>
        <a:bodyPr/>
        <a:lstStyle/>
        <a:p>
          <a:r>
            <a:rPr lang="en-US" dirty="0"/>
            <a:t>Diarrhea </a:t>
          </a:r>
        </a:p>
      </dgm:t>
    </dgm:pt>
    <dgm:pt modelId="{5776CD30-CD46-44DA-B056-51A115BE87A2}" type="parTrans" cxnId="{7DEE76DE-DD01-45A9-A794-C6C310A77AB1}">
      <dgm:prSet/>
      <dgm:spPr/>
      <dgm:t>
        <a:bodyPr/>
        <a:lstStyle/>
        <a:p>
          <a:endParaRPr lang="en-US"/>
        </a:p>
      </dgm:t>
    </dgm:pt>
    <dgm:pt modelId="{93FBA1C1-D5BA-4321-9A2F-5986BE3AC359}" type="sibTrans" cxnId="{7DEE76DE-DD01-45A9-A794-C6C310A77AB1}">
      <dgm:prSet/>
      <dgm:spPr/>
      <dgm:t>
        <a:bodyPr/>
        <a:lstStyle/>
        <a:p>
          <a:endParaRPr lang="en-US"/>
        </a:p>
      </dgm:t>
    </dgm:pt>
    <dgm:pt modelId="{4432B80B-8A71-4B25-8347-702A14911A70}">
      <dgm:prSet phldrT="[Text]" phldr="0"/>
      <dgm:spPr/>
      <dgm:t>
        <a:bodyPr/>
        <a:lstStyle/>
        <a:p>
          <a:r>
            <a:rPr lang="en-US" dirty="0"/>
            <a:t>Nausea</a:t>
          </a:r>
        </a:p>
      </dgm:t>
    </dgm:pt>
    <dgm:pt modelId="{1305C81C-BA9C-4126-9F94-736C37C4F1D2}" type="parTrans" cxnId="{57FBCB46-9F87-4127-B226-223418818C1C}">
      <dgm:prSet/>
      <dgm:spPr/>
      <dgm:t>
        <a:bodyPr/>
        <a:lstStyle/>
        <a:p>
          <a:endParaRPr lang="en-US"/>
        </a:p>
      </dgm:t>
    </dgm:pt>
    <dgm:pt modelId="{E7040B35-FD8C-4291-BAA7-D1653A7F615F}" type="sibTrans" cxnId="{57FBCB46-9F87-4127-B226-223418818C1C}">
      <dgm:prSet/>
      <dgm:spPr/>
      <dgm:t>
        <a:bodyPr/>
        <a:lstStyle/>
        <a:p>
          <a:endParaRPr lang="en-US"/>
        </a:p>
      </dgm:t>
    </dgm:pt>
    <dgm:pt modelId="{684F34FD-2C7E-41FF-9359-A988951AB044}">
      <dgm:prSet/>
      <dgm:spPr/>
      <dgm:t>
        <a:bodyPr/>
        <a:lstStyle/>
        <a:p>
          <a:r>
            <a:rPr lang="en-US"/>
            <a:t>Known uric acid kidney stones</a:t>
          </a:r>
          <a:endParaRPr lang="en-US" dirty="0"/>
        </a:p>
      </dgm:t>
    </dgm:pt>
    <dgm:pt modelId="{4E9494EF-F354-448B-A67C-A22FB0B279E0}" type="parTrans" cxnId="{BCD99322-65F4-4608-870C-67BD51E267D5}">
      <dgm:prSet/>
      <dgm:spPr/>
      <dgm:t>
        <a:bodyPr/>
        <a:lstStyle/>
        <a:p>
          <a:endParaRPr lang="en-US"/>
        </a:p>
      </dgm:t>
    </dgm:pt>
    <dgm:pt modelId="{08DD06C7-82DD-4FA5-A764-D7ED47748132}" type="sibTrans" cxnId="{BCD99322-65F4-4608-870C-67BD51E267D5}">
      <dgm:prSet/>
      <dgm:spPr/>
      <dgm:t>
        <a:bodyPr/>
        <a:lstStyle/>
        <a:p>
          <a:endParaRPr lang="en-US"/>
        </a:p>
      </dgm:t>
    </dgm:pt>
    <dgm:pt modelId="{31CFBFC3-5DC6-477E-9A5F-6422BA7885EB}">
      <dgm:prSet/>
      <dgm:spPr/>
      <dgm:t>
        <a:bodyPr/>
        <a:lstStyle/>
        <a:p>
          <a:r>
            <a:rPr lang="en-US"/>
            <a:t>Caution if patient has gout – package insert recommends increased fluid intake and alkalization of urine</a:t>
          </a:r>
          <a:endParaRPr lang="en-US" dirty="0"/>
        </a:p>
      </dgm:t>
    </dgm:pt>
    <dgm:pt modelId="{E0822261-5CD9-42D2-BDAF-10181A139BFD}" type="parTrans" cxnId="{FAA05F92-C420-44AF-8EB4-31A7F03BC467}">
      <dgm:prSet/>
      <dgm:spPr/>
      <dgm:t>
        <a:bodyPr/>
        <a:lstStyle/>
        <a:p>
          <a:endParaRPr lang="en-US"/>
        </a:p>
      </dgm:t>
    </dgm:pt>
    <dgm:pt modelId="{4528F4F8-4A85-4268-88E6-6135CC6EDCB0}" type="sibTrans" cxnId="{FAA05F92-C420-44AF-8EB4-31A7F03BC467}">
      <dgm:prSet/>
      <dgm:spPr/>
      <dgm:t>
        <a:bodyPr/>
        <a:lstStyle/>
        <a:p>
          <a:endParaRPr lang="en-US"/>
        </a:p>
      </dgm:t>
    </dgm:pt>
    <dgm:pt modelId="{058AD4CE-3A69-416F-B259-6946A3859AEE}">
      <dgm:prSet/>
      <dgm:spPr/>
      <dgm:t>
        <a:bodyPr/>
        <a:lstStyle/>
        <a:p>
          <a:r>
            <a:rPr lang="en-US" dirty="0"/>
            <a:t>May exacerbate gout</a:t>
          </a:r>
        </a:p>
      </dgm:t>
    </dgm:pt>
    <dgm:pt modelId="{C25EC9A7-5390-4C93-AB1B-5830D590D5F8}" type="parTrans" cxnId="{CAF83479-A8BB-495C-85F1-001E8AF810C1}">
      <dgm:prSet/>
      <dgm:spPr/>
      <dgm:t>
        <a:bodyPr/>
        <a:lstStyle/>
        <a:p>
          <a:endParaRPr lang="en-US"/>
        </a:p>
      </dgm:t>
    </dgm:pt>
    <dgm:pt modelId="{9B46B3EF-EE87-4DA7-9536-3239D22184F5}" type="sibTrans" cxnId="{CAF83479-A8BB-495C-85F1-001E8AF810C1}">
      <dgm:prSet/>
      <dgm:spPr/>
      <dgm:t>
        <a:bodyPr/>
        <a:lstStyle/>
        <a:p>
          <a:endParaRPr lang="en-US"/>
        </a:p>
      </dgm:t>
    </dgm:pt>
    <dgm:pt modelId="{19048569-D475-408F-A1CF-0B31FB2C35BA}">
      <dgm:prSet/>
      <dgm:spPr/>
      <dgm:t>
        <a:bodyPr/>
        <a:lstStyle/>
        <a:p>
          <a:r>
            <a:rPr lang="en-US"/>
            <a:t>Blood dyscrasias</a:t>
          </a:r>
          <a:endParaRPr lang="en-US" dirty="0"/>
        </a:p>
      </dgm:t>
    </dgm:pt>
    <dgm:pt modelId="{04D158B5-20C8-4C29-A8E5-99545329FCC7}" type="parTrans" cxnId="{A1736CF5-6A2B-45A7-9118-AF639BFB83A3}">
      <dgm:prSet/>
      <dgm:spPr/>
      <dgm:t>
        <a:bodyPr/>
        <a:lstStyle/>
        <a:p>
          <a:endParaRPr lang="en-US"/>
        </a:p>
      </dgm:t>
    </dgm:pt>
    <dgm:pt modelId="{83EE29AB-5A3C-4B5A-B5C9-B6D71CE75222}" type="sibTrans" cxnId="{A1736CF5-6A2B-45A7-9118-AF639BFB83A3}">
      <dgm:prSet/>
      <dgm:spPr/>
      <dgm:t>
        <a:bodyPr/>
        <a:lstStyle/>
        <a:p>
          <a:endParaRPr lang="en-US"/>
        </a:p>
      </dgm:t>
    </dgm:pt>
    <dgm:pt modelId="{58EF5F16-1E62-4318-82DB-EB19E2DD938F}">
      <dgm:prSet/>
      <dgm:spPr/>
      <dgm:t>
        <a:bodyPr/>
        <a:lstStyle/>
        <a:p>
          <a:r>
            <a:rPr lang="en-US" dirty="0"/>
            <a:t>Probenecid component has multiple interactions</a:t>
          </a:r>
        </a:p>
      </dgm:t>
    </dgm:pt>
    <dgm:pt modelId="{F6D28DF3-A776-4542-8006-EEC9005ACE4C}" type="parTrans" cxnId="{EF4C1703-4853-49AB-9B2A-823AF3E91FB6}">
      <dgm:prSet/>
      <dgm:spPr/>
      <dgm:t>
        <a:bodyPr/>
        <a:lstStyle/>
        <a:p>
          <a:endParaRPr lang="en-US"/>
        </a:p>
      </dgm:t>
    </dgm:pt>
    <dgm:pt modelId="{D8D7804D-F896-4C7B-BDEA-AB27211194F2}" type="sibTrans" cxnId="{EF4C1703-4853-49AB-9B2A-823AF3E91FB6}">
      <dgm:prSet/>
      <dgm:spPr/>
      <dgm:t>
        <a:bodyPr/>
        <a:lstStyle/>
        <a:p>
          <a:endParaRPr lang="en-US"/>
        </a:p>
      </dgm:t>
    </dgm:pt>
    <dgm:pt modelId="{821A5095-7A18-4D6B-B7E3-3C2DD82E8335}">
      <dgm:prSet/>
      <dgm:spPr/>
      <dgm:t>
        <a:bodyPr/>
        <a:lstStyle/>
        <a:p>
          <a:r>
            <a:rPr lang="en-US" dirty="0"/>
            <a:t>Contraindicated when used with ketorolac</a:t>
          </a:r>
        </a:p>
      </dgm:t>
    </dgm:pt>
    <dgm:pt modelId="{E3C42EB1-A158-478E-8909-A61F51AECA29}" type="parTrans" cxnId="{6253F489-84D7-4B92-BC89-A272AFB60295}">
      <dgm:prSet/>
      <dgm:spPr/>
      <dgm:t>
        <a:bodyPr/>
        <a:lstStyle/>
        <a:p>
          <a:endParaRPr lang="en-US"/>
        </a:p>
      </dgm:t>
    </dgm:pt>
    <dgm:pt modelId="{F244C65C-6250-46FF-B29B-4C6034292B56}" type="sibTrans" cxnId="{6253F489-84D7-4B92-BC89-A272AFB60295}">
      <dgm:prSet/>
      <dgm:spPr/>
      <dgm:t>
        <a:bodyPr/>
        <a:lstStyle/>
        <a:p>
          <a:endParaRPr lang="en-US"/>
        </a:p>
      </dgm:t>
    </dgm:pt>
    <dgm:pt modelId="{572336FF-4B03-4379-9386-A42C486E580F}">
      <dgm:prSet phldrT="[Text]" phldr="0"/>
      <dgm:spPr/>
      <dgm:t>
        <a:bodyPr/>
        <a:lstStyle/>
        <a:p>
          <a:r>
            <a:rPr lang="en-US" dirty="0"/>
            <a:t>Vulvovaginal candidiasis</a:t>
          </a:r>
        </a:p>
      </dgm:t>
    </dgm:pt>
    <dgm:pt modelId="{C3338CAB-A00C-4BE5-B93A-B9D6FA193101}" type="parTrans" cxnId="{81588C3F-440C-4297-A963-F591783AEE83}">
      <dgm:prSet/>
      <dgm:spPr/>
      <dgm:t>
        <a:bodyPr/>
        <a:lstStyle/>
        <a:p>
          <a:endParaRPr lang="en-US"/>
        </a:p>
      </dgm:t>
    </dgm:pt>
    <dgm:pt modelId="{DAFD3F6C-3661-4F2E-9108-73918F9E8BFE}" type="sibTrans" cxnId="{81588C3F-440C-4297-A963-F591783AEE83}">
      <dgm:prSet/>
      <dgm:spPr/>
      <dgm:t>
        <a:bodyPr/>
        <a:lstStyle/>
        <a:p>
          <a:endParaRPr lang="en-US"/>
        </a:p>
      </dgm:t>
    </dgm:pt>
    <dgm:pt modelId="{87190206-B1A6-4B18-9168-F06D67DE8C2B}">
      <dgm:prSet phldrT="[Text]" phldr="0"/>
      <dgm:spPr/>
      <dgm:t>
        <a:bodyPr/>
        <a:lstStyle/>
        <a:p>
          <a:r>
            <a:rPr lang="en-US" dirty="0"/>
            <a:t>Headache</a:t>
          </a:r>
        </a:p>
      </dgm:t>
    </dgm:pt>
    <dgm:pt modelId="{E78CC2B8-B088-4F5A-9749-33D372080B97}" type="parTrans" cxnId="{5F909068-2762-4A39-9706-404399C16891}">
      <dgm:prSet/>
      <dgm:spPr/>
      <dgm:t>
        <a:bodyPr/>
        <a:lstStyle/>
        <a:p>
          <a:endParaRPr lang="en-US"/>
        </a:p>
      </dgm:t>
    </dgm:pt>
    <dgm:pt modelId="{C4E5D6F9-ADF0-4C43-B77F-46FCD100AA57}" type="sibTrans" cxnId="{5F909068-2762-4A39-9706-404399C16891}">
      <dgm:prSet/>
      <dgm:spPr/>
      <dgm:t>
        <a:bodyPr/>
        <a:lstStyle/>
        <a:p>
          <a:endParaRPr lang="en-US"/>
        </a:p>
      </dgm:t>
    </dgm:pt>
    <dgm:pt modelId="{1DAD0AD8-6FA4-4694-99CE-EC26020623D3}">
      <dgm:prSet phldrT="[Text]" phldr="0"/>
      <dgm:spPr/>
      <dgm:t>
        <a:bodyPr/>
        <a:lstStyle/>
        <a:p>
          <a:r>
            <a:rPr lang="en-US" dirty="0"/>
            <a:t>Vomiting</a:t>
          </a:r>
        </a:p>
      </dgm:t>
    </dgm:pt>
    <dgm:pt modelId="{25EA33E9-710A-40C6-BFD7-EF4419C6FAB9}" type="parTrans" cxnId="{FCFA1151-FAA3-4B92-89CC-1ED857C342B6}">
      <dgm:prSet/>
      <dgm:spPr/>
      <dgm:t>
        <a:bodyPr/>
        <a:lstStyle/>
        <a:p>
          <a:endParaRPr lang="en-US"/>
        </a:p>
      </dgm:t>
    </dgm:pt>
    <dgm:pt modelId="{193D8F4F-DF54-4678-A0AC-EC6805442F1D}" type="sibTrans" cxnId="{FCFA1151-FAA3-4B92-89CC-1ED857C342B6}">
      <dgm:prSet/>
      <dgm:spPr/>
      <dgm:t>
        <a:bodyPr/>
        <a:lstStyle/>
        <a:p>
          <a:endParaRPr lang="en-US"/>
        </a:p>
      </dgm:t>
    </dgm:pt>
    <dgm:pt modelId="{BDAEB2E7-D45F-4400-9DC2-D08F396B5BB5}">
      <dgm:prSet phldrT="[Text]" phldr="0"/>
      <dgm:spPr/>
      <dgm:t>
        <a:bodyPr/>
        <a:lstStyle/>
        <a:p>
          <a:r>
            <a:rPr lang="en-US" dirty="0"/>
            <a:t>Abdominal pain</a:t>
          </a:r>
        </a:p>
      </dgm:t>
    </dgm:pt>
    <dgm:pt modelId="{41C0BD88-A027-4F3C-98CC-A0252CDCF6AE}" type="parTrans" cxnId="{BB416645-0BFB-4DA8-9388-D502C670ED5A}">
      <dgm:prSet/>
      <dgm:spPr/>
      <dgm:t>
        <a:bodyPr/>
        <a:lstStyle/>
        <a:p>
          <a:endParaRPr lang="en-US"/>
        </a:p>
      </dgm:t>
    </dgm:pt>
    <dgm:pt modelId="{FDBB2A9A-4428-4EF2-B85C-63734F04EB75}" type="sibTrans" cxnId="{BB416645-0BFB-4DA8-9388-D502C670ED5A}">
      <dgm:prSet/>
      <dgm:spPr/>
      <dgm:t>
        <a:bodyPr/>
        <a:lstStyle/>
        <a:p>
          <a:endParaRPr lang="en-US"/>
        </a:p>
      </dgm:t>
    </dgm:pt>
    <dgm:pt modelId="{5E48FD3C-9703-4503-92A5-C78288E9B817}">
      <dgm:prSet phldrT="[Text]" phldr="0"/>
      <dgm:spPr/>
      <dgm:t>
        <a:bodyPr/>
        <a:lstStyle/>
        <a:p>
          <a:r>
            <a:rPr lang="en-US" i="1" dirty="0"/>
            <a:t>C. difficile </a:t>
          </a:r>
          <a:r>
            <a:rPr lang="en-US" dirty="0"/>
            <a:t>(rarely)</a:t>
          </a:r>
        </a:p>
      </dgm:t>
    </dgm:pt>
    <dgm:pt modelId="{E163F7EE-728D-44E9-8DD3-5CF7087C0B2D}" type="parTrans" cxnId="{5A9D1E0A-A2A6-40B8-BCB5-AD5695332513}">
      <dgm:prSet/>
      <dgm:spPr/>
      <dgm:t>
        <a:bodyPr/>
        <a:lstStyle/>
        <a:p>
          <a:endParaRPr lang="en-US"/>
        </a:p>
      </dgm:t>
    </dgm:pt>
    <dgm:pt modelId="{016F9152-4C0D-4174-B57E-BEA9FFAD4ACC}" type="sibTrans" cxnId="{5A9D1E0A-A2A6-40B8-BCB5-AD5695332513}">
      <dgm:prSet/>
      <dgm:spPr/>
      <dgm:t>
        <a:bodyPr/>
        <a:lstStyle/>
        <a:p>
          <a:endParaRPr lang="en-US"/>
        </a:p>
      </dgm:t>
    </dgm:pt>
    <dgm:pt modelId="{183C5EA2-0005-4504-898A-7328317A7452}" type="pres">
      <dgm:prSet presAssocID="{9C577C47-38F9-442D-988D-747326CD2435}" presName="Name0" presStyleCnt="0">
        <dgm:presLayoutVars>
          <dgm:dir/>
          <dgm:animLvl val="lvl"/>
          <dgm:resizeHandles val="exact"/>
        </dgm:presLayoutVars>
      </dgm:prSet>
      <dgm:spPr/>
    </dgm:pt>
    <dgm:pt modelId="{26AFC792-00F6-40AC-987F-446FB73052E1}" type="pres">
      <dgm:prSet presAssocID="{A2B37409-E99F-4261-B7AF-8B5B0BD07DDE}" presName="composite" presStyleCnt="0"/>
      <dgm:spPr/>
    </dgm:pt>
    <dgm:pt modelId="{FF34F5CF-9D8F-401B-B75F-17E83D2697BB}" type="pres">
      <dgm:prSet presAssocID="{A2B37409-E99F-4261-B7AF-8B5B0BD07DD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29ADEEE-DC51-451E-9002-F1A60174FE65}" type="pres">
      <dgm:prSet presAssocID="{A2B37409-E99F-4261-B7AF-8B5B0BD07DDE}" presName="desTx" presStyleLbl="alignAccFollowNode1" presStyleIdx="0" presStyleCnt="2">
        <dgm:presLayoutVars>
          <dgm:bulletEnabled val="1"/>
        </dgm:presLayoutVars>
      </dgm:prSet>
      <dgm:spPr/>
    </dgm:pt>
    <dgm:pt modelId="{070AEBB8-2930-4CF5-83B8-78B82653F64A}" type="pres">
      <dgm:prSet presAssocID="{5930CC34-6DC8-463D-925A-7F32B203BC5D}" presName="space" presStyleCnt="0"/>
      <dgm:spPr/>
    </dgm:pt>
    <dgm:pt modelId="{E68567A3-2086-4E73-B5C5-A736DADCCBE3}" type="pres">
      <dgm:prSet presAssocID="{D293D643-6602-485E-9EB7-DA1BEE76436B}" presName="composite" presStyleCnt="0"/>
      <dgm:spPr/>
    </dgm:pt>
    <dgm:pt modelId="{5B1748BF-7471-4755-ACB9-957F78BFDDEF}" type="pres">
      <dgm:prSet presAssocID="{D293D643-6602-485E-9EB7-DA1BEE76436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79EEB5A6-A824-478D-877B-5963DD707328}" type="pres">
      <dgm:prSet presAssocID="{D293D643-6602-485E-9EB7-DA1BEE76436B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9BF5A101-BE73-4966-9CAA-27826EBE089E}" type="presOf" srcId="{9C577C47-38F9-442D-988D-747326CD2435}" destId="{183C5EA2-0005-4504-898A-7328317A7452}" srcOrd="0" destOrd="0" presId="urn:microsoft.com/office/officeart/2005/8/layout/hList1"/>
    <dgm:cxn modelId="{EF4C1703-4853-49AB-9B2A-823AF3E91FB6}" srcId="{A2B37409-E99F-4261-B7AF-8B5B0BD07DDE}" destId="{58EF5F16-1E62-4318-82DB-EB19E2DD938F}" srcOrd="4" destOrd="0" parTransId="{F6D28DF3-A776-4542-8006-EEC9005ACE4C}" sibTransId="{D8D7804D-F896-4C7B-BDEA-AB27211194F2}"/>
    <dgm:cxn modelId="{AAA66B05-2CC8-4055-AD0C-D6F8FE116AC0}" type="presOf" srcId="{19048569-D475-408F-A1CF-0B31FB2C35BA}" destId="{129ADEEE-DC51-451E-9002-F1A60174FE65}" srcOrd="0" destOrd="4" presId="urn:microsoft.com/office/officeart/2005/8/layout/hList1"/>
    <dgm:cxn modelId="{D0C5AA06-1D64-4971-80B3-B2C5B4EB0868}" srcId="{9C577C47-38F9-442D-988D-747326CD2435}" destId="{A2B37409-E99F-4261-B7AF-8B5B0BD07DDE}" srcOrd="0" destOrd="0" parTransId="{0A1A6294-42E8-45B8-8EBB-8D2FDD36BD00}" sibTransId="{5930CC34-6DC8-463D-925A-7F32B203BC5D}"/>
    <dgm:cxn modelId="{5A9D1E0A-A2A6-40B8-BCB5-AD5695332513}" srcId="{D293D643-6602-485E-9EB7-DA1BEE76436B}" destId="{5E48FD3C-9703-4503-92A5-C78288E9B817}" srcOrd="6" destOrd="0" parTransId="{E163F7EE-728D-44E9-8DD3-5CF7087C0B2D}" sibTransId="{016F9152-4C0D-4174-B57E-BEA9FFAD4ACC}"/>
    <dgm:cxn modelId="{F0D82F15-DDC6-4A2D-BBC7-744D6F44CEFC}" type="presOf" srcId="{31CFBFC3-5DC6-477E-9A5F-6422BA7885EB}" destId="{129ADEEE-DC51-451E-9002-F1A60174FE65}" srcOrd="0" destOrd="2" presId="urn:microsoft.com/office/officeart/2005/8/layout/hList1"/>
    <dgm:cxn modelId="{A0127A17-34F5-4534-831E-E8EF6248F893}" type="presOf" srcId="{A2B37409-E99F-4261-B7AF-8B5B0BD07DDE}" destId="{FF34F5CF-9D8F-401B-B75F-17E83D2697BB}" srcOrd="0" destOrd="0" presId="urn:microsoft.com/office/officeart/2005/8/layout/hList1"/>
    <dgm:cxn modelId="{BCD99322-65F4-4608-870C-67BD51E267D5}" srcId="{A2B37409-E99F-4261-B7AF-8B5B0BD07DDE}" destId="{684F34FD-2C7E-41FF-9359-A988951AB044}" srcOrd="1" destOrd="0" parTransId="{4E9494EF-F354-448B-A67C-A22FB0B279E0}" sibTransId="{08DD06C7-82DD-4FA5-A764-D7ED47748132}"/>
    <dgm:cxn modelId="{744A6B27-E10D-4442-BB10-3A1B2751D288}" type="presOf" srcId="{4432B80B-8A71-4B25-8347-702A14911A70}" destId="{79EEB5A6-A824-478D-877B-5963DD707328}" srcOrd="0" destOrd="1" presId="urn:microsoft.com/office/officeart/2005/8/layout/hList1"/>
    <dgm:cxn modelId="{334CA02F-C9D4-4D11-BBC2-2E7E0345A9A5}" type="presOf" srcId="{5E48FD3C-9703-4503-92A5-C78288E9B817}" destId="{79EEB5A6-A824-478D-877B-5963DD707328}" srcOrd="0" destOrd="6" presId="urn:microsoft.com/office/officeart/2005/8/layout/hList1"/>
    <dgm:cxn modelId="{A5A88636-CE65-4433-9FA5-A0492FDCCB4E}" type="presOf" srcId="{87190206-B1A6-4B18-9168-F06D67DE8C2B}" destId="{79EEB5A6-A824-478D-877B-5963DD707328}" srcOrd="0" destOrd="3" presId="urn:microsoft.com/office/officeart/2005/8/layout/hList1"/>
    <dgm:cxn modelId="{482E7F39-2A8D-4886-9C1C-C8CDB5B286EC}" type="presOf" srcId="{02DFE850-F438-462A-A310-0169EED507AB}" destId="{79EEB5A6-A824-478D-877B-5963DD707328}" srcOrd="0" destOrd="0" presId="urn:microsoft.com/office/officeart/2005/8/layout/hList1"/>
    <dgm:cxn modelId="{81588C3F-440C-4297-A963-F591783AEE83}" srcId="{D293D643-6602-485E-9EB7-DA1BEE76436B}" destId="{572336FF-4B03-4379-9386-A42C486E580F}" srcOrd="2" destOrd="0" parTransId="{C3338CAB-A00C-4BE5-B93A-B9D6FA193101}" sibTransId="{DAFD3F6C-3661-4F2E-9108-73918F9E8BFE}"/>
    <dgm:cxn modelId="{BB416645-0BFB-4DA8-9388-D502C670ED5A}" srcId="{D293D643-6602-485E-9EB7-DA1BEE76436B}" destId="{BDAEB2E7-D45F-4400-9DC2-D08F396B5BB5}" srcOrd="5" destOrd="0" parTransId="{41C0BD88-A027-4F3C-98CC-A0252CDCF6AE}" sibTransId="{FDBB2A9A-4428-4EF2-B85C-63734F04EB75}"/>
    <dgm:cxn modelId="{F259C245-F0B6-4FD4-AECA-FFFB332E59D0}" type="presOf" srcId="{1DAD0AD8-6FA4-4694-99CE-EC26020623D3}" destId="{79EEB5A6-A824-478D-877B-5963DD707328}" srcOrd="0" destOrd="4" presId="urn:microsoft.com/office/officeart/2005/8/layout/hList1"/>
    <dgm:cxn modelId="{57FBCB46-9F87-4127-B226-223418818C1C}" srcId="{D293D643-6602-485E-9EB7-DA1BEE76436B}" destId="{4432B80B-8A71-4B25-8347-702A14911A70}" srcOrd="1" destOrd="0" parTransId="{1305C81C-BA9C-4126-9F94-736C37C4F1D2}" sibTransId="{E7040B35-FD8C-4291-BAA7-D1653A7F615F}"/>
    <dgm:cxn modelId="{5F909068-2762-4A39-9706-404399C16891}" srcId="{D293D643-6602-485E-9EB7-DA1BEE76436B}" destId="{87190206-B1A6-4B18-9168-F06D67DE8C2B}" srcOrd="3" destOrd="0" parTransId="{E78CC2B8-B088-4F5A-9749-33D372080B97}" sibTransId="{C4E5D6F9-ADF0-4C43-B77F-46FCD100AA57}"/>
    <dgm:cxn modelId="{FCFA1151-FAA3-4B92-89CC-1ED857C342B6}" srcId="{D293D643-6602-485E-9EB7-DA1BEE76436B}" destId="{1DAD0AD8-6FA4-4694-99CE-EC26020623D3}" srcOrd="4" destOrd="0" parTransId="{25EA33E9-710A-40C6-BFD7-EF4419C6FAB9}" sibTransId="{193D8F4F-DF54-4678-A0AC-EC6805442F1D}"/>
    <dgm:cxn modelId="{89521273-8A21-4802-8189-0A45562D5F77}" type="presOf" srcId="{058AD4CE-3A69-416F-B259-6946A3859AEE}" destId="{129ADEEE-DC51-451E-9002-F1A60174FE65}" srcOrd="0" destOrd="3" presId="urn:microsoft.com/office/officeart/2005/8/layout/hList1"/>
    <dgm:cxn modelId="{760FA454-10D9-4929-92D1-72BA338EFB03}" type="presOf" srcId="{821A5095-7A18-4D6B-B7E3-3C2DD82E8335}" destId="{129ADEEE-DC51-451E-9002-F1A60174FE65}" srcOrd="0" destOrd="6" presId="urn:microsoft.com/office/officeart/2005/8/layout/hList1"/>
    <dgm:cxn modelId="{681D8B58-E586-413A-A08E-40AC0D9DCFD5}" type="presOf" srcId="{58EF5F16-1E62-4318-82DB-EB19E2DD938F}" destId="{129ADEEE-DC51-451E-9002-F1A60174FE65}" srcOrd="0" destOrd="5" presId="urn:microsoft.com/office/officeart/2005/8/layout/hList1"/>
    <dgm:cxn modelId="{CAF83479-A8BB-495C-85F1-001E8AF810C1}" srcId="{A2B37409-E99F-4261-B7AF-8B5B0BD07DDE}" destId="{058AD4CE-3A69-416F-B259-6946A3859AEE}" srcOrd="2" destOrd="0" parTransId="{C25EC9A7-5390-4C93-AB1B-5830D590D5F8}" sibTransId="{9B46B3EF-EE87-4DA7-9536-3239D22184F5}"/>
    <dgm:cxn modelId="{0BDC147F-B0B5-4EFF-9D98-C63F9E51CF64}" type="presOf" srcId="{684F34FD-2C7E-41FF-9359-A988951AB044}" destId="{129ADEEE-DC51-451E-9002-F1A60174FE65}" srcOrd="0" destOrd="1" presId="urn:microsoft.com/office/officeart/2005/8/layout/hList1"/>
    <dgm:cxn modelId="{D7E1A389-3C37-41DC-892A-B81CFAA949D4}" srcId="{A2B37409-E99F-4261-B7AF-8B5B0BD07DDE}" destId="{800C9381-3BFE-47CA-ABD3-072E898B3483}" srcOrd="0" destOrd="0" parTransId="{15D3FC0F-7879-4FDB-8618-16CF030715EA}" sibTransId="{D9CBB8B3-B165-4B1E-B21C-17739FA78BF6}"/>
    <dgm:cxn modelId="{6253F489-84D7-4B92-BC89-A272AFB60295}" srcId="{58EF5F16-1E62-4318-82DB-EB19E2DD938F}" destId="{821A5095-7A18-4D6B-B7E3-3C2DD82E8335}" srcOrd="0" destOrd="0" parTransId="{E3C42EB1-A158-478E-8909-A61F51AECA29}" sibTransId="{F244C65C-6250-46FF-B29B-4C6034292B56}"/>
    <dgm:cxn modelId="{FAA05F92-C420-44AF-8EB4-31A7F03BC467}" srcId="{684F34FD-2C7E-41FF-9359-A988951AB044}" destId="{31CFBFC3-5DC6-477E-9A5F-6422BA7885EB}" srcOrd="0" destOrd="0" parTransId="{E0822261-5CD9-42D2-BDAF-10181A139BFD}" sibTransId="{4528F4F8-4A85-4268-88E6-6135CC6EDCB0}"/>
    <dgm:cxn modelId="{E884D3A1-8BC7-4C6C-B420-A20DCEDAAF90}" type="presOf" srcId="{800C9381-3BFE-47CA-ABD3-072E898B3483}" destId="{129ADEEE-DC51-451E-9002-F1A60174FE65}" srcOrd="0" destOrd="0" presId="urn:microsoft.com/office/officeart/2005/8/layout/hList1"/>
    <dgm:cxn modelId="{F06402BA-51C2-4226-A6BA-A7AFF63E310E}" srcId="{9C577C47-38F9-442D-988D-747326CD2435}" destId="{D293D643-6602-485E-9EB7-DA1BEE76436B}" srcOrd="1" destOrd="0" parTransId="{541BC5F4-51EA-489C-B202-05F0B5B70D20}" sibTransId="{F243F0C0-5FB3-47CA-AFE1-4E49BAADD0A3}"/>
    <dgm:cxn modelId="{27D252C9-F212-477D-B39D-F91B4FCEE800}" type="presOf" srcId="{572336FF-4B03-4379-9386-A42C486E580F}" destId="{79EEB5A6-A824-478D-877B-5963DD707328}" srcOrd="0" destOrd="2" presId="urn:microsoft.com/office/officeart/2005/8/layout/hList1"/>
    <dgm:cxn modelId="{1172D8D6-FD1B-4E9B-85AF-753CF9A2B47D}" type="presOf" srcId="{D293D643-6602-485E-9EB7-DA1BEE76436B}" destId="{5B1748BF-7471-4755-ACB9-957F78BFDDEF}" srcOrd="0" destOrd="0" presId="urn:microsoft.com/office/officeart/2005/8/layout/hList1"/>
    <dgm:cxn modelId="{7DEE76DE-DD01-45A9-A794-C6C310A77AB1}" srcId="{D293D643-6602-485E-9EB7-DA1BEE76436B}" destId="{02DFE850-F438-462A-A310-0169EED507AB}" srcOrd="0" destOrd="0" parTransId="{5776CD30-CD46-44DA-B056-51A115BE87A2}" sibTransId="{93FBA1C1-D5BA-4321-9A2F-5986BE3AC359}"/>
    <dgm:cxn modelId="{FD2D0FF3-5C64-4AEF-8022-18EFC08B0912}" type="presOf" srcId="{BDAEB2E7-D45F-4400-9DC2-D08F396B5BB5}" destId="{79EEB5A6-A824-478D-877B-5963DD707328}" srcOrd="0" destOrd="5" presId="urn:microsoft.com/office/officeart/2005/8/layout/hList1"/>
    <dgm:cxn modelId="{A1736CF5-6A2B-45A7-9118-AF639BFB83A3}" srcId="{A2B37409-E99F-4261-B7AF-8B5B0BD07DDE}" destId="{19048569-D475-408F-A1CF-0B31FB2C35BA}" srcOrd="3" destOrd="0" parTransId="{04D158B5-20C8-4C29-A8E5-99545329FCC7}" sibTransId="{83EE29AB-5A3C-4B5A-B5C9-B6D71CE75222}"/>
    <dgm:cxn modelId="{4F326401-AA5A-4FED-9D8E-C34B793570DE}" type="presParOf" srcId="{183C5EA2-0005-4504-898A-7328317A7452}" destId="{26AFC792-00F6-40AC-987F-446FB73052E1}" srcOrd="0" destOrd="0" presId="urn:microsoft.com/office/officeart/2005/8/layout/hList1"/>
    <dgm:cxn modelId="{EB69CE46-EC1A-4CE9-99CB-172CE4B9986A}" type="presParOf" srcId="{26AFC792-00F6-40AC-987F-446FB73052E1}" destId="{FF34F5CF-9D8F-401B-B75F-17E83D2697BB}" srcOrd="0" destOrd="0" presId="urn:microsoft.com/office/officeart/2005/8/layout/hList1"/>
    <dgm:cxn modelId="{3748F8F4-9274-4818-B777-6F9459D348F1}" type="presParOf" srcId="{26AFC792-00F6-40AC-987F-446FB73052E1}" destId="{129ADEEE-DC51-451E-9002-F1A60174FE65}" srcOrd="1" destOrd="0" presId="urn:microsoft.com/office/officeart/2005/8/layout/hList1"/>
    <dgm:cxn modelId="{C6883994-DA31-478C-9301-60FD27DD3E8E}" type="presParOf" srcId="{183C5EA2-0005-4504-898A-7328317A7452}" destId="{070AEBB8-2930-4CF5-83B8-78B82653F64A}" srcOrd="1" destOrd="0" presId="urn:microsoft.com/office/officeart/2005/8/layout/hList1"/>
    <dgm:cxn modelId="{12B69104-9E75-47B5-AFF4-7FA5BE1C5E5D}" type="presParOf" srcId="{183C5EA2-0005-4504-898A-7328317A7452}" destId="{E68567A3-2086-4E73-B5C5-A736DADCCBE3}" srcOrd="2" destOrd="0" presId="urn:microsoft.com/office/officeart/2005/8/layout/hList1"/>
    <dgm:cxn modelId="{4FA087E6-1827-4679-AA91-E7E0D5470AA6}" type="presParOf" srcId="{E68567A3-2086-4E73-B5C5-A736DADCCBE3}" destId="{5B1748BF-7471-4755-ACB9-957F78BFDDEF}" srcOrd="0" destOrd="0" presId="urn:microsoft.com/office/officeart/2005/8/layout/hList1"/>
    <dgm:cxn modelId="{1F2E996F-6764-43A5-ADB5-7818F2AC782F}" type="presParOf" srcId="{E68567A3-2086-4E73-B5C5-A736DADCCBE3}" destId="{79EEB5A6-A824-478D-877B-5963DD70732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CD5C887-0298-4F92-9F61-B1808A5F2AA7}" type="doc">
      <dgm:prSet loTypeId="urn:microsoft.com/office/officeart/2018/2/layout/IconVerticalSolidList" loCatId="icon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B231E2-C357-4F8F-B648-32A220129C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/>
            <a:t>Caution! </a:t>
          </a:r>
          <a:r>
            <a:rPr lang="en-US" b="0" u="none" dirty="0"/>
            <a:t>Overuse of t</a:t>
          </a:r>
          <a:r>
            <a:rPr lang="en-US" dirty="0"/>
            <a:t>his drug will likely promote cross resistance to carbapenems in some </a:t>
          </a:r>
          <a:r>
            <a:rPr lang="en-US" i="1" dirty="0"/>
            <a:t>E. coli </a:t>
          </a:r>
          <a:r>
            <a:rPr lang="en-US" dirty="0"/>
            <a:t>isolates</a:t>
          </a:r>
          <a:r>
            <a:rPr lang="en-US" baseline="30000" dirty="0"/>
            <a:t>1</a:t>
          </a:r>
        </a:p>
      </dgm:t>
    </dgm:pt>
    <dgm:pt modelId="{0C35A019-E82B-49A3-ABBE-DBD4DA67C350}" type="parTrans" cxnId="{FC5A6085-17EC-4622-BE01-8D8E1FD800E4}">
      <dgm:prSet/>
      <dgm:spPr/>
      <dgm:t>
        <a:bodyPr/>
        <a:lstStyle/>
        <a:p>
          <a:endParaRPr lang="en-US"/>
        </a:p>
      </dgm:t>
    </dgm:pt>
    <dgm:pt modelId="{82D76FA6-E333-4C93-94DC-4E739F5EE90D}" type="sibTrans" cxnId="{FC5A6085-17EC-4622-BE01-8D8E1FD800E4}">
      <dgm:prSet/>
      <dgm:spPr/>
      <dgm:t>
        <a:bodyPr/>
        <a:lstStyle/>
        <a:p>
          <a:endParaRPr lang="en-US"/>
        </a:p>
      </dgm:t>
    </dgm:pt>
    <dgm:pt modelId="{68C2E5DC-02A7-4693-9051-0645EA848A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Preferred treatment options for uncomplicated UTI due to ESBLs are nitrofurantoin and trimethoprim-sulfamethoxazole</a:t>
          </a:r>
          <a:r>
            <a:rPr lang="en-US" baseline="30000" dirty="0"/>
            <a:t>2</a:t>
          </a:r>
          <a:endParaRPr lang="en-US" dirty="0"/>
        </a:p>
        <a:p>
          <a:pPr>
            <a:lnSpc>
              <a:spcPct val="100000"/>
            </a:lnSpc>
          </a:pPr>
          <a:r>
            <a:rPr lang="en-US" dirty="0"/>
            <a:t>Second-line agents include ciprofloxacin, levofloxacin, and carbapenems</a:t>
          </a:r>
          <a:r>
            <a:rPr lang="en-US" baseline="30000" dirty="0"/>
            <a:t>2</a:t>
          </a:r>
          <a:r>
            <a:rPr lang="en-US" dirty="0"/>
            <a:t>  </a:t>
          </a:r>
        </a:p>
      </dgm:t>
    </dgm:pt>
    <dgm:pt modelId="{C1D236EC-8B3F-486A-B2AB-3EA84E0499A3}" type="parTrans" cxnId="{046E82BD-6B34-4009-BE42-141DCDCBD599}">
      <dgm:prSet/>
      <dgm:spPr/>
      <dgm:t>
        <a:bodyPr/>
        <a:lstStyle/>
        <a:p>
          <a:endParaRPr lang="en-US"/>
        </a:p>
      </dgm:t>
    </dgm:pt>
    <dgm:pt modelId="{8B68E492-7E8C-4AC3-9674-C3B6851B3178}" type="sibTrans" cxnId="{046E82BD-6B34-4009-BE42-141DCDCBD599}">
      <dgm:prSet/>
      <dgm:spPr/>
      <dgm:t>
        <a:bodyPr/>
        <a:lstStyle/>
        <a:p>
          <a:endParaRPr lang="en-US"/>
        </a:p>
      </dgm:t>
    </dgm:pt>
    <dgm:pt modelId="{0B3EBB32-5A59-4BF4-9DCA-872CFBC042AF}" type="pres">
      <dgm:prSet presAssocID="{DCD5C887-0298-4F92-9F61-B1808A5F2AA7}" presName="root" presStyleCnt="0">
        <dgm:presLayoutVars>
          <dgm:dir/>
          <dgm:resizeHandles val="exact"/>
        </dgm:presLayoutVars>
      </dgm:prSet>
      <dgm:spPr/>
    </dgm:pt>
    <dgm:pt modelId="{F46662BA-DA9F-450B-9DA4-7F4995057ABC}" type="pres">
      <dgm:prSet presAssocID="{C9B231E2-C357-4F8F-B648-32A220129CAC}" presName="compNode" presStyleCnt="0"/>
      <dgm:spPr/>
    </dgm:pt>
    <dgm:pt modelId="{57E6A617-E437-4EE0-ADC5-05E7B0EDBD25}" type="pres">
      <dgm:prSet presAssocID="{C9B231E2-C357-4F8F-B648-32A220129CAC}" presName="bgRect" presStyleLbl="bgShp" presStyleIdx="0" presStyleCnt="2"/>
      <dgm:spPr/>
    </dgm:pt>
    <dgm:pt modelId="{65A8F6C4-8DEB-43E6-AA1E-6AC4CEACBA44}" type="pres">
      <dgm:prSet presAssocID="{C9B231E2-C357-4F8F-B648-32A220129CAC}" presName="iconRect" presStyleLbl="node1" presStyleIdx="0" presStyleCnt="2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 outline"/>
        </a:ext>
      </dgm:extLst>
    </dgm:pt>
    <dgm:pt modelId="{F0C1F8CB-B5A7-494C-9B64-18C2A2FA61E0}" type="pres">
      <dgm:prSet presAssocID="{C9B231E2-C357-4F8F-B648-32A220129CAC}" presName="spaceRect" presStyleCnt="0"/>
      <dgm:spPr/>
    </dgm:pt>
    <dgm:pt modelId="{D5E4D54D-0B2C-429F-A01A-399F55FD483E}" type="pres">
      <dgm:prSet presAssocID="{C9B231E2-C357-4F8F-B648-32A220129CAC}" presName="parTx" presStyleLbl="revTx" presStyleIdx="0" presStyleCnt="2">
        <dgm:presLayoutVars>
          <dgm:chMax val="0"/>
          <dgm:chPref val="0"/>
        </dgm:presLayoutVars>
      </dgm:prSet>
      <dgm:spPr/>
    </dgm:pt>
    <dgm:pt modelId="{E951E1C2-A243-4C7A-A9BE-EB2E4B97CE21}" type="pres">
      <dgm:prSet presAssocID="{82D76FA6-E333-4C93-94DC-4E739F5EE90D}" presName="sibTrans" presStyleCnt="0"/>
      <dgm:spPr/>
    </dgm:pt>
    <dgm:pt modelId="{BD84F5EC-74E3-43E1-AE79-27CB18E9F747}" type="pres">
      <dgm:prSet presAssocID="{68C2E5DC-02A7-4693-9051-0645EA848A33}" presName="compNode" presStyleCnt="0"/>
      <dgm:spPr/>
    </dgm:pt>
    <dgm:pt modelId="{B4707061-E52B-453B-9515-4C93BEECB1A6}" type="pres">
      <dgm:prSet presAssocID="{68C2E5DC-02A7-4693-9051-0645EA848A33}" presName="bgRect" presStyleLbl="bgShp" presStyleIdx="1" presStyleCnt="2"/>
      <dgm:spPr/>
    </dgm:pt>
    <dgm:pt modelId="{DF567794-216B-4DCD-8896-6C04AD51BA29}" type="pres">
      <dgm:prSet presAssocID="{68C2E5DC-02A7-4693-9051-0645EA848A33}" presName="iconRect" presStyleLbl="node1" presStyleIdx="1" presStyleCnt="2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rm with solid fill"/>
        </a:ext>
      </dgm:extLst>
    </dgm:pt>
    <dgm:pt modelId="{66576412-DD7F-4C68-A787-2DE5AFB92DBA}" type="pres">
      <dgm:prSet presAssocID="{68C2E5DC-02A7-4693-9051-0645EA848A33}" presName="spaceRect" presStyleCnt="0"/>
      <dgm:spPr/>
    </dgm:pt>
    <dgm:pt modelId="{A22524EF-6695-49DA-93AE-9649D13CE15C}" type="pres">
      <dgm:prSet presAssocID="{68C2E5DC-02A7-4693-9051-0645EA848A3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C5A6085-17EC-4622-BE01-8D8E1FD800E4}" srcId="{DCD5C887-0298-4F92-9F61-B1808A5F2AA7}" destId="{C9B231E2-C357-4F8F-B648-32A220129CAC}" srcOrd="0" destOrd="0" parTransId="{0C35A019-E82B-49A3-ABBE-DBD4DA67C350}" sibTransId="{82D76FA6-E333-4C93-94DC-4E739F5EE90D}"/>
    <dgm:cxn modelId="{B537D392-0EC5-4A80-8CB1-9EF5C4E6C2AE}" type="presOf" srcId="{DCD5C887-0298-4F92-9F61-B1808A5F2AA7}" destId="{0B3EBB32-5A59-4BF4-9DCA-872CFBC042AF}" srcOrd="0" destOrd="0" presId="urn:microsoft.com/office/officeart/2018/2/layout/IconVerticalSolidList"/>
    <dgm:cxn modelId="{046E82BD-6B34-4009-BE42-141DCDCBD599}" srcId="{DCD5C887-0298-4F92-9F61-B1808A5F2AA7}" destId="{68C2E5DC-02A7-4693-9051-0645EA848A33}" srcOrd="1" destOrd="0" parTransId="{C1D236EC-8B3F-486A-B2AB-3EA84E0499A3}" sibTransId="{8B68E492-7E8C-4AC3-9674-C3B6851B3178}"/>
    <dgm:cxn modelId="{5A27D9CE-0A1E-455F-8F89-3A0942CF1130}" type="presOf" srcId="{68C2E5DC-02A7-4693-9051-0645EA848A33}" destId="{A22524EF-6695-49DA-93AE-9649D13CE15C}" srcOrd="0" destOrd="0" presId="urn:microsoft.com/office/officeart/2018/2/layout/IconVerticalSolidList"/>
    <dgm:cxn modelId="{6801EAF9-1F7D-4DBC-95FD-4242046EFEF1}" type="presOf" srcId="{C9B231E2-C357-4F8F-B648-32A220129CAC}" destId="{D5E4D54D-0B2C-429F-A01A-399F55FD483E}" srcOrd="0" destOrd="0" presId="urn:microsoft.com/office/officeart/2018/2/layout/IconVerticalSolidList"/>
    <dgm:cxn modelId="{4B95DD63-F4FD-4C91-9D64-BC7DB2152AFD}" type="presParOf" srcId="{0B3EBB32-5A59-4BF4-9DCA-872CFBC042AF}" destId="{F46662BA-DA9F-450B-9DA4-7F4995057ABC}" srcOrd="0" destOrd="0" presId="urn:microsoft.com/office/officeart/2018/2/layout/IconVerticalSolidList"/>
    <dgm:cxn modelId="{A7A57761-D23C-4601-952D-7D32E69C9459}" type="presParOf" srcId="{F46662BA-DA9F-450B-9DA4-7F4995057ABC}" destId="{57E6A617-E437-4EE0-ADC5-05E7B0EDBD25}" srcOrd="0" destOrd="0" presId="urn:microsoft.com/office/officeart/2018/2/layout/IconVerticalSolidList"/>
    <dgm:cxn modelId="{5164EF28-B031-4DCF-8769-9B8FEB3D878C}" type="presParOf" srcId="{F46662BA-DA9F-450B-9DA4-7F4995057ABC}" destId="{65A8F6C4-8DEB-43E6-AA1E-6AC4CEACBA44}" srcOrd="1" destOrd="0" presId="urn:microsoft.com/office/officeart/2018/2/layout/IconVerticalSolidList"/>
    <dgm:cxn modelId="{95DED66C-E5D0-456F-86C0-AD025517B215}" type="presParOf" srcId="{F46662BA-DA9F-450B-9DA4-7F4995057ABC}" destId="{F0C1F8CB-B5A7-494C-9B64-18C2A2FA61E0}" srcOrd="2" destOrd="0" presId="urn:microsoft.com/office/officeart/2018/2/layout/IconVerticalSolidList"/>
    <dgm:cxn modelId="{5968B95E-28E0-40A2-B2FE-BED444A7F878}" type="presParOf" srcId="{F46662BA-DA9F-450B-9DA4-7F4995057ABC}" destId="{D5E4D54D-0B2C-429F-A01A-399F55FD483E}" srcOrd="3" destOrd="0" presId="urn:microsoft.com/office/officeart/2018/2/layout/IconVerticalSolidList"/>
    <dgm:cxn modelId="{3DE6B7CA-0548-4876-BDE7-B4C479ACAED7}" type="presParOf" srcId="{0B3EBB32-5A59-4BF4-9DCA-872CFBC042AF}" destId="{E951E1C2-A243-4C7A-A9BE-EB2E4B97CE21}" srcOrd="1" destOrd="0" presId="urn:microsoft.com/office/officeart/2018/2/layout/IconVerticalSolidList"/>
    <dgm:cxn modelId="{047149E4-8C90-41C0-9230-119802D66979}" type="presParOf" srcId="{0B3EBB32-5A59-4BF4-9DCA-872CFBC042AF}" destId="{BD84F5EC-74E3-43E1-AE79-27CB18E9F747}" srcOrd="2" destOrd="0" presId="urn:microsoft.com/office/officeart/2018/2/layout/IconVerticalSolidList"/>
    <dgm:cxn modelId="{CC2680EC-C762-4BF5-B948-A72AB2A69A8A}" type="presParOf" srcId="{BD84F5EC-74E3-43E1-AE79-27CB18E9F747}" destId="{B4707061-E52B-453B-9515-4C93BEECB1A6}" srcOrd="0" destOrd="0" presId="urn:microsoft.com/office/officeart/2018/2/layout/IconVerticalSolidList"/>
    <dgm:cxn modelId="{32ECE9B3-1237-46F2-A50E-EB60165E75F6}" type="presParOf" srcId="{BD84F5EC-74E3-43E1-AE79-27CB18E9F747}" destId="{DF567794-216B-4DCD-8896-6C04AD51BA29}" srcOrd="1" destOrd="0" presId="urn:microsoft.com/office/officeart/2018/2/layout/IconVerticalSolidList"/>
    <dgm:cxn modelId="{BB6D8EDB-BED2-4A42-853B-09CC58260BF0}" type="presParOf" srcId="{BD84F5EC-74E3-43E1-AE79-27CB18E9F747}" destId="{66576412-DD7F-4C68-A787-2DE5AFB92DBA}" srcOrd="2" destOrd="0" presId="urn:microsoft.com/office/officeart/2018/2/layout/IconVerticalSolidList"/>
    <dgm:cxn modelId="{90910D0C-709A-4979-9953-D9097493E093}" type="presParOf" srcId="{BD84F5EC-74E3-43E1-AE79-27CB18E9F747}" destId="{A22524EF-6695-49DA-93AE-9649D13CE15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53DB3EB-434E-494D-B56D-BEBAA6DC5762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5C61497-5693-4042-A092-022C29DFB5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Confirmed high resistance (≥ 20%) or confirmed allergy to sulfamethoxazole/trimethoprim and nitrofurantoin</a:t>
          </a:r>
        </a:p>
      </dgm:t>
    </dgm:pt>
    <dgm:pt modelId="{E4FC85D3-B2BE-467C-B60F-C7D7BD59A0A1}" type="parTrans" cxnId="{12B31AFC-8919-4790-A2FF-16F0C4F8408F}">
      <dgm:prSet/>
      <dgm:spPr/>
      <dgm:t>
        <a:bodyPr/>
        <a:lstStyle/>
        <a:p>
          <a:endParaRPr lang="en-US"/>
        </a:p>
      </dgm:t>
    </dgm:pt>
    <dgm:pt modelId="{2F2104A8-B69E-4992-85F6-BFD6813EB9BF}" type="sibTrans" cxnId="{12B31AFC-8919-4790-A2FF-16F0C4F8408F}">
      <dgm:prSet/>
      <dgm:spPr/>
      <dgm:t>
        <a:bodyPr/>
        <a:lstStyle/>
        <a:p>
          <a:endParaRPr lang="en-US"/>
        </a:p>
      </dgm:t>
    </dgm:pt>
    <dgm:pt modelId="{57869DFE-8629-4D2F-A5C9-930D52CBF2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ESBL </a:t>
          </a:r>
          <a:r>
            <a:rPr lang="en-US" i="1" dirty="0"/>
            <a:t>E.coli </a:t>
          </a:r>
          <a:r>
            <a:rPr lang="en-US" i="0" dirty="0"/>
            <a:t>and</a:t>
          </a:r>
          <a:r>
            <a:rPr lang="en-US" i="1" dirty="0"/>
            <a:t> K. pneumoniae </a:t>
          </a:r>
          <a:r>
            <a:rPr lang="en-US" dirty="0"/>
            <a:t>that is not sensitive to the above antibiotics</a:t>
          </a:r>
          <a:endParaRPr lang="en-US" b="0" dirty="0"/>
        </a:p>
      </dgm:t>
    </dgm:pt>
    <dgm:pt modelId="{9D3567B4-6B9A-4E82-AC89-97582092F6B7}" type="parTrans" cxnId="{067B17AD-715D-40C4-88A7-F427064DB8D5}">
      <dgm:prSet/>
      <dgm:spPr/>
      <dgm:t>
        <a:bodyPr/>
        <a:lstStyle/>
        <a:p>
          <a:endParaRPr lang="en-US"/>
        </a:p>
      </dgm:t>
    </dgm:pt>
    <dgm:pt modelId="{AD65D0EE-1259-42FA-9C65-05D3FEB044B6}" type="sibTrans" cxnId="{067B17AD-715D-40C4-88A7-F427064DB8D5}">
      <dgm:prSet/>
      <dgm:spPr/>
      <dgm:t>
        <a:bodyPr/>
        <a:lstStyle/>
        <a:p>
          <a:endParaRPr lang="en-US"/>
        </a:p>
      </dgm:t>
    </dgm:pt>
    <dgm:pt modelId="{4E272655-F451-463C-911A-C5AE824C88F6}" type="pres">
      <dgm:prSet presAssocID="{053DB3EB-434E-494D-B56D-BEBAA6DC5762}" presName="root" presStyleCnt="0">
        <dgm:presLayoutVars>
          <dgm:dir/>
          <dgm:resizeHandles val="exact"/>
        </dgm:presLayoutVars>
      </dgm:prSet>
      <dgm:spPr/>
    </dgm:pt>
    <dgm:pt modelId="{209C5AFE-6984-47F6-8D86-23EC60586F32}" type="pres">
      <dgm:prSet presAssocID="{F5C61497-5693-4042-A092-022C29DFB5BF}" presName="compNode" presStyleCnt="0"/>
      <dgm:spPr/>
    </dgm:pt>
    <dgm:pt modelId="{B976BC5D-0862-4F0D-A44A-3AE934FE8EDB}" type="pres">
      <dgm:prSet presAssocID="{F5C61497-5693-4042-A092-022C29DFB5BF}" presName="bgRect" presStyleLbl="bgShp" presStyleIdx="0" presStyleCnt="2"/>
      <dgm:spPr/>
    </dgm:pt>
    <dgm:pt modelId="{FF7D47E9-34FE-4A40-B9E8-D06B74436F93}" type="pres">
      <dgm:prSet presAssocID="{F5C61497-5693-4042-A092-022C29DFB5BF}" presName="iconRect" presStyleLbl="node1" presStyleIdx="0" presStyleCnt="2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eval Armor with solid fill"/>
        </a:ext>
      </dgm:extLst>
    </dgm:pt>
    <dgm:pt modelId="{A988ED7C-4773-4885-B48B-9BF12632F1C4}" type="pres">
      <dgm:prSet presAssocID="{F5C61497-5693-4042-A092-022C29DFB5BF}" presName="spaceRect" presStyleCnt="0"/>
      <dgm:spPr/>
    </dgm:pt>
    <dgm:pt modelId="{B10D681E-759C-4AE8-B0B8-A52771EC37B8}" type="pres">
      <dgm:prSet presAssocID="{F5C61497-5693-4042-A092-022C29DFB5BF}" presName="parTx" presStyleLbl="revTx" presStyleIdx="0" presStyleCnt="2">
        <dgm:presLayoutVars>
          <dgm:chMax val="0"/>
          <dgm:chPref val="0"/>
        </dgm:presLayoutVars>
      </dgm:prSet>
      <dgm:spPr/>
    </dgm:pt>
    <dgm:pt modelId="{E37EAC7A-8FFD-4A41-86A7-A57ACF6E1F76}" type="pres">
      <dgm:prSet presAssocID="{2F2104A8-B69E-4992-85F6-BFD6813EB9BF}" presName="sibTrans" presStyleCnt="0"/>
      <dgm:spPr/>
    </dgm:pt>
    <dgm:pt modelId="{0DA3FAA3-B65F-473C-BDA2-9CACE78A0471}" type="pres">
      <dgm:prSet presAssocID="{57869DFE-8629-4D2F-A5C9-930D52CBF277}" presName="compNode" presStyleCnt="0"/>
      <dgm:spPr/>
    </dgm:pt>
    <dgm:pt modelId="{D60BBD08-284F-47B3-9770-CD8C196B5C07}" type="pres">
      <dgm:prSet presAssocID="{57869DFE-8629-4D2F-A5C9-930D52CBF277}" presName="bgRect" presStyleLbl="bgShp" presStyleIdx="1" presStyleCnt="2"/>
      <dgm:spPr/>
    </dgm:pt>
    <dgm:pt modelId="{2CFFB19E-A1E4-44A8-8484-EF63075EC194}" type="pres">
      <dgm:prSet presAssocID="{57869DFE-8629-4D2F-A5C9-930D52CBF277}" presName="iconRect" presStyleLbl="node1" presStyleIdx="1" presStyleCnt="2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rm with solid fill"/>
        </a:ext>
      </dgm:extLst>
    </dgm:pt>
    <dgm:pt modelId="{563F78FF-EC90-455D-A163-395322D95B44}" type="pres">
      <dgm:prSet presAssocID="{57869DFE-8629-4D2F-A5C9-930D52CBF277}" presName="spaceRect" presStyleCnt="0"/>
      <dgm:spPr/>
    </dgm:pt>
    <dgm:pt modelId="{26D9412B-6597-4EAF-9AFD-BA1B0F0A813B}" type="pres">
      <dgm:prSet presAssocID="{57869DFE-8629-4D2F-A5C9-930D52CBF277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37C9930D-87E6-4FF5-B5D5-724892F6485C}" type="presOf" srcId="{F5C61497-5693-4042-A092-022C29DFB5BF}" destId="{B10D681E-759C-4AE8-B0B8-A52771EC37B8}" srcOrd="0" destOrd="0" presId="urn:microsoft.com/office/officeart/2018/2/layout/IconVerticalSolidList"/>
    <dgm:cxn modelId="{270DA255-AF78-4800-B41D-2909EE42A4C4}" type="presOf" srcId="{053DB3EB-434E-494D-B56D-BEBAA6DC5762}" destId="{4E272655-F451-463C-911A-C5AE824C88F6}" srcOrd="0" destOrd="0" presId="urn:microsoft.com/office/officeart/2018/2/layout/IconVerticalSolidList"/>
    <dgm:cxn modelId="{EC3D6981-09E6-44E8-A24C-4F21B89CDD63}" type="presOf" srcId="{57869DFE-8629-4D2F-A5C9-930D52CBF277}" destId="{26D9412B-6597-4EAF-9AFD-BA1B0F0A813B}" srcOrd="0" destOrd="0" presId="urn:microsoft.com/office/officeart/2018/2/layout/IconVerticalSolidList"/>
    <dgm:cxn modelId="{067B17AD-715D-40C4-88A7-F427064DB8D5}" srcId="{053DB3EB-434E-494D-B56D-BEBAA6DC5762}" destId="{57869DFE-8629-4D2F-A5C9-930D52CBF277}" srcOrd="1" destOrd="0" parTransId="{9D3567B4-6B9A-4E82-AC89-97582092F6B7}" sibTransId="{AD65D0EE-1259-42FA-9C65-05D3FEB044B6}"/>
    <dgm:cxn modelId="{12B31AFC-8919-4790-A2FF-16F0C4F8408F}" srcId="{053DB3EB-434E-494D-B56D-BEBAA6DC5762}" destId="{F5C61497-5693-4042-A092-022C29DFB5BF}" srcOrd="0" destOrd="0" parTransId="{E4FC85D3-B2BE-467C-B60F-C7D7BD59A0A1}" sibTransId="{2F2104A8-B69E-4992-85F6-BFD6813EB9BF}"/>
    <dgm:cxn modelId="{664D4353-1F3F-4659-B9FA-4F9B272936B5}" type="presParOf" srcId="{4E272655-F451-463C-911A-C5AE824C88F6}" destId="{209C5AFE-6984-47F6-8D86-23EC60586F32}" srcOrd="0" destOrd="0" presId="urn:microsoft.com/office/officeart/2018/2/layout/IconVerticalSolidList"/>
    <dgm:cxn modelId="{529339EA-EC85-4407-AE54-7D679837A614}" type="presParOf" srcId="{209C5AFE-6984-47F6-8D86-23EC60586F32}" destId="{B976BC5D-0862-4F0D-A44A-3AE934FE8EDB}" srcOrd="0" destOrd="0" presId="urn:microsoft.com/office/officeart/2018/2/layout/IconVerticalSolidList"/>
    <dgm:cxn modelId="{E383C954-845B-4949-BF30-8AAD1219694E}" type="presParOf" srcId="{209C5AFE-6984-47F6-8D86-23EC60586F32}" destId="{FF7D47E9-34FE-4A40-B9E8-D06B74436F93}" srcOrd="1" destOrd="0" presId="urn:microsoft.com/office/officeart/2018/2/layout/IconVerticalSolidList"/>
    <dgm:cxn modelId="{7D56EE2E-4016-4549-B36D-EC910C7B8CFA}" type="presParOf" srcId="{209C5AFE-6984-47F6-8D86-23EC60586F32}" destId="{A988ED7C-4773-4885-B48B-9BF12632F1C4}" srcOrd="2" destOrd="0" presId="urn:microsoft.com/office/officeart/2018/2/layout/IconVerticalSolidList"/>
    <dgm:cxn modelId="{2C519D16-E53B-42BD-813B-CAF4CD110F5D}" type="presParOf" srcId="{209C5AFE-6984-47F6-8D86-23EC60586F32}" destId="{B10D681E-759C-4AE8-B0B8-A52771EC37B8}" srcOrd="3" destOrd="0" presId="urn:microsoft.com/office/officeart/2018/2/layout/IconVerticalSolidList"/>
    <dgm:cxn modelId="{3739A228-E0C9-480A-A1C7-5307D72E186B}" type="presParOf" srcId="{4E272655-F451-463C-911A-C5AE824C88F6}" destId="{E37EAC7A-8FFD-4A41-86A7-A57ACF6E1F76}" srcOrd="1" destOrd="0" presId="urn:microsoft.com/office/officeart/2018/2/layout/IconVerticalSolidList"/>
    <dgm:cxn modelId="{1B61E299-DE67-4338-8E20-D84C7F0E16E1}" type="presParOf" srcId="{4E272655-F451-463C-911A-C5AE824C88F6}" destId="{0DA3FAA3-B65F-473C-BDA2-9CACE78A0471}" srcOrd="2" destOrd="0" presId="urn:microsoft.com/office/officeart/2018/2/layout/IconVerticalSolidList"/>
    <dgm:cxn modelId="{CE71D7CE-F19F-4DD6-9583-43DA96D5436E}" type="presParOf" srcId="{0DA3FAA3-B65F-473C-BDA2-9CACE78A0471}" destId="{D60BBD08-284F-47B3-9770-CD8C196B5C07}" srcOrd="0" destOrd="0" presId="urn:microsoft.com/office/officeart/2018/2/layout/IconVerticalSolidList"/>
    <dgm:cxn modelId="{B0441E90-337F-4C90-9A97-9628769A41C6}" type="presParOf" srcId="{0DA3FAA3-B65F-473C-BDA2-9CACE78A0471}" destId="{2CFFB19E-A1E4-44A8-8484-EF63075EC194}" srcOrd="1" destOrd="0" presId="urn:microsoft.com/office/officeart/2018/2/layout/IconVerticalSolidList"/>
    <dgm:cxn modelId="{EADA4D1E-650D-41E1-936A-58C56210A9CB}" type="presParOf" srcId="{0DA3FAA3-B65F-473C-BDA2-9CACE78A0471}" destId="{563F78FF-EC90-455D-A163-395322D95B44}" srcOrd="2" destOrd="0" presId="urn:microsoft.com/office/officeart/2018/2/layout/IconVerticalSolidList"/>
    <dgm:cxn modelId="{B8A3C098-F442-4653-A443-624589DF25D7}" type="presParOf" srcId="{0DA3FAA3-B65F-473C-BDA2-9CACE78A0471}" destId="{26D9412B-6597-4EAF-9AFD-BA1B0F0A813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F15B54A-DF49-4A94-8B8E-FBB879461CF0}" type="doc">
      <dgm:prSet loTypeId="urn:microsoft.com/office/officeart/2008/layout/PictureStrips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6C9885-4735-4F90-9DAA-E898D66041E7}">
      <dgm:prSet phldrT="[Text]"/>
      <dgm:spPr/>
      <dgm:t>
        <a:bodyPr/>
        <a:lstStyle/>
        <a:p>
          <a:r>
            <a:rPr lang="en-US" b="1" dirty="0"/>
            <a:t>Cost</a:t>
          </a:r>
        </a:p>
      </dgm:t>
    </dgm:pt>
    <dgm:pt modelId="{2CEEF7B3-7671-4BBF-8E2D-8435AE5AF1FE}" type="parTrans" cxnId="{DD23D552-6B09-4237-8911-CD086E036F1A}">
      <dgm:prSet/>
      <dgm:spPr/>
      <dgm:t>
        <a:bodyPr/>
        <a:lstStyle/>
        <a:p>
          <a:endParaRPr lang="en-US"/>
        </a:p>
      </dgm:t>
    </dgm:pt>
    <dgm:pt modelId="{31F431F8-0928-498A-8511-999FA829BC0A}" type="sibTrans" cxnId="{DD23D552-6B09-4237-8911-CD086E036F1A}">
      <dgm:prSet/>
      <dgm:spPr/>
      <dgm:t>
        <a:bodyPr/>
        <a:lstStyle/>
        <a:p>
          <a:endParaRPr lang="en-US"/>
        </a:p>
      </dgm:t>
    </dgm:pt>
    <dgm:pt modelId="{D0E19254-F37B-4276-A229-0B559D6A8405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Newer therapies often subjected to prior authorization, which can lead to treatment delay</a:t>
          </a:r>
        </a:p>
      </dgm:t>
    </dgm:pt>
    <dgm:pt modelId="{7263D4FC-E30D-4542-BDD9-6A8EF5D96329}" type="parTrans" cxnId="{A7421FB0-15EA-43A9-BF07-C18F23254EFA}">
      <dgm:prSet/>
      <dgm:spPr/>
      <dgm:t>
        <a:bodyPr/>
        <a:lstStyle/>
        <a:p>
          <a:endParaRPr lang="en-US"/>
        </a:p>
      </dgm:t>
    </dgm:pt>
    <dgm:pt modelId="{78CDAE77-C744-41DC-AEA3-32D74E1E5E57}" type="sibTrans" cxnId="{A7421FB0-15EA-43A9-BF07-C18F23254EFA}">
      <dgm:prSet/>
      <dgm:spPr/>
      <dgm:t>
        <a:bodyPr/>
        <a:lstStyle/>
        <a:p>
          <a:endParaRPr lang="en-US"/>
        </a:p>
      </dgm:t>
    </dgm:pt>
    <dgm:pt modelId="{165AFFB2-7C6C-4F70-8996-4B07EDB5813F}">
      <dgm:prSet phldrT="[Text]"/>
      <dgm:spPr/>
      <dgm:t>
        <a:bodyPr/>
        <a:lstStyle/>
        <a:p>
          <a:r>
            <a:rPr lang="en-US" b="1" dirty="0"/>
            <a:t>Discount Cards</a:t>
          </a:r>
        </a:p>
      </dgm:t>
    </dgm:pt>
    <dgm:pt modelId="{3488C226-C2C3-4926-999F-C0A48DAF2313}" type="parTrans" cxnId="{8D17BE60-DAC2-45AC-B56D-A4CAAAB20835}">
      <dgm:prSet/>
      <dgm:spPr/>
      <dgm:t>
        <a:bodyPr/>
        <a:lstStyle/>
        <a:p>
          <a:endParaRPr lang="en-US"/>
        </a:p>
      </dgm:t>
    </dgm:pt>
    <dgm:pt modelId="{D66D7E74-C117-42E5-8EE7-5D166F27DF1B}" type="sibTrans" cxnId="{8D17BE60-DAC2-45AC-B56D-A4CAAAB20835}">
      <dgm:prSet/>
      <dgm:spPr/>
      <dgm:t>
        <a:bodyPr/>
        <a:lstStyle/>
        <a:p>
          <a:endParaRPr lang="en-US"/>
        </a:p>
      </dgm:t>
    </dgm:pt>
    <dgm:pt modelId="{D2D8BE85-78C7-43FF-953B-4C433B0C4A61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Medicare/Medicaid patients often not eligible for drug discount cards</a:t>
          </a:r>
        </a:p>
      </dgm:t>
    </dgm:pt>
    <dgm:pt modelId="{9E1D412C-6F1C-4B5D-8A59-99A17D44B5A9}" type="parTrans" cxnId="{0DCB9AFA-C92A-4C77-81D8-C3CCBDFA2F25}">
      <dgm:prSet/>
      <dgm:spPr/>
      <dgm:t>
        <a:bodyPr/>
        <a:lstStyle/>
        <a:p>
          <a:endParaRPr lang="en-US"/>
        </a:p>
      </dgm:t>
    </dgm:pt>
    <dgm:pt modelId="{B6BECF07-3D3F-4ECB-BCD6-D34887A2AF8D}" type="sibTrans" cxnId="{0DCB9AFA-C92A-4C77-81D8-C3CCBDFA2F25}">
      <dgm:prSet/>
      <dgm:spPr/>
      <dgm:t>
        <a:bodyPr/>
        <a:lstStyle/>
        <a:p>
          <a:endParaRPr lang="en-US"/>
        </a:p>
      </dgm:t>
    </dgm:pt>
    <dgm:pt modelId="{45A83F65-BAAA-4639-BCE5-43598F2BF634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Branded drug = higher cost </a:t>
          </a:r>
        </a:p>
      </dgm:t>
    </dgm:pt>
    <dgm:pt modelId="{0A6E36F8-B73D-4F18-9DC0-8450AFE06D6F}" type="parTrans" cxnId="{AC1CBDE5-6840-446F-93A4-139ECA93AC2E}">
      <dgm:prSet/>
      <dgm:spPr/>
      <dgm:t>
        <a:bodyPr/>
        <a:lstStyle/>
        <a:p>
          <a:endParaRPr lang="en-US"/>
        </a:p>
      </dgm:t>
    </dgm:pt>
    <dgm:pt modelId="{13CD101D-16FD-4352-8204-30752E43E8EF}" type="sibTrans" cxnId="{AC1CBDE5-6840-446F-93A4-139ECA93AC2E}">
      <dgm:prSet/>
      <dgm:spPr/>
      <dgm:t>
        <a:bodyPr/>
        <a:lstStyle/>
        <a:p>
          <a:endParaRPr lang="en-US"/>
        </a:p>
      </dgm:t>
    </dgm:pt>
    <dgm:pt modelId="{243903E5-E414-4D51-86A5-D9CF6981BCCB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/>
            <a:t>Susceptibilities</a:t>
          </a:r>
        </a:p>
      </dgm:t>
    </dgm:pt>
    <dgm:pt modelId="{C413B51E-F612-4983-BF48-BFA8B2158936}" type="parTrans" cxnId="{48198F7B-118E-4930-9CED-95E657BEA7CB}">
      <dgm:prSet/>
      <dgm:spPr/>
      <dgm:t>
        <a:bodyPr/>
        <a:lstStyle/>
        <a:p>
          <a:endParaRPr lang="en-US"/>
        </a:p>
      </dgm:t>
    </dgm:pt>
    <dgm:pt modelId="{B99FD051-F7B8-4FDC-BAF0-E776B06C3AD4}" type="sibTrans" cxnId="{48198F7B-118E-4930-9CED-95E657BEA7CB}">
      <dgm:prSet/>
      <dgm:spPr/>
      <dgm:t>
        <a:bodyPr/>
        <a:lstStyle/>
        <a:p>
          <a:endParaRPr lang="en-US"/>
        </a:p>
      </dgm:t>
    </dgm:pt>
    <dgm:pt modelId="{CA42D1A7-6FAE-4B4E-82DE-67A1669E0AB2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Pivmecillinam only (</a:t>
          </a:r>
          <a:r>
            <a:rPr lang="en-US" dirty="0" err="1"/>
            <a:t>mecillinam</a:t>
          </a:r>
          <a:r>
            <a:rPr lang="en-US" dirty="0"/>
            <a:t>)</a:t>
          </a:r>
          <a:r>
            <a:rPr lang="en-US" baseline="30000" dirty="0"/>
            <a:t>1</a:t>
          </a:r>
        </a:p>
      </dgm:t>
    </dgm:pt>
    <dgm:pt modelId="{B171149F-02A1-458E-8C8B-136F7E09BFF3}" type="parTrans" cxnId="{79148B1E-63D1-4873-8639-B77EEC47005F}">
      <dgm:prSet/>
      <dgm:spPr/>
      <dgm:t>
        <a:bodyPr/>
        <a:lstStyle/>
        <a:p>
          <a:endParaRPr lang="en-US"/>
        </a:p>
      </dgm:t>
    </dgm:pt>
    <dgm:pt modelId="{7513CD95-5178-4313-BFEA-EE822CDCA310}" type="sibTrans" cxnId="{79148B1E-63D1-4873-8639-B77EEC47005F}">
      <dgm:prSet/>
      <dgm:spPr/>
      <dgm:t>
        <a:bodyPr/>
        <a:lstStyle/>
        <a:p>
          <a:endParaRPr lang="en-US"/>
        </a:p>
      </dgm:t>
    </dgm:pt>
    <dgm:pt modelId="{E065F4D9-66F7-4F52-A48C-087585E507E9}" type="pres">
      <dgm:prSet presAssocID="{8F15B54A-DF49-4A94-8B8E-FBB879461CF0}" presName="Name0" presStyleCnt="0">
        <dgm:presLayoutVars>
          <dgm:dir/>
          <dgm:resizeHandles val="exact"/>
        </dgm:presLayoutVars>
      </dgm:prSet>
      <dgm:spPr/>
    </dgm:pt>
    <dgm:pt modelId="{15171B81-5739-4ED4-B0A8-FCF0538489E7}" type="pres">
      <dgm:prSet presAssocID="{A66C9885-4735-4F90-9DAA-E898D66041E7}" presName="composite" presStyleCnt="0"/>
      <dgm:spPr/>
    </dgm:pt>
    <dgm:pt modelId="{E6CCD1A5-F5E2-4947-91F4-8C3F75660B53}" type="pres">
      <dgm:prSet presAssocID="{A66C9885-4735-4F90-9DAA-E898D66041E7}" presName="rect1" presStyleLbl="trAlignAcc1" presStyleIdx="0" presStyleCnt="3">
        <dgm:presLayoutVars>
          <dgm:bulletEnabled val="1"/>
        </dgm:presLayoutVars>
      </dgm:prSet>
      <dgm:spPr/>
    </dgm:pt>
    <dgm:pt modelId="{8C5650F8-C22C-4A9D-BC22-CA9FB6E3FE7D}" type="pres">
      <dgm:prSet presAssocID="{A66C9885-4735-4F90-9DAA-E898D66041E7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  <dgm:extLst>
        <a:ext uri="{E40237B7-FDA0-4F09-8148-C483321AD2D9}">
          <dgm14:cNvPr xmlns:dgm14="http://schemas.microsoft.com/office/drawing/2010/diagram" id="0" name="" descr="Pile of American dollar banknotes"/>
        </a:ext>
      </dgm:extLst>
    </dgm:pt>
    <dgm:pt modelId="{082C5A80-B0A5-4F6B-80C0-A4558A5353C9}" type="pres">
      <dgm:prSet presAssocID="{31F431F8-0928-498A-8511-999FA829BC0A}" presName="sibTrans" presStyleCnt="0"/>
      <dgm:spPr/>
    </dgm:pt>
    <dgm:pt modelId="{6415FAFE-2058-465D-8E6C-DA2C643CB64A}" type="pres">
      <dgm:prSet presAssocID="{165AFFB2-7C6C-4F70-8996-4B07EDB5813F}" presName="composite" presStyleCnt="0"/>
      <dgm:spPr/>
    </dgm:pt>
    <dgm:pt modelId="{BFE3236A-E376-4395-88E5-7E5552537003}" type="pres">
      <dgm:prSet presAssocID="{165AFFB2-7C6C-4F70-8996-4B07EDB5813F}" presName="rect1" presStyleLbl="trAlignAcc1" presStyleIdx="1" presStyleCnt="3">
        <dgm:presLayoutVars>
          <dgm:bulletEnabled val="1"/>
        </dgm:presLayoutVars>
      </dgm:prSet>
      <dgm:spPr/>
    </dgm:pt>
    <dgm:pt modelId="{3545C47E-8897-4CE9-AF7E-9F4ADBEF3894}" type="pres">
      <dgm:prSet presAssocID="{165AFFB2-7C6C-4F70-8996-4B07EDB5813F}" presName="rect2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extLst>
        <a:ext uri="{E40237B7-FDA0-4F09-8148-C483321AD2D9}">
          <dgm14:cNvPr xmlns:dgm14="http://schemas.microsoft.com/office/drawing/2010/diagram" id="0" name="" descr="Ribbon wrapped gift card"/>
        </a:ext>
      </dgm:extLst>
    </dgm:pt>
    <dgm:pt modelId="{C1BEB859-C161-4416-AF78-5794D2716B72}" type="pres">
      <dgm:prSet presAssocID="{D66D7E74-C117-42E5-8EE7-5D166F27DF1B}" presName="sibTrans" presStyleCnt="0"/>
      <dgm:spPr/>
    </dgm:pt>
    <dgm:pt modelId="{81DD8A4F-7AC7-4C07-9969-1AC11F9FADFC}" type="pres">
      <dgm:prSet presAssocID="{243903E5-E414-4D51-86A5-D9CF6981BCCB}" presName="composite" presStyleCnt="0"/>
      <dgm:spPr/>
    </dgm:pt>
    <dgm:pt modelId="{C08413BF-1757-4544-B58B-A6BF18129297}" type="pres">
      <dgm:prSet presAssocID="{243903E5-E414-4D51-86A5-D9CF6981BCCB}" presName="rect1" presStyleLbl="trAlignAcc1" presStyleIdx="2" presStyleCnt="3">
        <dgm:presLayoutVars>
          <dgm:bulletEnabled val="1"/>
        </dgm:presLayoutVars>
      </dgm:prSet>
      <dgm:spPr/>
    </dgm:pt>
    <dgm:pt modelId="{B49D3F5D-9E99-46FE-87A4-DEE77BBEEB11}" type="pres">
      <dgm:prSet presAssocID="{243903E5-E414-4D51-86A5-D9CF6981BCCB}" presName="rect2" presStyleLbl="fgImgPlace1" presStyleIdx="2" presStyleCnt="3"/>
      <dgm:spPr>
        <a:blipFill dpi="0" rotWithShape="1">
          <a:blip xmlns:r="http://schemas.openxmlformats.org/officeDocument/2006/relationships" r:embed="rId3"/>
          <a:srcRect/>
          <a:stretch>
            <a:fillRect l="-12648" t="2405" r="-153352" b="-2405"/>
          </a:stretch>
        </a:blipFill>
      </dgm:spPr>
      <dgm:extLst>
        <a:ext uri="{E40237B7-FDA0-4F09-8148-C483321AD2D9}">
          <dgm14:cNvPr xmlns:dgm14="http://schemas.microsoft.com/office/drawing/2010/diagram" id="0" name="" descr="Scientist working in a laboratory"/>
        </a:ext>
      </dgm:extLst>
    </dgm:pt>
  </dgm:ptLst>
  <dgm:cxnLst>
    <dgm:cxn modelId="{79148B1E-63D1-4873-8639-B77EEC47005F}" srcId="{243903E5-E414-4D51-86A5-D9CF6981BCCB}" destId="{CA42D1A7-6FAE-4B4E-82DE-67A1669E0AB2}" srcOrd="0" destOrd="0" parTransId="{B171149F-02A1-458E-8C8B-136F7E09BFF3}" sibTransId="{7513CD95-5178-4313-BFEA-EE822CDCA310}"/>
    <dgm:cxn modelId="{67EA2E3E-95EB-4CB1-BB2A-F2E0BA979ADF}" type="presOf" srcId="{45A83F65-BAAA-4639-BCE5-43598F2BF634}" destId="{E6CCD1A5-F5E2-4947-91F4-8C3F75660B53}" srcOrd="0" destOrd="2" presId="urn:microsoft.com/office/officeart/2008/layout/PictureStrips"/>
    <dgm:cxn modelId="{4161815B-301B-45D3-A847-9CD9FD83829F}" type="presOf" srcId="{CA42D1A7-6FAE-4B4E-82DE-67A1669E0AB2}" destId="{C08413BF-1757-4544-B58B-A6BF18129297}" srcOrd="0" destOrd="1" presId="urn:microsoft.com/office/officeart/2008/layout/PictureStrips"/>
    <dgm:cxn modelId="{8D17BE60-DAC2-45AC-B56D-A4CAAAB20835}" srcId="{8F15B54A-DF49-4A94-8B8E-FBB879461CF0}" destId="{165AFFB2-7C6C-4F70-8996-4B07EDB5813F}" srcOrd="1" destOrd="0" parTransId="{3488C226-C2C3-4926-999F-C0A48DAF2313}" sibTransId="{D66D7E74-C117-42E5-8EE7-5D166F27DF1B}"/>
    <dgm:cxn modelId="{DD23D552-6B09-4237-8911-CD086E036F1A}" srcId="{8F15B54A-DF49-4A94-8B8E-FBB879461CF0}" destId="{A66C9885-4735-4F90-9DAA-E898D66041E7}" srcOrd="0" destOrd="0" parTransId="{2CEEF7B3-7671-4BBF-8E2D-8435AE5AF1FE}" sibTransId="{31F431F8-0928-498A-8511-999FA829BC0A}"/>
    <dgm:cxn modelId="{42902A77-52E6-491D-B5B1-3D285338A2A9}" type="presOf" srcId="{D2D8BE85-78C7-43FF-953B-4C433B0C4A61}" destId="{BFE3236A-E376-4395-88E5-7E5552537003}" srcOrd="0" destOrd="1" presId="urn:microsoft.com/office/officeart/2008/layout/PictureStrips"/>
    <dgm:cxn modelId="{48198F7B-118E-4930-9CED-95E657BEA7CB}" srcId="{8F15B54A-DF49-4A94-8B8E-FBB879461CF0}" destId="{243903E5-E414-4D51-86A5-D9CF6981BCCB}" srcOrd="2" destOrd="0" parTransId="{C413B51E-F612-4983-BF48-BFA8B2158936}" sibTransId="{B99FD051-F7B8-4FDC-BAF0-E776B06C3AD4}"/>
    <dgm:cxn modelId="{183CF891-3F43-43F1-8045-8396FE0F8FE0}" type="presOf" srcId="{243903E5-E414-4D51-86A5-D9CF6981BCCB}" destId="{C08413BF-1757-4544-B58B-A6BF18129297}" srcOrd="0" destOrd="0" presId="urn:microsoft.com/office/officeart/2008/layout/PictureStrips"/>
    <dgm:cxn modelId="{6F9629A7-1CD5-4B72-B1E7-DF2168779C23}" type="presOf" srcId="{8F15B54A-DF49-4A94-8B8E-FBB879461CF0}" destId="{E065F4D9-66F7-4F52-A48C-087585E507E9}" srcOrd="0" destOrd="0" presId="urn:microsoft.com/office/officeart/2008/layout/PictureStrips"/>
    <dgm:cxn modelId="{A7421FB0-15EA-43A9-BF07-C18F23254EFA}" srcId="{A66C9885-4735-4F90-9DAA-E898D66041E7}" destId="{D0E19254-F37B-4276-A229-0B559D6A8405}" srcOrd="0" destOrd="0" parTransId="{7263D4FC-E30D-4542-BDD9-6A8EF5D96329}" sibTransId="{78CDAE77-C744-41DC-AEA3-32D74E1E5E57}"/>
    <dgm:cxn modelId="{CF7FC2B0-E658-4234-974B-2B5EA93D681B}" type="presOf" srcId="{165AFFB2-7C6C-4F70-8996-4B07EDB5813F}" destId="{BFE3236A-E376-4395-88E5-7E5552537003}" srcOrd="0" destOrd="0" presId="urn:microsoft.com/office/officeart/2008/layout/PictureStrips"/>
    <dgm:cxn modelId="{4FD60BC9-FDF8-4B5F-90FD-C7EF1358A240}" type="presOf" srcId="{A66C9885-4735-4F90-9DAA-E898D66041E7}" destId="{E6CCD1A5-F5E2-4947-91F4-8C3F75660B53}" srcOrd="0" destOrd="0" presId="urn:microsoft.com/office/officeart/2008/layout/PictureStrips"/>
    <dgm:cxn modelId="{4BE39EDA-6708-4E0B-B645-24CE92437674}" type="presOf" srcId="{D0E19254-F37B-4276-A229-0B559D6A8405}" destId="{E6CCD1A5-F5E2-4947-91F4-8C3F75660B53}" srcOrd="0" destOrd="1" presId="urn:microsoft.com/office/officeart/2008/layout/PictureStrips"/>
    <dgm:cxn modelId="{AC1CBDE5-6840-446F-93A4-139ECA93AC2E}" srcId="{A66C9885-4735-4F90-9DAA-E898D66041E7}" destId="{45A83F65-BAAA-4639-BCE5-43598F2BF634}" srcOrd="1" destOrd="0" parTransId="{0A6E36F8-B73D-4F18-9DC0-8450AFE06D6F}" sibTransId="{13CD101D-16FD-4352-8204-30752E43E8EF}"/>
    <dgm:cxn modelId="{0DCB9AFA-C92A-4C77-81D8-C3CCBDFA2F25}" srcId="{165AFFB2-7C6C-4F70-8996-4B07EDB5813F}" destId="{D2D8BE85-78C7-43FF-953B-4C433B0C4A61}" srcOrd="0" destOrd="0" parTransId="{9E1D412C-6F1C-4B5D-8A59-99A17D44B5A9}" sibTransId="{B6BECF07-3D3F-4ECB-BCD6-D34887A2AF8D}"/>
    <dgm:cxn modelId="{EAD3B329-AD36-44F9-9658-B35163E932F6}" type="presParOf" srcId="{E065F4D9-66F7-4F52-A48C-087585E507E9}" destId="{15171B81-5739-4ED4-B0A8-FCF0538489E7}" srcOrd="0" destOrd="0" presId="urn:microsoft.com/office/officeart/2008/layout/PictureStrips"/>
    <dgm:cxn modelId="{9194A322-3013-4498-8E74-3B4B720FBA1B}" type="presParOf" srcId="{15171B81-5739-4ED4-B0A8-FCF0538489E7}" destId="{E6CCD1A5-F5E2-4947-91F4-8C3F75660B53}" srcOrd="0" destOrd="0" presId="urn:microsoft.com/office/officeart/2008/layout/PictureStrips"/>
    <dgm:cxn modelId="{20A790E9-AF82-4502-9BDF-790793FE20E2}" type="presParOf" srcId="{15171B81-5739-4ED4-B0A8-FCF0538489E7}" destId="{8C5650F8-C22C-4A9D-BC22-CA9FB6E3FE7D}" srcOrd="1" destOrd="0" presId="urn:microsoft.com/office/officeart/2008/layout/PictureStrips"/>
    <dgm:cxn modelId="{208E8D89-9F76-48B9-A392-7924D470147E}" type="presParOf" srcId="{E065F4D9-66F7-4F52-A48C-087585E507E9}" destId="{082C5A80-B0A5-4F6B-80C0-A4558A5353C9}" srcOrd="1" destOrd="0" presId="urn:microsoft.com/office/officeart/2008/layout/PictureStrips"/>
    <dgm:cxn modelId="{4121203E-E4E3-4BB0-ACCD-FA36396CE010}" type="presParOf" srcId="{E065F4D9-66F7-4F52-A48C-087585E507E9}" destId="{6415FAFE-2058-465D-8E6C-DA2C643CB64A}" srcOrd="2" destOrd="0" presId="urn:microsoft.com/office/officeart/2008/layout/PictureStrips"/>
    <dgm:cxn modelId="{8F49D4CE-DB34-427D-8EED-83740605B11E}" type="presParOf" srcId="{6415FAFE-2058-465D-8E6C-DA2C643CB64A}" destId="{BFE3236A-E376-4395-88E5-7E5552537003}" srcOrd="0" destOrd="0" presId="urn:microsoft.com/office/officeart/2008/layout/PictureStrips"/>
    <dgm:cxn modelId="{04BEC803-3391-4C7D-9F59-F35866A4E689}" type="presParOf" srcId="{6415FAFE-2058-465D-8E6C-DA2C643CB64A}" destId="{3545C47E-8897-4CE9-AF7E-9F4ADBEF3894}" srcOrd="1" destOrd="0" presId="urn:microsoft.com/office/officeart/2008/layout/PictureStrips"/>
    <dgm:cxn modelId="{DDA2B10C-8B4B-430A-93D8-52BC0775E50C}" type="presParOf" srcId="{E065F4D9-66F7-4F52-A48C-087585E507E9}" destId="{C1BEB859-C161-4416-AF78-5794D2716B72}" srcOrd="3" destOrd="0" presId="urn:microsoft.com/office/officeart/2008/layout/PictureStrips"/>
    <dgm:cxn modelId="{B99F7E83-0212-434D-BBCC-60E1BBFA47EE}" type="presParOf" srcId="{E065F4D9-66F7-4F52-A48C-087585E507E9}" destId="{81DD8A4F-7AC7-4C07-9969-1AC11F9FADFC}" srcOrd="4" destOrd="0" presId="urn:microsoft.com/office/officeart/2008/layout/PictureStrips"/>
    <dgm:cxn modelId="{18DE8BF5-8385-4242-B072-5238D0E67492}" type="presParOf" srcId="{81DD8A4F-7AC7-4C07-9969-1AC11F9FADFC}" destId="{C08413BF-1757-4544-B58B-A6BF18129297}" srcOrd="0" destOrd="0" presId="urn:microsoft.com/office/officeart/2008/layout/PictureStrips"/>
    <dgm:cxn modelId="{F17FF04F-4217-44EB-A635-29F2E0E0FEEF}" type="presParOf" srcId="{81DD8A4F-7AC7-4C07-9969-1AC11F9FADFC}" destId="{B49D3F5D-9E99-46FE-87A4-DEE77BBEEB1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E6B1D4D-FECA-445B-AE9A-DEABE1F0B3EA}" type="doc">
      <dgm:prSet loTypeId="urn:microsoft.com/office/officeart/2018/2/layout/IconLabelList" loCatId="icon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48183D9-8936-4EF8-8A5A-B0C6647A8EF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 dirty="0"/>
            <a:t>The 3 new UTI antibiotics will likely not be routinely useful until they drop in price or go generic</a:t>
          </a:r>
        </a:p>
      </dgm:t>
    </dgm:pt>
    <dgm:pt modelId="{4977525E-2F97-405E-9E96-D6D4A3788399}" type="parTrans" cxnId="{AC31B0A4-7611-4183-91FD-551D10F20BAD}">
      <dgm:prSet/>
      <dgm:spPr/>
      <dgm:t>
        <a:bodyPr/>
        <a:lstStyle/>
        <a:p>
          <a:endParaRPr lang="en-US"/>
        </a:p>
      </dgm:t>
    </dgm:pt>
    <dgm:pt modelId="{ED489C44-BA85-46AB-BA39-0BB6EEC9406C}" type="sibTrans" cxnId="{AC31B0A4-7611-4183-91FD-551D10F20BAD}">
      <dgm:prSet/>
      <dgm:spPr/>
      <dgm:t>
        <a:bodyPr/>
        <a:lstStyle/>
        <a:p>
          <a:endParaRPr lang="en-US"/>
        </a:p>
      </dgm:t>
    </dgm:pt>
    <dgm:pt modelId="{DEF9863C-4511-460A-9C65-C4E55AF3BC8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 baseline="0" dirty="0"/>
            <a:t>Reserve </a:t>
          </a:r>
          <a:r>
            <a:rPr lang="en-US" sz="2200" b="1" baseline="0" dirty="0" err="1"/>
            <a:t>sulopenem</a:t>
          </a:r>
          <a:r>
            <a:rPr lang="en-US" sz="2200" b="1" baseline="0" dirty="0"/>
            <a:t> </a:t>
          </a:r>
          <a:r>
            <a:rPr lang="en-US" sz="2200" b="1" baseline="0" dirty="0" err="1"/>
            <a:t>etzadroxil</a:t>
          </a:r>
          <a:r>
            <a:rPr lang="en-US" sz="2200" b="1" baseline="0" dirty="0"/>
            <a:t> + probenecid for situations with limited or no PO options</a:t>
          </a:r>
          <a:endParaRPr lang="en-US" sz="2200" b="1" dirty="0"/>
        </a:p>
      </dgm:t>
    </dgm:pt>
    <dgm:pt modelId="{1ADA049C-152C-4843-A630-E638BCD2B351}" type="parTrans" cxnId="{E25DBAA7-698A-4138-85FD-A63F85FA6C53}">
      <dgm:prSet/>
      <dgm:spPr/>
      <dgm:t>
        <a:bodyPr/>
        <a:lstStyle/>
        <a:p>
          <a:endParaRPr lang="en-US"/>
        </a:p>
      </dgm:t>
    </dgm:pt>
    <dgm:pt modelId="{A888F348-6117-4595-A494-BCDCC6FBD363}" type="sibTrans" cxnId="{E25DBAA7-698A-4138-85FD-A63F85FA6C53}">
      <dgm:prSet/>
      <dgm:spPr/>
      <dgm:t>
        <a:bodyPr/>
        <a:lstStyle/>
        <a:p>
          <a:endParaRPr lang="en-US"/>
        </a:p>
      </dgm:t>
    </dgm:pt>
    <dgm:pt modelId="{4A9361D6-0F51-4497-8982-4BB2F5477EA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 dirty="0"/>
            <a:t>Urine PCR should not be routinely used</a:t>
          </a:r>
        </a:p>
      </dgm:t>
    </dgm:pt>
    <dgm:pt modelId="{E8341F55-21A6-4BB1-9A88-1B233BD99B48}" type="parTrans" cxnId="{E16692BC-095B-4778-8029-FD2DE3E6F59A}">
      <dgm:prSet/>
      <dgm:spPr/>
      <dgm:t>
        <a:bodyPr/>
        <a:lstStyle/>
        <a:p>
          <a:endParaRPr lang="en-US"/>
        </a:p>
      </dgm:t>
    </dgm:pt>
    <dgm:pt modelId="{304E90B8-F0B0-45A7-8591-297BB240E0BB}" type="sibTrans" cxnId="{E16692BC-095B-4778-8029-FD2DE3E6F59A}">
      <dgm:prSet/>
      <dgm:spPr/>
      <dgm:t>
        <a:bodyPr/>
        <a:lstStyle/>
        <a:p>
          <a:endParaRPr lang="en-US"/>
        </a:p>
      </dgm:t>
    </dgm:pt>
    <dgm:pt modelId="{B30277F8-4274-4888-ABEB-E8B72992700F}" type="pres">
      <dgm:prSet presAssocID="{6E6B1D4D-FECA-445B-AE9A-DEABE1F0B3EA}" presName="root" presStyleCnt="0">
        <dgm:presLayoutVars>
          <dgm:dir/>
          <dgm:resizeHandles val="exact"/>
        </dgm:presLayoutVars>
      </dgm:prSet>
      <dgm:spPr/>
    </dgm:pt>
    <dgm:pt modelId="{BC10028E-D4EC-4EF8-817C-37FF198D1159}" type="pres">
      <dgm:prSet presAssocID="{A48183D9-8936-4EF8-8A5A-B0C6647A8EFC}" presName="compNode" presStyleCnt="0"/>
      <dgm:spPr/>
    </dgm:pt>
    <dgm:pt modelId="{0BC583EC-CC80-4186-AB4F-66678420BCBB}" type="pres">
      <dgm:prSet presAssocID="{A48183D9-8936-4EF8-8A5A-B0C6647A8EFC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ine with solid fill"/>
        </a:ext>
      </dgm:extLst>
    </dgm:pt>
    <dgm:pt modelId="{4610BE50-18FE-4734-88F8-F9325E962B8A}" type="pres">
      <dgm:prSet presAssocID="{A48183D9-8936-4EF8-8A5A-B0C6647A8EFC}" presName="spaceRect" presStyleCnt="0"/>
      <dgm:spPr/>
    </dgm:pt>
    <dgm:pt modelId="{B3F900EA-ABB5-4AE5-B946-C080956BA7BD}" type="pres">
      <dgm:prSet presAssocID="{A48183D9-8936-4EF8-8A5A-B0C6647A8EFC}" presName="textRect" presStyleLbl="revTx" presStyleIdx="0" presStyleCnt="3">
        <dgm:presLayoutVars>
          <dgm:chMax val="1"/>
          <dgm:chPref val="1"/>
        </dgm:presLayoutVars>
      </dgm:prSet>
      <dgm:spPr/>
    </dgm:pt>
    <dgm:pt modelId="{C4C7966B-2C02-4034-838C-B1AA112E127D}" type="pres">
      <dgm:prSet presAssocID="{ED489C44-BA85-46AB-BA39-0BB6EEC9406C}" presName="sibTrans" presStyleCnt="0"/>
      <dgm:spPr/>
    </dgm:pt>
    <dgm:pt modelId="{99519F56-6D75-48BE-82B3-0E9C31FFCA1B}" type="pres">
      <dgm:prSet presAssocID="{DEF9863C-4511-460A-9C65-C4E55AF3BC87}" presName="compNode" presStyleCnt="0"/>
      <dgm:spPr/>
    </dgm:pt>
    <dgm:pt modelId="{343B4B38-86EA-4E44-AD05-86A9805D653A}" type="pres">
      <dgm:prSet presAssocID="{DEF9863C-4511-460A-9C65-C4E55AF3BC87}" presName="icon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 with solid fill"/>
        </a:ext>
      </dgm:extLst>
    </dgm:pt>
    <dgm:pt modelId="{5F7D9902-E323-4A47-AE31-8C7437725D42}" type="pres">
      <dgm:prSet presAssocID="{DEF9863C-4511-460A-9C65-C4E55AF3BC87}" presName="spaceRect" presStyleCnt="0"/>
      <dgm:spPr/>
    </dgm:pt>
    <dgm:pt modelId="{0407BEA7-48D5-40B0-9952-2CC0C1CB91BB}" type="pres">
      <dgm:prSet presAssocID="{DEF9863C-4511-460A-9C65-C4E55AF3BC87}" presName="textRect" presStyleLbl="revTx" presStyleIdx="1" presStyleCnt="3">
        <dgm:presLayoutVars>
          <dgm:chMax val="1"/>
          <dgm:chPref val="1"/>
        </dgm:presLayoutVars>
      </dgm:prSet>
      <dgm:spPr/>
    </dgm:pt>
    <dgm:pt modelId="{8B7A3F91-4F37-491B-A8E1-EB832FCD9602}" type="pres">
      <dgm:prSet presAssocID="{A888F348-6117-4595-A494-BCDCC6FBD363}" presName="sibTrans" presStyleCnt="0"/>
      <dgm:spPr/>
    </dgm:pt>
    <dgm:pt modelId="{1D84A7F7-C3BC-49E6-8317-C75E6794D0AF}" type="pres">
      <dgm:prSet presAssocID="{4A9361D6-0F51-4497-8982-4BB2F5477EAE}" presName="compNode" presStyleCnt="0"/>
      <dgm:spPr/>
    </dgm:pt>
    <dgm:pt modelId="{9720C545-22C8-49A1-BF58-3C026DD6AD5B}" type="pres">
      <dgm:prSet presAssocID="{4A9361D6-0F51-4497-8982-4BB2F5477EAE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aker with solid fill"/>
        </a:ext>
      </dgm:extLst>
    </dgm:pt>
    <dgm:pt modelId="{72C602E0-206C-4BFA-9BF1-3441BA210977}" type="pres">
      <dgm:prSet presAssocID="{4A9361D6-0F51-4497-8982-4BB2F5477EAE}" presName="spaceRect" presStyleCnt="0"/>
      <dgm:spPr/>
    </dgm:pt>
    <dgm:pt modelId="{BFB89C64-2ADE-430C-B047-0F2E50783A57}" type="pres">
      <dgm:prSet presAssocID="{4A9361D6-0F51-4497-8982-4BB2F5477EA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3943A24-B978-4556-91D5-5BA911DD43FE}" type="presOf" srcId="{A48183D9-8936-4EF8-8A5A-B0C6647A8EFC}" destId="{B3F900EA-ABB5-4AE5-B946-C080956BA7BD}" srcOrd="0" destOrd="0" presId="urn:microsoft.com/office/officeart/2018/2/layout/IconLabelList"/>
    <dgm:cxn modelId="{0F47DF86-7D95-4D62-AA93-D270BBC4593F}" type="presOf" srcId="{4A9361D6-0F51-4497-8982-4BB2F5477EAE}" destId="{BFB89C64-2ADE-430C-B047-0F2E50783A57}" srcOrd="0" destOrd="0" presId="urn:microsoft.com/office/officeart/2018/2/layout/IconLabelList"/>
    <dgm:cxn modelId="{AC31B0A4-7611-4183-91FD-551D10F20BAD}" srcId="{6E6B1D4D-FECA-445B-AE9A-DEABE1F0B3EA}" destId="{A48183D9-8936-4EF8-8A5A-B0C6647A8EFC}" srcOrd="0" destOrd="0" parTransId="{4977525E-2F97-405E-9E96-D6D4A3788399}" sibTransId="{ED489C44-BA85-46AB-BA39-0BB6EEC9406C}"/>
    <dgm:cxn modelId="{E25DBAA7-698A-4138-85FD-A63F85FA6C53}" srcId="{6E6B1D4D-FECA-445B-AE9A-DEABE1F0B3EA}" destId="{DEF9863C-4511-460A-9C65-C4E55AF3BC87}" srcOrd="1" destOrd="0" parTransId="{1ADA049C-152C-4843-A630-E638BCD2B351}" sibTransId="{A888F348-6117-4595-A494-BCDCC6FBD363}"/>
    <dgm:cxn modelId="{FAF583A8-F5AF-4DE8-A8DA-AFB932185D31}" type="presOf" srcId="{6E6B1D4D-FECA-445B-AE9A-DEABE1F0B3EA}" destId="{B30277F8-4274-4888-ABEB-E8B72992700F}" srcOrd="0" destOrd="0" presId="urn:microsoft.com/office/officeart/2018/2/layout/IconLabelList"/>
    <dgm:cxn modelId="{D0B822BC-33EA-4F82-BDBB-E6B1B0AD7893}" type="presOf" srcId="{DEF9863C-4511-460A-9C65-C4E55AF3BC87}" destId="{0407BEA7-48D5-40B0-9952-2CC0C1CB91BB}" srcOrd="0" destOrd="0" presId="urn:microsoft.com/office/officeart/2018/2/layout/IconLabelList"/>
    <dgm:cxn modelId="{E16692BC-095B-4778-8029-FD2DE3E6F59A}" srcId="{6E6B1D4D-FECA-445B-AE9A-DEABE1F0B3EA}" destId="{4A9361D6-0F51-4497-8982-4BB2F5477EAE}" srcOrd="2" destOrd="0" parTransId="{E8341F55-21A6-4BB1-9A88-1B233BD99B48}" sibTransId="{304E90B8-F0B0-45A7-8591-297BB240E0BB}"/>
    <dgm:cxn modelId="{FB4ED4E3-834F-4DB0-ABDB-E6AF32DE1F6D}" type="presParOf" srcId="{B30277F8-4274-4888-ABEB-E8B72992700F}" destId="{BC10028E-D4EC-4EF8-817C-37FF198D1159}" srcOrd="0" destOrd="0" presId="urn:microsoft.com/office/officeart/2018/2/layout/IconLabelList"/>
    <dgm:cxn modelId="{37DD3BB5-B71B-4375-A12F-FB179FB630A8}" type="presParOf" srcId="{BC10028E-D4EC-4EF8-817C-37FF198D1159}" destId="{0BC583EC-CC80-4186-AB4F-66678420BCBB}" srcOrd="0" destOrd="0" presId="urn:microsoft.com/office/officeart/2018/2/layout/IconLabelList"/>
    <dgm:cxn modelId="{22A24A78-4B5F-417B-8BAF-1F19175BEFC8}" type="presParOf" srcId="{BC10028E-D4EC-4EF8-817C-37FF198D1159}" destId="{4610BE50-18FE-4734-88F8-F9325E962B8A}" srcOrd="1" destOrd="0" presId="urn:microsoft.com/office/officeart/2018/2/layout/IconLabelList"/>
    <dgm:cxn modelId="{D94AFD62-66DC-48DA-A672-2B340A133481}" type="presParOf" srcId="{BC10028E-D4EC-4EF8-817C-37FF198D1159}" destId="{B3F900EA-ABB5-4AE5-B946-C080956BA7BD}" srcOrd="2" destOrd="0" presId="urn:microsoft.com/office/officeart/2018/2/layout/IconLabelList"/>
    <dgm:cxn modelId="{7EFF5C41-9FBD-46A3-8187-3DCCD965E54A}" type="presParOf" srcId="{B30277F8-4274-4888-ABEB-E8B72992700F}" destId="{C4C7966B-2C02-4034-838C-B1AA112E127D}" srcOrd="1" destOrd="0" presId="urn:microsoft.com/office/officeart/2018/2/layout/IconLabelList"/>
    <dgm:cxn modelId="{B9A15B5D-C6C5-4EE0-A7D6-DFC79F732C08}" type="presParOf" srcId="{B30277F8-4274-4888-ABEB-E8B72992700F}" destId="{99519F56-6D75-48BE-82B3-0E9C31FFCA1B}" srcOrd="2" destOrd="0" presId="urn:microsoft.com/office/officeart/2018/2/layout/IconLabelList"/>
    <dgm:cxn modelId="{204966F7-3889-4B63-853B-627B4BFE2B99}" type="presParOf" srcId="{99519F56-6D75-48BE-82B3-0E9C31FFCA1B}" destId="{343B4B38-86EA-4E44-AD05-86A9805D653A}" srcOrd="0" destOrd="0" presId="urn:microsoft.com/office/officeart/2018/2/layout/IconLabelList"/>
    <dgm:cxn modelId="{331DF43C-FFFD-4877-9073-571D575AB4CB}" type="presParOf" srcId="{99519F56-6D75-48BE-82B3-0E9C31FFCA1B}" destId="{5F7D9902-E323-4A47-AE31-8C7437725D42}" srcOrd="1" destOrd="0" presId="urn:microsoft.com/office/officeart/2018/2/layout/IconLabelList"/>
    <dgm:cxn modelId="{77EFC972-DDE1-4C24-B9BA-E3F7850364DC}" type="presParOf" srcId="{99519F56-6D75-48BE-82B3-0E9C31FFCA1B}" destId="{0407BEA7-48D5-40B0-9952-2CC0C1CB91BB}" srcOrd="2" destOrd="0" presId="urn:microsoft.com/office/officeart/2018/2/layout/IconLabelList"/>
    <dgm:cxn modelId="{528D5F89-AC4F-45B5-9C66-ED9D0539B2CB}" type="presParOf" srcId="{B30277F8-4274-4888-ABEB-E8B72992700F}" destId="{8B7A3F91-4F37-491B-A8E1-EB832FCD9602}" srcOrd="3" destOrd="0" presId="urn:microsoft.com/office/officeart/2018/2/layout/IconLabelList"/>
    <dgm:cxn modelId="{D096A61A-D34D-48A0-8344-3805AFDEB6F0}" type="presParOf" srcId="{B30277F8-4274-4888-ABEB-E8B72992700F}" destId="{1D84A7F7-C3BC-49E6-8317-C75E6794D0AF}" srcOrd="4" destOrd="0" presId="urn:microsoft.com/office/officeart/2018/2/layout/IconLabelList"/>
    <dgm:cxn modelId="{5FE2D74A-A79E-4F81-958B-76D3A9301A5E}" type="presParOf" srcId="{1D84A7F7-C3BC-49E6-8317-C75E6794D0AF}" destId="{9720C545-22C8-49A1-BF58-3C026DD6AD5B}" srcOrd="0" destOrd="0" presId="urn:microsoft.com/office/officeart/2018/2/layout/IconLabelList"/>
    <dgm:cxn modelId="{E8B07D64-395B-4141-A99C-EDFE840CCBCD}" type="presParOf" srcId="{1D84A7F7-C3BC-49E6-8317-C75E6794D0AF}" destId="{72C602E0-206C-4BFA-9BF1-3441BA210977}" srcOrd="1" destOrd="0" presId="urn:microsoft.com/office/officeart/2018/2/layout/IconLabelList"/>
    <dgm:cxn modelId="{4DEA951E-57F3-4928-A465-B704C9682035}" type="presParOf" srcId="{1D84A7F7-C3BC-49E6-8317-C75E6794D0AF}" destId="{BFB89C64-2ADE-430C-B047-0F2E50783A5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0FFA88-98A0-4DFD-9A66-F37954DC4E39}" type="doc">
      <dgm:prSet loTypeId="urn:microsoft.com/office/officeart/2008/layout/PictureStrips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0961B0-B467-486D-B35E-A0532B14BB1A}">
      <dgm:prSet phldrT="[Text]" phldr="0"/>
      <dgm:spPr/>
      <dgm:t>
        <a:bodyPr/>
        <a:lstStyle/>
        <a:p>
          <a:r>
            <a:rPr lang="en-US" b="1" dirty="0"/>
            <a:t>Mechanism of Action</a:t>
          </a:r>
          <a:endParaRPr lang="en-US" b="1" baseline="30000" dirty="0"/>
        </a:p>
      </dgm:t>
    </dgm:pt>
    <dgm:pt modelId="{F6E695B2-3F8B-4706-9E01-5EE5BCD64C16}" type="parTrans" cxnId="{F86E6C57-BA91-4C51-84F8-384F4F10A933}">
      <dgm:prSet/>
      <dgm:spPr/>
      <dgm:t>
        <a:bodyPr/>
        <a:lstStyle/>
        <a:p>
          <a:endParaRPr lang="en-US"/>
        </a:p>
      </dgm:t>
    </dgm:pt>
    <dgm:pt modelId="{A7B9359A-0AD2-4C59-A0E4-D38C5D6D6F47}" type="sibTrans" cxnId="{F86E6C57-BA91-4C51-84F8-384F4F10A933}">
      <dgm:prSet/>
      <dgm:spPr/>
      <dgm:t>
        <a:bodyPr/>
        <a:lstStyle/>
        <a:p>
          <a:endParaRPr lang="en-US"/>
        </a:p>
      </dgm:t>
    </dgm:pt>
    <dgm:pt modelId="{6F81E681-6A03-42BE-8E05-3584CE11712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 err="1"/>
            <a:t>Amidinopenicillin</a:t>
          </a:r>
          <a:r>
            <a:rPr lang="en-US" dirty="0"/>
            <a:t>, pro-drug of </a:t>
          </a:r>
          <a:r>
            <a:rPr lang="en-US" dirty="0" err="1"/>
            <a:t>mecillinam</a:t>
          </a:r>
          <a:r>
            <a:rPr lang="en-US" dirty="0"/>
            <a:t>, as effective as cephalexin in approval data</a:t>
          </a:r>
        </a:p>
      </dgm:t>
    </dgm:pt>
    <dgm:pt modelId="{3F26D0BA-24EB-46D9-97FB-113E1AD03182}" type="parTrans" cxnId="{90EFABA2-3D44-4A86-8A30-E2225225DC79}">
      <dgm:prSet/>
      <dgm:spPr/>
      <dgm:t>
        <a:bodyPr/>
        <a:lstStyle/>
        <a:p>
          <a:endParaRPr lang="en-US"/>
        </a:p>
      </dgm:t>
    </dgm:pt>
    <dgm:pt modelId="{1D8F3351-FEFD-4D6A-B9A6-96C05FD3F7DC}" type="sibTrans" cxnId="{90EFABA2-3D44-4A86-8A30-E2225225DC79}">
      <dgm:prSet/>
      <dgm:spPr/>
      <dgm:t>
        <a:bodyPr/>
        <a:lstStyle/>
        <a:p>
          <a:endParaRPr lang="en-US"/>
        </a:p>
      </dgm:t>
    </dgm:pt>
    <dgm:pt modelId="{CAA666BE-0A82-4027-A5FA-2EAF5CA4D0AA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Binds to parts of the cell wall of susceptible bacteria</a:t>
          </a:r>
        </a:p>
      </dgm:t>
    </dgm:pt>
    <dgm:pt modelId="{51BFB28C-4086-4F39-96A3-A83667130C72}" type="parTrans" cxnId="{1686936F-786E-4744-BEF9-28F5EB96E755}">
      <dgm:prSet/>
      <dgm:spPr/>
      <dgm:t>
        <a:bodyPr/>
        <a:lstStyle/>
        <a:p>
          <a:endParaRPr lang="en-US"/>
        </a:p>
      </dgm:t>
    </dgm:pt>
    <dgm:pt modelId="{066F6E3D-1717-4B2A-9B28-6EA83D540B15}" type="sibTrans" cxnId="{1686936F-786E-4744-BEF9-28F5EB96E755}">
      <dgm:prSet/>
      <dgm:spPr/>
      <dgm:t>
        <a:bodyPr/>
        <a:lstStyle/>
        <a:p>
          <a:endParaRPr lang="en-US"/>
        </a:p>
      </dgm:t>
    </dgm:pt>
    <dgm:pt modelId="{C00C8174-E2AA-4D82-838A-A71DC3E82C88}">
      <dgm:prSet phldrT="[Text]" phldr="0"/>
      <dgm:spPr/>
      <dgm:t>
        <a:bodyPr/>
        <a:lstStyle/>
        <a:p>
          <a:r>
            <a:rPr lang="en-US" b="1" dirty="0"/>
            <a:t>Dose</a:t>
          </a:r>
          <a:endParaRPr lang="en-US" b="1" baseline="30000" dirty="0"/>
        </a:p>
      </dgm:t>
    </dgm:pt>
    <dgm:pt modelId="{998042FC-5485-4E9A-B804-04526D0382F2}" type="parTrans" cxnId="{0614B806-6E3C-487F-95B9-CBA5C4C015D7}">
      <dgm:prSet/>
      <dgm:spPr/>
      <dgm:t>
        <a:bodyPr/>
        <a:lstStyle/>
        <a:p>
          <a:endParaRPr lang="en-US"/>
        </a:p>
      </dgm:t>
    </dgm:pt>
    <dgm:pt modelId="{82256F77-D0DF-4F2E-89A3-B1A011214DAE}" type="sibTrans" cxnId="{0614B806-6E3C-487F-95B9-CBA5C4C015D7}">
      <dgm:prSet/>
      <dgm:spPr/>
      <dgm:t>
        <a:bodyPr/>
        <a:lstStyle/>
        <a:p>
          <a:endParaRPr lang="en-US"/>
        </a:p>
      </dgm:t>
    </dgm:pt>
    <dgm:pt modelId="{420D9172-99D6-45D1-9AB8-9C5D6BE003A9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185mg PO tablet TID x 3 – 7 days</a:t>
          </a:r>
        </a:p>
      </dgm:t>
    </dgm:pt>
    <dgm:pt modelId="{40E2CACC-B4EF-42EF-B3B3-2966321E482E}" type="parTrans" cxnId="{293806E3-0BF7-4E76-B8A4-821DF10908BC}">
      <dgm:prSet/>
      <dgm:spPr/>
      <dgm:t>
        <a:bodyPr/>
        <a:lstStyle/>
        <a:p>
          <a:endParaRPr lang="en-US"/>
        </a:p>
      </dgm:t>
    </dgm:pt>
    <dgm:pt modelId="{BD0C4EB6-732E-4974-B070-263DC06EB0E4}" type="sibTrans" cxnId="{293806E3-0BF7-4E76-B8A4-821DF10908BC}">
      <dgm:prSet/>
      <dgm:spPr/>
      <dgm:t>
        <a:bodyPr/>
        <a:lstStyle/>
        <a:p>
          <a:endParaRPr lang="en-US"/>
        </a:p>
      </dgm:t>
    </dgm:pt>
    <dgm:pt modelId="{FEFA2D6D-9919-4981-AB2A-7A040E71050C}">
      <dgm:prSet/>
      <dgm:spPr/>
      <dgm:t>
        <a:bodyPr/>
        <a:lstStyle/>
        <a:p>
          <a:r>
            <a:rPr lang="en-US" b="1" dirty="0"/>
            <a:t>This is the only approved US dosing regimen</a:t>
          </a:r>
        </a:p>
      </dgm:t>
    </dgm:pt>
    <dgm:pt modelId="{C0BF9AAE-A1EE-4A31-A677-405B446310B7}" type="parTrans" cxnId="{0DB53A16-2E73-49ED-80F7-8C62E5728E62}">
      <dgm:prSet/>
      <dgm:spPr/>
      <dgm:t>
        <a:bodyPr/>
        <a:lstStyle/>
        <a:p>
          <a:endParaRPr lang="en-US"/>
        </a:p>
      </dgm:t>
    </dgm:pt>
    <dgm:pt modelId="{2502F001-47B0-4E82-AFF0-A6D93A470127}" type="sibTrans" cxnId="{0DB53A16-2E73-49ED-80F7-8C62E5728E62}">
      <dgm:prSet/>
      <dgm:spPr/>
      <dgm:t>
        <a:bodyPr/>
        <a:lstStyle/>
        <a:p>
          <a:endParaRPr lang="en-US"/>
        </a:p>
      </dgm:t>
    </dgm:pt>
    <dgm:pt modelId="{F0489942-4C26-42F5-8E8B-3F551F57706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/>
            <a:t>Cost:</a:t>
          </a:r>
        </a:p>
      </dgm:t>
    </dgm:pt>
    <dgm:pt modelId="{0AF9FFC5-7119-4D90-A599-A2DC2C9A7485}" type="parTrans" cxnId="{682E6CBB-BADE-405F-AECF-4A7D2555D073}">
      <dgm:prSet/>
      <dgm:spPr/>
      <dgm:t>
        <a:bodyPr/>
        <a:lstStyle/>
        <a:p>
          <a:endParaRPr lang="en-US"/>
        </a:p>
      </dgm:t>
    </dgm:pt>
    <dgm:pt modelId="{AE545841-B2F2-43CB-BDE7-9E9507D5DB7B}" type="sibTrans" cxnId="{682E6CBB-BADE-405F-AECF-4A7D2555D073}">
      <dgm:prSet/>
      <dgm:spPr/>
      <dgm:t>
        <a:bodyPr/>
        <a:lstStyle/>
        <a:p>
          <a:endParaRPr lang="en-US"/>
        </a:p>
      </dgm:t>
    </dgm:pt>
    <dgm:pt modelId="{2A682C28-6349-4E70-9A99-CB0008870FA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Unknown</a:t>
          </a:r>
          <a:endParaRPr lang="en-US" b="1" dirty="0"/>
        </a:p>
      </dgm:t>
    </dgm:pt>
    <dgm:pt modelId="{1E26892C-1501-432F-845D-B14F57C7A376}" type="parTrans" cxnId="{1F114C17-000E-4AE5-ADD3-D98626686F99}">
      <dgm:prSet/>
      <dgm:spPr/>
      <dgm:t>
        <a:bodyPr/>
        <a:lstStyle/>
        <a:p>
          <a:endParaRPr lang="en-US"/>
        </a:p>
      </dgm:t>
    </dgm:pt>
    <dgm:pt modelId="{80A08963-EBAD-409C-99DF-CB5CD5F8BFB3}" type="sibTrans" cxnId="{1F114C17-000E-4AE5-ADD3-D98626686F99}">
      <dgm:prSet/>
      <dgm:spPr/>
      <dgm:t>
        <a:bodyPr/>
        <a:lstStyle/>
        <a:p>
          <a:endParaRPr lang="en-US"/>
        </a:p>
      </dgm:t>
    </dgm:pt>
    <dgm:pt modelId="{D78382F3-BEE3-45A0-B065-658421CF4E6D}" type="pres">
      <dgm:prSet presAssocID="{120FFA88-98A0-4DFD-9A66-F37954DC4E39}" presName="Name0" presStyleCnt="0">
        <dgm:presLayoutVars>
          <dgm:dir/>
          <dgm:resizeHandles val="exact"/>
        </dgm:presLayoutVars>
      </dgm:prSet>
      <dgm:spPr/>
    </dgm:pt>
    <dgm:pt modelId="{E57B89F9-72A1-4A57-A8F0-887C3489804F}" type="pres">
      <dgm:prSet presAssocID="{360961B0-B467-486D-B35E-A0532B14BB1A}" presName="composite" presStyleCnt="0"/>
      <dgm:spPr/>
    </dgm:pt>
    <dgm:pt modelId="{FF5C7C16-8693-4306-94C0-EC2AC1C420C6}" type="pres">
      <dgm:prSet presAssocID="{360961B0-B467-486D-B35E-A0532B14BB1A}" presName="rect1" presStyleLbl="trAlignAcc1" presStyleIdx="0" presStyleCnt="3">
        <dgm:presLayoutVars>
          <dgm:bulletEnabled val="1"/>
        </dgm:presLayoutVars>
      </dgm:prSet>
      <dgm:spPr/>
    </dgm:pt>
    <dgm:pt modelId="{46F6E378-A573-4387-9529-FC270AA33924}" type="pres">
      <dgm:prSet presAssocID="{360961B0-B467-486D-B35E-A0532B14BB1A}" presName="rect2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4000" r="-74000"/>
          </a:stretch>
        </a:blipFill>
      </dgm:spPr>
      <dgm:extLst>
        <a:ext uri="{E40237B7-FDA0-4F09-8148-C483321AD2D9}">
          <dgm14:cNvPr xmlns:dgm14="http://schemas.microsoft.com/office/drawing/2010/diagram" id="0" name="" descr="Gears of a machine"/>
        </a:ext>
      </dgm:extLst>
    </dgm:pt>
    <dgm:pt modelId="{9EFC9659-F57F-4A95-88D9-F036BEC9EBDF}" type="pres">
      <dgm:prSet presAssocID="{A7B9359A-0AD2-4C59-A0E4-D38C5D6D6F47}" presName="sibTrans" presStyleCnt="0"/>
      <dgm:spPr/>
    </dgm:pt>
    <dgm:pt modelId="{EBAD0152-EBC9-44F3-A7EE-BD34B39EA605}" type="pres">
      <dgm:prSet presAssocID="{C00C8174-E2AA-4D82-838A-A71DC3E82C88}" presName="composite" presStyleCnt="0"/>
      <dgm:spPr/>
    </dgm:pt>
    <dgm:pt modelId="{3D56D0C7-AAFE-41CA-8958-2D957C51215B}" type="pres">
      <dgm:prSet presAssocID="{C00C8174-E2AA-4D82-838A-A71DC3E82C88}" presName="rect1" presStyleLbl="trAlignAcc1" presStyleIdx="1" presStyleCnt="3">
        <dgm:presLayoutVars>
          <dgm:bulletEnabled val="1"/>
        </dgm:presLayoutVars>
      </dgm:prSet>
      <dgm:spPr/>
    </dgm:pt>
    <dgm:pt modelId="{BE7F9410-1B44-4D22-BBBA-4705FAF45E0E}" type="pres">
      <dgm:prSet presAssocID="{C00C8174-E2AA-4D82-838A-A71DC3E82C88}" presName="rect2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3000" r="-63000"/>
          </a:stretch>
        </a:blipFill>
      </dgm:spPr>
      <dgm:extLst>
        <a:ext uri="{E40237B7-FDA0-4F09-8148-C483321AD2D9}">
          <dgm14:cNvPr xmlns:dgm14="http://schemas.microsoft.com/office/drawing/2010/diagram" id="0" name="" descr="Assorted pills and tablets"/>
        </a:ext>
      </dgm:extLst>
    </dgm:pt>
    <dgm:pt modelId="{88C5BC9B-A345-4F6E-BC0F-DD8AFD41C360}" type="pres">
      <dgm:prSet presAssocID="{82256F77-D0DF-4F2E-89A3-B1A011214DAE}" presName="sibTrans" presStyleCnt="0"/>
      <dgm:spPr/>
    </dgm:pt>
    <dgm:pt modelId="{01CF8BA3-3592-464F-BBEA-FA9394F50522}" type="pres">
      <dgm:prSet presAssocID="{F0489942-4C26-42F5-8E8B-3F551F577062}" presName="composite" presStyleCnt="0"/>
      <dgm:spPr/>
    </dgm:pt>
    <dgm:pt modelId="{136384FB-1FAC-4029-ACC7-25FF290BA35A}" type="pres">
      <dgm:prSet presAssocID="{F0489942-4C26-42F5-8E8B-3F551F577062}" presName="rect1" presStyleLbl="trAlignAcc1" presStyleIdx="2" presStyleCnt="3">
        <dgm:presLayoutVars>
          <dgm:bulletEnabled val="1"/>
        </dgm:presLayoutVars>
      </dgm:prSet>
      <dgm:spPr/>
    </dgm:pt>
    <dgm:pt modelId="{FB6E5FA0-5256-4D4E-BE8D-E5B0BEAC0617}" type="pres">
      <dgm:prSet presAssocID="{F0489942-4C26-42F5-8E8B-3F551F577062}" presName="rect2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4000" r="-4000"/>
          </a:stretch>
        </a:blipFill>
      </dgm:spPr>
      <dgm:extLst>
        <a:ext uri="{E40237B7-FDA0-4F09-8148-C483321AD2D9}">
          <dgm14:cNvPr xmlns:dgm14="http://schemas.microsoft.com/office/drawing/2010/diagram" id="0" name="" descr="Coins in jar illustration"/>
        </a:ext>
      </dgm:extLst>
    </dgm:pt>
  </dgm:ptLst>
  <dgm:cxnLst>
    <dgm:cxn modelId="{0614B806-6E3C-487F-95B9-CBA5C4C015D7}" srcId="{120FFA88-98A0-4DFD-9A66-F37954DC4E39}" destId="{C00C8174-E2AA-4D82-838A-A71DC3E82C88}" srcOrd="1" destOrd="0" parTransId="{998042FC-5485-4E9A-B804-04526D0382F2}" sibTransId="{82256F77-D0DF-4F2E-89A3-B1A011214DAE}"/>
    <dgm:cxn modelId="{0DB53A16-2E73-49ED-80F7-8C62E5728E62}" srcId="{420D9172-99D6-45D1-9AB8-9C5D6BE003A9}" destId="{FEFA2D6D-9919-4981-AB2A-7A040E71050C}" srcOrd="0" destOrd="0" parTransId="{C0BF9AAE-A1EE-4A31-A677-405B446310B7}" sibTransId="{2502F001-47B0-4E82-AFF0-A6D93A470127}"/>
    <dgm:cxn modelId="{1F114C17-000E-4AE5-ADD3-D98626686F99}" srcId="{F0489942-4C26-42F5-8E8B-3F551F577062}" destId="{2A682C28-6349-4E70-9A99-CB0008870FAB}" srcOrd="0" destOrd="0" parTransId="{1E26892C-1501-432F-845D-B14F57C7A376}" sibTransId="{80A08963-EBAD-409C-99DF-CB5CD5F8BFB3}"/>
    <dgm:cxn modelId="{EF885926-D571-4732-8596-D1176FACDA2A}" type="presOf" srcId="{CAA666BE-0A82-4027-A5FA-2EAF5CA4D0AA}" destId="{FF5C7C16-8693-4306-94C0-EC2AC1C420C6}" srcOrd="0" destOrd="2" presId="urn:microsoft.com/office/officeart/2008/layout/PictureStrips"/>
    <dgm:cxn modelId="{0EAADE2C-BD55-4D56-BFBE-2347557D9640}" type="presOf" srcId="{C00C8174-E2AA-4D82-838A-A71DC3E82C88}" destId="{3D56D0C7-AAFE-41CA-8958-2D957C51215B}" srcOrd="0" destOrd="0" presId="urn:microsoft.com/office/officeart/2008/layout/PictureStrips"/>
    <dgm:cxn modelId="{76B16340-B652-4AD5-B4FF-7EB3B2C6BAFD}" type="presOf" srcId="{360961B0-B467-486D-B35E-A0532B14BB1A}" destId="{FF5C7C16-8693-4306-94C0-EC2AC1C420C6}" srcOrd="0" destOrd="0" presId="urn:microsoft.com/office/officeart/2008/layout/PictureStrips"/>
    <dgm:cxn modelId="{9082D162-FC0C-46FC-8A32-E176A3377805}" type="presOf" srcId="{120FFA88-98A0-4DFD-9A66-F37954DC4E39}" destId="{D78382F3-BEE3-45A0-B065-658421CF4E6D}" srcOrd="0" destOrd="0" presId="urn:microsoft.com/office/officeart/2008/layout/PictureStrips"/>
    <dgm:cxn modelId="{1686936F-786E-4744-BEF9-28F5EB96E755}" srcId="{360961B0-B467-486D-B35E-A0532B14BB1A}" destId="{CAA666BE-0A82-4027-A5FA-2EAF5CA4D0AA}" srcOrd="1" destOrd="0" parTransId="{51BFB28C-4086-4F39-96A3-A83667130C72}" sibTransId="{066F6E3D-1717-4B2A-9B28-6EA83D540B15}"/>
    <dgm:cxn modelId="{65270051-82E5-4B9D-8D8B-F1FE21E83816}" type="presOf" srcId="{2A682C28-6349-4E70-9A99-CB0008870FAB}" destId="{136384FB-1FAC-4029-ACC7-25FF290BA35A}" srcOrd="0" destOrd="1" presId="urn:microsoft.com/office/officeart/2008/layout/PictureStrips"/>
    <dgm:cxn modelId="{D3111F71-B88C-4659-A378-7595ABF6A986}" type="presOf" srcId="{F0489942-4C26-42F5-8E8B-3F551F577062}" destId="{136384FB-1FAC-4029-ACC7-25FF290BA35A}" srcOrd="0" destOrd="0" presId="urn:microsoft.com/office/officeart/2008/layout/PictureStrips"/>
    <dgm:cxn modelId="{F86E6C57-BA91-4C51-84F8-384F4F10A933}" srcId="{120FFA88-98A0-4DFD-9A66-F37954DC4E39}" destId="{360961B0-B467-486D-B35E-A0532B14BB1A}" srcOrd="0" destOrd="0" parTransId="{F6E695B2-3F8B-4706-9E01-5EE5BCD64C16}" sibTransId="{A7B9359A-0AD2-4C59-A0E4-D38C5D6D6F47}"/>
    <dgm:cxn modelId="{90EFABA2-3D44-4A86-8A30-E2225225DC79}" srcId="{360961B0-B467-486D-B35E-A0532B14BB1A}" destId="{6F81E681-6A03-42BE-8E05-3584CE117123}" srcOrd="0" destOrd="0" parTransId="{3F26D0BA-24EB-46D9-97FB-113E1AD03182}" sibTransId="{1D8F3351-FEFD-4D6A-B9A6-96C05FD3F7DC}"/>
    <dgm:cxn modelId="{7F89D9B1-AECC-4B7D-9E6E-296AC9178EA5}" type="presOf" srcId="{FEFA2D6D-9919-4981-AB2A-7A040E71050C}" destId="{3D56D0C7-AAFE-41CA-8958-2D957C51215B}" srcOrd="0" destOrd="2" presId="urn:microsoft.com/office/officeart/2008/layout/PictureStrips"/>
    <dgm:cxn modelId="{682E6CBB-BADE-405F-AECF-4A7D2555D073}" srcId="{120FFA88-98A0-4DFD-9A66-F37954DC4E39}" destId="{F0489942-4C26-42F5-8E8B-3F551F577062}" srcOrd="2" destOrd="0" parTransId="{0AF9FFC5-7119-4D90-A599-A2DC2C9A7485}" sibTransId="{AE545841-B2F2-43CB-BDE7-9E9507D5DB7B}"/>
    <dgm:cxn modelId="{0A78B7D7-D2A4-47F6-9F91-096A048BDB77}" type="presOf" srcId="{6F81E681-6A03-42BE-8E05-3584CE117123}" destId="{FF5C7C16-8693-4306-94C0-EC2AC1C420C6}" srcOrd="0" destOrd="1" presId="urn:microsoft.com/office/officeart/2008/layout/PictureStrips"/>
    <dgm:cxn modelId="{293806E3-0BF7-4E76-B8A4-821DF10908BC}" srcId="{C00C8174-E2AA-4D82-838A-A71DC3E82C88}" destId="{420D9172-99D6-45D1-9AB8-9C5D6BE003A9}" srcOrd="0" destOrd="0" parTransId="{40E2CACC-B4EF-42EF-B3B3-2966321E482E}" sibTransId="{BD0C4EB6-732E-4974-B070-263DC06EB0E4}"/>
    <dgm:cxn modelId="{95DBE1F8-EC12-4569-975F-F2E200C139CF}" type="presOf" srcId="{420D9172-99D6-45D1-9AB8-9C5D6BE003A9}" destId="{3D56D0C7-AAFE-41CA-8958-2D957C51215B}" srcOrd="0" destOrd="1" presId="urn:microsoft.com/office/officeart/2008/layout/PictureStrips"/>
    <dgm:cxn modelId="{9C451DA1-0326-4B72-94DC-2A42170D07C3}" type="presParOf" srcId="{D78382F3-BEE3-45A0-B065-658421CF4E6D}" destId="{E57B89F9-72A1-4A57-A8F0-887C3489804F}" srcOrd="0" destOrd="0" presId="urn:microsoft.com/office/officeart/2008/layout/PictureStrips"/>
    <dgm:cxn modelId="{DDA0ED8F-4374-47B7-8AE1-C41A4B3689EB}" type="presParOf" srcId="{E57B89F9-72A1-4A57-A8F0-887C3489804F}" destId="{FF5C7C16-8693-4306-94C0-EC2AC1C420C6}" srcOrd="0" destOrd="0" presId="urn:microsoft.com/office/officeart/2008/layout/PictureStrips"/>
    <dgm:cxn modelId="{77C9CCE6-ED1F-49DB-A459-BA6C1A2C1FB2}" type="presParOf" srcId="{E57B89F9-72A1-4A57-A8F0-887C3489804F}" destId="{46F6E378-A573-4387-9529-FC270AA33924}" srcOrd="1" destOrd="0" presId="urn:microsoft.com/office/officeart/2008/layout/PictureStrips"/>
    <dgm:cxn modelId="{0F1DED9A-2004-4C9A-A337-0AB0E4131786}" type="presParOf" srcId="{D78382F3-BEE3-45A0-B065-658421CF4E6D}" destId="{9EFC9659-F57F-4A95-88D9-F036BEC9EBDF}" srcOrd="1" destOrd="0" presId="urn:microsoft.com/office/officeart/2008/layout/PictureStrips"/>
    <dgm:cxn modelId="{D4ED0DD2-5061-4A5C-AE0A-AB8C042BAE6C}" type="presParOf" srcId="{D78382F3-BEE3-45A0-B065-658421CF4E6D}" destId="{EBAD0152-EBC9-44F3-A7EE-BD34B39EA605}" srcOrd="2" destOrd="0" presId="urn:microsoft.com/office/officeart/2008/layout/PictureStrips"/>
    <dgm:cxn modelId="{46A346B0-C487-4859-A223-21D96B084229}" type="presParOf" srcId="{EBAD0152-EBC9-44F3-A7EE-BD34B39EA605}" destId="{3D56D0C7-AAFE-41CA-8958-2D957C51215B}" srcOrd="0" destOrd="0" presId="urn:microsoft.com/office/officeart/2008/layout/PictureStrips"/>
    <dgm:cxn modelId="{D08F8DDA-3D1B-44F0-BD75-B2C8B12FE99C}" type="presParOf" srcId="{EBAD0152-EBC9-44F3-A7EE-BD34B39EA605}" destId="{BE7F9410-1B44-4D22-BBBA-4705FAF45E0E}" srcOrd="1" destOrd="0" presId="urn:microsoft.com/office/officeart/2008/layout/PictureStrips"/>
    <dgm:cxn modelId="{076B24DA-6B67-4C39-831F-55D8B73A6896}" type="presParOf" srcId="{D78382F3-BEE3-45A0-B065-658421CF4E6D}" destId="{88C5BC9B-A345-4F6E-BC0F-DD8AFD41C360}" srcOrd="3" destOrd="0" presId="urn:microsoft.com/office/officeart/2008/layout/PictureStrips"/>
    <dgm:cxn modelId="{4DA4CBE1-32AD-4A65-A315-01584DECAD5B}" type="presParOf" srcId="{D78382F3-BEE3-45A0-B065-658421CF4E6D}" destId="{01CF8BA3-3592-464F-BBEA-FA9394F50522}" srcOrd="4" destOrd="0" presId="urn:microsoft.com/office/officeart/2008/layout/PictureStrips"/>
    <dgm:cxn modelId="{1851C183-CA53-4F89-AC10-29D38B68A5F5}" type="presParOf" srcId="{01CF8BA3-3592-464F-BBEA-FA9394F50522}" destId="{136384FB-1FAC-4029-ACC7-25FF290BA35A}" srcOrd="0" destOrd="0" presId="urn:microsoft.com/office/officeart/2008/layout/PictureStrips"/>
    <dgm:cxn modelId="{1545497E-CD0B-4B2B-8E3B-19E823D80183}" type="presParOf" srcId="{01CF8BA3-3592-464F-BBEA-FA9394F50522}" destId="{FB6E5FA0-5256-4D4E-BE8D-E5B0BEAC061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428570-25A7-444E-8298-AD1183CEA395}" type="doc">
      <dgm:prSet loTypeId="urn:microsoft.com/office/officeart/2005/8/layout/hList1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1491D687-9FD7-438F-B136-6AFA43E4DF96}">
      <dgm:prSet phldrT="[Text]" phldr="0"/>
      <dgm:spPr/>
      <dgm:t>
        <a:bodyPr/>
        <a:lstStyle/>
        <a:p>
          <a:r>
            <a:rPr lang="en-US" dirty="0"/>
            <a:t>Contraindications</a:t>
          </a:r>
        </a:p>
      </dgm:t>
    </dgm:pt>
    <dgm:pt modelId="{2F600D7E-7AD6-4238-89D8-CADDA6D0EE12}" type="parTrans" cxnId="{42056DB6-1606-4817-8303-1C0CFA0182A8}">
      <dgm:prSet/>
      <dgm:spPr/>
      <dgm:t>
        <a:bodyPr/>
        <a:lstStyle/>
        <a:p>
          <a:endParaRPr lang="en-US"/>
        </a:p>
      </dgm:t>
    </dgm:pt>
    <dgm:pt modelId="{127B6743-D6BD-485C-B449-3A1EA17D3214}" type="sibTrans" cxnId="{42056DB6-1606-4817-8303-1C0CFA0182A8}">
      <dgm:prSet/>
      <dgm:spPr/>
      <dgm:t>
        <a:bodyPr/>
        <a:lstStyle/>
        <a:p>
          <a:endParaRPr lang="en-US"/>
        </a:p>
      </dgm:t>
    </dgm:pt>
    <dgm:pt modelId="{55CBFF02-CA8B-421D-9743-B909E0444577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Contraindications:</a:t>
          </a:r>
        </a:p>
      </dgm:t>
    </dgm:pt>
    <dgm:pt modelId="{E0B95CB5-273E-441A-B431-FF13782E367D}" type="parTrans" cxnId="{8B9025D7-0B97-45D6-99F5-8EF26B2056A4}">
      <dgm:prSet/>
      <dgm:spPr/>
      <dgm:t>
        <a:bodyPr/>
        <a:lstStyle/>
        <a:p>
          <a:endParaRPr lang="en-US"/>
        </a:p>
      </dgm:t>
    </dgm:pt>
    <dgm:pt modelId="{4ED5ADA3-677D-4C48-A9CC-6858BDF934D3}" type="sibTrans" cxnId="{8B9025D7-0B97-45D6-99F5-8EF26B2056A4}">
      <dgm:prSet/>
      <dgm:spPr/>
      <dgm:t>
        <a:bodyPr/>
        <a:lstStyle/>
        <a:p>
          <a:endParaRPr lang="en-US"/>
        </a:p>
      </dgm:t>
    </dgm:pt>
    <dgm:pt modelId="{C8092018-32FE-4041-B850-EFCF7EB5A8DA}">
      <dgm:prSet phldrT="[Text]" phldr="0"/>
      <dgm:spPr/>
      <dgm:t>
        <a:bodyPr/>
        <a:lstStyle/>
        <a:p>
          <a:r>
            <a:rPr lang="en-US" dirty="0"/>
            <a:t>Adverse Drug Reactions</a:t>
          </a:r>
        </a:p>
      </dgm:t>
    </dgm:pt>
    <dgm:pt modelId="{7CEFF9E3-19E3-4ED1-88AE-DB561755DB1F}" type="parTrans" cxnId="{D75EE1C3-1D21-4FC1-A475-C6699DDC00B1}">
      <dgm:prSet/>
      <dgm:spPr/>
      <dgm:t>
        <a:bodyPr/>
        <a:lstStyle/>
        <a:p>
          <a:endParaRPr lang="en-US"/>
        </a:p>
      </dgm:t>
    </dgm:pt>
    <dgm:pt modelId="{0D87E38C-E348-467D-8E0D-CBBD3FEFF9A1}" type="sibTrans" cxnId="{D75EE1C3-1D21-4FC1-A475-C6699DDC00B1}">
      <dgm:prSet/>
      <dgm:spPr/>
      <dgm:t>
        <a:bodyPr/>
        <a:lstStyle/>
        <a:p>
          <a:endParaRPr lang="en-US"/>
        </a:p>
      </dgm:t>
    </dgm:pt>
    <dgm:pt modelId="{4A3BC445-FABB-4439-ABA8-E228DEB93DB0}">
      <dgm:prSet phldrT="[Text]" phldr="0"/>
      <dgm:spPr/>
      <dgm:t>
        <a:bodyPr/>
        <a:lstStyle/>
        <a:p>
          <a:r>
            <a:rPr lang="en-US" dirty="0"/>
            <a:t>Nausea</a:t>
          </a:r>
        </a:p>
      </dgm:t>
    </dgm:pt>
    <dgm:pt modelId="{A89F4E41-39C3-427C-9FEB-105D68B56CA1}" type="parTrans" cxnId="{78F9E958-0AF9-4990-8248-6A054D9DE351}">
      <dgm:prSet/>
      <dgm:spPr/>
      <dgm:t>
        <a:bodyPr/>
        <a:lstStyle/>
        <a:p>
          <a:endParaRPr lang="en-US"/>
        </a:p>
      </dgm:t>
    </dgm:pt>
    <dgm:pt modelId="{D19F43BA-B3E8-48DA-AFA8-66FFFFFF66E1}" type="sibTrans" cxnId="{78F9E958-0AF9-4990-8248-6A054D9DE351}">
      <dgm:prSet/>
      <dgm:spPr/>
      <dgm:t>
        <a:bodyPr/>
        <a:lstStyle/>
        <a:p>
          <a:endParaRPr lang="en-US"/>
        </a:p>
      </dgm:t>
    </dgm:pt>
    <dgm:pt modelId="{ABA2B25F-88BE-4DCD-AC9E-BDDF9ED32A92}">
      <dgm:prSet/>
      <dgm:spPr/>
      <dgm:t>
        <a:bodyPr/>
        <a:lstStyle/>
        <a:p>
          <a:r>
            <a:rPr lang="en-US" dirty="0"/>
            <a:t>Carnitine deficiency</a:t>
          </a:r>
        </a:p>
      </dgm:t>
    </dgm:pt>
    <dgm:pt modelId="{79727BD6-C7D0-4D3A-B271-335AEB45C3A3}" type="parTrans" cxnId="{3F93B308-4E43-4AD4-A2E5-7998FA136471}">
      <dgm:prSet/>
      <dgm:spPr/>
      <dgm:t>
        <a:bodyPr/>
        <a:lstStyle/>
        <a:p>
          <a:endParaRPr lang="en-US"/>
        </a:p>
      </dgm:t>
    </dgm:pt>
    <dgm:pt modelId="{9AD8F196-FC0C-47DB-A3D3-F215FBE841EF}" type="sibTrans" cxnId="{3F93B308-4E43-4AD4-A2E5-7998FA136471}">
      <dgm:prSet/>
      <dgm:spPr/>
      <dgm:t>
        <a:bodyPr/>
        <a:lstStyle/>
        <a:p>
          <a:endParaRPr lang="en-US"/>
        </a:p>
      </dgm:t>
    </dgm:pt>
    <dgm:pt modelId="{B2743FCD-35E2-4B0B-AFE1-75876DD35914}">
      <dgm:prSet/>
      <dgm:spPr/>
      <dgm:t>
        <a:bodyPr/>
        <a:lstStyle/>
        <a:p>
          <a:r>
            <a:rPr lang="en-US"/>
            <a:t>Avoid use with valproic acid or valproate</a:t>
          </a:r>
          <a:endParaRPr lang="en-US" dirty="0"/>
        </a:p>
      </dgm:t>
    </dgm:pt>
    <dgm:pt modelId="{5BBF21AD-307B-47A0-B29B-AF224CD1B998}" type="parTrans" cxnId="{2CA710DA-1911-4251-B9A8-109FB740696E}">
      <dgm:prSet/>
      <dgm:spPr/>
      <dgm:t>
        <a:bodyPr/>
        <a:lstStyle/>
        <a:p>
          <a:endParaRPr lang="en-US"/>
        </a:p>
      </dgm:t>
    </dgm:pt>
    <dgm:pt modelId="{5D0864F8-DA0C-47D7-B160-BCF04D8CA9CA}" type="sibTrans" cxnId="{2CA710DA-1911-4251-B9A8-109FB740696E}">
      <dgm:prSet/>
      <dgm:spPr/>
      <dgm:t>
        <a:bodyPr/>
        <a:lstStyle/>
        <a:p>
          <a:endParaRPr lang="en-US"/>
        </a:p>
      </dgm:t>
    </dgm:pt>
    <dgm:pt modelId="{F1AA0A39-F2CB-4291-8834-12A1E2C3D6B0}">
      <dgm:prSet/>
      <dgm:spPr/>
      <dgm:t>
        <a:bodyPr/>
        <a:lstStyle/>
        <a:p>
          <a:r>
            <a:rPr lang="en-US"/>
            <a:t>Hypersensitivity to beta-lactams</a:t>
          </a:r>
          <a:endParaRPr lang="en-US" dirty="0"/>
        </a:p>
      </dgm:t>
    </dgm:pt>
    <dgm:pt modelId="{979519B9-4D88-465C-806E-B5C6ED6E848E}" type="parTrans" cxnId="{CFA066FB-550B-4F9C-821B-2F8CB28190FB}">
      <dgm:prSet/>
      <dgm:spPr/>
      <dgm:t>
        <a:bodyPr/>
        <a:lstStyle/>
        <a:p>
          <a:endParaRPr lang="en-US"/>
        </a:p>
      </dgm:t>
    </dgm:pt>
    <dgm:pt modelId="{B11213A2-786D-46ED-8D29-6992339D76DB}" type="sibTrans" cxnId="{CFA066FB-550B-4F9C-821B-2F8CB28190FB}">
      <dgm:prSet/>
      <dgm:spPr/>
      <dgm:t>
        <a:bodyPr/>
        <a:lstStyle/>
        <a:p>
          <a:endParaRPr lang="en-US"/>
        </a:p>
      </dgm:t>
    </dgm:pt>
    <dgm:pt modelId="{DB631D9C-FF3E-48EA-B166-6C87C4B062F6}">
      <dgm:prSet/>
      <dgm:spPr/>
      <dgm:t>
        <a:bodyPr/>
        <a:lstStyle/>
        <a:p>
          <a:r>
            <a:rPr lang="en-US"/>
            <a:t>History of Steven-Johnson syndrome</a:t>
          </a:r>
          <a:endParaRPr lang="en-US" dirty="0"/>
        </a:p>
      </dgm:t>
    </dgm:pt>
    <dgm:pt modelId="{C1B45BC1-8F1C-4A22-9318-E30C967C5D02}" type="parTrans" cxnId="{39A37798-9D73-4DB4-B4B6-A3E050C59866}">
      <dgm:prSet/>
      <dgm:spPr/>
      <dgm:t>
        <a:bodyPr/>
        <a:lstStyle/>
        <a:p>
          <a:endParaRPr lang="en-US"/>
        </a:p>
      </dgm:t>
    </dgm:pt>
    <dgm:pt modelId="{BB9B4ED7-7965-4DE7-9FD2-70F566F8E97E}" type="sibTrans" cxnId="{39A37798-9D73-4DB4-B4B6-A3E050C59866}">
      <dgm:prSet/>
      <dgm:spPr/>
      <dgm:t>
        <a:bodyPr/>
        <a:lstStyle/>
        <a:p>
          <a:endParaRPr lang="en-US"/>
        </a:p>
      </dgm:t>
    </dgm:pt>
    <dgm:pt modelId="{4CC061BE-2BF4-43CF-886C-B59BB55796A7}">
      <dgm:prSet/>
      <dgm:spPr/>
      <dgm:t>
        <a:bodyPr/>
        <a:lstStyle/>
        <a:p>
          <a:r>
            <a:rPr lang="en-US"/>
            <a:t>Methotrexate use</a:t>
          </a:r>
          <a:endParaRPr lang="en-US" dirty="0"/>
        </a:p>
      </dgm:t>
    </dgm:pt>
    <dgm:pt modelId="{5D1E4A1C-33D8-4D84-85B7-A0375310D2EC}" type="parTrans" cxnId="{38A2242C-61A9-4B29-97C4-E9F17181C22E}">
      <dgm:prSet/>
      <dgm:spPr/>
      <dgm:t>
        <a:bodyPr/>
        <a:lstStyle/>
        <a:p>
          <a:endParaRPr lang="en-US"/>
        </a:p>
      </dgm:t>
    </dgm:pt>
    <dgm:pt modelId="{D88C7E92-6C3E-4DAC-A242-98C0FBD16408}" type="sibTrans" cxnId="{38A2242C-61A9-4B29-97C4-E9F17181C22E}">
      <dgm:prSet/>
      <dgm:spPr/>
      <dgm:t>
        <a:bodyPr/>
        <a:lstStyle/>
        <a:p>
          <a:endParaRPr lang="en-US"/>
        </a:p>
      </dgm:t>
    </dgm:pt>
    <dgm:pt modelId="{7C2879EB-B594-4F0A-BF89-2280615E1ACC}">
      <dgm:prSet phldrT="[Text]" phldr="0"/>
      <dgm:spPr/>
      <dgm:t>
        <a:bodyPr/>
        <a:lstStyle/>
        <a:p>
          <a:r>
            <a:rPr lang="en-US" dirty="0"/>
            <a:t>Diarrhea, including </a:t>
          </a:r>
          <a:r>
            <a:rPr lang="en-US" i="1" dirty="0"/>
            <a:t>C. difficile</a:t>
          </a:r>
        </a:p>
      </dgm:t>
    </dgm:pt>
    <dgm:pt modelId="{D233B857-276B-45D2-8FC4-41D0E98E31D0}" type="parTrans" cxnId="{9916D14E-59AE-4932-81DC-ADBF5CB4F7B8}">
      <dgm:prSet/>
      <dgm:spPr/>
      <dgm:t>
        <a:bodyPr/>
        <a:lstStyle/>
        <a:p>
          <a:endParaRPr lang="en-US"/>
        </a:p>
      </dgm:t>
    </dgm:pt>
    <dgm:pt modelId="{8907EBE8-3CEE-48E4-B638-52AF7DB48AAF}" type="sibTrans" cxnId="{9916D14E-59AE-4932-81DC-ADBF5CB4F7B8}">
      <dgm:prSet/>
      <dgm:spPr/>
      <dgm:t>
        <a:bodyPr/>
        <a:lstStyle/>
        <a:p>
          <a:endParaRPr lang="en-US"/>
        </a:p>
      </dgm:t>
    </dgm:pt>
    <dgm:pt modelId="{ACDDE5EC-D678-4543-AB8A-D711FB081F20}">
      <dgm:prSet phldrT="[Text]" phldr="0"/>
      <dgm:spPr/>
      <dgm:t>
        <a:bodyPr/>
        <a:lstStyle/>
        <a:p>
          <a:r>
            <a:rPr lang="en-US" dirty="0"/>
            <a:t>Vulvovaginal candidiasis</a:t>
          </a:r>
        </a:p>
      </dgm:t>
    </dgm:pt>
    <dgm:pt modelId="{E6856429-851F-4B52-8454-26F0AEB14E93}" type="parTrans" cxnId="{A6E1F432-A747-47DA-9A28-3C3C4D7E051B}">
      <dgm:prSet/>
      <dgm:spPr/>
      <dgm:t>
        <a:bodyPr/>
        <a:lstStyle/>
        <a:p>
          <a:endParaRPr lang="en-US"/>
        </a:p>
      </dgm:t>
    </dgm:pt>
    <dgm:pt modelId="{65FFB29F-7AF8-4B29-B6C2-A9F3C1CD5308}" type="sibTrans" cxnId="{A6E1F432-A747-47DA-9A28-3C3C4D7E051B}">
      <dgm:prSet/>
      <dgm:spPr/>
      <dgm:t>
        <a:bodyPr/>
        <a:lstStyle/>
        <a:p>
          <a:endParaRPr lang="en-US"/>
        </a:p>
      </dgm:t>
    </dgm:pt>
    <dgm:pt modelId="{A27BE525-E61B-4927-8691-3E79CFAD3DFE}">
      <dgm:prSet phldrT="[Text]" phldr="0"/>
      <dgm:spPr/>
      <dgm:t>
        <a:bodyPr/>
        <a:lstStyle/>
        <a:p>
          <a:r>
            <a:rPr lang="en-US" dirty="0"/>
            <a:t>Genital </a:t>
          </a:r>
          <a:r>
            <a:rPr lang="en-US" dirty="0" err="1"/>
            <a:t>pruritis</a:t>
          </a:r>
          <a:endParaRPr lang="en-US" dirty="0"/>
        </a:p>
      </dgm:t>
    </dgm:pt>
    <dgm:pt modelId="{E1F96FD8-689B-4AFE-8E11-CE7391ABD6FD}" type="parTrans" cxnId="{772DB507-A9D5-4B31-ABD6-0799C3C3877C}">
      <dgm:prSet/>
      <dgm:spPr/>
      <dgm:t>
        <a:bodyPr/>
        <a:lstStyle/>
        <a:p>
          <a:endParaRPr lang="en-US"/>
        </a:p>
      </dgm:t>
    </dgm:pt>
    <dgm:pt modelId="{81CF8DF2-7982-4F88-96E6-E1CE92BF7798}" type="sibTrans" cxnId="{772DB507-A9D5-4B31-ABD6-0799C3C3877C}">
      <dgm:prSet/>
      <dgm:spPr/>
      <dgm:t>
        <a:bodyPr/>
        <a:lstStyle/>
        <a:p>
          <a:endParaRPr lang="en-US"/>
        </a:p>
      </dgm:t>
    </dgm:pt>
    <dgm:pt modelId="{4D946B04-20F4-4A57-8FF8-72FE1D663273}">
      <dgm:prSet phldrT="[Text]" phldr="0"/>
      <dgm:spPr/>
      <dgm:t>
        <a:bodyPr/>
        <a:lstStyle/>
        <a:p>
          <a:r>
            <a:rPr lang="en-US" dirty="0"/>
            <a:t>Headache</a:t>
          </a:r>
        </a:p>
      </dgm:t>
    </dgm:pt>
    <dgm:pt modelId="{E5D0515E-2491-41CF-962B-72BF6BD08BCE}" type="parTrans" cxnId="{3EA2CC09-205E-4F37-B48C-F1E4CE383467}">
      <dgm:prSet/>
      <dgm:spPr/>
      <dgm:t>
        <a:bodyPr/>
        <a:lstStyle/>
        <a:p>
          <a:endParaRPr lang="en-US"/>
        </a:p>
      </dgm:t>
    </dgm:pt>
    <dgm:pt modelId="{27B07D00-DE98-4AFC-85E4-0B1153743788}" type="sibTrans" cxnId="{3EA2CC09-205E-4F37-B48C-F1E4CE383467}">
      <dgm:prSet/>
      <dgm:spPr/>
      <dgm:t>
        <a:bodyPr/>
        <a:lstStyle/>
        <a:p>
          <a:endParaRPr lang="en-US"/>
        </a:p>
      </dgm:t>
    </dgm:pt>
    <dgm:pt modelId="{87BF17D5-E34A-48A9-926F-36198C2D9371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Porphyria</a:t>
          </a:r>
        </a:p>
      </dgm:t>
    </dgm:pt>
    <dgm:pt modelId="{A122BFDC-DF0C-46E5-9F41-0ED958F880D6}" type="parTrans" cxnId="{D145673D-70DA-425B-A368-2B54840E9844}">
      <dgm:prSet/>
      <dgm:spPr/>
      <dgm:t>
        <a:bodyPr/>
        <a:lstStyle/>
        <a:p>
          <a:endParaRPr lang="en-US"/>
        </a:p>
      </dgm:t>
    </dgm:pt>
    <dgm:pt modelId="{72172239-C451-4BD6-BED3-E0D7BC6C2CBA}" type="sibTrans" cxnId="{D145673D-70DA-425B-A368-2B54840E9844}">
      <dgm:prSet/>
      <dgm:spPr/>
      <dgm:t>
        <a:bodyPr/>
        <a:lstStyle/>
        <a:p>
          <a:endParaRPr lang="en-US"/>
        </a:p>
      </dgm:t>
    </dgm:pt>
    <dgm:pt modelId="{05B5E384-AE4D-4FD8-94FE-F7EBF1DAE98F}" type="pres">
      <dgm:prSet presAssocID="{0A428570-25A7-444E-8298-AD1183CEA395}" presName="Name0" presStyleCnt="0">
        <dgm:presLayoutVars>
          <dgm:dir/>
          <dgm:animLvl val="lvl"/>
          <dgm:resizeHandles val="exact"/>
        </dgm:presLayoutVars>
      </dgm:prSet>
      <dgm:spPr/>
    </dgm:pt>
    <dgm:pt modelId="{1EEFC9D2-4D37-4C9F-819C-B33FB3A7F92C}" type="pres">
      <dgm:prSet presAssocID="{1491D687-9FD7-438F-B136-6AFA43E4DF96}" presName="composite" presStyleCnt="0"/>
      <dgm:spPr/>
    </dgm:pt>
    <dgm:pt modelId="{B252A192-306D-49DF-813E-44879BB2F3D8}" type="pres">
      <dgm:prSet presAssocID="{1491D687-9FD7-438F-B136-6AFA43E4DF9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F5D0BBE3-073E-4D96-83B1-68260E8FBF4F}" type="pres">
      <dgm:prSet presAssocID="{1491D687-9FD7-438F-B136-6AFA43E4DF96}" presName="desTx" presStyleLbl="alignAccFollowNode1" presStyleIdx="0" presStyleCnt="2">
        <dgm:presLayoutVars>
          <dgm:bulletEnabled val="1"/>
        </dgm:presLayoutVars>
      </dgm:prSet>
      <dgm:spPr/>
    </dgm:pt>
    <dgm:pt modelId="{873EFC2B-971F-46F4-B0FB-AD51119B4AEB}" type="pres">
      <dgm:prSet presAssocID="{127B6743-D6BD-485C-B449-3A1EA17D3214}" presName="space" presStyleCnt="0"/>
      <dgm:spPr/>
    </dgm:pt>
    <dgm:pt modelId="{5C4685EF-E9D5-4C5B-9CD9-4B9EBA120061}" type="pres">
      <dgm:prSet presAssocID="{C8092018-32FE-4041-B850-EFCF7EB5A8DA}" presName="composite" presStyleCnt="0"/>
      <dgm:spPr/>
    </dgm:pt>
    <dgm:pt modelId="{49BE6EDE-6AC2-4BD1-A26C-EBF590F4A665}" type="pres">
      <dgm:prSet presAssocID="{C8092018-32FE-4041-B850-EFCF7EB5A8D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857E4B44-EFBD-46AE-B055-67C1D4E7A1AC}" type="pres">
      <dgm:prSet presAssocID="{C8092018-32FE-4041-B850-EFCF7EB5A8DA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772DB507-A9D5-4B31-ABD6-0799C3C3877C}" srcId="{C8092018-32FE-4041-B850-EFCF7EB5A8DA}" destId="{A27BE525-E61B-4927-8691-3E79CFAD3DFE}" srcOrd="3" destOrd="0" parTransId="{E1F96FD8-689B-4AFE-8E11-CE7391ABD6FD}" sibTransId="{81CF8DF2-7982-4F88-96E6-E1CE92BF7798}"/>
    <dgm:cxn modelId="{3F93B308-4E43-4AD4-A2E5-7998FA136471}" srcId="{55CBFF02-CA8B-421D-9743-B909E0444577}" destId="{ABA2B25F-88BE-4DCD-AC9E-BDDF9ED32A92}" srcOrd="1" destOrd="0" parTransId="{79727BD6-C7D0-4D3A-B271-335AEB45C3A3}" sibTransId="{9AD8F196-FC0C-47DB-A3D3-F215FBE841EF}"/>
    <dgm:cxn modelId="{3EA2CC09-205E-4F37-B48C-F1E4CE383467}" srcId="{C8092018-32FE-4041-B850-EFCF7EB5A8DA}" destId="{4D946B04-20F4-4A57-8FF8-72FE1D663273}" srcOrd="4" destOrd="0" parTransId="{E5D0515E-2491-41CF-962B-72BF6BD08BCE}" sibTransId="{27B07D00-DE98-4AFC-85E4-0B1153743788}"/>
    <dgm:cxn modelId="{89A67610-6BF4-4931-816B-8553E26809A6}" type="presOf" srcId="{55CBFF02-CA8B-421D-9743-B909E0444577}" destId="{F5D0BBE3-073E-4D96-83B1-68260E8FBF4F}" srcOrd="0" destOrd="0" presId="urn:microsoft.com/office/officeart/2005/8/layout/hList1"/>
    <dgm:cxn modelId="{D74C5E12-E79A-4D01-9D85-F73E81B1FB10}" type="presOf" srcId="{1491D687-9FD7-438F-B136-6AFA43E4DF96}" destId="{B252A192-306D-49DF-813E-44879BB2F3D8}" srcOrd="0" destOrd="0" presId="urn:microsoft.com/office/officeart/2005/8/layout/hList1"/>
    <dgm:cxn modelId="{80CD7B15-56BF-4B95-A2E4-6D4326DE55A9}" type="presOf" srcId="{DB631D9C-FF3E-48EA-B166-6C87C4B062F6}" destId="{F5D0BBE3-073E-4D96-83B1-68260E8FBF4F}" srcOrd="0" destOrd="5" presId="urn:microsoft.com/office/officeart/2005/8/layout/hList1"/>
    <dgm:cxn modelId="{1C6C431F-AA8F-4DBF-BE7F-AD609B06008C}" type="presOf" srcId="{B2743FCD-35E2-4B0B-AFE1-75876DD35914}" destId="{F5D0BBE3-073E-4D96-83B1-68260E8FBF4F}" srcOrd="0" destOrd="3" presId="urn:microsoft.com/office/officeart/2005/8/layout/hList1"/>
    <dgm:cxn modelId="{38A2242C-61A9-4B29-97C4-E9F17181C22E}" srcId="{55CBFF02-CA8B-421D-9743-B909E0444577}" destId="{4CC061BE-2BF4-43CF-886C-B59BB55796A7}" srcOrd="4" destOrd="0" parTransId="{5D1E4A1C-33D8-4D84-85B7-A0375310D2EC}" sibTransId="{D88C7E92-6C3E-4DAC-A242-98C0FBD16408}"/>
    <dgm:cxn modelId="{2A763D2C-1200-46AB-84C9-9C8D3D055056}" type="presOf" srcId="{4D946B04-20F4-4A57-8FF8-72FE1D663273}" destId="{857E4B44-EFBD-46AE-B055-67C1D4E7A1AC}" srcOrd="0" destOrd="4" presId="urn:microsoft.com/office/officeart/2005/8/layout/hList1"/>
    <dgm:cxn modelId="{A6E1F432-A747-47DA-9A28-3C3C4D7E051B}" srcId="{C8092018-32FE-4041-B850-EFCF7EB5A8DA}" destId="{ACDDE5EC-D678-4543-AB8A-D711FB081F20}" srcOrd="2" destOrd="0" parTransId="{E6856429-851F-4B52-8454-26F0AEB14E93}" sibTransId="{65FFB29F-7AF8-4B29-B6C2-A9F3C1CD5308}"/>
    <dgm:cxn modelId="{A47F2B35-DB6F-47B6-B7D1-C38FFEFDC03E}" type="presOf" srcId="{ABA2B25F-88BE-4DCD-AC9E-BDDF9ED32A92}" destId="{F5D0BBE3-073E-4D96-83B1-68260E8FBF4F}" srcOrd="0" destOrd="2" presId="urn:microsoft.com/office/officeart/2005/8/layout/hList1"/>
    <dgm:cxn modelId="{D145673D-70DA-425B-A368-2B54840E9844}" srcId="{55CBFF02-CA8B-421D-9743-B909E0444577}" destId="{87BF17D5-E34A-48A9-926F-36198C2D9371}" srcOrd="0" destOrd="0" parTransId="{A122BFDC-DF0C-46E5-9F41-0ED958F880D6}" sibTransId="{72172239-C451-4BD6-BED3-E0D7BC6C2CBA}"/>
    <dgm:cxn modelId="{81550D5B-4F30-486A-8B1C-329FE38F03B2}" type="presOf" srcId="{4A3BC445-FABB-4439-ABA8-E228DEB93DB0}" destId="{857E4B44-EFBD-46AE-B055-67C1D4E7A1AC}" srcOrd="0" destOrd="0" presId="urn:microsoft.com/office/officeart/2005/8/layout/hList1"/>
    <dgm:cxn modelId="{70C2E047-D1AC-431B-82B5-175D5F105AF0}" type="presOf" srcId="{A27BE525-E61B-4927-8691-3E79CFAD3DFE}" destId="{857E4B44-EFBD-46AE-B055-67C1D4E7A1AC}" srcOrd="0" destOrd="3" presId="urn:microsoft.com/office/officeart/2005/8/layout/hList1"/>
    <dgm:cxn modelId="{00AFB448-53E5-4B83-9046-E8A424B8B215}" type="presOf" srcId="{ACDDE5EC-D678-4543-AB8A-D711FB081F20}" destId="{857E4B44-EFBD-46AE-B055-67C1D4E7A1AC}" srcOrd="0" destOrd="2" presId="urn:microsoft.com/office/officeart/2005/8/layout/hList1"/>
    <dgm:cxn modelId="{9916D14E-59AE-4932-81DC-ADBF5CB4F7B8}" srcId="{C8092018-32FE-4041-B850-EFCF7EB5A8DA}" destId="{7C2879EB-B594-4F0A-BF89-2280615E1ACC}" srcOrd="1" destOrd="0" parTransId="{D233B857-276B-45D2-8FC4-41D0E98E31D0}" sibTransId="{8907EBE8-3CEE-48E4-B638-52AF7DB48AAF}"/>
    <dgm:cxn modelId="{78F9E958-0AF9-4990-8248-6A054D9DE351}" srcId="{C8092018-32FE-4041-B850-EFCF7EB5A8DA}" destId="{4A3BC445-FABB-4439-ABA8-E228DEB93DB0}" srcOrd="0" destOrd="0" parTransId="{A89F4E41-39C3-427C-9FEB-105D68B56CA1}" sibTransId="{D19F43BA-B3E8-48DA-AFA8-66FFFFFF66E1}"/>
    <dgm:cxn modelId="{3AFC8A79-3201-46A6-9F10-AF6957FE2C73}" type="presOf" srcId="{4CC061BE-2BF4-43CF-886C-B59BB55796A7}" destId="{F5D0BBE3-073E-4D96-83B1-68260E8FBF4F}" srcOrd="0" destOrd="6" presId="urn:microsoft.com/office/officeart/2005/8/layout/hList1"/>
    <dgm:cxn modelId="{64743591-7FCC-46C0-B004-5FCA46F4E551}" type="presOf" srcId="{7C2879EB-B594-4F0A-BF89-2280615E1ACC}" destId="{857E4B44-EFBD-46AE-B055-67C1D4E7A1AC}" srcOrd="0" destOrd="1" presId="urn:microsoft.com/office/officeart/2005/8/layout/hList1"/>
    <dgm:cxn modelId="{B0680992-C74C-40C4-9133-CA3DFDE9F40F}" type="presOf" srcId="{F1AA0A39-F2CB-4291-8834-12A1E2C3D6B0}" destId="{F5D0BBE3-073E-4D96-83B1-68260E8FBF4F}" srcOrd="0" destOrd="4" presId="urn:microsoft.com/office/officeart/2005/8/layout/hList1"/>
    <dgm:cxn modelId="{39A37798-9D73-4DB4-B4B6-A3E050C59866}" srcId="{55CBFF02-CA8B-421D-9743-B909E0444577}" destId="{DB631D9C-FF3E-48EA-B166-6C87C4B062F6}" srcOrd="3" destOrd="0" parTransId="{C1B45BC1-8F1C-4A22-9318-E30C967C5D02}" sibTransId="{BB9B4ED7-7965-4DE7-9FD2-70F566F8E97E}"/>
    <dgm:cxn modelId="{12935BB6-DC47-4EAA-AA0F-AAA9EDE5C3BA}" type="presOf" srcId="{87BF17D5-E34A-48A9-926F-36198C2D9371}" destId="{F5D0BBE3-073E-4D96-83B1-68260E8FBF4F}" srcOrd="0" destOrd="1" presId="urn:microsoft.com/office/officeart/2005/8/layout/hList1"/>
    <dgm:cxn modelId="{42056DB6-1606-4817-8303-1C0CFA0182A8}" srcId="{0A428570-25A7-444E-8298-AD1183CEA395}" destId="{1491D687-9FD7-438F-B136-6AFA43E4DF96}" srcOrd="0" destOrd="0" parTransId="{2F600D7E-7AD6-4238-89D8-CADDA6D0EE12}" sibTransId="{127B6743-D6BD-485C-B449-3A1EA17D3214}"/>
    <dgm:cxn modelId="{D75EE1C3-1D21-4FC1-A475-C6699DDC00B1}" srcId="{0A428570-25A7-444E-8298-AD1183CEA395}" destId="{C8092018-32FE-4041-B850-EFCF7EB5A8DA}" srcOrd="1" destOrd="0" parTransId="{7CEFF9E3-19E3-4ED1-88AE-DB561755DB1F}" sibTransId="{0D87E38C-E348-467D-8E0D-CBBD3FEFF9A1}"/>
    <dgm:cxn modelId="{CFFC2CCB-20CF-4A58-8DF3-489650F2D5FE}" type="presOf" srcId="{0A428570-25A7-444E-8298-AD1183CEA395}" destId="{05B5E384-AE4D-4FD8-94FE-F7EBF1DAE98F}" srcOrd="0" destOrd="0" presId="urn:microsoft.com/office/officeart/2005/8/layout/hList1"/>
    <dgm:cxn modelId="{260A61CC-CBC9-4299-86B2-0F3E2D1EF5F5}" type="presOf" srcId="{C8092018-32FE-4041-B850-EFCF7EB5A8DA}" destId="{49BE6EDE-6AC2-4BD1-A26C-EBF590F4A665}" srcOrd="0" destOrd="0" presId="urn:microsoft.com/office/officeart/2005/8/layout/hList1"/>
    <dgm:cxn modelId="{8B9025D7-0B97-45D6-99F5-8EF26B2056A4}" srcId="{1491D687-9FD7-438F-B136-6AFA43E4DF96}" destId="{55CBFF02-CA8B-421D-9743-B909E0444577}" srcOrd="0" destOrd="0" parTransId="{E0B95CB5-273E-441A-B431-FF13782E367D}" sibTransId="{4ED5ADA3-677D-4C48-A9CC-6858BDF934D3}"/>
    <dgm:cxn modelId="{2CA710DA-1911-4251-B9A8-109FB740696E}" srcId="{ABA2B25F-88BE-4DCD-AC9E-BDDF9ED32A92}" destId="{B2743FCD-35E2-4B0B-AFE1-75876DD35914}" srcOrd="0" destOrd="0" parTransId="{5BBF21AD-307B-47A0-B29B-AF224CD1B998}" sibTransId="{5D0864F8-DA0C-47D7-B160-BCF04D8CA9CA}"/>
    <dgm:cxn modelId="{CFA066FB-550B-4F9C-821B-2F8CB28190FB}" srcId="{55CBFF02-CA8B-421D-9743-B909E0444577}" destId="{F1AA0A39-F2CB-4291-8834-12A1E2C3D6B0}" srcOrd="2" destOrd="0" parTransId="{979519B9-4D88-465C-806E-B5C6ED6E848E}" sibTransId="{B11213A2-786D-46ED-8D29-6992339D76DB}"/>
    <dgm:cxn modelId="{2CD5AFDB-D307-4436-9E02-F669EC9439B4}" type="presParOf" srcId="{05B5E384-AE4D-4FD8-94FE-F7EBF1DAE98F}" destId="{1EEFC9D2-4D37-4C9F-819C-B33FB3A7F92C}" srcOrd="0" destOrd="0" presId="urn:microsoft.com/office/officeart/2005/8/layout/hList1"/>
    <dgm:cxn modelId="{10BD1D11-5C5C-4D2C-84DA-A293B2D80104}" type="presParOf" srcId="{1EEFC9D2-4D37-4C9F-819C-B33FB3A7F92C}" destId="{B252A192-306D-49DF-813E-44879BB2F3D8}" srcOrd="0" destOrd="0" presId="urn:microsoft.com/office/officeart/2005/8/layout/hList1"/>
    <dgm:cxn modelId="{3C29804A-3865-4C0E-95E7-3B74C4B3EDF8}" type="presParOf" srcId="{1EEFC9D2-4D37-4C9F-819C-B33FB3A7F92C}" destId="{F5D0BBE3-073E-4D96-83B1-68260E8FBF4F}" srcOrd="1" destOrd="0" presId="urn:microsoft.com/office/officeart/2005/8/layout/hList1"/>
    <dgm:cxn modelId="{A022AD53-2A6E-4C10-AEBC-46B65EAB3CE4}" type="presParOf" srcId="{05B5E384-AE4D-4FD8-94FE-F7EBF1DAE98F}" destId="{873EFC2B-971F-46F4-B0FB-AD51119B4AEB}" srcOrd="1" destOrd="0" presId="urn:microsoft.com/office/officeart/2005/8/layout/hList1"/>
    <dgm:cxn modelId="{BAB534D7-55DC-45E5-8F4F-81AC79513ADA}" type="presParOf" srcId="{05B5E384-AE4D-4FD8-94FE-F7EBF1DAE98F}" destId="{5C4685EF-E9D5-4C5B-9CD9-4B9EBA120061}" srcOrd="2" destOrd="0" presId="urn:microsoft.com/office/officeart/2005/8/layout/hList1"/>
    <dgm:cxn modelId="{7F2C2593-3B5D-4EA5-A4C2-5C5BA5D26BA3}" type="presParOf" srcId="{5C4685EF-E9D5-4C5B-9CD9-4B9EBA120061}" destId="{49BE6EDE-6AC2-4BD1-A26C-EBF590F4A665}" srcOrd="0" destOrd="0" presId="urn:microsoft.com/office/officeart/2005/8/layout/hList1"/>
    <dgm:cxn modelId="{A9732DBF-B419-419D-92F0-BEC2074B7D37}" type="presParOf" srcId="{5C4685EF-E9D5-4C5B-9CD9-4B9EBA120061}" destId="{857E4B44-EFBD-46AE-B055-67C1D4E7A1AC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D5C887-0298-4F92-9F61-B1808A5F2AA7}" type="doc">
      <dgm:prSet loTypeId="urn:microsoft.com/office/officeart/2018/2/layout/IconVerticalSolidList" loCatId="icon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B231E2-C357-4F8F-B648-32A220129C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/>
            <a:t>Caution! </a:t>
          </a:r>
          <a:r>
            <a:rPr lang="en-US" dirty="0"/>
            <a:t>Data from a European study show less efficacy against ESBLs at the approved US dose.</a:t>
          </a:r>
          <a:r>
            <a:rPr lang="en-US" baseline="30000" dirty="0"/>
            <a:t>1</a:t>
          </a:r>
          <a:r>
            <a:rPr lang="en-US" dirty="0"/>
            <a:t> </a:t>
          </a:r>
        </a:p>
      </dgm:t>
    </dgm:pt>
    <dgm:pt modelId="{0C35A019-E82B-49A3-ABBE-DBD4DA67C350}" type="parTrans" cxnId="{FC5A6085-17EC-4622-BE01-8D8E1FD800E4}">
      <dgm:prSet/>
      <dgm:spPr/>
      <dgm:t>
        <a:bodyPr/>
        <a:lstStyle/>
        <a:p>
          <a:endParaRPr lang="en-US"/>
        </a:p>
      </dgm:t>
    </dgm:pt>
    <dgm:pt modelId="{82D76FA6-E333-4C93-94DC-4E739F5EE90D}" type="sibTrans" cxnId="{FC5A6085-17EC-4622-BE01-8D8E1FD800E4}">
      <dgm:prSet/>
      <dgm:spPr/>
      <dgm:t>
        <a:bodyPr/>
        <a:lstStyle/>
        <a:p>
          <a:endParaRPr lang="en-US"/>
        </a:p>
      </dgm:t>
    </dgm:pt>
    <dgm:pt modelId="{68C2E5DC-02A7-4693-9051-0645EA848A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Package insert states that the antibiotic “has demonstrated activity” against select ESBLs</a:t>
          </a:r>
          <a:r>
            <a:rPr lang="en-US" baseline="30000" dirty="0"/>
            <a:t>2</a:t>
          </a:r>
          <a:endParaRPr lang="en-US" dirty="0"/>
        </a:p>
      </dgm:t>
    </dgm:pt>
    <dgm:pt modelId="{C1D236EC-8B3F-486A-B2AB-3EA84E0499A3}" type="parTrans" cxnId="{3134E364-D89D-4CD5-B23D-3B7932B1FB6F}">
      <dgm:prSet/>
      <dgm:spPr/>
      <dgm:t>
        <a:bodyPr/>
        <a:lstStyle/>
        <a:p>
          <a:endParaRPr lang="en-US"/>
        </a:p>
      </dgm:t>
    </dgm:pt>
    <dgm:pt modelId="{8B68E492-7E8C-4AC3-9674-C3B6851B3178}" type="sibTrans" cxnId="{3134E364-D89D-4CD5-B23D-3B7932B1FB6F}">
      <dgm:prSet/>
      <dgm:spPr/>
      <dgm:t>
        <a:bodyPr/>
        <a:lstStyle/>
        <a:p>
          <a:endParaRPr lang="en-US"/>
        </a:p>
      </dgm:t>
    </dgm:pt>
    <dgm:pt modelId="{0B3EBB32-5A59-4BF4-9DCA-872CFBC042AF}" type="pres">
      <dgm:prSet presAssocID="{DCD5C887-0298-4F92-9F61-B1808A5F2AA7}" presName="root" presStyleCnt="0">
        <dgm:presLayoutVars>
          <dgm:dir/>
          <dgm:resizeHandles val="exact"/>
        </dgm:presLayoutVars>
      </dgm:prSet>
      <dgm:spPr/>
    </dgm:pt>
    <dgm:pt modelId="{F46662BA-DA9F-450B-9DA4-7F4995057ABC}" type="pres">
      <dgm:prSet presAssocID="{C9B231E2-C357-4F8F-B648-32A220129CAC}" presName="compNode" presStyleCnt="0"/>
      <dgm:spPr/>
    </dgm:pt>
    <dgm:pt modelId="{57E6A617-E437-4EE0-ADC5-05E7B0EDBD25}" type="pres">
      <dgm:prSet presAssocID="{C9B231E2-C357-4F8F-B648-32A220129CAC}" presName="bgRect" presStyleLbl="bgShp" presStyleIdx="0" presStyleCnt="2"/>
      <dgm:spPr/>
    </dgm:pt>
    <dgm:pt modelId="{65A8F6C4-8DEB-43E6-AA1E-6AC4CEACBA44}" type="pres">
      <dgm:prSet presAssocID="{C9B231E2-C357-4F8F-B648-32A220129CAC}" presName="iconRect" presStyleLbl="node1" presStyleIdx="0" presStyleCnt="2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 outline"/>
        </a:ext>
      </dgm:extLst>
    </dgm:pt>
    <dgm:pt modelId="{F0C1F8CB-B5A7-494C-9B64-18C2A2FA61E0}" type="pres">
      <dgm:prSet presAssocID="{C9B231E2-C357-4F8F-B648-32A220129CAC}" presName="spaceRect" presStyleCnt="0"/>
      <dgm:spPr/>
    </dgm:pt>
    <dgm:pt modelId="{D5E4D54D-0B2C-429F-A01A-399F55FD483E}" type="pres">
      <dgm:prSet presAssocID="{C9B231E2-C357-4F8F-B648-32A220129CAC}" presName="parTx" presStyleLbl="revTx" presStyleIdx="0" presStyleCnt="2">
        <dgm:presLayoutVars>
          <dgm:chMax val="0"/>
          <dgm:chPref val="0"/>
        </dgm:presLayoutVars>
      </dgm:prSet>
      <dgm:spPr/>
    </dgm:pt>
    <dgm:pt modelId="{E951E1C2-A243-4C7A-A9BE-EB2E4B97CE21}" type="pres">
      <dgm:prSet presAssocID="{82D76FA6-E333-4C93-94DC-4E739F5EE90D}" presName="sibTrans" presStyleCnt="0"/>
      <dgm:spPr/>
    </dgm:pt>
    <dgm:pt modelId="{BD84F5EC-74E3-43E1-AE79-27CB18E9F747}" type="pres">
      <dgm:prSet presAssocID="{68C2E5DC-02A7-4693-9051-0645EA848A33}" presName="compNode" presStyleCnt="0"/>
      <dgm:spPr/>
    </dgm:pt>
    <dgm:pt modelId="{B4707061-E52B-453B-9515-4C93BEECB1A6}" type="pres">
      <dgm:prSet presAssocID="{68C2E5DC-02A7-4693-9051-0645EA848A33}" presName="bgRect" presStyleLbl="bgShp" presStyleIdx="1" presStyleCnt="2"/>
      <dgm:spPr/>
    </dgm:pt>
    <dgm:pt modelId="{DF567794-216B-4DCD-8896-6C04AD51BA29}" type="pres">
      <dgm:prSet presAssocID="{68C2E5DC-02A7-4693-9051-0645EA848A33}" presName="iconRect" presStyleLbl="node1" presStyleIdx="1" presStyleCnt="2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rm with solid fill"/>
        </a:ext>
      </dgm:extLst>
    </dgm:pt>
    <dgm:pt modelId="{66576412-DD7F-4C68-A787-2DE5AFB92DBA}" type="pres">
      <dgm:prSet presAssocID="{68C2E5DC-02A7-4693-9051-0645EA848A33}" presName="spaceRect" presStyleCnt="0"/>
      <dgm:spPr/>
    </dgm:pt>
    <dgm:pt modelId="{A22524EF-6695-49DA-93AE-9649D13CE15C}" type="pres">
      <dgm:prSet presAssocID="{68C2E5DC-02A7-4693-9051-0645EA848A3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3134E364-D89D-4CD5-B23D-3B7932B1FB6F}" srcId="{DCD5C887-0298-4F92-9F61-B1808A5F2AA7}" destId="{68C2E5DC-02A7-4693-9051-0645EA848A33}" srcOrd="1" destOrd="0" parTransId="{C1D236EC-8B3F-486A-B2AB-3EA84E0499A3}" sibTransId="{8B68E492-7E8C-4AC3-9674-C3B6851B3178}"/>
    <dgm:cxn modelId="{FC5A6085-17EC-4622-BE01-8D8E1FD800E4}" srcId="{DCD5C887-0298-4F92-9F61-B1808A5F2AA7}" destId="{C9B231E2-C357-4F8F-B648-32A220129CAC}" srcOrd="0" destOrd="0" parTransId="{0C35A019-E82B-49A3-ABBE-DBD4DA67C350}" sibTransId="{82D76FA6-E333-4C93-94DC-4E739F5EE90D}"/>
    <dgm:cxn modelId="{B537D392-0EC5-4A80-8CB1-9EF5C4E6C2AE}" type="presOf" srcId="{DCD5C887-0298-4F92-9F61-B1808A5F2AA7}" destId="{0B3EBB32-5A59-4BF4-9DCA-872CFBC042AF}" srcOrd="0" destOrd="0" presId="urn:microsoft.com/office/officeart/2018/2/layout/IconVerticalSolidList"/>
    <dgm:cxn modelId="{3CC674AB-C894-42D5-984A-5357412C2F0F}" type="presOf" srcId="{68C2E5DC-02A7-4693-9051-0645EA848A33}" destId="{A22524EF-6695-49DA-93AE-9649D13CE15C}" srcOrd="0" destOrd="0" presId="urn:microsoft.com/office/officeart/2018/2/layout/IconVerticalSolidList"/>
    <dgm:cxn modelId="{6801EAF9-1F7D-4DBC-95FD-4242046EFEF1}" type="presOf" srcId="{C9B231E2-C357-4F8F-B648-32A220129CAC}" destId="{D5E4D54D-0B2C-429F-A01A-399F55FD483E}" srcOrd="0" destOrd="0" presId="urn:microsoft.com/office/officeart/2018/2/layout/IconVerticalSolidList"/>
    <dgm:cxn modelId="{4B95DD63-F4FD-4C91-9D64-BC7DB2152AFD}" type="presParOf" srcId="{0B3EBB32-5A59-4BF4-9DCA-872CFBC042AF}" destId="{F46662BA-DA9F-450B-9DA4-7F4995057ABC}" srcOrd="0" destOrd="0" presId="urn:microsoft.com/office/officeart/2018/2/layout/IconVerticalSolidList"/>
    <dgm:cxn modelId="{A7A57761-D23C-4601-952D-7D32E69C9459}" type="presParOf" srcId="{F46662BA-DA9F-450B-9DA4-7F4995057ABC}" destId="{57E6A617-E437-4EE0-ADC5-05E7B0EDBD25}" srcOrd="0" destOrd="0" presId="urn:microsoft.com/office/officeart/2018/2/layout/IconVerticalSolidList"/>
    <dgm:cxn modelId="{5164EF28-B031-4DCF-8769-9B8FEB3D878C}" type="presParOf" srcId="{F46662BA-DA9F-450B-9DA4-7F4995057ABC}" destId="{65A8F6C4-8DEB-43E6-AA1E-6AC4CEACBA44}" srcOrd="1" destOrd="0" presId="urn:microsoft.com/office/officeart/2018/2/layout/IconVerticalSolidList"/>
    <dgm:cxn modelId="{95DED66C-E5D0-456F-86C0-AD025517B215}" type="presParOf" srcId="{F46662BA-DA9F-450B-9DA4-7F4995057ABC}" destId="{F0C1F8CB-B5A7-494C-9B64-18C2A2FA61E0}" srcOrd="2" destOrd="0" presId="urn:microsoft.com/office/officeart/2018/2/layout/IconVerticalSolidList"/>
    <dgm:cxn modelId="{5968B95E-28E0-40A2-B2FE-BED444A7F878}" type="presParOf" srcId="{F46662BA-DA9F-450B-9DA4-7F4995057ABC}" destId="{D5E4D54D-0B2C-429F-A01A-399F55FD483E}" srcOrd="3" destOrd="0" presId="urn:microsoft.com/office/officeart/2018/2/layout/IconVerticalSolidList"/>
    <dgm:cxn modelId="{EA5ECC45-172D-4057-92CC-E61618845CE2}" type="presParOf" srcId="{0B3EBB32-5A59-4BF4-9DCA-872CFBC042AF}" destId="{E951E1C2-A243-4C7A-A9BE-EB2E4B97CE21}" srcOrd="1" destOrd="0" presId="urn:microsoft.com/office/officeart/2018/2/layout/IconVerticalSolidList"/>
    <dgm:cxn modelId="{D1F23811-54C5-42D1-AF5B-625EF708CDE6}" type="presParOf" srcId="{0B3EBB32-5A59-4BF4-9DCA-872CFBC042AF}" destId="{BD84F5EC-74E3-43E1-AE79-27CB18E9F747}" srcOrd="2" destOrd="0" presId="urn:microsoft.com/office/officeart/2018/2/layout/IconVerticalSolidList"/>
    <dgm:cxn modelId="{D622C6CC-D3E3-4AA2-90C6-EE826A2727F9}" type="presParOf" srcId="{BD84F5EC-74E3-43E1-AE79-27CB18E9F747}" destId="{B4707061-E52B-453B-9515-4C93BEECB1A6}" srcOrd="0" destOrd="0" presId="urn:microsoft.com/office/officeart/2018/2/layout/IconVerticalSolidList"/>
    <dgm:cxn modelId="{CBE26545-87B5-4A8D-8D1A-C1B5F8EC457E}" type="presParOf" srcId="{BD84F5EC-74E3-43E1-AE79-27CB18E9F747}" destId="{DF567794-216B-4DCD-8896-6C04AD51BA29}" srcOrd="1" destOrd="0" presId="urn:microsoft.com/office/officeart/2018/2/layout/IconVerticalSolidList"/>
    <dgm:cxn modelId="{9D7A899E-178B-4DFE-83DD-6E88F26BC536}" type="presParOf" srcId="{BD84F5EC-74E3-43E1-AE79-27CB18E9F747}" destId="{66576412-DD7F-4C68-A787-2DE5AFB92DBA}" srcOrd="2" destOrd="0" presId="urn:microsoft.com/office/officeart/2018/2/layout/IconVerticalSolidList"/>
    <dgm:cxn modelId="{67C9CD16-BBA9-4208-B0C2-761E49EFC10C}" type="presParOf" srcId="{BD84F5EC-74E3-43E1-AE79-27CB18E9F747}" destId="{A22524EF-6695-49DA-93AE-9649D13CE15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3DB3EB-434E-494D-B56D-BEBAA6DC5762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5C61497-5693-4042-A092-022C29DFB5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High resistance (≥ 20%) or confirmed allergy to sulfamethoxazole/trimethoprim and nitrofurantoin</a:t>
          </a:r>
        </a:p>
      </dgm:t>
    </dgm:pt>
    <dgm:pt modelId="{E4FC85D3-B2BE-467C-B60F-C7D7BD59A0A1}" type="parTrans" cxnId="{12B31AFC-8919-4790-A2FF-16F0C4F8408F}">
      <dgm:prSet/>
      <dgm:spPr/>
      <dgm:t>
        <a:bodyPr/>
        <a:lstStyle/>
        <a:p>
          <a:endParaRPr lang="en-US"/>
        </a:p>
      </dgm:t>
    </dgm:pt>
    <dgm:pt modelId="{2F2104A8-B69E-4992-85F6-BFD6813EB9BF}" type="sibTrans" cxnId="{12B31AFC-8919-4790-A2FF-16F0C4F8408F}">
      <dgm:prSet/>
      <dgm:spPr/>
      <dgm:t>
        <a:bodyPr/>
        <a:lstStyle/>
        <a:p>
          <a:endParaRPr lang="en-US"/>
        </a:p>
      </dgm:t>
    </dgm:pt>
    <dgm:pt modelId="{57869DFE-8629-4D2F-A5C9-930D52CBF2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ESBL </a:t>
          </a:r>
          <a:r>
            <a:rPr lang="en-US" i="1" dirty="0"/>
            <a:t>E. coli </a:t>
          </a:r>
          <a:r>
            <a:rPr lang="en-US" b="1" dirty="0"/>
            <a:t>only if no other option </a:t>
          </a:r>
          <a:r>
            <a:rPr lang="en-US" b="0" dirty="0"/>
            <a:t>(monitor response)</a:t>
          </a:r>
        </a:p>
      </dgm:t>
    </dgm:pt>
    <dgm:pt modelId="{9D3567B4-6B9A-4E82-AC89-97582092F6B7}" type="parTrans" cxnId="{067B17AD-715D-40C4-88A7-F427064DB8D5}">
      <dgm:prSet/>
      <dgm:spPr/>
      <dgm:t>
        <a:bodyPr/>
        <a:lstStyle/>
        <a:p>
          <a:endParaRPr lang="en-US"/>
        </a:p>
      </dgm:t>
    </dgm:pt>
    <dgm:pt modelId="{AD65D0EE-1259-42FA-9C65-05D3FEB044B6}" type="sibTrans" cxnId="{067B17AD-715D-40C4-88A7-F427064DB8D5}">
      <dgm:prSet/>
      <dgm:spPr/>
      <dgm:t>
        <a:bodyPr/>
        <a:lstStyle/>
        <a:p>
          <a:endParaRPr lang="en-US"/>
        </a:p>
      </dgm:t>
    </dgm:pt>
    <dgm:pt modelId="{10EECF68-DBB5-459C-8C62-096E333D7C0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Once generic: 1</a:t>
          </a:r>
          <a:r>
            <a:rPr lang="en-US" b="0" baseline="30000" dirty="0"/>
            <a:t>st</a:t>
          </a:r>
          <a:r>
            <a:rPr lang="en-US" b="0" dirty="0"/>
            <a:t> line for UTI as per IDSA guidelines</a:t>
          </a:r>
          <a:r>
            <a:rPr lang="en-US" b="0" baseline="30000" dirty="0"/>
            <a:t>1</a:t>
          </a:r>
          <a:r>
            <a:rPr lang="en-US" b="0" dirty="0"/>
            <a:t> </a:t>
          </a:r>
        </a:p>
        <a:p>
          <a:pPr>
            <a:lnSpc>
              <a:spcPct val="100000"/>
            </a:lnSpc>
          </a:pPr>
          <a:r>
            <a:rPr lang="en-US" b="0" dirty="0"/>
            <a:t>	</a:t>
          </a:r>
          <a:r>
            <a:rPr lang="en-US" b="1" dirty="0"/>
            <a:t>Note: </a:t>
          </a:r>
          <a:r>
            <a:rPr lang="en-US" b="0" dirty="0"/>
            <a:t>not as effective as other options</a:t>
          </a:r>
        </a:p>
      </dgm:t>
    </dgm:pt>
    <dgm:pt modelId="{33E22857-034E-44C7-BE35-65A0DC022E48}" type="parTrans" cxnId="{C624202E-C8EA-477C-BA75-DAB50BA7F278}">
      <dgm:prSet/>
      <dgm:spPr/>
      <dgm:t>
        <a:bodyPr/>
        <a:lstStyle/>
        <a:p>
          <a:endParaRPr lang="en-US"/>
        </a:p>
      </dgm:t>
    </dgm:pt>
    <dgm:pt modelId="{F7DC2F03-A026-4631-A062-CAE72E9CF259}" type="sibTrans" cxnId="{C624202E-C8EA-477C-BA75-DAB50BA7F278}">
      <dgm:prSet/>
      <dgm:spPr/>
      <dgm:t>
        <a:bodyPr/>
        <a:lstStyle/>
        <a:p>
          <a:endParaRPr lang="en-US"/>
        </a:p>
      </dgm:t>
    </dgm:pt>
    <dgm:pt modelId="{4E272655-F451-463C-911A-C5AE824C88F6}" type="pres">
      <dgm:prSet presAssocID="{053DB3EB-434E-494D-B56D-BEBAA6DC5762}" presName="root" presStyleCnt="0">
        <dgm:presLayoutVars>
          <dgm:dir/>
          <dgm:resizeHandles val="exact"/>
        </dgm:presLayoutVars>
      </dgm:prSet>
      <dgm:spPr/>
    </dgm:pt>
    <dgm:pt modelId="{209C5AFE-6984-47F6-8D86-23EC60586F32}" type="pres">
      <dgm:prSet presAssocID="{F5C61497-5693-4042-A092-022C29DFB5BF}" presName="compNode" presStyleCnt="0"/>
      <dgm:spPr/>
    </dgm:pt>
    <dgm:pt modelId="{B976BC5D-0862-4F0D-A44A-3AE934FE8EDB}" type="pres">
      <dgm:prSet presAssocID="{F5C61497-5693-4042-A092-022C29DFB5BF}" presName="bgRect" presStyleLbl="bgShp" presStyleIdx="0" presStyleCnt="3"/>
      <dgm:spPr/>
    </dgm:pt>
    <dgm:pt modelId="{FF7D47E9-34FE-4A40-B9E8-D06B74436F93}" type="pres">
      <dgm:prSet presAssocID="{F5C61497-5693-4042-A092-022C29DFB5BF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eval Armor with solid fill"/>
        </a:ext>
      </dgm:extLst>
    </dgm:pt>
    <dgm:pt modelId="{A988ED7C-4773-4885-B48B-9BF12632F1C4}" type="pres">
      <dgm:prSet presAssocID="{F5C61497-5693-4042-A092-022C29DFB5BF}" presName="spaceRect" presStyleCnt="0"/>
      <dgm:spPr/>
    </dgm:pt>
    <dgm:pt modelId="{B10D681E-759C-4AE8-B0B8-A52771EC37B8}" type="pres">
      <dgm:prSet presAssocID="{F5C61497-5693-4042-A092-022C29DFB5BF}" presName="parTx" presStyleLbl="revTx" presStyleIdx="0" presStyleCnt="3">
        <dgm:presLayoutVars>
          <dgm:chMax val="0"/>
          <dgm:chPref val="0"/>
        </dgm:presLayoutVars>
      </dgm:prSet>
      <dgm:spPr/>
    </dgm:pt>
    <dgm:pt modelId="{E37EAC7A-8FFD-4A41-86A7-A57ACF6E1F76}" type="pres">
      <dgm:prSet presAssocID="{2F2104A8-B69E-4992-85F6-BFD6813EB9BF}" presName="sibTrans" presStyleCnt="0"/>
      <dgm:spPr/>
    </dgm:pt>
    <dgm:pt modelId="{0DA3FAA3-B65F-473C-BDA2-9CACE78A0471}" type="pres">
      <dgm:prSet presAssocID="{57869DFE-8629-4D2F-A5C9-930D52CBF277}" presName="compNode" presStyleCnt="0"/>
      <dgm:spPr/>
    </dgm:pt>
    <dgm:pt modelId="{D60BBD08-284F-47B3-9770-CD8C196B5C07}" type="pres">
      <dgm:prSet presAssocID="{57869DFE-8629-4D2F-A5C9-930D52CBF277}" presName="bgRect" presStyleLbl="bgShp" presStyleIdx="1" presStyleCnt="3"/>
      <dgm:spPr/>
    </dgm:pt>
    <dgm:pt modelId="{2CFFB19E-A1E4-44A8-8484-EF63075EC194}" type="pres">
      <dgm:prSet presAssocID="{57869DFE-8629-4D2F-A5C9-930D52CBF277}" presName="icon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 with solid fill"/>
        </a:ext>
      </dgm:extLst>
    </dgm:pt>
    <dgm:pt modelId="{563F78FF-EC90-455D-A163-395322D95B44}" type="pres">
      <dgm:prSet presAssocID="{57869DFE-8629-4D2F-A5C9-930D52CBF277}" presName="spaceRect" presStyleCnt="0"/>
      <dgm:spPr/>
    </dgm:pt>
    <dgm:pt modelId="{26D9412B-6597-4EAF-9AFD-BA1B0F0A813B}" type="pres">
      <dgm:prSet presAssocID="{57869DFE-8629-4D2F-A5C9-930D52CBF277}" presName="parTx" presStyleLbl="revTx" presStyleIdx="1" presStyleCnt="3">
        <dgm:presLayoutVars>
          <dgm:chMax val="0"/>
          <dgm:chPref val="0"/>
        </dgm:presLayoutVars>
      </dgm:prSet>
      <dgm:spPr/>
    </dgm:pt>
    <dgm:pt modelId="{C672D4F0-0716-4F87-842A-072C593A735A}" type="pres">
      <dgm:prSet presAssocID="{AD65D0EE-1259-42FA-9C65-05D3FEB044B6}" presName="sibTrans" presStyleCnt="0"/>
      <dgm:spPr/>
    </dgm:pt>
    <dgm:pt modelId="{2AACA591-EF8D-40C9-BCF6-63DC89B05D90}" type="pres">
      <dgm:prSet presAssocID="{10EECF68-DBB5-459C-8C62-096E333D7C00}" presName="compNode" presStyleCnt="0"/>
      <dgm:spPr/>
    </dgm:pt>
    <dgm:pt modelId="{E006D2A9-19C7-4719-94FB-CD7243696E3B}" type="pres">
      <dgm:prSet presAssocID="{10EECF68-DBB5-459C-8C62-096E333D7C00}" presName="bgRect" presStyleLbl="bgShp" presStyleIdx="2" presStyleCnt="3"/>
      <dgm:spPr/>
    </dgm:pt>
    <dgm:pt modelId="{44F639DF-114C-4B22-9F30-6F4F0489DA52}" type="pres">
      <dgm:prSet presAssocID="{10EECF68-DBB5-459C-8C62-096E333D7C00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box Checked with solid fill"/>
        </a:ext>
      </dgm:extLst>
    </dgm:pt>
    <dgm:pt modelId="{94909167-0AF8-4425-B587-1BF9DE22A276}" type="pres">
      <dgm:prSet presAssocID="{10EECF68-DBB5-459C-8C62-096E333D7C00}" presName="spaceRect" presStyleCnt="0"/>
      <dgm:spPr/>
    </dgm:pt>
    <dgm:pt modelId="{7B31782D-7C8D-4D3C-B7E3-DA48BCEE6F85}" type="pres">
      <dgm:prSet presAssocID="{10EECF68-DBB5-459C-8C62-096E333D7C0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7C9930D-87E6-4FF5-B5D5-724892F6485C}" type="presOf" srcId="{F5C61497-5693-4042-A092-022C29DFB5BF}" destId="{B10D681E-759C-4AE8-B0B8-A52771EC37B8}" srcOrd="0" destOrd="0" presId="urn:microsoft.com/office/officeart/2018/2/layout/IconVerticalSolidList"/>
    <dgm:cxn modelId="{C624202E-C8EA-477C-BA75-DAB50BA7F278}" srcId="{053DB3EB-434E-494D-B56D-BEBAA6DC5762}" destId="{10EECF68-DBB5-459C-8C62-096E333D7C00}" srcOrd="2" destOrd="0" parTransId="{33E22857-034E-44C7-BE35-65A0DC022E48}" sibTransId="{F7DC2F03-A026-4631-A062-CAE72E9CF259}"/>
    <dgm:cxn modelId="{270DA255-AF78-4800-B41D-2909EE42A4C4}" type="presOf" srcId="{053DB3EB-434E-494D-B56D-BEBAA6DC5762}" destId="{4E272655-F451-463C-911A-C5AE824C88F6}" srcOrd="0" destOrd="0" presId="urn:microsoft.com/office/officeart/2018/2/layout/IconVerticalSolidList"/>
    <dgm:cxn modelId="{EC3D6981-09E6-44E8-A24C-4F21B89CDD63}" type="presOf" srcId="{57869DFE-8629-4D2F-A5C9-930D52CBF277}" destId="{26D9412B-6597-4EAF-9AFD-BA1B0F0A813B}" srcOrd="0" destOrd="0" presId="urn:microsoft.com/office/officeart/2018/2/layout/IconVerticalSolidList"/>
    <dgm:cxn modelId="{067B17AD-715D-40C4-88A7-F427064DB8D5}" srcId="{053DB3EB-434E-494D-B56D-BEBAA6DC5762}" destId="{57869DFE-8629-4D2F-A5C9-930D52CBF277}" srcOrd="1" destOrd="0" parTransId="{9D3567B4-6B9A-4E82-AC89-97582092F6B7}" sibTransId="{AD65D0EE-1259-42FA-9C65-05D3FEB044B6}"/>
    <dgm:cxn modelId="{0ECF62DC-0951-4355-A244-D4A874B6C7E1}" type="presOf" srcId="{10EECF68-DBB5-459C-8C62-096E333D7C00}" destId="{7B31782D-7C8D-4D3C-B7E3-DA48BCEE6F85}" srcOrd="0" destOrd="0" presId="urn:microsoft.com/office/officeart/2018/2/layout/IconVerticalSolidList"/>
    <dgm:cxn modelId="{12B31AFC-8919-4790-A2FF-16F0C4F8408F}" srcId="{053DB3EB-434E-494D-B56D-BEBAA6DC5762}" destId="{F5C61497-5693-4042-A092-022C29DFB5BF}" srcOrd="0" destOrd="0" parTransId="{E4FC85D3-B2BE-467C-B60F-C7D7BD59A0A1}" sibTransId="{2F2104A8-B69E-4992-85F6-BFD6813EB9BF}"/>
    <dgm:cxn modelId="{664D4353-1F3F-4659-B9FA-4F9B272936B5}" type="presParOf" srcId="{4E272655-F451-463C-911A-C5AE824C88F6}" destId="{209C5AFE-6984-47F6-8D86-23EC60586F32}" srcOrd="0" destOrd="0" presId="urn:microsoft.com/office/officeart/2018/2/layout/IconVerticalSolidList"/>
    <dgm:cxn modelId="{529339EA-EC85-4407-AE54-7D679837A614}" type="presParOf" srcId="{209C5AFE-6984-47F6-8D86-23EC60586F32}" destId="{B976BC5D-0862-4F0D-A44A-3AE934FE8EDB}" srcOrd="0" destOrd="0" presId="urn:microsoft.com/office/officeart/2018/2/layout/IconVerticalSolidList"/>
    <dgm:cxn modelId="{E383C954-845B-4949-BF30-8AAD1219694E}" type="presParOf" srcId="{209C5AFE-6984-47F6-8D86-23EC60586F32}" destId="{FF7D47E9-34FE-4A40-B9E8-D06B74436F93}" srcOrd="1" destOrd="0" presId="urn:microsoft.com/office/officeart/2018/2/layout/IconVerticalSolidList"/>
    <dgm:cxn modelId="{7D56EE2E-4016-4549-B36D-EC910C7B8CFA}" type="presParOf" srcId="{209C5AFE-6984-47F6-8D86-23EC60586F32}" destId="{A988ED7C-4773-4885-B48B-9BF12632F1C4}" srcOrd="2" destOrd="0" presId="urn:microsoft.com/office/officeart/2018/2/layout/IconVerticalSolidList"/>
    <dgm:cxn modelId="{2C519D16-E53B-42BD-813B-CAF4CD110F5D}" type="presParOf" srcId="{209C5AFE-6984-47F6-8D86-23EC60586F32}" destId="{B10D681E-759C-4AE8-B0B8-A52771EC37B8}" srcOrd="3" destOrd="0" presId="urn:microsoft.com/office/officeart/2018/2/layout/IconVerticalSolidList"/>
    <dgm:cxn modelId="{3739A228-E0C9-480A-A1C7-5307D72E186B}" type="presParOf" srcId="{4E272655-F451-463C-911A-C5AE824C88F6}" destId="{E37EAC7A-8FFD-4A41-86A7-A57ACF6E1F76}" srcOrd="1" destOrd="0" presId="urn:microsoft.com/office/officeart/2018/2/layout/IconVerticalSolidList"/>
    <dgm:cxn modelId="{1B61E299-DE67-4338-8E20-D84C7F0E16E1}" type="presParOf" srcId="{4E272655-F451-463C-911A-C5AE824C88F6}" destId="{0DA3FAA3-B65F-473C-BDA2-9CACE78A0471}" srcOrd="2" destOrd="0" presId="urn:microsoft.com/office/officeart/2018/2/layout/IconVerticalSolidList"/>
    <dgm:cxn modelId="{CE71D7CE-F19F-4DD6-9583-43DA96D5436E}" type="presParOf" srcId="{0DA3FAA3-B65F-473C-BDA2-9CACE78A0471}" destId="{D60BBD08-284F-47B3-9770-CD8C196B5C07}" srcOrd="0" destOrd="0" presId="urn:microsoft.com/office/officeart/2018/2/layout/IconVerticalSolidList"/>
    <dgm:cxn modelId="{B0441E90-337F-4C90-9A97-9628769A41C6}" type="presParOf" srcId="{0DA3FAA3-B65F-473C-BDA2-9CACE78A0471}" destId="{2CFFB19E-A1E4-44A8-8484-EF63075EC194}" srcOrd="1" destOrd="0" presId="urn:microsoft.com/office/officeart/2018/2/layout/IconVerticalSolidList"/>
    <dgm:cxn modelId="{EADA4D1E-650D-41E1-936A-58C56210A9CB}" type="presParOf" srcId="{0DA3FAA3-B65F-473C-BDA2-9CACE78A0471}" destId="{563F78FF-EC90-455D-A163-395322D95B44}" srcOrd="2" destOrd="0" presId="urn:microsoft.com/office/officeart/2018/2/layout/IconVerticalSolidList"/>
    <dgm:cxn modelId="{B8A3C098-F442-4653-A443-624589DF25D7}" type="presParOf" srcId="{0DA3FAA3-B65F-473C-BDA2-9CACE78A0471}" destId="{26D9412B-6597-4EAF-9AFD-BA1B0F0A813B}" srcOrd="3" destOrd="0" presId="urn:microsoft.com/office/officeart/2018/2/layout/IconVerticalSolidList"/>
    <dgm:cxn modelId="{5BC85463-44E7-4CD8-9A57-FBE3F191D80E}" type="presParOf" srcId="{4E272655-F451-463C-911A-C5AE824C88F6}" destId="{C672D4F0-0716-4F87-842A-072C593A735A}" srcOrd="3" destOrd="0" presId="urn:microsoft.com/office/officeart/2018/2/layout/IconVerticalSolidList"/>
    <dgm:cxn modelId="{C3B61CAE-563A-465D-AB42-A1BE0D06FB12}" type="presParOf" srcId="{4E272655-F451-463C-911A-C5AE824C88F6}" destId="{2AACA591-EF8D-40C9-BCF6-63DC89B05D90}" srcOrd="4" destOrd="0" presId="urn:microsoft.com/office/officeart/2018/2/layout/IconVerticalSolidList"/>
    <dgm:cxn modelId="{79D714A1-EE14-4F2E-83DE-DAADEEDC5367}" type="presParOf" srcId="{2AACA591-EF8D-40C9-BCF6-63DC89B05D90}" destId="{E006D2A9-19C7-4719-94FB-CD7243696E3B}" srcOrd="0" destOrd="0" presId="urn:microsoft.com/office/officeart/2018/2/layout/IconVerticalSolidList"/>
    <dgm:cxn modelId="{FE951269-8669-4275-B77C-1CF7012AC33F}" type="presParOf" srcId="{2AACA591-EF8D-40C9-BCF6-63DC89B05D90}" destId="{44F639DF-114C-4B22-9F30-6F4F0489DA52}" srcOrd="1" destOrd="0" presId="urn:microsoft.com/office/officeart/2018/2/layout/IconVerticalSolidList"/>
    <dgm:cxn modelId="{4B910AFD-4C6A-4EDF-974B-F18D341F99BC}" type="presParOf" srcId="{2AACA591-EF8D-40C9-BCF6-63DC89B05D90}" destId="{94909167-0AF8-4425-B587-1BF9DE22A276}" srcOrd="2" destOrd="0" presId="urn:microsoft.com/office/officeart/2018/2/layout/IconVerticalSolidList"/>
    <dgm:cxn modelId="{2C626DB1-000E-4FE3-AD37-2E70BA03E702}" type="presParOf" srcId="{2AACA591-EF8D-40C9-BCF6-63DC89B05D90}" destId="{7B31782D-7C8D-4D3C-B7E3-DA48BCEE6F8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4FCFE6-F06B-4E02-A4CA-53A85129BE66}" type="doc">
      <dgm:prSet loTypeId="urn:microsoft.com/office/officeart/2018/2/layout/IconVerticalSolidList" loCatId="icon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6EF1E47-BDA2-40A8-9E9F-4DF61CCA94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Approved for female adult and pediatric patients aged 12 years and older and weighing at least 40 kg with uncomplicated urinary tract infections (</a:t>
          </a:r>
          <a:r>
            <a:rPr lang="en-US" dirty="0" err="1"/>
            <a:t>uUTIs</a:t>
          </a:r>
          <a:r>
            <a:rPr lang="en-US" dirty="0"/>
            <a:t>) </a:t>
          </a:r>
        </a:p>
      </dgm:t>
    </dgm:pt>
    <dgm:pt modelId="{164681C4-3A82-4EA6-BEFD-969BC5E44321}" type="parTrans" cxnId="{CFDFF2D5-E083-4403-8145-48BF526C8260}">
      <dgm:prSet/>
      <dgm:spPr/>
      <dgm:t>
        <a:bodyPr/>
        <a:lstStyle/>
        <a:p>
          <a:endParaRPr lang="en-US"/>
        </a:p>
      </dgm:t>
    </dgm:pt>
    <dgm:pt modelId="{97F5EFF0-40D2-423C-A5CD-B30B47E30D78}" type="sibTrans" cxnId="{CFDFF2D5-E083-4403-8145-48BF526C8260}">
      <dgm:prSet/>
      <dgm:spPr/>
      <dgm:t>
        <a:bodyPr/>
        <a:lstStyle/>
        <a:p>
          <a:endParaRPr lang="en-US"/>
        </a:p>
      </dgm:t>
    </dgm:pt>
    <dgm:pt modelId="{AF5E3A38-5C8E-46A8-AFF7-10482A5D44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Spectrum: </a:t>
          </a:r>
        </a:p>
        <a:p>
          <a:pPr>
            <a:lnSpc>
              <a:spcPct val="100000"/>
            </a:lnSpc>
          </a:pPr>
          <a:r>
            <a:rPr lang="en-US" dirty="0"/>
            <a:t>	Gram negatives: </a:t>
          </a:r>
          <a:r>
            <a:rPr lang="en-US" i="1" dirty="0"/>
            <a:t>Escherichia coli,</a:t>
          </a:r>
          <a:r>
            <a:rPr lang="en-US" dirty="0"/>
            <a:t>  </a:t>
          </a:r>
          <a:r>
            <a:rPr lang="en-US" i="1" dirty="0"/>
            <a:t>Klebsiella pneumoniae, </a:t>
          </a:r>
          <a:r>
            <a:rPr lang="en-US" i="0" dirty="0"/>
            <a:t>ESBLs</a:t>
          </a:r>
          <a:r>
            <a:rPr lang="en-US" i="1" dirty="0"/>
            <a:t>, </a:t>
          </a:r>
          <a:r>
            <a:rPr lang="en-US" i="0" dirty="0"/>
            <a:t>and</a:t>
          </a:r>
          <a:r>
            <a:rPr lang="en-US" i="1" dirty="0"/>
            <a:t> Citrobacter </a:t>
          </a:r>
          <a:r>
            <a:rPr lang="en-US" i="1" dirty="0" err="1"/>
            <a:t>freundii</a:t>
          </a:r>
          <a:r>
            <a:rPr lang="en-US" i="1" dirty="0"/>
            <a:t> complex</a:t>
          </a:r>
          <a:endParaRPr lang="en-US" dirty="0"/>
        </a:p>
        <a:p>
          <a:pPr>
            <a:lnSpc>
              <a:spcPct val="100000"/>
            </a:lnSpc>
          </a:pPr>
          <a:r>
            <a:rPr lang="en-US" i="1" dirty="0"/>
            <a:t>	</a:t>
          </a:r>
          <a:r>
            <a:rPr lang="en-US" i="0" dirty="0"/>
            <a:t>Gram positives</a:t>
          </a:r>
          <a:r>
            <a:rPr lang="en-US" i="1" dirty="0"/>
            <a:t>: Staphylococcus saprophyticus</a:t>
          </a:r>
          <a:r>
            <a:rPr lang="en-US" dirty="0"/>
            <a:t> (</a:t>
          </a:r>
          <a:r>
            <a:rPr lang="en-US" i="1" dirty="0"/>
            <a:t>S. saprophyticus</a:t>
          </a:r>
          <a:r>
            <a:rPr lang="en-US" dirty="0"/>
            <a:t>), and</a:t>
          </a:r>
          <a:r>
            <a:rPr lang="en-US" i="1" dirty="0"/>
            <a:t> Enterococcus faecalis</a:t>
          </a:r>
          <a:r>
            <a:rPr lang="en-US" dirty="0"/>
            <a:t> </a:t>
          </a:r>
        </a:p>
      </dgm:t>
    </dgm:pt>
    <dgm:pt modelId="{BC4895C6-0BFD-476E-88D2-609551E924C4}" type="parTrans" cxnId="{23FDAA00-EAA0-4518-A72F-4551535DD9F1}">
      <dgm:prSet/>
      <dgm:spPr/>
      <dgm:t>
        <a:bodyPr/>
        <a:lstStyle/>
        <a:p>
          <a:endParaRPr lang="en-US"/>
        </a:p>
      </dgm:t>
    </dgm:pt>
    <dgm:pt modelId="{0805B807-327F-4A7B-87F9-5D9AD459139A}" type="sibTrans" cxnId="{23FDAA00-EAA0-4518-A72F-4551535DD9F1}">
      <dgm:prSet/>
      <dgm:spPr/>
      <dgm:t>
        <a:bodyPr/>
        <a:lstStyle/>
        <a:p>
          <a:endParaRPr lang="en-US"/>
        </a:p>
      </dgm:t>
    </dgm:pt>
    <dgm:pt modelId="{A191034A-FC4F-4F71-BF87-AE10F4252FE6}" type="pres">
      <dgm:prSet presAssocID="{354FCFE6-F06B-4E02-A4CA-53A85129BE66}" presName="root" presStyleCnt="0">
        <dgm:presLayoutVars>
          <dgm:dir/>
          <dgm:resizeHandles val="exact"/>
        </dgm:presLayoutVars>
      </dgm:prSet>
      <dgm:spPr/>
    </dgm:pt>
    <dgm:pt modelId="{905E373C-9146-4F49-8928-0952984CF7E7}" type="pres">
      <dgm:prSet presAssocID="{76EF1E47-BDA2-40A8-9E9F-4DF61CCA9432}" presName="compNode" presStyleCnt="0"/>
      <dgm:spPr/>
    </dgm:pt>
    <dgm:pt modelId="{F71F031B-8F7D-481E-88D2-AA185F53C15C}" type="pres">
      <dgm:prSet presAssocID="{76EF1E47-BDA2-40A8-9E9F-4DF61CCA9432}" presName="bgRect" presStyleLbl="bgShp" presStyleIdx="0" presStyleCnt="2"/>
      <dgm:spPr/>
    </dgm:pt>
    <dgm:pt modelId="{BEAC1257-E76C-4BCA-B722-AB77124A6F1B}" type="pres">
      <dgm:prSet presAssocID="{76EF1E47-BDA2-40A8-9E9F-4DF61CCA9432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5D104055-1431-4EB7-A6B7-6EC23E138315}" type="pres">
      <dgm:prSet presAssocID="{76EF1E47-BDA2-40A8-9E9F-4DF61CCA9432}" presName="spaceRect" presStyleCnt="0"/>
      <dgm:spPr/>
    </dgm:pt>
    <dgm:pt modelId="{AEF97AEF-C35F-4943-AF87-3833280325D0}" type="pres">
      <dgm:prSet presAssocID="{76EF1E47-BDA2-40A8-9E9F-4DF61CCA9432}" presName="parTx" presStyleLbl="revTx" presStyleIdx="0" presStyleCnt="2">
        <dgm:presLayoutVars>
          <dgm:chMax val="0"/>
          <dgm:chPref val="0"/>
        </dgm:presLayoutVars>
      </dgm:prSet>
      <dgm:spPr/>
    </dgm:pt>
    <dgm:pt modelId="{2B7B598E-6A39-48BB-8812-EFD6FEF60CD4}" type="pres">
      <dgm:prSet presAssocID="{97F5EFF0-40D2-423C-A5CD-B30B47E30D78}" presName="sibTrans" presStyleCnt="0"/>
      <dgm:spPr/>
    </dgm:pt>
    <dgm:pt modelId="{A3E36798-6DA2-4DB0-80DD-2B4BF06FD320}" type="pres">
      <dgm:prSet presAssocID="{AF5E3A38-5C8E-46A8-AFF7-10482A5D44CF}" presName="compNode" presStyleCnt="0"/>
      <dgm:spPr/>
    </dgm:pt>
    <dgm:pt modelId="{5AC75370-473C-4254-83D7-B0555F0690B6}" type="pres">
      <dgm:prSet presAssocID="{AF5E3A38-5C8E-46A8-AFF7-10482A5D44CF}" presName="bgRect" presStyleLbl="bgShp" presStyleIdx="1" presStyleCnt="2"/>
      <dgm:spPr/>
    </dgm:pt>
    <dgm:pt modelId="{CC774144-748F-467A-95D4-0796DE69D62A}" type="pres">
      <dgm:prSet presAssocID="{AF5E3A38-5C8E-46A8-AFF7-10482A5D44CF}" presName="iconRect" presStyleLbl="node1" presStyleIdx="1" presStyleCnt="2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tri Dish with solid fill"/>
        </a:ext>
      </dgm:extLst>
    </dgm:pt>
    <dgm:pt modelId="{D90B6DAD-F6D4-4A12-B089-EE9402AA124C}" type="pres">
      <dgm:prSet presAssocID="{AF5E3A38-5C8E-46A8-AFF7-10482A5D44CF}" presName="spaceRect" presStyleCnt="0"/>
      <dgm:spPr/>
    </dgm:pt>
    <dgm:pt modelId="{E2B48EA9-C5C3-4F8A-A027-E37D9B9955F7}" type="pres">
      <dgm:prSet presAssocID="{AF5E3A38-5C8E-46A8-AFF7-10482A5D44C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3FDAA00-EAA0-4518-A72F-4551535DD9F1}" srcId="{354FCFE6-F06B-4E02-A4CA-53A85129BE66}" destId="{AF5E3A38-5C8E-46A8-AFF7-10482A5D44CF}" srcOrd="1" destOrd="0" parTransId="{BC4895C6-0BFD-476E-88D2-609551E924C4}" sibTransId="{0805B807-327F-4A7B-87F9-5D9AD459139A}"/>
    <dgm:cxn modelId="{81BD5C4C-A75A-4E5D-9555-50B6C9630EFA}" type="presOf" srcId="{354FCFE6-F06B-4E02-A4CA-53A85129BE66}" destId="{A191034A-FC4F-4F71-BF87-AE10F4252FE6}" srcOrd="0" destOrd="0" presId="urn:microsoft.com/office/officeart/2018/2/layout/IconVerticalSolidList"/>
    <dgm:cxn modelId="{26045773-515A-4849-85C3-CF86E84CC21E}" type="presOf" srcId="{AF5E3A38-5C8E-46A8-AFF7-10482A5D44CF}" destId="{E2B48EA9-C5C3-4F8A-A027-E37D9B9955F7}" srcOrd="0" destOrd="0" presId="urn:microsoft.com/office/officeart/2018/2/layout/IconVerticalSolidList"/>
    <dgm:cxn modelId="{2C2237AB-AA99-416C-BC5F-1AA7A0AB1EED}" type="presOf" srcId="{76EF1E47-BDA2-40A8-9E9F-4DF61CCA9432}" destId="{AEF97AEF-C35F-4943-AF87-3833280325D0}" srcOrd="0" destOrd="0" presId="urn:microsoft.com/office/officeart/2018/2/layout/IconVerticalSolidList"/>
    <dgm:cxn modelId="{CFDFF2D5-E083-4403-8145-48BF526C8260}" srcId="{354FCFE6-F06B-4E02-A4CA-53A85129BE66}" destId="{76EF1E47-BDA2-40A8-9E9F-4DF61CCA9432}" srcOrd="0" destOrd="0" parTransId="{164681C4-3A82-4EA6-BEFD-969BC5E44321}" sibTransId="{97F5EFF0-40D2-423C-A5CD-B30B47E30D78}"/>
    <dgm:cxn modelId="{5EC2A7C8-4D77-4F17-9AFC-86788DA29254}" type="presParOf" srcId="{A191034A-FC4F-4F71-BF87-AE10F4252FE6}" destId="{905E373C-9146-4F49-8928-0952984CF7E7}" srcOrd="0" destOrd="0" presId="urn:microsoft.com/office/officeart/2018/2/layout/IconVerticalSolidList"/>
    <dgm:cxn modelId="{1F24F26C-2B1A-44EE-9DB2-18A5741AF142}" type="presParOf" srcId="{905E373C-9146-4F49-8928-0952984CF7E7}" destId="{F71F031B-8F7D-481E-88D2-AA185F53C15C}" srcOrd="0" destOrd="0" presId="urn:microsoft.com/office/officeart/2018/2/layout/IconVerticalSolidList"/>
    <dgm:cxn modelId="{3C4B9230-14AA-42AD-BAED-F7777FBC99BF}" type="presParOf" srcId="{905E373C-9146-4F49-8928-0952984CF7E7}" destId="{BEAC1257-E76C-4BCA-B722-AB77124A6F1B}" srcOrd="1" destOrd="0" presId="urn:microsoft.com/office/officeart/2018/2/layout/IconVerticalSolidList"/>
    <dgm:cxn modelId="{B60656A3-886E-473C-B68D-4B960C186C56}" type="presParOf" srcId="{905E373C-9146-4F49-8928-0952984CF7E7}" destId="{5D104055-1431-4EB7-A6B7-6EC23E138315}" srcOrd="2" destOrd="0" presId="urn:microsoft.com/office/officeart/2018/2/layout/IconVerticalSolidList"/>
    <dgm:cxn modelId="{BDCBDF4B-87CF-46D6-9201-189F51A11CB8}" type="presParOf" srcId="{905E373C-9146-4F49-8928-0952984CF7E7}" destId="{AEF97AEF-C35F-4943-AF87-3833280325D0}" srcOrd="3" destOrd="0" presId="urn:microsoft.com/office/officeart/2018/2/layout/IconVerticalSolidList"/>
    <dgm:cxn modelId="{0EB4128A-2ABB-465B-9679-7D32B0B350C3}" type="presParOf" srcId="{A191034A-FC4F-4F71-BF87-AE10F4252FE6}" destId="{2B7B598E-6A39-48BB-8812-EFD6FEF60CD4}" srcOrd="1" destOrd="0" presId="urn:microsoft.com/office/officeart/2018/2/layout/IconVerticalSolidList"/>
    <dgm:cxn modelId="{F2B5E7E7-B73B-4DF7-B0A2-5F51C1A0C76D}" type="presParOf" srcId="{A191034A-FC4F-4F71-BF87-AE10F4252FE6}" destId="{A3E36798-6DA2-4DB0-80DD-2B4BF06FD320}" srcOrd="2" destOrd="0" presId="urn:microsoft.com/office/officeart/2018/2/layout/IconVerticalSolidList"/>
    <dgm:cxn modelId="{813E3F38-93B3-4194-8380-A37ECD1FFF1F}" type="presParOf" srcId="{A3E36798-6DA2-4DB0-80DD-2B4BF06FD320}" destId="{5AC75370-473C-4254-83D7-B0555F0690B6}" srcOrd="0" destOrd="0" presId="urn:microsoft.com/office/officeart/2018/2/layout/IconVerticalSolidList"/>
    <dgm:cxn modelId="{5158E233-59F6-47CA-B419-785A64FC74B1}" type="presParOf" srcId="{A3E36798-6DA2-4DB0-80DD-2B4BF06FD320}" destId="{CC774144-748F-467A-95D4-0796DE69D62A}" srcOrd="1" destOrd="0" presId="urn:microsoft.com/office/officeart/2018/2/layout/IconVerticalSolidList"/>
    <dgm:cxn modelId="{DDBD03CC-0607-4C67-8642-9ACC0D2AB69D}" type="presParOf" srcId="{A3E36798-6DA2-4DB0-80DD-2B4BF06FD320}" destId="{D90B6DAD-F6D4-4A12-B089-EE9402AA124C}" srcOrd="2" destOrd="0" presId="urn:microsoft.com/office/officeart/2018/2/layout/IconVerticalSolidList"/>
    <dgm:cxn modelId="{7CF8A375-8677-4FC7-887D-30705E881C7C}" type="presParOf" srcId="{A3E36798-6DA2-4DB0-80DD-2B4BF06FD320}" destId="{E2B48EA9-C5C3-4F8A-A027-E37D9B9955F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20FFA88-98A0-4DFD-9A66-F37954DC4E39}" type="doc">
      <dgm:prSet loTypeId="urn:microsoft.com/office/officeart/2008/layout/PictureStrips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0961B0-B467-486D-B35E-A0532B14BB1A}">
      <dgm:prSet phldrT="[Text]" phldr="0"/>
      <dgm:spPr/>
      <dgm:t>
        <a:bodyPr/>
        <a:lstStyle/>
        <a:p>
          <a:r>
            <a:rPr lang="en-US" b="1" dirty="0"/>
            <a:t>Mechanism of Action</a:t>
          </a:r>
          <a:r>
            <a:rPr lang="en-US" b="1" baseline="30000" dirty="0"/>
            <a:t>1</a:t>
          </a:r>
        </a:p>
      </dgm:t>
    </dgm:pt>
    <dgm:pt modelId="{F6E695B2-3F8B-4706-9E01-5EE5BCD64C16}" type="parTrans" cxnId="{F86E6C57-BA91-4C51-84F8-384F4F10A933}">
      <dgm:prSet/>
      <dgm:spPr/>
      <dgm:t>
        <a:bodyPr/>
        <a:lstStyle/>
        <a:p>
          <a:endParaRPr lang="en-US"/>
        </a:p>
      </dgm:t>
    </dgm:pt>
    <dgm:pt modelId="{A7B9359A-0AD2-4C59-A0E4-D38C5D6D6F47}" type="sibTrans" cxnId="{F86E6C57-BA91-4C51-84F8-384F4F10A933}">
      <dgm:prSet/>
      <dgm:spPr/>
      <dgm:t>
        <a:bodyPr/>
        <a:lstStyle/>
        <a:p>
          <a:endParaRPr lang="en-US"/>
        </a:p>
      </dgm:t>
    </dgm:pt>
    <dgm:pt modelId="{6F81E681-6A03-42BE-8E05-3584CE11712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First-in-class tirazaacenaphthylene bacterial type II topoisomerase inhibitor, works as well as nitrofurantoin in approval data</a:t>
          </a:r>
        </a:p>
      </dgm:t>
    </dgm:pt>
    <dgm:pt modelId="{3F26D0BA-24EB-46D9-97FB-113E1AD03182}" type="parTrans" cxnId="{90EFABA2-3D44-4A86-8A30-E2225225DC79}">
      <dgm:prSet/>
      <dgm:spPr/>
      <dgm:t>
        <a:bodyPr/>
        <a:lstStyle/>
        <a:p>
          <a:endParaRPr lang="en-US"/>
        </a:p>
      </dgm:t>
    </dgm:pt>
    <dgm:pt modelId="{1D8F3351-FEFD-4D6A-B9A6-96C05FD3F7DC}" type="sibTrans" cxnId="{90EFABA2-3D44-4A86-8A30-E2225225DC79}">
      <dgm:prSet/>
      <dgm:spPr/>
      <dgm:t>
        <a:bodyPr/>
        <a:lstStyle/>
        <a:p>
          <a:endParaRPr lang="en-US"/>
        </a:p>
      </dgm:t>
    </dgm:pt>
    <dgm:pt modelId="{C00C8174-E2AA-4D82-838A-A71DC3E82C88}">
      <dgm:prSet phldrT="[Text]" phldr="0"/>
      <dgm:spPr/>
      <dgm:t>
        <a:bodyPr/>
        <a:lstStyle/>
        <a:p>
          <a:r>
            <a:rPr lang="en-US" b="1" dirty="0"/>
            <a:t>Dose</a:t>
          </a:r>
          <a:r>
            <a:rPr lang="en-US" b="1" baseline="30000" dirty="0"/>
            <a:t>1</a:t>
          </a:r>
        </a:p>
      </dgm:t>
    </dgm:pt>
    <dgm:pt modelId="{998042FC-5485-4E9A-B804-04526D0382F2}" type="parTrans" cxnId="{0614B806-6E3C-487F-95B9-CBA5C4C015D7}">
      <dgm:prSet/>
      <dgm:spPr/>
      <dgm:t>
        <a:bodyPr/>
        <a:lstStyle/>
        <a:p>
          <a:endParaRPr lang="en-US"/>
        </a:p>
      </dgm:t>
    </dgm:pt>
    <dgm:pt modelId="{82256F77-D0DF-4F2E-89A3-B1A011214DAE}" type="sibTrans" cxnId="{0614B806-6E3C-487F-95B9-CBA5C4C015D7}">
      <dgm:prSet/>
      <dgm:spPr/>
      <dgm:t>
        <a:bodyPr/>
        <a:lstStyle/>
        <a:p>
          <a:endParaRPr lang="en-US"/>
        </a:p>
      </dgm:t>
    </dgm:pt>
    <dgm:pt modelId="{420D9172-99D6-45D1-9AB8-9C5D6BE003A9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1500mg (2 x 750mg tablets) PO BID x 5 days taken after a meal</a:t>
          </a:r>
        </a:p>
      </dgm:t>
    </dgm:pt>
    <dgm:pt modelId="{40E2CACC-B4EF-42EF-B3B3-2966321E482E}" type="parTrans" cxnId="{293806E3-0BF7-4E76-B8A4-821DF10908BC}">
      <dgm:prSet/>
      <dgm:spPr/>
      <dgm:t>
        <a:bodyPr/>
        <a:lstStyle/>
        <a:p>
          <a:endParaRPr lang="en-US"/>
        </a:p>
      </dgm:t>
    </dgm:pt>
    <dgm:pt modelId="{BD0C4EB6-732E-4974-B070-263DC06EB0E4}" type="sibTrans" cxnId="{293806E3-0BF7-4E76-B8A4-821DF10908BC}">
      <dgm:prSet/>
      <dgm:spPr/>
      <dgm:t>
        <a:bodyPr/>
        <a:lstStyle/>
        <a:p>
          <a:endParaRPr lang="en-US"/>
        </a:p>
      </dgm:t>
    </dgm:pt>
    <dgm:pt modelId="{F0489942-4C26-42F5-8E8B-3F551F57706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/>
            <a:t>Cost</a:t>
          </a:r>
        </a:p>
      </dgm:t>
    </dgm:pt>
    <dgm:pt modelId="{0AF9FFC5-7119-4D90-A599-A2DC2C9A7485}" type="parTrans" cxnId="{682E6CBB-BADE-405F-AECF-4A7D2555D073}">
      <dgm:prSet/>
      <dgm:spPr/>
      <dgm:t>
        <a:bodyPr/>
        <a:lstStyle/>
        <a:p>
          <a:endParaRPr lang="en-US"/>
        </a:p>
      </dgm:t>
    </dgm:pt>
    <dgm:pt modelId="{AE545841-B2F2-43CB-BDE7-9E9507D5DB7B}" type="sibTrans" cxnId="{682E6CBB-BADE-405F-AECF-4A7D2555D073}">
      <dgm:prSet/>
      <dgm:spPr/>
      <dgm:t>
        <a:bodyPr/>
        <a:lstStyle/>
        <a:p>
          <a:endParaRPr lang="en-US"/>
        </a:p>
      </dgm:t>
    </dgm:pt>
    <dgm:pt modelId="{2A682C28-6349-4E70-9A99-CB0008870FA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Approx. $1,000 per </a:t>
          </a:r>
          <a:r>
            <a:rPr lang="en-US" dirty="0" err="1"/>
            <a:t>GoodRX</a:t>
          </a:r>
          <a:endParaRPr lang="en-US" b="1" dirty="0"/>
        </a:p>
      </dgm:t>
    </dgm:pt>
    <dgm:pt modelId="{1E26892C-1501-432F-845D-B14F57C7A376}" type="parTrans" cxnId="{1F114C17-000E-4AE5-ADD3-D98626686F99}">
      <dgm:prSet/>
      <dgm:spPr/>
      <dgm:t>
        <a:bodyPr/>
        <a:lstStyle/>
        <a:p>
          <a:endParaRPr lang="en-US"/>
        </a:p>
      </dgm:t>
    </dgm:pt>
    <dgm:pt modelId="{80A08963-EBAD-409C-99DF-CB5CD5F8BFB3}" type="sibTrans" cxnId="{1F114C17-000E-4AE5-ADD3-D98626686F99}">
      <dgm:prSet/>
      <dgm:spPr/>
      <dgm:t>
        <a:bodyPr/>
        <a:lstStyle/>
        <a:p>
          <a:endParaRPr lang="en-US"/>
        </a:p>
      </dgm:t>
    </dgm:pt>
    <dgm:pt modelId="{2A138198-8312-49BD-9403-2FDF30D3C266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Works like fluroquinolones, but on different bacterial sites</a:t>
          </a:r>
        </a:p>
      </dgm:t>
    </dgm:pt>
    <dgm:pt modelId="{D035124B-3715-4FBD-8D7C-2E86529D0738}" type="parTrans" cxnId="{996B4F92-85A5-437C-B647-66D1944E69FA}">
      <dgm:prSet/>
      <dgm:spPr/>
      <dgm:t>
        <a:bodyPr/>
        <a:lstStyle/>
        <a:p>
          <a:endParaRPr lang="en-US"/>
        </a:p>
      </dgm:t>
    </dgm:pt>
    <dgm:pt modelId="{81C59DF3-09AD-495B-A8D0-A5924CCCB189}" type="sibTrans" cxnId="{996B4F92-85A5-437C-B647-66D1944E69FA}">
      <dgm:prSet/>
      <dgm:spPr/>
      <dgm:t>
        <a:bodyPr/>
        <a:lstStyle/>
        <a:p>
          <a:endParaRPr lang="en-US"/>
        </a:p>
      </dgm:t>
    </dgm:pt>
    <dgm:pt modelId="{1BF03F8E-88A7-4AD5-8EAD-708C84F9F55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dirty="0"/>
        </a:p>
      </dgm:t>
    </dgm:pt>
    <dgm:pt modelId="{2C87F55C-CBB0-4509-AE19-7672CF9FD63F}" type="parTrans" cxnId="{CC71525F-85C6-48D2-8B79-8B640FFB91D5}">
      <dgm:prSet/>
      <dgm:spPr/>
      <dgm:t>
        <a:bodyPr/>
        <a:lstStyle/>
        <a:p>
          <a:endParaRPr lang="en-US"/>
        </a:p>
      </dgm:t>
    </dgm:pt>
    <dgm:pt modelId="{83BFEFA5-B16C-47F2-A48F-825397DF05E2}" type="sibTrans" cxnId="{CC71525F-85C6-48D2-8B79-8B640FFB91D5}">
      <dgm:prSet/>
      <dgm:spPr/>
      <dgm:t>
        <a:bodyPr/>
        <a:lstStyle/>
        <a:p>
          <a:endParaRPr lang="en-US"/>
        </a:p>
      </dgm:t>
    </dgm:pt>
    <dgm:pt modelId="{47E778C4-80E3-4021-9A40-2388B46D291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b="1" dirty="0"/>
        </a:p>
      </dgm:t>
    </dgm:pt>
    <dgm:pt modelId="{72B7E482-D048-418A-A815-2891BAAA8780}" type="parTrans" cxnId="{F9E20221-AAD2-45C3-91D9-A86CBE78AA0D}">
      <dgm:prSet/>
      <dgm:spPr/>
      <dgm:t>
        <a:bodyPr/>
        <a:lstStyle/>
        <a:p>
          <a:endParaRPr lang="en-US"/>
        </a:p>
      </dgm:t>
    </dgm:pt>
    <dgm:pt modelId="{27FBB0DB-AD23-4849-8584-7C62B564D2DC}" type="sibTrans" cxnId="{F9E20221-AAD2-45C3-91D9-A86CBE78AA0D}">
      <dgm:prSet/>
      <dgm:spPr/>
      <dgm:t>
        <a:bodyPr/>
        <a:lstStyle/>
        <a:p>
          <a:endParaRPr lang="en-US"/>
        </a:p>
      </dgm:t>
    </dgm:pt>
    <dgm:pt modelId="{D78382F3-BEE3-45A0-B065-658421CF4E6D}" type="pres">
      <dgm:prSet presAssocID="{120FFA88-98A0-4DFD-9A66-F37954DC4E39}" presName="Name0" presStyleCnt="0">
        <dgm:presLayoutVars>
          <dgm:dir/>
          <dgm:resizeHandles val="exact"/>
        </dgm:presLayoutVars>
      </dgm:prSet>
      <dgm:spPr/>
    </dgm:pt>
    <dgm:pt modelId="{E57B89F9-72A1-4A57-A8F0-887C3489804F}" type="pres">
      <dgm:prSet presAssocID="{360961B0-B467-486D-B35E-A0532B14BB1A}" presName="composite" presStyleCnt="0"/>
      <dgm:spPr/>
    </dgm:pt>
    <dgm:pt modelId="{FF5C7C16-8693-4306-94C0-EC2AC1C420C6}" type="pres">
      <dgm:prSet presAssocID="{360961B0-B467-486D-B35E-A0532B14BB1A}" presName="rect1" presStyleLbl="trAlignAcc1" presStyleIdx="0" presStyleCnt="3">
        <dgm:presLayoutVars>
          <dgm:bulletEnabled val="1"/>
        </dgm:presLayoutVars>
      </dgm:prSet>
      <dgm:spPr/>
    </dgm:pt>
    <dgm:pt modelId="{46F6E378-A573-4387-9529-FC270AA33924}" type="pres">
      <dgm:prSet presAssocID="{360961B0-B467-486D-B35E-A0532B14BB1A}" presName="rect2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4000" r="-74000"/>
          </a:stretch>
        </a:blipFill>
      </dgm:spPr>
      <dgm:extLst>
        <a:ext uri="{E40237B7-FDA0-4F09-8148-C483321AD2D9}">
          <dgm14:cNvPr xmlns:dgm14="http://schemas.microsoft.com/office/drawing/2010/diagram" id="0" name="" descr="Gears of a machine"/>
        </a:ext>
      </dgm:extLst>
    </dgm:pt>
    <dgm:pt modelId="{9EFC9659-F57F-4A95-88D9-F036BEC9EBDF}" type="pres">
      <dgm:prSet presAssocID="{A7B9359A-0AD2-4C59-A0E4-D38C5D6D6F47}" presName="sibTrans" presStyleCnt="0"/>
      <dgm:spPr/>
    </dgm:pt>
    <dgm:pt modelId="{EBAD0152-EBC9-44F3-A7EE-BD34B39EA605}" type="pres">
      <dgm:prSet presAssocID="{C00C8174-E2AA-4D82-838A-A71DC3E82C88}" presName="composite" presStyleCnt="0"/>
      <dgm:spPr/>
    </dgm:pt>
    <dgm:pt modelId="{3D56D0C7-AAFE-41CA-8958-2D957C51215B}" type="pres">
      <dgm:prSet presAssocID="{C00C8174-E2AA-4D82-838A-A71DC3E82C88}" presName="rect1" presStyleLbl="trAlignAcc1" presStyleIdx="1" presStyleCnt="3">
        <dgm:presLayoutVars>
          <dgm:bulletEnabled val="1"/>
        </dgm:presLayoutVars>
      </dgm:prSet>
      <dgm:spPr/>
    </dgm:pt>
    <dgm:pt modelId="{BE7F9410-1B44-4D22-BBBA-4705FAF45E0E}" type="pres">
      <dgm:prSet presAssocID="{C00C8174-E2AA-4D82-838A-A71DC3E82C88}" presName="rect2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3000" r="-63000"/>
          </a:stretch>
        </a:blipFill>
      </dgm:spPr>
      <dgm:extLst>
        <a:ext uri="{E40237B7-FDA0-4F09-8148-C483321AD2D9}">
          <dgm14:cNvPr xmlns:dgm14="http://schemas.microsoft.com/office/drawing/2010/diagram" id="0" name="" descr="Assorted pills and tablets"/>
        </a:ext>
      </dgm:extLst>
    </dgm:pt>
    <dgm:pt modelId="{88C5BC9B-A345-4F6E-BC0F-DD8AFD41C360}" type="pres">
      <dgm:prSet presAssocID="{82256F77-D0DF-4F2E-89A3-B1A011214DAE}" presName="sibTrans" presStyleCnt="0"/>
      <dgm:spPr/>
    </dgm:pt>
    <dgm:pt modelId="{01CF8BA3-3592-464F-BBEA-FA9394F50522}" type="pres">
      <dgm:prSet presAssocID="{F0489942-4C26-42F5-8E8B-3F551F577062}" presName="composite" presStyleCnt="0"/>
      <dgm:spPr/>
    </dgm:pt>
    <dgm:pt modelId="{136384FB-1FAC-4029-ACC7-25FF290BA35A}" type="pres">
      <dgm:prSet presAssocID="{F0489942-4C26-42F5-8E8B-3F551F577062}" presName="rect1" presStyleLbl="trAlignAcc1" presStyleIdx="2" presStyleCnt="3">
        <dgm:presLayoutVars>
          <dgm:bulletEnabled val="1"/>
        </dgm:presLayoutVars>
      </dgm:prSet>
      <dgm:spPr/>
    </dgm:pt>
    <dgm:pt modelId="{FB6E5FA0-5256-4D4E-BE8D-E5B0BEAC0617}" type="pres">
      <dgm:prSet presAssocID="{F0489942-4C26-42F5-8E8B-3F551F577062}" presName="rect2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4000" r="-4000"/>
          </a:stretch>
        </a:blipFill>
      </dgm:spPr>
      <dgm:extLst>
        <a:ext uri="{E40237B7-FDA0-4F09-8148-C483321AD2D9}">
          <dgm14:cNvPr xmlns:dgm14="http://schemas.microsoft.com/office/drawing/2010/diagram" id="0" name="" descr="Coins in jar illustration"/>
        </a:ext>
      </dgm:extLst>
    </dgm:pt>
  </dgm:ptLst>
  <dgm:cxnLst>
    <dgm:cxn modelId="{0614B806-6E3C-487F-95B9-CBA5C4C015D7}" srcId="{120FFA88-98A0-4DFD-9A66-F37954DC4E39}" destId="{C00C8174-E2AA-4D82-838A-A71DC3E82C88}" srcOrd="1" destOrd="0" parTransId="{998042FC-5485-4E9A-B804-04526D0382F2}" sibTransId="{82256F77-D0DF-4F2E-89A3-B1A011214DAE}"/>
    <dgm:cxn modelId="{FBCBF410-A00F-40B7-9B67-F6560481E07E}" type="presOf" srcId="{1BF03F8E-88A7-4AD5-8EAD-708C84F9F559}" destId="{3D56D0C7-AAFE-41CA-8958-2D957C51215B}" srcOrd="0" destOrd="2" presId="urn:microsoft.com/office/officeart/2008/layout/PictureStrips"/>
    <dgm:cxn modelId="{1F114C17-000E-4AE5-ADD3-D98626686F99}" srcId="{F0489942-4C26-42F5-8E8B-3F551F577062}" destId="{2A682C28-6349-4E70-9A99-CB0008870FAB}" srcOrd="0" destOrd="0" parTransId="{1E26892C-1501-432F-845D-B14F57C7A376}" sibTransId="{80A08963-EBAD-409C-99DF-CB5CD5F8BFB3}"/>
    <dgm:cxn modelId="{F9E20221-AAD2-45C3-91D9-A86CBE78AA0D}" srcId="{F0489942-4C26-42F5-8E8B-3F551F577062}" destId="{47E778C4-80E3-4021-9A40-2388B46D291B}" srcOrd="1" destOrd="0" parTransId="{72B7E482-D048-418A-A815-2891BAAA8780}" sibTransId="{27FBB0DB-AD23-4849-8584-7C62B564D2DC}"/>
    <dgm:cxn modelId="{9DD0133C-131F-49B8-8FAE-72554C7D594A}" type="presOf" srcId="{C00C8174-E2AA-4D82-838A-A71DC3E82C88}" destId="{3D56D0C7-AAFE-41CA-8958-2D957C51215B}" srcOrd="0" destOrd="0" presId="urn:microsoft.com/office/officeart/2008/layout/PictureStrips"/>
    <dgm:cxn modelId="{CC71525F-85C6-48D2-8B79-8B640FFB91D5}" srcId="{C00C8174-E2AA-4D82-838A-A71DC3E82C88}" destId="{1BF03F8E-88A7-4AD5-8EAD-708C84F9F559}" srcOrd="1" destOrd="0" parTransId="{2C87F55C-CBB0-4509-AE19-7672CF9FD63F}" sibTransId="{83BFEFA5-B16C-47F2-A48F-825397DF05E2}"/>
    <dgm:cxn modelId="{9082D162-FC0C-46FC-8A32-E176A3377805}" type="presOf" srcId="{120FFA88-98A0-4DFD-9A66-F37954DC4E39}" destId="{D78382F3-BEE3-45A0-B065-658421CF4E6D}" srcOrd="0" destOrd="0" presId="urn:microsoft.com/office/officeart/2008/layout/PictureStrips"/>
    <dgm:cxn modelId="{F86E6C57-BA91-4C51-84F8-384F4F10A933}" srcId="{120FFA88-98A0-4DFD-9A66-F37954DC4E39}" destId="{360961B0-B467-486D-B35E-A0532B14BB1A}" srcOrd="0" destOrd="0" parTransId="{F6E695B2-3F8B-4706-9E01-5EE5BCD64C16}" sibTransId="{A7B9359A-0AD2-4C59-A0E4-D38C5D6D6F47}"/>
    <dgm:cxn modelId="{FFB74889-E884-4B9A-85B1-9F6C54899984}" type="presOf" srcId="{6F81E681-6A03-42BE-8E05-3584CE117123}" destId="{FF5C7C16-8693-4306-94C0-EC2AC1C420C6}" srcOrd="0" destOrd="1" presId="urn:microsoft.com/office/officeart/2008/layout/PictureStrips"/>
    <dgm:cxn modelId="{996B4F92-85A5-437C-B647-66D1944E69FA}" srcId="{360961B0-B467-486D-B35E-A0532B14BB1A}" destId="{2A138198-8312-49BD-9403-2FDF30D3C266}" srcOrd="1" destOrd="0" parTransId="{D035124B-3715-4FBD-8D7C-2E86529D0738}" sibTransId="{81C59DF3-09AD-495B-A8D0-A5924CCCB189}"/>
    <dgm:cxn modelId="{1CBF8594-B5B3-4A56-8DFE-0DFC74A55D17}" type="presOf" srcId="{47E778C4-80E3-4021-9A40-2388B46D291B}" destId="{136384FB-1FAC-4029-ACC7-25FF290BA35A}" srcOrd="0" destOrd="2" presId="urn:microsoft.com/office/officeart/2008/layout/PictureStrips"/>
    <dgm:cxn modelId="{6AF2549A-88F0-44CB-AB79-19CBC4E737E2}" type="presOf" srcId="{2A682C28-6349-4E70-9A99-CB0008870FAB}" destId="{136384FB-1FAC-4029-ACC7-25FF290BA35A}" srcOrd="0" destOrd="1" presId="urn:microsoft.com/office/officeart/2008/layout/PictureStrips"/>
    <dgm:cxn modelId="{90EFABA2-3D44-4A86-8A30-E2225225DC79}" srcId="{360961B0-B467-486D-B35E-A0532B14BB1A}" destId="{6F81E681-6A03-42BE-8E05-3584CE117123}" srcOrd="0" destOrd="0" parTransId="{3F26D0BA-24EB-46D9-97FB-113E1AD03182}" sibTransId="{1D8F3351-FEFD-4D6A-B9A6-96C05FD3F7DC}"/>
    <dgm:cxn modelId="{11E569A4-3F5E-4EC1-A6E5-E130311828FF}" type="presOf" srcId="{F0489942-4C26-42F5-8E8B-3F551F577062}" destId="{136384FB-1FAC-4029-ACC7-25FF290BA35A}" srcOrd="0" destOrd="0" presId="urn:microsoft.com/office/officeart/2008/layout/PictureStrips"/>
    <dgm:cxn modelId="{E67AB6AB-1DC3-4443-B808-C04A95644E04}" type="presOf" srcId="{420D9172-99D6-45D1-9AB8-9C5D6BE003A9}" destId="{3D56D0C7-AAFE-41CA-8958-2D957C51215B}" srcOrd="0" destOrd="1" presId="urn:microsoft.com/office/officeart/2008/layout/PictureStrips"/>
    <dgm:cxn modelId="{9FB02EBB-B19E-4A05-B847-F0B042033AA5}" type="presOf" srcId="{2A138198-8312-49BD-9403-2FDF30D3C266}" destId="{FF5C7C16-8693-4306-94C0-EC2AC1C420C6}" srcOrd="0" destOrd="2" presId="urn:microsoft.com/office/officeart/2008/layout/PictureStrips"/>
    <dgm:cxn modelId="{682E6CBB-BADE-405F-AECF-4A7D2555D073}" srcId="{120FFA88-98A0-4DFD-9A66-F37954DC4E39}" destId="{F0489942-4C26-42F5-8E8B-3F551F577062}" srcOrd="2" destOrd="0" parTransId="{0AF9FFC5-7119-4D90-A599-A2DC2C9A7485}" sibTransId="{AE545841-B2F2-43CB-BDE7-9E9507D5DB7B}"/>
    <dgm:cxn modelId="{C33D56D1-D183-4B31-B3BA-E65277ED6D3D}" type="presOf" srcId="{360961B0-B467-486D-B35E-A0532B14BB1A}" destId="{FF5C7C16-8693-4306-94C0-EC2AC1C420C6}" srcOrd="0" destOrd="0" presId="urn:microsoft.com/office/officeart/2008/layout/PictureStrips"/>
    <dgm:cxn modelId="{293806E3-0BF7-4E76-B8A4-821DF10908BC}" srcId="{C00C8174-E2AA-4D82-838A-A71DC3E82C88}" destId="{420D9172-99D6-45D1-9AB8-9C5D6BE003A9}" srcOrd="0" destOrd="0" parTransId="{40E2CACC-B4EF-42EF-B3B3-2966321E482E}" sibTransId="{BD0C4EB6-732E-4974-B070-263DC06EB0E4}"/>
    <dgm:cxn modelId="{9C451DA1-0326-4B72-94DC-2A42170D07C3}" type="presParOf" srcId="{D78382F3-BEE3-45A0-B065-658421CF4E6D}" destId="{E57B89F9-72A1-4A57-A8F0-887C3489804F}" srcOrd="0" destOrd="0" presId="urn:microsoft.com/office/officeart/2008/layout/PictureStrips"/>
    <dgm:cxn modelId="{D0943C61-621E-4252-96A6-11EA5A87F0B9}" type="presParOf" srcId="{E57B89F9-72A1-4A57-A8F0-887C3489804F}" destId="{FF5C7C16-8693-4306-94C0-EC2AC1C420C6}" srcOrd="0" destOrd="0" presId="urn:microsoft.com/office/officeart/2008/layout/PictureStrips"/>
    <dgm:cxn modelId="{540004B9-B68C-407F-9B78-026DF4EE6A73}" type="presParOf" srcId="{E57B89F9-72A1-4A57-A8F0-887C3489804F}" destId="{46F6E378-A573-4387-9529-FC270AA33924}" srcOrd="1" destOrd="0" presId="urn:microsoft.com/office/officeart/2008/layout/PictureStrips"/>
    <dgm:cxn modelId="{0F1DED9A-2004-4C9A-A337-0AB0E4131786}" type="presParOf" srcId="{D78382F3-BEE3-45A0-B065-658421CF4E6D}" destId="{9EFC9659-F57F-4A95-88D9-F036BEC9EBDF}" srcOrd="1" destOrd="0" presId="urn:microsoft.com/office/officeart/2008/layout/PictureStrips"/>
    <dgm:cxn modelId="{D4ED0DD2-5061-4A5C-AE0A-AB8C042BAE6C}" type="presParOf" srcId="{D78382F3-BEE3-45A0-B065-658421CF4E6D}" destId="{EBAD0152-EBC9-44F3-A7EE-BD34B39EA605}" srcOrd="2" destOrd="0" presId="urn:microsoft.com/office/officeart/2008/layout/PictureStrips"/>
    <dgm:cxn modelId="{C748048B-C51A-41AB-992D-991F6279D54C}" type="presParOf" srcId="{EBAD0152-EBC9-44F3-A7EE-BD34B39EA605}" destId="{3D56D0C7-AAFE-41CA-8958-2D957C51215B}" srcOrd="0" destOrd="0" presId="urn:microsoft.com/office/officeart/2008/layout/PictureStrips"/>
    <dgm:cxn modelId="{9F1C17B9-C914-4C14-A250-1A60AC72401B}" type="presParOf" srcId="{EBAD0152-EBC9-44F3-A7EE-BD34B39EA605}" destId="{BE7F9410-1B44-4D22-BBBA-4705FAF45E0E}" srcOrd="1" destOrd="0" presId="urn:microsoft.com/office/officeart/2008/layout/PictureStrips"/>
    <dgm:cxn modelId="{076B24DA-6B67-4C39-831F-55D8B73A6896}" type="presParOf" srcId="{D78382F3-BEE3-45A0-B065-658421CF4E6D}" destId="{88C5BC9B-A345-4F6E-BC0F-DD8AFD41C360}" srcOrd="3" destOrd="0" presId="urn:microsoft.com/office/officeart/2008/layout/PictureStrips"/>
    <dgm:cxn modelId="{4DA4CBE1-32AD-4A65-A315-01584DECAD5B}" type="presParOf" srcId="{D78382F3-BEE3-45A0-B065-658421CF4E6D}" destId="{01CF8BA3-3592-464F-BBEA-FA9394F50522}" srcOrd="4" destOrd="0" presId="urn:microsoft.com/office/officeart/2008/layout/PictureStrips"/>
    <dgm:cxn modelId="{CAF124C4-CFDC-4251-8983-5F112FF507E8}" type="presParOf" srcId="{01CF8BA3-3592-464F-BBEA-FA9394F50522}" destId="{136384FB-1FAC-4029-ACC7-25FF290BA35A}" srcOrd="0" destOrd="0" presId="urn:microsoft.com/office/officeart/2008/layout/PictureStrips"/>
    <dgm:cxn modelId="{A16DBD93-BE6E-440B-95AB-3BC09E702532}" type="presParOf" srcId="{01CF8BA3-3592-464F-BBEA-FA9394F50522}" destId="{FB6E5FA0-5256-4D4E-BE8D-E5B0BEAC061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2E5FE9-B917-48C0-AEFD-2D17A38F9333}" type="doc">
      <dgm:prSet loTypeId="urn:microsoft.com/office/officeart/2005/8/layout/vList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A78DE8-A016-4DA5-B343-5B127A8E390F}">
      <dgm:prSet phldrT="[Text]" phldr="0"/>
      <dgm:spPr/>
      <dgm:t>
        <a:bodyPr/>
        <a:lstStyle/>
        <a:p>
          <a:r>
            <a:rPr lang="en-US" b="1" dirty="0"/>
            <a:t>Multiple Drug Interactions</a:t>
          </a:r>
          <a:endParaRPr lang="en-US" baseline="30000" dirty="0"/>
        </a:p>
      </dgm:t>
    </dgm:pt>
    <dgm:pt modelId="{A6A9F744-A4D7-459F-B9FF-F27D9DEF461B}" type="parTrans" cxnId="{50ABA1BD-9A8E-4942-86BA-291718827BFF}">
      <dgm:prSet/>
      <dgm:spPr/>
      <dgm:t>
        <a:bodyPr/>
        <a:lstStyle/>
        <a:p>
          <a:endParaRPr lang="en-US"/>
        </a:p>
      </dgm:t>
    </dgm:pt>
    <dgm:pt modelId="{53F3783E-B9B7-4136-B7F4-FD8982D5975B}" type="sibTrans" cxnId="{50ABA1BD-9A8E-4942-86BA-291718827BFF}">
      <dgm:prSet/>
      <dgm:spPr/>
      <dgm:t>
        <a:bodyPr/>
        <a:lstStyle/>
        <a:p>
          <a:endParaRPr lang="en-US"/>
        </a:p>
      </dgm:t>
    </dgm:pt>
    <dgm:pt modelId="{D804E9C6-3895-4F86-9D86-A279896C904A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/>
            <a:t>Acetylcholinesterase Inhibition</a:t>
          </a:r>
          <a:endParaRPr lang="en-US" baseline="30000" dirty="0"/>
        </a:p>
      </dgm:t>
    </dgm:pt>
    <dgm:pt modelId="{34156F24-AC3C-4B18-8436-42241DE6C7FC}" type="parTrans" cxnId="{738A3F45-692F-4D3B-B5EB-E4EDD112DF20}">
      <dgm:prSet/>
      <dgm:spPr/>
      <dgm:t>
        <a:bodyPr/>
        <a:lstStyle/>
        <a:p>
          <a:endParaRPr lang="en-US"/>
        </a:p>
      </dgm:t>
    </dgm:pt>
    <dgm:pt modelId="{6013C99A-179F-4FBA-84C5-E9C3DEACB298}" type="sibTrans" cxnId="{738A3F45-692F-4D3B-B5EB-E4EDD112DF20}">
      <dgm:prSet/>
      <dgm:spPr/>
      <dgm:t>
        <a:bodyPr/>
        <a:lstStyle/>
        <a:p>
          <a:endParaRPr lang="en-US"/>
        </a:p>
      </dgm:t>
    </dgm:pt>
    <dgm:pt modelId="{C554BD83-CE4C-408A-8F75-DA735BA73C4A}">
      <dgm:prSet phldrT="[Text]" phldr="0"/>
      <dgm:spPr/>
      <dgm:t>
        <a:bodyPr/>
        <a:lstStyle/>
        <a:p>
          <a:r>
            <a:rPr lang="en-US" dirty="0"/>
            <a:t>Drugs that inhibit or induce CYP3A4 may increase/decrease exposure</a:t>
          </a:r>
        </a:p>
      </dgm:t>
    </dgm:pt>
    <dgm:pt modelId="{0D3747F5-5164-412B-931D-06C0111F03F1}" type="parTrans" cxnId="{FC493508-019D-45D8-AD09-159873B3CC0F}">
      <dgm:prSet/>
      <dgm:spPr/>
      <dgm:t>
        <a:bodyPr/>
        <a:lstStyle/>
        <a:p>
          <a:endParaRPr lang="en-US"/>
        </a:p>
      </dgm:t>
    </dgm:pt>
    <dgm:pt modelId="{F164D8AF-1E3C-49DC-815D-6CFAF1C1AB07}" type="sibTrans" cxnId="{FC493508-019D-45D8-AD09-159873B3CC0F}">
      <dgm:prSet/>
      <dgm:spPr/>
      <dgm:t>
        <a:bodyPr/>
        <a:lstStyle/>
        <a:p>
          <a:endParaRPr lang="en-US"/>
        </a:p>
      </dgm:t>
    </dgm:pt>
    <dgm:pt modelId="{AF251000-C913-42E0-84FD-D238AD195457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Gepotidacin = reversible acetylcholinesterase inhibitor</a:t>
          </a:r>
        </a:p>
      </dgm:t>
    </dgm:pt>
    <dgm:pt modelId="{0D3061C1-DBE7-4FE3-9C91-09A46CFDAA5C}" type="parTrans" cxnId="{5D6C9049-F176-4F30-8E48-5C262EB39656}">
      <dgm:prSet/>
      <dgm:spPr/>
      <dgm:t>
        <a:bodyPr/>
        <a:lstStyle/>
        <a:p>
          <a:endParaRPr lang="en-US"/>
        </a:p>
      </dgm:t>
    </dgm:pt>
    <dgm:pt modelId="{79CEE353-C0AA-4EA4-B66F-08804B42C3E9}" type="sibTrans" cxnId="{5D6C9049-F176-4F30-8E48-5C262EB39656}">
      <dgm:prSet/>
      <dgm:spPr/>
      <dgm:t>
        <a:bodyPr/>
        <a:lstStyle/>
        <a:p>
          <a:endParaRPr lang="en-US"/>
        </a:p>
      </dgm:t>
    </dgm:pt>
    <dgm:pt modelId="{9E3DB20A-E7BF-4DC2-9401-5B7A72A3200C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May increase effect of acetylcholinesterase inhibitors (e.g. donepezil), succinylcholine-type medications</a:t>
          </a:r>
        </a:p>
      </dgm:t>
    </dgm:pt>
    <dgm:pt modelId="{6C3F48D1-1EBB-4C07-81AC-CF40AF6D1D8A}" type="parTrans" cxnId="{01C6F3F1-8B03-492D-8D7D-CD3A41533D95}">
      <dgm:prSet/>
      <dgm:spPr/>
      <dgm:t>
        <a:bodyPr/>
        <a:lstStyle/>
        <a:p>
          <a:endParaRPr lang="en-US"/>
        </a:p>
      </dgm:t>
    </dgm:pt>
    <dgm:pt modelId="{5173A131-D3DC-4394-94C9-7093B76CC7DC}" type="sibTrans" cxnId="{01C6F3F1-8B03-492D-8D7D-CD3A41533D95}">
      <dgm:prSet/>
      <dgm:spPr/>
      <dgm:t>
        <a:bodyPr/>
        <a:lstStyle/>
        <a:p>
          <a:endParaRPr lang="en-US"/>
        </a:p>
      </dgm:t>
    </dgm:pt>
    <dgm:pt modelId="{8FBC984D-90FD-4EF3-AD8D-EFCA612BD756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May decrease the effect of anticholinergics (</a:t>
          </a:r>
          <a:r>
            <a:rPr lang="en-US" dirty="0" err="1"/>
            <a:t>e.g,oxybutynin</a:t>
          </a:r>
          <a:r>
            <a:rPr lang="en-US" dirty="0"/>
            <a:t>)</a:t>
          </a:r>
        </a:p>
      </dgm:t>
    </dgm:pt>
    <dgm:pt modelId="{1C945B09-2EBF-4EB0-8BB2-948BE1280152}" type="parTrans" cxnId="{11B5D0F0-C125-49B9-A81E-2410B539BDB4}">
      <dgm:prSet/>
      <dgm:spPr/>
      <dgm:t>
        <a:bodyPr/>
        <a:lstStyle/>
        <a:p>
          <a:endParaRPr lang="en-US"/>
        </a:p>
      </dgm:t>
    </dgm:pt>
    <dgm:pt modelId="{2DD2E978-D51B-46E0-A158-E7FF5BE94683}" type="sibTrans" cxnId="{11B5D0F0-C125-49B9-A81E-2410B539BDB4}">
      <dgm:prSet/>
      <dgm:spPr/>
      <dgm:t>
        <a:bodyPr/>
        <a:lstStyle/>
        <a:p>
          <a:endParaRPr lang="en-US"/>
        </a:p>
      </dgm:t>
    </dgm:pt>
    <dgm:pt modelId="{06F01A1F-C300-4C41-9B07-644C1290AF93}">
      <dgm:prSet phldrT="[Text]" phldr="0"/>
      <dgm:spPr/>
      <dgm:t>
        <a:bodyPr/>
        <a:lstStyle/>
        <a:p>
          <a:r>
            <a:rPr lang="en-US" dirty="0"/>
            <a:t>Monitor digoxin levels</a:t>
          </a:r>
        </a:p>
      </dgm:t>
    </dgm:pt>
    <dgm:pt modelId="{03B8ECE9-8DFD-473F-8CEE-021B48C76BB8}" type="parTrans" cxnId="{037C7E00-F700-4206-93D9-92CE7020EBDE}">
      <dgm:prSet/>
      <dgm:spPr/>
      <dgm:t>
        <a:bodyPr/>
        <a:lstStyle/>
        <a:p>
          <a:endParaRPr lang="en-US"/>
        </a:p>
      </dgm:t>
    </dgm:pt>
    <dgm:pt modelId="{3B454A1D-47F3-4E4E-9090-134C639E8CE4}" type="sibTrans" cxnId="{037C7E00-F700-4206-93D9-92CE7020EBDE}">
      <dgm:prSet/>
      <dgm:spPr/>
      <dgm:t>
        <a:bodyPr/>
        <a:lstStyle/>
        <a:p>
          <a:endParaRPr lang="en-US"/>
        </a:p>
      </dgm:t>
    </dgm:pt>
    <dgm:pt modelId="{2BE2771A-906F-4F37-B741-A65C2B40C297}">
      <dgm:prSet phldrT="[Text]" phldr="0"/>
      <dgm:spPr/>
      <dgm:t>
        <a:bodyPr/>
        <a:lstStyle/>
        <a:p>
          <a:r>
            <a:rPr lang="en-US" dirty="0"/>
            <a:t>Run a drug interaction check before prescribing!</a:t>
          </a:r>
        </a:p>
      </dgm:t>
    </dgm:pt>
    <dgm:pt modelId="{131BC52D-9E32-44DA-8204-05A84BB6B4A7}" type="parTrans" cxnId="{54716534-7E9D-416B-B5EC-66FAB86F5E2A}">
      <dgm:prSet/>
      <dgm:spPr/>
      <dgm:t>
        <a:bodyPr/>
        <a:lstStyle/>
        <a:p>
          <a:endParaRPr lang="en-US"/>
        </a:p>
      </dgm:t>
    </dgm:pt>
    <dgm:pt modelId="{9B061F1E-4F43-4E34-945F-0A3B4B201C58}" type="sibTrans" cxnId="{54716534-7E9D-416B-B5EC-66FAB86F5E2A}">
      <dgm:prSet/>
      <dgm:spPr/>
      <dgm:t>
        <a:bodyPr/>
        <a:lstStyle/>
        <a:p>
          <a:endParaRPr lang="en-US"/>
        </a:p>
      </dgm:t>
    </dgm:pt>
    <dgm:pt modelId="{E7AAD777-E16E-4F96-84CA-6A6594379BD8}" type="pres">
      <dgm:prSet presAssocID="{4D2E5FE9-B917-48C0-AEFD-2D17A38F9333}" presName="linear" presStyleCnt="0">
        <dgm:presLayoutVars>
          <dgm:dir/>
          <dgm:resizeHandles val="exact"/>
        </dgm:presLayoutVars>
      </dgm:prSet>
      <dgm:spPr/>
    </dgm:pt>
    <dgm:pt modelId="{B59080EE-8126-47BC-A582-4541D47ABDDA}" type="pres">
      <dgm:prSet presAssocID="{B7A78DE8-A016-4DA5-B343-5B127A8E390F}" presName="comp" presStyleCnt="0"/>
      <dgm:spPr/>
    </dgm:pt>
    <dgm:pt modelId="{36B609AE-69DF-4606-AA3D-F7E5591D9A5A}" type="pres">
      <dgm:prSet presAssocID="{B7A78DE8-A016-4DA5-B343-5B127A8E390F}" presName="box" presStyleLbl="node1" presStyleIdx="0" presStyleCnt="2"/>
      <dgm:spPr/>
    </dgm:pt>
    <dgm:pt modelId="{605FD976-1819-4C44-8DAB-6BE6954FB520}" type="pres">
      <dgm:prSet presAssocID="{B7A78DE8-A016-4DA5-B343-5B127A8E390F}" presName="img" presStyleLbl="fgImgPlace1" presStyleIdx="0" presStyleCnt="2"/>
      <dgm:spPr>
        <a:blipFill>
          <a:blip xmlns:r="http://schemas.openxmlformats.org/officeDocument/2006/relationships" r:embed="rId1"/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 descr="Assorted pills and tablets"/>
        </a:ext>
      </dgm:extLst>
    </dgm:pt>
    <dgm:pt modelId="{D8196BF3-1502-4ED8-A0EF-4638EB5D176C}" type="pres">
      <dgm:prSet presAssocID="{B7A78DE8-A016-4DA5-B343-5B127A8E390F}" presName="text" presStyleLbl="node1" presStyleIdx="0" presStyleCnt="2">
        <dgm:presLayoutVars>
          <dgm:bulletEnabled val="1"/>
        </dgm:presLayoutVars>
      </dgm:prSet>
      <dgm:spPr/>
    </dgm:pt>
    <dgm:pt modelId="{AE4D036A-C8DE-410F-B567-E89AD6445E53}" type="pres">
      <dgm:prSet presAssocID="{53F3783E-B9B7-4136-B7F4-FD8982D5975B}" presName="spacer" presStyleCnt="0"/>
      <dgm:spPr/>
    </dgm:pt>
    <dgm:pt modelId="{CB39FEBE-897E-41F0-B3E3-43EB62223832}" type="pres">
      <dgm:prSet presAssocID="{D804E9C6-3895-4F86-9D86-A279896C904A}" presName="comp" presStyleCnt="0"/>
      <dgm:spPr/>
    </dgm:pt>
    <dgm:pt modelId="{9DF4EDC8-A8DD-42A3-94F4-0EFBDA8F8574}" type="pres">
      <dgm:prSet presAssocID="{D804E9C6-3895-4F86-9D86-A279896C904A}" presName="box" presStyleLbl="node1" presStyleIdx="1" presStyleCnt="2"/>
      <dgm:spPr/>
    </dgm:pt>
    <dgm:pt modelId="{ECCA306F-6478-41CD-B8CC-893D0F65A6EE}" type="pres">
      <dgm:prSet presAssocID="{D804E9C6-3895-4F86-9D86-A279896C904A}" presName="img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People holding arrows"/>
        </a:ext>
      </dgm:extLst>
    </dgm:pt>
    <dgm:pt modelId="{3647978A-5900-454B-9B57-04B731475B4C}" type="pres">
      <dgm:prSet presAssocID="{D804E9C6-3895-4F86-9D86-A279896C904A}" presName="text" presStyleLbl="node1" presStyleIdx="1" presStyleCnt="2">
        <dgm:presLayoutVars>
          <dgm:bulletEnabled val="1"/>
        </dgm:presLayoutVars>
      </dgm:prSet>
      <dgm:spPr/>
    </dgm:pt>
  </dgm:ptLst>
  <dgm:cxnLst>
    <dgm:cxn modelId="{037C7E00-F700-4206-93D9-92CE7020EBDE}" srcId="{B7A78DE8-A016-4DA5-B343-5B127A8E390F}" destId="{06F01A1F-C300-4C41-9B07-644C1290AF93}" srcOrd="1" destOrd="0" parTransId="{03B8ECE9-8DFD-473F-8CEE-021B48C76BB8}" sibTransId="{3B454A1D-47F3-4E4E-9090-134C639E8CE4}"/>
    <dgm:cxn modelId="{FC493508-019D-45D8-AD09-159873B3CC0F}" srcId="{B7A78DE8-A016-4DA5-B343-5B127A8E390F}" destId="{C554BD83-CE4C-408A-8F75-DA735BA73C4A}" srcOrd="0" destOrd="0" parTransId="{0D3747F5-5164-412B-931D-06C0111F03F1}" sibTransId="{F164D8AF-1E3C-49DC-815D-6CFAF1C1AB07}"/>
    <dgm:cxn modelId="{6D5B3A14-8A86-45D3-B335-5B5B77DF93C9}" type="presOf" srcId="{2BE2771A-906F-4F37-B741-A65C2B40C297}" destId="{36B609AE-69DF-4606-AA3D-F7E5591D9A5A}" srcOrd="0" destOrd="3" presId="urn:microsoft.com/office/officeart/2005/8/layout/vList4"/>
    <dgm:cxn modelId="{14C68D33-D63F-4496-A453-26CF40590542}" type="presOf" srcId="{9E3DB20A-E7BF-4DC2-9401-5B7A72A3200C}" destId="{3647978A-5900-454B-9B57-04B731475B4C}" srcOrd="1" destOrd="2" presId="urn:microsoft.com/office/officeart/2005/8/layout/vList4"/>
    <dgm:cxn modelId="{54716534-7E9D-416B-B5EC-66FAB86F5E2A}" srcId="{B7A78DE8-A016-4DA5-B343-5B127A8E390F}" destId="{2BE2771A-906F-4F37-B741-A65C2B40C297}" srcOrd="2" destOrd="0" parTransId="{131BC52D-9E32-44DA-8204-05A84BB6B4A7}" sibTransId="{9B061F1E-4F43-4E34-945F-0A3B4B201C58}"/>
    <dgm:cxn modelId="{05950540-439E-4973-8C7D-8B06ECC7929F}" type="presOf" srcId="{D804E9C6-3895-4F86-9D86-A279896C904A}" destId="{3647978A-5900-454B-9B57-04B731475B4C}" srcOrd="1" destOrd="0" presId="urn:microsoft.com/office/officeart/2005/8/layout/vList4"/>
    <dgm:cxn modelId="{01FC345B-0419-4067-9915-14C2DAD91B02}" type="presOf" srcId="{9E3DB20A-E7BF-4DC2-9401-5B7A72A3200C}" destId="{9DF4EDC8-A8DD-42A3-94F4-0EFBDA8F8574}" srcOrd="0" destOrd="2" presId="urn:microsoft.com/office/officeart/2005/8/layout/vList4"/>
    <dgm:cxn modelId="{738A3F45-692F-4D3B-B5EB-E4EDD112DF20}" srcId="{4D2E5FE9-B917-48C0-AEFD-2D17A38F9333}" destId="{D804E9C6-3895-4F86-9D86-A279896C904A}" srcOrd="1" destOrd="0" parTransId="{34156F24-AC3C-4B18-8436-42241DE6C7FC}" sibTransId="{6013C99A-179F-4FBA-84C5-E9C3DEACB298}"/>
    <dgm:cxn modelId="{5D6C9049-F176-4F30-8E48-5C262EB39656}" srcId="{D804E9C6-3895-4F86-9D86-A279896C904A}" destId="{AF251000-C913-42E0-84FD-D238AD195457}" srcOrd="0" destOrd="0" parTransId="{0D3061C1-DBE7-4FE3-9C91-09A46CFDAA5C}" sibTransId="{79CEE353-C0AA-4EA4-B66F-08804B42C3E9}"/>
    <dgm:cxn modelId="{0F274955-CED0-4287-8FF4-C4A2108AC617}" type="presOf" srcId="{4D2E5FE9-B917-48C0-AEFD-2D17A38F9333}" destId="{E7AAD777-E16E-4F96-84CA-6A6594379BD8}" srcOrd="0" destOrd="0" presId="urn:microsoft.com/office/officeart/2005/8/layout/vList4"/>
    <dgm:cxn modelId="{F85EDE89-E0CF-43D5-B445-4DFAF3E57AC4}" type="presOf" srcId="{B7A78DE8-A016-4DA5-B343-5B127A8E390F}" destId="{D8196BF3-1502-4ED8-A0EF-4638EB5D176C}" srcOrd="1" destOrd="0" presId="urn:microsoft.com/office/officeart/2005/8/layout/vList4"/>
    <dgm:cxn modelId="{17188E94-236E-4B55-BFBC-724FA1437C3E}" type="presOf" srcId="{2BE2771A-906F-4F37-B741-A65C2B40C297}" destId="{D8196BF3-1502-4ED8-A0EF-4638EB5D176C}" srcOrd="1" destOrd="3" presId="urn:microsoft.com/office/officeart/2005/8/layout/vList4"/>
    <dgm:cxn modelId="{4877359F-658C-4146-90AA-E540E5E5EFC8}" type="presOf" srcId="{8FBC984D-90FD-4EF3-AD8D-EFCA612BD756}" destId="{3647978A-5900-454B-9B57-04B731475B4C}" srcOrd="1" destOrd="3" presId="urn:microsoft.com/office/officeart/2005/8/layout/vList4"/>
    <dgm:cxn modelId="{9FC8D2A2-7A25-4DFF-BFDD-644151680B88}" type="presOf" srcId="{8FBC984D-90FD-4EF3-AD8D-EFCA612BD756}" destId="{9DF4EDC8-A8DD-42A3-94F4-0EFBDA8F8574}" srcOrd="0" destOrd="3" presId="urn:microsoft.com/office/officeart/2005/8/layout/vList4"/>
    <dgm:cxn modelId="{1329F4AB-5A59-4487-89DC-9AE46C132E27}" type="presOf" srcId="{AF251000-C913-42E0-84FD-D238AD195457}" destId="{3647978A-5900-454B-9B57-04B731475B4C}" srcOrd="1" destOrd="1" presId="urn:microsoft.com/office/officeart/2005/8/layout/vList4"/>
    <dgm:cxn modelId="{AD9B43B1-839D-43FD-B6FE-2740F81FE9FE}" type="presOf" srcId="{C554BD83-CE4C-408A-8F75-DA735BA73C4A}" destId="{36B609AE-69DF-4606-AA3D-F7E5591D9A5A}" srcOrd="0" destOrd="1" presId="urn:microsoft.com/office/officeart/2005/8/layout/vList4"/>
    <dgm:cxn modelId="{50ABA1BD-9A8E-4942-86BA-291718827BFF}" srcId="{4D2E5FE9-B917-48C0-AEFD-2D17A38F9333}" destId="{B7A78DE8-A016-4DA5-B343-5B127A8E390F}" srcOrd="0" destOrd="0" parTransId="{A6A9F744-A4D7-459F-B9FF-F27D9DEF461B}" sibTransId="{53F3783E-B9B7-4136-B7F4-FD8982D5975B}"/>
    <dgm:cxn modelId="{A76C88BE-9738-42CB-8BF1-7007F9DA9A16}" type="presOf" srcId="{06F01A1F-C300-4C41-9B07-644C1290AF93}" destId="{36B609AE-69DF-4606-AA3D-F7E5591D9A5A}" srcOrd="0" destOrd="2" presId="urn:microsoft.com/office/officeart/2005/8/layout/vList4"/>
    <dgm:cxn modelId="{1CD19DD1-074C-4056-A949-4FA66239AA5E}" type="presOf" srcId="{06F01A1F-C300-4C41-9B07-644C1290AF93}" destId="{D8196BF3-1502-4ED8-A0EF-4638EB5D176C}" srcOrd="1" destOrd="2" presId="urn:microsoft.com/office/officeart/2005/8/layout/vList4"/>
    <dgm:cxn modelId="{EDDE26DA-813F-4541-913A-08C653678CB5}" type="presOf" srcId="{C554BD83-CE4C-408A-8F75-DA735BA73C4A}" destId="{D8196BF3-1502-4ED8-A0EF-4638EB5D176C}" srcOrd="1" destOrd="1" presId="urn:microsoft.com/office/officeart/2005/8/layout/vList4"/>
    <dgm:cxn modelId="{BFED24E1-EDD7-4385-99A1-69CA7C01ECCA}" type="presOf" srcId="{B7A78DE8-A016-4DA5-B343-5B127A8E390F}" destId="{36B609AE-69DF-4606-AA3D-F7E5591D9A5A}" srcOrd="0" destOrd="0" presId="urn:microsoft.com/office/officeart/2005/8/layout/vList4"/>
    <dgm:cxn modelId="{46528BE3-1DA5-497F-B31B-A6E6E69157F0}" type="presOf" srcId="{AF251000-C913-42E0-84FD-D238AD195457}" destId="{9DF4EDC8-A8DD-42A3-94F4-0EFBDA8F8574}" srcOrd="0" destOrd="1" presId="urn:microsoft.com/office/officeart/2005/8/layout/vList4"/>
    <dgm:cxn modelId="{11B5D0F0-C125-49B9-A81E-2410B539BDB4}" srcId="{D804E9C6-3895-4F86-9D86-A279896C904A}" destId="{8FBC984D-90FD-4EF3-AD8D-EFCA612BD756}" srcOrd="2" destOrd="0" parTransId="{1C945B09-2EBF-4EB0-8BB2-948BE1280152}" sibTransId="{2DD2E978-D51B-46E0-A158-E7FF5BE94683}"/>
    <dgm:cxn modelId="{01C6F3F1-8B03-492D-8D7D-CD3A41533D95}" srcId="{D804E9C6-3895-4F86-9D86-A279896C904A}" destId="{9E3DB20A-E7BF-4DC2-9401-5B7A72A3200C}" srcOrd="1" destOrd="0" parTransId="{6C3F48D1-1EBB-4C07-81AC-CF40AF6D1D8A}" sibTransId="{5173A131-D3DC-4394-94C9-7093B76CC7DC}"/>
    <dgm:cxn modelId="{23CF36FE-8632-4401-A4FE-177E95765C7C}" type="presOf" srcId="{D804E9C6-3895-4F86-9D86-A279896C904A}" destId="{9DF4EDC8-A8DD-42A3-94F4-0EFBDA8F8574}" srcOrd="0" destOrd="0" presId="urn:microsoft.com/office/officeart/2005/8/layout/vList4"/>
    <dgm:cxn modelId="{1D39ED50-AB6B-447C-AD1B-EA641A637B15}" type="presParOf" srcId="{E7AAD777-E16E-4F96-84CA-6A6594379BD8}" destId="{B59080EE-8126-47BC-A582-4541D47ABDDA}" srcOrd="0" destOrd="0" presId="urn:microsoft.com/office/officeart/2005/8/layout/vList4"/>
    <dgm:cxn modelId="{BD3AF8A1-836C-4301-B190-DF240F7FBF84}" type="presParOf" srcId="{B59080EE-8126-47BC-A582-4541D47ABDDA}" destId="{36B609AE-69DF-4606-AA3D-F7E5591D9A5A}" srcOrd="0" destOrd="0" presId="urn:microsoft.com/office/officeart/2005/8/layout/vList4"/>
    <dgm:cxn modelId="{A7B320EC-9EE2-4658-BF58-4856A9053E43}" type="presParOf" srcId="{B59080EE-8126-47BC-A582-4541D47ABDDA}" destId="{605FD976-1819-4C44-8DAB-6BE6954FB520}" srcOrd="1" destOrd="0" presId="urn:microsoft.com/office/officeart/2005/8/layout/vList4"/>
    <dgm:cxn modelId="{0EC82E39-8554-40D4-901F-33AB526A400C}" type="presParOf" srcId="{B59080EE-8126-47BC-A582-4541D47ABDDA}" destId="{D8196BF3-1502-4ED8-A0EF-4638EB5D176C}" srcOrd="2" destOrd="0" presId="urn:microsoft.com/office/officeart/2005/8/layout/vList4"/>
    <dgm:cxn modelId="{30D7F7DA-D71B-4648-B84D-D8E2F198DF94}" type="presParOf" srcId="{E7AAD777-E16E-4F96-84CA-6A6594379BD8}" destId="{AE4D036A-C8DE-410F-B567-E89AD6445E53}" srcOrd="1" destOrd="0" presId="urn:microsoft.com/office/officeart/2005/8/layout/vList4"/>
    <dgm:cxn modelId="{252FA558-CA55-4DBD-A4C4-66D80E247D6C}" type="presParOf" srcId="{E7AAD777-E16E-4F96-84CA-6A6594379BD8}" destId="{CB39FEBE-897E-41F0-B3E3-43EB62223832}" srcOrd="2" destOrd="0" presId="urn:microsoft.com/office/officeart/2005/8/layout/vList4"/>
    <dgm:cxn modelId="{0F7C257E-8B52-4B13-B42F-F6386BA19432}" type="presParOf" srcId="{CB39FEBE-897E-41F0-B3E3-43EB62223832}" destId="{9DF4EDC8-A8DD-42A3-94F4-0EFBDA8F8574}" srcOrd="0" destOrd="0" presId="urn:microsoft.com/office/officeart/2005/8/layout/vList4"/>
    <dgm:cxn modelId="{1041859E-20F1-477B-9028-14422E48CCF4}" type="presParOf" srcId="{CB39FEBE-897E-41F0-B3E3-43EB62223832}" destId="{ECCA306F-6478-41CD-B8CC-893D0F65A6EE}" srcOrd="1" destOrd="0" presId="urn:microsoft.com/office/officeart/2005/8/layout/vList4"/>
    <dgm:cxn modelId="{B81027F2-26F6-40D8-869D-2E555DF2EFB5}" type="presParOf" srcId="{CB39FEBE-897E-41F0-B3E3-43EB62223832}" destId="{3647978A-5900-454B-9B57-04B731475B4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53DB3EB-434E-494D-B56D-BEBAA6DC5762}" type="doc">
      <dgm:prSet loTypeId="urn:microsoft.com/office/officeart/2018/2/layout/IconVerticalSolidList" loCatId="icon" qsTypeId="urn:microsoft.com/office/officeart/2005/8/quickstyle/simple5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5C61497-5693-4042-A092-022C29DFB5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High resistance (≥ 20%) or confirmed allergy to sulfamethoxazole/trimethoprim and nitrofurantoin</a:t>
          </a:r>
        </a:p>
      </dgm:t>
    </dgm:pt>
    <dgm:pt modelId="{E4FC85D3-B2BE-467C-B60F-C7D7BD59A0A1}" type="parTrans" cxnId="{12B31AFC-8919-4790-A2FF-16F0C4F8408F}">
      <dgm:prSet/>
      <dgm:spPr/>
      <dgm:t>
        <a:bodyPr/>
        <a:lstStyle/>
        <a:p>
          <a:endParaRPr lang="en-US"/>
        </a:p>
      </dgm:t>
    </dgm:pt>
    <dgm:pt modelId="{2F2104A8-B69E-4992-85F6-BFD6813EB9BF}" type="sibTrans" cxnId="{12B31AFC-8919-4790-A2FF-16F0C4F8408F}">
      <dgm:prSet/>
      <dgm:spPr/>
      <dgm:t>
        <a:bodyPr/>
        <a:lstStyle/>
        <a:p>
          <a:endParaRPr lang="en-US"/>
        </a:p>
      </dgm:t>
    </dgm:pt>
    <dgm:pt modelId="{57869DFE-8629-4D2F-A5C9-930D52CBF2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ESBL </a:t>
          </a:r>
          <a:r>
            <a:rPr lang="en-US" i="1" dirty="0"/>
            <a:t>E.coli </a:t>
          </a:r>
          <a:r>
            <a:rPr lang="en-US" i="0" dirty="0"/>
            <a:t>and</a:t>
          </a:r>
          <a:r>
            <a:rPr lang="en-US" i="1" dirty="0"/>
            <a:t> K. pneumoniae </a:t>
          </a:r>
          <a:r>
            <a:rPr lang="en-US" dirty="0"/>
            <a:t>that is not sensitive to the above antibiotics</a:t>
          </a:r>
          <a:endParaRPr lang="en-US" b="0" dirty="0"/>
        </a:p>
      </dgm:t>
    </dgm:pt>
    <dgm:pt modelId="{9D3567B4-6B9A-4E82-AC89-97582092F6B7}" type="parTrans" cxnId="{067B17AD-715D-40C4-88A7-F427064DB8D5}">
      <dgm:prSet/>
      <dgm:spPr/>
      <dgm:t>
        <a:bodyPr/>
        <a:lstStyle/>
        <a:p>
          <a:endParaRPr lang="en-US"/>
        </a:p>
      </dgm:t>
    </dgm:pt>
    <dgm:pt modelId="{AD65D0EE-1259-42FA-9C65-05D3FEB044B6}" type="sibTrans" cxnId="{067B17AD-715D-40C4-88A7-F427064DB8D5}">
      <dgm:prSet/>
      <dgm:spPr/>
      <dgm:t>
        <a:bodyPr/>
        <a:lstStyle/>
        <a:p>
          <a:endParaRPr lang="en-US"/>
        </a:p>
      </dgm:t>
    </dgm:pt>
    <dgm:pt modelId="{345490CF-207E-42FE-ABDB-702A56341D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Fluoroquinolone-resistant pathogens</a:t>
          </a:r>
        </a:p>
      </dgm:t>
    </dgm:pt>
    <dgm:pt modelId="{F15D21E9-9C67-46BF-AB70-A5463D670064}" type="parTrans" cxnId="{2929838B-AF1E-4AC1-A99B-EF224923AB6E}">
      <dgm:prSet/>
      <dgm:spPr/>
      <dgm:t>
        <a:bodyPr/>
        <a:lstStyle/>
        <a:p>
          <a:endParaRPr lang="en-US"/>
        </a:p>
      </dgm:t>
    </dgm:pt>
    <dgm:pt modelId="{C10804F1-9B22-486A-9E9A-E3265BE45CE6}" type="sibTrans" cxnId="{2929838B-AF1E-4AC1-A99B-EF224923AB6E}">
      <dgm:prSet/>
      <dgm:spPr/>
      <dgm:t>
        <a:bodyPr/>
        <a:lstStyle/>
        <a:p>
          <a:endParaRPr lang="en-US"/>
        </a:p>
      </dgm:t>
    </dgm:pt>
    <dgm:pt modelId="{4E272655-F451-463C-911A-C5AE824C88F6}" type="pres">
      <dgm:prSet presAssocID="{053DB3EB-434E-494D-B56D-BEBAA6DC5762}" presName="root" presStyleCnt="0">
        <dgm:presLayoutVars>
          <dgm:dir/>
          <dgm:resizeHandles val="exact"/>
        </dgm:presLayoutVars>
      </dgm:prSet>
      <dgm:spPr/>
    </dgm:pt>
    <dgm:pt modelId="{209C5AFE-6984-47F6-8D86-23EC60586F32}" type="pres">
      <dgm:prSet presAssocID="{F5C61497-5693-4042-A092-022C29DFB5BF}" presName="compNode" presStyleCnt="0"/>
      <dgm:spPr/>
    </dgm:pt>
    <dgm:pt modelId="{B976BC5D-0862-4F0D-A44A-3AE934FE8EDB}" type="pres">
      <dgm:prSet presAssocID="{F5C61497-5693-4042-A092-022C29DFB5BF}" presName="bgRect" presStyleLbl="bgShp" presStyleIdx="0" presStyleCnt="3"/>
      <dgm:spPr/>
    </dgm:pt>
    <dgm:pt modelId="{FF7D47E9-34FE-4A40-B9E8-D06B74436F93}" type="pres">
      <dgm:prSet presAssocID="{F5C61497-5693-4042-A092-022C29DFB5BF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eval Armor with solid fill"/>
        </a:ext>
      </dgm:extLst>
    </dgm:pt>
    <dgm:pt modelId="{A988ED7C-4773-4885-B48B-9BF12632F1C4}" type="pres">
      <dgm:prSet presAssocID="{F5C61497-5693-4042-A092-022C29DFB5BF}" presName="spaceRect" presStyleCnt="0"/>
      <dgm:spPr/>
    </dgm:pt>
    <dgm:pt modelId="{B10D681E-759C-4AE8-B0B8-A52771EC37B8}" type="pres">
      <dgm:prSet presAssocID="{F5C61497-5693-4042-A092-022C29DFB5BF}" presName="parTx" presStyleLbl="revTx" presStyleIdx="0" presStyleCnt="3">
        <dgm:presLayoutVars>
          <dgm:chMax val="0"/>
          <dgm:chPref val="0"/>
        </dgm:presLayoutVars>
      </dgm:prSet>
      <dgm:spPr/>
    </dgm:pt>
    <dgm:pt modelId="{E37EAC7A-8FFD-4A41-86A7-A57ACF6E1F76}" type="pres">
      <dgm:prSet presAssocID="{2F2104A8-B69E-4992-85F6-BFD6813EB9BF}" presName="sibTrans" presStyleCnt="0"/>
      <dgm:spPr/>
    </dgm:pt>
    <dgm:pt modelId="{0DA3FAA3-B65F-473C-BDA2-9CACE78A0471}" type="pres">
      <dgm:prSet presAssocID="{57869DFE-8629-4D2F-A5C9-930D52CBF277}" presName="compNode" presStyleCnt="0"/>
      <dgm:spPr/>
    </dgm:pt>
    <dgm:pt modelId="{D60BBD08-284F-47B3-9770-CD8C196B5C07}" type="pres">
      <dgm:prSet presAssocID="{57869DFE-8629-4D2F-A5C9-930D52CBF277}" presName="bgRect" presStyleLbl="bgShp" presStyleIdx="1" presStyleCnt="3"/>
      <dgm:spPr/>
    </dgm:pt>
    <dgm:pt modelId="{2CFFB19E-A1E4-44A8-8484-EF63075EC194}" type="pres">
      <dgm:prSet presAssocID="{57869DFE-8629-4D2F-A5C9-930D52CBF277}" presName="icon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rm with solid fill"/>
        </a:ext>
      </dgm:extLst>
    </dgm:pt>
    <dgm:pt modelId="{563F78FF-EC90-455D-A163-395322D95B44}" type="pres">
      <dgm:prSet presAssocID="{57869DFE-8629-4D2F-A5C9-930D52CBF277}" presName="spaceRect" presStyleCnt="0"/>
      <dgm:spPr/>
    </dgm:pt>
    <dgm:pt modelId="{26D9412B-6597-4EAF-9AFD-BA1B0F0A813B}" type="pres">
      <dgm:prSet presAssocID="{57869DFE-8629-4D2F-A5C9-930D52CBF277}" presName="parTx" presStyleLbl="revTx" presStyleIdx="1" presStyleCnt="3">
        <dgm:presLayoutVars>
          <dgm:chMax val="0"/>
          <dgm:chPref val="0"/>
        </dgm:presLayoutVars>
      </dgm:prSet>
      <dgm:spPr/>
    </dgm:pt>
    <dgm:pt modelId="{73179E11-3C4D-484F-A2CB-711CF4C11996}" type="pres">
      <dgm:prSet presAssocID="{AD65D0EE-1259-42FA-9C65-05D3FEB044B6}" presName="sibTrans" presStyleCnt="0"/>
      <dgm:spPr/>
    </dgm:pt>
    <dgm:pt modelId="{C0C10E93-EB7B-40D4-8EEB-D3EA4C601D9F}" type="pres">
      <dgm:prSet presAssocID="{345490CF-207E-42FE-ABDB-702A56341D40}" presName="compNode" presStyleCnt="0"/>
      <dgm:spPr/>
    </dgm:pt>
    <dgm:pt modelId="{8D8ACA56-2709-493C-9878-CDF4C8969017}" type="pres">
      <dgm:prSet presAssocID="{345490CF-207E-42FE-ABDB-702A56341D40}" presName="bgRect" presStyleLbl="bgShp" presStyleIdx="2" presStyleCnt="3"/>
      <dgm:spPr/>
    </dgm:pt>
    <dgm:pt modelId="{2B7D61FF-8566-489A-9714-045BC9B01941}" type="pres">
      <dgm:prSet presAssocID="{345490CF-207E-42FE-ABDB-702A56341D40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ield Cross with solid fill"/>
        </a:ext>
      </dgm:extLst>
    </dgm:pt>
    <dgm:pt modelId="{375078BD-7519-4A61-BD68-DE08E7710714}" type="pres">
      <dgm:prSet presAssocID="{345490CF-207E-42FE-ABDB-702A56341D40}" presName="spaceRect" presStyleCnt="0"/>
      <dgm:spPr/>
    </dgm:pt>
    <dgm:pt modelId="{E04E086B-367D-447C-83B5-0D6EA757D35D}" type="pres">
      <dgm:prSet presAssocID="{345490CF-207E-42FE-ABDB-702A56341D4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7C9930D-87E6-4FF5-B5D5-724892F6485C}" type="presOf" srcId="{F5C61497-5693-4042-A092-022C29DFB5BF}" destId="{B10D681E-759C-4AE8-B0B8-A52771EC37B8}" srcOrd="0" destOrd="0" presId="urn:microsoft.com/office/officeart/2018/2/layout/IconVerticalSolidList"/>
    <dgm:cxn modelId="{EEDC871E-EAC0-4369-ADE6-8D3CA3835067}" type="presOf" srcId="{345490CF-207E-42FE-ABDB-702A56341D40}" destId="{E04E086B-367D-447C-83B5-0D6EA757D35D}" srcOrd="0" destOrd="0" presId="urn:microsoft.com/office/officeart/2018/2/layout/IconVerticalSolidList"/>
    <dgm:cxn modelId="{270DA255-AF78-4800-B41D-2909EE42A4C4}" type="presOf" srcId="{053DB3EB-434E-494D-B56D-BEBAA6DC5762}" destId="{4E272655-F451-463C-911A-C5AE824C88F6}" srcOrd="0" destOrd="0" presId="urn:microsoft.com/office/officeart/2018/2/layout/IconVerticalSolidList"/>
    <dgm:cxn modelId="{EC3D6981-09E6-44E8-A24C-4F21B89CDD63}" type="presOf" srcId="{57869DFE-8629-4D2F-A5C9-930D52CBF277}" destId="{26D9412B-6597-4EAF-9AFD-BA1B0F0A813B}" srcOrd="0" destOrd="0" presId="urn:microsoft.com/office/officeart/2018/2/layout/IconVerticalSolidList"/>
    <dgm:cxn modelId="{2929838B-AF1E-4AC1-A99B-EF224923AB6E}" srcId="{053DB3EB-434E-494D-B56D-BEBAA6DC5762}" destId="{345490CF-207E-42FE-ABDB-702A56341D40}" srcOrd="2" destOrd="0" parTransId="{F15D21E9-9C67-46BF-AB70-A5463D670064}" sibTransId="{C10804F1-9B22-486A-9E9A-E3265BE45CE6}"/>
    <dgm:cxn modelId="{067B17AD-715D-40C4-88A7-F427064DB8D5}" srcId="{053DB3EB-434E-494D-B56D-BEBAA6DC5762}" destId="{57869DFE-8629-4D2F-A5C9-930D52CBF277}" srcOrd="1" destOrd="0" parTransId="{9D3567B4-6B9A-4E82-AC89-97582092F6B7}" sibTransId="{AD65D0EE-1259-42FA-9C65-05D3FEB044B6}"/>
    <dgm:cxn modelId="{12B31AFC-8919-4790-A2FF-16F0C4F8408F}" srcId="{053DB3EB-434E-494D-B56D-BEBAA6DC5762}" destId="{F5C61497-5693-4042-A092-022C29DFB5BF}" srcOrd="0" destOrd="0" parTransId="{E4FC85D3-B2BE-467C-B60F-C7D7BD59A0A1}" sibTransId="{2F2104A8-B69E-4992-85F6-BFD6813EB9BF}"/>
    <dgm:cxn modelId="{664D4353-1F3F-4659-B9FA-4F9B272936B5}" type="presParOf" srcId="{4E272655-F451-463C-911A-C5AE824C88F6}" destId="{209C5AFE-6984-47F6-8D86-23EC60586F32}" srcOrd="0" destOrd="0" presId="urn:microsoft.com/office/officeart/2018/2/layout/IconVerticalSolidList"/>
    <dgm:cxn modelId="{529339EA-EC85-4407-AE54-7D679837A614}" type="presParOf" srcId="{209C5AFE-6984-47F6-8D86-23EC60586F32}" destId="{B976BC5D-0862-4F0D-A44A-3AE934FE8EDB}" srcOrd="0" destOrd="0" presId="urn:microsoft.com/office/officeart/2018/2/layout/IconVerticalSolidList"/>
    <dgm:cxn modelId="{E383C954-845B-4949-BF30-8AAD1219694E}" type="presParOf" srcId="{209C5AFE-6984-47F6-8D86-23EC60586F32}" destId="{FF7D47E9-34FE-4A40-B9E8-D06B74436F93}" srcOrd="1" destOrd="0" presId="urn:microsoft.com/office/officeart/2018/2/layout/IconVerticalSolidList"/>
    <dgm:cxn modelId="{7D56EE2E-4016-4549-B36D-EC910C7B8CFA}" type="presParOf" srcId="{209C5AFE-6984-47F6-8D86-23EC60586F32}" destId="{A988ED7C-4773-4885-B48B-9BF12632F1C4}" srcOrd="2" destOrd="0" presId="urn:microsoft.com/office/officeart/2018/2/layout/IconVerticalSolidList"/>
    <dgm:cxn modelId="{2C519D16-E53B-42BD-813B-CAF4CD110F5D}" type="presParOf" srcId="{209C5AFE-6984-47F6-8D86-23EC60586F32}" destId="{B10D681E-759C-4AE8-B0B8-A52771EC37B8}" srcOrd="3" destOrd="0" presId="urn:microsoft.com/office/officeart/2018/2/layout/IconVerticalSolidList"/>
    <dgm:cxn modelId="{3739A228-E0C9-480A-A1C7-5307D72E186B}" type="presParOf" srcId="{4E272655-F451-463C-911A-C5AE824C88F6}" destId="{E37EAC7A-8FFD-4A41-86A7-A57ACF6E1F76}" srcOrd="1" destOrd="0" presId="urn:microsoft.com/office/officeart/2018/2/layout/IconVerticalSolidList"/>
    <dgm:cxn modelId="{1B61E299-DE67-4338-8E20-D84C7F0E16E1}" type="presParOf" srcId="{4E272655-F451-463C-911A-C5AE824C88F6}" destId="{0DA3FAA3-B65F-473C-BDA2-9CACE78A0471}" srcOrd="2" destOrd="0" presId="urn:microsoft.com/office/officeart/2018/2/layout/IconVerticalSolidList"/>
    <dgm:cxn modelId="{CE71D7CE-F19F-4DD6-9583-43DA96D5436E}" type="presParOf" srcId="{0DA3FAA3-B65F-473C-BDA2-9CACE78A0471}" destId="{D60BBD08-284F-47B3-9770-CD8C196B5C07}" srcOrd="0" destOrd="0" presId="urn:microsoft.com/office/officeart/2018/2/layout/IconVerticalSolidList"/>
    <dgm:cxn modelId="{B0441E90-337F-4C90-9A97-9628769A41C6}" type="presParOf" srcId="{0DA3FAA3-B65F-473C-BDA2-9CACE78A0471}" destId="{2CFFB19E-A1E4-44A8-8484-EF63075EC194}" srcOrd="1" destOrd="0" presId="urn:microsoft.com/office/officeart/2018/2/layout/IconVerticalSolidList"/>
    <dgm:cxn modelId="{EADA4D1E-650D-41E1-936A-58C56210A9CB}" type="presParOf" srcId="{0DA3FAA3-B65F-473C-BDA2-9CACE78A0471}" destId="{563F78FF-EC90-455D-A163-395322D95B44}" srcOrd="2" destOrd="0" presId="urn:microsoft.com/office/officeart/2018/2/layout/IconVerticalSolidList"/>
    <dgm:cxn modelId="{B8A3C098-F442-4653-A443-624589DF25D7}" type="presParOf" srcId="{0DA3FAA3-B65F-473C-BDA2-9CACE78A0471}" destId="{26D9412B-6597-4EAF-9AFD-BA1B0F0A813B}" srcOrd="3" destOrd="0" presId="urn:microsoft.com/office/officeart/2018/2/layout/IconVerticalSolidList"/>
    <dgm:cxn modelId="{6970753F-E91A-4456-A168-896FEFFC014B}" type="presParOf" srcId="{4E272655-F451-463C-911A-C5AE824C88F6}" destId="{73179E11-3C4D-484F-A2CB-711CF4C11996}" srcOrd="3" destOrd="0" presId="urn:microsoft.com/office/officeart/2018/2/layout/IconVerticalSolidList"/>
    <dgm:cxn modelId="{D3E63E2A-32C0-40DA-9DFD-CDB4F2C02524}" type="presParOf" srcId="{4E272655-F451-463C-911A-C5AE824C88F6}" destId="{C0C10E93-EB7B-40D4-8EEB-D3EA4C601D9F}" srcOrd="4" destOrd="0" presId="urn:microsoft.com/office/officeart/2018/2/layout/IconVerticalSolidList"/>
    <dgm:cxn modelId="{463D43F1-822A-4A65-B28A-3EF2F51157EE}" type="presParOf" srcId="{C0C10E93-EB7B-40D4-8EEB-D3EA4C601D9F}" destId="{8D8ACA56-2709-493C-9878-CDF4C8969017}" srcOrd="0" destOrd="0" presId="urn:microsoft.com/office/officeart/2018/2/layout/IconVerticalSolidList"/>
    <dgm:cxn modelId="{0B610D07-346E-4485-93EC-EC8A0BAA82C2}" type="presParOf" srcId="{C0C10E93-EB7B-40D4-8EEB-D3EA4C601D9F}" destId="{2B7D61FF-8566-489A-9714-045BC9B01941}" srcOrd="1" destOrd="0" presId="urn:microsoft.com/office/officeart/2018/2/layout/IconVerticalSolidList"/>
    <dgm:cxn modelId="{A913E712-1330-44D1-8FE9-40C65C238C11}" type="presParOf" srcId="{C0C10E93-EB7B-40D4-8EEB-D3EA4C601D9F}" destId="{375078BD-7519-4A61-BD68-DE08E7710714}" srcOrd="2" destOrd="0" presId="urn:microsoft.com/office/officeart/2018/2/layout/IconVerticalSolidList"/>
    <dgm:cxn modelId="{8FF3E82B-9EC5-4A0F-BC3F-3ABF25BD10B5}" type="presParOf" srcId="{C0C10E93-EB7B-40D4-8EEB-D3EA4C601D9F}" destId="{E04E086B-367D-447C-83B5-0D6EA757D35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71466-3845-4906-AC2F-DE500535F2C3}">
      <dsp:nvSpPr>
        <dsp:cNvPr id="0" name=""/>
        <dsp:cNvSpPr/>
      </dsp:nvSpPr>
      <dsp:spPr>
        <a:xfrm>
          <a:off x="0" y="508"/>
          <a:ext cx="9969074" cy="119020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2248C4-9A6D-4473-A407-80F1E3F6E3B8}">
      <dsp:nvSpPr>
        <dsp:cNvPr id="0" name=""/>
        <dsp:cNvSpPr/>
      </dsp:nvSpPr>
      <dsp:spPr>
        <a:xfrm>
          <a:off x="360036" y="268304"/>
          <a:ext cx="654611" cy="654611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F015B42-2405-4319-AC7D-AD9EA337138A}">
      <dsp:nvSpPr>
        <dsp:cNvPr id="0" name=""/>
        <dsp:cNvSpPr/>
      </dsp:nvSpPr>
      <dsp:spPr>
        <a:xfrm>
          <a:off x="1374683" y="508"/>
          <a:ext cx="8594390" cy="1190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63" tIns="125963" rIns="125963" bIns="12596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FDA-approved for the treatment of adult female patients with uncomplicated UTI</a:t>
          </a:r>
        </a:p>
      </dsp:txBody>
      <dsp:txXfrm>
        <a:off x="1374683" y="508"/>
        <a:ext cx="8594390" cy="1190202"/>
      </dsp:txXfrm>
    </dsp:sp>
    <dsp:sp modelId="{E4C58B2A-1B2B-4AD1-A2FA-7D6F56F8028A}">
      <dsp:nvSpPr>
        <dsp:cNvPr id="0" name=""/>
        <dsp:cNvSpPr/>
      </dsp:nvSpPr>
      <dsp:spPr>
        <a:xfrm>
          <a:off x="0" y="1488261"/>
          <a:ext cx="9969074" cy="119020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05526D-6666-4841-A283-0C2E48249632}">
      <dsp:nvSpPr>
        <dsp:cNvPr id="0" name=""/>
        <dsp:cNvSpPr/>
      </dsp:nvSpPr>
      <dsp:spPr>
        <a:xfrm>
          <a:off x="360036" y="1756056"/>
          <a:ext cx="654611" cy="654611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C06DED-D16B-4244-A416-D66B3C2FBCB0}">
      <dsp:nvSpPr>
        <dsp:cNvPr id="0" name=""/>
        <dsp:cNvSpPr/>
      </dsp:nvSpPr>
      <dsp:spPr>
        <a:xfrm>
          <a:off x="1374683" y="1488261"/>
          <a:ext cx="8594390" cy="1190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63" tIns="125963" rIns="125963" bIns="12596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Spectrum</a:t>
          </a:r>
          <a:r>
            <a:rPr lang="en-US" sz="1600" kern="1200" baseline="30000" dirty="0"/>
            <a:t>1</a:t>
          </a:r>
          <a:r>
            <a:rPr lang="en-US" sz="1600" kern="1200" dirty="0"/>
            <a:t>: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	Gram-negatives: </a:t>
          </a:r>
          <a:r>
            <a:rPr lang="en-US" sz="1600" i="1" kern="1200" dirty="0"/>
            <a:t>E.coli</a:t>
          </a:r>
          <a:r>
            <a:rPr lang="en-US" sz="1600" kern="1200" dirty="0"/>
            <a:t>, </a:t>
          </a:r>
          <a:r>
            <a:rPr lang="en-US" sz="1600" i="1" kern="1200" dirty="0"/>
            <a:t>P. mirabilis, </a:t>
          </a:r>
          <a:r>
            <a:rPr lang="en-US" sz="1600" i="0" kern="1200" dirty="0"/>
            <a:t>ESBLs</a:t>
          </a:r>
          <a:r>
            <a:rPr lang="en-US" sz="1600" kern="1200" dirty="0"/>
            <a:t>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/>
            <a:t>	</a:t>
          </a:r>
          <a:r>
            <a:rPr lang="en-US" sz="1600" i="0" kern="1200" dirty="0"/>
            <a:t>Gram-positives</a:t>
          </a:r>
          <a:r>
            <a:rPr lang="en-US" sz="1600" i="1" kern="1200" dirty="0"/>
            <a:t>: S. saprophyticus</a:t>
          </a:r>
        </a:p>
      </dsp:txBody>
      <dsp:txXfrm>
        <a:off x="1374683" y="1488261"/>
        <a:ext cx="8594390" cy="1190202"/>
      </dsp:txXfrm>
    </dsp:sp>
    <dsp:sp modelId="{5AC75370-473C-4254-83D7-B0555F0690B6}">
      <dsp:nvSpPr>
        <dsp:cNvPr id="0" name=""/>
        <dsp:cNvSpPr/>
      </dsp:nvSpPr>
      <dsp:spPr>
        <a:xfrm>
          <a:off x="0" y="2976014"/>
          <a:ext cx="9969074" cy="119020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774144-748F-467A-95D4-0796DE69D62A}">
      <dsp:nvSpPr>
        <dsp:cNvPr id="0" name=""/>
        <dsp:cNvSpPr/>
      </dsp:nvSpPr>
      <dsp:spPr>
        <a:xfrm>
          <a:off x="360036" y="3243809"/>
          <a:ext cx="654611" cy="65461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2B48EA9-C5C3-4F8A-A027-E37D9B9955F7}">
      <dsp:nvSpPr>
        <dsp:cNvPr id="0" name=""/>
        <dsp:cNvSpPr/>
      </dsp:nvSpPr>
      <dsp:spPr>
        <a:xfrm>
          <a:off x="1374683" y="2976014"/>
          <a:ext cx="8594390" cy="1190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63" tIns="125963" rIns="125963" bIns="12596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Used in Europe for over 40 years to treat UTI</a:t>
          </a:r>
        </a:p>
      </dsp:txBody>
      <dsp:txXfrm>
        <a:off x="1374683" y="2976014"/>
        <a:ext cx="8594390" cy="11902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F031B-8F7D-481E-88D2-AA185F53C15C}">
      <dsp:nvSpPr>
        <dsp:cNvPr id="0" name=""/>
        <dsp:cNvSpPr/>
      </dsp:nvSpPr>
      <dsp:spPr>
        <a:xfrm>
          <a:off x="0" y="544"/>
          <a:ext cx="10025942" cy="127451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AC1257-E76C-4BCA-B722-AB77124A6F1B}">
      <dsp:nvSpPr>
        <dsp:cNvPr id="0" name=""/>
        <dsp:cNvSpPr/>
      </dsp:nvSpPr>
      <dsp:spPr>
        <a:xfrm>
          <a:off x="385542" y="287311"/>
          <a:ext cx="700985" cy="70098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F97AEF-C35F-4943-AF87-3833280325D0}">
      <dsp:nvSpPr>
        <dsp:cNvPr id="0" name=""/>
        <dsp:cNvSpPr/>
      </dsp:nvSpPr>
      <dsp:spPr>
        <a:xfrm>
          <a:off x="1472070" y="544"/>
          <a:ext cx="8553871" cy="1274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887" tIns="134887" rIns="134887" bIns="13488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FDA-approved for the treatment of adult female patients with uncomplicated UTI with limited or no other treatment options caused by </a:t>
          </a:r>
          <a:r>
            <a:rPr lang="en-US" sz="2100" i="1" kern="1200" dirty="0"/>
            <a:t>E.coli</a:t>
          </a:r>
          <a:r>
            <a:rPr lang="en-US" sz="2100" kern="1200" dirty="0"/>
            <a:t>, </a:t>
          </a:r>
          <a:r>
            <a:rPr lang="en-US" sz="2100" i="1" kern="1200" dirty="0"/>
            <a:t>K. pneumoniae</a:t>
          </a:r>
          <a:r>
            <a:rPr lang="en-US" sz="2100" kern="1200" dirty="0"/>
            <a:t>, and </a:t>
          </a:r>
          <a:r>
            <a:rPr lang="en-US" sz="2100" i="1" kern="1200" dirty="0"/>
            <a:t>P. mirabilis</a:t>
          </a:r>
        </a:p>
      </dsp:txBody>
      <dsp:txXfrm>
        <a:off x="1472070" y="544"/>
        <a:ext cx="8553871" cy="1274519"/>
      </dsp:txXfrm>
    </dsp:sp>
    <dsp:sp modelId="{C3C42EAE-9DD7-4F0D-84B4-E89C30743230}">
      <dsp:nvSpPr>
        <dsp:cNvPr id="0" name=""/>
        <dsp:cNvSpPr/>
      </dsp:nvSpPr>
      <dsp:spPr>
        <a:xfrm>
          <a:off x="0" y="1593694"/>
          <a:ext cx="10025942" cy="127451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14E7E3-1D92-4579-B7AA-D646D3F8B5AC}">
      <dsp:nvSpPr>
        <dsp:cNvPr id="0" name=""/>
        <dsp:cNvSpPr/>
      </dsp:nvSpPr>
      <dsp:spPr>
        <a:xfrm>
          <a:off x="385542" y="1880461"/>
          <a:ext cx="700985" cy="700985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5AEB91-4499-4463-A1FF-09ED42611606}">
      <dsp:nvSpPr>
        <dsp:cNvPr id="0" name=""/>
        <dsp:cNvSpPr/>
      </dsp:nvSpPr>
      <dsp:spPr>
        <a:xfrm>
          <a:off x="1472070" y="1593694"/>
          <a:ext cx="8553871" cy="1274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887" tIns="134887" rIns="134887" bIns="13488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0" kern="1200" dirty="0"/>
            <a:t>Spectrum - Gram-negatives: </a:t>
          </a:r>
          <a:r>
            <a:rPr lang="en-US" sz="2100" i="1" kern="1200" dirty="0"/>
            <a:t>E.coli</a:t>
          </a:r>
          <a:r>
            <a:rPr lang="en-US" sz="2100" i="0" kern="1200" dirty="0"/>
            <a:t>, </a:t>
          </a:r>
          <a:r>
            <a:rPr lang="en-US" sz="2100" i="1" kern="1200" dirty="0"/>
            <a:t>K. pneumoniae</a:t>
          </a:r>
          <a:r>
            <a:rPr lang="en-US" sz="2100" i="0" kern="1200" dirty="0"/>
            <a:t>, </a:t>
          </a:r>
          <a:r>
            <a:rPr lang="en-US" sz="2100" i="1" kern="1200" dirty="0"/>
            <a:t>P. mirabilis</a:t>
          </a:r>
          <a:r>
            <a:rPr lang="en-US" sz="2100" i="0" kern="1200" dirty="0"/>
            <a:t>, ESBLs</a:t>
          </a:r>
        </a:p>
      </dsp:txBody>
      <dsp:txXfrm>
        <a:off x="1472070" y="1593694"/>
        <a:ext cx="8553871" cy="1274519"/>
      </dsp:txXfrm>
    </dsp:sp>
    <dsp:sp modelId="{5AC75370-473C-4254-83D7-B0555F0690B6}">
      <dsp:nvSpPr>
        <dsp:cNvPr id="0" name=""/>
        <dsp:cNvSpPr/>
      </dsp:nvSpPr>
      <dsp:spPr>
        <a:xfrm>
          <a:off x="0" y="3186843"/>
          <a:ext cx="10025942" cy="127451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774144-748F-467A-95D4-0796DE69D62A}">
      <dsp:nvSpPr>
        <dsp:cNvPr id="0" name=""/>
        <dsp:cNvSpPr/>
      </dsp:nvSpPr>
      <dsp:spPr>
        <a:xfrm>
          <a:off x="385542" y="3473610"/>
          <a:ext cx="700985" cy="70098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2B48EA9-C5C3-4F8A-A027-E37D9B9955F7}">
      <dsp:nvSpPr>
        <dsp:cNvPr id="0" name=""/>
        <dsp:cNvSpPr/>
      </dsp:nvSpPr>
      <dsp:spPr>
        <a:xfrm>
          <a:off x="1472070" y="3186843"/>
          <a:ext cx="8553871" cy="1274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887" tIns="134887" rIns="134887" bIns="13488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Cannot be used for complicated UTI or complicated intraabdominal infections – </a:t>
          </a:r>
          <a:r>
            <a:rPr lang="en-US" sz="2100" b="1" kern="1200" dirty="0"/>
            <a:t>not even as a stepdown therapy</a:t>
          </a:r>
        </a:p>
      </dsp:txBody>
      <dsp:txXfrm>
        <a:off x="1472070" y="3186843"/>
        <a:ext cx="8553871" cy="127451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C7C16-8693-4306-94C0-EC2AC1C420C6}">
      <dsp:nvSpPr>
        <dsp:cNvPr id="0" name=""/>
        <dsp:cNvSpPr/>
      </dsp:nvSpPr>
      <dsp:spPr>
        <a:xfrm>
          <a:off x="227527" y="471202"/>
          <a:ext cx="5422424" cy="16945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746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Mechanism of Action</a:t>
          </a:r>
          <a:r>
            <a:rPr lang="en-US" sz="2800" b="1" kern="1200" baseline="30000" dirty="0"/>
            <a:t>1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200" kern="1200" dirty="0"/>
            <a:t>Pro-drug of </a:t>
          </a:r>
          <a:r>
            <a:rPr lang="en-US" sz="2200" kern="1200" dirty="0" err="1"/>
            <a:t>sulopenem</a:t>
          </a:r>
          <a:r>
            <a:rPr lang="en-US" sz="2200" kern="1200" dirty="0"/>
            <a:t>, inhibition of cell wall synthesis through to cell wall</a:t>
          </a:r>
        </a:p>
      </dsp:txBody>
      <dsp:txXfrm>
        <a:off x="227527" y="471202"/>
        <a:ext cx="5422424" cy="1694507"/>
      </dsp:txXfrm>
    </dsp:sp>
    <dsp:sp modelId="{46F6E378-A573-4387-9529-FC270AA33924}">
      <dsp:nvSpPr>
        <dsp:cNvPr id="0" name=""/>
        <dsp:cNvSpPr/>
      </dsp:nvSpPr>
      <dsp:spPr>
        <a:xfrm>
          <a:off x="1593" y="226440"/>
          <a:ext cx="1186155" cy="177923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4000" r="-7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D56D0C7-AAFE-41CA-8958-2D957C51215B}">
      <dsp:nvSpPr>
        <dsp:cNvPr id="0" name=""/>
        <dsp:cNvSpPr/>
      </dsp:nvSpPr>
      <dsp:spPr>
        <a:xfrm>
          <a:off x="6097733" y="471202"/>
          <a:ext cx="5422424" cy="16945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746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Dose</a:t>
          </a:r>
          <a:r>
            <a:rPr lang="en-US" sz="2800" b="1" kern="1200" baseline="30000" dirty="0"/>
            <a:t>1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200" kern="1200" dirty="0"/>
            <a:t>500mg/500mg (1 tablet) PO BID X 5 days</a:t>
          </a:r>
        </a:p>
      </dsp:txBody>
      <dsp:txXfrm>
        <a:off x="6097733" y="471202"/>
        <a:ext cx="5422424" cy="1694507"/>
      </dsp:txXfrm>
    </dsp:sp>
    <dsp:sp modelId="{BE7F9410-1B44-4D22-BBBA-4705FAF45E0E}">
      <dsp:nvSpPr>
        <dsp:cNvPr id="0" name=""/>
        <dsp:cNvSpPr/>
      </dsp:nvSpPr>
      <dsp:spPr>
        <a:xfrm>
          <a:off x="5871799" y="226440"/>
          <a:ext cx="1186155" cy="177923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3000" r="-6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36384FB-1FAC-4029-ACC7-25FF290BA35A}">
      <dsp:nvSpPr>
        <dsp:cNvPr id="0" name=""/>
        <dsp:cNvSpPr/>
      </dsp:nvSpPr>
      <dsp:spPr>
        <a:xfrm>
          <a:off x="3162630" y="2604399"/>
          <a:ext cx="5422424" cy="16945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746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800" b="1" kern="1200" dirty="0"/>
            <a:t>Cost: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200" kern="1200" dirty="0"/>
            <a:t>Approx. $2,952 per </a:t>
          </a:r>
          <a:r>
            <a:rPr lang="en-US" sz="2200" kern="1200" dirty="0" err="1"/>
            <a:t>GoodRX</a:t>
          </a:r>
          <a:endParaRPr lang="en-US" sz="2200" b="1" kern="1200" dirty="0"/>
        </a:p>
      </dsp:txBody>
      <dsp:txXfrm>
        <a:off x="3162630" y="2604399"/>
        <a:ext cx="5422424" cy="1694507"/>
      </dsp:txXfrm>
    </dsp:sp>
    <dsp:sp modelId="{FB6E5FA0-5256-4D4E-BE8D-E5B0BEAC0617}">
      <dsp:nvSpPr>
        <dsp:cNvPr id="0" name=""/>
        <dsp:cNvSpPr/>
      </dsp:nvSpPr>
      <dsp:spPr>
        <a:xfrm>
          <a:off x="2936696" y="2359636"/>
          <a:ext cx="1186155" cy="1779232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4000" r="-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4F5CF-9D8F-401B-B75F-17E83D2697BB}">
      <dsp:nvSpPr>
        <dsp:cNvPr id="0" name=""/>
        <dsp:cNvSpPr/>
      </dsp:nvSpPr>
      <dsp:spPr>
        <a:xfrm>
          <a:off x="50" y="60941"/>
          <a:ext cx="4836095" cy="691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Warnings/Precautions</a:t>
          </a:r>
          <a:r>
            <a:rPr lang="en-US" sz="2400" kern="1200" baseline="30000" dirty="0"/>
            <a:t>1</a:t>
          </a:r>
        </a:p>
      </dsp:txBody>
      <dsp:txXfrm>
        <a:off x="50" y="60941"/>
        <a:ext cx="4836095" cy="691200"/>
      </dsp:txXfrm>
    </dsp:sp>
    <dsp:sp modelId="{129ADEEE-DC51-451E-9002-F1A60174FE65}">
      <dsp:nvSpPr>
        <dsp:cNvPr id="0" name=""/>
        <dsp:cNvSpPr/>
      </dsp:nvSpPr>
      <dsp:spPr>
        <a:xfrm>
          <a:off x="50" y="752141"/>
          <a:ext cx="4836095" cy="4743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kern="1200"/>
            <a:t>Hypersensitivity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Known uric acid kidney stones</a:t>
          </a:r>
          <a:endParaRPr lang="en-US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Caution if patient has gout – package insert recommends increased fluid intake and alkalization of urine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May exacerbate gout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Blood dyscrasias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Probenecid component has multiple interactions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Contraindicated when used with ketorolac</a:t>
          </a:r>
        </a:p>
      </dsp:txBody>
      <dsp:txXfrm>
        <a:off x="50" y="752141"/>
        <a:ext cx="4836095" cy="4743360"/>
      </dsp:txXfrm>
    </dsp:sp>
    <dsp:sp modelId="{5B1748BF-7471-4755-ACB9-957F78BFDDEF}">
      <dsp:nvSpPr>
        <dsp:cNvPr id="0" name=""/>
        <dsp:cNvSpPr/>
      </dsp:nvSpPr>
      <dsp:spPr>
        <a:xfrm>
          <a:off x="5513199" y="60941"/>
          <a:ext cx="4836095" cy="691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Side Effects</a:t>
          </a:r>
          <a:r>
            <a:rPr lang="en-US" sz="2400" kern="1200" baseline="30000" dirty="0"/>
            <a:t>1</a:t>
          </a:r>
        </a:p>
      </dsp:txBody>
      <dsp:txXfrm>
        <a:off x="5513199" y="60941"/>
        <a:ext cx="4836095" cy="691200"/>
      </dsp:txXfrm>
    </dsp:sp>
    <dsp:sp modelId="{79EEB5A6-A824-478D-877B-5963DD707328}">
      <dsp:nvSpPr>
        <dsp:cNvPr id="0" name=""/>
        <dsp:cNvSpPr/>
      </dsp:nvSpPr>
      <dsp:spPr>
        <a:xfrm>
          <a:off x="5513199" y="752141"/>
          <a:ext cx="4836095" cy="4743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Diarrhea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Nausea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Vulvovaginal candidiasis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Headache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Vomiting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Abdominal pain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i="1" kern="1200" dirty="0"/>
            <a:t>C. difficile </a:t>
          </a:r>
          <a:r>
            <a:rPr lang="en-US" sz="2400" kern="1200" dirty="0"/>
            <a:t>(rarely)</a:t>
          </a:r>
        </a:p>
      </dsp:txBody>
      <dsp:txXfrm>
        <a:off x="5513199" y="752141"/>
        <a:ext cx="4836095" cy="474336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6A617-E437-4EE0-ADC5-05E7B0EDBD25}">
      <dsp:nvSpPr>
        <dsp:cNvPr id="0" name=""/>
        <dsp:cNvSpPr/>
      </dsp:nvSpPr>
      <dsp:spPr>
        <a:xfrm>
          <a:off x="0" y="749141"/>
          <a:ext cx="9906000" cy="13830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A8F6C4-8DEB-43E6-AA1E-6AC4CEACBA44}">
      <dsp:nvSpPr>
        <dsp:cNvPr id="0" name=""/>
        <dsp:cNvSpPr/>
      </dsp:nvSpPr>
      <dsp:spPr>
        <a:xfrm>
          <a:off x="418366" y="1060322"/>
          <a:ext cx="760666" cy="760666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5E4D54D-0B2C-429F-A01A-399F55FD483E}">
      <dsp:nvSpPr>
        <dsp:cNvPr id="0" name=""/>
        <dsp:cNvSpPr/>
      </dsp:nvSpPr>
      <dsp:spPr>
        <a:xfrm>
          <a:off x="1597399" y="749141"/>
          <a:ext cx="8308600" cy="1383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71" tIns="146371" rIns="146371" bIns="14637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Caution! </a:t>
          </a:r>
          <a:r>
            <a:rPr lang="en-US" sz="2000" b="0" u="none" kern="1200" dirty="0"/>
            <a:t>Overuse of t</a:t>
          </a:r>
          <a:r>
            <a:rPr lang="en-US" sz="2000" kern="1200" dirty="0"/>
            <a:t>his drug will likely promote cross resistance to carbapenems in some </a:t>
          </a:r>
          <a:r>
            <a:rPr lang="en-US" sz="2000" i="1" kern="1200" dirty="0"/>
            <a:t>E. coli </a:t>
          </a:r>
          <a:r>
            <a:rPr lang="en-US" sz="2000" kern="1200" dirty="0"/>
            <a:t>isolates</a:t>
          </a:r>
          <a:r>
            <a:rPr lang="en-US" sz="2000" kern="1200" baseline="30000" dirty="0"/>
            <a:t>1</a:t>
          </a:r>
        </a:p>
      </dsp:txBody>
      <dsp:txXfrm>
        <a:off x="1597399" y="749141"/>
        <a:ext cx="8308600" cy="1383030"/>
      </dsp:txXfrm>
    </dsp:sp>
    <dsp:sp modelId="{B4707061-E52B-453B-9515-4C93BEECB1A6}">
      <dsp:nvSpPr>
        <dsp:cNvPr id="0" name=""/>
        <dsp:cNvSpPr/>
      </dsp:nvSpPr>
      <dsp:spPr>
        <a:xfrm>
          <a:off x="0" y="2477928"/>
          <a:ext cx="9906000" cy="13830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567794-216B-4DCD-8896-6C04AD51BA29}">
      <dsp:nvSpPr>
        <dsp:cNvPr id="0" name=""/>
        <dsp:cNvSpPr/>
      </dsp:nvSpPr>
      <dsp:spPr>
        <a:xfrm>
          <a:off x="418366" y="2789110"/>
          <a:ext cx="760666" cy="760666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2524EF-6695-49DA-93AE-9649D13CE15C}">
      <dsp:nvSpPr>
        <dsp:cNvPr id="0" name=""/>
        <dsp:cNvSpPr/>
      </dsp:nvSpPr>
      <dsp:spPr>
        <a:xfrm>
          <a:off x="1597399" y="2477928"/>
          <a:ext cx="8308600" cy="1383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71" tIns="146371" rIns="146371" bIns="14637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Preferred treatment options for uncomplicated UTI due to ESBLs are nitrofurantoin and trimethoprim-sulfamethoxazole</a:t>
          </a:r>
          <a:r>
            <a:rPr lang="en-US" sz="2000" kern="1200" baseline="30000" dirty="0"/>
            <a:t>2</a:t>
          </a:r>
          <a:endParaRPr lang="en-US" sz="2000" kern="1200" dirty="0"/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Second-line agents include ciprofloxacin, levofloxacin, and carbapenems</a:t>
          </a:r>
          <a:r>
            <a:rPr lang="en-US" sz="2000" kern="1200" baseline="30000" dirty="0"/>
            <a:t>2</a:t>
          </a:r>
          <a:r>
            <a:rPr lang="en-US" sz="2000" kern="1200" dirty="0"/>
            <a:t>  </a:t>
          </a:r>
        </a:p>
      </dsp:txBody>
      <dsp:txXfrm>
        <a:off x="1597399" y="2477928"/>
        <a:ext cx="8308600" cy="138303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6BC5D-0862-4F0D-A44A-3AE934FE8EDB}">
      <dsp:nvSpPr>
        <dsp:cNvPr id="0" name=""/>
        <dsp:cNvSpPr/>
      </dsp:nvSpPr>
      <dsp:spPr>
        <a:xfrm>
          <a:off x="0" y="829413"/>
          <a:ext cx="7342073" cy="153122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7D47E9-34FE-4A40-B9E8-D06B74436F93}">
      <dsp:nvSpPr>
        <dsp:cNvPr id="0" name=""/>
        <dsp:cNvSpPr/>
      </dsp:nvSpPr>
      <dsp:spPr>
        <a:xfrm>
          <a:off x="463195" y="1173939"/>
          <a:ext cx="842173" cy="84217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0D681E-759C-4AE8-B0B8-A52771EC37B8}">
      <dsp:nvSpPr>
        <dsp:cNvPr id="0" name=""/>
        <dsp:cNvSpPr/>
      </dsp:nvSpPr>
      <dsp:spPr>
        <a:xfrm>
          <a:off x="1768564" y="829413"/>
          <a:ext cx="5573508" cy="1531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55" tIns="162055" rIns="162055" bIns="16205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Confirmed high resistance (≥ 20%) or confirmed allergy to sulfamethoxazole/trimethoprim and nitrofurantoin</a:t>
          </a:r>
        </a:p>
      </dsp:txBody>
      <dsp:txXfrm>
        <a:off x="1768564" y="829413"/>
        <a:ext cx="5573508" cy="1531224"/>
      </dsp:txXfrm>
    </dsp:sp>
    <dsp:sp modelId="{D60BBD08-284F-47B3-9770-CD8C196B5C07}">
      <dsp:nvSpPr>
        <dsp:cNvPr id="0" name=""/>
        <dsp:cNvSpPr/>
      </dsp:nvSpPr>
      <dsp:spPr>
        <a:xfrm>
          <a:off x="0" y="2743444"/>
          <a:ext cx="7342073" cy="153122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FFB19E-A1E4-44A8-8484-EF63075EC194}">
      <dsp:nvSpPr>
        <dsp:cNvPr id="0" name=""/>
        <dsp:cNvSpPr/>
      </dsp:nvSpPr>
      <dsp:spPr>
        <a:xfrm>
          <a:off x="463195" y="3087970"/>
          <a:ext cx="842173" cy="84217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D9412B-6597-4EAF-9AFD-BA1B0F0A813B}">
      <dsp:nvSpPr>
        <dsp:cNvPr id="0" name=""/>
        <dsp:cNvSpPr/>
      </dsp:nvSpPr>
      <dsp:spPr>
        <a:xfrm>
          <a:off x="1768564" y="2743444"/>
          <a:ext cx="5573508" cy="1531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55" tIns="162055" rIns="162055" bIns="16205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ESBL </a:t>
          </a:r>
          <a:r>
            <a:rPr lang="en-US" sz="2100" i="1" kern="1200" dirty="0"/>
            <a:t>E.coli </a:t>
          </a:r>
          <a:r>
            <a:rPr lang="en-US" sz="2100" i="0" kern="1200" dirty="0"/>
            <a:t>and</a:t>
          </a:r>
          <a:r>
            <a:rPr lang="en-US" sz="2100" i="1" kern="1200" dirty="0"/>
            <a:t> K. pneumoniae </a:t>
          </a:r>
          <a:r>
            <a:rPr lang="en-US" sz="2100" kern="1200" dirty="0"/>
            <a:t>that is not sensitive to the above antibiotics</a:t>
          </a:r>
          <a:endParaRPr lang="en-US" sz="2100" b="0" kern="1200" dirty="0"/>
        </a:p>
      </dsp:txBody>
      <dsp:txXfrm>
        <a:off x="1768564" y="2743444"/>
        <a:ext cx="5573508" cy="153122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CCD1A5-F5E2-4947-91F4-8C3F75660B53}">
      <dsp:nvSpPr>
        <dsp:cNvPr id="0" name=""/>
        <dsp:cNvSpPr/>
      </dsp:nvSpPr>
      <dsp:spPr>
        <a:xfrm>
          <a:off x="298427" y="234460"/>
          <a:ext cx="5131489" cy="160359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6165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Cost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700" kern="1200" dirty="0"/>
            <a:t>Newer therapies often subjected to prior authorization, which can lead to treatment delay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700" kern="1200" dirty="0"/>
            <a:t>Branded drug = higher cost </a:t>
          </a:r>
        </a:p>
      </dsp:txBody>
      <dsp:txXfrm>
        <a:off x="298427" y="234460"/>
        <a:ext cx="5131489" cy="1603590"/>
      </dsp:txXfrm>
    </dsp:sp>
    <dsp:sp modelId="{8C5650F8-C22C-4A9D-BC22-CA9FB6E3FE7D}">
      <dsp:nvSpPr>
        <dsp:cNvPr id="0" name=""/>
        <dsp:cNvSpPr/>
      </dsp:nvSpPr>
      <dsp:spPr>
        <a:xfrm>
          <a:off x="84615" y="2830"/>
          <a:ext cx="1122513" cy="16837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FE3236A-E376-4395-88E5-7E5552537003}">
      <dsp:nvSpPr>
        <dsp:cNvPr id="0" name=""/>
        <dsp:cNvSpPr/>
      </dsp:nvSpPr>
      <dsp:spPr>
        <a:xfrm>
          <a:off x="5830491" y="234460"/>
          <a:ext cx="5131489" cy="160359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6165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Discount Cards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700" kern="1200" dirty="0"/>
            <a:t>Medicare/Medicaid patients often not eligible for drug discount cards</a:t>
          </a:r>
        </a:p>
      </dsp:txBody>
      <dsp:txXfrm>
        <a:off x="5830491" y="234460"/>
        <a:ext cx="5131489" cy="1603590"/>
      </dsp:txXfrm>
    </dsp:sp>
    <dsp:sp modelId="{3545C47E-8897-4CE9-AF7E-9F4ADBEF3894}">
      <dsp:nvSpPr>
        <dsp:cNvPr id="0" name=""/>
        <dsp:cNvSpPr/>
      </dsp:nvSpPr>
      <dsp:spPr>
        <a:xfrm>
          <a:off x="5616679" y="2830"/>
          <a:ext cx="1122513" cy="168376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08413BF-1757-4544-B58B-A6BF18129297}">
      <dsp:nvSpPr>
        <dsp:cNvPr id="0" name=""/>
        <dsp:cNvSpPr/>
      </dsp:nvSpPr>
      <dsp:spPr>
        <a:xfrm>
          <a:off x="3064459" y="2253202"/>
          <a:ext cx="5131489" cy="160359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6165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200" b="1" kern="1200" dirty="0"/>
            <a:t>Susceptibilities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700" kern="1200" dirty="0"/>
            <a:t>Pivmecillinam only (</a:t>
          </a:r>
          <a:r>
            <a:rPr lang="en-US" sz="1700" kern="1200" dirty="0" err="1"/>
            <a:t>mecillinam</a:t>
          </a:r>
          <a:r>
            <a:rPr lang="en-US" sz="1700" kern="1200" dirty="0"/>
            <a:t>)</a:t>
          </a:r>
          <a:r>
            <a:rPr lang="en-US" sz="1700" kern="1200" baseline="30000" dirty="0"/>
            <a:t>1</a:t>
          </a:r>
        </a:p>
      </dsp:txBody>
      <dsp:txXfrm>
        <a:off x="3064459" y="2253202"/>
        <a:ext cx="5131489" cy="1603590"/>
      </dsp:txXfrm>
    </dsp:sp>
    <dsp:sp modelId="{B49D3F5D-9E99-46FE-87A4-DEE77BBEEB11}">
      <dsp:nvSpPr>
        <dsp:cNvPr id="0" name=""/>
        <dsp:cNvSpPr/>
      </dsp:nvSpPr>
      <dsp:spPr>
        <a:xfrm>
          <a:off x="2850647" y="2021573"/>
          <a:ext cx="1122513" cy="1683769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12648" t="2405" r="-153352" b="-2405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C583EC-CC80-4186-AB4F-66678420BCBB}">
      <dsp:nvSpPr>
        <dsp:cNvPr id="0" name=""/>
        <dsp:cNvSpPr/>
      </dsp:nvSpPr>
      <dsp:spPr>
        <a:xfrm>
          <a:off x="1196985" y="944052"/>
          <a:ext cx="1514246" cy="1514246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3F900EA-ABB5-4AE5-B946-C080956BA7BD}">
      <dsp:nvSpPr>
        <dsp:cNvPr id="0" name=""/>
        <dsp:cNvSpPr/>
      </dsp:nvSpPr>
      <dsp:spPr>
        <a:xfrm>
          <a:off x="271612" y="2967966"/>
          <a:ext cx="3364991" cy="137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The 3 new UTI antibiotics will likely not be routinely useful until they drop in price or go generic</a:t>
          </a:r>
        </a:p>
      </dsp:txBody>
      <dsp:txXfrm>
        <a:off x="271612" y="2967966"/>
        <a:ext cx="3364991" cy="1372500"/>
      </dsp:txXfrm>
    </dsp:sp>
    <dsp:sp modelId="{343B4B38-86EA-4E44-AD05-86A9805D653A}">
      <dsp:nvSpPr>
        <dsp:cNvPr id="0" name=""/>
        <dsp:cNvSpPr/>
      </dsp:nvSpPr>
      <dsp:spPr>
        <a:xfrm>
          <a:off x="5150850" y="944052"/>
          <a:ext cx="1514246" cy="1514246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407BEA7-48D5-40B0-9952-2CC0C1CB91BB}">
      <dsp:nvSpPr>
        <dsp:cNvPr id="0" name=""/>
        <dsp:cNvSpPr/>
      </dsp:nvSpPr>
      <dsp:spPr>
        <a:xfrm>
          <a:off x="4225478" y="2967966"/>
          <a:ext cx="3364991" cy="137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baseline="0" dirty="0"/>
            <a:t>Reserve </a:t>
          </a:r>
          <a:r>
            <a:rPr lang="en-US" sz="2200" b="1" kern="1200" baseline="0" dirty="0" err="1"/>
            <a:t>sulopenem</a:t>
          </a:r>
          <a:r>
            <a:rPr lang="en-US" sz="2200" b="1" kern="1200" baseline="0" dirty="0"/>
            <a:t> </a:t>
          </a:r>
          <a:r>
            <a:rPr lang="en-US" sz="2200" b="1" kern="1200" baseline="0" dirty="0" err="1"/>
            <a:t>etzadroxil</a:t>
          </a:r>
          <a:r>
            <a:rPr lang="en-US" sz="2200" b="1" kern="1200" baseline="0" dirty="0"/>
            <a:t> + probenecid for situations with limited or no PO options</a:t>
          </a:r>
          <a:endParaRPr lang="en-US" sz="2200" b="1" kern="1200" dirty="0"/>
        </a:p>
      </dsp:txBody>
      <dsp:txXfrm>
        <a:off x="4225478" y="2967966"/>
        <a:ext cx="3364991" cy="1372500"/>
      </dsp:txXfrm>
    </dsp:sp>
    <dsp:sp modelId="{9720C545-22C8-49A1-BF58-3C026DD6AD5B}">
      <dsp:nvSpPr>
        <dsp:cNvPr id="0" name=""/>
        <dsp:cNvSpPr/>
      </dsp:nvSpPr>
      <dsp:spPr>
        <a:xfrm>
          <a:off x="9104716" y="944052"/>
          <a:ext cx="1514246" cy="1514246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FB89C64-2ADE-430C-B047-0F2E50783A57}">
      <dsp:nvSpPr>
        <dsp:cNvPr id="0" name=""/>
        <dsp:cNvSpPr/>
      </dsp:nvSpPr>
      <dsp:spPr>
        <a:xfrm>
          <a:off x="8179343" y="2967966"/>
          <a:ext cx="3364991" cy="137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Urine PCR should not be routinely used</a:t>
          </a:r>
        </a:p>
      </dsp:txBody>
      <dsp:txXfrm>
        <a:off x="8179343" y="2967966"/>
        <a:ext cx="3364991" cy="137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C7C16-8693-4306-94C0-EC2AC1C420C6}">
      <dsp:nvSpPr>
        <dsp:cNvPr id="0" name=""/>
        <dsp:cNvSpPr/>
      </dsp:nvSpPr>
      <dsp:spPr>
        <a:xfrm>
          <a:off x="237930" y="781771"/>
          <a:ext cx="5583914" cy="17449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929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Mechanism of Action</a:t>
          </a:r>
          <a:endParaRPr lang="en-US" sz="2300" b="1" kern="1200" baseline="300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 err="1"/>
            <a:t>Amidinopenicillin</a:t>
          </a:r>
          <a:r>
            <a:rPr lang="en-US" sz="1800" kern="1200" dirty="0"/>
            <a:t>, pro-drug of </a:t>
          </a:r>
          <a:r>
            <a:rPr lang="en-US" sz="1800" kern="1200" dirty="0" err="1"/>
            <a:t>mecillinam</a:t>
          </a:r>
          <a:r>
            <a:rPr lang="en-US" sz="1800" kern="1200" dirty="0"/>
            <a:t>, as effective as cephalexin in approval data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Binds to parts of the cell wall of susceptible bacteria</a:t>
          </a:r>
        </a:p>
      </dsp:txBody>
      <dsp:txXfrm>
        <a:off x="237930" y="781771"/>
        <a:ext cx="5583914" cy="1744973"/>
      </dsp:txXfrm>
    </dsp:sp>
    <dsp:sp modelId="{46F6E378-A573-4387-9529-FC270AA33924}">
      <dsp:nvSpPr>
        <dsp:cNvPr id="0" name=""/>
        <dsp:cNvSpPr/>
      </dsp:nvSpPr>
      <dsp:spPr>
        <a:xfrm>
          <a:off x="5267" y="529719"/>
          <a:ext cx="1221481" cy="183222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4000" r="-7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D56D0C7-AAFE-41CA-8958-2D957C51215B}">
      <dsp:nvSpPr>
        <dsp:cNvPr id="0" name=""/>
        <dsp:cNvSpPr/>
      </dsp:nvSpPr>
      <dsp:spPr>
        <a:xfrm>
          <a:off x="6311268" y="781771"/>
          <a:ext cx="5583914" cy="17449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929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Dose</a:t>
          </a:r>
          <a:endParaRPr lang="en-US" sz="2300" b="1" kern="1200" baseline="300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185mg PO tablet TID x 3 – 7 days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This is the only approved US dosing regimen</a:t>
          </a:r>
        </a:p>
      </dsp:txBody>
      <dsp:txXfrm>
        <a:off x="6311268" y="781771"/>
        <a:ext cx="5583914" cy="1744973"/>
      </dsp:txXfrm>
    </dsp:sp>
    <dsp:sp modelId="{BE7F9410-1B44-4D22-BBBA-4705FAF45E0E}">
      <dsp:nvSpPr>
        <dsp:cNvPr id="0" name=""/>
        <dsp:cNvSpPr/>
      </dsp:nvSpPr>
      <dsp:spPr>
        <a:xfrm>
          <a:off x="6078604" y="529719"/>
          <a:ext cx="1221481" cy="183222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3000" r="-6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36384FB-1FAC-4029-ACC7-25FF290BA35A}">
      <dsp:nvSpPr>
        <dsp:cNvPr id="0" name=""/>
        <dsp:cNvSpPr/>
      </dsp:nvSpPr>
      <dsp:spPr>
        <a:xfrm>
          <a:off x="3274599" y="2978498"/>
          <a:ext cx="5583914" cy="17449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929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300" b="1" kern="1200" dirty="0"/>
            <a:t>Cost: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Unknown</a:t>
          </a:r>
          <a:endParaRPr lang="en-US" sz="1800" b="1" kern="1200" dirty="0"/>
        </a:p>
      </dsp:txBody>
      <dsp:txXfrm>
        <a:off x="3274599" y="2978498"/>
        <a:ext cx="5583914" cy="1744973"/>
      </dsp:txXfrm>
    </dsp:sp>
    <dsp:sp modelId="{FB6E5FA0-5256-4D4E-BE8D-E5B0BEAC0617}">
      <dsp:nvSpPr>
        <dsp:cNvPr id="0" name=""/>
        <dsp:cNvSpPr/>
      </dsp:nvSpPr>
      <dsp:spPr>
        <a:xfrm>
          <a:off x="3041936" y="2726446"/>
          <a:ext cx="1221481" cy="1832221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4000" r="-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2A192-306D-49DF-813E-44879BB2F3D8}">
      <dsp:nvSpPr>
        <dsp:cNvPr id="0" name=""/>
        <dsp:cNvSpPr/>
      </dsp:nvSpPr>
      <dsp:spPr>
        <a:xfrm>
          <a:off x="41" y="65126"/>
          <a:ext cx="3969228" cy="63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Contraindications</a:t>
          </a:r>
        </a:p>
      </dsp:txBody>
      <dsp:txXfrm>
        <a:off x="41" y="65126"/>
        <a:ext cx="3969228" cy="633600"/>
      </dsp:txXfrm>
    </dsp:sp>
    <dsp:sp modelId="{F5D0BBE3-073E-4D96-83B1-68260E8FBF4F}">
      <dsp:nvSpPr>
        <dsp:cNvPr id="0" name=""/>
        <dsp:cNvSpPr/>
      </dsp:nvSpPr>
      <dsp:spPr>
        <a:xfrm>
          <a:off x="41" y="698726"/>
          <a:ext cx="3969228" cy="368379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200" kern="1200" dirty="0"/>
            <a:t>Contraindications: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200" kern="1200" dirty="0"/>
            <a:t>Porphyria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Carnitine deficiency</a:t>
          </a:r>
        </a:p>
        <a:p>
          <a:pPr marL="685800" lvl="3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Avoid use with valproic acid or valproate</a:t>
          </a:r>
          <a:endParaRPr lang="en-US" sz="2200" kern="1200" dirty="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Hypersensitivity to beta-lactams</a:t>
          </a:r>
          <a:endParaRPr lang="en-US" sz="2200" kern="1200" dirty="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History of Steven-Johnson syndrome</a:t>
          </a:r>
          <a:endParaRPr lang="en-US" sz="2200" kern="1200" dirty="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Methotrexate use</a:t>
          </a:r>
          <a:endParaRPr lang="en-US" sz="2200" kern="1200" dirty="0"/>
        </a:p>
      </dsp:txBody>
      <dsp:txXfrm>
        <a:off x="41" y="698726"/>
        <a:ext cx="3969228" cy="3683790"/>
      </dsp:txXfrm>
    </dsp:sp>
    <dsp:sp modelId="{49BE6EDE-6AC2-4BD1-A26C-EBF590F4A665}">
      <dsp:nvSpPr>
        <dsp:cNvPr id="0" name=""/>
        <dsp:cNvSpPr/>
      </dsp:nvSpPr>
      <dsp:spPr>
        <a:xfrm>
          <a:off x="4524962" y="65126"/>
          <a:ext cx="3969228" cy="63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Adverse Drug Reactions</a:t>
          </a:r>
        </a:p>
      </dsp:txBody>
      <dsp:txXfrm>
        <a:off x="4524962" y="65126"/>
        <a:ext cx="3969228" cy="633600"/>
      </dsp:txXfrm>
    </dsp:sp>
    <dsp:sp modelId="{857E4B44-EFBD-46AE-B055-67C1D4E7A1AC}">
      <dsp:nvSpPr>
        <dsp:cNvPr id="0" name=""/>
        <dsp:cNvSpPr/>
      </dsp:nvSpPr>
      <dsp:spPr>
        <a:xfrm>
          <a:off x="4524962" y="698726"/>
          <a:ext cx="3969228" cy="368379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Nausea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Diarrhea, including </a:t>
          </a:r>
          <a:r>
            <a:rPr lang="en-US" sz="2200" i="1" kern="1200" dirty="0"/>
            <a:t>C. difficile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Vulvovaginal candidiasis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Genital </a:t>
          </a:r>
          <a:r>
            <a:rPr lang="en-US" sz="2200" kern="1200" dirty="0" err="1"/>
            <a:t>pruritis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Headache</a:t>
          </a:r>
        </a:p>
      </dsp:txBody>
      <dsp:txXfrm>
        <a:off x="4524962" y="698726"/>
        <a:ext cx="3969228" cy="36837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6A617-E437-4EE0-ADC5-05E7B0EDBD25}">
      <dsp:nvSpPr>
        <dsp:cNvPr id="0" name=""/>
        <dsp:cNvSpPr/>
      </dsp:nvSpPr>
      <dsp:spPr>
        <a:xfrm>
          <a:off x="0" y="749141"/>
          <a:ext cx="9906000" cy="13830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A8F6C4-8DEB-43E6-AA1E-6AC4CEACBA44}">
      <dsp:nvSpPr>
        <dsp:cNvPr id="0" name=""/>
        <dsp:cNvSpPr/>
      </dsp:nvSpPr>
      <dsp:spPr>
        <a:xfrm>
          <a:off x="418366" y="1060322"/>
          <a:ext cx="760666" cy="760666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5E4D54D-0B2C-429F-A01A-399F55FD483E}">
      <dsp:nvSpPr>
        <dsp:cNvPr id="0" name=""/>
        <dsp:cNvSpPr/>
      </dsp:nvSpPr>
      <dsp:spPr>
        <a:xfrm>
          <a:off x="1597399" y="749141"/>
          <a:ext cx="8308600" cy="1383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71" tIns="146371" rIns="146371" bIns="14637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u="sng" kern="1200" dirty="0"/>
            <a:t>Caution! </a:t>
          </a:r>
          <a:r>
            <a:rPr lang="en-US" sz="2500" kern="1200" dirty="0"/>
            <a:t>Data from a European study show less efficacy against ESBLs at the approved US dose.</a:t>
          </a:r>
          <a:r>
            <a:rPr lang="en-US" sz="2500" kern="1200" baseline="30000" dirty="0"/>
            <a:t>1</a:t>
          </a:r>
          <a:r>
            <a:rPr lang="en-US" sz="2500" kern="1200" dirty="0"/>
            <a:t> </a:t>
          </a:r>
        </a:p>
      </dsp:txBody>
      <dsp:txXfrm>
        <a:off x="1597399" y="749141"/>
        <a:ext cx="8308600" cy="1383030"/>
      </dsp:txXfrm>
    </dsp:sp>
    <dsp:sp modelId="{B4707061-E52B-453B-9515-4C93BEECB1A6}">
      <dsp:nvSpPr>
        <dsp:cNvPr id="0" name=""/>
        <dsp:cNvSpPr/>
      </dsp:nvSpPr>
      <dsp:spPr>
        <a:xfrm>
          <a:off x="0" y="2477928"/>
          <a:ext cx="9906000" cy="13830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567794-216B-4DCD-8896-6C04AD51BA29}">
      <dsp:nvSpPr>
        <dsp:cNvPr id="0" name=""/>
        <dsp:cNvSpPr/>
      </dsp:nvSpPr>
      <dsp:spPr>
        <a:xfrm>
          <a:off x="418366" y="2789110"/>
          <a:ext cx="760666" cy="760666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2524EF-6695-49DA-93AE-9649D13CE15C}">
      <dsp:nvSpPr>
        <dsp:cNvPr id="0" name=""/>
        <dsp:cNvSpPr/>
      </dsp:nvSpPr>
      <dsp:spPr>
        <a:xfrm>
          <a:off x="1597399" y="2477928"/>
          <a:ext cx="8308600" cy="1383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71" tIns="146371" rIns="146371" bIns="14637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Package insert states that the antibiotic “has demonstrated activity” against select ESBLs</a:t>
          </a:r>
          <a:r>
            <a:rPr lang="en-US" sz="2500" kern="1200" baseline="30000" dirty="0"/>
            <a:t>2</a:t>
          </a:r>
          <a:endParaRPr lang="en-US" sz="2500" kern="1200" dirty="0"/>
        </a:p>
      </dsp:txBody>
      <dsp:txXfrm>
        <a:off x="1597399" y="2477928"/>
        <a:ext cx="8308600" cy="13830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6BC5D-0862-4F0D-A44A-3AE934FE8EDB}">
      <dsp:nvSpPr>
        <dsp:cNvPr id="0" name=""/>
        <dsp:cNvSpPr/>
      </dsp:nvSpPr>
      <dsp:spPr>
        <a:xfrm>
          <a:off x="0" y="607"/>
          <a:ext cx="8185033" cy="14225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7D47E9-34FE-4A40-B9E8-D06B74436F93}">
      <dsp:nvSpPr>
        <dsp:cNvPr id="0" name=""/>
        <dsp:cNvSpPr/>
      </dsp:nvSpPr>
      <dsp:spPr>
        <a:xfrm>
          <a:off x="430308" y="320671"/>
          <a:ext cx="782378" cy="782378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0D681E-759C-4AE8-B0B8-A52771EC37B8}">
      <dsp:nvSpPr>
        <dsp:cNvPr id="0" name=""/>
        <dsp:cNvSpPr/>
      </dsp:nvSpPr>
      <dsp:spPr>
        <a:xfrm>
          <a:off x="1642994" y="607"/>
          <a:ext cx="6542038" cy="142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49" tIns="150549" rIns="150549" bIns="150549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High resistance (≥ 20%) or confirmed allergy to sulfamethoxazole/trimethoprim and nitrofurantoin</a:t>
          </a:r>
        </a:p>
      </dsp:txBody>
      <dsp:txXfrm>
        <a:off x="1642994" y="607"/>
        <a:ext cx="6542038" cy="1422506"/>
      </dsp:txXfrm>
    </dsp:sp>
    <dsp:sp modelId="{D60BBD08-284F-47B3-9770-CD8C196B5C07}">
      <dsp:nvSpPr>
        <dsp:cNvPr id="0" name=""/>
        <dsp:cNvSpPr/>
      </dsp:nvSpPr>
      <dsp:spPr>
        <a:xfrm>
          <a:off x="0" y="1778740"/>
          <a:ext cx="8185033" cy="14225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FFB19E-A1E4-44A8-8484-EF63075EC194}">
      <dsp:nvSpPr>
        <dsp:cNvPr id="0" name=""/>
        <dsp:cNvSpPr/>
      </dsp:nvSpPr>
      <dsp:spPr>
        <a:xfrm>
          <a:off x="430308" y="2098804"/>
          <a:ext cx="782378" cy="782378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D9412B-6597-4EAF-9AFD-BA1B0F0A813B}">
      <dsp:nvSpPr>
        <dsp:cNvPr id="0" name=""/>
        <dsp:cNvSpPr/>
      </dsp:nvSpPr>
      <dsp:spPr>
        <a:xfrm>
          <a:off x="1642994" y="1778740"/>
          <a:ext cx="6542038" cy="142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49" tIns="150549" rIns="150549" bIns="150549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ESBL </a:t>
          </a:r>
          <a:r>
            <a:rPr lang="en-US" sz="2300" i="1" kern="1200" dirty="0"/>
            <a:t>E. coli </a:t>
          </a:r>
          <a:r>
            <a:rPr lang="en-US" sz="2300" b="1" kern="1200" dirty="0"/>
            <a:t>only if no other option </a:t>
          </a:r>
          <a:r>
            <a:rPr lang="en-US" sz="2300" b="0" kern="1200" dirty="0"/>
            <a:t>(monitor response)</a:t>
          </a:r>
        </a:p>
      </dsp:txBody>
      <dsp:txXfrm>
        <a:off x="1642994" y="1778740"/>
        <a:ext cx="6542038" cy="1422506"/>
      </dsp:txXfrm>
    </dsp:sp>
    <dsp:sp modelId="{E006D2A9-19C7-4719-94FB-CD7243696E3B}">
      <dsp:nvSpPr>
        <dsp:cNvPr id="0" name=""/>
        <dsp:cNvSpPr/>
      </dsp:nvSpPr>
      <dsp:spPr>
        <a:xfrm>
          <a:off x="0" y="3556873"/>
          <a:ext cx="8185033" cy="14225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F639DF-114C-4B22-9F30-6F4F0489DA52}">
      <dsp:nvSpPr>
        <dsp:cNvPr id="0" name=""/>
        <dsp:cNvSpPr/>
      </dsp:nvSpPr>
      <dsp:spPr>
        <a:xfrm>
          <a:off x="430308" y="3876936"/>
          <a:ext cx="782378" cy="782378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31782D-7C8D-4D3C-B7E3-DA48BCEE6F85}">
      <dsp:nvSpPr>
        <dsp:cNvPr id="0" name=""/>
        <dsp:cNvSpPr/>
      </dsp:nvSpPr>
      <dsp:spPr>
        <a:xfrm>
          <a:off x="1642994" y="3556873"/>
          <a:ext cx="6542038" cy="142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49" tIns="150549" rIns="150549" bIns="150549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Once generic: 1</a:t>
          </a:r>
          <a:r>
            <a:rPr lang="en-US" sz="2300" b="0" kern="1200" baseline="30000" dirty="0"/>
            <a:t>st</a:t>
          </a:r>
          <a:r>
            <a:rPr lang="en-US" sz="2300" b="0" kern="1200" dirty="0"/>
            <a:t> line for UTI as per IDSA guidelines</a:t>
          </a:r>
          <a:r>
            <a:rPr lang="en-US" sz="2300" b="0" kern="1200" baseline="30000" dirty="0"/>
            <a:t>1</a:t>
          </a:r>
          <a:r>
            <a:rPr lang="en-US" sz="2300" b="0" kern="1200" dirty="0"/>
            <a:t> </a:t>
          </a:r>
        </a:p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	</a:t>
          </a:r>
          <a:r>
            <a:rPr lang="en-US" sz="2300" b="1" kern="1200" dirty="0"/>
            <a:t>Note: </a:t>
          </a:r>
          <a:r>
            <a:rPr lang="en-US" sz="2300" b="0" kern="1200" dirty="0"/>
            <a:t>not as effective as other options</a:t>
          </a:r>
        </a:p>
      </dsp:txBody>
      <dsp:txXfrm>
        <a:off x="1642994" y="3556873"/>
        <a:ext cx="6542038" cy="14225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F031B-8F7D-481E-88D2-AA185F53C15C}">
      <dsp:nvSpPr>
        <dsp:cNvPr id="0" name=""/>
        <dsp:cNvSpPr/>
      </dsp:nvSpPr>
      <dsp:spPr>
        <a:xfrm>
          <a:off x="0" y="798626"/>
          <a:ext cx="10406283" cy="147438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AC1257-E76C-4BCA-B722-AB77124A6F1B}">
      <dsp:nvSpPr>
        <dsp:cNvPr id="0" name=""/>
        <dsp:cNvSpPr/>
      </dsp:nvSpPr>
      <dsp:spPr>
        <a:xfrm>
          <a:off x="446002" y="1130363"/>
          <a:ext cx="810912" cy="8109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F97AEF-C35F-4943-AF87-3833280325D0}">
      <dsp:nvSpPr>
        <dsp:cNvPr id="0" name=""/>
        <dsp:cNvSpPr/>
      </dsp:nvSpPr>
      <dsp:spPr>
        <a:xfrm>
          <a:off x="1702916" y="798626"/>
          <a:ext cx="8703366" cy="1474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039" tIns="156039" rIns="156039" bIns="156039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Approved for female adult and pediatric patients aged 12 years and older and weighing at least 40 kg with uncomplicated urinary tract infections (</a:t>
          </a:r>
          <a:r>
            <a:rPr lang="en-US" sz="1500" kern="1200" dirty="0" err="1"/>
            <a:t>uUTIs</a:t>
          </a:r>
          <a:r>
            <a:rPr lang="en-US" sz="1500" kern="1200" dirty="0"/>
            <a:t>) </a:t>
          </a:r>
        </a:p>
      </dsp:txBody>
      <dsp:txXfrm>
        <a:off x="1702916" y="798626"/>
        <a:ext cx="8703366" cy="1474386"/>
      </dsp:txXfrm>
    </dsp:sp>
    <dsp:sp modelId="{5AC75370-473C-4254-83D7-B0555F0690B6}">
      <dsp:nvSpPr>
        <dsp:cNvPr id="0" name=""/>
        <dsp:cNvSpPr/>
      </dsp:nvSpPr>
      <dsp:spPr>
        <a:xfrm>
          <a:off x="0" y="2641609"/>
          <a:ext cx="10406283" cy="147438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774144-748F-467A-95D4-0796DE69D62A}">
      <dsp:nvSpPr>
        <dsp:cNvPr id="0" name=""/>
        <dsp:cNvSpPr/>
      </dsp:nvSpPr>
      <dsp:spPr>
        <a:xfrm>
          <a:off x="446002" y="2973346"/>
          <a:ext cx="810912" cy="810912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2B48EA9-C5C3-4F8A-A027-E37D9B9955F7}">
      <dsp:nvSpPr>
        <dsp:cNvPr id="0" name=""/>
        <dsp:cNvSpPr/>
      </dsp:nvSpPr>
      <dsp:spPr>
        <a:xfrm>
          <a:off x="1702916" y="2641609"/>
          <a:ext cx="8703366" cy="1474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039" tIns="156039" rIns="156039" bIns="156039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Spectrum: 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	Gram negatives: </a:t>
          </a:r>
          <a:r>
            <a:rPr lang="en-US" sz="1500" i="1" kern="1200" dirty="0"/>
            <a:t>Escherichia coli,</a:t>
          </a:r>
          <a:r>
            <a:rPr lang="en-US" sz="1500" kern="1200" dirty="0"/>
            <a:t>  </a:t>
          </a:r>
          <a:r>
            <a:rPr lang="en-US" sz="1500" i="1" kern="1200" dirty="0"/>
            <a:t>Klebsiella pneumoniae, </a:t>
          </a:r>
          <a:r>
            <a:rPr lang="en-US" sz="1500" i="0" kern="1200" dirty="0"/>
            <a:t>ESBLs</a:t>
          </a:r>
          <a:r>
            <a:rPr lang="en-US" sz="1500" i="1" kern="1200" dirty="0"/>
            <a:t>, </a:t>
          </a:r>
          <a:r>
            <a:rPr lang="en-US" sz="1500" i="0" kern="1200" dirty="0"/>
            <a:t>and</a:t>
          </a:r>
          <a:r>
            <a:rPr lang="en-US" sz="1500" i="1" kern="1200" dirty="0"/>
            <a:t> Citrobacter </a:t>
          </a:r>
          <a:r>
            <a:rPr lang="en-US" sz="1500" i="1" kern="1200" dirty="0" err="1"/>
            <a:t>freundii</a:t>
          </a:r>
          <a:r>
            <a:rPr lang="en-US" sz="1500" i="1" kern="1200" dirty="0"/>
            <a:t> complex</a:t>
          </a:r>
          <a:endParaRPr lang="en-US" sz="1500" kern="1200" dirty="0"/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1" kern="1200" dirty="0"/>
            <a:t>	</a:t>
          </a:r>
          <a:r>
            <a:rPr lang="en-US" sz="1500" i="0" kern="1200" dirty="0"/>
            <a:t>Gram positives</a:t>
          </a:r>
          <a:r>
            <a:rPr lang="en-US" sz="1500" i="1" kern="1200" dirty="0"/>
            <a:t>: Staphylococcus saprophyticus</a:t>
          </a:r>
          <a:r>
            <a:rPr lang="en-US" sz="1500" kern="1200" dirty="0"/>
            <a:t> (</a:t>
          </a:r>
          <a:r>
            <a:rPr lang="en-US" sz="1500" i="1" kern="1200" dirty="0"/>
            <a:t>S. saprophyticus</a:t>
          </a:r>
          <a:r>
            <a:rPr lang="en-US" sz="1500" kern="1200" dirty="0"/>
            <a:t>), and</a:t>
          </a:r>
          <a:r>
            <a:rPr lang="en-US" sz="1500" i="1" kern="1200" dirty="0"/>
            <a:t> Enterococcus faecalis</a:t>
          </a:r>
          <a:r>
            <a:rPr lang="en-US" sz="1500" kern="1200" dirty="0"/>
            <a:t> </a:t>
          </a:r>
        </a:p>
      </dsp:txBody>
      <dsp:txXfrm>
        <a:off x="1702916" y="2641609"/>
        <a:ext cx="8703366" cy="14743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C7C16-8693-4306-94C0-EC2AC1C420C6}">
      <dsp:nvSpPr>
        <dsp:cNvPr id="0" name=""/>
        <dsp:cNvSpPr/>
      </dsp:nvSpPr>
      <dsp:spPr>
        <a:xfrm>
          <a:off x="227527" y="471202"/>
          <a:ext cx="5422424" cy="16945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746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Mechanism of Action</a:t>
          </a:r>
          <a:r>
            <a:rPr lang="en-US" sz="2000" b="1" kern="1200" baseline="30000" dirty="0"/>
            <a:t>1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First-in-class tirazaacenaphthylene bacterial type II topoisomerase inhibitor, works as well as nitrofurantoin in approval data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Works like fluroquinolones, but on different bacterial sites</a:t>
          </a:r>
        </a:p>
      </dsp:txBody>
      <dsp:txXfrm>
        <a:off x="227527" y="471202"/>
        <a:ext cx="5422424" cy="1694507"/>
      </dsp:txXfrm>
    </dsp:sp>
    <dsp:sp modelId="{46F6E378-A573-4387-9529-FC270AA33924}">
      <dsp:nvSpPr>
        <dsp:cNvPr id="0" name=""/>
        <dsp:cNvSpPr/>
      </dsp:nvSpPr>
      <dsp:spPr>
        <a:xfrm>
          <a:off x="1593" y="226440"/>
          <a:ext cx="1186155" cy="177923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4000" r="-7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D56D0C7-AAFE-41CA-8958-2D957C51215B}">
      <dsp:nvSpPr>
        <dsp:cNvPr id="0" name=""/>
        <dsp:cNvSpPr/>
      </dsp:nvSpPr>
      <dsp:spPr>
        <a:xfrm>
          <a:off x="6097733" y="471202"/>
          <a:ext cx="5422424" cy="16945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746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Dose</a:t>
          </a:r>
          <a:r>
            <a:rPr lang="en-US" sz="2000" b="1" kern="1200" baseline="30000" dirty="0"/>
            <a:t>1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1500mg (2 x 750mg tablets) PO BID x 5 days taken after a meal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600" kern="1200" dirty="0"/>
        </a:p>
      </dsp:txBody>
      <dsp:txXfrm>
        <a:off x="6097733" y="471202"/>
        <a:ext cx="5422424" cy="1694507"/>
      </dsp:txXfrm>
    </dsp:sp>
    <dsp:sp modelId="{BE7F9410-1B44-4D22-BBBA-4705FAF45E0E}">
      <dsp:nvSpPr>
        <dsp:cNvPr id="0" name=""/>
        <dsp:cNvSpPr/>
      </dsp:nvSpPr>
      <dsp:spPr>
        <a:xfrm>
          <a:off x="5871799" y="226440"/>
          <a:ext cx="1186155" cy="177923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3000" r="-6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36384FB-1FAC-4029-ACC7-25FF290BA35A}">
      <dsp:nvSpPr>
        <dsp:cNvPr id="0" name=""/>
        <dsp:cNvSpPr/>
      </dsp:nvSpPr>
      <dsp:spPr>
        <a:xfrm>
          <a:off x="3162630" y="2604399"/>
          <a:ext cx="5422424" cy="16945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746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1" kern="1200" dirty="0"/>
            <a:t>Cost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Approx. $1,000 per </a:t>
          </a:r>
          <a:r>
            <a:rPr lang="en-US" sz="1600" kern="1200" dirty="0" err="1"/>
            <a:t>GoodRX</a:t>
          </a:r>
          <a:endParaRPr 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600" b="1" kern="1200" dirty="0"/>
        </a:p>
      </dsp:txBody>
      <dsp:txXfrm>
        <a:off x="3162630" y="2604399"/>
        <a:ext cx="5422424" cy="1694507"/>
      </dsp:txXfrm>
    </dsp:sp>
    <dsp:sp modelId="{FB6E5FA0-5256-4D4E-BE8D-E5B0BEAC0617}">
      <dsp:nvSpPr>
        <dsp:cNvPr id="0" name=""/>
        <dsp:cNvSpPr/>
      </dsp:nvSpPr>
      <dsp:spPr>
        <a:xfrm>
          <a:off x="2936696" y="2359636"/>
          <a:ext cx="1186155" cy="1779232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4000" r="-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609AE-69DF-4606-AA3D-F7E5591D9A5A}">
      <dsp:nvSpPr>
        <dsp:cNvPr id="0" name=""/>
        <dsp:cNvSpPr/>
      </dsp:nvSpPr>
      <dsp:spPr>
        <a:xfrm>
          <a:off x="0" y="0"/>
          <a:ext cx="10058399" cy="19151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Multiple Drug Interactions</a:t>
          </a:r>
          <a:endParaRPr lang="en-US" sz="2600" kern="1200" baseline="300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Drugs that inhibit or induce CYP3A4 may increase/decrease exposure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Monitor digoxin levels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Run a drug interaction check before prescribing!</a:t>
          </a:r>
        </a:p>
      </dsp:txBody>
      <dsp:txXfrm>
        <a:off x="2203191" y="0"/>
        <a:ext cx="7855208" cy="1915115"/>
      </dsp:txXfrm>
    </dsp:sp>
    <dsp:sp modelId="{605FD976-1819-4C44-8DAB-6BE6954FB520}">
      <dsp:nvSpPr>
        <dsp:cNvPr id="0" name=""/>
        <dsp:cNvSpPr/>
      </dsp:nvSpPr>
      <dsp:spPr>
        <a:xfrm>
          <a:off x="191511" y="191511"/>
          <a:ext cx="2011680" cy="15320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7000" r="-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DF4EDC8-A8DD-42A3-94F4-0EFBDA8F8574}">
      <dsp:nvSpPr>
        <dsp:cNvPr id="0" name=""/>
        <dsp:cNvSpPr/>
      </dsp:nvSpPr>
      <dsp:spPr>
        <a:xfrm>
          <a:off x="0" y="2106627"/>
          <a:ext cx="10058399" cy="19151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600" b="1" kern="1200" dirty="0"/>
            <a:t>Acetylcholinesterase Inhibition</a:t>
          </a:r>
          <a:endParaRPr lang="en-US" sz="2600" kern="1200" baseline="300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Gepotidacin = reversible acetylcholinesterase inhibitor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May increase effect of acetylcholinesterase inhibitors (e.g. donepezil), succinylcholine-type medications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May decrease the effect of anticholinergics (</a:t>
          </a:r>
          <a:r>
            <a:rPr lang="en-US" sz="2000" kern="1200" dirty="0" err="1"/>
            <a:t>e.g,oxybutynin</a:t>
          </a:r>
          <a:r>
            <a:rPr lang="en-US" sz="2000" kern="1200" dirty="0"/>
            <a:t>)</a:t>
          </a:r>
        </a:p>
      </dsp:txBody>
      <dsp:txXfrm>
        <a:off x="2203191" y="2106627"/>
        <a:ext cx="7855208" cy="1915115"/>
      </dsp:txXfrm>
    </dsp:sp>
    <dsp:sp modelId="{ECCA306F-6478-41CD-B8CC-893D0F65A6EE}">
      <dsp:nvSpPr>
        <dsp:cNvPr id="0" name=""/>
        <dsp:cNvSpPr/>
      </dsp:nvSpPr>
      <dsp:spPr>
        <a:xfrm>
          <a:off x="191511" y="2298138"/>
          <a:ext cx="2011680" cy="15320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6BC5D-0862-4F0D-A44A-3AE934FE8EDB}">
      <dsp:nvSpPr>
        <dsp:cNvPr id="0" name=""/>
        <dsp:cNvSpPr/>
      </dsp:nvSpPr>
      <dsp:spPr>
        <a:xfrm>
          <a:off x="0" y="623"/>
          <a:ext cx="7342073" cy="145795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7D47E9-34FE-4A40-B9E8-D06B74436F93}">
      <dsp:nvSpPr>
        <dsp:cNvPr id="0" name=""/>
        <dsp:cNvSpPr/>
      </dsp:nvSpPr>
      <dsp:spPr>
        <a:xfrm>
          <a:off x="441030" y="328662"/>
          <a:ext cx="801874" cy="801874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10D681E-759C-4AE8-B0B8-A52771EC37B8}">
      <dsp:nvSpPr>
        <dsp:cNvPr id="0" name=""/>
        <dsp:cNvSpPr/>
      </dsp:nvSpPr>
      <dsp:spPr>
        <a:xfrm>
          <a:off x="1683936" y="623"/>
          <a:ext cx="5658136" cy="1457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00" tIns="154300" rIns="154300" bIns="15430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High resistance (≥ 20%) or confirmed allergy to sulfamethoxazole/trimethoprim and nitrofurantoin</a:t>
          </a:r>
        </a:p>
      </dsp:txBody>
      <dsp:txXfrm>
        <a:off x="1683936" y="623"/>
        <a:ext cx="5658136" cy="1457953"/>
      </dsp:txXfrm>
    </dsp:sp>
    <dsp:sp modelId="{D60BBD08-284F-47B3-9770-CD8C196B5C07}">
      <dsp:nvSpPr>
        <dsp:cNvPr id="0" name=""/>
        <dsp:cNvSpPr/>
      </dsp:nvSpPr>
      <dsp:spPr>
        <a:xfrm>
          <a:off x="0" y="1823064"/>
          <a:ext cx="7342073" cy="145795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FFB19E-A1E4-44A8-8484-EF63075EC194}">
      <dsp:nvSpPr>
        <dsp:cNvPr id="0" name=""/>
        <dsp:cNvSpPr/>
      </dsp:nvSpPr>
      <dsp:spPr>
        <a:xfrm>
          <a:off x="441030" y="2151104"/>
          <a:ext cx="801874" cy="801874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6D9412B-6597-4EAF-9AFD-BA1B0F0A813B}">
      <dsp:nvSpPr>
        <dsp:cNvPr id="0" name=""/>
        <dsp:cNvSpPr/>
      </dsp:nvSpPr>
      <dsp:spPr>
        <a:xfrm>
          <a:off x="1683936" y="1823064"/>
          <a:ext cx="5658136" cy="1457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00" tIns="154300" rIns="154300" bIns="15430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ESBL </a:t>
          </a:r>
          <a:r>
            <a:rPr lang="en-US" sz="2400" i="1" kern="1200" dirty="0"/>
            <a:t>E.coli </a:t>
          </a:r>
          <a:r>
            <a:rPr lang="en-US" sz="2400" i="0" kern="1200" dirty="0"/>
            <a:t>and</a:t>
          </a:r>
          <a:r>
            <a:rPr lang="en-US" sz="2400" i="1" kern="1200" dirty="0"/>
            <a:t> K. pneumoniae </a:t>
          </a:r>
          <a:r>
            <a:rPr lang="en-US" sz="2400" kern="1200" dirty="0"/>
            <a:t>that is not sensitive to the above antibiotics</a:t>
          </a:r>
          <a:endParaRPr lang="en-US" sz="2400" b="0" kern="1200" dirty="0"/>
        </a:p>
      </dsp:txBody>
      <dsp:txXfrm>
        <a:off x="1683936" y="1823064"/>
        <a:ext cx="5658136" cy="1457953"/>
      </dsp:txXfrm>
    </dsp:sp>
    <dsp:sp modelId="{8D8ACA56-2709-493C-9878-CDF4C8969017}">
      <dsp:nvSpPr>
        <dsp:cNvPr id="0" name=""/>
        <dsp:cNvSpPr/>
      </dsp:nvSpPr>
      <dsp:spPr>
        <a:xfrm>
          <a:off x="0" y="3645506"/>
          <a:ext cx="7342073" cy="145795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7D61FF-8566-489A-9714-045BC9B01941}">
      <dsp:nvSpPr>
        <dsp:cNvPr id="0" name=""/>
        <dsp:cNvSpPr/>
      </dsp:nvSpPr>
      <dsp:spPr>
        <a:xfrm>
          <a:off x="441030" y="3973546"/>
          <a:ext cx="801874" cy="801874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04E086B-367D-447C-83B5-0D6EA757D35D}">
      <dsp:nvSpPr>
        <dsp:cNvPr id="0" name=""/>
        <dsp:cNvSpPr/>
      </dsp:nvSpPr>
      <dsp:spPr>
        <a:xfrm>
          <a:off x="1683936" y="3645506"/>
          <a:ext cx="5658136" cy="1457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00" tIns="154300" rIns="154300" bIns="15430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Fluoroquinolone-resistant pathogens</a:t>
          </a:r>
        </a:p>
      </dsp:txBody>
      <dsp:txXfrm>
        <a:off x="1683936" y="3645506"/>
        <a:ext cx="5658136" cy="14579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CD7CA-156D-4764-904C-ED86DFB2D0B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DC5F7-B4A9-4840-8800-78A6FCE43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0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D264C-D199-4A40-AF17-0983408D04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15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82C8A-D6FC-487F-8DFA-4C5A5D578B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70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ff8102f80_2_3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01" name="Google Shape;401;g35ff8102f80_2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5ff8102f80_2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1" name="Google Shape;411;g35ff8102f80_2_3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12" name="Google Shape;412;g35ff8102f80_2_3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5ff8102f80_2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85" name="Google Shape;585;g35ff8102f80_2_4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86" name="Google Shape;586;g35ff8102f80_2_4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32E3E-9516-5DE0-00D0-C369CB37E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CFF17A-9405-CA87-455F-01F519757C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D34E19-5032-163F-F512-2CEF47234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A074A-E0E8-9BB6-4D39-5FEA6371A2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D264C-D199-4A40-AF17-0983408D0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3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14C72-3360-203A-D2F3-ABB40ACC6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793923-EB82-A0DB-D9F9-60F5DE0FE0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7D95E8-4F2A-8072-E60F-92568E707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E521A-CD13-46EF-7B27-A4797ED58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82C8A-D6FC-487F-8DFA-4C5A5D578B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81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82C8A-D6FC-487F-8DFA-4C5A5D578B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74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41142-4866-7A65-8B1A-B80DA7CEF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364839-98E7-8440-FAAD-0AF2C3A1B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BA6E2-5CF1-23B9-E3A7-D0875864F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52576-55FA-C995-D25F-4843535F1B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82C8A-D6FC-487F-8DFA-4C5A5D578B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46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1E51F-7695-95AA-3941-1AE7B8EF1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09E91-73C7-70EC-AADE-F9A994E6D4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F65BE2-0299-B920-E591-486BFE62E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99EAB-1134-0884-34F2-F69C8913E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82C8A-D6FC-487F-8DFA-4C5A5D578B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49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FD699-C7C6-6751-3210-3D363488B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983AA9-132A-1733-E42A-D515E9947D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911852-D778-27C4-036B-9756FC4C4F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89488-4080-1467-0E13-3A5CD94941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82C8A-D6FC-487F-8DFA-4C5A5D578B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66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95E22-14F1-5265-FBCD-A38EFFFB1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8BD2D2-B9CA-DE0F-82A3-32CC25CE4A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6487BE-8A7D-453C-4A67-5A02032E3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E40BF-2ABB-9D1A-C899-7D993EA6C8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82C8A-D6FC-487F-8DFA-4C5A5D578B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17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15346-C23D-3387-3144-1F8F7F8A9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877083-1D8A-6D45-C139-B83C50FE4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D8DE30-B23D-1B69-BC79-1A719F971E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96B9F-8661-5EC4-FA72-D27AD589CC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D264C-D199-4A40-AF17-0983408D0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748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5BC6B-5CB4-C286-2773-67BE8CD9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B6416-2FAA-0E15-D116-8F0B8D40D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24538-C2D2-7940-5FED-3D6789262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4876-DAF4-459F-BE4E-991CEC47E51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BDA08-22F0-6DF6-3DCE-0658921F4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7C30C-BACE-2FAA-779C-0C1A6DEB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5377-23B0-4D6E-9A43-4D8ECB3F2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6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91842-FF38-13A7-A51F-5DA9F752A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B33EF7-424E-C5B2-CEDE-79A11AAE4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475EE-76BE-B5CB-687E-593F53763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4876-DAF4-459F-BE4E-991CEC47E51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260BC-0875-C1DB-D724-BB2C1D90C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30D0C-8E97-80C6-26C9-68E1627A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5377-23B0-4D6E-9A43-4D8ECB3F2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28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981991-3601-108E-8063-9114803B7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C14E51-B327-E1CE-16DF-B8DFC7F53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AA849-800B-6F9C-9A02-70EAFF22E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4876-DAF4-459F-BE4E-991CEC47E51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53B81-5CD5-2A53-DF15-9A0CF6CAD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038FB-7AD0-E7C2-246A-C157F218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5377-23B0-4D6E-9A43-4D8ECB3F2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85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en WA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iew from high above Diablo Lake in the Northern Cascades mountain range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525" y="1"/>
            <a:ext cx="12200525" cy="4572000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860" y="5500109"/>
            <a:ext cx="2661419" cy="587138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33455" y="5897171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Office/Program</a:t>
            </a:r>
          </a:p>
        </p:txBody>
      </p:sp>
      <p:sp>
        <p:nvSpPr>
          <p:cNvPr id="12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79577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91453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860" y="5500109"/>
            <a:ext cx="2661419" cy="587138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33455" y="5897171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Office/Program</a:t>
            </a:r>
          </a:p>
        </p:txBody>
      </p:sp>
      <p:pic>
        <p:nvPicPr>
          <p:cNvPr id="10" name="Picture 9" descr="photo illustration of the hands of different races and genders of people raised in the air against a white backgr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2"/>
          <a:stretch/>
        </p:blipFill>
        <p:spPr>
          <a:xfrm>
            <a:off x="0" y="0"/>
            <a:ext cx="12192000" cy="45910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79577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99549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attle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hoto of the Seattle skyline with Space Needle in foreground and Mount Rainier in the background.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4572000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860" y="5500109"/>
            <a:ext cx="2661419" cy="587138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33455" y="5897171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Office/Program</a:t>
            </a:r>
          </a:p>
        </p:txBody>
      </p:sp>
      <p:sp>
        <p:nvSpPr>
          <p:cNvPr id="12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79577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977352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rban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hoto of downtown Spokane with Spokane River in forefront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0525" cy="4571998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860" y="5500109"/>
            <a:ext cx="2661419" cy="587138"/>
          </a:xfrm>
          <a:prstGeom prst="rect">
            <a:avLst/>
          </a:prstGeom>
        </p:spPr>
      </p:pic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33455" y="5897171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Office/Program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79577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708448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rstern WA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hoto of a boat navigating around a couple of islands in the Puget S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4572000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860" y="5500109"/>
            <a:ext cx="2661419" cy="587138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33455" y="5897171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Office/Program</a:t>
            </a:r>
          </a:p>
        </p:txBody>
      </p:sp>
      <p:sp>
        <p:nvSpPr>
          <p:cNvPr id="12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79577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370210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WA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iew from high above Diablo Lake in the Northern Cascades mountain range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525" y="1"/>
            <a:ext cx="12200525" cy="4572000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860" y="5500109"/>
            <a:ext cx="2661419" cy="587138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33455" y="5897171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Office/Program</a:t>
            </a:r>
          </a:p>
        </p:txBody>
      </p:sp>
      <p:sp>
        <p:nvSpPr>
          <p:cNvPr id="12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79577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93614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astern WA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erial view of the Palouse in Northeast Washingto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4572000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860" y="5500109"/>
            <a:ext cx="2661419" cy="587138"/>
          </a:xfrm>
          <a:prstGeom prst="rect">
            <a:avLst/>
          </a:prstGeom>
        </p:spPr>
      </p:pic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33455" y="5897171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Office/Program</a:t>
            </a:r>
          </a:p>
        </p:txBody>
      </p:sp>
      <p:sp>
        <p:nvSpPr>
          <p:cNvPr id="14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79577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463913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tern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ecorative green box with abstract white lines running across it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12192001" cy="4572001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860" y="5500109"/>
            <a:ext cx="2661419" cy="587138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33455" y="5897171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Office/Program</a:t>
            </a:r>
          </a:p>
        </p:txBody>
      </p:sp>
      <p:sp>
        <p:nvSpPr>
          <p:cNvPr id="12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79577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07968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D0915-0B9D-FA08-9CC3-D57D2DAF6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C9D87-5BDD-E379-2DFB-A6BBDC0A6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E5B96-E495-ADC1-939E-6F5EB350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4876-DAF4-459F-BE4E-991CEC47E51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CACE6-38CD-C4DC-D165-239D255E4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58082-E196-934B-DE42-BD9080500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5377-23B0-4D6E-9A43-4D8ECB3F2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95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Ad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572000"/>
          </a:xfrm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860" y="5500109"/>
            <a:ext cx="2661419" cy="587138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433455" y="5897171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Office/Program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79577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52937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6544734" y="2239963"/>
            <a:ext cx="3297767" cy="2487612"/>
          </a:xfrm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423585" y="2239963"/>
            <a:ext cx="3312583" cy="2487612"/>
          </a:xfrm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1084" y="1115870"/>
            <a:ext cx="12191999" cy="350440"/>
          </a:xfrm>
        </p:spPr>
        <p:txBody>
          <a:bodyPr>
            <a:no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@ location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-11084" y="1539191"/>
            <a:ext cx="12191999" cy="3048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2423586" y="4968656"/>
            <a:ext cx="3312581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535401" y="4966303"/>
            <a:ext cx="3316177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2423585" y="5402255"/>
            <a:ext cx="3312583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6535401" y="5402061"/>
            <a:ext cx="3316176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2423585" y="5746218"/>
            <a:ext cx="3312583" cy="3746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Program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6544173" y="5742722"/>
            <a:ext cx="3312583" cy="3746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Program</a:t>
            </a:r>
          </a:p>
        </p:txBody>
      </p:sp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0" y="673320"/>
            <a:ext cx="12192000" cy="437941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/>
              <a:t>Subtitle 1</a:t>
            </a:r>
          </a:p>
        </p:txBody>
      </p:sp>
    </p:spTree>
    <p:extLst>
      <p:ext uri="{BB962C8B-B14F-4D97-AF65-F5344CB8AC3E}">
        <p14:creationId xmlns:p14="http://schemas.microsoft.com/office/powerpoint/2010/main" val="3789760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6544734" y="2103883"/>
            <a:ext cx="3297767" cy="2487612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423585" y="2103883"/>
            <a:ext cx="3312583" cy="2487612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-11084" y="1248908"/>
            <a:ext cx="12191999" cy="3048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2423586" y="4832576"/>
            <a:ext cx="3312581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535401" y="4830223"/>
            <a:ext cx="3316177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2423585" y="5266175"/>
            <a:ext cx="3312583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6535401" y="5265981"/>
            <a:ext cx="3316176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2423585" y="5610138"/>
            <a:ext cx="3312583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Program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6544173" y="5606642"/>
            <a:ext cx="3312583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Program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763752" y="1699837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-11084" y="677873"/>
            <a:ext cx="12180915" cy="454236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/>
              <a:t>Subtitle 2</a:t>
            </a:r>
          </a:p>
        </p:txBody>
      </p:sp>
    </p:spTree>
    <p:extLst>
      <p:ext uri="{BB962C8B-B14F-4D97-AF65-F5344CB8AC3E}">
        <p14:creationId xmlns:p14="http://schemas.microsoft.com/office/powerpoint/2010/main" val="2146207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s Slide 1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CB8A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763752" y="1246748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2390633" y="4739028"/>
            <a:ext cx="3345535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511782" y="4736675"/>
            <a:ext cx="3297767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2390633" y="5172623"/>
            <a:ext cx="3345535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6511782" y="5172429"/>
            <a:ext cx="3297767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2390633" y="5522974"/>
            <a:ext cx="3345535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Program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6511782" y="5519478"/>
            <a:ext cx="3297767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Program</a:t>
            </a:r>
          </a:p>
        </p:txBody>
      </p:sp>
      <p:sp>
        <p:nvSpPr>
          <p:cNvPr id="45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6511782" y="2010333"/>
            <a:ext cx="3297767" cy="2487612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390633" y="2010333"/>
            <a:ext cx="3312583" cy="2487612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9297" y="666762"/>
            <a:ext cx="12203081" cy="489242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/>
              <a:t>Presenters 1</a:t>
            </a:r>
          </a:p>
        </p:txBody>
      </p:sp>
    </p:spTree>
    <p:extLst>
      <p:ext uri="{BB962C8B-B14F-4D97-AF65-F5344CB8AC3E}">
        <p14:creationId xmlns:p14="http://schemas.microsoft.com/office/powerpoint/2010/main" val="2710015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CB8A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763752" y="1246748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2390633" y="2628231"/>
            <a:ext cx="3345535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511782" y="2625878"/>
            <a:ext cx="3297767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2390633" y="3061826"/>
            <a:ext cx="3345535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6511782" y="3061632"/>
            <a:ext cx="3297767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2390633" y="3412177"/>
            <a:ext cx="3345535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Program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6511782" y="3408681"/>
            <a:ext cx="3297767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Program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-11081" y="673575"/>
            <a:ext cx="12191997" cy="482428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/>
              <a:t>Presenters 2</a:t>
            </a:r>
          </a:p>
        </p:txBody>
      </p:sp>
    </p:spTree>
    <p:extLst>
      <p:ext uri="{BB962C8B-B14F-4D97-AF65-F5344CB8AC3E}">
        <p14:creationId xmlns:p14="http://schemas.microsoft.com/office/powerpoint/2010/main" val="3292238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s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CB8A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763752" y="1246748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83753" y="2628231"/>
            <a:ext cx="3345535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439142" y="2625878"/>
            <a:ext cx="3297767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683753" y="3061826"/>
            <a:ext cx="3345535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4439142" y="3061632"/>
            <a:ext cx="3297767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683753" y="3412177"/>
            <a:ext cx="3345535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Program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4439142" y="3408681"/>
            <a:ext cx="3297767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Program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8146763" y="2625878"/>
            <a:ext cx="3345535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8146763" y="3059473"/>
            <a:ext cx="3345535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24" hasCustomPrompt="1"/>
          </p:nvPr>
        </p:nvSpPr>
        <p:spPr>
          <a:xfrm>
            <a:off x="8146763" y="3409824"/>
            <a:ext cx="3345535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Program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" y="673774"/>
            <a:ext cx="12192000" cy="482428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/>
              <a:t>Presenters 3</a:t>
            </a:r>
          </a:p>
        </p:txBody>
      </p:sp>
    </p:spTree>
    <p:extLst>
      <p:ext uri="{BB962C8B-B14F-4D97-AF65-F5344CB8AC3E}">
        <p14:creationId xmlns:p14="http://schemas.microsoft.com/office/powerpoint/2010/main" val="3710703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5765519" y="2815174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3229980"/>
            <a:ext cx="12180916" cy="111125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851" y="2256441"/>
            <a:ext cx="12191999" cy="478522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838451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70943" cy="4662833"/>
          </a:xfrm>
        </p:spPr>
        <p:txBody>
          <a:bodyPr>
            <a:noAutofit/>
          </a:bodyPr>
          <a:lstStyle>
            <a:lvl1pPr marL="0" indent="0">
              <a:buClr>
                <a:srgbClr val="57B6AF"/>
              </a:buClr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>
              <a:buClr>
                <a:srgbClr val="57B6AF"/>
              </a:buClr>
              <a:defRPr sz="2000"/>
            </a:lvl2pPr>
            <a:lvl3pPr>
              <a:buClr>
                <a:srgbClr val="57B6AF"/>
              </a:buClr>
              <a:defRPr sz="1800"/>
            </a:lvl3pPr>
            <a:lvl4pPr>
              <a:buClr>
                <a:srgbClr val="57B6AF"/>
              </a:buClr>
              <a:defRPr sz="1800"/>
            </a:lvl4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accent1"/>
                </a:solidFill>
                <a:latin typeface="Century Gothic" panose="020B0502020202020204" pitchFamily="34" charset="0"/>
              </a:rPr>
              <a:t>Washington</a:t>
            </a:r>
            <a:r>
              <a:rPr lang="en-US" sz="1800" baseline="0">
                <a:solidFill>
                  <a:schemeClr val="accent1"/>
                </a:solidFill>
                <a:latin typeface="Century Gothic" panose="020B0502020202020204" pitchFamily="34" charset="0"/>
              </a:rPr>
              <a:t> State Department of Health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542" y="673974"/>
            <a:ext cx="12180916" cy="482030"/>
          </a:xfrm>
        </p:spPr>
        <p:txBody>
          <a:bodyPr/>
          <a:lstStyle>
            <a:lvl1pPr algn="ctr">
              <a:defRPr sz="3000"/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94825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H Strategic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32030" y="4107846"/>
            <a:ext cx="3109357" cy="18312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Century Gothic" panose="020B0502020202020204" pitchFamily="34" charset="0"/>
              </a:rPr>
              <a:t>Strategy</a:t>
            </a:r>
          </a:p>
          <a:p>
            <a:pPr>
              <a:spcBef>
                <a:spcPts val="600"/>
              </a:spcBef>
            </a:pPr>
            <a:r>
              <a:rPr lang="en-US" sz="1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 collaborations and partnerships, we will leverage the knowledge, relationships and resources necessary to influence the conditions that promote good health and safety for everyone.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44045" y="4107846"/>
            <a:ext cx="2809051" cy="13696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Century Gothic" panose="020B0502020202020204" pitchFamily="34" charset="0"/>
              </a:rPr>
              <a:t>Mission</a:t>
            </a:r>
          </a:p>
          <a:p>
            <a:pPr>
              <a:spcBef>
                <a:spcPts val="600"/>
              </a:spcBef>
            </a:pPr>
            <a:r>
              <a:rPr lang="en-US" sz="1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Department of Health works with others to protect and improve the health</a:t>
            </a:r>
          </a:p>
          <a:p>
            <a:pPr>
              <a:spcBef>
                <a:spcPts val="0"/>
              </a:spcBef>
            </a:pPr>
            <a:r>
              <a:rPr lang="en-US" sz="1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all people in Washington.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99053" y="4107846"/>
            <a:ext cx="2821967" cy="13696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Century Gothic" panose="020B0502020202020204" pitchFamily="34" charset="0"/>
              </a:rPr>
              <a:t>Vision</a:t>
            </a:r>
          </a:p>
          <a:p>
            <a:pPr>
              <a:spcBef>
                <a:spcPts val="600"/>
              </a:spcBef>
            </a:pPr>
            <a:r>
              <a:rPr lang="en-US" sz="1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People in Washington enjoy longer and healthier lives because they live in healthy families and communities.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02197" y="1487831"/>
            <a:ext cx="2389364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Century Gothic" panose="020B0502020202020204" pitchFamily="34" charset="0"/>
              </a:rPr>
              <a:t>What We Do</a:t>
            </a:r>
          </a:p>
          <a:p>
            <a:pPr>
              <a:spcBef>
                <a:spcPts val="600"/>
              </a:spcBef>
            </a:pPr>
            <a:r>
              <a:rPr lang="en-US" sz="1500">
                <a:solidFill>
                  <a:schemeClr val="tx1"/>
                </a:solidFill>
                <a:latin typeface="+mn-lt"/>
              </a:rPr>
              <a:t>Ensure public safety</a:t>
            </a:r>
          </a:p>
          <a:p>
            <a:pPr>
              <a:spcBef>
                <a:spcPts val="600"/>
              </a:spcBef>
            </a:pPr>
            <a:r>
              <a:rPr lang="en-US" sz="1500">
                <a:solidFill>
                  <a:schemeClr val="tx1"/>
                </a:solidFill>
                <a:latin typeface="+mn-lt"/>
              </a:rPr>
              <a:t>Create the healthiest next generation</a:t>
            </a:r>
          </a:p>
          <a:p>
            <a:pPr>
              <a:spcBef>
                <a:spcPts val="600"/>
              </a:spcBef>
            </a:pPr>
            <a:r>
              <a:rPr lang="en-US" sz="1500">
                <a:solidFill>
                  <a:schemeClr val="tx1"/>
                </a:solidFill>
                <a:latin typeface="+mn-lt"/>
              </a:rPr>
              <a:t>Promote healthy living and healthy aging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24756" y="1487830"/>
            <a:ext cx="2900049" cy="22621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Century Gothic" panose="020B0502020202020204" pitchFamily="34" charset="0"/>
              </a:rPr>
              <a:t>How We Do</a:t>
            </a:r>
          </a:p>
          <a:p>
            <a:r>
              <a:rPr lang="en-US" sz="1800" b="1">
                <a:solidFill>
                  <a:schemeClr val="tx1"/>
                </a:solidFill>
                <a:latin typeface="Century Gothic" panose="020B0502020202020204" pitchFamily="34" charset="0"/>
              </a:rPr>
              <a:t>Our Work</a:t>
            </a:r>
          </a:p>
          <a:p>
            <a:pPr>
              <a:spcBef>
                <a:spcPts val="600"/>
              </a:spcBef>
            </a:pPr>
            <a:r>
              <a:rPr lang="en-US" sz="1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Serve our customers and continue to improve</a:t>
            </a:r>
          </a:p>
          <a:p>
            <a:pPr>
              <a:spcBef>
                <a:spcPts val="600"/>
              </a:spcBef>
            </a:pPr>
            <a:r>
              <a:rPr lang="en-US" sz="1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efficient, innovative and transparent</a:t>
            </a:r>
          </a:p>
          <a:p>
            <a:pPr>
              <a:spcBef>
                <a:spcPts val="600"/>
              </a:spcBef>
            </a:pPr>
            <a:r>
              <a:rPr lang="en-US" sz="1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 and support our workforce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640298" y="1487830"/>
            <a:ext cx="2812799" cy="24160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Century Gothic" panose="020B0502020202020204" pitchFamily="34" charset="0"/>
              </a:rPr>
              <a:t>Guiding</a:t>
            </a:r>
          </a:p>
          <a:p>
            <a:r>
              <a:rPr lang="en-US" sz="1800" b="1">
                <a:solidFill>
                  <a:schemeClr val="tx1"/>
                </a:solidFill>
                <a:latin typeface="Century Gothic" panose="020B0502020202020204" pitchFamily="34" charset="0"/>
              </a:rPr>
              <a:t>Principles</a:t>
            </a:r>
          </a:p>
          <a:p>
            <a:pPr>
              <a:spcBef>
                <a:spcPts val="600"/>
              </a:spcBef>
            </a:pPr>
            <a:r>
              <a:rPr lang="en-US" sz="1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Evidence-based public health practice</a:t>
            </a:r>
          </a:p>
          <a:p>
            <a:pPr>
              <a:spcBef>
                <a:spcPts val="600"/>
              </a:spcBef>
            </a:pPr>
            <a:r>
              <a:rPr lang="en-US" sz="15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Partnership</a:t>
            </a:r>
          </a:p>
          <a:p>
            <a:pPr>
              <a:spcBef>
                <a:spcPts val="600"/>
              </a:spcBef>
            </a:pPr>
            <a:r>
              <a:rPr lang="en-US" sz="15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Transparency</a:t>
            </a:r>
          </a:p>
          <a:p>
            <a:pPr>
              <a:spcBef>
                <a:spcPts val="600"/>
              </a:spcBef>
            </a:pPr>
            <a:r>
              <a:rPr lang="en-US" sz="15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Health equity</a:t>
            </a:r>
          </a:p>
          <a:p>
            <a:pPr>
              <a:spcBef>
                <a:spcPts val="600"/>
              </a:spcBef>
            </a:pPr>
            <a:r>
              <a:rPr lang="en-US" sz="15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Seven generations</a:t>
            </a:r>
            <a:endParaRPr lang="en-US" sz="15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8609" y="1526800"/>
            <a:ext cx="329319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/>
                </a:solidFill>
                <a:sym typeface="Wingdings" panose="05000000000000000000" pitchFamily="2" charset="2"/>
              </a:rPr>
              <a:t></a:t>
            </a:r>
            <a:endParaRPr lang="en-US" sz="4000">
              <a:solidFill>
                <a:schemeClr val="accent1"/>
              </a:solidFill>
            </a:endParaRPr>
          </a:p>
        </p:txBody>
      </p:sp>
      <p:sp>
        <p:nvSpPr>
          <p:cNvPr id="36" name="Oval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94359" y="1526800"/>
            <a:ext cx="329319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/>
                </a:solidFill>
                <a:sym typeface="Wingdings" panose="05000000000000000000" pitchFamily="2" charset="2"/>
              </a:rPr>
              <a:t></a:t>
            </a:r>
            <a:endParaRPr lang="en-US" sz="4000">
              <a:solidFill>
                <a:schemeClr val="accent1"/>
              </a:solidFill>
            </a:endParaRPr>
          </a:p>
        </p:txBody>
      </p:sp>
      <p:sp>
        <p:nvSpPr>
          <p:cNvPr id="37" name="Oval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07539" y="1526800"/>
            <a:ext cx="329319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/>
                </a:solidFill>
                <a:sym typeface="Wingdings" panose="05000000000000000000" pitchFamily="2" charset="2"/>
              </a:rPr>
              <a:t></a:t>
            </a:r>
            <a:endParaRPr lang="en-US" sz="4000">
              <a:solidFill>
                <a:schemeClr val="accent1"/>
              </a:solidFill>
            </a:endParaRPr>
          </a:p>
        </p:txBody>
      </p:sp>
      <p:sp>
        <p:nvSpPr>
          <p:cNvPr id="29" name="Oval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8609" y="4149777"/>
            <a:ext cx="329319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/>
                </a:solidFill>
                <a:sym typeface="Wingdings" panose="05000000000000000000" pitchFamily="2" charset="2"/>
              </a:rPr>
              <a:t></a:t>
            </a:r>
            <a:endParaRPr lang="en-US" sz="4000">
              <a:solidFill>
                <a:schemeClr val="accent1"/>
              </a:solidFill>
            </a:endParaRPr>
          </a:p>
        </p:txBody>
      </p:sp>
      <p:sp>
        <p:nvSpPr>
          <p:cNvPr id="30" name="Oval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94359" y="4149777"/>
            <a:ext cx="329319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/>
                </a:solidFill>
                <a:sym typeface="Wingdings" panose="05000000000000000000" pitchFamily="2" charset="2"/>
              </a:rPr>
              <a:t></a:t>
            </a:r>
            <a:endParaRPr lang="en-US" sz="4000">
              <a:solidFill>
                <a:schemeClr val="accent1"/>
              </a:solidFill>
            </a:endParaRPr>
          </a:p>
        </p:txBody>
      </p:sp>
      <p:sp>
        <p:nvSpPr>
          <p:cNvPr id="31" name="Oval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07539" y="4149777"/>
            <a:ext cx="329319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/>
                </a:solidFill>
                <a:sym typeface="Wingdings" panose="05000000000000000000" pitchFamily="2" charset="2"/>
              </a:rPr>
              <a:t></a:t>
            </a:r>
            <a:endParaRPr lang="en-US" sz="4000">
              <a:solidFill>
                <a:schemeClr val="accent1"/>
              </a:solidFill>
            </a:endParaRPr>
          </a:p>
        </p:txBody>
      </p:sp>
      <p:sp>
        <p:nvSpPr>
          <p:cNvPr id="23" name="Title 2"/>
          <p:cNvSpPr>
            <a:spLocks noGrp="1"/>
          </p:cNvSpPr>
          <p:nvPr>
            <p:ph type="title" hasCustomPrompt="1"/>
          </p:nvPr>
        </p:nvSpPr>
        <p:spPr>
          <a:xfrm>
            <a:off x="2379" y="682993"/>
            <a:ext cx="12192000" cy="405063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DOH Strategic Plan</a:t>
            </a:r>
          </a:p>
        </p:txBody>
      </p:sp>
    </p:spTree>
    <p:extLst>
      <p:ext uri="{BB962C8B-B14F-4D97-AF65-F5344CB8AC3E}">
        <p14:creationId xmlns:p14="http://schemas.microsoft.com/office/powerpoint/2010/main" val="166434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ordered 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8133" y="2076019"/>
            <a:ext cx="329319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/>
                </a:solidFill>
                <a:sym typeface="Wingdings" panose="05000000000000000000" pitchFamily="2" charset="2"/>
              </a:rPr>
              <a:t></a:t>
            </a:r>
            <a:endParaRPr lang="en-US" sz="4000">
              <a:solidFill>
                <a:schemeClr val="accent1"/>
              </a:solidFill>
            </a:endParaRPr>
          </a:p>
        </p:txBody>
      </p:sp>
      <p:sp>
        <p:nvSpPr>
          <p:cNvPr id="16" name="Oval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88154" y="2076018"/>
            <a:ext cx="329319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/>
                </a:solidFill>
                <a:sym typeface="Wingdings" panose="05000000000000000000" pitchFamily="2" charset="2"/>
              </a:rPr>
              <a:t></a:t>
            </a:r>
            <a:endParaRPr lang="en-US" sz="4000">
              <a:solidFill>
                <a:schemeClr val="accent1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1751719" y="2106227"/>
            <a:ext cx="4011964" cy="373362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23" hasCustomPrompt="1"/>
          </p:nvPr>
        </p:nvSpPr>
        <p:spPr>
          <a:xfrm>
            <a:off x="7118621" y="2106227"/>
            <a:ext cx="4011964" cy="373362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4" hasCustomPrompt="1"/>
          </p:nvPr>
        </p:nvSpPr>
        <p:spPr>
          <a:xfrm>
            <a:off x="1752601" y="2480365"/>
            <a:ext cx="4011084" cy="3617913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7119501" y="2486904"/>
            <a:ext cx="4011084" cy="3611426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Text…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accent1"/>
                </a:solidFill>
                <a:latin typeface="Century Gothic" panose="020B0502020202020204" pitchFamily="34" charset="0"/>
              </a:rPr>
              <a:t>Washington State</a:t>
            </a:r>
            <a:r>
              <a:rPr lang="en-US" sz="1800" baseline="0">
                <a:solidFill>
                  <a:schemeClr val="accent1"/>
                </a:solidFill>
                <a:latin typeface="Century Gothic" panose="020B0502020202020204" pitchFamily="34" charset="0"/>
              </a:rPr>
              <a:t> Department of Health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0" y="673199"/>
            <a:ext cx="12191997" cy="482805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/>
              <a:t>Unordered List 1</a:t>
            </a:r>
          </a:p>
        </p:txBody>
      </p:sp>
    </p:spTree>
    <p:extLst>
      <p:ext uri="{BB962C8B-B14F-4D97-AF65-F5344CB8AC3E}">
        <p14:creationId xmlns:p14="http://schemas.microsoft.com/office/powerpoint/2010/main" val="1348711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C81D4-6441-0C71-FAFB-27DB4F0B2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2C2F6-D2E1-AAD4-9523-B05176D10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CDA26-696D-8B55-2F3E-F53E2F58C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4876-DAF4-459F-BE4E-991CEC47E51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1E79F-B248-419D-B0E1-C629B8A63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9D0C-BEDC-C3C6-3989-4DF8CB103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5377-23B0-4D6E-9A43-4D8ECB3F2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11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ordered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987461" y="2076019"/>
            <a:ext cx="329319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4000">
                <a:solidFill>
                  <a:schemeClr val="accent1"/>
                </a:solidFill>
                <a:sym typeface="Wingdings" panose="05000000000000000000" pitchFamily="2" charset="2"/>
              </a:rPr>
              <a:t></a:t>
            </a:r>
            <a:endParaRPr lang="en-US" sz="4000">
              <a:solidFill>
                <a:schemeClr val="accent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603211" y="2076018"/>
            <a:ext cx="329319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4000">
                <a:solidFill>
                  <a:schemeClr val="accent1"/>
                </a:solidFill>
                <a:sym typeface="Wingdings" panose="05000000000000000000" pitchFamily="2" charset="2"/>
              </a:rPr>
              <a:t></a:t>
            </a:r>
            <a:endParaRPr lang="en-US" sz="4000">
              <a:solidFill>
                <a:schemeClr val="accent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216391" y="2078052"/>
            <a:ext cx="329319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4000">
                <a:solidFill>
                  <a:schemeClr val="accent1"/>
                </a:solidFill>
                <a:sym typeface="Wingdings" panose="05000000000000000000" pitchFamily="2" charset="2"/>
              </a:rPr>
              <a:t></a:t>
            </a:r>
            <a:endParaRPr lang="en-US" sz="4000">
              <a:solidFill>
                <a:schemeClr val="accent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611928" y="2097855"/>
            <a:ext cx="2387600" cy="372955"/>
          </a:xfrm>
        </p:spPr>
        <p:txBody>
          <a:bodyPr>
            <a:noAutofit/>
          </a:bodyPr>
          <a:lstStyle>
            <a:lvl1pPr marL="285750" indent="-285750">
              <a:buNone/>
              <a:defRPr lang="en-US" sz="2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5242703" y="2097855"/>
            <a:ext cx="2387600" cy="372955"/>
          </a:xfrm>
        </p:spPr>
        <p:txBody>
          <a:bodyPr>
            <a:noAutofit/>
          </a:bodyPr>
          <a:lstStyle>
            <a:lvl1pPr marL="285750" indent="-285750"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847297" y="2097855"/>
            <a:ext cx="2387600" cy="372955"/>
          </a:xfrm>
        </p:spPr>
        <p:txBody>
          <a:bodyPr>
            <a:noAutofit/>
          </a:bodyPr>
          <a:lstStyle>
            <a:lvl1pPr marL="285750" indent="-285750"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611928" y="2474230"/>
            <a:ext cx="2387600" cy="3702416"/>
          </a:xfrm>
        </p:spPr>
        <p:txBody>
          <a:bodyPr>
            <a:noAutofit/>
          </a:bodyPr>
          <a:lstStyle>
            <a:lvl1pPr marL="285750" indent="-285750"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242525" y="2474230"/>
            <a:ext cx="2387600" cy="3691680"/>
          </a:xfrm>
        </p:spPr>
        <p:txBody>
          <a:bodyPr>
            <a:noAutofit/>
          </a:bodyPr>
          <a:lstStyle>
            <a:lvl1pPr marL="285750" indent="-285750"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8846711" y="2474230"/>
            <a:ext cx="2387600" cy="3691680"/>
          </a:xfrm>
        </p:spPr>
        <p:txBody>
          <a:bodyPr>
            <a:noAutofit/>
          </a:bodyPr>
          <a:lstStyle>
            <a:lvl1pPr marL="285750" indent="-285750"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accent1"/>
                </a:solidFill>
                <a:latin typeface="Century Gothic" panose="020B0502020202020204" pitchFamily="34" charset="0"/>
              </a:rPr>
              <a:t>Washington State </a:t>
            </a:r>
            <a:r>
              <a:rPr lang="en-US" sz="1800" baseline="0">
                <a:solidFill>
                  <a:schemeClr val="accent1"/>
                </a:solidFill>
                <a:latin typeface="Century Gothic" panose="020B0502020202020204" pitchFamily="34" charset="0"/>
              </a:rPr>
              <a:t>Department of Health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" y="673974"/>
            <a:ext cx="12180916" cy="482030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/>
              <a:t>Unordered List 2</a:t>
            </a:r>
          </a:p>
        </p:txBody>
      </p:sp>
    </p:spTree>
    <p:extLst>
      <p:ext uri="{BB962C8B-B14F-4D97-AF65-F5344CB8AC3E}">
        <p14:creationId xmlns:p14="http://schemas.microsoft.com/office/powerpoint/2010/main" val="23416997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ordered List 3: Tradi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70943" cy="4662833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 sz="2200" baseline="0">
                <a:solidFill>
                  <a:schemeClr val="tx1"/>
                </a:solidFill>
                <a:latin typeface="+mn-lt"/>
              </a:defRPr>
            </a:lvl1pPr>
            <a:lvl2pPr>
              <a:buClr>
                <a:schemeClr val="accent1"/>
              </a:buClr>
              <a:defRPr sz="2200">
                <a:solidFill>
                  <a:schemeClr val="tx1"/>
                </a:solidFill>
                <a:latin typeface="+mn-lt"/>
              </a:defRPr>
            </a:lvl2pPr>
            <a:lvl3pPr>
              <a:buClr>
                <a:schemeClr val="accent1"/>
              </a:buClr>
              <a:defRPr sz="2000">
                <a:solidFill>
                  <a:schemeClr val="tx1"/>
                </a:solidFill>
                <a:latin typeface="+mn-lt"/>
              </a:defRPr>
            </a:lvl3pPr>
            <a:lvl4pPr>
              <a:buClr>
                <a:schemeClr val="accent1"/>
              </a:buClr>
              <a:defRPr sz="1800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accent1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" y="667939"/>
            <a:ext cx="12191997" cy="488064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/>
              <a:t>Unordered List 3: Traditional </a:t>
            </a:r>
          </a:p>
        </p:txBody>
      </p:sp>
    </p:spTree>
    <p:extLst>
      <p:ext uri="{BB962C8B-B14F-4D97-AF65-F5344CB8AC3E}">
        <p14:creationId xmlns:p14="http://schemas.microsoft.com/office/powerpoint/2010/main" val="1127174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518141" y="2097855"/>
            <a:ext cx="2681108" cy="372955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5148916" y="2097855"/>
            <a:ext cx="2672099" cy="372955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753510" y="2097855"/>
            <a:ext cx="2641319" cy="372955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518141" y="2474230"/>
            <a:ext cx="2681107" cy="3702416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148738" y="2474230"/>
            <a:ext cx="2672276" cy="36916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8752924" y="2474230"/>
            <a:ext cx="2641904" cy="36916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15" name="Oval 14"/>
          <p:cNvSpPr/>
          <p:nvPr/>
        </p:nvSpPr>
        <p:spPr>
          <a:xfrm>
            <a:off x="816435" y="2038158"/>
            <a:ext cx="480291" cy="360219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4433937" y="2038157"/>
            <a:ext cx="480291" cy="360219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8047117" y="2038156"/>
            <a:ext cx="480291" cy="360219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2699BB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rgbClr val="2699BB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" y="664077"/>
            <a:ext cx="12180916" cy="491926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/>
              <a:t>Number List 1</a:t>
            </a:r>
          </a:p>
        </p:txBody>
      </p:sp>
    </p:spTree>
    <p:extLst>
      <p:ext uri="{BB962C8B-B14F-4D97-AF65-F5344CB8AC3E}">
        <p14:creationId xmlns:p14="http://schemas.microsoft.com/office/powerpoint/2010/main" val="435916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ist 2: Tradi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59219" cy="4662833"/>
          </a:xfrm>
        </p:spPr>
        <p:txBody>
          <a:bodyPr>
            <a:noAutofit/>
          </a:bodyPr>
          <a:lstStyle>
            <a:lvl1pPr marL="290513" indent="-290513">
              <a:buClr>
                <a:schemeClr val="tx1"/>
              </a:buClr>
              <a:buFont typeface="+mj-lt"/>
              <a:buAutoNum type="arabicPeriod"/>
              <a:tabLst/>
              <a:defRPr sz="2200">
                <a:solidFill>
                  <a:schemeClr val="tx1"/>
                </a:solidFill>
                <a:latin typeface="+mn-lt"/>
              </a:defRPr>
            </a:lvl1pPr>
            <a:lvl2pPr marL="571500" indent="-290513">
              <a:buClr>
                <a:schemeClr val="tx1"/>
              </a:buClr>
              <a:buFont typeface="+mj-lt"/>
              <a:buAutoNum type="alphaLcPeriod"/>
              <a:defRPr sz="2200">
                <a:solidFill>
                  <a:schemeClr val="tx1"/>
                </a:solidFill>
                <a:latin typeface="+mn-lt"/>
              </a:defRPr>
            </a:lvl2pPr>
            <a:lvl3pPr marL="747713" indent="-228600">
              <a:buClr>
                <a:schemeClr val="tx1"/>
              </a:buClr>
              <a:buFont typeface="+mj-lt"/>
              <a:buAutoNum type="romanLcPeriod"/>
              <a:defRPr sz="2000">
                <a:solidFill>
                  <a:schemeClr val="tx1"/>
                </a:solidFill>
                <a:latin typeface="+mn-lt"/>
              </a:defRPr>
            </a:lvl3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accent1"/>
                </a:solidFill>
                <a:latin typeface="Century Gothic" panose="020B0502020202020204" pitchFamily="34" charset="0"/>
              </a:rPr>
              <a:t>Washington </a:t>
            </a:r>
            <a:r>
              <a:rPr lang="en-US" sz="1800" baseline="0">
                <a:solidFill>
                  <a:schemeClr val="accent1"/>
                </a:solidFill>
                <a:latin typeface="Century Gothic" panose="020B0502020202020204" pitchFamily="34" charset="0"/>
              </a:rPr>
              <a:t>State Department of Health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-11081" y="673973"/>
            <a:ext cx="12180916" cy="482030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/>
              <a:t>Number List 2: Traditional</a:t>
            </a:r>
          </a:p>
        </p:txBody>
      </p:sp>
    </p:spTree>
    <p:extLst>
      <p:ext uri="{BB962C8B-B14F-4D97-AF65-F5344CB8AC3E}">
        <p14:creationId xmlns:p14="http://schemas.microsoft.com/office/powerpoint/2010/main" val="13839166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693987" y="2483441"/>
            <a:ext cx="2387600" cy="372955"/>
          </a:xfrm>
        </p:spPr>
        <p:txBody>
          <a:bodyPr>
            <a:noAutofit/>
          </a:bodyPr>
          <a:lstStyle>
            <a:lvl1pPr marL="285750" indent="-285750" algn="l">
              <a:buFont typeface="Arial" panose="020B0604020202020204" pitchFamily="34" charset="0"/>
              <a:buNone/>
              <a:defRPr lang="en-US" sz="2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4902735" y="2483439"/>
            <a:ext cx="2387600" cy="372955"/>
          </a:xfrm>
        </p:spPr>
        <p:txBody>
          <a:bodyPr>
            <a:noAutofit/>
          </a:bodyPr>
          <a:lstStyle>
            <a:lvl1pPr marL="285750" indent="-285750" algn="l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132184" y="2483443"/>
            <a:ext cx="2387600" cy="372955"/>
          </a:xfrm>
        </p:spPr>
        <p:txBody>
          <a:bodyPr>
            <a:noAutofit/>
          </a:bodyPr>
          <a:lstStyle>
            <a:lvl1pPr marL="285750" indent="-285750" algn="l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693987" y="2859817"/>
            <a:ext cx="2387600" cy="3198287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902557" y="2859815"/>
            <a:ext cx="2387600" cy="3198289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8131597" y="2859819"/>
            <a:ext cx="2387600" cy="3198285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Text…</a:t>
            </a:r>
          </a:p>
        </p:txBody>
      </p:sp>
      <p:sp>
        <p:nvSpPr>
          <p:cNvPr id="14" name="Oval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81156" y="1567694"/>
            <a:ext cx="986529" cy="740152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7" name="Oval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02736" y="1567694"/>
            <a:ext cx="986529" cy="740152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1" name="Oval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20774" y="1577212"/>
            <a:ext cx="986529" cy="740152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6" name="TextBox 15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accent1"/>
                </a:solidFill>
                <a:latin typeface="Century Gothic" panose="020B0502020202020204" pitchFamily="34" charset="0"/>
              </a:rPr>
              <a:t>Washington </a:t>
            </a:r>
            <a:r>
              <a:rPr lang="en-US" sz="1800" baseline="0">
                <a:solidFill>
                  <a:schemeClr val="accent1"/>
                </a:solidFill>
                <a:latin typeface="Century Gothic" panose="020B0502020202020204" pitchFamily="34" charset="0"/>
              </a:rPr>
              <a:t>State Department of Health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-11081" y="670552"/>
            <a:ext cx="12180916" cy="485451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/>
              <a:t>Icon List (insert icons inside the circles)</a:t>
            </a:r>
          </a:p>
        </p:txBody>
      </p:sp>
    </p:spTree>
    <p:extLst>
      <p:ext uri="{BB962C8B-B14F-4D97-AF65-F5344CB8AC3E}">
        <p14:creationId xmlns:p14="http://schemas.microsoft.com/office/powerpoint/2010/main" val="11936220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shington State Map with Popul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118" y="6116432"/>
            <a:ext cx="1422005" cy="313710"/>
          </a:xfrm>
          <a:prstGeom prst="rect">
            <a:avLst/>
          </a:prstGeom>
        </p:spPr>
      </p:pic>
      <p:sp>
        <p:nvSpPr>
          <p:cNvPr id="129" name="Title 2"/>
          <p:cNvSpPr>
            <a:spLocks noGrp="1"/>
          </p:cNvSpPr>
          <p:nvPr>
            <p:ph type="title" hasCustomPrompt="1"/>
          </p:nvPr>
        </p:nvSpPr>
        <p:spPr>
          <a:xfrm>
            <a:off x="0" y="618424"/>
            <a:ext cx="12192000" cy="544750"/>
          </a:xfrm>
        </p:spPr>
        <p:txBody>
          <a:bodyPr>
            <a:normAutofit/>
          </a:bodyPr>
          <a:lstStyle>
            <a:lvl1pPr algn="ctr">
              <a:defRPr sz="2700" baseline="0"/>
            </a:lvl1pPr>
          </a:lstStyle>
          <a:p>
            <a:r>
              <a:rPr lang="en-US"/>
              <a:t>Washington State Population Served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99879" y="1246748"/>
            <a:ext cx="9665728" cy="5254671"/>
            <a:chOff x="599909" y="1246747"/>
            <a:chExt cx="7249296" cy="5254671"/>
          </a:xfrm>
        </p:grpSpPr>
        <p:sp>
          <p:nvSpPr>
            <p:cNvPr id="8" name="Rectangle 7"/>
            <p:cNvSpPr/>
            <p:nvPr userDrawn="1"/>
          </p:nvSpPr>
          <p:spPr>
            <a:xfrm>
              <a:off x="2773214" y="5894225"/>
              <a:ext cx="214952" cy="204716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spcBef>
                  <a:spcPts val="200"/>
                </a:spcBef>
              </a:pPr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701518" y="5890326"/>
              <a:ext cx="214952" cy="2047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spcBef>
                  <a:spcPts val="200"/>
                </a:spcBef>
              </a:pPr>
              <a:endParaRPr lang="en-US" sz="180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2774277" y="6272819"/>
              <a:ext cx="214952" cy="20471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5709719" y="6272819"/>
              <a:ext cx="214952" cy="2047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599909" y="5183825"/>
              <a:ext cx="1473881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  <a:latin typeface="+mn-lt"/>
                </a:rPr>
                <a:t>*</a:t>
              </a:r>
              <a:r>
                <a:rPr lang="en-US" sz="1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Agency leader is both director and health officer (2)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155570" y="1367868"/>
              <a:ext cx="6693635" cy="4194289"/>
              <a:chOff x="1777366" y="2155881"/>
              <a:chExt cx="4480731" cy="2843080"/>
            </a:xfrm>
            <a:effectLst/>
          </p:grpSpPr>
          <p:sp>
            <p:nvSpPr>
              <p:cNvPr id="63" name="Freeform 26"/>
              <p:cNvSpPr>
                <a:spLocks/>
              </p:cNvSpPr>
              <p:nvPr/>
            </p:nvSpPr>
            <p:spPr bwMode="auto">
              <a:xfrm>
                <a:off x="3095735" y="2769165"/>
                <a:ext cx="842722" cy="427767"/>
              </a:xfrm>
              <a:custGeom>
                <a:avLst/>
                <a:gdLst/>
                <a:ahLst/>
                <a:cxnLst>
                  <a:cxn ang="0">
                    <a:pos x="3" y="449"/>
                  </a:cxn>
                  <a:cxn ang="0">
                    <a:pos x="6" y="435"/>
                  </a:cxn>
                  <a:cxn ang="0">
                    <a:pos x="30" y="409"/>
                  </a:cxn>
                  <a:cxn ang="0">
                    <a:pos x="41" y="395"/>
                  </a:cxn>
                  <a:cxn ang="0">
                    <a:pos x="45" y="375"/>
                  </a:cxn>
                  <a:cxn ang="0">
                    <a:pos x="46" y="355"/>
                  </a:cxn>
                  <a:cxn ang="0">
                    <a:pos x="55" y="337"/>
                  </a:cxn>
                  <a:cxn ang="0">
                    <a:pos x="60" y="315"/>
                  </a:cxn>
                  <a:cxn ang="0">
                    <a:pos x="78" y="306"/>
                  </a:cxn>
                  <a:cxn ang="0">
                    <a:pos x="108" y="295"/>
                  </a:cxn>
                  <a:cxn ang="0">
                    <a:pos x="112" y="266"/>
                  </a:cxn>
                  <a:cxn ang="0">
                    <a:pos x="108" y="237"/>
                  </a:cxn>
                  <a:cxn ang="0">
                    <a:pos x="77" y="220"/>
                  </a:cxn>
                  <a:cxn ang="0">
                    <a:pos x="55" y="197"/>
                  </a:cxn>
                  <a:cxn ang="0">
                    <a:pos x="41" y="179"/>
                  </a:cxn>
                  <a:cxn ang="0">
                    <a:pos x="28" y="157"/>
                  </a:cxn>
                  <a:cxn ang="0">
                    <a:pos x="28" y="140"/>
                  </a:cxn>
                  <a:cxn ang="0">
                    <a:pos x="23" y="117"/>
                  </a:cxn>
                  <a:cxn ang="0">
                    <a:pos x="25" y="97"/>
                  </a:cxn>
                  <a:cxn ang="0">
                    <a:pos x="13" y="70"/>
                  </a:cxn>
                  <a:cxn ang="0">
                    <a:pos x="12" y="53"/>
                  </a:cxn>
                  <a:cxn ang="0">
                    <a:pos x="12" y="25"/>
                  </a:cxn>
                  <a:cxn ang="0">
                    <a:pos x="15" y="15"/>
                  </a:cxn>
                  <a:cxn ang="0">
                    <a:pos x="165" y="1"/>
                  </a:cxn>
                  <a:cxn ang="0">
                    <a:pos x="273" y="1"/>
                  </a:cxn>
                  <a:cxn ang="0">
                    <a:pos x="513" y="5"/>
                  </a:cxn>
                  <a:cxn ang="0">
                    <a:pos x="912" y="15"/>
                  </a:cxn>
                  <a:cxn ang="0">
                    <a:pos x="912" y="32"/>
                  </a:cxn>
                  <a:cxn ang="0">
                    <a:pos x="927" y="57"/>
                  </a:cxn>
                  <a:cxn ang="0">
                    <a:pos x="940" y="70"/>
                  </a:cxn>
                  <a:cxn ang="0">
                    <a:pos x="945" y="85"/>
                  </a:cxn>
                  <a:cxn ang="0">
                    <a:pos x="960" y="97"/>
                  </a:cxn>
                  <a:cxn ang="0">
                    <a:pos x="972" y="117"/>
                  </a:cxn>
                  <a:cxn ang="0">
                    <a:pos x="970" y="132"/>
                  </a:cxn>
                  <a:cxn ang="0">
                    <a:pos x="945" y="137"/>
                  </a:cxn>
                  <a:cxn ang="0">
                    <a:pos x="938" y="155"/>
                  </a:cxn>
                  <a:cxn ang="0">
                    <a:pos x="947" y="172"/>
                  </a:cxn>
                  <a:cxn ang="0">
                    <a:pos x="932" y="184"/>
                  </a:cxn>
                  <a:cxn ang="0">
                    <a:pos x="918" y="197"/>
                  </a:cxn>
                  <a:cxn ang="0">
                    <a:pos x="900" y="204"/>
                  </a:cxn>
                  <a:cxn ang="0">
                    <a:pos x="883" y="212"/>
                  </a:cxn>
                  <a:cxn ang="0">
                    <a:pos x="860" y="217"/>
                  </a:cxn>
                  <a:cxn ang="0">
                    <a:pos x="842" y="224"/>
                  </a:cxn>
                  <a:cxn ang="0">
                    <a:pos x="822" y="235"/>
                  </a:cxn>
                  <a:cxn ang="0">
                    <a:pos x="820" y="252"/>
                  </a:cxn>
                  <a:cxn ang="0">
                    <a:pos x="838" y="266"/>
                  </a:cxn>
                  <a:cxn ang="0">
                    <a:pos x="829" y="284"/>
                  </a:cxn>
                  <a:cxn ang="0">
                    <a:pos x="817" y="302"/>
                  </a:cxn>
                  <a:cxn ang="0">
                    <a:pos x="807" y="322"/>
                  </a:cxn>
                  <a:cxn ang="0">
                    <a:pos x="802" y="340"/>
                  </a:cxn>
                  <a:cxn ang="0">
                    <a:pos x="802" y="357"/>
                  </a:cxn>
                  <a:cxn ang="0">
                    <a:pos x="800" y="375"/>
                  </a:cxn>
                  <a:cxn ang="0">
                    <a:pos x="812" y="389"/>
                  </a:cxn>
                  <a:cxn ang="0">
                    <a:pos x="815" y="407"/>
                  </a:cxn>
                  <a:cxn ang="0">
                    <a:pos x="830" y="419"/>
                  </a:cxn>
                  <a:cxn ang="0">
                    <a:pos x="843" y="426"/>
                  </a:cxn>
                  <a:cxn ang="0">
                    <a:pos x="862" y="424"/>
                  </a:cxn>
                  <a:cxn ang="0">
                    <a:pos x="862" y="439"/>
                  </a:cxn>
                  <a:cxn ang="0">
                    <a:pos x="850" y="455"/>
                  </a:cxn>
                  <a:cxn ang="0">
                    <a:pos x="837" y="474"/>
                  </a:cxn>
                  <a:cxn ang="0">
                    <a:pos x="282" y="471"/>
                  </a:cxn>
                  <a:cxn ang="0">
                    <a:pos x="133" y="467"/>
                  </a:cxn>
                  <a:cxn ang="0">
                    <a:pos x="1" y="459"/>
                  </a:cxn>
                </a:cxnLst>
                <a:rect l="0" t="0" r="r" b="b"/>
                <a:pathLst>
                  <a:path w="978" h="475">
                    <a:moveTo>
                      <a:pt x="1" y="459"/>
                    </a:moveTo>
                    <a:lnTo>
                      <a:pt x="3" y="449"/>
                    </a:lnTo>
                    <a:lnTo>
                      <a:pt x="0" y="442"/>
                    </a:lnTo>
                    <a:lnTo>
                      <a:pt x="6" y="435"/>
                    </a:lnTo>
                    <a:lnTo>
                      <a:pt x="13" y="426"/>
                    </a:lnTo>
                    <a:lnTo>
                      <a:pt x="30" y="409"/>
                    </a:lnTo>
                    <a:lnTo>
                      <a:pt x="35" y="404"/>
                    </a:lnTo>
                    <a:lnTo>
                      <a:pt x="41" y="395"/>
                    </a:lnTo>
                    <a:lnTo>
                      <a:pt x="45" y="384"/>
                    </a:lnTo>
                    <a:lnTo>
                      <a:pt x="45" y="375"/>
                    </a:lnTo>
                    <a:lnTo>
                      <a:pt x="45" y="366"/>
                    </a:lnTo>
                    <a:lnTo>
                      <a:pt x="46" y="355"/>
                    </a:lnTo>
                    <a:lnTo>
                      <a:pt x="52" y="342"/>
                    </a:lnTo>
                    <a:lnTo>
                      <a:pt x="55" y="337"/>
                    </a:lnTo>
                    <a:lnTo>
                      <a:pt x="57" y="324"/>
                    </a:lnTo>
                    <a:lnTo>
                      <a:pt x="60" y="315"/>
                    </a:lnTo>
                    <a:lnTo>
                      <a:pt x="73" y="312"/>
                    </a:lnTo>
                    <a:lnTo>
                      <a:pt x="78" y="306"/>
                    </a:lnTo>
                    <a:lnTo>
                      <a:pt x="97" y="306"/>
                    </a:lnTo>
                    <a:lnTo>
                      <a:pt x="108" y="295"/>
                    </a:lnTo>
                    <a:lnTo>
                      <a:pt x="112" y="279"/>
                    </a:lnTo>
                    <a:lnTo>
                      <a:pt x="112" y="266"/>
                    </a:lnTo>
                    <a:lnTo>
                      <a:pt x="115" y="252"/>
                    </a:lnTo>
                    <a:lnTo>
                      <a:pt x="108" y="237"/>
                    </a:lnTo>
                    <a:lnTo>
                      <a:pt x="88" y="225"/>
                    </a:lnTo>
                    <a:lnTo>
                      <a:pt x="77" y="220"/>
                    </a:lnTo>
                    <a:lnTo>
                      <a:pt x="68" y="205"/>
                    </a:lnTo>
                    <a:lnTo>
                      <a:pt x="55" y="197"/>
                    </a:lnTo>
                    <a:lnTo>
                      <a:pt x="52" y="186"/>
                    </a:lnTo>
                    <a:lnTo>
                      <a:pt x="41" y="179"/>
                    </a:lnTo>
                    <a:lnTo>
                      <a:pt x="35" y="170"/>
                    </a:lnTo>
                    <a:lnTo>
                      <a:pt x="28" y="157"/>
                    </a:lnTo>
                    <a:lnTo>
                      <a:pt x="28" y="146"/>
                    </a:lnTo>
                    <a:lnTo>
                      <a:pt x="28" y="140"/>
                    </a:lnTo>
                    <a:lnTo>
                      <a:pt x="25" y="128"/>
                    </a:lnTo>
                    <a:lnTo>
                      <a:pt x="23" y="117"/>
                    </a:lnTo>
                    <a:lnTo>
                      <a:pt x="28" y="108"/>
                    </a:lnTo>
                    <a:lnTo>
                      <a:pt x="25" y="97"/>
                    </a:lnTo>
                    <a:lnTo>
                      <a:pt x="18" y="88"/>
                    </a:lnTo>
                    <a:lnTo>
                      <a:pt x="13" y="70"/>
                    </a:lnTo>
                    <a:lnTo>
                      <a:pt x="6" y="65"/>
                    </a:lnTo>
                    <a:lnTo>
                      <a:pt x="12" y="53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5" y="15"/>
                    </a:lnTo>
                    <a:lnTo>
                      <a:pt x="15" y="15"/>
                    </a:lnTo>
                    <a:lnTo>
                      <a:pt x="18" y="0"/>
                    </a:lnTo>
                    <a:lnTo>
                      <a:pt x="165" y="1"/>
                    </a:lnTo>
                    <a:lnTo>
                      <a:pt x="265" y="1"/>
                    </a:lnTo>
                    <a:lnTo>
                      <a:pt x="273" y="1"/>
                    </a:lnTo>
                    <a:lnTo>
                      <a:pt x="378" y="5"/>
                    </a:lnTo>
                    <a:lnTo>
                      <a:pt x="513" y="5"/>
                    </a:lnTo>
                    <a:lnTo>
                      <a:pt x="912" y="8"/>
                    </a:lnTo>
                    <a:lnTo>
                      <a:pt x="912" y="15"/>
                    </a:lnTo>
                    <a:lnTo>
                      <a:pt x="907" y="21"/>
                    </a:lnTo>
                    <a:lnTo>
                      <a:pt x="912" y="32"/>
                    </a:lnTo>
                    <a:lnTo>
                      <a:pt x="923" y="46"/>
                    </a:lnTo>
                    <a:lnTo>
                      <a:pt x="927" y="57"/>
                    </a:lnTo>
                    <a:lnTo>
                      <a:pt x="932" y="65"/>
                    </a:lnTo>
                    <a:lnTo>
                      <a:pt x="940" y="70"/>
                    </a:lnTo>
                    <a:lnTo>
                      <a:pt x="938" y="83"/>
                    </a:lnTo>
                    <a:lnTo>
                      <a:pt x="945" y="85"/>
                    </a:lnTo>
                    <a:lnTo>
                      <a:pt x="949" y="93"/>
                    </a:lnTo>
                    <a:lnTo>
                      <a:pt x="960" y="97"/>
                    </a:lnTo>
                    <a:lnTo>
                      <a:pt x="967" y="102"/>
                    </a:lnTo>
                    <a:lnTo>
                      <a:pt x="972" y="117"/>
                    </a:lnTo>
                    <a:lnTo>
                      <a:pt x="977" y="126"/>
                    </a:lnTo>
                    <a:lnTo>
                      <a:pt x="970" y="132"/>
                    </a:lnTo>
                    <a:lnTo>
                      <a:pt x="960" y="133"/>
                    </a:lnTo>
                    <a:lnTo>
                      <a:pt x="945" y="137"/>
                    </a:lnTo>
                    <a:lnTo>
                      <a:pt x="940" y="146"/>
                    </a:lnTo>
                    <a:lnTo>
                      <a:pt x="938" y="155"/>
                    </a:lnTo>
                    <a:lnTo>
                      <a:pt x="943" y="165"/>
                    </a:lnTo>
                    <a:lnTo>
                      <a:pt x="947" y="172"/>
                    </a:lnTo>
                    <a:lnTo>
                      <a:pt x="940" y="179"/>
                    </a:lnTo>
                    <a:lnTo>
                      <a:pt x="932" y="184"/>
                    </a:lnTo>
                    <a:lnTo>
                      <a:pt x="923" y="192"/>
                    </a:lnTo>
                    <a:lnTo>
                      <a:pt x="918" y="197"/>
                    </a:lnTo>
                    <a:lnTo>
                      <a:pt x="909" y="200"/>
                    </a:lnTo>
                    <a:lnTo>
                      <a:pt x="900" y="204"/>
                    </a:lnTo>
                    <a:lnTo>
                      <a:pt x="892" y="205"/>
                    </a:lnTo>
                    <a:lnTo>
                      <a:pt x="883" y="212"/>
                    </a:lnTo>
                    <a:lnTo>
                      <a:pt x="869" y="215"/>
                    </a:lnTo>
                    <a:lnTo>
                      <a:pt x="860" y="217"/>
                    </a:lnTo>
                    <a:lnTo>
                      <a:pt x="850" y="217"/>
                    </a:lnTo>
                    <a:lnTo>
                      <a:pt x="842" y="224"/>
                    </a:lnTo>
                    <a:lnTo>
                      <a:pt x="829" y="233"/>
                    </a:lnTo>
                    <a:lnTo>
                      <a:pt x="822" y="235"/>
                    </a:lnTo>
                    <a:lnTo>
                      <a:pt x="815" y="237"/>
                    </a:lnTo>
                    <a:lnTo>
                      <a:pt x="820" y="252"/>
                    </a:lnTo>
                    <a:lnTo>
                      <a:pt x="830" y="260"/>
                    </a:lnTo>
                    <a:lnTo>
                      <a:pt x="838" y="266"/>
                    </a:lnTo>
                    <a:lnTo>
                      <a:pt x="835" y="279"/>
                    </a:lnTo>
                    <a:lnTo>
                      <a:pt x="829" y="284"/>
                    </a:lnTo>
                    <a:lnTo>
                      <a:pt x="820" y="292"/>
                    </a:lnTo>
                    <a:lnTo>
                      <a:pt x="817" y="302"/>
                    </a:lnTo>
                    <a:lnTo>
                      <a:pt x="807" y="312"/>
                    </a:lnTo>
                    <a:lnTo>
                      <a:pt x="807" y="322"/>
                    </a:lnTo>
                    <a:lnTo>
                      <a:pt x="803" y="332"/>
                    </a:lnTo>
                    <a:lnTo>
                      <a:pt x="802" y="340"/>
                    </a:lnTo>
                    <a:lnTo>
                      <a:pt x="797" y="347"/>
                    </a:lnTo>
                    <a:lnTo>
                      <a:pt x="802" y="357"/>
                    </a:lnTo>
                    <a:lnTo>
                      <a:pt x="797" y="364"/>
                    </a:lnTo>
                    <a:lnTo>
                      <a:pt x="800" y="375"/>
                    </a:lnTo>
                    <a:lnTo>
                      <a:pt x="807" y="384"/>
                    </a:lnTo>
                    <a:lnTo>
                      <a:pt x="812" y="389"/>
                    </a:lnTo>
                    <a:lnTo>
                      <a:pt x="817" y="399"/>
                    </a:lnTo>
                    <a:lnTo>
                      <a:pt x="815" y="407"/>
                    </a:lnTo>
                    <a:lnTo>
                      <a:pt x="817" y="415"/>
                    </a:lnTo>
                    <a:lnTo>
                      <a:pt x="830" y="419"/>
                    </a:lnTo>
                    <a:lnTo>
                      <a:pt x="837" y="426"/>
                    </a:lnTo>
                    <a:lnTo>
                      <a:pt x="843" y="426"/>
                    </a:lnTo>
                    <a:lnTo>
                      <a:pt x="852" y="424"/>
                    </a:lnTo>
                    <a:lnTo>
                      <a:pt x="862" y="424"/>
                    </a:lnTo>
                    <a:lnTo>
                      <a:pt x="865" y="433"/>
                    </a:lnTo>
                    <a:lnTo>
                      <a:pt x="862" y="439"/>
                    </a:lnTo>
                    <a:lnTo>
                      <a:pt x="858" y="449"/>
                    </a:lnTo>
                    <a:lnTo>
                      <a:pt x="850" y="455"/>
                    </a:lnTo>
                    <a:lnTo>
                      <a:pt x="843" y="464"/>
                    </a:lnTo>
                    <a:lnTo>
                      <a:pt x="837" y="474"/>
                    </a:lnTo>
                    <a:lnTo>
                      <a:pt x="535" y="471"/>
                    </a:lnTo>
                    <a:lnTo>
                      <a:pt x="282" y="471"/>
                    </a:lnTo>
                    <a:lnTo>
                      <a:pt x="265" y="471"/>
                    </a:lnTo>
                    <a:lnTo>
                      <a:pt x="133" y="467"/>
                    </a:lnTo>
                    <a:lnTo>
                      <a:pt x="92" y="467"/>
                    </a:lnTo>
                    <a:lnTo>
                      <a:pt x="1" y="459"/>
                    </a:lnTo>
                  </a:path>
                </a:pathLst>
              </a:custGeom>
              <a:solidFill>
                <a:srgbClr val="E8E8E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4" name="Freeform 5"/>
              <p:cNvSpPr>
                <a:spLocks/>
              </p:cNvSpPr>
              <p:nvPr/>
            </p:nvSpPr>
            <p:spPr bwMode="auto">
              <a:xfrm>
                <a:off x="4821678" y="3587777"/>
                <a:ext cx="809978" cy="446680"/>
              </a:xfrm>
              <a:custGeom>
                <a:avLst/>
                <a:gdLst/>
                <a:ahLst/>
                <a:cxnLst>
                  <a:cxn ang="0">
                    <a:pos x="854" y="436"/>
                  </a:cxn>
                  <a:cxn ang="0">
                    <a:pos x="845" y="441"/>
                  </a:cxn>
                  <a:cxn ang="0">
                    <a:pos x="837" y="448"/>
                  </a:cxn>
                  <a:cxn ang="0">
                    <a:pos x="815" y="454"/>
                  </a:cxn>
                  <a:cxn ang="0">
                    <a:pos x="809" y="461"/>
                  </a:cxn>
                  <a:cxn ang="0">
                    <a:pos x="797" y="465"/>
                  </a:cxn>
                  <a:cxn ang="0">
                    <a:pos x="789" y="461"/>
                  </a:cxn>
                  <a:cxn ang="0">
                    <a:pos x="782" y="470"/>
                  </a:cxn>
                  <a:cxn ang="0">
                    <a:pos x="778" y="473"/>
                  </a:cxn>
                  <a:cxn ang="0">
                    <a:pos x="482" y="483"/>
                  </a:cxn>
                  <a:cxn ang="0">
                    <a:pos x="315" y="485"/>
                  </a:cxn>
                  <a:cxn ang="0">
                    <a:pos x="3" y="495"/>
                  </a:cxn>
                  <a:cxn ang="0">
                    <a:pos x="0" y="334"/>
                  </a:cxn>
                  <a:cxn ang="0">
                    <a:pos x="80" y="334"/>
                  </a:cxn>
                  <a:cxn ang="0">
                    <a:pos x="257" y="332"/>
                  </a:cxn>
                  <a:cxn ang="0">
                    <a:pos x="252" y="175"/>
                  </a:cxn>
                  <a:cxn ang="0">
                    <a:pos x="249" y="90"/>
                  </a:cxn>
                  <a:cxn ang="0">
                    <a:pos x="249" y="15"/>
                  </a:cxn>
                  <a:cxn ang="0">
                    <a:pos x="925" y="0"/>
                  </a:cxn>
                  <a:cxn ang="0">
                    <a:pos x="932" y="167"/>
                  </a:cxn>
                  <a:cxn ang="0">
                    <a:pos x="939" y="308"/>
                  </a:cxn>
                  <a:cxn ang="0">
                    <a:pos x="932" y="352"/>
                  </a:cxn>
                  <a:cxn ang="0">
                    <a:pos x="924" y="358"/>
                  </a:cxn>
                  <a:cxn ang="0">
                    <a:pos x="917" y="366"/>
                  </a:cxn>
                  <a:cxn ang="0">
                    <a:pos x="911" y="376"/>
                  </a:cxn>
                  <a:cxn ang="0">
                    <a:pos x="917" y="381"/>
                  </a:cxn>
                  <a:cxn ang="0">
                    <a:pos x="914" y="390"/>
                  </a:cxn>
                  <a:cxn ang="0">
                    <a:pos x="909" y="399"/>
                  </a:cxn>
                  <a:cxn ang="0">
                    <a:pos x="902" y="405"/>
                  </a:cxn>
                  <a:cxn ang="0">
                    <a:pos x="904" y="413"/>
                  </a:cxn>
                  <a:cxn ang="0">
                    <a:pos x="907" y="425"/>
                  </a:cxn>
                  <a:cxn ang="0">
                    <a:pos x="898" y="425"/>
                  </a:cxn>
                  <a:cxn ang="0">
                    <a:pos x="887" y="430"/>
                  </a:cxn>
                  <a:cxn ang="0">
                    <a:pos x="887" y="441"/>
                  </a:cxn>
                  <a:cxn ang="0">
                    <a:pos x="871" y="441"/>
                  </a:cxn>
                  <a:cxn ang="0">
                    <a:pos x="854" y="436"/>
                  </a:cxn>
                </a:cxnLst>
                <a:rect l="0" t="0" r="r" b="b"/>
                <a:pathLst>
                  <a:path w="940" h="496">
                    <a:moveTo>
                      <a:pt x="854" y="436"/>
                    </a:moveTo>
                    <a:lnTo>
                      <a:pt x="845" y="441"/>
                    </a:lnTo>
                    <a:lnTo>
                      <a:pt x="837" y="448"/>
                    </a:lnTo>
                    <a:lnTo>
                      <a:pt x="815" y="454"/>
                    </a:lnTo>
                    <a:lnTo>
                      <a:pt x="809" y="461"/>
                    </a:lnTo>
                    <a:lnTo>
                      <a:pt x="797" y="465"/>
                    </a:lnTo>
                    <a:lnTo>
                      <a:pt x="789" y="461"/>
                    </a:lnTo>
                    <a:lnTo>
                      <a:pt x="782" y="470"/>
                    </a:lnTo>
                    <a:lnTo>
                      <a:pt x="778" y="473"/>
                    </a:lnTo>
                    <a:lnTo>
                      <a:pt x="482" y="483"/>
                    </a:lnTo>
                    <a:lnTo>
                      <a:pt x="315" y="485"/>
                    </a:lnTo>
                    <a:lnTo>
                      <a:pt x="3" y="495"/>
                    </a:lnTo>
                    <a:lnTo>
                      <a:pt x="0" y="334"/>
                    </a:lnTo>
                    <a:lnTo>
                      <a:pt x="80" y="334"/>
                    </a:lnTo>
                    <a:lnTo>
                      <a:pt x="257" y="332"/>
                    </a:lnTo>
                    <a:lnTo>
                      <a:pt x="252" y="175"/>
                    </a:lnTo>
                    <a:lnTo>
                      <a:pt x="249" y="90"/>
                    </a:lnTo>
                    <a:lnTo>
                      <a:pt x="249" y="15"/>
                    </a:lnTo>
                    <a:lnTo>
                      <a:pt x="925" y="0"/>
                    </a:lnTo>
                    <a:lnTo>
                      <a:pt x="932" y="167"/>
                    </a:lnTo>
                    <a:lnTo>
                      <a:pt x="939" y="308"/>
                    </a:lnTo>
                    <a:lnTo>
                      <a:pt x="932" y="352"/>
                    </a:lnTo>
                    <a:lnTo>
                      <a:pt x="924" y="358"/>
                    </a:lnTo>
                    <a:lnTo>
                      <a:pt x="917" y="366"/>
                    </a:lnTo>
                    <a:lnTo>
                      <a:pt x="911" y="376"/>
                    </a:lnTo>
                    <a:lnTo>
                      <a:pt x="917" y="381"/>
                    </a:lnTo>
                    <a:lnTo>
                      <a:pt x="914" y="390"/>
                    </a:lnTo>
                    <a:lnTo>
                      <a:pt x="909" y="399"/>
                    </a:lnTo>
                    <a:lnTo>
                      <a:pt x="902" y="405"/>
                    </a:lnTo>
                    <a:lnTo>
                      <a:pt x="904" y="413"/>
                    </a:lnTo>
                    <a:lnTo>
                      <a:pt x="907" y="425"/>
                    </a:lnTo>
                    <a:lnTo>
                      <a:pt x="898" y="425"/>
                    </a:lnTo>
                    <a:lnTo>
                      <a:pt x="887" y="430"/>
                    </a:lnTo>
                    <a:lnTo>
                      <a:pt x="887" y="441"/>
                    </a:lnTo>
                    <a:lnTo>
                      <a:pt x="871" y="441"/>
                    </a:lnTo>
                    <a:lnTo>
                      <a:pt x="854" y="436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Freeform 6"/>
              <p:cNvSpPr>
                <a:spLocks/>
              </p:cNvSpPr>
              <p:nvPr/>
            </p:nvSpPr>
            <p:spPr bwMode="auto">
              <a:xfrm>
                <a:off x="5927212" y="4217271"/>
                <a:ext cx="330885" cy="384541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165" y="12"/>
                  </a:cxn>
                  <a:cxn ang="0">
                    <a:pos x="165" y="33"/>
                  </a:cxn>
                  <a:cxn ang="0">
                    <a:pos x="184" y="37"/>
                  </a:cxn>
                  <a:cxn ang="0">
                    <a:pos x="212" y="28"/>
                  </a:cxn>
                  <a:cxn ang="0">
                    <a:pos x="231" y="33"/>
                  </a:cxn>
                  <a:cxn ang="0">
                    <a:pos x="264" y="28"/>
                  </a:cxn>
                  <a:cxn ang="0">
                    <a:pos x="279" y="28"/>
                  </a:cxn>
                  <a:cxn ang="0">
                    <a:pos x="281" y="50"/>
                  </a:cxn>
                  <a:cxn ang="0">
                    <a:pos x="279" y="70"/>
                  </a:cxn>
                  <a:cxn ang="0">
                    <a:pos x="269" y="86"/>
                  </a:cxn>
                  <a:cxn ang="0">
                    <a:pos x="279" y="101"/>
                  </a:cxn>
                  <a:cxn ang="0">
                    <a:pos x="296" y="106"/>
                  </a:cxn>
                  <a:cxn ang="0">
                    <a:pos x="300" y="126"/>
                  </a:cxn>
                  <a:cxn ang="0">
                    <a:pos x="316" y="139"/>
                  </a:cxn>
                  <a:cxn ang="0">
                    <a:pos x="320" y="156"/>
                  </a:cxn>
                  <a:cxn ang="0">
                    <a:pos x="336" y="170"/>
                  </a:cxn>
                  <a:cxn ang="0">
                    <a:pos x="346" y="192"/>
                  </a:cxn>
                  <a:cxn ang="0">
                    <a:pos x="346" y="213"/>
                  </a:cxn>
                  <a:cxn ang="0">
                    <a:pos x="355" y="238"/>
                  </a:cxn>
                  <a:cxn ang="0">
                    <a:pos x="364" y="250"/>
                  </a:cxn>
                  <a:cxn ang="0">
                    <a:pos x="369" y="266"/>
                  </a:cxn>
                  <a:cxn ang="0">
                    <a:pos x="366" y="283"/>
                  </a:cxn>
                  <a:cxn ang="0">
                    <a:pos x="356" y="308"/>
                  </a:cxn>
                  <a:cxn ang="0">
                    <a:pos x="341" y="321"/>
                  </a:cxn>
                  <a:cxn ang="0">
                    <a:pos x="341" y="339"/>
                  </a:cxn>
                  <a:cxn ang="0">
                    <a:pos x="361" y="352"/>
                  </a:cxn>
                  <a:cxn ang="0">
                    <a:pos x="369" y="371"/>
                  </a:cxn>
                  <a:cxn ang="0">
                    <a:pos x="378" y="391"/>
                  </a:cxn>
                  <a:cxn ang="0">
                    <a:pos x="256" y="418"/>
                  </a:cxn>
                  <a:cxn ang="0">
                    <a:pos x="0" y="312"/>
                  </a:cxn>
                  <a:cxn ang="0">
                    <a:pos x="30" y="153"/>
                  </a:cxn>
                  <a:cxn ang="0">
                    <a:pos x="41" y="78"/>
                  </a:cxn>
                  <a:cxn ang="0">
                    <a:pos x="67" y="63"/>
                  </a:cxn>
                  <a:cxn ang="0">
                    <a:pos x="152" y="46"/>
                  </a:cxn>
                </a:cxnLst>
                <a:rect l="0" t="0" r="r" b="b"/>
                <a:pathLst>
                  <a:path w="384" h="427">
                    <a:moveTo>
                      <a:pt x="152" y="46"/>
                    </a:moveTo>
                    <a:lnTo>
                      <a:pt x="150" y="0"/>
                    </a:lnTo>
                    <a:lnTo>
                      <a:pt x="159" y="1"/>
                    </a:lnTo>
                    <a:lnTo>
                      <a:pt x="165" y="12"/>
                    </a:lnTo>
                    <a:lnTo>
                      <a:pt x="164" y="25"/>
                    </a:lnTo>
                    <a:lnTo>
                      <a:pt x="165" y="33"/>
                    </a:lnTo>
                    <a:lnTo>
                      <a:pt x="174" y="37"/>
                    </a:lnTo>
                    <a:lnTo>
                      <a:pt x="184" y="37"/>
                    </a:lnTo>
                    <a:lnTo>
                      <a:pt x="202" y="28"/>
                    </a:lnTo>
                    <a:lnTo>
                      <a:pt x="212" y="28"/>
                    </a:lnTo>
                    <a:lnTo>
                      <a:pt x="219" y="32"/>
                    </a:lnTo>
                    <a:lnTo>
                      <a:pt x="231" y="33"/>
                    </a:lnTo>
                    <a:lnTo>
                      <a:pt x="239" y="33"/>
                    </a:lnTo>
                    <a:lnTo>
                      <a:pt x="264" y="28"/>
                    </a:lnTo>
                    <a:lnTo>
                      <a:pt x="269" y="25"/>
                    </a:lnTo>
                    <a:lnTo>
                      <a:pt x="279" y="28"/>
                    </a:lnTo>
                    <a:lnTo>
                      <a:pt x="284" y="37"/>
                    </a:lnTo>
                    <a:lnTo>
                      <a:pt x="281" y="50"/>
                    </a:lnTo>
                    <a:lnTo>
                      <a:pt x="279" y="57"/>
                    </a:lnTo>
                    <a:lnTo>
                      <a:pt x="279" y="70"/>
                    </a:lnTo>
                    <a:lnTo>
                      <a:pt x="271" y="78"/>
                    </a:lnTo>
                    <a:lnTo>
                      <a:pt x="269" y="86"/>
                    </a:lnTo>
                    <a:lnTo>
                      <a:pt x="269" y="98"/>
                    </a:lnTo>
                    <a:lnTo>
                      <a:pt x="279" y="101"/>
                    </a:lnTo>
                    <a:lnTo>
                      <a:pt x="287" y="105"/>
                    </a:lnTo>
                    <a:lnTo>
                      <a:pt x="296" y="106"/>
                    </a:lnTo>
                    <a:lnTo>
                      <a:pt x="298" y="119"/>
                    </a:lnTo>
                    <a:lnTo>
                      <a:pt x="300" y="126"/>
                    </a:lnTo>
                    <a:lnTo>
                      <a:pt x="309" y="132"/>
                    </a:lnTo>
                    <a:lnTo>
                      <a:pt x="316" y="139"/>
                    </a:lnTo>
                    <a:lnTo>
                      <a:pt x="324" y="143"/>
                    </a:lnTo>
                    <a:lnTo>
                      <a:pt x="320" y="156"/>
                    </a:lnTo>
                    <a:lnTo>
                      <a:pt x="326" y="165"/>
                    </a:lnTo>
                    <a:lnTo>
                      <a:pt x="336" y="170"/>
                    </a:lnTo>
                    <a:lnTo>
                      <a:pt x="341" y="179"/>
                    </a:lnTo>
                    <a:lnTo>
                      <a:pt x="346" y="192"/>
                    </a:lnTo>
                    <a:lnTo>
                      <a:pt x="349" y="203"/>
                    </a:lnTo>
                    <a:lnTo>
                      <a:pt x="346" y="213"/>
                    </a:lnTo>
                    <a:lnTo>
                      <a:pt x="341" y="223"/>
                    </a:lnTo>
                    <a:lnTo>
                      <a:pt x="355" y="238"/>
                    </a:lnTo>
                    <a:lnTo>
                      <a:pt x="360" y="243"/>
                    </a:lnTo>
                    <a:lnTo>
                      <a:pt x="364" y="250"/>
                    </a:lnTo>
                    <a:lnTo>
                      <a:pt x="371" y="256"/>
                    </a:lnTo>
                    <a:lnTo>
                      <a:pt x="369" y="266"/>
                    </a:lnTo>
                    <a:lnTo>
                      <a:pt x="364" y="276"/>
                    </a:lnTo>
                    <a:lnTo>
                      <a:pt x="366" y="283"/>
                    </a:lnTo>
                    <a:lnTo>
                      <a:pt x="360" y="292"/>
                    </a:lnTo>
                    <a:lnTo>
                      <a:pt x="356" y="308"/>
                    </a:lnTo>
                    <a:lnTo>
                      <a:pt x="355" y="316"/>
                    </a:lnTo>
                    <a:lnTo>
                      <a:pt x="341" y="321"/>
                    </a:lnTo>
                    <a:lnTo>
                      <a:pt x="336" y="331"/>
                    </a:lnTo>
                    <a:lnTo>
                      <a:pt x="341" y="339"/>
                    </a:lnTo>
                    <a:lnTo>
                      <a:pt x="355" y="343"/>
                    </a:lnTo>
                    <a:lnTo>
                      <a:pt x="361" y="352"/>
                    </a:lnTo>
                    <a:lnTo>
                      <a:pt x="364" y="361"/>
                    </a:lnTo>
                    <a:lnTo>
                      <a:pt x="369" y="371"/>
                    </a:lnTo>
                    <a:lnTo>
                      <a:pt x="375" y="379"/>
                    </a:lnTo>
                    <a:lnTo>
                      <a:pt x="378" y="391"/>
                    </a:lnTo>
                    <a:lnTo>
                      <a:pt x="383" y="407"/>
                    </a:lnTo>
                    <a:lnTo>
                      <a:pt x="256" y="418"/>
                    </a:lnTo>
                    <a:lnTo>
                      <a:pt x="3" y="426"/>
                    </a:lnTo>
                    <a:lnTo>
                      <a:pt x="0" y="312"/>
                    </a:lnTo>
                    <a:lnTo>
                      <a:pt x="39" y="311"/>
                    </a:lnTo>
                    <a:lnTo>
                      <a:pt x="30" y="153"/>
                    </a:lnTo>
                    <a:lnTo>
                      <a:pt x="28" y="78"/>
                    </a:lnTo>
                    <a:lnTo>
                      <a:pt x="41" y="78"/>
                    </a:lnTo>
                    <a:lnTo>
                      <a:pt x="41" y="63"/>
                    </a:lnTo>
                    <a:lnTo>
                      <a:pt x="67" y="63"/>
                    </a:lnTo>
                    <a:lnTo>
                      <a:pt x="68" y="50"/>
                    </a:lnTo>
                    <a:lnTo>
                      <a:pt x="152" y="46"/>
                    </a:lnTo>
                  </a:path>
                </a:pathLst>
              </a:custGeom>
              <a:solidFill>
                <a:srgbClr val="E8E8E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" name="Freeform 7"/>
              <p:cNvSpPr>
                <a:spLocks/>
              </p:cNvSpPr>
              <p:nvPr/>
            </p:nvSpPr>
            <p:spPr bwMode="auto">
              <a:xfrm>
                <a:off x="4527845" y="4040761"/>
                <a:ext cx="553198" cy="727656"/>
              </a:xfrm>
              <a:custGeom>
                <a:avLst/>
                <a:gdLst/>
                <a:ahLst/>
                <a:cxnLst>
                  <a:cxn ang="0">
                    <a:pos x="57" y="797"/>
                  </a:cxn>
                  <a:cxn ang="0">
                    <a:pos x="13" y="624"/>
                  </a:cxn>
                  <a:cxn ang="0">
                    <a:pos x="8" y="475"/>
                  </a:cxn>
                  <a:cxn ang="0">
                    <a:pos x="0" y="93"/>
                  </a:cxn>
                  <a:cxn ang="0">
                    <a:pos x="33" y="97"/>
                  </a:cxn>
                  <a:cxn ang="0">
                    <a:pos x="55" y="90"/>
                  </a:cxn>
                  <a:cxn ang="0">
                    <a:pos x="83" y="88"/>
                  </a:cxn>
                  <a:cxn ang="0">
                    <a:pos x="126" y="75"/>
                  </a:cxn>
                  <a:cxn ang="0">
                    <a:pos x="164" y="77"/>
                  </a:cxn>
                  <a:cxn ang="0">
                    <a:pos x="184" y="68"/>
                  </a:cxn>
                  <a:cxn ang="0">
                    <a:pos x="226" y="17"/>
                  </a:cxn>
                  <a:cxn ang="0">
                    <a:pos x="240" y="0"/>
                  </a:cxn>
                  <a:cxn ang="0">
                    <a:pos x="259" y="12"/>
                  </a:cxn>
                  <a:cxn ang="0">
                    <a:pos x="277" y="32"/>
                  </a:cxn>
                  <a:cxn ang="0">
                    <a:pos x="282" y="45"/>
                  </a:cxn>
                  <a:cxn ang="0">
                    <a:pos x="293" y="61"/>
                  </a:cxn>
                  <a:cxn ang="0">
                    <a:pos x="309" y="70"/>
                  </a:cxn>
                  <a:cxn ang="0">
                    <a:pos x="315" y="99"/>
                  </a:cxn>
                  <a:cxn ang="0">
                    <a:pos x="342" y="133"/>
                  </a:cxn>
                  <a:cxn ang="0">
                    <a:pos x="366" y="146"/>
                  </a:cxn>
                  <a:cxn ang="0">
                    <a:pos x="406" y="183"/>
                  </a:cxn>
                  <a:cxn ang="0">
                    <a:pos x="412" y="208"/>
                  </a:cxn>
                  <a:cxn ang="0">
                    <a:pos x="412" y="228"/>
                  </a:cxn>
                  <a:cxn ang="0">
                    <a:pos x="412" y="255"/>
                  </a:cxn>
                  <a:cxn ang="0">
                    <a:pos x="411" y="286"/>
                  </a:cxn>
                  <a:cxn ang="0">
                    <a:pos x="412" y="310"/>
                  </a:cxn>
                  <a:cxn ang="0">
                    <a:pos x="412" y="337"/>
                  </a:cxn>
                  <a:cxn ang="0">
                    <a:pos x="422" y="362"/>
                  </a:cxn>
                  <a:cxn ang="0">
                    <a:pos x="412" y="392"/>
                  </a:cxn>
                  <a:cxn ang="0">
                    <a:pos x="419" y="412"/>
                  </a:cxn>
                  <a:cxn ang="0">
                    <a:pos x="453" y="437"/>
                  </a:cxn>
                  <a:cxn ang="0">
                    <a:pos x="479" y="446"/>
                  </a:cxn>
                  <a:cxn ang="0">
                    <a:pos x="509" y="448"/>
                  </a:cxn>
                  <a:cxn ang="0">
                    <a:pos x="582" y="490"/>
                  </a:cxn>
                  <a:cxn ang="0">
                    <a:pos x="614" y="528"/>
                  </a:cxn>
                  <a:cxn ang="0">
                    <a:pos x="622" y="548"/>
                  </a:cxn>
                  <a:cxn ang="0">
                    <a:pos x="634" y="592"/>
                  </a:cxn>
                  <a:cxn ang="0">
                    <a:pos x="641" y="620"/>
                  </a:cxn>
                  <a:cxn ang="0">
                    <a:pos x="627" y="630"/>
                  </a:cxn>
                  <a:cxn ang="0">
                    <a:pos x="594" y="670"/>
                  </a:cxn>
                  <a:cxn ang="0">
                    <a:pos x="514" y="713"/>
                  </a:cxn>
                  <a:cxn ang="0">
                    <a:pos x="486" y="719"/>
                  </a:cxn>
                  <a:cxn ang="0">
                    <a:pos x="427" y="708"/>
                  </a:cxn>
                  <a:cxn ang="0">
                    <a:pos x="355" y="724"/>
                  </a:cxn>
                  <a:cxn ang="0">
                    <a:pos x="295" y="730"/>
                  </a:cxn>
                  <a:cxn ang="0">
                    <a:pos x="247" y="739"/>
                  </a:cxn>
                  <a:cxn ang="0">
                    <a:pos x="193" y="730"/>
                  </a:cxn>
                  <a:cxn ang="0">
                    <a:pos x="148" y="788"/>
                  </a:cxn>
                </a:cxnLst>
                <a:rect l="0" t="0" r="r" b="b"/>
                <a:pathLst>
                  <a:path w="642" h="808">
                    <a:moveTo>
                      <a:pt x="79" y="797"/>
                    </a:moveTo>
                    <a:lnTo>
                      <a:pt x="57" y="797"/>
                    </a:lnTo>
                    <a:lnTo>
                      <a:pt x="13" y="807"/>
                    </a:lnTo>
                    <a:lnTo>
                      <a:pt x="13" y="624"/>
                    </a:lnTo>
                    <a:lnTo>
                      <a:pt x="10" y="546"/>
                    </a:lnTo>
                    <a:lnTo>
                      <a:pt x="8" y="475"/>
                    </a:lnTo>
                    <a:lnTo>
                      <a:pt x="1" y="195"/>
                    </a:lnTo>
                    <a:lnTo>
                      <a:pt x="0" y="93"/>
                    </a:lnTo>
                    <a:lnTo>
                      <a:pt x="13" y="97"/>
                    </a:lnTo>
                    <a:lnTo>
                      <a:pt x="33" y="97"/>
                    </a:lnTo>
                    <a:lnTo>
                      <a:pt x="45" y="93"/>
                    </a:lnTo>
                    <a:lnTo>
                      <a:pt x="55" y="90"/>
                    </a:lnTo>
                    <a:lnTo>
                      <a:pt x="70" y="88"/>
                    </a:lnTo>
                    <a:lnTo>
                      <a:pt x="83" y="88"/>
                    </a:lnTo>
                    <a:lnTo>
                      <a:pt x="102" y="75"/>
                    </a:lnTo>
                    <a:lnTo>
                      <a:pt x="126" y="75"/>
                    </a:lnTo>
                    <a:lnTo>
                      <a:pt x="142" y="81"/>
                    </a:lnTo>
                    <a:lnTo>
                      <a:pt x="164" y="77"/>
                    </a:lnTo>
                    <a:lnTo>
                      <a:pt x="173" y="72"/>
                    </a:lnTo>
                    <a:lnTo>
                      <a:pt x="184" y="68"/>
                    </a:lnTo>
                    <a:lnTo>
                      <a:pt x="192" y="59"/>
                    </a:lnTo>
                    <a:lnTo>
                      <a:pt x="226" y="17"/>
                    </a:lnTo>
                    <a:lnTo>
                      <a:pt x="232" y="6"/>
                    </a:lnTo>
                    <a:lnTo>
                      <a:pt x="240" y="0"/>
                    </a:lnTo>
                    <a:lnTo>
                      <a:pt x="247" y="6"/>
                    </a:lnTo>
                    <a:lnTo>
                      <a:pt x="259" y="12"/>
                    </a:lnTo>
                    <a:lnTo>
                      <a:pt x="267" y="23"/>
                    </a:lnTo>
                    <a:lnTo>
                      <a:pt x="277" y="32"/>
                    </a:lnTo>
                    <a:lnTo>
                      <a:pt x="282" y="39"/>
                    </a:lnTo>
                    <a:lnTo>
                      <a:pt x="282" y="45"/>
                    </a:lnTo>
                    <a:lnTo>
                      <a:pt x="282" y="52"/>
                    </a:lnTo>
                    <a:lnTo>
                      <a:pt x="293" y="61"/>
                    </a:lnTo>
                    <a:lnTo>
                      <a:pt x="302" y="65"/>
                    </a:lnTo>
                    <a:lnTo>
                      <a:pt x="309" y="70"/>
                    </a:lnTo>
                    <a:lnTo>
                      <a:pt x="315" y="81"/>
                    </a:lnTo>
                    <a:lnTo>
                      <a:pt x="315" y="99"/>
                    </a:lnTo>
                    <a:lnTo>
                      <a:pt x="319" y="108"/>
                    </a:lnTo>
                    <a:lnTo>
                      <a:pt x="342" y="133"/>
                    </a:lnTo>
                    <a:lnTo>
                      <a:pt x="355" y="139"/>
                    </a:lnTo>
                    <a:lnTo>
                      <a:pt x="366" y="146"/>
                    </a:lnTo>
                    <a:lnTo>
                      <a:pt x="380" y="163"/>
                    </a:lnTo>
                    <a:lnTo>
                      <a:pt x="406" y="183"/>
                    </a:lnTo>
                    <a:lnTo>
                      <a:pt x="411" y="195"/>
                    </a:lnTo>
                    <a:lnTo>
                      <a:pt x="412" y="208"/>
                    </a:lnTo>
                    <a:lnTo>
                      <a:pt x="412" y="217"/>
                    </a:lnTo>
                    <a:lnTo>
                      <a:pt x="412" y="228"/>
                    </a:lnTo>
                    <a:lnTo>
                      <a:pt x="412" y="245"/>
                    </a:lnTo>
                    <a:lnTo>
                      <a:pt x="412" y="255"/>
                    </a:lnTo>
                    <a:lnTo>
                      <a:pt x="412" y="266"/>
                    </a:lnTo>
                    <a:lnTo>
                      <a:pt x="411" y="286"/>
                    </a:lnTo>
                    <a:lnTo>
                      <a:pt x="412" y="299"/>
                    </a:lnTo>
                    <a:lnTo>
                      <a:pt x="412" y="310"/>
                    </a:lnTo>
                    <a:lnTo>
                      <a:pt x="411" y="323"/>
                    </a:lnTo>
                    <a:lnTo>
                      <a:pt x="412" y="337"/>
                    </a:lnTo>
                    <a:lnTo>
                      <a:pt x="419" y="346"/>
                    </a:lnTo>
                    <a:lnTo>
                      <a:pt x="422" y="362"/>
                    </a:lnTo>
                    <a:lnTo>
                      <a:pt x="422" y="375"/>
                    </a:lnTo>
                    <a:lnTo>
                      <a:pt x="412" y="392"/>
                    </a:lnTo>
                    <a:lnTo>
                      <a:pt x="412" y="405"/>
                    </a:lnTo>
                    <a:lnTo>
                      <a:pt x="419" y="412"/>
                    </a:lnTo>
                    <a:lnTo>
                      <a:pt x="427" y="415"/>
                    </a:lnTo>
                    <a:lnTo>
                      <a:pt x="453" y="437"/>
                    </a:lnTo>
                    <a:lnTo>
                      <a:pt x="466" y="445"/>
                    </a:lnTo>
                    <a:lnTo>
                      <a:pt x="479" y="446"/>
                    </a:lnTo>
                    <a:lnTo>
                      <a:pt x="499" y="448"/>
                    </a:lnTo>
                    <a:lnTo>
                      <a:pt x="509" y="448"/>
                    </a:lnTo>
                    <a:lnTo>
                      <a:pt x="567" y="479"/>
                    </a:lnTo>
                    <a:lnTo>
                      <a:pt x="582" y="490"/>
                    </a:lnTo>
                    <a:lnTo>
                      <a:pt x="607" y="519"/>
                    </a:lnTo>
                    <a:lnTo>
                      <a:pt x="614" y="528"/>
                    </a:lnTo>
                    <a:lnTo>
                      <a:pt x="618" y="535"/>
                    </a:lnTo>
                    <a:lnTo>
                      <a:pt x="622" y="548"/>
                    </a:lnTo>
                    <a:lnTo>
                      <a:pt x="634" y="579"/>
                    </a:lnTo>
                    <a:lnTo>
                      <a:pt x="634" y="592"/>
                    </a:lnTo>
                    <a:lnTo>
                      <a:pt x="633" y="602"/>
                    </a:lnTo>
                    <a:lnTo>
                      <a:pt x="641" y="620"/>
                    </a:lnTo>
                    <a:lnTo>
                      <a:pt x="634" y="626"/>
                    </a:lnTo>
                    <a:lnTo>
                      <a:pt x="627" y="630"/>
                    </a:lnTo>
                    <a:lnTo>
                      <a:pt x="607" y="650"/>
                    </a:lnTo>
                    <a:lnTo>
                      <a:pt x="594" y="670"/>
                    </a:lnTo>
                    <a:lnTo>
                      <a:pt x="582" y="679"/>
                    </a:lnTo>
                    <a:lnTo>
                      <a:pt x="514" y="713"/>
                    </a:lnTo>
                    <a:lnTo>
                      <a:pt x="504" y="713"/>
                    </a:lnTo>
                    <a:lnTo>
                      <a:pt x="486" y="719"/>
                    </a:lnTo>
                    <a:lnTo>
                      <a:pt x="469" y="719"/>
                    </a:lnTo>
                    <a:lnTo>
                      <a:pt x="427" y="708"/>
                    </a:lnTo>
                    <a:lnTo>
                      <a:pt x="382" y="713"/>
                    </a:lnTo>
                    <a:lnTo>
                      <a:pt x="355" y="724"/>
                    </a:lnTo>
                    <a:lnTo>
                      <a:pt x="309" y="728"/>
                    </a:lnTo>
                    <a:lnTo>
                      <a:pt x="295" y="730"/>
                    </a:lnTo>
                    <a:lnTo>
                      <a:pt x="272" y="739"/>
                    </a:lnTo>
                    <a:lnTo>
                      <a:pt x="247" y="739"/>
                    </a:lnTo>
                    <a:lnTo>
                      <a:pt x="215" y="724"/>
                    </a:lnTo>
                    <a:lnTo>
                      <a:pt x="193" y="730"/>
                    </a:lnTo>
                    <a:lnTo>
                      <a:pt x="177" y="742"/>
                    </a:lnTo>
                    <a:lnTo>
                      <a:pt x="148" y="788"/>
                    </a:lnTo>
                    <a:lnTo>
                      <a:pt x="79" y="797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" name="Freeform 8"/>
              <p:cNvSpPr>
                <a:spLocks/>
              </p:cNvSpPr>
              <p:nvPr/>
            </p:nvSpPr>
            <p:spPr bwMode="auto">
              <a:xfrm>
                <a:off x="3783355" y="2572842"/>
                <a:ext cx="742767" cy="1045554"/>
              </a:xfrm>
              <a:custGeom>
                <a:avLst/>
                <a:gdLst/>
                <a:ahLst/>
                <a:cxnLst>
                  <a:cxn ang="0">
                    <a:pos x="450" y="1112"/>
                  </a:cxn>
                  <a:cxn ang="0">
                    <a:pos x="399" y="1113"/>
                  </a:cxn>
                  <a:cxn ang="0">
                    <a:pos x="349" y="1086"/>
                  </a:cxn>
                  <a:cxn ang="0">
                    <a:pos x="299" y="1057"/>
                  </a:cxn>
                  <a:cxn ang="0">
                    <a:pos x="254" y="1026"/>
                  </a:cxn>
                  <a:cxn ang="0">
                    <a:pos x="207" y="1018"/>
                  </a:cxn>
                  <a:cxn ang="0">
                    <a:pos x="150" y="979"/>
                  </a:cxn>
                  <a:cxn ang="0">
                    <a:pos x="101" y="921"/>
                  </a:cxn>
                  <a:cxn ang="0">
                    <a:pos x="57" y="873"/>
                  </a:cxn>
                  <a:cxn ang="0">
                    <a:pos x="35" y="828"/>
                  </a:cxn>
                  <a:cxn ang="0">
                    <a:pos x="45" y="774"/>
                  </a:cxn>
                  <a:cxn ang="0">
                    <a:pos x="61" y="743"/>
                  </a:cxn>
                  <a:cxn ang="0">
                    <a:pos x="39" y="692"/>
                  </a:cxn>
                  <a:cxn ang="0">
                    <a:pos x="63" y="643"/>
                  </a:cxn>
                  <a:cxn ang="0">
                    <a:pos x="15" y="626"/>
                  </a:cxn>
                  <a:cxn ang="0">
                    <a:pos x="5" y="576"/>
                  </a:cxn>
                  <a:cxn ang="0">
                    <a:pos x="17" y="522"/>
                  </a:cxn>
                  <a:cxn ang="0">
                    <a:pos x="23" y="470"/>
                  </a:cxn>
                  <a:cxn ang="0">
                    <a:pos x="63" y="437"/>
                  </a:cxn>
                  <a:cxn ang="0">
                    <a:pos x="121" y="415"/>
                  </a:cxn>
                  <a:cxn ang="0">
                    <a:pos x="139" y="374"/>
                  </a:cxn>
                  <a:cxn ang="0">
                    <a:pos x="174" y="335"/>
                  </a:cxn>
                  <a:cxn ang="0">
                    <a:pos x="143" y="288"/>
                  </a:cxn>
                  <a:cxn ang="0">
                    <a:pos x="115" y="234"/>
                  </a:cxn>
                  <a:cxn ang="0">
                    <a:pos x="73" y="195"/>
                  </a:cxn>
                  <a:cxn ang="0">
                    <a:pos x="79" y="150"/>
                  </a:cxn>
                  <a:cxn ang="0">
                    <a:pos x="92" y="95"/>
                  </a:cxn>
                  <a:cxn ang="0">
                    <a:pos x="119" y="50"/>
                  </a:cxn>
                  <a:cxn ang="0">
                    <a:pos x="167" y="19"/>
                  </a:cxn>
                  <a:cxn ang="0">
                    <a:pos x="214" y="0"/>
                  </a:cxn>
                  <a:cxn ang="0">
                    <a:pos x="252" y="37"/>
                  </a:cxn>
                  <a:cxn ang="0">
                    <a:pos x="312" y="13"/>
                  </a:cxn>
                  <a:cxn ang="0">
                    <a:pos x="343" y="37"/>
                  </a:cxn>
                  <a:cxn ang="0">
                    <a:pos x="342" y="86"/>
                  </a:cxn>
                  <a:cxn ang="0">
                    <a:pos x="357" y="135"/>
                  </a:cxn>
                  <a:cxn ang="0">
                    <a:pos x="397" y="179"/>
                  </a:cxn>
                  <a:cxn ang="0">
                    <a:pos x="432" y="210"/>
                  </a:cxn>
                  <a:cxn ang="0">
                    <a:pos x="484" y="262"/>
                  </a:cxn>
                  <a:cxn ang="0">
                    <a:pos x="524" y="295"/>
                  </a:cxn>
                  <a:cxn ang="0">
                    <a:pos x="534" y="342"/>
                  </a:cxn>
                  <a:cxn ang="0">
                    <a:pos x="579" y="379"/>
                  </a:cxn>
                  <a:cxn ang="0">
                    <a:pos x="632" y="422"/>
                  </a:cxn>
                  <a:cxn ang="0">
                    <a:pos x="679" y="442"/>
                  </a:cxn>
                  <a:cxn ang="0">
                    <a:pos x="714" y="481"/>
                  </a:cxn>
                  <a:cxn ang="0">
                    <a:pos x="854" y="526"/>
                  </a:cxn>
                  <a:cxn ang="0">
                    <a:pos x="833" y="574"/>
                  </a:cxn>
                  <a:cxn ang="0">
                    <a:pos x="796" y="637"/>
                  </a:cxn>
                  <a:cxn ang="0">
                    <a:pos x="762" y="689"/>
                  </a:cxn>
                  <a:cxn ang="0">
                    <a:pos x="632" y="724"/>
                  </a:cxn>
                  <a:cxn ang="0">
                    <a:pos x="634" y="794"/>
                  </a:cxn>
                  <a:cxn ang="0">
                    <a:pos x="619" y="853"/>
                  </a:cxn>
                  <a:cxn ang="0">
                    <a:pos x="574" y="926"/>
                  </a:cxn>
                  <a:cxn ang="0">
                    <a:pos x="579" y="1021"/>
                  </a:cxn>
                  <a:cxn ang="0">
                    <a:pos x="644" y="1053"/>
                  </a:cxn>
                  <a:cxn ang="0">
                    <a:pos x="722" y="1086"/>
                  </a:cxn>
                  <a:cxn ang="0">
                    <a:pos x="714" y="1157"/>
                  </a:cxn>
                </a:cxnLst>
                <a:rect l="0" t="0" r="r" b="b"/>
                <a:pathLst>
                  <a:path w="862" h="1161">
                    <a:moveTo>
                      <a:pt x="490" y="1145"/>
                    </a:moveTo>
                    <a:lnTo>
                      <a:pt x="482" y="1133"/>
                    </a:lnTo>
                    <a:lnTo>
                      <a:pt x="474" y="1125"/>
                    </a:lnTo>
                    <a:lnTo>
                      <a:pt x="469" y="1123"/>
                    </a:lnTo>
                    <a:lnTo>
                      <a:pt x="456" y="1118"/>
                    </a:lnTo>
                    <a:lnTo>
                      <a:pt x="450" y="1112"/>
                    </a:lnTo>
                    <a:lnTo>
                      <a:pt x="442" y="1108"/>
                    </a:lnTo>
                    <a:lnTo>
                      <a:pt x="430" y="1099"/>
                    </a:lnTo>
                    <a:lnTo>
                      <a:pt x="425" y="1105"/>
                    </a:lnTo>
                    <a:lnTo>
                      <a:pt x="417" y="1113"/>
                    </a:lnTo>
                    <a:lnTo>
                      <a:pt x="407" y="1118"/>
                    </a:lnTo>
                    <a:lnTo>
                      <a:pt x="399" y="1113"/>
                    </a:lnTo>
                    <a:lnTo>
                      <a:pt x="397" y="1103"/>
                    </a:lnTo>
                    <a:lnTo>
                      <a:pt x="394" y="1092"/>
                    </a:lnTo>
                    <a:lnTo>
                      <a:pt x="383" y="1086"/>
                    </a:lnTo>
                    <a:lnTo>
                      <a:pt x="370" y="1085"/>
                    </a:lnTo>
                    <a:lnTo>
                      <a:pt x="357" y="1086"/>
                    </a:lnTo>
                    <a:lnTo>
                      <a:pt x="349" y="1086"/>
                    </a:lnTo>
                    <a:lnTo>
                      <a:pt x="342" y="1086"/>
                    </a:lnTo>
                    <a:lnTo>
                      <a:pt x="332" y="1081"/>
                    </a:lnTo>
                    <a:lnTo>
                      <a:pt x="319" y="1072"/>
                    </a:lnTo>
                    <a:lnTo>
                      <a:pt x="312" y="1066"/>
                    </a:lnTo>
                    <a:lnTo>
                      <a:pt x="305" y="1063"/>
                    </a:lnTo>
                    <a:lnTo>
                      <a:pt x="299" y="1057"/>
                    </a:lnTo>
                    <a:lnTo>
                      <a:pt x="295" y="1046"/>
                    </a:lnTo>
                    <a:lnTo>
                      <a:pt x="290" y="1041"/>
                    </a:lnTo>
                    <a:lnTo>
                      <a:pt x="279" y="1041"/>
                    </a:lnTo>
                    <a:lnTo>
                      <a:pt x="268" y="1033"/>
                    </a:lnTo>
                    <a:lnTo>
                      <a:pt x="262" y="1033"/>
                    </a:lnTo>
                    <a:lnTo>
                      <a:pt x="254" y="1026"/>
                    </a:lnTo>
                    <a:lnTo>
                      <a:pt x="248" y="1018"/>
                    </a:lnTo>
                    <a:lnTo>
                      <a:pt x="239" y="1018"/>
                    </a:lnTo>
                    <a:lnTo>
                      <a:pt x="230" y="1013"/>
                    </a:lnTo>
                    <a:lnTo>
                      <a:pt x="223" y="1021"/>
                    </a:lnTo>
                    <a:lnTo>
                      <a:pt x="215" y="1021"/>
                    </a:lnTo>
                    <a:lnTo>
                      <a:pt x="207" y="1018"/>
                    </a:lnTo>
                    <a:lnTo>
                      <a:pt x="187" y="1008"/>
                    </a:lnTo>
                    <a:lnTo>
                      <a:pt x="175" y="1011"/>
                    </a:lnTo>
                    <a:lnTo>
                      <a:pt x="168" y="1006"/>
                    </a:lnTo>
                    <a:lnTo>
                      <a:pt x="167" y="991"/>
                    </a:lnTo>
                    <a:lnTo>
                      <a:pt x="159" y="979"/>
                    </a:lnTo>
                    <a:lnTo>
                      <a:pt x="150" y="979"/>
                    </a:lnTo>
                    <a:lnTo>
                      <a:pt x="150" y="966"/>
                    </a:lnTo>
                    <a:lnTo>
                      <a:pt x="143" y="963"/>
                    </a:lnTo>
                    <a:lnTo>
                      <a:pt x="137" y="953"/>
                    </a:lnTo>
                    <a:lnTo>
                      <a:pt x="121" y="943"/>
                    </a:lnTo>
                    <a:lnTo>
                      <a:pt x="119" y="930"/>
                    </a:lnTo>
                    <a:lnTo>
                      <a:pt x="101" y="921"/>
                    </a:lnTo>
                    <a:lnTo>
                      <a:pt x="93" y="916"/>
                    </a:lnTo>
                    <a:lnTo>
                      <a:pt x="85" y="911"/>
                    </a:lnTo>
                    <a:lnTo>
                      <a:pt x="70" y="898"/>
                    </a:lnTo>
                    <a:lnTo>
                      <a:pt x="63" y="893"/>
                    </a:lnTo>
                    <a:lnTo>
                      <a:pt x="61" y="883"/>
                    </a:lnTo>
                    <a:lnTo>
                      <a:pt x="57" y="873"/>
                    </a:lnTo>
                    <a:lnTo>
                      <a:pt x="53" y="866"/>
                    </a:lnTo>
                    <a:lnTo>
                      <a:pt x="45" y="861"/>
                    </a:lnTo>
                    <a:lnTo>
                      <a:pt x="41" y="858"/>
                    </a:lnTo>
                    <a:lnTo>
                      <a:pt x="39" y="848"/>
                    </a:lnTo>
                    <a:lnTo>
                      <a:pt x="39" y="837"/>
                    </a:lnTo>
                    <a:lnTo>
                      <a:pt x="35" y="828"/>
                    </a:lnTo>
                    <a:lnTo>
                      <a:pt x="33" y="819"/>
                    </a:lnTo>
                    <a:lnTo>
                      <a:pt x="28" y="811"/>
                    </a:lnTo>
                    <a:lnTo>
                      <a:pt x="33" y="803"/>
                    </a:lnTo>
                    <a:lnTo>
                      <a:pt x="30" y="788"/>
                    </a:lnTo>
                    <a:lnTo>
                      <a:pt x="35" y="777"/>
                    </a:lnTo>
                    <a:lnTo>
                      <a:pt x="45" y="774"/>
                    </a:lnTo>
                    <a:lnTo>
                      <a:pt x="52" y="770"/>
                    </a:lnTo>
                    <a:lnTo>
                      <a:pt x="55" y="763"/>
                    </a:lnTo>
                    <a:lnTo>
                      <a:pt x="63" y="763"/>
                    </a:lnTo>
                    <a:lnTo>
                      <a:pt x="73" y="754"/>
                    </a:lnTo>
                    <a:lnTo>
                      <a:pt x="66" y="748"/>
                    </a:lnTo>
                    <a:lnTo>
                      <a:pt x="61" y="743"/>
                    </a:lnTo>
                    <a:lnTo>
                      <a:pt x="63" y="729"/>
                    </a:lnTo>
                    <a:lnTo>
                      <a:pt x="61" y="724"/>
                    </a:lnTo>
                    <a:lnTo>
                      <a:pt x="55" y="714"/>
                    </a:lnTo>
                    <a:lnTo>
                      <a:pt x="45" y="714"/>
                    </a:lnTo>
                    <a:lnTo>
                      <a:pt x="45" y="701"/>
                    </a:lnTo>
                    <a:lnTo>
                      <a:pt x="39" y="692"/>
                    </a:lnTo>
                    <a:lnTo>
                      <a:pt x="45" y="684"/>
                    </a:lnTo>
                    <a:lnTo>
                      <a:pt x="53" y="676"/>
                    </a:lnTo>
                    <a:lnTo>
                      <a:pt x="61" y="668"/>
                    </a:lnTo>
                    <a:lnTo>
                      <a:pt x="63" y="657"/>
                    </a:lnTo>
                    <a:lnTo>
                      <a:pt x="68" y="652"/>
                    </a:lnTo>
                    <a:lnTo>
                      <a:pt x="63" y="643"/>
                    </a:lnTo>
                    <a:lnTo>
                      <a:pt x="55" y="643"/>
                    </a:lnTo>
                    <a:lnTo>
                      <a:pt x="46" y="644"/>
                    </a:lnTo>
                    <a:lnTo>
                      <a:pt x="39" y="644"/>
                    </a:lnTo>
                    <a:lnTo>
                      <a:pt x="33" y="637"/>
                    </a:lnTo>
                    <a:lnTo>
                      <a:pt x="17" y="634"/>
                    </a:lnTo>
                    <a:lnTo>
                      <a:pt x="15" y="626"/>
                    </a:lnTo>
                    <a:lnTo>
                      <a:pt x="17" y="617"/>
                    </a:lnTo>
                    <a:lnTo>
                      <a:pt x="15" y="608"/>
                    </a:lnTo>
                    <a:lnTo>
                      <a:pt x="10" y="602"/>
                    </a:lnTo>
                    <a:lnTo>
                      <a:pt x="3" y="594"/>
                    </a:lnTo>
                    <a:lnTo>
                      <a:pt x="0" y="582"/>
                    </a:lnTo>
                    <a:lnTo>
                      <a:pt x="5" y="576"/>
                    </a:lnTo>
                    <a:lnTo>
                      <a:pt x="0" y="566"/>
                    </a:lnTo>
                    <a:lnTo>
                      <a:pt x="5" y="559"/>
                    </a:lnTo>
                    <a:lnTo>
                      <a:pt x="6" y="550"/>
                    </a:lnTo>
                    <a:lnTo>
                      <a:pt x="10" y="541"/>
                    </a:lnTo>
                    <a:lnTo>
                      <a:pt x="10" y="530"/>
                    </a:lnTo>
                    <a:lnTo>
                      <a:pt x="17" y="522"/>
                    </a:lnTo>
                    <a:lnTo>
                      <a:pt x="23" y="510"/>
                    </a:lnTo>
                    <a:lnTo>
                      <a:pt x="30" y="504"/>
                    </a:lnTo>
                    <a:lnTo>
                      <a:pt x="35" y="497"/>
                    </a:lnTo>
                    <a:lnTo>
                      <a:pt x="41" y="486"/>
                    </a:lnTo>
                    <a:lnTo>
                      <a:pt x="33" y="481"/>
                    </a:lnTo>
                    <a:lnTo>
                      <a:pt x="23" y="470"/>
                    </a:lnTo>
                    <a:lnTo>
                      <a:pt x="15" y="457"/>
                    </a:lnTo>
                    <a:lnTo>
                      <a:pt x="25" y="454"/>
                    </a:lnTo>
                    <a:lnTo>
                      <a:pt x="30" y="452"/>
                    </a:lnTo>
                    <a:lnTo>
                      <a:pt x="45" y="442"/>
                    </a:lnTo>
                    <a:lnTo>
                      <a:pt x="53" y="437"/>
                    </a:lnTo>
                    <a:lnTo>
                      <a:pt x="63" y="437"/>
                    </a:lnTo>
                    <a:lnTo>
                      <a:pt x="70" y="434"/>
                    </a:lnTo>
                    <a:lnTo>
                      <a:pt x="87" y="432"/>
                    </a:lnTo>
                    <a:lnTo>
                      <a:pt x="93" y="424"/>
                    </a:lnTo>
                    <a:lnTo>
                      <a:pt x="103" y="422"/>
                    </a:lnTo>
                    <a:lnTo>
                      <a:pt x="112" y="421"/>
                    </a:lnTo>
                    <a:lnTo>
                      <a:pt x="121" y="415"/>
                    </a:lnTo>
                    <a:lnTo>
                      <a:pt x="127" y="412"/>
                    </a:lnTo>
                    <a:lnTo>
                      <a:pt x="135" y="402"/>
                    </a:lnTo>
                    <a:lnTo>
                      <a:pt x="143" y="397"/>
                    </a:lnTo>
                    <a:lnTo>
                      <a:pt x="150" y="390"/>
                    </a:lnTo>
                    <a:lnTo>
                      <a:pt x="147" y="382"/>
                    </a:lnTo>
                    <a:lnTo>
                      <a:pt x="139" y="374"/>
                    </a:lnTo>
                    <a:lnTo>
                      <a:pt x="143" y="367"/>
                    </a:lnTo>
                    <a:lnTo>
                      <a:pt x="148" y="355"/>
                    </a:lnTo>
                    <a:lnTo>
                      <a:pt x="161" y="354"/>
                    </a:lnTo>
                    <a:lnTo>
                      <a:pt x="174" y="350"/>
                    </a:lnTo>
                    <a:lnTo>
                      <a:pt x="177" y="344"/>
                    </a:lnTo>
                    <a:lnTo>
                      <a:pt x="174" y="335"/>
                    </a:lnTo>
                    <a:lnTo>
                      <a:pt x="170" y="321"/>
                    </a:lnTo>
                    <a:lnTo>
                      <a:pt x="161" y="315"/>
                    </a:lnTo>
                    <a:lnTo>
                      <a:pt x="152" y="312"/>
                    </a:lnTo>
                    <a:lnTo>
                      <a:pt x="148" y="304"/>
                    </a:lnTo>
                    <a:lnTo>
                      <a:pt x="139" y="300"/>
                    </a:lnTo>
                    <a:lnTo>
                      <a:pt x="143" y="288"/>
                    </a:lnTo>
                    <a:lnTo>
                      <a:pt x="135" y="285"/>
                    </a:lnTo>
                    <a:lnTo>
                      <a:pt x="130" y="275"/>
                    </a:lnTo>
                    <a:lnTo>
                      <a:pt x="127" y="267"/>
                    </a:lnTo>
                    <a:lnTo>
                      <a:pt x="115" y="252"/>
                    </a:lnTo>
                    <a:lnTo>
                      <a:pt x="110" y="240"/>
                    </a:lnTo>
                    <a:lnTo>
                      <a:pt x="115" y="234"/>
                    </a:lnTo>
                    <a:lnTo>
                      <a:pt x="115" y="228"/>
                    </a:lnTo>
                    <a:lnTo>
                      <a:pt x="103" y="219"/>
                    </a:lnTo>
                    <a:lnTo>
                      <a:pt x="95" y="214"/>
                    </a:lnTo>
                    <a:lnTo>
                      <a:pt x="87" y="214"/>
                    </a:lnTo>
                    <a:lnTo>
                      <a:pt x="79" y="208"/>
                    </a:lnTo>
                    <a:lnTo>
                      <a:pt x="73" y="195"/>
                    </a:lnTo>
                    <a:lnTo>
                      <a:pt x="73" y="187"/>
                    </a:lnTo>
                    <a:lnTo>
                      <a:pt x="79" y="182"/>
                    </a:lnTo>
                    <a:lnTo>
                      <a:pt x="92" y="179"/>
                    </a:lnTo>
                    <a:lnTo>
                      <a:pt x="90" y="167"/>
                    </a:lnTo>
                    <a:lnTo>
                      <a:pt x="87" y="159"/>
                    </a:lnTo>
                    <a:lnTo>
                      <a:pt x="79" y="150"/>
                    </a:lnTo>
                    <a:lnTo>
                      <a:pt x="73" y="140"/>
                    </a:lnTo>
                    <a:lnTo>
                      <a:pt x="77" y="130"/>
                    </a:lnTo>
                    <a:lnTo>
                      <a:pt x="81" y="120"/>
                    </a:lnTo>
                    <a:lnTo>
                      <a:pt x="88" y="115"/>
                    </a:lnTo>
                    <a:lnTo>
                      <a:pt x="92" y="105"/>
                    </a:lnTo>
                    <a:lnTo>
                      <a:pt x="92" y="95"/>
                    </a:lnTo>
                    <a:lnTo>
                      <a:pt x="81" y="86"/>
                    </a:lnTo>
                    <a:lnTo>
                      <a:pt x="77" y="77"/>
                    </a:lnTo>
                    <a:lnTo>
                      <a:pt x="81" y="70"/>
                    </a:lnTo>
                    <a:lnTo>
                      <a:pt x="87" y="53"/>
                    </a:lnTo>
                    <a:lnTo>
                      <a:pt x="95" y="50"/>
                    </a:lnTo>
                    <a:lnTo>
                      <a:pt x="119" y="50"/>
                    </a:lnTo>
                    <a:lnTo>
                      <a:pt x="133" y="45"/>
                    </a:lnTo>
                    <a:lnTo>
                      <a:pt x="143" y="45"/>
                    </a:lnTo>
                    <a:lnTo>
                      <a:pt x="150" y="37"/>
                    </a:lnTo>
                    <a:lnTo>
                      <a:pt x="148" y="26"/>
                    </a:lnTo>
                    <a:lnTo>
                      <a:pt x="153" y="17"/>
                    </a:lnTo>
                    <a:lnTo>
                      <a:pt x="167" y="19"/>
                    </a:lnTo>
                    <a:lnTo>
                      <a:pt x="181" y="23"/>
                    </a:lnTo>
                    <a:lnTo>
                      <a:pt x="183" y="13"/>
                    </a:lnTo>
                    <a:lnTo>
                      <a:pt x="194" y="10"/>
                    </a:lnTo>
                    <a:lnTo>
                      <a:pt x="205" y="17"/>
                    </a:lnTo>
                    <a:lnTo>
                      <a:pt x="208" y="8"/>
                    </a:lnTo>
                    <a:lnTo>
                      <a:pt x="214" y="0"/>
                    </a:lnTo>
                    <a:lnTo>
                      <a:pt x="223" y="0"/>
                    </a:lnTo>
                    <a:lnTo>
                      <a:pt x="232" y="8"/>
                    </a:lnTo>
                    <a:lnTo>
                      <a:pt x="239" y="13"/>
                    </a:lnTo>
                    <a:lnTo>
                      <a:pt x="237" y="28"/>
                    </a:lnTo>
                    <a:lnTo>
                      <a:pt x="245" y="30"/>
                    </a:lnTo>
                    <a:lnTo>
                      <a:pt x="252" y="37"/>
                    </a:lnTo>
                    <a:lnTo>
                      <a:pt x="265" y="37"/>
                    </a:lnTo>
                    <a:lnTo>
                      <a:pt x="274" y="33"/>
                    </a:lnTo>
                    <a:lnTo>
                      <a:pt x="282" y="28"/>
                    </a:lnTo>
                    <a:lnTo>
                      <a:pt x="295" y="28"/>
                    </a:lnTo>
                    <a:lnTo>
                      <a:pt x="302" y="23"/>
                    </a:lnTo>
                    <a:lnTo>
                      <a:pt x="312" y="13"/>
                    </a:lnTo>
                    <a:lnTo>
                      <a:pt x="323" y="17"/>
                    </a:lnTo>
                    <a:lnTo>
                      <a:pt x="334" y="13"/>
                    </a:lnTo>
                    <a:lnTo>
                      <a:pt x="343" y="10"/>
                    </a:lnTo>
                    <a:lnTo>
                      <a:pt x="343" y="19"/>
                    </a:lnTo>
                    <a:lnTo>
                      <a:pt x="342" y="28"/>
                    </a:lnTo>
                    <a:lnTo>
                      <a:pt x="343" y="37"/>
                    </a:lnTo>
                    <a:lnTo>
                      <a:pt x="357" y="45"/>
                    </a:lnTo>
                    <a:lnTo>
                      <a:pt x="347" y="52"/>
                    </a:lnTo>
                    <a:lnTo>
                      <a:pt x="343" y="60"/>
                    </a:lnTo>
                    <a:lnTo>
                      <a:pt x="349" y="66"/>
                    </a:lnTo>
                    <a:lnTo>
                      <a:pt x="357" y="72"/>
                    </a:lnTo>
                    <a:lnTo>
                      <a:pt x="342" y="86"/>
                    </a:lnTo>
                    <a:lnTo>
                      <a:pt x="335" y="95"/>
                    </a:lnTo>
                    <a:lnTo>
                      <a:pt x="343" y="103"/>
                    </a:lnTo>
                    <a:lnTo>
                      <a:pt x="343" y="112"/>
                    </a:lnTo>
                    <a:lnTo>
                      <a:pt x="347" y="120"/>
                    </a:lnTo>
                    <a:lnTo>
                      <a:pt x="349" y="130"/>
                    </a:lnTo>
                    <a:lnTo>
                      <a:pt x="357" y="135"/>
                    </a:lnTo>
                    <a:lnTo>
                      <a:pt x="372" y="140"/>
                    </a:lnTo>
                    <a:lnTo>
                      <a:pt x="379" y="147"/>
                    </a:lnTo>
                    <a:lnTo>
                      <a:pt x="390" y="153"/>
                    </a:lnTo>
                    <a:lnTo>
                      <a:pt x="397" y="155"/>
                    </a:lnTo>
                    <a:lnTo>
                      <a:pt x="402" y="170"/>
                    </a:lnTo>
                    <a:lnTo>
                      <a:pt x="397" y="179"/>
                    </a:lnTo>
                    <a:lnTo>
                      <a:pt x="387" y="187"/>
                    </a:lnTo>
                    <a:lnTo>
                      <a:pt x="387" y="199"/>
                    </a:lnTo>
                    <a:lnTo>
                      <a:pt x="394" y="208"/>
                    </a:lnTo>
                    <a:lnTo>
                      <a:pt x="410" y="217"/>
                    </a:lnTo>
                    <a:lnTo>
                      <a:pt x="425" y="217"/>
                    </a:lnTo>
                    <a:lnTo>
                      <a:pt x="432" y="210"/>
                    </a:lnTo>
                    <a:lnTo>
                      <a:pt x="442" y="222"/>
                    </a:lnTo>
                    <a:lnTo>
                      <a:pt x="450" y="234"/>
                    </a:lnTo>
                    <a:lnTo>
                      <a:pt x="459" y="242"/>
                    </a:lnTo>
                    <a:lnTo>
                      <a:pt x="465" y="252"/>
                    </a:lnTo>
                    <a:lnTo>
                      <a:pt x="472" y="257"/>
                    </a:lnTo>
                    <a:lnTo>
                      <a:pt x="484" y="262"/>
                    </a:lnTo>
                    <a:lnTo>
                      <a:pt x="490" y="267"/>
                    </a:lnTo>
                    <a:lnTo>
                      <a:pt x="504" y="268"/>
                    </a:lnTo>
                    <a:lnTo>
                      <a:pt x="510" y="272"/>
                    </a:lnTo>
                    <a:lnTo>
                      <a:pt x="517" y="277"/>
                    </a:lnTo>
                    <a:lnTo>
                      <a:pt x="517" y="288"/>
                    </a:lnTo>
                    <a:lnTo>
                      <a:pt x="524" y="295"/>
                    </a:lnTo>
                    <a:lnTo>
                      <a:pt x="536" y="295"/>
                    </a:lnTo>
                    <a:lnTo>
                      <a:pt x="539" y="304"/>
                    </a:lnTo>
                    <a:lnTo>
                      <a:pt x="544" y="315"/>
                    </a:lnTo>
                    <a:lnTo>
                      <a:pt x="539" y="324"/>
                    </a:lnTo>
                    <a:lnTo>
                      <a:pt x="536" y="334"/>
                    </a:lnTo>
                    <a:lnTo>
                      <a:pt x="534" y="342"/>
                    </a:lnTo>
                    <a:lnTo>
                      <a:pt x="537" y="354"/>
                    </a:lnTo>
                    <a:lnTo>
                      <a:pt x="544" y="362"/>
                    </a:lnTo>
                    <a:lnTo>
                      <a:pt x="551" y="367"/>
                    </a:lnTo>
                    <a:lnTo>
                      <a:pt x="559" y="379"/>
                    </a:lnTo>
                    <a:lnTo>
                      <a:pt x="571" y="379"/>
                    </a:lnTo>
                    <a:lnTo>
                      <a:pt x="579" y="379"/>
                    </a:lnTo>
                    <a:lnTo>
                      <a:pt x="592" y="388"/>
                    </a:lnTo>
                    <a:lnTo>
                      <a:pt x="602" y="397"/>
                    </a:lnTo>
                    <a:lnTo>
                      <a:pt x="611" y="404"/>
                    </a:lnTo>
                    <a:lnTo>
                      <a:pt x="616" y="412"/>
                    </a:lnTo>
                    <a:lnTo>
                      <a:pt x="624" y="417"/>
                    </a:lnTo>
                    <a:lnTo>
                      <a:pt x="632" y="422"/>
                    </a:lnTo>
                    <a:lnTo>
                      <a:pt x="642" y="422"/>
                    </a:lnTo>
                    <a:lnTo>
                      <a:pt x="651" y="422"/>
                    </a:lnTo>
                    <a:lnTo>
                      <a:pt x="656" y="429"/>
                    </a:lnTo>
                    <a:lnTo>
                      <a:pt x="671" y="432"/>
                    </a:lnTo>
                    <a:lnTo>
                      <a:pt x="678" y="434"/>
                    </a:lnTo>
                    <a:lnTo>
                      <a:pt x="679" y="442"/>
                    </a:lnTo>
                    <a:lnTo>
                      <a:pt x="674" y="449"/>
                    </a:lnTo>
                    <a:lnTo>
                      <a:pt x="676" y="461"/>
                    </a:lnTo>
                    <a:lnTo>
                      <a:pt x="687" y="462"/>
                    </a:lnTo>
                    <a:lnTo>
                      <a:pt x="696" y="470"/>
                    </a:lnTo>
                    <a:lnTo>
                      <a:pt x="711" y="474"/>
                    </a:lnTo>
                    <a:lnTo>
                      <a:pt x="714" y="481"/>
                    </a:lnTo>
                    <a:lnTo>
                      <a:pt x="719" y="494"/>
                    </a:lnTo>
                    <a:lnTo>
                      <a:pt x="726" y="506"/>
                    </a:lnTo>
                    <a:lnTo>
                      <a:pt x="727" y="512"/>
                    </a:lnTo>
                    <a:lnTo>
                      <a:pt x="727" y="522"/>
                    </a:lnTo>
                    <a:lnTo>
                      <a:pt x="738" y="526"/>
                    </a:lnTo>
                    <a:lnTo>
                      <a:pt x="854" y="526"/>
                    </a:lnTo>
                    <a:lnTo>
                      <a:pt x="861" y="536"/>
                    </a:lnTo>
                    <a:lnTo>
                      <a:pt x="861" y="544"/>
                    </a:lnTo>
                    <a:lnTo>
                      <a:pt x="854" y="554"/>
                    </a:lnTo>
                    <a:lnTo>
                      <a:pt x="846" y="562"/>
                    </a:lnTo>
                    <a:lnTo>
                      <a:pt x="839" y="566"/>
                    </a:lnTo>
                    <a:lnTo>
                      <a:pt x="833" y="574"/>
                    </a:lnTo>
                    <a:lnTo>
                      <a:pt x="827" y="579"/>
                    </a:lnTo>
                    <a:lnTo>
                      <a:pt x="831" y="596"/>
                    </a:lnTo>
                    <a:lnTo>
                      <a:pt x="827" y="614"/>
                    </a:lnTo>
                    <a:lnTo>
                      <a:pt x="819" y="619"/>
                    </a:lnTo>
                    <a:lnTo>
                      <a:pt x="802" y="628"/>
                    </a:lnTo>
                    <a:lnTo>
                      <a:pt x="796" y="637"/>
                    </a:lnTo>
                    <a:lnTo>
                      <a:pt x="794" y="648"/>
                    </a:lnTo>
                    <a:lnTo>
                      <a:pt x="791" y="661"/>
                    </a:lnTo>
                    <a:lnTo>
                      <a:pt x="787" y="668"/>
                    </a:lnTo>
                    <a:lnTo>
                      <a:pt x="779" y="677"/>
                    </a:lnTo>
                    <a:lnTo>
                      <a:pt x="776" y="689"/>
                    </a:lnTo>
                    <a:lnTo>
                      <a:pt x="762" y="689"/>
                    </a:lnTo>
                    <a:lnTo>
                      <a:pt x="718" y="703"/>
                    </a:lnTo>
                    <a:lnTo>
                      <a:pt x="706" y="701"/>
                    </a:lnTo>
                    <a:lnTo>
                      <a:pt x="692" y="694"/>
                    </a:lnTo>
                    <a:lnTo>
                      <a:pt x="649" y="709"/>
                    </a:lnTo>
                    <a:lnTo>
                      <a:pt x="638" y="716"/>
                    </a:lnTo>
                    <a:lnTo>
                      <a:pt x="632" y="724"/>
                    </a:lnTo>
                    <a:lnTo>
                      <a:pt x="629" y="736"/>
                    </a:lnTo>
                    <a:lnTo>
                      <a:pt x="629" y="748"/>
                    </a:lnTo>
                    <a:lnTo>
                      <a:pt x="634" y="756"/>
                    </a:lnTo>
                    <a:lnTo>
                      <a:pt x="644" y="777"/>
                    </a:lnTo>
                    <a:lnTo>
                      <a:pt x="642" y="784"/>
                    </a:lnTo>
                    <a:lnTo>
                      <a:pt x="634" y="794"/>
                    </a:lnTo>
                    <a:lnTo>
                      <a:pt x="629" y="803"/>
                    </a:lnTo>
                    <a:lnTo>
                      <a:pt x="624" y="811"/>
                    </a:lnTo>
                    <a:lnTo>
                      <a:pt x="619" y="819"/>
                    </a:lnTo>
                    <a:lnTo>
                      <a:pt x="616" y="831"/>
                    </a:lnTo>
                    <a:lnTo>
                      <a:pt x="619" y="844"/>
                    </a:lnTo>
                    <a:lnTo>
                      <a:pt x="619" y="853"/>
                    </a:lnTo>
                    <a:lnTo>
                      <a:pt x="616" y="863"/>
                    </a:lnTo>
                    <a:lnTo>
                      <a:pt x="609" y="873"/>
                    </a:lnTo>
                    <a:lnTo>
                      <a:pt x="607" y="884"/>
                    </a:lnTo>
                    <a:lnTo>
                      <a:pt x="594" y="898"/>
                    </a:lnTo>
                    <a:lnTo>
                      <a:pt x="587" y="903"/>
                    </a:lnTo>
                    <a:lnTo>
                      <a:pt x="574" y="926"/>
                    </a:lnTo>
                    <a:lnTo>
                      <a:pt x="569" y="971"/>
                    </a:lnTo>
                    <a:lnTo>
                      <a:pt x="565" y="983"/>
                    </a:lnTo>
                    <a:lnTo>
                      <a:pt x="571" y="991"/>
                    </a:lnTo>
                    <a:lnTo>
                      <a:pt x="571" y="1003"/>
                    </a:lnTo>
                    <a:lnTo>
                      <a:pt x="576" y="1008"/>
                    </a:lnTo>
                    <a:lnTo>
                      <a:pt x="579" y="1021"/>
                    </a:lnTo>
                    <a:lnTo>
                      <a:pt x="584" y="1030"/>
                    </a:lnTo>
                    <a:lnTo>
                      <a:pt x="587" y="1038"/>
                    </a:lnTo>
                    <a:lnTo>
                      <a:pt x="609" y="1050"/>
                    </a:lnTo>
                    <a:lnTo>
                      <a:pt x="619" y="1051"/>
                    </a:lnTo>
                    <a:lnTo>
                      <a:pt x="629" y="1051"/>
                    </a:lnTo>
                    <a:lnTo>
                      <a:pt x="644" y="1053"/>
                    </a:lnTo>
                    <a:lnTo>
                      <a:pt x="665" y="1061"/>
                    </a:lnTo>
                    <a:lnTo>
                      <a:pt x="691" y="1063"/>
                    </a:lnTo>
                    <a:lnTo>
                      <a:pt x="698" y="1066"/>
                    </a:lnTo>
                    <a:lnTo>
                      <a:pt x="707" y="1077"/>
                    </a:lnTo>
                    <a:lnTo>
                      <a:pt x="714" y="1085"/>
                    </a:lnTo>
                    <a:lnTo>
                      <a:pt x="722" y="1086"/>
                    </a:lnTo>
                    <a:lnTo>
                      <a:pt x="722" y="1099"/>
                    </a:lnTo>
                    <a:lnTo>
                      <a:pt x="722" y="1108"/>
                    </a:lnTo>
                    <a:lnTo>
                      <a:pt x="722" y="1118"/>
                    </a:lnTo>
                    <a:lnTo>
                      <a:pt x="719" y="1143"/>
                    </a:lnTo>
                    <a:lnTo>
                      <a:pt x="718" y="1150"/>
                    </a:lnTo>
                    <a:lnTo>
                      <a:pt x="714" y="1157"/>
                    </a:lnTo>
                    <a:lnTo>
                      <a:pt x="522" y="1160"/>
                    </a:lnTo>
                    <a:lnTo>
                      <a:pt x="514" y="1150"/>
                    </a:lnTo>
                    <a:lnTo>
                      <a:pt x="499" y="1145"/>
                    </a:lnTo>
                    <a:lnTo>
                      <a:pt x="490" y="1145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" name="Freeform 9"/>
              <p:cNvSpPr>
                <a:spLocks/>
              </p:cNvSpPr>
              <p:nvPr/>
            </p:nvSpPr>
            <p:spPr bwMode="auto">
              <a:xfrm>
                <a:off x="1777366" y="2643086"/>
                <a:ext cx="1031430" cy="462890"/>
              </a:xfrm>
              <a:custGeom>
                <a:avLst/>
                <a:gdLst/>
                <a:ahLst/>
                <a:cxnLst>
                  <a:cxn ang="0">
                    <a:pos x="1196" y="309"/>
                  </a:cxn>
                  <a:cxn ang="0">
                    <a:pos x="1117" y="319"/>
                  </a:cxn>
                  <a:cxn ang="0">
                    <a:pos x="1088" y="274"/>
                  </a:cxn>
                  <a:cxn ang="0">
                    <a:pos x="1069" y="257"/>
                  </a:cxn>
                  <a:cxn ang="0">
                    <a:pos x="1069" y="227"/>
                  </a:cxn>
                  <a:cxn ang="0">
                    <a:pos x="1037" y="242"/>
                  </a:cxn>
                  <a:cxn ang="0">
                    <a:pos x="1002" y="272"/>
                  </a:cxn>
                  <a:cxn ang="0">
                    <a:pos x="969" y="286"/>
                  </a:cxn>
                  <a:cxn ang="0">
                    <a:pos x="937" y="286"/>
                  </a:cxn>
                  <a:cxn ang="0">
                    <a:pos x="892" y="284"/>
                  </a:cxn>
                  <a:cxn ang="0">
                    <a:pos x="862" y="274"/>
                  </a:cxn>
                  <a:cxn ang="0">
                    <a:pos x="846" y="259"/>
                  </a:cxn>
                  <a:cxn ang="0">
                    <a:pos x="809" y="264"/>
                  </a:cxn>
                  <a:cxn ang="0">
                    <a:pos x="787" y="247"/>
                  </a:cxn>
                  <a:cxn ang="0">
                    <a:pos x="755" y="259"/>
                  </a:cxn>
                  <a:cxn ang="0">
                    <a:pos x="726" y="247"/>
                  </a:cxn>
                  <a:cxn ang="0">
                    <a:pos x="684" y="229"/>
                  </a:cxn>
                  <a:cxn ang="0">
                    <a:pos x="640" y="239"/>
                  </a:cxn>
                  <a:cxn ang="0">
                    <a:pos x="597" y="234"/>
                  </a:cxn>
                  <a:cxn ang="0">
                    <a:pos x="559" y="232"/>
                  </a:cxn>
                  <a:cxn ang="0">
                    <a:pos x="530" y="224"/>
                  </a:cxn>
                  <a:cxn ang="0">
                    <a:pos x="494" y="219"/>
                  </a:cxn>
                  <a:cxn ang="0">
                    <a:pos x="452" y="204"/>
                  </a:cxn>
                  <a:cxn ang="0">
                    <a:pos x="428" y="184"/>
                  </a:cxn>
                  <a:cxn ang="0">
                    <a:pos x="407" y="165"/>
                  </a:cxn>
                  <a:cxn ang="0">
                    <a:pos x="365" y="144"/>
                  </a:cxn>
                  <a:cxn ang="0">
                    <a:pos x="340" y="132"/>
                  </a:cxn>
                  <a:cxn ang="0">
                    <a:pos x="315" y="139"/>
                  </a:cxn>
                  <a:cxn ang="0">
                    <a:pos x="279" y="113"/>
                  </a:cxn>
                  <a:cxn ang="0">
                    <a:pos x="257" y="108"/>
                  </a:cxn>
                  <a:cxn ang="0">
                    <a:pos x="105" y="15"/>
                  </a:cxn>
                  <a:cxn ang="0">
                    <a:pos x="79" y="5"/>
                  </a:cxn>
                  <a:cxn ang="0">
                    <a:pos x="21" y="0"/>
                  </a:cxn>
                  <a:cxn ang="0">
                    <a:pos x="43" y="35"/>
                  </a:cxn>
                  <a:cxn ang="0">
                    <a:pos x="65" y="68"/>
                  </a:cxn>
                  <a:cxn ang="0">
                    <a:pos x="53" y="97"/>
                  </a:cxn>
                  <a:cxn ang="0">
                    <a:pos x="52" y="125"/>
                  </a:cxn>
                  <a:cxn ang="0">
                    <a:pos x="46" y="155"/>
                  </a:cxn>
                  <a:cxn ang="0">
                    <a:pos x="37" y="185"/>
                  </a:cxn>
                  <a:cxn ang="0">
                    <a:pos x="0" y="193"/>
                  </a:cxn>
                  <a:cxn ang="0">
                    <a:pos x="28" y="227"/>
                  </a:cxn>
                  <a:cxn ang="0">
                    <a:pos x="41" y="257"/>
                  </a:cxn>
                  <a:cxn ang="0">
                    <a:pos x="35" y="286"/>
                  </a:cxn>
                  <a:cxn ang="0">
                    <a:pos x="43" y="312"/>
                  </a:cxn>
                  <a:cxn ang="0">
                    <a:pos x="28" y="344"/>
                  </a:cxn>
                  <a:cxn ang="0">
                    <a:pos x="46" y="376"/>
                  </a:cxn>
                  <a:cxn ang="0">
                    <a:pos x="57" y="401"/>
                  </a:cxn>
                  <a:cxn ang="0">
                    <a:pos x="65" y="429"/>
                  </a:cxn>
                  <a:cxn ang="0">
                    <a:pos x="68" y="461"/>
                  </a:cxn>
                  <a:cxn ang="0">
                    <a:pos x="827" y="499"/>
                  </a:cxn>
                  <a:cxn ang="0">
                    <a:pos x="1168" y="513"/>
                  </a:cxn>
                  <a:cxn ang="0">
                    <a:pos x="1188" y="334"/>
                  </a:cxn>
                </a:cxnLst>
                <a:rect l="0" t="0" r="r" b="b"/>
                <a:pathLst>
                  <a:path w="1197" h="514">
                    <a:moveTo>
                      <a:pt x="1188" y="334"/>
                    </a:moveTo>
                    <a:lnTo>
                      <a:pt x="1188" y="327"/>
                    </a:lnTo>
                    <a:lnTo>
                      <a:pt x="1196" y="309"/>
                    </a:lnTo>
                    <a:lnTo>
                      <a:pt x="1177" y="304"/>
                    </a:lnTo>
                    <a:lnTo>
                      <a:pt x="1159" y="304"/>
                    </a:lnTo>
                    <a:lnTo>
                      <a:pt x="1117" y="319"/>
                    </a:lnTo>
                    <a:lnTo>
                      <a:pt x="1109" y="300"/>
                    </a:lnTo>
                    <a:lnTo>
                      <a:pt x="1099" y="284"/>
                    </a:lnTo>
                    <a:lnTo>
                      <a:pt x="1088" y="274"/>
                    </a:lnTo>
                    <a:lnTo>
                      <a:pt x="1081" y="271"/>
                    </a:lnTo>
                    <a:lnTo>
                      <a:pt x="1075" y="264"/>
                    </a:lnTo>
                    <a:lnTo>
                      <a:pt x="1069" y="257"/>
                    </a:lnTo>
                    <a:lnTo>
                      <a:pt x="1061" y="252"/>
                    </a:lnTo>
                    <a:lnTo>
                      <a:pt x="1059" y="232"/>
                    </a:lnTo>
                    <a:lnTo>
                      <a:pt x="1069" y="227"/>
                    </a:lnTo>
                    <a:lnTo>
                      <a:pt x="1059" y="232"/>
                    </a:lnTo>
                    <a:lnTo>
                      <a:pt x="1046" y="232"/>
                    </a:lnTo>
                    <a:lnTo>
                      <a:pt x="1037" y="242"/>
                    </a:lnTo>
                    <a:lnTo>
                      <a:pt x="1029" y="247"/>
                    </a:lnTo>
                    <a:lnTo>
                      <a:pt x="1021" y="259"/>
                    </a:lnTo>
                    <a:lnTo>
                      <a:pt x="1002" y="272"/>
                    </a:lnTo>
                    <a:lnTo>
                      <a:pt x="989" y="284"/>
                    </a:lnTo>
                    <a:lnTo>
                      <a:pt x="981" y="286"/>
                    </a:lnTo>
                    <a:lnTo>
                      <a:pt x="969" y="286"/>
                    </a:lnTo>
                    <a:lnTo>
                      <a:pt x="959" y="284"/>
                    </a:lnTo>
                    <a:lnTo>
                      <a:pt x="949" y="284"/>
                    </a:lnTo>
                    <a:lnTo>
                      <a:pt x="937" y="286"/>
                    </a:lnTo>
                    <a:lnTo>
                      <a:pt x="924" y="286"/>
                    </a:lnTo>
                    <a:lnTo>
                      <a:pt x="915" y="284"/>
                    </a:lnTo>
                    <a:lnTo>
                      <a:pt x="892" y="284"/>
                    </a:lnTo>
                    <a:lnTo>
                      <a:pt x="882" y="284"/>
                    </a:lnTo>
                    <a:lnTo>
                      <a:pt x="875" y="280"/>
                    </a:lnTo>
                    <a:lnTo>
                      <a:pt x="862" y="274"/>
                    </a:lnTo>
                    <a:lnTo>
                      <a:pt x="855" y="272"/>
                    </a:lnTo>
                    <a:lnTo>
                      <a:pt x="855" y="259"/>
                    </a:lnTo>
                    <a:lnTo>
                      <a:pt x="846" y="259"/>
                    </a:lnTo>
                    <a:lnTo>
                      <a:pt x="837" y="264"/>
                    </a:lnTo>
                    <a:lnTo>
                      <a:pt x="827" y="264"/>
                    </a:lnTo>
                    <a:lnTo>
                      <a:pt x="809" y="264"/>
                    </a:lnTo>
                    <a:lnTo>
                      <a:pt x="802" y="259"/>
                    </a:lnTo>
                    <a:lnTo>
                      <a:pt x="794" y="252"/>
                    </a:lnTo>
                    <a:lnTo>
                      <a:pt x="787" y="247"/>
                    </a:lnTo>
                    <a:lnTo>
                      <a:pt x="779" y="247"/>
                    </a:lnTo>
                    <a:lnTo>
                      <a:pt x="767" y="259"/>
                    </a:lnTo>
                    <a:lnTo>
                      <a:pt x="755" y="259"/>
                    </a:lnTo>
                    <a:lnTo>
                      <a:pt x="742" y="257"/>
                    </a:lnTo>
                    <a:lnTo>
                      <a:pt x="735" y="257"/>
                    </a:lnTo>
                    <a:lnTo>
                      <a:pt x="726" y="247"/>
                    </a:lnTo>
                    <a:lnTo>
                      <a:pt x="722" y="242"/>
                    </a:lnTo>
                    <a:lnTo>
                      <a:pt x="710" y="234"/>
                    </a:lnTo>
                    <a:lnTo>
                      <a:pt x="684" y="229"/>
                    </a:lnTo>
                    <a:lnTo>
                      <a:pt x="659" y="232"/>
                    </a:lnTo>
                    <a:lnTo>
                      <a:pt x="650" y="234"/>
                    </a:lnTo>
                    <a:lnTo>
                      <a:pt x="640" y="239"/>
                    </a:lnTo>
                    <a:lnTo>
                      <a:pt x="615" y="239"/>
                    </a:lnTo>
                    <a:lnTo>
                      <a:pt x="610" y="232"/>
                    </a:lnTo>
                    <a:lnTo>
                      <a:pt x="597" y="234"/>
                    </a:lnTo>
                    <a:lnTo>
                      <a:pt x="580" y="234"/>
                    </a:lnTo>
                    <a:lnTo>
                      <a:pt x="572" y="232"/>
                    </a:lnTo>
                    <a:lnTo>
                      <a:pt x="559" y="232"/>
                    </a:lnTo>
                    <a:lnTo>
                      <a:pt x="550" y="229"/>
                    </a:lnTo>
                    <a:lnTo>
                      <a:pt x="535" y="229"/>
                    </a:lnTo>
                    <a:lnTo>
                      <a:pt x="530" y="224"/>
                    </a:lnTo>
                    <a:lnTo>
                      <a:pt x="522" y="224"/>
                    </a:lnTo>
                    <a:lnTo>
                      <a:pt x="499" y="222"/>
                    </a:lnTo>
                    <a:lnTo>
                      <a:pt x="494" y="219"/>
                    </a:lnTo>
                    <a:lnTo>
                      <a:pt x="480" y="215"/>
                    </a:lnTo>
                    <a:lnTo>
                      <a:pt x="473" y="215"/>
                    </a:lnTo>
                    <a:lnTo>
                      <a:pt x="452" y="204"/>
                    </a:lnTo>
                    <a:lnTo>
                      <a:pt x="442" y="199"/>
                    </a:lnTo>
                    <a:lnTo>
                      <a:pt x="432" y="193"/>
                    </a:lnTo>
                    <a:lnTo>
                      <a:pt x="428" y="184"/>
                    </a:lnTo>
                    <a:lnTo>
                      <a:pt x="422" y="172"/>
                    </a:lnTo>
                    <a:lnTo>
                      <a:pt x="412" y="172"/>
                    </a:lnTo>
                    <a:lnTo>
                      <a:pt x="407" y="165"/>
                    </a:lnTo>
                    <a:lnTo>
                      <a:pt x="387" y="155"/>
                    </a:lnTo>
                    <a:lnTo>
                      <a:pt x="377" y="147"/>
                    </a:lnTo>
                    <a:lnTo>
                      <a:pt x="365" y="144"/>
                    </a:lnTo>
                    <a:lnTo>
                      <a:pt x="355" y="139"/>
                    </a:lnTo>
                    <a:lnTo>
                      <a:pt x="350" y="139"/>
                    </a:lnTo>
                    <a:lnTo>
                      <a:pt x="340" y="132"/>
                    </a:lnTo>
                    <a:lnTo>
                      <a:pt x="332" y="132"/>
                    </a:lnTo>
                    <a:lnTo>
                      <a:pt x="322" y="139"/>
                    </a:lnTo>
                    <a:lnTo>
                      <a:pt x="315" y="139"/>
                    </a:lnTo>
                    <a:lnTo>
                      <a:pt x="305" y="132"/>
                    </a:lnTo>
                    <a:lnTo>
                      <a:pt x="302" y="124"/>
                    </a:lnTo>
                    <a:lnTo>
                      <a:pt x="279" y="113"/>
                    </a:lnTo>
                    <a:lnTo>
                      <a:pt x="272" y="108"/>
                    </a:lnTo>
                    <a:lnTo>
                      <a:pt x="262" y="105"/>
                    </a:lnTo>
                    <a:lnTo>
                      <a:pt x="257" y="108"/>
                    </a:lnTo>
                    <a:lnTo>
                      <a:pt x="247" y="105"/>
                    </a:lnTo>
                    <a:lnTo>
                      <a:pt x="115" y="15"/>
                    </a:lnTo>
                    <a:lnTo>
                      <a:pt x="105" y="15"/>
                    </a:lnTo>
                    <a:lnTo>
                      <a:pt x="93" y="15"/>
                    </a:lnTo>
                    <a:lnTo>
                      <a:pt x="90" y="6"/>
                    </a:lnTo>
                    <a:lnTo>
                      <a:pt x="79" y="5"/>
                    </a:lnTo>
                    <a:lnTo>
                      <a:pt x="63" y="1"/>
                    </a:lnTo>
                    <a:lnTo>
                      <a:pt x="41" y="5"/>
                    </a:lnTo>
                    <a:lnTo>
                      <a:pt x="21" y="0"/>
                    </a:lnTo>
                    <a:lnTo>
                      <a:pt x="26" y="10"/>
                    </a:lnTo>
                    <a:lnTo>
                      <a:pt x="28" y="25"/>
                    </a:lnTo>
                    <a:lnTo>
                      <a:pt x="43" y="35"/>
                    </a:lnTo>
                    <a:lnTo>
                      <a:pt x="53" y="48"/>
                    </a:lnTo>
                    <a:lnTo>
                      <a:pt x="63" y="59"/>
                    </a:lnTo>
                    <a:lnTo>
                      <a:pt x="65" y="68"/>
                    </a:lnTo>
                    <a:lnTo>
                      <a:pt x="59" y="79"/>
                    </a:lnTo>
                    <a:lnTo>
                      <a:pt x="52" y="82"/>
                    </a:lnTo>
                    <a:lnTo>
                      <a:pt x="53" y="97"/>
                    </a:lnTo>
                    <a:lnTo>
                      <a:pt x="57" y="108"/>
                    </a:lnTo>
                    <a:lnTo>
                      <a:pt x="55" y="117"/>
                    </a:lnTo>
                    <a:lnTo>
                      <a:pt x="52" y="125"/>
                    </a:lnTo>
                    <a:lnTo>
                      <a:pt x="45" y="132"/>
                    </a:lnTo>
                    <a:lnTo>
                      <a:pt x="41" y="139"/>
                    </a:lnTo>
                    <a:lnTo>
                      <a:pt x="46" y="155"/>
                    </a:lnTo>
                    <a:lnTo>
                      <a:pt x="45" y="165"/>
                    </a:lnTo>
                    <a:lnTo>
                      <a:pt x="43" y="173"/>
                    </a:lnTo>
                    <a:lnTo>
                      <a:pt x="37" y="185"/>
                    </a:lnTo>
                    <a:lnTo>
                      <a:pt x="28" y="189"/>
                    </a:lnTo>
                    <a:lnTo>
                      <a:pt x="19" y="199"/>
                    </a:lnTo>
                    <a:lnTo>
                      <a:pt x="0" y="193"/>
                    </a:lnTo>
                    <a:lnTo>
                      <a:pt x="6" y="212"/>
                    </a:lnTo>
                    <a:lnTo>
                      <a:pt x="25" y="219"/>
                    </a:lnTo>
                    <a:lnTo>
                      <a:pt x="28" y="227"/>
                    </a:lnTo>
                    <a:lnTo>
                      <a:pt x="28" y="239"/>
                    </a:lnTo>
                    <a:lnTo>
                      <a:pt x="35" y="247"/>
                    </a:lnTo>
                    <a:lnTo>
                      <a:pt x="41" y="257"/>
                    </a:lnTo>
                    <a:lnTo>
                      <a:pt x="45" y="264"/>
                    </a:lnTo>
                    <a:lnTo>
                      <a:pt x="41" y="272"/>
                    </a:lnTo>
                    <a:lnTo>
                      <a:pt x="35" y="286"/>
                    </a:lnTo>
                    <a:lnTo>
                      <a:pt x="37" y="296"/>
                    </a:lnTo>
                    <a:lnTo>
                      <a:pt x="41" y="304"/>
                    </a:lnTo>
                    <a:lnTo>
                      <a:pt x="43" y="312"/>
                    </a:lnTo>
                    <a:lnTo>
                      <a:pt x="28" y="326"/>
                    </a:lnTo>
                    <a:lnTo>
                      <a:pt x="35" y="336"/>
                    </a:lnTo>
                    <a:lnTo>
                      <a:pt x="28" y="344"/>
                    </a:lnTo>
                    <a:lnTo>
                      <a:pt x="30" y="352"/>
                    </a:lnTo>
                    <a:lnTo>
                      <a:pt x="35" y="366"/>
                    </a:lnTo>
                    <a:lnTo>
                      <a:pt x="46" y="376"/>
                    </a:lnTo>
                    <a:lnTo>
                      <a:pt x="41" y="381"/>
                    </a:lnTo>
                    <a:lnTo>
                      <a:pt x="46" y="398"/>
                    </a:lnTo>
                    <a:lnTo>
                      <a:pt x="57" y="401"/>
                    </a:lnTo>
                    <a:lnTo>
                      <a:pt x="63" y="411"/>
                    </a:lnTo>
                    <a:lnTo>
                      <a:pt x="65" y="421"/>
                    </a:lnTo>
                    <a:lnTo>
                      <a:pt x="65" y="429"/>
                    </a:lnTo>
                    <a:lnTo>
                      <a:pt x="59" y="441"/>
                    </a:lnTo>
                    <a:lnTo>
                      <a:pt x="68" y="451"/>
                    </a:lnTo>
                    <a:lnTo>
                      <a:pt x="68" y="461"/>
                    </a:lnTo>
                    <a:lnTo>
                      <a:pt x="315" y="476"/>
                    </a:lnTo>
                    <a:lnTo>
                      <a:pt x="821" y="499"/>
                    </a:lnTo>
                    <a:lnTo>
                      <a:pt x="827" y="499"/>
                    </a:lnTo>
                    <a:lnTo>
                      <a:pt x="1021" y="508"/>
                    </a:lnTo>
                    <a:lnTo>
                      <a:pt x="1037" y="508"/>
                    </a:lnTo>
                    <a:lnTo>
                      <a:pt x="1168" y="513"/>
                    </a:lnTo>
                    <a:lnTo>
                      <a:pt x="1169" y="425"/>
                    </a:lnTo>
                    <a:lnTo>
                      <a:pt x="1174" y="334"/>
                    </a:lnTo>
                    <a:lnTo>
                      <a:pt x="1188" y="334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9" name="Freeform 10"/>
              <p:cNvSpPr>
                <a:spLocks/>
              </p:cNvSpPr>
              <p:nvPr/>
            </p:nvSpPr>
            <p:spPr bwMode="auto">
              <a:xfrm>
                <a:off x="2826029" y="4581099"/>
                <a:ext cx="323991" cy="417862"/>
              </a:xfrm>
              <a:custGeom>
                <a:avLst/>
                <a:gdLst/>
                <a:ahLst/>
                <a:cxnLst>
                  <a:cxn ang="0">
                    <a:pos x="0" y="216"/>
                  </a:cxn>
                  <a:cxn ang="0">
                    <a:pos x="6" y="183"/>
                  </a:cxn>
                  <a:cxn ang="0">
                    <a:pos x="17" y="169"/>
                  </a:cxn>
                  <a:cxn ang="0">
                    <a:pos x="35" y="159"/>
                  </a:cxn>
                  <a:cxn ang="0">
                    <a:pos x="45" y="154"/>
                  </a:cxn>
                  <a:cxn ang="0">
                    <a:pos x="32" y="134"/>
                  </a:cxn>
                  <a:cxn ang="0">
                    <a:pos x="38" y="119"/>
                  </a:cxn>
                  <a:cxn ang="0">
                    <a:pos x="63" y="105"/>
                  </a:cxn>
                  <a:cxn ang="0">
                    <a:pos x="90" y="102"/>
                  </a:cxn>
                  <a:cxn ang="0">
                    <a:pos x="100" y="102"/>
                  </a:cxn>
                  <a:cxn ang="0">
                    <a:pos x="120" y="102"/>
                  </a:cxn>
                  <a:cxn ang="0">
                    <a:pos x="140" y="88"/>
                  </a:cxn>
                  <a:cxn ang="0">
                    <a:pos x="160" y="87"/>
                  </a:cxn>
                  <a:cxn ang="0">
                    <a:pos x="171" y="75"/>
                  </a:cxn>
                  <a:cxn ang="0">
                    <a:pos x="182" y="61"/>
                  </a:cxn>
                  <a:cxn ang="0">
                    <a:pos x="200" y="65"/>
                  </a:cxn>
                  <a:cxn ang="0">
                    <a:pos x="236" y="61"/>
                  </a:cxn>
                  <a:cxn ang="0">
                    <a:pos x="251" y="67"/>
                  </a:cxn>
                  <a:cxn ang="0">
                    <a:pos x="271" y="75"/>
                  </a:cxn>
                  <a:cxn ang="0">
                    <a:pos x="288" y="81"/>
                  </a:cxn>
                  <a:cxn ang="0">
                    <a:pos x="315" y="81"/>
                  </a:cxn>
                  <a:cxn ang="0">
                    <a:pos x="321" y="61"/>
                  </a:cxn>
                  <a:cxn ang="0">
                    <a:pos x="320" y="43"/>
                  </a:cxn>
                  <a:cxn ang="0">
                    <a:pos x="328" y="26"/>
                  </a:cxn>
                  <a:cxn ang="0">
                    <a:pos x="341" y="6"/>
                  </a:cxn>
                  <a:cxn ang="0">
                    <a:pos x="356" y="0"/>
                  </a:cxn>
                  <a:cxn ang="0">
                    <a:pos x="375" y="0"/>
                  </a:cxn>
                  <a:cxn ang="0">
                    <a:pos x="365" y="354"/>
                  </a:cxn>
                  <a:cxn ang="0">
                    <a:pos x="348" y="463"/>
                  </a:cxn>
                  <a:cxn ang="0">
                    <a:pos x="308" y="456"/>
                  </a:cxn>
                  <a:cxn ang="0">
                    <a:pos x="276" y="433"/>
                  </a:cxn>
                  <a:cxn ang="0">
                    <a:pos x="253" y="438"/>
                  </a:cxn>
                  <a:cxn ang="0">
                    <a:pos x="223" y="438"/>
                  </a:cxn>
                  <a:cxn ang="0">
                    <a:pos x="160" y="411"/>
                  </a:cxn>
                  <a:cxn ang="0">
                    <a:pos x="97" y="398"/>
                  </a:cxn>
                  <a:cxn ang="0">
                    <a:pos x="63" y="384"/>
                  </a:cxn>
                  <a:cxn ang="0">
                    <a:pos x="32" y="364"/>
                  </a:cxn>
                  <a:cxn ang="0">
                    <a:pos x="8" y="331"/>
                  </a:cxn>
                  <a:cxn ang="0">
                    <a:pos x="17" y="289"/>
                  </a:cxn>
                  <a:cxn ang="0">
                    <a:pos x="18" y="259"/>
                  </a:cxn>
                  <a:cxn ang="0">
                    <a:pos x="13" y="242"/>
                  </a:cxn>
                </a:cxnLst>
                <a:rect l="0" t="0" r="r" b="b"/>
                <a:pathLst>
                  <a:path w="376" h="464">
                    <a:moveTo>
                      <a:pt x="13" y="242"/>
                    </a:moveTo>
                    <a:lnTo>
                      <a:pt x="0" y="216"/>
                    </a:lnTo>
                    <a:lnTo>
                      <a:pt x="0" y="199"/>
                    </a:lnTo>
                    <a:lnTo>
                      <a:pt x="6" y="183"/>
                    </a:lnTo>
                    <a:lnTo>
                      <a:pt x="8" y="177"/>
                    </a:lnTo>
                    <a:lnTo>
                      <a:pt x="17" y="169"/>
                    </a:lnTo>
                    <a:lnTo>
                      <a:pt x="30" y="167"/>
                    </a:lnTo>
                    <a:lnTo>
                      <a:pt x="35" y="159"/>
                    </a:lnTo>
                    <a:lnTo>
                      <a:pt x="45" y="163"/>
                    </a:lnTo>
                    <a:lnTo>
                      <a:pt x="45" y="154"/>
                    </a:lnTo>
                    <a:lnTo>
                      <a:pt x="43" y="143"/>
                    </a:lnTo>
                    <a:lnTo>
                      <a:pt x="32" y="134"/>
                    </a:lnTo>
                    <a:lnTo>
                      <a:pt x="38" y="130"/>
                    </a:lnTo>
                    <a:lnTo>
                      <a:pt x="38" y="119"/>
                    </a:lnTo>
                    <a:lnTo>
                      <a:pt x="52" y="110"/>
                    </a:lnTo>
                    <a:lnTo>
                      <a:pt x="63" y="105"/>
                    </a:lnTo>
                    <a:lnTo>
                      <a:pt x="70" y="95"/>
                    </a:lnTo>
                    <a:lnTo>
                      <a:pt x="90" y="102"/>
                    </a:lnTo>
                    <a:lnTo>
                      <a:pt x="95" y="107"/>
                    </a:lnTo>
                    <a:lnTo>
                      <a:pt x="100" y="102"/>
                    </a:lnTo>
                    <a:lnTo>
                      <a:pt x="110" y="102"/>
                    </a:lnTo>
                    <a:lnTo>
                      <a:pt x="120" y="102"/>
                    </a:lnTo>
                    <a:lnTo>
                      <a:pt x="131" y="95"/>
                    </a:lnTo>
                    <a:lnTo>
                      <a:pt x="140" y="88"/>
                    </a:lnTo>
                    <a:lnTo>
                      <a:pt x="148" y="87"/>
                    </a:lnTo>
                    <a:lnTo>
                      <a:pt x="160" y="87"/>
                    </a:lnTo>
                    <a:lnTo>
                      <a:pt x="162" y="81"/>
                    </a:lnTo>
                    <a:lnTo>
                      <a:pt x="171" y="75"/>
                    </a:lnTo>
                    <a:lnTo>
                      <a:pt x="178" y="68"/>
                    </a:lnTo>
                    <a:lnTo>
                      <a:pt x="182" y="61"/>
                    </a:lnTo>
                    <a:lnTo>
                      <a:pt x="190" y="61"/>
                    </a:lnTo>
                    <a:lnTo>
                      <a:pt x="200" y="65"/>
                    </a:lnTo>
                    <a:lnTo>
                      <a:pt x="218" y="59"/>
                    </a:lnTo>
                    <a:lnTo>
                      <a:pt x="236" y="61"/>
                    </a:lnTo>
                    <a:lnTo>
                      <a:pt x="243" y="68"/>
                    </a:lnTo>
                    <a:lnTo>
                      <a:pt x="251" y="67"/>
                    </a:lnTo>
                    <a:lnTo>
                      <a:pt x="263" y="72"/>
                    </a:lnTo>
                    <a:lnTo>
                      <a:pt x="271" y="75"/>
                    </a:lnTo>
                    <a:lnTo>
                      <a:pt x="280" y="79"/>
                    </a:lnTo>
                    <a:lnTo>
                      <a:pt x="288" y="81"/>
                    </a:lnTo>
                    <a:lnTo>
                      <a:pt x="302" y="87"/>
                    </a:lnTo>
                    <a:lnTo>
                      <a:pt x="315" y="81"/>
                    </a:lnTo>
                    <a:lnTo>
                      <a:pt x="320" y="68"/>
                    </a:lnTo>
                    <a:lnTo>
                      <a:pt x="321" y="61"/>
                    </a:lnTo>
                    <a:lnTo>
                      <a:pt x="321" y="52"/>
                    </a:lnTo>
                    <a:lnTo>
                      <a:pt x="320" y="43"/>
                    </a:lnTo>
                    <a:lnTo>
                      <a:pt x="327" y="39"/>
                    </a:lnTo>
                    <a:lnTo>
                      <a:pt x="328" y="26"/>
                    </a:lnTo>
                    <a:lnTo>
                      <a:pt x="340" y="17"/>
                    </a:lnTo>
                    <a:lnTo>
                      <a:pt x="341" y="6"/>
                    </a:lnTo>
                    <a:lnTo>
                      <a:pt x="348" y="3"/>
                    </a:lnTo>
                    <a:lnTo>
                      <a:pt x="356" y="0"/>
                    </a:lnTo>
                    <a:lnTo>
                      <a:pt x="370" y="0"/>
                    </a:lnTo>
                    <a:lnTo>
                      <a:pt x="375" y="0"/>
                    </a:lnTo>
                    <a:lnTo>
                      <a:pt x="368" y="216"/>
                    </a:lnTo>
                    <a:lnTo>
                      <a:pt x="365" y="354"/>
                    </a:lnTo>
                    <a:lnTo>
                      <a:pt x="363" y="456"/>
                    </a:lnTo>
                    <a:lnTo>
                      <a:pt x="348" y="463"/>
                    </a:lnTo>
                    <a:lnTo>
                      <a:pt x="330" y="463"/>
                    </a:lnTo>
                    <a:lnTo>
                      <a:pt x="308" y="456"/>
                    </a:lnTo>
                    <a:lnTo>
                      <a:pt x="293" y="436"/>
                    </a:lnTo>
                    <a:lnTo>
                      <a:pt x="276" y="433"/>
                    </a:lnTo>
                    <a:lnTo>
                      <a:pt x="267" y="433"/>
                    </a:lnTo>
                    <a:lnTo>
                      <a:pt x="253" y="438"/>
                    </a:lnTo>
                    <a:lnTo>
                      <a:pt x="235" y="441"/>
                    </a:lnTo>
                    <a:lnTo>
                      <a:pt x="223" y="438"/>
                    </a:lnTo>
                    <a:lnTo>
                      <a:pt x="211" y="428"/>
                    </a:lnTo>
                    <a:lnTo>
                      <a:pt x="160" y="411"/>
                    </a:lnTo>
                    <a:lnTo>
                      <a:pt x="120" y="398"/>
                    </a:lnTo>
                    <a:lnTo>
                      <a:pt x="97" y="398"/>
                    </a:lnTo>
                    <a:lnTo>
                      <a:pt x="75" y="389"/>
                    </a:lnTo>
                    <a:lnTo>
                      <a:pt x="63" y="384"/>
                    </a:lnTo>
                    <a:lnTo>
                      <a:pt x="48" y="373"/>
                    </a:lnTo>
                    <a:lnTo>
                      <a:pt x="32" y="364"/>
                    </a:lnTo>
                    <a:lnTo>
                      <a:pt x="17" y="354"/>
                    </a:lnTo>
                    <a:lnTo>
                      <a:pt x="8" y="331"/>
                    </a:lnTo>
                    <a:lnTo>
                      <a:pt x="12" y="314"/>
                    </a:lnTo>
                    <a:lnTo>
                      <a:pt x="17" y="289"/>
                    </a:lnTo>
                    <a:lnTo>
                      <a:pt x="18" y="267"/>
                    </a:lnTo>
                    <a:lnTo>
                      <a:pt x="18" y="259"/>
                    </a:lnTo>
                    <a:lnTo>
                      <a:pt x="15" y="249"/>
                    </a:lnTo>
                    <a:lnTo>
                      <a:pt x="13" y="242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" name="Freeform 11"/>
              <p:cNvSpPr>
                <a:spLocks/>
              </p:cNvSpPr>
              <p:nvPr/>
            </p:nvSpPr>
            <p:spPr bwMode="auto">
              <a:xfrm>
                <a:off x="5471383" y="4105601"/>
                <a:ext cx="389479" cy="506117"/>
              </a:xfrm>
              <a:custGeom>
                <a:avLst/>
                <a:gdLst/>
                <a:ahLst/>
                <a:cxnLst>
                  <a:cxn ang="0">
                    <a:pos x="12" y="37"/>
                  </a:cxn>
                  <a:cxn ang="0">
                    <a:pos x="15" y="37"/>
                  </a:cxn>
                  <a:cxn ang="0">
                    <a:pos x="25" y="45"/>
                  </a:cxn>
                  <a:cxn ang="0">
                    <a:pos x="37" y="57"/>
                  </a:cxn>
                  <a:cxn ang="0">
                    <a:pos x="45" y="66"/>
                  </a:cxn>
                  <a:cxn ang="0">
                    <a:pos x="53" y="68"/>
                  </a:cxn>
                  <a:cxn ang="0">
                    <a:pos x="65" y="66"/>
                  </a:cxn>
                  <a:cxn ang="0">
                    <a:pos x="80" y="66"/>
                  </a:cxn>
                  <a:cxn ang="0">
                    <a:pos x="90" y="63"/>
                  </a:cxn>
                  <a:cxn ang="0">
                    <a:pos x="95" y="53"/>
                  </a:cxn>
                  <a:cxn ang="0">
                    <a:pos x="100" y="48"/>
                  </a:cxn>
                  <a:cxn ang="0">
                    <a:pos x="115" y="48"/>
                  </a:cxn>
                  <a:cxn ang="0">
                    <a:pos x="124" y="45"/>
                  </a:cxn>
                  <a:cxn ang="0">
                    <a:pos x="138" y="37"/>
                  </a:cxn>
                  <a:cxn ang="0">
                    <a:pos x="148" y="33"/>
                  </a:cxn>
                  <a:cxn ang="0">
                    <a:pos x="162" y="33"/>
                  </a:cxn>
                  <a:cxn ang="0">
                    <a:pos x="171" y="37"/>
                  </a:cxn>
                  <a:cxn ang="0">
                    <a:pos x="191" y="28"/>
                  </a:cxn>
                  <a:cxn ang="0">
                    <a:pos x="220" y="33"/>
                  </a:cxn>
                  <a:cxn ang="0">
                    <a:pos x="229" y="33"/>
                  </a:cxn>
                  <a:cxn ang="0">
                    <a:pos x="236" y="33"/>
                  </a:cxn>
                  <a:cxn ang="0">
                    <a:pos x="241" y="21"/>
                  </a:cxn>
                  <a:cxn ang="0">
                    <a:pos x="241" y="10"/>
                  </a:cxn>
                  <a:cxn ang="0">
                    <a:pos x="248" y="1"/>
                  </a:cxn>
                  <a:cxn ang="0">
                    <a:pos x="253" y="0"/>
                  </a:cxn>
                  <a:cxn ang="0">
                    <a:pos x="258" y="0"/>
                  </a:cxn>
                  <a:cxn ang="0">
                    <a:pos x="260" y="57"/>
                  </a:cxn>
                  <a:cxn ang="0">
                    <a:pos x="256" y="138"/>
                  </a:cxn>
                  <a:cxn ang="0">
                    <a:pos x="339" y="131"/>
                  </a:cxn>
                  <a:cxn ang="0">
                    <a:pos x="341" y="158"/>
                  </a:cxn>
                  <a:cxn ang="0">
                    <a:pos x="354" y="158"/>
                  </a:cxn>
                  <a:cxn ang="0">
                    <a:pos x="356" y="197"/>
                  </a:cxn>
                  <a:cxn ang="0">
                    <a:pos x="371" y="197"/>
                  </a:cxn>
                  <a:cxn ang="0">
                    <a:pos x="371" y="210"/>
                  </a:cxn>
                  <a:cxn ang="0">
                    <a:pos x="386" y="210"/>
                  </a:cxn>
                  <a:cxn ang="0">
                    <a:pos x="386" y="250"/>
                  </a:cxn>
                  <a:cxn ang="0">
                    <a:pos x="428" y="248"/>
                  </a:cxn>
                  <a:cxn ang="0">
                    <a:pos x="432" y="288"/>
                  </a:cxn>
                  <a:cxn ang="0">
                    <a:pos x="451" y="554"/>
                  </a:cxn>
                  <a:cxn ang="0">
                    <a:pos x="195" y="561"/>
                  </a:cxn>
                  <a:cxn ang="0">
                    <a:pos x="183" y="561"/>
                  </a:cxn>
                  <a:cxn ang="0">
                    <a:pos x="180" y="375"/>
                  </a:cxn>
                  <a:cxn ang="0">
                    <a:pos x="95" y="376"/>
                  </a:cxn>
                  <a:cxn ang="0">
                    <a:pos x="93" y="316"/>
                  </a:cxn>
                  <a:cxn ang="0">
                    <a:pos x="93" y="301"/>
                  </a:cxn>
                  <a:cxn ang="0">
                    <a:pos x="46" y="301"/>
                  </a:cxn>
                  <a:cxn ang="0">
                    <a:pos x="8" y="303"/>
                  </a:cxn>
                  <a:cxn ang="0">
                    <a:pos x="0" y="63"/>
                  </a:cxn>
                  <a:cxn ang="0">
                    <a:pos x="8" y="63"/>
                  </a:cxn>
                  <a:cxn ang="0">
                    <a:pos x="8" y="33"/>
                  </a:cxn>
                  <a:cxn ang="0">
                    <a:pos x="12" y="37"/>
                  </a:cxn>
                </a:cxnLst>
                <a:rect l="0" t="0" r="r" b="b"/>
                <a:pathLst>
                  <a:path w="452" h="562">
                    <a:moveTo>
                      <a:pt x="12" y="37"/>
                    </a:moveTo>
                    <a:lnTo>
                      <a:pt x="15" y="37"/>
                    </a:lnTo>
                    <a:lnTo>
                      <a:pt x="25" y="45"/>
                    </a:lnTo>
                    <a:lnTo>
                      <a:pt x="37" y="57"/>
                    </a:lnTo>
                    <a:lnTo>
                      <a:pt x="45" y="66"/>
                    </a:lnTo>
                    <a:lnTo>
                      <a:pt x="53" y="68"/>
                    </a:lnTo>
                    <a:lnTo>
                      <a:pt x="65" y="66"/>
                    </a:lnTo>
                    <a:lnTo>
                      <a:pt x="80" y="66"/>
                    </a:lnTo>
                    <a:lnTo>
                      <a:pt x="90" y="63"/>
                    </a:lnTo>
                    <a:lnTo>
                      <a:pt x="95" y="53"/>
                    </a:lnTo>
                    <a:lnTo>
                      <a:pt x="100" y="48"/>
                    </a:lnTo>
                    <a:lnTo>
                      <a:pt x="115" y="48"/>
                    </a:lnTo>
                    <a:lnTo>
                      <a:pt x="124" y="45"/>
                    </a:lnTo>
                    <a:lnTo>
                      <a:pt x="138" y="37"/>
                    </a:lnTo>
                    <a:lnTo>
                      <a:pt x="148" y="33"/>
                    </a:lnTo>
                    <a:lnTo>
                      <a:pt x="162" y="33"/>
                    </a:lnTo>
                    <a:lnTo>
                      <a:pt x="171" y="37"/>
                    </a:lnTo>
                    <a:lnTo>
                      <a:pt x="191" y="28"/>
                    </a:lnTo>
                    <a:lnTo>
                      <a:pt x="220" y="33"/>
                    </a:lnTo>
                    <a:lnTo>
                      <a:pt x="229" y="33"/>
                    </a:lnTo>
                    <a:lnTo>
                      <a:pt x="236" y="33"/>
                    </a:lnTo>
                    <a:lnTo>
                      <a:pt x="241" y="21"/>
                    </a:lnTo>
                    <a:lnTo>
                      <a:pt x="241" y="10"/>
                    </a:lnTo>
                    <a:lnTo>
                      <a:pt x="248" y="1"/>
                    </a:lnTo>
                    <a:lnTo>
                      <a:pt x="253" y="0"/>
                    </a:lnTo>
                    <a:lnTo>
                      <a:pt x="258" y="0"/>
                    </a:lnTo>
                    <a:lnTo>
                      <a:pt x="260" y="57"/>
                    </a:lnTo>
                    <a:lnTo>
                      <a:pt x="256" y="138"/>
                    </a:lnTo>
                    <a:lnTo>
                      <a:pt x="339" y="131"/>
                    </a:lnTo>
                    <a:lnTo>
                      <a:pt x="341" y="158"/>
                    </a:lnTo>
                    <a:lnTo>
                      <a:pt x="354" y="158"/>
                    </a:lnTo>
                    <a:lnTo>
                      <a:pt x="356" y="197"/>
                    </a:lnTo>
                    <a:lnTo>
                      <a:pt x="371" y="197"/>
                    </a:lnTo>
                    <a:lnTo>
                      <a:pt x="371" y="210"/>
                    </a:lnTo>
                    <a:lnTo>
                      <a:pt x="386" y="210"/>
                    </a:lnTo>
                    <a:lnTo>
                      <a:pt x="386" y="250"/>
                    </a:lnTo>
                    <a:lnTo>
                      <a:pt x="428" y="248"/>
                    </a:lnTo>
                    <a:lnTo>
                      <a:pt x="432" y="288"/>
                    </a:lnTo>
                    <a:lnTo>
                      <a:pt x="451" y="554"/>
                    </a:lnTo>
                    <a:lnTo>
                      <a:pt x="195" y="561"/>
                    </a:lnTo>
                    <a:lnTo>
                      <a:pt x="183" y="561"/>
                    </a:lnTo>
                    <a:lnTo>
                      <a:pt x="180" y="375"/>
                    </a:lnTo>
                    <a:lnTo>
                      <a:pt x="95" y="376"/>
                    </a:lnTo>
                    <a:lnTo>
                      <a:pt x="93" y="316"/>
                    </a:lnTo>
                    <a:lnTo>
                      <a:pt x="93" y="301"/>
                    </a:lnTo>
                    <a:lnTo>
                      <a:pt x="46" y="301"/>
                    </a:lnTo>
                    <a:lnTo>
                      <a:pt x="8" y="303"/>
                    </a:lnTo>
                    <a:lnTo>
                      <a:pt x="0" y="63"/>
                    </a:lnTo>
                    <a:lnTo>
                      <a:pt x="8" y="63"/>
                    </a:lnTo>
                    <a:lnTo>
                      <a:pt x="8" y="33"/>
                    </a:lnTo>
                    <a:lnTo>
                      <a:pt x="12" y="37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1" name="Freeform 12"/>
              <p:cNvSpPr>
                <a:spLocks/>
              </p:cNvSpPr>
              <p:nvPr/>
            </p:nvSpPr>
            <p:spPr bwMode="auto">
              <a:xfrm>
                <a:off x="2587344" y="4304625"/>
                <a:ext cx="572155" cy="443979"/>
              </a:xfrm>
              <a:custGeom>
                <a:avLst/>
                <a:gdLst/>
                <a:ahLst/>
                <a:cxnLst>
                  <a:cxn ang="0">
                    <a:pos x="121" y="223"/>
                  </a:cxn>
                  <a:cxn ang="0">
                    <a:pos x="137" y="228"/>
                  </a:cxn>
                  <a:cxn ang="0">
                    <a:pos x="207" y="280"/>
                  </a:cxn>
                  <a:cxn ang="0">
                    <a:pos x="223" y="323"/>
                  </a:cxn>
                  <a:cxn ang="0">
                    <a:pos x="237" y="342"/>
                  </a:cxn>
                  <a:cxn ang="0">
                    <a:pos x="265" y="390"/>
                  </a:cxn>
                  <a:cxn ang="0">
                    <a:pos x="270" y="412"/>
                  </a:cxn>
                  <a:cxn ang="0">
                    <a:pos x="274" y="458"/>
                  </a:cxn>
                  <a:cxn ang="0">
                    <a:pos x="285" y="492"/>
                  </a:cxn>
                  <a:cxn ang="0">
                    <a:pos x="307" y="478"/>
                  </a:cxn>
                  <a:cxn ang="0">
                    <a:pos x="319" y="475"/>
                  </a:cxn>
                  <a:cxn ang="0">
                    <a:pos x="317" y="455"/>
                  </a:cxn>
                  <a:cxn ang="0">
                    <a:pos x="316" y="444"/>
                  </a:cxn>
                  <a:cxn ang="0">
                    <a:pos x="329" y="422"/>
                  </a:cxn>
                  <a:cxn ang="0">
                    <a:pos x="345" y="409"/>
                  </a:cxn>
                  <a:cxn ang="0">
                    <a:pos x="372" y="420"/>
                  </a:cxn>
                  <a:cxn ang="0">
                    <a:pos x="385" y="412"/>
                  </a:cxn>
                  <a:cxn ang="0">
                    <a:pos x="409" y="409"/>
                  </a:cxn>
                  <a:cxn ang="0">
                    <a:pos x="426" y="400"/>
                  </a:cxn>
                  <a:cxn ang="0">
                    <a:pos x="439" y="392"/>
                  </a:cxn>
                  <a:cxn ang="0">
                    <a:pos x="456" y="382"/>
                  </a:cxn>
                  <a:cxn ang="0">
                    <a:pos x="466" y="375"/>
                  </a:cxn>
                  <a:cxn ang="0">
                    <a:pos x="494" y="370"/>
                  </a:cxn>
                  <a:cxn ang="0">
                    <a:pos x="520" y="382"/>
                  </a:cxn>
                  <a:cxn ang="0">
                    <a:pos x="540" y="385"/>
                  </a:cxn>
                  <a:cxn ang="0">
                    <a:pos x="556" y="390"/>
                  </a:cxn>
                  <a:cxn ang="0">
                    <a:pos x="578" y="400"/>
                  </a:cxn>
                  <a:cxn ang="0">
                    <a:pos x="598" y="382"/>
                  </a:cxn>
                  <a:cxn ang="0">
                    <a:pos x="601" y="365"/>
                  </a:cxn>
                  <a:cxn ang="0">
                    <a:pos x="604" y="350"/>
                  </a:cxn>
                  <a:cxn ang="0">
                    <a:pos x="616" y="330"/>
                  </a:cxn>
                  <a:cxn ang="0">
                    <a:pos x="629" y="315"/>
                  </a:cxn>
                  <a:cxn ang="0">
                    <a:pos x="649" y="312"/>
                  </a:cxn>
                  <a:cxn ang="0">
                    <a:pos x="655" y="232"/>
                  </a:cxn>
                  <a:cxn ang="0">
                    <a:pos x="357" y="8"/>
                  </a:cxn>
                  <a:cxn ang="0">
                    <a:pos x="65" y="3"/>
                  </a:cxn>
                  <a:cxn ang="0">
                    <a:pos x="0" y="198"/>
                  </a:cxn>
                  <a:cxn ang="0">
                    <a:pos x="30" y="180"/>
                  </a:cxn>
                  <a:cxn ang="0">
                    <a:pos x="67" y="185"/>
                  </a:cxn>
                  <a:cxn ang="0">
                    <a:pos x="97" y="208"/>
                  </a:cxn>
                  <a:cxn ang="0">
                    <a:pos x="121" y="220"/>
                  </a:cxn>
                </a:cxnLst>
                <a:rect l="0" t="0" r="r" b="b"/>
                <a:pathLst>
                  <a:path w="664" h="493">
                    <a:moveTo>
                      <a:pt x="121" y="220"/>
                    </a:moveTo>
                    <a:lnTo>
                      <a:pt x="121" y="223"/>
                    </a:lnTo>
                    <a:lnTo>
                      <a:pt x="128" y="225"/>
                    </a:lnTo>
                    <a:lnTo>
                      <a:pt x="137" y="228"/>
                    </a:lnTo>
                    <a:lnTo>
                      <a:pt x="168" y="258"/>
                    </a:lnTo>
                    <a:lnTo>
                      <a:pt x="207" y="280"/>
                    </a:lnTo>
                    <a:lnTo>
                      <a:pt x="217" y="298"/>
                    </a:lnTo>
                    <a:lnTo>
                      <a:pt x="223" y="323"/>
                    </a:lnTo>
                    <a:lnTo>
                      <a:pt x="229" y="332"/>
                    </a:lnTo>
                    <a:lnTo>
                      <a:pt x="237" y="342"/>
                    </a:lnTo>
                    <a:lnTo>
                      <a:pt x="249" y="370"/>
                    </a:lnTo>
                    <a:lnTo>
                      <a:pt x="265" y="390"/>
                    </a:lnTo>
                    <a:lnTo>
                      <a:pt x="265" y="397"/>
                    </a:lnTo>
                    <a:lnTo>
                      <a:pt x="270" y="412"/>
                    </a:lnTo>
                    <a:lnTo>
                      <a:pt x="265" y="435"/>
                    </a:lnTo>
                    <a:lnTo>
                      <a:pt x="274" y="458"/>
                    </a:lnTo>
                    <a:lnTo>
                      <a:pt x="284" y="475"/>
                    </a:lnTo>
                    <a:lnTo>
                      <a:pt x="285" y="492"/>
                    </a:lnTo>
                    <a:lnTo>
                      <a:pt x="294" y="482"/>
                    </a:lnTo>
                    <a:lnTo>
                      <a:pt x="307" y="478"/>
                    </a:lnTo>
                    <a:lnTo>
                      <a:pt x="310" y="470"/>
                    </a:lnTo>
                    <a:lnTo>
                      <a:pt x="319" y="475"/>
                    </a:lnTo>
                    <a:lnTo>
                      <a:pt x="319" y="467"/>
                    </a:lnTo>
                    <a:lnTo>
                      <a:pt x="317" y="455"/>
                    </a:lnTo>
                    <a:lnTo>
                      <a:pt x="307" y="445"/>
                    </a:lnTo>
                    <a:lnTo>
                      <a:pt x="316" y="444"/>
                    </a:lnTo>
                    <a:lnTo>
                      <a:pt x="316" y="430"/>
                    </a:lnTo>
                    <a:lnTo>
                      <a:pt x="329" y="422"/>
                    </a:lnTo>
                    <a:lnTo>
                      <a:pt x="339" y="418"/>
                    </a:lnTo>
                    <a:lnTo>
                      <a:pt x="345" y="409"/>
                    </a:lnTo>
                    <a:lnTo>
                      <a:pt x="367" y="412"/>
                    </a:lnTo>
                    <a:lnTo>
                      <a:pt x="372" y="420"/>
                    </a:lnTo>
                    <a:lnTo>
                      <a:pt x="378" y="412"/>
                    </a:lnTo>
                    <a:lnTo>
                      <a:pt x="385" y="412"/>
                    </a:lnTo>
                    <a:lnTo>
                      <a:pt x="396" y="412"/>
                    </a:lnTo>
                    <a:lnTo>
                      <a:pt x="409" y="409"/>
                    </a:lnTo>
                    <a:lnTo>
                      <a:pt x="416" y="402"/>
                    </a:lnTo>
                    <a:lnTo>
                      <a:pt x="426" y="400"/>
                    </a:lnTo>
                    <a:lnTo>
                      <a:pt x="436" y="400"/>
                    </a:lnTo>
                    <a:lnTo>
                      <a:pt x="439" y="392"/>
                    </a:lnTo>
                    <a:lnTo>
                      <a:pt x="447" y="387"/>
                    </a:lnTo>
                    <a:lnTo>
                      <a:pt x="456" y="382"/>
                    </a:lnTo>
                    <a:lnTo>
                      <a:pt x="458" y="375"/>
                    </a:lnTo>
                    <a:lnTo>
                      <a:pt x="466" y="375"/>
                    </a:lnTo>
                    <a:lnTo>
                      <a:pt x="476" y="377"/>
                    </a:lnTo>
                    <a:lnTo>
                      <a:pt x="494" y="370"/>
                    </a:lnTo>
                    <a:lnTo>
                      <a:pt x="514" y="375"/>
                    </a:lnTo>
                    <a:lnTo>
                      <a:pt x="520" y="382"/>
                    </a:lnTo>
                    <a:lnTo>
                      <a:pt x="529" y="380"/>
                    </a:lnTo>
                    <a:lnTo>
                      <a:pt x="540" y="385"/>
                    </a:lnTo>
                    <a:lnTo>
                      <a:pt x="547" y="387"/>
                    </a:lnTo>
                    <a:lnTo>
                      <a:pt x="556" y="390"/>
                    </a:lnTo>
                    <a:lnTo>
                      <a:pt x="568" y="392"/>
                    </a:lnTo>
                    <a:lnTo>
                      <a:pt x="578" y="400"/>
                    </a:lnTo>
                    <a:lnTo>
                      <a:pt x="591" y="392"/>
                    </a:lnTo>
                    <a:lnTo>
                      <a:pt x="598" y="382"/>
                    </a:lnTo>
                    <a:lnTo>
                      <a:pt x="601" y="375"/>
                    </a:lnTo>
                    <a:lnTo>
                      <a:pt x="601" y="365"/>
                    </a:lnTo>
                    <a:lnTo>
                      <a:pt x="598" y="357"/>
                    </a:lnTo>
                    <a:lnTo>
                      <a:pt x="604" y="350"/>
                    </a:lnTo>
                    <a:lnTo>
                      <a:pt x="606" y="338"/>
                    </a:lnTo>
                    <a:lnTo>
                      <a:pt x="616" y="330"/>
                    </a:lnTo>
                    <a:lnTo>
                      <a:pt x="620" y="320"/>
                    </a:lnTo>
                    <a:lnTo>
                      <a:pt x="629" y="315"/>
                    </a:lnTo>
                    <a:lnTo>
                      <a:pt x="635" y="310"/>
                    </a:lnTo>
                    <a:lnTo>
                      <a:pt x="649" y="312"/>
                    </a:lnTo>
                    <a:lnTo>
                      <a:pt x="651" y="312"/>
                    </a:lnTo>
                    <a:lnTo>
                      <a:pt x="655" y="232"/>
                    </a:lnTo>
                    <a:lnTo>
                      <a:pt x="663" y="12"/>
                    </a:lnTo>
                    <a:lnTo>
                      <a:pt x="357" y="8"/>
                    </a:lnTo>
                    <a:lnTo>
                      <a:pt x="202" y="5"/>
                    </a:lnTo>
                    <a:lnTo>
                      <a:pt x="65" y="3"/>
                    </a:lnTo>
                    <a:lnTo>
                      <a:pt x="3" y="0"/>
                    </a:lnTo>
                    <a:lnTo>
                      <a:pt x="0" y="198"/>
                    </a:lnTo>
                    <a:lnTo>
                      <a:pt x="19" y="183"/>
                    </a:lnTo>
                    <a:lnTo>
                      <a:pt x="30" y="180"/>
                    </a:lnTo>
                    <a:lnTo>
                      <a:pt x="41" y="180"/>
                    </a:lnTo>
                    <a:lnTo>
                      <a:pt x="67" y="185"/>
                    </a:lnTo>
                    <a:lnTo>
                      <a:pt x="73" y="190"/>
                    </a:lnTo>
                    <a:lnTo>
                      <a:pt x="97" y="208"/>
                    </a:lnTo>
                    <a:lnTo>
                      <a:pt x="110" y="214"/>
                    </a:lnTo>
                    <a:lnTo>
                      <a:pt x="121" y="220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2" name="Freeform 13"/>
              <p:cNvSpPr>
                <a:spLocks/>
              </p:cNvSpPr>
              <p:nvPr/>
            </p:nvSpPr>
            <p:spPr bwMode="auto">
              <a:xfrm>
                <a:off x="4265894" y="2885337"/>
                <a:ext cx="761725" cy="762778"/>
              </a:xfrm>
              <a:custGeom>
                <a:avLst/>
                <a:gdLst/>
                <a:ahLst/>
                <a:cxnLst>
                  <a:cxn ang="0">
                    <a:pos x="639" y="75"/>
                  </a:cxn>
                  <a:cxn ang="0">
                    <a:pos x="665" y="35"/>
                  </a:cxn>
                  <a:cxn ang="0">
                    <a:pos x="704" y="32"/>
                  </a:cxn>
                  <a:cxn ang="0">
                    <a:pos x="750" y="8"/>
                  </a:cxn>
                  <a:cxn ang="0">
                    <a:pos x="790" y="12"/>
                  </a:cxn>
                  <a:cxn ang="0">
                    <a:pos x="835" y="32"/>
                  </a:cxn>
                  <a:cxn ang="0">
                    <a:pos x="869" y="100"/>
                  </a:cxn>
                  <a:cxn ang="0">
                    <a:pos x="878" y="146"/>
                  </a:cxn>
                  <a:cxn ang="0">
                    <a:pos x="790" y="182"/>
                  </a:cxn>
                  <a:cxn ang="0">
                    <a:pos x="761" y="222"/>
                  </a:cxn>
                  <a:cxn ang="0">
                    <a:pos x="719" y="257"/>
                  </a:cxn>
                  <a:cxn ang="0">
                    <a:pos x="708" y="342"/>
                  </a:cxn>
                  <a:cxn ang="0">
                    <a:pos x="681" y="382"/>
                  </a:cxn>
                  <a:cxn ang="0">
                    <a:pos x="653" y="471"/>
                  </a:cxn>
                  <a:cxn ang="0">
                    <a:pos x="599" y="499"/>
                  </a:cxn>
                  <a:cxn ang="0">
                    <a:pos x="570" y="524"/>
                  </a:cxn>
                  <a:cxn ang="0">
                    <a:pos x="543" y="549"/>
                  </a:cxn>
                  <a:cxn ang="0">
                    <a:pos x="518" y="644"/>
                  </a:cxn>
                  <a:cxn ang="0">
                    <a:pos x="291" y="672"/>
                  </a:cxn>
                  <a:cxn ang="0">
                    <a:pos x="263" y="714"/>
                  </a:cxn>
                  <a:cxn ang="0">
                    <a:pos x="235" y="739"/>
                  </a:cxn>
                  <a:cxn ang="0">
                    <a:pos x="208" y="846"/>
                  </a:cxn>
                  <a:cxn ang="0">
                    <a:pos x="153" y="827"/>
                  </a:cxn>
                  <a:cxn ang="0">
                    <a:pos x="153" y="794"/>
                  </a:cxn>
                  <a:cxn ang="0">
                    <a:pos x="155" y="738"/>
                  </a:cxn>
                  <a:cxn ang="0">
                    <a:pos x="122" y="714"/>
                  </a:cxn>
                  <a:cxn ang="0">
                    <a:pos x="52" y="704"/>
                  </a:cxn>
                  <a:cxn ang="0">
                    <a:pos x="13" y="671"/>
                  </a:cxn>
                  <a:cxn ang="0">
                    <a:pos x="0" y="634"/>
                  </a:cxn>
                  <a:cxn ang="0">
                    <a:pos x="28" y="549"/>
                  </a:cxn>
                  <a:cxn ang="0">
                    <a:pos x="55" y="505"/>
                  </a:cxn>
                  <a:cxn ang="0">
                    <a:pos x="57" y="464"/>
                  </a:cxn>
                  <a:cxn ang="0">
                    <a:pos x="77" y="427"/>
                  </a:cxn>
                  <a:cxn ang="0">
                    <a:pos x="66" y="375"/>
                  </a:cxn>
                  <a:cxn ang="0">
                    <a:pos x="138" y="353"/>
                  </a:cxn>
                  <a:cxn ang="0">
                    <a:pos x="213" y="329"/>
                  </a:cxn>
                  <a:cxn ang="0">
                    <a:pos x="231" y="290"/>
                  </a:cxn>
                  <a:cxn ang="0">
                    <a:pos x="263" y="248"/>
                  </a:cxn>
                  <a:cxn ang="0">
                    <a:pos x="278" y="213"/>
                  </a:cxn>
                  <a:cxn ang="0">
                    <a:pos x="288" y="179"/>
                  </a:cxn>
                  <a:cxn ang="0">
                    <a:pos x="289" y="140"/>
                  </a:cxn>
                  <a:cxn ang="0">
                    <a:pos x="276" y="92"/>
                  </a:cxn>
                  <a:cxn ang="0">
                    <a:pos x="320" y="68"/>
                  </a:cxn>
                  <a:cxn ang="0">
                    <a:pos x="363" y="50"/>
                  </a:cxn>
                  <a:cxn ang="0">
                    <a:pos x="400" y="63"/>
                  </a:cxn>
                  <a:cxn ang="0">
                    <a:pos x="405" y="106"/>
                  </a:cxn>
                  <a:cxn ang="0">
                    <a:pos x="443" y="145"/>
                  </a:cxn>
                  <a:cxn ang="0">
                    <a:pos x="470" y="117"/>
                  </a:cxn>
                  <a:cxn ang="0">
                    <a:pos x="510" y="88"/>
                  </a:cxn>
                  <a:cxn ang="0">
                    <a:pos x="543" y="68"/>
                  </a:cxn>
                  <a:cxn ang="0">
                    <a:pos x="578" y="80"/>
                  </a:cxn>
                  <a:cxn ang="0">
                    <a:pos x="619" y="88"/>
                  </a:cxn>
                </a:cxnLst>
                <a:rect l="0" t="0" r="r" b="b"/>
                <a:pathLst>
                  <a:path w="884" h="847">
                    <a:moveTo>
                      <a:pt x="619" y="88"/>
                    </a:moveTo>
                    <a:lnTo>
                      <a:pt x="630" y="92"/>
                    </a:lnTo>
                    <a:lnTo>
                      <a:pt x="638" y="86"/>
                    </a:lnTo>
                    <a:lnTo>
                      <a:pt x="639" y="75"/>
                    </a:lnTo>
                    <a:lnTo>
                      <a:pt x="639" y="63"/>
                    </a:lnTo>
                    <a:lnTo>
                      <a:pt x="639" y="52"/>
                    </a:lnTo>
                    <a:lnTo>
                      <a:pt x="655" y="35"/>
                    </a:lnTo>
                    <a:lnTo>
                      <a:pt x="665" y="35"/>
                    </a:lnTo>
                    <a:lnTo>
                      <a:pt x="675" y="40"/>
                    </a:lnTo>
                    <a:lnTo>
                      <a:pt x="686" y="46"/>
                    </a:lnTo>
                    <a:lnTo>
                      <a:pt x="697" y="40"/>
                    </a:lnTo>
                    <a:lnTo>
                      <a:pt x="704" y="32"/>
                    </a:lnTo>
                    <a:lnTo>
                      <a:pt x="713" y="32"/>
                    </a:lnTo>
                    <a:lnTo>
                      <a:pt x="726" y="23"/>
                    </a:lnTo>
                    <a:lnTo>
                      <a:pt x="737" y="17"/>
                    </a:lnTo>
                    <a:lnTo>
                      <a:pt x="750" y="8"/>
                    </a:lnTo>
                    <a:lnTo>
                      <a:pt x="756" y="3"/>
                    </a:lnTo>
                    <a:lnTo>
                      <a:pt x="770" y="0"/>
                    </a:lnTo>
                    <a:lnTo>
                      <a:pt x="778" y="5"/>
                    </a:lnTo>
                    <a:lnTo>
                      <a:pt x="790" y="12"/>
                    </a:lnTo>
                    <a:lnTo>
                      <a:pt x="801" y="8"/>
                    </a:lnTo>
                    <a:lnTo>
                      <a:pt x="811" y="8"/>
                    </a:lnTo>
                    <a:lnTo>
                      <a:pt x="826" y="23"/>
                    </a:lnTo>
                    <a:lnTo>
                      <a:pt x="835" y="32"/>
                    </a:lnTo>
                    <a:lnTo>
                      <a:pt x="844" y="83"/>
                    </a:lnTo>
                    <a:lnTo>
                      <a:pt x="851" y="88"/>
                    </a:lnTo>
                    <a:lnTo>
                      <a:pt x="858" y="97"/>
                    </a:lnTo>
                    <a:lnTo>
                      <a:pt x="869" y="100"/>
                    </a:lnTo>
                    <a:lnTo>
                      <a:pt x="883" y="115"/>
                    </a:lnTo>
                    <a:lnTo>
                      <a:pt x="883" y="130"/>
                    </a:lnTo>
                    <a:lnTo>
                      <a:pt x="883" y="137"/>
                    </a:lnTo>
                    <a:lnTo>
                      <a:pt x="878" y="146"/>
                    </a:lnTo>
                    <a:lnTo>
                      <a:pt x="869" y="155"/>
                    </a:lnTo>
                    <a:lnTo>
                      <a:pt x="869" y="166"/>
                    </a:lnTo>
                    <a:lnTo>
                      <a:pt x="786" y="166"/>
                    </a:lnTo>
                    <a:lnTo>
                      <a:pt x="790" y="182"/>
                    </a:lnTo>
                    <a:lnTo>
                      <a:pt x="775" y="182"/>
                    </a:lnTo>
                    <a:lnTo>
                      <a:pt x="775" y="208"/>
                    </a:lnTo>
                    <a:lnTo>
                      <a:pt x="761" y="208"/>
                    </a:lnTo>
                    <a:lnTo>
                      <a:pt x="761" y="222"/>
                    </a:lnTo>
                    <a:lnTo>
                      <a:pt x="733" y="222"/>
                    </a:lnTo>
                    <a:lnTo>
                      <a:pt x="733" y="237"/>
                    </a:lnTo>
                    <a:lnTo>
                      <a:pt x="719" y="237"/>
                    </a:lnTo>
                    <a:lnTo>
                      <a:pt x="719" y="257"/>
                    </a:lnTo>
                    <a:lnTo>
                      <a:pt x="719" y="292"/>
                    </a:lnTo>
                    <a:lnTo>
                      <a:pt x="719" y="315"/>
                    </a:lnTo>
                    <a:lnTo>
                      <a:pt x="706" y="315"/>
                    </a:lnTo>
                    <a:lnTo>
                      <a:pt x="708" y="342"/>
                    </a:lnTo>
                    <a:lnTo>
                      <a:pt x="697" y="342"/>
                    </a:lnTo>
                    <a:lnTo>
                      <a:pt x="695" y="362"/>
                    </a:lnTo>
                    <a:lnTo>
                      <a:pt x="681" y="367"/>
                    </a:lnTo>
                    <a:lnTo>
                      <a:pt x="681" y="382"/>
                    </a:lnTo>
                    <a:lnTo>
                      <a:pt x="666" y="382"/>
                    </a:lnTo>
                    <a:lnTo>
                      <a:pt x="666" y="435"/>
                    </a:lnTo>
                    <a:lnTo>
                      <a:pt x="653" y="435"/>
                    </a:lnTo>
                    <a:lnTo>
                      <a:pt x="653" y="471"/>
                    </a:lnTo>
                    <a:lnTo>
                      <a:pt x="639" y="471"/>
                    </a:lnTo>
                    <a:lnTo>
                      <a:pt x="639" y="485"/>
                    </a:lnTo>
                    <a:lnTo>
                      <a:pt x="599" y="485"/>
                    </a:lnTo>
                    <a:lnTo>
                      <a:pt x="599" y="499"/>
                    </a:lnTo>
                    <a:lnTo>
                      <a:pt x="585" y="499"/>
                    </a:lnTo>
                    <a:lnTo>
                      <a:pt x="585" y="511"/>
                    </a:lnTo>
                    <a:lnTo>
                      <a:pt x="570" y="511"/>
                    </a:lnTo>
                    <a:lnTo>
                      <a:pt x="570" y="524"/>
                    </a:lnTo>
                    <a:lnTo>
                      <a:pt x="558" y="524"/>
                    </a:lnTo>
                    <a:lnTo>
                      <a:pt x="558" y="537"/>
                    </a:lnTo>
                    <a:lnTo>
                      <a:pt x="543" y="537"/>
                    </a:lnTo>
                    <a:lnTo>
                      <a:pt x="543" y="549"/>
                    </a:lnTo>
                    <a:lnTo>
                      <a:pt x="530" y="549"/>
                    </a:lnTo>
                    <a:lnTo>
                      <a:pt x="530" y="564"/>
                    </a:lnTo>
                    <a:lnTo>
                      <a:pt x="518" y="564"/>
                    </a:lnTo>
                    <a:lnTo>
                      <a:pt x="518" y="644"/>
                    </a:lnTo>
                    <a:lnTo>
                      <a:pt x="496" y="644"/>
                    </a:lnTo>
                    <a:lnTo>
                      <a:pt x="476" y="644"/>
                    </a:lnTo>
                    <a:lnTo>
                      <a:pt x="291" y="649"/>
                    </a:lnTo>
                    <a:lnTo>
                      <a:pt x="291" y="672"/>
                    </a:lnTo>
                    <a:lnTo>
                      <a:pt x="278" y="672"/>
                    </a:lnTo>
                    <a:lnTo>
                      <a:pt x="278" y="689"/>
                    </a:lnTo>
                    <a:lnTo>
                      <a:pt x="263" y="689"/>
                    </a:lnTo>
                    <a:lnTo>
                      <a:pt x="263" y="714"/>
                    </a:lnTo>
                    <a:lnTo>
                      <a:pt x="251" y="714"/>
                    </a:lnTo>
                    <a:lnTo>
                      <a:pt x="251" y="729"/>
                    </a:lnTo>
                    <a:lnTo>
                      <a:pt x="235" y="729"/>
                    </a:lnTo>
                    <a:lnTo>
                      <a:pt x="235" y="739"/>
                    </a:lnTo>
                    <a:lnTo>
                      <a:pt x="222" y="739"/>
                    </a:lnTo>
                    <a:lnTo>
                      <a:pt x="222" y="754"/>
                    </a:lnTo>
                    <a:lnTo>
                      <a:pt x="211" y="754"/>
                    </a:lnTo>
                    <a:lnTo>
                      <a:pt x="208" y="846"/>
                    </a:lnTo>
                    <a:lnTo>
                      <a:pt x="197" y="838"/>
                    </a:lnTo>
                    <a:lnTo>
                      <a:pt x="170" y="843"/>
                    </a:lnTo>
                    <a:lnTo>
                      <a:pt x="158" y="836"/>
                    </a:lnTo>
                    <a:lnTo>
                      <a:pt x="153" y="827"/>
                    </a:lnTo>
                    <a:lnTo>
                      <a:pt x="148" y="819"/>
                    </a:lnTo>
                    <a:lnTo>
                      <a:pt x="148" y="807"/>
                    </a:lnTo>
                    <a:lnTo>
                      <a:pt x="150" y="801"/>
                    </a:lnTo>
                    <a:lnTo>
                      <a:pt x="153" y="794"/>
                    </a:lnTo>
                    <a:lnTo>
                      <a:pt x="155" y="771"/>
                    </a:lnTo>
                    <a:lnTo>
                      <a:pt x="155" y="759"/>
                    </a:lnTo>
                    <a:lnTo>
                      <a:pt x="155" y="749"/>
                    </a:lnTo>
                    <a:lnTo>
                      <a:pt x="155" y="738"/>
                    </a:lnTo>
                    <a:lnTo>
                      <a:pt x="148" y="734"/>
                    </a:lnTo>
                    <a:lnTo>
                      <a:pt x="142" y="729"/>
                    </a:lnTo>
                    <a:lnTo>
                      <a:pt x="131" y="718"/>
                    </a:lnTo>
                    <a:lnTo>
                      <a:pt x="122" y="714"/>
                    </a:lnTo>
                    <a:lnTo>
                      <a:pt x="98" y="712"/>
                    </a:lnTo>
                    <a:lnTo>
                      <a:pt x="77" y="705"/>
                    </a:lnTo>
                    <a:lnTo>
                      <a:pt x="63" y="704"/>
                    </a:lnTo>
                    <a:lnTo>
                      <a:pt x="52" y="704"/>
                    </a:lnTo>
                    <a:lnTo>
                      <a:pt x="43" y="699"/>
                    </a:lnTo>
                    <a:lnTo>
                      <a:pt x="21" y="689"/>
                    </a:lnTo>
                    <a:lnTo>
                      <a:pt x="17" y="679"/>
                    </a:lnTo>
                    <a:lnTo>
                      <a:pt x="13" y="671"/>
                    </a:lnTo>
                    <a:lnTo>
                      <a:pt x="10" y="658"/>
                    </a:lnTo>
                    <a:lnTo>
                      <a:pt x="6" y="652"/>
                    </a:lnTo>
                    <a:lnTo>
                      <a:pt x="3" y="644"/>
                    </a:lnTo>
                    <a:lnTo>
                      <a:pt x="0" y="634"/>
                    </a:lnTo>
                    <a:lnTo>
                      <a:pt x="1" y="624"/>
                    </a:lnTo>
                    <a:lnTo>
                      <a:pt x="8" y="579"/>
                    </a:lnTo>
                    <a:lnTo>
                      <a:pt x="18" y="554"/>
                    </a:lnTo>
                    <a:lnTo>
                      <a:pt x="28" y="549"/>
                    </a:lnTo>
                    <a:lnTo>
                      <a:pt x="40" y="537"/>
                    </a:lnTo>
                    <a:lnTo>
                      <a:pt x="43" y="525"/>
                    </a:lnTo>
                    <a:lnTo>
                      <a:pt x="52" y="512"/>
                    </a:lnTo>
                    <a:lnTo>
                      <a:pt x="55" y="505"/>
                    </a:lnTo>
                    <a:lnTo>
                      <a:pt x="52" y="494"/>
                    </a:lnTo>
                    <a:lnTo>
                      <a:pt x="52" y="484"/>
                    </a:lnTo>
                    <a:lnTo>
                      <a:pt x="52" y="471"/>
                    </a:lnTo>
                    <a:lnTo>
                      <a:pt x="57" y="464"/>
                    </a:lnTo>
                    <a:lnTo>
                      <a:pt x="63" y="452"/>
                    </a:lnTo>
                    <a:lnTo>
                      <a:pt x="68" y="445"/>
                    </a:lnTo>
                    <a:lnTo>
                      <a:pt x="75" y="437"/>
                    </a:lnTo>
                    <a:lnTo>
                      <a:pt x="77" y="427"/>
                    </a:lnTo>
                    <a:lnTo>
                      <a:pt x="68" y="407"/>
                    </a:lnTo>
                    <a:lnTo>
                      <a:pt x="63" y="399"/>
                    </a:lnTo>
                    <a:lnTo>
                      <a:pt x="63" y="387"/>
                    </a:lnTo>
                    <a:lnTo>
                      <a:pt x="66" y="375"/>
                    </a:lnTo>
                    <a:lnTo>
                      <a:pt x="73" y="367"/>
                    </a:lnTo>
                    <a:lnTo>
                      <a:pt x="80" y="362"/>
                    </a:lnTo>
                    <a:lnTo>
                      <a:pt x="126" y="345"/>
                    </a:lnTo>
                    <a:lnTo>
                      <a:pt x="138" y="353"/>
                    </a:lnTo>
                    <a:lnTo>
                      <a:pt x="150" y="355"/>
                    </a:lnTo>
                    <a:lnTo>
                      <a:pt x="193" y="342"/>
                    </a:lnTo>
                    <a:lnTo>
                      <a:pt x="211" y="342"/>
                    </a:lnTo>
                    <a:lnTo>
                      <a:pt x="213" y="329"/>
                    </a:lnTo>
                    <a:lnTo>
                      <a:pt x="220" y="320"/>
                    </a:lnTo>
                    <a:lnTo>
                      <a:pt x="222" y="313"/>
                    </a:lnTo>
                    <a:lnTo>
                      <a:pt x="228" y="300"/>
                    </a:lnTo>
                    <a:lnTo>
                      <a:pt x="231" y="290"/>
                    </a:lnTo>
                    <a:lnTo>
                      <a:pt x="233" y="280"/>
                    </a:lnTo>
                    <a:lnTo>
                      <a:pt x="253" y="272"/>
                    </a:lnTo>
                    <a:lnTo>
                      <a:pt x="260" y="265"/>
                    </a:lnTo>
                    <a:lnTo>
                      <a:pt x="263" y="248"/>
                    </a:lnTo>
                    <a:lnTo>
                      <a:pt x="260" y="232"/>
                    </a:lnTo>
                    <a:lnTo>
                      <a:pt x="265" y="225"/>
                    </a:lnTo>
                    <a:lnTo>
                      <a:pt x="273" y="219"/>
                    </a:lnTo>
                    <a:lnTo>
                      <a:pt x="278" y="213"/>
                    </a:lnTo>
                    <a:lnTo>
                      <a:pt x="288" y="205"/>
                    </a:lnTo>
                    <a:lnTo>
                      <a:pt x="293" y="195"/>
                    </a:lnTo>
                    <a:lnTo>
                      <a:pt x="293" y="188"/>
                    </a:lnTo>
                    <a:lnTo>
                      <a:pt x="288" y="179"/>
                    </a:lnTo>
                    <a:lnTo>
                      <a:pt x="280" y="170"/>
                    </a:lnTo>
                    <a:lnTo>
                      <a:pt x="280" y="162"/>
                    </a:lnTo>
                    <a:lnTo>
                      <a:pt x="283" y="150"/>
                    </a:lnTo>
                    <a:lnTo>
                      <a:pt x="289" y="140"/>
                    </a:lnTo>
                    <a:lnTo>
                      <a:pt x="289" y="132"/>
                    </a:lnTo>
                    <a:lnTo>
                      <a:pt x="278" y="112"/>
                    </a:lnTo>
                    <a:lnTo>
                      <a:pt x="273" y="100"/>
                    </a:lnTo>
                    <a:lnTo>
                      <a:pt x="276" y="92"/>
                    </a:lnTo>
                    <a:lnTo>
                      <a:pt x="288" y="86"/>
                    </a:lnTo>
                    <a:lnTo>
                      <a:pt x="298" y="77"/>
                    </a:lnTo>
                    <a:lnTo>
                      <a:pt x="307" y="72"/>
                    </a:lnTo>
                    <a:lnTo>
                      <a:pt x="320" y="68"/>
                    </a:lnTo>
                    <a:lnTo>
                      <a:pt x="341" y="63"/>
                    </a:lnTo>
                    <a:lnTo>
                      <a:pt x="348" y="57"/>
                    </a:lnTo>
                    <a:lnTo>
                      <a:pt x="351" y="50"/>
                    </a:lnTo>
                    <a:lnTo>
                      <a:pt x="363" y="50"/>
                    </a:lnTo>
                    <a:lnTo>
                      <a:pt x="373" y="52"/>
                    </a:lnTo>
                    <a:lnTo>
                      <a:pt x="380" y="63"/>
                    </a:lnTo>
                    <a:lnTo>
                      <a:pt x="388" y="68"/>
                    </a:lnTo>
                    <a:lnTo>
                      <a:pt x="400" y="63"/>
                    </a:lnTo>
                    <a:lnTo>
                      <a:pt x="407" y="57"/>
                    </a:lnTo>
                    <a:lnTo>
                      <a:pt x="418" y="72"/>
                    </a:lnTo>
                    <a:lnTo>
                      <a:pt x="414" y="88"/>
                    </a:lnTo>
                    <a:lnTo>
                      <a:pt x="405" y="106"/>
                    </a:lnTo>
                    <a:lnTo>
                      <a:pt x="405" y="117"/>
                    </a:lnTo>
                    <a:lnTo>
                      <a:pt x="420" y="132"/>
                    </a:lnTo>
                    <a:lnTo>
                      <a:pt x="427" y="137"/>
                    </a:lnTo>
                    <a:lnTo>
                      <a:pt x="443" y="145"/>
                    </a:lnTo>
                    <a:lnTo>
                      <a:pt x="450" y="145"/>
                    </a:lnTo>
                    <a:lnTo>
                      <a:pt x="460" y="132"/>
                    </a:lnTo>
                    <a:lnTo>
                      <a:pt x="465" y="125"/>
                    </a:lnTo>
                    <a:lnTo>
                      <a:pt x="470" y="117"/>
                    </a:lnTo>
                    <a:lnTo>
                      <a:pt x="481" y="112"/>
                    </a:lnTo>
                    <a:lnTo>
                      <a:pt x="488" y="106"/>
                    </a:lnTo>
                    <a:lnTo>
                      <a:pt x="501" y="92"/>
                    </a:lnTo>
                    <a:lnTo>
                      <a:pt x="510" y="88"/>
                    </a:lnTo>
                    <a:lnTo>
                      <a:pt x="518" y="77"/>
                    </a:lnTo>
                    <a:lnTo>
                      <a:pt x="523" y="68"/>
                    </a:lnTo>
                    <a:lnTo>
                      <a:pt x="534" y="68"/>
                    </a:lnTo>
                    <a:lnTo>
                      <a:pt x="543" y="68"/>
                    </a:lnTo>
                    <a:lnTo>
                      <a:pt x="550" y="68"/>
                    </a:lnTo>
                    <a:lnTo>
                      <a:pt x="561" y="68"/>
                    </a:lnTo>
                    <a:lnTo>
                      <a:pt x="570" y="72"/>
                    </a:lnTo>
                    <a:lnTo>
                      <a:pt x="578" y="80"/>
                    </a:lnTo>
                    <a:lnTo>
                      <a:pt x="583" y="86"/>
                    </a:lnTo>
                    <a:lnTo>
                      <a:pt x="592" y="92"/>
                    </a:lnTo>
                    <a:lnTo>
                      <a:pt x="608" y="88"/>
                    </a:lnTo>
                    <a:lnTo>
                      <a:pt x="619" y="88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3" name="Freeform 14"/>
              <p:cNvSpPr>
                <a:spLocks/>
              </p:cNvSpPr>
              <p:nvPr/>
            </p:nvSpPr>
            <p:spPr bwMode="auto">
              <a:xfrm>
                <a:off x="5070703" y="2183798"/>
                <a:ext cx="425670" cy="949194"/>
              </a:xfrm>
              <a:custGeom>
                <a:avLst/>
                <a:gdLst/>
                <a:ahLst/>
                <a:cxnLst>
                  <a:cxn ang="0">
                    <a:pos x="490" y="299"/>
                  </a:cxn>
                  <a:cxn ang="0">
                    <a:pos x="481" y="267"/>
                  </a:cxn>
                  <a:cxn ang="0">
                    <a:pos x="474" y="240"/>
                  </a:cxn>
                  <a:cxn ang="0">
                    <a:pos x="476" y="220"/>
                  </a:cxn>
                  <a:cxn ang="0">
                    <a:pos x="474" y="197"/>
                  </a:cxn>
                  <a:cxn ang="0">
                    <a:pos x="458" y="186"/>
                  </a:cxn>
                  <a:cxn ang="0">
                    <a:pos x="446" y="159"/>
                  </a:cxn>
                  <a:cxn ang="0">
                    <a:pos x="423" y="126"/>
                  </a:cxn>
                  <a:cxn ang="0">
                    <a:pos x="413" y="97"/>
                  </a:cxn>
                  <a:cxn ang="0">
                    <a:pos x="419" y="70"/>
                  </a:cxn>
                  <a:cxn ang="0">
                    <a:pos x="413" y="26"/>
                  </a:cxn>
                  <a:cxn ang="0">
                    <a:pos x="413" y="6"/>
                  </a:cxn>
                  <a:cxn ang="0">
                    <a:pos x="325" y="1"/>
                  </a:cxn>
                  <a:cxn ang="0">
                    <a:pos x="21" y="319"/>
                  </a:cxn>
                  <a:cxn ang="0">
                    <a:pos x="21" y="477"/>
                  </a:cxn>
                  <a:cxn ang="0">
                    <a:pos x="41" y="954"/>
                  </a:cxn>
                  <a:cxn ang="0">
                    <a:pos x="53" y="979"/>
                  </a:cxn>
                  <a:cxn ang="0">
                    <a:pos x="83" y="985"/>
                  </a:cxn>
                  <a:cxn ang="0">
                    <a:pos x="112" y="994"/>
                  </a:cxn>
                  <a:cxn ang="0">
                    <a:pos x="125" y="963"/>
                  </a:cxn>
                  <a:cxn ang="0">
                    <a:pos x="155" y="966"/>
                  </a:cxn>
                  <a:cxn ang="0">
                    <a:pos x="185" y="966"/>
                  </a:cxn>
                  <a:cxn ang="0">
                    <a:pos x="210" y="965"/>
                  </a:cxn>
                  <a:cxn ang="0">
                    <a:pos x="235" y="994"/>
                  </a:cxn>
                  <a:cxn ang="0">
                    <a:pos x="243" y="1014"/>
                  </a:cxn>
                  <a:cxn ang="0">
                    <a:pos x="288" y="1014"/>
                  </a:cxn>
                  <a:cxn ang="0">
                    <a:pos x="303" y="1043"/>
                  </a:cxn>
                  <a:cxn ang="0">
                    <a:pos x="353" y="1041"/>
                  </a:cxn>
                  <a:cxn ang="0">
                    <a:pos x="359" y="1005"/>
                  </a:cxn>
                  <a:cxn ang="0">
                    <a:pos x="358" y="971"/>
                  </a:cxn>
                  <a:cxn ang="0">
                    <a:pos x="353" y="941"/>
                  </a:cxn>
                  <a:cxn ang="0">
                    <a:pos x="341" y="906"/>
                  </a:cxn>
                  <a:cxn ang="0">
                    <a:pos x="348" y="854"/>
                  </a:cxn>
                  <a:cxn ang="0">
                    <a:pos x="399" y="861"/>
                  </a:cxn>
                  <a:cxn ang="0">
                    <a:pos x="423" y="845"/>
                  </a:cxn>
                  <a:cxn ang="0">
                    <a:pos x="428" y="818"/>
                  </a:cxn>
                  <a:cxn ang="0">
                    <a:pos x="412" y="789"/>
                  </a:cxn>
                  <a:cxn ang="0">
                    <a:pos x="434" y="774"/>
                  </a:cxn>
                  <a:cxn ang="0">
                    <a:pos x="452" y="747"/>
                  </a:cxn>
                  <a:cxn ang="0">
                    <a:pos x="454" y="714"/>
                  </a:cxn>
                  <a:cxn ang="0">
                    <a:pos x="485" y="656"/>
                  </a:cxn>
                  <a:cxn ang="0">
                    <a:pos x="468" y="626"/>
                  </a:cxn>
                  <a:cxn ang="0">
                    <a:pos x="456" y="596"/>
                  </a:cxn>
                  <a:cxn ang="0">
                    <a:pos x="446" y="554"/>
                  </a:cxn>
                  <a:cxn ang="0">
                    <a:pos x="436" y="519"/>
                  </a:cxn>
                  <a:cxn ang="0">
                    <a:pos x="428" y="491"/>
                  </a:cxn>
                  <a:cxn ang="0">
                    <a:pos x="445" y="464"/>
                  </a:cxn>
                  <a:cxn ang="0">
                    <a:pos x="458" y="427"/>
                  </a:cxn>
                  <a:cxn ang="0">
                    <a:pos x="470" y="409"/>
                  </a:cxn>
                  <a:cxn ang="0">
                    <a:pos x="476" y="375"/>
                  </a:cxn>
                  <a:cxn ang="0">
                    <a:pos x="479" y="342"/>
                  </a:cxn>
                  <a:cxn ang="0">
                    <a:pos x="493" y="319"/>
                  </a:cxn>
                </a:cxnLst>
                <a:rect l="0" t="0" r="r" b="b"/>
                <a:pathLst>
                  <a:path w="494" h="1054">
                    <a:moveTo>
                      <a:pt x="493" y="319"/>
                    </a:moveTo>
                    <a:lnTo>
                      <a:pt x="493" y="310"/>
                    </a:lnTo>
                    <a:lnTo>
                      <a:pt x="490" y="299"/>
                    </a:lnTo>
                    <a:lnTo>
                      <a:pt x="488" y="290"/>
                    </a:lnTo>
                    <a:lnTo>
                      <a:pt x="486" y="280"/>
                    </a:lnTo>
                    <a:lnTo>
                      <a:pt x="481" y="267"/>
                    </a:lnTo>
                    <a:lnTo>
                      <a:pt x="481" y="262"/>
                    </a:lnTo>
                    <a:lnTo>
                      <a:pt x="481" y="250"/>
                    </a:lnTo>
                    <a:lnTo>
                      <a:pt x="474" y="240"/>
                    </a:lnTo>
                    <a:lnTo>
                      <a:pt x="481" y="232"/>
                    </a:lnTo>
                    <a:lnTo>
                      <a:pt x="474" y="230"/>
                    </a:lnTo>
                    <a:lnTo>
                      <a:pt x="476" y="220"/>
                    </a:lnTo>
                    <a:lnTo>
                      <a:pt x="470" y="215"/>
                    </a:lnTo>
                    <a:lnTo>
                      <a:pt x="470" y="205"/>
                    </a:lnTo>
                    <a:lnTo>
                      <a:pt x="474" y="197"/>
                    </a:lnTo>
                    <a:lnTo>
                      <a:pt x="470" y="188"/>
                    </a:lnTo>
                    <a:lnTo>
                      <a:pt x="461" y="195"/>
                    </a:lnTo>
                    <a:lnTo>
                      <a:pt x="458" y="186"/>
                    </a:lnTo>
                    <a:lnTo>
                      <a:pt x="452" y="179"/>
                    </a:lnTo>
                    <a:lnTo>
                      <a:pt x="452" y="168"/>
                    </a:lnTo>
                    <a:lnTo>
                      <a:pt x="446" y="159"/>
                    </a:lnTo>
                    <a:lnTo>
                      <a:pt x="445" y="152"/>
                    </a:lnTo>
                    <a:lnTo>
                      <a:pt x="428" y="139"/>
                    </a:lnTo>
                    <a:lnTo>
                      <a:pt x="423" y="126"/>
                    </a:lnTo>
                    <a:lnTo>
                      <a:pt x="423" y="113"/>
                    </a:lnTo>
                    <a:lnTo>
                      <a:pt x="413" y="108"/>
                    </a:lnTo>
                    <a:lnTo>
                      <a:pt x="413" y="97"/>
                    </a:lnTo>
                    <a:lnTo>
                      <a:pt x="418" y="88"/>
                    </a:lnTo>
                    <a:lnTo>
                      <a:pt x="423" y="79"/>
                    </a:lnTo>
                    <a:lnTo>
                      <a:pt x="419" y="70"/>
                    </a:lnTo>
                    <a:lnTo>
                      <a:pt x="412" y="59"/>
                    </a:lnTo>
                    <a:lnTo>
                      <a:pt x="408" y="50"/>
                    </a:lnTo>
                    <a:lnTo>
                      <a:pt x="413" y="26"/>
                    </a:lnTo>
                    <a:lnTo>
                      <a:pt x="405" y="25"/>
                    </a:lnTo>
                    <a:lnTo>
                      <a:pt x="408" y="15"/>
                    </a:lnTo>
                    <a:lnTo>
                      <a:pt x="413" y="6"/>
                    </a:lnTo>
                    <a:lnTo>
                      <a:pt x="408" y="0"/>
                    </a:lnTo>
                    <a:lnTo>
                      <a:pt x="421" y="0"/>
                    </a:lnTo>
                    <a:lnTo>
                      <a:pt x="325" y="1"/>
                    </a:lnTo>
                    <a:lnTo>
                      <a:pt x="13" y="6"/>
                    </a:lnTo>
                    <a:lnTo>
                      <a:pt x="15" y="162"/>
                    </a:lnTo>
                    <a:lnTo>
                      <a:pt x="21" y="319"/>
                    </a:lnTo>
                    <a:lnTo>
                      <a:pt x="0" y="319"/>
                    </a:lnTo>
                    <a:lnTo>
                      <a:pt x="3" y="477"/>
                    </a:lnTo>
                    <a:lnTo>
                      <a:pt x="21" y="477"/>
                    </a:lnTo>
                    <a:lnTo>
                      <a:pt x="26" y="943"/>
                    </a:lnTo>
                    <a:lnTo>
                      <a:pt x="32" y="946"/>
                    </a:lnTo>
                    <a:lnTo>
                      <a:pt x="41" y="954"/>
                    </a:lnTo>
                    <a:lnTo>
                      <a:pt x="41" y="965"/>
                    </a:lnTo>
                    <a:lnTo>
                      <a:pt x="46" y="972"/>
                    </a:lnTo>
                    <a:lnTo>
                      <a:pt x="53" y="979"/>
                    </a:lnTo>
                    <a:lnTo>
                      <a:pt x="63" y="983"/>
                    </a:lnTo>
                    <a:lnTo>
                      <a:pt x="73" y="983"/>
                    </a:lnTo>
                    <a:lnTo>
                      <a:pt x="83" y="985"/>
                    </a:lnTo>
                    <a:lnTo>
                      <a:pt x="93" y="990"/>
                    </a:lnTo>
                    <a:lnTo>
                      <a:pt x="103" y="994"/>
                    </a:lnTo>
                    <a:lnTo>
                      <a:pt x="112" y="994"/>
                    </a:lnTo>
                    <a:lnTo>
                      <a:pt x="121" y="990"/>
                    </a:lnTo>
                    <a:lnTo>
                      <a:pt x="121" y="979"/>
                    </a:lnTo>
                    <a:lnTo>
                      <a:pt x="125" y="963"/>
                    </a:lnTo>
                    <a:lnTo>
                      <a:pt x="132" y="956"/>
                    </a:lnTo>
                    <a:lnTo>
                      <a:pt x="139" y="956"/>
                    </a:lnTo>
                    <a:lnTo>
                      <a:pt x="155" y="966"/>
                    </a:lnTo>
                    <a:lnTo>
                      <a:pt x="165" y="971"/>
                    </a:lnTo>
                    <a:lnTo>
                      <a:pt x="172" y="966"/>
                    </a:lnTo>
                    <a:lnTo>
                      <a:pt x="185" y="966"/>
                    </a:lnTo>
                    <a:lnTo>
                      <a:pt x="195" y="966"/>
                    </a:lnTo>
                    <a:lnTo>
                      <a:pt x="203" y="965"/>
                    </a:lnTo>
                    <a:lnTo>
                      <a:pt x="210" y="965"/>
                    </a:lnTo>
                    <a:lnTo>
                      <a:pt x="235" y="972"/>
                    </a:lnTo>
                    <a:lnTo>
                      <a:pt x="238" y="983"/>
                    </a:lnTo>
                    <a:lnTo>
                      <a:pt x="235" y="994"/>
                    </a:lnTo>
                    <a:lnTo>
                      <a:pt x="232" y="1003"/>
                    </a:lnTo>
                    <a:lnTo>
                      <a:pt x="235" y="1012"/>
                    </a:lnTo>
                    <a:lnTo>
                      <a:pt x="243" y="1014"/>
                    </a:lnTo>
                    <a:lnTo>
                      <a:pt x="259" y="1014"/>
                    </a:lnTo>
                    <a:lnTo>
                      <a:pt x="283" y="1008"/>
                    </a:lnTo>
                    <a:lnTo>
                      <a:pt x="288" y="1014"/>
                    </a:lnTo>
                    <a:lnTo>
                      <a:pt x="288" y="1025"/>
                    </a:lnTo>
                    <a:lnTo>
                      <a:pt x="293" y="1038"/>
                    </a:lnTo>
                    <a:lnTo>
                      <a:pt x="303" y="1043"/>
                    </a:lnTo>
                    <a:lnTo>
                      <a:pt x="339" y="1053"/>
                    </a:lnTo>
                    <a:lnTo>
                      <a:pt x="348" y="1048"/>
                    </a:lnTo>
                    <a:lnTo>
                      <a:pt x="353" y="1041"/>
                    </a:lnTo>
                    <a:lnTo>
                      <a:pt x="358" y="1028"/>
                    </a:lnTo>
                    <a:lnTo>
                      <a:pt x="359" y="1018"/>
                    </a:lnTo>
                    <a:lnTo>
                      <a:pt x="359" y="1005"/>
                    </a:lnTo>
                    <a:lnTo>
                      <a:pt x="363" y="994"/>
                    </a:lnTo>
                    <a:lnTo>
                      <a:pt x="363" y="983"/>
                    </a:lnTo>
                    <a:lnTo>
                      <a:pt x="358" y="971"/>
                    </a:lnTo>
                    <a:lnTo>
                      <a:pt x="352" y="965"/>
                    </a:lnTo>
                    <a:lnTo>
                      <a:pt x="352" y="954"/>
                    </a:lnTo>
                    <a:lnTo>
                      <a:pt x="353" y="941"/>
                    </a:lnTo>
                    <a:lnTo>
                      <a:pt x="358" y="926"/>
                    </a:lnTo>
                    <a:lnTo>
                      <a:pt x="348" y="918"/>
                    </a:lnTo>
                    <a:lnTo>
                      <a:pt x="341" y="906"/>
                    </a:lnTo>
                    <a:lnTo>
                      <a:pt x="338" y="901"/>
                    </a:lnTo>
                    <a:lnTo>
                      <a:pt x="323" y="872"/>
                    </a:lnTo>
                    <a:lnTo>
                      <a:pt x="348" y="854"/>
                    </a:lnTo>
                    <a:lnTo>
                      <a:pt x="358" y="854"/>
                    </a:lnTo>
                    <a:lnTo>
                      <a:pt x="378" y="861"/>
                    </a:lnTo>
                    <a:lnTo>
                      <a:pt x="399" y="861"/>
                    </a:lnTo>
                    <a:lnTo>
                      <a:pt x="405" y="854"/>
                    </a:lnTo>
                    <a:lnTo>
                      <a:pt x="413" y="845"/>
                    </a:lnTo>
                    <a:lnTo>
                      <a:pt x="423" y="845"/>
                    </a:lnTo>
                    <a:lnTo>
                      <a:pt x="428" y="839"/>
                    </a:lnTo>
                    <a:lnTo>
                      <a:pt x="428" y="829"/>
                    </a:lnTo>
                    <a:lnTo>
                      <a:pt x="428" y="818"/>
                    </a:lnTo>
                    <a:lnTo>
                      <a:pt x="423" y="803"/>
                    </a:lnTo>
                    <a:lnTo>
                      <a:pt x="413" y="796"/>
                    </a:lnTo>
                    <a:lnTo>
                      <a:pt x="412" y="789"/>
                    </a:lnTo>
                    <a:lnTo>
                      <a:pt x="418" y="776"/>
                    </a:lnTo>
                    <a:lnTo>
                      <a:pt x="426" y="776"/>
                    </a:lnTo>
                    <a:lnTo>
                      <a:pt x="434" y="774"/>
                    </a:lnTo>
                    <a:lnTo>
                      <a:pt x="446" y="767"/>
                    </a:lnTo>
                    <a:lnTo>
                      <a:pt x="452" y="759"/>
                    </a:lnTo>
                    <a:lnTo>
                      <a:pt x="452" y="747"/>
                    </a:lnTo>
                    <a:lnTo>
                      <a:pt x="450" y="736"/>
                    </a:lnTo>
                    <a:lnTo>
                      <a:pt x="450" y="726"/>
                    </a:lnTo>
                    <a:lnTo>
                      <a:pt x="454" y="714"/>
                    </a:lnTo>
                    <a:lnTo>
                      <a:pt x="450" y="706"/>
                    </a:lnTo>
                    <a:lnTo>
                      <a:pt x="476" y="674"/>
                    </a:lnTo>
                    <a:lnTo>
                      <a:pt x="485" y="656"/>
                    </a:lnTo>
                    <a:lnTo>
                      <a:pt x="476" y="647"/>
                    </a:lnTo>
                    <a:lnTo>
                      <a:pt x="474" y="636"/>
                    </a:lnTo>
                    <a:lnTo>
                      <a:pt x="468" y="626"/>
                    </a:lnTo>
                    <a:lnTo>
                      <a:pt x="461" y="616"/>
                    </a:lnTo>
                    <a:lnTo>
                      <a:pt x="458" y="609"/>
                    </a:lnTo>
                    <a:lnTo>
                      <a:pt x="456" y="596"/>
                    </a:lnTo>
                    <a:lnTo>
                      <a:pt x="454" y="587"/>
                    </a:lnTo>
                    <a:lnTo>
                      <a:pt x="452" y="562"/>
                    </a:lnTo>
                    <a:lnTo>
                      <a:pt x="446" y="554"/>
                    </a:lnTo>
                    <a:lnTo>
                      <a:pt x="445" y="542"/>
                    </a:lnTo>
                    <a:lnTo>
                      <a:pt x="436" y="531"/>
                    </a:lnTo>
                    <a:lnTo>
                      <a:pt x="436" y="519"/>
                    </a:lnTo>
                    <a:lnTo>
                      <a:pt x="436" y="507"/>
                    </a:lnTo>
                    <a:lnTo>
                      <a:pt x="434" y="497"/>
                    </a:lnTo>
                    <a:lnTo>
                      <a:pt x="428" y="491"/>
                    </a:lnTo>
                    <a:lnTo>
                      <a:pt x="428" y="479"/>
                    </a:lnTo>
                    <a:lnTo>
                      <a:pt x="436" y="469"/>
                    </a:lnTo>
                    <a:lnTo>
                      <a:pt x="445" y="464"/>
                    </a:lnTo>
                    <a:lnTo>
                      <a:pt x="446" y="447"/>
                    </a:lnTo>
                    <a:lnTo>
                      <a:pt x="450" y="435"/>
                    </a:lnTo>
                    <a:lnTo>
                      <a:pt x="458" y="427"/>
                    </a:lnTo>
                    <a:lnTo>
                      <a:pt x="466" y="427"/>
                    </a:lnTo>
                    <a:lnTo>
                      <a:pt x="474" y="420"/>
                    </a:lnTo>
                    <a:lnTo>
                      <a:pt x="470" y="409"/>
                    </a:lnTo>
                    <a:lnTo>
                      <a:pt x="474" y="397"/>
                    </a:lnTo>
                    <a:lnTo>
                      <a:pt x="474" y="385"/>
                    </a:lnTo>
                    <a:lnTo>
                      <a:pt x="476" y="375"/>
                    </a:lnTo>
                    <a:lnTo>
                      <a:pt x="479" y="362"/>
                    </a:lnTo>
                    <a:lnTo>
                      <a:pt x="476" y="353"/>
                    </a:lnTo>
                    <a:lnTo>
                      <a:pt x="479" y="342"/>
                    </a:lnTo>
                    <a:lnTo>
                      <a:pt x="485" y="333"/>
                    </a:lnTo>
                    <a:lnTo>
                      <a:pt x="486" y="322"/>
                    </a:lnTo>
                    <a:lnTo>
                      <a:pt x="493" y="319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4" name="Freeform 15"/>
              <p:cNvSpPr>
                <a:spLocks/>
              </p:cNvSpPr>
              <p:nvPr/>
            </p:nvSpPr>
            <p:spPr bwMode="auto">
              <a:xfrm>
                <a:off x="4772562" y="4018247"/>
                <a:ext cx="726396" cy="456586"/>
              </a:xfrm>
              <a:custGeom>
                <a:avLst/>
                <a:gdLst/>
                <a:ahLst/>
                <a:cxnLst>
                  <a:cxn ang="0">
                    <a:pos x="555" y="266"/>
                  </a:cxn>
                  <a:cxn ang="0">
                    <a:pos x="552" y="286"/>
                  </a:cxn>
                  <a:cxn ang="0">
                    <a:pos x="543" y="306"/>
                  </a:cxn>
                  <a:cxn ang="0">
                    <a:pos x="528" y="326"/>
                  </a:cxn>
                  <a:cxn ang="0">
                    <a:pos x="513" y="346"/>
                  </a:cxn>
                  <a:cxn ang="0">
                    <a:pos x="485" y="349"/>
                  </a:cxn>
                  <a:cxn ang="0">
                    <a:pos x="472" y="378"/>
                  </a:cxn>
                  <a:cxn ang="0">
                    <a:pos x="468" y="398"/>
                  </a:cxn>
                  <a:cxn ang="0">
                    <a:pos x="460" y="413"/>
                  </a:cxn>
                  <a:cxn ang="0">
                    <a:pos x="443" y="413"/>
                  </a:cxn>
                  <a:cxn ang="0">
                    <a:pos x="427" y="427"/>
                  </a:cxn>
                  <a:cxn ang="0">
                    <a:pos x="413" y="441"/>
                  </a:cxn>
                  <a:cxn ang="0">
                    <a:pos x="352" y="459"/>
                  </a:cxn>
                  <a:cxn ang="0">
                    <a:pos x="325" y="467"/>
                  </a:cxn>
                  <a:cxn ang="0">
                    <a:pos x="303" y="479"/>
                  </a:cxn>
                  <a:cxn ang="0">
                    <a:pos x="290" y="494"/>
                  </a:cxn>
                  <a:cxn ang="0">
                    <a:pos x="228" y="476"/>
                  </a:cxn>
                  <a:cxn ang="0">
                    <a:pos x="199" y="472"/>
                  </a:cxn>
                  <a:cxn ang="0">
                    <a:pos x="172" y="463"/>
                  </a:cxn>
                  <a:cxn ang="0">
                    <a:pos x="139" y="438"/>
                  </a:cxn>
                  <a:cxn ang="0">
                    <a:pos x="133" y="418"/>
                  </a:cxn>
                  <a:cxn ang="0">
                    <a:pos x="141" y="389"/>
                  </a:cxn>
                  <a:cxn ang="0">
                    <a:pos x="133" y="363"/>
                  </a:cxn>
                  <a:cxn ang="0">
                    <a:pos x="130" y="336"/>
                  </a:cxn>
                  <a:cxn ang="0">
                    <a:pos x="130" y="313"/>
                  </a:cxn>
                  <a:cxn ang="0">
                    <a:pos x="133" y="281"/>
                  </a:cxn>
                  <a:cxn ang="0">
                    <a:pos x="130" y="256"/>
                  </a:cxn>
                  <a:cxn ang="0">
                    <a:pos x="133" y="236"/>
                  </a:cxn>
                  <a:cxn ang="0">
                    <a:pos x="125" y="211"/>
                  </a:cxn>
                  <a:cxn ang="0">
                    <a:pos x="85" y="171"/>
                  </a:cxn>
                  <a:cxn ang="0">
                    <a:pos x="63" y="160"/>
                  </a:cxn>
                  <a:cxn ang="0">
                    <a:pos x="33" y="124"/>
                  </a:cxn>
                  <a:cxn ang="0">
                    <a:pos x="28" y="97"/>
                  </a:cxn>
                  <a:cxn ang="0">
                    <a:pos x="10" y="88"/>
                  </a:cxn>
                  <a:cxn ang="0">
                    <a:pos x="0" y="71"/>
                  </a:cxn>
                  <a:cxn ang="0">
                    <a:pos x="55" y="18"/>
                  </a:cxn>
                  <a:cxn ang="0">
                    <a:pos x="533" y="6"/>
                  </a:cxn>
                  <a:cxn ang="0">
                    <a:pos x="814" y="3"/>
                  </a:cxn>
                  <a:cxn ang="0">
                    <a:pos x="827" y="50"/>
                  </a:cxn>
                  <a:cxn ang="0">
                    <a:pos x="819" y="71"/>
                  </a:cxn>
                  <a:cxn ang="0">
                    <a:pos x="830" y="88"/>
                  </a:cxn>
                  <a:cxn ang="0">
                    <a:pos x="839" y="100"/>
                  </a:cxn>
                  <a:cxn ang="0">
                    <a:pos x="835" y="117"/>
                  </a:cxn>
                  <a:cxn ang="0">
                    <a:pos x="832" y="131"/>
                  </a:cxn>
                  <a:cxn ang="0">
                    <a:pos x="820" y="130"/>
                  </a:cxn>
                  <a:cxn ang="0">
                    <a:pos x="792" y="130"/>
                  </a:cxn>
                  <a:cxn ang="0">
                    <a:pos x="777" y="124"/>
                  </a:cxn>
                  <a:cxn ang="0">
                    <a:pos x="759" y="120"/>
                  </a:cxn>
                  <a:cxn ang="0">
                    <a:pos x="720" y="138"/>
                  </a:cxn>
                  <a:cxn ang="0">
                    <a:pos x="699" y="144"/>
                  </a:cxn>
                  <a:cxn ang="0">
                    <a:pos x="677" y="135"/>
                  </a:cxn>
                  <a:cxn ang="0">
                    <a:pos x="663" y="130"/>
                  </a:cxn>
                  <a:cxn ang="0">
                    <a:pos x="648" y="144"/>
                  </a:cxn>
                  <a:cxn ang="0">
                    <a:pos x="632" y="155"/>
                  </a:cxn>
                  <a:cxn ang="0">
                    <a:pos x="608" y="170"/>
                  </a:cxn>
                  <a:cxn ang="0">
                    <a:pos x="585" y="193"/>
                  </a:cxn>
                  <a:cxn ang="0">
                    <a:pos x="560" y="228"/>
                  </a:cxn>
                </a:cxnLst>
                <a:rect l="0" t="0" r="r" b="b"/>
                <a:pathLst>
                  <a:path w="843" h="507">
                    <a:moveTo>
                      <a:pt x="565" y="240"/>
                    </a:moveTo>
                    <a:lnTo>
                      <a:pt x="555" y="266"/>
                    </a:lnTo>
                    <a:lnTo>
                      <a:pt x="552" y="275"/>
                    </a:lnTo>
                    <a:lnTo>
                      <a:pt x="552" y="286"/>
                    </a:lnTo>
                    <a:lnTo>
                      <a:pt x="555" y="296"/>
                    </a:lnTo>
                    <a:lnTo>
                      <a:pt x="543" y="306"/>
                    </a:lnTo>
                    <a:lnTo>
                      <a:pt x="533" y="320"/>
                    </a:lnTo>
                    <a:lnTo>
                      <a:pt x="528" y="326"/>
                    </a:lnTo>
                    <a:lnTo>
                      <a:pt x="517" y="331"/>
                    </a:lnTo>
                    <a:lnTo>
                      <a:pt x="513" y="346"/>
                    </a:lnTo>
                    <a:lnTo>
                      <a:pt x="507" y="349"/>
                    </a:lnTo>
                    <a:lnTo>
                      <a:pt x="485" y="349"/>
                    </a:lnTo>
                    <a:lnTo>
                      <a:pt x="472" y="366"/>
                    </a:lnTo>
                    <a:lnTo>
                      <a:pt x="472" y="378"/>
                    </a:lnTo>
                    <a:lnTo>
                      <a:pt x="463" y="387"/>
                    </a:lnTo>
                    <a:lnTo>
                      <a:pt x="468" y="398"/>
                    </a:lnTo>
                    <a:lnTo>
                      <a:pt x="470" y="407"/>
                    </a:lnTo>
                    <a:lnTo>
                      <a:pt x="460" y="413"/>
                    </a:lnTo>
                    <a:lnTo>
                      <a:pt x="452" y="413"/>
                    </a:lnTo>
                    <a:lnTo>
                      <a:pt x="443" y="413"/>
                    </a:lnTo>
                    <a:lnTo>
                      <a:pt x="432" y="418"/>
                    </a:lnTo>
                    <a:lnTo>
                      <a:pt x="427" y="427"/>
                    </a:lnTo>
                    <a:lnTo>
                      <a:pt x="419" y="433"/>
                    </a:lnTo>
                    <a:lnTo>
                      <a:pt x="413" y="441"/>
                    </a:lnTo>
                    <a:lnTo>
                      <a:pt x="408" y="447"/>
                    </a:lnTo>
                    <a:lnTo>
                      <a:pt x="352" y="459"/>
                    </a:lnTo>
                    <a:lnTo>
                      <a:pt x="332" y="461"/>
                    </a:lnTo>
                    <a:lnTo>
                      <a:pt x="325" y="467"/>
                    </a:lnTo>
                    <a:lnTo>
                      <a:pt x="312" y="472"/>
                    </a:lnTo>
                    <a:lnTo>
                      <a:pt x="303" y="479"/>
                    </a:lnTo>
                    <a:lnTo>
                      <a:pt x="295" y="486"/>
                    </a:lnTo>
                    <a:lnTo>
                      <a:pt x="290" y="494"/>
                    </a:lnTo>
                    <a:lnTo>
                      <a:pt x="287" y="506"/>
                    </a:lnTo>
                    <a:lnTo>
                      <a:pt x="228" y="476"/>
                    </a:lnTo>
                    <a:lnTo>
                      <a:pt x="219" y="476"/>
                    </a:lnTo>
                    <a:lnTo>
                      <a:pt x="199" y="472"/>
                    </a:lnTo>
                    <a:lnTo>
                      <a:pt x="186" y="471"/>
                    </a:lnTo>
                    <a:lnTo>
                      <a:pt x="172" y="463"/>
                    </a:lnTo>
                    <a:lnTo>
                      <a:pt x="146" y="441"/>
                    </a:lnTo>
                    <a:lnTo>
                      <a:pt x="139" y="438"/>
                    </a:lnTo>
                    <a:lnTo>
                      <a:pt x="130" y="431"/>
                    </a:lnTo>
                    <a:lnTo>
                      <a:pt x="133" y="418"/>
                    </a:lnTo>
                    <a:lnTo>
                      <a:pt x="141" y="400"/>
                    </a:lnTo>
                    <a:lnTo>
                      <a:pt x="141" y="389"/>
                    </a:lnTo>
                    <a:lnTo>
                      <a:pt x="139" y="373"/>
                    </a:lnTo>
                    <a:lnTo>
                      <a:pt x="133" y="363"/>
                    </a:lnTo>
                    <a:lnTo>
                      <a:pt x="130" y="349"/>
                    </a:lnTo>
                    <a:lnTo>
                      <a:pt x="130" y="336"/>
                    </a:lnTo>
                    <a:lnTo>
                      <a:pt x="130" y="326"/>
                    </a:lnTo>
                    <a:lnTo>
                      <a:pt x="130" y="313"/>
                    </a:lnTo>
                    <a:lnTo>
                      <a:pt x="133" y="293"/>
                    </a:lnTo>
                    <a:lnTo>
                      <a:pt x="133" y="281"/>
                    </a:lnTo>
                    <a:lnTo>
                      <a:pt x="130" y="271"/>
                    </a:lnTo>
                    <a:lnTo>
                      <a:pt x="130" y="256"/>
                    </a:lnTo>
                    <a:lnTo>
                      <a:pt x="130" y="246"/>
                    </a:lnTo>
                    <a:lnTo>
                      <a:pt x="133" y="236"/>
                    </a:lnTo>
                    <a:lnTo>
                      <a:pt x="130" y="224"/>
                    </a:lnTo>
                    <a:lnTo>
                      <a:pt x="125" y="211"/>
                    </a:lnTo>
                    <a:lnTo>
                      <a:pt x="101" y="191"/>
                    </a:lnTo>
                    <a:lnTo>
                      <a:pt x="85" y="171"/>
                    </a:lnTo>
                    <a:lnTo>
                      <a:pt x="73" y="166"/>
                    </a:lnTo>
                    <a:lnTo>
                      <a:pt x="63" y="160"/>
                    </a:lnTo>
                    <a:lnTo>
                      <a:pt x="37" y="135"/>
                    </a:lnTo>
                    <a:lnTo>
                      <a:pt x="33" y="124"/>
                    </a:lnTo>
                    <a:lnTo>
                      <a:pt x="33" y="110"/>
                    </a:lnTo>
                    <a:lnTo>
                      <a:pt x="28" y="97"/>
                    </a:lnTo>
                    <a:lnTo>
                      <a:pt x="21" y="91"/>
                    </a:lnTo>
                    <a:lnTo>
                      <a:pt x="10" y="88"/>
                    </a:lnTo>
                    <a:lnTo>
                      <a:pt x="0" y="78"/>
                    </a:lnTo>
                    <a:lnTo>
                      <a:pt x="0" y="71"/>
                    </a:lnTo>
                    <a:lnTo>
                      <a:pt x="55" y="71"/>
                    </a:lnTo>
                    <a:lnTo>
                      <a:pt x="55" y="18"/>
                    </a:lnTo>
                    <a:lnTo>
                      <a:pt x="370" y="10"/>
                    </a:lnTo>
                    <a:lnTo>
                      <a:pt x="533" y="6"/>
                    </a:lnTo>
                    <a:lnTo>
                      <a:pt x="832" y="0"/>
                    </a:lnTo>
                    <a:lnTo>
                      <a:pt x="814" y="3"/>
                    </a:lnTo>
                    <a:lnTo>
                      <a:pt x="805" y="6"/>
                    </a:lnTo>
                    <a:lnTo>
                      <a:pt x="827" y="50"/>
                    </a:lnTo>
                    <a:lnTo>
                      <a:pt x="820" y="58"/>
                    </a:lnTo>
                    <a:lnTo>
                      <a:pt x="819" y="71"/>
                    </a:lnTo>
                    <a:lnTo>
                      <a:pt x="820" y="78"/>
                    </a:lnTo>
                    <a:lnTo>
                      <a:pt x="830" y="88"/>
                    </a:lnTo>
                    <a:lnTo>
                      <a:pt x="832" y="95"/>
                    </a:lnTo>
                    <a:lnTo>
                      <a:pt x="839" y="100"/>
                    </a:lnTo>
                    <a:lnTo>
                      <a:pt x="842" y="111"/>
                    </a:lnTo>
                    <a:lnTo>
                      <a:pt x="835" y="117"/>
                    </a:lnTo>
                    <a:lnTo>
                      <a:pt x="832" y="130"/>
                    </a:lnTo>
                    <a:lnTo>
                      <a:pt x="832" y="131"/>
                    </a:lnTo>
                    <a:lnTo>
                      <a:pt x="827" y="131"/>
                    </a:lnTo>
                    <a:lnTo>
                      <a:pt x="820" y="130"/>
                    </a:lnTo>
                    <a:lnTo>
                      <a:pt x="812" y="124"/>
                    </a:lnTo>
                    <a:lnTo>
                      <a:pt x="792" y="130"/>
                    </a:lnTo>
                    <a:lnTo>
                      <a:pt x="783" y="130"/>
                    </a:lnTo>
                    <a:lnTo>
                      <a:pt x="777" y="124"/>
                    </a:lnTo>
                    <a:lnTo>
                      <a:pt x="768" y="120"/>
                    </a:lnTo>
                    <a:lnTo>
                      <a:pt x="759" y="120"/>
                    </a:lnTo>
                    <a:lnTo>
                      <a:pt x="734" y="130"/>
                    </a:lnTo>
                    <a:lnTo>
                      <a:pt x="720" y="138"/>
                    </a:lnTo>
                    <a:lnTo>
                      <a:pt x="717" y="144"/>
                    </a:lnTo>
                    <a:lnTo>
                      <a:pt x="699" y="144"/>
                    </a:lnTo>
                    <a:lnTo>
                      <a:pt x="692" y="140"/>
                    </a:lnTo>
                    <a:lnTo>
                      <a:pt x="677" y="135"/>
                    </a:lnTo>
                    <a:lnTo>
                      <a:pt x="672" y="131"/>
                    </a:lnTo>
                    <a:lnTo>
                      <a:pt x="663" y="130"/>
                    </a:lnTo>
                    <a:lnTo>
                      <a:pt x="654" y="135"/>
                    </a:lnTo>
                    <a:lnTo>
                      <a:pt x="648" y="144"/>
                    </a:lnTo>
                    <a:lnTo>
                      <a:pt x="645" y="150"/>
                    </a:lnTo>
                    <a:lnTo>
                      <a:pt x="632" y="155"/>
                    </a:lnTo>
                    <a:lnTo>
                      <a:pt x="620" y="158"/>
                    </a:lnTo>
                    <a:lnTo>
                      <a:pt x="608" y="170"/>
                    </a:lnTo>
                    <a:lnTo>
                      <a:pt x="600" y="188"/>
                    </a:lnTo>
                    <a:lnTo>
                      <a:pt x="585" y="193"/>
                    </a:lnTo>
                    <a:lnTo>
                      <a:pt x="565" y="215"/>
                    </a:lnTo>
                    <a:lnTo>
                      <a:pt x="560" y="228"/>
                    </a:lnTo>
                    <a:lnTo>
                      <a:pt x="565" y="240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5" name="Freeform 16"/>
              <p:cNvSpPr>
                <a:spLocks/>
              </p:cNvSpPr>
              <p:nvPr/>
            </p:nvSpPr>
            <p:spPr bwMode="auto">
              <a:xfrm>
                <a:off x="5691112" y="4031756"/>
                <a:ext cx="370522" cy="574560"/>
              </a:xfrm>
              <a:custGeom>
                <a:avLst/>
                <a:gdLst/>
                <a:ahLst/>
                <a:cxnLst>
                  <a:cxn ang="0">
                    <a:pos x="314" y="61"/>
                  </a:cxn>
                  <a:cxn ang="0">
                    <a:pos x="308" y="41"/>
                  </a:cxn>
                  <a:cxn ang="0">
                    <a:pos x="290" y="37"/>
                  </a:cxn>
                  <a:cxn ang="0">
                    <a:pos x="274" y="26"/>
                  </a:cxn>
                  <a:cxn ang="0">
                    <a:pos x="267" y="10"/>
                  </a:cxn>
                  <a:cxn ang="0">
                    <a:pos x="250" y="0"/>
                  </a:cxn>
                  <a:cxn ang="0">
                    <a:pos x="230" y="21"/>
                  </a:cxn>
                  <a:cxn ang="0">
                    <a:pos x="207" y="21"/>
                  </a:cxn>
                  <a:cxn ang="0">
                    <a:pos x="179" y="26"/>
                  </a:cxn>
                  <a:cxn ang="0">
                    <a:pos x="159" y="26"/>
                  </a:cxn>
                  <a:cxn ang="0">
                    <a:pos x="140" y="10"/>
                  </a:cxn>
                  <a:cxn ang="0">
                    <a:pos x="110" y="3"/>
                  </a:cxn>
                  <a:cxn ang="0">
                    <a:pos x="70" y="12"/>
                  </a:cxn>
                  <a:cxn ang="0">
                    <a:pos x="63" y="32"/>
                  </a:cxn>
                  <a:cxn ang="0">
                    <a:pos x="55" y="52"/>
                  </a:cxn>
                  <a:cxn ang="0">
                    <a:pos x="39" y="72"/>
                  </a:cxn>
                  <a:cxn ang="0">
                    <a:pos x="21" y="80"/>
                  </a:cxn>
                  <a:cxn ang="0">
                    <a:pos x="5" y="137"/>
                  </a:cxn>
                  <a:cxn ang="0">
                    <a:pos x="85" y="212"/>
                  </a:cxn>
                  <a:cxn ang="0">
                    <a:pos x="99" y="237"/>
                  </a:cxn>
                  <a:cxn ang="0">
                    <a:pos x="117" y="277"/>
                  </a:cxn>
                  <a:cxn ang="0">
                    <a:pos x="132" y="290"/>
                  </a:cxn>
                  <a:cxn ang="0">
                    <a:pos x="173" y="328"/>
                  </a:cxn>
                  <a:cxn ang="0">
                    <a:pos x="193" y="637"/>
                  </a:cxn>
                  <a:cxn ang="0">
                    <a:pos x="274" y="520"/>
                  </a:cxn>
                  <a:cxn ang="0">
                    <a:pos x="307" y="360"/>
                  </a:cxn>
                  <a:cxn ang="0">
                    <a:pos x="317" y="285"/>
                  </a:cxn>
                  <a:cxn ang="0">
                    <a:pos x="342" y="270"/>
                  </a:cxn>
                  <a:cxn ang="0">
                    <a:pos x="429" y="252"/>
                  </a:cxn>
                  <a:cxn ang="0">
                    <a:pos x="419" y="201"/>
                  </a:cxn>
                  <a:cxn ang="0">
                    <a:pos x="424" y="175"/>
                  </a:cxn>
                  <a:cxn ang="0">
                    <a:pos x="415" y="153"/>
                  </a:cxn>
                  <a:cxn ang="0">
                    <a:pos x="406" y="137"/>
                  </a:cxn>
                  <a:cxn ang="0">
                    <a:pos x="384" y="120"/>
                  </a:cxn>
                  <a:cxn ang="0">
                    <a:pos x="374" y="105"/>
                  </a:cxn>
                  <a:cxn ang="0">
                    <a:pos x="348" y="101"/>
                  </a:cxn>
                  <a:cxn ang="0">
                    <a:pos x="334" y="85"/>
                  </a:cxn>
                  <a:cxn ang="0">
                    <a:pos x="317" y="75"/>
                  </a:cxn>
                </a:cxnLst>
                <a:rect l="0" t="0" r="r" b="b"/>
                <a:pathLst>
                  <a:path w="430" h="638">
                    <a:moveTo>
                      <a:pt x="314" y="65"/>
                    </a:moveTo>
                    <a:lnTo>
                      <a:pt x="314" y="61"/>
                    </a:lnTo>
                    <a:lnTo>
                      <a:pt x="314" y="50"/>
                    </a:lnTo>
                    <a:lnTo>
                      <a:pt x="308" y="41"/>
                    </a:lnTo>
                    <a:lnTo>
                      <a:pt x="299" y="37"/>
                    </a:lnTo>
                    <a:lnTo>
                      <a:pt x="290" y="37"/>
                    </a:lnTo>
                    <a:lnTo>
                      <a:pt x="282" y="33"/>
                    </a:lnTo>
                    <a:lnTo>
                      <a:pt x="274" y="26"/>
                    </a:lnTo>
                    <a:lnTo>
                      <a:pt x="270" y="17"/>
                    </a:lnTo>
                    <a:lnTo>
                      <a:pt x="267" y="10"/>
                    </a:lnTo>
                    <a:lnTo>
                      <a:pt x="259" y="0"/>
                    </a:lnTo>
                    <a:lnTo>
                      <a:pt x="250" y="0"/>
                    </a:lnTo>
                    <a:lnTo>
                      <a:pt x="240" y="6"/>
                    </a:lnTo>
                    <a:lnTo>
                      <a:pt x="230" y="21"/>
                    </a:lnTo>
                    <a:lnTo>
                      <a:pt x="217" y="21"/>
                    </a:lnTo>
                    <a:lnTo>
                      <a:pt x="207" y="21"/>
                    </a:lnTo>
                    <a:lnTo>
                      <a:pt x="199" y="21"/>
                    </a:lnTo>
                    <a:lnTo>
                      <a:pt x="179" y="26"/>
                    </a:lnTo>
                    <a:lnTo>
                      <a:pt x="168" y="30"/>
                    </a:lnTo>
                    <a:lnTo>
                      <a:pt x="159" y="26"/>
                    </a:lnTo>
                    <a:lnTo>
                      <a:pt x="152" y="23"/>
                    </a:lnTo>
                    <a:lnTo>
                      <a:pt x="140" y="10"/>
                    </a:lnTo>
                    <a:lnTo>
                      <a:pt x="132" y="3"/>
                    </a:lnTo>
                    <a:lnTo>
                      <a:pt x="110" y="3"/>
                    </a:lnTo>
                    <a:lnTo>
                      <a:pt x="100" y="6"/>
                    </a:lnTo>
                    <a:lnTo>
                      <a:pt x="70" y="12"/>
                    </a:lnTo>
                    <a:lnTo>
                      <a:pt x="65" y="21"/>
                    </a:lnTo>
                    <a:lnTo>
                      <a:pt x="63" y="32"/>
                    </a:lnTo>
                    <a:lnTo>
                      <a:pt x="60" y="43"/>
                    </a:lnTo>
                    <a:lnTo>
                      <a:pt x="55" y="52"/>
                    </a:lnTo>
                    <a:lnTo>
                      <a:pt x="52" y="61"/>
                    </a:lnTo>
                    <a:lnTo>
                      <a:pt x="39" y="72"/>
                    </a:lnTo>
                    <a:lnTo>
                      <a:pt x="32" y="75"/>
                    </a:lnTo>
                    <a:lnTo>
                      <a:pt x="21" y="80"/>
                    </a:lnTo>
                    <a:lnTo>
                      <a:pt x="3" y="80"/>
                    </a:lnTo>
                    <a:lnTo>
                      <a:pt x="5" y="137"/>
                    </a:lnTo>
                    <a:lnTo>
                      <a:pt x="0" y="220"/>
                    </a:lnTo>
                    <a:lnTo>
                      <a:pt x="85" y="212"/>
                    </a:lnTo>
                    <a:lnTo>
                      <a:pt x="86" y="237"/>
                    </a:lnTo>
                    <a:lnTo>
                      <a:pt x="99" y="237"/>
                    </a:lnTo>
                    <a:lnTo>
                      <a:pt x="100" y="277"/>
                    </a:lnTo>
                    <a:lnTo>
                      <a:pt x="117" y="277"/>
                    </a:lnTo>
                    <a:lnTo>
                      <a:pt x="117" y="290"/>
                    </a:lnTo>
                    <a:lnTo>
                      <a:pt x="132" y="290"/>
                    </a:lnTo>
                    <a:lnTo>
                      <a:pt x="132" y="330"/>
                    </a:lnTo>
                    <a:lnTo>
                      <a:pt x="173" y="328"/>
                    </a:lnTo>
                    <a:lnTo>
                      <a:pt x="175" y="368"/>
                    </a:lnTo>
                    <a:lnTo>
                      <a:pt x="193" y="637"/>
                    </a:lnTo>
                    <a:lnTo>
                      <a:pt x="277" y="632"/>
                    </a:lnTo>
                    <a:lnTo>
                      <a:pt x="274" y="520"/>
                    </a:lnTo>
                    <a:lnTo>
                      <a:pt x="314" y="518"/>
                    </a:lnTo>
                    <a:lnTo>
                      <a:pt x="307" y="360"/>
                    </a:lnTo>
                    <a:lnTo>
                      <a:pt x="302" y="285"/>
                    </a:lnTo>
                    <a:lnTo>
                      <a:pt x="317" y="285"/>
                    </a:lnTo>
                    <a:lnTo>
                      <a:pt x="317" y="270"/>
                    </a:lnTo>
                    <a:lnTo>
                      <a:pt x="342" y="270"/>
                    </a:lnTo>
                    <a:lnTo>
                      <a:pt x="344" y="255"/>
                    </a:lnTo>
                    <a:lnTo>
                      <a:pt x="429" y="252"/>
                    </a:lnTo>
                    <a:lnTo>
                      <a:pt x="426" y="207"/>
                    </a:lnTo>
                    <a:lnTo>
                      <a:pt x="419" y="201"/>
                    </a:lnTo>
                    <a:lnTo>
                      <a:pt x="419" y="190"/>
                    </a:lnTo>
                    <a:lnTo>
                      <a:pt x="424" y="175"/>
                    </a:lnTo>
                    <a:lnTo>
                      <a:pt x="419" y="163"/>
                    </a:lnTo>
                    <a:lnTo>
                      <a:pt x="415" y="153"/>
                    </a:lnTo>
                    <a:lnTo>
                      <a:pt x="410" y="147"/>
                    </a:lnTo>
                    <a:lnTo>
                      <a:pt x="406" y="137"/>
                    </a:lnTo>
                    <a:lnTo>
                      <a:pt x="402" y="128"/>
                    </a:lnTo>
                    <a:lnTo>
                      <a:pt x="384" y="120"/>
                    </a:lnTo>
                    <a:lnTo>
                      <a:pt x="379" y="108"/>
                    </a:lnTo>
                    <a:lnTo>
                      <a:pt x="374" y="105"/>
                    </a:lnTo>
                    <a:lnTo>
                      <a:pt x="357" y="105"/>
                    </a:lnTo>
                    <a:lnTo>
                      <a:pt x="348" y="101"/>
                    </a:lnTo>
                    <a:lnTo>
                      <a:pt x="339" y="95"/>
                    </a:lnTo>
                    <a:lnTo>
                      <a:pt x="334" y="85"/>
                    </a:lnTo>
                    <a:lnTo>
                      <a:pt x="324" y="80"/>
                    </a:lnTo>
                    <a:lnTo>
                      <a:pt x="317" y="75"/>
                    </a:lnTo>
                    <a:lnTo>
                      <a:pt x="314" y="65"/>
                    </a:lnTo>
                  </a:path>
                </a:pathLst>
              </a:custGeom>
              <a:solidFill>
                <a:srgbClr val="E8E8E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6" name="Freeform 17"/>
              <p:cNvSpPr>
                <a:spLocks/>
              </p:cNvSpPr>
              <p:nvPr/>
            </p:nvSpPr>
            <p:spPr bwMode="auto">
              <a:xfrm>
                <a:off x="4430504" y="3036632"/>
                <a:ext cx="608345" cy="1093284"/>
              </a:xfrm>
              <a:custGeom>
                <a:avLst/>
                <a:gdLst/>
                <a:ahLst/>
                <a:cxnLst>
                  <a:cxn ang="0">
                    <a:pos x="60" y="1086"/>
                  </a:cxn>
                  <a:cxn ang="0">
                    <a:pos x="77" y="1046"/>
                  </a:cxn>
                  <a:cxn ang="0">
                    <a:pos x="50" y="976"/>
                  </a:cxn>
                  <a:cxn ang="0">
                    <a:pos x="33" y="896"/>
                  </a:cxn>
                  <a:cxn ang="0">
                    <a:pos x="23" y="861"/>
                  </a:cxn>
                  <a:cxn ang="0">
                    <a:pos x="0" y="817"/>
                  </a:cxn>
                  <a:cxn ang="0">
                    <a:pos x="6" y="783"/>
                  </a:cxn>
                  <a:cxn ang="0">
                    <a:pos x="23" y="766"/>
                  </a:cxn>
                  <a:cxn ang="0">
                    <a:pos x="19" y="736"/>
                  </a:cxn>
                  <a:cxn ang="0">
                    <a:pos x="19" y="697"/>
                  </a:cxn>
                  <a:cxn ang="0">
                    <a:pos x="23" y="589"/>
                  </a:cxn>
                  <a:cxn ang="0">
                    <a:pos x="46" y="574"/>
                  </a:cxn>
                  <a:cxn ang="0">
                    <a:pos x="63" y="549"/>
                  </a:cxn>
                  <a:cxn ang="0">
                    <a:pos x="90" y="521"/>
                  </a:cxn>
                  <a:cxn ang="0">
                    <a:pos x="102" y="481"/>
                  </a:cxn>
                  <a:cxn ang="0">
                    <a:pos x="329" y="475"/>
                  </a:cxn>
                  <a:cxn ang="0">
                    <a:pos x="342" y="382"/>
                  </a:cxn>
                  <a:cxn ang="0">
                    <a:pos x="369" y="370"/>
                  </a:cxn>
                  <a:cxn ang="0">
                    <a:pos x="382" y="345"/>
                  </a:cxn>
                  <a:cxn ang="0">
                    <a:pos x="411" y="330"/>
                  </a:cxn>
                  <a:cxn ang="0">
                    <a:pos x="451" y="305"/>
                  </a:cxn>
                  <a:cxn ang="0">
                    <a:pos x="479" y="268"/>
                  </a:cxn>
                  <a:cxn ang="0">
                    <a:pos x="493" y="199"/>
                  </a:cxn>
                  <a:cxn ang="0">
                    <a:pos x="521" y="173"/>
                  </a:cxn>
                  <a:cxn ang="0">
                    <a:pos x="533" y="125"/>
                  </a:cxn>
                  <a:cxn ang="0">
                    <a:pos x="546" y="68"/>
                  </a:cxn>
                  <a:cxn ang="0">
                    <a:pos x="573" y="41"/>
                  </a:cxn>
                  <a:cxn ang="0">
                    <a:pos x="603" y="13"/>
                  </a:cxn>
                  <a:cxn ang="0">
                    <a:pos x="682" y="10"/>
                  </a:cxn>
                  <a:cxn ang="0">
                    <a:pos x="695" y="407"/>
                  </a:cxn>
                  <a:cxn ang="0">
                    <a:pos x="700" y="789"/>
                  </a:cxn>
                  <a:cxn ang="0">
                    <a:pos x="448" y="948"/>
                  </a:cxn>
                  <a:cxn ang="0">
                    <a:pos x="396" y="1159"/>
                  </a:cxn>
                  <a:cxn ang="0">
                    <a:pos x="382" y="1139"/>
                  </a:cxn>
                  <a:cxn ang="0">
                    <a:pos x="355" y="1116"/>
                  </a:cxn>
                  <a:cxn ang="0">
                    <a:pos x="306" y="1174"/>
                  </a:cxn>
                  <a:cxn ang="0">
                    <a:pos x="281" y="1194"/>
                  </a:cxn>
                  <a:cxn ang="0">
                    <a:pos x="217" y="1190"/>
                  </a:cxn>
                  <a:cxn ang="0">
                    <a:pos x="170" y="1206"/>
                  </a:cxn>
                  <a:cxn ang="0">
                    <a:pos x="127" y="1213"/>
                  </a:cxn>
                  <a:cxn ang="0">
                    <a:pos x="93" y="1205"/>
                  </a:cxn>
                  <a:cxn ang="0">
                    <a:pos x="73" y="1178"/>
                  </a:cxn>
                  <a:cxn ang="0">
                    <a:pos x="46" y="1123"/>
                  </a:cxn>
                  <a:cxn ang="0">
                    <a:pos x="46" y="1098"/>
                  </a:cxn>
                </a:cxnLst>
                <a:rect l="0" t="0" r="r" b="b"/>
                <a:pathLst>
                  <a:path w="706" h="1214">
                    <a:moveTo>
                      <a:pt x="46" y="1098"/>
                    </a:moveTo>
                    <a:lnTo>
                      <a:pt x="52" y="1094"/>
                    </a:lnTo>
                    <a:lnTo>
                      <a:pt x="60" y="1086"/>
                    </a:lnTo>
                    <a:lnTo>
                      <a:pt x="68" y="1078"/>
                    </a:lnTo>
                    <a:lnTo>
                      <a:pt x="75" y="1063"/>
                    </a:lnTo>
                    <a:lnTo>
                      <a:pt x="77" y="1046"/>
                    </a:lnTo>
                    <a:lnTo>
                      <a:pt x="73" y="1034"/>
                    </a:lnTo>
                    <a:lnTo>
                      <a:pt x="52" y="1004"/>
                    </a:lnTo>
                    <a:lnTo>
                      <a:pt x="50" y="976"/>
                    </a:lnTo>
                    <a:lnTo>
                      <a:pt x="52" y="948"/>
                    </a:lnTo>
                    <a:lnTo>
                      <a:pt x="50" y="931"/>
                    </a:lnTo>
                    <a:lnTo>
                      <a:pt x="33" y="896"/>
                    </a:lnTo>
                    <a:lnTo>
                      <a:pt x="25" y="883"/>
                    </a:lnTo>
                    <a:lnTo>
                      <a:pt x="25" y="874"/>
                    </a:lnTo>
                    <a:lnTo>
                      <a:pt x="23" y="861"/>
                    </a:lnTo>
                    <a:lnTo>
                      <a:pt x="19" y="843"/>
                    </a:lnTo>
                    <a:lnTo>
                      <a:pt x="3" y="826"/>
                    </a:lnTo>
                    <a:lnTo>
                      <a:pt x="0" y="817"/>
                    </a:lnTo>
                    <a:lnTo>
                      <a:pt x="0" y="804"/>
                    </a:lnTo>
                    <a:lnTo>
                      <a:pt x="1" y="794"/>
                    </a:lnTo>
                    <a:lnTo>
                      <a:pt x="6" y="783"/>
                    </a:lnTo>
                    <a:lnTo>
                      <a:pt x="12" y="777"/>
                    </a:lnTo>
                    <a:lnTo>
                      <a:pt x="19" y="772"/>
                    </a:lnTo>
                    <a:lnTo>
                      <a:pt x="23" y="766"/>
                    </a:lnTo>
                    <a:lnTo>
                      <a:pt x="23" y="754"/>
                    </a:lnTo>
                    <a:lnTo>
                      <a:pt x="23" y="744"/>
                    </a:lnTo>
                    <a:lnTo>
                      <a:pt x="19" y="736"/>
                    </a:lnTo>
                    <a:lnTo>
                      <a:pt x="17" y="724"/>
                    </a:lnTo>
                    <a:lnTo>
                      <a:pt x="23" y="710"/>
                    </a:lnTo>
                    <a:lnTo>
                      <a:pt x="19" y="697"/>
                    </a:lnTo>
                    <a:lnTo>
                      <a:pt x="23" y="689"/>
                    </a:lnTo>
                    <a:lnTo>
                      <a:pt x="19" y="677"/>
                    </a:lnTo>
                    <a:lnTo>
                      <a:pt x="23" y="589"/>
                    </a:lnTo>
                    <a:lnTo>
                      <a:pt x="33" y="589"/>
                    </a:lnTo>
                    <a:lnTo>
                      <a:pt x="33" y="574"/>
                    </a:lnTo>
                    <a:lnTo>
                      <a:pt x="46" y="574"/>
                    </a:lnTo>
                    <a:lnTo>
                      <a:pt x="46" y="562"/>
                    </a:lnTo>
                    <a:lnTo>
                      <a:pt x="63" y="562"/>
                    </a:lnTo>
                    <a:lnTo>
                      <a:pt x="63" y="549"/>
                    </a:lnTo>
                    <a:lnTo>
                      <a:pt x="75" y="549"/>
                    </a:lnTo>
                    <a:lnTo>
                      <a:pt x="75" y="521"/>
                    </a:lnTo>
                    <a:lnTo>
                      <a:pt x="90" y="521"/>
                    </a:lnTo>
                    <a:lnTo>
                      <a:pt x="90" y="507"/>
                    </a:lnTo>
                    <a:lnTo>
                      <a:pt x="102" y="507"/>
                    </a:lnTo>
                    <a:lnTo>
                      <a:pt x="102" y="481"/>
                    </a:lnTo>
                    <a:lnTo>
                      <a:pt x="287" y="475"/>
                    </a:lnTo>
                    <a:lnTo>
                      <a:pt x="307" y="475"/>
                    </a:lnTo>
                    <a:lnTo>
                      <a:pt x="329" y="475"/>
                    </a:lnTo>
                    <a:lnTo>
                      <a:pt x="329" y="397"/>
                    </a:lnTo>
                    <a:lnTo>
                      <a:pt x="342" y="397"/>
                    </a:lnTo>
                    <a:lnTo>
                      <a:pt x="342" y="382"/>
                    </a:lnTo>
                    <a:lnTo>
                      <a:pt x="355" y="382"/>
                    </a:lnTo>
                    <a:lnTo>
                      <a:pt x="355" y="370"/>
                    </a:lnTo>
                    <a:lnTo>
                      <a:pt x="369" y="370"/>
                    </a:lnTo>
                    <a:lnTo>
                      <a:pt x="369" y="357"/>
                    </a:lnTo>
                    <a:lnTo>
                      <a:pt x="382" y="357"/>
                    </a:lnTo>
                    <a:lnTo>
                      <a:pt x="382" y="345"/>
                    </a:lnTo>
                    <a:lnTo>
                      <a:pt x="397" y="345"/>
                    </a:lnTo>
                    <a:lnTo>
                      <a:pt x="397" y="330"/>
                    </a:lnTo>
                    <a:lnTo>
                      <a:pt x="411" y="330"/>
                    </a:lnTo>
                    <a:lnTo>
                      <a:pt x="411" y="317"/>
                    </a:lnTo>
                    <a:lnTo>
                      <a:pt x="451" y="317"/>
                    </a:lnTo>
                    <a:lnTo>
                      <a:pt x="451" y="305"/>
                    </a:lnTo>
                    <a:lnTo>
                      <a:pt x="466" y="305"/>
                    </a:lnTo>
                    <a:lnTo>
                      <a:pt x="466" y="268"/>
                    </a:lnTo>
                    <a:lnTo>
                      <a:pt x="479" y="268"/>
                    </a:lnTo>
                    <a:lnTo>
                      <a:pt x="479" y="213"/>
                    </a:lnTo>
                    <a:lnTo>
                      <a:pt x="493" y="213"/>
                    </a:lnTo>
                    <a:lnTo>
                      <a:pt x="493" y="199"/>
                    </a:lnTo>
                    <a:lnTo>
                      <a:pt x="508" y="193"/>
                    </a:lnTo>
                    <a:lnTo>
                      <a:pt x="509" y="173"/>
                    </a:lnTo>
                    <a:lnTo>
                      <a:pt x="521" y="173"/>
                    </a:lnTo>
                    <a:lnTo>
                      <a:pt x="519" y="148"/>
                    </a:lnTo>
                    <a:lnTo>
                      <a:pt x="533" y="148"/>
                    </a:lnTo>
                    <a:lnTo>
                      <a:pt x="533" y="125"/>
                    </a:lnTo>
                    <a:lnTo>
                      <a:pt x="531" y="90"/>
                    </a:lnTo>
                    <a:lnTo>
                      <a:pt x="531" y="68"/>
                    </a:lnTo>
                    <a:lnTo>
                      <a:pt x="546" y="68"/>
                    </a:lnTo>
                    <a:lnTo>
                      <a:pt x="546" y="53"/>
                    </a:lnTo>
                    <a:lnTo>
                      <a:pt x="573" y="53"/>
                    </a:lnTo>
                    <a:lnTo>
                      <a:pt x="573" y="41"/>
                    </a:lnTo>
                    <a:lnTo>
                      <a:pt x="588" y="41"/>
                    </a:lnTo>
                    <a:lnTo>
                      <a:pt x="588" y="13"/>
                    </a:lnTo>
                    <a:lnTo>
                      <a:pt x="603" y="13"/>
                    </a:lnTo>
                    <a:lnTo>
                      <a:pt x="600" y="0"/>
                    </a:lnTo>
                    <a:lnTo>
                      <a:pt x="682" y="0"/>
                    </a:lnTo>
                    <a:lnTo>
                      <a:pt x="682" y="10"/>
                    </a:lnTo>
                    <a:lnTo>
                      <a:pt x="686" y="13"/>
                    </a:lnTo>
                    <a:lnTo>
                      <a:pt x="688" y="92"/>
                    </a:lnTo>
                    <a:lnTo>
                      <a:pt x="695" y="407"/>
                    </a:lnTo>
                    <a:lnTo>
                      <a:pt x="698" y="630"/>
                    </a:lnTo>
                    <a:lnTo>
                      <a:pt x="698" y="704"/>
                    </a:lnTo>
                    <a:lnTo>
                      <a:pt x="700" y="789"/>
                    </a:lnTo>
                    <a:lnTo>
                      <a:pt x="705" y="944"/>
                    </a:lnTo>
                    <a:lnTo>
                      <a:pt x="529" y="948"/>
                    </a:lnTo>
                    <a:lnTo>
                      <a:pt x="448" y="948"/>
                    </a:lnTo>
                    <a:lnTo>
                      <a:pt x="451" y="1106"/>
                    </a:lnTo>
                    <a:lnTo>
                      <a:pt x="451" y="1159"/>
                    </a:lnTo>
                    <a:lnTo>
                      <a:pt x="396" y="1159"/>
                    </a:lnTo>
                    <a:lnTo>
                      <a:pt x="397" y="1154"/>
                    </a:lnTo>
                    <a:lnTo>
                      <a:pt x="389" y="1148"/>
                    </a:lnTo>
                    <a:lnTo>
                      <a:pt x="382" y="1139"/>
                    </a:lnTo>
                    <a:lnTo>
                      <a:pt x="374" y="1128"/>
                    </a:lnTo>
                    <a:lnTo>
                      <a:pt x="362" y="1123"/>
                    </a:lnTo>
                    <a:lnTo>
                      <a:pt x="355" y="1116"/>
                    </a:lnTo>
                    <a:lnTo>
                      <a:pt x="346" y="1123"/>
                    </a:lnTo>
                    <a:lnTo>
                      <a:pt x="341" y="1134"/>
                    </a:lnTo>
                    <a:lnTo>
                      <a:pt x="306" y="1174"/>
                    </a:lnTo>
                    <a:lnTo>
                      <a:pt x="295" y="1183"/>
                    </a:lnTo>
                    <a:lnTo>
                      <a:pt x="287" y="1188"/>
                    </a:lnTo>
                    <a:lnTo>
                      <a:pt x="281" y="1194"/>
                    </a:lnTo>
                    <a:lnTo>
                      <a:pt x="255" y="1198"/>
                    </a:lnTo>
                    <a:lnTo>
                      <a:pt x="241" y="1190"/>
                    </a:lnTo>
                    <a:lnTo>
                      <a:pt x="217" y="1190"/>
                    </a:lnTo>
                    <a:lnTo>
                      <a:pt x="195" y="1205"/>
                    </a:lnTo>
                    <a:lnTo>
                      <a:pt x="182" y="1205"/>
                    </a:lnTo>
                    <a:lnTo>
                      <a:pt x="170" y="1206"/>
                    </a:lnTo>
                    <a:lnTo>
                      <a:pt x="159" y="1210"/>
                    </a:lnTo>
                    <a:lnTo>
                      <a:pt x="148" y="1213"/>
                    </a:lnTo>
                    <a:lnTo>
                      <a:pt x="127" y="1213"/>
                    </a:lnTo>
                    <a:lnTo>
                      <a:pt x="113" y="1210"/>
                    </a:lnTo>
                    <a:lnTo>
                      <a:pt x="102" y="1206"/>
                    </a:lnTo>
                    <a:lnTo>
                      <a:pt x="93" y="1205"/>
                    </a:lnTo>
                    <a:lnTo>
                      <a:pt x="88" y="1190"/>
                    </a:lnTo>
                    <a:lnTo>
                      <a:pt x="83" y="1183"/>
                    </a:lnTo>
                    <a:lnTo>
                      <a:pt x="73" y="1178"/>
                    </a:lnTo>
                    <a:lnTo>
                      <a:pt x="68" y="1171"/>
                    </a:lnTo>
                    <a:lnTo>
                      <a:pt x="50" y="1130"/>
                    </a:lnTo>
                    <a:lnTo>
                      <a:pt x="46" y="1123"/>
                    </a:lnTo>
                    <a:lnTo>
                      <a:pt x="46" y="1114"/>
                    </a:lnTo>
                    <a:lnTo>
                      <a:pt x="46" y="1106"/>
                    </a:lnTo>
                    <a:lnTo>
                      <a:pt x="46" y="1098"/>
                    </a:lnTo>
                  </a:path>
                </a:pathLst>
              </a:custGeom>
              <a:solidFill>
                <a:srgbClr val="E8E8E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7" name="Freeform 18"/>
              <p:cNvSpPr>
                <a:spLocks/>
              </p:cNvSpPr>
              <p:nvPr/>
            </p:nvSpPr>
            <p:spPr bwMode="auto">
              <a:xfrm>
                <a:off x="1972967" y="3349128"/>
                <a:ext cx="669524" cy="626793"/>
              </a:xfrm>
              <a:custGeom>
                <a:avLst/>
                <a:gdLst/>
                <a:ahLst/>
                <a:cxnLst>
                  <a:cxn ang="0">
                    <a:pos x="564" y="267"/>
                  </a:cxn>
                  <a:cxn ang="0">
                    <a:pos x="641" y="424"/>
                  </a:cxn>
                  <a:cxn ang="0">
                    <a:pos x="753" y="428"/>
                  </a:cxn>
                  <a:cxn ang="0">
                    <a:pos x="748" y="506"/>
                  </a:cxn>
                  <a:cxn ang="0">
                    <a:pos x="776" y="510"/>
                  </a:cxn>
                  <a:cxn ang="0">
                    <a:pos x="769" y="695"/>
                  </a:cxn>
                  <a:cxn ang="0">
                    <a:pos x="526" y="685"/>
                  </a:cxn>
                  <a:cxn ang="0">
                    <a:pos x="143" y="672"/>
                  </a:cxn>
                  <a:cxn ang="0">
                    <a:pos x="132" y="603"/>
                  </a:cxn>
                  <a:cxn ang="0">
                    <a:pos x="123" y="573"/>
                  </a:cxn>
                  <a:cxn ang="0">
                    <a:pos x="128" y="573"/>
                  </a:cxn>
                  <a:cxn ang="0">
                    <a:pos x="143" y="573"/>
                  </a:cxn>
                  <a:cxn ang="0">
                    <a:pos x="152" y="585"/>
                  </a:cxn>
                  <a:cxn ang="0">
                    <a:pos x="160" y="612"/>
                  </a:cxn>
                  <a:cxn ang="0">
                    <a:pos x="175" y="600"/>
                  </a:cxn>
                  <a:cxn ang="0">
                    <a:pos x="185" y="583"/>
                  </a:cxn>
                  <a:cxn ang="0">
                    <a:pos x="208" y="568"/>
                  </a:cxn>
                  <a:cxn ang="0">
                    <a:pos x="222" y="559"/>
                  </a:cxn>
                  <a:cxn ang="0">
                    <a:pos x="297" y="545"/>
                  </a:cxn>
                  <a:cxn ang="0">
                    <a:pos x="295" y="523"/>
                  </a:cxn>
                  <a:cxn ang="0">
                    <a:pos x="262" y="516"/>
                  </a:cxn>
                  <a:cxn ang="0">
                    <a:pos x="244" y="503"/>
                  </a:cxn>
                  <a:cxn ang="0">
                    <a:pos x="222" y="506"/>
                  </a:cxn>
                  <a:cxn ang="0">
                    <a:pos x="208" y="492"/>
                  </a:cxn>
                  <a:cxn ang="0">
                    <a:pos x="207" y="474"/>
                  </a:cxn>
                  <a:cxn ang="0">
                    <a:pos x="190" y="458"/>
                  </a:cxn>
                  <a:cxn ang="0">
                    <a:pos x="175" y="448"/>
                  </a:cxn>
                  <a:cxn ang="0">
                    <a:pos x="139" y="448"/>
                  </a:cxn>
                  <a:cxn ang="0">
                    <a:pos x="120" y="458"/>
                  </a:cxn>
                  <a:cxn ang="0">
                    <a:pos x="123" y="478"/>
                  </a:cxn>
                  <a:cxn ang="0">
                    <a:pos x="123" y="503"/>
                  </a:cxn>
                  <a:cxn ang="0">
                    <a:pos x="128" y="526"/>
                  </a:cxn>
                  <a:cxn ang="0">
                    <a:pos x="120" y="539"/>
                  </a:cxn>
                  <a:cxn ang="0">
                    <a:pos x="92" y="550"/>
                  </a:cxn>
                  <a:cxn ang="0">
                    <a:pos x="106" y="466"/>
                  </a:cxn>
                  <a:cxn ang="0">
                    <a:pos x="83" y="267"/>
                  </a:cxn>
                  <a:cxn ang="0">
                    <a:pos x="70" y="217"/>
                  </a:cxn>
                  <a:cxn ang="0">
                    <a:pos x="41" y="214"/>
                  </a:cxn>
                  <a:cxn ang="0">
                    <a:pos x="37" y="179"/>
                  </a:cxn>
                  <a:cxn ang="0">
                    <a:pos x="30" y="165"/>
                  </a:cxn>
                  <a:cxn ang="0">
                    <a:pos x="17" y="145"/>
                  </a:cxn>
                  <a:cxn ang="0">
                    <a:pos x="17" y="125"/>
                  </a:cxn>
                  <a:cxn ang="0">
                    <a:pos x="0" y="110"/>
                  </a:cxn>
                  <a:cxn ang="0">
                    <a:pos x="8" y="87"/>
                  </a:cxn>
                  <a:cxn ang="0">
                    <a:pos x="8" y="65"/>
                  </a:cxn>
                  <a:cxn ang="0">
                    <a:pos x="5" y="0"/>
                  </a:cxn>
                  <a:cxn ang="0">
                    <a:pos x="541" y="32"/>
                  </a:cxn>
                  <a:cxn ang="0">
                    <a:pos x="555" y="267"/>
                  </a:cxn>
                </a:cxnLst>
                <a:rect l="0" t="0" r="r" b="b"/>
                <a:pathLst>
                  <a:path w="777" h="696">
                    <a:moveTo>
                      <a:pt x="555" y="267"/>
                    </a:moveTo>
                    <a:lnTo>
                      <a:pt x="564" y="267"/>
                    </a:lnTo>
                    <a:lnTo>
                      <a:pt x="561" y="424"/>
                    </a:lnTo>
                    <a:lnTo>
                      <a:pt x="641" y="424"/>
                    </a:lnTo>
                    <a:lnTo>
                      <a:pt x="671" y="428"/>
                    </a:lnTo>
                    <a:lnTo>
                      <a:pt x="753" y="428"/>
                    </a:lnTo>
                    <a:lnTo>
                      <a:pt x="748" y="492"/>
                    </a:lnTo>
                    <a:lnTo>
                      <a:pt x="748" y="506"/>
                    </a:lnTo>
                    <a:lnTo>
                      <a:pt x="757" y="510"/>
                    </a:lnTo>
                    <a:lnTo>
                      <a:pt x="776" y="510"/>
                    </a:lnTo>
                    <a:lnTo>
                      <a:pt x="773" y="600"/>
                    </a:lnTo>
                    <a:lnTo>
                      <a:pt x="769" y="695"/>
                    </a:lnTo>
                    <a:lnTo>
                      <a:pt x="629" y="690"/>
                    </a:lnTo>
                    <a:lnTo>
                      <a:pt x="526" y="685"/>
                    </a:lnTo>
                    <a:lnTo>
                      <a:pt x="315" y="678"/>
                    </a:lnTo>
                    <a:lnTo>
                      <a:pt x="143" y="672"/>
                    </a:lnTo>
                    <a:lnTo>
                      <a:pt x="139" y="628"/>
                    </a:lnTo>
                    <a:lnTo>
                      <a:pt x="132" y="603"/>
                    </a:lnTo>
                    <a:lnTo>
                      <a:pt x="128" y="588"/>
                    </a:lnTo>
                    <a:lnTo>
                      <a:pt x="123" y="573"/>
                    </a:lnTo>
                    <a:lnTo>
                      <a:pt x="112" y="568"/>
                    </a:lnTo>
                    <a:lnTo>
                      <a:pt x="128" y="573"/>
                    </a:lnTo>
                    <a:lnTo>
                      <a:pt x="135" y="563"/>
                    </a:lnTo>
                    <a:lnTo>
                      <a:pt x="143" y="573"/>
                    </a:lnTo>
                    <a:lnTo>
                      <a:pt x="152" y="574"/>
                    </a:lnTo>
                    <a:lnTo>
                      <a:pt x="152" y="585"/>
                    </a:lnTo>
                    <a:lnTo>
                      <a:pt x="153" y="600"/>
                    </a:lnTo>
                    <a:lnTo>
                      <a:pt x="160" y="612"/>
                    </a:lnTo>
                    <a:lnTo>
                      <a:pt x="172" y="608"/>
                    </a:lnTo>
                    <a:lnTo>
                      <a:pt x="175" y="600"/>
                    </a:lnTo>
                    <a:lnTo>
                      <a:pt x="179" y="588"/>
                    </a:lnTo>
                    <a:lnTo>
                      <a:pt x="185" y="583"/>
                    </a:lnTo>
                    <a:lnTo>
                      <a:pt x="197" y="576"/>
                    </a:lnTo>
                    <a:lnTo>
                      <a:pt x="208" y="568"/>
                    </a:lnTo>
                    <a:lnTo>
                      <a:pt x="217" y="565"/>
                    </a:lnTo>
                    <a:lnTo>
                      <a:pt x="222" y="559"/>
                    </a:lnTo>
                    <a:lnTo>
                      <a:pt x="240" y="559"/>
                    </a:lnTo>
                    <a:lnTo>
                      <a:pt x="297" y="545"/>
                    </a:lnTo>
                    <a:lnTo>
                      <a:pt x="302" y="526"/>
                    </a:lnTo>
                    <a:lnTo>
                      <a:pt x="295" y="523"/>
                    </a:lnTo>
                    <a:lnTo>
                      <a:pt x="280" y="518"/>
                    </a:lnTo>
                    <a:lnTo>
                      <a:pt x="262" y="516"/>
                    </a:lnTo>
                    <a:lnTo>
                      <a:pt x="253" y="518"/>
                    </a:lnTo>
                    <a:lnTo>
                      <a:pt x="244" y="503"/>
                    </a:lnTo>
                    <a:lnTo>
                      <a:pt x="232" y="503"/>
                    </a:lnTo>
                    <a:lnTo>
                      <a:pt x="222" y="506"/>
                    </a:lnTo>
                    <a:lnTo>
                      <a:pt x="208" y="501"/>
                    </a:lnTo>
                    <a:lnTo>
                      <a:pt x="208" y="492"/>
                    </a:lnTo>
                    <a:lnTo>
                      <a:pt x="212" y="485"/>
                    </a:lnTo>
                    <a:lnTo>
                      <a:pt x="207" y="474"/>
                    </a:lnTo>
                    <a:lnTo>
                      <a:pt x="202" y="466"/>
                    </a:lnTo>
                    <a:lnTo>
                      <a:pt x="190" y="458"/>
                    </a:lnTo>
                    <a:lnTo>
                      <a:pt x="182" y="452"/>
                    </a:lnTo>
                    <a:lnTo>
                      <a:pt x="175" y="448"/>
                    </a:lnTo>
                    <a:lnTo>
                      <a:pt x="152" y="444"/>
                    </a:lnTo>
                    <a:lnTo>
                      <a:pt x="139" y="448"/>
                    </a:lnTo>
                    <a:lnTo>
                      <a:pt x="126" y="452"/>
                    </a:lnTo>
                    <a:lnTo>
                      <a:pt x="120" y="458"/>
                    </a:lnTo>
                    <a:lnTo>
                      <a:pt x="120" y="468"/>
                    </a:lnTo>
                    <a:lnTo>
                      <a:pt x="123" y="478"/>
                    </a:lnTo>
                    <a:lnTo>
                      <a:pt x="123" y="491"/>
                    </a:lnTo>
                    <a:lnTo>
                      <a:pt x="123" y="503"/>
                    </a:lnTo>
                    <a:lnTo>
                      <a:pt x="128" y="516"/>
                    </a:lnTo>
                    <a:lnTo>
                      <a:pt x="128" y="526"/>
                    </a:lnTo>
                    <a:lnTo>
                      <a:pt x="130" y="536"/>
                    </a:lnTo>
                    <a:lnTo>
                      <a:pt x="120" y="539"/>
                    </a:lnTo>
                    <a:lnTo>
                      <a:pt x="113" y="545"/>
                    </a:lnTo>
                    <a:lnTo>
                      <a:pt x="92" y="550"/>
                    </a:lnTo>
                    <a:lnTo>
                      <a:pt x="103" y="518"/>
                    </a:lnTo>
                    <a:lnTo>
                      <a:pt x="106" y="466"/>
                    </a:lnTo>
                    <a:lnTo>
                      <a:pt x="99" y="363"/>
                    </a:lnTo>
                    <a:lnTo>
                      <a:pt x="83" y="267"/>
                    </a:lnTo>
                    <a:lnTo>
                      <a:pt x="75" y="225"/>
                    </a:lnTo>
                    <a:lnTo>
                      <a:pt x="70" y="217"/>
                    </a:lnTo>
                    <a:lnTo>
                      <a:pt x="65" y="210"/>
                    </a:lnTo>
                    <a:lnTo>
                      <a:pt x="41" y="214"/>
                    </a:lnTo>
                    <a:lnTo>
                      <a:pt x="45" y="205"/>
                    </a:lnTo>
                    <a:lnTo>
                      <a:pt x="37" y="179"/>
                    </a:lnTo>
                    <a:lnTo>
                      <a:pt x="35" y="170"/>
                    </a:lnTo>
                    <a:lnTo>
                      <a:pt x="30" y="165"/>
                    </a:lnTo>
                    <a:lnTo>
                      <a:pt x="19" y="162"/>
                    </a:lnTo>
                    <a:lnTo>
                      <a:pt x="17" y="145"/>
                    </a:lnTo>
                    <a:lnTo>
                      <a:pt x="17" y="135"/>
                    </a:lnTo>
                    <a:lnTo>
                      <a:pt x="17" y="125"/>
                    </a:lnTo>
                    <a:lnTo>
                      <a:pt x="12" y="115"/>
                    </a:lnTo>
                    <a:lnTo>
                      <a:pt x="0" y="110"/>
                    </a:lnTo>
                    <a:lnTo>
                      <a:pt x="10" y="97"/>
                    </a:lnTo>
                    <a:lnTo>
                      <a:pt x="8" y="87"/>
                    </a:lnTo>
                    <a:lnTo>
                      <a:pt x="10" y="75"/>
                    </a:lnTo>
                    <a:lnTo>
                      <a:pt x="8" y="65"/>
                    </a:lnTo>
                    <a:lnTo>
                      <a:pt x="10" y="52"/>
                    </a:lnTo>
                    <a:lnTo>
                      <a:pt x="5" y="0"/>
                    </a:lnTo>
                    <a:lnTo>
                      <a:pt x="148" y="8"/>
                    </a:lnTo>
                    <a:lnTo>
                      <a:pt x="541" y="32"/>
                    </a:lnTo>
                    <a:lnTo>
                      <a:pt x="564" y="33"/>
                    </a:lnTo>
                    <a:lnTo>
                      <a:pt x="555" y="267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8" name="Freeform 19"/>
              <p:cNvSpPr>
                <a:spLocks/>
              </p:cNvSpPr>
              <p:nvPr/>
            </p:nvSpPr>
            <p:spPr bwMode="auto">
              <a:xfrm>
                <a:off x="3622221" y="3343725"/>
                <a:ext cx="880636" cy="694334"/>
              </a:xfrm>
              <a:custGeom>
                <a:avLst/>
                <a:gdLst/>
                <a:ahLst/>
                <a:cxnLst>
                  <a:cxn ang="0">
                    <a:pos x="50" y="450"/>
                  </a:cxn>
                  <a:cxn ang="0">
                    <a:pos x="37" y="425"/>
                  </a:cxn>
                  <a:cxn ang="0">
                    <a:pos x="80" y="415"/>
                  </a:cxn>
                  <a:cxn ang="0">
                    <a:pos x="100" y="392"/>
                  </a:cxn>
                  <a:cxn ang="0">
                    <a:pos x="99" y="355"/>
                  </a:cxn>
                  <a:cxn ang="0">
                    <a:pos x="65" y="327"/>
                  </a:cxn>
                  <a:cxn ang="0">
                    <a:pos x="83" y="298"/>
                  </a:cxn>
                  <a:cxn ang="0">
                    <a:pos x="57" y="278"/>
                  </a:cxn>
                  <a:cxn ang="0">
                    <a:pos x="21" y="275"/>
                  </a:cxn>
                  <a:cxn ang="0">
                    <a:pos x="19" y="233"/>
                  </a:cxn>
                  <a:cxn ang="0">
                    <a:pos x="13" y="196"/>
                  </a:cxn>
                  <a:cxn ang="0">
                    <a:pos x="26" y="162"/>
                  </a:cxn>
                  <a:cxn ang="0">
                    <a:pos x="53" y="138"/>
                  </a:cxn>
                  <a:cxn ang="0">
                    <a:pos x="73" y="115"/>
                  </a:cxn>
                  <a:cxn ang="0">
                    <a:pos x="106" y="90"/>
                  </a:cxn>
                  <a:cxn ang="0">
                    <a:pos x="130" y="65"/>
                  </a:cxn>
                  <a:cxn ang="0">
                    <a:pos x="148" y="37"/>
                  </a:cxn>
                  <a:cxn ang="0">
                    <a:pos x="192" y="18"/>
                  </a:cxn>
                  <a:cxn ang="0">
                    <a:pos x="222" y="3"/>
                  </a:cxn>
                  <a:cxn ang="0">
                    <a:pos x="246" y="17"/>
                  </a:cxn>
                  <a:cxn ang="0">
                    <a:pos x="272" y="55"/>
                  </a:cxn>
                  <a:cxn ang="0">
                    <a:pos x="310" y="85"/>
                  </a:cxn>
                  <a:cxn ang="0">
                    <a:pos x="339" y="122"/>
                  </a:cxn>
                  <a:cxn ang="0">
                    <a:pos x="364" y="153"/>
                  </a:cxn>
                  <a:cxn ang="0">
                    <a:pos x="412" y="163"/>
                  </a:cxn>
                  <a:cxn ang="0">
                    <a:pos x="442" y="168"/>
                  </a:cxn>
                  <a:cxn ang="0">
                    <a:pos x="479" y="182"/>
                  </a:cxn>
                  <a:cxn ang="0">
                    <a:pos x="500" y="207"/>
                  </a:cxn>
                  <a:cxn ang="0">
                    <a:pos x="537" y="227"/>
                  </a:cxn>
                  <a:cxn ang="0">
                    <a:pos x="584" y="233"/>
                  </a:cxn>
                  <a:cxn ang="0">
                    <a:pos x="604" y="255"/>
                  </a:cxn>
                  <a:cxn ang="0">
                    <a:pos x="637" y="251"/>
                  </a:cxn>
                  <a:cxn ang="0">
                    <a:pos x="669" y="275"/>
                  </a:cxn>
                  <a:cxn ang="0">
                    <a:pos x="707" y="300"/>
                  </a:cxn>
                  <a:cxn ang="0">
                    <a:pos x="913" y="327"/>
                  </a:cxn>
                  <a:cxn ang="0">
                    <a:pos x="966" y="345"/>
                  </a:cxn>
                  <a:cxn ang="0">
                    <a:pos x="962" y="392"/>
                  </a:cxn>
                  <a:cxn ang="0">
                    <a:pos x="962" y="427"/>
                  </a:cxn>
                  <a:cxn ang="0">
                    <a:pos x="942" y="461"/>
                  </a:cxn>
                  <a:cxn ang="0">
                    <a:pos x="966" y="517"/>
                  </a:cxn>
                  <a:cxn ang="0">
                    <a:pos x="993" y="586"/>
                  </a:cxn>
                  <a:cxn ang="0">
                    <a:pos x="1016" y="690"/>
                  </a:cxn>
                  <a:cxn ang="0">
                    <a:pos x="1004" y="742"/>
                  </a:cxn>
                  <a:cxn ang="0">
                    <a:pos x="989" y="770"/>
                  </a:cxn>
                  <a:cxn ang="0">
                    <a:pos x="547" y="690"/>
                  </a:cxn>
                  <a:cxn ang="0">
                    <a:pos x="273" y="595"/>
                  </a:cxn>
                  <a:cxn ang="0">
                    <a:pos x="246" y="565"/>
                  </a:cxn>
                  <a:cxn ang="0">
                    <a:pos x="217" y="525"/>
                  </a:cxn>
                  <a:cxn ang="0">
                    <a:pos x="186" y="500"/>
                  </a:cxn>
                  <a:cxn ang="0">
                    <a:pos x="157" y="473"/>
                  </a:cxn>
                  <a:cxn ang="0">
                    <a:pos x="117" y="458"/>
                  </a:cxn>
                  <a:cxn ang="0">
                    <a:pos x="85" y="468"/>
                  </a:cxn>
                </a:cxnLst>
                <a:rect l="0" t="0" r="r" b="b"/>
                <a:pathLst>
                  <a:path w="1022" h="771">
                    <a:moveTo>
                      <a:pt x="59" y="465"/>
                    </a:moveTo>
                    <a:lnTo>
                      <a:pt x="53" y="460"/>
                    </a:lnTo>
                    <a:lnTo>
                      <a:pt x="53" y="458"/>
                    </a:lnTo>
                    <a:lnTo>
                      <a:pt x="50" y="450"/>
                    </a:lnTo>
                    <a:lnTo>
                      <a:pt x="41" y="450"/>
                    </a:lnTo>
                    <a:lnTo>
                      <a:pt x="37" y="441"/>
                    </a:lnTo>
                    <a:lnTo>
                      <a:pt x="32" y="430"/>
                    </a:lnTo>
                    <a:lnTo>
                      <a:pt x="37" y="425"/>
                    </a:lnTo>
                    <a:lnTo>
                      <a:pt x="46" y="412"/>
                    </a:lnTo>
                    <a:lnTo>
                      <a:pt x="55" y="410"/>
                    </a:lnTo>
                    <a:lnTo>
                      <a:pt x="68" y="407"/>
                    </a:lnTo>
                    <a:lnTo>
                      <a:pt x="80" y="415"/>
                    </a:lnTo>
                    <a:lnTo>
                      <a:pt x="88" y="412"/>
                    </a:lnTo>
                    <a:lnTo>
                      <a:pt x="99" y="410"/>
                    </a:lnTo>
                    <a:lnTo>
                      <a:pt x="105" y="403"/>
                    </a:lnTo>
                    <a:lnTo>
                      <a:pt x="100" y="392"/>
                    </a:lnTo>
                    <a:lnTo>
                      <a:pt x="97" y="383"/>
                    </a:lnTo>
                    <a:lnTo>
                      <a:pt x="97" y="376"/>
                    </a:lnTo>
                    <a:lnTo>
                      <a:pt x="100" y="367"/>
                    </a:lnTo>
                    <a:lnTo>
                      <a:pt x="99" y="355"/>
                    </a:lnTo>
                    <a:lnTo>
                      <a:pt x="93" y="343"/>
                    </a:lnTo>
                    <a:lnTo>
                      <a:pt x="85" y="338"/>
                    </a:lnTo>
                    <a:lnTo>
                      <a:pt x="75" y="338"/>
                    </a:lnTo>
                    <a:lnTo>
                      <a:pt x="65" y="327"/>
                    </a:lnTo>
                    <a:lnTo>
                      <a:pt x="68" y="318"/>
                    </a:lnTo>
                    <a:lnTo>
                      <a:pt x="73" y="313"/>
                    </a:lnTo>
                    <a:lnTo>
                      <a:pt x="80" y="305"/>
                    </a:lnTo>
                    <a:lnTo>
                      <a:pt x="83" y="298"/>
                    </a:lnTo>
                    <a:lnTo>
                      <a:pt x="80" y="288"/>
                    </a:lnTo>
                    <a:lnTo>
                      <a:pt x="73" y="280"/>
                    </a:lnTo>
                    <a:lnTo>
                      <a:pt x="66" y="273"/>
                    </a:lnTo>
                    <a:lnTo>
                      <a:pt x="57" y="278"/>
                    </a:lnTo>
                    <a:lnTo>
                      <a:pt x="48" y="278"/>
                    </a:lnTo>
                    <a:lnTo>
                      <a:pt x="41" y="275"/>
                    </a:lnTo>
                    <a:lnTo>
                      <a:pt x="32" y="275"/>
                    </a:lnTo>
                    <a:lnTo>
                      <a:pt x="21" y="275"/>
                    </a:lnTo>
                    <a:lnTo>
                      <a:pt x="19" y="263"/>
                    </a:lnTo>
                    <a:lnTo>
                      <a:pt x="12" y="255"/>
                    </a:lnTo>
                    <a:lnTo>
                      <a:pt x="15" y="245"/>
                    </a:lnTo>
                    <a:lnTo>
                      <a:pt x="19" y="233"/>
                    </a:lnTo>
                    <a:lnTo>
                      <a:pt x="12" y="225"/>
                    </a:lnTo>
                    <a:lnTo>
                      <a:pt x="0" y="213"/>
                    </a:lnTo>
                    <a:lnTo>
                      <a:pt x="5" y="198"/>
                    </a:lnTo>
                    <a:lnTo>
                      <a:pt x="13" y="196"/>
                    </a:lnTo>
                    <a:lnTo>
                      <a:pt x="13" y="188"/>
                    </a:lnTo>
                    <a:lnTo>
                      <a:pt x="23" y="182"/>
                    </a:lnTo>
                    <a:lnTo>
                      <a:pt x="23" y="173"/>
                    </a:lnTo>
                    <a:lnTo>
                      <a:pt x="26" y="162"/>
                    </a:lnTo>
                    <a:lnTo>
                      <a:pt x="26" y="155"/>
                    </a:lnTo>
                    <a:lnTo>
                      <a:pt x="35" y="150"/>
                    </a:lnTo>
                    <a:lnTo>
                      <a:pt x="46" y="143"/>
                    </a:lnTo>
                    <a:lnTo>
                      <a:pt x="53" y="138"/>
                    </a:lnTo>
                    <a:lnTo>
                      <a:pt x="55" y="130"/>
                    </a:lnTo>
                    <a:lnTo>
                      <a:pt x="59" y="125"/>
                    </a:lnTo>
                    <a:lnTo>
                      <a:pt x="66" y="115"/>
                    </a:lnTo>
                    <a:lnTo>
                      <a:pt x="73" y="115"/>
                    </a:lnTo>
                    <a:lnTo>
                      <a:pt x="80" y="110"/>
                    </a:lnTo>
                    <a:lnTo>
                      <a:pt x="88" y="106"/>
                    </a:lnTo>
                    <a:lnTo>
                      <a:pt x="100" y="105"/>
                    </a:lnTo>
                    <a:lnTo>
                      <a:pt x="106" y="90"/>
                    </a:lnTo>
                    <a:lnTo>
                      <a:pt x="112" y="85"/>
                    </a:lnTo>
                    <a:lnTo>
                      <a:pt x="117" y="71"/>
                    </a:lnTo>
                    <a:lnTo>
                      <a:pt x="120" y="66"/>
                    </a:lnTo>
                    <a:lnTo>
                      <a:pt x="130" y="65"/>
                    </a:lnTo>
                    <a:lnTo>
                      <a:pt x="135" y="57"/>
                    </a:lnTo>
                    <a:lnTo>
                      <a:pt x="143" y="55"/>
                    </a:lnTo>
                    <a:lnTo>
                      <a:pt x="146" y="46"/>
                    </a:lnTo>
                    <a:lnTo>
                      <a:pt x="148" y="37"/>
                    </a:lnTo>
                    <a:lnTo>
                      <a:pt x="153" y="25"/>
                    </a:lnTo>
                    <a:lnTo>
                      <a:pt x="170" y="25"/>
                    </a:lnTo>
                    <a:lnTo>
                      <a:pt x="185" y="25"/>
                    </a:lnTo>
                    <a:lnTo>
                      <a:pt x="192" y="18"/>
                    </a:lnTo>
                    <a:lnTo>
                      <a:pt x="192" y="12"/>
                    </a:lnTo>
                    <a:lnTo>
                      <a:pt x="199" y="3"/>
                    </a:lnTo>
                    <a:lnTo>
                      <a:pt x="210" y="3"/>
                    </a:lnTo>
                    <a:lnTo>
                      <a:pt x="222" y="3"/>
                    </a:lnTo>
                    <a:lnTo>
                      <a:pt x="230" y="0"/>
                    </a:lnTo>
                    <a:lnTo>
                      <a:pt x="232" y="3"/>
                    </a:lnTo>
                    <a:lnTo>
                      <a:pt x="242" y="8"/>
                    </a:lnTo>
                    <a:lnTo>
                      <a:pt x="246" y="17"/>
                    </a:lnTo>
                    <a:lnTo>
                      <a:pt x="250" y="25"/>
                    </a:lnTo>
                    <a:lnTo>
                      <a:pt x="252" y="35"/>
                    </a:lnTo>
                    <a:lnTo>
                      <a:pt x="259" y="40"/>
                    </a:lnTo>
                    <a:lnTo>
                      <a:pt x="272" y="55"/>
                    </a:lnTo>
                    <a:lnTo>
                      <a:pt x="282" y="57"/>
                    </a:lnTo>
                    <a:lnTo>
                      <a:pt x="290" y="65"/>
                    </a:lnTo>
                    <a:lnTo>
                      <a:pt x="305" y="71"/>
                    </a:lnTo>
                    <a:lnTo>
                      <a:pt x="310" y="85"/>
                    </a:lnTo>
                    <a:lnTo>
                      <a:pt x="324" y="93"/>
                    </a:lnTo>
                    <a:lnTo>
                      <a:pt x="332" y="105"/>
                    </a:lnTo>
                    <a:lnTo>
                      <a:pt x="339" y="110"/>
                    </a:lnTo>
                    <a:lnTo>
                      <a:pt x="339" y="122"/>
                    </a:lnTo>
                    <a:lnTo>
                      <a:pt x="346" y="122"/>
                    </a:lnTo>
                    <a:lnTo>
                      <a:pt x="353" y="133"/>
                    </a:lnTo>
                    <a:lnTo>
                      <a:pt x="355" y="146"/>
                    </a:lnTo>
                    <a:lnTo>
                      <a:pt x="364" y="153"/>
                    </a:lnTo>
                    <a:lnTo>
                      <a:pt x="375" y="150"/>
                    </a:lnTo>
                    <a:lnTo>
                      <a:pt x="395" y="158"/>
                    </a:lnTo>
                    <a:lnTo>
                      <a:pt x="402" y="162"/>
                    </a:lnTo>
                    <a:lnTo>
                      <a:pt x="412" y="163"/>
                    </a:lnTo>
                    <a:lnTo>
                      <a:pt x="419" y="155"/>
                    </a:lnTo>
                    <a:lnTo>
                      <a:pt x="426" y="158"/>
                    </a:lnTo>
                    <a:lnTo>
                      <a:pt x="437" y="158"/>
                    </a:lnTo>
                    <a:lnTo>
                      <a:pt x="442" y="168"/>
                    </a:lnTo>
                    <a:lnTo>
                      <a:pt x="450" y="175"/>
                    </a:lnTo>
                    <a:lnTo>
                      <a:pt x="457" y="175"/>
                    </a:lnTo>
                    <a:lnTo>
                      <a:pt x="467" y="182"/>
                    </a:lnTo>
                    <a:lnTo>
                      <a:pt x="479" y="182"/>
                    </a:lnTo>
                    <a:lnTo>
                      <a:pt x="486" y="188"/>
                    </a:lnTo>
                    <a:lnTo>
                      <a:pt x="487" y="198"/>
                    </a:lnTo>
                    <a:lnTo>
                      <a:pt x="493" y="205"/>
                    </a:lnTo>
                    <a:lnTo>
                      <a:pt x="500" y="207"/>
                    </a:lnTo>
                    <a:lnTo>
                      <a:pt x="507" y="213"/>
                    </a:lnTo>
                    <a:lnTo>
                      <a:pt x="519" y="222"/>
                    </a:lnTo>
                    <a:lnTo>
                      <a:pt x="529" y="227"/>
                    </a:lnTo>
                    <a:lnTo>
                      <a:pt x="537" y="227"/>
                    </a:lnTo>
                    <a:lnTo>
                      <a:pt x="544" y="227"/>
                    </a:lnTo>
                    <a:lnTo>
                      <a:pt x="559" y="225"/>
                    </a:lnTo>
                    <a:lnTo>
                      <a:pt x="572" y="227"/>
                    </a:lnTo>
                    <a:lnTo>
                      <a:pt x="584" y="233"/>
                    </a:lnTo>
                    <a:lnTo>
                      <a:pt x="586" y="243"/>
                    </a:lnTo>
                    <a:lnTo>
                      <a:pt x="587" y="255"/>
                    </a:lnTo>
                    <a:lnTo>
                      <a:pt x="595" y="260"/>
                    </a:lnTo>
                    <a:lnTo>
                      <a:pt x="604" y="255"/>
                    </a:lnTo>
                    <a:lnTo>
                      <a:pt x="613" y="245"/>
                    </a:lnTo>
                    <a:lnTo>
                      <a:pt x="619" y="240"/>
                    </a:lnTo>
                    <a:lnTo>
                      <a:pt x="629" y="250"/>
                    </a:lnTo>
                    <a:lnTo>
                      <a:pt x="637" y="251"/>
                    </a:lnTo>
                    <a:lnTo>
                      <a:pt x="644" y="260"/>
                    </a:lnTo>
                    <a:lnTo>
                      <a:pt x="659" y="263"/>
                    </a:lnTo>
                    <a:lnTo>
                      <a:pt x="664" y="265"/>
                    </a:lnTo>
                    <a:lnTo>
                      <a:pt x="669" y="275"/>
                    </a:lnTo>
                    <a:lnTo>
                      <a:pt x="677" y="285"/>
                    </a:lnTo>
                    <a:lnTo>
                      <a:pt x="687" y="285"/>
                    </a:lnTo>
                    <a:lnTo>
                      <a:pt x="702" y="293"/>
                    </a:lnTo>
                    <a:lnTo>
                      <a:pt x="707" y="300"/>
                    </a:lnTo>
                    <a:lnTo>
                      <a:pt x="902" y="298"/>
                    </a:lnTo>
                    <a:lnTo>
                      <a:pt x="902" y="308"/>
                    </a:lnTo>
                    <a:lnTo>
                      <a:pt x="906" y="318"/>
                    </a:lnTo>
                    <a:lnTo>
                      <a:pt x="913" y="327"/>
                    </a:lnTo>
                    <a:lnTo>
                      <a:pt x="924" y="330"/>
                    </a:lnTo>
                    <a:lnTo>
                      <a:pt x="951" y="328"/>
                    </a:lnTo>
                    <a:lnTo>
                      <a:pt x="962" y="335"/>
                    </a:lnTo>
                    <a:lnTo>
                      <a:pt x="966" y="345"/>
                    </a:lnTo>
                    <a:lnTo>
                      <a:pt x="962" y="355"/>
                    </a:lnTo>
                    <a:lnTo>
                      <a:pt x="966" y="367"/>
                    </a:lnTo>
                    <a:lnTo>
                      <a:pt x="960" y="381"/>
                    </a:lnTo>
                    <a:lnTo>
                      <a:pt x="962" y="392"/>
                    </a:lnTo>
                    <a:lnTo>
                      <a:pt x="966" y="403"/>
                    </a:lnTo>
                    <a:lnTo>
                      <a:pt x="966" y="410"/>
                    </a:lnTo>
                    <a:lnTo>
                      <a:pt x="966" y="421"/>
                    </a:lnTo>
                    <a:lnTo>
                      <a:pt x="962" y="427"/>
                    </a:lnTo>
                    <a:lnTo>
                      <a:pt x="954" y="432"/>
                    </a:lnTo>
                    <a:lnTo>
                      <a:pt x="949" y="440"/>
                    </a:lnTo>
                    <a:lnTo>
                      <a:pt x="944" y="450"/>
                    </a:lnTo>
                    <a:lnTo>
                      <a:pt x="942" y="461"/>
                    </a:lnTo>
                    <a:lnTo>
                      <a:pt x="942" y="473"/>
                    </a:lnTo>
                    <a:lnTo>
                      <a:pt x="944" y="483"/>
                    </a:lnTo>
                    <a:lnTo>
                      <a:pt x="962" y="500"/>
                    </a:lnTo>
                    <a:lnTo>
                      <a:pt x="966" y="517"/>
                    </a:lnTo>
                    <a:lnTo>
                      <a:pt x="967" y="528"/>
                    </a:lnTo>
                    <a:lnTo>
                      <a:pt x="967" y="538"/>
                    </a:lnTo>
                    <a:lnTo>
                      <a:pt x="976" y="552"/>
                    </a:lnTo>
                    <a:lnTo>
                      <a:pt x="993" y="586"/>
                    </a:lnTo>
                    <a:lnTo>
                      <a:pt x="994" y="605"/>
                    </a:lnTo>
                    <a:lnTo>
                      <a:pt x="993" y="630"/>
                    </a:lnTo>
                    <a:lnTo>
                      <a:pt x="994" y="660"/>
                    </a:lnTo>
                    <a:lnTo>
                      <a:pt x="1016" y="690"/>
                    </a:lnTo>
                    <a:lnTo>
                      <a:pt x="1021" y="702"/>
                    </a:lnTo>
                    <a:lnTo>
                      <a:pt x="1016" y="715"/>
                    </a:lnTo>
                    <a:lnTo>
                      <a:pt x="1011" y="733"/>
                    </a:lnTo>
                    <a:lnTo>
                      <a:pt x="1004" y="742"/>
                    </a:lnTo>
                    <a:lnTo>
                      <a:pt x="994" y="750"/>
                    </a:lnTo>
                    <a:lnTo>
                      <a:pt x="989" y="753"/>
                    </a:lnTo>
                    <a:lnTo>
                      <a:pt x="989" y="762"/>
                    </a:lnTo>
                    <a:lnTo>
                      <a:pt x="989" y="770"/>
                    </a:lnTo>
                    <a:lnTo>
                      <a:pt x="675" y="770"/>
                    </a:lnTo>
                    <a:lnTo>
                      <a:pt x="631" y="770"/>
                    </a:lnTo>
                    <a:lnTo>
                      <a:pt x="631" y="690"/>
                    </a:lnTo>
                    <a:lnTo>
                      <a:pt x="547" y="690"/>
                    </a:lnTo>
                    <a:lnTo>
                      <a:pt x="547" y="611"/>
                    </a:lnTo>
                    <a:lnTo>
                      <a:pt x="284" y="615"/>
                    </a:lnTo>
                    <a:lnTo>
                      <a:pt x="273" y="605"/>
                    </a:lnTo>
                    <a:lnTo>
                      <a:pt x="273" y="595"/>
                    </a:lnTo>
                    <a:lnTo>
                      <a:pt x="264" y="591"/>
                    </a:lnTo>
                    <a:lnTo>
                      <a:pt x="260" y="580"/>
                    </a:lnTo>
                    <a:lnTo>
                      <a:pt x="257" y="572"/>
                    </a:lnTo>
                    <a:lnTo>
                      <a:pt x="246" y="565"/>
                    </a:lnTo>
                    <a:lnTo>
                      <a:pt x="242" y="543"/>
                    </a:lnTo>
                    <a:lnTo>
                      <a:pt x="233" y="538"/>
                    </a:lnTo>
                    <a:lnTo>
                      <a:pt x="220" y="533"/>
                    </a:lnTo>
                    <a:lnTo>
                      <a:pt x="217" y="525"/>
                    </a:lnTo>
                    <a:lnTo>
                      <a:pt x="208" y="513"/>
                    </a:lnTo>
                    <a:lnTo>
                      <a:pt x="200" y="510"/>
                    </a:lnTo>
                    <a:lnTo>
                      <a:pt x="193" y="505"/>
                    </a:lnTo>
                    <a:lnTo>
                      <a:pt x="186" y="500"/>
                    </a:lnTo>
                    <a:lnTo>
                      <a:pt x="180" y="493"/>
                    </a:lnTo>
                    <a:lnTo>
                      <a:pt x="170" y="488"/>
                    </a:lnTo>
                    <a:lnTo>
                      <a:pt x="160" y="483"/>
                    </a:lnTo>
                    <a:lnTo>
                      <a:pt x="157" y="473"/>
                    </a:lnTo>
                    <a:lnTo>
                      <a:pt x="146" y="468"/>
                    </a:lnTo>
                    <a:lnTo>
                      <a:pt x="135" y="461"/>
                    </a:lnTo>
                    <a:lnTo>
                      <a:pt x="125" y="460"/>
                    </a:lnTo>
                    <a:lnTo>
                      <a:pt x="117" y="458"/>
                    </a:lnTo>
                    <a:lnTo>
                      <a:pt x="108" y="458"/>
                    </a:lnTo>
                    <a:lnTo>
                      <a:pt x="100" y="460"/>
                    </a:lnTo>
                    <a:lnTo>
                      <a:pt x="93" y="465"/>
                    </a:lnTo>
                    <a:lnTo>
                      <a:pt x="85" y="468"/>
                    </a:lnTo>
                    <a:lnTo>
                      <a:pt x="73" y="461"/>
                    </a:lnTo>
                    <a:lnTo>
                      <a:pt x="66" y="472"/>
                    </a:lnTo>
                    <a:lnTo>
                      <a:pt x="59" y="465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" name="Freeform 20"/>
              <p:cNvSpPr>
                <a:spLocks/>
              </p:cNvSpPr>
              <p:nvPr/>
            </p:nvSpPr>
            <p:spPr bwMode="auto">
              <a:xfrm>
                <a:off x="3521404" y="4600010"/>
                <a:ext cx="1017643" cy="358424"/>
              </a:xfrm>
              <a:custGeom>
                <a:avLst/>
                <a:gdLst/>
                <a:ahLst/>
                <a:cxnLst>
                  <a:cxn ang="0">
                    <a:pos x="1180" y="3"/>
                  </a:cxn>
                  <a:cxn ang="0">
                    <a:pos x="1180" y="184"/>
                  </a:cxn>
                  <a:cxn ang="0">
                    <a:pos x="1155" y="193"/>
                  </a:cxn>
                  <a:cxn ang="0">
                    <a:pos x="1118" y="195"/>
                  </a:cxn>
                  <a:cxn ang="0">
                    <a:pos x="1093" y="207"/>
                  </a:cxn>
                  <a:cxn ang="0">
                    <a:pos x="1046" y="233"/>
                  </a:cxn>
                  <a:cxn ang="0">
                    <a:pos x="996" y="244"/>
                  </a:cxn>
                  <a:cxn ang="0">
                    <a:pos x="978" y="255"/>
                  </a:cxn>
                  <a:cxn ang="0">
                    <a:pos x="948" y="289"/>
                  </a:cxn>
                  <a:cxn ang="0">
                    <a:pos x="901" y="293"/>
                  </a:cxn>
                  <a:cxn ang="0">
                    <a:pos x="821" y="312"/>
                  </a:cxn>
                  <a:cxn ang="0">
                    <a:pos x="779" y="315"/>
                  </a:cxn>
                  <a:cxn ang="0">
                    <a:pos x="767" y="318"/>
                  </a:cxn>
                  <a:cxn ang="0">
                    <a:pos x="749" y="312"/>
                  </a:cxn>
                  <a:cxn ang="0">
                    <a:pos x="712" y="277"/>
                  </a:cxn>
                  <a:cxn ang="0">
                    <a:pos x="691" y="269"/>
                  </a:cxn>
                  <a:cxn ang="0">
                    <a:pos x="661" y="270"/>
                  </a:cxn>
                  <a:cxn ang="0">
                    <a:pos x="649" y="280"/>
                  </a:cxn>
                  <a:cxn ang="0">
                    <a:pos x="638" y="285"/>
                  </a:cxn>
                  <a:cxn ang="0">
                    <a:pos x="626" y="297"/>
                  </a:cxn>
                  <a:cxn ang="0">
                    <a:pos x="522" y="335"/>
                  </a:cxn>
                  <a:cxn ang="0">
                    <a:pos x="511" y="338"/>
                  </a:cxn>
                  <a:cxn ang="0">
                    <a:pos x="484" y="363"/>
                  </a:cxn>
                  <a:cxn ang="0">
                    <a:pos x="471" y="363"/>
                  </a:cxn>
                  <a:cxn ang="0">
                    <a:pos x="451" y="352"/>
                  </a:cxn>
                  <a:cxn ang="0">
                    <a:pos x="427" y="358"/>
                  </a:cxn>
                  <a:cxn ang="0">
                    <a:pos x="407" y="354"/>
                  </a:cxn>
                  <a:cxn ang="0">
                    <a:pos x="391" y="354"/>
                  </a:cxn>
                  <a:cxn ang="0">
                    <a:pos x="367" y="354"/>
                  </a:cxn>
                  <a:cxn ang="0">
                    <a:pos x="355" y="358"/>
                  </a:cxn>
                  <a:cxn ang="0">
                    <a:pos x="333" y="378"/>
                  </a:cxn>
                  <a:cxn ang="0">
                    <a:pos x="322" y="392"/>
                  </a:cxn>
                  <a:cxn ang="0">
                    <a:pos x="313" y="397"/>
                  </a:cxn>
                  <a:cxn ang="0">
                    <a:pos x="287" y="397"/>
                  </a:cxn>
                  <a:cxn ang="0">
                    <a:pos x="279" y="387"/>
                  </a:cxn>
                  <a:cxn ang="0">
                    <a:pos x="279" y="377"/>
                  </a:cxn>
                  <a:cxn ang="0">
                    <a:pos x="277" y="354"/>
                  </a:cxn>
                  <a:cxn ang="0">
                    <a:pos x="265" y="338"/>
                  </a:cxn>
                  <a:cxn ang="0">
                    <a:pos x="217" y="323"/>
                  </a:cxn>
                  <a:cxn ang="0">
                    <a:pos x="200" y="312"/>
                  </a:cxn>
                  <a:cxn ang="0">
                    <a:pos x="184" y="305"/>
                  </a:cxn>
                  <a:cxn ang="0">
                    <a:pos x="159" y="309"/>
                  </a:cxn>
                  <a:cxn ang="0">
                    <a:pos x="140" y="318"/>
                  </a:cxn>
                  <a:cxn ang="0">
                    <a:pos x="125" y="318"/>
                  </a:cxn>
                  <a:cxn ang="0">
                    <a:pos x="113" y="312"/>
                  </a:cxn>
                  <a:cxn ang="0">
                    <a:pos x="99" y="309"/>
                  </a:cxn>
                  <a:cxn ang="0">
                    <a:pos x="72" y="293"/>
                  </a:cxn>
                  <a:cxn ang="0">
                    <a:pos x="55" y="289"/>
                  </a:cxn>
                  <a:cxn ang="0">
                    <a:pos x="59" y="277"/>
                  </a:cxn>
                  <a:cxn ang="0">
                    <a:pos x="55" y="265"/>
                  </a:cxn>
                  <a:cxn ang="0">
                    <a:pos x="48" y="258"/>
                  </a:cxn>
                  <a:cxn ang="0">
                    <a:pos x="48" y="244"/>
                  </a:cxn>
                  <a:cxn ang="0">
                    <a:pos x="55" y="238"/>
                  </a:cxn>
                  <a:cxn ang="0">
                    <a:pos x="65" y="237"/>
                  </a:cxn>
                  <a:cxn ang="0">
                    <a:pos x="0" y="237"/>
                  </a:cxn>
                  <a:cxn ang="0">
                    <a:pos x="0" y="165"/>
                  </a:cxn>
                  <a:cxn ang="0">
                    <a:pos x="0" y="0"/>
                  </a:cxn>
                  <a:cxn ang="0">
                    <a:pos x="60" y="3"/>
                  </a:cxn>
                  <a:cxn ang="0">
                    <a:pos x="113" y="3"/>
                  </a:cxn>
                  <a:cxn ang="0">
                    <a:pos x="299" y="3"/>
                  </a:cxn>
                  <a:cxn ang="0">
                    <a:pos x="861" y="5"/>
                  </a:cxn>
                  <a:cxn ang="0">
                    <a:pos x="879" y="5"/>
                  </a:cxn>
                  <a:cxn ang="0">
                    <a:pos x="1180" y="3"/>
                  </a:cxn>
                </a:cxnLst>
                <a:rect l="0" t="0" r="r" b="b"/>
                <a:pathLst>
                  <a:path w="1181" h="398">
                    <a:moveTo>
                      <a:pt x="1180" y="3"/>
                    </a:moveTo>
                    <a:lnTo>
                      <a:pt x="1180" y="184"/>
                    </a:lnTo>
                    <a:lnTo>
                      <a:pt x="1155" y="193"/>
                    </a:lnTo>
                    <a:lnTo>
                      <a:pt x="1118" y="195"/>
                    </a:lnTo>
                    <a:lnTo>
                      <a:pt x="1093" y="207"/>
                    </a:lnTo>
                    <a:lnTo>
                      <a:pt x="1046" y="233"/>
                    </a:lnTo>
                    <a:lnTo>
                      <a:pt x="996" y="244"/>
                    </a:lnTo>
                    <a:lnTo>
                      <a:pt x="978" y="255"/>
                    </a:lnTo>
                    <a:lnTo>
                      <a:pt x="948" y="289"/>
                    </a:lnTo>
                    <a:lnTo>
                      <a:pt x="901" y="293"/>
                    </a:lnTo>
                    <a:lnTo>
                      <a:pt x="821" y="312"/>
                    </a:lnTo>
                    <a:lnTo>
                      <a:pt x="779" y="315"/>
                    </a:lnTo>
                    <a:lnTo>
                      <a:pt x="767" y="318"/>
                    </a:lnTo>
                    <a:lnTo>
                      <a:pt x="749" y="312"/>
                    </a:lnTo>
                    <a:lnTo>
                      <a:pt x="712" y="277"/>
                    </a:lnTo>
                    <a:lnTo>
                      <a:pt x="691" y="269"/>
                    </a:lnTo>
                    <a:lnTo>
                      <a:pt x="661" y="270"/>
                    </a:lnTo>
                    <a:lnTo>
                      <a:pt x="649" y="280"/>
                    </a:lnTo>
                    <a:lnTo>
                      <a:pt x="638" y="285"/>
                    </a:lnTo>
                    <a:lnTo>
                      <a:pt x="626" y="297"/>
                    </a:lnTo>
                    <a:lnTo>
                      <a:pt x="522" y="335"/>
                    </a:lnTo>
                    <a:lnTo>
                      <a:pt x="511" y="338"/>
                    </a:lnTo>
                    <a:lnTo>
                      <a:pt x="484" y="363"/>
                    </a:lnTo>
                    <a:lnTo>
                      <a:pt x="471" y="363"/>
                    </a:lnTo>
                    <a:lnTo>
                      <a:pt x="451" y="352"/>
                    </a:lnTo>
                    <a:lnTo>
                      <a:pt x="427" y="358"/>
                    </a:lnTo>
                    <a:lnTo>
                      <a:pt x="407" y="354"/>
                    </a:lnTo>
                    <a:lnTo>
                      <a:pt x="391" y="354"/>
                    </a:lnTo>
                    <a:lnTo>
                      <a:pt x="367" y="354"/>
                    </a:lnTo>
                    <a:lnTo>
                      <a:pt x="355" y="358"/>
                    </a:lnTo>
                    <a:lnTo>
                      <a:pt x="333" y="378"/>
                    </a:lnTo>
                    <a:lnTo>
                      <a:pt x="322" y="392"/>
                    </a:lnTo>
                    <a:lnTo>
                      <a:pt x="313" y="397"/>
                    </a:lnTo>
                    <a:lnTo>
                      <a:pt x="287" y="397"/>
                    </a:lnTo>
                    <a:lnTo>
                      <a:pt x="279" y="387"/>
                    </a:lnTo>
                    <a:lnTo>
                      <a:pt x="279" y="377"/>
                    </a:lnTo>
                    <a:lnTo>
                      <a:pt x="277" y="354"/>
                    </a:lnTo>
                    <a:lnTo>
                      <a:pt x="265" y="338"/>
                    </a:lnTo>
                    <a:lnTo>
                      <a:pt x="217" y="323"/>
                    </a:lnTo>
                    <a:lnTo>
                      <a:pt x="200" y="312"/>
                    </a:lnTo>
                    <a:lnTo>
                      <a:pt x="184" y="305"/>
                    </a:lnTo>
                    <a:lnTo>
                      <a:pt x="159" y="309"/>
                    </a:lnTo>
                    <a:lnTo>
                      <a:pt x="140" y="318"/>
                    </a:lnTo>
                    <a:lnTo>
                      <a:pt x="125" y="318"/>
                    </a:lnTo>
                    <a:lnTo>
                      <a:pt x="113" y="312"/>
                    </a:lnTo>
                    <a:lnTo>
                      <a:pt x="99" y="309"/>
                    </a:lnTo>
                    <a:lnTo>
                      <a:pt x="72" y="293"/>
                    </a:lnTo>
                    <a:lnTo>
                      <a:pt x="55" y="289"/>
                    </a:lnTo>
                    <a:lnTo>
                      <a:pt x="59" y="277"/>
                    </a:lnTo>
                    <a:lnTo>
                      <a:pt x="55" y="265"/>
                    </a:lnTo>
                    <a:lnTo>
                      <a:pt x="48" y="258"/>
                    </a:lnTo>
                    <a:lnTo>
                      <a:pt x="48" y="244"/>
                    </a:lnTo>
                    <a:lnTo>
                      <a:pt x="55" y="238"/>
                    </a:lnTo>
                    <a:lnTo>
                      <a:pt x="65" y="237"/>
                    </a:lnTo>
                    <a:lnTo>
                      <a:pt x="0" y="237"/>
                    </a:lnTo>
                    <a:lnTo>
                      <a:pt x="0" y="165"/>
                    </a:lnTo>
                    <a:lnTo>
                      <a:pt x="0" y="0"/>
                    </a:lnTo>
                    <a:lnTo>
                      <a:pt x="60" y="3"/>
                    </a:lnTo>
                    <a:lnTo>
                      <a:pt x="113" y="3"/>
                    </a:lnTo>
                    <a:lnTo>
                      <a:pt x="299" y="3"/>
                    </a:lnTo>
                    <a:lnTo>
                      <a:pt x="861" y="5"/>
                    </a:lnTo>
                    <a:lnTo>
                      <a:pt x="879" y="5"/>
                    </a:lnTo>
                    <a:lnTo>
                      <a:pt x="1180" y="3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0" name="Freeform 21"/>
              <p:cNvSpPr>
                <a:spLocks/>
              </p:cNvSpPr>
              <p:nvPr/>
            </p:nvSpPr>
            <p:spPr bwMode="auto">
              <a:xfrm>
                <a:off x="2511516" y="3971417"/>
                <a:ext cx="1163267" cy="352121"/>
              </a:xfrm>
              <a:custGeom>
                <a:avLst/>
                <a:gdLst/>
                <a:ahLst/>
                <a:cxnLst>
                  <a:cxn ang="0">
                    <a:pos x="1324" y="365"/>
                  </a:cxn>
                  <a:cxn ang="0">
                    <a:pos x="1315" y="390"/>
                  </a:cxn>
                  <a:cxn ang="0">
                    <a:pos x="1290" y="385"/>
                  </a:cxn>
                  <a:cxn ang="0">
                    <a:pos x="1274" y="382"/>
                  </a:cxn>
                  <a:cxn ang="0">
                    <a:pos x="1249" y="390"/>
                  </a:cxn>
                  <a:cxn ang="0">
                    <a:pos x="942" y="385"/>
                  </a:cxn>
                  <a:cxn ang="0">
                    <a:pos x="750" y="382"/>
                  </a:cxn>
                  <a:cxn ang="0">
                    <a:pos x="292" y="375"/>
                  </a:cxn>
                  <a:cxn ang="0">
                    <a:pos x="93" y="367"/>
                  </a:cxn>
                  <a:cxn ang="0">
                    <a:pos x="0" y="367"/>
                  </a:cxn>
                  <a:cxn ang="0">
                    <a:pos x="1" y="140"/>
                  </a:cxn>
                  <a:cxn ang="0">
                    <a:pos x="3" y="0"/>
                  </a:cxn>
                  <a:cxn ang="0">
                    <a:pos x="142" y="28"/>
                  </a:cxn>
                  <a:cxn ang="0">
                    <a:pos x="318" y="33"/>
                  </a:cxn>
                  <a:cxn ang="0">
                    <a:pos x="780" y="41"/>
                  </a:cxn>
                  <a:cxn ang="0">
                    <a:pos x="796" y="48"/>
                  </a:cxn>
                  <a:cxn ang="0">
                    <a:pos x="812" y="52"/>
                  </a:cxn>
                  <a:cxn ang="0">
                    <a:pos x="830" y="52"/>
                  </a:cxn>
                  <a:cxn ang="0">
                    <a:pos x="852" y="53"/>
                  </a:cxn>
                  <a:cxn ang="0">
                    <a:pos x="870" y="57"/>
                  </a:cxn>
                  <a:cxn ang="0">
                    <a:pos x="892" y="63"/>
                  </a:cxn>
                  <a:cxn ang="0">
                    <a:pos x="912" y="53"/>
                  </a:cxn>
                  <a:cxn ang="0">
                    <a:pos x="927" y="63"/>
                  </a:cxn>
                  <a:cxn ang="0">
                    <a:pos x="947" y="52"/>
                  </a:cxn>
                  <a:cxn ang="0">
                    <a:pos x="962" y="66"/>
                  </a:cxn>
                  <a:cxn ang="0">
                    <a:pos x="979" y="68"/>
                  </a:cxn>
                  <a:cxn ang="0">
                    <a:pos x="1005" y="78"/>
                  </a:cxn>
                  <a:cxn ang="0">
                    <a:pos x="1025" y="78"/>
                  </a:cxn>
                  <a:cxn ang="0">
                    <a:pos x="1049" y="60"/>
                  </a:cxn>
                  <a:cxn ang="0">
                    <a:pos x="1059" y="41"/>
                  </a:cxn>
                  <a:cxn ang="0">
                    <a:pos x="1082" y="28"/>
                  </a:cxn>
                  <a:cxn ang="0">
                    <a:pos x="1286" y="40"/>
                  </a:cxn>
                  <a:cxn ang="0">
                    <a:pos x="1299" y="53"/>
                  </a:cxn>
                  <a:cxn ang="0">
                    <a:pos x="1299" y="72"/>
                  </a:cxn>
                  <a:cxn ang="0">
                    <a:pos x="1321" y="83"/>
                  </a:cxn>
                  <a:cxn ang="0">
                    <a:pos x="1341" y="86"/>
                  </a:cxn>
                  <a:cxn ang="0">
                    <a:pos x="1339" y="98"/>
                  </a:cxn>
                  <a:cxn ang="0">
                    <a:pos x="1335" y="112"/>
                  </a:cxn>
                  <a:cxn ang="0">
                    <a:pos x="1321" y="120"/>
                  </a:cxn>
                  <a:cxn ang="0">
                    <a:pos x="1310" y="130"/>
                  </a:cxn>
                  <a:cxn ang="0">
                    <a:pos x="1306" y="150"/>
                  </a:cxn>
                  <a:cxn ang="0">
                    <a:pos x="1326" y="165"/>
                  </a:cxn>
                  <a:cxn ang="0">
                    <a:pos x="1321" y="183"/>
                  </a:cxn>
                  <a:cxn ang="0">
                    <a:pos x="1315" y="200"/>
                  </a:cxn>
                  <a:cxn ang="0">
                    <a:pos x="1306" y="218"/>
                  </a:cxn>
                  <a:cxn ang="0">
                    <a:pos x="1304" y="232"/>
                  </a:cxn>
                  <a:cxn ang="0">
                    <a:pos x="1299" y="248"/>
                  </a:cxn>
                  <a:cxn ang="0">
                    <a:pos x="1281" y="255"/>
                  </a:cxn>
                  <a:cxn ang="0">
                    <a:pos x="1281" y="278"/>
                  </a:cxn>
                  <a:cxn ang="0">
                    <a:pos x="1297" y="290"/>
                  </a:cxn>
                  <a:cxn ang="0">
                    <a:pos x="1292" y="310"/>
                  </a:cxn>
                  <a:cxn ang="0">
                    <a:pos x="1306" y="325"/>
                  </a:cxn>
                  <a:cxn ang="0">
                    <a:pos x="1319" y="356"/>
                  </a:cxn>
                </a:cxnLst>
                <a:rect l="0" t="0" r="r" b="b"/>
                <a:pathLst>
                  <a:path w="1350" h="391">
                    <a:moveTo>
                      <a:pt x="1319" y="356"/>
                    </a:moveTo>
                    <a:lnTo>
                      <a:pt x="1324" y="365"/>
                    </a:lnTo>
                    <a:lnTo>
                      <a:pt x="1321" y="380"/>
                    </a:lnTo>
                    <a:lnTo>
                      <a:pt x="1315" y="390"/>
                    </a:lnTo>
                    <a:lnTo>
                      <a:pt x="1304" y="385"/>
                    </a:lnTo>
                    <a:lnTo>
                      <a:pt x="1290" y="385"/>
                    </a:lnTo>
                    <a:lnTo>
                      <a:pt x="1281" y="390"/>
                    </a:lnTo>
                    <a:lnTo>
                      <a:pt x="1274" y="382"/>
                    </a:lnTo>
                    <a:lnTo>
                      <a:pt x="1264" y="382"/>
                    </a:lnTo>
                    <a:lnTo>
                      <a:pt x="1249" y="390"/>
                    </a:lnTo>
                    <a:lnTo>
                      <a:pt x="1234" y="390"/>
                    </a:lnTo>
                    <a:lnTo>
                      <a:pt x="942" y="385"/>
                    </a:lnTo>
                    <a:lnTo>
                      <a:pt x="757" y="382"/>
                    </a:lnTo>
                    <a:lnTo>
                      <a:pt x="750" y="382"/>
                    </a:lnTo>
                    <a:lnTo>
                      <a:pt x="447" y="376"/>
                    </a:lnTo>
                    <a:lnTo>
                      <a:pt x="292" y="375"/>
                    </a:lnTo>
                    <a:lnTo>
                      <a:pt x="155" y="371"/>
                    </a:lnTo>
                    <a:lnTo>
                      <a:pt x="93" y="367"/>
                    </a:lnTo>
                    <a:lnTo>
                      <a:pt x="28" y="367"/>
                    </a:lnTo>
                    <a:lnTo>
                      <a:pt x="0" y="367"/>
                    </a:lnTo>
                    <a:lnTo>
                      <a:pt x="1" y="247"/>
                    </a:lnTo>
                    <a:lnTo>
                      <a:pt x="1" y="140"/>
                    </a:lnTo>
                    <a:lnTo>
                      <a:pt x="3" y="72"/>
                    </a:lnTo>
                    <a:lnTo>
                      <a:pt x="3" y="0"/>
                    </a:lnTo>
                    <a:lnTo>
                      <a:pt x="142" y="3"/>
                    </a:lnTo>
                    <a:lnTo>
                      <a:pt x="142" y="28"/>
                    </a:lnTo>
                    <a:lnTo>
                      <a:pt x="232" y="32"/>
                    </a:lnTo>
                    <a:lnTo>
                      <a:pt x="318" y="33"/>
                    </a:lnTo>
                    <a:lnTo>
                      <a:pt x="480" y="37"/>
                    </a:lnTo>
                    <a:lnTo>
                      <a:pt x="780" y="41"/>
                    </a:lnTo>
                    <a:lnTo>
                      <a:pt x="789" y="45"/>
                    </a:lnTo>
                    <a:lnTo>
                      <a:pt x="796" y="48"/>
                    </a:lnTo>
                    <a:lnTo>
                      <a:pt x="807" y="48"/>
                    </a:lnTo>
                    <a:lnTo>
                      <a:pt x="812" y="52"/>
                    </a:lnTo>
                    <a:lnTo>
                      <a:pt x="822" y="52"/>
                    </a:lnTo>
                    <a:lnTo>
                      <a:pt x="830" y="52"/>
                    </a:lnTo>
                    <a:lnTo>
                      <a:pt x="842" y="60"/>
                    </a:lnTo>
                    <a:lnTo>
                      <a:pt x="852" y="53"/>
                    </a:lnTo>
                    <a:lnTo>
                      <a:pt x="862" y="53"/>
                    </a:lnTo>
                    <a:lnTo>
                      <a:pt x="870" y="57"/>
                    </a:lnTo>
                    <a:lnTo>
                      <a:pt x="885" y="60"/>
                    </a:lnTo>
                    <a:lnTo>
                      <a:pt x="892" y="63"/>
                    </a:lnTo>
                    <a:lnTo>
                      <a:pt x="902" y="63"/>
                    </a:lnTo>
                    <a:lnTo>
                      <a:pt x="912" y="53"/>
                    </a:lnTo>
                    <a:lnTo>
                      <a:pt x="922" y="57"/>
                    </a:lnTo>
                    <a:lnTo>
                      <a:pt x="927" y="63"/>
                    </a:lnTo>
                    <a:lnTo>
                      <a:pt x="936" y="60"/>
                    </a:lnTo>
                    <a:lnTo>
                      <a:pt x="947" y="52"/>
                    </a:lnTo>
                    <a:lnTo>
                      <a:pt x="956" y="57"/>
                    </a:lnTo>
                    <a:lnTo>
                      <a:pt x="962" y="66"/>
                    </a:lnTo>
                    <a:lnTo>
                      <a:pt x="970" y="68"/>
                    </a:lnTo>
                    <a:lnTo>
                      <a:pt x="979" y="68"/>
                    </a:lnTo>
                    <a:lnTo>
                      <a:pt x="992" y="73"/>
                    </a:lnTo>
                    <a:lnTo>
                      <a:pt x="1005" y="78"/>
                    </a:lnTo>
                    <a:lnTo>
                      <a:pt x="1017" y="78"/>
                    </a:lnTo>
                    <a:lnTo>
                      <a:pt x="1025" y="78"/>
                    </a:lnTo>
                    <a:lnTo>
                      <a:pt x="1034" y="68"/>
                    </a:lnTo>
                    <a:lnTo>
                      <a:pt x="1049" y="60"/>
                    </a:lnTo>
                    <a:lnTo>
                      <a:pt x="1050" y="48"/>
                    </a:lnTo>
                    <a:lnTo>
                      <a:pt x="1059" y="41"/>
                    </a:lnTo>
                    <a:lnTo>
                      <a:pt x="1074" y="32"/>
                    </a:lnTo>
                    <a:lnTo>
                      <a:pt x="1082" y="28"/>
                    </a:lnTo>
                    <a:lnTo>
                      <a:pt x="1281" y="32"/>
                    </a:lnTo>
                    <a:lnTo>
                      <a:pt x="1286" y="40"/>
                    </a:lnTo>
                    <a:lnTo>
                      <a:pt x="1290" y="48"/>
                    </a:lnTo>
                    <a:lnTo>
                      <a:pt x="1299" y="53"/>
                    </a:lnTo>
                    <a:lnTo>
                      <a:pt x="1301" y="60"/>
                    </a:lnTo>
                    <a:lnTo>
                      <a:pt x="1299" y="72"/>
                    </a:lnTo>
                    <a:lnTo>
                      <a:pt x="1312" y="78"/>
                    </a:lnTo>
                    <a:lnTo>
                      <a:pt x="1321" y="83"/>
                    </a:lnTo>
                    <a:lnTo>
                      <a:pt x="1330" y="81"/>
                    </a:lnTo>
                    <a:lnTo>
                      <a:pt x="1341" y="86"/>
                    </a:lnTo>
                    <a:lnTo>
                      <a:pt x="1349" y="92"/>
                    </a:lnTo>
                    <a:lnTo>
                      <a:pt x="1339" y="98"/>
                    </a:lnTo>
                    <a:lnTo>
                      <a:pt x="1332" y="103"/>
                    </a:lnTo>
                    <a:lnTo>
                      <a:pt x="1335" y="112"/>
                    </a:lnTo>
                    <a:lnTo>
                      <a:pt x="1330" y="120"/>
                    </a:lnTo>
                    <a:lnTo>
                      <a:pt x="1321" y="120"/>
                    </a:lnTo>
                    <a:lnTo>
                      <a:pt x="1312" y="121"/>
                    </a:lnTo>
                    <a:lnTo>
                      <a:pt x="1310" y="130"/>
                    </a:lnTo>
                    <a:lnTo>
                      <a:pt x="1306" y="141"/>
                    </a:lnTo>
                    <a:lnTo>
                      <a:pt x="1306" y="150"/>
                    </a:lnTo>
                    <a:lnTo>
                      <a:pt x="1321" y="156"/>
                    </a:lnTo>
                    <a:lnTo>
                      <a:pt x="1326" y="165"/>
                    </a:lnTo>
                    <a:lnTo>
                      <a:pt x="1324" y="176"/>
                    </a:lnTo>
                    <a:lnTo>
                      <a:pt x="1321" y="183"/>
                    </a:lnTo>
                    <a:lnTo>
                      <a:pt x="1315" y="192"/>
                    </a:lnTo>
                    <a:lnTo>
                      <a:pt x="1315" y="200"/>
                    </a:lnTo>
                    <a:lnTo>
                      <a:pt x="1315" y="212"/>
                    </a:lnTo>
                    <a:lnTo>
                      <a:pt x="1306" y="218"/>
                    </a:lnTo>
                    <a:lnTo>
                      <a:pt x="1301" y="223"/>
                    </a:lnTo>
                    <a:lnTo>
                      <a:pt x="1304" y="232"/>
                    </a:lnTo>
                    <a:lnTo>
                      <a:pt x="1304" y="243"/>
                    </a:lnTo>
                    <a:lnTo>
                      <a:pt x="1299" y="248"/>
                    </a:lnTo>
                    <a:lnTo>
                      <a:pt x="1290" y="252"/>
                    </a:lnTo>
                    <a:lnTo>
                      <a:pt x="1281" y="255"/>
                    </a:lnTo>
                    <a:lnTo>
                      <a:pt x="1281" y="267"/>
                    </a:lnTo>
                    <a:lnTo>
                      <a:pt x="1281" y="278"/>
                    </a:lnTo>
                    <a:lnTo>
                      <a:pt x="1286" y="287"/>
                    </a:lnTo>
                    <a:lnTo>
                      <a:pt x="1297" y="290"/>
                    </a:lnTo>
                    <a:lnTo>
                      <a:pt x="1297" y="298"/>
                    </a:lnTo>
                    <a:lnTo>
                      <a:pt x="1292" y="310"/>
                    </a:lnTo>
                    <a:lnTo>
                      <a:pt x="1299" y="320"/>
                    </a:lnTo>
                    <a:lnTo>
                      <a:pt x="1306" y="325"/>
                    </a:lnTo>
                    <a:lnTo>
                      <a:pt x="1312" y="351"/>
                    </a:lnTo>
                    <a:lnTo>
                      <a:pt x="1319" y="356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" name="Freeform 22"/>
              <p:cNvSpPr>
                <a:spLocks/>
              </p:cNvSpPr>
              <p:nvPr/>
            </p:nvSpPr>
            <p:spPr bwMode="auto">
              <a:xfrm>
                <a:off x="5026757" y="3035732"/>
                <a:ext cx="672110" cy="570056"/>
              </a:xfrm>
              <a:custGeom>
                <a:avLst/>
                <a:gdLst/>
                <a:ahLst/>
                <a:cxnLst>
                  <a:cxn ang="0">
                    <a:pos x="1" y="94"/>
                  </a:cxn>
                  <a:cxn ang="0">
                    <a:pos x="8" y="19"/>
                  </a:cxn>
                  <a:cxn ang="0">
                    <a:pos x="79" y="0"/>
                  </a:cxn>
                  <a:cxn ang="0">
                    <a:pos x="92" y="10"/>
                  </a:cxn>
                  <a:cxn ang="0">
                    <a:pos x="97" y="28"/>
                  </a:cxn>
                  <a:cxn ang="0">
                    <a:pos x="115" y="39"/>
                  </a:cxn>
                  <a:cxn ang="0">
                    <a:pos x="134" y="41"/>
                  </a:cxn>
                  <a:cxn ang="0">
                    <a:pos x="154" y="48"/>
                  </a:cxn>
                  <a:cxn ang="0">
                    <a:pos x="172" y="47"/>
                  </a:cxn>
                  <a:cxn ang="0">
                    <a:pos x="175" y="19"/>
                  </a:cxn>
                  <a:cxn ang="0">
                    <a:pos x="190" y="12"/>
                  </a:cxn>
                  <a:cxn ang="0">
                    <a:pos x="216" y="26"/>
                  </a:cxn>
                  <a:cxn ang="0">
                    <a:pos x="236" y="23"/>
                  </a:cxn>
                  <a:cxn ang="0">
                    <a:pos x="256" y="21"/>
                  </a:cxn>
                  <a:cxn ang="0">
                    <a:pos x="287" y="28"/>
                  </a:cxn>
                  <a:cxn ang="0">
                    <a:pos x="289" y="48"/>
                  </a:cxn>
                  <a:cxn ang="0">
                    <a:pos x="287" y="67"/>
                  </a:cxn>
                  <a:cxn ang="0">
                    <a:pos x="311" y="70"/>
                  </a:cxn>
                  <a:cxn ang="0">
                    <a:pos x="339" y="70"/>
                  </a:cxn>
                  <a:cxn ang="0">
                    <a:pos x="346" y="94"/>
                  </a:cxn>
                  <a:cxn ang="0">
                    <a:pos x="392" y="107"/>
                  </a:cxn>
                  <a:cxn ang="0">
                    <a:pos x="406" y="97"/>
                  </a:cxn>
                  <a:cxn ang="0">
                    <a:pos x="411" y="74"/>
                  </a:cxn>
                  <a:cxn ang="0">
                    <a:pos x="414" y="48"/>
                  </a:cxn>
                  <a:cxn ang="0">
                    <a:pos x="428" y="41"/>
                  </a:cxn>
                  <a:cxn ang="0">
                    <a:pos x="456" y="21"/>
                  </a:cxn>
                  <a:cxn ang="0">
                    <a:pos x="468" y="10"/>
                  </a:cxn>
                  <a:cxn ang="0">
                    <a:pos x="485" y="6"/>
                  </a:cxn>
                  <a:cxn ang="0">
                    <a:pos x="503" y="6"/>
                  </a:cxn>
                  <a:cxn ang="0">
                    <a:pos x="516" y="26"/>
                  </a:cxn>
                  <a:cxn ang="0">
                    <a:pos x="530" y="41"/>
                  </a:cxn>
                  <a:cxn ang="0">
                    <a:pos x="545" y="55"/>
                  </a:cxn>
                  <a:cxn ang="0">
                    <a:pos x="558" y="79"/>
                  </a:cxn>
                  <a:cxn ang="0">
                    <a:pos x="561" y="99"/>
                  </a:cxn>
                  <a:cxn ang="0">
                    <a:pos x="582" y="114"/>
                  </a:cxn>
                  <a:cxn ang="0">
                    <a:pos x="592" y="128"/>
                  </a:cxn>
                  <a:cxn ang="0">
                    <a:pos x="608" y="134"/>
                  </a:cxn>
                  <a:cxn ang="0">
                    <a:pos x="634" y="123"/>
                  </a:cxn>
                  <a:cxn ang="0">
                    <a:pos x="642" y="105"/>
                  </a:cxn>
                  <a:cxn ang="0">
                    <a:pos x="652" y="97"/>
                  </a:cxn>
                  <a:cxn ang="0">
                    <a:pos x="680" y="103"/>
                  </a:cxn>
                  <a:cxn ang="0">
                    <a:pos x="705" y="94"/>
                  </a:cxn>
                  <a:cxn ang="0">
                    <a:pos x="718" y="85"/>
                  </a:cxn>
                  <a:cxn ang="0">
                    <a:pos x="738" y="90"/>
                  </a:cxn>
                  <a:cxn ang="0">
                    <a:pos x="752" y="97"/>
                  </a:cxn>
                  <a:cxn ang="0">
                    <a:pos x="765" y="294"/>
                  </a:cxn>
                  <a:cxn ang="0">
                    <a:pos x="771" y="480"/>
                  </a:cxn>
                  <a:cxn ang="0">
                    <a:pos x="687" y="613"/>
                  </a:cxn>
                  <a:cxn ang="0">
                    <a:pos x="8" y="406"/>
                  </a:cxn>
                </a:cxnLst>
                <a:rect l="0" t="0" r="r" b="b"/>
                <a:pathLst>
                  <a:path w="780" h="633">
                    <a:moveTo>
                      <a:pt x="8" y="406"/>
                    </a:moveTo>
                    <a:lnTo>
                      <a:pt x="1" y="94"/>
                    </a:lnTo>
                    <a:lnTo>
                      <a:pt x="0" y="15"/>
                    </a:lnTo>
                    <a:lnTo>
                      <a:pt x="8" y="19"/>
                    </a:lnTo>
                    <a:lnTo>
                      <a:pt x="15" y="19"/>
                    </a:lnTo>
                    <a:lnTo>
                      <a:pt x="79" y="0"/>
                    </a:lnTo>
                    <a:lnTo>
                      <a:pt x="83" y="3"/>
                    </a:lnTo>
                    <a:lnTo>
                      <a:pt x="92" y="10"/>
                    </a:lnTo>
                    <a:lnTo>
                      <a:pt x="92" y="21"/>
                    </a:lnTo>
                    <a:lnTo>
                      <a:pt x="97" y="28"/>
                    </a:lnTo>
                    <a:lnTo>
                      <a:pt x="107" y="35"/>
                    </a:lnTo>
                    <a:lnTo>
                      <a:pt x="115" y="39"/>
                    </a:lnTo>
                    <a:lnTo>
                      <a:pt x="125" y="39"/>
                    </a:lnTo>
                    <a:lnTo>
                      <a:pt x="134" y="41"/>
                    </a:lnTo>
                    <a:lnTo>
                      <a:pt x="145" y="47"/>
                    </a:lnTo>
                    <a:lnTo>
                      <a:pt x="154" y="48"/>
                    </a:lnTo>
                    <a:lnTo>
                      <a:pt x="162" y="48"/>
                    </a:lnTo>
                    <a:lnTo>
                      <a:pt x="172" y="47"/>
                    </a:lnTo>
                    <a:lnTo>
                      <a:pt x="172" y="35"/>
                    </a:lnTo>
                    <a:lnTo>
                      <a:pt x="175" y="19"/>
                    </a:lnTo>
                    <a:lnTo>
                      <a:pt x="182" y="12"/>
                    </a:lnTo>
                    <a:lnTo>
                      <a:pt x="190" y="12"/>
                    </a:lnTo>
                    <a:lnTo>
                      <a:pt x="207" y="23"/>
                    </a:lnTo>
                    <a:lnTo>
                      <a:pt x="216" y="26"/>
                    </a:lnTo>
                    <a:lnTo>
                      <a:pt x="222" y="23"/>
                    </a:lnTo>
                    <a:lnTo>
                      <a:pt x="236" y="23"/>
                    </a:lnTo>
                    <a:lnTo>
                      <a:pt x="247" y="23"/>
                    </a:lnTo>
                    <a:lnTo>
                      <a:pt x="256" y="21"/>
                    </a:lnTo>
                    <a:lnTo>
                      <a:pt x="263" y="21"/>
                    </a:lnTo>
                    <a:lnTo>
                      <a:pt x="287" y="28"/>
                    </a:lnTo>
                    <a:lnTo>
                      <a:pt x="291" y="39"/>
                    </a:lnTo>
                    <a:lnTo>
                      <a:pt x="289" y="48"/>
                    </a:lnTo>
                    <a:lnTo>
                      <a:pt x="284" y="59"/>
                    </a:lnTo>
                    <a:lnTo>
                      <a:pt x="287" y="67"/>
                    </a:lnTo>
                    <a:lnTo>
                      <a:pt x="294" y="70"/>
                    </a:lnTo>
                    <a:lnTo>
                      <a:pt x="311" y="70"/>
                    </a:lnTo>
                    <a:lnTo>
                      <a:pt x="334" y="65"/>
                    </a:lnTo>
                    <a:lnTo>
                      <a:pt x="339" y="70"/>
                    </a:lnTo>
                    <a:lnTo>
                      <a:pt x="339" y="80"/>
                    </a:lnTo>
                    <a:lnTo>
                      <a:pt x="346" y="94"/>
                    </a:lnTo>
                    <a:lnTo>
                      <a:pt x="354" y="99"/>
                    </a:lnTo>
                    <a:lnTo>
                      <a:pt x="392" y="107"/>
                    </a:lnTo>
                    <a:lnTo>
                      <a:pt x="399" y="105"/>
                    </a:lnTo>
                    <a:lnTo>
                      <a:pt x="406" y="97"/>
                    </a:lnTo>
                    <a:lnTo>
                      <a:pt x="408" y="85"/>
                    </a:lnTo>
                    <a:lnTo>
                      <a:pt x="411" y="74"/>
                    </a:lnTo>
                    <a:lnTo>
                      <a:pt x="411" y="60"/>
                    </a:lnTo>
                    <a:lnTo>
                      <a:pt x="414" y="48"/>
                    </a:lnTo>
                    <a:lnTo>
                      <a:pt x="423" y="48"/>
                    </a:lnTo>
                    <a:lnTo>
                      <a:pt x="428" y="41"/>
                    </a:lnTo>
                    <a:lnTo>
                      <a:pt x="443" y="26"/>
                    </a:lnTo>
                    <a:lnTo>
                      <a:pt x="456" y="21"/>
                    </a:lnTo>
                    <a:lnTo>
                      <a:pt x="463" y="12"/>
                    </a:lnTo>
                    <a:lnTo>
                      <a:pt x="468" y="10"/>
                    </a:lnTo>
                    <a:lnTo>
                      <a:pt x="478" y="3"/>
                    </a:lnTo>
                    <a:lnTo>
                      <a:pt x="485" y="6"/>
                    </a:lnTo>
                    <a:lnTo>
                      <a:pt x="493" y="3"/>
                    </a:lnTo>
                    <a:lnTo>
                      <a:pt x="503" y="6"/>
                    </a:lnTo>
                    <a:lnTo>
                      <a:pt x="507" y="19"/>
                    </a:lnTo>
                    <a:lnTo>
                      <a:pt x="516" y="26"/>
                    </a:lnTo>
                    <a:lnTo>
                      <a:pt x="523" y="35"/>
                    </a:lnTo>
                    <a:lnTo>
                      <a:pt x="530" y="41"/>
                    </a:lnTo>
                    <a:lnTo>
                      <a:pt x="533" y="52"/>
                    </a:lnTo>
                    <a:lnTo>
                      <a:pt x="545" y="55"/>
                    </a:lnTo>
                    <a:lnTo>
                      <a:pt x="550" y="65"/>
                    </a:lnTo>
                    <a:lnTo>
                      <a:pt x="558" y="79"/>
                    </a:lnTo>
                    <a:lnTo>
                      <a:pt x="561" y="88"/>
                    </a:lnTo>
                    <a:lnTo>
                      <a:pt x="561" y="99"/>
                    </a:lnTo>
                    <a:lnTo>
                      <a:pt x="576" y="105"/>
                    </a:lnTo>
                    <a:lnTo>
                      <a:pt x="582" y="114"/>
                    </a:lnTo>
                    <a:lnTo>
                      <a:pt x="587" y="119"/>
                    </a:lnTo>
                    <a:lnTo>
                      <a:pt x="592" y="128"/>
                    </a:lnTo>
                    <a:lnTo>
                      <a:pt x="598" y="134"/>
                    </a:lnTo>
                    <a:lnTo>
                      <a:pt x="608" y="134"/>
                    </a:lnTo>
                    <a:lnTo>
                      <a:pt x="616" y="128"/>
                    </a:lnTo>
                    <a:lnTo>
                      <a:pt x="634" y="123"/>
                    </a:lnTo>
                    <a:lnTo>
                      <a:pt x="634" y="114"/>
                    </a:lnTo>
                    <a:lnTo>
                      <a:pt x="642" y="105"/>
                    </a:lnTo>
                    <a:lnTo>
                      <a:pt x="647" y="97"/>
                    </a:lnTo>
                    <a:lnTo>
                      <a:pt x="652" y="97"/>
                    </a:lnTo>
                    <a:lnTo>
                      <a:pt x="663" y="99"/>
                    </a:lnTo>
                    <a:lnTo>
                      <a:pt x="680" y="103"/>
                    </a:lnTo>
                    <a:lnTo>
                      <a:pt x="694" y="99"/>
                    </a:lnTo>
                    <a:lnTo>
                      <a:pt x="705" y="94"/>
                    </a:lnTo>
                    <a:lnTo>
                      <a:pt x="712" y="94"/>
                    </a:lnTo>
                    <a:lnTo>
                      <a:pt x="718" y="85"/>
                    </a:lnTo>
                    <a:lnTo>
                      <a:pt x="729" y="85"/>
                    </a:lnTo>
                    <a:lnTo>
                      <a:pt x="738" y="90"/>
                    </a:lnTo>
                    <a:lnTo>
                      <a:pt x="747" y="90"/>
                    </a:lnTo>
                    <a:lnTo>
                      <a:pt x="752" y="97"/>
                    </a:lnTo>
                    <a:lnTo>
                      <a:pt x="760" y="103"/>
                    </a:lnTo>
                    <a:lnTo>
                      <a:pt x="765" y="294"/>
                    </a:lnTo>
                    <a:lnTo>
                      <a:pt x="769" y="323"/>
                    </a:lnTo>
                    <a:lnTo>
                      <a:pt x="771" y="480"/>
                    </a:lnTo>
                    <a:lnTo>
                      <a:pt x="779" y="609"/>
                    </a:lnTo>
                    <a:lnTo>
                      <a:pt x="687" y="613"/>
                    </a:lnTo>
                    <a:lnTo>
                      <a:pt x="12" y="632"/>
                    </a:lnTo>
                    <a:lnTo>
                      <a:pt x="8" y="406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" name="Freeform 23"/>
              <p:cNvSpPr>
                <a:spLocks/>
              </p:cNvSpPr>
              <p:nvPr/>
            </p:nvSpPr>
            <p:spPr bwMode="auto">
              <a:xfrm>
                <a:off x="3949659" y="2191003"/>
                <a:ext cx="1144310" cy="863640"/>
              </a:xfrm>
              <a:custGeom>
                <a:avLst/>
                <a:gdLst/>
                <a:ahLst/>
                <a:cxnLst>
                  <a:cxn ang="0">
                    <a:pos x="217" y="641"/>
                  </a:cxn>
                  <a:cxn ang="0">
                    <a:pos x="257" y="657"/>
                  </a:cxn>
                  <a:cxn ang="0">
                    <a:pos x="290" y="686"/>
                  </a:cxn>
                  <a:cxn ang="0">
                    <a:pos x="323" y="701"/>
                  </a:cxn>
                  <a:cxn ang="0">
                    <a:pos x="348" y="726"/>
                  </a:cxn>
                  <a:cxn ang="0">
                    <a:pos x="339" y="764"/>
                  </a:cxn>
                  <a:cxn ang="0">
                    <a:pos x="366" y="803"/>
                  </a:cxn>
                  <a:cxn ang="0">
                    <a:pos x="408" y="821"/>
                  </a:cxn>
                  <a:cxn ang="0">
                    <a:pos x="439" y="846"/>
                  </a:cxn>
                  <a:cxn ang="0">
                    <a:pos x="475" y="853"/>
                  </a:cxn>
                  <a:cxn ang="0">
                    <a:pos x="480" y="883"/>
                  </a:cxn>
                  <a:cxn ang="0">
                    <a:pos x="520" y="903"/>
                  </a:cxn>
                  <a:cxn ang="0">
                    <a:pos x="533" y="944"/>
                  </a:cxn>
                  <a:cxn ang="0">
                    <a:pos x="653" y="933"/>
                  </a:cxn>
                  <a:cxn ang="0">
                    <a:pos x="652" y="883"/>
                  </a:cxn>
                  <a:cxn ang="0">
                    <a:pos x="670" y="848"/>
                  </a:cxn>
                  <a:cxn ang="0">
                    <a:pos x="722" y="828"/>
                  </a:cxn>
                  <a:cxn ang="0">
                    <a:pos x="753" y="833"/>
                  </a:cxn>
                  <a:cxn ang="0">
                    <a:pos x="792" y="843"/>
                  </a:cxn>
                  <a:cxn ang="0">
                    <a:pos x="793" y="903"/>
                  </a:cxn>
                  <a:cxn ang="0">
                    <a:pos x="833" y="903"/>
                  </a:cxn>
                  <a:cxn ang="0">
                    <a:pos x="862" y="877"/>
                  </a:cxn>
                  <a:cxn ang="0">
                    <a:pos x="897" y="839"/>
                  </a:cxn>
                  <a:cxn ang="0">
                    <a:pos x="935" y="839"/>
                  </a:cxn>
                  <a:cxn ang="0">
                    <a:pos x="964" y="863"/>
                  </a:cxn>
                  <a:cxn ang="0">
                    <a:pos x="1012" y="857"/>
                  </a:cxn>
                  <a:cxn ang="0">
                    <a:pos x="1030" y="806"/>
                  </a:cxn>
                  <a:cxn ang="0">
                    <a:pos x="1072" y="811"/>
                  </a:cxn>
                  <a:cxn ang="0">
                    <a:pos x="1112" y="788"/>
                  </a:cxn>
                  <a:cxn ang="0">
                    <a:pos x="1153" y="776"/>
                  </a:cxn>
                  <a:cxn ang="0">
                    <a:pos x="1200" y="793"/>
                  </a:cxn>
                  <a:cxn ang="0">
                    <a:pos x="1232" y="868"/>
                  </a:cxn>
                  <a:cxn ang="0">
                    <a:pos x="1257" y="908"/>
                  </a:cxn>
                  <a:cxn ang="0">
                    <a:pos x="1244" y="950"/>
                  </a:cxn>
                  <a:cxn ang="0">
                    <a:pos x="1327" y="936"/>
                  </a:cxn>
                  <a:cxn ang="0">
                    <a:pos x="1320" y="312"/>
                  </a:cxn>
                  <a:cxn ang="0">
                    <a:pos x="21" y="17"/>
                  </a:cxn>
                  <a:cxn ang="0">
                    <a:pos x="5" y="50"/>
                  </a:cxn>
                  <a:cxn ang="0">
                    <a:pos x="37" y="72"/>
                  </a:cxn>
                  <a:cxn ang="0">
                    <a:pos x="73" y="57"/>
                  </a:cxn>
                  <a:cxn ang="0">
                    <a:pos x="73" y="95"/>
                  </a:cxn>
                  <a:cxn ang="0">
                    <a:pos x="77" y="130"/>
                  </a:cxn>
                  <a:cxn ang="0">
                    <a:pos x="93" y="155"/>
                  </a:cxn>
                  <a:cxn ang="0">
                    <a:pos x="97" y="200"/>
                  </a:cxn>
                  <a:cxn ang="0">
                    <a:pos x="123" y="240"/>
                  </a:cxn>
                  <a:cxn ang="0">
                    <a:pos x="137" y="265"/>
                  </a:cxn>
                  <a:cxn ang="0">
                    <a:pos x="115" y="292"/>
                  </a:cxn>
                  <a:cxn ang="0">
                    <a:pos x="92" y="320"/>
                  </a:cxn>
                  <a:cxn ang="0">
                    <a:pos x="66" y="347"/>
                  </a:cxn>
                  <a:cxn ang="0">
                    <a:pos x="70" y="379"/>
                  </a:cxn>
                  <a:cxn ang="0">
                    <a:pos x="97" y="394"/>
                  </a:cxn>
                  <a:cxn ang="0">
                    <a:pos x="126" y="399"/>
                  </a:cxn>
                  <a:cxn ang="0">
                    <a:pos x="117" y="437"/>
                  </a:cxn>
                  <a:cxn ang="0">
                    <a:pos x="150" y="442"/>
                  </a:cxn>
                  <a:cxn ang="0">
                    <a:pos x="152" y="475"/>
                  </a:cxn>
                  <a:cxn ang="0">
                    <a:pos x="146" y="510"/>
                  </a:cxn>
                  <a:cxn ang="0">
                    <a:pos x="152" y="544"/>
                  </a:cxn>
                  <a:cxn ang="0">
                    <a:pos x="186" y="569"/>
                  </a:cxn>
                  <a:cxn ang="0">
                    <a:pos x="205" y="602"/>
                  </a:cxn>
                </a:cxnLst>
                <a:rect l="0" t="0" r="r" b="b"/>
                <a:pathLst>
                  <a:path w="1328" h="959">
                    <a:moveTo>
                      <a:pt x="193" y="609"/>
                    </a:moveTo>
                    <a:lnTo>
                      <a:pt x="193" y="621"/>
                    </a:lnTo>
                    <a:lnTo>
                      <a:pt x="203" y="632"/>
                    </a:lnTo>
                    <a:lnTo>
                      <a:pt x="217" y="641"/>
                    </a:lnTo>
                    <a:lnTo>
                      <a:pt x="232" y="641"/>
                    </a:lnTo>
                    <a:lnTo>
                      <a:pt x="237" y="634"/>
                    </a:lnTo>
                    <a:lnTo>
                      <a:pt x="248" y="646"/>
                    </a:lnTo>
                    <a:lnTo>
                      <a:pt x="257" y="657"/>
                    </a:lnTo>
                    <a:lnTo>
                      <a:pt x="266" y="666"/>
                    </a:lnTo>
                    <a:lnTo>
                      <a:pt x="270" y="674"/>
                    </a:lnTo>
                    <a:lnTo>
                      <a:pt x="277" y="681"/>
                    </a:lnTo>
                    <a:lnTo>
                      <a:pt x="290" y="686"/>
                    </a:lnTo>
                    <a:lnTo>
                      <a:pt x="295" y="688"/>
                    </a:lnTo>
                    <a:lnTo>
                      <a:pt x="308" y="691"/>
                    </a:lnTo>
                    <a:lnTo>
                      <a:pt x="317" y="696"/>
                    </a:lnTo>
                    <a:lnTo>
                      <a:pt x="323" y="701"/>
                    </a:lnTo>
                    <a:lnTo>
                      <a:pt x="323" y="711"/>
                    </a:lnTo>
                    <a:lnTo>
                      <a:pt x="328" y="719"/>
                    </a:lnTo>
                    <a:lnTo>
                      <a:pt x="340" y="719"/>
                    </a:lnTo>
                    <a:lnTo>
                      <a:pt x="348" y="726"/>
                    </a:lnTo>
                    <a:lnTo>
                      <a:pt x="348" y="739"/>
                    </a:lnTo>
                    <a:lnTo>
                      <a:pt x="348" y="748"/>
                    </a:lnTo>
                    <a:lnTo>
                      <a:pt x="340" y="757"/>
                    </a:lnTo>
                    <a:lnTo>
                      <a:pt x="339" y="764"/>
                    </a:lnTo>
                    <a:lnTo>
                      <a:pt x="343" y="776"/>
                    </a:lnTo>
                    <a:lnTo>
                      <a:pt x="348" y="786"/>
                    </a:lnTo>
                    <a:lnTo>
                      <a:pt x="357" y="788"/>
                    </a:lnTo>
                    <a:lnTo>
                      <a:pt x="366" y="803"/>
                    </a:lnTo>
                    <a:lnTo>
                      <a:pt x="377" y="803"/>
                    </a:lnTo>
                    <a:lnTo>
                      <a:pt x="386" y="803"/>
                    </a:lnTo>
                    <a:lnTo>
                      <a:pt x="399" y="811"/>
                    </a:lnTo>
                    <a:lnTo>
                      <a:pt x="408" y="821"/>
                    </a:lnTo>
                    <a:lnTo>
                      <a:pt x="415" y="828"/>
                    </a:lnTo>
                    <a:lnTo>
                      <a:pt x="420" y="833"/>
                    </a:lnTo>
                    <a:lnTo>
                      <a:pt x="430" y="839"/>
                    </a:lnTo>
                    <a:lnTo>
                      <a:pt x="439" y="846"/>
                    </a:lnTo>
                    <a:lnTo>
                      <a:pt x="448" y="846"/>
                    </a:lnTo>
                    <a:lnTo>
                      <a:pt x="455" y="846"/>
                    </a:lnTo>
                    <a:lnTo>
                      <a:pt x="460" y="851"/>
                    </a:lnTo>
                    <a:lnTo>
                      <a:pt x="475" y="853"/>
                    </a:lnTo>
                    <a:lnTo>
                      <a:pt x="485" y="857"/>
                    </a:lnTo>
                    <a:lnTo>
                      <a:pt x="486" y="866"/>
                    </a:lnTo>
                    <a:lnTo>
                      <a:pt x="480" y="871"/>
                    </a:lnTo>
                    <a:lnTo>
                      <a:pt x="480" y="883"/>
                    </a:lnTo>
                    <a:lnTo>
                      <a:pt x="493" y="886"/>
                    </a:lnTo>
                    <a:lnTo>
                      <a:pt x="500" y="893"/>
                    </a:lnTo>
                    <a:lnTo>
                      <a:pt x="517" y="897"/>
                    </a:lnTo>
                    <a:lnTo>
                      <a:pt x="520" y="903"/>
                    </a:lnTo>
                    <a:lnTo>
                      <a:pt x="525" y="915"/>
                    </a:lnTo>
                    <a:lnTo>
                      <a:pt x="532" y="928"/>
                    </a:lnTo>
                    <a:lnTo>
                      <a:pt x="533" y="935"/>
                    </a:lnTo>
                    <a:lnTo>
                      <a:pt x="533" y="944"/>
                    </a:lnTo>
                    <a:lnTo>
                      <a:pt x="545" y="950"/>
                    </a:lnTo>
                    <a:lnTo>
                      <a:pt x="660" y="950"/>
                    </a:lnTo>
                    <a:lnTo>
                      <a:pt x="653" y="941"/>
                    </a:lnTo>
                    <a:lnTo>
                      <a:pt x="653" y="933"/>
                    </a:lnTo>
                    <a:lnTo>
                      <a:pt x="657" y="921"/>
                    </a:lnTo>
                    <a:lnTo>
                      <a:pt x="662" y="911"/>
                    </a:lnTo>
                    <a:lnTo>
                      <a:pt x="662" y="903"/>
                    </a:lnTo>
                    <a:lnTo>
                      <a:pt x="652" y="883"/>
                    </a:lnTo>
                    <a:lnTo>
                      <a:pt x="646" y="871"/>
                    </a:lnTo>
                    <a:lnTo>
                      <a:pt x="650" y="863"/>
                    </a:lnTo>
                    <a:lnTo>
                      <a:pt x="660" y="857"/>
                    </a:lnTo>
                    <a:lnTo>
                      <a:pt x="670" y="848"/>
                    </a:lnTo>
                    <a:lnTo>
                      <a:pt x="680" y="843"/>
                    </a:lnTo>
                    <a:lnTo>
                      <a:pt x="693" y="839"/>
                    </a:lnTo>
                    <a:lnTo>
                      <a:pt x="715" y="833"/>
                    </a:lnTo>
                    <a:lnTo>
                      <a:pt x="722" y="828"/>
                    </a:lnTo>
                    <a:lnTo>
                      <a:pt x="725" y="821"/>
                    </a:lnTo>
                    <a:lnTo>
                      <a:pt x="737" y="821"/>
                    </a:lnTo>
                    <a:lnTo>
                      <a:pt x="746" y="823"/>
                    </a:lnTo>
                    <a:lnTo>
                      <a:pt x="753" y="833"/>
                    </a:lnTo>
                    <a:lnTo>
                      <a:pt x="760" y="839"/>
                    </a:lnTo>
                    <a:lnTo>
                      <a:pt x="772" y="833"/>
                    </a:lnTo>
                    <a:lnTo>
                      <a:pt x="780" y="828"/>
                    </a:lnTo>
                    <a:lnTo>
                      <a:pt x="792" y="843"/>
                    </a:lnTo>
                    <a:lnTo>
                      <a:pt x="788" y="859"/>
                    </a:lnTo>
                    <a:lnTo>
                      <a:pt x="777" y="877"/>
                    </a:lnTo>
                    <a:lnTo>
                      <a:pt x="777" y="888"/>
                    </a:lnTo>
                    <a:lnTo>
                      <a:pt x="793" y="903"/>
                    </a:lnTo>
                    <a:lnTo>
                      <a:pt x="799" y="908"/>
                    </a:lnTo>
                    <a:lnTo>
                      <a:pt x="817" y="915"/>
                    </a:lnTo>
                    <a:lnTo>
                      <a:pt x="825" y="915"/>
                    </a:lnTo>
                    <a:lnTo>
                      <a:pt x="833" y="903"/>
                    </a:lnTo>
                    <a:lnTo>
                      <a:pt x="839" y="895"/>
                    </a:lnTo>
                    <a:lnTo>
                      <a:pt x="845" y="888"/>
                    </a:lnTo>
                    <a:lnTo>
                      <a:pt x="855" y="883"/>
                    </a:lnTo>
                    <a:lnTo>
                      <a:pt x="862" y="877"/>
                    </a:lnTo>
                    <a:lnTo>
                      <a:pt x="875" y="863"/>
                    </a:lnTo>
                    <a:lnTo>
                      <a:pt x="885" y="859"/>
                    </a:lnTo>
                    <a:lnTo>
                      <a:pt x="892" y="848"/>
                    </a:lnTo>
                    <a:lnTo>
                      <a:pt x="897" y="839"/>
                    </a:lnTo>
                    <a:lnTo>
                      <a:pt x="908" y="839"/>
                    </a:lnTo>
                    <a:lnTo>
                      <a:pt x="917" y="839"/>
                    </a:lnTo>
                    <a:lnTo>
                      <a:pt x="925" y="839"/>
                    </a:lnTo>
                    <a:lnTo>
                      <a:pt x="935" y="839"/>
                    </a:lnTo>
                    <a:lnTo>
                      <a:pt x="945" y="843"/>
                    </a:lnTo>
                    <a:lnTo>
                      <a:pt x="952" y="851"/>
                    </a:lnTo>
                    <a:lnTo>
                      <a:pt x="957" y="857"/>
                    </a:lnTo>
                    <a:lnTo>
                      <a:pt x="964" y="863"/>
                    </a:lnTo>
                    <a:lnTo>
                      <a:pt x="982" y="859"/>
                    </a:lnTo>
                    <a:lnTo>
                      <a:pt x="993" y="859"/>
                    </a:lnTo>
                    <a:lnTo>
                      <a:pt x="1004" y="863"/>
                    </a:lnTo>
                    <a:lnTo>
                      <a:pt x="1012" y="857"/>
                    </a:lnTo>
                    <a:lnTo>
                      <a:pt x="1012" y="846"/>
                    </a:lnTo>
                    <a:lnTo>
                      <a:pt x="1012" y="833"/>
                    </a:lnTo>
                    <a:lnTo>
                      <a:pt x="1012" y="823"/>
                    </a:lnTo>
                    <a:lnTo>
                      <a:pt x="1030" y="806"/>
                    </a:lnTo>
                    <a:lnTo>
                      <a:pt x="1039" y="806"/>
                    </a:lnTo>
                    <a:lnTo>
                      <a:pt x="1050" y="811"/>
                    </a:lnTo>
                    <a:lnTo>
                      <a:pt x="1060" y="817"/>
                    </a:lnTo>
                    <a:lnTo>
                      <a:pt x="1072" y="811"/>
                    </a:lnTo>
                    <a:lnTo>
                      <a:pt x="1079" y="803"/>
                    </a:lnTo>
                    <a:lnTo>
                      <a:pt x="1088" y="803"/>
                    </a:lnTo>
                    <a:lnTo>
                      <a:pt x="1099" y="793"/>
                    </a:lnTo>
                    <a:lnTo>
                      <a:pt x="1112" y="788"/>
                    </a:lnTo>
                    <a:lnTo>
                      <a:pt x="1124" y="779"/>
                    </a:lnTo>
                    <a:lnTo>
                      <a:pt x="1130" y="773"/>
                    </a:lnTo>
                    <a:lnTo>
                      <a:pt x="1144" y="769"/>
                    </a:lnTo>
                    <a:lnTo>
                      <a:pt x="1153" y="776"/>
                    </a:lnTo>
                    <a:lnTo>
                      <a:pt x="1164" y="783"/>
                    </a:lnTo>
                    <a:lnTo>
                      <a:pt x="1173" y="779"/>
                    </a:lnTo>
                    <a:lnTo>
                      <a:pt x="1185" y="779"/>
                    </a:lnTo>
                    <a:lnTo>
                      <a:pt x="1200" y="793"/>
                    </a:lnTo>
                    <a:lnTo>
                      <a:pt x="1208" y="803"/>
                    </a:lnTo>
                    <a:lnTo>
                      <a:pt x="1219" y="853"/>
                    </a:lnTo>
                    <a:lnTo>
                      <a:pt x="1225" y="859"/>
                    </a:lnTo>
                    <a:lnTo>
                      <a:pt x="1232" y="868"/>
                    </a:lnTo>
                    <a:lnTo>
                      <a:pt x="1244" y="871"/>
                    </a:lnTo>
                    <a:lnTo>
                      <a:pt x="1257" y="886"/>
                    </a:lnTo>
                    <a:lnTo>
                      <a:pt x="1257" y="901"/>
                    </a:lnTo>
                    <a:lnTo>
                      <a:pt x="1257" y="908"/>
                    </a:lnTo>
                    <a:lnTo>
                      <a:pt x="1253" y="916"/>
                    </a:lnTo>
                    <a:lnTo>
                      <a:pt x="1244" y="926"/>
                    </a:lnTo>
                    <a:lnTo>
                      <a:pt x="1244" y="936"/>
                    </a:lnTo>
                    <a:lnTo>
                      <a:pt x="1244" y="950"/>
                    </a:lnTo>
                    <a:lnTo>
                      <a:pt x="1248" y="953"/>
                    </a:lnTo>
                    <a:lnTo>
                      <a:pt x="1257" y="958"/>
                    </a:lnTo>
                    <a:lnTo>
                      <a:pt x="1264" y="958"/>
                    </a:lnTo>
                    <a:lnTo>
                      <a:pt x="1327" y="936"/>
                    </a:lnTo>
                    <a:lnTo>
                      <a:pt x="1320" y="470"/>
                    </a:lnTo>
                    <a:lnTo>
                      <a:pt x="1302" y="470"/>
                    </a:lnTo>
                    <a:lnTo>
                      <a:pt x="1299" y="312"/>
                    </a:lnTo>
                    <a:lnTo>
                      <a:pt x="1320" y="312"/>
                    </a:lnTo>
                    <a:lnTo>
                      <a:pt x="1315" y="155"/>
                    </a:lnTo>
                    <a:lnTo>
                      <a:pt x="1312" y="0"/>
                    </a:lnTo>
                    <a:lnTo>
                      <a:pt x="617" y="12"/>
                    </a:lnTo>
                    <a:lnTo>
                      <a:pt x="21" y="17"/>
                    </a:lnTo>
                    <a:lnTo>
                      <a:pt x="17" y="26"/>
                    </a:lnTo>
                    <a:lnTo>
                      <a:pt x="13" y="33"/>
                    </a:lnTo>
                    <a:lnTo>
                      <a:pt x="0" y="37"/>
                    </a:lnTo>
                    <a:lnTo>
                      <a:pt x="5" y="50"/>
                    </a:lnTo>
                    <a:lnTo>
                      <a:pt x="15" y="53"/>
                    </a:lnTo>
                    <a:lnTo>
                      <a:pt x="21" y="57"/>
                    </a:lnTo>
                    <a:lnTo>
                      <a:pt x="28" y="63"/>
                    </a:lnTo>
                    <a:lnTo>
                      <a:pt x="37" y="72"/>
                    </a:lnTo>
                    <a:lnTo>
                      <a:pt x="43" y="66"/>
                    </a:lnTo>
                    <a:lnTo>
                      <a:pt x="53" y="57"/>
                    </a:lnTo>
                    <a:lnTo>
                      <a:pt x="65" y="53"/>
                    </a:lnTo>
                    <a:lnTo>
                      <a:pt x="73" y="57"/>
                    </a:lnTo>
                    <a:lnTo>
                      <a:pt x="83" y="72"/>
                    </a:lnTo>
                    <a:lnTo>
                      <a:pt x="79" y="80"/>
                    </a:lnTo>
                    <a:lnTo>
                      <a:pt x="72" y="83"/>
                    </a:lnTo>
                    <a:lnTo>
                      <a:pt x="73" y="95"/>
                    </a:lnTo>
                    <a:lnTo>
                      <a:pt x="73" y="103"/>
                    </a:lnTo>
                    <a:lnTo>
                      <a:pt x="75" y="112"/>
                    </a:lnTo>
                    <a:lnTo>
                      <a:pt x="73" y="123"/>
                    </a:lnTo>
                    <a:lnTo>
                      <a:pt x="77" y="130"/>
                    </a:lnTo>
                    <a:lnTo>
                      <a:pt x="85" y="135"/>
                    </a:lnTo>
                    <a:lnTo>
                      <a:pt x="93" y="139"/>
                    </a:lnTo>
                    <a:lnTo>
                      <a:pt x="99" y="147"/>
                    </a:lnTo>
                    <a:lnTo>
                      <a:pt x="93" y="155"/>
                    </a:lnTo>
                    <a:lnTo>
                      <a:pt x="93" y="167"/>
                    </a:lnTo>
                    <a:lnTo>
                      <a:pt x="90" y="185"/>
                    </a:lnTo>
                    <a:lnTo>
                      <a:pt x="93" y="193"/>
                    </a:lnTo>
                    <a:lnTo>
                      <a:pt x="97" y="200"/>
                    </a:lnTo>
                    <a:lnTo>
                      <a:pt x="97" y="213"/>
                    </a:lnTo>
                    <a:lnTo>
                      <a:pt x="103" y="219"/>
                    </a:lnTo>
                    <a:lnTo>
                      <a:pt x="112" y="222"/>
                    </a:lnTo>
                    <a:lnTo>
                      <a:pt x="123" y="240"/>
                    </a:lnTo>
                    <a:lnTo>
                      <a:pt x="128" y="248"/>
                    </a:lnTo>
                    <a:lnTo>
                      <a:pt x="135" y="255"/>
                    </a:lnTo>
                    <a:lnTo>
                      <a:pt x="146" y="262"/>
                    </a:lnTo>
                    <a:lnTo>
                      <a:pt x="137" y="265"/>
                    </a:lnTo>
                    <a:lnTo>
                      <a:pt x="130" y="272"/>
                    </a:lnTo>
                    <a:lnTo>
                      <a:pt x="133" y="282"/>
                    </a:lnTo>
                    <a:lnTo>
                      <a:pt x="128" y="292"/>
                    </a:lnTo>
                    <a:lnTo>
                      <a:pt x="115" y="292"/>
                    </a:lnTo>
                    <a:lnTo>
                      <a:pt x="110" y="300"/>
                    </a:lnTo>
                    <a:lnTo>
                      <a:pt x="108" y="310"/>
                    </a:lnTo>
                    <a:lnTo>
                      <a:pt x="103" y="319"/>
                    </a:lnTo>
                    <a:lnTo>
                      <a:pt x="92" y="320"/>
                    </a:lnTo>
                    <a:lnTo>
                      <a:pt x="85" y="322"/>
                    </a:lnTo>
                    <a:lnTo>
                      <a:pt x="86" y="327"/>
                    </a:lnTo>
                    <a:lnTo>
                      <a:pt x="72" y="339"/>
                    </a:lnTo>
                    <a:lnTo>
                      <a:pt x="66" y="347"/>
                    </a:lnTo>
                    <a:lnTo>
                      <a:pt x="61" y="352"/>
                    </a:lnTo>
                    <a:lnTo>
                      <a:pt x="65" y="361"/>
                    </a:lnTo>
                    <a:lnTo>
                      <a:pt x="61" y="374"/>
                    </a:lnTo>
                    <a:lnTo>
                      <a:pt x="70" y="379"/>
                    </a:lnTo>
                    <a:lnTo>
                      <a:pt x="75" y="384"/>
                    </a:lnTo>
                    <a:lnTo>
                      <a:pt x="83" y="394"/>
                    </a:lnTo>
                    <a:lnTo>
                      <a:pt x="90" y="397"/>
                    </a:lnTo>
                    <a:lnTo>
                      <a:pt x="97" y="394"/>
                    </a:lnTo>
                    <a:lnTo>
                      <a:pt x="103" y="381"/>
                    </a:lnTo>
                    <a:lnTo>
                      <a:pt x="115" y="384"/>
                    </a:lnTo>
                    <a:lnTo>
                      <a:pt x="119" y="394"/>
                    </a:lnTo>
                    <a:lnTo>
                      <a:pt x="126" y="399"/>
                    </a:lnTo>
                    <a:lnTo>
                      <a:pt x="125" y="408"/>
                    </a:lnTo>
                    <a:lnTo>
                      <a:pt x="117" y="417"/>
                    </a:lnTo>
                    <a:lnTo>
                      <a:pt x="115" y="427"/>
                    </a:lnTo>
                    <a:lnTo>
                      <a:pt x="117" y="437"/>
                    </a:lnTo>
                    <a:lnTo>
                      <a:pt x="128" y="441"/>
                    </a:lnTo>
                    <a:lnTo>
                      <a:pt x="141" y="437"/>
                    </a:lnTo>
                    <a:lnTo>
                      <a:pt x="148" y="434"/>
                    </a:lnTo>
                    <a:lnTo>
                      <a:pt x="150" y="442"/>
                    </a:lnTo>
                    <a:lnTo>
                      <a:pt x="146" y="452"/>
                    </a:lnTo>
                    <a:lnTo>
                      <a:pt x="148" y="461"/>
                    </a:lnTo>
                    <a:lnTo>
                      <a:pt x="163" y="466"/>
                    </a:lnTo>
                    <a:lnTo>
                      <a:pt x="152" y="475"/>
                    </a:lnTo>
                    <a:lnTo>
                      <a:pt x="148" y="482"/>
                    </a:lnTo>
                    <a:lnTo>
                      <a:pt x="155" y="490"/>
                    </a:lnTo>
                    <a:lnTo>
                      <a:pt x="163" y="494"/>
                    </a:lnTo>
                    <a:lnTo>
                      <a:pt x="146" y="510"/>
                    </a:lnTo>
                    <a:lnTo>
                      <a:pt x="141" y="519"/>
                    </a:lnTo>
                    <a:lnTo>
                      <a:pt x="150" y="526"/>
                    </a:lnTo>
                    <a:lnTo>
                      <a:pt x="150" y="535"/>
                    </a:lnTo>
                    <a:lnTo>
                      <a:pt x="152" y="544"/>
                    </a:lnTo>
                    <a:lnTo>
                      <a:pt x="155" y="554"/>
                    </a:lnTo>
                    <a:lnTo>
                      <a:pt x="163" y="559"/>
                    </a:lnTo>
                    <a:lnTo>
                      <a:pt x="179" y="564"/>
                    </a:lnTo>
                    <a:lnTo>
                      <a:pt x="186" y="569"/>
                    </a:lnTo>
                    <a:lnTo>
                      <a:pt x="197" y="577"/>
                    </a:lnTo>
                    <a:lnTo>
                      <a:pt x="205" y="579"/>
                    </a:lnTo>
                    <a:lnTo>
                      <a:pt x="208" y="594"/>
                    </a:lnTo>
                    <a:lnTo>
                      <a:pt x="205" y="602"/>
                    </a:lnTo>
                    <a:lnTo>
                      <a:pt x="193" y="609"/>
                    </a:lnTo>
                  </a:path>
                </a:pathLst>
              </a:custGeom>
              <a:solidFill>
                <a:srgbClr val="E8E8E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" name="Freeform 24"/>
              <p:cNvSpPr>
                <a:spLocks/>
              </p:cNvSpPr>
              <p:nvPr/>
            </p:nvSpPr>
            <p:spPr bwMode="auto">
              <a:xfrm>
                <a:off x="5758323" y="2155881"/>
                <a:ext cx="353288" cy="785292"/>
              </a:xfrm>
              <a:custGeom>
                <a:avLst/>
                <a:gdLst/>
                <a:ahLst/>
                <a:cxnLst>
                  <a:cxn ang="0">
                    <a:pos x="409" y="859"/>
                  </a:cxn>
                  <a:cxn ang="0">
                    <a:pos x="307" y="866"/>
                  </a:cxn>
                  <a:cxn ang="0">
                    <a:pos x="230" y="866"/>
                  </a:cxn>
                  <a:cxn ang="0">
                    <a:pos x="150" y="871"/>
                  </a:cxn>
                  <a:cxn ang="0">
                    <a:pos x="147" y="790"/>
                  </a:cxn>
                  <a:cxn ang="0">
                    <a:pos x="103" y="794"/>
                  </a:cxn>
                  <a:cxn ang="0">
                    <a:pos x="93" y="578"/>
                  </a:cxn>
                  <a:cxn ang="0">
                    <a:pos x="90" y="518"/>
                  </a:cxn>
                  <a:cxn ang="0">
                    <a:pos x="85" y="383"/>
                  </a:cxn>
                  <a:cxn ang="0">
                    <a:pos x="83" y="321"/>
                  </a:cxn>
                  <a:cxn ang="0">
                    <a:pos x="0" y="326"/>
                  </a:cxn>
                  <a:cxn ang="0">
                    <a:pos x="0" y="247"/>
                  </a:cxn>
                  <a:cxn ang="0">
                    <a:pos x="37" y="247"/>
                  </a:cxn>
                  <a:cxn ang="0">
                    <a:pos x="37" y="234"/>
                  </a:cxn>
                  <a:cxn ang="0">
                    <a:pos x="35" y="163"/>
                  </a:cxn>
                  <a:cxn ang="0">
                    <a:pos x="77" y="161"/>
                  </a:cxn>
                  <a:cxn ang="0">
                    <a:pos x="73" y="80"/>
                  </a:cxn>
                  <a:cxn ang="0">
                    <a:pos x="119" y="80"/>
                  </a:cxn>
                  <a:cxn ang="0">
                    <a:pos x="113" y="8"/>
                  </a:cxn>
                  <a:cxn ang="0">
                    <a:pos x="370" y="0"/>
                  </a:cxn>
                  <a:cxn ang="0">
                    <a:pos x="375" y="139"/>
                  </a:cxn>
                  <a:cxn ang="0">
                    <a:pos x="387" y="443"/>
                  </a:cxn>
                  <a:cxn ang="0">
                    <a:pos x="401" y="727"/>
                  </a:cxn>
                  <a:cxn ang="0">
                    <a:pos x="409" y="859"/>
                  </a:cxn>
                </a:cxnLst>
                <a:rect l="0" t="0" r="r" b="b"/>
                <a:pathLst>
                  <a:path w="410" h="872">
                    <a:moveTo>
                      <a:pt x="409" y="859"/>
                    </a:moveTo>
                    <a:lnTo>
                      <a:pt x="307" y="866"/>
                    </a:lnTo>
                    <a:lnTo>
                      <a:pt x="230" y="866"/>
                    </a:lnTo>
                    <a:lnTo>
                      <a:pt x="150" y="871"/>
                    </a:lnTo>
                    <a:lnTo>
                      <a:pt x="147" y="790"/>
                    </a:lnTo>
                    <a:lnTo>
                      <a:pt x="103" y="794"/>
                    </a:lnTo>
                    <a:lnTo>
                      <a:pt x="93" y="578"/>
                    </a:lnTo>
                    <a:lnTo>
                      <a:pt x="90" y="518"/>
                    </a:lnTo>
                    <a:lnTo>
                      <a:pt x="85" y="383"/>
                    </a:lnTo>
                    <a:lnTo>
                      <a:pt x="83" y="321"/>
                    </a:lnTo>
                    <a:lnTo>
                      <a:pt x="0" y="326"/>
                    </a:lnTo>
                    <a:lnTo>
                      <a:pt x="0" y="247"/>
                    </a:lnTo>
                    <a:lnTo>
                      <a:pt x="37" y="247"/>
                    </a:lnTo>
                    <a:lnTo>
                      <a:pt x="37" y="234"/>
                    </a:lnTo>
                    <a:lnTo>
                      <a:pt x="35" y="163"/>
                    </a:lnTo>
                    <a:lnTo>
                      <a:pt x="77" y="161"/>
                    </a:lnTo>
                    <a:lnTo>
                      <a:pt x="73" y="80"/>
                    </a:lnTo>
                    <a:lnTo>
                      <a:pt x="119" y="80"/>
                    </a:lnTo>
                    <a:lnTo>
                      <a:pt x="113" y="8"/>
                    </a:lnTo>
                    <a:lnTo>
                      <a:pt x="370" y="0"/>
                    </a:lnTo>
                    <a:lnTo>
                      <a:pt x="375" y="139"/>
                    </a:lnTo>
                    <a:lnTo>
                      <a:pt x="387" y="443"/>
                    </a:lnTo>
                    <a:lnTo>
                      <a:pt x="401" y="727"/>
                    </a:lnTo>
                    <a:lnTo>
                      <a:pt x="409" y="859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" name="Freeform 25"/>
              <p:cNvSpPr>
                <a:spLocks/>
              </p:cNvSpPr>
              <p:nvPr/>
            </p:nvSpPr>
            <p:spPr bwMode="auto">
              <a:xfrm>
                <a:off x="3141404" y="4315433"/>
                <a:ext cx="435147" cy="682627"/>
              </a:xfrm>
              <a:custGeom>
                <a:avLst/>
                <a:gdLst/>
                <a:ahLst/>
                <a:cxnLst>
                  <a:cxn ang="0">
                    <a:pos x="504" y="6"/>
                  </a:cxn>
                  <a:cxn ang="0">
                    <a:pos x="499" y="315"/>
                  </a:cxn>
                  <a:cxn ang="0">
                    <a:pos x="437" y="314"/>
                  </a:cxn>
                  <a:cxn ang="0">
                    <a:pos x="437" y="482"/>
                  </a:cxn>
                  <a:cxn ang="0">
                    <a:pos x="437" y="552"/>
                  </a:cxn>
                  <a:cxn ang="0">
                    <a:pos x="504" y="552"/>
                  </a:cxn>
                  <a:cxn ang="0">
                    <a:pos x="494" y="554"/>
                  </a:cxn>
                  <a:cxn ang="0">
                    <a:pos x="487" y="560"/>
                  </a:cxn>
                  <a:cxn ang="0">
                    <a:pos x="487" y="572"/>
                  </a:cxn>
                  <a:cxn ang="0">
                    <a:pos x="494" y="582"/>
                  </a:cxn>
                  <a:cxn ang="0">
                    <a:pos x="496" y="592"/>
                  </a:cxn>
                  <a:cxn ang="0">
                    <a:pos x="494" y="605"/>
                  </a:cxn>
                  <a:cxn ang="0">
                    <a:pos x="422" y="622"/>
                  </a:cxn>
                  <a:cxn ang="0">
                    <a:pos x="396" y="620"/>
                  </a:cxn>
                  <a:cxn ang="0">
                    <a:pos x="369" y="630"/>
                  </a:cxn>
                  <a:cxn ang="0">
                    <a:pos x="349" y="630"/>
                  </a:cxn>
                  <a:cxn ang="0">
                    <a:pos x="300" y="620"/>
                  </a:cxn>
                  <a:cxn ang="0">
                    <a:pos x="289" y="622"/>
                  </a:cxn>
                  <a:cxn ang="0">
                    <a:pos x="262" y="630"/>
                  </a:cxn>
                  <a:cxn ang="0">
                    <a:pos x="237" y="650"/>
                  </a:cxn>
                  <a:cxn ang="0">
                    <a:pos x="238" y="658"/>
                  </a:cxn>
                  <a:cxn ang="0">
                    <a:pos x="232" y="667"/>
                  </a:cxn>
                  <a:cxn ang="0">
                    <a:pos x="224" y="669"/>
                  </a:cxn>
                  <a:cxn ang="0">
                    <a:pos x="215" y="674"/>
                  </a:cxn>
                  <a:cxn ang="0">
                    <a:pos x="204" y="670"/>
                  </a:cxn>
                  <a:cxn ang="0">
                    <a:pos x="197" y="683"/>
                  </a:cxn>
                  <a:cxn ang="0">
                    <a:pos x="182" y="692"/>
                  </a:cxn>
                  <a:cxn ang="0">
                    <a:pos x="168" y="698"/>
                  </a:cxn>
                  <a:cxn ang="0">
                    <a:pos x="137" y="702"/>
                  </a:cxn>
                  <a:cxn ang="0">
                    <a:pos x="98" y="727"/>
                  </a:cxn>
                  <a:cxn ang="0">
                    <a:pos x="73" y="727"/>
                  </a:cxn>
                  <a:cxn ang="0">
                    <a:pos x="45" y="732"/>
                  </a:cxn>
                  <a:cxn ang="0">
                    <a:pos x="33" y="740"/>
                  </a:cxn>
                  <a:cxn ang="0">
                    <a:pos x="0" y="757"/>
                  </a:cxn>
                  <a:cxn ang="0">
                    <a:pos x="0" y="654"/>
                  </a:cxn>
                  <a:cxn ang="0">
                    <a:pos x="5" y="514"/>
                  </a:cxn>
                  <a:cxn ang="0">
                    <a:pos x="10" y="300"/>
                  </a:cxn>
                  <a:cxn ang="0">
                    <a:pos x="12" y="220"/>
                  </a:cxn>
                  <a:cxn ang="0">
                    <a:pos x="18" y="0"/>
                  </a:cxn>
                  <a:cxn ang="0">
                    <a:pos x="25" y="0"/>
                  </a:cxn>
                  <a:cxn ang="0">
                    <a:pos x="210" y="3"/>
                  </a:cxn>
                  <a:cxn ang="0">
                    <a:pos x="504" y="6"/>
                  </a:cxn>
                </a:cxnLst>
                <a:rect l="0" t="0" r="r" b="b"/>
                <a:pathLst>
                  <a:path w="505" h="758">
                    <a:moveTo>
                      <a:pt x="504" y="6"/>
                    </a:moveTo>
                    <a:lnTo>
                      <a:pt x="499" y="315"/>
                    </a:lnTo>
                    <a:lnTo>
                      <a:pt x="437" y="314"/>
                    </a:lnTo>
                    <a:lnTo>
                      <a:pt x="437" y="482"/>
                    </a:lnTo>
                    <a:lnTo>
                      <a:pt x="437" y="552"/>
                    </a:lnTo>
                    <a:lnTo>
                      <a:pt x="504" y="552"/>
                    </a:lnTo>
                    <a:lnTo>
                      <a:pt x="494" y="554"/>
                    </a:lnTo>
                    <a:lnTo>
                      <a:pt x="487" y="560"/>
                    </a:lnTo>
                    <a:lnTo>
                      <a:pt x="487" y="572"/>
                    </a:lnTo>
                    <a:lnTo>
                      <a:pt x="494" y="582"/>
                    </a:lnTo>
                    <a:lnTo>
                      <a:pt x="496" y="592"/>
                    </a:lnTo>
                    <a:lnTo>
                      <a:pt x="494" y="605"/>
                    </a:lnTo>
                    <a:lnTo>
                      <a:pt x="422" y="622"/>
                    </a:lnTo>
                    <a:lnTo>
                      <a:pt x="396" y="620"/>
                    </a:lnTo>
                    <a:lnTo>
                      <a:pt x="369" y="630"/>
                    </a:lnTo>
                    <a:lnTo>
                      <a:pt x="349" y="630"/>
                    </a:lnTo>
                    <a:lnTo>
                      <a:pt x="300" y="620"/>
                    </a:lnTo>
                    <a:lnTo>
                      <a:pt x="289" y="622"/>
                    </a:lnTo>
                    <a:lnTo>
                      <a:pt x="262" y="630"/>
                    </a:lnTo>
                    <a:lnTo>
                      <a:pt x="237" y="650"/>
                    </a:lnTo>
                    <a:lnTo>
                      <a:pt x="238" y="658"/>
                    </a:lnTo>
                    <a:lnTo>
                      <a:pt x="232" y="667"/>
                    </a:lnTo>
                    <a:lnTo>
                      <a:pt x="224" y="669"/>
                    </a:lnTo>
                    <a:lnTo>
                      <a:pt x="215" y="674"/>
                    </a:lnTo>
                    <a:lnTo>
                      <a:pt x="204" y="670"/>
                    </a:lnTo>
                    <a:lnTo>
                      <a:pt x="197" y="683"/>
                    </a:lnTo>
                    <a:lnTo>
                      <a:pt x="182" y="692"/>
                    </a:lnTo>
                    <a:lnTo>
                      <a:pt x="168" y="698"/>
                    </a:lnTo>
                    <a:lnTo>
                      <a:pt x="137" y="702"/>
                    </a:lnTo>
                    <a:lnTo>
                      <a:pt x="98" y="727"/>
                    </a:lnTo>
                    <a:lnTo>
                      <a:pt x="73" y="727"/>
                    </a:lnTo>
                    <a:lnTo>
                      <a:pt x="45" y="732"/>
                    </a:lnTo>
                    <a:lnTo>
                      <a:pt x="33" y="740"/>
                    </a:lnTo>
                    <a:lnTo>
                      <a:pt x="0" y="757"/>
                    </a:lnTo>
                    <a:lnTo>
                      <a:pt x="0" y="654"/>
                    </a:lnTo>
                    <a:lnTo>
                      <a:pt x="5" y="514"/>
                    </a:lnTo>
                    <a:lnTo>
                      <a:pt x="10" y="300"/>
                    </a:lnTo>
                    <a:lnTo>
                      <a:pt x="12" y="22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210" y="3"/>
                    </a:lnTo>
                    <a:lnTo>
                      <a:pt x="504" y="6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5" name="Freeform 84"/>
              <p:cNvSpPr>
                <a:spLocks/>
              </p:cNvSpPr>
              <p:nvPr/>
            </p:nvSpPr>
            <p:spPr bwMode="auto">
              <a:xfrm>
                <a:off x="5681634" y="2928564"/>
                <a:ext cx="465307" cy="656511"/>
              </a:xfrm>
              <a:custGeom>
                <a:avLst/>
                <a:gdLst/>
                <a:ahLst/>
                <a:cxnLst>
                  <a:cxn ang="0">
                    <a:pos x="396" y="5"/>
                  </a:cxn>
                  <a:cxn ang="0">
                    <a:pos x="500" y="0"/>
                  </a:cxn>
                  <a:cxn ang="0">
                    <a:pos x="500" y="59"/>
                  </a:cxn>
                  <a:cxn ang="0">
                    <a:pos x="505" y="147"/>
                  </a:cxn>
                  <a:cxn ang="0">
                    <a:pos x="512" y="277"/>
                  </a:cxn>
                  <a:cxn ang="0">
                    <a:pos x="517" y="377"/>
                  </a:cxn>
                  <a:cxn ang="0">
                    <a:pos x="520" y="417"/>
                  </a:cxn>
                  <a:cxn ang="0">
                    <a:pos x="525" y="472"/>
                  </a:cxn>
                  <a:cxn ang="0">
                    <a:pos x="531" y="611"/>
                  </a:cxn>
                  <a:cxn ang="0">
                    <a:pos x="539" y="706"/>
                  </a:cxn>
                  <a:cxn ang="0">
                    <a:pos x="445" y="711"/>
                  </a:cxn>
                  <a:cxn ang="0">
                    <a:pos x="236" y="720"/>
                  </a:cxn>
                  <a:cxn ang="0">
                    <a:pos x="181" y="721"/>
                  </a:cxn>
                  <a:cxn ang="0">
                    <a:pos x="17" y="728"/>
                  </a:cxn>
                  <a:cxn ang="0">
                    <a:pos x="10" y="596"/>
                  </a:cxn>
                  <a:cxn ang="0">
                    <a:pos x="8" y="441"/>
                  </a:cxn>
                  <a:cxn ang="0">
                    <a:pos x="5" y="412"/>
                  </a:cxn>
                  <a:cxn ang="0">
                    <a:pos x="0" y="219"/>
                  </a:cxn>
                  <a:cxn ang="0">
                    <a:pos x="5" y="225"/>
                  </a:cxn>
                  <a:cxn ang="0">
                    <a:pos x="13" y="232"/>
                  </a:cxn>
                  <a:cxn ang="0">
                    <a:pos x="21" y="225"/>
                  </a:cxn>
                  <a:cxn ang="0">
                    <a:pos x="23" y="217"/>
                  </a:cxn>
                  <a:cxn ang="0">
                    <a:pos x="37" y="215"/>
                  </a:cxn>
                  <a:cxn ang="0">
                    <a:pos x="47" y="215"/>
                  </a:cxn>
                  <a:cxn ang="0">
                    <a:pos x="53" y="207"/>
                  </a:cxn>
                  <a:cxn ang="0">
                    <a:pos x="67" y="199"/>
                  </a:cxn>
                  <a:cxn ang="0">
                    <a:pos x="72" y="190"/>
                  </a:cxn>
                  <a:cxn ang="0">
                    <a:pos x="74" y="183"/>
                  </a:cxn>
                  <a:cxn ang="0">
                    <a:pos x="77" y="170"/>
                  </a:cxn>
                  <a:cxn ang="0">
                    <a:pos x="83" y="163"/>
                  </a:cxn>
                  <a:cxn ang="0">
                    <a:pos x="90" y="159"/>
                  </a:cxn>
                  <a:cxn ang="0">
                    <a:pos x="97" y="165"/>
                  </a:cxn>
                  <a:cxn ang="0">
                    <a:pos x="97" y="175"/>
                  </a:cxn>
                  <a:cxn ang="0">
                    <a:pos x="99" y="187"/>
                  </a:cxn>
                  <a:cxn ang="0">
                    <a:pos x="101" y="199"/>
                  </a:cxn>
                  <a:cxn ang="0">
                    <a:pos x="112" y="207"/>
                  </a:cxn>
                  <a:cxn ang="0">
                    <a:pos x="122" y="207"/>
                  </a:cxn>
                  <a:cxn ang="0">
                    <a:pos x="130" y="215"/>
                  </a:cxn>
                  <a:cxn ang="0">
                    <a:pos x="135" y="223"/>
                  </a:cxn>
                  <a:cxn ang="0">
                    <a:pos x="144" y="235"/>
                  </a:cxn>
                  <a:cxn ang="0">
                    <a:pos x="154" y="241"/>
                  </a:cxn>
                  <a:cxn ang="0">
                    <a:pos x="162" y="237"/>
                  </a:cxn>
                  <a:cxn ang="0">
                    <a:pos x="170" y="235"/>
                  </a:cxn>
                  <a:cxn ang="0">
                    <a:pos x="183" y="237"/>
                  </a:cxn>
                  <a:cxn ang="0">
                    <a:pos x="176" y="10"/>
                  </a:cxn>
                  <a:cxn ang="0">
                    <a:pos x="241" y="10"/>
                  </a:cxn>
                  <a:cxn ang="0">
                    <a:pos x="321" y="5"/>
                  </a:cxn>
                  <a:cxn ang="0">
                    <a:pos x="396" y="5"/>
                  </a:cxn>
                </a:cxnLst>
                <a:rect l="0" t="0" r="r" b="b"/>
                <a:pathLst>
                  <a:path w="540" h="729">
                    <a:moveTo>
                      <a:pt x="396" y="5"/>
                    </a:moveTo>
                    <a:lnTo>
                      <a:pt x="500" y="0"/>
                    </a:lnTo>
                    <a:lnTo>
                      <a:pt x="500" y="59"/>
                    </a:lnTo>
                    <a:lnTo>
                      <a:pt x="505" y="147"/>
                    </a:lnTo>
                    <a:lnTo>
                      <a:pt x="512" y="277"/>
                    </a:lnTo>
                    <a:lnTo>
                      <a:pt x="517" y="377"/>
                    </a:lnTo>
                    <a:lnTo>
                      <a:pt x="520" y="417"/>
                    </a:lnTo>
                    <a:lnTo>
                      <a:pt x="525" y="472"/>
                    </a:lnTo>
                    <a:lnTo>
                      <a:pt x="531" y="611"/>
                    </a:lnTo>
                    <a:lnTo>
                      <a:pt x="539" y="706"/>
                    </a:lnTo>
                    <a:lnTo>
                      <a:pt x="445" y="711"/>
                    </a:lnTo>
                    <a:lnTo>
                      <a:pt x="236" y="720"/>
                    </a:lnTo>
                    <a:lnTo>
                      <a:pt x="181" y="721"/>
                    </a:lnTo>
                    <a:lnTo>
                      <a:pt x="17" y="728"/>
                    </a:lnTo>
                    <a:lnTo>
                      <a:pt x="10" y="596"/>
                    </a:lnTo>
                    <a:lnTo>
                      <a:pt x="8" y="441"/>
                    </a:lnTo>
                    <a:lnTo>
                      <a:pt x="5" y="412"/>
                    </a:lnTo>
                    <a:lnTo>
                      <a:pt x="0" y="219"/>
                    </a:lnTo>
                    <a:lnTo>
                      <a:pt x="5" y="225"/>
                    </a:lnTo>
                    <a:lnTo>
                      <a:pt x="13" y="232"/>
                    </a:lnTo>
                    <a:lnTo>
                      <a:pt x="21" y="225"/>
                    </a:lnTo>
                    <a:lnTo>
                      <a:pt x="23" y="217"/>
                    </a:lnTo>
                    <a:lnTo>
                      <a:pt x="37" y="215"/>
                    </a:lnTo>
                    <a:lnTo>
                      <a:pt x="47" y="215"/>
                    </a:lnTo>
                    <a:lnTo>
                      <a:pt x="53" y="207"/>
                    </a:lnTo>
                    <a:lnTo>
                      <a:pt x="67" y="199"/>
                    </a:lnTo>
                    <a:lnTo>
                      <a:pt x="72" y="190"/>
                    </a:lnTo>
                    <a:lnTo>
                      <a:pt x="74" y="183"/>
                    </a:lnTo>
                    <a:lnTo>
                      <a:pt x="77" y="170"/>
                    </a:lnTo>
                    <a:lnTo>
                      <a:pt x="83" y="163"/>
                    </a:lnTo>
                    <a:lnTo>
                      <a:pt x="90" y="159"/>
                    </a:lnTo>
                    <a:lnTo>
                      <a:pt x="97" y="165"/>
                    </a:lnTo>
                    <a:lnTo>
                      <a:pt x="97" y="175"/>
                    </a:lnTo>
                    <a:lnTo>
                      <a:pt x="99" y="187"/>
                    </a:lnTo>
                    <a:lnTo>
                      <a:pt x="101" y="199"/>
                    </a:lnTo>
                    <a:lnTo>
                      <a:pt x="112" y="207"/>
                    </a:lnTo>
                    <a:lnTo>
                      <a:pt x="122" y="207"/>
                    </a:lnTo>
                    <a:lnTo>
                      <a:pt x="130" y="215"/>
                    </a:lnTo>
                    <a:lnTo>
                      <a:pt x="135" y="223"/>
                    </a:lnTo>
                    <a:lnTo>
                      <a:pt x="144" y="235"/>
                    </a:lnTo>
                    <a:lnTo>
                      <a:pt x="154" y="241"/>
                    </a:lnTo>
                    <a:lnTo>
                      <a:pt x="162" y="237"/>
                    </a:lnTo>
                    <a:lnTo>
                      <a:pt x="170" y="235"/>
                    </a:lnTo>
                    <a:lnTo>
                      <a:pt x="183" y="237"/>
                    </a:lnTo>
                    <a:lnTo>
                      <a:pt x="176" y="10"/>
                    </a:lnTo>
                    <a:lnTo>
                      <a:pt x="241" y="10"/>
                    </a:lnTo>
                    <a:lnTo>
                      <a:pt x="321" y="5"/>
                    </a:lnTo>
                    <a:lnTo>
                      <a:pt x="396" y="5"/>
                    </a:lnTo>
                  </a:path>
                </a:pathLst>
              </a:custGeom>
              <a:solidFill>
                <a:srgbClr val="E8E8E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6" name="Freeform 85"/>
              <p:cNvSpPr>
                <a:spLocks/>
              </p:cNvSpPr>
              <p:nvPr/>
            </p:nvSpPr>
            <p:spPr bwMode="auto">
              <a:xfrm>
                <a:off x="5349887" y="2164887"/>
                <a:ext cx="539411" cy="993322"/>
              </a:xfrm>
              <a:custGeom>
                <a:avLst/>
                <a:gdLst/>
                <a:ahLst/>
                <a:cxnLst>
                  <a:cxn ang="0">
                    <a:pos x="548" y="72"/>
                  </a:cxn>
                  <a:cxn ang="0">
                    <a:pos x="511" y="237"/>
                  </a:cxn>
                  <a:cxn ang="0">
                    <a:pos x="558" y="373"/>
                  </a:cxn>
                  <a:cxn ang="0">
                    <a:pos x="620" y="779"/>
                  </a:cxn>
                  <a:cxn ang="0">
                    <a:pos x="555" y="1085"/>
                  </a:cxn>
                  <a:cxn ang="0">
                    <a:pos x="518" y="1072"/>
                  </a:cxn>
                  <a:cxn ang="0">
                    <a:pos x="486" y="1048"/>
                  </a:cxn>
                  <a:cxn ang="0">
                    <a:pos x="473" y="1008"/>
                  </a:cxn>
                  <a:cxn ang="0">
                    <a:pos x="456" y="1039"/>
                  </a:cxn>
                  <a:cxn ang="0">
                    <a:pos x="423" y="1065"/>
                  </a:cxn>
                  <a:cxn ang="0">
                    <a:pos x="388" y="1074"/>
                  </a:cxn>
                  <a:cxn ang="0">
                    <a:pos x="361" y="1057"/>
                  </a:cxn>
                  <a:cxn ang="0">
                    <a:pos x="329" y="1060"/>
                  </a:cxn>
                  <a:cxn ang="0">
                    <a:pos x="277" y="1065"/>
                  </a:cxn>
                  <a:cxn ang="0">
                    <a:pos x="259" y="1090"/>
                  </a:cxn>
                  <a:cxn ang="0">
                    <a:pos x="215" y="1095"/>
                  </a:cxn>
                  <a:cxn ang="0">
                    <a:pos x="186" y="1067"/>
                  </a:cxn>
                  <a:cxn ang="0">
                    <a:pos x="168" y="1023"/>
                  </a:cxn>
                  <a:cxn ang="0">
                    <a:pos x="140" y="994"/>
                  </a:cxn>
                  <a:cxn ang="0">
                    <a:pos x="110" y="974"/>
                  </a:cxn>
                  <a:cxn ang="0">
                    <a:pos x="80" y="988"/>
                  </a:cxn>
                  <a:cxn ang="0">
                    <a:pos x="39" y="1015"/>
                  </a:cxn>
                  <a:cxn ang="0">
                    <a:pos x="28" y="977"/>
                  </a:cxn>
                  <a:cxn ang="0">
                    <a:pos x="17" y="930"/>
                  </a:cxn>
                  <a:cxn ang="0">
                    <a:pos x="32" y="877"/>
                  </a:cxn>
                  <a:cxn ang="0">
                    <a:pos x="90" y="867"/>
                  </a:cxn>
                  <a:cxn ang="0">
                    <a:pos x="105" y="840"/>
                  </a:cxn>
                  <a:cxn ang="0">
                    <a:pos x="93" y="799"/>
                  </a:cxn>
                  <a:cxn ang="0">
                    <a:pos x="128" y="783"/>
                  </a:cxn>
                  <a:cxn ang="0">
                    <a:pos x="128" y="737"/>
                  </a:cxn>
                  <a:cxn ang="0">
                    <a:pos x="152" y="670"/>
                  </a:cxn>
                  <a:cxn ang="0">
                    <a:pos x="133" y="632"/>
                  </a:cxn>
                  <a:cxn ang="0">
                    <a:pos x="122" y="575"/>
                  </a:cxn>
                  <a:cxn ang="0">
                    <a:pos x="112" y="530"/>
                  </a:cxn>
                  <a:cxn ang="0">
                    <a:pos x="112" y="492"/>
                  </a:cxn>
                  <a:cxn ang="0">
                    <a:pos x="133" y="450"/>
                  </a:cxn>
                  <a:cxn ang="0">
                    <a:pos x="150" y="419"/>
                  </a:cxn>
                  <a:cxn ang="0">
                    <a:pos x="152" y="375"/>
                  </a:cxn>
                  <a:cxn ang="0">
                    <a:pos x="168" y="339"/>
                  </a:cxn>
                  <a:cxn ang="0">
                    <a:pos x="160" y="303"/>
                  </a:cxn>
                  <a:cxn ang="0">
                    <a:pos x="150" y="263"/>
                  </a:cxn>
                  <a:cxn ang="0">
                    <a:pos x="147" y="237"/>
                  </a:cxn>
                  <a:cxn ang="0">
                    <a:pos x="137" y="217"/>
                  </a:cxn>
                  <a:cxn ang="0">
                    <a:pos x="122" y="181"/>
                  </a:cxn>
                  <a:cxn ang="0">
                    <a:pos x="97" y="135"/>
                  </a:cxn>
                  <a:cxn ang="0">
                    <a:pos x="97" y="101"/>
                  </a:cxn>
                  <a:cxn ang="0">
                    <a:pos x="90" y="48"/>
                  </a:cxn>
                  <a:cxn ang="0">
                    <a:pos x="85" y="21"/>
                  </a:cxn>
                </a:cxnLst>
                <a:rect l="0" t="0" r="r" b="b"/>
                <a:pathLst>
                  <a:path w="626" h="1103">
                    <a:moveTo>
                      <a:pt x="97" y="21"/>
                    </a:moveTo>
                    <a:lnTo>
                      <a:pt x="588" y="0"/>
                    </a:lnTo>
                    <a:lnTo>
                      <a:pt x="593" y="72"/>
                    </a:lnTo>
                    <a:lnTo>
                      <a:pt x="548" y="72"/>
                    </a:lnTo>
                    <a:lnTo>
                      <a:pt x="551" y="152"/>
                    </a:lnTo>
                    <a:lnTo>
                      <a:pt x="510" y="153"/>
                    </a:lnTo>
                    <a:lnTo>
                      <a:pt x="511" y="225"/>
                    </a:lnTo>
                    <a:lnTo>
                      <a:pt x="511" y="237"/>
                    </a:lnTo>
                    <a:lnTo>
                      <a:pt x="473" y="237"/>
                    </a:lnTo>
                    <a:lnTo>
                      <a:pt x="473" y="315"/>
                    </a:lnTo>
                    <a:lnTo>
                      <a:pt x="557" y="312"/>
                    </a:lnTo>
                    <a:lnTo>
                      <a:pt x="558" y="373"/>
                    </a:lnTo>
                    <a:lnTo>
                      <a:pt x="564" y="510"/>
                    </a:lnTo>
                    <a:lnTo>
                      <a:pt x="568" y="568"/>
                    </a:lnTo>
                    <a:lnTo>
                      <a:pt x="577" y="783"/>
                    </a:lnTo>
                    <a:lnTo>
                      <a:pt x="620" y="779"/>
                    </a:lnTo>
                    <a:lnTo>
                      <a:pt x="625" y="859"/>
                    </a:lnTo>
                    <a:lnTo>
                      <a:pt x="558" y="859"/>
                    </a:lnTo>
                    <a:lnTo>
                      <a:pt x="568" y="1087"/>
                    </a:lnTo>
                    <a:lnTo>
                      <a:pt x="555" y="1085"/>
                    </a:lnTo>
                    <a:lnTo>
                      <a:pt x="548" y="1087"/>
                    </a:lnTo>
                    <a:lnTo>
                      <a:pt x="536" y="1090"/>
                    </a:lnTo>
                    <a:lnTo>
                      <a:pt x="528" y="1085"/>
                    </a:lnTo>
                    <a:lnTo>
                      <a:pt x="518" y="1072"/>
                    </a:lnTo>
                    <a:lnTo>
                      <a:pt x="513" y="1065"/>
                    </a:lnTo>
                    <a:lnTo>
                      <a:pt x="506" y="1055"/>
                    </a:lnTo>
                    <a:lnTo>
                      <a:pt x="495" y="1055"/>
                    </a:lnTo>
                    <a:lnTo>
                      <a:pt x="486" y="1048"/>
                    </a:lnTo>
                    <a:lnTo>
                      <a:pt x="484" y="1037"/>
                    </a:lnTo>
                    <a:lnTo>
                      <a:pt x="483" y="1025"/>
                    </a:lnTo>
                    <a:lnTo>
                      <a:pt x="483" y="1014"/>
                    </a:lnTo>
                    <a:lnTo>
                      <a:pt x="473" y="1008"/>
                    </a:lnTo>
                    <a:lnTo>
                      <a:pt x="468" y="1012"/>
                    </a:lnTo>
                    <a:lnTo>
                      <a:pt x="461" y="1019"/>
                    </a:lnTo>
                    <a:lnTo>
                      <a:pt x="459" y="1032"/>
                    </a:lnTo>
                    <a:lnTo>
                      <a:pt x="456" y="1039"/>
                    </a:lnTo>
                    <a:lnTo>
                      <a:pt x="449" y="1048"/>
                    </a:lnTo>
                    <a:lnTo>
                      <a:pt x="439" y="1055"/>
                    </a:lnTo>
                    <a:lnTo>
                      <a:pt x="429" y="1065"/>
                    </a:lnTo>
                    <a:lnTo>
                      <a:pt x="423" y="1065"/>
                    </a:lnTo>
                    <a:lnTo>
                      <a:pt x="408" y="1067"/>
                    </a:lnTo>
                    <a:lnTo>
                      <a:pt x="406" y="1074"/>
                    </a:lnTo>
                    <a:lnTo>
                      <a:pt x="399" y="1080"/>
                    </a:lnTo>
                    <a:lnTo>
                      <a:pt x="388" y="1074"/>
                    </a:lnTo>
                    <a:lnTo>
                      <a:pt x="384" y="1070"/>
                    </a:lnTo>
                    <a:lnTo>
                      <a:pt x="377" y="1065"/>
                    </a:lnTo>
                    <a:lnTo>
                      <a:pt x="371" y="1057"/>
                    </a:lnTo>
                    <a:lnTo>
                      <a:pt x="361" y="1057"/>
                    </a:lnTo>
                    <a:lnTo>
                      <a:pt x="353" y="1052"/>
                    </a:lnTo>
                    <a:lnTo>
                      <a:pt x="342" y="1052"/>
                    </a:lnTo>
                    <a:lnTo>
                      <a:pt x="335" y="1060"/>
                    </a:lnTo>
                    <a:lnTo>
                      <a:pt x="329" y="1060"/>
                    </a:lnTo>
                    <a:lnTo>
                      <a:pt x="319" y="1067"/>
                    </a:lnTo>
                    <a:lnTo>
                      <a:pt x="304" y="1070"/>
                    </a:lnTo>
                    <a:lnTo>
                      <a:pt x="286" y="1067"/>
                    </a:lnTo>
                    <a:lnTo>
                      <a:pt x="277" y="1065"/>
                    </a:lnTo>
                    <a:lnTo>
                      <a:pt x="272" y="1065"/>
                    </a:lnTo>
                    <a:lnTo>
                      <a:pt x="264" y="1072"/>
                    </a:lnTo>
                    <a:lnTo>
                      <a:pt x="259" y="1080"/>
                    </a:lnTo>
                    <a:lnTo>
                      <a:pt x="259" y="1090"/>
                    </a:lnTo>
                    <a:lnTo>
                      <a:pt x="241" y="1095"/>
                    </a:lnTo>
                    <a:lnTo>
                      <a:pt x="232" y="1102"/>
                    </a:lnTo>
                    <a:lnTo>
                      <a:pt x="222" y="1102"/>
                    </a:lnTo>
                    <a:lnTo>
                      <a:pt x="215" y="1095"/>
                    </a:lnTo>
                    <a:lnTo>
                      <a:pt x="210" y="1087"/>
                    </a:lnTo>
                    <a:lnTo>
                      <a:pt x="206" y="1080"/>
                    </a:lnTo>
                    <a:lnTo>
                      <a:pt x="200" y="1072"/>
                    </a:lnTo>
                    <a:lnTo>
                      <a:pt x="186" y="1067"/>
                    </a:lnTo>
                    <a:lnTo>
                      <a:pt x="186" y="1055"/>
                    </a:lnTo>
                    <a:lnTo>
                      <a:pt x="182" y="1047"/>
                    </a:lnTo>
                    <a:lnTo>
                      <a:pt x="175" y="1032"/>
                    </a:lnTo>
                    <a:lnTo>
                      <a:pt x="168" y="1023"/>
                    </a:lnTo>
                    <a:lnTo>
                      <a:pt x="157" y="1019"/>
                    </a:lnTo>
                    <a:lnTo>
                      <a:pt x="154" y="1008"/>
                    </a:lnTo>
                    <a:lnTo>
                      <a:pt x="147" y="1003"/>
                    </a:lnTo>
                    <a:lnTo>
                      <a:pt x="140" y="994"/>
                    </a:lnTo>
                    <a:lnTo>
                      <a:pt x="130" y="985"/>
                    </a:lnTo>
                    <a:lnTo>
                      <a:pt x="128" y="974"/>
                    </a:lnTo>
                    <a:lnTo>
                      <a:pt x="117" y="970"/>
                    </a:lnTo>
                    <a:lnTo>
                      <a:pt x="110" y="974"/>
                    </a:lnTo>
                    <a:lnTo>
                      <a:pt x="99" y="970"/>
                    </a:lnTo>
                    <a:lnTo>
                      <a:pt x="93" y="977"/>
                    </a:lnTo>
                    <a:lnTo>
                      <a:pt x="88" y="979"/>
                    </a:lnTo>
                    <a:lnTo>
                      <a:pt x="80" y="988"/>
                    </a:lnTo>
                    <a:lnTo>
                      <a:pt x="66" y="994"/>
                    </a:lnTo>
                    <a:lnTo>
                      <a:pt x="53" y="1008"/>
                    </a:lnTo>
                    <a:lnTo>
                      <a:pt x="48" y="1015"/>
                    </a:lnTo>
                    <a:lnTo>
                      <a:pt x="39" y="1015"/>
                    </a:lnTo>
                    <a:lnTo>
                      <a:pt x="39" y="1007"/>
                    </a:lnTo>
                    <a:lnTo>
                      <a:pt x="32" y="994"/>
                    </a:lnTo>
                    <a:lnTo>
                      <a:pt x="28" y="988"/>
                    </a:lnTo>
                    <a:lnTo>
                      <a:pt x="28" y="977"/>
                    </a:lnTo>
                    <a:lnTo>
                      <a:pt x="30" y="965"/>
                    </a:lnTo>
                    <a:lnTo>
                      <a:pt x="32" y="950"/>
                    </a:lnTo>
                    <a:lnTo>
                      <a:pt x="25" y="940"/>
                    </a:lnTo>
                    <a:lnTo>
                      <a:pt x="17" y="930"/>
                    </a:lnTo>
                    <a:lnTo>
                      <a:pt x="13" y="925"/>
                    </a:lnTo>
                    <a:lnTo>
                      <a:pt x="0" y="895"/>
                    </a:lnTo>
                    <a:lnTo>
                      <a:pt x="25" y="877"/>
                    </a:lnTo>
                    <a:lnTo>
                      <a:pt x="32" y="877"/>
                    </a:lnTo>
                    <a:lnTo>
                      <a:pt x="53" y="883"/>
                    </a:lnTo>
                    <a:lnTo>
                      <a:pt x="75" y="883"/>
                    </a:lnTo>
                    <a:lnTo>
                      <a:pt x="80" y="877"/>
                    </a:lnTo>
                    <a:lnTo>
                      <a:pt x="90" y="867"/>
                    </a:lnTo>
                    <a:lnTo>
                      <a:pt x="97" y="868"/>
                    </a:lnTo>
                    <a:lnTo>
                      <a:pt x="105" y="863"/>
                    </a:lnTo>
                    <a:lnTo>
                      <a:pt x="105" y="852"/>
                    </a:lnTo>
                    <a:lnTo>
                      <a:pt x="105" y="840"/>
                    </a:lnTo>
                    <a:lnTo>
                      <a:pt x="97" y="827"/>
                    </a:lnTo>
                    <a:lnTo>
                      <a:pt x="90" y="819"/>
                    </a:lnTo>
                    <a:lnTo>
                      <a:pt x="88" y="812"/>
                    </a:lnTo>
                    <a:lnTo>
                      <a:pt x="93" y="799"/>
                    </a:lnTo>
                    <a:lnTo>
                      <a:pt x="99" y="799"/>
                    </a:lnTo>
                    <a:lnTo>
                      <a:pt x="110" y="797"/>
                    </a:lnTo>
                    <a:lnTo>
                      <a:pt x="122" y="790"/>
                    </a:lnTo>
                    <a:lnTo>
                      <a:pt x="128" y="783"/>
                    </a:lnTo>
                    <a:lnTo>
                      <a:pt x="128" y="770"/>
                    </a:lnTo>
                    <a:lnTo>
                      <a:pt x="127" y="757"/>
                    </a:lnTo>
                    <a:lnTo>
                      <a:pt x="127" y="748"/>
                    </a:lnTo>
                    <a:lnTo>
                      <a:pt x="128" y="737"/>
                    </a:lnTo>
                    <a:lnTo>
                      <a:pt x="127" y="728"/>
                    </a:lnTo>
                    <a:lnTo>
                      <a:pt x="152" y="697"/>
                    </a:lnTo>
                    <a:lnTo>
                      <a:pt x="159" y="679"/>
                    </a:lnTo>
                    <a:lnTo>
                      <a:pt x="152" y="670"/>
                    </a:lnTo>
                    <a:lnTo>
                      <a:pt x="150" y="657"/>
                    </a:lnTo>
                    <a:lnTo>
                      <a:pt x="144" y="648"/>
                    </a:lnTo>
                    <a:lnTo>
                      <a:pt x="137" y="639"/>
                    </a:lnTo>
                    <a:lnTo>
                      <a:pt x="133" y="632"/>
                    </a:lnTo>
                    <a:lnTo>
                      <a:pt x="130" y="619"/>
                    </a:lnTo>
                    <a:lnTo>
                      <a:pt x="128" y="610"/>
                    </a:lnTo>
                    <a:lnTo>
                      <a:pt x="128" y="585"/>
                    </a:lnTo>
                    <a:lnTo>
                      <a:pt x="122" y="575"/>
                    </a:lnTo>
                    <a:lnTo>
                      <a:pt x="120" y="565"/>
                    </a:lnTo>
                    <a:lnTo>
                      <a:pt x="112" y="553"/>
                    </a:lnTo>
                    <a:lnTo>
                      <a:pt x="112" y="541"/>
                    </a:lnTo>
                    <a:lnTo>
                      <a:pt x="112" y="530"/>
                    </a:lnTo>
                    <a:lnTo>
                      <a:pt x="110" y="519"/>
                    </a:lnTo>
                    <a:lnTo>
                      <a:pt x="105" y="512"/>
                    </a:lnTo>
                    <a:lnTo>
                      <a:pt x="105" y="501"/>
                    </a:lnTo>
                    <a:lnTo>
                      <a:pt x="112" y="492"/>
                    </a:lnTo>
                    <a:lnTo>
                      <a:pt x="119" y="487"/>
                    </a:lnTo>
                    <a:lnTo>
                      <a:pt x="122" y="470"/>
                    </a:lnTo>
                    <a:lnTo>
                      <a:pt x="127" y="457"/>
                    </a:lnTo>
                    <a:lnTo>
                      <a:pt x="133" y="450"/>
                    </a:lnTo>
                    <a:lnTo>
                      <a:pt x="142" y="450"/>
                    </a:lnTo>
                    <a:lnTo>
                      <a:pt x="150" y="443"/>
                    </a:lnTo>
                    <a:lnTo>
                      <a:pt x="147" y="430"/>
                    </a:lnTo>
                    <a:lnTo>
                      <a:pt x="150" y="419"/>
                    </a:lnTo>
                    <a:lnTo>
                      <a:pt x="150" y="408"/>
                    </a:lnTo>
                    <a:lnTo>
                      <a:pt x="152" y="397"/>
                    </a:lnTo>
                    <a:lnTo>
                      <a:pt x="154" y="385"/>
                    </a:lnTo>
                    <a:lnTo>
                      <a:pt x="152" y="375"/>
                    </a:lnTo>
                    <a:lnTo>
                      <a:pt x="154" y="365"/>
                    </a:lnTo>
                    <a:lnTo>
                      <a:pt x="159" y="355"/>
                    </a:lnTo>
                    <a:lnTo>
                      <a:pt x="160" y="345"/>
                    </a:lnTo>
                    <a:lnTo>
                      <a:pt x="168" y="339"/>
                    </a:lnTo>
                    <a:lnTo>
                      <a:pt x="168" y="332"/>
                    </a:lnTo>
                    <a:lnTo>
                      <a:pt x="167" y="321"/>
                    </a:lnTo>
                    <a:lnTo>
                      <a:pt x="164" y="312"/>
                    </a:lnTo>
                    <a:lnTo>
                      <a:pt x="160" y="303"/>
                    </a:lnTo>
                    <a:lnTo>
                      <a:pt x="157" y="290"/>
                    </a:lnTo>
                    <a:lnTo>
                      <a:pt x="157" y="285"/>
                    </a:lnTo>
                    <a:lnTo>
                      <a:pt x="157" y="270"/>
                    </a:lnTo>
                    <a:lnTo>
                      <a:pt x="150" y="263"/>
                    </a:lnTo>
                    <a:lnTo>
                      <a:pt x="157" y="253"/>
                    </a:lnTo>
                    <a:lnTo>
                      <a:pt x="150" y="252"/>
                    </a:lnTo>
                    <a:lnTo>
                      <a:pt x="152" y="243"/>
                    </a:lnTo>
                    <a:lnTo>
                      <a:pt x="147" y="237"/>
                    </a:lnTo>
                    <a:lnTo>
                      <a:pt x="147" y="228"/>
                    </a:lnTo>
                    <a:lnTo>
                      <a:pt x="150" y="219"/>
                    </a:lnTo>
                    <a:lnTo>
                      <a:pt x="147" y="210"/>
                    </a:lnTo>
                    <a:lnTo>
                      <a:pt x="137" y="217"/>
                    </a:lnTo>
                    <a:lnTo>
                      <a:pt x="133" y="208"/>
                    </a:lnTo>
                    <a:lnTo>
                      <a:pt x="128" y="201"/>
                    </a:lnTo>
                    <a:lnTo>
                      <a:pt x="128" y="190"/>
                    </a:lnTo>
                    <a:lnTo>
                      <a:pt x="122" y="181"/>
                    </a:lnTo>
                    <a:lnTo>
                      <a:pt x="119" y="172"/>
                    </a:lnTo>
                    <a:lnTo>
                      <a:pt x="105" y="161"/>
                    </a:lnTo>
                    <a:lnTo>
                      <a:pt x="97" y="148"/>
                    </a:lnTo>
                    <a:lnTo>
                      <a:pt x="97" y="135"/>
                    </a:lnTo>
                    <a:lnTo>
                      <a:pt x="90" y="130"/>
                    </a:lnTo>
                    <a:lnTo>
                      <a:pt x="90" y="117"/>
                    </a:lnTo>
                    <a:lnTo>
                      <a:pt x="93" y="110"/>
                    </a:lnTo>
                    <a:lnTo>
                      <a:pt x="97" y="101"/>
                    </a:lnTo>
                    <a:lnTo>
                      <a:pt x="95" y="92"/>
                    </a:lnTo>
                    <a:lnTo>
                      <a:pt x="88" y="81"/>
                    </a:lnTo>
                    <a:lnTo>
                      <a:pt x="85" y="72"/>
                    </a:lnTo>
                    <a:lnTo>
                      <a:pt x="90" y="48"/>
                    </a:lnTo>
                    <a:lnTo>
                      <a:pt x="80" y="46"/>
                    </a:lnTo>
                    <a:lnTo>
                      <a:pt x="85" y="37"/>
                    </a:lnTo>
                    <a:lnTo>
                      <a:pt x="90" y="28"/>
                    </a:lnTo>
                    <a:lnTo>
                      <a:pt x="85" y="21"/>
                    </a:lnTo>
                    <a:lnTo>
                      <a:pt x="97" y="21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>
                <a:off x="2616641" y="3657121"/>
                <a:ext cx="568708" cy="353021"/>
              </a:xfrm>
              <a:custGeom>
                <a:avLst/>
                <a:gdLst/>
                <a:ahLst/>
                <a:cxnLst>
                  <a:cxn ang="0">
                    <a:pos x="388" y="201"/>
                  </a:cxn>
                  <a:cxn ang="0">
                    <a:pos x="406" y="197"/>
                  </a:cxn>
                  <a:cxn ang="0">
                    <a:pos x="411" y="202"/>
                  </a:cxn>
                  <a:cxn ang="0">
                    <a:pos x="418" y="215"/>
                  </a:cxn>
                  <a:cxn ang="0">
                    <a:pos x="426" y="234"/>
                  </a:cxn>
                  <a:cxn ang="0">
                    <a:pos x="442" y="241"/>
                  </a:cxn>
                  <a:cxn ang="0">
                    <a:pos x="458" y="252"/>
                  </a:cxn>
                  <a:cxn ang="0">
                    <a:pos x="466" y="270"/>
                  </a:cxn>
                  <a:cxn ang="0">
                    <a:pos x="471" y="289"/>
                  </a:cxn>
                  <a:cxn ang="0">
                    <a:pos x="489" y="296"/>
                  </a:cxn>
                  <a:cxn ang="0">
                    <a:pos x="504" y="312"/>
                  </a:cxn>
                  <a:cxn ang="0">
                    <a:pos x="526" y="319"/>
                  </a:cxn>
                  <a:cxn ang="0">
                    <a:pos x="546" y="316"/>
                  </a:cxn>
                  <a:cxn ang="0">
                    <a:pos x="571" y="321"/>
                  </a:cxn>
                  <a:cxn ang="0">
                    <a:pos x="582" y="332"/>
                  </a:cxn>
                  <a:cxn ang="0">
                    <a:pos x="591" y="354"/>
                  </a:cxn>
                  <a:cxn ang="0">
                    <a:pos x="600" y="372"/>
                  </a:cxn>
                  <a:cxn ang="0">
                    <a:pos x="616" y="388"/>
                  </a:cxn>
                  <a:cxn ang="0">
                    <a:pos x="636" y="383"/>
                  </a:cxn>
                  <a:cxn ang="0">
                    <a:pos x="654" y="386"/>
                  </a:cxn>
                  <a:cxn ang="0">
                    <a:pos x="356" y="386"/>
                  </a:cxn>
                  <a:cxn ang="0">
                    <a:pos x="110" y="381"/>
                  </a:cxn>
                  <a:cxn ang="0">
                    <a:pos x="21" y="352"/>
                  </a:cxn>
                  <a:cxn ang="0">
                    <a:pos x="28" y="170"/>
                  </a:cxn>
                  <a:cxn ang="0">
                    <a:pos x="0" y="167"/>
                  </a:cxn>
                  <a:cxn ang="0">
                    <a:pos x="5" y="88"/>
                  </a:cxn>
                  <a:cxn ang="0">
                    <a:pos x="88" y="75"/>
                  </a:cxn>
                  <a:cxn ang="0">
                    <a:pos x="106" y="70"/>
                  </a:cxn>
                  <a:cxn ang="0">
                    <a:pos x="133" y="60"/>
                  </a:cxn>
                  <a:cxn ang="0">
                    <a:pos x="138" y="39"/>
                  </a:cxn>
                  <a:cxn ang="0">
                    <a:pos x="161" y="33"/>
                  </a:cxn>
                  <a:cxn ang="0">
                    <a:pos x="181" y="8"/>
                  </a:cxn>
                  <a:cxn ang="0">
                    <a:pos x="188" y="12"/>
                  </a:cxn>
                  <a:cxn ang="0">
                    <a:pos x="175" y="39"/>
                  </a:cxn>
                  <a:cxn ang="0">
                    <a:pos x="164" y="73"/>
                  </a:cxn>
                  <a:cxn ang="0">
                    <a:pos x="144" y="88"/>
                  </a:cxn>
                  <a:cxn ang="0">
                    <a:pos x="151" y="92"/>
                  </a:cxn>
                  <a:cxn ang="0">
                    <a:pos x="177" y="73"/>
                  </a:cxn>
                  <a:cxn ang="0">
                    <a:pos x="184" y="40"/>
                  </a:cxn>
                  <a:cxn ang="0">
                    <a:pos x="188" y="65"/>
                  </a:cxn>
                  <a:cxn ang="0">
                    <a:pos x="181" y="90"/>
                  </a:cxn>
                  <a:cxn ang="0">
                    <a:pos x="191" y="112"/>
                  </a:cxn>
                  <a:cxn ang="0">
                    <a:pos x="201" y="115"/>
                  </a:cxn>
                  <a:cxn ang="0">
                    <a:pos x="210" y="75"/>
                  </a:cxn>
                  <a:cxn ang="0">
                    <a:pos x="208" y="35"/>
                  </a:cxn>
                  <a:cxn ang="0">
                    <a:pos x="246" y="33"/>
                  </a:cxn>
                  <a:cxn ang="0">
                    <a:pos x="248" y="70"/>
                  </a:cxn>
                  <a:cxn ang="0">
                    <a:pos x="251" y="52"/>
                  </a:cxn>
                  <a:cxn ang="0">
                    <a:pos x="251" y="13"/>
                  </a:cxn>
                  <a:cxn ang="0">
                    <a:pos x="273" y="33"/>
                  </a:cxn>
                  <a:cxn ang="0">
                    <a:pos x="284" y="59"/>
                  </a:cxn>
                  <a:cxn ang="0">
                    <a:pos x="302" y="73"/>
                  </a:cxn>
                  <a:cxn ang="0">
                    <a:pos x="338" y="88"/>
                  </a:cxn>
                  <a:cxn ang="0">
                    <a:pos x="333" y="108"/>
                  </a:cxn>
                  <a:cxn ang="0">
                    <a:pos x="342" y="125"/>
                  </a:cxn>
                  <a:cxn ang="0">
                    <a:pos x="348" y="148"/>
                  </a:cxn>
                  <a:cxn ang="0">
                    <a:pos x="356" y="167"/>
                  </a:cxn>
                  <a:cxn ang="0">
                    <a:pos x="374" y="174"/>
                  </a:cxn>
                  <a:cxn ang="0">
                    <a:pos x="374" y="188"/>
                  </a:cxn>
                </a:cxnLst>
                <a:rect l="0" t="0" r="r" b="b"/>
                <a:pathLst>
                  <a:path w="660" h="392">
                    <a:moveTo>
                      <a:pt x="381" y="197"/>
                    </a:moveTo>
                    <a:lnTo>
                      <a:pt x="388" y="201"/>
                    </a:lnTo>
                    <a:lnTo>
                      <a:pt x="391" y="194"/>
                    </a:lnTo>
                    <a:lnTo>
                      <a:pt x="406" y="197"/>
                    </a:lnTo>
                    <a:lnTo>
                      <a:pt x="413" y="194"/>
                    </a:lnTo>
                    <a:lnTo>
                      <a:pt x="411" y="202"/>
                    </a:lnTo>
                    <a:lnTo>
                      <a:pt x="422" y="207"/>
                    </a:lnTo>
                    <a:lnTo>
                      <a:pt x="418" y="215"/>
                    </a:lnTo>
                    <a:lnTo>
                      <a:pt x="422" y="222"/>
                    </a:lnTo>
                    <a:lnTo>
                      <a:pt x="426" y="234"/>
                    </a:lnTo>
                    <a:lnTo>
                      <a:pt x="436" y="237"/>
                    </a:lnTo>
                    <a:lnTo>
                      <a:pt x="442" y="241"/>
                    </a:lnTo>
                    <a:lnTo>
                      <a:pt x="449" y="250"/>
                    </a:lnTo>
                    <a:lnTo>
                      <a:pt x="458" y="252"/>
                    </a:lnTo>
                    <a:lnTo>
                      <a:pt x="469" y="257"/>
                    </a:lnTo>
                    <a:lnTo>
                      <a:pt x="466" y="270"/>
                    </a:lnTo>
                    <a:lnTo>
                      <a:pt x="471" y="279"/>
                    </a:lnTo>
                    <a:lnTo>
                      <a:pt x="471" y="289"/>
                    </a:lnTo>
                    <a:lnTo>
                      <a:pt x="476" y="296"/>
                    </a:lnTo>
                    <a:lnTo>
                      <a:pt x="489" y="296"/>
                    </a:lnTo>
                    <a:lnTo>
                      <a:pt x="494" y="304"/>
                    </a:lnTo>
                    <a:lnTo>
                      <a:pt x="504" y="312"/>
                    </a:lnTo>
                    <a:lnTo>
                      <a:pt x="514" y="314"/>
                    </a:lnTo>
                    <a:lnTo>
                      <a:pt x="526" y="319"/>
                    </a:lnTo>
                    <a:lnTo>
                      <a:pt x="540" y="319"/>
                    </a:lnTo>
                    <a:lnTo>
                      <a:pt x="546" y="316"/>
                    </a:lnTo>
                    <a:lnTo>
                      <a:pt x="562" y="321"/>
                    </a:lnTo>
                    <a:lnTo>
                      <a:pt x="571" y="321"/>
                    </a:lnTo>
                    <a:lnTo>
                      <a:pt x="578" y="324"/>
                    </a:lnTo>
                    <a:lnTo>
                      <a:pt x="582" y="332"/>
                    </a:lnTo>
                    <a:lnTo>
                      <a:pt x="591" y="336"/>
                    </a:lnTo>
                    <a:lnTo>
                      <a:pt x="591" y="354"/>
                    </a:lnTo>
                    <a:lnTo>
                      <a:pt x="589" y="366"/>
                    </a:lnTo>
                    <a:lnTo>
                      <a:pt x="600" y="372"/>
                    </a:lnTo>
                    <a:lnTo>
                      <a:pt x="609" y="381"/>
                    </a:lnTo>
                    <a:lnTo>
                      <a:pt x="616" y="388"/>
                    </a:lnTo>
                    <a:lnTo>
                      <a:pt x="629" y="383"/>
                    </a:lnTo>
                    <a:lnTo>
                      <a:pt x="636" y="383"/>
                    </a:lnTo>
                    <a:lnTo>
                      <a:pt x="645" y="386"/>
                    </a:lnTo>
                    <a:lnTo>
                      <a:pt x="654" y="386"/>
                    </a:lnTo>
                    <a:lnTo>
                      <a:pt x="659" y="391"/>
                    </a:lnTo>
                    <a:lnTo>
                      <a:pt x="356" y="386"/>
                    </a:lnTo>
                    <a:lnTo>
                      <a:pt x="196" y="383"/>
                    </a:lnTo>
                    <a:lnTo>
                      <a:pt x="110" y="381"/>
                    </a:lnTo>
                    <a:lnTo>
                      <a:pt x="21" y="377"/>
                    </a:lnTo>
                    <a:lnTo>
                      <a:pt x="21" y="352"/>
                    </a:lnTo>
                    <a:lnTo>
                      <a:pt x="25" y="257"/>
                    </a:lnTo>
                    <a:lnTo>
                      <a:pt x="28" y="170"/>
                    </a:lnTo>
                    <a:lnTo>
                      <a:pt x="8" y="170"/>
                    </a:lnTo>
                    <a:lnTo>
                      <a:pt x="0" y="167"/>
                    </a:lnTo>
                    <a:lnTo>
                      <a:pt x="0" y="152"/>
                    </a:lnTo>
                    <a:lnTo>
                      <a:pt x="5" y="88"/>
                    </a:lnTo>
                    <a:lnTo>
                      <a:pt x="88" y="90"/>
                    </a:lnTo>
                    <a:lnTo>
                      <a:pt x="88" y="75"/>
                    </a:lnTo>
                    <a:lnTo>
                      <a:pt x="91" y="70"/>
                    </a:lnTo>
                    <a:lnTo>
                      <a:pt x="106" y="70"/>
                    </a:lnTo>
                    <a:lnTo>
                      <a:pt x="121" y="67"/>
                    </a:lnTo>
                    <a:lnTo>
                      <a:pt x="133" y="60"/>
                    </a:lnTo>
                    <a:lnTo>
                      <a:pt x="138" y="52"/>
                    </a:lnTo>
                    <a:lnTo>
                      <a:pt x="138" y="39"/>
                    </a:lnTo>
                    <a:lnTo>
                      <a:pt x="148" y="35"/>
                    </a:lnTo>
                    <a:lnTo>
                      <a:pt x="161" y="33"/>
                    </a:lnTo>
                    <a:lnTo>
                      <a:pt x="173" y="21"/>
                    </a:lnTo>
                    <a:lnTo>
                      <a:pt x="181" y="8"/>
                    </a:lnTo>
                    <a:lnTo>
                      <a:pt x="183" y="0"/>
                    </a:lnTo>
                    <a:lnTo>
                      <a:pt x="188" y="12"/>
                    </a:lnTo>
                    <a:lnTo>
                      <a:pt x="191" y="23"/>
                    </a:lnTo>
                    <a:lnTo>
                      <a:pt x="175" y="39"/>
                    </a:lnTo>
                    <a:lnTo>
                      <a:pt x="163" y="60"/>
                    </a:lnTo>
                    <a:lnTo>
                      <a:pt x="164" y="73"/>
                    </a:lnTo>
                    <a:lnTo>
                      <a:pt x="155" y="75"/>
                    </a:lnTo>
                    <a:lnTo>
                      <a:pt x="144" y="88"/>
                    </a:lnTo>
                    <a:lnTo>
                      <a:pt x="133" y="100"/>
                    </a:lnTo>
                    <a:lnTo>
                      <a:pt x="151" y="92"/>
                    </a:lnTo>
                    <a:lnTo>
                      <a:pt x="170" y="83"/>
                    </a:lnTo>
                    <a:lnTo>
                      <a:pt x="177" y="73"/>
                    </a:lnTo>
                    <a:lnTo>
                      <a:pt x="175" y="59"/>
                    </a:lnTo>
                    <a:lnTo>
                      <a:pt x="184" y="40"/>
                    </a:lnTo>
                    <a:lnTo>
                      <a:pt x="188" y="55"/>
                    </a:lnTo>
                    <a:lnTo>
                      <a:pt x="188" y="65"/>
                    </a:lnTo>
                    <a:lnTo>
                      <a:pt x="184" y="75"/>
                    </a:lnTo>
                    <a:lnTo>
                      <a:pt x="181" y="90"/>
                    </a:lnTo>
                    <a:lnTo>
                      <a:pt x="186" y="100"/>
                    </a:lnTo>
                    <a:lnTo>
                      <a:pt x="191" y="112"/>
                    </a:lnTo>
                    <a:lnTo>
                      <a:pt x="193" y="125"/>
                    </a:lnTo>
                    <a:lnTo>
                      <a:pt x="201" y="115"/>
                    </a:lnTo>
                    <a:lnTo>
                      <a:pt x="206" y="108"/>
                    </a:lnTo>
                    <a:lnTo>
                      <a:pt x="210" y="75"/>
                    </a:lnTo>
                    <a:lnTo>
                      <a:pt x="201" y="46"/>
                    </a:lnTo>
                    <a:lnTo>
                      <a:pt x="208" y="35"/>
                    </a:lnTo>
                    <a:lnTo>
                      <a:pt x="236" y="17"/>
                    </a:lnTo>
                    <a:lnTo>
                      <a:pt x="246" y="33"/>
                    </a:lnTo>
                    <a:lnTo>
                      <a:pt x="243" y="50"/>
                    </a:lnTo>
                    <a:lnTo>
                      <a:pt x="248" y="70"/>
                    </a:lnTo>
                    <a:lnTo>
                      <a:pt x="255" y="60"/>
                    </a:lnTo>
                    <a:lnTo>
                      <a:pt x="251" y="52"/>
                    </a:lnTo>
                    <a:lnTo>
                      <a:pt x="255" y="23"/>
                    </a:lnTo>
                    <a:lnTo>
                      <a:pt x="251" y="13"/>
                    </a:lnTo>
                    <a:lnTo>
                      <a:pt x="266" y="21"/>
                    </a:lnTo>
                    <a:lnTo>
                      <a:pt x="273" y="33"/>
                    </a:lnTo>
                    <a:lnTo>
                      <a:pt x="276" y="52"/>
                    </a:lnTo>
                    <a:lnTo>
                      <a:pt x="284" y="59"/>
                    </a:lnTo>
                    <a:lnTo>
                      <a:pt x="293" y="60"/>
                    </a:lnTo>
                    <a:lnTo>
                      <a:pt x="302" y="73"/>
                    </a:lnTo>
                    <a:lnTo>
                      <a:pt x="318" y="83"/>
                    </a:lnTo>
                    <a:lnTo>
                      <a:pt x="338" y="88"/>
                    </a:lnTo>
                    <a:lnTo>
                      <a:pt x="333" y="95"/>
                    </a:lnTo>
                    <a:lnTo>
                      <a:pt x="333" y="108"/>
                    </a:lnTo>
                    <a:lnTo>
                      <a:pt x="336" y="115"/>
                    </a:lnTo>
                    <a:lnTo>
                      <a:pt x="342" y="125"/>
                    </a:lnTo>
                    <a:lnTo>
                      <a:pt x="348" y="137"/>
                    </a:lnTo>
                    <a:lnTo>
                      <a:pt x="348" y="148"/>
                    </a:lnTo>
                    <a:lnTo>
                      <a:pt x="351" y="155"/>
                    </a:lnTo>
                    <a:lnTo>
                      <a:pt x="356" y="167"/>
                    </a:lnTo>
                    <a:lnTo>
                      <a:pt x="368" y="170"/>
                    </a:lnTo>
                    <a:lnTo>
                      <a:pt x="374" y="174"/>
                    </a:lnTo>
                    <a:lnTo>
                      <a:pt x="381" y="182"/>
                    </a:lnTo>
                    <a:lnTo>
                      <a:pt x="374" y="188"/>
                    </a:lnTo>
                    <a:lnTo>
                      <a:pt x="381" y="197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8" name="Freeform 87"/>
              <p:cNvSpPr>
                <a:spLocks/>
              </p:cNvSpPr>
              <p:nvPr/>
            </p:nvSpPr>
            <p:spPr bwMode="auto">
              <a:xfrm>
                <a:off x="5019002" y="4129016"/>
                <a:ext cx="612654" cy="498912"/>
              </a:xfrm>
              <a:custGeom>
                <a:avLst/>
                <a:gdLst/>
                <a:ahLst/>
                <a:cxnLst>
                  <a:cxn ang="0">
                    <a:pos x="25" y="349"/>
                  </a:cxn>
                  <a:cxn ang="0">
                    <a:pos x="45" y="339"/>
                  </a:cxn>
                  <a:cxn ang="0">
                    <a:pos x="119" y="326"/>
                  </a:cxn>
                  <a:cxn ang="0">
                    <a:pos x="130" y="311"/>
                  </a:cxn>
                  <a:cxn ang="0">
                    <a:pos x="142" y="294"/>
                  </a:cxn>
                  <a:cxn ang="0">
                    <a:pos x="164" y="289"/>
                  </a:cxn>
                  <a:cxn ang="0">
                    <a:pos x="182" y="284"/>
                  </a:cxn>
                  <a:cxn ang="0">
                    <a:pos x="175" y="264"/>
                  </a:cxn>
                  <a:cxn ang="0">
                    <a:pos x="184" y="244"/>
                  </a:cxn>
                  <a:cxn ang="0">
                    <a:pos x="217" y="227"/>
                  </a:cxn>
                  <a:cxn ang="0">
                    <a:pos x="227" y="209"/>
                  </a:cxn>
                  <a:cxn ang="0">
                    <a:pos x="246" y="197"/>
                  </a:cxn>
                  <a:cxn ang="0">
                    <a:pos x="266" y="173"/>
                  </a:cxn>
                  <a:cxn ang="0">
                    <a:pos x="266" y="152"/>
                  </a:cxn>
                  <a:cxn ang="0">
                    <a:pos x="275" y="117"/>
                  </a:cxn>
                  <a:cxn ang="0">
                    <a:pos x="277" y="93"/>
                  </a:cxn>
                  <a:cxn ang="0">
                    <a:pos x="311" y="65"/>
                  </a:cxn>
                  <a:cxn ang="0">
                    <a:pos x="333" y="35"/>
                  </a:cxn>
                  <a:cxn ang="0">
                    <a:pos x="355" y="26"/>
                  </a:cxn>
                  <a:cxn ang="0">
                    <a:pos x="366" y="12"/>
                  </a:cxn>
                  <a:cxn ang="0">
                    <a:pos x="384" y="10"/>
                  </a:cxn>
                  <a:cxn ang="0">
                    <a:pos x="402" y="17"/>
                  </a:cxn>
                  <a:cxn ang="0">
                    <a:pos x="428" y="20"/>
                  </a:cxn>
                  <a:cxn ang="0">
                    <a:pos x="446" y="6"/>
                  </a:cxn>
                  <a:cxn ang="0">
                    <a:pos x="481" y="0"/>
                  </a:cxn>
                  <a:cxn ang="0">
                    <a:pos x="494" y="6"/>
                  </a:cxn>
                  <a:cxn ang="0">
                    <a:pos x="521" y="1"/>
                  </a:cxn>
                  <a:cxn ang="0">
                    <a:pos x="535" y="35"/>
                  </a:cxn>
                  <a:cxn ang="0">
                    <a:pos x="533" y="274"/>
                  </a:cxn>
                  <a:cxn ang="0">
                    <a:pos x="618" y="272"/>
                  </a:cxn>
                  <a:cxn ang="0">
                    <a:pos x="622" y="349"/>
                  </a:cxn>
                  <a:cxn ang="0">
                    <a:pos x="710" y="532"/>
                  </a:cxn>
                  <a:cxn ang="0">
                    <a:pos x="431" y="543"/>
                  </a:cxn>
                  <a:cxn ang="0">
                    <a:pos x="306" y="546"/>
                  </a:cxn>
                  <a:cxn ang="0">
                    <a:pos x="39" y="553"/>
                  </a:cxn>
                  <a:cxn ang="0">
                    <a:pos x="66" y="528"/>
                  </a:cxn>
                  <a:cxn ang="0">
                    <a:pos x="65" y="506"/>
                  </a:cxn>
                  <a:cxn ang="0">
                    <a:pos x="66" y="483"/>
                  </a:cxn>
                  <a:cxn ang="0">
                    <a:pos x="50" y="439"/>
                  </a:cxn>
                  <a:cxn ang="0">
                    <a:pos x="39" y="421"/>
                  </a:cxn>
                  <a:cxn ang="0">
                    <a:pos x="0" y="381"/>
                  </a:cxn>
                  <a:cxn ang="0">
                    <a:pos x="6" y="362"/>
                  </a:cxn>
                </a:cxnLst>
                <a:rect l="0" t="0" r="r" b="b"/>
                <a:pathLst>
                  <a:path w="711" h="554">
                    <a:moveTo>
                      <a:pt x="15" y="356"/>
                    </a:moveTo>
                    <a:lnTo>
                      <a:pt x="25" y="349"/>
                    </a:lnTo>
                    <a:lnTo>
                      <a:pt x="37" y="346"/>
                    </a:lnTo>
                    <a:lnTo>
                      <a:pt x="45" y="339"/>
                    </a:lnTo>
                    <a:lnTo>
                      <a:pt x="63" y="336"/>
                    </a:lnTo>
                    <a:lnTo>
                      <a:pt x="119" y="326"/>
                    </a:lnTo>
                    <a:lnTo>
                      <a:pt x="124" y="320"/>
                    </a:lnTo>
                    <a:lnTo>
                      <a:pt x="130" y="311"/>
                    </a:lnTo>
                    <a:lnTo>
                      <a:pt x="137" y="304"/>
                    </a:lnTo>
                    <a:lnTo>
                      <a:pt x="142" y="294"/>
                    </a:lnTo>
                    <a:lnTo>
                      <a:pt x="153" y="289"/>
                    </a:lnTo>
                    <a:lnTo>
                      <a:pt x="164" y="289"/>
                    </a:lnTo>
                    <a:lnTo>
                      <a:pt x="173" y="289"/>
                    </a:lnTo>
                    <a:lnTo>
                      <a:pt x="182" y="284"/>
                    </a:lnTo>
                    <a:lnTo>
                      <a:pt x="179" y="274"/>
                    </a:lnTo>
                    <a:lnTo>
                      <a:pt x="175" y="264"/>
                    </a:lnTo>
                    <a:lnTo>
                      <a:pt x="182" y="254"/>
                    </a:lnTo>
                    <a:lnTo>
                      <a:pt x="184" y="244"/>
                    </a:lnTo>
                    <a:lnTo>
                      <a:pt x="195" y="227"/>
                    </a:lnTo>
                    <a:lnTo>
                      <a:pt x="217" y="227"/>
                    </a:lnTo>
                    <a:lnTo>
                      <a:pt x="224" y="222"/>
                    </a:lnTo>
                    <a:lnTo>
                      <a:pt x="227" y="209"/>
                    </a:lnTo>
                    <a:lnTo>
                      <a:pt x="239" y="202"/>
                    </a:lnTo>
                    <a:lnTo>
                      <a:pt x="246" y="197"/>
                    </a:lnTo>
                    <a:lnTo>
                      <a:pt x="255" y="182"/>
                    </a:lnTo>
                    <a:lnTo>
                      <a:pt x="266" y="173"/>
                    </a:lnTo>
                    <a:lnTo>
                      <a:pt x="266" y="162"/>
                    </a:lnTo>
                    <a:lnTo>
                      <a:pt x="266" y="152"/>
                    </a:lnTo>
                    <a:lnTo>
                      <a:pt x="266" y="142"/>
                    </a:lnTo>
                    <a:lnTo>
                      <a:pt x="275" y="117"/>
                    </a:lnTo>
                    <a:lnTo>
                      <a:pt x="274" y="104"/>
                    </a:lnTo>
                    <a:lnTo>
                      <a:pt x="277" y="93"/>
                    </a:lnTo>
                    <a:lnTo>
                      <a:pt x="297" y="72"/>
                    </a:lnTo>
                    <a:lnTo>
                      <a:pt x="311" y="65"/>
                    </a:lnTo>
                    <a:lnTo>
                      <a:pt x="321" y="48"/>
                    </a:lnTo>
                    <a:lnTo>
                      <a:pt x="333" y="35"/>
                    </a:lnTo>
                    <a:lnTo>
                      <a:pt x="344" y="32"/>
                    </a:lnTo>
                    <a:lnTo>
                      <a:pt x="355" y="26"/>
                    </a:lnTo>
                    <a:lnTo>
                      <a:pt x="361" y="20"/>
                    </a:lnTo>
                    <a:lnTo>
                      <a:pt x="366" y="12"/>
                    </a:lnTo>
                    <a:lnTo>
                      <a:pt x="374" y="6"/>
                    </a:lnTo>
                    <a:lnTo>
                      <a:pt x="384" y="10"/>
                    </a:lnTo>
                    <a:lnTo>
                      <a:pt x="389" y="12"/>
                    </a:lnTo>
                    <a:lnTo>
                      <a:pt x="402" y="17"/>
                    </a:lnTo>
                    <a:lnTo>
                      <a:pt x="411" y="20"/>
                    </a:lnTo>
                    <a:lnTo>
                      <a:pt x="428" y="20"/>
                    </a:lnTo>
                    <a:lnTo>
                      <a:pt x="431" y="15"/>
                    </a:lnTo>
                    <a:lnTo>
                      <a:pt x="446" y="6"/>
                    </a:lnTo>
                    <a:lnTo>
                      <a:pt x="471" y="0"/>
                    </a:lnTo>
                    <a:lnTo>
                      <a:pt x="481" y="0"/>
                    </a:lnTo>
                    <a:lnTo>
                      <a:pt x="488" y="3"/>
                    </a:lnTo>
                    <a:lnTo>
                      <a:pt x="494" y="6"/>
                    </a:lnTo>
                    <a:lnTo>
                      <a:pt x="504" y="6"/>
                    </a:lnTo>
                    <a:lnTo>
                      <a:pt x="521" y="1"/>
                    </a:lnTo>
                    <a:lnTo>
                      <a:pt x="533" y="6"/>
                    </a:lnTo>
                    <a:lnTo>
                      <a:pt x="535" y="35"/>
                    </a:lnTo>
                    <a:lnTo>
                      <a:pt x="526" y="35"/>
                    </a:lnTo>
                    <a:lnTo>
                      <a:pt x="533" y="274"/>
                    </a:lnTo>
                    <a:lnTo>
                      <a:pt x="573" y="272"/>
                    </a:lnTo>
                    <a:lnTo>
                      <a:pt x="618" y="272"/>
                    </a:lnTo>
                    <a:lnTo>
                      <a:pt x="618" y="289"/>
                    </a:lnTo>
                    <a:lnTo>
                      <a:pt x="622" y="349"/>
                    </a:lnTo>
                    <a:lnTo>
                      <a:pt x="707" y="347"/>
                    </a:lnTo>
                    <a:lnTo>
                      <a:pt x="710" y="532"/>
                    </a:lnTo>
                    <a:lnTo>
                      <a:pt x="546" y="539"/>
                    </a:lnTo>
                    <a:lnTo>
                      <a:pt x="431" y="543"/>
                    </a:lnTo>
                    <a:lnTo>
                      <a:pt x="413" y="543"/>
                    </a:lnTo>
                    <a:lnTo>
                      <a:pt x="306" y="546"/>
                    </a:lnTo>
                    <a:lnTo>
                      <a:pt x="177" y="550"/>
                    </a:lnTo>
                    <a:lnTo>
                      <a:pt x="39" y="553"/>
                    </a:lnTo>
                    <a:lnTo>
                      <a:pt x="59" y="532"/>
                    </a:lnTo>
                    <a:lnTo>
                      <a:pt x="66" y="528"/>
                    </a:lnTo>
                    <a:lnTo>
                      <a:pt x="70" y="523"/>
                    </a:lnTo>
                    <a:lnTo>
                      <a:pt x="65" y="506"/>
                    </a:lnTo>
                    <a:lnTo>
                      <a:pt x="66" y="496"/>
                    </a:lnTo>
                    <a:lnTo>
                      <a:pt x="66" y="483"/>
                    </a:lnTo>
                    <a:lnTo>
                      <a:pt x="52" y="451"/>
                    </a:lnTo>
                    <a:lnTo>
                      <a:pt x="50" y="439"/>
                    </a:lnTo>
                    <a:lnTo>
                      <a:pt x="46" y="431"/>
                    </a:lnTo>
                    <a:lnTo>
                      <a:pt x="39" y="421"/>
                    </a:lnTo>
                    <a:lnTo>
                      <a:pt x="13" y="394"/>
                    </a:lnTo>
                    <a:lnTo>
                      <a:pt x="0" y="381"/>
                    </a:lnTo>
                    <a:lnTo>
                      <a:pt x="5" y="371"/>
                    </a:lnTo>
                    <a:lnTo>
                      <a:pt x="6" y="362"/>
                    </a:lnTo>
                    <a:lnTo>
                      <a:pt x="15" y="356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9" name="Freeform 88"/>
              <p:cNvSpPr>
                <a:spLocks/>
              </p:cNvSpPr>
              <p:nvPr/>
            </p:nvSpPr>
            <p:spPr bwMode="auto">
              <a:xfrm>
                <a:off x="5467937" y="3567964"/>
                <a:ext cx="709162" cy="681727"/>
              </a:xfrm>
              <a:custGeom>
                <a:avLst/>
                <a:gdLst/>
                <a:ahLst/>
                <a:cxnLst>
                  <a:cxn ang="0">
                    <a:pos x="583" y="588"/>
                  </a:cxn>
                  <a:cxn ang="0">
                    <a:pos x="580" y="563"/>
                  </a:cxn>
                  <a:cxn ang="0">
                    <a:pos x="557" y="552"/>
                  </a:cxn>
                  <a:cxn ang="0">
                    <a:pos x="535" y="530"/>
                  </a:cxn>
                  <a:cxn ang="0">
                    <a:pos x="515" y="512"/>
                  </a:cxn>
                  <a:cxn ang="0">
                    <a:pos x="483" y="532"/>
                  </a:cxn>
                  <a:cxn ang="0">
                    <a:pos x="445" y="539"/>
                  </a:cxn>
                  <a:cxn ang="0">
                    <a:pos x="417" y="536"/>
                  </a:cxn>
                  <a:cxn ang="0">
                    <a:pos x="375" y="516"/>
                  </a:cxn>
                  <a:cxn ang="0">
                    <a:pos x="330" y="532"/>
                  </a:cxn>
                  <a:cxn ang="0">
                    <a:pos x="321" y="564"/>
                  </a:cxn>
                  <a:cxn ang="0">
                    <a:pos x="297" y="588"/>
                  </a:cxn>
                  <a:cxn ang="0">
                    <a:pos x="263" y="591"/>
                  </a:cxn>
                  <a:cxn ang="0">
                    <a:pos x="250" y="614"/>
                  </a:cxn>
                  <a:cxn ang="0">
                    <a:pos x="228" y="624"/>
                  </a:cxn>
                  <a:cxn ang="0">
                    <a:pos x="172" y="624"/>
                  </a:cxn>
                  <a:cxn ang="0">
                    <a:pos x="135" y="637"/>
                  </a:cxn>
                  <a:cxn ang="0">
                    <a:pos x="105" y="646"/>
                  </a:cxn>
                  <a:cxn ang="0">
                    <a:pos x="72" y="657"/>
                  </a:cxn>
                  <a:cxn ang="0">
                    <a:pos x="46" y="648"/>
                  </a:cxn>
                  <a:cxn ang="0">
                    <a:pos x="26" y="624"/>
                  </a:cxn>
                  <a:cxn ang="0">
                    <a:pos x="33" y="596"/>
                  </a:cxn>
                  <a:cxn ang="0">
                    <a:pos x="15" y="578"/>
                  </a:cxn>
                  <a:cxn ang="0">
                    <a:pos x="19" y="548"/>
                  </a:cxn>
                  <a:cxn ang="0">
                    <a:pos x="26" y="496"/>
                  </a:cxn>
                  <a:cxn ang="0">
                    <a:pos x="45" y="486"/>
                  </a:cxn>
                  <a:cxn ang="0">
                    <a:pos x="86" y="468"/>
                  </a:cxn>
                  <a:cxn ang="0">
                    <a:pos x="121" y="463"/>
                  </a:cxn>
                  <a:cxn ang="0">
                    <a:pos x="145" y="446"/>
                  </a:cxn>
                  <a:cxn ang="0">
                    <a:pos x="150" y="426"/>
                  </a:cxn>
                  <a:cxn ang="0">
                    <a:pos x="165" y="403"/>
                  </a:cxn>
                  <a:cxn ang="0">
                    <a:pos x="172" y="380"/>
                  </a:cxn>
                  <a:cxn ang="0">
                    <a:pos x="179" y="190"/>
                  </a:cxn>
                  <a:cxn ang="0">
                    <a:pos x="427" y="13"/>
                  </a:cxn>
                  <a:cxn ang="0">
                    <a:pos x="783" y="0"/>
                  </a:cxn>
                  <a:cxn ang="0">
                    <a:pos x="795" y="258"/>
                  </a:cxn>
                  <a:cxn ang="0">
                    <a:pos x="810" y="521"/>
                  </a:cxn>
                  <a:cxn ang="0">
                    <a:pos x="822" y="748"/>
                  </a:cxn>
                  <a:cxn ang="0">
                    <a:pos x="779" y="751"/>
                  </a:cxn>
                  <a:cxn ang="0">
                    <a:pos x="752" y="748"/>
                  </a:cxn>
                  <a:cxn ang="0">
                    <a:pos x="715" y="756"/>
                  </a:cxn>
                  <a:cxn ang="0">
                    <a:pos x="707" y="729"/>
                  </a:cxn>
                  <a:cxn ang="0">
                    <a:pos x="685" y="711"/>
                  </a:cxn>
                  <a:cxn ang="0">
                    <a:pos x="685" y="676"/>
                  </a:cxn>
                  <a:cxn ang="0">
                    <a:pos x="672" y="648"/>
                  </a:cxn>
                  <a:cxn ang="0">
                    <a:pos x="645" y="623"/>
                  </a:cxn>
                  <a:cxn ang="0">
                    <a:pos x="615" y="614"/>
                  </a:cxn>
                </a:cxnLst>
                <a:rect l="0" t="0" r="r" b="b"/>
                <a:pathLst>
                  <a:path w="823" h="757">
                    <a:moveTo>
                      <a:pt x="600" y="596"/>
                    </a:moveTo>
                    <a:lnTo>
                      <a:pt x="590" y="591"/>
                    </a:lnTo>
                    <a:lnTo>
                      <a:pt x="583" y="588"/>
                    </a:lnTo>
                    <a:lnTo>
                      <a:pt x="577" y="578"/>
                    </a:lnTo>
                    <a:lnTo>
                      <a:pt x="577" y="574"/>
                    </a:lnTo>
                    <a:lnTo>
                      <a:pt x="580" y="563"/>
                    </a:lnTo>
                    <a:lnTo>
                      <a:pt x="575" y="552"/>
                    </a:lnTo>
                    <a:lnTo>
                      <a:pt x="565" y="552"/>
                    </a:lnTo>
                    <a:lnTo>
                      <a:pt x="557" y="552"/>
                    </a:lnTo>
                    <a:lnTo>
                      <a:pt x="547" y="548"/>
                    </a:lnTo>
                    <a:lnTo>
                      <a:pt x="539" y="539"/>
                    </a:lnTo>
                    <a:lnTo>
                      <a:pt x="535" y="530"/>
                    </a:lnTo>
                    <a:lnTo>
                      <a:pt x="533" y="521"/>
                    </a:lnTo>
                    <a:lnTo>
                      <a:pt x="523" y="512"/>
                    </a:lnTo>
                    <a:lnTo>
                      <a:pt x="515" y="512"/>
                    </a:lnTo>
                    <a:lnTo>
                      <a:pt x="505" y="519"/>
                    </a:lnTo>
                    <a:lnTo>
                      <a:pt x="497" y="532"/>
                    </a:lnTo>
                    <a:lnTo>
                      <a:pt x="483" y="532"/>
                    </a:lnTo>
                    <a:lnTo>
                      <a:pt x="472" y="532"/>
                    </a:lnTo>
                    <a:lnTo>
                      <a:pt x="463" y="532"/>
                    </a:lnTo>
                    <a:lnTo>
                      <a:pt x="445" y="539"/>
                    </a:lnTo>
                    <a:lnTo>
                      <a:pt x="433" y="543"/>
                    </a:lnTo>
                    <a:lnTo>
                      <a:pt x="427" y="539"/>
                    </a:lnTo>
                    <a:lnTo>
                      <a:pt x="417" y="536"/>
                    </a:lnTo>
                    <a:lnTo>
                      <a:pt x="407" y="521"/>
                    </a:lnTo>
                    <a:lnTo>
                      <a:pt x="397" y="516"/>
                    </a:lnTo>
                    <a:lnTo>
                      <a:pt x="375" y="516"/>
                    </a:lnTo>
                    <a:lnTo>
                      <a:pt x="368" y="519"/>
                    </a:lnTo>
                    <a:lnTo>
                      <a:pt x="337" y="525"/>
                    </a:lnTo>
                    <a:lnTo>
                      <a:pt x="330" y="532"/>
                    </a:lnTo>
                    <a:lnTo>
                      <a:pt x="328" y="544"/>
                    </a:lnTo>
                    <a:lnTo>
                      <a:pt x="327" y="556"/>
                    </a:lnTo>
                    <a:lnTo>
                      <a:pt x="321" y="564"/>
                    </a:lnTo>
                    <a:lnTo>
                      <a:pt x="317" y="574"/>
                    </a:lnTo>
                    <a:lnTo>
                      <a:pt x="307" y="584"/>
                    </a:lnTo>
                    <a:lnTo>
                      <a:pt x="297" y="588"/>
                    </a:lnTo>
                    <a:lnTo>
                      <a:pt x="288" y="591"/>
                    </a:lnTo>
                    <a:lnTo>
                      <a:pt x="268" y="591"/>
                    </a:lnTo>
                    <a:lnTo>
                      <a:pt x="263" y="591"/>
                    </a:lnTo>
                    <a:lnTo>
                      <a:pt x="257" y="594"/>
                    </a:lnTo>
                    <a:lnTo>
                      <a:pt x="250" y="603"/>
                    </a:lnTo>
                    <a:lnTo>
                      <a:pt x="250" y="614"/>
                    </a:lnTo>
                    <a:lnTo>
                      <a:pt x="246" y="624"/>
                    </a:lnTo>
                    <a:lnTo>
                      <a:pt x="239" y="624"/>
                    </a:lnTo>
                    <a:lnTo>
                      <a:pt x="228" y="624"/>
                    </a:lnTo>
                    <a:lnTo>
                      <a:pt x="201" y="623"/>
                    </a:lnTo>
                    <a:lnTo>
                      <a:pt x="179" y="628"/>
                    </a:lnTo>
                    <a:lnTo>
                      <a:pt x="172" y="624"/>
                    </a:lnTo>
                    <a:lnTo>
                      <a:pt x="157" y="624"/>
                    </a:lnTo>
                    <a:lnTo>
                      <a:pt x="148" y="628"/>
                    </a:lnTo>
                    <a:lnTo>
                      <a:pt x="135" y="637"/>
                    </a:lnTo>
                    <a:lnTo>
                      <a:pt x="125" y="641"/>
                    </a:lnTo>
                    <a:lnTo>
                      <a:pt x="112" y="641"/>
                    </a:lnTo>
                    <a:lnTo>
                      <a:pt x="105" y="646"/>
                    </a:lnTo>
                    <a:lnTo>
                      <a:pt x="97" y="654"/>
                    </a:lnTo>
                    <a:lnTo>
                      <a:pt x="88" y="657"/>
                    </a:lnTo>
                    <a:lnTo>
                      <a:pt x="72" y="657"/>
                    </a:lnTo>
                    <a:lnTo>
                      <a:pt x="63" y="661"/>
                    </a:lnTo>
                    <a:lnTo>
                      <a:pt x="52" y="657"/>
                    </a:lnTo>
                    <a:lnTo>
                      <a:pt x="46" y="648"/>
                    </a:lnTo>
                    <a:lnTo>
                      <a:pt x="33" y="637"/>
                    </a:lnTo>
                    <a:lnTo>
                      <a:pt x="26" y="628"/>
                    </a:lnTo>
                    <a:lnTo>
                      <a:pt x="26" y="624"/>
                    </a:lnTo>
                    <a:lnTo>
                      <a:pt x="30" y="614"/>
                    </a:lnTo>
                    <a:lnTo>
                      <a:pt x="35" y="608"/>
                    </a:lnTo>
                    <a:lnTo>
                      <a:pt x="33" y="596"/>
                    </a:lnTo>
                    <a:lnTo>
                      <a:pt x="26" y="591"/>
                    </a:lnTo>
                    <a:lnTo>
                      <a:pt x="23" y="584"/>
                    </a:lnTo>
                    <a:lnTo>
                      <a:pt x="15" y="578"/>
                    </a:lnTo>
                    <a:lnTo>
                      <a:pt x="13" y="568"/>
                    </a:lnTo>
                    <a:lnTo>
                      <a:pt x="15" y="556"/>
                    </a:lnTo>
                    <a:lnTo>
                      <a:pt x="19" y="548"/>
                    </a:lnTo>
                    <a:lnTo>
                      <a:pt x="0" y="503"/>
                    </a:lnTo>
                    <a:lnTo>
                      <a:pt x="8" y="498"/>
                    </a:lnTo>
                    <a:lnTo>
                      <a:pt x="26" y="496"/>
                    </a:lnTo>
                    <a:lnTo>
                      <a:pt x="30" y="492"/>
                    </a:lnTo>
                    <a:lnTo>
                      <a:pt x="35" y="483"/>
                    </a:lnTo>
                    <a:lnTo>
                      <a:pt x="45" y="486"/>
                    </a:lnTo>
                    <a:lnTo>
                      <a:pt x="57" y="483"/>
                    </a:lnTo>
                    <a:lnTo>
                      <a:pt x="63" y="476"/>
                    </a:lnTo>
                    <a:lnTo>
                      <a:pt x="86" y="468"/>
                    </a:lnTo>
                    <a:lnTo>
                      <a:pt x="93" y="463"/>
                    </a:lnTo>
                    <a:lnTo>
                      <a:pt x="103" y="458"/>
                    </a:lnTo>
                    <a:lnTo>
                      <a:pt x="121" y="463"/>
                    </a:lnTo>
                    <a:lnTo>
                      <a:pt x="135" y="463"/>
                    </a:lnTo>
                    <a:lnTo>
                      <a:pt x="137" y="453"/>
                    </a:lnTo>
                    <a:lnTo>
                      <a:pt x="145" y="446"/>
                    </a:lnTo>
                    <a:lnTo>
                      <a:pt x="153" y="446"/>
                    </a:lnTo>
                    <a:lnTo>
                      <a:pt x="152" y="434"/>
                    </a:lnTo>
                    <a:lnTo>
                      <a:pt x="150" y="426"/>
                    </a:lnTo>
                    <a:lnTo>
                      <a:pt x="157" y="421"/>
                    </a:lnTo>
                    <a:lnTo>
                      <a:pt x="163" y="413"/>
                    </a:lnTo>
                    <a:lnTo>
                      <a:pt x="165" y="403"/>
                    </a:lnTo>
                    <a:lnTo>
                      <a:pt x="159" y="398"/>
                    </a:lnTo>
                    <a:lnTo>
                      <a:pt x="165" y="389"/>
                    </a:lnTo>
                    <a:lnTo>
                      <a:pt x="172" y="380"/>
                    </a:lnTo>
                    <a:lnTo>
                      <a:pt x="179" y="374"/>
                    </a:lnTo>
                    <a:lnTo>
                      <a:pt x="186" y="331"/>
                    </a:lnTo>
                    <a:lnTo>
                      <a:pt x="179" y="190"/>
                    </a:lnTo>
                    <a:lnTo>
                      <a:pt x="173" y="21"/>
                    </a:lnTo>
                    <a:lnTo>
                      <a:pt x="263" y="17"/>
                    </a:lnTo>
                    <a:lnTo>
                      <a:pt x="427" y="13"/>
                    </a:lnTo>
                    <a:lnTo>
                      <a:pt x="480" y="10"/>
                    </a:lnTo>
                    <a:lnTo>
                      <a:pt x="690" y="3"/>
                    </a:lnTo>
                    <a:lnTo>
                      <a:pt x="783" y="0"/>
                    </a:lnTo>
                    <a:lnTo>
                      <a:pt x="783" y="17"/>
                    </a:lnTo>
                    <a:lnTo>
                      <a:pt x="788" y="111"/>
                    </a:lnTo>
                    <a:lnTo>
                      <a:pt x="795" y="258"/>
                    </a:lnTo>
                    <a:lnTo>
                      <a:pt x="803" y="376"/>
                    </a:lnTo>
                    <a:lnTo>
                      <a:pt x="805" y="394"/>
                    </a:lnTo>
                    <a:lnTo>
                      <a:pt x="810" y="521"/>
                    </a:lnTo>
                    <a:lnTo>
                      <a:pt x="814" y="568"/>
                    </a:lnTo>
                    <a:lnTo>
                      <a:pt x="815" y="643"/>
                    </a:lnTo>
                    <a:lnTo>
                      <a:pt x="822" y="748"/>
                    </a:lnTo>
                    <a:lnTo>
                      <a:pt x="810" y="744"/>
                    </a:lnTo>
                    <a:lnTo>
                      <a:pt x="805" y="748"/>
                    </a:lnTo>
                    <a:lnTo>
                      <a:pt x="779" y="751"/>
                    </a:lnTo>
                    <a:lnTo>
                      <a:pt x="772" y="751"/>
                    </a:lnTo>
                    <a:lnTo>
                      <a:pt x="759" y="751"/>
                    </a:lnTo>
                    <a:lnTo>
                      <a:pt x="752" y="748"/>
                    </a:lnTo>
                    <a:lnTo>
                      <a:pt x="740" y="748"/>
                    </a:lnTo>
                    <a:lnTo>
                      <a:pt x="723" y="756"/>
                    </a:lnTo>
                    <a:lnTo>
                      <a:pt x="715" y="756"/>
                    </a:lnTo>
                    <a:lnTo>
                      <a:pt x="707" y="751"/>
                    </a:lnTo>
                    <a:lnTo>
                      <a:pt x="707" y="744"/>
                    </a:lnTo>
                    <a:lnTo>
                      <a:pt x="707" y="729"/>
                    </a:lnTo>
                    <a:lnTo>
                      <a:pt x="700" y="721"/>
                    </a:lnTo>
                    <a:lnTo>
                      <a:pt x="692" y="719"/>
                    </a:lnTo>
                    <a:lnTo>
                      <a:pt x="685" y="711"/>
                    </a:lnTo>
                    <a:lnTo>
                      <a:pt x="685" y="701"/>
                    </a:lnTo>
                    <a:lnTo>
                      <a:pt x="690" y="686"/>
                    </a:lnTo>
                    <a:lnTo>
                      <a:pt x="685" y="676"/>
                    </a:lnTo>
                    <a:lnTo>
                      <a:pt x="680" y="666"/>
                    </a:lnTo>
                    <a:lnTo>
                      <a:pt x="677" y="657"/>
                    </a:lnTo>
                    <a:lnTo>
                      <a:pt x="672" y="648"/>
                    </a:lnTo>
                    <a:lnTo>
                      <a:pt x="668" y="641"/>
                    </a:lnTo>
                    <a:lnTo>
                      <a:pt x="650" y="631"/>
                    </a:lnTo>
                    <a:lnTo>
                      <a:pt x="645" y="623"/>
                    </a:lnTo>
                    <a:lnTo>
                      <a:pt x="637" y="617"/>
                    </a:lnTo>
                    <a:lnTo>
                      <a:pt x="623" y="617"/>
                    </a:lnTo>
                    <a:lnTo>
                      <a:pt x="615" y="614"/>
                    </a:lnTo>
                    <a:lnTo>
                      <a:pt x="607" y="608"/>
                    </a:lnTo>
                    <a:lnTo>
                      <a:pt x="600" y="596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r>
                  <a:rPr lang="en-US" sz="8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 </a:t>
                </a:r>
              </a:p>
            </p:txBody>
          </p:sp>
          <p:sp>
            <p:nvSpPr>
              <p:cNvPr id="90" name="Freeform 89"/>
              <p:cNvSpPr>
                <a:spLocks/>
              </p:cNvSpPr>
              <p:nvPr/>
            </p:nvSpPr>
            <p:spPr bwMode="auto">
              <a:xfrm>
                <a:off x="3573104" y="3757984"/>
                <a:ext cx="965942" cy="848331"/>
              </a:xfrm>
              <a:custGeom>
                <a:avLst/>
                <a:gdLst/>
                <a:ahLst/>
                <a:cxnLst>
                  <a:cxn ang="0">
                    <a:pos x="819" y="941"/>
                  </a:cxn>
                  <a:cxn ang="0">
                    <a:pos x="50" y="936"/>
                  </a:cxn>
                  <a:cxn ang="0">
                    <a:pos x="15" y="626"/>
                  </a:cxn>
                  <a:cxn ang="0">
                    <a:pos x="46" y="626"/>
                  </a:cxn>
                  <a:cxn ang="0">
                    <a:pos x="83" y="626"/>
                  </a:cxn>
                  <a:cxn ang="0">
                    <a:pos x="85" y="595"/>
                  </a:cxn>
                  <a:cxn ang="0">
                    <a:pos x="66" y="558"/>
                  </a:cxn>
                  <a:cxn ang="0">
                    <a:pos x="65" y="529"/>
                  </a:cxn>
                  <a:cxn ang="0">
                    <a:pos x="46" y="506"/>
                  </a:cxn>
                  <a:cxn ang="0">
                    <a:pos x="66" y="488"/>
                  </a:cxn>
                  <a:cxn ang="0">
                    <a:pos x="68" y="461"/>
                  </a:cxn>
                  <a:cxn ang="0">
                    <a:pos x="80" y="438"/>
                  </a:cxn>
                  <a:cxn ang="0">
                    <a:pos x="92" y="415"/>
                  </a:cxn>
                  <a:cxn ang="0">
                    <a:pos x="73" y="390"/>
                  </a:cxn>
                  <a:cxn ang="0">
                    <a:pos x="79" y="361"/>
                  </a:cxn>
                  <a:cxn ang="0">
                    <a:pos x="103" y="351"/>
                  </a:cxn>
                  <a:cxn ang="0">
                    <a:pos x="115" y="331"/>
                  </a:cxn>
                  <a:cxn ang="0">
                    <a:pos x="88" y="323"/>
                  </a:cxn>
                  <a:cxn ang="0">
                    <a:pos x="68" y="301"/>
                  </a:cxn>
                  <a:cxn ang="0">
                    <a:pos x="53" y="278"/>
                  </a:cxn>
                  <a:cxn ang="0">
                    <a:pos x="48" y="253"/>
                  </a:cxn>
                  <a:cxn ang="0">
                    <a:pos x="33" y="223"/>
                  </a:cxn>
                  <a:cxn ang="0">
                    <a:pos x="21" y="198"/>
                  </a:cxn>
                  <a:cxn ang="0">
                    <a:pos x="10" y="181"/>
                  </a:cxn>
                  <a:cxn ang="0">
                    <a:pos x="28" y="153"/>
                  </a:cxn>
                  <a:cxn ang="0">
                    <a:pos x="50" y="141"/>
                  </a:cxn>
                  <a:cxn ang="0">
                    <a:pos x="48" y="108"/>
                  </a:cxn>
                  <a:cxn ang="0">
                    <a:pos x="68" y="88"/>
                  </a:cxn>
                  <a:cxn ang="0">
                    <a:pos x="83" y="65"/>
                  </a:cxn>
                  <a:cxn ang="0">
                    <a:pos x="103" y="18"/>
                  </a:cxn>
                  <a:cxn ang="0">
                    <a:pos x="103" y="1"/>
                  </a:cxn>
                  <a:cxn ang="0">
                    <a:pos x="125" y="5"/>
                  </a:cxn>
                  <a:cxn ang="0">
                    <a:pos x="148" y="1"/>
                  </a:cxn>
                  <a:cxn ang="0">
                    <a:pos x="175" y="1"/>
                  </a:cxn>
                  <a:cxn ang="0">
                    <a:pos x="205" y="15"/>
                  </a:cxn>
                  <a:cxn ang="0">
                    <a:pos x="228" y="35"/>
                  </a:cxn>
                  <a:cxn ang="0">
                    <a:pos x="250" y="53"/>
                  </a:cxn>
                  <a:cxn ang="0">
                    <a:pos x="270" y="75"/>
                  </a:cxn>
                  <a:cxn ang="0">
                    <a:pos x="297" y="106"/>
                  </a:cxn>
                  <a:cxn ang="0">
                    <a:pos x="314" y="133"/>
                  </a:cxn>
                  <a:cxn ang="0">
                    <a:pos x="335" y="157"/>
                  </a:cxn>
                  <a:cxn ang="0">
                    <a:pos x="681" y="231"/>
                  </a:cxn>
                  <a:cxn ang="0">
                    <a:pos x="1041" y="311"/>
                  </a:cxn>
                  <a:cxn ang="0">
                    <a:pos x="1061" y="370"/>
                  </a:cxn>
                  <a:cxn ang="0">
                    <a:pos x="1083" y="390"/>
                  </a:cxn>
                  <a:cxn ang="0">
                    <a:pos x="1106" y="406"/>
                  </a:cxn>
                  <a:cxn ang="0">
                    <a:pos x="1117" y="861"/>
                  </a:cxn>
                </a:cxnLst>
                <a:rect l="0" t="0" r="r" b="b"/>
                <a:pathLst>
                  <a:path w="1121" h="942">
                    <a:moveTo>
                      <a:pt x="1117" y="861"/>
                    </a:moveTo>
                    <a:lnTo>
                      <a:pt x="1120" y="936"/>
                    </a:lnTo>
                    <a:lnTo>
                      <a:pt x="819" y="941"/>
                    </a:lnTo>
                    <a:lnTo>
                      <a:pt x="799" y="941"/>
                    </a:lnTo>
                    <a:lnTo>
                      <a:pt x="237" y="936"/>
                    </a:lnTo>
                    <a:lnTo>
                      <a:pt x="50" y="936"/>
                    </a:lnTo>
                    <a:lnTo>
                      <a:pt x="0" y="936"/>
                    </a:lnTo>
                    <a:lnTo>
                      <a:pt x="1" y="626"/>
                    </a:lnTo>
                    <a:lnTo>
                      <a:pt x="15" y="626"/>
                    </a:lnTo>
                    <a:lnTo>
                      <a:pt x="32" y="621"/>
                    </a:lnTo>
                    <a:lnTo>
                      <a:pt x="41" y="621"/>
                    </a:lnTo>
                    <a:lnTo>
                      <a:pt x="46" y="626"/>
                    </a:lnTo>
                    <a:lnTo>
                      <a:pt x="57" y="624"/>
                    </a:lnTo>
                    <a:lnTo>
                      <a:pt x="72" y="624"/>
                    </a:lnTo>
                    <a:lnTo>
                      <a:pt x="83" y="626"/>
                    </a:lnTo>
                    <a:lnTo>
                      <a:pt x="88" y="618"/>
                    </a:lnTo>
                    <a:lnTo>
                      <a:pt x="92" y="602"/>
                    </a:lnTo>
                    <a:lnTo>
                      <a:pt x="85" y="595"/>
                    </a:lnTo>
                    <a:lnTo>
                      <a:pt x="79" y="589"/>
                    </a:lnTo>
                    <a:lnTo>
                      <a:pt x="73" y="563"/>
                    </a:lnTo>
                    <a:lnTo>
                      <a:pt x="66" y="558"/>
                    </a:lnTo>
                    <a:lnTo>
                      <a:pt x="59" y="549"/>
                    </a:lnTo>
                    <a:lnTo>
                      <a:pt x="65" y="538"/>
                    </a:lnTo>
                    <a:lnTo>
                      <a:pt x="65" y="529"/>
                    </a:lnTo>
                    <a:lnTo>
                      <a:pt x="53" y="526"/>
                    </a:lnTo>
                    <a:lnTo>
                      <a:pt x="48" y="516"/>
                    </a:lnTo>
                    <a:lnTo>
                      <a:pt x="46" y="506"/>
                    </a:lnTo>
                    <a:lnTo>
                      <a:pt x="48" y="493"/>
                    </a:lnTo>
                    <a:lnTo>
                      <a:pt x="57" y="491"/>
                    </a:lnTo>
                    <a:lnTo>
                      <a:pt x="66" y="488"/>
                    </a:lnTo>
                    <a:lnTo>
                      <a:pt x="72" y="483"/>
                    </a:lnTo>
                    <a:lnTo>
                      <a:pt x="72" y="471"/>
                    </a:lnTo>
                    <a:lnTo>
                      <a:pt x="68" y="461"/>
                    </a:lnTo>
                    <a:lnTo>
                      <a:pt x="73" y="456"/>
                    </a:lnTo>
                    <a:lnTo>
                      <a:pt x="80" y="451"/>
                    </a:lnTo>
                    <a:lnTo>
                      <a:pt x="80" y="438"/>
                    </a:lnTo>
                    <a:lnTo>
                      <a:pt x="83" y="430"/>
                    </a:lnTo>
                    <a:lnTo>
                      <a:pt x="88" y="423"/>
                    </a:lnTo>
                    <a:lnTo>
                      <a:pt x="92" y="415"/>
                    </a:lnTo>
                    <a:lnTo>
                      <a:pt x="93" y="404"/>
                    </a:lnTo>
                    <a:lnTo>
                      <a:pt x="88" y="395"/>
                    </a:lnTo>
                    <a:lnTo>
                      <a:pt x="73" y="390"/>
                    </a:lnTo>
                    <a:lnTo>
                      <a:pt x="73" y="381"/>
                    </a:lnTo>
                    <a:lnTo>
                      <a:pt x="77" y="370"/>
                    </a:lnTo>
                    <a:lnTo>
                      <a:pt x="79" y="361"/>
                    </a:lnTo>
                    <a:lnTo>
                      <a:pt x="88" y="358"/>
                    </a:lnTo>
                    <a:lnTo>
                      <a:pt x="97" y="358"/>
                    </a:lnTo>
                    <a:lnTo>
                      <a:pt x="103" y="351"/>
                    </a:lnTo>
                    <a:lnTo>
                      <a:pt x="99" y="343"/>
                    </a:lnTo>
                    <a:lnTo>
                      <a:pt x="107" y="337"/>
                    </a:lnTo>
                    <a:lnTo>
                      <a:pt x="115" y="331"/>
                    </a:lnTo>
                    <a:lnTo>
                      <a:pt x="108" y="326"/>
                    </a:lnTo>
                    <a:lnTo>
                      <a:pt x="97" y="321"/>
                    </a:lnTo>
                    <a:lnTo>
                      <a:pt x="88" y="323"/>
                    </a:lnTo>
                    <a:lnTo>
                      <a:pt x="79" y="317"/>
                    </a:lnTo>
                    <a:lnTo>
                      <a:pt x="66" y="311"/>
                    </a:lnTo>
                    <a:lnTo>
                      <a:pt x="68" y="301"/>
                    </a:lnTo>
                    <a:lnTo>
                      <a:pt x="66" y="293"/>
                    </a:lnTo>
                    <a:lnTo>
                      <a:pt x="57" y="288"/>
                    </a:lnTo>
                    <a:lnTo>
                      <a:pt x="53" y="278"/>
                    </a:lnTo>
                    <a:lnTo>
                      <a:pt x="48" y="271"/>
                    </a:lnTo>
                    <a:lnTo>
                      <a:pt x="53" y="263"/>
                    </a:lnTo>
                    <a:lnTo>
                      <a:pt x="48" y="253"/>
                    </a:lnTo>
                    <a:lnTo>
                      <a:pt x="43" y="244"/>
                    </a:lnTo>
                    <a:lnTo>
                      <a:pt x="37" y="231"/>
                    </a:lnTo>
                    <a:lnTo>
                      <a:pt x="33" y="223"/>
                    </a:lnTo>
                    <a:lnTo>
                      <a:pt x="30" y="218"/>
                    </a:lnTo>
                    <a:lnTo>
                      <a:pt x="23" y="206"/>
                    </a:lnTo>
                    <a:lnTo>
                      <a:pt x="21" y="198"/>
                    </a:lnTo>
                    <a:lnTo>
                      <a:pt x="12" y="193"/>
                    </a:lnTo>
                    <a:lnTo>
                      <a:pt x="5" y="186"/>
                    </a:lnTo>
                    <a:lnTo>
                      <a:pt x="10" y="181"/>
                    </a:lnTo>
                    <a:lnTo>
                      <a:pt x="12" y="170"/>
                    </a:lnTo>
                    <a:lnTo>
                      <a:pt x="21" y="161"/>
                    </a:lnTo>
                    <a:lnTo>
                      <a:pt x="28" y="153"/>
                    </a:lnTo>
                    <a:lnTo>
                      <a:pt x="35" y="151"/>
                    </a:lnTo>
                    <a:lnTo>
                      <a:pt x="43" y="146"/>
                    </a:lnTo>
                    <a:lnTo>
                      <a:pt x="50" y="141"/>
                    </a:lnTo>
                    <a:lnTo>
                      <a:pt x="53" y="131"/>
                    </a:lnTo>
                    <a:lnTo>
                      <a:pt x="50" y="121"/>
                    </a:lnTo>
                    <a:lnTo>
                      <a:pt x="48" y="108"/>
                    </a:lnTo>
                    <a:lnTo>
                      <a:pt x="55" y="105"/>
                    </a:lnTo>
                    <a:lnTo>
                      <a:pt x="57" y="92"/>
                    </a:lnTo>
                    <a:lnTo>
                      <a:pt x="68" y="88"/>
                    </a:lnTo>
                    <a:lnTo>
                      <a:pt x="73" y="83"/>
                    </a:lnTo>
                    <a:lnTo>
                      <a:pt x="80" y="73"/>
                    </a:lnTo>
                    <a:lnTo>
                      <a:pt x="83" y="65"/>
                    </a:lnTo>
                    <a:lnTo>
                      <a:pt x="88" y="55"/>
                    </a:lnTo>
                    <a:lnTo>
                      <a:pt x="88" y="45"/>
                    </a:lnTo>
                    <a:lnTo>
                      <a:pt x="103" y="18"/>
                    </a:lnTo>
                    <a:lnTo>
                      <a:pt x="103" y="6"/>
                    </a:lnTo>
                    <a:lnTo>
                      <a:pt x="103" y="0"/>
                    </a:lnTo>
                    <a:lnTo>
                      <a:pt x="103" y="1"/>
                    </a:lnTo>
                    <a:lnTo>
                      <a:pt x="108" y="6"/>
                    </a:lnTo>
                    <a:lnTo>
                      <a:pt x="115" y="13"/>
                    </a:lnTo>
                    <a:lnTo>
                      <a:pt x="125" y="5"/>
                    </a:lnTo>
                    <a:lnTo>
                      <a:pt x="135" y="10"/>
                    </a:lnTo>
                    <a:lnTo>
                      <a:pt x="143" y="6"/>
                    </a:lnTo>
                    <a:lnTo>
                      <a:pt x="148" y="1"/>
                    </a:lnTo>
                    <a:lnTo>
                      <a:pt x="159" y="0"/>
                    </a:lnTo>
                    <a:lnTo>
                      <a:pt x="168" y="0"/>
                    </a:lnTo>
                    <a:lnTo>
                      <a:pt x="175" y="1"/>
                    </a:lnTo>
                    <a:lnTo>
                      <a:pt x="185" y="5"/>
                    </a:lnTo>
                    <a:lnTo>
                      <a:pt x="197" y="10"/>
                    </a:lnTo>
                    <a:lnTo>
                      <a:pt x="205" y="15"/>
                    </a:lnTo>
                    <a:lnTo>
                      <a:pt x="210" y="25"/>
                    </a:lnTo>
                    <a:lnTo>
                      <a:pt x="217" y="30"/>
                    </a:lnTo>
                    <a:lnTo>
                      <a:pt x="228" y="35"/>
                    </a:lnTo>
                    <a:lnTo>
                      <a:pt x="237" y="43"/>
                    </a:lnTo>
                    <a:lnTo>
                      <a:pt x="245" y="48"/>
                    </a:lnTo>
                    <a:lnTo>
                      <a:pt x="250" y="53"/>
                    </a:lnTo>
                    <a:lnTo>
                      <a:pt x="257" y="55"/>
                    </a:lnTo>
                    <a:lnTo>
                      <a:pt x="268" y="66"/>
                    </a:lnTo>
                    <a:lnTo>
                      <a:pt x="270" y="75"/>
                    </a:lnTo>
                    <a:lnTo>
                      <a:pt x="284" y="81"/>
                    </a:lnTo>
                    <a:lnTo>
                      <a:pt x="294" y="85"/>
                    </a:lnTo>
                    <a:lnTo>
                      <a:pt x="297" y="106"/>
                    </a:lnTo>
                    <a:lnTo>
                      <a:pt x="307" y="113"/>
                    </a:lnTo>
                    <a:lnTo>
                      <a:pt x="310" y="123"/>
                    </a:lnTo>
                    <a:lnTo>
                      <a:pt x="314" y="133"/>
                    </a:lnTo>
                    <a:lnTo>
                      <a:pt x="324" y="137"/>
                    </a:lnTo>
                    <a:lnTo>
                      <a:pt x="324" y="146"/>
                    </a:lnTo>
                    <a:lnTo>
                      <a:pt x="335" y="157"/>
                    </a:lnTo>
                    <a:lnTo>
                      <a:pt x="597" y="153"/>
                    </a:lnTo>
                    <a:lnTo>
                      <a:pt x="597" y="231"/>
                    </a:lnTo>
                    <a:lnTo>
                      <a:pt x="681" y="231"/>
                    </a:lnTo>
                    <a:lnTo>
                      <a:pt x="681" y="311"/>
                    </a:lnTo>
                    <a:lnTo>
                      <a:pt x="724" y="311"/>
                    </a:lnTo>
                    <a:lnTo>
                      <a:pt x="1041" y="311"/>
                    </a:lnTo>
                    <a:lnTo>
                      <a:pt x="1041" y="321"/>
                    </a:lnTo>
                    <a:lnTo>
                      <a:pt x="1043" y="328"/>
                    </a:lnTo>
                    <a:lnTo>
                      <a:pt x="1061" y="370"/>
                    </a:lnTo>
                    <a:lnTo>
                      <a:pt x="1066" y="375"/>
                    </a:lnTo>
                    <a:lnTo>
                      <a:pt x="1075" y="381"/>
                    </a:lnTo>
                    <a:lnTo>
                      <a:pt x="1083" y="390"/>
                    </a:lnTo>
                    <a:lnTo>
                      <a:pt x="1088" y="403"/>
                    </a:lnTo>
                    <a:lnTo>
                      <a:pt x="1095" y="404"/>
                    </a:lnTo>
                    <a:lnTo>
                      <a:pt x="1106" y="406"/>
                    </a:lnTo>
                    <a:lnTo>
                      <a:pt x="1108" y="509"/>
                    </a:lnTo>
                    <a:lnTo>
                      <a:pt x="1115" y="789"/>
                    </a:lnTo>
                    <a:lnTo>
                      <a:pt x="1117" y="861"/>
                    </a:lnTo>
                  </a:path>
                </a:pathLst>
              </a:custGeom>
              <a:solidFill>
                <a:srgbClr val="E8E8E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1" name="Freeform 90"/>
              <p:cNvSpPr>
                <a:spLocks/>
              </p:cNvSpPr>
              <p:nvPr/>
            </p:nvSpPr>
            <p:spPr bwMode="auto">
              <a:xfrm>
                <a:off x="2895826" y="2675506"/>
                <a:ext cx="230068" cy="419662"/>
              </a:xfrm>
              <a:custGeom>
                <a:avLst/>
                <a:gdLst/>
                <a:ahLst/>
                <a:cxnLst>
                  <a:cxn ang="0">
                    <a:pos x="6" y="148"/>
                  </a:cxn>
                  <a:cxn ang="0">
                    <a:pos x="15" y="128"/>
                  </a:cxn>
                  <a:cxn ang="0">
                    <a:pos x="26" y="112"/>
                  </a:cxn>
                  <a:cxn ang="0">
                    <a:pos x="37" y="92"/>
                  </a:cxn>
                  <a:cxn ang="0">
                    <a:pos x="47" y="73"/>
                  </a:cxn>
                  <a:cxn ang="0">
                    <a:pos x="60" y="57"/>
                  </a:cxn>
                  <a:cxn ang="0">
                    <a:pos x="70" y="33"/>
                  </a:cxn>
                  <a:cxn ang="0">
                    <a:pos x="68" y="1"/>
                  </a:cxn>
                  <a:cxn ang="0">
                    <a:pos x="88" y="8"/>
                  </a:cxn>
                  <a:cxn ang="0">
                    <a:pos x="108" y="0"/>
                  </a:cxn>
                  <a:cxn ang="0">
                    <a:pos x="129" y="8"/>
                  </a:cxn>
                  <a:cxn ang="0">
                    <a:pos x="121" y="28"/>
                  </a:cxn>
                  <a:cxn ang="0">
                    <a:pos x="119" y="46"/>
                  </a:cxn>
                  <a:cxn ang="0">
                    <a:pos x="130" y="58"/>
                  </a:cxn>
                  <a:cxn ang="0">
                    <a:pos x="159" y="83"/>
                  </a:cxn>
                  <a:cxn ang="0">
                    <a:pos x="170" y="97"/>
                  </a:cxn>
                  <a:cxn ang="0">
                    <a:pos x="165" y="115"/>
                  </a:cxn>
                  <a:cxn ang="0">
                    <a:pos x="137" y="118"/>
                  </a:cxn>
                  <a:cxn ang="0">
                    <a:pos x="119" y="106"/>
                  </a:cxn>
                  <a:cxn ang="0">
                    <a:pos x="97" y="118"/>
                  </a:cxn>
                  <a:cxn ang="0">
                    <a:pos x="74" y="140"/>
                  </a:cxn>
                  <a:cxn ang="0">
                    <a:pos x="68" y="155"/>
                  </a:cxn>
                  <a:cxn ang="0">
                    <a:pos x="75" y="170"/>
                  </a:cxn>
                  <a:cxn ang="0">
                    <a:pos x="97" y="183"/>
                  </a:cxn>
                  <a:cxn ang="0">
                    <a:pos x="112" y="203"/>
                  </a:cxn>
                  <a:cxn ang="0">
                    <a:pos x="119" y="223"/>
                  </a:cxn>
                  <a:cxn ang="0">
                    <a:pos x="129" y="238"/>
                  </a:cxn>
                  <a:cxn ang="0">
                    <a:pos x="132" y="263"/>
                  </a:cxn>
                  <a:cxn ang="0">
                    <a:pos x="129" y="291"/>
                  </a:cxn>
                  <a:cxn ang="0">
                    <a:pos x="137" y="310"/>
                  </a:cxn>
                  <a:cxn ang="0">
                    <a:pos x="141" y="326"/>
                  </a:cxn>
                  <a:cxn ang="0">
                    <a:pos x="159" y="326"/>
                  </a:cxn>
                  <a:cxn ang="0">
                    <a:pos x="159" y="305"/>
                  </a:cxn>
                  <a:cxn ang="0">
                    <a:pos x="172" y="288"/>
                  </a:cxn>
                  <a:cxn ang="0">
                    <a:pos x="192" y="310"/>
                  </a:cxn>
                  <a:cxn ang="0">
                    <a:pos x="207" y="330"/>
                  </a:cxn>
                  <a:cxn ang="0">
                    <a:pos x="232" y="340"/>
                  </a:cxn>
                  <a:cxn ang="0">
                    <a:pos x="252" y="375"/>
                  </a:cxn>
                  <a:cxn ang="0">
                    <a:pos x="266" y="400"/>
                  </a:cxn>
                  <a:cxn ang="0">
                    <a:pos x="263" y="426"/>
                  </a:cxn>
                  <a:cxn ang="0">
                    <a:pos x="251" y="440"/>
                  </a:cxn>
                  <a:cxn ang="0">
                    <a:pos x="244" y="465"/>
                  </a:cxn>
                  <a:cxn ang="0">
                    <a:pos x="221" y="455"/>
                  </a:cxn>
                  <a:cxn ang="0">
                    <a:pos x="205" y="442"/>
                  </a:cxn>
                  <a:cxn ang="0">
                    <a:pos x="205" y="417"/>
                  </a:cxn>
                  <a:cxn ang="0">
                    <a:pos x="190" y="393"/>
                  </a:cxn>
                  <a:cxn ang="0">
                    <a:pos x="172" y="385"/>
                  </a:cxn>
                  <a:cxn ang="0">
                    <a:pos x="156" y="398"/>
                  </a:cxn>
                  <a:cxn ang="0">
                    <a:pos x="134" y="398"/>
                  </a:cxn>
                  <a:cxn ang="0">
                    <a:pos x="141" y="378"/>
                  </a:cxn>
                  <a:cxn ang="0">
                    <a:pos x="119" y="366"/>
                  </a:cxn>
                  <a:cxn ang="0">
                    <a:pos x="103" y="345"/>
                  </a:cxn>
                  <a:cxn ang="0">
                    <a:pos x="103" y="317"/>
                  </a:cxn>
                  <a:cxn ang="0">
                    <a:pos x="101" y="297"/>
                  </a:cxn>
                  <a:cxn ang="0">
                    <a:pos x="107" y="263"/>
                  </a:cxn>
                  <a:cxn ang="0">
                    <a:pos x="103" y="238"/>
                  </a:cxn>
                  <a:cxn ang="0">
                    <a:pos x="88" y="228"/>
                  </a:cxn>
                  <a:cxn ang="0">
                    <a:pos x="67" y="228"/>
                  </a:cxn>
                  <a:cxn ang="0">
                    <a:pos x="52" y="223"/>
                  </a:cxn>
                  <a:cxn ang="0">
                    <a:pos x="43" y="208"/>
                  </a:cxn>
                  <a:cxn ang="0">
                    <a:pos x="21" y="193"/>
                  </a:cxn>
                  <a:cxn ang="0">
                    <a:pos x="5" y="178"/>
                  </a:cxn>
                  <a:cxn ang="0">
                    <a:pos x="1" y="160"/>
                  </a:cxn>
                </a:cxnLst>
                <a:rect l="0" t="0" r="r" b="b"/>
                <a:pathLst>
                  <a:path w="267" h="466">
                    <a:moveTo>
                      <a:pt x="3" y="155"/>
                    </a:moveTo>
                    <a:lnTo>
                      <a:pt x="6" y="148"/>
                    </a:lnTo>
                    <a:lnTo>
                      <a:pt x="12" y="135"/>
                    </a:lnTo>
                    <a:lnTo>
                      <a:pt x="15" y="128"/>
                    </a:lnTo>
                    <a:lnTo>
                      <a:pt x="21" y="125"/>
                    </a:lnTo>
                    <a:lnTo>
                      <a:pt x="26" y="112"/>
                    </a:lnTo>
                    <a:lnTo>
                      <a:pt x="30" y="100"/>
                    </a:lnTo>
                    <a:lnTo>
                      <a:pt x="37" y="92"/>
                    </a:lnTo>
                    <a:lnTo>
                      <a:pt x="43" y="83"/>
                    </a:lnTo>
                    <a:lnTo>
                      <a:pt x="47" y="73"/>
                    </a:lnTo>
                    <a:lnTo>
                      <a:pt x="53" y="66"/>
                    </a:lnTo>
                    <a:lnTo>
                      <a:pt x="60" y="57"/>
                    </a:lnTo>
                    <a:lnTo>
                      <a:pt x="67" y="48"/>
                    </a:lnTo>
                    <a:lnTo>
                      <a:pt x="70" y="33"/>
                    </a:lnTo>
                    <a:lnTo>
                      <a:pt x="70" y="13"/>
                    </a:lnTo>
                    <a:lnTo>
                      <a:pt x="68" y="1"/>
                    </a:lnTo>
                    <a:lnTo>
                      <a:pt x="75" y="8"/>
                    </a:lnTo>
                    <a:lnTo>
                      <a:pt x="88" y="8"/>
                    </a:lnTo>
                    <a:lnTo>
                      <a:pt x="101" y="5"/>
                    </a:lnTo>
                    <a:lnTo>
                      <a:pt x="108" y="0"/>
                    </a:lnTo>
                    <a:lnTo>
                      <a:pt x="121" y="1"/>
                    </a:lnTo>
                    <a:lnTo>
                      <a:pt x="129" y="8"/>
                    </a:lnTo>
                    <a:lnTo>
                      <a:pt x="123" y="18"/>
                    </a:lnTo>
                    <a:lnTo>
                      <a:pt x="121" y="28"/>
                    </a:lnTo>
                    <a:lnTo>
                      <a:pt x="123" y="37"/>
                    </a:lnTo>
                    <a:lnTo>
                      <a:pt x="119" y="46"/>
                    </a:lnTo>
                    <a:lnTo>
                      <a:pt x="121" y="57"/>
                    </a:lnTo>
                    <a:lnTo>
                      <a:pt x="130" y="58"/>
                    </a:lnTo>
                    <a:lnTo>
                      <a:pt x="142" y="66"/>
                    </a:lnTo>
                    <a:lnTo>
                      <a:pt x="159" y="83"/>
                    </a:lnTo>
                    <a:lnTo>
                      <a:pt x="167" y="88"/>
                    </a:lnTo>
                    <a:lnTo>
                      <a:pt x="170" y="97"/>
                    </a:lnTo>
                    <a:lnTo>
                      <a:pt x="170" y="106"/>
                    </a:lnTo>
                    <a:lnTo>
                      <a:pt x="165" y="115"/>
                    </a:lnTo>
                    <a:lnTo>
                      <a:pt x="156" y="118"/>
                    </a:lnTo>
                    <a:lnTo>
                      <a:pt x="137" y="118"/>
                    </a:lnTo>
                    <a:lnTo>
                      <a:pt x="129" y="112"/>
                    </a:lnTo>
                    <a:lnTo>
                      <a:pt x="119" y="106"/>
                    </a:lnTo>
                    <a:lnTo>
                      <a:pt x="103" y="106"/>
                    </a:lnTo>
                    <a:lnTo>
                      <a:pt x="97" y="118"/>
                    </a:lnTo>
                    <a:lnTo>
                      <a:pt x="90" y="132"/>
                    </a:lnTo>
                    <a:lnTo>
                      <a:pt x="74" y="140"/>
                    </a:lnTo>
                    <a:lnTo>
                      <a:pt x="74" y="150"/>
                    </a:lnTo>
                    <a:lnTo>
                      <a:pt x="68" y="155"/>
                    </a:lnTo>
                    <a:lnTo>
                      <a:pt x="60" y="173"/>
                    </a:lnTo>
                    <a:lnTo>
                      <a:pt x="75" y="170"/>
                    </a:lnTo>
                    <a:lnTo>
                      <a:pt x="85" y="173"/>
                    </a:lnTo>
                    <a:lnTo>
                      <a:pt x="97" y="183"/>
                    </a:lnTo>
                    <a:lnTo>
                      <a:pt x="103" y="193"/>
                    </a:lnTo>
                    <a:lnTo>
                      <a:pt x="112" y="203"/>
                    </a:lnTo>
                    <a:lnTo>
                      <a:pt x="117" y="210"/>
                    </a:lnTo>
                    <a:lnTo>
                      <a:pt x="119" y="223"/>
                    </a:lnTo>
                    <a:lnTo>
                      <a:pt x="121" y="233"/>
                    </a:lnTo>
                    <a:lnTo>
                      <a:pt x="129" y="238"/>
                    </a:lnTo>
                    <a:lnTo>
                      <a:pt x="129" y="253"/>
                    </a:lnTo>
                    <a:lnTo>
                      <a:pt x="132" y="263"/>
                    </a:lnTo>
                    <a:lnTo>
                      <a:pt x="123" y="285"/>
                    </a:lnTo>
                    <a:lnTo>
                      <a:pt x="129" y="291"/>
                    </a:lnTo>
                    <a:lnTo>
                      <a:pt x="132" y="300"/>
                    </a:lnTo>
                    <a:lnTo>
                      <a:pt x="137" y="310"/>
                    </a:lnTo>
                    <a:lnTo>
                      <a:pt x="141" y="317"/>
                    </a:lnTo>
                    <a:lnTo>
                      <a:pt x="141" y="326"/>
                    </a:lnTo>
                    <a:lnTo>
                      <a:pt x="150" y="326"/>
                    </a:lnTo>
                    <a:lnTo>
                      <a:pt x="159" y="326"/>
                    </a:lnTo>
                    <a:lnTo>
                      <a:pt x="159" y="311"/>
                    </a:lnTo>
                    <a:lnTo>
                      <a:pt x="159" y="305"/>
                    </a:lnTo>
                    <a:lnTo>
                      <a:pt x="159" y="288"/>
                    </a:lnTo>
                    <a:lnTo>
                      <a:pt x="172" y="288"/>
                    </a:lnTo>
                    <a:lnTo>
                      <a:pt x="179" y="295"/>
                    </a:lnTo>
                    <a:lnTo>
                      <a:pt x="192" y="310"/>
                    </a:lnTo>
                    <a:lnTo>
                      <a:pt x="199" y="325"/>
                    </a:lnTo>
                    <a:lnTo>
                      <a:pt x="207" y="330"/>
                    </a:lnTo>
                    <a:lnTo>
                      <a:pt x="212" y="335"/>
                    </a:lnTo>
                    <a:lnTo>
                      <a:pt x="232" y="340"/>
                    </a:lnTo>
                    <a:lnTo>
                      <a:pt x="251" y="346"/>
                    </a:lnTo>
                    <a:lnTo>
                      <a:pt x="252" y="375"/>
                    </a:lnTo>
                    <a:lnTo>
                      <a:pt x="263" y="393"/>
                    </a:lnTo>
                    <a:lnTo>
                      <a:pt x="266" y="400"/>
                    </a:lnTo>
                    <a:lnTo>
                      <a:pt x="266" y="417"/>
                    </a:lnTo>
                    <a:lnTo>
                      <a:pt x="263" y="426"/>
                    </a:lnTo>
                    <a:lnTo>
                      <a:pt x="258" y="433"/>
                    </a:lnTo>
                    <a:lnTo>
                      <a:pt x="251" y="440"/>
                    </a:lnTo>
                    <a:lnTo>
                      <a:pt x="249" y="455"/>
                    </a:lnTo>
                    <a:lnTo>
                      <a:pt x="244" y="465"/>
                    </a:lnTo>
                    <a:lnTo>
                      <a:pt x="236" y="458"/>
                    </a:lnTo>
                    <a:lnTo>
                      <a:pt x="221" y="455"/>
                    </a:lnTo>
                    <a:lnTo>
                      <a:pt x="211" y="455"/>
                    </a:lnTo>
                    <a:lnTo>
                      <a:pt x="205" y="442"/>
                    </a:lnTo>
                    <a:lnTo>
                      <a:pt x="203" y="431"/>
                    </a:lnTo>
                    <a:lnTo>
                      <a:pt x="205" y="417"/>
                    </a:lnTo>
                    <a:lnTo>
                      <a:pt x="197" y="400"/>
                    </a:lnTo>
                    <a:lnTo>
                      <a:pt x="190" y="393"/>
                    </a:lnTo>
                    <a:lnTo>
                      <a:pt x="183" y="385"/>
                    </a:lnTo>
                    <a:lnTo>
                      <a:pt x="172" y="385"/>
                    </a:lnTo>
                    <a:lnTo>
                      <a:pt x="161" y="390"/>
                    </a:lnTo>
                    <a:lnTo>
                      <a:pt x="156" y="398"/>
                    </a:lnTo>
                    <a:lnTo>
                      <a:pt x="141" y="406"/>
                    </a:lnTo>
                    <a:lnTo>
                      <a:pt x="134" y="398"/>
                    </a:lnTo>
                    <a:lnTo>
                      <a:pt x="137" y="386"/>
                    </a:lnTo>
                    <a:lnTo>
                      <a:pt x="141" y="378"/>
                    </a:lnTo>
                    <a:lnTo>
                      <a:pt x="132" y="370"/>
                    </a:lnTo>
                    <a:lnTo>
                      <a:pt x="119" y="366"/>
                    </a:lnTo>
                    <a:lnTo>
                      <a:pt x="112" y="360"/>
                    </a:lnTo>
                    <a:lnTo>
                      <a:pt x="103" y="345"/>
                    </a:lnTo>
                    <a:lnTo>
                      <a:pt x="108" y="331"/>
                    </a:lnTo>
                    <a:lnTo>
                      <a:pt x="103" y="317"/>
                    </a:lnTo>
                    <a:lnTo>
                      <a:pt x="95" y="310"/>
                    </a:lnTo>
                    <a:lnTo>
                      <a:pt x="101" y="297"/>
                    </a:lnTo>
                    <a:lnTo>
                      <a:pt x="107" y="275"/>
                    </a:lnTo>
                    <a:lnTo>
                      <a:pt x="107" y="263"/>
                    </a:lnTo>
                    <a:lnTo>
                      <a:pt x="103" y="251"/>
                    </a:lnTo>
                    <a:lnTo>
                      <a:pt x="103" y="238"/>
                    </a:lnTo>
                    <a:lnTo>
                      <a:pt x="97" y="230"/>
                    </a:lnTo>
                    <a:lnTo>
                      <a:pt x="88" y="228"/>
                    </a:lnTo>
                    <a:lnTo>
                      <a:pt x="77" y="226"/>
                    </a:lnTo>
                    <a:lnTo>
                      <a:pt x="67" y="228"/>
                    </a:lnTo>
                    <a:lnTo>
                      <a:pt x="53" y="233"/>
                    </a:lnTo>
                    <a:lnTo>
                      <a:pt x="52" y="223"/>
                    </a:lnTo>
                    <a:lnTo>
                      <a:pt x="48" y="213"/>
                    </a:lnTo>
                    <a:lnTo>
                      <a:pt x="43" y="208"/>
                    </a:lnTo>
                    <a:lnTo>
                      <a:pt x="37" y="198"/>
                    </a:lnTo>
                    <a:lnTo>
                      <a:pt x="21" y="193"/>
                    </a:lnTo>
                    <a:lnTo>
                      <a:pt x="15" y="188"/>
                    </a:lnTo>
                    <a:lnTo>
                      <a:pt x="5" y="178"/>
                    </a:lnTo>
                    <a:lnTo>
                      <a:pt x="0" y="170"/>
                    </a:lnTo>
                    <a:lnTo>
                      <a:pt x="1" y="160"/>
                    </a:lnTo>
                    <a:lnTo>
                      <a:pt x="3" y="155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3025078" y="2793480"/>
                <a:ext cx="100817" cy="178312"/>
              </a:xfrm>
              <a:custGeom>
                <a:avLst/>
                <a:gdLst/>
                <a:ahLst/>
                <a:cxnLst>
                  <a:cxn ang="0">
                    <a:pos x="40" y="78"/>
                  </a:cxn>
                  <a:cxn ang="0">
                    <a:pos x="42" y="87"/>
                  </a:cxn>
                  <a:cxn ang="0">
                    <a:pos x="45" y="97"/>
                  </a:cxn>
                  <a:cxn ang="0">
                    <a:pos x="49" y="105"/>
                  </a:cxn>
                  <a:cxn ang="0">
                    <a:pos x="58" y="117"/>
                  </a:cxn>
                  <a:cxn ang="0">
                    <a:pos x="60" y="128"/>
                  </a:cxn>
                  <a:cxn ang="0">
                    <a:pos x="69" y="132"/>
                  </a:cxn>
                  <a:cxn ang="0">
                    <a:pos x="79" y="140"/>
                  </a:cxn>
                  <a:cxn ang="0">
                    <a:pos x="86" y="147"/>
                  </a:cxn>
                  <a:cxn ang="0">
                    <a:pos x="102" y="167"/>
                  </a:cxn>
                  <a:cxn ang="0">
                    <a:pos x="111" y="182"/>
                  </a:cxn>
                  <a:cxn ang="0">
                    <a:pos x="116" y="187"/>
                  </a:cxn>
                  <a:cxn ang="0">
                    <a:pos x="113" y="197"/>
                  </a:cxn>
                  <a:cxn ang="0">
                    <a:pos x="104" y="194"/>
                  </a:cxn>
                  <a:cxn ang="0">
                    <a:pos x="99" y="187"/>
                  </a:cxn>
                  <a:cxn ang="0">
                    <a:pos x="97" y="180"/>
                  </a:cxn>
                  <a:cxn ang="0">
                    <a:pos x="89" y="170"/>
                  </a:cxn>
                  <a:cxn ang="0">
                    <a:pos x="82" y="160"/>
                  </a:cxn>
                  <a:cxn ang="0">
                    <a:pos x="74" y="154"/>
                  </a:cxn>
                  <a:cxn ang="0">
                    <a:pos x="60" y="148"/>
                  </a:cxn>
                  <a:cxn ang="0">
                    <a:pos x="47" y="130"/>
                  </a:cxn>
                  <a:cxn ang="0">
                    <a:pos x="37" y="132"/>
                  </a:cxn>
                  <a:cxn ang="0">
                    <a:pos x="27" y="132"/>
                  </a:cxn>
                  <a:cxn ang="0">
                    <a:pos x="17" y="128"/>
                  </a:cxn>
                  <a:cxn ang="0">
                    <a:pos x="13" y="115"/>
                  </a:cxn>
                  <a:cxn ang="0">
                    <a:pos x="13" y="102"/>
                  </a:cxn>
                  <a:cxn ang="0">
                    <a:pos x="10" y="95"/>
                  </a:cxn>
                  <a:cxn ang="0">
                    <a:pos x="5" y="85"/>
                  </a:cxn>
                  <a:cxn ang="0">
                    <a:pos x="1" y="77"/>
                  </a:cxn>
                  <a:cxn ang="0">
                    <a:pos x="0" y="62"/>
                  </a:cxn>
                  <a:cxn ang="0">
                    <a:pos x="1" y="50"/>
                  </a:cxn>
                  <a:cxn ang="0">
                    <a:pos x="5" y="38"/>
                  </a:cxn>
                  <a:cxn ang="0">
                    <a:pos x="5" y="28"/>
                  </a:cxn>
                  <a:cxn ang="0">
                    <a:pos x="8" y="18"/>
                  </a:cxn>
                  <a:cxn ang="0">
                    <a:pos x="27" y="12"/>
                  </a:cxn>
                  <a:cxn ang="0">
                    <a:pos x="32" y="18"/>
                  </a:cxn>
                  <a:cxn ang="0">
                    <a:pos x="42" y="18"/>
                  </a:cxn>
                  <a:cxn ang="0">
                    <a:pos x="45" y="8"/>
                  </a:cxn>
                  <a:cxn ang="0">
                    <a:pos x="52" y="0"/>
                  </a:cxn>
                  <a:cxn ang="0">
                    <a:pos x="82" y="15"/>
                  </a:cxn>
                  <a:cxn ang="0">
                    <a:pos x="99" y="32"/>
                  </a:cxn>
                  <a:cxn ang="0">
                    <a:pos x="94" y="45"/>
                  </a:cxn>
                  <a:cxn ang="0">
                    <a:pos x="86" y="41"/>
                  </a:cxn>
                  <a:cxn ang="0">
                    <a:pos x="74" y="36"/>
                  </a:cxn>
                  <a:cxn ang="0">
                    <a:pos x="62" y="32"/>
                  </a:cxn>
                  <a:cxn ang="0">
                    <a:pos x="56" y="38"/>
                  </a:cxn>
                  <a:cxn ang="0">
                    <a:pos x="58" y="50"/>
                  </a:cxn>
                  <a:cxn ang="0">
                    <a:pos x="65" y="56"/>
                  </a:cxn>
                  <a:cxn ang="0">
                    <a:pos x="58" y="65"/>
                  </a:cxn>
                  <a:cxn ang="0">
                    <a:pos x="52" y="70"/>
                  </a:cxn>
                  <a:cxn ang="0">
                    <a:pos x="42" y="73"/>
                  </a:cxn>
                  <a:cxn ang="0">
                    <a:pos x="40" y="78"/>
                  </a:cxn>
                </a:cxnLst>
                <a:rect l="0" t="0" r="r" b="b"/>
                <a:pathLst>
                  <a:path w="117" h="198">
                    <a:moveTo>
                      <a:pt x="40" y="78"/>
                    </a:moveTo>
                    <a:lnTo>
                      <a:pt x="42" y="87"/>
                    </a:lnTo>
                    <a:lnTo>
                      <a:pt x="45" y="97"/>
                    </a:lnTo>
                    <a:lnTo>
                      <a:pt x="49" y="105"/>
                    </a:lnTo>
                    <a:lnTo>
                      <a:pt x="58" y="117"/>
                    </a:lnTo>
                    <a:lnTo>
                      <a:pt x="60" y="128"/>
                    </a:lnTo>
                    <a:lnTo>
                      <a:pt x="69" y="132"/>
                    </a:lnTo>
                    <a:lnTo>
                      <a:pt x="79" y="140"/>
                    </a:lnTo>
                    <a:lnTo>
                      <a:pt x="86" y="147"/>
                    </a:lnTo>
                    <a:lnTo>
                      <a:pt x="102" y="167"/>
                    </a:lnTo>
                    <a:lnTo>
                      <a:pt x="111" y="182"/>
                    </a:lnTo>
                    <a:lnTo>
                      <a:pt x="116" y="187"/>
                    </a:lnTo>
                    <a:lnTo>
                      <a:pt x="113" y="197"/>
                    </a:lnTo>
                    <a:lnTo>
                      <a:pt x="104" y="194"/>
                    </a:lnTo>
                    <a:lnTo>
                      <a:pt x="99" y="187"/>
                    </a:lnTo>
                    <a:lnTo>
                      <a:pt x="97" y="180"/>
                    </a:lnTo>
                    <a:lnTo>
                      <a:pt x="89" y="170"/>
                    </a:lnTo>
                    <a:lnTo>
                      <a:pt x="82" y="160"/>
                    </a:lnTo>
                    <a:lnTo>
                      <a:pt x="74" y="154"/>
                    </a:lnTo>
                    <a:lnTo>
                      <a:pt x="60" y="148"/>
                    </a:lnTo>
                    <a:lnTo>
                      <a:pt x="47" y="130"/>
                    </a:lnTo>
                    <a:lnTo>
                      <a:pt x="37" y="132"/>
                    </a:lnTo>
                    <a:lnTo>
                      <a:pt x="27" y="132"/>
                    </a:lnTo>
                    <a:lnTo>
                      <a:pt x="17" y="128"/>
                    </a:lnTo>
                    <a:lnTo>
                      <a:pt x="13" y="115"/>
                    </a:lnTo>
                    <a:lnTo>
                      <a:pt x="13" y="102"/>
                    </a:lnTo>
                    <a:lnTo>
                      <a:pt x="10" y="95"/>
                    </a:lnTo>
                    <a:lnTo>
                      <a:pt x="5" y="85"/>
                    </a:lnTo>
                    <a:lnTo>
                      <a:pt x="1" y="77"/>
                    </a:lnTo>
                    <a:lnTo>
                      <a:pt x="0" y="62"/>
                    </a:lnTo>
                    <a:lnTo>
                      <a:pt x="1" y="50"/>
                    </a:lnTo>
                    <a:lnTo>
                      <a:pt x="5" y="38"/>
                    </a:lnTo>
                    <a:lnTo>
                      <a:pt x="5" y="28"/>
                    </a:lnTo>
                    <a:lnTo>
                      <a:pt x="8" y="18"/>
                    </a:lnTo>
                    <a:lnTo>
                      <a:pt x="27" y="12"/>
                    </a:lnTo>
                    <a:lnTo>
                      <a:pt x="32" y="18"/>
                    </a:lnTo>
                    <a:lnTo>
                      <a:pt x="42" y="18"/>
                    </a:lnTo>
                    <a:lnTo>
                      <a:pt x="45" y="8"/>
                    </a:lnTo>
                    <a:lnTo>
                      <a:pt x="52" y="0"/>
                    </a:lnTo>
                    <a:lnTo>
                      <a:pt x="82" y="15"/>
                    </a:lnTo>
                    <a:lnTo>
                      <a:pt x="99" y="32"/>
                    </a:lnTo>
                    <a:lnTo>
                      <a:pt x="94" y="45"/>
                    </a:lnTo>
                    <a:lnTo>
                      <a:pt x="86" y="41"/>
                    </a:lnTo>
                    <a:lnTo>
                      <a:pt x="74" y="36"/>
                    </a:lnTo>
                    <a:lnTo>
                      <a:pt x="62" y="32"/>
                    </a:lnTo>
                    <a:lnTo>
                      <a:pt x="56" y="38"/>
                    </a:lnTo>
                    <a:lnTo>
                      <a:pt x="58" y="50"/>
                    </a:lnTo>
                    <a:lnTo>
                      <a:pt x="65" y="56"/>
                    </a:lnTo>
                    <a:lnTo>
                      <a:pt x="58" y="65"/>
                    </a:lnTo>
                    <a:lnTo>
                      <a:pt x="52" y="70"/>
                    </a:lnTo>
                    <a:lnTo>
                      <a:pt x="42" y="73"/>
                    </a:lnTo>
                    <a:lnTo>
                      <a:pt x="40" y="78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1838545" y="2899747"/>
                <a:ext cx="1136554" cy="481802"/>
              </a:xfrm>
              <a:custGeom>
                <a:avLst/>
                <a:gdLst/>
                <a:ahLst/>
                <a:cxnLst>
                  <a:cxn ang="0">
                    <a:pos x="307" y="507"/>
                  </a:cxn>
                  <a:cxn ang="0">
                    <a:pos x="157" y="437"/>
                  </a:cxn>
                  <a:cxn ang="0">
                    <a:pos x="150" y="400"/>
                  </a:cxn>
                  <a:cxn ang="0">
                    <a:pos x="126" y="347"/>
                  </a:cxn>
                  <a:cxn ang="0">
                    <a:pos x="130" y="313"/>
                  </a:cxn>
                  <a:cxn ang="0">
                    <a:pos x="113" y="288"/>
                  </a:cxn>
                  <a:cxn ang="0">
                    <a:pos x="93" y="270"/>
                  </a:cxn>
                  <a:cxn ang="0">
                    <a:pos x="39" y="224"/>
                  </a:cxn>
                  <a:cxn ang="0">
                    <a:pos x="21" y="186"/>
                  </a:cxn>
                  <a:cxn ang="0">
                    <a:pos x="245" y="192"/>
                  </a:cxn>
                  <a:cxn ang="0">
                    <a:pos x="951" y="224"/>
                  </a:cxn>
                  <a:cxn ang="0">
                    <a:pos x="1101" y="140"/>
                  </a:cxn>
                  <a:cxn ang="0">
                    <a:pos x="1124" y="59"/>
                  </a:cxn>
                  <a:cxn ang="0">
                    <a:pos x="1159" y="97"/>
                  </a:cxn>
                  <a:cxn ang="0">
                    <a:pos x="1143" y="125"/>
                  </a:cxn>
                  <a:cxn ang="0">
                    <a:pos x="1178" y="110"/>
                  </a:cxn>
                  <a:cxn ang="0">
                    <a:pos x="1184" y="80"/>
                  </a:cxn>
                  <a:cxn ang="0">
                    <a:pos x="1144" y="59"/>
                  </a:cxn>
                  <a:cxn ang="0">
                    <a:pos x="1178" y="6"/>
                  </a:cxn>
                  <a:cxn ang="0">
                    <a:pos x="1233" y="0"/>
                  </a:cxn>
                  <a:cxn ang="0">
                    <a:pos x="1204" y="43"/>
                  </a:cxn>
                  <a:cxn ang="0">
                    <a:pos x="1224" y="72"/>
                  </a:cxn>
                  <a:cxn ang="0">
                    <a:pos x="1248" y="106"/>
                  </a:cxn>
                  <a:cxn ang="0">
                    <a:pos x="1261" y="140"/>
                  </a:cxn>
                  <a:cxn ang="0">
                    <a:pos x="1275" y="166"/>
                  </a:cxn>
                  <a:cxn ang="0">
                    <a:pos x="1290" y="182"/>
                  </a:cxn>
                  <a:cxn ang="0">
                    <a:pos x="1304" y="215"/>
                  </a:cxn>
                  <a:cxn ang="0">
                    <a:pos x="1306" y="226"/>
                  </a:cxn>
                  <a:cxn ang="0">
                    <a:pos x="1273" y="262"/>
                  </a:cxn>
                  <a:cxn ang="0">
                    <a:pos x="1230" y="293"/>
                  </a:cxn>
                  <a:cxn ang="0">
                    <a:pos x="1226" y="333"/>
                  </a:cxn>
                  <a:cxn ang="0">
                    <a:pos x="1206" y="377"/>
                  </a:cxn>
                  <a:cxn ang="0">
                    <a:pos x="1178" y="387"/>
                  </a:cxn>
                  <a:cxn ang="0">
                    <a:pos x="1190" y="353"/>
                  </a:cxn>
                  <a:cxn ang="0">
                    <a:pos x="1201" y="306"/>
                  </a:cxn>
                  <a:cxn ang="0">
                    <a:pos x="1198" y="273"/>
                  </a:cxn>
                  <a:cxn ang="0">
                    <a:pos x="1181" y="267"/>
                  </a:cxn>
                  <a:cxn ang="0">
                    <a:pos x="1166" y="310"/>
                  </a:cxn>
                  <a:cxn ang="0">
                    <a:pos x="1164" y="270"/>
                  </a:cxn>
                  <a:cxn ang="0">
                    <a:pos x="1154" y="299"/>
                  </a:cxn>
                  <a:cxn ang="0">
                    <a:pos x="1161" y="335"/>
                  </a:cxn>
                  <a:cxn ang="0">
                    <a:pos x="1148" y="352"/>
                  </a:cxn>
                  <a:cxn ang="0">
                    <a:pos x="1138" y="382"/>
                  </a:cxn>
                  <a:cxn ang="0">
                    <a:pos x="1123" y="412"/>
                  </a:cxn>
                  <a:cxn ang="0">
                    <a:pos x="1098" y="435"/>
                  </a:cxn>
                  <a:cxn ang="0">
                    <a:pos x="1063" y="464"/>
                  </a:cxn>
                  <a:cxn ang="0">
                    <a:pos x="724" y="534"/>
                  </a:cxn>
                </a:cxnLst>
                <a:rect l="0" t="0" r="r" b="b"/>
                <a:pathLst>
                  <a:path w="1319" h="535">
                    <a:moveTo>
                      <a:pt x="724" y="534"/>
                    </a:moveTo>
                    <a:lnTo>
                      <a:pt x="699" y="529"/>
                    </a:lnTo>
                    <a:lnTo>
                      <a:pt x="307" y="507"/>
                    </a:lnTo>
                    <a:lnTo>
                      <a:pt x="166" y="497"/>
                    </a:lnTo>
                    <a:lnTo>
                      <a:pt x="160" y="446"/>
                    </a:lnTo>
                    <a:lnTo>
                      <a:pt x="157" y="437"/>
                    </a:lnTo>
                    <a:lnTo>
                      <a:pt x="153" y="420"/>
                    </a:lnTo>
                    <a:lnTo>
                      <a:pt x="152" y="409"/>
                    </a:lnTo>
                    <a:lnTo>
                      <a:pt x="150" y="400"/>
                    </a:lnTo>
                    <a:lnTo>
                      <a:pt x="145" y="379"/>
                    </a:lnTo>
                    <a:lnTo>
                      <a:pt x="133" y="353"/>
                    </a:lnTo>
                    <a:lnTo>
                      <a:pt x="126" y="347"/>
                    </a:lnTo>
                    <a:lnTo>
                      <a:pt x="130" y="339"/>
                    </a:lnTo>
                    <a:lnTo>
                      <a:pt x="132" y="330"/>
                    </a:lnTo>
                    <a:lnTo>
                      <a:pt x="130" y="313"/>
                    </a:lnTo>
                    <a:lnTo>
                      <a:pt x="126" y="304"/>
                    </a:lnTo>
                    <a:lnTo>
                      <a:pt x="113" y="302"/>
                    </a:lnTo>
                    <a:lnTo>
                      <a:pt x="113" y="288"/>
                    </a:lnTo>
                    <a:lnTo>
                      <a:pt x="103" y="284"/>
                    </a:lnTo>
                    <a:lnTo>
                      <a:pt x="93" y="284"/>
                    </a:lnTo>
                    <a:lnTo>
                      <a:pt x="93" y="270"/>
                    </a:lnTo>
                    <a:lnTo>
                      <a:pt x="75" y="255"/>
                    </a:lnTo>
                    <a:lnTo>
                      <a:pt x="75" y="240"/>
                    </a:lnTo>
                    <a:lnTo>
                      <a:pt x="39" y="224"/>
                    </a:lnTo>
                    <a:lnTo>
                      <a:pt x="40" y="202"/>
                    </a:lnTo>
                    <a:lnTo>
                      <a:pt x="35" y="188"/>
                    </a:lnTo>
                    <a:lnTo>
                      <a:pt x="21" y="186"/>
                    </a:lnTo>
                    <a:lnTo>
                      <a:pt x="0" y="179"/>
                    </a:lnTo>
                    <a:lnTo>
                      <a:pt x="0" y="177"/>
                    </a:lnTo>
                    <a:lnTo>
                      <a:pt x="245" y="192"/>
                    </a:lnTo>
                    <a:lnTo>
                      <a:pt x="751" y="215"/>
                    </a:lnTo>
                    <a:lnTo>
                      <a:pt x="758" y="215"/>
                    </a:lnTo>
                    <a:lnTo>
                      <a:pt x="951" y="224"/>
                    </a:lnTo>
                    <a:lnTo>
                      <a:pt x="966" y="224"/>
                    </a:lnTo>
                    <a:lnTo>
                      <a:pt x="1098" y="228"/>
                    </a:lnTo>
                    <a:lnTo>
                      <a:pt x="1101" y="140"/>
                    </a:lnTo>
                    <a:lnTo>
                      <a:pt x="1104" y="50"/>
                    </a:lnTo>
                    <a:lnTo>
                      <a:pt x="1118" y="50"/>
                    </a:lnTo>
                    <a:lnTo>
                      <a:pt x="1124" y="59"/>
                    </a:lnTo>
                    <a:lnTo>
                      <a:pt x="1144" y="66"/>
                    </a:lnTo>
                    <a:lnTo>
                      <a:pt x="1158" y="85"/>
                    </a:lnTo>
                    <a:lnTo>
                      <a:pt x="1159" y="97"/>
                    </a:lnTo>
                    <a:lnTo>
                      <a:pt x="1164" y="106"/>
                    </a:lnTo>
                    <a:lnTo>
                      <a:pt x="1154" y="119"/>
                    </a:lnTo>
                    <a:lnTo>
                      <a:pt x="1143" y="125"/>
                    </a:lnTo>
                    <a:lnTo>
                      <a:pt x="1161" y="126"/>
                    </a:lnTo>
                    <a:lnTo>
                      <a:pt x="1171" y="125"/>
                    </a:lnTo>
                    <a:lnTo>
                      <a:pt x="1178" y="110"/>
                    </a:lnTo>
                    <a:lnTo>
                      <a:pt x="1184" y="97"/>
                    </a:lnTo>
                    <a:lnTo>
                      <a:pt x="1183" y="90"/>
                    </a:lnTo>
                    <a:lnTo>
                      <a:pt x="1184" y="80"/>
                    </a:lnTo>
                    <a:lnTo>
                      <a:pt x="1166" y="68"/>
                    </a:lnTo>
                    <a:lnTo>
                      <a:pt x="1159" y="60"/>
                    </a:lnTo>
                    <a:lnTo>
                      <a:pt x="1144" y="59"/>
                    </a:lnTo>
                    <a:lnTo>
                      <a:pt x="1154" y="40"/>
                    </a:lnTo>
                    <a:lnTo>
                      <a:pt x="1148" y="26"/>
                    </a:lnTo>
                    <a:lnTo>
                      <a:pt x="1178" y="6"/>
                    </a:lnTo>
                    <a:lnTo>
                      <a:pt x="1199" y="3"/>
                    </a:lnTo>
                    <a:lnTo>
                      <a:pt x="1216" y="0"/>
                    </a:lnTo>
                    <a:lnTo>
                      <a:pt x="1233" y="0"/>
                    </a:lnTo>
                    <a:lnTo>
                      <a:pt x="1239" y="19"/>
                    </a:lnTo>
                    <a:lnTo>
                      <a:pt x="1216" y="33"/>
                    </a:lnTo>
                    <a:lnTo>
                      <a:pt x="1204" y="43"/>
                    </a:lnTo>
                    <a:lnTo>
                      <a:pt x="1210" y="52"/>
                    </a:lnTo>
                    <a:lnTo>
                      <a:pt x="1216" y="65"/>
                    </a:lnTo>
                    <a:lnTo>
                      <a:pt x="1224" y="72"/>
                    </a:lnTo>
                    <a:lnTo>
                      <a:pt x="1233" y="92"/>
                    </a:lnTo>
                    <a:lnTo>
                      <a:pt x="1244" y="95"/>
                    </a:lnTo>
                    <a:lnTo>
                      <a:pt x="1248" y="106"/>
                    </a:lnTo>
                    <a:lnTo>
                      <a:pt x="1248" y="115"/>
                    </a:lnTo>
                    <a:lnTo>
                      <a:pt x="1253" y="130"/>
                    </a:lnTo>
                    <a:lnTo>
                      <a:pt x="1261" y="140"/>
                    </a:lnTo>
                    <a:lnTo>
                      <a:pt x="1273" y="146"/>
                    </a:lnTo>
                    <a:lnTo>
                      <a:pt x="1279" y="157"/>
                    </a:lnTo>
                    <a:lnTo>
                      <a:pt x="1275" y="166"/>
                    </a:lnTo>
                    <a:lnTo>
                      <a:pt x="1279" y="182"/>
                    </a:lnTo>
                    <a:lnTo>
                      <a:pt x="1279" y="192"/>
                    </a:lnTo>
                    <a:lnTo>
                      <a:pt x="1290" y="182"/>
                    </a:lnTo>
                    <a:lnTo>
                      <a:pt x="1293" y="202"/>
                    </a:lnTo>
                    <a:lnTo>
                      <a:pt x="1295" y="212"/>
                    </a:lnTo>
                    <a:lnTo>
                      <a:pt x="1304" y="215"/>
                    </a:lnTo>
                    <a:lnTo>
                      <a:pt x="1318" y="217"/>
                    </a:lnTo>
                    <a:lnTo>
                      <a:pt x="1315" y="226"/>
                    </a:lnTo>
                    <a:lnTo>
                      <a:pt x="1306" y="226"/>
                    </a:lnTo>
                    <a:lnTo>
                      <a:pt x="1301" y="237"/>
                    </a:lnTo>
                    <a:lnTo>
                      <a:pt x="1268" y="235"/>
                    </a:lnTo>
                    <a:lnTo>
                      <a:pt x="1273" y="262"/>
                    </a:lnTo>
                    <a:lnTo>
                      <a:pt x="1244" y="284"/>
                    </a:lnTo>
                    <a:lnTo>
                      <a:pt x="1231" y="284"/>
                    </a:lnTo>
                    <a:lnTo>
                      <a:pt x="1230" y="293"/>
                    </a:lnTo>
                    <a:lnTo>
                      <a:pt x="1230" y="306"/>
                    </a:lnTo>
                    <a:lnTo>
                      <a:pt x="1224" y="326"/>
                    </a:lnTo>
                    <a:lnTo>
                      <a:pt x="1226" y="333"/>
                    </a:lnTo>
                    <a:lnTo>
                      <a:pt x="1218" y="342"/>
                    </a:lnTo>
                    <a:lnTo>
                      <a:pt x="1208" y="352"/>
                    </a:lnTo>
                    <a:lnTo>
                      <a:pt x="1206" y="377"/>
                    </a:lnTo>
                    <a:lnTo>
                      <a:pt x="1210" y="382"/>
                    </a:lnTo>
                    <a:lnTo>
                      <a:pt x="1190" y="392"/>
                    </a:lnTo>
                    <a:lnTo>
                      <a:pt x="1178" y="387"/>
                    </a:lnTo>
                    <a:lnTo>
                      <a:pt x="1174" y="377"/>
                    </a:lnTo>
                    <a:lnTo>
                      <a:pt x="1186" y="362"/>
                    </a:lnTo>
                    <a:lnTo>
                      <a:pt x="1190" y="353"/>
                    </a:lnTo>
                    <a:lnTo>
                      <a:pt x="1186" y="342"/>
                    </a:lnTo>
                    <a:lnTo>
                      <a:pt x="1193" y="335"/>
                    </a:lnTo>
                    <a:lnTo>
                      <a:pt x="1201" y="306"/>
                    </a:lnTo>
                    <a:lnTo>
                      <a:pt x="1204" y="293"/>
                    </a:lnTo>
                    <a:lnTo>
                      <a:pt x="1199" y="284"/>
                    </a:lnTo>
                    <a:lnTo>
                      <a:pt x="1198" y="273"/>
                    </a:lnTo>
                    <a:lnTo>
                      <a:pt x="1191" y="262"/>
                    </a:lnTo>
                    <a:lnTo>
                      <a:pt x="1184" y="255"/>
                    </a:lnTo>
                    <a:lnTo>
                      <a:pt x="1181" y="267"/>
                    </a:lnTo>
                    <a:lnTo>
                      <a:pt x="1181" y="279"/>
                    </a:lnTo>
                    <a:lnTo>
                      <a:pt x="1183" y="299"/>
                    </a:lnTo>
                    <a:lnTo>
                      <a:pt x="1166" y="310"/>
                    </a:lnTo>
                    <a:lnTo>
                      <a:pt x="1161" y="297"/>
                    </a:lnTo>
                    <a:lnTo>
                      <a:pt x="1166" y="279"/>
                    </a:lnTo>
                    <a:lnTo>
                      <a:pt x="1164" y="270"/>
                    </a:lnTo>
                    <a:lnTo>
                      <a:pt x="1154" y="273"/>
                    </a:lnTo>
                    <a:lnTo>
                      <a:pt x="1150" y="290"/>
                    </a:lnTo>
                    <a:lnTo>
                      <a:pt x="1154" y="299"/>
                    </a:lnTo>
                    <a:lnTo>
                      <a:pt x="1154" y="319"/>
                    </a:lnTo>
                    <a:lnTo>
                      <a:pt x="1161" y="326"/>
                    </a:lnTo>
                    <a:lnTo>
                      <a:pt x="1161" y="335"/>
                    </a:lnTo>
                    <a:lnTo>
                      <a:pt x="1159" y="347"/>
                    </a:lnTo>
                    <a:lnTo>
                      <a:pt x="1154" y="339"/>
                    </a:lnTo>
                    <a:lnTo>
                      <a:pt x="1148" y="352"/>
                    </a:lnTo>
                    <a:lnTo>
                      <a:pt x="1139" y="362"/>
                    </a:lnTo>
                    <a:lnTo>
                      <a:pt x="1134" y="375"/>
                    </a:lnTo>
                    <a:lnTo>
                      <a:pt x="1138" y="382"/>
                    </a:lnTo>
                    <a:lnTo>
                      <a:pt x="1134" y="392"/>
                    </a:lnTo>
                    <a:lnTo>
                      <a:pt x="1126" y="395"/>
                    </a:lnTo>
                    <a:lnTo>
                      <a:pt x="1123" y="412"/>
                    </a:lnTo>
                    <a:lnTo>
                      <a:pt x="1124" y="424"/>
                    </a:lnTo>
                    <a:lnTo>
                      <a:pt x="1110" y="420"/>
                    </a:lnTo>
                    <a:lnTo>
                      <a:pt x="1098" y="435"/>
                    </a:lnTo>
                    <a:lnTo>
                      <a:pt x="1086" y="440"/>
                    </a:lnTo>
                    <a:lnTo>
                      <a:pt x="1076" y="464"/>
                    </a:lnTo>
                    <a:lnTo>
                      <a:pt x="1063" y="464"/>
                    </a:lnTo>
                    <a:lnTo>
                      <a:pt x="744" y="453"/>
                    </a:lnTo>
                    <a:lnTo>
                      <a:pt x="729" y="453"/>
                    </a:lnTo>
                    <a:lnTo>
                      <a:pt x="724" y="534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2900996" y="2941172"/>
                <a:ext cx="42222" cy="71145"/>
              </a:xfrm>
              <a:custGeom>
                <a:avLst/>
                <a:gdLst/>
                <a:ahLst/>
                <a:cxnLst>
                  <a:cxn ang="0">
                    <a:pos x="24" y="70"/>
                  </a:cxn>
                  <a:cxn ang="0">
                    <a:pos x="15" y="68"/>
                  </a:cxn>
                  <a:cxn ang="0">
                    <a:pos x="10" y="61"/>
                  </a:cxn>
                  <a:cxn ang="0">
                    <a:pos x="7" y="51"/>
                  </a:cxn>
                  <a:cxn ang="0">
                    <a:pos x="3" y="43"/>
                  </a:cxn>
                  <a:cxn ang="0">
                    <a:pos x="0" y="31"/>
                  </a:cxn>
                  <a:cxn ang="0">
                    <a:pos x="3" y="15"/>
                  </a:cxn>
                  <a:cxn ang="0">
                    <a:pos x="5" y="12"/>
                  </a:cxn>
                  <a:cxn ang="0">
                    <a:pos x="27" y="0"/>
                  </a:cxn>
                  <a:cxn ang="0">
                    <a:pos x="38" y="8"/>
                  </a:cxn>
                  <a:cxn ang="0">
                    <a:pos x="38" y="28"/>
                  </a:cxn>
                  <a:cxn ang="0">
                    <a:pos x="39" y="43"/>
                  </a:cxn>
                  <a:cxn ang="0">
                    <a:pos x="41" y="57"/>
                  </a:cxn>
                  <a:cxn ang="0">
                    <a:pos x="48" y="68"/>
                  </a:cxn>
                  <a:cxn ang="0">
                    <a:pos x="39" y="78"/>
                  </a:cxn>
                  <a:cxn ang="0">
                    <a:pos x="31" y="78"/>
                  </a:cxn>
                  <a:cxn ang="0">
                    <a:pos x="24" y="70"/>
                  </a:cxn>
                </a:cxnLst>
                <a:rect l="0" t="0" r="r" b="b"/>
                <a:pathLst>
                  <a:path w="49" h="79">
                    <a:moveTo>
                      <a:pt x="24" y="70"/>
                    </a:moveTo>
                    <a:lnTo>
                      <a:pt x="15" y="68"/>
                    </a:lnTo>
                    <a:lnTo>
                      <a:pt x="10" y="61"/>
                    </a:lnTo>
                    <a:lnTo>
                      <a:pt x="7" y="51"/>
                    </a:lnTo>
                    <a:lnTo>
                      <a:pt x="3" y="43"/>
                    </a:lnTo>
                    <a:lnTo>
                      <a:pt x="0" y="31"/>
                    </a:lnTo>
                    <a:lnTo>
                      <a:pt x="3" y="15"/>
                    </a:lnTo>
                    <a:lnTo>
                      <a:pt x="5" y="12"/>
                    </a:lnTo>
                    <a:lnTo>
                      <a:pt x="27" y="0"/>
                    </a:lnTo>
                    <a:lnTo>
                      <a:pt x="38" y="8"/>
                    </a:lnTo>
                    <a:lnTo>
                      <a:pt x="38" y="28"/>
                    </a:lnTo>
                    <a:lnTo>
                      <a:pt x="39" y="43"/>
                    </a:lnTo>
                    <a:lnTo>
                      <a:pt x="41" y="57"/>
                    </a:lnTo>
                    <a:lnTo>
                      <a:pt x="48" y="68"/>
                    </a:lnTo>
                    <a:lnTo>
                      <a:pt x="39" y="78"/>
                    </a:lnTo>
                    <a:lnTo>
                      <a:pt x="31" y="78"/>
                    </a:lnTo>
                    <a:lnTo>
                      <a:pt x="24" y="70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2801902" y="2901548"/>
                <a:ext cx="26712" cy="27017"/>
              </a:xfrm>
              <a:custGeom>
                <a:avLst/>
                <a:gdLst/>
                <a:ahLst/>
                <a:cxnLst>
                  <a:cxn ang="0">
                    <a:pos x="30" y="11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0" y="11"/>
                  </a:cxn>
                </a:cxnLst>
                <a:rect l="0" t="0" r="r" b="b"/>
                <a:pathLst>
                  <a:path w="31" h="30">
                    <a:moveTo>
                      <a:pt x="30" y="11"/>
                    </a:moveTo>
                    <a:lnTo>
                      <a:pt x="0" y="29"/>
                    </a:lnTo>
                    <a:lnTo>
                      <a:pt x="0" y="0"/>
                    </a:lnTo>
                    <a:lnTo>
                      <a:pt x="30" y="11"/>
                    </a:lnTo>
                  </a:path>
                </a:pathLst>
              </a:custGeom>
              <a:solidFill>
                <a:srgbClr val="FAD62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2728660" y="3054643"/>
                <a:ext cx="324853" cy="434972"/>
              </a:xfrm>
              <a:custGeom>
                <a:avLst/>
                <a:gdLst/>
                <a:ahLst/>
                <a:cxnLst>
                  <a:cxn ang="0">
                    <a:pos x="279" y="350"/>
                  </a:cxn>
                  <a:cxn ang="0">
                    <a:pos x="314" y="316"/>
                  </a:cxn>
                  <a:cxn ang="0">
                    <a:pos x="324" y="336"/>
                  </a:cxn>
                  <a:cxn ang="0">
                    <a:pos x="322" y="355"/>
                  </a:cxn>
                  <a:cxn ang="0">
                    <a:pos x="326" y="373"/>
                  </a:cxn>
                  <a:cxn ang="0">
                    <a:pos x="344" y="375"/>
                  </a:cxn>
                  <a:cxn ang="0">
                    <a:pos x="359" y="388"/>
                  </a:cxn>
                  <a:cxn ang="0">
                    <a:pos x="339" y="417"/>
                  </a:cxn>
                  <a:cxn ang="0">
                    <a:pos x="333" y="437"/>
                  </a:cxn>
                  <a:cxn ang="0">
                    <a:pos x="322" y="482"/>
                  </a:cxn>
                  <a:cxn ang="0">
                    <a:pos x="148" y="477"/>
                  </a:cxn>
                  <a:cxn ang="0">
                    <a:pos x="152" y="372"/>
                  </a:cxn>
                  <a:cxn ang="0">
                    <a:pos x="0" y="368"/>
                  </a:cxn>
                  <a:cxn ang="0">
                    <a:pos x="28" y="321"/>
                  </a:cxn>
                  <a:cxn ang="0">
                    <a:pos x="43" y="298"/>
                  </a:cxn>
                  <a:cxn ang="0">
                    <a:pos x="60" y="284"/>
                  </a:cxn>
                  <a:cxn ang="0">
                    <a:pos x="75" y="268"/>
                  </a:cxn>
                  <a:cxn ang="0">
                    <a:pos x="105" y="252"/>
                  </a:cxn>
                  <a:cxn ang="0">
                    <a:pos x="127" y="237"/>
                  </a:cxn>
                  <a:cxn ang="0">
                    <a:pos x="175" y="228"/>
                  </a:cxn>
                  <a:cxn ang="0">
                    <a:pos x="179" y="204"/>
                  </a:cxn>
                  <a:cxn ang="0">
                    <a:pos x="184" y="179"/>
                  </a:cxn>
                  <a:cxn ang="0">
                    <a:pos x="199" y="176"/>
                  </a:cxn>
                  <a:cxn ang="0">
                    <a:pos x="207" y="162"/>
                  </a:cxn>
                  <a:cxn ang="0">
                    <a:pos x="220" y="147"/>
                  </a:cxn>
                  <a:cxn ang="0">
                    <a:pos x="234" y="127"/>
                  </a:cxn>
                  <a:cxn ang="0">
                    <a:pos x="252" y="110"/>
                  </a:cxn>
                  <a:cxn ang="0">
                    <a:pos x="267" y="94"/>
                  </a:cxn>
                  <a:cxn ang="0">
                    <a:pos x="299" y="72"/>
                  </a:cxn>
                  <a:cxn ang="0">
                    <a:pos x="308" y="55"/>
                  </a:cxn>
                  <a:cxn ang="0">
                    <a:pos x="301" y="32"/>
                  </a:cxn>
                  <a:cxn ang="0">
                    <a:pos x="294" y="13"/>
                  </a:cxn>
                  <a:cxn ang="0">
                    <a:pos x="281" y="0"/>
                  </a:cxn>
                  <a:cxn ang="0">
                    <a:pos x="295" y="8"/>
                  </a:cxn>
                  <a:cxn ang="0">
                    <a:pos x="324" y="17"/>
                  </a:cxn>
                  <a:cxn ang="0">
                    <a:pos x="339" y="28"/>
                  </a:cxn>
                  <a:cxn ang="0">
                    <a:pos x="346" y="45"/>
                  </a:cxn>
                  <a:cxn ang="0">
                    <a:pos x="348" y="67"/>
                  </a:cxn>
                  <a:cxn ang="0">
                    <a:pos x="351" y="94"/>
                  </a:cxn>
                  <a:cxn ang="0">
                    <a:pos x="364" y="110"/>
                  </a:cxn>
                  <a:cxn ang="0">
                    <a:pos x="359" y="127"/>
                  </a:cxn>
                  <a:cxn ang="0">
                    <a:pos x="364" y="142"/>
                  </a:cxn>
                  <a:cxn ang="0">
                    <a:pos x="376" y="159"/>
                  </a:cxn>
                  <a:cxn ang="0">
                    <a:pos x="362" y="174"/>
                  </a:cxn>
                  <a:cxn ang="0">
                    <a:pos x="346" y="176"/>
                  </a:cxn>
                  <a:cxn ang="0">
                    <a:pos x="321" y="176"/>
                  </a:cxn>
                  <a:cxn ang="0">
                    <a:pos x="301" y="201"/>
                  </a:cxn>
                  <a:cxn ang="0">
                    <a:pos x="282" y="221"/>
                  </a:cxn>
                  <a:cxn ang="0">
                    <a:pos x="269" y="202"/>
                  </a:cxn>
                  <a:cxn ang="0">
                    <a:pos x="255" y="182"/>
                  </a:cxn>
                  <a:cxn ang="0">
                    <a:pos x="257" y="202"/>
                  </a:cxn>
                  <a:cxn ang="0">
                    <a:pos x="275" y="226"/>
                  </a:cxn>
                  <a:cxn ang="0">
                    <a:pos x="275" y="256"/>
                  </a:cxn>
                  <a:cxn ang="0">
                    <a:pos x="284" y="288"/>
                  </a:cxn>
                  <a:cxn ang="0">
                    <a:pos x="287" y="313"/>
                  </a:cxn>
                  <a:cxn ang="0">
                    <a:pos x="262" y="343"/>
                  </a:cxn>
                  <a:cxn ang="0">
                    <a:pos x="235" y="353"/>
                  </a:cxn>
                  <a:cxn ang="0">
                    <a:pos x="226" y="372"/>
                  </a:cxn>
                  <a:cxn ang="0">
                    <a:pos x="267" y="350"/>
                  </a:cxn>
                </a:cxnLst>
                <a:rect l="0" t="0" r="r" b="b"/>
                <a:pathLst>
                  <a:path w="377" h="483">
                    <a:moveTo>
                      <a:pt x="267" y="350"/>
                    </a:moveTo>
                    <a:lnTo>
                      <a:pt x="279" y="350"/>
                    </a:lnTo>
                    <a:lnTo>
                      <a:pt x="302" y="316"/>
                    </a:lnTo>
                    <a:lnTo>
                      <a:pt x="314" y="316"/>
                    </a:lnTo>
                    <a:lnTo>
                      <a:pt x="314" y="323"/>
                    </a:lnTo>
                    <a:lnTo>
                      <a:pt x="324" y="336"/>
                    </a:lnTo>
                    <a:lnTo>
                      <a:pt x="322" y="348"/>
                    </a:lnTo>
                    <a:lnTo>
                      <a:pt x="322" y="355"/>
                    </a:lnTo>
                    <a:lnTo>
                      <a:pt x="321" y="365"/>
                    </a:lnTo>
                    <a:lnTo>
                      <a:pt x="326" y="373"/>
                    </a:lnTo>
                    <a:lnTo>
                      <a:pt x="335" y="373"/>
                    </a:lnTo>
                    <a:lnTo>
                      <a:pt x="344" y="375"/>
                    </a:lnTo>
                    <a:lnTo>
                      <a:pt x="351" y="383"/>
                    </a:lnTo>
                    <a:lnTo>
                      <a:pt x="359" y="388"/>
                    </a:lnTo>
                    <a:lnTo>
                      <a:pt x="348" y="408"/>
                    </a:lnTo>
                    <a:lnTo>
                      <a:pt x="339" y="417"/>
                    </a:lnTo>
                    <a:lnTo>
                      <a:pt x="335" y="425"/>
                    </a:lnTo>
                    <a:lnTo>
                      <a:pt x="333" y="437"/>
                    </a:lnTo>
                    <a:lnTo>
                      <a:pt x="329" y="460"/>
                    </a:lnTo>
                    <a:lnTo>
                      <a:pt x="322" y="482"/>
                    </a:lnTo>
                    <a:lnTo>
                      <a:pt x="234" y="477"/>
                    </a:lnTo>
                    <a:lnTo>
                      <a:pt x="148" y="477"/>
                    </a:lnTo>
                    <a:lnTo>
                      <a:pt x="150" y="403"/>
                    </a:lnTo>
                    <a:lnTo>
                      <a:pt x="152" y="372"/>
                    </a:lnTo>
                    <a:lnTo>
                      <a:pt x="124" y="372"/>
                    </a:lnTo>
                    <a:lnTo>
                      <a:pt x="0" y="368"/>
                    </a:lnTo>
                    <a:lnTo>
                      <a:pt x="1" y="355"/>
                    </a:lnTo>
                    <a:lnTo>
                      <a:pt x="28" y="321"/>
                    </a:lnTo>
                    <a:lnTo>
                      <a:pt x="37" y="306"/>
                    </a:lnTo>
                    <a:lnTo>
                      <a:pt x="43" y="298"/>
                    </a:lnTo>
                    <a:lnTo>
                      <a:pt x="53" y="294"/>
                    </a:lnTo>
                    <a:lnTo>
                      <a:pt x="60" y="284"/>
                    </a:lnTo>
                    <a:lnTo>
                      <a:pt x="66" y="276"/>
                    </a:lnTo>
                    <a:lnTo>
                      <a:pt x="75" y="268"/>
                    </a:lnTo>
                    <a:lnTo>
                      <a:pt x="90" y="264"/>
                    </a:lnTo>
                    <a:lnTo>
                      <a:pt x="105" y="252"/>
                    </a:lnTo>
                    <a:lnTo>
                      <a:pt x="113" y="243"/>
                    </a:lnTo>
                    <a:lnTo>
                      <a:pt x="127" y="237"/>
                    </a:lnTo>
                    <a:lnTo>
                      <a:pt x="166" y="234"/>
                    </a:lnTo>
                    <a:lnTo>
                      <a:pt x="175" y="228"/>
                    </a:lnTo>
                    <a:lnTo>
                      <a:pt x="182" y="217"/>
                    </a:lnTo>
                    <a:lnTo>
                      <a:pt x="179" y="204"/>
                    </a:lnTo>
                    <a:lnTo>
                      <a:pt x="180" y="190"/>
                    </a:lnTo>
                    <a:lnTo>
                      <a:pt x="184" y="179"/>
                    </a:lnTo>
                    <a:lnTo>
                      <a:pt x="190" y="174"/>
                    </a:lnTo>
                    <a:lnTo>
                      <a:pt x="199" y="176"/>
                    </a:lnTo>
                    <a:lnTo>
                      <a:pt x="206" y="169"/>
                    </a:lnTo>
                    <a:lnTo>
                      <a:pt x="207" y="162"/>
                    </a:lnTo>
                    <a:lnTo>
                      <a:pt x="212" y="150"/>
                    </a:lnTo>
                    <a:lnTo>
                      <a:pt x="220" y="147"/>
                    </a:lnTo>
                    <a:lnTo>
                      <a:pt x="230" y="139"/>
                    </a:lnTo>
                    <a:lnTo>
                      <a:pt x="234" y="127"/>
                    </a:lnTo>
                    <a:lnTo>
                      <a:pt x="241" y="115"/>
                    </a:lnTo>
                    <a:lnTo>
                      <a:pt x="252" y="110"/>
                    </a:lnTo>
                    <a:lnTo>
                      <a:pt x="257" y="100"/>
                    </a:lnTo>
                    <a:lnTo>
                      <a:pt x="267" y="94"/>
                    </a:lnTo>
                    <a:lnTo>
                      <a:pt x="282" y="75"/>
                    </a:lnTo>
                    <a:lnTo>
                      <a:pt x="299" y="72"/>
                    </a:lnTo>
                    <a:lnTo>
                      <a:pt x="308" y="70"/>
                    </a:lnTo>
                    <a:lnTo>
                      <a:pt x="308" y="55"/>
                    </a:lnTo>
                    <a:lnTo>
                      <a:pt x="306" y="45"/>
                    </a:lnTo>
                    <a:lnTo>
                      <a:pt x="301" y="32"/>
                    </a:lnTo>
                    <a:lnTo>
                      <a:pt x="299" y="21"/>
                    </a:lnTo>
                    <a:lnTo>
                      <a:pt x="294" y="13"/>
                    </a:lnTo>
                    <a:lnTo>
                      <a:pt x="281" y="12"/>
                    </a:lnTo>
                    <a:lnTo>
                      <a:pt x="281" y="0"/>
                    </a:lnTo>
                    <a:lnTo>
                      <a:pt x="289" y="0"/>
                    </a:lnTo>
                    <a:lnTo>
                      <a:pt x="295" y="8"/>
                    </a:lnTo>
                    <a:lnTo>
                      <a:pt x="301" y="13"/>
                    </a:lnTo>
                    <a:lnTo>
                      <a:pt x="324" y="17"/>
                    </a:lnTo>
                    <a:lnTo>
                      <a:pt x="329" y="23"/>
                    </a:lnTo>
                    <a:lnTo>
                      <a:pt x="339" y="28"/>
                    </a:lnTo>
                    <a:lnTo>
                      <a:pt x="341" y="35"/>
                    </a:lnTo>
                    <a:lnTo>
                      <a:pt x="346" y="45"/>
                    </a:lnTo>
                    <a:lnTo>
                      <a:pt x="348" y="57"/>
                    </a:lnTo>
                    <a:lnTo>
                      <a:pt x="348" y="67"/>
                    </a:lnTo>
                    <a:lnTo>
                      <a:pt x="351" y="82"/>
                    </a:lnTo>
                    <a:lnTo>
                      <a:pt x="351" y="94"/>
                    </a:lnTo>
                    <a:lnTo>
                      <a:pt x="353" y="100"/>
                    </a:lnTo>
                    <a:lnTo>
                      <a:pt x="364" y="110"/>
                    </a:lnTo>
                    <a:lnTo>
                      <a:pt x="364" y="121"/>
                    </a:lnTo>
                    <a:lnTo>
                      <a:pt x="359" y="127"/>
                    </a:lnTo>
                    <a:lnTo>
                      <a:pt x="359" y="135"/>
                    </a:lnTo>
                    <a:lnTo>
                      <a:pt x="364" y="142"/>
                    </a:lnTo>
                    <a:lnTo>
                      <a:pt x="366" y="150"/>
                    </a:lnTo>
                    <a:lnTo>
                      <a:pt x="376" y="159"/>
                    </a:lnTo>
                    <a:lnTo>
                      <a:pt x="371" y="172"/>
                    </a:lnTo>
                    <a:lnTo>
                      <a:pt x="362" y="174"/>
                    </a:lnTo>
                    <a:lnTo>
                      <a:pt x="353" y="174"/>
                    </a:lnTo>
                    <a:lnTo>
                      <a:pt x="346" y="176"/>
                    </a:lnTo>
                    <a:lnTo>
                      <a:pt x="329" y="172"/>
                    </a:lnTo>
                    <a:lnTo>
                      <a:pt x="321" y="176"/>
                    </a:lnTo>
                    <a:lnTo>
                      <a:pt x="321" y="189"/>
                    </a:lnTo>
                    <a:lnTo>
                      <a:pt x="301" y="201"/>
                    </a:lnTo>
                    <a:lnTo>
                      <a:pt x="295" y="216"/>
                    </a:lnTo>
                    <a:lnTo>
                      <a:pt x="282" y="221"/>
                    </a:lnTo>
                    <a:lnTo>
                      <a:pt x="281" y="204"/>
                    </a:lnTo>
                    <a:lnTo>
                      <a:pt x="269" y="202"/>
                    </a:lnTo>
                    <a:lnTo>
                      <a:pt x="262" y="197"/>
                    </a:lnTo>
                    <a:lnTo>
                      <a:pt x="255" y="182"/>
                    </a:lnTo>
                    <a:lnTo>
                      <a:pt x="249" y="189"/>
                    </a:lnTo>
                    <a:lnTo>
                      <a:pt x="257" y="202"/>
                    </a:lnTo>
                    <a:lnTo>
                      <a:pt x="266" y="212"/>
                    </a:lnTo>
                    <a:lnTo>
                      <a:pt x="275" y="226"/>
                    </a:lnTo>
                    <a:lnTo>
                      <a:pt x="275" y="246"/>
                    </a:lnTo>
                    <a:lnTo>
                      <a:pt x="275" y="256"/>
                    </a:lnTo>
                    <a:lnTo>
                      <a:pt x="289" y="276"/>
                    </a:lnTo>
                    <a:lnTo>
                      <a:pt x="284" y="288"/>
                    </a:lnTo>
                    <a:lnTo>
                      <a:pt x="284" y="304"/>
                    </a:lnTo>
                    <a:lnTo>
                      <a:pt x="287" y="313"/>
                    </a:lnTo>
                    <a:lnTo>
                      <a:pt x="281" y="323"/>
                    </a:lnTo>
                    <a:lnTo>
                      <a:pt x="262" y="343"/>
                    </a:lnTo>
                    <a:lnTo>
                      <a:pt x="249" y="343"/>
                    </a:lnTo>
                    <a:lnTo>
                      <a:pt x="235" y="353"/>
                    </a:lnTo>
                    <a:lnTo>
                      <a:pt x="226" y="363"/>
                    </a:lnTo>
                    <a:lnTo>
                      <a:pt x="226" y="372"/>
                    </a:lnTo>
                    <a:lnTo>
                      <a:pt x="246" y="359"/>
                    </a:lnTo>
                    <a:lnTo>
                      <a:pt x="267" y="350"/>
                    </a:lnTo>
                  </a:path>
                </a:pathLst>
              </a:custGeom>
              <a:solidFill>
                <a:srgbClr val="E8E8E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2986302" y="3230253"/>
                <a:ext cx="56009" cy="115272"/>
              </a:xfrm>
              <a:custGeom>
                <a:avLst/>
                <a:gdLst/>
                <a:ahLst/>
                <a:cxnLst>
                  <a:cxn ang="0">
                    <a:pos x="35" y="86"/>
                  </a:cxn>
                  <a:cxn ang="0">
                    <a:pos x="50" y="90"/>
                  </a:cxn>
                  <a:cxn ang="0">
                    <a:pos x="54" y="100"/>
                  </a:cxn>
                  <a:cxn ang="0">
                    <a:pos x="48" y="110"/>
                  </a:cxn>
                  <a:cxn ang="0">
                    <a:pos x="64" y="119"/>
                  </a:cxn>
                  <a:cxn ang="0">
                    <a:pos x="54" y="124"/>
                  </a:cxn>
                  <a:cxn ang="0">
                    <a:pos x="39" y="127"/>
                  </a:cxn>
                  <a:cxn ang="0">
                    <a:pos x="35" y="119"/>
                  </a:cxn>
                  <a:cxn ang="0">
                    <a:pos x="25" y="108"/>
                  </a:cxn>
                  <a:cxn ang="0">
                    <a:pos x="14" y="110"/>
                  </a:cxn>
                  <a:cxn ang="0">
                    <a:pos x="3" y="99"/>
                  </a:cxn>
                  <a:cxn ang="0">
                    <a:pos x="7" y="77"/>
                  </a:cxn>
                  <a:cxn ang="0">
                    <a:pos x="1" y="62"/>
                  </a:cxn>
                  <a:cxn ang="0">
                    <a:pos x="0" y="46"/>
                  </a:cxn>
                  <a:cxn ang="0">
                    <a:pos x="12" y="37"/>
                  </a:cxn>
                  <a:cxn ang="0">
                    <a:pos x="14" y="23"/>
                  </a:cxn>
                  <a:cxn ang="0">
                    <a:pos x="16" y="0"/>
                  </a:cxn>
                  <a:cxn ang="0">
                    <a:pos x="27" y="0"/>
                  </a:cxn>
                  <a:cxn ang="0">
                    <a:pos x="35" y="12"/>
                  </a:cxn>
                  <a:cxn ang="0">
                    <a:pos x="46" y="8"/>
                  </a:cxn>
                  <a:cxn ang="0">
                    <a:pos x="50" y="23"/>
                  </a:cxn>
                  <a:cxn ang="0">
                    <a:pos x="50" y="37"/>
                  </a:cxn>
                  <a:cxn ang="0">
                    <a:pos x="50" y="46"/>
                  </a:cxn>
                  <a:cxn ang="0">
                    <a:pos x="46" y="62"/>
                  </a:cxn>
                  <a:cxn ang="0">
                    <a:pos x="54" y="70"/>
                  </a:cxn>
                  <a:cxn ang="0">
                    <a:pos x="55" y="80"/>
                  </a:cxn>
                  <a:cxn ang="0">
                    <a:pos x="35" y="86"/>
                  </a:cxn>
                </a:cxnLst>
                <a:rect l="0" t="0" r="r" b="b"/>
                <a:pathLst>
                  <a:path w="65" h="128">
                    <a:moveTo>
                      <a:pt x="35" y="86"/>
                    </a:moveTo>
                    <a:lnTo>
                      <a:pt x="50" y="90"/>
                    </a:lnTo>
                    <a:lnTo>
                      <a:pt x="54" y="100"/>
                    </a:lnTo>
                    <a:lnTo>
                      <a:pt x="48" y="110"/>
                    </a:lnTo>
                    <a:lnTo>
                      <a:pt x="64" y="119"/>
                    </a:lnTo>
                    <a:lnTo>
                      <a:pt x="54" y="124"/>
                    </a:lnTo>
                    <a:lnTo>
                      <a:pt x="39" y="127"/>
                    </a:lnTo>
                    <a:lnTo>
                      <a:pt x="35" y="119"/>
                    </a:lnTo>
                    <a:lnTo>
                      <a:pt x="25" y="108"/>
                    </a:lnTo>
                    <a:lnTo>
                      <a:pt x="14" y="110"/>
                    </a:lnTo>
                    <a:lnTo>
                      <a:pt x="3" y="99"/>
                    </a:lnTo>
                    <a:lnTo>
                      <a:pt x="7" y="77"/>
                    </a:lnTo>
                    <a:lnTo>
                      <a:pt x="1" y="62"/>
                    </a:lnTo>
                    <a:lnTo>
                      <a:pt x="0" y="46"/>
                    </a:lnTo>
                    <a:lnTo>
                      <a:pt x="12" y="37"/>
                    </a:lnTo>
                    <a:lnTo>
                      <a:pt x="14" y="23"/>
                    </a:lnTo>
                    <a:lnTo>
                      <a:pt x="16" y="0"/>
                    </a:lnTo>
                    <a:lnTo>
                      <a:pt x="27" y="0"/>
                    </a:lnTo>
                    <a:lnTo>
                      <a:pt x="35" y="12"/>
                    </a:lnTo>
                    <a:lnTo>
                      <a:pt x="46" y="8"/>
                    </a:lnTo>
                    <a:lnTo>
                      <a:pt x="50" y="23"/>
                    </a:lnTo>
                    <a:lnTo>
                      <a:pt x="50" y="37"/>
                    </a:lnTo>
                    <a:lnTo>
                      <a:pt x="50" y="46"/>
                    </a:lnTo>
                    <a:lnTo>
                      <a:pt x="46" y="62"/>
                    </a:lnTo>
                    <a:lnTo>
                      <a:pt x="54" y="70"/>
                    </a:lnTo>
                    <a:lnTo>
                      <a:pt x="55" y="80"/>
                    </a:lnTo>
                    <a:lnTo>
                      <a:pt x="35" y="86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3033694" y="3373443"/>
                <a:ext cx="25850" cy="28818"/>
              </a:xfrm>
              <a:custGeom>
                <a:avLst/>
                <a:gdLst/>
                <a:ahLst/>
                <a:cxnLst>
                  <a:cxn ang="0">
                    <a:pos x="16" y="31"/>
                  </a:cxn>
                  <a:cxn ang="0">
                    <a:pos x="0" y="8"/>
                  </a:cxn>
                  <a:cxn ang="0">
                    <a:pos x="22" y="0"/>
                  </a:cxn>
                  <a:cxn ang="0">
                    <a:pos x="29" y="21"/>
                  </a:cxn>
                  <a:cxn ang="0">
                    <a:pos x="16" y="31"/>
                  </a:cxn>
                </a:cxnLst>
                <a:rect l="0" t="0" r="r" b="b"/>
                <a:pathLst>
                  <a:path w="30" h="32">
                    <a:moveTo>
                      <a:pt x="16" y="31"/>
                    </a:moveTo>
                    <a:lnTo>
                      <a:pt x="0" y="8"/>
                    </a:lnTo>
                    <a:lnTo>
                      <a:pt x="22" y="0"/>
                    </a:lnTo>
                    <a:lnTo>
                      <a:pt x="29" y="21"/>
                    </a:lnTo>
                    <a:lnTo>
                      <a:pt x="16" y="31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2087570" y="3957008"/>
                <a:ext cx="426531" cy="451182"/>
              </a:xfrm>
              <a:custGeom>
                <a:avLst/>
                <a:gdLst/>
                <a:ahLst/>
                <a:cxnLst>
                  <a:cxn ang="0">
                    <a:pos x="83" y="483"/>
                  </a:cxn>
                  <a:cxn ang="0">
                    <a:pos x="83" y="460"/>
                  </a:cxn>
                  <a:cxn ang="0">
                    <a:pos x="73" y="445"/>
                  </a:cxn>
                  <a:cxn ang="0">
                    <a:pos x="57" y="433"/>
                  </a:cxn>
                  <a:cxn ang="0">
                    <a:pos x="33" y="435"/>
                  </a:cxn>
                  <a:cxn ang="0">
                    <a:pos x="28" y="457"/>
                  </a:cxn>
                  <a:cxn ang="0">
                    <a:pos x="21" y="466"/>
                  </a:cxn>
                  <a:cxn ang="0">
                    <a:pos x="0" y="461"/>
                  </a:cxn>
                  <a:cxn ang="0">
                    <a:pos x="3" y="440"/>
                  </a:cxn>
                  <a:cxn ang="0">
                    <a:pos x="12" y="420"/>
                  </a:cxn>
                  <a:cxn ang="0">
                    <a:pos x="23" y="263"/>
                  </a:cxn>
                  <a:cxn ang="0">
                    <a:pos x="23" y="137"/>
                  </a:cxn>
                  <a:cxn ang="0">
                    <a:pos x="37" y="141"/>
                  </a:cxn>
                  <a:cxn ang="0">
                    <a:pos x="37" y="148"/>
                  </a:cxn>
                  <a:cxn ang="0">
                    <a:pos x="37" y="168"/>
                  </a:cxn>
                  <a:cxn ang="0">
                    <a:pos x="50" y="188"/>
                  </a:cxn>
                  <a:cxn ang="0">
                    <a:pos x="46" y="237"/>
                  </a:cxn>
                  <a:cxn ang="0">
                    <a:pos x="43" y="260"/>
                  </a:cxn>
                  <a:cxn ang="0">
                    <a:pos x="43" y="280"/>
                  </a:cxn>
                  <a:cxn ang="0">
                    <a:pos x="46" y="326"/>
                  </a:cxn>
                  <a:cxn ang="0">
                    <a:pos x="46" y="355"/>
                  </a:cxn>
                  <a:cxn ang="0">
                    <a:pos x="50" y="372"/>
                  </a:cxn>
                  <a:cxn ang="0">
                    <a:pos x="70" y="372"/>
                  </a:cxn>
                  <a:cxn ang="0">
                    <a:pos x="90" y="355"/>
                  </a:cxn>
                  <a:cxn ang="0">
                    <a:pos x="106" y="341"/>
                  </a:cxn>
                  <a:cxn ang="0">
                    <a:pos x="99" y="306"/>
                  </a:cxn>
                  <a:cxn ang="0">
                    <a:pos x="111" y="317"/>
                  </a:cxn>
                  <a:cxn ang="0">
                    <a:pos x="124" y="323"/>
                  </a:cxn>
                  <a:cxn ang="0">
                    <a:pos x="119" y="300"/>
                  </a:cxn>
                  <a:cxn ang="0">
                    <a:pos x="99" y="277"/>
                  </a:cxn>
                  <a:cxn ang="0">
                    <a:pos x="115" y="263"/>
                  </a:cxn>
                  <a:cxn ang="0">
                    <a:pos x="131" y="237"/>
                  </a:cxn>
                  <a:cxn ang="0">
                    <a:pos x="128" y="217"/>
                  </a:cxn>
                  <a:cxn ang="0">
                    <a:pos x="119" y="205"/>
                  </a:cxn>
                  <a:cxn ang="0">
                    <a:pos x="108" y="180"/>
                  </a:cxn>
                  <a:cxn ang="0">
                    <a:pos x="93" y="163"/>
                  </a:cxn>
                  <a:cxn ang="0">
                    <a:pos x="97" y="143"/>
                  </a:cxn>
                  <a:cxn ang="0">
                    <a:pos x="119" y="132"/>
                  </a:cxn>
                  <a:cxn ang="0">
                    <a:pos x="123" y="113"/>
                  </a:cxn>
                  <a:cxn ang="0">
                    <a:pos x="146" y="97"/>
                  </a:cxn>
                  <a:cxn ang="0">
                    <a:pos x="164" y="70"/>
                  </a:cxn>
                  <a:cxn ang="0">
                    <a:pos x="153" y="53"/>
                  </a:cxn>
                  <a:cxn ang="0">
                    <a:pos x="128" y="61"/>
                  </a:cxn>
                  <a:cxn ang="0">
                    <a:pos x="108" y="61"/>
                  </a:cxn>
                  <a:cxn ang="0">
                    <a:pos x="85" y="61"/>
                  </a:cxn>
                  <a:cxn ang="0">
                    <a:pos x="93" y="80"/>
                  </a:cxn>
                  <a:cxn ang="0">
                    <a:pos x="70" y="83"/>
                  </a:cxn>
                  <a:cxn ang="0">
                    <a:pos x="35" y="61"/>
                  </a:cxn>
                  <a:cxn ang="0">
                    <a:pos x="8" y="48"/>
                  </a:cxn>
                  <a:cxn ang="0">
                    <a:pos x="8" y="0"/>
                  </a:cxn>
                  <a:cxn ang="0">
                    <a:pos x="389" y="12"/>
                  </a:cxn>
                  <a:cxn ang="0">
                    <a:pos x="494" y="88"/>
                  </a:cxn>
                  <a:cxn ang="0">
                    <a:pos x="491" y="263"/>
                  </a:cxn>
                  <a:cxn ang="0">
                    <a:pos x="354" y="377"/>
                  </a:cxn>
                  <a:cxn ang="0">
                    <a:pos x="239" y="460"/>
                  </a:cxn>
                  <a:cxn ang="0">
                    <a:pos x="221" y="466"/>
                  </a:cxn>
                  <a:cxn ang="0">
                    <a:pos x="201" y="468"/>
                  </a:cxn>
                  <a:cxn ang="0">
                    <a:pos x="186" y="466"/>
                  </a:cxn>
                  <a:cxn ang="0">
                    <a:pos x="171" y="475"/>
                  </a:cxn>
                  <a:cxn ang="0">
                    <a:pos x="153" y="485"/>
                  </a:cxn>
                  <a:cxn ang="0">
                    <a:pos x="141" y="497"/>
                  </a:cxn>
                  <a:cxn ang="0">
                    <a:pos x="115" y="497"/>
                  </a:cxn>
                  <a:cxn ang="0">
                    <a:pos x="90" y="485"/>
                  </a:cxn>
                </a:cxnLst>
                <a:rect l="0" t="0" r="r" b="b"/>
                <a:pathLst>
                  <a:path w="495" h="501">
                    <a:moveTo>
                      <a:pt x="90" y="485"/>
                    </a:moveTo>
                    <a:lnTo>
                      <a:pt x="83" y="483"/>
                    </a:lnTo>
                    <a:lnTo>
                      <a:pt x="73" y="475"/>
                    </a:lnTo>
                    <a:lnTo>
                      <a:pt x="83" y="460"/>
                    </a:lnTo>
                    <a:lnTo>
                      <a:pt x="77" y="453"/>
                    </a:lnTo>
                    <a:lnTo>
                      <a:pt x="73" y="445"/>
                    </a:lnTo>
                    <a:lnTo>
                      <a:pt x="66" y="435"/>
                    </a:lnTo>
                    <a:lnTo>
                      <a:pt x="57" y="433"/>
                    </a:lnTo>
                    <a:lnTo>
                      <a:pt x="43" y="430"/>
                    </a:lnTo>
                    <a:lnTo>
                      <a:pt x="33" y="435"/>
                    </a:lnTo>
                    <a:lnTo>
                      <a:pt x="33" y="445"/>
                    </a:lnTo>
                    <a:lnTo>
                      <a:pt x="28" y="457"/>
                    </a:lnTo>
                    <a:lnTo>
                      <a:pt x="32" y="468"/>
                    </a:lnTo>
                    <a:lnTo>
                      <a:pt x="21" y="466"/>
                    </a:lnTo>
                    <a:lnTo>
                      <a:pt x="0" y="472"/>
                    </a:lnTo>
                    <a:lnTo>
                      <a:pt x="0" y="461"/>
                    </a:lnTo>
                    <a:lnTo>
                      <a:pt x="1" y="452"/>
                    </a:lnTo>
                    <a:lnTo>
                      <a:pt x="3" y="440"/>
                    </a:lnTo>
                    <a:lnTo>
                      <a:pt x="8" y="430"/>
                    </a:lnTo>
                    <a:lnTo>
                      <a:pt x="12" y="420"/>
                    </a:lnTo>
                    <a:lnTo>
                      <a:pt x="17" y="375"/>
                    </a:lnTo>
                    <a:lnTo>
                      <a:pt x="23" y="263"/>
                    </a:lnTo>
                    <a:lnTo>
                      <a:pt x="21" y="148"/>
                    </a:lnTo>
                    <a:lnTo>
                      <a:pt x="23" y="137"/>
                    </a:lnTo>
                    <a:lnTo>
                      <a:pt x="30" y="132"/>
                    </a:lnTo>
                    <a:lnTo>
                      <a:pt x="37" y="141"/>
                    </a:lnTo>
                    <a:lnTo>
                      <a:pt x="45" y="143"/>
                    </a:lnTo>
                    <a:lnTo>
                      <a:pt x="37" y="148"/>
                    </a:lnTo>
                    <a:lnTo>
                      <a:pt x="33" y="157"/>
                    </a:lnTo>
                    <a:lnTo>
                      <a:pt x="37" y="168"/>
                    </a:lnTo>
                    <a:lnTo>
                      <a:pt x="45" y="180"/>
                    </a:lnTo>
                    <a:lnTo>
                      <a:pt x="50" y="188"/>
                    </a:lnTo>
                    <a:lnTo>
                      <a:pt x="50" y="205"/>
                    </a:lnTo>
                    <a:lnTo>
                      <a:pt x="46" y="237"/>
                    </a:lnTo>
                    <a:lnTo>
                      <a:pt x="46" y="245"/>
                    </a:lnTo>
                    <a:lnTo>
                      <a:pt x="43" y="260"/>
                    </a:lnTo>
                    <a:lnTo>
                      <a:pt x="38" y="268"/>
                    </a:lnTo>
                    <a:lnTo>
                      <a:pt x="43" y="280"/>
                    </a:lnTo>
                    <a:lnTo>
                      <a:pt x="43" y="293"/>
                    </a:lnTo>
                    <a:lnTo>
                      <a:pt x="46" y="326"/>
                    </a:lnTo>
                    <a:lnTo>
                      <a:pt x="45" y="343"/>
                    </a:lnTo>
                    <a:lnTo>
                      <a:pt x="46" y="355"/>
                    </a:lnTo>
                    <a:lnTo>
                      <a:pt x="45" y="365"/>
                    </a:lnTo>
                    <a:lnTo>
                      <a:pt x="50" y="372"/>
                    </a:lnTo>
                    <a:lnTo>
                      <a:pt x="57" y="377"/>
                    </a:lnTo>
                    <a:lnTo>
                      <a:pt x="70" y="372"/>
                    </a:lnTo>
                    <a:lnTo>
                      <a:pt x="85" y="375"/>
                    </a:lnTo>
                    <a:lnTo>
                      <a:pt x="90" y="355"/>
                    </a:lnTo>
                    <a:lnTo>
                      <a:pt x="97" y="346"/>
                    </a:lnTo>
                    <a:lnTo>
                      <a:pt x="106" y="341"/>
                    </a:lnTo>
                    <a:lnTo>
                      <a:pt x="111" y="335"/>
                    </a:lnTo>
                    <a:lnTo>
                      <a:pt x="99" y="306"/>
                    </a:lnTo>
                    <a:lnTo>
                      <a:pt x="113" y="308"/>
                    </a:lnTo>
                    <a:lnTo>
                      <a:pt x="111" y="317"/>
                    </a:lnTo>
                    <a:lnTo>
                      <a:pt x="115" y="326"/>
                    </a:lnTo>
                    <a:lnTo>
                      <a:pt x="124" y="323"/>
                    </a:lnTo>
                    <a:lnTo>
                      <a:pt x="123" y="308"/>
                    </a:lnTo>
                    <a:lnTo>
                      <a:pt x="119" y="300"/>
                    </a:lnTo>
                    <a:lnTo>
                      <a:pt x="97" y="288"/>
                    </a:lnTo>
                    <a:lnTo>
                      <a:pt x="99" y="277"/>
                    </a:lnTo>
                    <a:lnTo>
                      <a:pt x="108" y="273"/>
                    </a:lnTo>
                    <a:lnTo>
                      <a:pt x="115" y="263"/>
                    </a:lnTo>
                    <a:lnTo>
                      <a:pt x="131" y="248"/>
                    </a:lnTo>
                    <a:lnTo>
                      <a:pt x="131" y="237"/>
                    </a:lnTo>
                    <a:lnTo>
                      <a:pt x="135" y="228"/>
                    </a:lnTo>
                    <a:lnTo>
                      <a:pt x="128" y="217"/>
                    </a:lnTo>
                    <a:lnTo>
                      <a:pt x="124" y="213"/>
                    </a:lnTo>
                    <a:lnTo>
                      <a:pt x="119" y="205"/>
                    </a:lnTo>
                    <a:lnTo>
                      <a:pt x="113" y="188"/>
                    </a:lnTo>
                    <a:lnTo>
                      <a:pt x="108" y="180"/>
                    </a:lnTo>
                    <a:lnTo>
                      <a:pt x="97" y="175"/>
                    </a:lnTo>
                    <a:lnTo>
                      <a:pt x="93" y="163"/>
                    </a:lnTo>
                    <a:lnTo>
                      <a:pt x="97" y="152"/>
                    </a:lnTo>
                    <a:lnTo>
                      <a:pt x="97" y="143"/>
                    </a:lnTo>
                    <a:lnTo>
                      <a:pt x="108" y="137"/>
                    </a:lnTo>
                    <a:lnTo>
                      <a:pt x="119" y="132"/>
                    </a:lnTo>
                    <a:lnTo>
                      <a:pt x="123" y="123"/>
                    </a:lnTo>
                    <a:lnTo>
                      <a:pt x="123" y="113"/>
                    </a:lnTo>
                    <a:lnTo>
                      <a:pt x="130" y="106"/>
                    </a:lnTo>
                    <a:lnTo>
                      <a:pt x="146" y="97"/>
                    </a:lnTo>
                    <a:lnTo>
                      <a:pt x="166" y="85"/>
                    </a:lnTo>
                    <a:lnTo>
                      <a:pt x="164" y="70"/>
                    </a:lnTo>
                    <a:lnTo>
                      <a:pt x="159" y="61"/>
                    </a:lnTo>
                    <a:lnTo>
                      <a:pt x="153" y="53"/>
                    </a:lnTo>
                    <a:lnTo>
                      <a:pt x="143" y="50"/>
                    </a:lnTo>
                    <a:lnTo>
                      <a:pt x="128" y="61"/>
                    </a:lnTo>
                    <a:lnTo>
                      <a:pt x="119" y="61"/>
                    </a:lnTo>
                    <a:lnTo>
                      <a:pt x="108" y="61"/>
                    </a:lnTo>
                    <a:lnTo>
                      <a:pt x="99" y="57"/>
                    </a:lnTo>
                    <a:lnTo>
                      <a:pt x="85" y="61"/>
                    </a:lnTo>
                    <a:lnTo>
                      <a:pt x="88" y="70"/>
                    </a:lnTo>
                    <a:lnTo>
                      <a:pt x="93" y="80"/>
                    </a:lnTo>
                    <a:lnTo>
                      <a:pt x="83" y="80"/>
                    </a:lnTo>
                    <a:lnTo>
                      <a:pt x="70" y="83"/>
                    </a:lnTo>
                    <a:lnTo>
                      <a:pt x="63" y="80"/>
                    </a:lnTo>
                    <a:lnTo>
                      <a:pt x="35" y="61"/>
                    </a:lnTo>
                    <a:lnTo>
                      <a:pt x="17" y="53"/>
                    </a:lnTo>
                    <a:lnTo>
                      <a:pt x="8" y="48"/>
                    </a:lnTo>
                    <a:lnTo>
                      <a:pt x="10" y="30"/>
                    </a:lnTo>
                    <a:lnTo>
                      <a:pt x="8" y="0"/>
                    </a:lnTo>
                    <a:lnTo>
                      <a:pt x="181" y="3"/>
                    </a:lnTo>
                    <a:lnTo>
                      <a:pt x="389" y="12"/>
                    </a:lnTo>
                    <a:lnTo>
                      <a:pt x="494" y="15"/>
                    </a:lnTo>
                    <a:lnTo>
                      <a:pt x="494" y="88"/>
                    </a:lnTo>
                    <a:lnTo>
                      <a:pt x="491" y="155"/>
                    </a:lnTo>
                    <a:lnTo>
                      <a:pt x="491" y="263"/>
                    </a:lnTo>
                    <a:lnTo>
                      <a:pt x="489" y="385"/>
                    </a:lnTo>
                    <a:lnTo>
                      <a:pt x="354" y="377"/>
                    </a:lnTo>
                    <a:lnTo>
                      <a:pt x="243" y="375"/>
                    </a:lnTo>
                    <a:lnTo>
                      <a:pt x="239" y="460"/>
                    </a:lnTo>
                    <a:lnTo>
                      <a:pt x="228" y="460"/>
                    </a:lnTo>
                    <a:lnTo>
                      <a:pt x="221" y="466"/>
                    </a:lnTo>
                    <a:lnTo>
                      <a:pt x="211" y="475"/>
                    </a:lnTo>
                    <a:lnTo>
                      <a:pt x="201" y="468"/>
                    </a:lnTo>
                    <a:lnTo>
                      <a:pt x="195" y="466"/>
                    </a:lnTo>
                    <a:lnTo>
                      <a:pt x="186" y="466"/>
                    </a:lnTo>
                    <a:lnTo>
                      <a:pt x="181" y="472"/>
                    </a:lnTo>
                    <a:lnTo>
                      <a:pt x="171" y="475"/>
                    </a:lnTo>
                    <a:lnTo>
                      <a:pt x="164" y="480"/>
                    </a:lnTo>
                    <a:lnTo>
                      <a:pt x="153" y="485"/>
                    </a:lnTo>
                    <a:lnTo>
                      <a:pt x="148" y="493"/>
                    </a:lnTo>
                    <a:lnTo>
                      <a:pt x="141" y="497"/>
                    </a:lnTo>
                    <a:lnTo>
                      <a:pt x="130" y="500"/>
                    </a:lnTo>
                    <a:lnTo>
                      <a:pt x="115" y="497"/>
                    </a:lnTo>
                    <a:lnTo>
                      <a:pt x="108" y="492"/>
                    </a:lnTo>
                    <a:lnTo>
                      <a:pt x="90" y="485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0" name="Freeform 99"/>
              <p:cNvSpPr>
                <a:spLocks/>
              </p:cNvSpPr>
              <p:nvPr/>
            </p:nvSpPr>
            <p:spPr bwMode="auto">
              <a:xfrm>
                <a:off x="2147027" y="4195657"/>
                <a:ext cx="35329" cy="71145"/>
              </a:xfrm>
              <a:custGeom>
                <a:avLst/>
                <a:gdLst/>
                <a:ahLst/>
                <a:cxnLst>
                  <a:cxn ang="0">
                    <a:pos x="6" y="30"/>
                  </a:cxn>
                  <a:cxn ang="0">
                    <a:pos x="5" y="25"/>
                  </a:cxn>
                  <a:cxn ang="0">
                    <a:pos x="5" y="10"/>
                  </a:cxn>
                  <a:cxn ang="0">
                    <a:pos x="13" y="0"/>
                  </a:cxn>
                  <a:cxn ang="0">
                    <a:pos x="15" y="6"/>
                  </a:cxn>
                  <a:cxn ang="0">
                    <a:pos x="20" y="12"/>
                  </a:cxn>
                  <a:cxn ang="0">
                    <a:pos x="21" y="21"/>
                  </a:cxn>
                  <a:cxn ang="0">
                    <a:pos x="28" y="25"/>
                  </a:cxn>
                  <a:cxn ang="0">
                    <a:pos x="37" y="30"/>
                  </a:cxn>
                  <a:cxn ang="0">
                    <a:pos x="32" y="39"/>
                  </a:cxn>
                  <a:cxn ang="0">
                    <a:pos x="32" y="48"/>
                  </a:cxn>
                  <a:cxn ang="0">
                    <a:pos x="35" y="59"/>
                  </a:cxn>
                  <a:cxn ang="0">
                    <a:pos x="40" y="68"/>
                  </a:cxn>
                  <a:cxn ang="0">
                    <a:pos x="35" y="73"/>
                  </a:cxn>
                  <a:cxn ang="0">
                    <a:pos x="21" y="78"/>
                  </a:cxn>
                  <a:cxn ang="0">
                    <a:pos x="15" y="68"/>
                  </a:cxn>
                  <a:cxn ang="0">
                    <a:pos x="21" y="57"/>
                  </a:cxn>
                  <a:cxn ang="0">
                    <a:pos x="15" y="48"/>
                  </a:cxn>
                  <a:cxn ang="0">
                    <a:pos x="6" y="45"/>
                  </a:cxn>
                  <a:cxn ang="0">
                    <a:pos x="0" y="35"/>
                  </a:cxn>
                  <a:cxn ang="0">
                    <a:pos x="6" y="30"/>
                  </a:cxn>
                </a:cxnLst>
                <a:rect l="0" t="0" r="r" b="b"/>
                <a:pathLst>
                  <a:path w="41" h="79">
                    <a:moveTo>
                      <a:pt x="6" y="30"/>
                    </a:moveTo>
                    <a:lnTo>
                      <a:pt x="5" y="25"/>
                    </a:lnTo>
                    <a:lnTo>
                      <a:pt x="5" y="10"/>
                    </a:lnTo>
                    <a:lnTo>
                      <a:pt x="13" y="0"/>
                    </a:lnTo>
                    <a:lnTo>
                      <a:pt x="15" y="6"/>
                    </a:lnTo>
                    <a:lnTo>
                      <a:pt x="20" y="12"/>
                    </a:lnTo>
                    <a:lnTo>
                      <a:pt x="21" y="21"/>
                    </a:lnTo>
                    <a:lnTo>
                      <a:pt x="28" y="25"/>
                    </a:lnTo>
                    <a:lnTo>
                      <a:pt x="37" y="30"/>
                    </a:lnTo>
                    <a:lnTo>
                      <a:pt x="32" y="39"/>
                    </a:lnTo>
                    <a:lnTo>
                      <a:pt x="32" y="48"/>
                    </a:lnTo>
                    <a:lnTo>
                      <a:pt x="35" y="59"/>
                    </a:lnTo>
                    <a:lnTo>
                      <a:pt x="40" y="68"/>
                    </a:lnTo>
                    <a:lnTo>
                      <a:pt x="35" y="73"/>
                    </a:lnTo>
                    <a:lnTo>
                      <a:pt x="21" y="78"/>
                    </a:lnTo>
                    <a:lnTo>
                      <a:pt x="15" y="68"/>
                    </a:lnTo>
                    <a:lnTo>
                      <a:pt x="21" y="57"/>
                    </a:lnTo>
                    <a:lnTo>
                      <a:pt x="15" y="48"/>
                    </a:lnTo>
                    <a:lnTo>
                      <a:pt x="6" y="45"/>
                    </a:lnTo>
                    <a:lnTo>
                      <a:pt x="0" y="35"/>
                    </a:lnTo>
                    <a:lnTo>
                      <a:pt x="6" y="30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1" name="Freeform 100"/>
              <p:cNvSpPr>
                <a:spLocks/>
              </p:cNvSpPr>
              <p:nvPr/>
            </p:nvSpPr>
            <p:spPr bwMode="auto">
              <a:xfrm>
                <a:off x="2894102" y="3667026"/>
                <a:ext cx="37914" cy="50431"/>
              </a:xfrm>
              <a:custGeom>
                <a:avLst/>
                <a:gdLst/>
                <a:ahLst/>
                <a:cxnLst>
                  <a:cxn ang="0">
                    <a:pos x="43" y="30"/>
                  </a:cxn>
                  <a:cxn ang="0">
                    <a:pos x="36" y="38"/>
                  </a:cxn>
                  <a:cxn ang="0">
                    <a:pos x="25" y="35"/>
                  </a:cxn>
                  <a:cxn ang="0">
                    <a:pos x="29" y="55"/>
                  </a:cxn>
                  <a:cxn ang="0">
                    <a:pos x="17" y="50"/>
                  </a:cxn>
                  <a:cxn ang="0">
                    <a:pos x="5" y="35"/>
                  </a:cxn>
                  <a:cxn ang="0">
                    <a:pos x="0" y="25"/>
                  </a:cxn>
                  <a:cxn ang="0">
                    <a:pos x="5" y="20"/>
                  </a:cxn>
                  <a:cxn ang="0">
                    <a:pos x="8" y="8"/>
                  </a:cxn>
                  <a:cxn ang="0">
                    <a:pos x="24" y="0"/>
                  </a:cxn>
                  <a:cxn ang="0">
                    <a:pos x="40" y="10"/>
                  </a:cxn>
                  <a:cxn ang="0">
                    <a:pos x="40" y="20"/>
                  </a:cxn>
                  <a:cxn ang="0">
                    <a:pos x="43" y="30"/>
                  </a:cxn>
                </a:cxnLst>
                <a:rect l="0" t="0" r="r" b="b"/>
                <a:pathLst>
                  <a:path w="44" h="56">
                    <a:moveTo>
                      <a:pt x="43" y="30"/>
                    </a:moveTo>
                    <a:lnTo>
                      <a:pt x="36" y="38"/>
                    </a:lnTo>
                    <a:lnTo>
                      <a:pt x="25" y="35"/>
                    </a:lnTo>
                    <a:lnTo>
                      <a:pt x="29" y="55"/>
                    </a:lnTo>
                    <a:lnTo>
                      <a:pt x="17" y="50"/>
                    </a:lnTo>
                    <a:lnTo>
                      <a:pt x="5" y="35"/>
                    </a:lnTo>
                    <a:lnTo>
                      <a:pt x="0" y="25"/>
                    </a:lnTo>
                    <a:lnTo>
                      <a:pt x="5" y="20"/>
                    </a:lnTo>
                    <a:lnTo>
                      <a:pt x="8" y="8"/>
                    </a:lnTo>
                    <a:lnTo>
                      <a:pt x="24" y="0"/>
                    </a:lnTo>
                    <a:lnTo>
                      <a:pt x="40" y="10"/>
                    </a:lnTo>
                    <a:lnTo>
                      <a:pt x="40" y="20"/>
                    </a:lnTo>
                    <a:lnTo>
                      <a:pt x="43" y="30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2" name="Freeform 101"/>
              <p:cNvSpPr>
                <a:spLocks/>
              </p:cNvSpPr>
              <p:nvPr/>
            </p:nvSpPr>
            <p:spPr bwMode="auto">
              <a:xfrm>
                <a:off x="2910474" y="3563462"/>
                <a:ext cx="760001" cy="483602"/>
              </a:xfrm>
              <a:custGeom>
                <a:avLst/>
                <a:gdLst/>
                <a:ahLst/>
                <a:cxnLst>
                  <a:cxn ang="0">
                    <a:pos x="48" y="160"/>
                  </a:cxn>
                  <a:cxn ang="0">
                    <a:pos x="0" y="202"/>
                  </a:cxn>
                  <a:cxn ang="0">
                    <a:pos x="13" y="243"/>
                  </a:cxn>
                  <a:cxn ang="0">
                    <a:pos x="32" y="274"/>
                  </a:cxn>
                  <a:cxn ang="0">
                    <a:pos x="46" y="304"/>
                  </a:cxn>
                  <a:cxn ang="0">
                    <a:pos x="81" y="302"/>
                  </a:cxn>
                  <a:cxn ang="0">
                    <a:pos x="86" y="329"/>
                  </a:cxn>
                  <a:cxn ang="0">
                    <a:pos x="113" y="356"/>
                  </a:cxn>
                  <a:cxn ang="0">
                    <a:pos x="135" y="386"/>
                  </a:cxn>
                  <a:cxn ang="0">
                    <a:pos x="161" y="411"/>
                  </a:cxn>
                  <a:cxn ang="0">
                    <a:pos x="205" y="426"/>
                  </a:cxn>
                  <a:cxn ang="0">
                    <a:pos x="246" y="433"/>
                  </a:cxn>
                  <a:cxn ang="0">
                    <a:pos x="255" y="471"/>
                  </a:cxn>
                  <a:cxn ang="0">
                    <a:pos x="295" y="489"/>
                  </a:cxn>
                  <a:cxn ang="0">
                    <a:pos x="324" y="497"/>
                  </a:cxn>
                  <a:cxn ang="0">
                    <a:pos x="356" y="508"/>
                  </a:cxn>
                  <a:cxn ang="0">
                    <a:pos x="396" y="509"/>
                  </a:cxn>
                  <a:cxn ang="0">
                    <a:pos x="436" y="519"/>
                  </a:cxn>
                  <a:cxn ang="0">
                    <a:pos x="471" y="519"/>
                  </a:cxn>
                  <a:cxn ang="0">
                    <a:pos x="506" y="521"/>
                  </a:cxn>
                  <a:cxn ang="0">
                    <a:pos x="549" y="536"/>
                  </a:cxn>
                  <a:cxn ang="0">
                    <a:pos x="591" y="517"/>
                  </a:cxn>
                  <a:cxn ang="0">
                    <a:pos x="629" y="484"/>
                  </a:cxn>
                  <a:cxn ang="0">
                    <a:pos x="818" y="461"/>
                  </a:cxn>
                  <a:cxn ang="0">
                    <a:pos x="801" y="422"/>
                  </a:cxn>
                  <a:cxn ang="0">
                    <a:pos x="787" y="396"/>
                  </a:cxn>
                  <a:cxn ang="0">
                    <a:pos x="813" y="369"/>
                  </a:cxn>
                  <a:cxn ang="0">
                    <a:pos x="827" y="336"/>
                  </a:cxn>
                  <a:cxn ang="0">
                    <a:pos x="846" y="304"/>
                  </a:cxn>
                  <a:cxn ang="0">
                    <a:pos x="867" y="272"/>
                  </a:cxn>
                  <a:cxn ang="0">
                    <a:pos x="881" y="214"/>
                  </a:cxn>
                  <a:cxn ang="0">
                    <a:pos x="836" y="214"/>
                  </a:cxn>
                  <a:cxn ang="0">
                    <a:pos x="804" y="189"/>
                  </a:cxn>
                  <a:cxn ang="0">
                    <a:pos x="764" y="180"/>
                  </a:cxn>
                  <a:cxn ang="0">
                    <a:pos x="731" y="172"/>
                  </a:cxn>
                  <a:cxn ang="0">
                    <a:pos x="682" y="148"/>
                  </a:cxn>
                  <a:cxn ang="0">
                    <a:pos x="636" y="142"/>
                  </a:cxn>
                  <a:cxn ang="0">
                    <a:pos x="598" y="134"/>
                  </a:cxn>
                  <a:cxn ang="0">
                    <a:pos x="569" y="160"/>
                  </a:cxn>
                  <a:cxn ang="0">
                    <a:pos x="533" y="147"/>
                  </a:cxn>
                  <a:cxn ang="0">
                    <a:pos x="501" y="160"/>
                  </a:cxn>
                  <a:cxn ang="0">
                    <a:pos x="473" y="142"/>
                  </a:cxn>
                  <a:cxn ang="0">
                    <a:pos x="435" y="132"/>
                  </a:cxn>
                  <a:cxn ang="0">
                    <a:pos x="401" y="100"/>
                  </a:cxn>
                  <a:cxn ang="0">
                    <a:pos x="376" y="61"/>
                  </a:cxn>
                  <a:cxn ang="0">
                    <a:pos x="221" y="20"/>
                  </a:cxn>
                  <a:cxn ang="0">
                    <a:pos x="198" y="21"/>
                  </a:cxn>
                  <a:cxn ang="0">
                    <a:pos x="173" y="40"/>
                  </a:cxn>
                  <a:cxn ang="0">
                    <a:pos x="130" y="33"/>
                  </a:cxn>
                  <a:cxn ang="0">
                    <a:pos x="97" y="88"/>
                  </a:cxn>
                </a:cxnLst>
                <a:rect l="0" t="0" r="r" b="b"/>
                <a:pathLst>
                  <a:path w="882" h="537">
                    <a:moveTo>
                      <a:pt x="66" y="142"/>
                    </a:moveTo>
                    <a:lnTo>
                      <a:pt x="66" y="148"/>
                    </a:lnTo>
                    <a:lnTo>
                      <a:pt x="57" y="155"/>
                    </a:lnTo>
                    <a:lnTo>
                      <a:pt x="48" y="160"/>
                    </a:lnTo>
                    <a:lnTo>
                      <a:pt x="43" y="165"/>
                    </a:lnTo>
                    <a:lnTo>
                      <a:pt x="30" y="180"/>
                    </a:lnTo>
                    <a:lnTo>
                      <a:pt x="5" y="194"/>
                    </a:lnTo>
                    <a:lnTo>
                      <a:pt x="0" y="202"/>
                    </a:lnTo>
                    <a:lnTo>
                      <a:pt x="0" y="214"/>
                    </a:lnTo>
                    <a:lnTo>
                      <a:pt x="3" y="223"/>
                    </a:lnTo>
                    <a:lnTo>
                      <a:pt x="10" y="230"/>
                    </a:lnTo>
                    <a:lnTo>
                      <a:pt x="13" y="243"/>
                    </a:lnTo>
                    <a:lnTo>
                      <a:pt x="13" y="254"/>
                    </a:lnTo>
                    <a:lnTo>
                      <a:pt x="17" y="264"/>
                    </a:lnTo>
                    <a:lnTo>
                      <a:pt x="25" y="272"/>
                    </a:lnTo>
                    <a:lnTo>
                      <a:pt x="32" y="274"/>
                    </a:lnTo>
                    <a:lnTo>
                      <a:pt x="43" y="280"/>
                    </a:lnTo>
                    <a:lnTo>
                      <a:pt x="46" y="289"/>
                    </a:lnTo>
                    <a:lnTo>
                      <a:pt x="43" y="296"/>
                    </a:lnTo>
                    <a:lnTo>
                      <a:pt x="46" y="304"/>
                    </a:lnTo>
                    <a:lnTo>
                      <a:pt x="53" y="307"/>
                    </a:lnTo>
                    <a:lnTo>
                      <a:pt x="57" y="302"/>
                    </a:lnTo>
                    <a:lnTo>
                      <a:pt x="72" y="304"/>
                    </a:lnTo>
                    <a:lnTo>
                      <a:pt x="81" y="302"/>
                    </a:lnTo>
                    <a:lnTo>
                      <a:pt x="78" y="309"/>
                    </a:lnTo>
                    <a:lnTo>
                      <a:pt x="88" y="312"/>
                    </a:lnTo>
                    <a:lnTo>
                      <a:pt x="85" y="322"/>
                    </a:lnTo>
                    <a:lnTo>
                      <a:pt x="86" y="329"/>
                    </a:lnTo>
                    <a:lnTo>
                      <a:pt x="92" y="342"/>
                    </a:lnTo>
                    <a:lnTo>
                      <a:pt x="103" y="345"/>
                    </a:lnTo>
                    <a:lnTo>
                      <a:pt x="110" y="347"/>
                    </a:lnTo>
                    <a:lnTo>
                      <a:pt x="113" y="356"/>
                    </a:lnTo>
                    <a:lnTo>
                      <a:pt x="125" y="359"/>
                    </a:lnTo>
                    <a:lnTo>
                      <a:pt x="133" y="365"/>
                    </a:lnTo>
                    <a:lnTo>
                      <a:pt x="131" y="376"/>
                    </a:lnTo>
                    <a:lnTo>
                      <a:pt x="135" y="386"/>
                    </a:lnTo>
                    <a:lnTo>
                      <a:pt x="135" y="394"/>
                    </a:lnTo>
                    <a:lnTo>
                      <a:pt x="143" y="402"/>
                    </a:lnTo>
                    <a:lnTo>
                      <a:pt x="155" y="402"/>
                    </a:lnTo>
                    <a:lnTo>
                      <a:pt x="161" y="411"/>
                    </a:lnTo>
                    <a:lnTo>
                      <a:pt x="171" y="417"/>
                    </a:lnTo>
                    <a:lnTo>
                      <a:pt x="181" y="420"/>
                    </a:lnTo>
                    <a:lnTo>
                      <a:pt x="191" y="426"/>
                    </a:lnTo>
                    <a:lnTo>
                      <a:pt x="205" y="426"/>
                    </a:lnTo>
                    <a:lnTo>
                      <a:pt x="213" y="422"/>
                    </a:lnTo>
                    <a:lnTo>
                      <a:pt x="228" y="429"/>
                    </a:lnTo>
                    <a:lnTo>
                      <a:pt x="237" y="429"/>
                    </a:lnTo>
                    <a:lnTo>
                      <a:pt x="246" y="433"/>
                    </a:lnTo>
                    <a:lnTo>
                      <a:pt x="250" y="439"/>
                    </a:lnTo>
                    <a:lnTo>
                      <a:pt x="258" y="442"/>
                    </a:lnTo>
                    <a:lnTo>
                      <a:pt x="257" y="461"/>
                    </a:lnTo>
                    <a:lnTo>
                      <a:pt x="255" y="471"/>
                    </a:lnTo>
                    <a:lnTo>
                      <a:pt x="264" y="481"/>
                    </a:lnTo>
                    <a:lnTo>
                      <a:pt x="275" y="487"/>
                    </a:lnTo>
                    <a:lnTo>
                      <a:pt x="281" y="494"/>
                    </a:lnTo>
                    <a:lnTo>
                      <a:pt x="295" y="489"/>
                    </a:lnTo>
                    <a:lnTo>
                      <a:pt x="303" y="489"/>
                    </a:lnTo>
                    <a:lnTo>
                      <a:pt x="311" y="493"/>
                    </a:lnTo>
                    <a:lnTo>
                      <a:pt x="321" y="493"/>
                    </a:lnTo>
                    <a:lnTo>
                      <a:pt x="324" y="497"/>
                    </a:lnTo>
                    <a:lnTo>
                      <a:pt x="333" y="502"/>
                    </a:lnTo>
                    <a:lnTo>
                      <a:pt x="341" y="504"/>
                    </a:lnTo>
                    <a:lnTo>
                      <a:pt x="350" y="504"/>
                    </a:lnTo>
                    <a:lnTo>
                      <a:pt x="356" y="508"/>
                    </a:lnTo>
                    <a:lnTo>
                      <a:pt x="366" y="508"/>
                    </a:lnTo>
                    <a:lnTo>
                      <a:pt x="375" y="508"/>
                    </a:lnTo>
                    <a:lnTo>
                      <a:pt x="386" y="517"/>
                    </a:lnTo>
                    <a:lnTo>
                      <a:pt x="396" y="509"/>
                    </a:lnTo>
                    <a:lnTo>
                      <a:pt x="404" y="509"/>
                    </a:lnTo>
                    <a:lnTo>
                      <a:pt x="415" y="513"/>
                    </a:lnTo>
                    <a:lnTo>
                      <a:pt x="430" y="517"/>
                    </a:lnTo>
                    <a:lnTo>
                      <a:pt x="436" y="519"/>
                    </a:lnTo>
                    <a:lnTo>
                      <a:pt x="444" y="519"/>
                    </a:lnTo>
                    <a:lnTo>
                      <a:pt x="456" y="509"/>
                    </a:lnTo>
                    <a:lnTo>
                      <a:pt x="466" y="513"/>
                    </a:lnTo>
                    <a:lnTo>
                      <a:pt x="471" y="519"/>
                    </a:lnTo>
                    <a:lnTo>
                      <a:pt x="481" y="517"/>
                    </a:lnTo>
                    <a:lnTo>
                      <a:pt x="489" y="508"/>
                    </a:lnTo>
                    <a:lnTo>
                      <a:pt x="501" y="513"/>
                    </a:lnTo>
                    <a:lnTo>
                      <a:pt x="506" y="521"/>
                    </a:lnTo>
                    <a:lnTo>
                      <a:pt x="515" y="524"/>
                    </a:lnTo>
                    <a:lnTo>
                      <a:pt x="524" y="524"/>
                    </a:lnTo>
                    <a:lnTo>
                      <a:pt x="535" y="529"/>
                    </a:lnTo>
                    <a:lnTo>
                      <a:pt x="549" y="536"/>
                    </a:lnTo>
                    <a:lnTo>
                      <a:pt x="562" y="536"/>
                    </a:lnTo>
                    <a:lnTo>
                      <a:pt x="569" y="536"/>
                    </a:lnTo>
                    <a:lnTo>
                      <a:pt x="578" y="524"/>
                    </a:lnTo>
                    <a:lnTo>
                      <a:pt x="591" y="517"/>
                    </a:lnTo>
                    <a:lnTo>
                      <a:pt x="593" y="504"/>
                    </a:lnTo>
                    <a:lnTo>
                      <a:pt x="602" y="497"/>
                    </a:lnTo>
                    <a:lnTo>
                      <a:pt x="618" y="487"/>
                    </a:lnTo>
                    <a:lnTo>
                      <a:pt x="629" y="484"/>
                    </a:lnTo>
                    <a:lnTo>
                      <a:pt x="826" y="487"/>
                    </a:lnTo>
                    <a:lnTo>
                      <a:pt x="829" y="481"/>
                    </a:lnTo>
                    <a:lnTo>
                      <a:pt x="826" y="469"/>
                    </a:lnTo>
                    <a:lnTo>
                      <a:pt x="818" y="461"/>
                    </a:lnTo>
                    <a:lnTo>
                      <a:pt x="814" y="447"/>
                    </a:lnTo>
                    <a:lnTo>
                      <a:pt x="811" y="440"/>
                    </a:lnTo>
                    <a:lnTo>
                      <a:pt x="807" y="434"/>
                    </a:lnTo>
                    <a:lnTo>
                      <a:pt x="801" y="422"/>
                    </a:lnTo>
                    <a:lnTo>
                      <a:pt x="798" y="414"/>
                    </a:lnTo>
                    <a:lnTo>
                      <a:pt x="789" y="409"/>
                    </a:lnTo>
                    <a:lnTo>
                      <a:pt x="782" y="402"/>
                    </a:lnTo>
                    <a:lnTo>
                      <a:pt x="787" y="396"/>
                    </a:lnTo>
                    <a:lnTo>
                      <a:pt x="789" y="386"/>
                    </a:lnTo>
                    <a:lnTo>
                      <a:pt x="798" y="376"/>
                    </a:lnTo>
                    <a:lnTo>
                      <a:pt x="804" y="371"/>
                    </a:lnTo>
                    <a:lnTo>
                      <a:pt x="813" y="369"/>
                    </a:lnTo>
                    <a:lnTo>
                      <a:pt x="822" y="362"/>
                    </a:lnTo>
                    <a:lnTo>
                      <a:pt x="827" y="356"/>
                    </a:lnTo>
                    <a:lnTo>
                      <a:pt x="829" y="347"/>
                    </a:lnTo>
                    <a:lnTo>
                      <a:pt x="827" y="336"/>
                    </a:lnTo>
                    <a:lnTo>
                      <a:pt x="826" y="325"/>
                    </a:lnTo>
                    <a:lnTo>
                      <a:pt x="831" y="320"/>
                    </a:lnTo>
                    <a:lnTo>
                      <a:pt x="834" y="307"/>
                    </a:lnTo>
                    <a:lnTo>
                      <a:pt x="846" y="304"/>
                    </a:lnTo>
                    <a:lnTo>
                      <a:pt x="853" y="298"/>
                    </a:lnTo>
                    <a:lnTo>
                      <a:pt x="858" y="289"/>
                    </a:lnTo>
                    <a:lnTo>
                      <a:pt x="861" y="280"/>
                    </a:lnTo>
                    <a:lnTo>
                      <a:pt x="867" y="272"/>
                    </a:lnTo>
                    <a:lnTo>
                      <a:pt x="867" y="260"/>
                    </a:lnTo>
                    <a:lnTo>
                      <a:pt x="881" y="234"/>
                    </a:lnTo>
                    <a:lnTo>
                      <a:pt x="881" y="223"/>
                    </a:lnTo>
                    <a:lnTo>
                      <a:pt x="881" y="214"/>
                    </a:lnTo>
                    <a:lnTo>
                      <a:pt x="869" y="210"/>
                    </a:lnTo>
                    <a:lnTo>
                      <a:pt x="861" y="210"/>
                    </a:lnTo>
                    <a:lnTo>
                      <a:pt x="854" y="210"/>
                    </a:lnTo>
                    <a:lnTo>
                      <a:pt x="836" y="214"/>
                    </a:lnTo>
                    <a:lnTo>
                      <a:pt x="827" y="210"/>
                    </a:lnTo>
                    <a:lnTo>
                      <a:pt x="818" y="202"/>
                    </a:lnTo>
                    <a:lnTo>
                      <a:pt x="813" y="194"/>
                    </a:lnTo>
                    <a:lnTo>
                      <a:pt x="804" y="189"/>
                    </a:lnTo>
                    <a:lnTo>
                      <a:pt x="796" y="183"/>
                    </a:lnTo>
                    <a:lnTo>
                      <a:pt x="786" y="180"/>
                    </a:lnTo>
                    <a:lnTo>
                      <a:pt x="773" y="180"/>
                    </a:lnTo>
                    <a:lnTo>
                      <a:pt x="764" y="180"/>
                    </a:lnTo>
                    <a:lnTo>
                      <a:pt x="756" y="182"/>
                    </a:lnTo>
                    <a:lnTo>
                      <a:pt x="746" y="182"/>
                    </a:lnTo>
                    <a:lnTo>
                      <a:pt x="738" y="182"/>
                    </a:lnTo>
                    <a:lnTo>
                      <a:pt x="731" y="172"/>
                    </a:lnTo>
                    <a:lnTo>
                      <a:pt x="728" y="165"/>
                    </a:lnTo>
                    <a:lnTo>
                      <a:pt x="718" y="160"/>
                    </a:lnTo>
                    <a:lnTo>
                      <a:pt x="691" y="147"/>
                    </a:lnTo>
                    <a:lnTo>
                      <a:pt x="682" y="148"/>
                    </a:lnTo>
                    <a:lnTo>
                      <a:pt x="674" y="155"/>
                    </a:lnTo>
                    <a:lnTo>
                      <a:pt x="662" y="152"/>
                    </a:lnTo>
                    <a:lnTo>
                      <a:pt x="651" y="148"/>
                    </a:lnTo>
                    <a:lnTo>
                      <a:pt x="636" y="142"/>
                    </a:lnTo>
                    <a:lnTo>
                      <a:pt x="624" y="140"/>
                    </a:lnTo>
                    <a:lnTo>
                      <a:pt x="618" y="140"/>
                    </a:lnTo>
                    <a:lnTo>
                      <a:pt x="606" y="132"/>
                    </a:lnTo>
                    <a:lnTo>
                      <a:pt x="598" y="134"/>
                    </a:lnTo>
                    <a:lnTo>
                      <a:pt x="591" y="143"/>
                    </a:lnTo>
                    <a:lnTo>
                      <a:pt x="582" y="148"/>
                    </a:lnTo>
                    <a:lnTo>
                      <a:pt x="576" y="155"/>
                    </a:lnTo>
                    <a:lnTo>
                      <a:pt x="569" y="160"/>
                    </a:lnTo>
                    <a:lnTo>
                      <a:pt x="561" y="155"/>
                    </a:lnTo>
                    <a:lnTo>
                      <a:pt x="553" y="152"/>
                    </a:lnTo>
                    <a:lnTo>
                      <a:pt x="544" y="148"/>
                    </a:lnTo>
                    <a:lnTo>
                      <a:pt x="533" y="147"/>
                    </a:lnTo>
                    <a:lnTo>
                      <a:pt x="524" y="152"/>
                    </a:lnTo>
                    <a:lnTo>
                      <a:pt x="516" y="152"/>
                    </a:lnTo>
                    <a:lnTo>
                      <a:pt x="511" y="162"/>
                    </a:lnTo>
                    <a:lnTo>
                      <a:pt x="501" y="160"/>
                    </a:lnTo>
                    <a:lnTo>
                      <a:pt x="496" y="147"/>
                    </a:lnTo>
                    <a:lnTo>
                      <a:pt x="488" y="147"/>
                    </a:lnTo>
                    <a:lnTo>
                      <a:pt x="481" y="142"/>
                    </a:lnTo>
                    <a:lnTo>
                      <a:pt x="473" y="142"/>
                    </a:lnTo>
                    <a:lnTo>
                      <a:pt x="469" y="132"/>
                    </a:lnTo>
                    <a:lnTo>
                      <a:pt x="458" y="128"/>
                    </a:lnTo>
                    <a:lnTo>
                      <a:pt x="444" y="128"/>
                    </a:lnTo>
                    <a:lnTo>
                      <a:pt x="435" y="132"/>
                    </a:lnTo>
                    <a:lnTo>
                      <a:pt x="430" y="123"/>
                    </a:lnTo>
                    <a:lnTo>
                      <a:pt x="411" y="115"/>
                    </a:lnTo>
                    <a:lnTo>
                      <a:pt x="406" y="110"/>
                    </a:lnTo>
                    <a:lnTo>
                      <a:pt x="401" y="100"/>
                    </a:lnTo>
                    <a:lnTo>
                      <a:pt x="393" y="92"/>
                    </a:lnTo>
                    <a:lnTo>
                      <a:pt x="391" y="83"/>
                    </a:lnTo>
                    <a:lnTo>
                      <a:pt x="388" y="70"/>
                    </a:lnTo>
                    <a:lnTo>
                      <a:pt x="376" y="61"/>
                    </a:lnTo>
                    <a:lnTo>
                      <a:pt x="368" y="53"/>
                    </a:lnTo>
                    <a:lnTo>
                      <a:pt x="278" y="53"/>
                    </a:lnTo>
                    <a:lnTo>
                      <a:pt x="248" y="52"/>
                    </a:lnTo>
                    <a:lnTo>
                      <a:pt x="221" y="20"/>
                    </a:lnTo>
                    <a:lnTo>
                      <a:pt x="201" y="0"/>
                    </a:lnTo>
                    <a:lnTo>
                      <a:pt x="181" y="20"/>
                    </a:lnTo>
                    <a:lnTo>
                      <a:pt x="190" y="21"/>
                    </a:lnTo>
                    <a:lnTo>
                      <a:pt x="198" y="21"/>
                    </a:lnTo>
                    <a:lnTo>
                      <a:pt x="210" y="30"/>
                    </a:lnTo>
                    <a:lnTo>
                      <a:pt x="195" y="47"/>
                    </a:lnTo>
                    <a:lnTo>
                      <a:pt x="186" y="52"/>
                    </a:lnTo>
                    <a:lnTo>
                      <a:pt x="173" y="40"/>
                    </a:lnTo>
                    <a:lnTo>
                      <a:pt x="163" y="37"/>
                    </a:lnTo>
                    <a:lnTo>
                      <a:pt x="113" y="0"/>
                    </a:lnTo>
                    <a:lnTo>
                      <a:pt x="128" y="25"/>
                    </a:lnTo>
                    <a:lnTo>
                      <a:pt x="130" y="33"/>
                    </a:lnTo>
                    <a:lnTo>
                      <a:pt x="118" y="47"/>
                    </a:lnTo>
                    <a:lnTo>
                      <a:pt x="110" y="61"/>
                    </a:lnTo>
                    <a:lnTo>
                      <a:pt x="106" y="80"/>
                    </a:lnTo>
                    <a:lnTo>
                      <a:pt x="97" y="88"/>
                    </a:lnTo>
                    <a:lnTo>
                      <a:pt x="88" y="123"/>
                    </a:lnTo>
                    <a:lnTo>
                      <a:pt x="75" y="127"/>
                    </a:lnTo>
                    <a:lnTo>
                      <a:pt x="66" y="142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3" name="Freeform 102"/>
              <p:cNvSpPr>
                <a:spLocks/>
              </p:cNvSpPr>
              <p:nvPr/>
            </p:nvSpPr>
            <p:spPr bwMode="auto">
              <a:xfrm>
                <a:off x="2849294" y="3483312"/>
                <a:ext cx="167165" cy="19362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10" y="33"/>
                  </a:cxn>
                  <a:cxn ang="0">
                    <a:pos x="28" y="52"/>
                  </a:cxn>
                  <a:cxn ang="0">
                    <a:pos x="28" y="102"/>
                  </a:cxn>
                  <a:cxn ang="0">
                    <a:pos x="13" y="117"/>
                  </a:cxn>
                  <a:cxn ang="0">
                    <a:pos x="0" y="140"/>
                  </a:cxn>
                  <a:cxn ang="0">
                    <a:pos x="12" y="164"/>
                  </a:cxn>
                  <a:cxn ang="0">
                    <a:pos x="17" y="185"/>
                  </a:cxn>
                  <a:cxn ang="0">
                    <a:pos x="35" y="209"/>
                  </a:cxn>
                  <a:cxn ang="0">
                    <a:pos x="54" y="199"/>
                  </a:cxn>
                  <a:cxn ang="0">
                    <a:pos x="61" y="174"/>
                  </a:cxn>
                  <a:cxn ang="0">
                    <a:pos x="68" y="154"/>
                  </a:cxn>
                  <a:cxn ang="0">
                    <a:pos x="61" y="137"/>
                  </a:cxn>
                  <a:cxn ang="0">
                    <a:pos x="48" y="120"/>
                  </a:cxn>
                  <a:cxn ang="0">
                    <a:pos x="74" y="60"/>
                  </a:cxn>
                  <a:cxn ang="0">
                    <a:pos x="96" y="45"/>
                  </a:cxn>
                  <a:cxn ang="0">
                    <a:pos x="130" y="28"/>
                  </a:cxn>
                  <a:cxn ang="0">
                    <a:pos x="130" y="41"/>
                  </a:cxn>
                  <a:cxn ang="0">
                    <a:pos x="116" y="70"/>
                  </a:cxn>
                  <a:cxn ang="0">
                    <a:pos x="101" y="82"/>
                  </a:cxn>
                  <a:cxn ang="0">
                    <a:pos x="102" y="112"/>
                  </a:cxn>
                  <a:cxn ang="0">
                    <a:pos x="102" y="123"/>
                  </a:cxn>
                  <a:cxn ang="0">
                    <a:pos x="151" y="174"/>
                  </a:cxn>
                  <a:cxn ang="0">
                    <a:pos x="151" y="154"/>
                  </a:cxn>
                  <a:cxn ang="0">
                    <a:pos x="121" y="130"/>
                  </a:cxn>
                  <a:cxn ang="0">
                    <a:pos x="130" y="123"/>
                  </a:cxn>
                  <a:cxn ang="0">
                    <a:pos x="151" y="134"/>
                  </a:cxn>
                  <a:cxn ang="0">
                    <a:pos x="166" y="140"/>
                  </a:cxn>
                  <a:cxn ang="0">
                    <a:pos x="185" y="123"/>
                  </a:cxn>
                  <a:cxn ang="0">
                    <a:pos x="166" y="90"/>
                  </a:cxn>
                  <a:cxn ang="0">
                    <a:pos x="178" y="60"/>
                  </a:cxn>
                  <a:cxn ang="0">
                    <a:pos x="193" y="41"/>
                  </a:cxn>
                  <a:cxn ang="0">
                    <a:pos x="181" y="25"/>
                  </a:cxn>
                  <a:cxn ang="0">
                    <a:pos x="186" y="3"/>
                  </a:cxn>
                </a:cxnLst>
                <a:rect l="0" t="0" r="r" b="b"/>
                <a:pathLst>
                  <a:path w="194" h="215">
                    <a:moveTo>
                      <a:pt x="186" y="3"/>
                    </a:moveTo>
                    <a:lnTo>
                      <a:pt x="97" y="0"/>
                    </a:lnTo>
                    <a:lnTo>
                      <a:pt x="12" y="0"/>
                    </a:lnTo>
                    <a:lnTo>
                      <a:pt x="10" y="33"/>
                    </a:lnTo>
                    <a:lnTo>
                      <a:pt x="10" y="41"/>
                    </a:lnTo>
                    <a:lnTo>
                      <a:pt x="28" y="52"/>
                    </a:lnTo>
                    <a:lnTo>
                      <a:pt x="25" y="78"/>
                    </a:lnTo>
                    <a:lnTo>
                      <a:pt x="28" y="102"/>
                    </a:lnTo>
                    <a:lnTo>
                      <a:pt x="25" y="107"/>
                    </a:lnTo>
                    <a:lnTo>
                      <a:pt x="13" y="117"/>
                    </a:lnTo>
                    <a:lnTo>
                      <a:pt x="8" y="127"/>
                    </a:lnTo>
                    <a:lnTo>
                      <a:pt x="0" y="140"/>
                    </a:lnTo>
                    <a:lnTo>
                      <a:pt x="1" y="154"/>
                    </a:lnTo>
                    <a:lnTo>
                      <a:pt x="12" y="164"/>
                    </a:lnTo>
                    <a:lnTo>
                      <a:pt x="17" y="174"/>
                    </a:lnTo>
                    <a:lnTo>
                      <a:pt x="17" y="185"/>
                    </a:lnTo>
                    <a:lnTo>
                      <a:pt x="27" y="191"/>
                    </a:lnTo>
                    <a:lnTo>
                      <a:pt x="35" y="209"/>
                    </a:lnTo>
                    <a:lnTo>
                      <a:pt x="45" y="214"/>
                    </a:lnTo>
                    <a:lnTo>
                      <a:pt x="54" y="199"/>
                    </a:lnTo>
                    <a:lnTo>
                      <a:pt x="54" y="182"/>
                    </a:lnTo>
                    <a:lnTo>
                      <a:pt x="61" y="174"/>
                    </a:lnTo>
                    <a:lnTo>
                      <a:pt x="70" y="167"/>
                    </a:lnTo>
                    <a:lnTo>
                      <a:pt x="68" y="154"/>
                    </a:lnTo>
                    <a:lnTo>
                      <a:pt x="70" y="147"/>
                    </a:lnTo>
                    <a:lnTo>
                      <a:pt x="61" y="137"/>
                    </a:lnTo>
                    <a:lnTo>
                      <a:pt x="54" y="130"/>
                    </a:lnTo>
                    <a:lnTo>
                      <a:pt x="48" y="120"/>
                    </a:lnTo>
                    <a:lnTo>
                      <a:pt x="59" y="92"/>
                    </a:lnTo>
                    <a:lnTo>
                      <a:pt x="74" y="60"/>
                    </a:lnTo>
                    <a:lnTo>
                      <a:pt x="89" y="54"/>
                    </a:lnTo>
                    <a:lnTo>
                      <a:pt x="96" y="45"/>
                    </a:lnTo>
                    <a:lnTo>
                      <a:pt x="106" y="37"/>
                    </a:lnTo>
                    <a:lnTo>
                      <a:pt x="130" y="28"/>
                    </a:lnTo>
                    <a:lnTo>
                      <a:pt x="137" y="37"/>
                    </a:lnTo>
                    <a:lnTo>
                      <a:pt x="130" y="41"/>
                    </a:lnTo>
                    <a:lnTo>
                      <a:pt x="106" y="67"/>
                    </a:lnTo>
                    <a:lnTo>
                      <a:pt x="116" y="70"/>
                    </a:lnTo>
                    <a:lnTo>
                      <a:pt x="116" y="78"/>
                    </a:lnTo>
                    <a:lnTo>
                      <a:pt x="101" y="82"/>
                    </a:lnTo>
                    <a:lnTo>
                      <a:pt x="97" y="100"/>
                    </a:lnTo>
                    <a:lnTo>
                      <a:pt x="102" y="112"/>
                    </a:lnTo>
                    <a:lnTo>
                      <a:pt x="116" y="120"/>
                    </a:lnTo>
                    <a:lnTo>
                      <a:pt x="102" y="123"/>
                    </a:lnTo>
                    <a:lnTo>
                      <a:pt x="126" y="147"/>
                    </a:lnTo>
                    <a:lnTo>
                      <a:pt x="151" y="174"/>
                    </a:lnTo>
                    <a:lnTo>
                      <a:pt x="158" y="157"/>
                    </a:lnTo>
                    <a:lnTo>
                      <a:pt x="151" y="154"/>
                    </a:lnTo>
                    <a:lnTo>
                      <a:pt x="132" y="130"/>
                    </a:lnTo>
                    <a:lnTo>
                      <a:pt x="121" y="130"/>
                    </a:lnTo>
                    <a:lnTo>
                      <a:pt x="121" y="123"/>
                    </a:lnTo>
                    <a:lnTo>
                      <a:pt x="130" y="123"/>
                    </a:lnTo>
                    <a:lnTo>
                      <a:pt x="139" y="127"/>
                    </a:lnTo>
                    <a:lnTo>
                      <a:pt x="151" y="134"/>
                    </a:lnTo>
                    <a:lnTo>
                      <a:pt x="158" y="144"/>
                    </a:lnTo>
                    <a:lnTo>
                      <a:pt x="166" y="140"/>
                    </a:lnTo>
                    <a:lnTo>
                      <a:pt x="174" y="127"/>
                    </a:lnTo>
                    <a:lnTo>
                      <a:pt x="185" y="123"/>
                    </a:lnTo>
                    <a:lnTo>
                      <a:pt x="185" y="110"/>
                    </a:lnTo>
                    <a:lnTo>
                      <a:pt x="166" y="90"/>
                    </a:lnTo>
                    <a:lnTo>
                      <a:pt x="170" y="74"/>
                    </a:lnTo>
                    <a:lnTo>
                      <a:pt x="178" y="60"/>
                    </a:lnTo>
                    <a:lnTo>
                      <a:pt x="185" y="50"/>
                    </a:lnTo>
                    <a:lnTo>
                      <a:pt x="193" y="41"/>
                    </a:lnTo>
                    <a:lnTo>
                      <a:pt x="188" y="32"/>
                    </a:lnTo>
                    <a:lnTo>
                      <a:pt x="181" y="25"/>
                    </a:lnTo>
                    <a:lnTo>
                      <a:pt x="186" y="15"/>
                    </a:lnTo>
                    <a:lnTo>
                      <a:pt x="186" y="3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4" name="Freeform 103"/>
              <p:cNvSpPr>
                <a:spLocks/>
              </p:cNvSpPr>
              <p:nvPr/>
            </p:nvSpPr>
            <p:spPr bwMode="auto">
              <a:xfrm>
                <a:off x="2905304" y="3640009"/>
                <a:ext cx="45669" cy="35122"/>
              </a:xfrm>
              <a:custGeom>
                <a:avLst/>
                <a:gdLst/>
                <a:ahLst/>
                <a:cxnLst>
                  <a:cxn ang="0">
                    <a:pos x="31" y="7"/>
                  </a:cxn>
                  <a:cxn ang="0">
                    <a:pos x="34" y="16"/>
                  </a:cxn>
                  <a:cxn ang="0">
                    <a:pos x="43" y="16"/>
                  </a:cxn>
                  <a:cxn ang="0">
                    <a:pos x="52" y="26"/>
                  </a:cxn>
                  <a:cxn ang="0">
                    <a:pos x="26" y="38"/>
                  </a:cxn>
                  <a:cxn ang="0">
                    <a:pos x="10" y="31"/>
                  </a:cxn>
                  <a:cxn ang="0">
                    <a:pos x="0" y="26"/>
                  </a:cxn>
                  <a:cxn ang="0">
                    <a:pos x="5" y="19"/>
                  </a:cxn>
                  <a:cxn ang="0">
                    <a:pos x="14" y="9"/>
                  </a:cxn>
                  <a:cxn ang="0">
                    <a:pos x="16" y="0"/>
                  </a:cxn>
                  <a:cxn ang="0">
                    <a:pos x="27" y="0"/>
                  </a:cxn>
                  <a:cxn ang="0">
                    <a:pos x="31" y="7"/>
                  </a:cxn>
                </a:cxnLst>
                <a:rect l="0" t="0" r="r" b="b"/>
                <a:pathLst>
                  <a:path w="53" h="39">
                    <a:moveTo>
                      <a:pt x="31" y="7"/>
                    </a:moveTo>
                    <a:lnTo>
                      <a:pt x="34" y="16"/>
                    </a:lnTo>
                    <a:lnTo>
                      <a:pt x="43" y="16"/>
                    </a:lnTo>
                    <a:lnTo>
                      <a:pt x="52" y="26"/>
                    </a:lnTo>
                    <a:lnTo>
                      <a:pt x="26" y="38"/>
                    </a:lnTo>
                    <a:lnTo>
                      <a:pt x="10" y="31"/>
                    </a:lnTo>
                    <a:lnTo>
                      <a:pt x="0" y="26"/>
                    </a:lnTo>
                    <a:lnTo>
                      <a:pt x="5" y="19"/>
                    </a:lnTo>
                    <a:lnTo>
                      <a:pt x="14" y="9"/>
                    </a:lnTo>
                    <a:lnTo>
                      <a:pt x="16" y="0"/>
                    </a:lnTo>
                    <a:lnTo>
                      <a:pt x="27" y="0"/>
                    </a:lnTo>
                    <a:lnTo>
                      <a:pt x="31" y="7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5" name="Freeform 104"/>
              <p:cNvSpPr>
                <a:spLocks/>
              </p:cNvSpPr>
              <p:nvPr/>
            </p:nvSpPr>
            <p:spPr bwMode="auto">
              <a:xfrm>
                <a:off x="2757096" y="2523311"/>
                <a:ext cx="68935" cy="37823"/>
              </a:xfrm>
              <a:custGeom>
                <a:avLst/>
                <a:gdLst/>
                <a:ahLst/>
                <a:cxnLst>
                  <a:cxn ang="0">
                    <a:pos x="64" y="26"/>
                  </a:cxn>
                  <a:cxn ang="0">
                    <a:pos x="54" y="29"/>
                  </a:cxn>
                  <a:cxn ang="0">
                    <a:pos x="49" y="41"/>
                  </a:cxn>
                  <a:cxn ang="0">
                    <a:pos x="32" y="36"/>
                  </a:cxn>
                  <a:cxn ang="0">
                    <a:pos x="27" y="34"/>
                  </a:cxn>
                  <a:cxn ang="0">
                    <a:pos x="20" y="26"/>
                  </a:cxn>
                  <a:cxn ang="0">
                    <a:pos x="28" y="29"/>
                  </a:cxn>
                  <a:cxn ang="0">
                    <a:pos x="10" y="10"/>
                  </a:cxn>
                  <a:cxn ang="0">
                    <a:pos x="0" y="13"/>
                  </a:cxn>
                  <a:cxn ang="0">
                    <a:pos x="1" y="6"/>
                  </a:cxn>
                  <a:cxn ang="0">
                    <a:pos x="10" y="6"/>
                  </a:cxn>
                  <a:cxn ang="0">
                    <a:pos x="21" y="0"/>
                  </a:cxn>
                  <a:cxn ang="0">
                    <a:pos x="30" y="0"/>
                  </a:cxn>
                  <a:cxn ang="0">
                    <a:pos x="54" y="6"/>
                  </a:cxn>
                  <a:cxn ang="0">
                    <a:pos x="60" y="13"/>
                  </a:cxn>
                  <a:cxn ang="0">
                    <a:pos x="62" y="6"/>
                  </a:cxn>
                  <a:cxn ang="0">
                    <a:pos x="71" y="6"/>
                  </a:cxn>
                  <a:cxn ang="0">
                    <a:pos x="79" y="11"/>
                  </a:cxn>
                  <a:cxn ang="0">
                    <a:pos x="72" y="18"/>
                  </a:cxn>
                  <a:cxn ang="0">
                    <a:pos x="64" y="26"/>
                  </a:cxn>
                </a:cxnLst>
                <a:rect l="0" t="0" r="r" b="b"/>
                <a:pathLst>
                  <a:path w="80" h="42">
                    <a:moveTo>
                      <a:pt x="64" y="26"/>
                    </a:moveTo>
                    <a:lnTo>
                      <a:pt x="54" y="29"/>
                    </a:lnTo>
                    <a:lnTo>
                      <a:pt x="49" y="41"/>
                    </a:lnTo>
                    <a:lnTo>
                      <a:pt x="32" y="36"/>
                    </a:lnTo>
                    <a:lnTo>
                      <a:pt x="27" y="34"/>
                    </a:lnTo>
                    <a:lnTo>
                      <a:pt x="20" y="26"/>
                    </a:lnTo>
                    <a:lnTo>
                      <a:pt x="28" y="29"/>
                    </a:lnTo>
                    <a:lnTo>
                      <a:pt x="10" y="10"/>
                    </a:lnTo>
                    <a:lnTo>
                      <a:pt x="0" y="13"/>
                    </a:lnTo>
                    <a:lnTo>
                      <a:pt x="1" y="6"/>
                    </a:lnTo>
                    <a:lnTo>
                      <a:pt x="10" y="6"/>
                    </a:lnTo>
                    <a:lnTo>
                      <a:pt x="21" y="0"/>
                    </a:lnTo>
                    <a:lnTo>
                      <a:pt x="30" y="0"/>
                    </a:lnTo>
                    <a:lnTo>
                      <a:pt x="54" y="6"/>
                    </a:lnTo>
                    <a:lnTo>
                      <a:pt x="60" y="13"/>
                    </a:lnTo>
                    <a:lnTo>
                      <a:pt x="62" y="6"/>
                    </a:lnTo>
                    <a:lnTo>
                      <a:pt x="71" y="6"/>
                    </a:lnTo>
                    <a:lnTo>
                      <a:pt x="79" y="11"/>
                    </a:lnTo>
                    <a:lnTo>
                      <a:pt x="72" y="18"/>
                    </a:lnTo>
                    <a:lnTo>
                      <a:pt x="64" y="26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6" name="Freeform 105"/>
              <p:cNvSpPr>
                <a:spLocks/>
              </p:cNvSpPr>
              <p:nvPr/>
            </p:nvSpPr>
            <p:spPr bwMode="auto">
              <a:xfrm>
                <a:off x="2660587" y="2500797"/>
                <a:ext cx="132698" cy="143190"/>
              </a:xfrm>
              <a:custGeom>
                <a:avLst/>
                <a:gdLst/>
                <a:ahLst/>
                <a:cxnLst>
                  <a:cxn ang="0">
                    <a:pos x="118" y="153"/>
                  </a:cxn>
                  <a:cxn ang="0">
                    <a:pos x="103" y="148"/>
                  </a:cxn>
                  <a:cxn ang="0">
                    <a:pos x="95" y="150"/>
                  </a:cxn>
                  <a:cxn ang="0">
                    <a:pos x="75" y="133"/>
                  </a:cxn>
                  <a:cxn ang="0">
                    <a:pos x="75" y="124"/>
                  </a:cxn>
                  <a:cxn ang="0">
                    <a:pos x="69" y="133"/>
                  </a:cxn>
                  <a:cxn ang="0">
                    <a:pos x="30" y="113"/>
                  </a:cxn>
                  <a:cxn ang="0">
                    <a:pos x="8" y="81"/>
                  </a:cxn>
                  <a:cxn ang="0">
                    <a:pos x="8" y="70"/>
                  </a:cxn>
                  <a:cxn ang="0">
                    <a:pos x="0" y="58"/>
                  </a:cxn>
                  <a:cxn ang="0">
                    <a:pos x="0" y="37"/>
                  </a:cxn>
                  <a:cxn ang="0">
                    <a:pos x="1" y="28"/>
                  </a:cxn>
                  <a:cxn ang="0">
                    <a:pos x="8" y="13"/>
                  </a:cxn>
                  <a:cxn ang="0">
                    <a:pos x="15" y="10"/>
                  </a:cxn>
                  <a:cxn ang="0">
                    <a:pos x="20" y="0"/>
                  </a:cxn>
                  <a:cxn ang="0">
                    <a:pos x="44" y="3"/>
                  </a:cxn>
                  <a:cxn ang="0">
                    <a:pos x="53" y="8"/>
                  </a:cxn>
                  <a:cxn ang="0">
                    <a:pos x="53" y="18"/>
                  </a:cxn>
                  <a:cxn ang="0">
                    <a:pos x="68" y="32"/>
                  </a:cxn>
                  <a:cxn ang="0">
                    <a:pos x="89" y="52"/>
                  </a:cxn>
                  <a:cxn ang="0">
                    <a:pos x="107" y="58"/>
                  </a:cxn>
                  <a:cxn ang="0">
                    <a:pos x="118" y="63"/>
                  </a:cxn>
                  <a:cxn ang="0">
                    <a:pos x="107" y="75"/>
                  </a:cxn>
                  <a:cxn ang="0">
                    <a:pos x="120" y="86"/>
                  </a:cxn>
                  <a:cxn ang="0">
                    <a:pos x="133" y="81"/>
                  </a:cxn>
                  <a:cxn ang="0">
                    <a:pos x="139" y="88"/>
                  </a:cxn>
                  <a:cxn ang="0">
                    <a:pos x="130" y="99"/>
                  </a:cxn>
                  <a:cxn ang="0">
                    <a:pos x="114" y="95"/>
                  </a:cxn>
                  <a:cxn ang="0">
                    <a:pos x="105" y="101"/>
                  </a:cxn>
                  <a:cxn ang="0">
                    <a:pos x="107" y="121"/>
                  </a:cxn>
                  <a:cxn ang="0">
                    <a:pos x="114" y="130"/>
                  </a:cxn>
                  <a:cxn ang="0">
                    <a:pos x="118" y="139"/>
                  </a:cxn>
                  <a:cxn ang="0">
                    <a:pos x="126" y="144"/>
                  </a:cxn>
                  <a:cxn ang="0">
                    <a:pos x="141" y="148"/>
                  </a:cxn>
                  <a:cxn ang="0">
                    <a:pos x="146" y="139"/>
                  </a:cxn>
                  <a:cxn ang="0">
                    <a:pos x="153" y="144"/>
                  </a:cxn>
                  <a:cxn ang="0">
                    <a:pos x="150" y="158"/>
                  </a:cxn>
                  <a:cxn ang="0">
                    <a:pos x="134" y="153"/>
                  </a:cxn>
                  <a:cxn ang="0">
                    <a:pos x="118" y="153"/>
                  </a:cxn>
                </a:cxnLst>
                <a:rect l="0" t="0" r="r" b="b"/>
                <a:pathLst>
                  <a:path w="154" h="159">
                    <a:moveTo>
                      <a:pt x="118" y="153"/>
                    </a:moveTo>
                    <a:lnTo>
                      <a:pt x="103" y="148"/>
                    </a:lnTo>
                    <a:lnTo>
                      <a:pt x="95" y="150"/>
                    </a:lnTo>
                    <a:lnTo>
                      <a:pt x="75" y="133"/>
                    </a:lnTo>
                    <a:lnTo>
                      <a:pt x="75" y="124"/>
                    </a:lnTo>
                    <a:lnTo>
                      <a:pt x="69" y="133"/>
                    </a:lnTo>
                    <a:lnTo>
                      <a:pt x="30" y="113"/>
                    </a:lnTo>
                    <a:lnTo>
                      <a:pt x="8" y="81"/>
                    </a:lnTo>
                    <a:lnTo>
                      <a:pt x="8" y="70"/>
                    </a:lnTo>
                    <a:lnTo>
                      <a:pt x="0" y="58"/>
                    </a:lnTo>
                    <a:lnTo>
                      <a:pt x="0" y="37"/>
                    </a:lnTo>
                    <a:lnTo>
                      <a:pt x="1" y="28"/>
                    </a:lnTo>
                    <a:lnTo>
                      <a:pt x="8" y="13"/>
                    </a:lnTo>
                    <a:lnTo>
                      <a:pt x="15" y="10"/>
                    </a:lnTo>
                    <a:lnTo>
                      <a:pt x="20" y="0"/>
                    </a:lnTo>
                    <a:lnTo>
                      <a:pt x="44" y="3"/>
                    </a:lnTo>
                    <a:lnTo>
                      <a:pt x="53" y="8"/>
                    </a:lnTo>
                    <a:lnTo>
                      <a:pt x="53" y="18"/>
                    </a:lnTo>
                    <a:lnTo>
                      <a:pt x="68" y="32"/>
                    </a:lnTo>
                    <a:lnTo>
                      <a:pt x="89" y="52"/>
                    </a:lnTo>
                    <a:lnTo>
                      <a:pt x="107" y="58"/>
                    </a:lnTo>
                    <a:lnTo>
                      <a:pt x="118" y="63"/>
                    </a:lnTo>
                    <a:lnTo>
                      <a:pt x="107" y="75"/>
                    </a:lnTo>
                    <a:lnTo>
                      <a:pt x="120" y="86"/>
                    </a:lnTo>
                    <a:lnTo>
                      <a:pt x="133" y="81"/>
                    </a:lnTo>
                    <a:lnTo>
                      <a:pt x="139" y="88"/>
                    </a:lnTo>
                    <a:lnTo>
                      <a:pt x="130" y="99"/>
                    </a:lnTo>
                    <a:lnTo>
                      <a:pt x="114" y="95"/>
                    </a:lnTo>
                    <a:lnTo>
                      <a:pt x="105" y="101"/>
                    </a:lnTo>
                    <a:lnTo>
                      <a:pt x="107" y="121"/>
                    </a:lnTo>
                    <a:lnTo>
                      <a:pt x="114" y="130"/>
                    </a:lnTo>
                    <a:lnTo>
                      <a:pt x="118" y="139"/>
                    </a:lnTo>
                    <a:lnTo>
                      <a:pt x="126" y="144"/>
                    </a:lnTo>
                    <a:lnTo>
                      <a:pt x="141" y="148"/>
                    </a:lnTo>
                    <a:lnTo>
                      <a:pt x="146" y="139"/>
                    </a:lnTo>
                    <a:lnTo>
                      <a:pt x="153" y="144"/>
                    </a:lnTo>
                    <a:lnTo>
                      <a:pt x="150" y="158"/>
                    </a:lnTo>
                    <a:lnTo>
                      <a:pt x="134" y="153"/>
                    </a:lnTo>
                    <a:lnTo>
                      <a:pt x="118" y="153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7" name="Freeform 106"/>
              <p:cNvSpPr>
                <a:spLocks/>
              </p:cNvSpPr>
              <p:nvPr/>
            </p:nvSpPr>
            <p:spPr bwMode="auto">
              <a:xfrm>
                <a:off x="2801902" y="2541322"/>
                <a:ext cx="87029" cy="122476"/>
              </a:xfrm>
              <a:custGeom>
                <a:avLst/>
                <a:gdLst/>
                <a:ahLst/>
                <a:cxnLst>
                  <a:cxn ang="0">
                    <a:pos x="75" y="108"/>
                  </a:cxn>
                  <a:cxn ang="0">
                    <a:pos x="83" y="98"/>
                  </a:cxn>
                  <a:cxn ang="0">
                    <a:pos x="80" y="85"/>
                  </a:cxn>
                  <a:cxn ang="0">
                    <a:pos x="88" y="85"/>
                  </a:cxn>
                  <a:cxn ang="0">
                    <a:pos x="88" y="98"/>
                  </a:cxn>
                  <a:cxn ang="0">
                    <a:pos x="100" y="105"/>
                  </a:cxn>
                  <a:cxn ang="0">
                    <a:pos x="97" y="121"/>
                  </a:cxn>
                  <a:cxn ang="0">
                    <a:pos x="92" y="130"/>
                  </a:cxn>
                  <a:cxn ang="0">
                    <a:pos x="83" y="125"/>
                  </a:cxn>
                  <a:cxn ang="0">
                    <a:pos x="75" y="130"/>
                  </a:cxn>
                  <a:cxn ang="0">
                    <a:pos x="66" y="130"/>
                  </a:cxn>
                  <a:cxn ang="0">
                    <a:pos x="55" y="135"/>
                  </a:cxn>
                  <a:cxn ang="0">
                    <a:pos x="40" y="135"/>
                  </a:cxn>
                  <a:cxn ang="0">
                    <a:pos x="50" y="125"/>
                  </a:cxn>
                  <a:cxn ang="0">
                    <a:pos x="43" y="121"/>
                  </a:cxn>
                  <a:cxn ang="0">
                    <a:pos x="53" y="116"/>
                  </a:cxn>
                  <a:cxn ang="0">
                    <a:pos x="46" y="110"/>
                  </a:cxn>
                  <a:cxn ang="0">
                    <a:pos x="33" y="110"/>
                  </a:cxn>
                  <a:cxn ang="0">
                    <a:pos x="21" y="108"/>
                  </a:cxn>
                  <a:cxn ang="0">
                    <a:pos x="17" y="100"/>
                  </a:cxn>
                  <a:cxn ang="0">
                    <a:pos x="6" y="100"/>
                  </a:cxn>
                  <a:cxn ang="0">
                    <a:pos x="0" y="80"/>
                  </a:cxn>
                  <a:cxn ang="0">
                    <a:pos x="10" y="46"/>
                  </a:cxn>
                  <a:cxn ang="0">
                    <a:pos x="17" y="41"/>
                  </a:cxn>
                  <a:cxn ang="0">
                    <a:pos x="15" y="21"/>
                  </a:cxn>
                  <a:cxn ang="0">
                    <a:pos x="23" y="17"/>
                  </a:cxn>
                  <a:cxn ang="0">
                    <a:pos x="33" y="12"/>
                  </a:cxn>
                  <a:cxn ang="0">
                    <a:pos x="33" y="1"/>
                  </a:cxn>
                  <a:cxn ang="0">
                    <a:pos x="43" y="0"/>
                  </a:cxn>
                  <a:cxn ang="0">
                    <a:pos x="41" y="6"/>
                  </a:cxn>
                  <a:cxn ang="0">
                    <a:pos x="43" y="15"/>
                  </a:cxn>
                  <a:cxn ang="0">
                    <a:pos x="48" y="3"/>
                  </a:cxn>
                  <a:cxn ang="0">
                    <a:pos x="53" y="12"/>
                  </a:cxn>
                  <a:cxn ang="0">
                    <a:pos x="46" y="25"/>
                  </a:cxn>
                  <a:cxn ang="0">
                    <a:pos x="60" y="26"/>
                  </a:cxn>
                  <a:cxn ang="0">
                    <a:pos x="53" y="32"/>
                  </a:cxn>
                  <a:cxn ang="0">
                    <a:pos x="55" y="50"/>
                  </a:cxn>
                  <a:cxn ang="0">
                    <a:pos x="50" y="55"/>
                  </a:cxn>
                  <a:cxn ang="0">
                    <a:pos x="55" y="70"/>
                  </a:cxn>
                  <a:cxn ang="0">
                    <a:pos x="61" y="75"/>
                  </a:cxn>
                  <a:cxn ang="0">
                    <a:pos x="65" y="85"/>
                  </a:cxn>
                  <a:cxn ang="0">
                    <a:pos x="60" y="93"/>
                  </a:cxn>
                  <a:cxn ang="0">
                    <a:pos x="70" y="100"/>
                  </a:cxn>
                  <a:cxn ang="0">
                    <a:pos x="66" y="108"/>
                  </a:cxn>
                  <a:cxn ang="0">
                    <a:pos x="75" y="108"/>
                  </a:cxn>
                </a:cxnLst>
                <a:rect l="0" t="0" r="r" b="b"/>
                <a:pathLst>
                  <a:path w="101" h="136">
                    <a:moveTo>
                      <a:pt x="75" y="108"/>
                    </a:moveTo>
                    <a:lnTo>
                      <a:pt x="83" y="98"/>
                    </a:lnTo>
                    <a:lnTo>
                      <a:pt x="80" y="85"/>
                    </a:lnTo>
                    <a:lnTo>
                      <a:pt x="88" y="85"/>
                    </a:lnTo>
                    <a:lnTo>
                      <a:pt x="88" y="98"/>
                    </a:lnTo>
                    <a:lnTo>
                      <a:pt x="100" y="105"/>
                    </a:lnTo>
                    <a:lnTo>
                      <a:pt x="97" y="121"/>
                    </a:lnTo>
                    <a:lnTo>
                      <a:pt x="92" y="130"/>
                    </a:lnTo>
                    <a:lnTo>
                      <a:pt x="83" y="125"/>
                    </a:lnTo>
                    <a:lnTo>
                      <a:pt x="75" y="130"/>
                    </a:lnTo>
                    <a:lnTo>
                      <a:pt x="66" y="130"/>
                    </a:lnTo>
                    <a:lnTo>
                      <a:pt x="55" y="135"/>
                    </a:lnTo>
                    <a:lnTo>
                      <a:pt x="40" y="135"/>
                    </a:lnTo>
                    <a:lnTo>
                      <a:pt x="50" y="125"/>
                    </a:lnTo>
                    <a:lnTo>
                      <a:pt x="43" y="121"/>
                    </a:lnTo>
                    <a:lnTo>
                      <a:pt x="53" y="116"/>
                    </a:lnTo>
                    <a:lnTo>
                      <a:pt x="46" y="110"/>
                    </a:lnTo>
                    <a:lnTo>
                      <a:pt x="33" y="110"/>
                    </a:lnTo>
                    <a:lnTo>
                      <a:pt x="21" y="108"/>
                    </a:lnTo>
                    <a:lnTo>
                      <a:pt x="17" y="100"/>
                    </a:lnTo>
                    <a:lnTo>
                      <a:pt x="6" y="100"/>
                    </a:lnTo>
                    <a:lnTo>
                      <a:pt x="0" y="80"/>
                    </a:lnTo>
                    <a:lnTo>
                      <a:pt x="10" y="46"/>
                    </a:lnTo>
                    <a:lnTo>
                      <a:pt x="17" y="41"/>
                    </a:lnTo>
                    <a:lnTo>
                      <a:pt x="15" y="21"/>
                    </a:lnTo>
                    <a:lnTo>
                      <a:pt x="23" y="17"/>
                    </a:lnTo>
                    <a:lnTo>
                      <a:pt x="33" y="12"/>
                    </a:lnTo>
                    <a:lnTo>
                      <a:pt x="33" y="1"/>
                    </a:lnTo>
                    <a:lnTo>
                      <a:pt x="43" y="0"/>
                    </a:lnTo>
                    <a:lnTo>
                      <a:pt x="41" y="6"/>
                    </a:lnTo>
                    <a:lnTo>
                      <a:pt x="43" y="15"/>
                    </a:lnTo>
                    <a:lnTo>
                      <a:pt x="48" y="3"/>
                    </a:lnTo>
                    <a:lnTo>
                      <a:pt x="53" y="12"/>
                    </a:lnTo>
                    <a:lnTo>
                      <a:pt x="46" y="25"/>
                    </a:lnTo>
                    <a:lnTo>
                      <a:pt x="60" y="26"/>
                    </a:lnTo>
                    <a:lnTo>
                      <a:pt x="53" y="32"/>
                    </a:lnTo>
                    <a:lnTo>
                      <a:pt x="55" y="50"/>
                    </a:lnTo>
                    <a:lnTo>
                      <a:pt x="50" y="55"/>
                    </a:lnTo>
                    <a:lnTo>
                      <a:pt x="55" y="70"/>
                    </a:lnTo>
                    <a:lnTo>
                      <a:pt x="61" y="75"/>
                    </a:lnTo>
                    <a:lnTo>
                      <a:pt x="65" y="85"/>
                    </a:lnTo>
                    <a:lnTo>
                      <a:pt x="60" y="93"/>
                    </a:lnTo>
                    <a:lnTo>
                      <a:pt x="70" y="100"/>
                    </a:lnTo>
                    <a:lnTo>
                      <a:pt x="66" y="108"/>
                    </a:lnTo>
                    <a:lnTo>
                      <a:pt x="75" y="108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8" name="Freeform 107"/>
              <p:cNvSpPr>
                <a:spLocks/>
              </p:cNvSpPr>
              <p:nvPr/>
            </p:nvSpPr>
            <p:spPr bwMode="auto">
              <a:xfrm>
                <a:off x="2863943" y="2515206"/>
                <a:ext cx="37052" cy="45928"/>
              </a:xfrm>
              <a:custGeom>
                <a:avLst/>
                <a:gdLst/>
                <a:ahLst/>
                <a:cxnLst>
                  <a:cxn ang="0">
                    <a:pos x="42" y="27"/>
                  </a:cxn>
                  <a:cxn ang="0">
                    <a:pos x="42" y="20"/>
                  </a:cxn>
                  <a:cxn ang="0">
                    <a:pos x="34" y="18"/>
                  </a:cxn>
                  <a:cxn ang="0">
                    <a:pos x="32" y="8"/>
                  </a:cxn>
                  <a:cxn ang="0">
                    <a:pos x="13" y="0"/>
                  </a:cxn>
                  <a:cxn ang="0">
                    <a:pos x="1" y="6"/>
                  </a:cxn>
                  <a:cxn ang="0">
                    <a:pos x="0" y="20"/>
                  </a:cxn>
                  <a:cxn ang="0">
                    <a:pos x="5" y="28"/>
                  </a:cxn>
                  <a:cxn ang="0">
                    <a:pos x="6" y="38"/>
                  </a:cxn>
                  <a:cxn ang="0">
                    <a:pos x="13" y="50"/>
                  </a:cxn>
                  <a:cxn ang="0">
                    <a:pos x="21" y="43"/>
                  </a:cxn>
                  <a:cxn ang="0">
                    <a:pos x="32" y="42"/>
                  </a:cxn>
                  <a:cxn ang="0">
                    <a:pos x="42" y="27"/>
                  </a:cxn>
                </a:cxnLst>
                <a:rect l="0" t="0" r="r" b="b"/>
                <a:pathLst>
                  <a:path w="43" h="51">
                    <a:moveTo>
                      <a:pt x="42" y="27"/>
                    </a:moveTo>
                    <a:lnTo>
                      <a:pt x="42" y="20"/>
                    </a:lnTo>
                    <a:lnTo>
                      <a:pt x="34" y="18"/>
                    </a:lnTo>
                    <a:lnTo>
                      <a:pt x="32" y="8"/>
                    </a:lnTo>
                    <a:lnTo>
                      <a:pt x="13" y="0"/>
                    </a:lnTo>
                    <a:lnTo>
                      <a:pt x="1" y="6"/>
                    </a:lnTo>
                    <a:lnTo>
                      <a:pt x="0" y="20"/>
                    </a:lnTo>
                    <a:lnTo>
                      <a:pt x="5" y="28"/>
                    </a:lnTo>
                    <a:lnTo>
                      <a:pt x="6" y="38"/>
                    </a:lnTo>
                    <a:lnTo>
                      <a:pt x="13" y="50"/>
                    </a:lnTo>
                    <a:lnTo>
                      <a:pt x="21" y="43"/>
                    </a:lnTo>
                    <a:lnTo>
                      <a:pt x="32" y="42"/>
                    </a:lnTo>
                    <a:lnTo>
                      <a:pt x="42" y="27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9" name="Freeform 108"/>
              <p:cNvSpPr>
                <a:spLocks/>
              </p:cNvSpPr>
              <p:nvPr/>
            </p:nvSpPr>
            <p:spPr bwMode="auto">
              <a:xfrm>
                <a:off x="2750202" y="2418846"/>
                <a:ext cx="170612" cy="103565"/>
              </a:xfrm>
              <a:custGeom>
                <a:avLst/>
                <a:gdLst/>
                <a:ahLst/>
                <a:cxnLst>
                  <a:cxn ang="0">
                    <a:pos x="91" y="17"/>
                  </a:cxn>
                  <a:cxn ang="0">
                    <a:pos x="76" y="19"/>
                  </a:cxn>
                  <a:cxn ang="0">
                    <a:pos x="75" y="25"/>
                  </a:cxn>
                  <a:cxn ang="0">
                    <a:pos x="82" y="39"/>
                  </a:cxn>
                  <a:cxn ang="0">
                    <a:pos x="89" y="60"/>
                  </a:cxn>
                  <a:cxn ang="0">
                    <a:pos x="94" y="63"/>
                  </a:cxn>
                  <a:cxn ang="0">
                    <a:pos x="102" y="71"/>
                  </a:cxn>
                  <a:cxn ang="0">
                    <a:pos x="106" y="83"/>
                  </a:cxn>
                  <a:cxn ang="0">
                    <a:pos x="113" y="90"/>
                  </a:cxn>
                  <a:cxn ang="0">
                    <a:pos x="114" y="98"/>
                  </a:cxn>
                  <a:cxn ang="0">
                    <a:pos x="106" y="107"/>
                  </a:cxn>
                  <a:cxn ang="0">
                    <a:pos x="93" y="114"/>
                  </a:cxn>
                  <a:cxn ang="0">
                    <a:pos x="71" y="109"/>
                  </a:cxn>
                  <a:cxn ang="0">
                    <a:pos x="63" y="107"/>
                  </a:cxn>
                  <a:cxn ang="0">
                    <a:pos x="53" y="93"/>
                  </a:cxn>
                  <a:cxn ang="0">
                    <a:pos x="50" y="87"/>
                  </a:cxn>
                  <a:cxn ang="0">
                    <a:pos x="46" y="75"/>
                  </a:cxn>
                  <a:cxn ang="0">
                    <a:pos x="37" y="71"/>
                  </a:cxn>
                  <a:cxn ang="0">
                    <a:pos x="26" y="69"/>
                  </a:cxn>
                  <a:cxn ang="0">
                    <a:pos x="30" y="75"/>
                  </a:cxn>
                  <a:cxn ang="0">
                    <a:pos x="35" y="87"/>
                  </a:cxn>
                  <a:cxn ang="0">
                    <a:pos x="37" y="100"/>
                  </a:cxn>
                  <a:cxn ang="0">
                    <a:pos x="28" y="100"/>
                  </a:cxn>
                  <a:cxn ang="0">
                    <a:pos x="21" y="90"/>
                  </a:cxn>
                  <a:cxn ang="0">
                    <a:pos x="15" y="80"/>
                  </a:cxn>
                  <a:cxn ang="0">
                    <a:pos x="10" y="93"/>
                  </a:cxn>
                  <a:cxn ang="0">
                    <a:pos x="1" y="90"/>
                  </a:cxn>
                  <a:cxn ang="0">
                    <a:pos x="0" y="78"/>
                  </a:cxn>
                  <a:cxn ang="0">
                    <a:pos x="10" y="63"/>
                  </a:cxn>
                  <a:cxn ang="0">
                    <a:pos x="26" y="43"/>
                  </a:cxn>
                  <a:cxn ang="0">
                    <a:pos x="44" y="29"/>
                  </a:cxn>
                  <a:cxn ang="0">
                    <a:pos x="53" y="17"/>
                  </a:cxn>
                  <a:cxn ang="0">
                    <a:pos x="58" y="8"/>
                  </a:cxn>
                  <a:cxn ang="0">
                    <a:pos x="93" y="0"/>
                  </a:cxn>
                  <a:cxn ang="0">
                    <a:pos x="147" y="19"/>
                  </a:cxn>
                  <a:cxn ang="0">
                    <a:pos x="172" y="39"/>
                  </a:cxn>
                  <a:cxn ang="0">
                    <a:pos x="197" y="43"/>
                  </a:cxn>
                  <a:cxn ang="0">
                    <a:pos x="189" y="49"/>
                  </a:cxn>
                  <a:cxn ang="0">
                    <a:pos x="183" y="60"/>
                  </a:cxn>
                  <a:cxn ang="0">
                    <a:pos x="162" y="69"/>
                  </a:cxn>
                  <a:cxn ang="0">
                    <a:pos x="152" y="83"/>
                  </a:cxn>
                  <a:cxn ang="0">
                    <a:pos x="158" y="98"/>
                  </a:cxn>
                  <a:cxn ang="0">
                    <a:pos x="151" y="95"/>
                  </a:cxn>
                  <a:cxn ang="0">
                    <a:pos x="145" y="100"/>
                  </a:cxn>
                  <a:cxn ang="0">
                    <a:pos x="136" y="95"/>
                  </a:cxn>
                  <a:cxn ang="0">
                    <a:pos x="139" y="90"/>
                  </a:cxn>
                  <a:cxn ang="0">
                    <a:pos x="120" y="78"/>
                  </a:cxn>
                  <a:cxn ang="0">
                    <a:pos x="107" y="60"/>
                  </a:cxn>
                  <a:cxn ang="0">
                    <a:pos x="101" y="51"/>
                  </a:cxn>
                  <a:cxn ang="0">
                    <a:pos x="101" y="25"/>
                  </a:cxn>
                  <a:cxn ang="0">
                    <a:pos x="91" y="17"/>
                  </a:cxn>
                </a:cxnLst>
                <a:rect l="0" t="0" r="r" b="b"/>
                <a:pathLst>
                  <a:path w="198" h="115">
                    <a:moveTo>
                      <a:pt x="91" y="17"/>
                    </a:moveTo>
                    <a:lnTo>
                      <a:pt x="76" y="19"/>
                    </a:lnTo>
                    <a:lnTo>
                      <a:pt x="75" y="25"/>
                    </a:lnTo>
                    <a:lnTo>
                      <a:pt x="82" y="39"/>
                    </a:lnTo>
                    <a:lnTo>
                      <a:pt x="89" y="60"/>
                    </a:lnTo>
                    <a:lnTo>
                      <a:pt x="94" y="63"/>
                    </a:lnTo>
                    <a:lnTo>
                      <a:pt x="102" y="71"/>
                    </a:lnTo>
                    <a:lnTo>
                      <a:pt x="106" y="83"/>
                    </a:lnTo>
                    <a:lnTo>
                      <a:pt x="113" y="90"/>
                    </a:lnTo>
                    <a:lnTo>
                      <a:pt x="114" y="98"/>
                    </a:lnTo>
                    <a:lnTo>
                      <a:pt x="106" y="107"/>
                    </a:lnTo>
                    <a:lnTo>
                      <a:pt x="93" y="114"/>
                    </a:lnTo>
                    <a:lnTo>
                      <a:pt x="71" y="109"/>
                    </a:lnTo>
                    <a:lnTo>
                      <a:pt x="63" y="107"/>
                    </a:lnTo>
                    <a:lnTo>
                      <a:pt x="53" y="93"/>
                    </a:lnTo>
                    <a:lnTo>
                      <a:pt x="50" y="87"/>
                    </a:lnTo>
                    <a:lnTo>
                      <a:pt x="46" y="75"/>
                    </a:lnTo>
                    <a:lnTo>
                      <a:pt x="37" y="71"/>
                    </a:lnTo>
                    <a:lnTo>
                      <a:pt x="26" y="69"/>
                    </a:lnTo>
                    <a:lnTo>
                      <a:pt x="30" y="75"/>
                    </a:lnTo>
                    <a:lnTo>
                      <a:pt x="35" y="87"/>
                    </a:lnTo>
                    <a:lnTo>
                      <a:pt x="37" y="100"/>
                    </a:lnTo>
                    <a:lnTo>
                      <a:pt x="28" y="100"/>
                    </a:lnTo>
                    <a:lnTo>
                      <a:pt x="21" y="90"/>
                    </a:lnTo>
                    <a:lnTo>
                      <a:pt x="15" y="80"/>
                    </a:lnTo>
                    <a:lnTo>
                      <a:pt x="10" y="93"/>
                    </a:lnTo>
                    <a:lnTo>
                      <a:pt x="1" y="90"/>
                    </a:lnTo>
                    <a:lnTo>
                      <a:pt x="0" y="78"/>
                    </a:lnTo>
                    <a:lnTo>
                      <a:pt x="10" y="63"/>
                    </a:lnTo>
                    <a:lnTo>
                      <a:pt x="26" y="43"/>
                    </a:lnTo>
                    <a:lnTo>
                      <a:pt x="44" y="29"/>
                    </a:lnTo>
                    <a:lnTo>
                      <a:pt x="53" y="17"/>
                    </a:lnTo>
                    <a:lnTo>
                      <a:pt x="58" y="8"/>
                    </a:lnTo>
                    <a:lnTo>
                      <a:pt x="93" y="0"/>
                    </a:lnTo>
                    <a:lnTo>
                      <a:pt x="147" y="19"/>
                    </a:lnTo>
                    <a:lnTo>
                      <a:pt x="172" y="39"/>
                    </a:lnTo>
                    <a:lnTo>
                      <a:pt x="197" y="43"/>
                    </a:lnTo>
                    <a:lnTo>
                      <a:pt x="189" y="49"/>
                    </a:lnTo>
                    <a:lnTo>
                      <a:pt x="183" y="60"/>
                    </a:lnTo>
                    <a:lnTo>
                      <a:pt x="162" y="69"/>
                    </a:lnTo>
                    <a:lnTo>
                      <a:pt x="152" y="83"/>
                    </a:lnTo>
                    <a:lnTo>
                      <a:pt x="158" y="98"/>
                    </a:lnTo>
                    <a:lnTo>
                      <a:pt x="151" y="95"/>
                    </a:lnTo>
                    <a:lnTo>
                      <a:pt x="145" y="100"/>
                    </a:lnTo>
                    <a:lnTo>
                      <a:pt x="136" y="95"/>
                    </a:lnTo>
                    <a:lnTo>
                      <a:pt x="139" y="90"/>
                    </a:lnTo>
                    <a:lnTo>
                      <a:pt x="120" y="78"/>
                    </a:lnTo>
                    <a:lnTo>
                      <a:pt x="107" y="60"/>
                    </a:lnTo>
                    <a:lnTo>
                      <a:pt x="101" y="51"/>
                    </a:lnTo>
                    <a:lnTo>
                      <a:pt x="101" y="25"/>
                    </a:lnTo>
                    <a:lnTo>
                      <a:pt x="91" y="17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0" name="Freeform 109"/>
              <p:cNvSpPr>
                <a:spLocks/>
              </p:cNvSpPr>
              <p:nvPr/>
            </p:nvSpPr>
            <p:spPr bwMode="auto">
              <a:xfrm>
                <a:off x="2869974" y="2571942"/>
                <a:ext cx="30159" cy="29719"/>
              </a:xfrm>
              <a:custGeom>
                <a:avLst/>
                <a:gdLst/>
                <a:ahLst/>
                <a:cxnLst>
                  <a:cxn ang="0">
                    <a:pos x="34" y="9"/>
                  </a:cxn>
                  <a:cxn ang="0">
                    <a:pos x="29" y="22"/>
                  </a:cxn>
                  <a:cxn ang="0">
                    <a:pos x="18" y="32"/>
                  </a:cxn>
                  <a:cxn ang="0">
                    <a:pos x="14" y="21"/>
                  </a:cxn>
                  <a:cxn ang="0">
                    <a:pos x="3" y="13"/>
                  </a:cxn>
                  <a:cxn ang="0">
                    <a:pos x="0" y="8"/>
                  </a:cxn>
                  <a:cxn ang="0">
                    <a:pos x="8" y="1"/>
                  </a:cxn>
                  <a:cxn ang="0">
                    <a:pos x="1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34" y="9"/>
                  </a:cxn>
                </a:cxnLst>
                <a:rect l="0" t="0" r="r" b="b"/>
                <a:pathLst>
                  <a:path w="35" h="33">
                    <a:moveTo>
                      <a:pt x="34" y="9"/>
                    </a:moveTo>
                    <a:lnTo>
                      <a:pt x="29" y="22"/>
                    </a:lnTo>
                    <a:lnTo>
                      <a:pt x="18" y="32"/>
                    </a:lnTo>
                    <a:lnTo>
                      <a:pt x="14" y="21"/>
                    </a:lnTo>
                    <a:lnTo>
                      <a:pt x="3" y="13"/>
                    </a:lnTo>
                    <a:lnTo>
                      <a:pt x="0" y="8"/>
                    </a:lnTo>
                    <a:lnTo>
                      <a:pt x="8" y="1"/>
                    </a:lnTo>
                    <a:lnTo>
                      <a:pt x="1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34" y="9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1" name="Freeform 110"/>
              <p:cNvSpPr>
                <a:spLocks/>
              </p:cNvSpPr>
              <p:nvPr/>
            </p:nvSpPr>
            <p:spPr bwMode="auto">
              <a:xfrm>
                <a:off x="2933739" y="2483686"/>
                <a:ext cx="1126214" cy="295385"/>
              </a:xfrm>
              <a:custGeom>
                <a:avLst/>
                <a:gdLst/>
                <a:ahLst/>
                <a:cxnLst>
                  <a:cxn ang="0">
                    <a:pos x="110" y="159"/>
                  </a:cxn>
                  <a:cxn ang="0">
                    <a:pos x="146" y="161"/>
                  </a:cxn>
                  <a:cxn ang="0">
                    <a:pos x="145" y="121"/>
                  </a:cxn>
                  <a:cxn ang="0">
                    <a:pos x="137" y="91"/>
                  </a:cxn>
                  <a:cxn ang="0">
                    <a:pos x="123" y="71"/>
                  </a:cxn>
                  <a:cxn ang="0">
                    <a:pos x="99" y="53"/>
                  </a:cxn>
                  <a:cxn ang="0">
                    <a:pos x="160" y="71"/>
                  </a:cxn>
                  <a:cxn ang="0">
                    <a:pos x="182" y="48"/>
                  </a:cxn>
                  <a:cxn ang="0">
                    <a:pos x="160" y="15"/>
                  </a:cxn>
                  <a:cxn ang="0">
                    <a:pos x="328" y="1"/>
                  </a:cxn>
                  <a:cxn ang="0">
                    <a:pos x="1263" y="0"/>
                  </a:cxn>
                  <a:cxn ang="0">
                    <a:pos x="1247" y="21"/>
                  </a:cxn>
                  <a:cxn ang="0">
                    <a:pos x="1241" y="48"/>
                  </a:cxn>
                  <a:cxn ang="0">
                    <a:pos x="1259" y="68"/>
                  </a:cxn>
                  <a:cxn ang="0">
                    <a:pos x="1281" y="58"/>
                  </a:cxn>
                  <a:cxn ang="0">
                    <a:pos x="1306" y="75"/>
                  </a:cxn>
                  <a:cxn ang="0">
                    <a:pos x="1292" y="103"/>
                  </a:cxn>
                  <a:cxn ang="0">
                    <a:pos x="1281" y="126"/>
                  </a:cxn>
                  <a:cxn ang="0">
                    <a:pos x="1251" y="136"/>
                  </a:cxn>
                  <a:cxn ang="0">
                    <a:pos x="1223" y="126"/>
                  </a:cxn>
                  <a:cxn ang="0">
                    <a:pos x="1209" y="98"/>
                  </a:cxn>
                  <a:cxn ang="0">
                    <a:pos x="1191" y="116"/>
                  </a:cxn>
                  <a:cxn ang="0">
                    <a:pos x="1167" y="121"/>
                  </a:cxn>
                  <a:cxn ang="0">
                    <a:pos x="1134" y="124"/>
                  </a:cxn>
                  <a:cxn ang="0">
                    <a:pos x="1119" y="143"/>
                  </a:cxn>
                  <a:cxn ang="0">
                    <a:pos x="1072" y="151"/>
                  </a:cxn>
                  <a:cxn ang="0">
                    <a:pos x="1067" y="184"/>
                  </a:cxn>
                  <a:cxn ang="0">
                    <a:pos x="1074" y="214"/>
                  </a:cxn>
                  <a:cxn ang="0">
                    <a:pos x="1059" y="239"/>
                  </a:cxn>
                  <a:cxn ang="0">
                    <a:pos x="1076" y="264"/>
                  </a:cxn>
                  <a:cxn ang="0">
                    <a:pos x="1059" y="284"/>
                  </a:cxn>
                  <a:cxn ang="0">
                    <a:pos x="1072" y="312"/>
                  </a:cxn>
                  <a:cxn ang="0">
                    <a:pos x="1102" y="327"/>
                  </a:cxn>
                  <a:cxn ang="0">
                    <a:pos x="460" y="317"/>
                  </a:cxn>
                  <a:cxn ang="0">
                    <a:pos x="206" y="315"/>
                  </a:cxn>
                  <a:cxn ang="0">
                    <a:pos x="166" y="259"/>
                  </a:cxn>
                  <a:cxn ang="0">
                    <a:pos x="137" y="239"/>
                  </a:cxn>
                  <a:cxn ang="0">
                    <a:pos x="113" y="234"/>
                  </a:cxn>
                  <a:cxn ang="0">
                    <a:pos x="95" y="194"/>
                  </a:cxn>
                  <a:cxn ang="0">
                    <a:pos x="80" y="184"/>
                  </a:cxn>
                  <a:cxn ang="0">
                    <a:pos x="59" y="219"/>
                  </a:cxn>
                  <a:cxn ang="0">
                    <a:pos x="23" y="194"/>
                  </a:cxn>
                  <a:cxn ang="0">
                    <a:pos x="32" y="161"/>
                  </a:cxn>
                  <a:cxn ang="0">
                    <a:pos x="5" y="137"/>
                  </a:cxn>
                  <a:cxn ang="0">
                    <a:pos x="39" y="121"/>
                  </a:cxn>
                  <a:cxn ang="0">
                    <a:pos x="70" y="117"/>
                  </a:cxn>
                  <a:cxn ang="0">
                    <a:pos x="75" y="144"/>
                  </a:cxn>
                  <a:cxn ang="0">
                    <a:pos x="93" y="128"/>
                  </a:cxn>
                </a:cxnLst>
                <a:rect l="0" t="0" r="r" b="b"/>
                <a:pathLst>
                  <a:path w="1307" h="328">
                    <a:moveTo>
                      <a:pt x="100" y="136"/>
                    </a:moveTo>
                    <a:lnTo>
                      <a:pt x="105" y="148"/>
                    </a:lnTo>
                    <a:lnTo>
                      <a:pt x="110" y="159"/>
                    </a:lnTo>
                    <a:lnTo>
                      <a:pt x="117" y="164"/>
                    </a:lnTo>
                    <a:lnTo>
                      <a:pt x="128" y="168"/>
                    </a:lnTo>
                    <a:lnTo>
                      <a:pt x="146" y="161"/>
                    </a:lnTo>
                    <a:lnTo>
                      <a:pt x="146" y="148"/>
                    </a:lnTo>
                    <a:lnTo>
                      <a:pt x="146" y="131"/>
                    </a:lnTo>
                    <a:lnTo>
                      <a:pt x="145" y="121"/>
                    </a:lnTo>
                    <a:lnTo>
                      <a:pt x="146" y="111"/>
                    </a:lnTo>
                    <a:lnTo>
                      <a:pt x="145" y="101"/>
                    </a:lnTo>
                    <a:lnTo>
                      <a:pt x="137" y="91"/>
                    </a:lnTo>
                    <a:lnTo>
                      <a:pt x="137" y="83"/>
                    </a:lnTo>
                    <a:lnTo>
                      <a:pt x="132" y="75"/>
                    </a:lnTo>
                    <a:lnTo>
                      <a:pt x="123" y="71"/>
                    </a:lnTo>
                    <a:lnTo>
                      <a:pt x="115" y="63"/>
                    </a:lnTo>
                    <a:lnTo>
                      <a:pt x="103" y="63"/>
                    </a:lnTo>
                    <a:lnTo>
                      <a:pt x="99" y="53"/>
                    </a:lnTo>
                    <a:lnTo>
                      <a:pt x="106" y="59"/>
                    </a:lnTo>
                    <a:lnTo>
                      <a:pt x="139" y="63"/>
                    </a:lnTo>
                    <a:lnTo>
                      <a:pt x="160" y="71"/>
                    </a:lnTo>
                    <a:lnTo>
                      <a:pt x="172" y="68"/>
                    </a:lnTo>
                    <a:lnTo>
                      <a:pt x="177" y="63"/>
                    </a:lnTo>
                    <a:lnTo>
                      <a:pt x="182" y="48"/>
                    </a:lnTo>
                    <a:lnTo>
                      <a:pt x="175" y="30"/>
                    </a:lnTo>
                    <a:lnTo>
                      <a:pt x="172" y="21"/>
                    </a:lnTo>
                    <a:lnTo>
                      <a:pt x="160" y="15"/>
                    </a:lnTo>
                    <a:lnTo>
                      <a:pt x="146" y="0"/>
                    </a:lnTo>
                    <a:lnTo>
                      <a:pt x="279" y="1"/>
                    </a:lnTo>
                    <a:lnTo>
                      <a:pt x="328" y="1"/>
                    </a:lnTo>
                    <a:lnTo>
                      <a:pt x="377" y="1"/>
                    </a:lnTo>
                    <a:lnTo>
                      <a:pt x="622" y="1"/>
                    </a:lnTo>
                    <a:lnTo>
                      <a:pt x="1263" y="0"/>
                    </a:lnTo>
                    <a:lnTo>
                      <a:pt x="1264" y="1"/>
                    </a:lnTo>
                    <a:lnTo>
                      <a:pt x="1251" y="13"/>
                    </a:lnTo>
                    <a:lnTo>
                      <a:pt x="1247" y="21"/>
                    </a:lnTo>
                    <a:lnTo>
                      <a:pt x="1241" y="28"/>
                    </a:lnTo>
                    <a:lnTo>
                      <a:pt x="1243" y="35"/>
                    </a:lnTo>
                    <a:lnTo>
                      <a:pt x="1241" y="48"/>
                    </a:lnTo>
                    <a:lnTo>
                      <a:pt x="1249" y="53"/>
                    </a:lnTo>
                    <a:lnTo>
                      <a:pt x="1254" y="59"/>
                    </a:lnTo>
                    <a:lnTo>
                      <a:pt x="1259" y="68"/>
                    </a:lnTo>
                    <a:lnTo>
                      <a:pt x="1269" y="71"/>
                    </a:lnTo>
                    <a:lnTo>
                      <a:pt x="1274" y="68"/>
                    </a:lnTo>
                    <a:lnTo>
                      <a:pt x="1281" y="58"/>
                    </a:lnTo>
                    <a:lnTo>
                      <a:pt x="1292" y="59"/>
                    </a:lnTo>
                    <a:lnTo>
                      <a:pt x="1298" y="68"/>
                    </a:lnTo>
                    <a:lnTo>
                      <a:pt x="1306" y="75"/>
                    </a:lnTo>
                    <a:lnTo>
                      <a:pt x="1303" y="83"/>
                    </a:lnTo>
                    <a:lnTo>
                      <a:pt x="1298" y="91"/>
                    </a:lnTo>
                    <a:lnTo>
                      <a:pt x="1292" y="103"/>
                    </a:lnTo>
                    <a:lnTo>
                      <a:pt x="1298" y="111"/>
                    </a:lnTo>
                    <a:lnTo>
                      <a:pt x="1287" y="121"/>
                    </a:lnTo>
                    <a:lnTo>
                      <a:pt x="1281" y="126"/>
                    </a:lnTo>
                    <a:lnTo>
                      <a:pt x="1267" y="126"/>
                    </a:lnTo>
                    <a:lnTo>
                      <a:pt x="1259" y="131"/>
                    </a:lnTo>
                    <a:lnTo>
                      <a:pt x="1251" y="136"/>
                    </a:lnTo>
                    <a:lnTo>
                      <a:pt x="1236" y="136"/>
                    </a:lnTo>
                    <a:lnTo>
                      <a:pt x="1231" y="128"/>
                    </a:lnTo>
                    <a:lnTo>
                      <a:pt x="1223" y="126"/>
                    </a:lnTo>
                    <a:lnTo>
                      <a:pt x="1225" y="111"/>
                    </a:lnTo>
                    <a:lnTo>
                      <a:pt x="1218" y="106"/>
                    </a:lnTo>
                    <a:lnTo>
                      <a:pt x="1209" y="98"/>
                    </a:lnTo>
                    <a:lnTo>
                      <a:pt x="1199" y="98"/>
                    </a:lnTo>
                    <a:lnTo>
                      <a:pt x="1194" y="106"/>
                    </a:lnTo>
                    <a:lnTo>
                      <a:pt x="1191" y="116"/>
                    </a:lnTo>
                    <a:lnTo>
                      <a:pt x="1179" y="110"/>
                    </a:lnTo>
                    <a:lnTo>
                      <a:pt x="1169" y="111"/>
                    </a:lnTo>
                    <a:lnTo>
                      <a:pt x="1167" y="121"/>
                    </a:lnTo>
                    <a:lnTo>
                      <a:pt x="1152" y="117"/>
                    </a:lnTo>
                    <a:lnTo>
                      <a:pt x="1139" y="116"/>
                    </a:lnTo>
                    <a:lnTo>
                      <a:pt x="1134" y="124"/>
                    </a:lnTo>
                    <a:lnTo>
                      <a:pt x="1136" y="136"/>
                    </a:lnTo>
                    <a:lnTo>
                      <a:pt x="1129" y="143"/>
                    </a:lnTo>
                    <a:lnTo>
                      <a:pt x="1119" y="143"/>
                    </a:lnTo>
                    <a:lnTo>
                      <a:pt x="1104" y="148"/>
                    </a:lnTo>
                    <a:lnTo>
                      <a:pt x="1082" y="148"/>
                    </a:lnTo>
                    <a:lnTo>
                      <a:pt x="1072" y="151"/>
                    </a:lnTo>
                    <a:lnTo>
                      <a:pt x="1067" y="168"/>
                    </a:lnTo>
                    <a:lnTo>
                      <a:pt x="1064" y="176"/>
                    </a:lnTo>
                    <a:lnTo>
                      <a:pt x="1067" y="184"/>
                    </a:lnTo>
                    <a:lnTo>
                      <a:pt x="1078" y="194"/>
                    </a:lnTo>
                    <a:lnTo>
                      <a:pt x="1078" y="202"/>
                    </a:lnTo>
                    <a:lnTo>
                      <a:pt x="1074" y="214"/>
                    </a:lnTo>
                    <a:lnTo>
                      <a:pt x="1067" y="219"/>
                    </a:lnTo>
                    <a:lnTo>
                      <a:pt x="1064" y="228"/>
                    </a:lnTo>
                    <a:lnTo>
                      <a:pt x="1059" y="239"/>
                    </a:lnTo>
                    <a:lnTo>
                      <a:pt x="1065" y="247"/>
                    </a:lnTo>
                    <a:lnTo>
                      <a:pt x="1072" y="257"/>
                    </a:lnTo>
                    <a:lnTo>
                      <a:pt x="1076" y="264"/>
                    </a:lnTo>
                    <a:lnTo>
                      <a:pt x="1078" y="277"/>
                    </a:lnTo>
                    <a:lnTo>
                      <a:pt x="1065" y="280"/>
                    </a:lnTo>
                    <a:lnTo>
                      <a:pt x="1059" y="284"/>
                    </a:lnTo>
                    <a:lnTo>
                      <a:pt x="1059" y="294"/>
                    </a:lnTo>
                    <a:lnTo>
                      <a:pt x="1065" y="306"/>
                    </a:lnTo>
                    <a:lnTo>
                      <a:pt x="1072" y="312"/>
                    </a:lnTo>
                    <a:lnTo>
                      <a:pt x="1082" y="312"/>
                    </a:lnTo>
                    <a:lnTo>
                      <a:pt x="1089" y="317"/>
                    </a:lnTo>
                    <a:lnTo>
                      <a:pt x="1102" y="327"/>
                    </a:lnTo>
                    <a:lnTo>
                      <a:pt x="702" y="320"/>
                    </a:lnTo>
                    <a:lnTo>
                      <a:pt x="565" y="320"/>
                    </a:lnTo>
                    <a:lnTo>
                      <a:pt x="460" y="317"/>
                    </a:lnTo>
                    <a:lnTo>
                      <a:pt x="453" y="317"/>
                    </a:lnTo>
                    <a:lnTo>
                      <a:pt x="353" y="317"/>
                    </a:lnTo>
                    <a:lnTo>
                      <a:pt x="206" y="315"/>
                    </a:lnTo>
                    <a:lnTo>
                      <a:pt x="205" y="306"/>
                    </a:lnTo>
                    <a:lnTo>
                      <a:pt x="179" y="267"/>
                    </a:lnTo>
                    <a:lnTo>
                      <a:pt x="166" y="259"/>
                    </a:lnTo>
                    <a:lnTo>
                      <a:pt x="155" y="257"/>
                    </a:lnTo>
                    <a:lnTo>
                      <a:pt x="145" y="244"/>
                    </a:lnTo>
                    <a:lnTo>
                      <a:pt x="137" y="239"/>
                    </a:lnTo>
                    <a:lnTo>
                      <a:pt x="132" y="229"/>
                    </a:lnTo>
                    <a:lnTo>
                      <a:pt x="126" y="235"/>
                    </a:lnTo>
                    <a:lnTo>
                      <a:pt x="113" y="234"/>
                    </a:lnTo>
                    <a:lnTo>
                      <a:pt x="110" y="219"/>
                    </a:lnTo>
                    <a:lnTo>
                      <a:pt x="100" y="209"/>
                    </a:lnTo>
                    <a:lnTo>
                      <a:pt x="95" y="194"/>
                    </a:lnTo>
                    <a:lnTo>
                      <a:pt x="99" y="176"/>
                    </a:lnTo>
                    <a:lnTo>
                      <a:pt x="83" y="176"/>
                    </a:lnTo>
                    <a:lnTo>
                      <a:pt x="80" y="184"/>
                    </a:lnTo>
                    <a:lnTo>
                      <a:pt x="75" y="194"/>
                    </a:lnTo>
                    <a:lnTo>
                      <a:pt x="63" y="194"/>
                    </a:lnTo>
                    <a:lnTo>
                      <a:pt x="59" y="219"/>
                    </a:lnTo>
                    <a:lnTo>
                      <a:pt x="37" y="214"/>
                    </a:lnTo>
                    <a:lnTo>
                      <a:pt x="33" y="199"/>
                    </a:lnTo>
                    <a:lnTo>
                      <a:pt x="23" y="194"/>
                    </a:lnTo>
                    <a:lnTo>
                      <a:pt x="17" y="182"/>
                    </a:lnTo>
                    <a:lnTo>
                      <a:pt x="26" y="174"/>
                    </a:lnTo>
                    <a:lnTo>
                      <a:pt x="32" y="161"/>
                    </a:lnTo>
                    <a:lnTo>
                      <a:pt x="23" y="137"/>
                    </a:lnTo>
                    <a:lnTo>
                      <a:pt x="13" y="136"/>
                    </a:lnTo>
                    <a:lnTo>
                      <a:pt x="5" y="137"/>
                    </a:lnTo>
                    <a:lnTo>
                      <a:pt x="0" y="131"/>
                    </a:lnTo>
                    <a:lnTo>
                      <a:pt x="13" y="121"/>
                    </a:lnTo>
                    <a:lnTo>
                      <a:pt x="39" y="121"/>
                    </a:lnTo>
                    <a:lnTo>
                      <a:pt x="46" y="116"/>
                    </a:lnTo>
                    <a:lnTo>
                      <a:pt x="65" y="111"/>
                    </a:lnTo>
                    <a:lnTo>
                      <a:pt x="70" y="117"/>
                    </a:lnTo>
                    <a:lnTo>
                      <a:pt x="63" y="121"/>
                    </a:lnTo>
                    <a:lnTo>
                      <a:pt x="65" y="128"/>
                    </a:lnTo>
                    <a:lnTo>
                      <a:pt x="75" y="144"/>
                    </a:lnTo>
                    <a:lnTo>
                      <a:pt x="79" y="161"/>
                    </a:lnTo>
                    <a:lnTo>
                      <a:pt x="80" y="144"/>
                    </a:lnTo>
                    <a:lnTo>
                      <a:pt x="93" y="128"/>
                    </a:lnTo>
                    <a:lnTo>
                      <a:pt x="100" y="136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2" name="Freeform 111"/>
              <p:cNvSpPr>
                <a:spLocks/>
              </p:cNvSpPr>
              <p:nvPr/>
            </p:nvSpPr>
            <p:spPr bwMode="auto">
              <a:xfrm>
                <a:off x="2963036" y="2527814"/>
                <a:ext cx="47393" cy="45928"/>
              </a:xfrm>
              <a:custGeom>
                <a:avLst/>
                <a:gdLst/>
                <a:ahLst/>
                <a:cxnLst>
                  <a:cxn ang="0">
                    <a:pos x="54" y="47"/>
                  </a:cxn>
                  <a:cxn ang="0">
                    <a:pos x="40" y="42"/>
                  </a:cxn>
                  <a:cxn ang="0">
                    <a:pos x="24" y="45"/>
                  </a:cxn>
                  <a:cxn ang="0">
                    <a:pos x="17" y="50"/>
                  </a:cxn>
                  <a:cxn ang="0">
                    <a:pos x="8" y="50"/>
                  </a:cxn>
                  <a:cxn ang="0">
                    <a:pos x="0" y="30"/>
                  </a:cxn>
                  <a:cxn ang="0">
                    <a:pos x="5" y="22"/>
                  </a:cxn>
                  <a:cxn ang="0">
                    <a:pos x="0" y="8"/>
                  </a:cxn>
                  <a:cxn ang="0">
                    <a:pos x="1" y="0"/>
                  </a:cxn>
                  <a:cxn ang="0">
                    <a:pos x="8" y="5"/>
                  </a:cxn>
                  <a:cxn ang="0">
                    <a:pos x="12" y="13"/>
                  </a:cxn>
                  <a:cxn ang="0">
                    <a:pos x="32" y="28"/>
                  </a:cxn>
                  <a:cxn ang="0">
                    <a:pos x="40" y="30"/>
                  </a:cxn>
                  <a:cxn ang="0">
                    <a:pos x="47" y="40"/>
                  </a:cxn>
                  <a:cxn ang="0">
                    <a:pos x="54" y="47"/>
                  </a:cxn>
                </a:cxnLst>
                <a:rect l="0" t="0" r="r" b="b"/>
                <a:pathLst>
                  <a:path w="55" h="51">
                    <a:moveTo>
                      <a:pt x="54" y="47"/>
                    </a:moveTo>
                    <a:lnTo>
                      <a:pt x="40" y="42"/>
                    </a:lnTo>
                    <a:lnTo>
                      <a:pt x="24" y="45"/>
                    </a:lnTo>
                    <a:lnTo>
                      <a:pt x="17" y="50"/>
                    </a:lnTo>
                    <a:lnTo>
                      <a:pt x="8" y="50"/>
                    </a:lnTo>
                    <a:lnTo>
                      <a:pt x="0" y="30"/>
                    </a:lnTo>
                    <a:lnTo>
                      <a:pt x="5" y="22"/>
                    </a:lnTo>
                    <a:lnTo>
                      <a:pt x="0" y="8"/>
                    </a:lnTo>
                    <a:lnTo>
                      <a:pt x="1" y="0"/>
                    </a:lnTo>
                    <a:lnTo>
                      <a:pt x="8" y="5"/>
                    </a:lnTo>
                    <a:lnTo>
                      <a:pt x="12" y="13"/>
                    </a:lnTo>
                    <a:lnTo>
                      <a:pt x="32" y="28"/>
                    </a:lnTo>
                    <a:lnTo>
                      <a:pt x="40" y="30"/>
                    </a:lnTo>
                    <a:lnTo>
                      <a:pt x="47" y="40"/>
                    </a:lnTo>
                    <a:lnTo>
                      <a:pt x="54" y="47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3" name="Freeform 112"/>
              <p:cNvSpPr>
                <a:spLocks/>
              </p:cNvSpPr>
              <p:nvPr/>
            </p:nvSpPr>
            <p:spPr bwMode="auto">
              <a:xfrm>
                <a:off x="2913059" y="2507100"/>
                <a:ext cx="43946" cy="46829"/>
              </a:xfrm>
              <a:custGeom>
                <a:avLst/>
                <a:gdLst/>
                <a:ahLst/>
                <a:cxnLst>
                  <a:cxn ang="0">
                    <a:pos x="35" y="51"/>
                  </a:cxn>
                  <a:cxn ang="0">
                    <a:pos x="22" y="51"/>
                  </a:cxn>
                  <a:cxn ang="0">
                    <a:pos x="18" y="31"/>
                  </a:cxn>
                  <a:cxn ang="0">
                    <a:pos x="5" y="23"/>
                  </a:cxn>
                  <a:cxn ang="0">
                    <a:pos x="0" y="15"/>
                  </a:cxn>
                  <a:cxn ang="0">
                    <a:pos x="7" y="10"/>
                  </a:cxn>
                  <a:cxn ang="0">
                    <a:pos x="13" y="1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33" y="10"/>
                  </a:cxn>
                  <a:cxn ang="0">
                    <a:pos x="41" y="20"/>
                  </a:cxn>
                  <a:cxn ang="0">
                    <a:pos x="50" y="31"/>
                  </a:cxn>
                  <a:cxn ang="0">
                    <a:pos x="38" y="36"/>
                  </a:cxn>
                  <a:cxn ang="0">
                    <a:pos x="41" y="44"/>
                  </a:cxn>
                  <a:cxn ang="0">
                    <a:pos x="35" y="51"/>
                  </a:cxn>
                </a:cxnLst>
                <a:rect l="0" t="0" r="r" b="b"/>
                <a:pathLst>
                  <a:path w="51" h="52">
                    <a:moveTo>
                      <a:pt x="35" y="51"/>
                    </a:moveTo>
                    <a:lnTo>
                      <a:pt x="22" y="51"/>
                    </a:lnTo>
                    <a:lnTo>
                      <a:pt x="18" y="31"/>
                    </a:lnTo>
                    <a:lnTo>
                      <a:pt x="5" y="23"/>
                    </a:lnTo>
                    <a:lnTo>
                      <a:pt x="0" y="15"/>
                    </a:lnTo>
                    <a:lnTo>
                      <a:pt x="7" y="10"/>
                    </a:lnTo>
                    <a:lnTo>
                      <a:pt x="13" y="1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33" y="10"/>
                    </a:lnTo>
                    <a:lnTo>
                      <a:pt x="41" y="20"/>
                    </a:lnTo>
                    <a:lnTo>
                      <a:pt x="50" y="31"/>
                    </a:lnTo>
                    <a:lnTo>
                      <a:pt x="38" y="36"/>
                    </a:lnTo>
                    <a:lnTo>
                      <a:pt x="41" y="44"/>
                    </a:lnTo>
                    <a:lnTo>
                      <a:pt x="35" y="51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4" name="Freeform 113"/>
              <p:cNvSpPr>
                <a:spLocks/>
              </p:cNvSpPr>
              <p:nvPr/>
            </p:nvSpPr>
            <p:spPr bwMode="auto">
              <a:xfrm>
                <a:off x="2464124" y="4451418"/>
                <a:ext cx="53424" cy="47730"/>
              </a:xfrm>
              <a:custGeom>
                <a:avLst/>
                <a:gdLst/>
                <a:ahLst/>
                <a:cxnLst>
                  <a:cxn ang="0">
                    <a:pos x="51" y="52"/>
                  </a:cxn>
                  <a:cxn ang="0">
                    <a:pos x="42" y="49"/>
                  </a:cxn>
                  <a:cxn ang="0">
                    <a:pos x="30" y="44"/>
                  </a:cxn>
                  <a:cxn ang="0">
                    <a:pos x="23" y="33"/>
                  </a:cxn>
                  <a:cxn ang="0">
                    <a:pos x="8" y="24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13" y="5"/>
                  </a:cxn>
                  <a:cxn ang="0">
                    <a:pos x="21" y="13"/>
                  </a:cxn>
                  <a:cxn ang="0">
                    <a:pos x="36" y="28"/>
                  </a:cxn>
                  <a:cxn ang="0">
                    <a:pos x="51" y="39"/>
                  </a:cxn>
                  <a:cxn ang="0">
                    <a:pos x="61" y="44"/>
                  </a:cxn>
                  <a:cxn ang="0">
                    <a:pos x="51" y="52"/>
                  </a:cxn>
                </a:cxnLst>
                <a:rect l="0" t="0" r="r" b="b"/>
                <a:pathLst>
                  <a:path w="62" h="53">
                    <a:moveTo>
                      <a:pt x="51" y="52"/>
                    </a:moveTo>
                    <a:lnTo>
                      <a:pt x="42" y="49"/>
                    </a:lnTo>
                    <a:lnTo>
                      <a:pt x="30" y="44"/>
                    </a:lnTo>
                    <a:lnTo>
                      <a:pt x="23" y="33"/>
                    </a:lnTo>
                    <a:lnTo>
                      <a:pt x="8" y="24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13" y="5"/>
                    </a:lnTo>
                    <a:lnTo>
                      <a:pt x="21" y="13"/>
                    </a:lnTo>
                    <a:lnTo>
                      <a:pt x="36" y="28"/>
                    </a:lnTo>
                    <a:lnTo>
                      <a:pt x="51" y="39"/>
                    </a:lnTo>
                    <a:lnTo>
                      <a:pt x="61" y="44"/>
                    </a:lnTo>
                    <a:lnTo>
                      <a:pt x="51" y="52"/>
                    </a:lnTo>
                  </a:path>
                </a:pathLst>
              </a:custGeom>
              <a:solidFill>
                <a:srgbClr val="FAD62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5" name="Freeform 114"/>
              <p:cNvSpPr>
                <a:spLocks/>
              </p:cNvSpPr>
              <p:nvPr/>
            </p:nvSpPr>
            <p:spPr bwMode="auto">
              <a:xfrm>
                <a:off x="2293512" y="4294720"/>
                <a:ext cx="300726" cy="204427"/>
              </a:xfrm>
              <a:custGeom>
                <a:avLst/>
                <a:gdLst/>
                <a:ahLst/>
                <a:cxnLst>
                  <a:cxn ang="0">
                    <a:pos x="290" y="226"/>
                  </a:cxn>
                  <a:cxn ang="0">
                    <a:pos x="272" y="219"/>
                  </a:cxn>
                  <a:cxn ang="0">
                    <a:pos x="262" y="212"/>
                  </a:cxn>
                  <a:cxn ang="0">
                    <a:pos x="237" y="187"/>
                  </a:cxn>
                  <a:cxn ang="0">
                    <a:pos x="228" y="186"/>
                  </a:cxn>
                  <a:cxn ang="0">
                    <a:pos x="212" y="163"/>
                  </a:cxn>
                  <a:cxn ang="0">
                    <a:pos x="198" y="151"/>
                  </a:cxn>
                  <a:cxn ang="0">
                    <a:pos x="198" y="141"/>
                  </a:cxn>
                  <a:cxn ang="0">
                    <a:pos x="193" y="131"/>
                  </a:cxn>
                  <a:cxn ang="0">
                    <a:pos x="175" y="116"/>
                  </a:cxn>
                  <a:cxn ang="0">
                    <a:pos x="164" y="109"/>
                  </a:cxn>
                  <a:cxn ang="0">
                    <a:pos x="151" y="106"/>
                  </a:cxn>
                  <a:cxn ang="0">
                    <a:pos x="124" y="116"/>
                  </a:cxn>
                  <a:cxn ang="0">
                    <a:pos x="109" y="118"/>
                  </a:cxn>
                  <a:cxn ang="0">
                    <a:pos x="98" y="118"/>
                  </a:cxn>
                  <a:cxn ang="0">
                    <a:pos x="84" y="121"/>
                  </a:cxn>
                  <a:cxn ang="0">
                    <a:pos x="74" y="116"/>
                  </a:cxn>
                  <a:cxn ang="0">
                    <a:pos x="65" y="116"/>
                  </a:cxn>
                  <a:cxn ang="0">
                    <a:pos x="57" y="109"/>
                  </a:cxn>
                  <a:cxn ang="0">
                    <a:pos x="42" y="109"/>
                  </a:cxn>
                  <a:cxn ang="0">
                    <a:pos x="34" y="104"/>
                  </a:cxn>
                  <a:cxn ang="0">
                    <a:pos x="32" y="95"/>
                  </a:cxn>
                  <a:cxn ang="0">
                    <a:pos x="32" y="84"/>
                  </a:cxn>
                  <a:cxn ang="0">
                    <a:pos x="27" y="75"/>
                  </a:cxn>
                  <a:cxn ang="0">
                    <a:pos x="19" y="70"/>
                  </a:cxn>
                  <a:cxn ang="0">
                    <a:pos x="5" y="71"/>
                  </a:cxn>
                  <a:cxn ang="0">
                    <a:pos x="1" y="80"/>
                  </a:cxn>
                  <a:cxn ang="0">
                    <a:pos x="0" y="84"/>
                  </a:cxn>
                  <a:cxn ang="0">
                    <a:pos x="3" y="0"/>
                  </a:cxn>
                  <a:cxn ang="0">
                    <a:pos x="116" y="3"/>
                  </a:cxn>
                  <a:cxn ang="0">
                    <a:pos x="252" y="8"/>
                  </a:cxn>
                  <a:cxn ang="0">
                    <a:pos x="281" y="8"/>
                  </a:cxn>
                  <a:cxn ang="0">
                    <a:pos x="348" y="8"/>
                  </a:cxn>
                  <a:cxn ang="0">
                    <a:pos x="343" y="206"/>
                  </a:cxn>
                  <a:cxn ang="0">
                    <a:pos x="334" y="211"/>
                  </a:cxn>
                  <a:cxn ang="0">
                    <a:pos x="321" y="211"/>
                  </a:cxn>
                  <a:cxn ang="0">
                    <a:pos x="303" y="223"/>
                  </a:cxn>
                  <a:cxn ang="0">
                    <a:pos x="290" y="226"/>
                  </a:cxn>
                </a:cxnLst>
                <a:rect l="0" t="0" r="r" b="b"/>
                <a:pathLst>
                  <a:path w="349" h="227">
                    <a:moveTo>
                      <a:pt x="290" y="226"/>
                    </a:moveTo>
                    <a:lnTo>
                      <a:pt x="272" y="219"/>
                    </a:lnTo>
                    <a:lnTo>
                      <a:pt x="262" y="212"/>
                    </a:lnTo>
                    <a:lnTo>
                      <a:pt x="237" y="187"/>
                    </a:lnTo>
                    <a:lnTo>
                      <a:pt x="228" y="186"/>
                    </a:lnTo>
                    <a:lnTo>
                      <a:pt x="212" y="163"/>
                    </a:lnTo>
                    <a:lnTo>
                      <a:pt x="198" y="151"/>
                    </a:lnTo>
                    <a:lnTo>
                      <a:pt x="198" y="141"/>
                    </a:lnTo>
                    <a:lnTo>
                      <a:pt x="193" y="131"/>
                    </a:lnTo>
                    <a:lnTo>
                      <a:pt x="175" y="116"/>
                    </a:lnTo>
                    <a:lnTo>
                      <a:pt x="164" y="109"/>
                    </a:lnTo>
                    <a:lnTo>
                      <a:pt x="151" y="106"/>
                    </a:lnTo>
                    <a:lnTo>
                      <a:pt x="124" y="116"/>
                    </a:lnTo>
                    <a:lnTo>
                      <a:pt x="109" y="118"/>
                    </a:lnTo>
                    <a:lnTo>
                      <a:pt x="98" y="118"/>
                    </a:lnTo>
                    <a:lnTo>
                      <a:pt x="84" y="121"/>
                    </a:lnTo>
                    <a:lnTo>
                      <a:pt x="74" y="116"/>
                    </a:lnTo>
                    <a:lnTo>
                      <a:pt x="65" y="116"/>
                    </a:lnTo>
                    <a:lnTo>
                      <a:pt x="57" y="109"/>
                    </a:lnTo>
                    <a:lnTo>
                      <a:pt x="42" y="109"/>
                    </a:lnTo>
                    <a:lnTo>
                      <a:pt x="34" y="104"/>
                    </a:lnTo>
                    <a:lnTo>
                      <a:pt x="32" y="95"/>
                    </a:lnTo>
                    <a:lnTo>
                      <a:pt x="32" y="84"/>
                    </a:lnTo>
                    <a:lnTo>
                      <a:pt x="27" y="75"/>
                    </a:lnTo>
                    <a:lnTo>
                      <a:pt x="19" y="70"/>
                    </a:lnTo>
                    <a:lnTo>
                      <a:pt x="5" y="71"/>
                    </a:lnTo>
                    <a:lnTo>
                      <a:pt x="1" y="80"/>
                    </a:lnTo>
                    <a:lnTo>
                      <a:pt x="0" y="84"/>
                    </a:lnTo>
                    <a:lnTo>
                      <a:pt x="3" y="0"/>
                    </a:lnTo>
                    <a:lnTo>
                      <a:pt x="116" y="3"/>
                    </a:lnTo>
                    <a:lnTo>
                      <a:pt x="252" y="8"/>
                    </a:lnTo>
                    <a:lnTo>
                      <a:pt x="281" y="8"/>
                    </a:lnTo>
                    <a:lnTo>
                      <a:pt x="348" y="8"/>
                    </a:lnTo>
                    <a:lnTo>
                      <a:pt x="343" y="206"/>
                    </a:lnTo>
                    <a:lnTo>
                      <a:pt x="334" y="211"/>
                    </a:lnTo>
                    <a:lnTo>
                      <a:pt x="321" y="211"/>
                    </a:lnTo>
                    <a:lnTo>
                      <a:pt x="303" y="223"/>
                    </a:lnTo>
                    <a:lnTo>
                      <a:pt x="290" y="226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6" name="Freeform 115"/>
              <p:cNvSpPr>
                <a:spLocks/>
              </p:cNvSpPr>
              <p:nvPr/>
            </p:nvSpPr>
            <p:spPr bwMode="auto">
              <a:xfrm>
                <a:off x="2882039" y="2192804"/>
                <a:ext cx="1197733" cy="296285"/>
              </a:xfrm>
              <a:custGeom>
                <a:avLst/>
                <a:gdLst/>
                <a:ahLst/>
                <a:cxnLst>
                  <a:cxn ang="0">
                    <a:pos x="187" y="3"/>
                  </a:cxn>
                  <a:cxn ang="0">
                    <a:pos x="452" y="6"/>
                  </a:cxn>
                  <a:cxn ang="0">
                    <a:pos x="1257" y="25"/>
                  </a:cxn>
                  <a:cxn ang="0">
                    <a:pos x="1239" y="35"/>
                  </a:cxn>
                  <a:cxn ang="0">
                    <a:pos x="1255" y="53"/>
                  </a:cxn>
                  <a:cxn ang="0">
                    <a:pos x="1268" y="61"/>
                  </a:cxn>
                  <a:cxn ang="0">
                    <a:pos x="1284" y="65"/>
                  </a:cxn>
                  <a:cxn ang="0">
                    <a:pos x="1306" y="53"/>
                  </a:cxn>
                  <a:cxn ang="0">
                    <a:pos x="1322" y="72"/>
                  </a:cxn>
                  <a:cxn ang="0">
                    <a:pos x="1312" y="81"/>
                  </a:cxn>
                  <a:cxn ang="0">
                    <a:pos x="1314" y="103"/>
                  </a:cxn>
                  <a:cxn ang="0">
                    <a:pos x="1314" y="121"/>
                  </a:cxn>
                  <a:cxn ang="0">
                    <a:pos x="1324" y="133"/>
                  </a:cxn>
                  <a:cxn ang="0">
                    <a:pos x="1341" y="146"/>
                  </a:cxn>
                  <a:cxn ang="0">
                    <a:pos x="1335" y="166"/>
                  </a:cxn>
                  <a:cxn ang="0">
                    <a:pos x="1335" y="193"/>
                  </a:cxn>
                  <a:cxn ang="0">
                    <a:pos x="1337" y="214"/>
                  </a:cxn>
                  <a:cxn ang="0">
                    <a:pos x="1352" y="221"/>
                  </a:cxn>
                  <a:cxn ang="0">
                    <a:pos x="1367" y="246"/>
                  </a:cxn>
                  <a:cxn ang="0">
                    <a:pos x="1389" y="263"/>
                  </a:cxn>
                  <a:cxn ang="0">
                    <a:pos x="1372" y="271"/>
                  </a:cxn>
                  <a:cxn ang="0">
                    <a:pos x="1367" y="291"/>
                  </a:cxn>
                  <a:cxn ang="0">
                    <a:pos x="1350" y="300"/>
                  </a:cxn>
                  <a:cxn ang="0">
                    <a:pos x="1344" y="318"/>
                  </a:cxn>
                  <a:cxn ang="0">
                    <a:pos x="1324" y="323"/>
                  </a:cxn>
                  <a:cxn ang="0">
                    <a:pos x="437" y="328"/>
                  </a:cxn>
                  <a:cxn ang="0">
                    <a:pos x="339" y="328"/>
                  </a:cxn>
                  <a:cxn ang="0">
                    <a:pos x="212" y="300"/>
                  </a:cxn>
                  <a:cxn ang="0">
                    <a:pos x="210" y="278"/>
                  </a:cxn>
                  <a:cxn ang="0">
                    <a:pos x="199" y="258"/>
                  </a:cxn>
                  <a:cxn ang="0">
                    <a:pos x="214" y="234"/>
                  </a:cxn>
                  <a:cxn ang="0">
                    <a:pos x="199" y="220"/>
                  </a:cxn>
                  <a:cxn ang="0">
                    <a:pos x="165" y="201"/>
                  </a:cxn>
                  <a:cxn ang="0">
                    <a:pos x="143" y="216"/>
                  </a:cxn>
                  <a:cxn ang="0">
                    <a:pos x="119" y="240"/>
                  </a:cxn>
                  <a:cxn ang="0">
                    <a:pos x="105" y="245"/>
                  </a:cxn>
                  <a:cxn ang="0">
                    <a:pos x="105" y="221"/>
                  </a:cxn>
                  <a:cxn ang="0">
                    <a:pos x="117" y="196"/>
                  </a:cxn>
                  <a:cxn ang="0">
                    <a:pos x="105" y="186"/>
                  </a:cxn>
                  <a:cxn ang="0">
                    <a:pos x="83" y="180"/>
                  </a:cxn>
                  <a:cxn ang="0">
                    <a:pos x="73" y="196"/>
                  </a:cxn>
                  <a:cxn ang="0">
                    <a:pos x="66" y="166"/>
                  </a:cxn>
                  <a:cxn ang="0">
                    <a:pos x="63" y="143"/>
                  </a:cxn>
                  <a:cxn ang="0">
                    <a:pos x="45" y="126"/>
                  </a:cxn>
                  <a:cxn ang="0">
                    <a:pos x="19" y="106"/>
                  </a:cxn>
                  <a:cxn ang="0">
                    <a:pos x="32" y="88"/>
                  </a:cxn>
                  <a:cxn ang="0">
                    <a:pos x="46" y="73"/>
                  </a:cxn>
                  <a:cxn ang="0">
                    <a:pos x="35" y="58"/>
                  </a:cxn>
                  <a:cxn ang="0">
                    <a:pos x="19" y="61"/>
                  </a:cxn>
                  <a:cxn ang="0">
                    <a:pos x="0" y="45"/>
                  </a:cxn>
                  <a:cxn ang="0">
                    <a:pos x="10" y="30"/>
                  </a:cxn>
                  <a:cxn ang="0">
                    <a:pos x="30" y="6"/>
                  </a:cxn>
                  <a:cxn ang="0">
                    <a:pos x="41" y="0"/>
                  </a:cxn>
                </a:cxnLst>
                <a:rect l="0" t="0" r="r" b="b"/>
                <a:pathLst>
                  <a:path w="1390" h="329">
                    <a:moveTo>
                      <a:pt x="41" y="0"/>
                    </a:moveTo>
                    <a:lnTo>
                      <a:pt x="187" y="3"/>
                    </a:lnTo>
                    <a:lnTo>
                      <a:pt x="274" y="3"/>
                    </a:lnTo>
                    <a:lnTo>
                      <a:pt x="452" y="6"/>
                    </a:lnTo>
                    <a:lnTo>
                      <a:pt x="1260" y="15"/>
                    </a:lnTo>
                    <a:lnTo>
                      <a:pt x="1257" y="25"/>
                    </a:lnTo>
                    <a:lnTo>
                      <a:pt x="1254" y="33"/>
                    </a:lnTo>
                    <a:lnTo>
                      <a:pt x="1239" y="35"/>
                    </a:lnTo>
                    <a:lnTo>
                      <a:pt x="1244" y="48"/>
                    </a:lnTo>
                    <a:lnTo>
                      <a:pt x="1255" y="53"/>
                    </a:lnTo>
                    <a:lnTo>
                      <a:pt x="1260" y="58"/>
                    </a:lnTo>
                    <a:lnTo>
                      <a:pt x="1268" y="61"/>
                    </a:lnTo>
                    <a:lnTo>
                      <a:pt x="1277" y="72"/>
                    </a:lnTo>
                    <a:lnTo>
                      <a:pt x="1284" y="65"/>
                    </a:lnTo>
                    <a:lnTo>
                      <a:pt x="1294" y="58"/>
                    </a:lnTo>
                    <a:lnTo>
                      <a:pt x="1306" y="53"/>
                    </a:lnTo>
                    <a:lnTo>
                      <a:pt x="1314" y="58"/>
                    </a:lnTo>
                    <a:lnTo>
                      <a:pt x="1322" y="72"/>
                    </a:lnTo>
                    <a:lnTo>
                      <a:pt x="1319" y="81"/>
                    </a:lnTo>
                    <a:lnTo>
                      <a:pt x="1312" y="81"/>
                    </a:lnTo>
                    <a:lnTo>
                      <a:pt x="1314" y="95"/>
                    </a:lnTo>
                    <a:lnTo>
                      <a:pt x="1314" y="103"/>
                    </a:lnTo>
                    <a:lnTo>
                      <a:pt x="1315" y="112"/>
                    </a:lnTo>
                    <a:lnTo>
                      <a:pt x="1314" y="121"/>
                    </a:lnTo>
                    <a:lnTo>
                      <a:pt x="1317" y="128"/>
                    </a:lnTo>
                    <a:lnTo>
                      <a:pt x="1324" y="133"/>
                    </a:lnTo>
                    <a:lnTo>
                      <a:pt x="1335" y="138"/>
                    </a:lnTo>
                    <a:lnTo>
                      <a:pt x="1341" y="146"/>
                    </a:lnTo>
                    <a:lnTo>
                      <a:pt x="1335" y="153"/>
                    </a:lnTo>
                    <a:lnTo>
                      <a:pt x="1335" y="166"/>
                    </a:lnTo>
                    <a:lnTo>
                      <a:pt x="1330" y="183"/>
                    </a:lnTo>
                    <a:lnTo>
                      <a:pt x="1335" y="193"/>
                    </a:lnTo>
                    <a:lnTo>
                      <a:pt x="1337" y="201"/>
                    </a:lnTo>
                    <a:lnTo>
                      <a:pt x="1337" y="214"/>
                    </a:lnTo>
                    <a:lnTo>
                      <a:pt x="1344" y="220"/>
                    </a:lnTo>
                    <a:lnTo>
                      <a:pt x="1352" y="221"/>
                    </a:lnTo>
                    <a:lnTo>
                      <a:pt x="1362" y="241"/>
                    </a:lnTo>
                    <a:lnTo>
                      <a:pt x="1367" y="246"/>
                    </a:lnTo>
                    <a:lnTo>
                      <a:pt x="1375" y="254"/>
                    </a:lnTo>
                    <a:lnTo>
                      <a:pt x="1389" y="263"/>
                    </a:lnTo>
                    <a:lnTo>
                      <a:pt x="1377" y="265"/>
                    </a:lnTo>
                    <a:lnTo>
                      <a:pt x="1372" y="271"/>
                    </a:lnTo>
                    <a:lnTo>
                      <a:pt x="1374" y="283"/>
                    </a:lnTo>
                    <a:lnTo>
                      <a:pt x="1367" y="291"/>
                    </a:lnTo>
                    <a:lnTo>
                      <a:pt x="1355" y="291"/>
                    </a:lnTo>
                    <a:lnTo>
                      <a:pt x="1350" y="300"/>
                    </a:lnTo>
                    <a:lnTo>
                      <a:pt x="1347" y="311"/>
                    </a:lnTo>
                    <a:lnTo>
                      <a:pt x="1344" y="318"/>
                    </a:lnTo>
                    <a:lnTo>
                      <a:pt x="1332" y="320"/>
                    </a:lnTo>
                    <a:lnTo>
                      <a:pt x="1324" y="323"/>
                    </a:lnTo>
                    <a:lnTo>
                      <a:pt x="683" y="328"/>
                    </a:lnTo>
                    <a:lnTo>
                      <a:pt x="437" y="328"/>
                    </a:lnTo>
                    <a:lnTo>
                      <a:pt x="389" y="328"/>
                    </a:lnTo>
                    <a:lnTo>
                      <a:pt x="339" y="328"/>
                    </a:lnTo>
                    <a:lnTo>
                      <a:pt x="202" y="306"/>
                    </a:lnTo>
                    <a:lnTo>
                      <a:pt x="212" y="300"/>
                    </a:lnTo>
                    <a:lnTo>
                      <a:pt x="214" y="288"/>
                    </a:lnTo>
                    <a:lnTo>
                      <a:pt x="210" y="278"/>
                    </a:lnTo>
                    <a:lnTo>
                      <a:pt x="199" y="268"/>
                    </a:lnTo>
                    <a:lnTo>
                      <a:pt x="199" y="258"/>
                    </a:lnTo>
                    <a:lnTo>
                      <a:pt x="208" y="246"/>
                    </a:lnTo>
                    <a:lnTo>
                      <a:pt x="214" y="234"/>
                    </a:lnTo>
                    <a:lnTo>
                      <a:pt x="212" y="220"/>
                    </a:lnTo>
                    <a:lnTo>
                      <a:pt x="199" y="220"/>
                    </a:lnTo>
                    <a:lnTo>
                      <a:pt x="188" y="208"/>
                    </a:lnTo>
                    <a:lnTo>
                      <a:pt x="165" y="201"/>
                    </a:lnTo>
                    <a:lnTo>
                      <a:pt x="148" y="205"/>
                    </a:lnTo>
                    <a:lnTo>
                      <a:pt x="143" y="216"/>
                    </a:lnTo>
                    <a:lnTo>
                      <a:pt x="135" y="220"/>
                    </a:lnTo>
                    <a:lnTo>
                      <a:pt x="119" y="240"/>
                    </a:lnTo>
                    <a:lnTo>
                      <a:pt x="112" y="254"/>
                    </a:lnTo>
                    <a:lnTo>
                      <a:pt x="105" y="245"/>
                    </a:lnTo>
                    <a:lnTo>
                      <a:pt x="95" y="236"/>
                    </a:lnTo>
                    <a:lnTo>
                      <a:pt x="105" y="221"/>
                    </a:lnTo>
                    <a:lnTo>
                      <a:pt x="113" y="216"/>
                    </a:lnTo>
                    <a:lnTo>
                      <a:pt x="117" y="196"/>
                    </a:lnTo>
                    <a:lnTo>
                      <a:pt x="110" y="193"/>
                    </a:lnTo>
                    <a:lnTo>
                      <a:pt x="105" y="186"/>
                    </a:lnTo>
                    <a:lnTo>
                      <a:pt x="95" y="183"/>
                    </a:lnTo>
                    <a:lnTo>
                      <a:pt x="83" y="180"/>
                    </a:lnTo>
                    <a:lnTo>
                      <a:pt x="83" y="196"/>
                    </a:lnTo>
                    <a:lnTo>
                      <a:pt x="73" y="196"/>
                    </a:lnTo>
                    <a:lnTo>
                      <a:pt x="66" y="176"/>
                    </a:lnTo>
                    <a:lnTo>
                      <a:pt x="66" y="166"/>
                    </a:lnTo>
                    <a:lnTo>
                      <a:pt x="66" y="158"/>
                    </a:lnTo>
                    <a:lnTo>
                      <a:pt x="63" y="143"/>
                    </a:lnTo>
                    <a:lnTo>
                      <a:pt x="59" y="133"/>
                    </a:lnTo>
                    <a:lnTo>
                      <a:pt x="45" y="126"/>
                    </a:lnTo>
                    <a:lnTo>
                      <a:pt x="37" y="121"/>
                    </a:lnTo>
                    <a:lnTo>
                      <a:pt x="19" y="106"/>
                    </a:lnTo>
                    <a:lnTo>
                      <a:pt x="15" y="95"/>
                    </a:lnTo>
                    <a:lnTo>
                      <a:pt x="32" y="88"/>
                    </a:lnTo>
                    <a:lnTo>
                      <a:pt x="37" y="81"/>
                    </a:lnTo>
                    <a:lnTo>
                      <a:pt x="46" y="73"/>
                    </a:lnTo>
                    <a:lnTo>
                      <a:pt x="45" y="61"/>
                    </a:lnTo>
                    <a:lnTo>
                      <a:pt x="35" y="58"/>
                    </a:lnTo>
                    <a:lnTo>
                      <a:pt x="25" y="60"/>
                    </a:lnTo>
                    <a:lnTo>
                      <a:pt x="19" y="61"/>
                    </a:lnTo>
                    <a:lnTo>
                      <a:pt x="0" y="58"/>
                    </a:lnTo>
                    <a:lnTo>
                      <a:pt x="0" y="45"/>
                    </a:lnTo>
                    <a:lnTo>
                      <a:pt x="3" y="35"/>
                    </a:lnTo>
                    <a:lnTo>
                      <a:pt x="10" y="30"/>
                    </a:lnTo>
                    <a:lnTo>
                      <a:pt x="15" y="21"/>
                    </a:lnTo>
                    <a:lnTo>
                      <a:pt x="30" y="6"/>
                    </a:lnTo>
                    <a:lnTo>
                      <a:pt x="37" y="3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7" name="Freeform 116"/>
              <p:cNvSpPr>
                <a:spLocks/>
              </p:cNvSpPr>
              <p:nvPr/>
            </p:nvSpPr>
            <p:spPr bwMode="auto">
              <a:xfrm>
                <a:off x="2935463" y="2400834"/>
                <a:ext cx="63765" cy="8465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5" y="0"/>
                  </a:cxn>
                  <a:cxn ang="0">
                    <a:pos x="15" y="10"/>
                  </a:cxn>
                  <a:cxn ang="0">
                    <a:pos x="25" y="25"/>
                  </a:cxn>
                  <a:cxn ang="0">
                    <a:pos x="38" y="47"/>
                  </a:cxn>
                  <a:cxn ang="0">
                    <a:pos x="45" y="49"/>
                  </a:cxn>
                  <a:cxn ang="0">
                    <a:pos x="61" y="66"/>
                  </a:cxn>
                  <a:cxn ang="0">
                    <a:pos x="68" y="78"/>
                  </a:cxn>
                  <a:cxn ang="0">
                    <a:pos x="73" y="93"/>
                  </a:cxn>
                  <a:cxn ang="0">
                    <a:pos x="63" y="88"/>
                  </a:cxn>
                  <a:cxn ang="0">
                    <a:pos x="52" y="86"/>
                  </a:cxn>
                  <a:cxn ang="0">
                    <a:pos x="32" y="61"/>
                  </a:cxn>
                  <a:cxn ang="0">
                    <a:pos x="25" y="56"/>
                  </a:cxn>
                  <a:cxn ang="0">
                    <a:pos x="17" y="30"/>
                  </a:cxn>
                  <a:cxn ang="0">
                    <a:pos x="12" y="25"/>
                  </a:cxn>
                  <a:cxn ang="0">
                    <a:pos x="1" y="28"/>
                  </a:cxn>
                  <a:cxn ang="0">
                    <a:pos x="0" y="6"/>
                  </a:cxn>
                </a:cxnLst>
                <a:rect l="0" t="0" r="r" b="b"/>
                <a:pathLst>
                  <a:path w="74" h="94">
                    <a:moveTo>
                      <a:pt x="0" y="6"/>
                    </a:moveTo>
                    <a:lnTo>
                      <a:pt x="5" y="0"/>
                    </a:lnTo>
                    <a:lnTo>
                      <a:pt x="15" y="10"/>
                    </a:lnTo>
                    <a:lnTo>
                      <a:pt x="25" y="25"/>
                    </a:lnTo>
                    <a:lnTo>
                      <a:pt x="38" y="47"/>
                    </a:lnTo>
                    <a:lnTo>
                      <a:pt x="45" y="49"/>
                    </a:lnTo>
                    <a:lnTo>
                      <a:pt x="61" y="66"/>
                    </a:lnTo>
                    <a:lnTo>
                      <a:pt x="68" y="78"/>
                    </a:lnTo>
                    <a:lnTo>
                      <a:pt x="73" y="93"/>
                    </a:lnTo>
                    <a:lnTo>
                      <a:pt x="63" y="88"/>
                    </a:lnTo>
                    <a:lnTo>
                      <a:pt x="52" y="86"/>
                    </a:lnTo>
                    <a:lnTo>
                      <a:pt x="32" y="61"/>
                    </a:lnTo>
                    <a:lnTo>
                      <a:pt x="25" y="56"/>
                    </a:lnTo>
                    <a:lnTo>
                      <a:pt x="17" y="30"/>
                    </a:lnTo>
                    <a:lnTo>
                      <a:pt x="12" y="25"/>
                    </a:lnTo>
                    <a:lnTo>
                      <a:pt x="1" y="28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8" name="Freeform 117"/>
              <p:cNvSpPr>
                <a:spLocks/>
              </p:cNvSpPr>
              <p:nvPr/>
            </p:nvSpPr>
            <p:spPr bwMode="auto">
              <a:xfrm>
                <a:off x="2977685" y="2430553"/>
                <a:ext cx="25850" cy="27917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1"/>
                  </a:cxn>
                  <a:cxn ang="0">
                    <a:pos x="10" y="30"/>
                  </a:cxn>
                  <a:cxn ang="0">
                    <a:pos x="29" y="30"/>
                  </a:cxn>
                  <a:cxn ang="0">
                    <a:pos x="29" y="0"/>
                  </a:cxn>
                  <a:cxn ang="0">
                    <a:pos x="19" y="11"/>
                  </a:cxn>
                  <a:cxn ang="0">
                    <a:pos x="0" y="5"/>
                  </a:cxn>
                </a:cxnLst>
                <a:rect l="0" t="0" r="r" b="b"/>
                <a:pathLst>
                  <a:path w="30" h="31">
                    <a:moveTo>
                      <a:pt x="0" y="5"/>
                    </a:moveTo>
                    <a:lnTo>
                      <a:pt x="0" y="11"/>
                    </a:lnTo>
                    <a:lnTo>
                      <a:pt x="10" y="30"/>
                    </a:lnTo>
                    <a:lnTo>
                      <a:pt x="29" y="30"/>
                    </a:lnTo>
                    <a:lnTo>
                      <a:pt x="29" y="0"/>
                    </a:lnTo>
                    <a:lnTo>
                      <a:pt x="19" y="11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9" name="Freeform 118"/>
              <p:cNvSpPr>
                <a:spLocks/>
              </p:cNvSpPr>
              <p:nvPr/>
            </p:nvSpPr>
            <p:spPr bwMode="auto">
              <a:xfrm>
                <a:off x="3016460" y="3411266"/>
                <a:ext cx="92199" cy="142289"/>
              </a:xfrm>
              <a:custGeom>
                <a:avLst/>
                <a:gdLst/>
                <a:ahLst/>
                <a:cxnLst>
                  <a:cxn ang="0">
                    <a:pos x="41" y="145"/>
                  </a:cxn>
                  <a:cxn ang="0">
                    <a:pos x="36" y="135"/>
                  </a:cxn>
                  <a:cxn ang="0">
                    <a:pos x="43" y="118"/>
                  </a:cxn>
                  <a:cxn ang="0">
                    <a:pos x="56" y="122"/>
                  </a:cxn>
                  <a:cxn ang="0">
                    <a:pos x="65" y="107"/>
                  </a:cxn>
                  <a:cxn ang="0">
                    <a:pos x="59" y="94"/>
                  </a:cxn>
                  <a:cxn ang="0">
                    <a:pos x="50" y="94"/>
                  </a:cxn>
                  <a:cxn ang="0">
                    <a:pos x="43" y="97"/>
                  </a:cxn>
                  <a:cxn ang="0">
                    <a:pos x="54" y="100"/>
                  </a:cxn>
                  <a:cxn ang="0">
                    <a:pos x="58" y="108"/>
                  </a:cxn>
                  <a:cxn ang="0">
                    <a:pos x="41" y="108"/>
                  </a:cxn>
                  <a:cxn ang="0">
                    <a:pos x="32" y="125"/>
                  </a:cxn>
                  <a:cxn ang="0">
                    <a:pos x="25" y="157"/>
                  </a:cxn>
                  <a:cxn ang="0">
                    <a:pos x="13" y="157"/>
                  </a:cxn>
                  <a:cxn ang="0">
                    <a:pos x="6" y="154"/>
                  </a:cxn>
                  <a:cxn ang="0">
                    <a:pos x="0" y="135"/>
                  </a:cxn>
                  <a:cxn ang="0">
                    <a:pos x="6" y="125"/>
                  </a:cxn>
                  <a:cxn ang="0">
                    <a:pos x="10" y="114"/>
                  </a:cxn>
                  <a:cxn ang="0">
                    <a:pos x="10" y="107"/>
                  </a:cxn>
                  <a:cxn ang="0">
                    <a:pos x="3" y="100"/>
                  </a:cxn>
                  <a:cxn ang="0">
                    <a:pos x="18" y="81"/>
                  </a:cxn>
                  <a:cxn ang="0">
                    <a:pos x="13" y="68"/>
                  </a:cxn>
                  <a:cxn ang="0">
                    <a:pos x="19" y="43"/>
                  </a:cxn>
                  <a:cxn ang="0">
                    <a:pos x="41" y="15"/>
                  </a:cxn>
                  <a:cxn ang="0">
                    <a:pos x="45" y="0"/>
                  </a:cxn>
                  <a:cxn ang="0">
                    <a:pos x="54" y="0"/>
                  </a:cxn>
                  <a:cxn ang="0">
                    <a:pos x="54" y="13"/>
                  </a:cxn>
                  <a:cxn ang="0">
                    <a:pos x="56" y="23"/>
                  </a:cxn>
                  <a:cxn ang="0">
                    <a:pos x="71" y="35"/>
                  </a:cxn>
                  <a:cxn ang="0">
                    <a:pos x="65" y="48"/>
                  </a:cxn>
                  <a:cxn ang="0">
                    <a:pos x="65" y="63"/>
                  </a:cxn>
                  <a:cxn ang="0">
                    <a:pos x="71" y="77"/>
                  </a:cxn>
                  <a:cxn ang="0">
                    <a:pos x="65" y="83"/>
                  </a:cxn>
                  <a:cxn ang="0">
                    <a:pos x="65" y="92"/>
                  </a:cxn>
                  <a:cxn ang="0">
                    <a:pos x="74" y="94"/>
                  </a:cxn>
                  <a:cxn ang="0">
                    <a:pos x="94" y="100"/>
                  </a:cxn>
                  <a:cxn ang="0">
                    <a:pos x="106" y="107"/>
                  </a:cxn>
                  <a:cxn ang="0">
                    <a:pos x="91" y="114"/>
                  </a:cxn>
                  <a:cxn ang="0">
                    <a:pos x="68" y="127"/>
                  </a:cxn>
                  <a:cxn ang="0">
                    <a:pos x="54" y="138"/>
                  </a:cxn>
                  <a:cxn ang="0">
                    <a:pos x="50" y="147"/>
                  </a:cxn>
                  <a:cxn ang="0">
                    <a:pos x="41" y="145"/>
                  </a:cxn>
                </a:cxnLst>
                <a:rect l="0" t="0" r="r" b="b"/>
                <a:pathLst>
                  <a:path w="107" h="158">
                    <a:moveTo>
                      <a:pt x="41" y="145"/>
                    </a:moveTo>
                    <a:lnTo>
                      <a:pt x="36" y="135"/>
                    </a:lnTo>
                    <a:lnTo>
                      <a:pt x="43" y="118"/>
                    </a:lnTo>
                    <a:lnTo>
                      <a:pt x="56" y="122"/>
                    </a:lnTo>
                    <a:lnTo>
                      <a:pt x="65" y="107"/>
                    </a:lnTo>
                    <a:lnTo>
                      <a:pt x="59" y="94"/>
                    </a:lnTo>
                    <a:lnTo>
                      <a:pt x="50" y="94"/>
                    </a:lnTo>
                    <a:lnTo>
                      <a:pt x="43" y="97"/>
                    </a:lnTo>
                    <a:lnTo>
                      <a:pt x="54" y="100"/>
                    </a:lnTo>
                    <a:lnTo>
                      <a:pt x="58" y="108"/>
                    </a:lnTo>
                    <a:lnTo>
                      <a:pt x="41" y="108"/>
                    </a:lnTo>
                    <a:lnTo>
                      <a:pt x="32" y="125"/>
                    </a:lnTo>
                    <a:lnTo>
                      <a:pt x="25" y="157"/>
                    </a:lnTo>
                    <a:lnTo>
                      <a:pt x="13" y="157"/>
                    </a:lnTo>
                    <a:lnTo>
                      <a:pt x="6" y="154"/>
                    </a:lnTo>
                    <a:lnTo>
                      <a:pt x="0" y="135"/>
                    </a:lnTo>
                    <a:lnTo>
                      <a:pt x="6" y="125"/>
                    </a:lnTo>
                    <a:lnTo>
                      <a:pt x="10" y="114"/>
                    </a:lnTo>
                    <a:lnTo>
                      <a:pt x="10" y="107"/>
                    </a:lnTo>
                    <a:lnTo>
                      <a:pt x="3" y="100"/>
                    </a:lnTo>
                    <a:lnTo>
                      <a:pt x="18" y="81"/>
                    </a:lnTo>
                    <a:lnTo>
                      <a:pt x="13" y="68"/>
                    </a:lnTo>
                    <a:lnTo>
                      <a:pt x="19" y="43"/>
                    </a:lnTo>
                    <a:lnTo>
                      <a:pt x="41" y="15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54" y="13"/>
                    </a:lnTo>
                    <a:lnTo>
                      <a:pt x="56" y="23"/>
                    </a:lnTo>
                    <a:lnTo>
                      <a:pt x="71" y="35"/>
                    </a:lnTo>
                    <a:lnTo>
                      <a:pt x="65" y="48"/>
                    </a:lnTo>
                    <a:lnTo>
                      <a:pt x="65" y="63"/>
                    </a:lnTo>
                    <a:lnTo>
                      <a:pt x="71" y="77"/>
                    </a:lnTo>
                    <a:lnTo>
                      <a:pt x="65" y="83"/>
                    </a:lnTo>
                    <a:lnTo>
                      <a:pt x="65" y="92"/>
                    </a:lnTo>
                    <a:lnTo>
                      <a:pt x="74" y="94"/>
                    </a:lnTo>
                    <a:lnTo>
                      <a:pt x="94" y="100"/>
                    </a:lnTo>
                    <a:lnTo>
                      <a:pt x="106" y="107"/>
                    </a:lnTo>
                    <a:lnTo>
                      <a:pt x="91" y="114"/>
                    </a:lnTo>
                    <a:lnTo>
                      <a:pt x="68" y="127"/>
                    </a:lnTo>
                    <a:lnTo>
                      <a:pt x="54" y="138"/>
                    </a:lnTo>
                    <a:lnTo>
                      <a:pt x="50" y="147"/>
                    </a:lnTo>
                    <a:lnTo>
                      <a:pt x="41" y="145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0" name="Freeform 119"/>
              <p:cNvSpPr>
                <a:spLocks/>
              </p:cNvSpPr>
              <p:nvPr/>
            </p:nvSpPr>
            <p:spPr bwMode="auto">
              <a:xfrm>
                <a:off x="3070746" y="3190629"/>
                <a:ext cx="776372" cy="568256"/>
              </a:xfrm>
              <a:custGeom>
                <a:avLst/>
                <a:gdLst/>
                <a:ahLst/>
                <a:cxnLst>
                  <a:cxn ang="0">
                    <a:pos x="43" y="43"/>
                  </a:cxn>
                  <a:cxn ang="0">
                    <a:pos x="30" y="3"/>
                  </a:cxn>
                  <a:cxn ang="0">
                    <a:pos x="311" y="3"/>
                  </a:cxn>
                  <a:cxn ang="0">
                    <a:pos x="870" y="27"/>
                  </a:cxn>
                  <a:cxn ang="0">
                    <a:pos x="886" y="55"/>
                  </a:cxn>
                  <a:cxn ang="0">
                    <a:pos x="881" y="75"/>
                  </a:cxn>
                  <a:cxn ang="0">
                    <a:pos x="855" y="101"/>
                  </a:cxn>
                  <a:cxn ang="0">
                    <a:pos x="861" y="141"/>
                  </a:cxn>
                  <a:cxn ang="0">
                    <a:pos x="859" y="172"/>
                  </a:cxn>
                  <a:cxn ang="0">
                    <a:pos x="828" y="191"/>
                  </a:cxn>
                  <a:cxn ang="0">
                    <a:pos x="786" y="208"/>
                  </a:cxn>
                  <a:cxn ang="0">
                    <a:pos x="766" y="234"/>
                  </a:cxn>
                  <a:cxn ang="0">
                    <a:pos x="743" y="261"/>
                  </a:cxn>
                  <a:cxn ang="0">
                    <a:pos x="713" y="286"/>
                  </a:cxn>
                  <a:cxn ang="0">
                    <a:pos x="688" y="310"/>
                  </a:cxn>
                  <a:cxn ang="0">
                    <a:pos x="665" y="334"/>
                  </a:cxn>
                  <a:cxn ang="0">
                    <a:pos x="651" y="367"/>
                  </a:cxn>
                  <a:cxn ang="0">
                    <a:pos x="656" y="405"/>
                  </a:cxn>
                  <a:cxn ang="0">
                    <a:pos x="658" y="447"/>
                  </a:cxn>
                  <a:cxn ang="0">
                    <a:pos x="696" y="449"/>
                  </a:cxn>
                  <a:cxn ang="0">
                    <a:pos x="721" y="471"/>
                  </a:cxn>
                  <a:cxn ang="0">
                    <a:pos x="699" y="499"/>
                  </a:cxn>
                  <a:cxn ang="0">
                    <a:pos x="736" y="527"/>
                  </a:cxn>
                  <a:cxn ang="0">
                    <a:pos x="739" y="565"/>
                  </a:cxn>
                  <a:cxn ang="0">
                    <a:pos x="718" y="589"/>
                  </a:cxn>
                  <a:cxn ang="0">
                    <a:pos x="674" y="596"/>
                  </a:cxn>
                  <a:cxn ang="0">
                    <a:pos x="686" y="623"/>
                  </a:cxn>
                  <a:cxn ang="0">
                    <a:pos x="665" y="625"/>
                  </a:cxn>
                  <a:cxn ang="0">
                    <a:pos x="623" y="609"/>
                  </a:cxn>
                  <a:cxn ang="0">
                    <a:pos x="581" y="595"/>
                  </a:cxn>
                  <a:cxn ang="0">
                    <a:pos x="549" y="596"/>
                  </a:cxn>
                  <a:cxn ang="0">
                    <a:pos x="501" y="563"/>
                  </a:cxn>
                  <a:cxn ang="0">
                    <a:pos x="462" y="565"/>
                  </a:cxn>
                  <a:cxn ang="0">
                    <a:pos x="419" y="547"/>
                  </a:cxn>
                  <a:cxn ang="0">
                    <a:pos x="387" y="571"/>
                  </a:cxn>
                  <a:cxn ang="0">
                    <a:pos x="354" y="565"/>
                  </a:cxn>
                  <a:cxn ang="0">
                    <a:pos x="320" y="576"/>
                  </a:cxn>
                  <a:cxn ang="0">
                    <a:pos x="292" y="556"/>
                  </a:cxn>
                  <a:cxn ang="0">
                    <a:pos x="255" y="543"/>
                  </a:cxn>
                  <a:cxn ang="0">
                    <a:pos x="217" y="526"/>
                  </a:cxn>
                  <a:cxn ang="0">
                    <a:pos x="199" y="487"/>
                  </a:cxn>
                  <a:cxn ang="0">
                    <a:pos x="59" y="467"/>
                  </a:cxn>
                  <a:cxn ang="0">
                    <a:pos x="25" y="403"/>
                  </a:cxn>
                  <a:cxn ang="0">
                    <a:pos x="68" y="375"/>
                  </a:cxn>
                  <a:cxn ang="0">
                    <a:pos x="63" y="334"/>
                  </a:cxn>
                  <a:cxn ang="0">
                    <a:pos x="43" y="296"/>
                  </a:cxn>
                  <a:cxn ang="0">
                    <a:pos x="45" y="266"/>
                  </a:cxn>
                  <a:cxn ang="0">
                    <a:pos x="23" y="223"/>
                  </a:cxn>
                  <a:cxn ang="0">
                    <a:pos x="8" y="176"/>
                  </a:cxn>
                  <a:cxn ang="0">
                    <a:pos x="37" y="171"/>
                  </a:cxn>
                  <a:cxn ang="0">
                    <a:pos x="52" y="144"/>
                  </a:cxn>
                  <a:cxn ang="0">
                    <a:pos x="12" y="117"/>
                  </a:cxn>
                  <a:cxn ang="0">
                    <a:pos x="17" y="82"/>
                  </a:cxn>
                </a:cxnLst>
                <a:rect l="0" t="0" r="r" b="b"/>
                <a:pathLst>
                  <a:path w="901" h="631">
                    <a:moveTo>
                      <a:pt x="25" y="68"/>
                    </a:moveTo>
                    <a:lnTo>
                      <a:pt x="35" y="63"/>
                    </a:lnTo>
                    <a:lnTo>
                      <a:pt x="40" y="52"/>
                    </a:lnTo>
                    <a:lnTo>
                      <a:pt x="43" y="43"/>
                    </a:lnTo>
                    <a:lnTo>
                      <a:pt x="40" y="35"/>
                    </a:lnTo>
                    <a:lnTo>
                      <a:pt x="37" y="23"/>
                    </a:lnTo>
                    <a:lnTo>
                      <a:pt x="37" y="13"/>
                    </a:lnTo>
                    <a:lnTo>
                      <a:pt x="30" y="3"/>
                    </a:lnTo>
                    <a:lnTo>
                      <a:pt x="119" y="0"/>
                    </a:lnTo>
                    <a:lnTo>
                      <a:pt x="162" y="0"/>
                    </a:lnTo>
                    <a:lnTo>
                      <a:pt x="292" y="3"/>
                    </a:lnTo>
                    <a:lnTo>
                      <a:pt x="311" y="3"/>
                    </a:lnTo>
                    <a:lnTo>
                      <a:pt x="561" y="3"/>
                    </a:lnTo>
                    <a:lnTo>
                      <a:pt x="865" y="5"/>
                    </a:lnTo>
                    <a:lnTo>
                      <a:pt x="870" y="13"/>
                    </a:lnTo>
                    <a:lnTo>
                      <a:pt x="870" y="27"/>
                    </a:lnTo>
                    <a:lnTo>
                      <a:pt x="881" y="27"/>
                    </a:lnTo>
                    <a:lnTo>
                      <a:pt x="886" y="35"/>
                    </a:lnTo>
                    <a:lnTo>
                      <a:pt x="888" y="43"/>
                    </a:lnTo>
                    <a:lnTo>
                      <a:pt x="886" y="55"/>
                    </a:lnTo>
                    <a:lnTo>
                      <a:pt x="892" y="59"/>
                    </a:lnTo>
                    <a:lnTo>
                      <a:pt x="900" y="67"/>
                    </a:lnTo>
                    <a:lnTo>
                      <a:pt x="888" y="75"/>
                    </a:lnTo>
                    <a:lnTo>
                      <a:pt x="881" y="75"/>
                    </a:lnTo>
                    <a:lnTo>
                      <a:pt x="877" y="82"/>
                    </a:lnTo>
                    <a:lnTo>
                      <a:pt x="872" y="87"/>
                    </a:lnTo>
                    <a:lnTo>
                      <a:pt x="861" y="90"/>
                    </a:lnTo>
                    <a:lnTo>
                      <a:pt x="855" y="101"/>
                    </a:lnTo>
                    <a:lnTo>
                      <a:pt x="859" y="115"/>
                    </a:lnTo>
                    <a:lnTo>
                      <a:pt x="853" y="124"/>
                    </a:lnTo>
                    <a:lnTo>
                      <a:pt x="859" y="132"/>
                    </a:lnTo>
                    <a:lnTo>
                      <a:pt x="861" y="141"/>
                    </a:lnTo>
                    <a:lnTo>
                      <a:pt x="865" y="150"/>
                    </a:lnTo>
                    <a:lnTo>
                      <a:pt x="865" y="161"/>
                    </a:lnTo>
                    <a:lnTo>
                      <a:pt x="866" y="171"/>
                    </a:lnTo>
                    <a:lnTo>
                      <a:pt x="859" y="172"/>
                    </a:lnTo>
                    <a:lnTo>
                      <a:pt x="848" y="172"/>
                    </a:lnTo>
                    <a:lnTo>
                      <a:pt x="835" y="172"/>
                    </a:lnTo>
                    <a:lnTo>
                      <a:pt x="828" y="183"/>
                    </a:lnTo>
                    <a:lnTo>
                      <a:pt x="828" y="191"/>
                    </a:lnTo>
                    <a:lnTo>
                      <a:pt x="821" y="196"/>
                    </a:lnTo>
                    <a:lnTo>
                      <a:pt x="805" y="196"/>
                    </a:lnTo>
                    <a:lnTo>
                      <a:pt x="790" y="196"/>
                    </a:lnTo>
                    <a:lnTo>
                      <a:pt x="786" y="208"/>
                    </a:lnTo>
                    <a:lnTo>
                      <a:pt x="785" y="216"/>
                    </a:lnTo>
                    <a:lnTo>
                      <a:pt x="781" y="225"/>
                    </a:lnTo>
                    <a:lnTo>
                      <a:pt x="770" y="228"/>
                    </a:lnTo>
                    <a:lnTo>
                      <a:pt x="766" y="234"/>
                    </a:lnTo>
                    <a:lnTo>
                      <a:pt x="759" y="238"/>
                    </a:lnTo>
                    <a:lnTo>
                      <a:pt x="754" y="243"/>
                    </a:lnTo>
                    <a:lnTo>
                      <a:pt x="748" y="254"/>
                    </a:lnTo>
                    <a:lnTo>
                      <a:pt x="743" y="261"/>
                    </a:lnTo>
                    <a:lnTo>
                      <a:pt x="738" y="276"/>
                    </a:lnTo>
                    <a:lnTo>
                      <a:pt x="725" y="278"/>
                    </a:lnTo>
                    <a:lnTo>
                      <a:pt x="718" y="280"/>
                    </a:lnTo>
                    <a:lnTo>
                      <a:pt x="713" y="286"/>
                    </a:lnTo>
                    <a:lnTo>
                      <a:pt x="703" y="286"/>
                    </a:lnTo>
                    <a:lnTo>
                      <a:pt x="696" y="296"/>
                    </a:lnTo>
                    <a:lnTo>
                      <a:pt x="694" y="301"/>
                    </a:lnTo>
                    <a:lnTo>
                      <a:pt x="688" y="310"/>
                    </a:lnTo>
                    <a:lnTo>
                      <a:pt x="683" y="316"/>
                    </a:lnTo>
                    <a:lnTo>
                      <a:pt x="671" y="321"/>
                    </a:lnTo>
                    <a:lnTo>
                      <a:pt x="661" y="327"/>
                    </a:lnTo>
                    <a:lnTo>
                      <a:pt x="665" y="334"/>
                    </a:lnTo>
                    <a:lnTo>
                      <a:pt x="659" y="345"/>
                    </a:lnTo>
                    <a:lnTo>
                      <a:pt x="659" y="354"/>
                    </a:lnTo>
                    <a:lnTo>
                      <a:pt x="651" y="360"/>
                    </a:lnTo>
                    <a:lnTo>
                      <a:pt x="651" y="367"/>
                    </a:lnTo>
                    <a:lnTo>
                      <a:pt x="643" y="370"/>
                    </a:lnTo>
                    <a:lnTo>
                      <a:pt x="636" y="385"/>
                    </a:lnTo>
                    <a:lnTo>
                      <a:pt x="649" y="396"/>
                    </a:lnTo>
                    <a:lnTo>
                      <a:pt x="656" y="405"/>
                    </a:lnTo>
                    <a:lnTo>
                      <a:pt x="654" y="417"/>
                    </a:lnTo>
                    <a:lnTo>
                      <a:pt x="649" y="427"/>
                    </a:lnTo>
                    <a:lnTo>
                      <a:pt x="656" y="436"/>
                    </a:lnTo>
                    <a:lnTo>
                      <a:pt x="658" y="447"/>
                    </a:lnTo>
                    <a:lnTo>
                      <a:pt x="668" y="447"/>
                    </a:lnTo>
                    <a:lnTo>
                      <a:pt x="679" y="447"/>
                    </a:lnTo>
                    <a:lnTo>
                      <a:pt x="685" y="449"/>
                    </a:lnTo>
                    <a:lnTo>
                      <a:pt x="696" y="449"/>
                    </a:lnTo>
                    <a:lnTo>
                      <a:pt x="703" y="445"/>
                    </a:lnTo>
                    <a:lnTo>
                      <a:pt x="713" y="452"/>
                    </a:lnTo>
                    <a:lnTo>
                      <a:pt x="718" y="462"/>
                    </a:lnTo>
                    <a:lnTo>
                      <a:pt x="721" y="471"/>
                    </a:lnTo>
                    <a:lnTo>
                      <a:pt x="718" y="478"/>
                    </a:lnTo>
                    <a:lnTo>
                      <a:pt x="713" y="484"/>
                    </a:lnTo>
                    <a:lnTo>
                      <a:pt x="705" y="489"/>
                    </a:lnTo>
                    <a:lnTo>
                      <a:pt x="699" y="499"/>
                    </a:lnTo>
                    <a:lnTo>
                      <a:pt x="713" y="509"/>
                    </a:lnTo>
                    <a:lnTo>
                      <a:pt x="723" y="509"/>
                    </a:lnTo>
                    <a:lnTo>
                      <a:pt x="730" y="516"/>
                    </a:lnTo>
                    <a:lnTo>
                      <a:pt x="736" y="527"/>
                    </a:lnTo>
                    <a:lnTo>
                      <a:pt x="738" y="540"/>
                    </a:lnTo>
                    <a:lnTo>
                      <a:pt x="733" y="547"/>
                    </a:lnTo>
                    <a:lnTo>
                      <a:pt x="733" y="556"/>
                    </a:lnTo>
                    <a:lnTo>
                      <a:pt x="739" y="565"/>
                    </a:lnTo>
                    <a:lnTo>
                      <a:pt x="741" y="576"/>
                    </a:lnTo>
                    <a:lnTo>
                      <a:pt x="736" y="583"/>
                    </a:lnTo>
                    <a:lnTo>
                      <a:pt x="726" y="585"/>
                    </a:lnTo>
                    <a:lnTo>
                      <a:pt x="718" y="589"/>
                    </a:lnTo>
                    <a:lnTo>
                      <a:pt x="705" y="580"/>
                    </a:lnTo>
                    <a:lnTo>
                      <a:pt x="694" y="583"/>
                    </a:lnTo>
                    <a:lnTo>
                      <a:pt x="683" y="585"/>
                    </a:lnTo>
                    <a:lnTo>
                      <a:pt x="674" y="596"/>
                    </a:lnTo>
                    <a:lnTo>
                      <a:pt x="671" y="603"/>
                    </a:lnTo>
                    <a:lnTo>
                      <a:pt x="674" y="615"/>
                    </a:lnTo>
                    <a:lnTo>
                      <a:pt x="679" y="623"/>
                    </a:lnTo>
                    <a:lnTo>
                      <a:pt x="686" y="623"/>
                    </a:lnTo>
                    <a:lnTo>
                      <a:pt x="688" y="630"/>
                    </a:lnTo>
                    <a:lnTo>
                      <a:pt x="679" y="625"/>
                    </a:lnTo>
                    <a:lnTo>
                      <a:pt x="671" y="625"/>
                    </a:lnTo>
                    <a:lnTo>
                      <a:pt x="665" y="625"/>
                    </a:lnTo>
                    <a:lnTo>
                      <a:pt x="646" y="630"/>
                    </a:lnTo>
                    <a:lnTo>
                      <a:pt x="638" y="625"/>
                    </a:lnTo>
                    <a:lnTo>
                      <a:pt x="626" y="618"/>
                    </a:lnTo>
                    <a:lnTo>
                      <a:pt x="623" y="609"/>
                    </a:lnTo>
                    <a:lnTo>
                      <a:pt x="614" y="603"/>
                    </a:lnTo>
                    <a:lnTo>
                      <a:pt x="607" y="600"/>
                    </a:lnTo>
                    <a:lnTo>
                      <a:pt x="594" y="595"/>
                    </a:lnTo>
                    <a:lnTo>
                      <a:pt x="581" y="595"/>
                    </a:lnTo>
                    <a:lnTo>
                      <a:pt x="574" y="595"/>
                    </a:lnTo>
                    <a:lnTo>
                      <a:pt x="567" y="596"/>
                    </a:lnTo>
                    <a:lnTo>
                      <a:pt x="558" y="596"/>
                    </a:lnTo>
                    <a:lnTo>
                      <a:pt x="549" y="596"/>
                    </a:lnTo>
                    <a:lnTo>
                      <a:pt x="541" y="589"/>
                    </a:lnTo>
                    <a:lnTo>
                      <a:pt x="536" y="580"/>
                    </a:lnTo>
                    <a:lnTo>
                      <a:pt x="529" y="574"/>
                    </a:lnTo>
                    <a:lnTo>
                      <a:pt x="501" y="563"/>
                    </a:lnTo>
                    <a:lnTo>
                      <a:pt x="492" y="565"/>
                    </a:lnTo>
                    <a:lnTo>
                      <a:pt x="487" y="571"/>
                    </a:lnTo>
                    <a:lnTo>
                      <a:pt x="472" y="568"/>
                    </a:lnTo>
                    <a:lnTo>
                      <a:pt x="462" y="565"/>
                    </a:lnTo>
                    <a:lnTo>
                      <a:pt x="447" y="556"/>
                    </a:lnTo>
                    <a:lnTo>
                      <a:pt x="432" y="554"/>
                    </a:lnTo>
                    <a:lnTo>
                      <a:pt x="427" y="554"/>
                    </a:lnTo>
                    <a:lnTo>
                      <a:pt x="419" y="547"/>
                    </a:lnTo>
                    <a:lnTo>
                      <a:pt x="409" y="551"/>
                    </a:lnTo>
                    <a:lnTo>
                      <a:pt x="402" y="560"/>
                    </a:lnTo>
                    <a:lnTo>
                      <a:pt x="392" y="565"/>
                    </a:lnTo>
                    <a:lnTo>
                      <a:pt x="387" y="571"/>
                    </a:lnTo>
                    <a:lnTo>
                      <a:pt x="377" y="574"/>
                    </a:lnTo>
                    <a:lnTo>
                      <a:pt x="371" y="571"/>
                    </a:lnTo>
                    <a:lnTo>
                      <a:pt x="364" y="568"/>
                    </a:lnTo>
                    <a:lnTo>
                      <a:pt x="354" y="565"/>
                    </a:lnTo>
                    <a:lnTo>
                      <a:pt x="344" y="563"/>
                    </a:lnTo>
                    <a:lnTo>
                      <a:pt x="335" y="568"/>
                    </a:lnTo>
                    <a:lnTo>
                      <a:pt x="327" y="568"/>
                    </a:lnTo>
                    <a:lnTo>
                      <a:pt x="320" y="576"/>
                    </a:lnTo>
                    <a:lnTo>
                      <a:pt x="311" y="574"/>
                    </a:lnTo>
                    <a:lnTo>
                      <a:pt x="307" y="563"/>
                    </a:lnTo>
                    <a:lnTo>
                      <a:pt x="299" y="563"/>
                    </a:lnTo>
                    <a:lnTo>
                      <a:pt x="292" y="556"/>
                    </a:lnTo>
                    <a:lnTo>
                      <a:pt x="285" y="556"/>
                    </a:lnTo>
                    <a:lnTo>
                      <a:pt x="280" y="547"/>
                    </a:lnTo>
                    <a:lnTo>
                      <a:pt x="267" y="543"/>
                    </a:lnTo>
                    <a:lnTo>
                      <a:pt x="255" y="543"/>
                    </a:lnTo>
                    <a:lnTo>
                      <a:pt x="244" y="547"/>
                    </a:lnTo>
                    <a:lnTo>
                      <a:pt x="239" y="540"/>
                    </a:lnTo>
                    <a:lnTo>
                      <a:pt x="224" y="531"/>
                    </a:lnTo>
                    <a:lnTo>
                      <a:pt x="217" y="526"/>
                    </a:lnTo>
                    <a:lnTo>
                      <a:pt x="212" y="516"/>
                    </a:lnTo>
                    <a:lnTo>
                      <a:pt x="204" y="507"/>
                    </a:lnTo>
                    <a:lnTo>
                      <a:pt x="202" y="499"/>
                    </a:lnTo>
                    <a:lnTo>
                      <a:pt x="199" y="487"/>
                    </a:lnTo>
                    <a:lnTo>
                      <a:pt x="187" y="478"/>
                    </a:lnTo>
                    <a:lnTo>
                      <a:pt x="179" y="471"/>
                    </a:lnTo>
                    <a:lnTo>
                      <a:pt x="90" y="471"/>
                    </a:lnTo>
                    <a:lnTo>
                      <a:pt x="59" y="467"/>
                    </a:lnTo>
                    <a:lnTo>
                      <a:pt x="32" y="436"/>
                    </a:lnTo>
                    <a:lnTo>
                      <a:pt x="12" y="414"/>
                    </a:lnTo>
                    <a:lnTo>
                      <a:pt x="15" y="405"/>
                    </a:lnTo>
                    <a:lnTo>
                      <a:pt x="25" y="403"/>
                    </a:lnTo>
                    <a:lnTo>
                      <a:pt x="33" y="400"/>
                    </a:lnTo>
                    <a:lnTo>
                      <a:pt x="55" y="390"/>
                    </a:lnTo>
                    <a:lnTo>
                      <a:pt x="63" y="389"/>
                    </a:lnTo>
                    <a:lnTo>
                      <a:pt x="68" y="375"/>
                    </a:lnTo>
                    <a:lnTo>
                      <a:pt x="68" y="367"/>
                    </a:lnTo>
                    <a:lnTo>
                      <a:pt x="65" y="354"/>
                    </a:lnTo>
                    <a:lnTo>
                      <a:pt x="65" y="342"/>
                    </a:lnTo>
                    <a:lnTo>
                      <a:pt x="63" y="334"/>
                    </a:lnTo>
                    <a:lnTo>
                      <a:pt x="53" y="327"/>
                    </a:lnTo>
                    <a:lnTo>
                      <a:pt x="50" y="320"/>
                    </a:lnTo>
                    <a:lnTo>
                      <a:pt x="48" y="301"/>
                    </a:lnTo>
                    <a:lnTo>
                      <a:pt x="43" y="296"/>
                    </a:lnTo>
                    <a:lnTo>
                      <a:pt x="32" y="292"/>
                    </a:lnTo>
                    <a:lnTo>
                      <a:pt x="40" y="286"/>
                    </a:lnTo>
                    <a:lnTo>
                      <a:pt x="40" y="276"/>
                    </a:lnTo>
                    <a:lnTo>
                      <a:pt x="45" y="266"/>
                    </a:lnTo>
                    <a:lnTo>
                      <a:pt x="43" y="258"/>
                    </a:lnTo>
                    <a:lnTo>
                      <a:pt x="32" y="248"/>
                    </a:lnTo>
                    <a:lnTo>
                      <a:pt x="19" y="232"/>
                    </a:lnTo>
                    <a:lnTo>
                      <a:pt x="23" y="223"/>
                    </a:lnTo>
                    <a:lnTo>
                      <a:pt x="25" y="214"/>
                    </a:lnTo>
                    <a:lnTo>
                      <a:pt x="23" y="206"/>
                    </a:lnTo>
                    <a:lnTo>
                      <a:pt x="13" y="184"/>
                    </a:lnTo>
                    <a:lnTo>
                      <a:pt x="8" y="176"/>
                    </a:lnTo>
                    <a:lnTo>
                      <a:pt x="17" y="172"/>
                    </a:lnTo>
                    <a:lnTo>
                      <a:pt x="25" y="166"/>
                    </a:lnTo>
                    <a:lnTo>
                      <a:pt x="32" y="161"/>
                    </a:lnTo>
                    <a:lnTo>
                      <a:pt x="37" y="171"/>
                    </a:lnTo>
                    <a:lnTo>
                      <a:pt x="46" y="171"/>
                    </a:lnTo>
                    <a:lnTo>
                      <a:pt x="53" y="166"/>
                    </a:lnTo>
                    <a:lnTo>
                      <a:pt x="60" y="157"/>
                    </a:lnTo>
                    <a:lnTo>
                      <a:pt x="52" y="144"/>
                    </a:lnTo>
                    <a:lnTo>
                      <a:pt x="43" y="136"/>
                    </a:lnTo>
                    <a:lnTo>
                      <a:pt x="33" y="132"/>
                    </a:lnTo>
                    <a:lnTo>
                      <a:pt x="17" y="127"/>
                    </a:lnTo>
                    <a:lnTo>
                      <a:pt x="12" y="117"/>
                    </a:lnTo>
                    <a:lnTo>
                      <a:pt x="6" y="107"/>
                    </a:lnTo>
                    <a:lnTo>
                      <a:pt x="0" y="101"/>
                    </a:lnTo>
                    <a:lnTo>
                      <a:pt x="12" y="95"/>
                    </a:lnTo>
                    <a:lnTo>
                      <a:pt x="17" y="82"/>
                    </a:lnTo>
                    <a:lnTo>
                      <a:pt x="19" y="72"/>
                    </a:lnTo>
                    <a:lnTo>
                      <a:pt x="25" y="68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1" name="Freeform 120"/>
              <p:cNvSpPr>
                <a:spLocks/>
              </p:cNvSpPr>
              <p:nvPr/>
            </p:nvSpPr>
            <p:spPr bwMode="auto">
              <a:xfrm>
                <a:off x="2801902" y="3557158"/>
                <a:ext cx="48254" cy="112571"/>
              </a:xfrm>
              <a:custGeom>
                <a:avLst/>
                <a:gdLst/>
                <a:ahLst/>
                <a:cxnLst>
                  <a:cxn ang="0">
                    <a:pos x="23" y="87"/>
                  </a:cxn>
                  <a:cxn ang="0">
                    <a:pos x="8" y="69"/>
                  </a:cxn>
                  <a:cxn ang="0">
                    <a:pos x="0" y="62"/>
                  </a:cxn>
                  <a:cxn ang="0">
                    <a:pos x="0" y="50"/>
                  </a:cxn>
                  <a:cxn ang="0">
                    <a:pos x="5" y="43"/>
                  </a:cxn>
                  <a:cxn ang="0">
                    <a:pos x="8" y="18"/>
                  </a:cxn>
                  <a:cxn ang="0">
                    <a:pos x="32" y="8"/>
                  </a:cxn>
                  <a:cxn ang="0">
                    <a:pos x="52" y="0"/>
                  </a:cxn>
                  <a:cxn ang="0">
                    <a:pos x="35" y="18"/>
                  </a:cxn>
                  <a:cxn ang="0">
                    <a:pos x="38" y="27"/>
                  </a:cxn>
                  <a:cxn ang="0">
                    <a:pos x="35" y="47"/>
                  </a:cxn>
                  <a:cxn ang="0">
                    <a:pos x="38" y="55"/>
                  </a:cxn>
                  <a:cxn ang="0">
                    <a:pos x="47" y="62"/>
                  </a:cxn>
                  <a:cxn ang="0">
                    <a:pos x="55" y="94"/>
                  </a:cxn>
                  <a:cxn ang="0">
                    <a:pos x="45" y="102"/>
                  </a:cxn>
                  <a:cxn ang="0">
                    <a:pos x="43" y="114"/>
                  </a:cxn>
                  <a:cxn ang="0">
                    <a:pos x="28" y="124"/>
                  </a:cxn>
                  <a:cxn ang="0">
                    <a:pos x="28" y="112"/>
                  </a:cxn>
                  <a:cxn ang="0">
                    <a:pos x="25" y="102"/>
                  </a:cxn>
                  <a:cxn ang="0">
                    <a:pos x="23" y="87"/>
                  </a:cxn>
                </a:cxnLst>
                <a:rect l="0" t="0" r="r" b="b"/>
                <a:pathLst>
                  <a:path w="56" h="125">
                    <a:moveTo>
                      <a:pt x="23" y="87"/>
                    </a:moveTo>
                    <a:lnTo>
                      <a:pt x="8" y="69"/>
                    </a:lnTo>
                    <a:lnTo>
                      <a:pt x="0" y="62"/>
                    </a:lnTo>
                    <a:lnTo>
                      <a:pt x="0" y="50"/>
                    </a:lnTo>
                    <a:lnTo>
                      <a:pt x="5" y="43"/>
                    </a:lnTo>
                    <a:lnTo>
                      <a:pt x="8" y="18"/>
                    </a:lnTo>
                    <a:lnTo>
                      <a:pt x="32" y="8"/>
                    </a:lnTo>
                    <a:lnTo>
                      <a:pt x="52" y="0"/>
                    </a:lnTo>
                    <a:lnTo>
                      <a:pt x="35" y="18"/>
                    </a:lnTo>
                    <a:lnTo>
                      <a:pt x="38" y="27"/>
                    </a:lnTo>
                    <a:lnTo>
                      <a:pt x="35" y="47"/>
                    </a:lnTo>
                    <a:lnTo>
                      <a:pt x="38" y="55"/>
                    </a:lnTo>
                    <a:lnTo>
                      <a:pt x="47" y="62"/>
                    </a:lnTo>
                    <a:lnTo>
                      <a:pt x="55" y="94"/>
                    </a:lnTo>
                    <a:lnTo>
                      <a:pt x="45" y="102"/>
                    </a:lnTo>
                    <a:lnTo>
                      <a:pt x="43" y="114"/>
                    </a:lnTo>
                    <a:lnTo>
                      <a:pt x="28" y="124"/>
                    </a:lnTo>
                    <a:lnTo>
                      <a:pt x="28" y="112"/>
                    </a:lnTo>
                    <a:lnTo>
                      <a:pt x="25" y="102"/>
                    </a:lnTo>
                    <a:lnTo>
                      <a:pt x="23" y="87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2" name="Freeform 121"/>
              <p:cNvSpPr>
                <a:spLocks/>
              </p:cNvSpPr>
              <p:nvPr/>
            </p:nvSpPr>
            <p:spPr bwMode="auto">
              <a:xfrm>
                <a:off x="2452061" y="3306801"/>
                <a:ext cx="410160" cy="432271"/>
              </a:xfrm>
              <a:custGeom>
                <a:avLst/>
                <a:gdLst/>
                <a:ahLst/>
                <a:cxnLst>
                  <a:cxn ang="0">
                    <a:pos x="383" y="302"/>
                  </a:cxn>
                  <a:cxn ang="0">
                    <a:pos x="381" y="332"/>
                  </a:cxn>
                  <a:cxn ang="0">
                    <a:pos x="373" y="360"/>
                  </a:cxn>
                  <a:cxn ang="0">
                    <a:pos x="373" y="377"/>
                  </a:cxn>
                  <a:cxn ang="0">
                    <a:pos x="350" y="405"/>
                  </a:cxn>
                  <a:cxn ang="0">
                    <a:pos x="325" y="417"/>
                  </a:cxn>
                  <a:cxn ang="0">
                    <a:pos x="320" y="437"/>
                  </a:cxn>
                  <a:cxn ang="0">
                    <a:pos x="285" y="447"/>
                  </a:cxn>
                  <a:cxn ang="0">
                    <a:pos x="280" y="464"/>
                  </a:cxn>
                  <a:cxn ang="0">
                    <a:pos x="195" y="476"/>
                  </a:cxn>
                  <a:cxn ang="0">
                    <a:pos x="85" y="472"/>
                  </a:cxn>
                  <a:cxn ang="0">
                    <a:pos x="8" y="314"/>
                  </a:cxn>
                  <a:cxn ang="0">
                    <a:pos x="8" y="81"/>
                  </a:cxn>
                  <a:cxn ang="0">
                    <a:pos x="28" y="0"/>
                  </a:cxn>
                  <a:cxn ang="0">
                    <a:pos x="345" y="28"/>
                  </a:cxn>
                  <a:cxn ang="0">
                    <a:pos x="315" y="57"/>
                  </a:cxn>
                  <a:cxn ang="0">
                    <a:pos x="308" y="83"/>
                  </a:cxn>
                  <a:cxn ang="0">
                    <a:pos x="301" y="101"/>
                  </a:cxn>
                  <a:cxn ang="0">
                    <a:pos x="285" y="127"/>
                  </a:cxn>
                  <a:cxn ang="0">
                    <a:pos x="260" y="174"/>
                  </a:cxn>
                  <a:cxn ang="0">
                    <a:pos x="247" y="197"/>
                  </a:cxn>
                  <a:cxn ang="0">
                    <a:pos x="238" y="222"/>
                  </a:cxn>
                  <a:cxn ang="0">
                    <a:pos x="240" y="243"/>
                  </a:cxn>
                  <a:cxn ang="0">
                    <a:pos x="265" y="237"/>
                  </a:cxn>
                  <a:cxn ang="0">
                    <a:pos x="292" y="242"/>
                  </a:cxn>
                  <a:cxn ang="0">
                    <a:pos x="315" y="242"/>
                  </a:cxn>
                  <a:cxn ang="0">
                    <a:pos x="340" y="227"/>
                  </a:cxn>
                  <a:cxn ang="0">
                    <a:pos x="372" y="214"/>
                  </a:cxn>
                  <a:cxn ang="0">
                    <a:pos x="387" y="208"/>
                  </a:cxn>
                  <a:cxn ang="0">
                    <a:pos x="408" y="197"/>
                  </a:cxn>
                  <a:cxn ang="0">
                    <a:pos x="438" y="175"/>
                  </a:cxn>
                  <a:cxn ang="0">
                    <a:pos x="420" y="174"/>
                  </a:cxn>
                  <a:cxn ang="0">
                    <a:pos x="403" y="185"/>
                  </a:cxn>
                  <a:cxn ang="0">
                    <a:pos x="345" y="208"/>
                  </a:cxn>
                  <a:cxn ang="0">
                    <a:pos x="323" y="228"/>
                  </a:cxn>
                  <a:cxn ang="0">
                    <a:pos x="293" y="223"/>
                  </a:cxn>
                  <a:cxn ang="0">
                    <a:pos x="260" y="214"/>
                  </a:cxn>
                  <a:cxn ang="0">
                    <a:pos x="263" y="190"/>
                  </a:cxn>
                  <a:cxn ang="0">
                    <a:pos x="300" y="132"/>
                  </a:cxn>
                  <a:cxn ang="0">
                    <a:pos x="321" y="87"/>
                  </a:cxn>
                  <a:cxn ang="0">
                    <a:pos x="475" y="90"/>
                  </a:cxn>
                  <a:cxn ang="0">
                    <a:pos x="468" y="197"/>
                  </a:cxn>
                  <a:cxn ang="0">
                    <a:pos x="458" y="223"/>
                  </a:cxn>
                  <a:cxn ang="0">
                    <a:pos x="460" y="200"/>
                  </a:cxn>
                  <a:cxn ang="0">
                    <a:pos x="453" y="205"/>
                  </a:cxn>
                  <a:cxn ang="0">
                    <a:pos x="452" y="228"/>
                  </a:cxn>
                  <a:cxn ang="0">
                    <a:pos x="447" y="257"/>
                  </a:cxn>
                  <a:cxn ang="0">
                    <a:pos x="432" y="282"/>
                  </a:cxn>
                  <a:cxn ang="0">
                    <a:pos x="392" y="300"/>
                  </a:cxn>
                </a:cxnLst>
                <a:rect l="0" t="0" r="r" b="b"/>
                <a:pathLst>
                  <a:path w="476" h="480">
                    <a:moveTo>
                      <a:pt x="392" y="300"/>
                    </a:moveTo>
                    <a:lnTo>
                      <a:pt x="383" y="302"/>
                    </a:lnTo>
                    <a:lnTo>
                      <a:pt x="383" y="310"/>
                    </a:lnTo>
                    <a:lnTo>
                      <a:pt x="381" y="332"/>
                    </a:lnTo>
                    <a:lnTo>
                      <a:pt x="375" y="342"/>
                    </a:lnTo>
                    <a:lnTo>
                      <a:pt x="373" y="360"/>
                    </a:lnTo>
                    <a:lnTo>
                      <a:pt x="375" y="370"/>
                    </a:lnTo>
                    <a:lnTo>
                      <a:pt x="373" y="377"/>
                    </a:lnTo>
                    <a:lnTo>
                      <a:pt x="360" y="400"/>
                    </a:lnTo>
                    <a:lnTo>
                      <a:pt x="350" y="405"/>
                    </a:lnTo>
                    <a:lnTo>
                      <a:pt x="341" y="405"/>
                    </a:lnTo>
                    <a:lnTo>
                      <a:pt x="325" y="417"/>
                    </a:lnTo>
                    <a:lnTo>
                      <a:pt x="321" y="427"/>
                    </a:lnTo>
                    <a:lnTo>
                      <a:pt x="320" y="437"/>
                    </a:lnTo>
                    <a:lnTo>
                      <a:pt x="310" y="444"/>
                    </a:lnTo>
                    <a:lnTo>
                      <a:pt x="285" y="447"/>
                    </a:lnTo>
                    <a:lnTo>
                      <a:pt x="275" y="454"/>
                    </a:lnTo>
                    <a:lnTo>
                      <a:pt x="280" y="464"/>
                    </a:lnTo>
                    <a:lnTo>
                      <a:pt x="280" y="479"/>
                    </a:lnTo>
                    <a:lnTo>
                      <a:pt x="195" y="476"/>
                    </a:lnTo>
                    <a:lnTo>
                      <a:pt x="115" y="476"/>
                    </a:lnTo>
                    <a:lnTo>
                      <a:pt x="85" y="472"/>
                    </a:lnTo>
                    <a:lnTo>
                      <a:pt x="5" y="472"/>
                    </a:lnTo>
                    <a:lnTo>
                      <a:pt x="8" y="314"/>
                    </a:lnTo>
                    <a:lnTo>
                      <a:pt x="0" y="314"/>
                    </a:lnTo>
                    <a:lnTo>
                      <a:pt x="8" y="81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348" y="10"/>
                    </a:lnTo>
                    <a:lnTo>
                      <a:pt x="345" y="28"/>
                    </a:lnTo>
                    <a:lnTo>
                      <a:pt x="340" y="37"/>
                    </a:lnTo>
                    <a:lnTo>
                      <a:pt x="315" y="57"/>
                    </a:lnTo>
                    <a:lnTo>
                      <a:pt x="315" y="67"/>
                    </a:lnTo>
                    <a:lnTo>
                      <a:pt x="308" y="83"/>
                    </a:lnTo>
                    <a:lnTo>
                      <a:pt x="308" y="92"/>
                    </a:lnTo>
                    <a:lnTo>
                      <a:pt x="301" y="101"/>
                    </a:lnTo>
                    <a:lnTo>
                      <a:pt x="292" y="110"/>
                    </a:lnTo>
                    <a:lnTo>
                      <a:pt x="285" y="127"/>
                    </a:lnTo>
                    <a:lnTo>
                      <a:pt x="267" y="140"/>
                    </a:lnTo>
                    <a:lnTo>
                      <a:pt x="260" y="174"/>
                    </a:lnTo>
                    <a:lnTo>
                      <a:pt x="248" y="182"/>
                    </a:lnTo>
                    <a:lnTo>
                      <a:pt x="247" y="197"/>
                    </a:lnTo>
                    <a:lnTo>
                      <a:pt x="238" y="212"/>
                    </a:lnTo>
                    <a:lnTo>
                      <a:pt x="238" y="222"/>
                    </a:lnTo>
                    <a:lnTo>
                      <a:pt x="232" y="227"/>
                    </a:lnTo>
                    <a:lnTo>
                      <a:pt x="240" y="243"/>
                    </a:lnTo>
                    <a:lnTo>
                      <a:pt x="260" y="252"/>
                    </a:lnTo>
                    <a:lnTo>
                      <a:pt x="265" y="237"/>
                    </a:lnTo>
                    <a:lnTo>
                      <a:pt x="278" y="234"/>
                    </a:lnTo>
                    <a:lnTo>
                      <a:pt x="292" y="242"/>
                    </a:lnTo>
                    <a:lnTo>
                      <a:pt x="305" y="242"/>
                    </a:lnTo>
                    <a:lnTo>
                      <a:pt x="315" y="242"/>
                    </a:lnTo>
                    <a:lnTo>
                      <a:pt x="323" y="237"/>
                    </a:lnTo>
                    <a:lnTo>
                      <a:pt x="340" y="227"/>
                    </a:lnTo>
                    <a:lnTo>
                      <a:pt x="355" y="222"/>
                    </a:lnTo>
                    <a:lnTo>
                      <a:pt x="372" y="214"/>
                    </a:lnTo>
                    <a:lnTo>
                      <a:pt x="380" y="214"/>
                    </a:lnTo>
                    <a:lnTo>
                      <a:pt x="387" y="208"/>
                    </a:lnTo>
                    <a:lnTo>
                      <a:pt x="403" y="202"/>
                    </a:lnTo>
                    <a:lnTo>
                      <a:pt x="408" y="197"/>
                    </a:lnTo>
                    <a:lnTo>
                      <a:pt x="420" y="188"/>
                    </a:lnTo>
                    <a:lnTo>
                      <a:pt x="438" y="175"/>
                    </a:lnTo>
                    <a:lnTo>
                      <a:pt x="443" y="165"/>
                    </a:lnTo>
                    <a:lnTo>
                      <a:pt x="420" y="174"/>
                    </a:lnTo>
                    <a:lnTo>
                      <a:pt x="408" y="175"/>
                    </a:lnTo>
                    <a:lnTo>
                      <a:pt x="403" y="185"/>
                    </a:lnTo>
                    <a:lnTo>
                      <a:pt x="372" y="200"/>
                    </a:lnTo>
                    <a:lnTo>
                      <a:pt x="345" y="208"/>
                    </a:lnTo>
                    <a:lnTo>
                      <a:pt x="327" y="214"/>
                    </a:lnTo>
                    <a:lnTo>
                      <a:pt x="323" y="228"/>
                    </a:lnTo>
                    <a:lnTo>
                      <a:pt x="310" y="234"/>
                    </a:lnTo>
                    <a:lnTo>
                      <a:pt x="293" y="223"/>
                    </a:lnTo>
                    <a:lnTo>
                      <a:pt x="275" y="222"/>
                    </a:lnTo>
                    <a:lnTo>
                      <a:pt x="260" y="214"/>
                    </a:lnTo>
                    <a:lnTo>
                      <a:pt x="260" y="202"/>
                    </a:lnTo>
                    <a:lnTo>
                      <a:pt x="263" y="190"/>
                    </a:lnTo>
                    <a:lnTo>
                      <a:pt x="287" y="155"/>
                    </a:lnTo>
                    <a:lnTo>
                      <a:pt x="300" y="132"/>
                    </a:lnTo>
                    <a:lnTo>
                      <a:pt x="320" y="112"/>
                    </a:lnTo>
                    <a:lnTo>
                      <a:pt x="321" y="87"/>
                    </a:lnTo>
                    <a:lnTo>
                      <a:pt x="445" y="90"/>
                    </a:lnTo>
                    <a:lnTo>
                      <a:pt x="475" y="90"/>
                    </a:lnTo>
                    <a:lnTo>
                      <a:pt x="470" y="121"/>
                    </a:lnTo>
                    <a:lnTo>
                      <a:pt x="468" y="197"/>
                    </a:lnTo>
                    <a:lnTo>
                      <a:pt x="467" y="232"/>
                    </a:lnTo>
                    <a:lnTo>
                      <a:pt x="458" y="223"/>
                    </a:lnTo>
                    <a:lnTo>
                      <a:pt x="460" y="212"/>
                    </a:lnTo>
                    <a:lnTo>
                      <a:pt x="460" y="200"/>
                    </a:lnTo>
                    <a:lnTo>
                      <a:pt x="456" y="194"/>
                    </a:lnTo>
                    <a:lnTo>
                      <a:pt x="453" y="205"/>
                    </a:lnTo>
                    <a:lnTo>
                      <a:pt x="453" y="214"/>
                    </a:lnTo>
                    <a:lnTo>
                      <a:pt x="452" y="228"/>
                    </a:lnTo>
                    <a:lnTo>
                      <a:pt x="448" y="249"/>
                    </a:lnTo>
                    <a:lnTo>
                      <a:pt x="447" y="257"/>
                    </a:lnTo>
                    <a:lnTo>
                      <a:pt x="440" y="275"/>
                    </a:lnTo>
                    <a:lnTo>
                      <a:pt x="432" y="282"/>
                    </a:lnTo>
                    <a:lnTo>
                      <a:pt x="423" y="290"/>
                    </a:lnTo>
                    <a:lnTo>
                      <a:pt x="392" y="300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5607265" y="5180773"/>
              <a:ext cx="1970732" cy="57964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  <a:latin typeface="+mn-lt"/>
                </a:rPr>
                <a:t>Washington State Total Population </a:t>
              </a:r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(estimate)</a:t>
              </a:r>
            </a:p>
            <a:p>
              <a:r>
                <a:rPr lang="en-US" sz="1000" b="1">
                  <a:solidFill>
                    <a:schemeClr val="tx1"/>
                  </a:solidFill>
                  <a:latin typeface="+mn-lt"/>
                </a:rPr>
                <a:t>April 2019: 7,546,410</a:t>
              </a:r>
            </a:p>
            <a:p>
              <a:pPr>
                <a:spcBef>
                  <a:spcPts val="200"/>
                </a:spcBef>
              </a:pPr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Source: </a:t>
              </a:r>
              <a:r>
                <a:rPr lang="en-US" sz="1000" b="1">
                  <a:solidFill>
                    <a:schemeClr val="tx1"/>
                  </a:solidFill>
                  <a:latin typeface="+mn-lt"/>
                </a:rPr>
                <a:t>Office of Financial Management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63456" y="1458343"/>
              <a:ext cx="52802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>
                  <a:solidFill>
                    <a:schemeClr val="bg1"/>
                  </a:solidFill>
                  <a:latin typeface="+mn-lt"/>
                </a:rPr>
                <a:t>Whatcom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225,300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65988" y="1893619"/>
              <a:ext cx="459501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Skagit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129,200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30287" y="2428065"/>
              <a:ext cx="583333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  <a:latin typeface="+mn-lt"/>
                </a:rPr>
                <a:t>Snohomish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818,700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44414" y="3008582"/>
              <a:ext cx="703558" cy="553998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  <a:latin typeface="+mn-lt"/>
                </a:rPr>
                <a:t>Seattle &amp; King</a:t>
              </a:r>
            </a:p>
            <a:p>
              <a:pPr algn="ctr"/>
              <a:r>
                <a:rPr lang="en-US" sz="1000" b="1">
                  <a:solidFill>
                    <a:schemeClr val="tx1"/>
                  </a:solidFill>
                  <a:latin typeface="+mn-lt"/>
                </a:rPr>
                <a:t>County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2,226,300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27229" y="3676919"/>
              <a:ext cx="772086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  <a:latin typeface="+mn-lt"/>
                </a:rPr>
                <a:t>Tacoma-Pierce*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888,300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62893" y="4149869"/>
              <a:ext cx="41020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Lewis</a:t>
              </a:r>
            </a:p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79,480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17249" y="4597887"/>
              <a:ext cx="459501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Cowlitz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108,950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742374" y="5105312"/>
              <a:ext cx="459501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  <a:latin typeface="+mn-lt"/>
                </a:rPr>
                <a:t>Clark*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488,500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71139" y="4685563"/>
              <a:ext cx="524422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Skamania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12,060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15785" y="5026568"/>
              <a:ext cx="463108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Klickitat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22,430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30110" y="2120897"/>
              <a:ext cx="41020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  <a:latin typeface="+mn-lt"/>
                </a:rPr>
                <a:t>Island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84,820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92260" y="2384490"/>
              <a:ext cx="433052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Clallam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76,010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64326" y="2773299"/>
              <a:ext cx="501580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Jefferson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31,900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656426" y="3185348"/>
              <a:ext cx="416219" cy="553998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Grays</a:t>
              </a:r>
            </a:p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Harbor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74,160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814710" y="4123896"/>
              <a:ext cx="41020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Pacific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21,640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10646" y="4605462"/>
              <a:ext cx="616996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  <a:latin typeface="+mn-lt"/>
                </a:rPr>
                <a:t>Wahkiakum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4,190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438925" y="3750297"/>
              <a:ext cx="499175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Thurston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285,800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182098" y="3340557"/>
              <a:ext cx="411410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Mason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64,980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24847" y="4318502"/>
              <a:ext cx="459501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  <a:latin typeface="+mn-lt"/>
                </a:rPr>
                <a:t>Yakima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255,950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341538" y="3514832"/>
              <a:ext cx="425837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  <a:latin typeface="+mn-lt"/>
                </a:rPr>
                <a:t>Kittitas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46,570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410824" y="2890319"/>
              <a:ext cx="411410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>
                  <a:solidFill>
                    <a:schemeClr val="bg1"/>
                  </a:solidFill>
                  <a:latin typeface="+mn-lt"/>
                </a:rPr>
                <a:t>Chelan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78,420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60515" y="2909125"/>
              <a:ext cx="457096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>
                  <a:solidFill>
                    <a:schemeClr val="bg1"/>
                  </a:solidFill>
                  <a:latin typeface="+mn-lt"/>
                </a:rPr>
                <a:t>Douglas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42,820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12003" y="2649210"/>
              <a:ext cx="818975" cy="246221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>
                  <a:solidFill>
                    <a:schemeClr val="bg1"/>
                  </a:solidFill>
                  <a:latin typeface="+mn-lt"/>
                </a:rPr>
                <a:t>(Chelan-Douglas)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66328" y="1773081"/>
              <a:ext cx="54365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>
                  <a:solidFill>
                    <a:schemeClr val="tx1"/>
                  </a:solidFill>
                  <a:latin typeface="+mn-lt"/>
                </a:rPr>
                <a:t>Okanogan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42,730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332322" y="4654588"/>
              <a:ext cx="459501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>
                  <a:solidFill>
                    <a:schemeClr val="bg1"/>
                  </a:solidFill>
                  <a:latin typeface="+mn-lt"/>
                </a:rPr>
                <a:t>Benton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201,800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89752" y="4364979"/>
              <a:ext cx="460703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>
                  <a:solidFill>
                    <a:schemeClr val="bg1"/>
                  </a:solidFill>
                  <a:latin typeface="+mn-lt"/>
                </a:rPr>
                <a:t>Franklin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94,680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386304" y="4210801"/>
              <a:ext cx="840615" cy="246221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>
                  <a:solidFill>
                    <a:schemeClr val="bg1"/>
                  </a:solidFill>
                  <a:latin typeface="+mn-lt"/>
                </a:rPr>
                <a:t>(Benton-Franklin)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388507" y="3446935"/>
              <a:ext cx="41020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>
                  <a:solidFill>
                    <a:schemeClr val="tx1"/>
                  </a:solidFill>
                  <a:latin typeface="+mn-lt"/>
                </a:rPr>
                <a:t>Grant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98,740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76168" y="1812851"/>
              <a:ext cx="360916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Ferry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7,830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720349" y="2045266"/>
              <a:ext cx="449883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Stevens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45,570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207724" y="1725827"/>
              <a:ext cx="410209" cy="553998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Pend</a:t>
              </a:r>
            </a:p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Oreille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13,740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276064" y="2938654"/>
              <a:ext cx="422231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>
                  <a:solidFill>
                    <a:schemeClr val="tx1"/>
                  </a:solidFill>
                  <a:latin typeface="+mn-lt"/>
                </a:rPr>
                <a:t>Lincoln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10,960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074979" y="2916285"/>
              <a:ext cx="47993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>
                  <a:solidFill>
                    <a:schemeClr val="tx1"/>
                  </a:solidFill>
                  <a:latin typeface="+mn-lt"/>
                </a:rPr>
                <a:t>Spokane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515,250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27693" y="3634270"/>
              <a:ext cx="411410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>
                  <a:solidFill>
                    <a:schemeClr val="bg1"/>
                  </a:solidFill>
                  <a:latin typeface="+mn-lt"/>
                </a:rPr>
                <a:t>Adams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20,150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005004" y="3643444"/>
              <a:ext cx="51239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>
                  <a:solidFill>
                    <a:schemeClr val="tx1"/>
                  </a:solidFill>
                  <a:latin typeface="+mn-lt"/>
                </a:rPr>
                <a:t>Whitman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50,130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164908" y="4648162"/>
              <a:ext cx="619400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>
                  <a:solidFill>
                    <a:schemeClr val="bg1"/>
                  </a:solidFill>
                  <a:latin typeface="+mn-lt"/>
                </a:rPr>
                <a:t>Walla Walla</a:t>
              </a:r>
            </a:p>
            <a:p>
              <a:pPr algn="ctr"/>
              <a:r>
                <a:rPr lang="en-US" sz="1000" b="1" i="1">
                  <a:solidFill>
                    <a:schemeClr val="bg1"/>
                  </a:solidFill>
                  <a:latin typeface="+mn-lt"/>
                </a:rPr>
                <a:t>62,200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22514" y="4530931"/>
              <a:ext cx="51720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>
                  <a:solidFill>
                    <a:schemeClr val="tx1"/>
                  </a:solidFill>
                  <a:latin typeface="+mn-lt"/>
                </a:rPr>
                <a:t>Columbia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4,160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053697" y="4182258"/>
              <a:ext cx="45829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>
                  <a:solidFill>
                    <a:schemeClr val="tx1"/>
                  </a:solidFill>
                  <a:latin typeface="+mn-lt"/>
                </a:rPr>
                <a:t>Garfield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2,220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86522" y="4564550"/>
              <a:ext cx="41020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>
                  <a:solidFill>
                    <a:schemeClr val="tx1"/>
                  </a:solidFill>
                  <a:latin typeface="+mn-lt"/>
                </a:rPr>
                <a:t>Asotin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22,520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47965" y="1528900"/>
              <a:ext cx="1034178" cy="246221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n-lt"/>
                </a:rPr>
                <a:t>(Northeast Tri County)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163273" y="1500126"/>
              <a:ext cx="485950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  <a:latin typeface="+mn-lt"/>
                </a:rPr>
                <a:t>San Juan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17,150</a:t>
              </a:r>
            </a:p>
          </p:txBody>
        </p:sp>
        <p:sp>
          <p:nvSpPr>
            <p:cNvPr id="124" name="TextBox 123"/>
            <p:cNvSpPr txBox="1"/>
            <p:nvPr userDrawn="1"/>
          </p:nvSpPr>
          <p:spPr>
            <a:xfrm>
              <a:off x="2987309" y="5803980"/>
              <a:ext cx="26199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Departments that have combined public health with human services (16)</a:t>
              </a:r>
            </a:p>
          </p:txBody>
        </p:sp>
        <p:sp>
          <p:nvSpPr>
            <p:cNvPr id="126" name="TextBox 125"/>
            <p:cNvSpPr txBox="1"/>
            <p:nvPr userDrawn="1"/>
          </p:nvSpPr>
          <p:spPr>
            <a:xfrm>
              <a:off x="2980875" y="6255197"/>
              <a:ext cx="11243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  <a:latin typeface="+mn-lt"/>
                </a:rPr>
                <a:t>Single County District (8)</a:t>
              </a:r>
            </a:p>
          </p:txBody>
        </p:sp>
        <p:sp>
          <p:nvSpPr>
            <p:cNvPr id="128" name="TextBox 127"/>
            <p:cNvSpPr txBox="1"/>
            <p:nvPr userDrawn="1"/>
          </p:nvSpPr>
          <p:spPr>
            <a:xfrm>
              <a:off x="5916470" y="5875055"/>
              <a:ext cx="13058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  <a:latin typeface="+mn-lt"/>
                </a:rPr>
                <a:t>Public Health Department</a:t>
              </a:r>
              <a:r>
                <a:rPr lang="en-US" sz="1000" b="1" baseline="0">
                  <a:solidFill>
                    <a:schemeClr val="tx1"/>
                  </a:solidFill>
                  <a:latin typeface="+mn-lt"/>
                </a:rPr>
                <a:t> (8)</a:t>
              </a:r>
              <a:endParaRPr lang="en-US" sz="1000" b="1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0" name="TextBox 129"/>
            <p:cNvSpPr txBox="1"/>
            <p:nvPr userDrawn="1"/>
          </p:nvSpPr>
          <p:spPr>
            <a:xfrm>
              <a:off x="5916470" y="6247260"/>
              <a:ext cx="11027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  <a:latin typeface="+mn-lt"/>
                </a:rPr>
                <a:t>Multi County District (3)</a:t>
              </a:r>
            </a:p>
          </p:txBody>
        </p:sp>
        <p:sp>
          <p:nvSpPr>
            <p:cNvPr id="123" name="TextBox 122"/>
            <p:cNvSpPr txBox="1"/>
            <p:nvPr userDrawn="1"/>
          </p:nvSpPr>
          <p:spPr>
            <a:xfrm>
              <a:off x="2603089" y="2852950"/>
              <a:ext cx="459501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  <a:latin typeface="+mn-lt"/>
                </a:rPr>
                <a:t>Kitsap</a:t>
              </a:r>
            </a:p>
            <a:p>
              <a:pPr algn="ctr"/>
              <a:r>
                <a:rPr lang="en-US" sz="1000" b="1" i="1">
                  <a:solidFill>
                    <a:schemeClr val="tx1"/>
                  </a:solidFill>
                  <a:latin typeface="+mn-lt"/>
                </a:rPr>
                <a:t>270,100</a:t>
              </a:r>
            </a:p>
          </p:txBody>
        </p:sp>
        <p:cxnSp>
          <p:nvCxnSpPr>
            <p:cNvPr id="125" name="Straight Connector 124"/>
            <p:cNvCxnSpPr/>
            <p:nvPr userDrawn="1"/>
          </p:nvCxnSpPr>
          <p:spPr>
            <a:xfrm flipV="1">
              <a:off x="4322814" y="1246747"/>
              <a:ext cx="499998" cy="1369"/>
            </a:xfrm>
            <a:prstGeom prst="line">
              <a:avLst/>
            </a:prstGeom>
            <a:ln w="508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170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blic Healtgh Sy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map of all continents of the world in gray"/>
          <p:cNvGrpSpPr/>
          <p:nvPr/>
        </p:nvGrpSpPr>
        <p:grpSpPr>
          <a:xfrm>
            <a:off x="389181" y="1246349"/>
            <a:ext cx="11091619" cy="5407156"/>
            <a:chOff x="291886" y="1246349"/>
            <a:chExt cx="8318714" cy="5407156"/>
          </a:xfrm>
        </p:grpSpPr>
        <p:pic>
          <p:nvPicPr>
            <p:cNvPr id="5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86" y="1328060"/>
              <a:ext cx="8066314" cy="4473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4322814" y="1246349"/>
              <a:ext cx="499998" cy="1369"/>
            </a:xfrm>
            <a:prstGeom prst="line">
              <a:avLst/>
            </a:prstGeom>
            <a:ln w="508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 userDrawn="1"/>
          </p:nvSpPr>
          <p:spPr>
            <a:xfrm>
              <a:off x="5751501" y="5150529"/>
              <a:ext cx="2776041" cy="15029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588">
                <a:spcBef>
                  <a:spcPts val="900"/>
                </a:spcBef>
              </a:pPr>
              <a:r>
                <a:rPr lang="en-US" sz="1600">
                  <a:solidFill>
                    <a:schemeClr val="tx1"/>
                  </a:solidFill>
                  <a:latin typeface="+mn-lt"/>
                </a:rPr>
                <a:t>Partners</a:t>
              </a:r>
            </a:p>
            <a:p>
              <a:pPr marL="1588">
                <a:spcBef>
                  <a:spcPts val="200"/>
                </a:spcBef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Health Care Delivery System</a:t>
              </a:r>
            </a:p>
            <a:p>
              <a:pPr marL="1588"/>
              <a:r>
                <a:rPr lang="en-US" sz="1200">
                  <a:solidFill>
                    <a:schemeClr val="tx1"/>
                  </a:solidFill>
                  <a:latin typeface="+mn-lt"/>
                </a:rPr>
                <a:t>Professional Associations</a:t>
              </a:r>
            </a:p>
            <a:p>
              <a:pPr marL="1588"/>
              <a:r>
                <a:rPr lang="en-US" sz="1200">
                  <a:solidFill>
                    <a:schemeClr val="tx1"/>
                  </a:solidFill>
                  <a:latin typeface="+mn-lt"/>
                </a:rPr>
                <a:t>Academic Institutions</a:t>
              </a:r>
            </a:p>
            <a:p>
              <a:pPr marL="1588"/>
              <a:r>
                <a:rPr lang="en-US" sz="1200">
                  <a:solidFill>
                    <a:schemeClr val="tx1"/>
                  </a:solidFill>
                  <a:latin typeface="+mn-lt"/>
                </a:rPr>
                <a:t>Non-Profit Organizations</a:t>
              </a:r>
            </a:p>
            <a:p>
              <a:pPr marL="1588"/>
              <a:r>
                <a:rPr lang="en-US" sz="1200">
                  <a:solidFill>
                    <a:schemeClr val="tx1"/>
                  </a:solidFill>
                  <a:latin typeface="+mn-lt"/>
                </a:rPr>
                <a:t>Private Sector</a:t>
              </a:r>
            </a:p>
            <a:p>
              <a:pPr marL="1588"/>
              <a:r>
                <a:rPr lang="en-US" sz="1200">
                  <a:solidFill>
                    <a:schemeClr val="tx1"/>
                  </a:solidFill>
                  <a:latin typeface="+mn-lt"/>
                </a:rPr>
                <a:t>Other Stakeholders</a:t>
              </a: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1605595" y="3694147"/>
              <a:ext cx="45719" cy="45719"/>
            </a:xfrm>
            <a:prstGeom prst="ellipse">
              <a:avLst/>
            </a:prstGeom>
            <a:solidFill>
              <a:srgbClr val="349D96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295400" y="3199106"/>
              <a:ext cx="685800" cy="433387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8" name="Straight Connector 17"/>
            <p:cNvCxnSpPr/>
            <p:nvPr userDrawn="1"/>
          </p:nvCxnSpPr>
          <p:spPr>
            <a:xfrm>
              <a:off x="1628454" y="5966966"/>
              <a:ext cx="4205201" cy="9292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V="1">
              <a:off x="1628454" y="3696252"/>
              <a:ext cx="2" cy="2270714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 userDrawn="1"/>
          </p:nvSpPr>
          <p:spPr>
            <a:xfrm>
              <a:off x="3271809" y="5688106"/>
              <a:ext cx="1902075" cy="56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3227145" y="5149475"/>
              <a:ext cx="2667000" cy="1133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900"/>
                </a:spcBef>
              </a:pPr>
              <a:r>
                <a:rPr lang="en-US" sz="1600">
                  <a:solidFill>
                    <a:schemeClr val="tx1"/>
                  </a:solidFill>
                  <a:latin typeface="+mn-lt"/>
                </a:rPr>
                <a:t>Government</a:t>
              </a:r>
            </a:p>
            <a:p>
              <a:pPr>
                <a:spcBef>
                  <a:spcPts val="200"/>
                </a:spcBef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Department of Health</a:t>
              </a:r>
            </a:p>
            <a:p>
              <a:r>
                <a:rPr lang="en-US" sz="1200">
                  <a:solidFill>
                    <a:schemeClr val="tx1"/>
                  </a:solidFill>
                  <a:latin typeface="+mn-lt"/>
                </a:rPr>
                <a:t>State Board of Health</a:t>
              </a:r>
            </a:p>
            <a:p>
              <a:r>
                <a:rPr lang="en-US" sz="1200">
                  <a:solidFill>
                    <a:schemeClr val="tx1"/>
                  </a:solidFill>
                  <a:latin typeface="+mn-lt"/>
                </a:rPr>
                <a:t>Local Health Jurisdictions (35)</a:t>
              </a:r>
            </a:p>
            <a:p>
              <a:r>
                <a:rPr lang="en-US" sz="1200">
                  <a:solidFill>
                    <a:schemeClr val="tx1"/>
                  </a:solidFill>
                  <a:latin typeface="+mn-lt"/>
                </a:rPr>
                <a:t>Tribal Nations (29)</a:t>
              </a: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291886" y="5068873"/>
              <a:ext cx="24028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-US" sz="1800">
                  <a:solidFill>
                    <a:schemeClr val="accent1"/>
                  </a:solidFill>
                  <a:latin typeface="Century Gothic" panose="020B0502020202020204" pitchFamily="34" charset="0"/>
                </a:rPr>
                <a:t>WASHINGTON STATE</a:t>
              </a:r>
            </a:p>
          </p:txBody>
        </p:sp>
      </p:grpSp>
      <p:sp>
        <p:nvSpPr>
          <p:cNvPr id="13" name="Title 2"/>
          <p:cNvSpPr>
            <a:spLocks noGrp="1"/>
          </p:cNvSpPr>
          <p:nvPr>
            <p:ph type="title" hasCustomPrompt="1"/>
          </p:nvPr>
        </p:nvSpPr>
        <p:spPr>
          <a:xfrm>
            <a:off x="0" y="618424"/>
            <a:ext cx="12192000" cy="544750"/>
          </a:xfrm>
        </p:spPr>
        <p:txBody>
          <a:bodyPr>
            <a:normAutofit/>
          </a:bodyPr>
          <a:lstStyle>
            <a:lvl1pPr algn="ctr">
              <a:defRPr sz="2700" baseline="0"/>
            </a:lvl1pPr>
          </a:lstStyle>
          <a:p>
            <a:r>
              <a:rPr lang="en-US"/>
              <a:t>Public Health System</a:t>
            </a:r>
          </a:p>
        </p:txBody>
      </p:sp>
    </p:spTree>
    <p:extLst>
      <p:ext uri="{BB962C8B-B14F-4D97-AF65-F5344CB8AC3E}">
        <p14:creationId xmlns:p14="http://schemas.microsoft.com/office/powerpoint/2010/main" val="3665037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-9753" y="-7315"/>
            <a:ext cx="12192000" cy="3431263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619537" y="4903935"/>
            <a:ext cx="9003195" cy="136319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accent1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619537" y="3933309"/>
            <a:ext cx="9003195" cy="965200"/>
          </a:xfrm>
        </p:spPr>
        <p:txBody>
          <a:bodyPr anchor="t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/>
              <a:t>Text…</a:t>
            </a:r>
          </a:p>
        </p:txBody>
      </p:sp>
    </p:spTree>
    <p:extLst>
      <p:ext uri="{BB962C8B-B14F-4D97-AF65-F5344CB8AC3E}">
        <p14:creationId xmlns:p14="http://schemas.microsoft.com/office/powerpoint/2010/main" val="2505944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-9753" y="-7315"/>
            <a:ext cx="12192000" cy="477882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accent1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620956" y="5297703"/>
            <a:ext cx="9001776" cy="965200"/>
          </a:xfrm>
        </p:spPr>
        <p:txBody>
          <a:bodyPr anchor="t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/>
              <a:t>Text…</a:t>
            </a:r>
          </a:p>
        </p:txBody>
      </p:sp>
    </p:spTree>
    <p:extLst>
      <p:ext uri="{BB962C8B-B14F-4D97-AF65-F5344CB8AC3E}">
        <p14:creationId xmlns:p14="http://schemas.microsoft.com/office/powerpoint/2010/main" val="13603537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119447" y="814647"/>
            <a:ext cx="9986357" cy="3773978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2699BB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rgbClr val="2699BB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19447" y="5297703"/>
            <a:ext cx="9986357" cy="965200"/>
          </a:xfrm>
        </p:spPr>
        <p:txBody>
          <a:bodyPr anchor="t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/>
              <a:t>Text…</a:t>
            </a:r>
          </a:p>
        </p:txBody>
      </p:sp>
    </p:spTree>
    <p:extLst>
      <p:ext uri="{BB962C8B-B14F-4D97-AF65-F5344CB8AC3E}">
        <p14:creationId xmlns:p14="http://schemas.microsoft.com/office/powerpoint/2010/main" val="99330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EFF7F-E9D9-1391-30F4-FA607BDBD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9235E-B843-B5FC-CAD0-23D26D7F4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58A0B-619B-B457-42B4-D988C904B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F4641-6D7B-4908-1400-1A9C4A589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4876-DAF4-459F-BE4E-991CEC47E51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F2DF0-7E22-E01B-313F-BEA813CD2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A9EB5-F1E3-BCC6-D09E-14410FC3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5377-23B0-4D6E-9A43-4D8ECB3F2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545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119447" y="814647"/>
            <a:ext cx="4677295" cy="3773978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365702" y="814647"/>
            <a:ext cx="4677295" cy="3773978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2699BB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rgbClr val="2699BB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119447" y="5021478"/>
            <a:ext cx="9923549" cy="965200"/>
          </a:xfrm>
        </p:spPr>
        <p:txBody>
          <a:bodyPr anchor="t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/>
              <a:t>Text…</a:t>
            </a:r>
          </a:p>
        </p:txBody>
      </p:sp>
    </p:spTree>
    <p:extLst>
      <p:ext uri="{BB962C8B-B14F-4D97-AF65-F5344CB8AC3E}">
        <p14:creationId xmlns:p14="http://schemas.microsoft.com/office/powerpoint/2010/main" val="16159080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Slide No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-9753" y="-7315"/>
            <a:ext cx="12192000" cy="6865315"/>
          </a:xfrm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65696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Slide No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-9753" y="1031777"/>
            <a:ext cx="12192000" cy="477882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2699BB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rgbClr val="2699BB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2718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Slide No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119447" y="814647"/>
            <a:ext cx="9986357" cy="5228706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2699BB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rgbClr val="2699BB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75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Slide No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119447" y="814647"/>
            <a:ext cx="4677295" cy="5187142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365702" y="814647"/>
            <a:ext cx="4677295" cy="5187142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2699BB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rgbClr val="2699BB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67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on Lef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96280" y="1233820"/>
            <a:ext cx="5280349" cy="1828810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6196282" y="3069758"/>
            <a:ext cx="5280349" cy="304838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5384" y="-7315"/>
            <a:ext cx="4780229" cy="2688879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2699BB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rgbClr val="2699BB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393372" y="3290207"/>
            <a:ext cx="3532195" cy="2174875"/>
          </a:xfrm>
        </p:spPr>
        <p:txBody>
          <a:bodyPr anchor="t">
            <a:normAutofit/>
          </a:bodyPr>
          <a:lstStyle>
            <a:lvl1pPr algn="r">
              <a:defRPr sz="2700"/>
            </a:lvl1pPr>
          </a:lstStyle>
          <a:p>
            <a:pPr lvl="0"/>
            <a:r>
              <a:rPr lang="en-US"/>
              <a:t>Left Photo Slide 1</a:t>
            </a:r>
          </a:p>
        </p:txBody>
      </p:sp>
    </p:spTree>
    <p:extLst>
      <p:ext uri="{BB962C8B-B14F-4D97-AF65-F5344CB8AC3E}">
        <p14:creationId xmlns:p14="http://schemas.microsoft.com/office/powerpoint/2010/main" val="4250397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on Lef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5384" y="-1"/>
            <a:ext cx="5280536" cy="6858001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6106342" y="2702503"/>
            <a:ext cx="5280349" cy="3151156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06342" y="2085143"/>
            <a:ext cx="5280349" cy="603041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/>
              <a:t>Left Photo Slide 2</a:t>
            </a:r>
          </a:p>
        </p:txBody>
      </p:sp>
    </p:spTree>
    <p:extLst>
      <p:ext uri="{BB962C8B-B14F-4D97-AF65-F5344CB8AC3E}">
        <p14:creationId xmlns:p14="http://schemas.microsoft.com/office/powerpoint/2010/main" val="40674621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on Lef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635332" y="2702503"/>
            <a:ext cx="3757193" cy="3151156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9753" y="-2744"/>
            <a:ext cx="3491111" cy="68580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3481358" y="-2744"/>
            <a:ext cx="3317839" cy="34290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3481358" y="3426257"/>
            <a:ext cx="3317839" cy="3431745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635331" y="1753739"/>
            <a:ext cx="3569699" cy="914401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/>
              <a:t>Left Photo Slide 3</a:t>
            </a:r>
          </a:p>
        </p:txBody>
      </p:sp>
    </p:spTree>
    <p:extLst>
      <p:ext uri="{BB962C8B-B14F-4D97-AF65-F5344CB8AC3E}">
        <p14:creationId xmlns:p14="http://schemas.microsoft.com/office/powerpoint/2010/main" val="6854110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on Righ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219190"/>
            <a:ext cx="5280349" cy="1828810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839790" y="3055128"/>
            <a:ext cx="5280349" cy="304838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1771" y="-7315"/>
            <a:ext cx="4780229" cy="2688879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2699BB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rgbClr val="2699BB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6239" y="3290207"/>
            <a:ext cx="3581096" cy="2174875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/>
              <a:t>Right Photo Slide 1</a:t>
            </a:r>
          </a:p>
        </p:txBody>
      </p:sp>
    </p:spTree>
    <p:extLst>
      <p:ext uri="{BB962C8B-B14F-4D97-AF65-F5344CB8AC3E}">
        <p14:creationId xmlns:p14="http://schemas.microsoft.com/office/powerpoint/2010/main" val="19935125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on Righ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087" y="-1"/>
            <a:ext cx="5280536" cy="6858001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839796" y="2709818"/>
            <a:ext cx="5280349" cy="3151156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9796" y="2106779"/>
            <a:ext cx="5280349" cy="595725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/>
              <a:t>Right Photo Slide 2</a:t>
            </a:r>
          </a:p>
        </p:txBody>
      </p:sp>
    </p:spTree>
    <p:extLst>
      <p:ext uri="{BB962C8B-B14F-4D97-AF65-F5344CB8AC3E}">
        <p14:creationId xmlns:p14="http://schemas.microsoft.com/office/powerpoint/2010/main" val="66416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D0020-29DE-01B7-D742-F5231562A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D03EC-0D4A-9089-9DE4-B05F9846E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2B9436-9EC0-0FF6-57E5-674CEE3C5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DD0B0-07DC-9A06-1EFE-0F5D7D9CB5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BAFA1C-1CB5-3E9A-266B-3F78893B4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B24CA9-331C-C0A1-3905-26115D0A4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4876-DAF4-459F-BE4E-991CEC47E51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2908A1-F047-DBBC-FBC1-9D1291DDA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07F9D2-5772-3384-8E75-6021967F7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5377-23B0-4D6E-9A43-4D8ECB3F2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542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on Righ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839778" y="2702503"/>
            <a:ext cx="3757193" cy="3151156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98918" y="-1"/>
            <a:ext cx="3491111" cy="6858001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5373742" y="-1"/>
            <a:ext cx="3313972" cy="3421505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5373743" y="3421504"/>
            <a:ext cx="3313971" cy="3436496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9776" y="1710752"/>
            <a:ext cx="3768397" cy="991752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/>
              <a:t>Right Photo Slide 3</a:t>
            </a:r>
          </a:p>
        </p:txBody>
      </p:sp>
    </p:spTree>
    <p:extLst>
      <p:ext uri="{BB962C8B-B14F-4D97-AF65-F5344CB8AC3E}">
        <p14:creationId xmlns:p14="http://schemas.microsoft.com/office/powerpoint/2010/main" val="9133999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087" y="-7316"/>
            <a:ext cx="5280536" cy="6865315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12891" y="2221606"/>
            <a:ext cx="5207255" cy="325437"/>
          </a:xfrm>
        </p:spPr>
        <p:txBody>
          <a:bodyPr>
            <a:noAutofit/>
          </a:bodyPr>
          <a:lstStyle>
            <a:lvl1pPr marL="0" indent="0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Manager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912369" y="2702503"/>
            <a:ext cx="5207776" cy="3151156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12369" y="1721542"/>
            <a:ext cx="5207776" cy="500064"/>
          </a:xfrm>
        </p:spPr>
        <p:txBody>
          <a:bodyPr anchor="t">
            <a:normAutofit/>
          </a:bodyPr>
          <a:lstStyle>
            <a:lvl1pPr>
              <a:defRPr sz="3000" b="1"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087538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4612828" y="1787643"/>
            <a:ext cx="2887133" cy="217487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1065695" y="1787643"/>
            <a:ext cx="2887133" cy="217487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8163680" y="1787643"/>
            <a:ext cx="2887133" cy="217487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25" hasCustomPrompt="1"/>
          </p:nvPr>
        </p:nvSpPr>
        <p:spPr>
          <a:xfrm>
            <a:off x="1065519" y="4369066"/>
            <a:ext cx="2887308" cy="33655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26" hasCustomPrompt="1"/>
          </p:nvPr>
        </p:nvSpPr>
        <p:spPr>
          <a:xfrm>
            <a:off x="4612830" y="4366079"/>
            <a:ext cx="2887132" cy="33655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8163506" y="4358568"/>
            <a:ext cx="2887132" cy="349454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21"/>
          <p:cNvSpPr>
            <a:spLocks noGrp="1"/>
          </p:cNvSpPr>
          <p:nvPr>
            <p:ph type="body" sz="quarter" idx="29" hasCustomPrompt="1"/>
          </p:nvPr>
        </p:nvSpPr>
        <p:spPr>
          <a:xfrm>
            <a:off x="4612654" y="4704753"/>
            <a:ext cx="2887308" cy="3365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Text Placeholder 21"/>
          <p:cNvSpPr>
            <a:spLocks noGrp="1"/>
          </p:cNvSpPr>
          <p:nvPr>
            <p:ph type="body" sz="quarter" idx="30" hasCustomPrompt="1"/>
          </p:nvPr>
        </p:nvSpPr>
        <p:spPr>
          <a:xfrm>
            <a:off x="1065519" y="4712068"/>
            <a:ext cx="2887308" cy="3365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Text Placeholder 21"/>
          <p:cNvSpPr>
            <a:spLocks noGrp="1"/>
          </p:cNvSpPr>
          <p:nvPr>
            <p:ph type="body" sz="quarter" idx="31" hasCustomPrompt="1"/>
          </p:nvPr>
        </p:nvSpPr>
        <p:spPr>
          <a:xfrm>
            <a:off x="8163506" y="4715116"/>
            <a:ext cx="2887308" cy="3365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33" hasCustomPrompt="1"/>
          </p:nvPr>
        </p:nvSpPr>
        <p:spPr>
          <a:xfrm>
            <a:off x="4612653" y="5047754"/>
            <a:ext cx="2887308" cy="1015312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32" name="Text Placeholder 21"/>
          <p:cNvSpPr>
            <a:spLocks noGrp="1"/>
          </p:cNvSpPr>
          <p:nvPr>
            <p:ph type="body" sz="quarter" idx="32" hasCustomPrompt="1"/>
          </p:nvPr>
        </p:nvSpPr>
        <p:spPr>
          <a:xfrm>
            <a:off x="1065518" y="5055070"/>
            <a:ext cx="2887308" cy="1007997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33" name="Text Placeholder 21"/>
          <p:cNvSpPr>
            <a:spLocks noGrp="1"/>
          </p:cNvSpPr>
          <p:nvPr>
            <p:ph type="body" sz="quarter" idx="34" hasCustomPrompt="1"/>
          </p:nvPr>
        </p:nvSpPr>
        <p:spPr>
          <a:xfrm>
            <a:off x="8163417" y="5055934"/>
            <a:ext cx="2887308" cy="1007133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2699BB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rgbClr val="2699BB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0" y="673974"/>
            <a:ext cx="12192000" cy="482030"/>
          </a:xfrm>
        </p:spPr>
        <p:txBody>
          <a:bodyPr>
            <a:normAutofit/>
          </a:bodyPr>
          <a:lstStyle>
            <a:lvl1pPr algn="ctr">
              <a:defRPr sz="2700"/>
            </a:lvl1pPr>
          </a:lstStyle>
          <a:p>
            <a:pPr lvl="0"/>
            <a:r>
              <a:rPr lang="en-US"/>
              <a:t>Team Slide 1</a:t>
            </a:r>
          </a:p>
        </p:txBody>
      </p:sp>
    </p:spTree>
    <p:extLst>
      <p:ext uri="{BB962C8B-B14F-4D97-AF65-F5344CB8AC3E}">
        <p14:creationId xmlns:p14="http://schemas.microsoft.com/office/powerpoint/2010/main" val="985838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1"/>
          <p:cNvSpPr>
            <a:spLocks noGrp="1"/>
          </p:cNvSpPr>
          <p:nvPr>
            <p:ph type="body" sz="quarter" idx="25" hasCustomPrompt="1"/>
          </p:nvPr>
        </p:nvSpPr>
        <p:spPr>
          <a:xfrm>
            <a:off x="475" y="4569092"/>
            <a:ext cx="3028501" cy="342999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8" name="Text Placeholder 21"/>
          <p:cNvSpPr>
            <a:spLocks noGrp="1"/>
          </p:cNvSpPr>
          <p:nvPr>
            <p:ph type="body" sz="quarter" idx="30" hasCustomPrompt="1"/>
          </p:nvPr>
        </p:nvSpPr>
        <p:spPr>
          <a:xfrm>
            <a:off x="475" y="4919407"/>
            <a:ext cx="3028501" cy="364948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 b="0" i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32" hasCustomPrompt="1"/>
          </p:nvPr>
        </p:nvSpPr>
        <p:spPr>
          <a:xfrm>
            <a:off x="474" y="5291672"/>
            <a:ext cx="3028503" cy="994230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34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3034370" y="1838842"/>
            <a:ext cx="3002037" cy="2325903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2744" y="1838842"/>
            <a:ext cx="3026233" cy="2325903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038673" y="1838842"/>
            <a:ext cx="3048641" cy="2325903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5"/>
          <p:cNvSpPr>
            <a:spLocks noGrp="1"/>
          </p:cNvSpPr>
          <p:nvPr>
            <p:ph type="pic" sz="quarter" idx="35"/>
          </p:nvPr>
        </p:nvSpPr>
        <p:spPr>
          <a:xfrm>
            <a:off x="9097067" y="1838842"/>
            <a:ext cx="3094932" cy="2325903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21"/>
          <p:cNvSpPr>
            <a:spLocks noGrp="1"/>
          </p:cNvSpPr>
          <p:nvPr>
            <p:ph type="body" sz="quarter" idx="36" hasCustomPrompt="1"/>
          </p:nvPr>
        </p:nvSpPr>
        <p:spPr>
          <a:xfrm>
            <a:off x="3038730" y="4569092"/>
            <a:ext cx="3007431" cy="343002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21"/>
          <p:cNvSpPr>
            <a:spLocks noGrp="1"/>
          </p:cNvSpPr>
          <p:nvPr>
            <p:ph type="body" sz="quarter" idx="37" hasCustomPrompt="1"/>
          </p:nvPr>
        </p:nvSpPr>
        <p:spPr>
          <a:xfrm>
            <a:off x="3038730" y="4919406"/>
            <a:ext cx="3007431" cy="372266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 b="0" i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Text Placeholder 21"/>
          <p:cNvSpPr>
            <a:spLocks noGrp="1"/>
          </p:cNvSpPr>
          <p:nvPr>
            <p:ph type="body" sz="quarter" idx="38" hasCustomPrompt="1"/>
          </p:nvPr>
        </p:nvSpPr>
        <p:spPr>
          <a:xfrm>
            <a:off x="3038731" y="5298984"/>
            <a:ext cx="3007429" cy="986918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41" name="Text Placeholder 21"/>
          <p:cNvSpPr>
            <a:spLocks noGrp="1"/>
          </p:cNvSpPr>
          <p:nvPr>
            <p:ph type="body" sz="quarter" idx="39" hasCustomPrompt="1"/>
          </p:nvPr>
        </p:nvSpPr>
        <p:spPr>
          <a:xfrm>
            <a:off x="6055913" y="4569092"/>
            <a:ext cx="3076667" cy="34300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21"/>
          <p:cNvSpPr>
            <a:spLocks noGrp="1"/>
          </p:cNvSpPr>
          <p:nvPr>
            <p:ph type="body" sz="quarter" idx="40" hasCustomPrompt="1"/>
          </p:nvPr>
        </p:nvSpPr>
        <p:spPr>
          <a:xfrm>
            <a:off x="6055915" y="4919408"/>
            <a:ext cx="3076667" cy="372258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 b="0" i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3" name="Text Placeholder 21"/>
          <p:cNvSpPr>
            <a:spLocks noGrp="1"/>
          </p:cNvSpPr>
          <p:nvPr>
            <p:ph type="body" sz="quarter" idx="41" hasCustomPrompt="1"/>
          </p:nvPr>
        </p:nvSpPr>
        <p:spPr>
          <a:xfrm>
            <a:off x="6055913" y="5296217"/>
            <a:ext cx="3076668" cy="994235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44" name="Text Placeholder 21"/>
          <p:cNvSpPr>
            <a:spLocks noGrp="1"/>
          </p:cNvSpPr>
          <p:nvPr>
            <p:ph type="body" sz="quarter" idx="42" hasCustomPrompt="1"/>
          </p:nvPr>
        </p:nvSpPr>
        <p:spPr>
          <a:xfrm>
            <a:off x="9136063" y="4569091"/>
            <a:ext cx="3055936" cy="34300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5" name="Text Placeholder 21"/>
          <p:cNvSpPr>
            <a:spLocks noGrp="1"/>
          </p:cNvSpPr>
          <p:nvPr>
            <p:ph type="body" sz="quarter" idx="43" hasCustomPrompt="1"/>
          </p:nvPr>
        </p:nvSpPr>
        <p:spPr>
          <a:xfrm>
            <a:off x="9136064" y="4919408"/>
            <a:ext cx="3055937" cy="372258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 b="0" i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6" name="Text Placeholder 21"/>
          <p:cNvSpPr>
            <a:spLocks noGrp="1"/>
          </p:cNvSpPr>
          <p:nvPr>
            <p:ph type="body" sz="quarter" idx="44" hasCustomPrompt="1"/>
          </p:nvPr>
        </p:nvSpPr>
        <p:spPr>
          <a:xfrm>
            <a:off x="9136064" y="5298980"/>
            <a:ext cx="3055937" cy="986923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accent1"/>
                </a:solidFill>
                <a:latin typeface="Century Gothic" panose="020B0502020202020204" pitchFamily="34" charset="0"/>
              </a:rPr>
              <a:t>Washington State Department</a:t>
            </a:r>
            <a:r>
              <a:rPr lang="en-US" sz="1800" baseline="0">
                <a:solidFill>
                  <a:schemeClr val="accent1"/>
                </a:solidFill>
                <a:latin typeface="Century Gothic" panose="020B0502020202020204" pitchFamily="34" charset="0"/>
              </a:rPr>
              <a:t> of Health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-1" y="658850"/>
            <a:ext cx="12182247" cy="497153"/>
          </a:xfrm>
        </p:spPr>
        <p:txBody>
          <a:bodyPr anchor="t">
            <a:normAutofit/>
          </a:bodyPr>
          <a:lstStyle>
            <a:lvl1pPr algn="ctr">
              <a:defRPr sz="2700"/>
            </a:lvl1pPr>
          </a:lstStyle>
          <a:p>
            <a:pPr lvl="0"/>
            <a:r>
              <a:rPr lang="en-US"/>
              <a:t>Team Slide 2</a:t>
            </a:r>
          </a:p>
        </p:txBody>
      </p:sp>
    </p:spTree>
    <p:extLst>
      <p:ext uri="{BB962C8B-B14F-4D97-AF65-F5344CB8AC3E}">
        <p14:creationId xmlns:p14="http://schemas.microsoft.com/office/powerpoint/2010/main" val="35585715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partment of Heal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of someone pouring water from a pitcher into a glass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31"/>
          <a:stretch/>
        </p:blipFill>
        <p:spPr>
          <a:xfrm>
            <a:off x="3057003" y="1847551"/>
            <a:ext cx="2998107" cy="23241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16" descr="photo of a young blonde nurse vaccinating or injecting medicine into a todd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10" y="1845774"/>
            <a:ext cx="3070684" cy="232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photo of woman holding a set of vials while working in a lab, wearing white lab coat, latex gloves, and safety glasses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5773"/>
            <a:ext cx="3057003" cy="2325899"/>
          </a:xfrm>
          <a:prstGeom prst="rect">
            <a:avLst/>
          </a:prstGeom>
          <a:effectLst/>
        </p:spPr>
      </p:pic>
      <p:sp>
        <p:nvSpPr>
          <p:cNvPr id="50" name="TextBox 49"/>
          <p:cNvSpPr txBox="1"/>
          <p:nvPr/>
        </p:nvSpPr>
        <p:spPr>
          <a:xfrm>
            <a:off x="-9235" y="4393628"/>
            <a:ext cx="3066237" cy="20651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Disease Control</a:t>
            </a:r>
          </a:p>
          <a:p>
            <a:pPr marL="173038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 Health Statistics</a:t>
            </a:r>
          </a:p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800" b="0" i="1" kern="1200">
                <a:solidFill>
                  <a:srgbClr val="2699BB"/>
                </a:solidFill>
                <a:latin typeface="+mn-lt"/>
                <a:ea typeface="+mn-ea"/>
                <a:cs typeface="+mn-cs"/>
              </a:rPr>
              <a:t>Initiatives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7B6A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Measles</a:t>
            </a:r>
            <a:r>
              <a:rPr lang="en-US" sz="125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</a:t>
            </a:r>
          </a:p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25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EndAIDS</a:t>
            </a:r>
            <a:endParaRPr lang="en-US" sz="125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2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Vital Statistics</a:t>
            </a:r>
          </a:p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2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(E. coli, mumps, etc.)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55110" y="4393629"/>
            <a:ext cx="3070684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lvl="0" indent="0" algn="ctr" defTabSz="914400" rtl="0" eaLnBrk="1" latinLnBrk="0" hangingPunct="1">
              <a:lnSpc>
                <a:spcPct val="90000"/>
              </a:lnSpc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Prevention and</a:t>
            </a:r>
          </a:p>
          <a:p>
            <a:pPr marL="173038" lvl="0" indent="0" algn="ctr" defTabSz="914400" rtl="0" eaLnBrk="1" latinLnBrk="0" hangingPunct="1">
              <a:lnSpc>
                <a:spcPct val="90000"/>
              </a:lnSpc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Community Health</a:t>
            </a:r>
          </a:p>
          <a:p>
            <a:pPr algn="ctr">
              <a:spcBef>
                <a:spcPts val="1200"/>
              </a:spcBef>
            </a:pPr>
            <a:r>
              <a:rPr lang="en-US" sz="1800" b="0" i="1" kern="1200">
                <a:solidFill>
                  <a:srgbClr val="2699BB"/>
                </a:solidFill>
                <a:latin typeface="+mn-lt"/>
                <a:ea typeface="+mn-ea"/>
                <a:cs typeface="+mn-cs"/>
              </a:rPr>
              <a:t>Initiatives</a:t>
            </a:r>
            <a:endParaRPr lang="en-US" sz="1800">
              <a:solidFill>
                <a:srgbClr val="2699BB"/>
              </a:solidFill>
              <a:latin typeface="+mn-lt"/>
            </a:endParaRPr>
          </a:p>
          <a:p>
            <a:pPr marL="0" algn="ctr" defTabSz="914400" rtl="0" eaLnBrk="1" latinLnBrk="0" hangingPunct="1">
              <a:spcBef>
                <a:spcPts val="1200"/>
              </a:spcBef>
            </a:pPr>
            <a:r>
              <a:rPr lang="en-US" sz="12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Tobacco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Immunization Rates</a:t>
            </a:r>
          </a:p>
          <a:p>
            <a:pPr marL="0" algn="ctr" defTabSz="914400" rtl="0" eaLnBrk="1" latinLnBrk="0" hangingPunct="1">
              <a:spcBef>
                <a:spcPts val="600"/>
              </a:spcBef>
            </a:pPr>
            <a:r>
              <a:rPr lang="en-US" sz="12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Family Planning (Title X)</a:t>
            </a:r>
          </a:p>
          <a:p>
            <a:pPr marL="0" algn="ctr" defTabSz="914400" rtl="0" eaLnBrk="1" latinLnBrk="0" hangingPunct="1">
              <a:spcBef>
                <a:spcPts val="600"/>
              </a:spcBef>
            </a:pPr>
            <a:r>
              <a:rPr lang="en-US" sz="12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Marijuana Prevention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057003" y="4393629"/>
            <a:ext cx="2998107" cy="18928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lvl="0" indent="0" algn="ctr" defTabSz="914400" rtl="0" eaLnBrk="1" latinLnBrk="0" hangingPunct="1">
              <a:lnSpc>
                <a:spcPct val="90000"/>
              </a:lnSpc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Environmental</a:t>
            </a:r>
          </a:p>
          <a:p>
            <a:pPr marL="173038" lvl="0" indent="0" algn="ctr" defTabSz="914400" rtl="0" eaLnBrk="1" latinLnBrk="0" hangingPunct="1">
              <a:lnSpc>
                <a:spcPct val="90000"/>
              </a:lnSpc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 Health</a:t>
            </a:r>
          </a:p>
          <a:p>
            <a:pPr algn="ctr">
              <a:spcBef>
                <a:spcPts val="1200"/>
              </a:spcBef>
            </a:pPr>
            <a:r>
              <a:rPr lang="en-US" sz="1800" b="0" i="1" kern="1200">
                <a:solidFill>
                  <a:srgbClr val="2699BB"/>
                </a:solidFill>
                <a:latin typeface="+mn-lt"/>
                <a:ea typeface="+mn-ea"/>
                <a:cs typeface="+mn-cs"/>
              </a:rPr>
              <a:t>Initiatives</a:t>
            </a:r>
            <a:endParaRPr lang="en-US" sz="1800">
              <a:solidFill>
                <a:srgbClr val="2699BB"/>
              </a:solidFill>
              <a:latin typeface="+mn-lt"/>
            </a:endParaRPr>
          </a:p>
          <a:p>
            <a:pPr algn="ctr">
              <a:spcBef>
                <a:spcPts val="1200"/>
              </a:spcBef>
            </a:pPr>
            <a:r>
              <a:rPr lang="en-US" sz="12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Puget</a:t>
            </a:r>
            <a:r>
              <a:rPr lang="en-US" sz="125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Sound Cleanup</a:t>
            </a:r>
            <a:endParaRPr lang="en-US" sz="125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spcBef>
                <a:spcPts val="600"/>
              </a:spcBef>
            </a:pPr>
            <a:r>
              <a:rPr lang="en-US" sz="12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PFAS</a:t>
            </a:r>
          </a:p>
          <a:p>
            <a:pPr algn="ctr">
              <a:spcBef>
                <a:spcPts val="600"/>
              </a:spcBef>
            </a:pPr>
            <a:r>
              <a:rPr lang="en-US" sz="12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Pesticide Exposures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125794" y="4394914"/>
            <a:ext cx="3066207" cy="21698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lvl="0" indent="0" algn="ctr" defTabSz="914400" rtl="0" eaLnBrk="1" latinLnBrk="0" hangingPunct="1">
              <a:lnSpc>
                <a:spcPct val="90000"/>
              </a:lnSpc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Health Systems</a:t>
            </a:r>
          </a:p>
          <a:p>
            <a:pPr marL="173038" lvl="0" indent="0" algn="ctr" defTabSz="914400" rtl="0" eaLnBrk="1" latinLnBrk="0" hangingPunct="1">
              <a:lnSpc>
                <a:spcPct val="90000"/>
              </a:lnSpc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 Assurance</a:t>
            </a:r>
          </a:p>
          <a:p>
            <a:pPr algn="ctr">
              <a:spcBef>
                <a:spcPts val="1200"/>
              </a:spcBef>
            </a:pPr>
            <a:r>
              <a:rPr lang="en-US" sz="1800" b="0" i="1" kern="1200">
                <a:solidFill>
                  <a:srgbClr val="2699BB"/>
                </a:solidFill>
                <a:latin typeface="+mn-lt"/>
                <a:ea typeface="+mn-ea"/>
                <a:cs typeface="+mn-cs"/>
              </a:rPr>
              <a:t>Initiatives</a:t>
            </a:r>
            <a:endParaRPr lang="en-US" sz="1800">
              <a:solidFill>
                <a:srgbClr val="2699BB"/>
              </a:solidFill>
              <a:latin typeface="+mn-lt"/>
            </a:endParaRPr>
          </a:p>
          <a:p>
            <a:pPr marL="0" algn="ctr" defTabSz="914400" rtl="0" eaLnBrk="1" latinLnBrk="0" hangingPunct="1">
              <a:spcBef>
                <a:spcPts val="1200"/>
              </a:spcBef>
            </a:pPr>
            <a:r>
              <a:rPr lang="en-US" sz="12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Opioids</a:t>
            </a:r>
          </a:p>
          <a:p>
            <a:pPr marL="0" algn="ctr" defTabSz="914400" rtl="0" eaLnBrk="1" latinLnBrk="0" hangingPunct="1">
              <a:spcBef>
                <a:spcPts val="600"/>
              </a:spcBef>
            </a:pPr>
            <a:r>
              <a:rPr lang="en-US" sz="12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Behavioral Health Integration </a:t>
            </a:r>
          </a:p>
          <a:p>
            <a:pPr marL="0" algn="ctr" defTabSz="914400" rtl="0" eaLnBrk="1" latinLnBrk="0" hangingPunct="1">
              <a:spcBef>
                <a:spcPts val="600"/>
              </a:spcBef>
            </a:pPr>
            <a:r>
              <a:rPr lang="en-US" sz="12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Certificate of Need</a:t>
            </a:r>
          </a:p>
          <a:p>
            <a:pPr marL="0" algn="ctr" defTabSz="914400" rtl="0" eaLnBrk="1" latinLnBrk="0" hangingPunct="1">
              <a:spcBef>
                <a:spcPts val="600"/>
              </a:spcBef>
            </a:pPr>
            <a:r>
              <a:rPr lang="en-US" sz="12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Health Professions</a:t>
            </a:r>
          </a:p>
        </p:txBody>
      </p:sp>
      <p:pic>
        <p:nvPicPr>
          <p:cNvPr id="12" name="Picture 11" descr="photo of two medical professionals wearing red jackets, a young man, and a woman, with the word &quot;Doctor&quot; on the woman's jacket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5794" y="1845773"/>
            <a:ext cx="3066207" cy="2325898"/>
          </a:xfrm>
          <a:prstGeom prst="rect">
            <a:avLst/>
          </a:prstGeom>
          <a:effectLst/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-9236" y="671965"/>
            <a:ext cx="12192000" cy="494092"/>
          </a:xfrm>
        </p:spPr>
        <p:txBody>
          <a:bodyPr anchor="t">
            <a:noAutofit/>
          </a:bodyPr>
          <a:lstStyle>
            <a:lvl1pPr>
              <a:defRPr lang="en-US" sz="2700" kern="1200" baseline="0" dirty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 algn="ctr"/>
            <a:r>
              <a:rPr lang="en-US" sz="30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Department of Health</a:t>
            </a:r>
          </a:p>
        </p:txBody>
      </p:sp>
    </p:spTree>
    <p:extLst>
      <p:ext uri="{BB962C8B-B14F-4D97-AF65-F5344CB8AC3E}">
        <p14:creationId xmlns:p14="http://schemas.microsoft.com/office/powerpoint/2010/main" val="38809815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b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 of a modern computer monitor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96" y="1687649"/>
            <a:ext cx="6177933" cy="3590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12371" y="2638651"/>
            <a:ext cx="4168236" cy="1035403"/>
          </a:xfrm>
        </p:spPr>
        <p:txBody>
          <a:bodyPr>
            <a:noAutofit/>
          </a:bodyPr>
          <a:lstStyle>
            <a:lvl1pPr marL="0" indent="0">
              <a:buNone/>
              <a:defRPr sz="220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912370" y="3691263"/>
            <a:ext cx="4168237" cy="241242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5626101" y="1876425"/>
            <a:ext cx="5219700" cy="23241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2699BB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rgbClr val="2699BB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12371" y="1643611"/>
            <a:ext cx="4168237" cy="852471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/>
              <a:t>Web Presence Screenshot</a:t>
            </a:r>
          </a:p>
        </p:txBody>
      </p:sp>
    </p:spTree>
    <p:extLst>
      <p:ext uri="{BB962C8B-B14F-4D97-AF65-F5344CB8AC3E}">
        <p14:creationId xmlns:p14="http://schemas.microsoft.com/office/powerpoint/2010/main" val="10986600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b Add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of a computer monitor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96" y="1687649"/>
            <a:ext cx="6177933" cy="3590095"/>
          </a:xfrm>
          <a:prstGeom prst="rect">
            <a:avLst/>
          </a:prstGeom>
          <a:effectLst/>
        </p:spPr>
      </p:pic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651501" y="2833688"/>
            <a:ext cx="5168900" cy="557212"/>
          </a:xfrm>
        </p:spPr>
        <p:txBody>
          <a:bodyPr>
            <a:noAutofit/>
          </a:bodyPr>
          <a:lstStyle>
            <a:lvl1pPr marL="0" indent="0" algn="ctr">
              <a:buNone/>
              <a:defRPr sz="2700">
                <a:solidFill>
                  <a:schemeClr val="tx1"/>
                </a:solidFill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www.doh.wa.gov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12371" y="2638651"/>
            <a:ext cx="4168236" cy="1035403"/>
          </a:xfrm>
        </p:spPr>
        <p:txBody>
          <a:bodyPr>
            <a:noAutofit/>
          </a:bodyPr>
          <a:lstStyle>
            <a:lvl1pPr marL="0" indent="0">
              <a:buNone/>
              <a:defRPr sz="220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912370" y="3691263"/>
            <a:ext cx="4168237" cy="241242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2699BB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rgbClr val="2699BB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01965" y="1643611"/>
            <a:ext cx="4178643" cy="852471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/>
              <a:t>Web Presence Address</a:t>
            </a:r>
          </a:p>
        </p:txBody>
      </p:sp>
    </p:spTree>
    <p:extLst>
      <p:ext uri="{BB962C8B-B14F-4D97-AF65-F5344CB8AC3E}">
        <p14:creationId xmlns:p14="http://schemas.microsoft.com/office/powerpoint/2010/main" val="18894344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Pad for Large Screen 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a computer table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47" y="683166"/>
            <a:ext cx="10820111" cy="5457268"/>
          </a:xfrm>
          <a:prstGeom prst="rect">
            <a:avLst/>
          </a:prstGeom>
        </p:spPr>
      </p:pic>
      <p:sp>
        <p:nvSpPr>
          <p:cNvPr id="8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945531" y="966282"/>
            <a:ext cx="8482519" cy="48768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2699BB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rgbClr val="2699BB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4205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912371" y="2295751"/>
            <a:ext cx="4534159" cy="1035403"/>
          </a:xfrm>
        </p:spPr>
        <p:txBody>
          <a:bodyPr>
            <a:noAutofit/>
          </a:bodyPr>
          <a:lstStyle>
            <a:lvl1pPr marL="0" indent="0">
              <a:buNone/>
              <a:defRPr sz="220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2369" y="3348363"/>
            <a:ext cx="4534160" cy="241242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Text…</a:t>
            </a:r>
          </a:p>
        </p:txBody>
      </p:sp>
      <p:pic>
        <p:nvPicPr>
          <p:cNvPr id="8" name="Picture 7" descr="image of a cell phon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960" y="848633"/>
            <a:ext cx="3335565" cy="5102225"/>
          </a:xfrm>
          <a:prstGeom prst="rect">
            <a:avLst/>
          </a:prstGeom>
          <a:effectLst/>
        </p:spPr>
      </p:pic>
      <p:sp>
        <p:nvSpPr>
          <p:cNvPr id="9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86173" y="1763486"/>
            <a:ext cx="2835123" cy="33020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2699BB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rgbClr val="2699BB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2369" y="1300709"/>
            <a:ext cx="4534161" cy="869681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/>
              <a:t>Mobile Presence Screenshot</a:t>
            </a:r>
          </a:p>
        </p:txBody>
      </p:sp>
    </p:spTree>
    <p:extLst>
      <p:ext uri="{BB962C8B-B14F-4D97-AF65-F5344CB8AC3E}">
        <p14:creationId xmlns:p14="http://schemas.microsoft.com/office/powerpoint/2010/main" val="13437858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Add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912371" y="2295751"/>
            <a:ext cx="4534159" cy="1035403"/>
          </a:xfrm>
        </p:spPr>
        <p:txBody>
          <a:bodyPr>
            <a:noAutofit/>
          </a:bodyPr>
          <a:lstStyle>
            <a:lvl1pPr marL="0" indent="0">
              <a:buNone/>
              <a:defRPr sz="220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Text…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2369" y="3348363"/>
            <a:ext cx="4534160" cy="241242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Text…</a:t>
            </a:r>
          </a:p>
        </p:txBody>
      </p:sp>
      <p:pic>
        <p:nvPicPr>
          <p:cNvPr id="8" name="Picture 7" descr="image of a cell phon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960" y="848633"/>
            <a:ext cx="3335565" cy="5102225"/>
          </a:xfrm>
          <a:prstGeom prst="rect">
            <a:avLst/>
          </a:prstGeom>
          <a:effectLst/>
        </p:spPr>
      </p:pic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247061" y="3264478"/>
            <a:ext cx="2908300" cy="4095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/>
              <a:t>www.doh.wa.gov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2699BB"/>
                </a:solidFill>
                <a:latin typeface="Century Gothic" panose="020B0502020202020204" pitchFamily="34" charset="0"/>
              </a:rPr>
              <a:t>Washington State Department</a:t>
            </a:r>
            <a:r>
              <a:rPr lang="en-US" sz="1800" baseline="0">
                <a:solidFill>
                  <a:srgbClr val="2699BB"/>
                </a:solidFill>
                <a:latin typeface="Century Gothic" panose="020B0502020202020204" pitchFamily="34" charset="0"/>
              </a:rPr>
              <a:t> of Health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2369" y="1300710"/>
            <a:ext cx="4534161" cy="852471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/>
              <a:t>Mobile Presence Address</a:t>
            </a:r>
          </a:p>
        </p:txBody>
      </p:sp>
    </p:spTree>
    <p:extLst>
      <p:ext uri="{BB962C8B-B14F-4D97-AF65-F5344CB8AC3E}">
        <p14:creationId xmlns:p14="http://schemas.microsoft.com/office/powerpoint/2010/main" val="3292824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7D91B-D381-CA41-C30D-B7846DBC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B384CD-0670-722B-9DDD-EDD15DBC7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4876-DAF4-459F-BE4E-991CEC47E51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195134-29D4-3F56-A311-BC68F798E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77E91-3FF8-362B-7F7B-57B6A941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5377-23B0-4D6E-9A43-4D8ECB3F2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90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5763752" y="3549372"/>
            <a:ext cx="666664" cy="1369"/>
          </a:xfrm>
          <a:prstGeom prst="line">
            <a:avLst/>
          </a:prstGeom>
          <a:ln w="50800">
            <a:solidFill>
              <a:srgbClr val="2699B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11901" y="2971335"/>
            <a:ext cx="12221524" cy="467387"/>
          </a:xfrm>
        </p:spPr>
        <p:txBody>
          <a:bodyPr anchor="t">
            <a:noAutofit/>
          </a:bodyPr>
          <a:lstStyle>
            <a:lvl1pPr algn="ctr">
              <a:defRPr sz="3000"/>
            </a:lvl1pPr>
          </a:lstStyle>
          <a:p>
            <a:pPr lvl="0"/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607812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CB8A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763752" y="1246748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4455880" y="4739420"/>
            <a:ext cx="3297765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4455880" y="5067436"/>
            <a:ext cx="3297765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Program</a:t>
            </a:r>
          </a:p>
        </p:txBody>
      </p:sp>
      <p:sp>
        <p:nvSpPr>
          <p:cNvPr id="35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455880" y="4313395"/>
            <a:ext cx="3297765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4455881" y="1554491"/>
            <a:ext cx="3297767" cy="2487612"/>
          </a:xfrm>
        </p:spPr>
        <p:txBody>
          <a:bodyPr/>
          <a:lstStyle>
            <a:lvl1pPr marL="0" indent="0">
              <a:buNone/>
              <a:def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569077"/>
            <a:ext cx="12192000" cy="269274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280988" indent="0">
              <a:buNone/>
              <a:defRPr sz="1600">
                <a:solidFill>
                  <a:srgbClr val="CB8A49"/>
                </a:solidFill>
              </a:defRPr>
            </a:lvl2pPr>
            <a:lvl3pPr marL="519113" indent="0">
              <a:buNone/>
              <a:defRPr sz="1600">
                <a:solidFill>
                  <a:srgbClr val="CB8A49"/>
                </a:solidFill>
              </a:defRPr>
            </a:lvl3pPr>
            <a:lvl4pPr marL="747713" indent="0">
              <a:buNone/>
              <a:defRPr sz="1600">
                <a:solidFill>
                  <a:srgbClr val="CB8A49"/>
                </a:solidFill>
              </a:defRPr>
            </a:lvl4pPr>
            <a:lvl5pPr marL="741363" indent="0">
              <a:buNone/>
              <a:defRPr sz="1600">
                <a:solidFill>
                  <a:srgbClr val="CB8A49"/>
                </a:solidFill>
              </a:defRPr>
            </a:lvl5pPr>
          </a:lstStyle>
          <a:p>
            <a:pPr lvl="0"/>
            <a:r>
              <a:rPr lang="en-US"/>
              <a:t>www.doh.wa.gov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1081" y="6430955"/>
            <a:ext cx="12203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1"/>
                </a:solidFill>
                <a:latin typeface="Century Gothic" panose="020B0502020202020204" pitchFamily="34" charset="0"/>
              </a:rPr>
              <a:t>@</a:t>
            </a:r>
            <a:r>
              <a:rPr lang="en-US" sz="1400" err="1">
                <a:solidFill>
                  <a:schemeClr val="tx1"/>
                </a:solidFill>
                <a:latin typeface="Century Gothic" panose="020B0502020202020204" pitchFamily="34" charset="0"/>
              </a:rPr>
              <a:t>WADeptHealth</a:t>
            </a:r>
            <a:endParaRPr lang="en-US" sz="14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689074" y="6042064"/>
            <a:ext cx="2798349" cy="278331"/>
            <a:chOff x="3537763" y="6061235"/>
            <a:chExt cx="2098762" cy="278331"/>
          </a:xfrm>
        </p:grpSpPr>
        <p:grpSp>
          <p:nvGrpSpPr>
            <p:cNvPr id="28" name="Group 27"/>
            <p:cNvGrpSpPr/>
            <p:nvPr userDrawn="1"/>
          </p:nvGrpSpPr>
          <p:grpSpPr>
            <a:xfrm>
              <a:off x="3867624" y="6061235"/>
              <a:ext cx="1768901" cy="278331"/>
              <a:chOff x="3867624" y="6061235"/>
              <a:chExt cx="1768901" cy="278331"/>
            </a:xfrm>
          </p:grpSpPr>
          <p:pic>
            <p:nvPicPr>
              <p:cNvPr id="38" name="Picture 37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8577" y="6086598"/>
                <a:ext cx="230281" cy="230281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7624" y="6061235"/>
                <a:ext cx="278331" cy="278331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3176" y="6091680"/>
                <a:ext cx="307200" cy="207343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3027" y="6099881"/>
                <a:ext cx="250032" cy="20401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1424" y="6103485"/>
                <a:ext cx="185101" cy="191227"/>
              </a:xfrm>
              <a:prstGeom prst="rect">
                <a:avLst/>
              </a:prstGeom>
            </p:spPr>
          </p:pic>
        </p:grpSp>
        <p:pic>
          <p:nvPicPr>
            <p:cNvPr id="30" name="Picture 29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7763" y="6126275"/>
              <a:ext cx="196145" cy="159493"/>
            </a:xfrm>
            <a:prstGeom prst="rect">
              <a:avLst/>
            </a:prstGeom>
          </p:spPr>
        </p:pic>
      </p:grpSp>
      <p:sp>
        <p:nvSpPr>
          <p:cNvPr id="45" name="Title 2"/>
          <p:cNvSpPr>
            <a:spLocks noGrp="1"/>
          </p:cNvSpPr>
          <p:nvPr>
            <p:ph type="title" hasCustomPrompt="1"/>
          </p:nvPr>
        </p:nvSpPr>
        <p:spPr>
          <a:xfrm>
            <a:off x="-11081" y="663993"/>
            <a:ext cx="12180916" cy="520628"/>
          </a:xfrm>
        </p:spPr>
        <p:txBody>
          <a:bodyPr>
            <a:normAutofit/>
          </a:bodyPr>
          <a:lstStyle>
            <a:lvl1pPr algn="ctr">
              <a:defRPr sz="2700"/>
            </a:lvl1pPr>
          </a:lstStyle>
          <a:p>
            <a:pPr lvl="0"/>
            <a:r>
              <a:rPr lang="en-US"/>
              <a:t>Contact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C5C83F-A34D-519C-8CAC-239E95E6C3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0072" y="5932392"/>
            <a:ext cx="11587883" cy="42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314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2385486" y="4283999"/>
            <a:ext cx="3312581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510127" y="4278472"/>
            <a:ext cx="3316177" cy="41275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B8A49"/>
              </a:buClr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2385485" y="4705636"/>
            <a:ext cx="3312583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6506633" y="4700175"/>
            <a:ext cx="3316176" cy="31433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B8A49"/>
              </a:buClr>
              <a:buFont typeface="Wingdings" panose="05000000000000000000" pitchFamily="2" charset="2"/>
              <a:buNone/>
            </a:pPr>
            <a:r>
              <a:rPr lang="en-US"/>
              <a:t>Title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2385485" y="5028139"/>
            <a:ext cx="3312583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Program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6510227" y="5023461"/>
            <a:ext cx="3312583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Program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CB8A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763752" y="1246748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385485" y="1564831"/>
            <a:ext cx="3312583" cy="2487612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6506634" y="1559083"/>
            <a:ext cx="3297767" cy="2487617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569077"/>
            <a:ext cx="12192000" cy="269274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280988" indent="0">
              <a:buNone/>
              <a:defRPr sz="1600">
                <a:solidFill>
                  <a:srgbClr val="CB8A49"/>
                </a:solidFill>
              </a:defRPr>
            </a:lvl2pPr>
            <a:lvl3pPr marL="519113" indent="0">
              <a:buNone/>
              <a:defRPr sz="1600">
                <a:solidFill>
                  <a:srgbClr val="CB8A49"/>
                </a:solidFill>
              </a:defRPr>
            </a:lvl3pPr>
            <a:lvl4pPr marL="747713" indent="0">
              <a:buNone/>
              <a:defRPr sz="1600">
                <a:solidFill>
                  <a:srgbClr val="CB8A49"/>
                </a:solidFill>
              </a:defRPr>
            </a:lvl4pPr>
            <a:lvl5pPr marL="741363" indent="0">
              <a:buNone/>
              <a:defRPr sz="1600">
                <a:solidFill>
                  <a:srgbClr val="CB8A49"/>
                </a:solidFill>
              </a:defRPr>
            </a:lvl5pPr>
          </a:lstStyle>
          <a:p>
            <a:pPr lvl="0"/>
            <a:r>
              <a:rPr lang="en-US"/>
              <a:t>www.doh.wa.gov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11081" y="6430955"/>
            <a:ext cx="12203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1"/>
                </a:solidFill>
                <a:latin typeface="Century Gothic" panose="020B0502020202020204" pitchFamily="34" charset="0"/>
              </a:rPr>
              <a:t>@</a:t>
            </a:r>
            <a:r>
              <a:rPr lang="en-US" sz="1400" err="1">
                <a:solidFill>
                  <a:schemeClr val="tx1"/>
                </a:solidFill>
                <a:latin typeface="Century Gothic" panose="020B0502020202020204" pitchFamily="34" charset="0"/>
              </a:rPr>
              <a:t>WADeptHealth</a:t>
            </a:r>
            <a:endParaRPr lang="en-US" sz="14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1135" y="664528"/>
            <a:ext cx="12192000" cy="520093"/>
          </a:xfrm>
        </p:spPr>
        <p:txBody>
          <a:bodyPr>
            <a:normAutofit/>
          </a:bodyPr>
          <a:lstStyle>
            <a:lvl1pPr algn="ctr">
              <a:defRPr sz="2700"/>
            </a:lvl1pPr>
          </a:lstStyle>
          <a:p>
            <a:pPr lvl="0"/>
            <a:r>
              <a:rPr lang="en-US"/>
              <a:t>Contact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4D536-EEBD-60BC-C8BF-E28619B15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286" y="5957357"/>
            <a:ext cx="11591532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483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2699BB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rgbClr val="2699BB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-9099" y="680798"/>
            <a:ext cx="12192000" cy="482030"/>
          </a:xfrm>
        </p:spPr>
        <p:txBody>
          <a:bodyPr>
            <a:normAutofit/>
          </a:bodyPr>
          <a:lstStyle>
            <a:lvl1pPr algn="ctr">
              <a:defRPr sz="2700"/>
            </a:lvl1pPr>
          </a:lstStyle>
          <a:p>
            <a:pPr lvl="0"/>
            <a:r>
              <a:rPr lang="en-US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41427755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accent1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2187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035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solidFill>
          <a:srgbClr val="0085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0372" y="3890097"/>
            <a:ext cx="3639376" cy="803307"/>
          </a:xfrm>
          <a:prstGeom prst="rect">
            <a:avLst/>
          </a:prstGeom>
          <a:ln>
            <a:noFill/>
          </a:ln>
        </p:spPr>
      </p:pic>
      <p:sp>
        <p:nvSpPr>
          <p:cNvPr id="7" name="TextBox 3"/>
          <p:cNvSpPr txBox="1"/>
          <p:nvPr/>
        </p:nvSpPr>
        <p:spPr>
          <a:xfrm>
            <a:off x="-1" y="5254232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To request this document in another format, call 1-800-525-0127. Deaf or hard of</a:t>
            </a:r>
          </a:p>
          <a:p>
            <a:pPr algn="ctr"/>
            <a:r>
              <a:rPr lang="en-US" sz="16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hearing customers, please call 711 (Washington Relay) or email </a:t>
            </a:r>
            <a:r>
              <a:rPr lang="en-US" sz="1600" u="non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civil.rights@doh.wa.gov</a:t>
            </a:r>
            <a:r>
              <a:rPr lang="en-US" sz="16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241882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2A56B-4069-4D39-B80A-8AAAB8E7192B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1C633-AC5F-41B9-A074-7788C7836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770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2A56B-4069-4D39-B80A-8AAAB8E7192B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1C633-AC5F-41B9-A074-7788C783640C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79D8A43-ECDC-9E7B-DA7F-CA5A8ABD50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773" y="6520855"/>
            <a:ext cx="852590" cy="24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8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54FA35-4D8B-1850-7FB4-D11E162BA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4876-DAF4-459F-BE4E-991CEC47E51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0EB8D5-EC69-FC0E-98B0-710E4F11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B22E0-5099-E494-C207-B0ADB221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5377-23B0-4D6E-9A43-4D8ECB3F2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64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4C1A-ED46-844A-788E-4065DD657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493C4-1CF6-5140-BC6F-7A3483815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EDCBA-8DF3-5EC2-865C-5629F589F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BB4F4-7A83-6DA0-BCAB-A98D5668D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4876-DAF4-459F-BE4E-991CEC47E51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CA2C2-5E1B-597B-0F1C-795A629E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18B88-7D4A-2A1B-394A-DFF5CE094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5377-23B0-4D6E-9A43-4D8ECB3F2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6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1B64F-F22B-5665-DC83-F247F0272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EA4113-1142-7DC3-DE65-9BE4C0D69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44A19-EEFC-9CEE-6C19-98D2DC132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E17A7E-34D7-9D52-5AEC-A8853760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4876-DAF4-459F-BE4E-991CEC47E51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2C100-1367-BD18-546F-0E221ACB0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29FF0-BA16-C965-3D99-0FC42146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5377-23B0-4D6E-9A43-4D8ECB3F2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2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5BBEB8-0C24-2FD4-AC84-8DA8B761F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F95FD-7E3C-B3A3-58AC-ABFDC9EB4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49565-DAEE-E45C-F6D7-642DC09432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944876-DAF4-459F-BE4E-991CEC47E51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2955A-E325-7363-8D5A-53A4715C5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9F11E-DFBF-87DA-3A11-F2CB4A79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365377-23B0-4D6E-9A43-4D8ECB3F2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06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100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</a:lstStyle>
          <a:p>
            <a:fld id="{1DFEE9A9-D2E0-4277-91C9-F7D309C34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3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7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Clr>
          <a:srgbClr val="349D96"/>
        </a:buClr>
        <a:buFont typeface="Wingdings" panose="05000000000000000000" pitchFamily="2" charset="2"/>
        <a:buChar char="£"/>
        <a:defRPr sz="20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519113" indent="-238125" algn="l" defTabSz="914400" rtl="0" eaLnBrk="1" latinLnBrk="0" hangingPunct="1">
        <a:lnSpc>
          <a:spcPct val="90000"/>
        </a:lnSpc>
        <a:spcBef>
          <a:spcPts val="500"/>
        </a:spcBef>
        <a:buClr>
          <a:srgbClr val="349D96"/>
        </a:buClr>
        <a:buFont typeface="Courier New" panose="02070309020205020404" pitchFamily="49" charset="0"/>
        <a:buChar char="o"/>
        <a:defRPr sz="20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747713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49D96"/>
        </a:buClr>
        <a:buFont typeface="Century Gothic" panose="020B0502020202020204" pitchFamily="34" charset="0"/>
        <a:buChar char="■"/>
        <a:defRPr sz="18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919163" indent="-171450" algn="l" defTabSz="914400" rtl="0" eaLnBrk="1" latinLnBrk="0" hangingPunct="1">
        <a:lnSpc>
          <a:spcPct val="90000"/>
        </a:lnSpc>
        <a:spcBef>
          <a:spcPts val="500"/>
        </a:spcBef>
        <a:buClr>
          <a:srgbClr val="349D96"/>
        </a:buClr>
        <a:buFont typeface="Century Gothic" panose="020B0502020202020204" pitchFamily="34" charset="0"/>
        <a:buChar char="♦"/>
        <a:defRPr sz="18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969963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B8A49"/>
        </a:buClr>
        <a:buFont typeface="Century Gothic" panose="020B0502020202020204" pitchFamily="34" charset="0"/>
        <a:buChar char="♦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essica.zering@doh.wa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ccessdata.fda.gov/drugsatfda_docs/label/2025/218230s000lbl.pdf" TargetMode="Externa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mc.ncbi.nlm.nih.gov/articles/PMC5487655/" TargetMode="External"/><Relationship Id="rId3" Type="http://schemas.openxmlformats.org/officeDocument/2006/relationships/diagramLayout" Target="../diagrams/layout7.xml"/><Relationship Id="rId7" Type="http://schemas.openxmlformats.org/officeDocument/2006/relationships/hyperlink" Target="https://www.accessdata.fda.gov/drugsatfda_docs/label/2025/218230s000lbl.pdf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hyperlink" Target="https://www.accessdata.fda.gov/drugsatfda_docs/label/2025/218230s000lbl.pdf" TargetMode="Externa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ssdata.fda.gov/drugsatfda_docs/label/2025/218230s000lbl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hyperlink" Target="https://www.accessdata.fda.gov/drugsatfda_docs/label/2024/213972s000lbl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hyperlink" Target="https://www.accessdata.fda.gov/drugsatfda_docs/label/2024/213972s000lbl.pdf" TargetMode="Externa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diagramLayout" Target="../diagrams/layout12.xml"/><Relationship Id="rId7" Type="http://schemas.openxmlformats.org/officeDocument/2006/relationships/hyperlink" Target="https://www.accessdata.fda.gov/drugsatfda_docs/label/2024/213972s000lbl.pdf" TargetMode="Externa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39108079/" TargetMode="External"/><Relationship Id="rId3" Type="http://schemas.openxmlformats.org/officeDocument/2006/relationships/diagramLayout" Target="../diagrams/layout13.xml"/><Relationship Id="rId7" Type="http://schemas.openxmlformats.org/officeDocument/2006/relationships/hyperlink" Target="https://pubmed.ncbi.nlm.nih.gov/31954833/" TargetMode="Externa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hyperlink" Target="https://em100.edaptivedocs.net/GetDoc.aspx?doc=CLSI%20M100%20ED36:2026&amp;sbssok=CLSI+M100+ED36%3a2026+TABLE+2A-1&amp;format=HTML#CLSI%20M100%20ED36:2026%20TABLE%202A-1" TargetMode="Externa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9589743/" TargetMode="External"/><Relationship Id="rId2" Type="http://schemas.openxmlformats.org/officeDocument/2006/relationships/hyperlink" Target="https://pubmed.ncbi.nlm.nih.gov/40645229/" TargetMode="External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40645229/" TargetMode="External"/><Relationship Id="rId2" Type="http://schemas.openxmlformats.org/officeDocument/2006/relationships/image" Target="../media/image61.svg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40645229/" TargetMode="External"/><Relationship Id="rId2" Type="http://schemas.openxmlformats.org/officeDocument/2006/relationships/image" Target="../media/image62.svg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Relationship Id="rId4" Type="http://schemas.openxmlformats.org/officeDocument/2006/relationships/hyperlink" Target="https://jamanetwork.com/journals/jamanetworkopen/fullarticle/2827072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jamanetwork.com/journals/jamanetworkopen/fullarticle/282563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Relationship Id="rId6" Type="http://schemas.openxmlformats.org/officeDocument/2006/relationships/hyperlink" Target="https://pmc.ncbi.nlm.nih.gov/articles/PMC3794886/" TargetMode="External"/><Relationship Id="rId5" Type="http://schemas.openxmlformats.org/officeDocument/2006/relationships/hyperlink" Target="https://www.mdpi.com/2075-4418/11/3/479" TargetMode="Externa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6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diagramColors" Target="../diagrams/colors1.xml"/><Relationship Id="rId11" Type="http://schemas.openxmlformats.org/officeDocument/2006/relationships/hyperlink" Target="https://www.accessdata.fda.gov/drugsatfda_docs/label/2024/216483s000lbl.pdf" TargetMode="External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pdf.hres.ca/dpd_pm/00044078.PDF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s://www.fda.gov/news-events/press-announcements/fda-approves-new-treatment-uncomplicated-urinary-tract-infection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hyperlink" Target="https://www.accessdata.fda.gov/drugsatfda_docs/label/2024/216483s000lbl.pdf" TargetMode="External"/><Relationship Id="rId1" Type="http://schemas.openxmlformats.org/officeDocument/2006/relationships/slideLayout" Target="../slideLayouts/slideLayout6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hyperlink" Target="https://www.accessdata.fda.gov/drugsatfda_docs/label/2024/216483s000lbl.pdf" TargetMode="External"/><Relationship Id="rId1" Type="http://schemas.openxmlformats.org/officeDocument/2006/relationships/slideLayout" Target="../slideLayouts/slideLayout6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ccessdata.fda.gov/drugsatfda_docs/label/2024/216483s000lbl.pdf" TargetMode="External"/><Relationship Id="rId3" Type="http://schemas.openxmlformats.org/officeDocument/2006/relationships/diagramLayout" Target="../diagrams/layout4.xml"/><Relationship Id="rId7" Type="http://schemas.openxmlformats.org/officeDocument/2006/relationships/hyperlink" Target="https://pubmed.ncbi.nlm.nih.gov/29982514/" TargetMode="Externa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hyperlink" Target="https://pubmed.ncbi.nlm.nih.gov/21292654/" TargetMode="Externa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D9C8D9-3460-EEE9-96FE-B2B35122BF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7343" y="5919086"/>
            <a:ext cx="6483511" cy="70117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algn="ctr"/>
            <a:r>
              <a:rPr lang="en-US" dirty="0">
                <a:latin typeface="Century Gothic"/>
              </a:rPr>
              <a:t>Jessica Zering, PharmD, BCIDP, BCPS, CAPM</a:t>
            </a:r>
            <a:endParaRPr lang="en-US" dirty="0"/>
          </a:p>
          <a:p>
            <a:pPr algn="ctr"/>
            <a:r>
              <a:rPr lang="en-US" dirty="0">
                <a:latin typeface="Century Gothic"/>
                <a:hlinkClick r:id="rId3"/>
              </a:rPr>
              <a:t>Jessica.zering@doh.wa.gov</a:t>
            </a:r>
            <a:r>
              <a:rPr lang="en-US" dirty="0">
                <a:latin typeface="Century Gothic"/>
              </a:rPr>
              <a:t> </a:t>
            </a:r>
          </a:p>
          <a:p>
            <a:pPr algn="ctr"/>
            <a:r>
              <a:rPr lang="en-US" dirty="0">
                <a:latin typeface="Century Gothic"/>
              </a:rPr>
              <a:t>Inland NW APIC Chapter – March 13, 2026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035098-4099-ED37-304F-B41CA8DF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327" y="5609704"/>
            <a:ext cx="7910945" cy="20879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b="1" dirty="0"/>
              <a:t>Updates in urinary tract infections</a:t>
            </a:r>
          </a:p>
        </p:txBody>
      </p:sp>
    </p:spTree>
    <p:extLst>
      <p:ext uri="{BB962C8B-B14F-4D97-AF65-F5344CB8AC3E}">
        <p14:creationId xmlns:p14="http://schemas.microsoft.com/office/powerpoint/2010/main" val="1299193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AEAC7-B1D5-B1B3-8BED-427726E2C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EE1A65-897C-B56C-89E3-99570F57F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Gepotidacin</a:t>
            </a:r>
            <a:r>
              <a:rPr lang="en-US" b="1" baseline="30000" dirty="0"/>
              <a:t>1</a:t>
            </a:r>
            <a:endParaRPr lang="en-US" baseline="30000" dirty="0"/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CD3B0EBD-CC78-103D-F0D2-227192C5740B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892858" y="1593181"/>
          <a:ext cx="10406283" cy="4914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9F9A6C6-09D7-0B67-3803-88812356E2E9}"/>
              </a:ext>
            </a:extLst>
          </p:cNvPr>
          <p:cNvSpPr txBox="1"/>
          <p:nvPr/>
        </p:nvSpPr>
        <p:spPr>
          <a:xfrm>
            <a:off x="9952076" y="6184638"/>
            <a:ext cx="2392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 Blujepa. Package Insert. GlaxoSmithKline:2025. Accessed October 6, 2025</a:t>
            </a:r>
            <a:endParaRPr lang="en-US" sz="1200" dirty="0"/>
          </a:p>
        </p:txBody>
      </p:sp>
      <p:pic>
        <p:nvPicPr>
          <p:cNvPr id="4" name="Picture 3" descr="Diagram, schematic&#10;&#10;AI-generated content may be incorrect.">
            <a:extLst>
              <a:ext uri="{FF2B5EF4-FFF2-40B4-BE49-F238E27FC236}">
                <a16:creationId xmlns:a16="http://schemas.microsoft.com/office/drawing/2014/main" id="{7297016D-536C-766D-49F4-48903DC297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106" y="184470"/>
            <a:ext cx="3045264" cy="195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8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27105-A73D-5C05-E469-52FC21D5E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9160-5880-05ED-8DBB-AA8F6564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Gepotidacin</a:t>
            </a:r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2D8E004-E300-BD8E-3A96-D04A0B88E5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4416305"/>
              </p:ext>
            </p:extLst>
          </p:nvPr>
        </p:nvGraphicFramePr>
        <p:xfrm>
          <a:off x="365604" y="1739226"/>
          <a:ext cx="11521751" cy="4525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0D8B0B5-E7AF-A943-0A20-DCEA1C54AE4C}"/>
              </a:ext>
            </a:extLst>
          </p:cNvPr>
          <p:cNvSpPr txBox="1"/>
          <p:nvPr/>
        </p:nvSpPr>
        <p:spPr>
          <a:xfrm>
            <a:off x="-9099" y="5842337"/>
            <a:ext cx="3317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Gepotidacin. Package Insert. GlaxoSmithKline:2025. Accessed October 6, 2025</a:t>
            </a:r>
            <a:endParaRPr lang="en-US" sz="1200" dirty="0"/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rgbClr val="3069B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Flamm RK et al. Antimicrob Agents </a:t>
            </a:r>
            <a:r>
              <a:rPr lang="en-US" sz="1200" dirty="0" err="1">
                <a:solidFill>
                  <a:srgbClr val="3069B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Chemother</a:t>
            </a:r>
            <a:r>
              <a:rPr lang="en-US" sz="1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2017 Jun 27;61(7):e00468-17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4304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72879-93A8-D8FD-D2FC-998AC8FDB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Warnings/Precautions</a:t>
            </a:r>
            <a:r>
              <a:rPr lang="en-US" b="1" baseline="30000" dirty="0"/>
              <a:t>1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C218DB6-131B-AA1D-C8E1-CEE461EC799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96279718"/>
              </p:ext>
            </p:extLst>
          </p:nvPr>
        </p:nvGraphicFramePr>
        <p:xfrm>
          <a:off x="1096963" y="1580449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B19F239-D542-9737-BE3E-7F62E0420336}"/>
              </a:ext>
            </a:extLst>
          </p:cNvPr>
          <p:cNvSpPr txBox="1"/>
          <p:nvPr/>
        </p:nvSpPr>
        <p:spPr>
          <a:xfrm>
            <a:off x="0" y="6315425"/>
            <a:ext cx="3512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1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Gepotidacin. Package Insert. GlaxoSmithKline:2025. Accessed October 6, 2025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2107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53460-A2FF-07C8-93C5-409AC82C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Adverse Reactions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0CB613-BADF-8E51-CAEB-97EB828FB37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67998" y="1786500"/>
            <a:ext cx="8716963" cy="4022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045702-EA35-99DA-F8AB-E36B8CA34284}"/>
              </a:ext>
            </a:extLst>
          </p:cNvPr>
          <p:cNvSpPr txBox="1"/>
          <p:nvPr/>
        </p:nvSpPr>
        <p:spPr>
          <a:xfrm>
            <a:off x="0" y="6211669"/>
            <a:ext cx="34053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Credit: Gepotidacin. Package Insert. GlaxoSmithKline:2025. Accessed October 6, 2025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88835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3E4A1-DACC-C959-E0F6-4D00A322C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65B1-CD3C-B87B-5B95-BAFA1DDF67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9218" y="464362"/>
            <a:ext cx="3084513" cy="5772150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Potential Future Roles in Therapy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3CB1EF0-1D70-11FB-FB27-D80EBD724185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4046362" y="700972"/>
          <a:ext cx="7342073" cy="5104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0152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F0BA6-E146-284B-622D-D660A4455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D5C7-57E7-A49D-1A71-907ECD8BE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" y="2389719"/>
            <a:ext cx="12191999" cy="34524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Sulopenem </a:t>
            </a:r>
            <a:r>
              <a:rPr lang="en-US" b="1" dirty="0" err="1"/>
              <a:t>etzadroxil</a:t>
            </a:r>
            <a:r>
              <a:rPr lang="en-US" b="1" dirty="0"/>
              <a:t> and probenecid</a:t>
            </a:r>
            <a:br>
              <a:rPr lang="en-US" b="1" dirty="0"/>
            </a:br>
            <a:r>
              <a:rPr lang="en-US" b="1" dirty="0"/>
              <a:t> </a:t>
            </a:r>
          </a:p>
        </p:txBody>
      </p:sp>
      <p:pic>
        <p:nvPicPr>
          <p:cNvPr id="3" name="Graphic 2" descr="New with solid fill">
            <a:extLst>
              <a:ext uri="{FF2B5EF4-FFF2-40B4-BE49-F238E27FC236}">
                <a16:creationId xmlns:a16="http://schemas.microsoft.com/office/drawing/2014/main" id="{399DFA72-AE7C-23E0-80A7-C29538A85E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9314" y="2917218"/>
            <a:ext cx="912876" cy="912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Graphic 3" descr="Medicine with solid fill">
            <a:extLst>
              <a:ext uri="{FF2B5EF4-FFF2-40B4-BE49-F238E27FC236}">
                <a16:creationId xmlns:a16="http://schemas.microsoft.com/office/drawing/2014/main" id="{B1EFDEA0-F79C-4736-E1BE-17D4B39D7E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4390" y="3298755"/>
            <a:ext cx="1371600" cy="137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New with solid fill">
            <a:extLst>
              <a:ext uri="{FF2B5EF4-FFF2-40B4-BE49-F238E27FC236}">
                <a16:creationId xmlns:a16="http://schemas.microsoft.com/office/drawing/2014/main" id="{76D11821-DA8B-99D9-7D76-F9997EF8B5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5128" y="2917219"/>
            <a:ext cx="912876" cy="912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5099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DC14F-9CC0-25D0-E0A5-A4CA07A1C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525743-4ACB-312D-D5A4-666AC093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Sulopenem </a:t>
            </a:r>
            <a:r>
              <a:rPr lang="en-US" b="1" dirty="0" err="1"/>
              <a:t>etzadroxil</a:t>
            </a:r>
            <a:r>
              <a:rPr lang="en-US" b="1" dirty="0"/>
              <a:t> + probenecid</a:t>
            </a:r>
            <a:endParaRPr lang="en-US" dirty="0"/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84E6C88D-6F46-1B70-41C8-474930C47249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1113509" y="1715294"/>
          <a:ext cx="10025942" cy="4461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6B3DBF2-F005-7866-7FA9-CE14BBC77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1330" y="141123"/>
            <a:ext cx="1973947" cy="12979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0E7619-E968-5AC9-A2BB-EE6A991F40CF}"/>
              </a:ext>
            </a:extLst>
          </p:cNvPr>
          <p:cNvSpPr txBox="1"/>
          <p:nvPr/>
        </p:nvSpPr>
        <p:spPr>
          <a:xfrm>
            <a:off x="115540" y="6177202"/>
            <a:ext cx="3265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699BB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 Sulopenem </a:t>
            </a:r>
            <a:r>
              <a:rPr lang="en-US" sz="1200" dirty="0" err="1">
                <a:solidFill>
                  <a:srgbClr val="2699BB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etzadroxil</a:t>
            </a:r>
            <a:r>
              <a:rPr lang="en-US" sz="12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probenecid. Package Insert. Iterum Therapeutics:2025. Accessed Feb 11th, 2026.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54642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B063D-5924-2630-1013-1F120F3B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63A2E-A850-EA31-D2EF-7F0CDA3EC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Sulopenem </a:t>
            </a:r>
            <a:r>
              <a:rPr lang="en-US" b="1" dirty="0" err="1"/>
              <a:t>etzadroxil</a:t>
            </a:r>
            <a:r>
              <a:rPr lang="en-US" b="1" dirty="0"/>
              <a:t> + probenecid</a:t>
            </a:r>
            <a:endParaRPr lang="en-US" baseline="3000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FEC01E0-9F46-37D3-87F8-025EAC9289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9574211"/>
              </p:ext>
            </p:extLst>
          </p:nvPr>
        </p:nvGraphicFramePr>
        <p:xfrm>
          <a:off x="365603" y="1512106"/>
          <a:ext cx="11521751" cy="4525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D16B737-2CFA-F15E-DA04-C172CE0878F2}"/>
              </a:ext>
            </a:extLst>
          </p:cNvPr>
          <p:cNvSpPr txBox="1"/>
          <p:nvPr/>
        </p:nvSpPr>
        <p:spPr>
          <a:xfrm>
            <a:off x="115540" y="6177202"/>
            <a:ext cx="3265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699BB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 Sulopenem </a:t>
            </a:r>
            <a:r>
              <a:rPr lang="en-US" sz="1200" dirty="0" err="1">
                <a:solidFill>
                  <a:srgbClr val="2699BB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etzadroxil</a:t>
            </a:r>
            <a:r>
              <a:rPr lang="en-US" sz="1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probenecid. Package Insert. Iterum Therapeutics:2025. Accessed Feb 11th, 2026.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582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6619DF4-E6AD-486F-06F7-D5AC21D65C8F}"/>
              </a:ext>
            </a:extLst>
          </p:cNvPr>
          <p:cNvGraphicFramePr/>
          <p:nvPr/>
        </p:nvGraphicFramePr>
        <p:xfrm>
          <a:off x="921327" y="539557"/>
          <a:ext cx="10349345" cy="5556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341B0B-33E0-AD55-35E0-188C09C12455}"/>
              </a:ext>
            </a:extLst>
          </p:cNvPr>
          <p:cNvSpPr txBox="1"/>
          <p:nvPr/>
        </p:nvSpPr>
        <p:spPr>
          <a:xfrm>
            <a:off x="138545" y="6318443"/>
            <a:ext cx="35190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699BB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 Sulopenem </a:t>
            </a:r>
            <a:r>
              <a:rPr lang="en-US" sz="1000" dirty="0" err="1">
                <a:solidFill>
                  <a:srgbClr val="2699BB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etzadroxil</a:t>
            </a:r>
            <a:r>
              <a:rPr lang="en-US" sz="1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probenecid. Package Insert. Iterum Therapeutics:2025. Accessed Feb 11th, 2026.</a:t>
            </a:r>
            <a:endParaRPr lang="en-US" sz="1000" dirty="0"/>
          </a:p>
        </p:txBody>
      </p:sp>
      <p:pic>
        <p:nvPicPr>
          <p:cNvPr id="11" name="Graphic 10" descr="Warning with solid fill">
            <a:extLst>
              <a:ext uri="{FF2B5EF4-FFF2-40B4-BE49-F238E27FC236}">
                <a16:creationId xmlns:a16="http://schemas.microsoft.com/office/drawing/2014/main" id="{23185976-A0F0-2264-60F7-229592873C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65604" y="623811"/>
            <a:ext cx="523448" cy="5234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 descr="Warning with solid fill">
            <a:extLst>
              <a:ext uri="{FF2B5EF4-FFF2-40B4-BE49-F238E27FC236}">
                <a16:creationId xmlns:a16="http://schemas.microsoft.com/office/drawing/2014/main" id="{3FA9B333-6661-E9F4-159E-227A4BCBAD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29037" y="623811"/>
            <a:ext cx="523448" cy="5234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Medicine with solid fill">
            <a:extLst>
              <a:ext uri="{FF2B5EF4-FFF2-40B4-BE49-F238E27FC236}">
                <a16:creationId xmlns:a16="http://schemas.microsoft.com/office/drawing/2014/main" id="{4C654931-7592-11EA-F0AC-E467C6F1E9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69022" y="623811"/>
            <a:ext cx="523448" cy="523448"/>
          </a:xfrm>
          <a:prstGeom prst="rect">
            <a:avLst/>
          </a:prstGeom>
        </p:spPr>
      </p:pic>
      <p:pic>
        <p:nvPicPr>
          <p:cNvPr id="15" name="Graphic 14" descr="Medicine with solid fill">
            <a:extLst>
              <a:ext uri="{FF2B5EF4-FFF2-40B4-BE49-F238E27FC236}">
                <a16:creationId xmlns:a16="http://schemas.microsoft.com/office/drawing/2014/main" id="{0DF862FA-8BD1-F041-0DD0-9467B99A5C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03384" y="623811"/>
            <a:ext cx="523448" cy="5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82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0A6F9-4569-32FA-CF3B-6B51A8E9E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E1D8-401E-A8AF-A077-33FAB2F1A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Activity Against ESBLs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95556FA-0BBC-374F-DEE7-CD0BC9992F45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133901" y="1123950"/>
          <a:ext cx="9906000" cy="46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5CA2541-CAF2-CB15-0365-F2929E015582}"/>
              </a:ext>
            </a:extLst>
          </p:cNvPr>
          <p:cNvSpPr txBox="1"/>
          <p:nvPr/>
        </p:nvSpPr>
        <p:spPr>
          <a:xfrm>
            <a:off x="8671683" y="5657671"/>
            <a:ext cx="3520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Gandra S et al. Int J Antimicrob Agents. 2020 Mar;55(3):105902</a:t>
            </a:r>
            <a:endParaRPr lang="en-US" sz="1200" dirty="0"/>
          </a:p>
          <a:p>
            <a:pPr marL="228600" indent="-228600">
              <a:buAutoNum type="arabicPeriod"/>
            </a:pPr>
            <a:r>
              <a:rPr lang="en-US" sz="1200" u="sng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Tamma P, Heil E et al. IDSA 2024 Guidance on the Treatment of Antimicrobial-Resistant Gram-Negative Infections. Clin Infect Dis. 2024 Aug 7:ciae403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5185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B28A3-5130-14D8-2555-3ED5288D0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087D0D-D8E3-718F-409A-64829ED104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2086980"/>
            <a:ext cx="12180916" cy="1111250"/>
          </a:xfrm>
        </p:spPr>
        <p:txBody>
          <a:bodyPr/>
          <a:lstStyle/>
          <a:p>
            <a:r>
              <a:rPr lang="en-US" b="1" dirty="0"/>
              <a:t>What’s new in antibiotics</a:t>
            </a:r>
          </a:p>
        </p:txBody>
      </p:sp>
      <p:pic>
        <p:nvPicPr>
          <p:cNvPr id="3" name="Graphic 2" descr="Medicine with solid fill">
            <a:extLst>
              <a:ext uri="{FF2B5EF4-FFF2-40B4-BE49-F238E27FC236}">
                <a16:creationId xmlns:a16="http://schemas.microsoft.com/office/drawing/2014/main" id="{802EE17C-C8C9-24F8-93E7-E5F71F788E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1547" y="3198230"/>
            <a:ext cx="2217822" cy="22178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260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B4C49-6179-4A12-A2B5-8A4D1450A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97B6E-1821-D3EB-E305-552B0D14AA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9218" y="464362"/>
            <a:ext cx="3084513" cy="5772150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Potential Future Roles in Therapy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ED86CF5-3CCD-C878-2396-EECFACB61D68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4046362" y="700972"/>
          <a:ext cx="7342073" cy="5104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747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1B241B-BCC9-7B29-3C32-B89F458141A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CFD94-97C8-3761-B2E8-BFE2710B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Barriers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1A2B7E0-65F7-1217-5AD8-1CB774D51597}"/>
              </a:ext>
            </a:extLst>
          </p:cNvPr>
          <p:cNvGraphicFramePr/>
          <p:nvPr/>
        </p:nvGraphicFramePr>
        <p:xfrm>
          <a:off x="531845" y="1392293"/>
          <a:ext cx="11046597" cy="385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27B7C0-DADF-6DE4-BB79-B9FC6C541E8D}"/>
              </a:ext>
            </a:extLst>
          </p:cNvPr>
          <p:cNvSpPr/>
          <p:nvPr/>
        </p:nvSpPr>
        <p:spPr>
          <a:xfrm>
            <a:off x="3418114" y="5539222"/>
            <a:ext cx="5355772" cy="644804"/>
          </a:xfrm>
          <a:prstGeom prst="roundRect">
            <a:avLst/>
          </a:prstGeom>
          <a:solidFill>
            <a:srgbClr val="C51F5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Use these only when needed to ensure accessible patient care!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CA4285-EA08-D740-497A-A80D6EB32A15}"/>
              </a:ext>
            </a:extLst>
          </p:cNvPr>
          <p:cNvSpPr txBox="1"/>
          <p:nvPr/>
        </p:nvSpPr>
        <p:spPr>
          <a:xfrm>
            <a:off x="106327" y="6159540"/>
            <a:ext cx="3120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7"/>
              </a:rPr>
              <a:t>1. CLSI M100 -ED36: 2026 Performance Standards for Antimicrobial Susceptibility Testing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87992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FE591-1FD3-4B57-8CC5-B7B2ED0D2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F3C8983-D1EA-03A5-C1E6-C84EDCC73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2086980"/>
            <a:ext cx="12180916" cy="1111250"/>
          </a:xfrm>
        </p:spPr>
        <p:txBody>
          <a:bodyPr/>
          <a:lstStyle/>
          <a:p>
            <a:r>
              <a:rPr lang="en-US" b="1" dirty="0"/>
              <a:t>What’s new in Diagnostics</a:t>
            </a:r>
          </a:p>
        </p:txBody>
      </p:sp>
      <p:pic>
        <p:nvPicPr>
          <p:cNvPr id="4" name="Graphic 3" descr="Scientist female with solid fill">
            <a:extLst>
              <a:ext uri="{FF2B5EF4-FFF2-40B4-BE49-F238E27FC236}">
                <a16:creationId xmlns:a16="http://schemas.microsoft.com/office/drawing/2014/main" id="{F939C117-0C90-CD5C-90EB-AC8EB6FA08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1547" y="3052243"/>
            <a:ext cx="2217822" cy="22178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9089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6B23A1-957F-E98C-0857-04888113B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33" y="153670"/>
            <a:ext cx="11718133" cy="2386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242A6-B05B-620F-0FA3-F2C763E8E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12" y="2993611"/>
            <a:ext cx="11743354" cy="264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77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9BE8B78-1ACE-E509-A552-C812A94E6684}"/>
              </a:ext>
            </a:extLst>
          </p:cNvPr>
          <p:cNvGraphicFramePr>
            <a:graphicFrameLocks noGrp="1"/>
          </p:cNvGraphicFramePr>
          <p:nvPr/>
        </p:nvGraphicFramePr>
        <p:xfrm>
          <a:off x="0" y="10812"/>
          <a:ext cx="12192000" cy="633400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792396">
                  <a:extLst>
                    <a:ext uri="{9D8B030D-6E8A-4147-A177-3AD203B41FA5}">
                      <a16:colId xmlns:a16="http://schemas.microsoft.com/office/drawing/2014/main" val="579429242"/>
                    </a:ext>
                  </a:extLst>
                </a:gridCol>
                <a:gridCol w="4335604">
                  <a:extLst>
                    <a:ext uri="{9D8B030D-6E8A-4147-A177-3AD203B41FA5}">
                      <a16:colId xmlns:a16="http://schemas.microsoft.com/office/drawing/2014/main" val="176761323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73004776"/>
                    </a:ext>
                  </a:extLst>
                </a:gridCol>
              </a:tblGrid>
              <a:tr h="8195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Factors Impacting Decision-Making Between Using Urine Culture and Urine PCR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Urine Culture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Urine PCR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329250"/>
                  </a:ext>
                </a:extLst>
              </a:tr>
              <a:tr h="645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Sensitivity and Specificity for UTI Diagnosis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90% and 89%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Unknown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7161439"/>
                  </a:ext>
                </a:extLst>
              </a:tr>
              <a:tr h="645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Scope 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Live organisms only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Live and dead organisms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7523954"/>
                  </a:ext>
                </a:extLst>
              </a:tr>
              <a:tr h="8195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Organisms Detected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Clinically significant organisms, with the option to order specialized testing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Detects up to 42 different organism types regardless of clinical significance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9859075"/>
                  </a:ext>
                </a:extLst>
              </a:tr>
              <a:tr h="645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Turn Around Time for Final Result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Up to 72 hours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24 hours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1691543"/>
                  </a:ext>
                </a:extLst>
              </a:tr>
              <a:tr h="645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Detects Antibiotic Resistance Genes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177206"/>
                  </a:ext>
                </a:extLst>
              </a:tr>
              <a:tr h="645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Phenotypic Susceptibilities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No, but can be performed separately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1967018"/>
                  </a:ext>
                </a:extLst>
              </a:tr>
              <a:tr h="8195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Standardized Organism Thresholds (e.g. CFU/ml) for UTI Diagnosis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0903615"/>
                  </a:ext>
                </a:extLst>
              </a:tr>
              <a:tr h="645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Median Cost</a:t>
                      </a:r>
                      <a:r>
                        <a:rPr lang="en-US" sz="1600" b="1" kern="1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600" kern="100" baseline="30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$8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$585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703641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D82D47B-0DF5-0299-C69C-8266D1733143}"/>
              </a:ext>
            </a:extLst>
          </p:cNvPr>
          <p:cNvSpPr txBox="1"/>
          <p:nvPr/>
        </p:nvSpPr>
        <p:spPr>
          <a:xfrm>
            <a:off x="0" y="6410135"/>
            <a:ext cx="6158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 Table Adapted from: Zering et al. J Am Med Dir Assoc. 2025 Jul 8:105746</a:t>
            </a:r>
            <a:endParaRPr lang="en-US" sz="1200" dirty="0"/>
          </a:p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 Hatfield et al. JAMA </a:t>
            </a:r>
            <a:r>
              <a:rPr lang="en-US" sz="12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Netw</a:t>
            </a: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Open. 2024 Nov 4;7(11):e2446842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1117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95A0-C98B-1B67-FBEA-9BB4810E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Confusing Results</a:t>
            </a:r>
            <a:r>
              <a:rPr lang="en-US" b="1" baseline="30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F63B0-F1E0-F1BC-9D22-ACD7B385A3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8167" y="1853524"/>
            <a:ext cx="5173663" cy="40227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PCR detects both live AND dead genetic information (cells/mL or copies/µL instead of colony-forming units/mL)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Overly broad scope of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advertised high sensitivity is due to increased detection of organisms that represent contaminants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Genotype detected, not phenotype (separate test)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DBCCFB-962A-5F23-B579-A64CE399F510}"/>
              </a:ext>
            </a:extLst>
          </p:cNvPr>
          <p:cNvCxnSpPr/>
          <p:nvPr/>
        </p:nvCxnSpPr>
        <p:spPr>
          <a:xfrm>
            <a:off x="6270171" y="1845734"/>
            <a:ext cx="0" cy="37712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Graphic 6" descr="Confused person with solid fill">
            <a:extLst>
              <a:ext uri="{FF2B5EF4-FFF2-40B4-BE49-F238E27FC236}">
                <a16:creationId xmlns:a16="http://schemas.microsoft.com/office/drawing/2014/main" id="{907A37BD-9A25-CA80-C718-63F88CF88D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716981" y="2488278"/>
            <a:ext cx="2632363" cy="26323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7B56CC-6189-F631-24E7-16806D377203}"/>
              </a:ext>
            </a:extLst>
          </p:cNvPr>
          <p:cNvSpPr txBox="1"/>
          <p:nvPr/>
        </p:nvSpPr>
        <p:spPr>
          <a:xfrm>
            <a:off x="0" y="6432897"/>
            <a:ext cx="37779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1. Zering et al. J Am Med Dir Assoc. 2025 Jul 8:105746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10349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31970-C918-384F-AA1A-458616964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Potential for Contamination</a:t>
            </a:r>
            <a:r>
              <a:rPr lang="en-US" b="1" baseline="30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8072C-8680-4BDC-1B7D-B460080164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5198" y="1845734"/>
            <a:ext cx="5210175" cy="40227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 Manufacturers advertising the option of “swabbing the briefs”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Studies of urine samples taken from briefs failed to account for impacts of fecal and skin contamination on quality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One recommended further research before widespread clinical use of brief urine samples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No data to support “swabs”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FC2681-2E79-AB3A-EF18-6DEED8C3E9A4}"/>
              </a:ext>
            </a:extLst>
          </p:cNvPr>
          <p:cNvCxnSpPr/>
          <p:nvPr/>
        </p:nvCxnSpPr>
        <p:spPr>
          <a:xfrm>
            <a:off x="6086901" y="1845734"/>
            <a:ext cx="0" cy="37059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Graphic 6" descr="Nappy with solid fill">
            <a:extLst>
              <a:ext uri="{FF2B5EF4-FFF2-40B4-BE49-F238E27FC236}">
                <a16:creationId xmlns:a16="http://schemas.microsoft.com/office/drawing/2014/main" id="{5034D301-1427-4704-40B0-BF4D6454FA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59484" y="2207380"/>
            <a:ext cx="2612572" cy="26125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2491B4-F167-8BFE-CB2E-71B900FE71B1}"/>
              </a:ext>
            </a:extLst>
          </p:cNvPr>
          <p:cNvSpPr txBox="1"/>
          <p:nvPr/>
        </p:nvSpPr>
        <p:spPr>
          <a:xfrm>
            <a:off x="0" y="6432897"/>
            <a:ext cx="37779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1. Zering et al. J Am Med Dir Assoc. 2025 Jul 8:105746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1173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5ff8102f80_2_3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A69"/>
              </a:buClr>
              <a:buSzPts val="4400"/>
              <a:buFont typeface="Verdana"/>
              <a:buNone/>
            </a:pPr>
            <a:r>
              <a:rPr lang="en-US" b="1" dirty="0"/>
              <a:t>                                    High Bias Risk – JAMA Commentary</a:t>
            </a:r>
            <a:endParaRPr b="1" dirty="0"/>
          </a:p>
        </p:txBody>
      </p:sp>
      <p:pic>
        <p:nvPicPr>
          <p:cNvPr id="404" name="Google Shape;404;g35ff8102f80_2_30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441575"/>
            <a:ext cx="11442700" cy="1431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g35ff8102f80_2_305"/>
          <p:cNvSpPr txBox="1"/>
          <p:nvPr/>
        </p:nvSpPr>
        <p:spPr>
          <a:xfrm>
            <a:off x="0" y="6492875"/>
            <a:ext cx="513183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n-US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Image Credit: Fitzpatrick et al. JAMA </a:t>
            </a:r>
            <a:r>
              <a:rPr lang="en-US" sz="1200" b="0" i="0" u="sng" strike="noStrike" cap="none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Netw</a:t>
            </a:r>
            <a:r>
              <a:rPr lang="en-US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 Open. 2024;7(11):e2446711 </a:t>
            </a:r>
            <a:endParaRPr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g35ff8102f80_2_305"/>
          <p:cNvSpPr/>
          <p:nvPr/>
        </p:nvSpPr>
        <p:spPr>
          <a:xfrm>
            <a:off x="109728" y="2774731"/>
            <a:ext cx="11588285" cy="769374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g35ff8102f80_2_305"/>
          <p:cNvSpPr/>
          <p:nvPr/>
        </p:nvSpPr>
        <p:spPr>
          <a:xfrm>
            <a:off x="10305288" y="2442293"/>
            <a:ext cx="1392725" cy="33243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g35ff8102f80_2_305"/>
          <p:cNvSpPr/>
          <p:nvPr/>
        </p:nvSpPr>
        <p:spPr>
          <a:xfrm>
            <a:off x="109728" y="3544105"/>
            <a:ext cx="1801368" cy="32867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5ff8102f80_2_3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A69"/>
              </a:buClr>
              <a:buSzPts val="4400"/>
              <a:buFont typeface="Verdana"/>
              <a:buNone/>
            </a:pPr>
            <a:r>
              <a:rPr lang="en-US" b="1" dirty="0"/>
              <a:t>			        Role is Unknown - </a:t>
            </a:r>
            <a:r>
              <a:rPr lang="en-US" b="1" dirty="0" err="1"/>
              <a:t>WikiGuidelines</a:t>
            </a:r>
            <a:endParaRPr b="1" dirty="0"/>
          </a:p>
        </p:txBody>
      </p:sp>
      <p:sp>
        <p:nvSpPr>
          <p:cNvPr id="415" name="Google Shape;415;g35ff8102f80_2_314"/>
          <p:cNvSpPr txBox="1"/>
          <p:nvPr/>
        </p:nvSpPr>
        <p:spPr>
          <a:xfrm>
            <a:off x="0" y="6581041"/>
            <a:ext cx="531974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n-US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Image Credit: Nelson et al. JAMA </a:t>
            </a:r>
            <a:r>
              <a:rPr lang="en-US" sz="1200" b="0" i="0" u="sng" strike="noStrike" cap="none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Netw</a:t>
            </a:r>
            <a:r>
              <a:rPr lang="en-US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 Open. 2024;7(11):e2444495  </a:t>
            </a:r>
            <a:endParaRPr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g35ff8102f80_2_3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052" y="2326091"/>
            <a:ext cx="11380960" cy="166472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g35ff8102f80_2_314"/>
          <p:cNvSpPr/>
          <p:nvPr/>
        </p:nvSpPr>
        <p:spPr>
          <a:xfrm>
            <a:off x="319052" y="2777924"/>
            <a:ext cx="10248634" cy="38196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5ff8102f80_2_4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A69"/>
              </a:buClr>
              <a:buSzPts val="4400"/>
              <a:buFont typeface="Verdana"/>
              <a:buNone/>
            </a:pPr>
            <a:r>
              <a:rPr lang="en-US" b="1" dirty="0"/>
              <a:t>					Urine PCR Literature</a:t>
            </a:r>
            <a:endParaRPr b="1" dirty="0"/>
          </a:p>
        </p:txBody>
      </p:sp>
      <p:pic>
        <p:nvPicPr>
          <p:cNvPr id="589" name="Google Shape;589;g35ff8102f80_2_46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10888"/>
          <a:stretch/>
        </p:blipFill>
        <p:spPr>
          <a:xfrm>
            <a:off x="3146425" y="2668588"/>
            <a:ext cx="9045575" cy="64135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g35ff8102f80_2_466"/>
          <p:cNvSpPr/>
          <p:nvPr/>
        </p:nvSpPr>
        <p:spPr>
          <a:xfrm>
            <a:off x="577440" y="2667615"/>
            <a:ext cx="2013907" cy="48542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g35ff8102f80_2_466"/>
          <p:cNvSpPr txBox="1"/>
          <p:nvPr/>
        </p:nvSpPr>
        <p:spPr>
          <a:xfrm>
            <a:off x="1103716" y="2298283"/>
            <a:ext cx="9613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Xu et al.</a:t>
            </a:r>
            <a:endParaRPr sz="1800" b="0" i="0" u="none" strike="noStrike" cap="none"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92" name="Google Shape;592;g35ff8102f80_2_4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1178" y="3697851"/>
            <a:ext cx="4925112" cy="590632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g35ff8102f80_2_466"/>
          <p:cNvSpPr/>
          <p:nvPr/>
        </p:nvSpPr>
        <p:spPr>
          <a:xfrm>
            <a:off x="577440" y="3771157"/>
            <a:ext cx="2013907" cy="48542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g35ff8102f80_2_466"/>
          <p:cNvSpPr txBox="1"/>
          <p:nvPr/>
        </p:nvSpPr>
        <p:spPr>
          <a:xfrm>
            <a:off x="803536" y="3550784"/>
            <a:ext cx="15071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Cybulski et al.</a:t>
            </a:r>
            <a:endParaRPr sz="1800" b="0" i="0" u="none" strike="noStrike" cap="none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5" name="Google Shape;595;g35ff8102f80_2_466"/>
          <p:cNvSpPr txBox="1"/>
          <p:nvPr/>
        </p:nvSpPr>
        <p:spPr>
          <a:xfrm>
            <a:off x="0" y="6396376"/>
            <a:ext cx="53405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Calibri"/>
              <a:buNone/>
            </a:pPr>
            <a:r>
              <a:rPr lang="en-US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Image Credit: Xu et al. Diagnostics 2021, 11(3), 479 </a:t>
            </a:r>
            <a:endParaRPr sz="1200" b="0" i="0" u="sng" strike="noStrike" cap="none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6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Calibri"/>
              <a:buNone/>
            </a:pPr>
            <a:r>
              <a:rPr lang="en-US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Image Credit: Cybulski et al. </a:t>
            </a:r>
            <a:r>
              <a:rPr lang="en-US" sz="1200" b="0" i="0" u="sng" strike="noStrike" cap="none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Radiol</a:t>
            </a:r>
            <a:r>
              <a:rPr lang="en-US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 Oncol. 2013 Jul 30;47(3):296–303</a:t>
            </a:r>
            <a:endParaRPr sz="1200" b="0" i="0" u="none" strike="noStrike" cap="none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D86C-C3AA-A6F2-0D93-9BD443A7D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16029-6FFC-99AD-682D-A0B23B9DC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" y="2389719"/>
            <a:ext cx="12191999" cy="34524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Pivmecillinam</a:t>
            </a:r>
            <a:br>
              <a:rPr lang="en-US" b="1" dirty="0"/>
            </a:br>
            <a:r>
              <a:rPr lang="en-US" b="1" dirty="0"/>
              <a:t> </a:t>
            </a:r>
          </a:p>
        </p:txBody>
      </p:sp>
      <p:pic>
        <p:nvPicPr>
          <p:cNvPr id="3" name="Graphic 2" descr="New with solid fill">
            <a:extLst>
              <a:ext uri="{FF2B5EF4-FFF2-40B4-BE49-F238E27FC236}">
                <a16:creationId xmlns:a16="http://schemas.microsoft.com/office/drawing/2014/main" id="{88D2EDD4-AF10-D948-96BE-9769DB3E89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9314" y="2917218"/>
            <a:ext cx="912876" cy="912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Graphic 3" descr="Medicine with solid fill">
            <a:extLst>
              <a:ext uri="{FF2B5EF4-FFF2-40B4-BE49-F238E27FC236}">
                <a16:creationId xmlns:a16="http://schemas.microsoft.com/office/drawing/2014/main" id="{1EAEBBEC-2D1C-7E75-53D0-73C21E6908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4390" y="3298755"/>
            <a:ext cx="1371600" cy="137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New with solid fill">
            <a:extLst>
              <a:ext uri="{FF2B5EF4-FFF2-40B4-BE49-F238E27FC236}">
                <a16:creationId xmlns:a16="http://schemas.microsoft.com/office/drawing/2014/main" id="{6BB4CBF3-B06D-49D2-A9F7-18DAE1DE44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5128" y="2917219"/>
            <a:ext cx="912876" cy="912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2386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CBA35C-4D74-0378-B059-9366D111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/>
              <a:t>Takeaways</a:t>
            </a:r>
          </a:p>
        </p:txBody>
      </p:sp>
      <p:graphicFrame>
        <p:nvGraphicFramePr>
          <p:cNvPr id="7" name="Text Placeholder 1">
            <a:extLst>
              <a:ext uri="{FF2B5EF4-FFF2-40B4-BE49-F238E27FC236}">
                <a16:creationId xmlns:a16="http://schemas.microsoft.com/office/drawing/2014/main" id="{31031EAD-A3CC-9FE2-D142-83E4A5DC01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1960978"/>
              </p:ext>
            </p:extLst>
          </p:nvPr>
        </p:nvGraphicFramePr>
        <p:xfrm>
          <a:off x="154379" y="1377538"/>
          <a:ext cx="11815948" cy="5284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4170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65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F27E5D-EF3C-7007-2B98-15298715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Pivmecillinam</a:t>
            </a:r>
            <a:r>
              <a:rPr lang="en-US" b="1" baseline="30000" dirty="0"/>
              <a:t>1,2</a:t>
            </a:r>
            <a:endParaRPr lang="en-US" baseline="30000" dirty="0"/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503819F3-BCBE-294B-0D3C-ACD951B6DE75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1111463" y="1545516"/>
          <a:ext cx="9969074" cy="4166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6D37DF8-F03F-096A-ABB6-FC731857745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8"/>
          <a:srcRect l="10689"/>
          <a:stretch/>
        </p:blipFill>
        <p:spPr>
          <a:xfrm>
            <a:off x="7743825" y="55388"/>
            <a:ext cx="3765550" cy="1395413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0441E5-39C0-7A31-BCEE-41C38C48CECC}"/>
              </a:ext>
            </a:extLst>
          </p:cNvPr>
          <p:cNvSpPr txBox="1"/>
          <p:nvPr/>
        </p:nvSpPr>
        <p:spPr>
          <a:xfrm>
            <a:off x="96840" y="5999237"/>
            <a:ext cx="367771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 FDA Approves New Treatment for Uncomplicated Urinary Tract Infections | FDA</a:t>
            </a:r>
            <a:endParaRPr lang="en-US" sz="1200" dirty="0"/>
          </a:p>
          <a:p>
            <a:r>
              <a:rPr lang="en-US" sz="12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 </a:t>
            </a:r>
            <a:r>
              <a:rPr lang="en-US" sz="1200" dirty="0" err="1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Pivya</a:t>
            </a:r>
            <a:r>
              <a:rPr lang="en-US" sz="12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Package insert. Utility Therapeutics; 2024. Accessed April 24, 2024</a:t>
            </a:r>
            <a:endParaRPr lang="en-US" sz="1200" dirty="0"/>
          </a:p>
          <a:p>
            <a:endParaRPr lang="en-US" sz="1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73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7E745-8864-6F4A-CB2C-B99FD056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Pivmecillinam</a:t>
            </a:r>
            <a:r>
              <a:rPr lang="en-US" b="1" baseline="30000" dirty="0"/>
              <a:t>1</a:t>
            </a:r>
            <a:endParaRPr lang="en-US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13D48-C715-E29B-5F0A-7FB6C81ACD19}"/>
              </a:ext>
            </a:extLst>
          </p:cNvPr>
          <p:cNvSpPr txBox="1"/>
          <p:nvPr/>
        </p:nvSpPr>
        <p:spPr>
          <a:xfrm>
            <a:off x="0" y="6395102"/>
            <a:ext cx="3326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Pivya. Package insert. Utility Therapeutics; 2024. Accessed April 24, 2024</a:t>
            </a:r>
            <a:endParaRPr lang="en-US" sz="120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0C00C62-2F03-F380-096F-67B311966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5220220"/>
              </p:ext>
            </p:extLst>
          </p:nvPr>
        </p:nvGraphicFramePr>
        <p:xfrm>
          <a:off x="156871" y="1011382"/>
          <a:ext cx="11900450" cy="5253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4923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2B656-D2D9-D910-4C2E-ABCE3F34A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6A13D08-4BF1-CED8-4822-EE164FED9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Pivmecillinam</a:t>
            </a:r>
            <a:r>
              <a:rPr lang="en-US" b="1" baseline="30000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E82C3A-48E1-756B-B626-5BEAF832E2F7}"/>
              </a:ext>
            </a:extLst>
          </p:cNvPr>
          <p:cNvSpPr txBox="1"/>
          <p:nvPr/>
        </p:nvSpPr>
        <p:spPr>
          <a:xfrm>
            <a:off x="9315655" y="6372830"/>
            <a:ext cx="32626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1</a:t>
            </a:r>
            <a:r>
              <a:rPr lang="en-US" sz="1200" dirty="0">
                <a:solidFill>
                  <a:srgbClr val="2699B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Pivya. Package insert. Utility Therapeutics; 2024. Accessed April 24, 2024</a:t>
            </a:r>
            <a:endParaRPr lang="en-US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7566AE-F346-3A02-D688-362045E6D4C0}"/>
              </a:ext>
            </a:extLst>
          </p:cNvPr>
          <p:cNvSpPr/>
          <p:nvPr/>
        </p:nvSpPr>
        <p:spPr>
          <a:xfrm>
            <a:off x="9510926" y="5362769"/>
            <a:ext cx="1303020" cy="217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AAC4B57-8B86-A297-0417-3D831A683528}"/>
              </a:ext>
            </a:extLst>
          </p:cNvPr>
          <p:cNvGraphicFramePr/>
          <p:nvPr/>
        </p:nvGraphicFramePr>
        <p:xfrm>
          <a:off x="1848883" y="1494327"/>
          <a:ext cx="8494233" cy="444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Graphic 10" descr="Warning with solid fill">
            <a:extLst>
              <a:ext uri="{FF2B5EF4-FFF2-40B4-BE49-F238E27FC236}">
                <a16:creationId xmlns:a16="http://schemas.microsoft.com/office/drawing/2014/main" id="{4BE51726-E72B-8160-5A34-D93E7A8B10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95450" y="1578935"/>
            <a:ext cx="511545" cy="511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 descr="Warning with solid fill">
            <a:extLst>
              <a:ext uri="{FF2B5EF4-FFF2-40B4-BE49-F238E27FC236}">
                <a16:creationId xmlns:a16="http://schemas.microsoft.com/office/drawing/2014/main" id="{D21784D5-CB0E-2A1F-28B6-AD236F8E9B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9543" y="1578935"/>
            <a:ext cx="511545" cy="511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Medicine with solid fill">
            <a:extLst>
              <a:ext uri="{FF2B5EF4-FFF2-40B4-BE49-F238E27FC236}">
                <a16:creationId xmlns:a16="http://schemas.microsoft.com/office/drawing/2014/main" id="{743BCC65-58F4-7D3D-301C-A6BEF6612B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31934" y="1578936"/>
            <a:ext cx="511544" cy="511544"/>
          </a:xfrm>
          <a:prstGeom prst="rect">
            <a:avLst/>
          </a:prstGeom>
        </p:spPr>
      </p:pic>
      <p:pic>
        <p:nvPicPr>
          <p:cNvPr id="15" name="Graphic 14" descr="Medicine with solid fill">
            <a:extLst>
              <a:ext uri="{FF2B5EF4-FFF2-40B4-BE49-F238E27FC236}">
                <a16:creationId xmlns:a16="http://schemas.microsoft.com/office/drawing/2014/main" id="{2E52DD85-528E-34B0-0067-4C9A0EABA6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50892" y="1593688"/>
            <a:ext cx="511544" cy="51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7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D2CAE-E266-1D18-934F-C73AF3DC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Activity Against ESBLs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660820C-4372-1139-318B-62078806EF97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133901" y="1123950"/>
          <a:ext cx="9906000" cy="46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95D76C5-FA8F-ECDB-4CDC-E0C5EBBC5785}"/>
              </a:ext>
            </a:extLst>
          </p:cNvPr>
          <p:cNvSpPr txBox="1"/>
          <p:nvPr/>
        </p:nvSpPr>
        <p:spPr>
          <a:xfrm>
            <a:off x="8760287" y="5946038"/>
            <a:ext cx="3520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200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Bollestad</a:t>
            </a:r>
            <a:r>
              <a:rPr lang="en-US" sz="1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M et al. J Antimicrob </a:t>
            </a:r>
            <a:r>
              <a:rPr lang="en-US" sz="1200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Chemother</a:t>
            </a:r>
            <a:r>
              <a:rPr lang="en-US" sz="1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lang="en-US" sz="1200" b="0" i="0" dirty="0"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2018 Sep 1;73(9):2503-2509</a:t>
            </a:r>
            <a:endParaRPr lang="en-US" sz="1200" dirty="0"/>
          </a:p>
          <a:p>
            <a:pPr marL="228600" indent="-228600">
              <a:buAutoNum type="arabicPeriod"/>
            </a:pPr>
            <a:r>
              <a:rPr lang="en-US" sz="1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Pivmecillinam. Package insert. Utility Therapeutics; 2024. Accessed April 24, 2024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7330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ADF7B3E-082E-7992-1224-C0DA120D20C7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3743731" y="860443"/>
          <a:ext cx="8185033" cy="4979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62D3A34-642A-FE62-3864-C7B2591A1076}"/>
              </a:ext>
            </a:extLst>
          </p:cNvPr>
          <p:cNvSpPr/>
          <p:nvPr/>
        </p:nvSpPr>
        <p:spPr>
          <a:xfrm>
            <a:off x="2248889" y="5362769"/>
            <a:ext cx="1303020" cy="217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1475F0-BF62-A501-7136-DF9E41D7C6AA}"/>
              </a:ext>
            </a:extLst>
          </p:cNvPr>
          <p:cNvSpPr txBox="1">
            <a:spLocks/>
          </p:cNvSpPr>
          <p:nvPr/>
        </p:nvSpPr>
        <p:spPr>
          <a:xfrm>
            <a:off x="659218" y="464362"/>
            <a:ext cx="3084513" cy="577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b="1"/>
              <a:t>Potential Future Roles in Therapy</a:t>
            </a:r>
            <a:endParaRPr lang="en-US" sz="3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4B9FD-EA4F-A599-D0CA-1A2B59BB8F8A}"/>
              </a:ext>
            </a:extLst>
          </p:cNvPr>
          <p:cNvSpPr txBox="1"/>
          <p:nvPr/>
        </p:nvSpPr>
        <p:spPr>
          <a:xfrm>
            <a:off x="9498513" y="6396335"/>
            <a:ext cx="3108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 Gupta K et al. Clin Infect Dis. 2011 Mar 1;52(5):e103-20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20962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593D9-33A5-58F0-1EBC-C919B67AC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4F6E5-FD09-FF34-5B7B-0EAAAEB2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" y="2389719"/>
            <a:ext cx="12191999" cy="34524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Gepotidacin</a:t>
            </a:r>
            <a:br>
              <a:rPr lang="en-US" b="1" dirty="0"/>
            </a:br>
            <a:r>
              <a:rPr lang="en-US" b="1" dirty="0"/>
              <a:t> </a:t>
            </a:r>
          </a:p>
        </p:txBody>
      </p:sp>
      <p:pic>
        <p:nvPicPr>
          <p:cNvPr id="3" name="Graphic 2" descr="New with solid fill">
            <a:extLst>
              <a:ext uri="{FF2B5EF4-FFF2-40B4-BE49-F238E27FC236}">
                <a16:creationId xmlns:a16="http://schemas.microsoft.com/office/drawing/2014/main" id="{137B02E4-0CDC-D481-F195-3B9E78E475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9314" y="2917218"/>
            <a:ext cx="912876" cy="912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Graphic 3" descr="Medicine with solid fill">
            <a:extLst>
              <a:ext uri="{FF2B5EF4-FFF2-40B4-BE49-F238E27FC236}">
                <a16:creationId xmlns:a16="http://schemas.microsoft.com/office/drawing/2014/main" id="{03D773BA-7719-FA55-02EF-CDC0CB3A80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4390" y="3298755"/>
            <a:ext cx="1371600" cy="137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New with solid fill">
            <a:extLst>
              <a:ext uri="{FF2B5EF4-FFF2-40B4-BE49-F238E27FC236}">
                <a16:creationId xmlns:a16="http://schemas.microsoft.com/office/drawing/2014/main" id="{57317654-3C99-B58C-493F-1B56A1F99F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5128" y="2917219"/>
            <a:ext cx="912876" cy="912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9594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0000"/>
      </a:dk1>
      <a:lt1>
        <a:srgbClr val="FFFFFF"/>
      </a:lt1>
      <a:dk2>
        <a:srgbClr val="3F3F3F"/>
      </a:dk2>
      <a:lt2>
        <a:srgbClr val="FFFFFF"/>
      </a:lt2>
      <a:accent1>
        <a:srgbClr val="2699BB"/>
      </a:accent1>
      <a:accent2>
        <a:srgbClr val="FFCC00"/>
      </a:accent2>
      <a:accent3>
        <a:srgbClr val="E8E8E8"/>
      </a:accent3>
      <a:accent4>
        <a:srgbClr val="6B7C8F"/>
      </a:accent4>
      <a:accent5>
        <a:srgbClr val="3069B2"/>
      </a:accent5>
      <a:accent6>
        <a:srgbClr val="3F3F3F"/>
      </a:accent6>
      <a:hlink>
        <a:srgbClr val="2699BB"/>
      </a:hlink>
      <a:folHlink>
        <a:srgbClr val="3069B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H PPT Template2.potx" id="{5898FDF5-3F3F-469B-A93D-9CD3D81F0B87}" vid="{6A118528-C9F9-4441-8AC6-EB840EA39D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17d753-9aba-4bc3-b0e4-929ecae0437a" xsi:nil="true"/>
    <_ip_UnifiedCompliancePolicyUIAction xmlns="http://schemas.microsoft.com/sharepoint/v3" xsi:nil="true"/>
    <currentlocation xmlns="25ba9ce7-8767-4b1e-b6ce-5300bd45f31b" xsi:nil="true"/>
    <lcf76f155ced4ddcb4097134ff3c332f xmlns="25ba9ce7-8767-4b1e-b6ce-5300bd45f31b">
      <Terms xmlns="http://schemas.microsoft.com/office/infopath/2007/PartnerControls"/>
    </lcf76f155ced4ddcb4097134ff3c332f>
    <_ip_UnifiedCompliancePolicyProperties xmlns="http://schemas.microsoft.com/sharepoint/v3" xsi:nil="true"/>
    <_dlc_DocId xmlns="2517d753-9aba-4bc3-b0e4-929ecae0437a">PVMP4PY2SV2A-759785865-2288</_dlc_DocId>
    <_dlc_DocIdUrl xmlns="2517d753-9aba-4bc3-b0e4-929ecae0437a">
      <Url>https://stateofwa.sharepoint.com/sites/DOH-dchs/HAIAR/_layouts/15/DocIdRedir.aspx?ID=PVMP4PY2SV2A-759785865-2288</Url>
      <Description>PVMP4PY2SV2A-759785865-2288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E3936E5043DB49A2E15E7799CD9D90" ma:contentTypeVersion="17" ma:contentTypeDescription="Create a new document." ma:contentTypeScope="" ma:versionID="1a8be75892666cccfe25acf4207ea839">
  <xsd:schema xmlns:xsd="http://www.w3.org/2001/XMLSchema" xmlns:xs="http://www.w3.org/2001/XMLSchema" xmlns:p="http://schemas.microsoft.com/office/2006/metadata/properties" xmlns:ns1="http://schemas.microsoft.com/sharepoint/v3" xmlns:ns2="2517d753-9aba-4bc3-b0e4-929ecae0437a" xmlns:ns3="25ba9ce7-8767-4b1e-b6ce-5300bd45f31b" targetNamespace="http://schemas.microsoft.com/office/2006/metadata/properties" ma:root="true" ma:fieldsID="3eb37283aae786b0ea63384c23114369" ns1:_="" ns2:_="" ns3:_="">
    <xsd:import namespace="http://schemas.microsoft.com/sharepoint/v3"/>
    <xsd:import namespace="2517d753-9aba-4bc3-b0e4-929ecae0437a"/>
    <xsd:import namespace="25ba9ce7-8767-4b1e-b6ce-5300bd45f3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SearchProperties" minOccurs="0"/>
                <xsd:element ref="ns3:current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17d753-9aba-4bc3-b0e4-929ecae0437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78708fe-31bc-4b39-b5d5-5521fea18759}" ma:internalName="TaxCatchAll" ma:showField="CatchAllData" ma:web="2517d753-9aba-4bc3-b0e4-929ecae043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ba9ce7-8767-4b1e-b6ce-5300bd45f3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360a6a1c-50a4-4ec0-87e3-f00760ffe7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urrentlocation" ma:index="26" nillable="true" ma:displayName="current location" ma:description="These are saved here: P:\EHSPHL\PHL\EPI\COMMON\02a_WDRS Forms, Guidelines, Fact Sheets\02d_NC Other Web Docs\01_Final Current Poste on Web" ma:format="Dropdown" ma:internalName="currentlocation">
      <xsd:simpleType>
        <xsd:restriction base="dms:Text">
          <xsd:maxLength value="255"/>
        </xsd:restriction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1FB5A66-D596-4B5A-BD5C-A2988EC3FF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370A84-5418-40BC-A254-DECD4970DB38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2517d753-9aba-4bc3-b0e4-929ecae0437a"/>
    <ds:schemaRef ds:uri="http://schemas.microsoft.com/office/2006/metadata/properties"/>
    <ds:schemaRef ds:uri="http://www.w3.org/XML/1998/namespace"/>
    <ds:schemaRef ds:uri="http://schemas.microsoft.com/sharepoint/v3"/>
    <ds:schemaRef ds:uri="http://schemas.openxmlformats.org/package/2006/metadata/core-properties"/>
    <ds:schemaRef ds:uri="http://purl.org/dc/dcmitype/"/>
    <ds:schemaRef ds:uri="25ba9ce7-8767-4b1e-b6ce-5300bd45f31b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5B18601-CD49-4C59-8A9B-F786F34D67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517d753-9aba-4bc3-b0e4-929ecae0437a"/>
    <ds:schemaRef ds:uri="25ba9ce7-8767-4b1e-b6ce-5300bd45f3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5ACA1F6-464C-4366-9046-BBEECF0FC4D5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1520fa42-cf58-4c22-8b93-58cf1d3bd1cb}" enabled="1" method="Standard" siteId="{11d0e217-264e-400a-8ba0-57dcc127d72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1507</Words>
  <Application>Microsoft Office PowerPoint</Application>
  <PresentationFormat>Widescreen</PresentationFormat>
  <Paragraphs>202</Paragraphs>
  <Slides>31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1_Office Theme</vt:lpstr>
      <vt:lpstr>Updates in urinary tract infections</vt:lpstr>
      <vt:lpstr>PowerPoint Presentation</vt:lpstr>
      <vt:lpstr>Pivmecillinam  </vt:lpstr>
      <vt:lpstr>Pivmecillinam1,2</vt:lpstr>
      <vt:lpstr>Pivmecillinam1</vt:lpstr>
      <vt:lpstr>Pivmecillinam1</vt:lpstr>
      <vt:lpstr>Activity Against ESBLs</vt:lpstr>
      <vt:lpstr>PowerPoint Presentation</vt:lpstr>
      <vt:lpstr>Gepotidacin  </vt:lpstr>
      <vt:lpstr>Gepotidacin1</vt:lpstr>
      <vt:lpstr>Gepotidacin</vt:lpstr>
      <vt:lpstr>Warnings/Precautions1</vt:lpstr>
      <vt:lpstr>Adverse Reactions</vt:lpstr>
      <vt:lpstr>Potential Future Roles in Therapy</vt:lpstr>
      <vt:lpstr>Sulopenem etzadroxil and probenecid  </vt:lpstr>
      <vt:lpstr>Sulopenem etzadroxil + probenecid</vt:lpstr>
      <vt:lpstr>Sulopenem etzadroxil + probenecid</vt:lpstr>
      <vt:lpstr>PowerPoint Presentation</vt:lpstr>
      <vt:lpstr>Activity Against ESBLs</vt:lpstr>
      <vt:lpstr>Potential Future Roles in Therapy</vt:lpstr>
      <vt:lpstr>Barriers</vt:lpstr>
      <vt:lpstr>PowerPoint Presentation</vt:lpstr>
      <vt:lpstr>PowerPoint Presentation</vt:lpstr>
      <vt:lpstr>PowerPoint Presentation</vt:lpstr>
      <vt:lpstr>Confusing Results1</vt:lpstr>
      <vt:lpstr>Potential for Contamination1</vt:lpstr>
      <vt:lpstr>                                    High Bias Risk – JAMA Commentary</vt:lpstr>
      <vt:lpstr>           Role is Unknown - WikiGuidelines</vt:lpstr>
      <vt:lpstr>     Urine PCR Literature</vt:lpstr>
      <vt:lpstr>Takeaways</vt:lpstr>
      <vt:lpstr>PowerPoint Presentation</vt:lpstr>
    </vt:vector>
  </TitlesOfParts>
  <Company>Washington State Department of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Zering, Jessica L (DOH)</dc:creator>
  <cp:lastModifiedBy>Zering, Jessica L (DOH)</cp:lastModifiedBy>
  <cp:revision>3</cp:revision>
  <dcterms:created xsi:type="dcterms:W3CDTF">2026-03-11T22:50:21Z</dcterms:created>
  <dcterms:modified xsi:type="dcterms:W3CDTF">2026-03-17T18:02:02Z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0x010100FEE3936E5043DB49A2E15E7799CD9D90</vt:lpwstr>
  </property>
  <property fmtid="{D5CDD505-2E9C-101B-9397-08002B2CF9AE}" pid="3" name="_dlc_DocIdItemGuid">
    <vt:lpwstr>27b923e2-15e1-43a6-9c43-a2c9af014763</vt:lpwstr>
  </property>
  <property fmtid="{D5CDD505-2E9C-101B-9397-08002B2CF9AE}" pid="4" name="MediaServiceImageTags">
    <vt:lpwstr/>
  </property>
</Properties>
</file>