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4"/>
  </p:sldMasterIdLst>
  <p:notesMasterIdLst>
    <p:notesMasterId r:id="rId12"/>
  </p:notesMasterIdLst>
  <p:sldIdLst>
    <p:sldId id="1001" r:id="rId5"/>
    <p:sldId id="1444" r:id="rId6"/>
    <p:sldId id="1004" r:id="rId7"/>
    <p:sldId id="1445" r:id="rId8"/>
    <p:sldId id="1007" r:id="rId9"/>
    <p:sldId id="1006" r:id="rId10"/>
    <p:sldId id="100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941A999-CBCA-4072-96F8-45A639A45A4D}">
          <p14:sldIdLst/>
        </p14:section>
        <p14:section name="Main Body" id="{376E746D-F5E4-461C-89EC-9EF5B6FD2132}">
          <p14:sldIdLst>
            <p14:sldId id="1001"/>
            <p14:sldId id="1444"/>
            <p14:sldId id="1004"/>
            <p14:sldId id="1445"/>
            <p14:sldId id="1007"/>
            <p14:sldId id="1006"/>
            <p14:sldId id="100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66A9"/>
    <a:srgbClr val="99C221"/>
    <a:srgbClr val="405E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3543" autoAdjust="0"/>
  </p:normalViewPr>
  <p:slideViewPr>
    <p:cSldViewPr snapToGrid="0">
      <p:cViewPr>
        <p:scale>
          <a:sx n="78" d="100"/>
          <a:sy n="78" d="100"/>
        </p:scale>
        <p:origin x="591" y="2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DCE44A-DAED-4D01-A5D8-EB681C520D8F}" type="doc">
      <dgm:prSet loTypeId="urn:microsoft.com/office/officeart/2005/8/layout/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7728242B-B64B-4549-B47D-B477907F1AB3}">
      <dgm:prSet custT="1"/>
      <dgm:spPr/>
      <dgm:t>
        <a:bodyPr/>
        <a:lstStyle/>
        <a:p>
          <a:r>
            <a:rPr lang="en-US" sz="1800"/>
            <a:t>Signs &amp; Symptoms</a:t>
          </a:r>
        </a:p>
      </dgm:t>
    </dgm:pt>
    <dgm:pt modelId="{C25B45CA-F773-4D43-AB49-6B8FB633718D}" type="parTrans" cxnId="{C4BFFE2C-B80B-4831-A96C-15E5332E071D}">
      <dgm:prSet/>
      <dgm:spPr/>
      <dgm:t>
        <a:bodyPr/>
        <a:lstStyle/>
        <a:p>
          <a:endParaRPr lang="en-US"/>
        </a:p>
      </dgm:t>
    </dgm:pt>
    <dgm:pt modelId="{67DE05E5-68F9-416C-87D9-53E6FFB39DBE}" type="sibTrans" cxnId="{C4BFFE2C-B80B-4831-A96C-15E5332E071D}">
      <dgm:prSet/>
      <dgm:spPr/>
      <dgm:t>
        <a:bodyPr/>
        <a:lstStyle/>
        <a:p>
          <a:endParaRPr lang="en-US"/>
        </a:p>
      </dgm:t>
    </dgm:pt>
    <dgm:pt modelId="{53F0348B-F4F6-4DD9-AF80-A3160013D06D}">
      <dgm:prSet custT="1"/>
      <dgm:spPr/>
      <dgm:t>
        <a:bodyPr/>
        <a:lstStyle/>
        <a:p>
          <a:r>
            <a:rPr lang="en-US" sz="1600" dirty="0"/>
            <a:t>Acute, infective, respiratory viral disease</a:t>
          </a:r>
        </a:p>
      </dgm:t>
    </dgm:pt>
    <dgm:pt modelId="{3DA43A65-0DC1-4652-9713-A6972F39FEF2}" type="parTrans" cxnId="{B778BCC1-547D-4A27-89E0-2D5BE32807D9}">
      <dgm:prSet/>
      <dgm:spPr/>
      <dgm:t>
        <a:bodyPr/>
        <a:lstStyle/>
        <a:p>
          <a:endParaRPr lang="en-US"/>
        </a:p>
      </dgm:t>
    </dgm:pt>
    <dgm:pt modelId="{99C9D940-7F75-486A-B02F-9B70CE705FBA}" type="sibTrans" cxnId="{B778BCC1-547D-4A27-89E0-2D5BE32807D9}">
      <dgm:prSet/>
      <dgm:spPr/>
      <dgm:t>
        <a:bodyPr/>
        <a:lstStyle/>
        <a:p>
          <a:endParaRPr lang="en-US"/>
        </a:p>
      </dgm:t>
    </dgm:pt>
    <dgm:pt modelId="{CADA1F6F-9723-424B-BE48-AC793C6CEDA4}">
      <dgm:prSet custT="1"/>
      <dgm:spPr/>
      <dgm:t>
        <a:bodyPr/>
        <a:lstStyle/>
        <a:p>
          <a:r>
            <a:rPr lang="en-US" sz="1600" dirty="0"/>
            <a:t>Inhaled virus </a:t>
          </a:r>
          <a:r>
            <a:rPr lang="en-US" sz="1600" dirty="0">
              <a:sym typeface="Wingdings" panose="05000000000000000000" pitchFamily="2" charset="2"/>
            </a:rPr>
            <a:t> infects respiratory tract  spreads to lymphoid tissue  disseminates throughout bloodstream (viremia)  infects distant organs</a:t>
          </a:r>
          <a:endParaRPr lang="en-US" sz="1600" dirty="0"/>
        </a:p>
      </dgm:t>
    </dgm:pt>
    <dgm:pt modelId="{66FC9708-3BC3-4460-9893-D7B872D3066D}" type="parTrans" cxnId="{860F9958-D571-4B5F-BC4D-711140B176AA}">
      <dgm:prSet/>
      <dgm:spPr/>
      <dgm:t>
        <a:bodyPr/>
        <a:lstStyle/>
        <a:p>
          <a:endParaRPr lang="en-US"/>
        </a:p>
      </dgm:t>
    </dgm:pt>
    <dgm:pt modelId="{612D2390-772A-4D04-87F9-2DFD58921749}" type="sibTrans" cxnId="{860F9958-D571-4B5F-BC4D-711140B176AA}">
      <dgm:prSet/>
      <dgm:spPr/>
      <dgm:t>
        <a:bodyPr/>
        <a:lstStyle/>
        <a:p>
          <a:endParaRPr lang="en-US"/>
        </a:p>
      </dgm:t>
    </dgm:pt>
    <dgm:pt modelId="{6F17A1FE-8A4F-4160-AB54-FEE70C9BACBE}">
      <dgm:prSet custT="1"/>
      <dgm:spPr/>
      <dgm:t>
        <a:bodyPr/>
        <a:lstStyle/>
        <a:p>
          <a:r>
            <a:rPr lang="en-US" sz="1600" dirty="0"/>
            <a:t>In an infected person, the virus transfers from the dendritic cells and lymphocytes to the epithelial cells of respiratory tract, which are shed and expelled, causing further transmission</a:t>
          </a:r>
        </a:p>
      </dgm:t>
    </dgm:pt>
    <dgm:pt modelId="{97CC1BCC-C52F-4B9E-B5AC-1BC441F0F4F5}" type="parTrans" cxnId="{93E49F6F-1F82-4D5C-A946-2867E8280309}">
      <dgm:prSet/>
      <dgm:spPr/>
      <dgm:t>
        <a:bodyPr/>
        <a:lstStyle/>
        <a:p>
          <a:endParaRPr lang="en-US"/>
        </a:p>
      </dgm:t>
    </dgm:pt>
    <dgm:pt modelId="{E0C944D8-CBB0-4E36-8E7C-E2DF1A7F96F0}" type="sibTrans" cxnId="{93E49F6F-1F82-4D5C-A946-2867E8280309}">
      <dgm:prSet/>
      <dgm:spPr/>
      <dgm:t>
        <a:bodyPr/>
        <a:lstStyle/>
        <a:p>
          <a:endParaRPr lang="en-US"/>
        </a:p>
      </dgm:t>
    </dgm:pt>
    <dgm:pt modelId="{BE9FF3D5-D61D-449D-9E79-53B9FB94D1E2}">
      <dgm:prSet custT="1"/>
      <dgm:spPr/>
      <dgm:t>
        <a:bodyPr/>
        <a:lstStyle/>
        <a:p>
          <a:r>
            <a:rPr lang="en-US" sz="1800" dirty="0"/>
            <a:t>What </a:t>
          </a:r>
          <a:r>
            <a:rPr lang="en-US" sz="1800"/>
            <a:t>is measles</a:t>
          </a:r>
          <a:endParaRPr lang="en-US" sz="1800" i="1" dirty="0"/>
        </a:p>
      </dgm:t>
    </dgm:pt>
    <dgm:pt modelId="{86AEEC27-57AE-464A-B7B8-36580086372E}" type="sibTrans" cxnId="{E5067D96-0C91-492E-A8C2-60F3E15EC775}">
      <dgm:prSet/>
      <dgm:spPr/>
      <dgm:t>
        <a:bodyPr/>
        <a:lstStyle/>
        <a:p>
          <a:endParaRPr lang="en-US"/>
        </a:p>
      </dgm:t>
    </dgm:pt>
    <dgm:pt modelId="{A28AFA82-0309-41D1-845C-4BE79C7F4DE0}" type="parTrans" cxnId="{E5067D96-0C91-492E-A8C2-60F3E15EC775}">
      <dgm:prSet/>
      <dgm:spPr/>
      <dgm:t>
        <a:bodyPr/>
        <a:lstStyle/>
        <a:p>
          <a:endParaRPr lang="en-US"/>
        </a:p>
      </dgm:t>
    </dgm:pt>
    <dgm:pt modelId="{8F917500-ACB1-4F19-90E2-54C6BA8F3418}">
      <dgm:prSet custT="1"/>
      <dgm:spPr/>
      <dgm:t>
        <a:bodyPr/>
        <a:lstStyle/>
        <a:p>
          <a:r>
            <a:rPr lang="en-US" sz="1600" b="1" dirty="0"/>
            <a:t>Prodromal symptoms (average 2-4 days, range 1-7 days)</a:t>
          </a:r>
        </a:p>
      </dgm:t>
    </dgm:pt>
    <dgm:pt modelId="{57AA5996-3B14-46E1-9B61-F236BC666E86}" type="parTrans" cxnId="{6F4A4121-C1DD-41EC-AB8C-C1340791BC77}">
      <dgm:prSet/>
      <dgm:spPr/>
      <dgm:t>
        <a:bodyPr/>
        <a:lstStyle/>
        <a:p>
          <a:endParaRPr lang="en-US"/>
        </a:p>
      </dgm:t>
    </dgm:pt>
    <dgm:pt modelId="{12D2E986-08CD-4215-B7CC-557258ECF5E4}" type="sibTrans" cxnId="{6F4A4121-C1DD-41EC-AB8C-C1340791BC77}">
      <dgm:prSet/>
      <dgm:spPr/>
      <dgm:t>
        <a:bodyPr/>
        <a:lstStyle/>
        <a:p>
          <a:endParaRPr lang="en-US"/>
        </a:p>
      </dgm:t>
    </dgm:pt>
    <dgm:pt modelId="{6A88D8E4-C9F4-416E-8662-420AD2F5E767}">
      <dgm:prSet custT="1"/>
      <dgm:spPr/>
      <dgm:t>
        <a:bodyPr/>
        <a:lstStyle/>
        <a:p>
          <a:r>
            <a:rPr lang="en-US" sz="1600" b="1" dirty="0"/>
            <a:t>Rash illness (5-6 days)</a:t>
          </a:r>
        </a:p>
      </dgm:t>
    </dgm:pt>
    <dgm:pt modelId="{D73BF0C1-7B49-4903-A78D-E69C58745799}" type="parTrans" cxnId="{0495D38E-7081-45A1-849C-E811E89A2749}">
      <dgm:prSet/>
      <dgm:spPr/>
      <dgm:t>
        <a:bodyPr/>
        <a:lstStyle/>
        <a:p>
          <a:endParaRPr lang="en-US"/>
        </a:p>
      </dgm:t>
    </dgm:pt>
    <dgm:pt modelId="{1991D813-C414-4CE7-A3B0-0449ECAE79E4}" type="sibTrans" cxnId="{0495D38E-7081-45A1-849C-E811E89A2749}">
      <dgm:prSet/>
      <dgm:spPr/>
      <dgm:t>
        <a:bodyPr/>
        <a:lstStyle/>
        <a:p>
          <a:endParaRPr lang="en-US"/>
        </a:p>
      </dgm:t>
    </dgm:pt>
    <dgm:pt modelId="{8047A344-9FDC-4725-8FFE-C73CE2D1E701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b="0" dirty="0"/>
            <a:t>coryza</a:t>
          </a:r>
        </a:p>
      </dgm:t>
    </dgm:pt>
    <dgm:pt modelId="{6A3F0AF4-E9EA-444A-A8FE-DA469C643E02}" type="parTrans" cxnId="{B95072DA-3B8B-4678-AA1C-BDF54A474606}">
      <dgm:prSet/>
      <dgm:spPr/>
      <dgm:t>
        <a:bodyPr/>
        <a:lstStyle/>
        <a:p>
          <a:endParaRPr lang="en-US"/>
        </a:p>
      </dgm:t>
    </dgm:pt>
    <dgm:pt modelId="{E2ED5D3E-0DBB-4F3E-B44B-C082BF435F39}" type="sibTrans" cxnId="{B95072DA-3B8B-4678-AA1C-BDF54A474606}">
      <dgm:prSet/>
      <dgm:spPr/>
      <dgm:t>
        <a:bodyPr/>
        <a:lstStyle/>
        <a:p>
          <a:endParaRPr lang="en-US"/>
        </a:p>
      </dgm:t>
    </dgm:pt>
    <dgm:pt modelId="{D23D3CC6-D9CA-4B89-90D0-C4F7E5E804CC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b="0" dirty="0"/>
            <a:t>Conjunctivitis</a:t>
          </a:r>
        </a:p>
      </dgm:t>
    </dgm:pt>
    <dgm:pt modelId="{BECE36CB-DA89-4120-A967-2293BB19B3D4}" type="sibTrans" cxnId="{7EB517AD-54CB-47E4-9529-84A42F7EE592}">
      <dgm:prSet/>
      <dgm:spPr/>
      <dgm:t>
        <a:bodyPr/>
        <a:lstStyle/>
        <a:p>
          <a:endParaRPr lang="en-US"/>
        </a:p>
      </dgm:t>
    </dgm:pt>
    <dgm:pt modelId="{56DF5017-8A9D-489C-9972-EF3B5E5C4809}" type="parTrans" cxnId="{7EB517AD-54CB-47E4-9529-84A42F7EE592}">
      <dgm:prSet/>
      <dgm:spPr/>
      <dgm:t>
        <a:bodyPr/>
        <a:lstStyle/>
        <a:p>
          <a:endParaRPr lang="en-US"/>
        </a:p>
      </dgm:t>
    </dgm:pt>
    <dgm:pt modelId="{0A317000-2EA7-49E7-9795-B5FCB338FA79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b="0" dirty="0"/>
            <a:t>Cough</a:t>
          </a:r>
        </a:p>
      </dgm:t>
    </dgm:pt>
    <dgm:pt modelId="{FFF5B8CF-DEB0-4D80-BBAB-670FB3BF51E0}" type="parTrans" cxnId="{2F3BCA92-832E-4B29-95AF-28D584ADBAE5}">
      <dgm:prSet/>
      <dgm:spPr/>
      <dgm:t>
        <a:bodyPr/>
        <a:lstStyle/>
        <a:p>
          <a:endParaRPr lang="en-US"/>
        </a:p>
      </dgm:t>
    </dgm:pt>
    <dgm:pt modelId="{AB276B95-B7B8-4C71-AAD1-67F3C1E5A18A}" type="sibTrans" cxnId="{2F3BCA92-832E-4B29-95AF-28D584ADBAE5}">
      <dgm:prSet/>
      <dgm:spPr/>
      <dgm:t>
        <a:bodyPr/>
        <a:lstStyle/>
        <a:p>
          <a:endParaRPr lang="en-US"/>
        </a:p>
      </dgm:t>
    </dgm:pt>
    <dgm:pt modelId="{CD995204-C4B1-4AC9-B0C4-3A10ACB41902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dirty="0"/>
            <a:t>Maculopapular rash occurs after dissemination due to perivascular and lymphocytic infiltrates</a:t>
          </a:r>
        </a:p>
      </dgm:t>
    </dgm:pt>
    <dgm:pt modelId="{60FB408B-4119-4C9D-8220-42CDEEBEBAB5}" type="parTrans" cxnId="{19F6CDEA-1491-4C3F-8EFB-2A8F662A7941}">
      <dgm:prSet/>
      <dgm:spPr/>
      <dgm:t>
        <a:bodyPr/>
        <a:lstStyle/>
        <a:p>
          <a:endParaRPr lang="en-US"/>
        </a:p>
      </dgm:t>
    </dgm:pt>
    <dgm:pt modelId="{2ADF88F7-3EEF-4E96-B871-7B03D69BC2BB}" type="sibTrans" cxnId="{19F6CDEA-1491-4C3F-8EFB-2A8F662A7941}">
      <dgm:prSet/>
      <dgm:spPr/>
      <dgm:t>
        <a:bodyPr/>
        <a:lstStyle/>
        <a:p>
          <a:endParaRPr lang="en-US"/>
        </a:p>
      </dgm:t>
    </dgm:pt>
    <dgm:pt modelId="{9A8350AC-7D1A-4D0B-AB69-16A961CBE67C}">
      <dgm:prSet custT="1"/>
      <dgm:spPr/>
      <dgm:t>
        <a:bodyPr/>
        <a:lstStyle/>
        <a:p>
          <a:r>
            <a:rPr lang="en-US" sz="1600" dirty="0"/>
            <a:t>Infectious 4 days before through 4 days after rash onset</a:t>
          </a:r>
        </a:p>
      </dgm:t>
    </dgm:pt>
    <dgm:pt modelId="{F340DABB-9430-408A-8C0E-F7FC21B4B186}" type="parTrans" cxnId="{68D6C264-72C3-4957-95ED-40434B024EFF}">
      <dgm:prSet/>
      <dgm:spPr/>
      <dgm:t>
        <a:bodyPr/>
        <a:lstStyle/>
        <a:p>
          <a:endParaRPr lang="en-US"/>
        </a:p>
      </dgm:t>
    </dgm:pt>
    <dgm:pt modelId="{3F7C00C8-8924-4525-BF6A-45CD21939648}" type="sibTrans" cxnId="{68D6C264-72C3-4957-95ED-40434B024EFF}">
      <dgm:prSet/>
      <dgm:spPr/>
      <dgm:t>
        <a:bodyPr/>
        <a:lstStyle/>
        <a:p>
          <a:endParaRPr lang="en-US"/>
        </a:p>
      </dgm:t>
    </dgm:pt>
    <dgm:pt modelId="{51497757-DA56-4006-8C4F-645668064471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dirty="0"/>
            <a:t>Begins at hairline, then progresses downward and outward</a:t>
          </a:r>
        </a:p>
      </dgm:t>
    </dgm:pt>
    <dgm:pt modelId="{13ED5068-9B37-4D32-8A69-978EF2A999B8}" type="parTrans" cxnId="{DDB04382-3666-4AA3-9B6B-8F9D71ABCA06}">
      <dgm:prSet/>
      <dgm:spPr/>
      <dgm:t>
        <a:bodyPr/>
        <a:lstStyle/>
        <a:p>
          <a:endParaRPr lang="en-US"/>
        </a:p>
      </dgm:t>
    </dgm:pt>
    <dgm:pt modelId="{3064C08A-28F4-4406-BA46-6E8D507FF3D9}" type="sibTrans" cxnId="{DDB04382-3666-4AA3-9B6B-8F9D71ABCA06}">
      <dgm:prSet/>
      <dgm:spPr/>
      <dgm:t>
        <a:bodyPr/>
        <a:lstStyle/>
        <a:p>
          <a:endParaRPr lang="en-US"/>
        </a:p>
      </dgm:t>
    </dgm:pt>
    <dgm:pt modelId="{3A1CE647-17D8-42C9-81D9-99098814968B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dirty="0"/>
            <a:t>Fever (increases in stepwise fashion and often as high as </a:t>
          </a:r>
          <a:r>
            <a:rPr lang="en-US" sz="1600" b="0" i="0" dirty="0"/>
            <a:t>103°F to 105°F) </a:t>
          </a:r>
          <a:r>
            <a:rPr lang="en-US" sz="1600" dirty="0"/>
            <a:t>coincides with development of viremia.</a:t>
          </a:r>
          <a:endParaRPr lang="en-US" sz="1600" b="0" dirty="0"/>
        </a:p>
      </dgm:t>
    </dgm:pt>
    <dgm:pt modelId="{FADFA643-0E11-4E42-BD61-0CD810DDA3CA}" type="parTrans" cxnId="{9397D1A1-4DB7-40D0-A9CA-3B188E5DE2D5}">
      <dgm:prSet/>
      <dgm:spPr/>
      <dgm:t>
        <a:bodyPr/>
        <a:lstStyle/>
        <a:p>
          <a:endParaRPr lang="en-US"/>
        </a:p>
      </dgm:t>
    </dgm:pt>
    <dgm:pt modelId="{03046573-A3ED-4869-9A57-147071EBE782}" type="sibTrans" cxnId="{9397D1A1-4DB7-40D0-A9CA-3B188E5DE2D5}">
      <dgm:prSet/>
      <dgm:spPr/>
      <dgm:t>
        <a:bodyPr/>
        <a:lstStyle/>
        <a:p>
          <a:endParaRPr lang="en-US"/>
        </a:p>
      </dgm:t>
    </dgm:pt>
    <dgm:pt modelId="{F5F8D4DB-2831-4323-AC57-27D8F6F2D96F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b="0" dirty="0"/>
            <a:t>Koplik spots (present on mucous membrane and are unique to measles, occurring 2-3 days after symptoms begin and 1-2 days before rash. Appear as punctate blue-white spots on the bright red background of the buccal mucosa)</a:t>
          </a:r>
        </a:p>
      </dgm:t>
    </dgm:pt>
    <dgm:pt modelId="{1A7904C3-CE7E-42F2-B54D-C80107689A29}" type="parTrans" cxnId="{A00106A5-5C9F-4E66-9125-DD8931C0D2DA}">
      <dgm:prSet/>
      <dgm:spPr/>
      <dgm:t>
        <a:bodyPr/>
        <a:lstStyle/>
        <a:p>
          <a:endParaRPr lang="en-US"/>
        </a:p>
      </dgm:t>
    </dgm:pt>
    <dgm:pt modelId="{F2C07A0F-EF1A-4B1F-B5C7-55B6CB1F9C76}" type="sibTrans" cxnId="{A00106A5-5C9F-4E66-9125-DD8931C0D2DA}">
      <dgm:prSet/>
      <dgm:spPr/>
      <dgm:t>
        <a:bodyPr/>
        <a:lstStyle/>
        <a:p>
          <a:endParaRPr lang="en-US"/>
        </a:p>
      </dgm:t>
    </dgm:pt>
    <dgm:pt modelId="{6BC71F1C-854D-45C0-9737-96D37EED0569}">
      <dgm:prSet custT="1"/>
      <dgm:spPr/>
      <dgm:t>
        <a:bodyPr/>
        <a:lstStyle/>
        <a:p>
          <a:r>
            <a:rPr lang="en-US" sz="1600" dirty="0"/>
            <a:t>Average incubation period 11-12 days, range 7-21 days after exposure</a:t>
          </a:r>
        </a:p>
      </dgm:t>
    </dgm:pt>
    <dgm:pt modelId="{C52023E7-8461-46BC-BF1C-B198B13A4D8E}" type="parTrans" cxnId="{540C0BCA-1A66-47D2-9F15-B9F2B7E29F81}">
      <dgm:prSet/>
      <dgm:spPr/>
      <dgm:t>
        <a:bodyPr/>
        <a:lstStyle/>
        <a:p>
          <a:endParaRPr lang="en-US"/>
        </a:p>
      </dgm:t>
    </dgm:pt>
    <dgm:pt modelId="{E28CF751-60BB-45CA-9412-C7A16251CB5D}" type="sibTrans" cxnId="{540C0BCA-1A66-47D2-9F15-B9F2B7E29F81}">
      <dgm:prSet/>
      <dgm:spPr/>
      <dgm:t>
        <a:bodyPr/>
        <a:lstStyle/>
        <a:p>
          <a:endParaRPr lang="en-US"/>
        </a:p>
      </dgm:t>
    </dgm:pt>
    <dgm:pt modelId="{7E6CD219-3DE8-4489-A41C-5346FEB1E806}" type="pres">
      <dgm:prSet presAssocID="{C1DCE44A-DAED-4D01-A5D8-EB681C520D8F}" presName="linear" presStyleCnt="0">
        <dgm:presLayoutVars>
          <dgm:dir/>
          <dgm:animLvl val="lvl"/>
          <dgm:resizeHandles val="exact"/>
        </dgm:presLayoutVars>
      </dgm:prSet>
      <dgm:spPr/>
    </dgm:pt>
    <dgm:pt modelId="{B06FA699-28C4-4584-B109-4CC5B23423E0}" type="pres">
      <dgm:prSet presAssocID="{BE9FF3D5-D61D-449D-9E79-53B9FB94D1E2}" presName="parentLin" presStyleCnt="0"/>
      <dgm:spPr/>
    </dgm:pt>
    <dgm:pt modelId="{18DEF31F-B67E-4AC9-B0C6-6654D82375E7}" type="pres">
      <dgm:prSet presAssocID="{BE9FF3D5-D61D-449D-9E79-53B9FB94D1E2}" presName="parentLeftMargin" presStyleLbl="node1" presStyleIdx="0" presStyleCnt="2"/>
      <dgm:spPr/>
    </dgm:pt>
    <dgm:pt modelId="{59775177-1F44-4B44-B8F3-439E3EB0A3E5}" type="pres">
      <dgm:prSet presAssocID="{BE9FF3D5-D61D-449D-9E79-53B9FB94D1E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0C1EBCD-E5E5-4B1F-A27B-C037E722CA36}" type="pres">
      <dgm:prSet presAssocID="{BE9FF3D5-D61D-449D-9E79-53B9FB94D1E2}" presName="negativeSpace" presStyleCnt="0"/>
      <dgm:spPr/>
    </dgm:pt>
    <dgm:pt modelId="{77E07228-CB52-4D3B-853B-B385F9A001DA}" type="pres">
      <dgm:prSet presAssocID="{BE9FF3D5-D61D-449D-9E79-53B9FB94D1E2}" presName="childText" presStyleLbl="conFgAcc1" presStyleIdx="0" presStyleCnt="2">
        <dgm:presLayoutVars>
          <dgm:bulletEnabled val="1"/>
        </dgm:presLayoutVars>
      </dgm:prSet>
      <dgm:spPr/>
    </dgm:pt>
    <dgm:pt modelId="{5350543A-415D-487E-BC1E-8D2A5937CB5D}" type="pres">
      <dgm:prSet presAssocID="{86AEEC27-57AE-464A-B7B8-36580086372E}" presName="spaceBetweenRectangles" presStyleCnt="0"/>
      <dgm:spPr/>
    </dgm:pt>
    <dgm:pt modelId="{78C5AA21-0B76-4220-9809-580261B74F27}" type="pres">
      <dgm:prSet presAssocID="{7728242B-B64B-4549-B47D-B477907F1AB3}" presName="parentLin" presStyleCnt="0"/>
      <dgm:spPr/>
    </dgm:pt>
    <dgm:pt modelId="{1C4D62E6-33B1-4750-AEA4-BAC137D7BCE2}" type="pres">
      <dgm:prSet presAssocID="{7728242B-B64B-4549-B47D-B477907F1AB3}" presName="parentLeftMargin" presStyleLbl="node1" presStyleIdx="0" presStyleCnt="2"/>
      <dgm:spPr/>
    </dgm:pt>
    <dgm:pt modelId="{D6F8D53A-A69F-4697-AA45-3AD7EEDF2F2F}" type="pres">
      <dgm:prSet presAssocID="{7728242B-B64B-4549-B47D-B477907F1AB3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D872043D-5AA7-4A05-8FC1-D213B829546A}" type="pres">
      <dgm:prSet presAssocID="{7728242B-B64B-4549-B47D-B477907F1AB3}" presName="negativeSpace" presStyleCnt="0"/>
      <dgm:spPr/>
    </dgm:pt>
    <dgm:pt modelId="{B471AA79-42AE-4097-A0BA-92C20DC1E8BB}" type="pres">
      <dgm:prSet presAssocID="{7728242B-B64B-4549-B47D-B477907F1AB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32DC901-D34F-4F39-9009-CBA4AB9A14B8}" type="presOf" srcId="{7728242B-B64B-4549-B47D-B477907F1AB3}" destId="{D6F8D53A-A69F-4697-AA45-3AD7EEDF2F2F}" srcOrd="1" destOrd="0" presId="urn:microsoft.com/office/officeart/2005/8/layout/list1"/>
    <dgm:cxn modelId="{8684AD03-2076-4C87-9535-A7264C41E6A4}" type="presOf" srcId="{C1DCE44A-DAED-4D01-A5D8-EB681C520D8F}" destId="{7E6CD219-3DE8-4489-A41C-5346FEB1E806}" srcOrd="0" destOrd="0" presId="urn:microsoft.com/office/officeart/2005/8/layout/list1"/>
    <dgm:cxn modelId="{4ADD1605-F59F-490D-BA57-5392C1967AE3}" type="presOf" srcId="{8047A344-9FDC-4725-8FFE-C73CE2D1E701}" destId="{B471AA79-42AE-4097-A0BA-92C20DC1E8BB}" srcOrd="0" destOrd="1" presId="urn:microsoft.com/office/officeart/2005/8/layout/list1"/>
    <dgm:cxn modelId="{2F197608-270D-4E6E-BB45-2F8145EAABFE}" type="presOf" srcId="{BE9FF3D5-D61D-449D-9E79-53B9FB94D1E2}" destId="{18DEF31F-B67E-4AC9-B0C6-6654D82375E7}" srcOrd="0" destOrd="0" presId="urn:microsoft.com/office/officeart/2005/8/layout/list1"/>
    <dgm:cxn modelId="{D913480B-B38E-49A1-82F6-73F782F08563}" type="presOf" srcId="{F5F8D4DB-2831-4323-AC57-27D8F6F2D96F}" destId="{B471AA79-42AE-4097-A0BA-92C20DC1E8BB}" srcOrd="0" destOrd="5" presId="urn:microsoft.com/office/officeart/2005/8/layout/list1"/>
    <dgm:cxn modelId="{22E80519-F45A-40F5-B748-4F43EC4FEC7C}" type="presOf" srcId="{53F0348B-F4F6-4DD9-AF80-A3160013D06D}" destId="{77E07228-CB52-4D3B-853B-B385F9A001DA}" srcOrd="0" destOrd="0" presId="urn:microsoft.com/office/officeart/2005/8/layout/list1"/>
    <dgm:cxn modelId="{6F4A4121-C1DD-41EC-AB8C-C1340791BC77}" srcId="{7728242B-B64B-4549-B47D-B477907F1AB3}" destId="{8F917500-ACB1-4F19-90E2-54C6BA8F3418}" srcOrd="0" destOrd="0" parTransId="{57AA5996-3B14-46E1-9B61-F236BC666E86}" sibTransId="{12D2E986-08CD-4215-B7CC-557258ECF5E4}"/>
    <dgm:cxn modelId="{C4BFFE2C-B80B-4831-A96C-15E5332E071D}" srcId="{C1DCE44A-DAED-4D01-A5D8-EB681C520D8F}" destId="{7728242B-B64B-4549-B47D-B477907F1AB3}" srcOrd="1" destOrd="0" parTransId="{C25B45CA-F773-4D43-AB49-6B8FB633718D}" sibTransId="{67DE05E5-68F9-416C-87D9-53E6FFB39DBE}"/>
    <dgm:cxn modelId="{A0C4A65F-4308-479C-92AB-DA3C09658820}" type="presOf" srcId="{CD995204-C4B1-4AC9-B0C4-3A10ACB41902}" destId="{B471AA79-42AE-4097-A0BA-92C20DC1E8BB}" srcOrd="0" destOrd="7" presId="urn:microsoft.com/office/officeart/2005/8/layout/list1"/>
    <dgm:cxn modelId="{AFD0CA63-4227-4BE6-B6A3-40C00C75BCD1}" type="presOf" srcId="{9A8350AC-7D1A-4D0B-AB69-16A961CBE67C}" destId="{77E07228-CB52-4D3B-853B-B385F9A001DA}" srcOrd="0" destOrd="3" presId="urn:microsoft.com/office/officeart/2005/8/layout/list1"/>
    <dgm:cxn modelId="{68D6C264-72C3-4957-95ED-40434B024EFF}" srcId="{BE9FF3D5-D61D-449D-9E79-53B9FB94D1E2}" destId="{9A8350AC-7D1A-4D0B-AB69-16A961CBE67C}" srcOrd="3" destOrd="0" parTransId="{F340DABB-9430-408A-8C0E-F7FC21B4B186}" sibTransId="{3F7C00C8-8924-4525-BF6A-45CD21939648}"/>
    <dgm:cxn modelId="{09A7F048-4B5D-4BE0-AAB3-29F81B1A37AA}" type="presOf" srcId="{8F917500-ACB1-4F19-90E2-54C6BA8F3418}" destId="{B471AA79-42AE-4097-A0BA-92C20DC1E8BB}" srcOrd="0" destOrd="0" presId="urn:microsoft.com/office/officeart/2005/8/layout/list1"/>
    <dgm:cxn modelId="{93E49F6F-1F82-4D5C-A946-2867E8280309}" srcId="{BE9FF3D5-D61D-449D-9E79-53B9FB94D1E2}" destId="{6F17A1FE-8A4F-4160-AB54-FEE70C9BACBE}" srcOrd="2" destOrd="0" parTransId="{97CC1BCC-C52F-4B9E-B5AC-1BC441F0F4F5}" sibTransId="{E0C944D8-CBB0-4E36-8E7C-E2DF1A7F96F0}"/>
    <dgm:cxn modelId="{D0E94072-5BEB-492E-989E-90FC37E49568}" type="presOf" srcId="{D23D3CC6-D9CA-4B89-90D0-C4F7E5E804CC}" destId="{B471AA79-42AE-4097-A0BA-92C20DC1E8BB}" srcOrd="0" destOrd="2" presId="urn:microsoft.com/office/officeart/2005/8/layout/list1"/>
    <dgm:cxn modelId="{F20BBD57-0342-4F8C-B417-E9F236C51906}" type="presOf" srcId="{3A1CE647-17D8-42C9-81D9-99098814968B}" destId="{B471AA79-42AE-4097-A0BA-92C20DC1E8BB}" srcOrd="0" destOrd="4" presId="urn:microsoft.com/office/officeart/2005/8/layout/list1"/>
    <dgm:cxn modelId="{860F9958-D571-4B5F-BC4D-711140B176AA}" srcId="{BE9FF3D5-D61D-449D-9E79-53B9FB94D1E2}" destId="{CADA1F6F-9723-424B-BE48-AC793C6CEDA4}" srcOrd="1" destOrd="0" parTransId="{66FC9708-3BC3-4460-9893-D7B872D3066D}" sibTransId="{612D2390-772A-4D04-87F9-2DFD58921749}"/>
    <dgm:cxn modelId="{4DCC3159-B3FB-410E-B637-4886C8D64F53}" type="presOf" srcId="{7728242B-B64B-4549-B47D-B477907F1AB3}" destId="{1C4D62E6-33B1-4750-AEA4-BAC137D7BCE2}" srcOrd="0" destOrd="0" presId="urn:microsoft.com/office/officeart/2005/8/layout/list1"/>
    <dgm:cxn modelId="{DDB04382-3666-4AA3-9B6B-8F9D71ABCA06}" srcId="{CD995204-C4B1-4AC9-B0C4-3A10ACB41902}" destId="{51497757-DA56-4006-8C4F-645668064471}" srcOrd="0" destOrd="0" parTransId="{13ED5068-9B37-4D32-8A69-978EF2A999B8}" sibTransId="{3064C08A-28F4-4406-BA46-6E8D507FF3D9}"/>
    <dgm:cxn modelId="{6E262A83-5573-4B05-99C8-834DDE4DDF75}" type="presOf" srcId="{BE9FF3D5-D61D-449D-9E79-53B9FB94D1E2}" destId="{59775177-1F44-4B44-B8F3-439E3EB0A3E5}" srcOrd="1" destOrd="0" presId="urn:microsoft.com/office/officeart/2005/8/layout/list1"/>
    <dgm:cxn modelId="{2A7F2C8E-C0B1-47A1-9299-082BA1061506}" type="presOf" srcId="{CADA1F6F-9723-424B-BE48-AC793C6CEDA4}" destId="{77E07228-CB52-4D3B-853B-B385F9A001DA}" srcOrd="0" destOrd="1" presId="urn:microsoft.com/office/officeart/2005/8/layout/list1"/>
    <dgm:cxn modelId="{0495D38E-7081-45A1-849C-E811E89A2749}" srcId="{7728242B-B64B-4549-B47D-B477907F1AB3}" destId="{6A88D8E4-C9F4-416E-8662-420AD2F5E767}" srcOrd="1" destOrd="0" parTransId="{D73BF0C1-7B49-4903-A78D-E69C58745799}" sibTransId="{1991D813-C414-4CE7-A3B0-0449ECAE79E4}"/>
    <dgm:cxn modelId="{31E5A990-AF4A-4529-86BA-2D41540D656E}" type="presOf" srcId="{6BC71F1C-854D-45C0-9737-96D37EED0569}" destId="{77E07228-CB52-4D3B-853B-B385F9A001DA}" srcOrd="0" destOrd="4" presId="urn:microsoft.com/office/officeart/2005/8/layout/list1"/>
    <dgm:cxn modelId="{2F3BCA92-832E-4B29-95AF-28D584ADBAE5}" srcId="{8F917500-ACB1-4F19-90E2-54C6BA8F3418}" destId="{0A317000-2EA7-49E7-9795-B5FCB338FA79}" srcOrd="2" destOrd="0" parTransId="{FFF5B8CF-DEB0-4D80-BBAB-670FB3BF51E0}" sibTransId="{AB276B95-B7B8-4C71-AAD1-67F3C1E5A18A}"/>
    <dgm:cxn modelId="{E5067D96-0C91-492E-A8C2-60F3E15EC775}" srcId="{C1DCE44A-DAED-4D01-A5D8-EB681C520D8F}" destId="{BE9FF3D5-D61D-449D-9E79-53B9FB94D1E2}" srcOrd="0" destOrd="0" parTransId="{A28AFA82-0309-41D1-845C-4BE79C7F4DE0}" sibTransId="{86AEEC27-57AE-464A-B7B8-36580086372E}"/>
    <dgm:cxn modelId="{DC422397-12EA-46D2-AF4A-8AEE8DD73702}" type="presOf" srcId="{6F17A1FE-8A4F-4160-AB54-FEE70C9BACBE}" destId="{77E07228-CB52-4D3B-853B-B385F9A001DA}" srcOrd="0" destOrd="2" presId="urn:microsoft.com/office/officeart/2005/8/layout/list1"/>
    <dgm:cxn modelId="{9397D1A1-4DB7-40D0-A9CA-3B188E5DE2D5}" srcId="{8F917500-ACB1-4F19-90E2-54C6BA8F3418}" destId="{3A1CE647-17D8-42C9-81D9-99098814968B}" srcOrd="3" destOrd="0" parTransId="{FADFA643-0E11-4E42-BD61-0CD810DDA3CA}" sibTransId="{03046573-A3ED-4869-9A57-147071EBE782}"/>
    <dgm:cxn modelId="{A00106A5-5C9F-4E66-9125-DD8931C0D2DA}" srcId="{8F917500-ACB1-4F19-90E2-54C6BA8F3418}" destId="{F5F8D4DB-2831-4323-AC57-27D8F6F2D96F}" srcOrd="4" destOrd="0" parTransId="{1A7904C3-CE7E-42F2-B54D-C80107689A29}" sibTransId="{F2C07A0F-EF1A-4B1F-B5C7-55B6CB1F9C76}"/>
    <dgm:cxn modelId="{7EB517AD-54CB-47E4-9529-84A42F7EE592}" srcId="{8F917500-ACB1-4F19-90E2-54C6BA8F3418}" destId="{D23D3CC6-D9CA-4B89-90D0-C4F7E5E804CC}" srcOrd="1" destOrd="0" parTransId="{56DF5017-8A9D-489C-9972-EF3B5E5C4809}" sibTransId="{BECE36CB-DA89-4120-A967-2293BB19B3D4}"/>
    <dgm:cxn modelId="{888375BE-5F65-4B03-8283-C6C936E98477}" type="presOf" srcId="{51497757-DA56-4006-8C4F-645668064471}" destId="{B471AA79-42AE-4097-A0BA-92C20DC1E8BB}" srcOrd="0" destOrd="8" presId="urn:microsoft.com/office/officeart/2005/8/layout/list1"/>
    <dgm:cxn modelId="{B778BCC1-547D-4A27-89E0-2D5BE32807D9}" srcId="{BE9FF3D5-D61D-449D-9E79-53B9FB94D1E2}" destId="{53F0348B-F4F6-4DD9-AF80-A3160013D06D}" srcOrd="0" destOrd="0" parTransId="{3DA43A65-0DC1-4652-9713-A6972F39FEF2}" sibTransId="{99C9D940-7F75-486A-B02F-9B70CE705FBA}"/>
    <dgm:cxn modelId="{EF0B35C9-5A2D-46E1-B94B-F89A45D60768}" type="presOf" srcId="{0A317000-2EA7-49E7-9795-B5FCB338FA79}" destId="{B471AA79-42AE-4097-A0BA-92C20DC1E8BB}" srcOrd="0" destOrd="3" presId="urn:microsoft.com/office/officeart/2005/8/layout/list1"/>
    <dgm:cxn modelId="{540C0BCA-1A66-47D2-9F15-B9F2B7E29F81}" srcId="{BE9FF3D5-D61D-449D-9E79-53B9FB94D1E2}" destId="{6BC71F1C-854D-45C0-9737-96D37EED0569}" srcOrd="4" destOrd="0" parTransId="{C52023E7-8461-46BC-BF1C-B198B13A4D8E}" sibTransId="{E28CF751-60BB-45CA-9412-C7A16251CB5D}"/>
    <dgm:cxn modelId="{B95072DA-3B8B-4678-AA1C-BDF54A474606}" srcId="{8F917500-ACB1-4F19-90E2-54C6BA8F3418}" destId="{8047A344-9FDC-4725-8FFE-C73CE2D1E701}" srcOrd="0" destOrd="0" parTransId="{6A3F0AF4-E9EA-444A-A8FE-DA469C643E02}" sibTransId="{E2ED5D3E-0DBB-4F3E-B44B-C082BF435F39}"/>
    <dgm:cxn modelId="{19F6CDEA-1491-4C3F-8EFB-2A8F662A7941}" srcId="{6A88D8E4-C9F4-416E-8662-420AD2F5E767}" destId="{CD995204-C4B1-4AC9-B0C4-3A10ACB41902}" srcOrd="0" destOrd="0" parTransId="{60FB408B-4119-4C9D-8220-42CDEEBEBAB5}" sibTransId="{2ADF88F7-3EEF-4E96-B871-7B03D69BC2BB}"/>
    <dgm:cxn modelId="{AA775AFD-B876-41C9-BBFA-7EC09E144B17}" type="presOf" srcId="{6A88D8E4-C9F4-416E-8662-420AD2F5E767}" destId="{B471AA79-42AE-4097-A0BA-92C20DC1E8BB}" srcOrd="0" destOrd="6" presId="urn:microsoft.com/office/officeart/2005/8/layout/list1"/>
    <dgm:cxn modelId="{78A4AD31-F2D2-4373-B7E6-21B269F018A0}" type="presParOf" srcId="{7E6CD219-3DE8-4489-A41C-5346FEB1E806}" destId="{B06FA699-28C4-4584-B109-4CC5B23423E0}" srcOrd="0" destOrd="0" presId="urn:microsoft.com/office/officeart/2005/8/layout/list1"/>
    <dgm:cxn modelId="{F7627CE5-C9BB-4F49-A178-738B11DF1B47}" type="presParOf" srcId="{B06FA699-28C4-4584-B109-4CC5B23423E0}" destId="{18DEF31F-B67E-4AC9-B0C6-6654D82375E7}" srcOrd="0" destOrd="0" presId="urn:microsoft.com/office/officeart/2005/8/layout/list1"/>
    <dgm:cxn modelId="{BA0E5D42-0003-443A-8987-A930B5C9A6A6}" type="presParOf" srcId="{B06FA699-28C4-4584-B109-4CC5B23423E0}" destId="{59775177-1F44-4B44-B8F3-439E3EB0A3E5}" srcOrd="1" destOrd="0" presId="urn:microsoft.com/office/officeart/2005/8/layout/list1"/>
    <dgm:cxn modelId="{DEA593E8-D857-417C-BD35-9EBE60262EB6}" type="presParOf" srcId="{7E6CD219-3DE8-4489-A41C-5346FEB1E806}" destId="{00C1EBCD-E5E5-4B1F-A27B-C037E722CA36}" srcOrd="1" destOrd="0" presId="urn:microsoft.com/office/officeart/2005/8/layout/list1"/>
    <dgm:cxn modelId="{6CD5D707-9FFC-4D78-BE37-3656B0A29920}" type="presParOf" srcId="{7E6CD219-3DE8-4489-A41C-5346FEB1E806}" destId="{77E07228-CB52-4D3B-853B-B385F9A001DA}" srcOrd="2" destOrd="0" presId="urn:microsoft.com/office/officeart/2005/8/layout/list1"/>
    <dgm:cxn modelId="{4277D5E3-73E2-4F30-90CD-6E1E87C1CA08}" type="presParOf" srcId="{7E6CD219-3DE8-4489-A41C-5346FEB1E806}" destId="{5350543A-415D-487E-BC1E-8D2A5937CB5D}" srcOrd="3" destOrd="0" presId="urn:microsoft.com/office/officeart/2005/8/layout/list1"/>
    <dgm:cxn modelId="{CFE60A98-6E82-4D17-86E4-35DF726D8BEB}" type="presParOf" srcId="{7E6CD219-3DE8-4489-A41C-5346FEB1E806}" destId="{78C5AA21-0B76-4220-9809-580261B74F27}" srcOrd="4" destOrd="0" presId="urn:microsoft.com/office/officeart/2005/8/layout/list1"/>
    <dgm:cxn modelId="{3FA52105-ADE3-4EB2-B0A4-DAF72D21719E}" type="presParOf" srcId="{78C5AA21-0B76-4220-9809-580261B74F27}" destId="{1C4D62E6-33B1-4750-AEA4-BAC137D7BCE2}" srcOrd="0" destOrd="0" presId="urn:microsoft.com/office/officeart/2005/8/layout/list1"/>
    <dgm:cxn modelId="{BD4DB24C-56F5-4397-AA75-4C30C88B5A8F}" type="presParOf" srcId="{78C5AA21-0B76-4220-9809-580261B74F27}" destId="{D6F8D53A-A69F-4697-AA45-3AD7EEDF2F2F}" srcOrd="1" destOrd="0" presId="urn:microsoft.com/office/officeart/2005/8/layout/list1"/>
    <dgm:cxn modelId="{50C4A319-9E16-44AE-949E-C37DCB4CA25C}" type="presParOf" srcId="{7E6CD219-3DE8-4489-A41C-5346FEB1E806}" destId="{D872043D-5AA7-4A05-8FC1-D213B829546A}" srcOrd="5" destOrd="0" presId="urn:microsoft.com/office/officeart/2005/8/layout/list1"/>
    <dgm:cxn modelId="{22FF6F07-C298-4963-8205-FF0CA6DFBC26}" type="presParOf" srcId="{7E6CD219-3DE8-4489-A41C-5346FEB1E806}" destId="{B471AA79-42AE-4097-A0BA-92C20DC1E8B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E07228-CB52-4D3B-853B-B385F9A001DA}">
      <dsp:nvSpPr>
        <dsp:cNvPr id="0" name=""/>
        <dsp:cNvSpPr/>
      </dsp:nvSpPr>
      <dsp:spPr>
        <a:xfrm>
          <a:off x="0" y="74321"/>
          <a:ext cx="10239457" cy="194727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4696" tIns="104140" rIns="79469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Acute, infective, respiratory viral disease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Inhaled virus </a:t>
          </a:r>
          <a:r>
            <a:rPr lang="en-US" sz="1600" kern="1200" dirty="0">
              <a:sym typeface="Wingdings" panose="05000000000000000000" pitchFamily="2" charset="2"/>
            </a:rPr>
            <a:t> infects respiratory tract  spreads to lymphoid tissue  disseminates throughout bloodstream (viremia)  infects distant organs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In an infected person, the virus transfers from the dendritic cells and lymphocytes to the epithelial cells of respiratory tract, which are shed and expelled, causing further transmission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Infectious 4 days before through 4 days after rash onset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Average incubation period 11-12 days, range 7-21 days after exposure</a:t>
          </a:r>
        </a:p>
      </dsp:txBody>
      <dsp:txXfrm>
        <a:off x="0" y="74321"/>
        <a:ext cx="10239457" cy="1947278"/>
      </dsp:txXfrm>
    </dsp:sp>
    <dsp:sp modelId="{59775177-1F44-4B44-B8F3-439E3EB0A3E5}">
      <dsp:nvSpPr>
        <dsp:cNvPr id="0" name=""/>
        <dsp:cNvSpPr/>
      </dsp:nvSpPr>
      <dsp:spPr>
        <a:xfrm>
          <a:off x="511972" y="737"/>
          <a:ext cx="7167619" cy="14716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919" tIns="0" rIns="2709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What </a:t>
          </a:r>
          <a:r>
            <a:rPr lang="en-US" sz="1800" kern="1200"/>
            <a:t>is measles</a:t>
          </a:r>
          <a:endParaRPr lang="en-US" sz="1800" i="1" kern="1200" dirty="0"/>
        </a:p>
      </dsp:txBody>
      <dsp:txXfrm>
        <a:off x="519156" y="7921"/>
        <a:ext cx="7153251" cy="132799"/>
      </dsp:txXfrm>
    </dsp:sp>
    <dsp:sp modelId="{B471AA79-42AE-4097-A0BA-92C20DC1E8BB}">
      <dsp:nvSpPr>
        <dsp:cNvPr id="0" name=""/>
        <dsp:cNvSpPr/>
      </dsp:nvSpPr>
      <dsp:spPr>
        <a:xfrm>
          <a:off x="0" y="2122104"/>
          <a:ext cx="10239457" cy="320358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4696" tIns="104140" rIns="79469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 dirty="0"/>
            <a:t>Prodromal symptoms (average 2-4 days, range 1-7 days)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b="0" kern="1200" dirty="0"/>
            <a:t>coryza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b="0" kern="1200" dirty="0"/>
            <a:t>Conjunctivitis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b="0" kern="1200" dirty="0"/>
            <a:t>Cough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/>
            <a:t>Fever (increases in stepwise fashion and often as high as </a:t>
          </a:r>
          <a:r>
            <a:rPr lang="en-US" sz="1600" b="0" i="0" kern="1200" dirty="0"/>
            <a:t>103°F to 105°F) </a:t>
          </a:r>
          <a:r>
            <a:rPr lang="en-US" sz="1600" kern="1200" dirty="0"/>
            <a:t>coincides with development of viremia.</a:t>
          </a:r>
          <a:endParaRPr lang="en-US" sz="1600" b="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b="0" kern="1200" dirty="0"/>
            <a:t>Koplik spots (present on mucous membrane and are unique to measles, occurring 2-3 days after symptoms begin and 1-2 days before rash. Appear as punctate blue-white spots on the bright red background of the buccal mucosa)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 dirty="0"/>
            <a:t>Rash illness (5-6 days)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/>
            <a:t>Maculopapular rash occurs after dissemination due to perivascular and lymphocytic infiltrates</a:t>
          </a:r>
        </a:p>
        <a:p>
          <a:pPr marL="514350" lvl="3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/>
            <a:t>Begins at hairline, then progresses downward and outward</a:t>
          </a:r>
        </a:p>
      </dsp:txBody>
      <dsp:txXfrm>
        <a:off x="0" y="2122104"/>
        <a:ext cx="10239457" cy="3203586"/>
      </dsp:txXfrm>
    </dsp:sp>
    <dsp:sp modelId="{D6F8D53A-A69F-4697-AA45-3AD7EEDF2F2F}">
      <dsp:nvSpPr>
        <dsp:cNvPr id="0" name=""/>
        <dsp:cNvSpPr/>
      </dsp:nvSpPr>
      <dsp:spPr>
        <a:xfrm>
          <a:off x="511972" y="2048520"/>
          <a:ext cx="7167619" cy="14716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919" tIns="0" rIns="2709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Signs &amp; Symptoms</a:t>
          </a:r>
        </a:p>
      </dsp:txBody>
      <dsp:txXfrm>
        <a:off x="519156" y="2055704"/>
        <a:ext cx="7153251" cy="132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F6127-C903-45EA-B738-8ACD898E49A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FBC06-7E14-4B71-ACF0-B2DC7DDEF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251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28D2A-AA14-4F41-480F-4364244CD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9B52A7-9A8B-8505-6343-E0B1A73186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EFA6FB-C2FD-0340-B8EB-A081B8A768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DBB498-FD67-67EB-09F8-A36863D2EA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88BD4A31-DF48-4F3E-8680-14195BD212C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08724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FBC06-7E14-4B71-ACF0-B2DC7DDEFAA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25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FBC06-7E14-4B71-ACF0-B2DC7DDEFAA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79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FBC06-7E14-4B71-ACF0-B2DC7DDEFA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36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Slide Log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2EB60131-6E53-4197-85C1-827ACEED7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1205" y="998376"/>
            <a:ext cx="4449590" cy="445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077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9C52B-D39A-466C-86F5-76D944979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B7FBFB-639E-4901-80A8-57A247091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7C838A-D013-4132-96DA-578C5F6C93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4960AD-59E0-42F5-A81C-4FA7D5B94C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224D6B-A8F9-4325-8B0D-AB0115C8D4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90E02E-462A-4A59-B848-D3E51C79C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B5BC23B-14C6-46E1-8073-05158AF16103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E450B-5664-42EF-89E2-E5D1C7E52414}" type="datetimeFigureOut">
              <a:rPr lang="en-US" smtClean="0"/>
              <a:t>3/17/2026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09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EE101-630D-4E77-A9EB-BEA798552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E434B-382E-4778-9F83-7F0C4DBCF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83298AD-A5B6-413C-82BF-72C5685C70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E450B-5664-42EF-89E2-E5D1C7E52414}" type="datetimeFigureOut">
              <a:rPr lang="en-US" smtClean="0"/>
              <a:t>3/17/2026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1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510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94383-20DC-4284-A0D5-0A1F51317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957A8-848F-4AFD-836F-BADE26F09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0F0E57-6DCD-4EC9-B4E1-A835326961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CD2AE-B600-4109-ADA3-79BC43277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0DB78F6-AF8B-483D-AF10-90234D81DF50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E450B-5664-42EF-89E2-E5D1C7E52414}" type="datetimeFigureOut">
              <a:rPr lang="en-US" smtClean="0"/>
              <a:t>3/17/2026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684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E0A5A-92D7-4346-A04E-F9CDCA4D2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E10765-35CA-4996-9C31-DD31DF7E9F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2AA79D-EE2A-4911-8372-B73BC90D8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C9D310-1BC6-4EDC-83FB-B81F0D241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DFDECAB-BAAE-4864-9D5E-DEDDBE9AEA40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E450B-5664-42EF-89E2-E5D1C7E52414}" type="datetimeFigureOut">
              <a:rPr lang="en-US" smtClean="0"/>
              <a:t>3/17/2026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18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1701F-B5B6-45E7-BDC2-3EDEB853C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3DF167-FA1E-449A-B01F-9F0FAD0FCE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3A864-0A8B-4F7E-9189-FA2567523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B2CF6B9-1810-4A9A-9E41-E073BC06AF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E450B-5664-42EF-89E2-E5D1C7E52414}" type="datetimeFigureOut">
              <a:rPr lang="en-US" smtClean="0"/>
              <a:t>3/17/2026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744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E1644D-F11E-4A72-8769-B97A16DB68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60DEF3-AC06-48E5-AB1D-106CB1AD8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CF7E3-4339-40AA-9308-501BC5C8F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97BAFA1D-0BA3-407A-8035-3341B844E4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E450B-5664-42EF-89E2-E5D1C7E52414}" type="datetimeFigureOut">
              <a:rPr lang="en-US" smtClean="0"/>
              <a:t>3/17/2026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124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2EB60131-6E53-4197-85C1-827ACEED7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91" y="1287625"/>
            <a:ext cx="2248116" cy="224867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497DC38-A18D-49B0-8E80-48BBF4DC23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80383" y="1027400"/>
            <a:ext cx="5735217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Thank you.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78B81F5-99A4-4599-9194-C5D85675845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80383" y="3507075"/>
            <a:ext cx="5735217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Enter contact info or reference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4051452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4000"/>
              </a:lnSpc>
              <a:defRPr sz="3733" b="1" baseline="0">
                <a:solidFill>
                  <a:srgbClr val="D9531E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Bottom band: NCEZID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508"/>
          <a:stretch/>
        </p:blipFill>
        <p:spPr>
          <a:xfrm>
            <a:off x="0" y="6692413"/>
            <a:ext cx="12192000" cy="165587"/>
          </a:xfrm>
          <a:prstGeom prst="rect">
            <a:avLst/>
          </a:prstGeom>
        </p:spPr>
      </p:pic>
      <p:sp>
        <p:nvSpPr>
          <p:cNvPr id="7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09600" y="1545167"/>
            <a:ext cx="10972800" cy="4455584"/>
          </a:xfrm>
        </p:spPr>
        <p:txBody>
          <a:bodyPr/>
          <a:lstStyle>
            <a:lvl1pPr marL="457178" indent="-457178">
              <a:buClr>
                <a:srgbClr val="E25423"/>
              </a:buClr>
              <a:buFont typeface="Wingdings" panose="05000000000000000000" pitchFamily="2" charset="2"/>
              <a:buChar char="§"/>
              <a:defRPr sz="2667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8D8B00"/>
              </a:buClr>
              <a:defRPr sz="2667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006A71"/>
              </a:buClr>
              <a:defRPr sz="2667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667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667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5965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Slide Left Justifi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2EB60131-6E53-4197-85C1-827ACEED7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91" y="1287625"/>
            <a:ext cx="2248116" cy="224867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497DC38-A18D-49B0-8E80-48BBF4DC2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0383" y="1027400"/>
            <a:ext cx="5735217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78B81F5-99A4-4599-9194-C5D8567584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0383" y="3507075"/>
            <a:ext cx="5735217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466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2EB60131-6E53-4197-85C1-827ACEED7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91" y="1287625"/>
            <a:ext cx="1057054" cy="105731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E2D48FE-C52D-4FF9-A657-891824CA383B}"/>
              </a:ext>
            </a:extLst>
          </p:cNvPr>
          <p:cNvSpPr txBox="1"/>
          <p:nvPr userDrawn="1"/>
        </p:nvSpPr>
        <p:spPr>
          <a:xfrm>
            <a:off x="3458096" y="1620982"/>
            <a:ext cx="14048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chemeClr val="bg1"/>
                </a:solidFill>
              </a:rPr>
              <a:t>MISSION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ADFFDA-8A4B-4ADF-AFB7-B39C2FA75B84}"/>
              </a:ext>
            </a:extLst>
          </p:cNvPr>
          <p:cNvSpPr txBox="1"/>
          <p:nvPr userDrawn="1"/>
        </p:nvSpPr>
        <p:spPr>
          <a:xfrm>
            <a:off x="3458096" y="2493818"/>
            <a:ext cx="5843846" cy="3474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As a leader and partner in public health, we protect, improve and promote the health and well-being of all people through evidence-based practices.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658F9D2-2C1D-4A09-8C45-3978804F6629}"/>
              </a:ext>
            </a:extLst>
          </p:cNvPr>
          <p:cNvCxnSpPr>
            <a:cxnSpLocks/>
          </p:cNvCxnSpPr>
          <p:nvPr userDrawn="1"/>
        </p:nvCxnSpPr>
        <p:spPr>
          <a:xfrm>
            <a:off x="3570977" y="2187723"/>
            <a:ext cx="4824878" cy="0"/>
          </a:xfrm>
          <a:prstGeom prst="line">
            <a:avLst/>
          </a:prstGeom>
          <a:ln>
            <a:solidFill>
              <a:srgbClr val="99C2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57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2EB60131-6E53-4197-85C1-827ACEED7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91" y="1287625"/>
            <a:ext cx="1057054" cy="105731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03DE64-54FD-445A-AA06-94B93DDC5EED}"/>
              </a:ext>
            </a:extLst>
          </p:cNvPr>
          <p:cNvSpPr txBox="1"/>
          <p:nvPr userDrawn="1"/>
        </p:nvSpPr>
        <p:spPr>
          <a:xfrm>
            <a:off x="3458096" y="1620982"/>
            <a:ext cx="129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chemeClr val="bg1"/>
                </a:solidFill>
              </a:rPr>
              <a:t>VISION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6FA565-4A31-4F9F-91F8-5AC1CE772EC1}"/>
              </a:ext>
            </a:extLst>
          </p:cNvPr>
          <p:cNvSpPr txBox="1"/>
          <p:nvPr userDrawn="1"/>
        </p:nvSpPr>
        <p:spPr>
          <a:xfrm>
            <a:off x="3458096" y="2493818"/>
            <a:ext cx="58438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Healthy Lives. 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Safe Environments. 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Thriving Communities.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F6A6EA1-D2E2-4742-9980-6BA42C147AB6}"/>
              </a:ext>
            </a:extLst>
          </p:cNvPr>
          <p:cNvCxnSpPr>
            <a:cxnSpLocks/>
          </p:cNvCxnSpPr>
          <p:nvPr userDrawn="1"/>
        </p:nvCxnSpPr>
        <p:spPr>
          <a:xfrm>
            <a:off x="3570977" y="2187723"/>
            <a:ext cx="4783314" cy="0"/>
          </a:xfrm>
          <a:prstGeom prst="line">
            <a:avLst/>
          </a:prstGeom>
          <a:ln>
            <a:solidFill>
              <a:srgbClr val="99C2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280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al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2EB60131-6E53-4197-85C1-827ACEED7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91" y="1287625"/>
            <a:ext cx="1057054" cy="105731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29915BE-E5F4-45C0-93E6-E45036CE92E4}"/>
              </a:ext>
            </a:extLst>
          </p:cNvPr>
          <p:cNvSpPr txBox="1"/>
          <p:nvPr userDrawn="1"/>
        </p:nvSpPr>
        <p:spPr>
          <a:xfrm>
            <a:off x="3458096" y="1620982"/>
            <a:ext cx="129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chemeClr val="bg1"/>
                </a:solidFill>
              </a:rPr>
              <a:t>VALUES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9B589C-B273-4462-828C-1E97C643F7F8}"/>
              </a:ext>
            </a:extLst>
          </p:cNvPr>
          <p:cNvSpPr txBox="1"/>
          <p:nvPr userDrawn="1"/>
        </p:nvSpPr>
        <p:spPr>
          <a:xfrm>
            <a:off x="3458096" y="2493818"/>
            <a:ext cx="58438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Integrity 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Compassion 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Respect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Equity 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Collaboration 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Innovation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Financial Stewardship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C879D72-4485-446C-A987-F34A52CD9A33}"/>
              </a:ext>
            </a:extLst>
          </p:cNvPr>
          <p:cNvCxnSpPr>
            <a:cxnSpLocks/>
          </p:cNvCxnSpPr>
          <p:nvPr userDrawn="1"/>
        </p:nvCxnSpPr>
        <p:spPr>
          <a:xfrm>
            <a:off x="3595915" y="2187723"/>
            <a:ext cx="4816565" cy="0"/>
          </a:xfrm>
          <a:prstGeom prst="line">
            <a:avLst/>
          </a:prstGeom>
          <a:ln>
            <a:solidFill>
              <a:srgbClr val="99C2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7769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Slide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2EB60131-6E53-4197-85C1-827ACEED7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0410" y="977654"/>
            <a:ext cx="1471180" cy="147154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7405315-F70D-4B8A-A79B-D74A96ED46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3411" y="2800180"/>
            <a:ext cx="9565178" cy="100783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062039FE-D5F6-41C9-8EF6-7682F238B6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76111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197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469BC-B5FD-4C2D-89D3-7EEE2474E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04728-4F56-4103-B6E4-18DF40186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F1707-E3A8-4E4D-932F-ED1A1470B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46FF458-77DB-4E6A-888E-E260198BCD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E450B-5664-42EF-89E2-E5D1C7E52414}" type="datetimeFigureOut">
              <a:rPr lang="en-US" smtClean="0"/>
              <a:t>3/17/2026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76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E0C28-A927-424E-AFFC-C8673AF1C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39414F-4DC8-4198-90E2-BD437C829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31296-A4D4-42D3-B870-9811CBE8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C4B2B86-9F92-4737-917D-71DF6FF4F2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E450B-5664-42EF-89E2-E5D1C7E52414}" type="datetimeFigureOut">
              <a:rPr lang="en-US" smtClean="0"/>
              <a:t>3/17/2026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0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C5D5D-82F6-4945-B852-936AB3C26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4F9E8-9F2E-43AD-B515-F9709A4744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DA6D24-BF94-4902-ACC8-9F3E3089A5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32C1A0-74F8-485C-9BBC-FF4F76B0B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B1D63AF-C462-4F73-84F0-480622D7B03C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E450B-5664-42EF-89E2-E5D1C7E52414}" type="datetimeFigureOut">
              <a:rPr lang="en-US" smtClean="0"/>
              <a:t>3/17/2026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25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05E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6AC95E-86AF-49BE-A527-5576867C9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B2B235-5B37-4214-A698-98858D8B4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28EE5-51B5-4107-9406-A72A3DB17E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C22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 descr="A picture containing drawing, plate&#10;&#10;Description automatically generated">
            <a:extLst>
              <a:ext uri="{FF2B5EF4-FFF2-40B4-BE49-F238E27FC236}">
                <a16:creationId xmlns:a16="http://schemas.microsoft.com/office/drawing/2014/main" id="{CFF4D474-5642-4D08-9DCA-E50744EE4737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4727" y="6108468"/>
            <a:ext cx="586273" cy="389072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6842A-846C-41DE-BD08-D6566617FE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E450B-5664-42EF-89E2-E5D1C7E52414}" type="datetimeFigureOut">
              <a:rPr lang="en-US" smtClean="0"/>
              <a:t>3/17/2026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26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01" r:id="rId2"/>
    <p:sldLayoutId id="2147483704" r:id="rId3"/>
    <p:sldLayoutId id="2147483705" r:id="rId4"/>
    <p:sldLayoutId id="2147483706" r:id="rId5"/>
    <p:sldLayoutId id="2147483700" r:id="rId6"/>
    <p:sldLayoutId id="2147483703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702" r:id="rId17"/>
    <p:sldLayoutId id="2147483707" r:id="rId18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h.wa.gov/you-and-your-family/illness-and-disease-z/measles/measles-cases-washington-stat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hyperlink" Target="https://www.cdc.gov/measles/data-research/index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infection-control/php/measles-healthcare-response/index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5" Type="http://schemas.openxmlformats.org/officeDocument/2006/relationships/hyperlink" Target="https://www.cdc.gov/infection-control/hcp/basics/standard-precautions.html" TargetMode="External"/><Relationship Id="rId4" Type="http://schemas.openxmlformats.org/officeDocument/2006/relationships/hyperlink" Target="https://doh.wa.gov/sites/default/files/2024-08/130-090-AirbornePrecautionSign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nam04.safelinks.protection.outlook.com/?url=https%3A%2F%2Furldefense.com%2Fv3%2F__https%3A%2Fassets.srhd.org%2Fassets%2Fmedia%2Fdocuments%2FMeaslesQuickAssessment.pdf__%3B!!Ogc0pmb6TgRBGQ!2cuaVKnEI93wGHXrFFw1X_SptGB-EaCBNo7GNMQQ1SS8VZtoHrQdDqe1MVtypIUL8NJOrdjWKyCFAvtB3FB7PQ%24&amp;data=05%7C02%7Cklewis%40srhd.org%7Cb579b5d397a349b5657308dd7adb0d3c%7C1582ec03764b4cb5b66dddc45f6b73d6%7C0%7C0%7C638801803474537157%7CUnknown%7CTWFpbGZsb3d8eyJFbXB0eU1hcGkiOnRydWUsIlYiOiIwLjAuMDAwMCIsIlAiOiJXaW4zMiIsIkFOIjoiTWFpbCIsIldUIjoyfQ%3D%3D%7C0%7C%7C%7C&amp;sdata=eWanVsm61dSMe%2B120MgY230see9fki6Jg8KpwQGqZ2k%3D&amp;reserved=0" TargetMode="External"/><Relationship Id="rId7" Type="http://schemas.openxmlformats.org/officeDocument/2006/relationships/hyperlink" Target="https://nam04.safelinks.protection.outlook.com/?url=https%3A%2F%2Furldefense.com%2Fv3%2F__https%3A%2Fwww.medialab.com%2Fdv%2Fdl.aspx%3Fd%3D1932765%26dh%3D2c36e%26u%3D69790%26uh%3D0e2a1__%3B!!Ogc0pmb6TgRBGQ!2cuaVKnEI93wGHXrFFw1X_SptGB-EaCBNo7GNMQQ1SS8VZtoHrQdDqe1MVtypIUL8NJOrdjWKyCFAvstok7puQ%24&amp;data=05%7C02%7Cklewis%40srhd.org%7Cb579b5d397a349b5657308dd7adb0d3c%7C1582ec03764b4cb5b66dddc45f6b73d6%7C0%7C0%7C638801803474588891%7CUnknown%7CTWFpbGZsb3d8eyJFbXB0eU1hcGkiOnRydWUsIlYiOiIwLjAuMDAwMCIsIlAiOiJXaW4zMiIsIkFOIjoiTWFpbCIsIldUIjoyfQ%3D%3D%7C0%7C%7C%7C&amp;sdata=MzTHrW9DIqdbT5T%2FramCt39CS487gIXVPwe9h%2BnEdCE%3D&amp;reserved=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nam04.safelinks.protection.outlook.com/?url=https%3A%2F%2Furldefense.com%2Fv3%2F__https%3A%2Fwww.medialab.com%2Fdv%2Fdl.aspx%3Fd%3D1932768%26dh%3D69efe%26u%3D69790%26uh%3D0e2a1__%3B!!Ogc0pmb6TgRBGQ!2cuaVKnEI93wGHXrFFw1X_SptGB-EaCBNo7GNMQQ1SS8VZtoHrQdDqe1MVtypIUL8NJOrdjWKyCFAvsLan9M4g%24&amp;data=05%7C02%7Cklewis%40srhd.org%7Cb579b5d397a349b5657308dd7adb0d3c%7C1582ec03764b4cb5b66dddc45f6b73d6%7C0%7C0%7C638801803474575772%7CUnknown%7CTWFpbGZsb3d8eyJFbXB0eU1hcGkiOnRydWUsIlYiOiIwLjAuMDAwMCIsIlAiOiJXaW4zMiIsIkFOIjoiTWFpbCIsIldUIjoyfQ%3D%3D%7C0%7C%7C%7C&amp;sdata=Pw%2BN83frBmkhIpskH9jfAh0ETPRqhlE9h53SwwX58ZE%3D&amp;reserved=0" TargetMode="External"/><Relationship Id="rId5" Type="http://schemas.openxmlformats.org/officeDocument/2006/relationships/hyperlink" Target="https://nam04.safelinks.protection.outlook.com/?url=https%3A%2F%2Furldefense.com%2Fv3%2F__https%3A%2Fwww.medialab.com%2Fdv%2Fdl.aspx%3Fd%3D2386988%26dh%3Dccb75%26u%3D69790%26uh%3D0e2a1__%3B!!Ogc0pmb6TgRBGQ!2cuaVKnEI93wGHXrFFw1X_SptGB-EaCBNo7GNMQQ1SS8VZtoHrQdDqe1MVtypIUL8NJOrdjWKyCFAvv0qlUjMQ%24&amp;data=05%7C02%7Cklewis%40srhd.org%7Cb579b5d397a349b5657308dd7adb0d3c%7C1582ec03764b4cb5b66dddc45f6b73d6%7C0%7C0%7C638801803474563078%7CUnknown%7CTWFpbGZsb3d8eyJFbXB0eU1hcGkiOnRydWUsIlYiOiIwLjAuMDAwMCIsIlAiOiJXaW4zMiIsIkFOIjoiTWFpbCIsIldUIjoyfQ%3D%3D%7C0%7C%7C%7C&amp;sdata=oxIPr%2FNeG7lWO1rXs5vnqQ%2FMxgvT3zhFKR31hbHcR78%3D&amp;reserved=0" TargetMode="External"/><Relationship Id="rId4" Type="http://schemas.openxmlformats.org/officeDocument/2006/relationships/hyperlink" Target="https://nam04.safelinks.protection.outlook.com/?url=https%3A%2F%2Furldefense.com%2Fv3%2F__https%3A%2Fwww.medialab.com%2Fdv%2Fdl.aspx%3Fd%3D1932777%26dh%3D3b5fa%26u%3D69790%26uh%3D0e2a1__%3B!!Ogc0pmb6TgRBGQ!2cuaVKnEI93wGHXrFFw1X_SptGB-EaCBNo7GNMQQ1SS8VZtoHrQdDqe1MVtypIUL8NJOrdjWKyCFAvuovws5jw%24&amp;data=05%7C02%7Cklewis%40srhd.org%7Cb579b5d397a349b5657308dd7adb0d3c%7C1582ec03764b4cb5b66dddc45f6b73d6%7C0%7C0%7C638801803474550435%7CUnknown%7CTWFpbGZsb3d8eyJFbXB0eU1hcGkiOnRydWUsIlYiOiIwLjAuMDAwMCIsIlAiOiJXaW4zMiIsIkFOIjoiTWFpbCIsIldUIjoyfQ%3D%3D%7C0%7C%7C%7C&amp;sdata=25jatceccl3fjvA1MjVpajQWlVDMXdf4iX5h6vUlaKI%3D&amp;reserved=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nam04.safelinks.protection.outlook.com/?url=https%3A%2F%2Fdoh.wa.gov%2Fsites%2Fdefault%2Ffiles%2Flegacy%2FDocuments%2FPubs%2F348-573-ReminderRecallGuidePub.pdf&amp;data=05%7C02%7Cklewis%40srhd.org%7C0c0e8c9deb5b41932c9c08dde4bd3b5f%7C1582ec03764b4cb5b66dddc45f6b73d6%7C0%7C0%7C638918223588661654%7CUnknown%7CTWFpbGZsb3d8eyJFbXB0eU1hcGkiOnRydWUsIlYiOiIwLjAuMDAwMCIsIlAiOiJXaW4zMiIsIkFOIjoiTWFpbCIsIldUIjoyfQ%3D%3D%7C0%7C%7C%7C&amp;sdata=gh7qqfl4TWK%2B5Il8f%2F7UmQKKfxW2wGluRTLSQIhkn0s%3D&amp;reserved=0" TargetMode="External"/><Relationship Id="rId2" Type="http://schemas.openxmlformats.org/officeDocument/2006/relationships/hyperlink" Target="https://nam04.safelinks.protection.outlook.com/?url=https%3A%2F%2Fwww.youtube.com%2Fwatch%3Fv%3DwckrLMuH2vE%26list%3DPL82Z-swK0-4lKe1hI3spRI6vFY6nCq5iK%26index%3D6&amp;data=05%7C02%7Cklewis%40srhd.org%7C0c0e8c9deb5b41932c9c08dde4bd3b5f%7C1582ec03764b4cb5b66dddc45f6b73d6%7C0%7C0%7C638918223588638436%7CUnknown%7CTWFpbGZsb3d8eyJFbXB0eU1hcGkiOnRydWUsIlYiOiIwLjAuMDAwMCIsIlAiOiJXaW4zMiIsIkFOIjoiTWFpbCIsIldUIjoyfQ%3D%3D%7C0%7C%7C%7C&amp;sdata=frgCC8U6zsm8rZ19QEQ5QiEU1CKSIu6LL2CiqCY4sb0%3D&amp;reserved=0" TargetMode="External"/><Relationship Id="rId1" Type="http://schemas.openxmlformats.org/officeDocument/2006/relationships/slideLayout" Target="../slideLayouts/slideLayout14.xml"/><Relationship Id="rId5" Type="http://schemas.openxmlformats.org/officeDocument/2006/relationships/hyperlink" Target="https://nam04.safelinks.protection.outlook.com/?url=https%3A%2F%2Fdoh.wa.gov%2Fsites%2Fdefault%2Ffiles%2Flegacy%2FDocuments%2FPubs%2F348-647-CoverageRateReportGuide.pdf&amp;data=05%7C02%7Cklewis%40srhd.org%7C0c0e8c9deb5b41932c9c08dde4bd3b5f%7C1582ec03764b4cb5b66dddc45f6b73d6%7C0%7C0%7C638918223588703738%7CUnknown%7CTWFpbGZsb3d8eyJFbXB0eU1hcGkiOnRydWUsIlYiOiIwLjAuMDAwMCIsIlAiOiJXaW4zMiIsIkFOIjoiTWFpbCIsIldUIjoyfQ%3D%3D%7C0%7C%7C%7C&amp;sdata=fgYJ6CQL41O2PJWSLFndWxK1PAj8yn3cenUXPSPs6mY%3D&amp;reserved=0" TargetMode="External"/><Relationship Id="rId4" Type="http://schemas.openxmlformats.org/officeDocument/2006/relationships/hyperlink" Target="https://nam04.safelinks.protection.outlook.com/?url=https%3A%2F%2Fwww.youtube.com%2Fwatch%3Fv%3DKSz1Eaqwfcw&amp;data=05%7C02%7Cklewis%40srhd.org%7C0c0e8c9deb5b41932c9c08dde4bd3b5f%7C1582ec03764b4cb5b66dddc45f6b73d6%7C0%7C0%7C638918223588682897%7CUnknown%7CTWFpbGZsb3d8eyJFbXB0eU1hcGkiOnRydWUsIlYiOiIwLjAuMDAwMCIsIlAiOiJXaW4zMiIsIkFOIjoiTWFpbCIsIldUIjoyfQ%3D%3D%7C0%7C%7C%7C&amp;sdata=F1mxsSpuhLGj8tQ9b2FnHUm1pqwrSScjiE92TOYHKBU%3D&amp;reserved=0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8BB9F-2E69-7003-49EF-F336A92312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Inland NW APIC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A6FE3E-0301-B088-5B8C-5E4670DB88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13th</a:t>
            </a:r>
          </a:p>
        </p:txBody>
      </p:sp>
    </p:spTree>
    <p:extLst>
      <p:ext uri="{BB962C8B-B14F-4D97-AF65-F5344CB8AC3E}">
        <p14:creationId xmlns:p14="http://schemas.microsoft.com/office/powerpoint/2010/main" val="2359953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9331B-CAC7-0789-8675-54B511CA0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A3489-4FA6-9CB6-3908-5CC2D0403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685" y="316015"/>
            <a:ext cx="10929257" cy="971551"/>
          </a:xfrm>
        </p:spPr>
        <p:txBody>
          <a:bodyPr anchor="ctr"/>
          <a:lstStyle/>
          <a:p>
            <a:r>
              <a:rPr lang="en-US" sz="4000" dirty="0">
                <a:solidFill>
                  <a:schemeClr val="bg1"/>
                </a:solidFill>
              </a:rPr>
              <a:t>Measles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455913-7E68-08D2-8F68-1E33528016CE}"/>
              </a:ext>
            </a:extLst>
          </p:cNvPr>
          <p:cNvSpPr txBox="1"/>
          <p:nvPr/>
        </p:nvSpPr>
        <p:spPr>
          <a:xfrm>
            <a:off x="315685" y="4994830"/>
            <a:ext cx="235131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Measles Cases in Washington State | Washington State Department of Health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5932C8-D9FA-3BEA-5981-C8312DB8813B}"/>
              </a:ext>
            </a:extLst>
          </p:cNvPr>
          <p:cNvSpPr txBox="1"/>
          <p:nvPr/>
        </p:nvSpPr>
        <p:spPr>
          <a:xfrm>
            <a:off x="9638387" y="3620238"/>
            <a:ext cx="229688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Measles Cases and Outbreaks | Measles (Rubeola) | CDC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0130AE-D125-9710-0A7A-3E0F9C7602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727" y="1098268"/>
            <a:ext cx="7880819" cy="374994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D5244D9-1CBE-061C-8EDD-A7EBE5F8A3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37414" y="4467671"/>
            <a:ext cx="7697860" cy="2117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89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9B22E53-ABFA-6515-05F4-4F488129FBB7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A68E81C-FE5C-4BBA-9AAE-1A3BD35A88AE}" type="datetime1">
              <a:rPr lang="en-US" smtClean="0"/>
              <a:pPr>
                <a:spcAft>
                  <a:spcPts val="600"/>
                </a:spcAft>
              </a:pPr>
              <a:t>3/17/2026</a:t>
            </a:fld>
            <a:endParaRPr lang="en-US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6B91C1AC-7215-39BA-50F0-17863B6C50DB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908537" y="1101969"/>
          <a:ext cx="10239457" cy="5326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2" name="Title 1">
            <a:extLst>
              <a:ext uri="{FF2B5EF4-FFF2-40B4-BE49-F238E27FC236}">
                <a16:creationId xmlns:a16="http://schemas.microsoft.com/office/drawing/2014/main" id="{BBC42748-8E0B-2C80-2F5B-79DAE23D2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3452"/>
          </a:xfrm>
        </p:spPr>
        <p:txBody>
          <a:bodyPr/>
          <a:lstStyle/>
          <a:p>
            <a:r>
              <a:rPr lang="en-US" dirty="0">
                <a:latin typeface="Calibri"/>
                <a:cs typeface="Calibri"/>
              </a:rPr>
              <a:t>Measles Review</a:t>
            </a:r>
          </a:p>
        </p:txBody>
      </p:sp>
    </p:spTree>
    <p:extLst>
      <p:ext uri="{BB962C8B-B14F-4D97-AF65-F5344CB8AC3E}">
        <p14:creationId xmlns:p14="http://schemas.microsoft.com/office/powerpoint/2010/main" val="4152076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6B239-98D4-909E-0D91-9DC8416C6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066894" cy="1072776"/>
          </a:xfrm>
        </p:spPr>
        <p:txBody>
          <a:bodyPr anchor="t">
            <a:noAutofit/>
          </a:bodyPr>
          <a:lstStyle/>
          <a:p>
            <a:r>
              <a:rPr lang="en-US" sz="4400" dirty="0"/>
              <a:t>Infection Prevention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9D37CC-9D18-DFD5-8D94-284D9268344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anchor="ctr"/>
          <a:lstStyle/>
          <a:p>
            <a:r>
              <a:rPr lang="en-US" sz="2400" dirty="0"/>
              <a:t>Guidance</a:t>
            </a:r>
            <a:endParaRPr lang="en-US" sz="2000" dirty="0"/>
          </a:p>
          <a:p>
            <a:r>
              <a:rPr lang="en-US" u="sng" dirty="0">
                <a:solidFill>
                  <a:srgbClr val="96BC33"/>
                </a:solidFill>
              </a:rPr>
              <a:t>DOH’s guidance for Preventing Measles in Health Care Settings</a:t>
            </a:r>
            <a:endParaRPr lang="en-US" u="sng" dirty="0">
              <a:hlinkClick r:id="" action="ppaction://noaction"/>
            </a:endParaRPr>
          </a:p>
          <a:p>
            <a:endParaRPr lang="en-US" u="sng" dirty="0">
              <a:hlinkClick r:id="" action="ppaction://noaction"/>
            </a:endParaRPr>
          </a:p>
          <a:p>
            <a:r>
              <a:rPr lang="en-US" u="sng" dirty="0">
                <a:hlinkClick r:id="" action="ppaction://noaction"/>
              </a:rPr>
              <a:t>Interim Infection Prevention and Control Recommendations for Measles in Healthcare Settings | Infection Control | CDC</a:t>
            </a:r>
            <a:endParaRPr lang="en-US" u="sng" dirty="0"/>
          </a:p>
          <a:p>
            <a:endParaRPr lang="en-US" u="sng" dirty="0"/>
          </a:p>
          <a:p>
            <a:r>
              <a:rPr lang="en-US" u="sng" dirty="0">
                <a:hlinkClick r:id="rId3"/>
              </a:rPr>
              <a:t>Measles Preparedness and Response in Healthcare Settings | Infection Control | CDC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8FD035-9680-5C42-374E-686F5B80BAF1}"/>
              </a:ext>
            </a:extLst>
          </p:cNvPr>
          <p:cNvSpPr txBox="1"/>
          <p:nvPr/>
        </p:nvSpPr>
        <p:spPr>
          <a:xfrm>
            <a:off x="5050971" y="617517"/>
            <a:ext cx="612311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Considerations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Plan for screening and managing access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Triage nurses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Signage before entry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Masks available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Pre-messaging to patients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Plan for rooming suspect cases or people in quarantine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Airborne isolation precautions</a:t>
            </a:r>
            <a:r>
              <a:rPr lang="en-US" dirty="0">
                <a:solidFill>
                  <a:schemeClr val="bg1"/>
                </a:solidFill>
              </a:rPr>
              <a:t> and </a:t>
            </a:r>
            <a:r>
              <a:rPr lang="en-US" u="sng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standard precautions</a:t>
            </a:r>
            <a:endParaRPr lang="en-US" u="sng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	Harm reduction!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Last patient of the day (only immune staff present)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Telehealth or evaluate outside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Patient should wear source control (mask or blanket over head of baby who can’t mask)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Private room, door closed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PPE – if not fit tested, then immune HCP and best mask available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Bundle care to keep door closed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Source control for any transport through building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Manage who is close to the patient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ensure that people at higher risk of measles complications are as far away as possible</a:t>
            </a:r>
            <a:endParaRPr lang="en-US" sz="2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379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08988-87E2-CD8F-AAB9-19AFEA284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02A95-5FC0-4DB3-8BBA-83A061016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156541" cy="1600200"/>
          </a:xfrm>
        </p:spPr>
        <p:txBody>
          <a:bodyPr anchor="t">
            <a:noAutofit/>
          </a:bodyPr>
          <a:lstStyle/>
          <a:p>
            <a:r>
              <a:rPr lang="en-US" sz="4400" dirty="0"/>
              <a:t>Suspect Measles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444BB7-B68C-2D80-3E0F-6823A4E8233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anchor="ctr"/>
          <a:lstStyle/>
          <a:p>
            <a:pPr lvl="0"/>
            <a:r>
              <a:rPr lang="en-US" sz="3200" dirty="0"/>
              <a:t>The first step is to call SRHD and follow this assessment tool: </a:t>
            </a:r>
            <a:r>
              <a:rPr lang="en-US" sz="3200" u="sng" dirty="0">
                <a:hlinkClick r:id="rId3"/>
              </a:rPr>
              <a:t>Measles Assessment </a:t>
            </a:r>
            <a:r>
              <a:rPr lang="en-US" sz="3200" u="sng" dirty="0" err="1">
                <a:hlinkClick r:id="rId3"/>
              </a:rPr>
              <a:t>Quicksheet</a:t>
            </a:r>
            <a:r>
              <a:rPr lang="en-US" sz="3200" u="sng" dirty="0">
                <a:hlinkClick r:id="rId3"/>
              </a:rPr>
              <a:t> for Providers</a:t>
            </a:r>
            <a:r>
              <a:rPr lang="en-US" sz="3200" dirty="0"/>
              <a:t> 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C3C4EB-99F1-D185-08FA-7EBAC6D0D7B2}"/>
              </a:ext>
            </a:extLst>
          </p:cNvPr>
          <p:cNvSpPr txBox="1"/>
          <p:nvPr/>
        </p:nvSpPr>
        <p:spPr>
          <a:xfrm>
            <a:off x="5181601" y="1591294"/>
            <a:ext cx="682534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SRHD approves testing at </a:t>
            </a:r>
            <a:r>
              <a:rPr lang="en-US" dirty="0" err="1">
                <a:solidFill>
                  <a:schemeClr val="bg1"/>
                </a:solidFill>
              </a:rPr>
              <a:t>Wa</a:t>
            </a:r>
            <a:r>
              <a:rPr lang="en-US" dirty="0">
                <a:solidFill>
                  <a:schemeClr val="bg1"/>
                </a:solidFill>
              </a:rPr>
              <a:t> State Public Health Lab.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96BC33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Specimen Collection &amp; Shipping Guide: View File - </a:t>
            </a:r>
            <a:r>
              <a:rPr lang="en-US" u="sng" dirty="0" err="1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MediaLab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96BC33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Urine and respiratory sample (NP preferred) collection: View File - </a:t>
            </a:r>
            <a:r>
              <a:rPr lang="en-US" u="sng" dirty="0" err="1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MediaLab</a:t>
            </a:r>
            <a:endParaRPr lang="en-US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96BC33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IgM: View File - </a:t>
            </a:r>
            <a:r>
              <a:rPr lang="en-US" u="sng" dirty="0" err="1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MediaLab</a:t>
            </a:r>
            <a:endParaRPr lang="en-US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96BC33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IgG: View File - </a:t>
            </a:r>
            <a:r>
              <a:rPr lang="en-US" u="sng" dirty="0" err="1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MediaLab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Patient should isolate!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Ensure a good hand-off to EMS and receiving facility</a:t>
            </a:r>
          </a:p>
        </p:txBody>
      </p:sp>
    </p:spTree>
    <p:extLst>
      <p:ext uri="{BB962C8B-B14F-4D97-AF65-F5344CB8AC3E}">
        <p14:creationId xmlns:p14="http://schemas.microsoft.com/office/powerpoint/2010/main" val="1456836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71D9D-4AA4-AF02-FC75-ADCDA3291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6BBA9-B181-A2BC-43F6-BFB6E85F6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057" y="310777"/>
            <a:ext cx="3932237" cy="1667436"/>
          </a:xfrm>
        </p:spPr>
        <p:txBody>
          <a:bodyPr anchor="t"/>
          <a:lstStyle/>
          <a:p>
            <a:br>
              <a:rPr lang="en-US" dirty="0"/>
            </a:br>
            <a:r>
              <a:rPr lang="en-US" sz="4400" dirty="0"/>
              <a:t>Vaccine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6B6B5E-3F51-B837-3A05-740188FE072B}"/>
              </a:ext>
            </a:extLst>
          </p:cNvPr>
          <p:cNvSpPr txBox="1"/>
          <p:nvPr/>
        </p:nvSpPr>
        <p:spPr>
          <a:xfrm>
            <a:off x="3431969" y="760021"/>
            <a:ext cx="819397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AutoNum type="arabicPeriod"/>
            </a:pPr>
            <a:r>
              <a:rPr lang="en-US" sz="2000" dirty="0">
                <a:solidFill>
                  <a:schemeClr val="bg1"/>
                </a:solidFill>
              </a:rPr>
              <a:t>Assess MMR coverage rates of your patients</a:t>
            </a:r>
          </a:p>
          <a:p>
            <a:pPr marL="342900" lvl="0" indent="-342900">
              <a:buAutoNum type="arabicPeriod"/>
            </a:pPr>
            <a:r>
              <a:rPr lang="en-US" sz="2000" dirty="0">
                <a:solidFill>
                  <a:schemeClr val="bg1"/>
                </a:solidFill>
              </a:rPr>
              <a:t>Identify who is due now based on age. Make sure adult patients are up-to-date.</a:t>
            </a:r>
          </a:p>
          <a:p>
            <a:pPr marL="800100" lvl="1" indent="-342900">
              <a:buAutoNum type="arabicPeriod"/>
            </a:pPr>
            <a:r>
              <a:rPr lang="en-US" sz="2000" dirty="0">
                <a:solidFill>
                  <a:schemeClr val="bg1"/>
                </a:solidFill>
              </a:rPr>
              <a:t>Identify whose are at the minimum age and can get them scheduled sooner.</a:t>
            </a:r>
          </a:p>
          <a:p>
            <a:pPr marL="342900" lvl="0" indent="-342900">
              <a:buAutoNum type="arabicPeriod"/>
            </a:pPr>
            <a:r>
              <a:rPr lang="en-US" sz="2000" dirty="0">
                <a:solidFill>
                  <a:schemeClr val="bg1"/>
                </a:solidFill>
              </a:rPr>
              <a:t>Reminder/Recall strategy (reach out and schedule an appointment) for anyone who is over-due, due soon, or not up-to-date.</a:t>
            </a:r>
          </a:p>
          <a:p>
            <a:pPr marL="342900" lvl="0" indent="-342900">
              <a:buAutoNum type="arabicPeriod"/>
            </a:pPr>
            <a:r>
              <a:rPr lang="en-US" sz="2000" dirty="0">
                <a:solidFill>
                  <a:schemeClr val="bg1"/>
                </a:solidFill>
              </a:rPr>
              <a:t>If your office doesn’t have the ability to run coverage rate reports or set-up a reminder/recall strategy, here are videos and reference guides to help you utilize those functions in the WA IIS. </a:t>
            </a:r>
          </a:p>
          <a:p>
            <a:pPr marL="800100" lvl="1" indent="-342900">
              <a:buAutoNum type="alphaLcPeriod"/>
            </a:pPr>
            <a:r>
              <a:rPr lang="en-US" sz="2000" dirty="0">
                <a:solidFill>
                  <a:schemeClr val="bg1"/>
                </a:solidFill>
              </a:rPr>
              <a:t>Reminder/Recall DOH Training video: </a:t>
            </a:r>
            <a:r>
              <a:rPr lang="en-US" sz="2000" u="sng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Updated Reminder Recall</a:t>
            </a:r>
            <a:endParaRPr lang="en-US" sz="2000" u="sng" dirty="0">
              <a:solidFill>
                <a:schemeClr val="bg1"/>
              </a:solidFill>
            </a:endParaRPr>
          </a:p>
          <a:p>
            <a:pPr marL="800100" lvl="1" indent="-342900">
              <a:buAutoNum type="alphaLcPeriod"/>
            </a:pPr>
            <a:r>
              <a:rPr lang="en-US" sz="2000" dirty="0">
                <a:solidFill>
                  <a:schemeClr val="bg1"/>
                </a:solidFill>
              </a:rPr>
              <a:t>Reminder/Recall DOH Quick Reference Guide: </a:t>
            </a:r>
            <a:r>
              <a:rPr lang="en-US" sz="2000" u="sng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348-573-ReminderRecallGuidePub.pdf</a:t>
            </a:r>
            <a:r>
              <a:rPr lang="en-US" sz="2000" dirty="0">
                <a:solidFill>
                  <a:schemeClr val="bg1"/>
                </a:solidFill>
              </a:rPr>
              <a:t> </a:t>
            </a:r>
          </a:p>
          <a:p>
            <a:pPr marL="800100" lvl="1" indent="-342900">
              <a:buAutoNum type="alphaLcPeriod"/>
            </a:pPr>
            <a:r>
              <a:rPr lang="en-US" sz="2000" dirty="0">
                <a:solidFill>
                  <a:schemeClr val="bg1"/>
                </a:solidFill>
              </a:rPr>
              <a:t>Coverage Rate Report DOH Training video: </a:t>
            </a:r>
            <a:r>
              <a:rPr lang="en-US" sz="2000" u="sng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(131) Assess Vaccination Rates with the Coverage Report in the WA IIS - YouTube</a:t>
            </a:r>
            <a:r>
              <a:rPr lang="en-US" sz="2000" dirty="0">
                <a:solidFill>
                  <a:schemeClr val="bg1"/>
                </a:solidFill>
              </a:rPr>
              <a:t> </a:t>
            </a:r>
          </a:p>
          <a:p>
            <a:pPr marL="800100" lvl="1" indent="-342900">
              <a:buAutoNum type="alphaLcPeriod"/>
            </a:pPr>
            <a:r>
              <a:rPr lang="en-US" sz="2000" dirty="0">
                <a:solidFill>
                  <a:schemeClr val="bg1"/>
                </a:solidFill>
              </a:rPr>
              <a:t>Coverage Rate Report Quick Reference Guide: </a:t>
            </a:r>
            <a:r>
              <a:rPr lang="en-US" sz="2000" u="sng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348-647-CoverageRateReportGuide.pdf</a:t>
            </a:r>
            <a:r>
              <a:rPr lang="en-US" sz="2000" dirty="0">
                <a:solidFill>
                  <a:schemeClr val="bg1"/>
                </a:solidFill>
              </a:rPr>
              <a:t> 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90FECC-EF00-4744-E9B8-10B11375B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6057" y="1894113"/>
            <a:ext cx="2784475" cy="3811588"/>
          </a:xfrm>
        </p:spPr>
        <p:txBody>
          <a:bodyPr anchor="ctr"/>
          <a:lstStyle/>
          <a:p>
            <a:pPr lvl="0"/>
            <a:r>
              <a:rPr lang="en-US" sz="3200" dirty="0"/>
              <a:t>What can clinics do to prepare?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66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262F5-7CB4-9C13-DFAB-84F931CE3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happening in your setting?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E4F60-E1E3-D273-E7C3-58B8A1D0C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PPE practices</a:t>
            </a:r>
          </a:p>
          <a:p>
            <a:pPr lvl="1"/>
            <a:r>
              <a:rPr lang="en-US" dirty="0"/>
              <a:t>Airborne and standard, but what does that look like?</a:t>
            </a:r>
          </a:p>
          <a:p>
            <a:endParaRPr lang="en-US" dirty="0"/>
          </a:p>
          <a:p>
            <a:r>
              <a:rPr lang="en-US" dirty="0"/>
              <a:t>Vaccine status of staff</a:t>
            </a:r>
          </a:p>
          <a:p>
            <a:pPr lvl="1"/>
            <a:r>
              <a:rPr lang="en-US" dirty="0"/>
              <a:t>If HR, can you influence that process?</a:t>
            </a:r>
          </a:p>
          <a:p>
            <a:endParaRPr lang="en-US" dirty="0"/>
          </a:p>
          <a:p>
            <a:r>
              <a:rPr lang="en-US" dirty="0"/>
              <a:t>Prepared to furlough staff</a:t>
            </a:r>
          </a:p>
          <a:p>
            <a:pPr lvl="1"/>
            <a:r>
              <a:rPr lang="en-US" dirty="0"/>
              <a:t>No record, then day 5-21 day furlough</a:t>
            </a:r>
          </a:p>
          <a:p>
            <a:endParaRPr lang="en-US" dirty="0"/>
          </a:p>
          <a:p>
            <a:r>
              <a:rPr lang="en-US" dirty="0"/>
              <a:t>Preparedness efforts</a:t>
            </a:r>
          </a:p>
        </p:txBody>
      </p:sp>
    </p:spTree>
    <p:extLst>
      <p:ext uri="{BB962C8B-B14F-4D97-AF65-F5344CB8AC3E}">
        <p14:creationId xmlns:p14="http://schemas.microsoft.com/office/powerpoint/2010/main" val="215977961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SRHD">
      <a:dk1>
        <a:srgbClr val="4466A9"/>
      </a:dk1>
      <a:lt1>
        <a:sysClr val="window" lastClr="FFFFFF"/>
      </a:lt1>
      <a:dk2>
        <a:srgbClr val="213354"/>
      </a:dk2>
      <a:lt2>
        <a:srgbClr val="FFFFFF"/>
      </a:lt2>
      <a:accent1>
        <a:srgbClr val="4466A9"/>
      </a:accent1>
      <a:accent2>
        <a:srgbClr val="169D75"/>
      </a:accent2>
      <a:accent3>
        <a:srgbClr val="96BC33"/>
      </a:accent3>
      <a:accent4>
        <a:srgbClr val="E04403"/>
      </a:accent4>
      <a:accent5>
        <a:srgbClr val="1A807D"/>
      </a:accent5>
      <a:accent6>
        <a:srgbClr val="F48120"/>
      </a:accent6>
      <a:hlink>
        <a:srgbClr val="96BC33"/>
      </a:hlink>
      <a:folHlink>
        <a:srgbClr val="E0440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6C51721-5657-4769-851F-31E1859AF1AA}" vid="{F3C9CBDD-6BFC-4369-916A-463D5F5A2B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haredWithUsers xmlns="df7cbddf-58d3-4364-b674-d504ced97c48">
      <UserInfo>
        <DisplayName>Jessica Maiers</DisplayName>
        <AccountId>513</AccountId>
        <AccountType/>
      </UserInfo>
      <UserInfo>
        <DisplayName>Deanna Stark</DisplayName>
        <AccountId>330</AccountId>
        <AccountType/>
      </UserInfo>
      <UserInfo>
        <DisplayName>Jacqueline Post</DisplayName>
        <AccountId>34</AccountId>
        <AccountType/>
      </UserInfo>
      <UserInfo>
        <DisplayName>Kelli Hawkins</DisplayName>
        <AccountId>333</AccountId>
        <AccountType/>
      </UserInfo>
      <UserInfo>
        <DisplayName>Amber Gangon</DisplayName>
        <AccountId>290</AccountId>
        <AccountType/>
      </UserInfo>
      <UserInfo>
        <DisplayName>Julie Awbrey</DisplayName>
        <AccountId>56</AccountId>
        <AccountType/>
      </UserInfo>
    </SharedWithUsers>
    <TaxCatchAll xmlns="df7cbddf-58d3-4364-b674-d504ced97c48"/>
    <lcf76f155ced4ddcb4097134ff3c332f xmlns="31ed9225-caea-4d3c-9fbe-7e4b957a3b40">
      <Terms xmlns="http://schemas.microsoft.com/office/infopath/2007/PartnerControls"/>
    </lcf76f155ced4ddcb4097134ff3c332f>
    <Complete xmlns="31ed9225-caea-4d3c-9fbe-7e4b957a3b40">true</Complet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1CBAE5A5DF7449BE060E11688122E8" ma:contentTypeVersion="20" ma:contentTypeDescription="Create a new document." ma:contentTypeScope="" ma:versionID="82267a5e3a22775c41777865b0cab37f">
  <xsd:schema xmlns:xsd="http://www.w3.org/2001/XMLSchema" xmlns:xs="http://www.w3.org/2001/XMLSchema" xmlns:p="http://schemas.microsoft.com/office/2006/metadata/properties" xmlns:ns1="http://schemas.microsoft.com/sharepoint/v3" xmlns:ns2="31ed9225-caea-4d3c-9fbe-7e4b957a3b40" xmlns:ns3="df7cbddf-58d3-4364-b674-d504ced97c48" targetNamespace="http://schemas.microsoft.com/office/2006/metadata/properties" ma:root="true" ma:fieldsID="9b60441c615209beb2bdba775ef89d4f" ns1:_="" ns2:_="" ns3:_="">
    <xsd:import namespace="http://schemas.microsoft.com/sharepoint/v3"/>
    <xsd:import namespace="31ed9225-caea-4d3c-9fbe-7e4b957a3b40"/>
    <xsd:import namespace="df7cbddf-58d3-4364-b674-d504ced97c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Complete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ed9225-caea-4d3c-9fbe-7e4b957a3b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plete" ma:index="14" nillable="true" ma:displayName="Complete" ma:default="1" ma:format="Dropdown" ma:internalName="Complete">
      <xsd:simpleType>
        <xsd:restriction base="dms:Boolea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cdead8d-6832-4c14-8a0e-3e97c6b0c5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7cbddf-58d3-4364-b674-d504ced97c4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9949d39-74ce-4905-82c1-c97b26193a9c}" ma:internalName="TaxCatchAll" ma:showField="CatchAllData" ma:web="df7cbddf-58d3-4364-b674-d504ced97c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A86A12-2E23-4281-A2FA-2A9A7F4609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8B191B9-51C7-45D7-9A35-8F0EB1C23F9E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df7cbddf-58d3-4364-b674-d504ced97c48"/>
    <ds:schemaRef ds:uri="31ed9225-caea-4d3c-9fbe-7e4b957a3b40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521D2BC-434C-489C-B5BA-1A2D600A39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1ed9225-caea-4d3c-9fbe-7e4b957a3b40"/>
    <ds:schemaRef ds:uri="df7cbddf-58d3-4364-b674-d504ced97c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SRHD-Blue (5)</Template>
  <TotalTime>2953</TotalTime>
  <Words>677</Words>
  <Application>Microsoft Office PowerPoint</Application>
  <PresentationFormat>Widescreen</PresentationFormat>
  <Paragraphs>90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1_Custom Design</vt:lpstr>
      <vt:lpstr>Inland NW APIC </vt:lpstr>
      <vt:lpstr>Measles</vt:lpstr>
      <vt:lpstr>Measles Review</vt:lpstr>
      <vt:lpstr>Infection Prevention</vt:lpstr>
      <vt:lpstr>Suspect Measles</vt:lpstr>
      <vt:lpstr> Vaccine</vt:lpstr>
      <vt:lpstr>What’s happening in your setting?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Kira Lewis</dc:creator>
  <cp:lastModifiedBy>Kira Lewis</cp:lastModifiedBy>
  <cp:revision>2</cp:revision>
  <dcterms:created xsi:type="dcterms:W3CDTF">2026-03-11T18:42:47Z</dcterms:created>
  <dcterms:modified xsi:type="dcterms:W3CDTF">2026-03-17T18:01:42Z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0x010100D81CBAE5A5DF7449BE060E11688122E8</vt:lpwstr>
  </property>
  <property fmtid="{D5CDD505-2E9C-101B-9397-08002B2CF9AE}" pid="3" name="MediaServiceImageTags">
    <vt:lpwstr/>
  </property>
</Properties>
</file>