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1" r:id="rId5"/>
    <p:sldMasterId id="2147483689" r:id="rId6"/>
  </p:sldMasterIdLst>
  <p:notesMasterIdLst>
    <p:notesMasterId r:id="rId45"/>
  </p:notesMasterIdLst>
  <p:sldIdLst>
    <p:sldId id="259" r:id="rId7"/>
    <p:sldId id="277" r:id="rId8"/>
    <p:sldId id="276" r:id="rId9"/>
    <p:sldId id="275" r:id="rId10"/>
    <p:sldId id="266" r:id="rId11"/>
    <p:sldId id="268" r:id="rId12"/>
    <p:sldId id="256" r:id="rId13"/>
    <p:sldId id="282" r:id="rId14"/>
    <p:sldId id="283" r:id="rId15"/>
    <p:sldId id="284" r:id="rId16"/>
    <p:sldId id="285" r:id="rId17"/>
    <p:sldId id="265" r:id="rId18"/>
    <p:sldId id="286" r:id="rId19"/>
    <p:sldId id="267" r:id="rId20"/>
    <p:sldId id="287" r:id="rId21"/>
    <p:sldId id="272" r:id="rId22"/>
    <p:sldId id="288" r:id="rId23"/>
    <p:sldId id="270" r:id="rId24"/>
    <p:sldId id="271" r:id="rId25"/>
    <p:sldId id="273" r:id="rId26"/>
    <p:sldId id="274" r:id="rId27"/>
    <p:sldId id="289" r:id="rId28"/>
    <p:sldId id="290" r:id="rId29"/>
    <p:sldId id="291" r:id="rId30"/>
    <p:sldId id="292" r:id="rId31"/>
    <p:sldId id="293" r:id="rId32"/>
    <p:sldId id="294" r:id="rId33"/>
    <p:sldId id="295" r:id="rId34"/>
    <p:sldId id="258" r:id="rId35"/>
    <p:sldId id="281" r:id="rId36"/>
    <p:sldId id="260" r:id="rId37"/>
    <p:sldId id="261" r:id="rId38"/>
    <p:sldId id="262" r:id="rId39"/>
    <p:sldId id="263" r:id="rId40"/>
    <p:sldId id="269" r:id="rId41"/>
    <p:sldId id="278" r:id="rId42"/>
    <p:sldId id="280" r:id="rId43"/>
    <p:sldId id="279" r:id="rId44"/>
  </p:sldIdLst>
  <p:sldSz cx="12192000" cy="6858000"/>
  <p:notesSz cx="7315200" cy="9601200"/>
  <p:embeddedFontLst>
    <p:embeddedFont>
      <p:font typeface="Arial Black" panose="020B0A04020102020204" pitchFamily="34" charset="0"/>
      <p:bold r:id="rId46"/>
    </p:embeddedFont>
    <p:embeddedFont>
      <p:font typeface="Century Gothic" panose="020B0502020202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874"/>
    <a:srgbClr val="4D4D4D"/>
    <a:srgbClr val="8DC63F"/>
    <a:srgbClr val="009DDC"/>
    <a:srgbClr val="FBB034"/>
    <a:srgbClr val="CC3300"/>
    <a:srgbClr val="62B822"/>
    <a:srgbClr val="93C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p:scale>
          <a:sx n="77" d="100"/>
          <a:sy n="77" d="100"/>
        </p:scale>
        <p:origin x="86" y="17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2F187-3975-4E43-B067-10E636EBF2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350292-6E47-44DC-B494-32775509815B}">
      <dgm:prSet/>
      <dgm:spPr/>
      <dgm:t>
        <a:bodyPr/>
        <a:lstStyle/>
        <a:p>
          <a:pPr>
            <a:lnSpc>
              <a:spcPct val="100000"/>
            </a:lnSpc>
          </a:pPr>
          <a:r>
            <a:rPr lang="en-US"/>
            <a:t>Christina Roberts: IT Support Coordinator </a:t>
          </a:r>
        </a:p>
      </dgm:t>
    </dgm:pt>
    <dgm:pt modelId="{72121E1E-61E1-48DB-9208-627CE4A98708}" type="parTrans" cxnId="{F2EF43C5-70D8-4DDC-91FD-A56A9CADEAC4}">
      <dgm:prSet/>
      <dgm:spPr/>
      <dgm:t>
        <a:bodyPr/>
        <a:lstStyle/>
        <a:p>
          <a:endParaRPr lang="en-US"/>
        </a:p>
      </dgm:t>
    </dgm:pt>
    <dgm:pt modelId="{1FBFE833-E5C6-4362-ABB0-9744DA52B8FF}" type="sibTrans" cxnId="{F2EF43C5-70D8-4DDC-91FD-A56A9CADEAC4}">
      <dgm:prSet/>
      <dgm:spPr/>
      <dgm:t>
        <a:bodyPr/>
        <a:lstStyle/>
        <a:p>
          <a:endParaRPr lang="en-US"/>
        </a:p>
      </dgm:t>
    </dgm:pt>
    <dgm:pt modelId="{BEA7125F-FE65-42AB-8849-1A8CDAD85EA7}">
      <dgm:prSet/>
      <dgm:spPr/>
      <dgm:t>
        <a:bodyPr/>
        <a:lstStyle/>
        <a:p>
          <a:pPr>
            <a:lnSpc>
              <a:spcPct val="100000"/>
            </a:lnSpc>
          </a:pPr>
          <a:r>
            <a:rPr lang="en-US" dirty="0"/>
            <a:t>Cassie Prather: President </a:t>
          </a:r>
        </a:p>
      </dgm:t>
    </dgm:pt>
    <dgm:pt modelId="{A0C2FC9C-55F1-4F23-B288-811DC9472551}" type="parTrans" cxnId="{670C2293-57B2-463F-ADBF-A5143DF8B7B4}">
      <dgm:prSet/>
      <dgm:spPr/>
      <dgm:t>
        <a:bodyPr/>
        <a:lstStyle/>
        <a:p>
          <a:endParaRPr lang="en-US"/>
        </a:p>
      </dgm:t>
    </dgm:pt>
    <dgm:pt modelId="{212A5470-5C56-408D-A322-19BDA937B61D}" type="sibTrans" cxnId="{670C2293-57B2-463F-ADBF-A5143DF8B7B4}">
      <dgm:prSet/>
      <dgm:spPr/>
      <dgm:t>
        <a:bodyPr/>
        <a:lstStyle/>
        <a:p>
          <a:endParaRPr lang="en-US"/>
        </a:p>
      </dgm:t>
    </dgm:pt>
    <dgm:pt modelId="{F11048DF-3AA0-42FF-B2F5-3F652DDBE3D0}">
      <dgm:prSet/>
      <dgm:spPr/>
      <dgm:t>
        <a:bodyPr/>
        <a:lstStyle/>
        <a:p>
          <a:pPr>
            <a:lnSpc>
              <a:spcPct val="100000"/>
            </a:lnSpc>
          </a:pPr>
          <a:r>
            <a:rPr lang="en-US"/>
            <a:t>Heather Gibson: Treasurer </a:t>
          </a:r>
        </a:p>
      </dgm:t>
    </dgm:pt>
    <dgm:pt modelId="{48EF0BC7-521A-4A0F-A56B-CC7F1C2AC60C}" type="parTrans" cxnId="{20B75EFC-F3F2-47F2-876B-303FA9F2EFB0}">
      <dgm:prSet/>
      <dgm:spPr/>
      <dgm:t>
        <a:bodyPr/>
        <a:lstStyle/>
        <a:p>
          <a:endParaRPr lang="en-US"/>
        </a:p>
      </dgm:t>
    </dgm:pt>
    <dgm:pt modelId="{4BF26353-9F25-42BA-A727-FAE69963F4EA}" type="sibTrans" cxnId="{20B75EFC-F3F2-47F2-876B-303FA9F2EFB0}">
      <dgm:prSet/>
      <dgm:spPr/>
      <dgm:t>
        <a:bodyPr/>
        <a:lstStyle/>
        <a:p>
          <a:endParaRPr lang="en-US"/>
        </a:p>
      </dgm:t>
    </dgm:pt>
    <dgm:pt modelId="{C0E880BF-F47C-4D8F-8079-4FF28F32823E}">
      <dgm:prSet/>
      <dgm:spPr/>
      <dgm:t>
        <a:bodyPr/>
        <a:lstStyle/>
        <a:p>
          <a:pPr>
            <a:lnSpc>
              <a:spcPct val="100000"/>
            </a:lnSpc>
          </a:pPr>
          <a:r>
            <a:rPr lang="en-US"/>
            <a:t>Zach Evans: Education Chair</a:t>
          </a:r>
        </a:p>
      </dgm:t>
    </dgm:pt>
    <dgm:pt modelId="{244B2E63-B293-4144-A24E-FE39ECEEC626}" type="parTrans" cxnId="{1446A6BE-0F75-4034-8A4F-65E5C679AD4C}">
      <dgm:prSet/>
      <dgm:spPr/>
      <dgm:t>
        <a:bodyPr/>
        <a:lstStyle/>
        <a:p>
          <a:endParaRPr lang="en-US"/>
        </a:p>
      </dgm:t>
    </dgm:pt>
    <dgm:pt modelId="{EE602622-1148-476F-B99D-0704E349DD3F}" type="sibTrans" cxnId="{1446A6BE-0F75-4034-8A4F-65E5C679AD4C}">
      <dgm:prSet/>
      <dgm:spPr/>
      <dgm:t>
        <a:bodyPr/>
        <a:lstStyle/>
        <a:p>
          <a:endParaRPr lang="en-US"/>
        </a:p>
      </dgm:t>
    </dgm:pt>
    <dgm:pt modelId="{BC442575-2A35-43F2-86FD-FA946B3AF3D0}" type="pres">
      <dgm:prSet presAssocID="{6182F187-3975-4E43-B067-10E636EBF292}" presName="root" presStyleCnt="0">
        <dgm:presLayoutVars>
          <dgm:dir/>
          <dgm:resizeHandles val="exact"/>
        </dgm:presLayoutVars>
      </dgm:prSet>
      <dgm:spPr/>
    </dgm:pt>
    <dgm:pt modelId="{58B13A45-9FDE-4E48-A4FE-C36AD7EAA357}" type="pres">
      <dgm:prSet presAssocID="{6D350292-6E47-44DC-B494-32775509815B}" presName="compNode" presStyleCnt="0"/>
      <dgm:spPr/>
    </dgm:pt>
    <dgm:pt modelId="{30226B2A-4D0D-4BF6-9376-B6857A9699E7}" type="pres">
      <dgm:prSet presAssocID="{6D350292-6E47-44DC-B494-32775509815B}" presName="bgRect" presStyleLbl="bgShp" presStyleIdx="0" presStyleCnt="4"/>
      <dgm:spPr/>
    </dgm:pt>
    <dgm:pt modelId="{89DF0EF1-D1CE-4939-9C65-C8DCB1F796B6}" type="pres">
      <dgm:prSet presAssocID="{6D350292-6E47-44DC-B494-3277550981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5BE49635-6422-4BFB-918B-2BE99CB25721}" type="pres">
      <dgm:prSet presAssocID="{6D350292-6E47-44DC-B494-32775509815B}" presName="spaceRect" presStyleCnt="0"/>
      <dgm:spPr/>
    </dgm:pt>
    <dgm:pt modelId="{AD1063B5-E477-44D4-833F-D713805500E8}" type="pres">
      <dgm:prSet presAssocID="{6D350292-6E47-44DC-B494-32775509815B}" presName="parTx" presStyleLbl="revTx" presStyleIdx="0" presStyleCnt="4">
        <dgm:presLayoutVars>
          <dgm:chMax val="0"/>
          <dgm:chPref val="0"/>
        </dgm:presLayoutVars>
      </dgm:prSet>
      <dgm:spPr/>
    </dgm:pt>
    <dgm:pt modelId="{4024FE9A-C883-40BC-93B3-69AA022A0563}" type="pres">
      <dgm:prSet presAssocID="{1FBFE833-E5C6-4362-ABB0-9744DA52B8FF}" presName="sibTrans" presStyleCnt="0"/>
      <dgm:spPr/>
    </dgm:pt>
    <dgm:pt modelId="{02095BB3-7C84-420C-8BA3-EB088F99DA35}" type="pres">
      <dgm:prSet presAssocID="{BEA7125F-FE65-42AB-8849-1A8CDAD85EA7}" presName="compNode" presStyleCnt="0"/>
      <dgm:spPr/>
    </dgm:pt>
    <dgm:pt modelId="{621FE1DE-1BA6-43EB-BF7D-111EB965FCD5}" type="pres">
      <dgm:prSet presAssocID="{BEA7125F-FE65-42AB-8849-1A8CDAD85EA7}" presName="bgRect" presStyleLbl="bgShp" presStyleIdx="1" presStyleCnt="4"/>
      <dgm:spPr/>
    </dgm:pt>
    <dgm:pt modelId="{59C6144A-A578-4AF0-B519-9012BEB00E3C}" type="pres">
      <dgm:prSet presAssocID="{BEA7125F-FE65-42AB-8849-1A8CDAD85E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with Pulse"/>
        </a:ext>
      </dgm:extLst>
    </dgm:pt>
    <dgm:pt modelId="{0E5643E5-18E5-4761-AED9-05813C81D6C2}" type="pres">
      <dgm:prSet presAssocID="{BEA7125F-FE65-42AB-8849-1A8CDAD85EA7}" presName="spaceRect" presStyleCnt="0"/>
      <dgm:spPr/>
    </dgm:pt>
    <dgm:pt modelId="{E3A6BF5F-CDC6-417E-A04E-801B774CB84E}" type="pres">
      <dgm:prSet presAssocID="{BEA7125F-FE65-42AB-8849-1A8CDAD85EA7}" presName="parTx" presStyleLbl="revTx" presStyleIdx="1" presStyleCnt="4">
        <dgm:presLayoutVars>
          <dgm:chMax val="0"/>
          <dgm:chPref val="0"/>
        </dgm:presLayoutVars>
      </dgm:prSet>
      <dgm:spPr/>
    </dgm:pt>
    <dgm:pt modelId="{D853A9D7-6BA3-452F-B860-FEDEBBDBBD5F}" type="pres">
      <dgm:prSet presAssocID="{212A5470-5C56-408D-A322-19BDA937B61D}" presName="sibTrans" presStyleCnt="0"/>
      <dgm:spPr/>
    </dgm:pt>
    <dgm:pt modelId="{DC692A69-3912-433E-8712-56B49F0109D5}" type="pres">
      <dgm:prSet presAssocID="{F11048DF-3AA0-42FF-B2F5-3F652DDBE3D0}" presName="compNode" presStyleCnt="0"/>
      <dgm:spPr/>
    </dgm:pt>
    <dgm:pt modelId="{4F4CB43B-63B1-4BE7-BA5A-B0DE662EF9AB}" type="pres">
      <dgm:prSet presAssocID="{F11048DF-3AA0-42FF-B2F5-3F652DDBE3D0}" presName="bgRect" presStyleLbl="bgShp" presStyleIdx="2" presStyleCnt="4"/>
      <dgm:spPr/>
    </dgm:pt>
    <dgm:pt modelId="{B4917ADB-CDE1-4568-AFC0-56A5CA0DF14D}" type="pres">
      <dgm:prSet presAssocID="{F11048DF-3AA0-42FF-B2F5-3F652DDBE3D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713C0124-8B8D-4780-AEDD-D08010A8BA98}" type="pres">
      <dgm:prSet presAssocID="{F11048DF-3AA0-42FF-B2F5-3F652DDBE3D0}" presName="spaceRect" presStyleCnt="0"/>
      <dgm:spPr/>
    </dgm:pt>
    <dgm:pt modelId="{A9F6BD98-BB9E-41A7-B576-A81E0A4E684C}" type="pres">
      <dgm:prSet presAssocID="{F11048DF-3AA0-42FF-B2F5-3F652DDBE3D0}" presName="parTx" presStyleLbl="revTx" presStyleIdx="2" presStyleCnt="4">
        <dgm:presLayoutVars>
          <dgm:chMax val="0"/>
          <dgm:chPref val="0"/>
        </dgm:presLayoutVars>
      </dgm:prSet>
      <dgm:spPr/>
    </dgm:pt>
    <dgm:pt modelId="{A6CA560D-ED1F-4BA9-B074-413B9E6DA1C5}" type="pres">
      <dgm:prSet presAssocID="{4BF26353-9F25-42BA-A727-FAE69963F4EA}" presName="sibTrans" presStyleCnt="0"/>
      <dgm:spPr/>
    </dgm:pt>
    <dgm:pt modelId="{BA82F2A0-6D21-4F58-80FF-7FE2D1D31D40}" type="pres">
      <dgm:prSet presAssocID="{C0E880BF-F47C-4D8F-8079-4FF28F32823E}" presName="compNode" presStyleCnt="0"/>
      <dgm:spPr/>
    </dgm:pt>
    <dgm:pt modelId="{88014308-9139-4B63-B200-F63E5C9B58D0}" type="pres">
      <dgm:prSet presAssocID="{C0E880BF-F47C-4D8F-8079-4FF28F32823E}" presName="bgRect" presStyleLbl="bgShp" presStyleIdx="3" presStyleCnt="4"/>
      <dgm:spPr/>
    </dgm:pt>
    <dgm:pt modelId="{EE3022EC-2EC2-4BEB-B19A-54F054CA4213}" type="pres">
      <dgm:prSet presAssocID="{C0E880BF-F47C-4D8F-8079-4FF28F3282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A0892C76-0CE0-4AF6-94B8-5BC5B668BD58}" type="pres">
      <dgm:prSet presAssocID="{C0E880BF-F47C-4D8F-8079-4FF28F32823E}" presName="spaceRect" presStyleCnt="0"/>
      <dgm:spPr/>
    </dgm:pt>
    <dgm:pt modelId="{EDB332FD-77C5-40E5-A1B6-D689F707E5F1}" type="pres">
      <dgm:prSet presAssocID="{C0E880BF-F47C-4D8F-8079-4FF28F32823E}" presName="parTx" presStyleLbl="revTx" presStyleIdx="3" presStyleCnt="4">
        <dgm:presLayoutVars>
          <dgm:chMax val="0"/>
          <dgm:chPref val="0"/>
        </dgm:presLayoutVars>
      </dgm:prSet>
      <dgm:spPr/>
    </dgm:pt>
  </dgm:ptLst>
  <dgm:cxnLst>
    <dgm:cxn modelId="{670C2293-57B2-463F-ADBF-A5143DF8B7B4}" srcId="{6182F187-3975-4E43-B067-10E636EBF292}" destId="{BEA7125F-FE65-42AB-8849-1A8CDAD85EA7}" srcOrd="1" destOrd="0" parTransId="{A0C2FC9C-55F1-4F23-B288-811DC9472551}" sibTransId="{212A5470-5C56-408D-A322-19BDA937B61D}"/>
    <dgm:cxn modelId="{8D18ECB0-F9C9-4187-A57D-47B7C60F344C}" type="presOf" srcId="{6D350292-6E47-44DC-B494-32775509815B}" destId="{AD1063B5-E477-44D4-833F-D713805500E8}" srcOrd="0" destOrd="0" presId="urn:microsoft.com/office/officeart/2018/2/layout/IconVerticalSolidList"/>
    <dgm:cxn modelId="{1446A6BE-0F75-4034-8A4F-65E5C679AD4C}" srcId="{6182F187-3975-4E43-B067-10E636EBF292}" destId="{C0E880BF-F47C-4D8F-8079-4FF28F32823E}" srcOrd="3" destOrd="0" parTransId="{244B2E63-B293-4144-A24E-FE39ECEEC626}" sibTransId="{EE602622-1148-476F-B99D-0704E349DD3F}"/>
    <dgm:cxn modelId="{B5F2F1BE-C767-49BB-9FE5-47251ED9C856}" type="presOf" srcId="{BEA7125F-FE65-42AB-8849-1A8CDAD85EA7}" destId="{E3A6BF5F-CDC6-417E-A04E-801B774CB84E}" srcOrd="0" destOrd="0" presId="urn:microsoft.com/office/officeart/2018/2/layout/IconVerticalSolidList"/>
    <dgm:cxn modelId="{F2EF43C5-70D8-4DDC-91FD-A56A9CADEAC4}" srcId="{6182F187-3975-4E43-B067-10E636EBF292}" destId="{6D350292-6E47-44DC-B494-32775509815B}" srcOrd="0" destOrd="0" parTransId="{72121E1E-61E1-48DB-9208-627CE4A98708}" sibTransId="{1FBFE833-E5C6-4362-ABB0-9744DA52B8FF}"/>
    <dgm:cxn modelId="{0862D3C9-6AE6-4394-B4A2-6428E373E487}" type="presOf" srcId="{F11048DF-3AA0-42FF-B2F5-3F652DDBE3D0}" destId="{A9F6BD98-BB9E-41A7-B576-A81E0A4E684C}" srcOrd="0" destOrd="0" presId="urn:microsoft.com/office/officeart/2018/2/layout/IconVerticalSolidList"/>
    <dgm:cxn modelId="{37B92CD4-5071-4F8A-8BBF-415F91DB5C51}" type="presOf" srcId="{6182F187-3975-4E43-B067-10E636EBF292}" destId="{BC442575-2A35-43F2-86FD-FA946B3AF3D0}" srcOrd="0" destOrd="0" presId="urn:microsoft.com/office/officeart/2018/2/layout/IconVerticalSolidList"/>
    <dgm:cxn modelId="{20B75EFC-F3F2-47F2-876B-303FA9F2EFB0}" srcId="{6182F187-3975-4E43-B067-10E636EBF292}" destId="{F11048DF-3AA0-42FF-B2F5-3F652DDBE3D0}" srcOrd="2" destOrd="0" parTransId="{48EF0BC7-521A-4A0F-A56B-CC7F1C2AC60C}" sibTransId="{4BF26353-9F25-42BA-A727-FAE69963F4EA}"/>
    <dgm:cxn modelId="{17809AFD-131C-4B30-96B1-CEC5E30F4D8F}" type="presOf" srcId="{C0E880BF-F47C-4D8F-8079-4FF28F32823E}" destId="{EDB332FD-77C5-40E5-A1B6-D689F707E5F1}" srcOrd="0" destOrd="0" presId="urn:microsoft.com/office/officeart/2018/2/layout/IconVerticalSolidList"/>
    <dgm:cxn modelId="{6D8CC0D3-6D57-4C12-B2F1-6F1CC722FBAF}" type="presParOf" srcId="{BC442575-2A35-43F2-86FD-FA946B3AF3D0}" destId="{58B13A45-9FDE-4E48-A4FE-C36AD7EAA357}" srcOrd="0" destOrd="0" presId="urn:microsoft.com/office/officeart/2018/2/layout/IconVerticalSolidList"/>
    <dgm:cxn modelId="{CF148A48-DE45-46A6-9B55-70F8591FA7E8}" type="presParOf" srcId="{58B13A45-9FDE-4E48-A4FE-C36AD7EAA357}" destId="{30226B2A-4D0D-4BF6-9376-B6857A9699E7}" srcOrd="0" destOrd="0" presId="urn:microsoft.com/office/officeart/2018/2/layout/IconVerticalSolidList"/>
    <dgm:cxn modelId="{D8B02C77-882A-4895-8CB6-6A156BF0C020}" type="presParOf" srcId="{58B13A45-9FDE-4E48-A4FE-C36AD7EAA357}" destId="{89DF0EF1-D1CE-4939-9C65-C8DCB1F796B6}" srcOrd="1" destOrd="0" presId="urn:microsoft.com/office/officeart/2018/2/layout/IconVerticalSolidList"/>
    <dgm:cxn modelId="{94830982-D72B-464F-AD69-76B7B6A0F260}" type="presParOf" srcId="{58B13A45-9FDE-4E48-A4FE-C36AD7EAA357}" destId="{5BE49635-6422-4BFB-918B-2BE99CB25721}" srcOrd="2" destOrd="0" presId="urn:microsoft.com/office/officeart/2018/2/layout/IconVerticalSolidList"/>
    <dgm:cxn modelId="{EEA6DEE9-0224-40C1-8EE8-E2AA717B35C8}" type="presParOf" srcId="{58B13A45-9FDE-4E48-A4FE-C36AD7EAA357}" destId="{AD1063B5-E477-44D4-833F-D713805500E8}" srcOrd="3" destOrd="0" presId="urn:microsoft.com/office/officeart/2018/2/layout/IconVerticalSolidList"/>
    <dgm:cxn modelId="{ED2D1E1A-8660-419B-BD5A-6A27BD6EEE3F}" type="presParOf" srcId="{BC442575-2A35-43F2-86FD-FA946B3AF3D0}" destId="{4024FE9A-C883-40BC-93B3-69AA022A0563}" srcOrd="1" destOrd="0" presId="urn:microsoft.com/office/officeart/2018/2/layout/IconVerticalSolidList"/>
    <dgm:cxn modelId="{B68A5A9D-5479-427E-A90D-592430DA890B}" type="presParOf" srcId="{BC442575-2A35-43F2-86FD-FA946B3AF3D0}" destId="{02095BB3-7C84-420C-8BA3-EB088F99DA35}" srcOrd="2" destOrd="0" presId="urn:microsoft.com/office/officeart/2018/2/layout/IconVerticalSolidList"/>
    <dgm:cxn modelId="{21A5DAB9-49D2-4A02-B4EF-886AF962FD87}" type="presParOf" srcId="{02095BB3-7C84-420C-8BA3-EB088F99DA35}" destId="{621FE1DE-1BA6-43EB-BF7D-111EB965FCD5}" srcOrd="0" destOrd="0" presId="urn:microsoft.com/office/officeart/2018/2/layout/IconVerticalSolidList"/>
    <dgm:cxn modelId="{812E0135-6E67-40E7-9321-FB90D1EF1A3E}" type="presParOf" srcId="{02095BB3-7C84-420C-8BA3-EB088F99DA35}" destId="{59C6144A-A578-4AF0-B519-9012BEB00E3C}" srcOrd="1" destOrd="0" presId="urn:microsoft.com/office/officeart/2018/2/layout/IconVerticalSolidList"/>
    <dgm:cxn modelId="{34DB48CF-0DDA-459E-932B-65BDB4525447}" type="presParOf" srcId="{02095BB3-7C84-420C-8BA3-EB088F99DA35}" destId="{0E5643E5-18E5-4761-AED9-05813C81D6C2}" srcOrd="2" destOrd="0" presId="urn:microsoft.com/office/officeart/2018/2/layout/IconVerticalSolidList"/>
    <dgm:cxn modelId="{FA9F896F-FB80-4DBA-91B5-B2B86B01D1BE}" type="presParOf" srcId="{02095BB3-7C84-420C-8BA3-EB088F99DA35}" destId="{E3A6BF5F-CDC6-417E-A04E-801B774CB84E}" srcOrd="3" destOrd="0" presId="urn:microsoft.com/office/officeart/2018/2/layout/IconVerticalSolidList"/>
    <dgm:cxn modelId="{CC72BC3A-73DC-4DB5-9594-0216DF86031C}" type="presParOf" srcId="{BC442575-2A35-43F2-86FD-FA946B3AF3D0}" destId="{D853A9D7-6BA3-452F-B860-FEDEBBDBBD5F}" srcOrd="3" destOrd="0" presId="urn:microsoft.com/office/officeart/2018/2/layout/IconVerticalSolidList"/>
    <dgm:cxn modelId="{3635929C-3B34-4FCD-A742-202E3A92386F}" type="presParOf" srcId="{BC442575-2A35-43F2-86FD-FA946B3AF3D0}" destId="{DC692A69-3912-433E-8712-56B49F0109D5}" srcOrd="4" destOrd="0" presId="urn:microsoft.com/office/officeart/2018/2/layout/IconVerticalSolidList"/>
    <dgm:cxn modelId="{381DF020-9AF9-4FF1-9BD6-2650D710F844}" type="presParOf" srcId="{DC692A69-3912-433E-8712-56B49F0109D5}" destId="{4F4CB43B-63B1-4BE7-BA5A-B0DE662EF9AB}" srcOrd="0" destOrd="0" presId="urn:microsoft.com/office/officeart/2018/2/layout/IconVerticalSolidList"/>
    <dgm:cxn modelId="{25996570-D8F8-42F5-A4A0-865BB5AE5CEE}" type="presParOf" srcId="{DC692A69-3912-433E-8712-56B49F0109D5}" destId="{B4917ADB-CDE1-4568-AFC0-56A5CA0DF14D}" srcOrd="1" destOrd="0" presId="urn:microsoft.com/office/officeart/2018/2/layout/IconVerticalSolidList"/>
    <dgm:cxn modelId="{6B05B7B4-8E71-446D-B1C3-F06FDBF258FF}" type="presParOf" srcId="{DC692A69-3912-433E-8712-56B49F0109D5}" destId="{713C0124-8B8D-4780-AEDD-D08010A8BA98}" srcOrd="2" destOrd="0" presId="urn:microsoft.com/office/officeart/2018/2/layout/IconVerticalSolidList"/>
    <dgm:cxn modelId="{44F6D091-9D47-40E5-A5B2-4A4B47346A57}" type="presParOf" srcId="{DC692A69-3912-433E-8712-56B49F0109D5}" destId="{A9F6BD98-BB9E-41A7-B576-A81E0A4E684C}" srcOrd="3" destOrd="0" presId="urn:microsoft.com/office/officeart/2018/2/layout/IconVerticalSolidList"/>
    <dgm:cxn modelId="{1466286B-46B7-46A7-8F8E-1F242B01E441}" type="presParOf" srcId="{BC442575-2A35-43F2-86FD-FA946B3AF3D0}" destId="{A6CA560D-ED1F-4BA9-B074-413B9E6DA1C5}" srcOrd="5" destOrd="0" presId="urn:microsoft.com/office/officeart/2018/2/layout/IconVerticalSolidList"/>
    <dgm:cxn modelId="{6052DAC8-3677-4A23-89AB-0FDC2FC259DE}" type="presParOf" srcId="{BC442575-2A35-43F2-86FD-FA946B3AF3D0}" destId="{BA82F2A0-6D21-4F58-80FF-7FE2D1D31D40}" srcOrd="6" destOrd="0" presId="urn:microsoft.com/office/officeart/2018/2/layout/IconVerticalSolidList"/>
    <dgm:cxn modelId="{CCE4C01E-F779-4354-B1A1-B3E9FFC6515D}" type="presParOf" srcId="{BA82F2A0-6D21-4F58-80FF-7FE2D1D31D40}" destId="{88014308-9139-4B63-B200-F63E5C9B58D0}" srcOrd="0" destOrd="0" presId="urn:microsoft.com/office/officeart/2018/2/layout/IconVerticalSolidList"/>
    <dgm:cxn modelId="{EEB4F2C9-6573-4C7B-938F-A086875EC308}" type="presParOf" srcId="{BA82F2A0-6D21-4F58-80FF-7FE2D1D31D40}" destId="{EE3022EC-2EC2-4BEB-B19A-54F054CA4213}" srcOrd="1" destOrd="0" presId="urn:microsoft.com/office/officeart/2018/2/layout/IconVerticalSolidList"/>
    <dgm:cxn modelId="{D04130E3-3588-4623-AA4E-FCA5B6EF1415}" type="presParOf" srcId="{BA82F2A0-6D21-4F58-80FF-7FE2D1D31D40}" destId="{A0892C76-0CE0-4AF6-94B8-5BC5B668BD58}" srcOrd="2" destOrd="0" presId="urn:microsoft.com/office/officeart/2018/2/layout/IconVerticalSolidList"/>
    <dgm:cxn modelId="{4168482E-36A5-489E-9D89-BF4341200638}" type="presParOf" srcId="{BA82F2A0-6D21-4F58-80FF-7FE2D1D31D40}" destId="{EDB332FD-77C5-40E5-A1B6-D689F707E5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5525F-8093-49CC-B415-BF4AF3902C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6F0D8B-45E0-4E97-AD01-BB388C355A5E}">
      <dgm:prSet>
        <dgm:style>
          <a:lnRef idx="2">
            <a:schemeClr val="accent1">
              <a:shade val="15000"/>
            </a:schemeClr>
          </a:lnRef>
          <a:fillRef idx="1">
            <a:schemeClr val="accent1"/>
          </a:fillRef>
          <a:effectRef idx="0">
            <a:schemeClr val="accent1"/>
          </a:effectRef>
          <a:fontRef idx="minor">
            <a:schemeClr val="lt1"/>
          </a:fontRef>
        </dgm:style>
      </dgm:prSet>
      <dgm:spPr/>
      <dgm:t>
        <a:bodyPr/>
        <a:lstStyle/>
        <a:p>
          <a:pPr algn="ctr"/>
          <a:r>
            <a:rPr lang="en-US" b="1" u="sng" dirty="0"/>
            <a:t>Chapter News</a:t>
          </a:r>
          <a:endParaRPr lang="en-US" dirty="0"/>
        </a:p>
      </dgm:t>
    </dgm:pt>
    <dgm:pt modelId="{F1C0BC4E-5C59-4234-959F-9DC94E5F8BD6}" type="parTrans" cxnId="{CE085072-52E9-44D0-B47A-42EBB9DF2735}">
      <dgm:prSet/>
      <dgm:spPr/>
      <dgm:t>
        <a:bodyPr/>
        <a:lstStyle/>
        <a:p>
          <a:endParaRPr lang="en-US"/>
        </a:p>
      </dgm:t>
    </dgm:pt>
    <dgm:pt modelId="{15E89277-B989-4ABC-A9B8-BC55B2010C2A}" type="sibTrans" cxnId="{CE085072-52E9-44D0-B47A-42EBB9DF2735}">
      <dgm:prSet/>
      <dgm:spPr/>
      <dgm:t>
        <a:bodyPr/>
        <a:lstStyle/>
        <a:p>
          <a:endParaRPr lang="en-US"/>
        </a:p>
      </dgm:t>
    </dgm:pt>
    <dgm:pt modelId="{295FF306-1525-4254-97B9-3B103A5F27AA}">
      <dgm:prSet custT="1"/>
      <dgm:spPr/>
      <dgm:t>
        <a:bodyPr/>
        <a:lstStyle/>
        <a:p>
          <a:r>
            <a:rPr lang="en-US" sz="2000" dirty="0"/>
            <a:t>Elections for board positions for 2025 will be coming in the November member meeting – reach out with questions </a:t>
          </a:r>
        </a:p>
      </dgm:t>
    </dgm:pt>
    <dgm:pt modelId="{54FA3938-CC98-4562-9FEB-3B70C98F948F}" type="parTrans" cxnId="{2204C7DB-68BB-42E4-B731-E172D94CACA3}">
      <dgm:prSet/>
      <dgm:spPr/>
      <dgm:t>
        <a:bodyPr/>
        <a:lstStyle/>
        <a:p>
          <a:endParaRPr lang="en-US"/>
        </a:p>
      </dgm:t>
    </dgm:pt>
    <dgm:pt modelId="{65395D67-6872-4B37-9627-F6BC8D7A759C}" type="sibTrans" cxnId="{2204C7DB-68BB-42E4-B731-E172D94CACA3}">
      <dgm:prSet/>
      <dgm:spPr/>
      <dgm:t>
        <a:bodyPr/>
        <a:lstStyle/>
        <a:p>
          <a:endParaRPr lang="en-US"/>
        </a:p>
      </dgm:t>
    </dgm:pt>
    <dgm:pt modelId="{3F49F9A6-E6F4-452E-BFD4-AAB14C88D176}">
      <dgm:prSet custT="1"/>
      <dgm:spPr/>
      <dgm:t>
        <a:bodyPr/>
        <a:lstStyle/>
        <a:p>
          <a:r>
            <a:rPr lang="en-US" sz="2000" dirty="0"/>
            <a:t>Inland Northwest chapter will be holding a conference in Spring of 2025, we need volunteers for a planning committee </a:t>
          </a:r>
        </a:p>
      </dgm:t>
    </dgm:pt>
    <dgm:pt modelId="{8DA12765-CA04-43DB-8D9F-5E2D54840F68}" type="parTrans" cxnId="{567781D0-640B-43E0-AE06-8003B29262EF}">
      <dgm:prSet/>
      <dgm:spPr/>
      <dgm:t>
        <a:bodyPr/>
        <a:lstStyle/>
        <a:p>
          <a:endParaRPr lang="en-US"/>
        </a:p>
      </dgm:t>
    </dgm:pt>
    <dgm:pt modelId="{F9A380FF-8269-4519-BD62-1251ECCC8ED7}" type="sibTrans" cxnId="{567781D0-640B-43E0-AE06-8003B29262EF}">
      <dgm:prSet/>
      <dgm:spPr/>
      <dgm:t>
        <a:bodyPr/>
        <a:lstStyle/>
        <a:p>
          <a:endParaRPr lang="en-US"/>
        </a:p>
      </dgm:t>
    </dgm:pt>
    <dgm:pt modelId="{19F2092B-F6DC-4E4F-9759-92122C7153D5}">
      <dgm:prSet custT="1"/>
      <dgm:spPr/>
      <dgm:t>
        <a:bodyPr/>
        <a:lstStyle/>
        <a:p>
          <a:r>
            <a:rPr lang="en-US" sz="2000" dirty="0"/>
            <a:t>In-person meeting(s)</a:t>
          </a:r>
        </a:p>
      </dgm:t>
    </dgm:pt>
    <dgm:pt modelId="{2402042D-8B16-4797-9905-562307196F62}" type="parTrans" cxnId="{E7C429E6-7380-46A6-B8C0-81951B6D8389}">
      <dgm:prSet/>
      <dgm:spPr/>
      <dgm:t>
        <a:bodyPr/>
        <a:lstStyle/>
        <a:p>
          <a:endParaRPr lang="en-US"/>
        </a:p>
      </dgm:t>
    </dgm:pt>
    <dgm:pt modelId="{88B5B1F0-52B4-4634-A946-90647C76D8CA}" type="sibTrans" cxnId="{E7C429E6-7380-46A6-B8C0-81951B6D8389}">
      <dgm:prSet/>
      <dgm:spPr/>
      <dgm:t>
        <a:bodyPr/>
        <a:lstStyle/>
        <a:p>
          <a:endParaRPr lang="en-US"/>
        </a:p>
      </dgm:t>
    </dgm:pt>
    <dgm:pt modelId="{DA199A7E-F269-4F61-96B3-0BD01A80A83E}" type="pres">
      <dgm:prSet presAssocID="{1C25525F-8093-49CC-B415-BF4AF3902C82}" presName="linear" presStyleCnt="0">
        <dgm:presLayoutVars>
          <dgm:animLvl val="lvl"/>
          <dgm:resizeHandles val="exact"/>
        </dgm:presLayoutVars>
      </dgm:prSet>
      <dgm:spPr/>
    </dgm:pt>
    <dgm:pt modelId="{DCC39230-2BC2-44A0-BF32-682275604736}" type="pres">
      <dgm:prSet presAssocID="{CB6F0D8B-45E0-4E97-AD01-BB388C355A5E}" presName="parentText" presStyleLbl="node1" presStyleIdx="0" presStyleCnt="1" custScaleY="27136">
        <dgm:presLayoutVars>
          <dgm:chMax val="0"/>
          <dgm:bulletEnabled val="1"/>
        </dgm:presLayoutVars>
      </dgm:prSet>
      <dgm:spPr/>
    </dgm:pt>
    <dgm:pt modelId="{0A781A48-46FC-4646-B938-2591A919F60B}" type="pres">
      <dgm:prSet presAssocID="{CB6F0D8B-45E0-4E97-AD01-BB388C355A5E}" presName="childText" presStyleLbl="revTx" presStyleIdx="0" presStyleCnt="1" custScaleY="165483">
        <dgm:presLayoutVars>
          <dgm:bulletEnabled val="1"/>
        </dgm:presLayoutVars>
      </dgm:prSet>
      <dgm:spPr/>
    </dgm:pt>
  </dgm:ptLst>
  <dgm:cxnLst>
    <dgm:cxn modelId="{25E07A0D-C95D-4B41-BE43-5AC9D893DAA6}" type="presOf" srcId="{19F2092B-F6DC-4E4F-9759-92122C7153D5}" destId="{0A781A48-46FC-4646-B938-2591A919F60B}" srcOrd="0" destOrd="2" presId="urn:microsoft.com/office/officeart/2005/8/layout/vList2"/>
    <dgm:cxn modelId="{C041F711-1FFC-4A61-A308-CCE7A221D4CC}" type="presOf" srcId="{295FF306-1525-4254-97B9-3B103A5F27AA}" destId="{0A781A48-46FC-4646-B938-2591A919F60B}" srcOrd="0" destOrd="0" presId="urn:microsoft.com/office/officeart/2005/8/layout/vList2"/>
    <dgm:cxn modelId="{CE085072-52E9-44D0-B47A-42EBB9DF2735}" srcId="{1C25525F-8093-49CC-B415-BF4AF3902C82}" destId="{CB6F0D8B-45E0-4E97-AD01-BB388C355A5E}" srcOrd="0" destOrd="0" parTransId="{F1C0BC4E-5C59-4234-959F-9DC94E5F8BD6}" sibTransId="{15E89277-B989-4ABC-A9B8-BC55B2010C2A}"/>
    <dgm:cxn modelId="{ECCE047A-B185-4101-BD11-59DF371DFE8D}" type="presOf" srcId="{1C25525F-8093-49CC-B415-BF4AF3902C82}" destId="{DA199A7E-F269-4F61-96B3-0BD01A80A83E}" srcOrd="0" destOrd="0" presId="urn:microsoft.com/office/officeart/2005/8/layout/vList2"/>
    <dgm:cxn modelId="{5B3471A3-BE1E-45C1-B3FF-7B4C860B2A23}" type="presOf" srcId="{3F49F9A6-E6F4-452E-BFD4-AAB14C88D176}" destId="{0A781A48-46FC-4646-B938-2591A919F60B}" srcOrd="0" destOrd="1" presId="urn:microsoft.com/office/officeart/2005/8/layout/vList2"/>
    <dgm:cxn modelId="{567781D0-640B-43E0-AE06-8003B29262EF}" srcId="{CB6F0D8B-45E0-4E97-AD01-BB388C355A5E}" destId="{3F49F9A6-E6F4-452E-BFD4-AAB14C88D176}" srcOrd="1" destOrd="0" parTransId="{8DA12765-CA04-43DB-8D9F-5E2D54840F68}" sibTransId="{F9A380FF-8269-4519-BD62-1251ECCC8ED7}"/>
    <dgm:cxn modelId="{2204C7DB-68BB-42E4-B731-E172D94CACA3}" srcId="{CB6F0D8B-45E0-4E97-AD01-BB388C355A5E}" destId="{295FF306-1525-4254-97B9-3B103A5F27AA}" srcOrd="0" destOrd="0" parTransId="{54FA3938-CC98-4562-9FEB-3B70C98F948F}" sibTransId="{65395D67-6872-4B37-9627-F6BC8D7A759C}"/>
    <dgm:cxn modelId="{6227EEDE-A8E6-4E3D-971D-2CE31C927D36}" type="presOf" srcId="{CB6F0D8B-45E0-4E97-AD01-BB388C355A5E}" destId="{DCC39230-2BC2-44A0-BF32-682275604736}" srcOrd="0" destOrd="0" presId="urn:microsoft.com/office/officeart/2005/8/layout/vList2"/>
    <dgm:cxn modelId="{E7C429E6-7380-46A6-B8C0-81951B6D8389}" srcId="{CB6F0D8B-45E0-4E97-AD01-BB388C355A5E}" destId="{19F2092B-F6DC-4E4F-9759-92122C7153D5}" srcOrd="2" destOrd="0" parTransId="{2402042D-8B16-4797-9905-562307196F62}" sibTransId="{88B5B1F0-52B4-4634-A946-90647C76D8CA}"/>
    <dgm:cxn modelId="{9D434FCF-AA3C-43E1-956F-49F378387931}" type="presParOf" srcId="{DA199A7E-F269-4F61-96B3-0BD01A80A83E}" destId="{DCC39230-2BC2-44A0-BF32-682275604736}" srcOrd="0" destOrd="0" presId="urn:microsoft.com/office/officeart/2005/8/layout/vList2"/>
    <dgm:cxn modelId="{F9B0AEAC-85AE-4AEF-84CB-3ABD3BB2A8D5}" type="presParOf" srcId="{DA199A7E-F269-4F61-96B3-0BD01A80A83E}" destId="{0A781A48-46FC-4646-B938-2591A919F60B}"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385BB-B88D-4384-A078-91554A689C3E}"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9E07BE92-7934-4C32-8D2C-A0B649A2FB69}">
      <dgm:prSet/>
      <dgm:spPr/>
      <dgm:t>
        <a:bodyPr/>
        <a:lstStyle/>
        <a:p>
          <a:r>
            <a:rPr lang="en-US"/>
            <a:t>As a lone IP in a nursing home, I am always looking for educational offerings on subjects that I don’t have the best grasp on </a:t>
          </a:r>
        </a:p>
      </dgm:t>
    </dgm:pt>
    <dgm:pt modelId="{7B385045-C473-4702-9035-5BE6FAC8C82F}" type="parTrans" cxnId="{9CF44FE1-4787-488E-8FB8-CEEBFC19BE3F}">
      <dgm:prSet/>
      <dgm:spPr/>
      <dgm:t>
        <a:bodyPr/>
        <a:lstStyle/>
        <a:p>
          <a:endParaRPr lang="en-US"/>
        </a:p>
      </dgm:t>
    </dgm:pt>
    <dgm:pt modelId="{82173515-E6C6-42B1-A713-0682DE98E0BF}" type="sibTrans" cxnId="{9CF44FE1-4787-488E-8FB8-CEEBFC19BE3F}">
      <dgm:prSet/>
      <dgm:spPr/>
      <dgm:t>
        <a:bodyPr/>
        <a:lstStyle/>
        <a:p>
          <a:endParaRPr lang="en-US"/>
        </a:p>
      </dgm:t>
    </dgm:pt>
    <dgm:pt modelId="{198EC176-AED5-48C4-A831-E8643F87BDA2}">
      <dgm:prSet/>
      <dgm:spPr/>
      <dgm:t>
        <a:bodyPr/>
        <a:lstStyle/>
        <a:p>
          <a:r>
            <a:rPr lang="en-US"/>
            <a:t>I wanted to get a better understanding of what to look for when I round in the laundry facility</a:t>
          </a:r>
        </a:p>
      </dgm:t>
    </dgm:pt>
    <dgm:pt modelId="{0DD02B0F-D728-43EF-824B-1BBE775DFCCD}" type="parTrans" cxnId="{099BF463-78AD-4141-872D-6636CAA37282}">
      <dgm:prSet/>
      <dgm:spPr/>
      <dgm:t>
        <a:bodyPr/>
        <a:lstStyle/>
        <a:p>
          <a:endParaRPr lang="en-US"/>
        </a:p>
      </dgm:t>
    </dgm:pt>
    <dgm:pt modelId="{AEA5BE7E-C221-46E4-9D68-1EA878A45E89}" type="sibTrans" cxnId="{099BF463-78AD-4141-872D-6636CAA37282}">
      <dgm:prSet/>
      <dgm:spPr/>
      <dgm:t>
        <a:bodyPr/>
        <a:lstStyle/>
        <a:p>
          <a:endParaRPr lang="en-US"/>
        </a:p>
      </dgm:t>
    </dgm:pt>
    <dgm:pt modelId="{8334C975-E20F-45B6-A405-5E25132C558C}" type="pres">
      <dgm:prSet presAssocID="{EDE385BB-B88D-4384-A078-91554A689C3E}" presName="hierChild1" presStyleCnt="0">
        <dgm:presLayoutVars>
          <dgm:chPref val="1"/>
          <dgm:dir/>
          <dgm:animOne val="branch"/>
          <dgm:animLvl val="lvl"/>
          <dgm:resizeHandles/>
        </dgm:presLayoutVars>
      </dgm:prSet>
      <dgm:spPr/>
    </dgm:pt>
    <dgm:pt modelId="{C231761F-AB18-4761-A057-C9A6FF19F9CA}" type="pres">
      <dgm:prSet presAssocID="{9E07BE92-7934-4C32-8D2C-A0B649A2FB69}" presName="hierRoot1" presStyleCnt="0"/>
      <dgm:spPr/>
    </dgm:pt>
    <dgm:pt modelId="{A455400B-B738-45B8-A1FA-762C2C158058}" type="pres">
      <dgm:prSet presAssocID="{9E07BE92-7934-4C32-8D2C-A0B649A2FB69}" presName="composite" presStyleCnt="0"/>
      <dgm:spPr/>
    </dgm:pt>
    <dgm:pt modelId="{654A44A3-4BEE-4BED-9B9C-80159704AEF6}" type="pres">
      <dgm:prSet presAssocID="{9E07BE92-7934-4C32-8D2C-A0B649A2FB69}" presName="background" presStyleLbl="node0" presStyleIdx="0" presStyleCnt="2"/>
      <dgm:spPr/>
    </dgm:pt>
    <dgm:pt modelId="{54453489-209C-4465-9597-56EADB2D15BD}" type="pres">
      <dgm:prSet presAssocID="{9E07BE92-7934-4C32-8D2C-A0B649A2FB69}" presName="text" presStyleLbl="fgAcc0" presStyleIdx="0" presStyleCnt="2">
        <dgm:presLayoutVars>
          <dgm:chPref val="3"/>
        </dgm:presLayoutVars>
      </dgm:prSet>
      <dgm:spPr/>
    </dgm:pt>
    <dgm:pt modelId="{CC8B3BEA-E5DB-4C4B-A6E9-D45123E08CD4}" type="pres">
      <dgm:prSet presAssocID="{9E07BE92-7934-4C32-8D2C-A0B649A2FB69}" presName="hierChild2" presStyleCnt="0"/>
      <dgm:spPr/>
    </dgm:pt>
    <dgm:pt modelId="{000CF33C-5635-4419-913E-76C23BBE787D}" type="pres">
      <dgm:prSet presAssocID="{198EC176-AED5-48C4-A831-E8643F87BDA2}" presName="hierRoot1" presStyleCnt="0"/>
      <dgm:spPr/>
    </dgm:pt>
    <dgm:pt modelId="{DB03A75D-1E1F-4557-B605-D4B23ED15202}" type="pres">
      <dgm:prSet presAssocID="{198EC176-AED5-48C4-A831-E8643F87BDA2}" presName="composite" presStyleCnt="0"/>
      <dgm:spPr/>
    </dgm:pt>
    <dgm:pt modelId="{17195F68-C47C-45D6-9F9B-B47D542A7DBE}" type="pres">
      <dgm:prSet presAssocID="{198EC176-AED5-48C4-A831-E8643F87BDA2}" presName="background" presStyleLbl="node0" presStyleIdx="1" presStyleCnt="2"/>
      <dgm:spPr/>
    </dgm:pt>
    <dgm:pt modelId="{307602CD-C3E8-4C04-9893-E29DD341144C}" type="pres">
      <dgm:prSet presAssocID="{198EC176-AED5-48C4-A831-E8643F87BDA2}" presName="text" presStyleLbl="fgAcc0" presStyleIdx="1" presStyleCnt="2">
        <dgm:presLayoutVars>
          <dgm:chPref val="3"/>
        </dgm:presLayoutVars>
      </dgm:prSet>
      <dgm:spPr/>
    </dgm:pt>
    <dgm:pt modelId="{C6655293-E8CD-4368-9A24-D02B69CD47B6}" type="pres">
      <dgm:prSet presAssocID="{198EC176-AED5-48C4-A831-E8643F87BDA2}" presName="hierChild2" presStyleCnt="0"/>
      <dgm:spPr/>
    </dgm:pt>
  </dgm:ptLst>
  <dgm:cxnLst>
    <dgm:cxn modelId="{A135023C-3917-4787-831D-3A6ABAA7B54A}" type="presOf" srcId="{EDE385BB-B88D-4384-A078-91554A689C3E}" destId="{8334C975-E20F-45B6-A405-5E25132C558C}" srcOrd="0" destOrd="0" presId="urn:microsoft.com/office/officeart/2005/8/layout/hierarchy1"/>
    <dgm:cxn modelId="{099BF463-78AD-4141-872D-6636CAA37282}" srcId="{EDE385BB-B88D-4384-A078-91554A689C3E}" destId="{198EC176-AED5-48C4-A831-E8643F87BDA2}" srcOrd="1" destOrd="0" parTransId="{0DD02B0F-D728-43EF-824B-1BBE775DFCCD}" sibTransId="{AEA5BE7E-C221-46E4-9D68-1EA878A45E89}"/>
    <dgm:cxn modelId="{231DCA66-0DD6-40D0-9E63-8146AF566251}" type="presOf" srcId="{198EC176-AED5-48C4-A831-E8643F87BDA2}" destId="{307602CD-C3E8-4C04-9893-E29DD341144C}" srcOrd="0" destOrd="0" presId="urn:microsoft.com/office/officeart/2005/8/layout/hierarchy1"/>
    <dgm:cxn modelId="{165A2FC2-E64D-46EA-A017-95C1D68065A9}" type="presOf" srcId="{9E07BE92-7934-4C32-8D2C-A0B649A2FB69}" destId="{54453489-209C-4465-9597-56EADB2D15BD}" srcOrd="0" destOrd="0" presId="urn:microsoft.com/office/officeart/2005/8/layout/hierarchy1"/>
    <dgm:cxn modelId="{9CF44FE1-4787-488E-8FB8-CEEBFC19BE3F}" srcId="{EDE385BB-B88D-4384-A078-91554A689C3E}" destId="{9E07BE92-7934-4C32-8D2C-A0B649A2FB69}" srcOrd="0" destOrd="0" parTransId="{7B385045-C473-4702-9035-5BE6FAC8C82F}" sibTransId="{82173515-E6C6-42B1-A713-0682DE98E0BF}"/>
    <dgm:cxn modelId="{E59CC77C-F0C5-48A9-9BF1-3756230F0DEF}" type="presParOf" srcId="{8334C975-E20F-45B6-A405-5E25132C558C}" destId="{C231761F-AB18-4761-A057-C9A6FF19F9CA}" srcOrd="0" destOrd="0" presId="urn:microsoft.com/office/officeart/2005/8/layout/hierarchy1"/>
    <dgm:cxn modelId="{FD8117EE-4122-4260-995C-0048E4C369BE}" type="presParOf" srcId="{C231761F-AB18-4761-A057-C9A6FF19F9CA}" destId="{A455400B-B738-45B8-A1FA-762C2C158058}" srcOrd="0" destOrd="0" presId="urn:microsoft.com/office/officeart/2005/8/layout/hierarchy1"/>
    <dgm:cxn modelId="{88DA9C69-61AC-4DC0-B4FA-10F1E8EE8DC4}" type="presParOf" srcId="{A455400B-B738-45B8-A1FA-762C2C158058}" destId="{654A44A3-4BEE-4BED-9B9C-80159704AEF6}" srcOrd="0" destOrd="0" presId="urn:microsoft.com/office/officeart/2005/8/layout/hierarchy1"/>
    <dgm:cxn modelId="{8B65B488-68D2-4477-9C0D-D2FB9238D34A}" type="presParOf" srcId="{A455400B-B738-45B8-A1FA-762C2C158058}" destId="{54453489-209C-4465-9597-56EADB2D15BD}" srcOrd="1" destOrd="0" presId="urn:microsoft.com/office/officeart/2005/8/layout/hierarchy1"/>
    <dgm:cxn modelId="{6F95F333-4B65-4BE7-B3DE-03760B2F59C5}" type="presParOf" srcId="{C231761F-AB18-4761-A057-C9A6FF19F9CA}" destId="{CC8B3BEA-E5DB-4C4B-A6E9-D45123E08CD4}" srcOrd="1" destOrd="0" presId="urn:microsoft.com/office/officeart/2005/8/layout/hierarchy1"/>
    <dgm:cxn modelId="{869CD375-204B-4C14-BA49-99B5C6C1F3E4}" type="presParOf" srcId="{8334C975-E20F-45B6-A405-5E25132C558C}" destId="{000CF33C-5635-4419-913E-76C23BBE787D}" srcOrd="1" destOrd="0" presId="urn:microsoft.com/office/officeart/2005/8/layout/hierarchy1"/>
    <dgm:cxn modelId="{CD4ABDC8-5D43-4181-98A4-B45E075989F1}" type="presParOf" srcId="{000CF33C-5635-4419-913E-76C23BBE787D}" destId="{DB03A75D-1E1F-4557-B605-D4B23ED15202}" srcOrd="0" destOrd="0" presId="urn:microsoft.com/office/officeart/2005/8/layout/hierarchy1"/>
    <dgm:cxn modelId="{88B9A808-74E7-45F6-B3A2-991640DCB882}" type="presParOf" srcId="{DB03A75D-1E1F-4557-B605-D4B23ED15202}" destId="{17195F68-C47C-45D6-9F9B-B47D542A7DBE}" srcOrd="0" destOrd="0" presId="urn:microsoft.com/office/officeart/2005/8/layout/hierarchy1"/>
    <dgm:cxn modelId="{7AFFD0EC-C50F-4F33-8C53-80445D6D7869}" type="presParOf" srcId="{DB03A75D-1E1F-4557-B605-D4B23ED15202}" destId="{307602CD-C3E8-4C04-9893-E29DD341144C}" srcOrd="1" destOrd="0" presId="urn:microsoft.com/office/officeart/2005/8/layout/hierarchy1"/>
    <dgm:cxn modelId="{F6897965-8872-4915-8E46-395DD9939794}" type="presParOf" srcId="{000CF33C-5635-4419-913E-76C23BBE787D}" destId="{C6655293-E8CD-4368-9A24-D02B69CD47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ED45A-1A25-4256-A183-84751AC4A20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575353-A106-4149-BF59-0BB7CCF1E2D0}">
      <dgm:prSet/>
      <dgm:spPr/>
      <dgm:t>
        <a:bodyPr/>
        <a:lstStyle/>
        <a:p>
          <a:pPr>
            <a:defRPr b="1"/>
          </a:pPr>
          <a:r>
            <a:rPr lang="en-US"/>
            <a:t>I learned that all linen we use is called healthcare textiles, or HCT</a:t>
          </a:r>
        </a:p>
      </dgm:t>
    </dgm:pt>
    <dgm:pt modelId="{1451CA37-A8E1-4D45-B3B3-6A3614CACDB9}" type="parTrans" cxnId="{676791B4-1E25-4C78-9021-BD191FE65107}">
      <dgm:prSet/>
      <dgm:spPr/>
      <dgm:t>
        <a:bodyPr/>
        <a:lstStyle/>
        <a:p>
          <a:endParaRPr lang="en-US"/>
        </a:p>
      </dgm:t>
    </dgm:pt>
    <dgm:pt modelId="{78654DDC-DFC3-4AB3-BB38-E7DD8CE394B5}" type="sibTrans" cxnId="{676791B4-1E25-4C78-9021-BD191FE65107}">
      <dgm:prSet/>
      <dgm:spPr/>
      <dgm:t>
        <a:bodyPr/>
        <a:lstStyle/>
        <a:p>
          <a:endParaRPr lang="en-US"/>
        </a:p>
      </dgm:t>
    </dgm:pt>
    <dgm:pt modelId="{48C2DADE-6B31-4BCF-9C73-A5F22DE49B5D}">
      <dgm:prSet/>
      <dgm:spPr/>
      <dgm:t>
        <a:bodyPr/>
        <a:lstStyle/>
        <a:p>
          <a:pPr>
            <a:defRPr b="1"/>
          </a:pPr>
          <a:r>
            <a:rPr lang="en-US"/>
            <a:t>These are used in a variety of healthcare locations including:</a:t>
          </a:r>
        </a:p>
      </dgm:t>
    </dgm:pt>
    <dgm:pt modelId="{6B5C668E-9DED-4D92-AD17-090531195D94}" type="parTrans" cxnId="{785152B2-C0BF-4E57-967B-01A13CCB2503}">
      <dgm:prSet/>
      <dgm:spPr/>
      <dgm:t>
        <a:bodyPr/>
        <a:lstStyle/>
        <a:p>
          <a:endParaRPr lang="en-US"/>
        </a:p>
      </dgm:t>
    </dgm:pt>
    <dgm:pt modelId="{81B6BF43-EA65-4689-BD54-C6DED4DF0CB7}" type="sibTrans" cxnId="{785152B2-C0BF-4E57-967B-01A13CCB2503}">
      <dgm:prSet/>
      <dgm:spPr/>
      <dgm:t>
        <a:bodyPr/>
        <a:lstStyle/>
        <a:p>
          <a:endParaRPr lang="en-US"/>
        </a:p>
      </dgm:t>
    </dgm:pt>
    <dgm:pt modelId="{E9B02F68-C9BD-4216-A27C-67DEB6CBF25C}">
      <dgm:prSet/>
      <dgm:spPr/>
      <dgm:t>
        <a:bodyPr/>
        <a:lstStyle/>
        <a:p>
          <a:r>
            <a:rPr lang="en-US"/>
            <a:t>Hospitals</a:t>
          </a:r>
        </a:p>
      </dgm:t>
    </dgm:pt>
    <dgm:pt modelId="{BF98B5AA-466D-4DEE-9103-3B09524409AE}" type="parTrans" cxnId="{E9D35017-33C3-4373-924B-81FA6666E697}">
      <dgm:prSet/>
      <dgm:spPr/>
      <dgm:t>
        <a:bodyPr/>
        <a:lstStyle/>
        <a:p>
          <a:endParaRPr lang="en-US"/>
        </a:p>
      </dgm:t>
    </dgm:pt>
    <dgm:pt modelId="{58142D20-6A62-4344-9888-0908D8FDD4AE}" type="sibTrans" cxnId="{E9D35017-33C3-4373-924B-81FA6666E697}">
      <dgm:prSet/>
      <dgm:spPr/>
      <dgm:t>
        <a:bodyPr/>
        <a:lstStyle/>
        <a:p>
          <a:endParaRPr lang="en-US"/>
        </a:p>
      </dgm:t>
    </dgm:pt>
    <dgm:pt modelId="{94C1457A-AECD-4BE5-B2F6-F9CFC4466153}">
      <dgm:prSet/>
      <dgm:spPr/>
      <dgm:t>
        <a:bodyPr/>
        <a:lstStyle/>
        <a:p>
          <a:r>
            <a:rPr lang="en-US"/>
            <a:t>Long Term Care</a:t>
          </a:r>
        </a:p>
      </dgm:t>
    </dgm:pt>
    <dgm:pt modelId="{E1D3B1F8-7ABF-4FC3-AA46-D7241146C5B9}" type="parTrans" cxnId="{F20F5C8F-CEC7-4CB9-B492-18EDDB18A79A}">
      <dgm:prSet/>
      <dgm:spPr/>
      <dgm:t>
        <a:bodyPr/>
        <a:lstStyle/>
        <a:p>
          <a:endParaRPr lang="en-US"/>
        </a:p>
      </dgm:t>
    </dgm:pt>
    <dgm:pt modelId="{6499D491-041C-4782-8E73-950D28048988}" type="sibTrans" cxnId="{F20F5C8F-CEC7-4CB9-B492-18EDDB18A79A}">
      <dgm:prSet/>
      <dgm:spPr/>
      <dgm:t>
        <a:bodyPr/>
        <a:lstStyle/>
        <a:p>
          <a:endParaRPr lang="en-US"/>
        </a:p>
      </dgm:t>
    </dgm:pt>
    <dgm:pt modelId="{FF3421D1-3FDC-4C2A-B565-1DEF895F57D1}">
      <dgm:prSet/>
      <dgm:spPr/>
      <dgm:t>
        <a:bodyPr/>
        <a:lstStyle/>
        <a:p>
          <a:r>
            <a:rPr lang="en-US"/>
            <a:t>Critical Access Hospitals</a:t>
          </a:r>
        </a:p>
      </dgm:t>
    </dgm:pt>
    <dgm:pt modelId="{CAFB326F-C3A7-47BC-85DD-C8707113115D}" type="parTrans" cxnId="{AC2704AC-2537-4081-ADC8-A34CA1E0EE66}">
      <dgm:prSet/>
      <dgm:spPr/>
      <dgm:t>
        <a:bodyPr/>
        <a:lstStyle/>
        <a:p>
          <a:endParaRPr lang="en-US"/>
        </a:p>
      </dgm:t>
    </dgm:pt>
    <dgm:pt modelId="{403069FB-9E6A-4A80-B60A-232A8FC02366}" type="sibTrans" cxnId="{AC2704AC-2537-4081-ADC8-A34CA1E0EE66}">
      <dgm:prSet/>
      <dgm:spPr/>
      <dgm:t>
        <a:bodyPr/>
        <a:lstStyle/>
        <a:p>
          <a:endParaRPr lang="en-US"/>
        </a:p>
      </dgm:t>
    </dgm:pt>
    <dgm:pt modelId="{2B7899C2-FB77-4537-B237-6C1BFEC2F3CD}">
      <dgm:prSet/>
      <dgm:spPr/>
      <dgm:t>
        <a:bodyPr/>
        <a:lstStyle/>
        <a:p>
          <a:r>
            <a:rPr lang="en-US"/>
            <a:t>Outpatient locations</a:t>
          </a:r>
        </a:p>
      </dgm:t>
    </dgm:pt>
    <dgm:pt modelId="{B7CBA7CF-8FDA-408F-B774-6B5690CF6C7A}" type="parTrans" cxnId="{B2A76EBA-9430-4F8B-AE12-8447748AA93C}">
      <dgm:prSet/>
      <dgm:spPr/>
      <dgm:t>
        <a:bodyPr/>
        <a:lstStyle/>
        <a:p>
          <a:endParaRPr lang="en-US"/>
        </a:p>
      </dgm:t>
    </dgm:pt>
    <dgm:pt modelId="{AA85089E-82BB-4E14-929F-168E363A79C0}" type="sibTrans" cxnId="{B2A76EBA-9430-4F8B-AE12-8447748AA93C}">
      <dgm:prSet/>
      <dgm:spPr/>
      <dgm:t>
        <a:bodyPr/>
        <a:lstStyle/>
        <a:p>
          <a:endParaRPr lang="en-US"/>
        </a:p>
      </dgm:t>
    </dgm:pt>
    <dgm:pt modelId="{3A8BF7A6-EF3C-4234-81C8-214C972521DB}" type="pres">
      <dgm:prSet presAssocID="{417ED45A-1A25-4256-A183-84751AC4A20D}" presName="root" presStyleCnt="0">
        <dgm:presLayoutVars>
          <dgm:dir/>
          <dgm:resizeHandles val="exact"/>
        </dgm:presLayoutVars>
      </dgm:prSet>
      <dgm:spPr/>
    </dgm:pt>
    <dgm:pt modelId="{8B048FC9-0149-4ACB-B9F0-EDA4ADE03A29}" type="pres">
      <dgm:prSet presAssocID="{A8575353-A106-4149-BF59-0BB7CCF1E2D0}" presName="compNode" presStyleCnt="0"/>
      <dgm:spPr/>
    </dgm:pt>
    <dgm:pt modelId="{B5B8FB61-2CE6-49F2-A67C-2E60A2D0B623}" type="pres">
      <dgm:prSet presAssocID="{A8575353-A106-4149-BF59-0BB7CCF1E2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wel"/>
        </a:ext>
      </dgm:extLst>
    </dgm:pt>
    <dgm:pt modelId="{39CD42C6-6DD4-47B7-BD66-839F06692E8D}" type="pres">
      <dgm:prSet presAssocID="{A8575353-A106-4149-BF59-0BB7CCF1E2D0}" presName="iconSpace" presStyleCnt="0"/>
      <dgm:spPr/>
    </dgm:pt>
    <dgm:pt modelId="{A29DA373-8177-4A7A-B3AB-7E84CDFA0EF6}" type="pres">
      <dgm:prSet presAssocID="{A8575353-A106-4149-BF59-0BB7CCF1E2D0}" presName="parTx" presStyleLbl="revTx" presStyleIdx="0" presStyleCnt="4">
        <dgm:presLayoutVars>
          <dgm:chMax val="0"/>
          <dgm:chPref val="0"/>
        </dgm:presLayoutVars>
      </dgm:prSet>
      <dgm:spPr/>
    </dgm:pt>
    <dgm:pt modelId="{929EDFEF-6BBD-4AF3-BC5A-50E64DFCE2AE}" type="pres">
      <dgm:prSet presAssocID="{A8575353-A106-4149-BF59-0BB7CCF1E2D0}" presName="txSpace" presStyleCnt="0"/>
      <dgm:spPr/>
    </dgm:pt>
    <dgm:pt modelId="{72D58508-7A15-456B-A6CB-25BA4997205C}" type="pres">
      <dgm:prSet presAssocID="{A8575353-A106-4149-BF59-0BB7CCF1E2D0}" presName="desTx" presStyleLbl="revTx" presStyleIdx="1" presStyleCnt="4">
        <dgm:presLayoutVars/>
      </dgm:prSet>
      <dgm:spPr/>
    </dgm:pt>
    <dgm:pt modelId="{C483249B-4BE3-4767-84DC-F36F84A11AA6}" type="pres">
      <dgm:prSet presAssocID="{78654DDC-DFC3-4AB3-BB38-E7DD8CE394B5}" presName="sibTrans" presStyleCnt="0"/>
      <dgm:spPr/>
    </dgm:pt>
    <dgm:pt modelId="{6F9797AA-88F3-4DAF-A70B-3DA4ACA59B51}" type="pres">
      <dgm:prSet presAssocID="{48C2DADE-6B31-4BCF-9C73-A5F22DE49B5D}" presName="compNode" presStyleCnt="0"/>
      <dgm:spPr/>
    </dgm:pt>
    <dgm:pt modelId="{1A783905-4A85-4740-B4DB-F7A320E9EEF2}" type="pres">
      <dgm:prSet presAssocID="{48C2DADE-6B31-4BCF-9C73-A5F22DE49B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C9C7E8A3-839B-4AA7-BA62-EA9478C611AB}" type="pres">
      <dgm:prSet presAssocID="{48C2DADE-6B31-4BCF-9C73-A5F22DE49B5D}" presName="iconSpace" presStyleCnt="0"/>
      <dgm:spPr/>
    </dgm:pt>
    <dgm:pt modelId="{F471EE53-0A1F-4C56-A739-DF8E7ABE3AB2}" type="pres">
      <dgm:prSet presAssocID="{48C2DADE-6B31-4BCF-9C73-A5F22DE49B5D}" presName="parTx" presStyleLbl="revTx" presStyleIdx="2" presStyleCnt="4">
        <dgm:presLayoutVars>
          <dgm:chMax val="0"/>
          <dgm:chPref val="0"/>
        </dgm:presLayoutVars>
      </dgm:prSet>
      <dgm:spPr/>
    </dgm:pt>
    <dgm:pt modelId="{E4326A00-2034-4210-B1E9-CEEA1B282651}" type="pres">
      <dgm:prSet presAssocID="{48C2DADE-6B31-4BCF-9C73-A5F22DE49B5D}" presName="txSpace" presStyleCnt="0"/>
      <dgm:spPr/>
    </dgm:pt>
    <dgm:pt modelId="{8B369857-39BE-4053-9E94-B7AB0C053AB5}" type="pres">
      <dgm:prSet presAssocID="{48C2DADE-6B31-4BCF-9C73-A5F22DE49B5D}" presName="desTx" presStyleLbl="revTx" presStyleIdx="3" presStyleCnt="4">
        <dgm:presLayoutVars/>
      </dgm:prSet>
      <dgm:spPr/>
    </dgm:pt>
  </dgm:ptLst>
  <dgm:cxnLst>
    <dgm:cxn modelId="{0688D907-16FA-4306-81FF-B1992C4C652C}" type="presOf" srcId="{94C1457A-AECD-4BE5-B2F6-F9CFC4466153}" destId="{8B369857-39BE-4053-9E94-B7AB0C053AB5}" srcOrd="0" destOrd="1" presId="urn:microsoft.com/office/officeart/2018/2/layout/IconLabelDescriptionList"/>
    <dgm:cxn modelId="{D1EF860F-8911-4B9C-9E35-252E57A51A40}" type="presOf" srcId="{A8575353-A106-4149-BF59-0BB7CCF1E2D0}" destId="{A29DA373-8177-4A7A-B3AB-7E84CDFA0EF6}" srcOrd="0" destOrd="0" presId="urn:microsoft.com/office/officeart/2018/2/layout/IconLabelDescriptionList"/>
    <dgm:cxn modelId="{E9D35017-33C3-4373-924B-81FA6666E697}" srcId="{48C2DADE-6B31-4BCF-9C73-A5F22DE49B5D}" destId="{E9B02F68-C9BD-4216-A27C-67DEB6CBF25C}" srcOrd="0" destOrd="0" parTransId="{BF98B5AA-466D-4DEE-9103-3B09524409AE}" sibTransId="{58142D20-6A62-4344-9888-0908D8FDD4AE}"/>
    <dgm:cxn modelId="{01B83325-CCB8-4B8C-9666-E3FD2FAF95B3}" type="presOf" srcId="{417ED45A-1A25-4256-A183-84751AC4A20D}" destId="{3A8BF7A6-EF3C-4234-81C8-214C972521DB}" srcOrd="0" destOrd="0" presId="urn:microsoft.com/office/officeart/2018/2/layout/IconLabelDescriptionList"/>
    <dgm:cxn modelId="{F20F5C8F-CEC7-4CB9-B492-18EDDB18A79A}" srcId="{48C2DADE-6B31-4BCF-9C73-A5F22DE49B5D}" destId="{94C1457A-AECD-4BE5-B2F6-F9CFC4466153}" srcOrd="1" destOrd="0" parTransId="{E1D3B1F8-7ABF-4FC3-AA46-D7241146C5B9}" sibTransId="{6499D491-041C-4782-8E73-950D28048988}"/>
    <dgm:cxn modelId="{AC2704AC-2537-4081-ADC8-A34CA1E0EE66}" srcId="{48C2DADE-6B31-4BCF-9C73-A5F22DE49B5D}" destId="{FF3421D1-3FDC-4C2A-B565-1DEF895F57D1}" srcOrd="2" destOrd="0" parTransId="{CAFB326F-C3A7-47BC-85DD-C8707113115D}" sibTransId="{403069FB-9E6A-4A80-B60A-232A8FC02366}"/>
    <dgm:cxn modelId="{785152B2-C0BF-4E57-967B-01A13CCB2503}" srcId="{417ED45A-1A25-4256-A183-84751AC4A20D}" destId="{48C2DADE-6B31-4BCF-9C73-A5F22DE49B5D}" srcOrd="1" destOrd="0" parTransId="{6B5C668E-9DED-4D92-AD17-090531195D94}" sibTransId="{81B6BF43-EA65-4689-BD54-C6DED4DF0CB7}"/>
    <dgm:cxn modelId="{676791B4-1E25-4C78-9021-BD191FE65107}" srcId="{417ED45A-1A25-4256-A183-84751AC4A20D}" destId="{A8575353-A106-4149-BF59-0BB7CCF1E2D0}" srcOrd="0" destOrd="0" parTransId="{1451CA37-A8E1-4D45-B3B3-6A3614CACDB9}" sibTransId="{78654DDC-DFC3-4AB3-BB38-E7DD8CE394B5}"/>
    <dgm:cxn modelId="{B2A76EBA-9430-4F8B-AE12-8447748AA93C}" srcId="{48C2DADE-6B31-4BCF-9C73-A5F22DE49B5D}" destId="{2B7899C2-FB77-4537-B237-6C1BFEC2F3CD}" srcOrd="3" destOrd="0" parTransId="{B7CBA7CF-8FDA-408F-B774-6B5690CF6C7A}" sibTransId="{AA85089E-82BB-4E14-929F-168E363A79C0}"/>
    <dgm:cxn modelId="{668006D7-C791-47EF-AB8E-7004CCF05BEF}" type="presOf" srcId="{2B7899C2-FB77-4537-B237-6C1BFEC2F3CD}" destId="{8B369857-39BE-4053-9E94-B7AB0C053AB5}" srcOrd="0" destOrd="3" presId="urn:microsoft.com/office/officeart/2018/2/layout/IconLabelDescriptionList"/>
    <dgm:cxn modelId="{0C9345F4-D32D-455C-A25D-DDAEE9A40CB2}" type="presOf" srcId="{FF3421D1-3FDC-4C2A-B565-1DEF895F57D1}" destId="{8B369857-39BE-4053-9E94-B7AB0C053AB5}" srcOrd="0" destOrd="2" presId="urn:microsoft.com/office/officeart/2018/2/layout/IconLabelDescriptionList"/>
    <dgm:cxn modelId="{6AF222FD-F2C6-4C0C-B29D-6F2FED4748CC}" type="presOf" srcId="{E9B02F68-C9BD-4216-A27C-67DEB6CBF25C}" destId="{8B369857-39BE-4053-9E94-B7AB0C053AB5}" srcOrd="0" destOrd="0" presId="urn:microsoft.com/office/officeart/2018/2/layout/IconLabelDescriptionList"/>
    <dgm:cxn modelId="{0BDAEEFF-9EFF-44AE-86C2-BF63882E1792}" type="presOf" srcId="{48C2DADE-6B31-4BCF-9C73-A5F22DE49B5D}" destId="{F471EE53-0A1F-4C56-A739-DF8E7ABE3AB2}" srcOrd="0" destOrd="0" presId="urn:microsoft.com/office/officeart/2018/2/layout/IconLabelDescriptionList"/>
    <dgm:cxn modelId="{84AB472B-D775-41EC-B86D-D9FD1D09D2DE}" type="presParOf" srcId="{3A8BF7A6-EF3C-4234-81C8-214C972521DB}" destId="{8B048FC9-0149-4ACB-B9F0-EDA4ADE03A29}" srcOrd="0" destOrd="0" presId="urn:microsoft.com/office/officeart/2018/2/layout/IconLabelDescriptionList"/>
    <dgm:cxn modelId="{96DA62B8-F11F-4EB9-800C-028C2F73D861}" type="presParOf" srcId="{8B048FC9-0149-4ACB-B9F0-EDA4ADE03A29}" destId="{B5B8FB61-2CE6-49F2-A67C-2E60A2D0B623}" srcOrd="0" destOrd="0" presId="urn:microsoft.com/office/officeart/2018/2/layout/IconLabelDescriptionList"/>
    <dgm:cxn modelId="{DB59754F-2A07-48C1-A435-DE3D29914924}" type="presParOf" srcId="{8B048FC9-0149-4ACB-B9F0-EDA4ADE03A29}" destId="{39CD42C6-6DD4-47B7-BD66-839F06692E8D}" srcOrd="1" destOrd="0" presId="urn:microsoft.com/office/officeart/2018/2/layout/IconLabelDescriptionList"/>
    <dgm:cxn modelId="{2E1A1577-5BEC-41B4-BDB2-29105EBD4433}" type="presParOf" srcId="{8B048FC9-0149-4ACB-B9F0-EDA4ADE03A29}" destId="{A29DA373-8177-4A7A-B3AB-7E84CDFA0EF6}" srcOrd="2" destOrd="0" presId="urn:microsoft.com/office/officeart/2018/2/layout/IconLabelDescriptionList"/>
    <dgm:cxn modelId="{63F57A0E-F9A8-4F9D-B5F3-312120D2C568}" type="presParOf" srcId="{8B048FC9-0149-4ACB-B9F0-EDA4ADE03A29}" destId="{929EDFEF-6BBD-4AF3-BC5A-50E64DFCE2AE}" srcOrd="3" destOrd="0" presId="urn:microsoft.com/office/officeart/2018/2/layout/IconLabelDescriptionList"/>
    <dgm:cxn modelId="{53EA5353-E607-4C04-9099-0959611A07A6}" type="presParOf" srcId="{8B048FC9-0149-4ACB-B9F0-EDA4ADE03A29}" destId="{72D58508-7A15-456B-A6CB-25BA4997205C}" srcOrd="4" destOrd="0" presId="urn:microsoft.com/office/officeart/2018/2/layout/IconLabelDescriptionList"/>
    <dgm:cxn modelId="{B6F5C3B8-E086-48B4-B6E9-4D58B6E95F87}" type="presParOf" srcId="{3A8BF7A6-EF3C-4234-81C8-214C972521DB}" destId="{C483249B-4BE3-4767-84DC-F36F84A11AA6}" srcOrd="1" destOrd="0" presId="urn:microsoft.com/office/officeart/2018/2/layout/IconLabelDescriptionList"/>
    <dgm:cxn modelId="{B81D535D-B5FB-4113-B68C-81BBA76E2FBC}" type="presParOf" srcId="{3A8BF7A6-EF3C-4234-81C8-214C972521DB}" destId="{6F9797AA-88F3-4DAF-A70B-3DA4ACA59B51}" srcOrd="2" destOrd="0" presId="urn:microsoft.com/office/officeart/2018/2/layout/IconLabelDescriptionList"/>
    <dgm:cxn modelId="{79C9E2F1-F3E8-4853-8042-FBF41729E8D3}" type="presParOf" srcId="{6F9797AA-88F3-4DAF-A70B-3DA4ACA59B51}" destId="{1A783905-4A85-4740-B4DB-F7A320E9EEF2}" srcOrd="0" destOrd="0" presId="urn:microsoft.com/office/officeart/2018/2/layout/IconLabelDescriptionList"/>
    <dgm:cxn modelId="{8E2DAEA9-93A5-4147-8267-478309247DBC}" type="presParOf" srcId="{6F9797AA-88F3-4DAF-A70B-3DA4ACA59B51}" destId="{C9C7E8A3-839B-4AA7-BA62-EA9478C611AB}" srcOrd="1" destOrd="0" presId="urn:microsoft.com/office/officeart/2018/2/layout/IconLabelDescriptionList"/>
    <dgm:cxn modelId="{14636F0A-52D9-4AD0-BF4C-8E9EFF5A4920}" type="presParOf" srcId="{6F9797AA-88F3-4DAF-A70B-3DA4ACA59B51}" destId="{F471EE53-0A1F-4C56-A739-DF8E7ABE3AB2}" srcOrd="2" destOrd="0" presId="urn:microsoft.com/office/officeart/2018/2/layout/IconLabelDescriptionList"/>
    <dgm:cxn modelId="{FBECF7D2-93B9-422D-B489-A06018911479}" type="presParOf" srcId="{6F9797AA-88F3-4DAF-A70B-3DA4ACA59B51}" destId="{E4326A00-2034-4210-B1E9-CEEA1B282651}" srcOrd="3" destOrd="0" presId="urn:microsoft.com/office/officeart/2018/2/layout/IconLabelDescriptionList"/>
    <dgm:cxn modelId="{13FABE52-9969-4187-B2A7-BE98B4737128}" type="presParOf" srcId="{6F9797AA-88F3-4DAF-A70B-3DA4ACA59B51}" destId="{8B369857-39BE-4053-9E94-B7AB0C053AB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6B2A-4D0D-4BF6-9376-B6857A9699E7}">
      <dsp:nvSpPr>
        <dsp:cNvPr id="0" name=""/>
        <dsp:cNvSpPr/>
      </dsp:nvSpPr>
      <dsp:spPr>
        <a:xfrm>
          <a:off x="0" y="1589"/>
          <a:ext cx="11668467" cy="805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F0EF1-D1CE-4939-9C65-C8DCB1F796B6}">
      <dsp:nvSpPr>
        <dsp:cNvPr id="0" name=""/>
        <dsp:cNvSpPr/>
      </dsp:nvSpPr>
      <dsp:spPr>
        <a:xfrm>
          <a:off x="243647" y="182814"/>
          <a:ext cx="442995" cy="442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063B5-E477-44D4-833F-D713805500E8}">
      <dsp:nvSpPr>
        <dsp:cNvPr id="0" name=""/>
        <dsp:cNvSpPr/>
      </dsp:nvSpPr>
      <dsp:spPr>
        <a:xfrm>
          <a:off x="930290" y="1589"/>
          <a:ext cx="10738176" cy="80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43" tIns="85243" rIns="85243" bIns="85243" numCol="1" spcCol="1270" anchor="ctr" anchorCtr="0">
          <a:noAutofit/>
        </a:bodyPr>
        <a:lstStyle/>
        <a:p>
          <a:pPr marL="0" lvl="0" indent="0" algn="l" defTabSz="977900">
            <a:lnSpc>
              <a:spcPct val="100000"/>
            </a:lnSpc>
            <a:spcBef>
              <a:spcPct val="0"/>
            </a:spcBef>
            <a:spcAft>
              <a:spcPct val="35000"/>
            </a:spcAft>
            <a:buNone/>
          </a:pPr>
          <a:r>
            <a:rPr lang="en-US" sz="2200" kern="1200"/>
            <a:t>Christina Roberts: IT Support Coordinator </a:t>
          </a:r>
        </a:p>
      </dsp:txBody>
      <dsp:txXfrm>
        <a:off x="930290" y="1589"/>
        <a:ext cx="10738176" cy="805446"/>
      </dsp:txXfrm>
    </dsp:sp>
    <dsp:sp modelId="{621FE1DE-1BA6-43EB-BF7D-111EB965FCD5}">
      <dsp:nvSpPr>
        <dsp:cNvPr id="0" name=""/>
        <dsp:cNvSpPr/>
      </dsp:nvSpPr>
      <dsp:spPr>
        <a:xfrm>
          <a:off x="0" y="1008397"/>
          <a:ext cx="11668467" cy="805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6144A-A578-4AF0-B519-9012BEB00E3C}">
      <dsp:nvSpPr>
        <dsp:cNvPr id="0" name=""/>
        <dsp:cNvSpPr/>
      </dsp:nvSpPr>
      <dsp:spPr>
        <a:xfrm>
          <a:off x="243647" y="1189623"/>
          <a:ext cx="442995" cy="442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6BF5F-CDC6-417E-A04E-801B774CB84E}">
      <dsp:nvSpPr>
        <dsp:cNvPr id="0" name=""/>
        <dsp:cNvSpPr/>
      </dsp:nvSpPr>
      <dsp:spPr>
        <a:xfrm>
          <a:off x="930290" y="1008397"/>
          <a:ext cx="10738176" cy="80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43" tIns="85243" rIns="85243" bIns="85243" numCol="1" spcCol="1270" anchor="ctr" anchorCtr="0">
          <a:noAutofit/>
        </a:bodyPr>
        <a:lstStyle/>
        <a:p>
          <a:pPr marL="0" lvl="0" indent="0" algn="l" defTabSz="977900">
            <a:lnSpc>
              <a:spcPct val="100000"/>
            </a:lnSpc>
            <a:spcBef>
              <a:spcPct val="0"/>
            </a:spcBef>
            <a:spcAft>
              <a:spcPct val="35000"/>
            </a:spcAft>
            <a:buNone/>
          </a:pPr>
          <a:r>
            <a:rPr lang="en-US" sz="2200" kern="1200" dirty="0"/>
            <a:t>Cassie Prather: President </a:t>
          </a:r>
        </a:p>
      </dsp:txBody>
      <dsp:txXfrm>
        <a:off x="930290" y="1008397"/>
        <a:ext cx="10738176" cy="805446"/>
      </dsp:txXfrm>
    </dsp:sp>
    <dsp:sp modelId="{4F4CB43B-63B1-4BE7-BA5A-B0DE662EF9AB}">
      <dsp:nvSpPr>
        <dsp:cNvPr id="0" name=""/>
        <dsp:cNvSpPr/>
      </dsp:nvSpPr>
      <dsp:spPr>
        <a:xfrm>
          <a:off x="0" y="2015205"/>
          <a:ext cx="11668467" cy="805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17ADB-CDE1-4568-AFC0-56A5CA0DF14D}">
      <dsp:nvSpPr>
        <dsp:cNvPr id="0" name=""/>
        <dsp:cNvSpPr/>
      </dsp:nvSpPr>
      <dsp:spPr>
        <a:xfrm>
          <a:off x="243647" y="2196431"/>
          <a:ext cx="442995" cy="442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6BD98-BB9E-41A7-B576-A81E0A4E684C}">
      <dsp:nvSpPr>
        <dsp:cNvPr id="0" name=""/>
        <dsp:cNvSpPr/>
      </dsp:nvSpPr>
      <dsp:spPr>
        <a:xfrm>
          <a:off x="930290" y="2015205"/>
          <a:ext cx="10738176" cy="80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43" tIns="85243" rIns="85243" bIns="85243" numCol="1" spcCol="1270" anchor="ctr" anchorCtr="0">
          <a:noAutofit/>
        </a:bodyPr>
        <a:lstStyle/>
        <a:p>
          <a:pPr marL="0" lvl="0" indent="0" algn="l" defTabSz="977900">
            <a:lnSpc>
              <a:spcPct val="100000"/>
            </a:lnSpc>
            <a:spcBef>
              <a:spcPct val="0"/>
            </a:spcBef>
            <a:spcAft>
              <a:spcPct val="35000"/>
            </a:spcAft>
            <a:buNone/>
          </a:pPr>
          <a:r>
            <a:rPr lang="en-US" sz="2200" kern="1200"/>
            <a:t>Heather Gibson: Treasurer </a:t>
          </a:r>
        </a:p>
      </dsp:txBody>
      <dsp:txXfrm>
        <a:off x="930290" y="2015205"/>
        <a:ext cx="10738176" cy="805446"/>
      </dsp:txXfrm>
    </dsp:sp>
    <dsp:sp modelId="{88014308-9139-4B63-B200-F63E5C9B58D0}">
      <dsp:nvSpPr>
        <dsp:cNvPr id="0" name=""/>
        <dsp:cNvSpPr/>
      </dsp:nvSpPr>
      <dsp:spPr>
        <a:xfrm>
          <a:off x="0" y="3022014"/>
          <a:ext cx="11668467" cy="805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022EC-2EC2-4BEB-B19A-54F054CA4213}">
      <dsp:nvSpPr>
        <dsp:cNvPr id="0" name=""/>
        <dsp:cNvSpPr/>
      </dsp:nvSpPr>
      <dsp:spPr>
        <a:xfrm>
          <a:off x="243647" y="3203239"/>
          <a:ext cx="442995" cy="4429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332FD-77C5-40E5-A1B6-D689F707E5F1}">
      <dsp:nvSpPr>
        <dsp:cNvPr id="0" name=""/>
        <dsp:cNvSpPr/>
      </dsp:nvSpPr>
      <dsp:spPr>
        <a:xfrm>
          <a:off x="930290" y="3022014"/>
          <a:ext cx="10738176" cy="80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43" tIns="85243" rIns="85243" bIns="85243" numCol="1" spcCol="1270" anchor="ctr" anchorCtr="0">
          <a:noAutofit/>
        </a:bodyPr>
        <a:lstStyle/>
        <a:p>
          <a:pPr marL="0" lvl="0" indent="0" algn="l" defTabSz="977900">
            <a:lnSpc>
              <a:spcPct val="100000"/>
            </a:lnSpc>
            <a:spcBef>
              <a:spcPct val="0"/>
            </a:spcBef>
            <a:spcAft>
              <a:spcPct val="35000"/>
            </a:spcAft>
            <a:buNone/>
          </a:pPr>
          <a:r>
            <a:rPr lang="en-US" sz="2200" kern="1200"/>
            <a:t>Zach Evans: Education Chair</a:t>
          </a:r>
        </a:p>
      </dsp:txBody>
      <dsp:txXfrm>
        <a:off x="930290" y="3022014"/>
        <a:ext cx="10738176" cy="805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9230-2BC2-44A0-BF32-682275604736}">
      <dsp:nvSpPr>
        <dsp:cNvPr id="0" name=""/>
        <dsp:cNvSpPr/>
      </dsp:nvSpPr>
      <dsp:spPr>
        <a:xfrm>
          <a:off x="0" y="24074"/>
          <a:ext cx="4763525" cy="690860"/>
        </a:xfrm>
        <a:prstGeom prst="roundRect">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Chapter News</a:t>
          </a:r>
          <a:endParaRPr lang="en-US" sz="2800" kern="1200" dirty="0"/>
        </a:p>
      </dsp:txBody>
      <dsp:txXfrm>
        <a:off x="33725" y="57799"/>
        <a:ext cx="4696075" cy="623410"/>
      </dsp:txXfrm>
    </dsp:sp>
    <dsp:sp modelId="{0A781A48-46FC-4646-B938-2591A919F60B}">
      <dsp:nvSpPr>
        <dsp:cNvPr id="0" name=""/>
        <dsp:cNvSpPr/>
      </dsp:nvSpPr>
      <dsp:spPr>
        <a:xfrm>
          <a:off x="0" y="714935"/>
          <a:ext cx="4763525" cy="3617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2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Elections for board positions for 2025 will be coming in the November member meeting – reach out with questions </a:t>
          </a:r>
        </a:p>
        <a:p>
          <a:pPr marL="228600" lvl="1" indent="-228600" algn="l" defTabSz="889000">
            <a:lnSpc>
              <a:spcPct val="90000"/>
            </a:lnSpc>
            <a:spcBef>
              <a:spcPct val="0"/>
            </a:spcBef>
            <a:spcAft>
              <a:spcPct val="20000"/>
            </a:spcAft>
            <a:buChar char="•"/>
          </a:pPr>
          <a:r>
            <a:rPr lang="en-US" sz="2000" kern="1200" dirty="0"/>
            <a:t>Inland Northwest chapter will be holding a conference in Spring of 2025, we need volunteers for a planning committee </a:t>
          </a:r>
        </a:p>
        <a:p>
          <a:pPr marL="228600" lvl="1" indent="-228600" algn="l" defTabSz="889000">
            <a:lnSpc>
              <a:spcPct val="90000"/>
            </a:lnSpc>
            <a:spcBef>
              <a:spcPct val="0"/>
            </a:spcBef>
            <a:spcAft>
              <a:spcPct val="20000"/>
            </a:spcAft>
            <a:buChar char="•"/>
          </a:pPr>
          <a:r>
            <a:rPr lang="en-US" sz="2000" kern="1200" dirty="0"/>
            <a:t>In-person meeting(s)</a:t>
          </a:r>
        </a:p>
      </dsp:txBody>
      <dsp:txXfrm>
        <a:off x="0" y="714935"/>
        <a:ext cx="4763525" cy="3617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44A3-4BEE-4BED-9B9C-80159704AEF6}">
      <dsp:nvSpPr>
        <dsp:cNvPr id="0" name=""/>
        <dsp:cNvSpPr/>
      </dsp:nvSpPr>
      <dsp:spPr>
        <a:xfrm>
          <a:off x="1320"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4453489-209C-4465-9597-56EADB2D15BD}">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As a lone IP in a nursing home, I am always looking for educational offerings on subjects that I don’t have the best grasp on </a:t>
          </a:r>
        </a:p>
      </dsp:txBody>
      <dsp:txXfrm>
        <a:off x="602678" y="623956"/>
        <a:ext cx="4463730" cy="2771523"/>
      </dsp:txXfrm>
    </dsp:sp>
    <dsp:sp modelId="{17195F68-C47C-45D6-9F9B-B47D542A7DBE}">
      <dsp:nvSpPr>
        <dsp:cNvPr id="0" name=""/>
        <dsp:cNvSpPr/>
      </dsp:nvSpPr>
      <dsp:spPr>
        <a:xfrm>
          <a:off x="5667765"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307602CD-C3E8-4C04-9893-E29DD341144C}">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 wanted to get a better understanding of what to look for when I round in the laundry facility</a:t>
          </a:r>
        </a:p>
      </dsp:txBody>
      <dsp:txXfrm>
        <a:off x="6269123" y="623956"/>
        <a:ext cx="4463730" cy="2771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8FB61-2CE6-49F2-A67C-2E60A2D0B623}">
      <dsp:nvSpPr>
        <dsp:cNvPr id="0" name=""/>
        <dsp:cNvSpPr/>
      </dsp:nvSpPr>
      <dsp:spPr>
        <a:xfrm>
          <a:off x="716787" y="17784"/>
          <a:ext cx="1510523" cy="1495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9DA373-8177-4A7A-B3AB-7E84CDFA0EF6}">
      <dsp:nvSpPr>
        <dsp:cNvPr id="0" name=""/>
        <dsp:cNvSpPr/>
      </dsp:nvSpPr>
      <dsp:spPr>
        <a:xfrm>
          <a:off x="716787" y="1663351"/>
          <a:ext cx="4315781" cy="640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kern="1200"/>
            <a:t>I learned that all linen we use is called healthcare textiles, or HCT</a:t>
          </a:r>
        </a:p>
      </dsp:txBody>
      <dsp:txXfrm>
        <a:off x="716787" y="1663351"/>
        <a:ext cx="4315781" cy="640844"/>
      </dsp:txXfrm>
    </dsp:sp>
    <dsp:sp modelId="{72D58508-7A15-456B-A6CB-25BA4997205C}">
      <dsp:nvSpPr>
        <dsp:cNvPr id="0" name=""/>
        <dsp:cNvSpPr/>
      </dsp:nvSpPr>
      <dsp:spPr>
        <a:xfrm>
          <a:off x="716787" y="2374085"/>
          <a:ext cx="4315781" cy="1138192"/>
        </a:xfrm>
        <a:prstGeom prst="rect">
          <a:avLst/>
        </a:prstGeom>
        <a:noFill/>
        <a:ln>
          <a:noFill/>
        </a:ln>
        <a:effectLst/>
      </dsp:spPr>
      <dsp:style>
        <a:lnRef idx="0">
          <a:scrgbClr r="0" g="0" b="0"/>
        </a:lnRef>
        <a:fillRef idx="0">
          <a:scrgbClr r="0" g="0" b="0"/>
        </a:fillRef>
        <a:effectRef idx="0">
          <a:scrgbClr r="0" g="0" b="0"/>
        </a:effectRef>
        <a:fontRef idx="minor"/>
      </dsp:style>
    </dsp:sp>
    <dsp:sp modelId="{1A783905-4A85-4740-B4DB-F7A320E9EEF2}">
      <dsp:nvSpPr>
        <dsp:cNvPr id="0" name=""/>
        <dsp:cNvSpPr/>
      </dsp:nvSpPr>
      <dsp:spPr>
        <a:xfrm>
          <a:off x="5787830" y="17784"/>
          <a:ext cx="1510523" cy="1495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71EE53-0A1F-4C56-A739-DF8E7ABE3AB2}">
      <dsp:nvSpPr>
        <dsp:cNvPr id="0" name=""/>
        <dsp:cNvSpPr/>
      </dsp:nvSpPr>
      <dsp:spPr>
        <a:xfrm>
          <a:off x="5787830" y="1663351"/>
          <a:ext cx="4315781" cy="640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US" sz="2100" kern="1200"/>
            <a:t>These are used in a variety of healthcare locations including:</a:t>
          </a:r>
        </a:p>
      </dsp:txBody>
      <dsp:txXfrm>
        <a:off x="5787830" y="1663351"/>
        <a:ext cx="4315781" cy="640844"/>
      </dsp:txXfrm>
    </dsp:sp>
    <dsp:sp modelId="{8B369857-39BE-4053-9E94-B7AB0C053AB5}">
      <dsp:nvSpPr>
        <dsp:cNvPr id="0" name=""/>
        <dsp:cNvSpPr/>
      </dsp:nvSpPr>
      <dsp:spPr>
        <a:xfrm>
          <a:off x="5787830" y="2374085"/>
          <a:ext cx="4315781" cy="11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Hospitals</a:t>
          </a:r>
        </a:p>
        <a:p>
          <a:pPr marL="0" lvl="0" indent="0" algn="l" defTabSz="711200">
            <a:lnSpc>
              <a:spcPct val="90000"/>
            </a:lnSpc>
            <a:spcBef>
              <a:spcPct val="0"/>
            </a:spcBef>
            <a:spcAft>
              <a:spcPct val="35000"/>
            </a:spcAft>
            <a:buNone/>
          </a:pPr>
          <a:r>
            <a:rPr lang="en-US" sz="1600" kern="1200"/>
            <a:t>Long Term Care</a:t>
          </a:r>
        </a:p>
        <a:p>
          <a:pPr marL="0" lvl="0" indent="0" algn="l" defTabSz="711200">
            <a:lnSpc>
              <a:spcPct val="90000"/>
            </a:lnSpc>
            <a:spcBef>
              <a:spcPct val="0"/>
            </a:spcBef>
            <a:spcAft>
              <a:spcPct val="35000"/>
            </a:spcAft>
            <a:buNone/>
          </a:pPr>
          <a:r>
            <a:rPr lang="en-US" sz="1600" kern="1200"/>
            <a:t>Critical Access Hospitals</a:t>
          </a:r>
        </a:p>
        <a:p>
          <a:pPr marL="0" lvl="0" indent="0" algn="l" defTabSz="711200">
            <a:lnSpc>
              <a:spcPct val="90000"/>
            </a:lnSpc>
            <a:spcBef>
              <a:spcPct val="0"/>
            </a:spcBef>
            <a:spcAft>
              <a:spcPct val="35000"/>
            </a:spcAft>
            <a:buNone/>
          </a:pPr>
          <a:r>
            <a:rPr lang="en-US" sz="1600" kern="1200"/>
            <a:t>Outpatient locations</a:t>
          </a:r>
        </a:p>
      </dsp:txBody>
      <dsp:txXfrm>
        <a:off x="5787830" y="2374085"/>
        <a:ext cx="4315781" cy="11381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59542B3-E5C3-4F2B-871B-8285C91EE4E9}" type="datetimeFigureOut">
              <a:rPr lang="en-US" smtClean="0"/>
              <a:t>7/10/2024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A81DD3B-FEC5-49CA-B9E6-5C23A30CEAE6}" type="slidenum">
              <a:rPr lang="en-US" smtClean="0"/>
              <a:t>‹#›</a:t>
            </a:fld>
            <a:endParaRPr lang="en-US" dirty="0"/>
          </a:p>
        </p:txBody>
      </p:sp>
    </p:spTree>
    <p:extLst>
      <p:ext uri="{BB962C8B-B14F-4D97-AF65-F5344CB8AC3E}">
        <p14:creationId xmlns:p14="http://schemas.microsoft.com/office/powerpoint/2010/main" val="164835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latin typeface="Gotham Black" panose="02000604040000020004" pitchFamily="50" charset="0"/>
            </a:endParaRPr>
          </a:p>
        </p:txBody>
      </p:sp>
      <p:sp>
        <p:nvSpPr>
          <p:cNvPr id="21" name="Text Placeholder 18">
            <a:extLst>
              <a:ext uri="{FF2B5EF4-FFF2-40B4-BE49-F238E27FC236}">
                <a16:creationId xmlns:a16="http://schemas.microsoft.com/office/drawing/2014/main" id="{B5C4DA6B-4A47-4809-A0F9-5E46B065BC18}"/>
              </a:ext>
            </a:extLst>
          </p:cNvPr>
          <p:cNvSpPr>
            <a:spLocks noGrp="1"/>
          </p:cNvSpPr>
          <p:nvPr>
            <p:ph type="body" sz="quarter" idx="11"/>
          </p:nvPr>
        </p:nvSpPr>
        <p:spPr>
          <a:xfrm>
            <a:off x="3851070" y="1829543"/>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endParaRPr lang="en-US" dirty="0"/>
          </a:p>
        </p:txBody>
      </p:sp>
      <p:sp>
        <p:nvSpPr>
          <p:cNvPr id="22" name="Text Placeholder 18">
            <a:extLst>
              <a:ext uri="{FF2B5EF4-FFF2-40B4-BE49-F238E27FC236}">
                <a16:creationId xmlns:a16="http://schemas.microsoft.com/office/drawing/2014/main" id="{0B098CBF-C889-45ED-B622-DC801F8E832D}"/>
              </a:ext>
            </a:extLst>
          </p:cNvPr>
          <p:cNvSpPr>
            <a:spLocks noGrp="1"/>
          </p:cNvSpPr>
          <p:nvPr>
            <p:ph type="body" sz="quarter" idx="13"/>
          </p:nvPr>
        </p:nvSpPr>
        <p:spPr>
          <a:xfrm>
            <a:off x="3851070" y="2188680"/>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endParaRPr lang="en-US" dirty="0"/>
          </a:p>
        </p:txBody>
      </p:sp>
      <p:cxnSp>
        <p:nvCxnSpPr>
          <p:cNvPr id="25" name="Straight Connector 24">
            <a:extLst>
              <a:ext uri="{FF2B5EF4-FFF2-40B4-BE49-F238E27FC236}">
                <a16:creationId xmlns:a16="http://schemas.microsoft.com/office/drawing/2014/main" id="{91F101D1-68CD-4908-9998-968EE4EAB10D}"/>
              </a:ext>
            </a:extLst>
          </p:cNvPr>
          <p:cNvCxnSpPr/>
          <p:nvPr userDrawn="1"/>
        </p:nvCxnSpPr>
        <p:spPr>
          <a:xfrm>
            <a:off x="3851070" y="3142807"/>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A0180E2F-8C74-4B3F-B4B0-874040412520}"/>
              </a:ext>
            </a:extLst>
          </p:cNvPr>
          <p:cNvSpPr>
            <a:spLocks noGrp="1"/>
          </p:cNvSpPr>
          <p:nvPr>
            <p:ph type="body" sz="quarter" idx="10"/>
          </p:nvPr>
        </p:nvSpPr>
        <p:spPr>
          <a:xfrm>
            <a:off x="3754764" y="3557038"/>
            <a:ext cx="7796006" cy="646331"/>
          </a:xfrm>
          <a:prstGeom prst="rect">
            <a:avLst/>
          </a:prstGeom>
        </p:spPr>
        <p:txBody>
          <a:bodyPr wrap="square">
            <a:noAutofit/>
          </a:bodyPr>
          <a:lstStyle>
            <a:lvl1pPr marL="0" indent="0">
              <a:buNone/>
              <a:defRPr sz="3200" b="1">
                <a:solidFill>
                  <a:schemeClr val="bg1"/>
                </a:solidFill>
                <a:latin typeface="Gotham Bold" pitchFamily="50" charset="0"/>
              </a:defRPr>
            </a:lvl1pPr>
          </a:lstStyle>
          <a:p>
            <a:pPr lvl="0"/>
            <a:endParaRPr lang="en-US" dirty="0"/>
          </a:p>
        </p:txBody>
      </p:sp>
      <p:sp>
        <p:nvSpPr>
          <p:cNvPr id="12" name="Text Placeholder 18">
            <a:extLst>
              <a:ext uri="{FF2B5EF4-FFF2-40B4-BE49-F238E27FC236}">
                <a16:creationId xmlns:a16="http://schemas.microsoft.com/office/drawing/2014/main" id="{9942A021-49D1-4349-9C27-C5A0F3666633}"/>
              </a:ext>
            </a:extLst>
          </p:cNvPr>
          <p:cNvSpPr>
            <a:spLocks noGrp="1"/>
          </p:cNvSpPr>
          <p:nvPr>
            <p:ph type="body" sz="quarter" idx="14"/>
          </p:nvPr>
        </p:nvSpPr>
        <p:spPr>
          <a:xfrm>
            <a:off x="3754764" y="4943713"/>
            <a:ext cx="7796006" cy="323165"/>
          </a:xfrm>
          <a:prstGeom prst="rect">
            <a:avLst/>
          </a:prstGeom>
        </p:spPr>
        <p:txBody>
          <a:bodyPr wrap="square">
            <a:spAutoFit/>
          </a:bodyPr>
          <a:lstStyle>
            <a:lvl1pPr marL="0" indent="0">
              <a:lnSpc>
                <a:spcPts val="1800"/>
              </a:lnSpc>
              <a:buNone/>
              <a:defRPr sz="1600">
                <a:solidFill>
                  <a:schemeClr val="bg1"/>
                </a:solidFill>
                <a:latin typeface="Gotham Light" pitchFamily="50" charset="0"/>
              </a:defRPr>
            </a:lvl1pPr>
            <a:lvl5pPr>
              <a:defRPr/>
            </a:lvl5pPr>
          </a:lstStyle>
          <a:p>
            <a:pPr lvl="0"/>
            <a:endParaRPr lang="en-US" dirty="0"/>
          </a:p>
        </p:txBody>
      </p:sp>
    </p:spTree>
    <p:extLst>
      <p:ext uri="{BB962C8B-B14F-4D97-AF65-F5344CB8AC3E}">
        <p14:creationId xmlns:p14="http://schemas.microsoft.com/office/powerpoint/2010/main" val="103678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estions?">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2CCD6FC-398F-462E-A46E-9CF2DD97CEEE}"/>
              </a:ext>
            </a:extLst>
          </p:cNvPr>
          <p:cNvSpPr txBox="1"/>
          <p:nvPr userDrawn="1"/>
        </p:nvSpPr>
        <p:spPr>
          <a:xfrm>
            <a:off x="0" y="2784653"/>
            <a:ext cx="12191999" cy="369332"/>
          </a:xfrm>
          <a:prstGeom prst="rect">
            <a:avLst/>
          </a:prstGeom>
        </p:spPr>
        <p:txBody>
          <a:bodyPr wrap="square">
            <a:spAutoFit/>
          </a:bodyPr>
          <a:lstStyle>
            <a:lvl1pPr lvl="0" indent="0" algn="ctr">
              <a:lnSpc>
                <a:spcPct val="90000"/>
              </a:lnSpc>
              <a:spcBef>
                <a:spcPts val="1000"/>
              </a:spcBef>
              <a:buFont typeface="Arial" panose="020B0604020202020204" pitchFamily="34" charset="0"/>
              <a:buNone/>
              <a:defRPr sz="4000" b="1">
                <a:solidFill>
                  <a:schemeClr val="bg1"/>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QUESTIONS?</a:t>
            </a:r>
          </a:p>
        </p:txBody>
      </p:sp>
      <p:sp>
        <p:nvSpPr>
          <p:cNvPr id="9" name="Text Placeholder 2">
            <a:extLst>
              <a:ext uri="{FF2B5EF4-FFF2-40B4-BE49-F238E27FC236}">
                <a16:creationId xmlns:a16="http://schemas.microsoft.com/office/drawing/2014/main" id="{457D4927-90FC-4B7E-935D-56572769DAC9}"/>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Tree>
    <p:extLst>
      <p:ext uri="{BB962C8B-B14F-4D97-AF65-F5344CB8AC3E}">
        <p14:creationId xmlns:p14="http://schemas.microsoft.com/office/powerpoint/2010/main" val="40946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 name="TextBox 1">
            <a:extLst>
              <a:ext uri="{FF2B5EF4-FFF2-40B4-BE49-F238E27FC236}">
                <a16:creationId xmlns:a16="http://schemas.microsoft.com/office/drawing/2014/main" id="{A6D021B2-A530-4EA3-9B11-82B28F0B2030}"/>
              </a:ext>
            </a:extLst>
          </p:cNvPr>
          <p:cNvSpPr txBox="1"/>
          <p:nvPr userDrawn="1"/>
        </p:nvSpPr>
        <p:spPr>
          <a:xfrm>
            <a:off x="3805316" y="432880"/>
            <a:ext cx="7796006" cy="507831"/>
          </a:xfrm>
          <a:prstGeom prst="rect">
            <a:avLst/>
          </a:prstGeom>
        </p:spPr>
        <p:txBody>
          <a:bodyPr wrap="square">
            <a:spAutoFit/>
          </a:bodyPr>
          <a:lstStyle>
            <a:lvl1pPr lvl="0" indent="0">
              <a:lnSpc>
                <a:spcPct val="90000"/>
              </a:lnSpc>
              <a:spcBef>
                <a:spcPts val="1000"/>
              </a:spcBef>
              <a:buFont typeface="Arial" panose="020B0604020202020204" pitchFamily="34" charset="0"/>
              <a:buNone/>
              <a:defRPr sz="3000" b="1">
                <a:solidFill>
                  <a:schemeClr val="bg1">
                    <a:alpha val="80000"/>
                  </a:schemeClr>
                </a:solidFill>
                <a:latin typeface="Gotham Bold" pitchFamily="50"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APIC’S VISION &amp; MISSION</a:t>
            </a:r>
          </a:p>
        </p:txBody>
      </p:sp>
      <p:sp>
        <p:nvSpPr>
          <p:cNvPr id="3" name="TextBox 2">
            <a:extLst>
              <a:ext uri="{FF2B5EF4-FFF2-40B4-BE49-F238E27FC236}">
                <a16:creationId xmlns:a16="http://schemas.microsoft.com/office/drawing/2014/main" id="{89FF6483-71A1-42EE-81A6-F241DBF94094}"/>
              </a:ext>
            </a:extLst>
          </p:cNvPr>
          <p:cNvSpPr txBox="1"/>
          <p:nvPr userDrawn="1"/>
        </p:nvSpPr>
        <p:spPr>
          <a:xfrm>
            <a:off x="3572425" y="1680153"/>
            <a:ext cx="5507967" cy="769441"/>
          </a:xfrm>
          <a:prstGeom prst="rect">
            <a:avLst/>
          </a:prstGeom>
          <a:noFill/>
        </p:spPr>
        <p:txBody>
          <a:bodyPr wrap="square" rtlCol="0">
            <a:spAutoFit/>
          </a:bodyPr>
          <a:lstStyle/>
          <a:p>
            <a:r>
              <a:rPr lang="en-US" sz="4400" dirty="0"/>
              <a:t>VISION</a:t>
            </a:r>
          </a:p>
        </p:txBody>
      </p:sp>
      <p:sp>
        <p:nvSpPr>
          <p:cNvPr id="16" name="Rectangle 15">
            <a:extLst>
              <a:ext uri="{FF2B5EF4-FFF2-40B4-BE49-F238E27FC236}">
                <a16:creationId xmlns:a16="http://schemas.microsoft.com/office/drawing/2014/main" id="{EC8F166B-DDA5-4779-BE68-36CE0D114216}"/>
              </a:ext>
            </a:extLst>
          </p:cNvPr>
          <p:cNvSpPr/>
          <p:nvPr userDrawn="1"/>
        </p:nvSpPr>
        <p:spPr>
          <a:xfrm>
            <a:off x="3628766" y="3686756"/>
            <a:ext cx="521208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D97DFE5-4EB1-47FC-BC2F-F5C468C4B97C}"/>
              </a:ext>
            </a:extLst>
          </p:cNvPr>
          <p:cNvSpPr txBox="1"/>
          <p:nvPr userDrawn="1"/>
        </p:nvSpPr>
        <p:spPr>
          <a:xfrm>
            <a:off x="3544389" y="4279001"/>
            <a:ext cx="5564038" cy="769441"/>
          </a:xfrm>
          <a:prstGeom prst="rect">
            <a:avLst/>
          </a:prstGeom>
          <a:noFill/>
        </p:spPr>
        <p:txBody>
          <a:bodyPr wrap="square" rtlCol="0">
            <a:spAutoFit/>
          </a:bodyPr>
          <a:lstStyle/>
          <a:p>
            <a:r>
              <a:rPr lang="en-US" sz="4400" dirty="0"/>
              <a:t>MISSION</a:t>
            </a:r>
          </a:p>
        </p:txBody>
      </p:sp>
      <p:sp>
        <p:nvSpPr>
          <p:cNvPr id="4" name="TextBox 3">
            <a:extLst>
              <a:ext uri="{FF2B5EF4-FFF2-40B4-BE49-F238E27FC236}">
                <a16:creationId xmlns:a16="http://schemas.microsoft.com/office/drawing/2014/main" id="{8FB43768-2FD4-4CA6-B1A1-BCB97453EF42}"/>
              </a:ext>
            </a:extLst>
          </p:cNvPr>
          <p:cNvSpPr txBox="1"/>
          <p:nvPr userDrawn="1"/>
        </p:nvSpPr>
        <p:spPr>
          <a:xfrm>
            <a:off x="3576739" y="2629286"/>
            <a:ext cx="6036184" cy="369332"/>
          </a:xfrm>
          <a:prstGeom prst="rect">
            <a:avLst/>
          </a:prstGeom>
          <a:noFill/>
        </p:spPr>
        <p:txBody>
          <a:bodyPr wrap="square" rtlCol="0">
            <a:spAutoFit/>
          </a:bodyPr>
          <a:lstStyle/>
          <a:p>
            <a:pPr algn="l"/>
            <a:r>
              <a:rPr lang="en-US" sz="1800" kern="1200" dirty="0">
                <a:solidFill>
                  <a:schemeClr val="bg2">
                    <a:lumMod val="25000"/>
                  </a:schemeClr>
                </a:solidFill>
                <a:latin typeface="Gotham Book" panose="02000604040000020004" pitchFamily="50" charset="0"/>
                <a:ea typeface="+mn-ea"/>
                <a:cs typeface="Arial" panose="020B0604020202020204" pitchFamily="34" charset="0"/>
              </a:rPr>
              <a:t>A safer world through the prevention of infection</a:t>
            </a:r>
          </a:p>
        </p:txBody>
      </p:sp>
      <p:sp>
        <p:nvSpPr>
          <p:cNvPr id="23" name="TextBox 22">
            <a:extLst>
              <a:ext uri="{FF2B5EF4-FFF2-40B4-BE49-F238E27FC236}">
                <a16:creationId xmlns:a16="http://schemas.microsoft.com/office/drawing/2014/main" id="{7E54A95D-8CF7-4DE1-BC26-E2FCB1D10C5C}"/>
              </a:ext>
            </a:extLst>
          </p:cNvPr>
          <p:cNvSpPr txBox="1"/>
          <p:nvPr userDrawn="1"/>
        </p:nvSpPr>
        <p:spPr>
          <a:xfrm>
            <a:off x="3576739" y="5283256"/>
            <a:ext cx="5564038" cy="646331"/>
          </a:xfrm>
          <a:prstGeom prst="rect">
            <a:avLst/>
          </a:prstGeom>
          <a:noFill/>
        </p:spPr>
        <p:txBody>
          <a:bodyPr wrap="square" rtlCol="0">
            <a:spAutoFit/>
          </a:bodyPr>
          <a:lstStyle/>
          <a:p>
            <a:r>
              <a:rPr lang="en-US" sz="1800" kern="1200" dirty="0">
                <a:solidFill>
                  <a:schemeClr val="bg2">
                    <a:lumMod val="25000"/>
                  </a:schemeClr>
                </a:solidFill>
                <a:latin typeface="Gotham Book" panose="02000604040000020004" pitchFamily="50" charset="0"/>
                <a:ea typeface="+mn-ea"/>
                <a:cs typeface="Arial" panose="020B0604020202020204" pitchFamily="34" charset="0"/>
              </a:rPr>
              <a:t>To advance the science and practice of infection prevention and control</a:t>
            </a:r>
          </a:p>
        </p:txBody>
      </p:sp>
    </p:spTree>
    <p:extLst>
      <p:ext uri="{BB962C8B-B14F-4D97-AF65-F5344CB8AC3E}">
        <p14:creationId xmlns:p14="http://schemas.microsoft.com/office/powerpoint/2010/main" val="211588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About APIC">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851070"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3B96171-64A3-4D10-8ED8-C397A820C7F7}"/>
              </a:ext>
            </a:extLst>
          </p:cNvPr>
          <p:cNvSpPr txBox="1"/>
          <p:nvPr userDrawn="1"/>
        </p:nvSpPr>
        <p:spPr>
          <a:xfrm>
            <a:off x="3819087" y="2717321"/>
            <a:ext cx="7482947" cy="3171381"/>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1500" dirty="0">
                <a:solidFill>
                  <a:schemeClr val="bg1"/>
                </a:solidFill>
                <a:latin typeface="Gotham Light" pitchFamily="50" charset="0"/>
              </a:rPr>
              <a:t>Founded in 1972, the Association for Professionals in Infection Control and Epidemiology (APIC) is the leading association for infection preventionists and epidemiologists. With more than 15,000 members, APIC advances the science and practice of infection prevention and control. APIC carries out its mission through research, advocacy, and patient safety; education, credentialing, and certification; and fostering development of the infection prevention and control workforce of the future. Together with our members and partners, we are working toward a safer world through the prevention of infection. </a:t>
            </a:r>
            <a:br>
              <a:rPr lang="en-US" sz="1500" dirty="0">
                <a:solidFill>
                  <a:schemeClr val="bg1"/>
                </a:solidFill>
                <a:latin typeface="Gotham Light" pitchFamily="50" charset="0"/>
              </a:rPr>
            </a:br>
            <a:br>
              <a:rPr lang="en-US" sz="1500" dirty="0">
                <a:solidFill>
                  <a:schemeClr val="bg1"/>
                </a:solidFill>
                <a:latin typeface="Gotham Light" pitchFamily="50" charset="0"/>
              </a:rPr>
            </a:br>
            <a:r>
              <a:rPr lang="en-US" sz="1500" b="0" dirty="0">
                <a:solidFill>
                  <a:schemeClr val="bg1"/>
                </a:solidFill>
                <a:latin typeface="+mj-lt"/>
              </a:rPr>
              <a:t>Join us and learn more at www.apic.org.</a:t>
            </a:r>
          </a:p>
        </p:txBody>
      </p:sp>
      <p:sp>
        <p:nvSpPr>
          <p:cNvPr id="10" name="TextBox 9">
            <a:extLst>
              <a:ext uri="{FF2B5EF4-FFF2-40B4-BE49-F238E27FC236}">
                <a16:creationId xmlns:a16="http://schemas.microsoft.com/office/drawing/2014/main" id="{67C12883-6F77-40E1-9C1B-2EA27D1A22ED}"/>
              </a:ext>
            </a:extLst>
          </p:cNvPr>
          <p:cNvSpPr txBox="1"/>
          <p:nvPr userDrawn="1"/>
        </p:nvSpPr>
        <p:spPr>
          <a:xfrm>
            <a:off x="3851070" y="1946286"/>
            <a:ext cx="48135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Gotham Bold" pitchFamily="50" charset="0"/>
              </a:rPr>
              <a:t>ABOUT APIC</a:t>
            </a:r>
          </a:p>
        </p:txBody>
      </p:sp>
    </p:spTree>
    <p:extLst>
      <p:ext uri="{BB962C8B-B14F-4D97-AF65-F5344CB8AC3E}">
        <p14:creationId xmlns:p14="http://schemas.microsoft.com/office/powerpoint/2010/main" val="389635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DBDDF98-C922-483F-97E9-3E76B0201B42}" type="datetimeFigureOut">
              <a:rPr lang="en-US" smtClean="0"/>
              <a:t>7/11/2024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374804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3997659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DBDDF98-C922-483F-97E9-3E76B0201B42}" type="datetimeFigureOut">
              <a:rPr lang="en-US" smtClean="0"/>
              <a:t>7/11/2024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3749646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394128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244415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265595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183976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E6B5-93E3-44B7-9770-84E037C1973D}"/>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5" name="Text Placeholder 4">
            <a:extLst>
              <a:ext uri="{FF2B5EF4-FFF2-40B4-BE49-F238E27FC236}">
                <a16:creationId xmlns:a16="http://schemas.microsoft.com/office/drawing/2014/main" id="{9B857B76-4426-4FD7-956E-0CD400C4434F}"/>
              </a:ext>
            </a:extLst>
          </p:cNvPr>
          <p:cNvSpPr>
            <a:spLocks noGrp="1"/>
          </p:cNvSpPr>
          <p:nvPr>
            <p:ph type="body" sz="quarter" idx="12"/>
          </p:nvPr>
        </p:nvSpPr>
        <p:spPr>
          <a:xfrm>
            <a:off x="259921" y="1851380"/>
            <a:ext cx="11668467" cy="3829050"/>
          </a:xfrm>
          <a:prstGeom prst="rect">
            <a:avLst/>
          </a:prstGeom>
        </p:spPr>
        <p:txBody>
          <a:bodyPr/>
          <a:lstStyle>
            <a:lvl1pPr>
              <a:lnSpc>
                <a:spcPts val="2300"/>
              </a:lnSpc>
              <a:defRPr sz="1800">
                <a:solidFill>
                  <a:schemeClr val="bg2">
                    <a:lumMod val="25000"/>
                  </a:schemeClr>
                </a:solidFill>
                <a:latin typeface="Gotham Book" panose="02000604040000020004" pitchFamily="50" charset="0"/>
                <a:cs typeface="Arial" panose="020B0604020202020204" pitchFamily="34" charset="0"/>
              </a:defRPr>
            </a:lvl1pPr>
            <a:lvl2pPr>
              <a:lnSpc>
                <a:spcPts val="2300"/>
              </a:lnSpc>
              <a:defRPr sz="1800">
                <a:solidFill>
                  <a:schemeClr val="bg2">
                    <a:lumMod val="25000"/>
                  </a:schemeClr>
                </a:solidFill>
                <a:latin typeface="Gotham Book" panose="02000604040000020004" pitchFamily="50" charset="0"/>
                <a:cs typeface="Arial" panose="020B0604020202020204" pitchFamily="34" charset="0"/>
              </a:defRPr>
            </a:lvl2pPr>
            <a:lvl3pPr>
              <a:lnSpc>
                <a:spcPts val="2300"/>
              </a:lnSpc>
              <a:defRPr sz="1800">
                <a:solidFill>
                  <a:schemeClr val="bg2">
                    <a:lumMod val="25000"/>
                  </a:schemeClr>
                </a:solidFill>
                <a:latin typeface="Gotham Book" panose="02000604040000020004" pitchFamily="50" charset="0"/>
                <a:cs typeface="Arial" panose="020B0604020202020204" pitchFamily="34" charset="0"/>
              </a:defRPr>
            </a:lvl3pPr>
            <a:lvl4pPr>
              <a:lnSpc>
                <a:spcPts val="2300"/>
              </a:lnSpc>
              <a:defRPr sz="1800">
                <a:solidFill>
                  <a:schemeClr val="bg2">
                    <a:lumMod val="25000"/>
                  </a:schemeClr>
                </a:solidFill>
                <a:latin typeface="Gotham Book" panose="02000604040000020004" pitchFamily="50" charset="0"/>
                <a:cs typeface="Arial" panose="020B0604020202020204" pitchFamily="34" charset="0"/>
              </a:defRPr>
            </a:lvl4pPr>
            <a:lvl5pPr>
              <a:lnSpc>
                <a:spcPts val="2300"/>
              </a:lnSpc>
              <a:defRPr sz="1800">
                <a:solidFill>
                  <a:schemeClr val="bg2">
                    <a:lumMod val="25000"/>
                  </a:schemeClr>
                </a:solidFill>
                <a:latin typeface="Gotham Book" panose="02000604040000020004"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0E3EFB9-F4B9-4829-81A8-443E31EA51E7}"/>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4" name="Rectangle 13">
            <a:extLst>
              <a:ext uri="{FF2B5EF4-FFF2-40B4-BE49-F238E27FC236}">
                <a16:creationId xmlns:a16="http://schemas.microsoft.com/office/drawing/2014/main" id="{5B75C965-3F47-40EA-B332-91CD16F431C7}"/>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5" name="Rectangle 14">
            <a:extLst>
              <a:ext uri="{FF2B5EF4-FFF2-40B4-BE49-F238E27FC236}">
                <a16:creationId xmlns:a16="http://schemas.microsoft.com/office/drawing/2014/main" id="{C6386348-43FA-42ED-A9C5-4E698C85889A}"/>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7203F44-5854-4C8E-92FD-6B43A297D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72D0B354-D07B-45B4-8137-75CECC8B4A9B}"/>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0" name="Text Placeholder 16">
            <a:extLst>
              <a:ext uri="{FF2B5EF4-FFF2-40B4-BE49-F238E27FC236}">
                <a16:creationId xmlns:a16="http://schemas.microsoft.com/office/drawing/2014/main" id="{7B043FEE-13A8-4BA2-95D4-C708A9B21E6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13260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2294352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2542491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pPr/>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225639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BDDF98-C922-483F-97E9-3E76B0201B42}" type="datetimeFigureOut">
              <a:rPr lang="en-US" smtClean="0"/>
              <a:pPr/>
              <a:t>7/11/2024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2038842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BDDF98-C922-483F-97E9-3E76B0201B42}" type="datetimeFigureOut">
              <a:rPr lang="en-US" smtClean="0"/>
              <a:pPr/>
              <a:t>7/11/2024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B8B3671-A306-4A69-8480-FA9BE839245D}"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795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DBDDF98-C922-483F-97E9-3E76B0201B42}" type="datetimeFigureOut">
              <a:rPr lang="en-US" smtClean="0"/>
              <a:pPr/>
              <a:t>7/11/2024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2928455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BDDF98-C922-483F-97E9-3E76B0201B42}" type="datetimeFigureOut">
              <a:rPr lang="en-US" smtClean="0"/>
              <a:pPr/>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1135992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BDDF98-C922-483F-97E9-3E76B0201B42}" type="datetimeFigureOut">
              <a:rPr lang="en-US" smtClean="0"/>
              <a:pPr/>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244532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DDF98-C922-483F-97E9-3E76B0201B42}"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324372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DBDDF98-C922-483F-97E9-3E76B0201B42}" type="datetimeFigureOut">
              <a:rPr lang="en-US" smtClean="0"/>
              <a:t>7/11/2024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B8B3671-A306-4A69-8480-FA9BE839245D}" type="slidenum">
              <a:rPr lang="en-US" smtClean="0"/>
              <a:t>‹#›</a:t>
            </a:fld>
            <a:endParaRPr lang="en-US" dirty="0"/>
          </a:p>
        </p:txBody>
      </p:sp>
    </p:spTree>
    <p:extLst>
      <p:ext uri="{BB962C8B-B14F-4D97-AF65-F5344CB8AC3E}">
        <p14:creationId xmlns:p14="http://schemas.microsoft.com/office/powerpoint/2010/main" val="256164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2" y="2147941"/>
            <a:ext cx="5663084" cy="4310523"/>
          </a:xfrm>
          <a:prstGeom prst="rect">
            <a:avLst/>
          </a:prstGeom>
        </p:spPr>
        <p:txBody>
          <a:bodyPr/>
          <a:lstStyle>
            <a:lvl1pPr marL="0" indent="0">
              <a:lnSpc>
                <a:spcPts val="2500"/>
              </a:lnSpc>
              <a:buNone/>
              <a:defRPr lang="en-US" sz="1800" dirty="0">
                <a:cs typeface="Arial" panose="020B0604020202020204" pitchFamily="34" charset="0"/>
              </a:defRPr>
            </a:lvl1pPr>
          </a:lstStyle>
          <a:p>
            <a:pPr lvl="0">
              <a:lnSpc>
                <a:spcPts val="2300"/>
              </a:lnSpc>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lvl="0">
              <a:lnSpc>
                <a:spcPts val="2300"/>
              </a:lnSpc>
            </a:pPr>
            <a:endParaRPr lang="en-US" dirty="0"/>
          </a:p>
          <a:p>
            <a:pPr lvl="0">
              <a:lnSpc>
                <a:spcPts val="2300"/>
              </a:lnSpc>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E95B8F-4C9C-4505-8CAB-CCD3E7F8B244}"/>
              </a:ext>
            </a:extLst>
          </p:cNvPr>
          <p:cNvSpPr/>
          <p:nvPr userDrawn="1"/>
        </p:nvSpPr>
        <p:spPr>
          <a:xfrm>
            <a:off x="6186618" y="1781461"/>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a:extLst>
              <a:ext uri="{FF2B5EF4-FFF2-40B4-BE49-F238E27FC236}">
                <a16:creationId xmlns:a16="http://schemas.microsoft.com/office/drawing/2014/main" id="{30E42FBD-CAC9-4079-9616-ADEFC2541673}"/>
              </a:ext>
            </a:extLst>
          </p:cNvPr>
          <p:cNvSpPr>
            <a:spLocks noGrp="1"/>
          </p:cNvSpPr>
          <p:nvPr>
            <p:ph type="body" sz="quarter" idx="15" hasCustomPrompt="1"/>
          </p:nvPr>
        </p:nvSpPr>
        <p:spPr>
          <a:xfrm>
            <a:off x="6228062" y="2147941"/>
            <a:ext cx="5663084" cy="4310523"/>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38" name="Title 1">
            <a:extLst>
              <a:ext uri="{FF2B5EF4-FFF2-40B4-BE49-F238E27FC236}">
                <a16:creationId xmlns:a16="http://schemas.microsoft.com/office/drawing/2014/main" id="{6EAF97B4-FEF4-46FB-A7C8-94CF10804CDF}"/>
              </a:ext>
            </a:extLst>
          </p:cNvPr>
          <p:cNvSpPr>
            <a:spLocks noGrp="1"/>
          </p:cNvSpPr>
          <p:nvPr>
            <p:ph type="title" hasCustomPrompt="1"/>
          </p:nvPr>
        </p:nvSpPr>
        <p:spPr>
          <a:xfrm>
            <a:off x="259412" y="1319719"/>
            <a:ext cx="11673178"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3" name="Text Placeholder 16">
            <a:extLst>
              <a:ext uri="{FF2B5EF4-FFF2-40B4-BE49-F238E27FC236}">
                <a16:creationId xmlns:a16="http://schemas.microsoft.com/office/drawing/2014/main" id="{AFF4CCED-C43D-4D97-AF82-DC8C77766F7E}"/>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1540537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7994"/>
            <a:ext cx="12183809" cy="7066610"/>
          </a:xfrm>
          <a:prstGeom prst="rect">
            <a:avLst/>
          </a:prstGeom>
        </p:spPr>
      </p:pic>
      <p:sp>
        <p:nvSpPr>
          <p:cNvPr id="2" name="Title 1"/>
          <p:cNvSpPr>
            <a:spLocks noGrp="1"/>
          </p:cNvSpPr>
          <p:nvPr>
            <p:ph type="ctrTitle"/>
          </p:nvPr>
        </p:nvSpPr>
        <p:spPr>
          <a:xfrm>
            <a:off x="838200" y="3805881"/>
            <a:ext cx="10363200" cy="1451918"/>
          </a:xfrm>
        </p:spPr>
        <p:txBody>
          <a:bodyPr anchor="ctr">
            <a:normAutofit/>
          </a:bodyPr>
          <a:lstStyle>
            <a:lvl1pPr algn="ctr">
              <a:lnSpc>
                <a:spcPct val="100000"/>
              </a:lnSpc>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5432854"/>
            <a:ext cx="9144000" cy="44690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4360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75662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208776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154255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18018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887905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480147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973019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806515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85010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C6297B-460A-407E-83E2-DCBE4141E8FE}"/>
              </a:ext>
            </a:extLst>
          </p:cNvPr>
          <p:cNvSpPr/>
          <p:nvPr userDrawn="1"/>
        </p:nvSpPr>
        <p:spPr>
          <a:xfrm>
            <a:off x="359164" y="1704108"/>
            <a:ext cx="7579491" cy="4724797"/>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75BC8-01FB-4F89-8B96-A6402208A1D8}"/>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6" name="Rectangle 15">
            <a:extLst>
              <a:ext uri="{FF2B5EF4-FFF2-40B4-BE49-F238E27FC236}">
                <a16:creationId xmlns:a16="http://schemas.microsoft.com/office/drawing/2014/main" id="{3057CF98-15AC-43A4-B19D-DB299E143C3E}"/>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3D71CBE-1719-41AE-9595-B7D92363E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5C9233BA-8848-48D2-8C83-2FFDEA89AC5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9" name="Text Placeholder 16">
            <a:extLst>
              <a:ext uri="{FF2B5EF4-FFF2-40B4-BE49-F238E27FC236}">
                <a16:creationId xmlns:a16="http://schemas.microsoft.com/office/drawing/2014/main" id="{DD6C743C-BBFC-48AA-8F43-CC75A6D9828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20" name="Title 1">
            <a:extLst>
              <a:ext uri="{FF2B5EF4-FFF2-40B4-BE49-F238E27FC236}">
                <a16:creationId xmlns:a16="http://schemas.microsoft.com/office/drawing/2014/main" id="{3347DC4D-9CA2-4C9A-9803-CAB614C61E23}"/>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1" name="Text Placeholder 12">
            <a:extLst>
              <a:ext uri="{FF2B5EF4-FFF2-40B4-BE49-F238E27FC236}">
                <a16:creationId xmlns:a16="http://schemas.microsoft.com/office/drawing/2014/main" id="{80BADFC4-0C91-4A63-B818-5CF207F21320}"/>
              </a:ext>
            </a:extLst>
          </p:cNvPr>
          <p:cNvSpPr>
            <a:spLocks noGrp="1"/>
          </p:cNvSpPr>
          <p:nvPr>
            <p:ph type="body" sz="quarter" idx="12" hasCustomPrompt="1"/>
          </p:nvPr>
        </p:nvSpPr>
        <p:spPr>
          <a:xfrm>
            <a:off x="704851" y="2133600"/>
            <a:ext cx="4210050" cy="3933825"/>
          </a:xfrm>
          <a:prstGeom prst="rect">
            <a:avLst/>
          </a:prstGeom>
          <a:solidFill>
            <a:srgbClr val="FBB034"/>
          </a:solidFill>
        </p:spPr>
        <p:txBody>
          <a:bodyPr lIns="365760" tIns="365760" rIns="365760" bIns="365760" anchor="ct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Lorem ipsum dolor sit </a:t>
            </a:r>
            <a:r>
              <a:rPr lang="en-US" dirty="0" err="1"/>
              <a:t>amet</a:t>
            </a:r>
            <a:r>
              <a:rPr lang="en-US" dirty="0"/>
              <a:t>, </a:t>
            </a:r>
            <a:r>
              <a:rPr lang="en-US" dirty="0" err="1"/>
              <a:t>consect</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p>
        </p:txBody>
      </p:sp>
      <p:sp>
        <p:nvSpPr>
          <p:cNvPr id="22" name="Content Placeholder 14">
            <a:extLst>
              <a:ext uri="{FF2B5EF4-FFF2-40B4-BE49-F238E27FC236}">
                <a16:creationId xmlns:a16="http://schemas.microsoft.com/office/drawing/2014/main" id="{924015E1-0407-40C4-B94D-9C71D343C3E1}"/>
              </a:ext>
            </a:extLst>
          </p:cNvPr>
          <p:cNvSpPr>
            <a:spLocks noGrp="1"/>
          </p:cNvSpPr>
          <p:nvPr>
            <p:ph sz="quarter" idx="13" hasCustomPrompt="1"/>
          </p:nvPr>
        </p:nvSpPr>
        <p:spPr>
          <a:xfrm>
            <a:off x="8077200" y="1703388"/>
            <a:ext cx="3851275" cy="4725987"/>
          </a:xfrm>
          <a:prstGeom prst="rect">
            <a:avLst/>
          </a:prstGeom>
        </p:spPr>
        <p:txBody>
          <a:bodyPr/>
          <a:lstStyle>
            <a:lvl1pPr marL="0" indent="0" algn="l">
              <a:lnSpc>
                <a:spcPts val="2300"/>
              </a:lnSpc>
              <a:buNone/>
              <a:defRPr sz="1800">
                <a:solidFill>
                  <a:schemeClr val="tx1">
                    <a:lumMod val="7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r>
              <a:rPr lang="en-US" dirty="0" err="1"/>
              <a:t>suscipit</a:t>
            </a:r>
            <a:r>
              <a:rPr lang="en-US" dirty="0"/>
              <a:t> </a:t>
            </a:r>
            <a:r>
              <a:rPr lang="en-US" dirty="0" err="1"/>
              <a:t>ornare</a:t>
            </a:r>
            <a:r>
              <a:rPr lang="en-US" dirty="0"/>
              <a:t> et leo. </a:t>
            </a:r>
          </a:p>
          <a:p>
            <a:pPr lvl="0"/>
            <a:r>
              <a:rPr lang="en-US" dirty="0" err="1"/>
              <a:t>Donec</a:t>
            </a:r>
            <a:r>
              <a:rPr lang="en-US" dirty="0"/>
              <a:t> cursus </a:t>
            </a:r>
            <a:r>
              <a:rPr lang="en-US" dirty="0" err="1"/>
              <a:t>risus</a:t>
            </a:r>
            <a:r>
              <a:rPr lang="en-US" dirty="0"/>
              <a:t> </a:t>
            </a:r>
            <a:r>
              <a:rPr lang="en-US" dirty="0" err="1"/>
              <a:t>eu</a:t>
            </a:r>
            <a:r>
              <a:rPr lang="en-US" dirty="0"/>
              <a:t> gravida </a:t>
            </a:r>
            <a:r>
              <a:rPr lang="en-US" dirty="0" err="1"/>
              <a:t>luctus</a:t>
            </a:r>
            <a:r>
              <a:rPr lang="en-US" dirty="0"/>
              <a:t>. Sed </a:t>
            </a:r>
            <a:r>
              <a:rPr lang="en-US" dirty="0" err="1"/>
              <a:t>tellus</a:t>
            </a:r>
            <a:r>
              <a:rPr lang="en-US" dirty="0"/>
              <a:t> </a:t>
            </a:r>
            <a:r>
              <a:rPr lang="en-US" dirty="0" err="1"/>
              <a:t>lectus</a:t>
            </a:r>
            <a:r>
              <a:rPr lang="en-US" dirty="0"/>
              <a:t>, </a:t>
            </a:r>
            <a:r>
              <a:rPr lang="en-US" dirty="0" err="1"/>
              <a:t>egestas</a:t>
            </a:r>
            <a:r>
              <a:rPr lang="en-US" dirty="0"/>
              <a:t> sit </a:t>
            </a:r>
            <a:r>
              <a:rPr lang="en-US" dirty="0" err="1"/>
              <a:t>amet</a:t>
            </a:r>
            <a:r>
              <a:rPr lang="en-US" dirty="0"/>
              <a:t> </a:t>
            </a:r>
            <a:r>
              <a:rPr lang="en-US" dirty="0" err="1"/>
              <a:t>felis</a:t>
            </a:r>
            <a:r>
              <a:rPr lang="en-US" dirty="0"/>
              <a:t> et, lacinia </a:t>
            </a:r>
            <a:r>
              <a:rPr lang="en-US" dirty="0" err="1"/>
              <a:t>imperdiet</a:t>
            </a:r>
            <a:r>
              <a:rPr lang="en-US" dirty="0"/>
              <a:t> sem. </a:t>
            </a:r>
          </a:p>
          <a:p>
            <a:pPr lvl="0"/>
            <a:r>
              <a:rPr lang="en-US" dirty="0" err="1"/>
              <a:t>Aliquam</a:t>
            </a:r>
            <a:r>
              <a:rPr lang="en-US" dirty="0"/>
              <a:t> </a:t>
            </a:r>
            <a:r>
              <a:rPr lang="en-US" dirty="0" err="1"/>
              <a:t>quis</a:t>
            </a:r>
            <a:r>
              <a:rPr lang="en-US" dirty="0"/>
              <a:t> </a:t>
            </a:r>
            <a:r>
              <a:rPr lang="en-US" dirty="0" err="1"/>
              <a:t>neque</a:t>
            </a:r>
            <a:r>
              <a:rPr lang="en-US" dirty="0"/>
              <a:t> diam. </a:t>
            </a:r>
          </a:p>
        </p:txBody>
      </p:sp>
    </p:spTree>
    <p:extLst>
      <p:ext uri="{BB962C8B-B14F-4D97-AF65-F5344CB8AC3E}">
        <p14:creationId xmlns:p14="http://schemas.microsoft.com/office/powerpoint/2010/main" val="239425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86F6-495C-49E2-AD75-604D674F0857}" type="slidenum">
              <a:rPr lang="en-US" smtClean="0"/>
              <a:t>‹#›</a:t>
            </a:fld>
            <a:endParaRPr lang="en-US"/>
          </a:p>
        </p:txBody>
      </p:sp>
    </p:spTree>
    <p:extLst>
      <p:ext uri="{BB962C8B-B14F-4D97-AF65-F5344CB8AC3E}">
        <p14:creationId xmlns:p14="http://schemas.microsoft.com/office/powerpoint/2010/main" val="116453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imated Quiz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F39694-D969-428B-B51F-CFD2ABAF5F4B}"/>
              </a:ext>
            </a:extLst>
          </p:cNvPr>
          <p:cNvCxnSpPr/>
          <p:nvPr userDrawn="1"/>
        </p:nvCxnSpPr>
        <p:spPr>
          <a:xfrm>
            <a:off x="2990850" y="4143375"/>
            <a:ext cx="621030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FC751A9-ACF8-4B5B-82B4-7386B817BDD4}"/>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5" name="Rectangle 4">
            <a:extLst>
              <a:ext uri="{FF2B5EF4-FFF2-40B4-BE49-F238E27FC236}">
                <a16:creationId xmlns:a16="http://schemas.microsoft.com/office/drawing/2014/main" id="{3D3ECCA8-C34F-4340-9DE3-80F5A48DA16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013B385-0416-4477-AC9C-F5A93FFF0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7" name="Text Placeholder 16">
            <a:extLst>
              <a:ext uri="{FF2B5EF4-FFF2-40B4-BE49-F238E27FC236}">
                <a16:creationId xmlns:a16="http://schemas.microsoft.com/office/drawing/2014/main" id="{41402D41-4D9F-454B-8DD7-56DBA53A343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8" name="Text Placeholder 16">
            <a:extLst>
              <a:ext uri="{FF2B5EF4-FFF2-40B4-BE49-F238E27FC236}">
                <a16:creationId xmlns:a16="http://schemas.microsoft.com/office/drawing/2014/main" id="{2FBDFF21-67D3-41F4-AC85-8CF0CEC2FE3C}"/>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9" name="Title 10">
            <a:extLst>
              <a:ext uri="{FF2B5EF4-FFF2-40B4-BE49-F238E27FC236}">
                <a16:creationId xmlns:a16="http://schemas.microsoft.com/office/drawing/2014/main" id="{446F99AC-072B-4B8D-A963-CC2034D625AF}"/>
              </a:ext>
            </a:extLst>
          </p:cNvPr>
          <p:cNvSpPr>
            <a:spLocks noGrp="1"/>
          </p:cNvSpPr>
          <p:nvPr>
            <p:ph type="title" hasCustomPrompt="1"/>
          </p:nvPr>
        </p:nvSpPr>
        <p:spPr>
          <a:xfrm>
            <a:off x="-1" y="2281383"/>
            <a:ext cx="12192001" cy="1325563"/>
          </a:xfrm>
          <a:prstGeom prst="rect">
            <a:avLst/>
          </a:prstGeom>
        </p:spPr>
        <p:txBody>
          <a:bodyPr/>
          <a:lstStyle>
            <a:lvl1pPr algn="ctr">
              <a:defRPr lang="en-US" sz="10000" kern="1200" smtClean="0">
                <a:solidFill>
                  <a:srgbClr val="009DDC"/>
                </a:solidFill>
                <a:latin typeface="Gotham Bold" pitchFamily="50" charset="0"/>
                <a:ea typeface="+mn-ea"/>
                <a:cs typeface="+mn-cs"/>
              </a:defRPr>
            </a:lvl1pPr>
          </a:lstStyle>
          <a:p>
            <a:r>
              <a:rPr lang="en-US" dirty="0"/>
              <a:t>ANSWER</a:t>
            </a:r>
          </a:p>
        </p:txBody>
      </p:sp>
      <p:sp>
        <p:nvSpPr>
          <p:cNvPr id="10" name="Content Placeholder 12">
            <a:extLst>
              <a:ext uri="{FF2B5EF4-FFF2-40B4-BE49-F238E27FC236}">
                <a16:creationId xmlns:a16="http://schemas.microsoft.com/office/drawing/2014/main" id="{EF760461-DAFB-4D95-A55D-30E2F09B908B}"/>
              </a:ext>
            </a:extLst>
          </p:cNvPr>
          <p:cNvSpPr>
            <a:spLocks noGrp="1"/>
          </p:cNvSpPr>
          <p:nvPr>
            <p:ph sz="quarter" idx="12" hasCustomPrompt="1"/>
          </p:nvPr>
        </p:nvSpPr>
        <p:spPr>
          <a:xfrm>
            <a:off x="0" y="4809788"/>
            <a:ext cx="12192000" cy="552450"/>
          </a:xfrm>
          <a:prstGeom prst="rect">
            <a:avLst/>
          </a:prstGeom>
        </p:spPr>
        <p:txBody>
          <a:bodyPr/>
          <a:lstStyle>
            <a:lvl1pPr marL="0" indent="0" algn="ctr">
              <a:buNone/>
              <a:defRPr lang="en-US" sz="1800" kern="1200" smtClean="0">
                <a:solidFill>
                  <a:schemeClr val="bg2">
                    <a:lumMod val="25000"/>
                  </a:schemeClr>
                </a:solidFill>
                <a:latin typeface="Gotham Book" panose="02000604040000020004" pitchFamily="50" charset="0"/>
                <a:ea typeface="+mn-ea"/>
                <a:cs typeface="Arial" panose="020B0604020202020204" pitchFamily="34" charset="0"/>
              </a:defRPr>
            </a:lvl1pPr>
            <a:lvl2pPr marL="457200" indent="0">
              <a:buNone/>
              <a:defRPr/>
            </a:lvl2pPr>
          </a:lstStyle>
          <a:p>
            <a:pPr lvl="0"/>
            <a:r>
              <a:rPr lang="en-US" dirty="0"/>
              <a:t>The explanation for the answer here or the BIG REVEAL</a:t>
            </a:r>
          </a:p>
        </p:txBody>
      </p:sp>
    </p:spTree>
    <p:extLst>
      <p:ext uri="{BB962C8B-B14F-4D97-AF65-F5344CB8AC3E}">
        <p14:creationId xmlns:p14="http://schemas.microsoft.com/office/powerpoint/2010/main" val="35964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1" y="2147942"/>
            <a:ext cx="6684575" cy="4409378"/>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16F2F129-BEA2-4BE3-B12D-67C65AA7768E}"/>
              </a:ext>
            </a:extLst>
          </p:cNvPr>
          <p:cNvSpPr>
            <a:spLocks noGrp="1"/>
          </p:cNvSpPr>
          <p:nvPr>
            <p:ph type="pic" sz="quarter" idx="15"/>
          </p:nvPr>
        </p:nvSpPr>
        <p:spPr>
          <a:xfrm>
            <a:off x="7133967" y="2147942"/>
            <a:ext cx="4794421" cy="4409378"/>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r>
              <a:rPr lang="en-US" dirty="0"/>
              <a:t>INSERT LARGE PHOTO HERE</a:t>
            </a:r>
          </a:p>
        </p:txBody>
      </p:sp>
      <p:sp>
        <p:nvSpPr>
          <p:cNvPr id="13" name="Rectangle 12">
            <a:extLst>
              <a:ext uri="{FF2B5EF4-FFF2-40B4-BE49-F238E27FC236}">
                <a16:creationId xmlns:a16="http://schemas.microsoft.com/office/drawing/2014/main" id="{B91CB977-E991-4DC3-8862-A50D5DC43BA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3" name="Rectangle 22">
            <a:extLst>
              <a:ext uri="{FF2B5EF4-FFF2-40B4-BE49-F238E27FC236}">
                <a16:creationId xmlns:a16="http://schemas.microsoft.com/office/drawing/2014/main" id="{98730CB1-948B-487C-AF4B-A1F92D57099C}"/>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5" name="Rectangle 24">
            <a:extLst>
              <a:ext uri="{FF2B5EF4-FFF2-40B4-BE49-F238E27FC236}">
                <a16:creationId xmlns:a16="http://schemas.microsoft.com/office/drawing/2014/main" id="{6981A7E5-1AA8-40D9-994D-FF3045B00FC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0A82B08A-6F8B-4F36-B69E-B1459DEAA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28" name="Text Placeholder 16">
            <a:extLst>
              <a:ext uri="{FF2B5EF4-FFF2-40B4-BE49-F238E27FC236}">
                <a16:creationId xmlns:a16="http://schemas.microsoft.com/office/drawing/2014/main" id="{DF4965B9-B869-48BD-9732-B72C014DDFD3}"/>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9" name="Title 1">
            <a:extLst>
              <a:ext uri="{FF2B5EF4-FFF2-40B4-BE49-F238E27FC236}">
                <a16:creationId xmlns:a16="http://schemas.microsoft.com/office/drawing/2014/main" id="{6E597FBE-7C73-4FBF-991C-7DBADE6FAA9A}"/>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4" name="Text Placeholder 16">
            <a:extLst>
              <a:ext uri="{FF2B5EF4-FFF2-40B4-BE49-F238E27FC236}">
                <a16:creationId xmlns:a16="http://schemas.microsoft.com/office/drawing/2014/main" id="{7F7E1B9D-603C-40A8-AD7C-8627F3EEF071}"/>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0156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EDB0-61AE-403F-BE2C-74FA883012E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Rectangle 5">
            <a:extLst>
              <a:ext uri="{FF2B5EF4-FFF2-40B4-BE49-F238E27FC236}">
                <a16:creationId xmlns:a16="http://schemas.microsoft.com/office/drawing/2014/main" id="{E0AC10CD-3DE4-4712-B91F-C5C559C98710}"/>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7" name="Rectangle 6">
            <a:extLst>
              <a:ext uri="{FF2B5EF4-FFF2-40B4-BE49-F238E27FC236}">
                <a16:creationId xmlns:a16="http://schemas.microsoft.com/office/drawing/2014/main" id="{58DFCAF6-2184-42AD-B945-01A9589CB94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EAE96D-92BC-4E56-912C-0265DA26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0" name="Text Placeholder 16">
            <a:extLst>
              <a:ext uri="{FF2B5EF4-FFF2-40B4-BE49-F238E27FC236}">
                <a16:creationId xmlns:a16="http://schemas.microsoft.com/office/drawing/2014/main" id="{0F317BC4-7F9A-493F-98D9-CC3ECB25881D}"/>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6" name="Text Placeholder 4">
            <a:extLst>
              <a:ext uri="{FF2B5EF4-FFF2-40B4-BE49-F238E27FC236}">
                <a16:creationId xmlns:a16="http://schemas.microsoft.com/office/drawing/2014/main" id="{E50F635A-4623-47C1-AC98-BCD05E7C0BCE}"/>
              </a:ext>
            </a:extLst>
          </p:cNvPr>
          <p:cNvSpPr>
            <a:spLocks noGrp="1"/>
          </p:cNvSpPr>
          <p:nvPr>
            <p:ph type="body" sz="quarter" idx="12" hasCustomPrompt="1"/>
          </p:nvPr>
        </p:nvSpPr>
        <p:spPr>
          <a:xfrm>
            <a:off x="259922" y="2147941"/>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17" name="Rectangle 16">
            <a:extLst>
              <a:ext uri="{FF2B5EF4-FFF2-40B4-BE49-F238E27FC236}">
                <a16:creationId xmlns:a16="http://schemas.microsoft.com/office/drawing/2014/main" id="{F200FAE8-7364-4BB6-AF42-F08876D15153}"/>
              </a:ext>
            </a:extLst>
          </p:cNvPr>
          <p:cNvSpPr/>
          <p:nvPr userDrawn="1"/>
        </p:nvSpPr>
        <p:spPr>
          <a:xfrm>
            <a:off x="259412" y="1781462"/>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85F7EEE-CB02-49E6-A3FC-C266504C5F70}"/>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0" name="Text Placeholder 4">
            <a:extLst>
              <a:ext uri="{FF2B5EF4-FFF2-40B4-BE49-F238E27FC236}">
                <a16:creationId xmlns:a16="http://schemas.microsoft.com/office/drawing/2014/main" id="{B81472F5-99E3-4DE8-B561-A7EF9CB6452C}"/>
              </a:ext>
            </a:extLst>
          </p:cNvPr>
          <p:cNvSpPr>
            <a:spLocks noGrp="1"/>
          </p:cNvSpPr>
          <p:nvPr>
            <p:ph type="body" sz="quarter" idx="13" hasCustomPrompt="1"/>
          </p:nvPr>
        </p:nvSpPr>
        <p:spPr>
          <a:xfrm>
            <a:off x="4512675" y="2147940"/>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1" name="Text Placeholder 4">
            <a:extLst>
              <a:ext uri="{FF2B5EF4-FFF2-40B4-BE49-F238E27FC236}">
                <a16:creationId xmlns:a16="http://schemas.microsoft.com/office/drawing/2014/main" id="{A84558FC-C388-421A-BD97-8C0C0234254D}"/>
              </a:ext>
            </a:extLst>
          </p:cNvPr>
          <p:cNvSpPr>
            <a:spLocks noGrp="1"/>
          </p:cNvSpPr>
          <p:nvPr>
            <p:ph type="body" sz="quarter" idx="14" hasCustomPrompt="1"/>
          </p:nvPr>
        </p:nvSpPr>
        <p:spPr>
          <a:xfrm>
            <a:off x="8538405" y="2147939"/>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2" name="Rectangle 21">
            <a:extLst>
              <a:ext uri="{FF2B5EF4-FFF2-40B4-BE49-F238E27FC236}">
                <a16:creationId xmlns:a16="http://schemas.microsoft.com/office/drawing/2014/main" id="{85D234EC-3132-460F-BAAE-89F6D69B657B}"/>
              </a:ext>
            </a:extLst>
          </p:cNvPr>
          <p:cNvSpPr/>
          <p:nvPr userDrawn="1"/>
        </p:nvSpPr>
        <p:spPr>
          <a:xfrm>
            <a:off x="4512675"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DBE1AE-3E75-4230-8445-5EE4BA0612DF}"/>
              </a:ext>
            </a:extLst>
          </p:cNvPr>
          <p:cNvSpPr/>
          <p:nvPr userDrawn="1"/>
        </p:nvSpPr>
        <p:spPr>
          <a:xfrm>
            <a:off x="8528649"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a:extLst>
              <a:ext uri="{FF2B5EF4-FFF2-40B4-BE49-F238E27FC236}">
                <a16:creationId xmlns:a16="http://schemas.microsoft.com/office/drawing/2014/main" id="{1F678871-FE19-4B37-AE5B-FA2E1ED5B315}"/>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282341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20620A6-C8ED-4EDF-AF18-ABE1D0AE7E71}"/>
              </a:ext>
            </a:extLst>
          </p:cNvPr>
          <p:cNvSpPr>
            <a:spLocks noGrp="1"/>
          </p:cNvSpPr>
          <p:nvPr>
            <p:ph type="pic" sz="quarter" idx="10"/>
          </p:nvPr>
        </p:nvSpPr>
        <p:spPr>
          <a:xfrm>
            <a:off x="230188" y="601362"/>
            <a:ext cx="11747500" cy="5972476"/>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endParaRPr lang="en-US" dirty="0"/>
          </a:p>
          <a:p>
            <a:r>
              <a:rPr lang="en-US" dirty="0"/>
              <a:t>INSERT LARGE PHOTO HERE</a:t>
            </a:r>
          </a:p>
        </p:txBody>
      </p:sp>
      <p:sp>
        <p:nvSpPr>
          <p:cNvPr id="5" name="Rectangle 4">
            <a:extLst>
              <a:ext uri="{FF2B5EF4-FFF2-40B4-BE49-F238E27FC236}">
                <a16:creationId xmlns:a16="http://schemas.microsoft.com/office/drawing/2014/main" id="{23E9F033-1D5E-4D73-A300-57226A42E243}"/>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Title 1">
            <a:extLst>
              <a:ext uri="{FF2B5EF4-FFF2-40B4-BE49-F238E27FC236}">
                <a16:creationId xmlns:a16="http://schemas.microsoft.com/office/drawing/2014/main" id="{B53219C9-5BEA-4430-B65C-6279C5EF5341}"/>
              </a:ext>
            </a:extLst>
          </p:cNvPr>
          <p:cNvSpPr>
            <a:spLocks noGrp="1"/>
          </p:cNvSpPr>
          <p:nvPr>
            <p:ph type="title" hasCustomPrompt="1"/>
          </p:nvPr>
        </p:nvSpPr>
        <p:spPr>
          <a:xfrm>
            <a:off x="785623" y="5089462"/>
            <a:ext cx="1785049" cy="1311337"/>
          </a:xfrm>
          <a:prstGeom prst="rect">
            <a:avLst/>
          </a:prstGeom>
          <a:solidFill>
            <a:schemeClr val="bg2">
              <a:alpha val="78000"/>
            </a:schemeClr>
          </a:solidFill>
        </p:spPr>
        <p:txBody>
          <a:bodyPr anchor="ctr" anchorCtr="0"/>
          <a:lstStyle>
            <a:lvl1pPr>
              <a:defRPr sz="1200" b="1" spc="40" baseline="0">
                <a:solidFill>
                  <a:schemeClr val="tx2">
                    <a:lumMod val="50000"/>
                  </a:schemeClr>
                </a:solidFill>
                <a:latin typeface="Gotham Medium" panose="02000604030000020004" pitchFamily="50" charset="0"/>
                <a:cs typeface="Arial" panose="020B0604020202020204" pitchFamily="34" charset="0"/>
              </a:defRPr>
            </a:lvl1pPr>
          </a:lstStyle>
          <a:p>
            <a:r>
              <a:rPr lang="en-US" dirty="0"/>
              <a:t>CAPTION STYLE IF YOU NEED IT</a:t>
            </a:r>
          </a:p>
        </p:txBody>
      </p:sp>
    </p:spTree>
    <p:extLst>
      <p:ext uri="{BB962C8B-B14F-4D97-AF65-F5344CB8AC3E}">
        <p14:creationId xmlns:p14="http://schemas.microsoft.com/office/powerpoint/2010/main" val="401714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0" name="Text Placeholder 2">
            <a:extLst>
              <a:ext uri="{FF2B5EF4-FFF2-40B4-BE49-F238E27FC236}">
                <a16:creationId xmlns:a16="http://schemas.microsoft.com/office/drawing/2014/main" id="{E0464D92-F62A-437F-BB55-3E0DFDE7EFCD}"/>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
        <p:nvSpPr>
          <p:cNvPr id="2" name="Title 1">
            <a:extLst>
              <a:ext uri="{FF2B5EF4-FFF2-40B4-BE49-F238E27FC236}">
                <a16:creationId xmlns:a16="http://schemas.microsoft.com/office/drawing/2014/main" id="{FD95B4FF-A916-43CC-9A47-FC64ADDC2B4A}"/>
              </a:ext>
            </a:extLst>
          </p:cNvPr>
          <p:cNvSpPr>
            <a:spLocks noGrp="1"/>
          </p:cNvSpPr>
          <p:nvPr>
            <p:ph type="title" hasCustomPrompt="1"/>
          </p:nvPr>
        </p:nvSpPr>
        <p:spPr>
          <a:xfrm>
            <a:off x="0" y="2784653"/>
            <a:ext cx="12192000" cy="1325563"/>
          </a:xfrm>
          <a:prstGeom prst="rect">
            <a:avLst/>
          </a:prstGeom>
        </p:spPr>
        <p:txBody>
          <a:bodyPr/>
          <a:lstStyle>
            <a:lvl1pPr algn="ctr">
              <a:defRPr sz="4000"/>
            </a:lvl1pPr>
          </a:lstStyle>
          <a:p>
            <a:r>
              <a:rPr lang="en-US" dirty="0"/>
              <a:t>NAME OF SECTION</a:t>
            </a:r>
          </a:p>
        </p:txBody>
      </p:sp>
    </p:spTree>
    <p:extLst>
      <p:ext uri="{BB962C8B-B14F-4D97-AF65-F5344CB8AC3E}">
        <p14:creationId xmlns:p14="http://schemas.microsoft.com/office/powerpoint/2010/main" val="7626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furniture&#10;&#10;Description automatically generated">
            <a:extLst>
              <a:ext uri="{FF2B5EF4-FFF2-40B4-BE49-F238E27FC236}">
                <a16:creationId xmlns:a16="http://schemas.microsoft.com/office/drawing/2014/main" id="{B9988265-F7E2-49E6-A1C0-26073524968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04717" y="6673105"/>
            <a:ext cx="2345464" cy="104530"/>
          </a:xfrm>
          <a:prstGeom prst="rect">
            <a:avLst/>
          </a:prstGeom>
        </p:spPr>
      </p:pic>
    </p:spTree>
    <p:extLst>
      <p:ext uri="{BB962C8B-B14F-4D97-AF65-F5344CB8AC3E}">
        <p14:creationId xmlns:p14="http://schemas.microsoft.com/office/powerpoint/2010/main" val="384266355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0" r:id="rId3"/>
    <p:sldLayoutId id="2147483669" r:id="rId4"/>
    <p:sldLayoutId id="2147483670" r:id="rId5"/>
    <p:sldLayoutId id="2147483663" r:id="rId6"/>
    <p:sldLayoutId id="2147483666" r:id="rId7"/>
    <p:sldLayoutId id="2147483662" r:id="rId8"/>
    <p:sldLayoutId id="2147483664" r:id="rId9"/>
    <p:sldLayoutId id="2147483668" r:id="rId10"/>
    <p:sldLayoutId id="2147483667" r:id="rId11"/>
    <p:sldLayoutId id="2147483665" r:id="rId12"/>
  </p:sldLayoutIdLst>
  <p:txStyles>
    <p:titleStyle>
      <a:lvl1pPr algn="l" defTabSz="914400" rtl="0" eaLnBrk="1" latinLnBrk="0" hangingPunct="1">
        <a:lnSpc>
          <a:spcPct val="90000"/>
        </a:lnSpc>
        <a:spcBef>
          <a:spcPct val="0"/>
        </a:spcBef>
        <a:buNone/>
        <a:defRPr sz="3200" kern="1200">
          <a:solidFill>
            <a:schemeClr val="bg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BDDF98-C922-483F-97E9-3E76B0201B42}" type="datetimeFigureOut">
              <a:rPr lang="en-US" smtClean="0"/>
              <a:pPr/>
              <a:t>7/11/2024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8B3671-A306-4A69-8480-FA9BE839245D}" type="slidenum">
              <a:rPr lang="en-US" smtClean="0"/>
              <a:pPr/>
              <a:t>‹#›</a:t>
            </a:fld>
            <a:endParaRPr lang="en-US" dirty="0"/>
          </a:p>
        </p:txBody>
      </p:sp>
    </p:spTree>
    <p:extLst>
      <p:ext uri="{BB962C8B-B14F-4D97-AF65-F5344CB8AC3E}">
        <p14:creationId xmlns:p14="http://schemas.microsoft.com/office/powerpoint/2010/main" val="12357895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112B9F9-E496-4F7C-B6F9-8F8C0A0A2986}" type="datetimeFigureOut">
              <a:rPr lang="en-US" smtClean="0"/>
              <a:pPr/>
              <a:t>7/11/2024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2E386F6-495C-49E2-AD75-604D674F0857}" type="slidenum">
              <a:rPr lang="en-US" smtClean="0"/>
              <a:pPr/>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597" y="6275304"/>
            <a:ext cx="3359804" cy="434675"/>
          </a:xfrm>
          <a:prstGeom prst="rect">
            <a:avLst/>
          </a:prstGeom>
        </p:spPr>
      </p:pic>
    </p:spTree>
    <p:extLst>
      <p:ext uri="{BB962C8B-B14F-4D97-AF65-F5344CB8AC3E}">
        <p14:creationId xmlns:p14="http://schemas.microsoft.com/office/powerpoint/2010/main" val="38162669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apic.org/emerging-infectious-diseases/" TargetMode="External"/><Relationship Id="rId7" Type="http://schemas.openxmlformats.org/officeDocument/2006/relationships/diagramQuickStyle" Target="../diagrams/quickStyle2.xml"/><Relationship Id="rId2" Type="http://schemas.openxmlformats.org/officeDocument/2006/relationships/hyperlink" Target="https://apic.org/policypro/" TargetMode="Externa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9.png"/><Relationship Id="rId4" Type="http://schemas.openxmlformats.org/officeDocument/2006/relationships/image" Target="../media/image18.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A8E41-5164-4A39-8980-EB86A77D25D5}"/>
              </a:ext>
            </a:extLst>
          </p:cNvPr>
          <p:cNvSpPr>
            <a:spLocks noGrp="1"/>
          </p:cNvSpPr>
          <p:nvPr>
            <p:ph type="body" sz="quarter" idx="10"/>
          </p:nvPr>
        </p:nvSpPr>
        <p:spPr>
          <a:xfrm>
            <a:off x="3754764" y="3557038"/>
            <a:ext cx="7796006" cy="1628737"/>
          </a:xfrm>
        </p:spPr>
        <p:txBody>
          <a:bodyPr/>
          <a:lstStyle/>
          <a:p>
            <a:r>
              <a:rPr lang="en-US" sz="4800" dirty="0"/>
              <a:t>MEMBER MEETING</a:t>
            </a:r>
          </a:p>
          <a:p>
            <a:r>
              <a:rPr lang="en-US" sz="4800" dirty="0"/>
              <a:t>7/12/2024</a:t>
            </a:r>
          </a:p>
        </p:txBody>
      </p:sp>
      <p:pic>
        <p:nvPicPr>
          <p:cNvPr id="3074" name="Picture 2" descr="APIC 102 - Inland Northwest logo. This will take you to the homepage">
            <a:extLst>
              <a:ext uri="{FF2B5EF4-FFF2-40B4-BE49-F238E27FC236}">
                <a16:creationId xmlns:a16="http://schemas.microsoft.com/office/drawing/2014/main" id="{1586B253-F789-2923-544A-CA547C4C2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7" y="1576079"/>
            <a:ext cx="46577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0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Recently Published/ In Development:</a:t>
            </a:r>
          </a:p>
        </p:txBody>
      </p:sp>
      <p:sp>
        <p:nvSpPr>
          <p:cNvPr id="3" name="Content Placeholder 2"/>
          <p:cNvSpPr>
            <a:spLocks noGrp="1"/>
          </p:cNvSpPr>
          <p:nvPr>
            <p:ph idx="1"/>
          </p:nvPr>
        </p:nvSpPr>
        <p:spPr/>
        <p:txBody>
          <a:bodyPr>
            <a:normAutofit/>
          </a:bodyPr>
          <a:lstStyle/>
          <a:p>
            <a:pPr marL="0" indent="0">
              <a:buNone/>
            </a:pPr>
            <a:r>
              <a:rPr lang="en-US" sz="1600" b="1" dirty="0"/>
              <a:t>Recently Published</a:t>
            </a:r>
            <a:r>
              <a:rPr lang="en-US" sz="1600" dirty="0"/>
              <a:t>:</a:t>
            </a:r>
          </a:p>
          <a:p>
            <a:r>
              <a:rPr lang="en-US" sz="1600" dirty="0"/>
              <a:t>10 key points the IP needs to know about USP &lt;797&gt;</a:t>
            </a:r>
          </a:p>
          <a:p>
            <a:pPr lvl="1"/>
            <a:r>
              <a:rPr lang="en-US" sz="1600" dirty="0"/>
              <a:t>August 2023</a:t>
            </a:r>
          </a:p>
          <a:p>
            <a:r>
              <a:rPr lang="en-US" sz="1600" dirty="0"/>
              <a:t>10 key points the IP needs to know about AAMI</a:t>
            </a:r>
          </a:p>
          <a:p>
            <a:pPr lvl="1"/>
            <a:r>
              <a:rPr lang="en-US" sz="1600" dirty="0"/>
              <a:t>December 2023</a:t>
            </a:r>
          </a:p>
          <a:p>
            <a:r>
              <a:rPr lang="en-US" sz="1600" dirty="0"/>
              <a:t>APIC toolkit for patient hand hygiene</a:t>
            </a:r>
          </a:p>
          <a:p>
            <a:pPr lvl="1"/>
            <a:r>
              <a:rPr lang="en-US" sz="1600" dirty="0"/>
              <a:t>January 2024</a:t>
            </a:r>
          </a:p>
          <a:p>
            <a:r>
              <a:rPr lang="en-US" sz="1600" dirty="0"/>
              <a:t>Heightening awareness for the IP in the behavioral health setting</a:t>
            </a:r>
          </a:p>
          <a:p>
            <a:pPr lvl="1"/>
            <a:r>
              <a:rPr lang="en-US" sz="1600" dirty="0"/>
              <a:t>January 2024</a:t>
            </a:r>
          </a:p>
          <a:p>
            <a:pPr marL="0" indent="0">
              <a:buNone/>
            </a:pPr>
            <a:r>
              <a:rPr lang="en-US" sz="1600" b="1" dirty="0"/>
              <a:t>In Development</a:t>
            </a:r>
            <a:r>
              <a:rPr lang="en-US" sz="2000" dirty="0"/>
              <a:t>:</a:t>
            </a:r>
          </a:p>
          <a:p>
            <a:r>
              <a:rPr lang="en-US" sz="1600" dirty="0"/>
              <a:t>Creating guidance specific to long term care setting </a:t>
            </a:r>
          </a:p>
          <a:p>
            <a:r>
              <a:rPr lang="en-US" sz="1600" dirty="0"/>
              <a:t>Revision to APIC’s position paper: Safe injection, Infusion, and Medication Vial Practices in Health care (2016)</a:t>
            </a:r>
          </a:p>
          <a:p>
            <a:pPr marL="0" indent="0">
              <a:buNone/>
            </a:pPr>
            <a:endParaRPr lang="en-US" sz="2000" dirty="0"/>
          </a:p>
          <a:p>
            <a:pPr marL="0" indent="0">
              <a:buNone/>
            </a:pPr>
            <a:endParaRPr lang="en-US" sz="2000"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1135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Implementation Guides Subcommittee</a:t>
            </a:r>
          </a:p>
        </p:txBody>
      </p:sp>
      <p:sp>
        <p:nvSpPr>
          <p:cNvPr id="3" name="Content Placeholder 2"/>
          <p:cNvSpPr>
            <a:spLocks noGrp="1"/>
          </p:cNvSpPr>
          <p:nvPr>
            <p:ph idx="1"/>
          </p:nvPr>
        </p:nvSpPr>
        <p:spPr/>
        <p:txBody>
          <a:bodyPr/>
          <a:lstStyle/>
          <a:p>
            <a:r>
              <a:rPr lang="en-US" dirty="0"/>
              <a:t>New subcommittee for 2024</a:t>
            </a:r>
          </a:p>
          <a:p>
            <a:pPr lvl="1"/>
            <a:r>
              <a:rPr lang="en-US" dirty="0"/>
              <a:t>Completed review of SHEA compendiums vs. APIC Implementation guides 2023</a:t>
            </a:r>
          </a:p>
          <a:p>
            <a:pPr lvl="1"/>
            <a:r>
              <a:rPr lang="en-US" dirty="0"/>
              <a:t>Based on 2023 review, PGC proposed a strategy for updating current implementation guides</a:t>
            </a:r>
          </a:p>
          <a:p>
            <a:pPr lvl="1"/>
            <a:r>
              <a:rPr lang="en-US" dirty="0"/>
              <a:t>Goal is to create concise updated documents that primarily contain implementation information only</a:t>
            </a:r>
          </a:p>
        </p:txBody>
      </p:sp>
    </p:spTree>
    <p:extLst>
      <p:ext uri="{BB962C8B-B14F-4D97-AF65-F5344CB8AC3E}">
        <p14:creationId xmlns:p14="http://schemas.microsoft.com/office/powerpoint/2010/main" val="106223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AAMI Standards Updates</a:t>
            </a:r>
          </a:p>
        </p:txBody>
      </p:sp>
      <p:sp>
        <p:nvSpPr>
          <p:cNvPr id="3" name="Content Placeholder 2"/>
          <p:cNvSpPr>
            <a:spLocks noGrp="1"/>
          </p:cNvSpPr>
          <p:nvPr>
            <p:ph idx="1"/>
          </p:nvPr>
        </p:nvSpPr>
        <p:spPr/>
        <p:txBody>
          <a:bodyPr/>
          <a:lstStyle/>
          <a:p>
            <a:pPr marL="0" indent="0">
              <a:buNone/>
            </a:pPr>
            <a:r>
              <a:rPr lang="en-US" sz="1800" b="1" dirty="0"/>
              <a:t>TIR 99: Processing of dilators, </a:t>
            </a:r>
            <a:r>
              <a:rPr lang="en-US" sz="1800" b="1" dirty="0" err="1"/>
              <a:t>transesophageal</a:t>
            </a:r>
            <a:r>
              <a:rPr lang="en-US" sz="1800" b="1" dirty="0"/>
              <a:t> &amp; ultrasound probes</a:t>
            </a:r>
          </a:p>
          <a:p>
            <a:pPr marL="0" indent="0">
              <a:buNone/>
            </a:pPr>
            <a:r>
              <a:rPr lang="en-US" dirty="0"/>
              <a:t>	</a:t>
            </a:r>
            <a:endParaRPr lang="en-US" sz="1600" dirty="0"/>
          </a:p>
        </p:txBody>
      </p:sp>
      <p:pic>
        <p:nvPicPr>
          <p:cNvPr id="4" name="Picture 3"/>
          <p:cNvPicPr>
            <a:picLocks noChangeAspect="1"/>
          </p:cNvPicPr>
          <p:nvPr/>
        </p:nvPicPr>
        <p:blipFill>
          <a:blip r:embed="rId2"/>
          <a:stretch>
            <a:fillRect/>
          </a:stretch>
        </p:blipFill>
        <p:spPr>
          <a:xfrm>
            <a:off x="2005934" y="2386171"/>
            <a:ext cx="8180132" cy="3790793"/>
          </a:xfrm>
          <a:prstGeom prst="rect">
            <a:avLst/>
          </a:prstGeom>
        </p:spPr>
      </p:pic>
    </p:spTree>
    <p:extLst>
      <p:ext uri="{BB962C8B-B14F-4D97-AF65-F5344CB8AC3E}">
        <p14:creationId xmlns:p14="http://schemas.microsoft.com/office/powerpoint/2010/main" val="347251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Percutaneous Procedures</a:t>
            </a:r>
          </a:p>
        </p:txBody>
      </p:sp>
      <p:pic>
        <p:nvPicPr>
          <p:cNvPr id="4" name="Content Placeholder 3"/>
          <p:cNvPicPr>
            <a:picLocks noGrp="1" noChangeAspect="1"/>
          </p:cNvPicPr>
          <p:nvPr>
            <p:ph idx="1"/>
          </p:nvPr>
        </p:nvPicPr>
        <p:blipFill>
          <a:blip r:embed="rId2"/>
          <a:stretch>
            <a:fillRect/>
          </a:stretch>
        </p:blipFill>
        <p:spPr>
          <a:xfrm>
            <a:off x="2152650" y="1932397"/>
            <a:ext cx="7886700" cy="4137795"/>
          </a:xfrm>
          <a:prstGeom prst="rect">
            <a:avLst/>
          </a:prstGeom>
        </p:spPr>
      </p:pic>
    </p:spTree>
    <p:extLst>
      <p:ext uri="{BB962C8B-B14F-4D97-AF65-F5344CB8AC3E}">
        <p14:creationId xmlns:p14="http://schemas.microsoft.com/office/powerpoint/2010/main" val="374159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ANSI/AAMI ST 108:2023 Water for the processing of medical devices</a:t>
            </a:r>
          </a:p>
        </p:txBody>
      </p:sp>
      <p:pic>
        <p:nvPicPr>
          <p:cNvPr id="4" name="Content Placeholder 3"/>
          <p:cNvPicPr>
            <a:picLocks noGrp="1" noChangeAspect="1"/>
          </p:cNvPicPr>
          <p:nvPr>
            <p:ph idx="1"/>
          </p:nvPr>
        </p:nvPicPr>
        <p:blipFill>
          <a:blip r:embed="rId2"/>
          <a:stretch>
            <a:fillRect/>
          </a:stretch>
        </p:blipFill>
        <p:spPr>
          <a:xfrm>
            <a:off x="2152650" y="2017766"/>
            <a:ext cx="7886700" cy="3967057"/>
          </a:xfrm>
          <a:prstGeom prst="rect">
            <a:avLst/>
          </a:prstGeom>
        </p:spPr>
      </p:pic>
    </p:spTree>
    <p:extLst>
      <p:ext uri="{BB962C8B-B14F-4D97-AF65-F5344CB8AC3E}">
        <p14:creationId xmlns:p14="http://schemas.microsoft.com/office/powerpoint/2010/main" val="169114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SHEA Updates</a:t>
            </a:r>
          </a:p>
        </p:txBody>
      </p:sp>
      <p:pic>
        <p:nvPicPr>
          <p:cNvPr id="4" name="Content Placeholder 3"/>
          <p:cNvPicPr>
            <a:picLocks noGrp="1" noChangeAspect="1"/>
          </p:cNvPicPr>
          <p:nvPr>
            <p:ph idx="1"/>
          </p:nvPr>
        </p:nvPicPr>
        <p:blipFill>
          <a:blip r:embed="rId2"/>
          <a:stretch>
            <a:fillRect/>
          </a:stretch>
        </p:blipFill>
        <p:spPr>
          <a:xfrm>
            <a:off x="2352249" y="1825625"/>
            <a:ext cx="7487503" cy="4351338"/>
          </a:xfrm>
          <a:prstGeom prst="rect">
            <a:avLst/>
          </a:prstGeom>
        </p:spPr>
      </p:pic>
    </p:spTree>
    <p:extLst>
      <p:ext uri="{BB962C8B-B14F-4D97-AF65-F5344CB8AC3E}">
        <p14:creationId xmlns:p14="http://schemas.microsoft.com/office/powerpoint/2010/main" val="292895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CAUTI Prevention- 2023</a:t>
            </a:r>
          </a:p>
        </p:txBody>
      </p:sp>
      <p:pic>
        <p:nvPicPr>
          <p:cNvPr id="4" name="Content Placeholder 3"/>
          <p:cNvPicPr>
            <a:picLocks noGrp="1" noChangeAspect="1"/>
          </p:cNvPicPr>
          <p:nvPr>
            <p:ph idx="1"/>
          </p:nvPr>
        </p:nvPicPr>
        <p:blipFill>
          <a:blip r:embed="rId2"/>
          <a:stretch>
            <a:fillRect/>
          </a:stretch>
        </p:blipFill>
        <p:spPr>
          <a:xfrm>
            <a:off x="2359928" y="1825625"/>
            <a:ext cx="7472144" cy="4351338"/>
          </a:xfrm>
          <a:prstGeom prst="rect">
            <a:avLst/>
          </a:prstGeom>
        </p:spPr>
      </p:pic>
    </p:spTree>
    <p:extLst>
      <p:ext uri="{BB962C8B-B14F-4D97-AF65-F5344CB8AC3E}">
        <p14:creationId xmlns:p14="http://schemas.microsoft.com/office/powerpoint/2010/main" val="319966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AORN Updates</a:t>
            </a:r>
          </a:p>
        </p:txBody>
      </p:sp>
      <p:pic>
        <p:nvPicPr>
          <p:cNvPr id="4" name="Content Placeholder 3"/>
          <p:cNvPicPr>
            <a:picLocks noGrp="1" noChangeAspect="1"/>
          </p:cNvPicPr>
          <p:nvPr>
            <p:ph idx="1"/>
          </p:nvPr>
        </p:nvPicPr>
        <p:blipFill>
          <a:blip r:embed="rId2"/>
          <a:stretch>
            <a:fillRect/>
          </a:stretch>
        </p:blipFill>
        <p:spPr>
          <a:xfrm>
            <a:off x="2152650" y="2146195"/>
            <a:ext cx="7886700" cy="3241964"/>
          </a:xfrm>
          <a:prstGeom prst="rect">
            <a:avLst/>
          </a:prstGeom>
        </p:spPr>
      </p:pic>
    </p:spTree>
    <p:extLst>
      <p:ext uri="{BB962C8B-B14F-4D97-AF65-F5344CB8AC3E}">
        <p14:creationId xmlns:p14="http://schemas.microsoft.com/office/powerpoint/2010/main" val="246915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WHO </a:t>
            </a:r>
            <a:br>
              <a:rPr lang="en-US" dirty="0"/>
            </a:br>
            <a:r>
              <a:rPr lang="en-US" dirty="0"/>
              <a:t>Guidelines for prevention of BSI</a:t>
            </a:r>
          </a:p>
        </p:txBody>
      </p:sp>
      <p:pic>
        <p:nvPicPr>
          <p:cNvPr id="4" name="Content Placeholder 3"/>
          <p:cNvPicPr>
            <a:picLocks noGrp="1" noChangeAspect="1"/>
          </p:cNvPicPr>
          <p:nvPr>
            <p:ph idx="1"/>
          </p:nvPr>
        </p:nvPicPr>
        <p:blipFill>
          <a:blip r:embed="rId2"/>
          <a:stretch>
            <a:fillRect/>
          </a:stretch>
        </p:blipFill>
        <p:spPr>
          <a:xfrm>
            <a:off x="2152650" y="2932722"/>
            <a:ext cx="7886700" cy="2137144"/>
          </a:xfrm>
          <a:prstGeom prst="rect">
            <a:avLst/>
          </a:prstGeom>
        </p:spPr>
      </p:pic>
    </p:spTree>
    <p:extLst>
      <p:ext uri="{BB962C8B-B14F-4D97-AF65-F5344CB8AC3E}">
        <p14:creationId xmlns:p14="http://schemas.microsoft.com/office/powerpoint/2010/main" val="350592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Coming Soon…</a:t>
            </a:r>
          </a:p>
        </p:txBody>
      </p:sp>
      <p:pic>
        <p:nvPicPr>
          <p:cNvPr id="4" name="Content Placeholder 3"/>
          <p:cNvPicPr>
            <a:picLocks noGrp="1" noChangeAspect="1"/>
          </p:cNvPicPr>
          <p:nvPr>
            <p:ph idx="1"/>
          </p:nvPr>
        </p:nvPicPr>
        <p:blipFill>
          <a:blip r:embed="rId2"/>
          <a:stretch>
            <a:fillRect/>
          </a:stretch>
        </p:blipFill>
        <p:spPr>
          <a:xfrm>
            <a:off x="2152650" y="1926450"/>
            <a:ext cx="7886700" cy="4149688"/>
          </a:xfrm>
          <a:prstGeom prst="rect">
            <a:avLst/>
          </a:prstGeom>
        </p:spPr>
      </p:pic>
    </p:spTree>
    <p:extLst>
      <p:ext uri="{BB962C8B-B14F-4D97-AF65-F5344CB8AC3E}">
        <p14:creationId xmlns:p14="http://schemas.microsoft.com/office/powerpoint/2010/main" val="73519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E224-51B8-9523-78BA-1581EF73BB40}"/>
              </a:ext>
            </a:extLst>
          </p:cNvPr>
          <p:cNvSpPr>
            <a:spLocks noGrp="1"/>
          </p:cNvSpPr>
          <p:nvPr>
            <p:ph type="title"/>
          </p:nvPr>
        </p:nvSpPr>
        <p:spPr>
          <a:xfrm>
            <a:off x="259411" y="1319719"/>
            <a:ext cx="11668467" cy="507830"/>
          </a:xfrm>
        </p:spPr>
        <p:txBody>
          <a:bodyPr/>
          <a:lstStyle/>
          <a:p>
            <a:pPr algn="ctr"/>
            <a:r>
              <a:rPr lang="en-US" sz="2800" dirty="0"/>
              <a:t>Meeting Agenda</a:t>
            </a:r>
          </a:p>
        </p:txBody>
      </p:sp>
      <p:pic>
        <p:nvPicPr>
          <p:cNvPr id="6" name="Picture 5">
            <a:extLst>
              <a:ext uri="{FF2B5EF4-FFF2-40B4-BE49-F238E27FC236}">
                <a16:creationId xmlns:a16="http://schemas.microsoft.com/office/drawing/2014/main" id="{67CD0739-EECC-7A69-3BD3-2EFF73CA97AF}"/>
              </a:ext>
            </a:extLst>
          </p:cNvPr>
          <p:cNvPicPr>
            <a:picLocks noChangeAspect="1"/>
          </p:cNvPicPr>
          <p:nvPr/>
        </p:nvPicPr>
        <p:blipFill>
          <a:blip r:embed="rId2"/>
          <a:stretch>
            <a:fillRect/>
          </a:stretch>
        </p:blipFill>
        <p:spPr>
          <a:xfrm>
            <a:off x="7678395" y="2581050"/>
            <a:ext cx="3922927" cy="2168130"/>
          </a:xfrm>
          <a:prstGeom prst="rect">
            <a:avLst/>
          </a:prstGeom>
        </p:spPr>
      </p:pic>
      <p:graphicFrame>
        <p:nvGraphicFramePr>
          <p:cNvPr id="9" name="Table 8">
            <a:extLst>
              <a:ext uri="{FF2B5EF4-FFF2-40B4-BE49-F238E27FC236}">
                <a16:creationId xmlns:a16="http://schemas.microsoft.com/office/drawing/2014/main" id="{6AFDEDB7-17B3-669B-700D-BC5E12278FC3}"/>
              </a:ext>
            </a:extLst>
          </p:cNvPr>
          <p:cNvGraphicFramePr>
            <a:graphicFrameLocks noGrp="1"/>
          </p:cNvGraphicFramePr>
          <p:nvPr>
            <p:extLst>
              <p:ext uri="{D42A27DB-BD31-4B8C-83A1-F6EECF244321}">
                <p14:modId xmlns:p14="http://schemas.microsoft.com/office/powerpoint/2010/main" val="826394005"/>
              </p:ext>
            </p:extLst>
          </p:nvPr>
        </p:nvGraphicFramePr>
        <p:xfrm>
          <a:off x="259410" y="2066795"/>
          <a:ext cx="6930530" cy="3933169"/>
        </p:xfrm>
        <a:graphic>
          <a:graphicData uri="http://schemas.openxmlformats.org/drawingml/2006/table">
            <a:tbl>
              <a:tblPr firstRow="1" firstCol="1" bandRow="1"/>
              <a:tblGrid>
                <a:gridCol w="3465265">
                  <a:extLst>
                    <a:ext uri="{9D8B030D-6E8A-4147-A177-3AD203B41FA5}">
                      <a16:colId xmlns:a16="http://schemas.microsoft.com/office/drawing/2014/main" val="1157633739"/>
                    </a:ext>
                  </a:extLst>
                </a:gridCol>
                <a:gridCol w="3465265">
                  <a:extLst>
                    <a:ext uri="{9D8B030D-6E8A-4147-A177-3AD203B41FA5}">
                      <a16:colId xmlns:a16="http://schemas.microsoft.com/office/drawing/2014/main" val="3604027603"/>
                    </a:ext>
                  </a:extLst>
                </a:gridCol>
              </a:tblGrid>
              <a:tr h="408875">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12:00-12:15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Chapter updates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774416"/>
                  </a:ext>
                </a:extLst>
              </a:tr>
              <a:tr h="567372">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12:15-12:30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Lori Benton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161762"/>
                  </a:ext>
                </a:extLst>
              </a:tr>
              <a:tr h="567372">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12:30-12:45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Drew Pratt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934149"/>
                  </a:ext>
                </a:extLst>
              </a:tr>
              <a:tr h="567372">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12:45-1:00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Amy Moon-Ullock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75904"/>
                  </a:ext>
                </a:extLst>
              </a:tr>
              <a:tr h="567372">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1:00-1:15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Questions for APIC presenters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7805511"/>
                  </a:ext>
                </a:extLst>
              </a:tr>
              <a:tr h="687434">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1:15-1:45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Christa Arguinchona – Joint Commission HCID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102230"/>
                  </a:ext>
                </a:extLst>
              </a:tr>
              <a:tr h="567372">
                <a:tc>
                  <a:txBody>
                    <a:bodyPr/>
                    <a:lstStyle/>
                    <a:p>
                      <a:pPr marL="0" marR="0" algn="l">
                        <a:spcBef>
                          <a:spcPts val="0"/>
                        </a:spcBef>
                        <a:spcAft>
                          <a:spcPts val="0"/>
                        </a:spcAft>
                      </a:pPr>
                      <a:r>
                        <a:rPr lang="en-US" sz="2400" dirty="0">
                          <a:effectLst/>
                          <a:latin typeface="Aptos" panose="020B0004020202020204" pitchFamily="34" charset="0"/>
                          <a:ea typeface="Aptos" panose="020B0004020202020204" pitchFamily="34" charset="0"/>
                          <a:cs typeface="Aptos" panose="020B0004020202020204" pitchFamily="34" charset="0"/>
                        </a:rPr>
                        <a:t>1:45-2:00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Closing/Questions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7737652"/>
                  </a:ext>
                </a:extLst>
              </a:tr>
            </a:tbl>
          </a:graphicData>
        </a:graphic>
      </p:graphicFrame>
      <p:pic>
        <p:nvPicPr>
          <p:cNvPr id="2050" name="Picture 2" descr="APIC 102 - Inland Northwest logo. This will take you to the homepage">
            <a:extLst>
              <a:ext uri="{FF2B5EF4-FFF2-40B4-BE49-F238E27FC236}">
                <a16:creationId xmlns:a16="http://schemas.microsoft.com/office/drawing/2014/main" id="{63C55D44-4F84-5267-BBBE-5891719FF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737" y="145773"/>
            <a:ext cx="2383141" cy="61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Advanced Leadership Certification in Infection Prevention</a:t>
            </a:r>
          </a:p>
        </p:txBody>
      </p:sp>
      <p:sp>
        <p:nvSpPr>
          <p:cNvPr id="3" name="Content Placeholder 2"/>
          <p:cNvSpPr>
            <a:spLocks noGrp="1"/>
          </p:cNvSpPr>
          <p:nvPr>
            <p:ph idx="1"/>
          </p:nvPr>
        </p:nvSpPr>
        <p:spPr/>
        <p:txBody>
          <a:bodyPr>
            <a:normAutofit fontScale="92500"/>
          </a:bodyPr>
          <a:lstStyle/>
          <a:p>
            <a:pPr marL="0" indent="0">
              <a:buNone/>
            </a:pPr>
            <a:r>
              <a:rPr lang="en-US" dirty="0">
                <a:solidFill>
                  <a:srgbClr val="C00000"/>
                </a:solidFill>
              </a:rPr>
              <a:t>What is the AL-CIP?</a:t>
            </a:r>
          </a:p>
          <a:p>
            <a:pPr marL="0" indent="0">
              <a:buNone/>
            </a:pPr>
            <a:endParaRPr lang="en-US" dirty="0"/>
          </a:p>
          <a:p>
            <a:r>
              <a:rPr lang="en-US" dirty="0"/>
              <a:t>The Advanced Leadership Certification in Infection Prevention &amp; Control (AL-CIP) is an assessment of knowledge, skills, and abilities expected of individuals who demonstrate professional expertise, leadership and impact in the field of infection prevention and control.</a:t>
            </a:r>
          </a:p>
          <a:p>
            <a:r>
              <a:rPr lang="en-US" dirty="0"/>
              <a:t>It is a portfolio-based assessment (no testing)</a:t>
            </a:r>
          </a:p>
          <a:p>
            <a:r>
              <a:rPr lang="en-US" dirty="0"/>
              <a:t>Development was guided by the APIC Competency Model</a:t>
            </a:r>
          </a:p>
          <a:p>
            <a:r>
              <a:rPr lang="en-US" dirty="0"/>
              <a:t>Demonstrates leadership within infection prevention and control that has a measurable impact</a:t>
            </a:r>
          </a:p>
          <a:p>
            <a:pPr marL="0" indent="0">
              <a:buNone/>
            </a:pPr>
            <a:endParaRPr lang="en-US" dirty="0"/>
          </a:p>
          <a:p>
            <a:pPr marL="0" indent="0">
              <a:buNone/>
            </a:pPr>
            <a:endParaRPr lang="en-US" sz="2600" dirty="0"/>
          </a:p>
        </p:txBody>
      </p:sp>
    </p:spTree>
    <p:extLst>
      <p:ext uri="{BB962C8B-B14F-4D97-AF65-F5344CB8AC3E}">
        <p14:creationId xmlns:p14="http://schemas.microsoft.com/office/powerpoint/2010/main" val="237275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Eligibility Guidelines</a:t>
            </a:r>
          </a:p>
        </p:txBody>
      </p:sp>
      <p:sp>
        <p:nvSpPr>
          <p:cNvPr id="3" name="Content Placeholder 2"/>
          <p:cNvSpPr>
            <a:spLocks noGrp="1"/>
          </p:cNvSpPr>
          <p:nvPr>
            <p:ph idx="1"/>
          </p:nvPr>
        </p:nvSpPr>
        <p:spPr/>
        <p:txBody>
          <a:bodyPr/>
          <a:lstStyle/>
          <a:p>
            <a:r>
              <a:rPr lang="en-US" dirty="0"/>
              <a:t>Demonstrate positive impact on the profession: Active engagement and advanced infection prevention and control practice, leadership, education, research, policy and/ or advocacy for a minimum of 5-10 years</a:t>
            </a:r>
          </a:p>
          <a:p>
            <a:r>
              <a:rPr lang="en-US" dirty="0"/>
              <a:t>Certification and/ or Fellow Designation: Current relevant certifications (e.g., CBIC, NAHQ, or ABMS) or fellow designation (e.g., APIC, SHEA, IDSA)</a:t>
            </a:r>
          </a:p>
        </p:txBody>
      </p:sp>
    </p:spTree>
    <p:extLst>
      <p:ext uri="{BB962C8B-B14F-4D97-AF65-F5344CB8AC3E}">
        <p14:creationId xmlns:p14="http://schemas.microsoft.com/office/powerpoint/2010/main" val="378992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APIC Competency Model</a:t>
            </a:r>
          </a:p>
        </p:txBody>
      </p:sp>
      <p:pic>
        <p:nvPicPr>
          <p:cNvPr id="4" name="Content Placeholder 3"/>
          <p:cNvPicPr>
            <a:picLocks noGrp="1" noChangeAspect="1"/>
          </p:cNvPicPr>
          <p:nvPr>
            <p:ph idx="1"/>
          </p:nvPr>
        </p:nvPicPr>
        <p:blipFill>
          <a:blip r:embed="rId2"/>
          <a:stretch>
            <a:fillRect/>
          </a:stretch>
        </p:blipFill>
        <p:spPr>
          <a:xfrm>
            <a:off x="2152650" y="1965186"/>
            <a:ext cx="7886700" cy="4072217"/>
          </a:xfrm>
          <a:prstGeom prst="rect">
            <a:avLst/>
          </a:prstGeom>
        </p:spPr>
      </p:pic>
    </p:spTree>
    <p:extLst>
      <p:ext uri="{BB962C8B-B14F-4D97-AF65-F5344CB8AC3E}">
        <p14:creationId xmlns:p14="http://schemas.microsoft.com/office/powerpoint/2010/main" val="2454081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a:t>
            </a:r>
          </a:p>
        </p:txBody>
      </p:sp>
      <p:pic>
        <p:nvPicPr>
          <p:cNvPr id="4" name="Content Placeholder 3"/>
          <p:cNvPicPr>
            <a:picLocks noGrp="1" noChangeAspect="1"/>
          </p:cNvPicPr>
          <p:nvPr>
            <p:ph idx="1"/>
          </p:nvPr>
        </p:nvPicPr>
        <p:blipFill>
          <a:blip r:embed="rId2"/>
          <a:stretch>
            <a:fillRect/>
          </a:stretch>
        </p:blipFill>
        <p:spPr>
          <a:xfrm>
            <a:off x="2152650" y="1837261"/>
            <a:ext cx="7886700" cy="4328067"/>
          </a:xfrm>
          <a:prstGeom prst="rect">
            <a:avLst/>
          </a:prstGeom>
        </p:spPr>
      </p:pic>
    </p:spTree>
    <p:extLst>
      <p:ext uri="{BB962C8B-B14F-4D97-AF65-F5344CB8AC3E}">
        <p14:creationId xmlns:p14="http://schemas.microsoft.com/office/powerpoint/2010/main" val="317375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Domain 1: Leadership</a:t>
            </a:r>
          </a:p>
        </p:txBody>
      </p:sp>
      <p:pic>
        <p:nvPicPr>
          <p:cNvPr id="4" name="Content Placeholder 3"/>
          <p:cNvPicPr>
            <a:picLocks noGrp="1" noChangeAspect="1"/>
          </p:cNvPicPr>
          <p:nvPr>
            <p:ph idx="1"/>
          </p:nvPr>
        </p:nvPicPr>
        <p:blipFill>
          <a:blip r:embed="rId2"/>
          <a:stretch>
            <a:fillRect/>
          </a:stretch>
        </p:blipFill>
        <p:spPr>
          <a:xfrm>
            <a:off x="2152650" y="2243333"/>
            <a:ext cx="7886700" cy="3515923"/>
          </a:xfrm>
          <a:prstGeom prst="rect">
            <a:avLst/>
          </a:prstGeom>
        </p:spPr>
      </p:pic>
    </p:spTree>
    <p:extLst>
      <p:ext uri="{BB962C8B-B14F-4D97-AF65-F5344CB8AC3E}">
        <p14:creationId xmlns:p14="http://schemas.microsoft.com/office/powerpoint/2010/main" val="87193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Domain 2: Professionalism</a:t>
            </a:r>
          </a:p>
        </p:txBody>
      </p:sp>
      <p:pic>
        <p:nvPicPr>
          <p:cNvPr id="4" name="Content Placeholder 3"/>
          <p:cNvPicPr>
            <a:picLocks noGrp="1" noChangeAspect="1"/>
          </p:cNvPicPr>
          <p:nvPr>
            <p:ph idx="1"/>
          </p:nvPr>
        </p:nvPicPr>
        <p:blipFill>
          <a:blip r:embed="rId2"/>
          <a:stretch>
            <a:fillRect/>
          </a:stretch>
        </p:blipFill>
        <p:spPr>
          <a:xfrm>
            <a:off x="2152650" y="2179973"/>
            <a:ext cx="7886700" cy="3642643"/>
          </a:xfrm>
          <a:prstGeom prst="rect">
            <a:avLst/>
          </a:prstGeom>
        </p:spPr>
      </p:pic>
    </p:spTree>
    <p:extLst>
      <p:ext uri="{BB962C8B-B14F-4D97-AF65-F5344CB8AC3E}">
        <p14:creationId xmlns:p14="http://schemas.microsoft.com/office/powerpoint/2010/main" val="42530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Examples of Evidence:</a:t>
            </a:r>
          </a:p>
        </p:txBody>
      </p:sp>
      <p:pic>
        <p:nvPicPr>
          <p:cNvPr id="4" name="Content Placeholder 3"/>
          <p:cNvPicPr>
            <a:picLocks noGrp="1" noChangeAspect="1"/>
          </p:cNvPicPr>
          <p:nvPr>
            <p:ph idx="1"/>
          </p:nvPr>
        </p:nvPicPr>
        <p:blipFill>
          <a:blip r:embed="rId2"/>
          <a:stretch>
            <a:fillRect/>
          </a:stretch>
        </p:blipFill>
        <p:spPr>
          <a:xfrm>
            <a:off x="2152650" y="2450500"/>
            <a:ext cx="7886700" cy="3101589"/>
          </a:xfrm>
          <a:prstGeom prst="rect">
            <a:avLst/>
          </a:prstGeom>
        </p:spPr>
      </p:pic>
    </p:spTree>
    <p:extLst>
      <p:ext uri="{BB962C8B-B14F-4D97-AF65-F5344CB8AC3E}">
        <p14:creationId xmlns:p14="http://schemas.microsoft.com/office/powerpoint/2010/main" val="1531073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Application Process</a:t>
            </a:r>
          </a:p>
        </p:txBody>
      </p:sp>
      <p:pic>
        <p:nvPicPr>
          <p:cNvPr id="6" name="Content Placeholder 5"/>
          <p:cNvPicPr>
            <a:picLocks noGrp="1" noChangeAspect="1"/>
          </p:cNvPicPr>
          <p:nvPr>
            <p:ph idx="1"/>
          </p:nvPr>
        </p:nvPicPr>
        <p:blipFill>
          <a:blip r:embed="rId2"/>
          <a:stretch>
            <a:fillRect/>
          </a:stretch>
        </p:blipFill>
        <p:spPr>
          <a:xfrm>
            <a:off x="2152650" y="2569389"/>
            <a:ext cx="7886700" cy="2182850"/>
          </a:xfrm>
          <a:prstGeom prst="rect">
            <a:avLst/>
          </a:prstGeom>
        </p:spPr>
      </p:pic>
    </p:spTree>
    <p:extLst>
      <p:ext uri="{BB962C8B-B14F-4D97-AF65-F5344CB8AC3E}">
        <p14:creationId xmlns:p14="http://schemas.microsoft.com/office/powerpoint/2010/main" val="185558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Already CBIC certified?</a:t>
            </a:r>
          </a:p>
        </p:txBody>
      </p:sp>
      <p:pic>
        <p:nvPicPr>
          <p:cNvPr id="4" name="Content Placeholder 3"/>
          <p:cNvPicPr>
            <a:picLocks noGrp="1" noChangeAspect="1"/>
          </p:cNvPicPr>
          <p:nvPr>
            <p:ph idx="1"/>
          </p:nvPr>
        </p:nvPicPr>
        <p:blipFill>
          <a:blip r:embed="rId2"/>
          <a:stretch>
            <a:fillRect/>
          </a:stretch>
        </p:blipFill>
        <p:spPr>
          <a:xfrm>
            <a:off x="2152650" y="2401634"/>
            <a:ext cx="7886700" cy="3199321"/>
          </a:xfrm>
          <a:prstGeom prst="rect">
            <a:avLst/>
          </a:prstGeom>
        </p:spPr>
      </p:pic>
    </p:spTree>
    <p:extLst>
      <p:ext uri="{BB962C8B-B14F-4D97-AF65-F5344CB8AC3E}">
        <p14:creationId xmlns:p14="http://schemas.microsoft.com/office/powerpoint/2010/main" val="66643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693DE-6371-C764-0330-B89A2A11ED04}"/>
              </a:ext>
            </a:extLst>
          </p:cNvPr>
          <p:cNvPicPr>
            <a:picLocks noChangeAspect="1"/>
          </p:cNvPicPr>
          <p:nvPr/>
        </p:nvPicPr>
        <p:blipFill rotWithShape="1">
          <a:blip r:embed="rId2">
            <a:alphaModFix amt="40000"/>
          </a:blip>
          <a:srcRect t="23642" b="20108"/>
          <a:stretch/>
        </p:blipFill>
        <p:spPr>
          <a:xfrm>
            <a:off x="20" y="10"/>
            <a:ext cx="12191980" cy="6857990"/>
          </a:xfrm>
          <a:prstGeom prst="rect">
            <a:avLst/>
          </a:prstGeom>
        </p:spPr>
      </p:pic>
      <p:sp>
        <p:nvSpPr>
          <p:cNvPr id="2" name="Title 1">
            <a:extLst>
              <a:ext uri="{FF2B5EF4-FFF2-40B4-BE49-F238E27FC236}">
                <a16:creationId xmlns:a16="http://schemas.microsoft.com/office/drawing/2014/main" id="{9D3C479D-44C8-AF31-0241-EE6B42304FD5}"/>
              </a:ext>
            </a:extLst>
          </p:cNvPr>
          <p:cNvSpPr>
            <a:spLocks noGrp="1"/>
          </p:cNvSpPr>
          <p:nvPr>
            <p:ph type="ctrTitle"/>
          </p:nvPr>
        </p:nvSpPr>
        <p:spPr>
          <a:xfrm>
            <a:off x="1371600" y="2237173"/>
            <a:ext cx="9448800" cy="2602062"/>
          </a:xfrm>
        </p:spPr>
        <p:txBody>
          <a:bodyPr>
            <a:normAutofit/>
          </a:bodyPr>
          <a:lstStyle/>
          <a:p>
            <a:r>
              <a:rPr lang="en-US" dirty="0"/>
              <a:t>APIC 2024	</a:t>
            </a:r>
          </a:p>
        </p:txBody>
      </p:sp>
      <p:sp>
        <p:nvSpPr>
          <p:cNvPr id="3" name="Subtitle 2">
            <a:extLst>
              <a:ext uri="{FF2B5EF4-FFF2-40B4-BE49-F238E27FC236}">
                <a16:creationId xmlns:a16="http://schemas.microsoft.com/office/drawing/2014/main" id="{8B900DA9-15BE-DF70-B708-709D17C60E45}"/>
              </a:ext>
            </a:extLst>
          </p:cNvPr>
          <p:cNvSpPr>
            <a:spLocks noGrp="1"/>
          </p:cNvSpPr>
          <p:nvPr>
            <p:ph type="subTitle" idx="1"/>
          </p:nvPr>
        </p:nvSpPr>
        <p:spPr>
          <a:xfrm>
            <a:off x="1371600" y="4842935"/>
            <a:ext cx="9448800" cy="685800"/>
          </a:xfrm>
        </p:spPr>
        <p:txBody>
          <a:bodyPr>
            <a:normAutofit/>
          </a:bodyPr>
          <a:lstStyle/>
          <a:p>
            <a:r>
              <a:rPr lang="en-US" dirty="0"/>
              <a:t>Amy Moon Ullock. LPN</a:t>
            </a:r>
          </a:p>
        </p:txBody>
      </p:sp>
    </p:spTree>
    <p:extLst>
      <p:ext uri="{BB962C8B-B14F-4D97-AF65-F5344CB8AC3E}">
        <p14:creationId xmlns:p14="http://schemas.microsoft.com/office/powerpoint/2010/main" val="2388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91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40E5-29C3-BAB3-E3EC-6E0823BDEA4E}"/>
              </a:ext>
            </a:extLst>
          </p:cNvPr>
          <p:cNvSpPr>
            <a:spLocks noGrp="1"/>
          </p:cNvSpPr>
          <p:nvPr>
            <p:ph type="title"/>
          </p:nvPr>
        </p:nvSpPr>
        <p:spPr>
          <a:xfrm>
            <a:off x="2895600" y="764373"/>
            <a:ext cx="8610600" cy="1293028"/>
          </a:xfrm>
        </p:spPr>
        <p:txBody>
          <a:bodyPr>
            <a:normAutofit/>
          </a:bodyPr>
          <a:lstStyle/>
          <a:p>
            <a:r>
              <a:rPr lang="en-US" dirty="0"/>
              <a:t>What's in your laundry facility? Its time to find out! </a:t>
            </a:r>
          </a:p>
        </p:txBody>
      </p:sp>
      <p:graphicFrame>
        <p:nvGraphicFramePr>
          <p:cNvPr id="5" name="Content Placeholder 2">
            <a:extLst>
              <a:ext uri="{FF2B5EF4-FFF2-40B4-BE49-F238E27FC236}">
                <a16:creationId xmlns:a16="http://schemas.microsoft.com/office/drawing/2014/main" id="{3FF52E25-55CE-3B10-06FE-27DC9CF13F65}"/>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77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30B4-59A1-5BC4-5181-20913FC48F44}"/>
              </a:ext>
            </a:extLst>
          </p:cNvPr>
          <p:cNvSpPr>
            <a:spLocks noGrp="1"/>
          </p:cNvSpPr>
          <p:nvPr>
            <p:ph type="title"/>
          </p:nvPr>
        </p:nvSpPr>
        <p:spPr>
          <a:xfrm>
            <a:off x="2895600" y="764373"/>
            <a:ext cx="8610600" cy="1293028"/>
          </a:xfrm>
        </p:spPr>
        <p:txBody>
          <a:bodyPr>
            <a:normAutofit/>
          </a:bodyPr>
          <a:lstStyle/>
          <a:p>
            <a:r>
              <a:rPr lang="en-US" dirty="0"/>
              <a:t>Healthcare textiles</a:t>
            </a:r>
          </a:p>
        </p:txBody>
      </p:sp>
      <p:graphicFrame>
        <p:nvGraphicFramePr>
          <p:cNvPr id="5" name="Content Placeholder 2">
            <a:extLst>
              <a:ext uri="{FF2B5EF4-FFF2-40B4-BE49-F238E27FC236}">
                <a16:creationId xmlns:a16="http://schemas.microsoft.com/office/drawing/2014/main" id="{6E90609C-9593-557B-F9BF-85138AD80379}"/>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4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sket, wooden clips, and cloth on a table">
            <a:extLst>
              <a:ext uri="{FF2B5EF4-FFF2-40B4-BE49-F238E27FC236}">
                <a16:creationId xmlns:a16="http://schemas.microsoft.com/office/drawing/2014/main" id="{0C6CCEE0-3DC3-2CA5-3741-854C3B7A4955}"/>
              </a:ext>
            </a:extLst>
          </p:cNvPr>
          <p:cNvPicPr>
            <a:picLocks noChangeAspect="1"/>
          </p:cNvPicPr>
          <p:nvPr/>
        </p:nvPicPr>
        <p:blipFill rotWithShape="1">
          <a:blip r:embed="rId2">
            <a:alphaModFix amt="30000"/>
          </a:blip>
          <a:srcRect t="13030" b="2700"/>
          <a:stretch/>
        </p:blipFill>
        <p:spPr>
          <a:xfrm>
            <a:off x="20" y="10"/>
            <a:ext cx="12191980" cy="6857990"/>
          </a:xfrm>
          <a:prstGeom prst="rect">
            <a:avLst/>
          </a:prstGeom>
        </p:spPr>
      </p:pic>
      <p:sp>
        <p:nvSpPr>
          <p:cNvPr id="2" name="Title 1">
            <a:extLst>
              <a:ext uri="{FF2B5EF4-FFF2-40B4-BE49-F238E27FC236}">
                <a16:creationId xmlns:a16="http://schemas.microsoft.com/office/drawing/2014/main" id="{3F55478D-2F02-D2C9-C608-FBC5D82C4DF5}"/>
              </a:ext>
            </a:extLst>
          </p:cNvPr>
          <p:cNvSpPr>
            <a:spLocks noGrp="1"/>
          </p:cNvSpPr>
          <p:nvPr>
            <p:ph type="title"/>
          </p:nvPr>
        </p:nvSpPr>
        <p:spPr>
          <a:xfrm>
            <a:off x="2895600" y="764373"/>
            <a:ext cx="8610600" cy="1293028"/>
          </a:xfrm>
        </p:spPr>
        <p:txBody>
          <a:bodyPr>
            <a:normAutofit/>
          </a:bodyPr>
          <a:lstStyle/>
          <a:p>
            <a:r>
              <a:rPr lang="en-US" dirty="0"/>
              <a:t>What to expect</a:t>
            </a:r>
          </a:p>
        </p:txBody>
      </p:sp>
      <p:sp>
        <p:nvSpPr>
          <p:cNvPr id="3" name="Content Placeholder 2">
            <a:extLst>
              <a:ext uri="{FF2B5EF4-FFF2-40B4-BE49-F238E27FC236}">
                <a16:creationId xmlns:a16="http://schemas.microsoft.com/office/drawing/2014/main" id="{685838E5-D4D2-9BDD-06A4-466B5702D0E4}"/>
              </a:ext>
            </a:extLst>
          </p:cNvPr>
          <p:cNvSpPr>
            <a:spLocks noGrp="1"/>
          </p:cNvSpPr>
          <p:nvPr>
            <p:ph idx="1"/>
          </p:nvPr>
        </p:nvSpPr>
        <p:spPr>
          <a:xfrm>
            <a:off x="685800" y="2194560"/>
            <a:ext cx="10820400" cy="4024125"/>
          </a:xfrm>
        </p:spPr>
        <p:txBody>
          <a:bodyPr>
            <a:normAutofit/>
          </a:bodyPr>
          <a:lstStyle/>
          <a:p>
            <a:r>
              <a:rPr lang="en-US" dirty="0"/>
              <a:t>When we grab our HCT from the clean area, what do we expect?</a:t>
            </a:r>
          </a:p>
          <a:p>
            <a:pPr lvl="1"/>
            <a:r>
              <a:rPr lang="en-US" dirty="0"/>
              <a:t>Clean</a:t>
            </a:r>
          </a:p>
          <a:p>
            <a:pPr lvl="1"/>
            <a:r>
              <a:rPr lang="en-US" dirty="0"/>
              <a:t>Free of any visible stains</a:t>
            </a:r>
          </a:p>
          <a:p>
            <a:pPr lvl="1"/>
            <a:r>
              <a:rPr lang="en-US" dirty="0"/>
              <a:t>Free of any odors</a:t>
            </a:r>
          </a:p>
          <a:p>
            <a:pPr lvl="1"/>
            <a:r>
              <a:rPr lang="en-US" dirty="0"/>
              <a:t>Free of any harmful pathogens</a:t>
            </a:r>
          </a:p>
          <a:p>
            <a:r>
              <a:rPr lang="en-US" dirty="0"/>
              <a:t>They also mentioned at this point that the term most often associated with healthcare linens is “hygienically clean”</a:t>
            </a:r>
          </a:p>
          <a:p>
            <a:pPr lvl="1"/>
            <a:r>
              <a:rPr lang="en-US" dirty="0"/>
              <a:t>This means that the linen is “free of pathogens in sufficient numbers to cause human illness” </a:t>
            </a:r>
          </a:p>
        </p:txBody>
      </p:sp>
    </p:spTree>
    <p:extLst>
      <p:ext uri="{BB962C8B-B14F-4D97-AF65-F5344CB8AC3E}">
        <p14:creationId xmlns:p14="http://schemas.microsoft.com/office/powerpoint/2010/main" val="126993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14E-06F5-CE06-AC44-717ABBC985AB}"/>
              </a:ext>
            </a:extLst>
          </p:cNvPr>
          <p:cNvSpPr>
            <a:spLocks noGrp="1"/>
          </p:cNvSpPr>
          <p:nvPr>
            <p:ph type="title"/>
          </p:nvPr>
        </p:nvSpPr>
        <p:spPr>
          <a:xfrm>
            <a:off x="619759" y="764373"/>
            <a:ext cx="6257291" cy="1293028"/>
          </a:xfrm>
        </p:spPr>
        <p:txBody>
          <a:bodyPr>
            <a:normAutofit/>
          </a:bodyPr>
          <a:lstStyle/>
          <a:p>
            <a:r>
              <a:rPr lang="en-US" dirty="0"/>
              <a:t>Can linen pose a risk?</a:t>
            </a:r>
          </a:p>
        </p:txBody>
      </p:sp>
      <p:sp>
        <p:nvSpPr>
          <p:cNvPr id="3" name="Content Placeholder 2">
            <a:extLst>
              <a:ext uri="{FF2B5EF4-FFF2-40B4-BE49-F238E27FC236}">
                <a16:creationId xmlns:a16="http://schemas.microsoft.com/office/drawing/2014/main" id="{39A24997-B47E-A207-14DA-744DFAEEA06B}"/>
              </a:ext>
            </a:extLst>
          </p:cNvPr>
          <p:cNvSpPr>
            <a:spLocks noGrp="1"/>
          </p:cNvSpPr>
          <p:nvPr>
            <p:ph idx="1"/>
          </p:nvPr>
        </p:nvSpPr>
        <p:spPr>
          <a:xfrm>
            <a:off x="619760" y="2194560"/>
            <a:ext cx="6257290" cy="4024125"/>
          </a:xfrm>
        </p:spPr>
        <p:txBody>
          <a:bodyPr>
            <a:normAutofit/>
          </a:bodyPr>
          <a:lstStyle/>
          <a:p>
            <a:r>
              <a:rPr lang="en-US" dirty="0"/>
              <a:t>According to the presentation, it is rare to have an HAI or infectious disease related to HCT but, </a:t>
            </a:r>
          </a:p>
          <a:p>
            <a:pPr lvl="1"/>
            <a:r>
              <a:rPr lang="en-US" dirty="0"/>
              <a:t>The soft surfaces of linens can provide a substrate for organisms to live on</a:t>
            </a:r>
          </a:p>
          <a:p>
            <a:pPr lvl="1"/>
            <a:r>
              <a:rPr lang="en-US" dirty="0"/>
              <a:t>MRSA can live on improperly cleaned HCT for up to 5 days</a:t>
            </a:r>
          </a:p>
          <a:p>
            <a:pPr lvl="1"/>
            <a:r>
              <a:rPr lang="en-US" dirty="0"/>
              <a:t>A study in the UK showed that c. diff spores could remain on HCT if the water temperature, disinfection process, and time weren’t properly implemented </a:t>
            </a:r>
          </a:p>
          <a:p>
            <a:pPr lvl="1"/>
            <a:r>
              <a:rPr lang="en-US" dirty="0"/>
              <a:t>There have been 13 outbreaks in 56 years were case clusters of mucormycosis </a:t>
            </a:r>
          </a:p>
        </p:txBody>
      </p:sp>
      <p:pic>
        <p:nvPicPr>
          <p:cNvPr id="14" name="Picture 13" descr="Graph on document with pen">
            <a:extLst>
              <a:ext uri="{FF2B5EF4-FFF2-40B4-BE49-F238E27FC236}">
                <a16:creationId xmlns:a16="http://schemas.microsoft.com/office/drawing/2014/main" id="{A40ACA7C-66BA-B4C3-5EA8-92A38B66590A}"/>
              </a:ext>
            </a:extLst>
          </p:cNvPr>
          <p:cNvPicPr>
            <a:picLocks noChangeAspect="1"/>
          </p:cNvPicPr>
          <p:nvPr/>
        </p:nvPicPr>
        <p:blipFill rotWithShape="1">
          <a:blip r:embed="rId2"/>
          <a:srcRect l="34121" r="20399" b="-1"/>
          <a:stretch/>
        </p:blipFill>
        <p:spPr>
          <a:xfrm>
            <a:off x="7519416" y="10"/>
            <a:ext cx="4672584" cy="6857989"/>
          </a:xfrm>
          <a:prstGeom prst="rect">
            <a:avLst/>
          </a:prstGeom>
        </p:spPr>
      </p:pic>
    </p:spTree>
    <p:extLst>
      <p:ext uri="{BB962C8B-B14F-4D97-AF65-F5344CB8AC3E}">
        <p14:creationId xmlns:p14="http://schemas.microsoft.com/office/powerpoint/2010/main" val="234337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D6D8-7C09-B8BD-2C92-22F0B1EC38EC}"/>
              </a:ext>
            </a:extLst>
          </p:cNvPr>
          <p:cNvSpPr>
            <a:spLocks noGrp="1"/>
          </p:cNvSpPr>
          <p:nvPr>
            <p:ph type="title"/>
          </p:nvPr>
        </p:nvSpPr>
        <p:spPr/>
        <p:txBody>
          <a:bodyPr/>
          <a:lstStyle/>
          <a:p>
            <a:r>
              <a:rPr lang="en-US" dirty="0"/>
              <a:t>Quick facts</a:t>
            </a:r>
          </a:p>
        </p:txBody>
      </p:sp>
      <p:sp>
        <p:nvSpPr>
          <p:cNvPr id="3" name="Content Placeholder 2">
            <a:extLst>
              <a:ext uri="{FF2B5EF4-FFF2-40B4-BE49-F238E27FC236}">
                <a16:creationId xmlns:a16="http://schemas.microsoft.com/office/drawing/2014/main" id="{41FCBCF3-535C-626B-F99D-CE830E8B0BBB}"/>
              </a:ext>
            </a:extLst>
          </p:cNvPr>
          <p:cNvSpPr>
            <a:spLocks noGrp="1"/>
          </p:cNvSpPr>
          <p:nvPr>
            <p:ph idx="1"/>
          </p:nvPr>
        </p:nvSpPr>
        <p:spPr/>
        <p:txBody>
          <a:bodyPr/>
          <a:lstStyle/>
          <a:p>
            <a:r>
              <a:rPr lang="en-US" dirty="0"/>
              <a:t>Its estimated that 10 </a:t>
            </a:r>
            <a:r>
              <a:rPr lang="en-US"/>
              <a:t>billion pounds</a:t>
            </a:r>
            <a:endParaRPr lang="en-US" dirty="0"/>
          </a:p>
        </p:txBody>
      </p:sp>
    </p:spTree>
    <p:extLst>
      <p:ext uri="{BB962C8B-B14F-4D97-AF65-F5344CB8AC3E}">
        <p14:creationId xmlns:p14="http://schemas.microsoft.com/office/powerpoint/2010/main" val="2673625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02B91-53DA-4287-6554-F35CAF8C9CF1}"/>
              </a:ext>
            </a:extLst>
          </p:cNvPr>
          <p:cNvSpPr txBox="1"/>
          <p:nvPr/>
        </p:nvSpPr>
        <p:spPr>
          <a:xfrm>
            <a:off x="3878893" y="1340285"/>
            <a:ext cx="4434213" cy="769441"/>
          </a:xfrm>
          <a:prstGeom prst="rect">
            <a:avLst/>
          </a:prstGeom>
          <a:noFill/>
        </p:spPr>
        <p:txBody>
          <a:bodyPr wrap="square" rtlCol="0">
            <a:spAutoFit/>
          </a:bodyPr>
          <a:lstStyle/>
          <a:p>
            <a:pPr algn="ctr"/>
            <a:r>
              <a:rPr lang="en-US" sz="4400" dirty="0"/>
              <a:t>QUESTIONS?</a:t>
            </a:r>
          </a:p>
        </p:txBody>
      </p:sp>
      <p:sp>
        <p:nvSpPr>
          <p:cNvPr id="3" name="TextBox 2">
            <a:extLst>
              <a:ext uri="{FF2B5EF4-FFF2-40B4-BE49-F238E27FC236}">
                <a16:creationId xmlns:a16="http://schemas.microsoft.com/office/drawing/2014/main" id="{0E945C60-BDB4-203C-0D78-8B6969DBD19D}"/>
              </a:ext>
            </a:extLst>
          </p:cNvPr>
          <p:cNvSpPr txBox="1"/>
          <p:nvPr/>
        </p:nvSpPr>
        <p:spPr>
          <a:xfrm>
            <a:off x="2764077" y="2787216"/>
            <a:ext cx="6663846" cy="1200329"/>
          </a:xfrm>
          <a:prstGeom prst="rect">
            <a:avLst/>
          </a:prstGeom>
          <a:noFill/>
        </p:spPr>
        <p:txBody>
          <a:bodyPr wrap="square" rtlCol="0">
            <a:spAutoFit/>
          </a:bodyPr>
          <a:lstStyle/>
          <a:p>
            <a:pPr algn="ctr"/>
            <a:r>
              <a:rPr lang="en-US" sz="3600" dirty="0"/>
              <a:t>Thank you to our APIC attendees for your presentations!</a:t>
            </a:r>
          </a:p>
        </p:txBody>
      </p:sp>
    </p:spTree>
    <p:extLst>
      <p:ext uri="{BB962C8B-B14F-4D97-AF65-F5344CB8AC3E}">
        <p14:creationId xmlns:p14="http://schemas.microsoft.com/office/powerpoint/2010/main" val="1235409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DD26-91F5-BB3D-176A-AF9E88873467}"/>
              </a:ext>
            </a:extLst>
          </p:cNvPr>
          <p:cNvSpPr>
            <a:spLocks noGrp="1"/>
          </p:cNvSpPr>
          <p:nvPr>
            <p:ph type="title"/>
          </p:nvPr>
        </p:nvSpPr>
        <p:spPr/>
        <p:txBody>
          <a:bodyPr/>
          <a:lstStyle/>
          <a:p>
            <a:r>
              <a:rPr lang="en-US" dirty="0"/>
              <a:t>Zach</a:t>
            </a:r>
          </a:p>
        </p:txBody>
      </p:sp>
      <p:sp>
        <p:nvSpPr>
          <p:cNvPr id="3" name="Text Placeholder 2">
            <a:extLst>
              <a:ext uri="{FF2B5EF4-FFF2-40B4-BE49-F238E27FC236}">
                <a16:creationId xmlns:a16="http://schemas.microsoft.com/office/drawing/2014/main" id="{60FAA252-A297-1498-708D-58F6DD95AAC2}"/>
              </a:ext>
            </a:extLst>
          </p:cNvPr>
          <p:cNvSpPr>
            <a:spLocks noGrp="1"/>
          </p:cNvSpPr>
          <p:nvPr>
            <p:ph type="body" sz="quarter" idx="12"/>
          </p:nvPr>
        </p:nvSpPr>
        <p:spPr>
          <a:xfrm>
            <a:off x="113434" y="2126852"/>
            <a:ext cx="5738022" cy="3572390"/>
          </a:xfrm>
        </p:spPr>
        <p:txBody>
          <a:bodyPr/>
          <a:lstStyle/>
          <a:p>
            <a:pPr marL="0" indent="0" algn="ctr">
              <a:buNone/>
            </a:pPr>
            <a:r>
              <a:rPr lang="en-US" sz="2000" b="1" dirty="0"/>
              <a:t>Christa Arguinchona, MSN, RN, CCRN </a:t>
            </a:r>
          </a:p>
          <a:p>
            <a:pPr marL="0" indent="0" algn="ctr">
              <a:buNone/>
            </a:pPr>
            <a:r>
              <a:rPr lang="en-US" sz="2000" b="1" dirty="0"/>
              <a:t>Region 10 Emerging Special Pathogens Treatment Center Manager at Providence Sacred Heart Medical Center </a:t>
            </a:r>
          </a:p>
          <a:p>
            <a:pPr marL="0" indent="0" algn="ctr">
              <a:buNone/>
            </a:pPr>
            <a:r>
              <a:rPr lang="en-US" sz="2000" dirty="0"/>
              <a:t>Education Overview: </a:t>
            </a:r>
          </a:p>
          <a:p>
            <a:pPr marL="0" indent="0" algn="ctr">
              <a:buNone/>
            </a:pPr>
            <a:r>
              <a:rPr lang="en-US" sz="2000" dirty="0"/>
              <a:t>Understanding the Joint Commission updates around high consequence infectious diseases or special pathogens</a:t>
            </a:r>
          </a:p>
        </p:txBody>
      </p:sp>
      <p:pic>
        <p:nvPicPr>
          <p:cNvPr id="6" name="Picture 5">
            <a:extLst>
              <a:ext uri="{FF2B5EF4-FFF2-40B4-BE49-F238E27FC236}">
                <a16:creationId xmlns:a16="http://schemas.microsoft.com/office/drawing/2014/main" id="{779D42D2-3E36-1486-8867-BD386FB6F079}"/>
              </a:ext>
            </a:extLst>
          </p:cNvPr>
          <p:cNvPicPr>
            <a:picLocks noChangeAspect="1"/>
          </p:cNvPicPr>
          <p:nvPr/>
        </p:nvPicPr>
        <p:blipFill>
          <a:blip r:embed="rId2"/>
          <a:stretch>
            <a:fillRect/>
          </a:stretch>
        </p:blipFill>
        <p:spPr>
          <a:xfrm>
            <a:off x="9653873" y="217801"/>
            <a:ext cx="2274005" cy="585267"/>
          </a:xfrm>
          <a:prstGeom prst="rect">
            <a:avLst/>
          </a:prstGeom>
        </p:spPr>
      </p:pic>
      <p:pic>
        <p:nvPicPr>
          <p:cNvPr id="8" name="Picture 7">
            <a:extLst>
              <a:ext uri="{FF2B5EF4-FFF2-40B4-BE49-F238E27FC236}">
                <a16:creationId xmlns:a16="http://schemas.microsoft.com/office/drawing/2014/main" id="{2791E9AE-0784-B5D9-B44F-F82952FAFE38}"/>
              </a:ext>
            </a:extLst>
          </p:cNvPr>
          <p:cNvPicPr>
            <a:picLocks noChangeAspect="1"/>
          </p:cNvPicPr>
          <p:nvPr/>
        </p:nvPicPr>
        <p:blipFill>
          <a:blip r:embed="rId3"/>
          <a:stretch>
            <a:fillRect/>
          </a:stretch>
        </p:blipFill>
        <p:spPr>
          <a:xfrm>
            <a:off x="9538450" y="1748447"/>
            <a:ext cx="2164268" cy="2164268"/>
          </a:xfrm>
          <a:prstGeom prst="rect">
            <a:avLst/>
          </a:prstGeom>
        </p:spPr>
      </p:pic>
      <p:pic>
        <p:nvPicPr>
          <p:cNvPr id="9" name="Picture 8">
            <a:extLst>
              <a:ext uri="{FF2B5EF4-FFF2-40B4-BE49-F238E27FC236}">
                <a16:creationId xmlns:a16="http://schemas.microsoft.com/office/drawing/2014/main" id="{42E4717B-1329-1746-F36F-D531F3F68B83}"/>
              </a:ext>
            </a:extLst>
          </p:cNvPr>
          <p:cNvPicPr>
            <a:picLocks noChangeAspect="1"/>
          </p:cNvPicPr>
          <p:nvPr/>
        </p:nvPicPr>
        <p:blipFill>
          <a:blip r:embed="rId4"/>
          <a:stretch>
            <a:fillRect/>
          </a:stretch>
        </p:blipFill>
        <p:spPr>
          <a:xfrm>
            <a:off x="7789977" y="4540326"/>
            <a:ext cx="3584377" cy="1766887"/>
          </a:xfrm>
          <a:prstGeom prst="rect">
            <a:avLst/>
          </a:prstGeom>
        </p:spPr>
      </p:pic>
      <p:pic>
        <p:nvPicPr>
          <p:cNvPr id="10" name="Picture 9">
            <a:extLst>
              <a:ext uri="{FF2B5EF4-FFF2-40B4-BE49-F238E27FC236}">
                <a16:creationId xmlns:a16="http://schemas.microsoft.com/office/drawing/2014/main" id="{2DDC1C5E-7326-E3BE-F9D5-ECCE54150A97}"/>
              </a:ext>
            </a:extLst>
          </p:cNvPr>
          <p:cNvPicPr>
            <a:picLocks noChangeAspect="1"/>
          </p:cNvPicPr>
          <p:nvPr/>
        </p:nvPicPr>
        <p:blipFill>
          <a:blip r:embed="rId5"/>
          <a:stretch>
            <a:fillRect/>
          </a:stretch>
        </p:blipFill>
        <p:spPr>
          <a:xfrm>
            <a:off x="5997433" y="3533447"/>
            <a:ext cx="3249063" cy="758536"/>
          </a:xfrm>
          <a:prstGeom prst="rect">
            <a:avLst/>
          </a:prstGeom>
        </p:spPr>
      </p:pic>
    </p:spTree>
    <p:extLst>
      <p:ext uri="{BB962C8B-B14F-4D97-AF65-F5344CB8AC3E}">
        <p14:creationId xmlns:p14="http://schemas.microsoft.com/office/powerpoint/2010/main" val="404776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9CCD22-CAAA-7CE5-811F-2C3C5ECACA9B}"/>
              </a:ext>
            </a:extLst>
          </p:cNvPr>
          <p:cNvSpPr>
            <a:spLocks noGrp="1"/>
          </p:cNvSpPr>
          <p:nvPr>
            <p:ph type="body" sz="quarter" idx="12"/>
          </p:nvPr>
        </p:nvSpPr>
        <p:spPr>
          <a:xfrm>
            <a:off x="2350980" y="2041741"/>
            <a:ext cx="7490040" cy="3532340"/>
          </a:xfrm>
        </p:spPr>
        <p:style>
          <a:lnRef idx="1">
            <a:schemeClr val="accent2"/>
          </a:lnRef>
          <a:fillRef idx="2">
            <a:schemeClr val="accent2"/>
          </a:fillRef>
          <a:effectRef idx="1">
            <a:schemeClr val="accent2"/>
          </a:effectRef>
          <a:fontRef idx="minor">
            <a:schemeClr val="dk1"/>
          </a:fontRef>
        </p:style>
        <p:txBody>
          <a:bodyPr/>
          <a:lstStyle/>
          <a:p>
            <a:pPr marL="0" indent="0" algn="ctr">
              <a:buNone/>
            </a:pPr>
            <a:endParaRPr lang="en-US" sz="4800" dirty="0"/>
          </a:p>
          <a:p>
            <a:pPr marL="0" indent="0" algn="ctr">
              <a:buNone/>
            </a:pPr>
            <a:r>
              <a:rPr lang="en-US" sz="4800" dirty="0"/>
              <a:t>THANK YOU! </a:t>
            </a:r>
          </a:p>
          <a:p>
            <a:pPr marL="0" indent="0" algn="ctr">
              <a:buNone/>
            </a:pPr>
            <a:endParaRPr lang="en-US" sz="4800" dirty="0"/>
          </a:p>
          <a:p>
            <a:pPr marL="0" indent="0" algn="ctr">
              <a:buNone/>
            </a:pPr>
            <a:r>
              <a:rPr lang="en-US" sz="2000" dirty="0"/>
              <a:t>Next Member Meeting | September 13</a:t>
            </a:r>
            <a:r>
              <a:rPr lang="en-US" sz="2000" baseline="30000" dirty="0"/>
              <a:t>th</a:t>
            </a:r>
            <a:r>
              <a:rPr lang="en-US" sz="2000" dirty="0"/>
              <a:t>, 2024</a:t>
            </a:r>
          </a:p>
          <a:p>
            <a:pPr marL="0" indent="0" algn="ctr">
              <a:buNone/>
            </a:pPr>
            <a:r>
              <a:rPr lang="en-US" sz="2000" dirty="0"/>
              <a:t>Sister Loretta Room – 2</a:t>
            </a:r>
            <a:r>
              <a:rPr lang="en-US" sz="2000" baseline="30000" dirty="0"/>
              <a:t>nd</a:t>
            </a:r>
            <a:r>
              <a:rPr lang="en-US" sz="2000" dirty="0"/>
              <a:t> Floor Providence Medical Park</a:t>
            </a:r>
          </a:p>
          <a:p>
            <a:pPr marL="0" indent="0" algn="ctr">
              <a:buNone/>
            </a:pPr>
            <a:r>
              <a:rPr lang="en-US" sz="2000" dirty="0"/>
              <a:t>16528 E. </a:t>
            </a:r>
            <a:r>
              <a:rPr lang="en-US" sz="2000" dirty="0" err="1"/>
              <a:t>Desmet</a:t>
            </a:r>
            <a:r>
              <a:rPr lang="en-US" sz="2000" dirty="0"/>
              <a:t> Ct. Spokane Valley, WA 99216</a:t>
            </a:r>
          </a:p>
          <a:p>
            <a:pPr marL="0" indent="0" algn="ctr">
              <a:buNone/>
            </a:pPr>
            <a:r>
              <a:rPr lang="en-US" sz="2000" dirty="0"/>
              <a:t>LUNCH IS PROVIDED! </a:t>
            </a:r>
          </a:p>
        </p:txBody>
      </p:sp>
      <p:pic>
        <p:nvPicPr>
          <p:cNvPr id="6" name="Picture 5">
            <a:extLst>
              <a:ext uri="{FF2B5EF4-FFF2-40B4-BE49-F238E27FC236}">
                <a16:creationId xmlns:a16="http://schemas.microsoft.com/office/drawing/2014/main" id="{B1DB7779-B523-C5FF-D1AB-4A5E3959B680}"/>
              </a:ext>
            </a:extLst>
          </p:cNvPr>
          <p:cNvPicPr>
            <a:picLocks noChangeAspect="1"/>
          </p:cNvPicPr>
          <p:nvPr/>
        </p:nvPicPr>
        <p:blipFill>
          <a:blip r:embed="rId2"/>
          <a:stretch>
            <a:fillRect/>
          </a:stretch>
        </p:blipFill>
        <p:spPr>
          <a:xfrm>
            <a:off x="9653873" y="205276"/>
            <a:ext cx="2274005" cy="585267"/>
          </a:xfrm>
          <a:prstGeom prst="rect">
            <a:avLst/>
          </a:prstGeom>
        </p:spPr>
      </p:pic>
    </p:spTree>
    <p:extLst>
      <p:ext uri="{BB962C8B-B14F-4D97-AF65-F5344CB8AC3E}">
        <p14:creationId xmlns:p14="http://schemas.microsoft.com/office/powerpoint/2010/main" val="3650557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C26B-41D2-408C-BA4F-9BD9D7ED75A4}"/>
              </a:ext>
            </a:extLst>
          </p:cNvPr>
          <p:cNvSpPr>
            <a:spLocks noGrp="1"/>
          </p:cNvSpPr>
          <p:nvPr>
            <p:ph type="title"/>
          </p:nvPr>
        </p:nvSpPr>
        <p:spPr>
          <a:xfrm>
            <a:off x="2195640" y="1376684"/>
            <a:ext cx="7796006" cy="696972"/>
          </a:xfrm>
        </p:spPr>
        <p:txBody>
          <a:bodyPr/>
          <a:lstStyle/>
          <a:p>
            <a:pPr algn="ctr"/>
            <a:r>
              <a:rPr lang="en-US" sz="3200" dirty="0"/>
              <a:t>Chapter Updates</a:t>
            </a:r>
          </a:p>
        </p:txBody>
      </p:sp>
      <p:graphicFrame>
        <p:nvGraphicFramePr>
          <p:cNvPr id="7" name="Text Placeholder 2">
            <a:extLst>
              <a:ext uri="{FF2B5EF4-FFF2-40B4-BE49-F238E27FC236}">
                <a16:creationId xmlns:a16="http://schemas.microsoft.com/office/drawing/2014/main" id="{7CFFE6F7-02F2-C52A-8E6C-E8FBE16B4024}"/>
              </a:ext>
            </a:extLst>
          </p:cNvPr>
          <p:cNvGraphicFramePr/>
          <p:nvPr>
            <p:extLst>
              <p:ext uri="{D42A27DB-BD31-4B8C-83A1-F6EECF244321}">
                <p14:modId xmlns:p14="http://schemas.microsoft.com/office/powerpoint/2010/main" val="3926818284"/>
              </p:ext>
            </p:extLst>
          </p:nvPr>
        </p:nvGraphicFramePr>
        <p:xfrm>
          <a:off x="259410" y="2415052"/>
          <a:ext cx="11668467"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PIC 102 - Inland Northwest logo. This will take you to the homepage">
            <a:extLst>
              <a:ext uri="{FF2B5EF4-FFF2-40B4-BE49-F238E27FC236}">
                <a16:creationId xmlns:a16="http://schemas.microsoft.com/office/drawing/2014/main" id="{E72C2B09-60DC-A11D-71FF-A528ED58F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6995" y="174582"/>
            <a:ext cx="2270882" cy="58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1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FB0EF3-85EA-4AB4-964D-A1DFFF9AF0D4}"/>
              </a:ext>
            </a:extLst>
          </p:cNvPr>
          <p:cNvSpPr>
            <a:spLocks noGrp="1"/>
          </p:cNvSpPr>
          <p:nvPr>
            <p:ph type="body" sz="quarter" idx="15"/>
          </p:nvPr>
        </p:nvSpPr>
        <p:spPr>
          <a:xfrm>
            <a:off x="3794342" y="4960307"/>
            <a:ext cx="4603316" cy="1728728"/>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b="1" u="sng" dirty="0"/>
              <a:t>APIC Highlights</a:t>
            </a:r>
          </a:p>
          <a:p>
            <a:r>
              <a:rPr lang="en-US" dirty="0"/>
              <a:t>Policy Pro </a:t>
            </a:r>
            <a:r>
              <a:rPr lang="en-US" dirty="0">
                <a:hlinkClick r:id="rId2"/>
              </a:rPr>
              <a:t>–</a:t>
            </a:r>
            <a:r>
              <a:rPr lang="en-US" dirty="0"/>
              <a:t> </a:t>
            </a:r>
            <a:r>
              <a:rPr lang="en-US" dirty="0">
                <a:hlinkClick r:id="rId2"/>
              </a:rPr>
              <a:t>APIC </a:t>
            </a:r>
            <a:r>
              <a:rPr lang="en-US" dirty="0" err="1">
                <a:hlinkClick r:id="rId2"/>
              </a:rPr>
              <a:t>PolicyPro</a:t>
            </a:r>
            <a:r>
              <a:rPr lang="en-US" dirty="0">
                <a:hlinkClick r:id="rId2"/>
              </a:rPr>
              <a:t> – APIC</a:t>
            </a:r>
            <a:endParaRPr lang="en-US" dirty="0"/>
          </a:p>
          <a:p>
            <a:r>
              <a:rPr lang="en-US" dirty="0"/>
              <a:t>APIC Emerging Infectious Disease Updates - </a:t>
            </a:r>
            <a:r>
              <a:rPr lang="en-US" dirty="0">
                <a:hlinkClick r:id="rId3"/>
              </a:rPr>
              <a:t>Emerging Infectious Diseases - APIC</a:t>
            </a:r>
            <a:endParaRPr lang="en-US" dirty="0"/>
          </a:p>
        </p:txBody>
      </p:sp>
      <p:sp>
        <p:nvSpPr>
          <p:cNvPr id="12" name="Title 11">
            <a:extLst>
              <a:ext uri="{FF2B5EF4-FFF2-40B4-BE49-F238E27FC236}">
                <a16:creationId xmlns:a16="http://schemas.microsoft.com/office/drawing/2014/main" id="{6EC5D449-105C-492A-B169-EE9A8293110C}"/>
              </a:ext>
            </a:extLst>
          </p:cNvPr>
          <p:cNvSpPr>
            <a:spLocks noGrp="1"/>
          </p:cNvSpPr>
          <p:nvPr>
            <p:ph type="title"/>
          </p:nvPr>
        </p:nvSpPr>
        <p:spPr/>
        <p:txBody>
          <a:bodyPr/>
          <a:lstStyle/>
          <a:p>
            <a:r>
              <a:rPr lang="en-US" dirty="0"/>
              <a:t>Cassie </a:t>
            </a:r>
          </a:p>
        </p:txBody>
      </p:sp>
      <p:pic>
        <p:nvPicPr>
          <p:cNvPr id="2" name="Picture 1" descr="A logo with blue text&#10;&#10;Description automatically generated">
            <a:extLst>
              <a:ext uri="{FF2B5EF4-FFF2-40B4-BE49-F238E27FC236}">
                <a16:creationId xmlns:a16="http://schemas.microsoft.com/office/drawing/2014/main" id="{1933A71B-7350-8AF8-3947-03EE9B971B6C}"/>
              </a:ext>
            </a:extLst>
          </p:cNvPr>
          <p:cNvPicPr>
            <a:picLocks noChangeAspect="1"/>
          </p:cNvPicPr>
          <p:nvPr/>
        </p:nvPicPr>
        <p:blipFill>
          <a:blip r:embed="rId4"/>
          <a:stretch>
            <a:fillRect/>
          </a:stretch>
        </p:blipFill>
        <p:spPr>
          <a:xfrm>
            <a:off x="9676544" y="166230"/>
            <a:ext cx="2383743" cy="615749"/>
          </a:xfrm>
          <a:prstGeom prst="rect">
            <a:avLst/>
          </a:prstGeom>
        </p:spPr>
      </p:pic>
      <p:graphicFrame>
        <p:nvGraphicFramePr>
          <p:cNvPr id="20" name="Text Placeholder 14">
            <a:extLst>
              <a:ext uri="{FF2B5EF4-FFF2-40B4-BE49-F238E27FC236}">
                <a16:creationId xmlns:a16="http://schemas.microsoft.com/office/drawing/2014/main" id="{C3711E9F-6D1E-6895-095F-FAAD7E912D45}"/>
              </a:ext>
            </a:extLst>
          </p:cNvPr>
          <p:cNvGraphicFramePr/>
          <p:nvPr>
            <p:extLst>
              <p:ext uri="{D42A27DB-BD31-4B8C-83A1-F6EECF244321}">
                <p14:modId xmlns:p14="http://schemas.microsoft.com/office/powerpoint/2010/main" val="1283526496"/>
              </p:ext>
            </p:extLst>
          </p:nvPr>
        </p:nvGraphicFramePr>
        <p:xfrm>
          <a:off x="259412" y="2044464"/>
          <a:ext cx="4763525" cy="4356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6B69FC73-23BC-76AF-6BD9-66DF11D9C1C2}"/>
              </a:ext>
            </a:extLst>
          </p:cNvPr>
          <p:cNvPicPr>
            <a:picLocks noChangeAspect="1"/>
          </p:cNvPicPr>
          <p:nvPr/>
        </p:nvPicPr>
        <p:blipFill>
          <a:blip r:embed="rId10"/>
          <a:stretch>
            <a:fillRect/>
          </a:stretch>
        </p:blipFill>
        <p:spPr>
          <a:xfrm>
            <a:off x="6687836" y="2393500"/>
            <a:ext cx="4774590" cy="1386171"/>
          </a:xfrm>
          <a:prstGeom prst="rect">
            <a:avLst/>
          </a:prstGeom>
        </p:spPr>
      </p:pic>
      <p:sp>
        <p:nvSpPr>
          <p:cNvPr id="7" name="TextBox 6">
            <a:extLst>
              <a:ext uri="{FF2B5EF4-FFF2-40B4-BE49-F238E27FC236}">
                <a16:creationId xmlns:a16="http://schemas.microsoft.com/office/drawing/2014/main" id="{AF399762-561D-7A41-191C-8C133B6F3AA5}"/>
              </a:ext>
            </a:extLst>
          </p:cNvPr>
          <p:cNvSpPr txBox="1"/>
          <p:nvPr/>
        </p:nvSpPr>
        <p:spPr>
          <a:xfrm>
            <a:off x="7058441" y="3771414"/>
            <a:ext cx="4033380" cy="369332"/>
          </a:xfrm>
          <a:prstGeom prst="rect">
            <a:avLst/>
          </a:prstGeom>
          <a:noFill/>
        </p:spPr>
        <p:txBody>
          <a:bodyPr wrap="square" rtlCol="0">
            <a:spAutoFit/>
          </a:bodyPr>
          <a:lstStyle/>
          <a:p>
            <a:pPr algn="ctr"/>
            <a:r>
              <a:rPr lang="en-US" dirty="0"/>
              <a:t>Q2 Treasurer Report – Heather Gibson</a:t>
            </a:r>
          </a:p>
        </p:txBody>
      </p:sp>
    </p:spTree>
    <p:extLst>
      <p:ext uri="{BB962C8B-B14F-4D97-AF65-F5344CB8AC3E}">
        <p14:creationId xmlns:p14="http://schemas.microsoft.com/office/powerpoint/2010/main" val="114310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516A259-1F34-4502-AFD9-DE5464EB94D5}"/>
              </a:ext>
            </a:extLst>
          </p:cNvPr>
          <p:cNvSpPr>
            <a:spLocks noGrp="1"/>
          </p:cNvSpPr>
          <p:nvPr>
            <p:ph type="body" sz="quarter" idx="12"/>
          </p:nvPr>
        </p:nvSpPr>
        <p:spPr/>
        <p:txBody>
          <a:bodyPr/>
          <a:lstStyle/>
          <a:p>
            <a:pPr marL="0" indent="0" algn="ctr">
              <a:buNone/>
            </a:pPr>
            <a:r>
              <a:rPr lang="en-US" sz="2800" b="1" u="sng" dirty="0"/>
              <a:t>APIC Attendee Presentations</a:t>
            </a:r>
          </a:p>
          <a:p>
            <a:pPr marL="0" indent="0" algn="ctr">
              <a:buNone/>
            </a:pPr>
            <a:endParaRPr lang="en-US" sz="2400" dirty="0"/>
          </a:p>
          <a:p>
            <a:r>
              <a:rPr lang="en-US" sz="2000" b="1" dirty="0"/>
              <a:t>Lori Benton, RN, CIC </a:t>
            </a:r>
            <a:r>
              <a:rPr lang="en-US" sz="2000" dirty="0"/>
              <a:t>– Director of Infection Prevention and EVS </a:t>
            </a:r>
            <a:r>
              <a:rPr lang="en-US" sz="2000" dirty="0" err="1"/>
              <a:t>TriState</a:t>
            </a:r>
            <a:r>
              <a:rPr lang="en-US" sz="2000" dirty="0"/>
              <a:t> Health </a:t>
            </a:r>
          </a:p>
          <a:p>
            <a:r>
              <a:rPr lang="en-US" sz="2000" b="1" dirty="0"/>
              <a:t>Drew Pratt </a:t>
            </a:r>
            <a:r>
              <a:rPr lang="en-US" sz="2000" dirty="0"/>
              <a:t>- Epidemiologist, Disease Prevention and Response Spokane Regional Health District </a:t>
            </a:r>
          </a:p>
          <a:p>
            <a:r>
              <a:rPr lang="en-US" sz="2000" b="1" dirty="0"/>
              <a:t>Amy Moon-Ullock, LPN </a:t>
            </a:r>
            <a:r>
              <a:rPr lang="en-US" sz="2000" dirty="0"/>
              <a:t>– Infection Preventionist                              Royal Park Health ND Rehabilitation </a:t>
            </a:r>
          </a:p>
          <a:p>
            <a:pPr marL="0" indent="0" algn="ctr">
              <a:buNone/>
            </a:pPr>
            <a:endParaRPr lang="en-US" dirty="0"/>
          </a:p>
        </p:txBody>
      </p:sp>
      <p:sp>
        <p:nvSpPr>
          <p:cNvPr id="2" name="Title 1">
            <a:extLst>
              <a:ext uri="{FF2B5EF4-FFF2-40B4-BE49-F238E27FC236}">
                <a16:creationId xmlns:a16="http://schemas.microsoft.com/office/drawing/2014/main" id="{F0F4C193-2065-4C71-BD57-712617B504FF}"/>
              </a:ext>
            </a:extLst>
          </p:cNvPr>
          <p:cNvSpPr>
            <a:spLocks noGrp="1"/>
          </p:cNvSpPr>
          <p:nvPr>
            <p:ph type="title"/>
          </p:nvPr>
        </p:nvSpPr>
        <p:spPr/>
        <p:txBody>
          <a:bodyPr/>
          <a:lstStyle/>
          <a:p>
            <a:r>
              <a:rPr lang="en-US" dirty="0"/>
              <a:t>Zach</a:t>
            </a:r>
          </a:p>
        </p:txBody>
      </p:sp>
      <p:pic>
        <p:nvPicPr>
          <p:cNvPr id="4" name="Picture 3">
            <a:extLst>
              <a:ext uri="{FF2B5EF4-FFF2-40B4-BE49-F238E27FC236}">
                <a16:creationId xmlns:a16="http://schemas.microsoft.com/office/drawing/2014/main" id="{16660F86-F84B-8354-D671-B4F0371B0528}"/>
              </a:ext>
            </a:extLst>
          </p:cNvPr>
          <p:cNvPicPr>
            <a:picLocks noChangeAspect="1"/>
          </p:cNvPicPr>
          <p:nvPr/>
        </p:nvPicPr>
        <p:blipFill>
          <a:blip r:embed="rId2"/>
          <a:stretch>
            <a:fillRect/>
          </a:stretch>
        </p:blipFill>
        <p:spPr>
          <a:xfrm>
            <a:off x="9544645" y="166229"/>
            <a:ext cx="2383743" cy="615749"/>
          </a:xfrm>
          <a:prstGeom prst="rect">
            <a:avLst/>
          </a:prstGeom>
        </p:spPr>
      </p:pic>
      <p:pic>
        <p:nvPicPr>
          <p:cNvPr id="12" name="Picture 11">
            <a:extLst>
              <a:ext uri="{FF2B5EF4-FFF2-40B4-BE49-F238E27FC236}">
                <a16:creationId xmlns:a16="http://schemas.microsoft.com/office/drawing/2014/main" id="{4BDBD9AA-92CB-C882-8CD2-F0BF9A89839D}"/>
              </a:ext>
            </a:extLst>
          </p:cNvPr>
          <p:cNvPicPr>
            <a:picLocks noChangeAspect="1"/>
          </p:cNvPicPr>
          <p:nvPr/>
        </p:nvPicPr>
        <p:blipFill>
          <a:blip r:embed="rId3"/>
          <a:stretch>
            <a:fillRect/>
          </a:stretch>
        </p:blipFill>
        <p:spPr>
          <a:xfrm>
            <a:off x="7523646" y="2917388"/>
            <a:ext cx="4041998" cy="2353260"/>
          </a:xfrm>
          <a:prstGeom prst="rect">
            <a:avLst/>
          </a:prstGeom>
        </p:spPr>
      </p:pic>
    </p:spTree>
    <p:extLst>
      <p:ext uri="{BB962C8B-B14F-4D97-AF65-F5344CB8AC3E}">
        <p14:creationId xmlns:p14="http://schemas.microsoft.com/office/powerpoint/2010/main" val="253537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APIC Annual Conference 2024</a:t>
            </a:r>
          </a:p>
        </p:txBody>
      </p:sp>
      <p:sp>
        <p:nvSpPr>
          <p:cNvPr id="3" name="Subtitle 2"/>
          <p:cNvSpPr>
            <a:spLocks noGrp="1"/>
          </p:cNvSpPr>
          <p:nvPr>
            <p:ph type="subTitle" idx="1"/>
          </p:nvPr>
        </p:nvSpPr>
        <p:spPr/>
        <p:txBody>
          <a:bodyPr/>
          <a:lstStyle/>
          <a:p>
            <a:r>
              <a:rPr lang="en-US" dirty="0"/>
              <a:t>San Antonio</a:t>
            </a:r>
          </a:p>
        </p:txBody>
      </p:sp>
    </p:spTree>
    <p:extLst>
      <p:ext uri="{BB962C8B-B14F-4D97-AF65-F5344CB8AC3E}">
        <p14:creationId xmlns:p14="http://schemas.microsoft.com/office/powerpoint/2010/main" val="366858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972" y="544286"/>
            <a:ext cx="8055429" cy="3600986"/>
          </a:xfrm>
          <a:prstGeom prst="rect">
            <a:avLst/>
          </a:prstGeom>
          <a:noFill/>
        </p:spPr>
        <p:txBody>
          <a:bodyPr wrap="square" rtlCol="0">
            <a:spAutoFit/>
          </a:bodyPr>
          <a:lstStyle/>
          <a:p>
            <a:pPr algn="ctr" defTabSz="457200"/>
            <a:endParaRPr lang="en-US" sz="5400" dirty="0">
              <a:solidFill>
                <a:prstClr val="black"/>
              </a:solidFill>
              <a:latin typeface="Arial" panose="020B0604020202020204"/>
            </a:endParaRPr>
          </a:p>
          <a:p>
            <a:pPr algn="ctr" defTabSz="457200"/>
            <a:r>
              <a:rPr lang="en-US" sz="4000" dirty="0">
                <a:solidFill>
                  <a:srgbClr val="4472C4">
                    <a:lumMod val="60000"/>
                    <a:lumOff val="40000"/>
                  </a:srgbClr>
                </a:solidFill>
                <a:latin typeface="Arial" panose="020B0604020202020204"/>
              </a:rPr>
              <a:t>APIC Practice Guidance Committee &amp; the Latest Changes in Infection Prevention and Control</a:t>
            </a:r>
          </a:p>
          <a:p>
            <a:pPr algn="ctr" defTabSz="457200"/>
            <a:r>
              <a:rPr lang="en-US" sz="5400" dirty="0">
                <a:solidFill>
                  <a:prstClr val="black"/>
                </a:solidFill>
                <a:latin typeface="Arial" panose="020B0604020202020204"/>
              </a:rPr>
              <a:t> </a:t>
            </a:r>
            <a:endParaRPr lang="en-US" dirty="0">
              <a:solidFill>
                <a:prstClr val="black"/>
              </a:solidFill>
              <a:latin typeface="Arial" panose="020B0604020202020204"/>
            </a:endParaRPr>
          </a:p>
        </p:txBody>
      </p:sp>
    </p:spTree>
    <p:extLst>
      <p:ext uri="{BB962C8B-B14F-4D97-AF65-F5344CB8AC3E}">
        <p14:creationId xmlns:p14="http://schemas.microsoft.com/office/powerpoint/2010/main" val="131219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PGC Overview</a:t>
            </a:r>
          </a:p>
        </p:txBody>
      </p:sp>
      <p:pic>
        <p:nvPicPr>
          <p:cNvPr id="4" name="Content Placeholder 3"/>
          <p:cNvPicPr>
            <a:picLocks noGrp="1" noChangeAspect="1"/>
          </p:cNvPicPr>
          <p:nvPr>
            <p:ph idx="1"/>
          </p:nvPr>
        </p:nvPicPr>
        <p:blipFill>
          <a:blip r:embed="rId2"/>
          <a:stretch>
            <a:fillRect/>
          </a:stretch>
        </p:blipFill>
        <p:spPr>
          <a:xfrm>
            <a:off x="2152650" y="1991703"/>
            <a:ext cx="7886700" cy="4019183"/>
          </a:xfrm>
          <a:prstGeom prst="rect">
            <a:avLst/>
          </a:prstGeom>
        </p:spPr>
      </p:pic>
    </p:spTree>
    <p:extLst>
      <p:ext uri="{BB962C8B-B14F-4D97-AF65-F5344CB8AC3E}">
        <p14:creationId xmlns:p14="http://schemas.microsoft.com/office/powerpoint/2010/main" val="2579217924"/>
      </p:ext>
    </p:extLst>
  </p:cSld>
  <p:clrMapOvr>
    <a:masterClrMapping/>
  </p:clrMapOvr>
</p:sld>
</file>

<file path=ppt/theme/theme1.xml><?xml version="1.0" encoding="utf-8"?>
<a:theme xmlns:a="http://schemas.openxmlformats.org/drawingml/2006/main" name="Office Theme">
  <a:themeElements>
    <a:clrScheme name="APIC Brand">
      <a:dk1>
        <a:srgbClr val="004874"/>
      </a:dk1>
      <a:lt1>
        <a:sysClr val="window" lastClr="FFFFFF"/>
      </a:lt1>
      <a:dk2>
        <a:srgbClr val="44546A"/>
      </a:dk2>
      <a:lt2>
        <a:srgbClr val="FFFFFF"/>
      </a:lt2>
      <a:accent1>
        <a:srgbClr val="009DDC"/>
      </a:accent1>
      <a:accent2>
        <a:srgbClr val="8DC63F"/>
      </a:accent2>
      <a:accent3>
        <a:srgbClr val="FBB034"/>
      </a:accent3>
      <a:accent4>
        <a:srgbClr val="BD1515"/>
      </a:accent4>
      <a:accent5>
        <a:srgbClr val="0066CC"/>
      </a:accent5>
      <a:accent6>
        <a:srgbClr val="538135"/>
      </a:accent6>
      <a:hlink>
        <a:srgbClr val="009DDC"/>
      </a:hlink>
      <a:folHlink>
        <a:srgbClr val="954F72"/>
      </a:folHlink>
    </a:clrScheme>
    <a:fontScheme name="APIC Brand Fonts">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67FB66EDA63E45BA8523FDB98E5384" ma:contentTypeVersion="17" ma:contentTypeDescription="Create a new document." ma:contentTypeScope="" ma:versionID="8e9677a118e0dd98176ed9c2fa3e80a6">
  <xsd:schema xmlns:xsd="http://www.w3.org/2001/XMLSchema" xmlns:xs="http://www.w3.org/2001/XMLSchema" xmlns:p="http://schemas.microsoft.com/office/2006/metadata/properties" xmlns:ns2="48ce9735-928d-4226-b3a5-180101d3b3b5" xmlns:ns3="5dfa559b-584f-4472-9308-504393d558fe" targetNamespace="http://schemas.microsoft.com/office/2006/metadata/properties" ma:root="true" ma:fieldsID="cd09433a45fc4c49d8b3c003e5f1b13b" ns2:_="" ns3:_="">
    <xsd:import namespace="48ce9735-928d-4226-b3a5-180101d3b3b5"/>
    <xsd:import namespace="5dfa559b-584f-4472-9308-504393d55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e9735-928d-4226-b3a5-180101d3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689d5b-45da-4f0b-aafd-6c6cf6f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a559b-584f-4472-9308-504393d55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9a4755-4677-4dc8-833d-cdcc0755c796}" ma:internalName="TaxCatchAll" ma:showField="CatchAllData" ma:web="5dfa559b-584f-4472-9308-504393d55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dfa559b-584f-4472-9308-504393d558fe" xsi:nil="true"/>
    <lcf76f155ced4ddcb4097134ff3c332f xmlns="48ce9735-928d-4226-b3a5-180101d3b3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B0522D-41BF-4090-99AA-0E1BF2E3ACE1}">
  <ds:schemaRefs>
    <ds:schemaRef ds:uri="http://schemas.microsoft.com/sharepoint/v3/contenttype/forms"/>
  </ds:schemaRefs>
</ds:datastoreItem>
</file>

<file path=customXml/itemProps2.xml><?xml version="1.0" encoding="utf-8"?>
<ds:datastoreItem xmlns:ds="http://schemas.openxmlformats.org/officeDocument/2006/customXml" ds:itemID="{F5EB9A4C-5C3B-476E-A7E4-F71BEEABD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ce9735-928d-4226-b3a5-180101d3b3b5"/>
    <ds:schemaRef ds:uri="5dfa559b-584f-4472-9308-504393d55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5528C9-C1D3-4FA8-B78D-1E3E1B5C4A8B}">
  <ds:schemaRefs>
    <ds:schemaRef ds:uri="http://schemas.microsoft.com/office/2006/metadata/properties"/>
    <ds:schemaRef ds:uri="http://schemas.microsoft.com/office/infopath/2007/PartnerControls"/>
    <ds:schemaRef ds:uri="5dfa559b-584f-4472-9308-504393d558fe"/>
    <ds:schemaRef ds:uri="48ce9735-928d-4226-b3a5-180101d3b3b5"/>
  </ds:schemaRefs>
</ds:datastoreItem>
</file>

<file path=docProps/app.xml><?xml version="1.0" encoding="utf-8"?>
<Properties xmlns="http://schemas.openxmlformats.org/officeDocument/2006/extended-properties" xmlns:vt="http://schemas.openxmlformats.org/officeDocument/2006/docPropsVTypes">
  <TotalTime>8190</TotalTime>
  <Words>909</Words>
  <Application>Microsoft Office PowerPoint</Application>
  <PresentationFormat>Widescreen</PresentationFormat>
  <Paragraphs>138</Paragraphs>
  <Slides>38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Gotham Light</vt:lpstr>
      <vt:lpstr>Arial Black</vt:lpstr>
      <vt:lpstr>Gotham Black</vt:lpstr>
      <vt:lpstr>Arial</vt:lpstr>
      <vt:lpstr>Calibri</vt:lpstr>
      <vt:lpstr>Gotham Medium</vt:lpstr>
      <vt:lpstr>Aptos</vt:lpstr>
      <vt:lpstr>Gotham Bold</vt:lpstr>
      <vt:lpstr>Century Gothic</vt:lpstr>
      <vt:lpstr>Gotham Book</vt:lpstr>
      <vt:lpstr>Office Theme</vt:lpstr>
      <vt:lpstr>Vapor Trail</vt:lpstr>
      <vt:lpstr>1_Office Theme</vt:lpstr>
      <vt:lpstr>PowerPoint Presentation</vt:lpstr>
      <vt:lpstr>Meeting Agenda</vt:lpstr>
      <vt:lpstr>PowerPoint Presentation</vt:lpstr>
      <vt:lpstr>Chapter Updates</vt:lpstr>
      <vt:lpstr>Cassie </vt:lpstr>
      <vt:lpstr>Zach</vt:lpstr>
      <vt:lpstr>APIC Annual Conference 2024</vt:lpstr>
      <vt:lpstr>PowerPoint Presentation</vt:lpstr>
      <vt:lpstr>PGC Overview</vt:lpstr>
      <vt:lpstr>Recently Published/ In Development:</vt:lpstr>
      <vt:lpstr>Implementation Guides Subcommittee</vt:lpstr>
      <vt:lpstr>AAMI Standards Updates</vt:lpstr>
      <vt:lpstr>Percutaneous Procedures</vt:lpstr>
      <vt:lpstr>ANSI/AAMI ST 108:2023 Water for the processing of medical devices</vt:lpstr>
      <vt:lpstr>SHEA Updates</vt:lpstr>
      <vt:lpstr>CAUTI Prevention- 2023</vt:lpstr>
      <vt:lpstr>AORN Updates</vt:lpstr>
      <vt:lpstr>WHO  Guidelines for prevention of BSI</vt:lpstr>
      <vt:lpstr>Coming Soon…</vt:lpstr>
      <vt:lpstr>Advanced Leadership Certification in Infection Prevention</vt:lpstr>
      <vt:lpstr>Eligibility Guidelines</vt:lpstr>
      <vt:lpstr>APIC Competency Model</vt:lpstr>
      <vt:lpstr>WHY….</vt:lpstr>
      <vt:lpstr>Domain 1: Leadership</vt:lpstr>
      <vt:lpstr>Domain 2: Professionalism</vt:lpstr>
      <vt:lpstr>Examples of Evidence:</vt:lpstr>
      <vt:lpstr>Application Process</vt:lpstr>
      <vt:lpstr>Already CBIC certified?</vt:lpstr>
      <vt:lpstr>APIC 2024 </vt:lpstr>
      <vt:lpstr>What's in your laundry facility? Its time to find out! </vt:lpstr>
      <vt:lpstr>Healthcare textiles</vt:lpstr>
      <vt:lpstr>What to expect</vt:lpstr>
      <vt:lpstr>Can linen pose a risk?</vt:lpstr>
      <vt:lpstr>Quick facts</vt:lpstr>
      <vt:lpstr>PowerPoint Presentation</vt:lpstr>
      <vt:lpstr>Zach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Malina Jacobowitz</dc:creator>
  <cp:lastModifiedBy>Prather, Cassandra D</cp:lastModifiedBy>
  <cp:revision>220</cp:revision>
  <cp:lastPrinted>2019-01-24T21:28:20Z</cp:lastPrinted>
  <dcterms:created xsi:type="dcterms:W3CDTF">2019-01-22T15:49:07Z</dcterms:created>
  <dcterms:modified xsi:type="dcterms:W3CDTF">2024-07-12T19:07:27Z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0x010100DE67FB66EDA63E45BA8523FDB98E5384</vt:lpwstr>
  </property>
  <property fmtid="{D5CDD505-2E9C-101B-9397-08002B2CF9AE}" pid="3" name="Order">
    <vt:r8>19715900</vt:r8>
  </property>
  <property fmtid="{D5CDD505-2E9C-101B-9397-08002B2CF9AE}" pid="4" name="MediaServiceImageTags">
    <vt:lpwstr/>
  </property>
</Properties>
</file>