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4"/>
  </p:sldMasterIdLst>
  <p:notesMasterIdLst>
    <p:notesMasterId r:id="rId33"/>
  </p:notesMasterIdLst>
  <p:sldIdLst>
    <p:sldId id="277" r:id="rId5"/>
    <p:sldId id="261" r:id="rId6"/>
    <p:sldId id="353" r:id="rId7"/>
    <p:sldId id="274" r:id="rId8"/>
    <p:sldId id="326" r:id="rId9"/>
    <p:sldId id="334" r:id="rId10"/>
    <p:sldId id="335" r:id="rId11"/>
    <p:sldId id="336" r:id="rId12"/>
    <p:sldId id="337" r:id="rId13"/>
    <p:sldId id="338" r:id="rId14"/>
    <p:sldId id="339" r:id="rId15"/>
    <p:sldId id="340" r:id="rId16"/>
    <p:sldId id="341" r:id="rId17"/>
    <p:sldId id="342" r:id="rId18"/>
    <p:sldId id="343" r:id="rId19"/>
    <p:sldId id="344" r:id="rId20"/>
    <p:sldId id="345" r:id="rId21"/>
    <p:sldId id="346" r:id="rId22"/>
    <p:sldId id="347" r:id="rId23"/>
    <p:sldId id="348" r:id="rId24"/>
    <p:sldId id="349" r:id="rId25"/>
    <p:sldId id="350" r:id="rId26"/>
    <p:sldId id="351" r:id="rId27"/>
    <p:sldId id="352" r:id="rId28"/>
    <p:sldId id="354" r:id="rId29"/>
    <p:sldId id="355" r:id="rId30"/>
    <p:sldId id="356" r:id="rId31"/>
    <p:sldId id="357" r:id="rId32"/>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DDC"/>
    <a:srgbClr val="569B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785EFCA-2BE2-415D-A480-F447F95971C9}" v="85" dt="2024-09-16T21:13:14.32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529" autoAdjust="0"/>
    <p:restoredTop sz="94660" autoAdjust="0"/>
  </p:normalViewPr>
  <p:slideViewPr>
    <p:cSldViewPr>
      <p:cViewPr varScale="1">
        <p:scale>
          <a:sx n="108" d="100"/>
          <a:sy n="108" d="100"/>
        </p:scale>
        <p:origin x="147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5"/>
          </a:xfrm>
          <a:prstGeom prst="rect">
            <a:avLst/>
          </a:prstGeom>
        </p:spPr>
        <p:txBody>
          <a:bodyPr vert="horz" lIns="93176" tIns="46588" rIns="93176" bIns="46588" rtlCol="0"/>
          <a:lstStyle>
            <a:lvl1pPr algn="l">
              <a:defRPr sz="1200"/>
            </a:lvl1pPr>
          </a:lstStyle>
          <a:p>
            <a:endParaRPr lang="en-US" dirty="0"/>
          </a:p>
        </p:txBody>
      </p:sp>
      <p:sp>
        <p:nvSpPr>
          <p:cNvPr id="3" name="Date Placeholder 2"/>
          <p:cNvSpPr>
            <a:spLocks noGrp="1"/>
          </p:cNvSpPr>
          <p:nvPr>
            <p:ph type="dt" idx="1"/>
          </p:nvPr>
        </p:nvSpPr>
        <p:spPr>
          <a:xfrm>
            <a:off x="3970939" y="0"/>
            <a:ext cx="3037840" cy="466435"/>
          </a:xfrm>
          <a:prstGeom prst="rect">
            <a:avLst/>
          </a:prstGeom>
        </p:spPr>
        <p:txBody>
          <a:bodyPr vert="horz" lIns="93176" tIns="46588" rIns="93176" bIns="46588" rtlCol="0"/>
          <a:lstStyle>
            <a:lvl1pPr algn="r">
              <a:defRPr sz="1200"/>
            </a:lvl1pPr>
          </a:lstStyle>
          <a:p>
            <a:fld id="{D2BB13CE-54DC-4231-9175-575473043ADF}" type="datetimeFigureOut">
              <a:rPr lang="en-US" smtClean="0"/>
              <a:t>9/17/2024</a:t>
            </a:fld>
            <a:endParaRPr lang="en-US" dirty="0"/>
          </a:p>
        </p:txBody>
      </p:sp>
      <p:sp>
        <p:nvSpPr>
          <p:cNvPr id="4" name="Slide Image Placeholder 3"/>
          <p:cNvSpPr>
            <a:spLocks noGrp="1" noRot="1" noChangeAspect="1"/>
          </p:cNvSpPr>
          <p:nvPr>
            <p:ph type="sldImg" idx="2"/>
          </p:nvPr>
        </p:nvSpPr>
        <p:spPr>
          <a:xfrm>
            <a:off x="1412875" y="1162050"/>
            <a:ext cx="4184650" cy="3138488"/>
          </a:xfrm>
          <a:prstGeom prst="rect">
            <a:avLst/>
          </a:prstGeom>
          <a:noFill/>
          <a:ln w="12700">
            <a:solidFill>
              <a:prstClr val="black"/>
            </a:solidFill>
          </a:ln>
        </p:spPr>
        <p:txBody>
          <a:bodyPr vert="horz" lIns="93176" tIns="46588" rIns="93176" bIns="46588" rtlCol="0" anchor="ctr"/>
          <a:lstStyle/>
          <a:p>
            <a:endParaRPr lang="en-US" dirty="0"/>
          </a:p>
        </p:txBody>
      </p:sp>
      <p:sp>
        <p:nvSpPr>
          <p:cNvPr id="5" name="Notes Placeholder 4"/>
          <p:cNvSpPr>
            <a:spLocks noGrp="1"/>
          </p:cNvSpPr>
          <p:nvPr>
            <p:ph type="body" sz="quarter" idx="3"/>
          </p:nvPr>
        </p:nvSpPr>
        <p:spPr>
          <a:xfrm>
            <a:off x="701041" y="4473893"/>
            <a:ext cx="5608320" cy="3660458"/>
          </a:xfrm>
          <a:prstGeom prst="rect">
            <a:avLst/>
          </a:prstGeom>
        </p:spPr>
        <p:txBody>
          <a:bodyPr vert="horz" lIns="93176" tIns="46588" rIns="93176" bIns="4658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6434"/>
          </a:xfrm>
          <a:prstGeom prst="rect">
            <a:avLst/>
          </a:prstGeom>
        </p:spPr>
        <p:txBody>
          <a:bodyPr vert="horz" lIns="93176" tIns="46588" rIns="93176" bIns="46588"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8"/>
            <a:ext cx="3037840" cy="466434"/>
          </a:xfrm>
          <a:prstGeom prst="rect">
            <a:avLst/>
          </a:prstGeom>
        </p:spPr>
        <p:txBody>
          <a:bodyPr vert="horz" lIns="93176" tIns="46588" rIns="93176" bIns="46588" rtlCol="0" anchor="b"/>
          <a:lstStyle>
            <a:lvl1pPr algn="r">
              <a:defRPr sz="1200"/>
            </a:lvl1pPr>
          </a:lstStyle>
          <a:p>
            <a:fld id="{6FCA52C8-071F-4FF2-AA04-A700232E0604}" type="slidenum">
              <a:rPr lang="en-US" smtClean="0"/>
              <a:t>‹#›</a:t>
            </a:fld>
            <a:endParaRPr lang="en-US" dirty="0"/>
          </a:p>
        </p:txBody>
      </p:sp>
    </p:spTree>
    <p:extLst>
      <p:ext uri="{BB962C8B-B14F-4D97-AF65-F5344CB8AC3E}">
        <p14:creationId xmlns:p14="http://schemas.microsoft.com/office/powerpoint/2010/main" val="4546066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tandfonline.com/doi/full/10.1080/13803395.2017.1398311"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psycnet.apa.org/doi/10.1037/0278-7393.20.4.953"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debrabenton.com/blog/praising-employees-for-a-job-well-done/"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psychologytoday.com/us/basics/memory"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1167">
              <a:defRPr/>
            </a:pPr>
            <a:r>
              <a:rPr lang="en-US" dirty="0"/>
              <a:t>Cognitive Bias is the way we are wired to simplify information. These may lead to systematic errors in thinking, but we will focus on how the effective use of an information filter can increase compliance in a campaign. (Heuristics) Mental shortcuts that often increase with age due to decrease in cognitive flexibility </a:t>
            </a:r>
            <a:r>
              <a:rPr lang="en-US" dirty="0">
                <a:hlinkClick r:id="rId3"/>
              </a:rPr>
              <a:t>Age-differences in cognitive flexibility when overcoming a preexisting bias through feedback: Journal of Clinical and Experimental Neuropsychology: Vol 40 , No 6 - Get Access (tandfonline.com)</a:t>
            </a:r>
            <a:endParaRPr lang="en-US" dirty="0"/>
          </a:p>
          <a:p>
            <a:endParaRPr lang="en-US" dirty="0"/>
          </a:p>
        </p:txBody>
      </p:sp>
      <p:sp>
        <p:nvSpPr>
          <p:cNvPr id="4" name="Slide Number Placeholder 3"/>
          <p:cNvSpPr>
            <a:spLocks noGrp="1"/>
          </p:cNvSpPr>
          <p:nvPr>
            <p:ph type="sldNum" sz="quarter" idx="5"/>
          </p:nvPr>
        </p:nvSpPr>
        <p:spPr/>
        <p:txBody>
          <a:bodyPr/>
          <a:lstStyle/>
          <a:p>
            <a:fld id="{6FCA52C8-071F-4FF2-AA04-A700232E0604}" type="slidenum">
              <a:rPr lang="en-US" smtClean="0"/>
              <a:t>3</a:t>
            </a:fld>
            <a:endParaRPr lang="en-US" dirty="0"/>
          </a:p>
        </p:txBody>
      </p:sp>
    </p:spTree>
    <p:extLst>
      <p:ext uri="{BB962C8B-B14F-4D97-AF65-F5344CB8AC3E}">
        <p14:creationId xmlns:p14="http://schemas.microsoft.com/office/powerpoint/2010/main" val="25930584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Importance of having medical director and administrator support in initiatives</a:t>
            </a:r>
          </a:p>
          <a:p>
            <a:endParaRPr lang="en-US" dirty="0"/>
          </a:p>
          <a:p>
            <a:r>
              <a:rPr lang="en-US" b="0" i="0" dirty="0">
                <a:solidFill>
                  <a:srgbClr val="303030"/>
                </a:solidFill>
                <a:effectLst/>
                <a:highlight>
                  <a:srgbClr val="FFFFFF"/>
                </a:highlight>
                <a:latin typeface="Cambria" panose="02040503050406030204" pitchFamily="18" charset="0"/>
              </a:rPr>
              <a:t>Milgram S. (1963). Behavioral study of obedience. </a:t>
            </a:r>
            <a:r>
              <a:rPr lang="en-US" b="0" i="1" dirty="0">
                <a:solidFill>
                  <a:srgbClr val="303030"/>
                </a:solidFill>
                <a:effectLst/>
                <a:highlight>
                  <a:srgbClr val="FFFFFF"/>
                </a:highlight>
                <a:latin typeface="Cambria" panose="02040503050406030204" pitchFamily="18" charset="0"/>
              </a:rPr>
              <a:t>J. </a:t>
            </a:r>
            <a:r>
              <a:rPr lang="en-US" b="0" i="1" dirty="0" err="1">
                <a:solidFill>
                  <a:srgbClr val="303030"/>
                </a:solidFill>
                <a:effectLst/>
                <a:highlight>
                  <a:srgbClr val="FFFFFF"/>
                </a:highlight>
                <a:latin typeface="Cambria" panose="02040503050406030204" pitchFamily="18" charset="0"/>
              </a:rPr>
              <a:t>Abnorm</a:t>
            </a:r>
            <a:r>
              <a:rPr lang="en-US" b="0" i="1" dirty="0">
                <a:solidFill>
                  <a:srgbClr val="303030"/>
                </a:solidFill>
                <a:effectLst/>
                <a:highlight>
                  <a:srgbClr val="FFFFFF"/>
                </a:highlight>
                <a:latin typeface="Cambria" panose="02040503050406030204" pitchFamily="18" charset="0"/>
              </a:rPr>
              <a:t>. Soc. Psychol.</a:t>
            </a:r>
            <a:r>
              <a:rPr lang="en-US" b="0" i="0" dirty="0">
                <a:solidFill>
                  <a:srgbClr val="303030"/>
                </a:solidFill>
                <a:effectLst/>
                <a:highlight>
                  <a:srgbClr val="FFFFFF"/>
                </a:highlight>
                <a:latin typeface="Cambria" panose="02040503050406030204" pitchFamily="18" charset="0"/>
              </a:rPr>
              <a:t> 67, 371–378. </a:t>
            </a:r>
            <a:r>
              <a:rPr lang="en-US" b="0" i="0" dirty="0" err="1">
                <a:solidFill>
                  <a:srgbClr val="303030"/>
                </a:solidFill>
                <a:effectLst/>
                <a:highlight>
                  <a:srgbClr val="FFFFFF"/>
                </a:highlight>
                <a:latin typeface="Cambria" panose="02040503050406030204" pitchFamily="18" charset="0"/>
              </a:rPr>
              <a:t>doi</a:t>
            </a:r>
            <a:r>
              <a:rPr lang="en-US" b="0" i="0" dirty="0">
                <a:solidFill>
                  <a:srgbClr val="303030"/>
                </a:solidFill>
                <a:effectLst/>
                <a:highlight>
                  <a:srgbClr val="FFFFFF"/>
                </a:highlight>
                <a:latin typeface="Cambria" panose="02040503050406030204" pitchFamily="18" charset="0"/>
              </a:rPr>
              <a:t>: 10.1037/h0040525</a:t>
            </a:r>
            <a:endParaRPr lang="en-US" dirty="0"/>
          </a:p>
        </p:txBody>
      </p:sp>
      <p:sp>
        <p:nvSpPr>
          <p:cNvPr id="4" name="Slide Number Placeholder 3"/>
          <p:cNvSpPr>
            <a:spLocks noGrp="1"/>
          </p:cNvSpPr>
          <p:nvPr>
            <p:ph type="sldNum" sz="quarter" idx="5"/>
          </p:nvPr>
        </p:nvSpPr>
        <p:spPr/>
        <p:txBody>
          <a:bodyPr/>
          <a:lstStyle/>
          <a:p>
            <a:fld id="{9681E851-E003-D34F-AB56-36A96B219BA4}" type="slidenum">
              <a:rPr lang="en-US" smtClean="0"/>
              <a:t>12</a:t>
            </a:fld>
            <a:endParaRPr lang="en-US"/>
          </a:p>
        </p:txBody>
      </p:sp>
    </p:spTree>
    <p:extLst>
      <p:ext uri="{BB962C8B-B14F-4D97-AF65-F5344CB8AC3E}">
        <p14:creationId xmlns:p14="http://schemas.microsoft.com/office/powerpoint/2010/main" val="27576164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err="1">
                <a:solidFill>
                  <a:srgbClr val="303030"/>
                </a:solidFill>
                <a:effectLst/>
                <a:highlight>
                  <a:srgbClr val="FFFFFF"/>
                </a:highlight>
                <a:latin typeface="Cambria" panose="02040503050406030204" pitchFamily="18" charset="0"/>
              </a:rPr>
              <a:t>Mittone</a:t>
            </a:r>
            <a:r>
              <a:rPr lang="en-US" b="0" i="0" dirty="0">
                <a:solidFill>
                  <a:srgbClr val="303030"/>
                </a:solidFill>
                <a:effectLst/>
                <a:highlight>
                  <a:srgbClr val="FFFFFF"/>
                </a:highlight>
                <a:latin typeface="Cambria" panose="02040503050406030204" pitchFamily="18" charset="0"/>
              </a:rPr>
              <a:t> L., </a:t>
            </a:r>
            <a:r>
              <a:rPr lang="en-US" b="0" i="0" dirty="0" err="1">
                <a:solidFill>
                  <a:srgbClr val="303030"/>
                </a:solidFill>
                <a:effectLst/>
                <a:highlight>
                  <a:srgbClr val="FFFFFF"/>
                </a:highlight>
                <a:latin typeface="Cambria" panose="02040503050406030204" pitchFamily="18" charset="0"/>
              </a:rPr>
              <a:t>Savadori</a:t>
            </a:r>
            <a:r>
              <a:rPr lang="en-US" b="0" i="0" dirty="0">
                <a:solidFill>
                  <a:srgbClr val="303030"/>
                </a:solidFill>
                <a:effectLst/>
                <a:highlight>
                  <a:srgbClr val="FFFFFF"/>
                </a:highlight>
                <a:latin typeface="Cambria" panose="02040503050406030204" pitchFamily="18" charset="0"/>
              </a:rPr>
              <a:t> L. (2009). The scarcity bias. </a:t>
            </a:r>
            <a:r>
              <a:rPr lang="en-US" b="0" i="1" dirty="0">
                <a:solidFill>
                  <a:srgbClr val="303030"/>
                </a:solidFill>
                <a:effectLst/>
                <a:highlight>
                  <a:srgbClr val="FFFFFF"/>
                </a:highlight>
                <a:latin typeface="Cambria" panose="02040503050406030204" pitchFamily="18" charset="0"/>
              </a:rPr>
              <a:t>Appl. Psychol.</a:t>
            </a:r>
            <a:r>
              <a:rPr lang="en-US" b="0" i="0" dirty="0">
                <a:solidFill>
                  <a:srgbClr val="303030"/>
                </a:solidFill>
                <a:effectLst/>
                <a:highlight>
                  <a:srgbClr val="FFFFFF"/>
                </a:highlight>
                <a:latin typeface="Cambria" panose="02040503050406030204" pitchFamily="18" charset="0"/>
              </a:rPr>
              <a:t> 58, 453–468. </a:t>
            </a:r>
            <a:r>
              <a:rPr lang="en-US" b="0" i="0" dirty="0" err="1">
                <a:solidFill>
                  <a:srgbClr val="303030"/>
                </a:solidFill>
                <a:effectLst/>
                <a:highlight>
                  <a:srgbClr val="FFFFFF"/>
                </a:highlight>
                <a:latin typeface="Cambria" panose="02040503050406030204" pitchFamily="18" charset="0"/>
              </a:rPr>
              <a:t>doi</a:t>
            </a:r>
            <a:r>
              <a:rPr lang="en-US" b="0" i="0" dirty="0">
                <a:solidFill>
                  <a:srgbClr val="303030"/>
                </a:solidFill>
                <a:effectLst/>
                <a:highlight>
                  <a:srgbClr val="FFFFFF"/>
                </a:highlight>
                <a:latin typeface="Cambria" panose="02040503050406030204" pitchFamily="18" charset="0"/>
              </a:rPr>
              <a:t>: 10.1111/j.1464-0597.2009.00401.x</a:t>
            </a:r>
            <a:endParaRPr lang="en-US" dirty="0"/>
          </a:p>
        </p:txBody>
      </p:sp>
      <p:sp>
        <p:nvSpPr>
          <p:cNvPr id="4" name="Slide Number Placeholder 3"/>
          <p:cNvSpPr>
            <a:spLocks noGrp="1"/>
          </p:cNvSpPr>
          <p:nvPr>
            <p:ph type="sldNum" sz="quarter" idx="5"/>
          </p:nvPr>
        </p:nvSpPr>
        <p:spPr/>
        <p:txBody>
          <a:bodyPr/>
          <a:lstStyle/>
          <a:p>
            <a:fld id="{6FCA52C8-071F-4FF2-AA04-A700232E0604}" type="slidenum">
              <a:rPr lang="en-US" smtClean="0"/>
              <a:t>13</a:t>
            </a:fld>
            <a:endParaRPr lang="en-US" dirty="0"/>
          </a:p>
        </p:txBody>
      </p:sp>
    </p:spTree>
    <p:extLst>
      <p:ext uri="{BB962C8B-B14F-4D97-AF65-F5344CB8AC3E}">
        <p14:creationId xmlns:p14="http://schemas.microsoft.com/office/powerpoint/2010/main" val="285878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22222"/>
                </a:solidFill>
                <a:effectLst/>
                <a:highlight>
                  <a:srgbClr val="FFFFFF"/>
                </a:highlight>
                <a:latin typeface="Arial" panose="020B0604020202020204" pitchFamily="34" charset="0"/>
              </a:rPr>
              <a:t>Nunes, J. C., &amp; </a:t>
            </a:r>
            <a:r>
              <a:rPr lang="en-US" b="0" i="0" dirty="0" err="1">
                <a:solidFill>
                  <a:srgbClr val="222222"/>
                </a:solidFill>
                <a:effectLst/>
                <a:highlight>
                  <a:srgbClr val="FFFFFF"/>
                </a:highlight>
                <a:latin typeface="Arial" panose="020B0604020202020204" pitchFamily="34" charset="0"/>
              </a:rPr>
              <a:t>Dreze</a:t>
            </a:r>
            <a:r>
              <a:rPr lang="en-US" b="0" i="0" dirty="0">
                <a:solidFill>
                  <a:srgbClr val="222222"/>
                </a:solidFill>
                <a:effectLst/>
                <a:highlight>
                  <a:srgbClr val="FFFFFF"/>
                </a:highlight>
                <a:latin typeface="Arial" panose="020B0604020202020204" pitchFamily="34" charset="0"/>
              </a:rPr>
              <a:t>, X. (2006). The endowed progress effect: How artificial advancement increases effort. </a:t>
            </a:r>
            <a:r>
              <a:rPr lang="en-US" b="0" i="1" dirty="0">
                <a:solidFill>
                  <a:srgbClr val="222222"/>
                </a:solidFill>
                <a:effectLst/>
                <a:highlight>
                  <a:srgbClr val="FFFFFF"/>
                </a:highlight>
                <a:latin typeface="Arial" panose="020B0604020202020204" pitchFamily="34" charset="0"/>
              </a:rPr>
              <a:t>Journal of Consumer Research</a:t>
            </a:r>
            <a:r>
              <a:rPr lang="en-US" b="0" i="0" dirty="0">
                <a:solidFill>
                  <a:srgbClr val="222222"/>
                </a:solidFill>
                <a:effectLst/>
                <a:highlight>
                  <a:srgbClr val="FFFFFF"/>
                </a:highlight>
                <a:latin typeface="Arial" panose="020B0604020202020204" pitchFamily="34" charset="0"/>
              </a:rPr>
              <a:t>, </a:t>
            </a:r>
            <a:r>
              <a:rPr lang="en-US" b="0" i="1" dirty="0">
                <a:solidFill>
                  <a:srgbClr val="222222"/>
                </a:solidFill>
                <a:effectLst/>
                <a:highlight>
                  <a:srgbClr val="FFFFFF"/>
                </a:highlight>
                <a:latin typeface="Arial" panose="020B0604020202020204" pitchFamily="34" charset="0"/>
              </a:rPr>
              <a:t>32</a:t>
            </a:r>
            <a:r>
              <a:rPr lang="en-US" b="0" i="0" dirty="0">
                <a:solidFill>
                  <a:srgbClr val="222222"/>
                </a:solidFill>
                <a:effectLst/>
                <a:highlight>
                  <a:srgbClr val="FFFFFF"/>
                </a:highlight>
                <a:latin typeface="Arial" panose="020B0604020202020204" pitchFamily="34" charset="0"/>
              </a:rPr>
              <a:t>(4), 504-512.</a:t>
            </a:r>
            <a:endParaRPr lang="en-US" dirty="0"/>
          </a:p>
        </p:txBody>
      </p:sp>
      <p:sp>
        <p:nvSpPr>
          <p:cNvPr id="4" name="Slide Number Placeholder 3"/>
          <p:cNvSpPr>
            <a:spLocks noGrp="1"/>
          </p:cNvSpPr>
          <p:nvPr>
            <p:ph type="sldNum" sz="quarter" idx="5"/>
          </p:nvPr>
        </p:nvSpPr>
        <p:spPr/>
        <p:txBody>
          <a:bodyPr/>
          <a:lstStyle/>
          <a:p>
            <a:fld id="{6FCA52C8-071F-4FF2-AA04-A700232E0604}" type="slidenum">
              <a:rPr lang="en-US" smtClean="0"/>
              <a:t>14</a:t>
            </a:fld>
            <a:endParaRPr lang="en-US" dirty="0"/>
          </a:p>
        </p:txBody>
      </p:sp>
    </p:spTree>
    <p:extLst>
      <p:ext uri="{BB962C8B-B14F-4D97-AF65-F5344CB8AC3E}">
        <p14:creationId xmlns:p14="http://schemas.microsoft.com/office/powerpoint/2010/main" val="29198205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tend to only offer one vaccine to operationalize easier and offering more doesn’t help increase vaccination compliance</a:t>
            </a:r>
          </a:p>
          <a:p>
            <a:endParaRPr lang="en-US" dirty="0"/>
          </a:p>
          <a:p>
            <a:r>
              <a:rPr lang="en-US" dirty="0" err="1"/>
              <a:t>Reibstein</a:t>
            </a:r>
            <a:r>
              <a:rPr lang="en-US" dirty="0"/>
              <a:t>, David J., Youngblood, Stuart A., &amp; </a:t>
            </a:r>
            <a:r>
              <a:rPr lang="en-US" dirty="0" err="1"/>
              <a:t>Fromkin</a:t>
            </a:r>
            <a:r>
              <a:rPr lang="en-US" dirty="0"/>
              <a:t>, Howard L. (1975). Number of choices and perceived decision freedom as a determinant of satisfaction and consumer behavior. Journal of Applied Psychology, 60(August), 434–437.</a:t>
            </a:r>
          </a:p>
        </p:txBody>
      </p:sp>
      <p:sp>
        <p:nvSpPr>
          <p:cNvPr id="4" name="Slide Number Placeholder 3"/>
          <p:cNvSpPr>
            <a:spLocks noGrp="1"/>
          </p:cNvSpPr>
          <p:nvPr>
            <p:ph type="sldNum" sz="quarter" idx="5"/>
          </p:nvPr>
        </p:nvSpPr>
        <p:spPr/>
        <p:txBody>
          <a:bodyPr/>
          <a:lstStyle/>
          <a:p>
            <a:fld id="{9681E851-E003-D34F-AB56-36A96B219BA4}" type="slidenum">
              <a:rPr lang="en-US" smtClean="0"/>
              <a:t>15</a:t>
            </a:fld>
            <a:endParaRPr lang="en-US"/>
          </a:p>
        </p:txBody>
      </p:sp>
    </p:spTree>
    <p:extLst>
      <p:ext uri="{BB962C8B-B14F-4D97-AF65-F5344CB8AC3E}">
        <p14:creationId xmlns:p14="http://schemas.microsoft.com/office/powerpoint/2010/main" val="10467928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1F1F1F"/>
                </a:solidFill>
                <a:effectLst/>
                <a:highlight>
                  <a:srgbClr val="FFFFFF"/>
                </a:highlight>
                <a:latin typeface="Google Sans"/>
              </a:rPr>
              <a:t>Freedman , JL and Fraser , SC . 1966 . </a:t>
            </a:r>
            <a:r>
              <a:rPr lang="en-US" b="0" i="0" dirty="0">
                <a:solidFill>
                  <a:srgbClr val="040C28"/>
                </a:solidFill>
                <a:effectLst/>
                <a:latin typeface="Google Sans"/>
              </a:rPr>
              <a:t>Compliance without pressure: The foot-in-the-door technique</a:t>
            </a:r>
            <a:r>
              <a:rPr lang="en-US" b="0" i="0" dirty="0">
                <a:solidFill>
                  <a:srgbClr val="1F1F1F"/>
                </a:solidFill>
                <a:effectLst/>
                <a:highlight>
                  <a:srgbClr val="FFFFFF"/>
                </a:highlight>
                <a:latin typeface="Google Sans"/>
              </a:rPr>
              <a:t> . Journal of Personality and Social Psychology , 4 ( 2 ) : 195 – 202</a:t>
            </a:r>
            <a:endParaRPr lang="en-US" dirty="0"/>
          </a:p>
        </p:txBody>
      </p:sp>
      <p:sp>
        <p:nvSpPr>
          <p:cNvPr id="4" name="Slide Number Placeholder 3"/>
          <p:cNvSpPr>
            <a:spLocks noGrp="1"/>
          </p:cNvSpPr>
          <p:nvPr>
            <p:ph type="sldNum" sz="quarter" idx="5"/>
          </p:nvPr>
        </p:nvSpPr>
        <p:spPr/>
        <p:txBody>
          <a:bodyPr/>
          <a:lstStyle/>
          <a:p>
            <a:fld id="{6FCA52C8-071F-4FF2-AA04-A700232E0604}" type="slidenum">
              <a:rPr lang="en-US" smtClean="0"/>
              <a:t>16</a:t>
            </a:fld>
            <a:endParaRPr lang="en-US" dirty="0"/>
          </a:p>
        </p:txBody>
      </p:sp>
    </p:spTree>
    <p:extLst>
      <p:ext uri="{BB962C8B-B14F-4D97-AF65-F5344CB8AC3E}">
        <p14:creationId xmlns:p14="http://schemas.microsoft.com/office/powerpoint/2010/main" val="22923430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err="1">
                <a:solidFill>
                  <a:srgbClr val="303030"/>
                </a:solidFill>
                <a:effectLst/>
                <a:highlight>
                  <a:srgbClr val="FFFFFF"/>
                </a:highlight>
                <a:latin typeface="Cambria" panose="02040503050406030204" pitchFamily="18" charset="0"/>
              </a:rPr>
              <a:t>Pronin</a:t>
            </a:r>
            <a:r>
              <a:rPr lang="en-US" b="0" i="0" dirty="0">
                <a:solidFill>
                  <a:srgbClr val="303030"/>
                </a:solidFill>
                <a:effectLst/>
                <a:highlight>
                  <a:srgbClr val="FFFFFF"/>
                </a:highlight>
                <a:latin typeface="Cambria" panose="02040503050406030204" pitchFamily="18" charset="0"/>
              </a:rPr>
              <a:t> E., Lin D. Y., Ross L. (2002). The bias blind spot: perceptions of bias in self versus others. </a:t>
            </a:r>
            <a:r>
              <a:rPr lang="en-US" b="0" i="1" dirty="0">
                <a:solidFill>
                  <a:srgbClr val="303030"/>
                </a:solidFill>
                <a:effectLst/>
                <a:highlight>
                  <a:srgbClr val="FFFFFF"/>
                </a:highlight>
                <a:latin typeface="Cambria" panose="02040503050406030204" pitchFamily="18" charset="0"/>
              </a:rPr>
              <a:t>Personal. Soc. Psychol. Bull.</a:t>
            </a:r>
            <a:r>
              <a:rPr lang="en-US" b="0" i="0" dirty="0">
                <a:solidFill>
                  <a:srgbClr val="303030"/>
                </a:solidFill>
                <a:effectLst/>
                <a:highlight>
                  <a:srgbClr val="FFFFFF"/>
                </a:highlight>
                <a:latin typeface="Cambria" panose="02040503050406030204" pitchFamily="18" charset="0"/>
              </a:rPr>
              <a:t> 28, 369–381. </a:t>
            </a:r>
            <a:r>
              <a:rPr lang="en-US" b="0" i="0" dirty="0" err="1">
                <a:solidFill>
                  <a:srgbClr val="303030"/>
                </a:solidFill>
                <a:effectLst/>
                <a:highlight>
                  <a:srgbClr val="FFFFFF"/>
                </a:highlight>
                <a:latin typeface="Cambria" panose="02040503050406030204" pitchFamily="18" charset="0"/>
              </a:rPr>
              <a:t>doi</a:t>
            </a:r>
            <a:r>
              <a:rPr lang="en-US" b="0" i="0" dirty="0">
                <a:solidFill>
                  <a:srgbClr val="303030"/>
                </a:solidFill>
                <a:effectLst/>
                <a:highlight>
                  <a:srgbClr val="FFFFFF"/>
                </a:highlight>
                <a:latin typeface="Cambria" panose="02040503050406030204" pitchFamily="18" charset="0"/>
              </a:rPr>
              <a:t>: 10.1177/0146167202286008</a:t>
            </a:r>
            <a:endParaRPr lang="en-US" dirty="0"/>
          </a:p>
        </p:txBody>
      </p:sp>
      <p:sp>
        <p:nvSpPr>
          <p:cNvPr id="4" name="Slide Number Placeholder 3"/>
          <p:cNvSpPr>
            <a:spLocks noGrp="1"/>
          </p:cNvSpPr>
          <p:nvPr>
            <p:ph type="sldNum" sz="quarter" idx="5"/>
          </p:nvPr>
        </p:nvSpPr>
        <p:spPr/>
        <p:txBody>
          <a:bodyPr/>
          <a:lstStyle/>
          <a:p>
            <a:fld id="{6FCA52C8-071F-4FF2-AA04-A700232E0604}" type="slidenum">
              <a:rPr lang="en-US" smtClean="0"/>
              <a:t>17</a:t>
            </a:fld>
            <a:endParaRPr lang="en-US" dirty="0"/>
          </a:p>
        </p:txBody>
      </p:sp>
    </p:spTree>
    <p:extLst>
      <p:ext uri="{BB962C8B-B14F-4D97-AF65-F5344CB8AC3E}">
        <p14:creationId xmlns:p14="http://schemas.microsoft.com/office/powerpoint/2010/main" val="14074424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Resident has a favorite CNA or RN. Built that relationship. IPs in acute care, spend time getting to know RNs or CNAs</a:t>
            </a:r>
          </a:p>
          <a:p>
            <a:endParaRPr lang="en-US" dirty="0"/>
          </a:p>
          <a:p>
            <a:r>
              <a:rPr lang="en-US" b="0" i="0" dirty="0">
                <a:solidFill>
                  <a:srgbClr val="212B36"/>
                </a:solidFill>
                <a:effectLst/>
                <a:highlight>
                  <a:srgbClr val="FFFFFF"/>
                </a:highlight>
                <a:latin typeface="Muli"/>
              </a:rPr>
              <a:t>Nisbett, R. E., &amp; Wilson, T. D. (1977). The halo effect: Evidence for unconscious alteration of judgments. Journal of Personality and Social Psychology, 35, 250-256</a:t>
            </a:r>
            <a:endParaRPr lang="en-US" dirty="0"/>
          </a:p>
        </p:txBody>
      </p:sp>
      <p:sp>
        <p:nvSpPr>
          <p:cNvPr id="4" name="Slide Number Placeholder 3"/>
          <p:cNvSpPr>
            <a:spLocks noGrp="1"/>
          </p:cNvSpPr>
          <p:nvPr>
            <p:ph type="sldNum" sz="quarter" idx="5"/>
          </p:nvPr>
        </p:nvSpPr>
        <p:spPr/>
        <p:txBody>
          <a:bodyPr/>
          <a:lstStyle/>
          <a:p>
            <a:fld id="{9681E851-E003-D34F-AB56-36A96B219BA4}" type="slidenum">
              <a:rPr lang="en-US" smtClean="0"/>
              <a:t>18</a:t>
            </a:fld>
            <a:endParaRPr lang="en-US"/>
          </a:p>
        </p:txBody>
      </p:sp>
    </p:spTree>
    <p:extLst>
      <p:ext uri="{BB962C8B-B14F-4D97-AF65-F5344CB8AC3E}">
        <p14:creationId xmlns:p14="http://schemas.microsoft.com/office/powerpoint/2010/main" val="30884691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err="1">
                <a:solidFill>
                  <a:srgbClr val="303030"/>
                </a:solidFill>
                <a:effectLst/>
                <a:highlight>
                  <a:srgbClr val="FFFFFF"/>
                </a:highlight>
                <a:latin typeface="Cambria" panose="02040503050406030204" pitchFamily="18" charset="0"/>
              </a:rPr>
              <a:t>Pronin</a:t>
            </a:r>
            <a:r>
              <a:rPr lang="en-US" b="0" i="0" dirty="0">
                <a:solidFill>
                  <a:srgbClr val="303030"/>
                </a:solidFill>
                <a:effectLst/>
                <a:highlight>
                  <a:srgbClr val="FFFFFF"/>
                </a:highlight>
                <a:latin typeface="Cambria" panose="02040503050406030204" pitchFamily="18" charset="0"/>
              </a:rPr>
              <a:t> E., Lin D. Y., Ross L. (2002). The bias blind spot: perceptions of bias in self versus others. </a:t>
            </a:r>
            <a:r>
              <a:rPr lang="en-US" b="0" i="1" dirty="0">
                <a:solidFill>
                  <a:srgbClr val="303030"/>
                </a:solidFill>
                <a:effectLst/>
                <a:highlight>
                  <a:srgbClr val="FFFFFF"/>
                </a:highlight>
                <a:latin typeface="Cambria" panose="02040503050406030204" pitchFamily="18" charset="0"/>
              </a:rPr>
              <a:t>Personal. Soc. Psychol. Bull.</a:t>
            </a:r>
            <a:r>
              <a:rPr lang="en-US" b="0" i="0" dirty="0">
                <a:solidFill>
                  <a:srgbClr val="303030"/>
                </a:solidFill>
                <a:effectLst/>
                <a:highlight>
                  <a:srgbClr val="FFFFFF"/>
                </a:highlight>
                <a:latin typeface="Cambria" panose="02040503050406030204" pitchFamily="18" charset="0"/>
              </a:rPr>
              <a:t> 28, 369–381. </a:t>
            </a:r>
            <a:r>
              <a:rPr lang="en-US" b="0" i="0" dirty="0" err="1">
                <a:solidFill>
                  <a:srgbClr val="303030"/>
                </a:solidFill>
                <a:effectLst/>
                <a:highlight>
                  <a:srgbClr val="FFFFFF"/>
                </a:highlight>
                <a:latin typeface="Cambria" panose="02040503050406030204" pitchFamily="18" charset="0"/>
              </a:rPr>
              <a:t>doi</a:t>
            </a:r>
            <a:r>
              <a:rPr lang="en-US" b="0" i="0" dirty="0">
                <a:solidFill>
                  <a:srgbClr val="303030"/>
                </a:solidFill>
                <a:effectLst/>
                <a:highlight>
                  <a:srgbClr val="FFFFFF"/>
                </a:highlight>
                <a:latin typeface="Cambria" panose="02040503050406030204" pitchFamily="18" charset="0"/>
              </a:rPr>
              <a:t>: 10.1177/0146167202286008</a:t>
            </a:r>
            <a:endParaRPr lang="en-US" dirty="0"/>
          </a:p>
        </p:txBody>
      </p:sp>
      <p:sp>
        <p:nvSpPr>
          <p:cNvPr id="4" name="Slide Number Placeholder 3"/>
          <p:cNvSpPr>
            <a:spLocks noGrp="1"/>
          </p:cNvSpPr>
          <p:nvPr>
            <p:ph type="sldNum" sz="quarter" idx="5"/>
          </p:nvPr>
        </p:nvSpPr>
        <p:spPr/>
        <p:txBody>
          <a:bodyPr/>
          <a:lstStyle/>
          <a:p>
            <a:fld id="{6FCA52C8-071F-4FF2-AA04-A700232E0604}" type="slidenum">
              <a:rPr lang="en-US" smtClean="0"/>
              <a:t>19</a:t>
            </a:fld>
            <a:endParaRPr lang="en-US" dirty="0"/>
          </a:p>
        </p:txBody>
      </p:sp>
    </p:spTree>
    <p:extLst>
      <p:ext uri="{BB962C8B-B14F-4D97-AF65-F5344CB8AC3E}">
        <p14:creationId xmlns:p14="http://schemas.microsoft.com/office/powerpoint/2010/main" val="4634200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333333"/>
                </a:solidFill>
                <a:effectLst/>
                <a:latin typeface="Arial" panose="020B0604020202020204" pitchFamily="34" charset="0"/>
              </a:rPr>
              <a:t>Schmidt, S. R. (1994). Effects of humor on sentence memory. </a:t>
            </a:r>
            <a:r>
              <a:rPr lang="en-US" i="1" dirty="0">
                <a:solidFill>
                  <a:srgbClr val="333333"/>
                </a:solidFill>
                <a:effectLst/>
                <a:latin typeface="Arial" panose="020B0604020202020204" pitchFamily="34" charset="0"/>
              </a:rPr>
              <a:t>Journal of Experimental Psychology: Learning, Memory, and Cognition, 20</a:t>
            </a:r>
            <a:r>
              <a:rPr lang="en-US" dirty="0">
                <a:solidFill>
                  <a:srgbClr val="333333"/>
                </a:solidFill>
                <a:effectLst/>
                <a:latin typeface="Arial" panose="020B0604020202020204" pitchFamily="34" charset="0"/>
              </a:rPr>
              <a:t>(4), 953–967. </a:t>
            </a:r>
            <a:r>
              <a:rPr lang="en-US" u="none" strike="noStrike" dirty="0">
                <a:solidFill>
                  <a:srgbClr val="2C72B7"/>
                </a:solidFill>
                <a:effectLst/>
                <a:latin typeface="Arial" panose="020B0604020202020204" pitchFamily="34" charset="0"/>
                <a:hlinkClick r:id="rId3"/>
              </a:rPr>
              <a:t>https://doi.org/10.1037/0278-7393.20.4.953</a:t>
            </a:r>
            <a:endParaRPr lang="en-US" dirty="0">
              <a:solidFill>
                <a:srgbClr val="333333"/>
              </a:solidFill>
              <a:effectLst/>
              <a:latin typeface="Arial" panose="020B0604020202020204" pitchFamily="34" charset="0"/>
            </a:endParaRPr>
          </a:p>
          <a:p>
            <a:br>
              <a:rPr lang="en-US" dirty="0"/>
            </a:br>
            <a:r>
              <a:rPr lang="en-US" dirty="0"/>
              <a:t>laughter – strong reaction; creates a visceral response</a:t>
            </a:r>
          </a:p>
        </p:txBody>
      </p:sp>
      <p:sp>
        <p:nvSpPr>
          <p:cNvPr id="4" name="Slide Number Placeholder 3"/>
          <p:cNvSpPr>
            <a:spLocks noGrp="1"/>
          </p:cNvSpPr>
          <p:nvPr>
            <p:ph type="sldNum" sz="quarter" idx="5"/>
          </p:nvPr>
        </p:nvSpPr>
        <p:spPr/>
        <p:txBody>
          <a:bodyPr/>
          <a:lstStyle/>
          <a:p>
            <a:fld id="{6FCA52C8-071F-4FF2-AA04-A700232E0604}" type="slidenum">
              <a:rPr lang="en-US" smtClean="0"/>
              <a:t>20</a:t>
            </a:fld>
            <a:endParaRPr lang="en-US" dirty="0"/>
          </a:p>
        </p:txBody>
      </p:sp>
    </p:spTree>
    <p:extLst>
      <p:ext uri="{BB962C8B-B14F-4D97-AF65-F5344CB8AC3E}">
        <p14:creationId xmlns:p14="http://schemas.microsoft.com/office/powerpoint/2010/main" val="16391382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Going from boosters to annual vaccination</a:t>
            </a:r>
          </a:p>
          <a:p>
            <a:endParaRPr lang="en-US" dirty="0"/>
          </a:p>
          <a:p>
            <a:r>
              <a:rPr lang="en-US" b="0" i="0" dirty="0">
                <a:solidFill>
                  <a:srgbClr val="303030"/>
                </a:solidFill>
                <a:effectLst/>
                <a:highlight>
                  <a:srgbClr val="FFFFFF"/>
                </a:highlight>
                <a:latin typeface="Cambria" panose="02040503050406030204" pitchFamily="18" charset="0"/>
              </a:rPr>
              <a:t>Tversky A., Kahneman D. (1974). Judgment under uncertainty: heuristics and biases. </a:t>
            </a:r>
            <a:r>
              <a:rPr lang="en-US" b="0" i="1" dirty="0">
                <a:solidFill>
                  <a:srgbClr val="303030"/>
                </a:solidFill>
                <a:effectLst/>
                <a:highlight>
                  <a:srgbClr val="FFFFFF"/>
                </a:highlight>
                <a:latin typeface="Cambria" panose="02040503050406030204" pitchFamily="18" charset="0"/>
              </a:rPr>
              <a:t>Science</a:t>
            </a:r>
            <a:r>
              <a:rPr lang="en-US" b="0" i="0" dirty="0">
                <a:solidFill>
                  <a:srgbClr val="303030"/>
                </a:solidFill>
                <a:effectLst/>
                <a:highlight>
                  <a:srgbClr val="FFFFFF"/>
                </a:highlight>
                <a:latin typeface="Cambria" panose="02040503050406030204" pitchFamily="18" charset="0"/>
              </a:rPr>
              <a:t> 185, 1124–1131. </a:t>
            </a:r>
            <a:r>
              <a:rPr lang="en-US" b="0" i="0" dirty="0" err="1">
                <a:solidFill>
                  <a:srgbClr val="303030"/>
                </a:solidFill>
                <a:effectLst/>
                <a:highlight>
                  <a:srgbClr val="FFFFFF"/>
                </a:highlight>
                <a:latin typeface="Cambria" panose="02040503050406030204" pitchFamily="18" charset="0"/>
              </a:rPr>
              <a:t>doi</a:t>
            </a:r>
            <a:r>
              <a:rPr lang="en-US" b="0" i="0" dirty="0">
                <a:solidFill>
                  <a:srgbClr val="303030"/>
                </a:solidFill>
                <a:effectLst/>
                <a:highlight>
                  <a:srgbClr val="FFFFFF"/>
                </a:highlight>
                <a:latin typeface="Cambria" panose="02040503050406030204" pitchFamily="18" charset="0"/>
              </a:rPr>
              <a:t>: 10.1126/science.185.4157.1124</a:t>
            </a:r>
            <a:endParaRPr lang="en-US" dirty="0"/>
          </a:p>
        </p:txBody>
      </p:sp>
      <p:sp>
        <p:nvSpPr>
          <p:cNvPr id="4" name="Slide Number Placeholder 3"/>
          <p:cNvSpPr>
            <a:spLocks noGrp="1"/>
          </p:cNvSpPr>
          <p:nvPr>
            <p:ph type="sldNum" sz="quarter" idx="5"/>
          </p:nvPr>
        </p:nvSpPr>
        <p:spPr/>
        <p:txBody>
          <a:bodyPr/>
          <a:lstStyle/>
          <a:p>
            <a:fld id="{9681E851-E003-D34F-AB56-36A96B219BA4}" type="slidenum">
              <a:rPr lang="en-US" smtClean="0"/>
              <a:t>21</a:t>
            </a:fld>
            <a:endParaRPr lang="en-US"/>
          </a:p>
        </p:txBody>
      </p:sp>
    </p:spTree>
    <p:extLst>
      <p:ext uri="{BB962C8B-B14F-4D97-AF65-F5344CB8AC3E}">
        <p14:creationId xmlns:p14="http://schemas.microsoft.com/office/powerpoint/2010/main" val="34152095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FCA52C8-071F-4FF2-AA04-A700232E0604}" type="slidenum">
              <a:rPr lang="en-US" smtClean="0"/>
              <a:t>4</a:t>
            </a:fld>
            <a:endParaRPr lang="en-US" dirty="0"/>
          </a:p>
        </p:txBody>
      </p:sp>
    </p:spTree>
    <p:extLst>
      <p:ext uri="{BB962C8B-B14F-4D97-AF65-F5344CB8AC3E}">
        <p14:creationId xmlns:p14="http://schemas.microsoft.com/office/powerpoint/2010/main" val="19695797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4D5156"/>
                </a:solidFill>
                <a:effectLst/>
                <a:latin typeface="Google Sans"/>
              </a:rPr>
              <a:t> </a:t>
            </a:r>
            <a:r>
              <a:rPr lang="en-US" b="0" i="0" dirty="0">
                <a:solidFill>
                  <a:srgbClr val="040C28"/>
                </a:solidFill>
                <a:effectLst/>
                <a:latin typeface="Google Sans"/>
              </a:rPr>
              <a:t>grouping the everyday items someone needs to have in their pockets before leaving the house</a:t>
            </a:r>
            <a:r>
              <a:rPr lang="en-US" b="0" i="0" dirty="0">
                <a:solidFill>
                  <a:srgbClr val="4D5156"/>
                </a:solidFill>
                <a:effectLst/>
                <a:latin typeface="Google Sans"/>
              </a:rPr>
              <a:t>. </a:t>
            </a:r>
            <a:r>
              <a:rPr lang="en-US" b="0" i="0" dirty="0" err="1">
                <a:solidFill>
                  <a:srgbClr val="4D5156"/>
                </a:solidFill>
                <a:effectLst/>
                <a:latin typeface="Google Sans"/>
              </a:rPr>
              <a:t>Scoffolding</a:t>
            </a:r>
            <a:endParaRPr lang="en-US" b="0" i="0" dirty="0">
              <a:solidFill>
                <a:srgbClr val="4D5156"/>
              </a:solidFill>
              <a:effectLst/>
              <a:latin typeface="Google Sans"/>
            </a:endParaRPr>
          </a:p>
          <a:p>
            <a:endParaRPr lang="en-US" b="0" i="0" dirty="0">
              <a:solidFill>
                <a:srgbClr val="4D5156"/>
              </a:solidFill>
              <a:effectLst/>
              <a:latin typeface="Google Sans"/>
            </a:endParaRPr>
          </a:p>
          <a:p>
            <a:r>
              <a:rPr lang="en-US" b="0" i="0" dirty="0" err="1">
                <a:solidFill>
                  <a:srgbClr val="212121"/>
                </a:solidFill>
                <a:effectLst/>
                <a:highlight>
                  <a:srgbClr val="FFFFFF"/>
                </a:highlight>
                <a:latin typeface="Roboto" panose="02000000000000000000" pitchFamily="2" charset="0"/>
              </a:rPr>
              <a:t>Fonollosa</a:t>
            </a:r>
            <a:r>
              <a:rPr lang="en-US" b="0" i="0" dirty="0">
                <a:solidFill>
                  <a:srgbClr val="212121"/>
                </a:solidFill>
                <a:effectLst/>
                <a:highlight>
                  <a:srgbClr val="FFFFFF"/>
                </a:highlight>
                <a:latin typeface="Roboto" panose="02000000000000000000" pitchFamily="2" charset="0"/>
              </a:rPr>
              <a:t>, J., </a:t>
            </a:r>
            <a:r>
              <a:rPr lang="en-US" b="0" i="0" dirty="0" err="1">
                <a:solidFill>
                  <a:srgbClr val="212121"/>
                </a:solidFill>
                <a:effectLst/>
                <a:highlight>
                  <a:srgbClr val="FFFFFF"/>
                </a:highlight>
                <a:latin typeface="Roboto" panose="02000000000000000000" pitchFamily="2" charset="0"/>
              </a:rPr>
              <a:t>Neftci</a:t>
            </a:r>
            <a:r>
              <a:rPr lang="en-US" b="0" i="0" dirty="0">
                <a:solidFill>
                  <a:srgbClr val="212121"/>
                </a:solidFill>
                <a:effectLst/>
                <a:highlight>
                  <a:srgbClr val="FFFFFF"/>
                </a:highlight>
                <a:latin typeface="Roboto" panose="02000000000000000000" pitchFamily="2" charset="0"/>
              </a:rPr>
              <a:t>, E., &amp; </a:t>
            </a:r>
            <a:r>
              <a:rPr lang="en-US" b="0" i="0" dirty="0" err="1">
                <a:solidFill>
                  <a:srgbClr val="212121"/>
                </a:solidFill>
                <a:effectLst/>
                <a:highlight>
                  <a:srgbClr val="FFFFFF"/>
                </a:highlight>
                <a:latin typeface="Roboto" panose="02000000000000000000" pitchFamily="2" charset="0"/>
              </a:rPr>
              <a:t>Rabinovich</a:t>
            </a:r>
            <a:r>
              <a:rPr lang="en-US" b="0" i="0" dirty="0">
                <a:solidFill>
                  <a:srgbClr val="212121"/>
                </a:solidFill>
                <a:effectLst/>
                <a:highlight>
                  <a:srgbClr val="FFFFFF"/>
                </a:highlight>
                <a:latin typeface="Roboto" panose="02000000000000000000" pitchFamily="2" charset="0"/>
              </a:rPr>
              <a:t>, M. (2015). Learning of Chunking Sequences in Cognition and Behavior. </a:t>
            </a:r>
            <a:r>
              <a:rPr lang="en-US" b="0" i="1" dirty="0" err="1">
                <a:solidFill>
                  <a:srgbClr val="212121"/>
                </a:solidFill>
                <a:effectLst/>
                <a:highlight>
                  <a:srgbClr val="FFFFFF"/>
                </a:highlight>
                <a:latin typeface="Roboto" panose="02000000000000000000" pitchFamily="2" charset="0"/>
              </a:rPr>
              <a:t>PLoS</a:t>
            </a:r>
            <a:r>
              <a:rPr lang="en-US" b="0" i="1" dirty="0">
                <a:solidFill>
                  <a:srgbClr val="212121"/>
                </a:solidFill>
                <a:effectLst/>
                <a:highlight>
                  <a:srgbClr val="FFFFFF"/>
                </a:highlight>
                <a:latin typeface="Roboto" panose="02000000000000000000" pitchFamily="2" charset="0"/>
              </a:rPr>
              <a:t> computational biology</a:t>
            </a:r>
            <a:r>
              <a:rPr lang="en-US" b="0" i="0" dirty="0">
                <a:solidFill>
                  <a:srgbClr val="212121"/>
                </a:solidFill>
                <a:effectLst/>
                <a:highlight>
                  <a:srgbClr val="FFFFFF"/>
                </a:highlight>
                <a:latin typeface="Roboto" panose="02000000000000000000" pitchFamily="2" charset="0"/>
              </a:rPr>
              <a:t>, </a:t>
            </a:r>
            <a:r>
              <a:rPr lang="en-US" b="0" i="1" dirty="0">
                <a:solidFill>
                  <a:srgbClr val="212121"/>
                </a:solidFill>
                <a:effectLst/>
                <a:highlight>
                  <a:srgbClr val="FFFFFF"/>
                </a:highlight>
                <a:latin typeface="Roboto" panose="02000000000000000000" pitchFamily="2" charset="0"/>
              </a:rPr>
              <a:t>11</a:t>
            </a:r>
            <a:r>
              <a:rPr lang="en-US" b="0" i="0" dirty="0">
                <a:solidFill>
                  <a:srgbClr val="212121"/>
                </a:solidFill>
                <a:effectLst/>
                <a:highlight>
                  <a:srgbClr val="FFFFFF"/>
                </a:highlight>
                <a:latin typeface="Roboto" panose="02000000000000000000" pitchFamily="2" charset="0"/>
              </a:rPr>
              <a:t>(11), e1004592. https://doi.org/10.1371/journal.pcbi.1004592</a:t>
            </a:r>
            <a:endParaRPr lang="en-US" dirty="0"/>
          </a:p>
        </p:txBody>
      </p:sp>
      <p:sp>
        <p:nvSpPr>
          <p:cNvPr id="4" name="Slide Number Placeholder 3"/>
          <p:cNvSpPr>
            <a:spLocks noGrp="1"/>
          </p:cNvSpPr>
          <p:nvPr>
            <p:ph type="sldNum" sz="quarter" idx="5"/>
          </p:nvPr>
        </p:nvSpPr>
        <p:spPr/>
        <p:txBody>
          <a:bodyPr/>
          <a:lstStyle/>
          <a:p>
            <a:fld id="{9681E851-E003-D34F-AB56-36A96B219BA4}" type="slidenum">
              <a:rPr lang="en-US" smtClean="0"/>
              <a:t>22</a:t>
            </a:fld>
            <a:endParaRPr lang="en-US"/>
          </a:p>
        </p:txBody>
      </p:sp>
    </p:spTree>
    <p:extLst>
      <p:ext uri="{BB962C8B-B14F-4D97-AF65-F5344CB8AC3E}">
        <p14:creationId xmlns:p14="http://schemas.microsoft.com/office/powerpoint/2010/main" val="39836510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Patient experience</a:t>
            </a:r>
          </a:p>
          <a:p>
            <a:endParaRPr lang="en-US" dirty="0"/>
          </a:p>
          <a:p>
            <a:r>
              <a:rPr lang="en-US" dirty="0"/>
              <a:t>Emotional experiences = are remembered more vividly </a:t>
            </a:r>
          </a:p>
          <a:p>
            <a:r>
              <a:rPr lang="en-US" dirty="0"/>
              <a:t>pediatrics office has a vaccination dog</a:t>
            </a:r>
          </a:p>
          <a:p>
            <a:endParaRPr lang="en-US" dirty="0"/>
          </a:p>
          <a:p>
            <a:r>
              <a:rPr lang="en-US" b="0" i="0" dirty="0">
                <a:solidFill>
                  <a:srgbClr val="303030"/>
                </a:solidFill>
                <a:effectLst/>
                <a:highlight>
                  <a:srgbClr val="FFFFFF"/>
                </a:highlight>
                <a:latin typeface="Cambria" panose="02040503050406030204" pitchFamily="18" charset="0"/>
              </a:rPr>
              <a:t>Fredrickson B. L. (2000). Extracting meaning from past affective experiences: the importance of peaks, ends, and specific emotions. </a:t>
            </a:r>
            <a:r>
              <a:rPr lang="en-US" b="0" i="1" dirty="0" err="1">
                <a:solidFill>
                  <a:srgbClr val="303030"/>
                </a:solidFill>
                <a:effectLst/>
                <a:highlight>
                  <a:srgbClr val="FFFFFF"/>
                </a:highlight>
                <a:latin typeface="Cambria" panose="02040503050406030204" pitchFamily="18" charset="0"/>
              </a:rPr>
              <a:t>Cogn</a:t>
            </a:r>
            <a:r>
              <a:rPr lang="en-US" b="0" i="1" dirty="0">
                <a:solidFill>
                  <a:srgbClr val="303030"/>
                </a:solidFill>
                <a:effectLst/>
                <a:highlight>
                  <a:srgbClr val="FFFFFF"/>
                </a:highlight>
                <a:latin typeface="Cambria" panose="02040503050406030204" pitchFamily="18" charset="0"/>
              </a:rPr>
              <a:t>. </a:t>
            </a:r>
            <a:r>
              <a:rPr lang="en-US" b="0" i="1" dirty="0" err="1">
                <a:solidFill>
                  <a:srgbClr val="303030"/>
                </a:solidFill>
                <a:effectLst/>
                <a:highlight>
                  <a:srgbClr val="FFFFFF"/>
                </a:highlight>
                <a:latin typeface="Cambria" panose="02040503050406030204" pitchFamily="18" charset="0"/>
              </a:rPr>
              <a:t>Emot</a:t>
            </a:r>
            <a:r>
              <a:rPr lang="en-US" b="0" i="1" dirty="0">
                <a:solidFill>
                  <a:srgbClr val="303030"/>
                </a:solidFill>
                <a:effectLst/>
                <a:highlight>
                  <a:srgbClr val="FFFFFF"/>
                </a:highlight>
                <a:latin typeface="Cambria" panose="02040503050406030204" pitchFamily="18" charset="0"/>
              </a:rPr>
              <a:t>.</a:t>
            </a:r>
            <a:r>
              <a:rPr lang="en-US" b="0" i="0" dirty="0">
                <a:solidFill>
                  <a:srgbClr val="303030"/>
                </a:solidFill>
                <a:effectLst/>
                <a:highlight>
                  <a:srgbClr val="FFFFFF"/>
                </a:highlight>
                <a:latin typeface="Cambria" panose="02040503050406030204" pitchFamily="18" charset="0"/>
              </a:rPr>
              <a:t> 14 577–606. 10.1080/026999300402808</a:t>
            </a:r>
            <a:endParaRPr lang="en-US" dirty="0"/>
          </a:p>
        </p:txBody>
      </p:sp>
      <p:sp>
        <p:nvSpPr>
          <p:cNvPr id="4" name="Slide Number Placeholder 3"/>
          <p:cNvSpPr>
            <a:spLocks noGrp="1"/>
          </p:cNvSpPr>
          <p:nvPr>
            <p:ph type="sldNum" sz="quarter" idx="5"/>
          </p:nvPr>
        </p:nvSpPr>
        <p:spPr/>
        <p:txBody>
          <a:bodyPr/>
          <a:lstStyle/>
          <a:p>
            <a:fld id="{9681E851-E003-D34F-AB56-36A96B219BA4}" type="slidenum">
              <a:rPr lang="en-US" smtClean="0"/>
              <a:t>23</a:t>
            </a:fld>
            <a:endParaRPr lang="en-US"/>
          </a:p>
        </p:txBody>
      </p:sp>
    </p:spTree>
    <p:extLst>
      <p:ext uri="{BB962C8B-B14F-4D97-AF65-F5344CB8AC3E}">
        <p14:creationId xmlns:p14="http://schemas.microsoft.com/office/powerpoint/2010/main" val="26651236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FCA52C8-071F-4FF2-AA04-A700232E0604}" type="slidenum">
              <a:rPr lang="en-US" smtClean="0"/>
              <a:t>27</a:t>
            </a:fld>
            <a:endParaRPr lang="en-US" dirty="0"/>
          </a:p>
        </p:txBody>
      </p:sp>
    </p:spTree>
    <p:extLst>
      <p:ext uri="{BB962C8B-B14F-4D97-AF65-F5344CB8AC3E}">
        <p14:creationId xmlns:p14="http://schemas.microsoft.com/office/powerpoint/2010/main" val="26978173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03030"/>
                </a:solidFill>
                <a:effectLst/>
                <a:highlight>
                  <a:srgbClr val="FFFFFF"/>
                </a:highlight>
                <a:latin typeface="Cambria" panose="02040503050406030204" pitchFamily="18" charset="0"/>
              </a:rPr>
              <a:t>We prefer small incentives sooner than a large payout at the end -Alexander W. H., Brown J. W. (2010). Hyperbolically discounted temporal difference learning. </a:t>
            </a:r>
            <a:r>
              <a:rPr lang="en-US" b="0" i="1" dirty="0">
                <a:solidFill>
                  <a:srgbClr val="303030"/>
                </a:solidFill>
                <a:effectLst/>
                <a:highlight>
                  <a:srgbClr val="FFFFFF"/>
                </a:highlight>
                <a:latin typeface="Cambria" panose="02040503050406030204" pitchFamily="18" charset="0"/>
              </a:rPr>
              <a:t>Neural </a:t>
            </a:r>
            <a:r>
              <a:rPr lang="en-US" b="0" i="1" dirty="0" err="1">
                <a:solidFill>
                  <a:srgbClr val="303030"/>
                </a:solidFill>
                <a:effectLst/>
                <a:highlight>
                  <a:srgbClr val="FFFFFF"/>
                </a:highlight>
                <a:latin typeface="Cambria" panose="02040503050406030204" pitchFamily="18" charset="0"/>
              </a:rPr>
              <a:t>Comput</a:t>
            </a:r>
            <a:r>
              <a:rPr lang="en-US" b="0" i="1" dirty="0">
                <a:solidFill>
                  <a:srgbClr val="303030"/>
                </a:solidFill>
                <a:effectLst/>
                <a:highlight>
                  <a:srgbClr val="FFFFFF"/>
                </a:highlight>
                <a:latin typeface="Cambria" panose="02040503050406030204" pitchFamily="18" charset="0"/>
              </a:rPr>
              <a:t>.</a:t>
            </a:r>
            <a:r>
              <a:rPr lang="en-US" b="0" i="0" dirty="0">
                <a:solidFill>
                  <a:srgbClr val="303030"/>
                </a:solidFill>
                <a:effectLst/>
                <a:highlight>
                  <a:srgbClr val="FFFFFF"/>
                </a:highlight>
                <a:latin typeface="Cambria" panose="02040503050406030204" pitchFamily="18" charset="0"/>
              </a:rPr>
              <a:t> 22, 1511–1527. </a:t>
            </a:r>
            <a:r>
              <a:rPr lang="en-US" b="0" i="0" dirty="0" err="1">
                <a:solidFill>
                  <a:srgbClr val="303030"/>
                </a:solidFill>
                <a:effectLst/>
                <a:highlight>
                  <a:srgbClr val="FFFFFF"/>
                </a:highlight>
                <a:latin typeface="Cambria" panose="02040503050406030204" pitchFamily="18" charset="0"/>
              </a:rPr>
              <a:t>doi</a:t>
            </a:r>
            <a:r>
              <a:rPr lang="en-US" b="0" i="0" dirty="0">
                <a:solidFill>
                  <a:srgbClr val="303030"/>
                </a:solidFill>
                <a:effectLst/>
                <a:highlight>
                  <a:srgbClr val="FFFFFF"/>
                </a:highlight>
                <a:latin typeface="Cambria" panose="02040503050406030204" pitchFamily="18" charset="0"/>
              </a:rPr>
              <a:t>: 10.1162/neco.2010.08-09-1080</a:t>
            </a:r>
            <a:endParaRPr lang="en-US" dirty="0">
              <a:hlinkClick r:id="rId3"/>
            </a:endParaRPr>
          </a:p>
          <a:p>
            <a:endParaRPr lang="en-US" dirty="0">
              <a:hlinkClick r:id="rId3"/>
            </a:endParaRPr>
          </a:p>
          <a:p>
            <a:r>
              <a:rPr lang="en-US" dirty="0">
                <a:hlinkClick r:id="rId3"/>
              </a:rPr>
              <a:t>Photo:  6 Steps To Praising Employees For A Job Well Done - Debra Benton</a:t>
            </a:r>
            <a:endParaRPr lang="en-US" dirty="0"/>
          </a:p>
        </p:txBody>
      </p:sp>
      <p:sp>
        <p:nvSpPr>
          <p:cNvPr id="4" name="Slide Number Placeholder 3"/>
          <p:cNvSpPr>
            <a:spLocks noGrp="1"/>
          </p:cNvSpPr>
          <p:nvPr>
            <p:ph type="sldNum" sz="quarter" idx="5"/>
          </p:nvPr>
        </p:nvSpPr>
        <p:spPr/>
        <p:txBody>
          <a:bodyPr/>
          <a:lstStyle/>
          <a:p>
            <a:fld id="{9681E851-E003-D34F-AB56-36A96B219BA4}" type="slidenum">
              <a:rPr lang="en-US" smtClean="0"/>
              <a:t>5</a:t>
            </a:fld>
            <a:endParaRPr lang="en-US"/>
          </a:p>
        </p:txBody>
      </p:sp>
    </p:spTree>
    <p:extLst>
      <p:ext uri="{BB962C8B-B14F-4D97-AF65-F5344CB8AC3E}">
        <p14:creationId xmlns:p14="http://schemas.microsoft.com/office/powerpoint/2010/main" val="2762218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more residents are vaccinated than half, social proof can play a part. Trust in other peer decisions. Also speaks to the importance of unit HAI “Champions”</a:t>
            </a:r>
          </a:p>
          <a:p>
            <a:endParaRPr lang="en-US" dirty="0"/>
          </a:p>
          <a:p>
            <a:r>
              <a:rPr lang="en-US" b="0" i="0" dirty="0">
                <a:solidFill>
                  <a:srgbClr val="222222"/>
                </a:solidFill>
                <a:effectLst/>
                <a:highlight>
                  <a:srgbClr val="FFFFFF"/>
                </a:highlight>
                <a:latin typeface="Arial" panose="020B0604020202020204" pitchFamily="34" charset="0"/>
              </a:rPr>
              <a:t>Cialdini, R. B. (1993). In. fluence: the psychology of persuasion. </a:t>
            </a:r>
            <a:r>
              <a:rPr lang="en-US" b="0" i="1" dirty="0">
                <a:solidFill>
                  <a:srgbClr val="222222"/>
                </a:solidFill>
                <a:effectLst/>
                <a:highlight>
                  <a:srgbClr val="FFFFFF"/>
                </a:highlight>
                <a:latin typeface="Arial" panose="020B0604020202020204" pitchFamily="34" charset="0"/>
              </a:rPr>
              <a:t>William Morrow, New York, New York, USA</a:t>
            </a:r>
            <a:r>
              <a:rPr lang="en-US" b="0" i="0" dirty="0">
                <a:solidFill>
                  <a:srgbClr val="222222"/>
                </a:solidFill>
                <a:effectLst/>
                <a:highlight>
                  <a:srgbClr val="FFFFFF"/>
                </a:highlight>
                <a:latin typeface="Arial" panose="020B0604020202020204" pitchFamily="34" charset="0"/>
              </a:rPr>
              <a:t>.</a:t>
            </a:r>
            <a:endParaRPr lang="en-US" dirty="0"/>
          </a:p>
        </p:txBody>
      </p:sp>
      <p:sp>
        <p:nvSpPr>
          <p:cNvPr id="4" name="Slide Number Placeholder 3"/>
          <p:cNvSpPr>
            <a:spLocks noGrp="1"/>
          </p:cNvSpPr>
          <p:nvPr>
            <p:ph type="sldNum" sz="quarter" idx="5"/>
          </p:nvPr>
        </p:nvSpPr>
        <p:spPr/>
        <p:txBody>
          <a:bodyPr/>
          <a:lstStyle/>
          <a:p>
            <a:fld id="{9681E851-E003-D34F-AB56-36A96B219BA4}" type="slidenum">
              <a:rPr lang="en-US" smtClean="0"/>
              <a:t>6</a:t>
            </a:fld>
            <a:endParaRPr lang="en-US"/>
          </a:p>
        </p:txBody>
      </p:sp>
    </p:spTree>
    <p:extLst>
      <p:ext uri="{BB962C8B-B14F-4D97-AF65-F5344CB8AC3E}">
        <p14:creationId xmlns:p14="http://schemas.microsoft.com/office/powerpoint/2010/main" val="23743236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Including resident council and residents into vaccine campaign design. Effort justification = more time spent is directly proportional to mental satisfaction of end result</a:t>
            </a:r>
          </a:p>
          <a:p>
            <a:endParaRPr lang="en-US" dirty="0"/>
          </a:p>
          <a:p>
            <a:r>
              <a:rPr lang="en-US" dirty="0"/>
              <a:t>Norton, M. I., </a:t>
            </a:r>
            <a:r>
              <a:rPr lang="en-US" dirty="0" err="1"/>
              <a:t>Mochon</a:t>
            </a:r>
            <a:r>
              <a:rPr lang="en-US" dirty="0"/>
              <a:t>, D., &amp; </a:t>
            </a:r>
            <a:r>
              <a:rPr lang="en-US" dirty="0" err="1"/>
              <a:t>Ariely</a:t>
            </a:r>
            <a:r>
              <a:rPr lang="en-US" dirty="0"/>
              <a:t>, D. (2012). The IKEA effect: When labor leads to love. Journal of Consumer Psychology, 22(3), 453–460. doi:10.1016/j.jcps.2011.08.002 </a:t>
            </a:r>
          </a:p>
        </p:txBody>
      </p:sp>
      <p:sp>
        <p:nvSpPr>
          <p:cNvPr id="4" name="Slide Number Placeholder 3"/>
          <p:cNvSpPr>
            <a:spLocks noGrp="1"/>
          </p:cNvSpPr>
          <p:nvPr>
            <p:ph type="sldNum" sz="quarter" idx="5"/>
          </p:nvPr>
        </p:nvSpPr>
        <p:spPr/>
        <p:txBody>
          <a:bodyPr/>
          <a:lstStyle/>
          <a:p>
            <a:fld id="{9681E851-E003-D34F-AB56-36A96B219BA4}" type="slidenum">
              <a:rPr lang="en-US" smtClean="0"/>
              <a:t>7</a:t>
            </a:fld>
            <a:endParaRPr lang="en-US"/>
          </a:p>
        </p:txBody>
      </p:sp>
    </p:spTree>
    <p:extLst>
      <p:ext uri="{BB962C8B-B14F-4D97-AF65-F5344CB8AC3E}">
        <p14:creationId xmlns:p14="http://schemas.microsoft.com/office/powerpoint/2010/main" val="4954781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C2D30"/>
                </a:solidFill>
                <a:effectLst/>
                <a:latin typeface="Proxima Nova Regular"/>
              </a:rPr>
              <a:t>so-called gambler’s fallacy. For example, if a coin comes up heads five times in a row, people will have a powerful sense that the next flip is more likely to come up tails than heads. However, any single flip has an equal chance of coming up heads or tails. Statistical thinking suggests that coin does not have any </a:t>
            </a:r>
            <a:r>
              <a:rPr lang="en-US" b="0" i="0" u="none" strike="noStrike" dirty="0">
                <a:solidFill>
                  <a:srgbClr val="2C2D30"/>
                </a:solidFill>
                <a:effectLst/>
                <a:latin typeface="Proxima Nova Regular"/>
                <a:hlinkClick r:id="rId3" tooltip="Psychology Today looks at memory"/>
              </a:rPr>
              <a:t>memory</a:t>
            </a:r>
            <a:r>
              <a:rPr lang="en-US" b="0" i="0" dirty="0">
                <a:solidFill>
                  <a:srgbClr val="2C2D30"/>
                </a:solidFill>
                <a:effectLst/>
                <a:latin typeface="Proxima Nova Regular"/>
              </a:rPr>
              <a:t>. That is, the coin does not “know” what the previous results were. Reframing experiences to include logic. Open communication</a:t>
            </a:r>
          </a:p>
          <a:p>
            <a:endParaRPr lang="en-US" b="0" i="0" dirty="0">
              <a:solidFill>
                <a:srgbClr val="2C2D30"/>
              </a:solidFill>
              <a:effectLst/>
              <a:latin typeface="Proxima Nova Regular"/>
            </a:endParaRPr>
          </a:p>
          <a:p>
            <a:r>
              <a:rPr lang="en-US" b="0" i="0" dirty="0">
                <a:solidFill>
                  <a:srgbClr val="2C2D30"/>
                </a:solidFill>
                <a:effectLst/>
                <a:latin typeface="Proxima Nova Regular"/>
              </a:rPr>
              <a:t>Tversky, A. &amp; Kahneman, D. (1971). The belief in the “law of small numbers”. Psychological Bulletin, 76, 105-110</a:t>
            </a:r>
          </a:p>
          <a:p>
            <a:endParaRPr lang="en-US" dirty="0"/>
          </a:p>
        </p:txBody>
      </p:sp>
      <p:sp>
        <p:nvSpPr>
          <p:cNvPr id="4" name="Slide Number Placeholder 3"/>
          <p:cNvSpPr>
            <a:spLocks noGrp="1"/>
          </p:cNvSpPr>
          <p:nvPr>
            <p:ph type="sldNum" sz="quarter" idx="5"/>
          </p:nvPr>
        </p:nvSpPr>
        <p:spPr/>
        <p:txBody>
          <a:bodyPr/>
          <a:lstStyle/>
          <a:p>
            <a:fld id="{9681E851-E003-D34F-AB56-36A96B219BA4}" type="slidenum">
              <a:rPr lang="en-US" smtClean="0"/>
              <a:t>8</a:t>
            </a:fld>
            <a:endParaRPr lang="en-US"/>
          </a:p>
        </p:txBody>
      </p:sp>
    </p:spTree>
    <p:extLst>
      <p:ext uri="{BB962C8B-B14F-4D97-AF65-F5344CB8AC3E}">
        <p14:creationId xmlns:p14="http://schemas.microsoft.com/office/powerpoint/2010/main" val="38557513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1167">
              <a:defRPr/>
            </a:pPr>
            <a:r>
              <a:rPr lang="en-US" dirty="0"/>
              <a:t>why job candidates are judged verses a ranking for each question instead of against each other. </a:t>
            </a:r>
            <a:r>
              <a:rPr lang="en-US" b="0" i="0" dirty="0">
                <a:solidFill>
                  <a:srgbClr val="383F42"/>
                </a:solidFill>
                <a:effectLst/>
                <a:latin typeface="Montserrat" pitchFamily="2" charset="0"/>
              </a:rPr>
              <a:t>expensive item can make a less costly one seem like a great deal, even if it’s not the cheapest option available. </a:t>
            </a:r>
          </a:p>
          <a:p>
            <a:pPr defTabSz="921167">
              <a:defRPr/>
            </a:pPr>
            <a:endParaRPr lang="en-US" b="0" i="0" dirty="0">
              <a:solidFill>
                <a:srgbClr val="383F42"/>
              </a:solidFill>
              <a:effectLst/>
              <a:latin typeface="Montserrat" pitchFamily="2" charset="0"/>
            </a:endParaRPr>
          </a:p>
          <a:p>
            <a:pPr defTabSz="921167">
              <a:defRPr/>
            </a:pPr>
            <a:r>
              <a:rPr lang="en-US" b="0" i="0" dirty="0" err="1">
                <a:solidFill>
                  <a:srgbClr val="222222"/>
                </a:solidFill>
                <a:effectLst/>
                <a:highlight>
                  <a:srgbClr val="FFFFFF"/>
                </a:highlight>
                <a:latin typeface="Arial" panose="020B0604020202020204" pitchFamily="34" charset="0"/>
              </a:rPr>
              <a:t>Plous</a:t>
            </a:r>
            <a:r>
              <a:rPr lang="en-US" b="0" i="0" dirty="0">
                <a:solidFill>
                  <a:srgbClr val="222222"/>
                </a:solidFill>
                <a:effectLst/>
                <a:highlight>
                  <a:srgbClr val="FFFFFF"/>
                </a:highlight>
                <a:latin typeface="Arial" panose="020B0604020202020204" pitchFamily="34" charset="0"/>
              </a:rPr>
              <a:t>, S. (1993). The psychology of judgment and decision making. </a:t>
            </a:r>
            <a:r>
              <a:rPr lang="en-US" b="0" i="1" dirty="0" err="1">
                <a:solidFill>
                  <a:srgbClr val="222222"/>
                </a:solidFill>
                <a:effectLst/>
                <a:highlight>
                  <a:srgbClr val="FFFFFF"/>
                </a:highlight>
                <a:latin typeface="Arial" panose="020B0604020202020204" pitchFamily="34" charset="0"/>
              </a:rPr>
              <a:t>Macgraw</a:t>
            </a:r>
            <a:r>
              <a:rPr lang="en-US" b="0" i="1" dirty="0">
                <a:solidFill>
                  <a:srgbClr val="222222"/>
                </a:solidFill>
                <a:effectLst/>
                <a:highlight>
                  <a:srgbClr val="FFFFFF"/>
                </a:highlight>
                <a:latin typeface="Arial" panose="020B0604020202020204" pitchFamily="34" charset="0"/>
              </a:rPr>
              <a:t>-Hill Book Company</a:t>
            </a:r>
            <a:r>
              <a:rPr lang="en-US" b="0" i="0" dirty="0">
                <a:solidFill>
                  <a:srgbClr val="222222"/>
                </a:solidFill>
                <a:effectLst/>
                <a:highlight>
                  <a:srgbClr val="FFFFFF"/>
                </a:highlight>
                <a:latin typeface="Arial" panose="020B0604020202020204" pitchFamily="34" charset="0"/>
              </a:rPr>
              <a:t>.</a:t>
            </a:r>
            <a:endParaRPr lang="en-US" dirty="0"/>
          </a:p>
          <a:p>
            <a:endParaRPr lang="en-US" dirty="0"/>
          </a:p>
        </p:txBody>
      </p:sp>
      <p:sp>
        <p:nvSpPr>
          <p:cNvPr id="4" name="Slide Number Placeholder 3"/>
          <p:cNvSpPr>
            <a:spLocks noGrp="1"/>
          </p:cNvSpPr>
          <p:nvPr>
            <p:ph type="sldNum" sz="quarter" idx="5"/>
          </p:nvPr>
        </p:nvSpPr>
        <p:spPr/>
        <p:txBody>
          <a:bodyPr/>
          <a:lstStyle/>
          <a:p>
            <a:fld id="{9681E851-E003-D34F-AB56-36A96B219BA4}" type="slidenum">
              <a:rPr lang="en-US" smtClean="0"/>
              <a:t>9</a:t>
            </a:fld>
            <a:endParaRPr lang="en-US"/>
          </a:p>
        </p:txBody>
      </p:sp>
    </p:spTree>
    <p:extLst>
      <p:ext uri="{BB962C8B-B14F-4D97-AF65-F5344CB8AC3E}">
        <p14:creationId xmlns:p14="http://schemas.microsoft.com/office/powerpoint/2010/main" val="7692030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Stop light dashboards</a:t>
            </a:r>
          </a:p>
          <a:p>
            <a:endParaRPr lang="en-US" dirty="0"/>
          </a:p>
          <a:p>
            <a:r>
              <a:rPr lang="en-US" dirty="0"/>
              <a:t>When information is easier to perceive it’s more persuasive and considered more TRUTHFUL to the interpreter. So important when you think of patients receiving information</a:t>
            </a:r>
          </a:p>
          <a:p>
            <a:endParaRPr lang="en-US" dirty="0"/>
          </a:p>
          <a:p>
            <a:r>
              <a:rPr lang="en-US" dirty="0"/>
              <a:t> </a:t>
            </a:r>
            <a:r>
              <a:rPr lang="en-US" b="0" i="0" dirty="0" err="1">
                <a:effectLst/>
                <a:highlight>
                  <a:srgbClr val="FFFFFF"/>
                </a:highlight>
                <a:latin typeface="Times New Roman" panose="02020603050405020304" pitchFamily="18" charset="0"/>
              </a:rPr>
              <a:t>Filkuková</a:t>
            </a:r>
            <a:r>
              <a:rPr lang="en-US" b="0" i="0" dirty="0">
                <a:effectLst/>
                <a:highlight>
                  <a:srgbClr val="FFFFFF"/>
                </a:highlight>
                <a:latin typeface="Times New Roman" panose="02020603050405020304" pitchFamily="18" charset="0"/>
              </a:rPr>
              <a:t>, P., &amp; </a:t>
            </a:r>
            <a:r>
              <a:rPr lang="en-US" b="0" i="0" dirty="0" err="1">
                <a:effectLst/>
                <a:highlight>
                  <a:srgbClr val="FFFFFF"/>
                </a:highlight>
                <a:latin typeface="Times New Roman" panose="02020603050405020304" pitchFamily="18" charset="0"/>
              </a:rPr>
              <a:t>Klempe</a:t>
            </a:r>
            <a:r>
              <a:rPr lang="en-US" b="0" i="0" dirty="0">
                <a:effectLst/>
                <a:highlight>
                  <a:srgbClr val="FFFFFF"/>
                </a:highlight>
                <a:latin typeface="Times New Roman" panose="02020603050405020304" pitchFamily="18" charset="0"/>
              </a:rPr>
              <a:t>, S. H. (2013). Rhyme as reason in </a:t>
            </a:r>
            <a:r>
              <a:rPr lang="en-US" b="0" i="0" dirty="0" err="1">
                <a:effectLst/>
                <a:highlight>
                  <a:srgbClr val="FFFFFF"/>
                </a:highlight>
                <a:latin typeface="Times New Roman" panose="02020603050405020304" pitchFamily="18" charset="0"/>
              </a:rPr>
              <a:t>commercialand</a:t>
            </a:r>
            <a:r>
              <a:rPr lang="en-US" b="0" i="0" dirty="0">
                <a:effectLst/>
                <a:highlight>
                  <a:srgbClr val="FFFFFF"/>
                </a:highlight>
                <a:latin typeface="Times New Roman" panose="02020603050405020304" pitchFamily="18" charset="0"/>
              </a:rPr>
              <a:t> social </a:t>
            </a:r>
            <a:r>
              <a:rPr lang="en-US" b="0" i="0" dirty="0" err="1">
                <a:effectLst/>
                <a:highlight>
                  <a:srgbClr val="FFFFFF"/>
                </a:highlight>
                <a:latin typeface="Times New Roman" panose="02020603050405020304" pitchFamily="18" charset="0"/>
              </a:rPr>
              <a:t>advertising.Scandinavian</a:t>
            </a:r>
            <a:r>
              <a:rPr lang="en-US" b="0" i="0" dirty="0">
                <a:effectLst/>
                <a:highlight>
                  <a:srgbClr val="FFFFFF"/>
                </a:highlight>
                <a:latin typeface="Times New Roman" panose="02020603050405020304" pitchFamily="18" charset="0"/>
              </a:rPr>
              <a:t> Journal of Psychology, 54,423–431.http://dx.doi.org/10.1111/sjop.12069; Hansen, J., </a:t>
            </a:r>
            <a:r>
              <a:rPr lang="en-US" b="0" i="0" dirty="0" err="1">
                <a:effectLst/>
                <a:highlight>
                  <a:srgbClr val="FFFFFF"/>
                </a:highlight>
                <a:latin typeface="Times New Roman" panose="02020603050405020304" pitchFamily="18" charset="0"/>
              </a:rPr>
              <a:t>Dechêne</a:t>
            </a:r>
            <a:r>
              <a:rPr lang="en-US" b="0" i="0" dirty="0">
                <a:effectLst/>
                <a:highlight>
                  <a:srgbClr val="FFFFFF"/>
                </a:highlight>
                <a:latin typeface="Times New Roman" panose="02020603050405020304" pitchFamily="18" charset="0"/>
              </a:rPr>
              <a:t>, A., &amp; </a:t>
            </a:r>
            <a:r>
              <a:rPr lang="en-US" b="0" i="0" dirty="0" err="1">
                <a:effectLst/>
                <a:highlight>
                  <a:srgbClr val="FFFFFF"/>
                </a:highlight>
                <a:latin typeface="Times New Roman" panose="02020603050405020304" pitchFamily="18" charset="0"/>
              </a:rPr>
              <a:t>Wänke</a:t>
            </a:r>
            <a:r>
              <a:rPr lang="en-US" b="0" i="0" dirty="0">
                <a:effectLst/>
                <a:highlight>
                  <a:srgbClr val="FFFFFF"/>
                </a:highlight>
                <a:latin typeface="Times New Roman" panose="02020603050405020304" pitchFamily="18" charset="0"/>
              </a:rPr>
              <a:t>, M. (2008). Discrepant fluency in-creases subjective </a:t>
            </a:r>
            <a:r>
              <a:rPr lang="en-US" b="0" i="0" dirty="0" err="1">
                <a:effectLst/>
                <a:highlight>
                  <a:srgbClr val="FFFFFF"/>
                </a:highlight>
                <a:latin typeface="Times New Roman" panose="02020603050405020304" pitchFamily="18" charset="0"/>
              </a:rPr>
              <a:t>truth.Journal</a:t>
            </a:r>
            <a:r>
              <a:rPr lang="en-US" b="0" i="0" dirty="0">
                <a:effectLst/>
                <a:highlight>
                  <a:srgbClr val="FFFFFF"/>
                </a:highlight>
                <a:latin typeface="Times New Roman" panose="02020603050405020304" pitchFamily="18" charset="0"/>
              </a:rPr>
              <a:t> of Experimental Social Psychology, 44,687–691.http://dx.doi.org/10.1016/j.jesp.2007.04.005</a:t>
            </a:r>
            <a:endParaRPr lang="en-US" dirty="0"/>
          </a:p>
        </p:txBody>
      </p:sp>
      <p:sp>
        <p:nvSpPr>
          <p:cNvPr id="4" name="Slide Number Placeholder 3"/>
          <p:cNvSpPr>
            <a:spLocks noGrp="1"/>
          </p:cNvSpPr>
          <p:nvPr>
            <p:ph type="sldNum" sz="quarter" idx="5"/>
          </p:nvPr>
        </p:nvSpPr>
        <p:spPr/>
        <p:txBody>
          <a:bodyPr/>
          <a:lstStyle/>
          <a:p>
            <a:fld id="{9681E851-E003-D34F-AB56-36A96B219BA4}" type="slidenum">
              <a:rPr lang="en-US" smtClean="0"/>
              <a:t>10</a:t>
            </a:fld>
            <a:endParaRPr lang="en-US"/>
          </a:p>
        </p:txBody>
      </p:sp>
    </p:spTree>
    <p:extLst>
      <p:ext uri="{BB962C8B-B14F-4D97-AF65-F5344CB8AC3E}">
        <p14:creationId xmlns:p14="http://schemas.microsoft.com/office/powerpoint/2010/main" val="40977599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03030"/>
                </a:solidFill>
                <a:effectLst/>
                <a:highlight>
                  <a:srgbClr val="FFFFFF"/>
                </a:highlight>
                <a:latin typeface="Cambria" panose="02040503050406030204" pitchFamily="18" charset="0"/>
              </a:rPr>
              <a:t>Tversky A., Kahneman D. (1981). The framing of decisions and the psychology of choice. </a:t>
            </a:r>
            <a:r>
              <a:rPr lang="en-US" b="0" i="1" dirty="0">
                <a:solidFill>
                  <a:srgbClr val="303030"/>
                </a:solidFill>
                <a:effectLst/>
                <a:highlight>
                  <a:srgbClr val="FFFFFF"/>
                </a:highlight>
                <a:latin typeface="Cambria" panose="02040503050406030204" pitchFamily="18" charset="0"/>
              </a:rPr>
              <a:t>Science</a:t>
            </a:r>
            <a:r>
              <a:rPr lang="en-US" b="0" i="0" dirty="0">
                <a:solidFill>
                  <a:srgbClr val="303030"/>
                </a:solidFill>
                <a:effectLst/>
                <a:highlight>
                  <a:srgbClr val="FFFFFF"/>
                </a:highlight>
                <a:latin typeface="Cambria" panose="02040503050406030204" pitchFamily="18" charset="0"/>
              </a:rPr>
              <a:t> 211, 453–458. </a:t>
            </a:r>
            <a:r>
              <a:rPr lang="en-US" b="0" i="0" dirty="0" err="1">
                <a:solidFill>
                  <a:srgbClr val="303030"/>
                </a:solidFill>
                <a:effectLst/>
                <a:highlight>
                  <a:srgbClr val="FFFFFF"/>
                </a:highlight>
                <a:latin typeface="Cambria" panose="02040503050406030204" pitchFamily="18" charset="0"/>
              </a:rPr>
              <a:t>doi</a:t>
            </a:r>
            <a:r>
              <a:rPr lang="en-US" b="0" i="0" dirty="0">
                <a:solidFill>
                  <a:srgbClr val="303030"/>
                </a:solidFill>
                <a:effectLst/>
                <a:highlight>
                  <a:srgbClr val="FFFFFF"/>
                </a:highlight>
                <a:latin typeface="Cambria" panose="02040503050406030204" pitchFamily="18" charset="0"/>
              </a:rPr>
              <a:t>: 10.1126/science</a:t>
            </a:r>
            <a:endParaRPr lang="en-US" dirty="0"/>
          </a:p>
        </p:txBody>
      </p:sp>
      <p:sp>
        <p:nvSpPr>
          <p:cNvPr id="4" name="Slide Number Placeholder 3"/>
          <p:cNvSpPr>
            <a:spLocks noGrp="1"/>
          </p:cNvSpPr>
          <p:nvPr>
            <p:ph type="sldNum" sz="quarter" idx="5"/>
          </p:nvPr>
        </p:nvSpPr>
        <p:spPr/>
        <p:txBody>
          <a:bodyPr/>
          <a:lstStyle/>
          <a:p>
            <a:fld id="{6FCA52C8-071F-4FF2-AA04-A700232E0604}" type="slidenum">
              <a:rPr lang="en-US" smtClean="0"/>
              <a:t>11</a:t>
            </a:fld>
            <a:endParaRPr lang="en-US" dirty="0"/>
          </a:p>
        </p:txBody>
      </p:sp>
    </p:spTree>
    <p:extLst>
      <p:ext uri="{BB962C8B-B14F-4D97-AF65-F5344CB8AC3E}">
        <p14:creationId xmlns:p14="http://schemas.microsoft.com/office/powerpoint/2010/main" val="1549265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7586" name="Group 2"/>
          <p:cNvGrpSpPr>
            <a:grpSpLocks/>
          </p:cNvGrpSpPr>
          <p:nvPr/>
        </p:nvGrpSpPr>
        <p:grpSpPr bwMode="auto">
          <a:xfrm>
            <a:off x="-3222625" y="304800"/>
            <a:ext cx="11909425" cy="4724400"/>
            <a:chOff x="-2030" y="192"/>
            <a:chExt cx="7502" cy="2976"/>
          </a:xfrm>
        </p:grpSpPr>
        <p:sp>
          <p:nvSpPr>
            <p:cNvPr id="67587" name="Line 3"/>
            <p:cNvSpPr>
              <a:spLocks noChangeShapeType="1"/>
            </p:cNvSpPr>
            <p:nvPr/>
          </p:nvSpPr>
          <p:spPr bwMode="auto">
            <a:xfrm>
              <a:off x="912" y="1584"/>
              <a:ext cx="456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67588" name="AutoShape 4"/>
            <p:cNvSpPr>
              <a:spLocks noChangeArrowheads="1"/>
            </p:cNvSpPr>
            <p:nvPr/>
          </p:nvSpPr>
          <p:spPr bwMode="auto">
            <a:xfrm>
              <a:off x="-1584" y="864"/>
              <a:ext cx="2304" cy="2304"/>
            </a:xfrm>
            <a:custGeom>
              <a:avLst/>
              <a:gdLst>
                <a:gd name="G0" fmla="+- 12083 0 0"/>
                <a:gd name="G1" fmla="+- -32000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12083 -32000"/>
                <a:gd name="T13" fmla="*/ T12 w 64000"/>
                <a:gd name="T14" fmla="+- 0 -29632 -32000"/>
                <a:gd name="T15" fmla="*/ -29632 h 64000"/>
                <a:gd name="T16" fmla="+- 0 32000 -32000"/>
                <a:gd name="T17" fmla="*/ T16 w 64000"/>
                <a:gd name="T18" fmla="+- 0 0 -32000"/>
                <a:gd name="T19" fmla="*/ 0 h 64000"/>
                <a:gd name="T20" fmla="+- 0 12083 -32000"/>
                <a:gd name="T21" fmla="*/ T20 w 64000"/>
                <a:gd name="T22" fmla="+- 0 29631 -32000"/>
                <a:gd name="T23" fmla="*/ 29631 h 64000"/>
                <a:gd name="T24" fmla="+- 0 12083 -32000"/>
                <a:gd name="T25" fmla="*/ T24 w 64000"/>
                <a:gd name="T26" fmla="+- 0 29631 -32000"/>
                <a:gd name="T27" fmla="*/ 29631 h 64000"/>
                <a:gd name="T28" fmla="+- 0 12082 -32000"/>
                <a:gd name="T29" fmla="*/ T28 w 64000"/>
                <a:gd name="T30" fmla="+- 0 29631 -32000"/>
                <a:gd name="T31" fmla="*/ 29631 h 64000"/>
                <a:gd name="T32" fmla="+- 0 12083 -32000"/>
                <a:gd name="T33" fmla="*/ T32 w 64000"/>
                <a:gd name="T34" fmla="+- 0 29632 -32000"/>
                <a:gd name="T35" fmla="*/ 29632 h 64000"/>
                <a:gd name="T36" fmla="+- 0 12083 -32000"/>
                <a:gd name="T37" fmla="*/ T36 w 64000"/>
                <a:gd name="T38" fmla="+- 0 -29632 -32000"/>
                <a:gd name="T39" fmla="*/ -29632 h 64000"/>
                <a:gd name="T40" fmla="+- 0 12082 -32000"/>
                <a:gd name="T41" fmla="*/ T40 w 64000"/>
                <a:gd name="T42" fmla="+- 0 -29632 -32000"/>
                <a:gd name="T43" fmla="*/ -29632 h 64000"/>
                <a:gd name="T44" fmla="+- 0 12083 -32000"/>
                <a:gd name="T45" fmla="*/ T44 w 64000"/>
                <a:gd name="T46" fmla="+- 0 -29632 -32000"/>
                <a:gd name="T47" fmla="*/ -29632 h 64000"/>
                <a:gd name="T48" fmla="+- 0 G27 -32000"/>
                <a:gd name="T49" fmla="*/ T48 w 64000"/>
                <a:gd name="T50" fmla="+- 0 G11 -32000"/>
                <a:gd name="T51" fmla="*/ G11 h 64000"/>
                <a:gd name="T52" fmla="+- 0 G25 -32000"/>
                <a:gd name="T53" fmla="*/ T52 w 64000"/>
                <a:gd name="T54" fmla="+- 0 G14 -32000"/>
                <a:gd name="T55" fmla="*/ G14 h 64000"/>
              </a:gdLst>
              <a:ahLst/>
              <a:cxnLst>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T49" t="T51" r="T53" b="T55"/>
              <a:pathLst>
                <a:path w="64000" h="64000">
                  <a:moveTo>
                    <a:pt x="44083" y="2368"/>
                  </a:moveTo>
                  <a:cubicBezTo>
                    <a:pt x="56127" y="7280"/>
                    <a:pt x="64000" y="18993"/>
                    <a:pt x="64000" y="32000"/>
                  </a:cubicBezTo>
                  <a:cubicBezTo>
                    <a:pt x="64000" y="45006"/>
                    <a:pt x="56127" y="56719"/>
                    <a:pt x="44083" y="61631"/>
                  </a:cubicBezTo>
                  <a:cubicBezTo>
                    <a:pt x="44082" y="61631"/>
                    <a:pt x="44082" y="61631"/>
                    <a:pt x="44082" y="61631"/>
                  </a:cubicBezTo>
                  <a:lnTo>
                    <a:pt x="44083" y="61632"/>
                  </a:lnTo>
                  <a:lnTo>
                    <a:pt x="44083" y="2368"/>
                  </a:lnTo>
                  <a:lnTo>
                    <a:pt x="44082" y="2368"/>
                  </a:lnTo>
                  <a:cubicBezTo>
                    <a:pt x="44082" y="2368"/>
                    <a:pt x="44082" y="2368"/>
                    <a:pt x="44083" y="2368"/>
                  </a:cubicBez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2400" dirty="0">
                <a:latin typeface="Times New Roman" pitchFamily="18" charset="0"/>
              </a:endParaRPr>
            </a:p>
          </p:txBody>
        </p:sp>
        <p:sp>
          <p:nvSpPr>
            <p:cNvPr id="67589" name="AutoShape 5"/>
            <p:cNvSpPr>
              <a:spLocks noChangeArrowheads="1"/>
            </p:cNvSpPr>
            <p:nvPr/>
          </p:nvSpPr>
          <p:spPr bwMode="auto">
            <a:xfrm>
              <a:off x="-2030" y="192"/>
              <a:ext cx="2544" cy="2544"/>
            </a:xfrm>
            <a:custGeom>
              <a:avLst/>
              <a:gdLst>
                <a:gd name="G0" fmla="+- 18994 0 0"/>
                <a:gd name="G1" fmla="+- -30013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18994 -32000"/>
                <a:gd name="T13" fmla="*/ T12 w 64000"/>
                <a:gd name="T14" fmla="+- 0 -25754 -32000"/>
                <a:gd name="T15" fmla="*/ -25754 h 64000"/>
                <a:gd name="T16" fmla="+- 0 32000 -32000"/>
                <a:gd name="T17" fmla="*/ T16 w 64000"/>
                <a:gd name="T18" fmla="+- 0 0 -32000"/>
                <a:gd name="T19" fmla="*/ 0 h 64000"/>
                <a:gd name="T20" fmla="+- 0 18994 -32000"/>
                <a:gd name="T21" fmla="*/ T20 w 64000"/>
                <a:gd name="T22" fmla="+- 0 25753 -32000"/>
                <a:gd name="T23" fmla="*/ 25753 h 64000"/>
                <a:gd name="T24" fmla="+- 0 18994 -32000"/>
                <a:gd name="T25" fmla="*/ T24 w 64000"/>
                <a:gd name="T26" fmla="+- 0 25753 -32000"/>
                <a:gd name="T27" fmla="*/ 25753 h 64000"/>
                <a:gd name="T28" fmla="+- 0 18993 -32000"/>
                <a:gd name="T29" fmla="*/ T28 w 64000"/>
                <a:gd name="T30" fmla="+- 0 25753 -32000"/>
                <a:gd name="T31" fmla="*/ 25753 h 64000"/>
                <a:gd name="T32" fmla="+- 0 18994 -32000"/>
                <a:gd name="T33" fmla="*/ T32 w 64000"/>
                <a:gd name="T34" fmla="+- 0 25754 -32000"/>
                <a:gd name="T35" fmla="*/ 25754 h 64000"/>
                <a:gd name="T36" fmla="+- 0 18994 -32000"/>
                <a:gd name="T37" fmla="*/ T36 w 64000"/>
                <a:gd name="T38" fmla="+- 0 -25754 -32000"/>
                <a:gd name="T39" fmla="*/ -25754 h 64000"/>
                <a:gd name="T40" fmla="+- 0 18993 -32000"/>
                <a:gd name="T41" fmla="*/ T40 w 64000"/>
                <a:gd name="T42" fmla="+- 0 -25754 -32000"/>
                <a:gd name="T43" fmla="*/ -25754 h 64000"/>
                <a:gd name="T44" fmla="+- 0 18994 -32000"/>
                <a:gd name="T45" fmla="*/ T44 w 64000"/>
                <a:gd name="T46" fmla="+- 0 -25754 -32000"/>
                <a:gd name="T47" fmla="*/ -25754 h 64000"/>
                <a:gd name="T48" fmla="+- 0 G27 -32000"/>
                <a:gd name="T49" fmla="*/ T48 w 64000"/>
                <a:gd name="T50" fmla="+- 0 G11 -32000"/>
                <a:gd name="T51" fmla="*/ G11 h 64000"/>
                <a:gd name="T52" fmla="+- 0 G25 -32000"/>
                <a:gd name="T53" fmla="*/ T52 w 64000"/>
                <a:gd name="T54" fmla="+- 0 G14 -32000"/>
                <a:gd name="T55" fmla="*/ G14 h 64000"/>
              </a:gdLst>
              <a:ahLst/>
              <a:cxnLst>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T49" t="T51" r="T53" b="T55"/>
              <a:pathLst>
                <a:path w="64000" h="64000">
                  <a:moveTo>
                    <a:pt x="50994" y="6246"/>
                  </a:moveTo>
                  <a:cubicBezTo>
                    <a:pt x="59172" y="12279"/>
                    <a:pt x="64000" y="21837"/>
                    <a:pt x="64000" y="32000"/>
                  </a:cubicBezTo>
                  <a:cubicBezTo>
                    <a:pt x="64000" y="42162"/>
                    <a:pt x="59172" y="51720"/>
                    <a:pt x="50994" y="57753"/>
                  </a:cubicBezTo>
                  <a:cubicBezTo>
                    <a:pt x="50993" y="57753"/>
                    <a:pt x="50993" y="57753"/>
                    <a:pt x="50993" y="57753"/>
                  </a:cubicBezTo>
                  <a:lnTo>
                    <a:pt x="50994" y="57754"/>
                  </a:lnTo>
                  <a:lnTo>
                    <a:pt x="50994" y="6246"/>
                  </a:lnTo>
                  <a:lnTo>
                    <a:pt x="50993" y="6246"/>
                  </a:lnTo>
                  <a:cubicBezTo>
                    <a:pt x="50993" y="6246"/>
                    <a:pt x="50993" y="6246"/>
                    <a:pt x="50994" y="6246"/>
                  </a:cubicBezTo>
                  <a:close/>
                </a:path>
              </a:pathLst>
            </a:cu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charset="0"/>
              </a:endParaRPr>
            </a:p>
          </p:txBody>
        </p:sp>
      </p:grpSp>
      <p:sp>
        <p:nvSpPr>
          <p:cNvPr id="67590" name="Rectangle 6"/>
          <p:cNvSpPr>
            <a:spLocks noGrp="1" noChangeArrowheads="1"/>
          </p:cNvSpPr>
          <p:nvPr>
            <p:ph type="ctrTitle"/>
          </p:nvPr>
        </p:nvSpPr>
        <p:spPr>
          <a:xfrm>
            <a:off x="1443038" y="985838"/>
            <a:ext cx="7239000" cy="1444625"/>
          </a:xfrm>
        </p:spPr>
        <p:txBody>
          <a:bodyPr/>
          <a:lstStyle>
            <a:lvl1pPr>
              <a:defRPr sz="4000">
                <a:solidFill>
                  <a:srgbClr val="009DDC"/>
                </a:solidFill>
              </a:defRPr>
            </a:lvl1pPr>
          </a:lstStyle>
          <a:p>
            <a:pPr lvl="0"/>
            <a:r>
              <a:rPr lang="en-US" altLang="en-US" noProof="0" dirty="0"/>
              <a:t>Click to edit Master title style</a:t>
            </a:r>
          </a:p>
        </p:txBody>
      </p:sp>
      <p:sp>
        <p:nvSpPr>
          <p:cNvPr id="67591" name="Rectangle 7"/>
          <p:cNvSpPr>
            <a:spLocks noGrp="1" noChangeArrowheads="1"/>
          </p:cNvSpPr>
          <p:nvPr>
            <p:ph type="subTitle" idx="1"/>
          </p:nvPr>
        </p:nvSpPr>
        <p:spPr>
          <a:xfrm>
            <a:off x="1443038" y="3427413"/>
            <a:ext cx="7239000" cy="1752600"/>
          </a:xfrm>
        </p:spPr>
        <p:txBody>
          <a:bodyPr/>
          <a:lstStyle>
            <a:lvl1pPr marL="0" indent="0">
              <a:buFont typeface="Wingdings" pitchFamily="2" charset="2"/>
              <a:buNone/>
              <a:defRPr/>
            </a:lvl1pPr>
          </a:lstStyle>
          <a:p>
            <a:pPr lvl="0"/>
            <a:r>
              <a:rPr lang="en-US" altLang="en-US" noProof="0"/>
              <a:t>Click to edit Master subtitle style</a:t>
            </a:r>
          </a:p>
        </p:txBody>
      </p:sp>
      <p:sp>
        <p:nvSpPr>
          <p:cNvPr id="67594" name="Rectangle 10"/>
          <p:cNvSpPr>
            <a:spLocks noGrp="1" noChangeArrowheads="1"/>
          </p:cNvSpPr>
          <p:nvPr>
            <p:ph type="sldNum" sz="quarter" idx="4"/>
          </p:nvPr>
        </p:nvSpPr>
        <p:spPr/>
        <p:txBody>
          <a:bodyPr/>
          <a:lstStyle>
            <a:lvl1pPr>
              <a:defRPr/>
            </a:lvl1pPr>
          </a:lstStyle>
          <a:p>
            <a:fld id="{6798231F-FC1B-4E9C-9BF5-7909844FA8FD}" type="slidenum">
              <a:rPr lang="en-US" altLang="en-US"/>
              <a:pPr/>
              <a:t>‹#›</a:t>
            </a:fld>
            <a:endParaRPr lang="en-US" altLang="en-US"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5975" y="5771919"/>
            <a:ext cx="3498850" cy="653251"/>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54175" y="6425170"/>
            <a:ext cx="3276600" cy="135717"/>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248400"/>
            <a:ext cx="2133600" cy="457200"/>
          </a:xfrm>
          <a:prstGeom prst="rect">
            <a:avLst/>
          </a:prstGeom>
        </p:spPr>
        <p:txBody>
          <a:bodyPr/>
          <a:lstStyle>
            <a:lvl1pPr>
              <a:defRPr/>
            </a:lvl1pPr>
          </a:lstStyle>
          <a:p>
            <a:endParaRPr lang="en-US" altLang="en-US" dirty="0"/>
          </a:p>
        </p:txBody>
      </p:sp>
      <p:sp>
        <p:nvSpPr>
          <p:cNvPr id="5" name="Footer Placeholder 4"/>
          <p:cNvSpPr>
            <a:spLocks noGrp="1"/>
          </p:cNvSpPr>
          <p:nvPr>
            <p:ph type="ftr" sz="quarter" idx="11"/>
          </p:nvPr>
        </p:nvSpPr>
        <p:spPr>
          <a:xfrm>
            <a:off x="3124200" y="6248400"/>
            <a:ext cx="2895600" cy="457200"/>
          </a:xfrm>
          <a:prstGeom prst="rect">
            <a:avLst/>
          </a:prstGeom>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fld id="{62DE2DD3-D8C0-4FDC-917D-769EC53BBEAE}" type="slidenum">
              <a:rPr lang="en-US" altLang="en-US"/>
              <a:pPr/>
              <a:t>‹#›</a:t>
            </a:fld>
            <a:endParaRPr lang="en-US" altLang="en-US" dirty="0"/>
          </a:p>
        </p:txBody>
      </p:sp>
    </p:spTree>
    <p:extLst>
      <p:ext uri="{BB962C8B-B14F-4D97-AF65-F5344CB8AC3E}">
        <p14:creationId xmlns:p14="http://schemas.microsoft.com/office/powerpoint/2010/main" val="17601247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6413" y="301625"/>
            <a:ext cx="1827212" cy="56403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370013" y="301625"/>
            <a:ext cx="5334000" cy="56403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248400"/>
            <a:ext cx="2133600" cy="457200"/>
          </a:xfrm>
          <a:prstGeom prst="rect">
            <a:avLst/>
          </a:prstGeom>
        </p:spPr>
        <p:txBody>
          <a:bodyPr/>
          <a:lstStyle>
            <a:lvl1pPr>
              <a:defRPr/>
            </a:lvl1pPr>
          </a:lstStyle>
          <a:p>
            <a:endParaRPr lang="en-US" altLang="en-US" dirty="0"/>
          </a:p>
        </p:txBody>
      </p:sp>
      <p:sp>
        <p:nvSpPr>
          <p:cNvPr id="5" name="Footer Placeholder 4"/>
          <p:cNvSpPr>
            <a:spLocks noGrp="1"/>
          </p:cNvSpPr>
          <p:nvPr>
            <p:ph type="ftr" sz="quarter" idx="11"/>
          </p:nvPr>
        </p:nvSpPr>
        <p:spPr>
          <a:xfrm>
            <a:off x="3124200" y="6248400"/>
            <a:ext cx="2895600" cy="457200"/>
          </a:xfrm>
          <a:prstGeom prst="rect">
            <a:avLst/>
          </a:prstGeom>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fld id="{47FF1A44-98B1-4CFE-8318-3336D6C27345}" type="slidenum">
              <a:rPr lang="en-US" altLang="en-US"/>
              <a:pPr/>
              <a:t>‹#›</a:t>
            </a:fld>
            <a:endParaRPr lang="en-US" altLang="en-US" dirty="0"/>
          </a:p>
        </p:txBody>
      </p:sp>
    </p:spTree>
    <p:extLst>
      <p:ext uri="{BB962C8B-B14F-4D97-AF65-F5344CB8AC3E}">
        <p14:creationId xmlns:p14="http://schemas.microsoft.com/office/powerpoint/2010/main" val="24350101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248400"/>
            <a:ext cx="2133600" cy="457200"/>
          </a:xfrm>
          <a:prstGeom prst="rect">
            <a:avLst/>
          </a:prstGeom>
        </p:spPr>
        <p:txBody>
          <a:bodyPr/>
          <a:lstStyle>
            <a:lvl1pPr>
              <a:defRPr/>
            </a:lvl1pPr>
          </a:lstStyle>
          <a:p>
            <a:endParaRPr lang="en-US" altLang="en-US" dirty="0"/>
          </a:p>
        </p:txBody>
      </p:sp>
      <p:sp>
        <p:nvSpPr>
          <p:cNvPr id="5" name="Footer Placeholder 4"/>
          <p:cNvSpPr>
            <a:spLocks noGrp="1"/>
          </p:cNvSpPr>
          <p:nvPr>
            <p:ph type="ftr" sz="quarter" idx="11"/>
          </p:nvPr>
        </p:nvSpPr>
        <p:spPr>
          <a:xfrm>
            <a:off x="3124200" y="6248400"/>
            <a:ext cx="2895600" cy="457200"/>
          </a:xfrm>
          <a:prstGeom prst="rect">
            <a:avLst/>
          </a:prstGeom>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fld id="{17957608-6D79-4AC4-9E78-497383082EFA}" type="slidenum">
              <a:rPr lang="en-US" altLang="en-US"/>
              <a:pPr/>
              <a:t>‹#›</a:t>
            </a:fld>
            <a:endParaRPr lang="en-US" altLang="en-US" dirty="0"/>
          </a:p>
        </p:txBody>
      </p:sp>
    </p:spTree>
    <p:extLst>
      <p:ext uri="{BB962C8B-B14F-4D97-AF65-F5344CB8AC3E}">
        <p14:creationId xmlns:p14="http://schemas.microsoft.com/office/powerpoint/2010/main" val="304913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a:xfrm>
            <a:off x="457200" y="6248400"/>
            <a:ext cx="2133600" cy="457200"/>
          </a:xfrm>
          <a:prstGeom prst="rect">
            <a:avLst/>
          </a:prstGeom>
        </p:spPr>
        <p:txBody>
          <a:bodyPr/>
          <a:lstStyle>
            <a:lvl1pPr>
              <a:defRPr/>
            </a:lvl1pPr>
          </a:lstStyle>
          <a:p>
            <a:endParaRPr lang="en-US" altLang="en-US" dirty="0"/>
          </a:p>
        </p:txBody>
      </p:sp>
      <p:sp>
        <p:nvSpPr>
          <p:cNvPr id="5" name="Footer Placeholder 4"/>
          <p:cNvSpPr>
            <a:spLocks noGrp="1"/>
          </p:cNvSpPr>
          <p:nvPr>
            <p:ph type="ftr" sz="quarter" idx="11"/>
          </p:nvPr>
        </p:nvSpPr>
        <p:spPr>
          <a:xfrm>
            <a:off x="3124200" y="6248400"/>
            <a:ext cx="2895600" cy="457200"/>
          </a:xfrm>
          <a:prstGeom prst="rect">
            <a:avLst/>
          </a:prstGeom>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fld id="{A0BAB048-E6A7-42CF-A98B-F1E55F4BB619}" type="slidenum">
              <a:rPr lang="en-US" altLang="en-US"/>
              <a:pPr/>
              <a:t>‹#›</a:t>
            </a:fld>
            <a:endParaRPr lang="en-US" altLang="en-US" dirty="0"/>
          </a:p>
        </p:txBody>
      </p:sp>
    </p:spTree>
    <p:extLst>
      <p:ext uri="{BB962C8B-B14F-4D97-AF65-F5344CB8AC3E}">
        <p14:creationId xmlns:p14="http://schemas.microsoft.com/office/powerpoint/2010/main" val="36588895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370013" y="1827213"/>
            <a:ext cx="3579812"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02225" y="1827213"/>
            <a:ext cx="35814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248400"/>
            <a:ext cx="2133600" cy="457200"/>
          </a:xfrm>
          <a:prstGeom prst="rect">
            <a:avLst/>
          </a:prstGeom>
        </p:spPr>
        <p:txBody>
          <a:bodyPr/>
          <a:lstStyle>
            <a:lvl1pPr>
              <a:defRPr/>
            </a:lvl1pPr>
          </a:lstStyle>
          <a:p>
            <a:endParaRPr lang="en-US" altLang="en-US" dirty="0"/>
          </a:p>
        </p:txBody>
      </p:sp>
      <p:sp>
        <p:nvSpPr>
          <p:cNvPr id="6" name="Footer Placeholder 5"/>
          <p:cNvSpPr>
            <a:spLocks noGrp="1"/>
          </p:cNvSpPr>
          <p:nvPr>
            <p:ph type="ftr" sz="quarter" idx="11"/>
          </p:nvPr>
        </p:nvSpPr>
        <p:spPr>
          <a:xfrm>
            <a:off x="3124200" y="6248400"/>
            <a:ext cx="2895600" cy="457200"/>
          </a:xfrm>
          <a:prstGeom prst="rect">
            <a:avLst/>
          </a:prstGeom>
        </p:spPr>
        <p:txBody>
          <a:bodyPr/>
          <a:lstStyle>
            <a:lvl1pPr>
              <a:defRPr/>
            </a:lvl1pPr>
          </a:lstStyle>
          <a:p>
            <a:endParaRPr lang="en-US" altLang="en-US" dirty="0"/>
          </a:p>
        </p:txBody>
      </p:sp>
      <p:sp>
        <p:nvSpPr>
          <p:cNvPr id="7" name="Slide Number Placeholder 6"/>
          <p:cNvSpPr>
            <a:spLocks noGrp="1"/>
          </p:cNvSpPr>
          <p:nvPr>
            <p:ph type="sldNum" sz="quarter" idx="12"/>
          </p:nvPr>
        </p:nvSpPr>
        <p:spPr/>
        <p:txBody>
          <a:bodyPr/>
          <a:lstStyle>
            <a:lvl1pPr>
              <a:defRPr/>
            </a:lvl1pPr>
          </a:lstStyle>
          <a:p>
            <a:fld id="{462C8706-72E0-4BA7-933E-504F2D29B838}" type="slidenum">
              <a:rPr lang="en-US" altLang="en-US"/>
              <a:pPr/>
              <a:t>‹#›</a:t>
            </a:fld>
            <a:endParaRPr lang="en-US" altLang="en-US" dirty="0"/>
          </a:p>
        </p:txBody>
      </p:sp>
    </p:spTree>
    <p:extLst>
      <p:ext uri="{BB962C8B-B14F-4D97-AF65-F5344CB8AC3E}">
        <p14:creationId xmlns:p14="http://schemas.microsoft.com/office/powerpoint/2010/main" val="12925995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248400"/>
            <a:ext cx="2133600" cy="457200"/>
          </a:xfrm>
          <a:prstGeom prst="rect">
            <a:avLst/>
          </a:prstGeom>
        </p:spPr>
        <p:txBody>
          <a:bodyPr/>
          <a:lstStyle>
            <a:lvl1pPr>
              <a:defRPr/>
            </a:lvl1pPr>
          </a:lstStyle>
          <a:p>
            <a:endParaRPr lang="en-US" altLang="en-US" dirty="0"/>
          </a:p>
        </p:txBody>
      </p:sp>
      <p:sp>
        <p:nvSpPr>
          <p:cNvPr id="8" name="Footer Placeholder 7"/>
          <p:cNvSpPr>
            <a:spLocks noGrp="1"/>
          </p:cNvSpPr>
          <p:nvPr>
            <p:ph type="ftr" sz="quarter" idx="11"/>
          </p:nvPr>
        </p:nvSpPr>
        <p:spPr>
          <a:xfrm>
            <a:off x="3124200" y="6248400"/>
            <a:ext cx="2895600" cy="457200"/>
          </a:xfrm>
          <a:prstGeom prst="rect">
            <a:avLst/>
          </a:prstGeom>
        </p:spPr>
        <p:txBody>
          <a:bodyPr/>
          <a:lstStyle>
            <a:lvl1pPr>
              <a:defRPr/>
            </a:lvl1pPr>
          </a:lstStyle>
          <a:p>
            <a:endParaRPr lang="en-US" altLang="en-US" dirty="0"/>
          </a:p>
        </p:txBody>
      </p:sp>
      <p:sp>
        <p:nvSpPr>
          <p:cNvPr id="9" name="Slide Number Placeholder 8"/>
          <p:cNvSpPr>
            <a:spLocks noGrp="1"/>
          </p:cNvSpPr>
          <p:nvPr>
            <p:ph type="sldNum" sz="quarter" idx="12"/>
          </p:nvPr>
        </p:nvSpPr>
        <p:spPr/>
        <p:txBody>
          <a:bodyPr/>
          <a:lstStyle>
            <a:lvl1pPr>
              <a:defRPr/>
            </a:lvl1pPr>
          </a:lstStyle>
          <a:p>
            <a:fld id="{A9F30D50-56E8-4E9E-9CC9-2C3A4A4B9D1A}" type="slidenum">
              <a:rPr lang="en-US" altLang="en-US"/>
              <a:pPr/>
              <a:t>‹#›</a:t>
            </a:fld>
            <a:endParaRPr lang="en-US" altLang="en-US" dirty="0"/>
          </a:p>
        </p:txBody>
      </p:sp>
    </p:spTree>
    <p:extLst>
      <p:ext uri="{BB962C8B-B14F-4D97-AF65-F5344CB8AC3E}">
        <p14:creationId xmlns:p14="http://schemas.microsoft.com/office/powerpoint/2010/main" val="16587995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248400"/>
            <a:ext cx="2133600" cy="457200"/>
          </a:xfrm>
          <a:prstGeom prst="rect">
            <a:avLst/>
          </a:prstGeom>
        </p:spPr>
        <p:txBody>
          <a:bodyPr/>
          <a:lstStyle>
            <a:lvl1pPr>
              <a:defRPr/>
            </a:lvl1pPr>
          </a:lstStyle>
          <a:p>
            <a:endParaRPr lang="en-US" altLang="en-US" dirty="0"/>
          </a:p>
        </p:txBody>
      </p:sp>
      <p:sp>
        <p:nvSpPr>
          <p:cNvPr id="4" name="Footer Placeholder 3"/>
          <p:cNvSpPr>
            <a:spLocks noGrp="1"/>
          </p:cNvSpPr>
          <p:nvPr>
            <p:ph type="ftr" sz="quarter" idx="11"/>
          </p:nvPr>
        </p:nvSpPr>
        <p:spPr>
          <a:xfrm>
            <a:off x="3124200" y="6248400"/>
            <a:ext cx="2895600" cy="457200"/>
          </a:xfrm>
          <a:prstGeom prst="rect">
            <a:avLst/>
          </a:prstGeom>
        </p:spPr>
        <p:txBody>
          <a:bodyPr/>
          <a:lstStyle>
            <a:lvl1pPr>
              <a:defRPr/>
            </a:lvl1pPr>
          </a:lstStyle>
          <a:p>
            <a:endParaRPr lang="en-US" altLang="en-US" dirty="0"/>
          </a:p>
        </p:txBody>
      </p:sp>
      <p:sp>
        <p:nvSpPr>
          <p:cNvPr id="5" name="Slide Number Placeholder 4"/>
          <p:cNvSpPr>
            <a:spLocks noGrp="1"/>
          </p:cNvSpPr>
          <p:nvPr>
            <p:ph type="sldNum" sz="quarter" idx="12"/>
          </p:nvPr>
        </p:nvSpPr>
        <p:spPr/>
        <p:txBody>
          <a:bodyPr/>
          <a:lstStyle>
            <a:lvl1pPr>
              <a:defRPr/>
            </a:lvl1pPr>
          </a:lstStyle>
          <a:p>
            <a:fld id="{0D9F3B7D-2635-4238-BE68-53DA1BD38C7F}" type="slidenum">
              <a:rPr lang="en-US" altLang="en-US"/>
              <a:pPr/>
              <a:t>‹#›</a:t>
            </a:fld>
            <a:endParaRPr lang="en-US" altLang="en-US" dirty="0"/>
          </a:p>
        </p:txBody>
      </p:sp>
    </p:spTree>
    <p:extLst>
      <p:ext uri="{BB962C8B-B14F-4D97-AF65-F5344CB8AC3E}">
        <p14:creationId xmlns:p14="http://schemas.microsoft.com/office/powerpoint/2010/main" val="3054774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248400"/>
            <a:ext cx="2133600" cy="457200"/>
          </a:xfrm>
          <a:prstGeom prst="rect">
            <a:avLst/>
          </a:prstGeom>
        </p:spPr>
        <p:txBody>
          <a:bodyPr/>
          <a:lstStyle>
            <a:lvl1pPr>
              <a:defRPr/>
            </a:lvl1pPr>
          </a:lstStyle>
          <a:p>
            <a:endParaRPr lang="en-US" altLang="en-US" dirty="0"/>
          </a:p>
        </p:txBody>
      </p:sp>
      <p:sp>
        <p:nvSpPr>
          <p:cNvPr id="3" name="Footer Placeholder 2"/>
          <p:cNvSpPr>
            <a:spLocks noGrp="1"/>
          </p:cNvSpPr>
          <p:nvPr>
            <p:ph type="ftr" sz="quarter" idx="11"/>
          </p:nvPr>
        </p:nvSpPr>
        <p:spPr>
          <a:xfrm>
            <a:off x="3124200" y="6248400"/>
            <a:ext cx="2895600" cy="457200"/>
          </a:xfrm>
          <a:prstGeom prst="rect">
            <a:avLst/>
          </a:prstGeom>
        </p:spPr>
        <p:txBody>
          <a:bodyPr/>
          <a:lstStyle>
            <a:lvl1pPr>
              <a:defRPr/>
            </a:lvl1pPr>
          </a:lstStyle>
          <a:p>
            <a:endParaRPr lang="en-US" altLang="en-US" dirty="0"/>
          </a:p>
        </p:txBody>
      </p:sp>
      <p:sp>
        <p:nvSpPr>
          <p:cNvPr id="4" name="Slide Number Placeholder 3"/>
          <p:cNvSpPr>
            <a:spLocks noGrp="1"/>
          </p:cNvSpPr>
          <p:nvPr>
            <p:ph type="sldNum" sz="quarter" idx="12"/>
          </p:nvPr>
        </p:nvSpPr>
        <p:spPr/>
        <p:txBody>
          <a:bodyPr/>
          <a:lstStyle>
            <a:lvl1pPr>
              <a:defRPr/>
            </a:lvl1pPr>
          </a:lstStyle>
          <a:p>
            <a:fld id="{80B951C3-24B6-4D09-907E-B901FDA568E9}" type="slidenum">
              <a:rPr lang="en-US" altLang="en-US"/>
              <a:pPr/>
              <a:t>‹#›</a:t>
            </a:fld>
            <a:endParaRPr lang="en-US" altLang="en-US" dirty="0"/>
          </a:p>
        </p:txBody>
      </p:sp>
    </p:spTree>
    <p:extLst>
      <p:ext uri="{BB962C8B-B14F-4D97-AF65-F5344CB8AC3E}">
        <p14:creationId xmlns:p14="http://schemas.microsoft.com/office/powerpoint/2010/main" val="21375886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248400"/>
            <a:ext cx="2133600" cy="457200"/>
          </a:xfrm>
          <a:prstGeom prst="rect">
            <a:avLst/>
          </a:prstGeom>
        </p:spPr>
        <p:txBody>
          <a:bodyPr/>
          <a:lstStyle>
            <a:lvl1pPr>
              <a:defRPr/>
            </a:lvl1pPr>
          </a:lstStyle>
          <a:p>
            <a:endParaRPr lang="en-US" altLang="en-US" dirty="0"/>
          </a:p>
        </p:txBody>
      </p:sp>
      <p:sp>
        <p:nvSpPr>
          <p:cNvPr id="6" name="Footer Placeholder 5"/>
          <p:cNvSpPr>
            <a:spLocks noGrp="1"/>
          </p:cNvSpPr>
          <p:nvPr>
            <p:ph type="ftr" sz="quarter" idx="11"/>
          </p:nvPr>
        </p:nvSpPr>
        <p:spPr>
          <a:xfrm>
            <a:off x="3124200" y="6248400"/>
            <a:ext cx="2895600" cy="457200"/>
          </a:xfrm>
          <a:prstGeom prst="rect">
            <a:avLst/>
          </a:prstGeom>
        </p:spPr>
        <p:txBody>
          <a:bodyPr/>
          <a:lstStyle>
            <a:lvl1pPr>
              <a:defRPr/>
            </a:lvl1pPr>
          </a:lstStyle>
          <a:p>
            <a:endParaRPr lang="en-US" altLang="en-US" dirty="0"/>
          </a:p>
        </p:txBody>
      </p:sp>
      <p:sp>
        <p:nvSpPr>
          <p:cNvPr id="7" name="Slide Number Placeholder 6"/>
          <p:cNvSpPr>
            <a:spLocks noGrp="1"/>
          </p:cNvSpPr>
          <p:nvPr>
            <p:ph type="sldNum" sz="quarter" idx="12"/>
          </p:nvPr>
        </p:nvSpPr>
        <p:spPr/>
        <p:txBody>
          <a:bodyPr/>
          <a:lstStyle>
            <a:lvl1pPr>
              <a:defRPr/>
            </a:lvl1pPr>
          </a:lstStyle>
          <a:p>
            <a:fld id="{C5AE05B2-F4B1-43D1-9C21-7AD03C1FACDC}" type="slidenum">
              <a:rPr lang="en-US" altLang="en-US"/>
              <a:pPr/>
              <a:t>‹#›</a:t>
            </a:fld>
            <a:endParaRPr lang="en-US" altLang="en-US" dirty="0"/>
          </a:p>
        </p:txBody>
      </p:sp>
    </p:spTree>
    <p:extLst>
      <p:ext uri="{BB962C8B-B14F-4D97-AF65-F5344CB8AC3E}">
        <p14:creationId xmlns:p14="http://schemas.microsoft.com/office/powerpoint/2010/main" val="2391097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248400"/>
            <a:ext cx="2133600" cy="457200"/>
          </a:xfrm>
          <a:prstGeom prst="rect">
            <a:avLst/>
          </a:prstGeom>
        </p:spPr>
        <p:txBody>
          <a:bodyPr/>
          <a:lstStyle>
            <a:lvl1pPr>
              <a:defRPr/>
            </a:lvl1pPr>
          </a:lstStyle>
          <a:p>
            <a:endParaRPr lang="en-US" altLang="en-US" dirty="0"/>
          </a:p>
        </p:txBody>
      </p:sp>
      <p:sp>
        <p:nvSpPr>
          <p:cNvPr id="6" name="Footer Placeholder 5"/>
          <p:cNvSpPr>
            <a:spLocks noGrp="1"/>
          </p:cNvSpPr>
          <p:nvPr>
            <p:ph type="ftr" sz="quarter" idx="11"/>
          </p:nvPr>
        </p:nvSpPr>
        <p:spPr>
          <a:xfrm>
            <a:off x="3124200" y="6248400"/>
            <a:ext cx="2895600" cy="457200"/>
          </a:xfrm>
          <a:prstGeom prst="rect">
            <a:avLst/>
          </a:prstGeom>
        </p:spPr>
        <p:txBody>
          <a:bodyPr/>
          <a:lstStyle>
            <a:lvl1pPr>
              <a:defRPr/>
            </a:lvl1pPr>
          </a:lstStyle>
          <a:p>
            <a:endParaRPr lang="en-US" altLang="en-US" dirty="0"/>
          </a:p>
        </p:txBody>
      </p:sp>
      <p:sp>
        <p:nvSpPr>
          <p:cNvPr id="7" name="Slide Number Placeholder 6"/>
          <p:cNvSpPr>
            <a:spLocks noGrp="1"/>
          </p:cNvSpPr>
          <p:nvPr>
            <p:ph type="sldNum" sz="quarter" idx="12"/>
          </p:nvPr>
        </p:nvSpPr>
        <p:spPr/>
        <p:txBody>
          <a:bodyPr/>
          <a:lstStyle>
            <a:lvl1pPr>
              <a:defRPr/>
            </a:lvl1pPr>
          </a:lstStyle>
          <a:p>
            <a:fld id="{A11DFDBB-2053-4B2E-A92D-8C7B5B286DB9}" type="slidenum">
              <a:rPr lang="en-US" altLang="en-US"/>
              <a:pPr/>
              <a:t>‹#›</a:t>
            </a:fld>
            <a:endParaRPr lang="en-US" altLang="en-US" dirty="0"/>
          </a:p>
        </p:txBody>
      </p:sp>
    </p:spTree>
    <p:extLst>
      <p:ext uri="{BB962C8B-B14F-4D97-AF65-F5344CB8AC3E}">
        <p14:creationId xmlns:p14="http://schemas.microsoft.com/office/powerpoint/2010/main" val="2695321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6562" name="Group 2"/>
          <p:cNvGrpSpPr>
            <a:grpSpLocks/>
          </p:cNvGrpSpPr>
          <p:nvPr/>
        </p:nvGrpSpPr>
        <p:grpSpPr bwMode="auto">
          <a:xfrm>
            <a:off x="-3238500" y="0"/>
            <a:ext cx="11925300" cy="3810000"/>
            <a:chOff x="-2040" y="0"/>
            <a:chExt cx="7512" cy="2400"/>
          </a:xfrm>
        </p:grpSpPr>
        <p:sp>
          <p:nvSpPr>
            <p:cNvPr id="66563" name="AutoShape 3"/>
            <p:cNvSpPr>
              <a:spLocks noChangeArrowheads="1"/>
            </p:cNvSpPr>
            <p:nvPr/>
          </p:nvSpPr>
          <p:spPr bwMode="auto">
            <a:xfrm>
              <a:off x="-2040" y="432"/>
              <a:ext cx="2592" cy="1968"/>
            </a:xfrm>
            <a:custGeom>
              <a:avLst/>
              <a:gdLst>
                <a:gd name="G0" fmla="+- 18296 0 0"/>
                <a:gd name="G1" fmla="+- -30880 0 0"/>
                <a:gd name="G2" fmla="+- 31512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18296 -32000"/>
                <a:gd name="T13" fmla="*/ T12 w 64000"/>
                <a:gd name="T14" fmla="+- 0 -26254 -32000"/>
                <a:gd name="T15" fmla="*/ -26254 h 64000"/>
                <a:gd name="T16" fmla="+- 0 32000 -32000"/>
                <a:gd name="T17" fmla="*/ T16 w 64000"/>
                <a:gd name="T18" fmla="+- 0 0 -32000"/>
                <a:gd name="T19" fmla="*/ 0 h 64000"/>
                <a:gd name="T20" fmla="+- 0 18296 -32000"/>
                <a:gd name="T21" fmla="*/ T20 w 64000"/>
                <a:gd name="T22" fmla="+- 0 26253 -32000"/>
                <a:gd name="T23" fmla="*/ 26253 h 64000"/>
                <a:gd name="T24" fmla="+- 0 18296 -32000"/>
                <a:gd name="T25" fmla="*/ T24 w 64000"/>
                <a:gd name="T26" fmla="+- 0 26253 -32000"/>
                <a:gd name="T27" fmla="*/ 26253 h 64000"/>
                <a:gd name="T28" fmla="+- 0 18295 -32000"/>
                <a:gd name="T29" fmla="*/ T28 w 64000"/>
                <a:gd name="T30" fmla="+- 0 26253 -32000"/>
                <a:gd name="T31" fmla="*/ 26253 h 64000"/>
                <a:gd name="T32" fmla="+- 0 18296 -32000"/>
                <a:gd name="T33" fmla="*/ T32 w 64000"/>
                <a:gd name="T34" fmla="+- 0 26254 -32000"/>
                <a:gd name="T35" fmla="*/ 26254 h 64000"/>
                <a:gd name="T36" fmla="+- 0 18296 -32000"/>
                <a:gd name="T37" fmla="*/ T36 w 64000"/>
                <a:gd name="T38" fmla="+- 0 -26254 -32000"/>
                <a:gd name="T39" fmla="*/ -26254 h 64000"/>
                <a:gd name="T40" fmla="+- 0 18295 -32000"/>
                <a:gd name="T41" fmla="*/ T40 w 64000"/>
                <a:gd name="T42" fmla="+- 0 -26254 -32000"/>
                <a:gd name="T43" fmla="*/ -26254 h 64000"/>
                <a:gd name="T44" fmla="+- 0 18296 -32000"/>
                <a:gd name="T45" fmla="*/ T44 w 64000"/>
                <a:gd name="T46" fmla="+- 0 -26254 -32000"/>
                <a:gd name="T47" fmla="*/ -26254 h 64000"/>
                <a:gd name="T48" fmla="+- 0 G27 -32000"/>
                <a:gd name="T49" fmla="*/ T48 w 64000"/>
                <a:gd name="T50" fmla="+- 0 G11 -32000"/>
                <a:gd name="T51" fmla="*/ G11 h 64000"/>
                <a:gd name="T52" fmla="+- 0 G25 -32000"/>
                <a:gd name="T53" fmla="*/ T52 w 64000"/>
                <a:gd name="T54" fmla="+- 0 G14 -32000"/>
                <a:gd name="T55" fmla="*/ G14 h 64000"/>
              </a:gdLst>
              <a:ahLst/>
              <a:cxnLst>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T49" t="T51" r="T53" b="T55"/>
              <a:pathLst>
                <a:path w="64000" h="64000">
                  <a:moveTo>
                    <a:pt x="50296" y="5746"/>
                  </a:moveTo>
                  <a:cubicBezTo>
                    <a:pt x="58882" y="11730"/>
                    <a:pt x="64000" y="21534"/>
                    <a:pt x="64000" y="32000"/>
                  </a:cubicBezTo>
                  <a:cubicBezTo>
                    <a:pt x="64000" y="42465"/>
                    <a:pt x="58882" y="52269"/>
                    <a:pt x="50296" y="58253"/>
                  </a:cubicBezTo>
                  <a:cubicBezTo>
                    <a:pt x="50296" y="58253"/>
                    <a:pt x="50296" y="58253"/>
                    <a:pt x="50295" y="58253"/>
                  </a:cubicBezTo>
                  <a:lnTo>
                    <a:pt x="50296" y="58254"/>
                  </a:lnTo>
                  <a:lnTo>
                    <a:pt x="50296" y="5746"/>
                  </a:lnTo>
                  <a:lnTo>
                    <a:pt x="50295" y="5746"/>
                  </a:lnTo>
                  <a:cubicBezTo>
                    <a:pt x="50296" y="5746"/>
                    <a:pt x="50296" y="5746"/>
                    <a:pt x="50296" y="5746"/>
                  </a:cubicBez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2400" dirty="0">
                <a:latin typeface="Times New Roman" pitchFamily="18" charset="0"/>
              </a:endParaRPr>
            </a:p>
          </p:txBody>
        </p:sp>
        <p:sp>
          <p:nvSpPr>
            <p:cNvPr id="66564" name="AutoShape 4"/>
            <p:cNvSpPr>
              <a:spLocks noChangeArrowheads="1"/>
            </p:cNvSpPr>
            <p:nvPr/>
          </p:nvSpPr>
          <p:spPr bwMode="auto">
            <a:xfrm>
              <a:off x="-1528" y="0"/>
              <a:ext cx="1949" cy="1987"/>
            </a:xfrm>
            <a:custGeom>
              <a:avLst/>
              <a:gdLst>
                <a:gd name="G0" fmla="+- 18077 0 0"/>
                <a:gd name="G1" fmla="+- -30880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18077 -32000"/>
                <a:gd name="T13" fmla="*/ T12 w 64000"/>
                <a:gd name="T14" fmla="+- 0 -26405 -32000"/>
                <a:gd name="T15" fmla="*/ -26405 h 64000"/>
                <a:gd name="T16" fmla="+- 0 32000 -32000"/>
                <a:gd name="T17" fmla="*/ T16 w 64000"/>
                <a:gd name="T18" fmla="+- 0 0 -32000"/>
                <a:gd name="T19" fmla="*/ 0 h 64000"/>
                <a:gd name="T20" fmla="+- 0 18077 -32000"/>
                <a:gd name="T21" fmla="*/ T20 w 64000"/>
                <a:gd name="T22" fmla="+- 0 26404 -32000"/>
                <a:gd name="T23" fmla="*/ 26404 h 64000"/>
                <a:gd name="T24" fmla="+- 0 18077 -32000"/>
                <a:gd name="T25" fmla="*/ T24 w 64000"/>
                <a:gd name="T26" fmla="+- 0 26404 -32000"/>
                <a:gd name="T27" fmla="*/ 26404 h 64000"/>
                <a:gd name="T28" fmla="+- 0 18076 -32000"/>
                <a:gd name="T29" fmla="*/ T28 w 64000"/>
                <a:gd name="T30" fmla="+- 0 26404 -32000"/>
                <a:gd name="T31" fmla="*/ 26404 h 64000"/>
                <a:gd name="T32" fmla="+- 0 18077 -32000"/>
                <a:gd name="T33" fmla="*/ T32 w 64000"/>
                <a:gd name="T34" fmla="+- 0 26405 -32000"/>
                <a:gd name="T35" fmla="*/ 26405 h 64000"/>
                <a:gd name="T36" fmla="+- 0 18077 -32000"/>
                <a:gd name="T37" fmla="*/ T36 w 64000"/>
                <a:gd name="T38" fmla="+- 0 -26405 -32000"/>
                <a:gd name="T39" fmla="*/ -26405 h 64000"/>
                <a:gd name="T40" fmla="+- 0 18076 -32000"/>
                <a:gd name="T41" fmla="*/ T40 w 64000"/>
                <a:gd name="T42" fmla="+- 0 -26405 -32000"/>
                <a:gd name="T43" fmla="*/ -26405 h 64000"/>
                <a:gd name="T44" fmla="+- 0 18077 -32000"/>
                <a:gd name="T45" fmla="*/ T44 w 64000"/>
                <a:gd name="T46" fmla="+- 0 -26405 -32000"/>
                <a:gd name="T47" fmla="*/ -26405 h 64000"/>
                <a:gd name="T48" fmla="+- 0 G27 -32000"/>
                <a:gd name="T49" fmla="*/ T48 w 64000"/>
                <a:gd name="T50" fmla="+- 0 G11 -32000"/>
                <a:gd name="T51" fmla="*/ G11 h 64000"/>
                <a:gd name="T52" fmla="+- 0 G25 -32000"/>
                <a:gd name="T53" fmla="*/ T52 w 64000"/>
                <a:gd name="T54" fmla="+- 0 G14 -32000"/>
                <a:gd name="T55" fmla="*/ G14 h 64000"/>
              </a:gdLst>
              <a:ahLst/>
              <a:cxnLst>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T49" t="T51" r="T53" b="T55"/>
              <a:pathLst>
                <a:path w="64000" h="64000">
                  <a:moveTo>
                    <a:pt x="50077" y="5595"/>
                  </a:moveTo>
                  <a:cubicBezTo>
                    <a:pt x="58790" y="11560"/>
                    <a:pt x="64000" y="21440"/>
                    <a:pt x="64000" y="32000"/>
                  </a:cubicBezTo>
                  <a:cubicBezTo>
                    <a:pt x="64000" y="42559"/>
                    <a:pt x="58790" y="52439"/>
                    <a:pt x="50077" y="58404"/>
                  </a:cubicBezTo>
                  <a:cubicBezTo>
                    <a:pt x="50077" y="58404"/>
                    <a:pt x="50077" y="58404"/>
                    <a:pt x="50076" y="58404"/>
                  </a:cubicBezTo>
                  <a:lnTo>
                    <a:pt x="50077" y="58405"/>
                  </a:lnTo>
                  <a:lnTo>
                    <a:pt x="50077" y="5595"/>
                  </a:lnTo>
                  <a:lnTo>
                    <a:pt x="50076" y="5595"/>
                  </a:lnTo>
                  <a:cubicBezTo>
                    <a:pt x="50077" y="5595"/>
                    <a:pt x="50077" y="5595"/>
                    <a:pt x="50077" y="5595"/>
                  </a:cubicBezTo>
                  <a:close/>
                </a:path>
              </a:pathLst>
            </a:cu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charset="0"/>
              </a:endParaRPr>
            </a:p>
          </p:txBody>
        </p:sp>
        <p:sp>
          <p:nvSpPr>
            <p:cNvPr id="66565" name="Line 5"/>
            <p:cNvSpPr>
              <a:spLocks noChangeShapeType="1"/>
            </p:cNvSpPr>
            <p:nvPr/>
          </p:nvSpPr>
          <p:spPr bwMode="auto">
            <a:xfrm>
              <a:off x="864" y="960"/>
              <a:ext cx="460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sp>
        <p:nvSpPr>
          <p:cNvPr id="66566" name="Rectangle 6"/>
          <p:cNvSpPr>
            <a:spLocks noGrp="1" noChangeArrowheads="1"/>
          </p:cNvSpPr>
          <p:nvPr>
            <p:ph type="title"/>
          </p:nvPr>
        </p:nvSpPr>
        <p:spPr bwMode="auto">
          <a:xfrm>
            <a:off x="1370013" y="301625"/>
            <a:ext cx="7313612"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dirty="0"/>
              <a:t>Click to edit Master title style</a:t>
            </a:r>
          </a:p>
        </p:txBody>
      </p:sp>
      <p:sp>
        <p:nvSpPr>
          <p:cNvPr id="66567" name="Rectangle 7"/>
          <p:cNvSpPr>
            <a:spLocks noGrp="1" noChangeArrowheads="1"/>
          </p:cNvSpPr>
          <p:nvPr>
            <p:ph type="body" idx="1"/>
          </p:nvPr>
        </p:nvSpPr>
        <p:spPr bwMode="auto">
          <a:xfrm>
            <a:off x="1370013" y="1827213"/>
            <a:ext cx="7313612"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66570" name="Rectangle 10"/>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fld id="{00EFEE9C-D7C2-4BA8-A069-7336002B112C}" type="slidenum">
              <a:rPr lang="en-US" altLang="en-US"/>
              <a:pPr/>
              <a:t>‹#›</a:t>
            </a:fld>
            <a:endParaRPr lang="en-US" altLang="en-US" dirty="0"/>
          </a:p>
        </p:txBody>
      </p:sp>
      <p:pic>
        <p:nvPicPr>
          <p:cNvPr id="11" name="Picture 10"/>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668338" y="5771919"/>
            <a:ext cx="3498850" cy="653251"/>
          </a:xfrm>
          <a:prstGeom prst="rect">
            <a:avLst/>
          </a:prstGeom>
        </p:spPr>
      </p:pic>
      <p:pic>
        <p:nvPicPr>
          <p:cNvPr id="12" name="Picture 11"/>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506538" y="6425170"/>
            <a:ext cx="3276600" cy="135717"/>
          </a:xfrm>
          <a:prstGeom prst="rect">
            <a:avLst/>
          </a:prstGeom>
        </p:spPr>
      </p:pic>
    </p:spTree>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Lst>
  <p:txStyles>
    <p:titleStyle>
      <a:lvl1pPr algn="l" rtl="0" eaLnBrk="1" fontAlgn="base" hangingPunct="1">
        <a:spcBef>
          <a:spcPct val="0"/>
        </a:spcBef>
        <a:spcAft>
          <a:spcPct val="0"/>
        </a:spcAft>
        <a:defRPr sz="3600">
          <a:solidFill>
            <a:srgbClr val="009DDC"/>
          </a:solidFill>
          <a:latin typeface="+mj-lt"/>
          <a:ea typeface="+mj-ea"/>
          <a:cs typeface="+mj-cs"/>
        </a:defRPr>
      </a:lvl1pPr>
      <a:lvl2pPr algn="l" rtl="0" eaLnBrk="1" fontAlgn="base" hangingPunct="1">
        <a:spcBef>
          <a:spcPct val="0"/>
        </a:spcBef>
        <a:spcAft>
          <a:spcPct val="0"/>
        </a:spcAft>
        <a:defRPr sz="3600">
          <a:solidFill>
            <a:schemeClr val="tx2"/>
          </a:solidFill>
          <a:latin typeface="Arial" charset="0"/>
        </a:defRPr>
      </a:lvl2pPr>
      <a:lvl3pPr algn="l" rtl="0" eaLnBrk="1" fontAlgn="base" hangingPunct="1">
        <a:spcBef>
          <a:spcPct val="0"/>
        </a:spcBef>
        <a:spcAft>
          <a:spcPct val="0"/>
        </a:spcAft>
        <a:defRPr sz="3600">
          <a:solidFill>
            <a:schemeClr val="tx2"/>
          </a:solidFill>
          <a:latin typeface="Arial" charset="0"/>
        </a:defRPr>
      </a:lvl3pPr>
      <a:lvl4pPr algn="l" rtl="0" eaLnBrk="1" fontAlgn="base" hangingPunct="1">
        <a:spcBef>
          <a:spcPct val="0"/>
        </a:spcBef>
        <a:spcAft>
          <a:spcPct val="0"/>
        </a:spcAft>
        <a:defRPr sz="3600">
          <a:solidFill>
            <a:schemeClr val="tx2"/>
          </a:solidFill>
          <a:latin typeface="Arial" charset="0"/>
        </a:defRPr>
      </a:lvl4pPr>
      <a:lvl5pPr algn="l" rtl="0" eaLnBrk="1" fontAlgn="base" hangingPunct="1">
        <a:spcBef>
          <a:spcPct val="0"/>
        </a:spcBef>
        <a:spcAft>
          <a:spcPct val="0"/>
        </a:spcAft>
        <a:defRPr sz="3600">
          <a:solidFill>
            <a:schemeClr val="tx2"/>
          </a:solidFill>
          <a:latin typeface="Arial" charset="0"/>
        </a:defRPr>
      </a:lvl5pPr>
      <a:lvl6pPr marL="457200" algn="l" rtl="0" eaLnBrk="1" fontAlgn="base" hangingPunct="1">
        <a:spcBef>
          <a:spcPct val="0"/>
        </a:spcBef>
        <a:spcAft>
          <a:spcPct val="0"/>
        </a:spcAft>
        <a:defRPr sz="3600">
          <a:solidFill>
            <a:schemeClr val="tx2"/>
          </a:solidFill>
          <a:latin typeface="Arial" charset="0"/>
        </a:defRPr>
      </a:lvl6pPr>
      <a:lvl7pPr marL="914400" algn="l" rtl="0" eaLnBrk="1" fontAlgn="base" hangingPunct="1">
        <a:spcBef>
          <a:spcPct val="0"/>
        </a:spcBef>
        <a:spcAft>
          <a:spcPct val="0"/>
        </a:spcAft>
        <a:defRPr sz="3600">
          <a:solidFill>
            <a:schemeClr val="tx2"/>
          </a:solidFill>
          <a:latin typeface="Arial" charset="0"/>
        </a:defRPr>
      </a:lvl7pPr>
      <a:lvl8pPr marL="1371600" algn="l" rtl="0" eaLnBrk="1" fontAlgn="base" hangingPunct="1">
        <a:spcBef>
          <a:spcPct val="0"/>
        </a:spcBef>
        <a:spcAft>
          <a:spcPct val="0"/>
        </a:spcAft>
        <a:defRPr sz="3600">
          <a:solidFill>
            <a:schemeClr val="tx2"/>
          </a:solidFill>
          <a:latin typeface="Arial" charset="0"/>
        </a:defRPr>
      </a:lvl8pPr>
      <a:lvl9pPr marL="1828800" algn="l" rtl="0" eaLnBrk="1" fontAlgn="base" hangingPunct="1">
        <a:spcBef>
          <a:spcPct val="0"/>
        </a:spcBef>
        <a:spcAft>
          <a:spcPct val="0"/>
        </a:spcAft>
        <a:defRPr sz="3600">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70000"/>
        <a:buFont typeface="Wingdings" pitchFamily="2" charset="2"/>
        <a:buChar char="¡"/>
        <a:defRPr sz="29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2"/>
        </a:buClr>
        <a:buSzPct val="70000"/>
        <a:buFont typeface="Wingdings" pitchFamily="2" charset="2"/>
        <a:buChar char="l"/>
        <a:defRPr sz="2500">
          <a:solidFill>
            <a:schemeClr val="tx1"/>
          </a:solidFill>
          <a:latin typeface="+mn-lt"/>
        </a:defRPr>
      </a:lvl2pPr>
      <a:lvl3pPr marL="1143000" indent="-228600" algn="l" rtl="0" eaLnBrk="1" fontAlgn="base" hangingPunct="1">
        <a:spcBef>
          <a:spcPct val="20000"/>
        </a:spcBef>
        <a:spcAft>
          <a:spcPct val="0"/>
        </a:spcAft>
        <a:buClr>
          <a:schemeClr val="tx2"/>
        </a:buClr>
        <a:buSzPct val="65000"/>
        <a:buFont typeface="Wingdings" pitchFamily="2" charset="2"/>
        <a:buChar char="¡"/>
        <a:defRPr sz="2200">
          <a:solidFill>
            <a:schemeClr val="tx1"/>
          </a:solidFill>
          <a:latin typeface="+mn-lt"/>
        </a:defRPr>
      </a:lvl3pPr>
      <a:lvl4pPr marL="1600200" indent="-228600" algn="l" rtl="0" eaLnBrk="1" fontAlgn="base" hangingPunct="1">
        <a:spcBef>
          <a:spcPct val="20000"/>
        </a:spcBef>
        <a:spcAft>
          <a:spcPct val="0"/>
        </a:spcAft>
        <a:buClr>
          <a:schemeClr val="accent2"/>
        </a:buClr>
        <a:buSzPct val="70000"/>
        <a:buFont typeface="Wingdings" pitchFamily="2" charset="2"/>
        <a:buChar char="l"/>
        <a:defRPr sz="1900">
          <a:solidFill>
            <a:schemeClr val="tx1"/>
          </a:solidFill>
          <a:latin typeface="+mn-lt"/>
        </a:defRPr>
      </a:lvl4pPr>
      <a:lvl5pPr marL="2057400" indent="-228600" algn="l" rtl="0" eaLnBrk="1" fontAlgn="base" hangingPunct="1">
        <a:spcBef>
          <a:spcPct val="20000"/>
        </a:spcBef>
        <a:spcAft>
          <a:spcPct val="0"/>
        </a:spcAft>
        <a:buClr>
          <a:schemeClr val="tx2"/>
        </a:buClr>
        <a:buSzPct val="60000"/>
        <a:buFont typeface="Wingdings" pitchFamily="2" charset="2"/>
        <a:buChar char="¡"/>
        <a:defRPr sz="1900">
          <a:solidFill>
            <a:schemeClr val="tx1"/>
          </a:solidFill>
          <a:latin typeface="+mn-lt"/>
        </a:defRPr>
      </a:lvl5pPr>
      <a:lvl6pPr marL="2514600" indent="-228600" algn="l" rtl="0" eaLnBrk="1" fontAlgn="base" hangingPunct="1">
        <a:spcBef>
          <a:spcPct val="20000"/>
        </a:spcBef>
        <a:spcAft>
          <a:spcPct val="0"/>
        </a:spcAft>
        <a:buClr>
          <a:schemeClr val="tx2"/>
        </a:buClr>
        <a:buSzPct val="60000"/>
        <a:buFont typeface="Wingdings" pitchFamily="2" charset="2"/>
        <a:buChar char="¡"/>
        <a:defRPr sz="1900">
          <a:solidFill>
            <a:schemeClr val="tx1"/>
          </a:solidFill>
          <a:latin typeface="+mn-lt"/>
        </a:defRPr>
      </a:lvl6pPr>
      <a:lvl7pPr marL="2971800" indent="-228600" algn="l" rtl="0" eaLnBrk="1" fontAlgn="base" hangingPunct="1">
        <a:spcBef>
          <a:spcPct val="20000"/>
        </a:spcBef>
        <a:spcAft>
          <a:spcPct val="0"/>
        </a:spcAft>
        <a:buClr>
          <a:schemeClr val="tx2"/>
        </a:buClr>
        <a:buSzPct val="60000"/>
        <a:buFont typeface="Wingdings" pitchFamily="2" charset="2"/>
        <a:buChar char="¡"/>
        <a:defRPr sz="1900">
          <a:solidFill>
            <a:schemeClr val="tx1"/>
          </a:solidFill>
          <a:latin typeface="+mn-lt"/>
        </a:defRPr>
      </a:lvl7pPr>
      <a:lvl8pPr marL="3429000" indent="-228600" algn="l" rtl="0" eaLnBrk="1" fontAlgn="base" hangingPunct="1">
        <a:spcBef>
          <a:spcPct val="20000"/>
        </a:spcBef>
        <a:spcAft>
          <a:spcPct val="0"/>
        </a:spcAft>
        <a:buClr>
          <a:schemeClr val="tx2"/>
        </a:buClr>
        <a:buSzPct val="60000"/>
        <a:buFont typeface="Wingdings" pitchFamily="2" charset="2"/>
        <a:buChar char="¡"/>
        <a:defRPr sz="1900">
          <a:solidFill>
            <a:schemeClr val="tx1"/>
          </a:solidFill>
          <a:latin typeface="+mn-lt"/>
        </a:defRPr>
      </a:lvl8pPr>
      <a:lvl9pPr marL="3886200" indent="-228600" algn="l" rtl="0" eaLnBrk="1" fontAlgn="base" hangingPunct="1">
        <a:spcBef>
          <a:spcPct val="20000"/>
        </a:spcBef>
        <a:spcAft>
          <a:spcPct val="0"/>
        </a:spcAft>
        <a:buClr>
          <a:schemeClr val="tx2"/>
        </a:buClr>
        <a:buSzPct val="60000"/>
        <a:buFont typeface="Wingdings" pitchFamily="2" charset="2"/>
        <a:buChar char="¡"/>
        <a:defRPr sz="1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Janina-marie.huss@wvumedicine.org"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doi.org/10.3389/fpsyg.2023.1129835"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2800" b="1" i="0" u="none" strike="noStrike" baseline="0" dirty="0">
                <a:solidFill>
                  <a:srgbClr val="000000"/>
                </a:solidFill>
                <a:latin typeface="Tahoma" panose="020B0604030504040204" pitchFamily="34" charset="0"/>
              </a:rPr>
              <a:t>How to Apply Behavioral Science Tools to Infection Prevention </a:t>
            </a:r>
            <a:br>
              <a:rPr lang="en-US" sz="2800" b="1" i="0" u="none" strike="noStrike" baseline="0" dirty="0">
                <a:solidFill>
                  <a:srgbClr val="000000"/>
                </a:solidFill>
                <a:latin typeface="Tahoma" panose="020B0604030504040204" pitchFamily="34" charset="0"/>
              </a:rPr>
            </a:br>
            <a:r>
              <a:rPr lang="en-US" sz="2800" b="1" i="0" u="none" strike="noStrike" baseline="0" dirty="0">
                <a:solidFill>
                  <a:srgbClr val="000000"/>
                </a:solidFill>
                <a:latin typeface="Tahoma" panose="020B0604030504040204" pitchFamily="34" charset="0"/>
              </a:rPr>
              <a:t>Campaigns in all Healthcare Settings </a:t>
            </a:r>
            <a:endParaRPr lang="en-US" sz="2800" b="1" dirty="0">
              <a:solidFill>
                <a:srgbClr val="009DDC"/>
              </a:solidFill>
            </a:endParaRPr>
          </a:p>
        </p:txBody>
      </p:sp>
      <p:sp>
        <p:nvSpPr>
          <p:cNvPr id="4" name="Subtitle 3">
            <a:extLst>
              <a:ext uri="{FF2B5EF4-FFF2-40B4-BE49-F238E27FC236}">
                <a16:creationId xmlns:a16="http://schemas.microsoft.com/office/drawing/2014/main" id="{6F52EE1E-62CF-659D-22C7-43203AF33452}"/>
              </a:ext>
            </a:extLst>
          </p:cNvPr>
          <p:cNvSpPr>
            <a:spLocks noGrp="1"/>
          </p:cNvSpPr>
          <p:nvPr>
            <p:ph type="subTitle" idx="1"/>
          </p:nvPr>
        </p:nvSpPr>
        <p:spPr>
          <a:xfrm>
            <a:off x="1443038" y="3427412"/>
            <a:ext cx="7472362" cy="2058988"/>
          </a:xfrm>
        </p:spPr>
        <p:txBody>
          <a:bodyPr/>
          <a:lstStyle/>
          <a:p>
            <a:r>
              <a:rPr lang="en-US" sz="2400" dirty="0"/>
              <a:t>Janina-Marie Huss, MBA, CIC, LTC-CIP, FAPIC</a:t>
            </a:r>
          </a:p>
          <a:p>
            <a:r>
              <a:rPr lang="en-US" sz="2400" dirty="0"/>
              <a:t>Infection Prevention Officer</a:t>
            </a:r>
          </a:p>
          <a:p>
            <a:r>
              <a:rPr lang="en-US" sz="2400" dirty="0"/>
              <a:t>WVU Medicine</a:t>
            </a:r>
          </a:p>
          <a:p>
            <a:r>
              <a:rPr lang="en-US" sz="2400" dirty="0">
                <a:hlinkClick r:id="rId2"/>
              </a:rPr>
              <a:t>Janina-marie.huss@wvumedicine.org</a:t>
            </a:r>
            <a:r>
              <a:rPr lang="en-US" sz="2400" dirty="0"/>
              <a:t>	</a:t>
            </a:r>
          </a:p>
        </p:txBody>
      </p:sp>
    </p:spTree>
    <p:extLst>
      <p:ext uri="{BB962C8B-B14F-4D97-AF65-F5344CB8AC3E}">
        <p14:creationId xmlns:p14="http://schemas.microsoft.com/office/powerpoint/2010/main" val="36789724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C47F2-3D00-2BE7-1997-39B819E91144}"/>
              </a:ext>
            </a:extLst>
          </p:cNvPr>
          <p:cNvSpPr>
            <a:spLocks noGrp="1"/>
          </p:cNvSpPr>
          <p:nvPr>
            <p:ph type="title"/>
          </p:nvPr>
        </p:nvSpPr>
        <p:spPr/>
        <p:txBody>
          <a:bodyPr/>
          <a:lstStyle/>
          <a:p>
            <a:r>
              <a:rPr lang="en-US" dirty="0"/>
              <a:t>Cognitive Fluency Effect</a:t>
            </a:r>
          </a:p>
        </p:txBody>
      </p:sp>
      <p:sp>
        <p:nvSpPr>
          <p:cNvPr id="3" name="Content Placeholder 2">
            <a:extLst>
              <a:ext uri="{FF2B5EF4-FFF2-40B4-BE49-F238E27FC236}">
                <a16:creationId xmlns:a16="http://schemas.microsoft.com/office/drawing/2014/main" id="{EC97F499-6D75-4ACF-3F73-E05A67D5EABC}"/>
              </a:ext>
            </a:extLst>
          </p:cNvPr>
          <p:cNvSpPr>
            <a:spLocks noGrp="1"/>
          </p:cNvSpPr>
          <p:nvPr>
            <p:ph idx="1"/>
          </p:nvPr>
        </p:nvSpPr>
        <p:spPr>
          <a:xfrm>
            <a:off x="1083469" y="1676400"/>
            <a:ext cx="7886700" cy="3263504"/>
          </a:xfrm>
        </p:spPr>
        <p:txBody>
          <a:bodyPr/>
          <a:lstStyle/>
          <a:p>
            <a:r>
              <a:rPr lang="en-US" dirty="0"/>
              <a:t>Keep messages short so they are easy to recall</a:t>
            </a:r>
          </a:p>
          <a:p>
            <a:r>
              <a:rPr lang="en-US" dirty="0"/>
              <a:t>Familiarity is a strong motivator of human behavior</a:t>
            </a:r>
          </a:p>
          <a:p>
            <a:r>
              <a:rPr lang="en-US" dirty="0"/>
              <a:t>Is this activity/message similar to a previous encounter?</a:t>
            </a:r>
          </a:p>
          <a:p>
            <a:pPr marL="0" indent="0">
              <a:buNone/>
            </a:pPr>
            <a:endParaRPr lang="en-US" dirty="0"/>
          </a:p>
        </p:txBody>
      </p:sp>
      <p:sp>
        <p:nvSpPr>
          <p:cNvPr id="4" name="Slide Number Placeholder 3">
            <a:extLst>
              <a:ext uri="{FF2B5EF4-FFF2-40B4-BE49-F238E27FC236}">
                <a16:creationId xmlns:a16="http://schemas.microsoft.com/office/drawing/2014/main" id="{ACA4236A-C775-6AD8-3CE5-E5A781C510F4}"/>
              </a:ext>
            </a:extLst>
          </p:cNvPr>
          <p:cNvSpPr>
            <a:spLocks noGrp="1"/>
          </p:cNvSpPr>
          <p:nvPr>
            <p:ph type="sldNum" sz="quarter" idx="12"/>
          </p:nvPr>
        </p:nvSpPr>
        <p:spPr/>
        <p:txBody>
          <a:bodyPr/>
          <a:lstStyle/>
          <a:p>
            <a:fld id="{20306041-B3FE-064D-9FF3-82ABE6D47202}" type="slidenum">
              <a:rPr lang="en-US" smtClean="0"/>
              <a:t>10</a:t>
            </a:fld>
            <a:endParaRPr lang="en-US"/>
          </a:p>
        </p:txBody>
      </p:sp>
      <p:pic>
        <p:nvPicPr>
          <p:cNvPr id="16386" name="Picture 2" descr="What is Cognitive Fluency And Why Does it Matter to Your Brand?">
            <a:extLst>
              <a:ext uri="{FF2B5EF4-FFF2-40B4-BE49-F238E27FC236}">
                <a16:creationId xmlns:a16="http://schemas.microsoft.com/office/drawing/2014/main" id="{B189CC76-B126-110C-6BD7-BB610FA365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3870" y="4711304"/>
            <a:ext cx="3389755" cy="1537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59272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31E12C-A068-29C0-3478-634DAC971C93}"/>
              </a:ext>
            </a:extLst>
          </p:cNvPr>
          <p:cNvSpPr>
            <a:spLocks noGrp="1"/>
          </p:cNvSpPr>
          <p:nvPr>
            <p:ph type="title"/>
          </p:nvPr>
        </p:nvSpPr>
        <p:spPr/>
        <p:txBody>
          <a:bodyPr/>
          <a:lstStyle/>
          <a:p>
            <a:r>
              <a:rPr lang="en-US"/>
              <a:t>Framing</a:t>
            </a:r>
            <a:endParaRPr lang="en-US" dirty="0"/>
          </a:p>
        </p:txBody>
      </p:sp>
      <p:sp>
        <p:nvSpPr>
          <p:cNvPr id="3" name="Content Placeholder 2">
            <a:extLst>
              <a:ext uri="{FF2B5EF4-FFF2-40B4-BE49-F238E27FC236}">
                <a16:creationId xmlns:a16="http://schemas.microsoft.com/office/drawing/2014/main" id="{E46BEA04-8981-27BE-E9A4-B1E617D42E8F}"/>
              </a:ext>
            </a:extLst>
          </p:cNvPr>
          <p:cNvSpPr>
            <a:spLocks noGrp="1"/>
          </p:cNvSpPr>
          <p:nvPr>
            <p:ph idx="1"/>
          </p:nvPr>
        </p:nvSpPr>
        <p:spPr>
          <a:xfrm>
            <a:off x="990600" y="1625203"/>
            <a:ext cx="7886700" cy="1202531"/>
          </a:xfrm>
        </p:spPr>
        <p:txBody>
          <a:bodyPr/>
          <a:lstStyle/>
          <a:p>
            <a:r>
              <a:rPr lang="en-US" dirty="0"/>
              <a:t>Same information can be perceived differently when presented in different contexts</a:t>
            </a:r>
          </a:p>
          <a:p>
            <a:r>
              <a:rPr lang="en-US" dirty="0"/>
              <a:t>Highlight the positive </a:t>
            </a:r>
          </a:p>
        </p:txBody>
      </p:sp>
      <p:sp>
        <p:nvSpPr>
          <p:cNvPr id="4" name="Slide Number Placeholder 3">
            <a:extLst>
              <a:ext uri="{FF2B5EF4-FFF2-40B4-BE49-F238E27FC236}">
                <a16:creationId xmlns:a16="http://schemas.microsoft.com/office/drawing/2014/main" id="{E9810C19-1A06-5DC0-821C-8DBB07C50E06}"/>
              </a:ext>
            </a:extLst>
          </p:cNvPr>
          <p:cNvSpPr>
            <a:spLocks noGrp="1"/>
          </p:cNvSpPr>
          <p:nvPr>
            <p:ph type="sldNum" sz="quarter" idx="12"/>
          </p:nvPr>
        </p:nvSpPr>
        <p:spPr/>
        <p:txBody>
          <a:bodyPr/>
          <a:lstStyle/>
          <a:p>
            <a:fld id="{20306041-B3FE-064D-9FF3-82ABE6D47202}" type="slidenum">
              <a:rPr lang="en-US" smtClean="0"/>
              <a:t>11</a:t>
            </a:fld>
            <a:endParaRPr lang="en-US"/>
          </a:p>
        </p:txBody>
      </p:sp>
      <p:pic>
        <p:nvPicPr>
          <p:cNvPr id="7" name="Picture 6">
            <a:extLst>
              <a:ext uri="{FF2B5EF4-FFF2-40B4-BE49-F238E27FC236}">
                <a16:creationId xmlns:a16="http://schemas.microsoft.com/office/drawing/2014/main" id="{01576CA1-15B2-7095-BA02-0EA9FF4A17A2}"/>
              </a:ext>
            </a:extLst>
          </p:cNvPr>
          <p:cNvPicPr>
            <a:picLocks noChangeAspect="1"/>
          </p:cNvPicPr>
          <p:nvPr/>
        </p:nvPicPr>
        <p:blipFill rotWithShape="1">
          <a:blip r:embed="rId3"/>
          <a:srcRect l="3221"/>
          <a:stretch/>
        </p:blipFill>
        <p:spPr>
          <a:xfrm>
            <a:off x="4420291" y="3693716"/>
            <a:ext cx="4708173" cy="2343150"/>
          </a:xfrm>
          <a:prstGeom prst="rect">
            <a:avLst/>
          </a:prstGeom>
        </p:spPr>
      </p:pic>
    </p:spTree>
    <p:extLst>
      <p:ext uri="{BB962C8B-B14F-4D97-AF65-F5344CB8AC3E}">
        <p14:creationId xmlns:p14="http://schemas.microsoft.com/office/powerpoint/2010/main" val="21640833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arrisburg – Colonial Road | Family Practice Center, PC">
            <a:extLst>
              <a:ext uri="{FF2B5EF4-FFF2-40B4-BE49-F238E27FC236}">
                <a16:creationId xmlns:a16="http://schemas.microsoft.com/office/drawing/2014/main" id="{F8BA4D59-2072-FDD4-CD48-694EE520EB9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 b="11512"/>
          <a:stretch/>
        </p:blipFill>
        <p:spPr bwMode="auto">
          <a:xfrm>
            <a:off x="4572008" y="857257"/>
            <a:ext cx="4571999" cy="5143493"/>
          </a:xfrm>
          <a:custGeom>
            <a:avLst/>
            <a:gdLst/>
            <a:ahLst/>
            <a:cxnLst/>
            <a:rect l="l" t="t" r="r" b="b"/>
            <a:pathLst>
              <a:path w="6095999" h="6858000">
                <a:moveTo>
                  <a:pt x="0" y="0"/>
                </a:moveTo>
                <a:lnTo>
                  <a:pt x="6095999" y="0"/>
                </a:lnTo>
                <a:lnTo>
                  <a:pt x="6095999" y="6858000"/>
                </a:lnTo>
                <a:lnTo>
                  <a:pt x="0" y="6858000"/>
                </a:lnTo>
                <a:lnTo>
                  <a:pt x="0" y="6857999"/>
                </a:lnTo>
                <a:lnTo>
                  <a:pt x="4220980" y="6857999"/>
                </a:lnTo>
                <a:lnTo>
                  <a:pt x="4213164" y="6851010"/>
                </a:lnTo>
                <a:cubicBezTo>
                  <a:pt x="4181666" y="6825777"/>
                  <a:pt x="4066661" y="6744343"/>
                  <a:pt x="4062999" y="6737842"/>
                </a:cubicBezTo>
                <a:cubicBezTo>
                  <a:pt x="4024279" y="6693220"/>
                  <a:pt x="4060463" y="6731339"/>
                  <a:pt x="3994350" y="6686435"/>
                </a:cubicBezTo>
                <a:cubicBezTo>
                  <a:pt x="3947033" y="6670674"/>
                  <a:pt x="3899856" y="6566625"/>
                  <a:pt x="3859426" y="6512643"/>
                </a:cubicBezTo>
                <a:cubicBezTo>
                  <a:pt x="3843619" y="6494605"/>
                  <a:pt x="3819111" y="6476220"/>
                  <a:pt x="3795266" y="6469055"/>
                </a:cubicBezTo>
                <a:cubicBezTo>
                  <a:pt x="3772240" y="6479507"/>
                  <a:pt x="3769424" y="6446115"/>
                  <a:pt x="3752228" y="6440526"/>
                </a:cubicBezTo>
                <a:cubicBezTo>
                  <a:pt x="3742060" y="6447641"/>
                  <a:pt x="3719048" y="6424775"/>
                  <a:pt x="3716355" y="6414007"/>
                </a:cubicBezTo>
                <a:cubicBezTo>
                  <a:pt x="3729286" y="6392352"/>
                  <a:pt x="3629924" y="6387100"/>
                  <a:pt x="3629916" y="6370687"/>
                </a:cubicBezTo>
                <a:cubicBezTo>
                  <a:pt x="3600280" y="6362353"/>
                  <a:pt x="3495200" y="6368444"/>
                  <a:pt x="3479034" y="6339494"/>
                </a:cubicBezTo>
                <a:cubicBezTo>
                  <a:pt x="3420435" y="6317314"/>
                  <a:pt x="3345614" y="6290932"/>
                  <a:pt x="3319627" y="6285893"/>
                </a:cubicBezTo>
                <a:cubicBezTo>
                  <a:pt x="3282294" y="6327705"/>
                  <a:pt x="3185936" y="6185255"/>
                  <a:pt x="3075494" y="6164273"/>
                </a:cubicBezTo>
                <a:cubicBezTo>
                  <a:pt x="3059427" y="6166243"/>
                  <a:pt x="3051440" y="6164859"/>
                  <a:pt x="3050019" y="6153683"/>
                </a:cubicBezTo>
                <a:cubicBezTo>
                  <a:pt x="3016030" y="6146243"/>
                  <a:pt x="2991340" y="6114870"/>
                  <a:pt x="2963636" y="6123708"/>
                </a:cubicBezTo>
                <a:cubicBezTo>
                  <a:pt x="2928425" y="6105855"/>
                  <a:pt x="2947049" y="6092097"/>
                  <a:pt x="2914912" y="6078439"/>
                </a:cubicBezTo>
                <a:lnTo>
                  <a:pt x="2770812" y="6041758"/>
                </a:lnTo>
                <a:cubicBezTo>
                  <a:pt x="2750466" y="6034724"/>
                  <a:pt x="2729222" y="6014032"/>
                  <a:pt x="2708585" y="6007728"/>
                </a:cubicBezTo>
                <a:lnTo>
                  <a:pt x="2687072" y="6003931"/>
                </a:lnTo>
                <a:lnTo>
                  <a:pt x="2674457" y="5991515"/>
                </a:lnTo>
                <a:cubicBezTo>
                  <a:pt x="2668773" y="5988707"/>
                  <a:pt x="2661696" y="5988167"/>
                  <a:pt x="2652298" y="5991525"/>
                </a:cubicBezTo>
                <a:cubicBezTo>
                  <a:pt x="2634345" y="5986939"/>
                  <a:pt x="2583809" y="5969299"/>
                  <a:pt x="2566743" y="5963996"/>
                </a:cubicBezTo>
                <a:lnTo>
                  <a:pt x="2549903" y="5959709"/>
                </a:lnTo>
                <a:lnTo>
                  <a:pt x="2542177" y="5951723"/>
                </a:lnTo>
                <a:cubicBezTo>
                  <a:pt x="2529898" y="5945994"/>
                  <a:pt x="2498812" y="5935402"/>
                  <a:pt x="2476225" y="5925338"/>
                </a:cubicBezTo>
                <a:cubicBezTo>
                  <a:pt x="2457810" y="5911056"/>
                  <a:pt x="2433846" y="5899348"/>
                  <a:pt x="2406656" y="5891344"/>
                </a:cubicBezTo>
                <a:cubicBezTo>
                  <a:pt x="2400991" y="5896275"/>
                  <a:pt x="2393612" y="5885783"/>
                  <a:pt x="2389160" y="5883030"/>
                </a:cubicBezTo>
                <a:cubicBezTo>
                  <a:pt x="2387458" y="5886701"/>
                  <a:pt x="2375233" y="5885881"/>
                  <a:pt x="2372540" y="5881920"/>
                </a:cubicBezTo>
                <a:cubicBezTo>
                  <a:pt x="2293168" y="5849488"/>
                  <a:pt x="2325743" y="5894734"/>
                  <a:pt x="2283811" y="5862541"/>
                </a:cubicBezTo>
                <a:cubicBezTo>
                  <a:pt x="2275730" y="5859531"/>
                  <a:pt x="2268484" y="5859925"/>
                  <a:pt x="2261759" y="5861764"/>
                </a:cubicBezTo>
                <a:lnTo>
                  <a:pt x="2219265" y="5849327"/>
                </a:lnTo>
                <a:cubicBezTo>
                  <a:pt x="2203078" y="5842651"/>
                  <a:pt x="2185672" y="5837119"/>
                  <a:pt x="2167456" y="5832891"/>
                </a:cubicBezTo>
                <a:cubicBezTo>
                  <a:pt x="2161387" y="5839963"/>
                  <a:pt x="2149583" y="5826532"/>
                  <a:pt x="2143288" y="5823218"/>
                </a:cubicBezTo>
                <a:cubicBezTo>
                  <a:pt x="2141966" y="5828274"/>
                  <a:pt x="2126227" y="5828196"/>
                  <a:pt x="2121889" y="5823116"/>
                </a:cubicBezTo>
                <a:cubicBezTo>
                  <a:pt x="2013448" y="5786297"/>
                  <a:pt x="2065303" y="5844161"/>
                  <a:pt x="2004548" y="5804552"/>
                </a:cubicBezTo>
                <a:cubicBezTo>
                  <a:pt x="1993575" y="5801194"/>
                  <a:pt x="1984449" y="5802325"/>
                  <a:pt x="1976317" y="5805346"/>
                </a:cubicBezTo>
                <a:lnTo>
                  <a:pt x="1960968" y="5813703"/>
                </a:lnTo>
                <a:lnTo>
                  <a:pt x="1951886" y="5808313"/>
                </a:lnTo>
                <a:cubicBezTo>
                  <a:pt x="1914205" y="5801767"/>
                  <a:pt x="1900427" y="5810657"/>
                  <a:pt x="1881129" y="5796205"/>
                </a:cubicBezTo>
                <a:cubicBezTo>
                  <a:pt x="1847467" y="5788576"/>
                  <a:pt x="1808824" y="5783942"/>
                  <a:pt x="1778393" y="5776687"/>
                </a:cubicBezTo>
                <a:cubicBezTo>
                  <a:pt x="1764338" y="5756704"/>
                  <a:pt x="1721542" y="5761928"/>
                  <a:pt x="1698544" y="5752677"/>
                </a:cubicBezTo>
                <a:cubicBezTo>
                  <a:pt x="1688689" y="5744367"/>
                  <a:pt x="1680710" y="5741898"/>
                  <a:pt x="1667763" y="5746936"/>
                </a:cubicBezTo>
                <a:cubicBezTo>
                  <a:pt x="1622782" y="5706970"/>
                  <a:pt x="1636232" y="5740258"/>
                  <a:pt x="1589890" y="5720079"/>
                </a:cubicBezTo>
                <a:cubicBezTo>
                  <a:pt x="1550522" y="5700408"/>
                  <a:pt x="1504390" y="5684235"/>
                  <a:pt x="1470745" y="5647268"/>
                </a:cubicBezTo>
                <a:cubicBezTo>
                  <a:pt x="1465307" y="5637473"/>
                  <a:pt x="1447590" y="5631171"/>
                  <a:pt x="1431171" y="5633192"/>
                </a:cubicBezTo>
                <a:cubicBezTo>
                  <a:pt x="1428344" y="5633540"/>
                  <a:pt x="1425665" y="5634127"/>
                  <a:pt x="1423215" y="5634934"/>
                </a:cubicBezTo>
                <a:cubicBezTo>
                  <a:pt x="1404063" y="5609561"/>
                  <a:pt x="1384477" y="5616951"/>
                  <a:pt x="1377158" y="5600720"/>
                </a:cubicBezTo>
                <a:cubicBezTo>
                  <a:pt x="1337416" y="5587406"/>
                  <a:pt x="1299119" y="5594952"/>
                  <a:pt x="1292001" y="5580595"/>
                </a:cubicBezTo>
                <a:cubicBezTo>
                  <a:pt x="1270404" y="5577445"/>
                  <a:pt x="1236263" y="5586393"/>
                  <a:pt x="1224877" y="5570207"/>
                </a:cubicBezTo>
                <a:cubicBezTo>
                  <a:pt x="1218892" y="5580643"/>
                  <a:pt x="1203320" y="5557444"/>
                  <a:pt x="1188481" y="5562311"/>
                </a:cubicBezTo>
                <a:cubicBezTo>
                  <a:pt x="1177571" y="5566931"/>
                  <a:pt x="1170302" y="5560971"/>
                  <a:pt x="1160620" y="5558862"/>
                </a:cubicBezTo>
                <a:cubicBezTo>
                  <a:pt x="1146504" y="5561577"/>
                  <a:pt x="1106544" y="5545833"/>
                  <a:pt x="1097113" y="5537725"/>
                </a:cubicBezTo>
                <a:cubicBezTo>
                  <a:pt x="1076260" y="5511528"/>
                  <a:pt x="1012618" y="5517876"/>
                  <a:pt x="994944" y="5497522"/>
                </a:cubicBezTo>
                <a:cubicBezTo>
                  <a:pt x="987638" y="5493756"/>
                  <a:pt x="980141" y="5491480"/>
                  <a:pt x="972567" y="5490138"/>
                </a:cubicBezTo>
                <a:lnTo>
                  <a:pt x="927036" y="5488921"/>
                </a:lnTo>
                <a:lnTo>
                  <a:pt x="905198" y="5488488"/>
                </a:lnTo>
                <a:cubicBezTo>
                  <a:pt x="920127" y="5466532"/>
                  <a:pt x="847550" y="5479119"/>
                  <a:pt x="871473" y="5463326"/>
                </a:cubicBezTo>
                <a:cubicBezTo>
                  <a:pt x="835241" y="5455796"/>
                  <a:pt x="824844" y="5441869"/>
                  <a:pt x="787335" y="5431076"/>
                </a:cubicBezTo>
                <a:lnTo>
                  <a:pt x="646418" y="5398569"/>
                </a:lnTo>
                <a:cubicBezTo>
                  <a:pt x="594533" y="5378172"/>
                  <a:pt x="569175" y="5376706"/>
                  <a:pt x="522316" y="5365133"/>
                </a:cubicBezTo>
                <a:cubicBezTo>
                  <a:pt x="485699" y="5316148"/>
                  <a:pt x="451396" y="5327743"/>
                  <a:pt x="425051" y="5295085"/>
                </a:cubicBezTo>
                <a:cubicBezTo>
                  <a:pt x="373115" y="5280721"/>
                  <a:pt x="376598" y="5265782"/>
                  <a:pt x="318461" y="5265657"/>
                </a:cubicBezTo>
                <a:lnTo>
                  <a:pt x="266536" y="5232252"/>
                </a:lnTo>
                <a:cubicBezTo>
                  <a:pt x="254867" y="5225616"/>
                  <a:pt x="251642" y="5227516"/>
                  <a:pt x="248444" y="5225838"/>
                </a:cubicBezTo>
                <a:lnTo>
                  <a:pt x="247345" y="5222181"/>
                </a:lnTo>
                <a:lnTo>
                  <a:pt x="237345" y="5217023"/>
                </a:lnTo>
                <a:lnTo>
                  <a:pt x="219603" y="5204977"/>
                </a:lnTo>
                <a:lnTo>
                  <a:pt x="214443" y="5204489"/>
                </a:lnTo>
                <a:lnTo>
                  <a:pt x="184816" y="5189073"/>
                </a:lnTo>
                <a:lnTo>
                  <a:pt x="183534" y="5189699"/>
                </a:lnTo>
                <a:cubicBezTo>
                  <a:pt x="179981" y="5190754"/>
                  <a:pt x="176085" y="5190869"/>
                  <a:pt x="171363" y="5189023"/>
                </a:cubicBezTo>
                <a:cubicBezTo>
                  <a:pt x="165797" y="5204157"/>
                  <a:pt x="163531" y="5192594"/>
                  <a:pt x="150096" y="5185813"/>
                </a:cubicBezTo>
                <a:lnTo>
                  <a:pt x="59253" y="5172817"/>
                </a:lnTo>
                <a:lnTo>
                  <a:pt x="52526" y="5170052"/>
                </a:lnTo>
                <a:lnTo>
                  <a:pt x="52188" y="5170183"/>
                </a:lnTo>
                <a:cubicBezTo>
                  <a:pt x="50293" y="5169980"/>
                  <a:pt x="47917" y="5169219"/>
                  <a:pt x="44687" y="5167637"/>
                </a:cubicBezTo>
                <a:lnTo>
                  <a:pt x="40261" y="5165012"/>
                </a:lnTo>
                <a:lnTo>
                  <a:pt x="27209" y="5159648"/>
                </a:lnTo>
                <a:lnTo>
                  <a:pt x="21368" y="5159036"/>
                </a:lnTo>
                <a:lnTo>
                  <a:pt x="0" y="5158850"/>
                </a:lnTo>
                <a:close/>
              </a:path>
            </a:pathLst>
          </a:cu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3AC6B754-4878-6F4F-1200-BE17A17CE2F4}"/>
              </a:ext>
            </a:extLst>
          </p:cNvPr>
          <p:cNvSpPr>
            <a:spLocks noGrp="1"/>
          </p:cNvSpPr>
          <p:nvPr>
            <p:ph type="title"/>
          </p:nvPr>
        </p:nvSpPr>
        <p:spPr>
          <a:xfrm>
            <a:off x="449864" y="4782990"/>
            <a:ext cx="5198489" cy="564163"/>
          </a:xfrm>
        </p:spPr>
        <p:txBody>
          <a:bodyPr vert="horz" wrap="square" lIns="68580" tIns="34290" rIns="68580" bIns="34290" numCol="1" rtlCol="0" anchor="b" anchorCtr="0" compatLnSpc="1">
            <a:prstTxWarp prst="textNoShape">
              <a:avLst/>
            </a:prstTxWarp>
            <a:normAutofit/>
          </a:bodyPr>
          <a:lstStyle/>
          <a:p>
            <a:r>
              <a:rPr lang="en-US" sz="2700" kern="1200">
                <a:solidFill>
                  <a:schemeClr val="tx1">
                    <a:lumMod val="85000"/>
                    <a:lumOff val="15000"/>
                  </a:schemeClr>
                </a:solidFill>
              </a:rPr>
              <a:t>Authority Bias</a:t>
            </a:r>
          </a:p>
        </p:txBody>
      </p:sp>
      <p:sp>
        <p:nvSpPr>
          <p:cNvPr id="3" name="Content Placeholder 2">
            <a:extLst>
              <a:ext uri="{FF2B5EF4-FFF2-40B4-BE49-F238E27FC236}">
                <a16:creationId xmlns:a16="http://schemas.microsoft.com/office/drawing/2014/main" id="{3CCBEB98-11F0-9A1D-34B9-48E3910B79BA}"/>
              </a:ext>
            </a:extLst>
          </p:cNvPr>
          <p:cNvSpPr>
            <a:spLocks noGrp="1"/>
          </p:cNvSpPr>
          <p:nvPr>
            <p:ph idx="1"/>
          </p:nvPr>
        </p:nvSpPr>
        <p:spPr>
          <a:xfrm>
            <a:off x="449865" y="5347153"/>
            <a:ext cx="5198489" cy="262294"/>
          </a:xfrm>
        </p:spPr>
        <p:txBody>
          <a:bodyPr vert="horz" wrap="square" lIns="68580" tIns="34290" rIns="68580" bIns="34290" numCol="1" rtlCol="0" anchor="t" anchorCtr="0" compatLnSpc="1">
            <a:prstTxWarp prst="textNoShape">
              <a:avLst/>
            </a:prstTxWarp>
            <a:normAutofit fontScale="92500"/>
          </a:bodyPr>
          <a:lstStyle/>
          <a:p>
            <a:pPr marL="0" indent="0">
              <a:buNone/>
            </a:pPr>
            <a:r>
              <a:rPr lang="en-US" sz="1200" kern="1200">
                <a:solidFill>
                  <a:schemeClr val="tx1">
                    <a:lumMod val="85000"/>
                    <a:lumOff val="15000"/>
                  </a:schemeClr>
                </a:solidFill>
              </a:rPr>
              <a:t>We tend to place greater value on the option of an authority figure</a:t>
            </a:r>
          </a:p>
        </p:txBody>
      </p:sp>
      <p:pic>
        <p:nvPicPr>
          <p:cNvPr id="8196" name="Picture 4" descr="A Day in the Life of a Nursing Home Administrator | Medbest">
            <a:extLst>
              <a:ext uri="{FF2B5EF4-FFF2-40B4-BE49-F238E27FC236}">
                <a16:creationId xmlns:a16="http://schemas.microsoft.com/office/drawing/2014/main" id="{DA2EC3AA-DAF2-5B69-5415-8DA24A0EBA0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5472" r="4944" b="-1"/>
          <a:stretch/>
        </p:blipFill>
        <p:spPr bwMode="auto">
          <a:xfrm>
            <a:off x="-4041" y="857258"/>
            <a:ext cx="4627139" cy="3869130"/>
          </a:xfrm>
          <a:custGeom>
            <a:avLst/>
            <a:gdLst/>
            <a:ahLst/>
            <a:cxnLst/>
            <a:rect l="l" t="t" r="r" b="b"/>
            <a:pathLst>
              <a:path w="6096000" h="5158850">
                <a:moveTo>
                  <a:pt x="0" y="0"/>
                </a:moveTo>
                <a:lnTo>
                  <a:pt x="6096000" y="0"/>
                </a:lnTo>
                <a:lnTo>
                  <a:pt x="6096000" y="5158850"/>
                </a:lnTo>
                <a:lnTo>
                  <a:pt x="5957305" y="5157644"/>
                </a:lnTo>
                <a:cubicBezTo>
                  <a:pt x="5920540" y="5151975"/>
                  <a:pt x="5887096" y="5153588"/>
                  <a:pt x="5857259" y="5143603"/>
                </a:cubicBezTo>
                <a:cubicBezTo>
                  <a:pt x="5843335" y="5146861"/>
                  <a:pt x="5830921" y="5147051"/>
                  <a:pt x="5821375" y="5137142"/>
                </a:cubicBezTo>
                <a:cubicBezTo>
                  <a:pt x="5786501" y="5134144"/>
                  <a:pt x="5775399" y="5144200"/>
                  <a:pt x="5755916" y="5131695"/>
                </a:cubicBezTo>
                <a:cubicBezTo>
                  <a:pt x="5732132" y="5146996"/>
                  <a:pt x="5732735" y="5139753"/>
                  <a:pt x="5725007" y="5132964"/>
                </a:cubicBezTo>
                <a:lnTo>
                  <a:pt x="5723810" y="5132374"/>
                </a:lnTo>
                <a:lnTo>
                  <a:pt x="5720531" y="5134578"/>
                </a:lnTo>
                <a:lnTo>
                  <a:pt x="5714795" y="5134902"/>
                </a:lnTo>
                <a:lnTo>
                  <a:pt x="5700142" y="5131655"/>
                </a:lnTo>
                <a:lnTo>
                  <a:pt x="5694799" y="5129754"/>
                </a:lnTo>
                <a:cubicBezTo>
                  <a:pt x="5691058" y="5128696"/>
                  <a:pt x="5688491" y="5128320"/>
                  <a:pt x="5686627" y="5128420"/>
                </a:cubicBezTo>
                <a:lnTo>
                  <a:pt x="5686371" y="5128603"/>
                </a:lnTo>
                <a:lnTo>
                  <a:pt x="5678819" y="5126929"/>
                </a:lnTo>
                <a:cubicBezTo>
                  <a:pt x="5666199" y="5123608"/>
                  <a:pt x="5654035" y="5119908"/>
                  <a:pt x="5642547" y="5116000"/>
                </a:cubicBezTo>
                <a:cubicBezTo>
                  <a:pt x="5629445" y="5126457"/>
                  <a:pt x="5588783" y="5104807"/>
                  <a:pt x="5587979" y="5128480"/>
                </a:cubicBezTo>
                <a:cubicBezTo>
                  <a:pt x="5572317" y="5123886"/>
                  <a:pt x="5564904" y="5112774"/>
                  <a:pt x="5566635" y="5128675"/>
                </a:cubicBezTo>
                <a:cubicBezTo>
                  <a:pt x="5561375" y="5127594"/>
                  <a:pt x="5557787" y="5128327"/>
                  <a:pt x="5554953" y="5129937"/>
                </a:cubicBezTo>
                <a:lnTo>
                  <a:pt x="5554039" y="5130763"/>
                </a:lnTo>
                <a:lnTo>
                  <a:pt x="5514254" y="5120517"/>
                </a:lnTo>
                <a:lnTo>
                  <a:pt x="5492156" y="5111382"/>
                </a:lnTo>
                <a:lnTo>
                  <a:pt x="5480446" y="5107855"/>
                </a:lnTo>
                <a:lnTo>
                  <a:pt x="5477744" y="5104402"/>
                </a:lnTo>
                <a:cubicBezTo>
                  <a:pt x="5474490" y="5102038"/>
                  <a:pt x="5469391" y="5100405"/>
                  <a:pt x="5460150" y="5100442"/>
                </a:cubicBezTo>
                <a:lnTo>
                  <a:pt x="5457901" y="5100914"/>
                </a:lnTo>
                <a:lnTo>
                  <a:pt x="5444243" y="5094201"/>
                </a:lnTo>
                <a:cubicBezTo>
                  <a:pt x="5439994" y="5091441"/>
                  <a:pt x="5436419" y="5088231"/>
                  <a:pt x="5433825" y="5084410"/>
                </a:cubicBezTo>
                <a:cubicBezTo>
                  <a:pt x="5379443" y="5093528"/>
                  <a:pt x="5336110" y="5069767"/>
                  <a:pt x="5280996" y="5063773"/>
                </a:cubicBezTo>
                <a:cubicBezTo>
                  <a:pt x="5250806" y="5055129"/>
                  <a:pt x="5168599" y="5059471"/>
                  <a:pt x="5161582" y="5030966"/>
                </a:cubicBezTo>
                <a:cubicBezTo>
                  <a:pt x="5121870" y="5022662"/>
                  <a:pt x="5095637" y="5020496"/>
                  <a:pt x="5042717" y="5013952"/>
                </a:cubicBezTo>
                <a:cubicBezTo>
                  <a:pt x="4991136" y="4983679"/>
                  <a:pt x="4902283" y="4990567"/>
                  <a:pt x="4840514" y="4970468"/>
                </a:cubicBezTo>
                <a:cubicBezTo>
                  <a:pt x="4799904" y="4987615"/>
                  <a:pt x="4824087" y="4969531"/>
                  <a:pt x="4786778" y="4967817"/>
                </a:cubicBezTo>
                <a:cubicBezTo>
                  <a:pt x="4801901" y="4948343"/>
                  <a:pt x="4739845" y="4972374"/>
                  <a:pt x="4743741" y="4948216"/>
                </a:cubicBezTo>
                <a:cubicBezTo>
                  <a:pt x="4736829" y="4948670"/>
                  <a:pt x="4730010" y="4949869"/>
                  <a:pt x="4723136" y="4951257"/>
                </a:cubicBezTo>
                <a:lnTo>
                  <a:pt x="4719535" y="4951970"/>
                </a:lnTo>
                <a:lnTo>
                  <a:pt x="4706143" y="4950704"/>
                </a:lnTo>
                <a:lnTo>
                  <a:pt x="4701098" y="4955500"/>
                </a:lnTo>
                <a:lnTo>
                  <a:pt x="4680034" y="4957289"/>
                </a:lnTo>
                <a:cubicBezTo>
                  <a:pt x="4672339" y="4957161"/>
                  <a:pt x="4664292" y="4956094"/>
                  <a:pt x="4655741" y="4953520"/>
                </a:cubicBezTo>
                <a:cubicBezTo>
                  <a:pt x="4636359" y="4940479"/>
                  <a:pt x="4599701" y="4946454"/>
                  <a:pt x="4569298" y="4940691"/>
                </a:cubicBezTo>
                <a:lnTo>
                  <a:pt x="4555978" y="4935439"/>
                </a:lnTo>
                <a:lnTo>
                  <a:pt x="4508950" y="4932725"/>
                </a:lnTo>
                <a:cubicBezTo>
                  <a:pt x="4495669" y="4931511"/>
                  <a:pt x="4482007" y="4929765"/>
                  <a:pt x="4467838" y="4927057"/>
                </a:cubicBezTo>
                <a:lnTo>
                  <a:pt x="4441949" y="4920349"/>
                </a:lnTo>
                <a:lnTo>
                  <a:pt x="4394719" y="4912853"/>
                </a:lnTo>
                <a:lnTo>
                  <a:pt x="4356810" y="4916186"/>
                </a:lnTo>
                <a:lnTo>
                  <a:pt x="4222145" y="4920166"/>
                </a:lnTo>
                <a:cubicBezTo>
                  <a:pt x="4202488" y="4924963"/>
                  <a:pt x="4184742" y="4944595"/>
                  <a:pt x="4160481" y="4934555"/>
                </a:cubicBezTo>
                <a:cubicBezTo>
                  <a:pt x="4165854" y="4945670"/>
                  <a:pt x="4131661" y="4931019"/>
                  <a:pt x="4124879" y="4940397"/>
                </a:cubicBezTo>
                <a:cubicBezTo>
                  <a:pt x="4120895" y="4948198"/>
                  <a:pt x="4109593" y="4945570"/>
                  <a:pt x="4100114" y="4947117"/>
                </a:cubicBezTo>
                <a:cubicBezTo>
                  <a:pt x="4091835" y="4954382"/>
                  <a:pt x="4045978" y="4954676"/>
                  <a:pt x="4030957" y="4950944"/>
                </a:cubicBezTo>
                <a:cubicBezTo>
                  <a:pt x="3989825" y="4935537"/>
                  <a:pt x="3946860" y="4963196"/>
                  <a:pt x="3913764" y="4951738"/>
                </a:cubicBezTo>
                <a:cubicBezTo>
                  <a:pt x="3904534" y="4951024"/>
                  <a:pt x="3896577" y="4951663"/>
                  <a:pt x="3889457" y="4953140"/>
                </a:cubicBezTo>
                <a:lnTo>
                  <a:pt x="3871115" y="4959252"/>
                </a:lnTo>
                <a:lnTo>
                  <a:pt x="3869086" y="4964946"/>
                </a:lnTo>
                <a:lnTo>
                  <a:pt x="3856124" y="4966504"/>
                </a:lnTo>
                <a:lnTo>
                  <a:pt x="3835967" y="4975175"/>
                </a:lnTo>
                <a:cubicBezTo>
                  <a:pt x="3826465" y="4950975"/>
                  <a:pt x="3782586" y="4987146"/>
                  <a:pt x="3785910" y="4965148"/>
                </a:cubicBezTo>
                <a:cubicBezTo>
                  <a:pt x="3750785" y="4971249"/>
                  <a:pt x="3699033" y="4952693"/>
                  <a:pt x="3671085" y="4977741"/>
                </a:cubicBezTo>
                <a:cubicBezTo>
                  <a:pt x="3621255" y="4982620"/>
                  <a:pt x="3562637" y="4994206"/>
                  <a:pt x="3486928" y="4994420"/>
                </a:cubicBezTo>
                <a:cubicBezTo>
                  <a:pt x="3446030" y="4994640"/>
                  <a:pt x="3343460" y="4976299"/>
                  <a:pt x="3280956" y="4975036"/>
                </a:cubicBezTo>
                <a:cubicBezTo>
                  <a:pt x="3227193" y="4980695"/>
                  <a:pt x="3256481" y="4973778"/>
                  <a:pt x="3211563" y="4993919"/>
                </a:cubicBezTo>
                <a:cubicBezTo>
                  <a:pt x="3207119" y="4990757"/>
                  <a:pt x="3170070" y="4988394"/>
                  <a:pt x="3164681" y="4986606"/>
                </a:cubicBezTo>
                <a:lnTo>
                  <a:pt x="3127171" y="4979411"/>
                </a:lnTo>
                <a:lnTo>
                  <a:pt x="3096889" y="4976795"/>
                </a:lnTo>
                <a:cubicBezTo>
                  <a:pt x="3088441" y="4978753"/>
                  <a:pt x="3082883" y="4978233"/>
                  <a:pt x="3078620" y="4976620"/>
                </a:cubicBezTo>
                <a:lnTo>
                  <a:pt x="3074275" y="4973840"/>
                </a:lnTo>
                <a:lnTo>
                  <a:pt x="3036436" y="4968613"/>
                </a:lnTo>
                <a:lnTo>
                  <a:pt x="3031995" y="4969990"/>
                </a:lnTo>
                <a:lnTo>
                  <a:pt x="2994028" y="4967956"/>
                </a:lnTo>
                <a:cubicBezTo>
                  <a:pt x="2992299" y="4970105"/>
                  <a:pt x="2989407" y="4971561"/>
                  <a:pt x="2984001" y="4971609"/>
                </a:cubicBezTo>
                <a:cubicBezTo>
                  <a:pt x="2994191" y="4986644"/>
                  <a:pt x="2981386" y="4977427"/>
                  <a:pt x="2964542" y="4976237"/>
                </a:cubicBezTo>
                <a:cubicBezTo>
                  <a:pt x="2976613" y="4999323"/>
                  <a:pt x="2927627" y="4986817"/>
                  <a:pt x="2921274" y="4999668"/>
                </a:cubicBezTo>
                <a:cubicBezTo>
                  <a:pt x="2908629" y="4998274"/>
                  <a:pt x="2895476" y="4997220"/>
                  <a:pt x="2882111" y="4996632"/>
                </a:cubicBezTo>
                <a:lnTo>
                  <a:pt x="2874282" y="4996582"/>
                </a:lnTo>
                <a:cubicBezTo>
                  <a:pt x="2874237" y="4996658"/>
                  <a:pt x="2874193" y="4996735"/>
                  <a:pt x="2874147" y="4996812"/>
                </a:cubicBezTo>
                <a:cubicBezTo>
                  <a:pt x="2872492" y="4997296"/>
                  <a:pt x="2869935" y="4997466"/>
                  <a:pt x="2865932" y="4997221"/>
                </a:cubicBezTo>
                <a:lnTo>
                  <a:pt x="2860008" y="4996489"/>
                </a:lnTo>
                <a:lnTo>
                  <a:pt x="2844819" y="4996392"/>
                </a:lnTo>
                <a:lnTo>
                  <a:pt x="2839735" y="4997900"/>
                </a:lnTo>
                <a:lnTo>
                  <a:pt x="2837922" y="5000718"/>
                </a:lnTo>
                <a:lnTo>
                  <a:pt x="2836507" y="5000394"/>
                </a:lnTo>
                <a:cubicBezTo>
                  <a:pt x="2825749" y="4995427"/>
                  <a:pt x="2822382" y="4988291"/>
                  <a:pt x="2808859" y="5008050"/>
                </a:cubicBezTo>
                <a:cubicBezTo>
                  <a:pt x="2784233" y="4999995"/>
                  <a:pt x="2779499" y="5012041"/>
                  <a:pt x="2745907" y="5016391"/>
                </a:cubicBezTo>
                <a:cubicBezTo>
                  <a:pt x="2731796" y="5008784"/>
                  <a:pt x="2720518" y="5011549"/>
                  <a:pt x="2709519" y="5017601"/>
                </a:cubicBezTo>
                <a:cubicBezTo>
                  <a:pt x="2676766" y="5014138"/>
                  <a:pt x="2646981" y="5022656"/>
                  <a:pt x="2610212" y="5024813"/>
                </a:cubicBezTo>
                <a:cubicBezTo>
                  <a:pt x="2570359" y="5014992"/>
                  <a:pt x="2550109" y="5032793"/>
                  <a:pt x="2510814" y="5035020"/>
                </a:cubicBezTo>
                <a:cubicBezTo>
                  <a:pt x="2476639" y="5017991"/>
                  <a:pt x="2482834" y="5049980"/>
                  <a:pt x="2462736" y="5056754"/>
                </a:cubicBezTo>
                <a:lnTo>
                  <a:pt x="2457050" y="5057379"/>
                </a:lnTo>
                <a:lnTo>
                  <a:pt x="2442184" y="5054901"/>
                </a:lnTo>
                <a:lnTo>
                  <a:pt x="2436703" y="5053277"/>
                </a:lnTo>
                <a:cubicBezTo>
                  <a:pt x="2432888" y="5052418"/>
                  <a:pt x="2430299" y="5052175"/>
                  <a:pt x="2428451" y="5052373"/>
                </a:cubicBezTo>
                <a:lnTo>
                  <a:pt x="2420551" y="5051292"/>
                </a:lnTo>
                <a:cubicBezTo>
                  <a:pt x="2407700" y="5048633"/>
                  <a:pt x="2395274" y="5045570"/>
                  <a:pt x="2383501" y="5042264"/>
                </a:cubicBezTo>
                <a:cubicBezTo>
                  <a:pt x="2362992" y="5043848"/>
                  <a:pt x="2317884" y="5059023"/>
                  <a:pt x="2297493" y="5060796"/>
                </a:cubicBezTo>
                <a:lnTo>
                  <a:pt x="2261156" y="5052905"/>
                </a:lnTo>
                <a:lnTo>
                  <a:pt x="2200581" y="5036274"/>
                </a:lnTo>
                <a:lnTo>
                  <a:pt x="2198380" y="5036861"/>
                </a:lnTo>
                <a:lnTo>
                  <a:pt x="2116066" y="5030866"/>
                </a:lnTo>
                <a:cubicBezTo>
                  <a:pt x="2111600" y="5028328"/>
                  <a:pt x="2059664" y="5017338"/>
                  <a:pt x="2056754" y="5013653"/>
                </a:cubicBezTo>
                <a:cubicBezTo>
                  <a:pt x="2003393" y="5025622"/>
                  <a:pt x="1998298" y="5020073"/>
                  <a:pt x="1942916" y="5016969"/>
                </a:cubicBezTo>
                <a:cubicBezTo>
                  <a:pt x="1882138" y="5005950"/>
                  <a:pt x="1836966" y="4987831"/>
                  <a:pt x="1796717" y="4981610"/>
                </a:cubicBezTo>
                <a:cubicBezTo>
                  <a:pt x="1724075" y="4970499"/>
                  <a:pt x="1636218" y="4947449"/>
                  <a:pt x="1583222" y="4942334"/>
                </a:cubicBezTo>
                <a:cubicBezTo>
                  <a:pt x="1544265" y="4961611"/>
                  <a:pt x="1556109" y="4938719"/>
                  <a:pt x="1518821" y="4938963"/>
                </a:cubicBezTo>
                <a:cubicBezTo>
                  <a:pt x="1497291" y="4936197"/>
                  <a:pt x="1483221" y="4927794"/>
                  <a:pt x="1471837" y="4925740"/>
                </a:cubicBezTo>
                <a:lnTo>
                  <a:pt x="1450515" y="4926642"/>
                </a:lnTo>
                <a:lnTo>
                  <a:pt x="1437078" y="4926078"/>
                </a:lnTo>
                <a:lnTo>
                  <a:pt x="1432462" y="4931139"/>
                </a:lnTo>
                <a:lnTo>
                  <a:pt x="1411645" y="4934032"/>
                </a:lnTo>
                <a:cubicBezTo>
                  <a:pt x="1384856" y="4931153"/>
                  <a:pt x="1306656" y="4918434"/>
                  <a:pt x="1271729" y="4913863"/>
                </a:cubicBezTo>
                <a:cubicBezTo>
                  <a:pt x="1258697" y="4907976"/>
                  <a:pt x="1213546" y="4901042"/>
                  <a:pt x="1202076" y="4906608"/>
                </a:cubicBezTo>
                <a:cubicBezTo>
                  <a:pt x="1192059" y="4906580"/>
                  <a:pt x="1182171" y="4902320"/>
                  <a:pt x="1174670" y="4909064"/>
                </a:cubicBezTo>
                <a:cubicBezTo>
                  <a:pt x="1163701" y="4916862"/>
                  <a:pt x="1136874" y="4897641"/>
                  <a:pt x="1137035" y="4908989"/>
                </a:cubicBezTo>
                <a:cubicBezTo>
                  <a:pt x="1117838" y="4895687"/>
                  <a:pt x="1091386" y="4911450"/>
                  <a:pt x="1069882" y="4912892"/>
                </a:cubicBezTo>
                <a:cubicBezTo>
                  <a:pt x="1055589" y="4900472"/>
                  <a:pt x="1024570" y="4915744"/>
                  <a:pt x="980935" y="4911119"/>
                </a:cubicBezTo>
                <a:cubicBezTo>
                  <a:pt x="947614" y="4906556"/>
                  <a:pt x="913224" y="4897403"/>
                  <a:pt x="869960" y="4885518"/>
                </a:cubicBezTo>
                <a:cubicBezTo>
                  <a:pt x="819114" y="4856727"/>
                  <a:pt x="768074" y="4850663"/>
                  <a:pt x="721345" y="4839806"/>
                </a:cubicBezTo>
                <a:cubicBezTo>
                  <a:pt x="667944" y="4829906"/>
                  <a:pt x="698286" y="4859338"/>
                  <a:pt x="635428" y="4830000"/>
                </a:cubicBezTo>
                <a:cubicBezTo>
                  <a:pt x="626286" y="4837571"/>
                  <a:pt x="617638" y="4836842"/>
                  <a:pt x="604106" y="4830842"/>
                </a:cubicBezTo>
                <a:cubicBezTo>
                  <a:pt x="583276" y="4833091"/>
                  <a:pt x="539859" y="4845979"/>
                  <a:pt x="510451" y="4843485"/>
                </a:cubicBezTo>
                <a:cubicBezTo>
                  <a:pt x="489781" y="4840800"/>
                  <a:pt x="443867" y="4818678"/>
                  <a:pt x="427656" y="4815877"/>
                </a:cubicBezTo>
                <a:cubicBezTo>
                  <a:pt x="424088" y="4817297"/>
                  <a:pt x="419580" y="4820561"/>
                  <a:pt x="413184" y="4826676"/>
                </a:cubicBezTo>
                <a:cubicBezTo>
                  <a:pt x="387673" y="4816699"/>
                  <a:pt x="379855" y="4828170"/>
                  <a:pt x="341772" y="4829671"/>
                </a:cubicBezTo>
                <a:cubicBezTo>
                  <a:pt x="327795" y="4821005"/>
                  <a:pt x="314729" y="4822794"/>
                  <a:pt x="301266" y="4827842"/>
                </a:cubicBezTo>
                <a:cubicBezTo>
                  <a:pt x="265781" y="4821714"/>
                  <a:pt x="231017" y="4827635"/>
                  <a:pt x="189886" y="4826710"/>
                </a:cubicBezTo>
                <a:cubicBezTo>
                  <a:pt x="147910" y="4813727"/>
                  <a:pt x="121702" y="4829584"/>
                  <a:pt x="77762" y="4828518"/>
                </a:cubicBezTo>
                <a:cubicBezTo>
                  <a:pt x="38733" y="4806108"/>
                  <a:pt x="44308" y="4851138"/>
                  <a:pt x="8164" y="4846203"/>
                </a:cubicBezTo>
                <a:lnTo>
                  <a:pt x="0" y="4843648"/>
                </a:lnTo>
                <a:lnTo>
                  <a:pt x="0" y="4080681"/>
                </a:lnTo>
                <a:close/>
              </a:path>
            </a:pathLst>
          </a:cu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C703AD45-A418-28C9-72A8-080B87186946}"/>
              </a:ext>
            </a:extLst>
          </p:cNvPr>
          <p:cNvSpPr>
            <a:spLocks noGrp="1"/>
          </p:cNvSpPr>
          <p:nvPr>
            <p:ph type="sldNum" sz="quarter" idx="12"/>
          </p:nvPr>
        </p:nvSpPr>
        <p:spPr>
          <a:xfrm>
            <a:off x="6457950" y="5624512"/>
            <a:ext cx="2057400" cy="273844"/>
          </a:xfrm>
        </p:spPr>
        <p:txBody>
          <a:bodyPr vert="horz" wrap="square" lIns="68580" tIns="34290" rIns="68580" bIns="34290" numCol="1" rtlCol="0" anchor="ctr" anchorCtr="0" compatLnSpc="1">
            <a:prstTxWarp prst="textNoShape">
              <a:avLst/>
            </a:prstTxWarp>
            <a:normAutofit/>
          </a:bodyPr>
          <a:lstStyle/>
          <a:p>
            <a:pPr>
              <a:spcAft>
                <a:spcPts val="450"/>
              </a:spcAft>
            </a:pPr>
            <a:fld id="{20306041-B3FE-064D-9FF3-82ABE6D47202}" type="slidenum">
              <a:rPr lang="en-US" sz="750">
                <a:solidFill>
                  <a:srgbClr val="FFFFFF"/>
                </a:solidFill>
              </a:rPr>
              <a:pPr>
                <a:spcAft>
                  <a:spcPts val="450"/>
                </a:spcAft>
              </a:pPr>
              <a:t>12</a:t>
            </a:fld>
            <a:endParaRPr lang="en-US" sz="750">
              <a:solidFill>
                <a:srgbClr val="FFFFFF"/>
              </a:solidFill>
            </a:endParaRPr>
          </a:p>
        </p:txBody>
      </p:sp>
    </p:spTree>
    <p:extLst>
      <p:ext uri="{BB962C8B-B14F-4D97-AF65-F5344CB8AC3E}">
        <p14:creationId xmlns:p14="http://schemas.microsoft.com/office/powerpoint/2010/main" val="896876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B7F380-19C0-3451-B34B-45F6AEADC9A0}"/>
              </a:ext>
            </a:extLst>
          </p:cNvPr>
          <p:cNvSpPr>
            <a:spLocks noGrp="1"/>
          </p:cNvSpPr>
          <p:nvPr>
            <p:ph type="title"/>
          </p:nvPr>
        </p:nvSpPr>
        <p:spPr/>
        <p:txBody>
          <a:bodyPr/>
          <a:lstStyle/>
          <a:p>
            <a:r>
              <a:rPr lang="en-US" dirty="0"/>
              <a:t>Scarcity Bias</a:t>
            </a:r>
          </a:p>
        </p:txBody>
      </p:sp>
      <p:sp>
        <p:nvSpPr>
          <p:cNvPr id="3" name="Content Placeholder 2">
            <a:extLst>
              <a:ext uri="{FF2B5EF4-FFF2-40B4-BE49-F238E27FC236}">
                <a16:creationId xmlns:a16="http://schemas.microsoft.com/office/drawing/2014/main" id="{3F63EF9E-BAE0-D47F-55FB-88CC3D7D95A2}"/>
              </a:ext>
            </a:extLst>
          </p:cNvPr>
          <p:cNvSpPr>
            <a:spLocks noGrp="1"/>
          </p:cNvSpPr>
          <p:nvPr>
            <p:ph idx="1"/>
          </p:nvPr>
        </p:nvSpPr>
        <p:spPr/>
        <p:txBody>
          <a:bodyPr/>
          <a:lstStyle/>
          <a:p>
            <a:r>
              <a:rPr lang="en-US" dirty="0"/>
              <a:t>We tend to perceive something that is less readily available as more valuable and desirable</a:t>
            </a:r>
          </a:p>
        </p:txBody>
      </p:sp>
      <p:sp>
        <p:nvSpPr>
          <p:cNvPr id="4" name="Slide Number Placeholder 3">
            <a:extLst>
              <a:ext uri="{FF2B5EF4-FFF2-40B4-BE49-F238E27FC236}">
                <a16:creationId xmlns:a16="http://schemas.microsoft.com/office/drawing/2014/main" id="{8F6FAC10-3D6C-7DDB-238F-B94F873FBB50}"/>
              </a:ext>
            </a:extLst>
          </p:cNvPr>
          <p:cNvSpPr>
            <a:spLocks noGrp="1"/>
          </p:cNvSpPr>
          <p:nvPr>
            <p:ph type="sldNum" sz="quarter" idx="12"/>
          </p:nvPr>
        </p:nvSpPr>
        <p:spPr/>
        <p:txBody>
          <a:bodyPr/>
          <a:lstStyle/>
          <a:p>
            <a:fld id="{20306041-B3FE-064D-9FF3-82ABE6D47202}" type="slidenum">
              <a:rPr lang="en-US" smtClean="0"/>
              <a:t>13</a:t>
            </a:fld>
            <a:endParaRPr lang="en-US"/>
          </a:p>
        </p:txBody>
      </p:sp>
      <p:pic>
        <p:nvPicPr>
          <p:cNvPr id="7" name="Picture 2" descr="Editorial cartoon for March 9, 2020 | West Central Tribune">
            <a:extLst>
              <a:ext uri="{FF2B5EF4-FFF2-40B4-BE49-F238E27FC236}">
                <a16:creationId xmlns:a16="http://schemas.microsoft.com/office/drawing/2014/main" id="{4BEECAF7-474A-CAC5-1F25-16F41C454CA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43400" y="3197779"/>
            <a:ext cx="4638675" cy="2897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77351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21442-CB09-5EF5-CEF3-4C4C0F16437F}"/>
              </a:ext>
            </a:extLst>
          </p:cNvPr>
          <p:cNvSpPr>
            <a:spLocks noGrp="1"/>
          </p:cNvSpPr>
          <p:nvPr>
            <p:ph type="title"/>
          </p:nvPr>
        </p:nvSpPr>
        <p:spPr/>
        <p:txBody>
          <a:bodyPr/>
          <a:lstStyle/>
          <a:p>
            <a:r>
              <a:rPr lang="en-US" dirty="0"/>
              <a:t>Endowed Progress Effect</a:t>
            </a:r>
          </a:p>
        </p:txBody>
      </p:sp>
      <p:sp>
        <p:nvSpPr>
          <p:cNvPr id="3" name="Content Placeholder 2">
            <a:extLst>
              <a:ext uri="{FF2B5EF4-FFF2-40B4-BE49-F238E27FC236}">
                <a16:creationId xmlns:a16="http://schemas.microsoft.com/office/drawing/2014/main" id="{1A4E31CF-17DA-FF99-0E50-2C64D6A529A3}"/>
              </a:ext>
            </a:extLst>
          </p:cNvPr>
          <p:cNvSpPr>
            <a:spLocks noGrp="1"/>
          </p:cNvSpPr>
          <p:nvPr>
            <p:ph idx="1"/>
          </p:nvPr>
        </p:nvSpPr>
        <p:spPr>
          <a:xfrm>
            <a:off x="1138626" y="2039469"/>
            <a:ext cx="5528139" cy="3370731"/>
          </a:xfrm>
        </p:spPr>
        <p:txBody>
          <a:bodyPr>
            <a:normAutofit fontScale="85000" lnSpcReduction="20000"/>
          </a:bodyPr>
          <a:lstStyle/>
          <a:p>
            <a:r>
              <a:rPr lang="en-US" dirty="0"/>
              <a:t>When we make progress towards a goal, we feel more committed to achieving that goal</a:t>
            </a:r>
          </a:p>
          <a:p>
            <a:r>
              <a:rPr lang="en-US" dirty="0"/>
              <a:t>Consider creative ways to track vaccination goals</a:t>
            </a:r>
          </a:p>
          <a:p>
            <a:r>
              <a:rPr lang="en-US" dirty="0"/>
              <a:t>Comparing individual facilities against one another, all employees/residents/patients, units, </a:t>
            </a:r>
            <a:r>
              <a:rPr lang="en-US" dirty="0" err="1"/>
              <a:t>etc</a:t>
            </a:r>
            <a:endParaRPr lang="en-US" dirty="0"/>
          </a:p>
        </p:txBody>
      </p:sp>
      <p:sp>
        <p:nvSpPr>
          <p:cNvPr id="4" name="Slide Number Placeholder 3">
            <a:extLst>
              <a:ext uri="{FF2B5EF4-FFF2-40B4-BE49-F238E27FC236}">
                <a16:creationId xmlns:a16="http://schemas.microsoft.com/office/drawing/2014/main" id="{47858400-AA2E-6A78-6495-810780492FF5}"/>
              </a:ext>
            </a:extLst>
          </p:cNvPr>
          <p:cNvSpPr>
            <a:spLocks noGrp="1"/>
          </p:cNvSpPr>
          <p:nvPr>
            <p:ph type="sldNum" sz="quarter" idx="12"/>
          </p:nvPr>
        </p:nvSpPr>
        <p:spPr/>
        <p:txBody>
          <a:bodyPr/>
          <a:lstStyle/>
          <a:p>
            <a:fld id="{20306041-B3FE-064D-9FF3-82ABE6D47202}" type="slidenum">
              <a:rPr lang="en-US" smtClean="0"/>
              <a:t>14</a:t>
            </a:fld>
            <a:endParaRPr lang="en-US"/>
          </a:p>
        </p:txBody>
      </p:sp>
      <p:pic>
        <p:nvPicPr>
          <p:cNvPr id="6146" name="Picture 2" descr="See related image detail. 404 Not Found | Goal thermometer, Goal charts, Goal thermometer printable">
            <a:extLst>
              <a:ext uri="{FF2B5EF4-FFF2-40B4-BE49-F238E27FC236}">
                <a16:creationId xmlns:a16="http://schemas.microsoft.com/office/drawing/2014/main" id="{CD5A3861-ECEE-1782-B99E-033A2D17E2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87414" y="1553765"/>
            <a:ext cx="1635919" cy="37504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23280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C5128-734A-C556-F973-9677B979E55B}"/>
              </a:ext>
            </a:extLst>
          </p:cNvPr>
          <p:cNvSpPr>
            <a:spLocks noGrp="1"/>
          </p:cNvSpPr>
          <p:nvPr>
            <p:ph type="title"/>
          </p:nvPr>
        </p:nvSpPr>
        <p:spPr/>
        <p:txBody>
          <a:bodyPr/>
          <a:lstStyle/>
          <a:p>
            <a:r>
              <a:rPr lang="en-US" dirty="0"/>
              <a:t>Choice Overload Effect</a:t>
            </a:r>
          </a:p>
        </p:txBody>
      </p:sp>
      <p:sp>
        <p:nvSpPr>
          <p:cNvPr id="3" name="Content Placeholder 2">
            <a:extLst>
              <a:ext uri="{FF2B5EF4-FFF2-40B4-BE49-F238E27FC236}">
                <a16:creationId xmlns:a16="http://schemas.microsoft.com/office/drawing/2014/main" id="{E7312E9A-645B-11B9-3B59-9D677827EDD8}"/>
              </a:ext>
            </a:extLst>
          </p:cNvPr>
          <p:cNvSpPr>
            <a:spLocks noGrp="1"/>
          </p:cNvSpPr>
          <p:nvPr>
            <p:ph idx="1"/>
          </p:nvPr>
        </p:nvSpPr>
        <p:spPr>
          <a:xfrm>
            <a:off x="1257300" y="1742043"/>
            <a:ext cx="7886700" cy="1202531"/>
          </a:xfrm>
        </p:spPr>
        <p:txBody>
          <a:bodyPr/>
          <a:lstStyle/>
          <a:p>
            <a:r>
              <a:rPr lang="en-US" dirty="0"/>
              <a:t>The more limited the options, the easier it becomes to make a choice</a:t>
            </a:r>
          </a:p>
        </p:txBody>
      </p:sp>
      <p:sp>
        <p:nvSpPr>
          <p:cNvPr id="4" name="Slide Number Placeholder 3">
            <a:extLst>
              <a:ext uri="{FF2B5EF4-FFF2-40B4-BE49-F238E27FC236}">
                <a16:creationId xmlns:a16="http://schemas.microsoft.com/office/drawing/2014/main" id="{58C72D11-F59B-99B0-3464-94C34EE05B45}"/>
              </a:ext>
            </a:extLst>
          </p:cNvPr>
          <p:cNvSpPr>
            <a:spLocks noGrp="1"/>
          </p:cNvSpPr>
          <p:nvPr>
            <p:ph type="sldNum" sz="quarter" idx="12"/>
          </p:nvPr>
        </p:nvSpPr>
        <p:spPr/>
        <p:txBody>
          <a:bodyPr/>
          <a:lstStyle/>
          <a:p>
            <a:fld id="{20306041-B3FE-064D-9FF3-82ABE6D47202}" type="slidenum">
              <a:rPr lang="en-US" smtClean="0"/>
              <a:t>15</a:t>
            </a:fld>
            <a:endParaRPr lang="en-US"/>
          </a:p>
        </p:txBody>
      </p:sp>
      <p:pic>
        <p:nvPicPr>
          <p:cNvPr id="7170" name="Picture 2" descr="Image result for moderna">
            <a:extLst>
              <a:ext uri="{FF2B5EF4-FFF2-40B4-BE49-F238E27FC236}">
                <a16:creationId xmlns:a16="http://schemas.microsoft.com/office/drawing/2014/main" id="{7D1A57A9-7B0D-36AD-F3C6-B8626D53CB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4516" y="3198213"/>
            <a:ext cx="2782303" cy="200025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Image result for novavax">
            <a:extLst>
              <a:ext uri="{FF2B5EF4-FFF2-40B4-BE49-F238E27FC236}">
                <a16:creationId xmlns:a16="http://schemas.microsoft.com/office/drawing/2014/main" id="{C9FDA5AE-FC4E-478F-4F8A-938E918ADCD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8073" y="3198213"/>
            <a:ext cx="3021806" cy="2000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11256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26D21-BCA1-7629-FC3E-6DDF3539A22F}"/>
              </a:ext>
            </a:extLst>
          </p:cNvPr>
          <p:cNvSpPr>
            <a:spLocks noGrp="1"/>
          </p:cNvSpPr>
          <p:nvPr>
            <p:ph type="title"/>
          </p:nvPr>
        </p:nvSpPr>
        <p:spPr/>
        <p:txBody>
          <a:bodyPr/>
          <a:lstStyle/>
          <a:p>
            <a:r>
              <a:rPr lang="en-US" dirty="0"/>
              <a:t>Foot in Door</a:t>
            </a:r>
          </a:p>
        </p:txBody>
      </p:sp>
      <p:sp>
        <p:nvSpPr>
          <p:cNvPr id="3" name="Content Placeholder 2">
            <a:extLst>
              <a:ext uri="{FF2B5EF4-FFF2-40B4-BE49-F238E27FC236}">
                <a16:creationId xmlns:a16="http://schemas.microsoft.com/office/drawing/2014/main" id="{E3FC855C-995F-F34A-EF96-C00B0E7D8DFC}"/>
              </a:ext>
            </a:extLst>
          </p:cNvPr>
          <p:cNvSpPr>
            <a:spLocks noGrp="1"/>
          </p:cNvSpPr>
          <p:nvPr>
            <p:ph idx="1"/>
          </p:nvPr>
        </p:nvSpPr>
        <p:spPr>
          <a:xfrm>
            <a:off x="1066800" y="1911684"/>
            <a:ext cx="4140592" cy="3346115"/>
          </a:xfrm>
        </p:spPr>
        <p:txBody>
          <a:bodyPr/>
          <a:lstStyle/>
          <a:p>
            <a:r>
              <a:rPr lang="en-US" dirty="0"/>
              <a:t>Committing a small step up front will make us more likely to agree to something larger later on.</a:t>
            </a:r>
          </a:p>
          <a:p>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776801FC-A0C7-FD75-9884-E4424E05E2B1}"/>
              </a:ext>
            </a:extLst>
          </p:cNvPr>
          <p:cNvSpPr>
            <a:spLocks noGrp="1"/>
          </p:cNvSpPr>
          <p:nvPr>
            <p:ph type="sldNum" sz="quarter" idx="12"/>
          </p:nvPr>
        </p:nvSpPr>
        <p:spPr/>
        <p:txBody>
          <a:bodyPr/>
          <a:lstStyle/>
          <a:p>
            <a:fld id="{20306041-B3FE-064D-9FF3-82ABE6D47202}" type="slidenum">
              <a:rPr lang="en-US" smtClean="0"/>
              <a:t>16</a:t>
            </a:fld>
            <a:endParaRPr lang="en-US"/>
          </a:p>
        </p:txBody>
      </p:sp>
      <p:pic>
        <p:nvPicPr>
          <p:cNvPr id="17410" name="Picture 2" descr="Foot-in-the-Door Technique - IResearchNet">
            <a:extLst>
              <a:ext uri="{FF2B5EF4-FFF2-40B4-BE49-F238E27FC236}">
                <a16:creationId xmlns:a16="http://schemas.microsoft.com/office/drawing/2014/main" id="{732C3B1C-CA8C-C6DA-9FCB-B5A052D07E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07392" y="1880613"/>
            <a:ext cx="3684892" cy="34466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47832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DE107-1A95-DBB0-65B6-565A4333B504}"/>
              </a:ext>
            </a:extLst>
          </p:cNvPr>
          <p:cNvSpPr>
            <a:spLocks noGrp="1"/>
          </p:cNvSpPr>
          <p:nvPr>
            <p:ph type="title"/>
          </p:nvPr>
        </p:nvSpPr>
        <p:spPr/>
        <p:txBody>
          <a:bodyPr/>
          <a:lstStyle/>
          <a:p>
            <a:r>
              <a:rPr lang="en-US" dirty="0"/>
              <a:t>Confirmation Bias</a:t>
            </a:r>
          </a:p>
        </p:txBody>
      </p:sp>
      <p:sp>
        <p:nvSpPr>
          <p:cNvPr id="3" name="Content Placeholder 2">
            <a:extLst>
              <a:ext uri="{FF2B5EF4-FFF2-40B4-BE49-F238E27FC236}">
                <a16:creationId xmlns:a16="http://schemas.microsoft.com/office/drawing/2014/main" id="{A6741B98-0C2F-576C-E62C-406560466F95}"/>
              </a:ext>
            </a:extLst>
          </p:cNvPr>
          <p:cNvSpPr>
            <a:spLocks noGrp="1"/>
          </p:cNvSpPr>
          <p:nvPr>
            <p:ph idx="1"/>
          </p:nvPr>
        </p:nvSpPr>
        <p:spPr>
          <a:xfrm>
            <a:off x="5529724" y="1752600"/>
            <a:ext cx="3519970" cy="3042836"/>
          </a:xfrm>
        </p:spPr>
        <p:txBody>
          <a:bodyPr>
            <a:normAutofit fontScale="92500"/>
          </a:bodyPr>
          <a:lstStyle/>
          <a:p>
            <a:r>
              <a:rPr lang="en-US" dirty="0"/>
              <a:t>We overvalue information which supports our beliefs, and downplay information that contradicts it</a:t>
            </a:r>
          </a:p>
        </p:txBody>
      </p:sp>
      <p:sp>
        <p:nvSpPr>
          <p:cNvPr id="4" name="Slide Number Placeholder 3">
            <a:extLst>
              <a:ext uri="{FF2B5EF4-FFF2-40B4-BE49-F238E27FC236}">
                <a16:creationId xmlns:a16="http://schemas.microsoft.com/office/drawing/2014/main" id="{5EB9D6C8-DB39-C369-55DC-C252808AE643}"/>
              </a:ext>
            </a:extLst>
          </p:cNvPr>
          <p:cNvSpPr>
            <a:spLocks noGrp="1"/>
          </p:cNvSpPr>
          <p:nvPr>
            <p:ph type="sldNum" sz="quarter" idx="12"/>
          </p:nvPr>
        </p:nvSpPr>
        <p:spPr/>
        <p:txBody>
          <a:bodyPr/>
          <a:lstStyle/>
          <a:p>
            <a:fld id="{20306041-B3FE-064D-9FF3-82ABE6D47202}" type="slidenum">
              <a:rPr lang="en-US" smtClean="0"/>
              <a:t>17</a:t>
            </a:fld>
            <a:endParaRPr lang="en-US"/>
          </a:p>
        </p:txBody>
      </p:sp>
      <p:pic>
        <p:nvPicPr>
          <p:cNvPr id="18434" name="Picture 2" descr="Confirmation bias with facts and prior beliefs written on the page.">
            <a:extLst>
              <a:ext uri="{FF2B5EF4-FFF2-40B4-BE49-F238E27FC236}">
                <a16:creationId xmlns:a16="http://schemas.microsoft.com/office/drawing/2014/main" id="{9F0A48BC-B2E0-6A6D-85E5-637C7FD5E1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752600"/>
            <a:ext cx="4568716" cy="30428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98871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E5C19-2511-EF17-D9F1-12DA6586FB80}"/>
              </a:ext>
            </a:extLst>
          </p:cNvPr>
          <p:cNvSpPr>
            <a:spLocks noGrp="1"/>
          </p:cNvSpPr>
          <p:nvPr>
            <p:ph type="title"/>
          </p:nvPr>
        </p:nvSpPr>
        <p:spPr/>
        <p:txBody>
          <a:bodyPr/>
          <a:lstStyle/>
          <a:p>
            <a:r>
              <a:rPr lang="en-US" dirty="0"/>
              <a:t>Halo Effect</a:t>
            </a:r>
          </a:p>
        </p:txBody>
      </p:sp>
      <p:sp>
        <p:nvSpPr>
          <p:cNvPr id="3" name="Content Placeholder 2">
            <a:extLst>
              <a:ext uri="{FF2B5EF4-FFF2-40B4-BE49-F238E27FC236}">
                <a16:creationId xmlns:a16="http://schemas.microsoft.com/office/drawing/2014/main" id="{AE5431C6-DE44-A8F1-6256-7BF02D7D6950}"/>
              </a:ext>
            </a:extLst>
          </p:cNvPr>
          <p:cNvSpPr>
            <a:spLocks noGrp="1"/>
          </p:cNvSpPr>
          <p:nvPr>
            <p:ph idx="1"/>
          </p:nvPr>
        </p:nvSpPr>
        <p:spPr>
          <a:xfrm>
            <a:off x="4924104" y="1676400"/>
            <a:ext cx="4022974" cy="3932964"/>
          </a:xfrm>
        </p:spPr>
        <p:txBody>
          <a:bodyPr/>
          <a:lstStyle/>
          <a:p>
            <a:r>
              <a:rPr lang="en-US" dirty="0"/>
              <a:t>When an initial impression is positive, it tends to positively influence our perceptions in other areas</a:t>
            </a:r>
          </a:p>
          <a:p>
            <a:pPr marL="0" indent="0">
              <a:buNone/>
            </a:pPr>
            <a:endParaRPr lang="en-US" dirty="0"/>
          </a:p>
        </p:txBody>
      </p:sp>
      <p:sp>
        <p:nvSpPr>
          <p:cNvPr id="4" name="Slide Number Placeholder 3">
            <a:extLst>
              <a:ext uri="{FF2B5EF4-FFF2-40B4-BE49-F238E27FC236}">
                <a16:creationId xmlns:a16="http://schemas.microsoft.com/office/drawing/2014/main" id="{14850813-DAAC-0863-C7E5-C4B1F7998E60}"/>
              </a:ext>
            </a:extLst>
          </p:cNvPr>
          <p:cNvSpPr>
            <a:spLocks noGrp="1"/>
          </p:cNvSpPr>
          <p:nvPr>
            <p:ph type="sldNum" sz="quarter" idx="12"/>
          </p:nvPr>
        </p:nvSpPr>
        <p:spPr/>
        <p:txBody>
          <a:bodyPr/>
          <a:lstStyle/>
          <a:p>
            <a:fld id="{20306041-B3FE-064D-9FF3-82ABE6D47202}" type="slidenum">
              <a:rPr lang="en-US" smtClean="0"/>
              <a:t>18</a:t>
            </a:fld>
            <a:endParaRPr lang="en-US"/>
          </a:p>
        </p:txBody>
      </p:sp>
      <p:pic>
        <p:nvPicPr>
          <p:cNvPr id="6" name="Picture 5">
            <a:extLst>
              <a:ext uri="{FF2B5EF4-FFF2-40B4-BE49-F238E27FC236}">
                <a16:creationId xmlns:a16="http://schemas.microsoft.com/office/drawing/2014/main" id="{EEE4340B-51BF-4337-4E54-27F3EC225286}"/>
              </a:ext>
            </a:extLst>
          </p:cNvPr>
          <p:cNvPicPr>
            <a:picLocks noChangeAspect="1"/>
          </p:cNvPicPr>
          <p:nvPr/>
        </p:nvPicPr>
        <p:blipFill>
          <a:blip r:embed="rId3"/>
          <a:stretch>
            <a:fillRect/>
          </a:stretch>
        </p:blipFill>
        <p:spPr>
          <a:xfrm>
            <a:off x="1341900" y="1676400"/>
            <a:ext cx="3569627" cy="3932964"/>
          </a:xfrm>
          <a:prstGeom prst="rect">
            <a:avLst/>
          </a:prstGeom>
        </p:spPr>
      </p:pic>
    </p:spTree>
    <p:extLst>
      <p:ext uri="{BB962C8B-B14F-4D97-AF65-F5344CB8AC3E}">
        <p14:creationId xmlns:p14="http://schemas.microsoft.com/office/powerpoint/2010/main" val="31693291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FDD57-402B-B953-C39A-CB8B15AEFABD}"/>
              </a:ext>
            </a:extLst>
          </p:cNvPr>
          <p:cNvSpPr>
            <a:spLocks noGrp="1"/>
          </p:cNvSpPr>
          <p:nvPr>
            <p:ph type="title"/>
          </p:nvPr>
        </p:nvSpPr>
        <p:spPr/>
        <p:txBody>
          <a:bodyPr/>
          <a:lstStyle/>
          <a:p>
            <a:r>
              <a:rPr lang="en-US" dirty="0"/>
              <a:t>Endowment Effect</a:t>
            </a:r>
          </a:p>
        </p:txBody>
      </p:sp>
      <p:sp>
        <p:nvSpPr>
          <p:cNvPr id="3" name="Content Placeholder 2">
            <a:extLst>
              <a:ext uri="{FF2B5EF4-FFF2-40B4-BE49-F238E27FC236}">
                <a16:creationId xmlns:a16="http://schemas.microsoft.com/office/drawing/2014/main" id="{50BFEA34-2C9A-FE46-20EA-0776DEDF2877}"/>
              </a:ext>
            </a:extLst>
          </p:cNvPr>
          <p:cNvSpPr>
            <a:spLocks noGrp="1"/>
          </p:cNvSpPr>
          <p:nvPr>
            <p:ph idx="1"/>
          </p:nvPr>
        </p:nvSpPr>
        <p:spPr>
          <a:xfrm>
            <a:off x="1083469" y="2068082"/>
            <a:ext cx="7886700" cy="1506447"/>
          </a:xfrm>
        </p:spPr>
        <p:txBody>
          <a:bodyPr/>
          <a:lstStyle/>
          <a:p>
            <a:r>
              <a:rPr lang="en-US" dirty="0"/>
              <a:t>When we feel something belongs to us, it becomes valuable to us and we are more reluctant to part with it.</a:t>
            </a:r>
          </a:p>
        </p:txBody>
      </p:sp>
      <p:sp>
        <p:nvSpPr>
          <p:cNvPr id="4" name="Slide Number Placeholder 3">
            <a:extLst>
              <a:ext uri="{FF2B5EF4-FFF2-40B4-BE49-F238E27FC236}">
                <a16:creationId xmlns:a16="http://schemas.microsoft.com/office/drawing/2014/main" id="{1A1DCE78-7CCF-0A9F-B143-042B11054440}"/>
              </a:ext>
            </a:extLst>
          </p:cNvPr>
          <p:cNvSpPr>
            <a:spLocks noGrp="1"/>
          </p:cNvSpPr>
          <p:nvPr>
            <p:ph type="sldNum" sz="quarter" idx="12"/>
          </p:nvPr>
        </p:nvSpPr>
        <p:spPr/>
        <p:txBody>
          <a:bodyPr/>
          <a:lstStyle/>
          <a:p>
            <a:fld id="{20306041-B3FE-064D-9FF3-82ABE6D47202}" type="slidenum">
              <a:rPr lang="en-US" smtClean="0"/>
              <a:t>19</a:t>
            </a:fld>
            <a:endParaRPr lang="en-US"/>
          </a:p>
        </p:txBody>
      </p:sp>
      <p:pic>
        <p:nvPicPr>
          <p:cNvPr id="6" name="Picture 5">
            <a:extLst>
              <a:ext uri="{FF2B5EF4-FFF2-40B4-BE49-F238E27FC236}">
                <a16:creationId xmlns:a16="http://schemas.microsoft.com/office/drawing/2014/main" id="{8A6DF95F-5687-0398-41CC-83629AC04096}"/>
              </a:ext>
            </a:extLst>
          </p:cNvPr>
          <p:cNvPicPr>
            <a:picLocks noChangeAspect="1"/>
          </p:cNvPicPr>
          <p:nvPr/>
        </p:nvPicPr>
        <p:blipFill>
          <a:blip r:embed="rId3"/>
          <a:stretch>
            <a:fillRect/>
          </a:stretch>
        </p:blipFill>
        <p:spPr>
          <a:xfrm>
            <a:off x="2590800" y="4038600"/>
            <a:ext cx="4090355" cy="1506448"/>
          </a:xfrm>
          <a:prstGeom prst="rect">
            <a:avLst/>
          </a:prstGeom>
        </p:spPr>
      </p:pic>
    </p:spTree>
    <p:extLst>
      <p:ext uri="{BB962C8B-B14F-4D97-AF65-F5344CB8AC3E}">
        <p14:creationId xmlns:p14="http://schemas.microsoft.com/office/powerpoint/2010/main" val="13658752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EE15C-B128-A94A-9E7E-968AA67DADFB}"/>
              </a:ext>
            </a:extLst>
          </p:cNvPr>
          <p:cNvSpPr>
            <a:spLocks noGrp="1"/>
          </p:cNvSpPr>
          <p:nvPr>
            <p:ph type="title"/>
          </p:nvPr>
        </p:nvSpPr>
        <p:spPr/>
        <p:txBody>
          <a:bodyPr/>
          <a:lstStyle/>
          <a:p>
            <a:r>
              <a:rPr lang="en-US" dirty="0"/>
              <a:t>Objectives</a:t>
            </a:r>
          </a:p>
        </p:txBody>
      </p:sp>
      <p:sp>
        <p:nvSpPr>
          <p:cNvPr id="3" name="Content Placeholder 2">
            <a:extLst>
              <a:ext uri="{FF2B5EF4-FFF2-40B4-BE49-F238E27FC236}">
                <a16:creationId xmlns:a16="http://schemas.microsoft.com/office/drawing/2014/main" id="{194F24AC-EB55-4E44-9A7E-540707BC6822}"/>
              </a:ext>
            </a:extLst>
          </p:cNvPr>
          <p:cNvSpPr>
            <a:spLocks noGrp="1"/>
          </p:cNvSpPr>
          <p:nvPr>
            <p:ph idx="1"/>
          </p:nvPr>
        </p:nvSpPr>
        <p:spPr/>
        <p:txBody>
          <a:bodyPr/>
          <a:lstStyle/>
          <a:p>
            <a:pPr marL="342900" marR="0" lvl="0" indent="-342900">
              <a:spcBef>
                <a:spcPts val="0"/>
              </a:spcBef>
              <a:spcAft>
                <a:spcPts val="0"/>
              </a:spcAft>
              <a:buFont typeface="+mj-lt"/>
              <a:buAutoNum type="arabicPeriod"/>
              <a:tabLst>
                <a:tab pos="457200" algn="l"/>
              </a:tabLst>
            </a:pPr>
            <a:r>
              <a:rPr lang="en-US" sz="1800" dirty="0">
                <a:effectLst/>
                <a:latin typeface="Aptos" panose="020B0004020202020204" pitchFamily="34" charset="0"/>
                <a:ea typeface="Times New Roman" panose="02020603050405020304" pitchFamily="18" charset="0"/>
                <a:cs typeface="Aptos" panose="020B0004020202020204" pitchFamily="34" charset="0"/>
              </a:rPr>
              <a:t>Gain a thorough understanding of key behavioral science concepts, with a specific focus on cognitive biases and their impact on decision-making and behavior.</a:t>
            </a:r>
            <a:endParaRPr lang="en-US" sz="1800" dirty="0">
              <a:effectLst/>
              <a:latin typeface="Aptos" panose="020B0004020202020204" pitchFamily="34" charset="0"/>
              <a:ea typeface="Aptos" panose="020B0004020202020204" pitchFamily="34" charset="0"/>
              <a:cs typeface="Aptos" panose="020B0004020202020204" pitchFamily="34" charset="0"/>
            </a:endParaRPr>
          </a:p>
          <a:p>
            <a:pPr marL="342900" marR="0" lvl="0" indent="-342900">
              <a:spcBef>
                <a:spcPts val="0"/>
              </a:spcBef>
              <a:spcAft>
                <a:spcPts val="0"/>
              </a:spcAft>
              <a:buFont typeface="+mj-lt"/>
              <a:buAutoNum type="arabicPeriod"/>
              <a:tabLst>
                <a:tab pos="457200" algn="l"/>
              </a:tabLst>
            </a:pPr>
            <a:r>
              <a:rPr lang="en-US" sz="1800" dirty="0">
                <a:effectLst/>
                <a:latin typeface="Aptos" panose="020B0004020202020204" pitchFamily="34" charset="0"/>
                <a:ea typeface="Times New Roman" panose="02020603050405020304" pitchFamily="18" charset="0"/>
                <a:cs typeface="Aptos" panose="020B0004020202020204" pitchFamily="34" charset="0"/>
              </a:rPr>
              <a:t>Demonstrate effective communication and collaboration skills by discussing and sharing insights with a peer on best behavioral science strategies for an assigned scenario through a pair-and-share activity</a:t>
            </a:r>
            <a:endParaRPr lang="en-US" sz="1800" dirty="0">
              <a:effectLst/>
              <a:latin typeface="Aptos" panose="020B0004020202020204" pitchFamily="34" charset="0"/>
              <a:ea typeface="Aptos" panose="020B0004020202020204" pitchFamily="34" charset="0"/>
              <a:cs typeface="Aptos" panose="020B0004020202020204" pitchFamily="34" charset="0"/>
            </a:endParaRPr>
          </a:p>
          <a:p>
            <a:pPr marL="342900" marR="0" lvl="0" indent="-342900">
              <a:spcBef>
                <a:spcPts val="0"/>
              </a:spcBef>
              <a:spcAft>
                <a:spcPts val="0"/>
              </a:spcAft>
              <a:buFont typeface="+mj-lt"/>
              <a:buAutoNum type="arabicPeriod"/>
              <a:tabLst>
                <a:tab pos="457200" algn="l"/>
              </a:tabLst>
            </a:pPr>
            <a:r>
              <a:rPr lang="en-US" sz="1800" dirty="0">
                <a:effectLst/>
                <a:latin typeface="Aptos" panose="020B0004020202020204" pitchFamily="34" charset="0"/>
                <a:ea typeface="Times New Roman" panose="02020603050405020304" pitchFamily="18" charset="0"/>
                <a:cs typeface="Aptos" panose="020B0004020202020204" pitchFamily="34" charset="0"/>
              </a:rPr>
              <a:t>Design and implement marketing or intervention campaigns that apply behavioral science principles to influence and improve infection prevention practices within your facility.</a:t>
            </a:r>
            <a:endParaRPr lang="en-US" sz="1800" dirty="0">
              <a:effectLst/>
              <a:latin typeface="Aptos" panose="020B0004020202020204" pitchFamily="34" charset="0"/>
              <a:ea typeface="Aptos" panose="020B0004020202020204" pitchFamily="34" charset="0"/>
              <a:cs typeface="Aptos" panose="020B0004020202020204" pitchFamily="34" charset="0"/>
            </a:endParaRPr>
          </a:p>
          <a:p>
            <a:pPr marL="0" indent="0">
              <a:buNone/>
            </a:pPr>
            <a:endParaRPr lang="en-US" dirty="0"/>
          </a:p>
        </p:txBody>
      </p:sp>
      <p:sp>
        <p:nvSpPr>
          <p:cNvPr id="4" name="Slide Number Placeholder 3">
            <a:extLst>
              <a:ext uri="{FF2B5EF4-FFF2-40B4-BE49-F238E27FC236}">
                <a16:creationId xmlns:a16="http://schemas.microsoft.com/office/drawing/2014/main" id="{5F47F7BA-0218-3340-A0B3-EA73AA8FCC8E}"/>
              </a:ext>
            </a:extLst>
          </p:cNvPr>
          <p:cNvSpPr>
            <a:spLocks noGrp="1"/>
          </p:cNvSpPr>
          <p:nvPr>
            <p:ph type="sldNum" sz="quarter" idx="12"/>
          </p:nvPr>
        </p:nvSpPr>
        <p:spPr/>
        <p:txBody>
          <a:bodyPr/>
          <a:lstStyle/>
          <a:p>
            <a:fld id="{20306041-B3FE-064D-9FF3-82ABE6D47202}" type="slidenum">
              <a:rPr lang="en-US" smtClean="0"/>
              <a:t>2</a:t>
            </a:fld>
            <a:endParaRPr lang="en-US"/>
          </a:p>
        </p:txBody>
      </p:sp>
    </p:spTree>
    <p:extLst>
      <p:ext uri="{BB962C8B-B14F-4D97-AF65-F5344CB8AC3E}">
        <p14:creationId xmlns:p14="http://schemas.microsoft.com/office/powerpoint/2010/main" val="28919477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18D1E-A6E3-786E-CD80-7F82BBAC2E43}"/>
              </a:ext>
            </a:extLst>
          </p:cNvPr>
          <p:cNvSpPr>
            <a:spLocks noGrp="1"/>
          </p:cNvSpPr>
          <p:nvPr>
            <p:ph type="title"/>
          </p:nvPr>
        </p:nvSpPr>
        <p:spPr/>
        <p:txBody>
          <a:bodyPr/>
          <a:lstStyle/>
          <a:p>
            <a:r>
              <a:rPr lang="en-US" dirty="0"/>
              <a:t>The Humor Effect</a:t>
            </a:r>
          </a:p>
        </p:txBody>
      </p:sp>
      <p:sp>
        <p:nvSpPr>
          <p:cNvPr id="3" name="Content Placeholder 2">
            <a:extLst>
              <a:ext uri="{FF2B5EF4-FFF2-40B4-BE49-F238E27FC236}">
                <a16:creationId xmlns:a16="http://schemas.microsoft.com/office/drawing/2014/main" id="{5AC5F6CA-10B2-519B-6D5E-DE81651C4D6B}"/>
              </a:ext>
            </a:extLst>
          </p:cNvPr>
          <p:cNvSpPr>
            <a:spLocks noGrp="1"/>
          </p:cNvSpPr>
          <p:nvPr>
            <p:ph idx="1"/>
          </p:nvPr>
        </p:nvSpPr>
        <p:spPr>
          <a:xfrm>
            <a:off x="1066800" y="1600200"/>
            <a:ext cx="3771258" cy="3263504"/>
          </a:xfrm>
        </p:spPr>
        <p:txBody>
          <a:bodyPr/>
          <a:lstStyle/>
          <a:p>
            <a:r>
              <a:rPr lang="en-US" dirty="0"/>
              <a:t>People remember information more easily when they find it amusing</a:t>
            </a:r>
          </a:p>
          <a:p>
            <a:r>
              <a:rPr lang="en-US" dirty="0"/>
              <a:t>Positive connection to the person who used humor</a:t>
            </a:r>
          </a:p>
        </p:txBody>
      </p:sp>
      <p:sp>
        <p:nvSpPr>
          <p:cNvPr id="4" name="Slide Number Placeholder 3">
            <a:extLst>
              <a:ext uri="{FF2B5EF4-FFF2-40B4-BE49-F238E27FC236}">
                <a16:creationId xmlns:a16="http://schemas.microsoft.com/office/drawing/2014/main" id="{5D6257A2-7603-3F9D-C631-DF237D8E64BF}"/>
              </a:ext>
            </a:extLst>
          </p:cNvPr>
          <p:cNvSpPr>
            <a:spLocks noGrp="1"/>
          </p:cNvSpPr>
          <p:nvPr>
            <p:ph type="sldNum" sz="quarter" idx="12"/>
          </p:nvPr>
        </p:nvSpPr>
        <p:spPr/>
        <p:txBody>
          <a:bodyPr/>
          <a:lstStyle/>
          <a:p>
            <a:fld id="{20306041-B3FE-064D-9FF3-82ABE6D47202}" type="slidenum">
              <a:rPr lang="en-US" smtClean="0"/>
              <a:t>20</a:t>
            </a:fld>
            <a:endParaRPr lang="en-US"/>
          </a:p>
        </p:txBody>
      </p:sp>
      <p:pic>
        <p:nvPicPr>
          <p:cNvPr id="12290" name="Picture 2" descr="Find Out How Laughing Keeps your Stress Under Control - Scavone ...">
            <a:extLst>
              <a:ext uri="{FF2B5EF4-FFF2-40B4-BE49-F238E27FC236}">
                <a16:creationId xmlns:a16="http://schemas.microsoft.com/office/drawing/2014/main" id="{3BBFE50E-A423-E331-0BAB-0BEF199DCA7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34359" y="2115581"/>
            <a:ext cx="4122185" cy="27481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78111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3ED729-E229-DE65-FDE0-ECF0C63D694F}"/>
              </a:ext>
            </a:extLst>
          </p:cNvPr>
          <p:cNvSpPr>
            <a:spLocks noGrp="1"/>
          </p:cNvSpPr>
          <p:nvPr>
            <p:ph type="title"/>
          </p:nvPr>
        </p:nvSpPr>
        <p:spPr/>
        <p:txBody>
          <a:bodyPr/>
          <a:lstStyle/>
          <a:p>
            <a:r>
              <a:rPr lang="en-US" dirty="0"/>
              <a:t>Anchoring</a:t>
            </a:r>
          </a:p>
        </p:txBody>
      </p:sp>
      <p:sp>
        <p:nvSpPr>
          <p:cNvPr id="3" name="Content Placeholder 2">
            <a:extLst>
              <a:ext uri="{FF2B5EF4-FFF2-40B4-BE49-F238E27FC236}">
                <a16:creationId xmlns:a16="http://schemas.microsoft.com/office/drawing/2014/main" id="{2A30A621-DC6E-AC0B-986A-7805D500F220}"/>
              </a:ext>
            </a:extLst>
          </p:cNvPr>
          <p:cNvSpPr>
            <a:spLocks noGrp="1"/>
          </p:cNvSpPr>
          <p:nvPr>
            <p:ph idx="1"/>
          </p:nvPr>
        </p:nvSpPr>
        <p:spPr>
          <a:xfrm>
            <a:off x="5019421" y="2293739"/>
            <a:ext cx="4022975" cy="3263504"/>
          </a:xfrm>
        </p:spPr>
        <p:txBody>
          <a:bodyPr/>
          <a:lstStyle/>
          <a:p>
            <a:r>
              <a:rPr lang="en-US" dirty="0"/>
              <a:t>We tend to base decisions on the first piece of information that we are given</a:t>
            </a:r>
          </a:p>
          <a:p>
            <a:r>
              <a:rPr lang="en-US" dirty="0"/>
              <a:t>Change from boosters to annual vaccination</a:t>
            </a:r>
          </a:p>
          <a:p>
            <a:endParaRPr lang="en-US" dirty="0"/>
          </a:p>
        </p:txBody>
      </p:sp>
      <p:sp>
        <p:nvSpPr>
          <p:cNvPr id="4" name="Slide Number Placeholder 3">
            <a:extLst>
              <a:ext uri="{FF2B5EF4-FFF2-40B4-BE49-F238E27FC236}">
                <a16:creationId xmlns:a16="http://schemas.microsoft.com/office/drawing/2014/main" id="{A5C7D44C-69C6-F797-654A-E8273EF6DF37}"/>
              </a:ext>
            </a:extLst>
          </p:cNvPr>
          <p:cNvSpPr>
            <a:spLocks noGrp="1"/>
          </p:cNvSpPr>
          <p:nvPr>
            <p:ph type="sldNum" sz="quarter" idx="12"/>
          </p:nvPr>
        </p:nvSpPr>
        <p:spPr/>
        <p:txBody>
          <a:bodyPr/>
          <a:lstStyle/>
          <a:p>
            <a:fld id="{20306041-B3FE-064D-9FF3-82ABE6D47202}" type="slidenum">
              <a:rPr lang="en-US" smtClean="0"/>
              <a:t>21</a:t>
            </a:fld>
            <a:endParaRPr lang="en-US"/>
          </a:p>
        </p:txBody>
      </p:sp>
      <p:pic>
        <p:nvPicPr>
          <p:cNvPr id="15362" name="Picture 2" descr="Anchoring Bias and Adjustment Heuristic in Psychology">
            <a:extLst>
              <a:ext uri="{FF2B5EF4-FFF2-40B4-BE49-F238E27FC236}">
                <a16:creationId xmlns:a16="http://schemas.microsoft.com/office/drawing/2014/main" id="{835955F2-500B-F72C-4F7C-796BDA188A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293739"/>
            <a:ext cx="4075319" cy="32635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14401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99487-8290-DD29-ECE1-09DFB3702FFD}"/>
              </a:ext>
            </a:extLst>
          </p:cNvPr>
          <p:cNvSpPr>
            <a:spLocks noGrp="1"/>
          </p:cNvSpPr>
          <p:nvPr>
            <p:ph type="title"/>
          </p:nvPr>
        </p:nvSpPr>
        <p:spPr/>
        <p:txBody>
          <a:bodyPr/>
          <a:lstStyle/>
          <a:p>
            <a:r>
              <a:rPr lang="en-US" dirty="0"/>
              <a:t>Chunking</a:t>
            </a:r>
          </a:p>
        </p:txBody>
      </p:sp>
      <p:sp>
        <p:nvSpPr>
          <p:cNvPr id="3" name="Content Placeholder 2">
            <a:extLst>
              <a:ext uri="{FF2B5EF4-FFF2-40B4-BE49-F238E27FC236}">
                <a16:creationId xmlns:a16="http://schemas.microsoft.com/office/drawing/2014/main" id="{1EC394E3-BDF6-A4F3-252C-0A72E0C8A83E}"/>
              </a:ext>
            </a:extLst>
          </p:cNvPr>
          <p:cNvSpPr>
            <a:spLocks noGrp="1"/>
          </p:cNvSpPr>
          <p:nvPr>
            <p:ph idx="1"/>
          </p:nvPr>
        </p:nvSpPr>
        <p:spPr>
          <a:xfrm>
            <a:off x="1295400" y="1609549"/>
            <a:ext cx="3557882" cy="4647593"/>
          </a:xfrm>
        </p:spPr>
        <p:txBody>
          <a:bodyPr/>
          <a:lstStyle/>
          <a:p>
            <a:r>
              <a:rPr lang="en-US" sz="1800" dirty="0"/>
              <a:t>Smaller, individual tasks are perceived as less daunting than big ones with multiple stages.</a:t>
            </a:r>
          </a:p>
          <a:p>
            <a:r>
              <a:rPr lang="en-US" sz="1800" dirty="0"/>
              <a:t>Can be used as a memory aid</a:t>
            </a:r>
          </a:p>
          <a:p>
            <a:r>
              <a:rPr lang="en-US" sz="1800" dirty="0"/>
              <a:t>Consider audience-specific instead of facility-wide</a:t>
            </a:r>
          </a:p>
        </p:txBody>
      </p:sp>
      <p:sp>
        <p:nvSpPr>
          <p:cNvPr id="4" name="Slide Number Placeholder 3">
            <a:extLst>
              <a:ext uri="{FF2B5EF4-FFF2-40B4-BE49-F238E27FC236}">
                <a16:creationId xmlns:a16="http://schemas.microsoft.com/office/drawing/2014/main" id="{4E88E010-4BF2-5E4A-3F60-5CAD62AEFBF0}"/>
              </a:ext>
            </a:extLst>
          </p:cNvPr>
          <p:cNvSpPr>
            <a:spLocks noGrp="1"/>
          </p:cNvSpPr>
          <p:nvPr>
            <p:ph type="sldNum" sz="quarter" idx="12"/>
          </p:nvPr>
        </p:nvSpPr>
        <p:spPr/>
        <p:txBody>
          <a:bodyPr/>
          <a:lstStyle/>
          <a:p>
            <a:fld id="{20306041-B3FE-064D-9FF3-82ABE6D47202}" type="slidenum">
              <a:rPr lang="en-US" smtClean="0"/>
              <a:t>22</a:t>
            </a:fld>
            <a:endParaRPr lang="en-US"/>
          </a:p>
        </p:txBody>
      </p:sp>
      <p:pic>
        <p:nvPicPr>
          <p:cNvPr id="20482" name="Picture 2" descr="Chunking strategy - chunking information as a learning strategy">
            <a:extLst>
              <a:ext uri="{FF2B5EF4-FFF2-40B4-BE49-F238E27FC236}">
                <a16:creationId xmlns:a16="http://schemas.microsoft.com/office/drawing/2014/main" id="{19129C44-790A-5C37-7508-E37F698048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1603765"/>
            <a:ext cx="3350419"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31862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5F5521-836A-8837-FFEB-CCDC7E123AAE}"/>
              </a:ext>
            </a:extLst>
          </p:cNvPr>
          <p:cNvSpPr>
            <a:spLocks noGrp="1"/>
          </p:cNvSpPr>
          <p:nvPr>
            <p:ph type="title"/>
          </p:nvPr>
        </p:nvSpPr>
        <p:spPr/>
        <p:txBody>
          <a:bodyPr/>
          <a:lstStyle/>
          <a:p>
            <a:r>
              <a:rPr lang="en-US" dirty="0"/>
              <a:t>Peak End Rule</a:t>
            </a:r>
          </a:p>
        </p:txBody>
      </p:sp>
      <p:sp>
        <p:nvSpPr>
          <p:cNvPr id="3" name="Content Placeholder 2">
            <a:extLst>
              <a:ext uri="{FF2B5EF4-FFF2-40B4-BE49-F238E27FC236}">
                <a16:creationId xmlns:a16="http://schemas.microsoft.com/office/drawing/2014/main" id="{204634D2-ECAF-CD76-DF96-746D6F122A92}"/>
              </a:ext>
            </a:extLst>
          </p:cNvPr>
          <p:cNvSpPr>
            <a:spLocks noGrp="1"/>
          </p:cNvSpPr>
          <p:nvPr>
            <p:ph idx="1"/>
          </p:nvPr>
        </p:nvSpPr>
        <p:spPr>
          <a:xfrm>
            <a:off x="872634" y="1828800"/>
            <a:ext cx="4552950" cy="2722465"/>
          </a:xfrm>
        </p:spPr>
        <p:txBody>
          <a:bodyPr/>
          <a:lstStyle/>
          <a:p>
            <a:r>
              <a:rPr lang="en-US" dirty="0"/>
              <a:t>We have a tendency to judge experiences based on how they made us feel at the endpoint.</a:t>
            </a:r>
          </a:p>
        </p:txBody>
      </p:sp>
      <p:sp>
        <p:nvSpPr>
          <p:cNvPr id="4" name="Slide Number Placeholder 3">
            <a:extLst>
              <a:ext uri="{FF2B5EF4-FFF2-40B4-BE49-F238E27FC236}">
                <a16:creationId xmlns:a16="http://schemas.microsoft.com/office/drawing/2014/main" id="{57AB4469-8B58-DDA6-0F27-6A6FB11E5731}"/>
              </a:ext>
            </a:extLst>
          </p:cNvPr>
          <p:cNvSpPr>
            <a:spLocks noGrp="1"/>
          </p:cNvSpPr>
          <p:nvPr>
            <p:ph type="sldNum" sz="quarter" idx="12"/>
          </p:nvPr>
        </p:nvSpPr>
        <p:spPr/>
        <p:txBody>
          <a:bodyPr/>
          <a:lstStyle/>
          <a:p>
            <a:fld id="{20306041-B3FE-064D-9FF3-82ABE6D47202}" type="slidenum">
              <a:rPr lang="en-US" smtClean="0"/>
              <a:t>23</a:t>
            </a:fld>
            <a:endParaRPr lang="en-US"/>
          </a:p>
        </p:txBody>
      </p:sp>
      <p:pic>
        <p:nvPicPr>
          <p:cNvPr id="7" name="Picture 6">
            <a:extLst>
              <a:ext uri="{FF2B5EF4-FFF2-40B4-BE49-F238E27FC236}">
                <a16:creationId xmlns:a16="http://schemas.microsoft.com/office/drawing/2014/main" id="{DEDE663F-5EDE-502C-EA74-621324726011}"/>
              </a:ext>
            </a:extLst>
          </p:cNvPr>
          <p:cNvPicPr>
            <a:picLocks noChangeAspect="1"/>
          </p:cNvPicPr>
          <p:nvPr/>
        </p:nvPicPr>
        <p:blipFill>
          <a:blip r:embed="rId3"/>
          <a:stretch>
            <a:fillRect/>
          </a:stretch>
        </p:blipFill>
        <p:spPr>
          <a:xfrm>
            <a:off x="5434462" y="2329023"/>
            <a:ext cx="3275575" cy="2329298"/>
          </a:xfrm>
          <a:prstGeom prst="rect">
            <a:avLst/>
          </a:prstGeom>
        </p:spPr>
      </p:pic>
    </p:spTree>
    <p:extLst>
      <p:ext uri="{BB962C8B-B14F-4D97-AF65-F5344CB8AC3E}">
        <p14:creationId xmlns:p14="http://schemas.microsoft.com/office/powerpoint/2010/main" val="31780138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EE15C-B128-A94A-9E7E-968AA67DADFB}"/>
              </a:ext>
            </a:extLst>
          </p:cNvPr>
          <p:cNvSpPr>
            <a:spLocks noGrp="1"/>
          </p:cNvSpPr>
          <p:nvPr>
            <p:ph type="title"/>
          </p:nvPr>
        </p:nvSpPr>
        <p:spPr/>
        <p:txBody>
          <a:bodyPr/>
          <a:lstStyle/>
          <a:p>
            <a:r>
              <a:rPr lang="en-US" dirty="0"/>
              <a:t>Behavioral Science Concepts Application </a:t>
            </a:r>
          </a:p>
        </p:txBody>
      </p:sp>
      <p:sp>
        <p:nvSpPr>
          <p:cNvPr id="14" name="Content Placeholder 13">
            <a:extLst>
              <a:ext uri="{FF2B5EF4-FFF2-40B4-BE49-F238E27FC236}">
                <a16:creationId xmlns:a16="http://schemas.microsoft.com/office/drawing/2014/main" id="{AD3E4B31-F2AB-43EA-0227-FC8F711BC97C}"/>
              </a:ext>
            </a:extLst>
          </p:cNvPr>
          <p:cNvSpPr>
            <a:spLocks noGrp="1"/>
          </p:cNvSpPr>
          <p:nvPr>
            <p:ph sz="half" idx="1"/>
          </p:nvPr>
        </p:nvSpPr>
        <p:spPr/>
        <p:txBody>
          <a:bodyPr>
            <a:normAutofit fontScale="77500" lnSpcReduction="20000"/>
          </a:bodyPr>
          <a:lstStyle/>
          <a:p>
            <a:r>
              <a:rPr lang="en-US" dirty="0"/>
              <a:t>Rewards &amp; recognition</a:t>
            </a:r>
          </a:p>
          <a:p>
            <a:r>
              <a:rPr lang="en-US" dirty="0"/>
              <a:t>Social proof</a:t>
            </a:r>
          </a:p>
          <a:p>
            <a:r>
              <a:rPr lang="en-US" dirty="0"/>
              <a:t>The IKEA Effect</a:t>
            </a:r>
          </a:p>
          <a:p>
            <a:r>
              <a:rPr lang="en-US" dirty="0"/>
              <a:t>Narrative Bias</a:t>
            </a:r>
          </a:p>
          <a:p>
            <a:r>
              <a:rPr lang="en-US" dirty="0"/>
              <a:t>Default Choice Effect</a:t>
            </a:r>
          </a:p>
          <a:p>
            <a:r>
              <a:rPr lang="en-US" dirty="0"/>
              <a:t>Contrast Effect</a:t>
            </a:r>
          </a:p>
          <a:p>
            <a:r>
              <a:rPr lang="en-US" dirty="0"/>
              <a:t>Cognitive Fluency Effect</a:t>
            </a:r>
          </a:p>
          <a:p>
            <a:r>
              <a:rPr lang="en-US" dirty="0"/>
              <a:t>Framing</a:t>
            </a:r>
          </a:p>
          <a:p>
            <a:r>
              <a:rPr lang="en-US" dirty="0"/>
              <a:t>Authority Bias</a:t>
            </a:r>
          </a:p>
          <a:p>
            <a:r>
              <a:rPr lang="en-US" dirty="0"/>
              <a:t>Scarcity Bias</a:t>
            </a:r>
          </a:p>
        </p:txBody>
      </p:sp>
      <p:sp>
        <p:nvSpPr>
          <p:cNvPr id="15" name="Content Placeholder 14">
            <a:extLst>
              <a:ext uri="{FF2B5EF4-FFF2-40B4-BE49-F238E27FC236}">
                <a16:creationId xmlns:a16="http://schemas.microsoft.com/office/drawing/2014/main" id="{696186A3-FB1C-4213-09F4-C2439660D505}"/>
              </a:ext>
            </a:extLst>
          </p:cNvPr>
          <p:cNvSpPr>
            <a:spLocks noGrp="1"/>
          </p:cNvSpPr>
          <p:nvPr>
            <p:ph sz="half" idx="2"/>
          </p:nvPr>
        </p:nvSpPr>
        <p:spPr/>
        <p:txBody>
          <a:bodyPr>
            <a:normAutofit fontScale="77500" lnSpcReduction="20000"/>
          </a:bodyPr>
          <a:lstStyle/>
          <a:p>
            <a:r>
              <a:rPr lang="en-US" dirty="0"/>
              <a:t>Endowed Progress Effect</a:t>
            </a:r>
          </a:p>
          <a:p>
            <a:r>
              <a:rPr lang="en-US" dirty="0"/>
              <a:t>Choice Overload Effect</a:t>
            </a:r>
          </a:p>
          <a:p>
            <a:r>
              <a:rPr lang="en-US" dirty="0"/>
              <a:t>Foot in the Door</a:t>
            </a:r>
          </a:p>
          <a:p>
            <a:r>
              <a:rPr lang="en-US" dirty="0"/>
              <a:t>Confirmation Bias</a:t>
            </a:r>
          </a:p>
          <a:p>
            <a:r>
              <a:rPr lang="en-US" dirty="0"/>
              <a:t>Halo Effect</a:t>
            </a:r>
          </a:p>
          <a:p>
            <a:r>
              <a:rPr lang="en-US" dirty="0"/>
              <a:t>Endowment Effect</a:t>
            </a:r>
          </a:p>
          <a:p>
            <a:r>
              <a:rPr lang="en-US" dirty="0"/>
              <a:t>The Humor Effect</a:t>
            </a:r>
          </a:p>
          <a:p>
            <a:r>
              <a:rPr lang="en-US" dirty="0"/>
              <a:t>Anchoring</a:t>
            </a:r>
          </a:p>
          <a:p>
            <a:r>
              <a:rPr lang="en-US" dirty="0"/>
              <a:t>Chunking</a:t>
            </a:r>
          </a:p>
          <a:p>
            <a:r>
              <a:rPr lang="en-US" dirty="0"/>
              <a:t>Peak End Rule</a:t>
            </a:r>
          </a:p>
        </p:txBody>
      </p:sp>
      <p:sp>
        <p:nvSpPr>
          <p:cNvPr id="4" name="Slide Number Placeholder 3">
            <a:extLst>
              <a:ext uri="{FF2B5EF4-FFF2-40B4-BE49-F238E27FC236}">
                <a16:creationId xmlns:a16="http://schemas.microsoft.com/office/drawing/2014/main" id="{5F47F7BA-0218-3340-A0B3-EA73AA8FCC8E}"/>
              </a:ext>
            </a:extLst>
          </p:cNvPr>
          <p:cNvSpPr>
            <a:spLocks noGrp="1"/>
          </p:cNvSpPr>
          <p:nvPr>
            <p:ph type="sldNum" sz="quarter" idx="12"/>
          </p:nvPr>
        </p:nvSpPr>
        <p:spPr/>
        <p:txBody>
          <a:bodyPr/>
          <a:lstStyle/>
          <a:p>
            <a:fld id="{20306041-B3FE-064D-9FF3-82ABE6D47202}" type="slidenum">
              <a:rPr lang="en-US" smtClean="0"/>
              <a:t>24</a:t>
            </a:fld>
            <a:endParaRPr lang="en-US"/>
          </a:p>
        </p:txBody>
      </p:sp>
    </p:spTree>
    <p:extLst>
      <p:ext uri="{BB962C8B-B14F-4D97-AF65-F5344CB8AC3E}">
        <p14:creationId xmlns:p14="http://schemas.microsoft.com/office/powerpoint/2010/main" val="21872872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AD730-2F8A-3D03-9BC0-D0DA5BEE0F93}"/>
              </a:ext>
            </a:extLst>
          </p:cNvPr>
          <p:cNvSpPr>
            <a:spLocks noGrp="1"/>
          </p:cNvSpPr>
          <p:nvPr>
            <p:ph type="title"/>
          </p:nvPr>
        </p:nvSpPr>
        <p:spPr/>
        <p:txBody>
          <a:bodyPr/>
          <a:lstStyle/>
          <a:p>
            <a:r>
              <a:rPr lang="en-US" b="1" dirty="0">
                <a:solidFill>
                  <a:schemeClr val="tx1"/>
                </a:solidFill>
              </a:rPr>
              <a:t>Pair &amp; Share Scenarios </a:t>
            </a:r>
            <a:endParaRPr lang="en-US" dirty="0">
              <a:solidFill>
                <a:schemeClr val="tx1"/>
              </a:solidFill>
            </a:endParaRPr>
          </a:p>
        </p:txBody>
      </p:sp>
      <p:sp>
        <p:nvSpPr>
          <p:cNvPr id="3" name="Content Placeholder 2">
            <a:extLst>
              <a:ext uri="{FF2B5EF4-FFF2-40B4-BE49-F238E27FC236}">
                <a16:creationId xmlns:a16="http://schemas.microsoft.com/office/drawing/2014/main" id="{178405E0-A8F8-F60C-2828-1E1A3E17FC93}"/>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20821228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AD730-2F8A-3D03-9BC0-D0DA5BEE0F93}"/>
              </a:ext>
            </a:extLst>
          </p:cNvPr>
          <p:cNvSpPr>
            <a:spLocks noGrp="1"/>
          </p:cNvSpPr>
          <p:nvPr>
            <p:ph type="title"/>
          </p:nvPr>
        </p:nvSpPr>
        <p:spPr/>
        <p:txBody>
          <a:bodyPr/>
          <a:lstStyle/>
          <a:p>
            <a:r>
              <a:rPr lang="en-US" b="1" dirty="0">
                <a:solidFill>
                  <a:schemeClr val="tx1"/>
                </a:solidFill>
              </a:rPr>
              <a:t>Future Infection Prevention Campaigns  </a:t>
            </a:r>
            <a:endParaRPr lang="en-US" dirty="0">
              <a:solidFill>
                <a:schemeClr val="tx1"/>
              </a:solidFill>
            </a:endParaRPr>
          </a:p>
        </p:txBody>
      </p:sp>
      <p:sp>
        <p:nvSpPr>
          <p:cNvPr id="3" name="Content Placeholder 2">
            <a:extLst>
              <a:ext uri="{FF2B5EF4-FFF2-40B4-BE49-F238E27FC236}">
                <a16:creationId xmlns:a16="http://schemas.microsoft.com/office/drawing/2014/main" id="{178405E0-A8F8-F60C-2828-1E1A3E17FC93}"/>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23090919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AD730-2F8A-3D03-9BC0-D0DA5BEE0F93}"/>
              </a:ext>
            </a:extLst>
          </p:cNvPr>
          <p:cNvSpPr>
            <a:spLocks noGrp="1"/>
          </p:cNvSpPr>
          <p:nvPr>
            <p:ph type="title"/>
          </p:nvPr>
        </p:nvSpPr>
        <p:spPr/>
        <p:txBody>
          <a:bodyPr/>
          <a:lstStyle/>
          <a:p>
            <a:r>
              <a:rPr lang="en-US" b="1" dirty="0">
                <a:solidFill>
                  <a:schemeClr val="tx1"/>
                </a:solidFill>
              </a:rPr>
              <a:t>References</a:t>
            </a:r>
            <a:endParaRPr lang="en-US" dirty="0">
              <a:solidFill>
                <a:schemeClr val="tx1"/>
              </a:solidFill>
            </a:endParaRPr>
          </a:p>
        </p:txBody>
      </p:sp>
      <p:sp>
        <p:nvSpPr>
          <p:cNvPr id="3" name="Content Placeholder 2">
            <a:extLst>
              <a:ext uri="{FF2B5EF4-FFF2-40B4-BE49-F238E27FC236}">
                <a16:creationId xmlns:a16="http://schemas.microsoft.com/office/drawing/2014/main" id="{178405E0-A8F8-F60C-2828-1E1A3E17FC93}"/>
              </a:ext>
            </a:extLst>
          </p:cNvPr>
          <p:cNvSpPr>
            <a:spLocks noGrp="1"/>
          </p:cNvSpPr>
          <p:nvPr>
            <p:ph idx="1"/>
          </p:nvPr>
        </p:nvSpPr>
        <p:spPr>
          <a:xfrm>
            <a:off x="1295400" y="1600200"/>
            <a:ext cx="7313612" cy="4114800"/>
          </a:xfrm>
        </p:spPr>
        <p:txBody>
          <a:bodyPr/>
          <a:lstStyle/>
          <a:p>
            <a:r>
              <a:rPr lang="en-US" sz="800" b="0" i="0" dirty="0">
                <a:solidFill>
                  <a:srgbClr val="222222"/>
                </a:solidFill>
                <a:effectLst/>
                <a:highlight>
                  <a:srgbClr val="FFFFFF"/>
                </a:highlight>
                <a:latin typeface="+mj-lt"/>
              </a:rPr>
              <a:t>Wilson, C. G., Nusbaum, A. T., Whitney, P., &amp; Hinson, J. M. (2018). Age-differences in cognitive flexibility when overcoming a preexisting bias through feedback. </a:t>
            </a:r>
            <a:r>
              <a:rPr lang="en-US" sz="800" b="0" i="1" dirty="0">
                <a:solidFill>
                  <a:srgbClr val="222222"/>
                </a:solidFill>
                <a:effectLst/>
                <a:highlight>
                  <a:srgbClr val="FFFFFF"/>
                </a:highlight>
                <a:latin typeface="+mj-lt"/>
              </a:rPr>
              <a:t>Journal of clinical and experimental neuropsychology</a:t>
            </a:r>
            <a:r>
              <a:rPr lang="en-US" sz="800" b="0" i="0" dirty="0">
                <a:solidFill>
                  <a:srgbClr val="222222"/>
                </a:solidFill>
                <a:effectLst/>
                <a:highlight>
                  <a:srgbClr val="FFFFFF"/>
                </a:highlight>
                <a:latin typeface="+mj-lt"/>
              </a:rPr>
              <a:t>, </a:t>
            </a:r>
            <a:r>
              <a:rPr lang="en-US" sz="800" b="0" i="1" dirty="0">
                <a:solidFill>
                  <a:srgbClr val="222222"/>
                </a:solidFill>
                <a:effectLst/>
                <a:highlight>
                  <a:srgbClr val="FFFFFF"/>
                </a:highlight>
                <a:latin typeface="+mj-lt"/>
              </a:rPr>
              <a:t>40</a:t>
            </a:r>
            <a:r>
              <a:rPr lang="en-US" sz="800" b="0" i="0" dirty="0">
                <a:solidFill>
                  <a:srgbClr val="222222"/>
                </a:solidFill>
                <a:effectLst/>
                <a:highlight>
                  <a:srgbClr val="FFFFFF"/>
                </a:highlight>
                <a:latin typeface="+mj-lt"/>
              </a:rPr>
              <a:t>(6), 586-594.</a:t>
            </a:r>
          </a:p>
          <a:p>
            <a:r>
              <a:rPr lang="en-US" sz="800" b="0" i="0" dirty="0" err="1">
                <a:solidFill>
                  <a:srgbClr val="212121"/>
                </a:solidFill>
                <a:effectLst/>
                <a:highlight>
                  <a:srgbClr val="FFFFFF"/>
                </a:highlight>
                <a:latin typeface="+mj-lt"/>
              </a:rPr>
              <a:t>Korteling</a:t>
            </a:r>
            <a:r>
              <a:rPr lang="en-US" sz="800" b="0" i="0" dirty="0">
                <a:solidFill>
                  <a:srgbClr val="212121"/>
                </a:solidFill>
                <a:effectLst/>
                <a:highlight>
                  <a:srgbClr val="FFFFFF"/>
                </a:highlight>
                <a:latin typeface="+mj-lt"/>
              </a:rPr>
              <a:t>, J. E. H., </a:t>
            </a:r>
            <a:r>
              <a:rPr lang="en-US" sz="800" b="0" i="0" dirty="0" err="1">
                <a:solidFill>
                  <a:srgbClr val="212121"/>
                </a:solidFill>
                <a:effectLst/>
                <a:highlight>
                  <a:srgbClr val="FFFFFF"/>
                </a:highlight>
                <a:latin typeface="+mj-lt"/>
              </a:rPr>
              <a:t>Paradies</a:t>
            </a:r>
            <a:r>
              <a:rPr lang="en-US" sz="800" b="0" i="0" dirty="0">
                <a:solidFill>
                  <a:srgbClr val="212121"/>
                </a:solidFill>
                <a:effectLst/>
                <a:highlight>
                  <a:srgbClr val="FFFFFF"/>
                </a:highlight>
                <a:latin typeface="+mj-lt"/>
              </a:rPr>
              <a:t>, G. L., &amp; </a:t>
            </a:r>
            <a:r>
              <a:rPr lang="en-US" sz="800" b="0" i="0" dirty="0" err="1">
                <a:solidFill>
                  <a:srgbClr val="212121"/>
                </a:solidFill>
                <a:effectLst/>
                <a:highlight>
                  <a:srgbClr val="FFFFFF"/>
                </a:highlight>
                <a:latin typeface="+mj-lt"/>
              </a:rPr>
              <a:t>Sassen</a:t>
            </a:r>
            <a:r>
              <a:rPr lang="en-US" sz="800" b="0" i="0" dirty="0">
                <a:solidFill>
                  <a:srgbClr val="212121"/>
                </a:solidFill>
                <a:effectLst/>
                <a:highlight>
                  <a:srgbClr val="FFFFFF"/>
                </a:highlight>
                <a:latin typeface="+mj-lt"/>
              </a:rPr>
              <a:t>-van Meer, J. P. (2023). Cognitive bias and how to improve sustainable decision making. </a:t>
            </a:r>
            <a:r>
              <a:rPr lang="en-US" sz="800" b="0" i="1" dirty="0">
                <a:solidFill>
                  <a:srgbClr val="212121"/>
                </a:solidFill>
                <a:effectLst/>
                <a:highlight>
                  <a:srgbClr val="FFFFFF"/>
                </a:highlight>
                <a:latin typeface="+mj-lt"/>
              </a:rPr>
              <a:t>Frontiers in psychology</a:t>
            </a:r>
            <a:r>
              <a:rPr lang="en-US" sz="800" b="0" i="0" dirty="0">
                <a:solidFill>
                  <a:srgbClr val="212121"/>
                </a:solidFill>
                <a:effectLst/>
                <a:highlight>
                  <a:srgbClr val="FFFFFF"/>
                </a:highlight>
                <a:latin typeface="+mj-lt"/>
              </a:rPr>
              <a:t>, </a:t>
            </a:r>
            <a:r>
              <a:rPr lang="en-US" sz="800" b="0" i="1" dirty="0">
                <a:solidFill>
                  <a:srgbClr val="212121"/>
                </a:solidFill>
                <a:effectLst/>
                <a:highlight>
                  <a:srgbClr val="FFFFFF"/>
                </a:highlight>
                <a:latin typeface="+mj-lt"/>
              </a:rPr>
              <a:t>14</a:t>
            </a:r>
            <a:r>
              <a:rPr lang="en-US" sz="800" b="0" i="0" dirty="0">
                <a:solidFill>
                  <a:srgbClr val="212121"/>
                </a:solidFill>
                <a:effectLst/>
                <a:highlight>
                  <a:srgbClr val="FFFFFF"/>
                </a:highlight>
                <a:latin typeface="+mj-lt"/>
              </a:rPr>
              <a:t>, 1129835. </a:t>
            </a:r>
            <a:r>
              <a:rPr lang="en-US" sz="800" b="0" i="0" dirty="0">
                <a:solidFill>
                  <a:srgbClr val="212121"/>
                </a:solidFill>
                <a:effectLst/>
                <a:highlight>
                  <a:srgbClr val="FFFFFF"/>
                </a:highlight>
                <a:latin typeface="+mj-lt"/>
                <a:hlinkClick r:id="rId3"/>
              </a:rPr>
              <a:t>https://doi.org/10.3389/fpsyg.2023.1129835</a:t>
            </a:r>
            <a:endParaRPr lang="en-US" sz="800" b="0" i="0" dirty="0">
              <a:solidFill>
                <a:srgbClr val="212121"/>
              </a:solidFill>
              <a:effectLst/>
              <a:highlight>
                <a:srgbClr val="FFFFFF"/>
              </a:highlight>
              <a:latin typeface="+mj-lt"/>
            </a:endParaRPr>
          </a:p>
          <a:p>
            <a:r>
              <a:rPr lang="en-US" sz="800" b="0" i="0" dirty="0">
                <a:solidFill>
                  <a:srgbClr val="303030"/>
                </a:solidFill>
                <a:effectLst/>
                <a:highlight>
                  <a:srgbClr val="FFFFFF"/>
                </a:highlight>
                <a:latin typeface="+mj-lt"/>
              </a:rPr>
              <a:t>Alexander W. H., Brown J. W. (2010). Hyperbolically discounted temporal difference learning. Neural </a:t>
            </a:r>
            <a:r>
              <a:rPr lang="en-US" sz="800" b="0" i="0" dirty="0" err="1">
                <a:solidFill>
                  <a:srgbClr val="303030"/>
                </a:solidFill>
                <a:effectLst/>
                <a:highlight>
                  <a:srgbClr val="FFFFFF"/>
                </a:highlight>
                <a:latin typeface="+mj-lt"/>
              </a:rPr>
              <a:t>Comput</a:t>
            </a:r>
            <a:r>
              <a:rPr lang="en-US" sz="800" b="0" i="0" dirty="0">
                <a:solidFill>
                  <a:srgbClr val="303030"/>
                </a:solidFill>
                <a:effectLst/>
                <a:highlight>
                  <a:srgbClr val="FFFFFF"/>
                </a:highlight>
                <a:latin typeface="+mj-lt"/>
              </a:rPr>
              <a:t>. 22, 1511–1527. </a:t>
            </a:r>
            <a:r>
              <a:rPr lang="en-US" sz="800" b="0" i="0" dirty="0" err="1">
                <a:solidFill>
                  <a:srgbClr val="303030"/>
                </a:solidFill>
                <a:effectLst/>
                <a:highlight>
                  <a:srgbClr val="FFFFFF"/>
                </a:highlight>
                <a:latin typeface="+mj-lt"/>
              </a:rPr>
              <a:t>doi</a:t>
            </a:r>
            <a:r>
              <a:rPr lang="en-US" sz="800" b="0" i="0" dirty="0">
                <a:solidFill>
                  <a:srgbClr val="303030"/>
                </a:solidFill>
                <a:effectLst/>
                <a:highlight>
                  <a:srgbClr val="FFFFFF"/>
                </a:highlight>
                <a:latin typeface="+mj-lt"/>
              </a:rPr>
              <a:t>: 10.1162/neco.2010.08-09-1080</a:t>
            </a:r>
          </a:p>
          <a:p>
            <a:r>
              <a:rPr lang="en-US" sz="800" b="0" i="0" dirty="0">
                <a:solidFill>
                  <a:srgbClr val="303030"/>
                </a:solidFill>
                <a:effectLst/>
                <a:highlight>
                  <a:srgbClr val="FFFFFF"/>
                </a:highlight>
                <a:latin typeface="+mj-lt"/>
              </a:rPr>
              <a:t>Norton, M. I., </a:t>
            </a:r>
            <a:r>
              <a:rPr lang="en-US" sz="800" b="0" i="0" dirty="0" err="1">
                <a:solidFill>
                  <a:srgbClr val="303030"/>
                </a:solidFill>
                <a:effectLst/>
                <a:highlight>
                  <a:srgbClr val="FFFFFF"/>
                </a:highlight>
                <a:latin typeface="+mj-lt"/>
              </a:rPr>
              <a:t>Mochon</a:t>
            </a:r>
            <a:r>
              <a:rPr lang="en-US" sz="800" b="0" i="0" dirty="0">
                <a:solidFill>
                  <a:srgbClr val="303030"/>
                </a:solidFill>
                <a:effectLst/>
                <a:highlight>
                  <a:srgbClr val="FFFFFF"/>
                </a:highlight>
                <a:latin typeface="+mj-lt"/>
              </a:rPr>
              <a:t>, D., &amp; </a:t>
            </a:r>
            <a:r>
              <a:rPr lang="en-US" sz="800" b="0" i="0" dirty="0" err="1">
                <a:solidFill>
                  <a:srgbClr val="303030"/>
                </a:solidFill>
                <a:effectLst/>
                <a:highlight>
                  <a:srgbClr val="FFFFFF"/>
                </a:highlight>
                <a:latin typeface="+mj-lt"/>
              </a:rPr>
              <a:t>Ariely</a:t>
            </a:r>
            <a:r>
              <a:rPr lang="en-US" sz="800" b="0" i="0" dirty="0">
                <a:solidFill>
                  <a:srgbClr val="303030"/>
                </a:solidFill>
                <a:effectLst/>
                <a:highlight>
                  <a:srgbClr val="FFFFFF"/>
                </a:highlight>
                <a:latin typeface="+mj-lt"/>
              </a:rPr>
              <a:t>, D. (2012). The IKEA effect: When labor leads to love. Journal of Consumer Psychology, 22(3), 453–460. doi:10.1016/j.jcps.2011.08.002 </a:t>
            </a:r>
          </a:p>
          <a:p>
            <a:r>
              <a:rPr lang="en-US" sz="800" b="0" i="0" dirty="0">
                <a:solidFill>
                  <a:srgbClr val="303030"/>
                </a:solidFill>
                <a:effectLst/>
                <a:highlight>
                  <a:srgbClr val="FFFFFF"/>
                </a:highlight>
                <a:latin typeface="+mj-lt"/>
              </a:rPr>
              <a:t>Tversky, A. &amp; Kahneman, D. (1971). The belief in the “law of small numbers”. Psychological Bulletin, 76, 105-110</a:t>
            </a:r>
          </a:p>
          <a:p>
            <a:r>
              <a:rPr lang="en-US" sz="800" b="0" i="0" dirty="0" err="1">
                <a:solidFill>
                  <a:srgbClr val="303030"/>
                </a:solidFill>
                <a:effectLst/>
                <a:highlight>
                  <a:srgbClr val="FFFFFF"/>
                </a:highlight>
                <a:latin typeface="+mj-lt"/>
              </a:rPr>
              <a:t>Plous</a:t>
            </a:r>
            <a:r>
              <a:rPr lang="en-US" sz="800" b="0" i="0" dirty="0">
                <a:solidFill>
                  <a:srgbClr val="303030"/>
                </a:solidFill>
                <a:effectLst/>
                <a:highlight>
                  <a:srgbClr val="FFFFFF"/>
                </a:highlight>
                <a:latin typeface="+mj-lt"/>
              </a:rPr>
              <a:t>, S. (1993). The psychology of judgment and decision making. </a:t>
            </a:r>
            <a:r>
              <a:rPr lang="en-US" sz="800" b="0" i="0" dirty="0" err="1">
                <a:solidFill>
                  <a:srgbClr val="303030"/>
                </a:solidFill>
                <a:effectLst/>
                <a:highlight>
                  <a:srgbClr val="FFFFFF"/>
                </a:highlight>
                <a:latin typeface="+mj-lt"/>
              </a:rPr>
              <a:t>Macgraw</a:t>
            </a:r>
            <a:r>
              <a:rPr lang="en-US" sz="800" b="0" i="0" dirty="0">
                <a:solidFill>
                  <a:srgbClr val="303030"/>
                </a:solidFill>
                <a:effectLst/>
                <a:highlight>
                  <a:srgbClr val="FFFFFF"/>
                </a:highlight>
                <a:latin typeface="+mj-lt"/>
              </a:rPr>
              <a:t>-Hill Book Company.</a:t>
            </a:r>
          </a:p>
          <a:p>
            <a:r>
              <a:rPr lang="en-US" sz="800" b="0" i="0" dirty="0" err="1">
                <a:solidFill>
                  <a:srgbClr val="303030"/>
                </a:solidFill>
                <a:effectLst/>
                <a:highlight>
                  <a:srgbClr val="FFFFFF"/>
                </a:highlight>
                <a:latin typeface="+mj-lt"/>
              </a:rPr>
              <a:t>Filkuková</a:t>
            </a:r>
            <a:r>
              <a:rPr lang="en-US" sz="800" b="0" i="0" dirty="0">
                <a:solidFill>
                  <a:srgbClr val="303030"/>
                </a:solidFill>
                <a:effectLst/>
                <a:highlight>
                  <a:srgbClr val="FFFFFF"/>
                </a:highlight>
                <a:latin typeface="+mj-lt"/>
              </a:rPr>
              <a:t>, P., &amp; </a:t>
            </a:r>
            <a:r>
              <a:rPr lang="en-US" sz="800" b="0" i="0" dirty="0" err="1">
                <a:solidFill>
                  <a:srgbClr val="303030"/>
                </a:solidFill>
                <a:effectLst/>
                <a:highlight>
                  <a:srgbClr val="FFFFFF"/>
                </a:highlight>
                <a:latin typeface="+mj-lt"/>
              </a:rPr>
              <a:t>Klempe</a:t>
            </a:r>
            <a:r>
              <a:rPr lang="en-US" sz="800" b="0" i="0" dirty="0">
                <a:solidFill>
                  <a:srgbClr val="303030"/>
                </a:solidFill>
                <a:effectLst/>
                <a:highlight>
                  <a:srgbClr val="FFFFFF"/>
                </a:highlight>
                <a:latin typeface="+mj-lt"/>
              </a:rPr>
              <a:t>, S. H. (2013). Rhyme as reason in </a:t>
            </a:r>
            <a:r>
              <a:rPr lang="en-US" sz="800" b="0" i="0" dirty="0" err="1">
                <a:solidFill>
                  <a:srgbClr val="303030"/>
                </a:solidFill>
                <a:effectLst/>
                <a:highlight>
                  <a:srgbClr val="FFFFFF"/>
                </a:highlight>
                <a:latin typeface="+mj-lt"/>
              </a:rPr>
              <a:t>commercialand</a:t>
            </a:r>
            <a:r>
              <a:rPr lang="en-US" sz="800" b="0" i="0" dirty="0">
                <a:solidFill>
                  <a:srgbClr val="303030"/>
                </a:solidFill>
                <a:effectLst/>
                <a:highlight>
                  <a:srgbClr val="FFFFFF"/>
                </a:highlight>
                <a:latin typeface="+mj-lt"/>
              </a:rPr>
              <a:t> social </a:t>
            </a:r>
            <a:r>
              <a:rPr lang="en-US" sz="800" b="0" i="0" dirty="0" err="1">
                <a:solidFill>
                  <a:srgbClr val="303030"/>
                </a:solidFill>
                <a:effectLst/>
                <a:highlight>
                  <a:srgbClr val="FFFFFF"/>
                </a:highlight>
                <a:latin typeface="+mj-lt"/>
              </a:rPr>
              <a:t>advertising.Scandinavian</a:t>
            </a:r>
            <a:r>
              <a:rPr lang="en-US" sz="800" b="0" i="0" dirty="0">
                <a:solidFill>
                  <a:srgbClr val="303030"/>
                </a:solidFill>
                <a:effectLst/>
                <a:highlight>
                  <a:srgbClr val="FFFFFF"/>
                </a:highlight>
                <a:latin typeface="+mj-lt"/>
              </a:rPr>
              <a:t> Journal of Psychology, 54,423–431.http://dx.doi.org/10.1111/sjop.12069;</a:t>
            </a:r>
          </a:p>
          <a:p>
            <a:r>
              <a:rPr lang="en-US" sz="800" b="0" i="0" dirty="0">
                <a:solidFill>
                  <a:srgbClr val="303030"/>
                </a:solidFill>
                <a:effectLst/>
                <a:highlight>
                  <a:srgbClr val="FFFFFF"/>
                </a:highlight>
                <a:latin typeface="+mj-lt"/>
              </a:rPr>
              <a:t>Hansen, J., </a:t>
            </a:r>
            <a:r>
              <a:rPr lang="en-US" sz="800" b="0" i="0" dirty="0" err="1">
                <a:solidFill>
                  <a:srgbClr val="303030"/>
                </a:solidFill>
                <a:effectLst/>
                <a:highlight>
                  <a:srgbClr val="FFFFFF"/>
                </a:highlight>
                <a:latin typeface="+mj-lt"/>
              </a:rPr>
              <a:t>Dechêne</a:t>
            </a:r>
            <a:r>
              <a:rPr lang="en-US" sz="800" b="0" i="0" dirty="0">
                <a:solidFill>
                  <a:srgbClr val="303030"/>
                </a:solidFill>
                <a:effectLst/>
                <a:highlight>
                  <a:srgbClr val="FFFFFF"/>
                </a:highlight>
                <a:latin typeface="+mj-lt"/>
              </a:rPr>
              <a:t>, A., &amp; </a:t>
            </a:r>
            <a:r>
              <a:rPr lang="en-US" sz="800" b="0" i="0" dirty="0" err="1">
                <a:solidFill>
                  <a:srgbClr val="303030"/>
                </a:solidFill>
                <a:effectLst/>
                <a:highlight>
                  <a:srgbClr val="FFFFFF"/>
                </a:highlight>
                <a:latin typeface="+mj-lt"/>
              </a:rPr>
              <a:t>Wänke</a:t>
            </a:r>
            <a:r>
              <a:rPr lang="en-US" sz="800" b="0" i="0" dirty="0">
                <a:solidFill>
                  <a:srgbClr val="303030"/>
                </a:solidFill>
                <a:effectLst/>
                <a:highlight>
                  <a:srgbClr val="FFFFFF"/>
                </a:highlight>
                <a:latin typeface="+mj-lt"/>
              </a:rPr>
              <a:t>, M. (2008). Discrepant fluency in-creases subjective </a:t>
            </a:r>
            <a:r>
              <a:rPr lang="en-US" sz="800" b="0" i="0" dirty="0" err="1">
                <a:solidFill>
                  <a:srgbClr val="303030"/>
                </a:solidFill>
                <a:effectLst/>
                <a:highlight>
                  <a:srgbClr val="FFFFFF"/>
                </a:highlight>
                <a:latin typeface="+mj-lt"/>
              </a:rPr>
              <a:t>truth.Journal</a:t>
            </a:r>
            <a:r>
              <a:rPr lang="en-US" sz="800" b="0" i="0" dirty="0">
                <a:solidFill>
                  <a:srgbClr val="303030"/>
                </a:solidFill>
                <a:effectLst/>
                <a:highlight>
                  <a:srgbClr val="FFFFFF"/>
                </a:highlight>
                <a:latin typeface="+mj-lt"/>
              </a:rPr>
              <a:t> of Experimental Social Psychology, 44,687–691.http://dx.doi.org/10.1016/j.jesp.2007.04.005</a:t>
            </a:r>
          </a:p>
          <a:p>
            <a:r>
              <a:rPr lang="en-US" sz="800" b="0" i="0" dirty="0">
                <a:solidFill>
                  <a:srgbClr val="303030"/>
                </a:solidFill>
                <a:effectLst/>
                <a:highlight>
                  <a:srgbClr val="FFFFFF"/>
                </a:highlight>
                <a:latin typeface="+mj-lt"/>
              </a:rPr>
              <a:t>Tversky A., Kahneman D. (1981). The framing of decisions and the psychology of choice. Science 211, 453–458. </a:t>
            </a:r>
            <a:r>
              <a:rPr lang="en-US" sz="800" b="0" i="0" dirty="0" err="1">
                <a:solidFill>
                  <a:srgbClr val="303030"/>
                </a:solidFill>
                <a:effectLst/>
                <a:highlight>
                  <a:srgbClr val="FFFFFF"/>
                </a:highlight>
                <a:latin typeface="+mj-lt"/>
              </a:rPr>
              <a:t>doi</a:t>
            </a:r>
            <a:r>
              <a:rPr lang="en-US" sz="800" b="0" i="0" dirty="0">
                <a:solidFill>
                  <a:srgbClr val="303030"/>
                </a:solidFill>
                <a:effectLst/>
                <a:highlight>
                  <a:srgbClr val="FFFFFF"/>
                </a:highlight>
                <a:latin typeface="+mj-lt"/>
              </a:rPr>
              <a:t>: 10.1126/science</a:t>
            </a:r>
          </a:p>
          <a:p>
            <a:r>
              <a:rPr lang="en-US" sz="800" b="0" i="0" dirty="0">
                <a:solidFill>
                  <a:srgbClr val="303030"/>
                </a:solidFill>
                <a:effectLst/>
                <a:highlight>
                  <a:srgbClr val="FFFFFF"/>
                </a:highlight>
                <a:latin typeface="+mj-lt"/>
              </a:rPr>
              <a:t>Milgram S. (1963). Behavioral study of obedience. J. </a:t>
            </a:r>
            <a:r>
              <a:rPr lang="en-US" sz="800" b="0" i="0" dirty="0" err="1">
                <a:solidFill>
                  <a:srgbClr val="303030"/>
                </a:solidFill>
                <a:effectLst/>
                <a:highlight>
                  <a:srgbClr val="FFFFFF"/>
                </a:highlight>
                <a:latin typeface="+mj-lt"/>
              </a:rPr>
              <a:t>Abnorm</a:t>
            </a:r>
            <a:r>
              <a:rPr lang="en-US" sz="800" b="0" i="0" dirty="0">
                <a:solidFill>
                  <a:srgbClr val="303030"/>
                </a:solidFill>
                <a:effectLst/>
                <a:highlight>
                  <a:srgbClr val="FFFFFF"/>
                </a:highlight>
                <a:latin typeface="+mj-lt"/>
              </a:rPr>
              <a:t>. Soc. Psychol. 67, 371–378. </a:t>
            </a:r>
            <a:r>
              <a:rPr lang="en-US" sz="800" b="0" i="0" dirty="0" err="1">
                <a:solidFill>
                  <a:srgbClr val="303030"/>
                </a:solidFill>
                <a:effectLst/>
                <a:highlight>
                  <a:srgbClr val="FFFFFF"/>
                </a:highlight>
                <a:latin typeface="+mj-lt"/>
              </a:rPr>
              <a:t>doi</a:t>
            </a:r>
            <a:r>
              <a:rPr lang="en-US" sz="800" b="0" i="0" dirty="0">
                <a:solidFill>
                  <a:srgbClr val="303030"/>
                </a:solidFill>
                <a:effectLst/>
                <a:highlight>
                  <a:srgbClr val="FFFFFF"/>
                </a:highlight>
                <a:latin typeface="+mj-lt"/>
              </a:rPr>
              <a:t>: 10.1037/h0040525</a:t>
            </a:r>
          </a:p>
          <a:p>
            <a:r>
              <a:rPr lang="en-US" sz="800" b="0" i="0" dirty="0" err="1">
                <a:solidFill>
                  <a:srgbClr val="303030"/>
                </a:solidFill>
                <a:effectLst/>
                <a:highlight>
                  <a:srgbClr val="FFFFFF"/>
                </a:highlight>
                <a:latin typeface="+mj-lt"/>
              </a:rPr>
              <a:t>Mittone</a:t>
            </a:r>
            <a:r>
              <a:rPr lang="en-US" sz="800" b="0" i="0" dirty="0">
                <a:solidFill>
                  <a:srgbClr val="303030"/>
                </a:solidFill>
                <a:effectLst/>
                <a:highlight>
                  <a:srgbClr val="FFFFFF"/>
                </a:highlight>
                <a:latin typeface="+mj-lt"/>
              </a:rPr>
              <a:t> L., </a:t>
            </a:r>
            <a:r>
              <a:rPr lang="en-US" sz="800" b="0" i="0" dirty="0" err="1">
                <a:solidFill>
                  <a:srgbClr val="303030"/>
                </a:solidFill>
                <a:effectLst/>
                <a:highlight>
                  <a:srgbClr val="FFFFFF"/>
                </a:highlight>
                <a:latin typeface="+mj-lt"/>
              </a:rPr>
              <a:t>Savadori</a:t>
            </a:r>
            <a:r>
              <a:rPr lang="en-US" sz="800" b="0" i="0" dirty="0">
                <a:solidFill>
                  <a:srgbClr val="303030"/>
                </a:solidFill>
                <a:effectLst/>
                <a:highlight>
                  <a:srgbClr val="FFFFFF"/>
                </a:highlight>
                <a:latin typeface="+mj-lt"/>
              </a:rPr>
              <a:t> L. (2009). The scarcity bias. Appl. Psychol. 58, 453–468. </a:t>
            </a:r>
            <a:r>
              <a:rPr lang="en-US" sz="800" b="0" i="0" dirty="0" err="1">
                <a:solidFill>
                  <a:srgbClr val="303030"/>
                </a:solidFill>
                <a:effectLst/>
                <a:highlight>
                  <a:srgbClr val="FFFFFF"/>
                </a:highlight>
                <a:latin typeface="+mj-lt"/>
              </a:rPr>
              <a:t>doi</a:t>
            </a:r>
            <a:r>
              <a:rPr lang="en-US" sz="800" b="0" i="0" dirty="0">
                <a:solidFill>
                  <a:srgbClr val="303030"/>
                </a:solidFill>
                <a:effectLst/>
                <a:highlight>
                  <a:srgbClr val="FFFFFF"/>
                </a:highlight>
                <a:latin typeface="+mj-lt"/>
              </a:rPr>
              <a:t>: 10.1111/j.1464-0597.2009.00401.x</a:t>
            </a:r>
          </a:p>
          <a:p>
            <a:r>
              <a:rPr lang="en-US" sz="800" b="0" i="0" dirty="0" err="1">
                <a:solidFill>
                  <a:srgbClr val="303030"/>
                </a:solidFill>
                <a:effectLst/>
                <a:highlight>
                  <a:srgbClr val="FFFFFF"/>
                </a:highlight>
                <a:latin typeface="+mj-lt"/>
              </a:rPr>
              <a:t>Reibstein</a:t>
            </a:r>
            <a:r>
              <a:rPr lang="en-US" sz="800" b="0" i="0" dirty="0">
                <a:solidFill>
                  <a:srgbClr val="303030"/>
                </a:solidFill>
                <a:effectLst/>
                <a:highlight>
                  <a:srgbClr val="FFFFFF"/>
                </a:highlight>
                <a:latin typeface="+mj-lt"/>
              </a:rPr>
              <a:t>, David J., Youngblood, Stuart A., &amp; </a:t>
            </a:r>
            <a:r>
              <a:rPr lang="en-US" sz="800" b="0" i="0" dirty="0" err="1">
                <a:solidFill>
                  <a:srgbClr val="303030"/>
                </a:solidFill>
                <a:effectLst/>
                <a:highlight>
                  <a:srgbClr val="FFFFFF"/>
                </a:highlight>
                <a:latin typeface="+mj-lt"/>
              </a:rPr>
              <a:t>Fromkin</a:t>
            </a:r>
            <a:r>
              <a:rPr lang="en-US" sz="800" b="0" i="0" dirty="0">
                <a:solidFill>
                  <a:srgbClr val="303030"/>
                </a:solidFill>
                <a:effectLst/>
                <a:highlight>
                  <a:srgbClr val="FFFFFF"/>
                </a:highlight>
                <a:latin typeface="+mj-lt"/>
              </a:rPr>
              <a:t>, Howard L. (1975). Number of choices and perceived decision freedom as a determinant of satisfaction and consumer behavior. Journal of Applied Psychology, 60(August), 434–437.</a:t>
            </a:r>
          </a:p>
          <a:p>
            <a:r>
              <a:rPr lang="en-US" sz="800" b="0" i="0" dirty="0" err="1">
                <a:solidFill>
                  <a:srgbClr val="303030"/>
                </a:solidFill>
                <a:effectLst/>
                <a:highlight>
                  <a:srgbClr val="FFFFFF"/>
                </a:highlight>
                <a:latin typeface="+mj-lt"/>
              </a:rPr>
              <a:t>Pronin</a:t>
            </a:r>
            <a:r>
              <a:rPr lang="en-US" sz="800" b="0" i="0" dirty="0">
                <a:solidFill>
                  <a:srgbClr val="303030"/>
                </a:solidFill>
                <a:effectLst/>
                <a:highlight>
                  <a:srgbClr val="FFFFFF"/>
                </a:highlight>
                <a:latin typeface="+mj-lt"/>
              </a:rPr>
              <a:t> E., Lin D. Y., Ross L. (2002). The bias blind spot: perceptions of bias in self versus others. Personal. Soc. Psychol. Bull. 28, 369–381. </a:t>
            </a:r>
            <a:r>
              <a:rPr lang="en-US" sz="800" b="0" i="0" dirty="0" err="1">
                <a:solidFill>
                  <a:srgbClr val="303030"/>
                </a:solidFill>
                <a:effectLst/>
                <a:highlight>
                  <a:srgbClr val="FFFFFF"/>
                </a:highlight>
                <a:latin typeface="+mj-lt"/>
              </a:rPr>
              <a:t>doi</a:t>
            </a:r>
            <a:r>
              <a:rPr lang="en-US" sz="800" b="0" i="0" dirty="0">
                <a:solidFill>
                  <a:srgbClr val="303030"/>
                </a:solidFill>
                <a:effectLst/>
                <a:highlight>
                  <a:srgbClr val="FFFFFF"/>
                </a:highlight>
                <a:latin typeface="+mj-lt"/>
              </a:rPr>
              <a:t>: 10.1177/0146167202286008</a:t>
            </a:r>
          </a:p>
          <a:p>
            <a:r>
              <a:rPr lang="en-US" sz="800" b="0" i="0" dirty="0">
                <a:solidFill>
                  <a:srgbClr val="303030"/>
                </a:solidFill>
                <a:effectLst/>
                <a:highlight>
                  <a:srgbClr val="FFFFFF"/>
                </a:highlight>
                <a:latin typeface="+mj-lt"/>
              </a:rPr>
              <a:t>Nisbett, R. E., &amp; Wilson, T. D. (1977). The halo effect: Evidence for unconscious alteration of judgments. Journal of Personality and Social Psychology, 35, 250-256</a:t>
            </a:r>
          </a:p>
          <a:p>
            <a:r>
              <a:rPr lang="en-US" sz="800" b="0" i="0" dirty="0" err="1">
                <a:solidFill>
                  <a:srgbClr val="303030"/>
                </a:solidFill>
                <a:effectLst/>
                <a:highlight>
                  <a:srgbClr val="FFFFFF"/>
                </a:highlight>
                <a:latin typeface="+mj-lt"/>
              </a:rPr>
              <a:t>Pronin</a:t>
            </a:r>
            <a:r>
              <a:rPr lang="en-US" sz="800" b="0" i="0" dirty="0">
                <a:solidFill>
                  <a:srgbClr val="303030"/>
                </a:solidFill>
                <a:effectLst/>
                <a:highlight>
                  <a:srgbClr val="FFFFFF"/>
                </a:highlight>
                <a:latin typeface="+mj-lt"/>
              </a:rPr>
              <a:t> E., Lin D. Y., Ross L. (2002). The bias blind spot: perceptions of bias in self versus others. Personal. Soc. Psychol. Bull. 28, 369–381. </a:t>
            </a:r>
            <a:r>
              <a:rPr lang="en-US" sz="800" b="0" i="0" dirty="0" err="1">
                <a:solidFill>
                  <a:srgbClr val="303030"/>
                </a:solidFill>
                <a:effectLst/>
                <a:highlight>
                  <a:srgbClr val="FFFFFF"/>
                </a:highlight>
                <a:latin typeface="+mj-lt"/>
              </a:rPr>
              <a:t>doi</a:t>
            </a:r>
            <a:r>
              <a:rPr lang="en-US" sz="800" b="0" i="0" dirty="0">
                <a:solidFill>
                  <a:srgbClr val="303030"/>
                </a:solidFill>
                <a:effectLst/>
                <a:highlight>
                  <a:srgbClr val="FFFFFF"/>
                </a:highlight>
                <a:latin typeface="+mj-lt"/>
              </a:rPr>
              <a:t>: 10.1177/0146167202286008</a:t>
            </a:r>
          </a:p>
          <a:p>
            <a:r>
              <a:rPr lang="en-US" sz="800" b="0" i="0" dirty="0">
                <a:solidFill>
                  <a:srgbClr val="303030"/>
                </a:solidFill>
                <a:effectLst/>
                <a:highlight>
                  <a:srgbClr val="FFFFFF"/>
                </a:highlight>
                <a:latin typeface="+mj-lt"/>
              </a:rPr>
              <a:t>Schmidt, S. R. (1994). Effects of humor on sentence memory. Journal of Experimental Psychology: Learning, Memory, and Cognition, 20(4), 953–967. https://doi.org/10.1037/0278-7393.20.4.953</a:t>
            </a:r>
          </a:p>
          <a:p>
            <a:r>
              <a:rPr lang="en-US" sz="800" b="0" i="0" dirty="0">
                <a:solidFill>
                  <a:srgbClr val="303030"/>
                </a:solidFill>
                <a:effectLst/>
                <a:highlight>
                  <a:srgbClr val="FFFFFF"/>
                </a:highlight>
                <a:latin typeface="+mj-lt"/>
              </a:rPr>
              <a:t>Tversky A., Kahneman D. (1974). Judgment under uncertainty: heuristics and biases. Science 185, 1124–1131. </a:t>
            </a:r>
            <a:r>
              <a:rPr lang="en-US" sz="800" b="0" i="0" dirty="0" err="1">
                <a:solidFill>
                  <a:srgbClr val="303030"/>
                </a:solidFill>
                <a:effectLst/>
                <a:highlight>
                  <a:srgbClr val="FFFFFF"/>
                </a:highlight>
                <a:latin typeface="+mj-lt"/>
              </a:rPr>
              <a:t>doi</a:t>
            </a:r>
            <a:r>
              <a:rPr lang="en-US" sz="800" b="0" i="0" dirty="0">
                <a:solidFill>
                  <a:srgbClr val="303030"/>
                </a:solidFill>
                <a:effectLst/>
                <a:highlight>
                  <a:srgbClr val="FFFFFF"/>
                </a:highlight>
                <a:latin typeface="+mj-lt"/>
              </a:rPr>
              <a:t>: 10.1126/science.185.4157.1124</a:t>
            </a:r>
          </a:p>
          <a:p>
            <a:r>
              <a:rPr lang="en-US" sz="800" b="0" i="0" dirty="0" err="1">
                <a:solidFill>
                  <a:srgbClr val="303030"/>
                </a:solidFill>
                <a:effectLst/>
                <a:highlight>
                  <a:srgbClr val="FFFFFF"/>
                </a:highlight>
                <a:latin typeface="+mj-lt"/>
              </a:rPr>
              <a:t>Fonollosa</a:t>
            </a:r>
            <a:r>
              <a:rPr lang="en-US" sz="800" b="0" i="0" dirty="0">
                <a:solidFill>
                  <a:srgbClr val="303030"/>
                </a:solidFill>
                <a:effectLst/>
                <a:highlight>
                  <a:srgbClr val="FFFFFF"/>
                </a:highlight>
                <a:latin typeface="+mj-lt"/>
              </a:rPr>
              <a:t>, J., </a:t>
            </a:r>
            <a:r>
              <a:rPr lang="en-US" sz="800" b="0" i="0" dirty="0" err="1">
                <a:solidFill>
                  <a:srgbClr val="303030"/>
                </a:solidFill>
                <a:effectLst/>
                <a:highlight>
                  <a:srgbClr val="FFFFFF"/>
                </a:highlight>
                <a:latin typeface="+mj-lt"/>
              </a:rPr>
              <a:t>Neftci</a:t>
            </a:r>
            <a:r>
              <a:rPr lang="en-US" sz="800" b="0" i="0" dirty="0">
                <a:solidFill>
                  <a:srgbClr val="303030"/>
                </a:solidFill>
                <a:effectLst/>
                <a:highlight>
                  <a:srgbClr val="FFFFFF"/>
                </a:highlight>
                <a:latin typeface="+mj-lt"/>
              </a:rPr>
              <a:t>, E., &amp; </a:t>
            </a:r>
            <a:r>
              <a:rPr lang="en-US" sz="800" b="0" i="0" dirty="0" err="1">
                <a:solidFill>
                  <a:srgbClr val="303030"/>
                </a:solidFill>
                <a:effectLst/>
                <a:highlight>
                  <a:srgbClr val="FFFFFF"/>
                </a:highlight>
                <a:latin typeface="+mj-lt"/>
              </a:rPr>
              <a:t>Rabinovich</a:t>
            </a:r>
            <a:r>
              <a:rPr lang="en-US" sz="800" b="0" i="0" dirty="0">
                <a:solidFill>
                  <a:srgbClr val="303030"/>
                </a:solidFill>
                <a:effectLst/>
                <a:highlight>
                  <a:srgbClr val="FFFFFF"/>
                </a:highlight>
                <a:latin typeface="+mj-lt"/>
              </a:rPr>
              <a:t>, M. (2015). Learning of Chunking Sequences in Cognition and Behavior. </a:t>
            </a:r>
            <a:r>
              <a:rPr lang="en-US" sz="800" b="0" i="0" dirty="0" err="1">
                <a:solidFill>
                  <a:srgbClr val="303030"/>
                </a:solidFill>
                <a:effectLst/>
                <a:highlight>
                  <a:srgbClr val="FFFFFF"/>
                </a:highlight>
                <a:latin typeface="+mj-lt"/>
              </a:rPr>
              <a:t>PLoS</a:t>
            </a:r>
            <a:r>
              <a:rPr lang="en-US" sz="800" b="0" i="0" dirty="0">
                <a:solidFill>
                  <a:srgbClr val="303030"/>
                </a:solidFill>
                <a:effectLst/>
                <a:highlight>
                  <a:srgbClr val="FFFFFF"/>
                </a:highlight>
                <a:latin typeface="+mj-lt"/>
              </a:rPr>
              <a:t> computational biology, 11(11), e1004592. https://doi.org/10.1371/journal.pcbi.1004592</a:t>
            </a:r>
          </a:p>
          <a:p>
            <a:r>
              <a:rPr lang="en-US" sz="800" b="0" i="0" dirty="0">
                <a:solidFill>
                  <a:srgbClr val="303030"/>
                </a:solidFill>
                <a:effectLst/>
                <a:highlight>
                  <a:srgbClr val="FFFFFF"/>
                </a:highlight>
                <a:latin typeface="+mj-lt"/>
              </a:rPr>
              <a:t>Fredrickson B. L. (2000). Extracting meaning from past affective experiences: the importance of peaks, ends, and specific emotions. </a:t>
            </a:r>
            <a:r>
              <a:rPr lang="en-US" sz="800" b="0" i="0" dirty="0" err="1">
                <a:solidFill>
                  <a:srgbClr val="303030"/>
                </a:solidFill>
                <a:effectLst/>
                <a:highlight>
                  <a:srgbClr val="FFFFFF"/>
                </a:highlight>
                <a:latin typeface="+mj-lt"/>
              </a:rPr>
              <a:t>Cogn</a:t>
            </a:r>
            <a:r>
              <a:rPr lang="en-US" sz="800" b="0" i="0" dirty="0">
                <a:solidFill>
                  <a:srgbClr val="303030"/>
                </a:solidFill>
                <a:effectLst/>
                <a:highlight>
                  <a:srgbClr val="FFFFFF"/>
                </a:highlight>
                <a:latin typeface="+mj-lt"/>
              </a:rPr>
              <a:t>. </a:t>
            </a:r>
            <a:r>
              <a:rPr lang="en-US" sz="800" b="0" i="0" dirty="0" err="1">
                <a:solidFill>
                  <a:srgbClr val="303030"/>
                </a:solidFill>
                <a:effectLst/>
                <a:highlight>
                  <a:srgbClr val="FFFFFF"/>
                </a:highlight>
                <a:latin typeface="+mj-lt"/>
              </a:rPr>
              <a:t>Emot</a:t>
            </a:r>
            <a:r>
              <a:rPr lang="en-US" sz="800" b="0" i="0" dirty="0">
                <a:solidFill>
                  <a:srgbClr val="303030"/>
                </a:solidFill>
                <a:effectLst/>
                <a:highlight>
                  <a:srgbClr val="FFFFFF"/>
                </a:highlight>
                <a:latin typeface="+mj-lt"/>
              </a:rPr>
              <a:t>. 14 577–606. 10.1080/026999300402808</a:t>
            </a:r>
          </a:p>
          <a:p>
            <a:endParaRPr lang="en-US" sz="1400" b="0" i="0" dirty="0">
              <a:solidFill>
                <a:srgbClr val="303030"/>
              </a:solidFill>
              <a:effectLst/>
              <a:highlight>
                <a:srgbClr val="FFFFFF"/>
              </a:highlight>
              <a:latin typeface="+mj-lt"/>
            </a:endParaRPr>
          </a:p>
          <a:p>
            <a:endParaRPr lang="en-US" sz="1000" dirty="0"/>
          </a:p>
        </p:txBody>
      </p:sp>
    </p:spTree>
    <p:extLst>
      <p:ext uri="{BB962C8B-B14F-4D97-AF65-F5344CB8AC3E}">
        <p14:creationId xmlns:p14="http://schemas.microsoft.com/office/powerpoint/2010/main" val="1291144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A2317-4ED7-AAFE-3F68-3F58F07127F2}"/>
              </a:ext>
            </a:extLst>
          </p:cNvPr>
          <p:cNvSpPr>
            <a:spLocks noGrp="1"/>
          </p:cNvSpPr>
          <p:nvPr>
            <p:ph type="title"/>
          </p:nvPr>
        </p:nvSpPr>
        <p:spPr/>
        <p:txBody>
          <a:bodyPr/>
          <a:lstStyle/>
          <a:p>
            <a:r>
              <a:rPr lang="en-US" dirty="0"/>
              <a:t>THANK YOU! </a:t>
            </a:r>
          </a:p>
        </p:txBody>
      </p:sp>
      <p:sp>
        <p:nvSpPr>
          <p:cNvPr id="3" name="Content Placeholder 2">
            <a:extLst>
              <a:ext uri="{FF2B5EF4-FFF2-40B4-BE49-F238E27FC236}">
                <a16:creationId xmlns:a16="http://schemas.microsoft.com/office/drawing/2014/main" id="{A5E7CDD0-FD08-3D4A-06C6-12BB8075D995}"/>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16164604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AD730-2F8A-3D03-9BC0-D0DA5BEE0F93}"/>
              </a:ext>
            </a:extLst>
          </p:cNvPr>
          <p:cNvSpPr>
            <a:spLocks noGrp="1"/>
          </p:cNvSpPr>
          <p:nvPr>
            <p:ph type="title"/>
          </p:nvPr>
        </p:nvSpPr>
        <p:spPr/>
        <p:txBody>
          <a:bodyPr/>
          <a:lstStyle/>
          <a:p>
            <a:r>
              <a:rPr lang="en-US" dirty="0">
                <a:solidFill>
                  <a:schemeClr val="tx1"/>
                </a:solidFill>
              </a:rPr>
              <a:t>Behavioral Science Strategies </a:t>
            </a:r>
          </a:p>
        </p:txBody>
      </p:sp>
      <p:sp>
        <p:nvSpPr>
          <p:cNvPr id="3" name="Content Placeholder 2">
            <a:extLst>
              <a:ext uri="{FF2B5EF4-FFF2-40B4-BE49-F238E27FC236}">
                <a16:creationId xmlns:a16="http://schemas.microsoft.com/office/drawing/2014/main" id="{178405E0-A8F8-F60C-2828-1E1A3E17FC93}"/>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20600085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EE15C-B128-A94A-9E7E-968AA67DADFB}"/>
              </a:ext>
            </a:extLst>
          </p:cNvPr>
          <p:cNvSpPr>
            <a:spLocks noGrp="1"/>
          </p:cNvSpPr>
          <p:nvPr>
            <p:ph type="title"/>
          </p:nvPr>
        </p:nvSpPr>
        <p:spPr/>
        <p:txBody>
          <a:bodyPr/>
          <a:lstStyle/>
          <a:p>
            <a:r>
              <a:rPr lang="en-US"/>
              <a:t>Behavioral Science Concepts</a:t>
            </a:r>
            <a:endParaRPr lang="en-US" dirty="0"/>
          </a:p>
        </p:txBody>
      </p:sp>
      <p:sp>
        <p:nvSpPr>
          <p:cNvPr id="14" name="Content Placeholder 13">
            <a:extLst>
              <a:ext uri="{FF2B5EF4-FFF2-40B4-BE49-F238E27FC236}">
                <a16:creationId xmlns:a16="http://schemas.microsoft.com/office/drawing/2014/main" id="{AD3E4B31-F2AB-43EA-0227-FC8F711BC97C}"/>
              </a:ext>
            </a:extLst>
          </p:cNvPr>
          <p:cNvSpPr>
            <a:spLocks noGrp="1"/>
          </p:cNvSpPr>
          <p:nvPr>
            <p:ph sz="half" idx="1"/>
          </p:nvPr>
        </p:nvSpPr>
        <p:spPr>
          <a:xfrm>
            <a:off x="1370013" y="1827213"/>
            <a:ext cx="3813174" cy="4114800"/>
          </a:xfrm>
        </p:spPr>
        <p:txBody>
          <a:bodyPr>
            <a:normAutofit fontScale="77500" lnSpcReduction="20000"/>
          </a:bodyPr>
          <a:lstStyle/>
          <a:p>
            <a:r>
              <a:rPr lang="en-US" dirty="0"/>
              <a:t>Rewards &amp; recognition</a:t>
            </a:r>
          </a:p>
          <a:p>
            <a:r>
              <a:rPr lang="en-US" dirty="0"/>
              <a:t>Social proof</a:t>
            </a:r>
          </a:p>
          <a:p>
            <a:r>
              <a:rPr lang="en-US" dirty="0"/>
              <a:t>The IKEA Effect</a:t>
            </a:r>
          </a:p>
          <a:p>
            <a:r>
              <a:rPr lang="en-US" dirty="0"/>
              <a:t>Narrative Bias</a:t>
            </a:r>
          </a:p>
          <a:p>
            <a:r>
              <a:rPr lang="en-US" dirty="0"/>
              <a:t>Default Choice Effect</a:t>
            </a:r>
          </a:p>
          <a:p>
            <a:r>
              <a:rPr lang="en-US" dirty="0"/>
              <a:t>Contrast Effect</a:t>
            </a:r>
          </a:p>
          <a:p>
            <a:r>
              <a:rPr lang="en-US" dirty="0"/>
              <a:t>Cognitive Fluency Effect</a:t>
            </a:r>
          </a:p>
          <a:p>
            <a:r>
              <a:rPr lang="en-US" dirty="0"/>
              <a:t>Framing</a:t>
            </a:r>
          </a:p>
          <a:p>
            <a:r>
              <a:rPr lang="en-US" dirty="0"/>
              <a:t>Authority Bias</a:t>
            </a:r>
          </a:p>
          <a:p>
            <a:r>
              <a:rPr lang="en-US" dirty="0"/>
              <a:t>Scarcity Bias</a:t>
            </a:r>
          </a:p>
        </p:txBody>
      </p:sp>
      <p:sp>
        <p:nvSpPr>
          <p:cNvPr id="15" name="Content Placeholder 14">
            <a:extLst>
              <a:ext uri="{FF2B5EF4-FFF2-40B4-BE49-F238E27FC236}">
                <a16:creationId xmlns:a16="http://schemas.microsoft.com/office/drawing/2014/main" id="{696186A3-FB1C-4213-09F4-C2439660D505}"/>
              </a:ext>
            </a:extLst>
          </p:cNvPr>
          <p:cNvSpPr>
            <a:spLocks noGrp="1"/>
          </p:cNvSpPr>
          <p:nvPr>
            <p:ph sz="half" idx="2"/>
          </p:nvPr>
        </p:nvSpPr>
        <p:spPr>
          <a:xfrm>
            <a:off x="5102224" y="1827213"/>
            <a:ext cx="3813175" cy="4114800"/>
          </a:xfrm>
        </p:spPr>
        <p:txBody>
          <a:bodyPr>
            <a:normAutofit fontScale="77500" lnSpcReduction="20000"/>
          </a:bodyPr>
          <a:lstStyle/>
          <a:p>
            <a:r>
              <a:rPr lang="en-US" dirty="0"/>
              <a:t>Endowed Progress Effect</a:t>
            </a:r>
          </a:p>
          <a:p>
            <a:r>
              <a:rPr lang="en-US" dirty="0"/>
              <a:t>Choice Overload Effect</a:t>
            </a:r>
          </a:p>
          <a:p>
            <a:r>
              <a:rPr lang="en-US" dirty="0"/>
              <a:t>Foot in the Door</a:t>
            </a:r>
          </a:p>
          <a:p>
            <a:r>
              <a:rPr lang="en-US" dirty="0"/>
              <a:t>Confirmation Bias</a:t>
            </a:r>
          </a:p>
          <a:p>
            <a:r>
              <a:rPr lang="en-US" dirty="0"/>
              <a:t>Halo Effect</a:t>
            </a:r>
          </a:p>
          <a:p>
            <a:r>
              <a:rPr lang="en-US" dirty="0"/>
              <a:t>Endowment Effect</a:t>
            </a:r>
          </a:p>
          <a:p>
            <a:r>
              <a:rPr lang="en-US"/>
              <a:t>The Humor </a:t>
            </a:r>
            <a:r>
              <a:rPr lang="en-US" dirty="0"/>
              <a:t>Effect</a:t>
            </a:r>
          </a:p>
          <a:p>
            <a:r>
              <a:rPr lang="en-US" dirty="0"/>
              <a:t>Anchoring</a:t>
            </a:r>
          </a:p>
          <a:p>
            <a:r>
              <a:rPr lang="en-US" dirty="0"/>
              <a:t>Chunking</a:t>
            </a:r>
          </a:p>
          <a:p>
            <a:r>
              <a:rPr lang="en-US" dirty="0"/>
              <a:t>Peak End Rule</a:t>
            </a:r>
          </a:p>
        </p:txBody>
      </p:sp>
      <p:sp>
        <p:nvSpPr>
          <p:cNvPr id="4" name="Slide Number Placeholder 3">
            <a:extLst>
              <a:ext uri="{FF2B5EF4-FFF2-40B4-BE49-F238E27FC236}">
                <a16:creationId xmlns:a16="http://schemas.microsoft.com/office/drawing/2014/main" id="{5F47F7BA-0218-3340-A0B3-EA73AA8FCC8E}"/>
              </a:ext>
            </a:extLst>
          </p:cNvPr>
          <p:cNvSpPr>
            <a:spLocks noGrp="1"/>
          </p:cNvSpPr>
          <p:nvPr>
            <p:ph type="sldNum" sz="quarter" idx="12"/>
          </p:nvPr>
        </p:nvSpPr>
        <p:spPr/>
        <p:txBody>
          <a:bodyPr/>
          <a:lstStyle/>
          <a:p>
            <a:fld id="{20306041-B3FE-064D-9FF3-82ABE6D47202}" type="slidenum">
              <a:rPr lang="en-US" smtClean="0"/>
              <a:t>4</a:t>
            </a:fld>
            <a:endParaRPr lang="en-US" dirty="0"/>
          </a:p>
        </p:txBody>
      </p:sp>
    </p:spTree>
    <p:extLst>
      <p:ext uri="{BB962C8B-B14F-4D97-AF65-F5344CB8AC3E}">
        <p14:creationId xmlns:p14="http://schemas.microsoft.com/office/powerpoint/2010/main" val="14546513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6ADDA-673F-F9C3-5E6E-6C221E534FFD}"/>
              </a:ext>
            </a:extLst>
          </p:cNvPr>
          <p:cNvSpPr>
            <a:spLocks noGrp="1"/>
          </p:cNvSpPr>
          <p:nvPr>
            <p:ph type="title"/>
          </p:nvPr>
        </p:nvSpPr>
        <p:spPr/>
        <p:txBody>
          <a:bodyPr/>
          <a:lstStyle/>
          <a:p>
            <a:r>
              <a:rPr lang="en-US" dirty="0"/>
              <a:t>Rewards and Recognition</a:t>
            </a:r>
          </a:p>
        </p:txBody>
      </p:sp>
      <p:sp>
        <p:nvSpPr>
          <p:cNvPr id="3" name="Content Placeholder 2">
            <a:extLst>
              <a:ext uri="{FF2B5EF4-FFF2-40B4-BE49-F238E27FC236}">
                <a16:creationId xmlns:a16="http://schemas.microsoft.com/office/drawing/2014/main" id="{642AD4DA-8E34-CF97-E0C5-7CF5F375997D}"/>
              </a:ext>
            </a:extLst>
          </p:cNvPr>
          <p:cNvSpPr>
            <a:spLocks noGrp="1"/>
          </p:cNvSpPr>
          <p:nvPr>
            <p:ph idx="1"/>
          </p:nvPr>
        </p:nvSpPr>
        <p:spPr>
          <a:xfrm>
            <a:off x="628650" y="2226469"/>
            <a:ext cx="7886700" cy="790576"/>
          </a:xfrm>
        </p:spPr>
        <p:txBody>
          <a:bodyPr>
            <a:normAutofit fontScale="70000" lnSpcReduction="20000"/>
          </a:bodyPr>
          <a:lstStyle/>
          <a:p>
            <a:r>
              <a:rPr lang="en-US" dirty="0"/>
              <a:t>Incentive theory human behavior is motivated by desire of tangible or intangible rewards or incentives</a:t>
            </a:r>
          </a:p>
        </p:txBody>
      </p:sp>
      <p:sp>
        <p:nvSpPr>
          <p:cNvPr id="4" name="Slide Number Placeholder 3">
            <a:extLst>
              <a:ext uri="{FF2B5EF4-FFF2-40B4-BE49-F238E27FC236}">
                <a16:creationId xmlns:a16="http://schemas.microsoft.com/office/drawing/2014/main" id="{0F71F834-95D1-E818-FE21-1B1CAF6ED074}"/>
              </a:ext>
            </a:extLst>
          </p:cNvPr>
          <p:cNvSpPr>
            <a:spLocks noGrp="1"/>
          </p:cNvSpPr>
          <p:nvPr>
            <p:ph type="sldNum" sz="quarter" idx="12"/>
          </p:nvPr>
        </p:nvSpPr>
        <p:spPr/>
        <p:txBody>
          <a:bodyPr/>
          <a:lstStyle/>
          <a:p>
            <a:fld id="{20306041-B3FE-064D-9FF3-82ABE6D47202}" type="slidenum">
              <a:rPr lang="en-US" smtClean="0"/>
              <a:t>5</a:t>
            </a:fld>
            <a:endParaRPr lang="en-US"/>
          </a:p>
        </p:txBody>
      </p:sp>
      <p:pic>
        <p:nvPicPr>
          <p:cNvPr id="1030" name="Picture 6" descr="Boss congratulating older worker in front of colleagues">
            <a:extLst>
              <a:ext uri="{FF2B5EF4-FFF2-40B4-BE49-F238E27FC236}">
                <a16:creationId xmlns:a16="http://schemas.microsoft.com/office/drawing/2014/main" id="{E7C55399-A594-23E1-4A68-C55057FE5FE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70124" y="3190008"/>
            <a:ext cx="4055723" cy="226154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ovid-19 vaccine stickers could encourage people to get vaccinated - CNN">
            <a:extLst>
              <a:ext uri="{FF2B5EF4-FFF2-40B4-BE49-F238E27FC236}">
                <a16:creationId xmlns:a16="http://schemas.microsoft.com/office/drawing/2014/main" id="{6A8F1BDD-BACA-2DE6-838F-D3603492A72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8360" y="3190008"/>
            <a:ext cx="4027402" cy="22615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68984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A7F31-BE76-7137-9C92-C8B23B414683}"/>
              </a:ext>
            </a:extLst>
          </p:cNvPr>
          <p:cNvSpPr>
            <a:spLocks noGrp="1"/>
          </p:cNvSpPr>
          <p:nvPr>
            <p:ph type="title"/>
          </p:nvPr>
        </p:nvSpPr>
        <p:spPr/>
        <p:txBody>
          <a:bodyPr/>
          <a:lstStyle/>
          <a:p>
            <a:r>
              <a:rPr lang="en-US" dirty="0"/>
              <a:t>Social Proof</a:t>
            </a:r>
          </a:p>
        </p:txBody>
      </p:sp>
      <p:sp>
        <p:nvSpPr>
          <p:cNvPr id="3" name="Content Placeholder 2">
            <a:extLst>
              <a:ext uri="{FF2B5EF4-FFF2-40B4-BE49-F238E27FC236}">
                <a16:creationId xmlns:a16="http://schemas.microsoft.com/office/drawing/2014/main" id="{D89F84DE-9FD4-1E8D-9089-DCAFBF3631F2}"/>
              </a:ext>
            </a:extLst>
          </p:cNvPr>
          <p:cNvSpPr>
            <a:spLocks noGrp="1"/>
          </p:cNvSpPr>
          <p:nvPr>
            <p:ph idx="1"/>
          </p:nvPr>
        </p:nvSpPr>
        <p:spPr>
          <a:xfrm>
            <a:off x="832511" y="2191660"/>
            <a:ext cx="7886700" cy="934761"/>
          </a:xfrm>
        </p:spPr>
        <p:txBody>
          <a:bodyPr/>
          <a:lstStyle/>
          <a:p>
            <a:r>
              <a:rPr lang="en-US" dirty="0"/>
              <a:t>We rely on the opinions or actions of others to inform our own decisions</a:t>
            </a:r>
          </a:p>
          <a:p>
            <a:pPr marL="0" indent="0">
              <a:buNone/>
            </a:pPr>
            <a:endParaRPr lang="en-US" dirty="0"/>
          </a:p>
        </p:txBody>
      </p:sp>
      <p:sp>
        <p:nvSpPr>
          <p:cNvPr id="4" name="Slide Number Placeholder 3">
            <a:extLst>
              <a:ext uri="{FF2B5EF4-FFF2-40B4-BE49-F238E27FC236}">
                <a16:creationId xmlns:a16="http://schemas.microsoft.com/office/drawing/2014/main" id="{FE0A4671-9CA8-700B-2984-A44AA3DB2683}"/>
              </a:ext>
            </a:extLst>
          </p:cNvPr>
          <p:cNvSpPr>
            <a:spLocks noGrp="1"/>
          </p:cNvSpPr>
          <p:nvPr>
            <p:ph type="sldNum" sz="quarter" idx="12"/>
          </p:nvPr>
        </p:nvSpPr>
        <p:spPr/>
        <p:txBody>
          <a:bodyPr/>
          <a:lstStyle/>
          <a:p>
            <a:fld id="{20306041-B3FE-064D-9FF3-82ABE6D47202}" type="slidenum">
              <a:rPr lang="en-US" smtClean="0"/>
              <a:t>6</a:t>
            </a:fld>
            <a:endParaRPr lang="en-US"/>
          </a:p>
        </p:txBody>
      </p:sp>
      <p:pic>
        <p:nvPicPr>
          <p:cNvPr id="2054" name="Picture 6" descr="Benefits of a 5-Star Review For for a successful legal practice or attorney">
            <a:extLst>
              <a:ext uri="{FF2B5EF4-FFF2-40B4-BE49-F238E27FC236}">
                <a16:creationId xmlns:a16="http://schemas.microsoft.com/office/drawing/2014/main" id="{1FC5A4A8-58A5-48C3-5E35-56DF5CB0A5C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3126421"/>
            <a:ext cx="4538074" cy="1760867"/>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mage result for by word of mouth">
            <a:extLst>
              <a:ext uri="{FF2B5EF4-FFF2-40B4-BE49-F238E27FC236}">
                <a16:creationId xmlns:a16="http://schemas.microsoft.com/office/drawing/2014/main" id="{83DB479B-6AEA-C1B6-0715-1937C3637C7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48864" y="3099598"/>
            <a:ext cx="3393281" cy="1814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04052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24975-0EDF-0F5E-4CDC-29CEAACD43BB}"/>
              </a:ext>
            </a:extLst>
          </p:cNvPr>
          <p:cNvSpPr>
            <a:spLocks noGrp="1"/>
          </p:cNvSpPr>
          <p:nvPr>
            <p:ph type="title"/>
          </p:nvPr>
        </p:nvSpPr>
        <p:spPr>
          <a:xfrm>
            <a:off x="1066800" y="307767"/>
            <a:ext cx="7313612" cy="1143000"/>
          </a:xfrm>
        </p:spPr>
        <p:txBody>
          <a:bodyPr/>
          <a:lstStyle/>
          <a:p>
            <a:r>
              <a:rPr lang="en-US" dirty="0"/>
              <a:t>The IKEA Effect</a:t>
            </a:r>
          </a:p>
        </p:txBody>
      </p:sp>
      <p:sp>
        <p:nvSpPr>
          <p:cNvPr id="3" name="Content Placeholder 2">
            <a:extLst>
              <a:ext uri="{FF2B5EF4-FFF2-40B4-BE49-F238E27FC236}">
                <a16:creationId xmlns:a16="http://schemas.microsoft.com/office/drawing/2014/main" id="{BD341CC2-4B13-599F-24BD-D910E8BFEC22}"/>
              </a:ext>
            </a:extLst>
          </p:cNvPr>
          <p:cNvSpPr>
            <a:spLocks noGrp="1"/>
          </p:cNvSpPr>
          <p:nvPr>
            <p:ph idx="1"/>
          </p:nvPr>
        </p:nvSpPr>
        <p:spPr>
          <a:xfrm>
            <a:off x="628650" y="2226469"/>
            <a:ext cx="7886700" cy="979088"/>
          </a:xfrm>
        </p:spPr>
        <p:txBody>
          <a:bodyPr>
            <a:normAutofit fontScale="77500" lnSpcReduction="20000"/>
          </a:bodyPr>
          <a:lstStyle/>
          <a:p>
            <a:r>
              <a:rPr lang="en-US" dirty="0"/>
              <a:t>We tend to value an object/initiative more if we assemble it ourselves. The experience/time spent makes it more valuable and emotionally connected.</a:t>
            </a:r>
          </a:p>
        </p:txBody>
      </p:sp>
      <p:sp>
        <p:nvSpPr>
          <p:cNvPr id="4" name="Slide Number Placeholder 3">
            <a:extLst>
              <a:ext uri="{FF2B5EF4-FFF2-40B4-BE49-F238E27FC236}">
                <a16:creationId xmlns:a16="http://schemas.microsoft.com/office/drawing/2014/main" id="{78BA0264-D6F7-67F7-4167-5D738899B5CC}"/>
              </a:ext>
            </a:extLst>
          </p:cNvPr>
          <p:cNvSpPr>
            <a:spLocks noGrp="1"/>
          </p:cNvSpPr>
          <p:nvPr>
            <p:ph type="sldNum" sz="quarter" idx="12"/>
          </p:nvPr>
        </p:nvSpPr>
        <p:spPr/>
        <p:txBody>
          <a:bodyPr/>
          <a:lstStyle/>
          <a:p>
            <a:fld id="{20306041-B3FE-064D-9FF3-82ABE6D47202}" type="slidenum">
              <a:rPr lang="en-US" smtClean="0"/>
              <a:t>7</a:t>
            </a:fld>
            <a:endParaRPr lang="en-US"/>
          </a:p>
        </p:txBody>
      </p:sp>
      <p:pic>
        <p:nvPicPr>
          <p:cNvPr id="3074" name="Picture 2" descr="The IKEA Effect - Why people fall in love with their own ideas">
            <a:extLst>
              <a:ext uri="{FF2B5EF4-FFF2-40B4-BE49-F238E27FC236}">
                <a16:creationId xmlns:a16="http://schemas.microsoft.com/office/drawing/2014/main" id="{AF097272-9AD4-101A-205F-0EFBA87EA26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7432" y="3306759"/>
            <a:ext cx="3600185" cy="231992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7243F2C-E10C-7352-F2A7-B4A2896F5F2D}"/>
              </a:ext>
            </a:extLst>
          </p:cNvPr>
          <p:cNvSpPr txBox="1"/>
          <p:nvPr/>
        </p:nvSpPr>
        <p:spPr>
          <a:xfrm>
            <a:off x="4615667" y="3565196"/>
            <a:ext cx="4258638" cy="415498"/>
          </a:xfrm>
          <a:prstGeom prst="rect">
            <a:avLst/>
          </a:prstGeom>
          <a:noFill/>
        </p:spPr>
        <p:txBody>
          <a:bodyPr wrap="square" rtlCol="0">
            <a:spAutoFit/>
          </a:bodyPr>
          <a:lstStyle/>
          <a:p>
            <a:r>
              <a:rPr lang="en-US" sz="2100" dirty="0"/>
              <a:t>Effort justification: </a:t>
            </a:r>
            <a:endParaRPr lang="en-US" dirty="0"/>
          </a:p>
        </p:txBody>
      </p:sp>
      <p:grpSp>
        <p:nvGrpSpPr>
          <p:cNvPr id="13" name="Group 12">
            <a:extLst>
              <a:ext uri="{FF2B5EF4-FFF2-40B4-BE49-F238E27FC236}">
                <a16:creationId xmlns:a16="http://schemas.microsoft.com/office/drawing/2014/main" id="{CA71FCD3-26AD-EEBF-D301-0F1F24648DEF}"/>
              </a:ext>
            </a:extLst>
          </p:cNvPr>
          <p:cNvGrpSpPr/>
          <p:nvPr/>
        </p:nvGrpSpPr>
        <p:grpSpPr>
          <a:xfrm>
            <a:off x="3505201" y="4098471"/>
            <a:ext cx="5503554" cy="1061829"/>
            <a:chOff x="5916962" y="4784742"/>
            <a:chExt cx="6185798" cy="1415772"/>
          </a:xfrm>
        </p:grpSpPr>
        <p:sp>
          <p:nvSpPr>
            <p:cNvPr id="8" name="Arrow: Up 7">
              <a:extLst>
                <a:ext uri="{FF2B5EF4-FFF2-40B4-BE49-F238E27FC236}">
                  <a16:creationId xmlns:a16="http://schemas.microsoft.com/office/drawing/2014/main" id="{19CEC149-3E80-928C-3B9E-0E9BE0A8932F}"/>
                </a:ext>
              </a:extLst>
            </p:cNvPr>
            <p:cNvSpPr/>
            <p:nvPr/>
          </p:nvSpPr>
          <p:spPr>
            <a:xfrm>
              <a:off x="5916962" y="4875212"/>
              <a:ext cx="1068511" cy="739740"/>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42FF353-8983-A0AB-C281-3D2E0D278F31}"/>
                </a:ext>
              </a:extLst>
            </p:cNvPr>
            <p:cNvSpPr txBox="1"/>
            <p:nvPr/>
          </p:nvSpPr>
          <p:spPr>
            <a:xfrm>
              <a:off x="7083381" y="4812630"/>
              <a:ext cx="1234005" cy="984885"/>
            </a:xfrm>
            <a:prstGeom prst="rect">
              <a:avLst/>
            </a:prstGeom>
            <a:noFill/>
          </p:spPr>
          <p:txBody>
            <a:bodyPr wrap="square" rtlCol="0">
              <a:spAutoFit/>
            </a:bodyPr>
            <a:lstStyle/>
            <a:p>
              <a:r>
                <a:rPr lang="en-US" sz="2100" dirty="0"/>
                <a:t>Time spent </a:t>
              </a:r>
              <a:endParaRPr lang="en-US" dirty="0"/>
            </a:p>
          </p:txBody>
        </p:sp>
        <p:sp>
          <p:nvSpPr>
            <p:cNvPr id="10" name="TextBox 9">
              <a:extLst>
                <a:ext uri="{FF2B5EF4-FFF2-40B4-BE49-F238E27FC236}">
                  <a16:creationId xmlns:a16="http://schemas.microsoft.com/office/drawing/2014/main" id="{44E5FEFA-B827-23E1-1229-68621C755D11}"/>
                </a:ext>
              </a:extLst>
            </p:cNvPr>
            <p:cNvSpPr txBox="1"/>
            <p:nvPr/>
          </p:nvSpPr>
          <p:spPr>
            <a:xfrm>
              <a:off x="10183098" y="4784742"/>
              <a:ext cx="1919662" cy="1415772"/>
            </a:xfrm>
            <a:prstGeom prst="rect">
              <a:avLst/>
            </a:prstGeom>
            <a:noFill/>
          </p:spPr>
          <p:txBody>
            <a:bodyPr wrap="square" rtlCol="0">
              <a:spAutoFit/>
            </a:bodyPr>
            <a:lstStyle/>
            <a:p>
              <a:r>
                <a:rPr lang="en-US" sz="2100" dirty="0"/>
                <a:t>Mental satisfaction </a:t>
              </a:r>
              <a:endParaRPr lang="en-US" dirty="0"/>
            </a:p>
          </p:txBody>
        </p:sp>
        <p:sp>
          <p:nvSpPr>
            <p:cNvPr id="11" name="Arrow: Up 10">
              <a:extLst>
                <a:ext uri="{FF2B5EF4-FFF2-40B4-BE49-F238E27FC236}">
                  <a16:creationId xmlns:a16="http://schemas.microsoft.com/office/drawing/2014/main" id="{987A0F1A-7656-5E91-FA01-B1B07AD5D92C}"/>
                </a:ext>
              </a:extLst>
            </p:cNvPr>
            <p:cNvSpPr/>
            <p:nvPr/>
          </p:nvSpPr>
          <p:spPr>
            <a:xfrm>
              <a:off x="9016679" y="4855660"/>
              <a:ext cx="1068511" cy="739740"/>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Equals 11">
              <a:extLst>
                <a:ext uri="{FF2B5EF4-FFF2-40B4-BE49-F238E27FC236}">
                  <a16:creationId xmlns:a16="http://schemas.microsoft.com/office/drawing/2014/main" id="{7871E040-F534-2C8C-3EC0-37A74F820D01}"/>
                </a:ext>
              </a:extLst>
            </p:cNvPr>
            <p:cNvSpPr/>
            <p:nvPr/>
          </p:nvSpPr>
          <p:spPr>
            <a:xfrm>
              <a:off x="8028951" y="4962552"/>
              <a:ext cx="889821" cy="620222"/>
            </a:xfrm>
            <a:prstGeom prst="mathEqual">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7762076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CE3B4-B02F-75DB-3F6B-25BDBAD0FAF6}"/>
              </a:ext>
            </a:extLst>
          </p:cNvPr>
          <p:cNvSpPr>
            <a:spLocks noGrp="1"/>
          </p:cNvSpPr>
          <p:nvPr>
            <p:ph type="title"/>
          </p:nvPr>
        </p:nvSpPr>
        <p:spPr>
          <a:xfrm>
            <a:off x="1254251" y="118470"/>
            <a:ext cx="3581400" cy="1289304"/>
          </a:xfrm>
        </p:spPr>
        <p:txBody>
          <a:bodyPr anchor="b">
            <a:normAutofit/>
          </a:bodyPr>
          <a:lstStyle/>
          <a:p>
            <a:r>
              <a:rPr lang="en-US" sz="4050" dirty="0"/>
              <a:t>Narrative Bias</a:t>
            </a:r>
          </a:p>
        </p:txBody>
      </p:sp>
      <p:sp>
        <p:nvSpPr>
          <p:cNvPr id="3" name="Content Placeholder 2">
            <a:extLst>
              <a:ext uri="{FF2B5EF4-FFF2-40B4-BE49-F238E27FC236}">
                <a16:creationId xmlns:a16="http://schemas.microsoft.com/office/drawing/2014/main" id="{11B37BE9-7140-4907-7370-614D62393ACB}"/>
              </a:ext>
            </a:extLst>
          </p:cNvPr>
          <p:cNvSpPr>
            <a:spLocks noGrp="1"/>
          </p:cNvSpPr>
          <p:nvPr>
            <p:ph idx="1"/>
          </p:nvPr>
        </p:nvSpPr>
        <p:spPr>
          <a:xfrm>
            <a:off x="838200" y="1828800"/>
            <a:ext cx="3048000" cy="2558034"/>
          </a:xfrm>
        </p:spPr>
        <p:txBody>
          <a:bodyPr anchor="t">
            <a:normAutofit/>
          </a:bodyPr>
          <a:lstStyle/>
          <a:p>
            <a:r>
              <a:rPr lang="en-US" sz="1650" dirty="0"/>
              <a:t>Pattern seeking tendency regardless if the facts support the full narrative</a:t>
            </a:r>
          </a:p>
          <a:p>
            <a:r>
              <a:rPr lang="en-US" sz="1650" dirty="0"/>
              <a:t>Creates a story makes the information easier to recall</a:t>
            </a:r>
          </a:p>
        </p:txBody>
      </p:sp>
      <p:sp>
        <p:nvSpPr>
          <p:cNvPr id="4" name="Slide Number Placeholder 3">
            <a:extLst>
              <a:ext uri="{FF2B5EF4-FFF2-40B4-BE49-F238E27FC236}">
                <a16:creationId xmlns:a16="http://schemas.microsoft.com/office/drawing/2014/main" id="{9563EB05-8D9D-9BD7-CAD3-2E7686C0D955}"/>
              </a:ext>
            </a:extLst>
          </p:cNvPr>
          <p:cNvSpPr>
            <a:spLocks noGrp="1"/>
          </p:cNvSpPr>
          <p:nvPr>
            <p:ph type="sldNum" sz="quarter" idx="12"/>
          </p:nvPr>
        </p:nvSpPr>
        <p:spPr>
          <a:xfrm>
            <a:off x="6457950" y="5624513"/>
            <a:ext cx="2057400" cy="273844"/>
          </a:xfrm>
        </p:spPr>
        <p:txBody>
          <a:bodyPr>
            <a:normAutofit lnSpcReduction="10000"/>
          </a:bodyPr>
          <a:lstStyle/>
          <a:p>
            <a:pPr>
              <a:spcAft>
                <a:spcPts val="450"/>
              </a:spcAft>
            </a:pPr>
            <a:fld id="{20306041-B3FE-064D-9FF3-82ABE6D47202}" type="slidenum">
              <a:rPr lang="en-US"/>
              <a:pPr>
                <a:spcAft>
                  <a:spcPts val="450"/>
                </a:spcAft>
              </a:pPr>
              <a:t>8</a:t>
            </a:fld>
            <a:endParaRPr lang="en-US"/>
          </a:p>
        </p:txBody>
      </p:sp>
      <p:pic>
        <p:nvPicPr>
          <p:cNvPr id="4098" name="Picture 2" descr="Narrative bias - Sketchplanations">
            <a:extLst>
              <a:ext uri="{FF2B5EF4-FFF2-40B4-BE49-F238E27FC236}">
                <a16:creationId xmlns:a16="http://schemas.microsoft.com/office/drawing/2014/main" id="{2A4DD9FC-220E-AB3B-19CE-EFB73A46BAF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344" r="-1" b="6824"/>
          <a:stretch/>
        </p:blipFill>
        <p:spPr bwMode="auto">
          <a:xfrm>
            <a:off x="3657600" y="1672748"/>
            <a:ext cx="5177790" cy="4088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86361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80AF8AE-1E97-CA89-4D35-3B86567E90ED}"/>
              </a:ext>
            </a:extLst>
          </p:cNvPr>
          <p:cNvPicPr>
            <a:picLocks noChangeAspect="1"/>
          </p:cNvPicPr>
          <p:nvPr/>
        </p:nvPicPr>
        <p:blipFill rotWithShape="1">
          <a:blip r:embed="rId3"/>
          <a:srcRect l="843" r="3090"/>
          <a:stretch/>
        </p:blipFill>
        <p:spPr>
          <a:xfrm>
            <a:off x="359596" y="3505200"/>
            <a:ext cx="8784404" cy="1919362"/>
          </a:xfrm>
          <a:prstGeom prst="rect">
            <a:avLst/>
          </a:prstGeom>
        </p:spPr>
      </p:pic>
      <p:sp>
        <p:nvSpPr>
          <p:cNvPr id="2" name="Title 1">
            <a:extLst>
              <a:ext uri="{FF2B5EF4-FFF2-40B4-BE49-F238E27FC236}">
                <a16:creationId xmlns:a16="http://schemas.microsoft.com/office/drawing/2014/main" id="{BC8EBE55-4DD8-6CFD-9278-EC09AFA2B572}"/>
              </a:ext>
            </a:extLst>
          </p:cNvPr>
          <p:cNvSpPr>
            <a:spLocks noGrp="1"/>
          </p:cNvSpPr>
          <p:nvPr>
            <p:ph type="title"/>
          </p:nvPr>
        </p:nvSpPr>
        <p:spPr/>
        <p:txBody>
          <a:bodyPr/>
          <a:lstStyle/>
          <a:p>
            <a:r>
              <a:rPr lang="en-US" dirty="0"/>
              <a:t>Contrast Effect</a:t>
            </a:r>
          </a:p>
        </p:txBody>
      </p:sp>
      <p:sp>
        <p:nvSpPr>
          <p:cNvPr id="3" name="Content Placeholder 2">
            <a:extLst>
              <a:ext uri="{FF2B5EF4-FFF2-40B4-BE49-F238E27FC236}">
                <a16:creationId xmlns:a16="http://schemas.microsoft.com/office/drawing/2014/main" id="{5BE980D1-444E-B2D2-0194-4FADE42CF80D}"/>
              </a:ext>
            </a:extLst>
          </p:cNvPr>
          <p:cNvSpPr>
            <a:spLocks noGrp="1"/>
          </p:cNvSpPr>
          <p:nvPr>
            <p:ph idx="1"/>
          </p:nvPr>
        </p:nvSpPr>
        <p:spPr>
          <a:xfrm>
            <a:off x="1143000" y="1603356"/>
            <a:ext cx="8001000" cy="2406534"/>
          </a:xfrm>
        </p:spPr>
        <p:txBody>
          <a:bodyPr/>
          <a:lstStyle/>
          <a:p>
            <a:r>
              <a:rPr lang="en-US" b="0" i="0" dirty="0">
                <a:solidFill>
                  <a:srgbClr val="383F42"/>
                </a:solidFill>
                <a:effectLst/>
                <a:latin typeface="Montserrat" pitchFamily="2" charset="0"/>
              </a:rPr>
              <a:t>Our perceived value or quality of something changes drastically when it’s contrasted with something else, either better or worse</a:t>
            </a:r>
          </a:p>
        </p:txBody>
      </p:sp>
      <p:sp>
        <p:nvSpPr>
          <p:cNvPr id="4" name="Slide Number Placeholder 3">
            <a:extLst>
              <a:ext uri="{FF2B5EF4-FFF2-40B4-BE49-F238E27FC236}">
                <a16:creationId xmlns:a16="http://schemas.microsoft.com/office/drawing/2014/main" id="{6FB154E1-38CB-E626-8175-316ADEE6D786}"/>
              </a:ext>
            </a:extLst>
          </p:cNvPr>
          <p:cNvSpPr>
            <a:spLocks noGrp="1"/>
          </p:cNvSpPr>
          <p:nvPr>
            <p:ph type="sldNum" sz="quarter" idx="12"/>
          </p:nvPr>
        </p:nvSpPr>
        <p:spPr/>
        <p:txBody>
          <a:bodyPr/>
          <a:lstStyle/>
          <a:p>
            <a:fld id="{20306041-B3FE-064D-9FF3-82ABE6D47202}" type="slidenum">
              <a:rPr lang="en-US" smtClean="0"/>
              <a:t>9</a:t>
            </a:fld>
            <a:endParaRPr lang="en-US"/>
          </a:p>
        </p:txBody>
      </p:sp>
    </p:spTree>
    <p:extLst>
      <p:ext uri="{BB962C8B-B14F-4D97-AF65-F5344CB8AC3E}">
        <p14:creationId xmlns:p14="http://schemas.microsoft.com/office/powerpoint/2010/main" val="4086334906"/>
      </p:ext>
    </p:extLst>
  </p:cSld>
  <p:clrMapOvr>
    <a:masterClrMapping/>
  </p:clrMapOvr>
</p:sld>
</file>

<file path=ppt/theme/theme1.xml><?xml version="1.0" encoding="utf-8"?>
<a:theme xmlns:a="http://schemas.openxmlformats.org/drawingml/2006/main" name="Eclipse design template">
  <a:themeElements>
    <a:clrScheme name="1">
      <a:dk1>
        <a:sysClr val="windowText" lastClr="000000"/>
      </a:dk1>
      <a:lt1>
        <a:sysClr val="window" lastClr="FFFFFF"/>
      </a:lt1>
      <a:dk2>
        <a:srgbClr val="1F497D"/>
      </a:dk2>
      <a:lt2>
        <a:srgbClr val="EEECE1"/>
      </a:lt2>
      <a:accent1>
        <a:srgbClr val="009DDC"/>
      </a:accent1>
      <a:accent2>
        <a:srgbClr val="8CC63F"/>
      </a:accent2>
      <a:accent3>
        <a:srgbClr val="13B5EA"/>
      </a:accent3>
      <a:accent4>
        <a:srgbClr val="8BD2F4"/>
      </a:accent4>
      <a:accent5>
        <a:srgbClr val="B3D88C"/>
      </a:accent5>
      <a:accent6>
        <a:srgbClr val="C8DF8E"/>
      </a:accent6>
      <a:hlink>
        <a:srgbClr val="009DDC"/>
      </a:hlink>
      <a:folHlink>
        <a:srgbClr val="FFD24F"/>
      </a:folHlink>
    </a:clrScheme>
    <a:fontScheme name="Office Theme">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Office Them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Office Theme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Office Theme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Office Theme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Office Theme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Office Theme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Office Theme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F27F2F61C3DD0498CC2D9AABA819EF5" ma:contentTypeVersion="17" ma:contentTypeDescription="Create a new document." ma:contentTypeScope="" ma:versionID="eb3cd910021ccf158ffb56b25050879c">
  <xsd:schema xmlns:xsd="http://www.w3.org/2001/XMLSchema" xmlns:xs="http://www.w3.org/2001/XMLSchema" xmlns:p="http://schemas.microsoft.com/office/2006/metadata/properties" xmlns:ns1="http://schemas.microsoft.com/sharepoint/v3" xmlns:ns2="2f3cabd1-6522-4454-87f6-670fc648634e" xmlns:ns3="0179551b-5c75-4704-a06b-c4b03cb509e4" targetNamespace="http://schemas.microsoft.com/office/2006/metadata/properties" ma:root="true" ma:fieldsID="fa85ab972446227f211ce6602acc3d1e" ns1:_="" ns2:_="" ns3:_="">
    <xsd:import namespace="http://schemas.microsoft.com/sharepoint/v3"/>
    <xsd:import namespace="2f3cabd1-6522-4454-87f6-670fc648634e"/>
    <xsd:import namespace="0179551b-5c75-4704-a06b-c4b03cb509e4"/>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DateTaken" minOccurs="0"/>
                <xsd:element ref="ns1:_ip_UnifiedCompliancePolicyProperties" minOccurs="0"/>
                <xsd:element ref="ns1:_ip_UnifiedCompliancePolicyUIAction" minOccurs="0"/>
                <xsd:element ref="ns3:SharedWithUsers" minOccurs="0"/>
                <xsd:element ref="ns3:SharedWithDetail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2" nillable="true" ma:displayName="Unified Compliance Policy Properties" ma:hidden="true" ma:internalName="_ip_UnifiedCompliancePolicyProperties">
      <xsd:simpleType>
        <xsd:restriction base="dms:Note"/>
      </xsd:simpleType>
    </xsd:element>
    <xsd:element name="_ip_UnifiedCompliancePolicyUIAction" ma:index="1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f3cabd1-6522-4454-87f6-670fc648634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263903fe-15b2-46db-8c3d-42cbf22e7f1e" ma:termSetId="09814cd3-568e-fe90-9814-8d621ff8fb84" ma:anchorId="fba54fb3-c3e1-fe81-a776-ca4b69148c4d" ma:open="true" ma:isKeyword="false">
      <xsd:complexType>
        <xsd:sequence>
          <xsd:element ref="pc:Terms" minOccurs="0" maxOccurs="1"/>
        </xsd:sequence>
      </xsd:complex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element name="MediaServiceLocation" ma:index="22" nillable="true" ma:displayName="Location" ma:description="" ma:indexed="true" ma:internalName="MediaServiceLocation" ma:readOnly="true">
      <xsd:simpleType>
        <xsd:restriction base="dms:Text"/>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179551b-5c75-4704-a06b-c4b03cb509e4"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bf58022b-dac6-49af-b67d-76f1603a38f5}" ma:internalName="TaxCatchAll" ma:showField="CatchAllData" ma:web="0179551b-5c75-4704-a06b-c4b03cb509e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axCatchAll xmlns="0179551b-5c75-4704-a06b-c4b03cb509e4" xsi:nil="true"/>
    <_ip_UnifiedCompliancePolicyProperties xmlns="http://schemas.microsoft.com/sharepoint/v3" xsi:nil="true"/>
    <lcf76f155ced4ddcb4097134ff3c332f xmlns="2f3cabd1-6522-4454-87f6-670fc648634e">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32DC3464-505C-4D15-9BAC-674F7C325316}">
  <ds:schemaRefs>
    <ds:schemaRef ds:uri="http://schemas.microsoft.com/sharepoint/v3/contenttype/forms"/>
  </ds:schemaRefs>
</ds:datastoreItem>
</file>

<file path=customXml/itemProps2.xml><?xml version="1.0" encoding="utf-8"?>
<ds:datastoreItem xmlns:ds="http://schemas.openxmlformats.org/officeDocument/2006/customXml" ds:itemID="{9CE8618D-1298-4CF8-A332-4BFD81236D8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2f3cabd1-6522-4454-87f6-670fc648634e"/>
    <ds:schemaRef ds:uri="0179551b-5c75-4704-a06b-c4b03cb509e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E88D885-1559-4513-827E-30ECBEDF0C81}">
  <ds:schemaRefs>
    <ds:schemaRef ds:uri="http://schemas.microsoft.com/sharepoint/v3"/>
    <ds:schemaRef ds:uri="2f3cabd1-6522-4454-87f6-670fc648634e"/>
    <ds:schemaRef ds:uri="http://purl.org/dc/dcmitype/"/>
    <ds:schemaRef ds:uri="http://purl.org/dc/elements/1.1/"/>
    <ds:schemaRef ds:uri="http://schemas.microsoft.com/office/2006/documentManagement/types"/>
    <ds:schemaRef ds:uri="http://purl.org/dc/terms/"/>
    <ds:schemaRef ds:uri="http://schemas.microsoft.com/office/infopath/2007/PartnerControls"/>
    <ds:schemaRef ds:uri="http://schemas.microsoft.com/office/2006/metadata/properties"/>
    <ds:schemaRef ds:uri="http://schemas.openxmlformats.org/package/2006/metadata/core-properties"/>
    <ds:schemaRef ds:uri="0179551b-5c75-4704-a06b-c4b03cb509e4"/>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Eclipse design template</Template>
  <TotalTime>1576</TotalTime>
  <Words>2570</Words>
  <Application>Microsoft Office PowerPoint</Application>
  <PresentationFormat>On-screen Show (4:3)</PresentationFormat>
  <Paragraphs>220</Paragraphs>
  <Slides>28</Slides>
  <Notes>22</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28</vt:i4>
      </vt:variant>
    </vt:vector>
  </HeadingPairs>
  <TitlesOfParts>
    <vt:vector size="42" baseType="lpstr">
      <vt:lpstr>Aptos</vt:lpstr>
      <vt:lpstr>Arial</vt:lpstr>
      <vt:lpstr>Calibri</vt:lpstr>
      <vt:lpstr>Cambria</vt:lpstr>
      <vt:lpstr>Google Sans</vt:lpstr>
      <vt:lpstr>Montserrat</vt:lpstr>
      <vt:lpstr>Muli</vt:lpstr>
      <vt:lpstr>Proxima Nova Regular</vt:lpstr>
      <vt:lpstr>Roboto</vt:lpstr>
      <vt:lpstr>Tahoma</vt:lpstr>
      <vt:lpstr>Times New Roman</vt:lpstr>
      <vt:lpstr>Verdana</vt:lpstr>
      <vt:lpstr>Wingdings</vt:lpstr>
      <vt:lpstr>Eclipse design template</vt:lpstr>
      <vt:lpstr>How to Apply Behavioral Science Tools to Infection Prevention  Campaigns in all Healthcare Settings </vt:lpstr>
      <vt:lpstr>Objectives</vt:lpstr>
      <vt:lpstr>Behavioral Science Strategies </vt:lpstr>
      <vt:lpstr>Behavioral Science Concepts</vt:lpstr>
      <vt:lpstr>Rewards and Recognition</vt:lpstr>
      <vt:lpstr>Social Proof</vt:lpstr>
      <vt:lpstr>The IKEA Effect</vt:lpstr>
      <vt:lpstr>Narrative Bias</vt:lpstr>
      <vt:lpstr>Contrast Effect</vt:lpstr>
      <vt:lpstr>Cognitive Fluency Effect</vt:lpstr>
      <vt:lpstr>Framing</vt:lpstr>
      <vt:lpstr>Authority Bias</vt:lpstr>
      <vt:lpstr>Scarcity Bias</vt:lpstr>
      <vt:lpstr>Endowed Progress Effect</vt:lpstr>
      <vt:lpstr>Choice Overload Effect</vt:lpstr>
      <vt:lpstr>Foot in Door</vt:lpstr>
      <vt:lpstr>Confirmation Bias</vt:lpstr>
      <vt:lpstr>Halo Effect</vt:lpstr>
      <vt:lpstr>Endowment Effect</vt:lpstr>
      <vt:lpstr>The Humor Effect</vt:lpstr>
      <vt:lpstr>Anchoring</vt:lpstr>
      <vt:lpstr>Chunking</vt:lpstr>
      <vt:lpstr>Peak End Rule</vt:lpstr>
      <vt:lpstr>Behavioral Science Concepts Application </vt:lpstr>
      <vt:lpstr>Pair &amp; Share Scenarios </vt:lpstr>
      <vt:lpstr>Future Infection Prevention Campaigns  </vt:lpstr>
      <vt:lpstr>References</vt:lpstr>
      <vt:lpstr>THANK YOU! </vt:lpstr>
    </vt:vector>
  </TitlesOfParts>
  <Company>CAMC Health Systems,Inc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Deana Samms</dc:creator>
  <cp:lastModifiedBy>Cohen, Peggy</cp:lastModifiedBy>
  <cp:revision>48</cp:revision>
  <cp:lastPrinted>2024-09-17T10:50:50Z</cp:lastPrinted>
  <dcterms:created xsi:type="dcterms:W3CDTF">2016-04-25T17:48:15Z</dcterms:created>
  <dcterms:modified xsi:type="dcterms:W3CDTF">2024-09-17T10:51:53Z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TC102037701033</vt:lpwstr>
  </property>
  <property fmtid="{D5CDD505-2E9C-101B-9397-08002B2CF9AE}" pid="3" name="ContentTypeId">
    <vt:lpwstr>0x0101006F27F2F61C3DD0498CC2D9AABA819EF5</vt:lpwstr>
  </property>
  <property fmtid="{D5CDD505-2E9C-101B-9397-08002B2CF9AE}" pid="4" name="MediaServiceImageTags">
    <vt:lpwstr/>
  </property>
</Properties>
</file>