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50"/>
  </p:notesMasterIdLst>
  <p:handoutMasterIdLst>
    <p:handoutMasterId r:id="rId51"/>
  </p:handoutMasterIdLst>
  <p:sldIdLst>
    <p:sldId id="256" r:id="rId5"/>
    <p:sldId id="266" r:id="rId6"/>
    <p:sldId id="267" r:id="rId7"/>
    <p:sldId id="257" r:id="rId8"/>
    <p:sldId id="258" r:id="rId9"/>
    <p:sldId id="259" r:id="rId10"/>
    <p:sldId id="260" r:id="rId11"/>
    <p:sldId id="264" r:id="rId12"/>
    <p:sldId id="289" r:id="rId13"/>
    <p:sldId id="261" r:id="rId14"/>
    <p:sldId id="262" r:id="rId15"/>
    <p:sldId id="263" r:id="rId16"/>
    <p:sldId id="265" r:id="rId17"/>
    <p:sldId id="268" r:id="rId18"/>
    <p:sldId id="269" r:id="rId19"/>
    <p:sldId id="270" r:id="rId20"/>
    <p:sldId id="299" r:id="rId21"/>
    <p:sldId id="298" r:id="rId22"/>
    <p:sldId id="273" r:id="rId23"/>
    <p:sldId id="271" r:id="rId24"/>
    <p:sldId id="272" r:id="rId25"/>
    <p:sldId id="274" r:id="rId26"/>
    <p:sldId id="275" r:id="rId27"/>
    <p:sldId id="276" r:id="rId28"/>
    <p:sldId id="290" r:id="rId29"/>
    <p:sldId id="291" r:id="rId30"/>
    <p:sldId id="292" r:id="rId31"/>
    <p:sldId id="293" r:id="rId32"/>
    <p:sldId id="277" r:id="rId33"/>
    <p:sldId id="294" r:id="rId34"/>
    <p:sldId id="278" r:id="rId35"/>
    <p:sldId id="279" r:id="rId36"/>
    <p:sldId id="280" r:id="rId37"/>
    <p:sldId id="281" r:id="rId38"/>
    <p:sldId id="296" r:id="rId39"/>
    <p:sldId id="295" r:id="rId40"/>
    <p:sldId id="282" r:id="rId41"/>
    <p:sldId id="283" r:id="rId42"/>
    <p:sldId id="284" r:id="rId43"/>
    <p:sldId id="285" r:id="rId44"/>
    <p:sldId id="286" r:id="rId45"/>
    <p:sldId id="287" r:id="rId46"/>
    <p:sldId id="297" r:id="rId47"/>
    <p:sldId id="288" r:id="rId48"/>
    <p:sldId id="300" r:id="rId4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pley, Andrea C" initials="LAC" lastIdx="1" clrIdx="0">
    <p:extLst>
      <p:ext uri="{19B8F6BF-5375-455C-9EA6-DF929625EA0E}">
        <p15:presenceInfo xmlns:p15="http://schemas.microsoft.com/office/powerpoint/2012/main" userId="S-1-5-21-299107357-889479068-421607344-5491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CDEA"/>
    <a:srgbClr val="2E75B6"/>
    <a:srgbClr val="41719C"/>
    <a:srgbClr val="6B90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9" autoAdjust="0"/>
    <p:restoredTop sz="72951" autoAdjust="0"/>
  </p:normalViewPr>
  <p:slideViewPr>
    <p:cSldViewPr snapToGrid="0">
      <p:cViewPr varScale="1">
        <p:scale>
          <a:sx n="78" d="100"/>
          <a:sy n="78" d="100"/>
        </p:scale>
        <p:origin x="11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Measles</a:t>
            </a:r>
            <a:r>
              <a:rPr lang="en-US" sz="2400" baseline="0" dirty="0"/>
              <a:t> Cases in Florida, 1997–2017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Sheet1!$A$2:$A$22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27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4</c:v>
                </c:pt>
                <c:pt idx="10">
                  <c:v>5</c:v>
                </c:pt>
                <c:pt idx="11">
                  <c:v>1</c:v>
                </c:pt>
                <c:pt idx="12">
                  <c:v>5</c:v>
                </c:pt>
                <c:pt idx="13">
                  <c:v>1</c:v>
                </c:pt>
                <c:pt idx="14">
                  <c:v>8</c:v>
                </c:pt>
                <c:pt idx="15">
                  <c:v>0</c:v>
                </c:pt>
                <c:pt idx="16">
                  <c:v>7</c:v>
                </c:pt>
                <c:pt idx="17">
                  <c:v>0</c:v>
                </c:pt>
                <c:pt idx="18">
                  <c:v>5</c:v>
                </c:pt>
                <c:pt idx="19">
                  <c:v>5</c:v>
                </c:pt>
                <c:pt idx="20">
                  <c:v>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72E-4A9E-8D72-E6122F81DD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0209824"/>
        <c:axId val="341144968"/>
      </c:lineChart>
      <c:catAx>
        <c:axId val="3402098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144968"/>
        <c:crosses val="autoZero"/>
        <c:auto val="1"/>
        <c:lblAlgn val="ctr"/>
        <c:lblOffset val="100"/>
        <c:noMultiLvlLbl val="0"/>
      </c:catAx>
      <c:valAx>
        <c:axId val="341144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Number of Cases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020982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CCCCE6-F958-49DA-944F-779C588C3568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76C84F5-BFC2-4A9D-A12C-AD022DFF6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61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58DF16C-FCEB-4555-9A99-0FE291D55E52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F388C65-4B39-425B-9B63-5D44A4D41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85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Antigenic variation</a:t>
            </a:r>
            <a:r>
              <a:rPr lang="en-US" baseline="0" dirty="0"/>
              <a:t> refers to the mechanism by which an infectious agent alters its surface proteins to avoid a host immune response. While there have been minor changes noted in some of the surface proteins of the measles virus , they have shown no epidemiological significance ( </a:t>
            </a:r>
            <a:r>
              <a:rPr lang="en-US" baseline="0" dirty="0" err="1"/>
              <a:t>ie</a:t>
            </a:r>
            <a:r>
              <a:rPr lang="en-US" baseline="0" dirty="0"/>
              <a:t> no change in vaccine efficacy). </a:t>
            </a:r>
          </a:p>
          <a:p>
            <a:endParaRPr lang="en-US" baseline="0" dirty="0"/>
          </a:p>
          <a:p>
            <a:r>
              <a:rPr lang="en-US" baseline="0" dirty="0"/>
              <a:t>A clade is a grouping of organisms that includes a common ancestor and all its descendants.</a:t>
            </a:r>
          </a:p>
          <a:p>
            <a:endParaRPr lang="en-US" baseline="0" dirty="0"/>
          </a:p>
          <a:p>
            <a:r>
              <a:rPr lang="en-US" baseline="0" dirty="0"/>
              <a:t>The measles genotypes are distinguished by the nucleotide sequences of the hemagglutinin and nucleoprotein genes, which are the most variable in the genome. </a:t>
            </a:r>
          </a:p>
          <a:p>
            <a:endParaRPr lang="en-US" baseline="0" dirty="0"/>
          </a:p>
          <a:p>
            <a:r>
              <a:rPr lang="en-US" baseline="0" dirty="0"/>
              <a:t>Clades are designated as A-H and each genotype is designated by a number. An example of this would be D8, one of the more common strains circulating worldwide recently. 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88C65-4B39-425B-9B63-5D44A4D410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29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R naught or the basic reproductive number is the number of cases one case of a disease will generate over its infection period in an otherwise susceptible population. For example, the reproductive number in previous Ebola outbreaks has been 1.5-2.5. The reproductive number for HIV is 2-5. Influenza is 2-3. Measles, however, is 12-18.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88C65-4B39-425B-9B63-5D44A4D410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52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IgM</a:t>
            </a:r>
            <a:r>
              <a:rPr lang="en-US" baseline="0" dirty="0"/>
              <a:t> and IgG antibody testing are available commercially. </a:t>
            </a:r>
          </a:p>
          <a:p>
            <a:endParaRPr lang="en-US" baseline="0" dirty="0"/>
          </a:p>
          <a:p>
            <a:r>
              <a:rPr lang="en-US" baseline="0" dirty="0"/>
              <a:t>PCR testing in Florida is only available through the Bureau of Public Health Laboratories and requires approval by your local county health department epidemiology program prior to testing.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88C65-4B39-425B-9B63-5D44A4D410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74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1963, both an inactivated and a live attenuate</a:t>
            </a:r>
            <a:r>
              <a:rPr lang="en-US" baseline="0" dirty="0"/>
              <a:t>d vaccine were approved for use. The inactivated vaccine was then withdrawn in 1967 because it was not protecting against measles infection. Also, persons who received the inactivated vaccine were developing a syndrome called atypical measles if they were infected. Then the original live attenuated vaccine was withdrawn in 1975 because many recipients developed a fever and a rash. However, in 1968 another live attenuated vaccine was introduced, and this is the measles vaccine that is still in use today.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88C65-4B39-425B-9B63-5D44A4D410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97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2017 2</a:t>
            </a:r>
            <a:r>
              <a:rPr lang="en-US" baseline="0" dirty="0"/>
              <a:t> year old immunization survey indicated that 94% of 2 year </a:t>
            </a:r>
            <a:r>
              <a:rPr lang="en-US" baseline="0" dirty="0" err="1"/>
              <a:t>olds</a:t>
            </a:r>
            <a:r>
              <a:rPr lang="en-US" baseline="0" dirty="0"/>
              <a:t> in Florida had received their MMR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88C65-4B39-425B-9B63-5D44A4D410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12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reason that infants younger than 1 had increased susceptibility is because </a:t>
            </a:r>
            <a:r>
              <a:rPr lang="en-US" dirty="0">
                <a:effectLst/>
              </a:rPr>
              <a:t>the mothers of many infants who developed measles were young, and their measles immunity was most often due to vaccination rather than infection with wild virus. As a result, a smaller amount of antibody was transferred across the placenta to the fetus, compared with antibody transfer from mothers who had higher antibody titers resulting from wild-virus infection. The lower quantity of antibody resulted in immunity that waned more rapidly, making infants susceptible at a younger age than in the past.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88C65-4B39-425B-9B63-5D44A4D4100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84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resurgence</a:t>
            </a:r>
            <a:r>
              <a:rPr lang="en-US" baseline="0" dirty="0"/>
              <a:t> was the impetus for the creating of the CDC’s Vaccines for Children Program, which provides free vaccine to providers to immunize uninsured, underinsured, and Medicaid-receiving children.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88C65-4B39-425B-9B63-5D44A4D4100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3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7824" y="2234814"/>
            <a:ext cx="9391651" cy="180039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7824" y="4123426"/>
            <a:ext cx="9391651" cy="160744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67" name="Group 66"/>
          <p:cNvGrpSpPr/>
          <p:nvPr userDrawn="1"/>
        </p:nvGrpSpPr>
        <p:grpSpPr>
          <a:xfrm>
            <a:off x="165441" y="207642"/>
            <a:ext cx="4458496" cy="3658823"/>
            <a:chOff x="165441" y="207642"/>
            <a:chExt cx="4458496" cy="36588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Oval 7"/>
            <p:cNvSpPr/>
            <p:nvPr userDrawn="1"/>
          </p:nvSpPr>
          <p:spPr>
            <a:xfrm>
              <a:off x="4071847" y="207642"/>
              <a:ext cx="552090" cy="5486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350869" y="320215"/>
              <a:ext cx="552090" cy="54864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1541073" y="247542"/>
              <a:ext cx="552090" cy="54864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165441" y="2261427"/>
              <a:ext cx="552090" cy="548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953221" y="2165668"/>
              <a:ext cx="552090" cy="548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2856761" y="934350"/>
              <a:ext cx="552090" cy="548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4071847" y="931968"/>
              <a:ext cx="552090" cy="5486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2074273" y="1165614"/>
              <a:ext cx="552090" cy="548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382438" y="1392026"/>
              <a:ext cx="552090" cy="54864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1229266" y="1202768"/>
              <a:ext cx="552090" cy="54864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2998218" y="247542"/>
              <a:ext cx="552090" cy="548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223208" y="3317825"/>
              <a:ext cx="552090" cy="5486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>
              <a:stCxn id="9" idx="5"/>
              <a:endCxn id="10" idx="2"/>
            </p:cNvCxnSpPr>
            <p:nvPr userDrawn="1"/>
          </p:nvCxnSpPr>
          <p:spPr>
            <a:xfrm flipV="1">
              <a:off x="822107" y="521862"/>
              <a:ext cx="718966" cy="266647"/>
            </a:xfrm>
            <a:prstGeom prst="line">
              <a:avLst/>
            </a:prstGeom>
            <a:ln w="222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5"/>
              <a:endCxn id="16" idx="0"/>
            </p:cNvCxnSpPr>
            <p:nvPr userDrawn="1"/>
          </p:nvCxnSpPr>
          <p:spPr>
            <a:xfrm flipH="1">
              <a:off x="658483" y="788509"/>
              <a:ext cx="163624" cy="603517"/>
            </a:xfrm>
            <a:prstGeom prst="line">
              <a:avLst/>
            </a:prstGeom>
            <a:ln w="222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9" idx="5"/>
              <a:endCxn id="17" idx="1"/>
            </p:cNvCxnSpPr>
            <p:nvPr userDrawn="1"/>
          </p:nvCxnSpPr>
          <p:spPr>
            <a:xfrm>
              <a:off x="822107" y="788509"/>
              <a:ext cx="488011" cy="494605"/>
            </a:xfrm>
            <a:prstGeom prst="line">
              <a:avLst/>
            </a:prstGeom>
            <a:ln w="222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6" idx="4"/>
              <a:endCxn id="11" idx="0"/>
            </p:cNvCxnSpPr>
            <p:nvPr userDrawn="1"/>
          </p:nvCxnSpPr>
          <p:spPr>
            <a:xfrm flipH="1">
              <a:off x="441486" y="1940666"/>
              <a:ext cx="216997" cy="320761"/>
            </a:xfrm>
            <a:prstGeom prst="line">
              <a:avLst/>
            </a:prstGeom>
            <a:ln w="222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6" idx="4"/>
              <a:endCxn id="12" idx="1"/>
            </p:cNvCxnSpPr>
            <p:nvPr userDrawn="1"/>
          </p:nvCxnSpPr>
          <p:spPr>
            <a:xfrm>
              <a:off x="658483" y="1940666"/>
              <a:ext cx="375590" cy="305348"/>
            </a:xfrm>
            <a:prstGeom prst="line">
              <a:avLst/>
            </a:prstGeom>
            <a:ln w="222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1" idx="4"/>
              <a:endCxn id="19" idx="0"/>
            </p:cNvCxnSpPr>
            <p:nvPr userDrawn="1"/>
          </p:nvCxnSpPr>
          <p:spPr>
            <a:xfrm>
              <a:off x="441486" y="2810067"/>
              <a:ext cx="57767" cy="507758"/>
            </a:xfrm>
            <a:prstGeom prst="line">
              <a:avLst/>
            </a:prstGeom>
            <a:ln w="222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0" idx="6"/>
              <a:endCxn id="18" idx="2"/>
            </p:cNvCxnSpPr>
            <p:nvPr userDrawn="1"/>
          </p:nvCxnSpPr>
          <p:spPr>
            <a:xfrm>
              <a:off x="2093163" y="521862"/>
              <a:ext cx="905055" cy="0"/>
            </a:xfrm>
            <a:prstGeom prst="line">
              <a:avLst/>
            </a:prstGeom>
            <a:ln w="222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10" idx="6"/>
              <a:endCxn id="13" idx="1"/>
            </p:cNvCxnSpPr>
            <p:nvPr userDrawn="1"/>
          </p:nvCxnSpPr>
          <p:spPr>
            <a:xfrm>
              <a:off x="2093163" y="521862"/>
              <a:ext cx="844450" cy="492834"/>
            </a:xfrm>
            <a:prstGeom prst="line">
              <a:avLst/>
            </a:prstGeom>
            <a:ln w="222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0" idx="6"/>
              <a:endCxn id="15" idx="0"/>
            </p:cNvCxnSpPr>
            <p:nvPr userDrawn="1"/>
          </p:nvCxnSpPr>
          <p:spPr>
            <a:xfrm>
              <a:off x="2093163" y="521862"/>
              <a:ext cx="257155" cy="643752"/>
            </a:xfrm>
            <a:prstGeom prst="line">
              <a:avLst/>
            </a:prstGeom>
            <a:ln w="222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8" idx="6"/>
              <a:endCxn id="8" idx="2"/>
            </p:cNvCxnSpPr>
            <p:nvPr userDrawn="1"/>
          </p:nvCxnSpPr>
          <p:spPr>
            <a:xfrm flipV="1">
              <a:off x="3550308" y="481962"/>
              <a:ext cx="521539" cy="39900"/>
            </a:xfrm>
            <a:prstGeom prst="line">
              <a:avLst/>
            </a:prstGeom>
            <a:ln w="222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18" idx="6"/>
              <a:endCxn id="14" idx="1"/>
            </p:cNvCxnSpPr>
            <p:nvPr userDrawn="1"/>
          </p:nvCxnSpPr>
          <p:spPr>
            <a:xfrm>
              <a:off x="3550308" y="521862"/>
              <a:ext cx="602391" cy="490452"/>
            </a:xfrm>
            <a:prstGeom prst="line">
              <a:avLst/>
            </a:prstGeom>
            <a:ln w="222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5" name="Picture 6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225" y="186507"/>
            <a:ext cx="1801593" cy="2048307"/>
          </a:xfrm>
          <a:prstGeom prst="rect">
            <a:avLst/>
          </a:prstGeom>
        </p:spPr>
      </p:pic>
      <p:sp>
        <p:nvSpPr>
          <p:cNvPr id="66" name="TextBox 65"/>
          <p:cNvSpPr txBox="1"/>
          <p:nvPr userDrawn="1"/>
        </p:nvSpPr>
        <p:spPr>
          <a:xfrm>
            <a:off x="3043864" y="6296025"/>
            <a:ext cx="6599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Division of Disease Control and Health Protection</a:t>
            </a:r>
          </a:p>
        </p:txBody>
      </p:sp>
      <p:cxnSp>
        <p:nvCxnSpPr>
          <p:cNvPr id="69" name="Straight Connector 68"/>
          <p:cNvCxnSpPr/>
          <p:nvPr userDrawn="1"/>
        </p:nvCxnSpPr>
        <p:spPr>
          <a:xfrm>
            <a:off x="1647824" y="4035212"/>
            <a:ext cx="9391651" cy="0"/>
          </a:xfrm>
          <a:prstGeom prst="line">
            <a:avLst/>
          </a:prstGeom>
          <a:ln w="50800">
            <a:solidFill>
              <a:srgbClr val="2E75B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365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472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15518" y="6309602"/>
            <a:ext cx="466932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2E8D73B-CDF2-42B4-89CE-3BEEE681DAA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9" name="Group 68"/>
          <p:cNvGrpSpPr/>
          <p:nvPr userDrawn="1"/>
        </p:nvGrpSpPr>
        <p:grpSpPr>
          <a:xfrm>
            <a:off x="10388075" y="4606514"/>
            <a:ext cx="1649076" cy="2178282"/>
            <a:chOff x="10388075" y="4606514"/>
            <a:chExt cx="1649076" cy="2178282"/>
          </a:xfrm>
        </p:grpSpPr>
        <p:sp>
          <p:nvSpPr>
            <p:cNvPr id="33" name="Oval 32"/>
            <p:cNvSpPr/>
            <p:nvPr userDrawn="1"/>
          </p:nvSpPr>
          <p:spPr>
            <a:xfrm rot="5400000" flipH="1">
              <a:off x="11506404" y="6244290"/>
              <a:ext cx="484632" cy="483326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 userDrawn="1"/>
          </p:nvSpPr>
          <p:spPr>
            <a:xfrm rot="5400000" flipH="1">
              <a:off x="11682972" y="5545348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 userDrawn="1"/>
          </p:nvSpPr>
          <p:spPr>
            <a:xfrm rot="5400000" flipH="1">
              <a:off x="10386965" y="6430617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 userDrawn="1"/>
          </p:nvSpPr>
          <p:spPr>
            <a:xfrm rot="5400000" flipH="1">
              <a:off x="10448590" y="5923651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 userDrawn="1"/>
          </p:nvSpPr>
          <p:spPr>
            <a:xfrm rot="5400000" flipH="1">
              <a:off x="11240986" y="4698656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 userDrawn="1"/>
          </p:nvSpPr>
          <p:spPr>
            <a:xfrm rot="5400000" flipH="1">
              <a:off x="11092160" y="5202214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 userDrawn="1"/>
          </p:nvSpPr>
          <p:spPr>
            <a:xfrm rot="5400000" flipH="1">
              <a:off x="10946456" y="6290971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 userDrawn="1"/>
          </p:nvSpPr>
          <p:spPr>
            <a:xfrm rot="5400000" flipH="1">
              <a:off x="11068250" y="5746007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 userDrawn="1"/>
          </p:nvSpPr>
          <p:spPr>
            <a:xfrm rot="5400000" flipH="1">
              <a:off x="11682972" y="4607624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>
              <a:stCxn id="33" idx="5"/>
              <a:endCxn id="34" idx="2"/>
            </p:cNvCxnSpPr>
            <p:nvPr userDrawn="1"/>
          </p:nvCxnSpPr>
          <p:spPr>
            <a:xfrm flipV="1">
              <a:off x="11577838" y="5899527"/>
              <a:ext cx="282778" cy="415083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33" idx="5"/>
              <a:endCxn id="40" idx="0"/>
            </p:cNvCxnSpPr>
            <p:nvPr userDrawn="1"/>
          </p:nvCxnSpPr>
          <p:spPr>
            <a:xfrm flipH="1">
              <a:off x="11300635" y="6314610"/>
              <a:ext cx="277203" cy="152895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33" idx="5"/>
              <a:endCxn id="41" idx="1"/>
            </p:cNvCxnSpPr>
            <p:nvPr userDrawn="1"/>
          </p:nvCxnSpPr>
          <p:spPr>
            <a:xfrm flipH="1" flipV="1">
              <a:off x="11370722" y="6048155"/>
              <a:ext cx="207116" cy="266455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40" idx="4"/>
              <a:endCxn id="35" idx="0"/>
            </p:cNvCxnSpPr>
            <p:nvPr userDrawn="1"/>
          </p:nvCxnSpPr>
          <p:spPr>
            <a:xfrm rot="5400000">
              <a:off x="10774531" y="6434118"/>
              <a:ext cx="139646" cy="20642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40" idx="4"/>
              <a:endCxn id="36" idx="1"/>
            </p:cNvCxnSpPr>
            <p:nvPr userDrawn="1"/>
          </p:nvCxnSpPr>
          <p:spPr>
            <a:xfrm rot="5400000" flipH="1">
              <a:off x="10728461" y="6248401"/>
              <a:ext cx="241705" cy="196503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34" idx="6"/>
              <a:endCxn id="42" idx="2"/>
            </p:cNvCxnSpPr>
            <p:nvPr userDrawn="1"/>
          </p:nvCxnSpPr>
          <p:spPr>
            <a:xfrm rot="5400000" flipH="1">
              <a:off x="11569398" y="5253020"/>
              <a:ext cx="582435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34" idx="6"/>
              <a:endCxn id="37" idx="1"/>
            </p:cNvCxnSpPr>
            <p:nvPr userDrawn="1"/>
          </p:nvCxnSpPr>
          <p:spPr>
            <a:xfrm rot="5400000" flipH="1">
              <a:off x="11430321" y="5113943"/>
              <a:ext cx="543434" cy="31715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34" idx="6"/>
              <a:endCxn id="39" idx="0"/>
            </p:cNvCxnSpPr>
            <p:nvPr userDrawn="1"/>
          </p:nvCxnSpPr>
          <p:spPr>
            <a:xfrm rot="5400000" flipH="1">
              <a:off x="11570733" y="5254355"/>
              <a:ext cx="165488" cy="414277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8" name="Picture 6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421" y="252227"/>
            <a:ext cx="1066418" cy="1212456"/>
          </a:xfrm>
          <a:prstGeom prst="rect">
            <a:avLst/>
          </a:prstGeom>
        </p:spPr>
      </p:pic>
      <p:cxnSp>
        <p:nvCxnSpPr>
          <p:cNvPr id="71" name="Straight Connector 70"/>
          <p:cNvCxnSpPr/>
          <p:nvPr userDrawn="1"/>
        </p:nvCxnSpPr>
        <p:spPr>
          <a:xfrm>
            <a:off x="838200" y="1690688"/>
            <a:ext cx="10047221" cy="0"/>
          </a:xfrm>
          <a:prstGeom prst="line">
            <a:avLst/>
          </a:prstGeom>
          <a:ln w="50800">
            <a:solidFill>
              <a:srgbClr val="ADCD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9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326300"/>
            <a:ext cx="10515600" cy="22361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589463"/>
            <a:ext cx="1043305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3" name="Group 32"/>
          <p:cNvGrpSpPr>
            <a:grpSpLocks noChangeAspect="1"/>
          </p:cNvGrpSpPr>
          <p:nvPr userDrawn="1"/>
        </p:nvGrpSpPr>
        <p:grpSpPr>
          <a:xfrm>
            <a:off x="8577714" y="102867"/>
            <a:ext cx="3471411" cy="2848781"/>
            <a:chOff x="9020542" y="293367"/>
            <a:chExt cx="2985269" cy="244983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" name="Oval 7"/>
            <p:cNvSpPr/>
            <p:nvPr userDrawn="1"/>
          </p:nvSpPr>
          <p:spPr>
            <a:xfrm flipH="1">
              <a:off x="9020542" y="293367"/>
              <a:ext cx="369662" cy="36735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 userDrawn="1"/>
          </p:nvSpPr>
          <p:spPr>
            <a:xfrm flipH="1">
              <a:off x="11511992" y="368742"/>
              <a:ext cx="369662" cy="367352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 userDrawn="1"/>
          </p:nvSpPr>
          <p:spPr>
            <a:xfrm flipH="1">
              <a:off x="10715069" y="320083"/>
              <a:ext cx="369662" cy="36735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 userDrawn="1"/>
          </p:nvSpPr>
          <p:spPr>
            <a:xfrm flipH="1">
              <a:off x="11636149" y="1668517"/>
              <a:ext cx="369662" cy="36735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 userDrawn="1"/>
          </p:nvSpPr>
          <p:spPr>
            <a:xfrm flipH="1">
              <a:off x="11108676" y="1604400"/>
              <a:ext cx="369662" cy="36735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 userDrawn="1"/>
          </p:nvSpPr>
          <p:spPr>
            <a:xfrm flipH="1">
              <a:off x="9834125" y="779948"/>
              <a:ext cx="369662" cy="36735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 userDrawn="1"/>
          </p:nvSpPr>
          <p:spPr>
            <a:xfrm flipH="1">
              <a:off x="9020542" y="778353"/>
              <a:ext cx="369662" cy="36735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 userDrawn="1"/>
          </p:nvSpPr>
          <p:spPr>
            <a:xfrm flipH="1">
              <a:off x="10358055" y="934795"/>
              <a:ext cx="369662" cy="36735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 userDrawn="1"/>
          </p:nvSpPr>
          <p:spPr>
            <a:xfrm flipH="1">
              <a:off x="11490854" y="1086393"/>
              <a:ext cx="369662" cy="36735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 userDrawn="1"/>
          </p:nvSpPr>
          <p:spPr>
            <a:xfrm flipH="1">
              <a:off x="10923845" y="959672"/>
              <a:ext cx="369662" cy="36735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 userDrawn="1"/>
          </p:nvSpPr>
          <p:spPr>
            <a:xfrm flipH="1">
              <a:off x="9739410" y="320083"/>
              <a:ext cx="369662" cy="36735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 userDrawn="1"/>
          </p:nvSpPr>
          <p:spPr>
            <a:xfrm flipH="1">
              <a:off x="11597470" y="2375848"/>
              <a:ext cx="369662" cy="36735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stCxn id="9" idx="5"/>
              <a:endCxn id="10" idx="2"/>
            </p:cNvCxnSpPr>
            <p:nvPr userDrawn="1"/>
          </p:nvCxnSpPr>
          <p:spPr>
            <a:xfrm flipH="1" flipV="1">
              <a:off x="11084731" y="503759"/>
              <a:ext cx="481397" cy="178538"/>
            </a:xfrm>
            <a:prstGeom prst="line">
              <a:avLst/>
            </a:prstGeom>
            <a:ln w="1905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9" idx="5"/>
              <a:endCxn id="16" idx="0"/>
            </p:cNvCxnSpPr>
            <p:nvPr userDrawn="1"/>
          </p:nvCxnSpPr>
          <p:spPr>
            <a:xfrm>
              <a:off x="11566128" y="682297"/>
              <a:ext cx="109557" cy="404096"/>
            </a:xfrm>
            <a:prstGeom prst="line">
              <a:avLst/>
            </a:prstGeom>
            <a:ln w="1905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5"/>
              <a:endCxn id="17" idx="1"/>
            </p:cNvCxnSpPr>
            <p:nvPr userDrawn="1"/>
          </p:nvCxnSpPr>
          <p:spPr>
            <a:xfrm flipH="1">
              <a:off x="11239371" y="682297"/>
              <a:ext cx="326757" cy="331172"/>
            </a:xfrm>
            <a:prstGeom prst="line">
              <a:avLst/>
            </a:prstGeom>
            <a:ln w="1905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6" idx="4"/>
              <a:endCxn id="11" idx="0"/>
            </p:cNvCxnSpPr>
            <p:nvPr userDrawn="1"/>
          </p:nvCxnSpPr>
          <p:spPr>
            <a:xfrm>
              <a:off x="11675686" y="1453745"/>
              <a:ext cx="145294" cy="214771"/>
            </a:xfrm>
            <a:prstGeom prst="line">
              <a:avLst/>
            </a:prstGeom>
            <a:ln w="1905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6" idx="4"/>
              <a:endCxn id="12" idx="1"/>
            </p:cNvCxnSpPr>
            <p:nvPr userDrawn="1"/>
          </p:nvCxnSpPr>
          <p:spPr>
            <a:xfrm flipH="1">
              <a:off x="11424202" y="1453745"/>
              <a:ext cx="251483" cy="204451"/>
            </a:xfrm>
            <a:prstGeom prst="line">
              <a:avLst/>
            </a:prstGeom>
            <a:ln w="1905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1" idx="4"/>
              <a:endCxn id="19" idx="0"/>
            </p:cNvCxnSpPr>
            <p:nvPr userDrawn="1"/>
          </p:nvCxnSpPr>
          <p:spPr>
            <a:xfrm flipH="1">
              <a:off x="11782301" y="2035869"/>
              <a:ext cx="38679" cy="339979"/>
            </a:xfrm>
            <a:prstGeom prst="line">
              <a:avLst/>
            </a:prstGeom>
            <a:ln w="1905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0" idx="6"/>
              <a:endCxn id="18" idx="2"/>
            </p:cNvCxnSpPr>
            <p:nvPr userDrawn="1"/>
          </p:nvCxnSpPr>
          <p:spPr>
            <a:xfrm flipH="1">
              <a:off x="10109072" y="503759"/>
              <a:ext cx="605996" cy="0"/>
            </a:xfrm>
            <a:prstGeom prst="line">
              <a:avLst/>
            </a:prstGeom>
            <a:ln w="1905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0" idx="6"/>
              <a:endCxn id="13" idx="1"/>
            </p:cNvCxnSpPr>
            <p:nvPr userDrawn="1"/>
          </p:nvCxnSpPr>
          <p:spPr>
            <a:xfrm flipH="1">
              <a:off x="10149652" y="503759"/>
              <a:ext cx="565417" cy="329986"/>
            </a:xfrm>
            <a:prstGeom prst="line">
              <a:avLst/>
            </a:prstGeom>
            <a:ln w="1905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0" idx="6"/>
              <a:endCxn id="15" idx="0"/>
            </p:cNvCxnSpPr>
            <p:nvPr userDrawn="1"/>
          </p:nvCxnSpPr>
          <p:spPr>
            <a:xfrm flipH="1">
              <a:off x="10542886" y="503759"/>
              <a:ext cx="172183" cy="431036"/>
            </a:xfrm>
            <a:prstGeom prst="line">
              <a:avLst/>
            </a:prstGeom>
            <a:ln w="1905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8" idx="6"/>
              <a:endCxn id="8" idx="2"/>
            </p:cNvCxnSpPr>
            <p:nvPr userDrawn="1"/>
          </p:nvCxnSpPr>
          <p:spPr>
            <a:xfrm flipH="1" flipV="1">
              <a:off x="9390204" y="477043"/>
              <a:ext cx="349206" cy="26716"/>
            </a:xfrm>
            <a:prstGeom prst="line">
              <a:avLst/>
            </a:prstGeom>
            <a:ln w="1905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8" idx="6"/>
              <a:endCxn id="14" idx="1"/>
            </p:cNvCxnSpPr>
            <p:nvPr userDrawn="1"/>
          </p:nvCxnSpPr>
          <p:spPr>
            <a:xfrm flipH="1">
              <a:off x="9336068" y="503759"/>
              <a:ext cx="403342" cy="328391"/>
            </a:xfrm>
            <a:prstGeom prst="line">
              <a:avLst/>
            </a:prstGeom>
            <a:ln w="1905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99" y="277993"/>
            <a:ext cx="1801593" cy="2048307"/>
          </a:xfrm>
          <a:prstGeom prst="rect">
            <a:avLst/>
          </a:prstGeom>
        </p:spPr>
      </p:pic>
      <p:sp>
        <p:nvSpPr>
          <p:cNvPr id="32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11515518" y="6309602"/>
            <a:ext cx="466932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2E8D73B-CDF2-42B4-89CE-3BEEE681DAA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956316" y="4562475"/>
            <a:ext cx="9391651" cy="0"/>
          </a:xfrm>
          <a:prstGeom prst="line">
            <a:avLst/>
          </a:prstGeom>
          <a:ln w="50800">
            <a:solidFill>
              <a:srgbClr val="2E75B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4722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" name="Picture 5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421" y="252227"/>
            <a:ext cx="1066418" cy="1212456"/>
          </a:xfrm>
          <a:prstGeom prst="rect">
            <a:avLst/>
          </a:prstGeom>
        </p:spPr>
      </p:pic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15518" y="6309602"/>
            <a:ext cx="466932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2E8D73B-CDF2-42B4-89CE-3BEEE681DAA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9" name="Group 58"/>
          <p:cNvGrpSpPr/>
          <p:nvPr userDrawn="1"/>
        </p:nvGrpSpPr>
        <p:grpSpPr>
          <a:xfrm>
            <a:off x="10388075" y="4606514"/>
            <a:ext cx="1649076" cy="2178282"/>
            <a:chOff x="10388075" y="4606514"/>
            <a:chExt cx="1649076" cy="2178282"/>
          </a:xfrm>
        </p:grpSpPr>
        <p:sp>
          <p:nvSpPr>
            <p:cNvPr id="60" name="Oval 59"/>
            <p:cNvSpPr/>
            <p:nvPr userDrawn="1"/>
          </p:nvSpPr>
          <p:spPr>
            <a:xfrm rot="5400000" flipH="1">
              <a:off x="11506404" y="6244290"/>
              <a:ext cx="484632" cy="483326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 userDrawn="1"/>
          </p:nvSpPr>
          <p:spPr>
            <a:xfrm rot="5400000" flipH="1">
              <a:off x="11682972" y="5545348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 userDrawn="1"/>
          </p:nvSpPr>
          <p:spPr>
            <a:xfrm rot="5400000" flipH="1">
              <a:off x="10386965" y="6430617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 userDrawn="1"/>
          </p:nvSpPr>
          <p:spPr>
            <a:xfrm rot="5400000" flipH="1">
              <a:off x="10448590" y="5923651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 userDrawn="1"/>
          </p:nvSpPr>
          <p:spPr>
            <a:xfrm rot="5400000" flipH="1">
              <a:off x="11240986" y="4698656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 userDrawn="1"/>
          </p:nvSpPr>
          <p:spPr>
            <a:xfrm rot="5400000" flipH="1">
              <a:off x="11092160" y="5202214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 userDrawn="1"/>
          </p:nvSpPr>
          <p:spPr>
            <a:xfrm rot="5400000" flipH="1">
              <a:off x="10946456" y="6290971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 userDrawn="1"/>
          </p:nvSpPr>
          <p:spPr>
            <a:xfrm rot="5400000" flipH="1">
              <a:off x="11068250" y="5746007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 userDrawn="1"/>
          </p:nvSpPr>
          <p:spPr>
            <a:xfrm rot="5400000" flipH="1">
              <a:off x="11682972" y="4607624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Straight Connector 68"/>
            <p:cNvCxnSpPr>
              <a:stCxn id="60" idx="5"/>
              <a:endCxn id="61" idx="2"/>
            </p:cNvCxnSpPr>
            <p:nvPr userDrawn="1"/>
          </p:nvCxnSpPr>
          <p:spPr>
            <a:xfrm flipV="1">
              <a:off x="11577838" y="5899527"/>
              <a:ext cx="282778" cy="415083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0" idx="5"/>
              <a:endCxn id="66" idx="0"/>
            </p:cNvCxnSpPr>
            <p:nvPr userDrawn="1"/>
          </p:nvCxnSpPr>
          <p:spPr>
            <a:xfrm flipH="1">
              <a:off x="11300635" y="6314610"/>
              <a:ext cx="277203" cy="152895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0" idx="5"/>
              <a:endCxn id="67" idx="1"/>
            </p:cNvCxnSpPr>
            <p:nvPr userDrawn="1"/>
          </p:nvCxnSpPr>
          <p:spPr>
            <a:xfrm flipH="1" flipV="1">
              <a:off x="11370722" y="6048155"/>
              <a:ext cx="207116" cy="266455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66" idx="4"/>
              <a:endCxn id="62" idx="0"/>
            </p:cNvCxnSpPr>
            <p:nvPr userDrawn="1"/>
          </p:nvCxnSpPr>
          <p:spPr>
            <a:xfrm rot="5400000">
              <a:off x="10774531" y="6434118"/>
              <a:ext cx="139646" cy="20642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6" idx="4"/>
              <a:endCxn id="63" idx="1"/>
            </p:cNvCxnSpPr>
            <p:nvPr userDrawn="1"/>
          </p:nvCxnSpPr>
          <p:spPr>
            <a:xfrm rot="5400000" flipH="1">
              <a:off x="10728461" y="6248401"/>
              <a:ext cx="241705" cy="196503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61" idx="6"/>
              <a:endCxn id="68" idx="2"/>
            </p:cNvCxnSpPr>
            <p:nvPr userDrawn="1"/>
          </p:nvCxnSpPr>
          <p:spPr>
            <a:xfrm rot="5400000" flipH="1">
              <a:off x="11569398" y="5253020"/>
              <a:ext cx="582435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61" idx="6"/>
              <a:endCxn id="64" idx="1"/>
            </p:cNvCxnSpPr>
            <p:nvPr userDrawn="1"/>
          </p:nvCxnSpPr>
          <p:spPr>
            <a:xfrm rot="5400000" flipH="1">
              <a:off x="11430321" y="5113943"/>
              <a:ext cx="543434" cy="31715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61" idx="6"/>
              <a:endCxn id="65" idx="0"/>
            </p:cNvCxnSpPr>
            <p:nvPr userDrawn="1"/>
          </p:nvCxnSpPr>
          <p:spPr>
            <a:xfrm rot="5400000" flipH="1">
              <a:off x="11570733" y="5254355"/>
              <a:ext cx="165488" cy="414277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7" name="Straight Connector 76"/>
          <p:cNvCxnSpPr/>
          <p:nvPr userDrawn="1"/>
        </p:nvCxnSpPr>
        <p:spPr>
          <a:xfrm>
            <a:off x="838200" y="1690688"/>
            <a:ext cx="10047221" cy="0"/>
          </a:xfrm>
          <a:prstGeom prst="line">
            <a:avLst/>
          </a:prstGeom>
          <a:ln w="50800">
            <a:solidFill>
              <a:srgbClr val="ADCD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358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04563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421" y="252227"/>
            <a:ext cx="1066418" cy="1212456"/>
          </a:xfrm>
          <a:prstGeom prst="rect">
            <a:avLst/>
          </a:prstGeom>
        </p:spPr>
      </p:pic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15518" y="6309602"/>
            <a:ext cx="466932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2E8D73B-CDF2-42B4-89CE-3BEEE681DAA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10388075" y="4606514"/>
            <a:ext cx="1649076" cy="2178282"/>
            <a:chOff x="10388075" y="4606514"/>
            <a:chExt cx="1649076" cy="2178282"/>
          </a:xfrm>
        </p:grpSpPr>
        <p:sp>
          <p:nvSpPr>
            <p:cNvPr id="38" name="Oval 37"/>
            <p:cNvSpPr/>
            <p:nvPr userDrawn="1"/>
          </p:nvSpPr>
          <p:spPr>
            <a:xfrm rot="5400000" flipH="1">
              <a:off x="11506404" y="6244290"/>
              <a:ext cx="484632" cy="483326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 userDrawn="1"/>
          </p:nvSpPr>
          <p:spPr>
            <a:xfrm rot="5400000" flipH="1">
              <a:off x="11682972" y="5545348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 userDrawn="1"/>
          </p:nvSpPr>
          <p:spPr>
            <a:xfrm rot="5400000" flipH="1">
              <a:off x="10386965" y="6430617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 userDrawn="1"/>
          </p:nvSpPr>
          <p:spPr>
            <a:xfrm rot="5400000" flipH="1">
              <a:off x="10448590" y="5923651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 userDrawn="1"/>
          </p:nvSpPr>
          <p:spPr>
            <a:xfrm rot="5400000" flipH="1">
              <a:off x="11240986" y="4698656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 userDrawn="1"/>
          </p:nvSpPr>
          <p:spPr>
            <a:xfrm rot="5400000" flipH="1">
              <a:off x="11092160" y="5202214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 userDrawn="1"/>
          </p:nvSpPr>
          <p:spPr>
            <a:xfrm rot="5400000" flipH="1">
              <a:off x="10946456" y="6290971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 userDrawn="1"/>
          </p:nvSpPr>
          <p:spPr>
            <a:xfrm rot="5400000" flipH="1">
              <a:off x="11068250" y="5746007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 userDrawn="1"/>
          </p:nvSpPr>
          <p:spPr>
            <a:xfrm rot="5400000" flipH="1">
              <a:off x="11682972" y="4607624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>
              <a:stCxn id="38" idx="5"/>
              <a:endCxn id="39" idx="2"/>
            </p:cNvCxnSpPr>
            <p:nvPr userDrawn="1"/>
          </p:nvCxnSpPr>
          <p:spPr>
            <a:xfrm flipV="1">
              <a:off x="11577838" y="5899527"/>
              <a:ext cx="282778" cy="415083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38" idx="5"/>
              <a:endCxn id="44" idx="0"/>
            </p:cNvCxnSpPr>
            <p:nvPr userDrawn="1"/>
          </p:nvCxnSpPr>
          <p:spPr>
            <a:xfrm flipH="1">
              <a:off x="11300635" y="6314610"/>
              <a:ext cx="277203" cy="152895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38" idx="5"/>
              <a:endCxn id="45" idx="1"/>
            </p:cNvCxnSpPr>
            <p:nvPr userDrawn="1"/>
          </p:nvCxnSpPr>
          <p:spPr>
            <a:xfrm flipH="1" flipV="1">
              <a:off x="11370722" y="6048155"/>
              <a:ext cx="207116" cy="266455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4" idx="4"/>
              <a:endCxn id="40" idx="0"/>
            </p:cNvCxnSpPr>
            <p:nvPr userDrawn="1"/>
          </p:nvCxnSpPr>
          <p:spPr>
            <a:xfrm rot="5400000">
              <a:off x="10774531" y="6434118"/>
              <a:ext cx="139646" cy="20642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4" idx="4"/>
              <a:endCxn id="41" idx="1"/>
            </p:cNvCxnSpPr>
            <p:nvPr userDrawn="1"/>
          </p:nvCxnSpPr>
          <p:spPr>
            <a:xfrm rot="5400000" flipH="1">
              <a:off x="10728461" y="6248401"/>
              <a:ext cx="241705" cy="196503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39" idx="6"/>
              <a:endCxn id="46" idx="2"/>
            </p:cNvCxnSpPr>
            <p:nvPr userDrawn="1"/>
          </p:nvCxnSpPr>
          <p:spPr>
            <a:xfrm rot="5400000" flipH="1">
              <a:off x="11569398" y="5253020"/>
              <a:ext cx="582435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39" idx="6"/>
              <a:endCxn id="42" idx="1"/>
            </p:cNvCxnSpPr>
            <p:nvPr userDrawn="1"/>
          </p:nvCxnSpPr>
          <p:spPr>
            <a:xfrm rot="5400000" flipH="1">
              <a:off x="11430321" y="5113943"/>
              <a:ext cx="543434" cy="31715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39" idx="6"/>
              <a:endCxn id="43" idx="0"/>
            </p:cNvCxnSpPr>
            <p:nvPr userDrawn="1"/>
          </p:nvCxnSpPr>
          <p:spPr>
            <a:xfrm rot="5400000" flipH="1">
              <a:off x="11570733" y="5254355"/>
              <a:ext cx="165488" cy="414277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Connector 54"/>
          <p:cNvCxnSpPr/>
          <p:nvPr userDrawn="1"/>
        </p:nvCxnSpPr>
        <p:spPr>
          <a:xfrm>
            <a:off x="838200" y="1690688"/>
            <a:ext cx="10047221" cy="0"/>
          </a:xfrm>
          <a:prstGeom prst="line">
            <a:avLst/>
          </a:prstGeom>
          <a:ln w="50800">
            <a:solidFill>
              <a:srgbClr val="ADCD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490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4722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421" y="252227"/>
            <a:ext cx="1066418" cy="1212456"/>
          </a:xfrm>
          <a:prstGeom prst="rect">
            <a:avLst/>
          </a:prstGeom>
        </p:spPr>
      </p:pic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15518" y="6309602"/>
            <a:ext cx="466932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2E8D73B-CDF2-42B4-89CE-3BEEE681DAA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10388075" y="4606514"/>
            <a:ext cx="1649076" cy="2178282"/>
            <a:chOff x="10388075" y="4606514"/>
            <a:chExt cx="1649076" cy="2178282"/>
          </a:xfrm>
        </p:grpSpPr>
        <p:sp>
          <p:nvSpPr>
            <p:cNvPr id="34" name="Oval 33"/>
            <p:cNvSpPr/>
            <p:nvPr userDrawn="1"/>
          </p:nvSpPr>
          <p:spPr>
            <a:xfrm rot="5400000" flipH="1">
              <a:off x="11506404" y="6244290"/>
              <a:ext cx="484632" cy="483326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 userDrawn="1"/>
          </p:nvSpPr>
          <p:spPr>
            <a:xfrm rot="5400000" flipH="1">
              <a:off x="11682972" y="5545348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 userDrawn="1"/>
          </p:nvSpPr>
          <p:spPr>
            <a:xfrm rot="5400000" flipH="1">
              <a:off x="10386965" y="6430617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 userDrawn="1"/>
          </p:nvSpPr>
          <p:spPr>
            <a:xfrm rot="5400000" flipH="1">
              <a:off x="10448590" y="5923651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 userDrawn="1"/>
          </p:nvSpPr>
          <p:spPr>
            <a:xfrm rot="5400000" flipH="1">
              <a:off x="11240986" y="4698656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 userDrawn="1"/>
          </p:nvSpPr>
          <p:spPr>
            <a:xfrm rot="5400000" flipH="1">
              <a:off x="11092160" y="5202214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 userDrawn="1"/>
          </p:nvSpPr>
          <p:spPr>
            <a:xfrm rot="5400000" flipH="1">
              <a:off x="10946456" y="6290971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 userDrawn="1"/>
          </p:nvSpPr>
          <p:spPr>
            <a:xfrm rot="5400000" flipH="1">
              <a:off x="11068250" y="5746007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 userDrawn="1"/>
          </p:nvSpPr>
          <p:spPr>
            <a:xfrm rot="5400000" flipH="1">
              <a:off x="11682972" y="4607624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>
              <a:stCxn id="34" idx="5"/>
              <a:endCxn id="35" idx="2"/>
            </p:cNvCxnSpPr>
            <p:nvPr userDrawn="1"/>
          </p:nvCxnSpPr>
          <p:spPr>
            <a:xfrm flipV="1">
              <a:off x="11577838" y="5899527"/>
              <a:ext cx="282778" cy="415083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34" idx="5"/>
              <a:endCxn id="40" idx="0"/>
            </p:cNvCxnSpPr>
            <p:nvPr userDrawn="1"/>
          </p:nvCxnSpPr>
          <p:spPr>
            <a:xfrm flipH="1">
              <a:off x="11300635" y="6314610"/>
              <a:ext cx="277203" cy="152895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34" idx="5"/>
              <a:endCxn id="41" idx="1"/>
            </p:cNvCxnSpPr>
            <p:nvPr userDrawn="1"/>
          </p:nvCxnSpPr>
          <p:spPr>
            <a:xfrm flipH="1" flipV="1">
              <a:off x="11370722" y="6048155"/>
              <a:ext cx="207116" cy="266455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40" idx="4"/>
              <a:endCxn id="36" idx="0"/>
            </p:cNvCxnSpPr>
            <p:nvPr userDrawn="1"/>
          </p:nvCxnSpPr>
          <p:spPr>
            <a:xfrm rot="5400000">
              <a:off x="10774531" y="6434118"/>
              <a:ext cx="139646" cy="20642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40" idx="4"/>
              <a:endCxn id="37" idx="1"/>
            </p:cNvCxnSpPr>
            <p:nvPr userDrawn="1"/>
          </p:nvCxnSpPr>
          <p:spPr>
            <a:xfrm rot="5400000" flipH="1">
              <a:off x="10728461" y="6248401"/>
              <a:ext cx="241705" cy="196503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35" idx="6"/>
              <a:endCxn id="42" idx="2"/>
            </p:cNvCxnSpPr>
            <p:nvPr userDrawn="1"/>
          </p:nvCxnSpPr>
          <p:spPr>
            <a:xfrm rot="5400000" flipH="1">
              <a:off x="11569398" y="5253020"/>
              <a:ext cx="582435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35" idx="6"/>
              <a:endCxn id="38" idx="1"/>
            </p:cNvCxnSpPr>
            <p:nvPr userDrawn="1"/>
          </p:nvCxnSpPr>
          <p:spPr>
            <a:xfrm rot="5400000" flipH="1">
              <a:off x="11430321" y="5113943"/>
              <a:ext cx="543434" cy="31715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35" idx="6"/>
              <a:endCxn id="39" idx="0"/>
            </p:cNvCxnSpPr>
            <p:nvPr userDrawn="1"/>
          </p:nvCxnSpPr>
          <p:spPr>
            <a:xfrm rot="5400000" flipH="1">
              <a:off x="11570733" y="5254355"/>
              <a:ext cx="165488" cy="414277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Straight Connector 50"/>
          <p:cNvCxnSpPr/>
          <p:nvPr userDrawn="1"/>
        </p:nvCxnSpPr>
        <p:spPr>
          <a:xfrm>
            <a:off x="838200" y="1690688"/>
            <a:ext cx="10047221" cy="0"/>
          </a:xfrm>
          <a:prstGeom prst="line">
            <a:avLst/>
          </a:prstGeom>
          <a:ln w="50800">
            <a:solidFill>
              <a:srgbClr val="ADCD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406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15518" y="6309602"/>
            <a:ext cx="466932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2E8D73B-CDF2-42B4-89CE-3BEEE681DAA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421" y="252227"/>
            <a:ext cx="1066418" cy="121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13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047221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8" name="Picture 6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421" y="252227"/>
            <a:ext cx="1066418" cy="1212456"/>
          </a:xfrm>
          <a:prstGeom prst="rect">
            <a:avLst/>
          </a:prstGeom>
        </p:spPr>
      </p:pic>
      <p:sp>
        <p:nvSpPr>
          <p:cNvPr id="31" name="TextBox 30"/>
          <p:cNvSpPr txBox="1"/>
          <p:nvPr userDrawn="1"/>
        </p:nvSpPr>
        <p:spPr>
          <a:xfrm>
            <a:off x="816321" y="6309602"/>
            <a:ext cx="6599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Division of Disease Control and Health Protection</a:t>
            </a:r>
          </a:p>
        </p:txBody>
      </p:sp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15518" y="6309602"/>
            <a:ext cx="466932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2E8D73B-CDF2-42B4-89CE-3BEEE681DAA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7" name="Group 56"/>
          <p:cNvGrpSpPr/>
          <p:nvPr userDrawn="1"/>
        </p:nvGrpSpPr>
        <p:grpSpPr>
          <a:xfrm>
            <a:off x="10388075" y="4606514"/>
            <a:ext cx="1649076" cy="2178282"/>
            <a:chOff x="10388075" y="4606514"/>
            <a:chExt cx="1649076" cy="2178282"/>
          </a:xfrm>
        </p:grpSpPr>
        <p:sp>
          <p:nvSpPr>
            <p:cNvPr id="58" name="Oval 57"/>
            <p:cNvSpPr/>
            <p:nvPr userDrawn="1"/>
          </p:nvSpPr>
          <p:spPr>
            <a:xfrm rot="5400000" flipH="1">
              <a:off x="11506404" y="6244290"/>
              <a:ext cx="484632" cy="483326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 userDrawn="1"/>
          </p:nvSpPr>
          <p:spPr>
            <a:xfrm rot="5400000" flipH="1">
              <a:off x="11682972" y="5545348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 userDrawn="1"/>
          </p:nvSpPr>
          <p:spPr>
            <a:xfrm rot="5400000" flipH="1">
              <a:off x="10386965" y="6430617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 userDrawn="1"/>
          </p:nvSpPr>
          <p:spPr>
            <a:xfrm rot="5400000" flipH="1">
              <a:off x="10448590" y="5923651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 userDrawn="1"/>
          </p:nvSpPr>
          <p:spPr>
            <a:xfrm rot="5400000" flipH="1">
              <a:off x="11240986" y="4698656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 userDrawn="1"/>
          </p:nvSpPr>
          <p:spPr>
            <a:xfrm rot="5400000" flipH="1">
              <a:off x="11092160" y="5202214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 userDrawn="1"/>
          </p:nvSpPr>
          <p:spPr>
            <a:xfrm rot="5400000" flipH="1">
              <a:off x="10946456" y="6290971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 userDrawn="1"/>
          </p:nvSpPr>
          <p:spPr>
            <a:xfrm rot="5400000" flipH="1">
              <a:off x="11068250" y="5746007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 userDrawn="1"/>
          </p:nvSpPr>
          <p:spPr>
            <a:xfrm rot="5400000" flipH="1">
              <a:off x="11682972" y="4607624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/>
            <p:cNvCxnSpPr>
              <a:stCxn id="58" idx="5"/>
              <a:endCxn id="59" idx="2"/>
            </p:cNvCxnSpPr>
            <p:nvPr userDrawn="1"/>
          </p:nvCxnSpPr>
          <p:spPr>
            <a:xfrm flipV="1">
              <a:off x="11577838" y="5899527"/>
              <a:ext cx="282778" cy="415083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58" idx="5"/>
              <a:endCxn id="64" idx="0"/>
            </p:cNvCxnSpPr>
            <p:nvPr userDrawn="1"/>
          </p:nvCxnSpPr>
          <p:spPr>
            <a:xfrm flipH="1">
              <a:off x="11300635" y="6314610"/>
              <a:ext cx="277203" cy="152895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58" idx="5"/>
              <a:endCxn id="65" idx="1"/>
            </p:cNvCxnSpPr>
            <p:nvPr userDrawn="1"/>
          </p:nvCxnSpPr>
          <p:spPr>
            <a:xfrm flipH="1" flipV="1">
              <a:off x="11370722" y="6048155"/>
              <a:ext cx="207116" cy="266455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4" idx="4"/>
              <a:endCxn id="60" idx="0"/>
            </p:cNvCxnSpPr>
            <p:nvPr userDrawn="1"/>
          </p:nvCxnSpPr>
          <p:spPr>
            <a:xfrm rot="5400000">
              <a:off x="10774531" y="6434118"/>
              <a:ext cx="139646" cy="20642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64" idx="4"/>
              <a:endCxn id="61" idx="1"/>
            </p:cNvCxnSpPr>
            <p:nvPr userDrawn="1"/>
          </p:nvCxnSpPr>
          <p:spPr>
            <a:xfrm rot="5400000" flipH="1">
              <a:off x="10728461" y="6248401"/>
              <a:ext cx="241705" cy="196503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59" idx="6"/>
              <a:endCxn id="66" idx="2"/>
            </p:cNvCxnSpPr>
            <p:nvPr userDrawn="1"/>
          </p:nvCxnSpPr>
          <p:spPr>
            <a:xfrm rot="5400000" flipH="1">
              <a:off x="11569398" y="5253020"/>
              <a:ext cx="582435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59" idx="6"/>
              <a:endCxn id="62" idx="1"/>
            </p:cNvCxnSpPr>
            <p:nvPr userDrawn="1"/>
          </p:nvCxnSpPr>
          <p:spPr>
            <a:xfrm rot="5400000" flipH="1">
              <a:off x="11430321" y="5113943"/>
              <a:ext cx="543434" cy="31715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59" idx="6"/>
              <a:endCxn id="63" idx="0"/>
            </p:cNvCxnSpPr>
            <p:nvPr userDrawn="1"/>
          </p:nvCxnSpPr>
          <p:spPr>
            <a:xfrm rot="5400000" flipH="1">
              <a:off x="11570733" y="5254355"/>
              <a:ext cx="165488" cy="414277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/>
          <p:nvPr userDrawn="1"/>
        </p:nvCxnSpPr>
        <p:spPr>
          <a:xfrm>
            <a:off x="838200" y="1690688"/>
            <a:ext cx="10047221" cy="0"/>
          </a:xfrm>
          <a:prstGeom prst="line">
            <a:avLst/>
          </a:prstGeom>
          <a:ln w="50800">
            <a:solidFill>
              <a:srgbClr val="ADCD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592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62125"/>
            <a:ext cx="10515600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6309601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5518" y="6309602"/>
            <a:ext cx="466932" cy="365125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2E8D73B-CDF2-42B4-89CE-3BEEE681DA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66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Measles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7824" y="4123426"/>
            <a:ext cx="9391651" cy="2286610"/>
          </a:xfrm>
        </p:spPr>
        <p:txBody>
          <a:bodyPr/>
          <a:lstStyle/>
          <a:p>
            <a:r>
              <a:rPr lang="en-US" dirty="0"/>
              <a:t>Andrea Leapley, MPH</a:t>
            </a:r>
            <a:br>
              <a:rPr lang="en-US" dirty="0"/>
            </a:br>
            <a:r>
              <a:rPr lang="en-US" dirty="0"/>
              <a:t>Regional Epidemiologist and Laboratory Liaison</a:t>
            </a:r>
            <a:br>
              <a:rPr lang="en-US" dirty="0"/>
            </a:br>
            <a:r>
              <a:rPr lang="en-US" dirty="0"/>
              <a:t>Florida Department of Health, Bureau of Epidemiology</a:t>
            </a:r>
          </a:p>
          <a:p>
            <a:r>
              <a:rPr lang="en-US" dirty="0"/>
              <a:t>August 24, 2018</a:t>
            </a:r>
          </a:p>
        </p:txBody>
      </p:sp>
    </p:spTree>
    <p:extLst>
      <p:ext uri="{BB962C8B-B14F-4D97-AF65-F5344CB8AC3E}">
        <p14:creationId xmlns:p14="http://schemas.microsoft.com/office/powerpoint/2010/main" val="2822120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</a:t>
            </a:r>
          </a:p>
          <a:p>
            <a:pPr lvl="1"/>
            <a:r>
              <a:rPr lang="en-US" dirty="0"/>
              <a:t>Ear infection: 1/10 children</a:t>
            </a:r>
          </a:p>
          <a:p>
            <a:pPr lvl="1"/>
            <a:r>
              <a:rPr lang="en-US" dirty="0"/>
              <a:t>Diarrhea: 1/10 people</a:t>
            </a:r>
          </a:p>
          <a:p>
            <a:r>
              <a:rPr lang="en-US" dirty="0"/>
              <a:t>Severe</a:t>
            </a:r>
          </a:p>
          <a:p>
            <a:pPr lvl="1"/>
            <a:r>
              <a:rPr lang="en-US" dirty="0"/>
              <a:t>Pneumonia: 1/20 children</a:t>
            </a:r>
          </a:p>
          <a:p>
            <a:pPr lvl="1"/>
            <a:r>
              <a:rPr lang="en-US" dirty="0"/>
              <a:t>Encephalitis: 1/1,000 children</a:t>
            </a:r>
          </a:p>
          <a:p>
            <a:pPr lvl="1"/>
            <a:r>
              <a:rPr lang="en-US" dirty="0"/>
              <a:t>Death: 1–2/1,000 children</a:t>
            </a:r>
          </a:p>
          <a:p>
            <a:r>
              <a:rPr lang="en-US" dirty="0"/>
              <a:t>May cause pregnant women to have a baby with low birth weight or to deliver prematurely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75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Long-Term 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Subacute </a:t>
            </a:r>
            <a:r>
              <a:rPr lang="en-US" dirty="0" err="1"/>
              <a:t>sclerosing</a:t>
            </a:r>
            <a:r>
              <a:rPr lang="en-US" dirty="0"/>
              <a:t> </a:t>
            </a:r>
            <a:r>
              <a:rPr lang="en-US" dirty="0" err="1"/>
              <a:t>panencephalitis</a:t>
            </a:r>
            <a:r>
              <a:rPr lang="en-US" dirty="0"/>
              <a:t> (SSPE)</a:t>
            </a:r>
          </a:p>
          <a:p>
            <a:pPr lvl="1"/>
            <a:r>
              <a:rPr lang="en-US" dirty="0"/>
              <a:t>Rare but fatal disease of the central nervous system </a:t>
            </a:r>
          </a:p>
          <a:p>
            <a:pPr lvl="1"/>
            <a:r>
              <a:rPr lang="en-US" dirty="0"/>
              <a:t>Occurs about 7–10 years after measles infection</a:t>
            </a:r>
          </a:p>
          <a:p>
            <a:pPr lvl="1"/>
            <a:r>
              <a:rPr lang="en-US" dirty="0"/>
              <a:t>For persons diagnosed with measles between 1989–1991, 4–11 out of every 100,000 were thought to be at risk</a:t>
            </a:r>
          </a:p>
          <a:p>
            <a:pPr lvl="1"/>
            <a:r>
              <a:rPr lang="en-US" dirty="0"/>
              <a:t>Risk is higher for persons who get measles before 2 years of age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879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Detection of measles RNA by real-time polymerase chain reaction (RT-PCR)</a:t>
            </a:r>
          </a:p>
          <a:p>
            <a:pPr lvl="1"/>
            <a:r>
              <a:rPr lang="en-US" dirty="0"/>
              <a:t>Nasopharyngeal swab, urine</a:t>
            </a:r>
          </a:p>
          <a:p>
            <a:pPr lvl="1"/>
            <a:r>
              <a:rPr lang="en-US" dirty="0"/>
              <a:t>Viral shedding declines with time after rash onset, so early collection is encouraged</a:t>
            </a:r>
          </a:p>
          <a:p>
            <a:r>
              <a:rPr lang="en-US" dirty="0"/>
              <a:t>Detection of measles-specific IgM antibodies</a:t>
            </a:r>
          </a:p>
          <a:p>
            <a:pPr lvl="1"/>
            <a:r>
              <a:rPr lang="en-US" dirty="0"/>
              <a:t>Serum</a:t>
            </a:r>
          </a:p>
          <a:p>
            <a:pPr lvl="1"/>
            <a:r>
              <a:rPr lang="en-US" dirty="0"/>
              <a:t>Up to 20% of tests may have a false negative if collected within 72 hours of rash onset</a:t>
            </a:r>
          </a:p>
          <a:p>
            <a:pPr lvl="1"/>
            <a:r>
              <a:rPr lang="en-US" dirty="0"/>
              <a:t>May be absent or transient in persons with 1 or 2 MMR doses </a:t>
            </a:r>
          </a:p>
          <a:p>
            <a:r>
              <a:rPr lang="en-US" dirty="0"/>
              <a:t>Molecular analysis can determine the genotype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057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Vaccination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992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Vaccine History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Measles virus first isolated by John Enders in 1954</a:t>
            </a:r>
          </a:p>
          <a:p>
            <a:r>
              <a:rPr lang="en-US" dirty="0"/>
              <a:t>First measles vaccines licensed in 1963</a:t>
            </a:r>
          </a:p>
          <a:p>
            <a:r>
              <a:rPr lang="en-US" dirty="0"/>
              <a:t>Combined measles-mumps-rubella vaccine licensed in 1971</a:t>
            </a:r>
          </a:p>
          <a:p>
            <a:r>
              <a:rPr lang="en-US" dirty="0"/>
              <a:t>Two-dose schedule of MMR recommended starting in 1989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12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Vaccine Efficacy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95% of children vaccinated at 12 months old will develop immunity</a:t>
            </a:r>
          </a:p>
          <a:p>
            <a:r>
              <a:rPr lang="en-US" dirty="0"/>
              <a:t>98% of children vaccinated at 15 months old will develop immunity</a:t>
            </a:r>
          </a:p>
          <a:p>
            <a:r>
              <a:rPr lang="en-US" dirty="0"/>
              <a:t>Most persons who fail to respond to the first dose will respond to the second dose</a:t>
            </a:r>
          </a:p>
          <a:p>
            <a:r>
              <a:rPr lang="en-US" dirty="0"/>
              <a:t>More than 99% of persons who receive two doses of measles vaccine develop serologic evidence of immunity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670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Vaccine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dose of MMR given at 12–15 months</a:t>
            </a:r>
          </a:p>
          <a:p>
            <a:r>
              <a:rPr lang="en-US" dirty="0"/>
              <a:t>Second dose given at 4–6 years </a:t>
            </a:r>
          </a:p>
          <a:p>
            <a:r>
              <a:rPr lang="en-US" dirty="0"/>
              <a:t>Adults born in 1957 or later should receive at least one dose of MMR vaccine </a:t>
            </a:r>
          </a:p>
          <a:p>
            <a:pPr lvl="1"/>
            <a:r>
              <a:rPr lang="en-US" dirty="0"/>
              <a:t>Health care providers should have two doses</a:t>
            </a:r>
          </a:p>
          <a:p>
            <a:r>
              <a:rPr lang="en-US" dirty="0"/>
              <a:t>Persons born before 1957 can generally be considered immune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55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047288" cy="1325563"/>
          </a:xfrm>
        </p:spPr>
        <p:txBody>
          <a:bodyPr/>
          <a:lstStyle/>
          <a:p>
            <a:r>
              <a:rPr lang="en-US" dirty="0"/>
              <a:t>   Herd Immunity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339" y="237033"/>
            <a:ext cx="5243485" cy="6437694"/>
          </a:xfrm>
        </p:spPr>
      </p:pic>
      <p:sp>
        <p:nvSpPr>
          <p:cNvPr id="6" name="TextBox 5"/>
          <p:cNvSpPr txBox="1"/>
          <p:nvPr/>
        </p:nvSpPr>
        <p:spPr>
          <a:xfrm>
            <a:off x="310896" y="2212848"/>
            <a:ext cx="39334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Because measles is so infectious, 93-95% of the population needs to  have immunity to protect against transmission</a:t>
            </a:r>
          </a:p>
        </p:txBody>
      </p:sp>
    </p:spTree>
    <p:extLst>
      <p:ext uri="{BB962C8B-B14F-4D97-AF65-F5344CB8AC3E}">
        <p14:creationId xmlns:p14="http://schemas.microsoft.com/office/powerpoint/2010/main" val="1509102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25" y="1586313"/>
            <a:ext cx="12067675" cy="45766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316" y="6448926"/>
            <a:ext cx="120716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Florida Department of Health Vaccine Preventable Disease Surveillance Report, July 2018 http://www.floridahealth.gov/diseases-and-conditions/vaccine-preventable-disease/_documents/2018-july-vpd-surveillance-report.pdf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145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042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Measles infection and transmission</a:t>
            </a:r>
          </a:p>
          <a:p>
            <a:endParaRPr lang="en-US" dirty="0"/>
          </a:p>
          <a:p>
            <a:r>
              <a:rPr lang="en-US" dirty="0"/>
              <a:t>Vaccination</a:t>
            </a:r>
          </a:p>
          <a:p>
            <a:endParaRPr lang="en-US" dirty="0"/>
          </a:p>
          <a:p>
            <a:r>
              <a:rPr lang="en-US" dirty="0"/>
              <a:t>Epidemiology</a:t>
            </a:r>
          </a:p>
          <a:p>
            <a:endParaRPr lang="en-US" dirty="0"/>
          </a:p>
          <a:p>
            <a:r>
              <a:rPr lang="en-US" dirty="0"/>
              <a:t>Reporting requirements</a:t>
            </a:r>
          </a:p>
          <a:p>
            <a:endParaRPr lang="en-US" dirty="0"/>
          </a:p>
          <a:p>
            <a:r>
              <a:rPr lang="en-US" dirty="0"/>
              <a:t>Exposure in a health care facility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52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Epidemiology in the United States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1963, there were approximately 500,000 cases and 500 deaths reported annually </a:t>
            </a:r>
          </a:p>
          <a:p>
            <a:pPr lvl="1"/>
            <a:r>
              <a:rPr lang="en-US" dirty="0"/>
              <a:t>Epidemic cycles every 2–3 years</a:t>
            </a:r>
          </a:p>
          <a:p>
            <a:pPr lvl="1"/>
            <a:r>
              <a:rPr lang="en-US" dirty="0"/>
              <a:t>Actual number of cases estimated to be 3–4 million	</a:t>
            </a:r>
          </a:p>
          <a:p>
            <a:r>
              <a:rPr lang="en-US" dirty="0"/>
              <a:t>More than 90% of persons had measles by age 15</a:t>
            </a:r>
          </a:p>
          <a:p>
            <a:r>
              <a:rPr lang="en-US" dirty="0"/>
              <a:t>Highest incidence was in 5- to 9-year-old children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528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Epidemiology in the United States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Following vaccine licensure in 1963, incidence of measles decreased more than 95%</a:t>
            </a:r>
          </a:p>
          <a:p>
            <a:r>
              <a:rPr lang="en-US" dirty="0"/>
              <a:t>Epidemic cycles no longer occurred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557" y="4000500"/>
            <a:ext cx="5050506" cy="25538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39392" y="3775928"/>
            <a:ext cx="3513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Measles–United States, 1950–2011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542" y="6554341"/>
            <a:ext cx="63756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CDC Pink Book https://www.cdc.gov/vaccines/pubs/pinkbook/meas.html#epi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704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Epidemiology in the United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Between 1989–1992, the U.S. saw a large resurgence of measles cases</a:t>
            </a:r>
          </a:p>
          <a:p>
            <a:pPr lvl="1"/>
            <a:r>
              <a:rPr lang="en-US" dirty="0"/>
              <a:t>55,622 cases were reported over the three years</a:t>
            </a:r>
          </a:p>
          <a:p>
            <a:pPr lvl="1"/>
            <a:r>
              <a:rPr lang="en-US" dirty="0"/>
              <a:t>123 deaths were reported</a:t>
            </a:r>
          </a:p>
          <a:p>
            <a:r>
              <a:rPr lang="en-US" dirty="0"/>
              <a:t>Most affected group was children under 5 years of age</a:t>
            </a:r>
          </a:p>
          <a:p>
            <a:r>
              <a:rPr lang="en-US" dirty="0"/>
              <a:t>There were two major factors:</a:t>
            </a:r>
          </a:p>
          <a:p>
            <a:pPr lvl="1"/>
            <a:r>
              <a:rPr lang="en-US" dirty="0"/>
              <a:t>Low vaccination coverage</a:t>
            </a:r>
          </a:p>
          <a:p>
            <a:pPr lvl="1"/>
            <a:r>
              <a:rPr lang="en-US" dirty="0"/>
              <a:t>Infants younger than 1 had an increased susceptibility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152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Epidemiology in the United States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766" y="2759071"/>
            <a:ext cx="6365348" cy="3460526"/>
          </a:xfrm>
        </p:spPr>
      </p:pic>
      <p:sp>
        <p:nvSpPr>
          <p:cNvPr id="5" name="TextBox 4"/>
          <p:cNvSpPr txBox="1"/>
          <p:nvPr/>
        </p:nvSpPr>
        <p:spPr>
          <a:xfrm>
            <a:off x="3364752" y="2151445"/>
            <a:ext cx="4739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Measles–United States, 1980–2011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96390"/>
            <a:ext cx="57344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CDC Pink Book https://www.cdc.gov/vaccines/pubs/pinkbook/meas.html#epi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051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Epidemiology in the United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the resurgence, reported cases declined rapidly</a:t>
            </a:r>
          </a:p>
          <a:p>
            <a:r>
              <a:rPr lang="en-US" dirty="0"/>
              <a:t>Decline mostly due to intensive efforts to vaccinate preschool-aged children</a:t>
            </a:r>
          </a:p>
          <a:p>
            <a:r>
              <a:rPr lang="en-US" dirty="0"/>
              <a:t>In 2000, the World Health Organization (WHO) declared endemic measles was eliminated from the U.S.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67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Post-Elimination Era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Between 2001–2008, 557 cases were reported</a:t>
            </a:r>
          </a:p>
          <a:p>
            <a:pPr lvl="1"/>
            <a:r>
              <a:rPr lang="en-US" dirty="0"/>
              <a:t>66% unvaccinated</a:t>
            </a:r>
          </a:p>
          <a:p>
            <a:pPr lvl="1"/>
            <a:r>
              <a:rPr lang="en-US" dirty="0"/>
              <a:t>16% unknown vaccination status</a:t>
            </a:r>
          </a:p>
          <a:p>
            <a:pPr lvl="1"/>
            <a:r>
              <a:rPr lang="en-US" dirty="0"/>
              <a:t>42% imported cases</a:t>
            </a:r>
          </a:p>
          <a:p>
            <a:r>
              <a:rPr lang="en-US" dirty="0"/>
              <a:t>Between 2009–2014, 1,264 cases were reported</a:t>
            </a:r>
          </a:p>
          <a:p>
            <a:pPr lvl="1"/>
            <a:r>
              <a:rPr lang="en-US" dirty="0"/>
              <a:t>74% unvaccinated</a:t>
            </a:r>
          </a:p>
          <a:p>
            <a:pPr lvl="1"/>
            <a:r>
              <a:rPr lang="en-US" dirty="0"/>
              <a:t>16% unknown vaccination status</a:t>
            </a:r>
          </a:p>
          <a:p>
            <a:pPr lvl="1"/>
            <a:r>
              <a:rPr lang="en-US" dirty="0"/>
              <a:t>22% imported cases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1593" y="1762125"/>
            <a:ext cx="2247655" cy="50343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1600" y="6534903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Source: Centers for Disease Control and Prevention https://www.cdc.gov/measles/cases-outbreaks.html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8888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Post-Elimination Era Outbreaks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Between 2001–2008, 38 outbreaks were reported</a:t>
            </a:r>
          </a:p>
          <a:p>
            <a:pPr lvl="1"/>
            <a:r>
              <a:rPr lang="en-US" dirty="0"/>
              <a:t>Median size: 4 cases (range 3–34)</a:t>
            </a:r>
          </a:p>
          <a:p>
            <a:r>
              <a:rPr lang="en-US" dirty="0"/>
              <a:t>Between 2009–2014, 66 outbreaks were reported</a:t>
            </a:r>
          </a:p>
          <a:p>
            <a:pPr lvl="1"/>
            <a:r>
              <a:rPr lang="en-US" dirty="0"/>
              <a:t>Median size:  5 cases (range 3–383)</a:t>
            </a:r>
          </a:p>
          <a:p>
            <a:r>
              <a:rPr lang="en-US" dirty="0"/>
              <a:t>Outbreaks generally involve persons who are directly exposed to an imported case of measles or infected during a resulting chain of transmission</a:t>
            </a:r>
          </a:p>
          <a:p>
            <a:r>
              <a:rPr lang="en-US" dirty="0"/>
              <a:t>Most persons are unvaccinated or have an unknown vaccination status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0304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3534"/>
          <a:stretch/>
        </p:blipFill>
        <p:spPr>
          <a:xfrm>
            <a:off x="536106" y="1791852"/>
            <a:ext cx="10731157" cy="45535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600" y="6335704"/>
            <a:ext cx="10045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WHO Global Measles and Rubella Update August 2018 http://www.who.int/immunization/monitoring_surveillance/burden/vpd/surveillance_type/active/Global_MR_Update_August_2018.pdf?ua=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Reported Measles Cases (6-Month Period)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8134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4963"/>
          <a:stretch/>
        </p:blipFill>
        <p:spPr>
          <a:xfrm>
            <a:off x="683134" y="1782616"/>
            <a:ext cx="10357351" cy="48308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891" y="6397973"/>
            <a:ext cx="94620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WHO Global Measles and Rubella Update August 2018 http://www.who.int/immunization/monitoring_surveillance/burden/vpd/surveillance_type/active/Global_MR_Update_August_2018.pdf?ua=1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Measles Genotypes (Last 12 Months)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3262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Epidemiology in Florida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="" xmlns:a16="http://schemas.microsoft.com/office/drawing/2014/main" id="{251EE539-0AA8-4093-9408-61F4547B4E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9115309"/>
              </p:ext>
            </p:extLst>
          </p:nvPr>
        </p:nvGraphicFramePr>
        <p:xfrm>
          <a:off x="1651760" y="1785144"/>
          <a:ext cx="8420099" cy="4716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7781" y="6503560"/>
            <a:ext cx="8146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FLHealthCharts.com and Merlin 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253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Measles Infection and Transmission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6019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Epidemiology in Florida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January 1–August 23, 2018:</a:t>
            </a:r>
          </a:p>
          <a:p>
            <a:r>
              <a:rPr lang="en-US" dirty="0"/>
              <a:t>7 cases reported</a:t>
            </a:r>
          </a:p>
          <a:p>
            <a:r>
              <a:rPr lang="en-US" dirty="0"/>
              <a:t>4 cases acquired outside the U.S. or acquired from an imported case</a:t>
            </a:r>
          </a:p>
          <a:p>
            <a:r>
              <a:rPr lang="en-US" dirty="0"/>
              <a:t>3 cases acquired in Florida </a:t>
            </a:r>
          </a:p>
          <a:p>
            <a:r>
              <a:rPr lang="en-US" dirty="0"/>
              <a:t>0 cases were vaccinated prior to exposure or received post-exposure prophylaxis in a timely manner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670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Requirements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9805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212984" y="192539"/>
            <a:ext cx="4983163" cy="648176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752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588" t="4482" r="3015" b="4387"/>
          <a:stretch/>
        </p:blipFill>
        <p:spPr>
          <a:xfrm>
            <a:off x="1616364" y="46184"/>
            <a:ext cx="9014691" cy="67564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7087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Exposure in a Health Care Facility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5065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Exposure in the Emergency Department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Consider ways your facility can reduce risk.</a:t>
            </a:r>
          </a:p>
          <a:p>
            <a:r>
              <a:rPr lang="en-US" dirty="0"/>
              <a:t>For exposed contacts who develop symptoms, DOH recommends:</a:t>
            </a:r>
          </a:p>
          <a:p>
            <a:pPr lvl="1"/>
            <a:r>
              <a:rPr lang="en-US" dirty="0"/>
              <a:t>Call the physician/facility or DOH prior to seeking care so arrangements can be made to avoid exposures</a:t>
            </a:r>
          </a:p>
          <a:p>
            <a:pPr lvl="1"/>
            <a:r>
              <a:rPr lang="en-US" dirty="0"/>
              <a:t>Meet the patient outside and provide a mask</a:t>
            </a:r>
          </a:p>
          <a:p>
            <a:pPr lvl="1"/>
            <a:r>
              <a:rPr lang="en-US" dirty="0"/>
              <a:t>Use a back door to avoid going through a crowded ED/waiting room</a:t>
            </a:r>
          </a:p>
          <a:p>
            <a:pPr lvl="1"/>
            <a:r>
              <a:rPr lang="en-US" dirty="0"/>
              <a:t>Take patient immediately to a negative-pressure room that can be left empty for two hours after the patient leaves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1176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Isolation of a Hospitalized Patient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 precautions</a:t>
            </a:r>
          </a:p>
          <a:p>
            <a:r>
              <a:rPr lang="en-US" dirty="0"/>
              <a:t>Airborne precautions for 4 days after onset of rash in otherwise healthy patients</a:t>
            </a:r>
          </a:p>
          <a:p>
            <a:pPr lvl="1"/>
            <a:r>
              <a:rPr lang="en-US" dirty="0"/>
              <a:t>For duration of rash in immunocompromised patients</a:t>
            </a:r>
          </a:p>
          <a:p>
            <a:r>
              <a:rPr lang="en-US" dirty="0"/>
              <a:t>Patients exposed to a case and who are susceptible should be placed on airborne precautions from 5 days after the first exposure until 21 days after the last exposure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5354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Exposure in a Health Care Facility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 list of individuals exposed to measles at your facility.</a:t>
            </a:r>
          </a:p>
          <a:p>
            <a:pPr lvl="1"/>
            <a:r>
              <a:rPr lang="en-US" dirty="0"/>
              <a:t>Time</a:t>
            </a:r>
          </a:p>
          <a:p>
            <a:pPr lvl="1"/>
            <a:r>
              <a:rPr lang="en-US" dirty="0"/>
              <a:t>Airspace</a:t>
            </a:r>
          </a:p>
          <a:p>
            <a:r>
              <a:rPr lang="en-US" dirty="0"/>
              <a:t>Prioritize the list based on known information.</a:t>
            </a:r>
          </a:p>
          <a:p>
            <a:pPr lvl="1"/>
            <a:r>
              <a:rPr lang="en-US" dirty="0"/>
              <a:t>Priority 1: Not immune/high risk</a:t>
            </a:r>
          </a:p>
          <a:p>
            <a:pPr lvl="1"/>
            <a:r>
              <a:rPr lang="en-US" dirty="0"/>
              <a:t>Priority 2: Not immune/not at high risk</a:t>
            </a:r>
          </a:p>
          <a:p>
            <a:pPr lvl="1"/>
            <a:r>
              <a:rPr lang="en-US" dirty="0"/>
              <a:t>Priority 3: Immune status unknown</a:t>
            </a:r>
          </a:p>
          <a:p>
            <a:pPr lvl="1"/>
            <a:r>
              <a:rPr lang="en-US" dirty="0"/>
              <a:t>Priority 4: Immune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9947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Exposure in a Health Care Facility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Send lists of individuals in all priority groups to your county health department (CHD) as soon as possible</a:t>
            </a:r>
          </a:p>
          <a:p>
            <a:r>
              <a:rPr lang="en-US" dirty="0"/>
              <a:t>Notify all exposed individuals as soon as possible, in order of priority</a:t>
            </a:r>
          </a:p>
          <a:p>
            <a:r>
              <a:rPr lang="en-US" dirty="0"/>
              <a:t>Send a completed list of individuals you contact to your CHD so that active monitoring can be initiated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3071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Assessing Immunity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Immune</a:t>
            </a:r>
          </a:p>
          <a:p>
            <a:pPr lvl="1"/>
            <a:r>
              <a:rPr lang="en-US" dirty="0"/>
              <a:t>Born before 1957</a:t>
            </a:r>
          </a:p>
          <a:p>
            <a:pPr lvl="1"/>
            <a:r>
              <a:rPr lang="en-US" dirty="0"/>
              <a:t>1 or 2 doses of MMR, documented (health care workers </a:t>
            </a:r>
            <a:r>
              <a:rPr lang="en-US" u="sng" dirty="0"/>
              <a:t>must</a:t>
            </a:r>
            <a:r>
              <a:rPr lang="en-US" dirty="0"/>
              <a:t> have 2 documented doses)</a:t>
            </a:r>
          </a:p>
          <a:p>
            <a:pPr lvl="1"/>
            <a:r>
              <a:rPr lang="en-US" dirty="0"/>
              <a:t>Positive IgG titer result for measles</a:t>
            </a:r>
          </a:p>
          <a:p>
            <a:pPr lvl="1"/>
            <a:r>
              <a:rPr lang="en-US" dirty="0"/>
              <a:t>Laboratory confirmation of disease</a:t>
            </a:r>
          </a:p>
          <a:p>
            <a:r>
              <a:rPr lang="en-US" dirty="0"/>
              <a:t>Not Immune</a:t>
            </a:r>
          </a:p>
          <a:p>
            <a:pPr lvl="1"/>
            <a:r>
              <a:rPr lang="en-US" dirty="0"/>
              <a:t>Never received any doses of MMR for any reason</a:t>
            </a:r>
          </a:p>
          <a:p>
            <a:pPr lvl="1"/>
            <a:r>
              <a:rPr lang="en-US" dirty="0"/>
              <a:t>Infant under the age of 12 months</a:t>
            </a:r>
          </a:p>
          <a:p>
            <a:pPr lvl="1"/>
            <a:r>
              <a:rPr lang="en-US" dirty="0"/>
              <a:t>Severely immunocompromised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329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Measles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References to measles infection date back to the 7th century</a:t>
            </a:r>
          </a:p>
          <a:p>
            <a:r>
              <a:rPr lang="en-US" dirty="0"/>
              <a:t>In the 10th century, Persian physician Rhazes described measles as “more dreaded than smallpox”</a:t>
            </a:r>
          </a:p>
          <a:p>
            <a:r>
              <a:rPr lang="en-US" dirty="0"/>
              <a:t>In the pre-vaccine era, nearly everyone was infected during childhood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9237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Assessing Immunity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Immune Status Unknown</a:t>
            </a:r>
          </a:p>
          <a:p>
            <a:pPr lvl="1"/>
            <a:r>
              <a:rPr lang="en-US" dirty="0"/>
              <a:t>If an individual does not fall into the immune or not immune groups, their status is unknown</a:t>
            </a:r>
          </a:p>
          <a:p>
            <a:pPr lvl="1"/>
            <a:r>
              <a:rPr lang="en-US" dirty="0"/>
              <a:t>Pursue an IgG titer if necessary to readmit to high-risk setting or return to work in a public setting</a:t>
            </a:r>
          </a:p>
          <a:p>
            <a:pPr lvl="1"/>
            <a:r>
              <a:rPr lang="en-US" dirty="0"/>
              <a:t>If no IgG titer is run, assume the individual is not immune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2173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Post-Exposure Prophylaxis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MMR vaccine</a:t>
            </a:r>
          </a:p>
          <a:p>
            <a:pPr lvl="1"/>
            <a:r>
              <a:rPr lang="en-US" dirty="0"/>
              <a:t>If given within 72 hours of initial exposure, the MMR might provide some protection</a:t>
            </a:r>
          </a:p>
          <a:p>
            <a:pPr lvl="1"/>
            <a:r>
              <a:rPr lang="en-US" dirty="0"/>
              <a:t>For persons aged 12 months or older, MMR is preferable to using immune globulin (within the 72-hour timeframe)</a:t>
            </a:r>
          </a:p>
          <a:p>
            <a:pPr lvl="1"/>
            <a:r>
              <a:rPr lang="en-US" dirty="0"/>
              <a:t>If the exposure does not cause infection, post-exposure vaccination should induce protection against subsequent exposures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5201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Post-Exposure Prophylaxis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Immune globulin (IG)</a:t>
            </a:r>
          </a:p>
          <a:p>
            <a:pPr lvl="1"/>
            <a:r>
              <a:rPr lang="en-US" dirty="0"/>
              <a:t>If administered within 6 days of exposure, can prevent or modify measles in persons without immunity</a:t>
            </a:r>
          </a:p>
          <a:p>
            <a:pPr lvl="1"/>
            <a:r>
              <a:rPr lang="en-US" dirty="0"/>
              <a:t>Not indicated for persons who have received 1 dose of MMR at age 12 months or later unless severely immunocompromised</a:t>
            </a:r>
          </a:p>
          <a:p>
            <a:r>
              <a:rPr lang="en-US" dirty="0"/>
              <a:t>Should be given to groups at risk for severe disease and complications</a:t>
            </a:r>
          </a:p>
          <a:p>
            <a:pPr lvl="1"/>
            <a:r>
              <a:rPr lang="en-US" dirty="0"/>
              <a:t>Infants aged less than 12 months</a:t>
            </a:r>
          </a:p>
          <a:p>
            <a:pPr lvl="1"/>
            <a:r>
              <a:rPr lang="en-US" dirty="0"/>
              <a:t>Pregnant women without evidence of measles immunity</a:t>
            </a:r>
          </a:p>
          <a:p>
            <a:pPr lvl="1"/>
            <a:r>
              <a:rPr lang="en-US" dirty="0"/>
              <a:t>Immunocompromised patients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393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Post-Exposure Prophylaxis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Intravenous immune globulin (IGIV) is recommended for:</a:t>
            </a:r>
          </a:p>
          <a:p>
            <a:pPr lvl="1"/>
            <a:r>
              <a:rPr lang="en-US" dirty="0"/>
              <a:t>Pregnant women without evidence of measles immunity</a:t>
            </a:r>
          </a:p>
          <a:p>
            <a:pPr lvl="1"/>
            <a:r>
              <a:rPr lang="en-US" dirty="0"/>
              <a:t>Severely immunocompromised persons regardless of their immunologic or vaccination status</a:t>
            </a:r>
          </a:p>
          <a:p>
            <a:r>
              <a:rPr lang="en-US" dirty="0"/>
              <a:t>Intramuscular immune globulin (IGIM) is recommended for:</a:t>
            </a:r>
          </a:p>
          <a:p>
            <a:pPr lvl="1"/>
            <a:r>
              <a:rPr lang="en-US" dirty="0"/>
              <a:t>Infants younger than 12 months old</a:t>
            </a:r>
          </a:p>
          <a:p>
            <a:pPr lvl="1"/>
            <a:r>
              <a:rPr lang="en-US" dirty="0"/>
              <a:t>Infants aged 6–11 months can receive the MMR in place of IGIM if administered within 72hours of exposure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7906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0676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Contact Information:</a:t>
            </a:r>
            <a:br>
              <a:rPr lang="en-US" dirty="0"/>
            </a:br>
            <a:r>
              <a:rPr lang="en-US" sz="4900" dirty="0"/>
              <a:t>Andrea Leapley, MPH</a:t>
            </a:r>
            <a:br>
              <a:rPr lang="en-US" sz="4900" dirty="0"/>
            </a:br>
            <a:r>
              <a:rPr lang="en-US" sz="4900" dirty="0"/>
              <a:t>Andrea.Leapley@flhealth.gov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132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Measles Virus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Paramyxovirus, genus </a:t>
            </a:r>
            <a:r>
              <a:rPr lang="en-US" i="1" dirty="0"/>
              <a:t>Morbillivirus</a:t>
            </a:r>
            <a:endParaRPr lang="en-US" dirty="0"/>
          </a:p>
          <a:p>
            <a:r>
              <a:rPr lang="en-US" dirty="0"/>
              <a:t>Single-stranded RNA virus</a:t>
            </a:r>
          </a:p>
          <a:p>
            <a:r>
              <a:rPr lang="en-US" dirty="0"/>
              <a:t>One antigenic type</a:t>
            </a:r>
          </a:p>
          <a:p>
            <a:pPr lvl="1"/>
            <a:r>
              <a:rPr lang="en-US" dirty="0"/>
              <a:t>Eight clades containing 24 genotypes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650" y="1984375"/>
            <a:ext cx="2393950" cy="288160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652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infectious disease known – highest </a:t>
            </a:r>
            <a:r>
              <a:rPr lang="en-US" i="1" dirty="0"/>
              <a:t>R</a:t>
            </a:r>
            <a:r>
              <a:rPr lang="en-US" baseline="-25000" dirty="0"/>
              <a:t>0</a:t>
            </a:r>
            <a:endParaRPr lang="en-US" dirty="0"/>
          </a:p>
          <a:p>
            <a:r>
              <a:rPr lang="en-US" dirty="0"/>
              <a:t>Spread through tiny droplets in the air released when someone coughs or sneezes</a:t>
            </a:r>
          </a:p>
          <a:p>
            <a:pPr lvl="1"/>
            <a:r>
              <a:rPr lang="en-US" dirty="0"/>
              <a:t>Airborne transmission possible but less common</a:t>
            </a:r>
          </a:p>
          <a:p>
            <a:r>
              <a:rPr lang="en-US" dirty="0"/>
              <a:t>Can remain in the air for up to two hours </a:t>
            </a:r>
          </a:p>
          <a:p>
            <a:r>
              <a:rPr lang="en-US" dirty="0"/>
              <a:t>Infected persons are infectious from four days before through four days after rash onset</a:t>
            </a:r>
          </a:p>
          <a:p>
            <a:r>
              <a:rPr lang="en-US" dirty="0"/>
              <a:t>Humans are the only host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249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Incubation period: 7–21 days (average 10–12 days)</a:t>
            </a:r>
          </a:p>
          <a:p>
            <a:r>
              <a:rPr lang="en-US" dirty="0"/>
              <a:t>Prodrome: 2–4 days</a:t>
            </a:r>
          </a:p>
          <a:p>
            <a:pPr lvl="1"/>
            <a:r>
              <a:rPr lang="en-US" dirty="0"/>
              <a:t>Fever</a:t>
            </a:r>
          </a:p>
          <a:p>
            <a:pPr lvl="1"/>
            <a:r>
              <a:rPr lang="en-US" dirty="0"/>
              <a:t>Cough</a:t>
            </a:r>
          </a:p>
          <a:p>
            <a:pPr lvl="1"/>
            <a:r>
              <a:rPr lang="en-US" dirty="0"/>
              <a:t>Conjunctivitis</a:t>
            </a:r>
          </a:p>
          <a:p>
            <a:pPr lvl="1"/>
            <a:r>
              <a:rPr lang="en-US" dirty="0"/>
              <a:t>Coryza</a:t>
            </a:r>
          </a:p>
          <a:p>
            <a:r>
              <a:rPr lang="en-US" dirty="0"/>
              <a:t>Rash: 2–4 days after prodrome</a:t>
            </a:r>
          </a:p>
          <a:p>
            <a:pPr lvl="1"/>
            <a:r>
              <a:rPr lang="en-US" dirty="0"/>
              <a:t>Begins at the hairline and spreads downward</a:t>
            </a:r>
          </a:p>
          <a:p>
            <a:pPr lvl="1"/>
            <a:r>
              <a:rPr lang="en-US" dirty="0"/>
              <a:t>Maculopapular</a:t>
            </a:r>
          </a:p>
          <a:p>
            <a:pPr lvl="1"/>
            <a:r>
              <a:rPr lang="en-US" dirty="0"/>
              <a:t>Fades in order it appeared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450" y="2327275"/>
            <a:ext cx="1873250" cy="22548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275" y="3663009"/>
            <a:ext cx="2139950" cy="257586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212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Rash Photos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55" y="1871662"/>
            <a:ext cx="5857645" cy="29368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228" y="3125788"/>
            <a:ext cx="4886057" cy="3365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84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Rash Photos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37857"/>
            <a:ext cx="2486422" cy="39679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72198" y="2433855"/>
            <a:ext cx="3967993" cy="29759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4349" y="2013139"/>
            <a:ext cx="4181100" cy="23575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45749"/>
      </p:ext>
    </p:extLst>
  </p:cSld>
  <p:clrMapOvr>
    <a:masterClrMapping/>
  </p:clrMapOvr>
</p:sld>
</file>

<file path=ppt/theme/theme1.xml><?xml version="1.0" encoding="utf-8"?>
<a:theme xmlns:a="http://schemas.openxmlformats.org/drawingml/2006/main" name="Relationship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asles Presentation- BAPIC.potx" id="{824A6F08-258C-4496-9420-4DB4F3797AE2}" vid="{2EDA3540-118C-49FC-BDA6-B091D1973F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A8BA1CCF26EA41A65E643CB8796402" ma:contentTypeVersion="5" ma:contentTypeDescription="Create a new document." ma:contentTypeScope="" ma:versionID="5566fd076f99601c49540ec228b3de5a">
  <xsd:schema xmlns:xsd="http://www.w3.org/2001/XMLSchema" xmlns:xs="http://www.w3.org/2001/XMLSchema" xmlns:p="http://schemas.microsoft.com/office/2006/metadata/properties" xmlns:ns1="http://schemas.microsoft.com/sharepoint/v3" xmlns:ns2="51d51b74-7fe7-4cd1-af86-40498fcac66f" xmlns:ns3="fd7c042a-969b-4c0d-805e-ffaf03facb15" targetNamespace="http://schemas.microsoft.com/office/2006/metadata/properties" ma:root="true" ma:fieldsID="89092c835a1cd61e038a0faa8078eb34" ns1:_="" ns2:_="" ns3:_="">
    <xsd:import namespace="http://schemas.microsoft.com/sharepoint/v3"/>
    <xsd:import namespace="51d51b74-7fe7-4cd1-af86-40498fcac66f"/>
    <xsd:import namespace="fd7c042a-969b-4c0d-805e-ffaf03facb1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d51b74-7fe7-4cd1-af86-40498fcac66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c042a-969b-4c0d-805e-ffaf03facb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2D92CE-45AB-46E0-BFBC-A267C4848E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3898EC-2086-48E7-A4FD-2B058277B1EE}">
  <ds:schemaRefs>
    <ds:schemaRef ds:uri="http://schemas.microsoft.com/office/infopath/2007/PartnerControl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fd7c042a-969b-4c0d-805e-ffaf03facb15"/>
    <ds:schemaRef ds:uri="51d51b74-7fe7-4cd1-af86-40498fcac66f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1EF6019-6BC6-4D22-8355-12D4E6D762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1d51b74-7fe7-4cd1-af86-40498fcac66f"/>
    <ds:schemaRef ds:uri="fd7c042a-969b-4c0d-805e-ffaf03facb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Measles Presentation- BAPIC</Template>
  <TotalTime>2595</TotalTime>
  <Words>2030</Words>
  <Application>Microsoft Office PowerPoint</Application>
  <PresentationFormat>Widescreen</PresentationFormat>
  <Paragraphs>277</Paragraphs>
  <Slides>45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Relationships</vt:lpstr>
      <vt:lpstr>Measles</vt:lpstr>
      <vt:lpstr>Overview</vt:lpstr>
      <vt:lpstr>Measles Infection and Transmission</vt:lpstr>
      <vt:lpstr>History of Measles </vt:lpstr>
      <vt:lpstr>Measles Virus</vt:lpstr>
      <vt:lpstr>Transmission</vt:lpstr>
      <vt:lpstr>Clinical Presentation</vt:lpstr>
      <vt:lpstr>Rash Photos</vt:lpstr>
      <vt:lpstr>Rash Photos</vt:lpstr>
      <vt:lpstr>Complications</vt:lpstr>
      <vt:lpstr>Long-Term Complications</vt:lpstr>
      <vt:lpstr>Laboratory Diagnosis</vt:lpstr>
      <vt:lpstr>Vaccination</vt:lpstr>
      <vt:lpstr>Vaccine History</vt:lpstr>
      <vt:lpstr>Vaccine Efficacy</vt:lpstr>
      <vt:lpstr>Vaccine Schedule</vt:lpstr>
      <vt:lpstr>   Herd Immunity</vt:lpstr>
      <vt:lpstr>PowerPoint Presentation</vt:lpstr>
      <vt:lpstr>Epidemiology</vt:lpstr>
      <vt:lpstr>Epidemiology in the United States</vt:lpstr>
      <vt:lpstr>Epidemiology in the United States</vt:lpstr>
      <vt:lpstr>Epidemiology in the United States</vt:lpstr>
      <vt:lpstr>Epidemiology in the United States</vt:lpstr>
      <vt:lpstr>Epidemiology in the United States</vt:lpstr>
      <vt:lpstr>Post-Elimination Era</vt:lpstr>
      <vt:lpstr>Post-Elimination Era Outbreaks</vt:lpstr>
      <vt:lpstr>Number of Reported Measles Cases (6-Month Period)</vt:lpstr>
      <vt:lpstr>Distribution of Measles Genotypes (Last 12 Months)</vt:lpstr>
      <vt:lpstr>Epidemiology in Florida</vt:lpstr>
      <vt:lpstr>Epidemiology in Florida</vt:lpstr>
      <vt:lpstr>Reporting Requirements</vt:lpstr>
      <vt:lpstr>PowerPoint Presentation</vt:lpstr>
      <vt:lpstr>PowerPoint Presentation</vt:lpstr>
      <vt:lpstr>Exposure in a Health Care Facility</vt:lpstr>
      <vt:lpstr>Exposure in the Emergency Department</vt:lpstr>
      <vt:lpstr>Isolation of a Hospitalized Patient</vt:lpstr>
      <vt:lpstr>Exposure in a Health Care Facility</vt:lpstr>
      <vt:lpstr>Exposure in a Health Care Facility</vt:lpstr>
      <vt:lpstr>Assessing Immunity</vt:lpstr>
      <vt:lpstr>Assessing Immunity</vt:lpstr>
      <vt:lpstr>Post-Exposure Prophylaxis</vt:lpstr>
      <vt:lpstr>Post-Exposure Prophylaxis</vt:lpstr>
      <vt:lpstr>Post-Exposure Prophylaxis</vt:lpstr>
      <vt:lpstr>Questions?</vt:lpstr>
      <vt:lpstr>Contact Information: Andrea Leapley, MPH Andrea.Leapley@flhealth.gov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Measles</dc:title>
  <dc:creator>Leapley, Andrea C</dc:creator>
  <cp:lastModifiedBy>Molina, Cassie J</cp:lastModifiedBy>
  <cp:revision>297</cp:revision>
  <cp:lastPrinted>2018-09-05T19:33:36Z</cp:lastPrinted>
  <dcterms:created xsi:type="dcterms:W3CDTF">2018-08-21T14:26:51Z</dcterms:created>
  <dcterms:modified xsi:type="dcterms:W3CDTF">2018-09-06T15:30:31Z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0x0101008FA8BA1CCF26EA41A65E643CB8796402</vt:lpwstr>
  </property>
</Properties>
</file>