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48" r:id="rId6"/>
    <p:sldMasterId id="2147483764" r:id="rId7"/>
  </p:sldMasterIdLst>
  <p:notesMasterIdLst>
    <p:notesMasterId r:id="rId60"/>
  </p:notesMasterIdLst>
  <p:sldIdLst>
    <p:sldId id="257" r:id="rId8"/>
    <p:sldId id="2273" r:id="rId9"/>
    <p:sldId id="2275" r:id="rId10"/>
    <p:sldId id="259" r:id="rId11"/>
    <p:sldId id="256" r:id="rId12"/>
    <p:sldId id="261" r:id="rId13"/>
    <p:sldId id="2270" r:id="rId14"/>
    <p:sldId id="2019" r:id="rId15"/>
    <p:sldId id="2020" r:id="rId16"/>
    <p:sldId id="558" r:id="rId17"/>
    <p:sldId id="1998" r:id="rId18"/>
    <p:sldId id="2268" r:id="rId19"/>
    <p:sldId id="568" r:id="rId20"/>
    <p:sldId id="2000" r:id="rId21"/>
    <p:sldId id="565" r:id="rId22"/>
    <p:sldId id="260" r:id="rId23"/>
    <p:sldId id="262" r:id="rId24"/>
    <p:sldId id="2092" r:id="rId25"/>
    <p:sldId id="456" r:id="rId26"/>
    <p:sldId id="264" r:id="rId27"/>
    <p:sldId id="2108" r:id="rId28"/>
    <p:sldId id="1989" r:id="rId29"/>
    <p:sldId id="258" r:id="rId30"/>
    <p:sldId id="2208" r:id="rId31"/>
    <p:sldId id="2003" r:id="rId32"/>
    <p:sldId id="2251" r:id="rId33"/>
    <p:sldId id="2272" r:id="rId34"/>
    <p:sldId id="2241" r:id="rId35"/>
    <p:sldId id="1415" r:id="rId36"/>
    <p:sldId id="2195" r:id="rId37"/>
    <p:sldId id="2204" r:id="rId38"/>
    <p:sldId id="2200" r:id="rId39"/>
    <p:sldId id="2202" r:id="rId40"/>
    <p:sldId id="2242" r:id="rId41"/>
    <p:sldId id="2182" r:id="rId42"/>
    <p:sldId id="431" r:id="rId43"/>
    <p:sldId id="2026" r:id="rId44"/>
    <p:sldId id="2184" r:id="rId45"/>
    <p:sldId id="2008" r:id="rId46"/>
    <p:sldId id="2207" r:id="rId47"/>
    <p:sldId id="499" r:id="rId48"/>
    <p:sldId id="548" r:id="rId49"/>
    <p:sldId id="2022" r:id="rId50"/>
    <p:sldId id="557" r:id="rId51"/>
    <p:sldId id="288" r:id="rId52"/>
    <p:sldId id="567" r:id="rId53"/>
    <p:sldId id="2256" r:id="rId54"/>
    <p:sldId id="2257" r:id="rId55"/>
    <p:sldId id="2258" r:id="rId56"/>
    <p:sldId id="2259" r:id="rId57"/>
    <p:sldId id="2260" r:id="rId58"/>
    <p:sldId id="226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8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1C657-6CF9-40A0-B74F-57473BEB63B0}" v="1" dt="2025-08-06T16:48:05.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256" y="52"/>
      </p:cViewPr>
      <p:guideLst/>
    </p:cSldViewPr>
  </p:slideViewPr>
  <p:notesTextViewPr>
    <p:cViewPr>
      <p:scale>
        <a:sx n="1" d="1"/>
        <a:sy n="1" d="1"/>
      </p:scale>
      <p:origin x="0" y="0"/>
    </p:cViewPr>
  </p:notesTextViewPr>
  <p:sorterViewPr>
    <p:cViewPr>
      <p:scale>
        <a:sx n="100" d="100"/>
        <a:sy n="100" d="100"/>
      </p:scale>
      <p:origin x="0" y="-178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39.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6.svg"/><Relationship Id="rId4" Type="http://schemas.openxmlformats.org/officeDocument/2006/relationships/image" Target="../media/image51.svg"/><Relationship Id="rId9" Type="http://schemas.openxmlformats.org/officeDocument/2006/relationships/image" Target="../media/image55.png"/></Relationships>
</file>

<file path=ppt/diagrams/_rels/data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svg"/><Relationship Id="rId7" Type="http://schemas.openxmlformats.org/officeDocument/2006/relationships/image" Target="../media/image61.svg"/><Relationship Id="rId2" Type="http://schemas.openxmlformats.org/officeDocument/2006/relationships/image" Target="../media/image55.png"/><Relationship Id="rId1" Type="http://schemas.openxmlformats.org/officeDocument/2006/relationships/hyperlink" Target="https://jamanetwork.com/journals/jamanetworkopen/fullarticle/2805014" TargetMode="Externa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39.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6.svg"/><Relationship Id="rId4" Type="http://schemas.openxmlformats.org/officeDocument/2006/relationships/image" Target="../media/image51.svg"/><Relationship Id="rId9" Type="http://schemas.openxmlformats.org/officeDocument/2006/relationships/image" Target="../media/image5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jamanetwork.com/journals/jamanetworkopen/fullarticle/2805014" TargetMode="External"/><Relationship Id="rId7" Type="http://schemas.openxmlformats.org/officeDocument/2006/relationships/image" Target="../media/image61.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75375-9EE2-430B-BF9F-3EDB569DF7F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4903A75-A138-40EF-9D70-80F71CC3BB1D}">
      <dgm:prSet custT="1"/>
      <dgm:spPr/>
      <dgm:t>
        <a:bodyPr/>
        <a:lstStyle/>
        <a:p>
          <a:pPr>
            <a:lnSpc>
              <a:spcPct val="100000"/>
            </a:lnSpc>
          </a:pPr>
          <a:r>
            <a:rPr lang="en-US" sz="2400" b="0">
              <a:latin typeface="Arial" panose="020B0604020202020204" pitchFamily="34" charset="0"/>
              <a:cs typeface="Arial" panose="020B0604020202020204" pitchFamily="34" charset="0"/>
            </a:rPr>
            <a:t>All healthy adults micro-aspirate- any type of impairment multiples this risk—</a:t>
          </a:r>
          <a:br>
            <a:rPr lang="en-US" sz="2400" b="0">
              <a:latin typeface="Arial" panose="020B0604020202020204" pitchFamily="34" charset="0"/>
              <a:cs typeface="Arial" panose="020B0604020202020204" pitchFamily="34" charset="0"/>
            </a:rPr>
          </a:br>
          <a:r>
            <a:rPr lang="en-US" sz="2400" b="0">
              <a:latin typeface="Arial" panose="020B0604020202020204" pitchFamily="34" charset="0"/>
              <a:cs typeface="Arial" panose="020B0604020202020204" pitchFamily="34" charset="0"/>
            </a:rPr>
            <a:t>Germs have direct anatomical access to the lung </a:t>
          </a:r>
        </a:p>
      </dgm:t>
    </dgm:pt>
    <dgm:pt modelId="{64CAAB5D-1002-4900-BDFD-E1AC2D33A7AB}" type="parTrans" cxnId="{C694DA9D-9841-4D57-B4A7-18038AE06FB7}">
      <dgm:prSet/>
      <dgm:spPr/>
      <dgm:t>
        <a:bodyPr/>
        <a:lstStyle/>
        <a:p>
          <a:endParaRPr lang="en-US"/>
        </a:p>
      </dgm:t>
    </dgm:pt>
    <dgm:pt modelId="{8BA4E86D-4E27-4C0F-B868-651BF97A71F9}" type="sibTrans" cxnId="{C694DA9D-9841-4D57-B4A7-18038AE06FB7}">
      <dgm:prSet/>
      <dgm:spPr/>
      <dgm:t>
        <a:bodyPr/>
        <a:lstStyle/>
        <a:p>
          <a:endParaRPr lang="en-US"/>
        </a:p>
      </dgm:t>
    </dgm:pt>
    <dgm:pt modelId="{2D38621A-EAE3-450F-9EF9-3A1B68E15BE8}">
      <dgm:prSet custT="1"/>
      <dgm:spPr/>
      <dgm:t>
        <a:bodyPr/>
        <a:lstStyle/>
        <a:p>
          <a:pPr>
            <a:lnSpc>
              <a:spcPct val="100000"/>
            </a:lnSpc>
          </a:pPr>
          <a:r>
            <a:rPr lang="en-US" sz="2000" b="0">
              <a:latin typeface="Arial" panose="020B0604020202020204" pitchFamily="34" charset="0"/>
              <a:cs typeface="Arial" panose="020B0604020202020204" pitchFamily="34" charset="0"/>
            </a:rPr>
            <a:t>   </a:t>
          </a:r>
          <a:r>
            <a:rPr lang="en-US" sz="2400" b="0">
              <a:latin typeface="Arial" panose="020B0604020202020204" pitchFamily="34" charset="0"/>
              <a:cs typeface="Arial" panose="020B0604020202020204" pitchFamily="34" charset="0"/>
            </a:rPr>
            <a:t>Lung -  body’s largest surface area with   environmental exposure (2x gut/ 33x skin) –  </a:t>
          </a:r>
          <a:r>
            <a:rPr lang="en-US" sz="2400" b="0" i="1">
              <a:latin typeface="Arial" panose="020B0604020202020204" pitchFamily="34" charset="0"/>
              <a:cs typeface="Arial" panose="020B0604020202020204" pitchFamily="34" charset="0"/>
            </a:rPr>
            <a:t>Not sterile as once thought </a:t>
          </a:r>
          <a:endParaRPr lang="en-US" sz="2400" b="0">
            <a:solidFill>
              <a:schemeClr val="tx1"/>
            </a:solidFill>
            <a:latin typeface="Arial" panose="020B0604020202020204" pitchFamily="34" charset="0"/>
            <a:cs typeface="Arial" panose="020B0604020202020204" pitchFamily="34" charset="0"/>
          </a:endParaRPr>
        </a:p>
        <a:p>
          <a:pPr>
            <a:lnSpc>
              <a:spcPct val="100000"/>
            </a:lnSpc>
          </a:pPr>
          <a:r>
            <a:rPr lang="en-US" sz="2800" b="0">
              <a:latin typeface="Arial" panose="020B0604020202020204" pitchFamily="34" charset="0"/>
              <a:cs typeface="Arial" panose="020B0604020202020204" pitchFamily="34" charset="0"/>
            </a:rPr>
            <a:t>    </a:t>
          </a:r>
        </a:p>
        <a:p>
          <a:pPr>
            <a:lnSpc>
              <a:spcPct val="100000"/>
            </a:lnSpc>
          </a:pPr>
          <a:r>
            <a:rPr lang="en-US" sz="2800" b="0">
              <a:latin typeface="Arial" panose="020B0604020202020204" pitchFamily="34" charset="0"/>
              <a:cs typeface="Arial" panose="020B0604020202020204" pitchFamily="34" charset="0"/>
            </a:rPr>
            <a:t>Pneumonia comes from germs in the mouth and through the </a:t>
          </a:r>
          <a:r>
            <a:rPr lang="en-US" sz="2800" b="0" i="0">
              <a:latin typeface="Arial" panose="020B0604020202020204" pitchFamily="34" charset="0"/>
              <a:cs typeface="Arial" panose="020B0604020202020204" pitchFamily="34" charset="0"/>
            </a:rPr>
            <a:t>Oropharyngeal </a:t>
          </a:r>
          <a:r>
            <a:rPr lang="en-US" sz="2800" b="0">
              <a:latin typeface="Arial" panose="020B0604020202020204" pitchFamily="34" charset="0"/>
              <a:cs typeface="Arial" panose="020B0604020202020204" pitchFamily="34" charset="0"/>
            </a:rPr>
            <a:t>pathways</a:t>
          </a:r>
        </a:p>
      </dgm:t>
    </dgm:pt>
    <dgm:pt modelId="{6C8A5F66-2D6C-4826-BB05-2674873667F2}" type="parTrans" cxnId="{623E4EF4-DFB6-4108-B199-F1B30ABEC23C}">
      <dgm:prSet/>
      <dgm:spPr/>
      <dgm:t>
        <a:bodyPr/>
        <a:lstStyle/>
        <a:p>
          <a:endParaRPr lang="en-US"/>
        </a:p>
      </dgm:t>
    </dgm:pt>
    <dgm:pt modelId="{30F63A61-7A46-4044-AA9F-7AF9378C7EF2}" type="sibTrans" cxnId="{623E4EF4-DFB6-4108-B199-F1B30ABEC23C}">
      <dgm:prSet/>
      <dgm:spPr/>
      <dgm:t>
        <a:bodyPr/>
        <a:lstStyle/>
        <a:p>
          <a:endParaRPr lang="en-US"/>
        </a:p>
      </dgm:t>
    </dgm:pt>
    <dgm:pt modelId="{8E070789-F200-4C97-9BD8-A7A7C9BC3BB9}">
      <dgm:prSet custT="1"/>
      <dgm:spPr/>
      <dgm:t>
        <a:bodyPr/>
        <a:lstStyle/>
        <a:p>
          <a:pPr>
            <a:lnSpc>
              <a:spcPct val="100000"/>
            </a:lnSpc>
          </a:pPr>
          <a:endParaRPr lang="en-US" sz="2400" b="1">
            <a:latin typeface="+mj-lt"/>
          </a:endParaRPr>
        </a:p>
      </dgm:t>
    </dgm:pt>
    <dgm:pt modelId="{4FF4ACB4-F040-4152-AD4A-1465FED9E097}" type="parTrans" cxnId="{F7FD3AA2-0019-4E0F-878B-ACB566851AEC}">
      <dgm:prSet/>
      <dgm:spPr/>
      <dgm:t>
        <a:bodyPr/>
        <a:lstStyle/>
        <a:p>
          <a:endParaRPr lang="en-US"/>
        </a:p>
      </dgm:t>
    </dgm:pt>
    <dgm:pt modelId="{EE9E45F2-1408-4D2A-966A-37A84A0395A1}" type="sibTrans" cxnId="{F7FD3AA2-0019-4E0F-878B-ACB566851AEC}">
      <dgm:prSet/>
      <dgm:spPr/>
      <dgm:t>
        <a:bodyPr/>
        <a:lstStyle/>
        <a:p>
          <a:endParaRPr lang="en-US"/>
        </a:p>
      </dgm:t>
    </dgm:pt>
    <dgm:pt modelId="{B44A03C2-9EED-4A2B-A72F-907E14C168AE}" type="pres">
      <dgm:prSet presAssocID="{2BE75375-9EE2-430B-BF9F-3EDB569DF7FF}" presName="vert0" presStyleCnt="0">
        <dgm:presLayoutVars>
          <dgm:dir/>
          <dgm:animOne val="branch"/>
          <dgm:animLvl val="lvl"/>
        </dgm:presLayoutVars>
      </dgm:prSet>
      <dgm:spPr/>
    </dgm:pt>
    <dgm:pt modelId="{81EC7A1E-E926-4395-A2E1-4C0ADC1E9B34}" type="pres">
      <dgm:prSet presAssocID="{C4903A75-A138-40EF-9D70-80F71CC3BB1D}" presName="thickLine" presStyleLbl="alignNode1" presStyleIdx="0" presStyleCnt="3"/>
      <dgm:spPr/>
    </dgm:pt>
    <dgm:pt modelId="{F70DD9C1-5DA4-45A9-81E5-61A586AA2E2A}" type="pres">
      <dgm:prSet presAssocID="{C4903A75-A138-40EF-9D70-80F71CC3BB1D}" presName="horz1" presStyleCnt="0"/>
      <dgm:spPr/>
    </dgm:pt>
    <dgm:pt modelId="{8E073463-FC4B-43FB-ACD3-FFE603754AFE}" type="pres">
      <dgm:prSet presAssocID="{C4903A75-A138-40EF-9D70-80F71CC3BB1D}" presName="tx1" presStyleLbl="revTx" presStyleIdx="0" presStyleCnt="3"/>
      <dgm:spPr/>
    </dgm:pt>
    <dgm:pt modelId="{C0CFD63D-10BD-4A47-B4F4-C5B222678F5D}" type="pres">
      <dgm:prSet presAssocID="{C4903A75-A138-40EF-9D70-80F71CC3BB1D}" presName="vert1" presStyleCnt="0"/>
      <dgm:spPr/>
    </dgm:pt>
    <dgm:pt modelId="{ED8B85C7-144D-48C1-ACFA-0822241BBA27}" type="pres">
      <dgm:prSet presAssocID="{2D38621A-EAE3-450F-9EF9-3A1B68E15BE8}" presName="thickLine" presStyleLbl="alignNode1" presStyleIdx="1" presStyleCnt="3"/>
      <dgm:spPr/>
    </dgm:pt>
    <dgm:pt modelId="{0E2BC6D5-B28B-414E-A3AA-9D25CFFDDCC9}" type="pres">
      <dgm:prSet presAssocID="{2D38621A-EAE3-450F-9EF9-3A1B68E15BE8}" presName="horz1" presStyleCnt="0"/>
      <dgm:spPr/>
    </dgm:pt>
    <dgm:pt modelId="{14EA46D6-7BC9-4717-9374-81CD51E54E66}" type="pres">
      <dgm:prSet presAssocID="{2D38621A-EAE3-450F-9EF9-3A1B68E15BE8}" presName="tx1" presStyleLbl="revTx" presStyleIdx="1" presStyleCnt="3"/>
      <dgm:spPr/>
    </dgm:pt>
    <dgm:pt modelId="{C09E2CAD-9208-4A64-B4B7-AB03017A8A5D}" type="pres">
      <dgm:prSet presAssocID="{2D38621A-EAE3-450F-9EF9-3A1B68E15BE8}" presName="vert1" presStyleCnt="0"/>
      <dgm:spPr/>
    </dgm:pt>
    <dgm:pt modelId="{DCE99707-E46F-4308-A016-FBD1ECF47D1E}" type="pres">
      <dgm:prSet presAssocID="{8E070789-F200-4C97-9BD8-A7A7C9BC3BB9}" presName="thickLine" presStyleLbl="alignNode1" presStyleIdx="2" presStyleCnt="3"/>
      <dgm:spPr/>
    </dgm:pt>
    <dgm:pt modelId="{F44F9D04-ADCF-4587-9266-4E26EBE3133A}" type="pres">
      <dgm:prSet presAssocID="{8E070789-F200-4C97-9BD8-A7A7C9BC3BB9}" presName="horz1" presStyleCnt="0"/>
      <dgm:spPr/>
    </dgm:pt>
    <dgm:pt modelId="{56B2DF83-56EF-46C1-9357-192C6A1D1BEC}" type="pres">
      <dgm:prSet presAssocID="{8E070789-F200-4C97-9BD8-A7A7C9BC3BB9}" presName="tx1" presStyleLbl="revTx" presStyleIdx="2" presStyleCnt="3"/>
      <dgm:spPr/>
    </dgm:pt>
    <dgm:pt modelId="{C81543B9-C844-4F95-A053-99CB7D934208}" type="pres">
      <dgm:prSet presAssocID="{8E070789-F200-4C97-9BD8-A7A7C9BC3BB9}" presName="vert1" presStyleCnt="0"/>
      <dgm:spPr/>
    </dgm:pt>
  </dgm:ptLst>
  <dgm:cxnLst>
    <dgm:cxn modelId="{75DB2E5C-29AF-4870-B5AD-F6CAAFD931BD}" type="presOf" srcId="{8E070789-F200-4C97-9BD8-A7A7C9BC3BB9}" destId="{56B2DF83-56EF-46C1-9357-192C6A1D1BEC}" srcOrd="0" destOrd="0" presId="urn:microsoft.com/office/officeart/2008/layout/LinedList"/>
    <dgm:cxn modelId="{294BCA41-1952-430D-9923-8CD4751339D5}" type="presOf" srcId="{C4903A75-A138-40EF-9D70-80F71CC3BB1D}" destId="{8E073463-FC4B-43FB-ACD3-FFE603754AFE}" srcOrd="0" destOrd="0" presId="urn:microsoft.com/office/officeart/2008/layout/LinedList"/>
    <dgm:cxn modelId="{C694DA9D-9841-4D57-B4A7-18038AE06FB7}" srcId="{2BE75375-9EE2-430B-BF9F-3EDB569DF7FF}" destId="{C4903A75-A138-40EF-9D70-80F71CC3BB1D}" srcOrd="0" destOrd="0" parTransId="{64CAAB5D-1002-4900-BDFD-E1AC2D33A7AB}" sibTransId="{8BA4E86D-4E27-4C0F-B868-651BF97A71F9}"/>
    <dgm:cxn modelId="{F7FD3AA2-0019-4E0F-878B-ACB566851AEC}" srcId="{2BE75375-9EE2-430B-BF9F-3EDB569DF7FF}" destId="{8E070789-F200-4C97-9BD8-A7A7C9BC3BB9}" srcOrd="2" destOrd="0" parTransId="{4FF4ACB4-F040-4152-AD4A-1465FED9E097}" sibTransId="{EE9E45F2-1408-4D2A-966A-37A84A0395A1}"/>
    <dgm:cxn modelId="{52542BAB-5EEE-412A-B74A-A3DC7384EF22}" type="presOf" srcId="{2BE75375-9EE2-430B-BF9F-3EDB569DF7FF}" destId="{B44A03C2-9EED-4A2B-A72F-907E14C168AE}" srcOrd="0" destOrd="0" presId="urn:microsoft.com/office/officeart/2008/layout/LinedList"/>
    <dgm:cxn modelId="{623E4EF4-DFB6-4108-B199-F1B30ABEC23C}" srcId="{2BE75375-9EE2-430B-BF9F-3EDB569DF7FF}" destId="{2D38621A-EAE3-450F-9EF9-3A1B68E15BE8}" srcOrd="1" destOrd="0" parTransId="{6C8A5F66-2D6C-4826-BB05-2674873667F2}" sibTransId="{30F63A61-7A46-4044-AA9F-7AF9378C7EF2}"/>
    <dgm:cxn modelId="{4BC8C8FA-AD1C-42BD-9FDB-E84E7B7E7FF9}" type="presOf" srcId="{2D38621A-EAE3-450F-9EF9-3A1B68E15BE8}" destId="{14EA46D6-7BC9-4717-9374-81CD51E54E66}" srcOrd="0" destOrd="0" presId="urn:microsoft.com/office/officeart/2008/layout/LinedList"/>
    <dgm:cxn modelId="{BD342BDD-977E-4C8F-B7CF-2B9B9B6BD200}" type="presParOf" srcId="{B44A03C2-9EED-4A2B-A72F-907E14C168AE}" destId="{81EC7A1E-E926-4395-A2E1-4C0ADC1E9B34}" srcOrd="0" destOrd="0" presId="urn:microsoft.com/office/officeart/2008/layout/LinedList"/>
    <dgm:cxn modelId="{8549FEEC-6951-4F48-9BDE-EB90A04949B5}" type="presParOf" srcId="{B44A03C2-9EED-4A2B-A72F-907E14C168AE}" destId="{F70DD9C1-5DA4-45A9-81E5-61A586AA2E2A}" srcOrd="1" destOrd="0" presId="urn:microsoft.com/office/officeart/2008/layout/LinedList"/>
    <dgm:cxn modelId="{CBD5E02E-592D-4953-B7F3-BEA351FBD9B6}" type="presParOf" srcId="{F70DD9C1-5DA4-45A9-81E5-61A586AA2E2A}" destId="{8E073463-FC4B-43FB-ACD3-FFE603754AFE}" srcOrd="0" destOrd="0" presId="urn:microsoft.com/office/officeart/2008/layout/LinedList"/>
    <dgm:cxn modelId="{F01B219C-0303-4C6B-BE89-F79C00E077BA}" type="presParOf" srcId="{F70DD9C1-5DA4-45A9-81E5-61A586AA2E2A}" destId="{C0CFD63D-10BD-4A47-B4F4-C5B222678F5D}" srcOrd="1" destOrd="0" presId="urn:microsoft.com/office/officeart/2008/layout/LinedList"/>
    <dgm:cxn modelId="{6778591E-52D7-4B83-9F91-5A778D0E2F96}" type="presParOf" srcId="{B44A03C2-9EED-4A2B-A72F-907E14C168AE}" destId="{ED8B85C7-144D-48C1-ACFA-0822241BBA27}" srcOrd="2" destOrd="0" presId="urn:microsoft.com/office/officeart/2008/layout/LinedList"/>
    <dgm:cxn modelId="{746B43F0-2B30-4617-891E-1A205C26B9A4}" type="presParOf" srcId="{B44A03C2-9EED-4A2B-A72F-907E14C168AE}" destId="{0E2BC6D5-B28B-414E-A3AA-9D25CFFDDCC9}" srcOrd="3" destOrd="0" presId="urn:microsoft.com/office/officeart/2008/layout/LinedList"/>
    <dgm:cxn modelId="{5A739CF6-3B34-41E8-822A-6AB71446B893}" type="presParOf" srcId="{0E2BC6D5-B28B-414E-A3AA-9D25CFFDDCC9}" destId="{14EA46D6-7BC9-4717-9374-81CD51E54E66}" srcOrd="0" destOrd="0" presId="urn:microsoft.com/office/officeart/2008/layout/LinedList"/>
    <dgm:cxn modelId="{A62E2CFF-C8A1-4933-9D50-ED5E84518FED}" type="presParOf" srcId="{0E2BC6D5-B28B-414E-A3AA-9D25CFFDDCC9}" destId="{C09E2CAD-9208-4A64-B4B7-AB03017A8A5D}" srcOrd="1" destOrd="0" presId="urn:microsoft.com/office/officeart/2008/layout/LinedList"/>
    <dgm:cxn modelId="{84329524-F771-4991-B0AF-B532A5D072B2}" type="presParOf" srcId="{B44A03C2-9EED-4A2B-A72F-907E14C168AE}" destId="{DCE99707-E46F-4308-A016-FBD1ECF47D1E}" srcOrd="4" destOrd="0" presId="urn:microsoft.com/office/officeart/2008/layout/LinedList"/>
    <dgm:cxn modelId="{24563CFF-E186-45A4-AA30-556B9574192A}" type="presParOf" srcId="{B44A03C2-9EED-4A2B-A72F-907E14C168AE}" destId="{F44F9D04-ADCF-4587-9266-4E26EBE3133A}" srcOrd="5" destOrd="0" presId="urn:microsoft.com/office/officeart/2008/layout/LinedList"/>
    <dgm:cxn modelId="{EB55E455-C1E2-4952-809F-B0A734A0EF31}" type="presParOf" srcId="{F44F9D04-ADCF-4587-9266-4E26EBE3133A}" destId="{56B2DF83-56EF-46C1-9357-192C6A1D1BEC}" srcOrd="0" destOrd="0" presId="urn:microsoft.com/office/officeart/2008/layout/LinedList"/>
    <dgm:cxn modelId="{63B6AA6F-4130-4722-889B-38D87EFBA98C}" type="presParOf" srcId="{F44F9D04-ADCF-4587-9266-4E26EBE3133A}" destId="{C81543B9-C844-4F95-A053-99CB7D93420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0F6C25-736B-4ED6-BCB1-1A26543B0E2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8B9246A-DC9B-4AC3-ADDA-83CC09139AA0}">
      <dgm:prSet custT="1"/>
      <dgm:spPr/>
      <dgm:t>
        <a:bodyPr/>
        <a:lstStyle/>
        <a:p>
          <a:r>
            <a:rPr lang="en-US" sz="3600" b="1" i="0" u="none" kern="1200">
              <a:solidFill>
                <a:schemeClr val="tx1"/>
              </a:solidFill>
              <a:latin typeface="Arial Black" panose="020B0A04020102020204" pitchFamily="34" charset="0"/>
              <a:ea typeface="+mj-ea"/>
              <a:cs typeface="+mj-cs"/>
            </a:rPr>
            <a:t>Who is at most risk? </a:t>
          </a:r>
        </a:p>
      </dgm:t>
    </dgm:pt>
    <dgm:pt modelId="{6F597B07-08DA-42A8-8C27-72AFD3A0AA1A}" type="parTrans" cxnId="{070427DF-4C7C-4E31-AB4D-B9FC4CA666CA}">
      <dgm:prSet/>
      <dgm:spPr/>
      <dgm:t>
        <a:bodyPr/>
        <a:lstStyle/>
        <a:p>
          <a:endParaRPr lang="en-US"/>
        </a:p>
      </dgm:t>
    </dgm:pt>
    <dgm:pt modelId="{AF55E443-4C4F-4007-9E93-C54D4652B5DB}" type="sibTrans" cxnId="{070427DF-4C7C-4E31-AB4D-B9FC4CA666CA}">
      <dgm:prSet/>
      <dgm:spPr/>
      <dgm:t>
        <a:bodyPr/>
        <a:lstStyle/>
        <a:p>
          <a:endParaRPr lang="en-US"/>
        </a:p>
      </dgm:t>
    </dgm:pt>
    <dgm:pt modelId="{03A18A5E-641E-4645-8DD8-D124CF0F7C6E}">
      <dgm:prSet custT="1"/>
      <dgm:spPr/>
      <dgm:t>
        <a:bodyPr/>
        <a:lstStyle/>
        <a:p>
          <a:r>
            <a:rPr lang="en-US" sz="3600" b="1" i="0" u="none" kern="1200">
              <a:solidFill>
                <a:schemeClr val="tx1"/>
              </a:solidFill>
              <a:latin typeface="Arial Black" panose="020B0A04020102020204" pitchFamily="34" charset="0"/>
              <a:ea typeface="+mj-ea"/>
              <a:cs typeface="+mj-cs"/>
            </a:rPr>
            <a:t>Who is NOT at risk? </a:t>
          </a:r>
        </a:p>
      </dgm:t>
    </dgm:pt>
    <dgm:pt modelId="{76B1242D-13F6-4F1C-843E-2C3F78D693C2}" type="parTrans" cxnId="{02648D92-E045-4E52-8C7D-D3658D790C04}">
      <dgm:prSet/>
      <dgm:spPr/>
      <dgm:t>
        <a:bodyPr/>
        <a:lstStyle/>
        <a:p>
          <a:endParaRPr lang="en-US"/>
        </a:p>
      </dgm:t>
    </dgm:pt>
    <dgm:pt modelId="{338838C4-7252-4CAB-BACC-2376CCEBEBEB}" type="sibTrans" cxnId="{02648D92-E045-4E52-8C7D-D3658D790C04}">
      <dgm:prSet/>
      <dgm:spPr/>
      <dgm:t>
        <a:bodyPr/>
        <a:lstStyle/>
        <a:p>
          <a:endParaRPr lang="en-US"/>
        </a:p>
      </dgm:t>
    </dgm:pt>
    <dgm:pt modelId="{CE8DA53D-5E12-40C0-A897-FAA1473304FE}" type="pres">
      <dgm:prSet presAssocID="{160F6C25-736B-4ED6-BCB1-1A26543B0E25}" presName="vert0" presStyleCnt="0">
        <dgm:presLayoutVars>
          <dgm:dir/>
          <dgm:animOne val="branch"/>
          <dgm:animLvl val="lvl"/>
        </dgm:presLayoutVars>
      </dgm:prSet>
      <dgm:spPr/>
    </dgm:pt>
    <dgm:pt modelId="{91BCD05D-36F5-47E3-9E5C-E0B225B4DBE5}" type="pres">
      <dgm:prSet presAssocID="{18B9246A-DC9B-4AC3-ADDA-83CC09139AA0}" presName="thickLine" presStyleLbl="alignNode1" presStyleIdx="0" presStyleCnt="2"/>
      <dgm:spPr/>
    </dgm:pt>
    <dgm:pt modelId="{2878C9B8-BCE6-48B2-99C8-8A783982799F}" type="pres">
      <dgm:prSet presAssocID="{18B9246A-DC9B-4AC3-ADDA-83CC09139AA0}" presName="horz1" presStyleCnt="0"/>
      <dgm:spPr/>
    </dgm:pt>
    <dgm:pt modelId="{28F6399A-CE23-4335-968B-B6F499FFDFFF}" type="pres">
      <dgm:prSet presAssocID="{18B9246A-DC9B-4AC3-ADDA-83CC09139AA0}" presName="tx1" presStyleLbl="revTx" presStyleIdx="0" presStyleCnt="2" custLinFactNeighborY="1421"/>
      <dgm:spPr/>
    </dgm:pt>
    <dgm:pt modelId="{C4AC17C3-E2CF-41D5-946B-662979B2030B}" type="pres">
      <dgm:prSet presAssocID="{18B9246A-DC9B-4AC3-ADDA-83CC09139AA0}" presName="vert1" presStyleCnt="0"/>
      <dgm:spPr/>
    </dgm:pt>
    <dgm:pt modelId="{9E8D3211-9AF6-467A-8879-331BA8F4BF1F}" type="pres">
      <dgm:prSet presAssocID="{03A18A5E-641E-4645-8DD8-D124CF0F7C6E}" presName="thickLine" presStyleLbl="alignNode1" presStyleIdx="1" presStyleCnt="2"/>
      <dgm:spPr/>
    </dgm:pt>
    <dgm:pt modelId="{5F6F47EF-64AA-42CA-8260-E3ABAD461330}" type="pres">
      <dgm:prSet presAssocID="{03A18A5E-641E-4645-8DD8-D124CF0F7C6E}" presName="horz1" presStyleCnt="0"/>
      <dgm:spPr/>
    </dgm:pt>
    <dgm:pt modelId="{E8711FCA-BFB4-4655-83DE-4F55F69C065B}" type="pres">
      <dgm:prSet presAssocID="{03A18A5E-641E-4645-8DD8-D124CF0F7C6E}" presName="tx1" presStyleLbl="revTx" presStyleIdx="1" presStyleCnt="2"/>
      <dgm:spPr/>
    </dgm:pt>
    <dgm:pt modelId="{01E59ADF-B394-42A4-8278-5E56A97B8C17}" type="pres">
      <dgm:prSet presAssocID="{03A18A5E-641E-4645-8DD8-D124CF0F7C6E}" presName="vert1" presStyleCnt="0"/>
      <dgm:spPr/>
    </dgm:pt>
  </dgm:ptLst>
  <dgm:cxnLst>
    <dgm:cxn modelId="{A168A03D-5A8F-4F79-9D29-D8E752067021}" type="presOf" srcId="{03A18A5E-641E-4645-8DD8-D124CF0F7C6E}" destId="{E8711FCA-BFB4-4655-83DE-4F55F69C065B}" srcOrd="0" destOrd="0" presId="urn:microsoft.com/office/officeart/2008/layout/LinedList"/>
    <dgm:cxn modelId="{F944FA49-D306-4D44-A6AB-BC62ED4C5261}" type="presOf" srcId="{18B9246A-DC9B-4AC3-ADDA-83CC09139AA0}" destId="{28F6399A-CE23-4335-968B-B6F499FFDFFF}" srcOrd="0" destOrd="0" presId="urn:microsoft.com/office/officeart/2008/layout/LinedList"/>
    <dgm:cxn modelId="{02648D92-E045-4E52-8C7D-D3658D790C04}" srcId="{160F6C25-736B-4ED6-BCB1-1A26543B0E25}" destId="{03A18A5E-641E-4645-8DD8-D124CF0F7C6E}" srcOrd="1" destOrd="0" parTransId="{76B1242D-13F6-4F1C-843E-2C3F78D693C2}" sibTransId="{338838C4-7252-4CAB-BACC-2376CCEBEBEB}"/>
    <dgm:cxn modelId="{4B4FB4C3-CDB5-4FB8-959C-70D0B48D09B2}" type="presOf" srcId="{160F6C25-736B-4ED6-BCB1-1A26543B0E25}" destId="{CE8DA53D-5E12-40C0-A897-FAA1473304FE}" srcOrd="0" destOrd="0" presId="urn:microsoft.com/office/officeart/2008/layout/LinedList"/>
    <dgm:cxn modelId="{070427DF-4C7C-4E31-AB4D-B9FC4CA666CA}" srcId="{160F6C25-736B-4ED6-BCB1-1A26543B0E25}" destId="{18B9246A-DC9B-4AC3-ADDA-83CC09139AA0}" srcOrd="0" destOrd="0" parTransId="{6F597B07-08DA-42A8-8C27-72AFD3A0AA1A}" sibTransId="{AF55E443-4C4F-4007-9E93-C54D4652B5DB}"/>
    <dgm:cxn modelId="{9FC36242-B1C7-40A0-9348-15955A8AD8F0}" type="presParOf" srcId="{CE8DA53D-5E12-40C0-A897-FAA1473304FE}" destId="{91BCD05D-36F5-47E3-9E5C-E0B225B4DBE5}" srcOrd="0" destOrd="0" presId="urn:microsoft.com/office/officeart/2008/layout/LinedList"/>
    <dgm:cxn modelId="{9B9223CA-AFA9-4383-B4BA-67983B3D289A}" type="presParOf" srcId="{CE8DA53D-5E12-40C0-A897-FAA1473304FE}" destId="{2878C9B8-BCE6-48B2-99C8-8A783982799F}" srcOrd="1" destOrd="0" presId="urn:microsoft.com/office/officeart/2008/layout/LinedList"/>
    <dgm:cxn modelId="{BBBFCD37-2FFC-44AB-9D60-C5B671B8868F}" type="presParOf" srcId="{2878C9B8-BCE6-48B2-99C8-8A783982799F}" destId="{28F6399A-CE23-4335-968B-B6F499FFDFFF}" srcOrd="0" destOrd="0" presId="urn:microsoft.com/office/officeart/2008/layout/LinedList"/>
    <dgm:cxn modelId="{9DC59C9E-845E-4CCD-A300-DE93F19BB929}" type="presParOf" srcId="{2878C9B8-BCE6-48B2-99C8-8A783982799F}" destId="{C4AC17C3-E2CF-41D5-946B-662979B2030B}" srcOrd="1" destOrd="0" presId="urn:microsoft.com/office/officeart/2008/layout/LinedList"/>
    <dgm:cxn modelId="{FC24EDF3-04AF-4EB8-A9FD-2AB2447F171C}" type="presParOf" srcId="{CE8DA53D-5E12-40C0-A897-FAA1473304FE}" destId="{9E8D3211-9AF6-467A-8879-331BA8F4BF1F}" srcOrd="2" destOrd="0" presId="urn:microsoft.com/office/officeart/2008/layout/LinedList"/>
    <dgm:cxn modelId="{D948A40D-FFE8-42C7-AF7A-F9E6060A177E}" type="presParOf" srcId="{CE8DA53D-5E12-40C0-A897-FAA1473304FE}" destId="{5F6F47EF-64AA-42CA-8260-E3ABAD461330}" srcOrd="3" destOrd="0" presId="urn:microsoft.com/office/officeart/2008/layout/LinedList"/>
    <dgm:cxn modelId="{D8A1AEBE-F13F-4CA4-9C76-248A9235AD93}" type="presParOf" srcId="{5F6F47EF-64AA-42CA-8260-E3ABAD461330}" destId="{E8711FCA-BFB4-4655-83DE-4F55F69C065B}" srcOrd="0" destOrd="0" presId="urn:microsoft.com/office/officeart/2008/layout/LinedList"/>
    <dgm:cxn modelId="{C3894DD1-AF1E-4CE2-B334-3A8269FD8A2A}" type="presParOf" srcId="{5F6F47EF-64AA-42CA-8260-E3ABAD461330}" destId="{01E59ADF-B394-42A4-8278-5E56A97B8C1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1E9792-F8E5-4ECA-86F5-A398A51687A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3E45A9A-57E7-46B2-89CD-E56A036C4BF3}">
      <dgm:prSet/>
      <dgm:spPr>
        <a:solidFill>
          <a:srgbClr val="48789F"/>
        </a:solidFill>
      </dgm:spPr>
      <dgm:t>
        <a:bodyPr/>
        <a:lstStyle/>
        <a:p>
          <a:r>
            <a:rPr lang="en-US" b="1">
              <a:latin typeface="Arial" panose="020B0604020202020204" pitchFamily="34" charset="0"/>
              <a:cs typeface="Arial" panose="020B0604020202020204" pitchFamily="34" charset="0"/>
            </a:rPr>
            <a:t>Primary Study Aim</a:t>
          </a:r>
          <a:endParaRPr lang="en-US">
            <a:latin typeface="Arial" panose="020B0604020202020204" pitchFamily="34" charset="0"/>
            <a:cs typeface="Arial" panose="020B0604020202020204" pitchFamily="34" charset="0"/>
          </a:endParaRPr>
        </a:p>
      </dgm:t>
    </dgm:pt>
    <dgm:pt modelId="{BF5DDD1E-CF60-46C2-823C-C2933CFF4D4C}" type="parTrans" cxnId="{A25AE5B3-CC62-44F4-8CEB-B7AC2807B2A9}">
      <dgm:prSet/>
      <dgm:spPr/>
      <dgm:t>
        <a:bodyPr/>
        <a:lstStyle/>
        <a:p>
          <a:endParaRPr lang="en-US"/>
        </a:p>
      </dgm:t>
    </dgm:pt>
    <dgm:pt modelId="{4E21DBDC-FD4D-439D-BEF5-0D1E45E1EE55}" type="sibTrans" cxnId="{A25AE5B3-CC62-44F4-8CEB-B7AC2807B2A9}">
      <dgm:prSet/>
      <dgm:spPr/>
      <dgm:t>
        <a:bodyPr/>
        <a:lstStyle/>
        <a:p>
          <a:endParaRPr lang="en-US"/>
        </a:p>
      </dgm:t>
    </dgm:pt>
    <dgm:pt modelId="{3F7DCC81-FC21-4638-AB20-00D0D90A73DD}">
      <dgm:prSet custT="1"/>
      <dgm:spPr/>
      <dgm:t>
        <a:bodyPr/>
        <a:lstStyle/>
        <a:p>
          <a:r>
            <a:rPr lang="en-US" sz="2400">
              <a:latin typeface="Arial" panose="020B0604020202020204" pitchFamily="34" charset="0"/>
              <a:cs typeface="Arial" panose="020B0604020202020204" pitchFamily="34" charset="0"/>
            </a:rPr>
            <a:t>reduction in NVHAP as measured by incidence per 1000 patient days</a:t>
          </a:r>
        </a:p>
      </dgm:t>
    </dgm:pt>
    <dgm:pt modelId="{A9611D44-B381-4356-9B98-5EEA0DD34503}" type="parTrans" cxnId="{9DD0B990-5DAB-423B-A460-D51D97772FF0}">
      <dgm:prSet/>
      <dgm:spPr/>
      <dgm:t>
        <a:bodyPr/>
        <a:lstStyle/>
        <a:p>
          <a:endParaRPr lang="en-US"/>
        </a:p>
      </dgm:t>
    </dgm:pt>
    <dgm:pt modelId="{B99FEB62-B932-4F7C-9205-1B25369E6F53}" type="sibTrans" cxnId="{9DD0B990-5DAB-423B-A460-D51D97772FF0}">
      <dgm:prSet/>
      <dgm:spPr/>
      <dgm:t>
        <a:bodyPr/>
        <a:lstStyle/>
        <a:p>
          <a:endParaRPr lang="en-US"/>
        </a:p>
      </dgm:t>
    </dgm:pt>
    <dgm:pt modelId="{2DAE68CB-B633-49B7-98CB-D0F96988DC9F}">
      <dgm:prSet/>
      <dgm:spPr>
        <a:solidFill>
          <a:srgbClr val="48789F"/>
        </a:solidFill>
      </dgm:spPr>
      <dgm:t>
        <a:bodyPr/>
        <a:lstStyle/>
        <a:p>
          <a:r>
            <a:rPr lang="en-US" b="1">
              <a:latin typeface="Arial" panose="020B0604020202020204" pitchFamily="34" charset="0"/>
              <a:cs typeface="Arial" panose="020B0604020202020204" pitchFamily="34" charset="0"/>
            </a:rPr>
            <a:t>Process Outcome</a:t>
          </a:r>
          <a:endParaRPr lang="en-US">
            <a:latin typeface="Arial" panose="020B0604020202020204" pitchFamily="34" charset="0"/>
            <a:cs typeface="Arial" panose="020B0604020202020204" pitchFamily="34" charset="0"/>
          </a:endParaRPr>
        </a:p>
      </dgm:t>
    </dgm:pt>
    <dgm:pt modelId="{1F13722B-A2E9-4763-A813-51DE45E03B21}" type="parTrans" cxnId="{1AA0A6C0-1E35-449D-AC28-D183CC2ECF27}">
      <dgm:prSet/>
      <dgm:spPr/>
      <dgm:t>
        <a:bodyPr/>
        <a:lstStyle/>
        <a:p>
          <a:endParaRPr lang="en-US"/>
        </a:p>
      </dgm:t>
    </dgm:pt>
    <dgm:pt modelId="{9818D844-9E03-445E-B8BD-CAD3370F4748}" type="sibTrans" cxnId="{1AA0A6C0-1E35-449D-AC28-D183CC2ECF27}">
      <dgm:prSet/>
      <dgm:spPr/>
      <dgm:t>
        <a:bodyPr/>
        <a:lstStyle/>
        <a:p>
          <a:endParaRPr lang="en-US"/>
        </a:p>
      </dgm:t>
    </dgm:pt>
    <dgm:pt modelId="{755D96BA-EE6E-4634-A9A4-18AEF3AEE362}">
      <dgm:prSet custT="1"/>
      <dgm:spPr/>
      <dgm:t>
        <a:bodyPr/>
        <a:lstStyle/>
        <a:p>
          <a:r>
            <a:rPr lang="en-US" sz="2400">
              <a:latin typeface="Arial" panose="020B0604020202020204" pitchFamily="34" charset="0"/>
              <a:cs typeface="Arial" panose="020B0604020202020204" pitchFamily="34" charset="0"/>
            </a:rPr>
            <a:t>Frequency of oral care </a:t>
          </a:r>
        </a:p>
      </dgm:t>
    </dgm:pt>
    <dgm:pt modelId="{264F5353-1A46-4C37-820C-A6E82EAF1434}" type="parTrans" cxnId="{D4094ADF-E595-4414-B660-9DB50D55FA11}">
      <dgm:prSet/>
      <dgm:spPr/>
      <dgm:t>
        <a:bodyPr/>
        <a:lstStyle/>
        <a:p>
          <a:endParaRPr lang="en-US"/>
        </a:p>
      </dgm:t>
    </dgm:pt>
    <dgm:pt modelId="{25DB0CC7-6289-4936-915E-718BC4039057}" type="sibTrans" cxnId="{D4094ADF-E595-4414-B660-9DB50D55FA11}">
      <dgm:prSet/>
      <dgm:spPr/>
      <dgm:t>
        <a:bodyPr/>
        <a:lstStyle/>
        <a:p>
          <a:endParaRPr lang="en-US"/>
        </a:p>
      </dgm:t>
    </dgm:pt>
    <dgm:pt modelId="{E48D8445-76CA-4B05-A8CB-3B546BBF9F4E}">
      <dgm:prSet/>
      <dgm:spPr>
        <a:solidFill>
          <a:srgbClr val="48789F"/>
        </a:solidFill>
      </dgm:spPr>
      <dgm:t>
        <a:bodyPr/>
        <a:lstStyle/>
        <a:p>
          <a:r>
            <a:rPr lang="en-US" b="1">
              <a:latin typeface="Arial" panose="020B0604020202020204" pitchFamily="34" charset="0"/>
              <a:cs typeface="Arial" panose="020B0604020202020204" pitchFamily="34" charset="0"/>
            </a:rPr>
            <a:t>Secondary Outcomes</a:t>
          </a:r>
          <a:endParaRPr lang="en-US">
            <a:latin typeface="Arial" panose="020B0604020202020204" pitchFamily="34" charset="0"/>
            <a:cs typeface="Arial" panose="020B0604020202020204" pitchFamily="34" charset="0"/>
          </a:endParaRPr>
        </a:p>
      </dgm:t>
    </dgm:pt>
    <dgm:pt modelId="{AE83CDC5-6CBA-4988-AA9B-D4523AF5E220}" type="parTrans" cxnId="{774EDEFB-2250-4F4E-92DF-05EE70488E46}">
      <dgm:prSet/>
      <dgm:spPr/>
      <dgm:t>
        <a:bodyPr/>
        <a:lstStyle/>
        <a:p>
          <a:endParaRPr lang="en-US"/>
        </a:p>
      </dgm:t>
    </dgm:pt>
    <dgm:pt modelId="{07D891FC-149F-44D4-B56D-4EDF081EBE3E}" type="sibTrans" cxnId="{774EDEFB-2250-4F4E-92DF-05EE70488E46}">
      <dgm:prSet/>
      <dgm:spPr/>
      <dgm:t>
        <a:bodyPr/>
        <a:lstStyle/>
        <a:p>
          <a:endParaRPr lang="en-US"/>
        </a:p>
      </dgm:t>
    </dgm:pt>
    <dgm:pt modelId="{3596E548-CE39-42FE-BDD6-E0024A15C71D}">
      <dgm:prSet/>
      <dgm:spPr/>
      <dgm:t>
        <a:bodyPr/>
        <a:lstStyle/>
        <a:p>
          <a:r>
            <a:rPr lang="en-US" b="0">
              <a:latin typeface="Arial" panose="020B0604020202020204" pitchFamily="34" charset="0"/>
              <a:cs typeface="Arial" panose="020B0604020202020204" pitchFamily="34" charset="0"/>
            </a:rPr>
            <a:t>NVHAP associated morbidity and mortality, </a:t>
          </a:r>
          <a:br>
            <a:rPr lang="en-US" b="1">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readmission rates, mortality, unplanned ICU transfer, and the development of sepsis not present on admission</a:t>
          </a:r>
        </a:p>
      </dgm:t>
    </dgm:pt>
    <dgm:pt modelId="{3B3269C4-77FC-4354-8882-968C9EBC8378}" type="parTrans" cxnId="{4F429AEA-FED3-43D1-9362-E54E2A7B550F}">
      <dgm:prSet/>
      <dgm:spPr/>
      <dgm:t>
        <a:bodyPr/>
        <a:lstStyle/>
        <a:p>
          <a:endParaRPr lang="en-US"/>
        </a:p>
      </dgm:t>
    </dgm:pt>
    <dgm:pt modelId="{C491B5A4-4534-4BDA-892F-9F3F1DCCB75A}" type="sibTrans" cxnId="{4F429AEA-FED3-43D1-9362-E54E2A7B550F}">
      <dgm:prSet/>
      <dgm:spPr/>
      <dgm:t>
        <a:bodyPr/>
        <a:lstStyle/>
        <a:p>
          <a:endParaRPr lang="en-US"/>
        </a:p>
      </dgm:t>
    </dgm:pt>
    <dgm:pt modelId="{1A6C20AD-273C-4192-897C-4CD7FF3CF0D4}" type="pres">
      <dgm:prSet presAssocID="{E61E9792-F8E5-4ECA-86F5-A398A51687A5}" presName="Name0" presStyleCnt="0">
        <dgm:presLayoutVars>
          <dgm:dir/>
          <dgm:animLvl val="lvl"/>
          <dgm:resizeHandles val="exact"/>
        </dgm:presLayoutVars>
      </dgm:prSet>
      <dgm:spPr/>
    </dgm:pt>
    <dgm:pt modelId="{BB209E88-0F7B-4EA2-B56C-A0CA1BF4E958}" type="pres">
      <dgm:prSet presAssocID="{03E45A9A-57E7-46B2-89CD-E56A036C4BF3}" presName="linNode" presStyleCnt="0"/>
      <dgm:spPr/>
    </dgm:pt>
    <dgm:pt modelId="{FD7954F0-72EC-4755-AB78-54F8CBDC9406}" type="pres">
      <dgm:prSet presAssocID="{03E45A9A-57E7-46B2-89CD-E56A036C4BF3}" presName="parentText" presStyleLbl="node1" presStyleIdx="0" presStyleCnt="3">
        <dgm:presLayoutVars>
          <dgm:chMax val="1"/>
          <dgm:bulletEnabled val="1"/>
        </dgm:presLayoutVars>
      </dgm:prSet>
      <dgm:spPr/>
    </dgm:pt>
    <dgm:pt modelId="{9A65DCE2-607C-4ACB-88F2-E98802F89270}" type="pres">
      <dgm:prSet presAssocID="{03E45A9A-57E7-46B2-89CD-E56A036C4BF3}" presName="descendantText" presStyleLbl="alignAccFollowNode1" presStyleIdx="0" presStyleCnt="3">
        <dgm:presLayoutVars>
          <dgm:bulletEnabled val="1"/>
        </dgm:presLayoutVars>
      </dgm:prSet>
      <dgm:spPr/>
    </dgm:pt>
    <dgm:pt modelId="{1E689B67-5101-410F-991C-87726378F7D2}" type="pres">
      <dgm:prSet presAssocID="{4E21DBDC-FD4D-439D-BEF5-0D1E45E1EE55}" presName="sp" presStyleCnt="0"/>
      <dgm:spPr/>
    </dgm:pt>
    <dgm:pt modelId="{7AAA05F0-F527-4689-83C6-C9B10D2E656F}" type="pres">
      <dgm:prSet presAssocID="{2DAE68CB-B633-49B7-98CB-D0F96988DC9F}" presName="linNode" presStyleCnt="0"/>
      <dgm:spPr/>
    </dgm:pt>
    <dgm:pt modelId="{A760418F-4CBC-495E-9C0C-2B443D02C1E1}" type="pres">
      <dgm:prSet presAssocID="{2DAE68CB-B633-49B7-98CB-D0F96988DC9F}" presName="parentText" presStyleLbl="node1" presStyleIdx="1" presStyleCnt="3">
        <dgm:presLayoutVars>
          <dgm:chMax val="1"/>
          <dgm:bulletEnabled val="1"/>
        </dgm:presLayoutVars>
      </dgm:prSet>
      <dgm:spPr/>
    </dgm:pt>
    <dgm:pt modelId="{CFAADB6D-9B55-4DD1-9630-8C9B58D424B7}" type="pres">
      <dgm:prSet presAssocID="{2DAE68CB-B633-49B7-98CB-D0F96988DC9F}" presName="descendantText" presStyleLbl="alignAccFollowNode1" presStyleIdx="1" presStyleCnt="3">
        <dgm:presLayoutVars>
          <dgm:bulletEnabled val="1"/>
        </dgm:presLayoutVars>
      </dgm:prSet>
      <dgm:spPr/>
    </dgm:pt>
    <dgm:pt modelId="{B7F1594D-8E04-45FA-91CA-FB14015B0404}" type="pres">
      <dgm:prSet presAssocID="{9818D844-9E03-445E-B8BD-CAD3370F4748}" presName="sp" presStyleCnt="0"/>
      <dgm:spPr/>
    </dgm:pt>
    <dgm:pt modelId="{A985330F-D992-4FFF-9367-22E653148B75}" type="pres">
      <dgm:prSet presAssocID="{E48D8445-76CA-4B05-A8CB-3B546BBF9F4E}" presName="linNode" presStyleCnt="0"/>
      <dgm:spPr/>
    </dgm:pt>
    <dgm:pt modelId="{A043323A-24CC-4550-924D-B50389853AA8}" type="pres">
      <dgm:prSet presAssocID="{E48D8445-76CA-4B05-A8CB-3B546BBF9F4E}" presName="parentText" presStyleLbl="node1" presStyleIdx="2" presStyleCnt="3">
        <dgm:presLayoutVars>
          <dgm:chMax val="1"/>
          <dgm:bulletEnabled val="1"/>
        </dgm:presLayoutVars>
      </dgm:prSet>
      <dgm:spPr/>
    </dgm:pt>
    <dgm:pt modelId="{354D22E0-0A6F-4C94-9C00-95DCB773A96C}" type="pres">
      <dgm:prSet presAssocID="{E48D8445-76CA-4B05-A8CB-3B546BBF9F4E}" presName="descendantText" presStyleLbl="alignAccFollowNode1" presStyleIdx="2" presStyleCnt="3">
        <dgm:presLayoutVars>
          <dgm:bulletEnabled val="1"/>
        </dgm:presLayoutVars>
      </dgm:prSet>
      <dgm:spPr/>
    </dgm:pt>
  </dgm:ptLst>
  <dgm:cxnLst>
    <dgm:cxn modelId="{1BFAC72B-BAA4-4D00-9831-DA862B58A395}" type="presOf" srcId="{03E45A9A-57E7-46B2-89CD-E56A036C4BF3}" destId="{FD7954F0-72EC-4755-AB78-54F8CBDC9406}" srcOrd="0" destOrd="0" presId="urn:microsoft.com/office/officeart/2005/8/layout/vList5"/>
    <dgm:cxn modelId="{1027FE6F-924B-476C-8F1B-41B43D895FCD}" type="presOf" srcId="{2DAE68CB-B633-49B7-98CB-D0F96988DC9F}" destId="{A760418F-4CBC-495E-9C0C-2B443D02C1E1}" srcOrd="0" destOrd="0" presId="urn:microsoft.com/office/officeart/2005/8/layout/vList5"/>
    <dgm:cxn modelId="{9DD0B990-5DAB-423B-A460-D51D97772FF0}" srcId="{03E45A9A-57E7-46B2-89CD-E56A036C4BF3}" destId="{3F7DCC81-FC21-4638-AB20-00D0D90A73DD}" srcOrd="0" destOrd="0" parTransId="{A9611D44-B381-4356-9B98-5EEA0DD34503}" sibTransId="{B99FEB62-B932-4F7C-9205-1B25369E6F53}"/>
    <dgm:cxn modelId="{CA3BA095-3561-44CC-A3A2-2224EB8E26E6}" type="presOf" srcId="{3596E548-CE39-42FE-BDD6-E0024A15C71D}" destId="{354D22E0-0A6F-4C94-9C00-95DCB773A96C}" srcOrd="0" destOrd="0" presId="urn:microsoft.com/office/officeart/2005/8/layout/vList5"/>
    <dgm:cxn modelId="{E17392AA-DFDF-439C-99D6-99872FF34CCC}" type="presOf" srcId="{E48D8445-76CA-4B05-A8CB-3B546BBF9F4E}" destId="{A043323A-24CC-4550-924D-B50389853AA8}" srcOrd="0" destOrd="0" presId="urn:microsoft.com/office/officeart/2005/8/layout/vList5"/>
    <dgm:cxn modelId="{A25AE5B3-CC62-44F4-8CEB-B7AC2807B2A9}" srcId="{E61E9792-F8E5-4ECA-86F5-A398A51687A5}" destId="{03E45A9A-57E7-46B2-89CD-E56A036C4BF3}" srcOrd="0" destOrd="0" parTransId="{BF5DDD1E-CF60-46C2-823C-C2933CFF4D4C}" sibTransId="{4E21DBDC-FD4D-439D-BEF5-0D1E45E1EE55}"/>
    <dgm:cxn modelId="{1AA0A6C0-1E35-449D-AC28-D183CC2ECF27}" srcId="{E61E9792-F8E5-4ECA-86F5-A398A51687A5}" destId="{2DAE68CB-B633-49B7-98CB-D0F96988DC9F}" srcOrd="1" destOrd="0" parTransId="{1F13722B-A2E9-4763-A813-51DE45E03B21}" sibTransId="{9818D844-9E03-445E-B8BD-CAD3370F4748}"/>
    <dgm:cxn modelId="{ACA9E0D2-AC9A-4CC8-A8FA-4B99D4CA58D1}" type="presOf" srcId="{E61E9792-F8E5-4ECA-86F5-A398A51687A5}" destId="{1A6C20AD-273C-4192-897C-4CD7FF3CF0D4}" srcOrd="0" destOrd="0" presId="urn:microsoft.com/office/officeart/2005/8/layout/vList5"/>
    <dgm:cxn modelId="{D4094ADF-E595-4414-B660-9DB50D55FA11}" srcId="{2DAE68CB-B633-49B7-98CB-D0F96988DC9F}" destId="{755D96BA-EE6E-4634-A9A4-18AEF3AEE362}" srcOrd="0" destOrd="0" parTransId="{264F5353-1A46-4C37-820C-A6E82EAF1434}" sibTransId="{25DB0CC7-6289-4936-915E-718BC4039057}"/>
    <dgm:cxn modelId="{4F429AEA-FED3-43D1-9362-E54E2A7B550F}" srcId="{E48D8445-76CA-4B05-A8CB-3B546BBF9F4E}" destId="{3596E548-CE39-42FE-BDD6-E0024A15C71D}" srcOrd="0" destOrd="0" parTransId="{3B3269C4-77FC-4354-8882-968C9EBC8378}" sibTransId="{C491B5A4-4534-4BDA-892F-9F3F1DCCB75A}"/>
    <dgm:cxn modelId="{EBDD43F2-17E0-4E27-A217-58A5AEC77A72}" type="presOf" srcId="{755D96BA-EE6E-4634-A9A4-18AEF3AEE362}" destId="{CFAADB6D-9B55-4DD1-9630-8C9B58D424B7}" srcOrd="0" destOrd="0" presId="urn:microsoft.com/office/officeart/2005/8/layout/vList5"/>
    <dgm:cxn modelId="{E56758F9-BFC2-4A93-8457-DB48546ABE68}" type="presOf" srcId="{3F7DCC81-FC21-4638-AB20-00D0D90A73DD}" destId="{9A65DCE2-607C-4ACB-88F2-E98802F89270}" srcOrd="0" destOrd="0" presId="urn:microsoft.com/office/officeart/2005/8/layout/vList5"/>
    <dgm:cxn modelId="{774EDEFB-2250-4F4E-92DF-05EE70488E46}" srcId="{E61E9792-F8E5-4ECA-86F5-A398A51687A5}" destId="{E48D8445-76CA-4B05-A8CB-3B546BBF9F4E}" srcOrd="2" destOrd="0" parTransId="{AE83CDC5-6CBA-4988-AA9B-D4523AF5E220}" sibTransId="{07D891FC-149F-44D4-B56D-4EDF081EBE3E}"/>
    <dgm:cxn modelId="{E3D87201-1FB1-4A79-86CE-43DF4634FF71}" type="presParOf" srcId="{1A6C20AD-273C-4192-897C-4CD7FF3CF0D4}" destId="{BB209E88-0F7B-4EA2-B56C-A0CA1BF4E958}" srcOrd="0" destOrd="0" presId="urn:microsoft.com/office/officeart/2005/8/layout/vList5"/>
    <dgm:cxn modelId="{56D049C6-8182-4C98-952F-E9787AB4EAB8}" type="presParOf" srcId="{BB209E88-0F7B-4EA2-B56C-A0CA1BF4E958}" destId="{FD7954F0-72EC-4755-AB78-54F8CBDC9406}" srcOrd="0" destOrd="0" presId="urn:microsoft.com/office/officeart/2005/8/layout/vList5"/>
    <dgm:cxn modelId="{F59D77A8-9F59-4CA7-A9FD-10E99C23FDE1}" type="presParOf" srcId="{BB209E88-0F7B-4EA2-B56C-A0CA1BF4E958}" destId="{9A65DCE2-607C-4ACB-88F2-E98802F89270}" srcOrd="1" destOrd="0" presId="urn:microsoft.com/office/officeart/2005/8/layout/vList5"/>
    <dgm:cxn modelId="{CE1D3464-6607-4A20-960E-CAD4D401E98C}" type="presParOf" srcId="{1A6C20AD-273C-4192-897C-4CD7FF3CF0D4}" destId="{1E689B67-5101-410F-991C-87726378F7D2}" srcOrd="1" destOrd="0" presId="urn:microsoft.com/office/officeart/2005/8/layout/vList5"/>
    <dgm:cxn modelId="{C8D59C6F-FB1E-48EB-8483-B10C58C64BD0}" type="presParOf" srcId="{1A6C20AD-273C-4192-897C-4CD7FF3CF0D4}" destId="{7AAA05F0-F527-4689-83C6-C9B10D2E656F}" srcOrd="2" destOrd="0" presId="urn:microsoft.com/office/officeart/2005/8/layout/vList5"/>
    <dgm:cxn modelId="{5820EFF2-2F06-429D-A338-426AFFE60764}" type="presParOf" srcId="{7AAA05F0-F527-4689-83C6-C9B10D2E656F}" destId="{A760418F-4CBC-495E-9C0C-2B443D02C1E1}" srcOrd="0" destOrd="0" presId="urn:microsoft.com/office/officeart/2005/8/layout/vList5"/>
    <dgm:cxn modelId="{F2EBA303-643A-4FB2-9D14-7BD0B09EFCAB}" type="presParOf" srcId="{7AAA05F0-F527-4689-83C6-C9B10D2E656F}" destId="{CFAADB6D-9B55-4DD1-9630-8C9B58D424B7}" srcOrd="1" destOrd="0" presId="urn:microsoft.com/office/officeart/2005/8/layout/vList5"/>
    <dgm:cxn modelId="{97FD2E3D-3C01-4AA8-BF56-A5AA727CF709}" type="presParOf" srcId="{1A6C20AD-273C-4192-897C-4CD7FF3CF0D4}" destId="{B7F1594D-8E04-45FA-91CA-FB14015B0404}" srcOrd="3" destOrd="0" presId="urn:microsoft.com/office/officeart/2005/8/layout/vList5"/>
    <dgm:cxn modelId="{87E4840D-5728-437D-8A7A-E24947FEFA51}" type="presParOf" srcId="{1A6C20AD-273C-4192-897C-4CD7FF3CF0D4}" destId="{A985330F-D992-4FFF-9367-22E653148B75}" srcOrd="4" destOrd="0" presId="urn:microsoft.com/office/officeart/2005/8/layout/vList5"/>
    <dgm:cxn modelId="{E1AAA63D-8E6C-4500-B6D3-79E3E8A1C36E}" type="presParOf" srcId="{A985330F-D992-4FFF-9367-22E653148B75}" destId="{A043323A-24CC-4550-924D-B50389853AA8}" srcOrd="0" destOrd="0" presId="urn:microsoft.com/office/officeart/2005/8/layout/vList5"/>
    <dgm:cxn modelId="{E0CD09DF-13A7-486B-A914-F7E9A590C55D}" type="presParOf" srcId="{A985330F-D992-4FFF-9367-22E653148B75}" destId="{354D22E0-0A6F-4C94-9C00-95DCB773A96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F4D969-792A-41F7-994C-EFF1F71A292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D8F00C-27BF-462F-969B-F9055FDD9DB6}">
      <dgm:prSet/>
      <dgm:spPr/>
      <dgm:t>
        <a:bodyPr/>
        <a:lstStyle/>
        <a:p>
          <a:pPr>
            <a:lnSpc>
              <a:spcPct val="100000"/>
            </a:lnSpc>
          </a:pPr>
          <a:r>
            <a:rPr lang="en-US"/>
            <a:t>Recent studies indicate increased risk and incidence of bacterial NVHAP and VAP during COVID </a:t>
          </a:r>
        </a:p>
      </dgm:t>
    </dgm:pt>
    <dgm:pt modelId="{C00CBE49-A58B-45F8-94A0-17FB7B08EB0F}" type="parTrans" cxnId="{A33544AA-301E-4CE4-90C3-E081B7821871}">
      <dgm:prSet/>
      <dgm:spPr/>
      <dgm:t>
        <a:bodyPr/>
        <a:lstStyle/>
        <a:p>
          <a:endParaRPr lang="en-US"/>
        </a:p>
      </dgm:t>
    </dgm:pt>
    <dgm:pt modelId="{7472CA1B-1C9E-4E45-9CC4-AE1722124106}" type="sibTrans" cxnId="{A33544AA-301E-4CE4-90C3-E081B7821871}">
      <dgm:prSet/>
      <dgm:spPr/>
      <dgm:t>
        <a:bodyPr/>
        <a:lstStyle/>
        <a:p>
          <a:endParaRPr lang="en-US"/>
        </a:p>
      </dgm:t>
    </dgm:pt>
    <dgm:pt modelId="{DB2CF051-B3B8-4472-9611-2330442003FC}">
      <dgm:prSet/>
      <dgm:spPr/>
      <dgm:t>
        <a:bodyPr/>
        <a:lstStyle/>
        <a:p>
          <a:pPr>
            <a:lnSpc>
              <a:spcPct val="100000"/>
            </a:lnSpc>
          </a:pPr>
          <a:r>
            <a:rPr lang="en-US"/>
            <a:t>CDC: All monitored HAIs increased during COVID – indicates basic nursing care was difficult to achieve </a:t>
          </a:r>
        </a:p>
      </dgm:t>
    </dgm:pt>
    <dgm:pt modelId="{504C25F4-CE24-4BFD-83A3-2928C80FDF27}" type="parTrans" cxnId="{B30851C9-F2B8-4267-B471-B7DA0380786D}">
      <dgm:prSet/>
      <dgm:spPr/>
      <dgm:t>
        <a:bodyPr/>
        <a:lstStyle/>
        <a:p>
          <a:endParaRPr lang="en-US"/>
        </a:p>
      </dgm:t>
    </dgm:pt>
    <dgm:pt modelId="{3E740515-749C-4BF8-B133-E48F3873CB03}" type="sibTrans" cxnId="{B30851C9-F2B8-4267-B471-B7DA0380786D}">
      <dgm:prSet/>
      <dgm:spPr/>
      <dgm:t>
        <a:bodyPr/>
        <a:lstStyle/>
        <a:p>
          <a:endParaRPr lang="en-US"/>
        </a:p>
      </dgm:t>
    </dgm:pt>
    <dgm:pt modelId="{42AFF64C-A339-4AED-AA29-138E30A9D347}">
      <dgm:prSet/>
      <dgm:spPr/>
      <dgm:t>
        <a:bodyPr/>
        <a:lstStyle/>
        <a:p>
          <a:pPr>
            <a:lnSpc>
              <a:spcPct val="100000"/>
            </a:lnSpc>
          </a:pPr>
          <a:r>
            <a:rPr lang="en-US"/>
            <a:t>Important: Basic toothbrushing is not considered an aerosol producing procedure</a:t>
          </a:r>
        </a:p>
      </dgm:t>
    </dgm:pt>
    <dgm:pt modelId="{77523915-4DFA-47B7-961B-80A4179B82CE}" type="parTrans" cxnId="{91AA1D2E-961A-479F-BC16-3F109AA04C79}">
      <dgm:prSet/>
      <dgm:spPr/>
      <dgm:t>
        <a:bodyPr/>
        <a:lstStyle/>
        <a:p>
          <a:endParaRPr lang="en-US"/>
        </a:p>
      </dgm:t>
    </dgm:pt>
    <dgm:pt modelId="{49FAF0EB-C745-4753-BFE5-438C898942C6}" type="sibTrans" cxnId="{91AA1D2E-961A-479F-BC16-3F109AA04C79}">
      <dgm:prSet/>
      <dgm:spPr/>
      <dgm:t>
        <a:bodyPr/>
        <a:lstStyle/>
        <a:p>
          <a:endParaRPr lang="en-US"/>
        </a:p>
      </dgm:t>
    </dgm:pt>
    <dgm:pt modelId="{0B82C1EA-D2AD-4114-9126-8201D2BA69A0}">
      <dgm:prSet/>
      <dgm:spPr/>
      <dgm:t>
        <a:bodyPr/>
        <a:lstStyle/>
        <a:p>
          <a:pPr>
            <a:lnSpc>
              <a:spcPct val="100000"/>
            </a:lnSpc>
          </a:pPr>
          <a:r>
            <a:rPr lang="en-US"/>
            <a:t>Oral care can be safely undertaken </a:t>
          </a:r>
        </a:p>
      </dgm:t>
    </dgm:pt>
    <dgm:pt modelId="{9DF42F8D-1375-4A1F-B6EB-505E1456B93B}" type="parTrans" cxnId="{3B283397-D7BB-4A93-81E7-4E17198BD748}">
      <dgm:prSet/>
      <dgm:spPr/>
      <dgm:t>
        <a:bodyPr/>
        <a:lstStyle/>
        <a:p>
          <a:endParaRPr lang="en-US"/>
        </a:p>
      </dgm:t>
    </dgm:pt>
    <dgm:pt modelId="{F5D6F3D3-64D0-494D-86C6-18A269896EEA}" type="sibTrans" cxnId="{3B283397-D7BB-4A93-81E7-4E17198BD748}">
      <dgm:prSet/>
      <dgm:spPr/>
      <dgm:t>
        <a:bodyPr/>
        <a:lstStyle/>
        <a:p>
          <a:endParaRPr lang="en-US"/>
        </a:p>
      </dgm:t>
    </dgm:pt>
    <dgm:pt modelId="{1E2500A8-C99C-45B7-ADA3-5A4F41E1EF72}">
      <dgm:prSet/>
      <dgm:spPr/>
      <dgm:t>
        <a:bodyPr/>
        <a:lstStyle/>
        <a:p>
          <a:pPr>
            <a:lnSpc>
              <a:spcPct val="100000"/>
            </a:lnSpc>
          </a:pPr>
          <a:r>
            <a:rPr lang="en-US"/>
            <a:t>Consult respiratory therapy and follow your hospital’s requirements for PPE</a:t>
          </a:r>
        </a:p>
      </dgm:t>
    </dgm:pt>
    <dgm:pt modelId="{CB47FFCA-5309-4BA7-8295-1F3E664DF1FD}" type="parTrans" cxnId="{B65440A8-AED6-4D9E-ACBE-A583E4F6215D}">
      <dgm:prSet/>
      <dgm:spPr/>
      <dgm:t>
        <a:bodyPr/>
        <a:lstStyle/>
        <a:p>
          <a:endParaRPr lang="en-US"/>
        </a:p>
      </dgm:t>
    </dgm:pt>
    <dgm:pt modelId="{05FEA7E0-880C-41D1-8F64-17E55416A008}" type="sibTrans" cxnId="{B65440A8-AED6-4D9E-ACBE-A583E4F6215D}">
      <dgm:prSet/>
      <dgm:spPr/>
      <dgm:t>
        <a:bodyPr/>
        <a:lstStyle/>
        <a:p>
          <a:endParaRPr lang="en-US"/>
        </a:p>
      </dgm:t>
    </dgm:pt>
    <dgm:pt modelId="{15D9FFB6-0065-4DBC-BD27-D7F94E89CAEC}" type="pres">
      <dgm:prSet presAssocID="{D6F4D969-792A-41F7-994C-EFF1F71A2920}" presName="root" presStyleCnt="0">
        <dgm:presLayoutVars>
          <dgm:dir/>
          <dgm:resizeHandles val="exact"/>
        </dgm:presLayoutVars>
      </dgm:prSet>
      <dgm:spPr/>
    </dgm:pt>
    <dgm:pt modelId="{79B71D85-BC6C-4C40-AEDF-BAA525A64474}" type="pres">
      <dgm:prSet presAssocID="{56D8F00C-27BF-462F-969B-F9055FDD9DB6}" presName="compNode" presStyleCnt="0"/>
      <dgm:spPr/>
    </dgm:pt>
    <dgm:pt modelId="{BEF95007-EB1F-4FC3-8C14-F5E16742CA0B}" type="pres">
      <dgm:prSet presAssocID="{56D8F00C-27BF-462F-969B-F9055FDD9DB6}" presName="bgRect" presStyleLbl="bgShp" presStyleIdx="0" presStyleCnt="5"/>
      <dgm:spPr/>
    </dgm:pt>
    <dgm:pt modelId="{7B0080B6-BB95-41A0-B50C-7A27C2B499E6}" type="pres">
      <dgm:prSet presAssocID="{56D8F00C-27BF-462F-969B-F9055FDD9D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8D8E1DC9-BE02-4009-BD51-E1FE1D9E3726}" type="pres">
      <dgm:prSet presAssocID="{56D8F00C-27BF-462F-969B-F9055FDD9DB6}" presName="spaceRect" presStyleCnt="0"/>
      <dgm:spPr/>
    </dgm:pt>
    <dgm:pt modelId="{A60F9547-7F89-48EA-89F0-C1E21997B6BA}" type="pres">
      <dgm:prSet presAssocID="{56D8F00C-27BF-462F-969B-F9055FDD9DB6}" presName="parTx" presStyleLbl="revTx" presStyleIdx="0" presStyleCnt="5">
        <dgm:presLayoutVars>
          <dgm:chMax val="0"/>
          <dgm:chPref val="0"/>
        </dgm:presLayoutVars>
      </dgm:prSet>
      <dgm:spPr/>
    </dgm:pt>
    <dgm:pt modelId="{11B6FAC5-2890-4250-87C6-687D37B795C0}" type="pres">
      <dgm:prSet presAssocID="{7472CA1B-1C9E-4E45-9CC4-AE1722124106}" presName="sibTrans" presStyleCnt="0"/>
      <dgm:spPr/>
    </dgm:pt>
    <dgm:pt modelId="{B097728F-38BE-45AB-AF15-88B740D31193}" type="pres">
      <dgm:prSet presAssocID="{DB2CF051-B3B8-4472-9611-2330442003FC}" presName="compNode" presStyleCnt="0"/>
      <dgm:spPr/>
    </dgm:pt>
    <dgm:pt modelId="{60FE5021-8771-4EC4-97FD-B6035947ED92}" type="pres">
      <dgm:prSet presAssocID="{DB2CF051-B3B8-4472-9611-2330442003FC}" presName="bgRect" presStyleLbl="bgShp" presStyleIdx="1" presStyleCnt="5"/>
      <dgm:spPr/>
    </dgm:pt>
    <dgm:pt modelId="{06CE22EA-D0CA-4636-A3CB-281C441028FD}" type="pres">
      <dgm:prSet presAssocID="{DB2CF051-B3B8-4472-9611-2330442003F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652A8016-07D6-412A-8B07-818E04B415B1}" type="pres">
      <dgm:prSet presAssocID="{DB2CF051-B3B8-4472-9611-2330442003FC}" presName="spaceRect" presStyleCnt="0"/>
      <dgm:spPr/>
    </dgm:pt>
    <dgm:pt modelId="{82210995-E113-4731-BDE1-2863E4079ED6}" type="pres">
      <dgm:prSet presAssocID="{DB2CF051-B3B8-4472-9611-2330442003FC}" presName="parTx" presStyleLbl="revTx" presStyleIdx="1" presStyleCnt="5">
        <dgm:presLayoutVars>
          <dgm:chMax val="0"/>
          <dgm:chPref val="0"/>
        </dgm:presLayoutVars>
      </dgm:prSet>
      <dgm:spPr/>
    </dgm:pt>
    <dgm:pt modelId="{FE73AACE-A9F1-457F-B6EA-50B24A23F335}" type="pres">
      <dgm:prSet presAssocID="{3E740515-749C-4BF8-B133-E48F3873CB03}" presName="sibTrans" presStyleCnt="0"/>
      <dgm:spPr/>
    </dgm:pt>
    <dgm:pt modelId="{83F82591-3550-4358-9D9D-75A5761796E2}" type="pres">
      <dgm:prSet presAssocID="{42AFF64C-A339-4AED-AA29-138E30A9D347}" presName="compNode" presStyleCnt="0"/>
      <dgm:spPr/>
    </dgm:pt>
    <dgm:pt modelId="{AA6394A5-8B67-49BC-A78F-508D4FFD88AB}" type="pres">
      <dgm:prSet presAssocID="{42AFF64C-A339-4AED-AA29-138E30A9D347}" presName="bgRect" presStyleLbl="bgShp" presStyleIdx="2" presStyleCnt="5"/>
      <dgm:spPr/>
    </dgm:pt>
    <dgm:pt modelId="{65B38260-6348-40B5-8301-5920549D0DD4}" type="pres">
      <dgm:prSet presAssocID="{42AFF64C-A339-4AED-AA29-138E30A9D34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thbrush"/>
        </a:ext>
      </dgm:extLst>
    </dgm:pt>
    <dgm:pt modelId="{0BE51450-5F50-4F47-B1E4-B61C97645155}" type="pres">
      <dgm:prSet presAssocID="{42AFF64C-A339-4AED-AA29-138E30A9D347}" presName="spaceRect" presStyleCnt="0"/>
      <dgm:spPr/>
    </dgm:pt>
    <dgm:pt modelId="{076C82A9-D7ED-4D82-AD48-24A1A5B862B1}" type="pres">
      <dgm:prSet presAssocID="{42AFF64C-A339-4AED-AA29-138E30A9D347}" presName="parTx" presStyleLbl="revTx" presStyleIdx="2" presStyleCnt="5">
        <dgm:presLayoutVars>
          <dgm:chMax val="0"/>
          <dgm:chPref val="0"/>
        </dgm:presLayoutVars>
      </dgm:prSet>
      <dgm:spPr/>
    </dgm:pt>
    <dgm:pt modelId="{A8C7FAB7-97FC-431A-A759-57151DFE854E}" type="pres">
      <dgm:prSet presAssocID="{49FAF0EB-C745-4753-BFE5-438C898942C6}" presName="sibTrans" presStyleCnt="0"/>
      <dgm:spPr/>
    </dgm:pt>
    <dgm:pt modelId="{307D9286-A9DC-4863-B3AD-D1FF2194B8A7}" type="pres">
      <dgm:prSet presAssocID="{0B82C1EA-D2AD-4114-9126-8201D2BA69A0}" presName="compNode" presStyleCnt="0"/>
      <dgm:spPr/>
    </dgm:pt>
    <dgm:pt modelId="{D42E2CE7-65BE-429F-B69D-6A0AED47DC9D}" type="pres">
      <dgm:prSet presAssocID="{0B82C1EA-D2AD-4114-9126-8201D2BA69A0}" presName="bgRect" presStyleLbl="bgShp" presStyleIdx="3" presStyleCnt="5"/>
      <dgm:spPr/>
    </dgm:pt>
    <dgm:pt modelId="{0A6599EC-6B77-4998-AC8C-9A425CDA35E6}" type="pres">
      <dgm:prSet presAssocID="{0B82C1EA-D2AD-4114-9126-8201D2BA69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th"/>
        </a:ext>
      </dgm:extLst>
    </dgm:pt>
    <dgm:pt modelId="{F73348AE-3925-4BB7-95E9-98E7EB617800}" type="pres">
      <dgm:prSet presAssocID="{0B82C1EA-D2AD-4114-9126-8201D2BA69A0}" presName="spaceRect" presStyleCnt="0"/>
      <dgm:spPr/>
    </dgm:pt>
    <dgm:pt modelId="{50B2953B-E95D-4704-B6C6-504B505B8C94}" type="pres">
      <dgm:prSet presAssocID="{0B82C1EA-D2AD-4114-9126-8201D2BA69A0}" presName="parTx" presStyleLbl="revTx" presStyleIdx="3" presStyleCnt="5">
        <dgm:presLayoutVars>
          <dgm:chMax val="0"/>
          <dgm:chPref val="0"/>
        </dgm:presLayoutVars>
      </dgm:prSet>
      <dgm:spPr/>
    </dgm:pt>
    <dgm:pt modelId="{CC4AA853-F478-4BBD-B568-8E1C1DF6F71D}" type="pres">
      <dgm:prSet presAssocID="{F5D6F3D3-64D0-494D-86C6-18A269896EEA}" presName="sibTrans" presStyleCnt="0"/>
      <dgm:spPr/>
    </dgm:pt>
    <dgm:pt modelId="{A0D15605-4008-4A09-997C-2DA66254E537}" type="pres">
      <dgm:prSet presAssocID="{1E2500A8-C99C-45B7-ADA3-5A4F41E1EF72}" presName="compNode" presStyleCnt="0"/>
      <dgm:spPr/>
    </dgm:pt>
    <dgm:pt modelId="{1D4206FE-8877-446E-AA5A-CF30B288A612}" type="pres">
      <dgm:prSet presAssocID="{1E2500A8-C99C-45B7-ADA3-5A4F41E1EF72}" presName="bgRect" presStyleLbl="bgShp" presStyleIdx="4" presStyleCnt="5"/>
      <dgm:spPr/>
    </dgm:pt>
    <dgm:pt modelId="{4BF51AB0-FC36-496A-B2D7-3F008207FACC}" type="pres">
      <dgm:prSet presAssocID="{1E2500A8-C99C-45B7-ADA3-5A4F41E1EF7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05BE31CC-F27F-420F-A622-209E684CA958}" type="pres">
      <dgm:prSet presAssocID="{1E2500A8-C99C-45B7-ADA3-5A4F41E1EF72}" presName="spaceRect" presStyleCnt="0"/>
      <dgm:spPr/>
    </dgm:pt>
    <dgm:pt modelId="{66A45F8D-C0BC-4FFB-A81D-DA482F5D7657}" type="pres">
      <dgm:prSet presAssocID="{1E2500A8-C99C-45B7-ADA3-5A4F41E1EF72}" presName="parTx" presStyleLbl="revTx" presStyleIdx="4" presStyleCnt="5">
        <dgm:presLayoutVars>
          <dgm:chMax val="0"/>
          <dgm:chPref val="0"/>
        </dgm:presLayoutVars>
      </dgm:prSet>
      <dgm:spPr/>
    </dgm:pt>
  </dgm:ptLst>
  <dgm:cxnLst>
    <dgm:cxn modelId="{92FDAA18-0960-4C54-9B89-85626D21AA74}" type="presOf" srcId="{D6F4D969-792A-41F7-994C-EFF1F71A2920}" destId="{15D9FFB6-0065-4DBC-BD27-D7F94E89CAEC}" srcOrd="0" destOrd="0" presId="urn:microsoft.com/office/officeart/2018/2/layout/IconVerticalSolidList"/>
    <dgm:cxn modelId="{91AA1D2E-961A-479F-BC16-3F109AA04C79}" srcId="{D6F4D969-792A-41F7-994C-EFF1F71A2920}" destId="{42AFF64C-A339-4AED-AA29-138E30A9D347}" srcOrd="2" destOrd="0" parTransId="{77523915-4DFA-47B7-961B-80A4179B82CE}" sibTransId="{49FAF0EB-C745-4753-BFE5-438C898942C6}"/>
    <dgm:cxn modelId="{3B283397-D7BB-4A93-81E7-4E17198BD748}" srcId="{D6F4D969-792A-41F7-994C-EFF1F71A2920}" destId="{0B82C1EA-D2AD-4114-9126-8201D2BA69A0}" srcOrd="3" destOrd="0" parTransId="{9DF42F8D-1375-4A1F-B6EB-505E1456B93B}" sibTransId="{F5D6F3D3-64D0-494D-86C6-18A269896EEA}"/>
    <dgm:cxn modelId="{B65440A8-AED6-4D9E-ACBE-A583E4F6215D}" srcId="{D6F4D969-792A-41F7-994C-EFF1F71A2920}" destId="{1E2500A8-C99C-45B7-ADA3-5A4F41E1EF72}" srcOrd="4" destOrd="0" parTransId="{CB47FFCA-5309-4BA7-8295-1F3E664DF1FD}" sibTransId="{05FEA7E0-880C-41D1-8F64-17E55416A008}"/>
    <dgm:cxn modelId="{A33544AA-301E-4CE4-90C3-E081B7821871}" srcId="{D6F4D969-792A-41F7-994C-EFF1F71A2920}" destId="{56D8F00C-27BF-462F-969B-F9055FDD9DB6}" srcOrd="0" destOrd="0" parTransId="{C00CBE49-A58B-45F8-94A0-17FB7B08EB0F}" sibTransId="{7472CA1B-1C9E-4E45-9CC4-AE1722124106}"/>
    <dgm:cxn modelId="{C3853CAB-03EC-42D6-8929-8E48ED4F836F}" type="presOf" srcId="{0B82C1EA-D2AD-4114-9126-8201D2BA69A0}" destId="{50B2953B-E95D-4704-B6C6-504B505B8C94}" srcOrd="0" destOrd="0" presId="urn:microsoft.com/office/officeart/2018/2/layout/IconVerticalSolidList"/>
    <dgm:cxn modelId="{B30851C9-F2B8-4267-B471-B7DA0380786D}" srcId="{D6F4D969-792A-41F7-994C-EFF1F71A2920}" destId="{DB2CF051-B3B8-4472-9611-2330442003FC}" srcOrd="1" destOrd="0" parTransId="{504C25F4-CE24-4BFD-83A3-2928C80FDF27}" sibTransId="{3E740515-749C-4BF8-B133-E48F3873CB03}"/>
    <dgm:cxn modelId="{A3D72FCB-C6D2-4160-884B-2EEF95D3C1CD}" type="presOf" srcId="{42AFF64C-A339-4AED-AA29-138E30A9D347}" destId="{076C82A9-D7ED-4D82-AD48-24A1A5B862B1}" srcOrd="0" destOrd="0" presId="urn:microsoft.com/office/officeart/2018/2/layout/IconVerticalSolidList"/>
    <dgm:cxn modelId="{B91CC7D0-EB10-454B-B5CC-D01612A1723E}" type="presOf" srcId="{DB2CF051-B3B8-4472-9611-2330442003FC}" destId="{82210995-E113-4731-BDE1-2863E4079ED6}" srcOrd="0" destOrd="0" presId="urn:microsoft.com/office/officeart/2018/2/layout/IconVerticalSolidList"/>
    <dgm:cxn modelId="{17990FDD-5177-413E-A10B-32021AC6B3D3}" type="presOf" srcId="{1E2500A8-C99C-45B7-ADA3-5A4F41E1EF72}" destId="{66A45F8D-C0BC-4FFB-A81D-DA482F5D7657}" srcOrd="0" destOrd="0" presId="urn:microsoft.com/office/officeart/2018/2/layout/IconVerticalSolidList"/>
    <dgm:cxn modelId="{E07011EF-16FF-4BF2-B5AE-62C5FFFC6A29}" type="presOf" srcId="{56D8F00C-27BF-462F-969B-F9055FDD9DB6}" destId="{A60F9547-7F89-48EA-89F0-C1E21997B6BA}" srcOrd="0" destOrd="0" presId="urn:microsoft.com/office/officeart/2018/2/layout/IconVerticalSolidList"/>
    <dgm:cxn modelId="{1BD6D6AF-B21D-4EAF-ADBF-3154354F9B04}" type="presParOf" srcId="{15D9FFB6-0065-4DBC-BD27-D7F94E89CAEC}" destId="{79B71D85-BC6C-4C40-AEDF-BAA525A64474}" srcOrd="0" destOrd="0" presId="urn:microsoft.com/office/officeart/2018/2/layout/IconVerticalSolidList"/>
    <dgm:cxn modelId="{D7D24890-EFA3-49C6-8E67-653E1206C412}" type="presParOf" srcId="{79B71D85-BC6C-4C40-AEDF-BAA525A64474}" destId="{BEF95007-EB1F-4FC3-8C14-F5E16742CA0B}" srcOrd="0" destOrd="0" presId="urn:microsoft.com/office/officeart/2018/2/layout/IconVerticalSolidList"/>
    <dgm:cxn modelId="{E59250BA-539D-4684-A382-9C4C4B027861}" type="presParOf" srcId="{79B71D85-BC6C-4C40-AEDF-BAA525A64474}" destId="{7B0080B6-BB95-41A0-B50C-7A27C2B499E6}" srcOrd="1" destOrd="0" presId="urn:microsoft.com/office/officeart/2018/2/layout/IconVerticalSolidList"/>
    <dgm:cxn modelId="{CE626AFA-540C-4F32-AF00-695B722766E8}" type="presParOf" srcId="{79B71D85-BC6C-4C40-AEDF-BAA525A64474}" destId="{8D8E1DC9-BE02-4009-BD51-E1FE1D9E3726}" srcOrd="2" destOrd="0" presId="urn:microsoft.com/office/officeart/2018/2/layout/IconVerticalSolidList"/>
    <dgm:cxn modelId="{BC3FF436-F1E0-4D51-BDE2-7D57D487781B}" type="presParOf" srcId="{79B71D85-BC6C-4C40-AEDF-BAA525A64474}" destId="{A60F9547-7F89-48EA-89F0-C1E21997B6BA}" srcOrd="3" destOrd="0" presId="urn:microsoft.com/office/officeart/2018/2/layout/IconVerticalSolidList"/>
    <dgm:cxn modelId="{0768B6E9-2DCC-484D-825E-82FE47C90FD6}" type="presParOf" srcId="{15D9FFB6-0065-4DBC-BD27-D7F94E89CAEC}" destId="{11B6FAC5-2890-4250-87C6-687D37B795C0}" srcOrd="1" destOrd="0" presId="urn:microsoft.com/office/officeart/2018/2/layout/IconVerticalSolidList"/>
    <dgm:cxn modelId="{212199B5-4894-47A3-92D6-E75A1B5AB2F9}" type="presParOf" srcId="{15D9FFB6-0065-4DBC-BD27-D7F94E89CAEC}" destId="{B097728F-38BE-45AB-AF15-88B740D31193}" srcOrd="2" destOrd="0" presId="urn:microsoft.com/office/officeart/2018/2/layout/IconVerticalSolidList"/>
    <dgm:cxn modelId="{B070484E-CA8A-4DA3-8ED3-E6F838E57CA9}" type="presParOf" srcId="{B097728F-38BE-45AB-AF15-88B740D31193}" destId="{60FE5021-8771-4EC4-97FD-B6035947ED92}" srcOrd="0" destOrd="0" presId="urn:microsoft.com/office/officeart/2018/2/layout/IconVerticalSolidList"/>
    <dgm:cxn modelId="{C49E1BFA-BB09-4C64-A0D2-D8CA5B52BEFF}" type="presParOf" srcId="{B097728F-38BE-45AB-AF15-88B740D31193}" destId="{06CE22EA-D0CA-4636-A3CB-281C441028FD}" srcOrd="1" destOrd="0" presId="urn:microsoft.com/office/officeart/2018/2/layout/IconVerticalSolidList"/>
    <dgm:cxn modelId="{23F42AC0-FE29-415F-9349-734768ECE38D}" type="presParOf" srcId="{B097728F-38BE-45AB-AF15-88B740D31193}" destId="{652A8016-07D6-412A-8B07-818E04B415B1}" srcOrd="2" destOrd="0" presId="urn:microsoft.com/office/officeart/2018/2/layout/IconVerticalSolidList"/>
    <dgm:cxn modelId="{6A71223D-1482-4255-8A6C-8207711661FE}" type="presParOf" srcId="{B097728F-38BE-45AB-AF15-88B740D31193}" destId="{82210995-E113-4731-BDE1-2863E4079ED6}" srcOrd="3" destOrd="0" presId="urn:microsoft.com/office/officeart/2018/2/layout/IconVerticalSolidList"/>
    <dgm:cxn modelId="{9C35C60F-940C-4DFF-BB20-036B10346213}" type="presParOf" srcId="{15D9FFB6-0065-4DBC-BD27-D7F94E89CAEC}" destId="{FE73AACE-A9F1-457F-B6EA-50B24A23F335}" srcOrd="3" destOrd="0" presId="urn:microsoft.com/office/officeart/2018/2/layout/IconVerticalSolidList"/>
    <dgm:cxn modelId="{7B172DA1-D1CA-4719-97FC-4B824B7B59F4}" type="presParOf" srcId="{15D9FFB6-0065-4DBC-BD27-D7F94E89CAEC}" destId="{83F82591-3550-4358-9D9D-75A5761796E2}" srcOrd="4" destOrd="0" presId="urn:microsoft.com/office/officeart/2018/2/layout/IconVerticalSolidList"/>
    <dgm:cxn modelId="{1AF27D10-2274-4B70-BA9B-B16188708984}" type="presParOf" srcId="{83F82591-3550-4358-9D9D-75A5761796E2}" destId="{AA6394A5-8B67-49BC-A78F-508D4FFD88AB}" srcOrd="0" destOrd="0" presId="urn:microsoft.com/office/officeart/2018/2/layout/IconVerticalSolidList"/>
    <dgm:cxn modelId="{48D019CF-DA4D-4070-AC1C-A5AD05AF387E}" type="presParOf" srcId="{83F82591-3550-4358-9D9D-75A5761796E2}" destId="{65B38260-6348-40B5-8301-5920549D0DD4}" srcOrd="1" destOrd="0" presId="urn:microsoft.com/office/officeart/2018/2/layout/IconVerticalSolidList"/>
    <dgm:cxn modelId="{4CD1FEF0-D920-4D46-B7B2-1BFC3C73E558}" type="presParOf" srcId="{83F82591-3550-4358-9D9D-75A5761796E2}" destId="{0BE51450-5F50-4F47-B1E4-B61C97645155}" srcOrd="2" destOrd="0" presId="urn:microsoft.com/office/officeart/2018/2/layout/IconVerticalSolidList"/>
    <dgm:cxn modelId="{F1EBA821-359C-4E62-9C46-54C90D55B618}" type="presParOf" srcId="{83F82591-3550-4358-9D9D-75A5761796E2}" destId="{076C82A9-D7ED-4D82-AD48-24A1A5B862B1}" srcOrd="3" destOrd="0" presId="urn:microsoft.com/office/officeart/2018/2/layout/IconVerticalSolidList"/>
    <dgm:cxn modelId="{465BD4D3-FDA4-449F-9DED-0E2FF843C872}" type="presParOf" srcId="{15D9FFB6-0065-4DBC-BD27-D7F94E89CAEC}" destId="{A8C7FAB7-97FC-431A-A759-57151DFE854E}" srcOrd="5" destOrd="0" presId="urn:microsoft.com/office/officeart/2018/2/layout/IconVerticalSolidList"/>
    <dgm:cxn modelId="{64262EF0-7653-4D31-B52E-BCB50DEB068A}" type="presParOf" srcId="{15D9FFB6-0065-4DBC-BD27-D7F94E89CAEC}" destId="{307D9286-A9DC-4863-B3AD-D1FF2194B8A7}" srcOrd="6" destOrd="0" presId="urn:microsoft.com/office/officeart/2018/2/layout/IconVerticalSolidList"/>
    <dgm:cxn modelId="{77DA66BB-E9A5-4482-A0CC-1CA9E25C1143}" type="presParOf" srcId="{307D9286-A9DC-4863-B3AD-D1FF2194B8A7}" destId="{D42E2CE7-65BE-429F-B69D-6A0AED47DC9D}" srcOrd="0" destOrd="0" presId="urn:microsoft.com/office/officeart/2018/2/layout/IconVerticalSolidList"/>
    <dgm:cxn modelId="{0F6AAAC6-2A1D-41A9-BED8-8F79DE765B3E}" type="presParOf" srcId="{307D9286-A9DC-4863-B3AD-D1FF2194B8A7}" destId="{0A6599EC-6B77-4998-AC8C-9A425CDA35E6}" srcOrd="1" destOrd="0" presId="urn:microsoft.com/office/officeart/2018/2/layout/IconVerticalSolidList"/>
    <dgm:cxn modelId="{5938D7A9-31B0-4C71-9B47-0E3D6D8979A1}" type="presParOf" srcId="{307D9286-A9DC-4863-B3AD-D1FF2194B8A7}" destId="{F73348AE-3925-4BB7-95E9-98E7EB617800}" srcOrd="2" destOrd="0" presId="urn:microsoft.com/office/officeart/2018/2/layout/IconVerticalSolidList"/>
    <dgm:cxn modelId="{D773D1EF-1DC6-4B14-98A6-0DAC577251DE}" type="presParOf" srcId="{307D9286-A9DC-4863-B3AD-D1FF2194B8A7}" destId="{50B2953B-E95D-4704-B6C6-504B505B8C94}" srcOrd="3" destOrd="0" presId="urn:microsoft.com/office/officeart/2018/2/layout/IconVerticalSolidList"/>
    <dgm:cxn modelId="{1D056D97-FA9B-4283-A8A0-1AB74296EC77}" type="presParOf" srcId="{15D9FFB6-0065-4DBC-BD27-D7F94E89CAEC}" destId="{CC4AA853-F478-4BBD-B568-8E1C1DF6F71D}" srcOrd="7" destOrd="0" presId="urn:microsoft.com/office/officeart/2018/2/layout/IconVerticalSolidList"/>
    <dgm:cxn modelId="{74D7EAFB-849F-4CA4-A947-21370F96C078}" type="presParOf" srcId="{15D9FFB6-0065-4DBC-BD27-D7F94E89CAEC}" destId="{A0D15605-4008-4A09-997C-2DA66254E537}" srcOrd="8" destOrd="0" presId="urn:microsoft.com/office/officeart/2018/2/layout/IconVerticalSolidList"/>
    <dgm:cxn modelId="{85FBF59D-3A49-4F61-84F7-F2D662D4AB70}" type="presParOf" srcId="{A0D15605-4008-4A09-997C-2DA66254E537}" destId="{1D4206FE-8877-446E-AA5A-CF30B288A612}" srcOrd="0" destOrd="0" presId="urn:microsoft.com/office/officeart/2018/2/layout/IconVerticalSolidList"/>
    <dgm:cxn modelId="{29C2B932-2283-4DFE-BFA3-EE200E1328F9}" type="presParOf" srcId="{A0D15605-4008-4A09-997C-2DA66254E537}" destId="{4BF51AB0-FC36-496A-B2D7-3F008207FACC}" srcOrd="1" destOrd="0" presId="urn:microsoft.com/office/officeart/2018/2/layout/IconVerticalSolidList"/>
    <dgm:cxn modelId="{26BBD7B3-2F24-4DB2-9A32-22601142A7FE}" type="presParOf" srcId="{A0D15605-4008-4A09-997C-2DA66254E537}" destId="{05BE31CC-F27F-420F-A622-209E684CA958}" srcOrd="2" destOrd="0" presId="urn:microsoft.com/office/officeart/2018/2/layout/IconVerticalSolidList"/>
    <dgm:cxn modelId="{F122A2D0-98A1-45BB-80BD-9B6F8C7FEAC3}" type="presParOf" srcId="{A0D15605-4008-4A09-997C-2DA66254E537}" destId="{66A45F8D-C0BC-4FFB-A81D-DA482F5D765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54AF98-F0BA-4CCE-BECA-DF14FEE87B77}"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84E7FC8C-A6B4-4A37-8CD2-E287F1D7E3B0}">
      <dgm:prSet custT="1"/>
      <dgm:spPr/>
      <dgm:t>
        <a:bodyPr/>
        <a:lstStyle/>
        <a:p>
          <a:pPr>
            <a:lnSpc>
              <a:spcPct val="100000"/>
            </a:lnSpc>
          </a:pPr>
          <a:r>
            <a:rPr lang="en-US" sz="1500" b="1">
              <a:latin typeface="Arial" panose="020B0604020202020204" pitchFamily="34" charset="0"/>
              <a:cs typeface="Arial" panose="020B0604020202020204" pitchFamily="34" charset="0"/>
            </a:rPr>
            <a:t>1.  Monitor NVHAP Rates: ICD-10 codes </a:t>
          </a:r>
        </a:p>
        <a:p>
          <a:pPr>
            <a:lnSpc>
              <a:spcPct val="100000"/>
            </a:lnSpc>
          </a:pPr>
          <a:r>
            <a:rPr lang="en-US" sz="1500" b="1">
              <a:latin typeface="Arial" panose="020B0604020202020204" pitchFamily="34" charset="0"/>
              <a:cs typeface="Arial" panose="020B0604020202020204" pitchFamily="34" charset="0"/>
            </a:rPr>
            <a:t>Improve accuracy </a:t>
          </a:r>
          <a:br>
            <a:rPr lang="en-US" sz="1500" b="1">
              <a:latin typeface="Arial" panose="020B0604020202020204" pitchFamily="34" charset="0"/>
              <a:cs typeface="Arial" panose="020B0604020202020204" pitchFamily="34" charset="0"/>
            </a:rPr>
          </a:br>
          <a:r>
            <a:rPr lang="en-US" sz="1500" b="1">
              <a:latin typeface="Arial" panose="020B0604020202020204" pitchFamily="34" charset="0"/>
              <a:cs typeface="Arial" panose="020B0604020202020204" pitchFamily="34" charset="0"/>
            </a:rPr>
            <a:t>EHR direct extraction: Toolkit: Look in supplemental materials  </a:t>
          </a:r>
          <a:r>
            <a:rPr lang="en-US" sz="1100" b="1">
              <a:latin typeface="Arial" panose="020B0604020202020204" pitchFamily="34" charset="0"/>
              <a:cs typeface="Arial" panose="020B0604020202020204" pitchFamily="34" charset="0"/>
              <a:hlinkClick xmlns:r="http://schemas.openxmlformats.org/officeDocument/2006/relationships" r:id="rId1"/>
            </a:rPr>
            <a:t>https://jamanetwork.com/journals/jamanetworkopen/fullarticle/2805014</a:t>
          </a:r>
          <a:endParaRPr lang="en-US" sz="1100" b="1">
            <a:latin typeface="Arial" panose="020B0604020202020204" pitchFamily="34" charset="0"/>
            <a:cs typeface="Arial" panose="020B0604020202020204" pitchFamily="34" charset="0"/>
          </a:endParaRPr>
        </a:p>
        <a:p>
          <a:pPr>
            <a:lnSpc>
              <a:spcPct val="100000"/>
            </a:lnSpc>
          </a:pPr>
          <a:br>
            <a:rPr lang="en-US" sz="1500" b="1">
              <a:latin typeface="Arial" panose="020B0604020202020204" pitchFamily="34" charset="0"/>
              <a:cs typeface="Arial" panose="020B0604020202020204" pitchFamily="34" charset="0"/>
            </a:rPr>
          </a:br>
          <a:r>
            <a:rPr lang="en-US" sz="1500" b="1">
              <a:latin typeface="Arial" panose="020B0604020202020204" pitchFamily="34" charset="0"/>
              <a:cs typeface="Arial" panose="020B0604020202020204" pitchFamily="34" charset="0"/>
            </a:rPr>
            <a:t> </a:t>
          </a:r>
        </a:p>
      </dgm:t>
    </dgm:pt>
    <dgm:pt modelId="{6ED110B8-56CF-4774-B0F5-5FE48C6A0C5E}" type="parTrans" cxnId="{04721E03-84DA-4A2C-AE16-91C606343924}">
      <dgm:prSet/>
      <dgm:spPr/>
      <dgm:t>
        <a:bodyPr/>
        <a:lstStyle/>
        <a:p>
          <a:endParaRPr lang="en-US"/>
        </a:p>
      </dgm:t>
    </dgm:pt>
    <dgm:pt modelId="{2F266674-1B02-40B0-8B14-0A71E198D9CD}" type="sibTrans" cxnId="{04721E03-84DA-4A2C-AE16-91C606343924}">
      <dgm:prSet phldrT="1"/>
      <dgm:spPr/>
      <dgm:t>
        <a:bodyPr/>
        <a:lstStyle/>
        <a:p>
          <a:pPr>
            <a:lnSpc>
              <a:spcPct val="100000"/>
            </a:lnSpc>
          </a:pPr>
          <a:endParaRPr lang="en-US"/>
        </a:p>
      </dgm:t>
    </dgm:pt>
    <dgm:pt modelId="{EED3BF26-6966-40AF-B37F-838074B65D1D}">
      <dgm:prSet custT="1"/>
      <dgm:spPr/>
      <dgm:t>
        <a:bodyPr/>
        <a:lstStyle/>
        <a:p>
          <a:pPr>
            <a:lnSpc>
              <a:spcPct val="100000"/>
            </a:lnSpc>
          </a:pPr>
          <a:r>
            <a:rPr lang="en-US" sz="1500" b="1"/>
            <a:t>2. Check your EHR – how specifically is oral care tracked? </a:t>
          </a:r>
          <a:br>
            <a:rPr lang="en-US" sz="1500" b="1"/>
          </a:br>
          <a:r>
            <a:rPr lang="en-US" sz="1500" b="1"/>
            <a:t>(or Not?) – can you track independent vs dependent oral care?</a:t>
          </a:r>
        </a:p>
      </dgm:t>
    </dgm:pt>
    <dgm:pt modelId="{2C81FF58-5DBA-4AFF-A2FD-30B32C151DF5}" type="parTrans" cxnId="{523AC544-0659-4E7D-AB88-4671461283B1}">
      <dgm:prSet/>
      <dgm:spPr/>
      <dgm:t>
        <a:bodyPr/>
        <a:lstStyle/>
        <a:p>
          <a:endParaRPr lang="en-US"/>
        </a:p>
      </dgm:t>
    </dgm:pt>
    <dgm:pt modelId="{60302688-AE31-4490-B63B-E6DDFD3E641B}" type="sibTrans" cxnId="{523AC544-0659-4E7D-AB88-4671461283B1}">
      <dgm:prSet phldrT="2"/>
      <dgm:spPr/>
      <dgm:t>
        <a:bodyPr/>
        <a:lstStyle/>
        <a:p>
          <a:pPr>
            <a:lnSpc>
              <a:spcPct val="100000"/>
            </a:lnSpc>
          </a:pPr>
          <a:endParaRPr lang="en-US"/>
        </a:p>
      </dgm:t>
    </dgm:pt>
    <dgm:pt modelId="{29527B48-B018-4728-ADBC-7623CA58F1A0}">
      <dgm:prSet custT="1"/>
      <dgm:spPr/>
      <dgm:t>
        <a:bodyPr/>
        <a:lstStyle/>
        <a:p>
          <a:pPr>
            <a:lnSpc>
              <a:spcPct val="100000"/>
            </a:lnSpc>
          </a:pPr>
          <a:r>
            <a:rPr lang="en-US" sz="1500" b="1"/>
            <a:t>3. Work with your team to decide how to monitor, audit, and create accountability for oral care</a:t>
          </a:r>
        </a:p>
        <a:p>
          <a:pPr>
            <a:lnSpc>
              <a:spcPct val="100000"/>
            </a:lnSpc>
          </a:pPr>
          <a:r>
            <a:rPr lang="en-US" sz="1500" b="1"/>
            <a:t>May work best if each units decides how to tackle oral care and make it work -– local unit workflow </a:t>
          </a:r>
        </a:p>
      </dgm:t>
    </dgm:pt>
    <dgm:pt modelId="{B75B43ED-E4BA-4004-ABA8-4BB7029DF8B3}" type="parTrans" cxnId="{8C9ECFD9-603A-497E-9F26-E088CBA57FAB}">
      <dgm:prSet/>
      <dgm:spPr/>
      <dgm:t>
        <a:bodyPr/>
        <a:lstStyle/>
        <a:p>
          <a:endParaRPr lang="en-US"/>
        </a:p>
      </dgm:t>
    </dgm:pt>
    <dgm:pt modelId="{6A3FA4EF-33CA-4A5F-AF4E-7F65B620F705}" type="sibTrans" cxnId="{8C9ECFD9-603A-497E-9F26-E088CBA57FAB}">
      <dgm:prSet phldrT="3"/>
      <dgm:spPr/>
      <dgm:t>
        <a:bodyPr/>
        <a:lstStyle/>
        <a:p>
          <a:pPr>
            <a:lnSpc>
              <a:spcPct val="100000"/>
            </a:lnSpc>
          </a:pPr>
          <a:endParaRPr lang="en-US"/>
        </a:p>
      </dgm:t>
    </dgm:pt>
    <dgm:pt modelId="{92CFAC89-D9F8-4EDE-A6A4-91622564CA83}">
      <dgm:prSet custT="1"/>
      <dgm:spPr/>
      <dgm:t>
        <a:bodyPr/>
        <a:lstStyle/>
        <a:p>
          <a:pPr>
            <a:lnSpc>
              <a:spcPct val="100000"/>
            </a:lnSpc>
          </a:pPr>
          <a:r>
            <a:rPr lang="en-US" sz="1500" b="1"/>
            <a:t>4. DON’T underestimate how challenging it can be to get regular oral care in place for all patients</a:t>
          </a:r>
        </a:p>
      </dgm:t>
    </dgm:pt>
    <dgm:pt modelId="{61D2F801-4595-4270-964B-0032AD167740}" type="parTrans" cxnId="{A2F64CC9-9B19-4619-AEB4-14425C414525}">
      <dgm:prSet/>
      <dgm:spPr/>
      <dgm:t>
        <a:bodyPr/>
        <a:lstStyle/>
        <a:p>
          <a:endParaRPr lang="en-US"/>
        </a:p>
      </dgm:t>
    </dgm:pt>
    <dgm:pt modelId="{BF8ACE94-3DB7-4932-BC29-68E6BE9432EF}" type="sibTrans" cxnId="{A2F64CC9-9B19-4619-AEB4-14425C414525}">
      <dgm:prSet phldrT="4"/>
      <dgm:spPr/>
      <dgm:t>
        <a:bodyPr/>
        <a:lstStyle/>
        <a:p>
          <a:endParaRPr lang="en-US"/>
        </a:p>
      </dgm:t>
    </dgm:pt>
    <dgm:pt modelId="{659F47FD-DE3E-4756-97F7-E67B8CAE62F1}" type="pres">
      <dgm:prSet presAssocID="{B954AF98-F0BA-4CCE-BECA-DF14FEE87B77}" presName="root" presStyleCnt="0">
        <dgm:presLayoutVars>
          <dgm:dir/>
          <dgm:resizeHandles val="exact"/>
        </dgm:presLayoutVars>
      </dgm:prSet>
      <dgm:spPr/>
    </dgm:pt>
    <dgm:pt modelId="{93871371-C6E3-4834-98B4-359F7783B0B0}" type="pres">
      <dgm:prSet presAssocID="{B954AF98-F0BA-4CCE-BECA-DF14FEE87B77}" presName="container" presStyleCnt="0">
        <dgm:presLayoutVars>
          <dgm:dir/>
          <dgm:resizeHandles val="exact"/>
        </dgm:presLayoutVars>
      </dgm:prSet>
      <dgm:spPr/>
    </dgm:pt>
    <dgm:pt modelId="{26C825C8-7571-4F4C-B167-853531398F94}" type="pres">
      <dgm:prSet presAssocID="{84E7FC8C-A6B4-4A37-8CD2-E287F1D7E3B0}" presName="compNode" presStyleCnt="0"/>
      <dgm:spPr/>
    </dgm:pt>
    <dgm:pt modelId="{B26EBC73-C621-492D-A16F-015A4D0F34CD}" type="pres">
      <dgm:prSet presAssocID="{84E7FC8C-A6B4-4A37-8CD2-E287F1D7E3B0}" presName="iconBgRect" presStyleLbl="bgShp" presStyleIdx="0" presStyleCnt="4"/>
      <dgm:spPr/>
    </dgm:pt>
    <dgm:pt modelId="{43C7CCD5-18AD-4BAD-9FBD-23AD894BC8F9}" type="pres">
      <dgm:prSet presAssocID="{84E7FC8C-A6B4-4A37-8CD2-E287F1D7E3B0}"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tethoscope"/>
        </a:ext>
      </dgm:extLst>
    </dgm:pt>
    <dgm:pt modelId="{851864CE-4B9D-4D4E-AD4D-404A5FAF1FD0}" type="pres">
      <dgm:prSet presAssocID="{84E7FC8C-A6B4-4A37-8CD2-E287F1D7E3B0}" presName="spaceRect" presStyleCnt="0"/>
      <dgm:spPr/>
    </dgm:pt>
    <dgm:pt modelId="{06CAF056-7DF7-40AE-96D2-7ACE29F63001}" type="pres">
      <dgm:prSet presAssocID="{84E7FC8C-A6B4-4A37-8CD2-E287F1D7E3B0}" presName="textRect" presStyleLbl="revTx" presStyleIdx="0" presStyleCnt="4" custScaleX="103198" custLinFactNeighborX="103" custLinFactNeighborY="8246">
        <dgm:presLayoutVars>
          <dgm:chMax val="1"/>
          <dgm:chPref val="1"/>
        </dgm:presLayoutVars>
      </dgm:prSet>
      <dgm:spPr/>
    </dgm:pt>
    <dgm:pt modelId="{D74A9376-A8F5-4523-9FF7-C7215C33FF49}" type="pres">
      <dgm:prSet presAssocID="{2F266674-1B02-40B0-8B14-0A71E198D9CD}" presName="sibTrans" presStyleLbl="sibTrans2D1" presStyleIdx="0" presStyleCnt="0"/>
      <dgm:spPr/>
    </dgm:pt>
    <dgm:pt modelId="{03915347-229B-4FF5-A923-6F1312366DA3}" type="pres">
      <dgm:prSet presAssocID="{EED3BF26-6966-40AF-B37F-838074B65D1D}" presName="compNode" presStyleCnt="0"/>
      <dgm:spPr/>
    </dgm:pt>
    <dgm:pt modelId="{4776115F-8E49-4404-9658-A03DF87C2CB9}" type="pres">
      <dgm:prSet presAssocID="{EED3BF26-6966-40AF-B37F-838074B65D1D}" presName="iconBgRect" presStyleLbl="bgShp" presStyleIdx="1" presStyleCnt="4" custLinFactNeighborX="-31308"/>
      <dgm:spPr/>
    </dgm:pt>
    <dgm:pt modelId="{E7BA108F-CFCA-44A6-93D3-6B13DEE3A0C3}" type="pres">
      <dgm:prSet presAssocID="{EED3BF26-6966-40AF-B37F-838074B65D1D}" presName="iconRect" presStyleLbl="node1" presStyleIdx="1" presStyleCnt="4" custLinFactNeighborX="-5397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Computer"/>
        </a:ext>
      </dgm:extLst>
    </dgm:pt>
    <dgm:pt modelId="{AD8DEB2F-1C68-4B93-9A4A-6AACCA36C4C3}" type="pres">
      <dgm:prSet presAssocID="{EED3BF26-6966-40AF-B37F-838074B65D1D}" presName="spaceRect" presStyleCnt="0"/>
      <dgm:spPr/>
    </dgm:pt>
    <dgm:pt modelId="{5902B205-75F7-41F2-83C3-5D3E13CE36F4}" type="pres">
      <dgm:prSet presAssocID="{EED3BF26-6966-40AF-B37F-838074B65D1D}" presName="textRect" presStyleLbl="revTx" presStyleIdx="1" presStyleCnt="4" custScaleX="48337" custLinFactNeighborX="-39787" custLinFactNeighborY="5050">
        <dgm:presLayoutVars>
          <dgm:chMax val="1"/>
          <dgm:chPref val="1"/>
        </dgm:presLayoutVars>
      </dgm:prSet>
      <dgm:spPr/>
    </dgm:pt>
    <dgm:pt modelId="{E7FECF03-8D3B-4DB3-A637-99C48BFA747E}" type="pres">
      <dgm:prSet presAssocID="{60302688-AE31-4490-B63B-E6DDFD3E641B}" presName="sibTrans" presStyleLbl="sibTrans2D1" presStyleIdx="0" presStyleCnt="0"/>
      <dgm:spPr/>
    </dgm:pt>
    <dgm:pt modelId="{CCE5E3E4-341E-4D35-AC1D-083B04C673F0}" type="pres">
      <dgm:prSet presAssocID="{29527B48-B018-4728-ADBC-7623CA58F1A0}" presName="compNode" presStyleCnt="0"/>
      <dgm:spPr/>
    </dgm:pt>
    <dgm:pt modelId="{7BBFF3CD-0086-4B13-9D86-CB29B2C8BF9A}" type="pres">
      <dgm:prSet presAssocID="{29527B48-B018-4728-ADBC-7623CA58F1A0}" presName="iconBgRect" presStyleLbl="bgShp" presStyleIdx="2" presStyleCnt="4"/>
      <dgm:spPr/>
    </dgm:pt>
    <dgm:pt modelId="{6F0E9F0D-416E-4239-B6FC-D8BCCFBF75CB}" type="pres">
      <dgm:prSet presAssocID="{29527B48-B018-4728-ADBC-7623CA58F1A0}"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Doctor"/>
        </a:ext>
      </dgm:extLst>
    </dgm:pt>
    <dgm:pt modelId="{8D72EEC1-F801-434C-9E44-982314D1EB86}" type="pres">
      <dgm:prSet presAssocID="{29527B48-B018-4728-ADBC-7623CA58F1A0}" presName="spaceRect" presStyleCnt="0"/>
      <dgm:spPr/>
    </dgm:pt>
    <dgm:pt modelId="{7EEC4F17-D2C2-4EFD-98F9-E41AF2984F2F}" type="pres">
      <dgm:prSet presAssocID="{29527B48-B018-4728-ADBC-7623CA58F1A0}" presName="textRect" presStyleLbl="revTx" presStyleIdx="2" presStyleCnt="4" custScaleX="88488" custLinFactNeighborX="-6780">
        <dgm:presLayoutVars>
          <dgm:chMax val="1"/>
          <dgm:chPref val="1"/>
        </dgm:presLayoutVars>
      </dgm:prSet>
      <dgm:spPr/>
    </dgm:pt>
    <dgm:pt modelId="{011ECECD-7663-4FCA-A01F-D41A2E23ACBA}" type="pres">
      <dgm:prSet presAssocID="{6A3FA4EF-33CA-4A5F-AF4E-7F65B620F705}" presName="sibTrans" presStyleLbl="sibTrans2D1" presStyleIdx="0" presStyleCnt="0"/>
      <dgm:spPr/>
    </dgm:pt>
    <dgm:pt modelId="{5EBBD7BE-BBD6-46DD-94BE-9118042C2B0C}" type="pres">
      <dgm:prSet presAssocID="{92CFAC89-D9F8-4EDE-A6A4-91622564CA83}" presName="compNode" presStyleCnt="0"/>
      <dgm:spPr/>
    </dgm:pt>
    <dgm:pt modelId="{96CB4893-BE4C-40CE-B0F5-678DF3079118}" type="pres">
      <dgm:prSet presAssocID="{92CFAC89-D9F8-4EDE-A6A4-91622564CA83}" presName="iconBgRect" presStyleLbl="bgShp" presStyleIdx="3" presStyleCnt="4" custLinFactNeighborX="-12789"/>
      <dgm:spPr/>
    </dgm:pt>
    <dgm:pt modelId="{A3B4C024-11F3-4351-A5D2-BF1317027A43}" type="pres">
      <dgm:prSet presAssocID="{92CFAC89-D9F8-4EDE-A6A4-91622564CA83}" presName="iconRect" presStyleLbl="node1" presStyleIdx="3" presStyleCnt="4" custLinFactNeighborX="-22048"/>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eeting"/>
        </a:ext>
      </dgm:extLst>
    </dgm:pt>
    <dgm:pt modelId="{00ECB87A-283B-4805-B492-574FA017C38C}" type="pres">
      <dgm:prSet presAssocID="{92CFAC89-D9F8-4EDE-A6A4-91622564CA83}" presName="spaceRect" presStyleCnt="0"/>
      <dgm:spPr/>
    </dgm:pt>
    <dgm:pt modelId="{602D55B1-81D4-4515-8A69-20E7AA50DBC4}" type="pres">
      <dgm:prSet presAssocID="{92CFAC89-D9F8-4EDE-A6A4-91622564CA83}" presName="textRect" presStyleLbl="revTx" presStyleIdx="3" presStyleCnt="4" custScaleX="68478" custLinFactNeighborX="-23612">
        <dgm:presLayoutVars>
          <dgm:chMax val="1"/>
          <dgm:chPref val="1"/>
        </dgm:presLayoutVars>
      </dgm:prSet>
      <dgm:spPr/>
    </dgm:pt>
  </dgm:ptLst>
  <dgm:cxnLst>
    <dgm:cxn modelId="{04721E03-84DA-4A2C-AE16-91C606343924}" srcId="{B954AF98-F0BA-4CCE-BECA-DF14FEE87B77}" destId="{84E7FC8C-A6B4-4A37-8CD2-E287F1D7E3B0}" srcOrd="0" destOrd="0" parTransId="{6ED110B8-56CF-4774-B0F5-5FE48C6A0C5E}" sibTransId="{2F266674-1B02-40B0-8B14-0A71E198D9CD}"/>
    <dgm:cxn modelId="{1CDE9710-0505-4833-9306-F27F7FFFC4D0}" type="presOf" srcId="{B954AF98-F0BA-4CCE-BECA-DF14FEE87B77}" destId="{659F47FD-DE3E-4756-97F7-E67B8CAE62F1}" srcOrd="0" destOrd="0" presId="urn:microsoft.com/office/officeart/2018/2/layout/IconCircleList"/>
    <dgm:cxn modelId="{7E802B1C-A07C-4309-8B9D-7C5BE1DF0A12}" type="presOf" srcId="{29527B48-B018-4728-ADBC-7623CA58F1A0}" destId="{7EEC4F17-D2C2-4EFD-98F9-E41AF2984F2F}" srcOrd="0" destOrd="0" presId="urn:microsoft.com/office/officeart/2018/2/layout/IconCircleList"/>
    <dgm:cxn modelId="{6914F03F-BDD4-4BE2-A607-390B128D040E}" type="presOf" srcId="{92CFAC89-D9F8-4EDE-A6A4-91622564CA83}" destId="{602D55B1-81D4-4515-8A69-20E7AA50DBC4}" srcOrd="0" destOrd="0" presId="urn:microsoft.com/office/officeart/2018/2/layout/IconCircleList"/>
    <dgm:cxn modelId="{45294543-9996-41BB-B1C9-14FA2BA49D0A}" type="presOf" srcId="{84E7FC8C-A6B4-4A37-8CD2-E287F1D7E3B0}" destId="{06CAF056-7DF7-40AE-96D2-7ACE29F63001}" srcOrd="0" destOrd="0" presId="urn:microsoft.com/office/officeart/2018/2/layout/IconCircleList"/>
    <dgm:cxn modelId="{523AC544-0659-4E7D-AB88-4671461283B1}" srcId="{B954AF98-F0BA-4CCE-BECA-DF14FEE87B77}" destId="{EED3BF26-6966-40AF-B37F-838074B65D1D}" srcOrd="1" destOrd="0" parTransId="{2C81FF58-5DBA-4AFF-A2FD-30B32C151DF5}" sibTransId="{60302688-AE31-4490-B63B-E6DDFD3E641B}"/>
    <dgm:cxn modelId="{D67B1749-B09C-4E7D-80A2-C6C3B70F4061}" type="presOf" srcId="{6A3FA4EF-33CA-4A5F-AF4E-7F65B620F705}" destId="{011ECECD-7663-4FCA-A01F-D41A2E23ACBA}" srcOrd="0" destOrd="0" presId="urn:microsoft.com/office/officeart/2018/2/layout/IconCircleList"/>
    <dgm:cxn modelId="{321EFE79-8460-46A7-A99C-E6726FE165E3}" type="presOf" srcId="{EED3BF26-6966-40AF-B37F-838074B65D1D}" destId="{5902B205-75F7-41F2-83C3-5D3E13CE36F4}" srcOrd="0" destOrd="0" presId="urn:microsoft.com/office/officeart/2018/2/layout/IconCircleList"/>
    <dgm:cxn modelId="{C056CAB4-DA6B-43E8-A916-6FE1A5A2E384}" type="presOf" srcId="{60302688-AE31-4490-B63B-E6DDFD3E641B}" destId="{E7FECF03-8D3B-4DB3-A637-99C48BFA747E}" srcOrd="0" destOrd="0" presId="urn:microsoft.com/office/officeart/2018/2/layout/IconCircleList"/>
    <dgm:cxn modelId="{E18387C0-719C-4DA1-9CF3-61502CCBE788}" type="presOf" srcId="{2F266674-1B02-40B0-8B14-0A71E198D9CD}" destId="{D74A9376-A8F5-4523-9FF7-C7215C33FF49}" srcOrd="0" destOrd="0" presId="urn:microsoft.com/office/officeart/2018/2/layout/IconCircleList"/>
    <dgm:cxn modelId="{A2F64CC9-9B19-4619-AEB4-14425C414525}" srcId="{B954AF98-F0BA-4CCE-BECA-DF14FEE87B77}" destId="{92CFAC89-D9F8-4EDE-A6A4-91622564CA83}" srcOrd="3" destOrd="0" parTransId="{61D2F801-4595-4270-964B-0032AD167740}" sibTransId="{BF8ACE94-3DB7-4932-BC29-68E6BE9432EF}"/>
    <dgm:cxn modelId="{8C9ECFD9-603A-497E-9F26-E088CBA57FAB}" srcId="{B954AF98-F0BA-4CCE-BECA-DF14FEE87B77}" destId="{29527B48-B018-4728-ADBC-7623CA58F1A0}" srcOrd="2" destOrd="0" parTransId="{B75B43ED-E4BA-4004-ABA8-4BB7029DF8B3}" sibTransId="{6A3FA4EF-33CA-4A5F-AF4E-7F65B620F705}"/>
    <dgm:cxn modelId="{EFD85D4E-4ECB-43E9-AB1B-347B0FA3B21A}" type="presParOf" srcId="{659F47FD-DE3E-4756-97F7-E67B8CAE62F1}" destId="{93871371-C6E3-4834-98B4-359F7783B0B0}" srcOrd="0" destOrd="0" presId="urn:microsoft.com/office/officeart/2018/2/layout/IconCircleList"/>
    <dgm:cxn modelId="{EE8102C3-6228-4070-8BDA-1CCD1A66BE5D}" type="presParOf" srcId="{93871371-C6E3-4834-98B4-359F7783B0B0}" destId="{26C825C8-7571-4F4C-B167-853531398F94}" srcOrd="0" destOrd="0" presId="urn:microsoft.com/office/officeart/2018/2/layout/IconCircleList"/>
    <dgm:cxn modelId="{DE3C29EB-D3F0-4E53-AFD7-04162047D2B9}" type="presParOf" srcId="{26C825C8-7571-4F4C-B167-853531398F94}" destId="{B26EBC73-C621-492D-A16F-015A4D0F34CD}" srcOrd="0" destOrd="0" presId="urn:microsoft.com/office/officeart/2018/2/layout/IconCircleList"/>
    <dgm:cxn modelId="{841C878D-D561-4E2C-B22B-3890336B4F28}" type="presParOf" srcId="{26C825C8-7571-4F4C-B167-853531398F94}" destId="{43C7CCD5-18AD-4BAD-9FBD-23AD894BC8F9}" srcOrd="1" destOrd="0" presId="urn:microsoft.com/office/officeart/2018/2/layout/IconCircleList"/>
    <dgm:cxn modelId="{FD004DA3-E49A-451D-92A1-7859FBF923B1}" type="presParOf" srcId="{26C825C8-7571-4F4C-B167-853531398F94}" destId="{851864CE-4B9D-4D4E-AD4D-404A5FAF1FD0}" srcOrd="2" destOrd="0" presId="urn:microsoft.com/office/officeart/2018/2/layout/IconCircleList"/>
    <dgm:cxn modelId="{88741C54-6E9C-4C0F-9AE7-BA251B4B9EDD}" type="presParOf" srcId="{26C825C8-7571-4F4C-B167-853531398F94}" destId="{06CAF056-7DF7-40AE-96D2-7ACE29F63001}" srcOrd="3" destOrd="0" presId="urn:microsoft.com/office/officeart/2018/2/layout/IconCircleList"/>
    <dgm:cxn modelId="{F7095A11-8D24-4DE0-9E20-CB2A35B7F702}" type="presParOf" srcId="{93871371-C6E3-4834-98B4-359F7783B0B0}" destId="{D74A9376-A8F5-4523-9FF7-C7215C33FF49}" srcOrd="1" destOrd="0" presId="urn:microsoft.com/office/officeart/2018/2/layout/IconCircleList"/>
    <dgm:cxn modelId="{37FA867D-0DF5-4A24-B920-7CFB14E52E42}" type="presParOf" srcId="{93871371-C6E3-4834-98B4-359F7783B0B0}" destId="{03915347-229B-4FF5-A923-6F1312366DA3}" srcOrd="2" destOrd="0" presId="urn:microsoft.com/office/officeart/2018/2/layout/IconCircleList"/>
    <dgm:cxn modelId="{CD0962A1-3F44-44DC-86C0-7E8B59254389}" type="presParOf" srcId="{03915347-229B-4FF5-A923-6F1312366DA3}" destId="{4776115F-8E49-4404-9658-A03DF87C2CB9}" srcOrd="0" destOrd="0" presId="urn:microsoft.com/office/officeart/2018/2/layout/IconCircleList"/>
    <dgm:cxn modelId="{EF11007D-072B-433D-95C0-2A853EE1A590}" type="presParOf" srcId="{03915347-229B-4FF5-A923-6F1312366DA3}" destId="{E7BA108F-CFCA-44A6-93D3-6B13DEE3A0C3}" srcOrd="1" destOrd="0" presId="urn:microsoft.com/office/officeart/2018/2/layout/IconCircleList"/>
    <dgm:cxn modelId="{1FA89439-B383-4FC3-9C1D-93CEC7B09F33}" type="presParOf" srcId="{03915347-229B-4FF5-A923-6F1312366DA3}" destId="{AD8DEB2F-1C68-4B93-9A4A-6AACCA36C4C3}" srcOrd="2" destOrd="0" presId="urn:microsoft.com/office/officeart/2018/2/layout/IconCircleList"/>
    <dgm:cxn modelId="{49DDB724-8096-4199-8D6E-42A4F90A408A}" type="presParOf" srcId="{03915347-229B-4FF5-A923-6F1312366DA3}" destId="{5902B205-75F7-41F2-83C3-5D3E13CE36F4}" srcOrd="3" destOrd="0" presId="urn:microsoft.com/office/officeart/2018/2/layout/IconCircleList"/>
    <dgm:cxn modelId="{AC690592-339F-42BD-9315-5DCA97DA8705}" type="presParOf" srcId="{93871371-C6E3-4834-98B4-359F7783B0B0}" destId="{E7FECF03-8D3B-4DB3-A637-99C48BFA747E}" srcOrd="3" destOrd="0" presId="urn:microsoft.com/office/officeart/2018/2/layout/IconCircleList"/>
    <dgm:cxn modelId="{BF927799-BD1F-429D-9A8F-55FCEBCE2340}" type="presParOf" srcId="{93871371-C6E3-4834-98B4-359F7783B0B0}" destId="{CCE5E3E4-341E-4D35-AC1D-083B04C673F0}" srcOrd="4" destOrd="0" presId="urn:microsoft.com/office/officeart/2018/2/layout/IconCircleList"/>
    <dgm:cxn modelId="{9F10D72B-156F-4A3E-B973-135292DE9889}" type="presParOf" srcId="{CCE5E3E4-341E-4D35-AC1D-083B04C673F0}" destId="{7BBFF3CD-0086-4B13-9D86-CB29B2C8BF9A}" srcOrd="0" destOrd="0" presId="urn:microsoft.com/office/officeart/2018/2/layout/IconCircleList"/>
    <dgm:cxn modelId="{C49BA3E7-C848-4525-AF12-851288EAD925}" type="presParOf" srcId="{CCE5E3E4-341E-4D35-AC1D-083B04C673F0}" destId="{6F0E9F0D-416E-4239-B6FC-D8BCCFBF75CB}" srcOrd="1" destOrd="0" presId="urn:microsoft.com/office/officeart/2018/2/layout/IconCircleList"/>
    <dgm:cxn modelId="{ED785480-131B-44CA-B53B-6889CD9BB3B7}" type="presParOf" srcId="{CCE5E3E4-341E-4D35-AC1D-083B04C673F0}" destId="{8D72EEC1-F801-434C-9E44-982314D1EB86}" srcOrd="2" destOrd="0" presId="urn:microsoft.com/office/officeart/2018/2/layout/IconCircleList"/>
    <dgm:cxn modelId="{A666C253-57D3-48F3-9C94-E45FAF3EA56A}" type="presParOf" srcId="{CCE5E3E4-341E-4D35-AC1D-083B04C673F0}" destId="{7EEC4F17-D2C2-4EFD-98F9-E41AF2984F2F}" srcOrd="3" destOrd="0" presId="urn:microsoft.com/office/officeart/2018/2/layout/IconCircleList"/>
    <dgm:cxn modelId="{0A901179-4507-442F-9633-0322A9E36B25}" type="presParOf" srcId="{93871371-C6E3-4834-98B4-359F7783B0B0}" destId="{011ECECD-7663-4FCA-A01F-D41A2E23ACBA}" srcOrd="5" destOrd="0" presId="urn:microsoft.com/office/officeart/2018/2/layout/IconCircleList"/>
    <dgm:cxn modelId="{67E93370-78E3-4372-B30E-1E7F323A3001}" type="presParOf" srcId="{93871371-C6E3-4834-98B4-359F7783B0B0}" destId="{5EBBD7BE-BBD6-46DD-94BE-9118042C2B0C}" srcOrd="6" destOrd="0" presId="urn:microsoft.com/office/officeart/2018/2/layout/IconCircleList"/>
    <dgm:cxn modelId="{06A336D8-94A8-4991-BD6D-60CA74B25BCA}" type="presParOf" srcId="{5EBBD7BE-BBD6-46DD-94BE-9118042C2B0C}" destId="{96CB4893-BE4C-40CE-B0F5-678DF3079118}" srcOrd="0" destOrd="0" presId="urn:microsoft.com/office/officeart/2018/2/layout/IconCircleList"/>
    <dgm:cxn modelId="{74E6D629-D897-43E1-8891-B73644CED688}" type="presParOf" srcId="{5EBBD7BE-BBD6-46DD-94BE-9118042C2B0C}" destId="{A3B4C024-11F3-4351-A5D2-BF1317027A43}" srcOrd="1" destOrd="0" presId="urn:microsoft.com/office/officeart/2018/2/layout/IconCircleList"/>
    <dgm:cxn modelId="{A2A99F11-365C-467F-BCF0-61A3775625F4}" type="presParOf" srcId="{5EBBD7BE-BBD6-46DD-94BE-9118042C2B0C}" destId="{00ECB87A-283B-4805-B492-574FA017C38C}" srcOrd="2" destOrd="0" presId="urn:microsoft.com/office/officeart/2018/2/layout/IconCircleList"/>
    <dgm:cxn modelId="{494F3BE2-86F9-4C24-9BC4-3D18F6C00627}" type="presParOf" srcId="{5EBBD7BE-BBD6-46DD-94BE-9118042C2B0C}" destId="{602D55B1-81D4-4515-8A69-20E7AA50DBC4}"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4588F4-526E-4799-A2BF-E8D3048F556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0C189CB-A41D-4F5E-847F-471B04D9D339}">
      <dgm:prSet custT="1"/>
      <dgm:spPr>
        <a:solidFill>
          <a:srgbClr val="48789F"/>
        </a:solidFill>
      </dgm:spPr>
      <dgm:t>
        <a:bodyPr/>
        <a:lstStyle/>
        <a:p>
          <a:r>
            <a:rPr lang="en-US" sz="2400" b="1">
              <a:solidFill>
                <a:schemeClr val="bg1"/>
              </a:solidFill>
              <a:latin typeface="Arial" panose="020B0604020202020204" pitchFamily="34" charset="0"/>
              <a:cs typeface="Arial" panose="020B0604020202020204" pitchFamily="34" charset="0"/>
            </a:rPr>
            <a:t>Set up your Interprofessional team: </a:t>
          </a:r>
          <a:r>
            <a:rPr lang="en-US" sz="2000">
              <a:solidFill>
                <a:schemeClr val="bg1"/>
              </a:solidFill>
              <a:latin typeface="Arial" panose="020B0604020202020204" pitchFamily="34" charset="0"/>
              <a:cs typeface="Arial" panose="020B0604020202020204" pitchFamily="34" charset="0"/>
            </a:rPr>
            <a:t>Nursing assistants, RNs, respiratory, speech and language (SLP), OT, RT infection prevention, MD, Administration, Dietary Services, Supply Chain, Dental Professionals  </a:t>
          </a:r>
        </a:p>
      </dgm:t>
    </dgm:pt>
    <dgm:pt modelId="{8260D890-BE61-4997-B427-67F820790E9F}" type="parTrans" cxnId="{E4C1E22C-C8B0-4AA6-A716-4C147CCFBE25}">
      <dgm:prSet/>
      <dgm:spPr/>
      <dgm:t>
        <a:bodyPr/>
        <a:lstStyle/>
        <a:p>
          <a:endParaRPr lang="en-US"/>
        </a:p>
      </dgm:t>
    </dgm:pt>
    <dgm:pt modelId="{5F8046AB-4DD3-40EB-A7B5-A3BA76D84B7E}" type="sibTrans" cxnId="{E4C1E22C-C8B0-4AA6-A716-4C147CCFBE25}">
      <dgm:prSet/>
      <dgm:spPr/>
      <dgm:t>
        <a:bodyPr/>
        <a:lstStyle/>
        <a:p>
          <a:endParaRPr lang="en-US"/>
        </a:p>
      </dgm:t>
    </dgm:pt>
    <dgm:pt modelId="{1F559938-1D27-41D7-B6B1-21FBBE2E755C}">
      <dgm:prSet custT="1"/>
      <dgm:spPr>
        <a:solidFill>
          <a:srgbClr val="48789F"/>
        </a:solidFill>
      </dgm:spPr>
      <dgm:t>
        <a:bodyPr/>
        <a:lstStyle/>
        <a:p>
          <a:r>
            <a:rPr lang="en-US" sz="2400" b="1">
              <a:solidFill>
                <a:schemeClr val="bg1"/>
              </a:solidFill>
              <a:latin typeface="Arial" panose="020B0604020202020204" pitchFamily="34" charset="0"/>
              <a:cs typeface="Arial" panose="020B0604020202020204" pitchFamily="34" charset="0"/>
            </a:rPr>
            <a:t>Make it easy to do the right care: </a:t>
          </a:r>
          <a:br>
            <a:rPr lang="en-US" sz="2400" b="1">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ADA-aligned dental care supplies including suction toothbrushes on the regular med/ surg units</a:t>
          </a:r>
        </a:p>
      </dgm:t>
    </dgm:pt>
    <dgm:pt modelId="{F273BFC6-1DFB-4D7E-8BDB-0D34471B166D}" type="parTrans" cxnId="{0A967829-3519-4E3D-8FF7-3150B99CEE6F}">
      <dgm:prSet/>
      <dgm:spPr/>
      <dgm:t>
        <a:bodyPr/>
        <a:lstStyle/>
        <a:p>
          <a:endParaRPr lang="en-US"/>
        </a:p>
      </dgm:t>
    </dgm:pt>
    <dgm:pt modelId="{BCCA9A54-999A-496F-9E23-3D4AD070FF50}" type="sibTrans" cxnId="{0A967829-3519-4E3D-8FF7-3150B99CEE6F}">
      <dgm:prSet/>
      <dgm:spPr/>
      <dgm:t>
        <a:bodyPr/>
        <a:lstStyle/>
        <a:p>
          <a:endParaRPr lang="en-US"/>
        </a:p>
      </dgm:t>
    </dgm:pt>
    <dgm:pt modelId="{AD1076A3-A8BB-46F2-85E3-0D1495E8B3FE}">
      <dgm:prSet custT="1"/>
      <dgm:spPr>
        <a:solidFill>
          <a:srgbClr val="48789F"/>
        </a:solidFill>
      </dgm:spPr>
      <dgm:t>
        <a:bodyPr/>
        <a:lstStyle/>
        <a:p>
          <a:r>
            <a:rPr lang="en-US" sz="2400" b="1">
              <a:solidFill>
                <a:schemeClr val="bg1"/>
              </a:solidFill>
              <a:latin typeface="Arial" panose="020B0604020202020204" pitchFamily="34" charset="0"/>
              <a:cs typeface="Arial" panose="020B0604020202020204" pitchFamily="34" charset="0"/>
            </a:rPr>
            <a:t>Clear Protocols, Expectations and Education: </a:t>
          </a:r>
          <a:br>
            <a:rPr lang="en-US" sz="2400" b="1">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onboarding and ongoing education/ including nurses’ aides </a:t>
          </a:r>
        </a:p>
      </dgm:t>
    </dgm:pt>
    <dgm:pt modelId="{2ABD7B41-4EF0-42A3-9C28-3B1B6A7F4753}" type="parTrans" cxnId="{7E58B810-18AB-4CCE-9BDA-AB49D7FD1845}">
      <dgm:prSet/>
      <dgm:spPr/>
      <dgm:t>
        <a:bodyPr/>
        <a:lstStyle/>
        <a:p>
          <a:endParaRPr lang="en-US"/>
        </a:p>
      </dgm:t>
    </dgm:pt>
    <dgm:pt modelId="{B062C14A-220E-4A07-A0C3-4E9D040CC2AB}" type="sibTrans" cxnId="{7E58B810-18AB-4CCE-9BDA-AB49D7FD1845}">
      <dgm:prSet/>
      <dgm:spPr/>
      <dgm:t>
        <a:bodyPr/>
        <a:lstStyle/>
        <a:p>
          <a:endParaRPr lang="en-US"/>
        </a:p>
      </dgm:t>
    </dgm:pt>
    <dgm:pt modelId="{12B54B9C-9E6F-455A-BECC-D6C34D9B0748}" type="pres">
      <dgm:prSet presAssocID="{5F4588F4-526E-4799-A2BF-E8D3048F556E}" presName="diagram" presStyleCnt="0">
        <dgm:presLayoutVars>
          <dgm:dir/>
          <dgm:resizeHandles val="exact"/>
        </dgm:presLayoutVars>
      </dgm:prSet>
      <dgm:spPr/>
    </dgm:pt>
    <dgm:pt modelId="{F20AB30B-025C-4206-8CF0-C00E500CE7AC}" type="pres">
      <dgm:prSet presAssocID="{E0C189CB-A41D-4F5E-847F-471B04D9D339}" presName="node" presStyleLbl="node1" presStyleIdx="0" presStyleCnt="3" custScaleY="155615">
        <dgm:presLayoutVars>
          <dgm:bulletEnabled val="1"/>
        </dgm:presLayoutVars>
      </dgm:prSet>
      <dgm:spPr/>
    </dgm:pt>
    <dgm:pt modelId="{08B9AB73-6099-4BE8-9F0D-DAEF2452888F}" type="pres">
      <dgm:prSet presAssocID="{5F8046AB-4DD3-40EB-A7B5-A3BA76D84B7E}" presName="sibTrans" presStyleCnt="0"/>
      <dgm:spPr/>
    </dgm:pt>
    <dgm:pt modelId="{C6EB2A33-00FA-40E1-88B3-B9707AF09927}" type="pres">
      <dgm:prSet presAssocID="{1F559938-1D27-41D7-B6B1-21FBBE2E755C}" presName="node" presStyleLbl="node1" presStyleIdx="1" presStyleCnt="3" custScaleY="155615">
        <dgm:presLayoutVars>
          <dgm:bulletEnabled val="1"/>
        </dgm:presLayoutVars>
      </dgm:prSet>
      <dgm:spPr/>
    </dgm:pt>
    <dgm:pt modelId="{88107688-8246-4153-93C5-A9CA8D45B04C}" type="pres">
      <dgm:prSet presAssocID="{BCCA9A54-999A-496F-9E23-3D4AD070FF50}" presName="sibTrans" presStyleCnt="0"/>
      <dgm:spPr/>
    </dgm:pt>
    <dgm:pt modelId="{B9D190BA-F7E9-469A-BAFC-82774226DCB5}" type="pres">
      <dgm:prSet presAssocID="{AD1076A3-A8BB-46F2-85E3-0D1495E8B3FE}" presName="node" presStyleLbl="node1" presStyleIdx="2" presStyleCnt="3" custScaleY="150358">
        <dgm:presLayoutVars>
          <dgm:bulletEnabled val="1"/>
        </dgm:presLayoutVars>
      </dgm:prSet>
      <dgm:spPr/>
    </dgm:pt>
  </dgm:ptLst>
  <dgm:cxnLst>
    <dgm:cxn modelId="{F232DC08-5511-4CC5-86E4-F7E71A9ADAE2}" type="presOf" srcId="{1F559938-1D27-41D7-B6B1-21FBBE2E755C}" destId="{C6EB2A33-00FA-40E1-88B3-B9707AF09927}" srcOrd="0" destOrd="0" presId="urn:microsoft.com/office/officeart/2005/8/layout/default"/>
    <dgm:cxn modelId="{7E58B810-18AB-4CCE-9BDA-AB49D7FD1845}" srcId="{5F4588F4-526E-4799-A2BF-E8D3048F556E}" destId="{AD1076A3-A8BB-46F2-85E3-0D1495E8B3FE}" srcOrd="2" destOrd="0" parTransId="{2ABD7B41-4EF0-42A3-9C28-3B1B6A7F4753}" sibTransId="{B062C14A-220E-4A07-A0C3-4E9D040CC2AB}"/>
    <dgm:cxn modelId="{0A967829-3519-4E3D-8FF7-3150B99CEE6F}" srcId="{5F4588F4-526E-4799-A2BF-E8D3048F556E}" destId="{1F559938-1D27-41D7-B6B1-21FBBE2E755C}" srcOrd="1" destOrd="0" parTransId="{F273BFC6-1DFB-4D7E-8BDB-0D34471B166D}" sibTransId="{BCCA9A54-999A-496F-9E23-3D4AD070FF50}"/>
    <dgm:cxn modelId="{E4C1E22C-C8B0-4AA6-A716-4C147CCFBE25}" srcId="{5F4588F4-526E-4799-A2BF-E8D3048F556E}" destId="{E0C189CB-A41D-4F5E-847F-471B04D9D339}" srcOrd="0" destOrd="0" parTransId="{8260D890-BE61-4997-B427-67F820790E9F}" sibTransId="{5F8046AB-4DD3-40EB-A7B5-A3BA76D84B7E}"/>
    <dgm:cxn modelId="{9B99917F-B9FB-42C0-A1F2-B0CDF505E03B}" type="presOf" srcId="{E0C189CB-A41D-4F5E-847F-471B04D9D339}" destId="{F20AB30B-025C-4206-8CF0-C00E500CE7AC}" srcOrd="0" destOrd="0" presId="urn:microsoft.com/office/officeart/2005/8/layout/default"/>
    <dgm:cxn modelId="{E8E176D6-9A65-4DED-9212-6E4ADCBAC958}" type="presOf" srcId="{5F4588F4-526E-4799-A2BF-E8D3048F556E}" destId="{12B54B9C-9E6F-455A-BECC-D6C34D9B0748}" srcOrd="0" destOrd="0" presId="urn:microsoft.com/office/officeart/2005/8/layout/default"/>
    <dgm:cxn modelId="{48E6BBDC-1080-4C69-88FC-23A2AC1B72D4}" type="presOf" srcId="{AD1076A3-A8BB-46F2-85E3-0D1495E8B3FE}" destId="{B9D190BA-F7E9-469A-BAFC-82774226DCB5}" srcOrd="0" destOrd="0" presId="urn:microsoft.com/office/officeart/2005/8/layout/default"/>
    <dgm:cxn modelId="{39F05F3E-A1E2-4BAD-9833-7F250BF1B3EE}" type="presParOf" srcId="{12B54B9C-9E6F-455A-BECC-D6C34D9B0748}" destId="{F20AB30B-025C-4206-8CF0-C00E500CE7AC}" srcOrd="0" destOrd="0" presId="urn:microsoft.com/office/officeart/2005/8/layout/default"/>
    <dgm:cxn modelId="{67B26A15-FA4E-4848-BA23-FF58B63D6469}" type="presParOf" srcId="{12B54B9C-9E6F-455A-BECC-D6C34D9B0748}" destId="{08B9AB73-6099-4BE8-9F0D-DAEF2452888F}" srcOrd="1" destOrd="0" presId="urn:microsoft.com/office/officeart/2005/8/layout/default"/>
    <dgm:cxn modelId="{E3D7AA0C-A06C-4D1D-8EB7-2B8B60F59ED8}" type="presParOf" srcId="{12B54B9C-9E6F-455A-BECC-D6C34D9B0748}" destId="{C6EB2A33-00FA-40E1-88B3-B9707AF09927}" srcOrd="2" destOrd="0" presId="urn:microsoft.com/office/officeart/2005/8/layout/default"/>
    <dgm:cxn modelId="{46ADE0A1-6FC1-4F58-AA13-0D0110A60D11}" type="presParOf" srcId="{12B54B9C-9E6F-455A-BECC-D6C34D9B0748}" destId="{88107688-8246-4153-93C5-A9CA8D45B04C}" srcOrd="3" destOrd="0" presId="urn:microsoft.com/office/officeart/2005/8/layout/default"/>
    <dgm:cxn modelId="{1838EB9F-343F-4D4D-86C1-30F783B22E08}" type="presParOf" srcId="{12B54B9C-9E6F-455A-BECC-D6C34D9B0748}" destId="{B9D190BA-F7E9-469A-BAFC-82774226DCB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49C0DE-6312-47B2-906E-1250AA6DE0C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8F7D735-7CEB-47FA-91DB-6F0468070CCD}">
      <dgm:prSet phldrT="[Text]"/>
      <dgm:spPr>
        <a:solidFill>
          <a:schemeClr val="tx2">
            <a:lumMod val="40000"/>
            <a:lumOff val="60000"/>
          </a:schemeClr>
        </a:solidFill>
      </dgm:spPr>
      <dgm:t>
        <a:bodyPr/>
        <a:lstStyle/>
        <a:p>
          <a:r>
            <a:rPr lang="en-US">
              <a:latin typeface="Arial" panose="020B0604020202020204" pitchFamily="34" charset="0"/>
              <a:cs typeface="Arial" panose="020B0604020202020204" pitchFamily="34" charset="0"/>
            </a:rPr>
            <a:t>2010</a:t>
          </a:r>
        </a:p>
      </dgm:t>
    </dgm:pt>
    <dgm:pt modelId="{929663AF-7FC8-42EF-9347-05B9C48D1E97}" type="parTrans" cxnId="{1C0A3037-DFFC-444E-A662-71EFB8A247D3}">
      <dgm:prSet/>
      <dgm:spPr/>
      <dgm:t>
        <a:bodyPr/>
        <a:lstStyle/>
        <a:p>
          <a:endParaRPr lang="en-US"/>
        </a:p>
      </dgm:t>
    </dgm:pt>
    <dgm:pt modelId="{EDF54244-AA0C-4F57-9D44-C4D830CA1BDF}" type="sibTrans" cxnId="{1C0A3037-DFFC-444E-A662-71EFB8A247D3}">
      <dgm:prSet/>
      <dgm:spPr/>
      <dgm:t>
        <a:bodyPr/>
        <a:lstStyle/>
        <a:p>
          <a:endParaRPr lang="en-US"/>
        </a:p>
      </dgm:t>
    </dgm:pt>
    <dgm:pt modelId="{CD34557D-DE24-4889-86F9-6101A5FEE83C}">
      <dgm:prSet phldrT="[Text]" custT="1"/>
      <dgm:spPr/>
      <dgm:t>
        <a:bodyPr/>
        <a:lstStyle/>
        <a:p>
          <a:r>
            <a:rPr lang="en-US" sz="2000">
              <a:latin typeface="Arial" panose="020B0604020202020204" pitchFamily="34" charset="0"/>
              <a:cs typeface="Arial" panose="020B0604020202020204" pitchFamily="34" charset="0"/>
            </a:rPr>
            <a:t>Focused on device-related infection </a:t>
          </a:r>
        </a:p>
      </dgm:t>
    </dgm:pt>
    <dgm:pt modelId="{EF2CD68A-997D-492E-84FC-54A6C3469B56}" type="parTrans" cxnId="{491B86D8-C57C-4EA1-8A2E-88E411536876}">
      <dgm:prSet/>
      <dgm:spPr/>
      <dgm:t>
        <a:bodyPr/>
        <a:lstStyle/>
        <a:p>
          <a:endParaRPr lang="en-US"/>
        </a:p>
      </dgm:t>
    </dgm:pt>
    <dgm:pt modelId="{813BF41C-3A3B-4781-9E2A-8A04D1AC005E}" type="sibTrans" cxnId="{491B86D8-C57C-4EA1-8A2E-88E411536876}">
      <dgm:prSet/>
      <dgm:spPr/>
      <dgm:t>
        <a:bodyPr/>
        <a:lstStyle/>
        <a:p>
          <a:endParaRPr lang="en-US"/>
        </a:p>
      </dgm:t>
    </dgm:pt>
    <dgm:pt modelId="{735A913C-C43B-4AAC-933B-C33AAB8366C1}">
      <dgm:prSet phldrT="[Text]" custT="1"/>
      <dgm:spPr/>
      <dgm:t>
        <a:bodyPr/>
        <a:lstStyle/>
        <a:p>
          <a:r>
            <a:rPr lang="en-US" sz="2000">
              <a:latin typeface="Arial" panose="020B0604020202020204" pitchFamily="34" charset="0"/>
              <a:cs typeface="Arial" panose="020B0604020202020204" pitchFamily="34" charset="0"/>
            </a:rPr>
            <a:t>Non-ventilator hospital-acquired pneumonia not monitored</a:t>
          </a:r>
        </a:p>
      </dgm:t>
    </dgm:pt>
    <dgm:pt modelId="{A5D1F715-2D1E-42DF-BBB8-0FAB3C0A1207}" type="parTrans" cxnId="{9C127964-4091-4A84-AD01-B755FFFD0BF2}">
      <dgm:prSet/>
      <dgm:spPr/>
      <dgm:t>
        <a:bodyPr/>
        <a:lstStyle/>
        <a:p>
          <a:endParaRPr lang="en-US"/>
        </a:p>
      </dgm:t>
    </dgm:pt>
    <dgm:pt modelId="{A33D991E-60B7-421D-BDAD-2941685CF47F}" type="sibTrans" cxnId="{9C127964-4091-4A84-AD01-B755FFFD0BF2}">
      <dgm:prSet/>
      <dgm:spPr/>
      <dgm:t>
        <a:bodyPr/>
        <a:lstStyle/>
        <a:p>
          <a:endParaRPr lang="en-US"/>
        </a:p>
      </dgm:t>
    </dgm:pt>
    <dgm:pt modelId="{25C2EB6E-E1D7-49C9-975F-D47785FEAB9A}">
      <dgm:prSet phldrT="[Text]"/>
      <dgm:spPr>
        <a:solidFill>
          <a:schemeClr val="tx2">
            <a:lumMod val="60000"/>
            <a:lumOff val="40000"/>
          </a:schemeClr>
        </a:solidFill>
      </dgm:spPr>
      <dgm:t>
        <a:bodyPr/>
        <a:lstStyle/>
        <a:p>
          <a:r>
            <a:rPr lang="en-US" dirty="0">
              <a:latin typeface="Arial" panose="020B0604020202020204" pitchFamily="34" charset="0"/>
              <a:cs typeface="Arial" panose="020B0604020202020204" pitchFamily="34" charset="0"/>
            </a:rPr>
            <a:t>2025</a:t>
          </a:r>
        </a:p>
      </dgm:t>
    </dgm:pt>
    <dgm:pt modelId="{C51986A3-38C2-4DAE-BB58-19A683517C4F}" type="parTrans" cxnId="{ED5EBADC-A9AE-4FBD-92F3-BEADC254175A}">
      <dgm:prSet/>
      <dgm:spPr/>
      <dgm:t>
        <a:bodyPr/>
        <a:lstStyle/>
        <a:p>
          <a:endParaRPr lang="en-US"/>
        </a:p>
      </dgm:t>
    </dgm:pt>
    <dgm:pt modelId="{BB409B46-5810-4C4A-A181-FC1A95DA7C7C}" type="sibTrans" cxnId="{ED5EBADC-A9AE-4FBD-92F3-BEADC254175A}">
      <dgm:prSet/>
      <dgm:spPr/>
      <dgm:t>
        <a:bodyPr/>
        <a:lstStyle/>
        <a:p>
          <a:endParaRPr lang="en-US"/>
        </a:p>
      </dgm:t>
    </dgm:pt>
    <dgm:pt modelId="{536E41E4-A0A3-4C47-80B7-BE3D436A38AF}">
      <dgm:prSet phldrT="[Text]" custT="1"/>
      <dgm:spPr/>
      <dgm:t>
        <a:bodyPr/>
        <a:lstStyle/>
        <a:p>
          <a:pPr algn="l"/>
          <a:r>
            <a:rPr lang="en-US" sz="2000">
              <a:latin typeface="Arial" panose="020B0604020202020204" pitchFamily="34" charset="0"/>
              <a:cs typeface="Arial" panose="020B0604020202020204" pitchFamily="34" charset="0"/>
            </a:rPr>
            <a:t>Hospital-acquired pneumonia now #1 hospital-acquired infection </a:t>
          </a:r>
        </a:p>
      </dgm:t>
    </dgm:pt>
    <dgm:pt modelId="{E4C65D89-4B51-4F51-9058-6311F4854A9F}" type="parTrans" cxnId="{4FFFCCC0-D630-4BE3-B380-57DEBE5E66E1}">
      <dgm:prSet/>
      <dgm:spPr/>
      <dgm:t>
        <a:bodyPr/>
        <a:lstStyle/>
        <a:p>
          <a:endParaRPr lang="en-US"/>
        </a:p>
      </dgm:t>
    </dgm:pt>
    <dgm:pt modelId="{29F4D4E7-5EDE-4883-9079-CEC7BBDD436D}" type="sibTrans" cxnId="{4FFFCCC0-D630-4BE3-B380-57DEBE5E66E1}">
      <dgm:prSet/>
      <dgm:spPr/>
      <dgm:t>
        <a:bodyPr/>
        <a:lstStyle/>
        <a:p>
          <a:endParaRPr lang="en-US"/>
        </a:p>
      </dgm:t>
    </dgm:pt>
    <dgm:pt modelId="{25007F27-9CA6-4B10-9BF5-E94BEEC7E1D1}">
      <dgm:prSet phldrT="[Text]" custT="1"/>
      <dgm:spPr/>
      <dgm:t>
        <a:bodyPr/>
        <a:lstStyle/>
        <a:p>
          <a:pPr algn="l"/>
          <a:r>
            <a:rPr lang="en-US" sz="2000">
              <a:solidFill>
                <a:srgbClr val="FF0000"/>
              </a:solidFill>
              <a:latin typeface="Arial" panose="020B0604020202020204" pitchFamily="34" charset="0"/>
              <a:cs typeface="Arial" panose="020B0604020202020204" pitchFamily="34" charset="0"/>
            </a:rPr>
            <a:t>Non-ventilator hospital-acquired pneumonia </a:t>
          </a:r>
          <a:r>
            <a:rPr lang="en-US" sz="2000" u="sng">
              <a:solidFill>
                <a:srgbClr val="FF0000"/>
              </a:solidFill>
              <a:latin typeface="Arial" panose="020B0604020202020204" pitchFamily="34" charset="0"/>
              <a:cs typeface="Arial" panose="020B0604020202020204" pitchFamily="34" charset="0"/>
            </a:rPr>
            <a:t>still not </a:t>
          </a:r>
          <a:r>
            <a:rPr lang="en-US" sz="2000">
              <a:solidFill>
                <a:srgbClr val="FF0000"/>
              </a:solidFill>
              <a:latin typeface="Arial" panose="020B0604020202020204" pitchFamily="34" charset="0"/>
              <a:cs typeface="Arial" panose="020B0604020202020204" pitchFamily="34" charset="0"/>
            </a:rPr>
            <a:t>monitored </a:t>
          </a:r>
          <a:br>
            <a:rPr lang="en-US" sz="2000">
              <a:solidFill>
                <a:srgbClr val="FF0000"/>
              </a:solidFill>
              <a:latin typeface="Arial" panose="020B0604020202020204" pitchFamily="34" charset="0"/>
              <a:cs typeface="Arial" panose="020B0604020202020204" pitchFamily="34" charset="0"/>
            </a:rPr>
          </a:br>
          <a:r>
            <a:rPr lang="en-US" sz="2000">
              <a:solidFill>
                <a:srgbClr val="FF0000"/>
              </a:solidFill>
              <a:latin typeface="Arial" panose="020B0604020202020204" pitchFamily="34" charset="0"/>
              <a:cs typeface="Arial" panose="020B0604020202020204" pitchFamily="34" charset="0"/>
            </a:rPr>
            <a:t>***  July 2024: Congressional Appropriations Committee: added note to address NVHAP </a:t>
          </a:r>
          <a:br>
            <a:rPr lang="en-US" sz="2000">
              <a:solidFill>
                <a:srgbClr val="FF0000"/>
              </a:solidFill>
              <a:latin typeface="Arial" panose="020B0604020202020204" pitchFamily="34" charset="0"/>
              <a:cs typeface="Arial" panose="020B0604020202020204" pitchFamily="34" charset="0"/>
            </a:rPr>
          </a:br>
          <a:r>
            <a:rPr lang="en-US" sz="2000">
              <a:solidFill>
                <a:srgbClr val="FF0000"/>
              </a:solidFill>
              <a:latin typeface="Arial" panose="020B0604020202020204" pitchFamily="34" charset="0"/>
              <a:cs typeface="Arial" panose="020B0604020202020204" pitchFamily="34" charset="0"/>
            </a:rPr>
            <a:t> </a:t>
          </a:r>
          <a:br>
            <a:rPr lang="en-US" sz="2000">
              <a:solidFill>
                <a:srgbClr val="FF0000"/>
              </a:solidFill>
              <a:latin typeface="Arial" panose="020B0604020202020204" pitchFamily="34" charset="0"/>
              <a:cs typeface="Arial" panose="020B0604020202020204" pitchFamily="34" charset="0"/>
            </a:rPr>
          </a:br>
          <a:endParaRPr lang="en-US" sz="2000">
            <a:solidFill>
              <a:srgbClr val="FF0000"/>
            </a:solidFill>
            <a:latin typeface="Arial" panose="020B0604020202020204" pitchFamily="34" charset="0"/>
            <a:cs typeface="Arial" panose="020B0604020202020204" pitchFamily="34" charset="0"/>
          </a:endParaRPr>
        </a:p>
      </dgm:t>
    </dgm:pt>
    <dgm:pt modelId="{9ED26C4F-5BFB-4576-9D20-E4142FC36D80}" type="parTrans" cxnId="{3D8A97C5-3C42-4475-89D0-20535FF6C7AA}">
      <dgm:prSet/>
      <dgm:spPr/>
      <dgm:t>
        <a:bodyPr/>
        <a:lstStyle/>
        <a:p>
          <a:endParaRPr lang="en-US"/>
        </a:p>
      </dgm:t>
    </dgm:pt>
    <dgm:pt modelId="{5EA79346-57D9-4736-8FE3-B5F627C52AF0}" type="sibTrans" cxnId="{3D8A97C5-3C42-4475-89D0-20535FF6C7AA}">
      <dgm:prSet/>
      <dgm:spPr/>
      <dgm:t>
        <a:bodyPr/>
        <a:lstStyle/>
        <a:p>
          <a:endParaRPr lang="en-US"/>
        </a:p>
      </dgm:t>
    </dgm:pt>
    <dgm:pt modelId="{841A4449-5070-4BED-BB74-85F13E1187E5}">
      <dgm:prSet phldrT="[Text]"/>
      <dgm:spPr/>
      <dgm:t>
        <a:bodyPr/>
        <a:lstStyle/>
        <a:p>
          <a:endParaRPr lang="en-US" sz="1600">
            <a:latin typeface="Arial" panose="020B0604020202020204" pitchFamily="34" charset="0"/>
            <a:cs typeface="Arial" panose="020B0604020202020204" pitchFamily="34" charset="0"/>
          </a:endParaRPr>
        </a:p>
      </dgm:t>
    </dgm:pt>
    <dgm:pt modelId="{F8E84A71-56B9-49E2-9CAD-735D3BCD4014}" type="parTrans" cxnId="{26B21001-965F-43CC-A0EF-B77C3B6F24B6}">
      <dgm:prSet/>
      <dgm:spPr/>
      <dgm:t>
        <a:bodyPr/>
        <a:lstStyle/>
        <a:p>
          <a:endParaRPr lang="en-US"/>
        </a:p>
      </dgm:t>
    </dgm:pt>
    <dgm:pt modelId="{54958B2E-DEA3-48F2-B443-383B91721897}" type="sibTrans" cxnId="{26B21001-965F-43CC-A0EF-B77C3B6F24B6}">
      <dgm:prSet/>
      <dgm:spPr/>
      <dgm:t>
        <a:bodyPr/>
        <a:lstStyle/>
        <a:p>
          <a:endParaRPr lang="en-US"/>
        </a:p>
      </dgm:t>
    </dgm:pt>
    <dgm:pt modelId="{ED4ED939-0C0A-4B8A-8364-6B25917D3317}" type="pres">
      <dgm:prSet presAssocID="{1A49C0DE-6312-47B2-906E-1250AA6DE0CB}" presName="Name0" presStyleCnt="0">
        <dgm:presLayoutVars>
          <dgm:dir/>
          <dgm:animLvl val="lvl"/>
          <dgm:resizeHandles/>
        </dgm:presLayoutVars>
      </dgm:prSet>
      <dgm:spPr/>
    </dgm:pt>
    <dgm:pt modelId="{CCB4DD26-B24E-4B94-9D37-649BDBEF0865}" type="pres">
      <dgm:prSet presAssocID="{38F7D735-7CEB-47FA-91DB-6F0468070CCD}" presName="linNode" presStyleCnt="0"/>
      <dgm:spPr/>
    </dgm:pt>
    <dgm:pt modelId="{D665B7CE-18AE-44C1-BB11-97A3454A6F5A}" type="pres">
      <dgm:prSet presAssocID="{38F7D735-7CEB-47FA-91DB-6F0468070CCD}" presName="parentShp" presStyleLbl="node1" presStyleIdx="0" presStyleCnt="2" custScaleY="35209">
        <dgm:presLayoutVars>
          <dgm:bulletEnabled val="1"/>
        </dgm:presLayoutVars>
      </dgm:prSet>
      <dgm:spPr/>
    </dgm:pt>
    <dgm:pt modelId="{88FA3E41-2C7E-4798-B2F2-F95230DA1564}" type="pres">
      <dgm:prSet presAssocID="{38F7D735-7CEB-47FA-91DB-6F0468070CCD}" presName="childShp" presStyleLbl="bgAccFollowNode1" presStyleIdx="0" presStyleCnt="2" custScaleX="103911" custScaleY="43539" custLinFactNeighborX="8246" custLinFactNeighborY="1690">
        <dgm:presLayoutVars>
          <dgm:bulletEnabled val="1"/>
        </dgm:presLayoutVars>
      </dgm:prSet>
      <dgm:spPr/>
    </dgm:pt>
    <dgm:pt modelId="{92957F1C-1C0F-4461-9E94-4C3048359C8F}" type="pres">
      <dgm:prSet presAssocID="{EDF54244-AA0C-4F57-9D44-C4D830CA1BDF}" presName="spacing" presStyleCnt="0"/>
      <dgm:spPr/>
    </dgm:pt>
    <dgm:pt modelId="{4500F675-0BEA-47C5-8BB5-6679320F62C9}" type="pres">
      <dgm:prSet presAssocID="{25C2EB6E-E1D7-49C9-975F-D47785FEAB9A}" presName="linNode" presStyleCnt="0"/>
      <dgm:spPr/>
    </dgm:pt>
    <dgm:pt modelId="{92FBEFC9-AB9F-4435-BE2A-42F5677AB170}" type="pres">
      <dgm:prSet presAssocID="{25C2EB6E-E1D7-49C9-975F-D47785FEAB9A}" presName="parentShp" presStyleLbl="node1" presStyleIdx="1" presStyleCnt="2" custScaleX="99145" custScaleY="33521" custLinFactNeighborX="-434" custLinFactNeighborY="-5012">
        <dgm:presLayoutVars>
          <dgm:bulletEnabled val="1"/>
        </dgm:presLayoutVars>
      </dgm:prSet>
      <dgm:spPr/>
    </dgm:pt>
    <dgm:pt modelId="{81BC2066-1639-4F41-9DE0-CBA957FD3B81}" type="pres">
      <dgm:prSet presAssocID="{25C2EB6E-E1D7-49C9-975F-D47785FEAB9A}" presName="childShp" presStyleLbl="bgAccFollowNode1" presStyleIdx="1" presStyleCnt="2" custScaleX="101850" custScaleY="42470" custLinFactNeighborX="-205" custLinFactNeighborY="-3673">
        <dgm:presLayoutVars>
          <dgm:bulletEnabled val="1"/>
        </dgm:presLayoutVars>
      </dgm:prSet>
      <dgm:spPr/>
    </dgm:pt>
  </dgm:ptLst>
  <dgm:cxnLst>
    <dgm:cxn modelId="{26B21001-965F-43CC-A0EF-B77C3B6F24B6}" srcId="{38F7D735-7CEB-47FA-91DB-6F0468070CCD}" destId="{841A4449-5070-4BED-BB74-85F13E1187E5}" srcOrd="0" destOrd="0" parTransId="{F8E84A71-56B9-49E2-9CAD-735D3BCD4014}" sibTransId="{54958B2E-DEA3-48F2-B443-383B91721897}"/>
    <dgm:cxn modelId="{E90F1813-9FEF-429D-9919-53BE55812667}" type="presOf" srcId="{25007F27-9CA6-4B10-9BF5-E94BEEC7E1D1}" destId="{81BC2066-1639-4F41-9DE0-CBA957FD3B81}" srcOrd="0" destOrd="1" presId="urn:microsoft.com/office/officeart/2005/8/layout/vList6"/>
    <dgm:cxn modelId="{1C0A3037-DFFC-444E-A662-71EFB8A247D3}" srcId="{1A49C0DE-6312-47B2-906E-1250AA6DE0CB}" destId="{38F7D735-7CEB-47FA-91DB-6F0468070CCD}" srcOrd="0" destOrd="0" parTransId="{929663AF-7FC8-42EF-9347-05B9C48D1E97}" sibTransId="{EDF54244-AA0C-4F57-9D44-C4D830CA1BDF}"/>
    <dgm:cxn modelId="{9C127964-4091-4A84-AD01-B755FFFD0BF2}" srcId="{38F7D735-7CEB-47FA-91DB-6F0468070CCD}" destId="{735A913C-C43B-4AAC-933B-C33AAB8366C1}" srcOrd="2" destOrd="0" parTransId="{A5D1F715-2D1E-42DF-BBB8-0FAB3C0A1207}" sibTransId="{A33D991E-60B7-421D-BDAD-2941685CF47F}"/>
    <dgm:cxn modelId="{988DC34F-4416-420B-90DB-9C9C5FD9BCC4}" type="presOf" srcId="{735A913C-C43B-4AAC-933B-C33AAB8366C1}" destId="{88FA3E41-2C7E-4798-B2F2-F95230DA1564}" srcOrd="0" destOrd="2" presId="urn:microsoft.com/office/officeart/2005/8/layout/vList6"/>
    <dgm:cxn modelId="{55110C85-D3BE-42E0-B66A-3324BF52D737}" type="presOf" srcId="{CD34557D-DE24-4889-86F9-6101A5FEE83C}" destId="{88FA3E41-2C7E-4798-B2F2-F95230DA1564}" srcOrd="0" destOrd="1" presId="urn:microsoft.com/office/officeart/2005/8/layout/vList6"/>
    <dgm:cxn modelId="{C13DB296-FF36-4A5A-B907-559E098F0CCF}" type="presOf" srcId="{25C2EB6E-E1D7-49C9-975F-D47785FEAB9A}" destId="{92FBEFC9-AB9F-4435-BE2A-42F5677AB170}" srcOrd="0" destOrd="0" presId="urn:microsoft.com/office/officeart/2005/8/layout/vList6"/>
    <dgm:cxn modelId="{F0099A9C-1B51-416F-8AEE-80DC4B366131}" type="presOf" srcId="{841A4449-5070-4BED-BB74-85F13E1187E5}" destId="{88FA3E41-2C7E-4798-B2F2-F95230DA1564}" srcOrd="0" destOrd="0" presId="urn:microsoft.com/office/officeart/2005/8/layout/vList6"/>
    <dgm:cxn modelId="{3DBCADA8-2176-4E6F-97A4-D55196D45F4F}" type="presOf" srcId="{1A49C0DE-6312-47B2-906E-1250AA6DE0CB}" destId="{ED4ED939-0C0A-4B8A-8364-6B25917D3317}" srcOrd="0" destOrd="0" presId="urn:microsoft.com/office/officeart/2005/8/layout/vList6"/>
    <dgm:cxn modelId="{1290CBC0-6F80-4505-A81E-8843E43030D5}" type="presOf" srcId="{536E41E4-A0A3-4C47-80B7-BE3D436A38AF}" destId="{81BC2066-1639-4F41-9DE0-CBA957FD3B81}" srcOrd="0" destOrd="0" presId="urn:microsoft.com/office/officeart/2005/8/layout/vList6"/>
    <dgm:cxn modelId="{4FFFCCC0-D630-4BE3-B380-57DEBE5E66E1}" srcId="{25C2EB6E-E1D7-49C9-975F-D47785FEAB9A}" destId="{536E41E4-A0A3-4C47-80B7-BE3D436A38AF}" srcOrd="0" destOrd="0" parTransId="{E4C65D89-4B51-4F51-9058-6311F4854A9F}" sibTransId="{29F4D4E7-5EDE-4883-9079-CEC7BBDD436D}"/>
    <dgm:cxn modelId="{3D8A97C5-3C42-4475-89D0-20535FF6C7AA}" srcId="{25C2EB6E-E1D7-49C9-975F-D47785FEAB9A}" destId="{25007F27-9CA6-4B10-9BF5-E94BEEC7E1D1}" srcOrd="1" destOrd="0" parTransId="{9ED26C4F-5BFB-4576-9D20-E4142FC36D80}" sibTransId="{5EA79346-57D9-4736-8FE3-B5F627C52AF0}"/>
    <dgm:cxn modelId="{5A2591D2-48AE-4305-B613-E64648910764}" type="presOf" srcId="{38F7D735-7CEB-47FA-91DB-6F0468070CCD}" destId="{D665B7CE-18AE-44C1-BB11-97A3454A6F5A}" srcOrd="0" destOrd="0" presId="urn:microsoft.com/office/officeart/2005/8/layout/vList6"/>
    <dgm:cxn modelId="{491B86D8-C57C-4EA1-8A2E-88E411536876}" srcId="{38F7D735-7CEB-47FA-91DB-6F0468070CCD}" destId="{CD34557D-DE24-4889-86F9-6101A5FEE83C}" srcOrd="1" destOrd="0" parTransId="{EF2CD68A-997D-492E-84FC-54A6C3469B56}" sibTransId="{813BF41C-3A3B-4781-9E2A-8A04D1AC005E}"/>
    <dgm:cxn modelId="{ED5EBADC-A9AE-4FBD-92F3-BEADC254175A}" srcId="{1A49C0DE-6312-47B2-906E-1250AA6DE0CB}" destId="{25C2EB6E-E1D7-49C9-975F-D47785FEAB9A}" srcOrd="1" destOrd="0" parTransId="{C51986A3-38C2-4DAE-BB58-19A683517C4F}" sibTransId="{BB409B46-5810-4C4A-A181-FC1A95DA7C7C}"/>
    <dgm:cxn modelId="{2A431F91-FA9C-4B9C-97D4-3311FD890A90}" type="presParOf" srcId="{ED4ED939-0C0A-4B8A-8364-6B25917D3317}" destId="{CCB4DD26-B24E-4B94-9D37-649BDBEF0865}" srcOrd="0" destOrd="0" presId="urn:microsoft.com/office/officeart/2005/8/layout/vList6"/>
    <dgm:cxn modelId="{19423475-4E0C-4DB4-B76E-1EFE2306C86F}" type="presParOf" srcId="{CCB4DD26-B24E-4B94-9D37-649BDBEF0865}" destId="{D665B7CE-18AE-44C1-BB11-97A3454A6F5A}" srcOrd="0" destOrd="0" presId="urn:microsoft.com/office/officeart/2005/8/layout/vList6"/>
    <dgm:cxn modelId="{5EBF9B09-907D-4253-8D59-3E15781CE01D}" type="presParOf" srcId="{CCB4DD26-B24E-4B94-9D37-649BDBEF0865}" destId="{88FA3E41-2C7E-4798-B2F2-F95230DA1564}" srcOrd="1" destOrd="0" presId="urn:microsoft.com/office/officeart/2005/8/layout/vList6"/>
    <dgm:cxn modelId="{352B2000-1ACA-484E-AF3E-55CD8CF64C3F}" type="presParOf" srcId="{ED4ED939-0C0A-4B8A-8364-6B25917D3317}" destId="{92957F1C-1C0F-4461-9E94-4C3048359C8F}" srcOrd="1" destOrd="0" presId="urn:microsoft.com/office/officeart/2005/8/layout/vList6"/>
    <dgm:cxn modelId="{A9FB46C7-413A-4BDE-BF02-52299AC5E228}" type="presParOf" srcId="{ED4ED939-0C0A-4B8A-8364-6B25917D3317}" destId="{4500F675-0BEA-47C5-8BB5-6679320F62C9}" srcOrd="2" destOrd="0" presId="urn:microsoft.com/office/officeart/2005/8/layout/vList6"/>
    <dgm:cxn modelId="{FE50F702-7A6B-4C28-9FAF-A4988A03B127}" type="presParOf" srcId="{4500F675-0BEA-47C5-8BB5-6679320F62C9}" destId="{92FBEFC9-AB9F-4435-BE2A-42F5677AB170}" srcOrd="0" destOrd="0" presId="urn:microsoft.com/office/officeart/2005/8/layout/vList6"/>
    <dgm:cxn modelId="{948AEAAB-E6B9-4D20-BA30-C33382DC5CFF}" type="presParOf" srcId="{4500F675-0BEA-47C5-8BB5-6679320F62C9}" destId="{81BC2066-1639-4F41-9DE0-CBA957FD3B81}"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6E288E-C28D-454D-AD80-BB724F40277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2BAD6BC-74A1-4DEF-A438-D83D83E0D869}">
      <dgm:prSet custT="1"/>
      <dgm:spPr>
        <a:ln>
          <a:solidFill>
            <a:schemeClr val="tx2">
              <a:lumMod val="60000"/>
              <a:lumOff val="40000"/>
            </a:schemeClr>
          </a:solidFill>
        </a:ln>
      </dgm:spPr>
      <dgm:t>
        <a:bodyPr/>
        <a:lstStyle/>
        <a:p>
          <a:r>
            <a:rPr lang="en-US" sz="2600" i="0">
              <a:latin typeface="Arial" panose="020B0604020202020204" pitchFamily="34" charset="0"/>
              <a:cs typeface="Arial" panose="020B0604020202020204" pitchFamily="34" charset="0"/>
            </a:rPr>
            <a:t>1. Find out your rates of NVHAP</a:t>
          </a:r>
        </a:p>
        <a:p>
          <a:r>
            <a:rPr lang="en-US" sz="2600" i="0">
              <a:latin typeface="Arial" panose="020B0604020202020204" pitchFamily="34" charset="0"/>
              <a:cs typeface="Arial" panose="020B0604020202020204" pitchFamily="34" charset="0"/>
            </a:rPr>
            <a:t>2. What protocols and oral care supplies do you have available for nurses on your general units? </a:t>
          </a:r>
        </a:p>
      </dgm:t>
    </dgm:pt>
    <dgm:pt modelId="{2E2D378C-3FBD-4D84-8835-4791364C4D14}" type="parTrans" cxnId="{5E118DB3-0E99-4891-A2DC-1BD969A5022E}">
      <dgm:prSet/>
      <dgm:spPr/>
      <dgm:t>
        <a:bodyPr/>
        <a:lstStyle/>
        <a:p>
          <a:endParaRPr lang="en-US"/>
        </a:p>
      </dgm:t>
    </dgm:pt>
    <dgm:pt modelId="{B2677D62-0EFA-4840-B6EB-F70556ADD907}" type="sibTrans" cxnId="{5E118DB3-0E99-4891-A2DC-1BD969A5022E}">
      <dgm:prSet/>
      <dgm:spPr/>
      <dgm:t>
        <a:bodyPr/>
        <a:lstStyle/>
        <a:p>
          <a:endParaRPr lang="en-US"/>
        </a:p>
      </dgm:t>
    </dgm:pt>
    <dgm:pt modelId="{7A95257C-2F91-4B0E-B9D5-F768F3104841}">
      <dgm:prSet custT="1"/>
      <dgm:spPr>
        <a:ln>
          <a:solidFill>
            <a:schemeClr val="tx2">
              <a:lumMod val="40000"/>
              <a:lumOff val="60000"/>
            </a:schemeClr>
          </a:solidFill>
        </a:ln>
      </dgm:spPr>
      <dgm:t>
        <a:bodyPr/>
        <a:lstStyle/>
        <a:p>
          <a:r>
            <a:rPr lang="en-US" sz="2600">
              <a:latin typeface="Arial" panose="020B0604020202020204" pitchFamily="34" charset="0"/>
              <a:cs typeface="Arial" panose="020B0604020202020204" pitchFamily="34" charset="0"/>
            </a:rPr>
            <a:t>Everyone, including patients, should be asking their local hospitals – “what is your oral care policy, to keep patients free from pneumonia?”</a:t>
          </a:r>
        </a:p>
      </dgm:t>
    </dgm:pt>
    <dgm:pt modelId="{7C019FDC-D334-41C8-A78A-82C08D8C3B71}" type="parTrans" cxnId="{66F62BF7-86C6-4A25-9F09-F2352F69B14F}">
      <dgm:prSet/>
      <dgm:spPr/>
      <dgm:t>
        <a:bodyPr/>
        <a:lstStyle/>
        <a:p>
          <a:endParaRPr lang="en-US"/>
        </a:p>
      </dgm:t>
    </dgm:pt>
    <dgm:pt modelId="{846ED26C-AAD9-414A-98AF-FEB582BE1855}" type="sibTrans" cxnId="{66F62BF7-86C6-4A25-9F09-F2352F69B14F}">
      <dgm:prSet/>
      <dgm:spPr/>
      <dgm:t>
        <a:bodyPr/>
        <a:lstStyle/>
        <a:p>
          <a:endParaRPr lang="en-US"/>
        </a:p>
      </dgm:t>
    </dgm:pt>
    <dgm:pt modelId="{3E4F074F-A755-4BAF-B14A-8E9FBE86065F}" type="pres">
      <dgm:prSet presAssocID="{466E288E-C28D-454D-AD80-BB724F40277A}" presName="hierChild1" presStyleCnt="0">
        <dgm:presLayoutVars>
          <dgm:chPref val="1"/>
          <dgm:dir/>
          <dgm:animOne val="branch"/>
          <dgm:animLvl val="lvl"/>
          <dgm:resizeHandles/>
        </dgm:presLayoutVars>
      </dgm:prSet>
      <dgm:spPr/>
    </dgm:pt>
    <dgm:pt modelId="{9FF872AF-BE07-4225-871C-7FD1F1199019}" type="pres">
      <dgm:prSet presAssocID="{62BAD6BC-74A1-4DEF-A438-D83D83E0D869}" presName="hierRoot1" presStyleCnt="0"/>
      <dgm:spPr/>
    </dgm:pt>
    <dgm:pt modelId="{90CD40CF-19E7-4942-8663-7773B65A0B74}" type="pres">
      <dgm:prSet presAssocID="{62BAD6BC-74A1-4DEF-A438-D83D83E0D869}" presName="composite" presStyleCnt="0"/>
      <dgm:spPr/>
    </dgm:pt>
    <dgm:pt modelId="{C313E7C0-2ACA-4FE8-B143-764C233A71E3}" type="pres">
      <dgm:prSet presAssocID="{62BAD6BC-74A1-4DEF-A438-D83D83E0D869}" presName="background" presStyleLbl="node0" presStyleIdx="0" presStyleCnt="2"/>
      <dgm:spPr>
        <a:solidFill>
          <a:srgbClr val="48789F"/>
        </a:solidFill>
      </dgm:spPr>
    </dgm:pt>
    <dgm:pt modelId="{7F8BB443-BA9F-404C-851F-72A226D5B58F}" type="pres">
      <dgm:prSet presAssocID="{62BAD6BC-74A1-4DEF-A438-D83D83E0D869}" presName="text" presStyleLbl="fgAcc0" presStyleIdx="0" presStyleCnt="2" custScaleX="108753" custLinFactX="18605" custLinFactNeighborX="100000" custLinFactNeighborY="-8108">
        <dgm:presLayoutVars>
          <dgm:chPref val="3"/>
        </dgm:presLayoutVars>
      </dgm:prSet>
      <dgm:spPr/>
    </dgm:pt>
    <dgm:pt modelId="{984BF2C8-DEC8-4E78-B6B9-1A0D7CDAE001}" type="pres">
      <dgm:prSet presAssocID="{62BAD6BC-74A1-4DEF-A438-D83D83E0D869}" presName="hierChild2" presStyleCnt="0"/>
      <dgm:spPr/>
    </dgm:pt>
    <dgm:pt modelId="{CF025970-5D4E-4DB6-B8B4-14FBB73D1284}" type="pres">
      <dgm:prSet presAssocID="{7A95257C-2F91-4B0E-B9D5-F768F3104841}" presName="hierRoot1" presStyleCnt="0"/>
      <dgm:spPr/>
    </dgm:pt>
    <dgm:pt modelId="{BB8923E7-E8C9-4260-99D9-53A0E72016B3}" type="pres">
      <dgm:prSet presAssocID="{7A95257C-2F91-4B0E-B9D5-F768F3104841}" presName="composite" presStyleCnt="0"/>
      <dgm:spPr/>
    </dgm:pt>
    <dgm:pt modelId="{07440B9F-FB43-4AB5-A4F3-68236365A906}" type="pres">
      <dgm:prSet presAssocID="{7A95257C-2F91-4B0E-B9D5-F768F3104841}" presName="background" presStyleLbl="node0" presStyleIdx="1" presStyleCnt="2"/>
      <dgm:spPr>
        <a:solidFill>
          <a:srgbClr val="48789F"/>
        </a:solidFill>
      </dgm:spPr>
    </dgm:pt>
    <dgm:pt modelId="{DBF90DFC-F412-4A74-B491-3958F3636745}" type="pres">
      <dgm:prSet presAssocID="{7A95257C-2F91-4B0E-B9D5-F768F3104841}" presName="text" presStyleLbl="fgAcc0" presStyleIdx="1" presStyleCnt="2" custLinFactX="-29071" custLinFactNeighborX="-100000" custLinFactNeighborY="-8854">
        <dgm:presLayoutVars>
          <dgm:chPref val="3"/>
        </dgm:presLayoutVars>
      </dgm:prSet>
      <dgm:spPr/>
    </dgm:pt>
    <dgm:pt modelId="{1B072C8C-39B9-4DF0-B020-F605A77B00CA}" type="pres">
      <dgm:prSet presAssocID="{7A95257C-2F91-4B0E-B9D5-F768F3104841}" presName="hierChild2" presStyleCnt="0"/>
      <dgm:spPr/>
    </dgm:pt>
  </dgm:ptLst>
  <dgm:cxnLst>
    <dgm:cxn modelId="{A15F9F6E-F56E-4B46-A63E-6A3A9C7B284B}" type="presOf" srcId="{62BAD6BC-74A1-4DEF-A438-D83D83E0D869}" destId="{7F8BB443-BA9F-404C-851F-72A226D5B58F}" srcOrd="0" destOrd="0" presId="urn:microsoft.com/office/officeart/2005/8/layout/hierarchy1"/>
    <dgm:cxn modelId="{3C85B598-FE1C-422F-9E20-B711D74179E8}" type="presOf" srcId="{466E288E-C28D-454D-AD80-BB724F40277A}" destId="{3E4F074F-A755-4BAF-B14A-8E9FBE86065F}" srcOrd="0" destOrd="0" presId="urn:microsoft.com/office/officeart/2005/8/layout/hierarchy1"/>
    <dgm:cxn modelId="{5E118DB3-0E99-4891-A2DC-1BD969A5022E}" srcId="{466E288E-C28D-454D-AD80-BB724F40277A}" destId="{62BAD6BC-74A1-4DEF-A438-D83D83E0D869}" srcOrd="0" destOrd="0" parTransId="{2E2D378C-3FBD-4D84-8835-4791364C4D14}" sibTransId="{B2677D62-0EFA-4840-B6EB-F70556ADD907}"/>
    <dgm:cxn modelId="{1937BBEE-E1AE-466A-808F-5E35468FF566}" type="presOf" srcId="{7A95257C-2F91-4B0E-B9D5-F768F3104841}" destId="{DBF90DFC-F412-4A74-B491-3958F3636745}" srcOrd="0" destOrd="0" presId="urn:microsoft.com/office/officeart/2005/8/layout/hierarchy1"/>
    <dgm:cxn modelId="{66F62BF7-86C6-4A25-9F09-F2352F69B14F}" srcId="{466E288E-C28D-454D-AD80-BB724F40277A}" destId="{7A95257C-2F91-4B0E-B9D5-F768F3104841}" srcOrd="1" destOrd="0" parTransId="{7C019FDC-D334-41C8-A78A-82C08D8C3B71}" sibTransId="{846ED26C-AAD9-414A-98AF-FEB582BE1855}"/>
    <dgm:cxn modelId="{E9366D95-ED2A-4D64-913C-CFB213951E06}" type="presParOf" srcId="{3E4F074F-A755-4BAF-B14A-8E9FBE86065F}" destId="{9FF872AF-BE07-4225-871C-7FD1F1199019}" srcOrd="0" destOrd="0" presId="urn:microsoft.com/office/officeart/2005/8/layout/hierarchy1"/>
    <dgm:cxn modelId="{37FBE091-0099-40ED-83BE-1757B81B3CEA}" type="presParOf" srcId="{9FF872AF-BE07-4225-871C-7FD1F1199019}" destId="{90CD40CF-19E7-4942-8663-7773B65A0B74}" srcOrd="0" destOrd="0" presId="urn:microsoft.com/office/officeart/2005/8/layout/hierarchy1"/>
    <dgm:cxn modelId="{51CF0F61-8954-462F-9EFE-C841D3843D93}" type="presParOf" srcId="{90CD40CF-19E7-4942-8663-7773B65A0B74}" destId="{C313E7C0-2ACA-4FE8-B143-764C233A71E3}" srcOrd="0" destOrd="0" presId="urn:microsoft.com/office/officeart/2005/8/layout/hierarchy1"/>
    <dgm:cxn modelId="{35B458E0-A133-47F6-8F68-AC1E6DB2D681}" type="presParOf" srcId="{90CD40CF-19E7-4942-8663-7773B65A0B74}" destId="{7F8BB443-BA9F-404C-851F-72A226D5B58F}" srcOrd="1" destOrd="0" presId="urn:microsoft.com/office/officeart/2005/8/layout/hierarchy1"/>
    <dgm:cxn modelId="{F9005888-C95E-4586-81C4-E8A4FACE6727}" type="presParOf" srcId="{9FF872AF-BE07-4225-871C-7FD1F1199019}" destId="{984BF2C8-DEC8-4E78-B6B9-1A0D7CDAE001}" srcOrd="1" destOrd="0" presId="urn:microsoft.com/office/officeart/2005/8/layout/hierarchy1"/>
    <dgm:cxn modelId="{40AD822A-4330-4E9F-A32A-FC8F8700403C}" type="presParOf" srcId="{3E4F074F-A755-4BAF-B14A-8E9FBE86065F}" destId="{CF025970-5D4E-4DB6-B8B4-14FBB73D1284}" srcOrd="1" destOrd="0" presId="urn:microsoft.com/office/officeart/2005/8/layout/hierarchy1"/>
    <dgm:cxn modelId="{4C78B6FD-E2FD-405D-8B89-D7CB91B11503}" type="presParOf" srcId="{CF025970-5D4E-4DB6-B8B4-14FBB73D1284}" destId="{BB8923E7-E8C9-4260-99D9-53A0E72016B3}" srcOrd="0" destOrd="0" presId="urn:microsoft.com/office/officeart/2005/8/layout/hierarchy1"/>
    <dgm:cxn modelId="{745ADEDC-3DDC-43B5-93EC-A7DD68C3F0DB}" type="presParOf" srcId="{BB8923E7-E8C9-4260-99D9-53A0E72016B3}" destId="{07440B9F-FB43-4AB5-A4F3-68236365A906}" srcOrd="0" destOrd="0" presId="urn:microsoft.com/office/officeart/2005/8/layout/hierarchy1"/>
    <dgm:cxn modelId="{2C9FF6E0-4FE2-4A41-9BE8-6DA17AD99ACE}" type="presParOf" srcId="{BB8923E7-E8C9-4260-99D9-53A0E72016B3}" destId="{DBF90DFC-F412-4A74-B491-3958F3636745}" srcOrd="1" destOrd="0" presId="urn:microsoft.com/office/officeart/2005/8/layout/hierarchy1"/>
    <dgm:cxn modelId="{095BCCA7-7253-48F5-80F7-8794865CEF34}" type="presParOf" srcId="{CF025970-5D4E-4DB6-B8B4-14FBB73D1284}" destId="{1B072C8C-39B9-4DF0-B020-F605A77B00C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C7A1E-E926-4395-A2E1-4C0ADC1E9B34}">
      <dsp:nvSpPr>
        <dsp:cNvPr id="0" name=""/>
        <dsp:cNvSpPr/>
      </dsp:nvSpPr>
      <dsp:spPr>
        <a:xfrm>
          <a:off x="0" y="2567"/>
          <a:ext cx="61880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73463-FC4B-43FB-ACD3-FFE603754AFE}">
      <dsp:nvSpPr>
        <dsp:cNvPr id="0" name=""/>
        <dsp:cNvSpPr/>
      </dsp:nvSpPr>
      <dsp:spPr>
        <a:xfrm>
          <a:off x="0" y="2567"/>
          <a:ext cx="6188075" cy="175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0" kern="1200">
              <a:latin typeface="Arial" panose="020B0604020202020204" pitchFamily="34" charset="0"/>
              <a:cs typeface="Arial" panose="020B0604020202020204" pitchFamily="34" charset="0"/>
            </a:rPr>
            <a:t>All healthy adults micro-aspirate- any type of impairment multiples this risk—</a:t>
          </a:r>
          <a:br>
            <a:rPr lang="en-US" sz="2400" b="0" kern="1200">
              <a:latin typeface="Arial" panose="020B0604020202020204" pitchFamily="34" charset="0"/>
              <a:cs typeface="Arial" panose="020B0604020202020204" pitchFamily="34" charset="0"/>
            </a:rPr>
          </a:br>
          <a:r>
            <a:rPr lang="en-US" sz="2400" b="0" kern="1200">
              <a:latin typeface="Arial" panose="020B0604020202020204" pitchFamily="34" charset="0"/>
              <a:cs typeface="Arial" panose="020B0604020202020204" pitchFamily="34" charset="0"/>
            </a:rPr>
            <a:t>Germs have direct anatomical access to the lung </a:t>
          </a:r>
        </a:p>
      </dsp:txBody>
      <dsp:txXfrm>
        <a:off x="0" y="2567"/>
        <a:ext cx="6188075" cy="1750888"/>
      </dsp:txXfrm>
    </dsp:sp>
    <dsp:sp modelId="{ED8B85C7-144D-48C1-ACFA-0822241BBA27}">
      <dsp:nvSpPr>
        <dsp:cNvPr id="0" name=""/>
        <dsp:cNvSpPr/>
      </dsp:nvSpPr>
      <dsp:spPr>
        <a:xfrm>
          <a:off x="0" y="1753455"/>
          <a:ext cx="61880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A46D6-7BC9-4717-9374-81CD51E54E66}">
      <dsp:nvSpPr>
        <dsp:cNvPr id="0" name=""/>
        <dsp:cNvSpPr/>
      </dsp:nvSpPr>
      <dsp:spPr>
        <a:xfrm>
          <a:off x="0" y="1753455"/>
          <a:ext cx="6188075" cy="175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b="0" kern="1200">
              <a:latin typeface="Arial" panose="020B0604020202020204" pitchFamily="34" charset="0"/>
              <a:cs typeface="Arial" panose="020B0604020202020204" pitchFamily="34" charset="0"/>
            </a:rPr>
            <a:t>   </a:t>
          </a:r>
          <a:r>
            <a:rPr lang="en-US" sz="2400" b="0" kern="1200">
              <a:latin typeface="Arial" panose="020B0604020202020204" pitchFamily="34" charset="0"/>
              <a:cs typeface="Arial" panose="020B0604020202020204" pitchFamily="34" charset="0"/>
            </a:rPr>
            <a:t>Lung -  body’s largest surface area with   environmental exposure (2x gut/ 33x skin) –  </a:t>
          </a:r>
          <a:r>
            <a:rPr lang="en-US" sz="2400" b="0" i="1" kern="1200">
              <a:latin typeface="Arial" panose="020B0604020202020204" pitchFamily="34" charset="0"/>
              <a:cs typeface="Arial" panose="020B0604020202020204" pitchFamily="34" charset="0"/>
            </a:rPr>
            <a:t>Not sterile as once thought </a:t>
          </a:r>
          <a:endParaRPr lang="en-US" sz="2400" b="0" kern="1200">
            <a:solidFill>
              <a:schemeClr val="tx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r>
            <a:rPr lang="en-US" sz="2800" b="0" kern="1200">
              <a:latin typeface="Arial" panose="020B0604020202020204" pitchFamily="34" charset="0"/>
              <a:cs typeface="Arial" panose="020B0604020202020204" pitchFamily="34" charset="0"/>
            </a:rPr>
            <a:t>    </a:t>
          </a:r>
        </a:p>
        <a:p>
          <a:pPr marL="0" lvl="0" indent="0" algn="l" defTabSz="889000">
            <a:lnSpc>
              <a:spcPct val="100000"/>
            </a:lnSpc>
            <a:spcBef>
              <a:spcPct val="0"/>
            </a:spcBef>
            <a:spcAft>
              <a:spcPct val="35000"/>
            </a:spcAft>
            <a:buNone/>
          </a:pPr>
          <a:r>
            <a:rPr lang="en-US" sz="2800" b="0" kern="1200">
              <a:latin typeface="Arial" panose="020B0604020202020204" pitchFamily="34" charset="0"/>
              <a:cs typeface="Arial" panose="020B0604020202020204" pitchFamily="34" charset="0"/>
            </a:rPr>
            <a:t>Pneumonia comes from germs in the mouth and through the </a:t>
          </a:r>
          <a:r>
            <a:rPr lang="en-US" sz="2800" b="0" i="0" kern="1200">
              <a:latin typeface="Arial" panose="020B0604020202020204" pitchFamily="34" charset="0"/>
              <a:cs typeface="Arial" panose="020B0604020202020204" pitchFamily="34" charset="0"/>
            </a:rPr>
            <a:t>Oropharyngeal </a:t>
          </a:r>
          <a:r>
            <a:rPr lang="en-US" sz="2800" b="0" kern="1200">
              <a:latin typeface="Arial" panose="020B0604020202020204" pitchFamily="34" charset="0"/>
              <a:cs typeface="Arial" panose="020B0604020202020204" pitchFamily="34" charset="0"/>
            </a:rPr>
            <a:t>pathways</a:t>
          </a:r>
        </a:p>
      </dsp:txBody>
      <dsp:txXfrm>
        <a:off x="0" y="1753455"/>
        <a:ext cx="6188075" cy="1750888"/>
      </dsp:txXfrm>
    </dsp:sp>
    <dsp:sp modelId="{DCE99707-E46F-4308-A016-FBD1ECF47D1E}">
      <dsp:nvSpPr>
        <dsp:cNvPr id="0" name=""/>
        <dsp:cNvSpPr/>
      </dsp:nvSpPr>
      <dsp:spPr>
        <a:xfrm>
          <a:off x="0" y="3504344"/>
          <a:ext cx="61880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B2DF83-56EF-46C1-9357-192C6A1D1BEC}">
      <dsp:nvSpPr>
        <dsp:cNvPr id="0" name=""/>
        <dsp:cNvSpPr/>
      </dsp:nvSpPr>
      <dsp:spPr>
        <a:xfrm>
          <a:off x="0" y="3504344"/>
          <a:ext cx="6188075" cy="175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endParaRPr lang="en-US" sz="2400" b="1" kern="1200">
            <a:latin typeface="+mj-lt"/>
          </a:endParaRPr>
        </a:p>
      </dsp:txBody>
      <dsp:txXfrm>
        <a:off x="0" y="3504344"/>
        <a:ext cx="6188075" cy="1750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CD05D-36F5-47E3-9E5C-E0B225B4DBE5}">
      <dsp:nvSpPr>
        <dsp:cNvPr id="0" name=""/>
        <dsp:cNvSpPr/>
      </dsp:nvSpPr>
      <dsp:spPr>
        <a:xfrm>
          <a:off x="0" y="0"/>
          <a:ext cx="6632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F6399A-CE23-4335-968B-B6F499FFDFFF}">
      <dsp:nvSpPr>
        <dsp:cNvPr id="0" name=""/>
        <dsp:cNvSpPr/>
      </dsp:nvSpPr>
      <dsp:spPr>
        <a:xfrm>
          <a:off x="0" y="28581"/>
          <a:ext cx="6632575" cy="201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i="0" u="none" kern="1200">
              <a:solidFill>
                <a:schemeClr val="tx1"/>
              </a:solidFill>
              <a:latin typeface="Arial Black" panose="020B0A04020102020204" pitchFamily="34" charset="0"/>
              <a:ea typeface="+mj-ea"/>
              <a:cs typeface="+mj-cs"/>
            </a:rPr>
            <a:t>Who is at most risk? </a:t>
          </a:r>
        </a:p>
      </dsp:txBody>
      <dsp:txXfrm>
        <a:off x="0" y="28581"/>
        <a:ext cx="6632575" cy="2011362"/>
      </dsp:txXfrm>
    </dsp:sp>
    <dsp:sp modelId="{9E8D3211-9AF6-467A-8879-331BA8F4BF1F}">
      <dsp:nvSpPr>
        <dsp:cNvPr id="0" name=""/>
        <dsp:cNvSpPr/>
      </dsp:nvSpPr>
      <dsp:spPr>
        <a:xfrm>
          <a:off x="0" y="2011362"/>
          <a:ext cx="66325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11FCA-BFB4-4655-83DE-4F55F69C065B}">
      <dsp:nvSpPr>
        <dsp:cNvPr id="0" name=""/>
        <dsp:cNvSpPr/>
      </dsp:nvSpPr>
      <dsp:spPr>
        <a:xfrm>
          <a:off x="0" y="2011362"/>
          <a:ext cx="6632575" cy="201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i="0" u="none" kern="1200">
              <a:solidFill>
                <a:schemeClr val="tx1"/>
              </a:solidFill>
              <a:latin typeface="Arial Black" panose="020B0A04020102020204" pitchFamily="34" charset="0"/>
              <a:ea typeface="+mj-ea"/>
              <a:cs typeface="+mj-cs"/>
            </a:rPr>
            <a:t>Who is NOT at risk? </a:t>
          </a:r>
        </a:p>
      </dsp:txBody>
      <dsp:txXfrm>
        <a:off x="0" y="2011362"/>
        <a:ext cx="6632575" cy="2011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5DCE2-607C-4ACB-88F2-E98802F89270}">
      <dsp:nvSpPr>
        <dsp:cNvPr id="0" name=""/>
        <dsp:cNvSpPr/>
      </dsp:nvSpPr>
      <dsp:spPr>
        <a:xfrm rot="5400000">
          <a:off x="4088760" y="-1496188"/>
          <a:ext cx="1092784" cy="436249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reduction in NVHAP as measured by incidence per 1000 patient days</a:t>
          </a:r>
        </a:p>
      </dsp:txBody>
      <dsp:txXfrm rot="-5400000">
        <a:off x="2453905" y="192012"/>
        <a:ext cx="4309151" cy="986094"/>
      </dsp:txXfrm>
    </dsp:sp>
    <dsp:sp modelId="{FD7954F0-72EC-4755-AB78-54F8CBDC9406}">
      <dsp:nvSpPr>
        <dsp:cNvPr id="0" name=""/>
        <dsp:cNvSpPr/>
      </dsp:nvSpPr>
      <dsp:spPr>
        <a:xfrm>
          <a:off x="0" y="2069"/>
          <a:ext cx="2453904" cy="1365981"/>
        </a:xfrm>
        <a:prstGeom prst="roundRect">
          <a:avLst/>
        </a:prstGeom>
        <a:solidFill>
          <a:srgbClr val="48789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Arial" panose="020B0604020202020204" pitchFamily="34" charset="0"/>
              <a:cs typeface="Arial" panose="020B0604020202020204" pitchFamily="34" charset="0"/>
            </a:rPr>
            <a:t>Primary Study Aim</a:t>
          </a:r>
          <a:endParaRPr lang="en-US" sz="3000" kern="1200">
            <a:latin typeface="Arial" panose="020B0604020202020204" pitchFamily="34" charset="0"/>
            <a:cs typeface="Arial" panose="020B0604020202020204" pitchFamily="34" charset="0"/>
          </a:endParaRPr>
        </a:p>
      </dsp:txBody>
      <dsp:txXfrm>
        <a:off x="66682" y="68751"/>
        <a:ext cx="2320540" cy="1232617"/>
      </dsp:txXfrm>
    </dsp:sp>
    <dsp:sp modelId="{CFAADB6D-9B55-4DD1-9630-8C9B58D424B7}">
      <dsp:nvSpPr>
        <dsp:cNvPr id="0" name=""/>
        <dsp:cNvSpPr/>
      </dsp:nvSpPr>
      <dsp:spPr>
        <a:xfrm rot="5400000">
          <a:off x="4088760" y="-61907"/>
          <a:ext cx="1092784" cy="436249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Frequency of oral care </a:t>
          </a:r>
        </a:p>
      </dsp:txBody>
      <dsp:txXfrm rot="-5400000">
        <a:off x="2453905" y="1626293"/>
        <a:ext cx="4309151" cy="986094"/>
      </dsp:txXfrm>
    </dsp:sp>
    <dsp:sp modelId="{A760418F-4CBC-495E-9C0C-2B443D02C1E1}">
      <dsp:nvSpPr>
        <dsp:cNvPr id="0" name=""/>
        <dsp:cNvSpPr/>
      </dsp:nvSpPr>
      <dsp:spPr>
        <a:xfrm>
          <a:off x="0" y="1436349"/>
          <a:ext cx="2453904" cy="1365981"/>
        </a:xfrm>
        <a:prstGeom prst="roundRect">
          <a:avLst/>
        </a:prstGeom>
        <a:solidFill>
          <a:srgbClr val="48789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Arial" panose="020B0604020202020204" pitchFamily="34" charset="0"/>
              <a:cs typeface="Arial" panose="020B0604020202020204" pitchFamily="34" charset="0"/>
            </a:rPr>
            <a:t>Process Outcome</a:t>
          </a:r>
          <a:endParaRPr lang="en-US" sz="3000" kern="1200">
            <a:latin typeface="Arial" panose="020B0604020202020204" pitchFamily="34" charset="0"/>
            <a:cs typeface="Arial" panose="020B0604020202020204" pitchFamily="34" charset="0"/>
          </a:endParaRPr>
        </a:p>
      </dsp:txBody>
      <dsp:txXfrm>
        <a:off x="66682" y="1503031"/>
        <a:ext cx="2320540" cy="1232617"/>
      </dsp:txXfrm>
    </dsp:sp>
    <dsp:sp modelId="{354D22E0-0A6F-4C94-9C00-95DCB773A96C}">
      <dsp:nvSpPr>
        <dsp:cNvPr id="0" name=""/>
        <dsp:cNvSpPr/>
      </dsp:nvSpPr>
      <dsp:spPr>
        <a:xfrm rot="5400000">
          <a:off x="4088760" y="1372372"/>
          <a:ext cx="1092784" cy="436249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kern="1200">
              <a:latin typeface="Arial" panose="020B0604020202020204" pitchFamily="34" charset="0"/>
              <a:cs typeface="Arial" panose="020B0604020202020204" pitchFamily="34" charset="0"/>
            </a:rPr>
            <a:t>NVHAP associated morbidity and mortality, </a:t>
          </a:r>
          <a:br>
            <a:rPr lang="en-US" sz="1600" b="1" kern="1200">
              <a:latin typeface="Arial" panose="020B0604020202020204" pitchFamily="34" charset="0"/>
              <a:cs typeface="Arial" panose="020B0604020202020204" pitchFamily="34" charset="0"/>
            </a:rPr>
          </a:br>
          <a:r>
            <a:rPr lang="en-US" sz="1600" kern="1200">
              <a:latin typeface="Arial" panose="020B0604020202020204" pitchFamily="34" charset="0"/>
              <a:cs typeface="Arial" panose="020B0604020202020204" pitchFamily="34" charset="0"/>
            </a:rPr>
            <a:t>readmission rates, mortality, unplanned ICU transfer, and the development of sepsis not present on admission</a:t>
          </a:r>
        </a:p>
      </dsp:txBody>
      <dsp:txXfrm rot="-5400000">
        <a:off x="2453905" y="3060573"/>
        <a:ext cx="4309151" cy="986094"/>
      </dsp:txXfrm>
    </dsp:sp>
    <dsp:sp modelId="{A043323A-24CC-4550-924D-B50389853AA8}">
      <dsp:nvSpPr>
        <dsp:cNvPr id="0" name=""/>
        <dsp:cNvSpPr/>
      </dsp:nvSpPr>
      <dsp:spPr>
        <a:xfrm>
          <a:off x="0" y="2870630"/>
          <a:ext cx="2453904" cy="1365981"/>
        </a:xfrm>
        <a:prstGeom prst="roundRect">
          <a:avLst/>
        </a:prstGeom>
        <a:solidFill>
          <a:srgbClr val="48789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Arial" panose="020B0604020202020204" pitchFamily="34" charset="0"/>
              <a:cs typeface="Arial" panose="020B0604020202020204" pitchFamily="34" charset="0"/>
            </a:rPr>
            <a:t>Secondary Outcomes</a:t>
          </a:r>
          <a:endParaRPr lang="en-US" sz="3000" kern="1200">
            <a:latin typeface="Arial" panose="020B0604020202020204" pitchFamily="34" charset="0"/>
            <a:cs typeface="Arial" panose="020B0604020202020204" pitchFamily="34" charset="0"/>
          </a:endParaRPr>
        </a:p>
      </dsp:txBody>
      <dsp:txXfrm>
        <a:off x="66682" y="2937312"/>
        <a:ext cx="2320540" cy="12326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95007-EB1F-4FC3-8C14-F5E16742CA0B}">
      <dsp:nvSpPr>
        <dsp:cNvPr id="0" name=""/>
        <dsp:cNvSpPr/>
      </dsp:nvSpPr>
      <dsp:spPr>
        <a:xfrm>
          <a:off x="0" y="3399"/>
          <a:ext cx="5181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080B6-BB95-41A0-B50C-7A27C2B499E6}">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F9547-7F89-48EA-89F0-C1E21997B6BA}">
      <dsp:nvSpPr>
        <dsp:cNvPr id="0" name=""/>
        <dsp:cNvSpPr/>
      </dsp:nvSpPr>
      <dsp:spPr>
        <a:xfrm>
          <a:off x="836323" y="3399"/>
          <a:ext cx="4345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100000"/>
            </a:lnSpc>
            <a:spcBef>
              <a:spcPct val="0"/>
            </a:spcBef>
            <a:spcAft>
              <a:spcPct val="35000"/>
            </a:spcAft>
            <a:buNone/>
          </a:pPr>
          <a:r>
            <a:rPr lang="en-US" sz="1500" kern="1200"/>
            <a:t>Recent studies indicate increased risk and incidence of bacterial NVHAP and VAP during COVID </a:t>
          </a:r>
        </a:p>
      </dsp:txBody>
      <dsp:txXfrm>
        <a:off x="836323" y="3399"/>
        <a:ext cx="4345276" cy="724089"/>
      </dsp:txXfrm>
    </dsp:sp>
    <dsp:sp modelId="{60FE5021-8771-4EC4-97FD-B6035947ED92}">
      <dsp:nvSpPr>
        <dsp:cNvPr id="0" name=""/>
        <dsp:cNvSpPr/>
      </dsp:nvSpPr>
      <dsp:spPr>
        <a:xfrm>
          <a:off x="0" y="908511"/>
          <a:ext cx="5181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CE22EA-D0CA-4636-A3CB-281C441028FD}">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10995-E113-4731-BDE1-2863E4079ED6}">
      <dsp:nvSpPr>
        <dsp:cNvPr id="0" name=""/>
        <dsp:cNvSpPr/>
      </dsp:nvSpPr>
      <dsp:spPr>
        <a:xfrm>
          <a:off x="836323" y="908511"/>
          <a:ext cx="4345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100000"/>
            </a:lnSpc>
            <a:spcBef>
              <a:spcPct val="0"/>
            </a:spcBef>
            <a:spcAft>
              <a:spcPct val="35000"/>
            </a:spcAft>
            <a:buNone/>
          </a:pPr>
          <a:r>
            <a:rPr lang="en-US" sz="1500" kern="1200"/>
            <a:t>CDC: All monitored HAIs increased during COVID – indicates basic nursing care was difficult to achieve </a:t>
          </a:r>
        </a:p>
      </dsp:txBody>
      <dsp:txXfrm>
        <a:off x="836323" y="908511"/>
        <a:ext cx="4345276" cy="724089"/>
      </dsp:txXfrm>
    </dsp:sp>
    <dsp:sp modelId="{AA6394A5-8B67-49BC-A78F-508D4FFD88AB}">
      <dsp:nvSpPr>
        <dsp:cNvPr id="0" name=""/>
        <dsp:cNvSpPr/>
      </dsp:nvSpPr>
      <dsp:spPr>
        <a:xfrm>
          <a:off x="0" y="1813624"/>
          <a:ext cx="5181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38260-6348-40B5-8301-5920549D0DD4}">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C82A9-D7ED-4D82-AD48-24A1A5B862B1}">
      <dsp:nvSpPr>
        <dsp:cNvPr id="0" name=""/>
        <dsp:cNvSpPr/>
      </dsp:nvSpPr>
      <dsp:spPr>
        <a:xfrm>
          <a:off x="836323" y="1813624"/>
          <a:ext cx="4345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100000"/>
            </a:lnSpc>
            <a:spcBef>
              <a:spcPct val="0"/>
            </a:spcBef>
            <a:spcAft>
              <a:spcPct val="35000"/>
            </a:spcAft>
            <a:buNone/>
          </a:pPr>
          <a:r>
            <a:rPr lang="en-US" sz="1500" kern="1200"/>
            <a:t>Important: Basic toothbrushing is not considered an aerosol producing procedure</a:t>
          </a:r>
        </a:p>
      </dsp:txBody>
      <dsp:txXfrm>
        <a:off x="836323" y="1813624"/>
        <a:ext cx="4345276" cy="724089"/>
      </dsp:txXfrm>
    </dsp:sp>
    <dsp:sp modelId="{D42E2CE7-65BE-429F-B69D-6A0AED47DC9D}">
      <dsp:nvSpPr>
        <dsp:cNvPr id="0" name=""/>
        <dsp:cNvSpPr/>
      </dsp:nvSpPr>
      <dsp:spPr>
        <a:xfrm>
          <a:off x="0" y="2718736"/>
          <a:ext cx="5181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6599EC-6B77-4998-AC8C-9A425CDA35E6}">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B2953B-E95D-4704-B6C6-504B505B8C94}">
      <dsp:nvSpPr>
        <dsp:cNvPr id="0" name=""/>
        <dsp:cNvSpPr/>
      </dsp:nvSpPr>
      <dsp:spPr>
        <a:xfrm>
          <a:off x="836323" y="2718736"/>
          <a:ext cx="4345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100000"/>
            </a:lnSpc>
            <a:spcBef>
              <a:spcPct val="0"/>
            </a:spcBef>
            <a:spcAft>
              <a:spcPct val="35000"/>
            </a:spcAft>
            <a:buNone/>
          </a:pPr>
          <a:r>
            <a:rPr lang="en-US" sz="1500" kern="1200"/>
            <a:t>Oral care can be safely undertaken </a:t>
          </a:r>
        </a:p>
      </dsp:txBody>
      <dsp:txXfrm>
        <a:off x="836323" y="2718736"/>
        <a:ext cx="4345276" cy="724089"/>
      </dsp:txXfrm>
    </dsp:sp>
    <dsp:sp modelId="{1D4206FE-8877-446E-AA5A-CF30B288A612}">
      <dsp:nvSpPr>
        <dsp:cNvPr id="0" name=""/>
        <dsp:cNvSpPr/>
      </dsp:nvSpPr>
      <dsp:spPr>
        <a:xfrm>
          <a:off x="0" y="3623848"/>
          <a:ext cx="5181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51AB0-FC36-496A-B2D7-3F008207FACC}">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45F8D-C0BC-4FFB-A81D-DA482F5D7657}">
      <dsp:nvSpPr>
        <dsp:cNvPr id="0" name=""/>
        <dsp:cNvSpPr/>
      </dsp:nvSpPr>
      <dsp:spPr>
        <a:xfrm>
          <a:off x="836323" y="3623848"/>
          <a:ext cx="4345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100000"/>
            </a:lnSpc>
            <a:spcBef>
              <a:spcPct val="0"/>
            </a:spcBef>
            <a:spcAft>
              <a:spcPct val="35000"/>
            </a:spcAft>
            <a:buNone/>
          </a:pPr>
          <a:r>
            <a:rPr lang="en-US" sz="1500" kern="1200"/>
            <a:t>Consult respiratory therapy and follow your hospital’s requirements for PPE</a:t>
          </a:r>
        </a:p>
      </dsp:txBody>
      <dsp:txXfrm>
        <a:off x="836323" y="3623848"/>
        <a:ext cx="4345276" cy="724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EBC73-C621-492D-A16F-015A4D0F34CD}">
      <dsp:nvSpPr>
        <dsp:cNvPr id="0" name=""/>
        <dsp:cNvSpPr/>
      </dsp:nvSpPr>
      <dsp:spPr>
        <a:xfrm>
          <a:off x="89420" y="338470"/>
          <a:ext cx="1525310" cy="15253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7CCD5-18AD-4BAD-9FBD-23AD894BC8F9}">
      <dsp:nvSpPr>
        <dsp:cNvPr id="0" name=""/>
        <dsp:cNvSpPr/>
      </dsp:nvSpPr>
      <dsp:spPr>
        <a:xfrm>
          <a:off x="409735" y="658785"/>
          <a:ext cx="884679" cy="8846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AF056-7DF7-40AE-96D2-7ACE29F63001}">
      <dsp:nvSpPr>
        <dsp:cNvPr id="0" name=""/>
        <dsp:cNvSpPr/>
      </dsp:nvSpPr>
      <dsp:spPr>
        <a:xfrm>
          <a:off x="1887795" y="464247"/>
          <a:ext cx="3710353" cy="152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a:latin typeface="Arial" panose="020B0604020202020204" pitchFamily="34" charset="0"/>
              <a:cs typeface="Arial" panose="020B0604020202020204" pitchFamily="34" charset="0"/>
            </a:rPr>
            <a:t>1.  Monitor NVHAP Rates: ICD-10 codes </a:t>
          </a:r>
        </a:p>
        <a:p>
          <a:pPr marL="0" lvl="0" indent="0" algn="l" defTabSz="666750">
            <a:lnSpc>
              <a:spcPct val="100000"/>
            </a:lnSpc>
            <a:spcBef>
              <a:spcPct val="0"/>
            </a:spcBef>
            <a:spcAft>
              <a:spcPct val="35000"/>
            </a:spcAft>
            <a:buNone/>
          </a:pPr>
          <a:r>
            <a:rPr lang="en-US" sz="1500" b="1" kern="1200">
              <a:latin typeface="Arial" panose="020B0604020202020204" pitchFamily="34" charset="0"/>
              <a:cs typeface="Arial" panose="020B0604020202020204" pitchFamily="34" charset="0"/>
            </a:rPr>
            <a:t>Improve accuracy </a:t>
          </a:r>
          <a:br>
            <a:rPr lang="en-US" sz="1500" b="1" kern="1200">
              <a:latin typeface="Arial" panose="020B0604020202020204" pitchFamily="34" charset="0"/>
              <a:cs typeface="Arial" panose="020B0604020202020204" pitchFamily="34" charset="0"/>
            </a:rPr>
          </a:br>
          <a:r>
            <a:rPr lang="en-US" sz="1500" b="1" kern="1200">
              <a:latin typeface="Arial" panose="020B0604020202020204" pitchFamily="34" charset="0"/>
              <a:cs typeface="Arial" panose="020B0604020202020204" pitchFamily="34" charset="0"/>
            </a:rPr>
            <a:t>EHR direct extraction: Toolkit: Look in supplemental materials  </a:t>
          </a:r>
          <a:r>
            <a:rPr lang="en-US" sz="1100" b="1" kern="1200">
              <a:latin typeface="Arial" panose="020B0604020202020204" pitchFamily="34" charset="0"/>
              <a:cs typeface="Arial" panose="020B0604020202020204" pitchFamily="34" charset="0"/>
              <a:hlinkClick xmlns:r="http://schemas.openxmlformats.org/officeDocument/2006/relationships" r:id="rId3"/>
            </a:rPr>
            <a:t>https://jamanetwork.com/journals/jamanetworkopen/fullarticle/2805014</a:t>
          </a:r>
          <a:endParaRPr lang="en-US" sz="1100" b="1" kern="1200">
            <a:latin typeface="Arial" panose="020B0604020202020204" pitchFamily="34" charset="0"/>
            <a:cs typeface="Arial" panose="020B0604020202020204" pitchFamily="34" charset="0"/>
          </a:endParaRPr>
        </a:p>
        <a:p>
          <a:pPr marL="0" lvl="0" indent="0" algn="l" defTabSz="666750">
            <a:lnSpc>
              <a:spcPct val="100000"/>
            </a:lnSpc>
            <a:spcBef>
              <a:spcPct val="0"/>
            </a:spcBef>
            <a:spcAft>
              <a:spcPct val="35000"/>
            </a:spcAft>
            <a:buNone/>
          </a:pPr>
          <a:br>
            <a:rPr lang="en-US" sz="1500" b="1" kern="1200">
              <a:latin typeface="Arial" panose="020B0604020202020204" pitchFamily="34" charset="0"/>
              <a:cs typeface="Arial" panose="020B0604020202020204" pitchFamily="34" charset="0"/>
            </a:rPr>
          </a:br>
          <a:r>
            <a:rPr lang="en-US" sz="1500" b="1" kern="1200">
              <a:latin typeface="Arial" panose="020B0604020202020204" pitchFamily="34" charset="0"/>
              <a:cs typeface="Arial" panose="020B0604020202020204" pitchFamily="34" charset="0"/>
            </a:rPr>
            <a:t> </a:t>
          </a:r>
        </a:p>
      </dsp:txBody>
      <dsp:txXfrm>
        <a:off x="1887795" y="464247"/>
        <a:ext cx="3710353" cy="1525310"/>
      </dsp:txXfrm>
    </dsp:sp>
    <dsp:sp modelId="{4776115F-8E49-4404-9658-A03DF87C2CB9}">
      <dsp:nvSpPr>
        <dsp:cNvPr id="0" name=""/>
        <dsp:cNvSpPr/>
      </dsp:nvSpPr>
      <dsp:spPr>
        <a:xfrm>
          <a:off x="5743368" y="338470"/>
          <a:ext cx="1525310" cy="15253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BA108F-CFCA-44A6-93D3-6B13DEE3A0C3}">
      <dsp:nvSpPr>
        <dsp:cNvPr id="0" name=""/>
        <dsp:cNvSpPr/>
      </dsp:nvSpPr>
      <dsp:spPr>
        <a:xfrm>
          <a:off x="6063766" y="658785"/>
          <a:ext cx="884679" cy="88467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2B205-75F7-41F2-83C3-5D3E13CE36F4}">
      <dsp:nvSpPr>
        <dsp:cNvPr id="0" name=""/>
        <dsp:cNvSpPr/>
      </dsp:nvSpPr>
      <dsp:spPr>
        <a:xfrm>
          <a:off x="7571322" y="415498"/>
          <a:ext cx="1737895" cy="152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a:t>2. Check your EHR – how specifically is oral care tracked? </a:t>
          </a:r>
          <a:br>
            <a:rPr lang="en-US" sz="1500" b="1" kern="1200"/>
          </a:br>
          <a:r>
            <a:rPr lang="en-US" sz="1500" b="1" kern="1200"/>
            <a:t>(or Not?) – can you track independent vs dependent oral care?</a:t>
          </a:r>
        </a:p>
      </dsp:txBody>
      <dsp:txXfrm>
        <a:off x="7571322" y="415498"/>
        <a:ext cx="1737895" cy="1525310"/>
      </dsp:txXfrm>
    </dsp:sp>
    <dsp:sp modelId="{7BBFF3CD-0086-4B13-9D86-CB29B2C8BF9A}">
      <dsp:nvSpPr>
        <dsp:cNvPr id="0" name=""/>
        <dsp:cNvSpPr/>
      </dsp:nvSpPr>
      <dsp:spPr>
        <a:xfrm>
          <a:off x="89420" y="2627256"/>
          <a:ext cx="1525310" cy="15253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0E9F0D-416E-4239-B6FC-D8BCCFBF75CB}">
      <dsp:nvSpPr>
        <dsp:cNvPr id="0" name=""/>
        <dsp:cNvSpPr/>
      </dsp:nvSpPr>
      <dsp:spPr>
        <a:xfrm>
          <a:off x="409735" y="2947571"/>
          <a:ext cx="884679" cy="884679"/>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C4F17-D2C2-4EFD-98F9-E41AF2984F2F}">
      <dsp:nvSpPr>
        <dsp:cNvPr id="0" name=""/>
        <dsp:cNvSpPr/>
      </dsp:nvSpPr>
      <dsp:spPr>
        <a:xfrm>
          <a:off x="1904765" y="2627256"/>
          <a:ext cx="3181474" cy="152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a:t>3. Work with your team to decide how to monitor, audit, and create accountability for oral care</a:t>
          </a:r>
        </a:p>
        <a:p>
          <a:pPr marL="0" lvl="0" indent="0" algn="l" defTabSz="666750">
            <a:lnSpc>
              <a:spcPct val="100000"/>
            </a:lnSpc>
            <a:spcBef>
              <a:spcPct val="0"/>
            </a:spcBef>
            <a:spcAft>
              <a:spcPct val="35000"/>
            </a:spcAft>
            <a:buNone/>
          </a:pPr>
          <a:r>
            <a:rPr lang="en-US" sz="1500" b="1" kern="1200"/>
            <a:t>May work best if each units decides how to tackle oral care and make it work -– local unit workflow </a:t>
          </a:r>
        </a:p>
      </dsp:txBody>
      <dsp:txXfrm>
        <a:off x="1904765" y="2627256"/>
        <a:ext cx="3181474" cy="1525310"/>
      </dsp:txXfrm>
    </dsp:sp>
    <dsp:sp modelId="{96CB4893-BE4C-40CE-B0F5-678DF3079118}">
      <dsp:nvSpPr>
        <dsp:cNvPr id="0" name=""/>
        <dsp:cNvSpPr/>
      </dsp:nvSpPr>
      <dsp:spPr>
        <a:xfrm>
          <a:off x="5761400" y="2627256"/>
          <a:ext cx="1525310" cy="152531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B4C024-11F3-4351-A5D2-BF1317027A43}">
      <dsp:nvSpPr>
        <dsp:cNvPr id="0" name=""/>
        <dsp:cNvSpPr/>
      </dsp:nvSpPr>
      <dsp:spPr>
        <a:xfrm>
          <a:off x="6081733" y="2947571"/>
          <a:ext cx="884679" cy="884679"/>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D55B1-81D4-4515-8A69-20E7AA50DBC4}">
      <dsp:nvSpPr>
        <dsp:cNvPr id="0" name=""/>
        <dsp:cNvSpPr/>
      </dsp:nvSpPr>
      <dsp:spPr>
        <a:xfrm>
          <a:off x="7526362" y="2627256"/>
          <a:ext cx="2462039" cy="152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a:t>4. DON’T underestimate how challenging it can be to get regular oral care in place for all patients</a:t>
          </a:r>
        </a:p>
      </dsp:txBody>
      <dsp:txXfrm>
        <a:off x="7526362" y="2627256"/>
        <a:ext cx="2462039" cy="1525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AB30B-025C-4206-8CF0-C00E500CE7AC}">
      <dsp:nvSpPr>
        <dsp:cNvPr id="0" name=""/>
        <dsp:cNvSpPr/>
      </dsp:nvSpPr>
      <dsp:spPr>
        <a:xfrm>
          <a:off x="0" y="413782"/>
          <a:ext cx="3294558" cy="3076096"/>
        </a:xfrm>
        <a:prstGeom prst="rect">
          <a:avLst/>
        </a:prstGeom>
        <a:solidFill>
          <a:srgbClr val="4878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Arial" panose="020B0604020202020204" pitchFamily="34" charset="0"/>
              <a:cs typeface="Arial" panose="020B0604020202020204" pitchFamily="34" charset="0"/>
            </a:rPr>
            <a:t>Set up your Interprofessional team: </a:t>
          </a:r>
          <a:r>
            <a:rPr lang="en-US" sz="2000" kern="1200">
              <a:solidFill>
                <a:schemeClr val="bg1"/>
              </a:solidFill>
              <a:latin typeface="Arial" panose="020B0604020202020204" pitchFamily="34" charset="0"/>
              <a:cs typeface="Arial" panose="020B0604020202020204" pitchFamily="34" charset="0"/>
            </a:rPr>
            <a:t>Nursing assistants, RNs, respiratory, speech and language (SLP), OT, RT infection prevention, MD, Administration, Dietary Services, Supply Chain, Dental Professionals  </a:t>
          </a:r>
        </a:p>
      </dsp:txBody>
      <dsp:txXfrm>
        <a:off x="0" y="413782"/>
        <a:ext cx="3294558" cy="3076096"/>
      </dsp:txXfrm>
    </dsp:sp>
    <dsp:sp modelId="{C6EB2A33-00FA-40E1-88B3-B9707AF09927}">
      <dsp:nvSpPr>
        <dsp:cNvPr id="0" name=""/>
        <dsp:cNvSpPr/>
      </dsp:nvSpPr>
      <dsp:spPr>
        <a:xfrm>
          <a:off x="3624014" y="413782"/>
          <a:ext cx="3294558" cy="3076096"/>
        </a:xfrm>
        <a:prstGeom prst="rect">
          <a:avLst/>
        </a:prstGeom>
        <a:solidFill>
          <a:srgbClr val="4878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Arial" panose="020B0604020202020204" pitchFamily="34" charset="0"/>
              <a:cs typeface="Arial" panose="020B0604020202020204" pitchFamily="34" charset="0"/>
            </a:rPr>
            <a:t>Make it easy to do the right care: </a:t>
          </a:r>
          <a:br>
            <a:rPr lang="en-US" sz="2400" b="1" kern="1200">
              <a:solidFill>
                <a:schemeClr val="bg1"/>
              </a:solidFill>
              <a:latin typeface="Arial" panose="020B0604020202020204" pitchFamily="34" charset="0"/>
              <a:cs typeface="Arial" panose="020B0604020202020204" pitchFamily="34" charset="0"/>
            </a:rPr>
          </a:br>
          <a:r>
            <a:rPr lang="en-US" sz="2400" kern="1200">
              <a:solidFill>
                <a:schemeClr val="bg1"/>
              </a:solidFill>
              <a:latin typeface="Arial" panose="020B0604020202020204" pitchFamily="34" charset="0"/>
              <a:cs typeface="Arial" panose="020B0604020202020204" pitchFamily="34" charset="0"/>
            </a:rPr>
            <a:t>ADA-aligned dental care supplies including suction toothbrushes on the regular med/ surg units</a:t>
          </a:r>
        </a:p>
      </dsp:txBody>
      <dsp:txXfrm>
        <a:off x="3624014" y="413782"/>
        <a:ext cx="3294558" cy="3076096"/>
      </dsp:txXfrm>
    </dsp:sp>
    <dsp:sp modelId="{B9D190BA-F7E9-469A-BAFC-82774226DCB5}">
      <dsp:nvSpPr>
        <dsp:cNvPr id="0" name=""/>
        <dsp:cNvSpPr/>
      </dsp:nvSpPr>
      <dsp:spPr>
        <a:xfrm>
          <a:off x="7248029" y="465741"/>
          <a:ext cx="3294558" cy="2972179"/>
        </a:xfrm>
        <a:prstGeom prst="rect">
          <a:avLst/>
        </a:prstGeom>
        <a:solidFill>
          <a:srgbClr val="4878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Arial" panose="020B0604020202020204" pitchFamily="34" charset="0"/>
              <a:cs typeface="Arial" panose="020B0604020202020204" pitchFamily="34" charset="0"/>
            </a:rPr>
            <a:t>Clear Protocols, Expectations and Education: </a:t>
          </a:r>
          <a:br>
            <a:rPr lang="en-US" sz="2400" b="1" kern="1200">
              <a:solidFill>
                <a:schemeClr val="bg1"/>
              </a:solidFill>
              <a:latin typeface="Arial" panose="020B0604020202020204" pitchFamily="34" charset="0"/>
              <a:cs typeface="Arial" panose="020B0604020202020204" pitchFamily="34" charset="0"/>
            </a:rPr>
          </a:br>
          <a:r>
            <a:rPr lang="en-US" sz="2400" kern="1200">
              <a:solidFill>
                <a:schemeClr val="bg1"/>
              </a:solidFill>
              <a:latin typeface="Arial" panose="020B0604020202020204" pitchFamily="34" charset="0"/>
              <a:cs typeface="Arial" panose="020B0604020202020204" pitchFamily="34" charset="0"/>
            </a:rPr>
            <a:t>onboarding and ongoing education/ including nurses’ aides </a:t>
          </a:r>
        </a:p>
      </dsp:txBody>
      <dsp:txXfrm>
        <a:off x="7248029" y="465741"/>
        <a:ext cx="3294558" cy="29721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A3E41-2C7E-4798-B2F2-F95230DA1564}">
      <dsp:nvSpPr>
        <dsp:cNvPr id="0" name=""/>
        <dsp:cNvSpPr/>
      </dsp:nvSpPr>
      <dsp:spPr>
        <a:xfrm>
          <a:off x="4311842" y="194673"/>
          <a:ext cx="6711757" cy="2269695"/>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171450" lvl="1" indent="-171450" algn="l" defTabSz="711200">
            <a:lnSpc>
              <a:spcPct val="90000"/>
            </a:lnSpc>
            <a:spcBef>
              <a:spcPct val="0"/>
            </a:spcBef>
            <a:spcAft>
              <a:spcPct val="15000"/>
            </a:spcAft>
            <a:buChar char="•"/>
          </a:pPr>
          <a:endParaRPr lang="en-US" sz="16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Focused on device-related infection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Non-ventilator hospital-acquired pneumonia not monitored</a:t>
          </a:r>
        </a:p>
      </dsp:txBody>
      <dsp:txXfrm>
        <a:off x="4311842" y="478385"/>
        <a:ext cx="5860621" cy="1702271"/>
      </dsp:txXfrm>
    </dsp:sp>
    <dsp:sp modelId="{D665B7CE-18AE-44C1-BB11-97A3454A6F5A}">
      <dsp:nvSpPr>
        <dsp:cNvPr id="0" name=""/>
        <dsp:cNvSpPr/>
      </dsp:nvSpPr>
      <dsp:spPr>
        <a:xfrm>
          <a:off x="2874" y="323695"/>
          <a:ext cx="4306093" cy="1835450"/>
        </a:xfrm>
        <a:prstGeom prst="roundRect">
          <a:avLst/>
        </a:prstGeom>
        <a:solidFill>
          <a:schemeClr val="tx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latin typeface="Arial" panose="020B0604020202020204" pitchFamily="34" charset="0"/>
              <a:cs typeface="Arial" panose="020B0604020202020204" pitchFamily="34" charset="0"/>
            </a:rPr>
            <a:t>2010</a:t>
          </a:r>
        </a:p>
      </dsp:txBody>
      <dsp:txXfrm>
        <a:off x="92473" y="413294"/>
        <a:ext cx="4126895" cy="1656252"/>
      </dsp:txXfrm>
    </dsp:sp>
    <dsp:sp modelId="{81BC2066-1639-4F41-9DE0-CBA957FD3B81}">
      <dsp:nvSpPr>
        <dsp:cNvPr id="0" name=""/>
        <dsp:cNvSpPr/>
      </dsp:nvSpPr>
      <dsp:spPr>
        <a:xfrm>
          <a:off x="4329677" y="2706096"/>
          <a:ext cx="6683892" cy="221396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Hospital-acquired pneumonia now #1 hospital-acquired infection </a:t>
          </a:r>
        </a:p>
        <a:p>
          <a:pPr marL="228600" lvl="1" indent="-228600" algn="l" defTabSz="889000">
            <a:lnSpc>
              <a:spcPct val="90000"/>
            </a:lnSpc>
            <a:spcBef>
              <a:spcPct val="0"/>
            </a:spcBef>
            <a:spcAft>
              <a:spcPct val="15000"/>
            </a:spcAft>
            <a:buChar char="•"/>
          </a:pPr>
          <a:r>
            <a:rPr lang="en-US" sz="2000" kern="1200">
              <a:solidFill>
                <a:srgbClr val="FF0000"/>
              </a:solidFill>
              <a:latin typeface="Arial" panose="020B0604020202020204" pitchFamily="34" charset="0"/>
              <a:cs typeface="Arial" panose="020B0604020202020204" pitchFamily="34" charset="0"/>
            </a:rPr>
            <a:t>Non-ventilator hospital-acquired pneumonia </a:t>
          </a:r>
          <a:r>
            <a:rPr lang="en-US" sz="2000" u="sng" kern="1200">
              <a:solidFill>
                <a:srgbClr val="FF0000"/>
              </a:solidFill>
              <a:latin typeface="Arial" panose="020B0604020202020204" pitchFamily="34" charset="0"/>
              <a:cs typeface="Arial" panose="020B0604020202020204" pitchFamily="34" charset="0"/>
            </a:rPr>
            <a:t>still not </a:t>
          </a:r>
          <a:r>
            <a:rPr lang="en-US" sz="2000" kern="1200">
              <a:solidFill>
                <a:srgbClr val="FF0000"/>
              </a:solidFill>
              <a:latin typeface="Arial" panose="020B0604020202020204" pitchFamily="34" charset="0"/>
              <a:cs typeface="Arial" panose="020B0604020202020204" pitchFamily="34" charset="0"/>
            </a:rPr>
            <a:t>monitored </a:t>
          </a:r>
          <a:br>
            <a:rPr lang="en-US" sz="2000" kern="1200">
              <a:solidFill>
                <a:srgbClr val="FF0000"/>
              </a:solidFill>
              <a:latin typeface="Arial" panose="020B0604020202020204" pitchFamily="34" charset="0"/>
              <a:cs typeface="Arial" panose="020B0604020202020204" pitchFamily="34" charset="0"/>
            </a:rPr>
          </a:br>
          <a:r>
            <a:rPr lang="en-US" sz="2000" kern="1200">
              <a:solidFill>
                <a:srgbClr val="FF0000"/>
              </a:solidFill>
              <a:latin typeface="Arial" panose="020B0604020202020204" pitchFamily="34" charset="0"/>
              <a:cs typeface="Arial" panose="020B0604020202020204" pitchFamily="34" charset="0"/>
            </a:rPr>
            <a:t>***  July 2024: Congressional Appropriations Committee: added note to address NVHAP </a:t>
          </a:r>
          <a:br>
            <a:rPr lang="en-US" sz="2000" kern="1200">
              <a:solidFill>
                <a:srgbClr val="FF0000"/>
              </a:solidFill>
              <a:latin typeface="Arial" panose="020B0604020202020204" pitchFamily="34" charset="0"/>
              <a:cs typeface="Arial" panose="020B0604020202020204" pitchFamily="34" charset="0"/>
            </a:rPr>
          </a:br>
          <a:r>
            <a:rPr lang="en-US" sz="2000" kern="1200">
              <a:solidFill>
                <a:srgbClr val="FF0000"/>
              </a:solidFill>
              <a:latin typeface="Arial" panose="020B0604020202020204" pitchFamily="34" charset="0"/>
              <a:cs typeface="Arial" panose="020B0604020202020204" pitchFamily="34" charset="0"/>
            </a:rPr>
            <a:t> </a:t>
          </a:r>
          <a:br>
            <a:rPr lang="en-US" sz="2000" kern="1200">
              <a:solidFill>
                <a:srgbClr val="FF0000"/>
              </a:solidFill>
              <a:latin typeface="Arial" panose="020B0604020202020204" pitchFamily="34" charset="0"/>
              <a:cs typeface="Arial" panose="020B0604020202020204" pitchFamily="34" charset="0"/>
            </a:rPr>
          </a:br>
          <a:endParaRPr lang="en-US" sz="2000" kern="1200">
            <a:solidFill>
              <a:srgbClr val="FF0000"/>
            </a:solidFill>
            <a:latin typeface="Arial" panose="020B0604020202020204" pitchFamily="34" charset="0"/>
            <a:cs typeface="Arial" panose="020B0604020202020204" pitchFamily="34" charset="0"/>
          </a:endParaRPr>
        </a:p>
      </dsp:txBody>
      <dsp:txXfrm>
        <a:off x="4329677" y="2982842"/>
        <a:ext cx="5853654" cy="1660475"/>
      </dsp:txXfrm>
    </dsp:sp>
    <dsp:sp modelId="{92FBEFC9-AB9F-4435-BE2A-42F5677AB170}">
      <dsp:nvSpPr>
        <dsp:cNvPr id="0" name=""/>
        <dsp:cNvSpPr/>
      </dsp:nvSpPr>
      <dsp:spPr>
        <a:xfrm>
          <a:off x="0" y="2869550"/>
          <a:ext cx="4337585" cy="1747455"/>
        </a:xfrm>
        <a:prstGeom prst="roundRect">
          <a:avLst/>
        </a:prstGeom>
        <a:solidFill>
          <a:schemeClr val="tx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2025</a:t>
          </a:r>
        </a:p>
      </dsp:txBody>
      <dsp:txXfrm>
        <a:off x="85304" y="2954854"/>
        <a:ext cx="4166977" cy="15768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3E7C0-2ACA-4FE8-B143-764C233A71E3}">
      <dsp:nvSpPr>
        <dsp:cNvPr id="0" name=""/>
        <dsp:cNvSpPr/>
      </dsp:nvSpPr>
      <dsp:spPr>
        <a:xfrm>
          <a:off x="4928002" y="142537"/>
          <a:ext cx="4513862" cy="2635607"/>
        </a:xfrm>
        <a:prstGeom prst="roundRect">
          <a:avLst>
            <a:gd name="adj" fmla="val 10000"/>
          </a:avLst>
        </a:prstGeom>
        <a:solidFill>
          <a:srgbClr val="4878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BB443-BA9F-404C-851F-72A226D5B58F}">
      <dsp:nvSpPr>
        <dsp:cNvPr id="0" name=""/>
        <dsp:cNvSpPr/>
      </dsp:nvSpPr>
      <dsp:spPr>
        <a:xfrm>
          <a:off x="5389176" y="580652"/>
          <a:ext cx="4513862" cy="2635607"/>
        </a:xfrm>
        <a:prstGeom prst="roundRect">
          <a:avLst>
            <a:gd name="adj" fmla="val 10000"/>
          </a:avLst>
        </a:prstGeom>
        <a:solidFill>
          <a:schemeClr val="lt1">
            <a:alpha val="90000"/>
            <a:hueOff val="0"/>
            <a:satOff val="0"/>
            <a:lumOff val="0"/>
            <a:alphaOff val="0"/>
          </a:schemeClr>
        </a:solidFill>
        <a:ln w="12700" cap="flat" cmpd="sng" algn="ctr">
          <a:solidFill>
            <a:schemeClr val="tx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0" kern="1200">
              <a:latin typeface="Arial" panose="020B0604020202020204" pitchFamily="34" charset="0"/>
              <a:cs typeface="Arial" panose="020B0604020202020204" pitchFamily="34" charset="0"/>
            </a:rPr>
            <a:t>1. Find out your rates of NVHAP</a:t>
          </a:r>
        </a:p>
        <a:p>
          <a:pPr marL="0" lvl="0" indent="0" algn="ctr" defTabSz="1155700">
            <a:lnSpc>
              <a:spcPct val="90000"/>
            </a:lnSpc>
            <a:spcBef>
              <a:spcPct val="0"/>
            </a:spcBef>
            <a:spcAft>
              <a:spcPct val="35000"/>
            </a:spcAft>
            <a:buNone/>
          </a:pPr>
          <a:r>
            <a:rPr lang="en-US" sz="2600" i="0" kern="1200">
              <a:latin typeface="Arial" panose="020B0604020202020204" pitchFamily="34" charset="0"/>
              <a:cs typeface="Arial" panose="020B0604020202020204" pitchFamily="34" charset="0"/>
            </a:rPr>
            <a:t>2. What protocols and oral care supplies do you have available for nurses on your general units? </a:t>
          </a:r>
        </a:p>
      </dsp:txBody>
      <dsp:txXfrm>
        <a:off x="5466370" y="657846"/>
        <a:ext cx="4359474" cy="2481219"/>
      </dsp:txXfrm>
    </dsp:sp>
    <dsp:sp modelId="{07440B9F-FB43-4AB5-A4F3-68236365A906}">
      <dsp:nvSpPr>
        <dsp:cNvPr id="0" name=""/>
        <dsp:cNvSpPr/>
      </dsp:nvSpPr>
      <dsp:spPr>
        <a:xfrm>
          <a:off x="84262" y="122875"/>
          <a:ext cx="4150563" cy="2635607"/>
        </a:xfrm>
        <a:prstGeom prst="roundRect">
          <a:avLst>
            <a:gd name="adj" fmla="val 10000"/>
          </a:avLst>
        </a:prstGeom>
        <a:solidFill>
          <a:srgbClr val="4878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90DFC-F412-4A74-B491-3958F3636745}">
      <dsp:nvSpPr>
        <dsp:cNvPr id="0" name=""/>
        <dsp:cNvSpPr/>
      </dsp:nvSpPr>
      <dsp:spPr>
        <a:xfrm>
          <a:off x="545436" y="560990"/>
          <a:ext cx="4150563" cy="2635607"/>
        </a:xfrm>
        <a:prstGeom prst="roundRect">
          <a:avLst>
            <a:gd name="adj" fmla="val 10000"/>
          </a:avLst>
        </a:prstGeom>
        <a:solidFill>
          <a:schemeClr val="lt1">
            <a:alpha val="90000"/>
            <a:hueOff val="0"/>
            <a:satOff val="0"/>
            <a:lumOff val="0"/>
            <a:alphaOff val="0"/>
          </a:schemeClr>
        </a:solidFill>
        <a:ln w="127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Everyone, including patients, should be asking their local hospitals – “what is your oral care policy, to keep patients free from pneumonia?”</a:t>
          </a:r>
        </a:p>
      </dsp:txBody>
      <dsp:txXfrm>
        <a:off x="622630" y="638184"/>
        <a:ext cx="3996175" cy="248121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1CA1B-7B9A-4BB8-A4D9-2EF2C956BB2E}"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EB169-432B-486B-81FE-659747D00260}" type="slidenum">
              <a:rPr lang="en-US" smtClean="0"/>
              <a:t>‹#›</a:t>
            </a:fld>
            <a:endParaRPr lang="en-US"/>
          </a:p>
        </p:txBody>
      </p:sp>
    </p:spTree>
    <p:extLst>
      <p:ext uri="{BB962C8B-B14F-4D97-AF65-F5344CB8AC3E}">
        <p14:creationId xmlns:p14="http://schemas.microsoft.com/office/powerpoint/2010/main" val="249026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1.xml"/><Relationship Id="rId4" Type="http://schemas.openxmlformats.org/officeDocument/2006/relationships/hyperlink" Target="https://doi.org/10.3389/fimmu.2019.00208"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16/j.ajic.2017.08.03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16/s2213-2600(14)70028-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oi.org/10.1016/s2213-2600(19)30140-7" TargetMode="External"/><Relationship Id="rId5" Type="http://schemas.openxmlformats.org/officeDocument/2006/relationships/hyperlink" Target="https://doi.org/10.1073/pnas.1819024116" TargetMode="External"/><Relationship Id="rId4" Type="http://schemas.openxmlformats.org/officeDocument/2006/relationships/hyperlink" Target="https://doi.org/10.1093/infdis/jiaa702"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ature.com/articles/d41586-021-02920-w#ref-CR2" TargetMode="External"/><Relationship Id="rId3" Type="http://schemas.openxmlformats.org/officeDocument/2006/relationships/slide" Target="../slides/slide9.xml"/><Relationship Id="rId7" Type="http://schemas.openxmlformats.org/officeDocument/2006/relationships/hyperlink" Target="https://www.nature.com/articles/d41586-021-02920-w#ref-CR1" TargetMode="External"/><Relationship Id="rId2" Type="http://schemas.openxmlformats.org/officeDocument/2006/relationships/notesMaster" Target="../notesMasters/notesMaster1.xml"/><Relationship Id="rId1" Type="http://schemas.openxmlformats.org/officeDocument/2006/relationships/tags" Target="../tags/tag5.xml"/><Relationship Id="rId6" Type="http://schemas.openxmlformats.org/officeDocument/2006/relationships/hyperlink" Target="https://doi.org/10.4037/ajcc2009792" TargetMode="External"/><Relationship Id="rId5" Type="http://schemas.openxmlformats.org/officeDocument/2006/relationships/hyperlink" Target="https://doi.org/10.1073/pnas.1819024116" TargetMode="External"/><Relationship Id="rId4" Type="http://schemas.openxmlformats.org/officeDocument/2006/relationships/hyperlink" Target="https://doi.org/10.1016/j.fshw.2018.12.00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0961FE-0D4D-1543-A895-85D0AAAD8D70}" type="slidenum">
              <a:rPr lang="en-US" smtClean="0"/>
              <a:t>1</a:t>
            </a:fld>
            <a:endParaRPr lang="en-US"/>
          </a:p>
        </p:txBody>
      </p:sp>
    </p:spTree>
    <p:extLst>
      <p:ext uri="{BB962C8B-B14F-4D97-AF65-F5344CB8AC3E}">
        <p14:creationId xmlns:p14="http://schemas.microsoft.com/office/powerpoint/2010/main" val="92579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latin typeface="Calibri"/>
              </a:rPr>
              <a:t>Kellum et al. (2007).Understanding inflame cytokine response in PNA and sepsis GenIMS </a:t>
            </a:r>
            <a:r>
              <a:rPr lang="en-US" i="1">
                <a:latin typeface="Calibri"/>
              </a:rPr>
              <a:t>Arch Intern Med. </a:t>
            </a:r>
            <a:r>
              <a:rPr lang="en-US">
                <a:latin typeface="Calibri"/>
              </a:rPr>
              <a:t>2007;167(15):1655-1663</a:t>
            </a:r>
          </a:p>
          <a:p>
            <a:endParaRPr lang="en-US">
              <a:latin typeface="Calibri"/>
            </a:endParaRPr>
          </a:p>
          <a:p>
            <a:r>
              <a:rPr lang="en-US"/>
              <a:t>Image: Nield-Gehrig JS and Willmann DE. Dental plaque biofilms. Foundations of Periodontics for the Dental Hygienist. Philadelphia: Lippincott Williams &amp; Wilkins Textbook 2003:67-73. </a:t>
            </a:r>
          </a:p>
          <a:p>
            <a:endParaRPr lang="en-US" baseline="0"/>
          </a:p>
        </p:txBody>
      </p:sp>
      <p:sp>
        <p:nvSpPr>
          <p:cNvPr id="4" name="Slide Number Placeholder 3"/>
          <p:cNvSpPr>
            <a:spLocks noGrp="1"/>
          </p:cNvSpPr>
          <p:nvPr>
            <p:ph type="sldNum" sz="quarter" idx="10"/>
          </p:nvPr>
        </p:nvSpPr>
        <p:spPr/>
        <p:txBody>
          <a:bodyPr/>
          <a:lstStyle/>
          <a:p>
            <a:pPr defTabSz="937900">
              <a:defRPr/>
            </a:pPr>
            <a:fld id="{6F119774-DF44-47D7-BF2E-8BA259A2822F}" type="slidenum">
              <a:rPr lang="en-US">
                <a:solidFill>
                  <a:prstClr val="black"/>
                </a:solidFill>
                <a:latin typeface="Calibri" panose="020F0502020204030204"/>
              </a:rPr>
              <a:pPr defTabSz="93790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51868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800">
                <a:latin typeface="Calibri"/>
              </a:rPr>
              <a:t> Kellum et al. (2007).Understanding inflame cytokine response in PNA and sepsis GenIMS </a:t>
            </a:r>
            <a:r>
              <a:rPr lang="en-US" sz="1800" i="1">
                <a:latin typeface="Calibri"/>
              </a:rPr>
              <a:t>Arch Intern Med. </a:t>
            </a:r>
            <a:r>
              <a:rPr lang="en-US" sz="1800">
                <a:latin typeface="Calibri"/>
              </a:rPr>
              <a:t>2007;167(15):1655-1663</a:t>
            </a:r>
          </a:p>
          <a:p>
            <a:endParaRPr lang="en-US" sz="1800">
              <a:latin typeface="Calibri"/>
            </a:endParaRPr>
          </a:p>
          <a:p>
            <a:r>
              <a:rPr lang="en-US" sz="1800"/>
              <a:t>Image: Nield-Gehrig JS and Willmann DE. Dental plaque biofilms. Foundations of Periodontics for the Dental Hygienist. Philadelphia: Lippincott Williams &amp; Wilkins Textbook 2003:67-73. </a:t>
            </a:r>
          </a:p>
          <a:p>
            <a:pPr>
              <a:lnSpc>
                <a:spcPts val="1872"/>
              </a:lnSpc>
            </a:pPr>
            <a:endParaRPr lang="en-US" sz="1800" b="1">
              <a:solidFill>
                <a:srgbClr val="3E3D40"/>
              </a:solidFill>
              <a:latin typeface="Times New Roman" panose="02020603050405020304" pitchFamily="18" charset="0"/>
              <a:ea typeface="Times New Roman" panose="02020603050405020304" pitchFamily="18" charset="0"/>
            </a:endParaRPr>
          </a:p>
          <a:p>
            <a:pPr>
              <a:lnSpc>
                <a:spcPts val="1872"/>
              </a:lnSpc>
            </a:pPr>
            <a:endParaRPr lang="en-US" sz="1800" b="1">
              <a:solidFill>
                <a:srgbClr val="3E3D40"/>
              </a:solidFill>
              <a:latin typeface="Times New Roman" panose="02020603050405020304" pitchFamily="18" charset="0"/>
              <a:ea typeface="Times New Roman" panose="02020603050405020304" pitchFamily="18" charset="0"/>
            </a:endParaRPr>
          </a:p>
          <a:p>
            <a:pPr>
              <a:lnSpc>
                <a:spcPts val="1872"/>
              </a:lnSpc>
            </a:pPr>
            <a:r>
              <a:rPr lang="en-US" sz="1800" b="1">
                <a:solidFill>
                  <a:srgbClr val="3E3D40"/>
                </a:solidFill>
                <a:latin typeface="Times New Roman" panose="02020603050405020304" pitchFamily="18" charset="0"/>
                <a:ea typeface="Times New Roman" panose="02020603050405020304" pitchFamily="18" charset="0"/>
              </a:rPr>
              <a:t>General background information: </a:t>
            </a:r>
          </a:p>
          <a:p>
            <a:pPr>
              <a:lnSpc>
                <a:spcPts val="1872"/>
              </a:lnSpc>
            </a:pPr>
            <a:r>
              <a:rPr lang="en-US" sz="1800" b="1">
                <a:solidFill>
                  <a:srgbClr val="3E3D40"/>
                </a:solidFill>
                <a:latin typeface="Times New Roman" panose="02020603050405020304" pitchFamily="18" charset="0"/>
                <a:ea typeface="Times New Roman" panose="02020603050405020304" pitchFamily="18" charset="0"/>
              </a:rPr>
              <a:t>There is variation in the cytokines released depending on the type of cellular communication and colonization that develop in an individual’s oral biofilm. For example, </a:t>
            </a:r>
            <a:endParaRPr lang="en-US" sz="1800">
              <a:latin typeface="Times New Roman" panose="02020603050405020304" pitchFamily="18" charset="0"/>
              <a:ea typeface="Times New Roman" panose="02020603050405020304" pitchFamily="18" charset="0"/>
            </a:endParaRPr>
          </a:p>
          <a:p>
            <a:pPr>
              <a:lnSpc>
                <a:spcPts val="1872"/>
              </a:lnSpc>
            </a:pPr>
            <a:r>
              <a:rPr lang="en-US" sz="1800" b="1">
                <a:solidFill>
                  <a:srgbClr val="3E3D40"/>
                </a:solidFill>
                <a:latin typeface="Times New Roman" panose="02020603050405020304" pitchFamily="18" charset="0"/>
                <a:ea typeface="Times New Roman" panose="02020603050405020304" pitchFamily="18" charset="0"/>
              </a:rPr>
              <a:t>Cellular Receptors:</a:t>
            </a:r>
            <a:r>
              <a:rPr lang="en-US" sz="1800">
                <a:solidFill>
                  <a:srgbClr val="3E3D40"/>
                </a:solidFill>
                <a:latin typeface="Times New Roman" panose="02020603050405020304" pitchFamily="18" charset="0"/>
                <a:ea typeface="Times New Roman" panose="02020603050405020304" pitchFamily="18" charset="0"/>
              </a:rPr>
              <a:t> Cell-surface located toll like receptors (TLRs) and cytoplasmatic nucleotide-binding oligomerization domain (NOD)-like receptors (NLRs) belong to the pattern recognition receptors (PRRs). PRRs recognize microbial parts that represent pathogen-associated molecular patterns (PAMPs).</a:t>
            </a:r>
            <a:endParaRPr lang="en-US" sz="1800">
              <a:latin typeface="Times New Roman" panose="02020603050405020304" pitchFamily="18" charset="0"/>
              <a:ea typeface="Times New Roman" panose="02020603050405020304" pitchFamily="18" charset="0"/>
            </a:endParaRPr>
          </a:p>
          <a:p>
            <a:pPr>
              <a:lnSpc>
                <a:spcPts val="1872"/>
              </a:lnSpc>
              <a:spcAft>
                <a:spcPts val="769"/>
              </a:spcAft>
            </a:pPr>
            <a:r>
              <a:rPr lang="en-US" sz="1800">
                <a:solidFill>
                  <a:srgbClr val="3E3D40"/>
                </a:solidFill>
                <a:latin typeface="Times New Roman" panose="02020603050405020304" pitchFamily="18" charset="0"/>
                <a:ea typeface="Times New Roman" panose="02020603050405020304" pitchFamily="18" charset="0"/>
              </a:rPr>
              <a:t>A multimeric complex of proteins known as inflammasome, which is a subset of NLRs, assembles after activation and proceeds to pro-inflammatory cytokine release.</a:t>
            </a:r>
            <a:endParaRPr lang="en-US" sz="1800">
              <a:latin typeface="Times New Roman" panose="02020603050405020304" pitchFamily="18" charset="0"/>
              <a:ea typeface="Times New Roman" panose="02020603050405020304" pitchFamily="18" charset="0"/>
            </a:endParaRPr>
          </a:p>
          <a:p>
            <a:pPr>
              <a:lnSpc>
                <a:spcPts val="1872"/>
              </a:lnSpc>
            </a:pPr>
            <a:r>
              <a:rPr lang="en-US" sz="1800" b="1">
                <a:solidFill>
                  <a:srgbClr val="3E3D40"/>
                </a:solidFill>
                <a:latin typeface="Times New Roman" panose="02020603050405020304" pitchFamily="18" charset="0"/>
                <a:ea typeface="Times New Roman" panose="02020603050405020304" pitchFamily="18" charset="0"/>
              </a:rPr>
              <a:t>Cytokine Production and Release:</a:t>
            </a:r>
            <a:r>
              <a:rPr lang="en-US" sz="1800">
                <a:solidFill>
                  <a:srgbClr val="3E3D40"/>
                </a:solidFill>
                <a:latin typeface="Times New Roman" panose="02020603050405020304" pitchFamily="18" charset="0"/>
                <a:ea typeface="Times New Roman" panose="02020603050405020304" pitchFamily="18" charset="0"/>
              </a:rPr>
              <a:t> Cytokines and bacterial products may lead to host cell mediated tissue destruction. Keratinocytes are able to produce diverse pro-inflammatory cytokines and chemokines, including interleukin (IL)-1, IL-6, IL-8 and tumor necrosis factor (TNF)-α. </a:t>
            </a:r>
            <a:endParaRPr lang="en-US" sz="1800">
              <a:latin typeface="Times New Roman" panose="02020603050405020304" pitchFamily="18" charset="0"/>
              <a:ea typeface="Times New Roman" panose="02020603050405020304" pitchFamily="18" charset="0"/>
            </a:endParaRPr>
          </a:p>
          <a:p>
            <a:r>
              <a:rPr lang="en-US" sz="1800">
                <a:solidFill>
                  <a:srgbClr val="020202"/>
                </a:solidFill>
                <a:latin typeface="Times New Roman" panose="02020603050405020304" pitchFamily="18" charset="0"/>
                <a:ea typeface="Calibri" panose="020F0502020204030204" pitchFamily="34" charset="0"/>
              </a:rPr>
              <a:t>Front. Immunol., 14 February 2019 | </a:t>
            </a:r>
            <a:r>
              <a:rPr lang="en-US" sz="1800" u="sng">
                <a:solidFill>
                  <a:srgbClr val="D54449"/>
                </a:solidFill>
                <a:latin typeface="Times New Roman" panose="02020603050405020304" pitchFamily="18" charset="0"/>
                <a:ea typeface="Calibri" panose="020F0502020204030204" pitchFamily="34" charset="0"/>
                <a:hlinkClick r:id="rId4"/>
              </a:rPr>
              <a:t>https://doi.org/10.3389/fimmu.2019.00208</a:t>
            </a:r>
            <a:endParaRPr lang="en-US" baseline="0"/>
          </a:p>
        </p:txBody>
      </p:sp>
      <p:sp>
        <p:nvSpPr>
          <p:cNvPr id="4" name="Slide Number Placeholder 3"/>
          <p:cNvSpPr>
            <a:spLocks noGrp="1"/>
          </p:cNvSpPr>
          <p:nvPr>
            <p:ph type="sldNum" sz="quarter" idx="10"/>
          </p:nvPr>
        </p:nvSpPr>
        <p:spPr/>
        <p:txBody>
          <a:bodyPr/>
          <a:lstStyle/>
          <a:p>
            <a:pPr defTabSz="937900">
              <a:defRPr/>
            </a:pPr>
            <a:fld id="{6F119774-DF44-47D7-BF2E-8BA259A2822F}" type="slidenum">
              <a:rPr lang="en-US">
                <a:solidFill>
                  <a:prstClr val="black"/>
                </a:solidFill>
                <a:latin typeface="Calibri" panose="020F0502020204030204"/>
              </a:rPr>
              <a:pPr defTabSz="93790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53962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All patients are at risk: Even healthy adults and maternity patients with hospitals stays over 48 hours. Unlikely other hospital-acquired infections , where we take an epidemiology risk-based intervention approach, we can not use targeted intervention with NVHAP to prevent lung infection. This is because the risk for NVHAP exists  for all our patients. While some patients are clearly at more risk (e.g., stroke, cancer, advanced age), all patients, even young healthy adults and maternity patients carry risk for NVHAP while in the hospital. This means we must provide fundamental basic care consistently for all patients. </a:t>
            </a:r>
          </a:p>
          <a:p>
            <a:pPr algn="l"/>
            <a:endParaRPr lang="en-US"/>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5. Baker, D., &amp; Quinn, B. (2018). Hospital acquired pneumonia prevention initiative-2: Incidence of hospital-acquired pneumonia in the United States. </a:t>
            </a:r>
            <a:r>
              <a:rPr lang="en-US" sz="1800" i="1">
                <a:effectLst/>
                <a:latin typeface="Calibri" panose="020F0502020204030204" pitchFamily="34" charset="0"/>
                <a:ea typeface="Calibri" panose="020F0502020204030204" pitchFamily="34" charset="0"/>
                <a:cs typeface="Times New Roman" panose="02020603050405020304" pitchFamily="18" charset="0"/>
              </a:rPr>
              <a:t>American Journal of Infection Control, 46</a:t>
            </a:r>
            <a:r>
              <a:rPr lang="en-US" sz="1800">
                <a:effectLst/>
                <a:latin typeface="Calibri" panose="020F0502020204030204" pitchFamily="34" charset="0"/>
                <a:ea typeface="Calibri" panose="020F0502020204030204" pitchFamily="34" charset="0"/>
                <a:cs typeface="Times New Roman" panose="02020603050405020304" pitchFamily="18" charset="0"/>
              </a:rPr>
              <a:t>(1), 2-7. DOI: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https://doi.org/10.1016/j.ajic.2017.08.036</a:t>
            </a:r>
            <a:r>
              <a:rPr lang="en-US" sz="1800" u="sng">
                <a:effectLst/>
                <a:latin typeface="Calibri" panose="020F0502020204030204" pitchFamily="34" charset="0"/>
                <a:ea typeface="Calibri" panose="020F0502020204030204" pitchFamily="34" charset="0"/>
                <a:cs typeface="Times New Roman" panose="02020603050405020304" pitchFamily="18" charset="0"/>
              </a:rPr>
              <a:t>. </a:t>
            </a:r>
          </a:p>
          <a:p>
            <a:pPr algn="l"/>
            <a:endParaRPr lang="en-US" sz="1800"/>
          </a:p>
          <a:p>
            <a:pPr algn="l"/>
            <a:r>
              <a:rPr lang="en-US" sz="1800"/>
              <a:t>All patients are at risk: Even healthy adults and maternity patients with hospitals stays over 48 hours. Unlikely other hospital-acquired infections , where we take an epidemiology risk-based intervention approach, we can not use targeted intervention with NVHAP to prevent lung infection. This is because the risk for NVHAP exists  for all our patients. While some patients are clearly at more risk (e.g., stroke, cancer, advanced age), all patients, even young healthy adults and maternity patients carry risk for NVHAP while in the hospital. This means we must provide fundamental basic care consistently for all patients. </a:t>
            </a:r>
          </a:p>
          <a:p>
            <a:pPr algn="l"/>
            <a:endParaRPr lang="en-US" sz="1800"/>
          </a:p>
          <a:p>
            <a:pPr algn="l"/>
            <a:r>
              <a:rPr lang="en-US" sz="1800" b="0" i="0" u="none" strike="noStrike" baseline="0">
                <a:latin typeface="AdvOT5fa4e291"/>
              </a:rPr>
              <a:t>133 Veterans Affairs hospitals and subsequent mortality, length of stay, inpatient sepsis, and 12-month costs. NV-HAP occurred in 0.6% of Veteran admissions. Among admissions that developed NV-HAP, the mean length of stay of 26.3 days (6.72 days among non-NV-HAP), 30-day mortality was 18.4% (4.5% among non-NV-HAP), 1-year mortality was 47.8% (21.4% among non-NV-HAP), and total median 12-month direct medical costs were $138,136.32 ($64,357.21 among non-NV-HAP). Inpatient sepsis occurred in approximately 20% of NV-HAP admissions (0.7% among non-NV-HAP).  Look at 72 factors with AI to determine risk: </a:t>
            </a:r>
          </a:p>
          <a:p>
            <a:pPr algn="l"/>
            <a:r>
              <a:rPr lang="en-US" sz="1800" b="0" i="0" u="none" strike="noStrike" baseline="0">
                <a:latin typeface="AdvOT5fa4e291"/>
              </a:rPr>
              <a:t>Since population risk strati</a:t>
            </a:r>
            <a:r>
              <a:rPr lang="en-US" sz="1800" b="0" i="0" u="none" strike="noStrike" baseline="0">
                <a:latin typeface="AdvOT5fa4e291+fb"/>
              </a:rPr>
              <a:t>fi</a:t>
            </a:r>
            <a:r>
              <a:rPr lang="en-US" sz="1800" b="0" i="0" u="none" strike="noStrike" baseline="0">
                <a:latin typeface="AdvOT5fa4e291"/>
              </a:rPr>
              <a:t>cation is not feasible, prevention efforts should be directed</a:t>
            </a:r>
          </a:p>
          <a:p>
            <a:pPr algn="l"/>
            <a:r>
              <a:rPr lang="en-US" sz="1800" b="0" i="0" u="none" strike="noStrike" baseline="0">
                <a:latin typeface="AdvOT5fa4e291"/>
              </a:rPr>
              <a:t>at the full population of hospitalized Veterans.</a:t>
            </a:r>
            <a:endParaRPr lang="en-US" sz="1800">
              <a:latin typeface="AdvOT5fa4e291"/>
            </a:endParaRPr>
          </a:p>
          <a:p>
            <a:pPr algn="l"/>
            <a:endParaRPr lang="en-US" sz="1800"/>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56E971E-83F6-43C6-B3F2-00DFDC0D2F81}" type="slidenum">
              <a:rPr lang="en-US" smtClean="0"/>
              <a:t>14</a:t>
            </a:fld>
            <a:endParaRPr lang="en-US"/>
          </a:p>
        </p:txBody>
      </p:sp>
    </p:spTree>
    <p:extLst>
      <p:ext uri="{BB962C8B-B14F-4D97-AF65-F5344CB8AC3E}">
        <p14:creationId xmlns:p14="http://schemas.microsoft.com/office/powerpoint/2010/main" val="98404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Now that we understand the harm from NVHAP, how can the healthcare team solve this problem? </a:t>
            </a:r>
          </a:p>
          <a:p>
            <a:r>
              <a:rPr lang="en-US" sz="1400"/>
              <a:t> </a:t>
            </a:r>
          </a:p>
          <a:p>
            <a:endParaRPr lang="en-US" sz="1400"/>
          </a:p>
        </p:txBody>
      </p:sp>
      <p:sp>
        <p:nvSpPr>
          <p:cNvPr id="4" name="Slide Number Placeholder 3"/>
          <p:cNvSpPr>
            <a:spLocks noGrp="1"/>
          </p:cNvSpPr>
          <p:nvPr>
            <p:ph type="sldNum" sz="quarter" idx="10"/>
          </p:nvPr>
        </p:nvSpPr>
        <p:spPr/>
        <p:txBody>
          <a:bodyPr/>
          <a:lstStyle/>
          <a:p>
            <a:pPr defTabSz="937900">
              <a:defRPr/>
            </a:pPr>
            <a:fld id="{556E971E-83F6-43C6-B3F2-00DFDC0D2F81}" type="slidenum">
              <a:rPr lang="en-US">
                <a:solidFill>
                  <a:prstClr val="black"/>
                </a:solidFill>
                <a:latin typeface="Calibri" panose="020F0502020204030204"/>
              </a:rPr>
              <a:pPr defTabSz="93790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729374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interventions proposed to prevent hospital acquired pneumonia. Most of them have limited research to support a </a:t>
            </a:r>
            <a:r>
              <a:rPr lang="en-US" i="1"/>
              <a:t>direct cause and effect</a:t>
            </a:r>
            <a:r>
              <a:rPr lang="en-US"/>
              <a:t> relationships to prevent pneumonia. However, there have been multiple, single-site studies and pre/post intervention studies that have found important keys to pneumonia prevention. </a:t>
            </a:r>
          </a:p>
          <a:p>
            <a:endParaRPr lang="en-US"/>
          </a:p>
          <a:p>
            <a:r>
              <a:rPr lang="en-US"/>
              <a:t>The interventions are organized here, as shown in a diagram from the Am J Inf Control May 2020 issue on NVHAP. The interventions are organized by standard prevention paradigms: Primary source control, Reduce risk, and Strengthen host defenses. </a:t>
            </a:r>
          </a:p>
          <a:p>
            <a:endParaRPr lang="en-US"/>
          </a:p>
          <a:p>
            <a:r>
              <a:rPr lang="en-US"/>
              <a:t>We know that to prevent pneumonia we must reduce pathogens in the oropharyngeal cavity, reduce microaspiration, and work to strengthen host defenses. </a:t>
            </a:r>
          </a:p>
          <a:p>
            <a:r>
              <a:rPr lang="en-US"/>
              <a:t>There are </a:t>
            </a:r>
            <a:r>
              <a:rPr lang="en-US" i="1"/>
              <a:t>many actions </a:t>
            </a:r>
            <a:r>
              <a:rPr lang="en-US"/>
              <a:t>required to prevent NVHAP that also essential  -- but today our focus is on oral care. To date, oral care has the best evidence demonstrated to prevent pneumonia and is also based in fundamental science of the oral microbiome. </a:t>
            </a:r>
          </a:p>
          <a:p>
            <a:endParaRPr lang="en-US"/>
          </a:p>
          <a:p>
            <a:pPr algn="l"/>
            <a:r>
              <a:rPr lang="en-US" b="0" i="0">
                <a:solidFill>
                  <a:srgbClr val="212121"/>
                </a:solidFill>
                <a:effectLst/>
                <a:latin typeface="BlinkMacSystemFont"/>
              </a:rPr>
              <a:t>31. Quinn, B., Giuliano, K. K., &amp; Baker, D. (2020). Non-ventilator health care-associated pneumonia (NV-HAP): Best practices for prevention of NV-HAP. </a:t>
            </a:r>
            <a:r>
              <a:rPr lang="en-US" b="0" i="1">
                <a:solidFill>
                  <a:srgbClr val="212121"/>
                </a:solidFill>
                <a:effectLst/>
                <a:latin typeface="BlinkMacSystemFont"/>
              </a:rPr>
              <a:t>American journal of infection control</a:t>
            </a:r>
            <a:r>
              <a:rPr lang="en-US" b="0" i="0">
                <a:solidFill>
                  <a:srgbClr val="212121"/>
                </a:solidFill>
                <a:effectLst/>
                <a:latin typeface="BlinkMacSystemFont"/>
              </a:rPr>
              <a:t>, </a:t>
            </a:r>
            <a:r>
              <a:rPr lang="en-US" b="0" i="1">
                <a:solidFill>
                  <a:srgbClr val="212121"/>
                </a:solidFill>
                <a:effectLst/>
                <a:latin typeface="BlinkMacSystemFont"/>
              </a:rPr>
              <a:t>48</a:t>
            </a:r>
            <a:r>
              <a:rPr lang="en-US" b="0" i="0">
                <a:solidFill>
                  <a:srgbClr val="212121"/>
                </a:solidFill>
                <a:effectLst/>
                <a:latin typeface="BlinkMacSystemFont"/>
              </a:rPr>
              <a:t>(5S), A23–A27. https://doi.org/10.1016/j.ajic.2020.03.006</a:t>
            </a:r>
          </a:p>
          <a:p>
            <a:pPr algn="l"/>
            <a:endParaRPr lang="en-US" sz="1800">
              <a:latin typeface="AdvOT5fa4e291"/>
            </a:endParaRPr>
          </a:p>
          <a:p>
            <a:pPr defTabSz="937900">
              <a:defRPr/>
            </a:pPr>
            <a:r>
              <a:rPr lang="en-US" sz="1800">
                <a:solidFill>
                  <a:srgbClr val="212121"/>
                </a:solidFill>
                <a:latin typeface="Times New Roman" panose="02020603050405020304" pitchFamily="18" charset="0"/>
                <a:ea typeface="Times New Roman" panose="02020603050405020304" pitchFamily="18" charset="0"/>
              </a:rPr>
              <a:t>1. Munro SC, Baker D, Giuliano KK, Sullivan SC, Haber J, Jones BE, Crist MB, Nelson RE, Carey E, Lounsbury O, Lucatorto M, Miller R, Pauley B, Klompas M. (2021). Nonventilator hospital-acquired pneumonia: A call to action. </a:t>
            </a:r>
            <a:r>
              <a:rPr lang="en-US" sz="1800" i="1">
                <a:latin typeface="Times New Roman" panose="02020603050405020304" pitchFamily="18" charset="0"/>
                <a:ea typeface="Times New Roman" panose="02020603050405020304" pitchFamily="18" charset="0"/>
              </a:rPr>
              <a:t>Infection Control &amp; Hospital Epidemiology</a:t>
            </a:r>
            <a:r>
              <a:rPr lang="en-US" sz="1800">
                <a:solidFill>
                  <a:srgbClr val="212121"/>
                </a:solidFill>
                <a:latin typeface="Times New Roman" panose="02020603050405020304" pitchFamily="18" charset="0"/>
                <a:ea typeface="Times New Roman" panose="02020603050405020304" pitchFamily="18" charset="0"/>
              </a:rPr>
              <a:t> 2021 Jun 9:1-6. doi: 10.1017/ice.2021.239. Epub ahead of print. PMID: 34103108.</a:t>
            </a:r>
            <a:endParaRPr lang="en-US" sz="1800">
              <a:latin typeface="Times New Roman" panose="02020603050405020304" pitchFamily="18" charset="0"/>
              <a:ea typeface="Times New Roman" panose="02020603050405020304" pitchFamily="18" charset="0"/>
            </a:endParaRPr>
          </a:p>
          <a:p>
            <a:pPr algn="l"/>
            <a:endParaRPr lang="en-US" sz="1800">
              <a:latin typeface="AdvOT5fa4e291"/>
            </a:endParaRPr>
          </a:p>
        </p:txBody>
      </p:sp>
      <p:sp>
        <p:nvSpPr>
          <p:cNvPr id="4" name="Slide Number Placeholder 3"/>
          <p:cNvSpPr>
            <a:spLocks noGrp="1"/>
          </p:cNvSpPr>
          <p:nvPr>
            <p:ph type="sldNum" sz="quarter" idx="5"/>
          </p:nvPr>
        </p:nvSpPr>
        <p:spPr/>
        <p:txBody>
          <a:bodyPr/>
          <a:lstStyle/>
          <a:p>
            <a:fld id="{556E971E-83F6-43C6-B3F2-00DFDC0D2F81}" type="slidenum">
              <a:rPr lang="en-US" smtClean="0"/>
              <a:t>16</a:t>
            </a:fld>
            <a:endParaRPr lang="en-US"/>
          </a:p>
        </p:txBody>
      </p:sp>
    </p:spTree>
    <p:extLst>
      <p:ext uri="{BB962C8B-B14F-4D97-AF65-F5344CB8AC3E}">
        <p14:creationId xmlns:p14="http://schemas.microsoft.com/office/powerpoint/2010/main" val="280236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20961FE-0D4D-1543-A895-85D0AAAD8D70}" type="slidenum">
              <a:rPr lang="en-US" smtClean="0"/>
              <a:t>17</a:t>
            </a:fld>
            <a:endParaRPr lang="en-US"/>
          </a:p>
        </p:txBody>
      </p:sp>
    </p:spTree>
    <p:extLst>
      <p:ext uri="{BB962C8B-B14F-4D97-AF65-F5344CB8AC3E}">
        <p14:creationId xmlns:p14="http://schemas.microsoft.com/office/powerpoint/2010/main" val="1913543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10BA5-E037-324B-A239-07AF460C56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429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a:lnSpc>
                <a:spcPct val="107000"/>
              </a:lnSpc>
              <a:spcBef>
                <a:spcPts val="0"/>
              </a:spcBef>
              <a:spcAft>
                <a:spcPts val="800"/>
              </a:spcAft>
            </a:pPr>
            <a:r>
              <a:rPr lang="en-US" sz="1200" b="1">
                <a:solidFill>
                  <a:srgbClr val="C00000"/>
                </a:solidFill>
              </a:rPr>
              <a:t>The biofilm is extremely sticky and difficult to remove. Biofilms are resistant to topical antimicrobials  </a:t>
            </a:r>
            <a:br>
              <a:rPr lang="en-US" sz="1100" b="1">
                <a:solidFill>
                  <a:srgbClr val="C00000"/>
                </a:solidFill>
              </a:rPr>
            </a:br>
            <a:br>
              <a:rPr lang="en-US" sz="1100" b="1">
                <a:solidFill>
                  <a:srgbClr val="C00000"/>
                </a:solidFill>
              </a:rPr>
            </a:br>
            <a:r>
              <a:rPr lang="en-US" sz="1200" b="1">
                <a:solidFill>
                  <a:srgbClr val="C00000"/>
                </a:solidFill>
              </a:rPr>
              <a:t>This oral biofilm may directly impact the health of the lung</a:t>
            </a:r>
            <a:br>
              <a:rPr lang="en-US" b="1">
                <a:solidFill>
                  <a:srgbClr val="C00000"/>
                </a:solidFill>
              </a:rPr>
            </a:br>
            <a:br>
              <a:rPr lang="en-US" b="1">
                <a:solidFill>
                  <a:srgbClr val="C00000"/>
                </a:solidFill>
              </a:rPr>
            </a:br>
            <a:r>
              <a:rPr lang="en-US" sz="1200" b="1"/>
              <a:t>Mechanical removal of oral biofilm (dental plaque) by tooth brushing is required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Kellum et al. (2007).Understanding inflame cytokine response in PNA and sepsis. </a:t>
            </a:r>
            <a:r>
              <a:rPr lang="en-US" sz="1200" i="1">
                <a:effectLst/>
                <a:latin typeface="Times New Roman" panose="02020603050405020304" pitchFamily="18" charset="0"/>
                <a:ea typeface="Calibri" panose="020F0502020204030204" pitchFamily="34" charset="0"/>
                <a:cs typeface="Times New Roman" panose="02020603050405020304" pitchFamily="18" charset="0"/>
              </a:rPr>
              <a:t>Archives of Internal Medicine, 167</a:t>
            </a:r>
            <a:r>
              <a:rPr lang="en-US" sz="1200">
                <a:effectLst/>
                <a:latin typeface="Times New Roman" panose="02020603050405020304" pitchFamily="18" charset="0"/>
                <a:ea typeface="Calibri" panose="020F0502020204030204" pitchFamily="34" charset="0"/>
                <a:cs typeface="Times New Roman" panose="02020603050405020304" pitchFamily="18" charset="0"/>
              </a:rPr>
              <a:t>(15),1655-1663. </a:t>
            </a: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doi: 10.1001/archinte.167.15.1655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a:endParaRPr>
          </a:p>
          <a:p>
            <a:r>
              <a:rPr lang="en-US"/>
              <a:t>Image: Nield-Gehrig JS and Willmann DE. Dental plaque biofilms. Foundations of Periodontics for the Dental Hygienist. Philadelphia: Lippincott Williams &amp; Wilkins Textbook 2003:67-73. </a:t>
            </a:r>
          </a:p>
          <a:p>
            <a:endParaRPr lang="en-US"/>
          </a:p>
          <a:p>
            <a:r>
              <a:rPr lang="en-US" sz="1200">
                <a:solidFill>
                  <a:srgbClr val="212121"/>
                </a:solidFill>
                <a:effectLst/>
                <a:latin typeface="BlinkMacSystemFont"/>
                <a:ea typeface="Times New Roman" panose="02020603050405020304" pitchFamily="18" charset="0"/>
                <a:cs typeface="Times New Roman" panose="02020603050405020304" pitchFamily="18" charset="0"/>
              </a:rPr>
              <a:t>Kellum, J. A., Kong, L., Fink, M. P., Weissfeld, L. A., Yealy, D. M., Pinsky, M. R., Fine, J., Krichevsky, A., Delude, R. L., Angus, D. C., &amp; GenIMS Investigators (2007). Understanding the inflammatory cytokine response in pneumonia and sepsis: results of the Genetic and Inflammatory Markers of Sepsis (GenIMS) Study. </a:t>
            </a:r>
            <a:r>
              <a:rPr lang="en-US" sz="1200" i="1">
                <a:solidFill>
                  <a:srgbClr val="212121"/>
                </a:solidFill>
                <a:effectLst/>
                <a:latin typeface="BlinkMacSystemFont"/>
                <a:ea typeface="Times New Roman" panose="02020603050405020304" pitchFamily="18" charset="0"/>
                <a:cs typeface="Times New Roman" panose="02020603050405020304" pitchFamily="18" charset="0"/>
              </a:rPr>
              <a:t>Archives of internal medicine</a:t>
            </a:r>
            <a:r>
              <a:rPr lang="en-US" sz="1200">
                <a:solidFill>
                  <a:srgbClr val="212121"/>
                </a:solidFill>
                <a:effectLst/>
                <a:latin typeface="BlinkMacSystemFont"/>
                <a:ea typeface="Times New Roman" panose="02020603050405020304" pitchFamily="18" charset="0"/>
                <a:cs typeface="Times New Roman" panose="02020603050405020304" pitchFamily="18" charset="0"/>
              </a:rPr>
              <a:t>, </a:t>
            </a:r>
            <a:r>
              <a:rPr lang="en-US" sz="1200" i="1">
                <a:solidFill>
                  <a:srgbClr val="212121"/>
                </a:solidFill>
                <a:effectLst/>
                <a:latin typeface="BlinkMacSystemFont"/>
                <a:ea typeface="Times New Roman" panose="02020603050405020304" pitchFamily="18" charset="0"/>
                <a:cs typeface="Times New Roman" panose="02020603050405020304" pitchFamily="18" charset="0"/>
              </a:rPr>
              <a:t>167</a:t>
            </a:r>
            <a:r>
              <a:rPr lang="en-US" sz="1200">
                <a:solidFill>
                  <a:srgbClr val="212121"/>
                </a:solidFill>
                <a:effectLst/>
                <a:latin typeface="BlinkMacSystemFont"/>
                <a:ea typeface="Times New Roman" panose="02020603050405020304" pitchFamily="18" charset="0"/>
                <a:cs typeface="Times New Roman" panose="02020603050405020304" pitchFamily="18" charset="0"/>
              </a:rPr>
              <a:t>(15), 1655–1663. https://doi.org/10.1001/archinte.167.15.1655</a:t>
            </a:r>
            <a:endParaRPr lang="en-US"/>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19774-DF44-47D7-BF2E-8BA259A28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68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45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 = confidence interval; NV-HAP = nonventilator hospital-acquired pneumonia; OR = odds ratio.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OR for medical control vs. medical intervention units (OR: 7.1; 95% CI, 2.01-24.1,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0.002).</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OR for surgical control vs. surgical intervention units (OR: 1.6; 95% CI, 0.65-4.1,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0.29). </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E971E-83F6-43C6-B3F2-00DFDC0D2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17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20961FE-0D4D-1543-A895-85D0AAAD8D70}" type="slidenum">
              <a:rPr lang="en-US" smtClean="0"/>
              <a:t>4</a:t>
            </a:fld>
            <a:endParaRPr lang="en-US"/>
          </a:p>
        </p:txBody>
      </p:sp>
    </p:spTree>
    <p:extLst>
      <p:ext uri="{BB962C8B-B14F-4D97-AF65-F5344CB8AC3E}">
        <p14:creationId xmlns:p14="http://schemas.microsoft.com/office/powerpoint/2010/main" val="96307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endParaRPr lang="en-US">
              <a:latin typeface="Times New Roman" panose="02020603050405020304" pitchFamily="18" charset="0"/>
              <a:ea typeface="Times New Roman" panose="02020603050405020304" pitchFamily="18" charset="0"/>
            </a:endParaRPr>
          </a:p>
          <a:p>
            <a:pPr defTabSz="937900">
              <a:defRPr/>
            </a:pPr>
            <a:endParaRPr lang="en-US">
              <a:latin typeface="Times New Roman" panose="02020603050405020304" pitchFamily="18" charset="0"/>
              <a:ea typeface="Times New Roman" panose="02020603050405020304" pitchFamily="18" charset="0"/>
            </a:endParaRPr>
          </a:p>
          <a:p>
            <a:pPr defTabSz="937900">
              <a:defRPr/>
            </a:pPr>
            <a:endParaRPr lang="en-US">
              <a:latin typeface="Times New Roman" panose="02020603050405020304" pitchFamily="18" charset="0"/>
              <a:ea typeface="Times New Roman" panose="02020603050405020304" pitchFamily="18" charset="0"/>
            </a:endParaRPr>
          </a:p>
          <a:p>
            <a:pPr defTabSz="937900">
              <a:defRPr/>
            </a:pPr>
            <a:endParaRPr lang="en-US">
              <a:latin typeface="Times New Roman" panose="02020603050405020304" pitchFamily="18" charset="0"/>
              <a:ea typeface="Times New Roman" panose="02020603050405020304" pitchFamily="18" charset="0"/>
            </a:endParaRPr>
          </a:p>
          <a:p>
            <a:pPr defTabSz="937900">
              <a:defRPr/>
            </a:pPr>
            <a:endParaRPr lang="en-US">
              <a:latin typeface="Times New Roman" panose="02020603050405020304" pitchFamily="18" charset="0"/>
              <a:ea typeface="Times New Roman" panose="02020603050405020304" pitchFamily="18" charset="0"/>
            </a:endParaRPr>
          </a:p>
          <a:p>
            <a:pPr defTabSz="937900">
              <a:defRPr/>
            </a:pPr>
            <a:endParaRPr lang="en-US">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E971E-83F6-43C6-B3F2-00DFDC0D2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1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a:p>
          <a:p>
            <a:endParaRPr lang="en-US" sz="1400" b="1"/>
          </a:p>
          <a:p>
            <a:endParaRPr lang="en-US" sz="1400" b="1"/>
          </a:p>
          <a:p>
            <a:endParaRPr lang="en-US" sz="1400" b="1"/>
          </a:p>
          <a:p>
            <a:endParaRPr lang="en-US" sz="1400" b="1"/>
          </a:p>
          <a:p>
            <a:endParaRPr lang="en-US" sz="1400" b="1"/>
          </a:p>
          <a:p>
            <a:endParaRPr lang="en-US" sz="1400" b="1"/>
          </a:p>
          <a:p>
            <a:endParaRPr lang="en-US" sz="1400" b="1"/>
          </a:p>
          <a:p>
            <a:endParaRPr lang="en-US" sz="14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2F65C-E266-9845-9B48-8E13A5F52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43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BEB169-432B-486B-81FE-659747D00260}" type="slidenum">
              <a:rPr lang="en-US" smtClean="0"/>
              <a:t>27</a:t>
            </a:fld>
            <a:endParaRPr lang="en-US"/>
          </a:p>
        </p:txBody>
      </p:sp>
    </p:spTree>
    <p:extLst>
      <p:ext uri="{BB962C8B-B14F-4D97-AF65-F5344CB8AC3E}">
        <p14:creationId xmlns:p14="http://schemas.microsoft.com/office/powerpoint/2010/main" val="1103299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29</a:t>
            </a:fld>
            <a:endParaRPr lang="en-US"/>
          </a:p>
        </p:txBody>
      </p:sp>
    </p:spTree>
    <p:extLst>
      <p:ext uri="{BB962C8B-B14F-4D97-AF65-F5344CB8AC3E}">
        <p14:creationId xmlns:p14="http://schemas.microsoft.com/office/powerpoint/2010/main" val="1803303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ct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F5F62-172A-41FC-A453-51AD4F438AC4}"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3358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6DE6A-F069-4B2A-9349-88B560EC60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254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6DE6A-F069-4B2A-9349-88B560EC60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89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4C37CA-A5FC-4BDC-982D-C4F2FDAD0ACF}" type="slidenum">
              <a:rPr lang="en-US" smtClean="0"/>
              <a:t>34</a:t>
            </a:fld>
            <a:endParaRPr lang="en-US"/>
          </a:p>
        </p:txBody>
      </p:sp>
    </p:spTree>
    <p:extLst>
      <p:ext uri="{BB962C8B-B14F-4D97-AF65-F5344CB8AC3E}">
        <p14:creationId xmlns:p14="http://schemas.microsoft.com/office/powerpoint/2010/main" val="1709246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F387A-0D85-4674-8084-52F5C656C89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2518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9C045-D862-4A01-A425-AFB7DD03C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973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BEB169-432B-486B-81FE-659747D00260}" type="slidenum">
              <a:rPr lang="en-US" smtClean="0"/>
              <a:t>5</a:t>
            </a:fld>
            <a:endParaRPr lang="en-US"/>
          </a:p>
        </p:txBody>
      </p:sp>
    </p:spTree>
    <p:extLst>
      <p:ext uri="{BB962C8B-B14F-4D97-AF65-F5344CB8AC3E}">
        <p14:creationId xmlns:p14="http://schemas.microsoft.com/office/powerpoint/2010/main" val="50092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a:p>
            <a:pPr algn="l"/>
            <a:endParaRPr lang="en-US"/>
          </a:p>
          <a:p>
            <a:pPr algn="l"/>
            <a:endParaRPr lang="en-US"/>
          </a:p>
          <a:p>
            <a:pPr algn="l"/>
            <a:endParaRPr lang="en-US"/>
          </a:p>
          <a:p>
            <a:pPr algn="l"/>
            <a:endParaRPr lang="en-US"/>
          </a:p>
          <a:p>
            <a:pPr algn="l"/>
            <a:endParaRPr lang="en-US"/>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E971E-83F6-43C6-B3F2-00DFDC0D2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97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gn="l">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E971E-83F6-43C6-B3F2-00DFDC0D2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99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spc="-15">
                <a:latin typeface="Times New Roman" panose="02020603050405020304" pitchFamily="18" charset="0"/>
                <a:ea typeface="Times New Roman" panose="02020603050405020304" pitchFamily="18" charset="0"/>
              </a:rPr>
              <a:t>43. Baker, D., Quinn, B., Ewan, V., &amp; Giuliano, K. (2018). Sustaining quality improvement: Long-term reduction of non-ventilator hospital-acquired pneumonia. </a:t>
            </a:r>
            <a:r>
              <a:rPr lang="en-US" i="1" spc="-15">
                <a:latin typeface="Times New Roman" panose="02020603050405020304" pitchFamily="18" charset="0"/>
                <a:ea typeface="Times New Roman" panose="02020603050405020304" pitchFamily="18" charset="0"/>
              </a:rPr>
              <a:t>Journal of Nursing Care Quality</a:t>
            </a:r>
            <a:r>
              <a:rPr lang="en-US" spc="-15">
                <a:latin typeface="Times New Roman" panose="02020603050405020304" pitchFamily="18" charset="0"/>
                <a:ea typeface="Times New Roman" panose="02020603050405020304" pitchFamily="18" charset="0"/>
              </a:rPr>
              <a:t>, </a:t>
            </a:r>
            <a:r>
              <a:rPr lang="en-US" i="1" spc="-15">
                <a:latin typeface="Times New Roman" panose="02020603050405020304" pitchFamily="18" charset="0"/>
                <a:ea typeface="Times New Roman" panose="02020603050405020304" pitchFamily="18" charset="0"/>
              </a:rPr>
              <a:t>34</a:t>
            </a:r>
            <a:r>
              <a:rPr lang="en-US" spc="-15">
                <a:latin typeface="Times New Roman" panose="02020603050405020304" pitchFamily="18" charset="0"/>
                <a:ea typeface="Times New Roman" panose="02020603050405020304" pitchFamily="18" charset="0"/>
              </a:rPr>
              <a:t>(3),  223-229.</a:t>
            </a:r>
            <a:endParaRPr lang="en-US">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39</a:t>
            </a:fld>
            <a:endParaRPr lang="en-US"/>
          </a:p>
        </p:txBody>
      </p:sp>
    </p:spTree>
    <p:extLst>
      <p:ext uri="{BB962C8B-B14F-4D97-AF65-F5344CB8AC3E}">
        <p14:creationId xmlns:p14="http://schemas.microsoft.com/office/powerpoint/2010/main" val="592698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E971E-83F6-43C6-B3F2-00DFDC0D2F81}"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5060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41</a:t>
            </a:fld>
            <a:endParaRPr lang="en-US"/>
          </a:p>
        </p:txBody>
      </p:sp>
    </p:spTree>
    <p:extLst>
      <p:ext uri="{BB962C8B-B14F-4D97-AF65-F5344CB8AC3E}">
        <p14:creationId xmlns:p14="http://schemas.microsoft.com/office/powerpoint/2010/main" val="986059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42</a:t>
            </a:fld>
            <a:endParaRPr lang="en-US"/>
          </a:p>
        </p:txBody>
      </p:sp>
    </p:spTree>
    <p:extLst>
      <p:ext uri="{BB962C8B-B14F-4D97-AF65-F5344CB8AC3E}">
        <p14:creationId xmlns:p14="http://schemas.microsoft.com/office/powerpoint/2010/main" val="1977558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1. </a:t>
            </a:r>
            <a:r>
              <a:rPr lang="en-US" sz="1200">
                <a:latin typeface="+mn-lt"/>
                <a:ea typeface="Calibri" panose="020F0502020204030204" pitchFamily="34" charset="0"/>
                <a:cs typeface="Times New Roman" panose="02020603050405020304" pitchFamily="18" charset="0"/>
              </a:rPr>
              <a:t>Munro, S., Baker, D., Giuliano, K. (2021). </a:t>
            </a:r>
            <a:r>
              <a:rPr lang="en-US" sz="1200">
                <a:solidFill>
                  <a:srgbClr val="1D3E74"/>
                </a:solidFill>
                <a:latin typeface="+mn-lt"/>
              </a:rPr>
              <a:t>Nonventilator hospital-acquired pneumonia: A call to action recommendations from the National Organization to Prevent Hospital-Acquired Pneumonia (NOHAP) among nonventilated patients. </a:t>
            </a:r>
            <a:r>
              <a:rPr lang="en-US" sz="1200" i="1">
                <a:solidFill>
                  <a:srgbClr val="000000"/>
                </a:solidFill>
                <a:latin typeface="+mn-lt"/>
              </a:rPr>
              <a:t>Infection Control &amp; Hospital Epidemiology</a:t>
            </a:r>
            <a:r>
              <a:rPr lang="en-US" sz="1200">
                <a:solidFill>
                  <a:srgbClr val="000000"/>
                </a:solidFill>
                <a:latin typeface="+mn-lt"/>
              </a:rPr>
              <a:t>, 1–6</a:t>
            </a:r>
          </a:p>
          <a:p>
            <a:pPr algn="l"/>
            <a:r>
              <a:rPr lang="en-US" sz="1200">
                <a:solidFill>
                  <a:srgbClr val="000000"/>
                </a:solidFill>
                <a:latin typeface="+mn-lt"/>
              </a:rPr>
              <a:t>doi:</a:t>
            </a:r>
            <a:r>
              <a:rPr lang="en-US" sz="1200">
                <a:solidFill>
                  <a:srgbClr val="0000FF"/>
                </a:solidFill>
                <a:latin typeface="+mn-lt"/>
              </a:rPr>
              <a:t>10.1017/ice.2021.239</a:t>
            </a:r>
          </a:p>
          <a:p>
            <a:endParaRPr lang="en-US"/>
          </a:p>
          <a:p>
            <a:pPr defTabSz="937900">
              <a:defRPr/>
            </a:pPr>
            <a:r>
              <a:rPr lang="en-US" b="0" i="0">
                <a:solidFill>
                  <a:srgbClr val="FFFFFF"/>
                </a:solidFill>
                <a:effectLst/>
                <a:latin typeface="Merriweather Web"/>
              </a:rPr>
              <a:t>VA/ VHA Innovation Ecosytem. (2020). </a:t>
            </a:r>
            <a:r>
              <a:rPr lang="en-US" b="0" i="1">
                <a:solidFill>
                  <a:srgbClr val="FFFFFF"/>
                </a:solidFill>
                <a:effectLst/>
                <a:latin typeface="Merriweather Web"/>
              </a:rPr>
              <a:t>National Organization for NV-HAP Prevention (NOHAP)</a:t>
            </a:r>
          </a:p>
          <a:p>
            <a:r>
              <a:rPr lang="en-US"/>
              <a:t>https://www.va.gov/INNOVATIONECOSYSTEM/views/solutions/national-organization.html</a:t>
            </a:r>
          </a:p>
          <a:p>
            <a:endParaRPr lang="en-US"/>
          </a:p>
          <a:p>
            <a:pPr marL="0" marR="0">
              <a:lnSpc>
                <a:spcPct val="107000"/>
              </a:lnSpc>
              <a:spcBef>
                <a:spcPts val="0"/>
              </a:spcBef>
              <a:spcAft>
                <a:spcPts val="800"/>
              </a:spcAft>
            </a:pPr>
            <a:r>
              <a:rPr lang="en-US" sz="180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47. Baker, D., Davis, J., &amp; Quinn, B. (2019). Practice position statement: Non-ventilator healthcare-associated pneumonia (NVHAP). </a:t>
            </a:r>
            <a:r>
              <a:rPr lang="en-US" sz="1800" i="1">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Association for Professional in Infection Control and Epidemiology</a:t>
            </a:r>
            <a:r>
              <a:rPr lang="en-US" sz="180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 https://apic.org/wp-content/uploads/2019/10/PositionPaper_NVHAP_2019_v3.pdf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48. The Joint Commission. (September 2021). Quick safety alert: Preventing non-ventilator hospital-acquired pneumonia, 61. https://www.jointcommission.org/-/media/tjc/newsletters/quick-safety-61-nvha-pneumonia-final-9-3-21.pdf</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43</a:t>
            </a:fld>
            <a:endParaRPr lang="en-US"/>
          </a:p>
        </p:txBody>
      </p:sp>
    </p:spTree>
    <p:extLst>
      <p:ext uri="{BB962C8B-B14F-4D97-AF65-F5344CB8AC3E}">
        <p14:creationId xmlns:p14="http://schemas.microsoft.com/office/powerpoint/2010/main" val="1705508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7900">
              <a:defRPr/>
            </a:pPr>
            <a:fld id="{556E971E-83F6-43C6-B3F2-00DFDC0D2F81}" type="slidenum">
              <a:rPr lang="en-US">
                <a:solidFill>
                  <a:prstClr val="black"/>
                </a:solidFill>
                <a:latin typeface="Calibri" panose="020F0502020204030204"/>
              </a:rPr>
              <a:pPr defTabSz="937900">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45271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a:cs typeface="Calibri" panose="020F0502020204030204" pitchFamily="34" charset="0"/>
              </a:rPr>
              <a:t>Overuse of antibiotics for a potentially preventable infection (antibiotic stewardship)</a:t>
            </a:r>
            <a:br>
              <a:rPr lang="en-US" sz="2000">
                <a:cs typeface="Calibri" panose="020F0502020204030204" pitchFamily="34" charset="0"/>
              </a:rPr>
            </a:br>
            <a:r>
              <a:rPr lang="en-US" sz="2000">
                <a:latin typeface="Calibri" panose="020F0502020204030204" pitchFamily="34" charset="0"/>
                <a:cs typeface="Calibri" panose="020F0502020204030204" pitchFamily="34" charset="0"/>
              </a:rPr>
              <a:t> </a:t>
            </a:r>
            <a:br>
              <a:rPr lang="en-US" sz="2000">
                <a:latin typeface="Calibri" panose="020F0502020204030204" pitchFamily="34" charset="0"/>
                <a:cs typeface="Calibri" panose="020F0502020204030204" pitchFamily="34" charset="0"/>
              </a:rPr>
            </a:br>
            <a:r>
              <a:rPr lang="en-US" sz="2400" b="1"/>
              <a:t>Northern California Kaiser study: Prevention of NVHAP = reduction in antibiotic usage </a:t>
            </a:r>
            <a:r>
              <a:rPr lang="en-US" sz="2400" baseline="30000"/>
              <a:t>14</a:t>
            </a:r>
            <a:br>
              <a:rPr lang="en-US" sz="2400"/>
            </a:br>
            <a:br>
              <a:rPr lang="en-US" sz="2400"/>
            </a:br>
            <a:r>
              <a:rPr lang="en-US" sz="2400"/>
              <a:t>Overall, HAP mortality decreased from 1.05 to 0.34/1000 admissions </a:t>
            </a:r>
          </a:p>
          <a:p>
            <a:r>
              <a:rPr lang="en-US" sz="2400"/>
              <a:t>HAP decreased from 5.92 to 1.79/1000 admissions (</a:t>
            </a:r>
            <a:r>
              <a:rPr lang="en-US" sz="2400" i="1"/>
              <a:t>p</a:t>
            </a:r>
            <a:r>
              <a:rPr lang="en-US" sz="2400"/>
              <a:t>=.003)</a:t>
            </a:r>
            <a:br>
              <a:rPr lang="en-US" sz="2400"/>
            </a:br>
            <a:endParaRPr lang="en-US" sz="2400" b="1" u="sng"/>
          </a:p>
          <a:p>
            <a:r>
              <a:rPr lang="en-US" sz="2400" b="1" u="sng"/>
              <a:t>Broad spectrum antibiotic use reduction</a:t>
            </a:r>
          </a:p>
          <a:p>
            <a:pPr lvl="1"/>
            <a:r>
              <a:rPr lang="en-US" sz="2400"/>
              <a:t>Carbapenem, quinolone, aminoglycoside, and vancomycin use all </a:t>
            </a:r>
            <a:r>
              <a:rPr lang="en-US" sz="2400" b="1">
                <a:solidFill>
                  <a:srgbClr val="C00000"/>
                </a:solidFill>
              </a:rPr>
              <a:t>decreased significantly</a:t>
            </a:r>
            <a:r>
              <a:rPr lang="en-US" sz="2400">
                <a:solidFill>
                  <a:srgbClr val="C00000"/>
                </a:solidFill>
              </a:rPr>
              <a:t>. </a:t>
            </a:r>
            <a:br>
              <a:rPr lang="en-US" sz="2400"/>
            </a:br>
            <a:br>
              <a:rPr lang="en-US" sz="2400"/>
            </a:br>
            <a:r>
              <a:rPr lang="en-US" sz="2400"/>
              <a:t>Benzodiazepine use decreased from 10.4% of all inpatient days (2014) to 8.8% of inpatient days (2016).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pitchFamily="34" charset="0"/>
              </a:rPr>
              <a:t>Kaiser study, Lacerna…Witt et al.</a:t>
            </a:r>
            <a:r>
              <a:rPr lang="en-US" sz="1200" i="0" u="none" strike="noStrike" baseline="0"/>
              <a:t> A successful program preventing non-ventilator hospital acquired pneumonia in a large hospital system</a:t>
            </a:r>
            <a:r>
              <a:rPr lang="en-US" sz="1200">
                <a:cs typeface="Calibri" panose="020F0502020204030204" pitchFamily="34" charset="0"/>
              </a:rPr>
              <a:t> ICHE 2020) </a:t>
            </a:r>
          </a:p>
          <a:p>
            <a:endParaRPr lang="en-US"/>
          </a:p>
        </p:txBody>
      </p:sp>
      <p:sp>
        <p:nvSpPr>
          <p:cNvPr id="4" name="Slide Number Placeholder 3"/>
          <p:cNvSpPr>
            <a:spLocks noGrp="1"/>
          </p:cNvSpPr>
          <p:nvPr>
            <p:ph type="sldNum" sz="quarter" idx="5"/>
          </p:nvPr>
        </p:nvSpPr>
        <p:spPr/>
        <p:txBody>
          <a:bodyPr/>
          <a:lstStyle/>
          <a:p>
            <a:fld id="{CDBEB169-432B-486B-81FE-659747D00260}" type="slidenum">
              <a:rPr lang="en-US" smtClean="0"/>
              <a:t>6</a:t>
            </a:fld>
            <a:endParaRPr lang="en-US"/>
          </a:p>
        </p:txBody>
      </p:sp>
    </p:spTree>
    <p:extLst>
      <p:ext uri="{BB962C8B-B14F-4D97-AF65-F5344CB8AC3E}">
        <p14:creationId xmlns:p14="http://schemas.microsoft.com/office/powerpoint/2010/main" val="400637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Rot="1" noChangeAspect="1" noChangeArrowheads="1" noTextEdit="1"/>
          </p:cNvSpPr>
          <p:nvPr>
            <p:ph type="sldImg"/>
          </p:nvPr>
        </p:nvSpPr>
        <p:spPr>
          <a:xfrm>
            <a:off x="685800" y="1143000"/>
            <a:ext cx="5486400" cy="3086100"/>
          </a:xfrm>
          <a:ln/>
        </p:spPr>
      </p:sp>
      <p:sp>
        <p:nvSpPr>
          <p:cNvPr id="44035" name="Rectangle 1027"/>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7613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C00000"/>
                </a:solidFill>
              </a:rPr>
              <a:t>Can we use this Lung image from ADAM? </a:t>
            </a:r>
          </a:p>
          <a:p>
            <a:endParaRPr lang="en-US" b="1">
              <a:solidFill>
                <a:srgbClr val="C00000"/>
              </a:solidFill>
            </a:endParaRPr>
          </a:p>
          <a:p>
            <a:r>
              <a:rPr lang="en-US" sz="1200"/>
              <a:t> The Lung is -  body’s largest surface area with   environmental exposure (2x gut/ 33x skin) –  and </a:t>
            </a:r>
            <a:r>
              <a:rPr lang="en-US" sz="1200" i="1"/>
              <a:t>Not sterile as once thought </a:t>
            </a:r>
            <a:br>
              <a:rPr lang="en-US" sz="1200" i="1"/>
            </a:br>
            <a:r>
              <a:rPr lang="en-US">
                <a:latin typeface="Times New Roman" panose="02020603050405020304" pitchFamily="18" charset="0"/>
                <a:ea typeface="Calibri" panose="020F0502020204030204" pitchFamily="34" charset="0"/>
              </a:rPr>
              <a:t>Microaspiration as primary source of bacterial immigration to the lung. Subclinical microaspiration is common in healthy adults.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ea typeface="Calibri" panose="020F0502020204030204" pitchFamily="34" charset="0"/>
              </a:rPr>
              <a:t>Dickson calls this the “Adaptive island model” – that is, the lung’s microbiome health is determined by balance of microbial immigration (chiefly due to microaspiration) and ability of lung to eliminate contamination. This is because the lung is constantly exposed to environmental contamination.  When the lung is infected, respiratory dysbiosis occurs leading to an inflammatory response. </a:t>
            </a:r>
            <a:br>
              <a:rPr lang="en-US">
                <a:latin typeface="Times New Roman" panose="02020603050405020304" pitchFamily="18" charset="0"/>
                <a:ea typeface="Calibri" panose="020F0502020204030204" pitchFamily="34" charset="0"/>
              </a:rPr>
            </a:br>
            <a:br>
              <a:rPr lang="en-US">
                <a:latin typeface="Times New Roman" panose="02020603050405020304" pitchFamily="18" charset="0"/>
                <a:ea typeface="Calibri" panose="020F0502020204030204" pitchFamily="34" charset="0"/>
              </a:rPr>
            </a:b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 Dickson, R.P., Erb-Downward, J.R., &amp; Huffnagle, G.B. (2014). Towards an ecology of the lung: New conceptual models of pulmonary microbiology and pneumonia pathogenesis.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Lancet Respiratory Medicine, 2</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238-246. </a:t>
            </a:r>
            <a:r>
              <a:rPr lang="en-US" sz="180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DOI: </a:t>
            </a:r>
            <a:r>
              <a:rPr lang="en-US" sz="1800" u="sng">
                <a:solidFill>
                  <a:srgbClr val="0071BC"/>
                </a:solidFill>
                <a:effectLst/>
                <a:latin typeface="Times New Roman" panose="02020603050405020304" pitchFamily="18" charset="0"/>
                <a:ea typeface="Calibri" panose="020F0502020204030204" pitchFamily="34" charset="0"/>
                <a:cs typeface="Times New Roman" panose="02020603050405020304" pitchFamily="18" charset="0"/>
                <a:hlinkClick r:id="rId3"/>
              </a:rPr>
              <a:t>10.1016/S2213-2600(14)70028-1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br>
              <a:rPr lang="en-US">
                <a:latin typeface="Times New Roman" panose="02020603050405020304" pitchFamily="18" charset="0"/>
                <a:ea typeface="Calibri" panose="020F0502020204030204" pitchFamily="34" charset="0"/>
              </a:rPr>
            </a:br>
            <a:r>
              <a:rPr lang="en-US">
                <a:latin typeface="Times New Roman" panose="02020603050405020304" pitchFamily="18" charset="0"/>
                <a:ea typeface="Calibri" panose="020F0502020204030204" pitchFamily="34" charset="0"/>
              </a:rPr>
              <a:t>Lungs are no longer considered sterile. Lungs contain over 100 different taxa primarily seeded by oral taxa arriving by Microaspiration and mucosal translation (adults)</a:t>
            </a:r>
            <a:br>
              <a:rPr lang="en-US">
                <a:latin typeface="Times New Roman" panose="02020603050405020304" pitchFamily="18" charset="0"/>
                <a:ea typeface="Calibri" panose="020F0502020204030204" pitchFamily="34" charset="0"/>
              </a:rPr>
            </a:br>
            <a:r>
              <a:rPr lang="en-US" sz="2500" b="1"/>
              <a:t>Disruption of Microbiome</a:t>
            </a:r>
          </a:p>
          <a:p>
            <a:r>
              <a:rPr lang="en-US"/>
              <a:t>Lung -  body’s largest surface area with environmental exposure (2x gut/ 33x skin) - </a:t>
            </a:r>
            <a:r>
              <a:rPr lang="en-US" i="1"/>
              <a:t>Not sterile as once thought </a:t>
            </a:r>
            <a:endParaRPr lang="en-US" b="1">
              <a:solidFill>
                <a:schemeClr val="tx1"/>
              </a:solidFill>
            </a:endParaRPr>
          </a:p>
          <a:p>
            <a:pPr lvl="1" eaLnBrk="1" hangingPunct="1"/>
            <a:r>
              <a:rPr lang="en-US"/>
              <a:t>Risk with illness &amp; hospitalization</a:t>
            </a:r>
          </a:p>
          <a:p>
            <a:pPr lvl="1" eaLnBrk="1" hangingPunct="1"/>
            <a:r>
              <a:rPr lang="en-US"/>
              <a:t>Changes in saliva pH and production </a:t>
            </a:r>
          </a:p>
          <a:p>
            <a:pPr marL="0" marR="0">
              <a:lnSpc>
                <a:spcPct val="107000"/>
              </a:lnSpc>
              <a:spcBef>
                <a:spcPts val="0"/>
              </a:spcBef>
              <a:spcAft>
                <a:spcPts val="800"/>
              </a:spcAft>
            </a:pPr>
            <a:br>
              <a:rPr lang="en-US">
                <a:latin typeface="Times New Roman" panose="02020603050405020304" pitchFamily="18" charset="0"/>
                <a:ea typeface="Calibri" panose="020F0502020204030204" pitchFamily="34" charset="0"/>
              </a:rPr>
            </a:br>
            <a:br>
              <a:rPr lang="en-US">
                <a:latin typeface="Times New Roman" panose="02020603050405020304" pitchFamily="18" charset="0"/>
                <a:ea typeface="Calibri" panose="020F0502020204030204" pitchFamily="34" charset="0"/>
              </a:rPr>
            </a:b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 Pettigrew, M.M., Tanner, W., &amp; Harris A.D. (2021). The lung microbiome and pneumonia.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Journal of Infectious Diseases, 223</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(S3),S241–5. </a:t>
            </a:r>
            <a:r>
              <a:rPr lang="en-US" sz="180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DOI: </a:t>
            </a:r>
            <a:r>
              <a:rPr lang="en-US" sz="1800" u="sng">
                <a:solidFill>
                  <a:srgbClr val="0071BC"/>
                </a:solidFill>
                <a:effectLst/>
                <a:latin typeface="Times New Roman" panose="02020603050405020304" pitchFamily="18" charset="0"/>
                <a:ea typeface="Calibri" panose="020F0502020204030204" pitchFamily="34" charset="0"/>
                <a:cs typeface="Times New Roman" panose="02020603050405020304" pitchFamily="18" charset="0"/>
                <a:hlinkClick r:id="rId4"/>
              </a:rPr>
              <a:t>10.1093/infdis/jiaa702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latin typeface="Times New Roman" panose="02020603050405020304" pitchFamily="18" charset="0"/>
                <a:ea typeface="Calibri" panose="020F0502020204030204" pitchFamily="34" charset="0"/>
              </a:rPr>
              <a:t>Pneumonia is actual respiratory dysbiosis – that is a disruption of the lung’s microbiome that leads to an inflammatory process. Pneumonia is a result of lung failure to continue adequate gas exchange in the region of the pneumonia. </a:t>
            </a:r>
            <a:br>
              <a:rPr lang="en-US" sz="1800">
                <a:latin typeface="Times New Roman" panose="02020603050405020304" pitchFamily="18" charset="0"/>
                <a:ea typeface="Calibri" panose="020F0502020204030204" pitchFamily="34" charset="0"/>
              </a:rPr>
            </a:br>
            <a:r>
              <a:rPr lang="en-US" sz="1800">
                <a:latin typeface="Times New Roman" panose="02020603050405020304" pitchFamily="18" charset="0"/>
                <a:ea typeface="Calibri" panose="020F0502020204030204" pitchFamily="34" charset="0"/>
              </a:rPr>
              <a:t>Low cost real-time sequencing of RNA and DNA now available to identify pneumonia pathogens and key inflammatory – metabolic indices</a:t>
            </a:r>
          </a:p>
          <a:p>
            <a:endParaRPr lang="en-US" sz="1800">
              <a:solidFill>
                <a:srgbClr val="000000"/>
              </a:solidFill>
              <a:latin typeface="Code"/>
              <a:ea typeface="Calibri" panose="020F0502020204030204" pitchFamily="34" charset="0"/>
            </a:endParaRPr>
          </a:p>
          <a:p>
            <a:pPr>
              <a:lnSpc>
                <a:spcPct val="107000"/>
              </a:lnSpc>
            </a:pPr>
            <a:r>
              <a:rPr lang="en-US" sz="1800">
                <a:latin typeface="Times New Roman" panose="02020603050405020304" pitchFamily="18" charset="0"/>
                <a:ea typeface="Calibri" panose="020F0502020204030204" pitchFamily="34" charset="0"/>
                <a:cs typeface="Times New Roman" panose="02020603050405020304" pitchFamily="18" charset="0"/>
              </a:rPr>
              <a:t>Current practices in antimicrobial therapy have moderate success in treating HAP. This indicates that more research and primary prevention of pneumonia in the hospital setting is of the upmost importance.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a:latin typeface="Times New Roman" panose="02020603050405020304" pitchFamily="18" charset="0"/>
                <a:ea typeface="Calibri" panose="020F0502020204030204" pitchFamily="34" charset="0"/>
                <a:cs typeface="Times New Roman" panose="02020603050405020304" pitchFamily="18" charset="0"/>
              </a:rPr>
              <a:t> Due to the high rates of treatment failures for HAP (up to 30%) (re: difficult in identification of bacterial taxa, challenges in obtaining non-vent cultures, contamination, culture threshold, lack investigation for viral cause, etc.) new approaches should be considered. </a:t>
            </a:r>
            <a:endParaRPr lang="en-US" sz="1800">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18. Scannapieco, F. (2013). The oral microbiome: Its role in health and in oral and systemic infections.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Clinical Microbiology Newsletter, 35(20</a:t>
            </a:r>
            <a:r>
              <a:rPr lang="en-US" sz="1800">
                <a:effectLst/>
                <a:latin typeface="Times New Roman" panose="02020603050405020304" pitchFamily="18" charset="0"/>
                <a:ea typeface="Calibri" panose="020F0502020204030204" pitchFamily="34" charset="0"/>
                <a:cs typeface="Times New Roman" panose="02020603050405020304" pitchFamily="18" charset="0"/>
              </a:rPr>
              <a:t>), 163-169. </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DOI: 10.1016/J.Clinmicnews.2013.09.003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19.  Scannapieco, F. (2014). Pneumonia and oral pathogens (chapter 9).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Oral-systemic health connection: A guide to patient care. </a:t>
            </a:r>
            <a:r>
              <a:rPr lang="en-US" sz="1800">
                <a:effectLst/>
                <a:latin typeface="Times New Roman" panose="02020603050405020304" pitchFamily="18" charset="0"/>
                <a:ea typeface="Calibri" panose="020F0502020204030204" pitchFamily="34" charset="0"/>
                <a:cs typeface="Times New Roman" panose="02020603050405020304" pitchFamily="18" charset="0"/>
              </a:rPr>
              <a:t>Quintessence publishing. ISBN-10: 0867156503 | ISBN-13: 978-0867156508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20. Chanderraj, R., &amp; Dickson, R.P. (2018).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Rethinking pneumonia. Proceedings of the National Academy of Sciences of the United States of America ,115</a:t>
            </a:r>
            <a:r>
              <a:rPr lang="en-US" sz="1800">
                <a:effectLst/>
                <a:latin typeface="Times New Roman" panose="02020603050405020304" pitchFamily="18" charset="0"/>
                <a:ea typeface="Calibri" panose="020F0502020204030204" pitchFamily="34" charset="0"/>
                <a:cs typeface="Times New Roman" panose="02020603050405020304" pitchFamily="18" charset="0"/>
              </a:rPr>
              <a:t>(52), 13148-13150 . </a:t>
            </a:r>
            <a:r>
              <a:rPr lang="en-US" sz="18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https://doi.org/10.1073/pnas.1819024116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 Roquilly, A., Torres, A., Villadangos, J.A., Netea, M.G., Dickson, R. Becher, B., &amp; Asehnoune, K. (2019). Pathophysiological role of respiratory dysbiosis in hospital-acquired pneumonia.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Lancet Respiratory Medicine</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710—720.   DOI: </a:t>
            </a:r>
            <a:r>
              <a:rPr lang="en-US" sz="1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10.1016/S2213-2600(19)30140-7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latin typeface="Times New Roman" panose="02020603050405020304" pitchFamily="18" charset="0"/>
                <a:ea typeface="Calibri" panose="020F0502020204030204" pitchFamily="34" charset="0"/>
                <a:cs typeface="Times New Roman" panose="02020603050405020304" pitchFamily="18" charset="0"/>
              </a:rPr>
              <a:t>Pneumonia represents respiratory failure. Therapeutically manipulate the microbiome, rather than completed eradicated by antibiotics, and restoration of typical microbiome, more studies immune response to HAP, more precision medicine</a:t>
            </a:r>
            <a:endParaRPr lang="en-US" b="0">
              <a:solidFill>
                <a:srgbClr val="C00000"/>
              </a:solidFill>
            </a:endParaRPr>
          </a:p>
        </p:txBody>
      </p:sp>
      <p:sp>
        <p:nvSpPr>
          <p:cNvPr id="4" name="Slide Number Placeholder 3"/>
          <p:cNvSpPr>
            <a:spLocks noGrp="1"/>
          </p:cNvSpPr>
          <p:nvPr>
            <p:ph type="sldNum" sz="quarter" idx="5"/>
          </p:nvPr>
        </p:nvSpPr>
        <p:spPr/>
        <p:txBody>
          <a:bodyPr/>
          <a:lstStyle/>
          <a:p>
            <a:fld id="{556E971E-83F6-43C6-B3F2-00DFDC0D2F81}" type="slidenum">
              <a:rPr lang="en-US" smtClean="0"/>
              <a:t>8</a:t>
            </a:fld>
            <a:endParaRPr lang="en-US"/>
          </a:p>
        </p:txBody>
      </p:sp>
    </p:spTree>
    <p:extLst>
      <p:ext uri="{BB962C8B-B14F-4D97-AF65-F5344CB8AC3E}">
        <p14:creationId xmlns:p14="http://schemas.microsoft.com/office/powerpoint/2010/main" val="179495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22. Landers, B. (2009).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Oral bacteria: How many? How fast? RDH magazine. </a:t>
            </a:r>
            <a:r>
              <a:rPr lang="en-US" sz="1800">
                <a:effectLst/>
                <a:latin typeface="Times New Roman" panose="02020603050405020304" pitchFamily="18" charset="0"/>
                <a:ea typeface="Calibri" panose="020F0502020204030204" pitchFamily="34" charset="0"/>
                <a:cs typeface="Times New Roman" panose="02020603050405020304" pitchFamily="18" charset="0"/>
              </a:rPr>
              <a:t>https://www.rdhmag.com/infection-control/water-safety/article/16404976/oral-bacteria-how-many-how-fast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23. Lu, M., Zuan, S., &amp; Wang, Z. (2019). Oral microbiota: A new view of body health.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Food Science and Human Wellness, 8, </a:t>
            </a:r>
            <a:r>
              <a:rPr lang="en-US" sz="1800">
                <a:effectLst/>
                <a:latin typeface="Times New Roman" panose="02020603050405020304" pitchFamily="18" charset="0"/>
                <a:ea typeface="Calibri" panose="020F0502020204030204" pitchFamily="34" charset="0"/>
                <a:cs typeface="Times New Roman" panose="02020603050405020304" pitchFamily="18" charset="0"/>
              </a:rPr>
              <a:t>8-15. </a:t>
            </a:r>
            <a:r>
              <a:rPr lang="en-US" sz="18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tooltip="Persistent link using digital object identifier"/>
              </a:rPr>
              <a:t>https://doi.org/10.1016/j.fshw.2018.12.00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24. Chanderraj, R., &amp; Dickson, R.P. (2018).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Rethinking pneumonia. Proceedings of the National Academy of Sciences of the United States of America ,115</a:t>
            </a:r>
            <a:r>
              <a:rPr lang="en-US" sz="1800">
                <a:effectLst/>
                <a:latin typeface="Times New Roman" panose="02020603050405020304" pitchFamily="18" charset="0"/>
                <a:ea typeface="Calibri" panose="020F0502020204030204" pitchFamily="34" charset="0"/>
                <a:cs typeface="Times New Roman" panose="02020603050405020304" pitchFamily="18" charset="0"/>
              </a:rPr>
              <a:t>(52), 13148-13150 . </a:t>
            </a:r>
            <a:r>
              <a:rPr lang="en-US" sz="18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https://doi.org/10.1073/pnas.1819024116</a:t>
            </a: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 Munro, C., Grap, M.J., Jones, D., McClish, D.K., &amp; Sessler, C.N. (2009). Chlorhexidine, toothbrushing, and preventing ventilator-associated pneumonia in critically ill adults.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American Journal of Critical Care, 18</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428-437. </a:t>
            </a:r>
            <a:r>
              <a:rPr lang="en-US" sz="1800">
                <a:solidFill>
                  <a:srgbClr val="212121"/>
                </a:solidFill>
                <a:effectLst/>
                <a:latin typeface="Times New Roman" panose="02020603050405020304" pitchFamily="18" charset="0"/>
                <a:ea typeface="Calibri" panose="020F0502020204030204" pitchFamily="34" charset="0"/>
                <a:cs typeface="Times New Roman" panose="02020603050405020304" pitchFamily="18" charset="0"/>
              </a:rPr>
              <a:t>DOI: </a:t>
            </a:r>
            <a:r>
              <a:rPr lang="en-US" sz="1800" u="sng">
                <a:solidFill>
                  <a:srgbClr val="0071BC"/>
                </a:solidFill>
                <a:effectLst/>
                <a:latin typeface="Times New Roman" panose="02020603050405020304" pitchFamily="18" charset="0"/>
                <a:ea typeface="Calibri" panose="020F0502020204030204" pitchFamily="34" charset="0"/>
                <a:cs typeface="Times New Roman" panose="02020603050405020304" pitchFamily="18" charset="0"/>
                <a:hlinkClick r:id="rId6"/>
              </a:rPr>
              <a:t>10.4037/ajcc2009792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29. </a:t>
            </a:r>
            <a:r>
              <a:rPr lang="en-US" sz="1800">
                <a:solidFill>
                  <a:srgbClr val="212121"/>
                </a:solidFill>
                <a:effectLst/>
                <a:latin typeface="BlinkMacSystemFont"/>
                <a:ea typeface="Calibri" panose="020F0502020204030204" pitchFamily="34" charset="0"/>
                <a:cs typeface="Times New Roman" panose="02020603050405020304" pitchFamily="18" charset="0"/>
              </a:rPr>
              <a:t>Scannapieco, F. A., Stewart, E. M., &amp; Mylotte, J. M. (1992). Colonization of dental plaque by respiratory pathogens in medical intensive care patients. </a:t>
            </a:r>
            <a:r>
              <a:rPr lang="en-US" sz="1800" i="1">
                <a:effectLst/>
                <a:latin typeface="Calibri" panose="020F0502020204030204" pitchFamily="34" charset="0"/>
                <a:ea typeface="Calibri" panose="020F0502020204030204" pitchFamily="34" charset="0"/>
                <a:cs typeface="Times New Roman" panose="02020603050405020304" pitchFamily="18" charset="0"/>
              </a:rPr>
              <a:t>Critical care medicine</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i="1">
                <a:effectLst/>
                <a:latin typeface="Calibri" panose="020F0502020204030204" pitchFamily="34" charset="0"/>
                <a:ea typeface="Calibri" panose="020F0502020204030204" pitchFamily="34" charset="0"/>
                <a:cs typeface="Times New Roman" panose="02020603050405020304" pitchFamily="18" charset="0"/>
              </a:rPr>
              <a:t>20</a:t>
            </a:r>
            <a:r>
              <a:rPr lang="en-US" sz="1800">
                <a:effectLst/>
                <a:latin typeface="Calibri" panose="020F0502020204030204" pitchFamily="34" charset="0"/>
                <a:ea typeface="Calibri" panose="020F0502020204030204" pitchFamily="34" charset="0"/>
                <a:cs typeface="Times New Roman" panose="02020603050405020304" pitchFamily="18" charset="0"/>
              </a:rPr>
              <a:t>(6), 740–745. https://doi.org/10.1097/00003246-199206000-00007</a:t>
            </a:r>
          </a:p>
          <a:p>
            <a:pPr>
              <a:lnSpc>
                <a:spcPct val="107000"/>
              </a:lnSpc>
            </a:pPr>
            <a:br>
              <a:rPr lang="en-US" sz="2500">
                <a:latin typeface="Times New Roman" panose="02020603050405020304" pitchFamily="18" charset="0"/>
                <a:ea typeface="Calibri" panose="020F0502020204030204" pitchFamily="34" charset="0"/>
                <a:cs typeface="Times New Roman" panose="02020603050405020304" pitchFamily="18" charset="0"/>
              </a:rPr>
            </a:br>
            <a:endParaRPr lang="en-US" altLang="en-US" sz="2500" i="1">
              <a:solidFill>
                <a:srgbClr val="FF0000"/>
              </a:solidFill>
              <a:latin typeface="Calibri" panose="020F0502020204030204" pitchFamily="34" charset="0"/>
              <a:cs typeface="Times New Roman" panose="02020603050405020304" pitchFamily="18" charset="0"/>
            </a:endParaRPr>
          </a:p>
          <a:p>
            <a:pPr eaLnBrk="1" hangingPunct="1">
              <a:buFont typeface="Courier New" pitchFamily="49" charset="0"/>
              <a:buNone/>
            </a:pPr>
            <a:endParaRPr lang="en-US" altLang="en-US" sz="2500" i="1">
              <a:solidFill>
                <a:srgbClr val="FF0000"/>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500">
                <a:solidFill>
                  <a:srgbClr val="000000"/>
                </a:solidFill>
                <a:latin typeface="Code"/>
                <a:ea typeface="Calibri" panose="020F0502020204030204" pitchFamily="34" charset="0"/>
              </a:rPr>
              <a:t>Reference for possible questions: [Roquilly, A., Torres, A., Villadangos, J.A., Netea, M.G., Dickson, R., Becher, B., &amp; Asehnouone, K. (2019). </a:t>
            </a:r>
            <a:r>
              <a:rPr lang="en-US" sz="2500">
                <a:latin typeface="Shaker2Lancet-Bold"/>
              </a:rPr>
              <a:t>Pathophysiological role of respiratory dysbiosis in hospital-acquired pneumonia. </a:t>
            </a:r>
            <a:r>
              <a:rPr lang="en-US" sz="2500" i="1">
                <a:latin typeface="Shaker2Lancet-Bold"/>
              </a:rPr>
              <a:t>Lancet Respiratory Medicine,7</a:t>
            </a:r>
            <a:r>
              <a:rPr lang="en-US" sz="2500">
                <a:latin typeface="Shaker2Lancet-Bold"/>
              </a:rPr>
              <a:t>, 710-720.</a:t>
            </a:r>
            <a:r>
              <a:rPr lang="en-US" sz="2500">
                <a:latin typeface="Times New Roman" panose="02020603050405020304" pitchFamily="18" charset="0"/>
                <a:ea typeface="Calibri" panose="020F0502020204030204" pitchFamily="34" charset="0"/>
                <a:cs typeface="Times New Roman" panose="02020603050405020304" pitchFamily="18" charset="0"/>
              </a:rPr>
              <a:t> {For example,  therapeutically manipulate the microbiome, rather than completed eradicated by antibiotics, and restoration of typical microbiome, more studies immune response to HAP, more precision medicine (Roquilly et al 2019].}]</a:t>
            </a:r>
            <a:r>
              <a:rPr lang="en-US" sz="2500">
                <a:latin typeface="Calibri" panose="020F0502020204030204" pitchFamily="34" charset="0"/>
                <a:ea typeface="Calibri" panose="020F0502020204030204" pitchFamily="34" charset="0"/>
                <a:cs typeface="Times New Roman" panose="02020603050405020304" pitchFamily="18" charset="0"/>
              </a:rPr>
              <a:t> </a:t>
            </a:r>
            <a:r>
              <a:rPr lang="en-US" sz="2500">
                <a:latin typeface="Times New Roman" panose="02020603050405020304" pitchFamily="18" charset="0"/>
                <a:ea typeface="Calibri" panose="020F0502020204030204" pitchFamily="34" charset="0"/>
                <a:cs typeface="Times New Roman" panose="02020603050405020304" pitchFamily="18" charset="0"/>
              </a:rPr>
              <a:t>Due to the high rates of treatment failures for HAP (up to 30%) (re: difficult in identification of bacterial taxa, challenges in obtaining non-vent cultures, contamination, culture threshold, lack investigation for viral cause, etc.) new approaches should be considered.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500">
                <a:latin typeface="Times New Roman" panose="02020603050405020304" pitchFamily="18" charset="0"/>
                <a:ea typeface="Calibri" panose="020F0502020204030204" pitchFamily="34" charset="0"/>
                <a:cs typeface="Times New Roman" panose="02020603050405020304" pitchFamily="18" charset="0"/>
              </a:rPr>
              <a:t>Note: </a:t>
            </a:r>
            <a:r>
              <a:rPr lang="en-US" sz="4000" b="0" i="0">
                <a:solidFill>
                  <a:srgbClr val="222222"/>
                </a:solidFill>
                <a:effectLst/>
                <a:latin typeface="Harding"/>
              </a:rPr>
              <a:t> 250 species</a:t>
            </a:r>
            <a:r>
              <a:rPr lang="en-US" sz="4000" b="0" i="0" baseline="30000">
                <a:solidFill>
                  <a:srgbClr val="006699"/>
                </a:solidFill>
                <a:effectLst/>
                <a:latin typeface="Harding"/>
                <a:hlinkClick r:id="rId7"/>
              </a:rPr>
              <a:t>1</a:t>
            </a:r>
            <a:r>
              <a:rPr lang="en-US" sz="4000" b="0" i="0">
                <a:solidFill>
                  <a:srgbClr val="222222"/>
                </a:solidFill>
                <a:effectLst/>
                <a:latin typeface="Harding"/>
              </a:rPr>
              <a:t> from a pool of around 700 documented oral residents</a:t>
            </a:r>
            <a:r>
              <a:rPr lang="en-US" sz="4000" b="0" i="0" baseline="30000">
                <a:solidFill>
                  <a:srgbClr val="006699"/>
                </a:solidFill>
                <a:effectLst/>
                <a:latin typeface="Harding"/>
                <a:hlinkClick r:id="rId8"/>
              </a:rPr>
              <a:t>2</a:t>
            </a:r>
            <a:r>
              <a:rPr lang="en-US" sz="4000" b="0" i="0">
                <a:solidFill>
                  <a:srgbClr val="222222"/>
                </a:solidFill>
                <a:effectLst/>
                <a:latin typeface="Harding"/>
              </a:rPr>
              <a:t>.</a:t>
            </a:r>
            <a:endParaRPr lang="en-US" sz="2500">
              <a:latin typeface="Times New Roman" panose="02020603050405020304" pitchFamily="18" charset="0"/>
              <a:ea typeface="Calibri" panose="020F0502020204030204" pitchFamily="34" charset="0"/>
              <a:cs typeface="Times New Roman" panose="02020603050405020304" pitchFamily="18" charset="0"/>
            </a:endParaRPr>
          </a:p>
          <a:p>
            <a:pPr eaLnBrk="1" hangingPunct="1">
              <a:spcBef>
                <a:spcPct val="0"/>
              </a:spcBef>
            </a:pPr>
            <a:endParaRPr lang="en-US"/>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8950" fontAlgn="base">
              <a:spcBef>
                <a:spcPct val="0"/>
              </a:spcBef>
              <a:spcAft>
                <a:spcPct val="0"/>
              </a:spcAft>
              <a:defRPr/>
            </a:pPr>
            <a:fld id="{B1130913-5D70-4DD1-9FB2-83ED8B4AD821}" type="slidenum">
              <a:rPr lang="en-US">
                <a:solidFill>
                  <a:prstClr val="black"/>
                </a:solidFill>
                <a:latin typeface="Calibri"/>
                <a:cs typeface="Arial" charset="0"/>
              </a:rPr>
              <a:pPr defTabSz="468950" fontAlgn="base">
                <a:spcBef>
                  <a:spcPct val="0"/>
                </a:spcBef>
                <a:spcAft>
                  <a:spcPct val="0"/>
                </a:spcAft>
                <a:defRPr/>
              </a:pPr>
              <a:t>9</a:t>
            </a:fld>
            <a:endParaRPr lang="en-US">
              <a:solidFill>
                <a:prstClr val="black"/>
              </a:solidFill>
              <a:latin typeface="Calibri"/>
              <a:cs typeface="Arial" charset="0"/>
            </a:endParaRPr>
          </a:p>
        </p:txBody>
      </p:sp>
    </p:spTree>
    <p:extLst>
      <p:ext uri="{BB962C8B-B14F-4D97-AF65-F5344CB8AC3E}">
        <p14:creationId xmlns:p14="http://schemas.microsoft.com/office/powerpoint/2010/main" val="229347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happens in hospitals that creates this risk for NVHAP?</a:t>
            </a:r>
          </a:p>
          <a:p>
            <a:r>
              <a:rPr lang="en-US"/>
              <a:t>This model by Killian in the UK allows us to take a look at what disrupts the oral microbiome and what specifically happens in the hospital. </a:t>
            </a:r>
          </a:p>
          <a:p>
            <a:endParaRPr lang="en-US"/>
          </a:p>
          <a:p>
            <a:r>
              <a:rPr lang="en-US"/>
              <a:t>We do several things to patients in hospital that place them at risk for microaspiration of harmful germs. In the blue circle at the left, there are several factors noted that disrupt the oral microbiome. The plus signs are the key disruptors that commonly occur during any patient’s hospitalizations. </a:t>
            </a:r>
            <a:br>
              <a:rPr lang="en-US"/>
            </a:br>
            <a:r>
              <a:rPr lang="en-US"/>
              <a:t>In the hospital, we often use antimicrobial agents, we give patients medications that dry their mouth and change their salivary flow rates, we diminish their own immune responses, and immobilize them in bed. We make them nothing by mouth, and when they do eat, their normal diet is changed. AND unfortunately, we overlook the opportunity the maintain their oral microbiome with daily oral hygiene. </a:t>
            </a:r>
          </a:p>
          <a:p>
            <a:br>
              <a:rPr lang="en-US"/>
            </a:br>
            <a:r>
              <a:rPr lang="en-US"/>
              <a:t>As the patient moves from a healthy flora to a germ dominate flora there are also changes in the patient’s ability to produce an immune response, as we see the dark blue circles. </a:t>
            </a:r>
          </a:p>
          <a:p>
            <a:r>
              <a:rPr lang="en-US"/>
              <a:t>In many ways, we create a dysbiosis that results in a risk for pneumonia.</a:t>
            </a:r>
          </a:p>
          <a:p>
            <a:endParaRPr lang="en-US"/>
          </a:p>
          <a:p>
            <a:r>
              <a:rPr lang="en-US"/>
              <a:t>Some of these things we cannot change for our hospital patients but ONE thing we can change: We can improve oral care and maintain the oral microbiome.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26. Killian, M., et al. (2016). The oral microbiome – an update for oral healthcare professionals. </a:t>
            </a:r>
            <a:r>
              <a:rPr lang="en-US" sz="1800" i="1">
                <a:effectLst/>
                <a:latin typeface="Calibri" panose="020F0502020204030204" pitchFamily="34" charset="0"/>
                <a:ea typeface="Calibri" panose="020F0502020204030204" pitchFamily="34" charset="0"/>
                <a:cs typeface="Times New Roman" panose="02020603050405020304" pitchFamily="18" charset="0"/>
              </a:rPr>
              <a:t>British Dental Journal, 221</a:t>
            </a:r>
            <a:r>
              <a:rPr lang="en-US" sz="1800">
                <a:effectLst/>
                <a:latin typeface="Calibri" panose="020F0502020204030204" pitchFamily="34" charset="0"/>
                <a:ea typeface="Calibri" panose="020F0502020204030204" pitchFamily="34" charset="0"/>
                <a:cs typeface="Times New Roman" panose="02020603050405020304" pitchFamily="18" charset="0"/>
              </a:rPr>
              <a:t>(10), 657-666. </a:t>
            </a:r>
            <a:r>
              <a:rPr lang="pt-BR" sz="1800">
                <a:effectLst/>
                <a:latin typeface="Calibri" panose="020F0502020204030204" pitchFamily="34" charset="0"/>
                <a:ea typeface="Calibri" panose="020F0502020204030204" pitchFamily="34" charset="0"/>
                <a:cs typeface="Times New Roman" panose="02020603050405020304" pitchFamily="18" charset="0"/>
              </a:rPr>
              <a:t>DOI: 10.1038/sj.bdj.2016.865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800">
              <a:solidFill>
                <a:srgbClr val="000000"/>
              </a:solidFill>
              <a:latin typeface="Frutiger LT Std 45 Light"/>
            </a:endParaRPr>
          </a:p>
          <a:p>
            <a:r>
              <a:rPr lang="en-US" baseline="0"/>
              <a:t>27.Dickson, R.P., Erb-Downward, J., Freeman, C., McCloskey, L., Falkowski, N., Huffnagle, G., &amp; Curtis, J. (2017). Bacterial topography of the healthy human lower respiratory tract. mBio: American Society for Microbiology. </a:t>
            </a:r>
          </a:p>
          <a:p>
            <a:r>
              <a:rPr lang="en-US" b="1"/>
              <a:t>DOI:</a:t>
            </a:r>
            <a:r>
              <a:rPr lang="en-US"/>
              <a:t> 10.1128/mBio.02287-16</a:t>
            </a:r>
          </a:p>
          <a:p>
            <a:endParaRPr lang="en-US"/>
          </a:p>
          <a:p>
            <a:pPr algn="l"/>
            <a:r>
              <a:rPr lang="en-US"/>
              <a:t>28. Gomes-Filho, I.S., et al. (Scannapieco, F.) ( 2019).  </a:t>
            </a:r>
            <a:r>
              <a:rPr lang="en-US" sz="1800">
                <a:latin typeface="Lato-Bold"/>
              </a:rPr>
              <a:t>Periodontitis and respiratory diseases: A systematic review with meta-analysis. </a:t>
            </a:r>
            <a:r>
              <a:rPr lang="en-US" sz="1800" i="1">
                <a:latin typeface="Lato-Bold"/>
              </a:rPr>
              <a:t>Oral Diseases,</a:t>
            </a:r>
            <a:r>
              <a:rPr lang="en-US" sz="1800" i="1">
                <a:latin typeface="Lato-Regular"/>
              </a:rPr>
              <a:t> 26, </a:t>
            </a:r>
            <a:r>
              <a:rPr lang="en-US" sz="1800">
                <a:latin typeface="Lato-Regular"/>
              </a:rPr>
              <a:t>439-446. DOI: 10.1111/odi.13228</a:t>
            </a:r>
            <a:endParaRPr lang="en-US"/>
          </a:p>
          <a:p>
            <a:pPr defTabSz="937900"/>
            <a:endParaRPr lang="en-US" sz="1800">
              <a:latin typeface="Arial" panose="020B0604020202020204" pitchFamily="34" charset="0"/>
            </a:endParaRPr>
          </a:p>
          <a:p>
            <a:pPr defTabSz="937900"/>
            <a:r>
              <a:rPr lang="en-US"/>
              <a:t>29. Scannapieco, F., Stewart, ,E.M., Mylotte, J.M. (1992). </a:t>
            </a:r>
            <a:r>
              <a:rPr lang="en-US" b="0" i="0">
                <a:solidFill>
                  <a:srgbClr val="212121"/>
                </a:solidFill>
                <a:effectLst/>
                <a:latin typeface="Merriweather" panose="00000500000000000000" pitchFamily="2" charset="0"/>
              </a:rPr>
              <a:t>Colonization of dental plaque by respiratory pathogens in medical intensive care patients. </a:t>
            </a:r>
            <a:r>
              <a:rPr lang="en-US" b="0" i="0">
                <a:solidFill>
                  <a:srgbClr val="5B616B"/>
                </a:solidFill>
                <a:effectLst/>
                <a:latin typeface="BlinkMacSystemFont"/>
              </a:rPr>
              <a:t>Crit Care Med</a:t>
            </a:r>
            <a:r>
              <a:rPr lang="en-US" b="0" i="0" cap="small">
                <a:solidFill>
                  <a:srgbClr val="5B616B"/>
                </a:solidFill>
                <a:effectLst/>
                <a:latin typeface="BlinkMacSystemFont"/>
              </a:rPr>
              <a:t>, </a:t>
            </a:r>
            <a:r>
              <a:rPr lang="en-US" b="0" i="0">
                <a:solidFill>
                  <a:srgbClr val="5B616B"/>
                </a:solidFill>
                <a:effectLst/>
                <a:latin typeface="BlinkMacSystemFont"/>
              </a:rPr>
              <a:t>20(6),740-5.</a:t>
            </a:r>
            <a:r>
              <a:rPr lang="en-US" b="0" i="0">
                <a:solidFill>
                  <a:srgbClr val="212121"/>
                </a:solidFill>
                <a:effectLst/>
                <a:latin typeface="BlinkMacSystemFont"/>
              </a:rPr>
              <a:t> </a:t>
            </a:r>
            <a:r>
              <a:rPr lang="en-US" b="0" i="0">
                <a:solidFill>
                  <a:srgbClr val="5B616B"/>
                </a:solidFill>
                <a:effectLst/>
                <a:latin typeface="BlinkMacSystemFont"/>
              </a:rPr>
              <a:t>doi: 10.1097/00003246-199206000-00007</a:t>
            </a:r>
            <a:endParaRPr lang="en-US"/>
          </a:p>
          <a:p>
            <a:endParaRPr lang="en-US"/>
          </a:p>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10</a:t>
            </a:fld>
            <a:endParaRPr lang="en-US"/>
          </a:p>
        </p:txBody>
      </p:sp>
    </p:spTree>
    <p:extLst>
      <p:ext uri="{BB962C8B-B14F-4D97-AF65-F5344CB8AC3E}">
        <p14:creationId xmlns:p14="http://schemas.microsoft.com/office/powerpoint/2010/main" val="163200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212121"/>
                </a:solidFill>
                <a:effectLst/>
                <a:latin typeface="BlinkMacSystemFont"/>
                <a:ea typeface="Times New Roman" panose="02020603050405020304" pitchFamily="18" charset="0"/>
                <a:cs typeface="Times New Roman" panose="02020603050405020304" pitchFamily="18" charset="0"/>
              </a:rPr>
              <a:t>Kellum, J. A., Kong, L., Fink, M. P., Weissfeld, L. A., Yealy, D. M., Pinsky, M. R., Fine, J., Krichevsky, A., Delude, R. L., Angus, D. C., &amp; GenIMS Investigators (2007). Understanding the inflammatory cytokine response in pneumonia and sepsis: results of the Genetic and Inflammatory Markers of Sepsis (GenIMS) Study. </a:t>
            </a:r>
            <a:r>
              <a:rPr lang="en-US" sz="1800" i="1">
                <a:solidFill>
                  <a:srgbClr val="212121"/>
                </a:solidFill>
                <a:effectLst/>
                <a:latin typeface="BlinkMacSystemFont"/>
                <a:ea typeface="Times New Roman" panose="02020603050405020304" pitchFamily="18" charset="0"/>
                <a:cs typeface="Times New Roman" panose="02020603050405020304" pitchFamily="18" charset="0"/>
              </a:rPr>
              <a:t>Archives of internal medicine</a:t>
            </a:r>
            <a:r>
              <a:rPr lang="en-US" sz="1800">
                <a:solidFill>
                  <a:srgbClr val="212121"/>
                </a:solidFill>
                <a:effectLst/>
                <a:latin typeface="BlinkMacSystemFont"/>
                <a:ea typeface="Times New Roman" panose="02020603050405020304" pitchFamily="18" charset="0"/>
                <a:cs typeface="Times New Roman" panose="02020603050405020304" pitchFamily="18" charset="0"/>
              </a:rPr>
              <a:t>, </a:t>
            </a:r>
            <a:r>
              <a:rPr lang="en-US" sz="1800" i="1">
                <a:solidFill>
                  <a:srgbClr val="212121"/>
                </a:solidFill>
                <a:effectLst/>
                <a:latin typeface="BlinkMacSystemFont"/>
                <a:ea typeface="Times New Roman" panose="02020603050405020304" pitchFamily="18" charset="0"/>
                <a:cs typeface="Times New Roman" panose="02020603050405020304" pitchFamily="18" charset="0"/>
              </a:rPr>
              <a:t>167</a:t>
            </a:r>
            <a:r>
              <a:rPr lang="en-US" sz="1800">
                <a:solidFill>
                  <a:srgbClr val="212121"/>
                </a:solidFill>
                <a:effectLst/>
                <a:latin typeface="BlinkMacSystemFont"/>
                <a:ea typeface="Times New Roman" panose="02020603050405020304" pitchFamily="18" charset="0"/>
                <a:cs typeface="Times New Roman" panose="02020603050405020304" pitchFamily="18" charset="0"/>
              </a:rPr>
              <a:t>(15), 1655–1663. https://doi.org/10.1001/archinte.167.15.1655</a:t>
            </a:r>
          </a:p>
          <a:p>
            <a:pPr marL="0" marR="0">
              <a:lnSpc>
                <a:spcPct val="107000"/>
              </a:lnSpc>
              <a:spcBef>
                <a:spcPts val="0"/>
              </a:spcBef>
              <a:spcAft>
                <a:spcPts val="800"/>
              </a:spcAft>
            </a:pPr>
            <a:endParaRPr lang="en-US">
              <a:latin typeface="Calibri"/>
            </a:endParaRPr>
          </a:p>
          <a:p>
            <a:r>
              <a:rPr lang="en-US"/>
              <a:t>Image: Nield-Gehrig JS and Willmann DE. Dental plaque biofilms. Foundations of Periodontics for the Dental Hygienist. Philadelphia: Lippincott Williams &amp; Wilkins Textbook 2003:67-73. </a:t>
            </a:r>
          </a:p>
          <a:p>
            <a:endParaRPr lang="en-US"/>
          </a:p>
        </p:txBody>
      </p:sp>
      <p:sp>
        <p:nvSpPr>
          <p:cNvPr id="4" name="Slide Number Placeholder 3"/>
          <p:cNvSpPr>
            <a:spLocks noGrp="1"/>
          </p:cNvSpPr>
          <p:nvPr>
            <p:ph type="sldNum" sz="quarter" idx="5"/>
          </p:nvPr>
        </p:nvSpPr>
        <p:spPr/>
        <p:txBody>
          <a:bodyPr/>
          <a:lstStyle/>
          <a:p>
            <a:fld id="{556E971E-83F6-43C6-B3F2-00DFDC0D2F81}" type="slidenum">
              <a:rPr lang="en-US" smtClean="0"/>
              <a:t>11</a:t>
            </a:fld>
            <a:endParaRPr lang="en-US"/>
          </a:p>
        </p:txBody>
      </p:sp>
    </p:spTree>
    <p:extLst>
      <p:ext uri="{BB962C8B-B14F-4D97-AF65-F5344CB8AC3E}">
        <p14:creationId xmlns:p14="http://schemas.microsoft.com/office/powerpoint/2010/main" val="179327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8065-A701-9F17-F630-48BDBE994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C58608-A945-83FE-B6B2-96EAAA694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CA248-687D-E9F0-3412-72A9A64559B6}"/>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5" name="Footer Placeholder 4">
            <a:extLst>
              <a:ext uri="{FF2B5EF4-FFF2-40B4-BE49-F238E27FC236}">
                <a16:creationId xmlns:a16="http://schemas.microsoft.com/office/drawing/2014/main" id="{F9EAEDAC-DC48-AE7E-3298-94199F347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74364-BFFD-E865-5361-BD6BC0DD8ECB}"/>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166808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4364-9E21-3F63-4B58-93C54FEAAF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AD620-5A83-96BF-4ADF-EDA1FBCA9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058CB-C1C8-38E2-08A9-D2937160199D}"/>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5" name="Footer Placeholder 4">
            <a:extLst>
              <a:ext uri="{FF2B5EF4-FFF2-40B4-BE49-F238E27FC236}">
                <a16:creationId xmlns:a16="http://schemas.microsoft.com/office/drawing/2014/main" id="{C1DCC719-3FA0-FC69-18AA-73A70AEE0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23923-2393-ACDD-0232-145BAD261DEC}"/>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155220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244D80-73FE-80C1-A255-504D164334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F3A54D-A4E8-2AED-64BB-24D4BB51C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E2D40-FB2F-0DBB-2934-946946763A27}"/>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5" name="Footer Placeholder 4">
            <a:extLst>
              <a:ext uri="{FF2B5EF4-FFF2-40B4-BE49-F238E27FC236}">
                <a16:creationId xmlns:a16="http://schemas.microsoft.com/office/drawing/2014/main" id="{6AB0C739-EB56-BC47-4D59-34980387E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3D70D-544B-D3AC-4F28-FAF88B565F25}"/>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1200946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A_Section Header">
    <p:spTree>
      <p:nvGrpSpPr>
        <p:cNvPr id="1" name=""/>
        <p:cNvGrpSpPr/>
        <p:nvPr/>
      </p:nvGrpSpPr>
      <p:grpSpPr>
        <a:xfrm>
          <a:off x="0" y="0"/>
          <a:ext cx="0" cy="0"/>
          <a:chOff x="0" y="0"/>
          <a:chExt cx="0" cy="0"/>
        </a:xfrm>
      </p:grpSpPr>
      <p:pic>
        <p:nvPicPr>
          <p:cNvPr id="4" name="Picture 3" descr="A picture containing building, indoor&#10;&#10;Description automatically generated">
            <a:extLst>
              <a:ext uri="{FF2B5EF4-FFF2-40B4-BE49-F238E27FC236}">
                <a16:creationId xmlns:a16="http://schemas.microsoft.com/office/drawing/2014/main" id="{13802079-37A4-F349-B18A-B23D84E1C924}"/>
              </a:ext>
            </a:extLst>
          </p:cNvPr>
          <p:cNvPicPr>
            <a:picLocks noChangeAspect="1"/>
          </p:cNvPicPr>
          <p:nvPr userDrawn="1"/>
        </p:nvPicPr>
        <p:blipFill rotWithShape="1">
          <a:blip r:embed="rId2"/>
          <a:srcRect t="65270" r="1229" b="14976"/>
          <a:stretch/>
        </p:blipFill>
        <p:spPr>
          <a:xfrm>
            <a:off x="0" y="2575033"/>
            <a:ext cx="12192000" cy="1676401"/>
          </a:xfrm>
          <a:prstGeom prst="rect">
            <a:avLst/>
          </a:prstGeom>
        </p:spPr>
      </p:pic>
      <p:sp>
        <p:nvSpPr>
          <p:cNvPr id="9" name="Rectangle 8">
            <a:extLst>
              <a:ext uri="{FF2B5EF4-FFF2-40B4-BE49-F238E27FC236}">
                <a16:creationId xmlns:a16="http://schemas.microsoft.com/office/drawing/2014/main" id="{6CE02513-02E4-F84B-B97F-8A0DBEB481E4}"/>
              </a:ext>
            </a:extLst>
          </p:cNvPr>
          <p:cNvSpPr/>
          <p:nvPr userDrawn="1"/>
        </p:nvSpPr>
        <p:spPr>
          <a:xfrm>
            <a:off x="0" y="4251434"/>
            <a:ext cx="12192000" cy="25067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1" name="Rectangle 10">
            <a:extLst>
              <a:ext uri="{FF2B5EF4-FFF2-40B4-BE49-F238E27FC236}">
                <a16:creationId xmlns:a16="http://schemas.microsoft.com/office/drawing/2014/main" id="{6FA6F54A-38B1-6C89-656E-7F73EDC47A66}"/>
              </a:ext>
            </a:extLst>
          </p:cNvPr>
          <p:cNvSpPr/>
          <p:nvPr userDrawn="1"/>
        </p:nvSpPr>
        <p:spPr>
          <a:xfrm rot="5400000">
            <a:off x="5207876" y="-2621136"/>
            <a:ext cx="1776248" cy="12192000"/>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86810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B Content Slide">
    <p:spTree>
      <p:nvGrpSpPr>
        <p:cNvPr id="1" name=""/>
        <p:cNvGrpSpPr/>
        <p:nvPr/>
      </p:nvGrpSpPr>
      <p:grpSpPr>
        <a:xfrm>
          <a:off x="0" y="0"/>
          <a:ext cx="0" cy="0"/>
          <a:chOff x="0" y="0"/>
          <a:chExt cx="0" cy="0"/>
        </a:xfrm>
      </p:grpSpPr>
      <p:pic>
        <p:nvPicPr>
          <p:cNvPr id="8" name="Picture 7" descr="A picture containing building, indoor&#10;&#10;Description automatically generated">
            <a:extLst>
              <a:ext uri="{FF2B5EF4-FFF2-40B4-BE49-F238E27FC236}">
                <a16:creationId xmlns:a16="http://schemas.microsoft.com/office/drawing/2014/main" id="{A72AA13E-B5A4-624B-9387-970336054281}"/>
              </a:ext>
            </a:extLst>
          </p:cNvPr>
          <p:cNvPicPr>
            <a:picLocks noChangeAspect="1"/>
          </p:cNvPicPr>
          <p:nvPr userDrawn="1"/>
        </p:nvPicPr>
        <p:blipFill rotWithShape="1">
          <a:blip r:embed="rId2"/>
          <a:srcRect t="65270" r="1229" b="14976"/>
          <a:stretch/>
        </p:blipFill>
        <p:spPr>
          <a:xfrm>
            <a:off x="0" y="5181599"/>
            <a:ext cx="12192000" cy="1676401"/>
          </a:xfrm>
          <a:prstGeom prst="rect">
            <a:avLst/>
          </a:prstGeom>
        </p:spPr>
      </p:pic>
      <p:sp>
        <p:nvSpPr>
          <p:cNvPr id="9" name="Rectangle 8">
            <a:extLst>
              <a:ext uri="{FF2B5EF4-FFF2-40B4-BE49-F238E27FC236}">
                <a16:creationId xmlns:a16="http://schemas.microsoft.com/office/drawing/2014/main" id="{2736A2B3-4E64-0C48-90E5-881C39C1D21D}"/>
              </a:ext>
            </a:extLst>
          </p:cNvPr>
          <p:cNvSpPr/>
          <p:nvPr userDrawn="1"/>
        </p:nvSpPr>
        <p:spPr>
          <a:xfrm>
            <a:off x="0" y="4930923"/>
            <a:ext cx="12192000" cy="25067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2" name="Rectangle 11">
            <a:extLst>
              <a:ext uri="{FF2B5EF4-FFF2-40B4-BE49-F238E27FC236}">
                <a16:creationId xmlns:a16="http://schemas.microsoft.com/office/drawing/2014/main" id="{9FCC0F52-A3BD-6006-E593-C351D19B7D61}"/>
              </a:ext>
            </a:extLst>
          </p:cNvPr>
          <p:cNvSpPr/>
          <p:nvPr userDrawn="1"/>
        </p:nvSpPr>
        <p:spPr>
          <a:xfrm rot="5400000">
            <a:off x="5207876" y="-76201"/>
            <a:ext cx="1776248" cy="12192000"/>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275939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B_Content Slide">
    <p:spTree>
      <p:nvGrpSpPr>
        <p:cNvPr id="1" name=""/>
        <p:cNvGrpSpPr/>
        <p:nvPr/>
      </p:nvGrpSpPr>
      <p:grpSpPr>
        <a:xfrm>
          <a:off x="0" y="0"/>
          <a:ext cx="0" cy="0"/>
          <a:chOff x="0" y="0"/>
          <a:chExt cx="0" cy="0"/>
        </a:xfrm>
      </p:grpSpPr>
      <p:pic>
        <p:nvPicPr>
          <p:cNvPr id="20" name="Picture 19" descr="A picture containing building, indoor&#10;&#10;Description automatically generated">
            <a:extLst>
              <a:ext uri="{FF2B5EF4-FFF2-40B4-BE49-F238E27FC236}">
                <a16:creationId xmlns:a16="http://schemas.microsoft.com/office/drawing/2014/main" id="{7FB87C38-AC53-9944-B477-D045A4DBC3C2}"/>
              </a:ext>
            </a:extLst>
          </p:cNvPr>
          <p:cNvPicPr>
            <a:picLocks noChangeAspect="1"/>
          </p:cNvPicPr>
          <p:nvPr userDrawn="1"/>
        </p:nvPicPr>
        <p:blipFill rotWithShape="1">
          <a:blip r:embed="rId2"/>
          <a:srcRect t="47815" r="1229" b="14975"/>
          <a:stretch/>
        </p:blipFill>
        <p:spPr>
          <a:xfrm rot="16200000">
            <a:off x="-2540877" y="2540878"/>
            <a:ext cx="6858000" cy="1776248"/>
          </a:xfrm>
          <a:prstGeom prst="rect">
            <a:avLst/>
          </a:prstGeom>
        </p:spPr>
      </p:pic>
      <p:sp>
        <p:nvSpPr>
          <p:cNvPr id="4" name="Rectangle 3">
            <a:extLst>
              <a:ext uri="{FF2B5EF4-FFF2-40B4-BE49-F238E27FC236}">
                <a16:creationId xmlns:a16="http://schemas.microsoft.com/office/drawing/2014/main" id="{141D7EE4-B127-AF46-9DF8-F96A59CE2F40}"/>
              </a:ext>
            </a:extLst>
          </p:cNvPr>
          <p:cNvSpPr/>
          <p:nvPr userDrawn="1"/>
        </p:nvSpPr>
        <p:spPr>
          <a:xfrm>
            <a:off x="1776248" y="0"/>
            <a:ext cx="249105" cy="685800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1" name="Rectangle 10">
            <a:extLst>
              <a:ext uri="{FF2B5EF4-FFF2-40B4-BE49-F238E27FC236}">
                <a16:creationId xmlns:a16="http://schemas.microsoft.com/office/drawing/2014/main" id="{489AB9CB-9D90-C799-3E6E-2BC1C72EA858}"/>
              </a:ext>
            </a:extLst>
          </p:cNvPr>
          <p:cNvSpPr/>
          <p:nvPr userDrawn="1"/>
        </p:nvSpPr>
        <p:spPr>
          <a:xfrm>
            <a:off x="0" y="0"/>
            <a:ext cx="1776248" cy="6858002"/>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226188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_Title Slide">
    <p:spTree>
      <p:nvGrpSpPr>
        <p:cNvPr id="1" name=""/>
        <p:cNvGrpSpPr/>
        <p:nvPr/>
      </p:nvGrpSpPr>
      <p:grpSpPr>
        <a:xfrm>
          <a:off x="0" y="0"/>
          <a:ext cx="0" cy="0"/>
          <a:chOff x="0" y="0"/>
          <a:chExt cx="0" cy="0"/>
        </a:xfrm>
      </p:grpSpPr>
      <p:pic>
        <p:nvPicPr>
          <p:cNvPr id="5" name="Picture 4" descr="A picture containing building, indoor&#10;&#10;Description automatically generated">
            <a:extLst>
              <a:ext uri="{FF2B5EF4-FFF2-40B4-BE49-F238E27FC236}">
                <a16:creationId xmlns:a16="http://schemas.microsoft.com/office/drawing/2014/main" id="{8EBACEA5-D7AD-B14E-BF60-06B456DAB9EC}"/>
              </a:ext>
            </a:extLst>
          </p:cNvPr>
          <p:cNvPicPr>
            <a:picLocks noChangeAspect="1"/>
          </p:cNvPicPr>
          <p:nvPr userDrawn="1"/>
        </p:nvPicPr>
        <p:blipFill rotWithShape="1">
          <a:blip r:embed="rId2"/>
          <a:srcRect t="19192" r="1229" b="25457"/>
          <a:stretch/>
        </p:blipFill>
        <p:spPr>
          <a:xfrm>
            <a:off x="0" y="-1"/>
            <a:ext cx="12192000" cy="4697505"/>
          </a:xfrm>
          <a:prstGeom prst="rect">
            <a:avLst/>
          </a:prstGeom>
        </p:spPr>
      </p:pic>
      <p:sp>
        <p:nvSpPr>
          <p:cNvPr id="6" name="Rectangle 5">
            <a:extLst>
              <a:ext uri="{FF2B5EF4-FFF2-40B4-BE49-F238E27FC236}">
                <a16:creationId xmlns:a16="http://schemas.microsoft.com/office/drawing/2014/main" id="{D29ED9E2-8F29-554B-8EB2-F5D7D7071689}"/>
              </a:ext>
            </a:extLst>
          </p:cNvPr>
          <p:cNvSpPr/>
          <p:nvPr userDrawn="1"/>
        </p:nvSpPr>
        <p:spPr>
          <a:xfrm>
            <a:off x="0" y="4697503"/>
            <a:ext cx="12192000" cy="412881"/>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8" name="Rectangle 7">
            <a:extLst>
              <a:ext uri="{FF2B5EF4-FFF2-40B4-BE49-F238E27FC236}">
                <a16:creationId xmlns:a16="http://schemas.microsoft.com/office/drawing/2014/main" id="{D6718292-0FBA-46B1-C893-773AC37F1EDF}"/>
              </a:ext>
            </a:extLst>
          </p:cNvPr>
          <p:cNvSpPr/>
          <p:nvPr userDrawn="1"/>
        </p:nvSpPr>
        <p:spPr>
          <a:xfrm rot="5400000">
            <a:off x="3747247" y="-3747247"/>
            <a:ext cx="4697505" cy="12192000"/>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2730242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44DC3E-6CBB-354A-8EC8-7E3350FAB1F4}"/>
              </a:ext>
            </a:extLst>
          </p:cNvPr>
          <p:cNvSpPr>
            <a:spLocks noGrp="1"/>
          </p:cNvSpPr>
          <p:nvPr>
            <p:ph type="dt" sz="half" idx="10"/>
          </p:nvPr>
        </p:nvSpPr>
        <p:spPr/>
        <p:txBody>
          <a:bodyPr/>
          <a:lstStyle/>
          <a:p>
            <a:fld id="{AC56EB15-E8AE-1044-8F17-BD3B7ACDC6D6}" type="datetime1">
              <a:rPr lang="en-US" smtClean="0"/>
              <a:t>9/18/2025</a:t>
            </a:fld>
            <a:endParaRPr lang="en-US"/>
          </a:p>
        </p:txBody>
      </p:sp>
      <p:sp>
        <p:nvSpPr>
          <p:cNvPr id="3" name="Footer Placeholder 2">
            <a:extLst>
              <a:ext uri="{FF2B5EF4-FFF2-40B4-BE49-F238E27FC236}">
                <a16:creationId xmlns:a16="http://schemas.microsoft.com/office/drawing/2014/main" id="{AD4324B9-08E3-494B-9143-C2E6E5730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1B647-63DF-C54D-A2A2-41F51DD3C486}"/>
              </a:ext>
            </a:extLst>
          </p:cNvPr>
          <p:cNvSpPr>
            <a:spLocks noGrp="1"/>
          </p:cNvSpPr>
          <p:nvPr>
            <p:ph type="sldNum" sz="quarter" idx="12"/>
          </p:nvPr>
        </p:nvSpPr>
        <p:spPr/>
        <p:txBody>
          <a:bodyPr/>
          <a:lstStyle/>
          <a:p>
            <a:fld id="{83BF08A9-15F6-D640-BB31-BAB126307A3E}" type="slidenum">
              <a:rPr lang="en-US" smtClean="0"/>
              <a:t>‹#›</a:t>
            </a:fld>
            <a:endParaRPr lang="en-US"/>
          </a:p>
        </p:txBody>
      </p:sp>
    </p:spTree>
    <p:extLst>
      <p:ext uri="{BB962C8B-B14F-4D97-AF65-F5344CB8AC3E}">
        <p14:creationId xmlns:p14="http://schemas.microsoft.com/office/powerpoint/2010/main" val="14826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0C94-3409-4753-A5D2-201815251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7BFE9-6449-4C7D-9EAB-D9A6E0441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9671B-AC5D-43E8-8F92-80D76387ED6E}"/>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5EF0BBA9-9C44-41D9-A8BE-3298F0186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7670B-1E6F-4916-824C-83911E589649}"/>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2368687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CEE2-3DF7-0568-7BDC-9ED5CE954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C42B57-9EE0-FA42-2DFA-DEE8CB6FE6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A2EC1A9C-935E-21DE-04BB-C8FCACCFBDB7}"/>
              </a:ext>
            </a:extLst>
          </p:cNvPr>
          <p:cNvSpPr/>
          <p:nvPr userDrawn="1"/>
        </p:nvSpPr>
        <p:spPr>
          <a:xfrm>
            <a:off x="0" y="6730999"/>
            <a:ext cx="12192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spTree>
    <p:extLst>
      <p:ext uri="{BB962C8B-B14F-4D97-AF65-F5344CB8AC3E}">
        <p14:creationId xmlns:p14="http://schemas.microsoft.com/office/powerpoint/2010/main" val="289594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340E-B822-F729-6289-09A0072D8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D4599-E57D-BC09-43CA-E924F85346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5A425-9C5A-F0DD-6FDD-ECD2E0B1216E}"/>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5" name="Footer Placeholder 4">
            <a:extLst>
              <a:ext uri="{FF2B5EF4-FFF2-40B4-BE49-F238E27FC236}">
                <a16:creationId xmlns:a16="http://schemas.microsoft.com/office/drawing/2014/main" id="{4BB4AD4E-8247-FF59-BAAB-45DB843CCD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004EEC-CD56-6891-0820-C164BAE39C00}"/>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
        <p:nvSpPr>
          <p:cNvPr id="8" name="Rectangle 7">
            <a:extLst>
              <a:ext uri="{FF2B5EF4-FFF2-40B4-BE49-F238E27FC236}">
                <a16:creationId xmlns:a16="http://schemas.microsoft.com/office/drawing/2014/main" id="{9037AF7D-AD29-5DD5-4024-1FBB1A0A16D1}"/>
              </a:ext>
            </a:extLst>
          </p:cNvPr>
          <p:cNvSpPr/>
          <p:nvPr userDrawn="1"/>
        </p:nvSpPr>
        <p:spPr>
          <a:xfrm>
            <a:off x="0" y="6721475"/>
            <a:ext cx="12192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spTree>
    <p:extLst>
      <p:ext uri="{BB962C8B-B14F-4D97-AF65-F5344CB8AC3E}">
        <p14:creationId xmlns:p14="http://schemas.microsoft.com/office/powerpoint/2010/main" val="16819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19D5-BC77-DD69-E7AD-820729CDB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BBC07-FE90-37A2-E300-1994A019E1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8B5C3-A97B-E29B-8032-51C701AE71FD}"/>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5" name="Footer Placeholder 4">
            <a:extLst>
              <a:ext uri="{FF2B5EF4-FFF2-40B4-BE49-F238E27FC236}">
                <a16:creationId xmlns:a16="http://schemas.microsoft.com/office/drawing/2014/main" id="{3E4CCB52-E2CD-0740-F6F1-0073C6C9D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F466C-BA88-71CC-41E7-89ECEBC0F320}"/>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327291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65E4-B947-1816-3F30-9B5E43EE4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BC107-A4F7-780C-A710-0FA596A418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0766C5-2C04-19F5-F4A2-BC6EDDCBA92D}"/>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5" name="Footer Placeholder 4">
            <a:extLst>
              <a:ext uri="{FF2B5EF4-FFF2-40B4-BE49-F238E27FC236}">
                <a16:creationId xmlns:a16="http://schemas.microsoft.com/office/drawing/2014/main" id="{ADA5D664-9640-3DAE-AC6B-362129D61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245C3-C860-360B-1775-9AE395CD2602}"/>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4242298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739B-2D93-8DD9-3C9B-AAA86964D3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0C8DE-5411-2E94-EE25-B9552138E2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115140-F164-3967-57AC-D2367606D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0AE77-7C21-23DC-983D-9ED8CB4C964F}"/>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6" name="Footer Placeholder 5">
            <a:extLst>
              <a:ext uri="{FF2B5EF4-FFF2-40B4-BE49-F238E27FC236}">
                <a16:creationId xmlns:a16="http://schemas.microsoft.com/office/drawing/2014/main" id="{767370EE-A244-F582-2C6B-DAFF055900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F4BF4-DB55-5B0D-8740-02A4D3978B34}"/>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3381741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199C-5D7E-39FA-40F8-F105D723F2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27F3E-E9ED-A404-D2E7-7E0E041DED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59A57-5481-B297-D3D4-864CF2FBE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961E3-C682-8A41-97AC-ACB23236B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0E6C4-FAC9-268F-7570-9E998E2AF5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C127A7-547F-3A99-7C1F-F28D8CCC9E40}"/>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8" name="Footer Placeholder 7">
            <a:extLst>
              <a:ext uri="{FF2B5EF4-FFF2-40B4-BE49-F238E27FC236}">
                <a16:creationId xmlns:a16="http://schemas.microsoft.com/office/drawing/2014/main" id="{7735516B-34EE-979D-6DB3-5E40EEDDBE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7FCDB31-B6B7-EE0F-E1C5-B60BEA2EDF53}"/>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3232427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CF4366-AF0D-A68D-CACD-C44C3D39A5D8}"/>
              </a:ext>
            </a:extLst>
          </p:cNvPr>
          <p:cNvSpPr/>
          <p:nvPr userDrawn="1"/>
        </p:nvSpPr>
        <p:spPr>
          <a:xfrm>
            <a:off x="0" y="6730999"/>
            <a:ext cx="12192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spTree>
    <p:extLst>
      <p:ext uri="{BB962C8B-B14F-4D97-AF65-F5344CB8AC3E}">
        <p14:creationId xmlns:p14="http://schemas.microsoft.com/office/powerpoint/2010/main" val="2891162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247-6D96-8CAD-9604-1CA432583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1FD0BD-859A-FC8F-699A-57A3208747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BAE184-89D0-6601-B40B-EF9E38681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208C1-2B18-8342-133B-B70129E68D9B}"/>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6" name="Footer Placeholder 5">
            <a:extLst>
              <a:ext uri="{FF2B5EF4-FFF2-40B4-BE49-F238E27FC236}">
                <a16:creationId xmlns:a16="http://schemas.microsoft.com/office/drawing/2014/main" id="{22DFD4E2-BF05-FA2B-1AAD-CF4534CBA3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E04149-7443-AE9C-2A65-D92325A98793}"/>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156324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4B5F-70F3-055F-87CB-22E0177FF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680A8E-DCB6-BAB2-321E-49452EB2E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813183-80B9-34C4-6EF5-EE5990331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331D10-AA3A-95FF-AF73-E985CB9042C5}"/>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6" name="Footer Placeholder 5">
            <a:extLst>
              <a:ext uri="{FF2B5EF4-FFF2-40B4-BE49-F238E27FC236}">
                <a16:creationId xmlns:a16="http://schemas.microsoft.com/office/drawing/2014/main" id="{802F2CCB-74B8-AA6B-7C49-E20A3BEA2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9A628C-70D4-11F2-7B2F-B929E0D26986}"/>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3104840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0DEA-B580-D535-2A32-4DF7AF26E1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C4E82-154B-708D-021E-BB406AF6E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3869D-DDDD-BDD3-CE2C-7CCDD5672D72}"/>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5" name="Footer Placeholder 4">
            <a:extLst>
              <a:ext uri="{FF2B5EF4-FFF2-40B4-BE49-F238E27FC236}">
                <a16:creationId xmlns:a16="http://schemas.microsoft.com/office/drawing/2014/main" id="{0E5A99BA-441B-D649-C114-C3052F8A59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FC1ECC-20DE-4F94-BC81-6DA597D9DD7D}"/>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140683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034034-09E2-A322-7F0C-A1AF8CBA47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3DAF8-723E-C639-3B46-964A680C1F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61A15-171D-BA3E-AC8E-ECBE7781A8ED}"/>
              </a:ext>
            </a:extLst>
          </p:cNvPr>
          <p:cNvSpPr>
            <a:spLocks noGrp="1"/>
          </p:cNvSpPr>
          <p:nvPr>
            <p:ph type="dt" sz="half" idx="10"/>
          </p:nvPr>
        </p:nvSpPr>
        <p:spPr>
          <a:xfrm>
            <a:off x="838200" y="6356350"/>
            <a:ext cx="2743200" cy="365125"/>
          </a:xfrm>
          <a:prstGeom prst="rect">
            <a:avLst/>
          </a:prstGeom>
        </p:spPr>
        <p:txBody>
          <a:bodyPr/>
          <a:lstStyle/>
          <a:p>
            <a:fld id="{E052CA0E-2CCB-417D-BA46-E39B04AE515A}" type="datetimeFigureOut">
              <a:rPr lang="en-US" smtClean="0"/>
              <a:t>9/18/2025</a:t>
            </a:fld>
            <a:endParaRPr lang="en-US"/>
          </a:p>
        </p:txBody>
      </p:sp>
      <p:sp>
        <p:nvSpPr>
          <p:cNvPr id="5" name="Footer Placeholder 4">
            <a:extLst>
              <a:ext uri="{FF2B5EF4-FFF2-40B4-BE49-F238E27FC236}">
                <a16:creationId xmlns:a16="http://schemas.microsoft.com/office/drawing/2014/main" id="{FF2A1732-F328-B17F-4A04-1F77FAC1C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225E6A-F809-BC33-53B5-105E2B308BE8}"/>
              </a:ext>
            </a:extLst>
          </p:cNvPr>
          <p:cNvSpPr>
            <a:spLocks noGrp="1"/>
          </p:cNvSpPr>
          <p:nvPr>
            <p:ph type="sldNum" sz="quarter" idx="12"/>
          </p:nvPr>
        </p:nvSpPr>
        <p:spPr>
          <a:xfrm>
            <a:off x="8610600" y="6356350"/>
            <a:ext cx="2743200" cy="365125"/>
          </a:xfrm>
          <a:prstGeom prst="rect">
            <a:avLst/>
          </a:prstGeom>
        </p:spPr>
        <p:txBody>
          <a:bodyPr/>
          <a:lstStyle/>
          <a:p>
            <a:fld id="{03097785-38DE-43E2-915F-D981C290186B}" type="slidenum">
              <a:rPr lang="en-US" smtClean="0"/>
              <a:t>‹#›</a:t>
            </a:fld>
            <a:endParaRPr lang="en-US"/>
          </a:p>
        </p:txBody>
      </p:sp>
    </p:spTree>
    <p:extLst>
      <p:ext uri="{BB962C8B-B14F-4D97-AF65-F5344CB8AC3E}">
        <p14:creationId xmlns:p14="http://schemas.microsoft.com/office/powerpoint/2010/main" val="2252377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amp; Content 02">
    <p:spTree>
      <p:nvGrpSpPr>
        <p:cNvPr id="1" name=""/>
        <p:cNvGrpSpPr/>
        <p:nvPr/>
      </p:nvGrpSpPr>
      <p:grpSpPr>
        <a:xfrm>
          <a:off x="0" y="0"/>
          <a:ext cx="0" cy="0"/>
          <a:chOff x="0" y="0"/>
          <a:chExt cx="0" cy="0"/>
        </a:xfrm>
      </p:grpSpPr>
      <p:sp>
        <p:nvSpPr>
          <p:cNvPr id="2" name="Title 1"/>
          <p:cNvSpPr>
            <a:spLocks noGrp="1"/>
          </p:cNvSpPr>
          <p:nvPr>
            <p:ph type="title"/>
          </p:nvPr>
        </p:nvSpPr>
        <p:spPr>
          <a:xfrm>
            <a:off x="838200" y="352425"/>
            <a:ext cx="10515600" cy="1325563"/>
          </a:xfrm>
        </p:spPr>
        <p:txBody>
          <a:bodyPr/>
          <a:lstStyle/>
          <a:p>
            <a:r>
              <a:rPr lang="en-US"/>
              <a:t>Click to edit Master title style</a:t>
            </a:r>
          </a:p>
        </p:txBody>
      </p:sp>
      <p:sp>
        <p:nvSpPr>
          <p:cNvPr id="6" name="Content Placeholder 2"/>
          <p:cNvSpPr>
            <a:spLocks noGrp="1"/>
          </p:cNvSpPr>
          <p:nvPr>
            <p:ph idx="1"/>
          </p:nvPr>
        </p:nvSpPr>
        <p:spPr>
          <a:xfrm>
            <a:off x="838200" y="1749425"/>
            <a:ext cx="10515600" cy="4351338"/>
          </a:xfrm>
        </p:spPr>
        <p:txBody>
          <a:bodyPr/>
          <a:lstStyle>
            <a:lvl1pPr marL="228600" indent="-228600">
              <a:buFont typeface="System Font Regular"/>
              <a:buChar char="•"/>
              <a:defRPr/>
            </a:lvl1pPr>
            <a:lvl2pPr marL="685800" indent="-228600">
              <a:buFont typeface="System Font Regular"/>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B09B16-A422-3A4F-9F84-E8B65198DD0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CCB4FD-79DD-0B40-B568-1E2F2BC952A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323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12395200" y="48006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a:xfrm>
            <a:off x="1096963" y="6459538"/>
            <a:ext cx="2473325"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5"/>
          </p:nvPr>
        </p:nvSpPr>
        <p:spPr>
          <a:xfrm>
            <a:off x="3686175" y="6459538"/>
            <a:ext cx="4822825"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6"/>
          </p:nvPr>
        </p:nvSpPr>
        <p:spPr>
          <a:xfrm>
            <a:off x="8737600" y="6446838"/>
            <a:ext cx="1311275"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024FCD-A1E7-4001-8529-BE83B0BDD92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9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EE79-6441-FF74-09AB-15F7F0EA9E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5F81CF-7E13-D8E0-C649-D168284F2B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4ED89A-55B8-500C-BFAC-9044CF4B371B}"/>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5" name="Footer Placeholder 4">
            <a:extLst>
              <a:ext uri="{FF2B5EF4-FFF2-40B4-BE49-F238E27FC236}">
                <a16:creationId xmlns:a16="http://schemas.microsoft.com/office/drawing/2014/main" id="{2C76F8BB-E601-C665-58C2-35E28B665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CA552-EF39-BB32-1FD0-1E00F3E27729}"/>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957408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B_Content Slide">
    <p:spTree>
      <p:nvGrpSpPr>
        <p:cNvPr id="1" name=""/>
        <p:cNvGrpSpPr/>
        <p:nvPr/>
      </p:nvGrpSpPr>
      <p:grpSpPr>
        <a:xfrm>
          <a:off x="0" y="0"/>
          <a:ext cx="0" cy="0"/>
          <a:chOff x="0" y="0"/>
          <a:chExt cx="0" cy="0"/>
        </a:xfrm>
      </p:grpSpPr>
      <p:pic>
        <p:nvPicPr>
          <p:cNvPr id="20" name="Picture 19" descr="A picture containing building, indoor&#10;&#10;Description automatically generated">
            <a:extLst>
              <a:ext uri="{FF2B5EF4-FFF2-40B4-BE49-F238E27FC236}">
                <a16:creationId xmlns:a16="http://schemas.microsoft.com/office/drawing/2014/main" id="{7FB87C38-AC53-9944-B477-D045A4DBC3C2}"/>
              </a:ext>
            </a:extLst>
          </p:cNvPr>
          <p:cNvPicPr>
            <a:picLocks noChangeAspect="1"/>
          </p:cNvPicPr>
          <p:nvPr userDrawn="1"/>
        </p:nvPicPr>
        <p:blipFill rotWithShape="1">
          <a:blip r:embed="rId2"/>
          <a:srcRect t="47815" r="1229" b="14975"/>
          <a:stretch/>
        </p:blipFill>
        <p:spPr>
          <a:xfrm rot="16200000">
            <a:off x="-2540877" y="2540878"/>
            <a:ext cx="6858000" cy="1776248"/>
          </a:xfrm>
          <a:prstGeom prst="rect">
            <a:avLst/>
          </a:prstGeom>
        </p:spPr>
      </p:pic>
      <p:sp>
        <p:nvSpPr>
          <p:cNvPr id="4" name="Rectangle 3">
            <a:extLst>
              <a:ext uri="{FF2B5EF4-FFF2-40B4-BE49-F238E27FC236}">
                <a16:creationId xmlns:a16="http://schemas.microsoft.com/office/drawing/2014/main" id="{141D7EE4-B127-AF46-9DF8-F96A59CE2F40}"/>
              </a:ext>
            </a:extLst>
          </p:cNvPr>
          <p:cNvSpPr/>
          <p:nvPr userDrawn="1"/>
        </p:nvSpPr>
        <p:spPr>
          <a:xfrm>
            <a:off x="1776248" y="0"/>
            <a:ext cx="249105" cy="685800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173459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B Conten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36A2B3-4E64-0C48-90E5-881C39C1D21D}"/>
              </a:ext>
            </a:extLst>
          </p:cNvPr>
          <p:cNvSpPr/>
          <p:nvPr userDrawn="1"/>
        </p:nvSpPr>
        <p:spPr>
          <a:xfrm>
            <a:off x="0" y="6607324"/>
            <a:ext cx="12192000" cy="25067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2456272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re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 y="142240"/>
            <a:ext cx="8861213" cy="843280"/>
          </a:xfrm>
          <a:prstGeom prst="rect">
            <a:avLst/>
          </a:prstGeom>
        </p:spPr>
        <p:txBody>
          <a:bodyPr lIns="0" tIns="0" rIns="0" bIns="0" anchor="ctr"/>
          <a:lstStyle>
            <a:lvl1pPr>
              <a:defRPr sz="1875">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50521" y="1500504"/>
            <a:ext cx="3442547" cy="5103496"/>
          </a:xfrm>
          <a:prstGeom prst="rect">
            <a:avLst/>
          </a:prstGeom>
        </p:spPr>
        <p:txBody>
          <a:bodyPr lIns="0" tIns="0" rIns="0" bIns="0"/>
          <a:lstStyle>
            <a:lvl1pPr marL="7144" indent="0">
              <a:buFontTx/>
              <a:buNone/>
              <a:tabLst/>
              <a:defRPr sz="900">
                <a:latin typeface="Arial" panose="020B0604020202020204" pitchFamily="34" charset="0"/>
                <a:cs typeface="Arial" panose="020B0604020202020204" pitchFamily="34" charset="0"/>
              </a:defRPr>
            </a:lvl1pPr>
            <a:lvl2pPr marL="7144" indent="0">
              <a:buFontTx/>
              <a:buNone/>
              <a:tabLst/>
              <a:defRPr>
                <a:latin typeface="Arial" panose="020B0604020202020204" pitchFamily="34" charset="0"/>
                <a:cs typeface="Arial" panose="020B0604020202020204" pitchFamily="34" charset="0"/>
              </a:defRPr>
            </a:lvl2pPr>
            <a:lvl3pPr marL="7144" indent="0">
              <a:buFontTx/>
              <a:buNone/>
              <a:tabLst/>
              <a:defRPr>
                <a:latin typeface="Arial" panose="020B0604020202020204" pitchFamily="34" charset="0"/>
                <a:cs typeface="Arial" panose="020B0604020202020204" pitchFamily="34" charset="0"/>
              </a:defRPr>
            </a:lvl3pPr>
            <a:lvl4pPr marL="7144" indent="0">
              <a:buFontTx/>
              <a:buNone/>
              <a:tabLst/>
              <a:defRPr>
                <a:latin typeface="Arial" panose="020B0604020202020204" pitchFamily="34" charset="0"/>
                <a:cs typeface="Arial" panose="020B0604020202020204" pitchFamily="34" charset="0"/>
              </a:defRPr>
            </a:lvl4pPr>
            <a:lvl5pPr marL="7144" indent="0">
              <a:buFontTx/>
              <a:buNone/>
              <a:tabLst/>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AE0BC895-9471-CB49-879D-FF4AAE10D40B}"/>
              </a:ext>
            </a:extLst>
          </p:cNvPr>
          <p:cNvSpPr>
            <a:spLocks noGrp="1"/>
          </p:cNvSpPr>
          <p:nvPr>
            <p:ph sz="half" idx="10"/>
          </p:nvPr>
        </p:nvSpPr>
        <p:spPr>
          <a:xfrm>
            <a:off x="8398933" y="1500504"/>
            <a:ext cx="3442547" cy="5103496"/>
          </a:xfrm>
          <a:prstGeom prst="rect">
            <a:avLst/>
          </a:prstGeom>
        </p:spPr>
        <p:txBody>
          <a:bodyPr lIns="0" tIns="0" rIns="0" bIns="0"/>
          <a:lstStyle>
            <a:lvl1pPr marL="7144" indent="0">
              <a:buFontTx/>
              <a:buNone/>
              <a:tabLst/>
              <a:defRPr sz="900">
                <a:latin typeface="Arial" panose="020B0604020202020204" pitchFamily="34" charset="0"/>
                <a:cs typeface="Arial" panose="020B0604020202020204" pitchFamily="34" charset="0"/>
              </a:defRPr>
            </a:lvl1pPr>
            <a:lvl2pPr marL="7144" indent="0">
              <a:buFontTx/>
              <a:buNone/>
              <a:tabLst/>
              <a:defRPr>
                <a:latin typeface="Arial" panose="020B0604020202020204" pitchFamily="34" charset="0"/>
                <a:cs typeface="Arial" panose="020B0604020202020204" pitchFamily="34" charset="0"/>
              </a:defRPr>
            </a:lvl2pPr>
            <a:lvl3pPr marL="7144" indent="0">
              <a:buFontTx/>
              <a:buNone/>
              <a:tabLst/>
              <a:defRPr>
                <a:latin typeface="Arial" panose="020B0604020202020204" pitchFamily="34" charset="0"/>
                <a:cs typeface="Arial" panose="020B0604020202020204" pitchFamily="34" charset="0"/>
              </a:defRPr>
            </a:lvl3pPr>
            <a:lvl4pPr marL="7144" indent="0">
              <a:buFontTx/>
              <a:buNone/>
              <a:tabLst/>
              <a:defRPr>
                <a:latin typeface="Arial" panose="020B0604020202020204" pitchFamily="34" charset="0"/>
                <a:cs typeface="Arial" panose="020B0604020202020204" pitchFamily="34" charset="0"/>
              </a:defRPr>
            </a:lvl4pPr>
            <a:lvl5pPr marL="7144" indent="0">
              <a:buFontTx/>
              <a:buNone/>
              <a:tabLst/>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F42C4D0A-8FFB-5C42-9575-B3B6B2F89B1D}"/>
              </a:ext>
            </a:extLst>
          </p:cNvPr>
          <p:cNvSpPr>
            <a:spLocks noGrp="1"/>
          </p:cNvSpPr>
          <p:nvPr>
            <p:ph sz="half" idx="11"/>
          </p:nvPr>
        </p:nvSpPr>
        <p:spPr>
          <a:xfrm>
            <a:off x="4374728" y="1500504"/>
            <a:ext cx="3442547" cy="5103496"/>
          </a:xfrm>
          <a:prstGeom prst="rect">
            <a:avLst/>
          </a:prstGeom>
        </p:spPr>
        <p:txBody>
          <a:bodyPr lIns="0" tIns="0" rIns="0" bIns="0"/>
          <a:lstStyle>
            <a:lvl1pPr marL="7144" indent="0">
              <a:buFontTx/>
              <a:buNone/>
              <a:tabLst/>
              <a:defRPr sz="900">
                <a:latin typeface="Arial" panose="020B0604020202020204" pitchFamily="34" charset="0"/>
                <a:cs typeface="Arial" panose="020B0604020202020204" pitchFamily="34" charset="0"/>
              </a:defRPr>
            </a:lvl1pPr>
            <a:lvl2pPr marL="7144" indent="0">
              <a:buFontTx/>
              <a:buNone/>
              <a:tabLst/>
              <a:defRPr>
                <a:latin typeface="Arial" panose="020B0604020202020204" pitchFamily="34" charset="0"/>
                <a:cs typeface="Arial" panose="020B0604020202020204" pitchFamily="34" charset="0"/>
              </a:defRPr>
            </a:lvl2pPr>
            <a:lvl3pPr marL="7144" indent="0">
              <a:buFontTx/>
              <a:buNone/>
              <a:tabLst/>
              <a:defRPr>
                <a:latin typeface="Arial" panose="020B0604020202020204" pitchFamily="34" charset="0"/>
                <a:cs typeface="Arial" panose="020B0604020202020204" pitchFamily="34" charset="0"/>
              </a:defRPr>
            </a:lvl3pPr>
            <a:lvl4pPr marL="7144" indent="0">
              <a:buFontTx/>
              <a:buNone/>
              <a:tabLst/>
              <a:defRPr>
                <a:latin typeface="Arial" panose="020B0604020202020204" pitchFamily="34" charset="0"/>
                <a:cs typeface="Arial" panose="020B0604020202020204" pitchFamily="34" charset="0"/>
              </a:defRPr>
            </a:lvl4pPr>
            <a:lvl5pPr marL="7144" indent="0">
              <a:buFontTx/>
              <a:buNone/>
              <a:tabLst/>
              <a:defRPr>
                <a:latin typeface="Arial" panose="020B0604020202020204" pitchFamily="34" charset="0"/>
                <a:cs typeface="Arial" panose="020B0604020202020204" pitchFamily="34" charset="0"/>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3DBA8BC9-55A4-204F-886C-903F74EE2D38}"/>
              </a:ext>
            </a:extLst>
          </p:cNvPr>
          <p:cNvCxnSpPr/>
          <p:nvPr userDrawn="1"/>
        </p:nvCxnSpPr>
        <p:spPr>
          <a:xfrm>
            <a:off x="4077547" y="1500504"/>
            <a:ext cx="0" cy="5103496"/>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2CB5A15-2748-D54E-A91A-CCD6E0EBDA07}"/>
              </a:ext>
            </a:extLst>
          </p:cNvPr>
          <p:cNvCxnSpPr/>
          <p:nvPr userDrawn="1"/>
        </p:nvCxnSpPr>
        <p:spPr>
          <a:xfrm>
            <a:off x="8114453" y="1500504"/>
            <a:ext cx="0" cy="5103496"/>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517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A_Section Header">
    <p:spTree>
      <p:nvGrpSpPr>
        <p:cNvPr id="1" name=""/>
        <p:cNvGrpSpPr/>
        <p:nvPr/>
      </p:nvGrpSpPr>
      <p:grpSpPr>
        <a:xfrm>
          <a:off x="0" y="0"/>
          <a:ext cx="0" cy="0"/>
          <a:chOff x="0" y="0"/>
          <a:chExt cx="0" cy="0"/>
        </a:xfrm>
      </p:grpSpPr>
      <p:pic>
        <p:nvPicPr>
          <p:cNvPr id="4" name="Picture 3" descr="A picture containing building, indoor&#10;&#10;Description automatically generated">
            <a:extLst>
              <a:ext uri="{FF2B5EF4-FFF2-40B4-BE49-F238E27FC236}">
                <a16:creationId xmlns:a16="http://schemas.microsoft.com/office/drawing/2014/main" id="{13802079-37A4-F349-B18A-B23D84E1C924}"/>
              </a:ext>
            </a:extLst>
          </p:cNvPr>
          <p:cNvPicPr>
            <a:picLocks noChangeAspect="1"/>
          </p:cNvPicPr>
          <p:nvPr userDrawn="1"/>
        </p:nvPicPr>
        <p:blipFill rotWithShape="1">
          <a:blip r:embed="rId2"/>
          <a:srcRect t="65270" r="1229" b="14976"/>
          <a:stretch/>
        </p:blipFill>
        <p:spPr>
          <a:xfrm>
            <a:off x="0" y="2575033"/>
            <a:ext cx="12192000" cy="1676401"/>
          </a:xfrm>
          <a:prstGeom prst="rect">
            <a:avLst/>
          </a:prstGeom>
        </p:spPr>
      </p:pic>
      <p:sp>
        <p:nvSpPr>
          <p:cNvPr id="9" name="Rectangle 8">
            <a:extLst>
              <a:ext uri="{FF2B5EF4-FFF2-40B4-BE49-F238E27FC236}">
                <a16:creationId xmlns:a16="http://schemas.microsoft.com/office/drawing/2014/main" id="{6CE02513-02E4-F84B-B97F-8A0DBEB481E4}"/>
              </a:ext>
            </a:extLst>
          </p:cNvPr>
          <p:cNvSpPr/>
          <p:nvPr userDrawn="1"/>
        </p:nvSpPr>
        <p:spPr>
          <a:xfrm>
            <a:off x="0" y="4251434"/>
            <a:ext cx="12192000" cy="25067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1" name="Rectangle 10">
            <a:extLst>
              <a:ext uri="{FF2B5EF4-FFF2-40B4-BE49-F238E27FC236}">
                <a16:creationId xmlns:a16="http://schemas.microsoft.com/office/drawing/2014/main" id="{6FA6F54A-38B1-6C89-656E-7F73EDC47A66}"/>
              </a:ext>
            </a:extLst>
          </p:cNvPr>
          <p:cNvSpPr/>
          <p:nvPr userDrawn="1"/>
        </p:nvSpPr>
        <p:spPr>
          <a:xfrm rot="5400000">
            <a:off x="5207876" y="-2621136"/>
            <a:ext cx="1776248" cy="12192000"/>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2591053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1B Content Slide">
    <p:spTree>
      <p:nvGrpSpPr>
        <p:cNvPr id="1" name=""/>
        <p:cNvGrpSpPr/>
        <p:nvPr/>
      </p:nvGrpSpPr>
      <p:grpSpPr>
        <a:xfrm>
          <a:off x="0" y="0"/>
          <a:ext cx="0" cy="0"/>
          <a:chOff x="0" y="0"/>
          <a:chExt cx="0" cy="0"/>
        </a:xfrm>
      </p:grpSpPr>
      <p:pic>
        <p:nvPicPr>
          <p:cNvPr id="8" name="Picture 7" descr="A picture containing building, indoor&#10;&#10;Description automatically generated">
            <a:extLst>
              <a:ext uri="{FF2B5EF4-FFF2-40B4-BE49-F238E27FC236}">
                <a16:creationId xmlns:a16="http://schemas.microsoft.com/office/drawing/2014/main" id="{A72AA13E-B5A4-624B-9387-970336054281}"/>
              </a:ext>
            </a:extLst>
          </p:cNvPr>
          <p:cNvPicPr>
            <a:picLocks noChangeAspect="1"/>
          </p:cNvPicPr>
          <p:nvPr userDrawn="1"/>
        </p:nvPicPr>
        <p:blipFill rotWithShape="1">
          <a:blip r:embed="rId2"/>
          <a:srcRect t="65270" r="1229" b="14976"/>
          <a:stretch/>
        </p:blipFill>
        <p:spPr>
          <a:xfrm>
            <a:off x="0" y="5181599"/>
            <a:ext cx="12192000" cy="1676401"/>
          </a:xfrm>
          <a:prstGeom prst="rect">
            <a:avLst/>
          </a:prstGeom>
        </p:spPr>
      </p:pic>
      <p:sp>
        <p:nvSpPr>
          <p:cNvPr id="9" name="Rectangle 8">
            <a:extLst>
              <a:ext uri="{FF2B5EF4-FFF2-40B4-BE49-F238E27FC236}">
                <a16:creationId xmlns:a16="http://schemas.microsoft.com/office/drawing/2014/main" id="{2736A2B3-4E64-0C48-90E5-881C39C1D21D}"/>
              </a:ext>
            </a:extLst>
          </p:cNvPr>
          <p:cNvSpPr/>
          <p:nvPr userDrawn="1"/>
        </p:nvSpPr>
        <p:spPr>
          <a:xfrm>
            <a:off x="0" y="4930923"/>
            <a:ext cx="12192000" cy="25067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2" name="Rectangle 11">
            <a:extLst>
              <a:ext uri="{FF2B5EF4-FFF2-40B4-BE49-F238E27FC236}">
                <a16:creationId xmlns:a16="http://schemas.microsoft.com/office/drawing/2014/main" id="{9FCC0F52-A3BD-6006-E593-C351D19B7D61}"/>
              </a:ext>
            </a:extLst>
          </p:cNvPr>
          <p:cNvSpPr/>
          <p:nvPr userDrawn="1"/>
        </p:nvSpPr>
        <p:spPr>
          <a:xfrm rot="5400000">
            <a:off x="5207876" y="-76201"/>
            <a:ext cx="1776248" cy="12192000"/>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 name="Text Placeholder 4">
            <a:extLst>
              <a:ext uri="{FF2B5EF4-FFF2-40B4-BE49-F238E27FC236}">
                <a16:creationId xmlns:a16="http://schemas.microsoft.com/office/drawing/2014/main" id="{F94E2958-937B-A71E-B229-C4DC818B33DA}"/>
              </a:ext>
            </a:extLst>
          </p:cNvPr>
          <p:cNvSpPr>
            <a:spLocks noGrp="1"/>
          </p:cNvSpPr>
          <p:nvPr>
            <p:ph type="body" sz="quarter" idx="10"/>
          </p:nvPr>
        </p:nvSpPr>
        <p:spPr>
          <a:xfrm>
            <a:off x="415785" y="511454"/>
            <a:ext cx="11358203" cy="969476"/>
          </a:xfrm>
        </p:spPr>
        <p:txBody>
          <a:bodyPr>
            <a:normAutofit/>
          </a:bodyPr>
          <a:lstStyle>
            <a:lvl1pPr marL="0" indent="0" algn="ctr">
              <a:buNone/>
              <a:defRPr sz="3600" b="1">
                <a:latin typeface="Arial" panose="020B0604020202020204" pitchFamily="34" charset="0"/>
                <a:cs typeface="Arial" panose="020B0604020202020204" pitchFamily="34" charset="0"/>
              </a:defRPr>
            </a:lvl1pPr>
          </a:lstStyle>
          <a:p>
            <a:pPr lvl="0"/>
            <a:endParaRPr lang="en-US" dirty="0"/>
          </a:p>
        </p:txBody>
      </p:sp>
      <p:sp>
        <p:nvSpPr>
          <p:cNvPr id="10" name="Text Placeholder 6">
            <a:extLst>
              <a:ext uri="{FF2B5EF4-FFF2-40B4-BE49-F238E27FC236}">
                <a16:creationId xmlns:a16="http://schemas.microsoft.com/office/drawing/2014/main" id="{54EB010D-E84F-6C68-00AF-BE36C9DB4380}"/>
              </a:ext>
            </a:extLst>
          </p:cNvPr>
          <p:cNvSpPr>
            <a:spLocks noGrp="1"/>
          </p:cNvSpPr>
          <p:nvPr>
            <p:ph type="body" sz="quarter" idx="12"/>
          </p:nvPr>
        </p:nvSpPr>
        <p:spPr>
          <a:xfrm>
            <a:off x="415785" y="1695782"/>
            <a:ext cx="11359315" cy="3117479"/>
          </a:xfrm>
        </p:spPr>
        <p:txBody>
          <a:bodyPr>
            <a:normAutofit/>
          </a:bodyPr>
          <a:lstStyle>
            <a:lvl1pPr marL="0" indent="0">
              <a:buNone/>
              <a:defRPr sz="2200">
                <a:latin typeface="Cambria" panose="02040503050406030204" pitchFamily="18" charset="0"/>
              </a:defRPr>
            </a:lvl1pPr>
          </a:lstStyle>
          <a:p>
            <a:pPr lvl="0"/>
            <a:endParaRPr lang="en-US" dirty="0"/>
          </a:p>
        </p:txBody>
      </p:sp>
      <p:sp>
        <p:nvSpPr>
          <p:cNvPr id="13" name="Text Placeholder 12">
            <a:extLst>
              <a:ext uri="{FF2B5EF4-FFF2-40B4-BE49-F238E27FC236}">
                <a16:creationId xmlns:a16="http://schemas.microsoft.com/office/drawing/2014/main" id="{35B18817-949E-E6A5-207D-BFFA23BE10A5}"/>
              </a:ext>
            </a:extLst>
          </p:cNvPr>
          <p:cNvSpPr>
            <a:spLocks noGrp="1"/>
          </p:cNvSpPr>
          <p:nvPr>
            <p:ph type="body" sz="quarter" idx="13"/>
          </p:nvPr>
        </p:nvSpPr>
        <p:spPr>
          <a:xfrm>
            <a:off x="51138" y="6658720"/>
            <a:ext cx="12087495" cy="161107"/>
          </a:xfrm>
        </p:spPr>
        <p:txBody>
          <a:bodyPr>
            <a:noAutofit/>
          </a:bodyPr>
          <a:lstStyle>
            <a:lvl1pPr marL="0" indent="0">
              <a:buNone/>
              <a:defRPr sz="800">
                <a:latin typeface="Cambria" panose="02040503050406030204" pitchFamily="18" charset="0"/>
              </a:defRPr>
            </a:lvl1pPr>
          </a:lstStyle>
          <a:p>
            <a:pPr lvl="0"/>
            <a:endParaRPr lang="en-US" dirty="0"/>
          </a:p>
        </p:txBody>
      </p:sp>
    </p:spTree>
    <p:extLst>
      <p:ext uri="{BB962C8B-B14F-4D97-AF65-F5344CB8AC3E}">
        <p14:creationId xmlns:p14="http://schemas.microsoft.com/office/powerpoint/2010/main" val="4290486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4865-515C-4417-8555-23248FC51D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5D0548-5B34-4CA4-94A7-24C4C9A73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553D6F-607D-47E5-8711-99E2D6AA3F51}"/>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6B9D8CCC-59E6-4F0E-A248-B7D9D4E0E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EE89C-C03C-4AB5-BE0F-52490A988A7E}"/>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2860742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0C94-3409-4753-A5D2-201815251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7BFE9-6449-4C7D-9EAB-D9A6E0441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9671B-AC5D-43E8-8F92-80D76387ED6E}"/>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5EF0BBA9-9C44-41D9-A8BE-3298F0186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7670B-1E6F-4916-824C-83911E589649}"/>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1455854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E69D-7733-4292-A68F-727FE41DE6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9B9548-EAED-46C8-B10D-11DF03F0A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74931-62FA-4016-82ED-CD6A62B69038}"/>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799D675D-4B19-49D2-A2F3-59BB7A2BB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DCF04-F8F0-427C-B013-2BCCB40174C3}"/>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2846230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AB31-5C43-4088-8278-A1FB37F18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C61DA2-3E56-454B-A5B6-A962B4EAC4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BAD621-6827-4C98-99CA-B1083E10F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4719BC-4330-4203-A919-8943FBE261D8}"/>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6" name="Footer Placeholder 5">
            <a:extLst>
              <a:ext uri="{FF2B5EF4-FFF2-40B4-BE49-F238E27FC236}">
                <a16:creationId xmlns:a16="http://schemas.microsoft.com/office/drawing/2014/main" id="{0F3F3C45-B555-401B-93F2-3B5EFBFF3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7AD5D-8BDC-4A54-AABC-A2DB76B71F2C}"/>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1569718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9B96-166C-4752-A903-4F240363B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F680A-AC85-4A4C-AF39-E1BDC542D5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81B53B-8A5B-4B9F-B2D7-4ACD874324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A2D7C-5CC2-4D50-84A2-1A9141C28F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2DD06E-7339-41DA-9C8F-E1A2D2E9DF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6B7F58-E540-411C-93B1-AAF9DD784060}"/>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8" name="Footer Placeholder 7">
            <a:extLst>
              <a:ext uri="{FF2B5EF4-FFF2-40B4-BE49-F238E27FC236}">
                <a16:creationId xmlns:a16="http://schemas.microsoft.com/office/drawing/2014/main" id="{5B221D9B-544D-42F8-904E-F1D4F8FB2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D15F0E-C61D-4728-A0C8-2EA523AFD50D}"/>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118913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F074-4DF3-A177-314E-B5C267333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E9492-D9DC-4BBB-29A8-1C76F8601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19E42-B1A9-E32F-683B-EE70133DC7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3FCCA5-7333-2D05-5CBE-0EBA35CCE9BA}"/>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6" name="Footer Placeholder 5">
            <a:extLst>
              <a:ext uri="{FF2B5EF4-FFF2-40B4-BE49-F238E27FC236}">
                <a16:creationId xmlns:a16="http://schemas.microsoft.com/office/drawing/2014/main" id="{42AAF37F-68ED-EDD3-D2CA-0AC6D8A3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48C93-1C90-9F4B-C77E-4F264E2E09DA}"/>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1871731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2140-8F37-4F47-B1D5-1F697E5FEB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78AC56-0BD7-4D5A-AA72-2977F653028C}"/>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4" name="Footer Placeholder 3">
            <a:extLst>
              <a:ext uri="{FF2B5EF4-FFF2-40B4-BE49-F238E27FC236}">
                <a16:creationId xmlns:a16="http://schemas.microsoft.com/office/drawing/2014/main" id="{005C4331-3CEE-4E3C-A433-C8171154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3EEA6A-55DE-4BD7-B7EA-CB16E2F44BEC}"/>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1427074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8595A-2116-4113-B032-AA404F9622B2}"/>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3" name="Footer Placeholder 2">
            <a:extLst>
              <a:ext uri="{FF2B5EF4-FFF2-40B4-BE49-F238E27FC236}">
                <a16:creationId xmlns:a16="http://schemas.microsoft.com/office/drawing/2014/main" id="{99C04B79-85A5-414D-9989-B01D5AA302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873B80-FF75-4A84-BBA0-BAE4F08C31D0}"/>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1417474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C0AC-5DF6-4664-A5EA-5588877F4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F819C-A12C-45E9-8509-9ECC97F52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56FC20-F2E6-4C07-922E-9EB8E1BEB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C074A-05B4-4856-907D-C74BB689387B}"/>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6" name="Footer Placeholder 5">
            <a:extLst>
              <a:ext uri="{FF2B5EF4-FFF2-40B4-BE49-F238E27FC236}">
                <a16:creationId xmlns:a16="http://schemas.microsoft.com/office/drawing/2014/main" id="{199972BE-4560-4140-9053-91765E6DE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75016-6FEB-42E4-9103-9A10605B9BEF}"/>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388981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3897-1C75-4F80-80EC-8F1A03DB7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2576A0-E4C0-4726-89C8-44D6A60AD2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01A391-2364-454E-8917-17F98C29D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E70D5-5260-4F15-A9ED-5F6F8828CB25}"/>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6" name="Footer Placeholder 5">
            <a:extLst>
              <a:ext uri="{FF2B5EF4-FFF2-40B4-BE49-F238E27FC236}">
                <a16:creationId xmlns:a16="http://schemas.microsoft.com/office/drawing/2014/main" id="{33A2F319-DDA4-4CAA-81AE-8E6E28541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148FE-73B2-4106-A3A7-CF472E344A15}"/>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97573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74DB-F3C5-4BB3-811F-0A4FD9024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46AA09-C8F2-431B-A576-8FCEDDEC0A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1EF74-A114-4F8F-8789-605BD38B9649}"/>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1A57394B-9B1F-44EA-AAE6-7CFB1B3FE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4F20E-80B3-4812-9EAE-15813568F9A1}"/>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3398704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BF7AD-2543-4AAE-83A6-D80A1C0276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F940FD-824E-4D62-A46B-1551608F47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32ACD-F6A7-45F0-A6DE-44BF4269AF23}"/>
              </a:ext>
            </a:extLst>
          </p:cNvPr>
          <p:cNvSpPr>
            <a:spLocks noGrp="1"/>
          </p:cNvSpPr>
          <p:nvPr>
            <p:ph type="dt" sz="half" idx="10"/>
          </p:nvPr>
        </p:nvSpPr>
        <p:spPr/>
        <p:txBody>
          <a:body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10718E30-8E37-4AE1-B850-AE1E5F08F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D71D6-FCD5-41EC-8B65-551E58DD73D0}"/>
              </a:ext>
            </a:extLst>
          </p:cNvPr>
          <p:cNvSpPr>
            <a:spLocks noGrp="1"/>
          </p:cNvSpPr>
          <p:nvPr>
            <p:ph type="sldNum" sz="quarter" idx="12"/>
          </p:nvPr>
        </p:nvSpPr>
        <p:spPr/>
        <p:txBody>
          <a:bodyPr/>
          <a:lstStyle/>
          <a:p>
            <a:fld id="{CB8AA734-B929-46AB-AF99-0E6015B062AE}" type="slidenum">
              <a:rPr lang="en-US" smtClean="0"/>
              <a:t>‹#›</a:t>
            </a:fld>
            <a:endParaRPr lang="en-US"/>
          </a:p>
        </p:txBody>
      </p:sp>
    </p:spTree>
    <p:extLst>
      <p:ext uri="{BB962C8B-B14F-4D97-AF65-F5344CB8AC3E}">
        <p14:creationId xmlns:p14="http://schemas.microsoft.com/office/powerpoint/2010/main" val="2195388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12395200" y="48006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a:xfrm>
            <a:off x="1096963" y="6459538"/>
            <a:ext cx="2473325"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5"/>
          </p:nvPr>
        </p:nvSpPr>
        <p:spPr>
          <a:xfrm>
            <a:off x="3686175" y="6459538"/>
            <a:ext cx="482282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6"/>
          </p:nvPr>
        </p:nvSpPr>
        <p:spPr>
          <a:xfrm>
            <a:off x="8737600" y="6446838"/>
            <a:ext cx="1311275" cy="365125"/>
          </a:xfrm>
          <a:prstGeom prst="rect">
            <a:avLst/>
          </a:prstGeom>
        </p:spPr>
        <p:txBody>
          <a:bodyPr/>
          <a:lstStyle>
            <a:lvl1pPr>
              <a:defRPr/>
            </a:lvl1pPr>
          </a:lstStyle>
          <a:p>
            <a:pPr>
              <a:defRPr/>
            </a:pPr>
            <a:fld id="{35024FCD-A1E7-4001-8529-BE83B0BDD927}" type="slidenum">
              <a:rPr lang="en-US"/>
              <a:pPr>
                <a:defRPr/>
              </a:pPr>
              <a:t>‹#›</a:t>
            </a:fld>
            <a:endParaRPr lang="en-US"/>
          </a:p>
        </p:txBody>
      </p:sp>
    </p:spTree>
    <p:extLst>
      <p:ext uri="{BB962C8B-B14F-4D97-AF65-F5344CB8AC3E}">
        <p14:creationId xmlns:p14="http://schemas.microsoft.com/office/powerpoint/2010/main" val="1164851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914400" y="6356351"/>
            <a:ext cx="1117600" cy="365125"/>
          </a:xfrm>
        </p:spPr>
        <p:txBody>
          <a:bodyPr/>
          <a:lstStyle>
            <a:lvl1pPr>
              <a:defRPr>
                <a:solidFill>
                  <a:schemeClr val="bg1"/>
                </a:solidFill>
              </a:defRPr>
            </a:lvl1pPr>
          </a:lstStyle>
          <a:p>
            <a:fld id="{4761441D-53AD-2F47-B24B-139DA6A38476}" type="slidenum">
              <a:rPr lang="en-US" smtClean="0"/>
              <a:pPr/>
              <a:t>‹#›</a:t>
            </a:fld>
            <a:endParaRPr lang="en-US"/>
          </a:p>
        </p:txBody>
      </p:sp>
      <p:sp>
        <p:nvSpPr>
          <p:cNvPr id="6" name="Title 1"/>
          <p:cNvSpPr>
            <a:spLocks noGrp="1"/>
          </p:cNvSpPr>
          <p:nvPr>
            <p:ph type="ctrTitle" hasCustomPrompt="1"/>
          </p:nvPr>
        </p:nvSpPr>
        <p:spPr>
          <a:xfrm>
            <a:off x="914400" y="368300"/>
            <a:ext cx="10363200" cy="749300"/>
          </a:xfrm>
          <a:prstGeom prst="rect">
            <a:avLst/>
          </a:prstGeom>
        </p:spPr>
        <p:txBody>
          <a:bodyPr anchor="b">
            <a:noAutofit/>
          </a:bodyPr>
          <a:lstStyle>
            <a:lvl1pPr algn="l">
              <a:defRPr sz="2800" b="1">
                <a:solidFill>
                  <a:schemeClr val="tx2"/>
                </a:solidFill>
                <a:latin typeface="Arial" panose="020B0604020202020204" pitchFamily="34" charset="0"/>
                <a:cs typeface="Arial" panose="020B0604020202020204" pitchFamily="34" charset="0"/>
              </a:defRPr>
            </a:lvl1pPr>
          </a:lstStyle>
          <a:p>
            <a:r>
              <a:rPr lang="en-US"/>
              <a:t>Title for PPT Deck</a:t>
            </a:r>
          </a:p>
        </p:txBody>
      </p:sp>
      <p:sp>
        <p:nvSpPr>
          <p:cNvPr id="7" name="Content Placeholder 3"/>
          <p:cNvSpPr>
            <a:spLocks noGrp="1"/>
          </p:cNvSpPr>
          <p:nvPr>
            <p:ph sz="half" idx="2" hasCustomPrompt="1"/>
          </p:nvPr>
        </p:nvSpPr>
        <p:spPr>
          <a:xfrm>
            <a:off x="914400" y="1282700"/>
            <a:ext cx="10363200" cy="4902200"/>
          </a:xfrm>
          <a:prstGeom prst="rect">
            <a:avLst/>
          </a:prstGeom>
        </p:spPr>
        <p:txBody>
          <a:bodyPr>
            <a:normAutofit/>
          </a:bodyPr>
          <a:lstStyle>
            <a:lvl1pPr marL="0" marR="0" indent="0" algn="l" defTabSz="457200" rtl="0" eaLnBrk="1" fontAlgn="auto" latinLnBrk="0" hangingPunct="1">
              <a:lnSpc>
                <a:spcPct val="120000"/>
              </a:lnSpc>
              <a:spcBef>
                <a:spcPct val="20000"/>
              </a:spcBef>
              <a:spcAft>
                <a:spcPts val="500"/>
              </a:spcAft>
              <a:buClrTx/>
              <a:buSzTx/>
              <a:buFont typeface="Arial"/>
              <a:buNone/>
              <a:tabLst/>
              <a:defRPr sz="2000">
                <a:latin typeface="Arial"/>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text and type click to edit text and type click to edit text and type click to edit text and type click to edit text and type </a:t>
            </a:r>
          </a:p>
          <a:p>
            <a:r>
              <a:rPr lang="en-US"/>
              <a:t>Click to edit text and type click to edit text and type click to edit text and type click to edit text and type click to edit text and type </a:t>
            </a:r>
          </a:p>
          <a:p>
            <a:r>
              <a:rPr lang="en-US"/>
              <a:t>Click to edit text and type click to edit text and type click to edit text and type click to edit text and type click to edit text and type </a:t>
            </a:r>
          </a:p>
          <a:p>
            <a:r>
              <a:rPr lang="en-US"/>
              <a:t>Click to edit text and type click to edit text and type click to edit text and type click to edit text and type click to edit text and type </a:t>
            </a:r>
          </a:p>
          <a:p>
            <a:endParaRPr lang="en-US"/>
          </a:p>
          <a:p>
            <a:endParaRPr lang="en-US"/>
          </a:p>
          <a:p>
            <a:endParaRPr lang="en-US"/>
          </a:p>
        </p:txBody>
      </p:sp>
    </p:spTree>
    <p:extLst>
      <p:ext uri="{BB962C8B-B14F-4D97-AF65-F5344CB8AC3E}">
        <p14:creationId xmlns:p14="http://schemas.microsoft.com/office/powerpoint/2010/main" val="2331619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12395200" y="48006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a:xfrm>
            <a:off x="1096963" y="6459538"/>
            <a:ext cx="2473325"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5"/>
          </p:nvPr>
        </p:nvSpPr>
        <p:spPr>
          <a:xfrm>
            <a:off x="3686175" y="6459538"/>
            <a:ext cx="482282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6"/>
          </p:nvPr>
        </p:nvSpPr>
        <p:spPr>
          <a:xfrm>
            <a:off x="8737600" y="6446838"/>
            <a:ext cx="1311275" cy="365125"/>
          </a:xfrm>
          <a:prstGeom prst="rect">
            <a:avLst/>
          </a:prstGeom>
        </p:spPr>
        <p:txBody>
          <a:bodyPr/>
          <a:lstStyle>
            <a:lvl1pPr>
              <a:defRPr/>
            </a:lvl1pPr>
          </a:lstStyle>
          <a:p>
            <a:pPr>
              <a:defRPr/>
            </a:pPr>
            <a:fld id="{35024FCD-A1E7-4001-8529-BE83B0BDD927}" type="slidenum">
              <a:rPr lang="en-US"/>
              <a:pPr>
                <a:defRPr/>
              </a:pPr>
              <a:t>‹#›</a:t>
            </a:fld>
            <a:endParaRPr lang="en-US"/>
          </a:p>
        </p:txBody>
      </p:sp>
    </p:spTree>
    <p:extLst>
      <p:ext uri="{BB962C8B-B14F-4D97-AF65-F5344CB8AC3E}">
        <p14:creationId xmlns:p14="http://schemas.microsoft.com/office/powerpoint/2010/main" val="8632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914400" y="6356351"/>
            <a:ext cx="1117600" cy="365125"/>
          </a:xfrm>
        </p:spPr>
        <p:txBody>
          <a:bodyPr/>
          <a:lstStyle>
            <a:lvl1pPr>
              <a:defRPr>
                <a:solidFill>
                  <a:schemeClr val="bg1"/>
                </a:solidFill>
              </a:defRPr>
            </a:lvl1pPr>
          </a:lstStyle>
          <a:p>
            <a:fld id="{4761441D-53AD-2F47-B24B-139DA6A38476}" type="slidenum">
              <a:rPr lang="en-US" smtClean="0"/>
              <a:pPr/>
              <a:t>‹#›</a:t>
            </a:fld>
            <a:endParaRPr lang="en-US"/>
          </a:p>
        </p:txBody>
      </p:sp>
      <p:sp>
        <p:nvSpPr>
          <p:cNvPr id="6" name="Title 1"/>
          <p:cNvSpPr>
            <a:spLocks noGrp="1"/>
          </p:cNvSpPr>
          <p:nvPr>
            <p:ph type="ctrTitle" hasCustomPrompt="1"/>
          </p:nvPr>
        </p:nvSpPr>
        <p:spPr>
          <a:xfrm>
            <a:off x="914400" y="368300"/>
            <a:ext cx="10363200" cy="749300"/>
          </a:xfrm>
          <a:prstGeom prst="rect">
            <a:avLst/>
          </a:prstGeom>
        </p:spPr>
        <p:txBody>
          <a:bodyPr anchor="b">
            <a:noAutofit/>
          </a:bodyPr>
          <a:lstStyle>
            <a:lvl1pPr algn="l">
              <a:defRPr sz="2800" b="1">
                <a:solidFill>
                  <a:schemeClr val="tx2"/>
                </a:solidFill>
                <a:latin typeface="Arial" panose="020B0604020202020204" pitchFamily="34" charset="0"/>
                <a:cs typeface="Arial" panose="020B0604020202020204" pitchFamily="34" charset="0"/>
              </a:defRPr>
            </a:lvl1pPr>
          </a:lstStyle>
          <a:p>
            <a:r>
              <a:rPr lang="en-US"/>
              <a:t>Title for PPT Deck</a:t>
            </a:r>
          </a:p>
        </p:txBody>
      </p:sp>
      <p:sp>
        <p:nvSpPr>
          <p:cNvPr id="7" name="Content Placeholder 3"/>
          <p:cNvSpPr>
            <a:spLocks noGrp="1"/>
          </p:cNvSpPr>
          <p:nvPr>
            <p:ph sz="half" idx="2" hasCustomPrompt="1"/>
          </p:nvPr>
        </p:nvSpPr>
        <p:spPr>
          <a:xfrm>
            <a:off x="914400" y="1282700"/>
            <a:ext cx="10363200" cy="4902200"/>
          </a:xfrm>
          <a:prstGeom prst="rect">
            <a:avLst/>
          </a:prstGeom>
        </p:spPr>
        <p:txBody>
          <a:bodyPr>
            <a:normAutofit/>
          </a:bodyPr>
          <a:lstStyle>
            <a:lvl1pPr marL="0" marR="0" indent="0" algn="l" defTabSz="457200" rtl="0" eaLnBrk="1" fontAlgn="auto" latinLnBrk="0" hangingPunct="1">
              <a:lnSpc>
                <a:spcPct val="120000"/>
              </a:lnSpc>
              <a:spcBef>
                <a:spcPct val="20000"/>
              </a:spcBef>
              <a:spcAft>
                <a:spcPts val="500"/>
              </a:spcAft>
              <a:buClrTx/>
              <a:buSzTx/>
              <a:buFont typeface="Arial"/>
              <a:buNone/>
              <a:tabLst/>
              <a:defRPr sz="2000">
                <a:latin typeface="Arial"/>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text and type click to edit text and type click to edit text and type click to edit text and type click to edit text and type </a:t>
            </a:r>
          </a:p>
          <a:p>
            <a:r>
              <a:rPr lang="en-US"/>
              <a:t>Click to edit text and type click to edit text and type click to edit text and type click to edit text and type click to edit text and type </a:t>
            </a:r>
          </a:p>
          <a:p>
            <a:r>
              <a:rPr lang="en-US"/>
              <a:t>Click to edit text and type click to edit text and type click to edit text and type click to edit text and type click to edit text and type </a:t>
            </a:r>
          </a:p>
          <a:p>
            <a:r>
              <a:rPr lang="en-US"/>
              <a:t>Click to edit text and type click to edit text and type click to edit text and type click to edit text and type click to edit text and type </a:t>
            </a:r>
          </a:p>
          <a:p>
            <a:endParaRPr lang="en-US"/>
          </a:p>
          <a:p>
            <a:endParaRPr lang="en-US"/>
          </a:p>
          <a:p>
            <a:endParaRPr lang="en-US"/>
          </a:p>
        </p:txBody>
      </p:sp>
    </p:spTree>
    <p:extLst>
      <p:ext uri="{BB962C8B-B14F-4D97-AF65-F5344CB8AC3E}">
        <p14:creationId xmlns:p14="http://schemas.microsoft.com/office/powerpoint/2010/main" val="108609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DDB4-5786-4776-0DAA-A2D1289719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A6242-507B-41EA-D72E-6185FE0D1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895F3B-BF53-D9BD-3ED6-F9576EB750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66FC6D-AAD2-D1D3-AA96-F6CF1923D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913344-5901-72F1-0EAB-5A89B242AB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981D81-E313-91DA-C4C1-0B07E554DA6E}"/>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8" name="Footer Placeholder 7">
            <a:extLst>
              <a:ext uri="{FF2B5EF4-FFF2-40B4-BE49-F238E27FC236}">
                <a16:creationId xmlns:a16="http://schemas.microsoft.com/office/drawing/2014/main" id="{065ADEA9-D947-90BD-1025-38381ACF7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9E6B1-5035-E600-CFBC-1B779F140919}"/>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1516713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12395200" y="48006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a:xfrm>
            <a:off x="1096963" y="6459538"/>
            <a:ext cx="2473325"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5"/>
          </p:nvPr>
        </p:nvSpPr>
        <p:spPr>
          <a:xfrm>
            <a:off x="3686175" y="6459538"/>
            <a:ext cx="482282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6"/>
          </p:nvPr>
        </p:nvSpPr>
        <p:spPr>
          <a:xfrm>
            <a:off x="8737600" y="6446838"/>
            <a:ext cx="1311275" cy="365125"/>
          </a:xfrm>
          <a:prstGeom prst="rect">
            <a:avLst/>
          </a:prstGeom>
        </p:spPr>
        <p:txBody>
          <a:bodyPr/>
          <a:lstStyle>
            <a:lvl1pPr>
              <a:defRPr/>
            </a:lvl1pPr>
          </a:lstStyle>
          <a:p>
            <a:pPr>
              <a:defRPr/>
            </a:pPr>
            <a:fld id="{35024FCD-A1E7-4001-8529-BE83B0BDD927}" type="slidenum">
              <a:rPr lang="en-US"/>
              <a:pPr>
                <a:defRPr/>
              </a:pPr>
              <a:t>‹#›</a:t>
            </a:fld>
            <a:endParaRPr lang="en-US"/>
          </a:p>
        </p:txBody>
      </p:sp>
    </p:spTree>
    <p:extLst>
      <p:ext uri="{BB962C8B-B14F-4D97-AF65-F5344CB8AC3E}">
        <p14:creationId xmlns:p14="http://schemas.microsoft.com/office/powerpoint/2010/main" val="2918333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Header with bulleted lis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548217" y="6547153"/>
            <a:ext cx="1524000" cy="184665"/>
          </a:xfrm>
          <a:prstGeom prst="rect">
            <a:avLst/>
          </a:prstGeom>
        </p:spPr>
        <p:txBody>
          <a:bodyPr vert="horz" wrap="square" lIns="0" tIns="0" rIns="0" bIns="0" numCol="1" anchor="ctr" anchorCtr="0" compatLnSpc="1">
            <a:prstTxWarp prst="textNoShape">
              <a:avLst/>
            </a:prstTxWarp>
            <a:spAutoFit/>
          </a:bodyPr>
          <a:lstStyle>
            <a:lvl1pPr>
              <a:defRPr sz="1200">
                <a:latin typeface="HumstSlab712 BT Roman"/>
                <a:cs typeface="HumstSlab712 BT Roman"/>
              </a:defRPr>
            </a:lvl1pPr>
          </a:lstStyle>
          <a:p>
            <a:fld id="{470C12C7-42D4-9E4A-8A18-2866D38576E9}" type="datetime4">
              <a:rPr lang="en-US" smtClean="0"/>
              <a:t>September 18, 2025</a:t>
            </a:fld>
            <a:endParaRPr lang="en-US"/>
          </a:p>
        </p:txBody>
      </p:sp>
      <p:sp>
        <p:nvSpPr>
          <p:cNvPr id="5" name="Text Placeholder 12"/>
          <p:cNvSpPr>
            <a:spLocks noGrp="1"/>
          </p:cNvSpPr>
          <p:nvPr>
            <p:ph type="body" sz="quarter" idx="13" hasCustomPrompt="1"/>
          </p:nvPr>
        </p:nvSpPr>
        <p:spPr>
          <a:xfrm>
            <a:off x="548217" y="1818131"/>
            <a:ext cx="11135360" cy="4427221"/>
          </a:xfrm>
          <a:prstGeom prst="rect">
            <a:avLst/>
          </a:prstGeom>
        </p:spPr>
        <p:txBody>
          <a:bodyPr vert="horz">
            <a:normAutofit/>
          </a:bodyPr>
          <a:lstStyle>
            <a:lvl1pPr algn="l">
              <a:lnSpc>
                <a:spcPct val="120000"/>
              </a:lnSpc>
              <a:spcAft>
                <a:spcPts val="800"/>
              </a:spcAft>
              <a:defRPr sz="2400" b="0">
                <a:latin typeface="HumstSlab712 Blk BT Black"/>
                <a:cs typeface="HumstSlab712 Blk BT Black"/>
              </a:defRPr>
            </a:lvl1pPr>
            <a:lvl2pPr marL="304792" indent="-304792" algn="l">
              <a:lnSpc>
                <a:spcPct val="120000"/>
              </a:lnSpc>
              <a:spcAft>
                <a:spcPts val="800"/>
              </a:spcAft>
              <a:tabLst/>
              <a:defRPr sz="2400">
                <a:latin typeface="HumstSlab712 BT Roman"/>
                <a:cs typeface="HumstSlab712 BT Roman"/>
              </a:defRPr>
            </a:lvl2pPr>
            <a:lvl3pPr marL="609585" indent="-304792" algn="l">
              <a:lnSpc>
                <a:spcPct val="120000"/>
              </a:lnSpc>
              <a:spcAft>
                <a:spcPts val="800"/>
              </a:spcAft>
              <a:buFont typeface="Courier New"/>
              <a:buChar char="o"/>
              <a:defRPr sz="2133">
                <a:latin typeface="HumstSlab712 BT Roman"/>
                <a:cs typeface="HumstSlab712 BT Roman"/>
              </a:defRPr>
            </a:lvl3pPr>
            <a:lvl4pPr marL="914377" indent="-304792" algn="l">
              <a:lnSpc>
                <a:spcPct val="120000"/>
              </a:lnSpc>
              <a:spcAft>
                <a:spcPts val="800"/>
              </a:spcAft>
              <a:buFont typeface="Lucida Grande"/>
              <a:buChar char="-"/>
              <a:defRPr sz="2133">
                <a:latin typeface="HumstSlab712 BT Roman"/>
                <a:cs typeface="HumstSlab712 BT Roman"/>
              </a:defRPr>
            </a:lvl4pPr>
            <a:lvl5pPr marL="1219170" indent="-304792" algn="l">
              <a:lnSpc>
                <a:spcPct val="120000"/>
              </a:lnSpc>
              <a:spcAft>
                <a:spcPts val="800"/>
              </a:spcAft>
              <a:buFont typeface="Arial"/>
              <a:buChar char="•"/>
              <a:defRPr sz="1867">
                <a:latin typeface="HumstSlab712 BT Roman"/>
                <a:cs typeface="HumstSlab712 BT Roman"/>
              </a:defRPr>
            </a:lvl5pPr>
            <a:lvl6pPr marL="1523962" indent="-304792">
              <a:lnSpc>
                <a:spcPct val="120000"/>
              </a:lnSpc>
              <a:spcBef>
                <a:spcPts val="0"/>
              </a:spcBef>
              <a:spcAft>
                <a:spcPts val="800"/>
              </a:spcAft>
              <a:buFont typeface="Courier New" panose="02070309020205020404" pitchFamily="49" charset="0"/>
              <a:buChar char="o"/>
              <a:defRPr sz="1867">
                <a:latin typeface="HumstSlab712 BT Roman" panose="02040603040506030204" pitchFamily="18" charset="0"/>
              </a:defRPr>
            </a:lvl6pPr>
            <a:lvl7pPr marL="1828754" indent="-302676">
              <a:lnSpc>
                <a:spcPct val="120000"/>
              </a:lnSpc>
              <a:spcBef>
                <a:spcPts val="0"/>
              </a:spcBef>
              <a:spcAft>
                <a:spcPts val="800"/>
              </a:spcAft>
              <a:buFont typeface="Cambria" panose="02040503050406030204" pitchFamily="18" charset="0"/>
              <a:buChar char="-"/>
              <a:defRPr sz="1867"/>
            </a:lvl7pPr>
            <a:lvl8pPr marL="2133547" indent="-304792">
              <a:lnSpc>
                <a:spcPct val="120000"/>
              </a:lnSpc>
              <a:spcBef>
                <a:spcPts val="0"/>
              </a:spcBef>
              <a:spcAft>
                <a:spcPts val="800"/>
              </a:spcAft>
              <a:defRPr sz="1867"/>
            </a:lvl8pPr>
            <a:lvl9pPr marL="2438339" indent="-304792">
              <a:lnSpc>
                <a:spcPct val="120000"/>
              </a:lnSpc>
              <a:spcBef>
                <a:spcPts val="0"/>
              </a:spcBef>
              <a:spcAft>
                <a:spcPts val="800"/>
              </a:spcAft>
              <a:buFont typeface="Courier New" panose="02070309020205020404" pitchFamily="49" charset="0"/>
              <a:buChar char="o"/>
              <a:defRPr sz="1867" baseline="0">
                <a:latin typeface="HumstSlab712 BT"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sz="1867">
                <a:latin typeface="HumstSlab712 BT Roman" panose="02040603040506030204" pitchFamily="18" charset="0"/>
              </a:rPr>
              <a:t>Sixth level</a:t>
            </a:r>
          </a:p>
          <a:p>
            <a:pPr lvl="6"/>
            <a:r>
              <a:rPr lang="en-US" sz="1867">
                <a:latin typeface="HumstSlab712 BT Roman" panose="02040603040506030204" pitchFamily="18" charset="0"/>
              </a:rPr>
              <a:t>Seventh level</a:t>
            </a:r>
          </a:p>
          <a:p>
            <a:pPr lvl="7"/>
            <a:r>
              <a:rPr lang="en-US" sz="1867">
                <a:latin typeface="HumstSlab712 BT Roman" panose="02040603040506030204" pitchFamily="18" charset="0"/>
              </a:rPr>
              <a:t>Eighth level</a:t>
            </a:r>
          </a:p>
          <a:p>
            <a:pPr lvl="8"/>
            <a:r>
              <a:rPr lang="en-US" sz="1867">
                <a:latin typeface="HumstSlab712 BT Roman" panose="02040603040506030204" pitchFamily="18" charset="0"/>
              </a:rPr>
              <a:t>Ninth level</a:t>
            </a:r>
            <a:endParaRPr lang="en-US"/>
          </a:p>
        </p:txBody>
      </p:sp>
      <p:sp>
        <p:nvSpPr>
          <p:cNvPr id="6" name="Title 1"/>
          <p:cNvSpPr>
            <a:spLocks noGrp="1"/>
          </p:cNvSpPr>
          <p:nvPr>
            <p:ph type="ctrTitle" hasCustomPrompt="1"/>
          </p:nvPr>
        </p:nvSpPr>
        <p:spPr>
          <a:xfrm>
            <a:off x="548640" y="489528"/>
            <a:ext cx="9144000" cy="1168584"/>
          </a:xfrm>
          <a:prstGeom prst="rect">
            <a:avLst/>
          </a:prstGeom>
        </p:spPr>
        <p:txBody>
          <a:bodyPr>
            <a:noAutofit/>
          </a:bodyPr>
          <a:lstStyle>
            <a:lvl1pPr>
              <a:defRPr b="0" i="0">
                <a:latin typeface="Futura For Stryker" panose="020B0802020204020204" pitchFamily="34" charset="0"/>
                <a:cs typeface="Futura For Stryker" panose="020B0802020204020204" pitchFamily="34" charset="0"/>
              </a:defRPr>
            </a:lvl1pPr>
          </a:lstStyle>
          <a:p>
            <a:r>
              <a:rPr lang="en-US"/>
              <a:t>Click to edit title </a:t>
            </a:r>
            <a:br>
              <a:rPr lang="en-US"/>
            </a:br>
            <a:endParaRPr lang="en-US"/>
          </a:p>
        </p:txBody>
      </p:sp>
    </p:spTree>
    <p:extLst>
      <p:ext uri="{BB962C8B-B14F-4D97-AF65-F5344CB8AC3E}">
        <p14:creationId xmlns:p14="http://schemas.microsoft.com/office/powerpoint/2010/main" val="3866797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Content 02">
    <p:spTree>
      <p:nvGrpSpPr>
        <p:cNvPr id="1" name=""/>
        <p:cNvGrpSpPr/>
        <p:nvPr/>
      </p:nvGrpSpPr>
      <p:grpSpPr>
        <a:xfrm>
          <a:off x="0" y="0"/>
          <a:ext cx="0" cy="0"/>
          <a:chOff x="0" y="0"/>
          <a:chExt cx="0" cy="0"/>
        </a:xfrm>
      </p:grpSpPr>
      <p:sp>
        <p:nvSpPr>
          <p:cNvPr id="2" name="Title 1"/>
          <p:cNvSpPr>
            <a:spLocks noGrp="1"/>
          </p:cNvSpPr>
          <p:nvPr>
            <p:ph type="title"/>
          </p:nvPr>
        </p:nvSpPr>
        <p:spPr>
          <a:xfrm>
            <a:off x="838200" y="352425"/>
            <a:ext cx="10515600" cy="1325563"/>
          </a:xfrm>
        </p:spPr>
        <p:txBody>
          <a:bodyPr/>
          <a:lstStyle/>
          <a:p>
            <a:r>
              <a:rPr lang="en-US"/>
              <a:t>Click to edit Master title style</a:t>
            </a:r>
          </a:p>
        </p:txBody>
      </p:sp>
      <p:sp>
        <p:nvSpPr>
          <p:cNvPr id="6" name="Content Placeholder 2"/>
          <p:cNvSpPr>
            <a:spLocks noGrp="1"/>
          </p:cNvSpPr>
          <p:nvPr>
            <p:ph idx="1"/>
          </p:nvPr>
        </p:nvSpPr>
        <p:spPr>
          <a:xfrm>
            <a:off x="838200" y="1749425"/>
            <a:ext cx="10515600" cy="4351338"/>
          </a:xfrm>
        </p:spPr>
        <p:txBody>
          <a:bodyPr/>
          <a:lstStyle>
            <a:lvl1pPr marL="228600" indent="-228600">
              <a:buFont typeface="System Font Regular"/>
              <a:buChar char="•"/>
              <a:defRPr/>
            </a:lvl1pPr>
            <a:lvl2pPr marL="685800" indent="-228600">
              <a:buFont typeface="System Font Regular"/>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B09B16-A422-3A4F-9F84-E8B65198DD0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CCB4FD-79DD-0B40-B568-1E2F2BC952A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4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2174-7083-276A-5CCB-72FEA626F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C66C78-4BBC-B4D2-97C9-BC32E39A5E4C}"/>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4" name="Footer Placeholder 3">
            <a:extLst>
              <a:ext uri="{FF2B5EF4-FFF2-40B4-BE49-F238E27FC236}">
                <a16:creationId xmlns:a16="http://schemas.microsoft.com/office/drawing/2014/main" id="{2D215CF6-01E9-34F9-A23C-130CC3841D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DC7CCC-AC4E-6B15-1CDC-057B2AB3F1C6}"/>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303210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28BE1-7417-EC54-7B36-F68D35E1361E}"/>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3" name="Footer Placeholder 2">
            <a:extLst>
              <a:ext uri="{FF2B5EF4-FFF2-40B4-BE49-F238E27FC236}">
                <a16:creationId xmlns:a16="http://schemas.microsoft.com/office/drawing/2014/main" id="{50ABDDF0-1DB7-0D69-F966-22D9988D05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C41759-2449-F3AA-8461-60318E3D9128}"/>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70659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EEF1-63F7-9D58-D66A-D272C692A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D144E-8BFA-12BE-53F3-39A269D6C8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A43DD0-C9B6-C47B-C751-A2C33BDF3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E50A7-2902-4770-9CFB-3DE6A65A41B2}"/>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6" name="Footer Placeholder 5">
            <a:extLst>
              <a:ext uri="{FF2B5EF4-FFF2-40B4-BE49-F238E27FC236}">
                <a16:creationId xmlns:a16="http://schemas.microsoft.com/office/drawing/2014/main" id="{942240E5-6D5B-E115-5C81-BC35F173F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C175E-9B34-D1F3-60F3-D31DDAEAF5FB}"/>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390155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33C6-BE1D-D032-153D-4E8AFB1FE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02CF1C-088C-0ED8-5CC0-947B8225EE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9421F8-AA52-E240-8D87-F1929EF94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F69EE-60B3-E954-023E-E18A005B9587}"/>
              </a:ext>
            </a:extLst>
          </p:cNvPr>
          <p:cNvSpPr>
            <a:spLocks noGrp="1"/>
          </p:cNvSpPr>
          <p:nvPr>
            <p:ph type="dt" sz="half" idx="10"/>
          </p:nvPr>
        </p:nvSpPr>
        <p:spPr/>
        <p:txBody>
          <a:bodyPr/>
          <a:lstStyle/>
          <a:p>
            <a:fld id="{3ED9C3F7-4339-46AC-9225-81A2C0545D8F}" type="datetimeFigureOut">
              <a:rPr lang="en-US" smtClean="0"/>
              <a:t>9/18/2025</a:t>
            </a:fld>
            <a:endParaRPr lang="en-US"/>
          </a:p>
        </p:txBody>
      </p:sp>
      <p:sp>
        <p:nvSpPr>
          <p:cNvPr id="6" name="Footer Placeholder 5">
            <a:extLst>
              <a:ext uri="{FF2B5EF4-FFF2-40B4-BE49-F238E27FC236}">
                <a16:creationId xmlns:a16="http://schemas.microsoft.com/office/drawing/2014/main" id="{EDB0007C-303B-78AD-9D1A-CC82054AA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1E84C-D901-9679-E5EC-9DAF57108D14}"/>
              </a:ext>
            </a:extLst>
          </p:cNvPr>
          <p:cNvSpPr>
            <a:spLocks noGrp="1"/>
          </p:cNvSpPr>
          <p:nvPr>
            <p:ph type="sldNum" sz="quarter" idx="12"/>
          </p:nvPr>
        </p:nvSpPr>
        <p:spPr/>
        <p:txBody>
          <a:bodyPr/>
          <a:lstStyle/>
          <a:p>
            <a:fld id="{6F4E4481-A2B1-4356-B20F-9BE7516E60C7}" type="slidenum">
              <a:rPr lang="en-US" smtClean="0"/>
              <a:t>‹#›</a:t>
            </a:fld>
            <a:endParaRPr lang="en-US"/>
          </a:p>
        </p:txBody>
      </p:sp>
    </p:spTree>
    <p:extLst>
      <p:ext uri="{BB962C8B-B14F-4D97-AF65-F5344CB8AC3E}">
        <p14:creationId xmlns:p14="http://schemas.microsoft.com/office/powerpoint/2010/main" val="360949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FA5760-C1C8-70CA-E0CF-2751E2D040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D12B48-E5C0-45E1-DDB8-CD614ABBC9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03568-E0C5-92EB-673F-E2BE595F8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D9C3F7-4339-46AC-9225-81A2C0545D8F}" type="datetimeFigureOut">
              <a:rPr lang="en-US" smtClean="0"/>
              <a:t>9/18/2025</a:t>
            </a:fld>
            <a:endParaRPr lang="en-US"/>
          </a:p>
        </p:txBody>
      </p:sp>
      <p:sp>
        <p:nvSpPr>
          <p:cNvPr id="5" name="Footer Placeholder 4">
            <a:extLst>
              <a:ext uri="{FF2B5EF4-FFF2-40B4-BE49-F238E27FC236}">
                <a16:creationId xmlns:a16="http://schemas.microsoft.com/office/drawing/2014/main" id="{FDBAE567-3536-E6C7-6751-4F0000EF6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9E5069-3A73-C26C-825F-B76BA7C5B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4E4481-A2B1-4356-B20F-9BE7516E60C7}" type="slidenum">
              <a:rPr lang="en-US" smtClean="0"/>
              <a:t>‹#›</a:t>
            </a:fld>
            <a:endParaRPr lang="en-US"/>
          </a:p>
        </p:txBody>
      </p:sp>
    </p:spTree>
    <p:extLst>
      <p:ext uri="{BB962C8B-B14F-4D97-AF65-F5344CB8AC3E}">
        <p14:creationId xmlns:p14="http://schemas.microsoft.com/office/powerpoint/2010/main" val="351599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AA484-F59C-824F-A949-BB6E1923B7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1B11E-419B-304E-8A08-19D1663CC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A7A40-18AF-214E-B2A4-4A95029C1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98966-02E9-0C46-B0CF-71EC25EF7469}" type="datetime1">
              <a:rPr lang="en-US" smtClean="0"/>
              <a:t>9/18/2025</a:t>
            </a:fld>
            <a:endParaRPr lang="en-US"/>
          </a:p>
        </p:txBody>
      </p:sp>
      <p:sp>
        <p:nvSpPr>
          <p:cNvPr id="5" name="Footer Placeholder 4">
            <a:extLst>
              <a:ext uri="{FF2B5EF4-FFF2-40B4-BE49-F238E27FC236}">
                <a16:creationId xmlns:a16="http://schemas.microsoft.com/office/drawing/2014/main" id="{8462953B-C0AF-9B49-B55C-47E5A29E31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B2739-6054-7B44-BD19-E9C985C65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08A9-15F6-D640-BB31-BAB126307A3E}" type="slidenum">
              <a:rPr lang="en-US" smtClean="0"/>
              <a:t>‹#›</a:t>
            </a:fld>
            <a:endParaRPr lang="en-US"/>
          </a:p>
        </p:txBody>
      </p:sp>
    </p:spTree>
    <p:extLst>
      <p:ext uri="{BB962C8B-B14F-4D97-AF65-F5344CB8AC3E}">
        <p14:creationId xmlns:p14="http://schemas.microsoft.com/office/powerpoint/2010/main" val="2678019290"/>
      </p:ext>
    </p:extLst>
  </p:cSld>
  <p:clrMap bg1="lt1" tx1="dk1" bg2="lt2" tx2="dk2" accent1="accent1" accent2="accent2" accent3="accent3" accent4="accent4" accent5="accent5" accent6="accent6" hlink="hlink" folHlink="folHlink"/>
  <p:sldLayoutIdLst>
    <p:sldLayoutId id="2147483744" r:id="rId1"/>
    <p:sldLayoutId id="2147483741" r:id="rId2"/>
    <p:sldLayoutId id="2147483743" r:id="rId3"/>
    <p:sldLayoutId id="2147483746" r:id="rId4"/>
    <p:sldLayoutId id="2147483783" r:id="rId5"/>
    <p:sldLayoutId id="2147483785" r:id="rId6"/>
  </p:sldLayoutIdLst>
  <p:hf sldNum="0" hdr="0" ft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6FE59-7D12-E116-5F7D-E2432E50EE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0E7648-E929-7521-34DA-12EF484D2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28A9A24-9BFA-4BE3-E34B-3E318FEA7FF9}"/>
              </a:ext>
            </a:extLst>
          </p:cNvPr>
          <p:cNvSpPr/>
          <p:nvPr userDrawn="1"/>
        </p:nvSpPr>
        <p:spPr>
          <a:xfrm>
            <a:off x="0" y="6730999"/>
            <a:ext cx="12192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spTree>
    <p:extLst>
      <p:ext uri="{BB962C8B-B14F-4D97-AF65-F5344CB8AC3E}">
        <p14:creationId xmlns:p14="http://schemas.microsoft.com/office/powerpoint/2010/main" val="169590590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84" r:id="rId16"/>
    <p:sldLayoutId id="214748378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F4609-A9FA-4FA5-98DD-746DD321F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91F670-9C13-4E9C-9719-304673BE1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BC9C7-A0A0-4DAD-A5A8-D7E89FDA8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746CD-8919-4A58-814C-1B9311B8F492}" type="datetimeFigureOut">
              <a:rPr lang="en-US" smtClean="0"/>
              <a:t>9/18/2025</a:t>
            </a:fld>
            <a:endParaRPr lang="en-US"/>
          </a:p>
        </p:txBody>
      </p:sp>
      <p:sp>
        <p:nvSpPr>
          <p:cNvPr id="5" name="Footer Placeholder 4">
            <a:extLst>
              <a:ext uri="{FF2B5EF4-FFF2-40B4-BE49-F238E27FC236}">
                <a16:creationId xmlns:a16="http://schemas.microsoft.com/office/drawing/2014/main" id="{E36BD6ED-DE90-43FE-BFE2-0181B9C78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317B61-4D51-42F4-99C0-141660A4D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AA734-B929-46AB-AF99-0E6015B062AE}" type="slidenum">
              <a:rPr lang="en-US" smtClean="0"/>
              <a:t>‹#›</a:t>
            </a:fld>
            <a:endParaRPr lang="en-US"/>
          </a:p>
        </p:txBody>
      </p:sp>
    </p:spTree>
    <p:extLst>
      <p:ext uri="{BB962C8B-B14F-4D97-AF65-F5344CB8AC3E}">
        <p14:creationId xmlns:p14="http://schemas.microsoft.com/office/powerpoint/2010/main" val="23482568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2.xml"/><Relationship Id="rId7" Type="http://schemas.openxmlformats.org/officeDocument/2006/relationships/diagramColors" Target="../diagrams/colors2.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diagramQuickStyle" Target="../diagrams/quickStyle2.xml"/><Relationship Id="rId11" Type="http://schemas.openxmlformats.org/officeDocument/2006/relationships/hyperlink" Target="https://pubmed.ncbi.nlm.nih.gov/35231564/#full-view-affiliation-1" TargetMode="External"/><Relationship Id="rId5" Type="http://schemas.openxmlformats.org/officeDocument/2006/relationships/diagramLayout" Target="../diagrams/layout2.xml"/><Relationship Id="rId10" Type="http://schemas.openxmlformats.org/officeDocument/2006/relationships/image" Target="../media/image19.svg"/><Relationship Id="rId4" Type="http://schemas.openxmlformats.org/officeDocument/2006/relationships/diagramData" Target="../diagrams/data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hyperlink" Target="https://doi.org/10.1016/j.ajic.2020.03.006"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hyperlink" Target="https://www.jnj.com/health-and-wellness/9-tips-to-boost-your-oral-hygiene-routine/"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notesSlide" Target="../notesSlides/notesSlide18.xml"/><Relationship Id="rId7" Type="http://schemas.openxmlformats.org/officeDocument/2006/relationships/diagramData" Target="../diagrams/data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3.png"/><Relationship Id="rId11" Type="http://schemas.microsoft.com/office/2007/relationships/diagramDrawing" Target="../diagrams/drawing3.xml"/><Relationship Id="rId5" Type="http://schemas.openxmlformats.org/officeDocument/2006/relationships/image" Target="../media/image32.png"/><Relationship Id="rId10" Type="http://schemas.openxmlformats.org/officeDocument/2006/relationships/diagramColors" Target="../diagrams/colors3.xml"/><Relationship Id="rId4" Type="http://schemas.openxmlformats.org/officeDocument/2006/relationships/image" Target="../media/image31.png"/><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hyperlink" Target="https://www.ncbi.nlm.nih.gov/pubmed/3098770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hutterstock.com/account/invoice/CS-0773C-0830" TargetMode="External"/><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hyperlink" Target="https://www.cdc.gov/fungal/diseases/candidiasis/thrush/index.htm"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hyperlink" Target="https://gcc02.safelinks.protection.outlook.com/?url=https%3A%2F%2Fdoi.org%2F10.1016%2Fj.ajic.2022.12.012&amp;data=05%7C01%7C%7C83c089cbd773498a932608daed915669%7Ce95f1b23abaf45ee821db7ab251ab3bf%7C0%7C0%7C638083505724438959%7CUnknown%7CTWFpbGZsb3d8eyJWIjoiMC4wLjAwMDAiLCJQIjoiV2luMzIiLCJBTiI6Ik1haWwiLCJXVCI6Mn0%3D%7C3000%7C%7C%7C&amp;sdata=Dsiv9LRs5HP9n0nk6kP3N%2FAZkqPEdMZQ7SIhv5FgsNc%3D&amp;reserved=0"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2.xml"/><Relationship Id="rId7" Type="http://schemas.openxmlformats.org/officeDocument/2006/relationships/diagramColors" Target="../diagrams/colors5.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5.xml"/><Relationship Id="rId7" Type="http://schemas.openxmlformats.org/officeDocument/2006/relationships/diagramColors" Target="../diagrams/colors7.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9.xml"/><Relationship Id="rId1" Type="http://schemas.openxmlformats.org/officeDocument/2006/relationships/tags" Target="../tags/tag21.xml"/></Relationships>
</file>

<file path=ppt/slides/_rels/slide4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7.xml"/><Relationship Id="rId7" Type="http://schemas.openxmlformats.org/officeDocument/2006/relationships/diagramColors" Target="../diagrams/colors8.xml"/><Relationship Id="rId2" Type="http://schemas.openxmlformats.org/officeDocument/2006/relationships/slideLayout" Target="../slideLayouts/slideLayout31.xml"/><Relationship Id="rId1" Type="http://schemas.openxmlformats.org/officeDocument/2006/relationships/tags" Target="../tags/tag2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4.xml"/><Relationship Id="rId1" Type="http://schemas.openxmlformats.org/officeDocument/2006/relationships/tags" Target="../tags/tag2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gcc02.safelinks.protection.outlook.com/?url=https%3A%2F%2Fdoi.org%2F10.1016%2Fj.ajic.2022.12.012&amp;data=05%7C01%7C%7C83c089cbd773498a932608daed915669%7Ce95f1b23abaf45ee821db7ab251ab3bf%7C0%7C0%7C638083505724438959%7CUnknown%7CTWFpbGZsb3d8eyJWIjoiMC4wLjAwMDAiLCJQIjoiV2luMzIiLCJBTiI6Ik1haWwiLCJXVCI6Mn0%3D%7C3000%7C%7C%7C&amp;sdata=Dsiv9LRs5HP9n0nk6kP3N%2FAZkqPEdMZQ7SIhv5FgsNc%3D&amp;reserved=0"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hyperlink" Target="https://doi.org/10.1016/s2213-2600(19)30140-7"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75DEA0-ADE5-2747-BFE2-511A925DC453}"/>
              </a:ext>
            </a:extLst>
          </p:cNvPr>
          <p:cNvSpPr txBox="1">
            <a:spLocks/>
          </p:cNvSpPr>
          <p:nvPr/>
        </p:nvSpPr>
        <p:spPr>
          <a:xfrm>
            <a:off x="1468824" y="1585579"/>
            <a:ext cx="9254349" cy="2249016"/>
          </a:xfrm>
          <a:prstGeom prst="rect">
            <a:avLst/>
          </a:prstGeom>
        </p:spPr>
        <p:txBody>
          <a:bodyPr lIns="91440" tIns="45720" rIns="91440" bIns="45720" anchor="t"/>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a:lnSpc>
                <a:spcPct val="90000"/>
              </a:lnSpc>
              <a:spcAft>
                <a:spcPts val="0"/>
              </a:spcAft>
            </a:pPr>
            <a:r>
              <a:rPr lang="en-US" sz="4000" b="1" dirty="0"/>
              <a:t>Hidden in Plain Sight: </a:t>
            </a:r>
            <a:br>
              <a:rPr lang="en-US" sz="4000" dirty="0"/>
            </a:br>
            <a:endParaRPr lang="en-US" sz="4000" dirty="0"/>
          </a:p>
          <a:p>
            <a:pPr algn="ctr">
              <a:lnSpc>
                <a:spcPct val="150000"/>
              </a:lnSpc>
            </a:pPr>
            <a:endParaRPr lang="en-US" sz="3600" b="1" dirty="0">
              <a:cs typeface="Arial Black" panose="020B0604020202020204" pitchFamily="34" charset="0"/>
            </a:endParaRPr>
          </a:p>
          <a:p>
            <a:pPr algn="ctr">
              <a:lnSpc>
                <a:spcPct val="150000"/>
              </a:lnSpc>
            </a:pPr>
            <a:endParaRPr lang="en-US" sz="3600" b="1" dirty="0">
              <a:cs typeface="Arial Black" panose="020B0604020202020204" pitchFamily="34" charset="0"/>
            </a:endParaRPr>
          </a:p>
        </p:txBody>
      </p:sp>
      <p:sp>
        <p:nvSpPr>
          <p:cNvPr id="6" name="TextBox 5">
            <a:extLst>
              <a:ext uri="{FF2B5EF4-FFF2-40B4-BE49-F238E27FC236}">
                <a16:creationId xmlns:a16="http://schemas.microsoft.com/office/drawing/2014/main" id="{58D1B37F-6B31-5940-4D17-6DB6AB27DA6C}"/>
              </a:ext>
            </a:extLst>
          </p:cNvPr>
          <p:cNvSpPr txBox="1"/>
          <p:nvPr/>
        </p:nvSpPr>
        <p:spPr>
          <a:xfrm>
            <a:off x="7777316" y="5298077"/>
            <a:ext cx="6096000" cy="1403269"/>
          </a:xfrm>
          <a:prstGeom prst="rect">
            <a:avLst/>
          </a:prstGeom>
          <a:noFill/>
        </p:spPr>
        <p:txBody>
          <a:bodyPr wrap="square">
            <a:spAutoFit/>
          </a:bodyPr>
          <a:lstStyle/>
          <a:p>
            <a:pPr marL="0" marR="0" lvl="0" indent="0" algn="l" defTabSz="914400" rtl="0" eaLnBrk="1" fontAlgn="base" latinLnBrk="0" hangingPunct="1">
              <a:lnSpc>
                <a:spcPct val="120000"/>
              </a:lnSpc>
              <a:spcBef>
                <a:spcPts val="0"/>
              </a:spcBef>
              <a:spcAft>
                <a:spcPts val="0"/>
              </a:spcAft>
              <a:buClrTx/>
              <a:buSzTx/>
              <a:buFont typeface="Arial"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Dian Baker, PhD, MA, MS, APRN</a:t>
            </a:r>
          </a:p>
          <a:p>
            <a:pPr marL="0" marR="0" lvl="0" indent="0" algn="l" defTabSz="914400" rtl="0" eaLnBrk="1" fontAlgn="base" latinLnBrk="0" hangingPunct="1">
              <a:lnSpc>
                <a:spcPct val="120000"/>
              </a:lnSpc>
              <a:spcBef>
                <a:spcPts val="0"/>
              </a:spcBef>
              <a:spcAft>
                <a:spcPts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Professor Emeritus, School of Nursing </a:t>
            </a:r>
          </a:p>
          <a:p>
            <a:pPr marL="0" marR="0" lvl="0" indent="0" algn="l" defTabSz="914400" rtl="0" eaLnBrk="1" fontAlgn="base" latinLnBrk="0" hangingPunct="1">
              <a:lnSpc>
                <a:spcPct val="120000"/>
              </a:lnSpc>
              <a:spcBef>
                <a:spcPts val="0"/>
              </a:spcBef>
              <a:spcAft>
                <a:spcPts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California State University, Sacramento </a:t>
            </a:r>
          </a:p>
          <a:p>
            <a:pPr marL="0" marR="0" lvl="0" indent="0" algn="l" defTabSz="914400" rtl="0" eaLnBrk="1" fontAlgn="base" latinLnBrk="0" hangingPunct="1">
              <a:lnSpc>
                <a:spcPct val="120000"/>
              </a:lnSpc>
              <a:spcBef>
                <a:spcPts val="0"/>
              </a:spcBef>
              <a:spcAft>
                <a:spcPts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dlbconsulting21@gmail.com</a:t>
            </a:r>
          </a:p>
        </p:txBody>
      </p:sp>
      <p:sp>
        <p:nvSpPr>
          <p:cNvPr id="2" name="TextBox 1">
            <a:extLst>
              <a:ext uri="{FF2B5EF4-FFF2-40B4-BE49-F238E27FC236}">
                <a16:creationId xmlns:a16="http://schemas.microsoft.com/office/drawing/2014/main" id="{BD35AEFC-8DD9-FC83-CD3D-0ECE20E40387}"/>
              </a:ext>
            </a:extLst>
          </p:cNvPr>
          <p:cNvSpPr txBox="1"/>
          <p:nvPr/>
        </p:nvSpPr>
        <p:spPr>
          <a:xfrm>
            <a:off x="1413641" y="2270234"/>
            <a:ext cx="9364716" cy="2142125"/>
          </a:xfrm>
          <a:prstGeom prst="rect">
            <a:avLst/>
          </a:prstGeom>
          <a:noFill/>
        </p:spPr>
        <p:txBody>
          <a:bodyPr wrap="square" rtlCol="0">
            <a:spAutoFit/>
          </a:bodyPr>
          <a:lstStyle/>
          <a:p>
            <a:pPr algn="ctr">
              <a:lnSpc>
                <a:spcPct val="90000"/>
              </a:lnSpc>
              <a:spcAft>
                <a:spcPts val="0"/>
              </a:spcAft>
            </a:pPr>
            <a:r>
              <a:rPr lang="en-US" sz="3600" dirty="0">
                <a:latin typeface="Arial" panose="020B0604020202020204" pitchFamily="34" charset="0"/>
                <a:cs typeface="Arial" panose="020B0604020202020204" pitchFamily="34" charset="0"/>
              </a:rPr>
              <a:t>Non-ventilator </a:t>
            </a:r>
          </a:p>
          <a:p>
            <a:pPr algn="ctr">
              <a:lnSpc>
                <a:spcPct val="90000"/>
              </a:lnSpc>
              <a:spcAft>
                <a:spcPts val="0"/>
              </a:spcAft>
            </a:pPr>
            <a:r>
              <a:rPr lang="en-US" sz="3600" dirty="0">
                <a:latin typeface="Arial" panose="020B0604020202020204" pitchFamily="34" charset="0"/>
                <a:cs typeface="Arial" panose="020B0604020202020204" pitchFamily="34" charset="0"/>
              </a:rPr>
              <a:t>Hospital-Acquired Pneumonia (NVHAP) – the #1 Hospital-acquired infection </a:t>
            </a:r>
          </a:p>
          <a:p>
            <a:endParaRPr lang="en-US" sz="3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2AF6BE4-8A21-C6E9-8251-6996043601A5}"/>
              </a:ext>
            </a:extLst>
          </p:cNvPr>
          <p:cNvSpPr txBox="1"/>
          <p:nvPr/>
        </p:nvSpPr>
        <p:spPr>
          <a:xfrm>
            <a:off x="31532" y="6653048"/>
            <a:ext cx="2690649" cy="215444"/>
          </a:xfrm>
          <a:prstGeom prst="rect">
            <a:avLst/>
          </a:prstGeom>
          <a:noFill/>
        </p:spPr>
        <p:txBody>
          <a:bodyPr wrap="square" rtlCol="0">
            <a:spAutoFit/>
          </a:bodyPr>
          <a:lstStyle/>
          <a:p>
            <a:r>
              <a:rPr lang="en-US" sz="800" b="0" i="0">
                <a:solidFill>
                  <a:srgbClr val="222222"/>
                </a:solidFill>
                <a:effectLst/>
              </a:rPr>
              <a:t>SAGE-GSNPS-PPT-1260794_REV-0_en_us</a:t>
            </a:r>
            <a:endParaRPr lang="en-US" sz="800"/>
          </a:p>
        </p:txBody>
      </p:sp>
    </p:spTree>
    <p:custDataLst>
      <p:tags r:id="rId1"/>
    </p:custDataLst>
    <p:extLst>
      <p:ext uri="{BB962C8B-B14F-4D97-AF65-F5344CB8AC3E}">
        <p14:creationId xmlns:p14="http://schemas.microsoft.com/office/powerpoint/2010/main" val="123296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5">
            <a:extLst>
              <a:ext uri="{FF2B5EF4-FFF2-40B4-BE49-F238E27FC236}">
                <a16:creationId xmlns:a16="http://schemas.microsoft.com/office/drawing/2014/main" id="{13E6C9BB-2B29-4E33-99D0-90D28E72A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79" y="360092"/>
            <a:ext cx="11057642" cy="58917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068DDD0-BE26-48E3-A7DC-65C96F6AE9A3}"/>
              </a:ext>
            </a:extLst>
          </p:cNvPr>
          <p:cNvSpPr>
            <a:spLocks noChangeArrowheads="1"/>
          </p:cNvSpPr>
          <p:nvPr/>
        </p:nvSpPr>
        <p:spPr bwMode="auto">
          <a:xfrm flipH="1">
            <a:off x="65" y="-230832"/>
            <a:ext cx="444552"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D4E3AA6-2543-402C-89BD-9B55EBD1E444}"/>
              </a:ext>
            </a:extLst>
          </p:cNvPr>
          <p:cNvSpPr txBox="1"/>
          <p:nvPr/>
        </p:nvSpPr>
        <p:spPr>
          <a:xfrm>
            <a:off x="0" y="6539408"/>
            <a:ext cx="12053798" cy="461665"/>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Kilian et al 2016 The oral microbiome- an update for oral healthcare professionals British Dental Journal 221(10) </a:t>
            </a:r>
          </a:p>
          <a:p>
            <a:r>
              <a:rPr kumimoji="0" lang="en-US" sz="800" b="0" i="0" u="none" strike="noStrike" kern="1200" cap="none" spc="0" normalizeH="0" baseline="0" noProof="0">
                <a:ln>
                  <a:noFill/>
                </a:ln>
                <a:effectLst/>
                <a:uLnTx/>
                <a:uFillTx/>
                <a:latin typeface="Arial" panose="020B0604020202020204" pitchFamily="34" charset="0"/>
                <a:cs typeface="Arial" panose="020B0604020202020204" pitchFamily="34" charset="0"/>
              </a:rPr>
              <a:t>Scannapieco et al. (1992).Crit CareMed, 20:740-745</a:t>
            </a:r>
          </a:p>
          <a:p>
            <a:endParaRPr lang="en-US" sz="800">
              <a:solidFill>
                <a:schemeClr val="bg1"/>
              </a:solidFill>
              <a:latin typeface="Arial" panose="020B0604020202020204" pitchFamily="34" charset="0"/>
              <a:cs typeface="Arial" panose="020B0604020202020204" pitchFamily="34" charset="0"/>
            </a:endParaRPr>
          </a:p>
        </p:txBody>
      </p:sp>
      <p:pic>
        <p:nvPicPr>
          <p:cNvPr id="9" name="Graphic 8" descr="Medical with solid fill">
            <a:extLst>
              <a:ext uri="{FF2B5EF4-FFF2-40B4-BE49-F238E27FC236}">
                <a16:creationId xmlns:a16="http://schemas.microsoft.com/office/drawing/2014/main" id="{9A85BB24-56DC-45A7-BB1F-6CAFFC8291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0210" y="1137428"/>
            <a:ext cx="610998" cy="606104"/>
          </a:xfrm>
          <a:prstGeom prst="rect">
            <a:avLst/>
          </a:prstGeom>
        </p:spPr>
      </p:pic>
      <p:pic>
        <p:nvPicPr>
          <p:cNvPr id="11" name="Graphic 10" descr="Medical with solid fill">
            <a:extLst>
              <a:ext uri="{FF2B5EF4-FFF2-40B4-BE49-F238E27FC236}">
                <a16:creationId xmlns:a16="http://schemas.microsoft.com/office/drawing/2014/main" id="{C8122998-A7F9-4300-9595-9938D2D4B2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5709" y="3278703"/>
            <a:ext cx="690694" cy="606104"/>
          </a:xfrm>
          <a:prstGeom prst="rect">
            <a:avLst/>
          </a:prstGeom>
        </p:spPr>
      </p:pic>
      <p:pic>
        <p:nvPicPr>
          <p:cNvPr id="12" name="Graphic 11" descr="Medical with solid fill">
            <a:extLst>
              <a:ext uri="{FF2B5EF4-FFF2-40B4-BE49-F238E27FC236}">
                <a16:creationId xmlns:a16="http://schemas.microsoft.com/office/drawing/2014/main" id="{4DE0FF0D-B74D-4917-800C-950EB5EB50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5214" y="3818421"/>
            <a:ext cx="682304" cy="688598"/>
          </a:xfrm>
          <a:prstGeom prst="rect">
            <a:avLst/>
          </a:prstGeom>
        </p:spPr>
      </p:pic>
      <p:pic>
        <p:nvPicPr>
          <p:cNvPr id="13" name="Graphic 12" descr="Medical with solid fill">
            <a:extLst>
              <a:ext uri="{FF2B5EF4-FFF2-40B4-BE49-F238E27FC236}">
                <a16:creationId xmlns:a16="http://schemas.microsoft.com/office/drawing/2014/main" id="{30590D8F-7909-4013-B691-D19AFD5A65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5725" y="4493003"/>
            <a:ext cx="914400" cy="914400"/>
          </a:xfrm>
          <a:prstGeom prst="rect">
            <a:avLst/>
          </a:prstGeom>
        </p:spPr>
      </p:pic>
      <p:pic>
        <p:nvPicPr>
          <p:cNvPr id="14" name="Graphic 13" descr="Medical with solid fill">
            <a:extLst>
              <a:ext uri="{FF2B5EF4-FFF2-40B4-BE49-F238E27FC236}">
                <a16:creationId xmlns:a16="http://schemas.microsoft.com/office/drawing/2014/main" id="{4ABF7214-B132-487F-AB47-41990472E5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1152" y="3965856"/>
            <a:ext cx="682304" cy="688598"/>
          </a:xfrm>
          <a:prstGeom prst="rect">
            <a:avLst/>
          </a:prstGeom>
        </p:spPr>
      </p:pic>
      <p:pic>
        <p:nvPicPr>
          <p:cNvPr id="15" name="Graphic 14" descr="Medical with solid fill">
            <a:extLst>
              <a:ext uri="{FF2B5EF4-FFF2-40B4-BE49-F238E27FC236}">
                <a16:creationId xmlns:a16="http://schemas.microsoft.com/office/drawing/2014/main" id="{E16CDE64-825A-4659-BE89-E9FC15157E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9902" y="1224793"/>
            <a:ext cx="682304" cy="755009"/>
          </a:xfrm>
          <a:prstGeom prst="rect">
            <a:avLst/>
          </a:prstGeom>
        </p:spPr>
      </p:pic>
      <p:sp>
        <p:nvSpPr>
          <p:cNvPr id="10" name="TextBox 9">
            <a:extLst>
              <a:ext uri="{FF2B5EF4-FFF2-40B4-BE49-F238E27FC236}">
                <a16:creationId xmlns:a16="http://schemas.microsoft.com/office/drawing/2014/main" id="{5A562126-74D4-42AC-B5B1-66383EDD9216}"/>
              </a:ext>
            </a:extLst>
          </p:cNvPr>
          <p:cNvSpPr txBox="1"/>
          <p:nvPr/>
        </p:nvSpPr>
        <p:spPr>
          <a:xfrm>
            <a:off x="444617" y="5488374"/>
            <a:ext cx="7323588" cy="1169551"/>
          </a:xfrm>
          <a:prstGeom prst="rect">
            <a:avLst/>
          </a:prstGeom>
          <a:noFill/>
        </p:spPr>
        <p:txBody>
          <a:bodyPr wrap="square" rtlCol="0">
            <a:spAutoFit/>
          </a:bodyPr>
          <a:lstStyle/>
          <a:p>
            <a:r>
              <a:rPr lang="en-US" altLang="en-US" sz="2800" b="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48 hours for hospital-acquired pathogens in take hold in the oral flora  </a:t>
            </a:r>
          </a:p>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6BF61EA-E31F-42E6-B73B-547B2AB0C330}"/>
              </a:ext>
            </a:extLst>
          </p:cNvPr>
          <p:cNvSpPr txBox="1"/>
          <p:nvPr/>
        </p:nvSpPr>
        <p:spPr>
          <a:xfrm>
            <a:off x="3953313" y="4463612"/>
            <a:ext cx="1835790" cy="461665"/>
          </a:xfrm>
          <a:prstGeom prst="rect">
            <a:avLst/>
          </a:prstGeom>
          <a:noFill/>
        </p:spPr>
        <p:txBody>
          <a:bodyPr wrap="square" rtlCol="0">
            <a:spAutoFit/>
          </a:bodyPr>
          <a:lstStyle/>
          <a:p>
            <a:r>
              <a:rPr lang="en-US" sz="2400" b="1">
                <a:solidFill>
                  <a:srgbClr val="C00000"/>
                </a:solidFill>
              </a:rPr>
              <a:t>Immobility</a:t>
            </a:r>
            <a:r>
              <a:rPr lang="en-US" b="1">
                <a:solidFill>
                  <a:srgbClr val="C00000"/>
                </a:solidFill>
              </a:rPr>
              <a:t> </a:t>
            </a:r>
          </a:p>
        </p:txBody>
      </p:sp>
      <p:sp>
        <p:nvSpPr>
          <p:cNvPr id="16" name="TextBox 15">
            <a:extLst>
              <a:ext uri="{FF2B5EF4-FFF2-40B4-BE49-F238E27FC236}">
                <a16:creationId xmlns:a16="http://schemas.microsoft.com/office/drawing/2014/main" id="{A406BF28-8321-4A85-B7A8-0B4EDB4F3788}"/>
              </a:ext>
            </a:extLst>
          </p:cNvPr>
          <p:cNvSpPr txBox="1"/>
          <p:nvPr/>
        </p:nvSpPr>
        <p:spPr>
          <a:xfrm>
            <a:off x="1225715" y="257505"/>
            <a:ext cx="3339994"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Glucose regulation</a:t>
            </a:r>
            <a:r>
              <a:rPr lang="en-US" b="1">
                <a:solidFill>
                  <a:srgbClr val="C0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129161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17E7-FCD0-4582-8A60-BCCE6F043014}"/>
              </a:ext>
            </a:extLst>
          </p:cNvPr>
          <p:cNvSpPr>
            <a:spLocks noGrp="1"/>
          </p:cNvSpPr>
          <p:nvPr>
            <p:ph type="title" idx="4294967295"/>
          </p:nvPr>
        </p:nvSpPr>
        <p:spPr>
          <a:xfrm>
            <a:off x="5280470" y="2158746"/>
            <a:ext cx="6253162" cy="1270254"/>
          </a:xfrm>
        </p:spPr>
        <p:txBody>
          <a:bodyPr vert="horz" lIns="91440" tIns="45720" rIns="91440" bIns="45720" rtlCol="0" anchor="b">
            <a:normAutofit/>
          </a:bodyPr>
          <a:lstStyle/>
          <a:p>
            <a:r>
              <a:rPr lang="en-US" sz="3600">
                <a:latin typeface="Arial Black" panose="020B0A04020102020204" pitchFamily="34" charset="0"/>
              </a:rPr>
              <a:t>How germs attach and grow in oral biofilm</a:t>
            </a:r>
          </a:p>
        </p:txBody>
      </p:sp>
      <p:pic>
        <p:nvPicPr>
          <p:cNvPr id="5" name="Content Placeholder 4">
            <a:extLst>
              <a:ext uri="{FF2B5EF4-FFF2-40B4-BE49-F238E27FC236}">
                <a16:creationId xmlns:a16="http://schemas.microsoft.com/office/drawing/2014/main" id="{07F1B585-479A-435A-B1BB-F10ECACB309A}"/>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t="133" r="1" b="1"/>
          <a:stretch/>
        </p:blipFill>
        <p:spPr>
          <a:xfrm>
            <a:off x="0" y="0"/>
            <a:ext cx="4635500" cy="6858000"/>
          </a:xfrm>
          <a:prstGeom prst="rect">
            <a:avLst/>
          </a:prstGeom>
        </p:spPr>
      </p:pic>
      <p:sp>
        <p:nvSpPr>
          <p:cNvPr id="6" name="TextBox 5">
            <a:extLst>
              <a:ext uri="{FF2B5EF4-FFF2-40B4-BE49-F238E27FC236}">
                <a16:creationId xmlns:a16="http://schemas.microsoft.com/office/drawing/2014/main" id="{B9875B74-461B-459A-BA14-7F7486654440}"/>
              </a:ext>
            </a:extLst>
          </p:cNvPr>
          <p:cNvSpPr txBox="1"/>
          <p:nvPr/>
        </p:nvSpPr>
        <p:spPr>
          <a:xfrm>
            <a:off x="4628801" y="6565612"/>
            <a:ext cx="7556500" cy="584775"/>
          </a:xfrm>
          <a:prstGeom prst="rect">
            <a:avLst/>
          </a:prstGeom>
          <a:noFill/>
        </p:spPr>
        <p:txBody>
          <a:bodyPr wrap="square" rtlCol="0">
            <a:spAutoFit/>
          </a:bodyPr>
          <a:lstStyle/>
          <a:p>
            <a:r>
              <a:rPr kumimoji="0" lang="en-US" sz="800" i="0" u="none" strike="noStrike" kern="1200" cap="none" spc="0" normalizeH="0" baseline="0" noProof="0">
                <a:ln>
                  <a:noFill/>
                </a:ln>
                <a:effectLst/>
                <a:uLnTx/>
                <a:uFillTx/>
                <a:latin typeface="Arial" panose="020B0604020202020204" pitchFamily="34" charset="0"/>
                <a:cs typeface="Arial" panose="020B0604020202020204" pitchFamily="34" charset="0"/>
              </a:rPr>
              <a:t>Kellum etal 2007Understanding inflame cytokine response in PNA and sepsis GenIMS </a:t>
            </a:r>
            <a:r>
              <a:rPr kumimoji="0" lang="en-US" sz="800" i="1" u="none" strike="noStrike" kern="1200" cap="none" spc="0" normalizeH="0" baseline="0" noProof="0">
                <a:ln>
                  <a:noFill/>
                </a:ln>
                <a:effectLst/>
                <a:uLnTx/>
                <a:uFillTx/>
                <a:latin typeface="Arial" panose="020B0604020202020204" pitchFamily="34" charset="0"/>
                <a:cs typeface="Arial" panose="020B0604020202020204" pitchFamily="34" charset="0"/>
              </a:rPr>
              <a:t>Arch Intern Med. </a:t>
            </a:r>
            <a:r>
              <a:rPr kumimoji="0" lang="en-US" sz="800" i="0" u="none" strike="noStrike" kern="1200" cap="none" spc="0" normalizeH="0" baseline="0" noProof="0">
                <a:ln>
                  <a:noFill/>
                </a:ln>
                <a:effectLst/>
                <a:uLnTx/>
                <a:uFillTx/>
                <a:latin typeface="Arial" panose="020B0604020202020204" pitchFamily="34" charset="0"/>
                <a:cs typeface="Arial" panose="020B0604020202020204" pitchFamily="34" charset="0"/>
              </a:rPr>
              <a:t>2007;167(15):1655-1663</a:t>
            </a:r>
          </a:p>
          <a:p>
            <a:r>
              <a:rPr lang="en-US" sz="800">
                <a:latin typeface="Arial" panose="020B0604020202020204" pitchFamily="34" charset="0"/>
                <a:cs typeface="Arial" panose="020B0604020202020204" pitchFamily="34" charset="0"/>
              </a:rPr>
              <a:t>Imagine: Nield-Gehrig JS and Willmann DE. Foundations of Periodontics for the Dental Hygienist. Philadelphia: Lippincott Williams &amp; Wilkins Textbook 2003:67-73. </a:t>
            </a:r>
          </a:p>
          <a:p>
            <a:endParaRPr kumimoji="0" lang="en-US" sz="80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endParaRPr lang="en-US" sz="8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1749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6C46D-54C4-4337-A84B-1FE29FBB0F32}"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idx="4294967295"/>
          </p:nvPr>
        </p:nvSpPr>
        <p:spPr>
          <a:xfrm>
            <a:off x="4506214" y="317631"/>
            <a:ext cx="7685786" cy="6242050"/>
          </a:xfrm>
        </p:spPr>
        <p:txBody>
          <a:bodyPr>
            <a:normAutofit fontScale="90000"/>
          </a:bodyPr>
          <a:lstStyle/>
          <a:p>
            <a:r>
              <a:rPr lang="en-US" sz="4000" b="1">
                <a:latin typeface="Arial" panose="020B0604020202020204" pitchFamily="34" charset="0"/>
                <a:cs typeface="Arial" panose="020B0604020202020204" pitchFamily="34" charset="0"/>
              </a:rPr>
              <a:t>Primary source control!</a:t>
            </a:r>
            <a:br>
              <a:rPr lang="en-US" b="1">
                <a:latin typeface="Arial" panose="020B0604020202020204" pitchFamily="34" charset="0"/>
                <a:cs typeface="Arial" panose="020B0604020202020204" pitchFamily="34" charset="0"/>
              </a:rPr>
            </a:br>
            <a:br>
              <a:rPr lang="en-US" sz="3600" b="1">
                <a:latin typeface="Arial" panose="020B0604020202020204" pitchFamily="34" charset="0"/>
                <a:cs typeface="Arial" panose="020B0604020202020204" pitchFamily="34" charset="0"/>
              </a:rPr>
            </a:br>
            <a:r>
              <a:rPr lang="en-US" sz="3100">
                <a:latin typeface="Arial" panose="020B0604020202020204" pitchFamily="34" charset="0"/>
                <a:cs typeface="Arial" panose="020B0604020202020204" pitchFamily="34" charset="0"/>
              </a:rPr>
              <a:t>The biofilm is extremely sticky and hard to remove  </a:t>
            </a:r>
            <a:br>
              <a:rPr lang="en-US" sz="3600">
                <a:latin typeface="Arial" panose="020B0604020202020204" pitchFamily="34" charset="0"/>
                <a:cs typeface="Arial" panose="020B0604020202020204" pitchFamily="34" charset="0"/>
              </a:rPr>
            </a:br>
            <a:br>
              <a:rPr lang="en-US" sz="3600">
                <a:latin typeface="Arial" panose="020B0604020202020204" pitchFamily="34" charset="0"/>
                <a:cs typeface="Arial" panose="020B0604020202020204" pitchFamily="34" charset="0"/>
              </a:rPr>
            </a:br>
            <a:r>
              <a:rPr lang="en-US" sz="3100">
                <a:latin typeface="Arial" panose="020B0604020202020204" pitchFamily="34" charset="0"/>
                <a:cs typeface="Arial" panose="020B0604020202020204" pitchFamily="34" charset="0"/>
              </a:rPr>
              <a:t>This biofilm may directly impact the health of the lung</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Mechanical removal of biofilm (plaque) = tooth brushing is required </a:t>
            </a:r>
            <a:br>
              <a:rPr lang="en-US" sz="4000" b="1">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t>
            </a:r>
            <a:br>
              <a:rPr lang="en-US">
                <a:latin typeface="Arial" panose="020B0604020202020204" pitchFamily="34" charset="0"/>
                <a:cs typeface="Arial" panose="020B0604020202020204" pitchFamily="34" charset="0"/>
              </a:rPr>
            </a:br>
            <a:endParaRPr lang="en-US" sz="440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4294967295"/>
          </p:nvPr>
        </p:nvPicPr>
        <p:blipFill>
          <a:blip r:embed="rId4"/>
          <a:stretch>
            <a:fillRect/>
          </a:stretch>
        </p:blipFill>
        <p:spPr>
          <a:xfrm>
            <a:off x="0" y="0"/>
            <a:ext cx="4062413" cy="5202315"/>
          </a:xfrm>
          <a:prstGeom prst="rect">
            <a:avLst/>
          </a:prstGeom>
        </p:spPr>
      </p:pic>
      <p:sp>
        <p:nvSpPr>
          <p:cNvPr id="3" name="TextBox 2"/>
          <p:cNvSpPr txBox="1"/>
          <p:nvPr/>
        </p:nvSpPr>
        <p:spPr>
          <a:xfrm>
            <a:off x="0" y="6613753"/>
            <a:ext cx="79308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prstClr val="black"/>
                </a:solidFill>
                <a:effectLst/>
                <a:uLnTx/>
                <a:uFillTx/>
                <a:ea typeface="+mn-ea"/>
                <a:cs typeface="+mn-cs"/>
              </a:rPr>
              <a:t>Kellum etal 2007Understanding inflame cytokine response in PNA and sepsis GenIMS </a:t>
            </a:r>
            <a:r>
              <a:rPr kumimoji="0" lang="en-US" sz="800" i="1" u="none" strike="noStrike" kern="1200" cap="none" spc="0" normalizeH="0" baseline="0" noProof="0">
                <a:ln>
                  <a:noFill/>
                </a:ln>
                <a:solidFill>
                  <a:prstClr val="black"/>
                </a:solidFill>
                <a:effectLst/>
                <a:uLnTx/>
                <a:uFillTx/>
                <a:ea typeface="+mn-ea"/>
                <a:cs typeface="+mn-cs"/>
              </a:rPr>
              <a:t>Arch Intern Med. </a:t>
            </a:r>
            <a:r>
              <a:rPr kumimoji="0" lang="en-US" sz="800" i="0" u="none" strike="noStrike" kern="1200" cap="none" spc="0" normalizeH="0" baseline="0" noProof="0">
                <a:ln>
                  <a:noFill/>
                </a:ln>
                <a:solidFill>
                  <a:prstClr val="black"/>
                </a:solidFill>
                <a:effectLst/>
                <a:uLnTx/>
                <a:uFillTx/>
                <a:ea typeface="+mn-ea"/>
                <a:cs typeface="+mn-cs"/>
              </a:rPr>
              <a:t>2007;167(15):1655-1663</a:t>
            </a:r>
          </a:p>
        </p:txBody>
      </p:sp>
      <p:cxnSp>
        <p:nvCxnSpPr>
          <p:cNvPr id="8" name="Straight Arrow Connector 7"/>
          <p:cNvCxnSpPr>
            <a:cxnSpLocks/>
          </p:cNvCxnSpPr>
          <p:nvPr/>
        </p:nvCxnSpPr>
        <p:spPr>
          <a:xfrm flipH="1">
            <a:off x="2117369" y="2176272"/>
            <a:ext cx="2244319" cy="714724"/>
          </a:xfrm>
          <a:prstGeom prst="straightConnector1">
            <a:avLst/>
          </a:prstGeom>
          <a:ln w="1079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5AAB48-BC46-40B2-B34D-65605267C70D}"/>
              </a:ext>
            </a:extLst>
          </p:cNvPr>
          <p:cNvSpPr txBox="1"/>
          <p:nvPr/>
        </p:nvSpPr>
        <p:spPr>
          <a:xfrm>
            <a:off x="0" y="6713992"/>
            <a:ext cx="11306777" cy="338554"/>
          </a:xfrm>
          <a:prstGeom prst="rect">
            <a:avLst/>
          </a:prstGeom>
          <a:noFill/>
        </p:spPr>
        <p:txBody>
          <a:bodyPr wrap="square" rtlCol="0">
            <a:spAutoFit/>
          </a:bodyPr>
          <a:lstStyle/>
          <a:p>
            <a:r>
              <a:rPr lang="en-US" sz="800"/>
              <a:t>Imagine: Nield-Gehrig JS and Willmann DE. Foundations of Periodontics for the Dental Hygienist. Philadelphia: Lippincott Williams &amp; Wilkins Textbook 2003:67-73. </a:t>
            </a:r>
          </a:p>
          <a:p>
            <a:endParaRPr lang="en-US" sz="800"/>
          </a:p>
        </p:txBody>
      </p:sp>
    </p:spTree>
    <p:custDataLst>
      <p:tags r:id="rId1"/>
    </p:custDataLst>
    <p:extLst>
      <p:ext uri="{BB962C8B-B14F-4D97-AF65-F5344CB8AC3E}">
        <p14:creationId xmlns:p14="http://schemas.microsoft.com/office/powerpoint/2010/main" val="49917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6C46D-54C4-4337-A84B-1FE29FBB0F32}"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pic>
        <p:nvPicPr>
          <p:cNvPr id="5" name="Content Placeholder 4"/>
          <p:cNvPicPr>
            <a:picLocks noGrp="1" noChangeAspect="1"/>
          </p:cNvPicPr>
          <p:nvPr>
            <p:ph sz="half" idx="4294967295"/>
          </p:nvPr>
        </p:nvPicPr>
        <p:blipFill>
          <a:blip r:embed="rId4"/>
          <a:stretch>
            <a:fillRect/>
          </a:stretch>
        </p:blipFill>
        <p:spPr>
          <a:xfrm>
            <a:off x="0" y="0"/>
            <a:ext cx="4062413" cy="5184396"/>
          </a:xfrm>
          <a:prstGeom prst="rect">
            <a:avLst/>
          </a:prstGeom>
        </p:spPr>
      </p:pic>
      <p:sp>
        <p:nvSpPr>
          <p:cNvPr id="4" name="Content Placeholder 3"/>
          <p:cNvSpPr>
            <a:spLocks noGrp="1"/>
          </p:cNvSpPr>
          <p:nvPr>
            <p:ph sz="half" idx="4294967295"/>
          </p:nvPr>
        </p:nvSpPr>
        <p:spPr>
          <a:xfrm>
            <a:off x="4776340" y="262649"/>
            <a:ext cx="6137275" cy="5432425"/>
          </a:xfrm>
        </p:spPr>
        <p:txBody>
          <a:bodyPr>
            <a:normAutofit/>
          </a:bodyPr>
          <a:lstStyle/>
          <a:p>
            <a:pPr marL="0" indent="0">
              <a:buNone/>
            </a:pPr>
            <a:r>
              <a:rPr lang="en-US" sz="3600" b="1">
                <a:latin typeface="Arial" panose="020B0604020202020204" pitchFamily="34" charset="0"/>
                <a:cs typeface="Arial" panose="020B0604020202020204" pitchFamily="34" charset="0"/>
              </a:rPr>
              <a:t>Double Whammy</a:t>
            </a:r>
          </a:p>
          <a:p>
            <a:pPr marL="0" indent="0">
              <a:buNone/>
            </a:pPr>
            <a:r>
              <a:rPr lang="en-US" b="1">
                <a:latin typeface="Arial" panose="020B0604020202020204" pitchFamily="34" charset="0"/>
                <a:cs typeface="Arial" panose="020B0604020202020204" pitchFamily="34" charset="0"/>
              </a:rPr>
              <a:t>In addition to germs growing….</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Germ colonies develop chemical communication to </a:t>
            </a:r>
            <a:br>
              <a:rPr lang="en-US" sz="2800" b="1">
                <a:latin typeface="Arial" panose="020B0604020202020204" pitchFamily="34" charset="0"/>
                <a:cs typeface="Arial" panose="020B0604020202020204" pitchFamily="34" charset="0"/>
              </a:rPr>
            </a:br>
            <a:br>
              <a:rPr lang="en-US" sz="2800" b="1">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S</a:t>
            </a:r>
            <a:r>
              <a:rPr lang="en-US" sz="2800">
                <a:latin typeface="Arial" panose="020B0604020202020204" pitchFamily="34" charset="0"/>
                <a:cs typeface="Arial" panose="020B0604020202020204" pitchFamily="34" charset="0"/>
              </a:rPr>
              <a:t>ecrete proinflammatory cytokines that reduce immune response</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 </a:t>
            </a:r>
          </a:p>
          <a:p>
            <a:pPr marL="0" indent="0">
              <a:buNone/>
            </a:pPr>
            <a:r>
              <a:rPr lang="en-US" sz="2400">
                <a:latin typeface="Arial" panose="020B0604020202020204" pitchFamily="34" charset="0"/>
                <a:cs typeface="Arial" panose="020B0604020202020204" pitchFamily="34" charset="0"/>
              </a:rPr>
              <a:t>Germ colonies incite an inflammatory response in the lung when they are microaspirated </a:t>
            </a:r>
          </a:p>
        </p:txBody>
      </p:sp>
      <p:cxnSp>
        <p:nvCxnSpPr>
          <p:cNvPr id="8" name="Straight Arrow Connector 7"/>
          <p:cNvCxnSpPr>
            <a:cxnSpLocks/>
          </p:cNvCxnSpPr>
          <p:nvPr/>
        </p:nvCxnSpPr>
        <p:spPr>
          <a:xfrm flipH="1" flipV="1">
            <a:off x="1928191" y="2998657"/>
            <a:ext cx="2848149" cy="1145504"/>
          </a:xfrm>
          <a:prstGeom prst="straightConnector1">
            <a:avLst/>
          </a:prstGeom>
          <a:ln w="1079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31FB1E-06E5-9556-D61E-5BD348606D7D}"/>
              </a:ext>
            </a:extLst>
          </p:cNvPr>
          <p:cNvSpPr txBox="1"/>
          <p:nvPr/>
        </p:nvSpPr>
        <p:spPr>
          <a:xfrm>
            <a:off x="0" y="6613753"/>
            <a:ext cx="79308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prstClr val="black"/>
                </a:solidFill>
                <a:effectLst/>
                <a:uLnTx/>
                <a:uFillTx/>
                <a:ea typeface="+mn-ea"/>
                <a:cs typeface="+mn-cs"/>
              </a:rPr>
              <a:t>Kellum etal 2007Understanding inflame cytokine response in PNA and sepsis GenIMS </a:t>
            </a:r>
            <a:r>
              <a:rPr kumimoji="0" lang="en-US" sz="800" i="1" u="none" strike="noStrike" kern="1200" cap="none" spc="0" normalizeH="0" baseline="0" noProof="0">
                <a:ln>
                  <a:noFill/>
                </a:ln>
                <a:solidFill>
                  <a:prstClr val="black"/>
                </a:solidFill>
                <a:effectLst/>
                <a:uLnTx/>
                <a:uFillTx/>
                <a:ea typeface="+mn-ea"/>
                <a:cs typeface="+mn-cs"/>
              </a:rPr>
              <a:t>Arch Intern Med. </a:t>
            </a:r>
            <a:r>
              <a:rPr kumimoji="0" lang="en-US" sz="800" i="0" u="none" strike="noStrike" kern="1200" cap="none" spc="0" normalizeH="0" baseline="0" noProof="0">
                <a:ln>
                  <a:noFill/>
                </a:ln>
                <a:solidFill>
                  <a:prstClr val="black"/>
                </a:solidFill>
                <a:effectLst/>
                <a:uLnTx/>
                <a:uFillTx/>
                <a:ea typeface="+mn-ea"/>
                <a:cs typeface="+mn-cs"/>
              </a:rPr>
              <a:t>2007;167(15):1655-1663</a:t>
            </a:r>
          </a:p>
        </p:txBody>
      </p:sp>
      <p:sp>
        <p:nvSpPr>
          <p:cNvPr id="9" name="TextBox 8">
            <a:extLst>
              <a:ext uri="{FF2B5EF4-FFF2-40B4-BE49-F238E27FC236}">
                <a16:creationId xmlns:a16="http://schemas.microsoft.com/office/drawing/2014/main" id="{37B8A5F2-CFBA-737B-237D-C9519F57592C}"/>
              </a:ext>
            </a:extLst>
          </p:cNvPr>
          <p:cNvSpPr txBox="1"/>
          <p:nvPr/>
        </p:nvSpPr>
        <p:spPr>
          <a:xfrm>
            <a:off x="0" y="6713992"/>
            <a:ext cx="11306777" cy="338554"/>
          </a:xfrm>
          <a:prstGeom prst="rect">
            <a:avLst/>
          </a:prstGeom>
          <a:noFill/>
        </p:spPr>
        <p:txBody>
          <a:bodyPr wrap="square" rtlCol="0">
            <a:spAutoFit/>
          </a:bodyPr>
          <a:lstStyle/>
          <a:p>
            <a:r>
              <a:rPr lang="en-US" sz="800"/>
              <a:t>Imagine: Nield-Gehrig JS and Willmann DE. Foundations of Periodontics for the Dental Hygienist. Philadelphia: Lippincott Williams &amp; Wilkins Textbook 2003:67-73. </a:t>
            </a:r>
          </a:p>
          <a:p>
            <a:endParaRPr lang="en-US" sz="800"/>
          </a:p>
        </p:txBody>
      </p:sp>
    </p:spTree>
    <p:custDataLst>
      <p:tags r:id="rId1"/>
    </p:custDataLst>
    <p:extLst>
      <p:ext uri="{BB962C8B-B14F-4D97-AF65-F5344CB8AC3E}">
        <p14:creationId xmlns:p14="http://schemas.microsoft.com/office/powerpoint/2010/main" val="423290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18E5DA8F-82A5-495F-8535-9660A13F4BC4}"/>
              </a:ext>
            </a:extLst>
          </p:cNvPr>
          <p:cNvGraphicFramePr>
            <a:graphicFrameLocks noGrp="1"/>
          </p:cNvGraphicFramePr>
          <p:nvPr>
            <p:ph sz="half" idx="4294967295"/>
            <p:extLst>
              <p:ext uri="{D42A27DB-BD31-4B8C-83A1-F6EECF244321}">
                <p14:modId xmlns:p14="http://schemas.microsoft.com/office/powerpoint/2010/main" val="408457624"/>
              </p:ext>
            </p:extLst>
          </p:nvPr>
        </p:nvGraphicFramePr>
        <p:xfrm>
          <a:off x="2122235" y="1870788"/>
          <a:ext cx="6632575"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ontent Placeholder 3">
            <a:extLst>
              <a:ext uri="{FF2B5EF4-FFF2-40B4-BE49-F238E27FC236}">
                <a16:creationId xmlns:a16="http://schemas.microsoft.com/office/drawing/2014/main" id="{B47CC7A7-54F1-4B46-B590-A6566EE2BE25}"/>
              </a:ext>
            </a:extLst>
          </p:cNvPr>
          <p:cNvSpPr>
            <a:spLocks noGrp="1"/>
          </p:cNvSpPr>
          <p:nvPr>
            <p:ph sz="half" idx="4294967295"/>
          </p:nvPr>
        </p:nvSpPr>
        <p:spPr>
          <a:xfrm>
            <a:off x="8702743" y="623772"/>
            <a:ext cx="3128962" cy="1803589"/>
          </a:xfrm>
        </p:spPr>
        <p:txBody>
          <a:bodyPr/>
          <a:lstStyle/>
          <a:p>
            <a:pPr marL="0" indent="0" algn="ctr">
              <a:buNone/>
            </a:pPr>
            <a:r>
              <a:rPr lang="en-US" b="1">
                <a:solidFill>
                  <a:schemeClr val="accent3"/>
                </a:solidFill>
              </a:rPr>
              <a:t>KEY POINT to REMEMBER – </a:t>
            </a:r>
            <a:br>
              <a:rPr lang="en-US" b="1">
                <a:solidFill>
                  <a:schemeClr val="accent3"/>
                </a:solidFill>
              </a:rPr>
            </a:br>
            <a:r>
              <a:rPr lang="en-US" b="1">
                <a:solidFill>
                  <a:schemeClr val="accent3"/>
                </a:solidFill>
              </a:rPr>
              <a:t>all patients are at risk  </a:t>
            </a:r>
          </a:p>
          <a:p>
            <a:pPr algn="ctr"/>
            <a:endParaRPr lang="en-US"/>
          </a:p>
          <a:p>
            <a:pPr algn="ctr"/>
            <a:endParaRPr lang="en-US"/>
          </a:p>
        </p:txBody>
      </p:sp>
      <p:pic>
        <p:nvPicPr>
          <p:cNvPr id="7" name="Graphic 6" descr="Old Key outline">
            <a:extLst>
              <a:ext uri="{FF2B5EF4-FFF2-40B4-BE49-F238E27FC236}">
                <a16:creationId xmlns:a16="http://schemas.microsoft.com/office/drawing/2014/main" id="{EE298249-2B1C-408C-9342-264FDD8829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03735" y="2217923"/>
            <a:ext cx="2132059" cy="1803590"/>
          </a:xfrm>
          <a:prstGeom prst="rect">
            <a:avLst/>
          </a:prstGeom>
        </p:spPr>
      </p:pic>
      <p:sp>
        <p:nvSpPr>
          <p:cNvPr id="2" name="TextBox 1">
            <a:extLst>
              <a:ext uri="{FF2B5EF4-FFF2-40B4-BE49-F238E27FC236}">
                <a16:creationId xmlns:a16="http://schemas.microsoft.com/office/drawing/2014/main" id="{0C305895-6AE2-2338-EFB4-9ADCC238C484}"/>
              </a:ext>
            </a:extLst>
          </p:cNvPr>
          <p:cNvSpPr txBox="1"/>
          <p:nvPr/>
        </p:nvSpPr>
        <p:spPr>
          <a:xfrm>
            <a:off x="5634086" y="4854114"/>
            <a:ext cx="6225988" cy="1754326"/>
          </a:xfrm>
          <a:prstGeom prst="rect">
            <a:avLst/>
          </a:prstGeom>
          <a:noFill/>
        </p:spPr>
        <p:txBody>
          <a:bodyPr wrap="square" rtlCol="0">
            <a:spAutoFit/>
          </a:bodyPr>
          <a:lstStyle/>
          <a:p>
            <a:r>
              <a:rPr lang="en-US" sz="1800" b="0" i="0" u="none" strike="noStrike" baseline="0">
                <a:latin typeface="Arial" panose="020B0604020202020204" pitchFamily="34" charset="0"/>
                <a:cs typeface="Arial" panose="020B0604020202020204" pitchFamily="34" charset="0"/>
              </a:rPr>
              <a:t>133 Veterans Affairs hospitals and subsequent mortality, length of stay, inpatient sepsis, and 12-month costs.  </a:t>
            </a:r>
            <a:br>
              <a:rPr lang="en-US" sz="1800" b="0" i="0" u="none" strike="noStrike" baseline="0">
                <a:latin typeface="Arial" panose="020B0604020202020204" pitchFamily="34" charset="0"/>
                <a:cs typeface="Arial" panose="020B0604020202020204" pitchFamily="34" charset="0"/>
              </a:rPr>
            </a:br>
            <a:r>
              <a:rPr lang="en-US" sz="1800" b="0" i="0" u="none" strike="noStrike" baseline="0">
                <a:latin typeface="Arial" panose="020B0604020202020204" pitchFamily="34" charset="0"/>
                <a:cs typeface="Arial" panose="020B0604020202020204" pitchFamily="34" charset="0"/>
              </a:rPr>
              <a:t>Looked at over 72 risk factors to try and predict at hospital admission who would get NVHAP.    </a:t>
            </a:r>
            <a:br>
              <a:rPr lang="en-US" sz="1800" b="0" i="0" u="none" strike="noStrike" baseline="0">
                <a:latin typeface="Arial" panose="020B0604020202020204" pitchFamily="34" charset="0"/>
                <a:cs typeface="Arial" panose="020B0604020202020204" pitchFamily="34" charset="0"/>
              </a:rPr>
            </a:br>
            <a:r>
              <a:rPr lang="en-US" sz="1800" b="1" i="1" u="none" strike="noStrike" baseline="0">
                <a:latin typeface="Arial" panose="020B0604020202020204" pitchFamily="34" charset="0"/>
                <a:cs typeface="Arial" panose="020B0604020202020204" pitchFamily="34" charset="0"/>
              </a:rPr>
              <a:t>Risk stratification was not feasible</a:t>
            </a:r>
            <a:endParaRPr lang="en-US" sz="1800" b="1"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CD5F22C-A3A8-D6F1-9E40-6FC7B1B02653}"/>
              </a:ext>
            </a:extLst>
          </p:cNvPr>
          <p:cNvSpPr txBox="1"/>
          <p:nvPr/>
        </p:nvSpPr>
        <p:spPr>
          <a:xfrm>
            <a:off x="2021576" y="6688723"/>
            <a:ext cx="8840949" cy="338554"/>
          </a:xfrm>
          <a:prstGeom prst="rect">
            <a:avLst/>
          </a:prstGeom>
          <a:noFill/>
        </p:spPr>
        <p:txBody>
          <a:bodyPr wrap="square" rtlCol="0">
            <a:spAutoFit/>
          </a:bodyPr>
          <a:lstStyle/>
          <a:p>
            <a:r>
              <a:rPr lang="en-US" sz="800" b="0" i="0" strike="noStrike">
                <a:effectLst/>
              </a:rPr>
              <a:t>Evan Carey</a:t>
            </a:r>
            <a:r>
              <a:rPr lang="en-US" sz="800" b="0" i="0" baseline="30000">
                <a:effectLst/>
              </a:rPr>
              <a:t> </a:t>
            </a:r>
            <a:r>
              <a:rPr lang="en-US" sz="800" b="0" i="0" strike="noStrike" baseline="30000">
                <a:effectLst/>
                <a:hlinkClick r:id="rId11" tooltip="Research and Development, Rocky Mountain Regional VA Medical Center, Aurora, CO; The VA Collaborative Evaluation Center (VACE), A virtual center based at the Rocky Mountain Regional, Seattle, and Louis Stokes Cleveland VA Medical Centers; Aurora, CO, Seattle, WA, Cleveland, OH; Department of Biostatistics and Informatics, Colorado School of Public Health, University of Colorado Anschutz Medical Campus, Auora, CO. Electronic address: Evan.carey@va.gov.">
                  <a:extLst>
                    <a:ext uri="{A12FA001-AC4F-418D-AE19-62706E023703}">
                      <ahyp:hlinkClr xmlns:ahyp="http://schemas.microsoft.com/office/drawing/2018/hyperlinkcolor" val="tx"/>
                    </a:ext>
                  </a:extLst>
                </a:hlinkClick>
              </a:rPr>
              <a:t>1</a:t>
            </a:r>
            <a:r>
              <a:rPr lang="en-US" sz="800" b="0" i="0">
                <a:effectLst/>
              </a:rPr>
              <a:t>, </a:t>
            </a:r>
            <a:r>
              <a:rPr lang="en-US" sz="800" b="0" i="0" strike="noStrike">
                <a:effectLst/>
              </a:rPr>
              <a:t>Hung-Yuan P Chen</a:t>
            </a:r>
            <a:r>
              <a:rPr lang="en-US" sz="800" b="0" i="0" baseline="30000">
                <a:effectLst/>
              </a:rPr>
              <a:t> </a:t>
            </a:r>
            <a:r>
              <a:rPr lang="en-US" sz="800" b="0" i="0" strike="noStrike" baseline="30000">
                <a:effectLst/>
              </a:rPr>
              <a:t>2</a:t>
            </a:r>
            <a:r>
              <a:rPr lang="en-US" sz="800" b="0" i="0">
                <a:effectLst/>
              </a:rPr>
              <a:t>, </a:t>
            </a:r>
            <a:r>
              <a:rPr lang="en-US" sz="800" b="0" i="0" strike="noStrike">
                <a:effectLst/>
              </a:rPr>
              <a:t>Dian Baker</a:t>
            </a:r>
            <a:r>
              <a:rPr lang="en-US" sz="800" b="0" i="0" baseline="30000">
                <a:effectLst/>
              </a:rPr>
              <a:t> </a:t>
            </a:r>
            <a:r>
              <a:rPr lang="en-US" sz="800" b="0" i="0" strike="noStrike" baseline="30000">
                <a:effectLst/>
              </a:rPr>
              <a:t>3</a:t>
            </a:r>
            <a:r>
              <a:rPr lang="en-US" sz="800" b="0" i="0">
                <a:effectLst/>
              </a:rPr>
              <a:t>, </a:t>
            </a:r>
            <a:r>
              <a:rPr lang="en-US" sz="800" b="0" i="0" strike="noStrike">
                <a:effectLst/>
              </a:rPr>
              <a:t>Richard Blankenhorn</a:t>
            </a:r>
            <a:r>
              <a:rPr lang="en-US" sz="800" b="0" i="0" baseline="30000">
                <a:effectLst/>
              </a:rPr>
              <a:t> </a:t>
            </a:r>
            <a:r>
              <a:rPr lang="en-US" sz="800" b="0" i="0" strike="noStrike" baseline="30000">
                <a:effectLst/>
              </a:rPr>
              <a:t>2</a:t>
            </a:r>
            <a:r>
              <a:rPr lang="en-US" sz="800" b="0" i="0">
                <a:effectLst/>
              </a:rPr>
              <a:t>, </a:t>
            </a:r>
            <a:r>
              <a:rPr lang="en-US" sz="800" b="0" i="0" strike="noStrike">
                <a:effectLst/>
              </a:rPr>
              <a:t>Ryan J Vega</a:t>
            </a:r>
            <a:r>
              <a:rPr lang="en-US" sz="800" b="0" i="0" baseline="30000">
                <a:effectLst/>
              </a:rPr>
              <a:t> </a:t>
            </a:r>
            <a:r>
              <a:rPr lang="en-US" sz="800" b="0" i="0" strike="noStrike" baseline="30000">
                <a:effectLst/>
              </a:rPr>
              <a:t>4</a:t>
            </a:r>
            <a:r>
              <a:rPr lang="en-US" sz="800" b="0" i="0">
                <a:effectLst/>
              </a:rPr>
              <a:t>, </a:t>
            </a:r>
            <a:r>
              <a:rPr lang="en-US" sz="800" b="0" i="0" strike="noStrike">
                <a:effectLst/>
              </a:rPr>
              <a:t>Michael Ho</a:t>
            </a:r>
            <a:r>
              <a:rPr lang="en-US" sz="800" b="0" i="0" baseline="30000">
                <a:effectLst/>
              </a:rPr>
              <a:t> </a:t>
            </a:r>
            <a:r>
              <a:rPr lang="en-US" sz="800" b="0" i="0" strike="noStrike" baseline="30000">
                <a:effectLst/>
              </a:rPr>
              <a:t>5</a:t>
            </a:r>
            <a:r>
              <a:rPr lang="en-US" sz="800" b="0" i="0">
                <a:effectLst/>
              </a:rPr>
              <a:t>, </a:t>
            </a:r>
            <a:r>
              <a:rPr lang="en-US" sz="800" b="0" i="0" strike="noStrike">
                <a:effectLst/>
              </a:rPr>
              <a:t>Shannon Munro</a:t>
            </a:r>
            <a:r>
              <a:rPr lang="en-US" sz="800" b="0" i="0" baseline="30000">
                <a:effectLst/>
              </a:rPr>
              <a:t> </a:t>
            </a:r>
            <a:r>
              <a:rPr lang="en-US" sz="800" b="0" i="0" strike="noStrike" baseline="30000">
                <a:effectLst/>
              </a:rPr>
              <a:t>6</a:t>
            </a:r>
            <a:r>
              <a:rPr lang="en-US" sz="800" b="0" i="0" strike="noStrike" baseline="0"/>
              <a:t>American </a:t>
            </a:r>
            <a:r>
              <a:rPr lang="en-US" sz="800" b="0" i="0" u="none" strike="noStrike" baseline="0"/>
              <a:t>Journal of Infection Control</a:t>
            </a:r>
          </a:p>
          <a:p>
            <a:endParaRPr lang="en-US" sz="800"/>
          </a:p>
        </p:txBody>
      </p:sp>
    </p:spTree>
    <p:custDataLst>
      <p:tags r:id="rId1"/>
    </p:custDataLst>
    <p:extLst>
      <p:ext uri="{BB962C8B-B14F-4D97-AF65-F5344CB8AC3E}">
        <p14:creationId xmlns:p14="http://schemas.microsoft.com/office/powerpoint/2010/main" val="232352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9868" y="1730320"/>
            <a:ext cx="11752263" cy="3565525"/>
          </a:xfrm>
        </p:spPr>
        <p:txBody>
          <a:bodyPr vert="horz" lIns="91440" tIns="45720" rIns="91440" bIns="45720" rtlCol="0" anchor="b">
            <a:normAutofit/>
          </a:bodyPr>
          <a:lstStyle/>
          <a:p>
            <a:pPr algn="ctr"/>
            <a:r>
              <a:rPr lang="en-US" b="1">
                <a:latin typeface="Arial" panose="020B0604020202020204" pitchFamily="34" charset="0"/>
                <a:cs typeface="Arial" panose="020B0604020202020204" pitchFamily="34" charset="0"/>
              </a:rPr>
              <a:t>How can the healthcare team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solve this problem?</a:t>
            </a:r>
            <a:br>
              <a:rPr lang="en-US" b="1">
                <a:latin typeface="Arial" panose="020B0604020202020204" pitchFamily="34" charset="0"/>
                <a:cs typeface="Arial" panose="020B0604020202020204" pitchFamily="34" charset="0"/>
              </a:rPr>
            </a:br>
            <a:br>
              <a:rPr lang="en-US" b="1">
                <a:latin typeface="Arial" panose="020B0604020202020204" pitchFamily="34" charset="0"/>
                <a:cs typeface="Arial" panose="020B0604020202020204" pitchFamily="34" charset="0"/>
              </a:rPr>
            </a:b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712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a:extLst>
              <a:ext uri="{FF2B5EF4-FFF2-40B4-BE49-F238E27FC236}">
                <a16:creationId xmlns:a16="http://schemas.microsoft.com/office/drawing/2014/main" id="{7A6C4145-71FD-4A5F-90DD-5F1E6082AB84}"/>
              </a:ext>
            </a:extLst>
          </p:cNvPr>
          <p:cNvSpPr txBox="1">
            <a:spLocks noChangeArrowheads="1"/>
          </p:cNvSpPr>
          <p:nvPr/>
        </p:nvSpPr>
        <p:spPr bwMode="auto">
          <a:xfrm>
            <a:off x="2962349" y="913350"/>
            <a:ext cx="2348100" cy="1323439"/>
          </a:xfrm>
          <a:prstGeom prst="rect">
            <a:avLst/>
          </a:prstGeom>
          <a:solidFill>
            <a:srgbClr val="CCFFCC"/>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cs typeface="Arial" panose="020B0604020202020204" pitchFamily="34" charset="0"/>
              </a:rPr>
              <a:t>Reduce pathogenic colonization of oropharyngeal cavity–primary source control</a:t>
            </a:r>
          </a:p>
        </p:txBody>
      </p:sp>
      <p:sp>
        <p:nvSpPr>
          <p:cNvPr id="2051" name="Text Box 4">
            <a:extLst>
              <a:ext uri="{FF2B5EF4-FFF2-40B4-BE49-F238E27FC236}">
                <a16:creationId xmlns:a16="http://schemas.microsoft.com/office/drawing/2014/main" id="{846AC0B6-CA64-4102-9B6D-8637ADA9C548}"/>
              </a:ext>
            </a:extLst>
          </p:cNvPr>
          <p:cNvSpPr txBox="1">
            <a:spLocks noChangeArrowheads="1"/>
          </p:cNvSpPr>
          <p:nvPr/>
        </p:nvSpPr>
        <p:spPr bwMode="auto">
          <a:xfrm>
            <a:off x="2936296" y="2393302"/>
            <a:ext cx="2348101" cy="646331"/>
          </a:xfrm>
          <a:prstGeom prst="rect">
            <a:avLst/>
          </a:prstGeom>
          <a:solidFill>
            <a:srgbClr val="99CCFF"/>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Reduce </a:t>
            </a:r>
            <a:br>
              <a:rPr lang="en-US" altLang="en-US" sz="1800" b="1"/>
            </a:br>
            <a:r>
              <a:rPr lang="en-US" altLang="en-US" sz="1800" b="1"/>
              <a:t>microaspiration</a:t>
            </a:r>
          </a:p>
        </p:txBody>
      </p:sp>
      <p:sp>
        <p:nvSpPr>
          <p:cNvPr id="2052" name="Text Box 6">
            <a:extLst>
              <a:ext uri="{FF2B5EF4-FFF2-40B4-BE49-F238E27FC236}">
                <a16:creationId xmlns:a16="http://schemas.microsoft.com/office/drawing/2014/main" id="{C28FC0BB-200B-4AE0-9690-51F80BBA51EC}"/>
              </a:ext>
            </a:extLst>
          </p:cNvPr>
          <p:cNvSpPr txBox="1">
            <a:spLocks noChangeArrowheads="1"/>
          </p:cNvSpPr>
          <p:nvPr/>
        </p:nvSpPr>
        <p:spPr bwMode="auto">
          <a:xfrm>
            <a:off x="2910524" y="3538659"/>
            <a:ext cx="2273675" cy="2834640"/>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r>
              <a:rPr lang="en-US" altLang="en-US" sz="1800" b="1"/>
              <a:t>Strengthen host defenses</a:t>
            </a:r>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a:p>
            <a:pPr algn="ctr" eaLnBrk="1" hangingPunct="1">
              <a:spcBef>
                <a:spcPct val="50000"/>
              </a:spcBef>
              <a:buFontTx/>
              <a:buNone/>
            </a:pPr>
            <a:endParaRPr lang="en-US" altLang="en-US" sz="1200" b="1"/>
          </a:p>
        </p:txBody>
      </p:sp>
      <p:sp>
        <p:nvSpPr>
          <p:cNvPr id="2053" name="Text Box 8">
            <a:extLst>
              <a:ext uri="{FF2B5EF4-FFF2-40B4-BE49-F238E27FC236}">
                <a16:creationId xmlns:a16="http://schemas.microsoft.com/office/drawing/2014/main" id="{76EF9C1A-3532-436E-BB44-4CB792868CDB}"/>
              </a:ext>
            </a:extLst>
          </p:cNvPr>
          <p:cNvSpPr txBox="1">
            <a:spLocks noChangeArrowheads="1"/>
          </p:cNvSpPr>
          <p:nvPr/>
        </p:nvSpPr>
        <p:spPr bwMode="auto">
          <a:xfrm>
            <a:off x="2722261" y="341313"/>
            <a:ext cx="2828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Arial Black" panose="020B0A04020102020204" pitchFamily="34" charset="0"/>
              </a:rPr>
              <a:t>Primary Drivers</a:t>
            </a:r>
          </a:p>
        </p:txBody>
      </p:sp>
      <p:sp>
        <p:nvSpPr>
          <p:cNvPr id="2054" name="Text Box 9">
            <a:extLst>
              <a:ext uri="{FF2B5EF4-FFF2-40B4-BE49-F238E27FC236}">
                <a16:creationId xmlns:a16="http://schemas.microsoft.com/office/drawing/2014/main" id="{E79DD409-BB5F-4CD5-B9CF-0D3356203805}"/>
              </a:ext>
            </a:extLst>
          </p:cNvPr>
          <p:cNvSpPr txBox="1">
            <a:spLocks noChangeArrowheads="1"/>
          </p:cNvSpPr>
          <p:nvPr/>
        </p:nvSpPr>
        <p:spPr bwMode="auto">
          <a:xfrm>
            <a:off x="5861502" y="341313"/>
            <a:ext cx="4339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Arial Black" panose="020B0A04020102020204" pitchFamily="34" charset="0"/>
              </a:rPr>
              <a:t>Secondary  Drivers</a:t>
            </a:r>
          </a:p>
        </p:txBody>
      </p:sp>
      <p:sp>
        <p:nvSpPr>
          <p:cNvPr id="2056" name="Text Box 11">
            <a:extLst>
              <a:ext uri="{FF2B5EF4-FFF2-40B4-BE49-F238E27FC236}">
                <a16:creationId xmlns:a16="http://schemas.microsoft.com/office/drawing/2014/main" id="{372EA3FA-3A4C-44AA-8B9B-7F7731430D71}"/>
              </a:ext>
            </a:extLst>
          </p:cNvPr>
          <p:cNvSpPr txBox="1">
            <a:spLocks noChangeArrowheads="1"/>
          </p:cNvSpPr>
          <p:nvPr/>
        </p:nvSpPr>
        <p:spPr bwMode="auto">
          <a:xfrm>
            <a:off x="5550534" y="4066332"/>
            <a:ext cx="5411882" cy="30777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Ensure adequate nutrition</a:t>
            </a:r>
          </a:p>
        </p:txBody>
      </p:sp>
      <p:sp>
        <p:nvSpPr>
          <p:cNvPr id="2057" name="Text Box 12">
            <a:extLst>
              <a:ext uri="{FF2B5EF4-FFF2-40B4-BE49-F238E27FC236}">
                <a16:creationId xmlns:a16="http://schemas.microsoft.com/office/drawing/2014/main" id="{8825D726-4B8B-40F1-9C7E-A58FC84FF9B3}"/>
              </a:ext>
            </a:extLst>
          </p:cNvPr>
          <p:cNvSpPr txBox="1">
            <a:spLocks noChangeArrowheads="1"/>
          </p:cNvSpPr>
          <p:nvPr/>
        </p:nvSpPr>
        <p:spPr bwMode="auto">
          <a:xfrm>
            <a:off x="5575468" y="5655841"/>
            <a:ext cx="5433077" cy="30777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Maintain body temperature</a:t>
            </a:r>
          </a:p>
        </p:txBody>
      </p:sp>
      <p:sp>
        <p:nvSpPr>
          <p:cNvPr id="2058" name="Text Box 13">
            <a:extLst>
              <a:ext uri="{FF2B5EF4-FFF2-40B4-BE49-F238E27FC236}">
                <a16:creationId xmlns:a16="http://schemas.microsoft.com/office/drawing/2014/main" id="{F84A8B23-B6D3-45BD-860D-874BD1CC4375}"/>
              </a:ext>
            </a:extLst>
          </p:cNvPr>
          <p:cNvSpPr txBox="1">
            <a:spLocks noChangeArrowheads="1"/>
          </p:cNvSpPr>
          <p:nvPr/>
        </p:nvSpPr>
        <p:spPr bwMode="auto">
          <a:xfrm>
            <a:off x="5569773" y="5239872"/>
            <a:ext cx="5438772" cy="30777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Glycemic control</a:t>
            </a:r>
          </a:p>
        </p:txBody>
      </p:sp>
      <p:sp>
        <p:nvSpPr>
          <p:cNvPr id="2059" name="Text Box 14">
            <a:extLst>
              <a:ext uri="{FF2B5EF4-FFF2-40B4-BE49-F238E27FC236}">
                <a16:creationId xmlns:a16="http://schemas.microsoft.com/office/drawing/2014/main" id="{15D47549-51BA-4001-823C-6A4ED2797D84}"/>
              </a:ext>
            </a:extLst>
          </p:cNvPr>
          <p:cNvSpPr txBox="1">
            <a:spLocks noChangeArrowheads="1"/>
          </p:cNvSpPr>
          <p:nvPr/>
        </p:nvSpPr>
        <p:spPr bwMode="auto">
          <a:xfrm>
            <a:off x="5548949" y="4648202"/>
            <a:ext cx="5413467" cy="30777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Pharmacological/ antibiotic stewardship</a:t>
            </a:r>
          </a:p>
        </p:txBody>
      </p:sp>
      <p:sp>
        <p:nvSpPr>
          <p:cNvPr id="2060" name="Text Box 15">
            <a:extLst>
              <a:ext uri="{FF2B5EF4-FFF2-40B4-BE49-F238E27FC236}">
                <a16:creationId xmlns:a16="http://schemas.microsoft.com/office/drawing/2014/main" id="{D8CE58FD-3BF0-4CE2-98C0-D5511E21A998}"/>
              </a:ext>
            </a:extLst>
          </p:cNvPr>
          <p:cNvSpPr txBox="1">
            <a:spLocks noChangeArrowheads="1"/>
          </p:cNvSpPr>
          <p:nvPr/>
        </p:nvSpPr>
        <p:spPr bwMode="auto">
          <a:xfrm>
            <a:off x="5560060" y="3619366"/>
            <a:ext cx="5402356" cy="30777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Early mobility</a:t>
            </a:r>
          </a:p>
        </p:txBody>
      </p:sp>
      <p:sp>
        <p:nvSpPr>
          <p:cNvPr id="2061" name="Text Box 17">
            <a:extLst>
              <a:ext uri="{FF2B5EF4-FFF2-40B4-BE49-F238E27FC236}">
                <a16:creationId xmlns:a16="http://schemas.microsoft.com/office/drawing/2014/main" id="{D276B62A-FCB7-4332-96C2-5BE3D28E4861}"/>
              </a:ext>
            </a:extLst>
          </p:cNvPr>
          <p:cNvSpPr txBox="1">
            <a:spLocks noChangeArrowheads="1"/>
          </p:cNvSpPr>
          <p:nvPr/>
        </p:nvSpPr>
        <p:spPr bwMode="auto">
          <a:xfrm>
            <a:off x="5560059" y="3067912"/>
            <a:ext cx="5341189" cy="307777"/>
          </a:xfrm>
          <a:prstGeom prst="rect">
            <a:avLst/>
          </a:prstGeom>
          <a:solidFill>
            <a:srgbClr val="99CCFF"/>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NG/OG tube assessment and care</a:t>
            </a:r>
          </a:p>
        </p:txBody>
      </p:sp>
      <p:sp>
        <p:nvSpPr>
          <p:cNvPr id="2062" name="Text Box 18">
            <a:extLst>
              <a:ext uri="{FF2B5EF4-FFF2-40B4-BE49-F238E27FC236}">
                <a16:creationId xmlns:a16="http://schemas.microsoft.com/office/drawing/2014/main" id="{C82C0AE8-5BA3-4A0C-A5D8-9BC29DF75894}"/>
              </a:ext>
            </a:extLst>
          </p:cNvPr>
          <p:cNvSpPr txBox="1">
            <a:spLocks noChangeArrowheads="1"/>
          </p:cNvSpPr>
          <p:nvPr/>
        </p:nvSpPr>
        <p:spPr bwMode="auto">
          <a:xfrm>
            <a:off x="5526723" y="2627052"/>
            <a:ext cx="5341189" cy="307777"/>
          </a:xfrm>
          <a:prstGeom prst="rect">
            <a:avLst/>
          </a:prstGeom>
          <a:solidFill>
            <a:srgbClr val="99CCFF"/>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Elevated Head of Bed</a:t>
            </a:r>
          </a:p>
        </p:txBody>
      </p:sp>
      <p:sp>
        <p:nvSpPr>
          <p:cNvPr id="2063" name="Text Box 23">
            <a:extLst>
              <a:ext uri="{FF2B5EF4-FFF2-40B4-BE49-F238E27FC236}">
                <a16:creationId xmlns:a16="http://schemas.microsoft.com/office/drawing/2014/main" id="{C64524E2-9F7E-4BF2-85BF-F6764B112D9C}"/>
              </a:ext>
            </a:extLst>
          </p:cNvPr>
          <p:cNvSpPr txBox="1">
            <a:spLocks noChangeArrowheads="1"/>
          </p:cNvSpPr>
          <p:nvPr/>
        </p:nvSpPr>
        <p:spPr bwMode="auto">
          <a:xfrm>
            <a:off x="5550537" y="982663"/>
            <a:ext cx="5277036" cy="923330"/>
          </a:xfrm>
          <a:prstGeom prst="rect">
            <a:avLst/>
          </a:prstGeom>
          <a:solidFill>
            <a:srgbClr val="CCFFCC"/>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200" b="1"/>
          </a:p>
          <a:p>
            <a:pPr eaLnBrk="1" hangingPunct="1">
              <a:spcBef>
                <a:spcPct val="50000"/>
              </a:spcBef>
              <a:buFontTx/>
              <a:buNone/>
            </a:pPr>
            <a:r>
              <a:rPr lang="en-US" altLang="en-US" sz="1600" b="1"/>
              <a:t>Comprehensive oral hygiene for all patients</a:t>
            </a:r>
          </a:p>
          <a:p>
            <a:pPr eaLnBrk="1" hangingPunct="1">
              <a:spcBef>
                <a:spcPct val="50000"/>
              </a:spcBef>
              <a:buFontTx/>
              <a:buNone/>
            </a:pPr>
            <a:endParaRPr lang="en-US" altLang="en-US" sz="1200" b="1"/>
          </a:p>
        </p:txBody>
      </p:sp>
      <p:sp>
        <p:nvSpPr>
          <p:cNvPr id="2064" name="Text Box 25">
            <a:extLst>
              <a:ext uri="{FF2B5EF4-FFF2-40B4-BE49-F238E27FC236}">
                <a16:creationId xmlns:a16="http://schemas.microsoft.com/office/drawing/2014/main" id="{50C35CC9-6143-4EB8-AB01-62C027D541D5}"/>
              </a:ext>
            </a:extLst>
          </p:cNvPr>
          <p:cNvSpPr txBox="1">
            <a:spLocks noChangeArrowheads="1"/>
          </p:cNvSpPr>
          <p:nvPr/>
        </p:nvSpPr>
        <p:spPr bwMode="auto">
          <a:xfrm>
            <a:off x="5561649" y="2180086"/>
            <a:ext cx="5317377" cy="309909"/>
          </a:xfrm>
          <a:prstGeom prst="rect">
            <a:avLst/>
          </a:prstGeom>
          <a:solidFill>
            <a:srgbClr val="99CCFF"/>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Swallow assessments</a:t>
            </a:r>
          </a:p>
        </p:txBody>
      </p:sp>
      <p:sp>
        <p:nvSpPr>
          <p:cNvPr id="2065" name="Line 30">
            <a:extLst>
              <a:ext uri="{FF2B5EF4-FFF2-40B4-BE49-F238E27FC236}">
                <a16:creationId xmlns:a16="http://schemas.microsoft.com/office/drawing/2014/main" id="{B5DCE5D1-4037-4537-B02A-7230EE6F6B57}"/>
              </a:ext>
            </a:extLst>
          </p:cNvPr>
          <p:cNvSpPr>
            <a:spLocks noChangeShapeType="1"/>
          </p:cNvSpPr>
          <p:nvPr/>
        </p:nvSpPr>
        <p:spPr bwMode="auto">
          <a:xfrm flipH="1">
            <a:off x="5269643" y="2744611"/>
            <a:ext cx="246436" cy="154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6" name="Line 31">
            <a:extLst>
              <a:ext uri="{FF2B5EF4-FFF2-40B4-BE49-F238E27FC236}">
                <a16:creationId xmlns:a16="http://schemas.microsoft.com/office/drawing/2014/main" id="{51003D79-40DB-4645-A552-5ADBC39C4A7E}"/>
              </a:ext>
            </a:extLst>
          </p:cNvPr>
          <p:cNvSpPr>
            <a:spLocks noChangeShapeType="1"/>
          </p:cNvSpPr>
          <p:nvPr/>
        </p:nvSpPr>
        <p:spPr bwMode="auto">
          <a:xfrm flipH="1">
            <a:off x="5207823" y="4876800"/>
            <a:ext cx="30825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7" name="Line 32">
            <a:extLst>
              <a:ext uri="{FF2B5EF4-FFF2-40B4-BE49-F238E27FC236}">
                <a16:creationId xmlns:a16="http://schemas.microsoft.com/office/drawing/2014/main" id="{51067BBF-E515-460D-B5A7-103E8FAC3772}"/>
              </a:ext>
            </a:extLst>
          </p:cNvPr>
          <p:cNvSpPr>
            <a:spLocks noChangeShapeType="1"/>
          </p:cNvSpPr>
          <p:nvPr/>
        </p:nvSpPr>
        <p:spPr bwMode="auto">
          <a:xfrm flipH="1">
            <a:off x="5310823" y="1592263"/>
            <a:ext cx="21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8" name="Text Box 35">
            <a:extLst>
              <a:ext uri="{FF2B5EF4-FFF2-40B4-BE49-F238E27FC236}">
                <a16:creationId xmlns:a16="http://schemas.microsoft.com/office/drawing/2014/main" id="{6E3C574F-072D-4C74-B4D3-BE49EC700E25}"/>
              </a:ext>
            </a:extLst>
          </p:cNvPr>
          <p:cNvSpPr txBox="1">
            <a:spLocks noChangeArrowheads="1"/>
          </p:cNvSpPr>
          <p:nvPr/>
        </p:nvSpPr>
        <p:spPr bwMode="auto">
          <a:xfrm>
            <a:off x="835433" y="1407958"/>
            <a:ext cx="1094158" cy="3970318"/>
          </a:xfrm>
          <a:prstGeom prst="rect">
            <a:avLst/>
          </a:prstGeom>
          <a:solidFill>
            <a:schemeClr val="bg1"/>
          </a:solidFill>
          <a:ln w="22225">
            <a:solidFill>
              <a:schemeClr val="accent1">
                <a:lumMod val="5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1800"/>
          </a:p>
          <a:p>
            <a:pPr algn="ctr" eaLnBrk="1" hangingPunct="1">
              <a:spcBef>
                <a:spcPct val="50000"/>
              </a:spcBef>
              <a:buFontTx/>
              <a:buNone/>
            </a:pPr>
            <a:endParaRPr lang="en-US" altLang="en-US" sz="1800"/>
          </a:p>
          <a:p>
            <a:pPr algn="ctr" eaLnBrk="1" hangingPunct="1">
              <a:spcBef>
                <a:spcPct val="50000"/>
              </a:spcBef>
              <a:buFontTx/>
              <a:buNone/>
            </a:pPr>
            <a:endParaRPr lang="en-US" altLang="en-US" sz="1800"/>
          </a:p>
          <a:p>
            <a:pPr algn="ctr" eaLnBrk="1" hangingPunct="1">
              <a:spcBef>
                <a:spcPct val="50000"/>
              </a:spcBef>
              <a:buFontTx/>
              <a:buNone/>
            </a:pPr>
            <a:endParaRPr lang="en-US" altLang="en-US" sz="1800"/>
          </a:p>
          <a:p>
            <a:pPr algn="ctr" eaLnBrk="1" hangingPunct="1">
              <a:spcBef>
                <a:spcPct val="50000"/>
              </a:spcBef>
              <a:buFontTx/>
              <a:buNone/>
            </a:pPr>
            <a:r>
              <a:rPr lang="en-US" altLang="en-US" sz="1800" b="1">
                <a:solidFill>
                  <a:schemeClr val="accent3"/>
                </a:solidFill>
              </a:rPr>
              <a:t>Prevent </a:t>
            </a:r>
            <a:br>
              <a:rPr lang="en-US" altLang="en-US" sz="1800" b="1">
                <a:solidFill>
                  <a:schemeClr val="accent3"/>
                </a:solidFill>
              </a:rPr>
            </a:br>
            <a:r>
              <a:rPr lang="en-US" altLang="en-US" sz="1800" b="1">
                <a:solidFill>
                  <a:schemeClr val="accent3"/>
                </a:solidFill>
              </a:rPr>
              <a:t>NVHAP</a:t>
            </a:r>
            <a:endParaRPr lang="en-US" altLang="en-US" sz="1800"/>
          </a:p>
          <a:p>
            <a:pPr algn="ctr" eaLnBrk="1" hangingPunct="1">
              <a:spcBef>
                <a:spcPct val="50000"/>
              </a:spcBef>
              <a:buFontTx/>
              <a:buNone/>
            </a:pPr>
            <a:endParaRPr lang="en-US" altLang="en-US" sz="1800"/>
          </a:p>
          <a:p>
            <a:pPr algn="ctr" eaLnBrk="1" hangingPunct="1">
              <a:spcBef>
                <a:spcPct val="50000"/>
              </a:spcBef>
              <a:buFontTx/>
              <a:buNone/>
            </a:pPr>
            <a:endParaRPr lang="en-US" altLang="en-US" sz="1800"/>
          </a:p>
          <a:p>
            <a:pPr algn="ctr" eaLnBrk="1" hangingPunct="1">
              <a:spcBef>
                <a:spcPct val="50000"/>
              </a:spcBef>
              <a:buFontTx/>
              <a:buNone/>
            </a:pPr>
            <a:endParaRPr lang="en-US" altLang="en-US" sz="1800"/>
          </a:p>
          <a:p>
            <a:pPr algn="ctr" eaLnBrk="1" hangingPunct="1">
              <a:spcBef>
                <a:spcPct val="50000"/>
              </a:spcBef>
              <a:buFontTx/>
              <a:buNone/>
            </a:pPr>
            <a:r>
              <a:rPr lang="en-US" altLang="en-US" sz="1800"/>
              <a:t>                    </a:t>
            </a:r>
          </a:p>
        </p:txBody>
      </p:sp>
      <p:sp>
        <p:nvSpPr>
          <p:cNvPr id="2069" name="Line 36">
            <a:extLst>
              <a:ext uri="{FF2B5EF4-FFF2-40B4-BE49-F238E27FC236}">
                <a16:creationId xmlns:a16="http://schemas.microsoft.com/office/drawing/2014/main" id="{5855BB18-593E-45C3-B65D-E4E4ABC2EA8D}"/>
              </a:ext>
            </a:extLst>
          </p:cNvPr>
          <p:cNvSpPr>
            <a:spLocks noChangeShapeType="1"/>
          </p:cNvSpPr>
          <p:nvPr/>
        </p:nvSpPr>
        <p:spPr bwMode="auto">
          <a:xfrm flipH="1">
            <a:off x="1937338" y="1753627"/>
            <a:ext cx="97318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0" name="Line 37">
            <a:extLst>
              <a:ext uri="{FF2B5EF4-FFF2-40B4-BE49-F238E27FC236}">
                <a16:creationId xmlns:a16="http://schemas.microsoft.com/office/drawing/2014/main" id="{EF1F9DFA-E3CF-4C86-A3AE-3D0C5988644E}"/>
              </a:ext>
            </a:extLst>
          </p:cNvPr>
          <p:cNvSpPr>
            <a:spLocks noChangeShapeType="1"/>
          </p:cNvSpPr>
          <p:nvPr/>
        </p:nvSpPr>
        <p:spPr bwMode="auto">
          <a:xfrm flipH="1">
            <a:off x="1937338" y="2610849"/>
            <a:ext cx="953948" cy="223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1" name="Line 38">
            <a:extLst>
              <a:ext uri="{FF2B5EF4-FFF2-40B4-BE49-F238E27FC236}">
                <a16:creationId xmlns:a16="http://schemas.microsoft.com/office/drawing/2014/main" id="{042A6275-C246-4EB8-A0D9-6F79958BED9F}"/>
              </a:ext>
            </a:extLst>
          </p:cNvPr>
          <p:cNvSpPr>
            <a:spLocks noChangeShapeType="1"/>
          </p:cNvSpPr>
          <p:nvPr/>
        </p:nvSpPr>
        <p:spPr bwMode="auto">
          <a:xfrm flipH="1">
            <a:off x="1937338" y="4495800"/>
            <a:ext cx="9128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3" name="Text Box 10">
            <a:extLst>
              <a:ext uri="{FF2B5EF4-FFF2-40B4-BE49-F238E27FC236}">
                <a16:creationId xmlns:a16="http://schemas.microsoft.com/office/drawing/2014/main" id="{9A2FF3A3-7E85-4999-B60A-D7462F7FB79E}"/>
              </a:ext>
            </a:extLst>
          </p:cNvPr>
          <p:cNvSpPr txBox="1">
            <a:spLocks noChangeArrowheads="1"/>
          </p:cNvSpPr>
          <p:nvPr/>
        </p:nvSpPr>
        <p:spPr bwMode="auto">
          <a:xfrm>
            <a:off x="569847" y="450056"/>
            <a:ext cx="165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latin typeface="Arial Black" panose="020B0A04020102020204" pitchFamily="34" charset="0"/>
              </a:rPr>
              <a:t>GOAL</a:t>
            </a:r>
          </a:p>
        </p:txBody>
      </p:sp>
      <p:sp>
        <p:nvSpPr>
          <p:cNvPr id="2084" name="Text Box 12">
            <a:extLst>
              <a:ext uri="{FF2B5EF4-FFF2-40B4-BE49-F238E27FC236}">
                <a16:creationId xmlns:a16="http://schemas.microsoft.com/office/drawing/2014/main" id="{9CB28746-8FA6-41AE-8EDF-0AC3E364A0B4}"/>
              </a:ext>
            </a:extLst>
          </p:cNvPr>
          <p:cNvSpPr txBox="1">
            <a:spLocks noChangeArrowheads="1"/>
          </p:cNvSpPr>
          <p:nvPr/>
        </p:nvSpPr>
        <p:spPr bwMode="auto">
          <a:xfrm>
            <a:off x="5548949" y="6161051"/>
            <a:ext cx="5452687" cy="30777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t>Immunize per CDC</a:t>
            </a:r>
          </a:p>
        </p:txBody>
      </p:sp>
      <p:sp>
        <p:nvSpPr>
          <p:cNvPr id="4" name="TextBox 3">
            <a:extLst>
              <a:ext uri="{FF2B5EF4-FFF2-40B4-BE49-F238E27FC236}">
                <a16:creationId xmlns:a16="http://schemas.microsoft.com/office/drawing/2014/main" id="{6B4C66A6-90D3-4ED7-AA60-A1FB75F2EC2F}"/>
              </a:ext>
            </a:extLst>
          </p:cNvPr>
          <p:cNvSpPr txBox="1"/>
          <p:nvPr/>
        </p:nvSpPr>
        <p:spPr>
          <a:xfrm>
            <a:off x="-74963" y="6703048"/>
            <a:ext cx="11484762" cy="338554"/>
          </a:xfrm>
          <a:prstGeom prst="rect">
            <a:avLst/>
          </a:prstGeom>
          <a:noFill/>
        </p:spPr>
        <p:txBody>
          <a:bodyPr wrap="square" rtlCol="0">
            <a:spAutoFit/>
          </a:bodyPr>
          <a:lstStyle/>
          <a:p>
            <a:r>
              <a:rPr lang="en-US" sz="800">
                <a:hlinkClick r:id="rId4" tooltip="Persistent link using digital object identifier">
                  <a:extLst>
                    <a:ext uri="{A12FA001-AC4F-418D-AE19-62706E023703}">
                      <ahyp:hlinkClr xmlns:ahyp="http://schemas.microsoft.com/office/drawing/2018/hyperlinkcolor" val="tx"/>
                    </a:ext>
                  </a:extLst>
                </a:hlinkClick>
              </a:rPr>
              <a:t>Quinn, Giuliano, Baker (May 2020)AJIC /  https://doi.org/10.1016/j.ajic.2020.03.006</a:t>
            </a:r>
            <a:endParaRPr lang="en-US" sz="800"/>
          </a:p>
          <a:p>
            <a:endParaRPr lang="en-US" sz="800"/>
          </a:p>
        </p:txBody>
      </p:sp>
      <p:sp>
        <p:nvSpPr>
          <p:cNvPr id="3" name="Rectangle 2">
            <a:extLst>
              <a:ext uri="{FF2B5EF4-FFF2-40B4-BE49-F238E27FC236}">
                <a16:creationId xmlns:a16="http://schemas.microsoft.com/office/drawing/2014/main" id="{3C153A74-A1F4-42EF-9363-816EAE19282E}"/>
              </a:ext>
            </a:extLst>
          </p:cNvPr>
          <p:cNvSpPr/>
          <p:nvPr/>
        </p:nvSpPr>
        <p:spPr>
          <a:xfrm>
            <a:off x="2443220" y="816273"/>
            <a:ext cx="8966579" cy="1377108"/>
          </a:xfrm>
          <a:prstGeom prst="rect">
            <a:avLst/>
          </a:prstGeom>
          <a:noFill/>
          <a:ln w="857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FD6A8A-19C0-26D5-8C06-97BEE52C70C5}"/>
              </a:ext>
            </a:extLst>
          </p:cNvPr>
          <p:cNvSpPr txBox="1">
            <a:spLocks/>
          </p:cNvSpPr>
          <p:nvPr/>
        </p:nvSpPr>
        <p:spPr>
          <a:xfrm>
            <a:off x="325121" y="5535843"/>
            <a:ext cx="7109385" cy="991911"/>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endParaRPr lang="en-US" sz="3200" b="1">
              <a:solidFill>
                <a:schemeClr val="accent3"/>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74777B4F-7B54-C2B2-51C1-02578C229AA7}"/>
              </a:ext>
            </a:extLst>
          </p:cNvPr>
          <p:cNvSpPr txBox="1"/>
          <p:nvPr/>
        </p:nvSpPr>
        <p:spPr>
          <a:xfrm>
            <a:off x="1259848" y="275109"/>
            <a:ext cx="9241004" cy="646331"/>
          </a:xfrm>
          <a:prstGeom prst="rect">
            <a:avLst/>
          </a:prstGeom>
          <a:noFill/>
        </p:spPr>
        <p:txBody>
          <a:bodyPr wrap="square">
            <a:spAutoFit/>
          </a:bodyPr>
          <a:lstStyle/>
          <a:p>
            <a:pPr algn="ctr"/>
            <a:r>
              <a:rPr lang="en-US" sz="3600" b="1">
                <a:latin typeface="Arial" panose="020B0604020202020204" pitchFamily="34" charset="0"/>
                <a:cs typeface="Arial" panose="020B0604020202020204" pitchFamily="34" charset="0"/>
              </a:rPr>
              <a:t>What Do We Know About Solutions?</a:t>
            </a:r>
          </a:p>
        </p:txBody>
      </p:sp>
      <p:sp>
        <p:nvSpPr>
          <p:cNvPr id="4" name="TextBox 3">
            <a:extLst>
              <a:ext uri="{FF2B5EF4-FFF2-40B4-BE49-F238E27FC236}">
                <a16:creationId xmlns:a16="http://schemas.microsoft.com/office/drawing/2014/main" id="{68FA3C34-C30E-531B-26F5-CDF8184C5196}"/>
              </a:ext>
            </a:extLst>
          </p:cNvPr>
          <p:cNvSpPr txBox="1"/>
          <p:nvPr/>
        </p:nvSpPr>
        <p:spPr>
          <a:xfrm>
            <a:off x="2655015" y="930910"/>
            <a:ext cx="6587613" cy="369332"/>
          </a:xfrm>
          <a:prstGeom prst="rect">
            <a:avLst/>
          </a:prstGeom>
          <a:noFill/>
        </p:spPr>
        <p:txBody>
          <a:bodyPr wrap="square">
            <a:spAutoFit/>
          </a:bodyPr>
          <a:lstStyle/>
          <a:p>
            <a:pPr algn="ctr"/>
            <a:r>
              <a:rPr lang="en-US" sz="1800" b="0">
                <a:latin typeface="+mj-lt"/>
              </a:rPr>
              <a:t>How can our healthcare team solve this patient safety issue?</a:t>
            </a:r>
            <a:endParaRPr lang="en-US">
              <a:latin typeface="+mj-lt"/>
            </a:endParaRPr>
          </a:p>
        </p:txBody>
      </p:sp>
      <p:pic>
        <p:nvPicPr>
          <p:cNvPr id="8" name="Picture 7">
            <a:extLst>
              <a:ext uri="{FF2B5EF4-FFF2-40B4-BE49-F238E27FC236}">
                <a16:creationId xmlns:a16="http://schemas.microsoft.com/office/drawing/2014/main" id="{18981D36-0FDF-FCD3-C031-51ACABA75815}"/>
              </a:ext>
            </a:extLst>
          </p:cNvPr>
          <p:cNvPicPr>
            <a:picLocks noChangeAspect="1"/>
          </p:cNvPicPr>
          <p:nvPr/>
        </p:nvPicPr>
        <p:blipFill>
          <a:blip r:embed="rId4"/>
          <a:stretch>
            <a:fillRect/>
          </a:stretch>
        </p:blipFill>
        <p:spPr>
          <a:xfrm>
            <a:off x="705746" y="1229216"/>
            <a:ext cx="4682331" cy="5356586"/>
          </a:xfrm>
          <a:prstGeom prst="rect">
            <a:avLst/>
          </a:prstGeom>
        </p:spPr>
      </p:pic>
      <p:pic>
        <p:nvPicPr>
          <p:cNvPr id="11" name="Picture 10">
            <a:extLst>
              <a:ext uri="{FF2B5EF4-FFF2-40B4-BE49-F238E27FC236}">
                <a16:creationId xmlns:a16="http://schemas.microsoft.com/office/drawing/2014/main" id="{AE30FFA2-473F-430E-F3D4-0C0F92770C3F}"/>
              </a:ext>
            </a:extLst>
          </p:cNvPr>
          <p:cNvPicPr>
            <a:picLocks noChangeAspect="1"/>
          </p:cNvPicPr>
          <p:nvPr/>
        </p:nvPicPr>
        <p:blipFill>
          <a:blip r:embed="rId5"/>
          <a:stretch>
            <a:fillRect/>
          </a:stretch>
        </p:blipFill>
        <p:spPr>
          <a:xfrm>
            <a:off x="6227909" y="1486426"/>
            <a:ext cx="4703710" cy="5096465"/>
          </a:xfrm>
          <a:prstGeom prst="rect">
            <a:avLst/>
          </a:prstGeom>
        </p:spPr>
      </p:pic>
      <p:sp>
        <p:nvSpPr>
          <p:cNvPr id="13" name="TextBox 12">
            <a:extLst>
              <a:ext uri="{FF2B5EF4-FFF2-40B4-BE49-F238E27FC236}">
                <a16:creationId xmlns:a16="http://schemas.microsoft.com/office/drawing/2014/main" id="{9A0BF074-028C-A3CD-8BE5-4A96F1AAD595}"/>
              </a:ext>
            </a:extLst>
          </p:cNvPr>
          <p:cNvSpPr txBox="1"/>
          <p:nvPr/>
        </p:nvSpPr>
        <p:spPr>
          <a:xfrm>
            <a:off x="0" y="6678134"/>
            <a:ext cx="841141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pitchFamily="34" charset="0"/>
                <a:cs typeface="Arial" panose="020B0604020202020204" pitchFamily="34" charset="0"/>
              </a:rPr>
              <a:t>Photo: </a:t>
            </a:r>
            <a:r>
              <a:rPr lang="en-US" sz="800">
                <a:solidFill>
                  <a:prstClr val="black"/>
                </a:solidFill>
                <a:latin typeface="Arial" panose="020B0604020202020204" pitchFamily="34" charset="0"/>
                <a:cs typeface="Arial" panose="020B0604020202020204" pitchFamily="34" charset="0"/>
                <a:hlinkClick r:id="rId6"/>
              </a:rPr>
              <a:t>https://www.jnj.com/health-and-wellness/9-tips-to-boost-your-oral-hygiene-routine/</a:t>
            </a:r>
            <a:r>
              <a:rPr lang="en-US" sz="800">
                <a:solidFill>
                  <a:prstClr val="black"/>
                </a:solidFill>
                <a:latin typeface="Arial" panose="020B0604020202020204" pitchFamily="34" charset="0"/>
                <a:cs typeface="Arial" panose="020B0604020202020204" pitchFamily="34" charset="0"/>
              </a:rPr>
              <a:t>, Photo mobility: https://www.johnshopkinssolutions.com/solution/amp/</a:t>
            </a:r>
          </a:p>
        </p:txBody>
      </p:sp>
    </p:spTree>
    <p:custDataLst>
      <p:tags r:id="rId1"/>
    </p:custDataLst>
    <p:extLst>
      <p:ext uri="{BB962C8B-B14F-4D97-AF65-F5344CB8AC3E}">
        <p14:creationId xmlns:p14="http://schemas.microsoft.com/office/powerpoint/2010/main" val="3117664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BD23C1-31A7-4001-B2D9-C660E319E3D5}"/>
              </a:ext>
            </a:extLst>
          </p:cNvPr>
          <p:cNvSpPr txBox="1">
            <a:spLocks/>
          </p:cNvSpPr>
          <p:nvPr/>
        </p:nvSpPr>
        <p:spPr>
          <a:xfrm>
            <a:off x="2343997" y="438801"/>
            <a:ext cx="11406155"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Arial" panose="020B0604020202020204" pitchFamily="34" charset="0"/>
                <a:ea typeface="+mj-lt"/>
                <a:cs typeface="Arial" panose="020B0604020202020204" pitchFamily="34" charset="0"/>
              </a:rPr>
              <a:t>Dental Services and NVHAP</a:t>
            </a:r>
            <a:endParaRPr kumimoji="0" lang="en-US" sz="3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44546A"/>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44546A"/>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2C378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91B93D6-A9A9-F143-EBE9-BA2431F7557B}"/>
              </a:ext>
            </a:extLst>
          </p:cNvPr>
          <p:cNvSpPr txBox="1"/>
          <p:nvPr/>
        </p:nvSpPr>
        <p:spPr>
          <a:xfrm>
            <a:off x="9049407" y="1979351"/>
            <a:ext cx="292444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Arial"/>
                <a:ea typeface="+mn-ea"/>
                <a:cs typeface="Helvetica"/>
              </a:rPr>
              <a:t>Predicted probability of diagnosis of NVHAP decreased with each additional preventive dental visit 1 year prior to hospitalization</a:t>
            </a:r>
            <a:endParaRPr kumimoji="0" lang="en-US" sz="2400" b="0" i="0" u="none" strike="noStrike" kern="1200" cap="none" spc="0" normalizeH="0" baseline="0" noProof="0">
              <a:ln>
                <a:noFill/>
              </a:ln>
              <a:effectLst/>
              <a:uLnTx/>
              <a:uFillTx/>
              <a:latin typeface="Arial"/>
              <a:ea typeface="+mn-ea"/>
              <a:cs typeface="Arial"/>
            </a:endParaRPr>
          </a:p>
        </p:txBody>
      </p:sp>
      <p:pic>
        <p:nvPicPr>
          <p:cNvPr id="6" name="Picture 2" descr="Chart, line chart&#10;&#10;Description automatically generated">
            <a:extLst>
              <a:ext uri="{FF2B5EF4-FFF2-40B4-BE49-F238E27FC236}">
                <a16:creationId xmlns:a16="http://schemas.microsoft.com/office/drawing/2014/main" id="{A6CA635D-894D-4F08-5F15-AA909EC3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693" y="1738115"/>
            <a:ext cx="6411069" cy="38323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14A0D977-55CF-45B6-EC45-1D674CE59351}"/>
              </a:ext>
            </a:extLst>
          </p:cNvPr>
          <p:cNvSpPr txBox="1">
            <a:spLocks/>
          </p:cNvSpPr>
          <p:nvPr/>
        </p:nvSpPr>
        <p:spPr>
          <a:xfrm>
            <a:off x="1988557" y="6559196"/>
            <a:ext cx="9985292" cy="8467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Baker D, Giuliano KK, Thakkar-Samtani M, Scannapieco FA, Glick M, Restrepo MI, Heaton LJ, Frantsve-Hawley J. The association between accessing dental services and nonventilator hospital-acquired pneumonia among 2019 Medicaid beneficiaries. Infect Control Hosp Epidemiol. 2022 Jul 11:1-3. doi: 10.1017/ice.2022.163. </a:t>
            </a:r>
            <a:endPar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2389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5310" y="3169122"/>
            <a:ext cx="7054850" cy="1400175"/>
          </a:xfrm>
        </p:spPr>
        <p:txBody>
          <a:bodyPr>
            <a:noAutofit/>
          </a:bodyPr>
          <a:lstStyle/>
          <a:p>
            <a:br>
              <a:rPr lang="en-US" sz="4000" b="1">
                <a:solidFill>
                  <a:schemeClr val="tx1"/>
                </a:solidFill>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Primary Source Control!</a:t>
            </a:r>
            <a:br>
              <a:rPr lang="en-US" sz="3600" b="1">
                <a:latin typeface="Arial" panose="020B0604020202020204" pitchFamily="34" charset="0"/>
                <a:cs typeface="Arial" panose="020B0604020202020204" pitchFamily="34" charset="0"/>
              </a:rPr>
            </a:br>
            <a:br>
              <a:rPr lang="en-US" sz="4000" b="1">
                <a:solidFill>
                  <a:srgbClr val="800000"/>
                </a:solidFill>
                <a:latin typeface="Arial" panose="020B0604020202020204" pitchFamily="34" charset="0"/>
                <a:cs typeface="Arial" panose="020B0604020202020204" pitchFamily="34" charset="0"/>
              </a:rPr>
            </a:br>
            <a:r>
              <a:rPr lang="en-US" sz="2400" b="1">
                <a:solidFill>
                  <a:srgbClr val="800000"/>
                </a:solidFill>
                <a:latin typeface="Arial" panose="020B0604020202020204" pitchFamily="34" charset="0"/>
                <a:cs typeface="Arial" panose="020B0604020202020204" pitchFamily="34" charset="0"/>
              </a:rPr>
              <a:t>The biofilm is extremely sticky and difficult to remove. Biofilms are resistant to topical antimicrobials  </a:t>
            </a:r>
            <a:br>
              <a:rPr lang="en-US" sz="2400" b="1">
                <a:solidFill>
                  <a:srgbClr val="800000"/>
                </a:solidFill>
                <a:latin typeface="Arial" panose="020B0604020202020204" pitchFamily="34" charset="0"/>
                <a:cs typeface="Arial" panose="020B0604020202020204" pitchFamily="34" charset="0"/>
              </a:rPr>
            </a:br>
            <a:br>
              <a:rPr lang="en-US" sz="2400" b="1">
                <a:solidFill>
                  <a:srgbClr val="800000"/>
                </a:solidFill>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Biofilms incite an inflammatory response in the lung when they are microaspirated</a:t>
            </a:r>
            <a:br>
              <a:rPr lang="en-US" sz="2400" b="1">
                <a:solidFill>
                  <a:srgbClr val="C00000"/>
                </a:solidFill>
                <a:latin typeface="Arial" panose="020B0604020202020204" pitchFamily="34" charset="0"/>
                <a:cs typeface="Arial" panose="020B0604020202020204" pitchFamily="34" charset="0"/>
              </a:rPr>
            </a:br>
            <a:br>
              <a:rPr lang="en-US" sz="2400" b="1">
                <a:solidFill>
                  <a:srgbClr val="C00000"/>
                </a:solidFill>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Mechanical removal of oral biofilm by </a:t>
            </a:r>
            <a:r>
              <a:rPr lang="en-US" sz="2400" b="1" i="1">
                <a:latin typeface="Arial" panose="020B0604020202020204" pitchFamily="34" charset="0"/>
                <a:cs typeface="Arial" panose="020B0604020202020204" pitchFamily="34" charset="0"/>
              </a:rPr>
              <a:t>tooth brushing </a:t>
            </a:r>
            <a:r>
              <a:rPr lang="en-US" sz="2400" b="1">
                <a:latin typeface="Arial" panose="020B0604020202020204" pitchFamily="34" charset="0"/>
                <a:cs typeface="Arial" panose="020B0604020202020204" pitchFamily="34" charset="0"/>
              </a:rPr>
              <a:t>is required </a:t>
            </a:r>
            <a:br>
              <a:rPr lang="en-US" sz="2400" b="1">
                <a:latin typeface="Arial" panose="020B0604020202020204" pitchFamily="34" charset="0"/>
                <a:cs typeface="Arial" panose="020B0604020202020204" pitchFamily="34" charset="0"/>
              </a:rPr>
            </a:br>
            <a:br>
              <a:rPr lang="en-US" sz="24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Biofilms release chemicals that stimulate the host to</a:t>
            </a:r>
            <a:br>
              <a:rPr lang="en-US" sz="2400" b="1">
                <a:latin typeface="Arial" panose="020B0604020202020204" pitchFamily="34" charset="0"/>
                <a:cs typeface="Arial" panose="020B0604020202020204" pitchFamily="34" charset="0"/>
              </a:rPr>
            </a:br>
            <a:r>
              <a:rPr lang="en-US" sz="2400" b="1">
                <a:solidFill>
                  <a:srgbClr val="800000"/>
                </a:solidFill>
                <a:latin typeface="Arial" panose="020B0604020202020204" pitchFamily="34" charset="0"/>
                <a:cs typeface="Arial" panose="020B0604020202020204" pitchFamily="34" charset="0"/>
              </a:rPr>
              <a:t>secrete </a:t>
            </a:r>
            <a:r>
              <a:rPr lang="en-US" sz="2400">
                <a:solidFill>
                  <a:srgbClr val="800000"/>
                </a:solidFill>
                <a:latin typeface="Arial" panose="020B0604020202020204" pitchFamily="34" charset="0"/>
                <a:cs typeface="Arial" panose="020B0604020202020204" pitchFamily="34" charset="0"/>
              </a:rPr>
              <a:t>proinflammatory cytokines that </a:t>
            </a:r>
            <a:r>
              <a:rPr lang="en-US" sz="2400" b="1">
                <a:solidFill>
                  <a:srgbClr val="800000"/>
                </a:solidFill>
                <a:latin typeface="Arial" panose="020B0604020202020204" pitchFamily="34" charset="0"/>
                <a:cs typeface="Arial" panose="020B0604020202020204" pitchFamily="34" charset="0"/>
              </a:rPr>
              <a:t>induce inflammatory and immune responses</a:t>
            </a:r>
            <a:br>
              <a:rPr lang="en-US" sz="2400" b="1">
                <a:solidFill>
                  <a:srgbClr val="7030A0"/>
                </a:solidFill>
                <a:latin typeface="Arial" panose="020B0604020202020204" pitchFamily="34" charset="0"/>
                <a:cs typeface="Arial" panose="020B0604020202020204" pitchFamily="34" charset="0"/>
              </a:rPr>
            </a:br>
            <a:r>
              <a:rPr lang="en-US" sz="2400" b="1">
                <a:solidFill>
                  <a:srgbClr val="7030A0"/>
                </a:solidFill>
                <a:latin typeface="Arial" panose="020B0604020202020204" pitchFamily="34" charset="0"/>
                <a:cs typeface="Arial" panose="020B0604020202020204" pitchFamily="34" charset="0"/>
              </a:rPr>
              <a:t> </a:t>
            </a:r>
            <a:br>
              <a:rPr lang="en-US" sz="2400" b="1">
                <a:solidFill>
                  <a:srgbClr val="7030A0"/>
                </a:solidFill>
                <a:latin typeface="Arial" panose="020B0604020202020204" pitchFamily="34" charset="0"/>
                <a:cs typeface="Arial" panose="020B0604020202020204" pitchFamily="34" charset="0"/>
              </a:rPr>
            </a:br>
            <a:br>
              <a:rPr lang="en-US" sz="2400">
                <a:latin typeface="Arial" panose="020B0604020202020204" pitchFamily="34" charset="0"/>
                <a:cs typeface="Arial" panose="020B0604020202020204" pitchFamily="34" charset="0"/>
              </a:rPr>
            </a:br>
            <a:br>
              <a:rPr lang="en-US" sz="2400" b="1">
                <a:latin typeface="Arial" panose="020B0604020202020204" pitchFamily="34" charset="0"/>
                <a:cs typeface="Arial" panose="020B0604020202020204" pitchFamily="34" charset="0"/>
              </a:rPr>
            </a:b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a:t>
            </a:r>
            <a:br>
              <a:rPr lang="en-US" sz="2400">
                <a:latin typeface="Arial" panose="020B0604020202020204" pitchFamily="34" charset="0"/>
                <a:cs typeface="Arial" panose="020B0604020202020204" pitchFamily="34" charset="0"/>
              </a:rPr>
            </a:br>
            <a:endParaRPr lang="en-US" sz="240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4294967295"/>
          </p:nvPr>
        </p:nvPicPr>
        <p:blipFill>
          <a:blip r:embed="rId3"/>
          <a:stretch>
            <a:fillRect/>
          </a:stretch>
        </p:blipFill>
        <p:spPr>
          <a:xfrm>
            <a:off x="381840" y="353881"/>
            <a:ext cx="4062413" cy="5289550"/>
          </a:xfrm>
          <a:prstGeom prst="rect">
            <a:avLst/>
          </a:prstGeom>
        </p:spPr>
      </p:pic>
      <p:sp>
        <p:nvSpPr>
          <p:cNvPr id="3" name="TextBox 2"/>
          <p:cNvSpPr txBox="1"/>
          <p:nvPr/>
        </p:nvSpPr>
        <p:spPr>
          <a:xfrm>
            <a:off x="0" y="6674086"/>
            <a:ext cx="714451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Kellum etal 2007Understanding inflame cytokine response in PNA and sepsis GenIMS </a:t>
            </a:r>
            <a:r>
              <a:rPr kumimoji="0" lang="en-US" sz="8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Arch Intern Med. </a:t>
            </a:r>
            <a:r>
              <a:rPr kumimoji="0" lang="en-US" sz="8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2007;167(15):1655-1663</a:t>
            </a:r>
          </a:p>
        </p:txBody>
      </p:sp>
      <p:cxnSp>
        <p:nvCxnSpPr>
          <p:cNvPr id="8" name="Straight Arrow Connector 7"/>
          <p:cNvCxnSpPr>
            <a:cxnSpLocks/>
          </p:cNvCxnSpPr>
          <p:nvPr/>
        </p:nvCxnSpPr>
        <p:spPr>
          <a:xfrm flipH="1">
            <a:off x="2483692" y="2846080"/>
            <a:ext cx="2525005" cy="305153"/>
          </a:xfrm>
          <a:prstGeom prst="straightConnector1">
            <a:avLst/>
          </a:prstGeom>
          <a:ln w="1079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74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A694AA-13EE-5E26-516A-5C2A94562F81}"/>
              </a:ext>
            </a:extLst>
          </p:cNvPr>
          <p:cNvSpPr txBox="1"/>
          <p:nvPr/>
        </p:nvSpPr>
        <p:spPr>
          <a:xfrm>
            <a:off x="475100" y="1269180"/>
            <a:ext cx="11241800" cy="2585323"/>
          </a:xfrm>
          <a:prstGeom prst="rect">
            <a:avLst/>
          </a:prstGeom>
          <a:noFill/>
        </p:spPr>
        <p:txBody>
          <a:bodyPr wrap="square" rtlCol="0">
            <a:spAutoFit/>
          </a:bodyPr>
          <a:lstStyle/>
          <a:p>
            <a:pPr rtl="0" fontAlgn="ctr">
              <a:spcBef>
                <a:spcPts val="0"/>
              </a:spcBef>
              <a:spcAft>
                <a:spcPts val="0"/>
              </a:spcAft>
            </a:pPr>
            <a:endParaRPr lang="en-US">
              <a:effectLst/>
              <a:latin typeface="Arial" panose="020B0604020202020204" pitchFamily="34" charset="0"/>
              <a:cs typeface="Arial" panose="020B0604020202020204" pitchFamily="34" charset="0"/>
            </a:endParaRPr>
          </a:p>
          <a:p>
            <a:pPr rtl="0" fontAlgn="ctr">
              <a:spcBef>
                <a:spcPts val="0"/>
              </a:spcBef>
              <a:spcAft>
                <a:spcPts val="0"/>
              </a:spcAft>
              <a:buFont typeface="Arial" panose="020B0604020202020204" pitchFamily="34" charset="0"/>
              <a:buChar char="•"/>
            </a:pPr>
            <a:r>
              <a:rPr lang="en-US">
                <a:effectLst/>
                <a:latin typeface="Arial" panose="020B0604020202020204" pitchFamily="34" charset="0"/>
                <a:cs typeface="Arial" panose="020B0604020202020204" pitchFamily="34" charset="0"/>
              </a:rPr>
              <a:t>This presentation was developed with Stryker's Sage business.</a:t>
            </a:r>
          </a:p>
          <a:p>
            <a:pPr rtl="0" fontAlgn="ctr">
              <a:spcBef>
                <a:spcPts val="0"/>
              </a:spcBef>
              <a:spcAft>
                <a:spcPts val="0"/>
              </a:spcAft>
              <a:buFont typeface="Arial" panose="020B0604020202020204" pitchFamily="34" charset="0"/>
              <a:buChar char="•"/>
            </a:pPr>
            <a:r>
              <a:rPr lang="en-US">
                <a:effectLst/>
                <a:latin typeface="Arial" panose="020B0604020202020204" pitchFamily="34" charset="0"/>
                <a:cs typeface="Arial" panose="020B0604020202020204" pitchFamily="34" charset="0"/>
              </a:rPr>
              <a:t> The activities described in this presentation will be provided by an employee/consultant of Stryker. </a:t>
            </a:r>
          </a:p>
          <a:p>
            <a:pPr rtl="0" fontAlgn="ctr">
              <a:spcBef>
                <a:spcPts val="0"/>
              </a:spcBef>
              <a:spcAft>
                <a:spcPts val="0"/>
              </a:spcAft>
              <a:buFont typeface="Arial" panose="020B0604020202020204" pitchFamily="34" charset="0"/>
              <a:buChar char="•"/>
            </a:pPr>
            <a:r>
              <a:rPr lang="en-US">
                <a:effectLst/>
                <a:latin typeface="Arial" panose="020B0604020202020204" pitchFamily="34" charset="0"/>
                <a:cs typeface="Arial" panose="020B0604020202020204" pitchFamily="34" charset="0"/>
              </a:rPr>
              <a:t> This presentation may cover clinical topics for which Sage product offerings do not align.</a:t>
            </a:r>
          </a:p>
          <a:p>
            <a:pPr rtl="0" fontAlgn="ctr">
              <a:spcBef>
                <a:spcPts val="0"/>
              </a:spcBef>
              <a:spcAft>
                <a:spcPts val="0"/>
              </a:spcAft>
              <a:buFont typeface="Arial" panose="020B0604020202020204" pitchFamily="34" charset="0"/>
              <a:buChar char="•"/>
            </a:pPr>
            <a:r>
              <a:rPr lang="en-US">
                <a:effectLst/>
                <a:latin typeface="Arial" panose="020B0604020202020204" pitchFamily="34" charset="0"/>
                <a:cs typeface="Arial" panose="020B0604020202020204" pitchFamily="34" charset="0"/>
              </a:rPr>
              <a:t> Do not distribute, copy, or otherwise utilize without permission.</a:t>
            </a:r>
          </a:p>
          <a:p>
            <a:pPr rtl="0" fontAlgn="ctr">
              <a:spcBef>
                <a:spcPts val="0"/>
              </a:spcBef>
              <a:spcAft>
                <a:spcPts val="0"/>
              </a:spcAft>
              <a:buFont typeface="Arial" panose="020B0604020202020204" pitchFamily="34" charset="0"/>
              <a:buChar char="•"/>
            </a:pPr>
            <a:r>
              <a:rPr lang="en-US">
                <a:effectLst/>
                <a:latin typeface="Arial" panose="020B0604020202020204" pitchFamily="34" charset="0"/>
                <a:cs typeface="Arial" panose="020B0604020202020204" pitchFamily="34" charset="0"/>
              </a:rPr>
              <a:t> The information provided may include evidence-based clinical education and/or Stryker product information.</a:t>
            </a:r>
          </a:p>
          <a:p>
            <a:pPr rtl="0" fontAlgn="ctr">
              <a:spcBef>
                <a:spcPts val="0"/>
              </a:spcBef>
              <a:spcAft>
                <a:spcPts val="0"/>
              </a:spcAft>
              <a:buFont typeface="Arial" panose="020B0604020202020204" pitchFamily="34" charset="0"/>
              <a:buChar char="•"/>
            </a:pPr>
            <a:r>
              <a:rPr lang="en-US">
                <a:effectLst/>
                <a:latin typeface="Arial" panose="020B0604020202020204" pitchFamily="34" charset="0"/>
                <a:cs typeface="Arial" panose="020B0604020202020204" pitchFamily="34" charset="0"/>
              </a:rPr>
              <a:t> No off-label information shall be presented.</a:t>
            </a:r>
          </a:p>
          <a:p>
            <a:pPr rtl="0" fontAlgn="ctr">
              <a:spcBef>
                <a:spcPts val="0"/>
              </a:spcBef>
              <a:spcAft>
                <a:spcPts val="0"/>
              </a:spcAft>
              <a:buFont typeface="Arial" panose="020B0604020202020204" pitchFamily="34" charset="0"/>
              <a:buChar char="•"/>
            </a:pPr>
            <a:r>
              <a:rPr lang="en-US" b="0" i="0">
                <a:solidFill>
                  <a:srgbClr val="222222"/>
                </a:solidFill>
                <a:latin typeface="Arial" panose="020B0604020202020204" pitchFamily="34" charset="0"/>
                <a:cs typeface="Arial" panose="020B0604020202020204" pitchFamily="34" charset="0"/>
              </a:rPr>
              <a:t> </a:t>
            </a:r>
            <a:r>
              <a:rPr lang="en-US" b="0" i="0">
                <a:solidFill>
                  <a:srgbClr val="222222"/>
                </a:solidFill>
                <a:effectLst/>
                <a:latin typeface="Arial" panose="020B0604020202020204" pitchFamily="34" charset="0"/>
                <a:cs typeface="Arial" panose="020B0604020202020204" pitchFamily="34" charset="0"/>
              </a:rPr>
              <a:t>The presenter may have or have had a financial or advisory relationship with Stryker. The opinions expressed by Dr. Baker are those of Dr. Baker and not necessarily those of Stryker. </a:t>
            </a: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B381ED2-2791-E38A-16F4-D3354C4EDA9D}"/>
              </a:ext>
            </a:extLst>
          </p:cNvPr>
          <p:cNvSpPr txBox="1"/>
          <p:nvPr/>
        </p:nvSpPr>
        <p:spPr>
          <a:xfrm>
            <a:off x="4083269" y="622849"/>
            <a:ext cx="4025462" cy="646331"/>
          </a:xfrm>
          <a:prstGeom prst="rect">
            <a:avLst/>
          </a:prstGeom>
          <a:noFill/>
        </p:spPr>
        <p:txBody>
          <a:bodyPr wrap="square" rtlCol="0">
            <a:spAutoFit/>
          </a:bodyPr>
          <a:lstStyle/>
          <a:p>
            <a:pPr algn="ctr"/>
            <a:r>
              <a:rPr lang="en-US" sz="3600" b="1"/>
              <a:t>Disclaimers</a:t>
            </a:r>
          </a:p>
        </p:txBody>
      </p:sp>
    </p:spTree>
    <p:extLst>
      <p:ext uri="{BB962C8B-B14F-4D97-AF65-F5344CB8AC3E}">
        <p14:creationId xmlns:p14="http://schemas.microsoft.com/office/powerpoint/2010/main" val="872769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B8766-EA7F-EB6B-34D4-ED04C14290A7}"/>
              </a:ext>
            </a:extLst>
          </p:cNvPr>
          <p:cNvSpPr txBox="1"/>
          <p:nvPr/>
        </p:nvSpPr>
        <p:spPr>
          <a:xfrm>
            <a:off x="2167654" y="430175"/>
            <a:ext cx="4782205" cy="646331"/>
          </a:xfrm>
          <a:prstGeom prst="rect">
            <a:avLst/>
          </a:prstGeom>
          <a:noFill/>
        </p:spPr>
        <p:txBody>
          <a:bodyPr wrap="square">
            <a:spAutoFit/>
          </a:bodyPr>
          <a:lstStyle/>
          <a:p>
            <a:r>
              <a:rPr lang="en-US" sz="3600" b="1">
                <a:latin typeface="Arial" panose="020B0604020202020204" pitchFamily="34" charset="0"/>
                <a:cs typeface="Arial" panose="020B0604020202020204" pitchFamily="34" charset="0"/>
              </a:rPr>
              <a:t>One Hospital’s Story</a:t>
            </a:r>
          </a:p>
        </p:txBody>
      </p:sp>
      <p:sp>
        <p:nvSpPr>
          <p:cNvPr id="5" name="TextBox 4">
            <a:extLst>
              <a:ext uri="{FF2B5EF4-FFF2-40B4-BE49-F238E27FC236}">
                <a16:creationId xmlns:a16="http://schemas.microsoft.com/office/drawing/2014/main" id="{AD525F47-3760-AE47-2941-E898560E2E7A}"/>
              </a:ext>
            </a:extLst>
          </p:cNvPr>
          <p:cNvSpPr txBox="1"/>
          <p:nvPr/>
        </p:nvSpPr>
        <p:spPr>
          <a:xfrm>
            <a:off x="2167654" y="1217540"/>
            <a:ext cx="4373914" cy="1754326"/>
          </a:xfrm>
          <a:prstGeom prst="rect">
            <a:avLst/>
          </a:prstGeom>
          <a:noFill/>
        </p:spPr>
        <p:txBody>
          <a:bodyPr wrap="square">
            <a:spAutoFit/>
          </a:bodyPr>
          <a:lstStyle/>
          <a:p>
            <a:r>
              <a:rPr lang="en-US" b="0">
                <a:latin typeface="Arial" panose="020B0604020202020204" pitchFamily="34" charset="0"/>
                <a:cs typeface="Arial" panose="020B0604020202020204" pitchFamily="34" charset="0"/>
              </a:rPr>
              <a:t>Sutter Medical Center</a:t>
            </a:r>
            <a:r>
              <a:rPr lang="en-US">
                <a:latin typeface="Arial" panose="020B0604020202020204" pitchFamily="34" charset="0"/>
                <a:cs typeface="Arial" panose="020B0604020202020204" pitchFamily="34" charset="0"/>
              </a:rPr>
              <a:t> – 550 bed hospital </a:t>
            </a:r>
          </a:p>
          <a:p>
            <a:r>
              <a:rPr lang="en-US" b="0">
                <a:latin typeface="Arial" panose="020B0604020202020204" pitchFamily="34" charset="0"/>
                <a:cs typeface="Arial" panose="020B0604020202020204" pitchFamily="34" charset="0"/>
              </a:rPr>
              <a:t>Sacramento, California </a:t>
            </a:r>
          </a:p>
          <a:p>
            <a:r>
              <a:rPr lang="en-US">
                <a:latin typeface="Arial" panose="020B0604020202020204" pitchFamily="34" charset="0"/>
                <a:cs typeface="Arial" panose="020B0604020202020204" pitchFamily="34" charset="0"/>
              </a:rPr>
              <a:t>Launched </a:t>
            </a:r>
            <a:r>
              <a:rPr lang="en-US" b="1">
                <a:latin typeface="Arial" panose="020B0604020202020204" pitchFamily="34" charset="0"/>
                <a:cs typeface="Arial" panose="020B0604020202020204" pitchFamily="34" charset="0"/>
              </a:rPr>
              <a:t>hospital-wide daily oral care </a:t>
            </a:r>
          </a:p>
          <a:p>
            <a:r>
              <a:rPr lang="en-US" b="0">
                <a:latin typeface="Arial" panose="020B0604020202020204" pitchFamily="34" charset="0"/>
                <a:cs typeface="Arial" panose="020B0604020202020204" pitchFamily="34" charset="0"/>
              </a:rPr>
              <a:t>Increased from 1 time in 4 days to </a:t>
            </a:r>
          </a:p>
          <a:p>
            <a:r>
              <a:rPr lang="en-US">
                <a:latin typeface="Arial" panose="020B0604020202020204" pitchFamily="34" charset="0"/>
                <a:cs typeface="Arial" panose="020B0604020202020204" pitchFamily="34" charset="0"/>
              </a:rPr>
              <a:t>3 times a day oral care </a:t>
            </a:r>
            <a:br>
              <a:rPr lang="en-US" b="0">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EF8CE20-0CB0-8214-B294-002618550B96}"/>
              </a:ext>
            </a:extLst>
          </p:cNvPr>
          <p:cNvPicPr>
            <a:picLocks noChangeAspect="1"/>
          </p:cNvPicPr>
          <p:nvPr/>
        </p:nvPicPr>
        <p:blipFill>
          <a:blip r:embed="rId2"/>
          <a:stretch>
            <a:fillRect/>
          </a:stretch>
        </p:blipFill>
        <p:spPr>
          <a:xfrm>
            <a:off x="6616731" y="1181718"/>
            <a:ext cx="5320542" cy="1793499"/>
          </a:xfrm>
          <a:prstGeom prst="rect">
            <a:avLst/>
          </a:prstGeom>
        </p:spPr>
      </p:pic>
      <p:pic>
        <p:nvPicPr>
          <p:cNvPr id="10" name="Picture 9">
            <a:extLst>
              <a:ext uri="{FF2B5EF4-FFF2-40B4-BE49-F238E27FC236}">
                <a16:creationId xmlns:a16="http://schemas.microsoft.com/office/drawing/2014/main" id="{69EEF81F-86BF-DA67-8F6A-0E6A4A31DC23}"/>
              </a:ext>
            </a:extLst>
          </p:cNvPr>
          <p:cNvPicPr>
            <a:picLocks noChangeAspect="1"/>
          </p:cNvPicPr>
          <p:nvPr/>
        </p:nvPicPr>
        <p:blipFill>
          <a:blip r:embed="rId3"/>
          <a:stretch>
            <a:fillRect/>
          </a:stretch>
        </p:blipFill>
        <p:spPr>
          <a:xfrm>
            <a:off x="2914339" y="3551743"/>
            <a:ext cx="1170533" cy="1170533"/>
          </a:xfrm>
          <a:prstGeom prst="rect">
            <a:avLst/>
          </a:prstGeom>
        </p:spPr>
      </p:pic>
      <p:pic>
        <p:nvPicPr>
          <p:cNvPr id="11" name="Picture 10">
            <a:extLst>
              <a:ext uri="{FF2B5EF4-FFF2-40B4-BE49-F238E27FC236}">
                <a16:creationId xmlns:a16="http://schemas.microsoft.com/office/drawing/2014/main" id="{994B7A8B-264C-F322-5179-F48000F9909D}"/>
              </a:ext>
            </a:extLst>
          </p:cNvPr>
          <p:cNvPicPr>
            <a:picLocks noChangeAspect="1"/>
          </p:cNvPicPr>
          <p:nvPr/>
        </p:nvPicPr>
        <p:blipFill>
          <a:blip r:embed="rId4"/>
          <a:stretch>
            <a:fillRect/>
          </a:stretch>
        </p:blipFill>
        <p:spPr>
          <a:xfrm>
            <a:off x="2673372" y="3354500"/>
            <a:ext cx="1628081" cy="1628081"/>
          </a:xfrm>
          <a:prstGeom prst="rect">
            <a:avLst/>
          </a:prstGeom>
        </p:spPr>
      </p:pic>
      <p:sp>
        <p:nvSpPr>
          <p:cNvPr id="13" name="TextBox 12">
            <a:extLst>
              <a:ext uri="{FF2B5EF4-FFF2-40B4-BE49-F238E27FC236}">
                <a16:creationId xmlns:a16="http://schemas.microsoft.com/office/drawing/2014/main" id="{6018AC28-6176-BC02-FB77-CE96500AEA96}"/>
              </a:ext>
            </a:extLst>
          </p:cNvPr>
          <p:cNvSpPr txBox="1"/>
          <p:nvPr/>
        </p:nvSpPr>
        <p:spPr>
          <a:xfrm>
            <a:off x="2444769" y="5095704"/>
            <a:ext cx="2222875"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S PGothic" charset="0"/>
                <a:cs typeface="Arial" panose="020B0604020202020204" pitchFamily="34" charset="0"/>
              </a:rPr>
              <a:t>164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NV-HAP cases avoided</a:t>
            </a:r>
          </a:p>
        </p:txBody>
      </p:sp>
      <p:pic>
        <p:nvPicPr>
          <p:cNvPr id="14" name="Graphic 13" descr="Family with two children with solid fill">
            <a:extLst>
              <a:ext uri="{FF2B5EF4-FFF2-40B4-BE49-F238E27FC236}">
                <a16:creationId xmlns:a16="http://schemas.microsoft.com/office/drawing/2014/main" id="{A8464A67-B7CC-5F03-479F-0CD926215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8301" y="3679808"/>
            <a:ext cx="914400" cy="914400"/>
          </a:xfrm>
          <a:prstGeom prst="rect">
            <a:avLst/>
          </a:prstGeom>
        </p:spPr>
      </p:pic>
      <p:pic>
        <p:nvPicPr>
          <p:cNvPr id="15" name="Graphic 14" descr="Home1 with solid fill">
            <a:extLst>
              <a:ext uri="{FF2B5EF4-FFF2-40B4-BE49-F238E27FC236}">
                <a16:creationId xmlns:a16="http://schemas.microsoft.com/office/drawing/2014/main" id="{B8B401B3-7EFA-38D9-E2E3-1DB315484D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1568" y="3437488"/>
            <a:ext cx="631656" cy="631656"/>
          </a:xfrm>
          <a:prstGeom prst="rect">
            <a:avLst/>
          </a:prstGeom>
        </p:spPr>
      </p:pic>
      <p:pic>
        <p:nvPicPr>
          <p:cNvPr id="20" name="Picture 19">
            <a:extLst>
              <a:ext uri="{FF2B5EF4-FFF2-40B4-BE49-F238E27FC236}">
                <a16:creationId xmlns:a16="http://schemas.microsoft.com/office/drawing/2014/main" id="{B279151F-134D-850C-5046-39502706BD16}"/>
              </a:ext>
            </a:extLst>
          </p:cNvPr>
          <p:cNvPicPr>
            <a:picLocks noChangeAspect="1"/>
          </p:cNvPicPr>
          <p:nvPr/>
        </p:nvPicPr>
        <p:blipFill>
          <a:blip r:embed="rId4"/>
          <a:stretch>
            <a:fillRect/>
          </a:stretch>
        </p:blipFill>
        <p:spPr>
          <a:xfrm>
            <a:off x="5845790" y="3327986"/>
            <a:ext cx="1628081" cy="1628081"/>
          </a:xfrm>
          <a:prstGeom prst="rect">
            <a:avLst/>
          </a:prstGeom>
        </p:spPr>
      </p:pic>
      <p:sp>
        <p:nvSpPr>
          <p:cNvPr id="22" name="TextBox 21">
            <a:extLst>
              <a:ext uri="{FF2B5EF4-FFF2-40B4-BE49-F238E27FC236}">
                <a16:creationId xmlns:a16="http://schemas.microsoft.com/office/drawing/2014/main" id="{E23BFD16-8FDF-A72B-7F75-FA7C5D0AF5A8}"/>
              </a:ext>
            </a:extLst>
          </p:cNvPr>
          <p:cNvSpPr txBox="1"/>
          <p:nvPr/>
        </p:nvSpPr>
        <p:spPr>
          <a:xfrm>
            <a:off x="6106468" y="5097101"/>
            <a:ext cx="1628081"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S PGothic" charset="0"/>
                <a:cs typeface="Arial" panose="020B0604020202020204" pitchFamily="34" charset="0"/>
              </a:rPr>
              <a:t>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estimated lives saved</a:t>
            </a:r>
          </a:p>
        </p:txBody>
      </p:sp>
      <p:pic>
        <p:nvPicPr>
          <p:cNvPr id="26" name="Picture 25">
            <a:extLst>
              <a:ext uri="{FF2B5EF4-FFF2-40B4-BE49-F238E27FC236}">
                <a16:creationId xmlns:a16="http://schemas.microsoft.com/office/drawing/2014/main" id="{CA7E61E8-332B-D4E0-29E7-39C33454413F}"/>
              </a:ext>
            </a:extLst>
          </p:cNvPr>
          <p:cNvPicPr>
            <a:picLocks noChangeAspect="1"/>
          </p:cNvPicPr>
          <p:nvPr/>
        </p:nvPicPr>
        <p:blipFill>
          <a:blip r:embed="rId9"/>
          <a:stretch>
            <a:fillRect/>
          </a:stretch>
        </p:blipFill>
        <p:spPr>
          <a:xfrm>
            <a:off x="9507840" y="3641676"/>
            <a:ext cx="1190791" cy="1124107"/>
          </a:xfrm>
          <a:prstGeom prst="rect">
            <a:avLst/>
          </a:prstGeom>
        </p:spPr>
      </p:pic>
      <p:pic>
        <p:nvPicPr>
          <p:cNvPr id="27" name="Picture 26">
            <a:extLst>
              <a:ext uri="{FF2B5EF4-FFF2-40B4-BE49-F238E27FC236}">
                <a16:creationId xmlns:a16="http://schemas.microsoft.com/office/drawing/2014/main" id="{33429A0F-9D04-03FD-251E-6FB1BF56DFC0}"/>
              </a:ext>
            </a:extLst>
          </p:cNvPr>
          <p:cNvPicPr>
            <a:picLocks noChangeAspect="1"/>
          </p:cNvPicPr>
          <p:nvPr/>
        </p:nvPicPr>
        <p:blipFill>
          <a:blip r:embed="rId4"/>
          <a:stretch>
            <a:fillRect/>
          </a:stretch>
        </p:blipFill>
        <p:spPr>
          <a:xfrm>
            <a:off x="9277002" y="3407840"/>
            <a:ext cx="1628081" cy="1628081"/>
          </a:xfrm>
          <a:prstGeom prst="rect">
            <a:avLst/>
          </a:prstGeom>
        </p:spPr>
      </p:pic>
      <p:sp>
        <p:nvSpPr>
          <p:cNvPr id="29" name="TextBox 28">
            <a:extLst>
              <a:ext uri="{FF2B5EF4-FFF2-40B4-BE49-F238E27FC236}">
                <a16:creationId xmlns:a16="http://schemas.microsoft.com/office/drawing/2014/main" id="{208A77B7-FBEF-AC88-65E3-4AB7B5602A6F}"/>
              </a:ext>
            </a:extLst>
          </p:cNvPr>
          <p:cNvSpPr txBox="1"/>
          <p:nvPr/>
        </p:nvSpPr>
        <p:spPr>
          <a:xfrm>
            <a:off x="9173373" y="5301289"/>
            <a:ext cx="247195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S PGothic" charset="0"/>
                <a:cs typeface="Arial" panose="020B0604020202020204" pitchFamily="34" charset="0"/>
              </a:rPr>
              <a:t>$4.5 - 6.5M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cost avoidance</a:t>
            </a:r>
          </a:p>
        </p:txBody>
      </p:sp>
    </p:spTree>
    <p:extLst>
      <p:ext uri="{BB962C8B-B14F-4D97-AF65-F5344CB8AC3E}">
        <p14:creationId xmlns:p14="http://schemas.microsoft.com/office/powerpoint/2010/main" val="3926353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Closing Slide</a:t>
            </a:r>
          </a:p>
        </p:txBody>
      </p:sp>
      <p:sp>
        <p:nvSpPr>
          <p:cNvPr id="14" name="Content Placeholder 13">
            <a:extLst>
              <a:ext uri="{FF2B5EF4-FFF2-40B4-BE49-F238E27FC236}">
                <a16:creationId xmlns:a16="http://schemas.microsoft.com/office/drawing/2014/main" id="{063512E9-8873-4323-9252-3D775D875D9F}"/>
              </a:ext>
            </a:extLst>
          </p:cNvPr>
          <p:cNvSpPr>
            <a:spLocks noGrp="1"/>
          </p:cNvSpPr>
          <p:nvPr>
            <p:ph idx="1"/>
          </p:nvPr>
        </p:nvSpPr>
        <p:spPr>
          <a:xfrm>
            <a:off x="695077" y="230857"/>
            <a:ext cx="10801846" cy="1456346"/>
          </a:xfrm>
        </p:spPr>
        <p:txBody>
          <a:bodyPr>
            <a:noAutofit/>
          </a:bodyPr>
          <a:lstStyle/>
          <a:p>
            <a:pPr marL="0" indent="0" algn="ctr">
              <a:buNone/>
            </a:pPr>
            <a:r>
              <a:rPr lang="en-US" sz="3600" b="1">
                <a:latin typeface="Arial" panose="020B0604020202020204" pitchFamily="34" charset="0"/>
                <a:cs typeface="Arial" panose="020B0604020202020204" pitchFamily="34" charset="0"/>
              </a:rPr>
              <a:t>Oral care as prevention for NVHAP: </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A four-unit cluster randomized trial </a:t>
            </a:r>
            <a:endParaRPr lang="en-US" sz="3600" b="1" baseline="30000">
              <a:latin typeface="Arial" panose="020B0604020202020204" pitchFamily="34" charset="0"/>
              <a:cs typeface="Arial" panose="020B0604020202020204" pitchFamily="34" charset="0"/>
            </a:endParaRPr>
          </a:p>
          <a:p>
            <a:pPr marL="0" indent="0" algn="ctr">
              <a:buNone/>
            </a:pPr>
            <a:endParaRPr lang="en-US"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1A1A556-ADD1-40CA-970D-1D4C8A7088DF}"/>
              </a:ext>
            </a:extLst>
          </p:cNvPr>
          <p:cNvPicPr>
            <a:picLocks noChangeAspect="1"/>
          </p:cNvPicPr>
          <p:nvPr/>
        </p:nvPicPr>
        <p:blipFill>
          <a:blip r:embed="rId4"/>
          <a:stretch>
            <a:fillRect/>
          </a:stretch>
        </p:blipFill>
        <p:spPr>
          <a:xfrm>
            <a:off x="7999799" y="1936757"/>
            <a:ext cx="3788229" cy="2750344"/>
          </a:xfrm>
          <a:prstGeom prst="rect">
            <a:avLst/>
          </a:prstGeom>
        </p:spPr>
      </p:pic>
      <p:pic>
        <p:nvPicPr>
          <p:cNvPr id="6" name="Picture 2" descr="California State University, Sacramento - Wikipedia">
            <a:extLst>
              <a:ext uri="{FF2B5EF4-FFF2-40B4-BE49-F238E27FC236}">
                <a16:creationId xmlns:a16="http://schemas.microsoft.com/office/drawing/2014/main" id="{98BDA7A3-5AC2-4C7C-95F7-DC6B8049FEE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74774" y="4832337"/>
            <a:ext cx="1113254" cy="13300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DD1E7D9-C1F0-4B97-AAF6-999BB85F9906}"/>
              </a:ext>
            </a:extLst>
          </p:cNvPr>
          <p:cNvPicPr>
            <a:picLocks noChangeAspect="1"/>
          </p:cNvPicPr>
          <p:nvPr/>
        </p:nvPicPr>
        <p:blipFill>
          <a:blip r:embed="rId6"/>
          <a:stretch>
            <a:fillRect/>
          </a:stretch>
        </p:blipFill>
        <p:spPr>
          <a:xfrm>
            <a:off x="8443069" y="4832337"/>
            <a:ext cx="2163971" cy="1280066"/>
          </a:xfrm>
          <a:prstGeom prst="rect">
            <a:avLst/>
          </a:prstGeom>
        </p:spPr>
      </p:pic>
      <p:sp>
        <p:nvSpPr>
          <p:cNvPr id="7" name="TextBox 6">
            <a:extLst>
              <a:ext uri="{FF2B5EF4-FFF2-40B4-BE49-F238E27FC236}">
                <a16:creationId xmlns:a16="http://schemas.microsoft.com/office/drawing/2014/main" id="{5C960AA2-FEE9-4F3F-8545-EEDCFED77F4A}"/>
              </a:ext>
            </a:extLst>
          </p:cNvPr>
          <p:cNvSpPr txBox="1"/>
          <p:nvPr/>
        </p:nvSpPr>
        <p:spPr>
          <a:xfrm>
            <a:off x="0" y="6686019"/>
            <a:ext cx="1026025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Giuliano, Penoyer, Middelton &amp; Baker (2021) Oral care prevent NVHAP. AJN v. 121 No. 6 </a:t>
            </a:r>
          </a:p>
        </p:txBody>
      </p:sp>
      <p:graphicFrame>
        <p:nvGraphicFramePr>
          <p:cNvPr id="16" name="TextBox 4">
            <a:extLst>
              <a:ext uri="{FF2B5EF4-FFF2-40B4-BE49-F238E27FC236}">
                <a16:creationId xmlns:a16="http://schemas.microsoft.com/office/drawing/2014/main" id="{71E9B3C7-C288-4B41-8EC0-C12D838A2498}"/>
              </a:ext>
            </a:extLst>
          </p:cNvPr>
          <p:cNvGraphicFramePr/>
          <p:nvPr>
            <p:extLst>
              <p:ext uri="{D42A27DB-BD31-4B8C-83A1-F6EECF244321}">
                <p14:modId xmlns:p14="http://schemas.microsoft.com/office/powerpoint/2010/main" val="1789564800"/>
              </p:ext>
            </p:extLst>
          </p:nvPr>
        </p:nvGraphicFramePr>
        <p:xfrm>
          <a:off x="695077" y="1594316"/>
          <a:ext cx="6816401" cy="42386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32942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F53-E420-4783-BE42-3A6CB28C62D2}"/>
              </a:ext>
            </a:extLst>
          </p:cNvPr>
          <p:cNvSpPr>
            <a:spLocks noGrp="1"/>
          </p:cNvSpPr>
          <p:nvPr>
            <p:ph type="title" idx="4294967295"/>
          </p:nvPr>
        </p:nvSpPr>
        <p:spPr>
          <a:xfrm>
            <a:off x="965200" y="330513"/>
            <a:ext cx="10261600" cy="1276350"/>
          </a:xfrm>
        </p:spPr>
        <p:txBody>
          <a:bodyPr>
            <a:noAutofit/>
          </a:bodyPr>
          <a:lstStyle/>
          <a:p>
            <a:r>
              <a:rPr lang="en-US" sz="2400" b="1">
                <a:latin typeface="Arial" panose="020B0604020202020204" pitchFamily="34" charset="0"/>
                <a:cs typeface="Arial" panose="020B0604020202020204" pitchFamily="34" charset="0"/>
              </a:rPr>
              <a:t>Primary Study Aim</a:t>
            </a:r>
            <a:r>
              <a:rPr lang="en-US" sz="240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Implementation of a universal, standardized oral care protocol vs. usual care associated with a reduction in NVHAP as measured by incidence / 1000 patient days? </a:t>
            </a:r>
            <a:endParaRPr lang="en-US" sz="2200" baseline="30000">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4C25060A-6D60-F645-A76B-7FB98B9E957B}"/>
              </a:ext>
            </a:extLst>
          </p:cNvPr>
          <p:cNvGraphicFramePr>
            <a:graphicFrameLocks noGrp="1"/>
          </p:cNvGraphicFramePr>
          <p:nvPr>
            <p:extLst>
              <p:ext uri="{D42A27DB-BD31-4B8C-83A1-F6EECF244321}">
                <p14:modId xmlns:p14="http://schemas.microsoft.com/office/powerpoint/2010/main" val="3354869721"/>
              </p:ext>
            </p:extLst>
          </p:nvPr>
        </p:nvGraphicFramePr>
        <p:xfrm>
          <a:off x="949801" y="1610199"/>
          <a:ext cx="10292398" cy="3175000"/>
        </p:xfrm>
        <a:graphic>
          <a:graphicData uri="http://schemas.openxmlformats.org/drawingml/2006/table">
            <a:tbl>
              <a:tblPr firstRow="1" bandRow="1">
                <a:tableStyleId>{00A15C55-8517-42AA-B614-E9B94910E393}</a:tableStyleId>
              </a:tblPr>
              <a:tblGrid>
                <a:gridCol w="3785616">
                  <a:extLst>
                    <a:ext uri="{9D8B030D-6E8A-4147-A177-3AD203B41FA5}">
                      <a16:colId xmlns:a16="http://schemas.microsoft.com/office/drawing/2014/main" val="1421035776"/>
                    </a:ext>
                  </a:extLst>
                </a:gridCol>
                <a:gridCol w="1445197">
                  <a:extLst>
                    <a:ext uri="{9D8B030D-6E8A-4147-A177-3AD203B41FA5}">
                      <a16:colId xmlns:a16="http://schemas.microsoft.com/office/drawing/2014/main" val="1848703393"/>
                    </a:ext>
                  </a:extLst>
                </a:gridCol>
                <a:gridCol w="1600200">
                  <a:extLst>
                    <a:ext uri="{9D8B030D-6E8A-4147-A177-3AD203B41FA5}">
                      <a16:colId xmlns:a16="http://schemas.microsoft.com/office/drawing/2014/main" val="1145707550"/>
                    </a:ext>
                  </a:extLst>
                </a:gridCol>
                <a:gridCol w="1415796">
                  <a:extLst>
                    <a:ext uri="{9D8B030D-6E8A-4147-A177-3AD203B41FA5}">
                      <a16:colId xmlns:a16="http://schemas.microsoft.com/office/drawing/2014/main" val="3463746049"/>
                    </a:ext>
                  </a:extLst>
                </a:gridCol>
                <a:gridCol w="2045589">
                  <a:extLst>
                    <a:ext uri="{9D8B030D-6E8A-4147-A177-3AD203B41FA5}">
                      <a16:colId xmlns:a16="http://schemas.microsoft.com/office/drawing/2014/main" val="2365314706"/>
                    </a:ext>
                  </a:extLst>
                </a:gridCol>
              </a:tblGrid>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Arial" panose="020B0604020202020204" pitchFamily="34" charset="0"/>
                          <a:ea typeface="+mn-ea"/>
                          <a:cs typeface="Arial" panose="020B0604020202020204" pitchFamily="34" charset="0"/>
                        </a:rPr>
                        <a:t>Treatment Group </a:t>
                      </a:r>
                      <a:endParaRPr lang="en-US" sz="1800">
                        <a:effectLst/>
                        <a:latin typeface="Arial" panose="020B0604020202020204" pitchFamily="34" charset="0"/>
                        <a:cs typeface="Arial" panose="020B0604020202020204" pitchFamily="34" charset="0"/>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Arial" panose="020B0604020202020204" pitchFamily="34" charset="0"/>
                          <a:cs typeface="Arial" panose="020B0604020202020204" pitchFamily="34" charset="0"/>
                        </a:rPr>
                        <a:t>NV-HAP</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a:p>
                  </a:txBody>
                  <a:tcPr>
                    <a:solidFill>
                      <a:srgbClr val="FF9E1C"/>
                    </a:solidFill>
                  </a:tcPr>
                </a:tc>
                <a:tc hMerge="1">
                  <a:txBody>
                    <a:bodyPr/>
                    <a:lstStyle/>
                    <a:p>
                      <a:endParaRPr lang="en-US"/>
                    </a:p>
                  </a:txBody>
                  <a:tcPr>
                    <a:solidFill>
                      <a:srgbClr val="FF9E1C"/>
                    </a:solidFill>
                  </a:tcPr>
                </a:tc>
                <a:tc hMerge="1">
                  <a:txBody>
                    <a:bodyPr/>
                    <a:lstStyle/>
                    <a:p>
                      <a:r>
                        <a:rPr lang="en-US"/>
                        <a:t>NV-HAP</a:t>
                      </a:r>
                    </a:p>
                  </a:txBody>
                  <a:tcPr>
                    <a:solidFill>
                      <a:srgbClr val="FF9E1C"/>
                    </a:solidFill>
                  </a:tcPr>
                </a:tc>
                <a:extLst>
                  <a:ext uri="{0D108BD9-81ED-4DB2-BD59-A6C34878D82A}">
                    <a16:rowId xmlns:a16="http://schemas.microsoft.com/office/drawing/2014/main" val="2495377298"/>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dk1"/>
                          </a:solidFill>
                          <a:effectLst/>
                          <a:latin typeface="Arial" panose="020B0604020202020204" pitchFamily="34" charset="0"/>
                          <a:ea typeface="+mn-ea"/>
                          <a:cs typeface="Arial" panose="020B0604020202020204" pitchFamily="34" charset="0"/>
                        </a:rPr>
                        <a:t>Treatment Group </a:t>
                      </a:r>
                      <a:endParaRPr lang="en-US" sz="1600">
                        <a:effectLst/>
                        <a:latin typeface="Arial" panose="020B0604020202020204" pitchFamily="34" charset="0"/>
                        <a:cs typeface="Arial" panose="020B0604020202020204" pitchFamily="34" charset="0"/>
                      </a:endParaRPr>
                    </a:p>
                  </a:txBody>
                  <a:tcPr>
                    <a:solidFill>
                      <a:srgbClr val="FF9E1C"/>
                    </a:solidFill>
                  </a:tcPr>
                </a:tc>
                <a:tc>
                  <a:txBody>
                    <a:bodyPr/>
                    <a:lstStyle/>
                    <a:p>
                      <a:pPr algn="ctr"/>
                      <a:endParaRPr lang="en-US" sz="1600" b="1">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No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en-US" sz="1600" b="1">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Yes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en-US" sz="1600" b="1">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Total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dk1"/>
                          </a:solidFill>
                          <a:effectLst/>
                          <a:latin typeface="Arial" panose="020B0604020202020204" pitchFamily="34" charset="0"/>
                          <a:ea typeface="+mn-ea"/>
                          <a:cs typeface="Arial" panose="020B0604020202020204" pitchFamily="34" charset="0"/>
                        </a:rPr>
                        <a:t>Incidence Rate per 1,000 Patient-Days </a:t>
                      </a:r>
                      <a:endParaRPr lang="en-US" sz="1600">
                        <a:effectLst/>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551116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Medical Control, No. (%) </a:t>
                      </a:r>
                      <a:endParaRPr lang="en-US" sz="1600">
                        <a:effectLst/>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2,059 (99.2)</a:t>
                      </a:r>
                      <a:endParaRPr lang="en-US" sz="1600">
                        <a:effectLst/>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16 (0.8) </a:t>
                      </a:r>
                      <a:endParaRPr lang="en-US" sz="1600">
                        <a:effectLst/>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2,075</a:t>
                      </a:r>
                      <a:endParaRPr lang="en-US" sz="1600">
                        <a:effectLst/>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1.40</a:t>
                      </a:r>
                      <a:endParaRPr lang="en-US" sz="1600">
                        <a:effectLst/>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22076061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Medical Intervention, No. (%) </a:t>
                      </a:r>
                      <a:endParaRPr lang="en-US" sz="1600">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2,706 (99.9)</a:t>
                      </a:r>
                      <a:endParaRPr lang="en-US" sz="1600">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3 (0.1)</a:t>
                      </a:r>
                      <a:r>
                        <a:rPr lang="en-US" sz="1800" kern="1200" baseline="30000">
                          <a:solidFill>
                            <a:schemeClr val="dk1"/>
                          </a:solidFill>
                          <a:effectLst/>
                          <a:latin typeface="Arial" panose="020B0604020202020204" pitchFamily="34" charset="0"/>
                          <a:ea typeface="+mn-ea"/>
                          <a:cs typeface="Arial" panose="020B0604020202020204" pitchFamily="34" charset="0"/>
                        </a:rPr>
                        <a:t>a</a:t>
                      </a:r>
                      <a:endParaRPr lang="en-US" sz="1600" baseline="30000">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2,709</a:t>
                      </a:r>
                      <a:endParaRPr lang="en-US" sz="1600">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0.21</a:t>
                      </a:r>
                      <a:endParaRPr lang="en-US" sz="1600">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5527226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Arial" panose="020B0604020202020204" pitchFamily="34" charset="0"/>
                          <a:ea typeface="+mn-ea"/>
                          <a:cs typeface="Arial" panose="020B0604020202020204" pitchFamily="34" charset="0"/>
                        </a:rPr>
                        <a:t>Total</a:t>
                      </a:r>
                      <a:r>
                        <a:rPr lang="en-US" sz="1800" kern="1200">
                          <a:solidFill>
                            <a:schemeClr val="dk1"/>
                          </a:solidFill>
                          <a:effectLst/>
                          <a:latin typeface="Arial" panose="020B0604020202020204" pitchFamily="34" charset="0"/>
                          <a:ea typeface="+mn-ea"/>
                          <a:cs typeface="Arial" panose="020B0604020202020204" pitchFamily="34" charset="0"/>
                        </a:rPr>
                        <a:t> </a:t>
                      </a:r>
                      <a:endParaRPr lang="en-US" sz="1600">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r>
                        <a:rPr lang="en-US" sz="1800" b="1" kern="1200">
                          <a:solidFill>
                            <a:schemeClr val="dk1"/>
                          </a:solidFill>
                          <a:effectLst/>
                          <a:latin typeface="Arial" panose="020B0604020202020204" pitchFamily="34" charset="0"/>
                          <a:ea typeface="+mn-ea"/>
                          <a:cs typeface="Arial" panose="020B0604020202020204" pitchFamily="34" charset="0"/>
                        </a:rPr>
                        <a:t>4,765</a:t>
                      </a:r>
                      <a:endParaRPr lang="en-US" sz="1600" b="1">
                        <a:effectLst/>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r>
                        <a:rPr lang="en-US" sz="1600" b="1">
                          <a:latin typeface="Arial" panose="020B0604020202020204" pitchFamily="34" charset="0"/>
                          <a:cs typeface="Arial" panose="020B0604020202020204" pitchFamily="34" charset="0"/>
                        </a:rPr>
                        <a:t>19</a:t>
                      </a:r>
                    </a:p>
                  </a:txBody>
                  <a:tcPr>
                    <a:solidFill>
                      <a:schemeClr val="accent4">
                        <a:lumMod val="40000"/>
                        <a:lumOff val="60000"/>
                      </a:schemeClr>
                    </a:solidFill>
                  </a:tcPr>
                </a:tc>
                <a:tc>
                  <a:txBody>
                    <a:bodyPr/>
                    <a:lstStyle/>
                    <a:p>
                      <a:r>
                        <a:rPr lang="en-US" sz="1600" b="1">
                          <a:latin typeface="Arial" panose="020B0604020202020204" pitchFamily="34" charset="0"/>
                          <a:cs typeface="Arial" panose="020B0604020202020204" pitchFamily="34" charset="0"/>
                        </a:rPr>
                        <a:t>4,784</a:t>
                      </a:r>
                    </a:p>
                  </a:txBody>
                  <a:tcPr>
                    <a:solidFill>
                      <a:schemeClr val="accent4">
                        <a:lumMod val="40000"/>
                        <a:lumOff val="60000"/>
                      </a:schemeClr>
                    </a:solidFill>
                  </a:tcPr>
                </a:tc>
                <a:tc>
                  <a:txBody>
                    <a:bodyPr/>
                    <a:lstStyle/>
                    <a:p>
                      <a:r>
                        <a:rPr lang="en-US" sz="1600" b="1">
                          <a:latin typeface="Arial" panose="020B0604020202020204" pitchFamily="34" charset="0"/>
                          <a:cs typeface="Arial" panose="020B0604020202020204" pitchFamily="34" charset="0"/>
                        </a:rPr>
                        <a:t>-85 (% Difference)</a:t>
                      </a:r>
                    </a:p>
                  </a:txBody>
                  <a:tcPr>
                    <a:solidFill>
                      <a:schemeClr val="accent4">
                        <a:lumMod val="40000"/>
                        <a:lumOff val="60000"/>
                      </a:schemeClr>
                    </a:solidFill>
                  </a:tcPr>
                </a:tc>
                <a:extLst>
                  <a:ext uri="{0D108BD9-81ED-4DB2-BD59-A6C34878D82A}">
                    <a16:rowId xmlns:a16="http://schemas.microsoft.com/office/drawing/2014/main" val="27506419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Surgical Control, No. (%) </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2,075 (99.4)</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13 (0.6)</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2,088</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r>
                        <a:rPr lang="en-US" sz="1600">
                          <a:latin typeface="Arial" panose="020B0604020202020204" pitchFamily="34" charset="0"/>
                          <a:cs typeface="Arial" panose="020B0604020202020204" pitchFamily="34" charset="0"/>
                        </a:rPr>
                        <a:t>1.17</a:t>
                      </a:r>
                    </a:p>
                  </a:txBody>
                  <a:tcPr>
                    <a:solidFill>
                      <a:schemeClr val="tx2">
                        <a:lumMod val="20000"/>
                        <a:lumOff val="80000"/>
                      </a:schemeClr>
                    </a:solidFill>
                  </a:tcPr>
                </a:tc>
                <a:extLst>
                  <a:ext uri="{0D108BD9-81ED-4DB2-BD59-A6C34878D82A}">
                    <a16:rowId xmlns:a16="http://schemas.microsoft.com/office/drawing/2014/main" val="7024088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Surgical Intervention, No. (%) </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r>
                        <a:rPr lang="en-US" sz="1800" kern="1200">
                          <a:solidFill>
                            <a:schemeClr val="dk1"/>
                          </a:solidFill>
                          <a:effectLst/>
                          <a:latin typeface="Arial" panose="020B0604020202020204" pitchFamily="34" charset="0"/>
                          <a:ea typeface="+mn-ea"/>
                          <a:cs typeface="Arial" panose="020B0604020202020204" pitchFamily="34" charset="0"/>
                        </a:rPr>
                        <a:t>1,830 (99.6)</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7 (0.4)</a:t>
                      </a:r>
                      <a:r>
                        <a:rPr lang="en-US" sz="1800" kern="1200" baseline="30000">
                          <a:solidFill>
                            <a:schemeClr val="dk1"/>
                          </a:solidFill>
                          <a:effectLst/>
                          <a:latin typeface="Arial" panose="020B0604020202020204" pitchFamily="34" charset="0"/>
                          <a:ea typeface="+mn-ea"/>
                          <a:cs typeface="Arial" panose="020B0604020202020204" pitchFamily="34" charset="0"/>
                        </a:rPr>
                        <a:t>b</a:t>
                      </a:r>
                      <a:r>
                        <a:rPr lang="en-US" sz="1800" kern="1200">
                          <a:solidFill>
                            <a:schemeClr val="dk1"/>
                          </a:solidFill>
                          <a:effectLst/>
                          <a:latin typeface="Arial" panose="020B0604020202020204" pitchFamily="34" charset="0"/>
                          <a:ea typeface="+mn-ea"/>
                          <a:cs typeface="Arial" panose="020B0604020202020204" pitchFamily="34" charset="0"/>
                        </a:rPr>
                        <a:t> </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1,837 </a:t>
                      </a:r>
                      <a:endParaRPr lang="en-US" sz="1600">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r>
                        <a:rPr lang="en-US" sz="1600">
                          <a:latin typeface="Arial" panose="020B0604020202020204" pitchFamily="34" charset="0"/>
                          <a:cs typeface="Arial" panose="020B0604020202020204" pitchFamily="34" charset="0"/>
                        </a:rPr>
                        <a:t>0.51</a:t>
                      </a:r>
                    </a:p>
                  </a:txBody>
                  <a:tcPr>
                    <a:solidFill>
                      <a:schemeClr val="tx2">
                        <a:lumMod val="20000"/>
                        <a:lumOff val="80000"/>
                      </a:schemeClr>
                    </a:solidFill>
                  </a:tcPr>
                </a:tc>
                <a:extLst>
                  <a:ext uri="{0D108BD9-81ED-4DB2-BD59-A6C34878D82A}">
                    <a16:rowId xmlns:a16="http://schemas.microsoft.com/office/drawing/2014/main" val="127286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Arial" panose="020B0604020202020204" pitchFamily="34" charset="0"/>
                          <a:ea typeface="+mn-ea"/>
                          <a:cs typeface="Arial" panose="020B0604020202020204" pitchFamily="34" charset="0"/>
                        </a:rPr>
                        <a:t>Total </a:t>
                      </a:r>
                      <a:endParaRPr lang="en-US" sz="1600" b="1">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Arial" panose="020B0604020202020204" pitchFamily="34" charset="0"/>
                          <a:ea typeface="+mn-ea"/>
                          <a:cs typeface="Arial" panose="020B0604020202020204" pitchFamily="34" charset="0"/>
                        </a:rPr>
                        <a:t>3,905</a:t>
                      </a:r>
                      <a:endParaRPr lang="en-US" sz="1600" b="1">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r>
                        <a:rPr lang="en-US" sz="1600" b="1">
                          <a:latin typeface="Arial" panose="020B0604020202020204" pitchFamily="34" charset="0"/>
                          <a:cs typeface="Arial" panose="020B0604020202020204" pitchFamily="34" charset="0"/>
                        </a:rPr>
                        <a:t>20</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Arial" panose="020B0604020202020204" pitchFamily="34" charset="0"/>
                          <a:ea typeface="+mn-ea"/>
                          <a:cs typeface="Arial" panose="020B0604020202020204" pitchFamily="34" charset="0"/>
                        </a:rPr>
                        <a:t>3,925 </a:t>
                      </a:r>
                      <a:endParaRPr lang="en-US" sz="1600" b="1">
                        <a:effectLst/>
                        <a:latin typeface="Arial" panose="020B0604020202020204" pitchFamily="34" charset="0"/>
                        <a:cs typeface="Arial" panose="020B0604020202020204" pitchFamily="34" charset="0"/>
                      </a:endParaRP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-56 (% Difference)</a:t>
                      </a:r>
                    </a:p>
                  </a:txBody>
                  <a:tcPr>
                    <a:solidFill>
                      <a:schemeClr val="tx2">
                        <a:lumMod val="20000"/>
                        <a:lumOff val="80000"/>
                      </a:schemeClr>
                    </a:solidFill>
                  </a:tcPr>
                </a:tc>
                <a:extLst>
                  <a:ext uri="{0D108BD9-81ED-4DB2-BD59-A6C34878D82A}">
                    <a16:rowId xmlns:a16="http://schemas.microsoft.com/office/drawing/2014/main" val="2605216574"/>
                  </a:ext>
                </a:extLst>
              </a:tr>
            </a:tbl>
          </a:graphicData>
        </a:graphic>
      </p:graphicFrame>
      <p:sp>
        <p:nvSpPr>
          <p:cNvPr id="3" name="Oval 2">
            <a:extLst>
              <a:ext uri="{FF2B5EF4-FFF2-40B4-BE49-F238E27FC236}">
                <a16:creationId xmlns:a16="http://schemas.microsoft.com/office/drawing/2014/main" id="{82E9D5F6-F81D-4118-B595-BEF70AC80B2F}"/>
              </a:ext>
            </a:extLst>
          </p:cNvPr>
          <p:cNvSpPr/>
          <p:nvPr/>
        </p:nvSpPr>
        <p:spPr>
          <a:xfrm>
            <a:off x="9095970" y="3226216"/>
            <a:ext cx="2146229" cy="500063"/>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AB979B4-A596-4DF8-812B-97D2AB3940FC}"/>
              </a:ext>
            </a:extLst>
          </p:cNvPr>
          <p:cNvSpPr/>
          <p:nvPr/>
        </p:nvSpPr>
        <p:spPr>
          <a:xfrm>
            <a:off x="9092541" y="4346619"/>
            <a:ext cx="2146229" cy="500063"/>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553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A576C9-8708-5C41-BB63-20F1B9ED5F97}"/>
              </a:ext>
            </a:extLst>
          </p:cNvPr>
          <p:cNvSpPr txBox="1">
            <a:spLocks/>
          </p:cNvSpPr>
          <p:nvPr/>
        </p:nvSpPr>
        <p:spPr>
          <a:xfrm>
            <a:off x="2022439" y="1886488"/>
            <a:ext cx="9326880" cy="4487775"/>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marL="800100" lvl="1" indent="-342900">
              <a:lnSpc>
                <a:spcPct val="200000"/>
              </a:lnSpc>
              <a:buFont typeface="Arial" panose="020B0604020202020204" pitchFamily="34" charset="0"/>
              <a:buChar char="•"/>
            </a:pPr>
            <a:endParaRPr lang="en-US" sz="280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endParaRPr lang="en-US" sz="280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endParaRPr lang="en-US" sz="280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endParaRPr lang="en-US" sz="280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endParaRPr lang="en-US" sz="2800">
              <a:latin typeface="Cambria" panose="02040503050406030204" pitchFamily="18" charset="0"/>
              <a:ea typeface="Cambria" panose="02040503050406030204" pitchFamily="18" charset="0"/>
            </a:endParaRPr>
          </a:p>
          <a:p>
            <a:pPr lvl="1"/>
            <a:endParaRPr lang="en-US" sz="200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A6979A-72E3-B048-7025-51772B8EABD5}"/>
              </a:ext>
            </a:extLst>
          </p:cNvPr>
          <p:cNvSpPr txBox="1"/>
          <p:nvPr/>
        </p:nvSpPr>
        <p:spPr>
          <a:xfrm>
            <a:off x="2694037" y="503199"/>
            <a:ext cx="9497963" cy="1200329"/>
          </a:xfrm>
          <a:prstGeom prst="rect">
            <a:avLst/>
          </a:prstGeom>
          <a:noFill/>
        </p:spPr>
        <p:txBody>
          <a:bodyPr wrap="square">
            <a:spAutoFit/>
          </a:bodyPr>
          <a:lstStyle/>
          <a:p>
            <a:r>
              <a:rPr lang="en-US" sz="3600" b="1">
                <a:latin typeface="Arial" panose="020B0604020202020204" pitchFamily="34" charset="0"/>
                <a:cs typeface="Arial" panose="020B0604020202020204" pitchFamily="34" charset="0"/>
              </a:rPr>
              <a:t>Yet, These Fundamental Patient Interventional Services are Often Omitted </a:t>
            </a:r>
          </a:p>
        </p:txBody>
      </p:sp>
      <p:pic>
        <p:nvPicPr>
          <p:cNvPr id="8" name="Picture 7">
            <a:extLst>
              <a:ext uri="{FF2B5EF4-FFF2-40B4-BE49-F238E27FC236}">
                <a16:creationId xmlns:a16="http://schemas.microsoft.com/office/drawing/2014/main" id="{4D1AC618-AA34-5905-C260-714B1C5FA22E}"/>
              </a:ext>
            </a:extLst>
          </p:cNvPr>
          <p:cNvPicPr>
            <a:picLocks noChangeAspect="1"/>
          </p:cNvPicPr>
          <p:nvPr/>
        </p:nvPicPr>
        <p:blipFill>
          <a:blip r:embed="rId3"/>
          <a:stretch>
            <a:fillRect/>
          </a:stretch>
        </p:blipFill>
        <p:spPr>
          <a:xfrm>
            <a:off x="2318994" y="1768463"/>
            <a:ext cx="9408428" cy="4246844"/>
          </a:xfrm>
          <a:prstGeom prst="rect">
            <a:avLst/>
          </a:prstGeom>
        </p:spPr>
      </p:pic>
    </p:spTree>
    <p:custDataLst>
      <p:tags r:id="rId1"/>
    </p:custDataLst>
    <p:extLst>
      <p:ext uri="{BB962C8B-B14F-4D97-AF65-F5344CB8AC3E}">
        <p14:creationId xmlns:p14="http://schemas.microsoft.com/office/powerpoint/2010/main" val="346252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0DAB5-3F26-D1B9-A553-0A65FE1B49DF}"/>
              </a:ext>
            </a:extLst>
          </p:cNvPr>
          <p:cNvSpPr>
            <a:spLocks noGrp="1"/>
          </p:cNvSpPr>
          <p:nvPr>
            <p:ph type="title"/>
          </p:nvPr>
        </p:nvSpPr>
        <p:spPr>
          <a:xfrm>
            <a:off x="841248" y="426720"/>
            <a:ext cx="10506456" cy="1919141"/>
          </a:xfrm>
        </p:spPr>
        <p:txBody>
          <a:bodyPr anchor="b">
            <a:normAutofit/>
          </a:bodyPr>
          <a:lstStyle/>
          <a:p>
            <a:r>
              <a:rPr lang="en-US" sz="3600" b="1">
                <a:latin typeface="Arial" panose="020B0604020202020204" pitchFamily="34" charset="0"/>
                <a:cs typeface="Arial" panose="020B0604020202020204" pitchFamily="34" charset="0"/>
              </a:rPr>
              <a:t>However, Implementation of Daily Oral Care Remains a  Challenge </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92096EB-4CF3-66C9-FD52-7EF80732A6B2}"/>
              </a:ext>
            </a:extLst>
          </p:cNvPr>
          <p:cNvSpPr>
            <a:spLocks noGrp="1"/>
          </p:cNvSpPr>
          <p:nvPr>
            <p:ph idx="1"/>
          </p:nvPr>
        </p:nvSpPr>
        <p:spPr>
          <a:xfrm>
            <a:off x="841248" y="3337269"/>
            <a:ext cx="10509504" cy="2905686"/>
          </a:xfrm>
        </p:spPr>
        <p:txBody>
          <a:bodyPr>
            <a:normAutofit/>
          </a:bodyPr>
          <a:lstStyle/>
          <a:p>
            <a:pPr marL="0" indent="0">
              <a:buNone/>
            </a:pPr>
            <a:endParaRPr lang="en-US" sz="2600">
              <a:latin typeface="Arial" panose="020B0604020202020204" pitchFamily="34" charset="0"/>
              <a:cs typeface="Arial" panose="020B0604020202020204" pitchFamily="34" charset="0"/>
            </a:endParaRPr>
          </a:p>
          <a:p>
            <a:pPr marL="0" indent="0">
              <a:buNone/>
            </a:pPr>
            <a:r>
              <a:rPr lang="en-US" sz="2600">
                <a:latin typeface="Arial" panose="020B0604020202020204" pitchFamily="34" charset="0"/>
                <a:cs typeface="Arial" panose="020B0604020202020204" pitchFamily="34" charset="0"/>
              </a:rPr>
              <a:t> What are some possible barriers to daily oral care in your hospital? </a:t>
            </a:r>
          </a:p>
          <a:p>
            <a:endParaRPr lang="en-US" sz="2600">
              <a:latin typeface="Arial" panose="020B0604020202020204"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p:txBody>
      </p:sp>
      <p:pic>
        <p:nvPicPr>
          <p:cNvPr id="4" name="Graphic 3" descr="Construction Barricade with solid fill">
            <a:extLst>
              <a:ext uri="{FF2B5EF4-FFF2-40B4-BE49-F238E27FC236}">
                <a16:creationId xmlns:a16="http://schemas.microsoft.com/office/drawing/2014/main" id="{9504E92D-3708-C3AA-5430-EDA0967D4A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1925" y="4458886"/>
            <a:ext cx="2769863" cy="2069930"/>
          </a:xfrm>
          <a:prstGeom prst="rect">
            <a:avLst/>
          </a:prstGeom>
        </p:spPr>
      </p:pic>
    </p:spTree>
    <p:extLst>
      <p:ext uri="{BB962C8B-B14F-4D97-AF65-F5344CB8AC3E}">
        <p14:creationId xmlns:p14="http://schemas.microsoft.com/office/powerpoint/2010/main" val="306274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77DD-EAD2-48E8-97B9-9073BFD03CAA}"/>
              </a:ext>
            </a:extLst>
          </p:cNvPr>
          <p:cNvSpPr>
            <a:spLocks noGrp="1"/>
          </p:cNvSpPr>
          <p:nvPr>
            <p:ph type="title"/>
          </p:nvPr>
        </p:nvSpPr>
        <p:spPr>
          <a:xfrm>
            <a:off x="216335" y="257397"/>
            <a:ext cx="11606592" cy="1325563"/>
          </a:xfrm>
        </p:spPr>
        <p:txBody>
          <a:bodyPr>
            <a:noAutofit/>
          </a:bodyPr>
          <a:lstStyle/>
          <a:p>
            <a:pPr algn="ctr"/>
            <a:r>
              <a:rPr lang="en-US" sz="3600" b="1">
                <a:latin typeface="Arial" panose="020B0604020202020204" pitchFamily="34" charset="0"/>
                <a:cs typeface="Arial" panose="020B0604020202020204" pitchFamily="34" charset="0"/>
              </a:rPr>
              <a:t>Quality Improvement first step: </a:t>
            </a:r>
            <a:r>
              <a:rPr lang="en-US" sz="3600" b="1" i="1">
                <a:latin typeface="Arial" panose="020B0604020202020204" pitchFamily="34" charset="0"/>
                <a:cs typeface="Arial" panose="020B0604020202020204" pitchFamily="34" charset="0"/>
              </a:rPr>
              <a:t>Gap Analysis</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Barriers To Oral Care- </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Lack of Toothbrushes and Oral Care Protocols</a:t>
            </a:r>
          </a:p>
        </p:txBody>
      </p:sp>
      <p:sp>
        <p:nvSpPr>
          <p:cNvPr id="3" name="Content Placeholder 2">
            <a:extLst>
              <a:ext uri="{FF2B5EF4-FFF2-40B4-BE49-F238E27FC236}">
                <a16:creationId xmlns:a16="http://schemas.microsoft.com/office/drawing/2014/main" id="{CE3AD63D-63E2-4BCD-9491-064A322D5CA6}"/>
              </a:ext>
            </a:extLst>
          </p:cNvPr>
          <p:cNvSpPr>
            <a:spLocks noGrp="1"/>
          </p:cNvSpPr>
          <p:nvPr>
            <p:ph idx="1"/>
          </p:nvPr>
        </p:nvSpPr>
        <p:spPr>
          <a:xfrm>
            <a:off x="216335" y="1880519"/>
            <a:ext cx="11501183" cy="4392859"/>
          </a:xfrm>
        </p:spPr>
        <p:txBody>
          <a:bodyPr>
            <a:normAutofit fontScale="85000" lnSpcReduction="10000"/>
          </a:bodyPr>
          <a:lstStyle/>
          <a:p>
            <a:pPr>
              <a:buSzPct val="90000"/>
            </a:pPr>
            <a:r>
              <a:rPr lang="en-US" sz="2400">
                <a:latin typeface="Arial" panose="020B0604020202020204" pitchFamily="34" charset="0"/>
                <a:cs typeface="Arial" panose="020B0604020202020204" pitchFamily="34" charset="0"/>
              </a:rPr>
              <a:t>Most hospitals do not have basic NVHAP prevention programs</a:t>
            </a:r>
          </a:p>
          <a:p>
            <a:pPr lvl="1">
              <a:buSzPct val="90000"/>
            </a:pPr>
            <a:r>
              <a:rPr lang="en-US" sz="2000">
                <a:latin typeface="Arial" panose="020B0604020202020204" pitchFamily="34" charset="0"/>
                <a:cs typeface="Arial" panose="020B0604020202020204" pitchFamily="34" charset="0"/>
              </a:rPr>
              <a:t>24.2% do not monitor NVHAP cases </a:t>
            </a:r>
          </a:p>
          <a:p>
            <a:pPr lvl="1">
              <a:buSzPct val="90000"/>
            </a:pPr>
            <a:r>
              <a:rPr lang="en-US" sz="2000">
                <a:latin typeface="Arial" panose="020B0604020202020204" pitchFamily="34" charset="0"/>
                <a:cs typeface="Arial" panose="020B0604020202020204" pitchFamily="34" charset="0"/>
              </a:rPr>
              <a:t>57.6% lack universal oral care policy</a:t>
            </a:r>
          </a:p>
          <a:p>
            <a:pPr lvl="1">
              <a:buSzPct val="90000"/>
            </a:pPr>
            <a:r>
              <a:rPr lang="en-US" sz="2000">
                <a:latin typeface="Arial" panose="020B0604020202020204" pitchFamily="34" charset="0"/>
                <a:cs typeface="Arial" panose="020B0604020202020204" pitchFamily="34" charset="0"/>
              </a:rPr>
              <a:t>42.4% do not require oral care competency training</a:t>
            </a:r>
          </a:p>
          <a:p>
            <a:pPr lvl="1">
              <a:buSzPct val="90000"/>
            </a:pPr>
            <a:r>
              <a:rPr lang="en-US" sz="2000">
                <a:latin typeface="Arial" panose="020B0604020202020204" pitchFamily="34" charset="0"/>
                <a:cs typeface="Arial" panose="020B0604020202020204" pitchFamily="34" charset="0"/>
              </a:rPr>
              <a:t>48.5% do not have suction toothbrushes routinely available</a:t>
            </a:r>
          </a:p>
          <a:p>
            <a:pPr lvl="0">
              <a:buSzPct val="90000"/>
            </a:pPr>
            <a:r>
              <a:rPr lang="en-US" sz="2400">
                <a:latin typeface="Arial" panose="020B0604020202020204" pitchFamily="34" charset="0"/>
                <a:cs typeface="Arial" panose="020B0604020202020204" pitchFamily="34" charset="0"/>
              </a:rPr>
              <a:t>27% reported not providing basic oral care supplies</a:t>
            </a:r>
          </a:p>
          <a:p>
            <a:pPr lvl="1"/>
            <a:r>
              <a:rPr lang="en-US" sz="2000">
                <a:latin typeface="Arial" panose="020B0604020202020204" pitchFamily="34" charset="0"/>
                <a:cs typeface="Arial" panose="020B0604020202020204" pitchFamily="34" charset="0"/>
              </a:rPr>
              <a:t>Toothbrush and Toothpaste   * Floss  * Mouth rinse</a:t>
            </a:r>
          </a:p>
          <a:p>
            <a:pPr lvl="1"/>
            <a:r>
              <a:rPr lang="en-US" sz="2000">
                <a:latin typeface="Arial" panose="020B0604020202020204" pitchFamily="34" charset="0"/>
                <a:cs typeface="Arial" panose="020B0604020202020204" pitchFamily="34" charset="0"/>
              </a:rPr>
              <a:t>Denture cleanser * Denture cup  * Denture adhesive</a:t>
            </a:r>
          </a:p>
          <a:p>
            <a:pPr marL="457200" lvl="1" indent="0">
              <a:buNone/>
            </a:pPr>
            <a:endParaRPr lang="en-US" sz="2600" b="1">
              <a:solidFill>
                <a:srgbClr val="002060"/>
              </a:solidFill>
              <a:latin typeface="Arial" panose="020B0604020202020204" pitchFamily="34" charset="0"/>
              <a:cs typeface="Arial" panose="020B0604020202020204" pitchFamily="34" charset="0"/>
            </a:endParaRPr>
          </a:p>
          <a:p>
            <a:pPr marL="457200" lvl="1" indent="0">
              <a:buNone/>
            </a:pPr>
            <a:r>
              <a:rPr lang="en-US" sz="2600" b="1">
                <a:solidFill>
                  <a:srgbClr val="002060"/>
                </a:solidFill>
                <a:latin typeface="Arial" panose="020B0604020202020204" pitchFamily="34" charset="0"/>
                <a:cs typeface="Arial" panose="020B0604020202020204" pitchFamily="34" charset="0"/>
              </a:rPr>
              <a:t>*** Many hospital toothbrushes are harmful – bristle fallout, too hard- gum bleeding</a:t>
            </a:r>
          </a:p>
          <a:p>
            <a:pPr lvl="1"/>
            <a:endParaRPr lang="en-US" sz="2600">
              <a:latin typeface="Arial" panose="020B0604020202020204" pitchFamily="34" charset="0"/>
              <a:cs typeface="Arial" panose="020B0604020202020204" pitchFamily="34" charset="0"/>
            </a:endParaRPr>
          </a:p>
          <a:p>
            <a:pPr lvl="1"/>
            <a:r>
              <a:rPr lang="en-US" sz="2600">
                <a:latin typeface="Arial" panose="020B0604020202020204" pitchFamily="34" charset="0"/>
                <a:cs typeface="Arial" panose="020B0604020202020204" pitchFamily="34" charset="0"/>
              </a:rPr>
              <a:t>Families not engaged </a:t>
            </a:r>
          </a:p>
          <a:p>
            <a:pPr lvl="1"/>
            <a:r>
              <a:rPr lang="en-US" sz="2600">
                <a:latin typeface="Arial" panose="020B0604020202020204" pitchFamily="34" charset="0"/>
                <a:cs typeface="Arial" panose="020B0604020202020204" pitchFamily="34" charset="0"/>
              </a:rPr>
              <a:t>PCTs responsible for oral care – often have 15 -30 patients/ assigned to different RNs</a:t>
            </a:r>
          </a:p>
          <a:p>
            <a:endParaRPr lang="en-US" sz="24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pic>
        <p:nvPicPr>
          <p:cNvPr id="10" name="Picture 9" descr="Chart, funnel chart&#10;&#10;Description automatically generated">
            <a:extLst>
              <a:ext uri="{FF2B5EF4-FFF2-40B4-BE49-F238E27FC236}">
                <a16:creationId xmlns:a16="http://schemas.microsoft.com/office/drawing/2014/main" id="{879C0A9F-14ED-FA4B-8D4F-FD364E2AFF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54049" y="2351313"/>
            <a:ext cx="2351314" cy="1597689"/>
          </a:xfrm>
          <a:prstGeom prst="rect">
            <a:avLst/>
          </a:prstGeom>
        </p:spPr>
      </p:pic>
      <p:sp>
        <p:nvSpPr>
          <p:cNvPr id="4" name="TextBox 3">
            <a:extLst>
              <a:ext uri="{FF2B5EF4-FFF2-40B4-BE49-F238E27FC236}">
                <a16:creationId xmlns:a16="http://schemas.microsoft.com/office/drawing/2014/main" id="{1A810430-208E-E889-E211-6099A70FB0B3}"/>
              </a:ext>
            </a:extLst>
          </p:cNvPr>
          <p:cNvSpPr txBox="1"/>
          <p:nvPr/>
        </p:nvSpPr>
        <p:spPr>
          <a:xfrm>
            <a:off x="0" y="6393333"/>
            <a:ext cx="12192000" cy="658642"/>
          </a:xfrm>
          <a:prstGeom prst="rect">
            <a:avLst/>
          </a:prstGeom>
          <a:noFill/>
        </p:spPr>
        <p:txBody>
          <a:bodyPr wrap="square" rtlCol="0">
            <a:spAutoFit/>
          </a:bodyPr>
          <a:lstStyle/>
          <a:p>
            <a:pPr marL="0" marR="0" lvl="0" indent="0" algn="l" defTabSz="937900" rtl="0" eaLnBrk="1" fontAlgn="auto" latinLnBrk="0" hangingPunct="1">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37900" rtl="0" eaLnBrk="1" fontAlgn="base" latinLnBrk="0" hangingPunct="1">
              <a:spcBef>
                <a:spcPct val="3000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Baker, Dian L., and Karen K. Giuliano. “Prevention Practices for Nonventilator Hospital-Acquired Pneumonia: A Survey of the Society for Healthcare Epidemiology of America (SHEA) Research Network (SRN).”</a:t>
            </a:r>
          </a:p>
          <a:p>
            <a:pPr marL="0" marR="0" lvl="0" indent="0" algn="l" defTabSz="937900" rtl="0" eaLnBrk="1" fontAlgn="base" latinLnBrk="0" hangingPunct="1">
              <a:spcBef>
                <a:spcPct val="3000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800" b="0" i="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Infection Control &amp; Hospital Epidemiology</a:t>
            </a: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2021, pp. 1–2., doi:10.1017/ice.2021.427. </a:t>
            </a:r>
          </a:p>
          <a:p>
            <a:pPr marL="0" marR="0" lvl="0" indent="0" algn="l" defTabSz="914400" rtl="0" eaLnBrk="1" fontAlgn="auto" latinLnBrk="0" hangingPunct="1">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41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044ABB-DBB8-4F2E-ABA7-BB0905969B2C}"/>
              </a:ext>
            </a:extLst>
          </p:cNvPr>
          <p:cNvSpPr>
            <a:spLocks noGrp="1"/>
          </p:cNvSpPr>
          <p:nvPr>
            <p:ph type="title"/>
          </p:nvPr>
        </p:nvSpPr>
        <p:spPr>
          <a:xfrm>
            <a:off x="5375564" y="0"/>
            <a:ext cx="6470071" cy="1807305"/>
          </a:xfrm>
        </p:spPr>
        <p:txBody>
          <a:bodyPr>
            <a:normAutofit/>
          </a:bodyPr>
          <a:lstStyle/>
          <a:p>
            <a:r>
              <a:rPr lang="en-US" sz="3600" b="1">
                <a:latin typeface="Arial" panose="020B0604020202020204" pitchFamily="34" charset="0"/>
                <a:cs typeface="Arial" panose="020B0604020202020204" pitchFamily="34" charset="0"/>
              </a:rPr>
              <a:t>Good News About Oral Care </a:t>
            </a:r>
          </a:p>
        </p:txBody>
      </p:sp>
      <p:pic>
        <p:nvPicPr>
          <p:cNvPr id="3074" name="Picture 2" descr="Improving mouth care provision in an acute hospital trust | Nursing Times">
            <a:extLst>
              <a:ext uri="{FF2B5EF4-FFF2-40B4-BE49-F238E27FC236}">
                <a16:creationId xmlns:a16="http://schemas.microsoft.com/office/drawing/2014/main" id="{6DC35DB9-518D-4BCD-3A56-EEA106DB4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08" r="25357"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6A925A9-6554-4FBF-8FAE-158B19D752E6}"/>
              </a:ext>
            </a:extLst>
          </p:cNvPr>
          <p:cNvSpPr>
            <a:spLocks noGrp="1"/>
          </p:cNvSpPr>
          <p:nvPr>
            <p:ph idx="1"/>
          </p:nvPr>
        </p:nvSpPr>
        <p:spPr>
          <a:xfrm>
            <a:off x="6561097" y="1807305"/>
            <a:ext cx="4840010" cy="3843666"/>
          </a:xfrm>
        </p:spPr>
        <p:txBody>
          <a:bodyPr>
            <a:noAutofit/>
          </a:bodyPr>
          <a:lstStyle/>
          <a:p>
            <a:r>
              <a:rPr lang="en-US" sz="2400">
                <a:latin typeface="Arial" panose="020B0604020202020204" pitchFamily="34" charset="0"/>
                <a:cs typeface="Arial" panose="020B0604020202020204" pitchFamily="34" charset="0"/>
              </a:rPr>
              <a:t>About 80% of the time, when provided with education and effective oral care products </a:t>
            </a:r>
            <a:r>
              <a:rPr lang="en-US" sz="2400" i="1">
                <a:latin typeface="Arial" panose="020B0604020202020204" pitchFamily="34" charset="0"/>
                <a:cs typeface="Arial" panose="020B0604020202020204" pitchFamily="34" charset="0"/>
              </a:rPr>
              <a:t>(toothbrush, toothpaste, mouth rinse)</a:t>
            </a:r>
            <a:r>
              <a:rPr lang="en-US" sz="2400">
                <a:latin typeface="Arial" panose="020B0604020202020204" pitchFamily="34" charset="0"/>
                <a:cs typeface="Arial" panose="020B0604020202020204" pitchFamily="34" charset="0"/>
              </a:rPr>
              <a:t>, patients can provide their own care </a:t>
            </a:r>
            <a:r>
              <a:rPr lang="en-US" sz="3000" b="1">
                <a:solidFill>
                  <a:srgbClr val="C00000"/>
                </a:solidFill>
                <a:latin typeface="Arial" panose="020B0604020202020204" pitchFamily="34" charset="0"/>
                <a:cs typeface="Arial" panose="020B0604020202020204" pitchFamily="34" charset="0"/>
              </a:rPr>
              <a:t>BUT they need education &amp; motivation </a:t>
            </a:r>
          </a:p>
          <a:p>
            <a:r>
              <a:rPr lang="en-US" sz="2400">
                <a:latin typeface="Arial" panose="020B0604020202020204" pitchFamily="34" charset="0"/>
                <a:cs typeface="Arial" panose="020B0604020202020204" pitchFamily="34" charset="0"/>
              </a:rPr>
              <a:t>Family members can also be educated and engaged to support oral health </a:t>
            </a:r>
          </a:p>
        </p:txBody>
      </p:sp>
      <p:sp>
        <p:nvSpPr>
          <p:cNvPr id="2" name="TextBox 1">
            <a:extLst>
              <a:ext uri="{FF2B5EF4-FFF2-40B4-BE49-F238E27FC236}">
                <a16:creationId xmlns:a16="http://schemas.microsoft.com/office/drawing/2014/main" id="{333CC6D9-742F-90E4-2F1D-2F497C51280C}"/>
              </a:ext>
            </a:extLst>
          </p:cNvPr>
          <p:cNvSpPr txBox="1"/>
          <p:nvPr/>
        </p:nvSpPr>
        <p:spPr>
          <a:xfrm>
            <a:off x="20" y="6647689"/>
            <a:ext cx="6116549" cy="210311"/>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rPr>
              <a:t>Photo from: https://www.nursingtimes.net/roles/hospital-nurses/improving-mouth-care-provision-in-an-acute-hospital-trust-15-04-2019/</a:t>
            </a:r>
          </a:p>
        </p:txBody>
      </p:sp>
    </p:spTree>
    <p:extLst>
      <p:ext uri="{BB962C8B-B14F-4D97-AF65-F5344CB8AC3E}">
        <p14:creationId xmlns:p14="http://schemas.microsoft.com/office/powerpoint/2010/main" val="65090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2A94-5C83-4676-26C1-B40BA81E28F8}"/>
              </a:ext>
            </a:extLst>
          </p:cNvPr>
          <p:cNvSpPr>
            <a:spLocks noGrp="1"/>
          </p:cNvSpPr>
          <p:nvPr>
            <p:ph type="title" idx="4294967295"/>
          </p:nvPr>
        </p:nvSpPr>
        <p:spPr>
          <a:xfrm>
            <a:off x="1475232" y="-2239391"/>
            <a:ext cx="7973568" cy="3387725"/>
          </a:xfrm>
        </p:spPr>
        <p:txBody>
          <a:bodyPr anchor="b">
            <a:normAutofit/>
          </a:bodyPr>
          <a:lstStyle/>
          <a:p>
            <a:pPr algn="r"/>
            <a:r>
              <a:rPr lang="en-US" sz="3600" b="1">
                <a:latin typeface="Arial" panose="020B0604020202020204" pitchFamily="34" charset="0"/>
                <a:cs typeface="Arial" panose="020B0604020202020204" pitchFamily="34" charset="0"/>
              </a:rPr>
              <a:t>So, what does oral care mean? </a:t>
            </a:r>
          </a:p>
        </p:txBody>
      </p:sp>
      <p:sp>
        <p:nvSpPr>
          <p:cNvPr id="3" name="Content Placeholder 2">
            <a:extLst>
              <a:ext uri="{FF2B5EF4-FFF2-40B4-BE49-F238E27FC236}">
                <a16:creationId xmlns:a16="http://schemas.microsoft.com/office/drawing/2014/main" id="{6F1CBE05-42E5-3CC6-E426-C899BF8011DA}"/>
              </a:ext>
            </a:extLst>
          </p:cNvPr>
          <p:cNvSpPr>
            <a:spLocks noGrp="1"/>
          </p:cNvSpPr>
          <p:nvPr>
            <p:ph idx="4294967295"/>
          </p:nvPr>
        </p:nvSpPr>
        <p:spPr>
          <a:xfrm>
            <a:off x="2523744" y="1246696"/>
            <a:ext cx="8790432" cy="5940425"/>
          </a:xfrm>
        </p:spPr>
        <p:txBody>
          <a:bodyPr anchor="ctr">
            <a:normAutofit/>
          </a:bodyPr>
          <a:lstStyle/>
          <a:p>
            <a:r>
              <a:rPr lang="en-US">
                <a:latin typeface="Arial" panose="020B0604020202020204" pitchFamily="34" charset="0"/>
                <a:cs typeface="Arial" panose="020B0604020202020204" pitchFamily="34" charset="0"/>
              </a:rPr>
              <a:t>Oral health assessment –look in their mouths </a:t>
            </a:r>
          </a:p>
          <a:p>
            <a:r>
              <a:rPr lang="en-US" i="1">
                <a:latin typeface="Arial" panose="020B0604020202020204" pitchFamily="34" charset="0"/>
                <a:cs typeface="Arial" panose="020B0604020202020204" pitchFamily="34" charset="0"/>
              </a:rPr>
              <a:t>Decide: </a:t>
            </a:r>
            <a:r>
              <a:rPr lang="en-US">
                <a:latin typeface="Arial" panose="020B0604020202020204" pitchFamily="34" charset="0"/>
                <a:cs typeface="Arial" panose="020B0604020202020204" pitchFamily="34" charset="0"/>
              </a:rPr>
              <a:t>independent care, needs some support, dependent care, or denture care </a:t>
            </a:r>
          </a:p>
          <a:p>
            <a:r>
              <a:rPr lang="en-US">
                <a:latin typeface="Arial" panose="020B0604020202020204" pitchFamily="34" charset="0"/>
                <a:cs typeface="Arial" panose="020B0604020202020204" pitchFamily="34" charset="0"/>
              </a:rPr>
              <a:t>Education and explanation </a:t>
            </a:r>
          </a:p>
          <a:p>
            <a:r>
              <a:rPr lang="en-US">
                <a:latin typeface="Arial" panose="020B0604020202020204" pitchFamily="34" charset="0"/>
                <a:cs typeface="Arial" panose="020B0604020202020204" pitchFamily="34" charset="0"/>
              </a:rPr>
              <a:t>Handy, effective oral care supplies – good toothbrush, suction toothbrush (if required),  toothpaste with a dentifrice, anti-septic mouth rinse, and denture care when required</a:t>
            </a:r>
          </a:p>
          <a:p>
            <a:r>
              <a:rPr lang="en-US">
                <a:latin typeface="Arial" panose="020B0604020202020204" pitchFamily="34" charset="0"/>
                <a:cs typeface="Arial" panose="020B0604020202020204" pitchFamily="34" charset="0"/>
              </a:rPr>
              <a:t>Brush each of the 4 quadrants about 30 seconds</a:t>
            </a:r>
          </a:p>
          <a:p>
            <a:r>
              <a:rPr lang="en-US">
                <a:latin typeface="Arial" panose="020B0604020202020204" pitchFamily="34" charset="0"/>
                <a:cs typeface="Arial" panose="020B0604020202020204" pitchFamily="34" charset="0"/>
              </a:rPr>
              <a:t>Follow-up and RECORD in the EHR </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758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2B4A-680B-3C33-2520-25BBDC4313CD}"/>
              </a:ext>
            </a:extLst>
          </p:cNvPr>
          <p:cNvSpPr txBox="1">
            <a:spLocks/>
          </p:cNvSpPr>
          <p:nvPr/>
        </p:nvSpPr>
        <p:spPr>
          <a:xfrm>
            <a:off x="510921" y="2066822"/>
            <a:ext cx="7330565" cy="423785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kern="1200">
                <a:latin typeface="Arial" panose="020B0604020202020204" pitchFamily="34" charset="0"/>
                <a:cs typeface="Arial" panose="020B0604020202020204" pitchFamily="34" charset="0"/>
              </a:rPr>
              <a:t>Oral Systemic Health </a:t>
            </a:r>
          </a:p>
          <a:p>
            <a:pPr algn="ctr">
              <a:spcAft>
                <a:spcPts val="600"/>
              </a:spcAft>
            </a:pPr>
            <a:endParaRPr lang="en-US" sz="3600" b="1" kern="1200">
              <a:latin typeface="Arial" panose="020B0604020202020204" pitchFamily="34" charset="0"/>
              <a:cs typeface="Arial" panose="020B0604020202020204" pitchFamily="34" charset="0"/>
            </a:endParaRPr>
          </a:p>
          <a:p>
            <a:pPr algn="ctr">
              <a:spcAft>
                <a:spcPts val="600"/>
              </a:spcAft>
            </a:pPr>
            <a:r>
              <a:rPr lang="en-US" sz="3600" b="1" kern="1200">
                <a:latin typeface="Arial" panose="020B0604020202020204" pitchFamily="34" charset="0"/>
                <a:cs typeface="Arial" panose="020B0604020202020204" pitchFamily="34" charset="0"/>
              </a:rPr>
              <a:t>Visual Oral Health Assessment </a:t>
            </a:r>
          </a:p>
          <a:p>
            <a:pPr algn="ctr">
              <a:spcAft>
                <a:spcPts val="600"/>
              </a:spcAft>
            </a:pPr>
            <a:r>
              <a:rPr lang="en-US" sz="3600" b="1" kern="1200">
                <a:latin typeface="Arial" panose="020B0604020202020204" pitchFamily="34" charset="0"/>
                <a:cs typeface="Arial" panose="020B0604020202020204" pitchFamily="34" charset="0"/>
              </a:rPr>
              <a:t>provides </a:t>
            </a:r>
          </a:p>
          <a:p>
            <a:pPr algn="ctr">
              <a:spcAft>
                <a:spcPts val="600"/>
              </a:spcAft>
            </a:pPr>
            <a:r>
              <a:rPr lang="en-US" sz="3600" b="1">
                <a:latin typeface="Arial" panose="020B0604020202020204" pitchFamily="34" charset="0"/>
                <a:cs typeface="Arial" panose="020B0604020202020204" pitchFamily="34" charset="0"/>
              </a:rPr>
              <a:t>i</a:t>
            </a:r>
            <a:r>
              <a:rPr lang="en-US" sz="3600" b="1" kern="1200">
                <a:latin typeface="Arial" panose="020B0604020202020204" pitchFamily="34" charset="0"/>
                <a:cs typeface="Arial" panose="020B0604020202020204" pitchFamily="34" charset="0"/>
              </a:rPr>
              <a:t>mportant </a:t>
            </a:r>
            <a:r>
              <a:rPr lang="en-US" sz="3600" b="1">
                <a:latin typeface="Arial" panose="020B0604020202020204" pitchFamily="34" charset="0"/>
                <a:cs typeface="Arial" panose="020B0604020202020204" pitchFamily="34" charset="0"/>
              </a:rPr>
              <a:t>c</a:t>
            </a:r>
            <a:r>
              <a:rPr lang="en-US" sz="3600" b="1" kern="1200">
                <a:latin typeface="Arial" panose="020B0604020202020204" pitchFamily="34" charset="0"/>
                <a:cs typeface="Arial" panose="020B0604020202020204" pitchFamily="34" charset="0"/>
              </a:rPr>
              <a:t>lues about your patients’ overall health</a:t>
            </a:r>
          </a:p>
          <a:p>
            <a:pPr algn="ctr">
              <a:spcAft>
                <a:spcPts val="600"/>
              </a:spcAft>
            </a:pPr>
            <a:endParaRPr lang="en-US" sz="3600" b="1" kern="1200">
              <a:latin typeface="Arial" panose="020B0604020202020204" pitchFamily="34" charset="0"/>
              <a:cs typeface="Arial" panose="020B0604020202020204" pitchFamily="34" charset="0"/>
            </a:endParaRPr>
          </a:p>
          <a:p>
            <a:pPr algn="ctr">
              <a:spcAft>
                <a:spcPts val="600"/>
              </a:spcAft>
            </a:pPr>
            <a:endParaRPr lang="en-US" sz="3600" b="1" kern="1200">
              <a:latin typeface="Arial" panose="020B0604020202020204" pitchFamily="34" charset="0"/>
              <a:cs typeface="Arial" panose="020B0604020202020204" pitchFamily="34" charset="0"/>
            </a:endParaRPr>
          </a:p>
          <a:p>
            <a:pPr algn="ctr">
              <a:spcAft>
                <a:spcPts val="600"/>
              </a:spcAft>
            </a:pPr>
            <a:endParaRPr lang="en-US" sz="3600" b="1" kern="1200">
              <a:latin typeface="Arial" panose="020B0604020202020204" pitchFamily="34" charset="0"/>
              <a:cs typeface="Arial" panose="020B0604020202020204" pitchFamily="34" charset="0"/>
            </a:endParaRPr>
          </a:p>
          <a:p>
            <a:pPr algn="ctr">
              <a:spcAft>
                <a:spcPts val="600"/>
              </a:spcAft>
            </a:pPr>
            <a:r>
              <a:rPr lang="en-US" sz="3600" b="1" kern="1200">
                <a:latin typeface="Arial" panose="020B0604020202020204" pitchFamily="34" charset="0"/>
                <a:cs typeface="Arial" panose="020B0604020202020204" pitchFamily="34" charset="0"/>
              </a:rPr>
              <a:t> </a:t>
            </a:r>
          </a:p>
        </p:txBody>
      </p:sp>
      <p:pic>
        <p:nvPicPr>
          <p:cNvPr id="6" name="Graphic 5" descr="Tooth">
            <a:extLst>
              <a:ext uri="{FF2B5EF4-FFF2-40B4-BE49-F238E27FC236}">
                <a16:creationId xmlns:a16="http://schemas.microsoft.com/office/drawing/2014/main" id="{9811DA45-592D-D090-0B8E-532CA520A2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7570" y="538312"/>
            <a:ext cx="3647438" cy="3647438"/>
          </a:xfrm>
          <a:prstGeom prst="rect">
            <a:avLst/>
          </a:prstGeom>
        </p:spPr>
      </p:pic>
    </p:spTree>
    <p:extLst>
      <p:ext uri="{BB962C8B-B14F-4D97-AF65-F5344CB8AC3E}">
        <p14:creationId xmlns:p14="http://schemas.microsoft.com/office/powerpoint/2010/main" val="317711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5169" name="Picture 3">
            <a:extLst>
              <a:ext uri="{FF2B5EF4-FFF2-40B4-BE49-F238E27FC236}">
                <a16:creationId xmlns:a16="http://schemas.microsoft.com/office/drawing/2014/main" id="{658DA65C-AF35-8E4E-9EF8-19CC24929D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4656" y="136525"/>
            <a:ext cx="10279144" cy="644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AE101A6-F314-0844-9E16-91135AA6671C}"/>
              </a:ext>
            </a:extLst>
          </p:cNvPr>
          <p:cNvSpPr txBox="1"/>
          <p:nvPr/>
        </p:nvSpPr>
        <p:spPr>
          <a:xfrm>
            <a:off x="5097754" y="6302440"/>
            <a:ext cx="2000548" cy="276999"/>
          </a:xfrm>
          <a:prstGeom prst="rect">
            <a:avLst/>
          </a:prstGeom>
          <a:noFill/>
        </p:spPr>
        <p:txBody>
          <a:bodyPr wrap="none" lIns="0" tIns="0" rIns="0" bIns="0" rtlCol="0" anchor="t">
            <a:spAutoFit/>
          </a:bodyPr>
          <a:lstStyle/>
          <a:p>
            <a:r>
              <a:rPr lang="en-US" sz="800">
                <a:latin typeface="Arial"/>
                <a:cs typeface="Arial"/>
                <a:hlinkClick r:id="rId4" tooltip="Biomedical journal.">
                  <a:extLst>
                    <a:ext uri="{A12FA001-AC4F-418D-AE19-62706E023703}">
                      <ahyp:hlinkClr xmlns:ahyp="http://schemas.microsoft.com/office/drawing/2018/hyperlinkcolor" val="tx"/>
                    </a:ext>
                  </a:extLst>
                </a:hlinkClick>
              </a:rPr>
              <a:t>Bui et al. Biomed J.</a:t>
            </a:r>
            <a:r>
              <a:rPr lang="en-US" sz="800">
                <a:latin typeface="Arial"/>
                <a:cs typeface="Arial"/>
              </a:rPr>
              <a:t> 2019 Feb;42(1):27-35.</a:t>
            </a:r>
            <a:r>
              <a:rPr lang="en-US"/>
              <a:t> </a:t>
            </a:r>
          </a:p>
        </p:txBody>
      </p:sp>
      <p:sp>
        <p:nvSpPr>
          <p:cNvPr id="3" name="Slide Number Placeholder 2">
            <a:extLst>
              <a:ext uri="{FF2B5EF4-FFF2-40B4-BE49-F238E27FC236}">
                <a16:creationId xmlns:a16="http://schemas.microsoft.com/office/drawing/2014/main" id="{BA3AC07D-0862-D747-9B00-44ED4F159DAA}"/>
              </a:ext>
            </a:extLst>
          </p:cNvPr>
          <p:cNvSpPr>
            <a:spLocks noGrp="1"/>
          </p:cNvSpPr>
          <p:nvPr>
            <p:ph type="sldNum" sz="quarter" idx="12"/>
          </p:nvPr>
        </p:nvSpPr>
        <p:spPr/>
        <p:txBody>
          <a:bodyPr/>
          <a:lstStyle/>
          <a:p>
            <a:fld id="{1B909EAA-355E-0349-850E-21AF49ECB815}" type="slidenum">
              <a:rPr lang="en-US" smtClean="0"/>
              <a:t>29</a:t>
            </a:fld>
            <a:endParaRPr lang="en-US"/>
          </a:p>
        </p:txBody>
      </p:sp>
      <p:sp>
        <p:nvSpPr>
          <p:cNvPr id="4" name="Oval 3">
            <a:extLst>
              <a:ext uri="{FF2B5EF4-FFF2-40B4-BE49-F238E27FC236}">
                <a16:creationId xmlns:a16="http://schemas.microsoft.com/office/drawing/2014/main" id="{803F1FA7-C06A-49A5-B0FE-C65BB22DDB0C}"/>
              </a:ext>
            </a:extLst>
          </p:cNvPr>
          <p:cNvSpPr/>
          <p:nvPr/>
        </p:nvSpPr>
        <p:spPr>
          <a:xfrm>
            <a:off x="5995446" y="3428999"/>
            <a:ext cx="3195687" cy="1874669"/>
          </a:xfrm>
          <a:prstGeom prst="ellipse">
            <a:avLst/>
          </a:prstGeom>
          <a:noFill/>
          <a:ln w="857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104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AFEDC-D2B0-2946-5953-CD39E1DF79F5}"/>
              </a:ext>
            </a:extLst>
          </p:cNvPr>
          <p:cNvSpPr txBox="1"/>
          <p:nvPr/>
        </p:nvSpPr>
        <p:spPr>
          <a:xfrm>
            <a:off x="2047875" y="95249"/>
            <a:ext cx="9277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Arial"/>
              </a:rPr>
              <a:t>Learning Objectives</a:t>
            </a:r>
          </a:p>
        </p:txBody>
      </p:sp>
      <p:sp>
        <p:nvSpPr>
          <p:cNvPr id="4" name="TextBox 3">
            <a:extLst>
              <a:ext uri="{FF2B5EF4-FFF2-40B4-BE49-F238E27FC236}">
                <a16:creationId xmlns:a16="http://schemas.microsoft.com/office/drawing/2014/main" id="{0009FD94-E2D4-06AE-F57E-6F26F207B793}"/>
              </a:ext>
            </a:extLst>
          </p:cNvPr>
          <p:cNvSpPr txBox="1"/>
          <p:nvPr/>
        </p:nvSpPr>
        <p:spPr>
          <a:xfrm>
            <a:off x="2390335" y="1360625"/>
            <a:ext cx="9179034" cy="2751522"/>
          </a:xfrm>
          <a:prstGeom prst="rect">
            <a:avLst/>
          </a:prstGeom>
          <a:noFill/>
        </p:spPr>
        <p:txBody>
          <a:bodyPr wrap="square" lIns="91440" tIns="45720" rIns="91440" bIns="45720" anchor="t">
            <a:spAutoFit/>
          </a:bodyPr>
          <a:lstStyle/>
          <a:p>
            <a:pPr marL="171450" indent="-171450" defTabSz="685800">
              <a:lnSpc>
                <a:spcPct val="90000"/>
              </a:lnSpc>
              <a:buFont typeface="Arial" panose="020B0604020202020204" pitchFamily="34" charset="0"/>
              <a:buChar char="•"/>
              <a:defRPr/>
            </a:pPr>
            <a:r>
              <a:rPr lang="en-US" sz="2400">
                <a:solidFill>
                  <a:srgbClr val="000000"/>
                </a:solidFill>
                <a:latin typeface="Arial"/>
                <a:ea typeface="Times New Roman" panose="02020603050405020304" pitchFamily="18" charset="0"/>
                <a:cs typeface="Arial"/>
              </a:rPr>
              <a:t>Describe the clinical consequences that patients' who develop NVHAP suffer</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indent="-171450" defTabSz="685800">
              <a:lnSpc>
                <a:spcPct val="90000"/>
              </a:lnSpc>
              <a:buFont typeface="Arial" panose="020B0604020202020204" pitchFamily="34" charset="0"/>
              <a:buChar char="•"/>
              <a:defRPr/>
            </a:pPr>
            <a:r>
              <a:rPr lang="en-US" sz="2400">
                <a:solidFill>
                  <a:srgbClr val="000000"/>
                </a:solidFill>
                <a:latin typeface="Arial"/>
                <a:ea typeface="Times New Roman" panose="02020603050405020304" pitchFamily="18" charset="0"/>
                <a:cs typeface="Arial"/>
              </a:rPr>
              <a:t>Discuss the human lung microbiome and the adapted island model of the lung</a:t>
            </a:r>
            <a:endParaRPr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indent="-171450" defTabSz="685800">
              <a:lnSpc>
                <a:spcPct val="90000"/>
              </a:lnSpc>
              <a:buFont typeface="Arial" panose="020B0604020202020204" pitchFamily="34" charset="0"/>
              <a:buChar char="•"/>
              <a:defRPr/>
            </a:pPr>
            <a:r>
              <a:rPr lang="en-US" sz="2400">
                <a:solidFill>
                  <a:srgbClr val="000000"/>
                </a:solidFill>
                <a:latin typeface="Arial"/>
                <a:ea typeface="Times New Roman" panose="02020603050405020304" pitchFamily="18" charset="0"/>
                <a:cs typeface="Arial"/>
              </a:rPr>
              <a:t>List actions and practices that hospitals can take to help prevent NVHAP</a:t>
            </a:r>
            <a:endParaRPr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3004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10;&#10;Description automatically generated">
            <a:extLst>
              <a:ext uri="{FF2B5EF4-FFF2-40B4-BE49-F238E27FC236}">
                <a16:creationId xmlns:a16="http://schemas.microsoft.com/office/drawing/2014/main" id="{E2BF222A-9D50-0455-2B8E-8B065AE9F979}"/>
              </a:ext>
            </a:extLst>
          </p:cNvPr>
          <p:cNvPicPr>
            <a:picLocks noChangeAspect="1"/>
          </p:cNvPicPr>
          <p:nvPr/>
        </p:nvPicPr>
        <p:blipFill>
          <a:blip r:embed="rId3">
            <a:extLst>
              <a:ext uri="{28A0092B-C50C-407E-A947-70E740481C1C}">
                <a14:useLocalDpi xmlns:a14="http://schemas.microsoft.com/office/drawing/2010/main" val="0"/>
              </a:ext>
            </a:extLst>
          </a:blip>
          <a:srcRect t="9499"/>
          <a:stretch/>
        </p:blipFill>
        <p:spPr>
          <a:xfrm>
            <a:off x="569438" y="392466"/>
            <a:ext cx="6529892" cy="5111317"/>
          </a:xfrm>
          <a:prstGeom prst="rect">
            <a:avLst/>
          </a:prstGeom>
        </p:spPr>
      </p:pic>
      <p:sp>
        <p:nvSpPr>
          <p:cNvPr id="2" name="TextBox 1">
            <a:extLst>
              <a:ext uri="{FF2B5EF4-FFF2-40B4-BE49-F238E27FC236}">
                <a16:creationId xmlns:a16="http://schemas.microsoft.com/office/drawing/2014/main" id="{7331BD81-5C23-007C-AAF0-342F371794E7}"/>
              </a:ext>
            </a:extLst>
          </p:cNvPr>
          <p:cNvSpPr txBox="1"/>
          <p:nvPr/>
        </p:nvSpPr>
        <p:spPr>
          <a:xfrm>
            <a:off x="242943" y="5503783"/>
            <a:ext cx="11706114" cy="1231106"/>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One example, among many, standardized oral health assessment guides </a:t>
            </a:r>
            <a:b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Helpful to have PHOTOS for the staff.</a:t>
            </a: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60CD3EE-C1CA-203E-C84B-FB7B2215AEB2}"/>
              </a:ext>
            </a:extLst>
          </p:cNvPr>
          <p:cNvSpPr txBox="1"/>
          <p:nvPr/>
        </p:nvSpPr>
        <p:spPr>
          <a:xfrm>
            <a:off x="7749092" y="547468"/>
            <a:ext cx="3958814" cy="48013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Voice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Swallow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Lips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Tongue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Saliva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Mucous membranes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Gingiva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Teeth/ Dentures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5DD12-EF2B-9B05-767E-EF419DC4D2A2}"/>
              </a:ext>
            </a:extLst>
          </p:cNvPr>
          <p:cNvSpPr txBox="1"/>
          <p:nvPr/>
        </p:nvSpPr>
        <p:spPr>
          <a:xfrm>
            <a:off x="0" y="6688723"/>
            <a:ext cx="4376928" cy="338554"/>
          </a:xfrm>
          <a:prstGeom prst="rect">
            <a:avLst/>
          </a:prstGeom>
          <a:noFill/>
        </p:spPr>
        <p:txBody>
          <a:bodyPr wrap="square" rtlCol="0">
            <a:spAutoFit/>
          </a:bodyPr>
          <a:lstStyle/>
          <a:p>
            <a:r>
              <a:rPr kumimoji="0" lang="en-US"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Eilers</a:t>
            </a:r>
            <a:r>
              <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1988. University of Nebraska Medical Center </a:t>
            </a:r>
          </a:p>
          <a:p>
            <a:endParaRPr lang="en-US" sz="800"/>
          </a:p>
        </p:txBody>
      </p:sp>
    </p:spTree>
    <p:extLst>
      <p:ext uri="{BB962C8B-B14F-4D97-AF65-F5344CB8AC3E}">
        <p14:creationId xmlns:p14="http://schemas.microsoft.com/office/powerpoint/2010/main" val="2953269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B5EEF5-FE4D-E990-C90A-DB97C24E6BC2}"/>
              </a:ext>
            </a:extLst>
          </p:cNvPr>
          <p:cNvSpPr>
            <a:spLocks noGrp="1"/>
          </p:cNvSpPr>
          <p:nvPr>
            <p:ph type="title" idx="4294967295"/>
          </p:nvPr>
        </p:nvSpPr>
        <p:spPr>
          <a:xfrm>
            <a:off x="838200" y="2002631"/>
            <a:ext cx="10515600" cy="2852737"/>
          </a:xfrm>
        </p:spPr>
        <p:txBody>
          <a:bodyPr>
            <a:normAutofit/>
          </a:bodyPr>
          <a:lstStyle/>
          <a:p>
            <a:pPr algn="ctr"/>
            <a:r>
              <a:rPr lang="en-US" sz="4400" b="1" u="sng">
                <a:latin typeface="Arial" panose="020B0604020202020204" pitchFamily="34" charset="0"/>
                <a:cs typeface="Arial" panose="020B0604020202020204" pitchFamily="34" charset="0"/>
              </a:rPr>
              <a:t>A Few Examples</a:t>
            </a:r>
            <a:r>
              <a:rPr lang="en-US" sz="4400" b="1">
                <a:latin typeface="Arial" panose="020B0604020202020204" pitchFamily="34" charset="0"/>
                <a:cs typeface="Arial" panose="020B0604020202020204" pitchFamily="34" charset="0"/>
              </a:rPr>
              <a:t> </a:t>
            </a:r>
            <a:br>
              <a:rPr lang="en-US" sz="4400" b="1">
                <a:latin typeface="Arial" panose="020B0604020202020204" pitchFamily="34" charset="0"/>
                <a:cs typeface="Arial" panose="020B0604020202020204" pitchFamily="34" charset="0"/>
              </a:rPr>
            </a:br>
            <a:r>
              <a:rPr lang="en-US" sz="4400" b="1">
                <a:latin typeface="Arial" panose="020B0604020202020204" pitchFamily="34" charset="0"/>
                <a:cs typeface="Arial" panose="020B0604020202020204" pitchFamily="34" charset="0"/>
              </a:rPr>
              <a:t>Would not want to miss this…</a:t>
            </a:r>
          </a:p>
        </p:txBody>
      </p:sp>
    </p:spTree>
    <p:extLst>
      <p:ext uri="{BB962C8B-B14F-4D97-AF65-F5344CB8AC3E}">
        <p14:creationId xmlns:p14="http://schemas.microsoft.com/office/powerpoint/2010/main" val="409797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DB7F31-8847-CF40-9CA8-775E8049D774}"/>
              </a:ext>
            </a:extLst>
          </p:cNvPr>
          <p:cNvSpPr>
            <a:spLocks noGrp="1"/>
          </p:cNvSpPr>
          <p:nvPr>
            <p:ph type="title"/>
          </p:nvPr>
        </p:nvSpPr>
        <p:spPr>
          <a:xfrm>
            <a:off x="6874530" y="4704408"/>
            <a:ext cx="4939868" cy="964620"/>
          </a:xfrm>
        </p:spPr>
        <p:txBody>
          <a:bodyPr vert="horz" lIns="68580" tIns="34290" rIns="68580" bIns="34290" rtlCol="0" anchor="b">
            <a:normAutofit fontScale="90000"/>
          </a:bodyPr>
          <a:lstStyle/>
          <a:p>
            <a:pPr marL="0" marR="0" algn="l">
              <a:spcBef>
                <a:spcPts val="0"/>
              </a:spcBef>
              <a:spcAft>
                <a:spcPts val="0"/>
              </a:spcAft>
            </a:pPr>
            <a:br>
              <a:rPr lang="en-US" sz="3600">
                <a:effectLst/>
                <a:latin typeface="Arial" panose="020B0604020202020204" pitchFamily="34" charset="0"/>
                <a:ea typeface="Times New Roman" panose="02020603050405020304" pitchFamily="18" charset="0"/>
                <a:cs typeface="Arial" panose="020B0604020202020204" pitchFamily="34" charset="0"/>
              </a:rPr>
            </a:br>
            <a:r>
              <a:rPr lang="en-US" sz="3100">
                <a:effectLst/>
                <a:latin typeface="Arial" panose="020B0604020202020204" pitchFamily="34" charset="0"/>
                <a:ea typeface="Times New Roman" panose="02020603050405020304" pitchFamily="18" charset="0"/>
                <a:cs typeface="Arial" panose="020B0604020202020204" pitchFamily="34" charset="0"/>
              </a:rPr>
              <a:t>An abscess is a pocket of pus that is caused by a bacterial infection. Active bacterial infections in the mouth can impact your patient’s healing process</a:t>
            </a:r>
            <a:br>
              <a:rPr lang="en-US" sz="3100">
                <a:effectLst/>
                <a:latin typeface="Arial" panose="020B0604020202020204" pitchFamily="34" charset="0"/>
                <a:ea typeface="Times New Roman" panose="02020603050405020304" pitchFamily="18" charset="0"/>
                <a:cs typeface="Arial" panose="020B0604020202020204" pitchFamily="34" charset="0"/>
              </a:rPr>
            </a:br>
            <a:br>
              <a:rPr lang="en-US" sz="3100">
                <a:effectLst/>
                <a:latin typeface="Arial" panose="020B0604020202020204" pitchFamily="34" charset="0"/>
                <a:ea typeface="Times New Roman" panose="02020603050405020304" pitchFamily="18" charset="0"/>
                <a:cs typeface="Arial" panose="020B0604020202020204" pitchFamily="34" charset="0"/>
              </a:rPr>
            </a:br>
            <a:r>
              <a:rPr lang="en-US" sz="3100">
                <a:effectLst/>
                <a:latin typeface="Arial" panose="020B0604020202020204" pitchFamily="34" charset="0"/>
                <a:ea typeface="Times New Roman" panose="02020603050405020304" pitchFamily="18" charset="0"/>
                <a:cs typeface="Arial" panose="020B0604020202020204" pitchFamily="34" charset="0"/>
              </a:rPr>
              <a:t>They can burst letting germs migrate into the lung and blood stream leading to severe complications. </a:t>
            </a:r>
            <a:br>
              <a:rPr lang="en-US" sz="3100">
                <a:effectLst/>
                <a:latin typeface="Arial" panose="020B0604020202020204" pitchFamily="34" charset="0"/>
                <a:ea typeface="Times New Roman" panose="02020603050405020304" pitchFamily="18" charset="0"/>
                <a:cs typeface="Arial" panose="020B0604020202020204" pitchFamily="34" charset="0"/>
              </a:rPr>
            </a:br>
            <a:endParaRPr lang="en-US" sz="31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795246B-5490-7540-BDF8-6EA663A8FABA}"/>
              </a:ext>
            </a:extLst>
          </p:cNvPr>
          <p:cNvSpPr txBox="1"/>
          <p:nvPr/>
        </p:nvSpPr>
        <p:spPr>
          <a:xfrm>
            <a:off x="4906028" y="314079"/>
            <a:ext cx="1653268" cy="1569660"/>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Spongy, exudate upon palpation</a:t>
            </a:r>
          </a:p>
        </p:txBody>
      </p:sp>
      <p:sp>
        <p:nvSpPr>
          <p:cNvPr id="2" name="TextBox 1">
            <a:extLst>
              <a:ext uri="{FF2B5EF4-FFF2-40B4-BE49-F238E27FC236}">
                <a16:creationId xmlns:a16="http://schemas.microsoft.com/office/drawing/2014/main" id="{515861C8-A2A9-2948-07AB-893B2D17495E}"/>
              </a:ext>
            </a:extLst>
          </p:cNvPr>
          <p:cNvSpPr txBox="1"/>
          <p:nvPr/>
        </p:nvSpPr>
        <p:spPr>
          <a:xfrm>
            <a:off x="0" y="6688723"/>
            <a:ext cx="7033846" cy="338554"/>
          </a:xfrm>
          <a:prstGeom prst="rect">
            <a:avLst/>
          </a:prstGeom>
          <a:noFill/>
        </p:spPr>
        <p:txBody>
          <a:bodyPr wrap="square" rtlCol="0">
            <a:spAutoFit/>
          </a:bodyPr>
          <a:lstStyle/>
          <a:p>
            <a:pPr marL="228600" indent="-228600">
              <a:buAutoNum type="arabicPeriod"/>
            </a:pPr>
            <a:r>
              <a:rPr lang="en-US" sz="800">
                <a:latin typeface="Arial" panose="020B0604020202020204" pitchFamily="34" charset="0"/>
                <a:cs typeface="Arial" panose="020B0604020202020204" pitchFamily="34" charset="0"/>
              </a:rPr>
              <a:t>Photo: Shutterstock purchase  </a:t>
            </a:r>
            <a:r>
              <a:rPr lang="en-US" sz="800" b="0" i="0" u="none" strike="noStrike">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CS-0773C-0830</a:t>
            </a:r>
            <a:endParaRPr lang="en-US" sz="800">
              <a:latin typeface="Arial" panose="020B0604020202020204" pitchFamily="34" charset="0"/>
              <a:cs typeface="Arial" panose="020B0604020202020204" pitchFamily="34" charset="0"/>
            </a:endParaRPr>
          </a:p>
          <a:p>
            <a:endParaRPr lang="en-US" sz="800">
              <a:latin typeface="Arial" panose="020B0604020202020204" pitchFamily="34" charset="0"/>
              <a:cs typeface="Arial" panose="020B0604020202020204" pitchFamily="34" charset="0"/>
            </a:endParaRPr>
          </a:p>
        </p:txBody>
      </p:sp>
      <p:pic>
        <p:nvPicPr>
          <p:cNvPr id="4" name="Picture 3" descr="A close-up of a person's mouth&#10;&#10;Description automatically generated with low confidence">
            <a:extLst>
              <a:ext uri="{FF2B5EF4-FFF2-40B4-BE49-F238E27FC236}">
                <a16:creationId xmlns:a16="http://schemas.microsoft.com/office/drawing/2014/main" id="{5AA33D40-F2C7-AE28-0C54-67808E437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2" y="1011137"/>
            <a:ext cx="4844356" cy="4230334"/>
          </a:xfrm>
          <a:prstGeom prst="rect">
            <a:avLst/>
          </a:prstGeom>
        </p:spPr>
      </p:pic>
      <p:cxnSp>
        <p:nvCxnSpPr>
          <p:cNvPr id="23" name="Straight Arrow Connector 22">
            <a:extLst>
              <a:ext uri="{FF2B5EF4-FFF2-40B4-BE49-F238E27FC236}">
                <a16:creationId xmlns:a16="http://schemas.microsoft.com/office/drawing/2014/main" id="{DDE1C98C-7A14-8C44-B169-187F319C27A5}"/>
              </a:ext>
            </a:extLst>
          </p:cNvPr>
          <p:cNvCxnSpPr>
            <a:cxnSpLocks/>
          </p:cNvCxnSpPr>
          <p:nvPr/>
        </p:nvCxnSpPr>
        <p:spPr>
          <a:xfrm flipH="1">
            <a:off x="3129280" y="2127158"/>
            <a:ext cx="2720360" cy="7718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733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F4FD74-2149-A746-97D4-BA1B15EFEEAD}"/>
              </a:ext>
            </a:extLst>
          </p:cNvPr>
          <p:cNvSpPr>
            <a:spLocks noGrp="1"/>
          </p:cNvSpPr>
          <p:nvPr>
            <p:ph type="title"/>
          </p:nvPr>
        </p:nvSpPr>
        <p:spPr>
          <a:xfrm>
            <a:off x="361410" y="206390"/>
            <a:ext cx="10515600" cy="1325563"/>
          </a:xfrm>
        </p:spPr>
        <p:txBody>
          <a:bodyPr>
            <a:normAutofit/>
          </a:bodyPr>
          <a:lstStyle/>
          <a:p>
            <a:pPr algn="ctr"/>
            <a:r>
              <a:rPr lang="en-US" sz="3600" b="1">
                <a:latin typeface="Arial" panose="020B0604020202020204" pitchFamily="34" charset="0"/>
                <a:cs typeface="Arial" panose="020B0604020202020204" pitchFamily="34" charset="0"/>
              </a:rPr>
              <a:t>Who is looking at our patient’s mouth? </a:t>
            </a:r>
          </a:p>
        </p:txBody>
      </p:sp>
      <p:sp>
        <p:nvSpPr>
          <p:cNvPr id="9" name="Text Placeholder 8">
            <a:extLst>
              <a:ext uri="{FF2B5EF4-FFF2-40B4-BE49-F238E27FC236}">
                <a16:creationId xmlns:a16="http://schemas.microsoft.com/office/drawing/2014/main" id="{67CF1ACF-A953-414B-B2DE-17F067E3A8E5}"/>
              </a:ext>
            </a:extLst>
          </p:cNvPr>
          <p:cNvSpPr>
            <a:spLocks noGrp="1"/>
          </p:cNvSpPr>
          <p:nvPr>
            <p:ph type="body" idx="1"/>
          </p:nvPr>
        </p:nvSpPr>
        <p:spPr>
          <a:xfrm>
            <a:off x="1314990" y="1606346"/>
            <a:ext cx="3868340" cy="617934"/>
          </a:xfrm>
        </p:spPr>
        <p:txBody>
          <a:bodyPr>
            <a:noAutofit/>
          </a:bodyPr>
          <a:lstStyle/>
          <a:p>
            <a:pPr algn="ctr"/>
            <a:r>
              <a:rPr lang="en-US" sz="3200">
                <a:latin typeface="Arial" panose="020B0604020202020204" pitchFamily="34" charset="0"/>
                <a:cs typeface="Arial" panose="020B0604020202020204" pitchFamily="34" charset="0"/>
              </a:rPr>
              <a:t>Candidiasis</a:t>
            </a:r>
          </a:p>
        </p:txBody>
      </p:sp>
      <p:sp>
        <p:nvSpPr>
          <p:cNvPr id="10" name="Text Placeholder 9">
            <a:extLst>
              <a:ext uri="{FF2B5EF4-FFF2-40B4-BE49-F238E27FC236}">
                <a16:creationId xmlns:a16="http://schemas.microsoft.com/office/drawing/2014/main" id="{FC2911A5-6703-5C41-AB61-7591B06F6E24}"/>
              </a:ext>
            </a:extLst>
          </p:cNvPr>
          <p:cNvSpPr>
            <a:spLocks noGrp="1"/>
          </p:cNvSpPr>
          <p:nvPr>
            <p:ph type="body" sz="quarter" idx="3"/>
          </p:nvPr>
        </p:nvSpPr>
        <p:spPr>
          <a:xfrm>
            <a:off x="5619210" y="1926027"/>
            <a:ext cx="5117617" cy="617934"/>
          </a:xfrm>
        </p:spPr>
        <p:txBody>
          <a:bodyPr>
            <a:noAutofit/>
          </a:bodyPr>
          <a:lstStyle/>
          <a:p>
            <a:pPr algn="ctr"/>
            <a:r>
              <a:rPr lang="en-US" sz="3200">
                <a:latin typeface="Arial" panose="020B0604020202020204" pitchFamily="34" charset="0"/>
                <a:cs typeface="Arial" panose="020B0604020202020204" pitchFamily="34" charset="0"/>
              </a:rPr>
              <a:t>Decayed, fractured teeth</a:t>
            </a:r>
          </a:p>
        </p:txBody>
      </p:sp>
      <p:pic>
        <p:nvPicPr>
          <p:cNvPr id="7" name="Picture 6" descr="Close-up of a person's mouth&#10;&#10;Description automatically generated with medium confidence">
            <a:extLst>
              <a:ext uri="{FF2B5EF4-FFF2-40B4-BE49-F238E27FC236}">
                <a16:creationId xmlns:a16="http://schemas.microsoft.com/office/drawing/2014/main" id="{FEA9B679-0564-2040-BCF6-0DC531D7EB77}"/>
              </a:ext>
            </a:extLst>
          </p:cNvPr>
          <p:cNvPicPr>
            <a:picLocks noChangeAspect="1"/>
          </p:cNvPicPr>
          <p:nvPr/>
        </p:nvPicPr>
        <p:blipFill>
          <a:blip r:embed="rId3"/>
          <a:stretch>
            <a:fillRect/>
          </a:stretch>
        </p:blipFill>
        <p:spPr>
          <a:xfrm>
            <a:off x="6269711" y="2670656"/>
            <a:ext cx="3887555" cy="2581689"/>
          </a:xfrm>
          <a:prstGeom prst="rect">
            <a:avLst/>
          </a:prstGeom>
        </p:spPr>
      </p:pic>
      <p:pic>
        <p:nvPicPr>
          <p:cNvPr id="1030" name="Picture 6" descr="Candida infections of the mouth, throat, and esophagus | Fungal Diseases |  CDC">
            <a:extLst>
              <a:ext uri="{FF2B5EF4-FFF2-40B4-BE49-F238E27FC236}">
                <a16:creationId xmlns:a16="http://schemas.microsoft.com/office/drawing/2014/main" id="{6140A11F-61D9-F34B-8F9C-1A705B04DA5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484511" y="2331536"/>
            <a:ext cx="3529298" cy="3684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D7B2FC-5E96-1559-5100-8521A77DE0B0}"/>
              </a:ext>
            </a:extLst>
          </p:cNvPr>
          <p:cNvSpPr txBox="1"/>
          <p:nvPr/>
        </p:nvSpPr>
        <p:spPr>
          <a:xfrm>
            <a:off x="-58540" y="6519446"/>
            <a:ext cx="3086101" cy="338554"/>
          </a:xfrm>
          <a:prstGeom prst="rect">
            <a:avLst/>
          </a:prstGeom>
          <a:noFill/>
        </p:spPr>
        <p:txBody>
          <a:bodyPr wrap="none" rtlCol="0">
            <a:spAutoFit/>
          </a:bodyPr>
          <a:lstStyle/>
          <a:p>
            <a:r>
              <a:rPr lang="en-US" sz="800">
                <a:hlinkClick r:id="rId5">
                  <a:extLst>
                    <a:ext uri="{A12FA001-AC4F-418D-AE19-62706E023703}">
                      <ahyp:hlinkClr xmlns:ahyp="http://schemas.microsoft.com/office/drawing/2018/hyperlinkcolor" val="tx"/>
                    </a:ext>
                  </a:extLst>
                </a:hlinkClick>
              </a:rPr>
              <a:t>https://www.cdc.gov/fungal/diseases/candidiasis/thrush/index.htm</a:t>
            </a:r>
            <a:r>
              <a:rPr lang="en-US" sz="800"/>
              <a:t>  </a:t>
            </a:r>
            <a:br>
              <a:rPr lang="en-US" sz="800"/>
            </a:br>
            <a:r>
              <a:rPr lang="en-US" sz="800"/>
              <a:t>https://www.mccarldental.com/blog/cracked-broken-teeth/l</a:t>
            </a:r>
          </a:p>
        </p:txBody>
      </p:sp>
    </p:spTree>
    <p:extLst>
      <p:ext uri="{BB962C8B-B14F-4D97-AF65-F5344CB8AC3E}">
        <p14:creationId xmlns:p14="http://schemas.microsoft.com/office/powerpoint/2010/main" val="371711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553D-DE92-09DD-77D4-0F3227758FCA}"/>
              </a:ext>
            </a:extLst>
          </p:cNvPr>
          <p:cNvSpPr txBox="1">
            <a:spLocks/>
          </p:cNvSpPr>
          <p:nvPr/>
        </p:nvSpPr>
        <p:spPr>
          <a:xfrm>
            <a:off x="1834457" y="415286"/>
            <a:ext cx="10314772" cy="54313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Arial" panose="020B0604020202020204" pitchFamily="34" charset="0"/>
                <a:cs typeface="Arial" panose="020B0604020202020204" pitchFamily="34" charset="0"/>
              </a:rPr>
              <a:t>Oral Findings Requiring Consultation</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(Physician and Dental Team)</a:t>
            </a:r>
          </a:p>
        </p:txBody>
      </p:sp>
      <p:sp>
        <p:nvSpPr>
          <p:cNvPr id="3" name="Content Placeholder 2">
            <a:extLst>
              <a:ext uri="{FF2B5EF4-FFF2-40B4-BE49-F238E27FC236}">
                <a16:creationId xmlns:a16="http://schemas.microsoft.com/office/drawing/2014/main" id="{D629762F-8819-6FD8-847B-FB94056BF729}"/>
              </a:ext>
            </a:extLst>
          </p:cNvPr>
          <p:cNvSpPr txBox="1">
            <a:spLocks/>
          </p:cNvSpPr>
          <p:nvPr/>
        </p:nvSpPr>
        <p:spPr>
          <a:xfrm>
            <a:off x="2414016" y="2462784"/>
            <a:ext cx="9155655" cy="454152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Arial" panose="020B0604020202020204" pitchFamily="34" charset="0"/>
                <a:cs typeface="Arial" panose="020B0604020202020204" pitchFamily="34" charset="0"/>
              </a:rPr>
              <a:t>Signs of oral infection </a:t>
            </a:r>
          </a:p>
          <a:p>
            <a:pPr lvl="1"/>
            <a:r>
              <a:rPr lang="en-US">
                <a:latin typeface="Arial" panose="020B0604020202020204" pitchFamily="34" charset="0"/>
                <a:cs typeface="Arial" panose="020B0604020202020204" pitchFamily="34" charset="0"/>
              </a:rPr>
              <a:t>Exudate (gingiva, palate) – unusual order, pus</a:t>
            </a:r>
          </a:p>
          <a:p>
            <a:pPr lvl="1"/>
            <a:r>
              <a:rPr lang="en-US">
                <a:latin typeface="Arial" panose="020B0604020202020204" pitchFamily="34" charset="0"/>
                <a:cs typeface="Arial" panose="020B0604020202020204" pitchFamily="34" charset="0"/>
              </a:rPr>
              <a:t>Swollen cheek</a:t>
            </a:r>
          </a:p>
          <a:p>
            <a:pPr lvl="1"/>
            <a:r>
              <a:rPr lang="en-US">
                <a:latin typeface="Arial" panose="020B0604020202020204" pitchFamily="34" charset="0"/>
                <a:cs typeface="Arial" panose="020B0604020202020204" pitchFamily="34" charset="0"/>
              </a:rPr>
              <a:t>Excessive, spontaneous bleeding</a:t>
            </a:r>
          </a:p>
          <a:p>
            <a:r>
              <a:rPr lang="en-US" sz="2400">
                <a:latin typeface="Arial" panose="020B0604020202020204" pitchFamily="34" charset="0"/>
                <a:cs typeface="Arial" panose="020B0604020202020204" pitchFamily="34" charset="0"/>
              </a:rPr>
              <a:t>Multiple fractured and/or decayed teeth (suspicion for dental abscess), particularly with pain</a:t>
            </a:r>
          </a:p>
          <a:p>
            <a:r>
              <a:rPr lang="en-US" sz="2400">
                <a:latin typeface="Arial" panose="020B0604020202020204" pitchFamily="34" charset="0"/>
                <a:cs typeface="Arial" panose="020B0604020202020204" pitchFamily="34" charset="0"/>
              </a:rPr>
              <a:t>Ulcerations (tongue, cheeks, lips, palate, gingiva)</a:t>
            </a:r>
          </a:p>
          <a:p>
            <a:r>
              <a:rPr lang="en-US" sz="2400">
                <a:latin typeface="Arial" panose="020B0604020202020204" pitchFamily="34" charset="0"/>
                <a:cs typeface="Arial" panose="020B0604020202020204" pitchFamily="34" charset="0"/>
              </a:rPr>
              <a:t>White patches on cheeks, tongue, palate, gingiva that </a:t>
            </a:r>
            <a:r>
              <a:rPr lang="en-US" sz="2400" i="1">
                <a:latin typeface="Arial" panose="020B0604020202020204" pitchFamily="34" charset="0"/>
                <a:cs typeface="Arial" panose="020B0604020202020204" pitchFamily="34" charset="0"/>
              </a:rPr>
              <a:t>cannot</a:t>
            </a:r>
            <a:r>
              <a:rPr lang="en-US" sz="2400">
                <a:latin typeface="Arial" panose="020B0604020202020204" pitchFamily="34" charset="0"/>
                <a:cs typeface="Arial" panose="020B0604020202020204" pitchFamily="34" charset="0"/>
              </a:rPr>
              <a:t> be wiped off (thrush)</a:t>
            </a:r>
          </a:p>
          <a:p>
            <a:r>
              <a:rPr lang="en-US" sz="2400">
                <a:latin typeface="Arial" panose="020B0604020202020204" pitchFamily="34" charset="0"/>
                <a:cs typeface="Arial" panose="020B0604020202020204" pitchFamily="34" charset="0"/>
              </a:rPr>
              <a:t>Lost/broken dentures that impede eating</a:t>
            </a:r>
          </a:p>
          <a:p>
            <a:r>
              <a:rPr lang="en-US" sz="2400">
                <a:latin typeface="Arial" panose="020B0604020202020204" pitchFamily="34" charset="0"/>
                <a:cs typeface="Arial" panose="020B0604020202020204" pitchFamily="34" charset="0"/>
              </a:rPr>
              <a:t>Loose teeth (concern for aspiration)</a:t>
            </a:r>
          </a:p>
          <a:p>
            <a:r>
              <a:rPr lang="en-US" sz="2400">
                <a:latin typeface="Arial" panose="020B0604020202020204" pitchFamily="34" charset="0"/>
                <a:cs typeface="Arial" panose="020B0604020202020204" pitchFamily="34" charset="0"/>
              </a:rPr>
              <a:t>COVID Tongue – enlarged white chalky or deep pink </a:t>
            </a:r>
          </a:p>
          <a:p>
            <a:endParaRPr lang="en-US" sz="1900">
              <a:latin typeface="Arial" panose="020B0604020202020204" pitchFamily="34" charset="0"/>
              <a:cs typeface="Arial" panose="020B0604020202020204" pitchFamily="34" charset="0"/>
            </a:endParaRPr>
          </a:p>
          <a:p>
            <a:pPr lvl="1"/>
            <a:endParaRPr lang="en-US" sz="1900">
              <a:latin typeface="Arial" panose="020B0604020202020204" pitchFamily="34" charset="0"/>
              <a:cs typeface="Arial" panose="020B0604020202020204" pitchFamily="34" charset="0"/>
            </a:endParaRPr>
          </a:p>
          <a:p>
            <a:endParaRPr lang="en-US" sz="1900">
              <a:latin typeface="Arial" panose="020B0604020202020204" pitchFamily="34" charset="0"/>
              <a:cs typeface="Arial" panose="020B0604020202020204" pitchFamily="34" charset="0"/>
            </a:endParaRPr>
          </a:p>
          <a:p>
            <a:endParaRPr lang="en-US" sz="1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954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26B7-F7A6-44BC-8564-DAA590331AF2}"/>
              </a:ext>
            </a:extLst>
          </p:cNvPr>
          <p:cNvSpPr>
            <a:spLocks noGrp="1"/>
          </p:cNvSpPr>
          <p:nvPr>
            <p:ph type="title"/>
          </p:nvPr>
        </p:nvSpPr>
        <p:spPr>
          <a:xfrm>
            <a:off x="6435203" y="2771253"/>
            <a:ext cx="5105400" cy="2579692"/>
          </a:xfrm>
        </p:spPr>
        <p:txBody>
          <a:bodyPr vert="horz" lIns="91440" tIns="45720" rIns="91440" bIns="45720" rtlCol="0" anchor="b">
            <a:noAutofit/>
          </a:bodyPr>
          <a:lstStyle/>
          <a:p>
            <a:br>
              <a:rPr lang="en-US" sz="3600" b="1" kern="1200">
                <a:latin typeface="Arial" panose="020B0604020202020204" pitchFamily="34" charset="0"/>
                <a:cs typeface="Arial" panose="020B0604020202020204" pitchFamily="34" charset="0"/>
              </a:rPr>
            </a:br>
            <a:br>
              <a:rPr lang="en-US" sz="3600" b="1" kern="1200">
                <a:latin typeface="Arial" panose="020B0604020202020204" pitchFamily="34" charset="0"/>
                <a:cs typeface="Arial" panose="020B0604020202020204" pitchFamily="34" charset="0"/>
              </a:rPr>
            </a:br>
            <a:br>
              <a:rPr lang="en-US" sz="3600" b="1" kern="1200">
                <a:latin typeface="Arial" panose="020B0604020202020204" pitchFamily="34" charset="0"/>
                <a:cs typeface="Arial" panose="020B0604020202020204" pitchFamily="34" charset="0"/>
              </a:rPr>
            </a:br>
            <a:r>
              <a:rPr lang="en-US" sz="3600" b="1" kern="1200">
                <a:latin typeface="Arial" panose="020B0604020202020204" pitchFamily="34" charset="0"/>
                <a:cs typeface="Arial" panose="020B0604020202020204" pitchFamily="34" charset="0"/>
              </a:rPr>
              <a:t>Patient Centered-Care </a:t>
            </a:r>
            <a:br>
              <a:rPr lang="en-US" sz="3600" b="1" kern="1200">
                <a:latin typeface="Arial" panose="020B0604020202020204" pitchFamily="34" charset="0"/>
                <a:cs typeface="Arial" panose="020B0604020202020204" pitchFamily="34" charset="0"/>
              </a:rPr>
            </a:br>
            <a:r>
              <a:rPr lang="en-US" sz="3600" b="1" kern="1200">
                <a:latin typeface="Arial" panose="020B0604020202020204" pitchFamily="34" charset="0"/>
                <a:cs typeface="Arial" panose="020B0604020202020204" pitchFamily="34" charset="0"/>
              </a:rPr>
              <a:t>Equity means</a:t>
            </a:r>
            <a:r>
              <a:rPr lang="en-US" sz="3600" kern="1200">
                <a:latin typeface="Arial" panose="020B0604020202020204" pitchFamily="34" charset="0"/>
                <a:cs typeface="Arial" panose="020B0604020202020204" pitchFamily="34" charset="0"/>
              </a:rPr>
              <a:t> </a:t>
            </a:r>
            <a:br>
              <a:rPr lang="en-US" sz="3600" kern="1200">
                <a:latin typeface="Arial" panose="020B0604020202020204" pitchFamily="34" charset="0"/>
                <a:cs typeface="Arial" panose="020B0604020202020204" pitchFamily="34" charset="0"/>
              </a:rPr>
            </a:br>
            <a:br>
              <a:rPr lang="en-US" sz="3600" kern="1200">
                <a:latin typeface="Arial" panose="020B0604020202020204" pitchFamily="34" charset="0"/>
                <a:cs typeface="Arial" panose="020B0604020202020204" pitchFamily="34" charset="0"/>
              </a:rPr>
            </a:br>
            <a:r>
              <a:rPr lang="en-US" sz="3600" kern="1200">
                <a:latin typeface="Arial" panose="020B0604020202020204" pitchFamily="34" charset="0"/>
                <a:cs typeface="Arial" panose="020B0604020202020204" pitchFamily="34" charset="0"/>
              </a:rPr>
              <a:t>Oral Care and Safety for ALL Patients </a:t>
            </a:r>
            <a:br>
              <a:rPr lang="en-US" sz="3600" kern="1200">
                <a:latin typeface="Arial" panose="020B0604020202020204" pitchFamily="34" charset="0"/>
                <a:cs typeface="Arial" panose="020B0604020202020204" pitchFamily="34" charset="0"/>
              </a:rPr>
            </a:br>
            <a:br>
              <a:rPr lang="en-US" sz="3600" kern="12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Diversity, Equity, and Inclusion (DEI) </a:t>
            </a:r>
            <a:endParaRPr lang="en-US" sz="3600" kern="1200">
              <a:latin typeface="Arial" panose="020B0604020202020204" pitchFamily="34" charset="0"/>
              <a:cs typeface="Arial" panose="020B0604020202020204" pitchFamily="34" charset="0"/>
            </a:endParaRPr>
          </a:p>
        </p:txBody>
      </p:sp>
      <p:pic>
        <p:nvPicPr>
          <p:cNvPr id="6148" name="Picture 4" descr="Cerebral Palsy Archives - Hinterland Physio">
            <a:extLst>
              <a:ext uri="{FF2B5EF4-FFF2-40B4-BE49-F238E27FC236}">
                <a16:creationId xmlns:a16="http://schemas.microsoft.com/office/drawing/2014/main" id="{EC720F1D-0D59-E610-3BCD-DFD4E5ACB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5" r="-3" b="-3"/>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How To clean teeth with a special needs child - YouTube">
            <a:extLst>
              <a:ext uri="{FF2B5EF4-FFF2-40B4-BE49-F238E27FC236}">
                <a16:creationId xmlns:a16="http://schemas.microsoft.com/office/drawing/2014/main" id="{067B302E-C3E0-6F45-062B-5CEFE6BD47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87" r="-2" b="4962"/>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47098F-B412-07B5-EB56-0FEFE512E59F}"/>
              </a:ext>
            </a:extLst>
          </p:cNvPr>
          <p:cNvSpPr txBox="1"/>
          <p:nvPr/>
        </p:nvSpPr>
        <p:spPr>
          <a:xfrm>
            <a:off x="5715606" y="6686953"/>
            <a:ext cx="5824997" cy="2983404"/>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https://www.youtube.com/watch?v=KR4xIL0DEnQ</a:t>
            </a:r>
          </a:p>
        </p:txBody>
      </p:sp>
    </p:spTree>
    <p:extLst>
      <p:ext uri="{BB962C8B-B14F-4D97-AF65-F5344CB8AC3E}">
        <p14:creationId xmlns:p14="http://schemas.microsoft.com/office/powerpoint/2010/main" val="30344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A1BD8-7054-AEE0-33E2-65E82BCD9CEE}"/>
              </a:ext>
            </a:extLst>
          </p:cNvPr>
          <p:cNvSpPr>
            <a:spLocks noGrp="1"/>
          </p:cNvSpPr>
          <p:nvPr>
            <p:ph idx="4294967295"/>
          </p:nvPr>
        </p:nvSpPr>
        <p:spPr>
          <a:xfrm>
            <a:off x="2218944" y="1057275"/>
            <a:ext cx="9717024" cy="5800725"/>
          </a:xfrm>
        </p:spPr>
        <p:txBody>
          <a:bodyPr vert="horz" lIns="91440" tIns="45720" rIns="91440" bIns="45720" rtlCol="0" anchor="ctr">
            <a:normAutofit fontScale="77500" lnSpcReduction="20000"/>
          </a:bodyPr>
          <a:lstStyle/>
          <a:p>
            <a:r>
              <a:rPr lang="en-US" sz="4100">
                <a:latin typeface="Arial" panose="020B0604020202020204" pitchFamily="34" charset="0"/>
                <a:cs typeface="Arial" panose="020B0604020202020204" pitchFamily="34" charset="0"/>
              </a:rPr>
              <a:t>Persons with neurodevelopmental disabilities at very high risk for harm </a:t>
            </a:r>
            <a:br>
              <a:rPr lang="en-US" sz="4100">
                <a:latin typeface="Arial" panose="020B0604020202020204" pitchFamily="34" charset="0"/>
                <a:cs typeface="Arial" panose="020B0604020202020204" pitchFamily="34" charset="0"/>
              </a:rPr>
            </a:br>
            <a:endParaRPr lang="en-US" sz="4100">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Hospital-acquired infection – 7.1%</a:t>
            </a:r>
          </a:p>
          <a:p>
            <a:pPr lvl="2"/>
            <a:r>
              <a:rPr lang="en-US" b="1">
                <a:latin typeface="Arial" panose="020B0604020202020204" pitchFamily="34" charset="0"/>
                <a:cs typeface="Arial" panose="020B0604020202020204" pitchFamily="34" charset="0"/>
              </a:rPr>
              <a:t>HAP rates as high as 9% as compared to 1% general population</a:t>
            </a:r>
          </a:p>
          <a:p>
            <a:pPr lvl="1"/>
            <a:r>
              <a:rPr lang="en-US" sz="2000">
                <a:latin typeface="Arial" panose="020B0604020202020204" pitchFamily="34" charset="0"/>
                <a:cs typeface="Arial" panose="020B0604020202020204" pitchFamily="34" charset="0"/>
              </a:rPr>
              <a:t>Pressure Ulcer  - 4.3%</a:t>
            </a:r>
          </a:p>
          <a:p>
            <a:pPr lvl="1"/>
            <a:r>
              <a:rPr lang="en-US" sz="2000">
                <a:latin typeface="Arial" panose="020B0604020202020204" pitchFamily="34" charset="0"/>
                <a:cs typeface="Arial" panose="020B0604020202020204" pitchFamily="34" charset="0"/>
              </a:rPr>
              <a:t>Post-surgery complications – 4.3%</a:t>
            </a:r>
          </a:p>
          <a:p>
            <a:pPr lvl="1"/>
            <a:r>
              <a:rPr lang="en-US" sz="2000">
                <a:latin typeface="Arial" panose="020B0604020202020204" pitchFamily="34" charset="0"/>
                <a:cs typeface="Arial" panose="020B0604020202020204" pitchFamily="34" charset="0"/>
              </a:rPr>
              <a:t>Medication reactions – 5.7%</a:t>
            </a:r>
          </a:p>
          <a:p>
            <a:pPr lvl="1"/>
            <a:r>
              <a:rPr lang="en-US" sz="2000">
                <a:latin typeface="Arial" panose="020B0604020202020204" pitchFamily="34" charset="0"/>
                <a:cs typeface="Arial" panose="020B0604020202020204" pitchFamily="34" charset="0"/>
              </a:rPr>
              <a:t>Falls - 2.9%</a:t>
            </a:r>
          </a:p>
          <a:p>
            <a:pPr lvl="1"/>
            <a:r>
              <a:rPr lang="en-US" sz="2000">
                <a:latin typeface="Arial" panose="020B0604020202020204" pitchFamily="34" charset="0"/>
                <a:cs typeface="Arial" panose="020B0604020202020204" pitchFamily="34" charset="0"/>
              </a:rPr>
              <a:t>Iacano &amp; Davis found only 12% received correct medications and only 22% received medications  on time</a:t>
            </a:r>
          </a:p>
          <a:p>
            <a:pPr lvl="1"/>
            <a:r>
              <a:rPr lang="en-US" sz="2000">
                <a:latin typeface="Arial" panose="020B0604020202020204" pitchFamily="34" charset="0"/>
                <a:cs typeface="Arial" panose="020B0604020202020204" pitchFamily="34" charset="0"/>
              </a:rPr>
              <a:t>18% dehydration (not enough fluid)</a:t>
            </a:r>
          </a:p>
          <a:p>
            <a:endParaRPr lang="en-US" sz="2400">
              <a:latin typeface="Arial" panose="020B0604020202020204" pitchFamily="34" charset="0"/>
              <a:cs typeface="Arial" panose="020B0604020202020204" pitchFamily="34" charset="0"/>
            </a:endParaRPr>
          </a:p>
          <a:p>
            <a:r>
              <a:rPr lang="en-US" sz="3000" b="1">
                <a:latin typeface="Arial" panose="020B0604020202020204" pitchFamily="34" charset="0"/>
                <a:cs typeface="Arial" panose="020B0604020202020204" pitchFamily="34" charset="0"/>
              </a:rPr>
              <a:t>ALL these rates are significantly higher than for the general hospital population and well above any safety standards – most hospitals don’t collect data for this groups of patients</a:t>
            </a:r>
            <a:br>
              <a:rPr lang="en-US" sz="3000" b="1">
                <a:latin typeface="Arial" panose="020B0604020202020204" pitchFamily="34" charset="0"/>
                <a:cs typeface="Arial" panose="020B0604020202020204" pitchFamily="34" charset="0"/>
              </a:rPr>
            </a:br>
            <a:endParaRPr lang="en-US" sz="3000" b="1">
              <a:latin typeface="Arial" panose="020B0604020202020204" pitchFamily="34" charset="0"/>
              <a:cs typeface="Arial" panose="020B0604020202020204" pitchFamily="34" charset="0"/>
            </a:endParaRPr>
          </a:p>
          <a:p>
            <a:r>
              <a:rPr lang="en-US" sz="3000" b="1">
                <a:latin typeface="Arial" panose="020B0604020202020204" pitchFamily="34" charset="0"/>
                <a:cs typeface="Arial" panose="020B0604020202020204" pitchFamily="34" charset="0"/>
              </a:rPr>
              <a:t>* 2024: The Joint Commission issued new standards for data collection and care for persons with disabilities during hospital care </a:t>
            </a:r>
          </a:p>
          <a:p>
            <a:pPr marL="0" indent="0">
              <a:buNone/>
            </a:pPr>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sp>
        <p:nvSpPr>
          <p:cNvPr id="10" name="TextBox 3">
            <a:extLst>
              <a:ext uri="{FF2B5EF4-FFF2-40B4-BE49-F238E27FC236}">
                <a16:creationId xmlns:a16="http://schemas.microsoft.com/office/drawing/2014/main" id="{24EDD70E-0459-4554-8E4E-A222033267E9}"/>
              </a:ext>
            </a:extLst>
          </p:cNvPr>
          <p:cNvSpPr txBox="1">
            <a:spLocks noChangeArrowheads="1"/>
          </p:cNvSpPr>
          <p:nvPr/>
        </p:nvSpPr>
        <p:spPr bwMode="auto">
          <a:xfrm>
            <a:off x="1957417" y="6584349"/>
            <a:ext cx="4138583" cy="7179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R="0" lvl="0" algn="l" defTabSz="914400" rtl="0" eaLnBrk="1" fontAlgn="auto" latinLnBrk="0" hangingPunct="1">
              <a:lnSpc>
                <a:spcPct val="90000"/>
              </a:lnSpc>
              <a:spcBef>
                <a:spcPts val="0"/>
              </a:spcBef>
              <a:spcAft>
                <a:spcPts val="600"/>
              </a:spcAft>
              <a:buClrTx/>
              <a:buSzTx/>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Ali et al. (2013); Aikens et al (2016)</a:t>
            </a:r>
            <a:br>
              <a:rPr kumimoji="0" lang="en-US" alt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altLang="en-US"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Iacono</a:t>
            </a: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et al. (2014) Patients with Neurodevelopmental Disabilities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595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ED7D-2930-4F09-81B5-01432642E331}"/>
              </a:ext>
            </a:extLst>
          </p:cNvPr>
          <p:cNvSpPr>
            <a:spLocks noGrp="1"/>
          </p:cNvSpPr>
          <p:nvPr>
            <p:ph type="title"/>
          </p:nvPr>
        </p:nvSpPr>
        <p:spPr>
          <a:xfrm>
            <a:off x="838200" y="156366"/>
            <a:ext cx="10515600" cy="1325563"/>
          </a:xfrm>
        </p:spPr>
        <p:txBody>
          <a:bodyPr/>
          <a:lstStyle/>
          <a:p>
            <a:r>
              <a:rPr lang="en-US" sz="3600" b="1">
                <a:latin typeface="Arial" panose="020B0604020202020204" pitchFamily="34" charset="0"/>
                <a:cs typeface="Arial" panose="020B0604020202020204" pitchFamily="34" charset="0"/>
              </a:rPr>
              <a:t>Oral Care During COVID</a:t>
            </a:r>
            <a:br>
              <a:rPr lang="en-US" sz="4000">
                <a:latin typeface="Arial" panose="020B0604020202020204" pitchFamily="34" charset="0"/>
                <a:cs typeface="Arial" panose="020B0604020202020204" pitchFamily="34" charset="0"/>
              </a:rPr>
            </a:br>
            <a:r>
              <a:rPr lang="en-US" sz="2000" i="1">
                <a:latin typeface="Arial" panose="020B0604020202020204" pitchFamily="34" charset="0"/>
                <a:cs typeface="Arial" panose="020B0604020202020204" pitchFamily="34" charset="0"/>
              </a:rPr>
              <a:t>Oral Care Itself is NOT an Aerosol Producing Procedure </a:t>
            </a:r>
          </a:p>
        </p:txBody>
      </p:sp>
      <p:graphicFrame>
        <p:nvGraphicFramePr>
          <p:cNvPr id="3078" name="Content Placeholder 2">
            <a:extLst>
              <a:ext uri="{FF2B5EF4-FFF2-40B4-BE49-F238E27FC236}">
                <a16:creationId xmlns:a16="http://schemas.microsoft.com/office/drawing/2014/main" id="{5F933C9F-D09D-80A3-A6F9-B79B1858946B}"/>
              </a:ext>
            </a:extLst>
          </p:cNvPr>
          <p:cNvGraphicFramePr>
            <a:graphicFrameLocks noGrp="1"/>
          </p:cNvGraphicFramePr>
          <p:nvPr>
            <p:ph sz="half" idx="1"/>
          </p:nvPr>
        </p:nvGraphicFramePr>
        <p:xfrm>
          <a:off x="548640" y="1638136"/>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23D9D6EC-47BB-47EA-AB34-4286D4682D96}"/>
              </a:ext>
            </a:extLst>
          </p:cNvPr>
          <p:cNvSpPr>
            <a:spLocks noGrp="1"/>
          </p:cNvSpPr>
          <p:nvPr>
            <p:ph sz="half" idx="2"/>
          </p:nvPr>
        </p:nvSpPr>
        <p:spPr>
          <a:xfrm>
            <a:off x="6172200" y="1865068"/>
            <a:ext cx="5181600" cy="4351338"/>
          </a:xfrm>
        </p:spPr>
        <p:txBody>
          <a:bodyPr/>
          <a:lstStyle/>
          <a:p>
            <a:r>
              <a:rPr lang="en-US" sz="2000">
                <a:latin typeface="Arial" panose="020B0604020202020204" pitchFamily="34" charset="0"/>
                <a:cs typeface="Arial" panose="020B0604020202020204" pitchFamily="34" charset="0"/>
              </a:rPr>
              <a:t>COVID 19 Oral Grading System (COGS):</a:t>
            </a:r>
          </a:p>
          <a:p>
            <a:pPr lvl="1"/>
            <a:r>
              <a:rPr lang="en-US" sz="2000">
                <a:latin typeface="Arial" panose="020B0604020202020204" pitchFamily="34" charset="0"/>
                <a:cs typeface="Arial" panose="020B0604020202020204" pitchFamily="34" charset="0"/>
              </a:rPr>
              <a:t>Swelling, mucosa, trauma, infection and jaw mobility scale</a:t>
            </a:r>
          </a:p>
          <a:p>
            <a:pPr lvl="1"/>
            <a:r>
              <a:rPr lang="en-US" sz="2000">
                <a:latin typeface="Arial" panose="020B0604020202020204" pitchFamily="34" charset="0"/>
                <a:cs typeface="Arial" panose="020B0604020202020204" pitchFamily="34" charset="0"/>
              </a:rPr>
              <a:t>Repeated daily detects presence and severity of oral deficits observed in  COVID-19</a:t>
            </a:r>
          </a:p>
          <a:p>
            <a:pPr lvl="1"/>
            <a:endParaRPr lang="en-US" sz="2000">
              <a:latin typeface="Arial" panose="020B0604020202020204" pitchFamily="34" charset="0"/>
              <a:cs typeface="Arial" panose="020B0604020202020204" pitchFamily="34" charset="0"/>
            </a:endParaRPr>
          </a:p>
          <a:p>
            <a:pPr lvl="1"/>
            <a:r>
              <a:rPr lang="en-US" sz="2000">
                <a:latin typeface="Arial" panose="020B0604020202020204" pitchFamily="34" charset="0"/>
                <a:cs typeface="Arial" panose="020B0604020202020204" pitchFamily="34" charset="0"/>
              </a:rPr>
              <a:t>UK: ICU Management</a:t>
            </a:r>
          </a:p>
          <a:p>
            <a:pPr lvl="1"/>
            <a:r>
              <a:rPr lang="en-US" sz="2000">
                <a:latin typeface="Arial" panose="020B0604020202020204" pitchFamily="34" charset="0"/>
                <a:cs typeface="Arial" panose="020B0604020202020204" pitchFamily="34" charset="0"/>
              </a:rPr>
              <a:t>https://healthmanagement.org/c/icu/issuearticle/mouth-care-challenges-and-the-use-of-the-covid-19-oral-grading-system</a:t>
            </a:r>
          </a:p>
        </p:txBody>
      </p:sp>
      <p:sp>
        <p:nvSpPr>
          <p:cNvPr id="5" name="Slide Number Placeholder 4">
            <a:extLst>
              <a:ext uri="{FF2B5EF4-FFF2-40B4-BE49-F238E27FC236}">
                <a16:creationId xmlns:a16="http://schemas.microsoft.com/office/drawing/2014/main" id="{E0028708-9E3C-AC44-BF38-97BB114DB8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9688-70FB-7E4C-9F9C-934D6CA756A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6F5FE10-C48D-5E43-0FF0-3211A071E792}"/>
              </a:ext>
            </a:extLst>
          </p:cNvPr>
          <p:cNvSpPr txBox="1"/>
          <p:nvPr/>
        </p:nvSpPr>
        <p:spPr>
          <a:xfrm>
            <a:off x="0" y="6538912"/>
            <a:ext cx="11758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Carey E, Hung-Yuan PC, Baker D, Blankenhorn R, Munro S. Non-ventilator associated hospital acquired pneumonia (NV-HAP) risk among hospitalized veterans before and during the COVID-19 pandemic. </a:t>
            </a:r>
            <a:r>
              <a:rPr kumimoji="0" lang="en-US" sz="800" b="0" i="1"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American Journal of Infection Control </a:t>
            </a:r>
            <a:r>
              <a:rPr kumimoji="0" lang="en-US" sz="8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(published online ahead of print, January 2, 2023), doi: </a:t>
            </a:r>
            <a:r>
              <a:rPr kumimoji="0" lang="en-US" sz="800" b="0" i="0" u="sng"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https://doi.org/10.1016/j.ajic.2022.12.012</a:t>
            </a:r>
            <a:endParaRPr kumimoji="0" lang="en-US" sz="8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p>
        </p:txBody>
      </p:sp>
      <p:pic>
        <p:nvPicPr>
          <p:cNvPr id="3076" name="Picture 4" descr="Image Library | CDC Online Newsroom | CDC">
            <a:extLst>
              <a:ext uri="{FF2B5EF4-FFF2-40B4-BE49-F238E27FC236}">
                <a16:creationId xmlns:a16="http://schemas.microsoft.com/office/drawing/2014/main" id="{4AF5DA94-FD3D-191D-BE4A-5D15CFFDED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9144" y="124924"/>
            <a:ext cx="3060326"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504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7AC1B6-59BA-254D-B764-71008DE854F6}"/>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Key Points To Remember</a:t>
            </a:r>
          </a:p>
        </p:txBody>
      </p:sp>
      <p:sp>
        <p:nvSpPr>
          <p:cNvPr id="9" name="Content Placeholder 8">
            <a:extLst>
              <a:ext uri="{FF2B5EF4-FFF2-40B4-BE49-F238E27FC236}">
                <a16:creationId xmlns:a16="http://schemas.microsoft.com/office/drawing/2014/main" id="{9F0E0A6B-88F8-B24E-9FDF-B63FCC28D27D}"/>
              </a:ext>
            </a:extLst>
          </p:cNvPr>
          <p:cNvSpPr>
            <a:spLocks noGrp="1"/>
          </p:cNvSpPr>
          <p:nvPr>
            <p:ph idx="1"/>
          </p:nvPr>
        </p:nvSpPr>
        <p:spPr>
          <a:xfrm>
            <a:off x="454058" y="2144365"/>
            <a:ext cx="11283884" cy="2769793"/>
          </a:xfrm>
        </p:spPr>
        <p:txBody>
          <a:bodyPr>
            <a:noAutofit/>
          </a:bodyPr>
          <a:lstStyle/>
          <a:p>
            <a:pPr marL="178308" indent="-178308" defTabSz="713232">
              <a:spcBef>
                <a:spcPts val="780"/>
              </a:spcBef>
            </a:pPr>
            <a:r>
              <a:rPr lang="en-US" sz="3200" kern="1200">
                <a:solidFill>
                  <a:schemeClr val="tx1"/>
                </a:solidFill>
                <a:latin typeface="Arial" panose="020B0604020202020204" pitchFamily="34" charset="0"/>
                <a:cs typeface="Arial" panose="020B0604020202020204" pitchFamily="34" charset="0"/>
              </a:rPr>
              <a:t>Include dental professionals</a:t>
            </a:r>
          </a:p>
          <a:p>
            <a:pPr marL="178308" indent="-178308" defTabSz="713232">
              <a:spcBef>
                <a:spcPts val="780"/>
              </a:spcBef>
            </a:pPr>
            <a:r>
              <a:rPr lang="en-US" sz="3200" kern="1200">
                <a:solidFill>
                  <a:schemeClr val="tx1"/>
                </a:solidFill>
                <a:latin typeface="Arial" panose="020B0604020202020204" pitchFamily="34" charset="0"/>
                <a:cs typeface="Arial" panose="020B0604020202020204" pitchFamily="34" charset="0"/>
              </a:rPr>
              <a:t>RNs can lead an oral care team with additional training</a:t>
            </a:r>
          </a:p>
          <a:p>
            <a:pPr marL="178308" indent="-178308" defTabSz="713232">
              <a:spcBef>
                <a:spcPts val="780"/>
              </a:spcBef>
            </a:pPr>
            <a:r>
              <a:rPr lang="en-US" sz="3200" kern="1200">
                <a:solidFill>
                  <a:schemeClr val="tx1"/>
                </a:solidFill>
                <a:latin typeface="Arial" panose="020B0604020202020204" pitchFamily="34" charset="0"/>
                <a:cs typeface="Arial" panose="020B0604020202020204" pitchFamily="34" charset="0"/>
              </a:rPr>
              <a:t>Include nurse's aides, patient care technicians,  </a:t>
            </a:r>
            <a:br>
              <a:rPr lang="en-US" sz="3200" kern="1200">
                <a:solidFill>
                  <a:schemeClr val="tx1"/>
                </a:solidFill>
                <a:latin typeface="Arial" panose="020B0604020202020204" pitchFamily="34" charset="0"/>
                <a:cs typeface="Arial" panose="020B0604020202020204" pitchFamily="34" charset="0"/>
              </a:rPr>
            </a:br>
            <a:r>
              <a:rPr lang="en-US" sz="3200" kern="1200">
                <a:solidFill>
                  <a:schemeClr val="tx1"/>
                </a:solidFill>
                <a:latin typeface="Arial" panose="020B0604020202020204" pitchFamily="34" charset="0"/>
                <a:cs typeface="Arial" panose="020B0604020202020204" pitchFamily="34" charset="0"/>
              </a:rPr>
              <a:t>Occupational Therapy, Speech Language Pathologists,  and Respiratory Therapists </a:t>
            </a:r>
          </a:p>
          <a:p>
            <a:pPr marL="178308" indent="-178308" defTabSz="713232">
              <a:spcBef>
                <a:spcPts val="780"/>
              </a:spcBef>
            </a:pPr>
            <a:r>
              <a:rPr lang="en-US" sz="3200" i="1" kern="1200">
                <a:solidFill>
                  <a:schemeClr val="tx1"/>
                </a:solidFill>
                <a:latin typeface="Arial" panose="020B0604020202020204" pitchFamily="34" charset="0"/>
                <a:cs typeface="Arial" panose="020B0604020202020204" pitchFamily="34" charset="0"/>
              </a:rPr>
              <a:t>Engage the Patient-Family Advisory Council (PFAC)</a:t>
            </a:r>
          </a:p>
          <a:p>
            <a:pPr marL="178308" indent="-178308" defTabSz="713232">
              <a:spcBef>
                <a:spcPts val="780"/>
              </a:spcBef>
            </a:pPr>
            <a:r>
              <a:rPr lang="en-US" sz="3200" kern="1200">
                <a:solidFill>
                  <a:schemeClr val="tx1"/>
                </a:solidFill>
                <a:latin typeface="Arial" panose="020B0604020202020204" pitchFamily="34" charset="0"/>
                <a:cs typeface="Arial" panose="020B0604020202020204" pitchFamily="34" charset="0"/>
              </a:rPr>
              <a:t>Nurses’ Aides/ Patient Care Technicians — will require training and competency monitoring </a:t>
            </a:r>
            <a:endParaRPr lang="en-US" sz="3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8C0F68-7940-1E4B-89EB-46DFC006CF08}"/>
              </a:ext>
            </a:extLst>
          </p:cNvPr>
          <p:cNvSpPr txBox="1"/>
          <p:nvPr/>
        </p:nvSpPr>
        <p:spPr>
          <a:xfrm>
            <a:off x="3620848" y="564544"/>
            <a:ext cx="4712028" cy="1200329"/>
          </a:xfrm>
          <a:prstGeom prst="rect">
            <a:avLst/>
          </a:prstGeom>
          <a:solidFill>
            <a:srgbClr val="48789F"/>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713232">
              <a:spcAft>
                <a:spcPts val="600"/>
              </a:spcAft>
              <a:defRPr/>
            </a:pPr>
            <a:r>
              <a:rPr lang="en-US" sz="3600" b="1" kern="1200">
                <a:solidFill>
                  <a:schemeClr val="bg1"/>
                </a:solidFill>
                <a:latin typeface="Arial" panose="020B0604020202020204" pitchFamily="34" charset="0"/>
                <a:ea typeface="+mn-ea"/>
                <a:cs typeface="Arial" panose="020B0604020202020204" pitchFamily="34" charset="0"/>
              </a:rPr>
              <a:t>IT TAKES A TEAM to Reach All Patients ! </a:t>
            </a:r>
            <a:endParaRPr kumimoji="0" lang="en-US" sz="3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370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F066-5AA3-4941-BD30-F63724D3C170}"/>
              </a:ext>
            </a:extLst>
          </p:cNvPr>
          <p:cNvSpPr>
            <a:spLocks noGrp="1"/>
          </p:cNvSpPr>
          <p:nvPr>
            <p:ph type="title" idx="4294967295"/>
          </p:nvPr>
        </p:nvSpPr>
        <p:spPr>
          <a:xfrm>
            <a:off x="2267712" y="564198"/>
            <a:ext cx="9180576" cy="1576387"/>
          </a:xfrm>
        </p:spPr>
        <p:txBody>
          <a:bodyPr vert="horz" lIns="91440" tIns="45720" rIns="91440" bIns="45720" rtlCol="0" anchor="ctr">
            <a:noAutofit/>
          </a:bodyPr>
          <a:lstStyle/>
          <a:p>
            <a:r>
              <a:rPr lang="en-US" sz="3600" b="1" kern="1200">
                <a:latin typeface="Arial" panose="020B0604020202020204" pitchFamily="34" charset="0"/>
                <a:cs typeface="Arial" panose="020B0604020202020204" pitchFamily="34" charset="0"/>
              </a:rPr>
              <a:t>Next steps: </a:t>
            </a:r>
            <a:br>
              <a:rPr lang="en-US" sz="3600" b="1" kern="1200">
                <a:latin typeface="Arial" panose="020B0604020202020204" pitchFamily="34" charset="0"/>
                <a:cs typeface="Arial" panose="020B0604020202020204" pitchFamily="34" charset="0"/>
              </a:rPr>
            </a:br>
            <a:r>
              <a:rPr lang="en-US" sz="3000" b="1" kern="1200">
                <a:latin typeface="Arial" panose="020B0604020202020204" pitchFamily="34" charset="0"/>
                <a:cs typeface="Arial" panose="020B0604020202020204" pitchFamily="34" charset="0"/>
              </a:rPr>
              <a:t>1. Monitor NVHAP rates </a:t>
            </a:r>
            <a:br>
              <a:rPr lang="en-US" sz="3000" b="1" kern="1200">
                <a:latin typeface="Arial" panose="020B0604020202020204" pitchFamily="34" charset="0"/>
                <a:cs typeface="Arial" panose="020B0604020202020204" pitchFamily="34" charset="0"/>
              </a:rPr>
            </a:br>
            <a:r>
              <a:rPr lang="en-US" sz="3000" b="1" kern="1200">
                <a:latin typeface="Arial" panose="020B0604020202020204" pitchFamily="34" charset="0"/>
                <a:cs typeface="Arial" panose="020B0604020202020204" pitchFamily="34" charset="0"/>
              </a:rPr>
              <a:t>2. Create and implement oral care protocols for ALL hospital units  &amp; track type and frequency of oral care </a:t>
            </a:r>
          </a:p>
        </p:txBody>
      </p:sp>
      <p:graphicFrame>
        <p:nvGraphicFramePr>
          <p:cNvPr id="5" name="Content Placeholder 2">
            <a:extLst>
              <a:ext uri="{FF2B5EF4-FFF2-40B4-BE49-F238E27FC236}">
                <a16:creationId xmlns:a16="http://schemas.microsoft.com/office/drawing/2014/main" id="{E64D14FE-442D-4CBC-BE0F-B519CAC9AB58}"/>
              </a:ext>
            </a:extLst>
          </p:cNvPr>
          <p:cNvGraphicFramePr>
            <a:graphicFrameLocks noGrp="1"/>
          </p:cNvGraphicFramePr>
          <p:nvPr>
            <p:ph idx="4294967295"/>
            <p:extLst>
              <p:ext uri="{D42A27DB-BD31-4B8C-83A1-F6EECF244321}">
                <p14:modId xmlns:p14="http://schemas.microsoft.com/office/powerpoint/2010/main" val="3704837"/>
              </p:ext>
            </p:extLst>
          </p:nvPr>
        </p:nvGraphicFramePr>
        <p:xfrm>
          <a:off x="2069910" y="2366963"/>
          <a:ext cx="10926762" cy="4491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23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FD6A8A-19C0-26D5-8C06-97BEE52C70C5}"/>
              </a:ext>
            </a:extLst>
          </p:cNvPr>
          <p:cNvSpPr txBox="1">
            <a:spLocks/>
          </p:cNvSpPr>
          <p:nvPr/>
        </p:nvSpPr>
        <p:spPr>
          <a:xfrm>
            <a:off x="325121" y="5535843"/>
            <a:ext cx="7109385" cy="991911"/>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endParaRPr lang="en-US" sz="3200" b="1">
              <a:solidFill>
                <a:schemeClr val="accent3"/>
              </a:solidFill>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82B60F7A-8156-61C9-6F58-5F1BBC9FE1E6}"/>
              </a:ext>
            </a:extLst>
          </p:cNvPr>
          <p:cNvPicPr>
            <a:picLocks noChangeAspect="1"/>
          </p:cNvPicPr>
          <p:nvPr/>
        </p:nvPicPr>
        <p:blipFill>
          <a:blip r:embed="rId4"/>
          <a:stretch>
            <a:fillRect/>
          </a:stretch>
        </p:blipFill>
        <p:spPr>
          <a:xfrm>
            <a:off x="425408" y="599713"/>
            <a:ext cx="4558969" cy="5864121"/>
          </a:xfrm>
          <a:prstGeom prst="rect">
            <a:avLst/>
          </a:prstGeom>
        </p:spPr>
      </p:pic>
      <p:sp>
        <p:nvSpPr>
          <p:cNvPr id="7" name="TextBox 6">
            <a:extLst>
              <a:ext uri="{FF2B5EF4-FFF2-40B4-BE49-F238E27FC236}">
                <a16:creationId xmlns:a16="http://schemas.microsoft.com/office/drawing/2014/main" id="{74777B4F-7B54-C2B2-51C1-02578C229AA7}"/>
              </a:ext>
            </a:extLst>
          </p:cNvPr>
          <p:cNvSpPr txBox="1"/>
          <p:nvPr/>
        </p:nvSpPr>
        <p:spPr>
          <a:xfrm>
            <a:off x="6726295" y="330246"/>
            <a:ext cx="6096000" cy="646331"/>
          </a:xfrm>
          <a:prstGeom prst="rect">
            <a:avLst/>
          </a:prstGeom>
          <a:noFill/>
        </p:spPr>
        <p:txBody>
          <a:bodyPr wrap="square">
            <a:spAutoFit/>
          </a:bodyPr>
          <a:lstStyle/>
          <a:p>
            <a:r>
              <a:rPr lang="en-US" sz="3600" b="1">
                <a:latin typeface="+mj-lt"/>
              </a:rPr>
              <a:t>Meet Arthur</a:t>
            </a:r>
          </a:p>
        </p:txBody>
      </p:sp>
      <p:sp>
        <p:nvSpPr>
          <p:cNvPr id="9" name="TextBox 8">
            <a:extLst>
              <a:ext uri="{FF2B5EF4-FFF2-40B4-BE49-F238E27FC236}">
                <a16:creationId xmlns:a16="http://schemas.microsoft.com/office/drawing/2014/main" id="{94B2A5CE-A96F-CF35-BC86-22D1D69AB020}"/>
              </a:ext>
            </a:extLst>
          </p:cNvPr>
          <p:cNvSpPr txBox="1"/>
          <p:nvPr/>
        </p:nvSpPr>
        <p:spPr>
          <a:xfrm>
            <a:off x="5473369" y="1360625"/>
            <a:ext cx="6096000" cy="3083921"/>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Arthur is a healthy 66-year-old, who walked his dog every day</a:t>
            </a:r>
          </a:p>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Arthur picked up his grandkids from school everyday and was just started to enjoy his retirement</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Until…he was admitted to manage a severe infection from his diverticulitis</a:t>
            </a:r>
          </a:p>
        </p:txBody>
      </p:sp>
    </p:spTree>
    <p:custDataLst>
      <p:tags r:id="rId1"/>
    </p:custDataLst>
    <p:extLst>
      <p:ext uri="{BB962C8B-B14F-4D97-AF65-F5344CB8AC3E}">
        <p14:creationId xmlns:p14="http://schemas.microsoft.com/office/powerpoint/2010/main" val="4234898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4B829D-4E7A-44A0-8F60-BE7EF154D718}"/>
              </a:ext>
            </a:extLst>
          </p:cNvPr>
          <p:cNvSpPr>
            <a:spLocks noGrp="1"/>
          </p:cNvSpPr>
          <p:nvPr>
            <p:ph type="title" idx="4294967295"/>
          </p:nvPr>
        </p:nvSpPr>
        <p:spPr>
          <a:xfrm>
            <a:off x="0" y="673100"/>
            <a:ext cx="12192000" cy="1087438"/>
          </a:xfrm>
        </p:spPr>
        <p:txBody>
          <a:bodyPr>
            <a:noAutofit/>
          </a:bodyPr>
          <a:lstStyle/>
          <a:p>
            <a:pPr algn="ctr"/>
            <a:r>
              <a:rPr lang="en-US" sz="3600" b="1">
                <a:latin typeface="Arial" panose="020B0604020202020204" pitchFamily="34" charset="0"/>
                <a:cs typeface="Arial" panose="020B0604020202020204" pitchFamily="34" charset="0"/>
              </a:rPr>
              <a:t>In Summary: </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Keys to Implementation</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Evidence-based Quality Improvement Framework </a:t>
            </a:r>
          </a:p>
        </p:txBody>
      </p:sp>
      <p:graphicFrame>
        <p:nvGraphicFramePr>
          <p:cNvPr id="10" name="Content Placeholder 5">
            <a:extLst>
              <a:ext uri="{FF2B5EF4-FFF2-40B4-BE49-F238E27FC236}">
                <a16:creationId xmlns:a16="http://schemas.microsoft.com/office/drawing/2014/main" id="{DB07E80C-0DD2-4B2A-8719-39EA00F4D1F7}"/>
              </a:ext>
            </a:extLst>
          </p:cNvPr>
          <p:cNvGraphicFramePr>
            <a:graphicFrameLocks noGrp="1"/>
          </p:cNvGraphicFramePr>
          <p:nvPr>
            <p:ph idx="4294967295"/>
            <p:extLst>
              <p:ext uri="{D42A27DB-BD31-4B8C-83A1-F6EECF244321}">
                <p14:modId xmlns:p14="http://schemas.microsoft.com/office/powerpoint/2010/main" val="502886789"/>
              </p:ext>
            </p:extLst>
          </p:nvPr>
        </p:nvGraphicFramePr>
        <p:xfrm>
          <a:off x="1115367" y="2281238"/>
          <a:ext cx="10542588" cy="390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1825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whats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412" y="859546"/>
            <a:ext cx="6305176" cy="3607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9328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264EC71-684C-4C7C-A0EA-7428492E8B4A}"/>
              </a:ext>
            </a:extLst>
          </p:cNvPr>
          <p:cNvGraphicFramePr>
            <a:graphicFrameLocks noGrp="1"/>
          </p:cNvGraphicFramePr>
          <p:nvPr>
            <p:ph idx="4294967295"/>
            <p:extLst>
              <p:ext uri="{D42A27DB-BD31-4B8C-83A1-F6EECF244321}">
                <p14:modId xmlns:p14="http://schemas.microsoft.com/office/powerpoint/2010/main" val="44420477"/>
              </p:ext>
            </p:extLst>
          </p:nvPr>
        </p:nvGraphicFramePr>
        <p:xfrm>
          <a:off x="411983" y="337531"/>
          <a:ext cx="11023600" cy="5218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941118C7-2221-7F14-C9B8-7D9FA052DC60}"/>
              </a:ext>
            </a:extLst>
          </p:cNvPr>
          <p:cNvSpPr txBox="1"/>
          <p:nvPr/>
        </p:nvSpPr>
        <p:spPr>
          <a:xfrm>
            <a:off x="553278" y="5626894"/>
            <a:ext cx="11022496" cy="1231106"/>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This means it is </a:t>
            </a:r>
            <a:r>
              <a:rPr lang="en-US" sz="2800" b="1">
                <a:solidFill>
                  <a:srgbClr val="FF0000"/>
                </a:solidFill>
                <a:latin typeface="Arial" panose="020B0604020202020204" pitchFamily="34" charset="0"/>
                <a:cs typeface="Arial" panose="020B0604020202020204" pitchFamily="34" charset="0"/>
              </a:rPr>
              <a:t>up to all local healthcare professionals </a:t>
            </a:r>
            <a:r>
              <a:rPr lang="en-US" sz="2800">
                <a:solidFill>
                  <a:srgbClr val="FF0000"/>
                </a:solidFill>
                <a:latin typeface="Arial" panose="020B0604020202020204" pitchFamily="34" charset="0"/>
                <a:cs typeface="Arial" panose="020B0604020202020204" pitchFamily="34" charset="0"/>
              </a:rPr>
              <a:t>to lead the effort to keep our patients safe from NVHAP !!</a:t>
            </a:r>
          </a:p>
          <a:p>
            <a:endParaRPr lang="en-US">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72003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4D96B0-C4AD-45FD-A7C2-3EB7BC7FB3ED}"/>
              </a:ext>
            </a:extLst>
          </p:cNvPr>
          <p:cNvSpPr>
            <a:spLocks noGrp="1"/>
          </p:cNvSpPr>
          <p:nvPr>
            <p:ph type="title"/>
          </p:nvPr>
        </p:nvSpPr>
        <p:spPr/>
        <p:txBody>
          <a:bodyPr>
            <a:normAutofit/>
          </a:bodyPr>
          <a:lstStyle/>
          <a:p>
            <a:pPr algn="ctr"/>
            <a:r>
              <a:rPr lang="en-US" sz="3600" b="1">
                <a:latin typeface="Arial Black" panose="020B0A04020102020204" pitchFamily="34" charset="0"/>
              </a:rPr>
              <a:t>Resources</a:t>
            </a:r>
            <a:br>
              <a:rPr lang="en-US" sz="3600" b="1">
                <a:latin typeface="Arial Black" panose="020B0A04020102020204" pitchFamily="34" charset="0"/>
              </a:rPr>
            </a:br>
            <a:r>
              <a:rPr lang="en-US" sz="3600" b="1">
                <a:latin typeface="Arial Black" panose="020B0A04020102020204" pitchFamily="34" charset="0"/>
              </a:rPr>
              <a:t> </a:t>
            </a:r>
            <a:r>
              <a:rPr lang="en-US" sz="2400" b="1">
                <a:latin typeface="Arial Black" panose="020B0A04020102020204" pitchFamily="34" charset="0"/>
              </a:rPr>
              <a:t>(and you can email me: DLBConsulting21@gmail.com) </a:t>
            </a:r>
          </a:p>
        </p:txBody>
      </p:sp>
      <p:sp>
        <p:nvSpPr>
          <p:cNvPr id="7" name="Text Placeholder 6">
            <a:extLst>
              <a:ext uri="{FF2B5EF4-FFF2-40B4-BE49-F238E27FC236}">
                <a16:creationId xmlns:a16="http://schemas.microsoft.com/office/drawing/2014/main" id="{2E69A38C-719E-4716-BCA3-622EC55CA1BF}"/>
              </a:ext>
            </a:extLst>
          </p:cNvPr>
          <p:cNvSpPr>
            <a:spLocks noGrp="1"/>
          </p:cNvSpPr>
          <p:nvPr>
            <p:ph idx="1"/>
          </p:nvPr>
        </p:nvSpPr>
        <p:spPr>
          <a:xfrm>
            <a:off x="838200" y="1825625"/>
            <a:ext cx="10515600" cy="4957012"/>
          </a:xfrm>
        </p:spPr>
        <p:txBody>
          <a:bodyPr>
            <a:normAutofit fontScale="85000" lnSpcReduction="20000"/>
          </a:bodyPr>
          <a:lstStyle/>
          <a:p>
            <a:pPr marL="304792" lvl="2" indent="0">
              <a:lnSpc>
                <a:spcPct val="100000"/>
              </a:lnSpc>
              <a:buNone/>
            </a:pPr>
            <a:r>
              <a:rPr lang="en-US" sz="2400">
                <a:latin typeface="Arial" panose="020B0604020202020204" pitchFamily="34" charset="0"/>
                <a:cs typeface="Arial" panose="020B0604020202020204" pitchFamily="34" charset="0"/>
              </a:rPr>
              <a:t>Association for Professionals in Infection Control and Epidemiology (APIC) –position statement on NVHAP and dedicated NVHAP journal issue (May 2020) </a:t>
            </a:r>
            <a:br>
              <a:rPr lang="en-US" sz="2400">
                <a:latin typeface="Arial" panose="020B0604020202020204" pitchFamily="34" charset="0"/>
                <a:cs typeface="Arial" panose="020B0604020202020204" pitchFamily="34" charset="0"/>
              </a:rPr>
            </a:br>
            <a:endParaRPr lang="en-US" sz="2400">
              <a:latin typeface="Arial" panose="020B0604020202020204" pitchFamily="34" charset="0"/>
              <a:cs typeface="Arial" panose="020B0604020202020204" pitchFamily="34" charset="0"/>
            </a:endParaRPr>
          </a:p>
          <a:p>
            <a:pPr marL="304792" lvl="2" indent="0">
              <a:lnSpc>
                <a:spcPct val="100000"/>
              </a:lnSpc>
              <a:buNone/>
            </a:pPr>
            <a:r>
              <a:rPr lang="en-US" sz="2400">
                <a:latin typeface="Arial" panose="020B0604020202020204" pitchFamily="34" charset="0"/>
                <a:cs typeface="Arial" panose="020B0604020202020204" pitchFamily="34" charset="0"/>
              </a:rPr>
              <a:t>2024: CDC: </a:t>
            </a:r>
            <a:r>
              <a:rPr lang="en-US" sz="2000" b="0" i="0">
                <a:effectLst/>
                <a:highlight>
                  <a:srgbClr val="FFFFFF"/>
                </a:highlight>
                <a:latin typeface="Arial" panose="020B0604020202020204" pitchFamily="34" charset="0"/>
                <a:cs typeface="Arial" panose="020B0604020202020204" pitchFamily="34" charset="0"/>
              </a:rPr>
              <a:t>Oral Health in Healthcare Settings to Prevent Pneumonia Toolkit</a:t>
            </a:r>
          </a:p>
          <a:p>
            <a:pPr marL="761992" lvl="3" indent="0">
              <a:lnSpc>
                <a:spcPct val="100000"/>
              </a:lnSpc>
              <a:buNone/>
            </a:pPr>
            <a:r>
              <a:rPr lang="en-US" sz="2200">
                <a:latin typeface="Arial" panose="020B0604020202020204" pitchFamily="34" charset="0"/>
                <a:cs typeface="Arial" panose="020B0604020202020204" pitchFamily="34" charset="0"/>
              </a:rPr>
              <a:t>https://www.cdc.gov/healthcare-associated-infections/hcp/prevention-healthcare/oral-health-pneumonia-toolkit.html</a:t>
            </a:r>
            <a:br>
              <a:rPr lang="en-US" sz="2200">
                <a:latin typeface="Arial" panose="020B0604020202020204" pitchFamily="34" charset="0"/>
                <a:cs typeface="Arial" panose="020B0604020202020204" pitchFamily="34" charset="0"/>
              </a:rPr>
            </a:br>
            <a:endParaRPr lang="en-US" sz="2200">
              <a:latin typeface="Arial" panose="020B0604020202020204" pitchFamily="34" charset="0"/>
              <a:cs typeface="Arial" panose="020B0604020202020204" pitchFamily="34" charset="0"/>
            </a:endParaRPr>
          </a:p>
          <a:p>
            <a:pPr marL="304792" lvl="2" indent="0">
              <a:lnSpc>
                <a:spcPct val="100000"/>
              </a:lnSpc>
              <a:buNone/>
            </a:pPr>
            <a:r>
              <a:rPr lang="en-US" sz="2400">
                <a:latin typeface="Arial" panose="020B0604020202020204" pitchFamily="34" charset="0"/>
                <a:cs typeface="Arial" panose="020B0604020202020204" pitchFamily="34" charset="0"/>
              </a:rPr>
              <a:t>Veterans Hospital Administration– HAPPEN project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national quality standards that </a:t>
            </a:r>
            <a:r>
              <a:rPr lang="en-US" sz="2400" i="1">
                <a:latin typeface="Arial" panose="020B0604020202020204" pitchFamily="34" charset="0"/>
                <a:cs typeface="Arial" panose="020B0604020202020204" pitchFamily="34" charset="0"/>
              </a:rPr>
              <a:t>ALL VA patients will receive daily oral care </a:t>
            </a:r>
            <a:endParaRPr lang="en-US" sz="2400">
              <a:latin typeface="Arial" panose="020B0604020202020204" pitchFamily="34" charset="0"/>
              <a:cs typeface="Arial" panose="020B0604020202020204" pitchFamily="34" charset="0"/>
            </a:endParaRPr>
          </a:p>
          <a:p>
            <a:pPr marL="761992" lvl="3" indent="0">
              <a:lnSpc>
                <a:spcPct val="100000"/>
              </a:lnSpc>
              <a:buNone/>
            </a:pPr>
            <a:r>
              <a:rPr lang="en-US" sz="2200">
                <a:latin typeface="Arial" panose="020B0604020202020204" pitchFamily="34" charset="0"/>
                <a:cs typeface="Arial" panose="020B0604020202020204" pitchFamily="34" charset="0"/>
              </a:rPr>
              <a:t>  https://marketplace.va.gov/innovations/project-happen</a:t>
            </a:r>
            <a:br>
              <a:rPr lang="en-US" sz="2200">
                <a:latin typeface="Arial" panose="020B0604020202020204" pitchFamily="34" charset="0"/>
                <a:cs typeface="Arial" panose="020B0604020202020204" pitchFamily="34" charset="0"/>
              </a:rPr>
            </a:br>
            <a:endParaRPr lang="en-US" sz="2200">
              <a:latin typeface="Arial" panose="020B0604020202020204" pitchFamily="34" charset="0"/>
              <a:cs typeface="Arial" panose="020B0604020202020204" pitchFamily="34" charset="0"/>
            </a:endParaRPr>
          </a:p>
          <a:p>
            <a:pPr marL="0" lvl="1" indent="0" algn="ctr">
              <a:lnSpc>
                <a:spcPct val="100000"/>
              </a:lnSpc>
              <a:buNone/>
            </a:pPr>
            <a:r>
              <a:rPr lang="en-US" sz="2400" b="1">
                <a:solidFill>
                  <a:srgbClr val="FF0000"/>
                </a:solidFill>
                <a:latin typeface="Arial" panose="020B0604020202020204" pitchFamily="34" charset="0"/>
                <a:cs typeface="Arial" panose="020B0604020202020204" pitchFamily="34" charset="0"/>
              </a:rPr>
              <a:t>September 15, 2021: The Joint Commission issued a Patient Safety Alert advising hospitals to address NVHAP </a:t>
            </a:r>
            <a:br>
              <a:rPr lang="en-US" sz="2400" b="1">
                <a:solidFill>
                  <a:srgbClr val="FF0000"/>
                </a:solidFill>
                <a:latin typeface="Arial" panose="020B0604020202020204" pitchFamily="34" charset="0"/>
                <a:cs typeface="Arial" panose="020B0604020202020204" pitchFamily="34" charset="0"/>
              </a:rPr>
            </a:br>
            <a:r>
              <a:rPr lang="en-US" sz="2000" b="1">
                <a:solidFill>
                  <a:srgbClr val="FF0000"/>
                </a:solidFill>
                <a:latin typeface="Arial" panose="020B0604020202020204" pitchFamily="34" charset="0"/>
                <a:cs typeface="Arial" panose="020B0604020202020204" pitchFamily="34" charset="0"/>
              </a:rPr>
              <a:t>(first prevention measure, among many, was to maintain regular oral care)</a:t>
            </a:r>
          </a:p>
          <a:p>
            <a:pPr marL="0" lvl="1" indent="0" algn="ctr">
              <a:lnSpc>
                <a:spcPct val="100000"/>
              </a:lnSpc>
              <a:buNone/>
            </a:pPr>
            <a:r>
              <a:rPr lang="en-US" sz="2000" b="1">
                <a:solidFill>
                  <a:srgbClr val="FF0000"/>
                </a:solidFill>
                <a:latin typeface="Arial" panose="020B0604020202020204" pitchFamily="34" charset="0"/>
                <a:cs typeface="Arial" panose="020B0604020202020204" pitchFamily="34" charset="0"/>
              </a:rPr>
              <a:t> </a:t>
            </a:r>
            <a:br>
              <a:rPr lang="en-US" b="1" baseline="30000">
                <a:solidFill>
                  <a:srgbClr val="FF0000"/>
                </a:solidFill>
                <a:latin typeface="Arial" panose="020B0604020202020204" pitchFamily="34" charset="0"/>
                <a:cs typeface="Arial" panose="020B0604020202020204" pitchFamily="34" charset="0"/>
              </a:rPr>
            </a:br>
            <a:r>
              <a:rPr lang="en-US" b="1" baseline="30000">
                <a:solidFill>
                  <a:srgbClr val="FF0000"/>
                </a:solidFill>
                <a:latin typeface="Arial" panose="020B0604020202020204" pitchFamily="34" charset="0"/>
                <a:cs typeface="Arial" panose="020B0604020202020204" pitchFamily="34" charset="0"/>
              </a:rPr>
              <a:t>https://www.jointcommission.org/resources/news-and-multimedia/newsletters/newsletters/quick-safety/quick-safety-issue-61/</a:t>
            </a:r>
            <a:br>
              <a:rPr lang="en-US" sz="3500" b="1">
                <a:solidFill>
                  <a:srgbClr val="FF0000"/>
                </a:solidFill>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5DF2524E-7FDB-9E3F-1456-D093A13363F8}"/>
              </a:ext>
            </a:extLst>
          </p:cNvPr>
          <p:cNvSpPr>
            <a:spLocks noGrp="1"/>
          </p:cNvSpPr>
          <p:nvPr>
            <p:ph sz="quarter" idx="13"/>
          </p:nvPr>
        </p:nvSpPr>
        <p:spPr/>
        <p:txBody>
          <a:bodyPr/>
          <a:lstStyle/>
          <a:p>
            <a:endParaRPr lang="en-US"/>
          </a:p>
        </p:txBody>
      </p:sp>
    </p:spTree>
    <p:custDataLst>
      <p:tags r:id="rId1"/>
    </p:custDataLst>
    <p:extLst>
      <p:ext uri="{BB962C8B-B14F-4D97-AF65-F5344CB8AC3E}">
        <p14:creationId xmlns:p14="http://schemas.microsoft.com/office/powerpoint/2010/main" val="289854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5A53B4-62C2-4D06-BB9E-4B91DE3E6868}"/>
              </a:ext>
            </a:extLst>
          </p:cNvPr>
          <p:cNvSpPr txBox="1"/>
          <p:nvPr/>
        </p:nvSpPr>
        <p:spPr>
          <a:xfrm>
            <a:off x="71378" y="371907"/>
            <a:ext cx="11876782" cy="145075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lang="en-US" sz="3600" b="1">
                <a:latin typeface="Arial Black" panose="020B0A04020102020204" pitchFamily="34" charset="0"/>
                <a:ea typeface="+mj-ea"/>
                <a:cs typeface="+mj-cs"/>
              </a:rPr>
              <a:t>What can we all do right now?</a:t>
            </a:r>
          </a:p>
          <a:p>
            <a:pPr marL="0" marR="0" lvl="0" indent="0" algn="ctr" defTabSz="914400" rtl="0" eaLnBrk="1" fontAlgn="auto" latinLnBrk="0" hangingPunct="1">
              <a:lnSpc>
                <a:spcPct val="85000"/>
              </a:lnSpc>
              <a:spcBef>
                <a:spcPct val="0"/>
              </a:spcBef>
              <a:spcAft>
                <a:spcPts val="600"/>
              </a:spcAft>
              <a:buClrTx/>
              <a:buSzTx/>
              <a:buFontTx/>
              <a:buNone/>
              <a:tabLst/>
              <a:defRPr/>
            </a:pPr>
            <a:r>
              <a:rPr lang="en-US" sz="3600" b="1">
                <a:latin typeface="Arial Black" panose="020B0A04020102020204" pitchFamily="34" charset="0"/>
                <a:ea typeface="+mj-ea"/>
                <a:cs typeface="+mj-cs"/>
              </a:rPr>
              <a:t>We can partner with hospitals, patients and families</a:t>
            </a:r>
          </a:p>
        </p:txBody>
      </p:sp>
      <p:graphicFrame>
        <p:nvGraphicFramePr>
          <p:cNvPr id="7" name="Content Placeholder 2">
            <a:extLst>
              <a:ext uri="{FF2B5EF4-FFF2-40B4-BE49-F238E27FC236}">
                <a16:creationId xmlns:a16="http://schemas.microsoft.com/office/drawing/2014/main" id="{A55A39AF-D161-4A26-BBAE-31C1BE63C5CB}"/>
              </a:ext>
            </a:extLst>
          </p:cNvPr>
          <p:cNvGraphicFramePr>
            <a:graphicFrameLocks noGrp="1"/>
          </p:cNvGraphicFramePr>
          <p:nvPr>
            <p:ph idx="4294967295"/>
            <p:extLst>
              <p:ext uri="{D42A27DB-BD31-4B8C-83A1-F6EECF244321}">
                <p14:modId xmlns:p14="http://schemas.microsoft.com/office/powerpoint/2010/main" val="3359737577"/>
              </p:ext>
            </p:extLst>
          </p:nvPr>
        </p:nvGraphicFramePr>
        <p:xfrm>
          <a:off x="980569" y="2009350"/>
          <a:ext cx="10058400" cy="3786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BAF60466-31C9-417C-9926-CCDB4705EC92}"/>
              </a:ext>
            </a:extLst>
          </p:cNvPr>
          <p:cNvSpPr txBox="1"/>
          <p:nvPr/>
        </p:nvSpPr>
        <p:spPr>
          <a:xfrm>
            <a:off x="612821" y="5600044"/>
            <a:ext cx="1128431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Working together we can prevent NVHAP and improve patient safety</a:t>
            </a:r>
          </a:p>
        </p:txBody>
      </p:sp>
    </p:spTree>
    <p:custDataLst>
      <p:tags r:id="rId1"/>
    </p:custDataLst>
    <p:extLst>
      <p:ext uri="{BB962C8B-B14F-4D97-AF65-F5344CB8AC3E}">
        <p14:creationId xmlns:p14="http://schemas.microsoft.com/office/powerpoint/2010/main" val="4054406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7F64E-46F4-9C9B-44F5-29EE090E512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8FC65D4-DAD5-9CD3-7CAE-858A975618AE}"/>
              </a:ext>
            </a:extLst>
          </p:cNvPr>
          <p:cNvSpPr txBox="1">
            <a:spLocks/>
          </p:cNvSpPr>
          <p:nvPr/>
        </p:nvSpPr>
        <p:spPr>
          <a:xfrm>
            <a:off x="0" y="511454"/>
            <a:ext cx="12191999" cy="969476"/>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a:r>
              <a:rPr lang="en-US" sz="4000" b="1" dirty="0">
                <a:latin typeface="Arial Black" panose="020B0604020202020204" pitchFamily="34" charset="0"/>
                <a:cs typeface="Arial Black" panose="020B0604020202020204" pitchFamily="34" charset="0"/>
              </a:rPr>
              <a:t>Please share your feedback </a:t>
            </a:r>
          </a:p>
          <a:p>
            <a:pPr algn="ctr"/>
            <a:r>
              <a:rPr lang="en-US" sz="4000" b="1" dirty="0">
                <a:latin typeface="Arial Black" panose="020B0604020202020204" pitchFamily="34" charset="0"/>
                <a:cs typeface="Arial Black" panose="020B0604020202020204" pitchFamily="34" charset="0"/>
              </a:rPr>
              <a:t>on the event with us!</a:t>
            </a:r>
          </a:p>
        </p:txBody>
      </p:sp>
      <p:pic>
        <p:nvPicPr>
          <p:cNvPr id="7" name="Picture 6" descr="A qr code on a white background&#10;&#10;AI-generated content may be incorrect.">
            <a:extLst>
              <a:ext uri="{FF2B5EF4-FFF2-40B4-BE49-F238E27FC236}">
                <a16:creationId xmlns:a16="http://schemas.microsoft.com/office/drawing/2014/main" id="{E489DC61-7270-556C-C595-F0FA13CF7D54}"/>
              </a:ext>
            </a:extLst>
          </p:cNvPr>
          <p:cNvPicPr>
            <a:picLocks noChangeAspect="1"/>
          </p:cNvPicPr>
          <p:nvPr/>
        </p:nvPicPr>
        <p:blipFill>
          <a:blip r:embed="rId3"/>
          <a:stretch>
            <a:fillRect/>
          </a:stretch>
        </p:blipFill>
        <p:spPr>
          <a:xfrm>
            <a:off x="4038599" y="2141620"/>
            <a:ext cx="4114800" cy="4114800"/>
          </a:xfrm>
          <a:prstGeom prst="rect">
            <a:avLst/>
          </a:prstGeom>
          <a:ln w="127000">
            <a:solidFill>
              <a:schemeClr val="accent3"/>
            </a:solidFill>
          </a:ln>
        </p:spPr>
      </p:pic>
    </p:spTree>
    <p:custDataLst>
      <p:tags r:id="rId1"/>
    </p:custDataLst>
    <p:extLst>
      <p:ext uri="{BB962C8B-B14F-4D97-AF65-F5344CB8AC3E}">
        <p14:creationId xmlns:p14="http://schemas.microsoft.com/office/powerpoint/2010/main" val="2297615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6347-86BE-42FE-8BC7-97A98B77C072}"/>
              </a:ext>
            </a:extLst>
          </p:cNvPr>
          <p:cNvSpPr>
            <a:spLocks noGrp="1"/>
          </p:cNvSpPr>
          <p:nvPr>
            <p:ph type="title" idx="4294967295"/>
          </p:nvPr>
        </p:nvSpPr>
        <p:spPr>
          <a:xfrm>
            <a:off x="838200" y="282872"/>
            <a:ext cx="10515600" cy="2852737"/>
          </a:xfrm>
        </p:spPr>
        <p:txBody>
          <a:bodyPr>
            <a:normAutofit/>
          </a:bodyPr>
          <a:lstStyle/>
          <a:p>
            <a:r>
              <a:rPr lang="en-US" b="1">
                <a:solidFill>
                  <a:schemeClr val="accent3"/>
                </a:solidFill>
                <a:latin typeface="Arial Black" panose="020B0A04020102020204" pitchFamily="34" charset="0"/>
              </a:rPr>
              <a:t>Questions?? </a:t>
            </a:r>
          </a:p>
        </p:txBody>
      </p:sp>
      <p:sp>
        <p:nvSpPr>
          <p:cNvPr id="3" name="Subtitle 2">
            <a:extLst>
              <a:ext uri="{FF2B5EF4-FFF2-40B4-BE49-F238E27FC236}">
                <a16:creationId xmlns:a16="http://schemas.microsoft.com/office/drawing/2014/main" id="{4D3275DE-BE7D-41C8-ADE9-DBB427B5A62D}"/>
              </a:ext>
            </a:extLst>
          </p:cNvPr>
          <p:cNvSpPr>
            <a:spLocks noGrp="1"/>
          </p:cNvSpPr>
          <p:nvPr>
            <p:ph type="body" idx="4294967295"/>
          </p:nvPr>
        </p:nvSpPr>
        <p:spPr>
          <a:xfrm>
            <a:off x="838200" y="3135609"/>
            <a:ext cx="10515600" cy="1500187"/>
          </a:xfrm>
        </p:spPr>
        <p:txBody>
          <a:bodyPr>
            <a:normAutofit lnSpcReduction="10000"/>
          </a:bodyPr>
          <a:lstStyle/>
          <a:p>
            <a:pPr marL="0" indent="0">
              <a:buNone/>
            </a:pPr>
            <a:r>
              <a:rPr lang="en-US" sz="2800" b="1">
                <a:latin typeface="Arial" panose="020B0604020202020204" pitchFamily="34" charset="0"/>
                <a:cs typeface="Arial" panose="020B0604020202020204" pitchFamily="34" charset="0"/>
              </a:rPr>
              <a:t>“One must always be aware, </a:t>
            </a:r>
            <a:r>
              <a:rPr lang="en-US" sz="2800" b="1" i="1">
                <a:latin typeface="Arial" panose="020B0604020202020204" pitchFamily="34" charset="0"/>
                <a:cs typeface="Arial" panose="020B0604020202020204" pitchFamily="34" charset="0"/>
              </a:rPr>
              <a:t>to notice</a:t>
            </a:r>
            <a:r>
              <a:rPr lang="en-US" sz="2800" b="1">
                <a:latin typeface="Arial" panose="020B0604020202020204" pitchFamily="34" charset="0"/>
                <a:cs typeface="Arial" panose="020B0604020202020204" pitchFamily="34" charset="0"/>
              </a:rPr>
              <a:t>, even though the cost of noticing is to become responsible.”</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a:t>
            </a:r>
          </a:p>
          <a:p>
            <a:pPr marL="0" indent="0">
              <a:buNone/>
            </a:pPr>
            <a:r>
              <a:rPr lang="en-US" sz="2400" b="1">
                <a:latin typeface="Arial" panose="020B0604020202020204" pitchFamily="34" charset="0"/>
                <a:cs typeface="Arial" panose="020B0604020202020204" pitchFamily="34" charset="0"/>
              </a:rPr>
              <a:t>                                                                                    Thylias Moss</a:t>
            </a:r>
          </a:p>
          <a:p>
            <a:endParaRPr lang="en-US">
              <a:solidFill>
                <a:schemeClr val="tx1">
                  <a:lumMod val="85000"/>
                  <a:lumOff val="1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5477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DB18C-BF5B-8D4C-A43F-CFD1F6545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524AB-6996-C246-8A33-4B946D8457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75E04F-1E36-8842-B42D-D2B8145D0B92}"/>
              </a:ext>
            </a:extLst>
          </p:cNvPr>
          <p:cNvSpPr>
            <a:spLocks noGrp="1"/>
          </p:cNvSpPr>
          <p:nvPr>
            <p:ph type="title" idx="4294967295"/>
          </p:nvPr>
        </p:nvSpPr>
        <p:spPr>
          <a:xfrm>
            <a:off x="0" y="-12700"/>
            <a:ext cx="12192000" cy="1325563"/>
          </a:xfrm>
        </p:spPr>
        <p:txBody>
          <a:bodyPr/>
          <a:lstStyle/>
          <a:p>
            <a:r>
              <a:rPr lang="en-US">
                <a:latin typeface="Arial" panose="020B0604020202020204" pitchFamily="34" charset="0"/>
                <a:cs typeface="Arial" panose="020B0604020202020204" pitchFamily="34" charset="0"/>
              </a:rPr>
              <a:t>	References</a:t>
            </a:r>
          </a:p>
        </p:txBody>
      </p:sp>
      <p:sp>
        <p:nvSpPr>
          <p:cNvPr id="3" name="Content Placeholder 2">
            <a:extLst>
              <a:ext uri="{FF2B5EF4-FFF2-40B4-BE49-F238E27FC236}">
                <a16:creationId xmlns:a16="http://schemas.microsoft.com/office/drawing/2014/main" id="{5D0F23F4-6CC2-AF47-BBA8-1DEBE84F1240}"/>
              </a:ext>
            </a:extLst>
          </p:cNvPr>
          <p:cNvSpPr>
            <a:spLocks noGrp="1"/>
          </p:cNvSpPr>
          <p:nvPr>
            <p:ph idx="4294967295"/>
          </p:nvPr>
        </p:nvSpPr>
        <p:spPr>
          <a:xfrm>
            <a:off x="1104481" y="1012063"/>
            <a:ext cx="9983037" cy="5392738"/>
          </a:xfrm>
        </p:spPr>
        <p:txBody>
          <a:bodyPr/>
          <a:lstStyle/>
          <a:p>
            <a:r>
              <a:rPr lang="en-US" sz="1500">
                <a:latin typeface="Arial" panose="020B0604020202020204" pitchFamily="34" charset="0"/>
                <a:cs typeface="Arial" panose="020B0604020202020204" pitchFamily="34" charset="0"/>
              </a:rPr>
              <a:t>Allen, J, et al. “Covid-19 Patients 20 Lessons from 2020 - Healthmanagement.org.” Mouth Care Challenges and the Use of the COVID-19 Oral Grading System, ICU Management and Practice: What We Learned in 2020 COVID, 2021, healthmanagement.org/uploads/article_attachment/cardiorespiratory-compromise.pdf. </a:t>
            </a:r>
          </a:p>
          <a:p>
            <a:r>
              <a:rPr lang="en-US" sz="1500">
                <a:latin typeface="Arial" panose="020B0604020202020204" pitchFamily="34" charset="0"/>
                <a:cs typeface="Arial" panose="020B0604020202020204" pitchFamily="34" charset="0"/>
              </a:rPr>
              <a:t>Awano, S., et al. “Oral Health and Mortality Risk from Pneumonia in the Elderly.” Journal of Dental Research, vol. 87, no. 4, Apr. 2008, pp. 334–339., doi:10.1177/154405910808700418. </a:t>
            </a:r>
          </a:p>
          <a:p>
            <a:r>
              <a:rPr lang="en-US" sz="1500">
                <a:latin typeface="Arial" panose="020B0604020202020204" pitchFamily="34" charset="0"/>
                <a:cs typeface="Arial" panose="020B0604020202020204" pitchFamily="34" charset="0"/>
              </a:rPr>
              <a:t>Baker, Dian, and Barbara Quinn. “Hospital Acquired Pneumonia Prevention Initiative-2: Incidence of Nonventilator Hospital-Acquired Pneumonia in the United States.” American Journal of Infection Control, vol. 46, no. 1, 2018, pp. 2–7., doi:10.1016/j.ajic.2017.08.036. </a:t>
            </a:r>
          </a:p>
          <a:p>
            <a:r>
              <a:rPr lang="en-US" sz="1500">
                <a:latin typeface="Arial" panose="020B0604020202020204" pitchFamily="34" charset="0"/>
                <a:cs typeface="Arial" panose="020B0604020202020204" pitchFamily="34" charset="0"/>
              </a:rPr>
              <a:t>Baker, Dian, et al. “Practice Position Statement: Non-Ventilator Healthcare-Associated Pneumonia (NVHAP), Non-Ventilator Healthcare- Associated Pneumonia (NV-HAP).” Association for Professional in Infection Control and Epidemiology., 2019, apic.org/wp-content/uploads/2019/10/PositionPaper_NVHAP_2019_v3.pdf.</a:t>
            </a:r>
          </a:p>
          <a:p>
            <a:r>
              <a:rPr lang="en-US" sz="1500">
                <a:latin typeface="Arial" panose="020B0604020202020204" pitchFamily="34" charset="0"/>
                <a:cs typeface="Arial" panose="020B0604020202020204" pitchFamily="34" charset="0"/>
              </a:rPr>
              <a:t>Baker, Dian L., and Karen K. Giuliano. “Prevention Practices for Nonventilator Hospital-Acquired Pneumonia: A Survey of the Society for Healthcare Epidemiology of America (SHEA) Research Network (SRN).” Infection Control &amp; Hospital Epidemiology, 2021, pp. 1–2., doi:10.1017/ice.2021.427. </a:t>
            </a:r>
          </a:p>
          <a:p>
            <a:r>
              <a:rPr lang="en-US" sz="1500">
                <a:latin typeface="Arial" panose="020B0604020202020204" pitchFamily="34" charset="0"/>
                <a:cs typeface="Arial" panose="020B0604020202020204" pitchFamily="34" charset="0"/>
              </a:rPr>
              <a:t>Baker, Dian, et al. “Sustaining Quality Improvement.” Journal of Nursing Care Quality, vol. 34, no. 3, 2019, pp. 223–229., doi:10.1097/ncq.0000000000000359. </a:t>
            </a:r>
          </a:p>
          <a:p>
            <a:r>
              <a:rPr lang="en-US" sz="1500">
                <a:latin typeface="Arial" panose="020B0604020202020204" pitchFamily="34" charset="0"/>
                <a:cs typeface="Arial" panose="020B0604020202020204" pitchFamily="34" charset="0"/>
              </a:rPr>
              <a:t>Barnes, Caren M. “Dental Hygiene Intervention to Prevent Nosocomial Pneumonias.” Journal of Evidence Based Dental Practice, vol. 14, June 2014, pp. 103–114., doi:10.1016/j.jebdp.2014.02.002. </a:t>
            </a:r>
          </a:p>
          <a:p>
            <a:r>
              <a:rPr lang="en-US" sz="1500">
                <a:latin typeface="Arial" panose="020B0604020202020204" pitchFamily="34" charset="0"/>
                <a:cs typeface="Arial" panose="020B0604020202020204" pitchFamily="34" charset="0"/>
              </a:rPr>
              <a:t>Bassim, Carol W., et al. “Modification of the Risk of Mortality from Pneumonia with Oral Hygiene Care.” Journal of the American Geriatrics Society, vol. 56, no. 9, 2008, pp. 1601–1607., doi:10.1111/j.1532-5415.2008.01825.x. </a:t>
            </a:r>
          </a:p>
        </p:txBody>
      </p:sp>
    </p:spTree>
    <p:extLst>
      <p:ext uri="{BB962C8B-B14F-4D97-AF65-F5344CB8AC3E}">
        <p14:creationId xmlns:p14="http://schemas.microsoft.com/office/powerpoint/2010/main" val="3239000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DB18C-BF5B-8D4C-A43F-CFD1F6545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524AB-6996-C246-8A33-4B946D8457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75E04F-1E36-8842-B42D-D2B8145D0B92}"/>
              </a:ext>
            </a:extLst>
          </p:cNvPr>
          <p:cNvSpPr>
            <a:spLocks noGrp="1"/>
          </p:cNvSpPr>
          <p:nvPr>
            <p:ph type="title" idx="4294967295"/>
          </p:nvPr>
        </p:nvSpPr>
        <p:spPr>
          <a:xfrm>
            <a:off x="0" y="0"/>
            <a:ext cx="12192000" cy="1325563"/>
          </a:xfrm>
        </p:spPr>
        <p:txBody>
          <a:bodyPr/>
          <a:lstStyle/>
          <a:p>
            <a:r>
              <a:rPr lang="en-US">
                <a:latin typeface="Arial" panose="020B0604020202020204" pitchFamily="34" charset="0"/>
                <a:cs typeface="Arial" panose="020B0604020202020204" pitchFamily="34" charset="0"/>
              </a:rPr>
              <a:t>	References</a:t>
            </a:r>
          </a:p>
        </p:txBody>
      </p:sp>
      <p:sp>
        <p:nvSpPr>
          <p:cNvPr id="3" name="Content Placeholder 2">
            <a:extLst>
              <a:ext uri="{FF2B5EF4-FFF2-40B4-BE49-F238E27FC236}">
                <a16:creationId xmlns:a16="http://schemas.microsoft.com/office/drawing/2014/main" id="{5D0F23F4-6CC2-AF47-BBA8-1DEBE84F1240}"/>
              </a:ext>
            </a:extLst>
          </p:cNvPr>
          <p:cNvSpPr>
            <a:spLocks noGrp="1"/>
          </p:cNvSpPr>
          <p:nvPr>
            <p:ph idx="4294967295"/>
          </p:nvPr>
        </p:nvSpPr>
        <p:spPr>
          <a:xfrm>
            <a:off x="1069312" y="1024382"/>
            <a:ext cx="10053376" cy="5392738"/>
          </a:xfrm>
        </p:spPr>
        <p:txBody>
          <a:bodyPr>
            <a:noAutofit/>
          </a:bodyPr>
          <a:lstStyle/>
          <a:p>
            <a:r>
              <a:rPr lang="en-US" sz="1400">
                <a:latin typeface="Arial" panose="020B0604020202020204" pitchFamily="34" charset="0"/>
                <a:cs typeface="Arial" panose="020B0604020202020204" pitchFamily="34" charset="0"/>
              </a:rPr>
              <a:t>Batalden, P. B, and F. Davidoff. “What Is ‘Quality Improvement’ and How Can It Transform Healthcare?” Quality and Safety in Health Care, vol. 16, no. 1, 2007, pp. 2–3., doi:10.1136/qshc.2006.022046. </a:t>
            </a:r>
          </a:p>
          <a:p>
            <a:r>
              <a:rPr lang="en-US" sz="1400">
                <a:latin typeface="Arial" panose="020B0604020202020204" pitchFamily="34" charset="0"/>
                <a:cs typeface="Arial" panose="020B0604020202020204" pitchFamily="34" charset="0"/>
              </a:rPr>
              <a:t>Carey, Evan, et al. “Non-Ventilator Associated Hospital Acquired Pneumonia Incidence and Health Outcomes among U.S. Veterans from 2016-2020.” American Journal of Infection Control, vol. 50, no. 1, 2022, pp. 116–119., doi:10.1016/j.ajic.2021.06.001. </a:t>
            </a:r>
          </a:p>
          <a:p>
            <a:r>
              <a:rPr lang="en-US" sz="1400">
                <a:latin typeface="Arial" panose="020B0604020202020204" pitchFamily="34" charset="0"/>
                <a:cs typeface="Arial" panose="020B0604020202020204" pitchFamily="34" charset="0"/>
              </a:rPr>
              <a:t>Carey, Evan, et al. “The Association between Non-Ventilator Associated Hospital Acquired Pneumonia and Patient Outcomes among U.S. Veterans.” American Journal of Infection Control, Feb. 2022, doi:10.1016/j.ajic.2022.02.023.</a:t>
            </a:r>
          </a:p>
          <a:p>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Carey E, Hung-Yuan PC, Baker D, Blankenhorn R, Munro S. Non-ventilator associated hospital acquired pneumonia (NV-HAP) risk among hospitalized veterans before and during</a:t>
            </a:r>
            <a:r>
              <a:rPr lang="en-US" sz="1400">
                <a:solidFill>
                  <a:srgbClr val="242424"/>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COVID-19 pandemic. </a:t>
            </a:r>
            <a:r>
              <a:rPr lang="en-US" sz="14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American Journal of Infection Control </a:t>
            </a: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(published online ahead of print, January 2, 2023), doi: </a:t>
            </a:r>
            <a:r>
              <a:rPr lang="en-US" sz="1400" u="sng">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https://doi.org/10.1016/j.ajic.2022.12.012</a:t>
            </a:r>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Chalmers, JM, et al. “The Oral Health Assessment Tool — Validity and Reliability.” Australian Dental Journal, vol. 50, no. 3, Sept. 2005, pp. 191–199., doi:10.1111/j.1834-7819.2005.tb00360.x. </a:t>
            </a:r>
          </a:p>
          <a:p>
            <a:r>
              <a:rPr lang="en-US" sz="1400">
                <a:latin typeface="Arial" panose="020B0604020202020204" pitchFamily="34" charset="0"/>
                <a:cs typeface="Arial" panose="020B0604020202020204" pitchFamily="34" charset="0"/>
              </a:rPr>
              <a:t>Dickson, Robert P., et al. “Bacterial Topography of the Healthy Human Lower Respiratory Tract.” MBio, vol. 8, no. 1, 2017, doi:10.1128/mbio.02287-16. </a:t>
            </a:r>
          </a:p>
          <a:p>
            <a:r>
              <a:rPr lang="en-US" sz="1400">
                <a:latin typeface="Arial" panose="020B0604020202020204" pitchFamily="34" charset="0"/>
                <a:cs typeface="Arial" panose="020B0604020202020204" pitchFamily="34" charset="0"/>
              </a:rPr>
              <a:t>Dickson, Robert P, et al. “Towards an Ecology of the Lung: New Conceptual Models of Pulmonary Microbiology and Pneumonia Pathogenesis.” The Lancet Respiratory Medicine, vol. 2, no. 3, 2014, pp. 238–246., doi:10.1016/s2213-2600(14)70028-1. </a:t>
            </a:r>
          </a:p>
          <a:p>
            <a:r>
              <a:rPr lang="en-US" sz="1400">
                <a:latin typeface="Arial" panose="020B0604020202020204" pitchFamily="34" charset="0"/>
                <a:cs typeface="Arial" panose="020B0604020202020204" pitchFamily="34" charset="0"/>
              </a:rPr>
              <a:t>Deacon, Jim. “The Microbial World: Biofilms.” Biofilms, Institute of Cell and Molecular Biology, The University of Edinburgh, archive.bio.ed.ac.uk/jdeacon/microbes/biofilm.htm. </a:t>
            </a:r>
          </a:p>
          <a:p>
            <a:r>
              <a:rPr lang="en-US" sz="1400">
                <a:latin typeface="Arial" panose="020B0604020202020204" pitchFamily="34" charset="0"/>
                <a:cs typeface="Arial" panose="020B0604020202020204" pitchFamily="34" charset="0"/>
              </a:rPr>
              <a:t>ECRI. “Top 10 Patient Safety Concerns 2022.” Emergency Care Research Institute, www.ecri.org/top-10-patient-safety-concerns-2022. </a:t>
            </a:r>
          </a:p>
          <a:p>
            <a:r>
              <a:rPr lang="en-US" sz="1400">
                <a:latin typeface="Arial" panose="020B0604020202020204" pitchFamily="34" charset="0"/>
                <a:cs typeface="Arial" panose="020B0604020202020204" pitchFamily="34" charset="0"/>
              </a:rPr>
              <a:t>Lutfiyya, M. Nawal, et al. “Diagnosis and Treatment of Community-Acquired Pneumonia.” American Family Physician, 1 Feb. 2006, www.aafp.org/afp/2006/0201/p442.html. </a:t>
            </a:r>
          </a:p>
        </p:txBody>
      </p:sp>
    </p:spTree>
    <p:extLst>
      <p:ext uri="{BB962C8B-B14F-4D97-AF65-F5344CB8AC3E}">
        <p14:creationId xmlns:p14="http://schemas.microsoft.com/office/powerpoint/2010/main" val="2027389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DB18C-BF5B-8D4C-A43F-CFD1F6545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524AB-6996-C246-8A33-4B946D8457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75E04F-1E36-8842-B42D-D2B8145D0B92}"/>
              </a:ext>
            </a:extLst>
          </p:cNvPr>
          <p:cNvSpPr>
            <a:spLocks noGrp="1"/>
          </p:cNvSpPr>
          <p:nvPr>
            <p:ph type="title" idx="4294967295"/>
          </p:nvPr>
        </p:nvSpPr>
        <p:spPr>
          <a:xfrm>
            <a:off x="0" y="-12192"/>
            <a:ext cx="10515600" cy="1325563"/>
          </a:xfrm>
        </p:spPr>
        <p:txBody>
          <a:bodyPr/>
          <a:lstStyle/>
          <a:p>
            <a:r>
              <a:rPr lang="en-US">
                <a:latin typeface="Arial" panose="020B0604020202020204" pitchFamily="34" charset="0"/>
                <a:cs typeface="Arial" panose="020B0604020202020204" pitchFamily="34" charset="0"/>
              </a:rPr>
              <a:t>	References</a:t>
            </a:r>
          </a:p>
        </p:txBody>
      </p:sp>
      <p:sp>
        <p:nvSpPr>
          <p:cNvPr id="3" name="Content Placeholder 2">
            <a:extLst>
              <a:ext uri="{FF2B5EF4-FFF2-40B4-BE49-F238E27FC236}">
                <a16:creationId xmlns:a16="http://schemas.microsoft.com/office/drawing/2014/main" id="{5D0F23F4-6CC2-AF47-BBA8-1DEBE84F1240}"/>
              </a:ext>
            </a:extLst>
          </p:cNvPr>
          <p:cNvSpPr>
            <a:spLocks noGrp="1"/>
          </p:cNvSpPr>
          <p:nvPr>
            <p:ph idx="4294967295"/>
          </p:nvPr>
        </p:nvSpPr>
        <p:spPr>
          <a:xfrm>
            <a:off x="1031999" y="999998"/>
            <a:ext cx="10103618" cy="5392738"/>
          </a:xfrm>
        </p:spPr>
        <p:txBody>
          <a:bodyPr>
            <a:noAutofit/>
          </a:bodyPr>
          <a:lstStyle/>
          <a:p>
            <a:r>
              <a:rPr lang="en-US" sz="1400">
                <a:latin typeface="Arial" panose="020B0604020202020204" pitchFamily="34" charset="0"/>
                <a:cs typeface="Arial" panose="020B0604020202020204" pitchFamily="34" charset="0"/>
              </a:rPr>
              <a:t>Giuliano, Karen K., et al. “Original Research: Oral Care as Prevention for Nonventilator Hospital-Acquired Pneumonia.” AJN, American Journal of Nursing, vol. 121, no. 6, 2021, pp. 24–33., doi:10.1097/01.naj.0000753468.99321.93. </a:t>
            </a:r>
          </a:p>
          <a:p>
            <a:r>
              <a:rPr lang="en-US" sz="1400">
                <a:latin typeface="Arial" panose="020B0604020202020204" pitchFamily="34" charset="0"/>
                <a:cs typeface="Arial" panose="020B0604020202020204" pitchFamily="34" charset="0"/>
              </a:rPr>
              <a:t>Giuliano, Karen K., and Dian Baker. “Sepsis in the Context of Nonventilator Hospital-Acquired Pneumonia.” American Journal of Critical Care, vol. 29, no. 1, 2020, pp. 9–14., doi:10.4037/ajcc2020402. </a:t>
            </a:r>
          </a:p>
          <a:p>
            <a:r>
              <a:rPr lang="en-US" sz="1400">
                <a:latin typeface="Arial" panose="020B0604020202020204" pitchFamily="34" charset="0"/>
                <a:cs typeface="Arial" panose="020B0604020202020204" pitchFamily="34" charset="0"/>
              </a:rPr>
              <a:t>Giuliano, Karen K., et al. “The Epidemiology of Nonventilator Hospital-Acquired Pneumonia in the United States.” American Journal of Infection Control, vol. 46, no. 3, 2018, pp. 322–327., doi:10.1016/j.ajic.2017.09.005. </a:t>
            </a:r>
          </a:p>
          <a:p>
            <a:r>
              <a:rPr lang="en-US" sz="1400">
                <a:latin typeface="Arial" panose="020B0604020202020204" pitchFamily="34" charset="0"/>
                <a:cs typeface="Arial" panose="020B0604020202020204" pitchFamily="34" charset="0"/>
              </a:rPr>
              <a:t>Groeger, Sabine, and Joerg Meyle. “Oral Mucosal Epithelial Cells.” Frontiers in Immunology, vol. 10, 14 Feb. 2019, doi:10.3389/fimmu.2019.00208. </a:t>
            </a:r>
          </a:p>
          <a:p>
            <a:r>
              <a:rPr lang="en-US" sz="1400">
                <a:latin typeface="Arial" panose="020B0604020202020204" pitchFamily="34" charset="0"/>
                <a:cs typeface="Arial" panose="020B0604020202020204" pitchFamily="34" charset="0"/>
              </a:rPr>
              <a:t>IHI. “Science of Improvement: Testing Changes.” Institute for Healthcare Improvement, www.ihi.org/resources/Pages/HowtoImprove/ScienceofImprovementTestingChanges.aspx#:~:text=The%20Plan%2DDo%2DStudy%2D,used%20for%20action%2Doriented%20learning. </a:t>
            </a:r>
          </a:p>
          <a:p>
            <a:r>
              <a:rPr lang="en-US" sz="1400">
                <a:latin typeface="Arial" panose="020B0604020202020204" pitchFamily="34" charset="0"/>
                <a:cs typeface="Arial" panose="020B0604020202020204" pitchFamily="34" charset="0"/>
              </a:rPr>
              <a:t>The Joint Commission. “Preventing Non-Ventilator Hospital-Acquired Pneumonia.” The Joint Commission, 15 Sept. 2021, www.jointcommission.org/-/media/tjc/newsletters/quick-safety-61-nvha-pneumonia-final-9-3-21.pdf. </a:t>
            </a:r>
          </a:p>
          <a:p>
            <a:r>
              <a:rPr lang="en-US" sz="140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Jones BE, Sarvet AL, Ying J, et al. Incidence and outcomes of non–ventilator-associated hospital-acquired pneumonia in 284 US hospitals using electronic surveillance Criteria. </a:t>
            </a:r>
            <a:r>
              <a:rPr lang="en-US" sz="1400" i="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JAMA Netw Open.</a:t>
            </a:r>
            <a:r>
              <a:rPr lang="en-US" sz="140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2023;6(5):e2314185. doi:10.1001/jamanetworkopen.2023.14185</a:t>
            </a:r>
            <a:endParaRPr lang="en-US" sz="1400">
              <a:effectLst/>
              <a:latin typeface="Arial" panose="020B0604020202020204" pitchFamily="34" charset="0"/>
              <a:ea typeface="Times New Roman" panose="02020603050405020304" pitchFamily="18" charset="0"/>
              <a:cs typeface="Arial" panose="020B0604020202020204" pitchFamily="34" charset="0"/>
            </a:endParaRPr>
          </a:p>
          <a:p>
            <a:r>
              <a:rPr lang="en-US" sz="1400">
                <a:latin typeface="Arial" panose="020B0604020202020204" pitchFamily="34" charset="0"/>
                <a:cs typeface="Arial" panose="020B0604020202020204" pitchFamily="34" charset="0"/>
              </a:rPr>
              <a:t>Kaneoka, Asako, et al. “Prevention of Healthcare-Associated Pneumonia with Oral Care in Individuals without Mechanical Ventilation: A Systematic Review and Meta-Analysis of Randomized Controlled Trials.” Infection Control &amp; Hospital Epidemiology, vol. 36, no. 8, 2015, pp. 899–906., doi:10.1017/ice.2015.77. </a:t>
            </a:r>
          </a:p>
          <a:p>
            <a:r>
              <a:rPr lang="en-US" sz="1400">
                <a:latin typeface="Arial" panose="020B0604020202020204" pitchFamily="34" charset="0"/>
                <a:cs typeface="Arial" panose="020B0604020202020204" pitchFamily="34" charset="0"/>
              </a:rPr>
              <a:t>Kellum, John A. “Understanding the Inflammatory Cytokine Response in Pneumonia and Sepsis.” Archives of Internal Medicine, vol. 167, no. 15, 2007, p. 1655., doi:10.1001/archinte.167.15.1655. </a:t>
            </a:r>
          </a:p>
          <a:p>
            <a:r>
              <a:rPr lang="en-US" sz="1400">
                <a:latin typeface="Arial" panose="020B0604020202020204" pitchFamily="34" charset="0"/>
                <a:cs typeface="Arial" panose="020B0604020202020204" pitchFamily="34" charset="0"/>
              </a:rPr>
              <a:t>Kilian, M., et al. “The Oral Microbiome – an Update for Oral Healthcare Professionals.” British Dental Journal, vol. 221, no. 10, 2016, pp. 657–666., doi:10.1038/sj.bdj.2016.865. </a:t>
            </a: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2A57BE-5CC7-DA84-8FB8-5BCDBB8CA275}"/>
              </a:ext>
            </a:extLst>
          </p:cNvPr>
          <p:cNvPicPr>
            <a:picLocks noChangeAspect="1"/>
          </p:cNvPicPr>
          <p:nvPr/>
        </p:nvPicPr>
        <p:blipFill>
          <a:blip r:embed="rId3"/>
          <a:stretch>
            <a:fillRect/>
          </a:stretch>
        </p:blipFill>
        <p:spPr>
          <a:xfrm>
            <a:off x="1080898" y="958907"/>
            <a:ext cx="10030204" cy="3068451"/>
          </a:xfrm>
          <a:prstGeom prst="rect">
            <a:avLst/>
          </a:prstGeom>
        </p:spPr>
      </p:pic>
      <p:pic>
        <p:nvPicPr>
          <p:cNvPr id="5" name="Picture 4">
            <a:extLst>
              <a:ext uri="{FF2B5EF4-FFF2-40B4-BE49-F238E27FC236}">
                <a16:creationId xmlns:a16="http://schemas.microsoft.com/office/drawing/2014/main" id="{6F1E3EEF-A9F1-BB48-B286-7C3B6F43045B}"/>
              </a:ext>
            </a:extLst>
          </p:cNvPr>
          <p:cNvPicPr>
            <a:picLocks noChangeAspect="1"/>
          </p:cNvPicPr>
          <p:nvPr/>
        </p:nvPicPr>
        <p:blipFill>
          <a:blip r:embed="rId4"/>
          <a:stretch>
            <a:fillRect/>
          </a:stretch>
        </p:blipFill>
        <p:spPr>
          <a:xfrm>
            <a:off x="4887607" y="1752026"/>
            <a:ext cx="5294672" cy="1482213"/>
          </a:xfrm>
          <a:prstGeom prst="rect">
            <a:avLst/>
          </a:prstGeom>
        </p:spPr>
      </p:pic>
      <p:sp>
        <p:nvSpPr>
          <p:cNvPr id="7" name="TextBox 6">
            <a:extLst>
              <a:ext uri="{FF2B5EF4-FFF2-40B4-BE49-F238E27FC236}">
                <a16:creationId xmlns:a16="http://schemas.microsoft.com/office/drawing/2014/main" id="{ECC3DD83-D6F0-9791-95DB-DEF17B0C779A}"/>
              </a:ext>
            </a:extLst>
          </p:cNvPr>
          <p:cNvSpPr txBox="1"/>
          <p:nvPr/>
        </p:nvSpPr>
        <p:spPr>
          <a:xfrm>
            <a:off x="2394009" y="1752026"/>
            <a:ext cx="222209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RWEgyptienneTOTLig" panose="04000500000000000000" pitchFamily="82" charset="0"/>
                <a:ea typeface="MS PGothic" charset="0"/>
              </a:rPr>
              <a:t>About</a:t>
            </a:r>
            <a:br>
              <a:rPr kumimoji="0" lang="en-US" sz="2000" b="0" i="0" u="none" strike="noStrike" kern="1200" cap="none" spc="0" normalizeH="0" baseline="0" noProof="0">
                <a:ln>
                  <a:noFill/>
                </a:ln>
                <a:solidFill>
                  <a:prstClr val="black"/>
                </a:solidFill>
                <a:effectLst/>
                <a:uLnTx/>
                <a:uFillTx/>
                <a:latin typeface="Cambria" charset="0"/>
                <a:ea typeface="MS PGothic" charset="0"/>
              </a:rPr>
            </a:br>
            <a:r>
              <a:rPr kumimoji="0" lang="en-US" sz="2000" b="0" i="0" u="none" strike="noStrike" kern="1200" cap="none" spc="0" normalizeH="0" baseline="0" noProof="0">
                <a:ln>
                  <a:noFill/>
                </a:ln>
                <a:effectLst/>
                <a:uLnTx/>
                <a:uFillTx/>
                <a:latin typeface="Futura For Stryker" panose="020B0802020204020204" pitchFamily="34" charset="0"/>
                <a:ea typeface="MS PGothic" charset="0"/>
              </a:rPr>
              <a:t>1</a:t>
            </a:r>
            <a:r>
              <a:rPr kumimoji="0" lang="en-US" sz="2000" b="0" i="0" u="none" strike="noStrike" kern="1200" cap="none" spc="0" normalizeH="0" baseline="0" noProof="0">
                <a:ln>
                  <a:noFill/>
                </a:ln>
                <a:solidFill>
                  <a:prstClr val="black"/>
                </a:solidFill>
                <a:effectLst/>
                <a:uLnTx/>
                <a:uFillTx/>
                <a:latin typeface="Futura For Stryker" panose="020B0802020204020204" pitchFamily="34" charset="0"/>
                <a:ea typeface="MS PGothic" charset="0"/>
              </a:rPr>
              <a:t> in 100</a:t>
            </a:r>
            <a:br>
              <a:rPr kumimoji="0" lang="en-US" sz="2000" b="0" i="0" u="none" strike="noStrike" kern="1200" cap="none" spc="0" normalizeH="0" baseline="0" noProof="0">
                <a:ln>
                  <a:noFill/>
                </a:ln>
                <a:solidFill>
                  <a:prstClr val="black"/>
                </a:solidFill>
                <a:effectLst/>
                <a:uLnTx/>
                <a:uFillTx/>
                <a:latin typeface="Cambria" charset="0"/>
                <a:ea typeface="MS PGothic" charset="0"/>
              </a:rPr>
            </a:br>
            <a:r>
              <a:rPr kumimoji="0" lang="en-US" sz="2000" b="0" i="0" u="none" strike="noStrike" kern="1200" cap="none" spc="0" normalizeH="0" baseline="0" noProof="0">
                <a:ln>
                  <a:noFill/>
                </a:ln>
                <a:solidFill>
                  <a:prstClr val="black"/>
                </a:solidFill>
                <a:effectLst/>
                <a:uLnTx/>
                <a:uFillTx/>
                <a:latin typeface="URWEgyptienneTOTLig" panose="04000500000000000000" pitchFamily="82" charset="0"/>
                <a:ea typeface="MS PGothic" charset="0"/>
              </a:rPr>
              <a:t>patients develop NVHAP</a:t>
            </a:r>
          </a:p>
        </p:txBody>
      </p:sp>
      <p:sp>
        <p:nvSpPr>
          <p:cNvPr id="8" name="TextBox 7">
            <a:extLst>
              <a:ext uri="{FF2B5EF4-FFF2-40B4-BE49-F238E27FC236}">
                <a16:creationId xmlns:a16="http://schemas.microsoft.com/office/drawing/2014/main" id="{FA7C838B-8312-F1EB-9C47-1CA9C40E898E}"/>
              </a:ext>
            </a:extLst>
          </p:cNvPr>
          <p:cNvSpPr txBox="1"/>
          <p:nvPr/>
        </p:nvSpPr>
        <p:spPr>
          <a:xfrm>
            <a:off x="848491" y="3889852"/>
            <a:ext cx="10495016"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NV-HAP is a common and deadly complication of hospitalization </a:t>
            </a:r>
            <a:br>
              <a:rPr kumimoji="0" lang="en-US" sz="2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attributed to 1 in 14 hospital deaths</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S PGothic" charset="0"/>
              <a:cs typeface="Arial" panose="020B0604020202020204" pitchFamily="34" charset="0"/>
            </a:endParaRPr>
          </a:p>
        </p:txBody>
      </p:sp>
      <p:sp>
        <p:nvSpPr>
          <p:cNvPr id="9" name="TextBox 8">
            <a:extLst>
              <a:ext uri="{FF2B5EF4-FFF2-40B4-BE49-F238E27FC236}">
                <a16:creationId xmlns:a16="http://schemas.microsoft.com/office/drawing/2014/main" id="{705FC3A6-7EC8-7DCC-E2D4-9BA674A109EC}"/>
              </a:ext>
            </a:extLst>
          </p:cNvPr>
          <p:cNvSpPr txBox="1"/>
          <p:nvPr/>
        </p:nvSpPr>
        <p:spPr>
          <a:xfrm>
            <a:off x="1528592" y="3631449"/>
            <a:ext cx="9599629" cy="24622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A recent study in Journal American Medical Association (JAMA)  found:</a:t>
            </a:r>
          </a:p>
        </p:txBody>
      </p:sp>
      <p:pic>
        <p:nvPicPr>
          <p:cNvPr id="15" name="Picture 14">
            <a:extLst>
              <a:ext uri="{FF2B5EF4-FFF2-40B4-BE49-F238E27FC236}">
                <a16:creationId xmlns:a16="http://schemas.microsoft.com/office/drawing/2014/main" id="{90904800-09E7-C10B-3D39-06A6A50D0C40}"/>
              </a:ext>
            </a:extLst>
          </p:cNvPr>
          <p:cNvPicPr>
            <a:picLocks noChangeAspect="1"/>
          </p:cNvPicPr>
          <p:nvPr/>
        </p:nvPicPr>
        <p:blipFill>
          <a:blip r:embed="rId5"/>
          <a:stretch>
            <a:fillRect/>
          </a:stretch>
        </p:blipFill>
        <p:spPr>
          <a:xfrm>
            <a:off x="437360" y="5046533"/>
            <a:ext cx="11317279" cy="1457528"/>
          </a:xfrm>
          <a:prstGeom prst="rect">
            <a:avLst/>
          </a:prstGeom>
        </p:spPr>
      </p:pic>
      <p:sp>
        <p:nvSpPr>
          <p:cNvPr id="17" name="TextBox 16">
            <a:extLst>
              <a:ext uri="{FF2B5EF4-FFF2-40B4-BE49-F238E27FC236}">
                <a16:creationId xmlns:a16="http://schemas.microsoft.com/office/drawing/2014/main" id="{D7C4252F-9822-F246-27C1-6880BBFA3AA9}"/>
              </a:ext>
            </a:extLst>
          </p:cNvPr>
          <p:cNvSpPr txBox="1"/>
          <p:nvPr/>
        </p:nvSpPr>
        <p:spPr>
          <a:xfrm>
            <a:off x="811334" y="440463"/>
            <a:ext cx="10933472" cy="646331"/>
          </a:xfrm>
          <a:prstGeom prst="rect">
            <a:avLst/>
          </a:prstGeom>
          <a:noFill/>
        </p:spPr>
        <p:txBody>
          <a:bodyPr wrap="square">
            <a:spAutoFit/>
          </a:bodyPr>
          <a:lstStyle/>
          <a:p>
            <a:pPr algn="ctr"/>
            <a:r>
              <a:rPr lang="en-US" sz="3600" b="1">
                <a:latin typeface="Arial" panose="020B0604020202020204" pitchFamily="34" charset="0"/>
                <a:cs typeface="Arial" panose="020B0604020202020204" pitchFamily="34" charset="0"/>
              </a:rPr>
              <a:t>What Happens When a Patient Develops NVHAP?</a:t>
            </a:r>
          </a:p>
        </p:txBody>
      </p:sp>
    </p:spTree>
    <p:extLst>
      <p:ext uri="{BB962C8B-B14F-4D97-AF65-F5344CB8AC3E}">
        <p14:creationId xmlns:p14="http://schemas.microsoft.com/office/powerpoint/2010/main" val="3672027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DB18C-BF5B-8D4C-A43F-CFD1F6545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524AB-6996-C246-8A33-4B946D8457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75E04F-1E36-8842-B42D-D2B8145D0B92}"/>
              </a:ext>
            </a:extLst>
          </p:cNvPr>
          <p:cNvSpPr>
            <a:spLocks noGrp="1"/>
          </p:cNvSpPr>
          <p:nvPr>
            <p:ph type="title" idx="4294967295"/>
          </p:nvPr>
        </p:nvSpPr>
        <p:spPr>
          <a:xfrm>
            <a:off x="0" y="0"/>
            <a:ext cx="10515600" cy="1325562"/>
          </a:xfrm>
        </p:spPr>
        <p:txBody>
          <a:bodyPr/>
          <a:lstStyle/>
          <a:p>
            <a:r>
              <a:rPr lang="en-US">
                <a:latin typeface="Arial" panose="020B0604020202020204" pitchFamily="34" charset="0"/>
                <a:cs typeface="Arial" panose="020B0604020202020204" pitchFamily="34" charset="0"/>
              </a:rPr>
              <a:t>	References</a:t>
            </a:r>
          </a:p>
        </p:txBody>
      </p:sp>
      <p:sp>
        <p:nvSpPr>
          <p:cNvPr id="3" name="Content Placeholder 2">
            <a:extLst>
              <a:ext uri="{FF2B5EF4-FFF2-40B4-BE49-F238E27FC236}">
                <a16:creationId xmlns:a16="http://schemas.microsoft.com/office/drawing/2014/main" id="{5D0F23F4-6CC2-AF47-BBA8-1DEBE84F1240}"/>
              </a:ext>
            </a:extLst>
          </p:cNvPr>
          <p:cNvSpPr>
            <a:spLocks noGrp="1"/>
          </p:cNvSpPr>
          <p:nvPr>
            <p:ph idx="4294967295"/>
          </p:nvPr>
        </p:nvSpPr>
        <p:spPr>
          <a:xfrm>
            <a:off x="948418" y="1041940"/>
            <a:ext cx="10295164" cy="5392738"/>
          </a:xfrm>
        </p:spPr>
        <p:txBody>
          <a:bodyPr/>
          <a:lstStyle/>
          <a:p>
            <a:r>
              <a:rPr lang="en-US" sz="1500">
                <a:latin typeface="Arial" panose="020B0604020202020204" pitchFamily="34" charset="0"/>
                <a:cs typeface="Arial" panose="020B0604020202020204" pitchFamily="34" charset="0"/>
              </a:rPr>
              <a:t>Kim, David, et al. “Rates of Co-Infection between SARS-COV-2 and Other Respiratory Pathogens.” JAMA, vol. 323, no. 20, 2020, p. 2085., doi:10.1001/jama.2020.6266. </a:t>
            </a:r>
          </a:p>
          <a:p>
            <a:r>
              <a:rPr lang="en-US" sz="1500">
                <a:latin typeface="Arial" panose="020B0604020202020204" pitchFamily="34" charset="0"/>
                <a:cs typeface="Arial" panose="020B0604020202020204" pitchFamily="34" charset="0"/>
              </a:rPr>
              <a:t>Lacerna, Cristine C., et al. “A Successful Program Preventing Nonventilator Hospital-Acquired Pneumonia in a Large Hospital System.” Infection Control &amp; Hospital Epidemiology, vol. 41, no. 5, 2020, pp. 547–552., doi:10.1017/ice.2019.368. </a:t>
            </a:r>
          </a:p>
          <a:p>
            <a:r>
              <a:rPr lang="en-US" sz="1500">
                <a:latin typeface="Arial" panose="020B0604020202020204" pitchFamily="34" charset="0"/>
                <a:cs typeface="Arial" panose="020B0604020202020204" pitchFamily="34" charset="0"/>
              </a:rPr>
              <a:t>Landers, Ben. “Oral Bacteria: How Many? How Fast?” RDH Magazine, 2009, www.rdhmag.com/infection-control/water-safety/article/16404976/oral-bacteria-how-many-how-fast. </a:t>
            </a:r>
          </a:p>
          <a:p>
            <a:r>
              <a:rPr lang="en-US" sz="1500">
                <a:latin typeface="Arial" panose="020B0604020202020204" pitchFamily="34" charset="0"/>
                <a:cs typeface="Arial" panose="020B0604020202020204" pitchFamily="34" charset="0"/>
              </a:rPr>
              <a:t>Lu, Maoyang, et al. “Oral Microbiota: A New View of Body Health.” Food Science and Human Wellness, vol. 8, no. 1, 2019, pp. 8–15., doi:10.1016/j.fshw.2018.12.001. </a:t>
            </a:r>
          </a:p>
          <a:p>
            <a:r>
              <a:rPr lang="en-US" sz="1500">
                <a:latin typeface="Arial" panose="020B0604020202020204" pitchFamily="34" charset="0"/>
                <a:cs typeface="Arial" panose="020B0604020202020204" pitchFamily="34" charset="0"/>
              </a:rPr>
              <a:t>Lutfiyya, M. Nawal, et al. “Diagnosis and Treatment of Community-Acquired Pneumonia.” American Family Physician, 1 Feb. 2006, www.aafp.org/afp/2006/0201/p442.html. </a:t>
            </a:r>
          </a:p>
          <a:p>
            <a:r>
              <a:rPr lang="en-US" sz="1500">
                <a:latin typeface="Arial" panose="020B0604020202020204" pitchFamily="34" charset="0"/>
                <a:cs typeface="Arial" panose="020B0604020202020204" pitchFamily="34" charset="0"/>
              </a:rPr>
              <a:t>Lyons, Patrick G., and Marin H. Kollef. “Prevention of Hospital-Acquired Pneumonia.” Current Opinion in Critical Care, vol. 24, no. 5, 2018, pp. 370–378., doi:10.1097/mcc.0000000000000523. </a:t>
            </a:r>
          </a:p>
          <a:p>
            <a:r>
              <a:rPr lang="en-US" sz="1500">
                <a:latin typeface="Arial" panose="020B0604020202020204" pitchFamily="34" charset="0"/>
                <a:cs typeface="Arial" panose="020B0604020202020204" pitchFamily="34" charset="0"/>
              </a:rPr>
              <a:t>Magill, Shelley S., et al. “Changes in Prevalence of Health Care–Associated Infections in U.S. Hospitals.” New England Journal of Medicine, vol. 379, no. 18, Nov. 2018, pp. 1732–1744., doi:10.1056/nejmoa1801550. </a:t>
            </a:r>
          </a:p>
          <a:p>
            <a:r>
              <a:rPr lang="en-US" sz="1500">
                <a:latin typeface="Arial" panose="020B0604020202020204" pitchFamily="34" charset="0"/>
                <a:cs typeface="Arial" panose="020B0604020202020204" pitchFamily="34" charset="0"/>
              </a:rPr>
              <a:t>Micek, Scott T., et al. “A Case-Control Study Assessing the Impact of Nonventilated Hospital-Acquired Pneumonia on Patient Outcomes.” Chest, vol. 150, no. 5, 2016, pp. 1008–1014., doi:10.1016/j.chest.2016.04.009. =</a:t>
            </a:r>
          </a:p>
          <a:p>
            <a:r>
              <a:rPr lang="en-US" sz="1500">
                <a:latin typeface="Arial" panose="020B0604020202020204" pitchFamily="34" charset="0"/>
                <a:cs typeface="Arial" panose="020B0604020202020204" pitchFamily="34" charset="0"/>
              </a:rPr>
              <a:t>Munro, Shannon, and Dian Baker. “Integrating Oral Health Care into Patient Management to Prevent Hospital- Acquired Pneumonia: A Team Approach.” Journal Of The Michigan Dental Association, July 2019, www.michigandental.org/Portals/pro/Journals/July%202019/html5/index.html?page=1&amp;noflash.</a:t>
            </a:r>
          </a:p>
          <a:p>
            <a:endParaRPr lang="en-US" sz="1500">
              <a:latin typeface="Arial" panose="020B0604020202020204" pitchFamily="34" charset="0"/>
              <a:cs typeface="Arial" panose="020B0604020202020204" pitchFamily="34" charset="0"/>
            </a:endParaRPr>
          </a:p>
          <a:p>
            <a:endParaRPr lang="en-US" sz="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883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DB18C-BF5B-8D4C-A43F-CFD1F6545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524AB-6996-C246-8A33-4B946D8457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75E04F-1E36-8842-B42D-D2B8145D0B92}"/>
              </a:ext>
            </a:extLst>
          </p:cNvPr>
          <p:cNvSpPr>
            <a:spLocks noGrp="1"/>
          </p:cNvSpPr>
          <p:nvPr>
            <p:ph type="title" idx="4294967295"/>
          </p:nvPr>
        </p:nvSpPr>
        <p:spPr>
          <a:xfrm>
            <a:off x="0" y="0"/>
            <a:ext cx="10515600" cy="1325563"/>
          </a:xfrm>
        </p:spPr>
        <p:txBody>
          <a:bodyPr/>
          <a:lstStyle/>
          <a:p>
            <a:r>
              <a:rPr lang="en-US">
                <a:latin typeface="Arial" panose="020B0604020202020204" pitchFamily="34" charset="0"/>
                <a:cs typeface="Arial" panose="020B0604020202020204" pitchFamily="34" charset="0"/>
              </a:rPr>
              <a:t>	References</a:t>
            </a:r>
          </a:p>
        </p:txBody>
      </p:sp>
      <p:sp>
        <p:nvSpPr>
          <p:cNvPr id="3" name="Content Placeholder 2">
            <a:extLst>
              <a:ext uri="{FF2B5EF4-FFF2-40B4-BE49-F238E27FC236}">
                <a16:creationId xmlns:a16="http://schemas.microsoft.com/office/drawing/2014/main" id="{5D0F23F4-6CC2-AF47-BBA8-1DEBE84F1240}"/>
              </a:ext>
            </a:extLst>
          </p:cNvPr>
          <p:cNvSpPr>
            <a:spLocks noGrp="1"/>
          </p:cNvSpPr>
          <p:nvPr>
            <p:ph idx="4294967295"/>
          </p:nvPr>
        </p:nvSpPr>
        <p:spPr>
          <a:xfrm>
            <a:off x="1001485" y="1024254"/>
            <a:ext cx="10189029" cy="5392738"/>
          </a:xfrm>
        </p:spPr>
        <p:txBody>
          <a:bodyPr>
            <a:normAutofit lnSpcReduction="10000"/>
          </a:bodyPr>
          <a:lstStyle/>
          <a:p>
            <a:r>
              <a:rPr lang="en-US" sz="1500">
                <a:latin typeface="Arial" panose="020B0604020202020204" pitchFamily="34" charset="0"/>
                <a:cs typeface="Arial" panose="020B0604020202020204" pitchFamily="34" charset="0"/>
              </a:rPr>
              <a:t>Munro, Shannon C., et al. “Nonventilator Hospital-Acquired Pneumonia: A Call to Action.” Infection Control &amp; Hospital Epidemiology, vol. 42, no. 8, 2021, pp. 991–996., doi:10.1017/ice.2021.239. </a:t>
            </a:r>
          </a:p>
          <a:p>
            <a:r>
              <a:rPr lang="en-US" sz="1500">
                <a:latin typeface="Arial" panose="020B0604020202020204" pitchFamily="34" charset="0"/>
                <a:cs typeface="Arial" panose="020B0604020202020204" pitchFamily="34" charset="0"/>
              </a:rPr>
              <a:t>Murray, Christopher JL, et al. “Global Burden of Bacterial Antimicrobial Resistance in 2019: A Systematic Analysis.” The Lancet, vol. 399, no. 10325, 2022, pp. 629–655., doi:10.1016/s0140-6736(21)02724-0. </a:t>
            </a:r>
          </a:p>
          <a:p>
            <a:r>
              <a:rPr lang="en-US" sz="1500">
                <a:latin typeface="Arial" panose="020B0604020202020204" pitchFamily="34" charset="0"/>
                <a:cs typeface="Arial" panose="020B0604020202020204" pitchFamily="34" charset="0"/>
              </a:rPr>
              <a:t>Nield-Gehrig, Jill S., and Donald E. Willmann. “Foundations of Periodontics for the Dental Hygienist.” Wolters Kluwer, Lippincott Williams &amp; Wilkins Health, 2012. (located in: Dental Plaque Biofilms By Nield-Gehrig, Jill S., RDH)</a:t>
            </a:r>
          </a:p>
          <a:p>
            <a:r>
              <a:rPr lang="en-US" sz="1500">
                <a:latin typeface="Arial" panose="020B0604020202020204" pitchFamily="34" charset="0"/>
                <a:cs typeface="Arial" panose="020B0604020202020204" pitchFamily="34" charset="0"/>
              </a:rPr>
              <a:t>Novosad, Shannon A., et al. “Vital Signs: Epidemiology of Sepsis: Prevalence of Health Care Factors and Opportunities for Prevention.” MMWR. Morbidity and Mortality Weekly Report, vol. 65, no. 33, 2016, pp. 864–869., doi:10.15585/mmwr.mm6533e1. </a:t>
            </a:r>
          </a:p>
          <a:p>
            <a:r>
              <a:rPr lang="en-US" sz="1500">
                <a:latin typeface="Arial" panose="020B0604020202020204" pitchFamily="34" charset="0"/>
                <a:cs typeface="Arial" panose="020B0604020202020204" pitchFamily="34" charset="0"/>
              </a:rPr>
              <a:t>Pássaro, Leonor, et al. “Prevention of Hospital-Acquired Pneumonia in Non-Ventilated Adult Patients: A Narrative Review.” Antimicrobial Resistance &amp; Infection Control, vol. 5, no. 1, 2016, doi:10.1186/s13756-016-0150-3.</a:t>
            </a:r>
          </a:p>
          <a:p>
            <a:r>
              <a:rPr lang="en-US" sz="1500">
                <a:latin typeface="Arial" panose="020B0604020202020204" pitchFamily="34" charset="0"/>
                <a:cs typeface="Arial" panose="020B0604020202020204" pitchFamily="34" charset="0"/>
              </a:rPr>
              <a:t>Patterson, Kerry. Influencer: The Power to Change Anything. McGraw-Hill, 2008. </a:t>
            </a:r>
          </a:p>
          <a:p>
            <a:r>
              <a:rPr lang="en-US" sz="1500">
                <a:latin typeface="Arial" panose="020B0604020202020204" pitchFamily="34" charset="0"/>
                <a:cs typeface="Arial" panose="020B0604020202020204" pitchFamily="34" charset="0"/>
              </a:rPr>
              <a:t>Quinn, Barbara, et al. “Non-Ventilator Health Care-Associated Pneumonia (NV-Hap): Best Practices for Prevention of NV-Hap.” American Journal of Infection Control, vol. 48, no. 5, 2020, doi:10.1016/j.ajic.2020.03.006. </a:t>
            </a:r>
          </a:p>
          <a:p>
            <a:r>
              <a:rPr lang="en-US" sz="1500">
                <a:latin typeface="Arial" panose="020B0604020202020204" pitchFamily="34" charset="0"/>
                <a:cs typeface="Arial" panose="020B0604020202020204" pitchFamily="34" charset="0"/>
              </a:rPr>
              <a:t>Quinn, Barbara, and Dian Baker. “Using Oral Care to Prevent Nonventilator Hospital-Acquired Pneumonia.” American Nurse, 12 Mar. 2015, www.myamericannurse.com/using-oral-care-prevent-nonventilator-hospital-acquired-pneumonia/. </a:t>
            </a:r>
          </a:p>
          <a:p>
            <a:r>
              <a:rPr lang="en-US" sz="1500">
                <a:latin typeface="Arial" panose="020B0604020202020204" pitchFamily="34" charset="0"/>
                <a:cs typeface="Arial" panose="020B0604020202020204" pitchFamily="34" charset="0"/>
              </a:rPr>
              <a:t>Roquilly, A, et al. “Pathophysiological Role of Respiratory Dysbiosis in Hospital-Acquired Pneumonia.” The Lancet Respiratory Medicine, vol. 7, no. 8, 2019, pp. 710–720., doi:10.1016/s2213-2600(19)30140-7. </a:t>
            </a:r>
          </a:p>
          <a:p>
            <a:r>
              <a:rPr lang="en-US" sz="1500">
                <a:latin typeface="Arial" panose="020B0604020202020204" pitchFamily="34" charset="0"/>
                <a:cs typeface="Arial" panose="020B0604020202020204" pitchFamily="34" charset="0"/>
              </a:rPr>
              <a:t>Scannapieco, Frank. “Pneumonia and oral pathogens.” The Oral-Systemic Health Connection a Guide to Patient Care Chapter 9, Quintessence publishing. 2014. ISBN-10: 0867156503 | ISBN-13: 978-0867156508. </a:t>
            </a:r>
          </a:p>
          <a:p>
            <a:endParaRPr lang="en-US" sz="1500">
              <a:latin typeface="Arial" panose="020B0604020202020204" pitchFamily="34" charset="0"/>
              <a:cs typeface="Arial" panose="020B0604020202020204" pitchFamily="34" charset="0"/>
            </a:endParaRPr>
          </a:p>
          <a:p>
            <a:endParaRPr lang="en-US" sz="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747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DB18C-BF5B-8D4C-A43F-CFD1F6545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524AB-6996-C246-8A33-4B946D8457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75E04F-1E36-8842-B42D-D2B8145D0B92}"/>
              </a:ext>
            </a:extLst>
          </p:cNvPr>
          <p:cNvSpPr>
            <a:spLocks noGrp="1"/>
          </p:cNvSpPr>
          <p:nvPr>
            <p:ph type="title" idx="4294967295"/>
          </p:nvPr>
        </p:nvSpPr>
        <p:spPr>
          <a:xfrm>
            <a:off x="0" y="0"/>
            <a:ext cx="10515600" cy="1325563"/>
          </a:xfrm>
        </p:spPr>
        <p:txBody>
          <a:bodyPr/>
          <a:lstStyle/>
          <a:p>
            <a:r>
              <a:rPr lang="en-US">
                <a:latin typeface="Arial" panose="020B0604020202020204" pitchFamily="34" charset="0"/>
                <a:cs typeface="Arial" panose="020B0604020202020204" pitchFamily="34" charset="0"/>
              </a:rPr>
              <a:t>	References</a:t>
            </a:r>
          </a:p>
        </p:txBody>
      </p:sp>
      <p:sp>
        <p:nvSpPr>
          <p:cNvPr id="3" name="Content Placeholder 2">
            <a:extLst>
              <a:ext uri="{FF2B5EF4-FFF2-40B4-BE49-F238E27FC236}">
                <a16:creationId xmlns:a16="http://schemas.microsoft.com/office/drawing/2014/main" id="{5D0F23F4-6CC2-AF47-BBA8-1DEBE84F1240}"/>
              </a:ext>
            </a:extLst>
          </p:cNvPr>
          <p:cNvSpPr>
            <a:spLocks noGrp="1"/>
          </p:cNvSpPr>
          <p:nvPr>
            <p:ph idx="4294967295"/>
          </p:nvPr>
        </p:nvSpPr>
        <p:spPr>
          <a:xfrm>
            <a:off x="1059263" y="1034860"/>
            <a:ext cx="10073473" cy="5392738"/>
          </a:xfrm>
        </p:spPr>
        <p:txBody>
          <a:bodyPr>
            <a:normAutofit/>
          </a:bodyPr>
          <a:lstStyle/>
          <a:p>
            <a:pPr marL="0" marR="0">
              <a:spcBef>
                <a:spcPts val="0"/>
              </a:spcBef>
              <a:spcAft>
                <a:spcPts val="0"/>
              </a:spcAft>
            </a:pPr>
            <a:endParaRPr lang="en-US" sz="160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Scannapieco FA, Guiliano KK, Baker DL.</a:t>
            </a:r>
            <a:r>
              <a:rPr lang="en-US" sz="1600" b="1">
                <a:effectLst/>
                <a:latin typeface="Arial" panose="020B0604020202020204" pitchFamily="34" charset="0"/>
                <a:ea typeface="Calibri" panose="020F0502020204030204" pitchFamily="34" charset="0"/>
                <a:cs typeface="Arial" panose="020B0604020202020204" pitchFamily="34" charset="0"/>
              </a:rPr>
              <a:t> </a:t>
            </a:r>
            <a:r>
              <a:rPr lang="en-US" sz="1600">
                <a:effectLst/>
                <a:latin typeface="Arial" panose="020B0604020202020204" pitchFamily="34" charset="0"/>
                <a:ea typeface="Calibri" panose="020F0502020204030204" pitchFamily="34" charset="0"/>
                <a:cs typeface="Arial" panose="020B0604020202020204" pitchFamily="34" charset="0"/>
              </a:rPr>
              <a:t>Oral health status and the etiology and prevention of nonventilator hospital-associated pneumonia</a:t>
            </a:r>
            <a:r>
              <a:rPr lang="en-US" sz="1600">
                <a:effectLst/>
                <a:latin typeface="Arial" panose="020B0604020202020204" pitchFamily="34" charset="0"/>
                <a:ea typeface="Times New Roman" panose="02020603050405020304" pitchFamily="18" charset="0"/>
                <a:cs typeface="Arial" panose="020B0604020202020204" pitchFamily="34" charset="0"/>
              </a:rPr>
              <a:t>. </a:t>
            </a:r>
            <a:r>
              <a:rPr lang="en-US" sz="1600" i="1">
                <a:effectLst/>
                <a:latin typeface="Arial" panose="020B0604020202020204" pitchFamily="34" charset="0"/>
                <a:ea typeface="Times New Roman" panose="02020603050405020304" pitchFamily="18" charset="0"/>
                <a:cs typeface="Arial" panose="020B0604020202020204" pitchFamily="34" charset="0"/>
              </a:rPr>
              <a:t>Periodontology 2000. </a:t>
            </a:r>
            <a:r>
              <a:rPr lang="en-US" sz="1600">
                <a:effectLst/>
                <a:latin typeface="Arial" panose="020B0604020202020204" pitchFamily="34" charset="0"/>
                <a:ea typeface="Times New Roman" panose="02020603050405020304" pitchFamily="18" charset="0"/>
                <a:cs typeface="Arial" panose="020B0604020202020204" pitchFamily="34" charset="0"/>
              </a:rPr>
              <a:t>2022;00(1);</a:t>
            </a:r>
            <a:r>
              <a:rPr lang="en-US" sz="1600" i="1">
                <a:effectLst/>
                <a:latin typeface="Arial" panose="020B0604020202020204" pitchFamily="34" charset="0"/>
                <a:ea typeface="Times New Roman" panose="02020603050405020304" pitchFamily="18" charset="0"/>
                <a:cs typeface="Arial" panose="020B0604020202020204" pitchFamily="34" charset="0"/>
              </a:rPr>
              <a:t>1-8.</a:t>
            </a:r>
            <a:r>
              <a:rPr lang="en-US" sz="1600">
                <a:effectLst/>
                <a:latin typeface="Arial" panose="020B0604020202020204" pitchFamily="34" charset="0"/>
                <a:ea typeface="Times New Roman" panose="02020603050405020304" pitchFamily="18" charset="0"/>
                <a:cs typeface="Arial" panose="020B0604020202020204" pitchFamily="34" charset="0"/>
              </a:rPr>
              <a:t> </a:t>
            </a:r>
          </a:p>
          <a:p>
            <a:r>
              <a:rPr lang="en-US" sz="1600">
                <a:latin typeface="Arial" panose="020B0604020202020204" pitchFamily="34" charset="0"/>
                <a:cs typeface="Arial" panose="020B0604020202020204" pitchFamily="34" charset="0"/>
              </a:rPr>
              <a:t>See, Isaac, et al. “Clinical Correlates of Surveillance Events Detected by National Healthcare Safety Network Pneumonia and Lower Respiratory Infection Definitions—Pennsylvania, 2011–2012.” Infection Control &amp; Hospital Epidemiology, vol. 37, no. 7, 2016, pp. 818–824., doi:10.1017/ice.2016.74. </a:t>
            </a:r>
          </a:p>
          <a:p>
            <a:r>
              <a:rPr lang="en-US" sz="1600">
                <a:latin typeface="Arial" panose="020B0604020202020204" pitchFamily="34" charset="0"/>
                <a:cs typeface="Arial" panose="020B0604020202020204" pitchFamily="34" charset="0"/>
              </a:rPr>
              <a:t>Sjogren, Petteri, et al. “A Systematic Review of the Preventive Effect of Oral Hygiene on Pneumonia and Respiratory Tract Infection in Elderly People in Hospitals and Nursing Homes: Effect Estimates and Methodological Quality of Randomized Controlled Trials.” Journal of the American Geriatrics Society, vol. 56, no. 11, 2008, pp. 2124–2130., doi:10.1111/j.1532-5415.2008.01926.x. </a:t>
            </a:r>
          </a:p>
          <a:p>
            <a:r>
              <a:rPr lang="en-US" sz="1600">
                <a:latin typeface="Arial" panose="020B0604020202020204" pitchFamily="34" charset="0"/>
                <a:cs typeface="Arial" panose="020B0604020202020204" pitchFamily="34" charset="0"/>
              </a:rPr>
              <a:t>Stryker, “What the Experts Say The Role of Pneumonia and Sepsis.” Stryker: What the Experts Say The Role of Pneumonia and Sepsis, Sage Products LLC, 2018, www.stryker.com/content/dam/stryker/sage/resources/What-the-Experts-Say-The-Role-of-Pneumonia-and-Sepsis.pdf. </a:t>
            </a:r>
          </a:p>
          <a:p>
            <a:r>
              <a:rPr lang="en-US" sz="1600">
                <a:latin typeface="Arial" panose="020B0604020202020204" pitchFamily="34" charset="0"/>
                <a:cs typeface="Arial" panose="020B0604020202020204" pitchFamily="34" charset="0"/>
              </a:rPr>
              <a:t>VHA. “National Organization for NV-Hap Prevention (NOHAP).” VHA Innovation Ecosystem Homepage, www.va.gov/INNOVATIONECOSYSTEM/views/solutions/national-organization.html. </a:t>
            </a:r>
          </a:p>
          <a:p>
            <a:r>
              <a:rPr lang="en-US" sz="1600">
                <a:latin typeface="Arial" panose="020B0604020202020204" pitchFamily="34" charset="0"/>
                <a:cs typeface="Arial" panose="020B0604020202020204" pitchFamily="34" charset="0"/>
              </a:rPr>
              <a:t>Weiner-Lastinger, Lindsey M., et al. “The Impact of Coronavirus Disease 2019 (COVID-19) on Healthcare-Associated Infections in 2020: A Summary of Data Reported to the National Healthcare Safety Network.” Infection Control &amp; Hospital Epidemiology, vol. 43, no. 1, 2021, pp. 12–25., doi:10.1017/ice.2021.362. </a:t>
            </a:r>
          </a:p>
          <a:p>
            <a:pPr marL="0" indent="0">
              <a:buNone/>
            </a:pPr>
            <a:endParaRPr lang="en-US" sz="16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79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3FE904F-96F7-84DC-9FB8-CEF5BB792830}"/>
              </a:ext>
            </a:extLst>
          </p:cNvPr>
          <p:cNvSpPr txBox="1">
            <a:spLocks/>
          </p:cNvSpPr>
          <p:nvPr/>
        </p:nvSpPr>
        <p:spPr>
          <a:xfrm>
            <a:off x="3251585" y="476503"/>
            <a:ext cx="7526713" cy="452518"/>
          </a:xfrm>
          <a:prstGeom prst="rect">
            <a:avLst/>
          </a:prstGeom>
        </p:spPr>
        <p:txBody>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endParaRPr lang="en-US" sz="2200"/>
          </a:p>
        </p:txBody>
      </p:sp>
      <p:sp>
        <p:nvSpPr>
          <p:cNvPr id="5" name="TextBox 4">
            <a:extLst>
              <a:ext uri="{FF2B5EF4-FFF2-40B4-BE49-F238E27FC236}">
                <a16:creationId xmlns:a16="http://schemas.microsoft.com/office/drawing/2014/main" id="{A00D625E-5DDE-B2FC-EE3A-277B72238D61}"/>
              </a:ext>
            </a:extLst>
          </p:cNvPr>
          <p:cNvSpPr txBox="1"/>
          <p:nvPr/>
        </p:nvSpPr>
        <p:spPr>
          <a:xfrm>
            <a:off x="2966502" y="321008"/>
            <a:ext cx="8028696" cy="646331"/>
          </a:xfrm>
          <a:prstGeom prst="rect">
            <a:avLst/>
          </a:prstGeom>
          <a:noFill/>
        </p:spPr>
        <p:txBody>
          <a:bodyPr wrap="square">
            <a:spAutoFit/>
          </a:bodyPr>
          <a:lstStyle/>
          <a:p>
            <a:pPr algn="ctr"/>
            <a:r>
              <a:rPr lang="en-US" sz="3600" b="1">
                <a:latin typeface="Arial" panose="020B0604020202020204" pitchFamily="34" charset="0"/>
                <a:cs typeface="Arial" panose="020B0604020202020204" pitchFamily="34" charset="0"/>
              </a:rPr>
              <a:t>Why Should We All Be Concerned?</a:t>
            </a:r>
          </a:p>
        </p:txBody>
      </p:sp>
      <p:pic>
        <p:nvPicPr>
          <p:cNvPr id="6" name="Picture 5">
            <a:extLst>
              <a:ext uri="{FF2B5EF4-FFF2-40B4-BE49-F238E27FC236}">
                <a16:creationId xmlns:a16="http://schemas.microsoft.com/office/drawing/2014/main" id="{D0D45A89-4819-11A6-1340-C5ABEA38ED98}"/>
              </a:ext>
            </a:extLst>
          </p:cNvPr>
          <p:cNvPicPr>
            <a:picLocks noChangeAspect="1"/>
          </p:cNvPicPr>
          <p:nvPr/>
        </p:nvPicPr>
        <p:blipFill>
          <a:blip r:embed="rId3"/>
          <a:stretch>
            <a:fillRect/>
          </a:stretch>
        </p:blipFill>
        <p:spPr>
          <a:xfrm>
            <a:off x="2462770" y="954421"/>
            <a:ext cx="2777823" cy="5903579"/>
          </a:xfrm>
          <a:prstGeom prst="rect">
            <a:avLst/>
          </a:prstGeom>
        </p:spPr>
      </p:pic>
      <p:pic>
        <p:nvPicPr>
          <p:cNvPr id="7" name="Picture 6">
            <a:extLst>
              <a:ext uri="{FF2B5EF4-FFF2-40B4-BE49-F238E27FC236}">
                <a16:creationId xmlns:a16="http://schemas.microsoft.com/office/drawing/2014/main" id="{5A0A5D11-D9C4-0A91-8F64-1B9882927B7B}"/>
              </a:ext>
            </a:extLst>
          </p:cNvPr>
          <p:cNvPicPr>
            <a:picLocks noChangeAspect="1"/>
          </p:cNvPicPr>
          <p:nvPr/>
        </p:nvPicPr>
        <p:blipFill>
          <a:blip r:embed="rId3"/>
          <a:stretch>
            <a:fillRect/>
          </a:stretch>
        </p:blipFill>
        <p:spPr>
          <a:xfrm>
            <a:off x="5591939" y="954421"/>
            <a:ext cx="2777823" cy="5903579"/>
          </a:xfrm>
          <a:prstGeom prst="rect">
            <a:avLst/>
          </a:prstGeom>
        </p:spPr>
      </p:pic>
      <p:pic>
        <p:nvPicPr>
          <p:cNvPr id="8" name="Picture 7">
            <a:extLst>
              <a:ext uri="{FF2B5EF4-FFF2-40B4-BE49-F238E27FC236}">
                <a16:creationId xmlns:a16="http://schemas.microsoft.com/office/drawing/2014/main" id="{B0350BCE-D78E-44FE-FAF1-A036F8A20C1E}"/>
              </a:ext>
            </a:extLst>
          </p:cNvPr>
          <p:cNvPicPr>
            <a:picLocks noChangeAspect="1"/>
          </p:cNvPicPr>
          <p:nvPr/>
        </p:nvPicPr>
        <p:blipFill>
          <a:blip r:embed="rId3"/>
          <a:stretch>
            <a:fillRect/>
          </a:stretch>
        </p:blipFill>
        <p:spPr>
          <a:xfrm>
            <a:off x="8823226" y="954684"/>
            <a:ext cx="2777652" cy="5903315"/>
          </a:xfrm>
          <a:prstGeom prst="rect">
            <a:avLst/>
          </a:prstGeom>
        </p:spPr>
      </p:pic>
      <p:sp>
        <p:nvSpPr>
          <p:cNvPr id="10" name="TextBox 9">
            <a:extLst>
              <a:ext uri="{FF2B5EF4-FFF2-40B4-BE49-F238E27FC236}">
                <a16:creationId xmlns:a16="http://schemas.microsoft.com/office/drawing/2014/main" id="{0EF68EAE-228D-AFEC-9CEB-236AEC28AF14}"/>
              </a:ext>
            </a:extLst>
          </p:cNvPr>
          <p:cNvSpPr txBox="1"/>
          <p:nvPr/>
        </p:nvSpPr>
        <p:spPr>
          <a:xfrm>
            <a:off x="722512" y="1280477"/>
            <a:ext cx="6094428"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Fiscal Impact</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b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US Medicare</a:t>
            </a:r>
          </a:p>
        </p:txBody>
      </p:sp>
      <p:sp>
        <p:nvSpPr>
          <p:cNvPr id="12" name="TextBox 11">
            <a:extLst>
              <a:ext uri="{FF2B5EF4-FFF2-40B4-BE49-F238E27FC236}">
                <a16:creationId xmlns:a16="http://schemas.microsoft.com/office/drawing/2014/main" id="{89F6D682-C3C2-F458-4D68-9C17FF8E13BE}"/>
              </a:ext>
            </a:extLst>
          </p:cNvPr>
          <p:cNvSpPr txBox="1"/>
          <p:nvPr/>
        </p:nvSpPr>
        <p:spPr>
          <a:xfrm>
            <a:off x="2677212" y="2059769"/>
            <a:ext cx="2337848" cy="4401205"/>
          </a:xfrm>
          <a:prstGeom prst="rect">
            <a:avLst/>
          </a:prstGeom>
          <a:noFill/>
        </p:spPr>
        <p:txBody>
          <a:bodyPr wrap="square">
            <a:spAutoFit/>
          </a:bodyPr>
          <a:lstStyle/>
          <a:p>
            <a:pPr marL="182880" marR="0" lvl="1" indent="-18288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ea typeface="MS PGothic" charset="0"/>
              </a:rPr>
              <a:t>Hospital-acquired pneumonia is estimated to cost  </a:t>
            </a:r>
            <a:r>
              <a:rPr kumimoji="0" lang="en-US" b="1" i="0" u="none" strike="noStrike" kern="1200" cap="none" spc="0" normalizeH="0" baseline="0" noProof="0">
                <a:ln>
                  <a:noFill/>
                </a:ln>
                <a:solidFill>
                  <a:schemeClr val="tx2"/>
                </a:solidFill>
                <a:effectLst/>
                <a:uLnTx/>
                <a:uFillTx/>
                <a:ea typeface="MS PGothic" charset="0"/>
              </a:rPr>
              <a:t>$2.04 billion </a:t>
            </a:r>
            <a:r>
              <a:rPr kumimoji="0" lang="en-US" b="0" i="0" u="none" strike="noStrike" kern="1200" cap="none" spc="0" normalizeH="0" baseline="0" noProof="0">
                <a:ln>
                  <a:noFill/>
                </a:ln>
                <a:solidFill>
                  <a:prstClr val="black"/>
                </a:solidFill>
                <a:effectLst/>
                <a:uLnTx/>
                <a:uFillTx/>
                <a:ea typeface="MS PGothic" charset="0"/>
              </a:rPr>
              <a:t>annually in increased costs </a:t>
            </a:r>
          </a:p>
          <a:p>
            <a:pPr marL="182880" marR="0" lvl="1" indent="-18288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ea typeface="MS PGothic" charset="0"/>
              </a:rPr>
              <a:t>Medicare beneficiaries </a:t>
            </a:r>
            <a:r>
              <a:rPr kumimoji="0" lang="en-US" b="0" i="0" u="none" strike="noStrike" kern="1200" cap="none" spc="0" normalizeH="0" baseline="0" noProof="0">
                <a:ln>
                  <a:noFill/>
                </a:ln>
                <a:solidFill>
                  <a:schemeClr val="tx2"/>
                </a:solidFill>
                <a:effectLst/>
                <a:uLnTx/>
                <a:uFillTx/>
                <a:ea typeface="MS PGothic" charset="0"/>
              </a:rPr>
              <a:t>2.8x</a:t>
            </a:r>
            <a:r>
              <a:rPr kumimoji="0" lang="en-US" b="0" i="0" u="none" strike="noStrike" kern="1200" cap="none" spc="0" normalizeH="0" baseline="0" noProof="0">
                <a:ln>
                  <a:noFill/>
                </a:ln>
                <a:solidFill>
                  <a:prstClr val="black"/>
                </a:solidFill>
                <a:effectLst/>
                <a:uLnTx/>
                <a:uFillTx/>
                <a:ea typeface="MS PGothic" charset="0"/>
              </a:rPr>
              <a:t> more likely to die than those who do not get NVHAP</a:t>
            </a:r>
          </a:p>
          <a:p>
            <a:pPr marL="182880" marR="0" lvl="1" indent="-18288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ea typeface="MS PGothic" charset="0"/>
              </a:rPr>
              <a:t>NVHAP survivors continue to require more medical care and increase costs</a:t>
            </a:r>
          </a:p>
        </p:txBody>
      </p:sp>
      <p:sp>
        <p:nvSpPr>
          <p:cNvPr id="14" name="TextBox 13">
            <a:extLst>
              <a:ext uri="{FF2B5EF4-FFF2-40B4-BE49-F238E27FC236}">
                <a16:creationId xmlns:a16="http://schemas.microsoft.com/office/drawing/2014/main" id="{C0027B32-EC35-A858-7622-DD4992DC92A2}"/>
              </a:ext>
            </a:extLst>
          </p:cNvPr>
          <p:cNvSpPr txBox="1"/>
          <p:nvPr/>
        </p:nvSpPr>
        <p:spPr>
          <a:xfrm>
            <a:off x="5874399" y="1280477"/>
            <a:ext cx="228108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Antibiotic  Stewardship</a:t>
            </a:r>
          </a:p>
        </p:txBody>
      </p:sp>
      <p:sp>
        <p:nvSpPr>
          <p:cNvPr id="16" name="TextBox 15">
            <a:extLst>
              <a:ext uri="{FF2B5EF4-FFF2-40B4-BE49-F238E27FC236}">
                <a16:creationId xmlns:a16="http://schemas.microsoft.com/office/drawing/2014/main" id="{D09BFD7E-C38E-B5FF-1A8A-211A0FE1FAB5}"/>
              </a:ext>
            </a:extLst>
          </p:cNvPr>
          <p:cNvSpPr txBox="1"/>
          <p:nvPr/>
        </p:nvSpPr>
        <p:spPr>
          <a:xfrm>
            <a:off x="8662054" y="1315539"/>
            <a:ext cx="2979174"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Sepsis</a:t>
            </a:r>
          </a:p>
        </p:txBody>
      </p:sp>
      <p:sp>
        <p:nvSpPr>
          <p:cNvPr id="18" name="TextBox 17">
            <a:extLst>
              <a:ext uri="{FF2B5EF4-FFF2-40B4-BE49-F238E27FC236}">
                <a16:creationId xmlns:a16="http://schemas.microsoft.com/office/drawing/2014/main" id="{EDAFBCE1-A788-16C7-4742-C9B5FF16B58F}"/>
              </a:ext>
            </a:extLst>
          </p:cNvPr>
          <p:cNvSpPr txBox="1"/>
          <p:nvPr/>
        </p:nvSpPr>
        <p:spPr>
          <a:xfrm>
            <a:off x="5874400" y="2238834"/>
            <a:ext cx="2194944" cy="3016210"/>
          </a:xfrm>
          <a:prstGeom prst="rect">
            <a:avLst/>
          </a:prstGeom>
          <a:noFill/>
        </p:spPr>
        <p:txBody>
          <a:bodyPr wrap="square">
            <a:spAutoFit/>
          </a:bodyPr>
          <a:lstStyle/>
          <a:p>
            <a:pPr marL="182880" lvl="1" indent="-182880" fontAlgn="base">
              <a:spcBef>
                <a:spcPct val="0"/>
              </a:spcBef>
              <a:spcAft>
                <a:spcPts val="600"/>
              </a:spcAft>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ea typeface="MS PGothic" charset="0"/>
              </a:rPr>
              <a:t>Antibiotic </a:t>
            </a:r>
            <a:r>
              <a:rPr kumimoji="0" lang="en-US" sz="1800" i="0" u="none" strike="noStrike" kern="1200" cap="none" spc="0" normalizeH="0" baseline="0" noProof="0">
                <a:ln>
                  <a:noFill/>
                </a:ln>
                <a:solidFill>
                  <a:prstClr val="black"/>
                </a:solidFill>
                <a:effectLst/>
                <a:uLnTx/>
                <a:uFillTx/>
                <a:ea typeface="MS PGothic" charset="0"/>
              </a:rPr>
              <a:t>over usage for something we can prevent</a:t>
            </a:r>
          </a:p>
          <a:p>
            <a:pPr marL="0" marR="0" lvl="1" algn="l" defTabSz="914400" rtl="0" eaLnBrk="1" fontAlgn="base" latinLnBrk="0" hangingPunct="1">
              <a:lnSpc>
                <a:spcPct val="100000"/>
              </a:lnSpc>
              <a:spcBef>
                <a:spcPct val="0"/>
              </a:spcBef>
              <a:spcAft>
                <a:spcPts val="600"/>
              </a:spcAft>
              <a:buClrTx/>
              <a:buSzTx/>
              <a:tabLst/>
              <a:defRPr/>
            </a:pPr>
            <a:endParaRPr kumimoji="0" lang="en-US" b="0" i="0" u="none" strike="noStrike" kern="1200" cap="none" spc="0" normalizeH="0" baseline="0" noProof="0">
              <a:ln>
                <a:noFill/>
              </a:ln>
              <a:solidFill>
                <a:prstClr val="black"/>
              </a:solidFill>
              <a:effectLst/>
              <a:uLnTx/>
              <a:uFillTx/>
              <a:ea typeface="MS PGothic" charset="0"/>
            </a:endParaRPr>
          </a:p>
          <a:p>
            <a:pPr marL="182880" marR="0" lvl="1" indent="-18288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ea typeface="MS PGothic" charset="0"/>
              </a:rPr>
              <a:t>Most common antibiotic starts for</a:t>
            </a:r>
            <a:r>
              <a:rPr lang="en-US">
                <a:solidFill>
                  <a:prstClr val="black"/>
                </a:solidFill>
                <a:ea typeface="MS PGothic" charset="0"/>
              </a:rPr>
              <a:t> suspected</a:t>
            </a:r>
            <a:r>
              <a:rPr kumimoji="0" lang="en-US" b="0" i="0" u="none" strike="noStrike" kern="1200" cap="none" spc="0" normalizeH="0" baseline="0" noProof="0">
                <a:ln>
                  <a:noFill/>
                </a:ln>
                <a:solidFill>
                  <a:prstClr val="black"/>
                </a:solidFill>
                <a:effectLst/>
                <a:uLnTx/>
                <a:uFillTx/>
                <a:ea typeface="MS PGothic" charset="0"/>
              </a:rPr>
              <a:t> respiratory/ pneumonia</a:t>
            </a:r>
          </a:p>
        </p:txBody>
      </p:sp>
      <p:sp>
        <p:nvSpPr>
          <p:cNvPr id="20" name="TextBox 19">
            <a:extLst>
              <a:ext uri="{FF2B5EF4-FFF2-40B4-BE49-F238E27FC236}">
                <a16:creationId xmlns:a16="http://schemas.microsoft.com/office/drawing/2014/main" id="{43FD963C-E192-9E6A-7E3A-3FD1B4AB87A6}"/>
              </a:ext>
            </a:extLst>
          </p:cNvPr>
          <p:cNvSpPr txBox="1"/>
          <p:nvPr/>
        </p:nvSpPr>
        <p:spPr>
          <a:xfrm>
            <a:off x="9033170" y="1799919"/>
            <a:ext cx="2436318" cy="4447371"/>
          </a:xfrm>
          <a:prstGeom prst="rect">
            <a:avLst/>
          </a:prstGeom>
          <a:noFill/>
        </p:spPr>
        <p:txBody>
          <a:bodyPr wrap="square">
            <a:spAutoFit/>
          </a:bodyPr>
          <a:lstStyle/>
          <a:p>
            <a:pPr marL="182880" marR="0" lvl="1" indent="-18288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ea typeface="MS PGothic" charset="0"/>
              </a:rPr>
              <a:t>All hospitals are concerned about the dangers of sepsis</a:t>
            </a:r>
          </a:p>
          <a:p>
            <a:pPr marL="0" marR="0" lvl="1" algn="l" defTabSz="914400" rtl="0" eaLnBrk="1" fontAlgn="base" latinLnBrk="0" hangingPunct="1">
              <a:lnSpc>
                <a:spcPct val="100000"/>
              </a:lnSpc>
              <a:spcBef>
                <a:spcPct val="0"/>
              </a:spcBef>
              <a:spcAft>
                <a:spcPts val="600"/>
              </a:spcAft>
              <a:buClrTx/>
              <a:buSzTx/>
              <a:tabLst/>
              <a:defRPr/>
            </a:pPr>
            <a:endParaRPr kumimoji="0" lang="en-US" sz="1600" b="0" i="0" u="none" strike="noStrike" kern="1200" cap="none" spc="0" normalizeH="0" baseline="0" noProof="0">
              <a:ln>
                <a:noFill/>
              </a:ln>
              <a:solidFill>
                <a:prstClr val="black"/>
              </a:solidFill>
              <a:effectLst/>
              <a:uLnTx/>
              <a:uFillTx/>
              <a:ea typeface="MS PGothic" charset="0"/>
            </a:endParaRPr>
          </a:p>
          <a:p>
            <a:pPr marL="182880" marR="0" lvl="1" indent="-18288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ea typeface="MS PGothic" charset="0"/>
              </a:rPr>
              <a:t>Pneumonia is the</a:t>
            </a:r>
            <a:r>
              <a:rPr kumimoji="0" lang="en-US" sz="1600" b="0" i="0" u="none" strike="noStrike" kern="1200" cap="none" spc="0" normalizeH="0" baseline="0" noProof="0">
                <a:ln>
                  <a:noFill/>
                </a:ln>
                <a:solidFill>
                  <a:schemeClr val="tx2"/>
                </a:solidFill>
                <a:effectLst/>
                <a:uLnTx/>
                <a:uFillTx/>
                <a:ea typeface="MS PGothic" charset="0"/>
              </a:rPr>
              <a:t> #1 </a:t>
            </a:r>
            <a:r>
              <a:rPr kumimoji="0" lang="en-US" sz="1600" b="0" i="0" u="none" strike="noStrike" kern="1200" cap="none" spc="0" normalizeH="0" baseline="0" noProof="0">
                <a:ln>
                  <a:noFill/>
                </a:ln>
                <a:solidFill>
                  <a:prstClr val="black"/>
                </a:solidFill>
                <a:effectLst/>
                <a:uLnTx/>
                <a:uFillTx/>
                <a:ea typeface="MS PGothic" charset="0"/>
              </a:rPr>
              <a:t>forerunner to sepsis</a:t>
            </a:r>
          </a:p>
          <a:p>
            <a:pPr marL="182880" marR="0" lvl="1" indent="-182880" algn="l" defTabSz="914400" rtl="0" eaLnBrk="1" fontAlgn="base" latinLnBrk="0" hangingPunct="1">
              <a:lnSpc>
                <a:spcPct val="100000"/>
              </a:lnSpc>
              <a:spcBef>
                <a:spcPct val="0"/>
              </a:spcBef>
              <a:spcAft>
                <a:spcPts val="600"/>
              </a:spcAft>
              <a:buClr>
                <a:prstClr val="black"/>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ea typeface="MS PGothic" charset="0"/>
                <a:cs typeface="Raavi" panose="020B0502040204020203" pitchFamily="34" charset="0"/>
              </a:rPr>
              <a:t>30 - 50% </a:t>
            </a:r>
            <a:r>
              <a:rPr kumimoji="0" lang="en-US" sz="1600" b="0" i="0" u="none" strike="noStrike" kern="1200" cap="none" spc="0" normalizeH="0" baseline="0" noProof="0">
                <a:ln>
                  <a:noFill/>
                </a:ln>
                <a:solidFill>
                  <a:prstClr val="black"/>
                </a:solidFill>
                <a:effectLst/>
                <a:uLnTx/>
                <a:uFillTx/>
                <a:ea typeface="MS PGothic" charset="0"/>
              </a:rPr>
              <a:t>of all sepsis cases originate as pneumonia</a:t>
            </a:r>
          </a:p>
          <a:p>
            <a:pPr marL="0" marR="0" lvl="1" algn="l" defTabSz="914400" rtl="0" eaLnBrk="1" fontAlgn="base" latinLnBrk="0" hangingPunct="1">
              <a:lnSpc>
                <a:spcPct val="100000"/>
              </a:lnSpc>
              <a:spcBef>
                <a:spcPct val="0"/>
              </a:spcBef>
              <a:spcAft>
                <a:spcPts val="600"/>
              </a:spcAft>
              <a:buClr>
                <a:prstClr val="black"/>
              </a:buClr>
              <a:buSzTx/>
              <a:tabLst/>
              <a:defRPr/>
            </a:pPr>
            <a:endParaRPr kumimoji="0" lang="en-US" sz="1600" b="0" i="0" u="none" strike="noStrike" kern="1200" cap="none" spc="0" normalizeH="0" baseline="0" noProof="0">
              <a:ln>
                <a:noFill/>
              </a:ln>
              <a:solidFill>
                <a:prstClr val="black"/>
              </a:solidFill>
              <a:effectLst/>
              <a:uLnTx/>
              <a:uFillTx/>
              <a:ea typeface="MS PGothic" charset="0"/>
            </a:endParaRPr>
          </a:p>
          <a:p>
            <a:pPr marL="182880" marR="0" lvl="1" indent="-182880" algn="l" defTabSz="914400" rtl="0" eaLnBrk="1" fontAlgn="base" latinLnBrk="0" hangingPunct="1">
              <a:lnSpc>
                <a:spcPct val="100000"/>
              </a:lnSpc>
              <a:spcBef>
                <a:spcPct val="0"/>
              </a:spcBef>
              <a:spcAft>
                <a:spcPts val="600"/>
              </a:spcAft>
              <a:buClr>
                <a:prstClr val="black"/>
              </a:buClr>
              <a:buSzTx/>
              <a:buFont typeface="Arial" panose="020B0604020202020204" pitchFamily="34" charset="0"/>
              <a:buChar char="•"/>
              <a:tabLst/>
              <a:defRPr/>
            </a:pPr>
            <a:r>
              <a:rPr lang="en-US" sz="1600">
                <a:solidFill>
                  <a:prstClr val="black"/>
                </a:solidFill>
                <a:ea typeface="MS PGothic" charset="0"/>
              </a:rPr>
              <a:t>Risk of sepsis 29 times greater with NVHAP than when patients are admitted with community- acquired pneumonia</a:t>
            </a:r>
            <a:endParaRPr kumimoji="0" lang="en-US" sz="1600" b="0" i="0" u="none" strike="noStrike" kern="1200" cap="none" spc="0" normalizeH="0" baseline="0" noProof="0">
              <a:ln>
                <a:noFill/>
              </a:ln>
              <a:solidFill>
                <a:prstClr val="black"/>
              </a:solidFill>
              <a:effectLst/>
              <a:uLnTx/>
              <a:uFillTx/>
              <a:ea typeface="MS PGothic" charset="0"/>
            </a:endParaRPr>
          </a:p>
        </p:txBody>
      </p:sp>
    </p:spTree>
    <p:extLst>
      <p:ext uri="{BB962C8B-B14F-4D97-AF65-F5344CB8AC3E}">
        <p14:creationId xmlns:p14="http://schemas.microsoft.com/office/powerpoint/2010/main" val="2519224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ohansen NEJM Title"/>
          <p:cNvPicPr>
            <a:picLocks noChangeAspect="1" noChangeArrowheads="1"/>
          </p:cNvPicPr>
          <p:nvPr/>
        </p:nvPicPr>
        <p:blipFill>
          <a:blip r:embed="rId3"/>
          <a:srcRect/>
          <a:stretch>
            <a:fillRect/>
          </a:stretch>
        </p:blipFill>
        <p:spPr bwMode="auto">
          <a:xfrm>
            <a:off x="2159113" y="1397318"/>
            <a:ext cx="9837420" cy="5221753"/>
          </a:xfrm>
          <a:prstGeom prst="rect">
            <a:avLst/>
          </a:prstGeom>
          <a:noFill/>
          <a:ln w="9525">
            <a:noFill/>
            <a:miter lim="800000"/>
            <a:headEnd/>
            <a:tailEnd/>
          </a:ln>
        </p:spPr>
      </p:pic>
      <p:sp>
        <p:nvSpPr>
          <p:cNvPr id="5" name="Title 4">
            <a:extLst>
              <a:ext uri="{FF2B5EF4-FFF2-40B4-BE49-F238E27FC236}">
                <a16:creationId xmlns:a16="http://schemas.microsoft.com/office/drawing/2014/main" id="{4CD716B0-AD98-7C0B-531F-BC85F077CF5D}"/>
              </a:ext>
            </a:extLst>
          </p:cNvPr>
          <p:cNvSpPr>
            <a:spLocks noGrp="1"/>
          </p:cNvSpPr>
          <p:nvPr>
            <p:ph type="title" idx="4294967295"/>
          </p:nvPr>
        </p:nvSpPr>
        <p:spPr>
          <a:xfrm>
            <a:off x="1820023" y="136525"/>
            <a:ext cx="10515600" cy="1325562"/>
          </a:xfrm>
        </p:spPr>
        <p:txBody>
          <a:bodyPr>
            <a:normAutofit/>
          </a:bodyPr>
          <a:lstStyle/>
          <a:p>
            <a:pPr algn="ctr"/>
            <a:r>
              <a:rPr lang="en-US" sz="3600" b="1">
                <a:latin typeface="Arial" panose="020B0604020202020204" pitchFamily="34" charset="0"/>
                <a:cs typeface="Arial" panose="020B0604020202020204" pitchFamily="34" charset="0"/>
              </a:rPr>
              <a:t>We’ve Known About this for a Long Time ! </a:t>
            </a:r>
          </a:p>
        </p:txBody>
      </p:sp>
      <p:sp>
        <p:nvSpPr>
          <p:cNvPr id="4" name="Oval 3">
            <a:extLst>
              <a:ext uri="{FF2B5EF4-FFF2-40B4-BE49-F238E27FC236}">
                <a16:creationId xmlns:a16="http://schemas.microsoft.com/office/drawing/2014/main" id="{E60D55A4-7D0B-43F4-90CC-314575FFB62B}"/>
              </a:ext>
            </a:extLst>
          </p:cNvPr>
          <p:cNvSpPr/>
          <p:nvPr/>
        </p:nvSpPr>
        <p:spPr>
          <a:xfrm>
            <a:off x="5432617" y="3315993"/>
            <a:ext cx="3290412" cy="594604"/>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D9785F1-4344-91CD-9EE4-655317D64DB7}"/>
              </a:ext>
            </a:extLst>
          </p:cNvPr>
          <p:cNvSpPr/>
          <p:nvPr/>
        </p:nvSpPr>
        <p:spPr>
          <a:xfrm>
            <a:off x="6187929" y="4933420"/>
            <a:ext cx="5704273" cy="1924580"/>
          </a:xfrm>
          <a:prstGeom prst="ellipse">
            <a:avLst/>
          </a:prstGeom>
          <a:noFill/>
          <a:ln w="44450">
            <a:solidFill>
              <a:srgbClr val="C00000">
                <a:alpha val="8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85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35DA-3793-4645-894F-4A91C473B437}"/>
              </a:ext>
            </a:extLst>
          </p:cNvPr>
          <p:cNvSpPr>
            <a:spLocks noGrp="1"/>
          </p:cNvSpPr>
          <p:nvPr>
            <p:ph type="title" idx="4294967295"/>
          </p:nvPr>
        </p:nvSpPr>
        <p:spPr>
          <a:xfrm>
            <a:off x="700088" y="0"/>
            <a:ext cx="11491912" cy="1450975"/>
          </a:xfrm>
        </p:spPr>
        <p:txBody>
          <a:bodyPr/>
          <a:lstStyle/>
          <a:p>
            <a:pPr algn="ctr"/>
            <a:r>
              <a:rPr lang="en-US" sz="3600" b="1" i="0">
                <a:effectLst/>
                <a:highlight>
                  <a:srgbClr val="FFFFFF"/>
                </a:highlight>
                <a:latin typeface="Arial" panose="020B0604020202020204" pitchFamily="34" charset="0"/>
                <a:cs typeface="Arial" panose="020B0604020202020204" pitchFamily="34" charset="0"/>
              </a:rPr>
              <a:t>Human Lung Microbiome and the </a:t>
            </a:r>
            <a:br>
              <a:rPr lang="en-US" sz="3600" b="1" i="0">
                <a:effectLst/>
                <a:highlight>
                  <a:srgbClr val="FFFFFF"/>
                </a:highlight>
                <a:latin typeface="Arial" panose="020B0604020202020204" pitchFamily="34" charset="0"/>
                <a:cs typeface="Arial" panose="020B0604020202020204" pitchFamily="34" charset="0"/>
              </a:rPr>
            </a:br>
            <a:r>
              <a:rPr lang="en-US" sz="3600" b="1" i="0">
                <a:effectLst/>
                <a:highlight>
                  <a:srgbClr val="FFFFFF"/>
                </a:highlight>
                <a:latin typeface="Arial" panose="020B0604020202020204" pitchFamily="34" charset="0"/>
                <a:cs typeface="Arial" panose="020B0604020202020204" pitchFamily="34" charset="0"/>
              </a:rPr>
              <a:t>Adapted Island Model of Lung</a:t>
            </a:r>
            <a:br>
              <a:rPr lang="en-US" sz="3600" b="0" i="0">
                <a:effectLst/>
                <a:highlight>
                  <a:srgbClr val="FFFFFF"/>
                </a:highlight>
                <a:latin typeface="Arial" panose="020B0604020202020204" pitchFamily="34" charset="0"/>
                <a:cs typeface="Arial" panose="020B0604020202020204" pitchFamily="34" charset="0"/>
              </a:rPr>
            </a:br>
            <a:endParaRPr lang="en-US" sz="2000" b="1" baseline="30000">
              <a:latin typeface="Arial" panose="020B0604020202020204" pitchFamily="34" charset="0"/>
              <a:cs typeface="Arial" panose="020B0604020202020204" pitchFamily="34" charset="0"/>
            </a:endParaRPr>
          </a:p>
        </p:txBody>
      </p:sp>
      <p:graphicFrame>
        <p:nvGraphicFramePr>
          <p:cNvPr id="25" name="Content Placeholder 3">
            <a:extLst>
              <a:ext uri="{FF2B5EF4-FFF2-40B4-BE49-F238E27FC236}">
                <a16:creationId xmlns:a16="http://schemas.microsoft.com/office/drawing/2014/main" id="{8AB4719E-F712-42DF-AB99-EEDD79721C58}"/>
              </a:ext>
            </a:extLst>
          </p:cNvPr>
          <p:cNvGraphicFramePr>
            <a:graphicFrameLocks noGrp="1"/>
          </p:cNvGraphicFramePr>
          <p:nvPr>
            <p:ph sz="half" idx="4294967295"/>
            <p:extLst>
              <p:ext uri="{D42A27DB-BD31-4B8C-83A1-F6EECF244321}">
                <p14:modId xmlns:p14="http://schemas.microsoft.com/office/powerpoint/2010/main" val="3904993161"/>
              </p:ext>
            </p:extLst>
          </p:nvPr>
        </p:nvGraphicFramePr>
        <p:xfrm>
          <a:off x="5869813" y="1265238"/>
          <a:ext cx="6188075"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3" descr="picture-of-the-human-body-respiratory-system-pictures (1).jpg">
            <a:extLst>
              <a:ext uri="{FF2B5EF4-FFF2-40B4-BE49-F238E27FC236}">
                <a16:creationId xmlns:a16="http://schemas.microsoft.com/office/drawing/2014/main" id="{1F1200F0-A6CA-4773-8F80-DCD9EAD27BA6}"/>
              </a:ext>
            </a:extLst>
          </p:cNvPr>
          <p:cNvPicPr>
            <a:picLocks noGrp="1" noChangeAspect="1"/>
          </p:cNvPicPr>
          <p:nvPr>
            <p:ph sz="half" idx="4294967295"/>
          </p:nvPr>
        </p:nvPicPr>
        <p:blipFill>
          <a:blip r:embed="rId9" cstate="print"/>
          <a:stretch>
            <a:fillRect/>
          </a:stretch>
        </p:blipFill>
        <p:spPr>
          <a:xfrm>
            <a:off x="271789" y="1265238"/>
            <a:ext cx="4929188" cy="5105400"/>
          </a:xfrm>
          <a:ln>
            <a:gradFill>
              <a:gsLst>
                <a:gs pos="0">
                  <a:srgbClr val="00B050"/>
                </a:gs>
                <a:gs pos="50000">
                  <a:schemeClr val="accent1">
                    <a:tint val="44500"/>
                    <a:satMod val="160000"/>
                  </a:schemeClr>
                </a:gs>
                <a:gs pos="100000">
                  <a:schemeClr val="accent1">
                    <a:tint val="23500"/>
                    <a:satMod val="160000"/>
                  </a:schemeClr>
                </a:gs>
              </a:gsLst>
              <a:lin ang="5400000" scaled="0"/>
            </a:gradFill>
          </a:ln>
        </p:spPr>
      </p:pic>
      <p:sp>
        <p:nvSpPr>
          <p:cNvPr id="8" name="TextBox 7">
            <a:extLst>
              <a:ext uri="{FF2B5EF4-FFF2-40B4-BE49-F238E27FC236}">
                <a16:creationId xmlns:a16="http://schemas.microsoft.com/office/drawing/2014/main" id="{EC07DD63-B7A5-46FB-8C4D-9CCD33E1D9FD}"/>
              </a:ext>
            </a:extLst>
          </p:cNvPr>
          <p:cNvSpPr txBox="1"/>
          <p:nvPr/>
        </p:nvSpPr>
        <p:spPr>
          <a:xfrm>
            <a:off x="190996" y="6435075"/>
            <a:ext cx="3493971" cy="215444"/>
          </a:xfrm>
          <a:prstGeom prst="rect">
            <a:avLst/>
          </a:prstGeom>
          <a:noFill/>
        </p:spPr>
        <p:txBody>
          <a:bodyPr wrap="square" rtlCol="0">
            <a:spAutoFit/>
          </a:bodyPr>
          <a:lstStyle/>
          <a:p>
            <a:r>
              <a:rPr lang="en-US" sz="800"/>
              <a:t>Photo from: A.D.A.M</a:t>
            </a:r>
          </a:p>
        </p:txBody>
      </p:sp>
      <p:sp>
        <p:nvSpPr>
          <p:cNvPr id="17" name="Oval 16">
            <a:extLst>
              <a:ext uri="{FF2B5EF4-FFF2-40B4-BE49-F238E27FC236}">
                <a16:creationId xmlns:a16="http://schemas.microsoft.com/office/drawing/2014/main" id="{661B9093-D297-4F93-8934-C91BA215CF10}"/>
              </a:ext>
            </a:extLst>
          </p:cNvPr>
          <p:cNvSpPr/>
          <p:nvPr/>
        </p:nvSpPr>
        <p:spPr>
          <a:xfrm>
            <a:off x="1730135" y="2040136"/>
            <a:ext cx="2337442" cy="3708313"/>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3"/>
              </a:solidFill>
            </a:endParaRPr>
          </a:p>
        </p:txBody>
      </p:sp>
    </p:spTree>
    <p:custDataLst>
      <p:tags r:id="rId1"/>
    </p:custDataLst>
    <p:extLst>
      <p:ext uri="{BB962C8B-B14F-4D97-AF65-F5344CB8AC3E}">
        <p14:creationId xmlns:p14="http://schemas.microsoft.com/office/powerpoint/2010/main" val="438491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663E7-FAD6-4BD2-A6CF-5FEB5FA24DD4}" type="slidenum">
              <a:rPr kumimoji="0" lang="en-US" sz="105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sp>
        <p:nvSpPr>
          <p:cNvPr id="13" name="Title 12"/>
          <p:cNvSpPr>
            <a:spLocks noGrp="1"/>
          </p:cNvSpPr>
          <p:nvPr>
            <p:ph type="title" idx="4294967295"/>
          </p:nvPr>
        </p:nvSpPr>
        <p:spPr>
          <a:xfrm>
            <a:off x="0" y="-138499"/>
            <a:ext cx="12043063" cy="1138238"/>
          </a:xfrm>
        </p:spPr>
        <p:txBody>
          <a:bodyPr>
            <a:noAutofit/>
          </a:bodyPr>
          <a:lstStyle/>
          <a:p>
            <a:pPr algn="ctr" eaLnBrk="1" fontAlgn="auto" hangingPunct="1">
              <a:spcAft>
                <a:spcPts val="0"/>
              </a:spcAft>
              <a:defRPr/>
            </a:pPr>
            <a:r>
              <a:rPr lang="en-US" sz="3600" b="1">
                <a:latin typeface="Arial Black" panose="020B0A04020102020204" pitchFamily="34" charset="0"/>
              </a:rPr>
              <a:t>Respiratory Dysbiosis =  Risk for Pneumonia</a:t>
            </a:r>
          </a:p>
        </p:txBody>
      </p:sp>
      <p:sp>
        <p:nvSpPr>
          <p:cNvPr id="68610" name="Content Placeholder 13"/>
          <p:cNvSpPr>
            <a:spLocks noGrp="1"/>
          </p:cNvSpPr>
          <p:nvPr>
            <p:ph sz="half" idx="4294967295"/>
          </p:nvPr>
        </p:nvSpPr>
        <p:spPr>
          <a:xfrm>
            <a:off x="148938" y="1064476"/>
            <a:ext cx="4751308" cy="4981761"/>
          </a:xfrm>
        </p:spPr>
        <p:txBody>
          <a:bodyPr>
            <a:normAutofit lnSpcReduction="10000"/>
          </a:bodyPr>
          <a:lstStyle/>
          <a:p>
            <a:pPr eaLnBrk="1" hangingPunct="1"/>
            <a:r>
              <a:rPr lang="en-US" sz="2400">
                <a:latin typeface="Arial" panose="020B0604020202020204" pitchFamily="34" charset="0"/>
                <a:cs typeface="Arial" panose="020B0604020202020204" pitchFamily="34" charset="0"/>
              </a:rPr>
              <a:t>Microbiome of Oral Cavity </a:t>
            </a:r>
          </a:p>
          <a:p>
            <a:pPr lvl="1" eaLnBrk="1" hangingPunct="1"/>
            <a:r>
              <a:rPr lang="en-US" sz="2400">
                <a:latin typeface="Arial" panose="020B0604020202020204" pitchFamily="34" charset="0"/>
                <a:cs typeface="Arial" panose="020B0604020202020204" pitchFamily="34" charset="0"/>
              </a:rPr>
              <a:t>Millions of oral microbes</a:t>
            </a:r>
          </a:p>
          <a:p>
            <a:pPr lvl="1" eaLnBrk="1" hangingPunct="1"/>
            <a:r>
              <a:rPr lang="en-US" sz="2400">
                <a:latin typeface="Arial" panose="020B0604020202020204" pitchFamily="34" charset="0"/>
                <a:cs typeface="Arial" panose="020B0604020202020204" pitchFamily="34" charset="0"/>
              </a:rPr>
              <a:t>700 + species</a:t>
            </a:r>
            <a:r>
              <a:rPr lang="en-US" baseline="30000">
                <a:latin typeface="Arial" panose="020B0604020202020204" pitchFamily="34" charset="0"/>
                <a:cs typeface="Arial" panose="020B0604020202020204" pitchFamily="34" charset="0"/>
              </a:rPr>
              <a:t>22-23</a:t>
            </a:r>
          </a:p>
          <a:p>
            <a:pPr lvl="1" eaLnBrk="1" hangingPunct="1"/>
            <a:r>
              <a:rPr lang="en-US" sz="2400" b="1">
                <a:latin typeface="Arial" panose="020B0604020202020204" pitchFamily="34" charset="0"/>
                <a:cs typeface="Arial" panose="020B0604020202020204" pitchFamily="34" charset="0"/>
              </a:rPr>
              <a:t>Replicate 5x in 24 hours </a:t>
            </a:r>
            <a:r>
              <a:rPr lang="en-US" sz="2400" baseline="30000">
                <a:latin typeface="Arial" panose="020B0604020202020204" pitchFamily="34" charset="0"/>
                <a:cs typeface="Arial" panose="020B0604020202020204" pitchFamily="34" charset="0"/>
              </a:rPr>
              <a:t>22</a:t>
            </a:r>
            <a:br>
              <a:rPr lang="en-US" sz="2400" baseline="30000">
                <a:latin typeface="Arial" panose="020B0604020202020204" pitchFamily="34" charset="0"/>
                <a:cs typeface="Arial" panose="020B0604020202020204" pitchFamily="34" charset="0"/>
              </a:rPr>
            </a:br>
            <a:endParaRPr lang="en-US" sz="2400" baseline="30000">
              <a:latin typeface="Arial" panose="020B0604020202020204" pitchFamily="34" charset="0"/>
              <a:cs typeface="Arial" panose="020B0604020202020204" pitchFamily="34" charset="0"/>
            </a:endParaRPr>
          </a:p>
          <a:p>
            <a:pPr lvl="1" eaLnBrk="1" hangingPunct="1"/>
            <a:r>
              <a:rPr lang="en-US" sz="2400" b="1">
                <a:latin typeface="Arial" panose="020B0604020202020204" pitchFamily="34" charset="0"/>
                <a:cs typeface="Arial" panose="020B0604020202020204" pitchFamily="34" charset="0"/>
              </a:rPr>
              <a:t>Germs in mouth match germs in lung </a:t>
            </a:r>
            <a:r>
              <a:rPr lang="en-US" sz="2400" baseline="30000">
                <a:latin typeface="Arial" panose="020B0604020202020204" pitchFamily="34" charset="0"/>
                <a:cs typeface="Arial" panose="020B0604020202020204" pitchFamily="34" charset="0"/>
              </a:rPr>
              <a:t>22-24</a:t>
            </a:r>
            <a:br>
              <a:rPr lang="en-US" sz="2400" baseline="30000">
                <a:latin typeface="Arial" panose="020B0604020202020204" pitchFamily="34" charset="0"/>
                <a:cs typeface="Arial" panose="020B0604020202020204" pitchFamily="34" charset="0"/>
              </a:rPr>
            </a:br>
            <a:endParaRPr lang="en-US" sz="2400" baseline="30000">
              <a:latin typeface="Arial" panose="020B0604020202020204" pitchFamily="34" charset="0"/>
              <a:cs typeface="Arial" panose="020B0604020202020204" pitchFamily="34" charset="0"/>
            </a:endParaRPr>
          </a:p>
          <a:p>
            <a:pPr lvl="1" eaLnBrk="1" hangingPunct="1"/>
            <a:r>
              <a:rPr lang="en-US" sz="2400" b="1">
                <a:latin typeface="Arial" panose="020B0604020202020204" pitchFamily="34" charset="0"/>
                <a:cs typeface="Arial" panose="020B0604020202020204" pitchFamily="34" charset="0"/>
              </a:rPr>
              <a:t>Change saliva pH &amp;  flora within 48 hours of hospitalization</a:t>
            </a:r>
          </a:p>
          <a:p>
            <a:pPr lvl="0">
              <a:lnSpc>
                <a:spcPct val="100000"/>
              </a:lnSpc>
            </a:pPr>
            <a:r>
              <a:rPr lang="en-US" sz="2400" b="1">
                <a:latin typeface="Arial" panose="020B0604020202020204" pitchFamily="34" charset="0"/>
                <a:cs typeface="Arial" panose="020B0604020202020204" pitchFamily="34" charset="0"/>
              </a:rPr>
              <a:t>Microaspiration 100,000,000  germs in 1 ML </a:t>
            </a:r>
            <a:endParaRPr lang="en-US" sz="2400" baseline="30000">
              <a:latin typeface="Arial" panose="020B0604020202020204" pitchFamily="34" charset="0"/>
              <a:cs typeface="Arial" panose="020B0604020202020204" pitchFamily="34" charset="0"/>
            </a:endParaRPr>
          </a:p>
          <a:p>
            <a:pPr marL="201168" lvl="1" indent="0" eaLnBrk="1" hangingPunct="1">
              <a:buNone/>
            </a:pPr>
            <a:endParaRPr lang="en-US" sz="1100" b="1">
              <a:latin typeface="Arial" panose="020B0604020202020204" pitchFamily="34" charset="0"/>
              <a:cs typeface="Arial" panose="020B0604020202020204" pitchFamily="34" charset="0"/>
            </a:endParaRPr>
          </a:p>
          <a:p>
            <a:pPr eaLnBrk="1" hangingPunct="1"/>
            <a:r>
              <a:rPr lang="en-US" sz="2400" b="1">
                <a:solidFill>
                  <a:schemeClr val="tx1"/>
                </a:solidFill>
                <a:latin typeface="Arial" panose="020B0604020202020204" pitchFamily="34" charset="0"/>
                <a:cs typeface="Arial" panose="020B0604020202020204" pitchFamily="34" charset="0"/>
              </a:rPr>
              <a:t>Disruption of Microbiome</a:t>
            </a:r>
          </a:p>
          <a:p>
            <a:pPr lvl="1" eaLnBrk="1" hangingPunct="1"/>
            <a:endParaRPr lang="en-US" sz="2100">
              <a:latin typeface="Arial" panose="020B0604020202020204" pitchFamily="34" charset="0"/>
              <a:cs typeface="Arial" panose="020B0604020202020204" pitchFamily="34" charset="0"/>
            </a:endParaRPr>
          </a:p>
        </p:txBody>
      </p:sp>
      <p:pic>
        <p:nvPicPr>
          <p:cNvPr id="68613" name="Picture 4" descr="biofilm"/>
          <p:cNvPicPr>
            <a:picLocks noChangeAspect="1" noChangeArrowheads="1"/>
          </p:cNvPicPr>
          <p:nvPr/>
        </p:nvPicPr>
        <p:blipFill>
          <a:blip r:embed="rId4"/>
          <a:srcRect/>
          <a:stretch>
            <a:fillRect/>
          </a:stretch>
        </p:blipFill>
        <p:spPr bwMode="auto">
          <a:xfrm>
            <a:off x="5118753" y="799890"/>
            <a:ext cx="6648831" cy="5258219"/>
          </a:xfrm>
          <a:prstGeom prst="rect">
            <a:avLst/>
          </a:prstGeom>
          <a:noFill/>
          <a:ln w="9525">
            <a:noFill/>
            <a:miter lim="800000"/>
            <a:headEnd/>
            <a:tailEnd/>
          </a:ln>
        </p:spPr>
      </p:pic>
      <p:sp>
        <p:nvSpPr>
          <p:cNvPr id="7" name="TextBox 6"/>
          <p:cNvSpPr txBox="1"/>
          <p:nvPr/>
        </p:nvSpPr>
        <p:spPr>
          <a:xfrm>
            <a:off x="-1" y="6450109"/>
            <a:ext cx="12043063" cy="707886"/>
          </a:xfrm>
          <a:prstGeom prst="rect">
            <a:avLst/>
          </a:prstGeom>
          <a:noFill/>
        </p:spPr>
        <p:txBody>
          <a:bodyPr wrap="square">
            <a:spAutoFit/>
          </a:bodyPr>
          <a:lstStyle/>
          <a:p>
            <a:pPr algn="l"/>
            <a:r>
              <a:rPr lang="en-US" sz="800" b="1" i="0" u="none" strike="noStrike" baseline="0">
                <a:latin typeface="Arial" panose="020B0604020202020204" pitchFamily="34" charset="0"/>
                <a:cs typeface="Arial" panose="020B0604020202020204" pitchFamily="34" charset="0"/>
              </a:rPr>
              <a:t>From:</a:t>
            </a:r>
            <a:r>
              <a:rPr kumimoji="0" lang="en-US" sz="8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lang="en-US" sz="800" b="0" i="0" u="none" strike="noStrike" baseline="0">
                <a:latin typeface="Arial" panose="020B0604020202020204" pitchFamily="34" charset="0"/>
                <a:cs typeface="Arial" panose="020B0604020202020204" pitchFamily="34" charset="0"/>
              </a:rPr>
              <a:t>Biofilm images supplied by: DG Allison &amp; IW Sutherland  http://archive.bio.ed.ac.uk/jdeacon/microbes/biofilm.htm</a:t>
            </a:r>
          </a:p>
          <a:p>
            <a:pPr algn="l">
              <a:buFont typeface="Arial" panose="020B0604020202020204" pitchFamily="34" charset="0"/>
              <a:buChar char="•"/>
            </a:pPr>
            <a:r>
              <a:rPr kumimoji="0" lang="en-US" sz="800" b="0" i="0" u="none" strike="noStrike" kern="1200" cap="none" spc="0" normalizeH="0" baseline="0" noProof="0">
                <a:ln>
                  <a:noFill/>
                </a:ln>
                <a:effectLst/>
                <a:uLnTx/>
                <a:uFillTx/>
                <a:latin typeface="Arial" panose="020B0604020202020204" pitchFamily="34" charset="0"/>
                <a:cs typeface="Arial" panose="020B0604020202020204" pitchFamily="34" charset="0"/>
              </a:rPr>
              <a:t>Loesche, W. 2012/</a:t>
            </a:r>
            <a:r>
              <a:rPr lang="en-US" sz="800">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effectLst/>
                <a:uLnTx/>
                <a:uFillTx/>
                <a:latin typeface="Arial" panose="020B0604020202020204" pitchFamily="34" charset="0"/>
                <a:cs typeface="Arial" panose="020B0604020202020204" pitchFamily="34" charset="0"/>
              </a:rPr>
              <a:t>Scannapieco et al. (1992).Crit CareMed, 20:740-745 // Roquilly 2019  </a:t>
            </a:r>
            <a:r>
              <a:rPr lang="pt-BR" sz="800" b="0" i="0">
                <a:effectLst/>
                <a:latin typeface="Arial" panose="020B0604020202020204" pitchFamily="34" charset="0"/>
                <a:cs typeface="Arial" panose="020B0604020202020204" pitchFamily="34" charset="0"/>
              </a:rPr>
              <a:t> doi: 10.1016/S2213-2600(19)30140-7. Epub 2019 Jun 7.</a:t>
            </a:r>
            <a:r>
              <a:rPr lang="en-US" sz="800" b="0" i="0">
                <a:effectLst/>
                <a:latin typeface="Arial" panose="020B0604020202020204" pitchFamily="34" charset="0"/>
                <a:cs typeface="Arial" panose="020B0604020202020204" pitchFamily="34" charset="0"/>
              </a:rPr>
              <a:t>PMID: 31182406</a:t>
            </a:r>
          </a:p>
          <a:p>
            <a:pPr algn="l">
              <a:buFont typeface="Arial" panose="020B0604020202020204" pitchFamily="34" charset="0"/>
              <a:buChar char="•"/>
            </a:pPr>
            <a:r>
              <a:rPr lang="en-US" sz="800" b="0" i="0">
                <a:effectLst/>
                <a:latin typeface="Arial" panose="020B0604020202020204" pitchFamily="34" charset="0"/>
                <a:cs typeface="Arial" panose="020B0604020202020204" pitchFamily="34" charset="0"/>
              </a:rPr>
              <a:t> DOI: </a:t>
            </a:r>
            <a:r>
              <a:rPr lang="en-US" sz="800" b="0" i="0" u="none" strike="noStrike">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10.1016/S2213-2600(19)30140-7</a:t>
            </a:r>
            <a:endParaRPr lang="en-US" sz="800" b="0" i="0">
              <a:effectLst/>
              <a:latin typeface="Arial" panose="020B0604020202020204" pitchFamily="34" charset="0"/>
              <a:cs typeface="Arial" panose="020B0604020202020204" pitchFamily="34" charset="0"/>
            </a:endParaRPr>
          </a:p>
          <a:p>
            <a:pPr algn="l"/>
            <a:endParaRPr kumimoji="0" lang="en-US" sz="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6E5D1ABA-2FC6-44CC-94F1-9184CC9CA57E}"/>
              </a:ext>
            </a:extLst>
          </p:cNvPr>
          <p:cNvSpPr/>
          <p:nvPr/>
        </p:nvSpPr>
        <p:spPr>
          <a:xfrm>
            <a:off x="148937" y="5219127"/>
            <a:ext cx="4133850" cy="977191"/>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5EF2B189-A50E-479E-ADA6-83CF7C3F6FC5}"/>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766200079"/>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Stryker Color 2">
      <a:dk1>
        <a:srgbClr val="000000"/>
      </a:dk1>
      <a:lt1>
        <a:srgbClr val="FFFFFF"/>
      </a:lt1>
      <a:dk2>
        <a:srgbClr val="44546A"/>
      </a:dk2>
      <a:lt2>
        <a:srgbClr val="E7E6E6"/>
      </a:lt2>
      <a:accent1>
        <a:srgbClr val="BFBAB5"/>
      </a:accent1>
      <a:accent2>
        <a:srgbClr val="545859"/>
      </a:accent2>
      <a:accent3>
        <a:srgbClr val="49789F"/>
      </a:accent3>
      <a:accent4>
        <a:srgbClr val="709795"/>
      </a:accent4>
      <a:accent5>
        <a:srgbClr val="5B9BD5"/>
      </a:accent5>
      <a:accent6>
        <a:srgbClr val="70AD47"/>
      </a:accent6>
      <a:hlink>
        <a:srgbClr val="0563C1"/>
      </a:hlink>
      <a:folHlink>
        <a:srgbClr val="4978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513CD8EB34B4F87C9DEF1FEDD551F" ma:contentTypeVersion="18" ma:contentTypeDescription="Create a new document." ma:contentTypeScope="" ma:versionID="0b4ec86bdb14ebbebe55bee4f6366579">
  <xsd:schema xmlns:xsd="http://www.w3.org/2001/XMLSchema" xmlns:xs="http://www.w3.org/2001/XMLSchema" xmlns:p="http://schemas.microsoft.com/office/2006/metadata/properties" xmlns:ns2="65d67934-5c81-4770-ad0d-ef854c8d39ea" xmlns:ns3="4b7dfcfc-70c9-45a1-b339-0a697ba8de9c" xmlns:ns4="fc0b8251-a77c-46b4-9192-b351e4d87798" targetNamespace="http://schemas.microsoft.com/office/2006/metadata/properties" ma:root="true" ma:fieldsID="fb1d1538b8839cbde158a4f6fe29be8c" ns2:_="" ns3:_="" ns4:_="">
    <xsd:import namespace="65d67934-5c81-4770-ad0d-ef854c8d39ea"/>
    <xsd:import namespace="4b7dfcfc-70c9-45a1-b339-0a697ba8de9c"/>
    <xsd:import namespace="fc0b8251-a77c-46b4-9192-b351e4d877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d67934-5c81-4770-ad0d-ef854c8d3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8217b30-7f8d-4707-a088-0ae4d07993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otes" ma:index="25"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7dfcfc-70c9-45a1-b339-0a697ba8de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0b8251-a77c-46b4-9192-b351e4d87798"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0f68373-7acc-461a-9ebb-ca5e94c83a37}" ma:internalName="TaxCatchAll" ma:showField="CatchAllData" ma:web="4b7dfcfc-70c9-45a1-b339-0a697ba8de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0b8251-a77c-46b4-9192-b351e4d87798" xsi:nil="true"/>
    <lcf76f155ced4ddcb4097134ff3c332f xmlns="65d67934-5c81-4770-ad0d-ef854c8d39ea">
      <Terms xmlns="http://schemas.microsoft.com/office/infopath/2007/PartnerControls"/>
    </lcf76f155ced4ddcb4097134ff3c332f>
    <Notes xmlns="65d67934-5c81-4770-ad0d-ef854c8d39e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0A582-F16D-428F-BCAC-31725C667D94}">
  <ds:schemaRefs>
    <ds:schemaRef ds:uri="4b7dfcfc-70c9-45a1-b339-0a697ba8de9c"/>
    <ds:schemaRef ds:uri="65d67934-5c81-4770-ad0d-ef854c8d39ea"/>
    <ds:schemaRef ds:uri="fc0b8251-a77c-46b4-9192-b351e4d877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C421C3-692D-4BC9-A893-C9295AEC41D3}">
  <ds:schemaRefs>
    <ds:schemaRef ds:uri="http://purl.org/dc/elements/1.1/"/>
    <ds:schemaRef ds:uri="http://www.w3.org/XML/1998/namespace"/>
    <ds:schemaRef ds:uri="http://schemas.microsoft.com/office/2006/metadata/properties"/>
    <ds:schemaRef ds:uri="http://schemas.microsoft.com/office/infopath/2007/PartnerControls"/>
    <ds:schemaRef ds:uri="http://purl.org/dc/dcmitype/"/>
    <ds:schemaRef ds:uri="http://purl.org/dc/terms/"/>
    <ds:schemaRef ds:uri="http://schemas.microsoft.com/office/2006/documentManagement/types"/>
    <ds:schemaRef ds:uri="http://schemas.openxmlformats.org/package/2006/metadata/core-properties"/>
    <ds:schemaRef ds:uri="fc0b8251-a77c-46b4-9192-b351e4d87798"/>
    <ds:schemaRef ds:uri="4b7dfcfc-70c9-45a1-b339-0a697ba8de9c"/>
    <ds:schemaRef ds:uri="65d67934-5c81-4770-ad0d-ef854c8d39ea"/>
  </ds:schemaRefs>
</ds:datastoreItem>
</file>

<file path=customXml/itemProps3.xml><?xml version="1.0" encoding="utf-8"?>
<ds:datastoreItem xmlns:ds="http://schemas.openxmlformats.org/officeDocument/2006/customXml" ds:itemID="{FB56133F-D19A-461A-BA70-4D9327CB74FB}">
  <ds:schemaRefs>
    <ds:schemaRef ds:uri="http://schemas.microsoft.com/sharepoint/v3/contenttype/forms"/>
  </ds:schemaRefs>
</ds:datastoreItem>
</file>

<file path=docMetadata/LabelInfo.xml><?xml version="1.0" encoding="utf-8"?>
<clbl:labelList xmlns:clbl="http://schemas.microsoft.com/office/2020/mipLabelMetadata">
  <clbl:label id="{11d0e217-264e-400a-8ba0-57dcc127d72d}" enabled="0" method="" siteId="{11d0e217-264e-400a-8ba0-57dcc127d72d}" removed="1"/>
  <clbl:label id="{3f8a7bc4-e337-47a5-a0fc-0d512c0e05f1}" enabled="0" method="" siteId="{3f8a7bc4-e337-47a5-a0fc-0d512c0e05f1}" removed="1"/>
  <clbl:label id="{4e9dbbfb-394a-4583-8810-53f81f819e3b}" enabled="0" method="" siteId="{4e9dbbfb-394a-4583-8810-53f81f819e3b}" removed="1"/>
</clbl:labelList>
</file>

<file path=docProps/app.xml><?xml version="1.0" encoding="utf-8"?>
<Properties xmlns="http://schemas.openxmlformats.org/officeDocument/2006/extended-properties" xmlns:vt="http://schemas.openxmlformats.org/officeDocument/2006/docPropsVTypes">
  <TotalTime>11</TotalTime>
  <Words>9061</Words>
  <Application>Microsoft Office PowerPoint</Application>
  <PresentationFormat>Widescreen</PresentationFormat>
  <Paragraphs>596</Paragraphs>
  <Slides>52</Slides>
  <Notes>37</Notes>
  <HiddenSlides>1</HiddenSlides>
  <MMClips>0</MMClips>
  <ScaleCrop>false</ScaleCrop>
  <HeadingPairs>
    <vt:vector size="6" baseType="variant">
      <vt:variant>
        <vt:lpstr>Fonts Used</vt:lpstr>
      </vt:variant>
      <vt:variant>
        <vt:i4>28</vt:i4>
      </vt:variant>
      <vt:variant>
        <vt:lpstr>Theme</vt:lpstr>
      </vt:variant>
      <vt:variant>
        <vt:i4>4</vt:i4>
      </vt:variant>
      <vt:variant>
        <vt:lpstr>Slide Titles</vt:lpstr>
      </vt:variant>
      <vt:variant>
        <vt:i4>52</vt:i4>
      </vt:variant>
    </vt:vector>
  </HeadingPairs>
  <TitlesOfParts>
    <vt:vector size="84" baseType="lpstr">
      <vt:lpstr>MS PGothic</vt:lpstr>
      <vt:lpstr>AdvOT5fa4e291</vt:lpstr>
      <vt:lpstr>AdvOT5fa4e291+fb</vt:lpstr>
      <vt:lpstr>Aptos</vt:lpstr>
      <vt:lpstr>Aptos Display</vt:lpstr>
      <vt:lpstr>Arial</vt:lpstr>
      <vt:lpstr>Arial Black</vt:lpstr>
      <vt:lpstr>BlinkMacSystemFont</vt:lpstr>
      <vt:lpstr>Calibri</vt:lpstr>
      <vt:lpstr>Calibri Light</vt:lpstr>
      <vt:lpstr>Cambria</vt:lpstr>
      <vt:lpstr>Code</vt:lpstr>
      <vt:lpstr>Courier New</vt:lpstr>
      <vt:lpstr>Frutiger LT Std 45 Light</vt:lpstr>
      <vt:lpstr>Futura For Stryker</vt:lpstr>
      <vt:lpstr>Harding</vt:lpstr>
      <vt:lpstr>HumstSlab712 Blk BT Black</vt:lpstr>
      <vt:lpstr>HumstSlab712 BT</vt:lpstr>
      <vt:lpstr>HumstSlab712 BT Roman</vt:lpstr>
      <vt:lpstr>Lato-Bold</vt:lpstr>
      <vt:lpstr>Lato-Regular</vt:lpstr>
      <vt:lpstr>Lucida Grande</vt:lpstr>
      <vt:lpstr>Merriweather</vt:lpstr>
      <vt:lpstr>Merriweather Web</vt:lpstr>
      <vt:lpstr>Shaker2Lancet-Bold</vt:lpstr>
      <vt:lpstr>System Font Regular</vt:lpstr>
      <vt:lpstr>Times New Roman</vt:lpstr>
      <vt:lpstr>URWEgyptienneTOTLig</vt:lpstr>
      <vt:lpstr>Office Theme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We’ve Known About this for a Long Time ! </vt:lpstr>
      <vt:lpstr>Human Lung Microbiome and the  Adapted Island Model of Lung </vt:lpstr>
      <vt:lpstr>Respiratory Dysbiosis =  Risk for Pneumonia</vt:lpstr>
      <vt:lpstr>PowerPoint Presentation</vt:lpstr>
      <vt:lpstr>How germs attach and grow in oral biofilm</vt:lpstr>
      <vt:lpstr>Primary source control!  The biofilm is extremely sticky and hard to remove    This biofilm may directly impact the health of the lung  Mechanical removal of biofilm (plaque) = tooth brushing is required     </vt:lpstr>
      <vt:lpstr>PowerPoint Presentation</vt:lpstr>
      <vt:lpstr>PowerPoint Presentation</vt:lpstr>
      <vt:lpstr>How can the healthcare team  solve this problem?  </vt:lpstr>
      <vt:lpstr>PowerPoint Presentation</vt:lpstr>
      <vt:lpstr>PowerPoint Presentation</vt:lpstr>
      <vt:lpstr>PowerPoint Presentation</vt:lpstr>
      <vt:lpstr> Primary Source Control!  The biofilm is extremely sticky and difficult to remove. Biofilms are resistant to topical antimicrobials    Biofilms incite an inflammatory response in the lung when they are microaspirated  Mechanical removal of oral biofilm by tooth brushing is required   Biofilms release chemicals that stimulate the host to secrete proinflammatory cytokines that induce inflammatory and immune responses        </vt:lpstr>
      <vt:lpstr>PowerPoint Presentation</vt:lpstr>
      <vt:lpstr>Closing Slide</vt:lpstr>
      <vt:lpstr>Primary Study Aim: Implementation of a universal, standardized oral care protocol vs. usual care associated with a reduction in NVHAP as measured by incidence / 1000 patient days? </vt:lpstr>
      <vt:lpstr>PowerPoint Presentation</vt:lpstr>
      <vt:lpstr>However, Implementation of Daily Oral Care Remains a  Challenge </vt:lpstr>
      <vt:lpstr>Quality Improvement first step: Gap Analysis  Barriers To Oral Care-  Lack of Toothbrushes and Oral Care Protocols</vt:lpstr>
      <vt:lpstr>Good News About Oral Care </vt:lpstr>
      <vt:lpstr>So, what does oral care mean? </vt:lpstr>
      <vt:lpstr>PowerPoint Presentation</vt:lpstr>
      <vt:lpstr>PowerPoint Presentation</vt:lpstr>
      <vt:lpstr>PowerPoint Presentation</vt:lpstr>
      <vt:lpstr>A Few Examples  Would not want to miss this…</vt:lpstr>
      <vt:lpstr> An abscess is a pocket of pus that is caused by a bacterial infection. Active bacterial infections in the mouth can impact your patient’s healing process  They can burst letting germs migrate into the lung and blood stream leading to severe complications.  </vt:lpstr>
      <vt:lpstr>Who is looking at our patient’s mouth? </vt:lpstr>
      <vt:lpstr>PowerPoint Presentation</vt:lpstr>
      <vt:lpstr>   Patient Centered-Care  Equity means   Oral Care and Safety for ALL Patients   Diversity, Equity, and Inclusion (DEI) </vt:lpstr>
      <vt:lpstr>PowerPoint Presentation</vt:lpstr>
      <vt:lpstr>Oral Care During COVID Oral Care Itself is NOT an Aerosol Producing Procedure </vt:lpstr>
      <vt:lpstr>Key Points To Remember</vt:lpstr>
      <vt:lpstr>Next steps:  1. Monitor NVHAP rates  2. Create and implement oral care protocols for ALL hospital units  &amp; track type and frequency of oral care </vt:lpstr>
      <vt:lpstr>In Summary:  Keys to Implementation Evidence-based Quality Improvement Framework </vt:lpstr>
      <vt:lpstr>PowerPoint Presentation</vt:lpstr>
      <vt:lpstr>PowerPoint Presentation</vt:lpstr>
      <vt:lpstr>Resources  (and you can email me: DLBConsulting21@gmail.com) </vt:lpstr>
      <vt:lpstr>PowerPoint Presentation</vt:lpstr>
      <vt:lpstr>PowerPoint Presentation</vt:lpstr>
      <vt:lpstr>Questions?? </vt:lpstr>
      <vt:lpstr> References</vt:lpstr>
      <vt:lpstr> References</vt:lpstr>
      <vt:lpstr> References</vt:lpstr>
      <vt:lpstr> References</vt:lpstr>
      <vt:lpstr> References</vt:lpstr>
      <vt:lpstr>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Newton, Katy</dc:creator>
  <cp:lastModifiedBy>Bulson, Allison</cp:lastModifiedBy>
  <cp:revision>4</cp:revision>
  <dcterms:created xsi:type="dcterms:W3CDTF">2024-05-29T19:06:13Z</dcterms:created>
  <dcterms:modified xsi:type="dcterms:W3CDTF">2025-09-18T14:48:26Z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2E7ACE01-D412-48F7-863F-6BD124023E15</vt:lpwstr>
  </property>
  <property fmtid="{D5CDD505-2E9C-101B-9397-08002B2CF9AE}" pid="3" name="ArticulatePath">
    <vt:lpwstr>Presentation1</vt:lpwstr>
  </property>
  <property fmtid="{D5CDD505-2E9C-101B-9397-08002B2CF9AE}" pid="4" name="ContentTypeId">
    <vt:lpwstr>0x010100963513CD8EB34B4F87C9DEF1FEDD551F</vt:lpwstr>
  </property>
  <property fmtid="{D5CDD505-2E9C-101B-9397-08002B2CF9AE}" pid="5" name="MediaServiceImageTags">
    <vt:lpwstr/>
  </property>
</Properties>
</file>