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78" r:id="rId3"/>
    <p:sldId id="277" r:id="rId4"/>
    <p:sldId id="274" r:id="rId5"/>
    <p:sldId id="275" r:id="rId6"/>
    <p:sldId id="279" r:id="rId7"/>
    <p:sldId id="271" r:id="rId8"/>
    <p:sldId id="272" r:id="rId9"/>
    <p:sldId id="257" r:id="rId10"/>
    <p:sldId id="273" r:id="rId11"/>
    <p:sldId id="280" r:id="rId12"/>
    <p:sldId id="283" r:id="rId13"/>
    <p:sldId id="259" r:id="rId14"/>
    <p:sldId id="260" r:id="rId15"/>
    <p:sldId id="261" r:id="rId16"/>
    <p:sldId id="262" r:id="rId17"/>
    <p:sldId id="263" r:id="rId18"/>
    <p:sldId id="284" r:id="rId19"/>
    <p:sldId id="276" r:id="rId20"/>
    <p:sldId id="281" r:id="rId21"/>
    <p:sldId id="285" r:id="rId22"/>
    <p:sldId id="282" r:id="rId23"/>
    <p:sldId id="286" r:id="rId24"/>
    <p:sldId id="287" r:id="rId25"/>
    <p:sldId id="289" r:id="rId26"/>
    <p:sldId id="28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snapToObjects="1">
      <p:cViewPr varScale="1">
        <p:scale>
          <a:sx n="89" d="100"/>
          <a:sy n="89" d="100"/>
        </p:scale>
        <p:origin x="24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F853ED-A1B4-4FE0-B7A7-4F7998A7DBB5}" type="doc">
      <dgm:prSet loTypeId="urn:microsoft.com/office/officeart/2005/8/layout/vList2" loCatId="list" qsTypeId="urn:microsoft.com/office/officeart/2005/8/quickstyle/simple4" qsCatId="simple" csTypeId="urn:microsoft.com/office/officeart/2005/8/colors/colorful1" csCatId="colorful"/>
      <dgm:spPr/>
      <dgm:t>
        <a:bodyPr/>
        <a:lstStyle/>
        <a:p>
          <a:endParaRPr lang="en-US"/>
        </a:p>
      </dgm:t>
    </dgm:pt>
    <dgm:pt modelId="{26833042-012C-44FD-814D-01DAFA84534F}">
      <dgm:prSet/>
      <dgm:spPr/>
      <dgm:t>
        <a:bodyPr/>
        <a:lstStyle/>
        <a:p>
          <a:r>
            <a:rPr lang="en-US" dirty="0">
              <a:solidFill>
                <a:schemeClr val="tx1"/>
              </a:solidFill>
            </a:rPr>
            <a:t>Ideal</a:t>
          </a:r>
          <a:r>
            <a:rPr lang="en-US" dirty="0"/>
            <a:t> </a:t>
          </a:r>
        </a:p>
      </dgm:t>
    </dgm:pt>
    <dgm:pt modelId="{0D8869FE-CC4B-488D-A276-9C04F6F1955A}" type="parTrans" cxnId="{89E87929-277C-4C39-8C69-F74414D4CADB}">
      <dgm:prSet/>
      <dgm:spPr/>
      <dgm:t>
        <a:bodyPr/>
        <a:lstStyle/>
        <a:p>
          <a:endParaRPr lang="en-US"/>
        </a:p>
      </dgm:t>
    </dgm:pt>
    <dgm:pt modelId="{299D6696-AC39-4D3E-8C91-B6F6585AE451}" type="sibTrans" cxnId="{89E87929-277C-4C39-8C69-F74414D4CADB}">
      <dgm:prSet/>
      <dgm:spPr/>
      <dgm:t>
        <a:bodyPr/>
        <a:lstStyle/>
        <a:p>
          <a:endParaRPr lang="en-US"/>
        </a:p>
      </dgm:t>
    </dgm:pt>
    <dgm:pt modelId="{8448A55B-6E03-460C-96E3-6574EA0F184F}">
      <dgm:prSet/>
      <dgm:spPr/>
      <dgm:t>
        <a:bodyPr/>
        <a:lstStyle/>
        <a:p>
          <a:r>
            <a:rPr lang="en-US" dirty="0">
              <a:solidFill>
                <a:schemeClr val="tx1"/>
              </a:solidFill>
            </a:rPr>
            <a:t>Dirty instrument found before use</a:t>
          </a:r>
        </a:p>
      </dgm:t>
    </dgm:pt>
    <dgm:pt modelId="{6F1643E8-926B-419E-A405-DEC325CB022C}" type="parTrans" cxnId="{593AD82C-5FDE-4D77-9DD1-11D047F6B688}">
      <dgm:prSet/>
      <dgm:spPr/>
      <dgm:t>
        <a:bodyPr/>
        <a:lstStyle/>
        <a:p>
          <a:endParaRPr lang="en-US"/>
        </a:p>
      </dgm:t>
    </dgm:pt>
    <dgm:pt modelId="{B3A81A42-7B88-402E-BA00-9E3CC5312F75}" type="sibTrans" cxnId="{593AD82C-5FDE-4D77-9DD1-11D047F6B688}">
      <dgm:prSet/>
      <dgm:spPr/>
      <dgm:t>
        <a:bodyPr/>
        <a:lstStyle/>
        <a:p>
          <a:endParaRPr lang="en-US"/>
        </a:p>
      </dgm:t>
    </dgm:pt>
    <dgm:pt modelId="{FB0548F1-66A3-475A-8CEE-EA5411A42E74}">
      <dgm:prSet/>
      <dgm:spPr/>
      <dgm:t>
        <a:bodyPr/>
        <a:lstStyle/>
        <a:p>
          <a:r>
            <a:rPr lang="en-US" dirty="0">
              <a:solidFill>
                <a:schemeClr val="tx1"/>
              </a:solidFill>
            </a:rPr>
            <a:t>Dirty instrument found during case (used</a:t>
          </a:r>
          <a:r>
            <a:rPr lang="en-US" dirty="0"/>
            <a:t>)</a:t>
          </a:r>
        </a:p>
      </dgm:t>
    </dgm:pt>
    <dgm:pt modelId="{B87794E3-DC10-4107-96D9-9079B7BDA1B5}" type="parTrans" cxnId="{35A7EE42-C5A7-441F-BB05-51CA088A9426}">
      <dgm:prSet/>
      <dgm:spPr/>
      <dgm:t>
        <a:bodyPr/>
        <a:lstStyle/>
        <a:p>
          <a:endParaRPr lang="en-US"/>
        </a:p>
      </dgm:t>
    </dgm:pt>
    <dgm:pt modelId="{2D7FCC10-12E1-4F29-8465-1D04075E57B3}" type="sibTrans" cxnId="{35A7EE42-C5A7-441F-BB05-51CA088A9426}">
      <dgm:prSet/>
      <dgm:spPr/>
      <dgm:t>
        <a:bodyPr/>
        <a:lstStyle/>
        <a:p>
          <a:endParaRPr lang="en-US"/>
        </a:p>
      </dgm:t>
    </dgm:pt>
    <dgm:pt modelId="{2F106E12-143C-41C4-A626-C1192DAB1755}">
      <dgm:prSet/>
      <dgm:spPr/>
      <dgm:t>
        <a:bodyPr/>
        <a:lstStyle/>
        <a:p>
          <a:r>
            <a:rPr lang="en-US" dirty="0">
              <a:solidFill>
                <a:schemeClr val="tx1"/>
              </a:solidFill>
            </a:rPr>
            <a:t>Failure of Biologic Indicator – Failed Sterilizer Load, Discovered prior to Distribution</a:t>
          </a:r>
        </a:p>
      </dgm:t>
    </dgm:pt>
    <dgm:pt modelId="{2874635D-7CF5-4903-8284-C95B5FC825EB}" type="parTrans" cxnId="{B0575717-2B52-414C-AB22-FDCC883E7AD2}">
      <dgm:prSet/>
      <dgm:spPr/>
      <dgm:t>
        <a:bodyPr/>
        <a:lstStyle/>
        <a:p>
          <a:endParaRPr lang="en-US"/>
        </a:p>
      </dgm:t>
    </dgm:pt>
    <dgm:pt modelId="{7055BABF-9829-451E-90AF-608DA6AAC586}" type="sibTrans" cxnId="{B0575717-2B52-414C-AB22-FDCC883E7AD2}">
      <dgm:prSet/>
      <dgm:spPr/>
      <dgm:t>
        <a:bodyPr/>
        <a:lstStyle/>
        <a:p>
          <a:endParaRPr lang="en-US"/>
        </a:p>
      </dgm:t>
    </dgm:pt>
    <dgm:pt modelId="{071B11DF-1370-43C5-8B60-469E5EFD04D8}">
      <dgm:prSet/>
      <dgm:spPr/>
      <dgm:t>
        <a:bodyPr/>
        <a:lstStyle/>
        <a:p>
          <a:r>
            <a:rPr lang="en-US" dirty="0">
              <a:solidFill>
                <a:schemeClr val="tx1"/>
              </a:solidFill>
            </a:rPr>
            <a:t>Failed Sterilizer Load – Undiscovered until……. </a:t>
          </a:r>
        </a:p>
      </dgm:t>
    </dgm:pt>
    <dgm:pt modelId="{21485336-2D6E-4B7A-9871-4483D2117319}" type="parTrans" cxnId="{E29FA0F3-E08C-4C34-8381-741F9B4AFCC0}">
      <dgm:prSet/>
      <dgm:spPr/>
      <dgm:t>
        <a:bodyPr/>
        <a:lstStyle/>
        <a:p>
          <a:endParaRPr lang="en-US"/>
        </a:p>
      </dgm:t>
    </dgm:pt>
    <dgm:pt modelId="{3FAC3C40-4CC0-46B0-93FC-6472AF24F75C}" type="sibTrans" cxnId="{E29FA0F3-E08C-4C34-8381-741F9B4AFCC0}">
      <dgm:prSet/>
      <dgm:spPr/>
      <dgm:t>
        <a:bodyPr/>
        <a:lstStyle/>
        <a:p>
          <a:endParaRPr lang="en-US"/>
        </a:p>
      </dgm:t>
    </dgm:pt>
    <dgm:pt modelId="{2DC38D44-CCAB-4CF0-BDF5-B3CAD80FC19F}" type="pres">
      <dgm:prSet presAssocID="{7AF853ED-A1B4-4FE0-B7A7-4F7998A7DBB5}" presName="linear" presStyleCnt="0">
        <dgm:presLayoutVars>
          <dgm:animLvl val="lvl"/>
          <dgm:resizeHandles val="exact"/>
        </dgm:presLayoutVars>
      </dgm:prSet>
      <dgm:spPr/>
    </dgm:pt>
    <dgm:pt modelId="{6881ED04-1E8E-413D-8ACF-3F2BCF54DCE3}" type="pres">
      <dgm:prSet presAssocID="{26833042-012C-44FD-814D-01DAFA84534F}" presName="parentText" presStyleLbl="node1" presStyleIdx="0" presStyleCnt="5">
        <dgm:presLayoutVars>
          <dgm:chMax val="0"/>
          <dgm:bulletEnabled val="1"/>
        </dgm:presLayoutVars>
      </dgm:prSet>
      <dgm:spPr/>
    </dgm:pt>
    <dgm:pt modelId="{1A8AB280-6E6F-4BD4-86F9-6A09230CF3F1}" type="pres">
      <dgm:prSet presAssocID="{299D6696-AC39-4D3E-8C91-B6F6585AE451}" presName="spacer" presStyleCnt="0"/>
      <dgm:spPr/>
    </dgm:pt>
    <dgm:pt modelId="{714941B1-8989-47D9-833F-E22B0BA87A9C}" type="pres">
      <dgm:prSet presAssocID="{8448A55B-6E03-460C-96E3-6574EA0F184F}" presName="parentText" presStyleLbl="node1" presStyleIdx="1" presStyleCnt="5">
        <dgm:presLayoutVars>
          <dgm:chMax val="0"/>
          <dgm:bulletEnabled val="1"/>
        </dgm:presLayoutVars>
      </dgm:prSet>
      <dgm:spPr/>
    </dgm:pt>
    <dgm:pt modelId="{CED7944C-9D50-4BF2-BD58-76CBF8A3C6C4}" type="pres">
      <dgm:prSet presAssocID="{B3A81A42-7B88-402E-BA00-9E3CC5312F75}" presName="spacer" presStyleCnt="0"/>
      <dgm:spPr/>
    </dgm:pt>
    <dgm:pt modelId="{092B924A-4BC2-422F-9D40-F83AC18EBD53}" type="pres">
      <dgm:prSet presAssocID="{FB0548F1-66A3-475A-8CEE-EA5411A42E74}" presName="parentText" presStyleLbl="node1" presStyleIdx="2" presStyleCnt="5">
        <dgm:presLayoutVars>
          <dgm:chMax val="0"/>
          <dgm:bulletEnabled val="1"/>
        </dgm:presLayoutVars>
      </dgm:prSet>
      <dgm:spPr/>
    </dgm:pt>
    <dgm:pt modelId="{0DF7D65F-E715-40AA-93FB-5651484D7235}" type="pres">
      <dgm:prSet presAssocID="{2D7FCC10-12E1-4F29-8465-1D04075E57B3}" presName="spacer" presStyleCnt="0"/>
      <dgm:spPr/>
    </dgm:pt>
    <dgm:pt modelId="{7D773E7B-357D-4473-B683-BB7D61C16B27}" type="pres">
      <dgm:prSet presAssocID="{2F106E12-143C-41C4-A626-C1192DAB1755}" presName="parentText" presStyleLbl="node1" presStyleIdx="3" presStyleCnt="5">
        <dgm:presLayoutVars>
          <dgm:chMax val="0"/>
          <dgm:bulletEnabled val="1"/>
        </dgm:presLayoutVars>
      </dgm:prSet>
      <dgm:spPr/>
    </dgm:pt>
    <dgm:pt modelId="{DACF2553-F8A6-460F-9B31-9D100B2FEDC7}" type="pres">
      <dgm:prSet presAssocID="{7055BABF-9829-451E-90AF-608DA6AAC586}" presName="spacer" presStyleCnt="0"/>
      <dgm:spPr/>
    </dgm:pt>
    <dgm:pt modelId="{786F0D38-C4A1-471B-91EB-1A6DE096424F}" type="pres">
      <dgm:prSet presAssocID="{071B11DF-1370-43C5-8B60-469E5EFD04D8}" presName="parentText" presStyleLbl="node1" presStyleIdx="4" presStyleCnt="5">
        <dgm:presLayoutVars>
          <dgm:chMax val="0"/>
          <dgm:bulletEnabled val="1"/>
        </dgm:presLayoutVars>
      </dgm:prSet>
      <dgm:spPr/>
    </dgm:pt>
  </dgm:ptLst>
  <dgm:cxnLst>
    <dgm:cxn modelId="{2E62120F-7B55-4B0E-8791-DA9A8F2A1CDD}" type="presOf" srcId="{071B11DF-1370-43C5-8B60-469E5EFD04D8}" destId="{786F0D38-C4A1-471B-91EB-1A6DE096424F}" srcOrd="0" destOrd="0" presId="urn:microsoft.com/office/officeart/2005/8/layout/vList2"/>
    <dgm:cxn modelId="{B0575717-2B52-414C-AB22-FDCC883E7AD2}" srcId="{7AF853ED-A1B4-4FE0-B7A7-4F7998A7DBB5}" destId="{2F106E12-143C-41C4-A626-C1192DAB1755}" srcOrd="3" destOrd="0" parTransId="{2874635D-7CF5-4903-8284-C95B5FC825EB}" sibTransId="{7055BABF-9829-451E-90AF-608DA6AAC586}"/>
    <dgm:cxn modelId="{89E87929-277C-4C39-8C69-F74414D4CADB}" srcId="{7AF853ED-A1B4-4FE0-B7A7-4F7998A7DBB5}" destId="{26833042-012C-44FD-814D-01DAFA84534F}" srcOrd="0" destOrd="0" parTransId="{0D8869FE-CC4B-488D-A276-9C04F6F1955A}" sibTransId="{299D6696-AC39-4D3E-8C91-B6F6585AE451}"/>
    <dgm:cxn modelId="{593AD82C-5FDE-4D77-9DD1-11D047F6B688}" srcId="{7AF853ED-A1B4-4FE0-B7A7-4F7998A7DBB5}" destId="{8448A55B-6E03-460C-96E3-6574EA0F184F}" srcOrd="1" destOrd="0" parTransId="{6F1643E8-926B-419E-A405-DEC325CB022C}" sibTransId="{B3A81A42-7B88-402E-BA00-9E3CC5312F75}"/>
    <dgm:cxn modelId="{35A7EE42-C5A7-441F-BB05-51CA088A9426}" srcId="{7AF853ED-A1B4-4FE0-B7A7-4F7998A7DBB5}" destId="{FB0548F1-66A3-475A-8CEE-EA5411A42E74}" srcOrd="2" destOrd="0" parTransId="{B87794E3-DC10-4107-96D9-9079B7BDA1B5}" sibTransId="{2D7FCC10-12E1-4F29-8465-1D04075E57B3}"/>
    <dgm:cxn modelId="{54AA1C4F-F92C-4E43-897C-0A5B317340CA}" type="presOf" srcId="{26833042-012C-44FD-814D-01DAFA84534F}" destId="{6881ED04-1E8E-413D-8ACF-3F2BCF54DCE3}" srcOrd="0" destOrd="0" presId="urn:microsoft.com/office/officeart/2005/8/layout/vList2"/>
    <dgm:cxn modelId="{E30A0B74-1E83-42AD-B8A2-237CAAFDFB74}" type="presOf" srcId="{FB0548F1-66A3-475A-8CEE-EA5411A42E74}" destId="{092B924A-4BC2-422F-9D40-F83AC18EBD53}" srcOrd="0" destOrd="0" presId="urn:microsoft.com/office/officeart/2005/8/layout/vList2"/>
    <dgm:cxn modelId="{F299EDA0-0881-4D96-90F2-66AA3C2549A3}" type="presOf" srcId="{2F106E12-143C-41C4-A626-C1192DAB1755}" destId="{7D773E7B-357D-4473-B683-BB7D61C16B27}" srcOrd="0" destOrd="0" presId="urn:microsoft.com/office/officeart/2005/8/layout/vList2"/>
    <dgm:cxn modelId="{083C2DC9-B151-4F62-98DB-B06DBC246058}" type="presOf" srcId="{8448A55B-6E03-460C-96E3-6574EA0F184F}" destId="{714941B1-8989-47D9-833F-E22B0BA87A9C}" srcOrd="0" destOrd="0" presId="urn:microsoft.com/office/officeart/2005/8/layout/vList2"/>
    <dgm:cxn modelId="{C76816DD-B996-47B2-802B-6E805D69B109}" type="presOf" srcId="{7AF853ED-A1B4-4FE0-B7A7-4F7998A7DBB5}" destId="{2DC38D44-CCAB-4CF0-BDF5-B3CAD80FC19F}" srcOrd="0" destOrd="0" presId="urn:microsoft.com/office/officeart/2005/8/layout/vList2"/>
    <dgm:cxn modelId="{E29FA0F3-E08C-4C34-8381-741F9B4AFCC0}" srcId="{7AF853ED-A1B4-4FE0-B7A7-4F7998A7DBB5}" destId="{071B11DF-1370-43C5-8B60-469E5EFD04D8}" srcOrd="4" destOrd="0" parTransId="{21485336-2D6E-4B7A-9871-4483D2117319}" sibTransId="{3FAC3C40-4CC0-46B0-93FC-6472AF24F75C}"/>
    <dgm:cxn modelId="{325C2FB7-20BC-4E74-BD2C-8087EEA9EAFE}" type="presParOf" srcId="{2DC38D44-CCAB-4CF0-BDF5-B3CAD80FC19F}" destId="{6881ED04-1E8E-413D-8ACF-3F2BCF54DCE3}" srcOrd="0" destOrd="0" presId="urn:microsoft.com/office/officeart/2005/8/layout/vList2"/>
    <dgm:cxn modelId="{C6A976C5-83A6-4A11-B872-A924C7EE6757}" type="presParOf" srcId="{2DC38D44-CCAB-4CF0-BDF5-B3CAD80FC19F}" destId="{1A8AB280-6E6F-4BD4-86F9-6A09230CF3F1}" srcOrd="1" destOrd="0" presId="urn:microsoft.com/office/officeart/2005/8/layout/vList2"/>
    <dgm:cxn modelId="{651E7966-1229-45EC-AA8D-56503D72D98A}" type="presParOf" srcId="{2DC38D44-CCAB-4CF0-BDF5-B3CAD80FC19F}" destId="{714941B1-8989-47D9-833F-E22B0BA87A9C}" srcOrd="2" destOrd="0" presId="urn:microsoft.com/office/officeart/2005/8/layout/vList2"/>
    <dgm:cxn modelId="{BA34E85A-701F-4EE3-9113-B822E1015042}" type="presParOf" srcId="{2DC38D44-CCAB-4CF0-BDF5-B3CAD80FC19F}" destId="{CED7944C-9D50-4BF2-BD58-76CBF8A3C6C4}" srcOrd="3" destOrd="0" presId="urn:microsoft.com/office/officeart/2005/8/layout/vList2"/>
    <dgm:cxn modelId="{D63AD373-3D3D-4478-A06C-E7A67B71C2F2}" type="presParOf" srcId="{2DC38D44-CCAB-4CF0-BDF5-B3CAD80FC19F}" destId="{092B924A-4BC2-422F-9D40-F83AC18EBD53}" srcOrd="4" destOrd="0" presId="urn:microsoft.com/office/officeart/2005/8/layout/vList2"/>
    <dgm:cxn modelId="{3CF95846-7B12-4174-8CE0-BACCFF367C31}" type="presParOf" srcId="{2DC38D44-CCAB-4CF0-BDF5-B3CAD80FC19F}" destId="{0DF7D65F-E715-40AA-93FB-5651484D7235}" srcOrd="5" destOrd="0" presId="urn:microsoft.com/office/officeart/2005/8/layout/vList2"/>
    <dgm:cxn modelId="{3818A9B6-2A5E-4940-85B6-94C68CD7556C}" type="presParOf" srcId="{2DC38D44-CCAB-4CF0-BDF5-B3CAD80FC19F}" destId="{7D773E7B-357D-4473-B683-BB7D61C16B27}" srcOrd="6" destOrd="0" presId="urn:microsoft.com/office/officeart/2005/8/layout/vList2"/>
    <dgm:cxn modelId="{A7036970-72E7-4AB8-9509-291586512697}" type="presParOf" srcId="{2DC38D44-CCAB-4CF0-BDF5-B3CAD80FC19F}" destId="{DACF2553-F8A6-460F-9B31-9D100B2FEDC7}" srcOrd="7" destOrd="0" presId="urn:microsoft.com/office/officeart/2005/8/layout/vList2"/>
    <dgm:cxn modelId="{DDA76131-6C06-4891-934C-FB076861D307}" type="presParOf" srcId="{2DC38D44-CCAB-4CF0-BDF5-B3CAD80FC19F}" destId="{786F0D38-C4A1-471B-91EB-1A6DE096424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808DD4-BCD1-44BF-862A-07AA35812F80}" type="doc">
      <dgm:prSet loTypeId="urn:microsoft.com/office/officeart/2016/7/layout/BasicLinearProcessNumbered" loCatId="process" qsTypeId="urn:microsoft.com/office/officeart/2005/8/quickstyle/simple1" qsCatId="simple" csTypeId="urn:microsoft.com/office/officeart/2005/8/colors/colorful1" csCatId="colorful"/>
      <dgm:spPr/>
      <dgm:t>
        <a:bodyPr/>
        <a:lstStyle/>
        <a:p>
          <a:endParaRPr lang="en-US"/>
        </a:p>
      </dgm:t>
    </dgm:pt>
    <dgm:pt modelId="{52840191-0D9C-4EE3-98DE-02AF2BBC370E}">
      <dgm:prSet/>
      <dgm:spPr/>
      <dgm:t>
        <a:bodyPr/>
        <a:lstStyle/>
        <a:p>
          <a:r>
            <a:rPr lang="en-US"/>
            <a:t>Notify SPD, Infection Prevention, OR Manager, Risk Management.</a:t>
          </a:r>
        </a:p>
      </dgm:t>
    </dgm:pt>
    <dgm:pt modelId="{2198F2B3-CD73-4C24-A5B6-1636DBA41F60}" type="parTrans" cxnId="{1A80FB40-9D1F-497C-A049-5E6C4670299A}">
      <dgm:prSet/>
      <dgm:spPr/>
      <dgm:t>
        <a:bodyPr/>
        <a:lstStyle/>
        <a:p>
          <a:endParaRPr lang="en-US"/>
        </a:p>
      </dgm:t>
    </dgm:pt>
    <dgm:pt modelId="{44F60A9D-5E02-43CF-B169-D941128951DF}" type="sibTrans" cxnId="{1A80FB40-9D1F-497C-A049-5E6C4670299A}">
      <dgm:prSet phldrT="1" phldr="0"/>
      <dgm:spPr/>
      <dgm:t>
        <a:bodyPr/>
        <a:lstStyle/>
        <a:p>
          <a:r>
            <a:rPr lang="en-US"/>
            <a:t>1</a:t>
          </a:r>
        </a:p>
      </dgm:t>
    </dgm:pt>
    <dgm:pt modelId="{4A8959FB-3817-4BC4-914C-2E913A2B2DCD}">
      <dgm:prSet/>
      <dgm:spPr/>
      <dgm:t>
        <a:bodyPr/>
        <a:lstStyle/>
        <a:p>
          <a:r>
            <a:rPr lang="en-US"/>
            <a:t>If items were used, notify surgeon(s) and follow exposure protocol.</a:t>
          </a:r>
        </a:p>
      </dgm:t>
    </dgm:pt>
    <dgm:pt modelId="{86907EF2-60DC-48ED-BD5B-7C7A6AE86BDC}" type="parTrans" cxnId="{B50A1A83-35C2-4C3F-B0ED-01E8904423F9}">
      <dgm:prSet/>
      <dgm:spPr/>
      <dgm:t>
        <a:bodyPr/>
        <a:lstStyle/>
        <a:p>
          <a:endParaRPr lang="en-US"/>
        </a:p>
      </dgm:t>
    </dgm:pt>
    <dgm:pt modelId="{052338DA-93D7-4756-A90A-B9493F7C1B92}" type="sibTrans" cxnId="{B50A1A83-35C2-4C3F-B0ED-01E8904423F9}">
      <dgm:prSet phldrT="2" phldr="0"/>
      <dgm:spPr/>
      <dgm:t>
        <a:bodyPr/>
        <a:lstStyle/>
        <a:p>
          <a:r>
            <a:rPr lang="en-US"/>
            <a:t>2</a:t>
          </a:r>
        </a:p>
      </dgm:t>
    </dgm:pt>
    <dgm:pt modelId="{A19364AE-521E-4063-B988-385A63E4EA06}">
      <dgm:prSet/>
      <dgm:spPr/>
      <dgm:t>
        <a:bodyPr/>
        <a:lstStyle/>
        <a:p>
          <a:r>
            <a:rPr lang="en-US"/>
            <a:t>Evaluate patient risk per facility policy.</a:t>
          </a:r>
        </a:p>
      </dgm:t>
    </dgm:pt>
    <dgm:pt modelId="{14272032-3BDE-4137-9BFE-FFA40E45A6DF}" type="parTrans" cxnId="{324A607D-2889-4BD9-8DB2-7FE741B4B816}">
      <dgm:prSet/>
      <dgm:spPr/>
      <dgm:t>
        <a:bodyPr/>
        <a:lstStyle/>
        <a:p>
          <a:endParaRPr lang="en-US"/>
        </a:p>
      </dgm:t>
    </dgm:pt>
    <dgm:pt modelId="{43D823B4-437B-475C-82BC-51E76ECA3BDA}" type="sibTrans" cxnId="{324A607D-2889-4BD9-8DB2-7FE741B4B816}">
      <dgm:prSet phldrT="3" phldr="0"/>
      <dgm:spPr/>
      <dgm:t>
        <a:bodyPr/>
        <a:lstStyle/>
        <a:p>
          <a:r>
            <a:rPr lang="en-US"/>
            <a:t>3</a:t>
          </a:r>
        </a:p>
      </dgm:t>
    </dgm:pt>
    <dgm:pt modelId="{8179A457-FAB0-46A3-B0F0-B7A68E8547A1}" type="pres">
      <dgm:prSet presAssocID="{2D808DD4-BCD1-44BF-862A-07AA35812F80}" presName="Name0" presStyleCnt="0">
        <dgm:presLayoutVars>
          <dgm:animLvl val="lvl"/>
          <dgm:resizeHandles val="exact"/>
        </dgm:presLayoutVars>
      </dgm:prSet>
      <dgm:spPr/>
    </dgm:pt>
    <dgm:pt modelId="{E9206EF7-D439-44FC-95D4-E934205E080B}" type="pres">
      <dgm:prSet presAssocID="{52840191-0D9C-4EE3-98DE-02AF2BBC370E}" presName="compositeNode" presStyleCnt="0">
        <dgm:presLayoutVars>
          <dgm:bulletEnabled val="1"/>
        </dgm:presLayoutVars>
      </dgm:prSet>
      <dgm:spPr/>
    </dgm:pt>
    <dgm:pt modelId="{77527C12-3CCC-44EE-B803-2D1DD783C8B1}" type="pres">
      <dgm:prSet presAssocID="{52840191-0D9C-4EE3-98DE-02AF2BBC370E}" presName="bgRect" presStyleLbl="bgAccFollowNode1" presStyleIdx="0" presStyleCnt="3"/>
      <dgm:spPr/>
    </dgm:pt>
    <dgm:pt modelId="{012073F0-CF66-44AE-B661-74A4CD55F78A}" type="pres">
      <dgm:prSet presAssocID="{44F60A9D-5E02-43CF-B169-D941128951DF}" presName="sibTransNodeCircle" presStyleLbl="alignNode1" presStyleIdx="0" presStyleCnt="6">
        <dgm:presLayoutVars>
          <dgm:chMax val="0"/>
          <dgm:bulletEnabled/>
        </dgm:presLayoutVars>
      </dgm:prSet>
      <dgm:spPr/>
    </dgm:pt>
    <dgm:pt modelId="{B1E1FD05-09EB-4B89-B7EF-6A27D3BC2348}" type="pres">
      <dgm:prSet presAssocID="{52840191-0D9C-4EE3-98DE-02AF2BBC370E}" presName="bottomLine" presStyleLbl="alignNode1" presStyleIdx="1" presStyleCnt="6">
        <dgm:presLayoutVars/>
      </dgm:prSet>
      <dgm:spPr/>
    </dgm:pt>
    <dgm:pt modelId="{D6D854A3-EBB5-4A27-BEE6-AC4E2FF73F08}" type="pres">
      <dgm:prSet presAssocID="{52840191-0D9C-4EE3-98DE-02AF2BBC370E}" presName="nodeText" presStyleLbl="bgAccFollowNode1" presStyleIdx="0" presStyleCnt="3">
        <dgm:presLayoutVars>
          <dgm:bulletEnabled val="1"/>
        </dgm:presLayoutVars>
      </dgm:prSet>
      <dgm:spPr/>
    </dgm:pt>
    <dgm:pt modelId="{C479025B-BCC3-4D2E-B7B1-DB4327606108}" type="pres">
      <dgm:prSet presAssocID="{44F60A9D-5E02-43CF-B169-D941128951DF}" presName="sibTrans" presStyleCnt="0"/>
      <dgm:spPr/>
    </dgm:pt>
    <dgm:pt modelId="{FDEDB2A2-BF2A-4042-B53B-2453C82EF5C3}" type="pres">
      <dgm:prSet presAssocID="{4A8959FB-3817-4BC4-914C-2E913A2B2DCD}" presName="compositeNode" presStyleCnt="0">
        <dgm:presLayoutVars>
          <dgm:bulletEnabled val="1"/>
        </dgm:presLayoutVars>
      </dgm:prSet>
      <dgm:spPr/>
    </dgm:pt>
    <dgm:pt modelId="{04D14263-F568-49CD-8CDF-936E4FDE3BD8}" type="pres">
      <dgm:prSet presAssocID="{4A8959FB-3817-4BC4-914C-2E913A2B2DCD}" presName="bgRect" presStyleLbl="bgAccFollowNode1" presStyleIdx="1" presStyleCnt="3"/>
      <dgm:spPr/>
    </dgm:pt>
    <dgm:pt modelId="{F8251ADB-8F33-46A2-9B80-387CC1C919A1}" type="pres">
      <dgm:prSet presAssocID="{052338DA-93D7-4756-A90A-B9493F7C1B92}" presName="sibTransNodeCircle" presStyleLbl="alignNode1" presStyleIdx="2" presStyleCnt="6">
        <dgm:presLayoutVars>
          <dgm:chMax val="0"/>
          <dgm:bulletEnabled/>
        </dgm:presLayoutVars>
      </dgm:prSet>
      <dgm:spPr/>
    </dgm:pt>
    <dgm:pt modelId="{46459A45-F898-480D-9D59-1C438A85B38D}" type="pres">
      <dgm:prSet presAssocID="{4A8959FB-3817-4BC4-914C-2E913A2B2DCD}" presName="bottomLine" presStyleLbl="alignNode1" presStyleIdx="3" presStyleCnt="6">
        <dgm:presLayoutVars/>
      </dgm:prSet>
      <dgm:spPr/>
    </dgm:pt>
    <dgm:pt modelId="{73139C63-1E9C-49B4-A214-E4F59D8148BF}" type="pres">
      <dgm:prSet presAssocID="{4A8959FB-3817-4BC4-914C-2E913A2B2DCD}" presName="nodeText" presStyleLbl="bgAccFollowNode1" presStyleIdx="1" presStyleCnt="3">
        <dgm:presLayoutVars>
          <dgm:bulletEnabled val="1"/>
        </dgm:presLayoutVars>
      </dgm:prSet>
      <dgm:spPr/>
    </dgm:pt>
    <dgm:pt modelId="{ABEF1A6F-774C-4F7E-9E60-9BF769243E30}" type="pres">
      <dgm:prSet presAssocID="{052338DA-93D7-4756-A90A-B9493F7C1B92}" presName="sibTrans" presStyleCnt="0"/>
      <dgm:spPr/>
    </dgm:pt>
    <dgm:pt modelId="{0995124C-CC31-4D4F-BFC2-3F43F17ECE8A}" type="pres">
      <dgm:prSet presAssocID="{A19364AE-521E-4063-B988-385A63E4EA06}" presName="compositeNode" presStyleCnt="0">
        <dgm:presLayoutVars>
          <dgm:bulletEnabled val="1"/>
        </dgm:presLayoutVars>
      </dgm:prSet>
      <dgm:spPr/>
    </dgm:pt>
    <dgm:pt modelId="{D710BD2D-F4BC-4A5F-B762-F10040B6FC34}" type="pres">
      <dgm:prSet presAssocID="{A19364AE-521E-4063-B988-385A63E4EA06}" presName="bgRect" presStyleLbl="bgAccFollowNode1" presStyleIdx="2" presStyleCnt="3"/>
      <dgm:spPr/>
    </dgm:pt>
    <dgm:pt modelId="{B793430E-FCB9-48B5-AF69-8C2A4BD2C5D7}" type="pres">
      <dgm:prSet presAssocID="{43D823B4-437B-475C-82BC-51E76ECA3BDA}" presName="sibTransNodeCircle" presStyleLbl="alignNode1" presStyleIdx="4" presStyleCnt="6">
        <dgm:presLayoutVars>
          <dgm:chMax val="0"/>
          <dgm:bulletEnabled/>
        </dgm:presLayoutVars>
      </dgm:prSet>
      <dgm:spPr/>
    </dgm:pt>
    <dgm:pt modelId="{DF47E573-F0AF-4CDF-99CE-E5D82ABF01FA}" type="pres">
      <dgm:prSet presAssocID="{A19364AE-521E-4063-B988-385A63E4EA06}" presName="bottomLine" presStyleLbl="alignNode1" presStyleIdx="5" presStyleCnt="6">
        <dgm:presLayoutVars/>
      </dgm:prSet>
      <dgm:spPr/>
    </dgm:pt>
    <dgm:pt modelId="{9CE6930B-35DA-420F-9D54-E6FA05ED2C47}" type="pres">
      <dgm:prSet presAssocID="{A19364AE-521E-4063-B988-385A63E4EA06}" presName="nodeText" presStyleLbl="bgAccFollowNode1" presStyleIdx="2" presStyleCnt="3">
        <dgm:presLayoutVars>
          <dgm:bulletEnabled val="1"/>
        </dgm:presLayoutVars>
      </dgm:prSet>
      <dgm:spPr/>
    </dgm:pt>
  </dgm:ptLst>
  <dgm:cxnLst>
    <dgm:cxn modelId="{1A80FB40-9D1F-497C-A049-5E6C4670299A}" srcId="{2D808DD4-BCD1-44BF-862A-07AA35812F80}" destId="{52840191-0D9C-4EE3-98DE-02AF2BBC370E}" srcOrd="0" destOrd="0" parTransId="{2198F2B3-CD73-4C24-A5B6-1636DBA41F60}" sibTransId="{44F60A9D-5E02-43CF-B169-D941128951DF}"/>
    <dgm:cxn modelId="{B6A18D5E-AC79-43E9-86C4-FD9336D2D506}" type="presOf" srcId="{52840191-0D9C-4EE3-98DE-02AF2BBC370E}" destId="{77527C12-3CCC-44EE-B803-2D1DD783C8B1}" srcOrd="0" destOrd="0" presId="urn:microsoft.com/office/officeart/2016/7/layout/BasicLinearProcessNumbered"/>
    <dgm:cxn modelId="{FB0DDD6E-4D73-45CC-A0BA-751EFE84F6B1}" type="presOf" srcId="{A19364AE-521E-4063-B988-385A63E4EA06}" destId="{9CE6930B-35DA-420F-9D54-E6FA05ED2C47}" srcOrd="1" destOrd="0" presId="urn:microsoft.com/office/officeart/2016/7/layout/BasicLinearProcessNumbered"/>
    <dgm:cxn modelId="{FD71FF50-0C63-4582-A3AA-76ADC6CA22A9}" type="presOf" srcId="{43D823B4-437B-475C-82BC-51E76ECA3BDA}" destId="{B793430E-FCB9-48B5-AF69-8C2A4BD2C5D7}" srcOrd="0" destOrd="0" presId="urn:microsoft.com/office/officeart/2016/7/layout/BasicLinearProcessNumbered"/>
    <dgm:cxn modelId="{E5A71478-AF76-484F-9246-295806F01007}" type="presOf" srcId="{2D808DD4-BCD1-44BF-862A-07AA35812F80}" destId="{8179A457-FAB0-46A3-B0F0-B7A68E8547A1}" srcOrd="0" destOrd="0" presId="urn:microsoft.com/office/officeart/2016/7/layout/BasicLinearProcessNumbered"/>
    <dgm:cxn modelId="{835B1F7D-8894-458F-B339-323AD4200BDD}" type="presOf" srcId="{44F60A9D-5E02-43CF-B169-D941128951DF}" destId="{012073F0-CF66-44AE-B661-74A4CD55F78A}" srcOrd="0" destOrd="0" presId="urn:microsoft.com/office/officeart/2016/7/layout/BasicLinearProcessNumbered"/>
    <dgm:cxn modelId="{324A607D-2889-4BD9-8DB2-7FE741B4B816}" srcId="{2D808DD4-BCD1-44BF-862A-07AA35812F80}" destId="{A19364AE-521E-4063-B988-385A63E4EA06}" srcOrd="2" destOrd="0" parTransId="{14272032-3BDE-4137-9BFE-FFA40E45A6DF}" sibTransId="{43D823B4-437B-475C-82BC-51E76ECA3BDA}"/>
    <dgm:cxn modelId="{B50A1A83-35C2-4C3F-B0ED-01E8904423F9}" srcId="{2D808DD4-BCD1-44BF-862A-07AA35812F80}" destId="{4A8959FB-3817-4BC4-914C-2E913A2B2DCD}" srcOrd="1" destOrd="0" parTransId="{86907EF2-60DC-48ED-BD5B-7C7A6AE86BDC}" sibTransId="{052338DA-93D7-4756-A90A-B9493F7C1B92}"/>
    <dgm:cxn modelId="{1C5E02A0-CC62-49A1-BCF2-1479466EC279}" type="presOf" srcId="{052338DA-93D7-4756-A90A-B9493F7C1B92}" destId="{F8251ADB-8F33-46A2-9B80-387CC1C919A1}" srcOrd="0" destOrd="0" presId="urn:microsoft.com/office/officeart/2016/7/layout/BasicLinearProcessNumbered"/>
    <dgm:cxn modelId="{A6EF8CB9-6A2A-4A58-A356-2DCCC5BA23D6}" type="presOf" srcId="{4A8959FB-3817-4BC4-914C-2E913A2B2DCD}" destId="{04D14263-F568-49CD-8CDF-936E4FDE3BD8}" srcOrd="0" destOrd="0" presId="urn:microsoft.com/office/officeart/2016/7/layout/BasicLinearProcessNumbered"/>
    <dgm:cxn modelId="{382BF0E7-F585-478E-A6C6-DD7CC1618DBF}" type="presOf" srcId="{52840191-0D9C-4EE3-98DE-02AF2BBC370E}" destId="{D6D854A3-EBB5-4A27-BEE6-AC4E2FF73F08}" srcOrd="1" destOrd="0" presId="urn:microsoft.com/office/officeart/2016/7/layout/BasicLinearProcessNumbered"/>
    <dgm:cxn modelId="{A52230F2-69F6-4398-8957-507249E4FD11}" type="presOf" srcId="{4A8959FB-3817-4BC4-914C-2E913A2B2DCD}" destId="{73139C63-1E9C-49B4-A214-E4F59D8148BF}" srcOrd="1" destOrd="0" presId="urn:microsoft.com/office/officeart/2016/7/layout/BasicLinearProcessNumbered"/>
    <dgm:cxn modelId="{E2B35EF9-3DD8-489D-B378-9707DB75F1AA}" type="presOf" srcId="{A19364AE-521E-4063-B988-385A63E4EA06}" destId="{D710BD2D-F4BC-4A5F-B762-F10040B6FC34}" srcOrd="0" destOrd="0" presId="urn:microsoft.com/office/officeart/2016/7/layout/BasicLinearProcessNumbered"/>
    <dgm:cxn modelId="{A75A1E97-036D-49D4-9550-D3D4AC0BC090}" type="presParOf" srcId="{8179A457-FAB0-46A3-B0F0-B7A68E8547A1}" destId="{E9206EF7-D439-44FC-95D4-E934205E080B}" srcOrd="0" destOrd="0" presId="urn:microsoft.com/office/officeart/2016/7/layout/BasicLinearProcessNumbered"/>
    <dgm:cxn modelId="{87FC850F-473F-4421-90E8-1E6E2A3D8052}" type="presParOf" srcId="{E9206EF7-D439-44FC-95D4-E934205E080B}" destId="{77527C12-3CCC-44EE-B803-2D1DD783C8B1}" srcOrd="0" destOrd="0" presId="urn:microsoft.com/office/officeart/2016/7/layout/BasicLinearProcessNumbered"/>
    <dgm:cxn modelId="{8F8DEACE-356A-43AE-A615-F3DBB1ACE0EA}" type="presParOf" srcId="{E9206EF7-D439-44FC-95D4-E934205E080B}" destId="{012073F0-CF66-44AE-B661-74A4CD55F78A}" srcOrd="1" destOrd="0" presId="urn:microsoft.com/office/officeart/2016/7/layout/BasicLinearProcessNumbered"/>
    <dgm:cxn modelId="{962E334E-680A-4ABF-AF0A-4F4E037DF312}" type="presParOf" srcId="{E9206EF7-D439-44FC-95D4-E934205E080B}" destId="{B1E1FD05-09EB-4B89-B7EF-6A27D3BC2348}" srcOrd="2" destOrd="0" presId="urn:microsoft.com/office/officeart/2016/7/layout/BasicLinearProcessNumbered"/>
    <dgm:cxn modelId="{C13E0205-E567-4287-9D10-9EB31BBEEA00}" type="presParOf" srcId="{E9206EF7-D439-44FC-95D4-E934205E080B}" destId="{D6D854A3-EBB5-4A27-BEE6-AC4E2FF73F08}" srcOrd="3" destOrd="0" presId="urn:microsoft.com/office/officeart/2016/7/layout/BasicLinearProcessNumbered"/>
    <dgm:cxn modelId="{2A7F6A67-9061-4130-BBB3-037ED98AA536}" type="presParOf" srcId="{8179A457-FAB0-46A3-B0F0-B7A68E8547A1}" destId="{C479025B-BCC3-4D2E-B7B1-DB4327606108}" srcOrd="1" destOrd="0" presId="urn:microsoft.com/office/officeart/2016/7/layout/BasicLinearProcessNumbered"/>
    <dgm:cxn modelId="{9039E3DA-0388-4498-941C-8817CBE74366}" type="presParOf" srcId="{8179A457-FAB0-46A3-B0F0-B7A68E8547A1}" destId="{FDEDB2A2-BF2A-4042-B53B-2453C82EF5C3}" srcOrd="2" destOrd="0" presId="urn:microsoft.com/office/officeart/2016/7/layout/BasicLinearProcessNumbered"/>
    <dgm:cxn modelId="{8F6FD45A-E735-4D2D-A122-6D55CC29DC95}" type="presParOf" srcId="{FDEDB2A2-BF2A-4042-B53B-2453C82EF5C3}" destId="{04D14263-F568-49CD-8CDF-936E4FDE3BD8}" srcOrd="0" destOrd="0" presId="urn:microsoft.com/office/officeart/2016/7/layout/BasicLinearProcessNumbered"/>
    <dgm:cxn modelId="{AF6161C9-85BF-478F-9852-74CCDC0B9B8E}" type="presParOf" srcId="{FDEDB2A2-BF2A-4042-B53B-2453C82EF5C3}" destId="{F8251ADB-8F33-46A2-9B80-387CC1C919A1}" srcOrd="1" destOrd="0" presId="urn:microsoft.com/office/officeart/2016/7/layout/BasicLinearProcessNumbered"/>
    <dgm:cxn modelId="{27B9F622-5624-4172-A6EC-71335D835D42}" type="presParOf" srcId="{FDEDB2A2-BF2A-4042-B53B-2453C82EF5C3}" destId="{46459A45-F898-480D-9D59-1C438A85B38D}" srcOrd="2" destOrd="0" presId="urn:microsoft.com/office/officeart/2016/7/layout/BasicLinearProcessNumbered"/>
    <dgm:cxn modelId="{5836BCAF-5FBE-43CC-BA27-6CD5142C4B27}" type="presParOf" srcId="{FDEDB2A2-BF2A-4042-B53B-2453C82EF5C3}" destId="{73139C63-1E9C-49B4-A214-E4F59D8148BF}" srcOrd="3" destOrd="0" presId="urn:microsoft.com/office/officeart/2016/7/layout/BasicLinearProcessNumbered"/>
    <dgm:cxn modelId="{AB63C575-EF73-47D9-9910-D57B9ACAE832}" type="presParOf" srcId="{8179A457-FAB0-46A3-B0F0-B7A68E8547A1}" destId="{ABEF1A6F-774C-4F7E-9E60-9BF769243E30}" srcOrd="3" destOrd="0" presId="urn:microsoft.com/office/officeart/2016/7/layout/BasicLinearProcessNumbered"/>
    <dgm:cxn modelId="{81921296-7E5D-4D96-BBC0-F459B55B91CC}" type="presParOf" srcId="{8179A457-FAB0-46A3-B0F0-B7A68E8547A1}" destId="{0995124C-CC31-4D4F-BFC2-3F43F17ECE8A}" srcOrd="4" destOrd="0" presId="urn:microsoft.com/office/officeart/2016/7/layout/BasicLinearProcessNumbered"/>
    <dgm:cxn modelId="{6895F9BC-D319-4C71-A6B6-8DAC0208D86B}" type="presParOf" srcId="{0995124C-CC31-4D4F-BFC2-3F43F17ECE8A}" destId="{D710BD2D-F4BC-4A5F-B762-F10040B6FC34}" srcOrd="0" destOrd="0" presId="urn:microsoft.com/office/officeart/2016/7/layout/BasicLinearProcessNumbered"/>
    <dgm:cxn modelId="{BB9E70F3-4A79-46C5-9D25-CA85C818C677}" type="presParOf" srcId="{0995124C-CC31-4D4F-BFC2-3F43F17ECE8A}" destId="{B793430E-FCB9-48B5-AF69-8C2A4BD2C5D7}" srcOrd="1" destOrd="0" presId="urn:microsoft.com/office/officeart/2016/7/layout/BasicLinearProcessNumbered"/>
    <dgm:cxn modelId="{F14EAA1E-3C37-4440-820A-C1D459FDB05A}" type="presParOf" srcId="{0995124C-CC31-4D4F-BFC2-3F43F17ECE8A}" destId="{DF47E573-F0AF-4CDF-99CE-E5D82ABF01FA}" srcOrd="2" destOrd="0" presId="urn:microsoft.com/office/officeart/2016/7/layout/BasicLinearProcessNumbered"/>
    <dgm:cxn modelId="{C8600D76-98F1-48E1-BA8B-4C712915EAB9}" type="presParOf" srcId="{0995124C-CC31-4D4F-BFC2-3F43F17ECE8A}" destId="{9CE6930B-35DA-420F-9D54-E6FA05ED2C47}"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625B49-36AB-4F80-90C5-7B4C1A5D4D96}"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04777BEA-30DE-4DD7-A03C-18748705717A}">
      <dgm:prSet/>
      <dgm:spPr/>
      <dgm:t>
        <a:bodyPr/>
        <a:lstStyle/>
        <a:p>
          <a:r>
            <a:rPr lang="en-US"/>
            <a:t>Not the end of the world</a:t>
          </a:r>
        </a:p>
      </dgm:t>
    </dgm:pt>
    <dgm:pt modelId="{B14038CF-2A68-4FC5-886C-7B706FE27031}" type="parTrans" cxnId="{6247AAC9-B771-4B45-915B-E0B5EDD2900B}">
      <dgm:prSet/>
      <dgm:spPr/>
      <dgm:t>
        <a:bodyPr/>
        <a:lstStyle/>
        <a:p>
          <a:endParaRPr lang="en-US"/>
        </a:p>
      </dgm:t>
    </dgm:pt>
    <dgm:pt modelId="{80B8E0C5-7598-4219-8D56-8CC6C8DA1FAB}" type="sibTrans" cxnId="{6247AAC9-B771-4B45-915B-E0B5EDD2900B}">
      <dgm:prSet/>
      <dgm:spPr/>
      <dgm:t>
        <a:bodyPr/>
        <a:lstStyle/>
        <a:p>
          <a:endParaRPr lang="en-US"/>
        </a:p>
      </dgm:t>
    </dgm:pt>
    <dgm:pt modelId="{9B1BFB0F-FE67-4FEF-83A0-E8553C32ED0D}">
      <dgm:prSet/>
      <dgm:spPr/>
      <dgm:t>
        <a:bodyPr/>
        <a:lstStyle/>
        <a:p>
          <a:r>
            <a:rPr lang="en-US"/>
            <a:t>MUST have a policy and a Flow Sheet</a:t>
          </a:r>
        </a:p>
      </dgm:t>
    </dgm:pt>
    <dgm:pt modelId="{BA5378A8-0D7B-4255-B34A-48F43AB3F16E}" type="parTrans" cxnId="{0012BF89-52B2-4F2B-A0E9-57A3F2D8AA3F}">
      <dgm:prSet/>
      <dgm:spPr/>
      <dgm:t>
        <a:bodyPr/>
        <a:lstStyle/>
        <a:p>
          <a:endParaRPr lang="en-US"/>
        </a:p>
      </dgm:t>
    </dgm:pt>
    <dgm:pt modelId="{2F1FA9E4-640B-4457-8847-57672B05B7F1}" type="sibTrans" cxnId="{0012BF89-52B2-4F2B-A0E9-57A3F2D8AA3F}">
      <dgm:prSet/>
      <dgm:spPr/>
      <dgm:t>
        <a:bodyPr/>
        <a:lstStyle/>
        <a:p>
          <a:endParaRPr lang="en-US"/>
        </a:p>
      </dgm:t>
    </dgm:pt>
    <dgm:pt modelId="{C74E4D77-BC18-4EDA-A55C-5EF8B3D5DB31}">
      <dgm:prSet/>
      <dgm:spPr/>
      <dgm:t>
        <a:bodyPr/>
        <a:lstStyle/>
        <a:p>
          <a:r>
            <a:rPr lang="en-US"/>
            <a:t>Get to know your SPD Manager</a:t>
          </a:r>
        </a:p>
      </dgm:t>
    </dgm:pt>
    <dgm:pt modelId="{85008E39-4A3A-485D-9B3A-D4FF3F571D77}" type="parTrans" cxnId="{F271DB86-602B-4D56-B7A6-FCC155E8A233}">
      <dgm:prSet/>
      <dgm:spPr/>
      <dgm:t>
        <a:bodyPr/>
        <a:lstStyle/>
        <a:p>
          <a:endParaRPr lang="en-US"/>
        </a:p>
      </dgm:t>
    </dgm:pt>
    <dgm:pt modelId="{2EF0BC06-B17D-4C20-8E7C-72F1FE1BBB98}" type="sibTrans" cxnId="{F271DB86-602B-4D56-B7A6-FCC155E8A233}">
      <dgm:prSet/>
      <dgm:spPr/>
      <dgm:t>
        <a:bodyPr/>
        <a:lstStyle/>
        <a:p>
          <a:endParaRPr lang="en-US"/>
        </a:p>
      </dgm:t>
    </dgm:pt>
    <dgm:pt modelId="{21DE381D-4AC9-4179-A2B1-15CEA91C1A13}">
      <dgm:prSet/>
      <dgm:spPr/>
      <dgm:t>
        <a:bodyPr/>
        <a:lstStyle/>
        <a:p>
          <a:r>
            <a:rPr lang="en-US"/>
            <a:t>Connect with your Vendor</a:t>
          </a:r>
        </a:p>
      </dgm:t>
    </dgm:pt>
    <dgm:pt modelId="{69F50BF0-CE42-4198-95A7-37D0A9415866}" type="parTrans" cxnId="{4D22C493-AA55-49FD-A561-660A1411F46D}">
      <dgm:prSet/>
      <dgm:spPr/>
      <dgm:t>
        <a:bodyPr/>
        <a:lstStyle/>
        <a:p>
          <a:endParaRPr lang="en-US"/>
        </a:p>
      </dgm:t>
    </dgm:pt>
    <dgm:pt modelId="{C825ACE6-4DAE-434E-95E7-5A42135D28DE}" type="sibTrans" cxnId="{4D22C493-AA55-49FD-A561-660A1411F46D}">
      <dgm:prSet/>
      <dgm:spPr/>
      <dgm:t>
        <a:bodyPr/>
        <a:lstStyle/>
        <a:p>
          <a:endParaRPr lang="en-US"/>
        </a:p>
      </dgm:t>
    </dgm:pt>
    <dgm:pt modelId="{82B3ED91-1CD8-4FD3-970D-3A8B330ABCF7}" type="pres">
      <dgm:prSet presAssocID="{57625B49-36AB-4F80-90C5-7B4C1A5D4D96}" presName="vert0" presStyleCnt="0">
        <dgm:presLayoutVars>
          <dgm:dir/>
          <dgm:animOne val="branch"/>
          <dgm:animLvl val="lvl"/>
        </dgm:presLayoutVars>
      </dgm:prSet>
      <dgm:spPr/>
    </dgm:pt>
    <dgm:pt modelId="{CFA325AC-5F7F-40D6-A564-2EBC542B2D0F}" type="pres">
      <dgm:prSet presAssocID="{04777BEA-30DE-4DD7-A03C-18748705717A}" presName="thickLine" presStyleLbl="alignNode1" presStyleIdx="0" presStyleCnt="4"/>
      <dgm:spPr/>
    </dgm:pt>
    <dgm:pt modelId="{BCB1FE75-8DEC-458C-B755-CE0D9E09CB49}" type="pres">
      <dgm:prSet presAssocID="{04777BEA-30DE-4DD7-A03C-18748705717A}" presName="horz1" presStyleCnt="0"/>
      <dgm:spPr/>
    </dgm:pt>
    <dgm:pt modelId="{FB88C8AF-16CC-4C91-84A1-F520945EC11A}" type="pres">
      <dgm:prSet presAssocID="{04777BEA-30DE-4DD7-A03C-18748705717A}" presName="tx1" presStyleLbl="revTx" presStyleIdx="0" presStyleCnt="4"/>
      <dgm:spPr/>
    </dgm:pt>
    <dgm:pt modelId="{F12361B3-81A4-4C55-94A8-61C24A3D1853}" type="pres">
      <dgm:prSet presAssocID="{04777BEA-30DE-4DD7-A03C-18748705717A}" presName="vert1" presStyleCnt="0"/>
      <dgm:spPr/>
    </dgm:pt>
    <dgm:pt modelId="{5591C020-14F2-4887-A661-C6A119FD6C59}" type="pres">
      <dgm:prSet presAssocID="{9B1BFB0F-FE67-4FEF-83A0-E8553C32ED0D}" presName="thickLine" presStyleLbl="alignNode1" presStyleIdx="1" presStyleCnt="4"/>
      <dgm:spPr/>
    </dgm:pt>
    <dgm:pt modelId="{DDDEDDC0-5DC1-419E-8341-0F7270DB12D8}" type="pres">
      <dgm:prSet presAssocID="{9B1BFB0F-FE67-4FEF-83A0-E8553C32ED0D}" presName="horz1" presStyleCnt="0"/>
      <dgm:spPr/>
    </dgm:pt>
    <dgm:pt modelId="{2C72B245-FE3A-4E60-BAA5-60AB06CE1C40}" type="pres">
      <dgm:prSet presAssocID="{9B1BFB0F-FE67-4FEF-83A0-E8553C32ED0D}" presName="tx1" presStyleLbl="revTx" presStyleIdx="1" presStyleCnt="4"/>
      <dgm:spPr/>
    </dgm:pt>
    <dgm:pt modelId="{C1066F84-780B-4994-895D-E6024671F7F7}" type="pres">
      <dgm:prSet presAssocID="{9B1BFB0F-FE67-4FEF-83A0-E8553C32ED0D}" presName="vert1" presStyleCnt="0"/>
      <dgm:spPr/>
    </dgm:pt>
    <dgm:pt modelId="{0516BF49-A5A8-48CE-A49B-B29AA26141B7}" type="pres">
      <dgm:prSet presAssocID="{C74E4D77-BC18-4EDA-A55C-5EF8B3D5DB31}" presName="thickLine" presStyleLbl="alignNode1" presStyleIdx="2" presStyleCnt="4"/>
      <dgm:spPr/>
    </dgm:pt>
    <dgm:pt modelId="{81EFDA73-EAD0-4074-AAB9-CA41C473ECCA}" type="pres">
      <dgm:prSet presAssocID="{C74E4D77-BC18-4EDA-A55C-5EF8B3D5DB31}" presName="horz1" presStyleCnt="0"/>
      <dgm:spPr/>
    </dgm:pt>
    <dgm:pt modelId="{CE5CD52B-D353-4DB0-8072-119B6C937BFB}" type="pres">
      <dgm:prSet presAssocID="{C74E4D77-BC18-4EDA-A55C-5EF8B3D5DB31}" presName="tx1" presStyleLbl="revTx" presStyleIdx="2" presStyleCnt="4"/>
      <dgm:spPr/>
    </dgm:pt>
    <dgm:pt modelId="{EC138878-5892-4EF0-98F4-E0E4FC7BE686}" type="pres">
      <dgm:prSet presAssocID="{C74E4D77-BC18-4EDA-A55C-5EF8B3D5DB31}" presName="vert1" presStyleCnt="0"/>
      <dgm:spPr/>
    </dgm:pt>
    <dgm:pt modelId="{4992863A-F8B5-4859-933C-0AC5ED27F2B5}" type="pres">
      <dgm:prSet presAssocID="{21DE381D-4AC9-4179-A2B1-15CEA91C1A13}" presName="thickLine" presStyleLbl="alignNode1" presStyleIdx="3" presStyleCnt="4"/>
      <dgm:spPr/>
    </dgm:pt>
    <dgm:pt modelId="{D0DCBDF8-CD4D-40EC-B38E-52D3420B6E43}" type="pres">
      <dgm:prSet presAssocID="{21DE381D-4AC9-4179-A2B1-15CEA91C1A13}" presName="horz1" presStyleCnt="0"/>
      <dgm:spPr/>
    </dgm:pt>
    <dgm:pt modelId="{872BB6FA-E38B-45D3-AE02-92CC1920B841}" type="pres">
      <dgm:prSet presAssocID="{21DE381D-4AC9-4179-A2B1-15CEA91C1A13}" presName="tx1" presStyleLbl="revTx" presStyleIdx="3" presStyleCnt="4"/>
      <dgm:spPr/>
    </dgm:pt>
    <dgm:pt modelId="{6B1E581A-A049-4B51-A3E6-F7AA31E67101}" type="pres">
      <dgm:prSet presAssocID="{21DE381D-4AC9-4179-A2B1-15CEA91C1A13}" presName="vert1" presStyleCnt="0"/>
      <dgm:spPr/>
    </dgm:pt>
  </dgm:ptLst>
  <dgm:cxnLst>
    <dgm:cxn modelId="{EFDF8A6C-A118-448D-8221-C1B962750A9E}" type="presOf" srcId="{C74E4D77-BC18-4EDA-A55C-5EF8B3D5DB31}" destId="{CE5CD52B-D353-4DB0-8072-119B6C937BFB}" srcOrd="0" destOrd="0" presId="urn:microsoft.com/office/officeart/2008/layout/LinedList"/>
    <dgm:cxn modelId="{12C4E058-B057-43AF-90D1-53DD307E3CC4}" type="presOf" srcId="{9B1BFB0F-FE67-4FEF-83A0-E8553C32ED0D}" destId="{2C72B245-FE3A-4E60-BAA5-60AB06CE1C40}" srcOrd="0" destOrd="0" presId="urn:microsoft.com/office/officeart/2008/layout/LinedList"/>
    <dgm:cxn modelId="{F271DB86-602B-4D56-B7A6-FCC155E8A233}" srcId="{57625B49-36AB-4F80-90C5-7B4C1A5D4D96}" destId="{C74E4D77-BC18-4EDA-A55C-5EF8B3D5DB31}" srcOrd="2" destOrd="0" parTransId="{85008E39-4A3A-485D-9B3A-D4FF3F571D77}" sibTransId="{2EF0BC06-B17D-4C20-8E7C-72F1FE1BBB98}"/>
    <dgm:cxn modelId="{0012BF89-52B2-4F2B-A0E9-57A3F2D8AA3F}" srcId="{57625B49-36AB-4F80-90C5-7B4C1A5D4D96}" destId="{9B1BFB0F-FE67-4FEF-83A0-E8553C32ED0D}" srcOrd="1" destOrd="0" parTransId="{BA5378A8-0D7B-4255-B34A-48F43AB3F16E}" sibTransId="{2F1FA9E4-640B-4457-8847-57672B05B7F1}"/>
    <dgm:cxn modelId="{2C6FAF92-A894-4C32-9AFC-28816F71C834}" type="presOf" srcId="{04777BEA-30DE-4DD7-A03C-18748705717A}" destId="{FB88C8AF-16CC-4C91-84A1-F520945EC11A}" srcOrd="0" destOrd="0" presId="urn:microsoft.com/office/officeart/2008/layout/LinedList"/>
    <dgm:cxn modelId="{4D22C493-AA55-49FD-A561-660A1411F46D}" srcId="{57625B49-36AB-4F80-90C5-7B4C1A5D4D96}" destId="{21DE381D-4AC9-4179-A2B1-15CEA91C1A13}" srcOrd="3" destOrd="0" parTransId="{69F50BF0-CE42-4198-95A7-37D0A9415866}" sibTransId="{C825ACE6-4DAE-434E-95E7-5A42135D28DE}"/>
    <dgm:cxn modelId="{8FEBC19D-3E5D-43A3-BE42-34D7B33A1AA7}" type="presOf" srcId="{57625B49-36AB-4F80-90C5-7B4C1A5D4D96}" destId="{82B3ED91-1CD8-4FD3-970D-3A8B330ABCF7}" srcOrd="0" destOrd="0" presId="urn:microsoft.com/office/officeart/2008/layout/LinedList"/>
    <dgm:cxn modelId="{6247AAC9-B771-4B45-915B-E0B5EDD2900B}" srcId="{57625B49-36AB-4F80-90C5-7B4C1A5D4D96}" destId="{04777BEA-30DE-4DD7-A03C-18748705717A}" srcOrd="0" destOrd="0" parTransId="{B14038CF-2A68-4FC5-886C-7B706FE27031}" sibTransId="{80B8E0C5-7598-4219-8D56-8CC6C8DA1FAB}"/>
    <dgm:cxn modelId="{E95872E6-D491-43F6-8320-001C15B0C822}" type="presOf" srcId="{21DE381D-4AC9-4179-A2B1-15CEA91C1A13}" destId="{872BB6FA-E38B-45D3-AE02-92CC1920B841}" srcOrd="0" destOrd="0" presId="urn:microsoft.com/office/officeart/2008/layout/LinedList"/>
    <dgm:cxn modelId="{FBDC63D9-FE1F-4449-875F-2DA7C22216D5}" type="presParOf" srcId="{82B3ED91-1CD8-4FD3-970D-3A8B330ABCF7}" destId="{CFA325AC-5F7F-40D6-A564-2EBC542B2D0F}" srcOrd="0" destOrd="0" presId="urn:microsoft.com/office/officeart/2008/layout/LinedList"/>
    <dgm:cxn modelId="{90DF3FB7-FFCB-47DF-8BA4-790C70C25700}" type="presParOf" srcId="{82B3ED91-1CD8-4FD3-970D-3A8B330ABCF7}" destId="{BCB1FE75-8DEC-458C-B755-CE0D9E09CB49}" srcOrd="1" destOrd="0" presId="urn:microsoft.com/office/officeart/2008/layout/LinedList"/>
    <dgm:cxn modelId="{A3F9F84F-6D01-4F0F-878B-7E89BE4E0AF5}" type="presParOf" srcId="{BCB1FE75-8DEC-458C-B755-CE0D9E09CB49}" destId="{FB88C8AF-16CC-4C91-84A1-F520945EC11A}" srcOrd="0" destOrd="0" presId="urn:microsoft.com/office/officeart/2008/layout/LinedList"/>
    <dgm:cxn modelId="{AAD5E3CF-DEA8-4E3F-BF5F-89998CD0BC9D}" type="presParOf" srcId="{BCB1FE75-8DEC-458C-B755-CE0D9E09CB49}" destId="{F12361B3-81A4-4C55-94A8-61C24A3D1853}" srcOrd="1" destOrd="0" presId="urn:microsoft.com/office/officeart/2008/layout/LinedList"/>
    <dgm:cxn modelId="{021B9941-525B-484B-9799-406595329850}" type="presParOf" srcId="{82B3ED91-1CD8-4FD3-970D-3A8B330ABCF7}" destId="{5591C020-14F2-4887-A661-C6A119FD6C59}" srcOrd="2" destOrd="0" presId="urn:microsoft.com/office/officeart/2008/layout/LinedList"/>
    <dgm:cxn modelId="{204E0AC1-6A7B-431D-928F-ACBA51BA3F6D}" type="presParOf" srcId="{82B3ED91-1CD8-4FD3-970D-3A8B330ABCF7}" destId="{DDDEDDC0-5DC1-419E-8341-0F7270DB12D8}" srcOrd="3" destOrd="0" presId="urn:microsoft.com/office/officeart/2008/layout/LinedList"/>
    <dgm:cxn modelId="{AB2FE258-791A-49D3-86C3-E96CC9A06F58}" type="presParOf" srcId="{DDDEDDC0-5DC1-419E-8341-0F7270DB12D8}" destId="{2C72B245-FE3A-4E60-BAA5-60AB06CE1C40}" srcOrd="0" destOrd="0" presId="urn:microsoft.com/office/officeart/2008/layout/LinedList"/>
    <dgm:cxn modelId="{D96BE771-407F-4707-ACEB-32D6D9C1FBE5}" type="presParOf" srcId="{DDDEDDC0-5DC1-419E-8341-0F7270DB12D8}" destId="{C1066F84-780B-4994-895D-E6024671F7F7}" srcOrd="1" destOrd="0" presId="urn:microsoft.com/office/officeart/2008/layout/LinedList"/>
    <dgm:cxn modelId="{76EEFA80-F8E7-4C92-B774-A456DAF2D11C}" type="presParOf" srcId="{82B3ED91-1CD8-4FD3-970D-3A8B330ABCF7}" destId="{0516BF49-A5A8-48CE-A49B-B29AA26141B7}" srcOrd="4" destOrd="0" presId="urn:microsoft.com/office/officeart/2008/layout/LinedList"/>
    <dgm:cxn modelId="{12166F55-037C-4BE8-A64C-101B8A9ADD77}" type="presParOf" srcId="{82B3ED91-1CD8-4FD3-970D-3A8B330ABCF7}" destId="{81EFDA73-EAD0-4074-AAB9-CA41C473ECCA}" srcOrd="5" destOrd="0" presId="urn:microsoft.com/office/officeart/2008/layout/LinedList"/>
    <dgm:cxn modelId="{77E2B84B-1249-4234-9441-A0806E2675B0}" type="presParOf" srcId="{81EFDA73-EAD0-4074-AAB9-CA41C473ECCA}" destId="{CE5CD52B-D353-4DB0-8072-119B6C937BFB}" srcOrd="0" destOrd="0" presId="urn:microsoft.com/office/officeart/2008/layout/LinedList"/>
    <dgm:cxn modelId="{95BE72A4-DCDF-42A8-AF93-8A6BA5D9CC7E}" type="presParOf" srcId="{81EFDA73-EAD0-4074-AAB9-CA41C473ECCA}" destId="{EC138878-5892-4EF0-98F4-E0E4FC7BE686}" srcOrd="1" destOrd="0" presId="urn:microsoft.com/office/officeart/2008/layout/LinedList"/>
    <dgm:cxn modelId="{2DCB45EB-AC4F-41D4-B6E7-B0B7948DD879}" type="presParOf" srcId="{82B3ED91-1CD8-4FD3-970D-3A8B330ABCF7}" destId="{4992863A-F8B5-4859-933C-0AC5ED27F2B5}" srcOrd="6" destOrd="0" presId="urn:microsoft.com/office/officeart/2008/layout/LinedList"/>
    <dgm:cxn modelId="{1F7CCD71-85C2-4A91-9701-767BCB22FD41}" type="presParOf" srcId="{82B3ED91-1CD8-4FD3-970D-3A8B330ABCF7}" destId="{D0DCBDF8-CD4D-40EC-B38E-52D3420B6E43}" srcOrd="7" destOrd="0" presId="urn:microsoft.com/office/officeart/2008/layout/LinedList"/>
    <dgm:cxn modelId="{5AD76882-E647-4623-9903-36F011FF52F0}" type="presParOf" srcId="{D0DCBDF8-CD4D-40EC-B38E-52D3420B6E43}" destId="{872BB6FA-E38B-45D3-AE02-92CC1920B841}" srcOrd="0" destOrd="0" presId="urn:microsoft.com/office/officeart/2008/layout/LinedList"/>
    <dgm:cxn modelId="{F55216CF-428A-4D8B-9936-563F330B578B}" type="presParOf" srcId="{D0DCBDF8-CD4D-40EC-B38E-52D3420B6E43}" destId="{6B1E581A-A049-4B51-A3E6-F7AA31E6710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81ED04-1E8E-413D-8ACF-3F2BCF54DCE3}">
      <dsp:nvSpPr>
        <dsp:cNvPr id="0" name=""/>
        <dsp:cNvSpPr/>
      </dsp:nvSpPr>
      <dsp:spPr>
        <a:xfrm>
          <a:off x="0" y="625502"/>
          <a:ext cx="5000124" cy="794503"/>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Ideal</a:t>
          </a:r>
          <a:r>
            <a:rPr lang="en-US" sz="2000" kern="1200" dirty="0"/>
            <a:t> </a:t>
          </a:r>
        </a:p>
      </dsp:txBody>
      <dsp:txXfrm>
        <a:off x="38784" y="664286"/>
        <a:ext cx="4922556" cy="716935"/>
      </dsp:txXfrm>
    </dsp:sp>
    <dsp:sp modelId="{714941B1-8989-47D9-833F-E22B0BA87A9C}">
      <dsp:nvSpPr>
        <dsp:cNvPr id="0" name=""/>
        <dsp:cNvSpPr/>
      </dsp:nvSpPr>
      <dsp:spPr>
        <a:xfrm>
          <a:off x="0" y="1477605"/>
          <a:ext cx="5000124" cy="794503"/>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Dirty instrument found before use</a:t>
          </a:r>
        </a:p>
      </dsp:txBody>
      <dsp:txXfrm>
        <a:off x="38784" y="1516389"/>
        <a:ext cx="4922556" cy="716935"/>
      </dsp:txXfrm>
    </dsp:sp>
    <dsp:sp modelId="{092B924A-4BC2-422F-9D40-F83AC18EBD53}">
      <dsp:nvSpPr>
        <dsp:cNvPr id="0" name=""/>
        <dsp:cNvSpPr/>
      </dsp:nvSpPr>
      <dsp:spPr>
        <a:xfrm>
          <a:off x="0" y="2329708"/>
          <a:ext cx="5000124" cy="794503"/>
        </a:xfrm>
        <a:prstGeom prst="round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Dirty instrument found during case (used</a:t>
          </a:r>
          <a:r>
            <a:rPr lang="en-US" sz="2000" kern="1200" dirty="0"/>
            <a:t>)</a:t>
          </a:r>
        </a:p>
      </dsp:txBody>
      <dsp:txXfrm>
        <a:off x="38784" y="2368492"/>
        <a:ext cx="4922556" cy="716935"/>
      </dsp:txXfrm>
    </dsp:sp>
    <dsp:sp modelId="{7D773E7B-357D-4473-B683-BB7D61C16B27}">
      <dsp:nvSpPr>
        <dsp:cNvPr id="0" name=""/>
        <dsp:cNvSpPr/>
      </dsp:nvSpPr>
      <dsp:spPr>
        <a:xfrm>
          <a:off x="0" y="3181811"/>
          <a:ext cx="5000124" cy="794503"/>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Failure of Biologic Indicator – Failed Sterilizer Load, Discovered prior to Distribution</a:t>
          </a:r>
        </a:p>
      </dsp:txBody>
      <dsp:txXfrm>
        <a:off x="38784" y="3220595"/>
        <a:ext cx="4922556" cy="716935"/>
      </dsp:txXfrm>
    </dsp:sp>
    <dsp:sp modelId="{786F0D38-C4A1-471B-91EB-1A6DE096424F}">
      <dsp:nvSpPr>
        <dsp:cNvPr id="0" name=""/>
        <dsp:cNvSpPr/>
      </dsp:nvSpPr>
      <dsp:spPr>
        <a:xfrm>
          <a:off x="0" y="4033914"/>
          <a:ext cx="5000124" cy="794503"/>
        </a:xfrm>
        <a:prstGeom prst="round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Failed Sterilizer Load – Undiscovered until……. </a:t>
          </a:r>
        </a:p>
      </dsp:txBody>
      <dsp:txXfrm>
        <a:off x="38784" y="4072698"/>
        <a:ext cx="4922556" cy="716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527C12-3CCC-44EE-B803-2D1DD783C8B1}">
      <dsp:nvSpPr>
        <dsp:cNvPr id="0" name=""/>
        <dsp:cNvSpPr/>
      </dsp:nvSpPr>
      <dsp:spPr>
        <a:xfrm>
          <a:off x="0" y="91677"/>
          <a:ext cx="2536031" cy="3550443"/>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719" tIns="330200" rIns="197719" bIns="330200" numCol="1" spcCol="1270" anchor="t" anchorCtr="0">
          <a:noAutofit/>
        </a:bodyPr>
        <a:lstStyle/>
        <a:p>
          <a:pPr marL="0" lvl="0" indent="0" algn="l" defTabSz="933450">
            <a:lnSpc>
              <a:spcPct val="90000"/>
            </a:lnSpc>
            <a:spcBef>
              <a:spcPct val="0"/>
            </a:spcBef>
            <a:spcAft>
              <a:spcPct val="35000"/>
            </a:spcAft>
            <a:buNone/>
          </a:pPr>
          <a:r>
            <a:rPr lang="en-US" sz="2100" kern="1200"/>
            <a:t>Notify SPD, Infection Prevention, OR Manager, Risk Management.</a:t>
          </a:r>
        </a:p>
      </dsp:txBody>
      <dsp:txXfrm>
        <a:off x="0" y="1440846"/>
        <a:ext cx="2536031" cy="2130266"/>
      </dsp:txXfrm>
    </dsp:sp>
    <dsp:sp modelId="{012073F0-CF66-44AE-B661-74A4CD55F78A}">
      <dsp:nvSpPr>
        <dsp:cNvPr id="0" name=""/>
        <dsp:cNvSpPr/>
      </dsp:nvSpPr>
      <dsp:spPr>
        <a:xfrm>
          <a:off x="735449" y="446722"/>
          <a:ext cx="1065133" cy="1065133"/>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042" tIns="12700" rIns="83042"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91434" y="602707"/>
        <a:ext cx="753163" cy="753163"/>
      </dsp:txXfrm>
    </dsp:sp>
    <dsp:sp modelId="{B1E1FD05-09EB-4B89-B7EF-6A27D3BC2348}">
      <dsp:nvSpPr>
        <dsp:cNvPr id="0" name=""/>
        <dsp:cNvSpPr/>
      </dsp:nvSpPr>
      <dsp:spPr>
        <a:xfrm>
          <a:off x="0" y="3642049"/>
          <a:ext cx="2536031" cy="72"/>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D14263-F568-49CD-8CDF-936E4FDE3BD8}">
      <dsp:nvSpPr>
        <dsp:cNvPr id="0" name=""/>
        <dsp:cNvSpPr/>
      </dsp:nvSpPr>
      <dsp:spPr>
        <a:xfrm>
          <a:off x="2789634" y="91677"/>
          <a:ext cx="2536031" cy="3550443"/>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719" tIns="330200" rIns="197719" bIns="330200" numCol="1" spcCol="1270" anchor="t" anchorCtr="0">
          <a:noAutofit/>
        </a:bodyPr>
        <a:lstStyle/>
        <a:p>
          <a:pPr marL="0" lvl="0" indent="0" algn="l" defTabSz="933450">
            <a:lnSpc>
              <a:spcPct val="90000"/>
            </a:lnSpc>
            <a:spcBef>
              <a:spcPct val="0"/>
            </a:spcBef>
            <a:spcAft>
              <a:spcPct val="35000"/>
            </a:spcAft>
            <a:buNone/>
          </a:pPr>
          <a:r>
            <a:rPr lang="en-US" sz="2100" kern="1200"/>
            <a:t>If items were used, notify surgeon(s) and follow exposure protocol.</a:t>
          </a:r>
        </a:p>
      </dsp:txBody>
      <dsp:txXfrm>
        <a:off x="2789634" y="1440846"/>
        <a:ext cx="2536031" cy="2130266"/>
      </dsp:txXfrm>
    </dsp:sp>
    <dsp:sp modelId="{F8251ADB-8F33-46A2-9B80-387CC1C919A1}">
      <dsp:nvSpPr>
        <dsp:cNvPr id="0" name=""/>
        <dsp:cNvSpPr/>
      </dsp:nvSpPr>
      <dsp:spPr>
        <a:xfrm>
          <a:off x="3525083" y="446722"/>
          <a:ext cx="1065133" cy="1065133"/>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042" tIns="12700" rIns="83042"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681068" y="602707"/>
        <a:ext cx="753163" cy="753163"/>
      </dsp:txXfrm>
    </dsp:sp>
    <dsp:sp modelId="{46459A45-F898-480D-9D59-1C438A85B38D}">
      <dsp:nvSpPr>
        <dsp:cNvPr id="0" name=""/>
        <dsp:cNvSpPr/>
      </dsp:nvSpPr>
      <dsp:spPr>
        <a:xfrm>
          <a:off x="2789634" y="3642049"/>
          <a:ext cx="2536031" cy="72"/>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10BD2D-F4BC-4A5F-B762-F10040B6FC34}">
      <dsp:nvSpPr>
        <dsp:cNvPr id="0" name=""/>
        <dsp:cNvSpPr/>
      </dsp:nvSpPr>
      <dsp:spPr>
        <a:xfrm>
          <a:off x="5579268" y="91677"/>
          <a:ext cx="2536031" cy="3550443"/>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719" tIns="330200" rIns="197719" bIns="330200" numCol="1" spcCol="1270" anchor="t" anchorCtr="0">
          <a:noAutofit/>
        </a:bodyPr>
        <a:lstStyle/>
        <a:p>
          <a:pPr marL="0" lvl="0" indent="0" algn="l" defTabSz="933450">
            <a:lnSpc>
              <a:spcPct val="90000"/>
            </a:lnSpc>
            <a:spcBef>
              <a:spcPct val="0"/>
            </a:spcBef>
            <a:spcAft>
              <a:spcPct val="35000"/>
            </a:spcAft>
            <a:buNone/>
          </a:pPr>
          <a:r>
            <a:rPr lang="en-US" sz="2100" kern="1200"/>
            <a:t>Evaluate patient risk per facility policy.</a:t>
          </a:r>
        </a:p>
      </dsp:txBody>
      <dsp:txXfrm>
        <a:off x="5579268" y="1440846"/>
        <a:ext cx="2536031" cy="2130266"/>
      </dsp:txXfrm>
    </dsp:sp>
    <dsp:sp modelId="{B793430E-FCB9-48B5-AF69-8C2A4BD2C5D7}">
      <dsp:nvSpPr>
        <dsp:cNvPr id="0" name=""/>
        <dsp:cNvSpPr/>
      </dsp:nvSpPr>
      <dsp:spPr>
        <a:xfrm>
          <a:off x="6314717" y="446722"/>
          <a:ext cx="1065133" cy="1065133"/>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042" tIns="12700" rIns="83042"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470702" y="602707"/>
        <a:ext cx="753163" cy="753163"/>
      </dsp:txXfrm>
    </dsp:sp>
    <dsp:sp modelId="{DF47E573-F0AF-4CDF-99CE-E5D82ABF01FA}">
      <dsp:nvSpPr>
        <dsp:cNvPr id="0" name=""/>
        <dsp:cNvSpPr/>
      </dsp:nvSpPr>
      <dsp:spPr>
        <a:xfrm>
          <a:off x="5579268" y="3642049"/>
          <a:ext cx="2536031" cy="7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A325AC-5F7F-40D6-A564-2EBC542B2D0F}">
      <dsp:nvSpPr>
        <dsp:cNvPr id="0" name=""/>
        <dsp:cNvSpPr/>
      </dsp:nvSpPr>
      <dsp:spPr>
        <a:xfrm>
          <a:off x="0" y="0"/>
          <a:ext cx="5000124" cy="0"/>
        </a:xfrm>
        <a:prstGeom prst="lin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B88C8AF-16CC-4C91-84A1-F520945EC11A}">
      <dsp:nvSpPr>
        <dsp:cNvPr id="0" name=""/>
        <dsp:cNvSpPr/>
      </dsp:nvSpPr>
      <dsp:spPr>
        <a:xfrm>
          <a:off x="0" y="0"/>
          <a:ext cx="5000124"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Not the end of the world</a:t>
          </a:r>
        </a:p>
      </dsp:txBody>
      <dsp:txXfrm>
        <a:off x="0" y="0"/>
        <a:ext cx="5000124" cy="1363480"/>
      </dsp:txXfrm>
    </dsp:sp>
    <dsp:sp modelId="{5591C020-14F2-4887-A661-C6A119FD6C59}">
      <dsp:nvSpPr>
        <dsp:cNvPr id="0" name=""/>
        <dsp:cNvSpPr/>
      </dsp:nvSpPr>
      <dsp:spPr>
        <a:xfrm>
          <a:off x="0" y="1363480"/>
          <a:ext cx="5000124" cy="0"/>
        </a:xfrm>
        <a:prstGeom prst="lin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C72B245-FE3A-4E60-BAA5-60AB06CE1C40}">
      <dsp:nvSpPr>
        <dsp:cNvPr id="0" name=""/>
        <dsp:cNvSpPr/>
      </dsp:nvSpPr>
      <dsp:spPr>
        <a:xfrm>
          <a:off x="0" y="1363480"/>
          <a:ext cx="5000124"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MUST have a policy and a Flow Sheet</a:t>
          </a:r>
        </a:p>
      </dsp:txBody>
      <dsp:txXfrm>
        <a:off x="0" y="1363480"/>
        <a:ext cx="5000124" cy="1363480"/>
      </dsp:txXfrm>
    </dsp:sp>
    <dsp:sp modelId="{0516BF49-A5A8-48CE-A49B-B29AA26141B7}">
      <dsp:nvSpPr>
        <dsp:cNvPr id="0" name=""/>
        <dsp:cNvSpPr/>
      </dsp:nvSpPr>
      <dsp:spPr>
        <a:xfrm>
          <a:off x="0" y="2726960"/>
          <a:ext cx="5000124" cy="0"/>
        </a:xfrm>
        <a:prstGeom prst="lin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E5CD52B-D353-4DB0-8072-119B6C937BFB}">
      <dsp:nvSpPr>
        <dsp:cNvPr id="0" name=""/>
        <dsp:cNvSpPr/>
      </dsp:nvSpPr>
      <dsp:spPr>
        <a:xfrm>
          <a:off x="0" y="2726960"/>
          <a:ext cx="5000124"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Get to know your SPD Manager</a:t>
          </a:r>
        </a:p>
      </dsp:txBody>
      <dsp:txXfrm>
        <a:off x="0" y="2726960"/>
        <a:ext cx="5000124" cy="1363480"/>
      </dsp:txXfrm>
    </dsp:sp>
    <dsp:sp modelId="{4992863A-F8B5-4859-933C-0AC5ED27F2B5}">
      <dsp:nvSpPr>
        <dsp:cNvPr id="0" name=""/>
        <dsp:cNvSpPr/>
      </dsp:nvSpPr>
      <dsp:spPr>
        <a:xfrm>
          <a:off x="0" y="4090440"/>
          <a:ext cx="5000124" cy="0"/>
        </a:xfrm>
        <a:prstGeom prst="lin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72BB6FA-E38B-45D3-AE02-92CC1920B841}">
      <dsp:nvSpPr>
        <dsp:cNvPr id="0" name=""/>
        <dsp:cNvSpPr/>
      </dsp:nvSpPr>
      <dsp:spPr>
        <a:xfrm>
          <a:off x="0" y="4090440"/>
          <a:ext cx="5000124"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Connect with your Vendor</a:t>
          </a:r>
        </a:p>
      </dsp:txBody>
      <dsp:txXfrm>
        <a:off x="0" y="4090440"/>
        <a:ext cx="5000124" cy="13634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278394-BD34-4A8E-ABBF-8F7CDB3FB0BA}" type="datetimeFigureOut">
              <a:rPr lang="en-US" smtClean="0"/>
              <a:t>9/10/2025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1CB3C5-5EA6-4B80-9C23-4600A109AFBF}" type="slidenum">
              <a:rPr lang="en-US" smtClean="0"/>
              <a:t>‹#›</a:t>
            </a:fld>
            <a:endParaRPr lang="en-US"/>
          </a:p>
        </p:txBody>
      </p:sp>
    </p:spTree>
    <p:extLst>
      <p:ext uri="{BB962C8B-B14F-4D97-AF65-F5344CB8AC3E}">
        <p14:creationId xmlns:p14="http://schemas.microsoft.com/office/powerpoint/2010/main" val="3492257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1CB3C5-5EA6-4B80-9C23-4600A109AFBF}" type="slidenum">
              <a:rPr lang="en-US" smtClean="0"/>
              <a:t>11</a:t>
            </a:fld>
            <a:endParaRPr lang="en-US"/>
          </a:p>
        </p:txBody>
      </p:sp>
    </p:spTree>
    <p:extLst>
      <p:ext uri="{BB962C8B-B14F-4D97-AF65-F5344CB8AC3E}">
        <p14:creationId xmlns:p14="http://schemas.microsoft.com/office/powerpoint/2010/main" val="1291268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1CB3C5-5EA6-4B80-9C23-4600A109AFBF}" type="slidenum">
              <a:rPr lang="en-US" smtClean="0"/>
              <a:t>16</a:t>
            </a:fld>
            <a:endParaRPr lang="en-US"/>
          </a:p>
        </p:txBody>
      </p:sp>
    </p:spTree>
    <p:extLst>
      <p:ext uri="{BB962C8B-B14F-4D97-AF65-F5344CB8AC3E}">
        <p14:creationId xmlns:p14="http://schemas.microsoft.com/office/powerpoint/2010/main" val="254637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9/10/2025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9/10/2025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9/10/2025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9/10/2025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sterislifesciences.com/resources/documents/technical-tips/biological-indicators-for-steam-sterilization"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steris.com/-/media/pdf/biological-indicator-failure-investigation-checklist-downloadable-pdf.pdf"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91641"/>
            <a:ext cx="7772400" cy="1908810"/>
          </a:xfrm>
        </p:spPr>
        <p:txBody>
          <a:bodyPr>
            <a:normAutofit fontScale="90000"/>
          </a:bodyPr>
          <a:lstStyle/>
          <a:p>
            <a:r>
              <a:rPr lang="en-US" dirty="0"/>
              <a:t>Contaminated Instrument &amp; BI Failure Protocols</a:t>
            </a:r>
            <a:br>
              <a:rPr lang="en-US" dirty="0"/>
            </a:br>
            <a:r>
              <a:rPr dirty="0"/>
              <a:t>AORN &amp; ANSI/AAMI ST79:</a:t>
            </a:r>
          </a:p>
        </p:txBody>
      </p:sp>
      <p:sp>
        <p:nvSpPr>
          <p:cNvPr id="3" name="Subtitle 2"/>
          <p:cNvSpPr>
            <a:spLocks noGrp="1"/>
          </p:cNvSpPr>
          <p:nvPr>
            <p:ph type="subTitle" idx="1"/>
          </p:nvPr>
        </p:nvSpPr>
        <p:spPr/>
        <p:txBody>
          <a:bodyPr>
            <a:normAutofit fontScale="70000" lnSpcReduction="20000"/>
          </a:bodyPr>
          <a:lstStyle/>
          <a:p>
            <a:r>
              <a:rPr dirty="0">
                <a:solidFill>
                  <a:srgbClr val="0070C0"/>
                </a:solidFill>
              </a:rPr>
              <a:t>Combined Guidance &amp; Quick Response Flowchart</a:t>
            </a:r>
            <a:endParaRPr lang="en-US" dirty="0">
              <a:solidFill>
                <a:srgbClr val="0070C0"/>
              </a:solidFill>
            </a:endParaRPr>
          </a:p>
          <a:p>
            <a:r>
              <a:rPr lang="en-US" dirty="0">
                <a:solidFill>
                  <a:srgbClr val="0070C0"/>
                </a:solidFill>
              </a:rPr>
              <a:t>WITH</a:t>
            </a:r>
          </a:p>
          <a:p>
            <a:r>
              <a:rPr lang="en-US" dirty="0">
                <a:solidFill>
                  <a:srgbClr val="0070C0"/>
                </a:solidFill>
              </a:rPr>
              <a:t>A</a:t>
            </a:r>
          </a:p>
          <a:p>
            <a:r>
              <a:rPr lang="en-US" dirty="0">
                <a:solidFill>
                  <a:srgbClr val="0070C0"/>
                </a:solidFill>
              </a:rPr>
              <a:t>Policy Template</a:t>
            </a:r>
          </a:p>
          <a:p>
            <a:r>
              <a:rPr lang="en-US" dirty="0">
                <a:solidFill>
                  <a:srgbClr val="0070C0"/>
                </a:solidFill>
              </a:rPr>
              <a:t>(a lovely parting gift)</a:t>
            </a:r>
            <a:endParaRPr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93529-4DFF-0F72-1553-1C17D7B3EEE0}"/>
              </a:ext>
            </a:extLst>
          </p:cNvPr>
          <p:cNvSpPr>
            <a:spLocks noGrp="1"/>
          </p:cNvSpPr>
          <p:nvPr>
            <p:ph type="title"/>
          </p:nvPr>
        </p:nvSpPr>
        <p:spPr>
          <a:xfrm>
            <a:off x="457200" y="274638"/>
            <a:ext cx="8229600" cy="722058"/>
          </a:xfrm>
        </p:spPr>
        <p:txBody>
          <a:bodyPr>
            <a:normAutofit fontScale="90000"/>
          </a:bodyPr>
          <a:lstStyle/>
          <a:p>
            <a:r>
              <a:rPr lang="en-US" dirty="0"/>
              <a:t>First Things First</a:t>
            </a:r>
          </a:p>
        </p:txBody>
      </p:sp>
      <p:sp>
        <p:nvSpPr>
          <p:cNvPr id="3" name="Content Placeholder 2">
            <a:extLst>
              <a:ext uri="{FF2B5EF4-FFF2-40B4-BE49-F238E27FC236}">
                <a16:creationId xmlns:a16="http://schemas.microsoft.com/office/drawing/2014/main" id="{622AA17D-A9F7-E51E-9D53-6E72CC5F0CD1}"/>
              </a:ext>
            </a:extLst>
          </p:cNvPr>
          <p:cNvSpPr>
            <a:spLocks noGrp="1"/>
          </p:cNvSpPr>
          <p:nvPr>
            <p:ph idx="1"/>
          </p:nvPr>
        </p:nvSpPr>
        <p:spPr>
          <a:xfrm>
            <a:off x="457200" y="996696"/>
            <a:ext cx="8229600" cy="5477256"/>
          </a:xfrm>
        </p:spPr>
        <p:txBody>
          <a:bodyPr>
            <a:normAutofit fontScale="92500" lnSpcReduction="20000"/>
          </a:bodyPr>
          <a:lstStyle/>
          <a:p>
            <a:r>
              <a:rPr lang="en-US" dirty="0"/>
              <a:t>YOU have a policy!</a:t>
            </a:r>
          </a:p>
          <a:p>
            <a:r>
              <a:rPr lang="en-US" dirty="0"/>
              <a:t>Reassure the OR staff </a:t>
            </a:r>
          </a:p>
          <a:p>
            <a:pPr lvl="1"/>
            <a:r>
              <a:rPr lang="en-US" dirty="0"/>
              <a:t>(because they’re freaking out right now)– You: “we have a policy – lets look at it”</a:t>
            </a:r>
          </a:p>
          <a:p>
            <a:r>
              <a:rPr lang="en-US" dirty="0"/>
              <a:t>Does the surgeon know?</a:t>
            </a:r>
          </a:p>
          <a:p>
            <a:r>
              <a:rPr lang="en-US" dirty="0"/>
              <a:t>Does the CS and OR Manager/Director know?</a:t>
            </a:r>
          </a:p>
          <a:p>
            <a:r>
              <a:rPr lang="en-US" dirty="0"/>
              <a:t>Get all the instrument info</a:t>
            </a:r>
          </a:p>
          <a:p>
            <a:r>
              <a:rPr lang="en-US" dirty="0"/>
              <a:t>Does Risk Management know? </a:t>
            </a:r>
          </a:p>
          <a:p>
            <a:r>
              <a:rPr lang="en-US" dirty="0"/>
              <a:t>Get all the patient info – surgeon notifies and treats patient</a:t>
            </a:r>
          </a:p>
          <a:p>
            <a:r>
              <a:rPr lang="en-US" dirty="0"/>
              <a:t>Investigation (RCA)</a:t>
            </a:r>
          </a:p>
          <a:p>
            <a:r>
              <a:rPr lang="en-US" dirty="0"/>
              <a:t>IP: Tracking the patient for infection</a:t>
            </a:r>
          </a:p>
        </p:txBody>
      </p:sp>
    </p:spTree>
    <p:extLst>
      <p:ext uri="{BB962C8B-B14F-4D97-AF65-F5344CB8AC3E}">
        <p14:creationId xmlns:p14="http://schemas.microsoft.com/office/powerpoint/2010/main" val="3877471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562310"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1D0BC3-1300-0237-001D-034F71D9B204}"/>
              </a:ext>
            </a:extLst>
          </p:cNvPr>
          <p:cNvSpPr>
            <a:spLocks noGrp="1"/>
          </p:cNvSpPr>
          <p:nvPr>
            <p:ph type="title"/>
          </p:nvPr>
        </p:nvSpPr>
        <p:spPr>
          <a:xfrm>
            <a:off x="5102556" y="369491"/>
            <a:ext cx="3117384" cy="865631"/>
          </a:xfrm>
        </p:spPr>
        <p:txBody>
          <a:bodyPr anchor="ctr">
            <a:normAutofit/>
          </a:bodyPr>
          <a:lstStyle/>
          <a:p>
            <a:r>
              <a:rPr lang="en-US" sz="3500" dirty="0"/>
              <a:t>Next Scenario</a:t>
            </a:r>
          </a:p>
        </p:txBody>
      </p:sp>
      <p:pic>
        <p:nvPicPr>
          <p:cNvPr id="5" name="Picture 4">
            <a:extLst>
              <a:ext uri="{FF2B5EF4-FFF2-40B4-BE49-F238E27FC236}">
                <a16:creationId xmlns:a16="http://schemas.microsoft.com/office/drawing/2014/main" id="{F759C5F4-5157-34DF-63DF-BE7540F46577}"/>
              </a:ext>
            </a:extLst>
          </p:cNvPr>
          <p:cNvPicPr>
            <a:picLocks noChangeAspect="1"/>
          </p:cNvPicPr>
          <p:nvPr/>
        </p:nvPicPr>
        <p:blipFill>
          <a:blip r:embed="rId3"/>
          <a:srcRect l="22404" r="32429" b="-1"/>
          <a:stretch>
            <a:fillRect/>
          </a:stretch>
        </p:blipFill>
        <p:spPr>
          <a:xfrm>
            <a:off x="60502" y="-2"/>
            <a:ext cx="4571980" cy="6858002"/>
          </a:xfrm>
          <a:prstGeom prst="rect">
            <a:avLst/>
          </a:prstGeom>
        </p:spPr>
      </p:pic>
      <p:sp>
        <p:nvSpPr>
          <p:cNvPr id="3" name="Content Placeholder 2">
            <a:extLst>
              <a:ext uri="{FF2B5EF4-FFF2-40B4-BE49-F238E27FC236}">
                <a16:creationId xmlns:a16="http://schemas.microsoft.com/office/drawing/2014/main" id="{E8A11D95-4BA5-9BD9-B8AB-96C1E33366E8}"/>
              </a:ext>
            </a:extLst>
          </p:cNvPr>
          <p:cNvSpPr>
            <a:spLocks noGrp="1"/>
          </p:cNvSpPr>
          <p:nvPr>
            <p:ph idx="1"/>
          </p:nvPr>
        </p:nvSpPr>
        <p:spPr>
          <a:xfrm>
            <a:off x="4828032" y="1170433"/>
            <a:ext cx="3538728" cy="5069648"/>
          </a:xfrm>
        </p:spPr>
        <p:txBody>
          <a:bodyPr anchor="ctr">
            <a:normAutofit fontScale="92500"/>
          </a:bodyPr>
          <a:lstStyle/>
          <a:p>
            <a:r>
              <a:rPr lang="en-US" sz="2400" dirty="0"/>
              <a:t>From CS Manager: Jeanette, I just discovered we had a load failure</a:t>
            </a:r>
          </a:p>
          <a:p>
            <a:r>
              <a:rPr lang="en-US" sz="2400" dirty="0"/>
              <a:t>Me: When was the failure? When was the LAST good BI test? Has any instruments with the failure been distributed to the ORs?</a:t>
            </a:r>
          </a:p>
          <a:p>
            <a:r>
              <a:rPr lang="en-US" sz="2400" b="1" dirty="0"/>
              <a:t>(this is when you thank your lucky stars you have Instrument Tracking) – if you don’t yet….DO IT!</a:t>
            </a:r>
          </a:p>
        </p:txBody>
      </p:sp>
    </p:spTree>
    <p:extLst>
      <p:ext uri="{BB962C8B-B14F-4D97-AF65-F5344CB8AC3E}">
        <p14:creationId xmlns:p14="http://schemas.microsoft.com/office/powerpoint/2010/main" val="270002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870A9F-2734-2640-E9BC-D2A01A717E97}"/>
              </a:ext>
            </a:extLst>
          </p:cNvPr>
          <p:cNvSpPr>
            <a:spLocks noGrp="1"/>
          </p:cNvSpPr>
          <p:nvPr>
            <p:ph type="title"/>
          </p:nvPr>
        </p:nvSpPr>
        <p:spPr>
          <a:xfrm>
            <a:off x="4197375" y="489509"/>
            <a:ext cx="4316172" cy="1000964"/>
          </a:xfrm>
        </p:spPr>
        <p:txBody>
          <a:bodyPr anchor="b">
            <a:normAutofit fontScale="90000"/>
          </a:bodyPr>
          <a:lstStyle/>
          <a:p>
            <a:r>
              <a:rPr lang="en-US" sz="3500" dirty="0"/>
              <a:t>Biological Indicators – ANSI/AAMI</a:t>
            </a:r>
          </a:p>
        </p:txBody>
      </p:sp>
      <p:pic>
        <p:nvPicPr>
          <p:cNvPr id="5" name="Picture 4">
            <a:extLst>
              <a:ext uri="{FF2B5EF4-FFF2-40B4-BE49-F238E27FC236}">
                <a16:creationId xmlns:a16="http://schemas.microsoft.com/office/drawing/2014/main" id="{2B7C7D7A-B889-9F5D-57CA-1D2BF1BBD67C}"/>
              </a:ext>
            </a:extLst>
          </p:cNvPr>
          <p:cNvPicPr>
            <a:picLocks noChangeAspect="1"/>
          </p:cNvPicPr>
          <p:nvPr/>
        </p:nvPicPr>
        <p:blipFill>
          <a:blip r:embed="rId2"/>
          <a:stretch>
            <a:fillRect/>
          </a:stretch>
        </p:blipFill>
        <p:spPr>
          <a:xfrm>
            <a:off x="256032" y="2372563"/>
            <a:ext cx="2907124" cy="1654405"/>
          </a:xfrm>
          <a:prstGeom prst="rect">
            <a:avLst/>
          </a:prstGeom>
        </p:spPr>
      </p:pic>
      <p:sp>
        <p:nvSpPr>
          <p:cNvPr id="3" name="Content Placeholder 2">
            <a:extLst>
              <a:ext uri="{FF2B5EF4-FFF2-40B4-BE49-F238E27FC236}">
                <a16:creationId xmlns:a16="http://schemas.microsoft.com/office/drawing/2014/main" id="{48DFCFEF-6E8F-1FF3-EA33-BD577A57D2A6}"/>
              </a:ext>
            </a:extLst>
          </p:cNvPr>
          <p:cNvSpPr>
            <a:spLocks noGrp="1"/>
          </p:cNvSpPr>
          <p:nvPr>
            <p:ph idx="1"/>
          </p:nvPr>
        </p:nvSpPr>
        <p:spPr>
          <a:xfrm>
            <a:off x="3163156" y="1417319"/>
            <a:ext cx="5724812" cy="4951171"/>
          </a:xfrm>
        </p:spPr>
        <p:txBody>
          <a:bodyPr anchor="t">
            <a:noAutofit/>
          </a:bodyPr>
          <a:lstStyle/>
          <a:p>
            <a:pPr>
              <a:lnSpc>
                <a:spcPct val="90000"/>
              </a:lnSpc>
            </a:pPr>
            <a:r>
              <a:rPr lang="en-US" sz="1800" dirty="0"/>
              <a:t>Biological indicators (BIs) provide information on whether necessary conditions were met to kill a specified number of microorganisms (bacterial spores) for a given sterilization process.</a:t>
            </a:r>
          </a:p>
          <a:p>
            <a:pPr>
              <a:lnSpc>
                <a:spcPct val="90000"/>
              </a:lnSpc>
            </a:pPr>
            <a:r>
              <a:rPr lang="en-US" sz="1800" dirty="0"/>
              <a:t>Sterilizer companies have complete portfolio of biological indicators offers testing for various applications, including steam sterilization and vaporized hydrogen peroxide (VH2O2) sterilization</a:t>
            </a:r>
          </a:p>
          <a:p>
            <a:pPr>
              <a:lnSpc>
                <a:spcPct val="90000"/>
              </a:lnSpc>
            </a:pPr>
            <a:r>
              <a:rPr lang="en-US" sz="1800" i="1" dirty="0" err="1"/>
              <a:t>Geobacillus</a:t>
            </a:r>
            <a:r>
              <a:rPr lang="en-US" sz="1800" i="1" dirty="0"/>
              <a:t> stearothermophilus</a:t>
            </a:r>
            <a:r>
              <a:rPr lang="en-US" sz="1800" dirty="0"/>
              <a:t> spores are mainly used in these applications due to their high resistance to these sterilization processes.</a:t>
            </a:r>
          </a:p>
          <a:p>
            <a:pPr>
              <a:lnSpc>
                <a:spcPct val="90000"/>
              </a:lnSpc>
            </a:pPr>
            <a:r>
              <a:rPr lang="en-US" sz="1800" dirty="0"/>
              <a:t>BIs are typically used within process challenge devices (PCD), designed to represent the most challenging products routinely processed for sterilization testing</a:t>
            </a:r>
          </a:p>
          <a:p>
            <a:pPr>
              <a:lnSpc>
                <a:spcPct val="90000"/>
              </a:lnSpc>
            </a:pPr>
            <a:r>
              <a:rPr lang="en-US" sz="1800" dirty="0"/>
              <a:t>A passing result for the BI within the PCD demonstrates that the sterilization cycle effectively inactivates the BI, providing Sterile Processing Department staff with assurance in their steam or VH2O2  sterilization process</a:t>
            </a:r>
          </a:p>
        </p:txBody>
      </p:sp>
      <p:sp>
        <p:nvSpPr>
          <p:cNvPr id="12" name="Rectangle 11">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5893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BI Failure – Immediate Response</a:t>
            </a:r>
          </a:p>
        </p:txBody>
      </p:sp>
      <p:sp>
        <p:nvSpPr>
          <p:cNvPr id="3" name="Content Placeholder 2"/>
          <p:cNvSpPr>
            <a:spLocks noGrp="1"/>
          </p:cNvSpPr>
          <p:nvPr>
            <p:ph idx="1"/>
          </p:nvPr>
        </p:nvSpPr>
        <p:spPr/>
        <p:txBody>
          <a:bodyPr/>
          <a:lstStyle/>
          <a:p>
            <a:endParaRPr dirty="0"/>
          </a:p>
          <a:p>
            <a:pPr>
              <a:defRPr sz="1400"/>
            </a:pPr>
            <a:r>
              <a:rPr sz="3600" dirty="0"/>
              <a:t>Quarantine all items from failed load</a:t>
            </a:r>
            <a:r>
              <a:rPr lang="en-US" sz="3600" dirty="0"/>
              <a:t> to last non-fail load</a:t>
            </a:r>
            <a:r>
              <a:rPr sz="3600" dirty="0"/>
              <a:t>.</a:t>
            </a:r>
          </a:p>
          <a:p>
            <a:pPr>
              <a:defRPr sz="1400"/>
            </a:pPr>
            <a:r>
              <a:rPr sz="3600" dirty="0"/>
              <a:t>If distributed, initiate immediate recall.</a:t>
            </a:r>
          </a:p>
          <a:p>
            <a:pPr>
              <a:defRPr sz="1400"/>
            </a:pPr>
            <a:r>
              <a:rPr sz="3600" dirty="0"/>
              <a:t>Stop use of all items from the load</a:t>
            </a:r>
            <a:r>
              <a:rPr lang="en-US" sz="3600" dirty="0"/>
              <a:t>(s)</a:t>
            </a:r>
            <a:r>
              <a:rPr sz="3600"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9143998" cy="42672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457201"/>
            <a:ext cx="84582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p:cNvSpPr>
            <a:spLocks noGrp="1"/>
          </p:cNvSpPr>
          <p:nvPr>
            <p:ph type="title"/>
          </p:nvPr>
        </p:nvSpPr>
        <p:spPr>
          <a:xfrm>
            <a:off x="857250" y="990599"/>
            <a:ext cx="7429500" cy="685800"/>
          </a:xfrm>
        </p:spPr>
        <p:txBody>
          <a:bodyPr anchor="t">
            <a:normAutofit/>
          </a:bodyPr>
          <a:lstStyle/>
          <a:p>
            <a:r>
              <a:rPr lang="en-US" sz="3500"/>
              <a:t>BI Failure – Notification &amp; Exposure</a:t>
            </a:r>
          </a:p>
        </p:txBody>
      </p:sp>
      <p:graphicFrame>
        <p:nvGraphicFramePr>
          <p:cNvPr id="5" name="Content Placeholder 2">
            <a:extLst>
              <a:ext uri="{FF2B5EF4-FFF2-40B4-BE49-F238E27FC236}">
                <a16:creationId xmlns:a16="http://schemas.microsoft.com/office/drawing/2014/main" id="{709E458F-4FFE-74F9-3DBD-917432B9F825}"/>
              </a:ext>
            </a:extLst>
          </p:cNvPr>
          <p:cNvGraphicFramePr>
            <a:graphicFrameLocks noGrp="1"/>
          </p:cNvGraphicFramePr>
          <p:nvPr>
            <p:ph idx="1"/>
            <p:extLst>
              <p:ext uri="{D42A27DB-BD31-4B8C-83A1-F6EECF244321}">
                <p14:modId xmlns:p14="http://schemas.microsoft.com/office/powerpoint/2010/main" val="74426373"/>
              </p:ext>
            </p:extLst>
          </p:nvPr>
        </p:nvGraphicFramePr>
        <p:xfrm>
          <a:off x="514350" y="2137228"/>
          <a:ext cx="81153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BI Failure – Investigation</a:t>
            </a:r>
          </a:p>
        </p:txBody>
      </p:sp>
      <p:sp>
        <p:nvSpPr>
          <p:cNvPr id="3" name="Content Placeholder 2"/>
          <p:cNvSpPr>
            <a:spLocks noGrp="1"/>
          </p:cNvSpPr>
          <p:nvPr>
            <p:ph idx="1"/>
          </p:nvPr>
        </p:nvSpPr>
        <p:spPr/>
        <p:txBody>
          <a:bodyPr>
            <a:normAutofit fontScale="92500" lnSpcReduction="20000"/>
          </a:bodyPr>
          <a:lstStyle/>
          <a:p>
            <a:r>
              <a:rPr lang="en-US" dirty="0"/>
              <a:t>This is when your SPD Manager is your BEST FRIEND</a:t>
            </a:r>
            <a:endParaRPr dirty="0"/>
          </a:p>
          <a:p>
            <a:pPr>
              <a:defRPr sz="1400"/>
            </a:pPr>
            <a:r>
              <a:rPr sz="3600" dirty="0"/>
              <a:t>Review sterilizer parameters (time, temp, pressure).</a:t>
            </a:r>
          </a:p>
          <a:p>
            <a:pPr>
              <a:defRPr sz="1400"/>
            </a:pPr>
            <a:r>
              <a:rPr sz="3600" dirty="0"/>
              <a:t>Check BI handling, storage, and placement.</a:t>
            </a:r>
          </a:p>
          <a:p>
            <a:pPr>
              <a:defRPr sz="1400"/>
            </a:pPr>
            <a:r>
              <a:rPr sz="3600" dirty="0"/>
              <a:t>Assess packaging, loading, cleaning steps.</a:t>
            </a:r>
          </a:p>
          <a:p>
            <a:pPr>
              <a:defRPr sz="1400"/>
            </a:pPr>
            <a:r>
              <a:rPr sz="3600" dirty="0"/>
              <a:t>Run 3 consecutive BI challenge tests before returning sterilizer to service.</a:t>
            </a:r>
            <a:endParaRPr lang="en-US" sz="3600" dirty="0"/>
          </a:p>
          <a:p>
            <a:pPr>
              <a:defRPr sz="1400"/>
            </a:pPr>
            <a:r>
              <a:rPr lang="en-US" sz="3600" dirty="0"/>
              <a:t>Share occurrence with all staff in CS</a:t>
            </a:r>
            <a:endParaRPr sz="3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BI Failure – Corrective Actions</a:t>
            </a:r>
          </a:p>
        </p:txBody>
      </p:sp>
      <p:sp>
        <p:nvSpPr>
          <p:cNvPr id="3" name="Content Placeholder 2"/>
          <p:cNvSpPr>
            <a:spLocks noGrp="1"/>
          </p:cNvSpPr>
          <p:nvPr>
            <p:ph idx="1"/>
          </p:nvPr>
        </p:nvSpPr>
        <p:spPr/>
        <p:txBody>
          <a:bodyPr>
            <a:normAutofit/>
          </a:bodyPr>
          <a:lstStyle/>
          <a:p>
            <a:pPr>
              <a:defRPr sz="1400"/>
            </a:pPr>
            <a:r>
              <a:rPr sz="4400" dirty="0"/>
              <a:t>Reprocess all recalled items via full sterilization cycle</a:t>
            </a:r>
          </a:p>
          <a:p>
            <a:pPr>
              <a:defRPr sz="1400"/>
            </a:pPr>
            <a:r>
              <a:rPr sz="4400" dirty="0"/>
              <a:t>Retrain staff if error found</a:t>
            </a:r>
          </a:p>
          <a:p>
            <a:pPr>
              <a:defRPr sz="1400"/>
            </a:pPr>
            <a:r>
              <a:rPr sz="4400" dirty="0"/>
              <a:t>Repair/service equipment if mechanical issue found</a:t>
            </a:r>
            <a:endParaRPr lang="en-US" sz="4400" dirty="0"/>
          </a:p>
          <a:p>
            <a:pPr>
              <a:defRPr sz="1400"/>
            </a:pPr>
            <a:r>
              <a:rPr lang="en-US" sz="4400" dirty="0"/>
              <a:t>Re-educate CS staff if indicated</a:t>
            </a:r>
            <a:endParaRPr sz="4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BI Failure – Documentation &amp; Return to Service</a:t>
            </a:r>
          </a:p>
        </p:txBody>
      </p:sp>
      <p:sp>
        <p:nvSpPr>
          <p:cNvPr id="3" name="Content Placeholder 2"/>
          <p:cNvSpPr>
            <a:spLocks noGrp="1"/>
          </p:cNvSpPr>
          <p:nvPr>
            <p:ph idx="1"/>
          </p:nvPr>
        </p:nvSpPr>
        <p:spPr/>
        <p:txBody>
          <a:bodyPr>
            <a:normAutofit fontScale="85000" lnSpcReduction="10000"/>
          </a:bodyPr>
          <a:lstStyle/>
          <a:p>
            <a:endParaRPr dirty="0"/>
          </a:p>
          <a:p>
            <a:pPr>
              <a:defRPr sz="1400"/>
            </a:pPr>
            <a:r>
              <a:rPr sz="4000" dirty="0"/>
              <a:t>Complete sterilization log and incident report.</a:t>
            </a:r>
            <a:endParaRPr lang="en-US" sz="4000" dirty="0"/>
          </a:p>
          <a:p>
            <a:pPr>
              <a:defRPr sz="1400"/>
            </a:pPr>
            <a:r>
              <a:rPr lang="en-US" sz="4000" dirty="0"/>
              <a:t>Document occurrence, corrective action, education and reporting</a:t>
            </a:r>
            <a:endParaRPr sz="4000" dirty="0"/>
          </a:p>
          <a:p>
            <a:pPr>
              <a:defRPr sz="1400"/>
            </a:pPr>
            <a:r>
              <a:rPr sz="4000" dirty="0"/>
              <a:t>Require 3 consecutive negative BI results.</a:t>
            </a:r>
          </a:p>
          <a:p>
            <a:pPr>
              <a:defRPr sz="1400"/>
            </a:pPr>
            <a:r>
              <a:rPr sz="4000" dirty="0"/>
              <a:t>Approval from SPD Manager &amp; Infection Preventionist before use.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4B493D-E161-6F16-F318-AEC2AC33B72C}"/>
              </a:ext>
            </a:extLst>
          </p:cNvPr>
          <p:cNvPicPr>
            <a:picLocks noChangeAspect="1"/>
          </p:cNvPicPr>
          <p:nvPr/>
        </p:nvPicPr>
        <p:blipFill>
          <a:blip r:embed="rId2"/>
          <a:stretch>
            <a:fillRect/>
          </a:stretch>
        </p:blipFill>
        <p:spPr>
          <a:xfrm>
            <a:off x="482600" y="1333182"/>
            <a:ext cx="8178799" cy="4191635"/>
          </a:xfrm>
          <a:prstGeom prst="rect">
            <a:avLst/>
          </a:prstGeom>
        </p:spPr>
      </p:pic>
    </p:spTree>
    <p:extLst>
      <p:ext uri="{BB962C8B-B14F-4D97-AF65-F5344CB8AC3E}">
        <p14:creationId xmlns:p14="http://schemas.microsoft.com/office/powerpoint/2010/main" val="219777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A152D4-2BE2-9C50-3A7F-7F1F98E5B848}"/>
              </a:ext>
            </a:extLst>
          </p:cNvPr>
          <p:cNvSpPr>
            <a:spLocks noGrp="1"/>
          </p:cNvSpPr>
          <p:nvPr>
            <p:ph type="title"/>
          </p:nvPr>
        </p:nvSpPr>
        <p:spPr>
          <a:xfrm>
            <a:off x="771525" y="1967266"/>
            <a:ext cx="1971675" cy="2547257"/>
          </a:xfrm>
          <a:noFill/>
        </p:spPr>
        <p:txBody>
          <a:bodyPr vert="horz" lIns="91440" tIns="45720" rIns="91440" bIns="45720" rtlCol="0" anchor="ctr">
            <a:normAutofit/>
          </a:bodyPr>
          <a:lstStyle/>
          <a:p>
            <a:pPr defTabSz="914400">
              <a:lnSpc>
                <a:spcPct val="90000"/>
              </a:lnSpc>
            </a:pPr>
            <a:r>
              <a:rPr lang="en-US" sz="3100" kern="1200">
                <a:solidFill>
                  <a:srgbClr val="FFFFFF"/>
                </a:solidFill>
                <a:latin typeface="+mj-lt"/>
                <a:ea typeface="+mj-ea"/>
                <a:cs typeface="+mj-cs"/>
              </a:rPr>
              <a:t>From Steris:</a:t>
            </a:r>
          </a:p>
        </p:txBody>
      </p:sp>
      <p:pic>
        <p:nvPicPr>
          <p:cNvPr id="5" name="Content Placeholder 4">
            <a:extLst>
              <a:ext uri="{FF2B5EF4-FFF2-40B4-BE49-F238E27FC236}">
                <a16:creationId xmlns:a16="http://schemas.microsoft.com/office/drawing/2014/main" id="{84E7A1C0-15DE-6260-F2A6-F977DD03D83C}"/>
              </a:ext>
            </a:extLst>
          </p:cNvPr>
          <p:cNvPicPr>
            <a:picLocks noGrp="1" noChangeAspect="1"/>
          </p:cNvPicPr>
          <p:nvPr>
            <p:ph idx="1"/>
          </p:nvPr>
        </p:nvPicPr>
        <p:blipFill>
          <a:blip r:embed="rId2"/>
          <a:stretch>
            <a:fillRect/>
          </a:stretch>
        </p:blipFill>
        <p:spPr>
          <a:xfrm>
            <a:off x="3551428" y="217890"/>
            <a:ext cx="5391404" cy="6448086"/>
          </a:xfrm>
          <a:prstGeom prst="rect">
            <a:avLst/>
          </a:prstGeom>
        </p:spPr>
      </p:pic>
      <p:sp>
        <p:nvSpPr>
          <p:cNvPr id="6" name="TextBox 5">
            <a:extLst>
              <a:ext uri="{FF2B5EF4-FFF2-40B4-BE49-F238E27FC236}">
                <a16:creationId xmlns:a16="http://schemas.microsoft.com/office/drawing/2014/main" id="{63D8AC74-C37C-1DBE-8C04-D466B96A28B7}"/>
              </a:ext>
            </a:extLst>
          </p:cNvPr>
          <p:cNvSpPr txBox="1"/>
          <p:nvPr/>
        </p:nvSpPr>
        <p:spPr>
          <a:xfrm>
            <a:off x="402336" y="5385816"/>
            <a:ext cx="2953512" cy="923330"/>
          </a:xfrm>
          <a:prstGeom prst="rect">
            <a:avLst/>
          </a:prstGeom>
          <a:noFill/>
        </p:spPr>
        <p:txBody>
          <a:bodyPr wrap="square" rtlCol="0">
            <a:spAutoFit/>
          </a:bodyPr>
          <a:lstStyle/>
          <a:p>
            <a:r>
              <a:rPr lang="en-US" dirty="0">
                <a:hlinkClick r:id="rId3"/>
              </a:rPr>
              <a:t>Checklist: Positive Biological Indicator in Steam Sterilization | STERIS</a:t>
            </a:r>
            <a:endParaRPr lang="en-US" dirty="0"/>
          </a:p>
        </p:txBody>
      </p:sp>
    </p:spTree>
    <p:extLst>
      <p:ext uri="{BB962C8B-B14F-4D97-AF65-F5344CB8AC3E}">
        <p14:creationId xmlns:p14="http://schemas.microsoft.com/office/powerpoint/2010/main" val="80741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2598A-4934-AC47-B929-506A9D276A3B}"/>
              </a:ext>
            </a:extLst>
          </p:cNvPr>
          <p:cNvSpPr>
            <a:spLocks noGrp="1"/>
          </p:cNvSpPr>
          <p:nvPr>
            <p:ph type="title"/>
          </p:nvPr>
        </p:nvSpPr>
        <p:spPr>
          <a:xfrm>
            <a:off x="457200" y="274638"/>
            <a:ext cx="8229600" cy="776922"/>
          </a:xfrm>
        </p:spPr>
        <p:txBody>
          <a:bodyPr/>
          <a:lstStyle/>
          <a:p>
            <a:r>
              <a:rPr lang="en-US" dirty="0"/>
              <a:t>Objectives</a:t>
            </a:r>
          </a:p>
        </p:txBody>
      </p:sp>
      <p:sp>
        <p:nvSpPr>
          <p:cNvPr id="3" name="Content Placeholder 2">
            <a:extLst>
              <a:ext uri="{FF2B5EF4-FFF2-40B4-BE49-F238E27FC236}">
                <a16:creationId xmlns:a16="http://schemas.microsoft.com/office/drawing/2014/main" id="{CFF62762-9EEE-0644-7F75-9D16A592A3EC}"/>
              </a:ext>
            </a:extLst>
          </p:cNvPr>
          <p:cNvSpPr>
            <a:spLocks noGrp="1"/>
          </p:cNvSpPr>
          <p:nvPr>
            <p:ph idx="1"/>
          </p:nvPr>
        </p:nvSpPr>
        <p:spPr>
          <a:xfrm>
            <a:off x="457200" y="1051560"/>
            <a:ext cx="8229600" cy="5074603"/>
          </a:xfrm>
        </p:spPr>
        <p:txBody>
          <a:bodyPr>
            <a:normAutofit fontScale="92500" lnSpcReduction="20000"/>
          </a:bodyPr>
          <a:lstStyle/>
          <a:p>
            <a:r>
              <a:rPr lang="en-US" dirty="0"/>
              <a:t>Participants will be able to explain AORN and ANSI/AAMI ST79 standards for contaminated instrument and BI failure response and apply them in practice</a:t>
            </a:r>
          </a:p>
          <a:p>
            <a:r>
              <a:rPr lang="en-US" dirty="0"/>
              <a:t>Participants will be able to demonstrate step-by-step critical actions in response to contaminated instruments or BI failures, including notification, quarantine, recall, investigation and corrective measures</a:t>
            </a:r>
          </a:p>
          <a:p>
            <a:r>
              <a:rPr lang="en-US" dirty="0"/>
              <a:t>Participants will be able to utilize facility policies and interdisciplinary communication strategies to reduce patient risk, reassure staff and ensure safe return of sterilization equipment.</a:t>
            </a:r>
          </a:p>
        </p:txBody>
      </p:sp>
    </p:spTree>
    <p:extLst>
      <p:ext uri="{BB962C8B-B14F-4D97-AF65-F5344CB8AC3E}">
        <p14:creationId xmlns:p14="http://schemas.microsoft.com/office/powerpoint/2010/main" val="4101840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BB911DC-6784-A79B-DA87-7082EFE417EB}"/>
              </a:ext>
            </a:extLst>
          </p:cNvPr>
          <p:cNvPicPr>
            <a:picLocks noChangeAspect="1"/>
          </p:cNvPicPr>
          <p:nvPr/>
        </p:nvPicPr>
        <p:blipFill>
          <a:blip r:embed="rId2"/>
          <a:stretch>
            <a:fillRect/>
          </a:stretch>
        </p:blipFill>
        <p:spPr>
          <a:xfrm>
            <a:off x="400622" y="219456"/>
            <a:ext cx="4171378" cy="6543340"/>
          </a:xfrm>
          <a:prstGeom prst="rect">
            <a:avLst/>
          </a:prstGeom>
        </p:spPr>
      </p:pic>
      <p:sp>
        <p:nvSpPr>
          <p:cNvPr id="7" name="TextBox 6">
            <a:extLst>
              <a:ext uri="{FF2B5EF4-FFF2-40B4-BE49-F238E27FC236}">
                <a16:creationId xmlns:a16="http://schemas.microsoft.com/office/drawing/2014/main" id="{5CE137D3-D203-4BAB-C894-8633620F4449}"/>
              </a:ext>
            </a:extLst>
          </p:cNvPr>
          <p:cNvSpPr txBox="1"/>
          <p:nvPr/>
        </p:nvSpPr>
        <p:spPr>
          <a:xfrm>
            <a:off x="4972623" y="877824"/>
            <a:ext cx="3700038" cy="3539430"/>
          </a:xfrm>
          <a:prstGeom prst="rect">
            <a:avLst/>
          </a:prstGeom>
          <a:noFill/>
        </p:spPr>
        <p:txBody>
          <a:bodyPr wrap="square" rtlCol="0">
            <a:spAutoFit/>
          </a:bodyPr>
          <a:lstStyle/>
          <a:p>
            <a:r>
              <a:rPr lang="en-US" sz="3200" dirty="0">
                <a:solidFill>
                  <a:srgbClr val="FFFF00"/>
                </a:solidFill>
              </a:rPr>
              <a:t>Investigation Checklist:</a:t>
            </a:r>
          </a:p>
          <a:p>
            <a:r>
              <a:rPr lang="en-US" sz="3200" dirty="0">
                <a:solidFill>
                  <a:schemeClr val="bg1"/>
                </a:solidFill>
                <a:hlinkClick r:id="rId3">
                  <a:extLst>
                    <a:ext uri="{A12FA001-AC4F-418D-AE19-62706E023703}">
                      <ahyp:hlinkClr xmlns:ahyp="http://schemas.microsoft.com/office/drawing/2018/hyperlinkcolor" val="tx"/>
                    </a:ext>
                  </a:extLst>
                </a:hlinkClick>
              </a:rPr>
              <a:t>biological-indicator-failure-investigation-checklist-downloadable-pdf.pdf</a:t>
            </a:r>
            <a:endParaRPr lang="en-US" sz="3200" dirty="0">
              <a:solidFill>
                <a:schemeClr val="bg1"/>
              </a:solidFill>
            </a:endParaRPr>
          </a:p>
        </p:txBody>
      </p:sp>
    </p:spTree>
    <p:extLst>
      <p:ext uri="{BB962C8B-B14F-4D97-AF65-F5344CB8AC3E}">
        <p14:creationId xmlns:p14="http://schemas.microsoft.com/office/powerpoint/2010/main" val="2016797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AB8AD8EB-19E9-8817-81D8-963E6FE655D7}"/>
              </a:ext>
            </a:extLst>
          </p:cNvPr>
          <p:cNvSpPr>
            <a:spLocks noGrp="1"/>
          </p:cNvSpPr>
          <p:nvPr>
            <p:ph type="title"/>
          </p:nvPr>
        </p:nvSpPr>
        <p:spPr>
          <a:xfrm>
            <a:off x="2910322" y="583345"/>
            <a:ext cx="5370268" cy="4164820"/>
          </a:xfrm>
        </p:spPr>
        <p:txBody>
          <a:bodyPr vert="horz" lIns="91440" tIns="45720" rIns="91440" bIns="45720" rtlCol="0" anchor="t">
            <a:normAutofit/>
          </a:bodyPr>
          <a:lstStyle/>
          <a:p>
            <a:pPr algn="r" defTabSz="914400">
              <a:lnSpc>
                <a:spcPct val="90000"/>
              </a:lnSpc>
            </a:pPr>
            <a:r>
              <a:rPr lang="en-US" sz="7000" kern="1200" dirty="0">
                <a:solidFill>
                  <a:srgbClr val="FFFFFF"/>
                </a:solidFill>
                <a:latin typeface="+mj-lt"/>
                <a:ea typeface="+mj-ea"/>
                <a:cs typeface="+mj-cs"/>
              </a:rPr>
              <a:t>Policies</a:t>
            </a:r>
          </a:p>
        </p:txBody>
      </p:sp>
      <p:sp>
        <p:nvSpPr>
          <p:cNvPr id="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5769" y="583345"/>
            <a:ext cx="10427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1"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74854" y="812640"/>
            <a:ext cx="68353"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3"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94114" y="1037066"/>
            <a:ext cx="95785"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5" name="Straight Connector 1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2085"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7"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7318" y="5636680"/>
            <a:ext cx="113652"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19"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33881" y="6096759"/>
            <a:ext cx="81469"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1"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5716" y="6238029"/>
            <a:ext cx="7181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3482107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DE0A1-52F9-DE4C-809B-9583DC857E3F}"/>
              </a:ext>
            </a:extLst>
          </p:cNvPr>
          <p:cNvSpPr>
            <a:spLocks noGrp="1"/>
          </p:cNvSpPr>
          <p:nvPr>
            <p:ph type="title"/>
          </p:nvPr>
        </p:nvSpPr>
        <p:spPr/>
        <p:txBody>
          <a:bodyPr>
            <a:normAutofit fontScale="90000"/>
          </a:bodyPr>
          <a:lstStyle/>
          <a:p>
            <a:r>
              <a:rPr lang="en-US" dirty="0"/>
              <a:t>Non-Sterile Instruments:</a:t>
            </a:r>
            <a:br>
              <a:rPr lang="en-US" dirty="0"/>
            </a:br>
            <a:r>
              <a:rPr lang="en-US" dirty="0"/>
              <a:t>Part of the Sterile Field Policy</a:t>
            </a:r>
          </a:p>
        </p:txBody>
      </p:sp>
      <p:sp>
        <p:nvSpPr>
          <p:cNvPr id="3" name="Content Placeholder 2">
            <a:extLst>
              <a:ext uri="{FF2B5EF4-FFF2-40B4-BE49-F238E27FC236}">
                <a16:creationId xmlns:a16="http://schemas.microsoft.com/office/drawing/2014/main" id="{13D68B39-52A8-CBE5-AB57-26EAFEC4A1AB}"/>
              </a:ext>
            </a:extLst>
          </p:cNvPr>
          <p:cNvSpPr>
            <a:spLocks noGrp="1"/>
          </p:cNvSpPr>
          <p:nvPr>
            <p:ph idx="1"/>
          </p:nvPr>
        </p:nvSpPr>
        <p:spPr>
          <a:xfrm>
            <a:off x="256032" y="1600200"/>
            <a:ext cx="8677656" cy="5093208"/>
          </a:xfrm>
        </p:spPr>
        <p:txBody>
          <a:bodyPr>
            <a:noAutofit/>
          </a:bodyPr>
          <a:lstStyle/>
          <a:p>
            <a:pPr lvl="1"/>
            <a:r>
              <a:rPr lang="en-US" sz="1600" dirty="0"/>
              <a:t>Monitor for contamination of the sterile field and potential breaks in sterile technique and correct them immediately.</a:t>
            </a:r>
          </a:p>
          <a:p>
            <a:pPr lvl="2"/>
            <a:r>
              <a:rPr lang="en-US" sz="1600" dirty="0"/>
              <a:t>When a break in sterile technique occurs, take corrective action immediately unless the patient's safety is at risk.  When a break in technique cannot be corrected immediately, take corrective action as soon as it is safe for the patient.</a:t>
            </a:r>
          </a:p>
          <a:p>
            <a:pPr lvl="2"/>
            <a:r>
              <a:rPr lang="en-US" sz="1600" dirty="0"/>
              <a:t>Consider instruments contaminated when they are found</a:t>
            </a:r>
          </a:p>
          <a:p>
            <a:pPr lvl="3"/>
            <a:r>
              <a:rPr lang="en-US" sz="1600" dirty="0"/>
              <a:t>assembled or clamped closed,</a:t>
            </a:r>
          </a:p>
          <a:p>
            <a:pPr lvl="3"/>
            <a:r>
              <a:rPr lang="en-US" sz="1600" dirty="0"/>
              <a:t>with organic material on or in the instrument, or</a:t>
            </a:r>
          </a:p>
          <a:p>
            <a:pPr lvl="3"/>
            <a:r>
              <a:rPr lang="en-US" sz="1600" dirty="0"/>
              <a:t>with other debris on the instrument.</a:t>
            </a:r>
          </a:p>
          <a:p>
            <a:pPr lvl="2"/>
            <a:r>
              <a:rPr lang="en-US" sz="1600" dirty="0"/>
              <a:t>When contaminated instruments are found in an instrument set, consider the entire set contaminated.</a:t>
            </a:r>
          </a:p>
          <a:p>
            <a:pPr lvl="2"/>
            <a:r>
              <a:rPr lang="en-US" sz="1600" dirty="0"/>
              <a:t>When an item or items are found to be contaminated, take the following actions, at a minimum:</a:t>
            </a:r>
          </a:p>
          <a:p>
            <a:pPr lvl="3"/>
            <a:r>
              <a:rPr lang="en-US" sz="1600" dirty="0"/>
              <a:t>remove the contaminated item(s),</a:t>
            </a:r>
          </a:p>
          <a:p>
            <a:pPr lvl="3"/>
            <a:r>
              <a:rPr lang="en-US" sz="1600" dirty="0"/>
              <a:t>remove any other items that may have come in contact with the contaminated item(s), and</a:t>
            </a:r>
          </a:p>
          <a:p>
            <a:pPr lvl="3"/>
            <a:r>
              <a:rPr lang="en-US" sz="1600" dirty="0"/>
              <a:t>change the gloves of any team member who may have touched the contaminated item(s).</a:t>
            </a:r>
          </a:p>
        </p:txBody>
      </p:sp>
    </p:spTree>
    <p:extLst>
      <p:ext uri="{BB962C8B-B14F-4D97-AF65-F5344CB8AC3E}">
        <p14:creationId xmlns:p14="http://schemas.microsoft.com/office/powerpoint/2010/main" val="1417153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FC74D-F43E-315E-5B20-55F045D2B167}"/>
              </a:ext>
            </a:extLst>
          </p:cNvPr>
          <p:cNvSpPr>
            <a:spLocks noGrp="1"/>
          </p:cNvSpPr>
          <p:nvPr>
            <p:ph type="title"/>
          </p:nvPr>
        </p:nvSpPr>
        <p:spPr/>
        <p:txBody>
          <a:bodyPr/>
          <a:lstStyle/>
          <a:p>
            <a:r>
              <a:rPr lang="en-US" dirty="0"/>
              <a:t>Policy: BI Failure</a:t>
            </a:r>
          </a:p>
        </p:txBody>
      </p:sp>
      <p:sp>
        <p:nvSpPr>
          <p:cNvPr id="3" name="Content Placeholder 2">
            <a:extLst>
              <a:ext uri="{FF2B5EF4-FFF2-40B4-BE49-F238E27FC236}">
                <a16:creationId xmlns:a16="http://schemas.microsoft.com/office/drawing/2014/main" id="{BB3953C5-E493-FC6A-A03E-54836B3A7D07}"/>
              </a:ext>
            </a:extLst>
          </p:cNvPr>
          <p:cNvSpPr>
            <a:spLocks noGrp="1"/>
          </p:cNvSpPr>
          <p:nvPr>
            <p:ph idx="1"/>
          </p:nvPr>
        </p:nvSpPr>
        <p:spPr/>
        <p:txBody>
          <a:bodyPr/>
          <a:lstStyle/>
          <a:p>
            <a:r>
              <a:rPr lang="en-US" dirty="0"/>
              <a:t>Sample policy</a:t>
            </a:r>
          </a:p>
        </p:txBody>
      </p:sp>
    </p:spTree>
    <p:extLst>
      <p:ext uri="{BB962C8B-B14F-4D97-AF65-F5344CB8AC3E}">
        <p14:creationId xmlns:p14="http://schemas.microsoft.com/office/powerpoint/2010/main" val="1896995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nerated image">
            <a:extLst>
              <a:ext uri="{FF2B5EF4-FFF2-40B4-BE49-F238E27FC236}">
                <a16:creationId xmlns:a16="http://schemas.microsoft.com/office/drawing/2014/main" id="{84611116-AFFF-12B6-8C79-EE49DB890F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84"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B89B2DD-CE38-AE65-C40B-17B4F4BC20ED}"/>
              </a:ext>
            </a:extLst>
          </p:cNvPr>
          <p:cNvSpPr txBox="1"/>
          <p:nvPr/>
        </p:nvSpPr>
        <p:spPr>
          <a:xfrm>
            <a:off x="5018701" y="611501"/>
            <a:ext cx="3770297" cy="1323439"/>
          </a:xfrm>
          <a:prstGeom prst="rect">
            <a:avLst/>
          </a:prstGeom>
          <a:noFill/>
        </p:spPr>
        <p:txBody>
          <a:bodyPr wrap="square" rtlCol="0">
            <a:spAutoFit/>
          </a:bodyPr>
          <a:lstStyle/>
          <a:p>
            <a:r>
              <a:rPr lang="en-US" sz="4000" dirty="0"/>
              <a:t>BI Failure Flow Sheet</a:t>
            </a:r>
          </a:p>
        </p:txBody>
      </p:sp>
    </p:spTree>
    <p:extLst>
      <p:ext uri="{BB962C8B-B14F-4D97-AF65-F5344CB8AC3E}">
        <p14:creationId xmlns:p14="http://schemas.microsoft.com/office/powerpoint/2010/main" val="4288172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01E837-2A2A-36EE-36DB-8B3B4D8DA9CA}"/>
              </a:ext>
            </a:extLst>
          </p:cNvPr>
          <p:cNvSpPr>
            <a:spLocks noGrp="1"/>
          </p:cNvSpPr>
          <p:nvPr>
            <p:ph type="title"/>
          </p:nvPr>
        </p:nvSpPr>
        <p:spPr>
          <a:xfrm>
            <a:off x="439858" y="1683756"/>
            <a:ext cx="2336449" cy="2396359"/>
          </a:xfrm>
        </p:spPr>
        <p:txBody>
          <a:bodyPr anchor="b">
            <a:normAutofit/>
          </a:bodyPr>
          <a:lstStyle/>
          <a:p>
            <a:pPr algn="r"/>
            <a:r>
              <a:rPr lang="en-US" sz="3500">
                <a:solidFill>
                  <a:srgbClr val="FFFFFF"/>
                </a:solidFill>
              </a:rPr>
              <a:t>BI Failure – Final Thoughts</a:t>
            </a:r>
          </a:p>
        </p:txBody>
      </p:sp>
      <p:graphicFrame>
        <p:nvGraphicFramePr>
          <p:cNvPr id="5" name="Content Placeholder 2">
            <a:extLst>
              <a:ext uri="{FF2B5EF4-FFF2-40B4-BE49-F238E27FC236}">
                <a16:creationId xmlns:a16="http://schemas.microsoft.com/office/drawing/2014/main" id="{E42D5828-6100-DA05-E3CC-B7C814F091E1}"/>
              </a:ext>
            </a:extLst>
          </p:cNvPr>
          <p:cNvGraphicFramePr>
            <a:graphicFrameLocks noGrp="1"/>
          </p:cNvGraphicFramePr>
          <p:nvPr>
            <p:ph idx="1"/>
            <p:extLst>
              <p:ext uri="{D42A27DB-BD31-4B8C-83A1-F6EECF244321}">
                <p14:modId xmlns:p14="http://schemas.microsoft.com/office/powerpoint/2010/main" val="1070179163"/>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586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4B6906-DE13-829C-B8C9-6706CD4098A2}"/>
              </a:ext>
            </a:extLst>
          </p:cNvPr>
          <p:cNvSpPr>
            <a:spLocks noGrp="1"/>
          </p:cNvSpPr>
          <p:nvPr>
            <p:ph type="title"/>
          </p:nvPr>
        </p:nvSpPr>
        <p:spPr>
          <a:xfrm>
            <a:off x="4942996" y="4267832"/>
            <a:ext cx="3604497" cy="1297115"/>
          </a:xfrm>
        </p:spPr>
        <p:txBody>
          <a:bodyPr vert="horz" lIns="91440" tIns="45720" rIns="91440" bIns="45720" rtlCol="0" anchor="t">
            <a:normAutofit/>
          </a:bodyPr>
          <a:lstStyle/>
          <a:p>
            <a:pPr algn="l" defTabSz="914400">
              <a:lnSpc>
                <a:spcPct val="90000"/>
              </a:lnSpc>
            </a:pPr>
            <a:r>
              <a:rPr lang="en-US" sz="3500" kern="1200" dirty="0">
                <a:solidFill>
                  <a:schemeClr val="tx2"/>
                </a:solidFill>
                <a:latin typeface="+mj-lt"/>
                <a:ea typeface="+mj-ea"/>
                <a:cs typeface="+mj-cs"/>
              </a:rPr>
              <a:t>Questions</a:t>
            </a:r>
          </a:p>
        </p:txBody>
      </p:sp>
      <p:pic>
        <p:nvPicPr>
          <p:cNvPr id="7" name="Graphic 6" descr="Help">
            <a:extLst>
              <a:ext uri="{FF2B5EF4-FFF2-40B4-BE49-F238E27FC236}">
                <a16:creationId xmlns:a16="http://schemas.microsoft.com/office/drawing/2014/main" id="{F07B3B96-40C5-0247-7CF8-E03B36E744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5352" y="2333040"/>
            <a:ext cx="3106320" cy="310632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89" y="-5977"/>
            <a:ext cx="467900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58091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9F3948-A967-9E53-9196-022AD9F26BDF}"/>
              </a:ext>
            </a:extLst>
          </p:cNvPr>
          <p:cNvSpPr>
            <a:spLocks noGrp="1"/>
          </p:cNvSpPr>
          <p:nvPr>
            <p:ph type="title"/>
          </p:nvPr>
        </p:nvSpPr>
        <p:spPr>
          <a:xfrm>
            <a:off x="439858" y="1683756"/>
            <a:ext cx="2336449" cy="2396359"/>
          </a:xfrm>
        </p:spPr>
        <p:txBody>
          <a:bodyPr anchor="b">
            <a:normAutofit/>
          </a:bodyPr>
          <a:lstStyle/>
          <a:p>
            <a:pPr algn="r"/>
            <a:r>
              <a:rPr lang="en-US" sz="3500">
                <a:solidFill>
                  <a:srgbClr val="FFFFFF"/>
                </a:solidFill>
              </a:rPr>
              <a:t>Travel From Ideal to Worst Case Scenario</a:t>
            </a:r>
          </a:p>
        </p:txBody>
      </p:sp>
      <p:graphicFrame>
        <p:nvGraphicFramePr>
          <p:cNvPr id="5" name="Content Placeholder 2">
            <a:extLst>
              <a:ext uri="{FF2B5EF4-FFF2-40B4-BE49-F238E27FC236}">
                <a16:creationId xmlns:a16="http://schemas.microsoft.com/office/drawing/2014/main" id="{DFDCA0BE-2B69-C876-4391-AFCFB0D30823}"/>
              </a:ext>
            </a:extLst>
          </p:cNvPr>
          <p:cNvGraphicFramePr>
            <a:graphicFrameLocks noGrp="1"/>
          </p:cNvGraphicFramePr>
          <p:nvPr>
            <p:ph idx="1"/>
            <p:extLst>
              <p:ext uri="{D42A27DB-BD31-4B8C-83A1-F6EECF244321}">
                <p14:modId xmlns:p14="http://schemas.microsoft.com/office/powerpoint/2010/main" val="3340164141"/>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1198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853EC-6850-E445-7C42-6CB5FBF1233C}"/>
              </a:ext>
            </a:extLst>
          </p:cNvPr>
          <p:cNvSpPr>
            <a:spLocks noGrp="1"/>
          </p:cNvSpPr>
          <p:nvPr>
            <p:ph type="title"/>
          </p:nvPr>
        </p:nvSpPr>
        <p:spPr>
          <a:xfrm>
            <a:off x="457200" y="274638"/>
            <a:ext cx="8229600" cy="676338"/>
          </a:xfrm>
        </p:spPr>
        <p:txBody>
          <a:bodyPr>
            <a:normAutofit fontScale="90000"/>
          </a:bodyPr>
          <a:lstStyle/>
          <a:p>
            <a:r>
              <a:rPr lang="en-US" dirty="0"/>
              <a:t>When Everything Works</a:t>
            </a:r>
          </a:p>
        </p:txBody>
      </p:sp>
      <p:sp>
        <p:nvSpPr>
          <p:cNvPr id="3" name="Content Placeholder 2">
            <a:extLst>
              <a:ext uri="{FF2B5EF4-FFF2-40B4-BE49-F238E27FC236}">
                <a16:creationId xmlns:a16="http://schemas.microsoft.com/office/drawing/2014/main" id="{4EDD7454-3EED-655E-F350-7A41041B8F8C}"/>
              </a:ext>
            </a:extLst>
          </p:cNvPr>
          <p:cNvSpPr>
            <a:spLocks noGrp="1"/>
          </p:cNvSpPr>
          <p:nvPr>
            <p:ph idx="1"/>
          </p:nvPr>
        </p:nvSpPr>
        <p:spPr>
          <a:xfrm>
            <a:off x="457200" y="1170432"/>
            <a:ext cx="8229600" cy="5276088"/>
          </a:xfrm>
        </p:spPr>
        <p:txBody>
          <a:bodyPr>
            <a:normAutofit fontScale="92500" lnSpcReduction="10000"/>
          </a:bodyPr>
          <a:lstStyle/>
          <a:p>
            <a:r>
              <a:rPr lang="en-US" b="1" dirty="0"/>
              <a:t>Proper Sterilization Workflow</a:t>
            </a:r>
          </a:p>
          <a:p>
            <a:r>
              <a:rPr lang="en-US" dirty="0"/>
              <a:t>Step-by-step process:</a:t>
            </a:r>
          </a:p>
          <a:p>
            <a:pPr lvl="1"/>
            <a:r>
              <a:rPr lang="en-US" dirty="0"/>
              <a:t>Pre-cleaning at point of use – </a:t>
            </a:r>
            <a:r>
              <a:rPr lang="en-US" b="1" dirty="0">
                <a:solidFill>
                  <a:srgbClr val="FF0000"/>
                </a:solidFill>
              </a:rPr>
              <a:t>in the OR</a:t>
            </a:r>
          </a:p>
          <a:p>
            <a:pPr lvl="1"/>
            <a:r>
              <a:rPr lang="en-US" dirty="0"/>
              <a:t>SAFE </a:t>
            </a:r>
            <a:r>
              <a:rPr lang="en-US" dirty="0" err="1"/>
              <a:t>BioHazard</a:t>
            </a:r>
            <a:r>
              <a:rPr lang="en-US" dirty="0"/>
              <a:t> transport</a:t>
            </a:r>
          </a:p>
          <a:p>
            <a:pPr lvl="1"/>
            <a:r>
              <a:rPr lang="en-US" dirty="0"/>
              <a:t>Manual or ultrasonic cleaning – in CS</a:t>
            </a:r>
          </a:p>
          <a:p>
            <a:pPr lvl="1"/>
            <a:r>
              <a:rPr lang="en-US" dirty="0"/>
              <a:t>Inspection - CS</a:t>
            </a:r>
          </a:p>
          <a:p>
            <a:pPr lvl="1"/>
            <a:r>
              <a:rPr lang="en-US" dirty="0"/>
              <a:t>Packaging - CS</a:t>
            </a:r>
          </a:p>
          <a:p>
            <a:pPr lvl="1"/>
            <a:r>
              <a:rPr lang="en-US" dirty="0"/>
              <a:t>Sterilization (autoclave, EO gas, etc.) - CS</a:t>
            </a:r>
          </a:p>
          <a:p>
            <a:pPr lvl="1"/>
            <a:r>
              <a:rPr lang="en-US" dirty="0"/>
              <a:t>Storage and safe transport back to the OR</a:t>
            </a:r>
          </a:p>
          <a:p>
            <a:pPr lvl="1"/>
            <a:r>
              <a:rPr lang="en-US" dirty="0"/>
              <a:t>Inspection of instruments as they’re opened</a:t>
            </a:r>
          </a:p>
          <a:p>
            <a:r>
              <a:rPr lang="en-US" dirty="0"/>
              <a:t>Quality control and </a:t>
            </a:r>
            <a:r>
              <a:rPr lang="en-US" u="sng" dirty="0"/>
              <a:t>documentation</a:t>
            </a:r>
          </a:p>
          <a:p>
            <a:endParaRPr lang="en-US" dirty="0"/>
          </a:p>
        </p:txBody>
      </p:sp>
    </p:spTree>
    <p:extLst>
      <p:ext uri="{BB962C8B-B14F-4D97-AF65-F5344CB8AC3E}">
        <p14:creationId xmlns:p14="http://schemas.microsoft.com/office/powerpoint/2010/main" val="1766447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ABEF3-EE57-45CB-E6CB-C55B8E4AC6DE}"/>
              </a:ext>
            </a:extLst>
          </p:cNvPr>
          <p:cNvSpPr>
            <a:spLocks noGrp="1"/>
          </p:cNvSpPr>
          <p:nvPr>
            <p:ph type="title"/>
          </p:nvPr>
        </p:nvSpPr>
        <p:spPr>
          <a:xfrm>
            <a:off x="457200" y="274638"/>
            <a:ext cx="8229600" cy="767778"/>
          </a:xfrm>
        </p:spPr>
        <p:txBody>
          <a:bodyPr/>
          <a:lstStyle/>
          <a:p>
            <a:r>
              <a:rPr lang="en-US" dirty="0"/>
              <a:t>Opening the Case – Key Steps</a:t>
            </a:r>
          </a:p>
        </p:txBody>
      </p:sp>
      <p:sp>
        <p:nvSpPr>
          <p:cNvPr id="3" name="Content Placeholder 2">
            <a:extLst>
              <a:ext uri="{FF2B5EF4-FFF2-40B4-BE49-F238E27FC236}">
                <a16:creationId xmlns:a16="http://schemas.microsoft.com/office/drawing/2014/main" id="{C0B3DDDC-7E25-62E0-CE27-F2CB15CEC4DA}"/>
              </a:ext>
            </a:extLst>
          </p:cNvPr>
          <p:cNvSpPr>
            <a:spLocks noGrp="1"/>
          </p:cNvSpPr>
          <p:nvPr>
            <p:ph idx="1"/>
          </p:nvPr>
        </p:nvSpPr>
        <p:spPr>
          <a:xfrm>
            <a:off x="457200" y="1216152"/>
            <a:ext cx="8229600" cy="4910011"/>
          </a:xfrm>
        </p:spPr>
        <p:txBody>
          <a:bodyPr>
            <a:normAutofit fontScale="85000" lnSpcReduction="20000"/>
          </a:bodyPr>
          <a:lstStyle/>
          <a:p>
            <a:r>
              <a:rPr lang="en-US" dirty="0"/>
              <a:t>Ensure all instruments are sterile, complete, and ready for use </a:t>
            </a:r>
            <a:r>
              <a:rPr lang="en-US" u="sng" dirty="0"/>
              <a:t>before the patient enters </a:t>
            </a:r>
            <a:r>
              <a:rPr lang="en-US" dirty="0"/>
              <a:t>the operating room</a:t>
            </a:r>
          </a:p>
          <a:p>
            <a:r>
              <a:rPr lang="en-US" dirty="0"/>
              <a:t>Verify Sterility Indicators</a:t>
            </a:r>
          </a:p>
          <a:p>
            <a:pPr lvl="1"/>
            <a:r>
              <a:rPr lang="en-US" dirty="0"/>
              <a:t>Check external and internal chemical indicators (tape, integrators)</a:t>
            </a:r>
          </a:p>
          <a:p>
            <a:pPr lvl="1"/>
            <a:r>
              <a:rPr lang="en-US" dirty="0"/>
              <a:t>Confirm expiration dates and package integrity</a:t>
            </a:r>
          </a:p>
          <a:p>
            <a:r>
              <a:rPr lang="en-US" dirty="0"/>
              <a:t>Open in a Sterile Field</a:t>
            </a:r>
          </a:p>
          <a:p>
            <a:pPr lvl="1"/>
            <a:r>
              <a:rPr lang="en-US" dirty="0"/>
              <a:t>Only trained personnel</a:t>
            </a:r>
          </a:p>
          <a:p>
            <a:pPr lvl="1"/>
            <a:r>
              <a:rPr lang="en-US" dirty="0"/>
              <a:t>Maintain aseptic technique</a:t>
            </a:r>
          </a:p>
          <a:p>
            <a:r>
              <a:rPr lang="en-US" dirty="0"/>
              <a:t>Instrument Count &amp; Inspection</a:t>
            </a:r>
          </a:p>
          <a:p>
            <a:pPr lvl="1"/>
            <a:r>
              <a:rPr lang="en-US" dirty="0"/>
              <a:t>Count instruments per policy</a:t>
            </a:r>
          </a:p>
          <a:p>
            <a:pPr lvl="1"/>
            <a:r>
              <a:rPr lang="en-US" dirty="0"/>
              <a:t>Inspect for damage, rust, or </a:t>
            </a:r>
            <a:r>
              <a:rPr lang="en-US" b="1" dirty="0">
                <a:solidFill>
                  <a:srgbClr val="FF0000"/>
                </a:solidFill>
              </a:rPr>
              <a:t>RESIDUE</a:t>
            </a:r>
          </a:p>
          <a:p>
            <a:pPr lvl="1"/>
            <a:r>
              <a:rPr lang="en-US" b="1" dirty="0">
                <a:solidFill>
                  <a:srgbClr val="FF0000"/>
                </a:solidFill>
              </a:rPr>
              <a:t>Now…..ready to start! - </a:t>
            </a:r>
          </a:p>
        </p:txBody>
      </p:sp>
    </p:spTree>
    <p:extLst>
      <p:ext uri="{BB962C8B-B14F-4D97-AF65-F5344CB8AC3E}">
        <p14:creationId xmlns:p14="http://schemas.microsoft.com/office/powerpoint/2010/main" val="4199105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4B7B-2411-DBED-630D-D42FCE6152D2}"/>
              </a:ext>
            </a:extLst>
          </p:cNvPr>
          <p:cNvSpPr>
            <a:spLocks noGrp="1"/>
          </p:cNvSpPr>
          <p:nvPr>
            <p:ph type="title"/>
          </p:nvPr>
        </p:nvSpPr>
        <p:spPr/>
        <p:txBody>
          <a:bodyPr>
            <a:normAutofit fontScale="90000"/>
          </a:bodyPr>
          <a:lstStyle/>
          <a:p>
            <a:r>
              <a:rPr lang="en-US" dirty="0"/>
              <a:t>Finding the Dirty Instrument BEFORE Use</a:t>
            </a:r>
          </a:p>
        </p:txBody>
      </p:sp>
      <p:sp>
        <p:nvSpPr>
          <p:cNvPr id="3" name="Content Placeholder 2">
            <a:extLst>
              <a:ext uri="{FF2B5EF4-FFF2-40B4-BE49-F238E27FC236}">
                <a16:creationId xmlns:a16="http://schemas.microsoft.com/office/drawing/2014/main" id="{A6313EEE-7CF4-4E8B-A8E9-B5720F031715}"/>
              </a:ext>
            </a:extLst>
          </p:cNvPr>
          <p:cNvSpPr>
            <a:spLocks noGrp="1"/>
          </p:cNvSpPr>
          <p:nvPr>
            <p:ph idx="1"/>
          </p:nvPr>
        </p:nvSpPr>
        <p:spPr/>
        <p:txBody>
          <a:bodyPr/>
          <a:lstStyle/>
          <a:p>
            <a:r>
              <a:rPr lang="en-US" dirty="0"/>
              <a:t>Best Case! Not used on a patient</a:t>
            </a:r>
          </a:p>
          <a:p>
            <a:pPr lvl="1"/>
            <a:r>
              <a:rPr lang="en-US" dirty="0"/>
              <a:t>BUT investigation</a:t>
            </a:r>
          </a:p>
          <a:p>
            <a:pPr lvl="1"/>
            <a:r>
              <a:rPr lang="en-US" dirty="0"/>
              <a:t>Report to OR manager, CS Manager</a:t>
            </a:r>
          </a:p>
          <a:p>
            <a:pPr lvl="1"/>
            <a:r>
              <a:rPr lang="en-US" dirty="0"/>
              <a:t>Find out what happened</a:t>
            </a:r>
          </a:p>
          <a:p>
            <a:pPr lvl="2"/>
            <a:r>
              <a:rPr lang="en-US" dirty="0"/>
              <a:t>Process</a:t>
            </a:r>
          </a:p>
          <a:p>
            <a:pPr lvl="2"/>
            <a:r>
              <a:rPr lang="en-US" dirty="0"/>
              <a:t>People</a:t>
            </a:r>
          </a:p>
          <a:p>
            <a:pPr lvl="2"/>
            <a:r>
              <a:rPr lang="en-US" dirty="0"/>
              <a:t>Training</a:t>
            </a:r>
          </a:p>
          <a:p>
            <a:pPr lvl="2"/>
            <a:r>
              <a:rPr lang="en-US" dirty="0"/>
              <a:t>Environment</a:t>
            </a:r>
          </a:p>
        </p:txBody>
      </p:sp>
    </p:spTree>
    <p:extLst>
      <p:ext uri="{BB962C8B-B14F-4D97-AF65-F5344CB8AC3E}">
        <p14:creationId xmlns:p14="http://schemas.microsoft.com/office/powerpoint/2010/main" val="2321219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32EE66-7868-91BF-D05B-FD092CB257A9}"/>
              </a:ext>
            </a:extLst>
          </p:cNvPr>
          <p:cNvSpPr>
            <a:spLocks noGrp="1"/>
          </p:cNvSpPr>
          <p:nvPr>
            <p:ph type="title"/>
          </p:nvPr>
        </p:nvSpPr>
        <p:spPr>
          <a:xfrm>
            <a:off x="571352" y="350196"/>
            <a:ext cx="3485178" cy="1624520"/>
          </a:xfrm>
        </p:spPr>
        <p:txBody>
          <a:bodyPr anchor="ctr">
            <a:normAutofit/>
          </a:bodyPr>
          <a:lstStyle/>
          <a:p>
            <a:r>
              <a:rPr lang="en-US" sz="3200" dirty="0"/>
              <a:t>Life is good, you’re rolling along with coffee….</a:t>
            </a:r>
          </a:p>
        </p:txBody>
      </p:sp>
      <p:sp>
        <p:nvSpPr>
          <p:cNvPr id="3" name="Content Placeholder 2">
            <a:extLst>
              <a:ext uri="{FF2B5EF4-FFF2-40B4-BE49-F238E27FC236}">
                <a16:creationId xmlns:a16="http://schemas.microsoft.com/office/drawing/2014/main" id="{7C5C822B-91E9-2012-26A9-631F9D598AD4}"/>
              </a:ext>
            </a:extLst>
          </p:cNvPr>
          <p:cNvSpPr>
            <a:spLocks noGrp="1"/>
          </p:cNvSpPr>
          <p:nvPr>
            <p:ph idx="1"/>
          </p:nvPr>
        </p:nvSpPr>
        <p:spPr>
          <a:xfrm>
            <a:off x="571351" y="2743200"/>
            <a:ext cx="3485179" cy="3613149"/>
          </a:xfrm>
        </p:spPr>
        <p:txBody>
          <a:bodyPr anchor="ctr">
            <a:normAutofit/>
          </a:bodyPr>
          <a:lstStyle/>
          <a:p>
            <a:r>
              <a:rPr lang="en-US" sz="2400" dirty="0"/>
              <a:t>0730 Phone call:</a:t>
            </a:r>
          </a:p>
          <a:p>
            <a:pPr lvl="1"/>
            <a:r>
              <a:rPr lang="en-US" sz="2400" dirty="0"/>
              <a:t>“</a:t>
            </a:r>
            <a:r>
              <a:rPr lang="en-US" sz="2400" dirty="0" err="1"/>
              <a:t>Ahhhhhh</a:t>
            </a:r>
            <a:r>
              <a:rPr lang="en-US" sz="2400" dirty="0"/>
              <a:t>, hey Jeanette……we have a problem.</a:t>
            </a:r>
          </a:p>
          <a:p>
            <a:pPr lvl="1"/>
            <a:r>
              <a:rPr lang="en-US" sz="2400" dirty="0"/>
              <a:t>We just found out we used a dirty instrument in a case</a:t>
            </a:r>
          </a:p>
          <a:p>
            <a:pPr lvl="1"/>
            <a:r>
              <a:rPr lang="en-US" sz="2400" dirty="0"/>
              <a:t>All of a sudden……”</a:t>
            </a:r>
          </a:p>
        </p:txBody>
      </p:sp>
      <p:pic>
        <p:nvPicPr>
          <p:cNvPr id="5" name="Picture 4">
            <a:extLst>
              <a:ext uri="{FF2B5EF4-FFF2-40B4-BE49-F238E27FC236}">
                <a16:creationId xmlns:a16="http://schemas.microsoft.com/office/drawing/2014/main" id="{236F1E6C-7D9E-FA37-3EE4-C6AD39D5D45E}"/>
              </a:ext>
            </a:extLst>
          </p:cNvPr>
          <p:cNvPicPr>
            <a:picLocks noChangeAspect="1"/>
          </p:cNvPicPr>
          <p:nvPr/>
        </p:nvPicPr>
        <p:blipFill>
          <a:blip r:embed="rId2"/>
          <a:srcRect l="31005" r="31236"/>
          <a:stretch>
            <a:fillRect/>
          </a:stretch>
        </p:blipFill>
        <p:spPr>
          <a:xfrm>
            <a:off x="4572000" y="1"/>
            <a:ext cx="4577118" cy="6858000"/>
          </a:xfrm>
          <a:prstGeom prst="rect">
            <a:avLst/>
          </a:prstGeom>
        </p:spPr>
      </p:pic>
    </p:spTree>
    <p:extLst>
      <p:ext uri="{BB962C8B-B14F-4D97-AF65-F5344CB8AC3E}">
        <p14:creationId xmlns:p14="http://schemas.microsoft.com/office/powerpoint/2010/main" val="306262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649C91A9-84E7-4BF0-9026-62F01380D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47684E66-5A4F-1D8D-4657-BBA6DB6825A4}"/>
              </a:ext>
            </a:extLst>
          </p:cNvPr>
          <p:cNvSpPr>
            <a:spLocks noGrp="1"/>
          </p:cNvSpPr>
          <p:nvPr>
            <p:ph type="title"/>
          </p:nvPr>
        </p:nvSpPr>
        <p:spPr>
          <a:xfrm>
            <a:off x="571351" y="265176"/>
            <a:ext cx="3060272" cy="2205067"/>
          </a:xfrm>
        </p:spPr>
        <p:txBody>
          <a:bodyPr anchor="ctr">
            <a:normAutofit/>
          </a:bodyPr>
          <a:lstStyle/>
          <a:p>
            <a:r>
              <a:rPr lang="en-US" sz="3500" dirty="0"/>
              <a:t>STEP AWAY FROM THE PANIC BUTTON!</a:t>
            </a:r>
          </a:p>
        </p:txBody>
      </p:sp>
      <p:sp>
        <p:nvSpPr>
          <p:cNvPr id="3" name="Content Placeholder 2">
            <a:extLst>
              <a:ext uri="{FF2B5EF4-FFF2-40B4-BE49-F238E27FC236}">
                <a16:creationId xmlns:a16="http://schemas.microsoft.com/office/drawing/2014/main" id="{10444FF1-3024-FC7B-56B1-06E3776E894C}"/>
              </a:ext>
            </a:extLst>
          </p:cNvPr>
          <p:cNvSpPr>
            <a:spLocks noGrp="1"/>
          </p:cNvSpPr>
          <p:nvPr>
            <p:ph idx="1"/>
          </p:nvPr>
        </p:nvSpPr>
        <p:spPr>
          <a:xfrm>
            <a:off x="571352" y="2470244"/>
            <a:ext cx="3060271" cy="3769834"/>
          </a:xfrm>
        </p:spPr>
        <p:txBody>
          <a:bodyPr anchor="ctr">
            <a:normAutofit/>
          </a:bodyPr>
          <a:lstStyle/>
          <a:p>
            <a:r>
              <a:rPr lang="en-US" sz="2400" dirty="0"/>
              <a:t>COME ON….YOU’VE GOT THIS!</a:t>
            </a:r>
          </a:p>
          <a:p>
            <a:pPr lvl="1"/>
            <a:r>
              <a:rPr lang="en-US" sz="2400" dirty="0"/>
              <a:t>You JUST went to the PS APIC Chapter Yearly Conference……</a:t>
            </a:r>
          </a:p>
          <a:p>
            <a:pPr lvl="1"/>
            <a:r>
              <a:rPr lang="en-US" sz="2400" dirty="0"/>
              <a:t>AND</a:t>
            </a:r>
          </a:p>
          <a:p>
            <a:r>
              <a:rPr lang="en-US" sz="2400" dirty="0"/>
              <a:t>YOU KNOW what to do! </a:t>
            </a:r>
          </a:p>
        </p:txBody>
      </p:sp>
      <p:sp>
        <p:nvSpPr>
          <p:cNvPr id="12" name="Rectangle 11">
            <a:extLst>
              <a:ext uri="{FF2B5EF4-FFF2-40B4-BE49-F238E27FC236}">
                <a16:creationId xmlns:a16="http://schemas.microsoft.com/office/drawing/2014/main" id="{9B47378D-AD27-45D0-8C1C-5B1098DCC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7650" y="0"/>
            <a:ext cx="5086349" cy="6858000"/>
          </a:xfrm>
          <a:prstGeom prst="rect">
            <a:avLst/>
          </a:prstGeom>
          <a:solidFill>
            <a:srgbClr val="FFFFFF"/>
          </a:solidFill>
          <a:ln>
            <a:noFill/>
          </a:ln>
          <a:effectLst>
            <a:outerShdw blurRad="177800" dist="215900" dir="8520000" sx="94000" sy="94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D376034-C971-7FBA-F6A1-8C5140125770}"/>
              </a:ext>
            </a:extLst>
          </p:cNvPr>
          <p:cNvPicPr>
            <a:picLocks noChangeAspect="1"/>
          </p:cNvPicPr>
          <p:nvPr/>
        </p:nvPicPr>
        <p:blipFill>
          <a:blip r:embed="rId2"/>
          <a:stretch>
            <a:fillRect/>
          </a:stretch>
        </p:blipFill>
        <p:spPr>
          <a:xfrm>
            <a:off x="4572000" y="1648067"/>
            <a:ext cx="4000647" cy="3561866"/>
          </a:xfrm>
          <a:prstGeom prst="rect">
            <a:avLst/>
          </a:prstGeom>
        </p:spPr>
      </p:pic>
    </p:spTree>
    <p:extLst>
      <p:ext uri="{BB962C8B-B14F-4D97-AF65-F5344CB8AC3E}">
        <p14:creationId xmlns:p14="http://schemas.microsoft.com/office/powerpoint/2010/main" val="1708864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Contaminated Instrument – AORN</a:t>
            </a:r>
            <a:r>
              <a:rPr lang="en-US" dirty="0"/>
              <a:t>-AAMI/ANSI</a:t>
            </a:r>
            <a:r>
              <a:rPr dirty="0"/>
              <a:t> Guidance</a:t>
            </a:r>
          </a:p>
        </p:txBody>
      </p:sp>
      <p:sp>
        <p:nvSpPr>
          <p:cNvPr id="3" name="Content Placeholder 2"/>
          <p:cNvSpPr>
            <a:spLocks noGrp="1"/>
          </p:cNvSpPr>
          <p:nvPr>
            <p:ph idx="1"/>
          </p:nvPr>
        </p:nvSpPr>
        <p:spPr>
          <a:xfrm>
            <a:off x="457200" y="1600200"/>
            <a:ext cx="8229600" cy="4983162"/>
          </a:xfrm>
        </p:spPr>
        <p:txBody>
          <a:bodyPr>
            <a:normAutofit lnSpcReduction="10000"/>
          </a:bodyPr>
          <a:lstStyle/>
          <a:p>
            <a:pPr>
              <a:defRPr sz="1400"/>
            </a:pPr>
            <a:r>
              <a:rPr lang="en-US" sz="2800" dirty="0"/>
              <a:t>(Best case) If discovered pre-procedure: halt, notify team and SPD, replace entire sterile field</a:t>
            </a:r>
          </a:p>
          <a:p>
            <a:pPr>
              <a:defRPr sz="1400"/>
            </a:pPr>
            <a:r>
              <a:rPr sz="2800" dirty="0"/>
              <a:t>Any contamination compromises the entire tray or set</a:t>
            </a:r>
          </a:p>
          <a:p>
            <a:pPr>
              <a:defRPr sz="1400"/>
            </a:pPr>
            <a:r>
              <a:rPr sz="2800" dirty="0"/>
              <a:t>During surgery: </a:t>
            </a:r>
            <a:r>
              <a:rPr lang="en-US" sz="4000" b="1" dirty="0">
                <a:solidFill>
                  <a:srgbClr val="FF0000"/>
                </a:solidFill>
              </a:rPr>
              <a:t>Stop using the instrument</a:t>
            </a:r>
          </a:p>
          <a:p>
            <a:pPr lvl="1">
              <a:defRPr sz="1400"/>
            </a:pPr>
            <a:r>
              <a:rPr lang="en-US" sz="2400" dirty="0"/>
              <a:t>Isolate instrument for investigation</a:t>
            </a:r>
            <a:endParaRPr sz="2400" dirty="0"/>
          </a:p>
          <a:p>
            <a:pPr lvl="1">
              <a:defRPr sz="1400"/>
            </a:pPr>
            <a:r>
              <a:rPr sz="2400" dirty="0"/>
              <a:t>Post-surgery: send to SPD for full reprocessing</a:t>
            </a:r>
            <a:endParaRPr lang="en-US" sz="2400" dirty="0"/>
          </a:p>
          <a:p>
            <a:pPr lvl="1">
              <a:defRPr sz="1400"/>
            </a:pPr>
            <a:r>
              <a:rPr lang="en-US" sz="2400" dirty="0"/>
              <a:t>Notify SPD</a:t>
            </a:r>
          </a:p>
          <a:p>
            <a:pPr lvl="1">
              <a:defRPr sz="1400"/>
            </a:pPr>
            <a:r>
              <a:rPr lang="en-US" sz="2400" dirty="0"/>
              <a:t>Get all your info data ducks in a row</a:t>
            </a:r>
          </a:p>
          <a:p>
            <a:pPr lvl="1">
              <a:defRPr sz="1400"/>
            </a:pPr>
            <a:r>
              <a:rPr lang="en-US" sz="2400" dirty="0"/>
              <a:t>Fill out an incident report for full investigation</a:t>
            </a:r>
            <a:endParaRPr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6066</TotalTime>
  <Words>1205</Words>
  <Application>Microsoft Office PowerPoint</Application>
  <PresentationFormat>On-screen Show (4:3)</PresentationFormat>
  <Paragraphs>147</Paragraphs>
  <Slides>26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Aptos</vt:lpstr>
      <vt:lpstr>Arial</vt:lpstr>
      <vt:lpstr>Calibri</vt:lpstr>
      <vt:lpstr>Office Theme</vt:lpstr>
      <vt:lpstr>Contaminated Instrument &amp; BI Failure Protocols AORN &amp; ANSI/AAMI ST79:</vt:lpstr>
      <vt:lpstr>Objectives</vt:lpstr>
      <vt:lpstr>Travel From Ideal to Worst Case Scenario</vt:lpstr>
      <vt:lpstr>When Everything Works</vt:lpstr>
      <vt:lpstr>Opening the Case – Key Steps</vt:lpstr>
      <vt:lpstr>Finding the Dirty Instrument BEFORE Use</vt:lpstr>
      <vt:lpstr>Life is good, you’re rolling along with coffee….</vt:lpstr>
      <vt:lpstr>STEP AWAY FROM THE PANIC BUTTON!</vt:lpstr>
      <vt:lpstr>Contaminated Instrument – AORN-AAMI/ANSI Guidance</vt:lpstr>
      <vt:lpstr>First Things First</vt:lpstr>
      <vt:lpstr>Next Scenario</vt:lpstr>
      <vt:lpstr>Biological Indicators – ANSI/AAMI</vt:lpstr>
      <vt:lpstr>BI Failure – Immediate Response</vt:lpstr>
      <vt:lpstr>BI Failure – Notification &amp; Exposure</vt:lpstr>
      <vt:lpstr>BI Failure – Investigation</vt:lpstr>
      <vt:lpstr>BI Failure – Corrective Actions</vt:lpstr>
      <vt:lpstr>BI Failure – Documentation &amp; Return to Service</vt:lpstr>
      <vt:lpstr>PowerPoint Presentation</vt:lpstr>
      <vt:lpstr>From Steris:</vt:lpstr>
      <vt:lpstr>PowerPoint Presentation</vt:lpstr>
      <vt:lpstr>Policies</vt:lpstr>
      <vt:lpstr>Non-Sterile Instruments: Part of the Sterile Field Policy</vt:lpstr>
      <vt:lpstr>Policy: BI Failure</vt:lpstr>
      <vt:lpstr>PowerPoint Presentation</vt:lpstr>
      <vt:lpstr>BI Failure – Final Thoughts</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Jeanette Harris, MS, MSM, MT (ASCP), CIC, FAPIC</dc:creator>
  <cp:keywords/>
  <dc:description>generated using python-pptx</dc:description>
  <cp:lastModifiedBy>Jeanette Harris, MS, MSM, MT (ASCP), CIC, FAPIC</cp:lastModifiedBy>
  <cp:revision>7</cp:revision>
  <dcterms:created xsi:type="dcterms:W3CDTF">2013-01-27T09:14:16Z</dcterms:created>
  <dcterms:modified xsi:type="dcterms:W3CDTF">2025-09-14T16:27:51Z</dcterms:modified>
  <cp:category/>
</cp:coreProperties>
</file>