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303" r:id="rId4"/>
    <p:sldId id="304" r:id="rId5"/>
    <p:sldId id="305" r:id="rId6"/>
    <p:sldId id="306" r:id="rId7"/>
    <p:sldId id="307" r:id="rId8"/>
    <p:sldId id="323" r:id="rId9"/>
    <p:sldId id="321" r:id="rId10"/>
    <p:sldId id="320" r:id="rId11"/>
    <p:sldId id="322" r:id="rId12"/>
    <p:sldId id="300" r:id="rId13"/>
    <p:sldId id="301"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A229E-47F8-4211-960E-199DF43014FB}"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F29D4-7087-461D-A352-7CB917790BCE}" type="slidenum">
              <a:rPr lang="en-US" smtClean="0"/>
              <a:t>‹#›</a:t>
            </a:fld>
            <a:endParaRPr lang="en-US"/>
          </a:p>
        </p:txBody>
      </p:sp>
    </p:spTree>
    <p:extLst>
      <p:ext uri="{BB962C8B-B14F-4D97-AF65-F5344CB8AC3E}">
        <p14:creationId xmlns:p14="http://schemas.microsoft.com/office/powerpoint/2010/main" val="273567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93A0B7-6FBD-4757-9058-4E6D3EA7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45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Nondefense discretionary spending is controlled by lawmakers through appropriation acts, which specify how much money can be obligated for certain government programs in specific years.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93A0B7-6FBD-4757-9058-4E6D3EA7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5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2A3A"/>
                </a:solidFill>
                <a:effectLst/>
                <a:latin typeface="Cabin"/>
              </a:rPr>
              <a:t>Reauthorize core public health preparedness programs including the Public Health Emergency Preparedness cooperative agreements, the Hospital Preparedness Program, the Epidemiology Laboratory Capacity cooperative agreements, the Biomedical Advanced Research and Development Agency and the Strategic National Stockpile.</a:t>
            </a:r>
          </a:p>
          <a:p>
            <a:r>
              <a:rPr lang="en-US" dirty="0"/>
              <a:t>Surveillance, public health, outbreak response, communication, </a:t>
            </a:r>
            <a:r>
              <a:rPr lang="en-US"/>
              <a:t>and diversity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93A0B7-6FBD-4757-9058-4E6D3EA7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16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BEE6-C0CA-06B8-2D58-D122CF25A6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EDDF52-7474-2909-34CF-6819C4ABB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DC983D-D45D-14CF-5567-DE6D0A3888BE}"/>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5" name="Footer Placeholder 4">
            <a:extLst>
              <a:ext uri="{FF2B5EF4-FFF2-40B4-BE49-F238E27FC236}">
                <a16:creationId xmlns:a16="http://schemas.microsoft.com/office/drawing/2014/main" id="{4D7E84D5-E63B-E5AF-0A18-766476E44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27155-22BE-C3F6-BC10-8DE0C65C83B5}"/>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406094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4EA1-485D-B9AD-CFBE-86ABAC07D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D6E0A1-F2E3-4310-CAFF-35C6297A2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0DCB8-3269-F737-398A-B5065F497D62}"/>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5" name="Footer Placeholder 4">
            <a:extLst>
              <a:ext uri="{FF2B5EF4-FFF2-40B4-BE49-F238E27FC236}">
                <a16:creationId xmlns:a16="http://schemas.microsoft.com/office/drawing/2014/main" id="{1D3EB258-F564-65A3-A2BD-B22174AEB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0DFF5D-FB4C-7092-CF12-8BC50456C983}"/>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192959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8BC8C-F5F2-5919-B3F8-DF71686FB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3F157B-187C-D2BC-850F-8907E9FEB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3FF4C-6252-533A-DAC9-05DB53CA0DA3}"/>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5" name="Footer Placeholder 4">
            <a:extLst>
              <a:ext uri="{FF2B5EF4-FFF2-40B4-BE49-F238E27FC236}">
                <a16:creationId xmlns:a16="http://schemas.microsoft.com/office/drawing/2014/main" id="{001DC83C-AA05-B9B5-5E6E-D961F7A6F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B1BB8-69EE-1507-1F80-41DC220C241F}"/>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360640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Slide">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00FDCFB-D2C9-4EA4-81E4-BDB4FC988E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 y="0"/>
            <a:ext cx="12161520" cy="6858000"/>
          </a:xfrm>
          <a:prstGeom prst="rect">
            <a:avLst/>
          </a:prstGeom>
        </p:spPr>
      </p:pic>
      <p:sp>
        <p:nvSpPr>
          <p:cNvPr id="9" name="Text Placeholder 8">
            <a:extLst>
              <a:ext uri="{FF2B5EF4-FFF2-40B4-BE49-F238E27FC236}">
                <a16:creationId xmlns:a16="http://schemas.microsoft.com/office/drawing/2014/main" id="{23DD7730-C0C5-1838-23B4-4AC2AFF1B2BD}"/>
              </a:ext>
            </a:extLst>
          </p:cNvPr>
          <p:cNvSpPr>
            <a:spLocks noGrp="1"/>
          </p:cNvSpPr>
          <p:nvPr>
            <p:ph type="body" sz="quarter" idx="10" hasCustomPrompt="1"/>
          </p:nvPr>
        </p:nvSpPr>
        <p:spPr>
          <a:xfrm>
            <a:off x="1040408" y="751201"/>
            <a:ext cx="3911600" cy="800100"/>
          </a:xfrm>
          <a:prstGeom prst="rect">
            <a:avLst/>
          </a:prstGeom>
        </p:spPr>
        <p:txBody>
          <a:bodyPr/>
          <a:lstStyle>
            <a:lvl1pPr marL="0" indent="0" algn="ctr">
              <a:buNone/>
              <a:defRPr lang="en-US" sz="3700" b="1" kern="1200" baseline="0" dirty="0" smtClean="0">
                <a:solidFill>
                  <a:schemeClr val="bg1"/>
                </a:solidFill>
                <a:latin typeface="+mj-lt"/>
                <a:ea typeface="+mn-ea"/>
                <a:cs typeface="+mn-cs"/>
              </a:defRPr>
            </a:lvl1pPr>
          </a:lstStyle>
          <a:p>
            <a:pPr lvl="0"/>
            <a:r>
              <a:rPr lang="en-US"/>
              <a:t>Comparison</a:t>
            </a:r>
          </a:p>
        </p:txBody>
      </p:sp>
      <p:sp>
        <p:nvSpPr>
          <p:cNvPr id="10" name="Text Placeholder 8">
            <a:extLst>
              <a:ext uri="{FF2B5EF4-FFF2-40B4-BE49-F238E27FC236}">
                <a16:creationId xmlns:a16="http://schemas.microsoft.com/office/drawing/2014/main" id="{57034C66-0BF9-9AEB-5869-A019493D8A57}"/>
              </a:ext>
            </a:extLst>
          </p:cNvPr>
          <p:cNvSpPr>
            <a:spLocks noGrp="1"/>
          </p:cNvSpPr>
          <p:nvPr>
            <p:ph type="body" sz="quarter" idx="11" hasCustomPrompt="1"/>
          </p:nvPr>
        </p:nvSpPr>
        <p:spPr>
          <a:xfrm>
            <a:off x="5977176" y="751201"/>
            <a:ext cx="3911600" cy="800100"/>
          </a:xfrm>
          <a:prstGeom prst="rect">
            <a:avLst/>
          </a:prstGeom>
        </p:spPr>
        <p:txBody>
          <a:bodyPr/>
          <a:lstStyle>
            <a:lvl1pPr marL="0" indent="0" algn="ctr">
              <a:buNone/>
              <a:defRPr lang="en-US" sz="3700" b="1" kern="1200" baseline="0" dirty="0" smtClean="0">
                <a:solidFill>
                  <a:schemeClr val="tx1"/>
                </a:solidFill>
                <a:latin typeface="+mj-lt"/>
                <a:ea typeface="+mn-ea"/>
                <a:cs typeface="+mn-cs"/>
              </a:defRPr>
            </a:lvl1pPr>
          </a:lstStyle>
          <a:p>
            <a:pPr lvl="0"/>
            <a:r>
              <a:rPr lang="en-US"/>
              <a:t>Slide</a:t>
            </a:r>
          </a:p>
        </p:txBody>
      </p:sp>
      <p:sp>
        <p:nvSpPr>
          <p:cNvPr id="12" name="Content Placeholder 9">
            <a:extLst>
              <a:ext uri="{FF2B5EF4-FFF2-40B4-BE49-F238E27FC236}">
                <a16:creationId xmlns:a16="http://schemas.microsoft.com/office/drawing/2014/main" id="{1DB77674-FB2D-A9E3-8EED-1695C450D93A}"/>
              </a:ext>
            </a:extLst>
          </p:cNvPr>
          <p:cNvSpPr>
            <a:spLocks noGrp="1"/>
          </p:cNvSpPr>
          <p:nvPr>
            <p:ph sz="quarter" idx="13" hasCustomPrompt="1"/>
          </p:nvPr>
        </p:nvSpPr>
        <p:spPr>
          <a:xfrm>
            <a:off x="5966659" y="1825175"/>
            <a:ext cx="3911600" cy="4204149"/>
          </a:xfrm>
          <a:prstGeom prst="rect">
            <a:avLst/>
          </a:prstGeom>
        </p:spPr>
        <p:txBody>
          <a:bodyPr/>
          <a:lstStyle>
            <a:lvl1pPr marL="0" indent="0" algn="l" defTabSz="914400" rtl="0" eaLnBrk="1" latinLnBrk="0" hangingPunct="1">
              <a:lnSpc>
                <a:spcPts val="2600"/>
              </a:lnSpc>
              <a:spcAft>
                <a:spcPts val="0"/>
              </a:spcAft>
              <a:buNone/>
              <a:defRPr lang="en-US" sz="1800" b="0" kern="1200" dirty="0" smtClean="0">
                <a:solidFill>
                  <a:schemeClr val="tx1"/>
                </a:solidFill>
                <a:latin typeface="+mn-lt"/>
                <a:ea typeface="+mn-ea"/>
                <a:cs typeface="+mn-cs"/>
              </a:defRPr>
            </a:lvl1pPr>
            <a:lvl2pPr marL="0" indent="0" algn="l" defTabSz="914400" rtl="0" eaLnBrk="1" latinLnBrk="0" hangingPunct="1">
              <a:lnSpc>
                <a:spcPts val="2600"/>
              </a:lnSpc>
              <a:spcAft>
                <a:spcPts val="0"/>
              </a:spcAft>
              <a:buNone/>
              <a:defRPr lang="en-US" sz="1800" b="0" kern="1200" dirty="0" smtClean="0">
                <a:solidFill>
                  <a:schemeClr val="tx1"/>
                </a:solidFill>
                <a:latin typeface="+mn-lt"/>
                <a:ea typeface="+mn-ea"/>
                <a:cs typeface="+mn-cs"/>
              </a:defRPr>
            </a:lvl2pPr>
            <a:lvl3pPr marL="0" indent="0" algn="l" defTabSz="914400" rtl="0" eaLnBrk="1" latinLnBrk="0" hangingPunct="1">
              <a:lnSpc>
                <a:spcPts val="2600"/>
              </a:lnSpc>
              <a:spcAft>
                <a:spcPts val="0"/>
              </a:spcAft>
              <a:buNone/>
              <a:defRPr lang="en-US" sz="1800" b="0" kern="1200" dirty="0" smtClean="0">
                <a:solidFill>
                  <a:schemeClr val="tx1"/>
                </a:solidFill>
                <a:latin typeface="+mn-lt"/>
                <a:ea typeface="+mn-ea"/>
                <a:cs typeface="+mn-cs"/>
              </a:defRPr>
            </a:lvl3pPr>
            <a:lvl4pPr marL="0" indent="0" algn="l" defTabSz="914400" rtl="0" eaLnBrk="1" latinLnBrk="0" hangingPunct="1">
              <a:lnSpc>
                <a:spcPts val="2600"/>
              </a:lnSpc>
              <a:spcAft>
                <a:spcPts val="0"/>
              </a:spcAft>
              <a:buNone/>
              <a:defRPr lang="en-US" sz="1800" b="0" kern="1200" dirty="0" smtClean="0">
                <a:solidFill>
                  <a:schemeClr val="tx1"/>
                </a:solidFill>
                <a:latin typeface="+mn-lt"/>
                <a:ea typeface="+mn-ea"/>
                <a:cs typeface="+mn-cs"/>
              </a:defRPr>
            </a:lvl4pPr>
            <a:lvl5pPr marL="0" indent="0" algn="l" defTabSz="914400" rtl="0" eaLnBrk="1" latinLnBrk="0" hangingPunct="1">
              <a:lnSpc>
                <a:spcPts val="2600"/>
              </a:lnSpc>
              <a:spcAft>
                <a:spcPts val="0"/>
              </a:spcAft>
              <a:buNone/>
              <a:defRPr lang="en-US" sz="1800" b="0" kern="1200" dirty="0">
                <a:solidFill>
                  <a:schemeClr val="tx1"/>
                </a:solidFill>
                <a:latin typeface="+mn-lt"/>
                <a:ea typeface="+mn-ea"/>
                <a:cs typeface="+mn-cs"/>
              </a:defRPr>
            </a:lvl5pPr>
          </a:lstStyle>
          <a:p>
            <a:pPr algn="l">
              <a:lnSpc>
                <a:spcPts val="2600"/>
              </a:lnSpc>
              <a:spcAft>
                <a:spcPts val="0"/>
              </a:spcAft>
            </a:pPr>
            <a:r>
              <a:rPr lang="en-US" b="0">
                <a:solidFill>
                  <a:schemeClr val="tx1"/>
                </a:solidFill>
                <a:latin typeface="+mn-lt"/>
              </a:rPr>
              <a:t>Click to add text</a:t>
            </a:r>
          </a:p>
        </p:txBody>
      </p:sp>
      <p:sp>
        <p:nvSpPr>
          <p:cNvPr id="14" name="Content Placeholder 13">
            <a:extLst>
              <a:ext uri="{FF2B5EF4-FFF2-40B4-BE49-F238E27FC236}">
                <a16:creationId xmlns:a16="http://schemas.microsoft.com/office/drawing/2014/main" id="{0C2AD587-386A-F25F-EDF0-E29263D1824D}"/>
              </a:ext>
            </a:extLst>
          </p:cNvPr>
          <p:cNvSpPr>
            <a:spLocks noGrp="1"/>
          </p:cNvSpPr>
          <p:nvPr>
            <p:ph sz="quarter" idx="14" hasCustomPrompt="1"/>
          </p:nvPr>
        </p:nvSpPr>
        <p:spPr>
          <a:xfrm>
            <a:off x="1039813" y="1825625"/>
            <a:ext cx="3911600" cy="4281488"/>
          </a:xfrm>
          <a:prstGeom prst="rect">
            <a:avLst/>
          </a:prstGeom>
        </p:spPr>
        <p:txBody>
          <a:bodyPr/>
          <a:lstStyle>
            <a:lvl1pPr marL="0" indent="0">
              <a:lnSpc>
                <a:spcPts val="2600"/>
              </a:lnSpc>
              <a:spcBef>
                <a:spcPts val="0"/>
              </a:spcBef>
              <a:buNone/>
              <a:defRPr lang="en-US" sz="1800" b="0" kern="1200" dirty="0" smtClean="0">
                <a:solidFill>
                  <a:schemeClr val="bg1"/>
                </a:solidFill>
                <a:latin typeface="+mn-lt"/>
                <a:ea typeface="+mn-ea"/>
                <a:cs typeface="+mn-cs"/>
              </a:defRPr>
            </a:lvl1pPr>
            <a:lvl2pPr marL="457200" indent="0">
              <a:buNone/>
              <a:defRPr lang="en-US" sz="1800" b="0" kern="1200" dirty="0" smtClean="0">
                <a:solidFill>
                  <a:schemeClr val="bg1"/>
                </a:solidFill>
                <a:latin typeface="+mn-lt"/>
                <a:ea typeface="+mn-ea"/>
                <a:cs typeface="+mn-cs"/>
              </a:defRPr>
            </a:lvl2pPr>
            <a:lvl3pPr marL="914400" indent="0">
              <a:buNone/>
              <a:defRPr lang="en-US" sz="1800" b="0" kern="1200" dirty="0" smtClean="0">
                <a:solidFill>
                  <a:schemeClr val="bg1"/>
                </a:solidFill>
                <a:latin typeface="+mn-lt"/>
                <a:ea typeface="+mn-ea"/>
                <a:cs typeface="+mn-cs"/>
              </a:defRPr>
            </a:lvl3pPr>
            <a:lvl4pPr marL="1371600" indent="0">
              <a:buNone/>
              <a:defRPr lang="en-US" sz="1800" b="0" kern="1200" dirty="0" smtClean="0">
                <a:solidFill>
                  <a:schemeClr val="bg1"/>
                </a:solidFill>
                <a:latin typeface="+mn-lt"/>
                <a:ea typeface="+mn-ea"/>
                <a:cs typeface="+mn-cs"/>
              </a:defRPr>
            </a:lvl4pPr>
            <a:lvl5pPr marL="1828800" indent="0">
              <a:buNone/>
              <a:defRPr lang="en-US" sz="1800" b="0" kern="1200" dirty="0" smtClean="0">
                <a:solidFill>
                  <a:schemeClr val="bg1"/>
                </a:solidFill>
                <a:latin typeface="+mn-lt"/>
                <a:ea typeface="+mn-ea"/>
                <a:cs typeface="+mn-cs"/>
              </a:defRPr>
            </a:lvl5pPr>
          </a:lstStyle>
          <a:p>
            <a:pPr lvl="0"/>
            <a:r>
              <a:rPr lang="en-US"/>
              <a:t>Click to add text</a:t>
            </a:r>
          </a:p>
        </p:txBody>
      </p:sp>
    </p:spTree>
    <p:extLst>
      <p:ext uri="{BB962C8B-B14F-4D97-AF65-F5344CB8AC3E}">
        <p14:creationId xmlns:p14="http://schemas.microsoft.com/office/powerpoint/2010/main" val="319654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cons-Photos Slide">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2A466A7A-8F75-4E73-A3C5-37F149D097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 y="0"/>
            <a:ext cx="12161520" cy="6858000"/>
          </a:xfrm>
          <a:prstGeom prst="rect">
            <a:avLst/>
          </a:prstGeom>
        </p:spPr>
      </p:pic>
      <p:sp>
        <p:nvSpPr>
          <p:cNvPr id="2" name="Text Placeholder 2">
            <a:extLst>
              <a:ext uri="{FF2B5EF4-FFF2-40B4-BE49-F238E27FC236}">
                <a16:creationId xmlns:a16="http://schemas.microsoft.com/office/drawing/2014/main" id="{30DA2824-F860-EF68-5E8B-349D2155A63F}"/>
              </a:ext>
            </a:extLst>
          </p:cNvPr>
          <p:cNvSpPr>
            <a:spLocks noGrp="1"/>
          </p:cNvSpPr>
          <p:nvPr>
            <p:ph type="body" sz="quarter" idx="10" hasCustomPrompt="1"/>
          </p:nvPr>
        </p:nvSpPr>
        <p:spPr>
          <a:xfrm>
            <a:off x="571496" y="651490"/>
            <a:ext cx="9686923" cy="661720"/>
          </a:xfrm>
          <a:prstGeom prst="rect">
            <a:avLst/>
          </a:prstGeom>
        </p:spPr>
        <p:txBody>
          <a:bodyPr/>
          <a:lstStyle>
            <a:lvl1pPr marL="0" indent="0">
              <a:buNone/>
              <a:defRPr lang="en-US" sz="3700" b="1" kern="1200" baseline="0" dirty="0" smtClean="0">
                <a:solidFill>
                  <a:schemeClr val="tx1"/>
                </a:solidFill>
                <a:latin typeface="+mj-lt"/>
                <a:ea typeface="+mn-ea"/>
                <a:cs typeface="+mn-cs"/>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algn="l"/>
            <a:r>
              <a:rPr lang="en-US" sz="3700" b="1" baseline="0">
                <a:solidFill>
                  <a:schemeClr val="tx1"/>
                </a:solidFill>
                <a:latin typeface="+mj-lt"/>
              </a:rPr>
              <a:t>Icons or Photos Slide Title</a:t>
            </a:r>
          </a:p>
        </p:txBody>
      </p:sp>
      <p:sp>
        <p:nvSpPr>
          <p:cNvPr id="7" name="Picture Placeholder 6">
            <a:extLst>
              <a:ext uri="{FF2B5EF4-FFF2-40B4-BE49-F238E27FC236}">
                <a16:creationId xmlns:a16="http://schemas.microsoft.com/office/drawing/2014/main" id="{986EBAD1-5F46-1CEC-30D5-117D4C67FFCD}"/>
              </a:ext>
            </a:extLst>
          </p:cNvPr>
          <p:cNvSpPr>
            <a:spLocks noGrp="1"/>
          </p:cNvSpPr>
          <p:nvPr>
            <p:ph type="pic" sz="quarter" idx="11"/>
          </p:nvPr>
        </p:nvSpPr>
        <p:spPr>
          <a:xfrm>
            <a:off x="1228725" y="1628775"/>
            <a:ext cx="1685925" cy="1766888"/>
          </a:xfrm>
          <a:prstGeom prst="rect">
            <a:avLst/>
          </a:prstGeom>
        </p:spPr>
        <p:txBody>
          <a:bodyPr/>
          <a:lstStyle>
            <a:lvl1pPr marL="0" indent="0">
              <a:buNone/>
              <a:defRPr/>
            </a:lvl1pPr>
          </a:lstStyle>
          <a:p>
            <a:endParaRPr lang="en-US"/>
          </a:p>
        </p:txBody>
      </p:sp>
      <p:sp>
        <p:nvSpPr>
          <p:cNvPr id="8" name="Picture Placeholder 6">
            <a:extLst>
              <a:ext uri="{FF2B5EF4-FFF2-40B4-BE49-F238E27FC236}">
                <a16:creationId xmlns:a16="http://schemas.microsoft.com/office/drawing/2014/main" id="{AD5116DE-F216-7F22-7A06-9FF3BFC75E53}"/>
              </a:ext>
            </a:extLst>
          </p:cNvPr>
          <p:cNvSpPr>
            <a:spLocks noGrp="1"/>
          </p:cNvSpPr>
          <p:nvPr>
            <p:ph type="pic" sz="quarter" idx="12"/>
          </p:nvPr>
        </p:nvSpPr>
        <p:spPr>
          <a:xfrm>
            <a:off x="3900490" y="1628775"/>
            <a:ext cx="1685925" cy="1766888"/>
          </a:xfrm>
          <a:prstGeom prst="rect">
            <a:avLst/>
          </a:prstGeom>
        </p:spPr>
        <p:txBody>
          <a:bodyPr/>
          <a:lstStyle>
            <a:lvl1pPr marL="0" indent="0">
              <a:buNone/>
              <a:defRPr/>
            </a:lvl1pPr>
          </a:lstStyle>
          <a:p>
            <a:endParaRPr lang="en-US"/>
          </a:p>
        </p:txBody>
      </p:sp>
      <p:sp>
        <p:nvSpPr>
          <p:cNvPr id="9" name="Picture Placeholder 6">
            <a:extLst>
              <a:ext uri="{FF2B5EF4-FFF2-40B4-BE49-F238E27FC236}">
                <a16:creationId xmlns:a16="http://schemas.microsoft.com/office/drawing/2014/main" id="{1EB56270-AF72-D378-20FE-1D24F9DE810A}"/>
              </a:ext>
            </a:extLst>
          </p:cNvPr>
          <p:cNvSpPr>
            <a:spLocks noGrp="1"/>
          </p:cNvSpPr>
          <p:nvPr>
            <p:ph type="pic" sz="quarter" idx="13"/>
          </p:nvPr>
        </p:nvSpPr>
        <p:spPr>
          <a:xfrm>
            <a:off x="6591299" y="1628534"/>
            <a:ext cx="1685925" cy="1766888"/>
          </a:xfrm>
          <a:prstGeom prst="rect">
            <a:avLst/>
          </a:prstGeom>
        </p:spPr>
        <p:txBody>
          <a:bodyPr/>
          <a:lstStyle>
            <a:lvl1pPr marL="0" indent="0">
              <a:buNone/>
              <a:defRPr/>
            </a:lvl1pPr>
          </a:lstStyle>
          <a:p>
            <a:endParaRPr lang="en-US"/>
          </a:p>
        </p:txBody>
      </p:sp>
      <p:sp>
        <p:nvSpPr>
          <p:cNvPr id="11" name="Picture Placeholder 6">
            <a:extLst>
              <a:ext uri="{FF2B5EF4-FFF2-40B4-BE49-F238E27FC236}">
                <a16:creationId xmlns:a16="http://schemas.microsoft.com/office/drawing/2014/main" id="{CBE4D1E9-D9C4-4697-9BFA-82975B395B14}"/>
              </a:ext>
            </a:extLst>
          </p:cNvPr>
          <p:cNvSpPr>
            <a:spLocks noGrp="1"/>
          </p:cNvSpPr>
          <p:nvPr>
            <p:ph type="pic" sz="quarter" idx="14"/>
          </p:nvPr>
        </p:nvSpPr>
        <p:spPr>
          <a:xfrm>
            <a:off x="9244007" y="1628534"/>
            <a:ext cx="1685925" cy="1766888"/>
          </a:xfrm>
          <a:prstGeom prst="rect">
            <a:avLst/>
          </a:prstGeom>
        </p:spPr>
        <p:txBody>
          <a:bodyPr/>
          <a:lstStyle>
            <a:lvl1pPr marL="0" indent="0">
              <a:buNone/>
              <a:defRPr/>
            </a:lvl1pPr>
          </a:lstStyle>
          <a:p>
            <a:endParaRPr lang="en-US"/>
          </a:p>
        </p:txBody>
      </p:sp>
      <p:sp>
        <p:nvSpPr>
          <p:cNvPr id="15" name="Text Placeholder 14">
            <a:extLst>
              <a:ext uri="{FF2B5EF4-FFF2-40B4-BE49-F238E27FC236}">
                <a16:creationId xmlns:a16="http://schemas.microsoft.com/office/drawing/2014/main" id="{6FDE8ACB-7621-E8CB-0B7A-00E594763DF1}"/>
              </a:ext>
            </a:extLst>
          </p:cNvPr>
          <p:cNvSpPr>
            <a:spLocks noGrp="1"/>
          </p:cNvSpPr>
          <p:nvPr>
            <p:ph type="body" sz="quarter" idx="15" hasCustomPrompt="1"/>
          </p:nvPr>
        </p:nvSpPr>
        <p:spPr>
          <a:xfrm>
            <a:off x="1000123" y="3762375"/>
            <a:ext cx="2105025" cy="2728913"/>
          </a:xfrm>
          <a:prstGeom prst="rect">
            <a:avLst/>
          </a:prstGeom>
        </p:spPr>
        <p:txBody>
          <a:bodyPr/>
          <a:lstStyle>
            <a:lvl1pPr marL="0" indent="0">
              <a:buNone/>
              <a:defRPr lang="en-US" sz="1800" b="0" kern="1200" dirty="0" smtClean="0">
                <a:solidFill>
                  <a:schemeClr val="tx1"/>
                </a:solidFill>
                <a:latin typeface="+mn-lt"/>
                <a:ea typeface="+mn-ea"/>
                <a:cs typeface="+mn-cs"/>
              </a:defRPr>
            </a:lvl1pPr>
            <a:lvl2pPr marL="457200" indent="0">
              <a:buNone/>
              <a:defRPr lang="en-US" sz="1800" b="0" kern="1200" dirty="0" smtClean="0">
                <a:solidFill>
                  <a:schemeClr val="tx1"/>
                </a:solidFill>
                <a:latin typeface="+mn-lt"/>
                <a:ea typeface="+mn-ea"/>
                <a:cs typeface="+mn-cs"/>
              </a:defRPr>
            </a:lvl2pPr>
            <a:lvl3pPr marL="914400" indent="0">
              <a:buNone/>
              <a:defRPr lang="en-US" sz="1800" b="0" kern="1200" dirty="0" smtClean="0">
                <a:solidFill>
                  <a:schemeClr val="tx1"/>
                </a:solidFill>
                <a:latin typeface="+mn-lt"/>
                <a:ea typeface="+mn-ea"/>
                <a:cs typeface="+mn-cs"/>
              </a:defRPr>
            </a:lvl3pPr>
            <a:lvl4pPr marL="1371600" indent="0">
              <a:buNone/>
              <a:defRPr lang="en-US" sz="1800" b="0" kern="1200" dirty="0" smtClean="0">
                <a:solidFill>
                  <a:schemeClr val="tx1"/>
                </a:solidFill>
                <a:latin typeface="+mn-lt"/>
                <a:ea typeface="+mn-ea"/>
                <a:cs typeface="+mn-cs"/>
              </a:defRPr>
            </a:lvl4pPr>
            <a:lvl5pPr marL="1828800" indent="0">
              <a:buNone/>
              <a:defRPr lang="en-US" sz="1800" b="0" kern="1200" dirty="0">
                <a:solidFill>
                  <a:schemeClr val="tx1"/>
                </a:solidFill>
                <a:latin typeface="+mn-lt"/>
                <a:ea typeface="+mn-ea"/>
                <a:cs typeface="+mn-cs"/>
              </a:defRPr>
            </a:lvl5pPr>
          </a:lstStyle>
          <a:p>
            <a:pPr algn="ctr">
              <a:lnSpc>
                <a:spcPts val="2600"/>
              </a:lnSpc>
              <a:spcAft>
                <a:spcPts val="0"/>
              </a:spcAft>
            </a:pPr>
            <a:r>
              <a:rPr lang="en-US" b="0">
                <a:solidFill>
                  <a:schemeClr val="tx1"/>
                </a:solidFill>
                <a:latin typeface="+mn-lt"/>
              </a:rPr>
              <a:t>Click to add text</a:t>
            </a:r>
          </a:p>
        </p:txBody>
      </p:sp>
      <p:sp>
        <p:nvSpPr>
          <p:cNvPr id="17" name="Text Placeholder 14">
            <a:extLst>
              <a:ext uri="{FF2B5EF4-FFF2-40B4-BE49-F238E27FC236}">
                <a16:creationId xmlns:a16="http://schemas.microsoft.com/office/drawing/2014/main" id="{117D5CB7-682E-F611-7957-ADAF618404E9}"/>
              </a:ext>
            </a:extLst>
          </p:cNvPr>
          <p:cNvSpPr>
            <a:spLocks noGrp="1"/>
          </p:cNvSpPr>
          <p:nvPr>
            <p:ph type="body" sz="quarter" idx="16" hasCustomPrompt="1"/>
          </p:nvPr>
        </p:nvSpPr>
        <p:spPr>
          <a:xfrm>
            <a:off x="3690939" y="3762374"/>
            <a:ext cx="2105025" cy="2728913"/>
          </a:xfrm>
          <a:prstGeom prst="rect">
            <a:avLst/>
          </a:prstGeom>
        </p:spPr>
        <p:txBody>
          <a:bodyPr/>
          <a:lstStyle>
            <a:lvl1pPr marL="0" indent="0">
              <a:buNone/>
              <a:defRPr lang="en-US" sz="1800" b="0" kern="1200" dirty="0" smtClean="0">
                <a:solidFill>
                  <a:schemeClr val="tx1"/>
                </a:solidFill>
                <a:latin typeface="+mn-lt"/>
                <a:ea typeface="+mn-ea"/>
                <a:cs typeface="+mn-cs"/>
              </a:defRPr>
            </a:lvl1pPr>
            <a:lvl2pPr marL="457200" indent="0">
              <a:buNone/>
              <a:defRPr lang="en-US" sz="1800" b="0" kern="1200" dirty="0" smtClean="0">
                <a:solidFill>
                  <a:schemeClr val="tx1"/>
                </a:solidFill>
                <a:latin typeface="+mn-lt"/>
                <a:ea typeface="+mn-ea"/>
                <a:cs typeface="+mn-cs"/>
              </a:defRPr>
            </a:lvl2pPr>
            <a:lvl3pPr marL="914400" indent="0">
              <a:buNone/>
              <a:defRPr lang="en-US" sz="1800" b="0" kern="1200" dirty="0" smtClean="0">
                <a:solidFill>
                  <a:schemeClr val="tx1"/>
                </a:solidFill>
                <a:latin typeface="+mn-lt"/>
                <a:ea typeface="+mn-ea"/>
                <a:cs typeface="+mn-cs"/>
              </a:defRPr>
            </a:lvl3pPr>
            <a:lvl4pPr marL="1371600" indent="0">
              <a:buNone/>
              <a:defRPr lang="en-US" sz="1800" b="0" kern="1200" dirty="0" smtClean="0">
                <a:solidFill>
                  <a:schemeClr val="tx1"/>
                </a:solidFill>
                <a:latin typeface="+mn-lt"/>
                <a:ea typeface="+mn-ea"/>
                <a:cs typeface="+mn-cs"/>
              </a:defRPr>
            </a:lvl4pPr>
            <a:lvl5pPr marL="1828800" indent="0">
              <a:buNone/>
              <a:defRPr lang="en-US" sz="1800" b="0" kern="1200" dirty="0">
                <a:solidFill>
                  <a:schemeClr val="tx1"/>
                </a:solidFill>
                <a:latin typeface="+mn-lt"/>
                <a:ea typeface="+mn-ea"/>
                <a:cs typeface="+mn-cs"/>
              </a:defRPr>
            </a:lvl5pPr>
          </a:lstStyle>
          <a:p>
            <a:pPr algn="ctr">
              <a:lnSpc>
                <a:spcPts val="2600"/>
              </a:lnSpc>
              <a:spcAft>
                <a:spcPts val="0"/>
              </a:spcAft>
            </a:pPr>
            <a:r>
              <a:rPr lang="en-US" b="0">
                <a:solidFill>
                  <a:schemeClr val="tx1"/>
                </a:solidFill>
                <a:latin typeface="+mn-lt"/>
              </a:rPr>
              <a:t>Click to add text</a:t>
            </a:r>
          </a:p>
        </p:txBody>
      </p:sp>
      <p:sp>
        <p:nvSpPr>
          <p:cNvPr id="18" name="Text Placeholder 14">
            <a:extLst>
              <a:ext uri="{FF2B5EF4-FFF2-40B4-BE49-F238E27FC236}">
                <a16:creationId xmlns:a16="http://schemas.microsoft.com/office/drawing/2014/main" id="{420DA105-5AEA-921D-64CC-9C32515031CA}"/>
              </a:ext>
            </a:extLst>
          </p:cNvPr>
          <p:cNvSpPr>
            <a:spLocks noGrp="1"/>
          </p:cNvSpPr>
          <p:nvPr>
            <p:ph type="body" sz="quarter" idx="17" hasCustomPrompt="1"/>
          </p:nvPr>
        </p:nvSpPr>
        <p:spPr>
          <a:xfrm>
            <a:off x="6367462" y="3762254"/>
            <a:ext cx="2105025" cy="2728913"/>
          </a:xfrm>
          <a:prstGeom prst="rect">
            <a:avLst/>
          </a:prstGeom>
        </p:spPr>
        <p:txBody>
          <a:bodyPr/>
          <a:lstStyle>
            <a:lvl1pPr marL="0" indent="0">
              <a:buNone/>
              <a:defRPr lang="en-US" sz="1800" b="0" kern="1200" dirty="0" smtClean="0">
                <a:solidFill>
                  <a:schemeClr val="tx1"/>
                </a:solidFill>
                <a:latin typeface="+mn-lt"/>
                <a:ea typeface="+mn-ea"/>
                <a:cs typeface="+mn-cs"/>
              </a:defRPr>
            </a:lvl1pPr>
            <a:lvl2pPr marL="457200" indent="0">
              <a:buNone/>
              <a:defRPr lang="en-US" sz="1800" b="0" kern="1200" dirty="0" smtClean="0">
                <a:solidFill>
                  <a:schemeClr val="tx1"/>
                </a:solidFill>
                <a:latin typeface="+mn-lt"/>
                <a:ea typeface="+mn-ea"/>
                <a:cs typeface="+mn-cs"/>
              </a:defRPr>
            </a:lvl2pPr>
            <a:lvl3pPr marL="914400" indent="0">
              <a:buNone/>
              <a:defRPr lang="en-US" sz="1800" b="0" kern="1200" dirty="0" smtClean="0">
                <a:solidFill>
                  <a:schemeClr val="tx1"/>
                </a:solidFill>
                <a:latin typeface="+mn-lt"/>
                <a:ea typeface="+mn-ea"/>
                <a:cs typeface="+mn-cs"/>
              </a:defRPr>
            </a:lvl3pPr>
            <a:lvl4pPr marL="1371600" indent="0">
              <a:buNone/>
              <a:defRPr lang="en-US" sz="1800" b="0" kern="1200" dirty="0" smtClean="0">
                <a:solidFill>
                  <a:schemeClr val="tx1"/>
                </a:solidFill>
                <a:latin typeface="+mn-lt"/>
                <a:ea typeface="+mn-ea"/>
                <a:cs typeface="+mn-cs"/>
              </a:defRPr>
            </a:lvl4pPr>
            <a:lvl5pPr marL="1828800" indent="0">
              <a:buNone/>
              <a:defRPr lang="en-US" sz="1800" b="0" kern="1200" dirty="0">
                <a:solidFill>
                  <a:schemeClr val="tx1"/>
                </a:solidFill>
                <a:latin typeface="+mn-lt"/>
                <a:ea typeface="+mn-ea"/>
                <a:cs typeface="+mn-cs"/>
              </a:defRPr>
            </a:lvl5pPr>
          </a:lstStyle>
          <a:p>
            <a:pPr algn="ctr">
              <a:lnSpc>
                <a:spcPts val="2600"/>
              </a:lnSpc>
              <a:spcAft>
                <a:spcPts val="0"/>
              </a:spcAft>
            </a:pPr>
            <a:r>
              <a:rPr lang="en-US" b="0">
                <a:solidFill>
                  <a:schemeClr val="tx1"/>
                </a:solidFill>
                <a:latin typeface="+mn-lt"/>
              </a:rPr>
              <a:t>Click to add text</a:t>
            </a:r>
          </a:p>
        </p:txBody>
      </p:sp>
      <p:sp>
        <p:nvSpPr>
          <p:cNvPr id="20" name="Text Placeholder 14">
            <a:extLst>
              <a:ext uri="{FF2B5EF4-FFF2-40B4-BE49-F238E27FC236}">
                <a16:creationId xmlns:a16="http://schemas.microsoft.com/office/drawing/2014/main" id="{B2E14E60-94B7-FBCF-A0E7-6749436AAFD8}"/>
              </a:ext>
            </a:extLst>
          </p:cNvPr>
          <p:cNvSpPr>
            <a:spLocks noGrp="1"/>
          </p:cNvSpPr>
          <p:nvPr>
            <p:ph type="body" sz="quarter" idx="18" hasCustomPrompt="1"/>
          </p:nvPr>
        </p:nvSpPr>
        <p:spPr>
          <a:xfrm>
            <a:off x="9034456" y="3762254"/>
            <a:ext cx="2105025" cy="2728913"/>
          </a:xfrm>
          <a:prstGeom prst="rect">
            <a:avLst/>
          </a:prstGeom>
        </p:spPr>
        <p:txBody>
          <a:bodyPr/>
          <a:lstStyle>
            <a:lvl1pPr marL="0" indent="0">
              <a:buNone/>
              <a:defRPr lang="en-US" sz="1800" b="0" kern="1200" dirty="0" smtClean="0">
                <a:solidFill>
                  <a:schemeClr val="tx1"/>
                </a:solidFill>
                <a:latin typeface="+mn-lt"/>
                <a:ea typeface="+mn-ea"/>
                <a:cs typeface="+mn-cs"/>
              </a:defRPr>
            </a:lvl1pPr>
            <a:lvl2pPr marL="457200" indent="0">
              <a:buNone/>
              <a:defRPr lang="en-US" sz="1800" b="0" kern="1200" dirty="0" smtClean="0">
                <a:solidFill>
                  <a:schemeClr val="tx1"/>
                </a:solidFill>
                <a:latin typeface="+mn-lt"/>
                <a:ea typeface="+mn-ea"/>
                <a:cs typeface="+mn-cs"/>
              </a:defRPr>
            </a:lvl2pPr>
            <a:lvl3pPr marL="914400" indent="0">
              <a:buNone/>
              <a:defRPr lang="en-US" sz="1800" b="0" kern="1200" dirty="0" smtClean="0">
                <a:solidFill>
                  <a:schemeClr val="tx1"/>
                </a:solidFill>
                <a:latin typeface="+mn-lt"/>
                <a:ea typeface="+mn-ea"/>
                <a:cs typeface="+mn-cs"/>
              </a:defRPr>
            </a:lvl3pPr>
            <a:lvl4pPr marL="1371600" indent="0">
              <a:buNone/>
              <a:defRPr lang="en-US" sz="1800" b="0" kern="1200" dirty="0" smtClean="0">
                <a:solidFill>
                  <a:schemeClr val="tx1"/>
                </a:solidFill>
                <a:latin typeface="+mn-lt"/>
                <a:ea typeface="+mn-ea"/>
                <a:cs typeface="+mn-cs"/>
              </a:defRPr>
            </a:lvl4pPr>
            <a:lvl5pPr marL="1828800" indent="0">
              <a:buNone/>
              <a:defRPr lang="en-US" sz="1800" b="0" kern="1200" dirty="0">
                <a:solidFill>
                  <a:schemeClr val="tx1"/>
                </a:solidFill>
                <a:latin typeface="+mn-lt"/>
                <a:ea typeface="+mn-ea"/>
                <a:cs typeface="+mn-cs"/>
              </a:defRPr>
            </a:lvl5pPr>
          </a:lstStyle>
          <a:p>
            <a:pPr algn="ctr">
              <a:lnSpc>
                <a:spcPts val="2600"/>
              </a:lnSpc>
              <a:spcAft>
                <a:spcPts val="0"/>
              </a:spcAft>
            </a:pPr>
            <a:r>
              <a:rPr lang="en-US" b="0">
                <a:solidFill>
                  <a:schemeClr val="tx1"/>
                </a:solidFill>
                <a:latin typeface="+mn-lt"/>
              </a:rPr>
              <a:t>Click to add text</a:t>
            </a:r>
          </a:p>
        </p:txBody>
      </p:sp>
    </p:spTree>
    <p:extLst>
      <p:ext uri="{BB962C8B-B14F-4D97-AF65-F5344CB8AC3E}">
        <p14:creationId xmlns:p14="http://schemas.microsoft.com/office/powerpoint/2010/main" val="740292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1F03-22DF-FA63-1FE4-947AA4BF26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106A3-84AB-026C-9E5D-28294D836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CE4D-F1F5-4E58-2E9A-8DF3E1E8FF88}"/>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5" name="Footer Placeholder 4">
            <a:extLst>
              <a:ext uri="{FF2B5EF4-FFF2-40B4-BE49-F238E27FC236}">
                <a16:creationId xmlns:a16="http://schemas.microsoft.com/office/drawing/2014/main" id="{4833F622-EE8E-0C4C-7C1E-26EF3D33C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6A2A6-C4E1-4B77-8152-2EDFD52DBEB5}"/>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325399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BD90-2F61-AFA5-5F90-BC681F388E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CE7E58-82D0-295B-0016-774F3DD49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4BAC3-6957-7236-3E72-5AE4BC3D027A}"/>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5" name="Footer Placeholder 4">
            <a:extLst>
              <a:ext uri="{FF2B5EF4-FFF2-40B4-BE49-F238E27FC236}">
                <a16:creationId xmlns:a16="http://schemas.microsoft.com/office/drawing/2014/main" id="{5FC14BF5-64A5-DCFA-B989-339553355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054EE-7346-E733-64B6-25171E1506EB}"/>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1895292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E69D-DE1C-5890-FA28-DE345D31B3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FBF03-B5E0-66EC-61DE-0E4C48FE4D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931125-6699-1644-D905-ED713006F1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876D5E-8D49-BB0C-1F04-2D6D23480641}"/>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6" name="Footer Placeholder 5">
            <a:extLst>
              <a:ext uri="{FF2B5EF4-FFF2-40B4-BE49-F238E27FC236}">
                <a16:creationId xmlns:a16="http://schemas.microsoft.com/office/drawing/2014/main" id="{02B87740-5D99-203A-4E68-33EA1DC27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F29C7-B50E-C8F5-0FA6-54CC81B9AEA5}"/>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120654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13EF-03F5-4BF6-016E-81C0FC94D2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3D6F10-0D16-4476-4051-8E80E6CC4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CE8C8-7552-0DB5-CEA6-DECDF559B8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D4957A-FF68-A6E6-5F38-0164E2C75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ACECE-4C9A-ECEF-B8F1-DE59DE485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E52E3E-243C-588E-CAE7-278C56BAC237}"/>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8" name="Footer Placeholder 7">
            <a:extLst>
              <a:ext uri="{FF2B5EF4-FFF2-40B4-BE49-F238E27FC236}">
                <a16:creationId xmlns:a16="http://schemas.microsoft.com/office/drawing/2014/main" id="{0EDAE423-CB02-F584-4DB6-FDF90CE38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F723A1-787F-AB49-C55A-0D0B66B31192}"/>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24503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6E8E-23D0-2105-C27A-1D58DEF4C4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F705F1-E98F-6043-1159-88E381AAFEB5}"/>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4" name="Footer Placeholder 3">
            <a:extLst>
              <a:ext uri="{FF2B5EF4-FFF2-40B4-BE49-F238E27FC236}">
                <a16:creationId xmlns:a16="http://schemas.microsoft.com/office/drawing/2014/main" id="{5F38BBA5-EF63-CA34-CE51-E2C57508F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F0230-7D50-1B39-82C9-74C4583C0A80}"/>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141302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5B06D-3B59-A350-B765-51BC23B90B1E}"/>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3" name="Footer Placeholder 2">
            <a:extLst>
              <a:ext uri="{FF2B5EF4-FFF2-40B4-BE49-F238E27FC236}">
                <a16:creationId xmlns:a16="http://schemas.microsoft.com/office/drawing/2014/main" id="{42EBB827-D65F-6DD7-CAF4-90C79189D2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A6066F-996E-20F3-4DDF-6EB39DCC1740}"/>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227378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69AD-93FE-3C56-1920-B7A907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098192-8756-022F-4D0C-708B5BF40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C0B8A-EA2E-7BF0-815A-3138A1FBF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88ADC6-C2C3-2044-FD06-A499FD50609C}"/>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6" name="Footer Placeholder 5">
            <a:extLst>
              <a:ext uri="{FF2B5EF4-FFF2-40B4-BE49-F238E27FC236}">
                <a16:creationId xmlns:a16="http://schemas.microsoft.com/office/drawing/2014/main" id="{C58BA16C-3FA6-A12E-E25B-3755FF8F0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A4B4A-2793-3C5F-ABC7-5BD30F46089D}"/>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274110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1AF9-5C53-9C8D-6736-BC6A975B9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33906F-58A8-0B46-A8D2-735A46C28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75B3E8-171C-1F05-3D58-57FD355C9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7D2200-EB72-3D0F-8F46-32FE31064268}"/>
              </a:ext>
            </a:extLst>
          </p:cNvPr>
          <p:cNvSpPr>
            <a:spLocks noGrp="1"/>
          </p:cNvSpPr>
          <p:nvPr>
            <p:ph type="dt" sz="half" idx="10"/>
          </p:nvPr>
        </p:nvSpPr>
        <p:spPr/>
        <p:txBody>
          <a:bodyPr/>
          <a:lstStyle/>
          <a:p>
            <a:fld id="{6D014B5F-553F-4B9C-8A86-C2F2CD7D5345}" type="datetimeFigureOut">
              <a:rPr lang="en-US" smtClean="0"/>
              <a:t>10/20/2023</a:t>
            </a:fld>
            <a:endParaRPr lang="en-US"/>
          </a:p>
        </p:txBody>
      </p:sp>
      <p:sp>
        <p:nvSpPr>
          <p:cNvPr id="6" name="Footer Placeholder 5">
            <a:extLst>
              <a:ext uri="{FF2B5EF4-FFF2-40B4-BE49-F238E27FC236}">
                <a16:creationId xmlns:a16="http://schemas.microsoft.com/office/drawing/2014/main" id="{494CABCE-7E3C-571E-37E3-810214103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9A758-B693-CD6A-9267-8BD404419DCB}"/>
              </a:ext>
            </a:extLst>
          </p:cNvPr>
          <p:cNvSpPr>
            <a:spLocks noGrp="1"/>
          </p:cNvSpPr>
          <p:nvPr>
            <p:ph type="sldNum" sz="quarter" idx="12"/>
          </p:nvPr>
        </p:nvSpPr>
        <p:spPr/>
        <p:txBody>
          <a:bodyPr/>
          <a:lstStyle/>
          <a:p>
            <a:fld id="{B7B9D351-E676-4BEB-A046-B7C23D179CCA}" type="slidenum">
              <a:rPr lang="en-US" smtClean="0"/>
              <a:t>‹#›</a:t>
            </a:fld>
            <a:endParaRPr lang="en-US"/>
          </a:p>
        </p:txBody>
      </p:sp>
    </p:spTree>
    <p:extLst>
      <p:ext uri="{BB962C8B-B14F-4D97-AF65-F5344CB8AC3E}">
        <p14:creationId xmlns:p14="http://schemas.microsoft.com/office/powerpoint/2010/main" val="118742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A2C69-C6C0-3532-3E74-04F626F5D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E5CD2A-60A1-99C5-CC4F-E63FE6B89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2F913-A263-08C8-A6D4-869A3BDFA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14B5F-553F-4B9C-8A86-C2F2CD7D5345}" type="datetimeFigureOut">
              <a:rPr lang="en-US" smtClean="0"/>
              <a:t>10/20/2023</a:t>
            </a:fld>
            <a:endParaRPr lang="en-US"/>
          </a:p>
        </p:txBody>
      </p:sp>
      <p:sp>
        <p:nvSpPr>
          <p:cNvPr id="5" name="Footer Placeholder 4">
            <a:extLst>
              <a:ext uri="{FF2B5EF4-FFF2-40B4-BE49-F238E27FC236}">
                <a16:creationId xmlns:a16="http://schemas.microsoft.com/office/drawing/2014/main" id="{59CCAF4C-E88A-B484-3A3C-8DE5DACF2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ED831C-45CC-31E9-9770-A74313481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9D351-E676-4BEB-A046-B7C23D179CCA}" type="slidenum">
              <a:rPr lang="en-US" smtClean="0"/>
              <a:t>‹#›</a:t>
            </a:fld>
            <a:endParaRPr lang="en-US"/>
          </a:p>
        </p:txBody>
      </p:sp>
    </p:spTree>
    <p:extLst>
      <p:ext uri="{BB962C8B-B14F-4D97-AF65-F5344CB8AC3E}">
        <p14:creationId xmlns:p14="http://schemas.microsoft.com/office/powerpoint/2010/main" val="426961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middleeastmonitor.com/20201020-56-us-congressmen-urge-egypts-sisi-to-release-prisoners/" TargetMode="External"/><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com/v3/__https:/www.votervoice.net/BroadcastLinks/fREwVbHgb6YkbF6CNDARGw__;!!J30X0ZrnC1oQtbA!JbvqWN38QZ6jWwknH_2ZalESOuOgsk0A3YlECMlmTxruKSLrhH3_E2ytO-nYZwOO3_1uJ23S5-rZc4aVRAcrnxdTfA$" TargetMode="External"/><Relationship Id="rId2" Type="http://schemas.openxmlformats.org/officeDocument/2006/relationships/hyperlink" Target="https://urldefense.com/v3/__https:/www.votervoice.net/BroadcastLinks/0Ip7ADs3hpt-_2ZanlfyIQ__;!!J30X0ZrnC1oQtbA!JbvqWN38QZ6jWwknH_2ZalESOuOgsk0A3YlECMlmTxruKSLrhH3_E2ytO-nYZwOO3_1uJ23S5-rZc4aVRAfa_FKgA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cqrcengage.com/apic/sta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jlincs.net/default.aspx"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phm.njlincs.net/Subscriber/Subscri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utlook.office365.com/owa/calendar/ICARPreventionAssessment@SoNJ.onmicrosoft.com/bookings/" TargetMode="External"/><Relationship Id="rId2" Type="http://schemas.openxmlformats.org/officeDocument/2006/relationships/hyperlink" Target="mailto:CDS.ICAR@doh.nj.gov"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iddleeastmonitor.com/20201020-56-us-congressmen-urge-egypts-sisi-to-release-prison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C079-B53A-A035-B3E5-6473B9EF2C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352D147-4DBA-1A66-ED72-14E493CE683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9391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B7EC0-FF32-CC3B-86A8-4BFCF96716DB}"/>
              </a:ext>
            </a:extLst>
          </p:cNvPr>
          <p:cNvSpPr>
            <a:spLocks noGrp="1"/>
          </p:cNvSpPr>
          <p:nvPr>
            <p:ph type="body" sz="quarter" idx="10"/>
          </p:nvPr>
        </p:nvSpPr>
        <p:spPr/>
        <p:txBody>
          <a:bodyPr>
            <a:normAutofit/>
          </a:bodyPr>
          <a:lstStyle/>
          <a:p>
            <a:pPr algn="ctr"/>
            <a:r>
              <a:rPr lang="en-US" dirty="0">
                <a:solidFill>
                  <a:schemeClr val="bg1"/>
                </a:solidFill>
              </a:rPr>
              <a:t>Action Alerts </a:t>
            </a:r>
          </a:p>
        </p:txBody>
      </p:sp>
      <p:pic>
        <p:nvPicPr>
          <p:cNvPr id="14" name="Picture Placeholder 13" descr="Overhead shot of vials">
            <a:extLst>
              <a:ext uri="{FF2B5EF4-FFF2-40B4-BE49-F238E27FC236}">
                <a16:creationId xmlns:a16="http://schemas.microsoft.com/office/drawing/2014/main" id="{71E8E9F1-246B-43B8-1D84-9290CF2584C6}"/>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8194" r="18194" b="6241"/>
          <a:stretch/>
        </p:blipFill>
        <p:spPr>
          <a:xfrm>
            <a:off x="9167715" y="1628294"/>
            <a:ext cx="1870544" cy="1767128"/>
          </a:xfrm>
        </p:spPr>
      </p:pic>
      <p:pic>
        <p:nvPicPr>
          <p:cNvPr id="29" name="Picture Placeholder 28" descr="A qr code with a dinosaur&#10;&#10;Description automatically generated">
            <a:extLst>
              <a:ext uri="{FF2B5EF4-FFF2-40B4-BE49-F238E27FC236}">
                <a16:creationId xmlns:a16="http://schemas.microsoft.com/office/drawing/2014/main" id="{9C52EA53-3221-9388-5302-B75341B859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91" r="2291"/>
          <a:stretch>
            <a:fillRect/>
          </a:stretch>
        </p:blipFill>
        <p:spPr>
          <a:xfrm>
            <a:off x="1184742" y="4855609"/>
            <a:ext cx="1685925" cy="1766888"/>
          </a:xfrm>
        </p:spPr>
      </p:pic>
      <p:pic>
        <p:nvPicPr>
          <p:cNvPr id="12" name="Picture Placeholder 11" descr="A qr code with a dinosaur&#10;&#10;Description automatically generated">
            <a:extLst>
              <a:ext uri="{FF2B5EF4-FFF2-40B4-BE49-F238E27FC236}">
                <a16:creationId xmlns:a16="http://schemas.microsoft.com/office/drawing/2014/main" id="{BFF2E500-90E7-57C9-A8F0-7C189D8C253D}"/>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291" r="2291"/>
          <a:stretch>
            <a:fillRect/>
          </a:stretch>
        </p:blipFill>
        <p:spPr>
          <a:xfrm>
            <a:off x="9167715" y="4721865"/>
            <a:ext cx="1870544" cy="1922354"/>
          </a:xfrm>
        </p:spPr>
      </p:pic>
      <p:sp>
        <p:nvSpPr>
          <p:cNvPr id="7" name="Text Placeholder 6">
            <a:extLst>
              <a:ext uri="{FF2B5EF4-FFF2-40B4-BE49-F238E27FC236}">
                <a16:creationId xmlns:a16="http://schemas.microsoft.com/office/drawing/2014/main" id="{3003C9E5-EB24-FA3C-9AD6-C66C3BA14A6C}"/>
              </a:ext>
            </a:extLst>
          </p:cNvPr>
          <p:cNvSpPr>
            <a:spLocks noGrp="1"/>
          </p:cNvSpPr>
          <p:nvPr>
            <p:ph type="body" sz="quarter" idx="15"/>
          </p:nvPr>
        </p:nvSpPr>
        <p:spPr>
          <a:xfrm>
            <a:off x="1000123" y="3522569"/>
            <a:ext cx="2105025" cy="2968720"/>
          </a:xfrm>
        </p:spPr>
        <p:txBody>
          <a:bodyPr/>
          <a:lstStyle/>
          <a:p>
            <a:pPr algn="ctr"/>
            <a:r>
              <a:rPr lang="en-US">
                <a:latin typeface="Calibri" panose="020F0502020204030204" pitchFamily="34" charset="0"/>
                <a:cs typeface="Calibri" panose="020F0502020204030204" pitchFamily="34" charset="0"/>
              </a:rPr>
              <a:t>IPC in LTC Now</a:t>
            </a:r>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For years reports have shown infection control lapses in nursing homes. Now is the time for action!</a:t>
            </a:r>
            <a:br>
              <a:rPr lang="en-US" sz="1100">
                <a:latin typeface="Calibri" panose="020F0502020204030204" pitchFamily="34" charset="0"/>
                <a:cs typeface="Calibri" panose="020F0502020204030204" pitchFamily="34" charset="0"/>
              </a:rPr>
            </a:br>
            <a:endParaRPr lang="en-US" sz="110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EC53E98-210B-5C2D-2973-9703AB17C59D}"/>
              </a:ext>
            </a:extLst>
          </p:cNvPr>
          <p:cNvSpPr>
            <a:spLocks noGrp="1"/>
          </p:cNvSpPr>
          <p:nvPr>
            <p:ph type="body" sz="quarter" idx="16"/>
          </p:nvPr>
        </p:nvSpPr>
        <p:spPr>
          <a:xfrm>
            <a:off x="3795294" y="3522568"/>
            <a:ext cx="2105025" cy="2968599"/>
          </a:xfrm>
        </p:spPr>
        <p:txBody>
          <a:bodyPr/>
          <a:lstStyle/>
          <a:p>
            <a:pPr algn="ctr"/>
            <a:r>
              <a:rPr lang="en-US" dirty="0"/>
              <a:t>FY 2024 Appropriations</a:t>
            </a:r>
            <a:br>
              <a:rPr lang="en-US" dirty="0"/>
            </a:br>
            <a:br>
              <a:rPr lang="en-US" dirty="0"/>
            </a:br>
            <a:r>
              <a:rPr lang="en-US" sz="1200" dirty="0">
                <a:latin typeface="Calibri" panose="020F0502020204030204" pitchFamily="34" charset="0"/>
                <a:cs typeface="Calibri" panose="020F0502020204030204" pitchFamily="34" charset="0"/>
              </a:rPr>
              <a:t>Help defend key infection prevention funding in FY 2024.</a:t>
            </a:r>
            <a:br>
              <a:rPr lang="en-US" dirty="0"/>
            </a:br>
            <a:endParaRPr lang="en-US" dirty="0"/>
          </a:p>
        </p:txBody>
      </p:sp>
      <p:sp>
        <p:nvSpPr>
          <p:cNvPr id="10" name="Text Placeholder 9">
            <a:extLst>
              <a:ext uri="{FF2B5EF4-FFF2-40B4-BE49-F238E27FC236}">
                <a16:creationId xmlns:a16="http://schemas.microsoft.com/office/drawing/2014/main" id="{330B9128-F82A-37D4-9D57-861D2734BFBB}"/>
              </a:ext>
            </a:extLst>
          </p:cNvPr>
          <p:cNvSpPr>
            <a:spLocks noGrp="1"/>
          </p:cNvSpPr>
          <p:nvPr>
            <p:ph type="body" sz="quarter" idx="18"/>
          </p:nvPr>
        </p:nvSpPr>
        <p:spPr>
          <a:xfrm>
            <a:off x="9034456" y="3522688"/>
            <a:ext cx="2105025" cy="2968480"/>
          </a:xfrm>
        </p:spPr>
        <p:txBody>
          <a:bodyPr/>
          <a:lstStyle/>
          <a:p>
            <a:pPr algn="ctr"/>
            <a:r>
              <a:rPr lang="en-US">
                <a:latin typeface="Calibri" panose="020F0502020204030204" pitchFamily="34" charset="0"/>
                <a:cs typeface="Calibri" panose="020F0502020204030204" pitchFamily="34" charset="0"/>
              </a:rPr>
              <a:t>Vaccines Work</a:t>
            </a:r>
            <a:br>
              <a:rPr lang="en-US">
                <a:latin typeface="Calibri" panose="020F0502020204030204" pitchFamily="34" charset="0"/>
                <a:cs typeface="Calibri" panose="020F0502020204030204" pitchFamily="34" charset="0"/>
              </a:rPr>
            </a:br>
            <a:br>
              <a:rPr lang="en-US">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Help fight vaccine misinformation in Congress. </a:t>
            </a:r>
            <a:endParaRPr lang="en-US">
              <a:latin typeface="Calibri" panose="020F0502020204030204" pitchFamily="34" charset="0"/>
              <a:cs typeface="Calibri" panose="020F0502020204030204" pitchFamily="34" charset="0"/>
            </a:endParaRPr>
          </a:p>
        </p:txBody>
      </p:sp>
      <p:pic>
        <p:nvPicPr>
          <p:cNvPr id="27" name="Picture Placeholder 26" descr="An elderly person sitting in a chair&#10;&#10;Description automatically generated with medium confidence">
            <a:extLst>
              <a:ext uri="{FF2B5EF4-FFF2-40B4-BE49-F238E27FC236}">
                <a16:creationId xmlns:a16="http://schemas.microsoft.com/office/drawing/2014/main" id="{8FB04306-6A0D-0F00-66E3-59B41EEFE721}"/>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t="2968" r="3311" b="2968"/>
          <a:stretch/>
        </p:blipFill>
        <p:spPr>
          <a:xfrm>
            <a:off x="943375" y="1624232"/>
            <a:ext cx="2179689" cy="1767129"/>
          </a:xfrm>
        </p:spPr>
      </p:pic>
      <p:pic>
        <p:nvPicPr>
          <p:cNvPr id="30" name="Picture 29" descr="A large white building with columns and a domed roof&#10;&#10;Description automatically generated with medium confidence">
            <a:extLst>
              <a:ext uri="{FF2B5EF4-FFF2-40B4-BE49-F238E27FC236}">
                <a16:creationId xmlns:a16="http://schemas.microsoft.com/office/drawing/2014/main" id="{35D1416D-0330-C940-8487-488B133C034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874" r="20585"/>
          <a:stretch/>
        </p:blipFill>
        <p:spPr>
          <a:xfrm>
            <a:off x="3899650" y="1628293"/>
            <a:ext cx="1896314" cy="1767128"/>
          </a:xfrm>
          <a:prstGeom prst="rect">
            <a:avLst/>
          </a:prstGeom>
        </p:spPr>
      </p:pic>
      <p:pic>
        <p:nvPicPr>
          <p:cNvPr id="1024" name="Picture 1023" descr="A qr code with a dinosaur&#10;&#10;Description automatically generated">
            <a:extLst>
              <a:ext uri="{FF2B5EF4-FFF2-40B4-BE49-F238E27FC236}">
                <a16:creationId xmlns:a16="http://schemas.microsoft.com/office/drawing/2014/main" id="{73006A82-0D6A-47B4-B45B-30C2FC475C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6575" y="4747770"/>
            <a:ext cx="1870544" cy="1870544"/>
          </a:xfrm>
          <a:prstGeom prst="rect">
            <a:avLst/>
          </a:prstGeom>
        </p:spPr>
      </p:pic>
      <p:pic>
        <p:nvPicPr>
          <p:cNvPr id="1027" name="Picture 1026">
            <a:extLst>
              <a:ext uri="{FF2B5EF4-FFF2-40B4-BE49-F238E27FC236}">
                <a16:creationId xmlns:a16="http://schemas.microsoft.com/office/drawing/2014/main" id="{ED7DD6AF-B62F-1E77-F689-74BFC6598DD8}"/>
              </a:ext>
            </a:extLst>
          </p:cNvPr>
          <p:cNvPicPr>
            <a:picLocks noChangeAspect="1"/>
          </p:cNvPicPr>
          <p:nvPr/>
        </p:nvPicPr>
        <p:blipFill rotWithShape="1">
          <a:blip r:embed="rId9"/>
          <a:srcRect l="7501" t="4108" r="39315" b="5393"/>
          <a:stretch/>
        </p:blipFill>
        <p:spPr>
          <a:xfrm>
            <a:off x="6515803" y="1637082"/>
            <a:ext cx="1786904" cy="1758339"/>
          </a:xfrm>
          <a:prstGeom prst="rect">
            <a:avLst/>
          </a:prstGeom>
        </p:spPr>
      </p:pic>
      <p:sp>
        <p:nvSpPr>
          <p:cNvPr id="1028" name="Text Placeholder 7">
            <a:extLst>
              <a:ext uri="{FF2B5EF4-FFF2-40B4-BE49-F238E27FC236}">
                <a16:creationId xmlns:a16="http://schemas.microsoft.com/office/drawing/2014/main" id="{1B07F58C-461A-1F5D-12C8-B764645A8BA9}"/>
              </a:ext>
            </a:extLst>
          </p:cNvPr>
          <p:cNvSpPr txBox="1">
            <a:spLocks/>
          </p:cNvSpPr>
          <p:nvPr/>
        </p:nvSpPr>
        <p:spPr>
          <a:xfrm>
            <a:off x="6292689" y="3462580"/>
            <a:ext cx="2245042" cy="296848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800" b="0" kern="1200" dirty="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Certification is a Priority</a:t>
            </a:r>
            <a:b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 certified infection prevention workforce is critical to future preparedness.</a:t>
            </a:r>
            <a:b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29" name="Text Placeholder 6">
            <a:extLst>
              <a:ext uri="{FF2B5EF4-FFF2-40B4-BE49-F238E27FC236}">
                <a16:creationId xmlns:a16="http://schemas.microsoft.com/office/drawing/2014/main" id="{FB8EE4F2-429A-18E0-29FE-C56CF18F5004}"/>
              </a:ext>
            </a:extLst>
          </p:cNvPr>
          <p:cNvSpPr txBox="1">
            <a:spLocks/>
          </p:cNvSpPr>
          <p:nvPr/>
        </p:nvSpPr>
        <p:spPr>
          <a:xfrm>
            <a:off x="3864825" y="3522568"/>
            <a:ext cx="2105025" cy="29687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800" b="0" kern="1200" dirty="0" smtClean="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A15D8D0E-8656-F8A8-7C0E-A37FE290AFD2}"/>
              </a:ext>
            </a:extLst>
          </p:cNvPr>
          <p:cNvSpPr txBox="1"/>
          <p:nvPr/>
        </p:nvSpPr>
        <p:spPr>
          <a:xfrm>
            <a:off x="3935744" y="5229707"/>
            <a:ext cx="182149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Nova" panose="020B0504020202020204" pitchFamily="34" charset="0"/>
                <a:ea typeface="+mn-ea"/>
                <a:cs typeface="+mn-cs"/>
              </a:rPr>
              <a:t>STAY TUNED</a:t>
            </a:r>
          </a:p>
        </p:txBody>
      </p:sp>
    </p:spTree>
    <p:extLst>
      <p:ext uri="{BB962C8B-B14F-4D97-AF65-F5344CB8AC3E}">
        <p14:creationId xmlns:p14="http://schemas.microsoft.com/office/powerpoint/2010/main" val="377426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6A05-66D3-151D-86A1-29082F661C9B}"/>
              </a:ext>
            </a:extLst>
          </p:cNvPr>
          <p:cNvSpPr>
            <a:spLocks noGrp="1"/>
          </p:cNvSpPr>
          <p:nvPr>
            <p:ph type="title"/>
          </p:nvPr>
        </p:nvSpPr>
        <p:spPr/>
        <p:txBody>
          <a:bodyPr>
            <a:normAutofit/>
          </a:bodyPr>
          <a:lstStyle/>
          <a:p>
            <a:r>
              <a:rPr lang="en-US" dirty="0"/>
              <a:t>Latest Public Policy Updates</a:t>
            </a:r>
            <a:br>
              <a:rPr lang="en-US" dirty="0"/>
            </a:br>
            <a:r>
              <a:rPr lang="en-US" sz="2800" b="1" dirty="0">
                <a:solidFill>
                  <a:schemeClr val="tx1"/>
                </a:solidFill>
              </a:rPr>
              <a:t>Check your e-mail!</a:t>
            </a:r>
            <a:endParaRPr lang="en-US" b="1" dirty="0">
              <a:solidFill>
                <a:schemeClr val="tx1"/>
              </a:solidFill>
            </a:endParaRPr>
          </a:p>
        </p:txBody>
      </p:sp>
      <p:sp>
        <p:nvSpPr>
          <p:cNvPr id="3" name="Content Placeholder 2">
            <a:extLst>
              <a:ext uri="{FF2B5EF4-FFF2-40B4-BE49-F238E27FC236}">
                <a16:creationId xmlns:a16="http://schemas.microsoft.com/office/drawing/2014/main" id="{DA05DCDD-32C8-1922-7D4F-B304D51C542C}"/>
              </a:ext>
            </a:extLst>
          </p:cNvPr>
          <p:cNvSpPr>
            <a:spLocks noGrp="1"/>
          </p:cNvSpPr>
          <p:nvPr>
            <p:ph idx="1"/>
          </p:nvPr>
        </p:nvSpPr>
        <p:spPr/>
        <p:txBody>
          <a:bodyPr/>
          <a:lstStyle/>
          <a:p>
            <a:pPr marL="0" marR="0">
              <a:spcBef>
                <a:spcPts val="975"/>
              </a:spcBef>
              <a:spcAft>
                <a:spcPts val="975"/>
              </a:spcAft>
            </a:pPr>
            <a:r>
              <a:rPr lang="en-US" sz="1800" u="sng" dirty="0">
                <a:solidFill>
                  <a:srgbClr val="2980B9"/>
                </a:solidFill>
                <a:effectLst/>
                <a:latin typeface="Arial" panose="020B0604020202020204" pitchFamily="34" charset="0"/>
                <a:ea typeface="Calibri" panose="020F0502020204030204" pitchFamily="34" charset="0"/>
                <a:hlinkClick r:id="rId2"/>
              </a:rPr>
              <a:t>Success of South American Flu Vaccine May Suggest Similar Benefit in U.S.</a:t>
            </a:r>
            <a:endParaRPr lang="en-US" sz="1600" dirty="0">
              <a:effectLst/>
              <a:latin typeface="Calibri" panose="020F0502020204030204" pitchFamily="34" charset="0"/>
              <a:ea typeface="Calibri" panose="020F0502020204030204" pitchFamily="34" charset="0"/>
            </a:endParaRPr>
          </a:p>
          <a:p>
            <a:r>
              <a:rPr lang="en-US" sz="1800" u="sng" dirty="0">
                <a:solidFill>
                  <a:srgbClr val="2980B9"/>
                </a:solidFill>
                <a:effectLst/>
                <a:latin typeface="Arial" panose="020B0604020202020204" pitchFamily="34" charset="0"/>
                <a:ea typeface="Calibri" panose="020F0502020204030204" pitchFamily="34" charset="0"/>
                <a:hlinkClick r:id="rId3"/>
              </a:rPr>
              <a:t>CDC: IPC Preparations for Respiratory Virus Season</a:t>
            </a:r>
            <a:endParaRPr lang="en-US" dirty="0"/>
          </a:p>
        </p:txBody>
      </p:sp>
    </p:spTree>
    <p:extLst>
      <p:ext uri="{BB962C8B-B14F-4D97-AF65-F5344CB8AC3E}">
        <p14:creationId xmlns:p14="http://schemas.microsoft.com/office/powerpoint/2010/main" val="85043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39C0-D989-44E1-BD7F-D692C6F9C8B8}"/>
              </a:ext>
            </a:extLst>
          </p:cNvPr>
          <p:cNvSpPr>
            <a:spLocks noGrp="1"/>
          </p:cNvSpPr>
          <p:nvPr>
            <p:ph type="title"/>
          </p:nvPr>
        </p:nvSpPr>
        <p:spPr>
          <a:xfrm>
            <a:off x="888631" y="2358391"/>
            <a:ext cx="3498979" cy="2453676"/>
          </a:xfrm>
        </p:spPr>
        <p:txBody>
          <a:bodyPr>
            <a:normAutofit/>
          </a:bodyPr>
          <a:lstStyle/>
          <a:p>
            <a:r>
              <a:rPr lang="en-US" dirty="0"/>
              <a:t>State Legislation</a:t>
            </a:r>
            <a:br>
              <a:rPr lang="en-US" sz="1900" dirty="0"/>
            </a:br>
            <a:endParaRPr lang="en-US" sz="1900" dirty="0">
              <a:solidFill>
                <a:schemeClr val="tx1"/>
              </a:solidFill>
            </a:endParaRPr>
          </a:p>
        </p:txBody>
      </p:sp>
      <p:pic>
        <p:nvPicPr>
          <p:cNvPr id="4" name="Picture 3">
            <a:extLst>
              <a:ext uri="{FF2B5EF4-FFF2-40B4-BE49-F238E27FC236}">
                <a16:creationId xmlns:a16="http://schemas.microsoft.com/office/drawing/2014/main" id="{FEBF899D-966D-43C8-8306-8F0E682C0187}"/>
              </a:ext>
            </a:extLst>
          </p:cNvPr>
          <p:cNvPicPr>
            <a:picLocks noChangeAspect="1"/>
          </p:cNvPicPr>
          <p:nvPr/>
        </p:nvPicPr>
        <p:blipFill>
          <a:blip r:embed="rId3"/>
          <a:stretch>
            <a:fillRect/>
          </a:stretch>
        </p:blipFill>
        <p:spPr>
          <a:xfrm>
            <a:off x="4916487" y="1621488"/>
            <a:ext cx="6938281" cy="3413277"/>
          </a:xfrm>
          <a:prstGeom prst="rect">
            <a:avLst/>
          </a:prstGeom>
        </p:spPr>
      </p:pic>
      <p:sp>
        <p:nvSpPr>
          <p:cNvPr id="6" name="Heart 5">
            <a:extLst>
              <a:ext uri="{FF2B5EF4-FFF2-40B4-BE49-F238E27FC236}">
                <a16:creationId xmlns:a16="http://schemas.microsoft.com/office/drawing/2014/main" id="{D848E347-0849-43A9-AF0B-7FE7AD537536}"/>
              </a:ext>
            </a:extLst>
          </p:cNvPr>
          <p:cNvSpPr/>
          <p:nvPr/>
        </p:nvSpPr>
        <p:spPr>
          <a:xfrm>
            <a:off x="7783490" y="2509286"/>
            <a:ext cx="289194" cy="315065"/>
          </a:xfrm>
          <a:prstGeom prst="hear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88634C3F-5022-41D3-AA7F-AFC6BB194942}"/>
              </a:ext>
            </a:extLst>
          </p:cNvPr>
          <p:cNvSpPr txBox="1"/>
          <p:nvPr/>
        </p:nvSpPr>
        <p:spPr>
          <a:xfrm rot="18934074">
            <a:off x="6587548" y="2885173"/>
            <a:ext cx="277177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Rockwell" panose="02060603020205020403"/>
                <a:ea typeface="+mn-ea"/>
                <a:cs typeface="+mn-cs"/>
              </a:rPr>
              <a:t>No Updates</a:t>
            </a:r>
          </a:p>
        </p:txBody>
      </p:sp>
      <p:sp>
        <p:nvSpPr>
          <p:cNvPr id="7" name="TextBox 6">
            <a:extLst>
              <a:ext uri="{FF2B5EF4-FFF2-40B4-BE49-F238E27FC236}">
                <a16:creationId xmlns:a16="http://schemas.microsoft.com/office/drawing/2014/main" id="{C006D5D7-E244-9B5F-E265-21E9793622B9}"/>
              </a:ext>
            </a:extLst>
          </p:cNvPr>
          <p:cNvSpPr txBox="1"/>
          <p:nvPr/>
        </p:nvSpPr>
        <p:spPr>
          <a:xfrm>
            <a:off x="481014" y="6269038"/>
            <a:ext cx="609777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hlinkClick r:id="rId4"/>
              </a:rPr>
              <a:t>https://cqrcengage.com/apic/state   </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custDataLst>
      <p:tags r:id="rId1"/>
    </p:custDataLst>
    <p:extLst>
      <p:ext uri="{BB962C8B-B14F-4D97-AF65-F5344CB8AC3E}">
        <p14:creationId xmlns:p14="http://schemas.microsoft.com/office/powerpoint/2010/main" val="778152837"/>
      </p:ext>
    </p:extLst>
  </p:cSld>
  <p:clrMapOvr>
    <a:masterClrMapping/>
  </p:clrMapOvr>
  <mc:AlternateContent xmlns:mc="http://schemas.openxmlformats.org/markup-compatibility/2006" xmlns:p14="http://schemas.microsoft.com/office/powerpoint/2010/main">
    <mc:Choice Requires="p14">
      <p:transition spd="slow" p14:dur="2000" advTm="20211"/>
    </mc:Choice>
    <mc:Fallback xmlns="">
      <p:transition spd="slow" advTm="202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1C2DD-AB99-4B21-B7E6-06BF505E2301}"/>
              </a:ext>
            </a:extLst>
          </p:cNvPr>
          <p:cNvSpPr>
            <a:spLocks noGrp="1"/>
          </p:cNvSpPr>
          <p:nvPr>
            <p:ph type="title"/>
          </p:nvPr>
        </p:nvSpPr>
        <p:spPr>
          <a:xfrm>
            <a:off x="888631" y="2358391"/>
            <a:ext cx="3498979" cy="2453676"/>
          </a:xfrm>
        </p:spPr>
        <p:txBody>
          <a:bodyPr vert="horz" lIns="228600" tIns="228600" rIns="228600" bIns="0" rtlCol="0">
            <a:normAutofit fontScale="90000"/>
          </a:bodyPr>
          <a:lstStyle/>
          <a:p>
            <a:r>
              <a:rPr lang="en-US" dirty="0"/>
              <a:t>NJ LINCS </a:t>
            </a:r>
            <a:br>
              <a:rPr lang="en-US" dirty="0"/>
            </a:br>
            <a:r>
              <a:rPr lang="en-US" dirty="0"/>
              <a:t>Health Services Portal</a:t>
            </a:r>
            <a:br>
              <a:rPr lang="en-US" dirty="0"/>
            </a:br>
            <a:endParaRPr lang="en-US"/>
          </a:p>
        </p:txBody>
      </p:sp>
      <p:pic>
        <p:nvPicPr>
          <p:cNvPr id="6" name="Picture 5">
            <a:extLst>
              <a:ext uri="{FF2B5EF4-FFF2-40B4-BE49-F238E27FC236}">
                <a16:creationId xmlns:a16="http://schemas.microsoft.com/office/drawing/2014/main" id="{799939D5-EFE4-4694-A6F2-DBB06899A86C}"/>
              </a:ext>
            </a:extLst>
          </p:cNvPr>
          <p:cNvPicPr>
            <a:picLocks noChangeAspect="1"/>
          </p:cNvPicPr>
          <p:nvPr/>
        </p:nvPicPr>
        <p:blipFill rotWithShape="1">
          <a:blip r:embed="rId2"/>
          <a:srcRect r="-3" b="4567"/>
          <a:stretch/>
        </p:blipFill>
        <p:spPr>
          <a:xfrm>
            <a:off x="4676535" y="1003200"/>
            <a:ext cx="7063499" cy="2679453"/>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EBBF0B6A-A4C4-4A97-8A4F-298CAF7D2F42}"/>
              </a:ext>
            </a:extLst>
          </p:cNvPr>
          <p:cNvSpPr>
            <a:spLocks noGrp="1"/>
          </p:cNvSpPr>
          <p:nvPr>
            <p:ph idx="1"/>
          </p:nvPr>
        </p:nvSpPr>
        <p:spPr>
          <a:xfrm>
            <a:off x="5093425" y="3825368"/>
            <a:ext cx="6281873" cy="2379405"/>
          </a:xfrm>
        </p:spPr>
        <p:txBody>
          <a:bodyPr vert="horz" lIns="91440" tIns="0" rIns="91440" bIns="45720" rtlCol="0">
            <a:normAutofit lnSpcReduction="10000"/>
          </a:bodyPr>
          <a:lstStyle/>
          <a:p>
            <a:pPr marL="342900" marR="29972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Go to the </a:t>
            </a:r>
            <a:r>
              <a:rPr lang="en-US" u="sng" dirty="0">
                <a:effectLst/>
                <a:latin typeface="Calibri" panose="020F0502020204030204" pitchFamily="34" charset="0"/>
                <a:ea typeface="Calibri" panose="020F0502020204030204" pitchFamily="34" charset="0"/>
                <a:cs typeface="Calibri" panose="020F0502020204030204" pitchFamily="34" charset="0"/>
                <a:hlinkClick r:id="rId3"/>
              </a:rPr>
              <a:t>NJLINCS</a:t>
            </a:r>
            <a:r>
              <a:rPr lang="en-US" dirty="0">
                <a:effectLst/>
                <a:latin typeface="Calibri" panose="020F0502020204030204" pitchFamily="34" charset="0"/>
                <a:ea typeface="Calibri" panose="020F0502020204030204" pitchFamily="34" charset="0"/>
                <a:cs typeface="Calibri" panose="020F0502020204030204" pitchFamily="34" charset="0"/>
              </a:rPr>
              <a:t> website</a:t>
            </a:r>
          </a:p>
          <a:p>
            <a:pPr marL="800100" marR="299720" lvl="1" indent="-342900">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NJ Local Information Network and Communications System</a:t>
            </a:r>
            <a:endParaRPr lang="en-US" dirty="0">
              <a:effectLst/>
              <a:latin typeface="Calibri" panose="020F0502020204030204" pitchFamily="34" charset="0"/>
              <a:ea typeface="Calibri" panose="020F0502020204030204" pitchFamily="34" charset="0"/>
            </a:endParaRPr>
          </a:p>
          <a:p>
            <a:pPr marL="342900" marR="29972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Select “</a:t>
            </a:r>
            <a:r>
              <a:rPr lang="en-US" dirty="0">
                <a:effectLst/>
                <a:latin typeface="Calibri" panose="020F0502020204030204" pitchFamily="34" charset="0"/>
                <a:ea typeface="Calibri" panose="020F0502020204030204" pitchFamily="34" charset="0"/>
                <a:cs typeface="Calibri" panose="020F0502020204030204" pitchFamily="34" charset="0"/>
                <a:hlinkClick r:id="rId4"/>
              </a:rPr>
              <a:t>Subscribe to Health Alerts</a:t>
            </a:r>
            <a:r>
              <a:rPr lang="en-US" dirty="0">
                <a:effectLst/>
                <a:latin typeface="Calibri" panose="020F0502020204030204" pitchFamily="34" charset="0"/>
                <a:ea typeface="Calibri" panose="020F0502020204030204" pitchFamily="34" charset="0"/>
                <a:cs typeface="Calibri" panose="020F0502020204030204" pitchFamily="34" charset="0"/>
              </a:rPr>
              <a:t>” on the left-hand tab</a:t>
            </a:r>
          </a:p>
          <a:p>
            <a:pPr marL="342900" marR="299720" lvl="0" indent="-342900">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NJLINCS HAN Messaging</a:t>
            </a:r>
          </a:p>
          <a:p>
            <a:pPr marL="800100" marR="299720" lvl="1" indent="-342900">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Allows </a:t>
            </a:r>
            <a:r>
              <a:rPr lang="en-US" dirty="0">
                <a:latin typeface="Calibri" panose="020F0502020204030204" pitchFamily="34" charset="0"/>
                <a:ea typeface="Calibri" panose="020F0502020204030204" pitchFamily="34" charset="0"/>
                <a:cs typeface="Calibri" panose="020F0502020204030204" pitchFamily="34" charset="0"/>
              </a:rPr>
              <a:t>access to archived messages</a:t>
            </a:r>
            <a:endParaRPr lang="en-US"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414342328"/>
      </p:ext>
    </p:extLst>
  </p:cSld>
  <p:clrMapOvr>
    <a:masterClrMapping/>
  </p:clrMapOvr>
  <mc:AlternateContent xmlns:mc="http://schemas.openxmlformats.org/markup-compatibility/2006" xmlns:p14="http://schemas.microsoft.com/office/powerpoint/2010/main">
    <mc:Choice Requires="p14">
      <p:transition spd="slow" p14:dur="2000" advTm="42386"/>
    </mc:Choice>
    <mc:Fallback xmlns="">
      <p:transition spd="slow" advTm="4238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9A64-C091-4364-907B-D9572BCB5A21}"/>
              </a:ext>
            </a:extLst>
          </p:cNvPr>
          <p:cNvSpPr>
            <a:spLocks noGrp="1"/>
          </p:cNvSpPr>
          <p:nvPr>
            <p:ph type="title"/>
          </p:nvPr>
        </p:nvSpPr>
        <p:spPr/>
        <p:txBody>
          <a:bodyPr>
            <a:normAutofit/>
          </a:bodyPr>
          <a:lstStyle/>
          <a:p>
            <a:r>
              <a:rPr lang="en-US" dirty="0"/>
              <a:t>Infection Control Assessment &amp; Response</a:t>
            </a:r>
            <a:br>
              <a:rPr lang="en-US" dirty="0"/>
            </a:br>
            <a:r>
              <a:rPr lang="en-US" sz="2400" dirty="0">
                <a:solidFill>
                  <a:schemeClr val="tx1"/>
                </a:solidFill>
                <a:hlinkClick r:id="rId2">
                  <a:extLst>
                    <a:ext uri="{A12FA001-AC4F-418D-AE19-62706E023703}">
                      <ahyp:hlinkClr xmlns:ahyp="http://schemas.microsoft.com/office/drawing/2018/hyperlinkcolor" val="tx"/>
                    </a:ext>
                  </a:extLst>
                </a:hlinkClick>
              </a:rPr>
              <a:t>CDS.ICAR@doh.nj.gov</a:t>
            </a:r>
            <a:r>
              <a:rPr lang="en-US" sz="2400" dirty="0">
                <a:solidFill>
                  <a:schemeClr val="tx1"/>
                </a:solidFill>
              </a:rPr>
              <a:t> </a:t>
            </a:r>
            <a:endParaRPr lang="en-US" dirty="0">
              <a:solidFill>
                <a:schemeClr val="tx1"/>
              </a:solidFill>
            </a:endParaRPr>
          </a:p>
        </p:txBody>
      </p:sp>
      <p:sp>
        <p:nvSpPr>
          <p:cNvPr id="3" name="Text Placeholder 2">
            <a:extLst>
              <a:ext uri="{FF2B5EF4-FFF2-40B4-BE49-F238E27FC236}">
                <a16:creationId xmlns:a16="http://schemas.microsoft.com/office/drawing/2014/main" id="{5A7F122C-21AA-4B5C-9948-2FD0D88F7311}"/>
              </a:ext>
            </a:extLst>
          </p:cNvPr>
          <p:cNvSpPr>
            <a:spLocks noGrp="1"/>
          </p:cNvSpPr>
          <p:nvPr>
            <p:ph type="body" idx="1"/>
          </p:nvPr>
        </p:nvSpPr>
        <p:spPr>
          <a:xfrm>
            <a:off x="5125137" y="896585"/>
            <a:ext cx="6265088" cy="685800"/>
          </a:xfrm>
        </p:spPr>
        <p:txBody>
          <a:bodyPr/>
          <a:lstStyle/>
          <a:p>
            <a:r>
              <a:rPr lang="en-US" dirty="0">
                <a:solidFill>
                  <a:schemeClr val="accent5"/>
                </a:solidFill>
              </a:rPr>
              <a:t>Containment assessments</a:t>
            </a:r>
          </a:p>
        </p:txBody>
      </p:sp>
      <p:sp>
        <p:nvSpPr>
          <p:cNvPr id="4" name="Content Placeholder 3">
            <a:extLst>
              <a:ext uri="{FF2B5EF4-FFF2-40B4-BE49-F238E27FC236}">
                <a16:creationId xmlns:a16="http://schemas.microsoft.com/office/drawing/2014/main" id="{0196ABD4-B177-4DC5-82FA-6EB29CBC77A3}"/>
              </a:ext>
            </a:extLst>
          </p:cNvPr>
          <p:cNvSpPr>
            <a:spLocks noGrp="1"/>
          </p:cNvSpPr>
          <p:nvPr>
            <p:ph sz="half" idx="2"/>
          </p:nvPr>
        </p:nvSpPr>
        <p:spPr>
          <a:xfrm>
            <a:off x="5125304" y="1582385"/>
            <a:ext cx="6634573" cy="1263747"/>
          </a:xfrm>
        </p:spPr>
        <p:txBody>
          <a:bodyPr>
            <a:normAutofit/>
          </a:bodyPr>
          <a:lstStyle/>
          <a:p>
            <a:r>
              <a:rPr lang="en-US" sz="2000" dirty="0"/>
              <a:t>COVID-19 </a:t>
            </a:r>
          </a:p>
          <a:p>
            <a:r>
              <a:rPr lang="en-US" sz="2000" dirty="0"/>
              <a:t>MDRO </a:t>
            </a:r>
          </a:p>
          <a:p>
            <a:r>
              <a:rPr lang="en-US" sz="2000" dirty="0"/>
              <a:t>Responding to an outbreak or investigation</a:t>
            </a:r>
          </a:p>
        </p:txBody>
      </p:sp>
      <p:sp>
        <p:nvSpPr>
          <p:cNvPr id="5" name="Text Placeholder 4">
            <a:extLst>
              <a:ext uri="{FF2B5EF4-FFF2-40B4-BE49-F238E27FC236}">
                <a16:creationId xmlns:a16="http://schemas.microsoft.com/office/drawing/2014/main" id="{D83B0999-7B08-431A-8FDC-DAD140AAE05F}"/>
              </a:ext>
            </a:extLst>
          </p:cNvPr>
          <p:cNvSpPr>
            <a:spLocks noGrp="1"/>
          </p:cNvSpPr>
          <p:nvPr>
            <p:ph type="body" sz="quarter" idx="3"/>
          </p:nvPr>
        </p:nvSpPr>
        <p:spPr>
          <a:xfrm>
            <a:off x="5118653" y="3337618"/>
            <a:ext cx="6264414" cy="685800"/>
          </a:xfrm>
        </p:spPr>
        <p:txBody>
          <a:bodyPr/>
          <a:lstStyle/>
          <a:p>
            <a:r>
              <a:rPr lang="en-US" dirty="0">
                <a:solidFill>
                  <a:schemeClr val="accent3"/>
                </a:solidFill>
              </a:rPr>
              <a:t>prevention assessments</a:t>
            </a:r>
          </a:p>
        </p:txBody>
      </p:sp>
      <p:sp>
        <p:nvSpPr>
          <p:cNvPr id="6" name="Content Placeholder 5">
            <a:extLst>
              <a:ext uri="{FF2B5EF4-FFF2-40B4-BE49-F238E27FC236}">
                <a16:creationId xmlns:a16="http://schemas.microsoft.com/office/drawing/2014/main" id="{19989275-ED05-4733-BC9C-C8900ABED925}"/>
              </a:ext>
            </a:extLst>
          </p:cNvPr>
          <p:cNvSpPr>
            <a:spLocks noGrp="1"/>
          </p:cNvSpPr>
          <p:nvPr>
            <p:ph sz="quarter" idx="4"/>
          </p:nvPr>
        </p:nvSpPr>
        <p:spPr>
          <a:xfrm>
            <a:off x="5118447" y="4023417"/>
            <a:ext cx="6265588" cy="1953283"/>
          </a:xfrm>
        </p:spPr>
        <p:txBody>
          <a:bodyPr>
            <a:normAutofit/>
          </a:bodyPr>
          <a:lstStyle/>
          <a:p>
            <a:r>
              <a:rPr lang="en-US" sz="2000" dirty="0"/>
              <a:t>Enhancing overall IPC</a:t>
            </a:r>
          </a:p>
          <a:p>
            <a:r>
              <a:rPr lang="en-US" sz="2000" dirty="0"/>
              <a:t>Quality improvement</a:t>
            </a:r>
          </a:p>
          <a:p>
            <a:r>
              <a:rPr lang="en-US" sz="2000" b="1" u="sng" dirty="0">
                <a:solidFill>
                  <a:srgbClr val="009999"/>
                </a:solidFill>
                <a:effectLst/>
                <a:latin typeface="Segoe UI" panose="020B0502040204020203" pitchFamily="34" charset="0"/>
                <a:ea typeface="Calibri" panose="020F0502020204030204" pitchFamily="34" charset="0"/>
                <a:hlinkClick r:id="rId3"/>
              </a:rPr>
              <a:t>Schedule a FREE ICAR Prevention Consultation</a:t>
            </a:r>
            <a:r>
              <a:rPr lang="en-US" sz="2000" b="1" dirty="0">
                <a:solidFill>
                  <a:srgbClr val="009999"/>
                </a:solidFill>
                <a:effectLst/>
                <a:latin typeface="Segoe UI" panose="020B0502040204020203" pitchFamily="34" charset="0"/>
                <a:ea typeface="Calibri" panose="020F0502020204030204" pitchFamily="34" charset="0"/>
              </a:rPr>
              <a:t> </a:t>
            </a:r>
            <a:endParaRPr lang="en-US" sz="2000" dirty="0"/>
          </a:p>
        </p:txBody>
      </p:sp>
      <p:sp>
        <p:nvSpPr>
          <p:cNvPr id="8" name="Title 1">
            <a:extLst>
              <a:ext uri="{FF2B5EF4-FFF2-40B4-BE49-F238E27FC236}">
                <a16:creationId xmlns:a16="http://schemas.microsoft.com/office/drawing/2014/main" id="{F1902AE7-3C5C-4B74-B3EA-EC434F80C316}"/>
              </a:ext>
            </a:extLst>
          </p:cNvPr>
          <p:cNvSpPr txBox="1">
            <a:spLocks/>
          </p:cNvSpPr>
          <p:nvPr/>
        </p:nvSpPr>
        <p:spPr>
          <a:xfrm>
            <a:off x="889001" y="1613211"/>
            <a:ext cx="3500828" cy="750704"/>
          </a:xfrm>
          <a:prstGeom prst="rect">
            <a:avLst/>
          </a:prstGeom>
        </p:spPr>
        <p:txBody>
          <a:bodyPr vert="horz" lIns="91440" tIns="91440" rIns="91440" bIns="91440" rtlCol="0" anchor="ctr">
            <a:norm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150" normalizeH="0" baseline="0" noProof="0" dirty="0">
                <a:ln>
                  <a:noFill/>
                </a:ln>
                <a:solidFill>
                  <a:srgbClr val="FFFEFF"/>
                </a:solidFill>
                <a:effectLst/>
                <a:uLnTx/>
                <a:uFillTx/>
                <a:latin typeface="Calibri Light" panose="020F0302020204030204"/>
                <a:ea typeface="+mj-ea"/>
                <a:cs typeface="+mj-cs"/>
              </a:rPr>
              <a:t>ICAR</a:t>
            </a:r>
          </a:p>
        </p:txBody>
      </p:sp>
      <p:pic>
        <p:nvPicPr>
          <p:cNvPr id="9" name="Picture 8">
            <a:extLst>
              <a:ext uri="{FF2B5EF4-FFF2-40B4-BE49-F238E27FC236}">
                <a16:creationId xmlns:a16="http://schemas.microsoft.com/office/drawing/2014/main" id="{07959EAF-2A93-46F4-87AC-41FE0C69676C}"/>
              </a:ext>
            </a:extLst>
          </p:cNvPr>
          <p:cNvPicPr>
            <a:picLocks noChangeAspect="1"/>
          </p:cNvPicPr>
          <p:nvPr/>
        </p:nvPicPr>
        <p:blipFill>
          <a:blip r:embed="rId4"/>
          <a:stretch>
            <a:fillRect/>
          </a:stretch>
        </p:blipFill>
        <p:spPr>
          <a:xfrm>
            <a:off x="8868350" y="5698907"/>
            <a:ext cx="3048069" cy="1001751"/>
          </a:xfrm>
          <a:prstGeom prst="rect">
            <a:avLst/>
          </a:prstGeom>
        </p:spPr>
      </p:pic>
      <p:pic>
        <p:nvPicPr>
          <p:cNvPr id="7" name="Picture 6" descr="Qr code&#10;&#10;Description automatically generated">
            <a:extLst>
              <a:ext uri="{FF2B5EF4-FFF2-40B4-BE49-F238E27FC236}">
                <a16:creationId xmlns:a16="http://schemas.microsoft.com/office/drawing/2014/main" id="{B8F7B429-5C73-CC8E-BE11-886765E51486}"/>
              </a:ext>
            </a:extLst>
          </p:cNvPr>
          <p:cNvPicPr>
            <a:picLocks noChangeAspect="1"/>
          </p:cNvPicPr>
          <p:nvPr/>
        </p:nvPicPr>
        <p:blipFill rotWithShape="1">
          <a:blip r:embed="rId5">
            <a:extLst>
              <a:ext uri="{28A0092B-C50C-407E-A947-70E740481C1C}">
                <a14:useLocalDpi xmlns:a14="http://schemas.microsoft.com/office/drawing/2010/main" val="0"/>
              </a:ext>
            </a:extLst>
          </a:blip>
          <a:srcRect l="5475" t="11370" r="4519" b="10224"/>
          <a:stretch/>
        </p:blipFill>
        <p:spPr>
          <a:xfrm>
            <a:off x="9433366" y="3099557"/>
            <a:ext cx="1869633" cy="1628687"/>
          </a:xfrm>
          <a:prstGeom prst="rect">
            <a:avLst/>
          </a:prstGeom>
        </p:spPr>
      </p:pic>
    </p:spTree>
    <p:extLst>
      <p:ext uri="{BB962C8B-B14F-4D97-AF65-F5344CB8AC3E}">
        <p14:creationId xmlns:p14="http://schemas.microsoft.com/office/powerpoint/2010/main" val="1205064060"/>
      </p:ext>
    </p:extLst>
  </p:cSld>
  <p:clrMapOvr>
    <a:masterClrMapping/>
  </p:clrMapOvr>
  <mc:AlternateContent xmlns:mc="http://schemas.openxmlformats.org/markup-compatibility/2006" xmlns:p14="http://schemas.microsoft.com/office/powerpoint/2010/main">
    <mc:Choice Requires="p14">
      <p:transition spd="slow" p14:dur="2000" advTm="88477"/>
    </mc:Choice>
    <mc:Fallback xmlns="">
      <p:transition spd="slow" advTm="8847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14A4-092D-49F9-ACC5-45423107D24B}"/>
              </a:ext>
            </a:extLst>
          </p:cNvPr>
          <p:cNvSpPr>
            <a:spLocks noGrp="1"/>
          </p:cNvSpPr>
          <p:nvPr>
            <p:ph type="ctrTitle"/>
          </p:nvPr>
        </p:nvSpPr>
        <p:spPr>
          <a:xfrm>
            <a:off x="1759236" y="2139302"/>
            <a:ext cx="8679915" cy="1748729"/>
          </a:xfrm>
        </p:spPr>
        <p:txBody>
          <a:bodyPr>
            <a:normAutofit fontScale="90000"/>
          </a:bodyPr>
          <a:lstStyle/>
          <a:p>
            <a:r>
              <a:rPr lang="en-US" dirty="0">
                <a:solidFill>
                  <a:schemeClr val="tx1"/>
                </a:solidFill>
              </a:rPr>
              <a:t>Legislative &amp; Regulatory Updates</a:t>
            </a:r>
            <a:br>
              <a:rPr lang="en-US" dirty="0"/>
            </a:br>
            <a:endParaRPr lang="en-US" dirty="0"/>
          </a:p>
        </p:txBody>
      </p:sp>
      <p:sp>
        <p:nvSpPr>
          <p:cNvPr id="3" name="Subtitle 2">
            <a:extLst>
              <a:ext uri="{FF2B5EF4-FFF2-40B4-BE49-F238E27FC236}">
                <a16:creationId xmlns:a16="http://schemas.microsoft.com/office/drawing/2014/main" id="{CCCFEC68-C710-40C0-B919-4378F3B72AD7}"/>
              </a:ext>
            </a:extLst>
          </p:cNvPr>
          <p:cNvSpPr>
            <a:spLocks noGrp="1"/>
          </p:cNvSpPr>
          <p:nvPr>
            <p:ph type="subTitle" idx="1"/>
          </p:nvPr>
        </p:nvSpPr>
        <p:spPr>
          <a:xfrm>
            <a:off x="1759237" y="3778670"/>
            <a:ext cx="8673427" cy="1322587"/>
          </a:xfrm>
        </p:spPr>
        <p:txBody>
          <a:bodyPr>
            <a:normAutofit/>
          </a:bodyPr>
          <a:lstStyle/>
          <a:p>
            <a:r>
              <a:rPr lang="en-US" sz="2000" dirty="0"/>
              <a:t>October 19, 2023</a:t>
            </a:r>
          </a:p>
          <a:p>
            <a:r>
              <a:rPr lang="en-US" sz="2000" dirty="0"/>
              <a:t>SNJ APIC Chapter Meeting</a:t>
            </a:r>
          </a:p>
          <a:p>
            <a:r>
              <a:rPr lang="en-US" sz="2000" dirty="0"/>
              <a:t>Jessica Arias, MHL, BSN, RN, CIC, FAPIC</a:t>
            </a:r>
          </a:p>
        </p:txBody>
      </p:sp>
    </p:spTree>
    <p:extLst>
      <p:ext uri="{BB962C8B-B14F-4D97-AF65-F5344CB8AC3E}">
        <p14:creationId xmlns:p14="http://schemas.microsoft.com/office/powerpoint/2010/main" val="3262944422"/>
      </p:ext>
    </p:extLst>
  </p:cSld>
  <p:clrMapOvr>
    <a:masterClrMapping/>
  </p:clrMapOvr>
  <mc:AlternateContent xmlns:mc="http://schemas.openxmlformats.org/markup-compatibility/2006" xmlns:p14="http://schemas.microsoft.com/office/powerpoint/2010/main">
    <mc:Choice Requires="p14">
      <p:transition spd="slow" p14:dur="2000" advTm="30910"/>
    </mc:Choice>
    <mc:Fallback xmlns="">
      <p:transition spd="slow" advTm="309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CB35-50DC-B21F-D3ED-D505FB9A06A5}"/>
              </a:ext>
            </a:extLst>
          </p:cNvPr>
          <p:cNvSpPr>
            <a:spLocks noGrp="1"/>
          </p:cNvSpPr>
          <p:nvPr>
            <p:ph type="title"/>
          </p:nvPr>
        </p:nvSpPr>
        <p:spPr/>
        <p:txBody>
          <a:bodyPr/>
          <a:lstStyle/>
          <a:p>
            <a:r>
              <a:rPr lang="en-US" dirty="0"/>
              <a:t>APIC National Coalition Letters</a:t>
            </a:r>
          </a:p>
        </p:txBody>
      </p:sp>
      <p:sp>
        <p:nvSpPr>
          <p:cNvPr id="4" name="Text Placeholder 3">
            <a:extLst>
              <a:ext uri="{FF2B5EF4-FFF2-40B4-BE49-F238E27FC236}">
                <a16:creationId xmlns:a16="http://schemas.microsoft.com/office/drawing/2014/main" id="{12740D61-7FC3-EE04-2815-7465D36CF798}"/>
              </a:ext>
            </a:extLst>
          </p:cNvPr>
          <p:cNvSpPr>
            <a:spLocks noGrp="1"/>
          </p:cNvSpPr>
          <p:nvPr>
            <p:ph type="body" idx="1"/>
          </p:nvPr>
        </p:nvSpPr>
        <p:spPr/>
        <p:txBody>
          <a:bodyPr/>
          <a:lstStyle/>
          <a:p>
            <a:r>
              <a:rPr lang="en-US" dirty="0"/>
              <a:t>STATE</a:t>
            </a:r>
          </a:p>
        </p:txBody>
      </p:sp>
      <p:sp>
        <p:nvSpPr>
          <p:cNvPr id="3" name="Content Placeholder 2">
            <a:extLst>
              <a:ext uri="{FF2B5EF4-FFF2-40B4-BE49-F238E27FC236}">
                <a16:creationId xmlns:a16="http://schemas.microsoft.com/office/drawing/2014/main" id="{FB07717B-8F11-E395-DC91-AADE4829573C}"/>
              </a:ext>
            </a:extLst>
          </p:cNvPr>
          <p:cNvSpPr>
            <a:spLocks noGrp="1"/>
          </p:cNvSpPr>
          <p:nvPr>
            <p:ph sz="half" idx="2"/>
          </p:nvPr>
        </p:nvSpPr>
        <p:spPr/>
        <p:txBody>
          <a:bodyPr>
            <a:normAutofit/>
          </a:bodyPr>
          <a:lstStyle/>
          <a:p>
            <a:pPr marL="285750" indent="-285750" algn="l">
              <a:buFont typeface="Arial" panose="020B0604020202020204" pitchFamily="34" charset="0"/>
              <a:buChar char="•"/>
            </a:pPr>
            <a:r>
              <a:rPr lang="en-US" sz="1900" dirty="0">
                <a:latin typeface="+mj-lt"/>
              </a:rPr>
              <a:t>NY legislators supporting S. 6347, regarding Infection Control Risk Assessment (ICRA) standards in healthcare facilities.</a:t>
            </a:r>
          </a:p>
          <a:p>
            <a:pPr marL="285750" indent="-285750" algn="l">
              <a:buFont typeface="Arial" panose="020B0604020202020204" pitchFamily="34" charset="0"/>
              <a:buChar char="•"/>
            </a:pPr>
            <a:r>
              <a:rPr lang="en-US" sz="1900" dirty="0">
                <a:effectLst/>
                <a:latin typeface="+mj-lt"/>
                <a:ea typeface="MS Mincho" panose="02020609040205080304" pitchFamily="49" charset="-128"/>
              </a:rPr>
              <a:t>FL legislators on the need to support pro-vaccine legislation during the legislative session. </a:t>
            </a:r>
            <a:endParaRPr lang="en-US" sz="1900" dirty="0">
              <a:latin typeface="+mj-lt"/>
            </a:endParaRPr>
          </a:p>
          <a:p>
            <a:endParaRPr lang="en-US" dirty="0"/>
          </a:p>
        </p:txBody>
      </p:sp>
      <p:sp>
        <p:nvSpPr>
          <p:cNvPr id="5" name="Text Placeholder 4">
            <a:extLst>
              <a:ext uri="{FF2B5EF4-FFF2-40B4-BE49-F238E27FC236}">
                <a16:creationId xmlns:a16="http://schemas.microsoft.com/office/drawing/2014/main" id="{DE81DF3E-F1E4-F5FB-DF97-ACE1145A5C76}"/>
              </a:ext>
            </a:extLst>
          </p:cNvPr>
          <p:cNvSpPr>
            <a:spLocks noGrp="1"/>
          </p:cNvSpPr>
          <p:nvPr>
            <p:ph type="body" sz="quarter" idx="3"/>
          </p:nvPr>
        </p:nvSpPr>
        <p:spPr>
          <a:xfrm>
            <a:off x="5118653" y="3059822"/>
            <a:ext cx="6264414" cy="685800"/>
          </a:xfrm>
        </p:spPr>
        <p:txBody>
          <a:bodyPr/>
          <a:lstStyle/>
          <a:p>
            <a:r>
              <a:rPr lang="en-US" dirty="0"/>
              <a:t>FEDERAL</a:t>
            </a:r>
          </a:p>
        </p:txBody>
      </p:sp>
      <p:sp>
        <p:nvSpPr>
          <p:cNvPr id="6" name="Content Placeholder 5">
            <a:extLst>
              <a:ext uri="{FF2B5EF4-FFF2-40B4-BE49-F238E27FC236}">
                <a16:creationId xmlns:a16="http://schemas.microsoft.com/office/drawing/2014/main" id="{A8B2FA58-EE4F-6BF6-A93D-659A3F02965D}"/>
              </a:ext>
            </a:extLst>
          </p:cNvPr>
          <p:cNvSpPr>
            <a:spLocks noGrp="1"/>
          </p:cNvSpPr>
          <p:nvPr>
            <p:ph sz="quarter" idx="4"/>
          </p:nvPr>
        </p:nvSpPr>
        <p:spPr>
          <a:xfrm>
            <a:off x="5118447" y="3745621"/>
            <a:ext cx="6265588" cy="1889625"/>
          </a:xfrm>
        </p:spPr>
        <p:txBody>
          <a:bodyPr>
            <a:normAutofit/>
          </a:bodyPr>
          <a:lstStyle/>
          <a:p>
            <a:pPr marL="285750" indent="-285750">
              <a:buFont typeface="Arial" panose="020B0604020202020204" pitchFamily="34" charset="0"/>
              <a:buChar char="•"/>
            </a:pPr>
            <a:r>
              <a:rPr lang="en-US" sz="1900" dirty="0">
                <a:latin typeface="+mj-lt"/>
              </a:rPr>
              <a:t>Letter telling Congress to protect funding for non-defense discretionary appropriations. It was signed by 760 organizations.</a:t>
            </a:r>
          </a:p>
          <a:p>
            <a:pPr marL="285750" indent="-285750" algn="l">
              <a:buFont typeface="Arial" panose="020B0604020202020204" pitchFamily="34" charset="0"/>
              <a:buChar char="•"/>
            </a:pPr>
            <a:r>
              <a:rPr lang="en-US" sz="1900" dirty="0">
                <a:latin typeface="+mj-lt"/>
              </a:rPr>
              <a:t>APIC sent a letter to Congress urging action around IPC in nursing homes including the need for a full-time IP and surveillance. </a:t>
            </a:r>
          </a:p>
          <a:p>
            <a:endParaRPr lang="en-US" dirty="0"/>
          </a:p>
        </p:txBody>
      </p:sp>
    </p:spTree>
    <p:extLst>
      <p:ext uri="{BB962C8B-B14F-4D97-AF65-F5344CB8AC3E}">
        <p14:creationId xmlns:p14="http://schemas.microsoft.com/office/powerpoint/2010/main" val="2026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arge white building with columns and a domed roof&#10;&#10;Description automatically generated with medium confidence">
            <a:extLst>
              <a:ext uri="{FF2B5EF4-FFF2-40B4-BE49-F238E27FC236}">
                <a16:creationId xmlns:a16="http://schemas.microsoft.com/office/drawing/2014/main" id="{E13DD2E1-DA78-5AF0-7BC8-4520E71B603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014" r="38924" b="-2"/>
          <a:stretch/>
        </p:blipFill>
        <p:spPr>
          <a:xfrm>
            <a:off x="20" y="-1"/>
            <a:ext cx="5246087" cy="6858000"/>
          </a:xfrm>
          <a:prstGeom prst="rect">
            <a:avLst/>
          </a:prstGeom>
          <a:ln w="9525">
            <a:solidFill>
              <a:schemeClr val="tx1">
                <a:alpha val="20000"/>
              </a:schemeClr>
            </a:solidFill>
          </a:ln>
        </p:spPr>
      </p:pic>
      <p:sp>
        <p:nvSpPr>
          <p:cNvPr id="2" name="Title 1">
            <a:extLst>
              <a:ext uri="{FF2B5EF4-FFF2-40B4-BE49-F238E27FC236}">
                <a16:creationId xmlns:a16="http://schemas.microsoft.com/office/drawing/2014/main" id="{77FDAF59-2F02-BE28-2EE7-29AECA5C24C8}"/>
              </a:ext>
            </a:extLst>
          </p:cNvPr>
          <p:cNvSpPr>
            <a:spLocks noGrp="1"/>
          </p:cNvSpPr>
          <p:nvPr>
            <p:ph type="title"/>
          </p:nvPr>
        </p:nvSpPr>
        <p:spPr>
          <a:xfrm>
            <a:off x="888631" y="2358391"/>
            <a:ext cx="3498979" cy="2453676"/>
          </a:xfrm>
        </p:spPr>
        <p:txBody>
          <a:bodyPr>
            <a:normAutofit/>
          </a:bodyPr>
          <a:lstStyle/>
          <a:p>
            <a:r>
              <a:rPr lang="en-US"/>
              <a:t>APIC Federal Priorities</a:t>
            </a:r>
            <a:endParaRPr lang="en-US" dirty="0"/>
          </a:p>
        </p:txBody>
      </p:sp>
      <p:sp>
        <p:nvSpPr>
          <p:cNvPr id="3" name="Content Placeholder 2">
            <a:extLst>
              <a:ext uri="{FF2B5EF4-FFF2-40B4-BE49-F238E27FC236}">
                <a16:creationId xmlns:a16="http://schemas.microsoft.com/office/drawing/2014/main" id="{2F32ED99-01F4-3865-16A1-6EFAEB295590}"/>
              </a:ext>
            </a:extLst>
          </p:cNvPr>
          <p:cNvSpPr>
            <a:spLocks noGrp="1"/>
          </p:cNvSpPr>
          <p:nvPr>
            <p:ph idx="1"/>
          </p:nvPr>
        </p:nvSpPr>
        <p:spPr>
          <a:xfrm>
            <a:off x="6079808" y="803185"/>
            <a:ext cx="5320512" cy="5650777"/>
          </a:xfrm>
        </p:spPr>
        <p:txBody>
          <a:bodyPr>
            <a:normAutofit/>
          </a:bodyPr>
          <a:lstStyle/>
          <a:p>
            <a:pPr marL="342900" indent="-342900">
              <a:buFont typeface="Arial" panose="020B0604020202020204" pitchFamily="34" charset="0"/>
              <a:buChar char="•"/>
            </a:pPr>
            <a:r>
              <a:rPr lang="en-US" dirty="0">
                <a:latin typeface="Calibri Light" panose="020F0302020204030204" pitchFamily="34" charset="0"/>
                <a:cs typeface="Calibri Light" panose="020F0302020204030204" pitchFamily="34" charset="0"/>
              </a:rPr>
              <a:t>Pandemic and All-Hazards Preparedness Act (PAHPA) expiration is this year</a:t>
            </a:r>
          </a:p>
          <a:p>
            <a:pPr marL="342900" indent="-342900">
              <a:buFont typeface="Arial" panose="020B0604020202020204" pitchFamily="34" charset="0"/>
              <a:buChar char="•"/>
            </a:pPr>
            <a:r>
              <a:rPr lang="en-US" dirty="0">
                <a:latin typeface="Calibri Light" panose="020F0302020204030204" pitchFamily="34" charset="0"/>
                <a:cs typeface="Calibri Light" panose="020F0302020204030204" pitchFamily="34" charset="0"/>
              </a:rPr>
              <a:t>Representatives Hudson and Eshoo requested information on this legislation</a:t>
            </a:r>
          </a:p>
          <a:p>
            <a:pPr marL="342900" indent="-342900">
              <a:buFont typeface="Arial" panose="020B0604020202020204" pitchFamily="34" charset="0"/>
              <a:buChar char="•"/>
            </a:pPr>
            <a:r>
              <a:rPr lang="en-US" dirty="0">
                <a:latin typeface="Calibri Light" panose="020F0302020204030204" pitchFamily="34" charset="0"/>
                <a:cs typeface="Calibri Light" panose="020F0302020204030204" pitchFamily="34" charset="0"/>
              </a:rPr>
              <a:t>Senators Sanders and Cassidy have also requested information </a:t>
            </a:r>
          </a:p>
          <a:p>
            <a:pPr marL="342900" indent="-342900">
              <a:buFont typeface="Arial" panose="020B0604020202020204" pitchFamily="34" charset="0"/>
              <a:buChar char="•"/>
            </a:pPr>
            <a:r>
              <a:rPr lang="en-US" dirty="0">
                <a:latin typeface="Calibri Light" panose="020F0302020204030204" pitchFamily="34" charset="0"/>
                <a:cs typeface="Calibri Light" panose="020F0302020204030204" pitchFamily="34" charset="0"/>
              </a:rPr>
              <a:t>APIC reiterated the need for:</a:t>
            </a:r>
          </a:p>
          <a:p>
            <a:pPr marL="800100" lvl="1" indent="-34290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Full-time, dedicated IPs in nursing homes</a:t>
            </a:r>
          </a:p>
          <a:p>
            <a:pPr marL="800100" lvl="1" indent="-34290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IP Workforce Pipeline</a:t>
            </a:r>
          </a:p>
          <a:p>
            <a:endParaRPr lang="en-US" dirty="0"/>
          </a:p>
        </p:txBody>
      </p:sp>
    </p:spTree>
    <p:extLst>
      <p:ext uri="{BB962C8B-B14F-4D97-AF65-F5344CB8AC3E}">
        <p14:creationId xmlns:p14="http://schemas.microsoft.com/office/powerpoint/2010/main" val="2421217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8B49-7D6A-CB76-8A60-6D93BF3B1E84}"/>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F045238E-E501-84D4-67C5-4436868AAEDF}"/>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In February, the Senate Health, Education, Labor, and Pensions (HELP) Committee held a hearing on workforce shortages in healthcare. </a:t>
            </a:r>
          </a:p>
          <a:p>
            <a:pPr marL="285750" indent="-285750">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In March, the Committee released a “Request for Information” on ways to combat shortages. </a:t>
            </a:r>
          </a:p>
          <a:p>
            <a:pPr marL="285750" indent="-285750">
              <a:buFont typeface="Arial" panose="020B0604020202020204" pitchFamily="34" charset="0"/>
              <a:buChar char="•"/>
            </a:pPr>
            <a:r>
              <a:rPr lang="en-US" dirty="0">
                <a:solidFill>
                  <a:schemeClr val="tx1"/>
                </a:solidFill>
                <a:latin typeface="Calibri Light" panose="020F0302020204030204" pitchFamily="34" charset="0"/>
                <a:cs typeface="Calibri Light" panose="020F0302020204030204" pitchFamily="34" charset="0"/>
              </a:rPr>
              <a:t>APIC submitted information on the following topics:</a:t>
            </a:r>
          </a:p>
          <a:p>
            <a:pPr marL="742950" lvl="1" indent="-285750">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The need to establish an IP pipeline</a:t>
            </a:r>
          </a:p>
          <a:p>
            <a:pPr marL="742950" lvl="1" indent="-285750">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A Department of Labor (DOL) O-Net Code</a:t>
            </a:r>
          </a:p>
          <a:p>
            <a:endParaRPr lang="en-US" dirty="0"/>
          </a:p>
        </p:txBody>
      </p:sp>
    </p:spTree>
    <p:extLst>
      <p:ext uri="{BB962C8B-B14F-4D97-AF65-F5344CB8AC3E}">
        <p14:creationId xmlns:p14="http://schemas.microsoft.com/office/powerpoint/2010/main" val="68496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E689-40DE-466D-80F8-992FB93D7668}"/>
              </a:ext>
            </a:extLst>
          </p:cNvPr>
          <p:cNvSpPr>
            <a:spLocks noGrp="1"/>
          </p:cNvSpPr>
          <p:nvPr>
            <p:ph type="title"/>
          </p:nvPr>
        </p:nvSpPr>
        <p:spPr/>
        <p:txBody>
          <a:bodyPr/>
          <a:lstStyle/>
          <a:p>
            <a:r>
              <a:rPr lang="en-US" dirty="0"/>
              <a:t>APIC Federal Appropriations Process</a:t>
            </a:r>
          </a:p>
        </p:txBody>
      </p:sp>
      <p:sp>
        <p:nvSpPr>
          <p:cNvPr id="3" name="Content Placeholder 2">
            <a:extLst>
              <a:ext uri="{FF2B5EF4-FFF2-40B4-BE49-F238E27FC236}">
                <a16:creationId xmlns:a16="http://schemas.microsoft.com/office/drawing/2014/main" id="{FA5FDCD6-7A90-9320-B0A3-5EA4479FD009}"/>
              </a:ext>
            </a:extLst>
          </p:cNvPr>
          <p:cNvSpPr>
            <a:spLocks noGrp="1"/>
          </p:cNvSpPr>
          <p:nvPr>
            <p:ph idx="1"/>
          </p:nvPr>
        </p:nvSpPr>
        <p:spPr/>
        <p:txBody>
          <a:bodyPr>
            <a:normAutofit/>
          </a:body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National Healthcare Safety Network</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Asking for an increase in funding from FY 2023 levels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Expand critical user support for NHSN to additional facilities across the spectrum of care</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Enable expansion of NHSN’s Antibiotic Use and Resistance (AUR) module reporting options</a:t>
            </a:r>
            <a:b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br>
            <a:endPar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Antibiotic Resistance Solutions Initiative</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Asking for an increase in funding from FY 2024 levels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Sustains the Antimicrobial Resistance Laboratory Network of seven AR Regional Labs</a:t>
            </a:r>
          </a:p>
          <a:p>
            <a:pPr marL="685800" marR="0" lvl="1" indent="-228600" algn="l" defTabSz="914400" rtl="0" eaLnBrk="1" fontAlgn="auto" latinLnBrk="0" hangingPunct="1">
              <a:lnSpc>
                <a:spcPts val="23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Implement antibiotic stewardship programs for Antibiotic Stewardship in inpatient, outpatient, and long-term care settings</a:t>
            </a:r>
          </a:p>
        </p:txBody>
      </p:sp>
    </p:spTree>
    <p:extLst>
      <p:ext uri="{BB962C8B-B14F-4D97-AF65-F5344CB8AC3E}">
        <p14:creationId xmlns:p14="http://schemas.microsoft.com/office/powerpoint/2010/main" val="234682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CDA1-0440-07D5-B40B-6ACC71F289A0}"/>
              </a:ext>
            </a:extLst>
          </p:cNvPr>
          <p:cNvSpPr>
            <a:spLocks noGrp="1"/>
          </p:cNvSpPr>
          <p:nvPr>
            <p:ph type="title"/>
          </p:nvPr>
        </p:nvSpPr>
        <p:spPr/>
        <p:txBody>
          <a:bodyPr/>
          <a:lstStyle/>
          <a:p>
            <a:r>
              <a:rPr lang="en-US" dirty="0"/>
              <a:t>APIC Federal Legislative Update</a:t>
            </a:r>
          </a:p>
        </p:txBody>
      </p:sp>
      <p:sp>
        <p:nvSpPr>
          <p:cNvPr id="3" name="Content Placeholder 2">
            <a:extLst>
              <a:ext uri="{FF2B5EF4-FFF2-40B4-BE49-F238E27FC236}">
                <a16:creationId xmlns:a16="http://schemas.microsoft.com/office/drawing/2014/main" id="{65B54F4F-6A19-9251-2657-E5C3D4181F63}"/>
              </a:ext>
            </a:extLst>
          </p:cNvPr>
          <p:cNvSpPr>
            <a:spLocks noGrp="1"/>
          </p:cNvSpPr>
          <p:nvPr>
            <p:ph idx="1"/>
          </p:nvPr>
        </p:nvSpPr>
        <p:spPr/>
        <p:txBody>
          <a:bodyPr/>
          <a:lstStyle/>
          <a:p>
            <a:pPr marL="0" indent="0">
              <a:buNone/>
            </a:pPr>
            <a:r>
              <a:rPr lang="en-US" sz="1800" b="1" dirty="0">
                <a:solidFill>
                  <a:schemeClr val="tx1"/>
                </a:solidFill>
                <a:latin typeface="Calibri Light" panose="020F0302020204030204" pitchFamily="34" charset="0"/>
                <a:cs typeface="Calibri Light" panose="020F0302020204030204" pitchFamily="34" charset="0"/>
              </a:rPr>
              <a:t>BIO Preparedness Workforce Pilot Program </a:t>
            </a:r>
          </a:p>
          <a:p>
            <a:pPr marL="285750" indent="-285750">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Incentive program for individuals to enter infectious disease fields</a:t>
            </a:r>
          </a:p>
          <a:p>
            <a:pPr marL="285750" indent="-285750">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Passed late in 2023 as part Omnibus Package</a:t>
            </a:r>
          </a:p>
          <a:p>
            <a:pPr marL="285750" indent="-285750">
              <a:buFont typeface="Arial" panose="020B0604020202020204" pitchFamily="34" charset="0"/>
              <a:buChar char="•"/>
            </a:pPr>
            <a:r>
              <a:rPr lang="en-US" sz="1800" dirty="0">
                <a:solidFill>
                  <a:schemeClr val="tx1"/>
                </a:solidFill>
                <a:latin typeface="Calibri Light" panose="020F0302020204030204" pitchFamily="34" charset="0"/>
                <a:cs typeface="Calibri Light" panose="020F0302020204030204" pitchFamily="34" charset="0"/>
              </a:rPr>
              <a:t>Authorized, but did not fund the pilot program</a:t>
            </a:r>
          </a:p>
        </p:txBody>
      </p:sp>
    </p:spTree>
    <p:extLst>
      <p:ext uri="{BB962C8B-B14F-4D97-AF65-F5344CB8AC3E}">
        <p14:creationId xmlns:p14="http://schemas.microsoft.com/office/powerpoint/2010/main" val="133218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6313-7155-F856-A21A-D0D2300BC4B4}"/>
              </a:ext>
            </a:extLst>
          </p:cNvPr>
          <p:cNvSpPr>
            <a:spLocks noGrp="1"/>
          </p:cNvSpPr>
          <p:nvPr>
            <p:ph type="title"/>
          </p:nvPr>
        </p:nvSpPr>
        <p:spPr/>
        <p:txBody>
          <a:bodyPr/>
          <a:lstStyle/>
          <a:p>
            <a:r>
              <a:rPr lang="en-US" dirty="0"/>
              <a:t>Get &amp; Stay Involved</a:t>
            </a:r>
          </a:p>
        </p:txBody>
      </p:sp>
      <p:sp>
        <p:nvSpPr>
          <p:cNvPr id="3" name="Text Placeholder 2">
            <a:extLst>
              <a:ext uri="{FF2B5EF4-FFF2-40B4-BE49-F238E27FC236}">
                <a16:creationId xmlns:a16="http://schemas.microsoft.com/office/drawing/2014/main" id="{401C962D-DE43-F13E-CA2B-42AE066998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588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A47C8-F6A8-B45D-F769-BED6493CAA8C}"/>
              </a:ext>
            </a:extLst>
          </p:cNvPr>
          <p:cNvSpPr>
            <a:spLocks noGrp="1"/>
          </p:cNvSpPr>
          <p:nvPr>
            <p:ph type="body" sz="quarter" idx="10"/>
          </p:nvPr>
        </p:nvSpPr>
        <p:spPr>
          <a:xfrm>
            <a:off x="1039813" y="368707"/>
            <a:ext cx="3911600" cy="800100"/>
          </a:xfrm>
        </p:spPr>
        <p:txBody>
          <a:bodyPr>
            <a:normAutofit fontScale="85000" lnSpcReduction="20000"/>
          </a:bodyPr>
          <a:lstStyle/>
          <a:p>
            <a:r>
              <a:rPr lang="en-US">
                <a:latin typeface="Calibri" panose="020F0502020204030204" pitchFamily="34" charset="0"/>
                <a:cs typeface="Calibri" panose="020F0502020204030204" pitchFamily="34" charset="0"/>
              </a:rPr>
              <a:t>Sign up for the Action EList</a:t>
            </a:r>
          </a:p>
        </p:txBody>
      </p:sp>
      <p:sp>
        <p:nvSpPr>
          <p:cNvPr id="3" name="Text Placeholder 2">
            <a:extLst>
              <a:ext uri="{FF2B5EF4-FFF2-40B4-BE49-F238E27FC236}">
                <a16:creationId xmlns:a16="http://schemas.microsoft.com/office/drawing/2014/main" id="{359B53BE-DCF6-D4BD-97B5-6C43108AFECD}"/>
              </a:ext>
            </a:extLst>
          </p:cNvPr>
          <p:cNvSpPr>
            <a:spLocks noGrp="1"/>
          </p:cNvSpPr>
          <p:nvPr>
            <p:ph type="body" sz="quarter" idx="11"/>
          </p:nvPr>
        </p:nvSpPr>
        <p:spPr>
          <a:xfrm>
            <a:off x="6325528" y="368707"/>
            <a:ext cx="3911600" cy="800100"/>
          </a:xfrm>
        </p:spPr>
        <p:txBody>
          <a:bodyPr>
            <a:normAutofit fontScale="85000" lnSpcReduction="20000"/>
          </a:bodyPr>
          <a:lstStyle/>
          <a:p>
            <a:r>
              <a:rPr lang="en-US">
                <a:latin typeface="Calibri" panose="020F0502020204030204" pitchFamily="34" charset="0"/>
                <a:cs typeface="Calibri" panose="020F0502020204030204" pitchFamily="34" charset="0"/>
              </a:rPr>
              <a:t>Become an APIC Virtual Advocate</a:t>
            </a:r>
          </a:p>
        </p:txBody>
      </p:sp>
      <p:pic>
        <p:nvPicPr>
          <p:cNvPr id="7" name="Content Placeholder 6" descr="A qr code with a dinosaur&#10;&#10;Description automatically generated">
            <a:extLst>
              <a:ext uri="{FF2B5EF4-FFF2-40B4-BE49-F238E27FC236}">
                <a16:creationId xmlns:a16="http://schemas.microsoft.com/office/drawing/2014/main" id="{89AAD3B4-F803-737B-317B-F75FCC73A10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376" y="3603280"/>
            <a:ext cx="2343370" cy="2343370"/>
          </a:xfrm>
        </p:spPr>
      </p:pic>
      <p:sp>
        <p:nvSpPr>
          <p:cNvPr id="5" name="Content Placeholder 4">
            <a:extLst>
              <a:ext uri="{FF2B5EF4-FFF2-40B4-BE49-F238E27FC236}">
                <a16:creationId xmlns:a16="http://schemas.microsoft.com/office/drawing/2014/main" id="{535E79BF-4ABB-0713-36FD-64321031CA1C}"/>
              </a:ext>
            </a:extLst>
          </p:cNvPr>
          <p:cNvSpPr>
            <a:spLocks noGrp="1"/>
          </p:cNvSpPr>
          <p:nvPr>
            <p:ph sz="quarter" idx="14"/>
          </p:nvPr>
        </p:nvSpPr>
        <p:spPr/>
        <p:txBody>
          <a:bodyPr/>
          <a:lstStyle/>
          <a:p>
            <a:r>
              <a:rPr lang="en-US">
                <a:latin typeface="Calibri" panose="020F0502020204030204" pitchFamily="34" charset="0"/>
                <a:cs typeface="Calibri" panose="020F0502020204030204" pitchFamily="34" charset="0"/>
              </a:rPr>
              <a:t>Join the Action eList to receive the latest legislative and regulatory information. </a:t>
            </a:r>
          </a:p>
          <a:p>
            <a:endParaRPr lang="en-US"/>
          </a:p>
          <a:p>
            <a:endParaRPr lang="en-US"/>
          </a:p>
        </p:txBody>
      </p:sp>
      <p:sp>
        <p:nvSpPr>
          <p:cNvPr id="8" name="Content Placeholder 4">
            <a:extLst>
              <a:ext uri="{FF2B5EF4-FFF2-40B4-BE49-F238E27FC236}">
                <a16:creationId xmlns:a16="http://schemas.microsoft.com/office/drawing/2014/main" id="{47117D8B-953B-C8B0-A624-DC85172A86EA}"/>
              </a:ext>
            </a:extLst>
          </p:cNvPr>
          <p:cNvSpPr txBox="1">
            <a:spLocks/>
          </p:cNvSpPr>
          <p:nvPr/>
        </p:nvSpPr>
        <p:spPr>
          <a:xfrm>
            <a:off x="6325528" y="1987078"/>
            <a:ext cx="3911600" cy="4281488"/>
          </a:xfrm>
          <a:prstGeom prst="rect">
            <a:avLst/>
          </a:prstGeom>
        </p:spPr>
        <p:txBody>
          <a:bodyPr/>
          <a:lstStyle>
            <a:lvl1pPr marL="0" indent="0" algn="l" defTabSz="914400" rtl="0" eaLnBrk="1" latinLnBrk="0" hangingPunct="1">
              <a:lnSpc>
                <a:spcPts val="2600"/>
              </a:lnSpc>
              <a:spcBef>
                <a:spcPts val="0"/>
              </a:spcBef>
              <a:buFont typeface="Arial" panose="020B0604020202020204" pitchFamily="34" charset="0"/>
              <a:buNone/>
              <a:defRPr lang="en-US" sz="18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800" b="0" kern="1200" dirty="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rPr>
              <a:t>APIC needs your voice! Join APIC’s virtual advocacy team and meet with legislators right from home. </a:t>
            </a:r>
          </a:p>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pic>
        <p:nvPicPr>
          <p:cNvPr id="6" name="Picture 5" descr="A qr code with a dinosaur&#10;&#10;Description automatically generated">
            <a:extLst>
              <a:ext uri="{FF2B5EF4-FFF2-40B4-BE49-F238E27FC236}">
                <a16:creationId xmlns:a16="http://schemas.microsoft.com/office/drawing/2014/main" id="{0265010F-F530-F468-4DD4-365DFC619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087" y="3429000"/>
            <a:ext cx="2584481" cy="2584481"/>
          </a:xfrm>
          <a:prstGeom prst="rect">
            <a:avLst/>
          </a:prstGeom>
        </p:spPr>
      </p:pic>
    </p:spTree>
    <p:extLst>
      <p:ext uri="{BB962C8B-B14F-4D97-AF65-F5344CB8AC3E}">
        <p14:creationId xmlns:p14="http://schemas.microsoft.com/office/powerpoint/2010/main" val="1698737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Words>
  <Application>Microsoft Office PowerPoint</Application>
  <PresentationFormat>Widescreen</PresentationFormat>
  <Paragraphs>77</Paragraphs>
  <Slides>14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Nova</vt:lpstr>
      <vt:lpstr>Cabin</vt:lpstr>
      <vt:lpstr>Calibri</vt:lpstr>
      <vt:lpstr>Calibri Light</vt:lpstr>
      <vt:lpstr>Google Sans</vt:lpstr>
      <vt:lpstr>Rockwell</vt:lpstr>
      <vt:lpstr>Segoe UI</vt:lpstr>
      <vt:lpstr>Symbol</vt:lpstr>
      <vt:lpstr>Office Theme</vt:lpstr>
      <vt:lpstr>PowerPoint Presentation</vt:lpstr>
      <vt:lpstr>Legislative &amp; Regulatory Updates </vt:lpstr>
      <vt:lpstr>APIC National Coalition Letters</vt:lpstr>
      <vt:lpstr>APIC Federal Priorities</vt:lpstr>
      <vt:lpstr>Continued</vt:lpstr>
      <vt:lpstr>APIC Federal Appropriations Process</vt:lpstr>
      <vt:lpstr>APIC Federal Legislative Update</vt:lpstr>
      <vt:lpstr>Get &amp; Stay Involved</vt:lpstr>
      <vt:lpstr>PowerPoint Presentation</vt:lpstr>
      <vt:lpstr>PowerPoint Presentation</vt:lpstr>
      <vt:lpstr>Latest Public Policy Updates Check your e-mail!</vt:lpstr>
      <vt:lpstr>State Legislation </vt:lpstr>
      <vt:lpstr>NJ LINCS  Health Services Portal </vt:lpstr>
      <vt:lpstr>Infection Control Assessment &amp; Response CDS.ICAR@doh.nj.gov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Catherine</dc:creator>
  <cp:lastModifiedBy>Wilson, Catherine</cp:lastModifiedBy>
  <cp:revision>1</cp:revision>
  <dcterms:created xsi:type="dcterms:W3CDTF">2023-10-20T15:33:57Z</dcterms:created>
  <dcterms:modified xsi:type="dcterms:W3CDTF">2023-10-20T15:34:22Z</dcterms:modified>
</cp:coreProperties>
</file>