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294" r:id="rId3"/>
    <p:sldId id="293" r:id="rId4"/>
    <p:sldId id="287" r:id="rId5"/>
    <p:sldId id="270" r:id="rId6"/>
    <p:sldId id="271" r:id="rId7"/>
    <p:sldId id="273" r:id="rId8"/>
    <p:sldId id="263" r:id="rId9"/>
    <p:sldId id="275" r:id="rId10"/>
    <p:sldId id="277" r:id="rId11"/>
    <p:sldId id="297" r:id="rId12"/>
    <p:sldId id="298" r:id="rId13"/>
    <p:sldId id="299" r:id="rId14"/>
    <p:sldId id="296" r:id="rId15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lix, Jessica" initials="FJ" lastIdx="1" clrIdx="0">
    <p:extLst>
      <p:ext uri="{19B8F6BF-5375-455C-9EA6-DF929625EA0E}">
        <p15:presenceInfo xmlns:p15="http://schemas.microsoft.com/office/powerpoint/2012/main" userId="S-1-5-21-854245398-2000478354-1801674531-353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7AF30E-156D-4014-81C8-C8767D7F0076}" v="59" dt="2020-09-16T16:52:10.8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74" autoAdjust="0"/>
    <p:restoredTop sz="82690" autoAdjust="0"/>
  </p:normalViewPr>
  <p:slideViewPr>
    <p:cSldViewPr snapToGrid="0">
      <p:cViewPr varScale="1">
        <p:scale>
          <a:sx n="40" d="100"/>
          <a:sy n="40" d="100"/>
        </p:scale>
        <p:origin x="4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ias, Jessica" userId="8bc9af89-e909-4fc9-9c86-090f2ae9851f" providerId="ADAL" clId="{6B7AF30E-156D-4014-81C8-C8767D7F0076}"/>
    <pc:docChg chg="custSel mod addSld modSld">
      <pc:chgData name="Arias, Jessica" userId="8bc9af89-e909-4fc9-9c86-090f2ae9851f" providerId="ADAL" clId="{6B7AF30E-156D-4014-81C8-C8767D7F0076}" dt="2020-09-16T16:55:54.053" v="220" actId="208"/>
      <pc:docMkLst>
        <pc:docMk/>
      </pc:docMkLst>
      <pc:sldChg chg="modSp">
        <pc:chgData name="Arias, Jessica" userId="8bc9af89-e909-4fc9-9c86-090f2ae9851f" providerId="ADAL" clId="{6B7AF30E-156D-4014-81C8-C8767D7F0076}" dt="2020-09-16T16:41:06.568" v="67" actId="1076"/>
        <pc:sldMkLst>
          <pc:docMk/>
          <pc:sldMk cId="934724772" sldId="263"/>
        </pc:sldMkLst>
        <pc:spChg chg="mod">
          <ac:chgData name="Arias, Jessica" userId="8bc9af89-e909-4fc9-9c86-090f2ae9851f" providerId="ADAL" clId="{6B7AF30E-156D-4014-81C8-C8767D7F0076}" dt="2020-09-16T16:40:41.185" v="48" actId="113"/>
          <ac:spMkLst>
            <pc:docMk/>
            <pc:sldMk cId="934724772" sldId="263"/>
            <ac:spMk id="2" creationId="{551C0DC5-43BE-474A-9868-4399AB518BDC}"/>
          </ac:spMkLst>
        </pc:spChg>
        <pc:spChg chg="mod">
          <ac:chgData name="Arias, Jessica" userId="8bc9af89-e909-4fc9-9c86-090f2ae9851f" providerId="ADAL" clId="{6B7AF30E-156D-4014-81C8-C8767D7F0076}" dt="2020-09-16T16:40:54.615" v="61" actId="1036"/>
          <ac:spMkLst>
            <pc:docMk/>
            <pc:sldMk cId="934724772" sldId="263"/>
            <ac:spMk id="3" creationId="{9E353D3A-3AF3-4BC3-9E0D-568A58E4BF4E}"/>
          </ac:spMkLst>
        </pc:spChg>
        <pc:picChg chg="mod">
          <ac:chgData name="Arias, Jessica" userId="8bc9af89-e909-4fc9-9c86-090f2ae9851f" providerId="ADAL" clId="{6B7AF30E-156D-4014-81C8-C8767D7F0076}" dt="2020-09-16T16:41:06.568" v="67" actId="1076"/>
          <ac:picMkLst>
            <pc:docMk/>
            <pc:sldMk cId="934724772" sldId="263"/>
            <ac:picMk id="7" creationId="{EF36EC8F-97FF-4584-A803-6EC36E35F907}"/>
          </ac:picMkLst>
        </pc:picChg>
      </pc:sldChg>
      <pc:sldChg chg="modSp">
        <pc:chgData name="Arias, Jessica" userId="8bc9af89-e909-4fc9-9c86-090f2ae9851f" providerId="ADAL" clId="{6B7AF30E-156D-4014-81C8-C8767D7F0076}" dt="2020-09-16T16:26:14.099" v="18" actId="113"/>
        <pc:sldMkLst>
          <pc:docMk/>
          <pc:sldMk cId="1670652069" sldId="270"/>
        </pc:sldMkLst>
        <pc:spChg chg="mod">
          <ac:chgData name="Arias, Jessica" userId="8bc9af89-e909-4fc9-9c86-090f2ae9851f" providerId="ADAL" clId="{6B7AF30E-156D-4014-81C8-C8767D7F0076}" dt="2020-09-16T16:26:14.099" v="18" actId="113"/>
          <ac:spMkLst>
            <pc:docMk/>
            <pc:sldMk cId="1670652069" sldId="270"/>
            <ac:spMk id="2" creationId="{BE2E4C20-7EED-4D51-95EE-E931C99F63AF}"/>
          </ac:spMkLst>
        </pc:spChg>
      </pc:sldChg>
      <pc:sldChg chg="modSp">
        <pc:chgData name="Arias, Jessica" userId="8bc9af89-e909-4fc9-9c86-090f2ae9851f" providerId="ADAL" clId="{6B7AF30E-156D-4014-81C8-C8767D7F0076}" dt="2020-09-16T16:40:01.945" v="29" actId="20577"/>
        <pc:sldMkLst>
          <pc:docMk/>
          <pc:sldMk cId="1371016686" sldId="271"/>
        </pc:sldMkLst>
        <pc:spChg chg="mod">
          <ac:chgData name="Arias, Jessica" userId="8bc9af89-e909-4fc9-9c86-090f2ae9851f" providerId="ADAL" clId="{6B7AF30E-156D-4014-81C8-C8767D7F0076}" dt="2020-09-16T16:26:18.931" v="19" actId="113"/>
          <ac:spMkLst>
            <pc:docMk/>
            <pc:sldMk cId="1371016686" sldId="271"/>
            <ac:spMk id="2" creationId="{BE3C360C-BE41-437D-9B59-707166798319}"/>
          </ac:spMkLst>
        </pc:spChg>
        <pc:spChg chg="mod">
          <ac:chgData name="Arias, Jessica" userId="8bc9af89-e909-4fc9-9c86-090f2ae9851f" providerId="ADAL" clId="{6B7AF30E-156D-4014-81C8-C8767D7F0076}" dt="2020-09-16T16:40:01.945" v="29" actId="20577"/>
          <ac:spMkLst>
            <pc:docMk/>
            <pc:sldMk cId="1371016686" sldId="271"/>
            <ac:spMk id="3" creationId="{33B98371-3388-49E8-A00A-C465C139DE96}"/>
          </ac:spMkLst>
        </pc:spChg>
      </pc:sldChg>
      <pc:sldChg chg="modSp">
        <pc:chgData name="Arias, Jessica" userId="8bc9af89-e909-4fc9-9c86-090f2ae9851f" providerId="ADAL" clId="{6B7AF30E-156D-4014-81C8-C8767D7F0076}" dt="2020-09-16T16:40:37.360" v="47" actId="1036"/>
        <pc:sldMkLst>
          <pc:docMk/>
          <pc:sldMk cId="4137235331" sldId="273"/>
        </pc:sldMkLst>
        <pc:spChg chg="mod">
          <ac:chgData name="Arias, Jessica" userId="8bc9af89-e909-4fc9-9c86-090f2ae9851f" providerId="ADAL" clId="{6B7AF30E-156D-4014-81C8-C8767D7F0076}" dt="2020-09-16T16:40:22.905" v="32" actId="113"/>
          <ac:spMkLst>
            <pc:docMk/>
            <pc:sldMk cId="4137235331" sldId="273"/>
            <ac:spMk id="2" creationId="{9F4F163C-6434-4244-9336-4504621F470C}"/>
          </ac:spMkLst>
        </pc:spChg>
        <pc:spChg chg="mod">
          <ac:chgData name="Arias, Jessica" userId="8bc9af89-e909-4fc9-9c86-090f2ae9851f" providerId="ADAL" clId="{6B7AF30E-156D-4014-81C8-C8767D7F0076}" dt="2020-09-16T16:40:37.360" v="47" actId="1036"/>
          <ac:spMkLst>
            <pc:docMk/>
            <pc:sldMk cId="4137235331" sldId="273"/>
            <ac:spMk id="3" creationId="{27B9B274-2A31-4D08-9E47-0E322DEA410F}"/>
          </ac:spMkLst>
        </pc:spChg>
      </pc:sldChg>
      <pc:sldChg chg="modSp">
        <pc:chgData name="Arias, Jessica" userId="8bc9af89-e909-4fc9-9c86-090f2ae9851f" providerId="ADAL" clId="{6B7AF30E-156D-4014-81C8-C8767D7F0076}" dt="2020-09-16T16:41:10.040" v="68" actId="113"/>
        <pc:sldMkLst>
          <pc:docMk/>
          <pc:sldMk cId="2370099367" sldId="275"/>
        </pc:sldMkLst>
        <pc:spChg chg="mod">
          <ac:chgData name="Arias, Jessica" userId="8bc9af89-e909-4fc9-9c86-090f2ae9851f" providerId="ADAL" clId="{6B7AF30E-156D-4014-81C8-C8767D7F0076}" dt="2020-09-16T16:41:10.040" v="68" actId="113"/>
          <ac:spMkLst>
            <pc:docMk/>
            <pc:sldMk cId="2370099367" sldId="275"/>
            <ac:spMk id="2" creationId="{E40214A4-092D-49F9-ACC5-45423107D24B}"/>
          </ac:spMkLst>
        </pc:spChg>
      </pc:sldChg>
      <pc:sldChg chg="addSp modSp modAnim">
        <pc:chgData name="Arias, Jessica" userId="8bc9af89-e909-4fc9-9c86-090f2ae9851f" providerId="ADAL" clId="{6B7AF30E-156D-4014-81C8-C8767D7F0076}" dt="2020-09-16T16:42:00.279" v="80" actId="1076"/>
        <pc:sldMkLst>
          <pc:docMk/>
          <pc:sldMk cId="2511509032" sldId="277"/>
        </pc:sldMkLst>
        <pc:spChg chg="mod">
          <ac:chgData name="Arias, Jessica" userId="8bc9af89-e909-4fc9-9c86-090f2ae9851f" providerId="ADAL" clId="{6B7AF30E-156D-4014-81C8-C8767D7F0076}" dt="2020-09-16T16:41:16.068" v="69" actId="113"/>
          <ac:spMkLst>
            <pc:docMk/>
            <pc:sldMk cId="2511509032" sldId="277"/>
            <ac:spMk id="2" creationId="{BE41120D-30FA-4193-AFFC-75F78ABF27B0}"/>
          </ac:spMkLst>
        </pc:spChg>
        <pc:spChg chg="mod">
          <ac:chgData name="Arias, Jessica" userId="8bc9af89-e909-4fc9-9c86-090f2ae9851f" providerId="ADAL" clId="{6B7AF30E-156D-4014-81C8-C8767D7F0076}" dt="2020-09-16T16:41:55.484" v="79" actId="113"/>
          <ac:spMkLst>
            <pc:docMk/>
            <pc:sldMk cId="2511509032" sldId="277"/>
            <ac:spMk id="3" creationId="{2A3F5152-7A85-4134-AEEC-57D4975309E6}"/>
          </ac:spMkLst>
        </pc:spChg>
        <pc:spChg chg="add mod">
          <ac:chgData name="Arias, Jessica" userId="8bc9af89-e909-4fc9-9c86-090f2ae9851f" providerId="ADAL" clId="{6B7AF30E-156D-4014-81C8-C8767D7F0076}" dt="2020-09-16T16:42:00.279" v="80" actId="1076"/>
          <ac:spMkLst>
            <pc:docMk/>
            <pc:sldMk cId="2511509032" sldId="277"/>
            <ac:spMk id="4" creationId="{F29FA64C-8D2A-4054-90C4-5144389F3E60}"/>
          </ac:spMkLst>
        </pc:spChg>
      </pc:sldChg>
      <pc:sldChg chg="modSp">
        <pc:chgData name="Arias, Jessica" userId="8bc9af89-e909-4fc9-9c86-090f2ae9851f" providerId="ADAL" clId="{6B7AF30E-156D-4014-81C8-C8767D7F0076}" dt="2020-09-16T16:26:04.847" v="17" actId="27636"/>
        <pc:sldMkLst>
          <pc:docMk/>
          <pc:sldMk cId="1035252841" sldId="287"/>
        </pc:sldMkLst>
        <pc:spChg chg="mod">
          <ac:chgData name="Arias, Jessica" userId="8bc9af89-e909-4fc9-9c86-090f2ae9851f" providerId="ADAL" clId="{6B7AF30E-156D-4014-81C8-C8767D7F0076}" dt="2020-09-16T16:25:59.508" v="14" actId="113"/>
          <ac:spMkLst>
            <pc:docMk/>
            <pc:sldMk cId="1035252841" sldId="287"/>
            <ac:spMk id="2" creationId="{180EFC4E-E5A3-4714-8621-93850BB167B4}"/>
          </ac:spMkLst>
        </pc:spChg>
        <pc:spChg chg="mod">
          <ac:chgData name="Arias, Jessica" userId="8bc9af89-e909-4fc9-9c86-090f2ae9851f" providerId="ADAL" clId="{6B7AF30E-156D-4014-81C8-C8767D7F0076}" dt="2020-09-16T16:26:04.847" v="17" actId="27636"/>
          <ac:spMkLst>
            <pc:docMk/>
            <pc:sldMk cId="1035252841" sldId="287"/>
            <ac:spMk id="3" creationId="{D5A28178-5C73-4A34-8B42-C3268851B700}"/>
          </ac:spMkLst>
        </pc:spChg>
      </pc:sldChg>
      <pc:sldChg chg="modSp modAnim">
        <pc:chgData name="Arias, Jessica" userId="8bc9af89-e909-4fc9-9c86-090f2ae9851f" providerId="ADAL" clId="{6B7AF30E-156D-4014-81C8-C8767D7F0076}" dt="2020-09-16T16:25:55.524" v="13" actId="113"/>
        <pc:sldMkLst>
          <pc:docMk/>
          <pc:sldMk cId="4097318824" sldId="293"/>
        </pc:sldMkLst>
        <pc:spChg chg="mod">
          <ac:chgData name="Arias, Jessica" userId="8bc9af89-e909-4fc9-9c86-090f2ae9851f" providerId="ADAL" clId="{6B7AF30E-156D-4014-81C8-C8767D7F0076}" dt="2020-09-16T16:25:55.524" v="13" actId="113"/>
          <ac:spMkLst>
            <pc:docMk/>
            <pc:sldMk cId="4097318824" sldId="293"/>
            <ac:spMk id="2" creationId="{28269BA9-7B15-45FE-9C96-A41D287115B3}"/>
          </ac:spMkLst>
        </pc:spChg>
        <pc:spChg chg="mod">
          <ac:chgData name="Arias, Jessica" userId="8bc9af89-e909-4fc9-9c86-090f2ae9851f" providerId="ADAL" clId="{6B7AF30E-156D-4014-81C8-C8767D7F0076}" dt="2020-09-16T16:25:32.897" v="11" actId="403"/>
          <ac:spMkLst>
            <pc:docMk/>
            <pc:sldMk cId="4097318824" sldId="293"/>
            <ac:spMk id="3" creationId="{30257355-CEB9-4493-9067-37DA3110D2FE}"/>
          </ac:spMkLst>
        </pc:spChg>
      </pc:sldChg>
      <pc:sldChg chg="modSp">
        <pc:chgData name="Arias, Jessica" userId="8bc9af89-e909-4fc9-9c86-090f2ae9851f" providerId="ADAL" clId="{6B7AF30E-156D-4014-81C8-C8767D7F0076}" dt="2020-09-16T16:54:00.342" v="219" actId="27636"/>
        <pc:sldMkLst>
          <pc:docMk/>
          <pc:sldMk cId="1231386719" sldId="294"/>
        </pc:sldMkLst>
        <pc:spChg chg="mod">
          <ac:chgData name="Arias, Jessica" userId="8bc9af89-e909-4fc9-9c86-090f2ae9851f" providerId="ADAL" clId="{6B7AF30E-156D-4014-81C8-C8767D7F0076}" dt="2020-09-16T16:54:00.342" v="219" actId="27636"/>
          <ac:spMkLst>
            <pc:docMk/>
            <pc:sldMk cId="1231386719" sldId="294"/>
            <ac:spMk id="2" creationId="{7FDA74C1-27EE-4C85-8AC9-E54A81D63200}"/>
          </ac:spMkLst>
        </pc:spChg>
      </pc:sldChg>
      <pc:sldChg chg="addSp delSp modSp">
        <pc:chgData name="Arias, Jessica" userId="8bc9af89-e909-4fc9-9c86-090f2ae9851f" providerId="ADAL" clId="{6B7AF30E-156D-4014-81C8-C8767D7F0076}" dt="2020-09-16T16:52:29.988" v="213"/>
        <pc:sldMkLst>
          <pc:docMk/>
          <pc:sldMk cId="368412188" sldId="296"/>
        </pc:sldMkLst>
        <pc:spChg chg="add mod">
          <ac:chgData name="Arias, Jessica" userId="8bc9af89-e909-4fc9-9c86-090f2ae9851f" providerId="ADAL" clId="{6B7AF30E-156D-4014-81C8-C8767D7F0076}" dt="2020-09-16T16:52:00.703" v="170" actId="14100"/>
          <ac:spMkLst>
            <pc:docMk/>
            <pc:sldMk cId="368412188" sldId="296"/>
            <ac:spMk id="2" creationId="{5F384E77-6A9D-4682-8880-2C29A24AF7DD}"/>
          </ac:spMkLst>
        </pc:spChg>
        <pc:spChg chg="add del mod">
          <ac:chgData name="Arias, Jessica" userId="8bc9af89-e909-4fc9-9c86-090f2ae9851f" providerId="ADAL" clId="{6B7AF30E-156D-4014-81C8-C8767D7F0076}" dt="2020-09-16T16:52:29.988" v="213"/>
          <ac:spMkLst>
            <pc:docMk/>
            <pc:sldMk cId="368412188" sldId="296"/>
            <ac:spMk id="3" creationId="{C2BEF9C3-C49B-473E-9D0D-D1D1C8694140}"/>
          </ac:spMkLst>
        </pc:spChg>
        <pc:spChg chg="mod">
          <ac:chgData name="Arias, Jessica" userId="8bc9af89-e909-4fc9-9c86-090f2ae9851f" providerId="ADAL" clId="{6B7AF30E-156D-4014-81C8-C8767D7F0076}" dt="2020-09-16T16:44:48.344" v="130" actId="14100"/>
          <ac:spMkLst>
            <pc:docMk/>
            <pc:sldMk cId="368412188" sldId="296"/>
            <ac:spMk id="4" creationId="{E77F6552-2355-4408-9F95-6B00A9CB7F16}"/>
          </ac:spMkLst>
        </pc:spChg>
        <pc:picChg chg="mod">
          <ac:chgData name="Arias, Jessica" userId="8bc9af89-e909-4fc9-9c86-090f2ae9851f" providerId="ADAL" clId="{6B7AF30E-156D-4014-81C8-C8767D7F0076}" dt="2020-09-16T16:51:56.716" v="168" actId="1076"/>
          <ac:picMkLst>
            <pc:docMk/>
            <pc:sldMk cId="368412188" sldId="296"/>
            <ac:picMk id="9" creationId="{471DB033-F3D4-45E2-B85D-50171850B33A}"/>
          </ac:picMkLst>
        </pc:picChg>
      </pc:sldChg>
      <pc:sldChg chg="modSp">
        <pc:chgData name="Arias, Jessica" userId="8bc9af89-e909-4fc9-9c86-090f2ae9851f" providerId="ADAL" clId="{6B7AF30E-156D-4014-81C8-C8767D7F0076}" dt="2020-09-16T16:44:22.474" v="115" actId="14100"/>
        <pc:sldMkLst>
          <pc:docMk/>
          <pc:sldMk cId="1106437469" sldId="297"/>
        </pc:sldMkLst>
        <pc:spChg chg="mod">
          <ac:chgData name="Arias, Jessica" userId="8bc9af89-e909-4fc9-9c86-090f2ae9851f" providerId="ADAL" clId="{6B7AF30E-156D-4014-81C8-C8767D7F0076}" dt="2020-09-16T16:42:06.190" v="81" actId="113"/>
          <ac:spMkLst>
            <pc:docMk/>
            <pc:sldMk cId="1106437469" sldId="297"/>
            <ac:spMk id="2" creationId="{C8FDAF68-3A4C-4623-9D2E-780FAA3B0D0E}"/>
          </ac:spMkLst>
        </pc:spChg>
        <pc:spChg chg="mod">
          <ac:chgData name="Arias, Jessica" userId="8bc9af89-e909-4fc9-9c86-090f2ae9851f" providerId="ADAL" clId="{6B7AF30E-156D-4014-81C8-C8767D7F0076}" dt="2020-09-16T16:44:22.474" v="115" actId="14100"/>
          <ac:spMkLst>
            <pc:docMk/>
            <pc:sldMk cId="1106437469" sldId="297"/>
            <ac:spMk id="3" creationId="{ECDE0A94-3D7F-49FB-919E-8CE4DEA69C5B}"/>
          </ac:spMkLst>
        </pc:spChg>
      </pc:sldChg>
      <pc:sldChg chg="addSp modSp add mod setBg setClrOvrMap">
        <pc:chgData name="Arias, Jessica" userId="8bc9af89-e909-4fc9-9c86-090f2ae9851f" providerId="ADAL" clId="{6B7AF30E-156D-4014-81C8-C8767D7F0076}" dt="2020-09-16T16:55:54.053" v="220" actId="208"/>
        <pc:sldMkLst>
          <pc:docMk/>
          <pc:sldMk cId="3341744264" sldId="298"/>
        </pc:sldMkLst>
        <pc:spChg chg="add">
          <ac:chgData name="Arias, Jessica" userId="8bc9af89-e909-4fc9-9c86-090f2ae9851f" providerId="ADAL" clId="{6B7AF30E-156D-4014-81C8-C8767D7F0076}" dt="2020-09-16T16:48:22.504" v="134" actId="26606"/>
          <ac:spMkLst>
            <pc:docMk/>
            <pc:sldMk cId="3341744264" sldId="298"/>
            <ac:spMk id="7" creationId="{B55196D0-95AD-4497-84D1-430C6EBB2504}"/>
          </ac:spMkLst>
        </pc:spChg>
        <pc:spChg chg="add">
          <ac:chgData name="Arias, Jessica" userId="8bc9af89-e909-4fc9-9c86-090f2ae9851f" providerId="ADAL" clId="{6B7AF30E-156D-4014-81C8-C8767D7F0076}" dt="2020-09-16T16:48:22.504" v="134" actId="26606"/>
          <ac:spMkLst>
            <pc:docMk/>
            <pc:sldMk cId="3341744264" sldId="298"/>
            <ac:spMk id="30" creationId="{4EA367D7-D8FE-4C9E-B6C6-5285FC7B52A2}"/>
          </ac:spMkLst>
        </pc:spChg>
        <pc:grpChg chg="add">
          <ac:chgData name="Arias, Jessica" userId="8bc9af89-e909-4fc9-9c86-090f2ae9851f" providerId="ADAL" clId="{6B7AF30E-156D-4014-81C8-C8767D7F0076}" dt="2020-09-16T16:48:22.504" v="134" actId="26606"/>
          <ac:grpSpMkLst>
            <pc:docMk/>
            <pc:sldMk cId="3341744264" sldId="298"/>
            <ac:grpSpMk id="9" creationId="{6DDA3D29-E716-4F33-AB4C-8ED10BB364BE}"/>
          </ac:grpSpMkLst>
        </pc:grpChg>
        <pc:picChg chg="add mod">
          <ac:chgData name="Arias, Jessica" userId="8bc9af89-e909-4fc9-9c86-090f2ae9851f" providerId="ADAL" clId="{6B7AF30E-156D-4014-81C8-C8767D7F0076}" dt="2020-09-16T16:55:54.053" v="220" actId="208"/>
          <ac:picMkLst>
            <pc:docMk/>
            <pc:sldMk cId="3341744264" sldId="298"/>
            <ac:picMk id="2" creationId="{1E0F10C5-6CCE-4881-B7CF-E3D8A138F00A}"/>
          </ac:picMkLst>
        </pc:picChg>
      </pc:sldChg>
      <pc:sldChg chg="addSp modSp add mod setBg">
        <pc:chgData name="Arias, Jessica" userId="8bc9af89-e909-4fc9-9c86-090f2ae9851f" providerId="ADAL" clId="{6B7AF30E-156D-4014-81C8-C8767D7F0076}" dt="2020-09-16T16:51:05.293" v="164" actId="2711"/>
        <pc:sldMkLst>
          <pc:docMk/>
          <pc:sldMk cId="3646759879" sldId="299"/>
        </pc:sldMkLst>
        <pc:spChg chg="add mod">
          <ac:chgData name="Arias, Jessica" userId="8bc9af89-e909-4fc9-9c86-090f2ae9851f" providerId="ADAL" clId="{6B7AF30E-156D-4014-81C8-C8767D7F0076}" dt="2020-09-16T16:51:05.293" v="164" actId="2711"/>
          <ac:spMkLst>
            <pc:docMk/>
            <pc:sldMk cId="3646759879" sldId="299"/>
            <ac:spMk id="5" creationId="{3CBAE8E3-0DF0-4C04-829E-066879831C74}"/>
          </ac:spMkLst>
        </pc:spChg>
        <pc:spChg chg="add">
          <ac:chgData name="Arias, Jessica" userId="8bc9af89-e909-4fc9-9c86-090f2ae9851f" providerId="ADAL" clId="{6B7AF30E-156D-4014-81C8-C8767D7F0076}" dt="2020-09-16T16:50:32.883" v="141" actId="26606"/>
          <ac:spMkLst>
            <pc:docMk/>
            <pc:sldMk cId="3646759879" sldId="299"/>
            <ac:spMk id="9" creationId="{799448F2-0E5B-42DA-B2D1-11A14E947BD4}"/>
          </ac:spMkLst>
        </pc:spChg>
        <pc:spChg chg="add">
          <ac:chgData name="Arias, Jessica" userId="8bc9af89-e909-4fc9-9c86-090f2ae9851f" providerId="ADAL" clId="{6B7AF30E-156D-4014-81C8-C8767D7F0076}" dt="2020-09-16T16:50:32.883" v="141" actId="26606"/>
          <ac:spMkLst>
            <pc:docMk/>
            <pc:sldMk cId="3646759879" sldId="299"/>
            <ac:spMk id="11" creationId="{4E8A7552-20E1-4F34-ADAB-C1DB6634D47E}"/>
          </ac:spMkLst>
        </pc:spChg>
        <pc:picChg chg="add mod ord">
          <ac:chgData name="Arias, Jessica" userId="8bc9af89-e909-4fc9-9c86-090f2ae9851f" providerId="ADAL" clId="{6B7AF30E-156D-4014-81C8-C8767D7F0076}" dt="2020-09-16T16:50:40.043" v="144" actId="27614"/>
          <ac:picMkLst>
            <pc:docMk/>
            <pc:sldMk cId="3646759879" sldId="299"/>
            <ac:picMk id="2" creationId="{497CB208-79B0-4B6C-9A09-948AF329F748}"/>
          </ac:picMkLst>
        </pc:picChg>
        <pc:picChg chg="add mod">
          <ac:chgData name="Arias, Jessica" userId="8bc9af89-e909-4fc9-9c86-090f2ae9851f" providerId="ADAL" clId="{6B7AF30E-156D-4014-81C8-C8767D7F0076}" dt="2020-09-16T16:50:39.863" v="143" actId="27614"/>
          <ac:picMkLst>
            <pc:docMk/>
            <pc:sldMk cId="3646759879" sldId="299"/>
            <ac:picMk id="3" creationId="{66F9C482-E9D6-4B1E-A8B2-64F781B8209A}"/>
          </ac:picMkLst>
        </pc:picChg>
        <pc:picChg chg="add mod">
          <ac:chgData name="Arias, Jessica" userId="8bc9af89-e909-4fc9-9c86-090f2ae9851f" providerId="ADAL" clId="{6B7AF30E-156D-4014-81C8-C8767D7F0076}" dt="2020-09-16T16:50:39.863" v="142" actId="27614"/>
          <ac:picMkLst>
            <pc:docMk/>
            <pc:sldMk cId="3646759879" sldId="299"/>
            <ac:picMk id="4" creationId="{CE49EBC7-966F-4629-8BC2-69E68C6525F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002DA936-09CC-4033-9EFD-6DFAF7CB9457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0E93A0B7-6FBD-4757-9058-4E6D3EA7F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497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3A0B7-6FBD-4757-9058-4E6D3EA7FF7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84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3A0B7-6FBD-4757-9058-4E6D3EA7FF7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807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3A0B7-6FBD-4757-9058-4E6D3EA7FF7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058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3A0B7-6FBD-4757-9058-4E6D3EA7FF7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526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3A0B7-6FBD-4757-9058-4E6D3EA7FF7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972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njha.webex.com/recordingservice/sites/njha/recording/8e56b2b447f54bbf94e3c0189b25f714" TargetMode="External"/><Relationship Id="rId2" Type="http://schemas.openxmlformats.org/officeDocument/2006/relationships/hyperlink" Target="https://www.billtrack50.com/BillDetail/920002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ommons.wikimedia.org/wiki/File:Twemoji2_1f914.sv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apic.org/TakeActio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ommons.wikimedia.org/wiki/File:Emojione_1F625.svg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dc.gov/drugresistance/solutions-initiative/ar-lab-network.html?CDC_AA_refVal=https%3A%2F%2Fwww.cdc.gov%2Fdrugresistance%2Fsolutions-initiative%2Far-lab-networks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j.gov/health/cd/documents/topics/NCOV/COVID_Tele_ICAR_Assess_Tool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wjms.rutgers.edu/community_health/project-echo" TargetMode="External"/><Relationship Id="rId2" Type="http://schemas.openxmlformats.org/officeDocument/2006/relationships/hyperlink" Target="mailto:Tedelstein@njha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214A4-092D-49F9-ACC5-45423107D2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2139302"/>
            <a:ext cx="8679915" cy="174872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Legislative &amp; Regulatory Updates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FEC68-C710-40C0-B919-4378F3B72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3778670"/>
            <a:ext cx="8673427" cy="1322587"/>
          </a:xfrm>
        </p:spPr>
        <p:txBody>
          <a:bodyPr>
            <a:normAutofit/>
          </a:bodyPr>
          <a:lstStyle/>
          <a:p>
            <a:r>
              <a:rPr lang="en-US" sz="2000" dirty="0"/>
              <a:t>September 2020</a:t>
            </a:r>
          </a:p>
          <a:p>
            <a:r>
              <a:rPr lang="en-US" sz="2000" dirty="0"/>
              <a:t>Jessica Arias, BSN, RN, CIC</a:t>
            </a:r>
          </a:p>
        </p:txBody>
      </p:sp>
    </p:spTree>
    <p:extLst>
      <p:ext uri="{BB962C8B-B14F-4D97-AF65-F5344CB8AC3E}">
        <p14:creationId xmlns:p14="http://schemas.microsoft.com/office/powerpoint/2010/main" val="3262944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1120D-30FA-4193-AFFC-75F78ABF2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NJ Bill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F5152-7A85-4134-AEEC-57D497530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0443" y="803185"/>
            <a:ext cx="7451558" cy="5854789"/>
          </a:xfrm>
        </p:spPr>
        <p:txBody>
          <a:bodyPr>
            <a:noAutofit/>
          </a:bodyPr>
          <a:lstStyle/>
          <a:p>
            <a:r>
              <a:rPr lang="en-US" sz="2400" dirty="0"/>
              <a:t>A1576 “Requires certain health care facilities to provide, and employees to receive, annual influenza vaccination”</a:t>
            </a:r>
          </a:p>
          <a:p>
            <a:pPr lvl="1"/>
            <a:r>
              <a:rPr lang="en-US" sz="2000" u="sng" dirty="0">
                <a:hlinkClick r:id="rId2"/>
              </a:rPr>
              <a:t>https://www.billtrack50.com/BillDetail/920002</a:t>
            </a:r>
            <a:endParaRPr lang="en-US" sz="2000" u="sng" dirty="0"/>
          </a:p>
          <a:p>
            <a:pPr lvl="1"/>
            <a:r>
              <a:rPr lang="en-US" sz="2000" b="1" dirty="0"/>
              <a:t>Maria.Christensen@doh.nj.gov </a:t>
            </a:r>
            <a:r>
              <a:rPr lang="en-US" sz="2000" dirty="0"/>
              <a:t>&amp;</a:t>
            </a:r>
            <a:r>
              <a:rPr lang="en-US" sz="2000" b="1" dirty="0"/>
              <a:t> Michael.Kennedy@doh.nj.gov</a:t>
            </a:r>
          </a:p>
          <a:p>
            <a:r>
              <a:rPr lang="en-US" sz="2400" dirty="0"/>
              <a:t>Attachments via email</a:t>
            </a:r>
          </a:p>
          <a:p>
            <a:r>
              <a:rPr lang="en-US" sz="2400" dirty="0"/>
              <a:t>NJHA/NJDOH “</a:t>
            </a:r>
            <a:r>
              <a:rPr lang="en-US" sz="2400" b="1" dirty="0"/>
              <a:t>Addressing New Requirements Related to Flu Vaccination for 2020”</a:t>
            </a:r>
          </a:p>
          <a:p>
            <a:pPr lvl="1"/>
            <a:r>
              <a:rPr lang="en-US" sz="2000" b="1" dirty="0"/>
              <a:t>Play recording: </a:t>
            </a:r>
            <a:r>
              <a:rPr lang="en-US" sz="2000" dirty="0">
                <a:hlinkClick r:id="rId3"/>
              </a:rPr>
              <a:t>https://njha.webex.com/recordingservice/sites/njha/recording/8e56b2b447f54bbf94e3c0189b25f714</a:t>
            </a:r>
            <a:r>
              <a:rPr lang="en-US" sz="2000" dirty="0"/>
              <a:t> </a:t>
            </a:r>
          </a:p>
          <a:p>
            <a:endParaRPr lang="en-US" sz="2400" u="sng" dirty="0"/>
          </a:p>
          <a:p>
            <a:endParaRPr lang="en-US" sz="2400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F29FA64C-8D2A-4054-90C4-5144389F3E60}"/>
              </a:ext>
            </a:extLst>
          </p:cNvPr>
          <p:cNvSpPr/>
          <p:nvPr/>
        </p:nvSpPr>
        <p:spPr>
          <a:xfrm rot="19612423">
            <a:off x="4128122" y="5708282"/>
            <a:ext cx="1224643" cy="669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50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DAF68-3A4C-4623-9D2E-780FAA3B0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Quick takeaways…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E0A94-3D7F-49FB-919E-8CE4DEA69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1075" y="360947"/>
            <a:ext cx="6906126" cy="6497053"/>
          </a:xfrm>
        </p:spPr>
        <p:txBody>
          <a:bodyPr>
            <a:noAutofit/>
          </a:bodyPr>
          <a:lstStyle/>
          <a:p>
            <a:r>
              <a:rPr lang="en-US" sz="2400" dirty="0"/>
              <a:t>Must be administered or attestation before 12/31/2020 (</a:t>
            </a:r>
            <a:r>
              <a:rPr lang="en-US" sz="2000" dirty="0"/>
              <a:t>Attestation must include lot #)</a:t>
            </a:r>
          </a:p>
          <a:p>
            <a:r>
              <a:rPr lang="en-US" sz="2400" dirty="0"/>
              <a:t>No vaccination = </a:t>
            </a:r>
            <a:r>
              <a:rPr lang="en-US" sz="2400" b="1" dirty="0"/>
              <a:t>wear mask when in direct contact, and in common areas</a:t>
            </a:r>
            <a:r>
              <a:rPr lang="en-US" sz="2400" dirty="0"/>
              <a:t>, etc...</a:t>
            </a:r>
          </a:p>
          <a:p>
            <a:r>
              <a:rPr lang="en-US" sz="2400" dirty="0"/>
              <a:t>Educational program </a:t>
            </a:r>
          </a:p>
          <a:p>
            <a:pPr marL="0" indent="0">
              <a:buNone/>
            </a:pPr>
            <a:r>
              <a:rPr lang="en-US" sz="2400" dirty="0"/>
              <a:t>NJDOH will:</a:t>
            </a:r>
          </a:p>
          <a:p>
            <a:r>
              <a:rPr lang="en-US" sz="2400" dirty="0"/>
              <a:t>Provide medical exemption forms to all facilities </a:t>
            </a:r>
          </a:p>
          <a:p>
            <a:pPr lvl="1"/>
            <a:r>
              <a:rPr lang="en-US" sz="2400" dirty="0"/>
              <a:t>Will be collected to confirm consistencies with </a:t>
            </a:r>
            <a:r>
              <a:rPr lang="en-US" sz="2400" dirty="0" err="1"/>
              <a:t>ACIP</a:t>
            </a:r>
            <a:endParaRPr lang="en-US" sz="2400" dirty="0"/>
          </a:p>
          <a:p>
            <a:r>
              <a:rPr lang="en-US" sz="2400" dirty="0"/>
              <a:t>Through rulemaking, establish proper procedures for data submission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437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55196D0-95AD-4497-84D1-430C6EBB2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DDA3D29-E716-4F33-AB4C-8ED10BB36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5D79944B-9254-4463-AD5B-36257D494A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8DDA31B6-BB0C-47FB-B78E-A35B59D8B0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B460420D-1A32-4F29-8E6A-0BF0E3A59D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5744D7E2-E0C1-445D-81C0-6C9E382D52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5CE3C75D-E7AA-450E-AE72-A8F8660AC1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4E82641D-7380-4EBC-A0B4-A21F9B703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06D3136D-2941-41F5-9CA6-0CD6378DB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459DAFD1-A8B5-4AF5-BBC4-82DBC67B68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73B5597B-C549-4923-9582-01359B7ED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484FB59A-C29A-4BC3-AED4-5CBDEEBF88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3E875A1F-55ED-4D78-BFCD-DEAB4B1F27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1AF6A9C4-B5C0-45CF-BEA4-E5E138FB57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B7A35A07-8906-46C9-A385-386C890B42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EDC56392-B772-4465-9844-E65545FE37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4E1EB07B-37CA-4168-8167-98F2E181CE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F79CCCC1-44E4-40E6-BEC7-4D67883CA6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BA2BCCEB-7B0D-4604-A0D9-C979853942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3E9BE4C6-A966-4993-B450-34D205DCEC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D6D0BD97-50C4-4381-B670-2D0ADD5883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4EA367D7-D8FE-4C9E-B6C6-5285FC7B52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93"/>
            <a:ext cx="12192000" cy="6014522"/>
          </a:xfrm>
          <a:custGeom>
            <a:avLst/>
            <a:gdLst>
              <a:gd name="connsiteX0" fmla="*/ 0 w 12192000"/>
              <a:gd name="connsiteY0" fmla="*/ 0 h 6014522"/>
              <a:gd name="connsiteX1" fmla="*/ 12192000 w 12192000"/>
              <a:gd name="connsiteY1" fmla="*/ 0 h 6014522"/>
              <a:gd name="connsiteX2" fmla="*/ 12192000 w 12192000"/>
              <a:gd name="connsiteY2" fmla="*/ 5663459 h 6014522"/>
              <a:gd name="connsiteX3" fmla="*/ 6299617 w 12192000"/>
              <a:gd name="connsiteY3" fmla="*/ 5663459 h 6014522"/>
              <a:gd name="connsiteX4" fmla="*/ 6096000 w 12192000"/>
              <a:gd name="connsiteY4" fmla="*/ 6014522 h 6014522"/>
              <a:gd name="connsiteX5" fmla="*/ 5892384 w 12192000"/>
              <a:gd name="connsiteY5" fmla="*/ 5663459 h 6014522"/>
              <a:gd name="connsiteX6" fmla="*/ 0 w 12192000"/>
              <a:gd name="connsiteY6" fmla="*/ 5663459 h 6014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014522">
                <a:moveTo>
                  <a:pt x="0" y="0"/>
                </a:moveTo>
                <a:lnTo>
                  <a:pt x="12192000" y="0"/>
                </a:lnTo>
                <a:lnTo>
                  <a:pt x="12192000" y="5663459"/>
                </a:lnTo>
                <a:lnTo>
                  <a:pt x="6299617" y="5663459"/>
                </a:lnTo>
                <a:lnTo>
                  <a:pt x="6096000" y="6014522"/>
                </a:lnTo>
                <a:lnTo>
                  <a:pt x="5892384" y="5663459"/>
                </a:lnTo>
                <a:lnTo>
                  <a:pt x="0" y="566345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Picture 1" descr="A close up of a person&#10;&#10;Description automatically generated">
            <a:extLst>
              <a:ext uri="{FF2B5EF4-FFF2-40B4-BE49-F238E27FC236}">
                <a16:creationId xmlns:a16="http://schemas.microsoft.com/office/drawing/2014/main" id="{1E0F10C5-6CCE-4881-B7CF-E3D8A138F0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191" y="806482"/>
            <a:ext cx="11230555" cy="404299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3417442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66F9C482-E9D6-4B1E-A8B2-64F781B82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071" y="321734"/>
            <a:ext cx="3573025" cy="2905170"/>
          </a:xfrm>
          <a:prstGeom prst="rect">
            <a:avLst/>
          </a:prstGeom>
        </p:spPr>
      </p:pic>
      <p:pic>
        <p:nvPicPr>
          <p:cNvPr id="2" name="Picture 1" descr="A close up of a logo&#10;&#10;Description automatically generated">
            <a:extLst>
              <a:ext uri="{FF2B5EF4-FFF2-40B4-BE49-F238E27FC236}">
                <a16:creationId xmlns:a16="http://schemas.microsoft.com/office/drawing/2014/main" id="{497CB208-79B0-4B6C-9A09-948AF329F7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1" y="4096471"/>
            <a:ext cx="5426764" cy="182980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99448F2-0E5B-42DA-B2D1-11A14E947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0280" y="0"/>
            <a:ext cx="9144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8A7552-20E1-4F34-ADAB-C1DB6634D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383280"/>
            <a:ext cx="6126480" cy="9144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CE49EBC7-966F-4629-8BC2-69E68C6525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139" y="321734"/>
            <a:ext cx="2802554" cy="60699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CBAE8E3-0DF0-4C04-829E-066879831C74}"/>
              </a:ext>
            </a:extLst>
          </p:cNvPr>
          <p:cNvSpPr txBox="1"/>
          <p:nvPr/>
        </p:nvSpPr>
        <p:spPr>
          <a:xfrm>
            <a:off x="229040" y="6363365"/>
            <a:ext cx="2310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www.immunize.org</a:t>
            </a:r>
          </a:p>
        </p:txBody>
      </p:sp>
    </p:spTree>
    <p:extLst>
      <p:ext uri="{BB962C8B-B14F-4D97-AF65-F5344CB8AC3E}">
        <p14:creationId xmlns:p14="http://schemas.microsoft.com/office/powerpoint/2010/main" val="3646759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299D8001-1DF2-410E-940B-87542826C3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687F3AE-0C8B-4D6A-B71B-521AA5CDA1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1" name="Freeform 5">
              <a:extLst>
                <a:ext uri="{FF2B5EF4-FFF2-40B4-BE49-F238E27FC236}">
                  <a16:creationId xmlns:a16="http://schemas.microsoft.com/office/drawing/2014/main" id="{BF987036-FEE1-412B-8088-1FDE22ADCF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6">
              <a:extLst>
                <a:ext uri="{FF2B5EF4-FFF2-40B4-BE49-F238E27FC236}">
                  <a16:creationId xmlns:a16="http://schemas.microsoft.com/office/drawing/2014/main" id="{DFE7C6A9-8925-4707-BBD5-9A9E9BF66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7">
              <a:extLst>
                <a:ext uri="{FF2B5EF4-FFF2-40B4-BE49-F238E27FC236}">
                  <a16:creationId xmlns:a16="http://schemas.microsoft.com/office/drawing/2014/main" id="{B0994613-6D27-4537-915B-8EF0A683D4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8">
              <a:extLst>
                <a:ext uri="{FF2B5EF4-FFF2-40B4-BE49-F238E27FC236}">
                  <a16:creationId xmlns:a16="http://schemas.microsoft.com/office/drawing/2014/main" id="{08B5F773-9B06-4C57-9A9C-4F28CAA32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9">
              <a:extLst>
                <a:ext uri="{FF2B5EF4-FFF2-40B4-BE49-F238E27FC236}">
                  <a16:creationId xmlns:a16="http://schemas.microsoft.com/office/drawing/2014/main" id="{B99EA882-548E-4C42-8E82-AE5324A17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0">
              <a:extLst>
                <a:ext uri="{FF2B5EF4-FFF2-40B4-BE49-F238E27FC236}">
                  <a16:creationId xmlns:a16="http://schemas.microsoft.com/office/drawing/2014/main" id="{32D50704-3C3B-41EE-A908-9150FAF11E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1D6A74E6-3E99-4C16-9F80-727FB1027E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2">
              <a:extLst>
                <a:ext uri="{FF2B5EF4-FFF2-40B4-BE49-F238E27FC236}">
                  <a16:creationId xmlns:a16="http://schemas.microsoft.com/office/drawing/2014/main" id="{E2F8E001-763B-421B-A8D7-03CDAFF3F8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3">
              <a:extLst>
                <a:ext uri="{FF2B5EF4-FFF2-40B4-BE49-F238E27FC236}">
                  <a16:creationId xmlns:a16="http://schemas.microsoft.com/office/drawing/2014/main" id="{5A57F34E-427C-4D9A-B478-CB22CB38A2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4">
              <a:extLst>
                <a:ext uri="{FF2B5EF4-FFF2-40B4-BE49-F238E27FC236}">
                  <a16:creationId xmlns:a16="http://schemas.microsoft.com/office/drawing/2014/main" id="{F5C587AF-E3F7-448A-A70A-DC09DF27DA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5">
              <a:extLst>
                <a:ext uri="{FF2B5EF4-FFF2-40B4-BE49-F238E27FC236}">
                  <a16:creationId xmlns:a16="http://schemas.microsoft.com/office/drawing/2014/main" id="{03F8839D-CE51-4DAD-8C03-8A3F1A61A3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6">
              <a:extLst>
                <a:ext uri="{FF2B5EF4-FFF2-40B4-BE49-F238E27FC236}">
                  <a16:creationId xmlns:a16="http://schemas.microsoft.com/office/drawing/2014/main" id="{0C26BD64-470A-4ECC-8F4D-3A91FD8179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7">
              <a:extLst>
                <a:ext uri="{FF2B5EF4-FFF2-40B4-BE49-F238E27FC236}">
                  <a16:creationId xmlns:a16="http://schemas.microsoft.com/office/drawing/2014/main" id="{1BC9E790-34B9-43A9-AF66-6CB4CE30EB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8">
              <a:extLst>
                <a:ext uri="{FF2B5EF4-FFF2-40B4-BE49-F238E27FC236}">
                  <a16:creationId xmlns:a16="http://schemas.microsoft.com/office/drawing/2014/main" id="{D6E505B9-776B-49FA-B874-3D3038D491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9">
              <a:extLst>
                <a:ext uri="{FF2B5EF4-FFF2-40B4-BE49-F238E27FC236}">
                  <a16:creationId xmlns:a16="http://schemas.microsoft.com/office/drawing/2014/main" id="{D0496260-CB15-468F-9009-0857C6C64D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0">
              <a:extLst>
                <a:ext uri="{FF2B5EF4-FFF2-40B4-BE49-F238E27FC236}">
                  <a16:creationId xmlns:a16="http://schemas.microsoft.com/office/drawing/2014/main" id="{5547696B-36E2-435C-8200-19DE10305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1">
              <a:extLst>
                <a:ext uri="{FF2B5EF4-FFF2-40B4-BE49-F238E27FC236}">
                  <a16:creationId xmlns:a16="http://schemas.microsoft.com/office/drawing/2014/main" id="{BADD80C3-E677-42D3-BFA7-A254251D33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2">
              <a:extLst>
                <a:ext uri="{FF2B5EF4-FFF2-40B4-BE49-F238E27FC236}">
                  <a16:creationId xmlns:a16="http://schemas.microsoft.com/office/drawing/2014/main" id="{BDA7FE47-DA03-4504-A8A2-DE3E786013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3">
              <a:extLst>
                <a:ext uri="{FF2B5EF4-FFF2-40B4-BE49-F238E27FC236}">
                  <a16:creationId xmlns:a16="http://schemas.microsoft.com/office/drawing/2014/main" id="{54BD6AD1-055B-4230-B73C-1E623F23C6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5BAF7FC6-8574-417E-89E7-445914AEF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6749049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471DB033-F3D4-45E2-B85D-50171850B3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04341" y="1643644"/>
            <a:ext cx="4936262" cy="4936262"/>
          </a:xfrm>
          <a:prstGeom prst="rect">
            <a:avLst/>
          </a:prstGeom>
          <a:ln w="9525">
            <a:noFill/>
          </a:ln>
        </p:spPr>
      </p:pic>
      <p:grpSp>
        <p:nvGrpSpPr>
          <p:cNvPr id="63" name="Group 62">
            <a:extLst>
              <a:ext uri="{FF2B5EF4-FFF2-40B4-BE49-F238E27FC236}">
                <a16:creationId xmlns:a16="http://schemas.microsoft.com/office/drawing/2014/main" id="{510BB152-AEA5-4E61-917D-CCFC5E4D8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62312" y="1186483"/>
            <a:ext cx="3822597" cy="4477933"/>
            <a:chOff x="807084" y="1186483"/>
            <a:chExt cx="3822597" cy="447793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3BEB86CA-0C97-48AC-9386-8866FE2689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Isosceles Triangle 39">
              <a:extLst>
                <a:ext uri="{FF2B5EF4-FFF2-40B4-BE49-F238E27FC236}">
                  <a16:creationId xmlns:a16="http://schemas.microsoft.com/office/drawing/2014/main" id="{AC5337CA-17A3-4FA0-81FD-259FE4B1B5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DFC146B3-F854-4B09-89BB-6DA9154F16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E77F6552-2355-4408-9F95-6B00A9CB7F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50643" y="2075504"/>
            <a:ext cx="3654569" cy="201493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What is your facility doing?</a:t>
            </a:r>
          </a:p>
        </p:txBody>
      </p:sp>
      <p:sp>
        <p:nvSpPr>
          <p:cNvPr id="2" name="Thought Bubble: Cloud 1">
            <a:extLst>
              <a:ext uri="{FF2B5EF4-FFF2-40B4-BE49-F238E27FC236}">
                <a16:creationId xmlns:a16="http://schemas.microsoft.com/office/drawing/2014/main" id="{5F384E77-6A9D-4682-8880-2C29A24AF7DD}"/>
              </a:ext>
            </a:extLst>
          </p:cNvPr>
          <p:cNvSpPr/>
          <p:nvPr/>
        </p:nvSpPr>
        <p:spPr>
          <a:xfrm>
            <a:off x="4295887" y="486643"/>
            <a:ext cx="2036145" cy="1290909"/>
          </a:xfrm>
          <a:prstGeom prst="cloudCallout">
            <a:avLst>
              <a:gd name="adj1" fmla="val -29106"/>
              <a:gd name="adj2" fmla="val 811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12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D307D92-1B71-4BC9-9CC2-651007D6DF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48196BD5-3A8F-445C-A9AA-33D58149EF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1C2BF9A0-70E8-4B69-B595-6C41397CED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D0AFFCFA-812A-4008-8BF5-127D5BB98C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6ED7D059-83CD-4EB3-A772-258EB194FE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98E9E256-EEDD-487F-8632-7432586E44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76D41A89-1E68-4BD6-9327-A391D76658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0F11C82B-ADCC-489C-88F0-EE6588C70F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807C586E-736E-422E-BC3F-ED6D7FA1FD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5BCF04A8-F3B9-47D5-90A6-C8DA83C508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702A10B2-AA9E-4570-89ED-37FAE4C9F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F84C29AD-CE3F-457D-8238-121D253A32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A1AADEF1-B8D9-4938-95AA-2548725242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400E0898-75B4-4F1D-B6D2-8476FD5EBE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82D9A2F9-88A3-4616-B7E5-A6F21C3F2D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8DD3B396-47ED-4E9F-83FA-9A87C0CB0D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016E5F4B-2563-48BB-9F60-DE80D3A58F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C9D6A696-56F1-4BFC-B69C-25447A36E5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BA5CF3E5-184E-4CD8-87F9-BB43775260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FE1BA3B9-9135-4961-B757-431F0E4201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A654156-2BF2-421C-9490-638BE71622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D8293CB-81CE-4792-A100-92743F37F1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A6044959-7644-4A92-935A-FDDBF623C1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BC61B04-3622-4BB4-A18A-59CEA86A6D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62D67F88-06B5-4439-911D-C951F81103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485C171-EE3D-4AE2-9706-A1AF2C5C7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2811AFD4-570F-4E20-8614-2746F420F2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E368594D-7575-410B-98B6-199DBA9960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id="{F5932F78-FFAA-4915-BD6F-2464F6833A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id="{CB23AD77-8497-4678-ADD7-946F9A042F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id="{54B95D13-24A3-4500-818B-AE0DF1B5A3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">
              <a:extLst>
                <a:ext uri="{FF2B5EF4-FFF2-40B4-BE49-F238E27FC236}">
                  <a16:creationId xmlns:a16="http://schemas.microsoft.com/office/drawing/2014/main" id="{305ADAE1-E66F-469E-A78B-32EAAC314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BDC65350-934E-4180-B680-685DCE9822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3B8C9579-965B-43C5-9B97-C56EC1F6DD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DA91F3E3-E203-422F-889B-A681E96772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3A890787-66CC-412E-96B6-BC549AD7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A007286B-E55F-480C-AC20-06C86D29BB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C43576BF-BBE6-41CD-93B1-B3C20AB63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id="{09D9E482-40E0-41A7-B23A-14E83B8E0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id="{D7C35843-0262-4F1E-8AA4-36506961A3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CAD98B67-C8AA-4A33-BCAF-95A6093A7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8AE9E93F-CE06-490F-8938-6F52DCF11B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FA2E943A-2193-4980-8887-DAB643B747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FD69D4F6-DCBA-4E51-A057-646AA21FBD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3">
              <a:extLst>
                <a:ext uri="{FF2B5EF4-FFF2-40B4-BE49-F238E27FC236}">
                  <a16:creationId xmlns:a16="http://schemas.microsoft.com/office/drawing/2014/main" id="{EA3C6C68-0C4D-4DC4-A11B-771D4E1667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2048E233-6FC2-4C8B-9D58-7BF905F20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3893141"/>
            <a:ext cx="8845667" cy="1771275"/>
            <a:chOff x="1669293" y="3893141"/>
            <a:chExt cx="8845667" cy="1771275"/>
          </a:xfrm>
        </p:grpSpPr>
        <p:sp>
          <p:nvSpPr>
            <p:cNvPr id="59" name="Isosceles Triangle 39">
              <a:extLst>
                <a:ext uri="{FF2B5EF4-FFF2-40B4-BE49-F238E27FC236}">
                  <a16:creationId xmlns:a16="http://schemas.microsoft.com/office/drawing/2014/main" id="{6A59D772-1582-4EE9-AF73-CFA39DD55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A9DAD954-26FF-4096-BC50-57B67D49EF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3893141"/>
              <a:ext cx="8845667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FDA74C1-27EE-4C85-8AC9-E54A81D63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36" y="3980237"/>
            <a:ext cx="8672295" cy="727748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700" b="1" dirty="0"/>
              <a:t>APIC Resources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FBE1E17-25A4-4959-ACBC-0A2C39D6E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68032" y="1179555"/>
            <a:ext cx="8850737" cy="262144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B67E3F-9364-41ED-A75E-39731C8F04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6387" y="1678223"/>
            <a:ext cx="8513483" cy="1638844"/>
          </a:xfrm>
          <a:prstGeom prst="rect">
            <a:avLst/>
          </a:prstGeom>
          <a:ln w="12700">
            <a:noFill/>
          </a:ln>
        </p:spPr>
      </p:pic>
      <p:sp>
        <p:nvSpPr>
          <p:cNvPr id="57" name="Title 1">
            <a:extLst>
              <a:ext uri="{FF2B5EF4-FFF2-40B4-BE49-F238E27FC236}">
                <a16:creationId xmlns:a16="http://schemas.microsoft.com/office/drawing/2014/main" id="{6D3C2291-212F-48D1-B21C-36AEA1A91F0A}"/>
              </a:ext>
            </a:extLst>
          </p:cNvPr>
          <p:cNvSpPr txBox="1">
            <a:spLocks/>
          </p:cNvSpPr>
          <p:nvPr/>
        </p:nvSpPr>
        <p:spPr>
          <a:xfrm>
            <a:off x="1748472" y="4138452"/>
            <a:ext cx="8672295" cy="917202"/>
          </a:xfrm>
          <a:prstGeom prst="rect">
            <a:avLst/>
          </a:prstGeom>
        </p:spPr>
        <p:txBody>
          <a:bodyPr vert="horz" lIns="228600" tIns="228600" rIns="228600" bIns="0" rtlCol="0" anchor="b">
            <a:norm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en-US" sz="1600" dirty="0"/>
              <a:t>See presentations via attachment</a:t>
            </a:r>
          </a:p>
        </p:txBody>
      </p:sp>
    </p:spTree>
    <p:extLst>
      <p:ext uri="{BB962C8B-B14F-4D97-AF65-F5344CB8AC3E}">
        <p14:creationId xmlns:p14="http://schemas.microsoft.com/office/powerpoint/2010/main" val="1231386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69BA9-7B15-45FE-9C96-A41D28711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Voice for Infection Prevention (VIP) Advocacy Competition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57355-CEB9-4493-9067-37DA3110D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 full swing for 2020</a:t>
            </a:r>
          </a:p>
          <a:p>
            <a:r>
              <a:rPr lang="en-US" sz="2400" dirty="0"/>
              <a:t>Action alerts </a:t>
            </a:r>
          </a:p>
          <a:p>
            <a:pPr lvl="1"/>
            <a:r>
              <a:rPr lang="en-US" sz="2000" u="sng" dirty="0">
                <a:hlinkClick r:id="rId2"/>
              </a:rPr>
              <a:t>www.apic.org/TakeAction</a:t>
            </a:r>
            <a:endParaRPr lang="en-US" sz="2000" u="sng" dirty="0"/>
          </a:p>
          <a:p>
            <a:r>
              <a:rPr lang="en-US" sz="2400" dirty="0"/>
              <a:t>Rank:</a:t>
            </a:r>
          </a:p>
          <a:p>
            <a:pPr lvl="1"/>
            <a:r>
              <a:rPr lang="en-US" sz="2000" dirty="0"/>
              <a:t>Maine 40%</a:t>
            </a:r>
          </a:p>
          <a:p>
            <a:pPr lvl="1"/>
            <a:r>
              <a:rPr lang="en-US" sz="2000" dirty="0"/>
              <a:t>Arkansas 26%</a:t>
            </a:r>
          </a:p>
          <a:p>
            <a:pPr lvl="1"/>
            <a:r>
              <a:rPr lang="en-US" sz="2000" dirty="0"/>
              <a:t>North Carolina 25%</a:t>
            </a:r>
          </a:p>
          <a:p>
            <a:pPr lvl="1"/>
            <a:r>
              <a:rPr lang="en-US" sz="2000" dirty="0"/>
              <a:t>New York 14%</a:t>
            </a:r>
          </a:p>
          <a:p>
            <a:pPr lvl="1"/>
            <a:r>
              <a:rPr lang="en-US" sz="2000" dirty="0"/>
              <a:t>Pennsylvania 13%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5114D1-27CF-4810-91F5-54CCBE53D7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8603" y="3030410"/>
            <a:ext cx="1304925" cy="27146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7D1AB3B-7D14-4CB6-B1D3-A32890463FF6}"/>
              </a:ext>
            </a:extLst>
          </p:cNvPr>
          <p:cNvSpPr/>
          <p:nvPr/>
        </p:nvSpPr>
        <p:spPr>
          <a:xfrm>
            <a:off x="9026704" y="4109485"/>
            <a:ext cx="1304925" cy="239233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EC0A8FBA-D3F3-4E11-910A-DA16EA2814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9841821" y="982691"/>
            <a:ext cx="1906772" cy="190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318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30F0A1D0-ABF3-460B-B693-A71CE702F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B720CD6-0E60-4E04-B639-5137D5076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9374C126-6CB0-4C70-9D7D-6264E63ED7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3F7FC4E9-0461-4513-963B-5B3374BE97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49E406C3-7A99-4DF0-9BC0-82B331E9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F43C3DAA-0BAE-4E22-A0E6-C6EDEF91F3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9">
              <a:extLst>
                <a:ext uri="{FF2B5EF4-FFF2-40B4-BE49-F238E27FC236}">
                  <a16:creationId xmlns:a16="http://schemas.microsoft.com/office/drawing/2014/main" id="{E6403EE8-10A0-47D0-AF0C-A55E6ABBB7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id="{B62E6FD5-24C5-49AE-9A62-92335F305E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1">
              <a:extLst>
                <a:ext uri="{FF2B5EF4-FFF2-40B4-BE49-F238E27FC236}">
                  <a16:creationId xmlns:a16="http://schemas.microsoft.com/office/drawing/2014/main" id="{FF27A5A8-1AAB-44C7-95A6-D7EA96F3F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2">
              <a:extLst>
                <a:ext uri="{FF2B5EF4-FFF2-40B4-BE49-F238E27FC236}">
                  <a16:creationId xmlns:a16="http://schemas.microsoft.com/office/drawing/2014/main" id="{77D2CB9C-D4EF-4021-9D4A-11592ED2B2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3">
              <a:extLst>
                <a:ext uri="{FF2B5EF4-FFF2-40B4-BE49-F238E27FC236}">
                  <a16:creationId xmlns:a16="http://schemas.microsoft.com/office/drawing/2014/main" id="{FFB1553C-CFA6-4A9C-9197-81FB57B95E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4">
              <a:extLst>
                <a:ext uri="{FF2B5EF4-FFF2-40B4-BE49-F238E27FC236}">
                  <a16:creationId xmlns:a16="http://schemas.microsoft.com/office/drawing/2014/main" id="{1B397E6A-8DD6-45AC-AAF8-7FC9280F90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AA8A1FC5-E25B-40FC-A7E1-9A9010F63D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6">
              <a:extLst>
                <a:ext uri="{FF2B5EF4-FFF2-40B4-BE49-F238E27FC236}">
                  <a16:creationId xmlns:a16="http://schemas.microsoft.com/office/drawing/2014/main" id="{4B0AEAC9-1A57-47B0-91F1-25F848F2CE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7">
              <a:extLst>
                <a:ext uri="{FF2B5EF4-FFF2-40B4-BE49-F238E27FC236}">
                  <a16:creationId xmlns:a16="http://schemas.microsoft.com/office/drawing/2014/main" id="{D2EF5E9A-3279-44D0-997A-2852FE74EF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8">
              <a:extLst>
                <a:ext uri="{FF2B5EF4-FFF2-40B4-BE49-F238E27FC236}">
                  <a16:creationId xmlns:a16="http://schemas.microsoft.com/office/drawing/2014/main" id="{6546E4D4-AD40-4044-AAEF-409FAAB61F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9">
              <a:extLst>
                <a:ext uri="{FF2B5EF4-FFF2-40B4-BE49-F238E27FC236}">
                  <a16:creationId xmlns:a16="http://schemas.microsoft.com/office/drawing/2014/main" id="{9F74B7CD-40FD-4501-8ABB-2CBA462015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0">
              <a:extLst>
                <a:ext uri="{FF2B5EF4-FFF2-40B4-BE49-F238E27FC236}">
                  <a16:creationId xmlns:a16="http://schemas.microsoft.com/office/drawing/2014/main" id="{C586E7FB-8AD2-4993-8B6A-10CCB65A20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1">
              <a:extLst>
                <a:ext uri="{FF2B5EF4-FFF2-40B4-BE49-F238E27FC236}">
                  <a16:creationId xmlns:a16="http://schemas.microsoft.com/office/drawing/2014/main" id="{58746A12-79F3-40FD-9B22-4A637C50E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2">
              <a:extLst>
                <a:ext uri="{FF2B5EF4-FFF2-40B4-BE49-F238E27FC236}">
                  <a16:creationId xmlns:a16="http://schemas.microsoft.com/office/drawing/2014/main" id="{AE4660F0-6EF5-46F2-A3F5-534350CD58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3">
              <a:extLst>
                <a:ext uri="{FF2B5EF4-FFF2-40B4-BE49-F238E27FC236}">
                  <a16:creationId xmlns:a16="http://schemas.microsoft.com/office/drawing/2014/main" id="{9A01822F-CF53-40CC-BE8D-F4B6755AEE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4">
              <a:extLst>
                <a:ext uri="{FF2B5EF4-FFF2-40B4-BE49-F238E27FC236}">
                  <a16:creationId xmlns:a16="http://schemas.microsoft.com/office/drawing/2014/main" id="{97CC0DEA-6C98-4BA9-801B-45691713B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5">
              <a:extLst>
                <a:ext uri="{FF2B5EF4-FFF2-40B4-BE49-F238E27FC236}">
                  <a16:creationId xmlns:a16="http://schemas.microsoft.com/office/drawing/2014/main" id="{9247F470-E537-4731-A1FC-5516A3A1BF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FDD4010-9098-4B06-AD3A-251B035B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4B9C13C-D88C-4861-87F7-A2BACEC3D5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Isosceles Triangle 22">
              <a:extLst>
                <a:ext uri="{FF2B5EF4-FFF2-40B4-BE49-F238E27FC236}">
                  <a16:creationId xmlns:a16="http://schemas.microsoft.com/office/drawing/2014/main" id="{EC3F6376-CC94-45E8-A5A5-F7C419C1B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A0BE2FCA-8F95-4AE6-A3E2-530B822F9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80EFC4E-E5A3-4714-8621-93850BB16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8391"/>
            <a:ext cx="3498979" cy="2453676"/>
          </a:xfrm>
        </p:spPr>
        <p:txBody>
          <a:bodyPr>
            <a:normAutofit/>
          </a:bodyPr>
          <a:lstStyle/>
          <a:p>
            <a:r>
              <a:rPr lang="en-US" b="1" dirty="0"/>
              <a:t>MDRO </a:t>
            </a:r>
            <a:br>
              <a:rPr lang="en-US" b="1" dirty="0"/>
            </a:br>
            <a:r>
              <a:rPr lang="en-US" b="1" dirty="0"/>
              <a:t>&amp; </a:t>
            </a:r>
            <a:br>
              <a:rPr lang="en-US" b="1" dirty="0"/>
            </a:br>
            <a:r>
              <a:rPr lang="en-US" b="1" i="1" dirty="0"/>
              <a:t>C. </a:t>
            </a:r>
            <a:r>
              <a:rPr lang="en-US" b="1" i="1" dirty="0" err="1"/>
              <a:t>auris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28178-5C73-4A34-8B42-C3268851B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797594"/>
            <a:ext cx="6281873" cy="2393369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CDC Optimization Strategies for PPE</a:t>
            </a:r>
          </a:p>
          <a:p>
            <a:pPr lvl="1"/>
            <a:r>
              <a:rPr lang="en-US" sz="2000" dirty="0"/>
              <a:t>Promptly resume conventional strategies ASAP</a:t>
            </a:r>
          </a:p>
          <a:p>
            <a:r>
              <a:rPr lang="en-US" sz="2400" dirty="0"/>
              <a:t>Vigilant for monitoring routine IPC measures</a:t>
            </a:r>
          </a:p>
          <a:p>
            <a:pPr lvl="1"/>
            <a:r>
              <a:rPr lang="en-US" sz="2000" dirty="0"/>
              <a:t>Audits, feedback, re-education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48D15E3-D4C8-403F-B9EC-5A7EBCC762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265" y="3673560"/>
            <a:ext cx="6285055" cy="238285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8" name="Picture 8" descr="Related image">
            <a:extLst>
              <a:ext uri="{FF2B5EF4-FFF2-40B4-BE49-F238E27FC236}">
                <a16:creationId xmlns:a16="http://schemas.microsoft.com/office/drawing/2014/main" id="{196F9DB9-3036-47E5-A1C9-603A23432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89" r="223" b="10889"/>
          <a:stretch>
            <a:fillRect/>
          </a:stretch>
        </p:blipFill>
        <p:spPr bwMode="auto">
          <a:xfrm>
            <a:off x="5274549" y="4129570"/>
            <a:ext cx="1874519" cy="1469564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Image result for 3d man checklist">
            <a:extLst>
              <a:ext uri="{FF2B5EF4-FFF2-40B4-BE49-F238E27FC236}">
                <a16:creationId xmlns:a16="http://schemas.microsoft.com/office/drawing/2014/main" id="{6A02767F-DAE0-4E29-9883-128DE18809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99" r="10889"/>
          <a:stretch>
            <a:fillRect/>
          </a:stretch>
        </p:blipFill>
        <p:spPr bwMode="auto">
          <a:xfrm>
            <a:off x="9613163" y="3838046"/>
            <a:ext cx="1459653" cy="2052612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>
            <a:extLst>
              <a:ext uri="{FF2B5EF4-FFF2-40B4-BE49-F238E27FC236}">
                <a16:creationId xmlns:a16="http://schemas.microsoft.com/office/drawing/2014/main" id="{BDCB7544-D22E-4F89-9450-E5C96FCD4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24265" y="3874807"/>
            <a:ext cx="1874519" cy="187451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5252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E4C20-7EED-4D51-95EE-E931C99F6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8391"/>
            <a:ext cx="3498979" cy="2453676"/>
          </a:xfrm>
        </p:spPr>
        <p:txBody>
          <a:bodyPr>
            <a:normAutofit/>
          </a:bodyPr>
          <a:lstStyle/>
          <a:p>
            <a:r>
              <a:rPr lang="en-US" b="1" dirty="0"/>
              <a:t>AR Lab Network</a:t>
            </a:r>
            <a:br>
              <a:rPr lang="en-US" b="1" dirty="0"/>
            </a:br>
            <a:r>
              <a:rPr lang="en-US" sz="3200" b="1" dirty="0"/>
              <a:t>Surveillance Testing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F5548-EB6B-44A6-9A20-B90571368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2577532"/>
            <a:ext cx="6281873" cy="2959925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Routine surveillance testing</a:t>
            </a:r>
          </a:p>
          <a:p>
            <a:r>
              <a:rPr lang="en-US" sz="2400" dirty="0"/>
              <a:t>Species identification</a:t>
            </a:r>
          </a:p>
          <a:p>
            <a:r>
              <a:rPr lang="en-US" sz="2400" dirty="0"/>
              <a:t>Antimicrobial susceptibility testing</a:t>
            </a:r>
          </a:p>
          <a:p>
            <a:r>
              <a:rPr lang="en-US" sz="2400" dirty="0"/>
              <a:t>Molecular testing</a:t>
            </a:r>
          </a:p>
          <a:p>
            <a:r>
              <a:rPr lang="en-US" sz="2400" dirty="0"/>
              <a:t>Modified </a:t>
            </a:r>
            <a:r>
              <a:rPr lang="en-US" sz="2400" dirty="0" err="1"/>
              <a:t>Carbapenemase</a:t>
            </a:r>
            <a:r>
              <a:rPr lang="en-US" sz="2400" dirty="0"/>
              <a:t> production testing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0E7997-4B81-462B-B4A0-EAB1928FC9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3233" y="638175"/>
            <a:ext cx="6972300" cy="21336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E6FE74E-3481-4443-97B5-84655F07E97F}"/>
              </a:ext>
            </a:extLst>
          </p:cNvPr>
          <p:cNvSpPr/>
          <p:nvPr/>
        </p:nvSpPr>
        <p:spPr>
          <a:xfrm>
            <a:off x="4591050" y="5758160"/>
            <a:ext cx="715448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https://www.cdc.gov/drugresistance/solutions-initiative/ar-lab-network.html?CDC_AA_refVal=https%3A%2F%2Fwww.cdc.gov%2Fdrugresistance%2Fsolutions-initiative%2Far-lab-networks.html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52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C360C-BE41-437D-9B59-707166798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Antimicrobial Stewardship </a:t>
            </a:r>
            <a:r>
              <a:rPr lang="en-US" sz="2800" b="1" dirty="0"/>
              <a:t>Recognition Program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98371-3388-49E8-A00A-C465C139D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3495675"/>
            <a:ext cx="6572810" cy="2556132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2020 - 97 applicants</a:t>
            </a:r>
          </a:p>
          <a:p>
            <a:r>
              <a:rPr lang="en-US" sz="2400" dirty="0"/>
              <a:t>Applications for acute, post-acute &amp; outpatient</a:t>
            </a:r>
          </a:p>
          <a:p>
            <a:r>
              <a:rPr lang="en-US" sz="2400" dirty="0"/>
              <a:t>Aligns with CDC core elements</a:t>
            </a:r>
          </a:p>
          <a:p>
            <a:r>
              <a:rPr lang="en-US" sz="2400" dirty="0"/>
              <a:t>Modified due to resource limitations with COVID-19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1A2D586-F30A-47BD-82B4-C92F2476D6B8}"/>
              </a:ext>
            </a:extLst>
          </p:cNvPr>
          <p:cNvGrpSpPr/>
          <p:nvPr/>
        </p:nvGrpSpPr>
        <p:grpSpPr>
          <a:xfrm>
            <a:off x="5493488" y="1114664"/>
            <a:ext cx="5348288" cy="2562225"/>
            <a:chOff x="5493488" y="583018"/>
            <a:chExt cx="5348288" cy="2562225"/>
          </a:xfrm>
        </p:grpSpPr>
        <p:pic>
          <p:nvPicPr>
            <p:cNvPr id="4" name="Picture 2" descr="Image result for torn paper">
              <a:extLst>
                <a:ext uri="{FF2B5EF4-FFF2-40B4-BE49-F238E27FC236}">
                  <a16:creationId xmlns:a16="http://schemas.microsoft.com/office/drawing/2014/main" id="{A2213200-D311-4213-AF3B-1E4E8ADFD5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957" t="72157" r="28806" b="2"/>
            <a:stretch>
              <a:fillRect/>
            </a:stretch>
          </p:blipFill>
          <p:spPr bwMode="auto">
            <a:xfrm>
              <a:off x="5493488" y="1829206"/>
              <a:ext cx="5257800" cy="1316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3">
              <a:extLst>
                <a:ext uri="{FF2B5EF4-FFF2-40B4-BE49-F238E27FC236}">
                  <a16:creationId xmlns:a16="http://schemas.microsoft.com/office/drawing/2014/main" id="{A3138A1F-B31F-40F3-9085-9762E8C276C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93488" y="583018"/>
              <a:ext cx="5348288" cy="2016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832AEFD4-79E1-425A-BABF-001C079CD4A3}"/>
              </a:ext>
            </a:extLst>
          </p:cNvPr>
          <p:cNvSpPr/>
          <p:nvPr/>
        </p:nvSpPr>
        <p:spPr>
          <a:xfrm>
            <a:off x="6113629" y="2254232"/>
            <a:ext cx="425302" cy="1913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16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F163C-6434-4244-9336-4504621F4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>
            <a:normAutofit/>
          </a:bodyPr>
          <a:lstStyle/>
          <a:p>
            <a:r>
              <a:rPr lang="en-US" b="1" dirty="0"/>
              <a:t>COVID-19 </a:t>
            </a:r>
            <a:br>
              <a:rPr lang="en-US" b="1" dirty="0"/>
            </a:br>
            <a:r>
              <a:rPr lang="en-US" b="1" dirty="0"/>
              <a:t>Tele-ICAR</a:t>
            </a:r>
            <a:br>
              <a:rPr lang="en-US" b="1" dirty="0"/>
            </a:br>
            <a:r>
              <a:rPr lang="en-US" sz="2000" dirty="0"/>
              <a:t>Jessica Arias &amp; Melody Lee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9B274-2A31-4D08-9E47-0E322DEA4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684419"/>
            <a:ext cx="6281873" cy="4680208"/>
          </a:xfrm>
        </p:spPr>
        <p:txBody>
          <a:bodyPr>
            <a:normAutofit/>
          </a:bodyPr>
          <a:lstStyle/>
          <a:p>
            <a:r>
              <a:rPr lang="en-US" sz="2400" dirty="0"/>
              <a:t>Self assessment</a:t>
            </a:r>
          </a:p>
          <a:p>
            <a:r>
              <a:rPr lang="en-US" sz="2400" dirty="0"/>
              <a:t>Virtual consultation upon request</a:t>
            </a:r>
          </a:p>
          <a:p>
            <a:r>
              <a:rPr lang="en-US" sz="2400" dirty="0"/>
              <a:t>7 domains</a:t>
            </a:r>
          </a:p>
          <a:p>
            <a:r>
              <a:rPr lang="en-US" sz="2400" dirty="0">
                <a:hlinkClick r:id="rId3"/>
              </a:rPr>
              <a:t>https://www.nj.gov/health/cd/documents/topics/NCOV/COVID_Tele_ICAR_Assess_Tool.pdf</a:t>
            </a:r>
            <a:r>
              <a:rPr lang="en-US" sz="2400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EA3837-CD18-44C4-B588-8E290FA602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9377" y="614704"/>
            <a:ext cx="5700011" cy="187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235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C0DC5-43BE-474A-9868-4399AB518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Education Opportunities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53D3A-3AF3-4BC3-9E0D-568A58E4B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496" y="1236243"/>
            <a:ext cx="6281873" cy="3581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NJHA webinar series focused on </a:t>
            </a:r>
            <a:r>
              <a:rPr lang="en-US" sz="2400" dirty="0" err="1"/>
              <a:t>LTC</a:t>
            </a:r>
            <a:r>
              <a:rPr lang="en-US" sz="2400" dirty="0"/>
              <a:t> ED 20-026 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Resumption of Services in all Long-Term Care Facilities </a:t>
            </a:r>
            <a:endParaRPr lang="en-US" sz="2000" u="sng" dirty="0"/>
          </a:p>
          <a:p>
            <a:pPr lvl="1"/>
            <a:r>
              <a:rPr lang="en-US" sz="2000" dirty="0"/>
              <a:t>Contact</a:t>
            </a:r>
            <a:r>
              <a:rPr lang="en-US" sz="2400" dirty="0"/>
              <a:t> </a:t>
            </a:r>
            <a:r>
              <a:rPr lang="en-US" sz="2000" u="sng" dirty="0">
                <a:hlinkClick r:id="rId2"/>
              </a:rPr>
              <a:t>Tedelstein@njha.com</a:t>
            </a:r>
            <a:endParaRPr lang="en-US" sz="2000" u="sng" dirty="0"/>
          </a:p>
          <a:p>
            <a:r>
              <a:rPr lang="en-US" sz="2400" dirty="0"/>
              <a:t>Rutgers Project ECHO</a:t>
            </a:r>
            <a:r>
              <a:rPr lang="en-US" sz="2400" u="sng" dirty="0"/>
              <a:t> </a:t>
            </a:r>
            <a:r>
              <a:rPr lang="en-US" sz="2400" u="sng" dirty="0">
                <a:hlinkClick r:id="rId3"/>
              </a:rPr>
              <a:t>https://rwjms.rutgers.edu/community_health/project-echo</a:t>
            </a:r>
            <a:r>
              <a:rPr lang="en-US" sz="2400" u="sng" dirty="0"/>
              <a:t> 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7" name="Graphic 6" descr="Daily Calendar">
            <a:extLst>
              <a:ext uri="{FF2B5EF4-FFF2-40B4-BE49-F238E27FC236}">
                <a16:creationId xmlns:a16="http://schemas.microsoft.com/office/drawing/2014/main" id="{EF36EC8F-97FF-4584-A803-6EC36E35F9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24194" y="4381524"/>
            <a:ext cx="2476476" cy="247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724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214A4-092D-49F9-ACC5-45423107D2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7" y="2076450"/>
            <a:ext cx="8679915" cy="298464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Mandatory Influenza Vaccination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0A66D71-AE82-45A0-B553-92EB39910B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5725" y="1152434"/>
            <a:ext cx="8673427" cy="1322587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FF0000"/>
                </a:solidFill>
              </a:rPr>
              <a:t>Hot Topic</a:t>
            </a:r>
          </a:p>
        </p:txBody>
      </p:sp>
    </p:spTree>
    <p:extLst>
      <p:ext uri="{BB962C8B-B14F-4D97-AF65-F5344CB8AC3E}">
        <p14:creationId xmlns:p14="http://schemas.microsoft.com/office/powerpoint/2010/main" val="2370099367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437</Words>
  <Application>Microsoft Office PowerPoint</Application>
  <PresentationFormat>Widescreen</PresentationFormat>
  <Paragraphs>66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Calibri Light</vt:lpstr>
      <vt:lpstr>Rockwell</vt:lpstr>
      <vt:lpstr>Wingdings</vt:lpstr>
      <vt:lpstr>Atlas</vt:lpstr>
      <vt:lpstr>Legislative &amp; Regulatory Updates </vt:lpstr>
      <vt:lpstr>APIC Resources</vt:lpstr>
      <vt:lpstr>Voice for Infection Prevention (VIP) Advocacy Competition</vt:lpstr>
      <vt:lpstr>MDRO  &amp;  C. auris</vt:lpstr>
      <vt:lpstr>AR Lab Network Surveillance Testing</vt:lpstr>
      <vt:lpstr>Antimicrobial Stewardship Recognition Program</vt:lpstr>
      <vt:lpstr>COVID-19  Tele-ICAR Jessica Arias &amp; Melody Lee</vt:lpstr>
      <vt:lpstr>Education Opportunities </vt:lpstr>
      <vt:lpstr>Mandatory Influenza Vaccination </vt:lpstr>
      <vt:lpstr>NJ Bill</vt:lpstr>
      <vt:lpstr>Quick takeaways…</vt:lpstr>
      <vt:lpstr>PowerPoint Presentation</vt:lpstr>
      <vt:lpstr>PowerPoint Presentation</vt:lpstr>
      <vt:lpstr>What is your facility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&amp; Regulatory Updates </dc:title>
  <dc:creator>Arias, Jessica</dc:creator>
  <cp:lastModifiedBy>Arias, Jessica</cp:lastModifiedBy>
  <cp:revision>1</cp:revision>
  <dcterms:created xsi:type="dcterms:W3CDTF">2020-09-16T16:50:32Z</dcterms:created>
  <dcterms:modified xsi:type="dcterms:W3CDTF">2020-09-16T16:56:38Z</dcterms:modified>
</cp:coreProperties>
</file>