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9" r:id="rId4"/>
    <p:sldId id="279" r:id="rId5"/>
    <p:sldId id="289" r:id="rId6"/>
    <p:sldId id="290" r:id="rId7"/>
    <p:sldId id="266" r:id="rId8"/>
    <p:sldId id="276" r:id="rId9"/>
    <p:sldId id="277" r:id="rId10"/>
    <p:sldId id="287" r:id="rId11"/>
    <p:sldId id="270" r:id="rId12"/>
    <p:sldId id="271" r:id="rId13"/>
    <p:sldId id="273" r:id="rId14"/>
    <p:sldId id="263" r:id="rId15"/>
    <p:sldId id="275" r:id="rId16"/>
    <p:sldId id="283" r:id="rId17"/>
    <p:sldId id="282" r:id="rId18"/>
    <p:sldId id="284" r:id="rId19"/>
    <p:sldId id="285" r:id="rId20"/>
    <p:sldId id="291" r:id="rId21"/>
    <p:sldId id="288" r:id="rId22"/>
    <p:sldId id="292" r:id="rId23"/>
    <p:sldId id="278" r:id="rId24"/>
    <p:sldId id="280" r:id="rId25"/>
    <p:sldId id="281" r:id="rId26"/>
    <p:sldId id="286" r:id="rId2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x, Jessica" initials="FJ" lastIdx="1" clrIdx="0">
    <p:extLst>
      <p:ext uri="{19B8F6BF-5375-455C-9EA6-DF929625EA0E}">
        <p15:presenceInfo xmlns:p15="http://schemas.microsoft.com/office/powerpoint/2012/main" userId="S-1-5-21-854245398-2000478354-1801674531-35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690" autoAdjust="0"/>
  </p:normalViewPr>
  <p:slideViewPr>
    <p:cSldViewPr snapToGrid="0">
      <p:cViewPr varScale="1">
        <p:scale>
          <a:sx n="71" d="100"/>
          <a:sy n="71" d="100"/>
        </p:scale>
        <p:origin x="9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EF61D-EECF-43D6-95BC-A5930EB2DE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DCE6B61-C158-4AED-AAF9-6BF94572CA7A}">
      <dgm:prSet phldrT="[Text]"/>
      <dgm:spPr/>
      <dgm:t>
        <a:bodyPr/>
        <a:lstStyle/>
        <a:p>
          <a:r>
            <a:rPr lang="en-US" dirty="0" err="1"/>
            <a:t>APIC’s</a:t>
          </a:r>
          <a:r>
            <a:rPr lang="en-US" dirty="0"/>
            <a:t> federal funding priorities</a:t>
          </a:r>
        </a:p>
      </dgm:t>
    </dgm:pt>
    <dgm:pt modelId="{69BD0376-E4C0-43D3-A88B-BFD539184AC3}" type="parTrans" cxnId="{9B725394-5882-4D94-86A2-9BDD1F7DB148}">
      <dgm:prSet/>
      <dgm:spPr/>
      <dgm:t>
        <a:bodyPr/>
        <a:lstStyle/>
        <a:p>
          <a:endParaRPr lang="en-US"/>
        </a:p>
      </dgm:t>
    </dgm:pt>
    <dgm:pt modelId="{638CA760-00A5-4E77-A666-56474C515D08}" type="sibTrans" cxnId="{9B725394-5882-4D94-86A2-9BDD1F7DB148}">
      <dgm:prSet/>
      <dgm:spPr/>
      <dgm:t>
        <a:bodyPr/>
        <a:lstStyle/>
        <a:p>
          <a:endParaRPr lang="en-US"/>
        </a:p>
      </dgm:t>
    </dgm:pt>
    <dgm:pt modelId="{E8BE36EF-6663-4F48-A0CD-88C10CE6AB55}">
      <dgm:prSet phldrT="[Text]"/>
      <dgm:spPr/>
      <dgm:t>
        <a:bodyPr/>
        <a:lstStyle/>
        <a:p>
          <a:r>
            <a:rPr lang="en-US" dirty="0"/>
            <a:t>Elimination of </a:t>
          </a:r>
          <a:r>
            <a:rPr lang="en-US" dirty="0" err="1"/>
            <a:t>HAIs</a:t>
          </a:r>
          <a:endParaRPr lang="en-US" dirty="0"/>
        </a:p>
      </dgm:t>
    </dgm:pt>
    <dgm:pt modelId="{C9621145-B901-419D-973B-55E3BC0CC5A6}" type="parTrans" cxnId="{CA35B6B0-6FEB-4295-AB15-8D05C31937D1}">
      <dgm:prSet/>
      <dgm:spPr/>
      <dgm:t>
        <a:bodyPr/>
        <a:lstStyle/>
        <a:p>
          <a:endParaRPr lang="en-US"/>
        </a:p>
      </dgm:t>
    </dgm:pt>
    <dgm:pt modelId="{33667012-C4A2-439F-94F8-9A5AC445301A}" type="sibTrans" cxnId="{CA35B6B0-6FEB-4295-AB15-8D05C31937D1}">
      <dgm:prSet/>
      <dgm:spPr/>
      <dgm:t>
        <a:bodyPr/>
        <a:lstStyle/>
        <a:p>
          <a:endParaRPr lang="en-US"/>
        </a:p>
      </dgm:t>
    </dgm:pt>
    <dgm:pt modelId="{4845FA1A-5A11-40D4-A3AC-7E8DC3872886}">
      <dgm:prSet phldrT="[Text]"/>
      <dgm:spPr/>
      <dgm:t>
        <a:bodyPr/>
        <a:lstStyle/>
        <a:p>
          <a:r>
            <a:rPr lang="en-US" dirty="0"/>
            <a:t>AR and ASP</a:t>
          </a:r>
        </a:p>
      </dgm:t>
    </dgm:pt>
    <dgm:pt modelId="{9245DAEB-EA54-480D-990E-A78ADE40CAC3}" type="parTrans" cxnId="{96C77887-16DE-4CE3-8E2F-FE9EEE1DDFEB}">
      <dgm:prSet/>
      <dgm:spPr/>
      <dgm:t>
        <a:bodyPr/>
        <a:lstStyle/>
        <a:p>
          <a:endParaRPr lang="en-US"/>
        </a:p>
      </dgm:t>
    </dgm:pt>
    <dgm:pt modelId="{B4FF2CBC-0342-4704-A181-7CBF41591A5F}" type="sibTrans" cxnId="{96C77887-16DE-4CE3-8E2F-FE9EEE1DDFEB}">
      <dgm:prSet/>
      <dgm:spPr/>
      <dgm:t>
        <a:bodyPr/>
        <a:lstStyle/>
        <a:p>
          <a:endParaRPr lang="en-US"/>
        </a:p>
      </dgm:t>
    </dgm:pt>
    <dgm:pt modelId="{A5FDD195-08A7-48D2-A162-00AD1CD24530}">
      <dgm:prSet phldrT="[Text]"/>
      <dgm:spPr/>
      <dgm:t>
        <a:bodyPr/>
        <a:lstStyle/>
        <a:p>
          <a:r>
            <a:rPr lang="en-US" dirty="0"/>
            <a:t>Mandatory influenza vaccination for HCP</a:t>
          </a:r>
        </a:p>
      </dgm:t>
    </dgm:pt>
    <dgm:pt modelId="{D9C752C8-111D-4976-AC2D-359E5BE8BB77}" type="parTrans" cxnId="{AAB5912F-1B33-4798-96EB-D81D47C06FB6}">
      <dgm:prSet/>
      <dgm:spPr/>
      <dgm:t>
        <a:bodyPr/>
        <a:lstStyle/>
        <a:p>
          <a:endParaRPr lang="en-US"/>
        </a:p>
      </dgm:t>
    </dgm:pt>
    <dgm:pt modelId="{BC67ED53-5F6B-4A50-B58F-FEBAD276C871}" type="sibTrans" cxnId="{AAB5912F-1B33-4798-96EB-D81D47C06FB6}">
      <dgm:prSet/>
      <dgm:spPr/>
      <dgm:t>
        <a:bodyPr/>
        <a:lstStyle/>
        <a:p>
          <a:endParaRPr lang="en-US"/>
        </a:p>
      </dgm:t>
    </dgm:pt>
    <dgm:pt modelId="{0F9C3E2A-C435-42F1-BC34-231E1F023C23}">
      <dgm:prSet phldrT="[Text]"/>
      <dgm:spPr/>
      <dgm:t>
        <a:bodyPr/>
        <a:lstStyle/>
        <a:p>
          <a:r>
            <a:rPr lang="en-US" dirty="0"/>
            <a:t>Using data and IT to help prevent </a:t>
          </a:r>
          <a:r>
            <a:rPr lang="en-US" dirty="0" err="1"/>
            <a:t>HAIs</a:t>
          </a:r>
          <a:endParaRPr lang="en-US" dirty="0"/>
        </a:p>
      </dgm:t>
    </dgm:pt>
    <dgm:pt modelId="{46DA1BE4-3601-4EB4-A236-CB424EB567ED}" type="parTrans" cxnId="{965D6046-89B4-4263-A82A-F5DB548BF011}">
      <dgm:prSet/>
      <dgm:spPr/>
      <dgm:t>
        <a:bodyPr/>
        <a:lstStyle/>
        <a:p>
          <a:endParaRPr lang="en-US"/>
        </a:p>
      </dgm:t>
    </dgm:pt>
    <dgm:pt modelId="{B39197F0-22A9-4BE7-9A30-25E7437E4B9E}" type="sibTrans" cxnId="{965D6046-89B4-4263-A82A-F5DB548BF011}">
      <dgm:prSet/>
      <dgm:spPr/>
      <dgm:t>
        <a:bodyPr/>
        <a:lstStyle/>
        <a:p>
          <a:endParaRPr lang="en-US"/>
        </a:p>
      </dgm:t>
    </dgm:pt>
    <dgm:pt modelId="{9CF9B235-B1D2-4FDE-A450-0EC39BBA65EF}" type="pres">
      <dgm:prSet presAssocID="{03AEF61D-EECF-43D6-95BC-A5930EB2DE05}" presName="diagram" presStyleCnt="0">
        <dgm:presLayoutVars>
          <dgm:dir/>
          <dgm:resizeHandles val="exact"/>
        </dgm:presLayoutVars>
      </dgm:prSet>
      <dgm:spPr/>
    </dgm:pt>
    <dgm:pt modelId="{F241012B-7D1B-4110-8074-EF9B92AEE372}" type="pres">
      <dgm:prSet presAssocID="{CDCE6B61-C158-4AED-AAF9-6BF94572CA7A}" presName="node" presStyleLbl="node1" presStyleIdx="0" presStyleCnt="5">
        <dgm:presLayoutVars>
          <dgm:bulletEnabled val="1"/>
        </dgm:presLayoutVars>
      </dgm:prSet>
      <dgm:spPr/>
    </dgm:pt>
    <dgm:pt modelId="{EF0B7067-6E64-48A3-B496-9A62110F20A1}" type="pres">
      <dgm:prSet presAssocID="{638CA760-00A5-4E77-A666-56474C515D08}" presName="sibTrans" presStyleCnt="0"/>
      <dgm:spPr/>
    </dgm:pt>
    <dgm:pt modelId="{0915536B-734E-4940-8DA3-40D67BB4B799}" type="pres">
      <dgm:prSet presAssocID="{E8BE36EF-6663-4F48-A0CD-88C10CE6AB55}" presName="node" presStyleLbl="node1" presStyleIdx="1" presStyleCnt="5">
        <dgm:presLayoutVars>
          <dgm:bulletEnabled val="1"/>
        </dgm:presLayoutVars>
      </dgm:prSet>
      <dgm:spPr/>
    </dgm:pt>
    <dgm:pt modelId="{78C84A9F-9B06-4A87-958A-5C7B40A0F836}" type="pres">
      <dgm:prSet presAssocID="{33667012-C4A2-439F-94F8-9A5AC445301A}" presName="sibTrans" presStyleCnt="0"/>
      <dgm:spPr/>
    </dgm:pt>
    <dgm:pt modelId="{91859FDA-1DE7-4E70-93E9-957775845542}" type="pres">
      <dgm:prSet presAssocID="{4845FA1A-5A11-40D4-A3AC-7E8DC3872886}" presName="node" presStyleLbl="node1" presStyleIdx="2" presStyleCnt="5">
        <dgm:presLayoutVars>
          <dgm:bulletEnabled val="1"/>
        </dgm:presLayoutVars>
      </dgm:prSet>
      <dgm:spPr/>
    </dgm:pt>
    <dgm:pt modelId="{37D77246-ADD8-4DD9-8D4B-189C34A6FE82}" type="pres">
      <dgm:prSet presAssocID="{B4FF2CBC-0342-4704-A181-7CBF41591A5F}" presName="sibTrans" presStyleCnt="0"/>
      <dgm:spPr/>
    </dgm:pt>
    <dgm:pt modelId="{76800CA9-7DED-4E91-8AD0-070FB0FD38FA}" type="pres">
      <dgm:prSet presAssocID="{A5FDD195-08A7-48D2-A162-00AD1CD24530}" presName="node" presStyleLbl="node1" presStyleIdx="3" presStyleCnt="5">
        <dgm:presLayoutVars>
          <dgm:bulletEnabled val="1"/>
        </dgm:presLayoutVars>
      </dgm:prSet>
      <dgm:spPr/>
    </dgm:pt>
    <dgm:pt modelId="{7C2F2A10-BDBB-4506-9AB6-A47DF136726E}" type="pres">
      <dgm:prSet presAssocID="{BC67ED53-5F6B-4A50-B58F-FEBAD276C871}" presName="sibTrans" presStyleCnt="0"/>
      <dgm:spPr/>
    </dgm:pt>
    <dgm:pt modelId="{C3DA9FB7-7703-4528-999E-2994067EFBE8}" type="pres">
      <dgm:prSet presAssocID="{0F9C3E2A-C435-42F1-BC34-231E1F023C23}" presName="node" presStyleLbl="node1" presStyleIdx="4" presStyleCnt="5">
        <dgm:presLayoutVars>
          <dgm:bulletEnabled val="1"/>
        </dgm:presLayoutVars>
      </dgm:prSet>
      <dgm:spPr/>
    </dgm:pt>
  </dgm:ptLst>
  <dgm:cxnLst>
    <dgm:cxn modelId="{8704BC05-1712-4CCD-9010-C4AA08B3749A}" type="presOf" srcId="{A5FDD195-08A7-48D2-A162-00AD1CD24530}" destId="{76800CA9-7DED-4E91-8AD0-070FB0FD38FA}" srcOrd="0" destOrd="0" presId="urn:microsoft.com/office/officeart/2005/8/layout/default"/>
    <dgm:cxn modelId="{63D0AB1B-89E2-4952-8960-DED22B2E8206}" type="presOf" srcId="{E8BE36EF-6663-4F48-A0CD-88C10CE6AB55}" destId="{0915536B-734E-4940-8DA3-40D67BB4B799}" srcOrd="0" destOrd="0" presId="urn:microsoft.com/office/officeart/2005/8/layout/default"/>
    <dgm:cxn modelId="{AAB5912F-1B33-4798-96EB-D81D47C06FB6}" srcId="{03AEF61D-EECF-43D6-95BC-A5930EB2DE05}" destId="{A5FDD195-08A7-48D2-A162-00AD1CD24530}" srcOrd="3" destOrd="0" parTransId="{D9C752C8-111D-4976-AC2D-359E5BE8BB77}" sibTransId="{BC67ED53-5F6B-4A50-B58F-FEBAD276C871}"/>
    <dgm:cxn modelId="{3B3A205D-035B-4D35-9904-FD3FA2DC2EA7}" type="presOf" srcId="{4845FA1A-5A11-40D4-A3AC-7E8DC3872886}" destId="{91859FDA-1DE7-4E70-93E9-957775845542}" srcOrd="0" destOrd="0" presId="urn:microsoft.com/office/officeart/2005/8/layout/default"/>
    <dgm:cxn modelId="{3A40CB5F-376C-44B0-9801-4EBB69D0A84F}" type="presOf" srcId="{03AEF61D-EECF-43D6-95BC-A5930EB2DE05}" destId="{9CF9B235-B1D2-4FDE-A450-0EC39BBA65EF}" srcOrd="0" destOrd="0" presId="urn:microsoft.com/office/officeart/2005/8/layout/default"/>
    <dgm:cxn modelId="{965D6046-89B4-4263-A82A-F5DB548BF011}" srcId="{03AEF61D-EECF-43D6-95BC-A5930EB2DE05}" destId="{0F9C3E2A-C435-42F1-BC34-231E1F023C23}" srcOrd="4" destOrd="0" parTransId="{46DA1BE4-3601-4EB4-A236-CB424EB567ED}" sibTransId="{B39197F0-22A9-4BE7-9A30-25E7437E4B9E}"/>
    <dgm:cxn modelId="{96C77887-16DE-4CE3-8E2F-FE9EEE1DDFEB}" srcId="{03AEF61D-EECF-43D6-95BC-A5930EB2DE05}" destId="{4845FA1A-5A11-40D4-A3AC-7E8DC3872886}" srcOrd="2" destOrd="0" parTransId="{9245DAEB-EA54-480D-990E-A78ADE40CAC3}" sibTransId="{B4FF2CBC-0342-4704-A181-7CBF41591A5F}"/>
    <dgm:cxn modelId="{9B725394-5882-4D94-86A2-9BDD1F7DB148}" srcId="{03AEF61D-EECF-43D6-95BC-A5930EB2DE05}" destId="{CDCE6B61-C158-4AED-AAF9-6BF94572CA7A}" srcOrd="0" destOrd="0" parTransId="{69BD0376-E4C0-43D3-A88B-BFD539184AC3}" sibTransId="{638CA760-00A5-4E77-A666-56474C515D08}"/>
    <dgm:cxn modelId="{CA35B6B0-6FEB-4295-AB15-8D05C31937D1}" srcId="{03AEF61D-EECF-43D6-95BC-A5930EB2DE05}" destId="{E8BE36EF-6663-4F48-A0CD-88C10CE6AB55}" srcOrd="1" destOrd="0" parTransId="{C9621145-B901-419D-973B-55E3BC0CC5A6}" sibTransId="{33667012-C4A2-439F-94F8-9A5AC445301A}"/>
    <dgm:cxn modelId="{64B2C6ED-F0D3-4CB5-AC7A-B22745770262}" type="presOf" srcId="{CDCE6B61-C158-4AED-AAF9-6BF94572CA7A}" destId="{F241012B-7D1B-4110-8074-EF9B92AEE372}" srcOrd="0" destOrd="0" presId="urn:microsoft.com/office/officeart/2005/8/layout/default"/>
    <dgm:cxn modelId="{2C2D58F0-70F3-4AA9-91B6-DEE61273C414}" type="presOf" srcId="{0F9C3E2A-C435-42F1-BC34-231E1F023C23}" destId="{C3DA9FB7-7703-4528-999E-2994067EFBE8}" srcOrd="0" destOrd="0" presId="urn:microsoft.com/office/officeart/2005/8/layout/default"/>
    <dgm:cxn modelId="{DDA5357E-D011-4030-A651-1A9152A75B19}" type="presParOf" srcId="{9CF9B235-B1D2-4FDE-A450-0EC39BBA65EF}" destId="{F241012B-7D1B-4110-8074-EF9B92AEE372}" srcOrd="0" destOrd="0" presId="urn:microsoft.com/office/officeart/2005/8/layout/default"/>
    <dgm:cxn modelId="{219DBB0E-C8AD-48D6-BD0A-7084F487D5B4}" type="presParOf" srcId="{9CF9B235-B1D2-4FDE-A450-0EC39BBA65EF}" destId="{EF0B7067-6E64-48A3-B496-9A62110F20A1}" srcOrd="1" destOrd="0" presId="urn:microsoft.com/office/officeart/2005/8/layout/default"/>
    <dgm:cxn modelId="{546CF318-211E-44EA-8EBA-8684F1078541}" type="presParOf" srcId="{9CF9B235-B1D2-4FDE-A450-0EC39BBA65EF}" destId="{0915536B-734E-4940-8DA3-40D67BB4B799}" srcOrd="2" destOrd="0" presId="urn:microsoft.com/office/officeart/2005/8/layout/default"/>
    <dgm:cxn modelId="{86153F88-442D-456F-AA3C-6409454F50A4}" type="presParOf" srcId="{9CF9B235-B1D2-4FDE-A450-0EC39BBA65EF}" destId="{78C84A9F-9B06-4A87-958A-5C7B40A0F836}" srcOrd="3" destOrd="0" presId="urn:microsoft.com/office/officeart/2005/8/layout/default"/>
    <dgm:cxn modelId="{D4225D6E-D112-456C-A96E-AB1BC81260FC}" type="presParOf" srcId="{9CF9B235-B1D2-4FDE-A450-0EC39BBA65EF}" destId="{91859FDA-1DE7-4E70-93E9-957775845542}" srcOrd="4" destOrd="0" presId="urn:microsoft.com/office/officeart/2005/8/layout/default"/>
    <dgm:cxn modelId="{0F41DD14-3996-499F-AA9A-DD45041981B7}" type="presParOf" srcId="{9CF9B235-B1D2-4FDE-A450-0EC39BBA65EF}" destId="{37D77246-ADD8-4DD9-8D4B-189C34A6FE82}" srcOrd="5" destOrd="0" presId="urn:microsoft.com/office/officeart/2005/8/layout/default"/>
    <dgm:cxn modelId="{636BF77B-44BF-4E22-8B52-638EF4A925B3}" type="presParOf" srcId="{9CF9B235-B1D2-4FDE-A450-0EC39BBA65EF}" destId="{76800CA9-7DED-4E91-8AD0-070FB0FD38FA}" srcOrd="6" destOrd="0" presId="urn:microsoft.com/office/officeart/2005/8/layout/default"/>
    <dgm:cxn modelId="{7A1EE1DC-C0E1-47B7-B034-94E000BCAC1F}" type="presParOf" srcId="{9CF9B235-B1D2-4FDE-A450-0EC39BBA65EF}" destId="{7C2F2A10-BDBB-4506-9AB6-A47DF136726E}" srcOrd="7" destOrd="0" presId="urn:microsoft.com/office/officeart/2005/8/layout/default"/>
    <dgm:cxn modelId="{C490440E-B18F-4897-B27F-75C653A7255A}" type="presParOf" srcId="{9CF9B235-B1D2-4FDE-A450-0EC39BBA65EF}" destId="{C3DA9FB7-7703-4528-999E-2994067EFBE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8E16B-CED2-4534-A5A3-DCF608196D68}" type="doc">
      <dgm:prSet loTypeId="urn:microsoft.com/office/officeart/2018/2/layout/IconCircleList" loCatId="icon" qsTypeId="urn:microsoft.com/office/officeart/2005/8/quickstyle/simple4" qsCatId="simple" csTypeId="urn:microsoft.com/office/officeart/2018/5/colors/Iconchunking_neutralbg_accent2_2" csCatId="accent2" phldr="1"/>
      <dgm:spPr/>
      <dgm:t>
        <a:bodyPr/>
        <a:lstStyle/>
        <a:p>
          <a:endParaRPr lang="en-US"/>
        </a:p>
      </dgm:t>
    </dgm:pt>
    <dgm:pt modelId="{BF755633-EBE4-409C-8484-01DD115DDA32}">
      <dgm:prSet custT="1"/>
      <dgm:spPr/>
      <dgm:t>
        <a:bodyPr/>
        <a:lstStyle/>
        <a:p>
          <a:pPr>
            <a:lnSpc>
              <a:spcPct val="100000"/>
            </a:lnSpc>
          </a:pPr>
          <a:r>
            <a:rPr lang="en-US" sz="2000" dirty="0"/>
            <a:t>Cardinal Health Recalls Surgical Gowns and Packs- Level 3 surgical gowns </a:t>
          </a:r>
        </a:p>
      </dgm:t>
    </dgm:pt>
    <dgm:pt modelId="{89CC0CF5-2F4B-4B8C-B737-A2BB5BA43E23}" type="parTrans" cxnId="{49A1EAC1-51B3-4B81-B3D2-F27A16E2FEF9}">
      <dgm:prSet/>
      <dgm:spPr/>
      <dgm:t>
        <a:bodyPr/>
        <a:lstStyle/>
        <a:p>
          <a:endParaRPr lang="en-US"/>
        </a:p>
      </dgm:t>
    </dgm:pt>
    <dgm:pt modelId="{CA979EC2-0BEF-49BD-A873-AFD973FC3B23}" type="sibTrans" cxnId="{49A1EAC1-51B3-4B81-B3D2-F27A16E2FEF9}">
      <dgm:prSet/>
      <dgm:spPr/>
      <dgm:t>
        <a:bodyPr/>
        <a:lstStyle/>
        <a:p>
          <a:endParaRPr lang="en-US"/>
        </a:p>
      </dgm:t>
    </dgm:pt>
    <dgm:pt modelId="{35882D8E-7E64-43BE-9CEA-33CAABB25EC1}" type="pres">
      <dgm:prSet presAssocID="{D478E16B-CED2-4534-A5A3-DCF608196D68}" presName="root" presStyleCnt="0">
        <dgm:presLayoutVars>
          <dgm:dir/>
          <dgm:resizeHandles val="exact"/>
        </dgm:presLayoutVars>
      </dgm:prSet>
      <dgm:spPr/>
    </dgm:pt>
    <dgm:pt modelId="{248D0D61-7F61-4BA7-BF76-41D73512EA4D}" type="pres">
      <dgm:prSet presAssocID="{D478E16B-CED2-4534-A5A3-DCF608196D68}" presName="container" presStyleCnt="0">
        <dgm:presLayoutVars>
          <dgm:dir/>
          <dgm:resizeHandles val="exact"/>
        </dgm:presLayoutVars>
      </dgm:prSet>
      <dgm:spPr/>
    </dgm:pt>
    <dgm:pt modelId="{7AB78AFC-BD12-4E63-9A12-78C9CF124B56}" type="pres">
      <dgm:prSet presAssocID="{BF755633-EBE4-409C-8484-01DD115DDA32}" presName="compNode" presStyleCnt="0"/>
      <dgm:spPr/>
    </dgm:pt>
    <dgm:pt modelId="{2451C526-FB2D-4B14-ADD3-4942D0299BFC}" type="pres">
      <dgm:prSet presAssocID="{BF755633-EBE4-409C-8484-01DD115DDA32}" presName="iconBgRect" presStyleLbl="bgShp" presStyleIdx="0" presStyleCnt="1"/>
      <dgm:spPr/>
    </dgm:pt>
    <dgm:pt modelId="{395FA75A-64CA-4107-B725-3837E8DD88D7}" type="pres">
      <dgm:prSet presAssocID="{BF755633-EBE4-409C-8484-01DD115DDA32}"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ress"/>
        </a:ext>
      </dgm:extLst>
    </dgm:pt>
    <dgm:pt modelId="{F74DAC5E-7D6F-45DF-B15B-5C32A0AF2543}" type="pres">
      <dgm:prSet presAssocID="{BF755633-EBE4-409C-8484-01DD115DDA32}" presName="spaceRect" presStyleCnt="0"/>
      <dgm:spPr/>
    </dgm:pt>
    <dgm:pt modelId="{5A468534-C924-4E47-8A78-4FFFED568F5C}" type="pres">
      <dgm:prSet presAssocID="{BF755633-EBE4-409C-8484-01DD115DDA32}" presName="textRect" presStyleLbl="revTx" presStyleIdx="0" presStyleCnt="1">
        <dgm:presLayoutVars>
          <dgm:chMax val="1"/>
          <dgm:chPref val="1"/>
        </dgm:presLayoutVars>
      </dgm:prSet>
      <dgm:spPr/>
    </dgm:pt>
  </dgm:ptLst>
  <dgm:cxnLst>
    <dgm:cxn modelId="{C9289855-F72A-4D35-A9E9-B989026FEF02}" type="presOf" srcId="{BF755633-EBE4-409C-8484-01DD115DDA32}" destId="{5A468534-C924-4E47-8A78-4FFFED568F5C}" srcOrd="0" destOrd="0" presId="urn:microsoft.com/office/officeart/2018/2/layout/IconCircleList"/>
    <dgm:cxn modelId="{49A1EAC1-51B3-4B81-B3D2-F27A16E2FEF9}" srcId="{D478E16B-CED2-4534-A5A3-DCF608196D68}" destId="{BF755633-EBE4-409C-8484-01DD115DDA32}" srcOrd="0" destOrd="0" parTransId="{89CC0CF5-2F4B-4B8C-B737-A2BB5BA43E23}" sibTransId="{CA979EC2-0BEF-49BD-A873-AFD973FC3B23}"/>
    <dgm:cxn modelId="{4994FDC8-A29A-4C49-94E3-60F7334B0A0C}" type="presOf" srcId="{D478E16B-CED2-4534-A5A3-DCF608196D68}" destId="{35882D8E-7E64-43BE-9CEA-33CAABB25EC1}" srcOrd="0" destOrd="0" presId="urn:microsoft.com/office/officeart/2018/2/layout/IconCircleList"/>
    <dgm:cxn modelId="{069CD537-62E5-4C2B-8765-0905F0B25213}" type="presParOf" srcId="{35882D8E-7E64-43BE-9CEA-33CAABB25EC1}" destId="{248D0D61-7F61-4BA7-BF76-41D73512EA4D}" srcOrd="0" destOrd="0" presId="urn:microsoft.com/office/officeart/2018/2/layout/IconCircleList"/>
    <dgm:cxn modelId="{CEE79687-330B-4265-922B-6ED9DE827D80}" type="presParOf" srcId="{248D0D61-7F61-4BA7-BF76-41D73512EA4D}" destId="{7AB78AFC-BD12-4E63-9A12-78C9CF124B56}" srcOrd="0" destOrd="0" presId="urn:microsoft.com/office/officeart/2018/2/layout/IconCircleList"/>
    <dgm:cxn modelId="{11DC1476-2E41-4361-A64E-6C83D2F3F37D}" type="presParOf" srcId="{7AB78AFC-BD12-4E63-9A12-78C9CF124B56}" destId="{2451C526-FB2D-4B14-ADD3-4942D0299BFC}" srcOrd="0" destOrd="0" presId="urn:microsoft.com/office/officeart/2018/2/layout/IconCircleList"/>
    <dgm:cxn modelId="{C2B364C9-1B42-498C-989B-117964FB0B93}" type="presParOf" srcId="{7AB78AFC-BD12-4E63-9A12-78C9CF124B56}" destId="{395FA75A-64CA-4107-B725-3837E8DD88D7}" srcOrd="1" destOrd="0" presId="urn:microsoft.com/office/officeart/2018/2/layout/IconCircleList"/>
    <dgm:cxn modelId="{FA76E19E-9B6E-4828-8071-74E6ECA0BFD6}" type="presParOf" srcId="{7AB78AFC-BD12-4E63-9A12-78C9CF124B56}" destId="{F74DAC5E-7D6F-45DF-B15B-5C32A0AF2543}" srcOrd="2" destOrd="0" presId="urn:microsoft.com/office/officeart/2018/2/layout/IconCircleList"/>
    <dgm:cxn modelId="{10B95618-9C7F-412F-8640-6E61748B622A}" type="presParOf" srcId="{7AB78AFC-BD12-4E63-9A12-78C9CF124B56}" destId="{5A468534-C924-4E47-8A78-4FFFED568F5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1012B-7D1B-4110-8074-EF9B92AEE372}">
      <dsp:nvSpPr>
        <dsp:cNvPr id="0" name=""/>
        <dsp:cNvSpPr/>
      </dsp:nvSpPr>
      <dsp:spPr>
        <a:xfrm>
          <a:off x="383632" y="2015"/>
          <a:ext cx="2622915" cy="15737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t>APIC’s</a:t>
          </a:r>
          <a:r>
            <a:rPr lang="en-US" sz="2500" kern="1200" dirty="0"/>
            <a:t> federal funding priorities</a:t>
          </a:r>
        </a:p>
      </dsp:txBody>
      <dsp:txXfrm>
        <a:off x="383632" y="2015"/>
        <a:ext cx="2622915" cy="1573749"/>
      </dsp:txXfrm>
    </dsp:sp>
    <dsp:sp modelId="{0915536B-734E-4940-8DA3-40D67BB4B799}">
      <dsp:nvSpPr>
        <dsp:cNvPr id="0" name=""/>
        <dsp:cNvSpPr/>
      </dsp:nvSpPr>
      <dsp:spPr>
        <a:xfrm>
          <a:off x="3268839" y="2015"/>
          <a:ext cx="2622915" cy="15737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Elimination of </a:t>
          </a:r>
          <a:r>
            <a:rPr lang="en-US" sz="2500" kern="1200" dirty="0" err="1"/>
            <a:t>HAIs</a:t>
          </a:r>
          <a:endParaRPr lang="en-US" sz="2500" kern="1200" dirty="0"/>
        </a:p>
      </dsp:txBody>
      <dsp:txXfrm>
        <a:off x="3268839" y="2015"/>
        <a:ext cx="2622915" cy="1573749"/>
      </dsp:txXfrm>
    </dsp:sp>
    <dsp:sp modelId="{91859FDA-1DE7-4E70-93E9-957775845542}">
      <dsp:nvSpPr>
        <dsp:cNvPr id="0" name=""/>
        <dsp:cNvSpPr/>
      </dsp:nvSpPr>
      <dsp:spPr>
        <a:xfrm>
          <a:off x="383632" y="1838056"/>
          <a:ext cx="2622915" cy="15737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AR and ASP</a:t>
          </a:r>
        </a:p>
      </dsp:txBody>
      <dsp:txXfrm>
        <a:off x="383632" y="1838056"/>
        <a:ext cx="2622915" cy="1573749"/>
      </dsp:txXfrm>
    </dsp:sp>
    <dsp:sp modelId="{76800CA9-7DED-4E91-8AD0-070FB0FD38FA}">
      <dsp:nvSpPr>
        <dsp:cNvPr id="0" name=""/>
        <dsp:cNvSpPr/>
      </dsp:nvSpPr>
      <dsp:spPr>
        <a:xfrm>
          <a:off x="3268839" y="1838056"/>
          <a:ext cx="2622915" cy="15737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Mandatory influenza vaccination for HCP</a:t>
          </a:r>
        </a:p>
      </dsp:txBody>
      <dsp:txXfrm>
        <a:off x="3268839" y="1838056"/>
        <a:ext cx="2622915" cy="1573749"/>
      </dsp:txXfrm>
    </dsp:sp>
    <dsp:sp modelId="{C3DA9FB7-7703-4528-999E-2994067EFBE8}">
      <dsp:nvSpPr>
        <dsp:cNvPr id="0" name=""/>
        <dsp:cNvSpPr/>
      </dsp:nvSpPr>
      <dsp:spPr>
        <a:xfrm>
          <a:off x="1826235" y="3674097"/>
          <a:ext cx="2622915" cy="15737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Using data and IT to help prevent </a:t>
          </a:r>
          <a:r>
            <a:rPr lang="en-US" sz="2500" kern="1200" dirty="0" err="1"/>
            <a:t>HAIs</a:t>
          </a:r>
          <a:endParaRPr lang="en-US" sz="2500" kern="1200" dirty="0"/>
        </a:p>
      </dsp:txBody>
      <dsp:txXfrm>
        <a:off x="1826235" y="3674097"/>
        <a:ext cx="2622915" cy="1573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1C526-FB2D-4B14-ADD3-4942D0299BFC}">
      <dsp:nvSpPr>
        <dsp:cNvPr id="0" name=""/>
        <dsp:cNvSpPr/>
      </dsp:nvSpPr>
      <dsp:spPr>
        <a:xfrm>
          <a:off x="1476685" y="727225"/>
          <a:ext cx="928386" cy="928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95FA75A-64CA-4107-B725-3837E8DD88D7}">
      <dsp:nvSpPr>
        <dsp:cNvPr id="0" name=""/>
        <dsp:cNvSpPr/>
      </dsp:nvSpPr>
      <dsp:spPr>
        <a:xfrm>
          <a:off x="1671646" y="922186"/>
          <a:ext cx="538464" cy="5384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A468534-C924-4E47-8A78-4FFFED568F5C}">
      <dsp:nvSpPr>
        <dsp:cNvPr id="0" name=""/>
        <dsp:cNvSpPr/>
      </dsp:nvSpPr>
      <dsp:spPr>
        <a:xfrm>
          <a:off x="2604012" y="727225"/>
          <a:ext cx="2188340" cy="92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Cardinal Health Recalls Surgical Gowns and Packs- Level 3 surgical gowns </a:t>
          </a:r>
        </a:p>
      </dsp:txBody>
      <dsp:txXfrm>
        <a:off x="2604012" y="727225"/>
        <a:ext cx="2188340" cy="9283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02DA936-09CC-4033-9EFD-6DFAF7CB9457}" type="datetimeFigureOut">
              <a:rPr lang="en-US" smtClean="0"/>
              <a:t>2/21/2020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E93A0B7-6FBD-4757-9058-4E6D3EA7FF7C}" type="slidenum">
              <a:rPr lang="en-US" smtClean="0"/>
              <a:t>‹#›</a:t>
            </a:fld>
            <a:endParaRPr lang="en-US"/>
          </a:p>
        </p:txBody>
      </p:sp>
    </p:spTree>
    <p:extLst>
      <p:ext uri="{BB962C8B-B14F-4D97-AF65-F5344CB8AC3E}">
        <p14:creationId xmlns:p14="http://schemas.microsoft.com/office/powerpoint/2010/main" val="369949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3</a:t>
            </a:fld>
            <a:endParaRPr lang="en-US"/>
          </a:p>
        </p:txBody>
      </p:sp>
    </p:spTree>
    <p:extLst>
      <p:ext uri="{BB962C8B-B14F-4D97-AF65-F5344CB8AC3E}">
        <p14:creationId xmlns:p14="http://schemas.microsoft.com/office/powerpoint/2010/main" val="291235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10</a:t>
            </a:fld>
            <a:endParaRPr lang="en-US"/>
          </a:p>
        </p:txBody>
      </p:sp>
    </p:spTree>
    <p:extLst>
      <p:ext uri="{BB962C8B-B14F-4D97-AF65-F5344CB8AC3E}">
        <p14:creationId xmlns:p14="http://schemas.microsoft.com/office/powerpoint/2010/main" val="5768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11</a:t>
            </a:fld>
            <a:endParaRPr lang="en-US"/>
          </a:p>
        </p:txBody>
      </p:sp>
    </p:spTree>
    <p:extLst>
      <p:ext uri="{BB962C8B-B14F-4D97-AF65-F5344CB8AC3E}">
        <p14:creationId xmlns:p14="http://schemas.microsoft.com/office/powerpoint/2010/main" val="118580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13</a:t>
            </a:fld>
            <a:endParaRPr lang="en-US"/>
          </a:p>
        </p:txBody>
      </p:sp>
    </p:spTree>
    <p:extLst>
      <p:ext uri="{BB962C8B-B14F-4D97-AF65-F5344CB8AC3E}">
        <p14:creationId xmlns:p14="http://schemas.microsoft.com/office/powerpoint/2010/main" val="84305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21</a:t>
            </a:fld>
            <a:endParaRPr lang="en-US"/>
          </a:p>
        </p:txBody>
      </p:sp>
    </p:spTree>
    <p:extLst>
      <p:ext uri="{BB962C8B-B14F-4D97-AF65-F5344CB8AC3E}">
        <p14:creationId xmlns:p14="http://schemas.microsoft.com/office/powerpoint/2010/main" val="149055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3A0B7-6FBD-4757-9058-4E6D3EA7FF7C}" type="slidenum">
              <a:rPr lang="en-US" smtClean="0"/>
              <a:t>22</a:t>
            </a:fld>
            <a:endParaRPr lang="en-US"/>
          </a:p>
        </p:txBody>
      </p:sp>
    </p:spTree>
    <p:extLst>
      <p:ext uri="{BB962C8B-B14F-4D97-AF65-F5344CB8AC3E}">
        <p14:creationId xmlns:p14="http://schemas.microsoft.com/office/powerpoint/2010/main" val="307140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2/21/2020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dc.gov/hai/containment/PPE-Nursing-Homes.html" TargetMode="External"/><Relationship Id="rId4" Type="http://schemas.openxmlformats.org/officeDocument/2006/relationships/hyperlink" Target="https://www.cdc.gov/fungal/candida-auris/c-auris-infection-control.html#disinfec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drugresistance/solutions-initiative/ar-lab-network.html?CDC_AA_refVal=https%3A%2F%2Fwww.cdc.gov%2Fdrugresistance%2Fsolutions-initiative%2Far-lab-network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DS.ICAR@doh.nj.gov" TargetMode="External"/><Relationship Id="rId2" Type="http://schemas.openxmlformats.org/officeDocument/2006/relationships/hyperlink" Target="https://www.nj.gov/health/cd/topics/hai.shtml" TargetMode="Externa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community.apic.org/southernnewjersey/new-item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cqrcengage.com/apic/PublicPolicyAgenda" TargetMode="Externa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news-room/q-a-detail/q-a-on-infection-prevention-and-control-for-health-care-workers-caring-for-patients-with-suspected-or-confirmed-2019-nc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pesticide-registration/guidance-registrants-process-making-claims-against-emerging-viral-pathoge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coronavirus/2019-nCoV/hcp/infection-control.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jlincs.net/NewUserRequest.aspx" TargetMode="External"/><Relationship Id="rId2" Type="http://schemas.openxmlformats.org/officeDocument/2006/relationships/hyperlink" Target="http://www.njlincs.net/PHMessages.aspx"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nj.gov/health/lh/documents/LocalHealthDirectory.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j.gov/health/cd/topics/ncov.shtml" TargetMode="External"/><Relationship Id="rId2" Type="http://schemas.openxmlformats.org/officeDocument/2006/relationships/hyperlink" Target="https://www.nj.gov/health/cd/edu_training/training_res.shtml" TargetMode="External"/><Relationship Id="rId1" Type="http://schemas.openxmlformats.org/officeDocument/2006/relationships/slideLayout" Target="../slideLayouts/slideLayout2.xml"/><Relationship Id="rId6" Type="http://schemas.openxmlformats.org/officeDocument/2006/relationships/hyperlink" Target="https://www.youtube.com/watch?v=bG6zISnenPg" TargetMode="External"/><Relationship Id="rId5" Type="http://schemas.openxmlformats.org/officeDocument/2006/relationships/hyperlink" Target="https://repository.netecweb.org/exhibits/show/ncov/ncov" TargetMode="External"/><Relationship Id="rId4" Type="http://schemas.openxmlformats.org/officeDocument/2006/relationships/hyperlink" Target="https://www.nj.gov/health/lh/documents/LocalHealthDirectory.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rofessionals.site.apic.org/infographic/ppe-dos-and-donts/" TargetMode="External"/><Relationship Id="rId2" Type="http://schemas.openxmlformats.org/officeDocument/2006/relationships/hyperlink" Target="https://apic.org/wp-content/uploads/2020/02/02420_Coronavirus_HiresNoBleed.pdf" TargetMode="Externa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fda.gov/safety/medical-product-safety-information/surgical-gowns-and-packs-cardinal-health-fda-statement-potential-quality-issues-affecting-some-it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qrcengage.com/apic/app/document/34757248;jsessionid=node0l3sbkra1sdsfk42ijz0iel4d1738750.node0" TargetMode="External"/><Relationship Id="rId2" Type="http://schemas.openxmlformats.org/officeDocument/2006/relationships/hyperlink" Target="https://cqrcengage.com/apic/app/register?4&amp;m=5020"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qrcengage.com/apic/app/document/34757247;jsessionid=node0l3sbkra1sdsfk42ijz0iel4d1738750.node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qrcengage.com/apic/action_cente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Maria.Christensen@doh.nj.gov" TargetMode="External"/><Relationship Id="rId7" Type="http://schemas.openxmlformats.org/officeDocument/2006/relationships/hyperlink" Target="https://www.nj.gov/governor/news/news/562019/approved/20190815b.shtml" TargetMode="External"/><Relationship Id="rId2" Type="http://schemas.openxmlformats.org/officeDocument/2006/relationships/hyperlink" Target="https://www.billtrack50.com/BillDetail/920002" TargetMode="External"/><Relationship Id="rId1" Type="http://schemas.openxmlformats.org/officeDocument/2006/relationships/slideLayout" Target="../slideLayouts/slideLayout2.xml"/><Relationship Id="rId6" Type="http://schemas.openxmlformats.org/officeDocument/2006/relationships/hyperlink" Target="https://www.billtrack50.com/BillDetail/1131873" TargetMode="External"/><Relationship Id="rId5" Type="http://schemas.openxmlformats.org/officeDocument/2006/relationships/hyperlink" Target="https://www.billtrack50.com/BillDetail/966141" TargetMode="External"/><Relationship Id="rId4" Type="http://schemas.openxmlformats.org/officeDocument/2006/relationships/hyperlink" Target="mailto:Michael.Kennedy@doh.nj.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14A4-092D-49F9-ACC5-45423107D24B}"/>
              </a:ext>
            </a:extLst>
          </p:cNvPr>
          <p:cNvSpPr>
            <a:spLocks noGrp="1"/>
          </p:cNvSpPr>
          <p:nvPr>
            <p:ph type="ctrTitle"/>
          </p:nvPr>
        </p:nvSpPr>
        <p:spPr>
          <a:xfrm>
            <a:off x="1759236" y="2139302"/>
            <a:ext cx="8679915" cy="1748729"/>
          </a:xfrm>
        </p:spPr>
        <p:txBody>
          <a:bodyPr>
            <a:normAutofit fontScale="90000"/>
          </a:bodyPr>
          <a:lstStyle/>
          <a:p>
            <a:r>
              <a:rPr lang="en-US" dirty="0">
                <a:solidFill>
                  <a:schemeClr val="tx1"/>
                </a:solidFill>
              </a:rPr>
              <a:t>Legislative &amp; Regulatory Updates</a:t>
            </a:r>
            <a:br>
              <a:rPr lang="en-US" dirty="0"/>
            </a:br>
            <a:endParaRPr lang="en-US" dirty="0"/>
          </a:p>
        </p:txBody>
      </p:sp>
      <p:sp>
        <p:nvSpPr>
          <p:cNvPr id="3" name="Subtitle 2">
            <a:extLst>
              <a:ext uri="{FF2B5EF4-FFF2-40B4-BE49-F238E27FC236}">
                <a16:creationId xmlns:a16="http://schemas.microsoft.com/office/drawing/2014/main" id="{CCCFEC68-C710-40C0-B919-4378F3B72AD7}"/>
              </a:ext>
            </a:extLst>
          </p:cNvPr>
          <p:cNvSpPr>
            <a:spLocks noGrp="1"/>
          </p:cNvSpPr>
          <p:nvPr>
            <p:ph type="subTitle" idx="1"/>
          </p:nvPr>
        </p:nvSpPr>
        <p:spPr>
          <a:xfrm>
            <a:off x="1759237" y="3778670"/>
            <a:ext cx="8673427" cy="1322587"/>
          </a:xfrm>
        </p:spPr>
        <p:txBody>
          <a:bodyPr>
            <a:normAutofit/>
          </a:bodyPr>
          <a:lstStyle/>
          <a:p>
            <a:r>
              <a:rPr lang="en-US" sz="2000" dirty="0"/>
              <a:t>February 2020</a:t>
            </a:r>
          </a:p>
          <a:p>
            <a:r>
              <a:rPr lang="en-US" sz="2000" dirty="0"/>
              <a:t>Jessica Arias, BSN, RN, CIC</a:t>
            </a:r>
          </a:p>
        </p:txBody>
      </p:sp>
    </p:spTree>
    <p:extLst>
      <p:ext uri="{BB962C8B-B14F-4D97-AF65-F5344CB8AC3E}">
        <p14:creationId xmlns:p14="http://schemas.microsoft.com/office/powerpoint/2010/main" val="326294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FC4E-E5A3-4714-8621-93850BB167B4}"/>
              </a:ext>
            </a:extLst>
          </p:cNvPr>
          <p:cNvSpPr>
            <a:spLocks noGrp="1"/>
          </p:cNvSpPr>
          <p:nvPr>
            <p:ph type="title"/>
          </p:nvPr>
        </p:nvSpPr>
        <p:spPr/>
        <p:txBody>
          <a:bodyPr/>
          <a:lstStyle/>
          <a:p>
            <a:r>
              <a:rPr lang="en-US" i="1" dirty="0"/>
              <a:t>C. </a:t>
            </a:r>
            <a:r>
              <a:rPr lang="en-US" i="1" dirty="0" err="1"/>
              <a:t>auris</a:t>
            </a:r>
            <a:r>
              <a:rPr lang="en-US" i="1" dirty="0"/>
              <a:t> </a:t>
            </a:r>
            <a:r>
              <a:rPr lang="en-US" dirty="0"/>
              <a:t>Updates</a:t>
            </a:r>
          </a:p>
        </p:txBody>
      </p:sp>
      <p:sp>
        <p:nvSpPr>
          <p:cNvPr id="3" name="Content Placeholder 2">
            <a:extLst>
              <a:ext uri="{FF2B5EF4-FFF2-40B4-BE49-F238E27FC236}">
                <a16:creationId xmlns:a16="http://schemas.microsoft.com/office/drawing/2014/main" id="{D5A28178-5C73-4A34-8B42-C3268851B700}"/>
              </a:ext>
            </a:extLst>
          </p:cNvPr>
          <p:cNvSpPr>
            <a:spLocks noGrp="1"/>
          </p:cNvSpPr>
          <p:nvPr>
            <p:ph idx="1"/>
          </p:nvPr>
        </p:nvSpPr>
        <p:spPr>
          <a:xfrm>
            <a:off x="4908898" y="803186"/>
            <a:ext cx="3920778" cy="4896023"/>
          </a:xfrm>
        </p:spPr>
        <p:txBody>
          <a:bodyPr/>
          <a:lstStyle/>
          <a:p>
            <a:r>
              <a:rPr lang="en-US" dirty="0"/>
              <a:t>CDC Enhanced Barrier Precautions</a:t>
            </a:r>
          </a:p>
          <a:p>
            <a:r>
              <a:rPr lang="en-US" dirty="0"/>
              <a:t>EPA Registered disinfectants </a:t>
            </a:r>
          </a:p>
          <a:p>
            <a:pPr lvl="1"/>
            <a:r>
              <a:rPr lang="en-US" dirty="0"/>
              <a:t>C. </a:t>
            </a:r>
            <a:r>
              <a:rPr lang="en-US" dirty="0" err="1"/>
              <a:t>auris</a:t>
            </a:r>
            <a:r>
              <a:rPr lang="en-US" dirty="0"/>
              <a:t> claim </a:t>
            </a:r>
          </a:p>
          <a:p>
            <a:pPr lvl="1"/>
            <a:r>
              <a:rPr lang="en-US" dirty="0"/>
              <a:t>C. </a:t>
            </a:r>
            <a:r>
              <a:rPr lang="en-US" dirty="0" err="1"/>
              <a:t>difficle</a:t>
            </a:r>
            <a:r>
              <a:rPr lang="en-US" dirty="0"/>
              <a:t> (List K)</a:t>
            </a:r>
          </a:p>
        </p:txBody>
      </p:sp>
      <p:pic>
        <p:nvPicPr>
          <p:cNvPr id="4" name="Picture 3">
            <a:extLst>
              <a:ext uri="{FF2B5EF4-FFF2-40B4-BE49-F238E27FC236}">
                <a16:creationId xmlns:a16="http://schemas.microsoft.com/office/drawing/2014/main" id="{E56E3FC2-5E3C-4720-AD86-B0EF527F00AF}"/>
              </a:ext>
            </a:extLst>
          </p:cNvPr>
          <p:cNvPicPr>
            <a:picLocks noChangeAspect="1"/>
          </p:cNvPicPr>
          <p:nvPr/>
        </p:nvPicPr>
        <p:blipFill>
          <a:blip r:embed="rId3"/>
          <a:stretch>
            <a:fillRect/>
          </a:stretch>
        </p:blipFill>
        <p:spPr>
          <a:xfrm>
            <a:off x="8829676" y="1158791"/>
            <a:ext cx="2895600" cy="4543425"/>
          </a:xfrm>
          <a:prstGeom prst="rect">
            <a:avLst/>
          </a:prstGeom>
        </p:spPr>
      </p:pic>
      <p:sp>
        <p:nvSpPr>
          <p:cNvPr id="5" name="Rectangle 4">
            <a:extLst>
              <a:ext uri="{FF2B5EF4-FFF2-40B4-BE49-F238E27FC236}">
                <a16:creationId xmlns:a16="http://schemas.microsoft.com/office/drawing/2014/main" id="{820BBA03-191E-4840-AAA6-01DFC543716D}"/>
              </a:ext>
            </a:extLst>
          </p:cNvPr>
          <p:cNvSpPr/>
          <p:nvPr/>
        </p:nvSpPr>
        <p:spPr>
          <a:xfrm>
            <a:off x="3105150" y="5715173"/>
            <a:ext cx="8743951" cy="923330"/>
          </a:xfrm>
          <a:prstGeom prst="rect">
            <a:avLst/>
          </a:prstGeom>
        </p:spPr>
        <p:txBody>
          <a:bodyPr wrap="square">
            <a:spAutoFit/>
          </a:bodyPr>
          <a:lstStyle/>
          <a:p>
            <a:r>
              <a:rPr lang="en-US" dirty="0">
                <a:hlinkClick r:id="rId4"/>
              </a:rPr>
              <a:t>https://www.cdc.gov/fungal/candida-auris/c-auris-infection-control.html#disinfection</a:t>
            </a:r>
            <a:endParaRPr lang="en-US" dirty="0"/>
          </a:p>
          <a:p>
            <a:r>
              <a:rPr lang="en-US" dirty="0">
                <a:hlinkClick r:id="rId5"/>
              </a:rPr>
              <a:t>https://www.cdc.gov/hai/containment/PPE-Nursing-Homes.html</a:t>
            </a:r>
            <a:endParaRPr lang="en-US" dirty="0"/>
          </a:p>
        </p:txBody>
      </p:sp>
    </p:spTree>
    <p:extLst>
      <p:ext uri="{BB962C8B-B14F-4D97-AF65-F5344CB8AC3E}">
        <p14:creationId xmlns:p14="http://schemas.microsoft.com/office/powerpoint/2010/main" val="103525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4C20-7EED-4D51-95EE-E931C99F63AF}"/>
              </a:ext>
            </a:extLst>
          </p:cNvPr>
          <p:cNvSpPr>
            <a:spLocks noGrp="1"/>
          </p:cNvSpPr>
          <p:nvPr>
            <p:ph type="title"/>
          </p:nvPr>
        </p:nvSpPr>
        <p:spPr>
          <a:xfrm>
            <a:off x="888631" y="2358391"/>
            <a:ext cx="3498979" cy="2453676"/>
          </a:xfrm>
        </p:spPr>
        <p:txBody>
          <a:bodyPr>
            <a:normAutofit/>
          </a:bodyPr>
          <a:lstStyle/>
          <a:p>
            <a:r>
              <a:rPr lang="en-US" dirty="0"/>
              <a:t>AR Lab Network</a:t>
            </a:r>
            <a:br>
              <a:rPr lang="en-US" dirty="0"/>
            </a:br>
            <a:r>
              <a:rPr lang="en-US" sz="3200" dirty="0"/>
              <a:t>Surveillance Testing</a:t>
            </a:r>
            <a:endParaRPr lang="en-US" dirty="0"/>
          </a:p>
        </p:txBody>
      </p:sp>
      <p:sp>
        <p:nvSpPr>
          <p:cNvPr id="3" name="Content Placeholder 2">
            <a:extLst>
              <a:ext uri="{FF2B5EF4-FFF2-40B4-BE49-F238E27FC236}">
                <a16:creationId xmlns:a16="http://schemas.microsoft.com/office/drawing/2014/main" id="{9C9F5548-EB6B-44A6-9A20-B905713684C6}"/>
              </a:ext>
            </a:extLst>
          </p:cNvPr>
          <p:cNvSpPr>
            <a:spLocks noGrp="1"/>
          </p:cNvSpPr>
          <p:nvPr>
            <p:ph idx="1"/>
          </p:nvPr>
        </p:nvSpPr>
        <p:spPr>
          <a:xfrm>
            <a:off x="5118447" y="2577532"/>
            <a:ext cx="6281873" cy="2959925"/>
          </a:xfrm>
        </p:spPr>
        <p:txBody>
          <a:bodyPr>
            <a:normAutofit fontScale="92500"/>
          </a:bodyPr>
          <a:lstStyle/>
          <a:p>
            <a:r>
              <a:rPr lang="en-US" sz="2400" dirty="0"/>
              <a:t>Routine surveillance testing</a:t>
            </a:r>
          </a:p>
          <a:p>
            <a:r>
              <a:rPr lang="en-US" sz="2400" dirty="0"/>
              <a:t>Species identification</a:t>
            </a:r>
          </a:p>
          <a:p>
            <a:r>
              <a:rPr lang="en-US" sz="2400" dirty="0"/>
              <a:t>Antimicrobial susceptibility testing</a:t>
            </a:r>
          </a:p>
          <a:p>
            <a:r>
              <a:rPr lang="en-US" sz="2400" dirty="0"/>
              <a:t>Molecular testing</a:t>
            </a:r>
          </a:p>
          <a:p>
            <a:r>
              <a:rPr lang="en-US" sz="2400" dirty="0"/>
              <a:t>Modified </a:t>
            </a:r>
            <a:r>
              <a:rPr lang="en-US" sz="2400" dirty="0" err="1"/>
              <a:t>Carbapenemase</a:t>
            </a:r>
            <a:r>
              <a:rPr lang="en-US" sz="2400" dirty="0"/>
              <a:t> production testing </a:t>
            </a:r>
          </a:p>
        </p:txBody>
      </p:sp>
      <p:pic>
        <p:nvPicPr>
          <p:cNvPr id="4" name="Picture 3">
            <a:extLst>
              <a:ext uri="{FF2B5EF4-FFF2-40B4-BE49-F238E27FC236}">
                <a16:creationId xmlns:a16="http://schemas.microsoft.com/office/drawing/2014/main" id="{DF0E7997-4B81-462B-B4A0-EAB1928FC9C2}"/>
              </a:ext>
            </a:extLst>
          </p:cNvPr>
          <p:cNvPicPr>
            <a:picLocks noChangeAspect="1"/>
          </p:cNvPicPr>
          <p:nvPr/>
        </p:nvPicPr>
        <p:blipFill>
          <a:blip r:embed="rId3"/>
          <a:stretch>
            <a:fillRect/>
          </a:stretch>
        </p:blipFill>
        <p:spPr>
          <a:xfrm>
            <a:off x="4773233" y="638175"/>
            <a:ext cx="6972300" cy="2133600"/>
          </a:xfrm>
          <a:prstGeom prst="rect">
            <a:avLst/>
          </a:prstGeom>
        </p:spPr>
      </p:pic>
      <p:sp>
        <p:nvSpPr>
          <p:cNvPr id="5" name="Rectangle 4">
            <a:extLst>
              <a:ext uri="{FF2B5EF4-FFF2-40B4-BE49-F238E27FC236}">
                <a16:creationId xmlns:a16="http://schemas.microsoft.com/office/drawing/2014/main" id="{7E6FE74E-3481-4443-97B5-84655F07E97F}"/>
              </a:ext>
            </a:extLst>
          </p:cNvPr>
          <p:cNvSpPr/>
          <p:nvPr/>
        </p:nvSpPr>
        <p:spPr>
          <a:xfrm>
            <a:off x="4591050" y="5758160"/>
            <a:ext cx="7154483" cy="923330"/>
          </a:xfrm>
          <a:prstGeom prst="rect">
            <a:avLst/>
          </a:prstGeom>
        </p:spPr>
        <p:txBody>
          <a:bodyPr wrap="square">
            <a:spAutoFit/>
          </a:bodyPr>
          <a:lstStyle/>
          <a:p>
            <a:r>
              <a:rPr lang="en-US" dirty="0">
                <a:hlinkClick r:id="rId4"/>
              </a:rPr>
              <a:t>https://www.cdc.gov/drugresistance/solutions-initiative/ar-lab-network.html?CDC_AA_refVal=https%3A%2F%2Fwww.cdc.gov%2Fdrugresistance%2Fsolutions-initiative%2Far-lab-networks.html</a:t>
            </a:r>
            <a:endParaRPr lang="en-US" dirty="0"/>
          </a:p>
        </p:txBody>
      </p:sp>
    </p:spTree>
    <p:extLst>
      <p:ext uri="{BB962C8B-B14F-4D97-AF65-F5344CB8AC3E}">
        <p14:creationId xmlns:p14="http://schemas.microsoft.com/office/powerpoint/2010/main" val="167065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60C-BE41-437D-9B59-707166798319}"/>
              </a:ext>
            </a:extLst>
          </p:cNvPr>
          <p:cNvSpPr>
            <a:spLocks noGrp="1"/>
          </p:cNvSpPr>
          <p:nvPr>
            <p:ph type="title"/>
          </p:nvPr>
        </p:nvSpPr>
        <p:spPr/>
        <p:txBody>
          <a:bodyPr>
            <a:normAutofit/>
          </a:bodyPr>
          <a:lstStyle/>
          <a:p>
            <a:r>
              <a:rPr lang="en-US" dirty="0"/>
              <a:t>Antimicrobial Stewardship </a:t>
            </a:r>
            <a:r>
              <a:rPr lang="en-US" sz="2800" dirty="0"/>
              <a:t>Recognition Program</a:t>
            </a:r>
            <a:endParaRPr lang="en-US" dirty="0"/>
          </a:p>
        </p:txBody>
      </p:sp>
      <p:sp>
        <p:nvSpPr>
          <p:cNvPr id="3" name="Content Placeholder 2">
            <a:extLst>
              <a:ext uri="{FF2B5EF4-FFF2-40B4-BE49-F238E27FC236}">
                <a16:creationId xmlns:a16="http://schemas.microsoft.com/office/drawing/2014/main" id="{33B98371-3388-49E8-A00A-C465C139DE96}"/>
              </a:ext>
            </a:extLst>
          </p:cNvPr>
          <p:cNvSpPr>
            <a:spLocks noGrp="1"/>
          </p:cNvSpPr>
          <p:nvPr>
            <p:ph idx="1"/>
          </p:nvPr>
        </p:nvSpPr>
        <p:spPr>
          <a:xfrm>
            <a:off x="5118447" y="3495675"/>
            <a:ext cx="6281873" cy="2556132"/>
          </a:xfrm>
        </p:spPr>
        <p:txBody>
          <a:bodyPr/>
          <a:lstStyle/>
          <a:p>
            <a:r>
              <a:rPr lang="en-US" dirty="0"/>
              <a:t>2019 - 68 awardees</a:t>
            </a:r>
          </a:p>
          <a:p>
            <a:r>
              <a:rPr lang="en-US" dirty="0"/>
              <a:t>Applications for acute, post-acute &amp; outpatient</a:t>
            </a:r>
          </a:p>
          <a:p>
            <a:r>
              <a:rPr lang="en-US" dirty="0"/>
              <a:t>Aligns with CDC core elements</a:t>
            </a:r>
          </a:p>
          <a:p>
            <a:r>
              <a:rPr lang="en-US" dirty="0"/>
              <a:t>Re-opens Summer 2020</a:t>
            </a:r>
          </a:p>
          <a:p>
            <a:endParaRPr lang="en-US" dirty="0"/>
          </a:p>
        </p:txBody>
      </p:sp>
      <p:grpSp>
        <p:nvGrpSpPr>
          <p:cNvPr id="6" name="Group 5">
            <a:extLst>
              <a:ext uri="{FF2B5EF4-FFF2-40B4-BE49-F238E27FC236}">
                <a16:creationId xmlns:a16="http://schemas.microsoft.com/office/drawing/2014/main" id="{B1A2D586-F30A-47BD-82B4-C92F2476D6B8}"/>
              </a:ext>
            </a:extLst>
          </p:cNvPr>
          <p:cNvGrpSpPr/>
          <p:nvPr/>
        </p:nvGrpSpPr>
        <p:grpSpPr>
          <a:xfrm>
            <a:off x="5493488" y="1114664"/>
            <a:ext cx="5348288" cy="2562225"/>
            <a:chOff x="5493488" y="583018"/>
            <a:chExt cx="5348288" cy="2562225"/>
          </a:xfrm>
        </p:grpSpPr>
        <p:pic>
          <p:nvPicPr>
            <p:cNvPr id="4" name="Picture 2" descr="Image result for torn paper">
              <a:extLst>
                <a:ext uri="{FF2B5EF4-FFF2-40B4-BE49-F238E27FC236}">
                  <a16:creationId xmlns:a16="http://schemas.microsoft.com/office/drawing/2014/main" id="{A2213200-D311-4213-AF3B-1E4E8ADFD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957" t="72157" r="28806" b="2"/>
            <a:stretch>
              <a:fillRect/>
            </a:stretch>
          </p:blipFill>
          <p:spPr bwMode="auto">
            <a:xfrm>
              <a:off x="5493488" y="1829206"/>
              <a:ext cx="52578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3138A1F-B31F-40F3-9085-9762E8C27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488" y="583018"/>
              <a:ext cx="53482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101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163C-6434-4244-9336-4504621F470C}"/>
              </a:ext>
            </a:extLst>
          </p:cNvPr>
          <p:cNvSpPr>
            <a:spLocks noGrp="1"/>
          </p:cNvSpPr>
          <p:nvPr>
            <p:ph type="title"/>
          </p:nvPr>
        </p:nvSpPr>
        <p:spPr>
          <a:xfrm>
            <a:off x="888631" y="2349925"/>
            <a:ext cx="3498979" cy="2456442"/>
          </a:xfrm>
        </p:spPr>
        <p:txBody>
          <a:bodyPr>
            <a:normAutofit/>
          </a:bodyPr>
          <a:lstStyle/>
          <a:p>
            <a:r>
              <a:rPr lang="en-US" dirty="0"/>
              <a:t>ICAR 2.0</a:t>
            </a:r>
            <a:br>
              <a:rPr lang="en-US" dirty="0"/>
            </a:br>
            <a:r>
              <a:rPr lang="en-US" sz="1800" dirty="0"/>
              <a:t>Jessica Arias, Bridget Farrell, Carol Genese</a:t>
            </a:r>
            <a:endParaRPr lang="en-US" dirty="0"/>
          </a:p>
        </p:txBody>
      </p:sp>
      <p:sp>
        <p:nvSpPr>
          <p:cNvPr id="3" name="Content Placeholder 2">
            <a:extLst>
              <a:ext uri="{FF2B5EF4-FFF2-40B4-BE49-F238E27FC236}">
                <a16:creationId xmlns:a16="http://schemas.microsoft.com/office/drawing/2014/main" id="{27B9B274-2A31-4D08-9E47-0E322DEA410F}"/>
              </a:ext>
            </a:extLst>
          </p:cNvPr>
          <p:cNvSpPr>
            <a:spLocks noGrp="1"/>
          </p:cNvSpPr>
          <p:nvPr>
            <p:ph idx="1"/>
          </p:nvPr>
        </p:nvSpPr>
        <p:spPr>
          <a:xfrm>
            <a:off x="5118447" y="1371600"/>
            <a:ext cx="6281873" cy="4680208"/>
          </a:xfrm>
        </p:spPr>
        <p:txBody>
          <a:bodyPr/>
          <a:lstStyle/>
          <a:p>
            <a:r>
              <a:rPr lang="en-US" dirty="0"/>
              <a:t>Infection prevention </a:t>
            </a:r>
          </a:p>
          <a:p>
            <a:r>
              <a:rPr lang="en-US" dirty="0"/>
              <a:t>Ventilator Skilled Nursing Facilities</a:t>
            </a:r>
          </a:p>
          <a:p>
            <a:r>
              <a:rPr lang="en-US" dirty="0"/>
              <a:t>On-site support</a:t>
            </a:r>
          </a:p>
          <a:p>
            <a:r>
              <a:rPr lang="en-US" dirty="0"/>
              <a:t>Prevent spread of  novel </a:t>
            </a:r>
            <a:r>
              <a:rPr lang="en-US" dirty="0" err="1"/>
              <a:t>MDROs</a:t>
            </a:r>
            <a:endParaRPr lang="en-US" dirty="0"/>
          </a:p>
        </p:txBody>
      </p:sp>
      <p:pic>
        <p:nvPicPr>
          <p:cNvPr id="5" name="Picture 4">
            <a:extLst>
              <a:ext uri="{FF2B5EF4-FFF2-40B4-BE49-F238E27FC236}">
                <a16:creationId xmlns:a16="http://schemas.microsoft.com/office/drawing/2014/main" id="{D1EA3837-CD18-44C4-B588-8E290FA60230}"/>
              </a:ext>
            </a:extLst>
          </p:cNvPr>
          <p:cNvPicPr>
            <a:picLocks noChangeAspect="1"/>
          </p:cNvPicPr>
          <p:nvPr/>
        </p:nvPicPr>
        <p:blipFill>
          <a:blip r:embed="rId3"/>
          <a:stretch>
            <a:fillRect/>
          </a:stretch>
        </p:blipFill>
        <p:spPr>
          <a:xfrm>
            <a:off x="5409377" y="614704"/>
            <a:ext cx="5700011" cy="1873314"/>
          </a:xfrm>
          <a:prstGeom prst="rect">
            <a:avLst/>
          </a:prstGeom>
        </p:spPr>
      </p:pic>
    </p:spTree>
    <p:extLst>
      <p:ext uri="{BB962C8B-B14F-4D97-AF65-F5344CB8AC3E}">
        <p14:creationId xmlns:p14="http://schemas.microsoft.com/office/powerpoint/2010/main" val="413723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0DC5-43BE-474A-9868-4399AB518BDC}"/>
              </a:ext>
            </a:extLst>
          </p:cNvPr>
          <p:cNvSpPr>
            <a:spLocks noGrp="1"/>
          </p:cNvSpPr>
          <p:nvPr>
            <p:ph type="title"/>
          </p:nvPr>
        </p:nvSpPr>
        <p:spPr/>
        <p:txBody>
          <a:bodyPr anchor="ctr">
            <a:normAutofit/>
          </a:bodyPr>
          <a:lstStyle/>
          <a:p>
            <a:r>
              <a:rPr lang="en-US" sz="3600" dirty="0">
                <a:solidFill>
                  <a:schemeClr val="bg1"/>
                </a:solidFill>
              </a:rPr>
              <a:t>Education Opportunities </a:t>
            </a:r>
          </a:p>
        </p:txBody>
      </p:sp>
      <p:sp>
        <p:nvSpPr>
          <p:cNvPr id="3" name="Content Placeholder 2">
            <a:extLst>
              <a:ext uri="{FF2B5EF4-FFF2-40B4-BE49-F238E27FC236}">
                <a16:creationId xmlns:a16="http://schemas.microsoft.com/office/drawing/2014/main" id="{9E353D3A-3AF3-4BC3-9E0D-568A58E4BF4E}"/>
              </a:ext>
            </a:extLst>
          </p:cNvPr>
          <p:cNvSpPr>
            <a:spLocks noGrp="1"/>
          </p:cNvSpPr>
          <p:nvPr>
            <p:ph idx="1"/>
          </p:nvPr>
        </p:nvSpPr>
        <p:spPr>
          <a:xfrm>
            <a:off x="5021496" y="971550"/>
            <a:ext cx="6281873" cy="3581400"/>
          </a:xfrm>
        </p:spPr>
        <p:txBody>
          <a:bodyPr>
            <a:normAutofit/>
          </a:bodyPr>
          <a:lstStyle/>
          <a:p>
            <a:pPr>
              <a:lnSpc>
                <a:spcPct val="110000"/>
              </a:lnSpc>
            </a:pPr>
            <a:r>
              <a:rPr lang="en-US" dirty="0"/>
              <a:t>IC/AR Webinars</a:t>
            </a:r>
          </a:p>
          <a:p>
            <a:pPr lvl="1">
              <a:lnSpc>
                <a:spcPct val="110000"/>
              </a:lnSpc>
            </a:pPr>
            <a:r>
              <a:rPr lang="en-US" dirty="0"/>
              <a:t>CRAB or Carbapenem resistant </a:t>
            </a:r>
            <a:r>
              <a:rPr lang="en-US" i="1" dirty="0"/>
              <a:t>A. </a:t>
            </a:r>
            <a:r>
              <a:rPr lang="en-US" i="1" dirty="0" err="1"/>
              <a:t>baumannii</a:t>
            </a:r>
            <a:r>
              <a:rPr lang="en-US" dirty="0"/>
              <a:t>	</a:t>
            </a:r>
          </a:p>
          <a:p>
            <a:pPr lvl="1">
              <a:lnSpc>
                <a:spcPct val="110000"/>
              </a:lnSpc>
            </a:pPr>
            <a:r>
              <a:rPr lang="en-US" dirty="0"/>
              <a:t>March 2020 – email to follow </a:t>
            </a:r>
          </a:p>
          <a:p>
            <a:pPr lvl="1">
              <a:lnSpc>
                <a:spcPct val="110000"/>
              </a:lnSpc>
            </a:pPr>
            <a:r>
              <a:rPr lang="en-US" dirty="0"/>
              <a:t>Recording available under “ICAR Resources” </a:t>
            </a:r>
            <a:r>
              <a:rPr lang="en-US" u="sng" dirty="0"/>
              <a:t>Webinars</a:t>
            </a:r>
            <a:r>
              <a:rPr lang="en-US" dirty="0"/>
              <a:t> </a:t>
            </a:r>
            <a:r>
              <a:rPr lang="en-US" dirty="0">
                <a:hlinkClick r:id="rId2"/>
              </a:rPr>
              <a:t>https://www.nj.gov/health/cd/topics/hai.shtml</a:t>
            </a:r>
            <a:endParaRPr lang="en-US" dirty="0"/>
          </a:p>
          <a:p>
            <a:pPr>
              <a:lnSpc>
                <a:spcPct val="110000"/>
              </a:lnSpc>
            </a:pPr>
            <a:r>
              <a:rPr lang="en-US" dirty="0"/>
              <a:t>ICAR Resources or Assessment Opportunity:</a:t>
            </a:r>
          </a:p>
          <a:p>
            <a:pPr lvl="1">
              <a:lnSpc>
                <a:spcPct val="110000"/>
              </a:lnSpc>
            </a:pPr>
            <a:r>
              <a:rPr lang="en-US" sz="1400" dirty="0">
                <a:hlinkClick r:id="rId3"/>
              </a:rPr>
              <a:t>CDS.ICAR@doh.nj.gov</a:t>
            </a:r>
            <a:r>
              <a:rPr lang="en-US" sz="1400" dirty="0"/>
              <a:t> and/or see ICAR team member </a:t>
            </a:r>
          </a:p>
          <a:p>
            <a:pPr>
              <a:lnSpc>
                <a:spcPct val="110000"/>
              </a:lnSpc>
            </a:pPr>
            <a:r>
              <a:rPr lang="en-US" dirty="0"/>
              <a:t>“Training Opportunities” </a:t>
            </a:r>
          </a:p>
          <a:p>
            <a:pPr lvl="1">
              <a:lnSpc>
                <a:spcPct val="110000"/>
              </a:lnSpc>
            </a:pPr>
            <a:r>
              <a:rPr lang="en-US" dirty="0">
                <a:hlinkClick r:id="rId4"/>
              </a:rPr>
              <a:t>https://community.apic.org/southernnewjersey/new-item3</a:t>
            </a:r>
            <a:r>
              <a:rPr lang="en-US" dirty="0"/>
              <a:t> </a:t>
            </a:r>
          </a:p>
        </p:txBody>
      </p:sp>
      <p:pic>
        <p:nvPicPr>
          <p:cNvPr id="7" name="Graphic 6" descr="Daily Calendar">
            <a:extLst>
              <a:ext uri="{FF2B5EF4-FFF2-40B4-BE49-F238E27FC236}">
                <a16:creationId xmlns:a16="http://schemas.microsoft.com/office/drawing/2014/main" id="{EF36EC8F-97FF-4584-A803-6EC36E35F9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1145" y="4210075"/>
            <a:ext cx="2476476" cy="2476476"/>
          </a:xfrm>
          <a:prstGeom prst="rect">
            <a:avLst/>
          </a:prstGeom>
        </p:spPr>
      </p:pic>
    </p:spTree>
    <p:extLst>
      <p:ext uri="{BB962C8B-B14F-4D97-AF65-F5344CB8AC3E}">
        <p14:creationId xmlns:p14="http://schemas.microsoft.com/office/powerpoint/2010/main" val="93472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14A4-092D-49F9-ACC5-45423107D24B}"/>
              </a:ext>
            </a:extLst>
          </p:cNvPr>
          <p:cNvSpPr>
            <a:spLocks noGrp="1"/>
          </p:cNvSpPr>
          <p:nvPr>
            <p:ph type="ctrTitle"/>
          </p:nvPr>
        </p:nvSpPr>
        <p:spPr>
          <a:xfrm>
            <a:off x="1759237" y="2076450"/>
            <a:ext cx="8679915" cy="2400300"/>
          </a:xfrm>
        </p:spPr>
        <p:txBody>
          <a:bodyPr>
            <a:normAutofit/>
          </a:bodyPr>
          <a:lstStyle/>
          <a:p>
            <a:r>
              <a:rPr lang="en-US" dirty="0">
                <a:solidFill>
                  <a:schemeClr val="tx1"/>
                </a:solidFill>
              </a:rPr>
              <a:t>SARS-CoV-2</a:t>
            </a:r>
            <a:br>
              <a:rPr lang="en-US" dirty="0"/>
            </a:br>
            <a:r>
              <a:rPr lang="en-US" dirty="0">
                <a:solidFill>
                  <a:schemeClr val="tx1"/>
                </a:solidFill>
              </a:rPr>
              <a:t>2019 n-</a:t>
            </a:r>
            <a:r>
              <a:rPr lang="en-US" dirty="0" err="1">
                <a:solidFill>
                  <a:schemeClr val="tx1"/>
                </a:solidFill>
              </a:rPr>
              <a:t>CoV</a:t>
            </a:r>
            <a:r>
              <a:rPr lang="en-US" dirty="0">
                <a:solidFill>
                  <a:schemeClr val="tx1"/>
                </a:solidFill>
              </a:rPr>
              <a:t>      COVID-19</a:t>
            </a:r>
            <a:br>
              <a:rPr lang="en-US" dirty="0"/>
            </a:br>
            <a:endParaRPr lang="en-US" dirty="0"/>
          </a:p>
        </p:txBody>
      </p:sp>
      <p:sp>
        <p:nvSpPr>
          <p:cNvPr id="5" name="Subtitle 4">
            <a:extLst>
              <a:ext uri="{FF2B5EF4-FFF2-40B4-BE49-F238E27FC236}">
                <a16:creationId xmlns:a16="http://schemas.microsoft.com/office/drawing/2014/main" id="{40A66D71-AE82-45A0-B553-92EB39910B98}"/>
              </a:ext>
            </a:extLst>
          </p:cNvPr>
          <p:cNvSpPr>
            <a:spLocks noGrp="1"/>
          </p:cNvSpPr>
          <p:nvPr>
            <p:ph type="subTitle" idx="1"/>
          </p:nvPr>
        </p:nvSpPr>
        <p:spPr/>
        <p:txBody>
          <a:bodyPr>
            <a:normAutofit/>
          </a:bodyPr>
          <a:lstStyle/>
          <a:p>
            <a:r>
              <a:rPr lang="en-US" sz="4800" dirty="0">
                <a:solidFill>
                  <a:srgbClr val="FF0000"/>
                </a:solidFill>
              </a:rPr>
              <a:t>Hot Topic</a:t>
            </a:r>
          </a:p>
          <a:p>
            <a:r>
              <a:rPr lang="en-US" dirty="0">
                <a:solidFill>
                  <a:schemeClr val="bg1"/>
                </a:solidFill>
              </a:rPr>
              <a:t>Facilitated by Jessica Arias</a:t>
            </a:r>
          </a:p>
        </p:txBody>
      </p:sp>
      <p:pic>
        <p:nvPicPr>
          <p:cNvPr id="6" name="Picture 5">
            <a:extLst>
              <a:ext uri="{FF2B5EF4-FFF2-40B4-BE49-F238E27FC236}">
                <a16:creationId xmlns:a16="http://schemas.microsoft.com/office/drawing/2014/main" id="{29D1BE16-C790-4C02-BE52-3FCE7D000A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6343" y="5415236"/>
            <a:ext cx="1156492" cy="1100320"/>
          </a:xfrm>
          <a:prstGeom prst="rect">
            <a:avLst/>
          </a:prstGeom>
        </p:spPr>
      </p:pic>
      <p:sp>
        <p:nvSpPr>
          <p:cNvPr id="7" name="TextBox 6">
            <a:extLst>
              <a:ext uri="{FF2B5EF4-FFF2-40B4-BE49-F238E27FC236}">
                <a16:creationId xmlns:a16="http://schemas.microsoft.com/office/drawing/2014/main" id="{700E9042-4E76-4FA2-ABBB-AAF9D97FAEF3}"/>
              </a:ext>
            </a:extLst>
          </p:cNvPr>
          <p:cNvSpPr txBox="1"/>
          <p:nvPr/>
        </p:nvSpPr>
        <p:spPr>
          <a:xfrm rot="5400000">
            <a:off x="10468690" y="5292126"/>
            <a:ext cx="3200399" cy="246221"/>
          </a:xfrm>
          <a:prstGeom prst="rect">
            <a:avLst/>
          </a:prstGeom>
          <a:noFill/>
        </p:spPr>
        <p:txBody>
          <a:bodyPr wrap="square" rtlCol="0">
            <a:spAutoFit/>
          </a:bodyPr>
          <a:lstStyle/>
          <a:p>
            <a:pPr algn="ctr"/>
            <a:r>
              <a:rPr lang="en-US" sz="1000" dirty="0"/>
              <a:t>Illustration: CDC / Alissa Eckert &amp; Dan Higgins</a:t>
            </a:r>
          </a:p>
        </p:txBody>
      </p:sp>
      <p:pic>
        <p:nvPicPr>
          <p:cNvPr id="8" name="Picture 7">
            <a:extLst>
              <a:ext uri="{FF2B5EF4-FFF2-40B4-BE49-F238E27FC236}">
                <a16:creationId xmlns:a16="http://schemas.microsoft.com/office/drawing/2014/main" id="{5728B4CA-5B50-44F5-9464-9477F797AEB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01843" y="220715"/>
            <a:ext cx="937407" cy="891876"/>
          </a:xfrm>
          <a:prstGeom prst="rect">
            <a:avLst/>
          </a:prstGeom>
        </p:spPr>
      </p:pic>
      <p:pic>
        <p:nvPicPr>
          <p:cNvPr id="9" name="Picture 8">
            <a:extLst>
              <a:ext uri="{FF2B5EF4-FFF2-40B4-BE49-F238E27FC236}">
                <a16:creationId xmlns:a16="http://schemas.microsoft.com/office/drawing/2014/main" id="{8E40CDB9-25D0-4174-9509-A50A961C3F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23761" y="2687690"/>
            <a:ext cx="937407" cy="891876"/>
          </a:xfrm>
          <a:prstGeom prst="rect">
            <a:avLst/>
          </a:prstGeom>
        </p:spPr>
      </p:pic>
      <p:pic>
        <p:nvPicPr>
          <p:cNvPr id="10" name="Picture 9">
            <a:extLst>
              <a:ext uri="{FF2B5EF4-FFF2-40B4-BE49-F238E27FC236}">
                <a16:creationId xmlns:a16="http://schemas.microsoft.com/office/drawing/2014/main" id="{9F752E39-D2B1-46D9-8CE8-4D132E2302C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8918" y="220715"/>
            <a:ext cx="937407" cy="891876"/>
          </a:xfrm>
          <a:prstGeom prst="rect">
            <a:avLst/>
          </a:prstGeom>
        </p:spPr>
      </p:pic>
      <p:pic>
        <p:nvPicPr>
          <p:cNvPr id="11" name="Picture 10">
            <a:extLst>
              <a:ext uri="{FF2B5EF4-FFF2-40B4-BE49-F238E27FC236}">
                <a16:creationId xmlns:a16="http://schemas.microsoft.com/office/drawing/2014/main" id="{CF2BD9A7-AC49-46D4-91A3-7EF0C5B874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0759" y="5623680"/>
            <a:ext cx="937407" cy="891876"/>
          </a:xfrm>
          <a:prstGeom prst="rect">
            <a:avLst/>
          </a:prstGeom>
        </p:spPr>
      </p:pic>
      <p:sp>
        <p:nvSpPr>
          <p:cNvPr id="3" name="Arrow: Right 2">
            <a:extLst>
              <a:ext uri="{FF2B5EF4-FFF2-40B4-BE49-F238E27FC236}">
                <a16:creationId xmlns:a16="http://schemas.microsoft.com/office/drawing/2014/main" id="{3DD5DFB6-4397-4476-939A-C1E8C174603A}"/>
              </a:ext>
            </a:extLst>
          </p:cNvPr>
          <p:cNvSpPr/>
          <p:nvPr/>
        </p:nvSpPr>
        <p:spPr>
          <a:xfrm>
            <a:off x="6096000" y="3286125"/>
            <a:ext cx="523875" cy="225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09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6586-4F02-4AE6-BE26-3C6CB3CE920C}"/>
              </a:ext>
            </a:extLst>
          </p:cNvPr>
          <p:cNvSpPr>
            <a:spLocks noGrp="1"/>
          </p:cNvSpPr>
          <p:nvPr>
            <p:ph type="title"/>
          </p:nvPr>
        </p:nvSpPr>
        <p:spPr/>
        <p:txBody>
          <a:bodyPr/>
          <a:lstStyle/>
          <a:p>
            <a:r>
              <a:rPr lang="en-US" dirty="0"/>
              <a:t>What is coronavirus?</a:t>
            </a:r>
          </a:p>
        </p:txBody>
      </p:sp>
      <p:sp>
        <p:nvSpPr>
          <p:cNvPr id="3" name="Content Placeholder 2">
            <a:extLst>
              <a:ext uri="{FF2B5EF4-FFF2-40B4-BE49-F238E27FC236}">
                <a16:creationId xmlns:a16="http://schemas.microsoft.com/office/drawing/2014/main" id="{5888427A-9F3C-46B1-8361-629C24EA9D49}"/>
              </a:ext>
            </a:extLst>
          </p:cNvPr>
          <p:cNvSpPr>
            <a:spLocks noGrp="1"/>
          </p:cNvSpPr>
          <p:nvPr>
            <p:ph idx="1"/>
          </p:nvPr>
        </p:nvSpPr>
        <p:spPr/>
        <p:txBody>
          <a:bodyPr/>
          <a:lstStyle/>
          <a:p>
            <a:r>
              <a:rPr lang="en-US" dirty="0"/>
              <a:t>Family of viruses that can cause respiratory illness in people</a:t>
            </a:r>
          </a:p>
          <a:p>
            <a:r>
              <a:rPr lang="en-US" dirty="0"/>
              <a:t>Circulates among animals, including camels, cattle, cats</a:t>
            </a:r>
          </a:p>
          <a:p>
            <a:r>
              <a:rPr lang="en-US" dirty="0"/>
              <a:t>COVID-19 is the 7</a:t>
            </a:r>
            <a:r>
              <a:rPr lang="en-US" baseline="30000" dirty="0"/>
              <a:t>th</a:t>
            </a:r>
            <a:r>
              <a:rPr lang="en-US" dirty="0"/>
              <a:t> known human coronavirus, is thought to have jumped species from animals to begin infecting humans</a:t>
            </a:r>
          </a:p>
        </p:txBody>
      </p:sp>
    </p:spTree>
    <p:extLst>
      <p:ext uri="{BB962C8B-B14F-4D97-AF65-F5344CB8AC3E}">
        <p14:creationId xmlns:p14="http://schemas.microsoft.com/office/powerpoint/2010/main" val="95364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5514-C073-4E7A-89A6-AE4115618EA5}"/>
              </a:ext>
            </a:extLst>
          </p:cNvPr>
          <p:cNvSpPr>
            <a:spLocks noGrp="1"/>
          </p:cNvSpPr>
          <p:nvPr>
            <p:ph type="title"/>
          </p:nvPr>
        </p:nvSpPr>
        <p:spPr/>
        <p:txBody>
          <a:bodyPr/>
          <a:lstStyle/>
          <a:p>
            <a:r>
              <a:rPr lang="en-US" dirty="0"/>
              <a:t>Coronavirus</a:t>
            </a:r>
          </a:p>
        </p:txBody>
      </p:sp>
      <p:sp>
        <p:nvSpPr>
          <p:cNvPr id="3" name="Text Placeholder 2">
            <a:extLst>
              <a:ext uri="{FF2B5EF4-FFF2-40B4-BE49-F238E27FC236}">
                <a16:creationId xmlns:a16="http://schemas.microsoft.com/office/drawing/2014/main" id="{147FF36F-8914-4D88-8583-EB6A15B8043D}"/>
              </a:ext>
            </a:extLst>
          </p:cNvPr>
          <p:cNvSpPr>
            <a:spLocks noGrp="1"/>
          </p:cNvSpPr>
          <p:nvPr>
            <p:ph type="body" idx="1"/>
          </p:nvPr>
        </p:nvSpPr>
        <p:spPr/>
        <p:txBody>
          <a:bodyPr/>
          <a:lstStyle/>
          <a:p>
            <a:r>
              <a:rPr lang="en-US" dirty="0"/>
              <a:t>Seasonal </a:t>
            </a:r>
          </a:p>
        </p:txBody>
      </p:sp>
      <p:sp>
        <p:nvSpPr>
          <p:cNvPr id="4" name="Content Placeholder 3">
            <a:extLst>
              <a:ext uri="{FF2B5EF4-FFF2-40B4-BE49-F238E27FC236}">
                <a16:creationId xmlns:a16="http://schemas.microsoft.com/office/drawing/2014/main" id="{4C935C22-E944-4B25-B2F1-177B5F26D34D}"/>
              </a:ext>
            </a:extLst>
          </p:cNvPr>
          <p:cNvSpPr>
            <a:spLocks noGrp="1"/>
          </p:cNvSpPr>
          <p:nvPr>
            <p:ph sz="half" idx="2"/>
          </p:nvPr>
        </p:nvSpPr>
        <p:spPr/>
        <p:txBody>
          <a:bodyPr>
            <a:normAutofit fontScale="92500" lnSpcReduction="10000"/>
          </a:bodyPr>
          <a:lstStyle/>
          <a:p>
            <a:r>
              <a:rPr lang="en-US" dirty="0"/>
              <a:t>Four common circulating</a:t>
            </a:r>
          </a:p>
          <a:p>
            <a:pPr lvl="1"/>
            <a:r>
              <a:rPr lang="en-US" dirty="0"/>
              <a:t>OC43</a:t>
            </a:r>
          </a:p>
          <a:p>
            <a:pPr lvl="1"/>
            <a:r>
              <a:rPr lang="en-US" dirty="0"/>
              <a:t>229E</a:t>
            </a:r>
          </a:p>
          <a:p>
            <a:pPr lvl="1"/>
            <a:r>
              <a:rPr lang="en-US" dirty="0"/>
              <a:t>HKU1</a:t>
            </a:r>
          </a:p>
          <a:p>
            <a:pPr lvl="1"/>
            <a:r>
              <a:rPr lang="en-US" dirty="0"/>
              <a:t>NL63</a:t>
            </a:r>
          </a:p>
        </p:txBody>
      </p:sp>
      <p:sp>
        <p:nvSpPr>
          <p:cNvPr id="5" name="Text Placeholder 4">
            <a:extLst>
              <a:ext uri="{FF2B5EF4-FFF2-40B4-BE49-F238E27FC236}">
                <a16:creationId xmlns:a16="http://schemas.microsoft.com/office/drawing/2014/main" id="{58DF8A96-FEA7-42F5-9D8A-AA1C57398A9F}"/>
              </a:ext>
            </a:extLst>
          </p:cNvPr>
          <p:cNvSpPr>
            <a:spLocks noGrp="1"/>
          </p:cNvSpPr>
          <p:nvPr>
            <p:ph type="body" sz="quarter" idx="3"/>
          </p:nvPr>
        </p:nvSpPr>
        <p:spPr/>
        <p:txBody>
          <a:bodyPr/>
          <a:lstStyle/>
          <a:p>
            <a:r>
              <a:rPr lang="en-US" dirty="0"/>
              <a:t>Novel (new strain not previously identified in humans)</a:t>
            </a:r>
          </a:p>
        </p:txBody>
      </p:sp>
      <p:sp>
        <p:nvSpPr>
          <p:cNvPr id="6" name="Content Placeholder 5">
            <a:extLst>
              <a:ext uri="{FF2B5EF4-FFF2-40B4-BE49-F238E27FC236}">
                <a16:creationId xmlns:a16="http://schemas.microsoft.com/office/drawing/2014/main" id="{0204FF63-8AAD-4810-9497-C01B52521591}"/>
              </a:ext>
            </a:extLst>
          </p:cNvPr>
          <p:cNvSpPr>
            <a:spLocks noGrp="1"/>
          </p:cNvSpPr>
          <p:nvPr>
            <p:ph sz="quarter" idx="4"/>
          </p:nvPr>
        </p:nvSpPr>
        <p:spPr/>
        <p:txBody>
          <a:bodyPr>
            <a:normAutofit fontScale="92500" lnSpcReduction="10000"/>
          </a:bodyPr>
          <a:lstStyle/>
          <a:p>
            <a:r>
              <a:rPr lang="en-US" dirty="0"/>
              <a:t>SARS</a:t>
            </a:r>
          </a:p>
          <a:p>
            <a:r>
              <a:rPr lang="en-US" dirty="0"/>
              <a:t>MERS </a:t>
            </a:r>
            <a:r>
              <a:rPr lang="en-US" dirty="0" err="1"/>
              <a:t>CoV</a:t>
            </a:r>
            <a:endParaRPr lang="en-US" dirty="0"/>
          </a:p>
          <a:p>
            <a:r>
              <a:rPr lang="en-US" dirty="0"/>
              <a:t>COVID-19</a:t>
            </a:r>
          </a:p>
        </p:txBody>
      </p:sp>
    </p:spTree>
    <p:extLst>
      <p:ext uri="{BB962C8B-B14F-4D97-AF65-F5344CB8AC3E}">
        <p14:creationId xmlns:p14="http://schemas.microsoft.com/office/powerpoint/2010/main" val="6049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2DFD-DB82-45C1-916A-F1E808D714BD}"/>
              </a:ext>
            </a:extLst>
          </p:cNvPr>
          <p:cNvSpPr>
            <a:spLocks noGrp="1"/>
          </p:cNvSpPr>
          <p:nvPr>
            <p:ph type="title"/>
          </p:nvPr>
        </p:nvSpPr>
        <p:spPr/>
        <p:txBody>
          <a:bodyPr>
            <a:normAutofit fontScale="90000"/>
          </a:bodyPr>
          <a:lstStyle/>
          <a:p>
            <a:r>
              <a:rPr lang="en-US" dirty="0"/>
              <a:t>How is COVID-19 different from other known coronaviruses?</a:t>
            </a:r>
          </a:p>
        </p:txBody>
      </p:sp>
      <p:sp>
        <p:nvSpPr>
          <p:cNvPr id="3" name="Content Placeholder 2">
            <a:extLst>
              <a:ext uri="{FF2B5EF4-FFF2-40B4-BE49-F238E27FC236}">
                <a16:creationId xmlns:a16="http://schemas.microsoft.com/office/drawing/2014/main" id="{E4411F81-C404-4614-A285-B802A4BAE1B0}"/>
              </a:ext>
            </a:extLst>
          </p:cNvPr>
          <p:cNvSpPr>
            <a:spLocks noGrp="1"/>
          </p:cNvSpPr>
          <p:nvPr>
            <p:ph idx="1"/>
          </p:nvPr>
        </p:nvSpPr>
        <p:spPr/>
        <p:txBody>
          <a:bodyPr/>
          <a:lstStyle/>
          <a:p>
            <a:r>
              <a:rPr lang="en-US" dirty="0"/>
              <a:t>Several coronaviruses cause common colds, but are not significant threats for most healthy people</a:t>
            </a:r>
          </a:p>
          <a:p>
            <a:r>
              <a:rPr lang="en-US" dirty="0"/>
              <a:t>Other coronaviruses have caused past outbreaks, including:</a:t>
            </a:r>
          </a:p>
          <a:p>
            <a:pPr lvl="1"/>
            <a:r>
              <a:rPr lang="en-US" dirty="0"/>
              <a:t>Severe Acute Respiratory Syndrome (SARS) </a:t>
            </a:r>
          </a:p>
          <a:p>
            <a:pPr lvl="1"/>
            <a:r>
              <a:rPr lang="en-US" dirty="0"/>
              <a:t>Middle East Respiratory Syndrome (MERS)</a:t>
            </a:r>
          </a:p>
          <a:p>
            <a:r>
              <a:rPr lang="en-US" dirty="0"/>
              <a:t>Each caused by a different coronavirus</a:t>
            </a:r>
          </a:p>
          <a:p>
            <a:r>
              <a:rPr lang="en-US" dirty="0"/>
              <a:t>COVID-19 is a distinct coronavirus</a:t>
            </a:r>
          </a:p>
          <a:p>
            <a:pPr lvl="1"/>
            <a:r>
              <a:rPr lang="en-US" dirty="0"/>
              <a:t>96% identity with bat virus from 2013; close to SARS</a:t>
            </a:r>
          </a:p>
        </p:txBody>
      </p:sp>
    </p:spTree>
    <p:extLst>
      <p:ext uri="{BB962C8B-B14F-4D97-AF65-F5344CB8AC3E}">
        <p14:creationId xmlns:p14="http://schemas.microsoft.com/office/powerpoint/2010/main" val="89920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D037-219F-45B2-BB5A-A73EC086F09A}"/>
              </a:ext>
            </a:extLst>
          </p:cNvPr>
          <p:cNvSpPr>
            <a:spLocks noGrp="1"/>
          </p:cNvSpPr>
          <p:nvPr>
            <p:ph type="title"/>
          </p:nvPr>
        </p:nvSpPr>
        <p:spPr>
          <a:xfrm>
            <a:off x="888631" y="2349925"/>
            <a:ext cx="3498979" cy="2456442"/>
          </a:xfrm>
        </p:spPr>
        <p:txBody>
          <a:bodyPr/>
          <a:lstStyle/>
          <a:p>
            <a:r>
              <a:rPr lang="en-US"/>
              <a:t>Current outbreak</a:t>
            </a:r>
            <a:endParaRPr lang="en-US" dirty="0"/>
          </a:p>
        </p:txBody>
      </p:sp>
      <p:sp>
        <p:nvSpPr>
          <p:cNvPr id="3" name="Content Placeholder 2">
            <a:extLst>
              <a:ext uri="{FF2B5EF4-FFF2-40B4-BE49-F238E27FC236}">
                <a16:creationId xmlns:a16="http://schemas.microsoft.com/office/drawing/2014/main" id="{F315D211-E7A8-48B8-A8A9-0B9C5A492A58}"/>
              </a:ext>
            </a:extLst>
          </p:cNvPr>
          <p:cNvSpPr>
            <a:spLocks noGrp="1"/>
          </p:cNvSpPr>
          <p:nvPr>
            <p:ph idx="1"/>
          </p:nvPr>
        </p:nvSpPr>
        <p:spPr>
          <a:xfrm>
            <a:off x="4765183" y="355923"/>
            <a:ext cx="5076827" cy="6250939"/>
          </a:xfrm>
        </p:spPr>
        <p:txBody>
          <a:bodyPr>
            <a:normAutofit/>
          </a:bodyPr>
          <a:lstStyle/>
          <a:p>
            <a:r>
              <a:rPr lang="en-US" dirty="0"/>
              <a:t>First case symptomatic on 12/1/2019 in Wuhan City, Hubei Province, China – no connection with fish market</a:t>
            </a:r>
          </a:p>
          <a:p>
            <a:pPr lvl="1"/>
            <a:r>
              <a:rPr lang="en-US" dirty="0"/>
              <a:t>Most in China, but many in a growing list of other countries – including the USA</a:t>
            </a:r>
          </a:p>
          <a:p>
            <a:r>
              <a:rPr lang="en-US" dirty="0"/>
              <a:t>Common symptoms: Fever, cough, shortness of breath</a:t>
            </a:r>
          </a:p>
          <a:p>
            <a:r>
              <a:rPr lang="en-US" dirty="0"/>
              <a:t>Case count as of 2/19/2020: 75, 204 confirmed cases globally</a:t>
            </a:r>
          </a:p>
          <a:p>
            <a:pPr lvl="1"/>
            <a:r>
              <a:rPr lang="en-US" dirty="0"/>
              <a:t>US – 15 </a:t>
            </a:r>
          </a:p>
          <a:p>
            <a:pPr lvl="1"/>
            <a:r>
              <a:rPr lang="en-US" dirty="0"/>
              <a:t>NJ - 0 </a:t>
            </a:r>
          </a:p>
        </p:txBody>
      </p:sp>
      <p:pic>
        <p:nvPicPr>
          <p:cNvPr id="7" name="Picture 6">
            <a:extLst>
              <a:ext uri="{FF2B5EF4-FFF2-40B4-BE49-F238E27FC236}">
                <a16:creationId xmlns:a16="http://schemas.microsoft.com/office/drawing/2014/main" id="{0C11BCD1-CD08-46E3-9DEA-4FD290987696}"/>
              </a:ext>
            </a:extLst>
          </p:cNvPr>
          <p:cNvPicPr>
            <a:picLocks noChangeAspect="1"/>
          </p:cNvPicPr>
          <p:nvPr/>
        </p:nvPicPr>
        <p:blipFill>
          <a:blip r:embed="rId2"/>
          <a:stretch>
            <a:fillRect/>
          </a:stretch>
        </p:blipFill>
        <p:spPr>
          <a:xfrm>
            <a:off x="9842010" y="1297483"/>
            <a:ext cx="2038350" cy="3981450"/>
          </a:xfrm>
          <a:prstGeom prst="rect">
            <a:avLst/>
          </a:prstGeom>
        </p:spPr>
      </p:pic>
    </p:spTree>
    <p:extLst>
      <p:ext uri="{BB962C8B-B14F-4D97-AF65-F5344CB8AC3E}">
        <p14:creationId xmlns:p14="http://schemas.microsoft.com/office/powerpoint/2010/main" val="284557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9768-B511-4742-AD31-A5230F17A91D}"/>
              </a:ext>
            </a:extLst>
          </p:cNvPr>
          <p:cNvSpPr>
            <a:spLocks noGrp="1"/>
          </p:cNvSpPr>
          <p:nvPr>
            <p:ph type="title"/>
          </p:nvPr>
        </p:nvSpPr>
        <p:spPr/>
        <p:txBody>
          <a:bodyPr>
            <a:normAutofit/>
          </a:bodyPr>
          <a:lstStyle/>
          <a:p>
            <a:r>
              <a:rPr lang="en-US" dirty="0" err="1">
                <a:solidFill>
                  <a:schemeClr val="bg1"/>
                </a:solidFill>
              </a:rPr>
              <a:t>APIC’s</a:t>
            </a:r>
            <a:r>
              <a:rPr lang="en-US" dirty="0">
                <a:solidFill>
                  <a:schemeClr val="bg1"/>
                </a:solidFill>
              </a:rPr>
              <a:t> Public Policy Agenda (2018)</a:t>
            </a:r>
          </a:p>
        </p:txBody>
      </p:sp>
      <p:sp>
        <p:nvSpPr>
          <p:cNvPr id="3" name="Text Placeholder 2">
            <a:extLst>
              <a:ext uri="{FF2B5EF4-FFF2-40B4-BE49-F238E27FC236}">
                <a16:creationId xmlns:a16="http://schemas.microsoft.com/office/drawing/2014/main" id="{5C423A38-E140-4B3B-8E1B-1EF86D57E77E}"/>
              </a:ext>
            </a:extLst>
          </p:cNvPr>
          <p:cNvSpPr>
            <a:spLocks noGrp="1"/>
          </p:cNvSpPr>
          <p:nvPr>
            <p:ph type="body" sz="half" idx="2"/>
          </p:nvPr>
        </p:nvSpPr>
        <p:spPr/>
        <p:txBody>
          <a:bodyPr/>
          <a:lstStyle/>
          <a:p>
            <a:r>
              <a:rPr lang="en-US" dirty="0"/>
              <a:t>Includes information on the following:</a:t>
            </a:r>
          </a:p>
        </p:txBody>
      </p:sp>
      <p:graphicFrame>
        <p:nvGraphicFramePr>
          <p:cNvPr id="6" name="Content Placeholder 5">
            <a:extLst>
              <a:ext uri="{FF2B5EF4-FFF2-40B4-BE49-F238E27FC236}">
                <a16:creationId xmlns:a16="http://schemas.microsoft.com/office/drawing/2014/main" id="{D6991FB7-D6B6-4F43-94BA-6A732B47A5D7}"/>
              </a:ext>
            </a:extLst>
          </p:cNvPr>
          <p:cNvGraphicFramePr>
            <a:graphicFrameLocks noGrp="1"/>
          </p:cNvGraphicFramePr>
          <p:nvPr>
            <p:ph idx="1"/>
          </p:nvPr>
        </p:nvGraphicFramePr>
        <p:xfrm>
          <a:off x="5110163" y="803275"/>
          <a:ext cx="6275387" cy="524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86D96FC-DBB6-4AFA-94B6-1F9D83A48C82}"/>
              </a:ext>
            </a:extLst>
          </p:cNvPr>
          <p:cNvSpPr/>
          <p:nvPr/>
        </p:nvSpPr>
        <p:spPr>
          <a:xfrm>
            <a:off x="3369709" y="6402205"/>
            <a:ext cx="5510291" cy="369332"/>
          </a:xfrm>
          <a:prstGeom prst="rect">
            <a:avLst/>
          </a:prstGeom>
        </p:spPr>
        <p:txBody>
          <a:bodyPr wrap="none">
            <a:spAutoFit/>
          </a:bodyPr>
          <a:lstStyle/>
          <a:p>
            <a:r>
              <a:rPr lang="en-US" dirty="0">
                <a:hlinkClick r:id="rId7"/>
              </a:rPr>
              <a:t>http://cqrcengage.com/apic/PublicPolicyAgenda</a:t>
            </a:r>
            <a:r>
              <a:rPr lang="en-US" dirty="0"/>
              <a:t> </a:t>
            </a:r>
          </a:p>
        </p:txBody>
      </p:sp>
    </p:spTree>
    <p:extLst>
      <p:ext uri="{BB962C8B-B14F-4D97-AF65-F5344CB8AC3E}">
        <p14:creationId xmlns:p14="http://schemas.microsoft.com/office/powerpoint/2010/main" val="407101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4CF61-FFD9-4DB9-B22F-F489597D48A8}"/>
              </a:ext>
            </a:extLst>
          </p:cNvPr>
          <p:cNvSpPr/>
          <p:nvPr/>
        </p:nvSpPr>
        <p:spPr>
          <a:xfrm>
            <a:off x="0" y="6231499"/>
            <a:ext cx="12191999" cy="369332"/>
          </a:xfrm>
          <a:prstGeom prst="rect">
            <a:avLst/>
          </a:prstGeom>
        </p:spPr>
        <p:txBody>
          <a:bodyPr wrap="square">
            <a:spAutoFit/>
          </a:bodyPr>
          <a:lstStyle/>
          <a:p>
            <a:pPr algn="ctr"/>
            <a:r>
              <a:rPr lang="en-US" dirty="0">
                <a:hlinkClick r:id="rId2"/>
              </a:rPr>
              <a:t>https://www.who.int/emergencies/diseases/novel-coronavirus-2019</a:t>
            </a:r>
            <a:endParaRPr lang="en-US" dirty="0"/>
          </a:p>
        </p:txBody>
      </p:sp>
      <p:pic>
        <p:nvPicPr>
          <p:cNvPr id="5" name="Picture 4">
            <a:extLst>
              <a:ext uri="{FF2B5EF4-FFF2-40B4-BE49-F238E27FC236}">
                <a16:creationId xmlns:a16="http://schemas.microsoft.com/office/drawing/2014/main" id="{54781019-2CC8-4C3B-81F6-8611D81B0136}"/>
              </a:ext>
            </a:extLst>
          </p:cNvPr>
          <p:cNvPicPr>
            <a:picLocks noChangeAspect="1"/>
          </p:cNvPicPr>
          <p:nvPr/>
        </p:nvPicPr>
        <p:blipFill>
          <a:blip r:embed="rId3"/>
          <a:stretch>
            <a:fillRect/>
          </a:stretch>
        </p:blipFill>
        <p:spPr>
          <a:xfrm>
            <a:off x="1797223" y="749517"/>
            <a:ext cx="8597553" cy="5353193"/>
          </a:xfrm>
          <a:prstGeom prst="rect">
            <a:avLst/>
          </a:prstGeom>
        </p:spPr>
      </p:pic>
    </p:spTree>
    <p:extLst>
      <p:ext uri="{BB962C8B-B14F-4D97-AF65-F5344CB8AC3E}">
        <p14:creationId xmlns:p14="http://schemas.microsoft.com/office/powerpoint/2010/main" val="195300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8F39-EEFD-407A-91A1-4359A54E787E}"/>
              </a:ext>
            </a:extLst>
          </p:cNvPr>
          <p:cNvSpPr>
            <a:spLocks noGrp="1"/>
          </p:cNvSpPr>
          <p:nvPr>
            <p:ph type="title"/>
          </p:nvPr>
        </p:nvSpPr>
        <p:spPr/>
        <p:txBody>
          <a:bodyPr/>
          <a:lstStyle/>
          <a:p>
            <a:r>
              <a:rPr lang="en-US" dirty="0"/>
              <a:t>Infection Prevention &amp; Control</a:t>
            </a:r>
          </a:p>
        </p:txBody>
      </p:sp>
      <p:sp>
        <p:nvSpPr>
          <p:cNvPr id="3" name="Content Placeholder 2">
            <a:extLst>
              <a:ext uri="{FF2B5EF4-FFF2-40B4-BE49-F238E27FC236}">
                <a16:creationId xmlns:a16="http://schemas.microsoft.com/office/drawing/2014/main" id="{8A4AE395-DEFD-4524-99A8-C5720F003849}"/>
              </a:ext>
            </a:extLst>
          </p:cNvPr>
          <p:cNvSpPr>
            <a:spLocks noGrp="1"/>
          </p:cNvSpPr>
          <p:nvPr>
            <p:ph idx="1"/>
          </p:nvPr>
        </p:nvSpPr>
        <p:spPr>
          <a:xfrm>
            <a:off x="5118447" y="276225"/>
            <a:ext cx="6281873" cy="3471527"/>
          </a:xfrm>
        </p:spPr>
        <p:txBody>
          <a:bodyPr>
            <a:normAutofit/>
          </a:bodyPr>
          <a:lstStyle/>
          <a:p>
            <a:r>
              <a:rPr lang="en-US" dirty="0"/>
              <a:t>CDC: Standard, Contact and Airborne Precautions including use of eye protection</a:t>
            </a:r>
          </a:p>
          <a:p>
            <a:r>
              <a:rPr lang="en-US" dirty="0"/>
              <a:t>WHO: Standard, Droplet, Contact – Airborne with aerosolizing procedures </a:t>
            </a:r>
            <a:r>
              <a:rPr lang="en-US" u="sng" dirty="0"/>
              <a:t>only</a:t>
            </a:r>
          </a:p>
        </p:txBody>
      </p:sp>
      <p:sp>
        <p:nvSpPr>
          <p:cNvPr id="4" name="Rectangle 3">
            <a:extLst>
              <a:ext uri="{FF2B5EF4-FFF2-40B4-BE49-F238E27FC236}">
                <a16:creationId xmlns:a16="http://schemas.microsoft.com/office/drawing/2014/main" id="{92B7F40F-EED2-4435-94B3-FC6E02837D39}"/>
              </a:ext>
            </a:extLst>
          </p:cNvPr>
          <p:cNvSpPr/>
          <p:nvPr/>
        </p:nvSpPr>
        <p:spPr>
          <a:xfrm>
            <a:off x="3619499" y="5824835"/>
            <a:ext cx="8162925" cy="923330"/>
          </a:xfrm>
          <a:prstGeom prst="rect">
            <a:avLst/>
          </a:prstGeom>
        </p:spPr>
        <p:txBody>
          <a:bodyPr wrap="square">
            <a:spAutoFit/>
          </a:bodyPr>
          <a:lstStyle/>
          <a:p>
            <a:r>
              <a:rPr lang="en-US" dirty="0">
                <a:hlinkClick r:id="rId3"/>
              </a:rPr>
              <a:t>https://www.who.int/news-room/q-a-detail/q-a-on-infection-prevention-and-control-for-health-care-workers-caring-for-patients-with-suspected-or-confirmed-2019-ncov</a:t>
            </a:r>
            <a:r>
              <a:rPr lang="en-US" dirty="0"/>
              <a:t> </a:t>
            </a:r>
          </a:p>
        </p:txBody>
      </p:sp>
      <p:pic>
        <p:nvPicPr>
          <p:cNvPr id="5" name="Picture 4">
            <a:extLst>
              <a:ext uri="{FF2B5EF4-FFF2-40B4-BE49-F238E27FC236}">
                <a16:creationId xmlns:a16="http://schemas.microsoft.com/office/drawing/2014/main" id="{DF739881-9A56-4D48-B7C7-7A5854B9FAF0}"/>
              </a:ext>
            </a:extLst>
          </p:cNvPr>
          <p:cNvPicPr>
            <a:picLocks noChangeAspect="1"/>
          </p:cNvPicPr>
          <p:nvPr/>
        </p:nvPicPr>
        <p:blipFill>
          <a:blip r:embed="rId4"/>
          <a:stretch>
            <a:fillRect/>
          </a:stretch>
        </p:blipFill>
        <p:spPr>
          <a:xfrm>
            <a:off x="4697033" y="3119735"/>
            <a:ext cx="7124700" cy="2705100"/>
          </a:xfrm>
          <a:prstGeom prst="rect">
            <a:avLst/>
          </a:prstGeom>
        </p:spPr>
      </p:pic>
    </p:spTree>
    <p:extLst>
      <p:ext uri="{BB962C8B-B14F-4D97-AF65-F5344CB8AC3E}">
        <p14:creationId xmlns:p14="http://schemas.microsoft.com/office/powerpoint/2010/main" val="186095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8F39-EEFD-407A-91A1-4359A54E787E}"/>
              </a:ext>
            </a:extLst>
          </p:cNvPr>
          <p:cNvSpPr>
            <a:spLocks noGrp="1"/>
          </p:cNvSpPr>
          <p:nvPr>
            <p:ph type="title"/>
          </p:nvPr>
        </p:nvSpPr>
        <p:spPr/>
        <p:txBody>
          <a:bodyPr/>
          <a:lstStyle/>
          <a:p>
            <a:r>
              <a:rPr lang="en-US" dirty="0"/>
              <a:t>Infection Prevention &amp; Control</a:t>
            </a:r>
          </a:p>
        </p:txBody>
      </p:sp>
      <p:sp>
        <p:nvSpPr>
          <p:cNvPr id="3" name="Content Placeholder 2">
            <a:extLst>
              <a:ext uri="{FF2B5EF4-FFF2-40B4-BE49-F238E27FC236}">
                <a16:creationId xmlns:a16="http://schemas.microsoft.com/office/drawing/2014/main" id="{8A4AE395-DEFD-4524-99A8-C5720F003849}"/>
              </a:ext>
            </a:extLst>
          </p:cNvPr>
          <p:cNvSpPr>
            <a:spLocks noGrp="1"/>
          </p:cNvSpPr>
          <p:nvPr>
            <p:ph idx="1"/>
          </p:nvPr>
        </p:nvSpPr>
        <p:spPr>
          <a:xfrm>
            <a:off x="5118447" y="276225"/>
            <a:ext cx="6281873" cy="5657850"/>
          </a:xfrm>
        </p:spPr>
        <p:txBody>
          <a:bodyPr>
            <a:normAutofit/>
          </a:bodyPr>
          <a:lstStyle/>
          <a:p>
            <a:r>
              <a:rPr lang="en-US" dirty="0"/>
              <a:t>Routine cleaning and disinfection procedures </a:t>
            </a:r>
          </a:p>
          <a:p>
            <a:pPr lvl="1"/>
            <a:r>
              <a:rPr lang="en-US" dirty="0"/>
              <a:t>EPA-registered, hospital-grade disinfectants are appropriate for SARS-CoV-2 (the virus that causes COVID-19) in healthcare settings</a:t>
            </a:r>
          </a:p>
          <a:p>
            <a:r>
              <a:rPr lang="en-US" dirty="0"/>
              <a:t>Products with EPA-approved emerging viral pathogens claims are recommended for use against SARS-CoV-2</a:t>
            </a:r>
          </a:p>
          <a:p>
            <a:r>
              <a:rPr lang="en-US" dirty="0"/>
              <a:t>If there are no available EPA-registered products that have an approved </a:t>
            </a:r>
            <a:r>
              <a:rPr lang="en-US" i="1" dirty="0"/>
              <a:t>emerging viral pathogen claim </a:t>
            </a:r>
            <a:r>
              <a:rPr lang="en-US" dirty="0"/>
              <a:t>for 2019-nCoV, products with label claims against human coronaviruses should be used according to label instructions</a:t>
            </a:r>
          </a:p>
        </p:txBody>
      </p:sp>
      <p:sp>
        <p:nvSpPr>
          <p:cNvPr id="4" name="Rectangle 3">
            <a:extLst>
              <a:ext uri="{FF2B5EF4-FFF2-40B4-BE49-F238E27FC236}">
                <a16:creationId xmlns:a16="http://schemas.microsoft.com/office/drawing/2014/main" id="{92B7F40F-EED2-4435-94B3-FC6E02837D39}"/>
              </a:ext>
            </a:extLst>
          </p:cNvPr>
          <p:cNvSpPr/>
          <p:nvPr/>
        </p:nvSpPr>
        <p:spPr>
          <a:xfrm>
            <a:off x="3619499" y="5824835"/>
            <a:ext cx="8162925" cy="923330"/>
          </a:xfrm>
          <a:prstGeom prst="rect">
            <a:avLst/>
          </a:prstGeom>
        </p:spPr>
        <p:txBody>
          <a:bodyPr wrap="square">
            <a:spAutoFit/>
          </a:bodyPr>
          <a:lstStyle/>
          <a:p>
            <a:r>
              <a:rPr lang="en-US" dirty="0">
                <a:hlinkClick r:id="rId3"/>
              </a:rPr>
              <a:t>https://www.epa.gov/pesticide-registration/guidance-registrants-process-making-claims-against-emerging-viral-pathogens</a:t>
            </a:r>
            <a:endParaRPr lang="en-US" dirty="0"/>
          </a:p>
          <a:p>
            <a:r>
              <a:rPr lang="en-US" dirty="0">
                <a:hlinkClick r:id="rId4"/>
              </a:rPr>
              <a:t>https://www.cdc.gov/coronavirus/2019-nCoV/hcp/infection-control.html</a:t>
            </a:r>
            <a:endParaRPr lang="en-US" dirty="0"/>
          </a:p>
        </p:txBody>
      </p:sp>
    </p:spTree>
    <p:extLst>
      <p:ext uri="{BB962C8B-B14F-4D97-AF65-F5344CB8AC3E}">
        <p14:creationId xmlns:p14="http://schemas.microsoft.com/office/powerpoint/2010/main" val="55476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FA67-DAA8-43A5-A589-13708056CC48}"/>
              </a:ext>
            </a:extLst>
          </p:cNvPr>
          <p:cNvSpPr>
            <a:spLocks noGrp="1"/>
          </p:cNvSpPr>
          <p:nvPr>
            <p:ph type="title"/>
          </p:nvPr>
        </p:nvSpPr>
        <p:spPr>
          <a:xfrm>
            <a:off x="888631" y="2349925"/>
            <a:ext cx="3498979" cy="2456442"/>
          </a:xfrm>
        </p:spPr>
        <p:txBody>
          <a:bodyPr/>
          <a:lstStyle/>
          <a:p>
            <a:r>
              <a:rPr lang="en-US" dirty="0"/>
              <a:t>LINCS System </a:t>
            </a:r>
          </a:p>
        </p:txBody>
      </p:sp>
      <p:sp>
        <p:nvSpPr>
          <p:cNvPr id="3" name="Content Placeholder 2">
            <a:extLst>
              <a:ext uri="{FF2B5EF4-FFF2-40B4-BE49-F238E27FC236}">
                <a16:creationId xmlns:a16="http://schemas.microsoft.com/office/drawing/2014/main" id="{81D63AD1-EDCA-4FE9-BEC2-2BAA187148B1}"/>
              </a:ext>
            </a:extLst>
          </p:cNvPr>
          <p:cNvSpPr>
            <a:spLocks noGrp="1"/>
          </p:cNvSpPr>
          <p:nvPr>
            <p:ph idx="1"/>
          </p:nvPr>
        </p:nvSpPr>
        <p:spPr>
          <a:xfrm>
            <a:off x="5118447" y="803186"/>
            <a:ext cx="6281873" cy="5248622"/>
          </a:xfrm>
        </p:spPr>
        <p:txBody>
          <a:bodyPr/>
          <a:lstStyle/>
          <a:p>
            <a:r>
              <a:rPr lang="en-US" dirty="0"/>
              <a:t>New Jersey Local Information Network Communications System (LINCS) </a:t>
            </a:r>
          </a:p>
          <a:p>
            <a:pPr lvl="1"/>
            <a:r>
              <a:rPr lang="en-US" dirty="0"/>
              <a:t>Public Health Messages at  </a:t>
            </a:r>
            <a:r>
              <a:rPr lang="en-US" u="sng" dirty="0">
                <a:hlinkClick r:id="rId2"/>
              </a:rPr>
              <a:t>http://www.njlincs.net/PHMessages.aspx</a:t>
            </a:r>
            <a:endParaRPr lang="en-US" u="sng" dirty="0"/>
          </a:p>
          <a:p>
            <a:pPr lvl="1"/>
            <a:r>
              <a:rPr lang="en-US" dirty="0"/>
              <a:t>New User Accounts </a:t>
            </a:r>
          </a:p>
          <a:p>
            <a:pPr lvl="2"/>
            <a:r>
              <a:rPr lang="en-US" dirty="0"/>
              <a:t>Select hospital staff </a:t>
            </a:r>
            <a:r>
              <a:rPr lang="en-US" u="sng" dirty="0">
                <a:hlinkClick r:id="rId3"/>
              </a:rPr>
              <a:t>http://www.njlincs.net/NewUserRequest.aspx</a:t>
            </a:r>
            <a:endParaRPr lang="en-US" u="sng" dirty="0"/>
          </a:p>
          <a:p>
            <a:pPr lvl="2"/>
            <a:r>
              <a:rPr lang="en-US" dirty="0"/>
              <a:t>All other staff &amp; </a:t>
            </a:r>
            <a:r>
              <a:rPr lang="en-US" dirty="0" err="1"/>
              <a:t>HCF</a:t>
            </a:r>
            <a:r>
              <a:rPr lang="en-US" dirty="0"/>
              <a:t> types</a:t>
            </a:r>
          </a:p>
          <a:p>
            <a:pPr lvl="3"/>
            <a:r>
              <a:rPr lang="en-US" dirty="0"/>
              <a:t>Local Public Health Departments </a:t>
            </a:r>
            <a:r>
              <a:rPr lang="en-US" dirty="0">
                <a:hlinkClick r:id="rId4"/>
              </a:rPr>
              <a:t>https://www.nj.gov/health/lh/documents/LocalHealthDirectory.pdf</a:t>
            </a:r>
            <a:r>
              <a:rPr lang="en-US" dirty="0"/>
              <a:t> </a:t>
            </a:r>
          </a:p>
          <a:p>
            <a:pPr lvl="3"/>
            <a:r>
              <a:rPr lang="en-US" dirty="0"/>
              <a:t>See flyer for county specific LINCS coordinator contact information – </a:t>
            </a:r>
            <a:r>
              <a:rPr lang="en-US" b="1" dirty="0"/>
              <a:t>please include name, job title, email address, and facility name when requesting an account</a:t>
            </a:r>
            <a:endParaRPr lang="en-US" dirty="0"/>
          </a:p>
        </p:txBody>
      </p:sp>
      <p:pic>
        <p:nvPicPr>
          <p:cNvPr id="4" name="Picture 3">
            <a:extLst>
              <a:ext uri="{FF2B5EF4-FFF2-40B4-BE49-F238E27FC236}">
                <a16:creationId xmlns:a16="http://schemas.microsoft.com/office/drawing/2014/main" id="{8DCAC4DC-0B54-42EA-992D-632E45F45CEB}"/>
              </a:ext>
            </a:extLst>
          </p:cNvPr>
          <p:cNvPicPr>
            <a:picLocks noChangeAspect="1"/>
          </p:cNvPicPr>
          <p:nvPr/>
        </p:nvPicPr>
        <p:blipFill>
          <a:blip r:embed="rId5"/>
          <a:stretch>
            <a:fillRect/>
          </a:stretch>
        </p:blipFill>
        <p:spPr>
          <a:xfrm>
            <a:off x="791680" y="1224381"/>
            <a:ext cx="3680929" cy="997635"/>
          </a:xfrm>
          <a:prstGeom prst="rect">
            <a:avLst/>
          </a:prstGeom>
        </p:spPr>
      </p:pic>
    </p:spTree>
    <p:extLst>
      <p:ext uri="{BB962C8B-B14F-4D97-AF65-F5344CB8AC3E}">
        <p14:creationId xmlns:p14="http://schemas.microsoft.com/office/powerpoint/2010/main" val="363431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74AC-FBC6-4D47-BDAA-BDB7638E593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889121F-83F7-4459-BEE6-9187FEA2AB8F}"/>
              </a:ext>
            </a:extLst>
          </p:cNvPr>
          <p:cNvSpPr>
            <a:spLocks noGrp="1"/>
          </p:cNvSpPr>
          <p:nvPr>
            <p:ph idx="1"/>
          </p:nvPr>
        </p:nvSpPr>
        <p:spPr>
          <a:xfrm>
            <a:off x="5118446" y="803186"/>
            <a:ext cx="6692553" cy="5902414"/>
          </a:xfrm>
        </p:spPr>
        <p:txBody>
          <a:bodyPr>
            <a:normAutofit/>
          </a:bodyPr>
          <a:lstStyle/>
          <a:p>
            <a:r>
              <a:rPr lang="en-US" dirty="0"/>
              <a:t>CDS Forums – Feb 2020 (upload coming soon)</a:t>
            </a:r>
          </a:p>
          <a:p>
            <a:pPr lvl="1"/>
            <a:r>
              <a:rPr lang="en-US" dirty="0">
                <a:hlinkClick r:id="rId2"/>
              </a:rPr>
              <a:t>https://www.nj.gov/health/cd/edu_training/training_res.shtml</a:t>
            </a:r>
            <a:endParaRPr lang="en-US" dirty="0"/>
          </a:p>
          <a:p>
            <a:r>
              <a:rPr lang="en-US" dirty="0"/>
              <a:t>New Jersey Department of Health 2019 Novel Coronavirus webpage (CDC syndicated)</a:t>
            </a:r>
          </a:p>
          <a:p>
            <a:pPr lvl="1"/>
            <a:r>
              <a:rPr lang="en-US" u="sng" dirty="0">
                <a:hlinkClick r:id="rId3"/>
              </a:rPr>
              <a:t>https://www.nj.gov/health/cd/topics/ncov.shtml</a:t>
            </a:r>
            <a:endParaRPr lang="en-US" u="sng" dirty="0"/>
          </a:p>
          <a:p>
            <a:r>
              <a:rPr lang="en-US" dirty="0"/>
              <a:t>Local Health Departments (24/7/365)</a:t>
            </a:r>
          </a:p>
          <a:p>
            <a:pPr lvl="1"/>
            <a:r>
              <a:rPr lang="en-US" dirty="0">
                <a:hlinkClick r:id="rId4"/>
              </a:rPr>
              <a:t>https://www.nj.gov/health/lh/documents/LocalHealthDirectory.pdf</a:t>
            </a:r>
            <a:r>
              <a:rPr lang="en-US" dirty="0"/>
              <a:t> </a:t>
            </a:r>
          </a:p>
          <a:p>
            <a:r>
              <a:rPr lang="en-US" dirty="0" err="1"/>
              <a:t>NETEC</a:t>
            </a:r>
            <a:r>
              <a:rPr lang="en-US" dirty="0"/>
              <a:t> COVID-19</a:t>
            </a:r>
          </a:p>
          <a:p>
            <a:pPr lvl="1"/>
            <a:r>
              <a:rPr lang="en-US" dirty="0">
                <a:hlinkClick r:id="rId5"/>
              </a:rPr>
              <a:t>https://repository.netecweb.org/exhibits/show/ncov/ncov</a:t>
            </a:r>
            <a:endParaRPr lang="en-US" dirty="0">
              <a:hlinkClick r:id="rId6"/>
            </a:endParaRPr>
          </a:p>
          <a:p>
            <a:pPr lvl="1"/>
            <a:r>
              <a:rPr lang="en-US" dirty="0">
                <a:hlinkClick r:id="rId6"/>
              </a:rPr>
              <a:t>https://www.youtube.com/watch?v=bG6zISnenPg</a:t>
            </a:r>
            <a:r>
              <a:rPr lang="en-US" dirty="0"/>
              <a:t> (PPE video)</a:t>
            </a:r>
          </a:p>
          <a:p>
            <a:r>
              <a:rPr lang="en-US" dirty="0"/>
              <a:t>Existing healthcare facility plans</a:t>
            </a:r>
          </a:p>
          <a:p>
            <a:pPr lvl="1"/>
            <a:r>
              <a:rPr lang="en-US" dirty="0"/>
              <a:t>Pandemic Influenza</a:t>
            </a:r>
          </a:p>
          <a:p>
            <a:pPr lvl="1"/>
            <a:r>
              <a:rPr lang="en-US" dirty="0"/>
              <a:t>Avian Influenza</a:t>
            </a:r>
          </a:p>
          <a:p>
            <a:pPr lvl="1"/>
            <a:r>
              <a:rPr lang="en-US" dirty="0"/>
              <a:t>SARs</a:t>
            </a:r>
          </a:p>
          <a:p>
            <a:endParaRPr lang="en-US" dirty="0"/>
          </a:p>
        </p:txBody>
      </p:sp>
    </p:spTree>
    <p:extLst>
      <p:ext uri="{BB962C8B-B14F-4D97-AF65-F5344CB8AC3E}">
        <p14:creationId xmlns:p14="http://schemas.microsoft.com/office/powerpoint/2010/main" val="202860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 name="Group 145">
            <a:extLst>
              <a:ext uri="{FF2B5EF4-FFF2-40B4-BE49-F238E27FC236}">
                <a16:creationId xmlns:a16="http://schemas.microsoft.com/office/drawing/2014/main" id="{081F6272-2D8B-43ED-B0FE-A3834D786A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7" name="Freeform 5">
              <a:extLst>
                <a:ext uri="{FF2B5EF4-FFF2-40B4-BE49-F238E27FC236}">
                  <a16:creationId xmlns:a16="http://schemas.microsoft.com/office/drawing/2014/main" id="{C0DF30E9-8AD2-4528-87A0-2478F06C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6">
              <a:extLst>
                <a:ext uri="{FF2B5EF4-FFF2-40B4-BE49-F238E27FC236}">
                  <a16:creationId xmlns:a16="http://schemas.microsoft.com/office/drawing/2014/main" id="{FF931D9A-1E80-46D9-A587-8AC93BAD1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7">
              <a:extLst>
                <a:ext uri="{FF2B5EF4-FFF2-40B4-BE49-F238E27FC236}">
                  <a16:creationId xmlns:a16="http://schemas.microsoft.com/office/drawing/2014/main" id="{CB72A66A-73DF-42C3-B079-0A900A6D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8">
              <a:extLst>
                <a:ext uri="{FF2B5EF4-FFF2-40B4-BE49-F238E27FC236}">
                  <a16:creationId xmlns:a16="http://schemas.microsoft.com/office/drawing/2014/main" id="{80FB6E72-6CF0-453C-9FE4-B1CE9BB81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1" name="Freeform 9">
              <a:extLst>
                <a:ext uri="{FF2B5EF4-FFF2-40B4-BE49-F238E27FC236}">
                  <a16:creationId xmlns:a16="http://schemas.microsoft.com/office/drawing/2014/main" id="{4CEF5EF8-F9FC-40D3-A309-16E105E59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2" name="Freeform 10">
              <a:extLst>
                <a:ext uri="{FF2B5EF4-FFF2-40B4-BE49-F238E27FC236}">
                  <a16:creationId xmlns:a16="http://schemas.microsoft.com/office/drawing/2014/main" id="{BCA2598B-2EB3-485D-AA55-B13A4FAE7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3" name="Freeform 11">
              <a:extLst>
                <a:ext uri="{FF2B5EF4-FFF2-40B4-BE49-F238E27FC236}">
                  <a16:creationId xmlns:a16="http://schemas.microsoft.com/office/drawing/2014/main" id="{1862F656-81B6-4D3F-8A60-6BC6D95C1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2">
              <a:extLst>
                <a:ext uri="{FF2B5EF4-FFF2-40B4-BE49-F238E27FC236}">
                  <a16:creationId xmlns:a16="http://schemas.microsoft.com/office/drawing/2014/main" id="{E832566E-BD36-4734-9A30-30C43C5AC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13">
              <a:extLst>
                <a:ext uri="{FF2B5EF4-FFF2-40B4-BE49-F238E27FC236}">
                  <a16:creationId xmlns:a16="http://schemas.microsoft.com/office/drawing/2014/main" id="{ABEB461B-59B1-4D88-9166-4C3D29865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14">
              <a:extLst>
                <a:ext uri="{FF2B5EF4-FFF2-40B4-BE49-F238E27FC236}">
                  <a16:creationId xmlns:a16="http://schemas.microsoft.com/office/drawing/2014/main" id="{E24AF2E6-340B-4BA9-B658-991448568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15">
              <a:extLst>
                <a:ext uri="{FF2B5EF4-FFF2-40B4-BE49-F238E27FC236}">
                  <a16:creationId xmlns:a16="http://schemas.microsoft.com/office/drawing/2014/main" id="{F3A5F3F9-A868-40C6-91BB-915BDFCAE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6">
              <a:extLst>
                <a:ext uri="{FF2B5EF4-FFF2-40B4-BE49-F238E27FC236}">
                  <a16:creationId xmlns:a16="http://schemas.microsoft.com/office/drawing/2014/main" id="{19E38A9A-0FDB-4637-8061-C7A41043D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7">
              <a:extLst>
                <a:ext uri="{FF2B5EF4-FFF2-40B4-BE49-F238E27FC236}">
                  <a16:creationId xmlns:a16="http://schemas.microsoft.com/office/drawing/2014/main" id="{19CD4F6E-2395-498B-809D-D00ADE7F1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18">
              <a:extLst>
                <a:ext uri="{FF2B5EF4-FFF2-40B4-BE49-F238E27FC236}">
                  <a16:creationId xmlns:a16="http://schemas.microsoft.com/office/drawing/2014/main" id="{3CCBA3DF-710E-4D99-8577-DAB448B03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1" name="Freeform 19">
              <a:extLst>
                <a:ext uri="{FF2B5EF4-FFF2-40B4-BE49-F238E27FC236}">
                  <a16:creationId xmlns:a16="http://schemas.microsoft.com/office/drawing/2014/main" id="{708252DD-5CC4-4D40-AA4F-3494062B3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2" name="Freeform 20">
              <a:extLst>
                <a:ext uri="{FF2B5EF4-FFF2-40B4-BE49-F238E27FC236}">
                  <a16:creationId xmlns:a16="http://schemas.microsoft.com/office/drawing/2014/main" id="{FA2F30EB-C288-4DB4-8AAB-6BD0C4809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3" name="Freeform 21">
              <a:extLst>
                <a:ext uri="{FF2B5EF4-FFF2-40B4-BE49-F238E27FC236}">
                  <a16:creationId xmlns:a16="http://schemas.microsoft.com/office/drawing/2014/main" id="{4BAE05A9-9553-4383-9970-396D1B74E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64" name="Freeform 22">
              <a:extLst>
                <a:ext uri="{FF2B5EF4-FFF2-40B4-BE49-F238E27FC236}">
                  <a16:creationId xmlns:a16="http://schemas.microsoft.com/office/drawing/2014/main" id="{1386C40D-23D3-46EB-A042-233F9E2AC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23">
              <a:extLst>
                <a:ext uri="{FF2B5EF4-FFF2-40B4-BE49-F238E27FC236}">
                  <a16:creationId xmlns:a16="http://schemas.microsoft.com/office/drawing/2014/main" id="{F00E9367-45CC-4ABB-883B-5847B4968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24">
              <a:extLst>
                <a:ext uri="{FF2B5EF4-FFF2-40B4-BE49-F238E27FC236}">
                  <a16:creationId xmlns:a16="http://schemas.microsoft.com/office/drawing/2014/main" id="{F6965CF0-47A9-42B4-9BB9-4036AD24F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25">
              <a:extLst>
                <a:ext uri="{FF2B5EF4-FFF2-40B4-BE49-F238E27FC236}">
                  <a16:creationId xmlns:a16="http://schemas.microsoft.com/office/drawing/2014/main" id="{8B95846F-6193-4E64-967E-B97A998C5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9" name="Group 168">
            <a:extLst>
              <a:ext uri="{FF2B5EF4-FFF2-40B4-BE49-F238E27FC236}">
                <a16:creationId xmlns:a16="http://schemas.microsoft.com/office/drawing/2014/main" id="{1D4094EA-35EA-4936-80C5-47E4CCBEB9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70" name="Rectangle 169">
              <a:extLst>
                <a:ext uri="{FF2B5EF4-FFF2-40B4-BE49-F238E27FC236}">
                  <a16:creationId xmlns:a16="http://schemas.microsoft.com/office/drawing/2014/main" id="{9569742E-94AF-45D8-B657-E59AAD936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Isosceles Triangle 22">
              <a:extLst>
                <a:ext uri="{FF2B5EF4-FFF2-40B4-BE49-F238E27FC236}">
                  <a16:creationId xmlns:a16="http://schemas.microsoft.com/office/drawing/2014/main" id="{C82ACEBC-1D5B-4E6E-AA7F-9955EAB41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Rectangle 171">
              <a:extLst>
                <a:ext uri="{FF2B5EF4-FFF2-40B4-BE49-F238E27FC236}">
                  <a16:creationId xmlns:a16="http://schemas.microsoft.com/office/drawing/2014/main" id="{B930B44A-1C77-42D8-8BB5-1F1B5062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16" name="Rectangle 173">
            <a:extLst>
              <a:ext uri="{FF2B5EF4-FFF2-40B4-BE49-F238E27FC236}">
                <a16:creationId xmlns:a16="http://schemas.microsoft.com/office/drawing/2014/main" id="{D19AAD9D-4533-4F6D-B926-2397CCC8A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27CAF9C4-FB15-4ACC-B62C-A6E6B338DB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7" name="Freeform 5">
              <a:extLst>
                <a:ext uri="{FF2B5EF4-FFF2-40B4-BE49-F238E27FC236}">
                  <a16:creationId xmlns:a16="http://schemas.microsoft.com/office/drawing/2014/main" id="{9570B883-4B6C-4EFC-BD6C-77F0B7012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6">
              <a:extLst>
                <a:ext uri="{FF2B5EF4-FFF2-40B4-BE49-F238E27FC236}">
                  <a16:creationId xmlns:a16="http://schemas.microsoft.com/office/drawing/2014/main" id="{DF0ABDBE-ED22-4B8E-AFBD-927DA4E19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7">
              <a:extLst>
                <a:ext uri="{FF2B5EF4-FFF2-40B4-BE49-F238E27FC236}">
                  <a16:creationId xmlns:a16="http://schemas.microsoft.com/office/drawing/2014/main" id="{A4BDE882-C463-4048-B2B5-13168E1F91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8">
              <a:extLst>
                <a:ext uri="{FF2B5EF4-FFF2-40B4-BE49-F238E27FC236}">
                  <a16:creationId xmlns:a16="http://schemas.microsoft.com/office/drawing/2014/main" id="{4CBF5E33-CC67-48D9-803A-3922597FC4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9">
              <a:extLst>
                <a:ext uri="{FF2B5EF4-FFF2-40B4-BE49-F238E27FC236}">
                  <a16:creationId xmlns:a16="http://schemas.microsoft.com/office/drawing/2014/main" id="{C899D859-9FB9-463B-A3F9-6D63050D2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
              <a:extLst>
                <a:ext uri="{FF2B5EF4-FFF2-40B4-BE49-F238E27FC236}">
                  <a16:creationId xmlns:a16="http://schemas.microsoft.com/office/drawing/2014/main" id="{D3F95AE4-07CC-4877-A4F8-AF2288A49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
              <a:extLst>
                <a:ext uri="{FF2B5EF4-FFF2-40B4-BE49-F238E27FC236}">
                  <a16:creationId xmlns:a16="http://schemas.microsoft.com/office/drawing/2014/main" id="{748C4071-C20D-40EE-835B-CD98EF1A91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2">
              <a:extLst>
                <a:ext uri="{FF2B5EF4-FFF2-40B4-BE49-F238E27FC236}">
                  <a16:creationId xmlns:a16="http://schemas.microsoft.com/office/drawing/2014/main" id="{EBDB0661-F7EB-48B8-8E05-707CA67C6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3">
              <a:extLst>
                <a:ext uri="{FF2B5EF4-FFF2-40B4-BE49-F238E27FC236}">
                  <a16:creationId xmlns:a16="http://schemas.microsoft.com/office/drawing/2014/main" id="{74E1D366-09BD-49C7-9349-C54F0E7846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4">
              <a:extLst>
                <a:ext uri="{FF2B5EF4-FFF2-40B4-BE49-F238E27FC236}">
                  <a16:creationId xmlns:a16="http://schemas.microsoft.com/office/drawing/2014/main" id="{90818CF1-3C4F-4B66-8492-09F083DD0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
              <a:extLst>
                <a:ext uri="{FF2B5EF4-FFF2-40B4-BE49-F238E27FC236}">
                  <a16:creationId xmlns:a16="http://schemas.microsoft.com/office/drawing/2014/main" id="{19FD1DD5-D00B-46DF-A7A7-C4A6984D80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
              <a:extLst>
                <a:ext uri="{FF2B5EF4-FFF2-40B4-BE49-F238E27FC236}">
                  <a16:creationId xmlns:a16="http://schemas.microsoft.com/office/drawing/2014/main" id="{374A2DBE-F70E-4ED1-B0AD-0328F7501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
              <a:extLst>
                <a:ext uri="{FF2B5EF4-FFF2-40B4-BE49-F238E27FC236}">
                  <a16:creationId xmlns:a16="http://schemas.microsoft.com/office/drawing/2014/main" id="{726C9520-9560-4E83-8219-4B0548CA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
              <a:extLst>
                <a:ext uri="{FF2B5EF4-FFF2-40B4-BE49-F238E27FC236}">
                  <a16:creationId xmlns:a16="http://schemas.microsoft.com/office/drawing/2014/main" id="{D14B7991-8941-461D-9E21-230DD5967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
              <a:extLst>
                <a:ext uri="{FF2B5EF4-FFF2-40B4-BE49-F238E27FC236}">
                  <a16:creationId xmlns:a16="http://schemas.microsoft.com/office/drawing/2014/main" id="{FB0B40F6-7A76-43B9-9AA6-9B3C9B117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20">
              <a:extLst>
                <a:ext uri="{FF2B5EF4-FFF2-40B4-BE49-F238E27FC236}">
                  <a16:creationId xmlns:a16="http://schemas.microsoft.com/office/drawing/2014/main" id="{BE05A0EE-DA2E-4A06-A8C5-6259C274B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21">
              <a:extLst>
                <a:ext uri="{FF2B5EF4-FFF2-40B4-BE49-F238E27FC236}">
                  <a16:creationId xmlns:a16="http://schemas.microsoft.com/office/drawing/2014/main" id="{65D3174B-78B4-46F0-8D49-E7872DEA58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22">
              <a:extLst>
                <a:ext uri="{FF2B5EF4-FFF2-40B4-BE49-F238E27FC236}">
                  <a16:creationId xmlns:a16="http://schemas.microsoft.com/office/drawing/2014/main" id="{8433515F-81E8-4587-91FE-A24D825B51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23">
              <a:extLst>
                <a:ext uri="{FF2B5EF4-FFF2-40B4-BE49-F238E27FC236}">
                  <a16:creationId xmlns:a16="http://schemas.microsoft.com/office/drawing/2014/main" id="{9D59CB99-9118-4793-8321-AC287451C0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24">
              <a:extLst>
                <a:ext uri="{FF2B5EF4-FFF2-40B4-BE49-F238E27FC236}">
                  <a16:creationId xmlns:a16="http://schemas.microsoft.com/office/drawing/2014/main" id="{0787940E-0EF9-453A-BDBE-A908A7208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25">
              <a:extLst>
                <a:ext uri="{FF2B5EF4-FFF2-40B4-BE49-F238E27FC236}">
                  <a16:creationId xmlns:a16="http://schemas.microsoft.com/office/drawing/2014/main" id="{713AEE79-0DD4-4A7A-AC8F-1D415B8F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198">
            <a:extLst>
              <a:ext uri="{FF2B5EF4-FFF2-40B4-BE49-F238E27FC236}">
                <a16:creationId xmlns:a16="http://schemas.microsoft.com/office/drawing/2014/main" id="{8952C7FA-BDD7-489E-8C71-8D77E72C54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1682" y="1699589"/>
            <a:ext cx="5936885" cy="3467610"/>
            <a:chOff x="791682" y="1699589"/>
            <a:chExt cx="5936885" cy="3467610"/>
          </a:xfrm>
        </p:grpSpPr>
        <p:sp>
          <p:nvSpPr>
            <p:cNvPr id="200" name="Rectangle 199">
              <a:extLst>
                <a:ext uri="{FF2B5EF4-FFF2-40B4-BE49-F238E27FC236}">
                  <a16:creationId xmlns:a16="http://schemas.microsoft.com/office/drawing/2014/main" id="{1796D34F-BE2A-47AF-8098-AB0791AA3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1682" y="1699589"/>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Isosceles Triangle 22">
              <a:extLst>
                <a:ext uri="{FF2B5EF4-FFF2-40B4-BE49-F238E27FC236}">
                  <a16:creationId xmlns:a16="http://schemas.microsoft.com/office/drawing/2014/main" id="{4D574EF4-A000-4242-B07E-D9376D7A2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602131" y="489479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826698E-2174-42B1-A2C0-85496D350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1682" y="2275661"/>
              <a:ext cx="5935796"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C8835A83-128F-469A-B5C4-E1442F574090}"/>
              </a:ext>
            </a:extLst>
          </p:cNvPr>
          <p:cNvSpPr>
            <a:spLocks noGrp="1"/>
          </p:cNvSpPr>
          <p:nvPr>
            <p:ph type="title"/>
          </p:nvPr>
        </p:nvSpPr>
        <p:spPr>
          <a:xfrm>
            <a:off x="873978" y="2358391"/>
            <a:ext cx="5741942" cy="817168"/>
          </a:xfrm>
        </p:spPr>
        <p:txBody>
          <a:bodyPr vert="horz" lIns="228600" tIns="228600" rIns="228600" bIns="228600" rtlCol="0" anchor="ctr">
            <a:normAutofit fontScale="90000"/>
          </a:bodyPr>
          <a:lstStyle/>
          <a:p>
            <a:r>
              <a:rPr lang="en-US" dirty="0">
                <a:solidFill>
                  <a:schemeClr val="tx1"/>
                </a:solidFill>
              </a:rPr>
              <a:t>APIC Resources</a:t>
            </a:r>
          </a:p>
        </p:txBody>
      </p:sp>
      <p:sp>
        <p:nvSpPr>
          <p:cNvPr id="4" name="Text Placeholder 3">
            <a:extLst>
              <a:ext uri="{FF2B5EF4-FFF2-40B4-BE49-F238E27FC236}">
                <a16:creationId xmlns:a16="http://schemas.microsoft.com/office/drawing/2014/main" id="{46C66742-E8BC-4079-95DA-37D9C0C20BFF}"/>
              </a:ext>
            </a:extLst>
          </p:cNvPr>
          <p:cNvSpPr>
            <a:spLocks noGrp="1"/>
          </p:cNvSpPr>
          <p:nvPr>
            <p:ph type="body" sz="half" idx="2"/>
          </p:nvPr>
        </p:nvSpPr>
        <p:spPr>
          <a:xfrm>
            <a:off x="873102" y="3175786"/>
            <a:ext cx="5742817" cy="1642273"/>
          </a:xfrm>
        </p:spPr>
        <p:txBody>
          <a:bodyPr vert="horz" lIns="91440" tIns="45720" rIns="91440" bIns="45720" rtlCol="0" anchor="ctr">
            <a:normAutofit/>
          </a:bodyPr>
          <a:lstStyle/>
          <a:p>
            <a:pPr marL="285750" indent="-285750" algn="l">
              <a:buClr>
                <a:schemeClr val="bg1"/>
              </a:buClr>
              <a:buFont typeface="Arial" panose="020B0604020202020204" pitchFamily="34" charset="0"/>
              <a:buChar char="•"/>
            </a:pPr>
            <a:r>
              <a:rPr lang="en-US" sz="1600" dirty="0">
                <a:solidFill>
                  <a:schemeClr val="tx1"/>
                </a:solidFill>
              </a:rPr>
              <a:t>COVID-19 Poster</a:t>
            </a:r>
            <a:endParaRPr lang="en-US" sz="1600" dirty="0">
              <a:solidFill>
                <a:schemeClr val="tx1"/>
              </a:solidFill>
              <a:hlinkClick r:id="rId2">
                <a:extLst>
                  <a:ext uri="{A12FA001-AC4F-418D-AE19-62706E023703}">
                    <ahyp:hlinkClr xmlns:ahyp="http://schemas.microsoft.com/office/drawing/2018/hyperlinkcolor" val="tx"/>
                  </a:ext>
                </a:extLst>
              </a:hlinkClick>
            </a:endParaRPr>
          </a:p>
          <a:p>
            <a:pPr marL="742950" lvl="1" indent="-285750">
              <a:buClr>
                <a:schemeClr val="bg1"/>
              </a:buClr>
              <a:buFont typeface="Arial" panose="020B0604020202020204" pitchFamily="34" charset="0"/>
              <a:buChar char="•"/>
            </a:pPr>
            <a:r>
              <a:rPr lang="en-US" sz="1200" dirty="0">
                <a:solidFill>
                  <a:schemeClr val="bg1"/>
                </a:solidFill>
                <a:hlinkClick r:id="rId2">
                  <a:extLst>
                    <a:ext uri="{A12FA001-AC4F-418D-AE19-62706E023703}">
                      <ahyp:hlinkClr xmlns:ahyp="http://schemas.microsoft.com/office/drawing/2018/hyperlinkcolor" val="tx"/>
                    </a:ext>
                  </a:extLst>
                </a:hlinkClick>
              </a:rPr>
              <a:t>https://apic.org/wp-content/uploads/2020/02/02420_Coronavirus_HiresNoBleed.pdf</a:t>
            </a:r>
            <a:endParaRPr lang="en-US" sz="1200" dirty="0">
              <a:solidFill>
                <a:schemeClr val="bg1"/>
              </a:solidFill>
            </a:endParaRPr>
          </a:p>
          <a:p>
            <a:pPr marL="285750" indent="-285750" algn="l">
              <a:buClr>
                <a:schemeClr val="bg1"/>
              </a:buClr>
              <a:buFont typeface="Arial" panose="020B0604020202020204" pitchFamily="34" charset="0"/>
              <a:buChar char="•"/>
            </a:pPr>
            <a:r>
              <a:rPr lang="en-US" sz="1600" dirty="0">
                <a:solidFill>
                  <a:schemeClr val="tx1"/>
                </a:solidFill>
              </a:rPr>
              <a:t>PPE Do’s &amp; </a:t>
            </a:r>
            <a:r>
              <a:rPr lang="en-US" sz="1600" dirty="0" err="1">
                <a:solidFill>
                  <a:schemeClr val="tx1"/>
                </a:solidFill>
              </a:rPr>
              <a:t>Don’t’s</a:t>
            </a:r>
            <a:endParaRPr lang="en-US" sz="1600" dirty="0">
              <a:solidFill>
                <a:schemeClr val="tx1"/>
              </a:solidFill>
            </a:endParaRPr>
          </a:p>
          <a:p>
            <a:pPr marL="742950" lvl="1" indent="-285750">
              <a:buClr>
                <a:schemeClr val="bg1"/>
              </a:buClr>
              <a:buFont typeface="Arial" panose="020B0604020202020204" pitchFamily="34" charset="0"/>
              <a:buChar char="•"/>
            </a:pPr>
            <a:r>
              <a:rPr lang="en-US" sz="1200" dirty="0">
                <a:solidFill>
                  <a:schemeClr val="bg1"/>
                </a:solidFill>
                <a:hlinkClick r:id="rId3">
                  <a:extLst>
                    <a:ext uri="{A12FA001-AC4F-418D-AE19-62706E023703}">
                      <ahyp:hlinkClr xmlns:ahyp="http://schemas.microsoft.com/office/drawing/2018/hyperlinkcolor" val="tx"/>
                    </a:ext>
                  </a:extLst>
                </a:hlinkClick>
              </a:rPr>
              <a:t>https://professionals.site.apic.org/infographic/ppe-dos-and-donts/</a:t>
            </a:r>
            <a:r>
              <a:rPr lang="en-US" sz="1200" dirty="0">
                <a:solidFill>
                  <a:schemeClr val="bg1"/>
                </a:solidFill>
              </a:rPr>
              <a:t> </a:t>
            </a:r>
          </a:p>
        </p:txBody>
      </p:sp>
      <p:sp>
        <p:nvSpPr>
          <p:cNvPr id="204" name="Rectangle 203">
            <a:extLst>
              <a:ext uri="{FF2B5EF4-FFF2-40B4-BE49-F238E27FC236}">
                <a16:creationId xmlns:a16="http://schemas.microsoft.com/office/drawing/2014/main" id="{788ED4C4-D4B5-4C2D-996E-0AA21C458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6" name="Picture Placeholder 75">
            <a:extLst>
              <a:ext uri="{FF2B5EF4-FFF2-40B4-BE49-F238E27FC236}">
                <a16:creationId xmlns:a16="http://schemas.microsoft.com/office/drawing/2014/main" id="{4A35B300-CAD4-4471-9383-2B7263ED41AE}"/>
              </a:ext>
            </a:extLst>
          </p:cNvPr>
          <p:cNvPicPr>
            <a:picLocks noGrp="1" noChangeAspect="1"/>
          </p:cNvPicPr>
          <p:nvPr>
            <p:ph type="pic" idx="1"/>
          </p:nvPr>
        </p:nvPicPr>
        <p:blipFill>
          <a:blip r:embed="rId4"/>
          <a:srcRect l="9714" r="9714"/>
          <a:stretch>
            <a:fillRect/>
          </a:stretch>
        </p:blipFill>
        <p:spPr>
          <a:xfrm>
            <a:off x="7874179" y="477632"/>
            <a:ext cx="3997781" cy="5906845"/>
          </a:xfrm>
          <a:prstGeom prst="rect">
            <a:avLst/>
          </a:prstGeom>
        </p:spPr>
      </p:pic>
      <p:pic>
        <p:nvPicPr>
          <p:cNvPr id="77" name="Picture 76">
            <a:extLst>
              <a:ext uri="{FF2B5EF4-FFF2-40B4-BE49-F238E27FC236}">
                <a16:creationId xmlns:a16="http://schemas.microsoft.com/office/drawing/2014/main" id="{870C3BC9-5F57-4DF8-859B-83E3EF2388ED}"/>
              </a:ext>
            </a:extLst>
          </p:cNvPr>
          <p:cNvPicPr>
            <a:picLocks noChangeAspect="1"/>
          </p:cNvPicPr>
          <p:nvPr/>
        </p:nvPicPr>
        <p:blipFill>
          <a:blip r:embed="rId5"/>
          <a:stretch>
            <a:fillRect/>
          </a:stretch>
        </p:blipFill>
        <p:spPr>
          <a:xfrm>
            <a:off x="792364" y="1247775"/>
            <a:ext cx="5932491" cy="955848"/>
          </a:xfrm>
          <a:prstGeom prst="rect">
            <a:avLst/>
          </a:prstGeom>
        </p:spPr>
      </p:pic>
    </p:spTree>
    <p:extLst>
      <p:ext uri="{BB962C8B-B14F-4D97-AF65-F5344CB8AC3E}">
        <p14:creationId xmlns:p14="http://schemas.microsoft.com/office/powerpoint/2010/main" val="165030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C4F0-24FA-4DA4-BF03-7CDBB450B5D4}"/>
              </a:ext>
            </a:extLst>
          </p:cNvPr>
          <p:cNvSpPr>
            <a:spLocks noGrp="1"/>
          </p:cNvSpPr>
          <p:nvPr>
            <p:ph type="title"/>
          </p:nvPr>
        </p:nvSpPr>
        <p:spPr/>
        <p:txBody>
          <a:bodyPr>
            <a:normAutofit fontScale="90000"/>
          </a:bodyPr>
          <a:lstStyle/>
          <a:p>
            <a:r>
              <a:rPr lang="en-US" dirty="0">
                <a:solidFill>
                  <a:schemeClr val="tx1"/>
                </a:solidFill>
              </a:rPr>
              <a:t>Coronavirus </a:t>
            </a:r>
            <a:br>
              <a:rPr lang="en-US" dirty="0">
                <a:solidFill>
                  <a:schemeClr val="tx1"/>
                </a:solidFill>
              </a:rPr>
            </a:br>
            <a:r>
              <a:rPr lang="en-US" dirty="0">
                <a:solidFill>
                  <a:schemeClr val="tx1"/>
                </a:solidFill>
              </a:rPr>
              <a:t>Preparedness &amp; Response</a:t>
            </a:r>
          </a:p>
        </p:txBody>
      </p:sp>
      <p:sp>
        <p:nvSpPr>
          <p:cNvPr id="3" name="Text Placeholder 2">
            <a:extLst>
              <a:ext uri="{FF2B5EF4-FFF2-40B4-BE49-F238E27FC236}">
                <a16:creationId xmlns:a16="http://schemas.microsoft.com/office/drawing/2014/main" id="{6EC3D01D-06C3-4187-9C44-B108D5360947}"/>
              </a:ext>
            </a:extLst>
          </p:cNvPr>
          <p:cNvSpPr>
            <a:spLocks noGrp="1"/>
          </p:cNvSpPr>
          <p:nvPr>
            <p:ph type="body" idx="1"/>
          </p:nvPr>
        </p:nvSpPr>
        <p:spPr/>
        <p:txBody>
          <a:bodyPr/>
          <a:lstStyle/>
          <a:p>
            <a:r>
              <a:rPr lang="en-US" dirty="0"/>
              <a:t>Facilitated by Gemma Downham </a:t>
            </a:r>
          </a:p>
        </p:txBody>
      </p:sp>
    </p:spTree>
    <p:extLst>
      <p:ext uri="{BB962C8B-B14F-4D97-AF65-F5344CB8AC3E}">
        <p14:creationId xmlns:p14="http://schemas.microsoft.com/office/powerpoint/2010/main" val="144852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B28C-A2D5-44F4-BD69-034481788BA1}"/>
              </a:ext>
            </a:extLst>
          </p:cNvPr>
          <p:cNvSpPr>
            <a:spLocks noGrp="1"/>
          </p:cNvSpPr>
          <p:nvPr>
            <p:ph type="title"/>
          </p:nvPr>
        </p:nvSpPr>
        <p:spPr/>
        <p:txBody>
          <a:bodyPr>
            <a:normAutofit/>
          </a:bodyPr>
          <a:lstStyle/>
          <a:p>
            <a:r>
              <a:rPr lang="en-US" dirty="0">
                <a:solidFill>
                  <a:schemeClr val="bg1"/>
                </a:solidFill>
              </a:rPr>
              <a:t>Recalls</a:t>
            </a:r>
          </a:p>
        </p:txBody>
      </p:sp>
      <p:graphicFrame>
        <p:nvGraphicFramePr>
          <p:cNvPr id="5" name="Content Placeholder 2">
            <a:extLst>
              <a:ext uri="{FF2B5EF4-FFF2-40B4-BE49-F238E27FC236}">
                <a16:creationId xmlns:a16="http://schemas.microsoft.com/office/drawing/2014/main" id="{592EA72A-4CE2-4EED-BB88-EE27F62BDEF8}"/>
              </a:ext>
            </a:extLst>
          </p:cNvPr>
          <p:cNvGraphicFramePr>
            <a:graphicFrameLocks noGrp="1"/>
          </p:cNvGraphicFramePr>
          <p:nvPr>
            <p:ph sz="half" idx="1"/>
            <p:extLst>
              <p:ext uri="{D42A27DB-BD31-4B8C-83A1-F6EECF244321}">
                <p14:modId xmlns:p14="http://schemas.microsoft.com/office/powerpoint/2010/main" val="2356447138"/>
              </p:ext>
            </p:extLst>
          </p:nvPr>
        </p:nvGraphicFramePr>
        <p:xfrm>
          <a:off x="5024827" y="2081700"/>
          <a:ext cx="6269038" cy="238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D68253-05D9-4002-A711-A9D7249DF543}"/>
              </a:ext>
            </a:extLst>
          </p:cNvPr>
          <p:cNvSpPr/>
          <p:nvPr/>
        </p:nvSpPr>
        <p:spPr>
          <a:xfrm>
            <a:off x="5610225" y="4724311"/>
            <a:ext cx="6096000" cy="1200329"/>
          </a:xfrm>
          <a:prstGeom prst="rect">
            <a:avLst/>
          </a:prstGeom>
        </p:spPr>
        <p:txBody>
          <a:bodyPr>
            <a:spAutoFit/>
          </a:bodyPr>
          <a:lstStyle/>
          <a:p>
            <a:r>
              <a:rPr lang="en-US" dirty="0">
                <a:hlinkClick r:id="rId8"/>
              </a:rPr>
              <a:t>https://www.fda.gov/safety/medical-product-safety-information/surgical-gowns-and-packs-cardinal-health-fda-statement-potential-quality-issues-affecting-some-its</a:t>
            </a:r>
            <a:endParaRPr lang="en-US" dirty="0"/>
          </a:p>
        </p:txBody>
      </p:sp>
    </p:spTree>
    <p:extLst>
      <p:ext uri="{BB962C8B-B14F-4D97-AF65-F5344CB8AC3E}">
        <p14:creationId xmlns:p14="http://schemas.microsoft.com/office/powerpoint/2010/main" val="274920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7D40F2-A6BC-4E67-9F79-1DDDA12F86F3}"/>
              </a:ext>
            </a:extLst>
          </p:cNvPr>
          <p:cNvSpPr>
            <a:spLocks noGrp="1"/>
          </p:cNvSpPr>
          <p:nvPr>
            <p:ph type="title"/>
          </p:nvPr>
        </p:nvSpPr>
        <p:spPr>
          <a:xfrm>
            <a:off x="888631" y="2349925"/>
            <a:ext cx="3498979" cy="2456442"/>
          </a:xfrm>
        </p:spPr>
        <p:txBody>
          <a:bodyPr>
            <a:normAutofit/>
          </a:bodyPr>
          <a:lstStyle/>
          <a:p>
            <a:r>
              <a:rPr lang="en-US" dirty="0">
                <a:solidFill>
                  <a:schemeClr val="bg1"/>
                </a:solidFill>
              </a:rPr>
              <a:t>APIC VIP Action </a:t>
            </a:r>
            <a:r>
              <a:rPr lang="en-US" dirty="0" err="1">
                <a:solidFill>
                  <a:schemeClr val="bg1"/>
                </a:solidFill>
              </a:rPr>
              <a:t>eList</a:t>
            </a:r>
            <a:br>
              <a:rPr lang="en-US" dirty="0">
                <a:solidFill>
                  <a:schemeClr val="tx1"/>
                </a:solidFill>
              </a:rPr>
            </a:br>
            <a:r>
              <a:rPr lang="en-US" sz="2200" dirty="0">
                <a:solidFill>
                  <a:schemeClr val="bg1"/>
                </a:solidFill>
                <a:hlinkClick r:id="rId2">
                  <a:extLst>
                    <a:ext uri="{A12FA001-AC4F-418D-AE19-62706E023703}">
                      <ahyp:hlinkClr xmlns:ahyp="http://schemas.microsoft.com/office/drawing/2018/hyperlinkcolor" val="tx"/>
                    </a:ext>
                  </a:extLst>
                </a:hlinkClick>
              </a:rPr>
              <a:t>https://cqrcengage.com/apic/app/register?4&amp;m=5020</a:t>
            </a:r>
            <a:r>
              <a:rPr lang="en-US" sz="2200" dirty="0">
                <a:solidFill>
                  <a:schemeClr val="bg1"/>
                </a:solidFill>
              </a:rPr>
              <a:t> </a:t>
            </a:r>
            <a:endParaRPr lang="en-US" dirty="0"/>
          </a:p>
        </p:txBody>
      </p:sp>
      <p:sp>
        <p:nvSpPr>
          <p:cNvPr id="11" name="Rectangle 10">
            <a:extLst>
              <a:ext uri="{FF2B5EF4-FFF2-40B4-BE49-F238E27FC236}">
                <a16:creationId xmlns:a16="http://schemas.microsoft.com/office/drawing/2014/main" id="{58D1398D-BAD9-4EF3-95E2-E3226D1737C6}"/>
              </a:ext>
            </a:extLst>
          </p:cNvPr>
          <p:cNvSpPr/>
          <p:nvPr/>
        </p:nvSpPr>
        <p:spPr>
          <a:xfrm>
            <a:off x="4968618" y="5558909"/>
            <a:ext cx="6580699" cy="1077218"/>
          </a:xfrm>
          <a:prstGeom prst="rect">
            <a:avLst/>
          </a:prstGeom>
        </p:spPr>
        <p:txBody>
          <a:bodyPr wrap="square">
            <a:spAutoFit/>
          </a:bodyPr>
          <a:lstStyle/>
          <a:p>
            <a:r>
              <a:rPr lang="en-US" sz="1600" dirty="0">
                <a:hlinkClick r:id="rId3"/>
              </a:rPr>
              <a:t>https://cqrcengage.com/apic/app/document/34757248;jsessionid=node0l3sbkra1sdsfk42ijz0iel4d1738750.node0</a:t>
            </a:r>
            <a:endParaRPr lang="en-US" sz="1600" dirty="0"/>
          </a:p>
          <a:p>
            <a:r>
              <a:rPr lang="en-US" sz="1600" dirty="0">
                <a:hlinkClick r:id="rId4"/>
              </a:rPr>
              <a:t>https://cqrcengage.com/apic/app/document/34757247;jsessionid=node0l3sbkra1sdsfk42ijz0iel4d1738750.node0</a:t>
            </a:r>
            <a:endParaRPr lang="en-US" sz="1600" dirty="0"/>
          </a:p>
        </p:txBody>
      </p:sp>
      <p:pic>
        <p:nvPicPr>
          <p:cNvPr id="15" name="Content Placeholder 14">
            <a:extLst>
              <a:ext uri="{FF2B5EF4-FFF2-40B4-BE49-F238E27FC236}">
                <a16:creationId xmlns:a16="http://schemas.microsoft.com/office/drawing/2014/main" id="{975A2C07-2856-454D-A066-F6DAF08F36DA}"/>
              </a:ext>
            </a:extLst>
          </p:cNvPr>
          <p:cNvPicPr>
            <a:picLocks noGrp="1" noChangeAspect="1"/>
          </p:cNvPicPr>
          <p:nvPr>
            <p:ph idx="1"/>
          </p:nvPr>
        </p:nvPicPr>
        <p:blipFill>
          <a:blip r:embed="rId5"/>
          <a:stretch>
            <a:fillRect/>
          </a:stretch>
        </p:blipFill>
        <p:spPr>
          <a:xfrm>
            <a:off x="5701504" y="1174750"/>
            <a:ext cx="5114925" cy="3457575"/>
          </a:xfrm>
          <a:prstGeom prst="rect">
            <a:avLst/>
          </a:prstGeom>
        </p:spPr>
      </p:pic>
      <p:pic>
        <p:nvPicPr>
          <p:cNvPr id="16" name="Picture 15">
            <a:extLst>
              <a:ext uri="{FF2B5EF4-FFF2-40B4-BE49-F238E27FC236}">
                <a16:creationId xmlns:a16="http://schemas.microsoft.com/office/drawing/2014/main" id="{B2EF07D8-DC91-495A-BEC6-8DB28A56585A}"/>
              </a:ext>
            </a:extLst>
          </p:cNvPr>
          <p:cNvPicPr>
            <a:picLocks noChangeAspect="1"/>
          </p:cNvPicPr>
          <p:nvPr/>
        </p:nvPicPr>
        <p:blipFill rotWithShape="1">
          <a:blip r:embed="rId6"/>
          <a:srcRect b="8532"/>
          <a:stretch/>
        </p:blipFill>
        <p:spPr>
          <a:xfrm>
            <a:off x="765211" y="607358"/>
            <a:ext cx="3749639" cy="1628064"/>
          </a:xfrm>
          <a:prstGeom prst="rect">
            <a:avLst/>
          </a:prstGeom>
        </p:spPr>
      </p:pic>
    </p:spTree>
    <p:extLst>
      <p:ext uri="{BB962C8B-B14F-4D97-AF65-F5344CB8AC3E}">
        <p14:creationId xmlns:p14="http://schemas.microsoft.com/office/powerpoint/2010/main" val="153454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6684-9741-43C5-AE51-FA4353EFB809}"/>
              </a:ext>
            </a:extLst>
          </p:cNvPr>
          <p:cNvSpPr>
            <a:spLocks noGrp="1"/>
          </p:cNvSpPr>
          <p:nvPr>
            <p:ph type="title"/>
          </p:nvPr>
        </p:nvSpPr>
        <p:spPr/>
        <p:txBody>
          <a:bodyPr/>
          <a:lstStyle/>
          <a:p>
            <a:r>
              <a:rPr lang="en-US" dirty="0"/>
              <a:t>President’s Budget</a:t>
            </a:r>
            <a:br>
              <a:rPr lang="en-US" dirty="0"/>
            </a:br>
            <a:r>
              <a:rPr lang="en-US" sz="2400" dirty="0"/>
              <a:t>top line items</a:t>
            </a:r>
            <a:endParaRPr lang="en-US" dirty="0"/>
          </a:p>
        </p:txBody>
      </p:sp>
      <p:sp>
        <p:nvSpPr>
          <p:cNvPr id="3" name="Content Placeholder 2">
            <a:extLst>
              <a:ext uri="{FF2B5EF4-FFF2-40B4-BE49-F238E27FC236}">
                <a16:creationId xmlns:a16="http://schemas.microsoft.com/office/drawing/2014/main" id="{B6230040-A7A7-4055-B595-D21E82D2C61A}"/>
              </a:ext>
            </a:extLst>
          </p:cNvPr>
          <p:cNvSpPr>
            <a:spLocks noGrp="1"/>
          </p:cNvSpPr>
          <p:nvPr>
            <p:ph idx="1"/>
          </p:nvPr>
        </p:nvSpPr>
        <p:spPr>
          <a:xfrm>
            <a:off x="5118447" y="476518"/>
            <a:ext cx="6281873" cy="6381482"/>
          </a:xfrm>
        </p:spPr>
        <p:txBody>
          <a:bodyPr>
            <a:normAutofit fontScale="85000" lnSpcReduction="20000"/>
          </a:bodyPr>
          <a:lstStyle/>
          <a:p>
            <a:r>
              <a:rPr lang="en-US" b="1" u="sng" dirty="0"/>
              <a:t>Department of Health and Human Services</a:t>
            </a:r>
          </a:p>
          <a:p>
            <a:pPr lvl="1"/>
            <a:r>
              <a:rPr lang="en-US" dirty="0"/>
              <a:t>10% funding reduction to the whole department</a:t>
            </a:r>
          </a:p>
          <a:p>
            <a:r>
              <a:rPr lang="en-US" b="1" u="sng" dirty="0"/>
              <a:t>Agency for Healthcare Research and Quality</a:t>
            </a:r>
          </a:p>
          <a:p>
            <a:pPr lvl="1"/>
            <a:r>
              <a:rPr lang="en-US" dirty="0"/>
              <a:t>AHRQ would be merged into an NIH program and receive a $81.3M cut (approx. 24%)</a:t>
            </a:r>
          </a:p>
          <a:p>
            <a:pPr lvl="1"/>
            <a:r>
              <a:rPr lang="en-US" dirty="0"/>
              <a:t> AHRQ HAI Research at risk - this is roughly $36M in funding, since it is a line item under AHRQ it would be at risk of being cut or eliminated</a:t>
            </a:r>
          </a:p>
          <a:p>
            <a:r>
              <a:rPr lang="en-US" b="1" u="sng" dirty="0"/>
              <a:t>Centers for Disease Control and Prevention</a:t>
            </a:r>
          </a:p>
          <a:p>
            <a:pPr lvl="1"/>
            <a:r>
              <a:rPr lang="en-US" dirty="0"/>
              <a:t>Topline $693M cut (approx. 9% cut)</a:t>
            </a:r>
          </a:p>
          <a:p>
            <a:pPr lvl="1"/>
            <a:r>
              <a:rPr lang="en-US" dirty="0"/>
              <a:t>Emerging and Zoonotic Infectious Diseases cut $85M (approx. 15.5%).</a:t>
            </a:r>
          </a:p>
          <a:p>
            <a:pPr lvl="1"/>
            <a:r>
              <a:rPr lang="en-US" dirty="0"/>
              <a:t>Most of APIC’s priorities are under this umbrella. That includes the two items listed below under the Prevention Fund.</a:t>
            </a:r>
          </a:p>
          <a:p>
            <a:pPr lvl="2"/>
            <a:r>
              <a:rPr lang="en-US" dirty="0"/>
              <a:t>Advanced Molecular Detection $30M – Flat Funded</a:t>
            </a:r>
          </a:p>
          <a:p>
            <a:pPr lvl="2"/>
            <a:r>
              <a:rPr lang="en-US" dirty="0"/>
              <a:t>National Healthcare Safety Network $21M – Flat Funded</a:t>
            </a:r>
          </a:p>
          <a:p>
            <a:r>
              <a:rPr lang="en-US" b="1" u="sng" dirty="0"/>
              <a:t>Prevention and Public Health Fund</a:t>
            </a:r>
          </a:p>
          <a:p>
            <a:pPr lvl="1"/>
            <a:r>
              <a:rPr lang="en-US" dirty="0"/>
              <a:t>HAI line item $12M – eliminated</a:t>
            </a:r>
          </a:p>
          <a:p>
            <a:pPr lvl="1"/>
            <a:r>
              <a:rPr lang="en-US" dirty="0"/>
              <a:t>Epi and Lab Capacity program $40M – eliminated</a:t>
            </a:r>
          </a:p>
          <a:p>
            <a:pPr lvl="1"/>
            <a:r>
              <a:rPr lang="en-US" dirty="0"/>
              <a:t>Antibiotic Resistance Solutions Initiative - $33M cut (approx. 19%)</a:t>
            </a:r>
          </a:p>
          <a:p>
            <a:pPr lvl="2"/>
            <a:r>
              <a:rPr lang="en-US" dirty="0"/>
              <a:t>This program would no longer be a line item under the Zoonotic umbrella and would be moved entirely under the Prevention Fund, which is unfortunately often targeted to be cut entirely due to its affiliation with the ACA.</a:t>
            </a:r>
          </a:p>
          <a:p>
            <a:endParaRPr lang="en-US" dirty="0"/>
          </a:p>
        </p:txBody>
      </p:sp>
      <p:pic>
        <p:nvPicPr>
          <p:cNvPr id="4" name="Picture 3">
            <a:extLst>
              <a:ext uri="{FF2B5EF4-FFF2-40B4-BE49-F238E27FC236}">
                <a16:creationId xmlns:a16="http://schemas.microsoft.com/office/drawing/2014/main" id="{408A8A13-53CC-41FC-8671-13A395D6801F}"/>
              </a:ext>
            </a:extLst>
          </p:cNvPr>
          <p:cNvPicPr>
            <a:picLocks noChangeAspect="1"/>
          </p:cNvPicPr>
          <p:nvPr/>
        </p:nvPicPr>
        <p:blipFill rotWithShape="1">
          <a:blip r:embed="rId2"/>
          <a:srcRect t="31675" b="9293"/>
          <a:stretch/>
        </p:blipFill>
        <p:spPr>
          <a:xfrm>
            <a:off x="778950" y="1146221"/>
            <a:ext cx="3692581" cy="1056068"/>
          </a:xfrm>
          <a:prstGeom prst="rect">
            <a:avLst/>
          </a:prstGeom>
        </p:spPr>
      </p:pic>
    </p:spTree>
    <p:extLst>
      <p:ext uri="{BB962C8B-B14F-4D97-AF65-F5344CB8AC3E}">
        <p14:creationId xmlns:p14="http://schemas.microsoft.com/office/powerpoint/2010/main" val="341357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ying emoki">
            <a:extLst>
              <a:ext uri="{FF2B5EF4-FFF2-40B4-BE49-F238E27FC236}">
                <a16:creationId xmlns:a16="http://schemas.microsoft.com/office/drawing/2014/main" id="{548BEB87-A6C7-48AE-B829-D491F5D5A82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196349" y="1853463"/>
            <a:ext cx="2263775" cy="2263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gry emoji">
            <a:extLst>
              <a:ext uri="{FF2B5EF4-FFF2-40B4-BE49-F238E27FC236}">
                <a16:creationId xmlns:a16="http://schemas.microsoft.com/office/drawing/2014/main" id="{1E348EC5-CFAE-47B7-ACFB-905226C5325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5015706" y="1853463"/>
            <a:ext cx="2160587" cy="2262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rilled emoji">
            <a:extLst>
              <a:ext uri="{FF2B5EF4-FFF2-40B4-BE49-F238E27FC236}">
                <a16:creationId xmlns:a16="http://schemas.microsoft.com/office/drawing/2014/main" id="{34ED0E2B-67AD-4E8E-8B2C-A5CF21ADC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43" t="8793" r="11225" b="13314"/>
          <a:stretch/>
        </p:blipFill>
        <p:spPr bwMode="auto">
          <a:xfrm>
            <a:off x="8641274" y="1670720"/>
            <a:ext cx="2354377" cy="244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9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D422-2466-4B72-8F9E-3E54E5A99758}"/>
              </a:ext>
            </a:extLst>
          </p:cNvPr>
          <p:cNvSpPr>
            <a:spLocks noGrp="1"/>
          </p:cNvSpPr>
          <p:nvPr>
            <p:ph type="title"/>
          </p:nvPr>
        </p:nvSpPr>
        <p:spPr/>
        <p:txBody>
          <a:bodyPr/>
          <a:lstStyle/>
          <a:p>
            <a:r>
              <a:rPr lang="en-US" dirty="0"/>
              <a:t>Take Action</a:t>
            </a:r>
            <a:br>
              <a:rPr lang="en-US" dirty="0"/>
            </a:br>
            <a:r>
              <a:rPr lang="en-US" sz="2400" dirty="0"/>
              <a:t>http://cqrcengage.com/apic/ </a:t>
            </a:r>
            <a:endParaRPr lang="en-US" dirty="0"/>
          </a:p>
        </p:txBody>
      </p:sp>
      <p:pic>
        <p:nvPicPr>
          <p:cNvPr id="3" name="Picture 2">
            <a:extLst>
              <a:ext uri="{FF2B5EF4-FFF2-40B4-BE49-F238E27FC236}">
                <a16:creationId xmlns:a16="http://schemas.microsoft.com/office/drawing/2014/main" id="{29C2B7D2-25AB-45B0-8264-B0BEE05FA943}"/>
              </a:ext>
            </a:extLst>
          </p:cNvPr>
          <p:cNvPicPr>
            <a:picLocks noChangeAspect="1"/>
          </p:cNvPicPr>
          <p:nvPr/>
        </p:nvPicPr>
        <p:blipFill>
          <a:blip r:embed="rId2"/>
          <a:stretch>
            <a:fillRect/>
          </a:stretch>
        </p:blipFill>
        <p:spPr>
          <a:xfrm>
            <a:off x="5146047" y="1330246"/>
            <a:ext cx="6429375" cy="4495800"/>
          </a:xfrm>
          <a:prstGeom prst="rect">
            <a:avLst/>
          </a:prstGeom>
        </p:spPr>
      </p:pic>
      <p:sp>
        <p:nvSpPr>
          <p:cNvPr id="4" name="Arrow: Right 3">
            <a:extLst>
              <a:ext uri="{FF2B5EF4-FFF2-40B4-BE49-F238E27FC236}">
                <a16:creationId xmlns:a16="http://schemas.microsoft.com/office/drawing/2014/main" id="{0562E519-5E3B-42AE-8E13-22947F604FD9}"/>
              </a:ext>
            </a:extLst>
          </p:cNvPr>
          <p:cNvSpPr/>
          <p:nvPr/>
        </p:nvSpPr>
        <p:spPr>
          <a:xfrm rot="8514298">
            <a:off x="7549118" y="983830"/>
            <a:ext cx="1063256" cy="489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D8C6C6-8564-4B50-B89E-6BA92981C88F}"/>
              </a:ext>
            </a:extLst>
          </p:cNvPr>
          <p:cNvPicPr>
            <a:picLocks noChangeAspect="1"/>
          </p:cNvPicPr>
          <p:nvPr/>
        </p:nvPicPr>
        <p:blipFill>
          <a:blip r:embed="rId3"/>
          <a:stretch>
            <a:fillRect/>
          </a:stretch>
        </p:blipFill>
        <p:spPr>
          <a:xfrm>
            <a:off x="801774" y="1172864"/>
            <a:ext cx="3680773" cy="1079798"/>
          </a:xfrm>
          <a:prstGeom prst="rect">
            <a:avLst/>
          </a:prstGeom>
        </p:spPr>
      </p:pic>
    </p:spTree>
    <p:extLst>
      <p:ext uri="{BB962C8B-B14F-4D97-AF65-F5344CB8AC3E}">
        <p14:creationId xmlns:p14="http://schemas.microsoft.com/office/powerpoint/2010/main" val="409787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7BDE-8A24-4F09-BA19-87AB47D32873}"/>
              </a:ext>
            </a:extLst>
          </p:cNvPr>
          <p:cNvSpPr>
            <a:spLocks noGrp="1"/>
          </p:cNvSpPr>
          <p:nvPr>
            <p:ph type="title"/>
          </p:nvPr>
        </p:nvSpPr>
        <p:spPr/>
        <p:txBody>
          <a:bodyPr/>
          <a:lstStyle/>
          <a:p>
            <a:r>
              <a:rPr lang="en-US" dirty="0"/>
              <a:t>Speak up</a:t>
            </a:r>
          </a:p>
        </p:txBody>
      </p:sp>
      <p:sp>
        <p:nvSpPr>
          <p:cNvPr id="16" name="Text Placeholder 15">
            <a:extLst>
              <a:ext uri="{FF2B5EF4-FFF2-40B4-BE49-F238E27FC236}">
                <a16:creationId xmlns:a16="http://schemas.microsoft.com/office/drawing/2014/main" id="{BB25FADD-8F7F-4D2A-8990-01DD5F44E036}"/>
              </a:ext>
            </a:extLst>
          </p:cNvPr>
          <p:cNvSpPr>
            <a:spLocks noGrp="1"/>
          </p:cNvSpPr>
          <p:nvPr>
            <p:ph type="body" idx="1"/>
          </p:nvPr>
        </p:nvSpPr>
        <p:spPr/>
        <p:txBody>
          <a:bodyPr/>
          <a:lstStyle/>
          <a:p>
            <a:r>
              <a:rPr lang="en-US" dirty="0"/>
              <a:t>Federal</a:t>
            </a:r>
          </a:p>
        </p:txBody>
      </p:sp>
      <p:sp>
        <p:nvSpPr>
          <p:cNvPr id="17" name="Content Placeholder 16">
            <a:extLst>
              <a:ext uri="{FF2B5EF4-FFF2-40B4-BE49-F238E27FC236}">
                <a16:creationId xmlns:a16="http://schemas.microsoft.com/office/drawing/2014/main" id="{F1E3FB27-886E-48B2-9B0C-0E1198899777}"/>
              </a:ext>
            </a:extLst>
          </p:cNvPr>
          <p:cNvSpPr>
            <a:spLocks noGrp="1"/>
          </p:cNvSpPr>
          <p:nvPr>
            <p:ph sz="half" idx="2"/>
          </p:nvPr>
        </p:nvSpPr>
        <p:spPr/>
        <p:txBody>
          <a:bodyPr/>
          <a:lstStyle/>
          <a:p>
            <a:r>
              <a:rPr lang="en-US" dirty="0"/>
              <a:t>Support your support for vaccines</a:t>
            </a:r>
          </a:p>
          <a:p>
            <a:r>
              <a:rPr lang="en-US" dirty="0"/>
              <a:t>Do you know the flu?</a:t>
            </a:r>
          </a:p>
          <a:p>
            <a:r>
              <a:rPr lang="en-US" dirty="0"/>
              <a:t>Invite your member of Congress to an in-district meeting</a:t>
            </a:r>
          </a:p>
        </p:txBody>
      </p:sp>
      <p:sp>
        <p:nvSpPr>
          <p:cNvPr id="18" name="Text Placeholder 17">
            <a:extLst>
              <a:ext uri="{FF2B5EF4-FFF2-40B4-BE49-F238E27FC236}">
                <a16:creationId xmlns:a16="http://schemas.microsoft.com/office/drawing/2014/main" id="{36050855-20B2-4E98-B966-A2DB077C9CB1}"/>
              </a:ext>
            </a:extLst>
          </p:cNvPr>
          <p:cNvSpPr>
            <a:spLocks noGrp="1"/>
          </p:cNvSpPr>
          <p:nvPr>
            <p:ph type="body" sz="quarter" idx="3"/>
          </p:nvPr>
        </p:nvSpPr>
        <p:spPr/>
        <p:txBody>
          <a:bodyPr/>
          <a:lstStyle/>
          <a:p>
            <a:r>
              <a:rPr lang="en-US" dirty="0"/>
              <a:t>State</a:t>
            </a:r>
          </a:p>
        </p:txBody>
      </p:sp>
      <p:sp>
        <p:nvSpPr>
          <p:cNvPr id="19" name="Content Placeholder 18">
            <a:extLst>
              <a:ext uri="{FF2B5EF4-FFF2-40B4-BE49-F238E27FC236}">
                <a16:creationId xmlns:a16="http://schemas.microsoft.com/office/drawing/2014/main" id="{67D8A16B-9CE8-4A22-ABA0-5FCF5391BA04}"/>
              </a:ext>
            </a:extLst>
          </p:cNvPr>
          <p:cNvSpPr>
            <a:spLocks noGrp="1"/>
          </p:cNvSpPr>
          <p:nvPr>
            <p:ph sz="quarter" idx="4"/>
          </p:nvPr>
        </p:nvSpPr>
        <p:spPr/>
        <p:txBody>
          <a:bodyPr/>
          <a:lstStyle/>
          <a:p>
            <a:r>
              <a:rPr lang="en-US" dirty="0"/>
              <a:t>Vaccines work</a:t>
            </a:r>
          </a:p>
          <a:p>
            <a:r>
              <a:rPr lang="en-US" dirty="0"/>
              <a:t>Support APIC NY Certification Campaign</a:t>
            </a:r>
          </a:p>
          <a:p>
            <a:r>
              <a:rPr lang="en-US" dirty="0"/>
              <a:t>Ask for an in-district meeting with your state representatives </a:t>
            </a:r>
          </a:p>
        </p:txBody>
      </p:sp>
      <p:sp>
        <p:nvSpPr>
          <p:cNvPr id="13" name="Rectangle 12">
            <a:extLst>
              <a:ext uri="{FF2B5EF4-FFF2-40B4-BE49-F238E27FC236}">
                <a16:creationId xmlns:a16="http://schemas.microsoft.com/office/drawing/2014/main" id="{D49CE514-7BB5-44C2-8E30-B29ABA98E80F}"/>
              </a:ext>
            </a:extLst>
          </p:cNvPr>
          <p:cNvSpPr/>
          <p:nvPr/>
        </p:nvSpPr>
        <p:spPr>
          <a:xfrm>
            <a:off x="5822835" y="6042099"/>
            <a:ext cx="4862741" cy="369332"/>
          </a:xfrm>
          <a:prstGeom prst="rect">
            <a:avLst/>
          </a:prstGeom>
        </p:spPr>
        <p:txBody>
          <a:bodyPr wrap="none">
            <a:spAutoFit/>
          </a:bodyPr>
          <a:lstStyle/>
          <a:p>
            <a:r>
              <a:rPr lang="en-US" dirty="0">
                <a:hlinkClick r:id="rId2"/>
              </a:rPr>
              <a:t>https://cqrcengage.com/apic/action_center</a:t>
            </a:r>
            <a:endParaRPr lang="en-US" dirty="0"/>
          </a:p>
        </p:txBody>
      </p:sp>
      <p:pic>
        <p:nvPicPr>
          <p:cNvPr id="10" name="Picture 9">
            <a:extLst>
              <a:ext uri="{FF2B5EF4-FFF2-40B4-BE49-F238E27FC236}">
                <a16:creationId xmlns:a16="http://schemas.microsoft.com/office/drawing/2014/main" id="{C57F1221-1FC7-48AE-A7C7-9D78557E145B}"/>
              </a:ext>
            </a:extLst>
          </p:cNvPr>
          <p:cNvPicPr>
            <a:picLocks noChangeAspect="1"/>
          </p:cNvPicPr>
          <p:nvPr/>
        </p:nvPicPr>
        <p:blipFill rotWithShape="1">
          <a:blip r:embed="rId3"/>
          <a:srcRect t="8135" b="11399"/>
          <a:stretch/>
        </p:blipFill>
        <p:spPr>
          <a:xfrm>
            <a:off x="801774" y="1326524"/>
            <a:ext cx="3676867" cy="1599703"/>
          </a:xfrm>
          <a:prstGeom prst="rect">
            <a:avLst/>
          </a:prstGeom>
        </p:spPr>
      </p:pic>
    </p:spTree>
    <p:extLst>
      <p:ext uri="{BB962C8B-B14F-4D97-AF65-F5344CB8AC3E}">
        <p14:creationId xmlns:p14="http://schemas.microsoft.com/office/powerpoint/2010/main" val="9997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120D-30FA-4193-AFFC-75F78ABF27B0}"/>
              </a:ext>
            </a:extLst>
          </p:cNvPr>
          <p:cNvSpPr>
            <a:spLocks noGrp="1"/>
          </p:cNvSpPr>
          <p:nvPr>
            <p:ph type="title"/>
          </p:nvPr>
        </p:nvSpPr>
        <p:spPr/>
        <p:txBody>
          <a:bodyPr/>
          <a:lstStyle/>
          <a:p>
            <a:r>
              <a:rPr lang="en-US" dirty="0"/>
              <a:t>NJ Bills</a:t>
            </a:r>
          </a:p>
        </p:txBody>
      </p:sp>
      <p:sp>
        <p:nvSpPr>
          <p:cNvPr id="3" name="Content Placeholder 2">
            <a:extLst>
              <a:ext uri="{FF2B5EF4-FFF2-40B4-BE49-F238E27FC236}">
                <a16:creationId xmlns:a16="http://schemas.microsoft.com/office/drawing/2014/main" id="{2A3F5152-7A85-4134-AEEC-57D4975309E6}"/>
              </a:ext>
            </a:extLst>
          </p:cNvPr>
          <p:cNvSpPr>
            <a:spLocks noGrp="1"/>
          </p:cNvSpPr>
          <p:nvPr>
            <p:ph idx="1"/>
          </p:nvPr>
        </p:nvSpPr>
        <p:spPr>
          <a:xfrm>
            <a:off x="5118447" y="803185"/>
            <a:ext cx="6281873" cy="5854789"/>
          </a:xfrm>
        </p:spPr>
        <p:txBody>
          <a:bodyPr>
            <a:normAutofit lnSpcReduction="10000"/>
          </a:bodyPr>
          <a:lstStyle/>
          <a:p>
            <a:r>
              <a:rPr lang="en-US" dirty="0"/>
              <a:t>A1576 “Requires certain health care facilities to provide, and employees to receive, annual influenza vaccination”</a:t>
            </a:r>
          </a:p>
          <a:p>
            <a:pPr lvl="1"/>
            <a:r>
              <a:rPr lang="en-US" u="sng" dirty="0">
                <a:hlinkClick r:id="rId2"/>
              </a:rPr>
              <a:t>https://www.billtrack50.com/BillDetail/920002</a:t>
            </a:r>
            <a:endParaRPr lang="en-US" u="sng" dirty="0"/>
          </a:p>
          <a:p>
            <a:pPr lvl="1"/>
            <a:r>
              <a:rPr lang="en-US" u="sng" dirty="0">
                <a:hlinkClick r:id="rId3"/>
              </a:rPr>
              <a:t>Maria.Christensen@doh.nj.gov</a:t>
            </a:r>
            <a:r>
              <a:rPr lang="en-US" dirty="0"/>
              <a:t> &amp; </a:t>
            </a:r>
            <a:r>
              <a:rPr lang="en-US" u="sng" dirty="0">
                <a:hlinkClick r:id="rId4"/>
              </a:rPr>
              <a:t>Michael.Kennedy@doh.nj.gov</a:t>
            </a:r>
            <a:endParaRPr lang="en-US" u="sng" dirty="0"/>
          </a:p>
          <a:p>
            <a:r>
              <a:rPr lang="en-US" dirty="0"/>
              <a:t>A3818/S2173 “Clarifies statutory exemptions from mandatory immunization requirements for child care center and school attendance” commonly referred to the “bill that would eliminate religion as a reason not to vaccinate public schoolchildren” </a:t>
            </a:r>
          </a:p>
          <a:p>
            <a:pPr lvl="1"/>
            <a:r>
              <a:rPr lang="en-US" dirty="0">
                <a:hlinkClick r:id="rId5"/>
              </a:rPr>
              <a:t>https://www.billtrack50.com/BillDetail/966141</a:t>
            </a:r>
            <a:endParaRPr lang="en-US" dirty="0"/>
          </a:p>
          <a:p>
            <a:r>
              <a:rPr lang="en-US" dirty="0"/>
              <a:t>A5527 “Requires certain long-term care facilities to submit outbreak response plan to DOH”</a:t>
            </a:r>
          </a:p>
          <a:p>
            <a:pPr lvl="1"/>
            <a:r>
              <a:rPr lang="en-US" dirty="0">
                <a:hlinkClick r:id="rId6"/>
              </a:rPr>
              <a:t>https://www.billtrack50.com/BillDetail/1131873</a:t>
            </a:r>
            <a:endParaRPr lang="en-US" dirty="0">
              <a:hlinkClick r:id="rId7"/>
            </a:endParaRPr>
          </a:p>
          <a:p>
            <a:pPr lvl="1"/>
            <a:r>
              <a:rPr lang="en-US" dirty="0">
                <a:hlinkClick r:id="rId7"/>
              </a:rPr>
              <a:t>https://www.nj.gov/governor/news/news/562019/approved/20190815b.shtml</a:t>
            </a:r>
            <a:endParaRPr lang="en-US" dirty="0"/>
          </a:p>
          <a:p>
            <a:endParaRPr lang="en-US" dirty="0"/>
          </a:p>
        </p:txBody>
      </p:sp>
    </p:spTree>
    <p:extLst>
      <p:ext uri="{BB962C8B-B14F-4D97-AF65-F5344CB8AC3E}">
        <p14:creationId xmlns:p14="http://schemas.microsoft.com/office/powerpoint/2010/main" val="336002859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1478</Words>
  <Application>Microsoft Office PowerPoint</Application>
  <PresentationFormat>Widescreen</PresentationFormat>
  <Paragraphs>168</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Rockwell</vt:lpstr>
      <vt:lpstr>Wingdings</vt:lpstr>
      <vt:lpstr>Atlas</vt:lpstr>
      <vt:lpstr>Legislative &amp; Regulatory Updates </vt:lpstr>
      <vt:lpstr>APIC’s Public Policy Agenda (2018)</vt:lpstr>
      <vt:lpstr>Recalls</vt:lpstr>
      <vt:lpstr>APIC VIP Action eList https://cqrcengage.com/apic/app/register?4&amp;m=5020 </vt:lpstr>
      <vt:lpstr>President’s Budget top line items</vt:lpstr>
      <vt:lpstr>PowerPoint Presentation</vt:lpstr>
      <vt:lpstr>Take Action http://cqrcengage.com/apic/ </vt:lpstr>
      <vt:lpstr>Speak up</vt:lpstr>
      <vt:lpstr>NJ Bills</vt:lpstr>
      <vt:lpstr>C. auris Updates</vt:lpstr>
      <vt:lpstr>AR Lab Network Surveillance Testing</vt:lpstr>
      <vt:lpstr>Antimicrobial Stewardship Recognition Program</vt:lpstr>
      <vt:lpstr>ICAR 2.0 Jessica Arias, Bridget Farrell, Carol Genese</vt:lpstr>
      <vt:lpstr>Education Opportunities </vt:lpstr>
      <vt:lpstr>SARS-CoV-2 2019 n-CoV      COVID-19 </vt:lpstr>
      <vt:lpstr>What is coronavirus?</vt:lpstr>
      <vt:lpstr>Coronavirus</vt:lpstr>
      <vt:lpstr>How is COVID-19 different from other known coronaviruses?</vt:lpstr>
      <vt:lpstr>Current outbreak</vt:lpstr>
      <vt:lpstr>PowerPoint Presentation</vt:lpstr>
      <vt:lpstr>Infection Prevention &amp; Control</vt:lpstr>
      <vt:lpstr>Infection Prevention &amp; Control</vt:lpstr>
      <vt:lpstr>LINCS System </vt:lpstr>
      <vt:lpstr>Resources</vt:lpstr>
      <vt:lpstr>APIC Resources</vt:lpstr>
      <vt:lpstr>Coronavirus  Preparedness &amp;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Regulatory Updates</dc:title>
  <dc:creator>Arias, Jessica</dc:creator>
  <cp:lastModifiedBy> </cp:lastModifiedBy>
  <cp:revision>39</cp:revision>
  <cp:lastPrinted>2020-02-19T19:58:20Z</cp:lastPrinted>
  <dcterms:created xsi:type="dcterms:W3CDTF">2020-02-19T13:36:43Z</dcterms:created>
  <dcterms:modified xsi:type="dcterms:W3CDTF">2020-02-21T21:38:00Z</dcterms:modified>
</cp:coreProperties>
</file>