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339" r:id="rId3"/>
    <p:sldId id="340" r:id="rId4"/>
    <p:sldId id="341" r:id="rId5"/>
    <p:sldId id="342" r:id="rId6"/>
    <p:sldId id="343" r:id="rId7"/>
    <p:sldId id="344" r:id="rId8"/>
    <p:sldId id="34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44256-4DC0-48A2-B287-A9E32761F442}" type="datetimeFigureOut">
              <a:rPr lang="en-US" smtClean="0"/>
              <a:t>4/29/2023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36E85-34B1-466F-AC69-DCCB29C95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289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93A0B7-6FBD-4757-9058-4E6D3EA7FF7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7674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BC0AA-6FA1-3306-4214-BDD530DB10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BB903E-6B51-0203-8915-7EB0CE04D7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EFEA38-7340-96B7-122E-0D64021FE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DABFD-F48C-412B-A561-522848F99FDA}" type="datetimeFigureOut">
              <a:rPr lang="en-US" smtClean="0"/>
              <a:t>4/29/2023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C1B2E-290A-5DB5-E2BF-B468337E9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CB9CB3-1E56-AE20-2220-24484AFEC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4784-D460-4F8A-9EFD-599B0A34A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281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F3C2C-67D8-E278-164D-438761F42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B230C5-F2F0-13E0-77DD-1703BB8BB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5424DE-FA98-96A8-96BF-5156D55B2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DABFD-F48C-412B-A561-522848F99FDA}" type="datetimeFigureOut">
              <a:rPr lang="en-US" smtClean="0"/>
              <a:t>4/29/2023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B5E225-AE97-6BBA-E5D5-AE12A99D7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D693D-4F45-180B-8DEB-7DEFE65FA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4784-D460-4F8A-9EFD-599B0A34A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978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EDA0C3-16E3-5903-7B18-809521F74A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10D020-FDD0-22DA-59CB-9A4F496B0C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7AC4D4-1B8F-3B8D-0F80-6A1C13E39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DABFD-F48C-412B-A561-522848F99FDA}" type="datetimeFigureOut">
              <a:rPr lang="en-US" smtClean="0"/>
              <a:t>4/29/2023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8D0402-B16B-73F8-7BBA-A3E56506B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4570E4-5998-DBDC-831C-38F70199F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4784-D460-4F8A-9EFD-599B0A34A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652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90BCB-1F2F-BC67-4F52-6A5B594A4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66205-7BC6-F79F-8E92-2C17E60A0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8BADA1-8446-90B0-FDC3-5712E3384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DABFD-F48C-412B-A561-522848F99FDA}" type="datetimeFigureOut">
              <a:rPr lang="en-US" smtClean="0"/>
              <a:t>4/29/2023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A1C51A-6B7D-E84F-5D86-EA6F7C9D4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E7B75A-68C3-3D59-335D-3E8D6644C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4784-D460-4F8A-9EFD-599B0A34A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525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CAAE0-6F19-8482-AD50-E02D731BB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EC24BD-9603-6E25-EB11-C45EF8788C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7B1F51-1189-35B2-705B-55F212DE7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DABFD-F48C-412B-A561-522848F99FDA}" type="datetimeFigureOut">
              <a:rPr lang="en-US" smtClean="0"/>
              <a:t>4/29/2023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B0B284-4C3F-AAE7-5055-FB8D2E7FD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0C91C5-6D6E-DCFC-B36B-CBBC198C6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4784-D460-4F8A-9EFD-599B0A34A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897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E1BD2-5039-C98D-2074-CBC16343B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F3E9D4-0028-D064-4014-556D72E563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52DE36-79C1-2796-7E01-D08529CAB0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3868A-CA20-C8C6-1A78-5C5402B17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DABFD-F48C-412B-A561-522848F99FDA}" type="datetimeFigureOut">
              <a:rPr lang="en-US" smtClean="0"/>
              <a:t>4/29/2023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7CFF4-0A14-B106-DB92-95F48E5DB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F161F1-C921-0D49-D840-3DEE8A8A9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4784-D460-4F8A-9EFD-599B0A34A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117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AD4D3-0C55-BB9A-892A-5C917CF20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1C0E56-C042-C2E1-F387-8D8764AE87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02B52D-E5E9-1D53-FDC1-95D30EB2FF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1940C4-F241-5230-3339-3C7857E6DF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B8A254-7C7D-F968-0352-368458B46E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26807D-85D1-E512-5847-8C9667EC7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DABFD-F48C-412B-A561-522848F99FDA}" type="datetimeFigureOut">
              <a:rPr lang="en-US" smtClean="0"/>
              <a:t>4/29/2023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A85590-AA61-825F-B368-D01967C68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D17352-7C4A-4C66-F8AF-CEDF2FA78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4784-D460-4F8A-9EFD-599B0A34A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654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0AD9F-341C-8188-C583-97E560B48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D5A66C-4410-17FE-16FC-292257C56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DABFD-F48C-412B-A561-522848F99FDA}" type="datetimeFigureOut">
              <a:rPr lang="en-US" smtClean="0"/>
              <a:t>4/29/2023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4BB48B-DAB2-596D-22F4-B9B410A8D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EB4518-FDA1-EB66-6CFE-131A9D7B4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4784-D460-4F8A-9EFD-599B0A34A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805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D07C0B-66A5-6ECC-82DD-191C8B3C8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DABFD-F48C-412B-A561-522848F99FDA}" type="datetimeFigureOut">
              <a:rPr lang="en-US" smtClean="0"/>
              <a:t>4/29/2023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2A2DF2-DCA2-EB22-0F71-3F6568ACB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4FF8EE-D204-7F0B-1331-BB03EE5FB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4784-D460-4F8A-9EFD-599B0A34A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902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2A918-A7F4-F8AE-FA54-CBCAD7D1F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F6E5B-0CB4-997D-8876-8B4A8C3DE8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41EFB4-2364-4155-233A-E2604D4C0C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22744D-75B0-B470-D7E0-77D27675D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DABFD-F48C-412B-A561-522848F99FDA}" type="datetimeFigureOut">
              <a:rPr lang="en-US" smtClean="0"/>
              <a:t>4/29/2023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EDE599-AEEE-D17F-6A22-79AE68478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A6E3D9-B052-141A-771F-CC293809E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4784-D460-4F8A-9EFD-599B0A34A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256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2967F-D968-856C-E767-B1D272C0D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EFB250-583B-4DED-C4BA-ABF2A1DA9D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EF9EDD-0611-3DFE-5EB6-A079EEE54D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F1125C-37D1-33B1-5111-3E23CA4A8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DABFD-F48C-412B-A561-522848F99FDA}" type="datetimeFigureOut">
              <a:rPr lang="en-US" smtClean="0"/>
              <a:t>4/29/2023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DFB3E6-0CC0-7A00-8F86-7FE1FB9F9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019F0C-2E63-FAB6-6F84-E0E8728C6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4784-D460-4F8A-9EFD-599B0A34A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382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CF9C1E-B0AA-0242-6277-3B06E2736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645B9F-0C40-4135-F481-0CEB51663F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8AFC06-18B7-B3AE-1DE7-B7E3EA7385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DABFD-F48C-412B-A561-522848F99FDA}" type="datetimeFigureOut">
              <a:rPr lang="en-US" smtClean="0"/>
              <a:t>4/29/2023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104A41-0F95-B066-6B05-EB34F1D703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AF10F4-A8CC-B6C4-1FAE-60FA4DD681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B4784-D460-4F8A-9EFD-599B0A34A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535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hyperlink" Target="https://apic.org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hs.gov/about/news/2023/02/09/fact-sheet-covid-19-public-health-emergency-transition-roadmap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j.gov/infobank/eo/056murphy/pdf/EO-325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hyperlink" Target="https://cqrcengage.com/apic/state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njlincs.net/default.aspx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hm.njlincs.net/Subscriber/Subscribe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outlook.office365.com/owa/calendar/ICARPreventionAssessment@SoNJ.onmicrosoft.com/bookings/" TargetMode="External"/><Relationship Id="rId2" Type="http://schemas.openxmlformats.org/officeDocument/2006/relationships/hyperlink" Target="mailto:CDS.ICAR@doh.nj.gov" TargetMode="External"/><Relationship Id="rId1" Type="http://schemas.openxmlformats.org/officeDocument/2006/relationships/slideLayout" Target="../slideLayouts/slideLayout5.xml"/><Relationship Id="rId5" Type="http://schemas.openxmlformats.org/officeDocument/2006/relationships/hyperlink" Target="https://visitor.constantcontact.com/d.jsp?m=1138074029705&amp;p=oi" TargetMode="Externa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6BF07-4386-7065-3AAC-9F3B412947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E68E27-0CA0-5E68-68C3-DF3C8CE486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196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214A4-092D-49F9-ACC5-45423107D2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236" y="2139302"/>
            <a:ext cx="8679915" cy="174872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Legislative &amp; Regulatory Updates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CFEC68-C710-40C0-B919-4378F3B72A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9237" y="3778670"/>
            <a:ext cx="8673427" cy="1322587"/>
          </a:xfrm>
        </p:spPr>
        <p:txBody>
          <a:bodyPr>
            <a:normAutofit/>
          </a:bodyPr>
          <a:lstStyle/>
          <a:p>
            <a:r>
              <a:rPr lang="en-US" sz="2000" dirty="0"/>
              <a:t>April 2023</a:t>
            </a:r>
          </a:p>
          <a:p>
            <a:r>
              <a:rPr lang="en-US" sz="2000" dirty="0"/>
              <a:t>Jessica Arias, MHL, BSN, RN, CIC, FAPIC</a:t>
            </a:r>
          </a:p>
        </p:txBody>
      </p:sp>
    </p:spTree>
    <p:extLst>
      <p:ext uri="{BB962C8B-B14F-4D97-AF65-F5344CB8AC3E}">
        <p14:creationId xmlns:p14="http://schemas.microsoft.com/office/powerpoint/2010/main" val="2302451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910"/>
    </mc:Choice>
    <mc:Fallback xmlns="">
      <p:transition spd="slow" advTm="3091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E28AD-66C1-4A6A-A5F5-68C777877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APIC website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892A19F-F2DD-4F53-AB38-E6EA33F670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118100" y="978379"/>
            <a:ext cx="6281738" cy="4898066"/>
          </a:xfr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0028F27D-147E-4BD9-BF35-EE34F4BFE401}"/>
              </a:ext>
            </a:extLst>
          </p:cNvPr>
          <p:cNvSpPr/>
          <p:nvPr/>
        </p:nvSpPr>
        <p:spPr>
          <a:xfrm>
            <a:off x="8612372" y="2052213"/>
            <a:ext cx="1424763" cy="435935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A5D963-F95F-4141-6887-DE035C636930}"/>
              </a:ext>
            </a:extLst>
          </p:cNvPr>
          <p:cNvSpPr txBox="1"/>
          <p:nvPr/>
        </p:nvSpPr>
        <p:spPr>
          <a:xfrm>
            <a:off x="510664" y="6308312"/>
            <a:ext cx="60947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  <a:hlinkClick r:id="rId4"/>
              </a:rPr>
              <a:t>https://apic.org/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03948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787"/>
    </mc:Choice>
    <mc:Fallback xmlns="">
      <p:transition spd="slow" advTm="3878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D1694-5261-4CB3-9D6E-915124728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Public Health Emergency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C6168-88B3-4DEA-8735-38A830EAE7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Department of Health &amp; Human Services (HHS)</a:t>
            </a:r>
          </a:p>
          <a:p>
            <a:r>
              <a:rPr lang="en-US" dirty="0"/>
              <a:t>To expire end of day on May 11, 2023</a:t>
            </a:r>
          </a:p>
          <a:p>
            <a:r>
              <a:rPr lang="en-US" dirty="0"/>
              <a:t>Will have continued access to emergency use authorizations (EUAs) via FDA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26BE86-4924-40A9-B8AD-C284F8FA65FC}"/>
              </a:ext>
            </a:extLst>
          </p:cNvPr>
          <p:cNvSpPr txBox="1"/>
          <p:nvPr/>
        </p:nvSpPr>
        <p:spPr>
          <a:xfrm>
            <a:off x="199360" y="5673321"/>
            <a:ext cx="117729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  <a:hlinkClick r:id="rId2"/>
              </a:rPr>
              <a:t>https://www.hhs.gov/about/news/2023/02/09/fact-sheet-covid-19-public-health-emergency-transition-roadmap.html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86829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1116"/>
    </mc:Choice>
    <mc:Fallback xmlns="">
      <p:transition spd="slow" advTm="51116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6C7EA-1F9C-A8BA-8FE7-BD1CBD110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Executive Order No. 325</a:t>
            </a:r>
            <a:br>
              <a:rPr lang="en-US" dirty="0"/>
            </a:br>
            <a:r>
              <a:rPr lang="en-US" dirty="0"/>
              <a:t>April 3, 2023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F6DF0-ADCF-AF7C-3BFF-BD5CB82519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433853"/>
            <a:ext cx="6281873" cy="588469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No more vaccination and testing requirements for </a:t>
            </a:r>
            <a:r>
              <a:rPr lang="en-US" u="sng" dirty="0"/>
              <a:t>high-risk congregate settings</a:t>
            </a:r>
          </a:p>
          <a:p>
            <a:r>
              <a:rPr lang="en-US" b="1" dirty="0"/>
              <a:t>Healthcare settings </a:t>
            </a:r>
            <a:r>
              <a:rPr lang="en-US" dirty="0"/>
              <a:t>SHALL no longer be required to maintain policy that requires covered workers to submit to weekly or twice weekly COVID-19 testing </a:t>
            </a:r>
          </a:p>
          <a:p>
            <a:r>
              <a:rPr lang="en-US" b="1" dirty="0"/>
              <a:t>Healthcare settings </a:t>
            </a:r>
            <a:r>
              <a:rPr lang="en-US" dirty="0"/>
              <a:t>SHALL continue to be required to maintain a policy that requires covered workers to provide adequate proof that they are up to date with their COVID-19 vaccinations (uses NJ definition of up-to-date; not CDC). </a:t>
            </a:r>
          </a:p>
          <a:p>
            <a:pPr lvl="1"/>
            <a:r>
              <a:rPr lang="en-US" dirty="0"/>
              <a:t>received a primary series, which consists of either a 2-dose series of an mRNA COVID19 or protein subunit vaccine, or a single dose viral vector COVID19 vaccine, and the first booster dose for which they are eligible as recommended by the CDC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694613-25AE-4C62-EE61-0AFD878A68DF}"/>
              </a:ext>
            </a:extLst>
          </p:cNvPr>
          <p:cNvSpPr txBox="1"/>
          <p:nvPr/>
        </p:nvSpPr>
        <p:spPr>
          <a:xfrm>
            <a:off x="93035" y="6318546"/>
            <a:ext cx="77750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  <a:hlinkClick r:id="rId2"/>
              </a:rPr>
              <a:t>https://www.nj.gov/infobank/eo/056murphy/pdf/EO-325.pdf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8851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B39C0-D989-44E1-BD7F-D692C6F9C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58391"/>
            <a:ext cx="3498979" cy="2453676"/>
          </a:xfrm>
        </p:spPr>
        <p:txBody>
          <a:bodyPr>
            <a:normAutofit/>
          </a:bodyPr>
          <a:lstStyle/>
          <a:p>
            <a:r>
              <a:rPr lang="en-US" dirty="0"/>
              <a:t>State Legislation</a:t>
            </a:r>
            <a:br>
              <a:rPr lang="en-US" sz="1900" dirty="0"/>
            </a:br>
            <a:endParaRPr lang="en-US" sz="1900" dirty="0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BF899D-966D-43C8-8306-8F0E682C01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6487" y="1621488"/>
            <a:ext cx="6938281" cy="3413277"/>
          </a:xfrm>
          <a:prstGeom prst="rect">
            <a:avLst/>
          </a:prstGeom>
        </p:spPr>
      </p:pic>
      <p:sp>
        <p:nvSpPr>
          <p:cNvPr id="6" name="Heart 5">
            <a:extLst>
              <a:ext uri="{FF2B5EF4-FFF2-40B4-BE49-F238E27FC236}">
                <a16:creationId xmlns:a16="http://schemas.microsoft.com/office/drawing/2014/main" id="{D848E347-0849-43A9-AF0B-7FE7AD537536}"/>
              </a:ext>
            </a:extLst>
          </p:cNvPr>
          <p:cNvSpPr/>
          <p:nvPr/>
        </p:nvSpPr>
        <p:spPr>
          <a:xfrm>
            <a:off x="7783490" y="2509286"/>
            <a:ext cx="289194" cy="315065"/>
          </a:xfrm>
          <a:prstGeom prst="hear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634C3F-5022-41D3-AA7F-AFC6BB194942}"/>
              </a:ext>
            </a:extLst>
          </p:cNvPr>
          <p:cNvSpPr txBox="1"/>
          <p:nvPr/>
        </p:nvSpPr>
        <p:spPr>
          <a:xfrm rot="18934074">
            <a:off x="6587548" y="2885173"/>
            <a:ext cx="2771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No Updates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06D5D7-E244-9B5F-E265-21E9793622B9}"/>
              </a:ext>
            </a:extLst>
          </p:cNvPr>
          <p:cNvSpPr txBox="1"/>
          <p:nvPr/>
        </p:nvSpPr>
        <p:spPr>
          <a:xfrm>
            <a:off x="481014" y="6269038"/>
            <a:ext cx="60977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  <a:hlinkClick r:id="rId4"/>
              </a:rPr>
              <a:t>https://cqrcengage.com/apic/state  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11726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211"/>
    </mc:Choice>
    <mc:Fallback xmlns="">
      <p:transition spd="slow" advTm="2021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1C2DD-AB99-4B21-B7E6-06BF505E2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58391"/>
            <a:ext cx="3498979" cy="2453676"/>
          </a:xfrm>
        </p:spPr>
        <p:txBody>
          <a:bodyPr vert="horz" lIns="228600" tIns="228600" rIns="228600" bIns="0" rtlCol="0">
            <a:normAutofit fontScale="90000"/>
          </a:bodyPr>
          <a:lstStyle/>
          <a:p>
            <a:r>
              <a:rPr lang="en-US" dirty="0"/>
              <a:t>NJ LINCS </a:t>
            </a:r>
            <a:br>
              <a:rPr lang="en-US" dirty="0"/>
            </a:br>
            <a:r>
              <a:rPr lang="en-US" dirty="0"/>
              <a:t>Health Services Portal</a:t>
            </a:r>
            <a:br>
              <a:rPr lang="en-US" dirty="0"/>
            </a:br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99939D5-EFE4-4694-A6F2-DBB06899A86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3" b="4567"/>
          <a:stretch/>
        </p:blipFill>
        <p:spPr>
          <a:xfrm>
            <a:off x="4676535" y="528638"/>
            <a:ext cx="7063499" cy="2679453"/>
          </a:xfrm>
          <a:prstGeom prst="rect">
            <a:avLst/>
          </a:prstGeom>
          <a:ln w="9525">
            <a:solidFill>
              <a:schemeClr val="tx1">
                <a:alpha val="20000"/>
              </a:schemeClr>
            </a:solidFill>
          </a:ln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F0B6A-A4C4-4A97-8A4F-298CAF7D2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3425" y="3350806"/>
            <a:ext cx="6281873" cy="2379405"/>
          </a:xfrm>
        </p:spPr>
        <p:txBody>
          <a:bodyPr vert="horz" lIns="91440" tIns="0" rIns="91440" bIns="45720" rtlCol="0">
            <a:normAutofit lnSpcReduction="10000"/>
          </a:bodyPr>
          <a:lstStyle/>
          <a:p>
            <a:pPr marL="342900" marR="29972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 to the </a:t>
            </a:r>
            <a:r>
              <a:rPr lang="en-US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NJLINCS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website</a:t>
            </a:r>
          </a:p>
          <a:p>
            <a:pPr marL="800100" marR="29972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NJ Local Information Network and Communications System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29972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Select “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Subscribe to Health Alerts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 on the left-hand tab</a:t>
            </a:r>
          </a:p>
          <a:p>
            <a:pPr marL="342900" marR="29972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NJLINCS HAN Messaging</a:t>
            </a:r>
          </a:p>
          <a:p>
            <a:pPr marL="800100" marR="29972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Allows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access to archived messages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367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386"/>
    </mc:Choice>
    <mc:Fallback xmlns="">
      <p:transition spd="slow" advTm="42386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69A64-C091-4364-907B-D9572BCB5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Infection Control Assessment &amp; Response</a:t>
            </a:r>
            <a:br>
              <a:rPr lang="en-US" dirty="0"/>
            </a:br>
            <a:r>
              <a:rPr lang="en-US" sz="2400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CDS.ICAR@doh.nj.gov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7F122C-21AA-4B5C-9948-2FD0D88F73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25137" y="1185956"/>
            <a:ext cx="6265088" cy="685800"/>
          </a:xfrm>
        </p:spPr>
        <p:txBody>
          <a:bodyPr/>
          <a:lstStyle/>
          <a:p>
            <a:r>
              <a:rPr lang="en-US" dirty="0"/>
              <a:t>Containment assessments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96ABD4-B177-4DC5-82FA-6EB29CBC77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25305" y="1871756"/>
            <a:ext cx="6264350" cy="169685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COVID-19 specific </a:t>
            </a:r>
          </a:p>
          <a:p>
            <a:r>
              <a:rPr lang="en-US" dirty="0"/>
              <a:t>Responding to an outbreak or investigation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3B0999-7B08-431A-8FDC-DAD140AAE0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18653" y="3059824"/>
            <a:ext cx="6264414" cy="685800"/>
          </a:xfrm>
        </p:spPr>
        <p:txBody>
          <a:bodyPr/>
          <a:lstStyle/>
          <a:p>
            <a:r>
              <a:rPr lang="en-US" dirty="0"/>
              <a:t>prevention assessments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989275-ED05-4733-BC9C-C8900ABED9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18447" y="3745624"/>
            <a:ext cx="6265588" cy="170406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Overall IPC with a COVID-19 addendum</a:t>
            </a:r>
          </a:p>
          <a:p>
            <a:r>
              <a:rPr lang="en-US" dirty="0"/>
              <a:t>Enhancing overall IPC</a:t>
            </a:r>
          </a:p>
          <a:p>
            <a:r>
              <a:rPr lang="en-US" dirty="0"/>
              <a:t>Quality improvement</a:t>
            </a:r>
          </a:p>
          <a:p>
            <a:r>
              <a:rPr lang="en-US" sz="1800" b="1" u="sng" dirty="0">
                <a:solidFill>
                  <a:srgbClr val="009999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hlinkClick r:id="rId3"/>
              </a:rPr>
              <a:t>Schedule a FREE ICAR Prevention Consultation</a:t>
            </a:r>
            <a:r>
              <a:rPr lang="en-US" sz="1800" b="1" dirty="0">
                <a:solidFill>
                  <a:srgbClr val="009999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 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1902AE7-3C5C-4B74-B3EA-EC434F80C316}"/>
              </a:ext>
            </a:extLst>
          </p:cNvPr>
          <p:cNvSpPr txBox="1">
            <a:spLocks/>
          </p:cNvSpPr>
          <p:nvPr/>
        </p:nvSpPr>
        <p:spPr>
          <a:xfrm>
            <a:off x="889001" y="1613211"/>
            <a:ext cx="3500828" cy="750704"/>
          </a:xfrm>
          <a:prstGeom prst="rect">
            <a:avLst/>
          </a:prstGeom>
        </p:spPr>
        <p:txBody>
          <a:bodyPr vert="horz" lIns="91440" tIns="91440" rIns="91440" bIns="91440" rtlCol="0" anchor="ctr">
            <a:normAutofit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-150" normalizeH="0" baseline="0" noProof="0" dirty="0">
                <a:ln>
                  <a:noFill/>
                </a:ln>
                <a:solidFill>
                  <a:srgbClr val="FFFEF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ICAR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7959EAF-2A93-46F4-87AC-41FE0C6967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68350" y="5698907"/>
            <a:ext cx="3048069" cy="100175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3699C20-5621-402A-9439-7C853257EA49}"/>
              </a:ext>
            </a:extLst>
          </p:cNvPr>
          <p:cNvSpPr txBox="1"/>
          <p:nvPr/>
        </p:nvSpPr>
        <p:spPr>
          <a:xfrm>
            <a:off x="5125137" y="812888"/>
            <a:ext cx="60977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Segoe UI" panose="020B0502040204020203" pitchFamily="34" charset="0"/>
                <a:ea typeface="Calibri" panose="020F0502020204030204" pitchFamily="34" charset="0"/>
                <a:cs typeface="+mn-cs"/>
                <a:hlinkClick r:id="rId5"/>
              </a:rPr>
              <a:t>Sign up for ICAR E-mail Blasts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7323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8477"/>
    </mc:Choice>
    <mc:Fallback xmlns="">
      <p:transition spd="slow" advTm="88477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7|5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330</Words>
  <Application>Microsoft Office PowerPoint</Application>
  <PresentationFormat>Widescreen</PresentationFormat>
  <Paragraphs>37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Rockwell</vt:lpstr>
      <vt:lpstr>Segoe UI</vt:lpstr>
      <vt:lpstr>Symbol</vt:lpstr>
      <vt:lpstr>Office Theme</vt:lpstr>
      <vt:lpstr>PowerPoint Presentation</vt:lpstr>
      <vt:lpstr>Legislative &amp; Regulatory Updates </vt:lpstr>
      <vt:lpstr>APIC website</vt:lpstr>
      <vt:lpstr>COVID-19 Public Health Emergency</vt:lpstr>
      <vt:lpstr>Executive Order No. 325 April 3, 2023</vt:lpstr>
      <vt:lpstr>State Legislation </vt:lpstr>
      <vt:lpstr>NJ LINCS  Health Services Portal </vt:lpstr>
      <vt:lpstr>Infection Control Assessment &amp; Response CDS.ICAR@doh.nj.gov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Wilson, Catherine</dc:creator>
  <cp:lastModifiedBy>Wilson, Catherine</cp:lastModifiedBy>
  <cp:revision>1</cp:revision>
  <dcterms:created xsi:type="dcterms:W3CDTF">2023-04-29T23:31:02Z</dcterms:created>
  <dcterms:modified xsi:type="dcterms:W3CDTF">2023-04-29T23:31:29Z</dcterms:modified>
</cp:coreProperties>
</file>