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B5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E6766-A0B7-40C1-A667-0E14B310B32C}" type="datetimeFigureOut">
              <a:rPr lang="en-US" smtClean="0"/>
              <a:t>4/4/2024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433CD8-2E21-4E14-9C4E-F9CC061CAC56}" type="slidenum">
              <a:rPr lang="en-US" smtClean="0"/>
              <a:t>‹#›</a:t>
            </a:fld>
            <a:endParaRPr lang="en-US"/>
          </a:p>
        </p:txBody>
      </p:sp>
    </p:spTree>
    <p:extLst>
      <p:ext uri="{BB962C8B-B14F-4D97-AF65-F5344CB8AC3E}">
        <p14:creationId xmlns:p14="http://schemas.microsoft.com/office/powerpoint/2010/main" val="147132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E87A-EA17-4E12-93BE-1DB92360E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A569B2-E324-46EF-AF9B-5E59DD546C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0BB8FC-32FF-4631-B098-B84D8F2A6FCE}"/>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73B24BA9-00AB-454A-89DF-61723556B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C9A83-AFD3-4E4D-9D43-3804E39CC58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269006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E304-25CF-4F05-8047-E134212661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9AE824-2528-4D57-AFF7-BE76A2B472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39D48-293F-4C15-B73F-04205AFDD9F5}"/>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89E63067-A5ED-49D0-B3C0-83E3DB90C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811561-4083-4FD4-8A38-A6C0558CD1ED}"/>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4049041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C1798-B44B-4D0F-B358-7038848A16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A539CF-8FC5-496A-82A8-295422D2F9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5E3672-6A26-43D4-AA0A-1FA6B0996C87}"/>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C1BE06D4-023B-4A12-9C5C-73D1616BE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325743-B6FB-42FC-A2DC-E6A01DC7B4AE}"/>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14957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F5AC4-2477-4147-A94D-BB4DA572A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6A3C2-F611-4FF7-B5BC-4C0F304F25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72974-8556-4B87-9074-F763A448902C}"/>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19927F4C-1548-4971-A3BB-671FD2E3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A1AB2-CE49-4883-8AC3-77CD74A5A62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162445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7C375-A1A4-4AE9-A1CA-C8D800BA42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48FA59-3085-452F-8A98-B047D7BBB8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83A5AE-B30D-42DA-871D-E8440574E5C5}"/>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71F2D3EB-2421-490E-9481-432D78FF4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93F52-1D2C-42A1-AA6D-AFCD5C7DFA3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77174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505D-7883-4BBB-9A41-65831BEAF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84050-03FE-4994-B714-45F55E14A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0D38-DF00-458B-91CE-C1E46E9014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35FD9-F8EF-44E8-87DA-B5C9D1DA4731}"/>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6" name="Footer Placeholder 5">
            <a:extLst>
              <a:ext uri="{FF2B5EF4-FFF2-40B4-BE49-F238E27FC236}">
                <a16:creationId xmlns:a16="http://schemas.microsoft.com/office/drawing/2014/main" id="{A6D34E58-6725-4EDA-A70B-928A584E57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B3CA15-CDB7-4E97-B20B-DCDCD472B134}"/>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73197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61F3D-BBF1-46FA-87D6-E9C53E0493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A80BA8-2C60-4EDA-8901-E7911B4F2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B94AA6-74A6-47DB-A01A-F0712C2C4A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1717C7-FBF9-4D2C-9BEB-9169263649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F54D30-9417-4BCA-9150-F27EC96C5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94EA4-C802-490A-A508-A22F5552FD4B}"/>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8" name="Footer Placeholder 7">
            <a:extLst>
              <a:ext uri="{FF2B5EF4-FFF2-40B4-BE49-F238E27FC236}">
                <a16:creationId xmlns:a16="http://schemas.microsoft.com/office/drawing/2014/main" id="{054F7110-35FB-40D3-A4FF-B1BD08F9F3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53A885-212B-41E1-BEED-BC0E89099897}"/>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58259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18940-E91A-4A8C-9D2F-8520EAE522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34F495-0C01-4498-AC07-5B05A9D447C7}"/>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4" name="Footer Placeholder 3">
            <a:extLst>
              <a:ext uri="{FF2B5EF4-FFF2-40B4-BE49-F238E27FC236}">
                <a16:creationId xmlns:a16="http://schemas.microsoft.com/office/drawing/2014/main" id="{005FF5E2-87B6-4F16-9518-16D9FDA9FC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8244E-B0BE-4037-A1BE-3DE78767535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9949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913D8-9FED-42DF-8BC4-F9E6D3ADAC94}"/>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3" name="Footer Placeholder 2">
            <a:extLst>
              <a:ext uri="{FF2B5EF4-FFF2-40B4-BE49-F238E27FC236}">
                <a16:creationId xmlns:a16="http://schemas.microsoft.com/office/drawing/2014/main" id="{7FFC6949-33A5-4070-9034-43A407FEC3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A2B7B1-420C-4E72-A3A8-77E7109B1AA3}"/>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8848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525C-CB7B-4317-842B-51111DB185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DA1FC8-CA73-4B8D-9351-C229337BA1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1AC7D7-89E0-44F4-94A1-CACA84BD0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A9516-3735-4F87-B4C1-60AECD34ECBA}"/>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6" name="Footer Placeholder 5">
            <a:extLst>
              <a:ext uri="{FF2B5EF4-FFF2-40B4-BE49-F238E27FC236}">
                <a16:creationId xmlns:a16="http://schemas.microsoft.com/office/drawing/2014/main" id="{32555D49-BD19-4E0F-937E-5D246DAC9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E13840-CE9C-47D6-887A-7B8EEE944CC6}"/>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104992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DC1F-BBB1-44EF-B54C-08628668C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2ED814-02CE-4E5A-9476-8A0355345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B14718-080E-413B-BB45-DD01E086C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3EDBBC-2A8E-4885-ACBC-604184A30452}"/>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6" name="Footer Placeholder 5">
            <a:extLst>
              <a:ext uri="{FF2B5EF4-FFF2-40B4-BE49-F238E27FC236}">
                <a16:creationId xmlns:a16="http://schemas.microsoft.com/office/drawing/2014/main" id="{829808FC-00E1-4A7F-8611-B67E81080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8D180-DB2A-4EE2-B690-2490E6EAC61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81320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5C538-80F6-4815-ADCB-7E7A1212F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0754FE-9DAA-471F-BCE1-10A729F2A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8171C-FE1D-45EA-9163-232354B42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63421876-E65E-4664-9429-347AE119E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A02B50-FE8C-4315-8C6B-65E9C1DD60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D4A37-3529-415D-ABBD-4A432A0BEB04}" type="slidenum">
              <a:rPr lang="en-US" smtClean="0"/>
              <a:t>‹#›</a:t>
            </a:fld>
            <a:endParaRPr lang="en-US"/>
          </a:p>
        </p:txBody>
      </p:sp>
    </p:spTree>
    <p:extLst>
      <p:ext uri="{BB962C8B-B14F-4D97-AF65-F5344CB8AC3E}">
        <p14:creationId xmlns:p14="http://schemas.microsoft.com/office/powerpoint/2010/main" val="312450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labquality/blood-culture-contamination-prevention.html"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369774-D6C0-49A5-9CF8-9582A6D2B5E6}"/>
              </a:ext>
            </a:extLst>
          </p:cNvPr>
          <p:cNvPicPr>
            <a:picLocks noChangeAspect="1"/>
          </p:cNvPicPr>
          <p:nvPr/>
        </p:nvPicPr>
        <p:blipFill>
          <a:blip r:embed="rId2"/>
          <a:stretch>
            <a:fillRect/>
          </a:stretch>
        </p:blipFill>
        <p:spPr>
          <a:xfrm>
            <a:off x="112475" y="6123253"/>
            <a:ext cx="2282768" cy="665123"/>
          </a:xfrm>
          <a:prstGeom prst="rect">
            <a:avLst/>
          </a:prstGeom>
        </p:spPr>
      </p:pic>
      <p:graphicFrame>
        <p:nvGraphicFramePr>
          <p:cNvPr id="4" name="Table 4">
            <a:extLst>
              <a:ext uri="{FF2B5EF4-FFF2-40B4-BE49-F238E27FC236}">
                <a16:creationId xmlns:a16="http://schemas.microsoft.com/office/drawing/2014/main" id="{16F4ED84-5E83-BC25-72C3-E4C6BABC6CAE}"/>
              </a:ext>
            </a:extLst>
          </p:cNvPr>
          <p:cNvGraphicFramePr>
            <a:graphicFrameLocks noGrp="1"/>
          </p:cNvGraphicFramePr>
          <p:nvPr>
            <p:extLst>
              <p:ext uri="{D42A27DB-BD31-4B8C-83A1-F6EECF244321}">
                <p14:modId xmlns:p14="http://schemas.microsoft.com/office/powerpoint/2010/main" val="2710398543"/>
              </p:ext>
            </p:extLst>
          </p:nvPr>
        </p:nvGraphicFramePr>
        <p:xfrm>
          <a:off x="324056" y="752426"/>
          <a:ext cx="11624807" cy="5151120"/>
        </p:xfrm>
        <a:graphic>
          <a:graphicData uri="http://schemas.openxmlformats.org/drawingml/2006/table">
            <a:tbl>
              <a:tblPr firstRow="1" bandRow="1">
                <a:tableStyleId>{5C22544A-7EE6-4342-B048-85BDC9FD1C3A}</a:tableStyleId>
              </a:tblPr>
              <a:tblGrid>
                <a:gridCol w="5693134">
                  <a:extLst>
                    <a:ext uri="{9D8B030D-6E8A-4147-A177-3AD203B41FA5}">
                      <a16:colId xmlns:a16="http://schemas.microsoft.com/office/drawing/2014/main" val="1353501915"/>
                    </a:ext>
                  </a:extLst>
                </a:gridCol>
                <a:gridCol w="5931673">
                  <a:extLst>
                    <a:ext uri="{9D8B030D-6E8A-4147-A177-3AD203B41FA5}">
                      <a16:colId xmlns:a16="http://schemas.microsoft.com/office/drawing/2014/main" val="393456554"/>
                    </a:ext>
                  </a:extLst>
                </a:gridCol>
              </a:tblGrid>
              <a:tr h="2121145">
                <a:tc>
                  <a:txBody>
                    <a:bodyPr/>
                    <a:lstStyle/>
                    <a:p>
                      <a:r>
                        <a:rPr lang="en-US" sz="1200" dirty="0">
                          <a:solidFill>
                            <a:schemeClr val="tx1"/>
                          </a:solidFill>
                        </a:rPr>
                        <a:t>In one or two sentences, what was the problem or issue that you identified?  </a:t>
                      </a:r>
                    </a:p>
                    <a:p>
                      <a:endParaRPr lang="en-US" sz="1200" dirty="0">
                        <a:solidFill>
                          <a:schemeClr val="tx1"/>
                        </a:solidFill>
                      </a:endParaRPr>
                    </a:p>
                    <a:p>
                      <a:r>
                        <a:rPr lang="en-US" sz="1100" b="0" dirty="0">
                          <a:solidFill>
                            <a:schemeClr val="tx1"/>
                          </a:solidFill>
                        </a:rPr>
                        <a:t>The Laboratory had been tracking blood culture (BC) contamination rates for several years, with the goal of achieving an overall rate of &lt;3%.  Month to month rates, however, ranged from 0.7% to 7.6% and there was significant individual user variability when technique was observed.  </a:t>
                      </a: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a:solidFill>
                            <a:schemeClr val="tx1"/>
                          </a:solidFill>
                        </a:rPr>
                        <a:t>Provide some background information, such as how or why the current process evolved to what it is? How does this affect patient safety? Were there any regulatory implications?</a:t>
                      </a:r>
                    </a:p>
                    <a:p>
                      <a:endParaRPr lang="en-US" sz="1200" dirty="0">
                        <a:solidFill>
                          <a:schemeClr val="tx1"/>
                        </a:solidFill>
                      </a:endParaRPr>
                    </a:p>
                    <a:p>
                      <a:r>
                        <a:rPr lang="en-US" sz="1100" b="0" dirty="0">
                          <a:solidFill>
                            <a:schemeClr val="tx1"/>
                          </a:solidFill>
                        </a:rPr>
                        <a:t>For many years, the American Society for Microbiology (ASM) and the Clinical Laboratory Standards Institute (CLSI) recommended that overall BC contamination rates should be &lt;3%.  It is well known that contaminated BCs leads to inappropriate antibiotic treatment, additional unneeded tests, extended hospital LOS, and excess cost.  In December 2022, the CDC endorsed a new quality measure for a common, consistent standard for all U.S. hospitals to follow for calculating, monitoring and reporting BC contamination rates.  The National Quality Forum, CLSI, and CMS are working to introduce this new quality measure into IQR reporting in the best interest of patient safety and outcomes.</a:t>
                      </a:r>
                    </a:p>
                    <a:p>
                      <a:r>
                        <a:rPr lang="en-US" sz="1100" dirty="0">
                          <a:hlinkClick r:id="rId3"/>
                        </a:rPr>
                        <a:t>Preventing Adult Blood Culture Contamination: A Quality Tool for Clinical Laboratory Professionals | CDC</a:t>
                      </a:r>
                      <a:endParaRPr 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6823977"/>
                  </a:ext>
                </a:extLst>
              </a:tr>
              <a:tr h="2568272">
                <a:tc>
                  <a:txBody>
                    <a:bodyPr/>
                    <a:lstStyle/>
                    <a:p>
                      <a:r>
                        <a:rPr lang="en-US" sz="1200" b="1" dirty="0">
                          <a:solidFill>
                            <a:schemeClr val="tx1"/>
                          </a:solidFill>
                        </a:rPr>
                        <a:t>What did you do to improve the problem/issue? Who was on your team and what resources did you use?  Did you use a specific tool or model (e.g., PDSA, Fishbone Diagram, Pareto Chart, SWOT or Gap Analysis, etc.)?</a:t>
                      </a:r>
                    </a:p>
                    <a:p>
                      <a:r>
                        <a:rPr lang="en-US" sz="1100" b="0" dirty="0">
                          <a:solidFill>
                            <a:schemeClr val="tx1"/>
                          </a:solidFill>
                        </a:rPr>
                        <a:t>For several years, the approach was that the Lab rounded back one-on-one with individuals identified as having drawn the contaminated BC.  Technique was reviewed with re-education as needed (skin antisepsis, blood culture bottle disinfection, blood culture collection site, changing needle to transfer blood to culture bottle, sterile gloves, volume of blood obtained, hand hygiene, the use of initial specimen diversion equipment).  BC contaminations persisted so data was stratified to identify where the most contaminations occurred (Phlebotomy=1.5% vs. ED RNs=8%).  It was determined that RNs would commonly use the IV start to draw the first set of BCs and multiple gaps in technique contributed to contaminations.    A team consisting of Lab, IP, and ED met to discuss historical data and problem solve using PDSA format.  Proposed solutions: Train RNs to use </a:t>
                      </a:r>
                      <a:r>
                        <a:rPr lang="en-US" sz="1100" b="0" dirty="0" err="1">
                          <a:solidFill>
                            <a:schemeClr val="tx1"/>
                          </a:solidFill>
                        </a:rPr>
                        <a:t>Kurin</a:t>
                      </a:r>
                      <a:r>
                        <a:rPr lang="en-US" sz="1100" b="0" dirty="0">
                          <a:solidFill>
                            <a:schemeClr val="tx1"/>
                          </a:solidFill>
                        </a:rPr>
                        <a:t>, change IV tubing to allow for diversion of first few ccs, all BCs drawn by phlebotomy).  After evaluation of proposals, the decision was made that effective 8/1/2023 all BCs would be drawn by Phlebotomy.  Additionally, all BCs would be drawn using a </a:t>
                      </a:r>
                      <a:r>
                        <a:rPr lang="en-US" sz="1100" b="0" dirty="0" err="1">
                          <a:solidFill>
                            <a:schemeClr val="tx1"/>
                          </a:solidFill>
                        </a:rPr>
                        <a:t>Kurin</a:t>
                      </a:r>
                      <a:r>
                        <a:rPr lang="en-US" sz="1100" b="0" dirty="0">
                          <a:solidFill>
                            <a:schemeClr val="tx1"/>
                          </a:solidFill>
                        </a:rPr>
                        <a:t> device.  </a:t>
                      </a:r>
                      <a:endParaRPr lang="en-US" sz="1200" b="1" dirty="0">
                        <a:solidFill>
                          <a:schemeClr val="tx1"/>
                        </a:solidFill>
                      </a:endParaRPr>
                    </a:p>
                    <a:p>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b="1" dirty="0">
                          <a:solidFill>
                            <a:schemeClr val="tx1"/>
                          </a:solidFill>
                        </a:rPr>
                        <a:t>What was the outcome, and how have you sustained this improvement/success?</a:t>
                      </a:r>
                    </a:p>
                    <a:p>
                      <a:r>
                        <a:rPr lang="en-US" sz="1100" b="0" dirty="0">
                          <a:solidFill>
                            <a:schemeClr val="tx1"/>
                          </a:solidFill>
                        </a:rPr>
                        <a:t>Training and education with Phlebotomy on proper procedure, with new process start 8/1 and slight improvement in September. However, October and November, it was determined that some phlebotomists were not using the </a:t>
                      </a:r>
                      <a:r>
                        <a:rPr lang="en-US" sz="1100" b="0" dirty="0" err="1">
                          <a:solidFill>
                            <a:schemeClr val="tx1"/>
                          </a:solidFill>
                        </a:rPr>
                        <a:t>Kurin</a:t>
                      </a:r>
                      <a:r>
                        <a:rPr lang="en-US" sz="1100" b="0" dirty="0">
                          <a:solidFill>
                            <a:schemeClr val="tx1"/>
                          </a:solidFill>
                        </a:rPr>
                        <a:t> device (new staff not educated).  Phlebotomy staff re-educated with improvements noted in December (1.2%).  YTD, January is 2.5% and February is 1.4%.  Improvement is being made, but success is not yet sustained, so will continue to monitor and re-evaluate for additional process changes that may need to be made.  </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3720645"/>
                  </a:ext>
                </a:extLst>
              </a:tr>
            </a:tbl>
          </a:graphicData>
        </a:graphic>
      </p:graphicFrame>
      <p:sp>
        <p:nvSpPr>
          <p:cNvPr id="5" name="TextBox 4">
            <a:extLst>
              <a:ext uri="{FF2B5EF4-FFF2-40B4-BE49-F238E27FC236}">
                <a16:creationId xmlns:a16="http://schemas.microsoft.com/office/drawing/2014/main" id="{82202BDA-7BAD-2E65-5682-2B7A57E29548}"/>
              </a:ext>
            </a:extLst>
          </p:cNvPr>
          <p:cNvSpPr txBox="1"/>
          <p:nvPr/>
        </p:nvSpPr>
        <p:spPr>
          <a:xfrm>
            <a:off x="453998" y="40257"/>
            <a:ext cx="7581393" cy="646331"/>
          </a:xfrm>
          <a:prstGeom prst="rect">
            <a:avLst/>
          </a:prstGeom>
          <a:noFill/>
        </p:spPr>
        <p:txBody>
          <a:bodyPr wrap="square" rtlCol="0">
            <a:spAutoFit/>
          </a:bodyPr>
          <a:lstStyle/>
          <a:p>
            <a:r>
              <a:rPr lang="en-US" dirty="0">
                <a:ln w="3175">
                  <a:solidFill>
                    <a:schemeClr val="tx1"/>
                  </a:solidFill>
                </a:ln>
              </a:rPr>
              <a:t>Title of Topic: Reducing Blood Culture Contamination Rates						</a:t>
            </a:r>
          </a:p>
        </p:txBody>
      </p:sp>
      <p:sp>
        <p:nvSpPr>
          <p:cNvPr id="2" name="Oval 1">
            <a:extLst>
              <a:ext uri="{FF2B5EF4-FFF2-40B4-BE49-F238E27FC236}">
                <a16:creationId xmlns:a16="http://schemas.microsoft.com/office/drawing/2014/main" id="{44FC2170-0F31-590F-135C-26C142758BFF}"/>
              </a:ext>
            </a:extLst>
          </p:cNvPr>
          <p:cNvSpPr/>
          <p:nvPr/>
        </p:nvSpPr>
        <p:spPr>
          <a:xfrm>
            <a:off x="9030706" y="161841"/>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FAF4D473-8F90-A408-0CBB-01B393BEE426}"/>
              </a:ext>
            </a:extLst>
          </p:cNvPr>
          <p:cNvSpPr/>
          <p:nvPr/>
        </p:nvSpPr>
        <p:spPr>
          <a:xfrm>
            <a:off x="10097508" y="161841"/>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CF8199D-C8EA-C9F0-FDEC-8BEFA9708DDB}"/>
              </a:ext>
            </a:extLst>
          </p:cNvPr>
          <p:cNvSpPr/>
          <p:nvPr/>
        </p:nvSpPr>
        <p:spPr>
          <a:xfrm>
            <a:off x="3520035" y="425605"/>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C78E11C-239D-5D89-C091-259DCB540193}"/>
              </a:ext>
            </a:extLst>
          </p:cNvPr>
          <p:cNvSpPr/>
          <p:nvPr/>
        </p:nvSpPr>
        <p:spPr>
          <a:xfrm>
            <a:off x="4683940"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24DB444-A716-F064-01CB-80EEAF723442}"/>
              </a:ext>
            </a:extLst>
          </p:cNvPr>
          <p:cNvSpPr/>
          <p:nvPr/>
        </p:nvSpPr>
        <p:spPr>
          <a:xfrm>
            <a:off x="6006987"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Oval 9">
            <a:extLst>
              <a:ext uri="{FF2B5EF4-FFF2-40B4-BE49-F238E27FC236}">
                <a16:creationId xmlns:a16="http://schemas.microsoft.com/office/drawing/2014/main" id="{8B0F1702-8F4F-7D9D-7CCC-9D8CEE26CE88}"/>
              </a:ext>
            </a:extLst>
          </p:cNvPr>
          <p:cNvSpPr/>
          <p:nvPr/>
        </p:nvSpPr>
        <p:spPr>
          <a:xfrm>
            <a:off x="7177636"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1" name="Picture 10">
            <a:extLst>
              <a:ext uri="{FF2B5EF4-FFF2-40B4-BE49-F238E27FC236}">
                <a16:creationId xmlns:a16="http://schemas.microsoft.com/office/drawing/2014/main" id="{7B3FB8EA-7A1A-974B-EDAD-06EEB0031AAF}"/>
              </a:ext>
            </a:extLst>
          </p:cNvPr>
          <p:cNvPicPr>
            <a:picLocks noChangeAspect="1"/>
          </p:cNvPicPr>
          <p:nvPr/>
        </p:nvPicPr>
        <p:blipFill>
          <a:blip r:embed="rId4"/>
          <a:stretch>
            <a:fillRect/>
          </a:stretch>
        </p:blipFill>
        <p:spPr>
          <a:xfrm>
            <a:off x="10596690" y="5997634"/>
            <a:ext cx="879333" cy="753139"/>
          </a:xfrm>
          <a:prstGeom prst="rect">
            <a:avLst/>
          </a:prstGeom>
        </p:spPr>
      </p:pic>
      <p:pic>
        <p:nvPicPr>
          <p:cNvPr id="12" name="Picture 11">
            <a:extLst>
              <a:ext uri="{FF2B5EF4-FFF2-40B4-BE49-F238E27FC236}">
                <a16:creationId xmlns:a16="http://schemas.microsoft.com/office/drawing/2014/main" id="{C0E6C8F3-D832-C888-615E-324428A66A0F}"/>
              </a:ext>
            </a:extLst>
          </p:cNvPr>
          <p:cNvPicPr>
            <a:picLocks noChangeAspect="1"/>
          </p:cNvPicPr>
          <p:nvPr/>
        </p:nvPicPr>
        <p:blipFill>
          <a:blip r:embed="rId5"/>
          <a:stretch>
            <a:fillRect/>
          </a:stretch>
        </p:blipFill>
        <p:spPr>
          <a:xfrm>
            <a:off x="9577950" y="5997634"/>
            <a:ext cx="746135" cy="785888"/>
          </a:xfrm>
          <a:prstGeom prst="rect">
            <a:avLst/>
          </a:prstGeom>
        </p:spPr>
      </p:pic>
      <p:sp>
        <p:nvSpPr>
          <p:cNvPr id="13" name="TextBox 12">
            <a:extLst>
              <a:ext uri="{FF2B5EF4-FFF2-40B4-BE49-F238E27FC236}">
                <a16:creationId xmlns:a16="http://schemas.microsoft.com/office/drawing/2014/main" id="{A81D14DF-6091-E178-3A07-F2A5B9C4C0CE}"/>
              </a:ext>
            </a:extLst>
          </p:cNvPr>
          <p:cNvSpPr txBox="1"/>
          <p:nvPr/>
        </p:nvSpPr>
        <p:spPr>
          <a:xfrm>
            <a:off x="510642" y="361201"/>
            <a:ext cx="7954470" cy="369332"/>
          </a:xfrm>
          <a:prstGeom prst="rect">
            <a:avLst/>
          </a:prstGeom>
          <a:noFill/>
        </p:spPr>
        <p:txBody>
          <a:bodyPr wrap="square" rtlCol="0">
            <a:spAutoFit/>
          </a:bodyPr>
          <a:lstStyle/>
          <a:p>
            <a:r>
              <a:rPr lang="en-US" dirty="0">
                <a:ln w="3175">
                  <a:solidFill>
                    <a:schemeClr val="tx1"/>
                  </a:solidFill>
                </a:ln>
              </a:rPr>
              <a:t>Which “E” Are You Discussing:        Engage          Educate        x  Execute         Evaluate</a:t>
            </a:r>
          </a:p>
        </p:txBody>
      </p:sp>
      <p:sp>
        <p:nvSpPr>
          <p:cNvPr id="14" name="TextBox 13">
            <a:extLst>
              <a:ext uri="{FF2B5EF4-FFF2-40B4-BE49-F238E27FC236}">
                <a16:creationId xmlns:a16="http://schemas.microsoft.com/office/drawing/2014/main" id="{AF522944-C6AD-CDBB-3E35-D81129790761}"/>
              </a:ext>
            </a:extLst>
          </p:cNvPr>
          <p:cNvSpPr txBox="1"/>
          <p:nvPr/>
        </p:nvSpPr>
        <p:spPr>
          <a:xfrm>
            <a:off x="7881642" y="74478"/>
            <a:ext cx="3532680" cy="369332"/>
          </a:xfrm>
          <a:prstGeom prst="rect">
            <a:avLst/>
          </a:prstGeom>
          <a:noFill/>
        </p:spPr>
        <p:txBody>
          <a:bodyPr wrap="square" rtlCol="0">
            <a:spAutoFit/>
          </a:bodyPr>
          <a:lstStyle/>
          <a:p>
            <a:r>
              <a:rPr lang="en-US" dirty="0">
                <a:ln w="3175">
                  <a:solidFill>
                    <a:schemeClr val="tx1"/>
                  </a:solidFill>
                </a:ln>
              </a:rPr>
              <a:t> Audience:      Novice     x   Proficient</a:t>
            </a:r>
            <a:endParaRPr lang="en-US" dirty="0"/>
          </a:p>
        </p:txBody>
      </p:sp>
      <p:pic>
        <p:nvPicPr>
          <p:cNvPr id="16" name="Picture 15">
            <a:extLst>
              <a:ext uri="{FF2B5EF4-FFF2-40B4-BE49-F238E27FC236}">
                <a16:creationId xmlns:a16="http://schemas.microsoft.com/office/drawing/2014/main" id="{7E122F57-1129-6C8C-F52B-7EEA9003837B}"/>
              </a:ext>
            </a:extLst>
          </p:cNvPr>
          <p:cNvPicPr>
            <a:picLocks noChangeAspect="1"/>
          </p:cNvPicPr>
          <p:nvPr/>
        </p:nvPicPr>
        <p:blipFill>
          <a:blip r:embed="rId6"/>
          <a:stretch>
            <a:fillRect/>
          </a:stretch>
        </p:blipFill>
        <p:spPr>
          <a:xfrm>
            <a:off x="6066997" y="4344802"/>
            <a:ext cx="3936787" cy="1452807"/>
          </a:xfrm>
          <a:prstGeom prst="rect">
            <a:avLst/>
          </a:prstGeom>
        </p:spPr>
      </p:pic>
    </p:spTree>
    <p:extLst>
      <p:ext uri="{BB962C8B-B14F-4D97-AF65-F5344CB8AC3E}">
        <p14:creationId xmlns:p14="http://schemas.microsoft.com/office/powerpoint/2010/main" val="2263227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644</Words>
  <Application>Microsoft Office PowerPoint</Application>
  <PresentationFormat>Widescreen</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Bitterroot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Alida Merritt</dc:creator>
  <cp:lastModifiedBy>McNurlin, Kirsten</cp:lastModifiedBy>
  <cp:revision>18</cp:revision>
  <dcterms:created xsi:type="dcterms:W3CDTF">2022-03-29T17:53:29Z</dcterms:created>
  <dcterms:modified xsi:type="dcterms:W3CDTF">2024-04-04T15:13:03Z</dcterms:modified>
</cp:coreProperties>
</file>