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4"/>
  </p:sldMasterIdLst>
  <p:sldIdLst>
    <p:sldId id="256" r:id="rId5"/>
    <p:sldId id="332" r:id="rId6"/>
    <p:sldId id="334" r:id="rId7"/>
    <p:sldId id="335" r:id="rId8"/>
    <p:sldId id="1669" r:id="rId9"/>
    <p:sldId id="338" r:id="rId10"/>
    <p:sldId id="1670" r:id="rId11"/>
    <p:sldId id="1599" r:id="rId12"/>
    <p:sldId id="1602" r:id="rId13"/>
    <p:sldId id="1604" r:id="rId14"/>
    <p:sldId id="1605" r:id="rId15"/>
    <p:sldId id="1606" r:id="rId16"/>
    <p:sldId id="1603" r:id="rId17"/>
    <p:sldId id="1610" r:id="rId18"/>
    <p:sldId id="1612" r:id="rId19"/>
    <p:sldId id="1676" r:id="rId20"/>
    <p:sldId id="1677" r:id="rId21"/>
    <p:sldId id="1607" r:id="rId22"/>
    <p:sldId id="1678" r:id="rId23"/>
    <p:sldId id="1609" r:id="rId24"/>
    <p:sldId id="1673" r:id="rId25"/>
    <p:sldId id="1672" r:id="rId26"/>
    <p:sldId id="1608" r:id="rId27"/>
    <p:sldId id="1628" r:id="rId28"/>
    <p:sldId id="1630" r:id="rId29"/>
    <p:sldId id="340" r:id="rId30"/>
    <p:sldId id="1629" r:id="rId31"/>
    <p:sldId id="1634" r:id="rId32"/>
    <p:sldId id="1639" r:id="rId33"/>
    <p:sldId id="1641" r:id="rId34"/>
    <p:sldId id="1648" r:id="rId35"/>
    <p:sldId id="1671" r:id="rId36"/>
    <p:sldId id="1659" r:id="rId37"/>
    <p:sldId id="258" r:id="rId38"/>
    <p:sldId id="1596" r:id="rId39"/>
    <p:sldId id="1597" r:id="rId40"/>
    <p:sldId id="1679" r:id="rId41"/>
    <p:sldId id="1681" r:id="rId42"/>
    <p:sldId id="1680" r:id="rId43"/>
    <p:sldId id="1595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658"/>
    <p:restoredTop sz="96093"/>
  </p:normalViewPr>
  <p:slideViewPr>
    <p:cSldViewPr snapToGrid="0">
      <p:cViewPr>
        <p:scale>
          <a:sx n="64" d="100"/>
          <a:sy n="64" d="100"/>
        </p:scale>
        <p:origin x="72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Logo" preserve="1" userDrawn="1">
  <p:cSld name="Title Slide 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841248" y="2192081"/>
            <a:ext cx="5954927" cy="155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E56"/>
              </a:buClr>
              <a:buSzPts val="4800"/>
              <a:buFont typeface="Inter"/>
              <a:buNone/>
              <a:defRPr sz="3200" b="1">
                <a:solidFill>
                  <a:schemeClr val="bg2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 hasCustomPrompt="1"/>
          </p:nvPr>
        </p:nvSpPr>
        <p:spPr>
          <a:xfrm>
            <a:off x="841248" y="3841752"/>
            <a:ext cx="5954927" cy="73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 dirty="0"/>
              <a:t>Click to edit subtitle</a:t>
            </a:r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dt" idx="10"/>
          </p:nvPr>
        </p:nvSpPr>
        <p:spPr>
          <a:xfrm>
            <a:off x="841248" y="805464"/>
            <a:ext cx="2743200" cy="25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dirty="0"/>
              <a:t>May 8, 2024</a:t>
            </a:r>
          </a:p>
        </p:txBody>
      </p:sp>
    </p:spTree>
    <p:extLst>
      <p:ext uri="{BB962C8B-B14F-4D97-AF65-F5344CB8AC3E}">
        <p14:creationId xmlns:p14="http://schemas.microsoft.com/office/powerpoint/2010/main" val="29957188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528">
          <p15:clr>
            <a:srgbClr val="FBAE40"/>
          </p15:clr>
        </p15:guide>
        <p15:guide id="4" orient="horz" pos="367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body" idx="1" hasCustomPrompt="1"/>
          </p:nvPr>
        </p:nvSpPr>
        <p:spPr>
          <a:xfrm>
            <a:off x="5183188" y="540325"/>
            <a:ext cx="6172200" cy="5411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9116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560"/>
              <a:buFont typeface="Arial"/>
              <a:buChar char="•"/>
              <a:defRPr sz="3200">
                <a:latin typeface="Aptos" panose="020B0004020202020204" pitchFamily="34" charset="0"/>
              </a:defRPr>
            </a:lvl1pPr>
            <a:lvl2pPr marL="914400" lvl="1" indent="-37084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240"/>
              <a:buFont typeface="Arial"/>
              <a:buChar char="•"/>
              <a:defRPr sz="2800">
                <a:latin typeface="Aptos" panose="020B0004020202020204" pitchFamily="34" charset="0"/>
              </a:defRPr>
            </a:lvl2pPr>
            <a:lvl3pPr marL="1371600" lvl="2" indent="-35051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Arial"/>
              <a:buChar char="•"/>
              <a:defRPr sz="2400">
                <a:latin typeface="Aptos" panose="020B0004020202020204" pitchFamily="34" charset="0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2000"/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Google Shape;12;p2">
            <a:extLst>
              <a:ext uri="{FF2B5EF4-FFF2-40B4-BE49-F238E27FC236}">
                <a16:creationId xmlns:a16="http://schemas.microsoft.com/office/drawing/2014/main" id="{90DCB342-20B1-E76A-B68E-6388EE3E74F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611304" y="6521392"/>
            <a:ext cx="402020" cy="336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bg2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sym typeface="Inter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Google Shape;64;p14">
            <a:extLst>
              <a:ext uri="{FF2B5EF4-FFF2-40B4-BE49-F238E27FC236}">
                <a16:creationId xmlns:a16="http://schemas.microsoft.com/office/drawing/2014/main" id="{5205EC1E-7313-447F-2BB8-70FBDE3253B3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838200" y="1338145"/>
            <a:ext cx="3932237" cy="4613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Google Shape;10;p2">
            <a:extLst>
              <a:ext uri="{FF2B5EF4-FFF2-40B4-BE49-F238E27FC236}">
                <a16:creationId xmlns:a16="http://schemas.microsoft.com/office/drawing/2014/main" id="{7F8A8BDA-E446-28E3-D41B-63E37787B8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3932237" cy="79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E56"/>
              </a:buClr>
              <a:buSzPts val="3200"/>
              <a:buFont typeface="Inter"/>
              <a:buNone/>
              <a:defRPr sz="3200" b="1" i="0" u="none" strike="noStrike" cap="none">
                <a:solidFill>
                  <a:schemeClr val="bg2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433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;p2">
            <a:extLst>
              <a:ext uri="{FF2B5EF4-FFF2-40B4-BE49-F238E27FC236}">
                <a16:creationId xmlns:a16="http://schemas.microsoft.com/office/drawing/2014/main" id="{BD60C15D-F724-5B9E-E707-E082DE5B3DD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611304" y="6521392"/>
            <a:ext cx="402020" cy="336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bg2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sym typeface="Inter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Google Shape;66;p15">
            <a:extLst>
              <a:ext uri="{FF2B5EF4-FFF2-40B4-BE49-F238E27FC236}">
                <a16:creationId xmlns:a16="http://schemas.microsoft.com/office/drawing/2014/main" id="{256195C7-F185-164E-B715-F10A613F12FD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5183188" y="457202"/>
            <a:ext cx="6172200" cy="54863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Google Shape;64;p14">
            <a:extLst>
              <a:ext uri="{FF2B5EF4-FFF2-40B4-BE49-F238E27FC236}">
                <a16:creationId xmlns:a16="http://schemas.microsoft.com/office/drawing/2014/main" id="{C07DA90C-0D77-6191-CC60-1DBF80A2C8BF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838200" y="1338145"/>
            <a:ext cx="3932237" cy="4613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Google Shape;10;p2">
            <a:extLst>
              <a:ext uri="{FF2B5EF4-FFF2-40B4-BE49-F238E27FC236}">
                <a16:creationId xmlns:a16="http://schemas.microsoft.com/office/drawing/2014/main" id="{C59EBE98-7B6E-D217-86A9-BDE1A376A6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3932237" cy="79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E56"/>
              </a:buClr>
              <a:buSzPts val="3200"/>
              <a:buFont typeface="Inter"/>
              <a:buNone/>
              <a:defRPr sz="3200" b="1" i="0" u="none" strike="noStrike" cap="none">
                <a:solidFill>
                  <a:schemeClr val="bg2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401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Pictures with Caption" preserve="1" userDrawn="1">
  <p:cSld name="Two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>
            <a:spLocks noGrp="1"/>
          </p:cNvSpPr>
          <p:nvPr>
            <p:ph type="pic" idx="2"/>
          </p:nvPr>
        </p:nvSpPr>
        <p:spPr>
          <a:xfrm>
            <a:off x="5183188" y="457202"/>
            <a:ext cx="6172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0" name="Google Shape;70;p15"/>
          <p:cNvSpPr>
            <a:spLocks noGrp="1"/>
          </p:cNvSpPr>
          <p:nvPr>
            <p:ph type="pic" idx="3"/>
          </p:nvPr>
        </p:nvSpPr>
        <p:spPr>
          <a:xfrm>
            <a:off x="5183188" y="3200400"/>
            <a:ext cx="61722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Google Shape;12;p2">
            <a:extLst>
              <a:ext uri="{FF2B5EF4-FFF2-40B4-BE49-F238E27FC236}">
                <a16:creationId xmlns:a16="http://schemas.microsoft.com/office/drawing/2014/main" id="{E760E7CC-AA83-2113-7548-7B5CA41E331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611304" y="6521392"/>
            <a:ext cx="402020" cy="336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bg2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sym typeface="Inter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Google Shape;64;p14">
            <a:extLst>
              <a:ext uri="{FF2B5EF4-FFF2-40B4-BE49-F238E27FC236}">
                <a16:creationId xmlns:a16="http://schemas.microsoft.com/office/drawing/2014/main" id="{FE339BF1-99ED-FAF5-ED7F-FEC6FC45BB7C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838200" y="1338145"/>
            <a:ext cx="3932237" cy="4613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Google Shape;10;p2">
            <a:extLst>
              <a:ext uri="{FF2B5EF4-FFF2-40B4-BE49-F238E27FC236}">
                <a16:creationId xmlns:a16="http://schemas.microsoft.com/office/drawing/2014/main" id="{351A5F1A-5377-7D16-1ACE-0A6A9ECA67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3932237" cy="79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E56"/>
              </a:buClr>
              <a:buSzPts val="3200"/>
              <a:buFont typeface="Inter"/>
              <a:buNone/>
              <a:defRPr sz="3200" b="1" i="0" u="none" strike="noStrike" cap="none">
                <a:solidFill>
                  <a:schemeClr val="bg2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0687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Pictures with Caption" preserve="1" userDrawn="1">
  <p:cSld name="Four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>
            <a:spLocks noGrp="1"/>
          </p:cNvSpPr>
          <p:nvPr>
            <p:ph type="pic" idx="2"/>
          </p:nvPr>
        </p:nvSpPr>
        <p:spPr>
          <a:xfrm>
            <a:off x="5183188" y="457202"/>
            <a:ext cx="3090672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6" name="Google Shape;76;p16"/>
          <p:cNvSpPr>
            <a:spLocks noGrp="1"/>
          </p:cNvSpPr>
          <p:nvPr>
            <p:ph type="pic" idx="3"/>
          </p:nvPr>
        </p:nvSpPr>
        <p:spPr>
          <a:xfrm>
            <a:off x="5183188" y="3200400"/>
            <a:ext cx="3090672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7" name="Google Shape;77;p16"/>
          <p:cNvSpPr>
            <a:spLocks noGrp="1"/>
          </p:cNvSpPr>
          <p:nvPr>
            <p:ph type="pic" idx="4"/>
          </p:nvPr>
        </p:nvSpPr>
        <p:spPr>
          <a:xfrm>
            <a:off x="8275320" y="457202"/>
            <a:ext cx="3090672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8" name="Google Shape;78;p16"/>
          <p:cNvSpPr>
            <a:spLocks noGrp="1"/>
          </p:cNvSpPr>
          <p:nvPr>
            <p:ph type="pic" idx="5"/>
          </p:nvPr>
        </p:nvSpPr>
        <p:spPr>
          <a:xfrm>
            <a:off x="8275320" y="3200400"/>
            <a:ext cx="3090672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Google Shape;12;p2">
            <a:extLst>
              <a:ext uri="{FF2B5EF4-FFF2-40B4-BE49-F238E27FC236}">
                <a16:creationId xmlns:a16="http://schemas.microsoft.com/office/drawing/2014/main" id="{EA8608D6-1044-BB7E-2DB3-B07C106CEBD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611304" y="6521392"/>
            <a:ext cx="402020" cy="336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bg2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sym typeface="Inter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Google Shape;64;p14">
            <a:extLst>
              <a:ext uri="{FF2B5EF4-FFF2-40B4-BE49-F238E27FC236}">
                <a16:creationId xmlns:a16="http://schemas.microsoft.com/office/drawing/2014/main" id="{599CDD2D-61EF-6D9F-1BB0-AA1081CAF223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838200" y="1338145"/>
            <a:ext cx="3932237" cy="4613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oogle Shape;10;p2">
            <a:extLst>
              <a:ext uri="{FF2B5EF4-FFF2-40B4-BE49-F238E27FC236}">
                <a16:creationId xmlns:a16="http://schemas.microsoft.com/office/drawing/2014/main" id="{185CEC0D-E09F-65BA-A28A-39B6AA141A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3932237" cy="79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E56"/>
              </a:buClr>
              <a:buSzPts val="3200"/>
              <a:buFont typeface="Inter"/>
              <a:buNone/>
              <a:defRPr sz="3200" b="1" i="0" u="none" strike="noStrike" cap="none">
                <a:solidFill>
                  <a:schemeClr val="bg2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209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76C8-6BD7-46B0-BB2E-EA8854C9D5F8}" type="datetimeFigureOut">
              <a:rPr lang="en-CA" smtClean="0"/>
              <a:t>2024-05-07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E1C5D-2502-4BDC-A2F9-046B28CBBF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5386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776C8-6BD7-46B0-BB2E-EA8854C9D5F8}" type="datetimeFigureOut">
              <a:rPr lang="en-CA" smtClean="0"/>
              <a:t>2024-05-07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E1C5D-2502-4BDC-A2F9-046B28CBBF3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923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1E5B8-D089-5FAF-FE52-49225E678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7FD769-8E2B-6719-CCE7-8FF0580571F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08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Image" preserve="1" userDrawn="1">
  <p:cSld name="Titl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>
            <a:spLocks noGrp="1"/>
          </p:cNvSpPr>
          <p:nvPr>
            <p:ph type="pic" idx="2"/>
          </p:nvPr>
        </p:nvSpPr>
        <p:spPr>
          <a:xfrm>
            <a:off x="7057292" y="0"/>
            <a:ext cx="5134708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Google Shape;12;p2">
            <a:extLst>
              <a:ext uri="{FF2B5EF4-FFF2-40B4-BE49-F238E27FC236}">
                <a16:creationId xmlns:a16="http://schemas.microsoft.com/office/drawing/2014/main" id="{27758981-4E03-6CBC-4ED4-9A84B5E95DB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611304" y="6521392"/>
            <a:ext cx="402020" cy="336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bg2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sym typeface="Inter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Google Shape;16;p3">
            <a:extLst>
              <a:ext uri="{FF2B5EF4-FFF2-40B4-BE49-F238E27FC236}">
                <a16:creationId xmlns:a16="http://schemas.microsoft.com/office/drawing/2014/main" id="{BFD6D66E-6193-2F0C-60FD-AA22DE449769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841248" y="805464"/>
            <a:ext cx="2743200" cy="25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tx1"/>
                </a:solidFill>
                <a:latin typeface="Aptos" panose="020B0004020202020204" pitchFamily="34" charset="0"/>
                <a:ea typeface="Aptos" panose="020B0004020202020204" pitchFamily="34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10" name="Google Shape;14;p3">
            <a:extLst>
              <a:ext uri="{FF2B5EF4-FFF2-40B4-BE49-F238E27FC236}">
                <a16:creationId xmlns:a16="http://schemas.microsoft.com/office/drawing/2014/main" id="{B816E097-82F4-5025-1A81-DCB53C4C1307}"/>
              </a:ext>
            </a:extLst>
          </p:cNvPr>
          <p:cNvSpPr txBox="1">
            <a:spLocks noGrp="1"/>
          </p:cNvSpPr>
          <p:nvPr>
            <p:ph type="ctrTitle" hasCustomPrompt="1"/>
          </p:nvPr>
        </p:nvSpPr>
        <p:spPr>
          <a:xfrm>
            <a:off x="841248" y="2192081"/>
            <a:ext cx="5954927" cy="155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E56"/>
              </a:buClr>
              <a:buSzPts val="4800"/>
              <a:buFont typeface="Inter"/>
              <a:buNone/>
              <a:defRPr sz="4800" b="1">
                <a:solidFill>
                  <a:schemeClr val="bg2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title slide</a:t>
            </a:r>
            <a:endParaRPr dirty="0"/>
          </a:p>
        </p:txBody>
      </p:sp>
      <p:sp>
        <p:nvSpPr>
          <p:cNvPr id="11" name="Google Shape;15;p3">
            <a:extLst>
              <a:ext uri="{FF2B5EF4-FFF2-40B4-BE49-F238E27FC236}">
                <a16:creationId xmlns:a16="http://schemas.microsoft.com/office/drawing/2014/main" id="{B639BBEE-C064-C28D-C015-6EE76E601315}"/>
              </a:ext>
            </a:extLst>
          </p:cNvPr>
          <p:cNvSpPr txBox="1">
            <a:spLocks noGrp="1"/>
          </p:cNvSpPr>
          <p:nvPr>
            <p:ph type="subTitle" idx="1" hasCustomPrompt="1"/>
          </p:nvPr>
        </p:nvSpPr>
        <p:spPr>
          <a:xfrm>
            <a:off x="841248" y="3841752"/>
            <a:ext cx="5954927" cy="73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 dirty="0"/>
              <a:t>Click to edit subtitle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20574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 1" type="secHead" preserve="1">
  <p:cSld name="Divid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 hasCustomPrompt="1"/>
          </p:nvPr>
        </p:nvSpPr>
        <p:spPr>
          <a:xfrm>
            <a:off x="831850" y="2656702"/>
            <a:ext cx="6149718" cy="713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Inter"/>
              <a:buNone/>
              <a:defRPr sz="360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 dirty="0"/>
              <a:t>Click to edit title style</a:t>
            </a:r>
            <a:endParaRPr dirty="0"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 hasCustomPrompt="1"/>
          </p:nvPr>
        </p:nvSpPr>
        <p:spPr>
          <a:xfrm>
            <a:off x="831850" y="3557673"/>
            <a:ext cx="6149718" cy="47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>
                <a:solidFill>
                  <a:schemeClr val="bg1"/>
                </a:solidFill>
                <a:latin typeface="Aptos" panose="020B00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88909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909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909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909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098"/>
              </a:buClr>
              <a:buSzPts val="1600"/>
              <a:buNone/>
              <a:defRPr sz="1600">
                <a:solidFill>
                  <a:srgbClr val="88909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098"/>
              </a:buClr>
              <a:buSzPts val="1600"/>
              <a:buNone/>
              <a:defRPr sz="1600">
                <a:solidFill>
                  <a:srgbClr val="88909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098"/>
              </a:buClr>
              <a:buSzPts val="1600"/>
              <a:buNone/>
              <a:defRPr sz="1600">
                <a:solidFill>
                  <a:srgbClr val="88909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9098"/>
              </a:buClr>
              <a:buSzPts val="1600"/>
              <a:buNone/>
              <a:defRPr sz="1600">
                <a:solidFill>
                  <a:srgbClr val="889098"/>
                </a:solidFill>
              </a:defRPr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Google Shape;12;p2">
            <a:extLst>
              <a:ext uri="{FF2B5EF4-FFF2-40B4-BE49-F238E27FC236}">
                <a16:creationId xmlns:a16="http://schemas.microsoft.com/office/drawing/2014/main" id="{3E135E7E-3B15-EC91-AFD1-8EED5965C2D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611304" y="6521392"/>
            <a:ext cx="402020" cy="336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sym typeface="Inter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63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;p2">
            <a:extLst>
              <a:ext uri="{FF2B5EF4-FFF2-40B4-BE49-F238E27FC236}">
                <a16:creationId xmlns:a16="http://schemas.microsoft.com/office/drawing/2014/main" id="{8A6874CC-ACA0-73A8-3092-58E423D6017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611304" y="6521392"/>
            <a:ext cx="402020" cy="336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bg2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sym typeface="Inter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Google Shape;10;p2">
            <a:extLst>
              <a:ext uri="{FF2B5EF4-FFF2-40B4-BE49-F238E27FC236}">
                <a16:creationId xmlns:a16="http://schemas.microsoft.com/office/drawing/2014/main" id="{D6186FA1-9957-BD35-A108-036EE5E169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9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E56"/>
              </a:buClr>
              <a:buSzPts val="3200"/>
              <a:buFont typeface="Inter"/>
              <a:buNone/>
              <a:defRPr sz="3200" b="1" i="0" u="none" strike="noStrike" cap="none">
                <a:solidFill>
                  <a:schemeClr val="bg2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C23F756-E474-37E9-B6D6-C925AB9A9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324"/>
            <a:ext cx="10515600" cy="4831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30030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Blue" preserve="1" userDrawn="1">
  <p:cSld name="Title and Content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;p2">
            <a:extLst>
              <a:ext uri="{FF2B5EF4-FFF2-40B4-BE49-F238E27FC236}">
                <a16:creationId xmlns:a16="http://schemas.microsoft.com/office/drawing/2014/main" id="{B60CF5AA-4B77-674F-F81A-9D9E7FD505D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611304" y="6521392"/>
            <a:ext cx="402020" cy="336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bg2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sym typeface="Inter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Google Shape;10;p2">
            <a:extLst>
              <a:ext uri="{FF2B5EF4-FFF2-40B4-BE49-F238E27FC236}">
                <a16:creationId xmlns:a16="http://schemas.microsoft.com/office/drawing/2014/main" id="{60795575-8A4F-2173-746A-00448F39EA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9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E56"/>
              </a:buClr>
              <a:buSzPts val="3200"/>
              <a:buFont typeface="Inter"/>
              <a:buNone/>
              <a:defRPr sz="3200" b="1" i="0" u="none" strike="noStrike" cap="none">
                <a:solidFill>
                  <a:schemeClr val="bg2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8619CE9-D5DB-7287-1B8A-E782777BB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324"/>
            <a:ext cx="10515600" cy="4831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833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" preserve="1" userDrawn="1">
  <p:cSld name="Two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;p2">
            <a:extLst>
              <a:ext uri="{FF2B5EF4-FFF2-40B4-BE49-F238E27FC236}">
                <a16:creationId xmlns:a16="http://schemas.microsoft.com/office/drawing/2014/main" id="{130668F1-1934-41C1-E991-017C0C3AEA4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611304" y="6521392"/>
            <a:ext cx="402020" cy="336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bg2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sym typeface="Inter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Google Shape;10;p2">
            <a:extLst>
              <a:ext uri="{FF2B5EF4-FFF2-40B4-BE49-F238E27FC236}">
                <a16:creationId xmlns:a16="http://schemas.microsoft.com/office/drawing/2014/main" id="{ADE7E249-9508-ECE8-1CE8-B2A7AC242D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9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E56"/>
              </a:buClr>
              <a:buSzPts val="3200"/>
              <a:buFont typeface="Inter"/>
              <a:buNone/>
              <a:defRPr sz="3200" b="1" i="0" u="none" strike="noStrike" cap="none">
                <a:solidFill>
                  <a:schemeClr val="bg2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1FFBC14-91C9-6C56-10A0-DB5B65046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324"/>
            <a:ext cx="5257800" cy="4831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ptos" panose="020B00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63C2E90-BB67-42F2-2024-FD5B7A55917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0" y="1345324"/>
            <a:ext cx="5257800" cy="4831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2382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mparison" preserve="1" userDrawn="1">
  <p:cSld name="Two 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708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240"/>
              <a:buChar char="•"/>
              <a:defRPr>
                <a:latin typeface="Aptos" panose="020B0004020202020204" pitchFamily="34" charset="0"/>
              </a:defRPr>
            </a:lvl1pPr>
            <a:lvl2pPr marL="914400" lvl="1" indent="-35051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920"/>
              <a:buChar char="•"/>
              <a:defRPr>
                <a:latin typeface="Aptos" panose="020B0004020202020204" pitchFamily="34" charset="0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>
                <a:latin typeface="Aptos" panose="020B0004020202020204" pitchFamily="34" charset="0"/>
              </a:defRPr>
            </a:lvl3pPr>
            <a:lvl4pPr marL="1828800" lvl="3" indent="-32003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1">
                <a:solidFill>
                  <a:schemeClr val="bg2"/>
                </a:solidFill>
                <a:latin typeface="Aptos" panose="020B0004020202020204" pitchFamily="34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708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240"/>
              <a:buChar char="•"/>
              <a:defRPr>
                <a:latin typeface="Aptos" panose="020B0004020202020204" pitchFamily="34" charset="0"/>
              </a:defRPr>
            </a:lvl1pPr>
            <a:lvl2pPr marL="914400" lvl="1" indent="-35051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920"/>
              <a:buChar char="•"/>
              <a:defRPr>
                <a:latin typeface="Aptos" panose="020B0004020202020204" pitchFamily="34" charset="0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600"/>
              <a:buChar char="•"/>
              <a:defRPr>
                <a:latin typeface="Aptos" panose="020B0004020202020204" pitchFamily="34" charset="0"/>
              </a:defRPr>
            </a:lvl3pPr>
            <a:lvl4pPr marL="1828800" lvl="3" indent="-32003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44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Google Shape;12;p2">
            <a:extLst>
              <a:ext uri="{FF2B5EF4-FFF2-40B4-BE49-F238E27FC236}">
                <a16:creationId xmlns:a16="http://schemas.microsoft.com/office/drawing/2014/main" id="{118F6F52-9A5A-F010-C536-29A92CE8DD7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611304" y="6521392"/>
            <a:ext cx="402020" cy="336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bg2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sym typeface="Inter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Google Shape;10;p2">
            <a:extLst>
              <a:ext uri="{FF2B5EF4-FFF2-40B4-BE49-F238E27FC236}">
                <a16:creationId xmlns:a16="http://schemas.microsoft.com/office/drawing/2014/main" id="{F59B0B11-5E56-428C-19C4-572DE57500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9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E56"/>
              </a:buClr>
              <a:buSzPts val="3200"/>
              <a:buFont typeface="Inter"/>
              <a:buNone/>
              <a:defRPr sz="3200" b="1" i="0" u="none" strike="noStrike" cap="none">
                <a:solidFill>
                  <a:schemeClr val="bg2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589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Open Space" preserve="1" userDrawn="1">
  <p:cSld name="Title with Open Spa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2;p2">
            <a:extLst>
              <a:ext uri="{FF2B5EF4-FFF2-40B4-BE49-F238E27FC236}">
                <a16:creationId xmlns:a16="http://schemas.microsoft.com/office/drawing/2014/main" id="{825BC4D5-51AA-D780-729D-6F4B2808AA6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611304" y="6521392"/>
            <a:ext cx="402020" cy="336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bg2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sym typeface="Inter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Google Shape;10;p2">
            <a:extLst>
              <a:ext uri="{FF2B5EF4-FFF2-40B4-BE49-F238E27FC236}">
                <a16:creationId xmlns:a16="http://schemas.microsoft.com/office/drawing/2014/main" id="{F1EB1CF0-3F4B-FB39-E846-16786E49DC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79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E56"/>
              </a:buClr>
              <a:buSzPts val="3200"/>
              <a:buFont typeface="Inter"/>
              <a:buNone/>
              <a:defRPr sz="3200" b="1" i="0" u="none" strike="noStrike" cap="none">
                <a:solidFill>
                  <a:schemeClr val="bg2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sym typeface="In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85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611304" y="6521392"/>
            <a:ext cx="402020" cy="336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900" b="0" i="0" u="none" strike="noStrike" cap="none">
                <a:solidFill>
                  <a:schemeClr val="bg2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sym typeface="Inter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008CC5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016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84" r:id="rId2"/>
    <p:sldLayoutId id="2147483673" r:id="rId3"/>
    <p:sldLayoutId id="2147483676" r:id="rId4"/>
    <p:sldLayoutId id="2147483674" r:id="rId5"/>
    <p:sldLayoutId id="2147483675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6" r:id="rId14"/>
    <p:sldLayoutId id="2147483687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accent1"/>
          </a:solidFill>
          <a:latin typeface="Aptos" panose="020B0004020202020204" pitchFamily="34" charset="0"/>
          <a:ea typeface="Aptos" panose="020B0004020202020204" pitchFamily="34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228600" marR="0" lvl="0" indent="-228600" algn="l" rtl="0" eaLnBrk="1" hangingPunct="1">
        <a:lnSpc>
          <a:spcPct val="100000"/>
        </a:lnSpc>
        <a:spcBef>
          <a:spcPts val="1000"/>
        </a:spcBef>
        <a:spcAft>
          <a:spcPts val="0"/>
        </a:spcAft>
        <a:buClr>
          <a:schemeClr val="accent2"/>
        </a:buClr>
        <a:buSzPct val="80000"/>
        <a:buFont typeface="Arial" panose="020B0604020202020204" pitchFamily="34" charset="0"/>
        <a:buChar char="•"/>
        <a:defRPr sz="2800" b="0" i="0" u="none" strike="noStrike" cap="none">
          <a:solidFill>
            <a:schemeClr val="tx1"/>
          </a:solidFill>
          <a:latin typeface="Aptos" panose="020B0004020202020204" pitchFamily="34" charset="0"/>
          <a:ea typeface="Aptos" panose="020B0004020202020204" pitchFamily="34" charset="0"/>
          <a:cs typeface="Arial"/>
          <a:sym typeface="Arial"/>
        </a:defRPr>
      </a:lvl1pPr>
      <a:lvl2pPr marL="685800" marR="0" lvl="1" indent="-228600" algn="l" rtl="0" eaLnBrk="1" hangingPunct="1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80000"/>
        <a:buFont typeface="Arial" panose="020B0604020202020204" pitchFamily="34" charset="0"/>
        <a:buChar char="•"/>
        <a:defRPr sz="2400" b="0" i="0" u="none" strike="noStrike" cap="none">
          <a:solidFill>
            <a:schemeClr val="tx1"/>
          </a:solidFill>
          <a:latin typeface="Aptos" panose="020B0004020202020204" pitchFamily="34" charset="0"/>
          <a:ea typeface="Aptos" panose="020B0004020202020204" pitchFamily="34" charset="0"/>
          <a:cs typeface="Arial"/>
          <a:sym typeface="Arial"/>
        </a:defRPr>
      </a:lvl2pPr>
      <a:lvl3pPr marL="1143000" marR="0" lvl="2" indent="-228600" algn="l" rtl="0" eaLnBrk="1" hangingPunct="1">
        <a:lnSpc>
          <a:spcPct val="100000"/>
        </a:lnSpc>
        <a:spcBef>
          <a:spcPts val="500"/>
        </a:spcBef>
        <a:spcAft>
          <a:spcPts val="0"/>
        </a:spcAft>
        <a:buClr>
          <a:schemeClr val="accent2"/>
        </a:buClr>
        <a:buSzPct val="80000"/>
        <a:buFont typeface="Arial" panose="020B0604020202020204" pitchFamily="34" charset="0"/>
        <a:buChar char="•"/>
        <a:defRPr sz="2000" b="0" i="0" u="none" strike="noStrike" cap="none">
          <a:solidFill>
            <a:schemeClr val="tx1"/>
          </a:solidFill>
          <a:latin typeface="Aptos" panose="020B0004020202020204" pitchFamily="34" charset="0"/>
          <a:ea typeface="Aptos" panose="020B0004020202020204" pitchFamily="34" charset="0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Inter" panose="02000503000000020004" pitchFamily="2" charset="0"/>
          <a:ea typeface="Inter" panose="02000503000000020004" pitchFamily="2" charset="0"/>
          <a:cs typeface="Arial"/>
          <a:sym typeface="Arial"/>
        </a:defRPr>
      </a:lvl4pPr>
      <a:lvl5pPr marL="1935481" marR="0" lvl="4" indent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Tx/>
        <a:buNone/>
        <a:defRPr sz="1400" b="0" i="0" u="none" strike="noStrike" cap="none">
          <a:solidFill>
            <a:srgbClr val="000000"/>
          </a:solidFill>
          <a:latin typeface="Inter" panose="02000503000000020004" pitchFamily="2" charset="0"/>
          <a:ea typeface="Inter" panose="02000503000000020004" pitchFamily="2" charset="0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552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pos="7224">
          <p15:clr>
            <a:srgbClr val="F26B43"/>
          </p15:clr>
        </p15:guide>
        <p15:guide id="6" pos="7152">
          <p15:clr>
            <a:srgbClr val="F26B43"/>
          </p15:clr>
        </p15:guide>
        <p15:guide id="7" pos="5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63A92-143C-5604-17BF-80AB185402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Effective Infection Prevention Change Strategies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673B6C-9409-8633-0A21-067F2C83C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3841752"/>
            <a:ext cx="7238227" cy="1194272"/>
          </a:xfrm>
        </p:spPr>
        <p:txBody>
          <a:bodyPr>
            <a:normAutofit fontScale="85000" lnSpcReduction="10000"/>
          </a:bodyPr>
          <a:lstStyle/>
          <a:p>
            <a:r>
              <a:rPr lang="en-US" sz="2800" dirty="0"/>
              <a:t>Kavita K. Trivedi, MD</a:t>
            </a:r>
          </a:p>
          <a:p>
            <a:r>
              <a:rPr lang="en-US" dirty="0"/>
              <a:t>Director of Clinical Guidance, Communicable Disease Controller</a:t>
            </a:r>
          </a:p>
          <a:p>
            <a:r>
              <a:rPr lang="en-US" dirty="0"/>
              <a:t>Alameda County Public Health Department</a:t>
            </a:r>
          </a:p>
        </p:txBody>
      </p:sp>
    </p:spTree>
    <p:extLst>
      <p:ext uri="{BB962C8B-B14F-4D97-AF65-F5344CB8AC3E}">
        <p14:creationId xmlns:p14="http://schemas.microsoft.com/office/powerpoint/2010/main" val="901472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Education is a Low-Reliability Intervention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Necessary but insufficient</a:t>
            </a:r>
          </a:p>
          <a:p>
            <a:pPr lvl="1"/>
            <a:r>
              <a:rPr lang="en-CA" sz="2800" dirty="0"/>
              <a:t>Relies on memory and vigilance</a:t>
            </a:r>
          </a:p>
          <a:p>
            <a:pPr lvl="1"/>
            <a:r>
              <a:rPr lang="en-CA" sz="2800" dirty="0"/>
              <a:t>Requires repetition and practice</a:t>
            </a:r>
          </a:p>
          <a:p>
            <a:pPr lvl="1"/>
            <a:r>
              <a:rPr lang="en-CA" sz="2800" dirty="0"/>
              <a:t>May not account for different learning styles </a:t>
            </a:r>
          </a:p>
          <a:p>
            <a:r>
              <a:rPr lang="en-CA" dirty="0"/>
              <a:t>Prone to failure</a:t>
            </a:r>
          </a:p>
          <a:p>
            <a:pPr lvl="1"/>
            <a:r>
              <a:rPr lang="en-CA" sz="2800" dirty="0"/>
              <a:t>Cannot fix lapses in concentration</a:t>
            </a:r>
          </a:p>
          <a:p>
            <a:pPr lvl="1"/>
            <a:r>
              <a:rPr lang="en-CA" sz="2800" dirty="0"/>
              <a:t>Does not change habits</a:t>
            </a:r>
          </a:p>
          <a:p>
            <a:pPr lvl="1"/>
            <a:r>
              <a:rPr lang="en-CA" sz="2800" dirty="0"/>
              <a:t>May not affect external pressures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181927" y="6200486"/>
            <a:ext cx="106816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Soong &amp; </a:t>
            </a:r>
            <a:r>
              <a:rPr lang="en-CA" sz="16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Shojania</a:t>
            </a:r>
            <a:r>
              <a:rPr lang="en-CA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(2020)</a:t>
            </a:r>
          </a:p>
          <a:p>
            <a:r>
              <a:rPr lang="en-CA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https://www.ismp.org/resources/education-predictably-disappointing-and-should-never-be-relied-upon-alone-improve-safety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351520" y="1547085"/>
            <a:ext cx="3840480" cy="3763830"/>
            <a:chOff x="7960307" y="1264305"/>
            <a:chExt cx="3840480" cy="376383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60307" y="1264305"/>
              <a:ext cx="3840480" cy="304038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42235" y="4381804"/>
              <a:ext cx="34766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b="1" i="1" dirty="0"/>
                <a:t>Mr. Osborne, may I be excused? My brain is full.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3251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Education has Low-Reliability - Examples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dirty="0"/>
              <a:t>Driving, Skidding, and Breaking</a:t>
            </a:r>
          </a:p>
          <a:p>
            <a:pPr lvl="1"/>
            <a:r>
              <a:rPr lang="en-CA" sz="2800" dirty="0"/>
              <a:t>Taught – pump breaks, turn into skid</a:t>
            </a:r>
          </a:p>
          <a:p>
            <a:pPr lvl="1"/>
            <a:r>
              <a:rPr lang="en-CA" sz="2800" dirty="0"/>
              <a:t>Reliable fix – Anti-Lock Breaks</a:t>
            </a:r>
          </a:p>
          <a:p>
            <a:pPr lvl="1"/>
            <a:r>
              <a:rPr lang="en-CA" sz="2800" dirty="0"/>
              <a:t>Mandatory on all cars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2648" y="1123998"/>
            <a:ext cx="2735164" cy="244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931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Education has Low-Reliability -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dirty="0"/>
              <a:t>Driving, Skidding, and Breaking</a:t>
            </a:r>
          </a:p>
          <a:p>
            <a:r>
              <a:rPr lang="en-US" dirty="0"/>
              <a:t>Hand hygiene</a:t>
            </a:r>
          </a:p>
          <a:p>
            <a:pPr lvl="1"/>
            <a:r>
              <a:rPr lang="en-CA" sz="2800" dirty="0"/>
              <a:t>No lack of data</a:t>
            </a:r>
          </a:p>
          <a:p>
            <a:pPr lvl="1"/>
            <a:r>
              <a:rPr lang="en-CA" sz="2800" dirty="0"/>
              <a:t>No lack of education</a:t>
            </a:r>
          </a:p>
          <a:p>
            <a:pPr lvl="1"/>
            <a:r>
              <a:rPr lang="en-CA" sz="2800" dirty="0"/>
              <a:t>Why do we see lack of adherence?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1113" y="1500859"/>
            <a:ext cx="5152540" cy="448461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5406" y="6492874"/>
            <a:ext cx="16503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Fuller et al (2014)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663927" y="2059412"/>
            <a:ext cx="2247657" cy="685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Rounded Rectangle 9"/>
          <p:cNvSpPr/>
          <p:nvPr/>
        </p:nvSpPr>
        <p:spPr>
          <a:xfrm>
            <a:off x="9663925" y="4000365"/>
            <a:ext cx="2247657" cy="46400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ounded Rectangle 10"/>
          <p:cNvSpPr/>
          <p:nvPr/>
        </p:nvSpPr>
        <p:spPr>
          <a:xfrm>
            <a:off x="9663925" y="4774036"/>
            <a:ext cx="2247657" cy="28836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ounded Rectangle 11"/>
          <p:cNvSpPr/>
          <p:nvPr/>
        </p:nvSpPr>
        <p:spPr>
          <a:xfrm>
            <a:off x="9663924" y="5339172"/>
            <a:ext cx="2247657" cy="28836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Rounded Rectangle 12"/>
          <p:cNvSpPr/>
          <p:nvPr/>
        </p:nvSpPr>
        <p:spPr>
          <a:xfrm>
            <a:off x="9663923" y="3273746"/>
            <a:ext cx="2247657" cy="6858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3910335" y="4822718"/>
            <a:ext cx="2934789" cy="830997"/>
          </a:xfrm>
          <a:prstGeom prst="rect">
            <a:avLst/>
          </a:prstGeom>
          <a:noFill/>
          <a:ln w="381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solidFill>
                  <a:srgbClr val="7030A0"/>
                </a:solidFill>
              </a:rPr>
              <a:t>69% of failures not related to education</a:t>
            </a:r>
          </a:p>
        </p:txBody>
      </p:sp>
    </p:spTree>
    <p:extLst>
      <p:ext uri="{BB962C8B-B14F-4D97-AF65-F5344CB8AC3E}">
        <p14:creationId xmlns:p14="http://schemas.microsoft.com/office/powerpoint/2010/main" val="3513602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Interventions and Reliability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535658-5238-39A2-141E-0AD6BBB8C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13" y="1561028"/>
            <a:ext cx="11207948" cy="41356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2466" y="5824734"/>
            <a:ext cx="27686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/>
              <a:t>https://www.ismp.org</a:t>
            </a:r>
          </a:p>
        </p:txBody>
      </p:sp>
    </p:spTree>
    <p:extLst>
      <p:ext uri="{BB962C8B-B14F-4D97-AF65-F5344CB8AC3E}">
        <p14:creationId xmlns:p14="http://schemas.microsoft.com/office/powerpoint/2010/main" val="4184016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Human Factors and Ergonomics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dirty="0"/>
              <a:t>What is IS</a:t>
            </a:r>
          </a:p>
          <a:p>
            <a:pPr lvl="1"/>
            <a:r>
              <a:rPr lang="en-CA" sz="2800" dirty="0"/>
              <a:t>The interaction of people with their physical surroundings</a:t>
            </a:r>
          </a:p>
          <a:p>
            <a:pPr lvl="1"/>
            <a:r>
              <a:rPr lang="en-CA" sz="2800" dirty="0"/>
              <a:t>Includes technology, each other, and physical structure</a:t>
            </a:r>
          </a:p>
          <a:p>
            <a:pPr lvl="1"/>
            <a:r>
              <a:rPr lang="en-CA" sz="2800" dirty="0"/>
              <a:t>Supports work with systems that fit capabilities, needs, and limitations of working partners</a:t>
            </a:r>
          </a:p>
          <a:p>
            <a:pPr lvl="1"/>
            <a:r>
              <a:rPr lang="en-CA" sz="2800" dirty="0"/>
              <a:t>Standardizing practice to establish processes as “normal behaviors”</a:t>
            </a:r>
            <a:endParaRPr lang="en-US" sz="2800" dirty="0"/>
          </a:p>
          <a:p>
            <a:r>
              <a:rPr lang="en-US" dirty="0"/>
              <a:t>What it IS NOT</a:t>
            </a:r>
          </a:p>
          <a:p>
            <a:pPr lvl="1"/>
            <a:r>
              <a:rPr lang="en-CA" sz="2800" dirty="0"/>
              <a:t>How humans tend to behave</a:t>
            </a:r>
          </a:p>
          <a:p>
            <a:pPr lvl="1"/>
            <a:r>
              <a:rPr lang="en-CA" sz="2800" dirty="0"/>
              <a:t>Humans making choices based on training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029" y="6169708"/>
            <a:ext cx="3825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Holden RJ et al. (2013)</a:t>
            </a:r>
          </a:p>
          <a:p>
            <a:r>
              <a:rPr lang="en-CA" dirty="0" err="1"/>
              <a:t>Pennathur</a:t>
            </a:r>
            <a:r>
              <a:rPr lang="en-CA" dirty="0"/>
              <a:t> &amp; </a:t>
            </a:r>
            <a:r>
              <a:rPr lang="en-CA" dirty="0" err="1"/>
              <a:t>Herwaldt</a:t>
            </a:r>
            <a:r>
              <a:rPr lang="en-CA" dirty="0"/>
              <a:t> (2017) </a:t>
            </a:r>
          </a:p>
        </p:txBody>
      </p:sp>
    </p:spTree>
    <p:extLst>
      <p:ext uri="{BB962C8B-B14F-4D97-AF65-F5344CB8AC3E}">
        <p14:creationId xmlns:p14="http://schemas.microsoft.com/office/powerpoint/2010/main" val="446298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Human Factors and Ergonomics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1536"/>
            <a:ext cx="10515600" cy="5015427"/>
          </a:xfrm>
        </p:spPr>
        <p:txBody>
          <a:bodyPr>
            <a:noAutofit/>
          </a:bodyPr>
          <a:lstStyle/>
          <a:p>
            <a:r>
              <a:rPr lang="en-CA" sz="3200" dirty="0"/>
              <a:t>Color matters</a:t>
            </a:r>
          </a:p>
          <a:p>
            <a:r>
              <a:rPr lang="en-CA" dirty="0"/>
              <a:t>Color as a signal of content/product</a:t>
            </a:r>
          </a:p>
          <a:p>
            <a:pPr lvl="1"/>
            <a:endParaRPr lang="en-CA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965" y="4942603"/>
            <a:ext cx="996382" cy="100883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2471" t="25852" r="2418" b="25519"/>
          <a:stretch/>
        </p:blipFill>
        <p:spPr>
          <a:xfrm>
            <a:off x="7812642" y="4968324"/>
            <a:ext cx="1872527" cy="957395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1965566" y="2295547"/>
            <a:ext cx="1405180" cy="2370183"/>
            <a:chOff x="1965566" y="2311545"/>
            <a:chExt cx="1405180" cy="2370183"/>
          </a:xfrm>
        </p:grpSpPr>
        <p:pic>
          <p:nvPicPr>
            <p:cNvPr id="3076" name="Picture 4" descr="Plain White To Go Coffee Cup Isolated On A White Background Stock Photo -  Download Image Now - iStock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965566" y="2311545"/>
              <a:ext cx="1405180" cy="2370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5" name="Group 44"/>
            <p:cNvGrpSpPr/>
            <p:nvPr/>
          </p:nvGrpSpPr>
          <p:grpSpPr>
            <a:xfrm>
              <a:off x="2296635" y="3221392"/>
              <a:ext cx="762092" cy="564413"/>
              <a:chOff x="2296634" y="3214429"/>
              <a:chExt cx="762092" cy="564413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2367267" y="3214429"/>
                <a:ext cx="601777" cy="564413"/>
              </a:xfrm>
              <a:prstGeom prst="ellipse">
                <a:avLst/>
              </a:prstGeom>
              <a:solidFill>
                <a:srgbClr val="00643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96634" y="3356576"/>
                <a:ext cx="762092" cy="342942"/>
              </a:xfrm>
              <a:prstGeom prst="rect">
                <a:avLst/>
              </a:prstGeom>
            </p:spPr>
          </p:pic>
        </p:grpSp>
      </p:grpSp>
      <p:grpSp>
        <p:nvGrpSpPr>
          <p:cNvPr id="51" name="Group 50"/>
          <p:cNvGrpSpPr/>
          <p:nvPr/>
        </p:nvGrpSpPr>
        <p:grpSpPr>
          <a:xfrm>
            <a:off x="8046315" y="2295547"/>
            <a:ext cx="1405180" cy="2370183"/>
            <a:chOff x="3687272" y="2311545"/>
            <a:chExt cx="1405180" cy="2370183"/>
          </a:xfrm>
        </p:grpSpPr>
        <p:pic>
          <p:nvPicPr>
            <p:cNvPr id="26" name="Picture 4" descr="Plain White To Go Coffee Cup Isolated On A White Background Stock Photo -  Download Image Now - iStock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87272" y="2311545"/>
              <a:ext cx="1405180" cy="2370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4" name="Group 43"/>
            <p:cNvGrpSpPr/>
            <p:nvPr/>
          </p:nvGrpSpPr>
          <p:grpSpPr>
            <a:xfrm>
              <a:off x="3989766" y="3221392"/>
              <a:ext cx="762092" cy="564413"/>
              <a:chOff x="4006915" y="3214428"/>
              <a:chExt cx="762092" cy="564413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4084700" y="3214428"/>
                <a:ext cx="601777" cy="564413"/>
              </a:xfrm>
              <a:prstGeom prst="ellipse">
                <a:avLst/>
              </a:prstGeom>
              <a:solidFill>
                <a:srgbClr val="CC21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06915" y="3355405"/>
                <a:ext cx="762092" cy="342942"/>
              </a:xfrm>
              <a:prstGeom prst="rect">
                <a:avLst/>
              </a:prstGeom>
            </p:spPr>
          </p:pic>
        </p:grpSp>
      </p:grpSp>
      <p:grpSp>
        <p:nvGrpSpPr>
          <p:cNvPr id="49" name="Group 48"/>
          <p:cNvGrpSpPr/>
          <p:nvPr/>
        </p:nvGrpSpPr>
        <p:grpSpPr>
          <a:xfrm>
            <a:off x="5956011" y="2295547"/>
            <a:ext cx="1405180" cy="2370183"/>
            <a:chOff x="7218639" y="2266580"/>
            <a:chExt cx="1405180" cy="2370183"/>
          </a:xfrm>
        </p:grpSpPr>
        <p:pic>
          <p:nvPicPr>
            <p:cNvPr id="28" name="Picture 4" descr="Plain White To Go Coffee Cup Isolated On A White Background Stock Photo -  Download Image Now - iStock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7218639" y="2266580"/>
              <a:ext cx="1405180" cy="2370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0" name="Group 39"/>
            <p:cNvGrpSpPr/>
            <p:nvPr/>
          </p:nvGrpSpPr>
          <p:grpSpPr>
            <a:xfrm>
              <a:off x="7574184" y="3221392"/>
              <a:ext cx="694090" cy="564413"/>
              <a:chOff x="7596407" y="3416807"/>
              <a:chExt cx="694090" cy="564413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7634866" y="3416807"/>
                <a:ext cx="601777" cy="564413"/>
              </a:xfrm>
              <a:prstGeom prst="ellipse">
                <a:avLst/>
              </a:prstGeom>
              <a:solidFill>
                <a:srgbClr val="C636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96407" y="3557512"/>
                <a:ext cx="694090" cy="344941"/>
              </a:xfrm>
              <a:prstGeom prst="rect">
                <a:avLst/>
              </a:prstGeom>
            </p:spPr>
          </p:pic>
        </p:grpSp>
      </p:grp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8"/>
          <a:srcRect l="31260" t="34084" r="8985" b="26491"/>
          <a:stretch/>
        </p:blipFill>
        <p:spPr>
          <a:xfrm>
            <a:off x="5839451" y="5041688"/>
            <a:ext cx="1638300" cy="810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7324" y="4858368"/>
            <a:ext cx="1177306" cy="117730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873387" y="2295547"/>
            <a:ext cx="1405180" cy="2370183"/>
            <a:chOff x="3873387" y="2295547"/>
            <a:chExt cx="1405180" cy="2370183"/>
          </a:xfrm>
        </p:grpSpPr>
        <p:pic>
          <p:nvPicPr>
            <p:cNvPr id="27" name="Picture 4" descr="Plain White To Go Coffee Cup Isolated On A White Background Stock Photo -  Download Image Now - iStock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873387" y="2295547"/>
              <a:ext cx="1405180" cy="23701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Oval 30"/>
            <p:cNvSpPr/>
            <p:nvPr/>
          </p:nvSpPr>
          <p:spPr>
            <a:xfrm>
              <a:off x="4275089" y="3227392"/>
              <a:ext cx="601777" cy="564413"/>
            </a:xfrm>
            <a:prstGeom prst="ellipse">
              <a:avLst/>
            </a:prstGeom>
            <a:solidFill>
              <a:srgbClr val="ECAA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94931" y="3362110"/>
              <a:ext cx="762092" cy="3429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883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C2D6B4-363C-4FEE-23B1-E787A04B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9E71D5-084D-BB36-0A7B-E2231CD985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042D23-754F-B9D4-AD37-4F7578C49F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233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DFAB6F-2199-0662-F982-1207E97C8B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29E3187-0E22-4827-5EB4-6656240D28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Describe your QI projects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01DC19-4941-5B9C-BCBC-95BBEC6E6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/>
              <a:t>Describe something that worked</a:t>
            </a:r>
          </a:p>
          <a:p>
            <a:pPr marL="514350" indent="-514350">
              <a:buAutoNum type="arabicParenR"/>
            </a:pPr>
            <a:r>
              <a:rPr lang="en-US" dirty="0"/>
              <a:t>Describe something that didn’t work</a:t>
            </a:r>
          </a:p>
          <a:p>
            <a:pPr marL="514350" indent="-514350">
              <a:buAutoNum type="arabicParenR"/>
            </a:pPr>
            <a:r>
              <a:rPr lang="en-US" dirty="0"/>
              <a:t>Describe the team that was assisting to implement the change strategy</a:t>
            </a:r>
          </a:p>
          <a:p>
            <a:pPr marL="514350" indent="-514350">
              <a:buAutoNum type="arabicParenR"/>
            </a:pPr>
            <a:r>
              <a:rPr lang="en-US" dirty="0"/>
              <a:t>What could you have done differently </a:t>
            </a:r>
          </a:p>
        </p:txBody>
      </p:sp>
    </p:spTree>
    <p:extLst>
      <p:ext uri="{BB962C8B-B14F-4D97-AF65-F5344CB8AC3E}">
        <p14:creationId xmlns:p14="http://schemas.microsoft.com/office/powerpoint/2010/main" val="28751805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6525" y="275911"/>
            <a:ext cx="5319423" cy="628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185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CA96117-0F9E-D91D-F780-7B6D65E53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56702"/>
            <a:ext cx="6903480" cy="713861"/>
          </a:xfrm>
        </p:spPr>
        <p:txBody>
          <a:bodyPr>
            <a:normAutofit fontScale="90000"/>
          </a:bodyPr>
          <a:lstStyle/>
          <a:p>
            <a:r>
              <a:rPr lang="en-US" dirty="0"/>
              <a:t>Elements for a Successful QI Project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90A51CD-B848-8173-093C-D9B94038CA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96EA0F-951A-DB08-3A2E-D11B75FE20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66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After this session, participants will be able to:</a:t>
            </a:r>
          </a:p>
          <a:p>
            <a:r>
              <a:rPr lang="en-US" dirty="0"/>
              <a:t>Delineate the difference between implementation science and quality improvement</a:t>
            </a:r>
          </a:p>
          <a:p>
            <a:r>
              <a:rPr lang="en-US" dirty="0"/>
              <a:t>Explain why understanding context is essential when implementing practice </a:t>
            </a:r>
          </a:p>
          <a:p>
            <a:r>
              <a:rPr lang="en-US" dirty="0"/>
              <a:t>Describe what is meant by process, outcome, and balancing measures</a:t>
            </a:r>
          </a:p>
          <a:p>
            <a:r>
              <a:rPr lang="en-US" dirty="0"/>
              <a:t>Recognize the value of quality improvement in healthcare epidemiology</a:t>
            </a:r>
          </a:p>
        </p:txBody>
      </p:sp>
    </p:spTree>
    <p:extLst>
      <p:ext uri="{BB962C8B-B14F-4D97-AF65-F5344CB8AC3E}">
        <p14:creationId xmlns:p14="http://schemas.microsoft.com/office/powerpoint/2010/main" val="3539619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QI in Practice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CE26401-F60F-F84F-8357-3E8DD3904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Key pieces needed to succeed</a:t>
            </a:r>
          </a:p>
          <a:p>
            <a:pPr lvl="1"/>
            <a:r>
              <a:rPr lang="en-US" sz="2800" dirty="0"/>
              <a:t>Team</a:t>
            </a:r>
          </a:p>
          <a:p>
            <a:pPr lvl="1"/>
            <a:r>
              <a:rPr lang="en-US" sz="2800" dirty="0"/>
              <a:t>Context and Determinants</a:t>
            </a:r>
          </a:p>
          <a:p>
            <a:pPr lvl="1"/>
            <a:r>
              <a:rPr lang="en-US" sz="2800" dirty="0"/>
              <a:t>Measures</a:t>
            </a:r>
          </a:p>
          <a:p>
            <a:pPr lvl="1"/>
            <a:r>
              <a:rPr lang="en-US" sz="2800" dirty="0"/>
              <a:t>Framework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1045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QI in Practice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CE26401-F60F-F84F-8357-3E8DD3904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Key pieces needed to succeed</a:t>
            </a:r>
          </a:p>
          <a:p>
            <a:pPr lvl="1"/>
            <a:r>
              <a:rPr lang="en-US" sz="2800" dirty="0"/>
              <a:t>Team</a:t>
            </a:r>
          </a:p>
          <a:p>
            <a:pPr lvl="2"/>
            <a:r>
              <a:rPr lang="en-US" sz="2400" dirty="0"/>
              <a:t>Can form at any time</a:t>
            </a:r>
          </a:p>
          <a:p>
            <a:pPr lvl="2"/>
            <a:r>
              <a:rPr lang="en-US" sz="2400" dirty="0"/>
              <a:t>Frontline stakeholders, influencers and leaders, technical support</a:t>
            </a:r>
          </a:p>
          <a:p>
            <a:pPr lvl="2"/>
            <a:r>
              <a:rPr lang="en-US" sz="2400" dirty="0"/>
              <a:t>Team membership is fluid</a:t>
            </a:r>
          </a:p>
          <a:p>
            <a:pPr lvl="1"/>
            <a:r>
              <a:rPr lang="en-US" sz="2800" dirty="0"/>
              <a:t>Context and Determinants</a:t>
            </a:r>
          </a:p>
          <a:p>
            <a:pPr lvl="1"/>
            <a:r>
              <a:rPr lang="en-US" sz="2800" dirty="0"/>
              <a:t>Measures</a:t>
            </a:r>
          </a:p>
          <a:p>
            <a:pPr lvl="1"/>
            <a:r>
              <a:rPr lang="en-US" sz="2800" dirty="0"/>
              <a:t>Framework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6310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Importance of Context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CE26401-F60F-F84F-8357-3E8DD3904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3200" dirty="0"/>
              <a:t>Context is:</a:t>
            </a:r>
          </a:p>
          <a:p>
            <a:endParaRPr lang="en-CA" sz="3200" dirty="0"/>
          </a:p>
          <a:p>
            <a:pPr marL="0" indent="0">
              <a:buNone/>
            </a:pPr>
            <a:endParaRPr lang="en-CA" sz="3200" dirty="0"/>
          </a:p>
          <a:p>
            <a:pPr marL="0" indent="0">
              <a:buNone/>
            </a:pPr>
            <a:endParaRPr lang="en-CA" sz="1100" dirty="0"/>
          </a:p>
          <a:p>
            <a:r>
              <a:rPr lang="en-CA" dirty="0"/>
              <a:t>Directly influences implementation plan</a:t>
            </a:r>
          </a:p>
          <a:p>
            <a:pPr lvl="1"/>
            <a:r>
              <a:rPr lang="en-CA" sz="2800" dirty="0"/>
              <a:t>Choice of what and how to implement</a:t>
            </a:r>
          </a:p>
          <a:p>
            <a:pPr lvl="1"/>
            <a:r>
              <a:rPr lang="en-CA" sz="2800" dirty="0"/>
              <a:t>Interventions need to match context</a:t>
            </a:r>
          </a:p>
          <a:p>
            <a:r>
              <a:rPr lang="en-CA" dirty="0"/>
              <a:t>Understanding context can be tricky</a:t>
            </a:r>
          </a:p>
          <a:p>
            <a:pPr lvl="1"/>
            <a:r>
              <a:rPr lang="en-CA" sz="2800" dirty="0"/>
              <a:t>Experience vs Clean slate</a:t>
            </a:r>
          </a:p>
          <a:p>
            <a:pPr lvl="1"/>
            <a:r>
              <a:rPr lang="en-CA" sz="2800" dirty="0"/>
              <a:t>External appearance vs Internal reality</a:t>
            </a:r>
          </a:p>
          <a:p>
            <a:pPr lvl="1"/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2693683" y="944466"/>
            <a:ext cx="45483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CA" sz="2800" dirty="0"/>
              <a:t>Operational support</a:t>
            </a:r>
          </a:p>
          <a:p>
            <a:pPr lvl="1"/>
            <a:r>
              <a:rPr lang="en-CA" sz="2800" dirty="0"/>
              <a:t>Informatics resources</a:t>
            </a:r>
          </a:p>
          <a:p>
            <a:pPr lvl="1"/>
            <a:r>
              <a:rPr lang="en-CA" sz="2800" dirty="0"/>
              <a:t>Familiarity and experience</a:t>
            </a:r>
          </a:p>
          <a:p>
            <a:pPr lvl="1"/>
            <a:r>
              <a:rPr lang="en-CA" sz="2800" dirty="0"/>
              <a:t>Willingness to change</a:t>
            </a:r>
          </a:p>
        </p:txBody>
      </p:sp>
      <p:sp>
        <p:nvSpPr>
          <p:cNvPr id="5" name="Rectangle 4"/>
          <p:cNvSpPr/>
          <p:nvPr/>
        </p:nvSpPr>
        <p:spPr>
          <a:xfrm>
            <a:off x="7603962" y="944466"/>
            <a:ext cx="3321935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800" dirty="0"/>
              <a:t>Safety culture</a:t>
            </a:r>
          </a:p>
          <a:p>
            <a:r>
              <a:rPr lang="en-CA" sz="2800" dirty="0"/>
              <a:t>Healthcare workforce</a:t>
            </a:r>
          </a:p>
          <a:p>
            <a:r>
              <a:rPr lang="en-CA" sz="2800" dirty="0"/>
              <a:t>Patient population</a:t>
            </a:r>
          </a:p>
          <a:p>
            <a:r>
              <a:rPr lang="en-CA" sz="2800" dirty="0"/>
              <a:t>Existing efforts</a:t>
            </a:r>
          </a:p>
          <a:p>
            <a:r>
              <a:rPr lang="en-CA" sz="2800" dirty="0"/>
              <a:t>And more…</a:t>
            </a:r>
          </a:p>
        </p:txBody>
      </p:sp>
      <p:sp>
        <p:nvSpPr>
          <p:cNvPr id="7" name="Rectangle 6"/>
          <p:cNvSpPr/>
          <p:nvPr/>
        </p:nvSpPr>
        <p:spPr>
          <a:xfrm>
            <a:off x="275069" y="6446707"/>
            <a:ext cx="582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Kaplan et al (2010); Saint et al (2010)</a:t>
            </a:r>
          </a:p>
        </p:txBody>
      </p:sp>
      <p:sp>
        <p:nvSpPr>
          <p:cNvPr id="8" name="Rectangle 7"/>
          <p:cNvSpPr/>
          <p:nvPr/>
        </p:nvSpPr>
        <p:spPr>
          <a:xfrm>
            <a:off x="4137431" y="6488668"/>
            <a:ext cx="5224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Tomoaia-Cotisel</a:t>
            </a:r>
            <a:r>
              <a:rPr lang="en-US" dirty="0"/>
              <a:t> et al (2013) </a:t>
            </a:r>
            <a:r>
              <a:rPr lang="en-US" dirty="0" err="1"/>
              <a:t>Geerligs</a:t>
            </a:r>
            <a:r>
              <a:rPr lang="en-US" dirty="0"/>
              <a:t> et al (2018)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43056" y="3147979"/>
            <a:ext cx="3773875" cy="284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Determinants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CE26401-F60F-F84F-8357-3E8DD3904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61536"/>
            <a:ext cx="10898875" cy="5015427"/>
          </a:xfrm>
        </p:spPr>
        <p:txBody>
          <a:bodyPr>
            <a:noAutofit/>
          </a:bodyPr>
          <a:lstStyle/>
          <a:p>
            <a:r>
              <a:rPr lang="en-US" dirty="0"/>
              <a:t>Factors influencing a practice or change</a:t>
            </a:r>
          </a:p>
          <a:p>
            <a:pPr lvl="1"/>
            <a:r>
              <a:rPr lang="en-US" sz="2800" dirty="0"/>
              <a:t>Facilitators – promote a practice or change</a:t>
            </a:r>
          </a:p>
          <a:p>
            <a:pPr lvl="1"/>
            <a:r>
              <a:rPr lang="en-US" sz="2800" dirty="0"/>
              <a:t>Barriers – hinder practice or change</a:t>
            </a:r>
          </a:p>
          <a:p>
            <a:r>
              <a:rPr lang="en-US" dirty="0"/>
              <a:t>Levels to assess</a:t>
            </a:r>
          </a:p>
          <a:p>
            <a:pPr lvl="1"/>
            <a:r>
              <a:rPr lang="en-US" sz="2800" dirty="0"/>
              <a:t>Individual – Preferences, needs, attitudes, knowledge</a:t>
            </a:r>
          </a:p>
          <a:p>
            <a:pPr lvl="1"/>
            <a:r>
              <a:rPr lang="en-US" sz="2800" dirty="0"/>
              <a:t>Facility – Team composition, communication, culture, resources</a:t>
            </a:r>
          </a:p>
          <a:p>
            <a:pPr lvl="1"/>
            <a:r>
              <a:rPr lang="en-US" sz="2800" dirty="0"/>
              <a:t>Partners – Degree of support and buy-in </a:t>
            </a:r>
          </a:p>
          <a:p>
            <a:r>
              <a:rPr lang="en-US" dirty="0"/>
              <a:t>How to identify</a:t>
            </a:r>
          </a:p>
          <a:p>
            <a:pPr lvl="1"/>
            <a:r>
              <a:rPr lang="en-US" sz="2800" dirty="0"/>
              <a:t>Literature</a:t>
            </a:r>
          </a:p>
          <a:p>
            <a:pPr lvl="1"/>
            <a:r>
              <a:rPr lang="en-US" sz="2800" dirty="0"/>
              <a:t>Direct observation</a:t>
            </a:r>
          </a:p>
          <a:p>
            <a:pPr lvl="1"/>
            <a:r>
              <a:rPr lang="en-US" sz="2800" dirty="0"/>
              <a:t>Conversations</a:t>
            </a:r>
          </a:p>
          <a:p>
            <a:pPr lvl="1"/>
            <a:endParaRPr lang="en-US" dirty="0"/>
          </a:p>
          <a:p>
            <a:pPr lvl="1"/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48752" y="6529633"/>
            <a:ext cx="19727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/>
              <a:t>Trivedi et al (2023)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82EAAE-8938-306C-8984-1A90FC596E1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2414" y="5325247"/>
            <a:ext cx="831197" cy="62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21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Determinants - Prioritization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CE26401-F60F-F84F-8357-3E8DD3904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May be helpful which to address by stratifying:</a:t>
            </a:r>
          </a:p>
          <a:p>
            <a:r>
              <a:rPr lang="en-US" dirty="0"/>
              <a:t>Feasibility</a:t>
            </a:r>
          </a:p>
          <a:p>
            <a:pPr lvl="1"/>
            <a:r>
              <a:rPr lang="en-US" sz="2800" dirty="0"/>
              <a:t>Team vs Unit vs System level</a:t>
            </a:r>
          </a:p>
          <a:p>
            <a:pPr lvl="1"/>
            <a:r>
              <a:rPr lang="en-US" sz="2800" dirty="0"/>
              <a:t>Precedent vs none</a:t>
            </a:r>
          </a:p>
          <a:p>
            <a:pPr lvl="1"/>
            <a:r>
              <a:rPr lang="en-US" sz="2800" dirty="0"/>
              <a:t>Funding</a:t>
            </a:r>
          </a:p>
          <a:p>
            <a:r>
              <a:rPr lang="en-US" dirty="0"/>
              <a:t>Timeline</a:t>
            </a:r>
          </a:p>
          <a:p>
            <a:pPr lvl="1"/>
            <a:r>
              <a:rPr lang="en-US" sz="2800" dirty="0"/>
              <a:t>Quick vs prolonged to affect</a:t>
            </a:r>
          </a:p>
          <a:p>
            <a:r>
              <a:rPr lang="en-US" dirty="0"/>
              <a:t>Urgency</a:t>
            </a:r>
          </a:p>
          <a:p>
            <a:pPr lvl="1"/>
            <a:r>
              <a:rPr lang="en-US" sz="2800" dirty="0"/>
              <a:t>Align with strategic plan</a:t>
            </a:r>
          </a:p>
          <a:p>
            <a:pPr lvl="1"/>
            <a:r>
              <a:rPr lang="en-US" sz="2800" dirty="0"/>
              <a:t>Safety or regulatory issue</a:t>
            </a:r>
          </a:p>
          <a:p>
            <a:pPr lvl="1"/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6874042" y="1307345"/>
            <a:ext cx="5301916" cy="4676427"/>
            <a:chOff x="6874042" y="1307345"/>
            <a:chExt cx="5301916" cy="4676427"/>
          </a:xfrm>
        </p:grpSpPr>
        <p:sp>
          <p:nvSpPr>
            <p:cNvPr id="15" name="Plus Sign 14">
              <a:extLst>
                <a:ext uri="{FF2B5EF4-FFF2-40B4-BE49-F238E27FC236}">
                  <a16:creationId xmlns:a16="http://schemas.microsoft.com/office/drawing/2014/main" id="{FC251247-2338-2B19-BD69-02317D63BB4F}"/>
                </a:ext>
              </a:extLst>
            </p:cNvPr>
            <p:cNvSpPr/>
            <p:nvPr/>
          </p:nvSpPr>
          <p:spPr>
            <a:xfrm>
              <a:off x="6874042" y="1307345"/>
              <a:ext cx="5301916" cy="4676427"/>
            </a:xfrm>
            <a:prstGeom prst="mathPlus">
              <a:avLst>
                <a:gd name="adj1" fmla="val 1222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15628DE-0E72-FDD8-A4E5-CDFA91A20FEF}"/>
                </a:ext>
              </a:extLst>
            </p:cNvPr>
            <p:cNvGrpSpPr/>
            <p:nvPr/>
          </p:nvGrpSpPr>
          <p:grpSpPr>
            <a:xfrm>
              <a:off x="7056798" y="1876928"/>
              <a:ext cx="4413306" cy="3875752"/>
              <a:chOff x="7056798" y="1876928"/>
              <a:chExt cx="4413306" cy="3875752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5B99B8A-2C5B-EC3F-C245-3E7362A6DB59}"/>
                  </a:ext>
                </a:extLst>
              </p:cNvPr>
              <p:cNvGrpSpPr/>
              <p:nvPr/>
            </p:nvGrpSpPr>
            <p:grpSpPr>
              <a:xfrm>
                <a:off x="7555831" y="1876928"/>
                <a:ext cx="3914273" cy="3521242"/>
                <a:chOff x="7555832" y="1876927"/>
                <a:chExt cx="3545302" cy="3529263"/>
              </a:xfrm>
            </p:grpSpPr>
            <p:cxnSp>
              <p:nvCxnSpPr>
                <p:cNvPr id="7" name="Straight Arrow Connector 6">
                  <a:extLst>
                    <a:ext uri="{FF2B5EF4-FFF2-40B4-BE49-F238E27FC236}">
                      <a16:creationId xmlns:a16="http://schemas.microsoft.com/office/drawing/2014/main" id="{CFD6BAE7-B16F-D3A6-F11E-771D2F3BFD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555832" y="1876927"/>
                  <a:ext cx="8020" cy="3529263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>
                  <a:extLst>
                    <a:ext uri="{FF2B5EF4-FFF2-40B4-BE49-F238E27FC236}">
                      <a16:creationId xmlns:a16="http://schemas.microsoft.com/office/drawing/2014/main" id="{C58CF051-65FB-9F97-9FBE-0B35C606D3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5400000" flipH="1">
                  <a:off x="9332493" y="3622692"/>
                  <a:ext cx="8020" cy="3529263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09CEABC-B31D-B715-A00E-CEAA57F3DC6B}"/>
                  </a:ext>
                </a:extLst>
              </p:cNvPr>
              <p:cNvSpPr txBox="1"/>
              <p:nvPr/>
            </p:nvSpPr>
            <p:spPr>
              <a:xfrm rot="16200000">
                <a:off x="6294979" y="3424316"/>
                <a:ext cx="18929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Effort</a:t>
                </a:r>
                <a:endParaRPr lang="en-CA" b="1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7373F0-7EDA-8EE3-4A98-AAEC11E376C6}"/>
                  </a:ext>
                </a:extLst>
              </p:cNvPr>
              <p:cNvSpPr txBox="1"/>
              <p:nvPr/>
            </p:nvSpPr>
            <p:spPr>
              <a:xfrm>
                <a:off x="8712205" y="5383348"/>
                <a:ext cx="18929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Impact</a:t>
                </a:r>
                <a:endParaRPr lang="en-CA" b="1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81D2CBF-3CA4-A26B-5C9F-D8C0C2068FC3}"/>
                  </a:ext>
                </a:extLst>
              </p:cNvPr>
              <p:cNvSpPr txBox="1"/>
              <p:nvPr/>
            </p:nvSpPr>
            <p:spPr>
              <a:xfrm>
                <a:off x="7892716" y="2342147"/>
                <a:ext cx="13458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‘Time Sinks’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DD64687-4D2A-5C4C-78B4-7EF5897CB2D2}"/>
                  </a:ext>
                </a:extLst>
              </p:cNvPr>
              <p:cNvSpPr txBox="1"/>
              <p:nvPr/>
            </p:nvSpPr>
            <p:spPr>
              <a:xfrm>
                <a:off x="7685001" y="2945523"/>
                <a:ext cx="175161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/>
                  <a:t>Probably not worth addressing</a:t>
                </a:r>
                <a:endParaRPr lang="en-CA" sz="1600" dirty="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0C66D89-5C93-B62B-BFD0-1C7DFB3AEB1F}"/>
                  </a:ext>
                </a:extLst>
              </p:cNvPr>
              <p:cNvSpPr txBox="1"/>
              <p:nvPr/>
            </p:nvSpPr>
            <p:spPr>
              <a:xfrm>
                <a:off x="9816413" y="3858746"/>
                <a:ext cx="13458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‘Quick Wins’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88E65FA-9693-C9C8-E366-6A717829D80B}"/>
                  </a:ext>
                </a:extLst>
              </p:cNvPr>
              <p:cNvSpPr txBox="1"/>
              <p:nvPr/>
            </p:nvSpPr>
            <p:spPr>
              <a:xfrm>
                <a:off x="9608698" y="4462122"/>
                <a:ext cx="175161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/>
                  <a:t>May be worth doing up-front</a:t>
                </a:r>
                <a:endParaRPr lang="en-CA" sz="1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454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Determinants Example – SSI Prevention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CE26401-F60F-F84F-8357-3E8DD3904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Project: Implement SSI prevention bundle for all surgeries</a:t>
            </a:r>
          </a:p>
          <a:p>
            <a:r>
              <a:rPr lang="en-US" dirty="0"/>
              <a:t>Facilitators</a:t>
            </a:r>
          </a:p>
          <a:p>
            <a:pPr lvl="1"/>
            <a:r>
              <a:rPr lang="en-US" sz="2800" dirty="0"/>
              <a:t>Surgical and perioperative champion(s)</a:t>
            </a:r>
          </a:p>
          <a:p>
            <a:pPr lvl="1"/>
            <a:r>
              <a:rPr lang="en-US" sz="2800" dirty="0"/>
              <a:t>External collaboration – SPS, NSQIP</a:t>
            </a:r>
          </a:p>
          <a:p>
            <a:r>
              <a:rPr lang="en-US" dirty="0"/>
              <a:t>Barriers</a:t>
            </a:r>
          </a:p>
          <a:p>
            <a:pPr lvl="1"/>
            <a:r>
              <a:rPr lang="en-US" sz="2800" dirty="0"/>
              <a:t>Large set of complex micro-systems</a:t>
            </a:r>
          </a:p>
          <a:p>
            <a:pPr lvl="2"/>
            <a:r>
              <a:rPr lang="en-US" sz="2800" dirty="0"/>
              <a:t>Who makes final decisions?</a:t>
            </a:r>
            <a:endParaRPr lang="en-US" dirty="0"/>
          </a:p>
          <a:p>
            <a:pPr lvl="1"/>
            <a:r>
              <a:rPr lang="en-US" sz="2800" dirty="0"/>
              <a:t>Resistance to change</a:t>
            </a:r>
          </a:p>
          <a:p>
            <a:pPr lvl="1"/>
            <a:r>
              <a:rPr lang="en-US" sz="2800" dirty="0"/>
              <a:t>Long time to show impact</a:t>
            </a:r>
          </a:p>
          <a:p>
            <a:pPr lvl="1"/>
            <a:r>
              <a:rPr lang="en-US" sz="2800" dirty="0"/>
              <a:t>Other competing projects</a:t>
            </a:r>
          </a:p>
        </p:txBody>
      </p:sp>
    </p:spTree>
    <p:extLst>
      <p:ext uri="{BB962C8B-B14F-4D97-AF65-F5344CB8AC3E}">
        <p14:creationId xmlns:p14="http://schemas.microsoft.com/office/powerpoint/2010/main" val="15095496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Measures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CE26401-F60F-F84F-8357-3E8DD3904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Data to show progress (or lack thereof)</a:t>
            </a:r>
          </a:p>
          <a:p>
            <a:r>
              <a:rPr lang="en-US" dirty="0"/>
              <a:t>Measures should be appropriate</a:t>
            </a:r>
          </a:p>
          <a:p>
            <a:pPr lvl="1"/>
            <a:r>
              <a:rPr lang="en-US" sz="2800" dirty="0"/>
              <a:t>To address the question being asked</a:t>
            </a:r>
          </a:p>
          <a:p>
            <a:pPr lvl="1"/>
            <a:r>
              <a:rPr lang="en-US" sz="2800" dirty="0"/>
              <a:t>For implementation method used</a:t>
            </a:r>
          </a:p>
          <a:p>
            <a:r>
              <a:rPr lang="en-US" dirty="0"/>
              <a:t>Rapid turnaround</a:t>
            </a:r>
          </a:p>
          <a:p>
            <a:pPr lvl="1"/>
            <a:r>
              <a:rPr lang="en-US" sz="2800" dirty="0"/>
              <a:t>Automation of any or all steps</a:t>
            </a:r>
          </a:p>
          <a:p>
            <a:r>
              <a:rPr lang="en-US" dirty="0"/>
              <a:t>Impactful</a:t>
            </a:r>
          </a:p>
          <a:p>
            <a:pPr lvl="1"/>
            <a:r>
              <a:rPr lang="en-US" sz="2800" dirty="0"/>
              <a:t>Data that matters to your context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B5F512-7396-F22B-FD38-CF56246D456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5252" y="4022313"/>
            <a:ext cx="831197" cy="62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01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Aims and Measures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CE26401-F60F-F84F-8357-3E8DD3904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8182"/>
            <a:ext cx="10515600" cy="51487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Two types of aims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Global Aim – Very big picture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SMART Aim - Project-directed</a:t>
            </a:r>
          </a:p>
          <a:p>
            <a:pPr marL="0" indent="0">
              <a:buNone/>
            </a:pPr>
            <a:r>
              <a:rPr lang="en-US" sz="3200" dirty="0"/>
              <a:t>Three types of measures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Outcome – ultimate goal</a:t>
            </a:r>
          </a:p>
          <a:p>
            <a:pPr lvl="1"/>
            <a:r>
              <a:rPr lang="en-US" sz="2800" dirty="0"/>
              <a:t>What you are trying to prevent or improve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Process – action reliability</a:t>
            </a:r>
          </a:p>
          <a:p>
            <a:pPr lvl="1"/>
            <a:r>
              <a:rPr lang="en-US" sz="2800" dirty="0"/>
              <a:t>How consistently are you doing what you need to affect the outcome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Balancing – undesired outcome of change</a:t>
            </a:r>
          </a:p>
          <a:p>
            <a:pPr lvl="1"/>
            <a:r>
              <a:rPr lang="en-US" sz="2800" dirty="0"/>
              <a:t>Unintended harm, the cost of your project (safety, stress, </a:t>
            </a:r>
            <a:r>
              <a:rPr lang="en-US" sz="2800" dirty="0" err="1"/>
              <a:t>etc</a:t>
            </a:r>
            <a:r>
              <a:rPr lang="en-US" sz="2800" dirty="0"/>
              <a:t>)</a:t>
            </a:r>
          </a:p>
          <a:p>
            <a:pPr lvl="1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215300" y="617889"/>
            <a:ext cx="19824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CA" sz="2800" dirty="0" err="1">
                <a:solidFill>
                  <a:srgbClr val="C00000"/>
                </a:solidFill>
              </a:rPr>
              <a:t>pecific</a:t>
            </a:r>
            <a:r>
              <a:rPr lang="en-CA" sz="2800" dirty="0">
                <a:solidFill>
                  <a:srgbClr val="C00000"/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r>
              <a:rPr lang="en-CA" sz="2800" dirty="0" err="1">
                <a:solidFill>
                  <a:srgbClr val="C00000"/>
                </a:solidFill>
              </a:rPr>
              <a:t>easurable</a:t>
            </a:r>
            <a:endParaRPr lang="en-CA" sz="2800" dirty="0">
              <a:solidFill>
                <a:srgbClr val="C00000"/>
              </a:solidFill>
            </a:endParaRPr>
          </a:p>
          <a:p>
            <a:pPr>
              <a:spcAft>
                <a:spcPts val="600"/>
              </a:spcAft>
            </a:pPr>
            <a:r>
              <a:rPr lang="en-CA" sz="2800" dirty="0" err="1">
                <a:solidFill>
                  <a:srgbClr val="C00000"/>
                </a:solidFill>
              </a:rPr>
              <a:t>ctionable</a:t>
            </a:r>
            <a:endParaRPr lang="en-CA" sz="2800" dirty="0">
              <a:solidFill>
                <a:srgbClr val="C00000"/>
              </a:solidFill>
            </a:endParaRPr>
          </a:p>
          <a:p>
            <a:pPr>
              <a:spcAft>
                <a:spcPts val="600"/>
              </a:spcAft>
            </a:pPr>
            <a:r>
              <a:rPr lang="en-CA" sz="2800" dirty="0" err="1">
                <a:solidFill>
                  <a:srgbClr val="C00000"/>
                </a:solidFill>
              </a:rPr>
              <a:t>ealistic</a:t>
            </a:r>
            <a:endParaRPr lang="en-CA" sz="2800" dirty="0">
              <a:solidFill>
                <a:srgbClr val="C00000"/>
              </a:solidFill>
            </a:endParaRPr>
          </a:p>
          <a:p>
            <a:pPr>
              <a:spcAft>
                <a:spcPts val="600"/>
              </a:spcAft>
            </a:pPr>
            <a:r>
              <a:rPr lang="en-CA" sz="2800" dirty="0" err="1">
                <a:solidFill>
                  <a:srgbClr val="C00000"/>
                </a:solidFill>
              </a:rPr>
              <a:t>ime</a:t>
            </a:r>
            <a:r>
              <a:rPr lang="en-CA" sz="2800" dirty="0">
                <a:solidFill>
                  <a:srgbClr val="C00000"/>
                </a:solidFill>
              </a:rPr>
              <a:t>-based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7776957" y="516290"/>
            <a:ext cx="593847" cy="2685432"/>
            <a:chOff x="7567951" y="1221685"/>
            <a:chExt cx="602007" cy="2685432"/>
          </a:xfrm>
        </p:grpSpPr>
        <p:sp>
          <p:nvSpPr>
            <p:cNvPr id="28" name="TextBox 27"/>
            <p:cNvSpPr txBox="1"/>
            <p:nvPr/>
          </p:nvSpPr>
          <p:spPr>
            <a:xfrm>
              <a:off x="7567951" y="1221685"/>
              <a:ext cx="6020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3600" b="1" dirty="0">
                  <a:solidFill>
                    <a:srgbClr val="C00000"/>
                  </a:solidFill>
                </a:rPr>
                <a:t>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67951" y="1733577"/>
              <a:ext cx="6020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3600" b="1" dirty="0">
                  <a:solidFill>
                    <a:srgbClr val="C00000"/>
                  </a:solidFill>
                </a:rPr>
                <a:t>M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67951" y="2237002"/>
              <a:ext cx="6020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3600" b="1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67951" y="2748894"/>
              <a:ext cx="6020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3600" b="1" dirty="0">
                  <a:solidFill>
                    <a:srgbClr val="C00000"/>
                  </a:solidFill>
                </a:rPr>
                <a:t>R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567951" y="3260786"/>
              <a:ext cx="6020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3600" b="1" dirty="0">
                  <a:solidFill>
                    <a:srgbClr val="C00000"/>
                  </a:solidFill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321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Aims &amp; Measures Example – VAP Prevention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CE26401-F60F-F84F-8357-3E8DD3904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1446"/>
            <a:ext cx="11353800" cy="5535518"/>
          </a:xfrm>
        </p:spPr>
        <p:txBody>
          <a:bodyPr>
            <a:noAutofit/>
          </a:bodyPr>
          <a:lstStyle/>
          <a:p>
            <a:endParaRPr lang="en-CA" dirty="0"/>
          </a:p>
          <a:p>
            <a:r>
              <a:rPr lang="en-CA" dirty="0"/>
              <a:t>Global aim: Eliminate all VAPs</a:t>
            </a:r>
          </a:p>
          <a:p>
            <a:r>
              <a:rPr lang="en-CA" dirty="0"/>
              <a:t>SMART Aim: To reduce the VAP rate from 3.0% to 2.4% by December 31</a:t>
            </a:r>
            <a:endParaRPr lang="en-US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r>
              <a:rPr lang="en-US" sz="2800" dirty="0"/>
              <a:t>Project: Implement VAP prevention bundle for all intubated patients</a:t>
            </a:r>
          </a:p>
          <a:p>
            <a:pPr marL="0" indent="0">
              <a:buNone/>
            </a:pPr>
            <a:r>
              <a:rPr lang="en-US" dirty="0"/>
              <a:t>Measures</a:t>
            </a:r>
          </a:p>
          <a:p>
            <a:r>
              <a:rPr lang="en-US" dirty="0"/>
              <a:t>Outcome – VAPs</a:t>
            </a:r>
          </a:p>
          <a:p>
            <a:r>
              <a:rPr lang="en-US" dirty="0"/>
              <a:t>Process – Bundle reliability</a:t>
            </a:r>
            <a:endParaRPr lang="en-US" sz="2800" dirty="0"/>
          </a:p>
          <a:p>
            <a:r>
              <a:rPr lang="en-US" dirty="0"/>
              <a:t>Balancing – Reintubation</a:t>
            </a:r>
          </a:p>
          <a:p>
            <a:pPr lvl="1"/>
            <a:r>
              <a:rPr lang="en-US" sz="2800" dirty="0"/>
              <a:t>Early </a:t>
            </a:r>
            <a:r>
              <a:rPr lang="en-US" sz="2800" dirty="0" err="1"/>
              <a:t>extubation</a:t>
            </a:r>
            <a:r>
              <a:rPr lang="en-US" sz="2800" dirty="0"/>
              <a:t> is a bundle component</a:t>
            </a:r>
          </a:p>
          <a:p>
            <a:pPr lvl="1"/>
            <a:r>
              <a:rPr lang="en-US" sz="2800" dirty="0"/>
              <a:t>Do not want to do too soon (leads to reintubation)</a:t>
            </a:r>
          </a:p>
        </p:txBody>
      </p:sp>
      <p:sp>
        <p:nvSpPr>
          <p:cNvPr id="5" name="Oval 4"/>
          <p:cNvSpPr/>
          <p:nvPr/>
        </p:nvSpPr>
        <p:spPr>
          <a:xfrm>
            <a:off x="7325497" y="1701060"/>
            <a:ext cx="2162649" cy="67266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9854290" y="1701060"/>
            <a:ext cx="2134843" cy="63441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7" name="Group 6"/>
          <p:cNvGrpSpPr/>
          <p:nvPr/>
        </p:nvGrpSpPr>
        <p:grpSpPr>
          <a:xfrm>
            <a:off x="4007492" y="1739856"/>
            <a:ext cx="2696041" cy="1278160"/>
            <a:chOff x="1564612" y="4262610"/>
            <a:chExt cx="2696041" cy="1278160"/>
          </a:xfrm>
        </p:grpSpPr>
        <p:sp>
          <p:nvSpPr>
            <p:cNvPr id="8" name="Oval 7"/>
            <p:cNvSpPr/>
            <p:nvPr/>
          </p:nvSpPr>
          <p:spPr>
            <a:xfrm>
              <a:off x="2622514" y="4262610"/>
              <a:ext cx="1537512" cy="620172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64612" y="4894439"/>
              <a:ext cx="26960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3600" b="1" dirty="0">
                  <a:solidFill>
                    <a:srgbClr val="C00000"/>
                  </a:solidFill>
                </a:rPr>
                <a:t>M</a:t>
              </a:r>
              <a:r>
                <a:rPr lang="en-CA" sz="2400" dirty="0">
                  <a:solidFill>
                    <a:srgbClr val="C00000"/>
                  </a:solidFill>
                </a:rPr>
                <a:t>easurable</a:t>
              </a:r>
              <a:endParaRPr lang="en-CA" sz="3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07698" y="1701060"/>
            <a:ext cx="2483194" cy="1155732"/>
            <a:chOff x="253565" y="4369291"/>
            <a:chExt cx="2483194" cy="1155732"/>
          </a:xfrm>
        </p:grpSpPr>
        <p:sp>
          <p:nvSpPr>
            <p:cNvPr id="11" name="Oval 10"/>
            <p:cNvSpPr/>
            <p:nvPr/>
          </p:nvSpPr>
          <p:spPr>
            <a:xfrm>
              <a:off x="1099200" y="4369291"/>
              <a:ext cx="1504509" cy="669640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3565" y="4878692"/>
              <a:ext cx="24831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3600" b="1" dirty="0">
                  <a:solidFill>
                    <a:srgbClr val="C00000"/>
                  </a:solidFill>
                </a:rPr>
                <a:t>A</a:t>
              </a:r>
              <a:r>
                <a:rPr lang="en-CA" sz="2400" dirty="0">
                  <a:solidFill>
                    <a:srgbClr val="C00000"/>
                  </a:solidFill>
                </a:rPr>
                <a:t>ctionable</a:t>
              </a:r>
              <a:endParaRPr lang="en-CA" sz="36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623383" y="2437508"/>
            <a:ext cx="2483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>
                <a:solidFill>
                  <a:srgbClr val="C00000"/>
                </a:solidFill>
              </a:rPr>
              <a:t>R</a:t>
            </a:r>
            <a:r>
              <a:rPr lang="en-CA" sz="2400" dirty="0">
                <a:solidFill>
                  <a:srgbClr val="C00000"/>
                </a:solidFill>
              </a:rPr>
              <a:t>ealistic</a:t>
            </a:r>
            <a:endParaRPr lang="en-CA" sz="36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23383" y="2863227"/>
            <a:ext cx="2483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solidFill>
                  <a:srgbClr val="C00000"/>
                </a:solidFill>
              </a:rPr>
              <a:t>20% reduction</a:t>
            </a:r>
            <a:endParaRPr lang="en-CA" sz="36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87697" y="2406100"/>
            <a:ext cx="2483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>
                <a:solidFill>
                  <a:srgbClr val="C00000"/>
                </a:solidFill>
              </a:rPr>
              <a:t>T</a:t>
            </a:r>
            <a:r>
              <a:rPr lang="en-CA" sz="2400" dirty="0">
                <a:solidFill>
                  <a:srgbClr val="C00000"/>
                </a:solidFill>
              </a:rPr>
              <a:t>ime-based</a:t>
            </a:r>
            <a:endParaRPr lang="en-CA" sz="3600" dirty="0">
              <a:solidFill>
                <a:srgbClr val="C0000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188325" y="858156"/>
            <a:ext cx="2483194" cy="956498"/>
            <a:chOff x="4551137" y="1079381"/>
            <a:chExt cx="2483194" cy="956498"/>
          </a:xfrm>
        </p:grpSpPr>
        <p:sp>
          <p:nvSpPr>
            <p:cNvPr id="18" name="TextBox 17"/>
            <p:cNvSpPr txBox="1"/>
            <p:nvPr/>
          </p:nvSpPr>
          <p:spPr>
            <a:xfrm>
              <a:off x="4551137" y="1079381"/>
              <a:ext cx="24831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3600" b="1" dirty="0">
                  <a:solidFill>
                    <a:srgbClr val="C00000"/>
                  </a:solidFill>
                </a:rPr>
                <a:t>S</a:t>
              </a:r>
              <a:r>
                <a:rPr lang="en-CA" sz="2400" dirty="0">
                  <a:solidFill>
                    <a:srgbClr val="C00000"/>
                  </a:solidFill>
                </a:rPr>
                <a:t>pecific</a:t>
              </a:r>
              <a:endParaRPr lang="en-CA" sz="3600" dirty="0">
                <a:solidFill>
                  <a:srgbClr val="C00000"/>
                </a:solidFill>
              </a:endParaRPr>
            </a:p>
          </p:txBody>
        </p:sp>
        <p:sp>
          <p:nvSpPr>
            <p:cNvPr id="3" name="Bent Arrow 2"/>
            <p:cNvSpPr/>
            <p:nvPr/>
          </p:nvSpPr>
          <p:spPr>
            <a:xfrm rot="5400000">
              <a:off x="6306751" y="1454655"/>
              <a:ext cx="647929" cy="514520"/>
            </a:xfrm>
            <a:prstGeom prst="ben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195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3" grpId="0"/>
      <p:bldP spid="13" grpId="1"/>
      <p:bldP spid="14" grpId="0"/>
      <p:bldP spid="14" grpId="1"/>
      <p:bldP spid="15" grpId="0"/>
      <p:bldP spid="1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Framework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CE26401-F60F-F84F-8357-3E8DD3904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Methodology to help organize efforts and interpret results</a:t>
            </a:r>
          </a:p>
          <a:p>
            <a:r>
              <a:rPr lang="en-US" dirty="0"/>
              <a:t>Choosing a framework</a:t>
            </a:r>
          </a:p>
          <a:p>
            <a:pPr lvl="1"/>
            <a:r>
              <a:rPr lang="en-US" sz="2800" dirty="0"/>
              <a:t>Practical:</a:t>
            </a:r>
          </a:p>
          <a:p>
            <a:pPr lvl="2"/>
            <a:r>
              <a:rPr lang="en-US" sz="2800" dirty="0"/>
              <a:t>What is local expertise/experience? Available resources? Timeline?</a:t>
            </a:r>
          </a:p>
          <a:p>
            <a:pPr lvl="1"/>
            <a:r>
              <a:rPr lang="en-US" sz="2800" dirty="0"/>
              <a:t>Methodologic:</a:t>
            </a:r>
          </a:p>
          <a:p>
            <a:pPr lvl="2"/>
            <a:r>
              <a:rPr lang="en-US" sz="2800" dirty="0"/>
              <a:t>What is the outcome you are trying to achieve?</a:t>
            </a:r>
          </a:p>
          <a:p>
            <a:pPr lvl="1"/>
            <a:r>
              <a:rPr lang="en-US" sz="2800" dirty="0"/>
              <a:t>Many published frameworks</a:t>
            </a:r>
          </a:p>
          <a:p>
            <a:pPr lvl="2"/>
            <a:r>
              <a:rPr lang="en-US" sz="2800" dirty="0"/>
              <a:t>Some have books and materials (‘How To’)</a:t>
            </a:r>
          </a:p>
          <a:p>
            <a:pPr lvl="2"/>
            <a:r>
              <a:rPr lang="en-US" sz="2800" dirty="0"/>
              <a:t>All require some expertise (qualitative research/coding, survey development and analysis)</a:t>
            </a:r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F4B67A5-E3F0-3967-4FEE-95F8BCAA2126}"/>
              </a:ext>
            </a:extLst>
          </p:cNvPr>
          <p:cNvSpPr/>
          <p:nvPr/>
        </p:nvSpPr>
        <p:spPr>
          <a:xfrm>
            <a:off x="189023" y="6492874"/>
            <a:ext cx="19727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/>
              <a:t>Trivedi et al (2023)</a:t>
            </a:r>
          </a:p>
        </p:txBody>
      </p:sp>
    </p:spTree>
    <p:extLst>
      <p:ext uri="{BB962C8B-B14F-4D97-AF65-F5344CB8AC3E}">
        <p14:creationId xmlns:p14="http://schemas.microsoft.com/office/powerpoint/2010/main" val="4078816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do we Need Implementation?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Knowing-Doing Gap</a:t>
            </a:r>
          </a:p>
          <a:p>
            <a:pPr lvl="1"/>
            <a:r>
              <a:rPr lang="en-US" sz="2800" dirty="0"/>
              <a:t>Estimated 17yr to implement evidence</a:t>
            </a:r>
          </a:p>
          <a:p>
            <a:pPr lvl="1"/>
            <a:r>
              <a:rPr lang="en-US" sz="2800" dirty="0"/>
              <a:t>Implementation can bridge the two</a:t>
            </a:r>
          </a:p>
          <a:p>
            <a:r>
              <a:rPr lang="en-US" sz="3200" dirty="0"/>
              <a:t>Regulatory expectation</a:t>
            </a:r>
          </a:p>
          <a:p>
            <a:pPr lvl="1"/>
            <a:r>
              <a:rPr lang="en-US" sz="2800" dirty="0"/>
              <a:t>To implement evidence-based policies</a:t>
            </a:r>
          </a:p>
          <a:p>
            <a:pPr lvl="1"/>
            <a:endParaRPr lang="en-US" sz="2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A152862-6E81-D1E4-65CC-7599AEA3F3A6}"/>
              </a:ext>
            </a:extLst>
          </p:cNvPr>
          <p:cNvGrpSpPr/>
          <p:nvPr/>
        </p:nvGrpSpPr>
        <p:grpSpPr>
          <a:xfrm>
            <a:off x="7163372" y="4072043"/>
            <a:ext cx="1885814" cy="1676400"/>
            <a:chOff x="7420632" y="601000"/>
            <a:chExt cx="1885814" cy="16764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88EF01C-AE05-43B4-EC8F-00CD1CF5237C}"/>
                </a:ext>
              </a:extLst>
            </p:cNvPr>
            <p:cNvSpPr/>
            <p:nvPr/>
          </p:nvSpPr>
          <p:spPr>
            <a:xfrm>
              <a:off x="7537371" y="601000"/>
              <a:ext cx="1652337" cy="16764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D9F2920-E9DD-A639-D5D1-A15EB86E0D43}"/>
                </a:ext>
              </a:extLst>
            </p:cNvPr>
            <p:cNvSpPr txBox="1"/>
            <p:nvPr/>
          </p:nvSpPr>
          <p:spPr>
            <a:xfrm>
              <a:off x="7420632" y="1251064"/>
              <a:ext cx="188581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Knowledge</a:t>
              </a:r>
              <a:endParaRPr lang="en-CA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9977E36-9AFB-29EA-75C2-AD83819FFD0C}"/>
              </a:ext>
            </a:extLst>
          </p:cNvPr>
          <p:cNvGrpSpPr/>
          <p:nvPr/>
        </p:nvGrpSpPr>
        <p:grpSpPr>
          <a:xfrm>
            <a:off x="10111033" y="4065270"/>
            <a:ext cx="1716505" cy="1676400"/>
            <a:chOff x="9782955" y="507733"/>
            <a:chExt cx="1716505" cy="16764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2A4DA36-7343-C1B7-C176-4C3591663D50}"/>
                </a:ext>
              </a:extLst>
            </p:cNvPr>
            <p:cNvSpPr/>
            <p:nvPr/>
          </p:nvSpPr>
          <p:spPr>
            <a:xfrm>
              <a:off x="9815039" y="507733"/>
              <a:ext cx="1652337" cy="16764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07DC4AD-B4C3-C8FD-3838-E85E1CB798D0}"/>
                </a:ext>
              </a:extLst>
            </p:cNvPr>
            <p:cNvSpPr txBox="1"/>
            <p:nvPr/>
          </p:nvSpPr>
          <p:spPr>
            <a:xfrm>
              <a:off x="9782955" y="1115101"/>
              <a:ext cx="171650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</a:rPr>
                <a:t>Practice</a:t>
              </a:r>
              <a:endParaRPr lang="en-CA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0FB1E01-D58E-EAAB-2847-A8210CF8F456}"/>
              </a:ext>
            </a:extLst>
          </p:cNvPr>
          <p:cNvGrpSpPr/>
          <p:nvPr/>
        </p:nvGrpSpPr>
        <p:grpSpPr>
          <a:xfrm>
            <a:off x="7905283" y="3216157"/>
            <a:ext cx="3235518" cy="763720"/>
            <a:chOff x="8507774" y="3502966"/>
            <a:chExt cx="2743200" cy="763720"/>
          </a:xfrm>
        </p:grpSpPr>
        <p:sp>
          <p:nvSpPr>
            <p:cNvPr id="20" name="Arrow: U-Turn 19">
              <a:extLst>
                <a:ext uri="{FF2B5EF4-FFF2-40B4-BE49-F238E27FC236}">
                  <a16:creationId xmlns:a16="http://schemas.microsoft.com/office/drawing/2014/main" id="{A7441936-F159-638C-D373-8DCBD654AA0F}"/>
                </a:ext>
              </a:extLst>
            </p:cNvPr>
            <p:cNvSpPr/>
            <p:nvPr/>
          </p:nvSpPr>
          <p:spPr>
            <a:xfrm>
              <a:off x="8507774" y="3588359"/>
              <a:ext cx="2743200" cy="678327"/>
            </a:xfrm>
            <a:prstGeom prst="uturnArrow">
              <a:avLst>
                <a:gd name="adj1" fmla="val 50000"/>
                <a:gd name="adj2" fmla="val 25000"/>
                <a:gd name="adj3" fmla="val 26470"/>
                <a:gd name="adj4" fmla="val 67618"/>
                <a:gd name="adj5" fmla="val 10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>
                <a:solidFill>
                  <a:schemeClr val="tx1"/>
                </a:solidFill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F8C091F-BF58-D20D-A65B-1EBB4D976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84539" y="3502966"/>
              <a:ext cx="2389669" cy="576943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FA55BAF3-549E-7676-2B3F-8C0721A6F320}"/>
              </a:ext>
            </a:extLst>
          </p:cNvPr>
          <p:cNvSpPr/>
          <p:nvPr/>
        </p:nvSpPr>
        <p:spPr>
          <a:xfrm>
            <a:off x="396546" y="5748443"/>
            <a:ext cx="289002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Balas and Boren (2000)</a:t>
            </a:r>
          </a:p>
          <a:p>
            <a:r>
              <a:rPr lang="en-US" dirty="0"/>
              <a:t>Grant et al (2003)</a:t>
            </a:r>
          </a:p>
          <a:p>
            <a:r>
              <a:rPr lang="en-US" dirty="0"/>
              <a:t>The Joint Commission (2021)</a:t>
            </a:r>
          </a:p>
        </p:txBody>
      </p:sp>
    </p:spTree>
    <p:extLst>
      <p:ext uri="{BB962C8B-B14F-4D97-AF65-F5344CB8AC3E}">
        <p14:creationId xmlns:p14="http://schemas.microsoft.com/office/powerpoint/2010/main" val="135816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Framework Examples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CE26401-F60F-F84F-8357-3E8DD3904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SHEA Compendium Chapter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8BC5F5B-0D2A-AFCD-AF55-ACB5301EC0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434"/>
          <a:stretch/>
        </p:blipFill>
        <p:spPr>
          <a:xfrm>
            <a:off x="1806761" y="1837747"/>
            <a:ext cx="9757403" cy="417701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1727" y="6492874"/>
            <a:ext cx="19727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/>
              <a:t>Trivedi et al (2023)</a:t>
            </a:r>
          </a:p>
        </p:txBody>
      </p:sp>
    </p:spTree>
    <p:extLst>
      <p:ext uri="{BB962C8B-B14F-4D97-AF65-F5344CB8AC3E}">
        <p14:creationId xmlns:p14="http://schemas.microsoft.com/office/powerpoint/2010/main" val="2328761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Framework Example – Model for Improvement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CE26401-F60F-F84F-8357-3E8DD3904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Used widely in healthcare, IP&amp;C, 	Public Health</a:t>
            </a:r>
          </a:p>
          <a:p>
            <a:r>
              <a:rPr lang="en-US" sz="2400" dirty="0"/>
              <a:t>Change vs change resulting in improvement</a:t>
            </a:r>
          </a:p>
          <a:p>
            <a:r>
              <a:rPr lang="en-US" sz="2400" dirty="0"/>
              <a:t>3 questions to develop hypothesis</a:t>
            </a:r>
          </a:p>
          <a:p>
            <a:r>
              <a:rPr lang="en-US" sz="2400" dirty="0"/>
              <a:t>PDSA cycles to experiment and modify</a:t>
            </a:r>
          </a:p>
          <a:p>
            <a:r>
              <a:rPr lang="en-US" sz="2400" dirty="0"/>
              <a:t>Designed for team-driven projects</a:t>
            </a:r>
          </a:p>
          <a:p>
            <a:r>
              <a:rPr lang="en-US" sz="2400" dirty="0"/>
              <a:t>Relies heavily on data analysis and interpretation</a:t>
            </a:r>
          </a:p>
          <a:p>
            <a:pPr lvl="1"/>
            <a:r>
              <a:rPr lang="en-US" dirty="0"/>
              <a:t>Statistical process control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35270" y="6323597"/>
            <a:ext cx="393639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600" dirty="0"/>
              <a:t>Langley et al, The Improvement Guide (2019)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BF9794-2719-FB76-B8F8-DD34AF7F0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7912" y="1062694"/>
            <a:ext cx="4231614" cy="42169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166D8EA-71E7-05ED-0147-CEAFB676D3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987" b="5440"/>
          <a:stretch/>
        </p:blipFill>
        <p:spPr>
          <a:xfrm>
            <a:off x="5414210" y="5019076"/>
            <a:ext cx="4785797" cy="112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470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Summary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CE26401-F60F-F84F-8357-3E8DD39046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536"/>
            <a:ext cx="10515600" cy="5015427"/>
          </a:xfrm>
        </p:spPr>
        <p:txBody>
          <a:bodyPr>
            <a:noAutofit/>
          </a:bodyPr>
          <a:lstStyle/>
          <a:p>
            <a:r>
              <a:rPr lang="en-US" dirty="0"/>
              <a:t>Implementation Science vs Quality Improvement</a:t>
            </a:r>
          </a:p>
          <a:p>
            <a:pPr lvl="1"/>
            <a:r>
              <a:rPr lang="en-US" dirty="0"/>
              <a:t>Implementation Science – How and why interventions may work</a:t>
            </a:r>
          </a:p>
          <a:p>
            <a:pPr lvl="1"/>
            <a:r>
              <a:rPr lang="en-US" dirty="0"/>
              <a:t>Quality Improvement – Making interventions work in a specific context</a:t>
            </a:r>
          </a:p>
          <a:p>
            <a:r>
              <a:rPr lang="en-US" dirty="0"/>
              <a:t>Be systematic and scientific</a:t>
            </a:r>
          </a:p>
          <a:p>
            <a:pPr lvl="1"/>
            <a:r>
              <a:rPr lang="en-US" dirty="0"/>
              <a:t>No assumptions (Don’t start with interventions)</a:t>
            </a:r>
          </a:p>
          <a:p>
            <a:pPr lvl="1"/>
            <a:r>
              <a:rPr lang="en-US" dirty="0"/>
              <a:t>Direct observations (‘Go to the </a:t>
            </a:r>
            <a:r>
              <a:rPr lang="en-US" dirty="0" err="1"/>
              <a:t>gemba</a:t>
            </a:r>
            <a:r>
              <a:rPr lang="en-US" dirty="0"/>
              <a:t>’) - Understand your context</a:t>
            </a:r>
          </a:p>
          <a:p>
            <a:r>
              <a:rPr lang="en-US" dirty="0"/>
              <a:t>Education is a low reliability intervention</a:t>
            </a:r>
          </a:p>
          <a:p>
            <a:pPr lvl="1"/>
            <a:r>
              <a:rPr lang="en-US" dirty="0"/>
              <a:t>Necessary but not sufficient</a:t>
            </a:r>
          </a:p>
          <a:p>
            <a:r>
              <a:rPr lang="en-US" dirty="0"/>
              <a:t>Essentials for Success</a:t>
            </a:r>
          </a:p>
          <a:p>
            <a:pPr lvl="1"/>
            <a:r>
              <a:rPr lang="en-US" dirty="0"/>
              <a:t>Team</a:t>
            </a:r>
          </a:p>
          <a:p>
            <a:pPr lvl="1"/>
            <a:r>
              <a:rPr lang="en-US" dirty="0"/>
              <a:t>Knowing context and determinants (Barriers/Facilitators)</a:t>
            </a:r>
          </a:p>
          <a:p>
            <a:pPr lvl="1"/>
            <a:r>
              <a:rPr lang="en-US" dirty="0"/>
              <a:t>Proper measures (Process, Outcome, Balancing) and framework</a:t>
            </a:r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CFB4C5-2107-9E11-BB67-1B3763D14FF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6613" y="5146111"/>
            <a:ext cx="831197" cy="62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58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205" y="903780"/>
            <a:ext cx="6105995" cy="427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0894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4EFD2-1544-2F4D-9F14-2C4A41683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81E5F7-4F92-EC18-3F1C-180A65D761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76EA08-4890-B690-06D0-1CAA5DE47C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113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Standard Approach - Framework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7CE26401-F60F-F84F-8357-3E8DD3904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Principles and evidence summarized for 9 published frameworks</a:t>
            </a:r>
          </a:p>
          <a:p>
            <a:pPr lvl="1"/>
            <a:r>
              <a:rPr lang="en-US" sz="2800" dirty="0"/>
              <a:t>More exist</a:t>
            </a:r>
          </a:p>
          <a:p>
            <a:pPr lvl="1"/>
            <a:r>
              <a:rPr lang="en-US" sz="2800" dirty="0"/>
              <a:t>Hybrid approach</a:t>
            </a:r>
          </a:p>
          <a:p>
            <a:r>
              <a:rPr lang="en-US" dirty="0"/>
              <a:t>Resources to help choose</a:t>
            </a:r>
          </a:p>
          <a:p>
            <a:pPr lvl="1"/>
            <a:r>
              <a:rPr lang="en-US" sz="2800" dirty="0"/>
              <a:t>Context – local expertise, consultant help</a:t>
            </a:r>
          </a:p>
          <a:p>
            <a:pPr lvl="1"/>
            <a:r>
              <a:rPr lang="en-US" sz="2800" dirty="0"/>
              <a:t>Included with each described framework</a:t>
            </a:r>
          </a:p>
          <a:p>
            <a:pPr lvl="1"/>
            <a:r>
              <a:rPr lang="en-US" sz="2800" dirty="0"/>
              <a:t>Online databases</a:t>
            </a:r>
          </a:p>
          <a:p>
            <a:pPr lvl="2"/>
            <a:r>
              <a:rPr lang="en-US" sz="2800" dirty="0"/>
              <a:t>ERIC</a:t>
            </a:r>
          </a:p>
          <a:p>
            <a:pPr lvl="2"/>
            <a:r>
              <a:rPr lang="en-US" sz="2800" dirty="0"/>
              <a:t>CFIR</a:t>
            </a:r>
          </a:p>
          <a:p>
            <a:pPr lvl="2"/>
            <a:r>
              <a:rPr lang="en-US" sz="2800" dirty="0"/>
              <a:t>RE-AIM and PRISM</a:t>
            </a:r>
            <a:endParaRPr lang="en-US" sz="24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B3F94B1-4B43-AADA-F5BB-2D76C918E6F9}"/>
              </a:ext>
            </a:extLst>
          </p:cNvPr>
          <p:cNvGrpSpPr/>
          <p:nvPr/>
        </p:nvGrpSpPr>
        <p:grpSpPr>
          <a:xfrm>
            <a:off x="1249025" y="6042841"/>
            <a:ext cx="3397115" cy="883687"/>
            <a:chOff x="739953" y="5526507"/>
            <a:chExt cx="3397115" cy="88368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E4A4911-73AA-9B26-B559-875FC4200F2A}"/>
                </a:ext>
              </a:extLst>
            </p:cNvPr>
            <p:cNvSpPr txBox="1"/>
            <p:nvPr/>
          </p:nvSpPr>
          <p:spPr>
            <a:xfrm>
              <a:off x="739953" y="5537404"/>
              <a:ext cx="160965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Reach</a:t>
              </a:r>
            </a:p>
            <a:p>
              <a:r>
                <a:rPr lang="en-US" dirty="0"/>
                <a:t>Effectiveness</a:t>
              </a:r>
              <a:endParaRPr lang="en-CA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0055FED-7852-D59A-0683-5F52E3C1074D}"/>
                </a:ext>
              </a:extLst>
            </p:cNvPr>
            <p:cNvSpPr txBox="1"/>
            <p:nvPr/>
          </p:nvSpPr>
          <p:spPr>
            <a:xfrm>
              <a:off x="2349606" y="5526507"/>
              <a:ext cx="178746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Adoption</a:t>
              </a:r>
            </a:p>
            <a:p>
              <a:r>
                <a:rPr lang="en-US" dirty="0"/>
                <a:t>Implementation</a:t>
              </a:r>
              <a:endParaRPr lang="en-CA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078F14A-2AA2-0299-0CD9-485EB8FD2FC7}"/>
                </a:ext>
              </a:extLst>
            </p:cNvPr>
            <p:cNvSpPr txBox="1"/>
            <p:nvPr/>
          </p:nvSpPr>
          <p:spPr>
            <a:xfrm>
              <a:off x="2349606" y="6040862"/>
              <a:ext cx="176192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dirty="0"/>
                <a:t>Maintenance</a:t>
              </a:r>
              <a:endParaRPr lang="en-CA" dirty="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C5A48AE7-0335-B325-E574-C55393C4E235}"/>
              </a:ext>
            </a:extLst>
          </p:cNvPr>
          <p:cNvSpPr txBox="1"/>
          <p:nvPr/>
        </p:nvSpPr>
        <p:spPr>
          <a:xfrm>
            <a:off x="5134701" y="5937279"/>
            <a:ext cx="52326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dirty="0"/>
              <a:t>Practical Implementation Sustainability Model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A0D49DB-7C4D-CEED-0C19-5513CCEB9F8C}"/>
              </a:ext>
            </a:extLst>
          </p:cNvPr>
          <p:cNvSpPr txBox="1"/>
          <p:nvPr/>
        </p:nvSpPr>
        <p:spPr>
          <a:xfrm>
            <a:off x="2858678" y="5432843"/>
            <a:ext cx="5865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Consolidated Framework for Implementation Research </a:t>
            </a:r>
            <a:endParaRPr lang="en-CA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FB4479-D673-F5A5-2643-C0CDB82E107B}"/>
              </a:ext>
            </a:extLst>
          </p:cNvPr>
          <p:cNvSpPr txBox="1"/>
          <p:nvPr/>
        </p:nvSpPr>
        <p:spPr>
          <a:xfrm>
            <a:off x="2969889" y="4922536"/>
            <a:ext cx="5605700" cy="375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Expert Recommendations for Implementing Change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603069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CA" dirty="0" err="1"/>
              <a:t>ramework</a:t>
            </a:r>
            <a:r>
              <a:rPr lang="en-CA" dirty="0"/>
              <a:t> Example – 4Es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74BFD-023E-6523-F4D8-10DA2EA14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61CE487-E7AB-45D6-846F-8C6D5556EB21}"/>
              </a:ext>
            </a:extLst>
          </p:cNvPr>
          <p:cNvGraphicFramePr>
            <a:graphicFrameLocks noGrp="1"/>
          </p:cNvGraphicFramePr>
          <p:nvPr/>
        </p:nvGraphicFramePr>
        <p:xfrm>
          <a:off x="540470" y="4626883"/>
          <a:ext cx="6223110" cy="11393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23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0219">
                <a:tc>
                  <a:txBody>
                    <a:bodyPr/>
                    <a:lstStyle/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Think big AND small </a:t>
                      </a:r>
                      <a:endParaRPr lang="en-US" sz="2400" b="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3252" marR="332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957">
                <a:tc>
                  <a:txBody>
                    <a:bodyPr/>
                    <a:lstStyle/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Identify barriers and facilitators (roadmap)</a:t>
                      </a:r>
                    </a:p>
                    <a:p>
                      <a:pPr marL="342900" marR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Measure and report</a:t>
                      </a:r>
                    </a:p>
                  </a:txBody>
                  <a:tcPr marL="33252" marR="33252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DAB0932D-CF93-CD41-F2CD-BEB23853A41F}"/>
              </a:ext>
            </a:extLst>
          </p:cNvPr>
          <p:cNvGrpSpPr/>
          <p:nvPr/>
        </p:nvGrpSpPr>
        <p:grpSpPr>
          <a:xfrm>
            <a:off x="609600" y="1502799"/>
            <a:ext cx="2491409" cy="1860605"/>
            <a:chOff x="609600" y="2027583"/>
            <a:chExt cx="2491409" cy="1860605"/>
          </a:xfrm>
        </p:grpSpPr>
        <p:sp>
          <p:nvSpPr>
            <p:cNvPr id="8" name="Rounded Rectangle 2">
              <a:extLst>
                <a:ext uri="{FF2B5EF4-FFF2-40B4-BE49-F238E27FC236}">
                  <a16:creationId xmlns:a16="http://schemas.microsoft.com/office/drawing/2014/main" id="{98F9CADB-7AF7-B067-8150-01B699880C3D}"/>
                </a:ext>
              </a:extLst>
            </p:cNvPr>
            <p:cNvSpPr/>
            <p:nvPr/>
          </p:nvSpPr>
          <p:spPr>
            <a:xfrm>
              <a:off x="669931" y="2116657"/>
              <a:ext cx="2351565" cy="826935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>
                      <a:lumMod val="50000"/>
                    </a:schemeClr>
                  </a:solidFill>
                </a:rPr>
                <a:t>Envision                 </a:t>
              </a:r>
            </a:p>
            <a:p>
              <a:pPr algn="ctr"/>
              <a:r>
                <a:rPr lang="en-US" sz="1600" dirty="0">
                  <a:solidFill>
                    <a:schemeClr val="tx1">
                      <a:lumMod val="50000"/>
                    </a:schemeClr>
                  </a:solidFill>
                </a:rPr>
                <a:t>the problem within the larger system</a:t>
              </a:r>
            </a:p>
          </p:txBody>
        </p:sp>
        <p:sp>
          <p:nvSpPr>
            <p:cNvPr id="9" name="Rounded Rectangle 11">
              <a:extLst>
                <a:ext uri="{FF2B5EF4-FFF2-40B4-BE49-F238E27FC236}">
                  <a16:creationId xmlns:a16="http://schemas.microsoft.com/office/drawing/2014/main" id="{8FB95405-4CB9-68C3-EC77-DDD6F6FC5BEF}"/>
                </a:ext>
              </a:extLst>
            </p:cNvPr>
            <p:cNvSpPr/>
            <p:nvPr/>
          </p:nvSpPr>
          <p:spPr>
            <a:xfrm>
              <a:off x="669931" y="2979443"/>
              <a:ext cx="2351565" cy="826935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>
                      <a:lumMod val="50000"/>
                    </a:schemeClr>
                  </a:solidFill>
                </a:rPr>
                <a:t>Engage</a:t>
              </a:r>
            </a:p>
            <a:p>
              <a:pPr algn="ctr"/>
              <a:r>
                <a:rPr lang="en-US" sz="1600" dirty="0">
                  <a:solidFill>
                    <a:schemeClr val="tx1">
                      <a:lumMod val="50000"/>
                    </a:schemeClr>
                  </a:solidFill>
                </a:rPr>
                <a:t>local and central multidisciplinary teams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D31F11C-5662-E0BB-8B66-54413E4BF33C}"/>
                </a:ext>
              </a:extLst>
            </p:cNvPr>
            <p:cNvSpPr/>
            <p:nvPr/>
          </p:nvSpPr>
          <p:spPr>
            <a:xfrm>
              <a:off x="609600" y="2027583"/>
              <a:ext cx="2491409" cy="1860605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F281F6C-BE6E-C8B7-A244-DCE08ECB10A0}"/>
              </a:ext>
            </a:extLst>
          </p:cNvPr>
          <p:cNvGrpSpPr/>
          <p:nvPr/>
        </p:nvGrpSpPr>
        <p:grpSpPr>
          <a:xfrm>
            <a:off x="3598983" y="1091736"/>
            <a:ext cx="2793259" cy="2950292"/>
            <a:chOff x="3598983" y="1616520"/>
            <a:chExt cx="2793259" cy="295029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2" name="Rounded Rectangle 14">
              <a:extLst>
                <a:ext uri="{FF2B5EF4-FFF2-40B4-BE49-F238E27FC236}">
                  <a16:creationId xmlns:a16="http://schemas.microsoft.com/office/drawing/2014/main" id="{DCEF1082-C3D5-F4A0-CB7E-DE9FC709FD30}"/>
                </a:ext>
              </a:extLst>
            </p:cNvPr>
            <p:cNvSpPr/>
            <p:nvPr/>
          </p:nvSpPr>
          <p:spPr>
            <a:xfrm>
              <a:off x="3598983" y="1616520"/>
              <a:ext cx="2793259" cy="65579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>
                      <a:lumMod val="50000"/>
                    </a:schemeClr>
                  </a:solidFill>
                </a:rPr>
                <a:t>Summarize the Evidence</a:t>
              </a:r>
            </a:p>
            <a:p>
              <a:pPr algn="ctr"/>
              <a:r>
                <a:rPr lang="en-US" sz="1600" dirty="0">
                  <a:solidFill>
                    <a:schemeClr val="tx1">
                      <a:lumMod val="50000"/>
                    </a:schemeClr>
                  </a:solidFill>
                </a:rPr>
                <a:t>Interventions into behaviors</a:t>
              </a:r>
            </a:p>
          </p:txBody>
        </p:sp>
        <p:sp>
          <p:nvSpPr>
            <p:cNvPr id="13" name="Rounded Rectangle 15">
              <a:extLst>
                <a:ext uri="{FF2B5EF4-FFF2-40B4-BE49-F238E27FC236}">
                  <a16:creationId xmlns:a16="http://schemas.microsoft.com/office/drawing/2014/main" id="{2F731C11-5A80-375F-FA89-026C60EA1ED2}"/>
                </a:ext>
              </a:extLst>
            </p:cNvPr>
            <p:cNvSpPr/>
            <p:nvPr/>
          </p:nvSpPr>
          <p:spPr>
            <a:xfrm>
              <a:off x="3598983" y="2390147"/>
              <a:ext cx="2793259" cy="65579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>
                      <a:lumMod val="50000"/>
                    </a:schemeClr>
                  </a:solidFill>
                </a:rPr>
                <a:t>Identify Local Barriers</a:t>
              </a:r>
            </a:p>
            <a:p>
              <a:pPr algn="ctr"/>
              <a:r>
                <a:rPr lang="en-US" sz="1600" dirty="0">
                  <a:solidFill>
                    <a:schemeClr val="tx1">
                      <a:lumMod val="50000"/>
                    </a:schemeClr>
                  </a:solidFill>
                </a:rPr>
                <a:t>to implementation</a:t>
              </a:r>
            </a:p>
          </p:txBody>
        </p:sp>
        <p:sp>
          <p:nvSpPr>
            <p:cNvPr id="14" name="Rounded Rectangle 16">
              <a:extLst>
                <a:ext uri="{FF2B5EF4-FFF2-40B4-BE49-F238E27FC236}">
                  <a16:creationId xmlns:a16="http://schemas.microsoft.com/office/drawing/2014/main" id="{7640624A-F7A7-B749-FFD4-92E8FCDCCD7F}"/>
                </a:ext>
              </a:extLst>
            </p:cNvPr>
            <p:cNvSpPr/>
            <p:nvPr/>
          </p:nvSpPr>
          <p:spPr>
            <a:xfrm>
              <a:off x="3598983" y="3150581"/>
              <a:ext cx="2793259" cy="65579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>
                      <a:lumMod val="50000"/>
                    </a:schemeClr>
                  </a:solidFill>
                </a:rPr>
                <a:t>Measure Performance</a:t>
              </a:r>
            </a:p>
            <a:p>
              <a:pPr algn="ctr"/>
              <a:r>
                <a:rPr lang="en-US" sz="1600" dirty="0">
                  <a:solidFill>
                    <a:schemeClr val="tx1">
                      <a:lumMod val="50000"/>
                    </a:schemeClr>
                  </a:solidFill>
                </a:rPr>
                <a:t>Process and/or Outcome</a:t>
              </a:r>
            </a:p>
          </p:txBody>
        </p:sp>
        <p:sp>
          <p:nvSpPr>
            <p:cNvPr id="15" name="Rounded Rectangle 17">
              <a:extLst>
                <a:ext uri="{FF2B5EF4-FFF2-40B4-BE49-F238E27FC236}">
                  <a16:creationId xmlns:a16="http://schemas.microsoft.com/office/drawing/2014/main" id="{A3671BE2-5E8C-4BCF-E9BF-8EA03FE45BA0}"/>
                </a:ext>
              </a:extLst>
            </p:cNvPr>
            <p:cNvSpPr/>
            <p:nvPr/>
          </p:nvSpPr>
          <p:spPr>
            <a:xfrm>
              <a:off x="3598983" y="3911015"/>
              <a:ext cx="2793259" cy="655797"/>
            </a:xfrm>
            <a:prstGeom prst="roundRect">
              <a:avLst/>
            </a:prstGeom>
            <a:grp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>
                      <a:lumMod val="50000"/>
                    </a:schemeClr>
                  </a:solidFill>
                </a:rPr>
                <a:t>Ensure All Patients Receive Intervention</a:t>
              </a:r>
            </a:p>
          </p:txBody>
        </p:sp>
      </p:grpSp>
      <p:cxnSp>
        <p:nvCxnSpPr>
          <p:cNvPr id="16" name="Elbow Connector 19">
            <a:extLst>
              <a:ext uri="{FF2B5EF4-FFF2-40B4-BE49-F238E27FC236}">
                <a16:creationId xmlns:a16="http://schemas.microsoft.com/office/drawing/2014/main" id="{A5D1DD5C-DC41-72A3-72A9-9659CAD0127B}"/>
              </a:ext>
            </a:extLst>
          </p:cNvPr>
          <p:cNvCxnSpPr>
            <a:stCxn id="10" idx="3"/>
            <a:endCxn id="12" idx="1"/>
          </p:cNvCxnSpPr>
          <p:nvPr/>
        </p:nvCxnSpPr>
        <p:spPr>
          <a:xfrm flipV="1">
            <a:off x="3101009" y="1419635"/>
            <a:ext cx="497974" cy="1013467"/>
          </a:xfrm>
          <a:prstGeom prst="bentConnector3">
            <a:avLst/>
          </a:prstGeom>
          <a:ln w="2857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20">
            <a:extLst>
              <a:ext uri="{FF2B5EF4-FFF2-40B4-BE49-F238E27FC236}">
                <a16:creationId xmlns:a16="http://schemas.microsoft.com/office/drawing/2014/main" id="{99FF4785-92D3-58F1-FE98-BCF4083281EA}"/>
              </a:ext>
            </a:extLst>
          </p:cNvPr>
          <p:cNvCxnSpPr>
            <a:stCxn id="10" idx="3"/>
            <a:endCxn id="15" idx="1"/>
          </p:cNvCxnSpPr>
          <p:nvPr/>
        </p:nvCxnSpPr>
        <p:spPr>
          <a:xfrm>
            <a:off x="3101009" y="2433102"/>
            <a:ext cx="497974" cy="1281028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23">
            <a:extLst>
              <a:ext uri="{FF2B5EF4-FFF2-40B4-BE49-F238E27FC236}">
                <a16:creationId xmlns:a16="http://schemas.microsoft.com/office/drawing/2014/main" id="{A29276CA-C9B8-D74F-FC78-227467046CD2}"/>
              </a:ext>
            </a:extLst>
          </p:cNvPr>
          <p:cNvCxnSpPr>
            <a:stCxn id="10" idx="3"/>
            <a:endCxn id="13" idx="1"/>
          </p:cNvCxnSpPr>
          <p:nvPr/>
        </p:nvCxnSpPr>
        <p:spPr>
          <a:xfrm flipV="1">
            <a:off x="3101009" y="2193262"/>
            <a:ext cx="497974" cy="239840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26">
            <a:extLst>
              <a:ext uri="{FF2B5EF4-FFF2-40B4-BE49-F238E27FC236}">
                <a16:creationId xmlns:a16="http://schemas.microsoft.com/office/drawing/2014/main" id="{470CA814-84E0-5731-36D4-ACFF62FF8E8B}"/>
              </a:ext>
            </a:extLst>
          </p:cNvPr>
          <p:cNvCxnSpPr>
            <a:stCxn id="10" idx="3"/>
            <a:endCxn id="14" idx="1"/>
          </p:cNvCxnSpPr>
          <p:nvPr/>
        </p:nvCxnSpPr>
        <p:spPr>
          <a:xfrm>
            <a:off x="3101009" y="2433102"/>
            <a:ext cx="497974" cy="520594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94CC16F-217F-ABF7-EA99-EEE644E3C7C8}"/>
              </a:ext>
            </a:extLst>
          </p:cNvPr>
          <p:cNvGrpSpPr/>
          <p:nvPr/>
        </p:nvGrpSpPr>
        <p:grpSpPr>
          <a:xfrm>
            <a:off x="7418386" y="1124096"/>
            <a:ext cx="4164014" cy="3718501"/>
            <a:chOff x="6890216" y="1572402"/>
            <a:chExt cx="4164014" cy="3718501"/>
          </a:xfrm>
        </p:grpSpPr>
        <p:sp>
          <p:nvSpPr>
            <p:cNvPr id="21" name="Straight Connector 3">
              <a:extLst>
                <a:ext uri="{FF2B5EF4-FFF2-40B4-BE49-F238E27FC236}">
                  <a16:creationId xmlns:a16="http://schemas.microsoft.com/office/drawing/2014/main" id="{D7F50CA4-DC65-9BF1-05FD-DD3E01B933FA}"/>
                </a:ext>
              </a:extLst>
            </p:cNvPr>
            <p:cNvSpPr/>
            <p:nvPr/>
          </p:nvSpPr>
          <p:spPr>
            <a:xfrm>
              <a:off x="7702519" y="2123775"/>
              <a:ext cx="2423339" cy="242333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5511" y="674637"/>
                  </a:moveTo>
                  <a:arcTo wR="1211669" hR="1211669" stAng="12378557" swAng="1635683"/>
                </a:path>
              </a:pathLst>
            </a:custGeom>
            <a:noFill/>
            <a:ln w="28575">
              <a:tailEnd type="arrow"/>
            </a:ln>
            <a:effectLst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traight Connector 3">
              <a:extLst>
                <a:ext uri="{FF2B5EF4-FFF2-40B4-BE49-F238E27FC236}">
                  <a16:creationId xmlns:a16="http://schemas.microsoft.com/office/drawing/2014/main" id="{37C2F693-9DFC-5680-8230-D700D23B3708}"/>
                </a:ext>
              </a:extLst>
            </p:cNvPr>
            <p:cNvSpPr/>
            <p:nvPr/>
          </p:nvSpPr>
          <p:spPr>
            <a:xfrm rot="6000000">
              <a:off x="7919334" y="2180054"/>
              <a:ext cx="2423339" cy="242333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5511" y="674637"/>
                  </a:moveTo>
                  <a:arcTo wR="1211669" hR="1211669" stAng="12378557" swAng="1635683"/>
                </a:path>
              </a:pathLst>
            </a:custGeom>
            <a:noFill/>
            <a:ln w="28575">
              <a:tailEnd type="arrow"/>
            </a:ln>
            <a:effectLst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traight Connector 3">
              <a:extLst>
                <a:ext uri="{FF2B5EF4-FFF2-40B4-BE49-F238E27FC236}">
                  <a16:creationId xmlns:a16="http://schemas.microsoft.com/office/drawing/2014/main" id="{5CF401E4-89F2-99C2-2525-661E3AF5CCCB}"/>
                </a:ext>
              </a:extLst>
            </p:cNvPr>
            <p:cNvSpPr/>
            <p:nvPr/>
          </p:nvSpPr>
          <p:spPr>
            <a:xfrm rot="10637109">
              <a:off x="7945857" y="2241588"/>
              <a:ext cx="2423339" cy="242333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5511" y="674637"/>
                  </a:moveTo>
                  <a:arcTo wR="1211669" hR="1211669" stAng="12378557" swAng="1635683"/>
                </a:path>
              </a:pathLst>
            </a:custGeom>
            <a:noFill/>
            <a:ln w="28575">
              <a:tailEnd type="arrow"/>
            </a:ln>
            <a:effectLst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traight Connector 3">
              <a:extLst>
                <a:ext uri="{FF2B5EF4-FFF2-40B4-BE49-F238E27FC236}">
                  <a16:creationId xmlns:a16="http://schemas.microsoft.com/office/drawing/2014/main" id="{13EE8F54-3268-24A2-DD86-C340E29DA172}"/>
                </a:ext>
              </a:extLst>
            </p:cNvPr>
            <p:cNvSpPr/>
            <p:nvPr/>
          </p:nvSpPr>
          <p:spPr>
            <a:xfrm rot="17040255">
              <a:off x="7653624" y="2309243"/>
              <a:ext cx="2423339" cy="242333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25511" y="674637"/>
                  </a:moveTo>
                  <a:arcTo wR="1211669" hR="1211669" stAng="12378557" swAng="1635683"/>
                </a:path>
              </a:pathLst>
            </a:custGeom>
            <a:noFill/>
            <a:ln w="28575">
              <a:tailEnd type="arrow"/>
            </a:ln>
            <a:effectLst/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Rounded Rectangle 38">
              <a:extLst>
                <a:ext uri="{FF2B5EF4-FFF2-40B4-BE49-F238E27FC236}">
                  <a16:creationId xmlns:a16="http://schemas.microsoft.com/office/drawing/2014/main" id="{46FCDE3F-F995-3C74-EAB8-DF43F989798F}"/>
                </a:ext>
              </a:extLst>
            </p:cNvPr>
            <p:cNvSpPr/>
            <p:nvPr/>
          </p:nvSpPr>
          <p:spPr>
            <a:xfrm>
              <a:off x="8294227" y="1572402"/>
              <a:ext cx="1406084" cy="102098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>
                      <a:lumMod val="50000"/>
                    </a:schemeClr>
                  </a:solidFill>
                </a:rPr>
                <a:t>Engage</a:t>
              </a:r>
            </a:p>
            <a:p>
              <a:pPr algn="ctr"/>
              <a:r>
                <a:rPr lang="en-US" sz="1600" dirty="0">
                  <a:solidFill>
                    <a:schemeClr val="tx1">
                      <a:lumMod val="50000"/>
                    </a:schemeClr>
                  </a:solidFill>
                </a:rPr>
                <a:t>The Why   behind the What</a:t>
              </a:r>
            </a:p>
          </p:txBody>
        </p:sp>
        <p:sp>
          <p:nvSpPr>
            <p:cNvPr id="27" name="Rounded Rectangle 40">
              <a:extLst>
                <a:ext uri="{FF2B5EF4-FFF2-40B4-BE49-F238E27FC236}">
                  <a16:creationId xmlns:a16="http://schemas.microsoft.com/office/drawing/2014/main" id="{505BF7CB-BD4D-F0BC-F6EF-4204F5E2425C}"/>
                </a:ext>
              </a:extLst>
            </p:cNvPr>
            <p:cNvSpPr/>
            <p:nvPr/>
          </p:nvSpPr>
          <p:spPr>
            <a:xfrm>
              <a:off x="8114805" y="4266604"/>
              <a:ext cx="1765299" cy="102429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>
                      <a:lumMod val="50000"/>
                    </a:schemeClr>
                  </a:solidFill>
                </a:rPr>
                <a:t>Execute</a:t>
              </a:r>
            </a:p>
            <a:p>
              <a:pPr algn="ctr"/>
              <a:r>
                <a:rPr lang="en-US" sz="1600" dirty="0">
                  <a:solidFill>
                    <a:schemeClr val="tx1">
                      <a:lumMod val="50000"/>
                    </a:schemeClr>
                  </a:solidFill>
                </a:rPr>
                <a:t>Design process to address challenges</a:t>
              </a:r>
            </a:p>
          </p:txBody>
        </p:sp>
        <p:sp>
          <p:nvSpPr>
            <p:cNvPr id="28" name="Rounded Rectangle 41">
              <a:extLst>
                <a:ext uri="{FF2B5EF4-FFF2-40B4-BE49-F238E27FC236}">
                  <a16:creationId xmlns:a16="http://schemas.microsoft.com/office/drawing/2014/main" id="{8E7F8D63-5721-A099-C740-A5ECFAA6F6B7}"/>
                </a:ext>
              </a:extLst>
            </p:cNvPr>
            <p:cNvSpPr/>
            <p:nvPr/>
          </p:nvSpPr>
          <p:spPr>
            <a:xfrm>
              <a:off x="6890216" y="2942773"/>
              <a:ext cx="1524331" cy="1024299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>
                      <a:lumMod val="50000"/>
                    </a:schemeClr>
                  </a:solidFill>
                </a:rPr>
                <a:t>Evaluate</a:t>
              </a:r>
            </a:p>
            <a:p>
              <a:pPr algn="ctr"/>
              <a:r>
                <a:rPr lang="en-US" sz="1600" dirty="0">
                  <a:solidFill>
                    <a:schemeClr val="tx1">
                      <a:lumMod val="50000"/>
                    </a:schemeClr>
                  </a:solidFill>
                </a:rPr>
                <a:t>Assess data to guide</a:t>
              </a:r>
            </a:p>
            <a:p>
              <a:pPr algn="ctr"/>
              <a:r>
                <a:rPr lang="en-US" sz="1600" dirty="0">
                  <a:solidFill>
                    <a:schemeClr val="tx1">
                      <a:lumMod val="50000"/>
                    </a:schemeClr>
                  </a:solidFill>
                </a:rPr>
                <a:t>next steps</a:t>
              </a:r>
            </a:p>
          </p:txBody>
        </p:sp>
        <p:sp>
          <p:nvSpPr>
            <p:cNvPr id="29" name="Rounded Rectangle 42">
              <a:extLst>
                <a:ext uri="{FF2B5EF4-FFF2-40B4-BE49-F238E27FC236}">
                  <a16:creationId xmlns:a16="http://schemas.microsoft.com/office/drawing/2014/main" id="{720EC932-A642-1474-DD44-275EB5BF427A}"/>
                </a:ext>
              </a:extLst>
            </p:cNvPr>
            <p:cNvSpPr/>
            <p:nvPr/>
          </p:nvSpPr>
          <p:spPr>
            <a:xfrm>
              <a:off x="9643357" y="3020750"/>
              <a:ext cx="1410873" cy="84128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>
                      <a:lumMod val="50000"/>
                    </a:schemeClr>
                  </a:solidFill>
                </a:rPr>
                <a:t>Educate</a:t>
              </a:r>
            </a:p>
            <a:p>
              <a:pPr algn="ctr"/>
              <a:r>
                <a:rPr lang="en-US" sz="1600" dirty="0">
                  <a:solidFill>
                    <a:schemeClr val="tx1">
                      <a:lumMod val="50000"/>
                    </a:schemeClr>
                  </a:solidFill>
                </a:rPr>
                <a:t>Share the Evidence</a:t>
              </a:r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1D51B7ED-89C4-56A2-A13E-BAB63E0A4885}"/>
              </a:ext>
            </a:extLst>
          </p:cNvPr>
          <p:cNvSpPr/>
          <p:nvPr/>
        </p:nvSpPr>
        <p:spPr>
          <a:xfrm>
            <a:off x="7347104" y="1040693"/>
            <a:ext cx="4304426" cy="3884360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Elbow Connector 45">
            <a:extLst>
              <a:ext uri="{FF2B5EF4-FFF2-40B4-BE49-F238E27FC236}">
                <a16:creationId xmlns:a16="http://schemas.microsoft.com/office/drawing/2014/main" id="{62387492-F7B3-D177-8030-A374A2FB291B}"/>
              </a:ext>
            </a:extLst>
          </p:cNvPr>
          <p:cNvCxnSpPr>
            <a:stCxn id="15" idx="3"/>
            <a:endCxn id="30" idx="1"/>
          </p:cNvCxnSpPr>
          <p:nvPr/>
        </p:nvCxnSpPr>
        <p:spPr>
          <a:xfrm flipV="1">
            <a:off x="6392242" y="2982873"/>
            <a:ext cx="954862" cy="731257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8DFF186E-F593-61CF-8711-E864D5BBAB73}"/>
              </a:ext>
            </a:extLst>
          </p:cNvPr>
          <p:cNvSpPr/>
          <p:nvPr/>
        </p:nvSpPr>
        <p:spPr>
          <a:xfrm>
            <a:off x="9726139" y="5521813"/>
            <a:ext cx="24545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Pronovost et al (2008)</a:t>
            </a:r>
          </a:p>
          <a:p>
            <a:r>
              <a:rPr lang="en-US" dirty="0"/>
              <a:t>Cabana et al (1999)</a:t>
            </a:r>
          </a:p>
        </p:txBody>
      </p:sp>
    </p:spTree>
    <p:extLst>
      <p:ext uri="{BB962C8B-B14F-4D97-AF65-F5344CB8AC3E}">
        <p14:creationId xmlns:p14="http://schemas.microsoft.com/office/powerpoint/2010/main" val="17386748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2234DC-44D4-57B1-7E70-0EA54FB482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0E9279-21FE-7227-6FB8-0E278BC22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87CA8-8A3A-95AB-5AAD-8C035C7DA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sz="3200" dirty="0">
                <a:solidFill>
                  <a:srgbClr val="000000"/>
                </a:solidFill>
              </a:rPr>
              <a:t>G</a:t>
            </a:r>
            <a:r>
              <a:rPr lang="en-US" sz="3200" b="0" i="0" u="none" strike="noStrike" baseline="0" dirty="0">
                <a:solidFill>
                  <a:srgbClr val="000000"/>
                </a:solidFill>
              </a:rPr>
              <a:t>uides improvement teams in planning to address key partners for the implementation process: senior hospital leaders, improvement team leaders, and frontline staff</a:t>
            </a:r>
          </a:p>
          <a:p>
            <a:pPr algn="l"/>
            <a:r>
              <a:rPr lang="en-US" sz="3200" dirty="0">
                <a:solidFill>
                  <a:srgbClr val="000000"/>
                </a:solidFill>
              </a:rPr>
              <a:t>P</a:t>
            </a:r>
            <a:r>
              <a:rPr lang="en-US" sz="3200" b="0" i="0" u="none" strike="noStrike" baseline="0" dirty="0">
                <a:solidFill>
                  <a:srgbClr val="000000"/>
                </a:solidFill>
              </a:rPr>
              <a:t>lanning for and utilization of multifaceted interventions that address the 4Es, coupled with explicit efforts to improve teamwork and safety culture have been associated with </a:t>
            </a:r>
          </a:p>
          <a:p>
            <a:pPr lvl="1"/>
            <a:r>
              <a:rPr lang="en-US" sz="3200" b="0" i="0" u="none" strike="noStrike" baseline="0" dirty="0">
                <a:solidFill>
                  <a:srgbClr val="000000"/>
                </a:solidFill>
              </a:rPr>
              <a:t>reductions in HAIs</a:t>
            </a:r>
            <a:endParaRPr lang="en-US" sz="3200" dirty="0">
              <a:solidFill>
                <a:srgbClr val="000000"/>
              </a:solidFill>
            </a:endParaRPr>
          </a:p>
          <a:p>
            <a:pPr lvl="1"/>
            <a:r>
              <a:rPr lang="en-US" sz="3200" b="0" i="0" u="none" strike="noStrike" baseline="0" dirty="0">
                <a:solidFill>
                  <a:srgbClr val="000000"/>
                </a:solidFill>
              </a:rPr>
              <a:t>Mortality</a:t>
            </a:r>
            <a:endParaRPr lang="en-US" sz="3200" b="0" i="0" u="none" strike="noStrike" baseline="0" dirty="0">
              <a:solidFill>
                <a:srgbClr val="0000FF"/>
              </a:solidFill>
            </a:endParaRPr>
          </a:p>
          <a:p>
            <a:pPr lvl="1"/>
            <a:r>
              <a:rPr lang="en-US" sz="3200" dirty="0">
                <a:solidFill>
                  <a:srgbClr val="000000"/>
                </a:solidFill>
              </a:rPr>
              <a:t>I</a:t>
            </a:r>
            <a:r>
              <a:rPr lang="en-US" sz="3200" b="0" i="0" u="none" strike="noStrike" baseline="0" dirty="0">
                <a:solidFill>
                  <a:srgbClr val="000000"/>
                </a:solidFill>
              </a:rPr>
              <a:t>ncreased cost savings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444962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B7C45B1-F539-F9C7-B867-28BA9F4F4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Discussion re 4Es Implementation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1E9775-6234-980E-FCE3-45C38BA05A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20C7C2-69B2-D73E-E1CC-6DF3C92381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14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7C34D3-CB6E-7994-930F-79A1303627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332605-5AE0-FE08-F8BD-22CB5A2A5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888362" cy="796410"/>
          </a:xfrm>
        </p:spPr>
        <p:txBody>
          <a:bodyPr>
            <a:normAutofit fontScale="90000"/>
          </a:bodyPr>
          <a:lstStyle/>
          <a:p>
            <a:r>
              <a:rPr lang="en-US" dirty="0"/>
              <a:t>Can you think of a problem you could address utilizing the 4Es?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5D17B0-A73A-F731-C6DE-5956D99F1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Engage, Educate, Execute and Evaluate</a:t>
            </a:r>
          </a:p>
          <a:p>
            <a:r>
              <a:rPr lang="en-US" dirty="0"/>
              <a:t>What is your Why? </a:t>
            </a:r>
          </a:p>
          <a:p>
            <a:r>
              <a:rPr lang="en-US" dirty="0"/>
              <a:t>Who are you trying to Engage?</a:t>
            </a:r>
          </a:p>
          <a:p>
            <a:r>
              <a:rPr lang="en-US" dirty="0"/>
              <a:t>How will you Execute? </a:t>
            </a:r>
          </a:p>
          <a:p>
            <a:r>
              <a:rPr lang="en-US" dirty="0"/>
              <a:t>How will you Evaluate?  </a:t>
            </a:r>
          </a:p>
          <a:p>
            <a:r>
              <a:rPr lang="en-US" dirty="0"/>
              <a:t>Can you incorporate SMART goals?  </a:t>
            </a:r>
          </a:p>
        </p:txBody>
      </p:sp>
    </p:spTree>
    <p:extLst>
      <p:ext uri="{BB962C8B-B14F-4D97-AF65-F5344CB8AC3E}">
        <p14:creationId xmlns:p14="http://schemas.microsoft.com/office/powerpoint/2010/main" val="194207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1304935"/>
            <a:ext cx="11689080" cy="4831639"/>
          </a:xfrm>
        </p:spPr>
        <p:txBody>
          <a:bodyPr>
            <a:noAutofit/>
          </a:bodyPr>
          <a:lstStyle/>
          <a:p>
            <a:r>
              <a:rPr lang="en-US" dirty="0"/>
              <a:t>Implementation science</a:t>
            </a:r>
          </a:p>
          <a:p>
            <a:pPr lvl="1"/>
            <a:r>
              <a:rPr lang="en-CA" sz="2800" dirty="0"/>
              <a:t>“The scientific study of methods to promote the systematic uptake of research findings and other evidence-based practices into routine practice.”</a:t>
            </a:r>
            <a:endParaRPr lang="en-US" sz="2800" dirty="0"/>
          </a:p>
          <a:p>
            <a:r>
              <a:rPr lang="en-US" dirty="0"/>
              <a:t>Implementation in practice (Quality Improvement)</a:t>
            </a:r>
          </a:p>
          <a:p>
            <a:pPr lvl="1"/>
            <a:r>
              <a:rPr lang="en-US" sz="2800" dirty="0"/>
              <a:t>“The systematic uptake of research findings and other evidence-based practices into routine practice”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78893B5-7C3B-F9A1-9980-9E3D43B4676F}"/>
              </a:ext>
            </a:extLst>
          </p:cNvPr>
          <p:cNvGrpSpPr/>
          <p:nvPr/>
        </p:nvGrpSpPr>
        <p:grpSpPr>
          <a:xfrm>
            <a:off x="81280" y="6151720"/>
            <a:ext cx="6617645" cy="561877"/>
            <a:chOff x="0" y="5728176"/>
            <a:chExt cx="6617645" cy="561877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06BB09F-92D0-D70A-B070-CDF734373835}"/>
                </a:ext>
              </a:extLst>
            </p:cNvPr>
            <p:cNvSpPr/>
            <p:nvPr/>
          </p:nvSpPr>
          <p:spPr>
            <a:xfrm>
              <a:off x="4416" y="5729960"/>
              <a:ext cx="22308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Eccles &amp; Mittman (2006)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95198B6-791E-F219-B0B6-E3496F791189}"/>
                </a:ext>
              </a:extLst>
            </p:cNvPr>
            <p:cNvSpPr/>
            <p:nvPr/>
          </p:nvSpPr>
          <p:spPr>
            <a:xfrm>
              <a:off x="2580077" y="5951499"/>
              <a:ext cx="185711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/>
                <a:t>Geerligs</a:t>
              </a:r>
              <a:r>
                <a:rPr lang="en-US" sz="1600" dirty="0"/>
                <a:t> et al (2018)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B0D6160-C363-197C-E656-F410FF55833E}"/>
                </a:ext>
              </a:extLst>
            </p:cNvPr>
            <p:cNvSpPr/>
            <p:nvPr/>
          </p:nvSpPr>
          <p:spPr>
            <a:xfrm>
              <a:off x="0" y="5951499"/>
              <a:ext cx="251055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/>
                <a:t>Tomoaia-Cotisel</a:t>
              </a:r>
              <a:r>
                <a:rPr lang="en-US" sz="1600" dirty="0"/>
                <a:t> et al (2013)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2D9366D-DE48-F0EA-C6C5-360717A17163}"/>
                </a:ext>
              </a:extLst>
            </p:cNvPr>
            <p:cNvSpPr txBox="1"/>
            <p:nvPr/>
          </p:nvSpPr>
          <p:spPr>
            <a:xfrm>
              <a:off x="4506706" y="5951499"/>
              <a:ext cx="211093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/>
                <a:t>Kaplan et al (2010)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8A7590A-68BE-4EC2-B487-36122080A0E5}"/>
                </a:ext>
              </a:extLst>
            </p:cNvPr>
            <p:cNvSpPr txBox="1"/>
            <p:nvPr/>
          </p:nvSpPr>
          <p:spPr>
            <a:xfrm>
              <a:off x="2534728" y="5728176"/>
              <a:ext cx="187829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/>
                <a:t>Saint et al (2010)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9396D59-CE19-C8B1-9173-FFAA25D55CB4}"/>
              </a:ext>
            </a:extLst>
          </p:cNvPr>
          <p:cNvGrpSpPr/>
          <p:nvPr/>
        </p:nvGrpSpPr>
        <p:grpSpPr>
          <a:xfrm>
            <a:off x="1329365" y="1904938"/>
            <a:ext cx="10739120" cy="1221075"/>
            <a:chOff x="913726" y="1531893"/>
            <a:chExt cx="10278146" cy="1221075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2"/>
            <a:srcRect l="63511" b="62805"/>
            <a:stretch/>
          </p:blipFill>
          <p:spPr>
            <a:xfrm>
              <a:off x="7460604" y="1531893"/>
              <a:ext cx="3731268" cy="439340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2"/>
            <a:srcRect l="63086" t="35389" r="5998" b="32808"/>
            <a:stretch/>
          </p:blipFill>
          <p:spPr>
            <a:xfrm>
              <a:off x="7433121" y="1971233"/>
              <a:ext cx="3161394" cy="37565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2"/>
            <a:srcRect l="1173" t="34652" r="37078" b="33545"/>
            <a:stretch/>
          </p:blipFill>
          <p:spPr>
            <a:xfrm>
              <a:off x="1027598" y="1974123"/>
              <a:ext cx="6314375" cy="375654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2"/>
            <a:srcRect l="917" t="65617" r="84708" b="2580"/>
            <a:stretch/>
          </p:blipFill>
          <p:spPr>
            <a:xfrm>
              <a:off x="1005711" y="2377314"/>
              <a:ext cx="1469918" cy="375654"/>
            </a:xfrm>
            <a:prstGeom prst="rect">
              <a:avLst/>
            </a:prstGeom>
          </p:spPr>
        </p:pic>
        <p:sp>
          <p:nvSpPr>
            <p:cNvPr id="37" name="Freeform 36"/>
            <p:cNvSpPr/>
            <p:nvPr/>
          </p:nvSpPr>
          <p:spPr>
            <a:xfrm>
              <a:off x="913726" y="1533886"/>
              <a:ext cx="10232572" cy="1193074"/>
            </a:xfrm>
            <a:custGeom>
              <a:avLst/>
              <a:gdLst>
                <a:gd name="connsiteX0" fmla="*/ 6505303 w 10232572"/>
                <a:gd name="connsiteY0" fmla="*/ 365760 h 1193074"/>
                <a:gd name="connsiteX1" fmla="*/ 6514012 w 10232572"/>
                <a:gd name="connsiteY1" fmla="*/ 8709 h 1193074"/>
                <a:gd name="connsiteX2" fmla="*/ 10215154 w 10232572"/>
                <a:gd name="connsiteY2" fmla="*/ 0 h 1193074"/>
                <a:gd name="connsiteX3" fmla="*/ 10232572 w 10232572"/>
                <a:gd name="connsiteY3" fmla="*/ 435429 h 1193074"/>
                <a:gd name="connsiteX4" fmla="*/ 9631680 w 10232572"/>
                <a:gd name="connsiteY4" fmla="*/ 435429 h 1193074"/>
                <a:gd name="connsiteX5" fmla="*/ 9649097 w 10232572"/>
                <a:gd name="connsiteY5" fmla="*/ 818606 h 1193074"/>
                <a:gd name="connsiteX6" fmla="*/ 1515292 w 10232572"/>
                <a:gd name="connsiteY6" fmla="*/ 809897 h 1193074"/>
                <a:gd name="connsiteX7" fmla="*/ 1506583 w 10232572"/>
                <a:gd name="connsiteY7" fmla="*/ 1184366 h 1193074"/>
                <a:gd name="connsiteX8" fmla="*/ 8709 w 10232572"/>
                <a:gd name="connsiteY8" fmla="*/ 1193074 h 1193074"/>
                <a:gd name="connsiteX9" fmla="*/ 0 w 10232572"/>
                <a:gd name="connsiteY9" fmla="*/ 426720 h 1193074"/>
                <a:gd name="connsiteX10" fmla="*/ 6505303 w 10232572"/>
                <a:gd name="connsiteY10" fmla="*/ 365760 h 1193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32572" h="1193074">
                  <a:moveTo>
                    <a:pt x="6505303" y="365760"/>
                  </a:moveTo>
                  <a:lnTo>
                    <a:pt x="6514012" y="8709"/>
                  </a:lnTo>
                  <a:lnTo>
                    <a:pt x="10215154" y="0"/>
                  </a:lnTo>
                  <a:lnTo>
                    <a:pt x="10232572" y="435429"/>
                  </a:lnTo>
                  <a:lnTo>
                    <a:pt x="9631680" y="435429"/>
                  </a:lnTo>
                  <a:lnTo>
                    <a:pt x="9649097" y="818606"/>
                  </a:lnTo>
                  <a:lnTo>
                    <a:pt x="1515292" y="809897"/>
                  </a:lnTo>
                  <a:lnTo>
                    <a:pt x="1506583" y="1184366"/>
                  </a:lnTo>
                  <a:lnTo>
                    <a:pt x="8709" y="1193074"/>
                  </a:lnTo>
                  <a:lnTo>
                    <a:pt x="0" y="426720"/>
                  </a:lnTo>
                  <a:lnTo>
                    <a:pt x="6505303" y="36576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192448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6A8A6-027A-F480-4C7E-6C4C238BE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1696"/>
            <a:ext cx="11158182" cy="5235267"/>
          </a:xfr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1600" dirty="0"/>
              <a:t>Balas EA, Boren SA. </a:t>
            </a:r>
            <a:r>
              <a:rPr lang="en-US" sz="1600" dirty="0" err="1"/>
              <a:t>Yearb</a:t>
            </a:r>
            <a:r>
              <a:rPr lang="en-US" sz="1600" dirty="0"/>
              <a:t> Med Inform 2000:65-70.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Grant J, Green L, Mason B. Res </a:t>
            </a:r>
            <a:r>
              <a:rPr lang="en-US" sz="1600" dirty="0" err="1"/>
              <a:t>Eval</a:t>
            </a:r>
            <a:r>
              <a:rPr lang="en-US" sz="1600" dirty="0"/>
              <a:t> (2003) 12:217-224.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The Joint Commission. (2021) All Accreditation Programs Survey Activity Guide. https://www.jointcommission.org/-/media/tjc/documents/accred-and-cert/survey-process-and-survey-activity-guide/2021/2021-all-programs-organization-sag.pdf.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Eccles MP, Mittman BS. Implement Sci (2006) 1:1. </a:t>
            </a:r>
            <a:r>
              <a:rPr lang="en-US" sz="1600" dirty="0" err="1"/>
              <a:t>doi</a:t>
            </a:r>
            <a:r>
              <a:rPr lang="en-US" sz="1600" dirty="0"/>
              <a:t>: 10.1186/1748-5908-1-1.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Kaplan HC, Brady PW, et al. Milbank Q (2010) 88:500-559. </a:t>
            </a:r>
            <a:r>
              <a:rPr lang="en-US" sz="1600" dirty="0" err="1"/>
              <a:t>doi</a:t>
            </a:r>
            <a:r>
              <a:rPr lang="en-US" sz="1600" dirty="0"/>
              <a:t>: 10.1111/j.1468-0009.2010.00611.x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Saint S, Howell JD, </a:t>
            </a:r>
            <a:r>
              <a:rPr lang="en-US" sz="1600" dirty="0" err="1"/>
              <a:t>Krein</a:t>
            </a:r>
            <a:r>
              <a:rPr lang="en-US" sz="1600" dirty="0"/>
              <a:t> SL. Infect Control Hosp Epidemiol (2010) 31 Suppl 1:S14-7. </a:t>
            </a:r>
            <a:r>
              <a:rPr lang="en-US" sz="1600" dirty="0" err="1"/>
              <a:t>doi</a:t>
            </a:r>
            <a:r>
              <a:rPr lang="en-US" sz="1600" dirty="0"/>
              <a:t>: 10.1086/655991</a:t>
            </a:r>
          </a:p>
          <a:p>
            <a:pPr>
              <a:spcBef>
                <a:spcPts val="0"/>
              </a:spcBef>
            </a:pPr>
            <a:r>
              <a:rPr lang="en-US" sz="1600" dirty="0" err="1"/>
              <a:t>Tomoaia-Cotisel</a:t>
            </a:r>
            <a:r>
              <a:rPr lang="en-US" sz="1600" dirty="0"/>
              <a:t> A, Scammon DL, et al. Ann Fam Med (2013) 11 Suppl 1:S115-123. </a:t>
            </a:r>
            <a:r>
              <a:rPr lang="en-US" sz="1600" dirty="0" err="1"/>
              <a:t>doi</a:t>
            </a:r>
            <a:r>
              <a:rPr lang="en-US" sz="1600" dirty="0"/>
              <a:t>: 10.1370/afm.1549</a:t>
            </a:r>
          </a:p>
          <a:p>
            <a:pPr>
              <a:spcBef>
                <a:spcPts val="0"/>
              </a:spcBef>
            </a:pPr>
            <a:r>
              <a:rPr lang="en-US" sz="1600" dirty="0" err="1"/>
              <a:t>Geerligs</a:t>
            </a:r>
            <a:r>
              <a:rPr lang="en-US" sz="1600" dirty="0"/>
              <a:t> L, Rankin NM, et al. Implement Sci (2018) 13:36. </a:t>
            </a:r>
            <a:r>
              <a:rPr lang="en-US" sz="1600" dirty="0" err="1"/>
              <a:t>doi</a:t>
            </a:r>
            <a:r>
              <a:rPr lang="en-US" sz="1600" dirty="0"/>
              <a:t>: 10.1186/s13012-018-0726-9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Deming WE. The New Economics for Industry, Government, Education. © 1994 W Edwards Deming Institute. Published by MIT Center for Advanced Educational Services, Cambridge, MA</a:t>
            </a:r>
          </a:p>
          <a:p>
            <a:pPr>
              <a:spcBef>
                <a:spcPts val="0"/>
              </a:spcBef>
            </a:pPr>
            <a:r>
              <a:rPr lang="en-US" sz="1600" dirty="0" err="1"/>
              <a:t>Bicheno</a:t>
            </a:r>
            <a:r>
              <a:rPr lang="en-US" sz="1600" dirty="0"/>
              <a:t> J, </a:t>
            </a:r>
            <a:r>
              <a:rPr lang="en-US" sz="1600" dirty="0" err="1"/>
              <a:t>Holweg</a:t>
            </a:r>
            <a:r>
              <a:rPr lang="en-US" sz="1600" dirty="0"/>
              <a:t> M. The lean toolbox : A handbook for lean transformation.  5th ed.  Buckingham: PICSIE Books; 2016.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Soong C, </a:t>
            </a:r>
            <a:r>
              <a:rPr lang="en-US" sz="1600" dirty="0" err="1"/>
              <a:t>Shojania</a:t>
            </a:r>
            <a:r>
              <a:rPr lang="en-US" sz="1600" dirty="0"/>
              <a:t> KG. BMJ </a:t>
            </a:r>
            <a:r>
              <a:rPr lang="en-US" sz="1600" dirty="0" err="1"/>
              <a:t>Qual</a:t>
            </a:r>
            <a:r>
              <a:rPr lang="en-US" sz="1600" dirty="0"/>
              <a:t> </a:t>
            </a:r>
            <a:r>
              <a:rPr lang="en-US" sz="1600" dirty="0" err="1"/>
              <a:t>Saf</a:t>
            </a:r>
            <a:r>
              <a:rPr lang="en-US" sz="1600" dirty="0"/>
              <a:t> (2020) 29:353–7. DOI: 10.1136/bmjqs-2019-009897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https://www.ismp.org/resources/education-predictably-disappointing-and-should-never-be-relied-upon-alone-improve-safety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Fuller C et al. Am J </a:t>
            </a:r>
            <a:r>
              <a:rPr lang="en-US" sz="1600" dirty="0" err="1"/>
              <a:t>Inf</a:t>
            </a:r>
            <a:r>
              <a:rPr lang="en-US" sz="1600" dirty="0"/>
              <a:t> Ctrl (2014) 42:106-10. DOI:10.1016/j.ajic.2013.07.019</a:t>
            </a:r>
          </a:p>
          <a:p>
            <a:pPr>
              <a:spcBef>
                <a:spcPts val="0"/>
              </a:spcBef>
            </a:pPr>
            <a:r>
              <a:rPr lang="en-US" sz="1600" dirty="0" err="1"/>
              <a:t>Pennathur</a:t>
            </a:r>
            <a:r>
              <a:rPr lang="en-US" sz="1600" dirty="0"/>
              <a:t> PR, </a:t>
            </a:r>
            <a:r>
              <a:rPr lang="en-US" sz="1600" dirty="0" err="1"/>
              <a:t>Herwaldt</a:t>
            </a:r>
            <a:r>
              <a:rPr lang="en-US" sz="1600" dirty="0"/>
              <a:t> LA. </a:t>
            </a:r>
            <a:r>
              <a:rPr lang="en-US" sz="1600" dirty="0" err="1"/>
              <a:t>Curr</a:t>
            </a:r>
            <a:r>
              <a:rPr lang="en-US" sz="1600" dirty="0"/>
              <a:t> Treat Options Infect Dis (2017) 9:230–249. doi:10.1007/s40506-017-0123-y</a:t>
            </a:r>
          </a:p>
          <a:p>
            <a:pPr>
              <a:spcBef>
                <a:spcPts val="0"/>
              </a:spcBef>
            </a:pPr>
            <a:r>
              <a:rPr lang="en-CA" sz="1600" dirty="0"/>
              <a:t>Holden RJ, </a:t>
            </a:r>
            <a:r>
              <a:rPr lang="en-CA" sz="1600" dirty="0" err="1"/>
              <a:t>Carayon</a:t>
            </a:r>
            <a:r>
              <a:rPr lang="en-CA" sz="1600" dirty="0"/>
              <a:t> P, </a:t>
            </a:r>
            <a:r>
              <a:rPr lang="en-CA" sz="1600" dirty="0" err="1"/>
              <a:t>Gurses</a:t>
            </a:r>
            <a:r>
              <a:rPr lang="en-CA" sz="1600" dirty="0"/>
              <a:t> AP, et al. </a:t>
            </a:r>
            <a:r>
              <a:rPr lang="en-CA" sz="1600" i="1" dirty="0"/>
              <a:t>Ergonomics </a:t>
            </a:r>
            <a:r>
              <a:rPr lang="en-CA" sz="1600" dirty="0"/>
              <a:t>(2013) 56:1669–1686. </a:t>
            </a:r>
            <a:r>
              <a:rPr lang="en-CA" sz="1600" dirty="0" err="1"/>
              <a:t>doi</a:t>
            </a:r>
            <a:r>
              <a:rPr lang="en-CA" sz="1600" dirty="0"/>
              <a:t>: 10.1080/00140139.2013.838643.</a:t>
            </a: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600" dirty="0"/>
              <a:t>Trivedi KK, </a:t>
            </a:r>
            <a:r>
              <a:rPr lang="en-US" sz="1600" dirty="0" err="1"/>
              <a:t>Schaffzin</a:t>
            </a:r>
            <a:r>
              <a:rPr lang="en-US" sz="1600" dirty="0"/>
              <a:t> JK, et al. Infect Control Hosp Epidemiol (2023) 44:1232. doi:10.1017/ice.2023.103 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Science of Improvement: establishing measures, 2023. Institute for Healthcare Improvement website. https://www.ihi.org/resources/Pages/HowtoImprove/ScienceofImprovementEstablishingMeasures.aspx. 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Langley G, Moen R, Nolan K, et al. The Improvement Guide: A Practical Approach to Enhancing Organizational Performance. 2nd Edition ed. San Francisco: Jossey-Bass Publishers; 2009</a:t>
            </a:r>
          </a:p>
        </p:txBody>
      </p:sp>
    </p:spTree>
    <p:extLst>
      <p:ext uri="{BB962C8B-B14F-4D97-AF65-F5344CB8AC3E}">
        <p14:creationId xmlns:p14="http://schemas.microsoft.com/office/powerpoint/2010/main" val="302176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Terminology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Example: Hand Hygiene</a:t>
            </a:r>
          </a:p>
          <a:p>
            <a:pPr lvl="1"/>
            <a:r>
              <a:rPr lang="en-CA" dirty="0"/>
              <a:t>Evidence shows that hand hygiene prevents disease transmission</a:t>
            </a:r>
          </a:p>
          <a:p>
            <a:pPr lvl="1"/>
            <a:r>
              <a:rPr lang="en-CA" dirty="0"/>
              <a:t>You need your providers to perform hand hygiene</a:t>
            </a:r>
          </a:p>
          <a:p>
            <a:pPr lvl="1"/>
            <a:r>
              <a:rPr lang="en-CA" dirty="0"/>
              <a:t>Implementation Science</a:t>
            </a:r>
          </a:p>
          <a:p>
            <a:pPr lvl="2"/>
            <a:r>
              <a:rPr lang="en-CA" sz="2400" dirty="0"/>
              <a:t>How should HH be performed?</a:t>
            </a:r>
          </a:p>
          <a:p>
            <a:pPr lvl="2"/>
            <a:r>
              <a:rPr lang="en-CA" sz="2400" dirty="0"/>
              <a:t>How should adherence be measured?</a:t>
            </a:r>
          </a:p>
          <a:p>
            <a:pPr lvl="2"/>
            <a:r>
              <a:rPr lang="en-CA" sz="2400" dirty="0"/>
              <a:t>What materials are necessary for HH?</a:t>
            </a:r>
          </a:p>
          <a:p>
            <a:pPr lvl="2"/>
            <a:r>
              <a:rPr lang="en-CA" sz="2400" dirty="0"/>
              <a:t>What motivates people to perform HH?</a:t>
            </a:r>
          </a:p>
          <a:p>
            <a:pPr lvl="2"/>
            <a:r>
              <a:rPr lang="en-CA" sz="2400" dirty="0"/>
              <a:t>What are facilitating factors? Barriers?</a:t>
            </a:r>
          </a:p>
          <a:p>
            <a:pPr lvl="1"/>
            <a:r>
              <a:rPr lang="en-CA" dirty="0"/>
              <a:t>Quality Improvement</a:t>
            </a:r>
          </a:p>
          <a:p>
            <a:pPr lvl="2"/>
            <a:r>
              <a:rPr lang="en-CA" sz="2400" dirty="0"/>
              <a:t>Which methods will work best for my providers?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925630" y="781278"/>
            <a:ext cx="1837745" cy="1867358"/>
            <a:chOff x="245846" y="2493030"/>
            <a:chExt cx="1837745" cy="1867358"/>
          </a:xfrm>
        </p:grpSpPr>
        <p:pic>
          <p:nvPicPr>
            <p:cNvPr id="10" name="Picture 2" descr="Ignaz Semmelweis - Wikipedi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554" y="2493030"/>
              <a:ext cx="1130327" cy="15288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45846" y="4021834"/>
              <a:ext cx="18377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/>
                <a:t>Semmelweis</a:t>
              </a:r>
              <a:r>
                <a:rPr lang="en-US" sz="1600" b="1" dirty="0"/>
                <a:t> (1847)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7125" t="-198" r="16375" b="1"/>
          <a:stretch/>
        </p:blipFill>
        <p:spPr>
          <a:xfrm>
            <a:off x="7781925" y="2417657"/>
            <a:ext cx="2047875" cy="19516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65625" y="3149396"/>
            <a:ext cx="1020800" cy="13265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5424" y="3068744"/>
            <a:ext cx="840201" cy="141661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l="20000" r="20250" b="1311"/>
          <a:stretch/>
        </p:blipFill>
        <p:spPr>
          <a:xfrm>
            <a:off x="7783366" y="5246630"/>
            <a:ext cx="1252835" cy="13812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11333" t="11334" r="12500" b="11833"/>
          <a:stretch/>
        </p:blipFill>
        <p:spPr>
          <a:xfrm>
            <a:off x="8765124" y="4369297"/>
            <a:ext cx="1063993" cy="107330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6954" y="4677428"/>
            <a:ext cx="2183960" cy="14619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904355" y="2758918"/>
            <a:ext cx="4422970" cy="333306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CCDD1DCF-2731-E153-EF06-37BBB4088C2A}"/>
              </a:ext>
            </a:extLst>
          </p:cNvPr>
          <p:cNvGrpSpPr/>
          <p:nvPr/>
        </p:nvGrpSpPr>
        <p:grpSpPr>
          <a:xfrm>
            <a:off x="0" y="6211935"/>
            <a:ext cx="6644947" cy="561877"/>
            <a:chOff x="0" y="5728176"/>
            <a:chExt cx="6644947" cy="56187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037F44D-33A2-11B4-393C-576707434EB6}"/>
                </a:ext>
              </a:extLst>
            </p:cNvPr>
            <p:cNvSpPr/>
            <p:nvPr/>
          </p:nvSpPr>
          <p:spPr>
            <a:xfrm>
              <a:off x="2580077" y="5951499"/>
              <a:ext cx="185711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/>
                <a:t>Geerligs</a:t>
              </a:r>
              <a:r>
                <a:rPr lang="en-US" sz="1600" dirty="0"/>
                <a:t> et al (2018)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1AA8ECC-2DEA-3857-7292-49D0C359B46A}"/>
                </a:ext>
              </a:extLst>
            </p:cNvPr>
            <p:cNvSpPr txBox="1"/>
            <p:nvPr/>
          </p:nvSpPr>
          <p:spPr>
            <a:xfrm>
              <a:off x="4534008" y="5947041"/>
              <a:ext cx="211093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/>
                <a:t>Kaplan et al (2010)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4AEE054-9031-0D98-F89F-AF1310954C48}"/>
                </a:ext>
              </a:extLst>
            </p:cNvPr>
            <p:cNvSpPr txBox="1"/>
            <p:nvPr/>
          </p:nvSpPr>
          <p:spPr>
            <a:xfrm>
              <a:off x="2534728" y="5728176"/>
              <a:ext cx="187829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600" dirty="0"/>
                <a:t>Saint et al (2010)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92D92BC-DF0D-6234-912E-A15D781CA493}"/>
                </a:ext>
              </a:extLst>
            </p:cNvPr>
            <p:cNvSpPr/>
            <p:nvPr/>
          </p:nvSpPr>
          <p:spPr>
            <a:xfrm>
              <a:off x="4416" y="5729960"/>
              <a:ext cx="223080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Eccles &amp; Mittman (2006)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E89FB12-586E-97A5-AE2C-DB0191C4330E}"/>
                </a:ext>
              </a:extLst>
            </p:cNvPr>
            <p:cNvSpPr/>
            <p:nvPr/>
          </p:nvSpPr>
          <p:spPr>
            <a:xfrm>
              <a:off x="0" y="5951499"/>
              <a:ext cx="251055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 err="1"/>
                <a:t>Tomoaia-Cotisel</a:t>
              </a:r>
              <a:r>
                <a:rPr lang="en-US" sz="1600" dirty="0"/>
                <a:t> et al (2013)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620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System vs Individual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Organizational structure dictates performance</a:t>
            </a:r>
          </a:p>
          <a:p>
            <a:pPr lvl="1"/>
            <a:r>
              <a:rPr lang="en-US" sz="2800" dirty="0"/>
              <a:t>Systems work toward a steady state</a:t>
            </a:r>
          </a:p>
          <a:p>
            <a:pPr lvl="1"/>
            <a:r>
              <a:rPr lang="en-CA" sz="2800" dirty="0">
                <a:solidFill>
                  <a:srgbClr val="00B0F0"/>
                </a:solidFill>
              </a:rPr>
              <a:t>“Systems operate the way they are designed to operate”</a:t>
            </a:r>
            <a:endParaRPr lang="en-US" sz="2800" dirty="0"/>
          </a:p>
          <a:p>
            <a:r>
              <a:rPr lang="en-US" dirty="0"/>
              <a:t>Working harder vs working better</a:t>
            </a:r>
          </a:p>
          <a:p>
            <a:pPr lvl="1"/>
            <a:r>
              <a:rPr lang="en-CA" sz="2800" dirty="0"/>
              <a:t>No amount of effort can change system design</a:t>
            </a:r>
          </a:p>
          <a:p>
            <a:pPr lvl="1"/>
            <a:r>
              <a:rPr lang="en-CA" sz="2800" dirty="0">
                <a:solidFill>
                  <a:srgbClr val="00B0F0"/>
                </a:solidFill>
              </a:rPr>
              <a:t>“A bad system will beat a good person every time”</a:t>
            </a:r>
          </a:p>
          <a:p>
            <a:pPr lvl="1"/>
            <a:r>
              <a:rPr lang="en-US" sz="2800" dirty="0"/>
              <a:t>Red bead experiment</a:t>
            </a:r>
            <a:endParaRPr lang="en-CA" sz="2800" dirty="0">
              <a:solidFill>
                <a:srgbClr val="00B0F0"/>
              </a:solidFill>
            </a:endParaRPr>
          </a:p>
          <a:p>
            <a:pPr lvl="1"/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59929" y="6360751"/>
            <a:ext cx="48851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Deming WE, The New Economics (1994)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694998" y="4782185"/>
            <a:ext cx="53553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IHI Demonstration Video – Red Bead Experiment: </a:t>
            </a:r>
          </a:p>
          <a:p>
            <a:r>
              <a:rPr lang="en-CA" dirty="0"/>
              <a:t>https://youtu.be/oMb_UKYHvto?si=xB6mVslnjmzcZShS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618551" y="3711892"/>
            <a:ext cx="2048702" cy="2140586"/>
            <a:chOff x="9056446" y="1347925"/>
            <a:chExt cx="2048702" cy="214058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62330" y="1347925"/>
              <a:ext cx="1436935" cy="173999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9056446" y="3119179"/>
              <a:ext cx="20487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W. Edwards Deming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9699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5211" y="2947406"/>
            <a:ext cx="3127547" cy="31275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Working Harder vs Working Better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Optimizing tomato production</a:t>
            </a:r>
          </a:p>
          <a:p>
            <a:pPr lvl="1"/>
            <a:r>
              <a:rPr lang="en-US" sz="2800" dirty="0"/>
              <a:t>You want market-ready product from seed to fruit in 2 weeks</a:t>
            </a:r>
          </a:p>
          <a:p>
            <a:r>
              <a:rPr lang="en-US" dirty="0"/>
              <a:t>Existing System Constraint </a:t>
            </a:r>
          </a:p>
          <a:p>
            <a:pPr lvl="1"/>
            <a:r>
              <a:rPr lang="en-US" sz="2800" dirty="0"/>
              <a:t>It is biologically impossible to produce a tomato in &lt;30 days</a:t>
            </a:r>
          </a:p>
          <a:p>
            <a:r>
              <a:rPr lang="en-US" dirty="0"/>
              <a:t>Strategies to improve production</a:t>
            </a:r>
          </a:p>
          <a:p>
            <a:pPr lvl="1"/>
            <a:r>
              <a:rPr lang="en-US" sz="2800" dirty="0"/>
              <a:t>Positive – Incentives, swag, competition</a:t>
            </a:r>
          </a:p>
          <a:p>
            <a:pPr lvl="1"/>
            <a:r>
              <a:rPr lang="en-US" sz="2800" dirty="0"/>
              <a:t>Negative – Pay cuts, lay-offs </a:t>
            </a:r>
          </a:p>
          <a:p>
            <a:r>
              <a:rPr lang="en-US" dirty="0"/>
              <a:t>The goal cannot be achieved unless you modify the system</a:t>
            </a:r>
          </a:p>
          <a:p>
            <a:pPr lvl="1"/>
            <a:r>
              <a:rPr lang="en-US" sz="2800" dirty="0"/>
              <a:t>Genetic intervention (cross-breeding)</a:t>
            </a:r>
          </a:p>
          <a:p>
            <a:pPr lvl="1"/>
            <a:r>
              <a:rPr lang="en-US" sz="2800" dirty="0"/>
              <a:t>Invent equipment (soil, environment)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48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Observation and Qualitative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‘Going to the </a:t>
            </a:r>
            <a:r>
              <a:rPr lang="en-US" dirty="0" err="1"/>
              <a:t>Gemba</a:t>
            </a:r>
            <a:r>
              <a:rPr lang="en-US" dirty="0"/>
              <a:t>’</a:t>
            </a:r>
          </a:p>
          <a:p>
            <a:pPr lvl="1"/>
            <a:r>
              <a:rPr lang="en-US" sz="2800" dirty="0"/>
              <a:t>Real-world, real-time observation</a:t>
            </a:r>
          </a:p>
          <a:p>
            <a:pPr lvl="1"/>
            <a:r>
              <a:rPr lang="en-US" sz="2800" dirty="0"/>
              <a:t>Direct engagement with people and process</a:t>
            </a:r>
          </a:p>
          <a:p>
            <a:pPr lvl="1"/>
            <a:r>
              <a:rPr lang="en-US" sz="2800" dirty="0"/>
              <a:t>Collect data, not solutions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413" y="3245947"/>
            <a:ext cx="5960805" cy="24637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5870255"/>
            <a:ext cx="38269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600" dirty="0" err="1"/>
              <a:t>Bicheno</a:t>
            </a:r>
            <a:r>
              <a:rPr lang="en-CA" sz="1600" dirty="0"/>
              <a:t> &amp; </a:t>
            </a:r>
            <a:r>
              <a:rPr lang="en-CA" sz="1600" dirty="0" err="1"/>
              <a:t>Holweg</a:t>
            </a:r>
            <a:r>
              <a:rPr lang="en-CA" sz="1600" dirty="0"/>
              <a:t>, The Lean Toolbox (2016)</a:t>
            </a:r>
          </a:p>
        </p:txBody>
      </p:sp>
    </p:spTree>
    <p:extLst>
      <p:ext uri="{BB962C8B-B14F-4D97-AF65-F5344CB8AC3E}">
        <p14:creationId xmlns:p14="http://schemas.microsoft.com/office/powerpoint/2010/main" val="2639458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Reliability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How often a process happens as it is supposed to</a:t>
            </a:r>
          </a:p>
          <a:p>
            <a:pPr lvl="1"/>
            <a:r>
              <a:rPr lang="en-US" sz="2800" dirty="0"/>
              <a:t>Percent success or failure</a:t>
            </a:r>
          </a:p>
          <a:p>
            <a:r>
              <a:rPr lang="en-US" dirty="0"/>
              <a:t>Systems can be highly reliable but humans cannot</a:t>
            </a:r>
          </a:p>
          <a:p>
            <a:pPr lvl="1"/>
            <a:r>
              <a:rPr lang="en-US" sz="2800" dirty="0"/>
              <a:t>Person-Dependent systems are unreliable</a:t>
            </a:r>
          </a:p>
          <a:p>
            <a:r>
              <a:rPr lang="en-US" dirty="0"/>
              <a:t>Creating reliability requires purposeful design and maintenance</a:t>
            </a:r>
          </a:p>
          <a:p>
            <a:pPr lvl="1"/>
            <a:r>
              <a:rPr lang="en-US" sz="2800" dirty="0"/>
              <a:t>Forced-function</a:t>
            </a:r>
          </a:p>
          <a:p>
            <a:pPr lvl="1"/>
            <a:r>
              <a:rPr lang="en-US" sz="2800" dirty="0"/>
              <a:t>Automation</a:t>
            </a:r>
          </a:p>
          <a:p>
            <a:pPr lvl="1"/>
            <a:r>
              <a:rPr lang="en-US" sz="2800" dirty="0"/>
              <a:t>Standardization</a:t>
            </a:r>
          </a:p>
          <a:p>
            <a:pPr lvl="1"/>
            <a:r>
              <a:rPr lang="en-US" sz="2800" dirty="0"/>
              <a:t>Constant evaluation/observation</a:t>
            </a:r>
          </a:p>
        </p:txBody>
      </p:sp>
    </p:spTree>
    <p:extLst>
      <p:ext uri="{BB962C8B-B14F-4D97-AF65-F5344CB8AC3E}">
        <p14:creationId xmlns:p14="http://schemas.microsoft.com/office/powerpoint/2010/main" val="386374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lameda_County_Health">
  <a:themeElements>
    <a:clrScheme name="ACH Public Health">
      <a:dk1>
        <a:srgbClr val="262626"/>
      </a:dk1>
      <a:lt1>
        <a:srgbClr val="FFFFFF"/>
      </a:lt1>
      <a:dk2>
        <a:srgbClr val="AB1D38"/>
      </a:dk2>
      <a:lt2>
        <a:srgbClr val="EFEDFF"/>
      </a:lt2>
      <a:accent1>
        <a:srgbClr val="AB1D37"/>
      </a:accent1>
      <a:accent2>
        <a:srgbClr val="AB1D37"/>
      </a:accent2>
      <a:accent3>
        <a:srgbClr val="68E2C9"/>
      </a:accent3>
      <a:accent4>
        <a:srgbClr val="008BC3"/>
      </a:accent4>
      <a:accent5>
        <a:srgbClr val="003E56"/>
      </a:accent5>
      <a:accent6>
        <a:srgbClr val="F7F7F7"/>
      </a:accent6>
      <a:hlink>
        <a:srgbClr val="008CC5"/>
      </a:hlink>
      <a:folHlink>
        <a:srgbClr val="008CC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ffective IP Change Strategies May 2024.potx  -  Last saved by user" id="{FABB64C6-D333-4C13-A5DC-D40742F248E7}" vid="{4873DB58-3023-4B1E-B7C7-CCAB481DF21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56CA135805AC4EB5A11848A44C3A61" ma:contentTypeVersion="13" ma:contentTypeDescription="Create a new document." ma:contentTypeScope="" ma:versionID="ff3cc5906501534ac617c9743a100021">
  <xsd:schema xmlns:xsd="http://www.w3.org/2001/XMLSchema" xmlns:xs="http://www.w3.org/2001/XMLSchema" xmlns:p="http://schemas.microsoft.com/office/2006/metadata/properties" xmlns:ns2="c6300342-858d-45f1-a0be-d6cbe0f8fd50" xmlns:ns3="de2a5dfe-e120-413d-a407-38ded2ba1d69" xmlns:ns4="226f78fd-02a0-4580-8660-a5fb96d747e8" targetNamespace="http://schemas.microsoft.com/office/2006/metadata/properties" ma:root="true" ma:fieldsID="06d189c6cdb7e34bc1f6726b66216855" ns2:_="" ns3:_="" ns4:_="">
    <xsd:import namespace="c6300342-858d-45f1-a0be-d6cbe0f8fd50"/>
    <xsd:import namespace="de2a5dfe-e120-413d-a407-38ded2ba1d69"/>
    <xsd:import namespace="226f78fd-02a0-4580-8660-a5fb96d747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300342-858d-45f1-a0be-d6cbe0f8fd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3c8d1cdd-3923-4231-8a1f-65b78c5754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2a5dfe-e120-413d-a407-38ded2ba1d6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f78fd-02a0-4580-8660-a5fb96d747e8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F3CB8250-BFC3-45D3-A13E-12B104E03325}" ma:internalName="TaxCatchAll" ma:showField="CatchAllData" ma:web="{de2a5dfe-e120-413d-a407-38ded2ba1d69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26f78fd-02a0-4580-8660-a5fb96d747e8" xsi:nil="true"/>
    <lcf76f155ced4ddcb4097134ff3c332f xmlns="c6300342-858d-45f1-a0be-d6cbe0f8fd5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6872EAF-C9F9-4A15-A132-2CF81DF095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300342-858d-45f1-a0be-d6cbe0f8fd50"/>
    <ds:schemaRef ds:uri="de2a5dfe-e120-413d-a407-38ded2ba1d69"/>
    <ds:schemaRef ds:uri="226f78fd-02a0-4580-8660-a5fb96d747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37C6B15-BC00-424E-8682-45A76668D3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2A3906-1CC9-4D24-BCBE-B06FF3E29640}">
  <ds:schemaRefs>
    <ds:schemaRef ds:uri="http://schemas.microsoft.com/office/2006/metadata/properties"/>
    <ds:schemaRef ds:uri="c6300342-858d-45f1-a0be-d6cbe0f8fd50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226f78fd-02a0-4580-8660-a5fb96d747e8"/>
    <ds:schemaRef ds:uri="de2a5dfe-e120-413d-a407-38ded2ba1d69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Effective IP Change Strategies May 2024</Template>
  <TotalTime>0</TotalTime>
  <Words>2225</Words>
  <Application>Microsoft Office PowerPoint</Application>
  <PresentationFormat>Widescreen</PresentationFormat>
  <Paragraphs>385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Aptos</vt:lpstr>
      <vt:lpstr>Arial</vt:lpstr>
      <vt:lpstr>Calibri</vt:lpstr>
      <vt:lpstr>Inter</vt:lpstr>
      <vt:lpstr>Alameda_County_Health</vt:lpstr>
      <vt:lpstr>Effective Infection Prevention Change Strategies</vt:lpstr>
      <vt:lpstr>Learning Objectives</vt:lpstr>
      <vt:lpstr>Why do we Need Implementation?</vt:lpstr>
      <vt:lpstr>Terminology</vt:lpstr>
      <vt:lpstr>Terminology</vt:lpstr>
      <vt:lpstr>System vs Individual</vt:lpstr>
      <vt:lpstr>Working Harder vs Working Better</vt:lpstr>
      <vt:lpstr>Observation and Qualitative Evaluation</vt:lpstr>
      <vt:lpstr>Reliability</vt:lpstr>
      <vt:lpstr>Education is a Low-Reliability Intervention</vt:lpstr>
      <vt:lpstr>Education has Low-Reliability - Examples</vt:lpstr>
      <vt:lpstr>Education has Low-Reliability - Examples</vt:lpstr>
      <vt:lpstr>Interventions and Reliability</vt:lpstr>
      <vt:lpstr>Human Factors and Ergonomics</vt:lpstr>
      <vt:lpstr>Human Factors and Ergonomics</vt:lpstr>
      <vt:lpstr>Discussion</vt:lpstr>
      <vt:lpstr>Describe your QI projects</vt:lpstr>
      <vt:lpstr>PowerPoint Presentation</vt:lpstr>
      <vt:lpstr>Elements for a Successful QI Project</vt:lpstr>
      <vt:lpstr>QI in Practice</vt:lpstr>
      <vt:lpstr>QI in Practice</vt:lpstr>
      <vt:lpstr>The Importance of Context</vt:lpstr>
      <vt:lpstr>Determinants</vt:lpstr>
      <vt:lpstr>Determinants - Prioritization</vt:lpstr>
      <vt:lpstr>Determinants Example – SSI Prevention</vt:lpstr>
      <vt:lpstr>Measures</vt:lpstr>
      <vt:lpstr>Aims and Measures</vt:lpstr>
      <vt:lpstr>Aims &amp; Measures Example – VAP Prevention</vt:lpstr>
      <vt:lpstr>Framework</vt:lpstr>
      <vt:lpstr>Framework Examples</vt:lpstr>
      <vt:lpstr>Framework Example – Model for Improvement</vt:lpstr>
      <vt:lpstr>Summary</vt:lpstr>
      <vt:lpstr>PowerPoint Presentation</vt:lpstr>
      <vt:lpstr>FRAMEWORKS</vt:lpstr>
      <vt:lpstr>Standard Approach - Framework</vt:lpstr>
      <vt:lpstr>Framework Example – 4Es</vt:lpstr>
      <vt:lpstr>4Es</vt:lpstr>
      <vt:lpstr>Discussion re 4Es Implementation</vt:lpstr>
      <vt:lpstr>Can you think of a problem you could address utilizing the 4Es? 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Infection Prevention Change Strategies</dc:title>
  <dc:creator>McNurlin, Kirsten</dc:creator>
  <cp:lastModifiedBy>McNurlin, Kirsten</cp:lastModifiedBy>
  <cp:revision>1</cp:revision>
  <dcterms:created xsi:type="dcterms:W3CDTF">2024-05-07T18:36:53Z</dcterms:created>
  <dcterms:modified xsi:type="dcterms:W3CDTF">2024-05-07T18:37:14Z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0x0101007456CA135805AC4EB5A11848A44C3A61</vt:lpwstr>
  </property>
  <property fmtid="{D5CDD505-2E9C-101B-9397-08002B2CF9AE}" pid="3" name="MediaServiceImageTags">
    <vt:lpwstr/>
  </property>
</Properties>
</file>