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A631E39-E28B-3A1A-FA72-94F611882C2B}" name="Baldry, Erika" initials="BE" userId="S::cse043@mt.gov::5dbe6ba7-12fc-481e-a3ea-81f74d0bc6a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B5E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119CD7-4EA2-43E6-9C25-06F0925E1A70}" v="4" dt="2024-04-02T20:48:07.223"/>
    <p1510:client id="{1DF285D6-2110-4602-A4E1-40A31288A588}" v="118" dt="2024-04-03T15:54:20.025"/>
    <p1510:client id="{8FBBF8EE-2F66-23E5-679D-9FA10F3C68DF}" v="341" dt="2024-04-03T22:30:18.34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14" d="100"/>
          <a:sy n="114" d="100"/>
        </p:scale>
        <p:origin x="36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3BE6766-A0B7-40C1-A667-0E14B310B32C}" type="datetimeFigureOut">
              <a:rPr lang="en-US" smtClean="0"/>
              <a:t>4/4/2024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433CD8-2E21-4E14-9C4E-F9CC061CAC56}" type="slidenum">
              <a:rPr lang="en-US" smtClean="0"/>
              <a:t>‹#›</a:t>
            </a:fld>
            <a:endParaRPr lang="en-US"/>
          </a:p>
        </p:txBody>
      </p:sp>
    </p:spTree>
    <p:extLst>
      <p:ext uri="{BB962C8B-B14F-4D97-AF65-F5344CB8AC3E}">
        <p14:creationId xmlns:p14="http://schemas.microsoft.com/office/powerpoint/2010/main" val="14713237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F7E87A-EA17-4E12-93BE-1DB92360EDF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3A569B2-E324-46EF-AF9B-5E59DD546CC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D0BB8FC-32FF-4631-B098-B84D8F2A6FCE}"/>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73B24BA9-00AB-454A-89DF-61723556B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5C9A83-AFD3-4E4D-9D43-3804E39CC58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269006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19E304-25CF-4F05-8047-E134212661F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19AE824-2528-4D57-AFF7-BE76A2B4723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3439D48-293F-4C15-B73F-04205AFDD9F5}"/>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89E63067-A5ED-49D0-B3C0-83E3DB90C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811561-4083-4FD4-8A38-A6C0558CD1ED}"/>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4049041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E5C1798-B44B-4D0F-B358-7038848A16D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6A539CF-8FC5-496A-82A8-295422D2F9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5E3672-6A26-43D4-AA0A-1FA6B0996C87}"/>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C1BE06D4-023B-4A12-9C5C-73D1616BE6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325743-B6FB-42FC-A2DC-E6A01DC7B4AE}"/>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149579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6F5AC4-2477-4147-A94D-BB4DA572AD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C6A3C2-F611-4FF7-B5BC-4C0F304F25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E72974-8556-4B87-9074-F763A448902C}"/>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19927F4C-1548-4971-A3BB-671FD2E3191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A1AB2-CE49-4883-8AC3-77CD74A5A62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16244505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7C375-A1A4-4AE9-A1CA-C8D800BA42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448FA59-3085-452F-8A98-B047D7BBB8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B83A5AE-B30D-42DA-871D-E8440574E5C5}"/>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71F2D3EB-2421-490E-9481-432D78FF4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993F52-1D2C-42A1-AA6D-AFCD5C7DFA30}"/>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771748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5505D-7883-4BBB-9A41-65831BEAF0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F84050-03FE-4994-B714-45F55E14A05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0D38-DF00-458B-91CE-C1E46E9014A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A35FD9-F8EF-44E8-87DA-B5C9D1DA4731}"/>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6" name="Footer Placeholder 5">
            <a:extLst>
              <a:ext uri="{FF2B5EF4-FFF2-40B4-BE49-F238E27FC236}">
                <a16:creationId xmlns:a16="http://schemas.microsoft.com/office/drawing/2014/main" id="{A6D34E58-6725-4EDA-A70B-928A584E57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B3CA15-CDB7-4E97-B20B-DCDCD472B134}"/>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73197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A61F3D-BBF1-46FA-87D6-E9C53E04932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CA80BA8-2C60-4EDA-8901-E7911B4F20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5B94AA6-74A6-47DB-A01A-F0712C2C4A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21717C7-FBF9-4D2C-9BEB-9169263649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2F54D30-9417-4BCA-9150-F27EC96C532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8494EA4-C802-490A-A508-A22F5552FD4B}"/>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8" name="Footer Placeholder 7">
            <a:extLst>
              <a:ext uri="{FF2B5EF4-FFF2-40B4-BE49-F238E27FC236}">
                <a16:creationId xmlns:a16="http://schemas.microsoft.com/office/drawing/2014/main" id="{054F7110-35FB-40D3-A4FF-B1BD08F9F34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A53A885-212B-41E1-BEED-BC0E89099897}"/>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582595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B18940-E91A-4A8C-9D2F-8520EAE5221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34F495-0C01-4498-AC07-5B05A9D447C7}"/>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4" name="Footer Placeholder 3">
            <a:extLst>
              <a:ext uri="{FF2B5EF4-FFF2-40B4-BE49-F238E27FC236}">
                <a16:creationId xmlns:a16="http://schemas.microsoft.com/office/drawing/2014/main" id="{005FF5E2-87B6-4F16-9518-16D9FDA9FC6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DF8244E-B0BE-4037-A1BE-3DE78767535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994953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96913D8-9FED-42DF-8BC4-F9E6D3ADAC94}"/>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3" name="Footer Placeholder 2">
            <a:extLst>
              <a:ext uri="{FF2B5EF4-FFF2-40B4-BE49-F238E27FC236}">
                <a16:creationId xmlns:a16="http://schemas.microsoft.com/office/drawing/2014/main" id="{7FFC6949-33A5-4070-9034-43A407FEC30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A2B7B1-420C-4E72-A3A8-77E7109B1AA3}"/>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38848958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7525C-CB7B-4317-842B-51111DB185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DA1FC8-CA73-4B8D-9351-C229337BA19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1AC7D7-89E0-44F4-94A1-CACA84BD07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2A9516-3735-4F87-B4C1-60AECD34ECBA}"/>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6" name="Footer Placeholder 5">
            <a:extLst>
              <a:ext uri="{FF2B5EF4-FFF2-40B4-BE49-F238E27FC236}">
                <a16:creationId xmlns:a16="http://schemas.microsoft.com/office/drawing/2014/main" id="{32555D49-BD19-4E0F-937E-5D246DAC9C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AE13840-CE9C-47D6-887A-7B8EEE944CC6}"/>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21049921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B0DC1F-BBB1-44EF-B54C-08628668C0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F2ED814-02CE-4E5A-9476-8A0355345D7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0B14718-080E-413B-BB45-DD01E086CC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3EDBBC-2A8E-4885-ACBC-604184A30452}"/>
              </a:ext>
            </a:extLst>
          </p:cNvPr>
          <p:cNvSpPr>
            <a:spLocks noGrp="1"/>
          </p:cNvSpPr>
          <p:nvPr>
            <p:ph type="dt" sz="half" idx="10"/>
          </p:nvPr>
        </p:nvSpPr>
        <p:spPr/>
        <p:txBody>
          <a:bodyPr/>
          <a:lstStyle/>
          <a:p>
            <a:fld id="{ACA54CFC-94C9-482F-86C7-B2961AD97234}" type="datetimeFigureOut">
              <a:rPr lang="en-US" smtClean="0"/>
              <a:t>4/4/2024</a:t>
            </a:fld>
            <a:endParaRPr lang="en-US"/>
          </a:p>
        </p:txBody>
      </p:sp>
      <p:sp>
        <p:nvSpPr>
          <p:cNvPr id="6" name="Footer Placeholder 5">
            <a:extLst>
              <a:ext uri="{FF2B5EF4-FFF2-40B4-BE49-F238E27FC236}">
                <a16:creationId xmlns:a16="http://schemas.microsoft.com/office/drawing/2014/main" id="{829808FC-00E1-4A7F-8611-B67E810802A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58D180-DB2A-4EE2-B690-2490E6EAC615}"/>
              </a:ext>
            </a:extLst>
          </p:cNvPr>
          <p:cNvSpPr>
            <a:spLocks noGrp="1"/>
          </p:cNvSpPr>
          <p:nvPr>
            <p:ph type="sldNum" sz="quarter" idx="12"/>
          </p:nvPr>
        </p:nvSpPr>
        <p:spPr/>
        <p:txBody>
          <a:bodyPr/>
          <a:lstStyle/>
          <a:p>
            <a:fld id="{31FD4A37-3529-415D-ABBD-4A432A0BEB04}" type="slidenum">
              <a:rPr lang="en-US" smtClean="0"/>
              <a:t>‹#›</a:t>
            </a:fld>
            <a:endParaRPr lang="en-US"/>
          </a:p>
        </p:txBody>
      </p:sp>
    </p:spTree>
    <p:extLst>
      <p:ext uri="{BB962C8B-B14F-4D97-AF65-F5344CB8AC3E}">
        <p14:creationId xmlns:p14="http://schemas.microsoft.com/office/powerpoint/2010/main" val="8132036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5C538-80F6-4815-ADCB-7E7A1212F0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E0754FE-9DAA-471F-BCE1-10A729F2A7C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C8171C-FE1D-45EA-9163-232354B429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A54CFC-94C9-482F-86C7-B2961AD97234}" type="datetimeFigureOut">
              <a:rPr lang="en-US" smtClean="0"/>
              <a:t>4/4/2024</a:t>
            </a:fld>
            <a:endParaRPr lang="en-US"/>
          </a:p>
        </p:txBody>
      </p:sp>
      <p:sp>
        <p:nvSpPr>
          <p:cNvPr id="5" name="Footer Placeholder 4">
            <a:extLst>
              <a:ext uri="{FF2B5EF4-FFF2-40B4-BE49-F238E27FC236}">
                <a16:creationId xmlns:a16="http://schemas.microsoft.com/office/drawing/2014/main" id="{63421876-E65E-4664-9429-347AE119E2E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7A02B50-FE8C-4315-8C6B-65E9C1DD60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FD4A37-3529-415D-ABBD-4A432A0BEB04}" type="slidenum">
              <a:rPr lang="en-US" smtClean="0"/>
              <a:t>‹#›</a:t>
            </a:fld>
            <a:endParaRPr lang="en-US"/>
          </a:p>
        </p:txBody>
      </p:sp>
    </p:spTree>
    <p:extLst>
      <p:ext uri="{BB962C8B-B14F-4D97-AF65-F5344CB8AC3E}">
        <p14:creationId xmlns:p14="http://schemas.microsoft.com/office/powerpoint/2010/main" val="31245052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369774-D6C0-49A5-9CF8-9582A6D2B5E6}"/>
              </a:ext>
            </a:extLst>
          </p:cNvPr>
          <p:cNvPicPr>
            <a:picLocks noChangeAspect="1"/>
          </p:cNvPicPr>
          <p:nvPr/>
        </p:nvPicPr>
        <p:blipFill>
          <a:blip r:embed="rId2"/>
          <a:stretch>
            <a:fillRect/>
          </a:stretch>
        </p:blipFill>
        <p:spPr>
          <a:xfrm>
            <a:off x="137641" y="6024271"/>
            <a:ext cx="2861439" cy="833729"/>
          </a:xfrm>
          <a:prstGeom prst="rect">
            <a:avLst/>
          </a:prstGeom>
        </p:spPr>
      </p:pic>
      <p:graphicFrame>
        <p:nvGraphicFramePr>
          <p:cNvPr id="4" name="Table 4">
            <a:extLst>
              <a:ext uri="{FF2B5EF4-FFF2-40B4-BE49-F238E27FC236}">
                <a16:creationId xmlns:a16="http://schemas.microsoft.com/office/drawing/2014/main" id="{16F4ED84-5E83-BC25-72C3-E4C6BABC6CAE}"/>
              </a:ext>
            </a:extLst>
          </p:cNvPr>
          <p:cNvGraphicFramePr>
            <a:graphicFrameLocks noGrp="1"/>
          </p:cNvGraphicFramePr>
          <p:nvPr>
            <p:extLst>
              <p:ext uri="{D42A27DB-BD31-4B8C-83A1-F6EECF244321}">
                <p14:modId xmlns:p14="http://schemas.microsoft.com/office/powerpoint/2010/main" val="2231391233"/>
              </p:ext>
            </p:extLst>
          </p:nvPr>
        </p:nvGraphicFramePr>
        <p:xfrm>
          <a:off x="283596" y="848632"/>
          <a:ext cx="11624807" cy="5136544"/>
        </p:xfrm>
        <a:graphic>
          <a:graphicData uri="http://schemas.openxmlformats.org/drawingml/2006/table">
            <a:tbl>
              <a:tblPr firstRow="1" bandRow="1">
                <a:tableStyleId>{5C22544A-7EE6-4342-B048-85BDC9FD1C3A}</a:tableStyleId>
              </a:tblPr>
              <a:tblGrid>
                <a:gridCol w="5693134">
                  <a:extLst>
                    <a:ext uri="{9D8B030D-6E8A-4147-A177-3AD203B41FA5}">
                      <a16:colId xmlns:a16="http://schemas.microsoft.com/office/drawing/2014/main" val="1353501915"/>
                    </a:ext>
                  </a:extLst>
                </a:gridCol>
                <a:gridCol w="5931673">
                  <a:extLst>
                    <a:ext uri="{9D8B030D-6E8A-4147-A177-3AD203B41FA5}">
                      <a16:colId xmlns:a16="http://schemas.microsoft.com/office/drawing/2014/main" val="393456554"/>
                    </a:ext>
                  </a:extLst>
                </a:gridCol>
              </a:tblGrid>
              <a:tr h="2568272">
                <a:tc>
                  <a:txBody>
                    <a:bodyPr/>
                    <a:lstStyle/>
                    <a:p>
                      <a:r>
                        <a:rPr lang="en-US" sz="1200" dirty="0">
                          <a:solidFill>
                            <a:schemeClr val="tx1"/>
                          </a:solidFill>
                        </a:rPr>
                        <a:t>In one or two sentences, what was the problem or issue that you identified?  </a:t>
                      </a:r>
                    </a:p>
                    <a:p>
                      <a:endParaRPr lang="en-US" sz="1200" dirty="0">
                        <a:solidFill>
                          <a:schemeClr val="tx1"/>
                        </a:solidFill>
                      </a:endParaRPr>
                    </a:p>
                    <a:p>
                      <a:r>
                        <a:rPr lang="en-US" sz="1200" b="0" dirty="0">
                          <a:solidFill>
                            <a:schemeClr val="tx1"/>
                          </a:solidFill>
                        </a:rPr>
                        <a:t>When staff turnover or changes occurred within facilities, many of the same NHSN </a:t>
                      </a:r>
                      <a:r>
                        <a:rPr lang="en-US" sz="1200" b="0">
                          <a:solidFill>
                            <a:schemeClr val="tx1"/>
                          </a:solidFill>
                        </a:rPr>
                        <a:t>questions were coming to the NHSN Epidemiologist indicating that there was a potential problem with </a:t>
                      </a:r>
                      <a:r>
                        <a:rPr lang="en-US" sz="1200" b="0" dirty="0">
                          <a:solidFill>
                            <a:schemeClr val="tx1"/>
                          </a:solidFill>
                        </a:rPr>
                        <a:t>how NHSN information was being transferred to the new individual in the position responsible for reporting to NHSN.</a:t>
                      </a:r>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p>
                      <a:endParaRPr lang="en-US" sz="12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dirty="0">
                          <a:solidFill>
                            <a:schemeClr val="tx1"/>
                          </a:solidFill>
                        </a:rPr>
                        <a:t>Provide some background information, such as how or why the current process evolved to what it is? How does this affect patient safety? Were there any regulatory implications?</a:t>
                      </a:r>
                    </a:p>
                    <a:p>
                      <a:endParaRPr lang="en-US" sz="1200" b="0" dirty="0">
                        <a:solidFill>
                          <a:schemeClr val="tx1"/>
                        </a:solidFill>
                      </a:endParaRPr>
                    </a:p>
                    <a:p>
                      <a:r>
                        <a:rPr lang="en-US" sz="1200" b="0" dirty="0">
                          <a:solidFill>
                            <a:schemeClr val="tx1"/>
                          </a:solidFill>
                        </a:rPr>
                        <a:t>NHSN reporting requirements increased drastically for all facility types during the COVID-19 pandemic and there was also large turnover in staff leaving potential breaks in staffing of positions that were responsible for reporting to NHSN. Those in these positions are normally responsible for a large variety of tasks and sometimes NHSN reporting gets forgotten or lost during these abrupt or planned changes. When new individuals in these positions did not know they were supposed to be reporting to NHSN, the facility had the potential to face CMS regulatory penalties for failing to repor</a:t>
                      </a:r>
                      <a:r>
                        <a:rPr lang="en-US" sz="1100" b="0" dirty="0">
                          <a:solidFill>
                            <a:schemeClr val="tx1"/>
                          </a:solidFill>
                          <a:latin typeface="Calibri"/>
                        </a:rPr>
                        <a:t>t.  </a:t>
                      </a:r>
                      <a:r>
                        <a:rPr lang="en-US" sz="1100" b="0" i="0" u="none" strike="noStrike" noProof="0" dirty="0">
                          <a:solidFill>
                            <a:srgbClr val="333333"/>
                          </a:solidFill>
                          <a:latin typeface="Calibri"/>
                        </a:rPr>
                        <a:t>The MT HAI team was notified by CDC when COVID-19 reporting lapses were identified. It was the expectation of the MT HAI team to contact these facilities.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56823977"/>
                  </a:ext>
                </a:extLst>
              </a:tr>
              <a:tr h="2568272">
                <a:tc>
                  <a:txBody>
                    <a:bodyPr/>
                    <a:lstStyle/>
                    <a:p>
                      <a:r>
                        <a:rPr lang="en-US" sz="1200" b="1" dirty="0">
                          <a:solidFill>
                            <a:schemeClr val="tx1"/>
                          </a:solidFill>
                        </a:rPr>
                        <a:t>What did you do to improve the problem/issue? Who was on your team and what resources did you use?  Did you use a specific tool or model (e.g., PDSA, Fishbone Diagram, Pareto Chart, SWOT or Gap Analysis, etc.)?</a:t>
                      </a:r>
                    </a:p>
                    <a:p>
                      <a:endParaRPr lang="en-US" sz="1200" b="1" dirty="0">
                        <a:solidFill>
                          <a:schemeClr val="tx1"/>
                        </a:solidFill>
                      </a:endParaRPr>
                    </a:p>
                    <a:p>
                      <a:pPr marL="0" marR="0" lvl="0" indent="0" algn="l" rtl="0" eaLnBrk="1" fontAlgn="auto" latinLnBrk="0" hangingPunct="1">
                        <a:lnSpc>
                          <a:spcPct val="100000"/>
                        </a:lnSpc>
                        <a:spcBef>
                          <a:spcPts val="0"/>
                        </a:spcBef>
                        <a:spcAft>
                          <a:spcPts val="0"/>
                        </a:spcAft>
                        <a:buClrTx/>
                        <a:buSzTx/>
                        <a:buFontTx/>
                        <a:buNone/>
                      </a:pPr>
                      <a:r>
                        <a:rPr lang="en-US" sz="1200" b="0" dirty="0">
                          <a:solidFill>
                            <a:schemeClr val="tx1"/>
                          </a:solidFill>
                        </a:rPr>
                        <a:t>This identified the need for a more standardized NHSN how-to guide for reporting that could be kept on file at the facility for when these staff turnover or changes occurred. The how-to guide template will be shared by the NHSN Epidemiologist with all IPs in Montana in addition to all individuals listed as the NHSN facility administrator. This how-to guide was developed with resources from NHSN and customized by the facility.  It contains a new staff checklist, basic administrative instructions, reporting requirements, educational roadmap, NHSN projects completed/or are ongoing, a leaving checklist, and more. </a:t>
                      </a:r>
                      <a:endParaRPr lang="en-US" sz="12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200" b="1" dirty="0">
                          <a:solidFill>
                            <a:schemeClr val="tx1"/>
                          </a:solidFill>
                        </a:rPr>
                        <a:t>What was the outcome, and how have you sustained this improvement/success?</a:t>
                      </a:r>
                    </a:p>
                    <a:p>
                      <a:endParaRPr lang="en-US" sz="1200" b="1" dirty="0">
                        <a:solidFill>
                          <a:schemeClr val="tx1"/>
                        </a:solidFill>
                      </a:endParaRPr>
                    </a:p>
                    <a:p>
                      <a:r>
                        <a:rPr lang="en-US" sz="1200" b="0" dirty="0">
                          <a:solidFill>
                            <a:schemeClr val="tx1"/>
                          </a:solidFill>
                        </a:rPr>
                        <a:t>A complete NHSN care package for the incoming staff member which is tailored specifically to that facility, using a template developed by the NHSN Epidemiologist at MT DPHHS. The how-to guide can be maintained and updated with each incoming staff member to make sure that it contains the most up-to-date information.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83720645"/>
                  </a:ext>
                </a:extLst>
              </a:tr>
            </a:tbl>
          </a:graphicData>
        </a:graphic>
      </p:graphicFrame>
      <p:sp>
        <p:nvSpPr>
          <p:cNvPr id="5" name="TextBox 4">
            <a:extLst>
              <a:ext uri="{FF2B5EF4-FFF2-40B4-BE49-F238E27FC236}">
                <a16:creationId xmlns:a16="http://schemas.microsoft.com/office/drawing/2014/main" id="{82202BDA-7BAD-2E65-5682-2B7A57E29548}"/>
              </a:ext>
            </a:extLst>
          </p:cNvPr>
          <p:cNvSpPr txBox="1"/>
          <p:nvPr/>
        </p:nvSpPr>
        <p:spPr>
          <a:xfrm>
            <a:off x="561976" y="-26057"/>
            <a:ext cx="11068046" cy="738664"/>
          </a:xfrm>
          <a:prstGeom prst="rect">
            <a:avLst/>
          </a:prstGeom>
          <a:noFill/>
        </p:spPr>
        <p:txBody>
          <a:bodyPr wrap="square" rtlCol="0">
            <a:spAutoFit/>
          </a:bodyPr>
          <a:lstStyle/>
          <a:p>
            <a:r>
              <a:rPr lang="en-US" dirty="0">
                <a:ln w="3175">
                  <a:solidFill>
                    <a:schemeClr val="tx1"/>
                  </a:solidFill>
                </a:ln>
              </a:rPr>
              <a:t>Title of Topic: </a:t>
            </a:r>
            <a:r>
              <a:rPr lang="en-US" sz="1600" dirty="0"/>
              <a:t>NHSN Reporting: A Guide to Reporting When Staffing Changes Happen  </a:t>
            </a:r>
            <a:r>
              <a:rPr lang="en-US" sz="2400" dirty="0">
                <a:ln w="3175">
                  <a:solidFill>
                    <a:schemeClr val="tx1"/>
                  </a:solidFill>
                </a:ln>
              </a:rPr>
              <a:t>       </a:t>
            </a:r>
            <a:r>
              <a:rPr lang="en-US" dirty="0">
                <a:ln w="3175">
                  <a:solidFill>
                    <a:schemeClr val="tx1"/>
                  </a:solidFill>
                </a:ln>
              </a:rPr>
              <a:t>Audience:      Novice        Proficient</a:t>
            </a:r>
          </a:p>
          <a:p>
            <a:r>
              <a:rPr lang="en-US" dirty="0">
                <a:ln w="3175">
                  <a:solidFill>
                    <a:schemeClr val="tx1"/>
                  </a:solidFill>
                </a:ln>
              </a:rPr>
              <a:t>Which “E” Are You Discussing:        Engage          Educate          Execute         Evaluate</a:t>
            </a:r>
          </a:p>
        </p:txBody>
      </p:sp>
      <p:sp>
        <p:nvSpPr>
          <p:cNvPr id="2" name="Oval 1">
            <a:extLst>
              <a:ext uri="{FF2B5EF4-FFF2-40B4-BE49-F238E27FC236}">
                <a16:creationId xmlns:a16="http://schemas.microsoft.com/office/drawing/2014/main" id="{44FC2170-0F31-590F-135C-26C142758BFF}"/>
              </a:ext>
            </a:extLst>
          </p:cNvPr>
          <p:cNvSpPr/>
          <p:nvPr/>
        </p:nvSpPr>
        <p:spPr>
          <a:xfrm>
            <a:off x="10269096" y="136915"/>
            <a:ext cx="226577" cy="191362"/>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Oval 2">
            <a:extLst>
              <a:ext uri="{FF2B5EF4-FFF2-40B4-BE49-F238E27FC236}">
                <a16:creationId xmlns:a16="http://schemas.microsoft.com/office/drawing/2014/main" id="{FAF4D473-8F90-A408-0CBB-01B393BEE426}"/>
              </a:ext>
            </a:extLst>
          </p:cNvPr>
          <p:cNvSpPr/>
          <p:nvPr/>
        </p:nvSpPr>
        <p:spPr>
          <a:xfrm>
            <a:off x="11630022" y="136915"/>
            <a:ext cx="226577" cy="19136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CF8199D-C8EA-C9F0-FDEC-8BEFA9708DDB}"/>
              </a:ext>
            </a:extLst>
          </p:cNvPr>
          <p:cNvSpPr/>
          <p:nvPr/>
        </p:nvSpPr>
        <p:spPr>
          <a:xfrm>
            <a:off x="3520035" y="425605"/>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2C78E11C-239D-5D89-C091-259DCB540193}"/>
              </a:ext>
            </a:extLst>
          </p:cNvPr>
          <p:cNvSpPr/>
          <p:nvPr/>
        </p:nvSpPr>
        <p:spPr>
          <a:xfrm>
            <a:off x="4683940" y="455007"/>
            <a:ext cx="258946" cy="191973"/>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124DB444-A716-F064-01CB-80EEAF723442}"/>
              </a:ext>
            </a:extLst>
          </p:cNvPr>
          <p:cNvSpPr/>
          <p:nvPr/>
        </p:nvSpPr>
        <p:spPr>
          <a:xfrm>
            <a:off x="6006987"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sp>
        <p:nvSpPr>
          <p:cNvPr id="10" name="Oval 9">
            <a:extLst>
              <a:ext uri="{FF2B5EF4-FFF2-40B4-BE49-F238E27FC236}">
                <a16:creationId xmlns:a16="http://schemas.microsoft.com/office/drawing/2014/main" id="{8B0F1702-8F4F-7D9D-7CCC-9D8CEE26CE88}"/>
              </a:ext>
            </a:extLst>
          </p:cNvPr>
          <p:cNvSpPr/>
          <p:nvPr/>
        </p:nvSpPr>
        <p:spPr>
          <a:xfrm>
            <a:off x="7177636" y="455007"/>
            <a:ext cx="258946" cy="191973"/>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p>
        </p:txBody>
      </p:sp>
      <p:pic>
        <p:nvPicPr>
          <p:cNvPr id="11" name="Picture 10">
            <a:extLst>
              <a:ext uri="{FF2B5EF4-FFF2-40B4-BE49-F238E27FC236}">
                <a16:creationId xmlns:a16="http://schemas.microsoft.com/office/drawing/2014/main" id="{7B3FB8EA-7A1A-974B-EDAD-06EEB0031AAF}"/>
              </a:ext>
            </a:extLst>
          </p:cNvPr>
          <p:cNvPicPr>
            <a:picLocks noChangeAspect="1"/>
          </p:cNvPicPr>
          <p:nvPr/>
        </p:nvPicPr>
        <p:blipFill>
          <a:blip r:embed="rId3"/>
          <a:stretch>
            <a:fillRect/>
          </a:stretch>
        </p:blipFill>
        <p:spPr>
          <a:xfrm>
            <a:off x="10382385" y="5729161"/>
            <a:ext cx="1129883" cy="967732"/>
          </a:xfrm>
          <a:prstGeom prst="rect">
            <a:avLst/>
          </a:prstGeom>
        </p:spPr>
      </p:pic>
      <p:pic>
        <p:nvPicPr>
          <p:cNvPr id="12" name="Picture 11">
            <a:extLst>
              <a:ext uri="{FF2B5EF4-FFF2-40B4-BE49-F238E27FC236}">
                <a16:creationId xmlns:a16="http://schemas.microsoft.com/office/drawing/2014/main" id="{C0E6C8F3-D832-C888-615E-324428A66A0F}"/>
              </a:ext>
            </a:extLst>
          </p:cNvPr>
          <p:cNvPicPr>
            <a:picLocks noChangeAspect="1"/>
          </p:cNvPicPr>
          <p:nvPr/>
        </p:nvPicPr>
        <p:blipFill>
          <a:blip r:embed="rId4"/>
          <a:stretch>
            <a:fillRect/>
          </a:stretch>
        </p:blipFill>
        <p:spPr>
          <a:xfrm>
            <a:off x="9196267" y="5615873"/>
            <a:ext cx="1025641" cy="1080286"/>
          </a:xfrm>
          <a:prstGeom prst="rect">
            <a:avLst/>
          </a:prstGeom>
        </p:spPr>
      </p:pic>
    </p:spTree>
    <p:extLst>
      <p:ext uri="{BB962C8B-B14F-4D97-AF65-F5344CB8AC3E}">
        <p14:creationId xmlns:p14="http://schemas.microsoft.com/office/powerpoint/2010/main" val="22632279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481</Words>
  <Application>Microsoft Office PowerPoint</Application>
  <PresentationFormat>Widescreen</PresentationFormat>
  <Paragraphs>18</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Bitterroot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Alida Merritt</dc:creator>
  <cp:lastModifiedBy>McNurlin, Kirsten</cp:lastModifiedBy>
  <cp:revision>37</cp:revision>
  <dcterms:created xsi:type="dcterms:W3CDTF">2022-03-29T17:53:29Z</dcterms:created>
  <dcterms:modified xsi:type="dcterms:W3CDTF">2024-04-04T14:37:39Z</dcterms:modified>
</cp:coreProperties>
</file>