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5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7" d="100"/>
          <a:sy n="67" d="100"/>
        </p:scale>
        <p:origin x="56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E6766-A0B7-40C1-A667-0E14B310B32C}" type="datetimeFigureOut">
              <a:rPr lang="en-US" smtClean="0"/>
              <a:t>4/17/2023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433CD8-2E21-4E14-9C4E-F9CC061CAC56}" type="slidenum">
              <a:rPr lang="en-US" smtClean="0"/>
              <a:t>‹#›</a:t>
            </a:fld>
            <a:endParaRPr lang="en-US"/>
          </a:p>
        </p:txBody>
      </p:sp>
    </p:spTree>
    <p:extLst>
      <p:ext uri="{BB962C8B-B14F-4D97-AF65-F5344CB8AC3E}">
        <p14:creationId xmlns:p14="http://schemas.microsoft.com/office/powerpoint/2010/main" val="147132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E87A-EA17-4E12-93BE-1DB92360E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A569B2-E324-46EF-AF9B-5E59DD546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0BB8FC-32FF-4631-B098-B84D8F2A6FCE}"/>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73B24BA9-00AB-454A-89DF-61723556B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C9A83-AFD3-4E4D-9D43-3804E39CC58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26900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E304-25CF-4F05-8047-E13421266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AE824-2528-4D57-AFF7-BE76A2B472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9D48-293F-4C15-B73F-04205AFDD9F5}"/>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89E63067-A5ED-49D0-B3C0-83E3DB90C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811561-4083-4FD4-8A38-A6C0558CD1ED}"/>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404904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C1798-B44B-4D0F-B358-7038848A16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A539CF-8FC5-496A-82A8-295422D2F9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E3672-6A26-43D4-AA0A-1FA6B0996C87}"/>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C1BE06D4-023B-4A12-9C5C-73D1616BE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25743-B6FB-42FC-A2DC-E6A01DC7B4AE}"/>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14957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F5AC4-2477-4147-A94D-BB4DA572A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6A3C2-F611-4FF7-B5BC-4C0F304F25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2974-8556-4B87-9074-F763A448902C}"/>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19927F4C-1548-4971-A3BB-671FD2E3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A1AB2-CE49-4883-8AC3-77CD74A5A62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162445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C375-A1A4-4AE9-A1CA-C8D800BA4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48FA59-3085-452F-8A98-B047D7BBB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83A5AE-B30D-42DA-871D-E8440574E5C5}"/>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71F2D3EB-2421-490E-9481-432D78FF4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93F52-1D2C-42A1-AA6D-AFCD5C7DFA3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7717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505D-7883-4BBB-9A41-65831BEAF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84050-03FE-4994-B714-45F55E14A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0D38-DF00-458B-91CE-C1E46E9014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35FD9-F8EF-44E8-87DA-B5C9D1DA4731}"/>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6" name="Footer Placeholder 5">
            <a:extLst>
              <a:ext uri="{FF2B5EF4-FFF2-40B4-BE49-F238E27FC236}">
                <a16:creationId xmlns:a16="http://schemas.microsoft.com/office/drawing/2014/main" id="{A6D34E58-6725-4EDA-A70B-928A584E5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B3CA15-CDB7-4E97-B20B-DCDCD472B134}"/>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7319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61F3D-BBF1-46FA-87D6-E9C53E049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A80BA8-2C60-4EDA-8901-E7911B4F2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94AA6-74A6-47DB-A01A-F0712C2C4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1717C7-FBF9-4D2C-9BEB-916926364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F54D30-9417-4BCA-9150-F27EC96C5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94EA4-C802-490A-A508-A22F5552FD4B}"/>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8" name="Footer Placeholder 7">
            <a:extLst>
              <a:ext uri="{FF2B5EF4-FFF2-40B4-BE49-F238E27FC236}">
                <a16:creationId xmlns:a16="http://schemas.microsoft.com/office/drawing/2014/main" id="{054F7110-35FB-40D3-A4FF-B1BD08F9F3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53A885-212B-41E1-BEED-BC0E89099897}"/>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58259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8940-E91A-4A8C-9D2F-8520EAE52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34F495-0C01-4498-AC07-5B05A9D447C7}"/>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4" name="Footer Placeholder 3">
            <a:extLst>
              <a:ext uri="{FF2B5EF4-FFF2-40B4-BE49-F238E27FC236}">
                <a16:creationId xmlns:a16="http://schemas.microsoft.com/office/drawing/2014/main" id="{005FF5E2-87B6-4F16-9518-16D9FDA9F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8244E-B0BE-4037-A1BE-3DE78767535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9949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913D8-9FED-42DF-8BC4-F9E6D3ADAC94}"/>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3" name="Footer Placeholder 2">
            <a:extLst>
              <a:ext uri="{FF2B5EF4-FFF2-40B4-BE49-F238E27FC236}">
                <a16:creationId xmlns:a16="http://schemas.microsoft.com/office/drawing/2014/main" id="{7FFC6949-33A5-4070-9034-43A407FEC3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A2B7B1-420C-4E72-A3A8-77E7109B1AA3}"/>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884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525C-CB7B-4317-842B-51111DB18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DA1FC8-CA73-4B8D-9351-C229337BA1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AC7D7-89E0-44F4-94A1-CACA84BD0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A9516-3735-4F87-B4C1-60AECD34ECBA}"/>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6" name="Footer Placeholder 5">
            <a:extLst>
              <a:ext uri="{FF2B5EF4-FFF2-40B4-BE49-F238E27FC236}">
                <a16:creationId xmlns:a16="http://schemas.microsoft.com/office/drawing/2014/main" id="{32555D49-BD19-4E0F-937E-5D246DAC9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E13840-CE9C-47D6-887A-7B8EEE944CC6}"/>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10499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DC1F-BBB1-44EF-B54C-08628668C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2ED814-02CE-4E5A-9476-8A0355345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B14718-080E-413B-BB45-DD01E086C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EDBBC-2A8E-4885-ACBC-604184A30452}"/>
              </a:ext>
            </a:extLst>
          </p:cNvPr>
          <p:cNvSpPr>
            <a:spLocks noGrp="1"/>
          </p:cNvSpPr>
          <p:nvPr>
            <p:ph type="dt" sz="half" idx="10"/>
          </p:nvPr>
        </p:nvSpPr>
        <p:spPr/>
        <p:txBody>
          <a:bodyPr/>
          <a:lstStyle/>
          <a:p>
            <a:fld id="{ACA54CFC-94C9-482F-86C7-B2961AD97234}" type="datetimeFigureOut">
              <a:rPr lang="en-US" smtClean="0"/>
              <a:t>4/17/2023</a:t>
            </a:fld>
            <a:endParaRPr lang="en-US"/>
          </a:p>
        </p:txBody>
      </p:sp>
      <p:sp>
        <p:nvSpPr>
          <p:cNvPr id="6" name="Footer Placeholder 5">
            <a:extLst>
              <a:ext uri="{FF2B5EF4-FFF2-40B4-BE49-F238E27FC236}">
                <a16:creationId xmlns:a16="http://schemas.microsoft.com/office/drawing/2014/main" id="{829808FC-00E1-4A7F-8611-B67E81080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8D180-DB2A-4EE2-B690-2490E6EAC61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81320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C538-80F6-4815-ADCB-7E7A1212F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754FE-9DAA-471F-BCE1-10A729F2A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8171C-FE1D-45EA-9163-232354B42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4CFC-94C9-482F-86C7-B2961AD97234}" type="datetimeFigureOut">
              <a:rPr lang="en-US" smtClean="0"/>
              <a:t>4/17/2023</a:t>
            </a:fld>
            <a:endParaRPr lang="en-US"/>
          </a:p>
        </p:txBody>
      </p:sp>
      <p:sp>
        <p:nvSpPr>
          <p:cNvPr id="5" name="Footer Placeholder 4">
            <a:extLst>
              <a:ext uri="{FF2B5EF4-FFF2-40B4-BE49-F238E27FC236}">
                <a16:creationId xmlns:a16="http://schemas.microsoft.com/office/drawing/2014/main" id="{63421876-E65E-4664-9429-347AE119E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A02B50-FE8C-4315-8C6B-65E9C1DD60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4A37-3529-415D-ABBD-4A432A0BEB04}" type="slidenum">
              <a:rPr lang="en-US" smtClean="0"/>
              <a:t>‹#›</a:t>
            </a:fld>
            <a:endParaRPr lang="en-US"/>
          </a:p>
        </p:txBody>
      </p:sp>
    </p:spTree>
    <p:extLst>
      <p:ext uri="{BB962C8B-B14F-4D97-AF65-F5344CB8AC3E}">
        <p14:creationId xmlns:p14="http://schemas.microsoft.com/office/powerpoint/2010/main" val="312450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369774-D6C0-49A5-9CF8-9582A6D2B5E6}"/>
              </a:ext>
            </a:extLst>
          </p:cNvPr>
          <p:cNvPicPr>
            <a:picLocks noChangeAspect="1"/>
          </p:cNvPicPr>
          <p:nvPr/>
        </p:nvPicPr>
        <p:blipFill>
          <a:blip r:embed="rId2"/>
          <a:stretch>
            <a:fillRect/>
          </a:stretch>
        </p:blipFill>
        <p:spPr>
          <a:xfrm>
            <a:off x="112474" y="5954647"/>
            <a:ext cx="2861439" cy="833729"/>
          </a:xfrm>
          <a:prstGeom prst="rect">
            <a:avLst/>
          </a:prstGeom>
        </p:spPr>
      </p:pic>
      <p:graphicFrame>
        <p:nvGraphicFramePr>
          <p:cNvPr id="4" name="Table 4">
            <a:extLst>
              <a:ext uri="{FF2B5EF4-FFF2-40B4-BE49-F238E27FC236}">
                <a16:creationId xmlns:a16="http://schemas.microsoft.com/office/drawing/2014/main" id="{16F4ED84-5E83-BC25-72C3-E4C6BABC6CAE}"/>
              </a:ext>
            </a:extLst>
          </p:cNvPr>
          <p:cNvGraphicFramePr>
            <a:graphicFrameLocks noGrp="1"/>
          </p:cNvGraphicFramePr>
          <p:nvPr>
            <p:extLst>
              <p:ext uri="{D42A27DB-BD31-4B8C-83A1-F6EECF244321}">
                <p14:modId xmlns:p14="http://schemas.microsoft.com/office/powerpoint/2010/main" val="826336199"/>
              </p:ext>
            </p:extLst>
          </p:nvPr>
        </p:nvGraphicFramePr>
        <p:xfrm>
          <a:off x="318052" y="472699"/>
          <a:ext cx="11624807" cy="6035040"/>
        </p:xfrm>
        <a:graphic>
          <a:graphicData uri="http://schemas.openxmlformats.org/drawingml/2006/table">
            <a:tbl>
              <a:tblPr firstRow="1" bandRow="1">
                <a:tableStyleId>{5C22544A-7EE6-4342-B048-85BDC9FD1C3A}</a:tableStyleId>
              </a:tblPr>
              <a:tblGrid>
                <a:gridCol w="5693134">
                  <a:extLst>
                    <a:ext uri="{9D8B030D-6E8A-4147-A177-3AD203B41FA5}">
                      <a16:colId xmlns:a16="http://schemas.microsoft.com/office/drawing/2014/main" val="1353501915"/>
                    </a:ext>
                  </a:extLst>
                </a:gridCol>
                <a:gridCol w="5931673">
                  <a:extLst>
                    <a:ext uri="{9D8B030D-6E8A-4147-A177-3AD203B41FA5}">
                      <a16:colId xmlns:a16="http://schemas.microsoft.com/office/drawing/2014/main" val="393456554"/>
                    </a:ext>
                  </a:extLst>
                </a:gridCol>
              </a:tblGrid>
              <a:tr h="2568272">
                <a:tc>
                  <a:txBody>
                    <a:bodyPr/>
                    <a:lstStyle/>
                    <a:p>
                      <a:r>
                        <a:rPr lang="en-US" sz="1200" dirty="0">
                          <a:solidFill>
                            <a:schemeClr val="tx1"/>
                          </a:solidFill>
                        </a:rPr>
                        <a:t>In one or two sentences, what was the problem or issue that you identified?</a:t>
                      </a:r>
                    </a:p>
                    <a:p>
                      <a:endParaRPr lang="en-US" sz="1200" dirty="0">
                        <a:solidFill>
                          <a:schemeClr val="tx1"/>
                        </a:solidFill>
                      </a:endParaRPr>
                    </a:p>
                    <a:p>
                      <a:r>
                        <a:rPr lang="en-US" sz="1200" dirty="0">
                          <a:solidFill>
                            <a:schemeClr val="tx1"/>
                          </a:solidFill>
                        </a:rPr>
                        <a:t>Covid Outbreak that hit 11 residents and 7 staff in November and December. Then on the day outbreak should’ve ended, we got hit with influenza that hit 4 staff and 3 residents. </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a:solidFill>
                            <a:schemeClr val="tx1"/>
                          </a:solidFill>
                        </a:rPr>
                        <a:t>Provide some background information, such as how or why the current process evolved to what it is? How does this affect patient safety? Were there any regulatory implications?</a:t>
                      </a:r>
                    </a:p>
                    <a:p>
                      <a:endParaRPr lang="en-US" sz="1200" dirty="0">
                        <a:solidFill>
                          <a:schemeClr val="tx1"/>
                        </a:solidFill>
                      </a:endParaRPr>
                    </a:p>
                    <a:p>
                      <a:r>
                        <a:rPr lang="en-US" sz="1200" dirty="0">
                          <a:solidFill>
                            <a:schemeClr val="tx1"/>
                          </a:solidFill>
                        </a:rPr>
                        <a:t>During outbreak status a lot of change was going on and we had a lot of new staff that were unfamiliar with processes/policy. We had a new IP- me, an interim DON and did not have an active Infection Control Committee or QI team.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823977"/>
                  </a:ext>
                </a:extLst>
              </a:tr>
              <a:tr h="2568272">
                <a:tc>
                  <a:txBody>
                    <a:bodyPr/>
                    <a:lstStyle/>
                    <a:p>
                      <a:r>
                        <a:rPr lang="en-US" sz="1200" b="1" dirty="0">
                          <a:solidFill>
                            <a:schemeClr val="tx1"/>
                          </a:solidFill>
                        </a:rPr>
                        <a:t>What did you do to improve the problem/issue?  Who was on your team and what resources did you use?  Did you use a specific tool or model (e.g., PDSA, Fishbone Diagram, Pareto Chart, SWOT or Gap Analysis, etc.)?</a:t>
                      </a: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An After Action Review was held to see where area of improvement were needed moving forward. The team was multidisciplinary team, we encouraged nurses, CNAs and any staff member who could to attend. </a:t>
                      </a: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rPr>
                        <a:t>What was the outcome, and how have you sustained this improvement/success?</a:t>
                      </a:r>
                    </a:p>
                    <a:p>
                      <a:endParaRPr lang="en-US" sz="1200" b="1" dirty="0">
                        <a:solidFill>
                          <a:schemeClr val="tx1"/>
                        </a:solidFill>
                      </a:endParaRPr>
                    </a:p>
                    <a:p>
                      <a:r>
                        <a:rPr lang="en-US" sz="1200" b="1" dirty="0">
                          <a:solidFill>
                            <a:schemeClr val="tx1"/>
                          </a:solidFill>
                        </a:rPr>
                        <a:t>We are taking some things to our QI department to improve. However, we are now more prepared for future outbreaks with clear roles and concept that we will meet ASAP when outbreak is established. It gave all aspects and members a voice on where improvements could be made.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3720645"/>
                  </a:ext>
                </a:extLst>
              </a:tr>
            </a:tbl>
          </a:graphicData>
        </a:graphic>
      </p:graphicFrame>
      <p:sp>
        <p:nvSpPr>
          <p:cNvPr id="5" name="TextBox 4">
            <a:extLst>
              <a:ext uri="{FF2B5EF4-FFF2-40B4-BE49-F238E27FC236}">
                <a16:creationId xmlns:a16="http://schemas.microsoft.com/office/drawing/2014/main" id="{82202BDA-7BAD-2E65-5682-2B7A57E29548}"/>
              </a:ext>
            </a:extLst>
          </p:cNvPr>
          <p:cNvSpPr txBox="1"/>
          <p:nvPr/>
        </p:nvSpPr>
        <p:spPr>
          <a:xfrm>
            <a:off x="561892" y="103367"/>
            <a:ext cx="11068216" cy="369332"/>
          </a:xfrm>
          <a:prstGeom prst="rect">
            <a:avLst/>
          </a:prstGeom>
          <a:noFill/>
        </p:spPr>
        <p:txBody>
          <a:bodyPr wrap="square" rtlCol="0">
            <a:spAutoFit/>
          </a:bodyPr>
          <a:lstStyle/>
          <a:p>
            <a:pPr algn="ctr"/>
            <a:r>
              <a:rPr lang="en-US" dirty="0">
                <a:ln w="3175">
                  <a:solidFill>
                    <a:schemeClr val="tx1"/>
                  </a:solidFill>
                </a:ln>
              </a:rPr>
              <a:t>(Outbreak After Action Review)</a:t>
            </a:r>
          </a:p>
        </p:txBody>
      </p:sp>
    </p:spTree>
    <p:extLst>
      <p:ext uri="{BB962C8B-B14F-4D97-AF65-F5344CB8AC3E}">
        <p14:creationId xmlns:p14="http://schemas.microsoft.com/office/powerpoint/2010/main" val="226322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286FC9-D864-4D6C-71C6-3C44956093E9}"/>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dirty="0">
                <a:solidFill>
                  <a:srgbClr val="FFFFFF"/>
                </a:solidFill>
                <a:latin typeface="+mj-lt"/>
                <a:ea typeface="+mj-ea"/>
                <a:cs typeface="+mj-cs"/>
              </a:rPr>
              <a:t>After Action Review (AAR)</a:t>
            </a:r>
          </a:p>
        </p:txBody>
      </p:sp>
      <p:pic>
        <p:nvPicPr>
          <p:cNvPr id="4" name="Content Placeholder 4">
            <a:extLst>
              <a:ext uri="{FF2B5EF4-FFF2-40B4-BE49-F238E27FC236}">
                <a16:creationId xmlns:a16="http://schemas.microsoft.com/office/drawing/2014/main" id="{CA57E9F8-1C3D-1B46-5E0C-0A67F1C81257}"/>
              </a:ext>
            </a:extLst>
          </p:cNvPr>
          <p:cNvPicPr>
            <a:picLocks noGrp="1" noChangeAspect="1"/>
          </p:cNvPicPr>
          <p:nvPr>
            <p:ph idx="1"/>
          </p:nvPr>
        </p:nvPicPr>
        <p:blipFill>
          <a:blip r:embed="rId2"/>
          <a:stretch>
            <a:fillRect/>
          </a:stretch>
        </p:blipFill>
        <p:spPr>
          <a:xfrm>
            <a:off x="4782414" y="643466"/>
            <a:ext cx="6770504" cy="5568739"/>
          </a:xfrm>
          <a:prstGeom prst="rect">
            <a:avLst/>
          </a:prstGeom>
        </p:spPr>
      </p:pic>
    </p:spTree>
    <p:extLst>
      <p:ext uri="{BB962C8B-B14F-4D97-AF65-F5344CB8AC3E}">
        <p14:creationId xmlns:p14="http://schemas.microsoft.com/office/powerpoint/2010/main" val="3662033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Rectangle 44">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pic>
        <p:nvPicPr>
          <p:cNvPr id="11" name="Content Placeholder 6">
            <a:extLst>
              <a:ext uri="{FF2B5EF4-FFF2-40B4-BE49-F238E27FC236}">
                <a16:creationId xmlns:a16="http://schemas.microsoft.com/office/drawing/2014/main" id="{978EA7F5-9B09-0913-F5E9-DBF3DFDD8748}"/>
              </a:ext>
            </a:extLst>
          </p:cNvPr>
          <p:cNvPicPr>
            <a:picLocks noChangeAspect="1"/>
          </p:cNvPicPr>
          <p:nvPr/>
        </p:nvPicPr>
        <p:blipFill>
          <a:blip r:embed="rId2"/>
          <a:stretch>
            <a:fillRect/>
          </a:stretch>
        </p:blipFill>
        <p:spPr>
          <a:xfrm>
            <a:off x="1157317" y="643467"/>
            <a:ext cx="3895706" cy="5448542"/>
          </a:xfrm>
          <a:prstGeom prst="rect">
            <a:avLst/>
          </a:prstGeom>
        </p:spPr>
      </p:pic>
      <p:cxnSp>
        <p:nvCxnSpPr>
          <p:cNvPr id="47" name="Straight Connector 46">
            <a:extLst>
              <a:ext uri="{FF2B5EF4-FFF2-40B4-BE49-F238E27FC236}">
                <a16:creationId xmlns:a16="http://schemas.microsoft.com/office/drawing/2014/main" id="{02E9B2EE-76CA-47F3-9977-3F2FCB7FD2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1739239"/>
            <a:ext cx="0" cy="320040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9BAE4932-80B1-E785-DF03-804CD06FBE0F}"/>
              </a:ext>
            </a:extLst>
          </p:cNvPr>
          <p:cNvPicPr>
            <a:picLocks noChangeAspect="1"/>
          </p:cNvPicPr>
          <p:nvPr/>
        </p:nvPicPr>
        <p:blipFill>
          <a:blip r:embed="rId3"/>
          <a:stretch>
            <a:fillRect/>
          </a:stretch>
        </p:blipFill>
        <p:spPr>
          <a:xfrm>
            <a:off x="6241330" y="725864"/>
            <a:ext cx="5110439" cy="5309547"/>
          </a:xfrm>
          <a:prstGeom prst="rect">
            <a:avLst/>
          </a:prstGeom>
        </p:spPr>
      </p:pic>
    </p:spTree>
    <p:extLst>
      <p:ext uri="{BB962C8B-B14F-4D97-AF65-F5344CB8AC3E}">
        <p14:creationId xmlns:p14="http://schemas.microsoft.com/office/powerpoint/2010/main" val="2069262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299</Words>
  <Application>Microsoft Office PowerPoint</Application>
  <PresentationFormat>Widescreen</PresentationFormat>
  <Paragraphs>30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After Action Review (AAR)</vt:lpstr>
      <vt:lpstr>PowerPoint Presentation</vt:lpstr>
    </vt:vector>
  </TitlesOfParts>
  <Company>Bitterroot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Alida Merritt</dc:creator>
  <cp:lastModifiedBy>McNurlin, Kirsten</cp:lastModifiedBy>
  <cp:revision>8</cp:revision>
  <dcterms:created xsi:type="dcterms:W3CDTF">2022-03-29T17:53:29Z</dcterms:created>
  <dcterms:modified xsi:type="dcterms:W3CDTF">2023-04-17T17:45:02Z</dcterms:modified>
</cp:coreProperties>
</file>