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055" r:id="rId3"/>
    <p:sldId id="257" r:id="rId4"/>
    <p:sldId id="2054" r:id="rId5"/>
    <p:sldId id="258" r:id="rId6"/>
    <p:sldId id="351" r:id="rId7"/>
    <p:sldId id="259" r:id="rId8"/>
    <p:sldId id="260" r:id="rId9"/>
    <p:sldId id="2051" r:id="rId10"/>
    <p:sldId id="261" r:id="rId11"/>
    <p:sldId id="2052" r:id="rId12"/>
    <p:sldId id="2053" r:id="rId13"/>
    <p:sldId id="343" r:id="rId14"/>
    <p:sldId id="344" r:id="rId15"/>
    <p:sldId id="345" r:id="rId16"/>
    <p:sldId id="346" r:id="rId17"/>
    <p:sldId id="348" r:id="rId18"/>
    <p:sldId id="349" r:id="rId19"/>
    <p:sldId id="350" r:id="rId20"/>
    <p:sldId id="2050" r:id="rId21"/>
    <p:sldId id="354" r:id="rId22"/>
    <p:sldId id="2056" r:id="rId23"/>
    <p:sldId id="2057" r:id="rId24"/>
    <p:sldId id="2058" r:id="rId25"/>
    <p:sldId id="20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5084" autoAdjust="0"/>
  </p:normalViewPr>
  <p:slideViewPr>
    <p:cSldViewPr snapToGrid="0">
      <p:cViewPr varScale="1">
        <p:scale>
          <a:sx n="57" d="100"/>
          <a:sy n="57" d="100"/>
        </p:scale>
        <p:origin x="900"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mhanas\mha\Quality%20Initiatives\Partnership%20for%20Patients\HIIN\Facilities\Livingston\Reports\4Q2019\Patient%20Harm%20Graph-Livingst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hanas\mha\Quality%20Initiatives\Partnership%20for%20Patients\HIIN\Facilities\Livingston\Reports\4Q2019\Livingston%20Quarterly%20Report-4Q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ADE Anticoagulation</c:v>
                </c:pt>
              </c:strCache>
            </c:strRef>
          </c:tx>
          <c:spPr>
            <a:solidFill>
              <a:schemeClr val="accent1"/>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Sheet1!$B$2:$B$40</c:f>
              <c:numCache>
                <c:formatCode>General</c:formatCode>
                <c:ptCount val="39"/>
                <c:pt idx="0">
                  <c:v>1</c:v>
                </c:pt>
                <c:pt idx="1">
                  <c:v>1</c:v>
                </c:pt>
                <c:pt idx="2">
                  <c:v>3</c:v>
                </c:pt>
                <c:pt idx="3">
                  <c:v>1</c:v>
                </c:pt>
                <c:pt idx="5">
                  <c:v>1</c:v>
                </c:pt>
                <c:pt idx="7">
                  <c:v>2</c:v>
                </c:pt>
                <c:pt idx="8">
                  <c:v>2</c:v>
                </c:pt>
                <c:pt idx="10">
                  <c:v>1</c:v>
                </c:pt>
                <c:pt idx="14">
                  <c:v>1</c:v>
                </c:pt>
                <c:pt idx="15">
                  <c:v>1</c:v>
                </c:pt>
              </c:numCache>
            </c:numRef>
          </c:val>
          <c:extLst>
            <c:ext xmlns:c16="http://schemas.microsoft.com/office/drawing/2014/chart" uri="{C3380CC4-5D6E-409C-BE32-E72D297353CC}">
              <c16:uniqueId val="{00000000-B74A-46B4-8962-7BCAA478C64C}"/>
            </c:ext>
          </c:extLst>
        </c:ser>
        <c:ser>
          <c:idx val="1"/>
          <c:order val="1"/>
          <c:tx>
            <c:strRef>
              <c:f>Sheet1!$C$1</c:f>
              <c:strCache>
                <c:ptCount val="1"/>
                <c:pt idx="0">
                  <c:v>ADE Hypoglycemia</c:v>
                </c:pt>
              </c:strCache>
            </c:strRef>
          </c:tx>
          <c:spPr>
            <a:solidFill>
              <a:schemeClr val="accent2"/>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Sheet1!$C$2:$C$40</c:f>
              <c:numCache>
                <c:formatCode>General</c:formatCode>
                <c:ptCount val="39"/>
                <c:pt idx="4">
                  <c:v>1</c:v>
                </c:pt>
                <c:pt idx="5">
                  <c:v>1</c:v>
                </c:pt>
                <c:pt idx="7">
                  <c:v>2</c:v>
                </c:pt>
                <c:pt idx="20">
                  <c:v>1</c:v>
                </c:pt>
                <c:pt idx="31">
                  <c:v>1</c:v>
                </c:pt>
                <c:pt idx="33">
                  <c:v>1</c:v>
                </c:pt>
                <c:pt idx="37">
                  <c:v>1</c:v>
                </c:pt>
              </c:numCache>
            </c:numRef>
          </c:val>
          <c:extLst>
            <c:ext xmlns:c16="http://schemas.microsoft.com/office/drawing/2014/chart" uri="{C3380CC4-5D6E-409C-BE32-E72D297353CC}">
              <c16:uniqueId val="{00000001-B74A-46B4-8962-7BCAA478C64C}"/>
            </c:ext>
          </c:extLst>
        </c:ser>
        <c:ser>
          <c:idx val="2"/>
          <c:order val="2"/>
          <c:tx>
            <c:strRef>
              <c:f>Sheet1!$D$1</c:f>
              <c:strCache>
                <c:ptCount val="1"/>
                <c:pt idx="0">
                  <c:v>ADE Opioid</c:v>
                </c:pt>
              </c:strCache>
            </c:strRef>
          </c:tx>
          <c:spPr>
            <a:solidFill>
              <a:schemeClr val="accent3"/>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Sheet1!$D$2:$D$40</c:f>
              <c:numCache>
                <c:formatCode>General</c:formatCode>
                <c:ptCount val="39"/>
                <c:pt idx="1">
                  <c:v>2</c:v>
                </c:pt>
                <c:pt idx="8">
                  <c:v>1</c:v>
                </c:pt>
                <c:pt idx="11">
                  <c:v>1</c:v>
                </c:pt>
                <c:pt idx="12">
                  <c:v>1</c:v>
                </c:pt>
                <c:pt idx="15">
                  <c:v>1</c:v>
                </c:pt>
                <c:pt idx="16">
                  <c:v>2</c:v>
                </c:pt>
                <c:pt idx="19">
                  <c:v>1</c:v>
                </c:pt>
                <c:pt idx="29">
                  <c:v>1</c:v>
                </c:pt>
                <c:pt idx="33">
                  <c:v>1</c:v>
                </c:pt>
                <c:pt idx="36">
                  <c:v>1</c:v>
                </c:pt>
              </c:numCache>
            </c:numRef>
          </c:val>
          <c:extLst>
            <c:ext xmlns:c16="http://schemas.microsoft.com/office/drawing/2014/chart" uri="{C3380CC4-5D6E-409C-BE32-E72D297353CC}">
              <c16:uniqueId val="{00000002-B74A-46B4-8962-7BCAA478C64C}"/>
            </c:ext>
          </c:extLst>
        </c:ser>
        <c:ser>
          <c:idx val="3"/>
          <c:order val="3"/>
          <c:tx>
            <c:strRef>
              <c:f>Sheet1!$E$1</c:f>
              <c:strCache>
                <c:ptCount val="1"/>
                <c:pt idx="0">
                  <c:v>CAUTI</c:v>
                </c:pt>
              </c:strCache>
            </c:strRef>
          </c:tx>
          <c:spPr>
            <a:solidFill>
              <a:schemeClr val="accent4"/>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Sheet1!$E$2:$E$40</c:f>
              <c:numCache>
                <c:formatCode>General</c:formatCode>
                <c:ptCount val="39"/>
                <c:pt idx="8">
                  <c:v>1</c:v>
                </c:pt>
                <c:pt idx="9">
                  <c:v>1</c:v>
                </c:pt>
                <c:pt idx="10">
                  <c:v>1</c:v>
                </c:pt>
                <c:pt idx="12">
                  <c:v>1</c:v>
                </c:pt>
              </c:numCache>
            </c:numRef>
          </c:val>
          <c:extLst>
            <c:ext xmlns:c16="http://schemas.microsoft.com/office/drawing/2014/chart" uri="{C3380CC4-5D6E-409C-BE32-E72D297353CC}">
              <c16:uniqueId val="{00000003-B74A-46B4-8962-7BCAA478C64C}"/>
            </c:ext>
          </c:extLst>
        </c:ser>
        <c:ser>
          <c:idx val="4"/>
          <c:order val="4"/>
          <c:tx>
            <c:strRef>
              <c:f>Sheet1!$F$1</c:f>
              <c:strCache>
                <c:ptCount val="1"/>
                <c:pt idx="0">
                  <c:v>CLABSI</c:v>
                </c:pt>
              </c:strCache>
            </c:strRef>
          </c:tx>
          <c:spPr>
            <a:solidFill>
              <a:schemeClr val="accent5"/>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Sheet1!$F$2:$F$40</c:f>
              <c:numCache>
                <c:formatCode>General</c:formatCode>
                <c:ptCount val="39"/>
                <c:pt idx="9">
                  <c:v>1</c:v>
                </c:pt>
              </c:numCache>
            </c:numRef>
          </c:val>
          <c:extLst>
            <c:ext xmlns:c16="http://schemas.microsoft.com/office/drawing/2014/chart" uri="{C3380CC4-5D6E-409C-BE32-E72D297353CC}">
              <c16:uniqueId val="{00000004-B74A-46B4-8962-7BCAA478C64C}"/>
            </c:ext>
          </c:extLst>
        </c:ser>
        <c:ser>
          <c:idx val="5"/>
          <c:order val="5"/>
          <c:tx>
            <c:strRef>
              <c:f>Sheet1!$G$1</c:f>
              <c:strCache>
                <c:ptCount val="1"/>
                <c:pt idx="0">
                  <c:v>c.Diff</c:v>
                </c:pt>
              </c:strCache>
            </c:strRef>
          </c:tx>
          <c:spPr>
            <a:solidFill>
              <a:schemeClr val="accent6"/>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Sheet1!$G$2:$G$40</c:f>
              <c:numCache>
                <c:formatCode>General</c:formatCode>
                <c:ptCount val="39"/>
                <c:pt idx="11">
                  <c:v>2</c:v>
                </c:pt>
                <c:pt idx="12">
                  <c:v>1</c:v>
                </c:pt>
                <c:pt idx="23">
                  <c:v>1</c:v>
                </c:pt>
                <c:pt idx="28">
                  <c:v>1</c:v>
                </c:pt>
              </c:numCache>
            </c:numRef>
          </c:val>
          <c:extLst>
            <c:ext xmlns:c16="http://schemas.microsoft.com/office/drawing/2014/chart" uri="{C3380CC4-5D6E-409C-BE32-E72D297353CC}">
              <c16:uniqueId val="{00000005-B74A-46B4-8962-7BCAA478C64C}"/>
            </c:ext>
          </c:extLst>
        </c:ser>
        <c:ser>
          <c:idx val="6"/>
          <c:order val="6"/>
          <c:tx>
            <c:strRef>
              <c:f>Sheet1!$H$1</c:f>
              <c:strCache>
                <c:ptCount val="1"/>
                <c:pt idx="0">
                  <c:v>Falls</c:v>
                </c:pt>
              </c:strCache>
            </c:strRef>
          </c:tx>
          <c:spPr>
            <a:solidFill>
              <a:schemeClr val="accent1">
                <a:lumMod val="60000"/>
              </a:schemeClr>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Sheet1!$H$2:$H$40</c:f>
              <c:numCache>
                <c:formatCode>General</c:formatCode>
                <c:ptCount val="39"/>
                <c:pt idx="0">
                  <c:v>4</c:v>
                </c:pt>
                <c:pt idx="2">
                  <c:v>2</c:v>
                </c:pt>
                <c:pt idx="4">
                  <c:v>1</c:v>
                </c:pt>
                <c:pt idx="6">
                  <c:v>2</c:v>
                </c:pt>
                <c:pt idx="11">
                  <c:v>1</c:v>
                </c:pt>
                <c:pt idx="14">
                  <c:v>1</c:v>
                </c:pt>
                <c:pt idx="15">
                  <c:v>2</c:v>
                </c:pt>
                <c:pt idx="31">
                  <c:v>1</c:v>
                </c:pt>
              </c:numCache>
            </c:numRef>
          </c:val>
          <c:extLst>
            <c:ext xmlns:c16="http://schemas.microsoft.com/office/drawing/2014/chart" uri="{C3380CC4-5D6E-409C-BE32-E72D297353CC}">
              <c16:uniqueId val="{00000006-B74A-46B4-8962-7BCAA478C64C}"/>
            </c:ext>
          </c:extLst>
        </c:ser>
        <c:ser>
          <c:idx val="7"/>
          <c:order val="7"/>
          <c:tx>
            <c:strRef>
              <c:f>Sheet1!$I$1</c:f>
              <c:strCache>
                <c:ptCount val="1"/>
                <c:pt idx="0">
                  <c:v>SSI-Colon</c:v>
                </c:pt>
              </c:strCache>
            </c:strRef>
          </c:tx>
          <c:spPr>
            <a:solidFill>
              <a:schemeClr val="accent2">
                <a:lumMod val="60000"/>
              </a:schemeClr>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Sheet1!$I$2:$I$40</c:f>
              <c:numCache>
                <c:formatCode>General</c:formatCode>
                <c:ptCount val="39"/>
                <c:pt idx="20">
                  <c:v>1</c:v>
                </c:pt>
              </c:numCache>
            </c:numRef>
          </c:val>
          <c:extLst>
            <c:ext xmlns:c16="http://schemas.microsoft.com/office/drawing/2014/chart" uri="{C3380CC4-5D6E-409C-BE32-E72D297353CC}">
              <c16:uniqueId val="{00000007-B74A-46B4-8962-7BCAA478C64C}"/>
            </c:ext>
          </c:extLst>
        </c:ser>
        <c:ser>
          <c:idx val="8"/>
          <c:order val="8"/>
          <c:tx>
            <c:strRef>
              <c:f>Sheet1!$J$1</c:f>
              <c:strCache>
                <c:ptCount val="1"/>
                <c:pt idx="0">
                  <c:v>VTE</c:v>
                </c:pt>
              </c:strCache>
            </c:strRef>
          </c:tx>
          <c:spPr>
            <a:solidFill>
              <a:schemeClr val="accent3">
                <a:lumMod val="60000"/>
              </a:schemeClr>
            </a:solidFill>
            <a:ln>
              <a:noFill/>
            </a:ln>
            <a:effectLst/>
          </c:spPr>
          <c:invertIfNegative val="0"/>
          <c:cat>
            <c:numRef>
              <c:f>Sheet1!$A$2:$A$40</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Sheet1!$J$2:$J$40</c:f>
              <c:numCache>
                <c:formatCode>General</c:formatCode>
                <c:ptCount val="39"/>
                <c:pt idx="2">
                  <c:v>1</c:v>
                </c:pt>
                <c:pt idx="9">
                  <c:v>2</c:v>
                </c:pt>
                <c:pt idx="11">
                  <c:v>1</c:v>
                </c:pt>
              </c:numCache>
            </c:numRef>
          </c:val>
          <c:extLst>
            <c:ext xmlns:c16="http://schemas.microsoft.com/office/drawing/2014/chart" uri="{C3380CC4-5D6E-409C-BE32-E72D297353CC}">
              <c16:uniqueId val="{00000008-B74A-46B4-8962-7BCAA478C64C}"/>
            </c:ext>
          </c:extLst>
        </c:ser>
        <c:dLbls>
          <c:showLegendKey val="0"/>
          <c:showVal val="0"/>
          <c:showCatName val="0"/>
          <c:showSerName val="0"/>
          <c:showPercent val="0"/>
          <c:showBubbleSize val="0"/>
        </c:dLbls>
        <c:gapWidth val="150"/>
        <c:overlap val="100"/>
        <c:axId val="653934848"/>
        <c:axId val="653936816"/>
      </c:barChart>
      <c:dateAx>
        <c:axId val="653934848"/>
        <c:scaling>
          <c:orientation val="minMax"/>
        </c:scaling>
        <c:delete val="0"/>
        <c:axPos val="b"/>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653936816"/>
        <c:crosses val="autoZero"/>
        <c:auto val="1"/>
        <c:lblOffset val="100"/>
        <c:baseTimeUnit val="months"/>
      </c:dateAx>
      <c:valAx>
        <c:axId val="65393681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Number of Patient Harms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5393484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Harms per 1,000 Discharges</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Livingston!$A$3</c:f>
              <c:strCache>
                <c:ptCount val="1"/>
                <c:pt idx="0">
                  <c:v>Hospital</c:v>
                </c:pt>
              </c:strCache>
            </c:strRef>
          </c:tx>
          <c:spPr>
            <a:ln w="22225" cap="rnd">
              <a:solidFill>
                <a:schemeClr val="accent1"/>
              </a:solidFill>
            </a:ln>
            <a:effectLst>
              <a:glow rad="139700">
                <a:schemeClr val="accent1">
                  <a:satMod val="175000"/>
                  <a:alpha val="14000"/>
                </a:schemeClr>
              </a:glow>
            </a:effectLst>
          </c:spPr>
          <c:marker>
            <c:symbol val="none"/>
          </c:marker>
          <c:cat>
            <c:numRef>
              <c:f>Livingston!$B$2:$AN$2</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Livingston!$B$3:$AN$3</c:f>
              <c:numCache>
                <c:formatCode>0.0</c:formatCode>
                <c:ptCount val="39"/>
                <c:pt idx="0">
                  <c:v>159.6</c:v>
                </c:pt>
                <c:pt idx="1">
                  <c:v>88.6</c:v>
                </c:pt>
                <c:pt idx="2">
                  <c:v>122</c:v>
                </c:pt>
                <c:pt idx="3">
                  <c:v>137.5</c:v>
                </c:pt>
                <c:pt idx="4">
                  <c:v>116.3</c:v>
                </c:pt>
                <c:pt idx="5">
                  <c:v>90.9</c:v>
                </c:pt>
                <c:pt idx="6">
                  <c:v>116.3</c:v>
                </c:pt>
                <c:pt idx="7">
                  <c:v>100</c:v>
                </c:pt>
                <c:pt idx="8">
                  <c:v>164.4</c:v>
                </c:pt>
                <c:pt idx="9">
                  <c:v>129.4</c:v>
                </c:pt>
                <c:pt idx="10">
                  <c:v>90</c:v>
                </c:pt>
                <c:pt idx="11">
                  <c:v>158.69999999999999</c:v>
                </c:pt>
                <c:pt idx="12">
                  <c:v>114.8</c:v>
                </c:pt>
                <c:pt idx="13">
                  <c:v>96.2</c:v>
                </c:pt>
                <c:pt idx="14">
                  <c:v>66.7</c:v>
                </c:pt>
                <c:pt idx="15">
                  <c:v>106.7</c:v>
                </c:pt>
                <c:pt idx="16">
                  <c:v>169</c:v>
                </c:pt>
                <c:pt idx="17">
                  <c:v>171.1</c:v>
                </c:pt>
                <c:pt idx="18">
                  <c:v>75</c:v>
                </c:pt>
                <c:pt idx="19">
                  <c:v>63.5</c:v>
                </c:pt>
                <c:pt idx="20">
                  <c:v>47.1</c:v>
                </c:pt>
                <c:pt idx="21">
                  <c:v>0</c:v>
                </c:pt>
                <c:pt idx="22">
                  <c:v>84.3</c:v>
                </c:pt>
                <c:pt idx="23">
                  <c:v>11.9</c:v>
                </c:pt>
                <c:pt idx="24">
                  <c:v>82.4</c:v>
                </c:pt>
                <c:pt idx="25">
                  <c:v>82.5</c:v>
                </c:pt>
                <c:pt idx="26">
                  <c:v>81.599999999999994</c:v>
                </c:pt>
                <c:pt idx="27">
                  <c:v>117.6</c:v>
                </c:pt>
                <c:pt idx="28">
                  <c:v>137</c:v>
                </c:pt>
                <c:pt idx="29">
                  <c:v>87.4</c:v>
                </c:pt>
                <c:pt idx="30">
                  <c:v>74.5</c:v>
                </c:pt>
                <c:pt idx="31" formatCode="0.00">
                  <c:v>141.30000000000001</c:v>
                </c:pt>
                <c:pt idx="32">
                  <c:v>63.8</c:v>
                </c:pt>
                <c:pt idx="33">
                  <c:v>88.2</c:v>
                </c:pt>
                <c:pt idx="34">
                  <c:v>76.3</c:v>
                </c:pt>
                <c:pt idx="35">
                  <c:v>58.3</c:v>
                </c:pt>
                <c:pt idx="36">
                  <c:v>70</c:v>
                </c:pt>
                <c:pt idx="37">
                  <c:v>102.6</c:v>
                </c:pt>
                <c:pt idx="38">
                  <c:v>101.4</c:v>
                </c:pt>
              </c:numCache>
            </c:numRef>
          </c:val>
          <c:smooth val="0"/>
          <c:extLst>
            <c:ext xmlns:c16="http://schemas.microsoft.com/office/drawing/2014/chart" uri="{C3380CC4-5D6E-409C-BE32-E72D297353CC}">
              <c16:uniqueId val="{00000000-AE72-4050-946A-65968269F910}"/>
            </c:ext>
          </c:extLst>
        </c:ser>
        <c:ser>
          <c:idx val="1"/>
          <c:order val="1"/>
          <c:tx>
            <c:strRef>
              <c:f>Livingston!$A$4</c:f>
              <c:strCache>
                <c:ptCount val="1"/>
                <c:pt idx="0">
                  <c:v>Baseline</c:v>
                </c:pt>
              </c:strCache>
            </c:strRef>
          </c:tx>
          <c:spPr>
            <a:ln w="22225" cap="rnd">
              <a:solidFill>
                <a:schemeClr val="accent2"/>
              </a:solidFill>
            </a:ln>
            <a:effectLst>
              <a:glow rad="139700">
                <a:schemeClr val="accent2">
                  <a:satMod val="175000"/>
                  <a:alpha val="14000"/>
                </a:schemeClr>
              </a:glow>
            </a:effectLst>
          </c:spPr>
          <c:marker>
            <c:symbol val="none"/>
          </c:marker>
          <c:cat>
            <c:numRef>
              <c:f>Livingston!$B$2:$AN$2</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Livingston!$B$4:$AN$4</c:f>
              <c:numCache>
                <c:formatCode>0.0</c:formatCode>
                <c:ptCount val="39"/>
                <c:pt idx="0">
                  <c:v>76.599999999999994</c:v>
                </c:pt>
                <c:pt idx="1">
                  <c:v>76.599999999999994</c:v>
                </c:pt>
                <c:pt idx="2">
                  <c:v>76.599999999999994</c:v>
                </c:pt>
                <c:pt idx="3">
                  <c:v>76.599999999999994</c:v>
                </c:pt>
                <c:pt idx="4">
                  <c:v>76.599999999999994</c:v>
                </c:pt>
                <c:pt idx="5">
                  <c:v>76.599999999999994</c:v>
                </c:pt>
                <c:pt idx="6">
                  <c:v>76.599999999999994</c:v>
                </c:pt>
                <c:pt idx="7">
                  <c:v>76.599999999999994</c:v>
                </c:pt>
                <c:pt idx="8">
                  <c:v>76.599999999999994</c:v>
                </c:pt>
                <c:pt idx="9">
                  <c:v>76.599999999999994</c:v>
                </c:pt>
                <c:pt idx="10">
                  <c:v>76.599999999999994</c:v>
                </c:pt>
                <c:pt idx="11">
                  <c:v>76.599999999999994</c:v>
                </c:pt>
                <c:pt idx="12">
                  <c:v>76.599999999999994</c:v>
                </c:pt>
                <c:pt idx="13">
                  <c:v>76.599999999999994</c:v>
                </c:pt>
                <c:pt idx="14">
                  <c:v>76.599999999999994</c:v>
                </c:pt>
                <c:pt idx="15">
                  <c:v>76.599999999999994</c:v>
                </c:pt>
                <c:pt idx="16">
                  <c:v>76.599999999999994</c:v>
                </c:pt>
                <c:pt idx="17">
                  <c:v>76.599999999999994</c:v>
                </c:pt>
                <c:pt idx="18">
                  <c:v>76.599999999999994</c:v>
                </c:pt>
                <c:pt idx="19">
                  <c:v>76.599999999999994</c:v>
                </c:pt>
                <c:pt idx="20">
                  <c:v>76.599999999999994</c:v>
                </c:pt>
                <c:pt idx="21">
                  <c:v>76.599999999999994</c:v>
                </c:pt>
                <c:pt idx="22">
                  <c:v>76.599999999999994</c:v>
                </c:pt>
                <c:pt idx="23">
                  <c:v>76.599999999999994</c:v>
                </c:pt>
                <c:pt idx="24">
                  <c:v>76.599999999999994</c:v>
                </c:pt>
                <c:pt idx="25">
                  <c:v>76.599999999999994</c:v>
                </c:pt>
                <c:pt idx="26">
                  <c:v>76.599999999999994</c:v>
                </c:pt>
                <c:pt idx="27">
                  <c:v>76.599999999999994</c:v>
                </c:pt>
                <c:pt idx="28">
                  <c:v>76.599999999999994</c:v>
                </c:pt>
                <c:pt idx="29">
                  <c:v>76.599999999999994</c:v>
                </c:pt>
                <c:pt idx="30">
                  <c:v>76.599999999999994</c:v>
                </c:pt>
                <c:pt idx="31">
                  <c:v>76.599999999999994</c:v>
                </c:pt>
                <c:pt idx="32">
                  <c:v>76.599999999999994</c:v>
                </c:pt>
                <c:pt idx="33">
                  <c:v>76.599999999999994</c:v>
                </c:pt>
                <c:pt idx="34">
                  <c:v>76.599999999999994</c:v>
                </c:pt>
                <c:pt idx="35">
                  <c:v>76.599999999999994</c:v>
                </c:pt>
                <c:pt idx="36">
                  <c:v>76.599999999999994</c:v>
                </c:pt>
                <c:pt idx="37">
                  <c:v>76.599999999999994</c:v>
                </c:pt>
                <c:pt idx="38">
                  <c:v>76.599999999999994</c:v>
                </c:pt>
              </c:numCache>
            </c:numRef>
          </c:val>
          <c:smooth val="0"/>
          <c:extLst>
            <c:ext xmlns:c16="http://schemas.microsoft.com/office/drawing/2014/chart" uri="{C3380CC4-5D6E-409C-BE32-E72D297353CC}">
              <c16:uniqueId val="{00000001-AE72-4050-946A-65968269F910}"/>
            </c:ext>
          </c:extLst>
        </c:ser>
        <c:ser>
          <c:idx val="2"/>
          <c:order val="2"/>
          <c:tx>
            <c:strRef>
              <c:f>Livingston!$A$5</c:f>
              <c:strCache>
                <c:ptCount val="1"/>
                <c:pt idx="0">
                  <c:v>Goal</c:v>
                </c:pt>
              </c:strCache>
            </c:strRef>
          </c:tx>
          <c:spPr>
            <a:ln w="22225" cap="rnd">
              <a:solidFill>
                <a:schemeClr val="accent3"/>
              </a:solidFill>
            </a:ln>
            <a:effectLst>
              <a:glow rad="139700">
                <a:schemeClr val="accent3">
                  <a:satMod val="175000"/>
                  <a:alpha val="14000"/>
                </a:schemeClr>
              </a:glow>
            </a:effectLst>
          </c:spPr>
          <c:marker>
            <c:symbol val="none"/>
          </c:marker>
          <c:cat>
            <c:numRef>
              <c:f>Livingston!$B$2:$AN$2</c:f>
              <c:numCache>
                <c:formatCode>mmm\-yy</c:formatCode>
                <c:ptCount val="39"/>
                <c:pt idx="0">
                  <c:v>42644</c:v>
                </c:pt>
                <c:pt idx="1">
                  <c:v>42675</c:v>
                </c:pt>
                <c:pt idx="2">
                  <c:v>42705</c:v>
                </c:pt>
                <c:pt idx="3">
                  <c:v>42736</c:v>
                </c:pt>
                <c:pt idx="4">
                  <c:v>42767</c:v>
                </c:pt>
                <c:pt idx="5">
                  <c:v>42795</c:v>
                </c:pt>
                <c:pt idx="6">
                  <c:v>42826</c:v>
                </c:pt>
                <c:pt idx="7">
                  <c:v>42856</c:v>
                </c:pt>
                <c:pt idx="8">
                  <c:v>42887</c:v>
                </c:pt>
                <c:pt idx="9">
                  <c:v>42917</c:v>
                </c:pt>
                <c:pt idx="10">
                  <c:v>42948</c:v>
                </c:pt>
                <c:pt idx="11">
                  <c:v>42979</c:v>
                </c:pt>
                <c:pt idx="12">
                  <c:v>43009</c:v>
                </c:pt>
                <c:pt idx="13">
                  <c:v>43040</c:v>
                </c:pt>
                <c:pt idx="14">
                  <c:v>43070</c:v>
                </c:pt>
                <c:pt idx="15">
                  <c:v>43101</c:v>
                </c:pt>
                <c:pt idx="16">
                  <c:v>43132</c:v>
                </c:pt>
                <c:pt idx="17">
                  <c:v>43160</c:v>
                </c:pt>
                <c:pt idx="18">
                  <c:v>43191</c:v>
                </c:pt>
                <c:pt idx="19">
                  <c:v>43221</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43678</c:v>
                </c:pt>
                <c:pt idx="35">
                  <c:v>43709</c:v>
                </c:pt>
                <c:pt idx="36">
                  <c:v>43739</c:v>
                </c:pt>
                <c:pt idx="37">
                  <c:v>43770</c:v>
                </c:pt>
                <c:pt idx="38">
                  <c:v>43800</c:v>
                </c:pt>
              </c:numCache>
            </c:numRef>
          </c:cat>
          <c:val>
            <c:numRef>
              <c:f>Livingston!$B$5:$AN$5</c:f>
              <c:numCache>
                <c:formatCode>0.0</c:formatCode>
                <c:ptCount val="39"/>
                <c:pt idx="0">
                  <c:v>61.28</c:v>
                </c:pt>
                <c:pt idx="1">
                  <c:v>61.28</c:v>
                </c:pt>
                <c:pt idx="2">
                  <c:v>61.28</c:v>
                </c:pt>
                <c:pt idx="3">
                  <c:v>61.28</c:v>
                </c:pt>
                <c:pt idx="4">
                  <c:v>61.28</c:v>
                </c:pt>
                <c:pt idx="5">
                  <c:v>61.28</c:v>
                </c:pt>
                <c:pt idx="6">
                  <c:v>61.28</c:v>
                </c:pt>
                <c:pt idx="7">
                  <c:v>61.28</c:v>
                </c:pt>
                <c:pt idx="8">
                  <c:v>61.28</c:v>
                </c:pt>
                <c:pt idx="9">
                  <c:v>61.28</c:v>
                </c:pt>
                <c:pt idx="10">
                  <c:v>61.28</c:v>
                </c:pt>
                <c:pt idx="11">
                  <c:v>61.28</c:v>
                </c:pt>
                <c:pt idx="12">
                  <c:v>61.28</c:v>
                </c:pt>
                <c:pt idx="13">
                  <c:v>61.28</c:v>
                </c:pt>
                <c:pt idx="14">
                  <c:v>61.28</c:v>
                </c:pt>
                <c:pt idx="15">
                  <c:v>61.28</c:v>
                </c:pt>
                <c:pt idx="16">
                  <c:v>61.28</c:v>
                </c:pt>
                <c:pt idx="17">
                  <c:v>61.28</c:v>
                </c:pt>
                <c:pt idx="18">
                  <c:v>61.28</c:v>
                </c:pt>
                <c:pt idx="19">
                  <c:v>61.28</c:v>
                </c:pt>
                <c:pt idx="20">
                  <c:v>61.28</c:v>
                </c:pt>
                <c:pt idx="21">
                  <c:v>61.28</c:v>
                </c:pt>
                <c:pt idx="22">
                  <c:v>61.28</c:v>
                </c:pt>
                <c:pt idx="23">
                  <c:v>61.28</c:v>
                </c:pt>
                <c:pt idx="24">
                  <c:v>61.28</c:v>
                </c:pt>
                <c:pt idx="25">
                  <c:v>61.28</c:v>
                </c:pt>
                <c:pt idx="26">
                  <c:v>61.28</c:v>
                </c:pt>
                <c:pt idx="27">
                  <c:v>61.28</c:v>
                </c:pt>
                <c:pt idx="28">
                  <c:v>61.28</c:v>
                </c:pt>
                <c:pt idx="29">
                  <c:v>61.28</c:v>
                </c:pt>
                <c:pt idx="30">
                  <c:v>61.28</c:v>
                </c:pt>
                <c:pt idx="31">
                  <c:v>61.28</c:v>
                </c:pt>
                <c:pt idx="32">
                  <c:v>61.28</c:v>
                </c:pt>
                <c:pt idx="33">
                  <c:v>61.28</c:v>
                </c:pt>
                <c:pt idx="34">
                  <c:v>61.28</c:v>
                </c:pt>
                <c:pt idx="35">
                  <c:v>61.28</c:v>
                </c:pt>
                <c:pt idx="36">
                  <c:v>61.28</c:v>
                </c:pt>
                <c:pt idx="37">
                  <c:v>61.28</c:v>
                </c:pt>
                <c:pt idx="38">
                  <c:v>61.28</c:v>
                </c:pt>
              </c:numCache>
            </c:numRef>
          </c:val>
          <c:smooth val="0"/>
          <c:extLst>
            <c:ext xmlns:c16="http://schemas.microsoft.com/office/drawing/2014/chart" uri="{C3380CC4-5D6E-409C-BE32-E72D297353CC}">
              <c16:uniqueId val="{00000002-AE72-4050-946A-65968269F910}"/>
            </c:ext>
          </c:extLst>
        </c:ser>
        <c:dLbls>
          <c:showLegendKey val="0"/>
          <c:showVal val="0"/>
          <c:showCatName val="0"/>
          <c:showSerName val="0"/>
          <c:showPercent val="0"/>
          <c:showBubbleSize val="0"/>
        </c:dLbls>
        <c:smooth val="0"/>
        <c:axId val="570778304"/>
        <c:axId val="570774696"/>
      </c:lineChart>
      <c:dateAx>
        <c:axId val="570778304"/>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70774696"/>
        <c:crosses val="autoZero"/>
        <c:auto val="1"/>
        <c:lblOffset val="100"/>
        <c:baseTimeUnit val="months"/>
      </c:dateAx>
      <c:valAx>
        <c:axId val="5707746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Harm Rate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70778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AA2C2-3D64-4D92-BAF5-555E29559F1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160999B-8314-4899-B890-F5E9794C36EE}">
      <dgm:prSet phldrT="[Text]"/>
      <dgm:spPr/>
      <dgm:t>
        <a:bodyPr/>
        <a:lstStyle/>
        <a:p>
          <a:r>
            <a:rPr lang="en-US" b="1" dirty="0"/>
            <a:t>Engage</a:t>
          </a:r>
          <a:br>
            <a:rPr lang="en-US" b="0" dirty="0"/>
          </a:br>
          <a:r>
            <a:rPr lang="en-US" b="0" dirty="0"/>
            <a:t>How can we engage hearts and minds?</a:t>
          </a:r>
          <a:endParaRPr lang="en-US" b="1" dirty="0"/>
        </a:p>
      </dgm:t>
    </dgm:pt>
    <dgm:pt modelId="{E1EEC485-0391-4060-8449-807EF98E2BEE}" type="parTrans" cxnId="{EDBC5E43-C227-4B06-B02D-2359DA47C47A}">
      <dgm:prSet/>
      <dgm:spPr/>
      <dgm:t>
        <a:bodyPr/>
        <a:lstStyle/>
        <a:p>
          <a:endParaRPr lang="en-US"/>
        </a:p>
      </dgm:t>
    </dgm:pt>
    <dgm:pt modelId="{9B71D36E-8B41-442E-8A94-F81F46A1F5EB}" type="sibTrans" cxnId="{EDBC5E43-C227-4B06-B02D-2359DA47C47A}">
      <dgm:prSet/>
      <dgm:spPr/>
      <dgm:t>
        <a:bodyPr/>
        <a:lstStyle/>
        <a:p>
          <a:endParaRPr lang="en-US"/>
        </a:p>
      </dgm:t>
    </dgm:pt>
    <dgm:pt modelId="{7F527591-164A-4005-A449-F54C4811408A}">
      <dgm:prSet phldrT="[Text]"/>
      <dgm:spPr/>
      <dgm:t>
        <a:bodyPr/>
        <a:lstStyle/>
        <a:p>
          <a:r>
            <a:rPr lang="en-US" b="1" dirty="0"/>
            <a:t>Educate</a:t>
          </a:r>
          <a:br>
            <a:rPr lang="en-US" b="1" dirty="0"/>
          </a:br>
          <a:r>
            <a:rPr lang="en-US" b="0" dirty="0"/>
            <a:t>How can we turn the evidence into behaviors?</a:t>
          </a:r>
          <a:endParaRPr lang="en-US" b="1" dirty="0"/>
        </a:p>
      </dgm:t>
    </dgm:pt>
    <dgm:pt modelId="{4505F072-97D5-4009-AB2C-239070F1F77D}" type="parTrans" cxnId="{2C46B19F-17FB-4F7D-9392-D1F7F11425D9}">
      <dgm:prSet/>
      <dgm:spPr/>
      <dgm:t>
        <a:bodyPr/>
        <a:lstStyle/>
        <a:p>
          <a:endParaRPr lang="en-US"/>
        </a:p>
      </dgm:t>
    </dgm:pt>
    <dgm:pt modelId="{4F445BB6-3614-454D-B52D-9E53E330DEF1}" type="sibTrans" cxnId="{2C46B19F-17FB-4F7D-9392-D1F7F11425D9}">
      <dgm:prSet/>
      <dgm:spPr/>
      <dgm:t>
        <a:bodyPr/>
        <a:lstStyle/>
        <a:p>
          <a:endParaRPr lang="en-US"/>
        </a:p>
      </dgm:t>
    </dgm:pt>
    <dgm:pt modelId="{AF1E9F77-4BFB-4F20-9225-943CD8713A9A}">
      <dgm:prSet phldrT="[Text]"/>
      <dgm:spPr/>
      <dgm:t>
        <a:bodyPr/>
        <a:lstStyle/>
        <a:p>
          <a:r>
            <a:rPr lang="en-US" b="1" dirty="0"/>
            <a:t>Execute</a:t>
          </a:r>
          <a:br>
            <a:rPr lang="en-US" b="1" dirty="0"/>
          </a:br>
          <a:r>
            <a:rPr lang="en-US" b="0" dirty="0"/>
            <a:t>How can we do this?</a:t>
          </a:r>
        </a:p>
      </dgm:t>
    </dgm:pt>
    <dgm:pt modelId="{C919BE0F-897B-4D1E-B1FB-11A180E347B2}" type="parTrans" cxnId="{4EE46A30-4F86-4E94-AF56-B2DE48E03FFD}">
      <dgm:prSet/>
      <dgm:spPr/>
      <dgm:t>
        <a:bodyPr/>
        <a:lstStyle/>
        <a:p>
          <a:endParaRPr lang="en-US"/>
        </a:p>
      </dgm:t>
    </dgm:pt>
    <dgm:pt modelId="{A91B4EAA-8319-4633-B2DB-52A6EA4C587E}" type="sibTrans" cxnId="{4EE46A30-4F86-4E94-AF56-B2DE48E03FFD}">
      <dgm:prSet/>
      <dgm:spPr/>
      <dgm:t>
        <a:bodyPr/>
        <a:lstStyle/>
        <a:p>
          <a:endParaRPr lang="en-US"/>
        </a:p>
      </dgm:t>
    </dgm:pt>
    <dgm:pt modelId="{DA01313D-BB18-44C7-BD2F-A78B0BF0AA78}">
      <dgm:prSet phldrT="[Text]"/>
      <dgm:spPr/>
      <dgm:t>
        <a:bodyPr/>
        <a:lstStyle/>
        <a:p>
          <a:r>
            <a:rPr lang="en-US" b="1" dirty="0"/>
            <a:t>Evaluate</a:t>
          </a:r>
          <a:br>
            <a:rPr lang="en-US" b="1" dirty="0"/>
          </a:br>
          <a:r>
            <a:rPr lang="en-US" b="0" dirty="0"/>
            <a:t>How do we know if we made a difference?</a:t>
          </a:r>
          <a:br>
            <a:rPr lang="en-US" b="1" dirty="0"/>
          </a:br>
          <a:endParaRPr lang="en-US" b="0" dirty="0"/>
        </a:p>
      </dgm:t>
    </dgm:pt>
    <dgm:pt modelId="{99F75B6E-541B-4BB4-9CDA-CEE033ACFA02}" type="parTrans" cxnId="{D9A676AC-9393-4DA0-9702-675E511CAC32}">
      <dgm:prSet/>
      <dgm:spPr/>
      <dgm:t>
        <a:bodyPr/>
        <a:lstStyle/>
        <a:p>
          <a:endParaRPr lang="en-US"/>
        </a:p>
      </dgm:t>
    </dgm:pt>
    <dgm:pt modelId="{D145C311-D338-444E-AE2D-A3A0D4448BA4}" type="sibTrans" cxnId="{D9A676AC-9393-4DA0-9702-675E511CAC32}">
      <dgm:prSet/>
      <dgm:spPr/>
      <dgm:t>
        <a:bodyPr/>
        <a:lstStyle/>
        <a:p>
          <a:endParaRPr lang="en-US"/>
        </a:p>
      </dgm:t>
    </dgm:pt>
    <dgm:pt modelId="{97B1AF96-0DC6-4442-8403-DC2083EFC03B}" type="pres">
      <dgm:prSet presAssocID="{82FAA2C2-3D64-4D92-BAF5-555E29559F1B}" presName="Name0" presStyleCnt="0">
        <dgm:presLayoutVars>
          <dgm:dir/>
          <dgm:resizeHandles val="exact"/>
        </dgm:presLayoutVars>
      </dgm:prSet>
      <dgm:spPr/>
    </dgm:pt>
    <dgm:pt modelId="{5EEE07D2-EA73-4EBD-B377-B5C3DCF18880}" type="pres">
      <dgm:prSet presAssocID="{1160999B-8314-4899-B890-F5E9794C36EE}" presName="composite" presStyleCnt="0"/>
      <dgm:spPr/>
    </dgm:pt>
    <dgm:pt modelId="{B045245F-E11C-424A-8A0E-B7E15C93F03A}" type="pres">
      <dgm:prSet presAssocID="{1160999B-8314-4899-B890-F5E9794C36EE}" presName="bgChev" presStyleLbl="node1" presStyleIdx="0" presStyleCnt="4"/>
      <dgm:spPr/>
    </dgm:pt>
    <dgm:pt modelId="{5F5447F0-EB77-4FF2-ADAF-5EE68FE62085}" type="pres">
      <dgm:prSet presAssocID="{1160999B-8314-4899-B890-F5E9794C36EE}" presName="txNode" presStyleLbl="fgAcc1" presStyleIdx="0" presStyleCnt="4">
        <dgm:presLayoutVars>
          <dgm:bulletEnabled val="1"/>
        </dgm:presLayoutVars>
      </dgm:prSet>
      <dgm:spPr/>
    </dgm:pt>
    <dgm:pt modelId="{6BFB7B1E-F8AD-4DA8-BFF5-515F04DBCE8F}" type="pres">
      <dgm:prSet presAssocID="{9B71D36E-8B41-442E-8A94-F81F46A1F5EB}" presName="compositeSpace" presStyleCnt="0"/>
      <dgm:spPr/>
    </dgm:pt>
    <dgm:pt modelId="{47144F43-F3D0-4D00-AF71-BD60AC3CD5E9}" type="pres">
      <dgm:prSet presAssocID="{7F527591-164A-4005-A449-F54C4811408A}" presName="composite" presStyleCnt="0"/>
      <dgm:spPr/>
    </dgm:pt>
    <dgm:pt modelId="{DFCE9577-98BC-4E65-917A-92038357C984}" type="pres">
      <dgm:prSet presAssocID="{7F527591-164A-4005-A449-F54C4811408A}" presName="bgChev" presStyleLbl="node1" presStyleIdx="1" presStyleCnt="4"/>
      <dgm:spPr/>
    </dgm:pt>
    <dgm:pt modelId="{16717CEA-6E45-4ED4-96F6-8BB41556A373}" type="pres">
      <dgm:prSet presAssocID="{7F527591-164A-4005-A449-F54C4811408A}" presName="txNode" presStyleLbl="fgAcc1" presStyleIdx="1" presStyleCnt="4">
        <dgm:presLayoutVars>
          <dgm:bulletEnabled val="1"/>
        </dgm:presLayoutVars>
      </dgm:prSet>
      <dgm:spPr/>
    </dgm:pt>
    <dgm:pt modelId="{A157D47D-1CC8-4310-84FC-4E437A40BFBA}" type="pres">
      <dgm:prSet presAssocID="{4F445BB6-3614-454D-B52D-9E53E330DEF1}" presName="compositeSpace" presStyleCnt="0"/>
      <dgm:spPr/>
    </dgm:pt>
    <dgm:pt modelId="{BADC70A0-DA3F-4B91-B97A-69BB4A859394}" type="pres">
      <dgm:prSet presAssocID="{AF1E9F77-4BFB-4F20-9225-943CD8713A9A}" presName="composite" presStyleCnt="0"/>
      <dgm:spPr/>
    </dgm:pt>
    <dgm:pt modelId="{8CE6A8D6-9DC2-4EAE-81A9-BCC00DB56214}" type="pres">
      <dgm:prSet presAssocID="{AF1E9F77-4BFB-4F20-9225-943CD8713A9A}" presName="bgChev" presStyleLbl="node1" presStyleIdx="2" presStyleCnt="4"/>
      <dgm:spPr/>
    </dgm:pt>
    <dgm:pt modelId="{D1B356EE-2A0A-440D-A7F3-FB8C7E74EB8E}" type="pres">
      <dgm:prSet presAssocID="{AF1E9F77-4BFB-4F20-9225-943CD8713A9A}" presName="txNode" presStyleLbl="fgAcc1" presStyleIdx="2" presStyleCnt="4">
        <dgm:presLayoutVars>
          <dgm:bulletEnabled val="1"/>
        </dgm:presLayoutVars>
      </dgm:prSet>
      <dgm:spPr/>
    </dgm:pt>
    <dgm:pt modelId="{7B848834-1DBB-465E-9178-78FFA7E52B37}" type="pres">
      <dgm:prSet presAssocID="{A91B4EAA-8319-4633-B2DB-52A6EA4C587E}" presName="compositeSpace" presStyleCnt="0"/>
      <dgm:spPr/>
    </dgm:pt>
    <dgm:pt modelId="{73F32DD0-E266-441F-8454-B81FEAE286F4}" type="pres">
      <dgm:prSet presAssocID="{DA01313D-BB18-44C7-BD2F-A78B0BF0AA78}" presName="composite" presStyleCnt="0"/>
      <dgm:spPr/>
    </dgm:pt>
    <dgm:pt modelId="{18B8B058-3B33-46FA-BA62-0F28ED455844}" type="pres">
      <dgm:prSet presAssocID="{DA01313D-BB18-44C7-BD2F-A78B0BF0AA78}" presName="bgChev" presStyleLbl="node1" presStyleIdx="3" presStyleCnt="4"/>
      <dgm:spPr>
        <a:solidFill>
          <a:schemeClr val="tx2">
            <a:lumMod val="75000"/>
            <a:lumOff val="25000"/>
          </a:schemeClr>
        </a:solidFill>
      </dgm:spPr>
    </dgm:pt>
    <dgm:pt modelId="{98096D40-412D-4266-AD9F-BE712865795D}" type="pres">
      <dgm:prSet presAssocID="{DA01313D-BB18-44C7-BD2F-A78B0BF0AA78}" presName="txNode" presStyleLbl="fgAcc1" presStyleIdx="3" presStyleCnt="4">
        <dgm:presLayoutVars>
          <dgm:bulletEnabled val="1"/>
        </dgm:presLayoutVars>
      </dgm:prSet>
      <dgm:spPr/>
    </dgm:pt>
  </dgm:ptLst>
  <dgm:cxnLst>
    <dgm:cxn modelId="{CAFFF015-1348-41B1-9D5F-7FE9BADDC33C}" type="presOf" srcId="{AF1E9F77-4BFB-4F20-9225-943CD8713A9A}" destId="{D1B356EE-2A0A-440D-A7F3-FB8C7E74EB8E}" srcOrd="0" destOrd="0" presId="urn:microsoft.com/office/officeart/2005/8/layout/chevronAccent+Icon"/>
    <dgm:cxn modelId="{9D4EA023-DC42-4143-B75E-C63C6D649884}" type="presOf" srcId="{82FAA2C2-3D64-4D92-BAF5-555E29559F1B}" destId="{97B1AF96-0DC6-4442-8403-DC2083EFC03B}" srcOrd="0" destOrd="0" presId="urn:microsoft.com/office/officeart/2005/8/layout/chevronAccent+Icon"/>
    <dgm:cxn modelId="{F17E9F28-F861-4290-848B-C5DDF335E8DB}" type="presOf" srcId="{7F527591-164A-4005-A449-F54C4811408A}" destId="{16717CEA-6E45-4ED4-96F6-8BB41556A373}" srcOrd="0" destOrd="0" presId="urn:microsoft.com/office/officeart/2005/8/layout/chevronAccent+Icon"/>
    <dgm:cxn modelId="{4995122E-9966-4096-8DE2-2FB5E523DA38}" type="presOf" srcId="{DA01313D-BB18-44C7-BD2F-A78B0BF0AA78}" destId="{98096D40-412D-4266-AD9F-BE712865795D}" srcOrd="0" destOrd="0" presId="urn:microsoft.com/office/officeart/2005/8/layout/chevronAccent+Icon"/>
    <dgm:cxn modelId="{4EE46A30-4F86-4E94-AF56-B2DE48E03FFD}" srcId="{82FAA2C2-3D64-4D92-BAF5-555E29559F1B}" destId="{AF1E9F77-4BFB-4F20-9225-943CD8713A9A}" srcOrd="2" destOrd="0" parTransId="{C919BE0F-897B-4D1E-B1FB-11A180E347B2}" sibTransId="{A91B4EAA-8319-4633-B2DB-52A6EA4C587E}"/>
    <dgm:cxn modelId="{EDBC5E43-C227-4B06-B02D-2359DA47C47A}" srcId="{82FAA2C2-3D64-4D92-BAF5-555E29559F1B}" destId="{1160999B-8314-4899-B890-F5E9794C36EE}" srcOrd="0" destOrd="0" parTransId="{E1EEC485-0391-4060-8449-807EF98E2BEE}" sibTransId="{9B71D36E-8B41-442E-8A94-F81F46A1F5EB}"/>
    <dgm:cxn modelId="{2C46B19F-17FB-4F7D-9392-D1F7F11425D9}" srcId="{82FAA2C2-3D64-4D92-BAF5-555E29559F1B}" destId="{7F527591-164A-4005-A449-F54C4811408A}" srcOrd="1" destOrd="0" parTransId="{4505F072-97D5-4009-AB2C-239070F1F77D}" sibTransId="{4F445BB6-3614-454D-B52D-9E53E330DEF1}"/>
    <dgm:cxn modelId="{D9A676AC-9393-4DA0-9702-675E511CAC32}" srcId="{82FAA2C2-3D64-4D92-BAF5-555E29559F1B}" destId="{DA01313D-BB18-44C7-BD2F-A78B0BF0AA78}" srcOrd="3" destOrd="0" parTransId="{99F75B6E-541B-4BB4-9CDA-CEE033ACFA02}" sibTransId="{D145C311-D338-444E-AE2D-A3A0D4448BA4}"/>
    <dgm:cxn modelId="{E9FB6ABC-117A-4B5C-A134-351680B2B508}" type="presOf" srcId="{1160999B-8314-4899-B890-F5E9794C36EE}" destId="{5F5447F0-EB77-4FF2-ADAF-5EE68FE62085}" srcOrd="0" destOrd="0" presId="urn:microsoft.com/office/officeart/2005/8/layout/chevronAccent+Icon"/>
    <dgm:cxn modelId="{CF29AF37-271E-44E7-A9B2-2ED47B768A10}" type="presParOf" srcId="{97B1AF96-0DC6-4442-8403-DC2083EFC03B}" destId="{5EEE07D2-EA73-4EBD-B377-B5C3DCF18880}" srcOrd="0" destOrd="0" presId="urn:microsoft.com/office/officeart/2005/8/layout/chevronAccent+Icon"/>
    <dgm:cxn modelId="{7539AADE-669A-41F9-8545-0F6FB2E40A57}" type="presParOf" srcId="{5EEE07D2-EA73-4EBD-B377-B5C3DCF18880}" destId="{B045245F-E11C-424A-8A0E-B7E15C93F03A}" srcOrd="0" destOrd="0" presId="urn:microsoft.com/office/officeart/2005/8/layout/chevronAccent+Icon"/>
    <dgm:cxn modelId="{F24097B4-011A-4837-9365-D79FD45438EB}" type="presParOf" srcId="{5EEE07D2-EA73-4EBD-B377-B5C3DCF18880}" destId="{5F5447F0-EB77-4FF2-ADAF-5EE68FE62085}" srcOrd="1" destOrd="0" presId="urn:microsoft.com/office/officeart/2005/8/layout/chevronAccent+Icon"/>
    <dgm:cxn modelId="{E8B55E3A-BEC2-4413-B7B2-90A028D0F347}" type="presParOf" srcId="{97B1AF96-0DC6-4442-8403-DC2083EFC03B}" destId="{6BFB7B1E-F8AD-4DA8-BFF5-515F04DBCE8F}" srcOrd="1" destOrd="0" presId="urn:microsoft.com/office/officeart/2005/8/layout/chevronAccent+Icon"/>
    <dgm:cxn modelId="{312045A7-C89A-452A-B8AF-C6CAFC662D01}" type="presParOf" srcId="{97B1AF96-0DC6-4442-8403-DC2083EFC03B}" destId="{47144F43-F3D0-4D00-AF71-BD60AC3CD5E9}" srcOrd="2" destOrd="0" presId="urn:microsoft.com/office/officeart/2005/8/layout/chevronAccent+Icon"/>
    <dgm:cxn modelId="{F18C481F-C5D2-42CC-A362-020C1163701F}" type="presParOf" srcId="{47144F43-F3D0-4D00-AF71-BD60AC3CD5E9}" destId="{DFCE9577-98BC-4E65-917A-92038357C984}" srcOrd="0" destOrd="0" presId="urn:microsoft.com/office/officeart/2005/8/layout/chevronAccent+Icon"/>
    <dgm:cxn modelId="{450DC49F-72DA-40E7-98A5-D70155FB711B}" type="presParOf" srcId="{47144F43-F3D0-4D00-AF71-BD60AC3CD5E9}" destId="{16717CEA-6E45-4ED4-96F6-8BB41556A373}" srcOrd="1" destOrd="0" presId="urn:microsoft.com/office/officeart/2005/8/layout/chevronAccent+Icon"/>
    <dgm:cxn modelId="{18BD7C11-6CCE-4C37-AD91-62E54D99619F}" type="presParOf" srcId="{97B1AF96-0DC6-4442-8403-DC2083EFC03B}" destId="{A157D47D-1CC8-4310-84FC-4E437A40BFBA}" srcOrd="3" destOrd="0" presId="urn:microsoft.com/office/officeart/2005/8/layout/chevronAccent+Icon"/>
    <dgm:cxn modelId="{F123C460-004B-4A1C-A9A5-3CDDB23CDF2E}" type="presParOf" srcId="{97B1AF96-0DC6-4442-8403-DC2083EFC03B}" destId="{BADC70A0-DA3F-4B91-B97A-69BB4A859394}" srcOrd="4" destOrd="0" presId="urn:microsoft.com/office/officeart/2005/8/layout/chevronAccent+Icon"/>
    <dgm:cxn modelId="{8FBF9BD1-FE8D-4A9F-A8BF-07E43299ACBB}" type="presParOf" srcId="{BADC70A0-DA3F-4B91-B97A-69BB4A859394}" destId="{8CE6A8D6-9DC2-4EAE-81A9-BCC00DB56214}" srcOrd="0" destOrd="0" presId="urn:microsoft.com/office/officeart/2005/8/layout/chevronAccent+Icon"/>
    <dgm:cxn modelId="{A8A2AE2E-AF69-4E01-8BDD-9FFAC98D9616}" type="presParOf" srcId="{BADC70A0-DA3F-4B91-B97A-69BB4A859394}" destId="{D1B356EE-2A0A-440D-A7F3-FB8C7E74EB8E}" srcOrd="1" destOrd="0" presId="urn:microsoft.com/office/officeart/2005/8/layout/chevronAccent+Icon"/>
    <dgm:cxn modelId="{E77121F1-E6B3-49BF-BB86-6DEEDF6DE6E9}" type="presParOf" srcId="{97B1AF96-0DC6-4442-8403-DC2083EFC03B}" destId="{7B848834-1DBB-465E-9178-78FFA7E52B37}" srcOrd="5" destOrd="0" presId="urn:microsoft.com/office/officeart/2005/8/layout/chevronAccent+Icon"/>
    <dgm:cxn modelId="{8B5037DB-369D-4C87-AEDC-4DBF202C3970}" type="presParOf" srcId="{97B1AF96-0DC6-4442-8403-DC2083EFC03B}" destId="{73F32DD0-E266-441F-8454-B81FEAE286F4}" srcOrd="6" destOrd="0" presId="urn:microsoft.com/office/officeart/2005/8/layout/chevronAccent+Icon"/>
    <dgm:cxn modelId="{9949E0BC-A7AA-4F9A-8337-350132420D64}" type="presParOf" srcId="{73F32DD0-E266-441F-8454-B81FEAE286F4}" destId="{18B8B058-3B33-46FA-BA62-0F28ED455844}" srcOrd="0" destOrd="0" presId="urn:microsoft.com/office/officeart/2005/8/layout/chevronAccent+Icon"/>
    <dgm:cxn modelId="{4D3118E7-B784-4224-8010-19EA85FC6D4A}" type="presParOf" srcId="{73F32DD0-E266-441F-8454-B81FEAE286F4}" destId="{98096D40-412D-4266-AD9F-BE71286579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766C0-4971-454D-A60D-AD45E8F8CB1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6A2879E4-3196-4D29-9676-760CE9FF1D4C}">
      <dgm:prSet phldrT="[Text]"/>
      <dgm:spPr/>
      <dgm:t>
        <a:bodyPr/>
        <a:lstStyle/>
        <a:p>
          <a:r>
            <a:rPr lang="en-US" dirty="0"/>
            <a:t>Denial</a:t>
          </a:r>
        </a:p>
      </dgm:t>
    </dgm:pt>
    <dgm:pt modelId="{EE337A06-3336-47F4-AAA9-B730A93EDA76}" type="parTrans" cxnId="{8E314589-4901-4B7F-843A-C906441E9851}">
      <dgm:prSet/>
      <dgm:spPr/>
      <dgm:t>
        <a:bodyPr/>
        <a:lstStyle/>
        <a:p>
          <a:endParaRPr lang="en-US"/>
        </a:p>
      </dgm:t>
    </dgm:pt>
    <dgm:pt modelId="{752D8BB1-D70D-4176-A508-95FCB763F7B8}" type="sibTrans" cxnId="{8E314589-4901-4B7F-843A-C906441E9851}">
      <dgm:prSet/>
      <dgm:spPr/>
      <dgm:t>
        <a:bodyPr/>
        <a:lstStyle/>
        <a:p>
          <a:endParaRPr lang="en-US"/>
        </a:p>
      </dgm:t>
    </dgm:pt>
    <dgm:pt modelId="{C4B1B6CD-D4F2-4B7E-ABD5-A54F584F0269}">
      <dgm:prSet phldrT="[Text]"/>
      <dgm:spPr/>
      <dgm:t>
        <a:bodyPr/>
        <a:lstStyle/>
        <a:p>
          <a:r>
            <a:rPr lang="en-US" dirty="0"/>
            <a:t>Anger</a:t>
          </a:r>
        </a:p>
      </dgm:t>
    </dgm:pt>
    <dgm:pt modelId="{07BBB23C-C312-403F-B2F8-33051EA3B8F9}" type="parTrans" cxnId="{BC31340C-A536-487B-88F0-19E3057B1C10}">
      <dgm:prSet/>
      <dgm:spPr/>
      <dgm:t>
        <a:bodyPr/>
        <a:lstStyle/>
        <a:p>
          <a:endParaRPr lang="en-US"/>
        </a:p>
      </dgm:t>
    </dgm:pt>
    <dgm:pt modelId="{507D26E3-5A21-4810-9B10-22CBEB50E68C}" type="sibTrans" cxnId="{BC31340C-A536-487B-88F0-19E3057B1C10}">
      <dgm:prSet/>
      <dgm:spPr/>
      <dgm:t>
        <a:bodyPr/>
        <a:lstStyle/>
        <a:p>
          <a:endParaRPr lang="en-US"/>
        </a:p>
      </dgm:t>
    </dgm:pt>
    <dgm:pt modelId="{639534A0-3D77-403D-A854-C6893E6B0093}">
      <dgm:prSet phldrT="[Text]"/>
      <dgm:spPr/>
      <dgm:t>
        <a:bodyPr/>
        <a:lstStyle/>
        <a:p>
          <a:r>
            <a:rPr lang="en-US" dirty="0"/>
            <a:t>Bargaining</a:t>
          </a:r>
        </a:p>
      </dgm:t>
    </dgm:pt>
    <dgm:pt modelId="{3340D2F1-7E8B-41C9-9B7C-D8471CAAA6F1}" type="parTrans" cxnId="{B08A1EA3-53A2-40BD-821D-01D74A4AB16E}">
      <dgm:prSet/>
      <dgm:spPr/>
      <dgm:t>
        <a:bodyPr/>
        <a:lstStyle/>
        <a:p>
          <a:endParaRPr lang="en-US"/>
        </a:p>
      </dgm:t>
    </dgm:pt>
    <dgm:pt modelId="{A36046A9-5572-4E43-BF1C-AA77E19F9D4F}" type="sibTrans" cxnId="{B08A1EA3-53A2-40BD-821D-01D74A4AB16E}">
      <dgm:prSet/>
      <dgm:spPr/>
      <dgm:t>
        <a:bodyPr/>
        <a:lstStyle/>
        <a:p>
          <a:endParaRPr lang="en-US"/>
        </a:p>
      </dgm:t>
    </dgm:pt>
    <dgm:pt modelId="{0FBE3EF3-DF9E-4142-BE30-CDD41C2DADBE}">
      <dgm:prSet phldrT="[Text]"/>
      <dgm:spPr/>
      <dgm:t>
        <a:bodyPr/>
        <a:lstStyle/>
        <a:p>
          <a:r>
            <a:rPr lang="en-US" dirty="0"/>
            <a:t>Depression</a:t>
          </a:r>
        </a:p>
      </dgm:t>
    </dgm:pt>
    <dgm:pt modelId="{CD6A7652-8479-4576-90C4-4526D65C2152}" type="parTrans" cxnId="{0451597C-5119-4B71-BCC3-EEAFEFF80EF5}">
      <dgm:prSet/>
      <dgm:spPr/>
      <dgm:t>
        <a:bodyPr/>
        <a:lstStyle/>
        <a:p>
          <a:endParaRPr lang="en-US"/>
        </a:p>
      </dgm:t>
    </dgm:pt>
    <dgm:pt modelId="{5D305C2A-D26A-4ABA-A0BB-F8AB0AC1F2B4}" type="sibTrans" cxnId="{0451597C-5119-4B71-BCC3-EEAFEFF80EF5}">
      <dgm:prSet/>
      <dgm:spPr/>
      <dgm:t>
        <a:bodyPr/>
        <a:lstStyle/>
        <a:p>
          <a:endParaRPr lang="en-US"/>
        </a:p>
      </dgm:t>
    </dgm:pt>
    <dgm:pt modelId="{47B69A59-9A6E-4408-A881-15A61B1F9F54}">
      <dgm:prSet phldrT="[Text]"/>
      <dgm:spPr/>
      <dgm:t>
        <a:bodyPr/>
        <a:lstStyle/>
        <a:p>
          <a:r>
            <a:rPr lang="en-US" dirty="0"/>
            <a:t>Acceptance</a:t>
          </a:r>
        </a:p>
      </dgm:t>
    </dgm:pt>
    <dgm:pt modelId="{4FB32DE8-C42E-41EC-95D6-28AD53D6F1DB}" type="parTrans" cxnId="{59F905E5-65D1-4957-9DE8-3414A99BD65E}">
      <dgm:prSet/>
      <dgm:spPr/>
      <dgm:t>
        <a:bodyPr/>
        <a:lstStyle/>
        <a:p>
          <a:endParaRPr lang="en-US"/>
        </a:p>
      </dgm:t>
    </dgm:pt>
    <dgm:pt modelId="{419D1A0C-7FDB-4082-A4CB-1299B0279FA1}" type="sibTrans" cxnId="{59F905E5-65D1-4957-9DE8-3414A99BD65E}">
      <dgm:prSet/>
      <dgm:spPr/>
      <dgm:t>
        <a:bodyPr/>
        <a:lstStyle/>
        <a:p>
          <a:endParaRPr lang="en-US"/>
        </a:p>
      </dgm:t>
    </dgm:pt>
    <dgm:pt modelId="{EDA5D17D-0269-4694-BE64-D8E7E08B8F71}" type="pres">
      <dgm:prSet presAssocID="{21A766C0-4971-454D-A60D-AD45E8F8CB1C}" presName="rootnode" presStyleCnt="0">
        <dgm:presLayoutVars>
          <dgm:chMax/>
          <dgm:chPref/>
          <dgm:dir/>
          <dgm:animLvl val="lvl"/>
        </dgm:presLayoutVars>
      </dgm:prSet>
      <dgm:spPr/>
    </dgm:pt>
    <dgm:pt modelId="{4CBEDAA7-A176-4AD5-AD84-14923317BFBD}" type="pres">
      <dgm:prSet presAssocID="{6A2879E4-3196-4D29-9676-760CE9FF1D4C}" presName="composite" presStyleCnt="0"/>
      <dgm:spPr/>
    </dgm:pt>
    <dgm:pt modelId="{BEA8CAC6-0D53-40F0-A2E5-E56C1F26D250}" type="pres">
      <dgm:prSet presAssocID="{6A2879E4-3196-4D29-9676-760CE9FF1D4C}" presName="LShape" presStyleLbl="alignNode1" presStyleIdx="0" presStyleCnt="9"/>
      <dgm:spPr/>
    </dgm:pt>
    <dgm:pt modelId="{611D0883-CEE9-4A6E-8C98-CD76B0643373}" type="pres">
      <dgm:prSet presAssocID="{6A2879E4-3196-4D29-9676-760CE9FF1D4C}" presName="ParentText" presStyleLbl="revTx" presStyleIdx="0" presStyleCnt="5">
        <dgm:presLayoutVars>
          <dgm:chMax val="0"/>
          <dgm:chPref val="0"/>
          <dgm:bulletEnabled val="1"/>
        </dgm:presLayoutVars>
      </dgm:prSet>
      <dgm:spPr/>
    </dgm:pt>
    <dgm:pt modelId="{D94A3148-A2A8-4784-98B8-2EFA6B50C214}" type="pres">
      <dgm:prSet presAssocID="{6A2879E4-3196-4D29-9676-760CE9FF1D4C}" presName="Triangle" presStyleLbl="alignNode1" presStyleIdx="1" presStyleCnt="9"/>
      <dgm:spPr/>
    </dgm:pt>
    <dgm:pt modelId="{A69D3EB9-12D2-4949-BFFD-4B637350289A}" type="pres">
      <dgm:prSet presAssocID="{752D8BB1-D70D-4176-A508-95FCB763F7B8}" presName="sibTrans" presStyleCnt="0"/>
      <dgm:spPr/>
    </dgm:pt>
    <dgm:pt modelId="{8EF861EB-89C5-4657-AAA5-721CB53D476B}" type="pres">
      <dgm:prSet presAssocID="{752D8BB1-D70D-4176-A508-95FCB763F7B8}" presName="space" presStyleCnt="0"/>
      <dgm:spPr/>
    </dgm:pt>
    <dgm:pt modelId="{3AF3A11C-F1D3-4F6A-8E67-EF795FB90E6B}" type="pres">
      <dgm:prSet presAssocID="{C4B1B6CD-D4F2-4B7E-ABD5-A54F584F0269}" presName="composite" presStyleCnt="0"/>
      <dgm:spPr/>
    </dgm:pt>
    <dgm:pt modelId="{BB1EDD4E-FE5E-4214-865F-B7FCEE841B34}" type="pres">
      <dgm:prSet presAssocID="{C4B1B6CD-D4F2-4B7E-ABD5-A54F584F0269}" presName="LShape" presStyleLbl="alignNode1" presStyleIdx="2" presStyleCnt="9"/>
      <dgm:spPr/>
    </dgm:pt>
    <dgm:pt modelId="{E9FE167D-6FFF-421B-8ADF-DECE94D1A490}" type="pres">
      <dgm:prSet presAssocID="{C4B1B6CD-D4F2-4B7E-ABD5-A54F584F0269}" presName="ParentText" presStyleLbl="revTx" presStyleIdx="1" presStyleCnt="5">
        <dgm:presLayoutVars>
          <dgm:chMax val="0"/>
          <dgm:chPref val="0"/>
          <dgm:bulletEnabled val="1"/>
        </dgm:presLayoutVars>
      </dgm:prSet>
      <dgm:spPr/>
    </dgm:pt>
    <dgm:pt modelId="{74568EA7-C7D5-4200-8D32-73EE62CBEC08}" type="pres">
      <dgm:prSet presAssocID="{C4B1B6CD-D4F2-4B7E-ABD5-A54F584F0269}" presName="Triangle" presStyleLbl="alignNode1" presStyleIdx="3" presStyleCnt="9"/>
      <dgm:spPr/>
    </dgm:pt>
    <dgm:pt modelId="{608E4715-94D8-43CD-B20E-BE5E62A28BE8}" type="pres">
      <dgm:prSet presAssocID="{507D26E3-5A21-4810-9B10-22CBEB50E68C}" presName="sibTrans" presStyleCnt="0"/>
      <dgm:spPr/>
    </dgm:pt>
    <dgm:pt modelId="{5A0F5710-E662-493A-9FA3-805D033E7415}" type="pres">
      <dgm:prSet presAssocID="{507D26E3-5A21-4810-9B10-22CBEB50E68C}" presName="space" presStyleCnt="0"/>
      <dgm:spPr/>
    </dgm:pt>
    <dgm:pt modelId="{120C7BC3-DF5B-485D-84ED-2EA7078CE1B0}" type="pres">
      <dgm:prSet presAssocID="{639534A0-3D77-403D-A854-C6893E6B0093}" presName="composite" presStyleCnt="0"/>
      <dgm:spPr/>
    </dgm:pt>
    <dgm:pt modelId="{2E4210C4-78AA-406A-A284-718888521A75}" type="pres">
      <dgm:prSet presAssocID="{639534A0-3D77-403D-A854-C6893E6B0093}" presName="LShape" presStyleLbl="alignNode1" presStyleIdx="4" presStyleCnt="9"/>
      <dgm:spPr/>
    </dgm:pt>
    <dgm:pt modelId="{54D93000-EC24-4963-91D0-87058272F073}" type="pres">
      <dgm:prSet presAssocID="{639534A0-3D77-403D-A854-C6893E6B0093}" presName="ParentText" presStyleLbl="revTx" presStyleIdx="2" presStyleCnt="5">
        <dgm:presLayoutVars>
          <dgm:chMax val="0"/>
          <dgm:chPref val="0"/>
          <dgm:bulletEnabled val="1"/>
        </dgm:presLayoutVars>
      </dgm:prSet>
      <dgm:spPr/>
    </dgm:pt>
    <dgm:pt modelId="{E4D1A8B9-F454-47B6-B3AD-8631A756195C}" type="pres">
      <dgm:prSet presAssocID="{639534A0-3D77-403D-A854-C6893E6B0093}" presName="Triangle" presStyleLbl="alignNode1" presStyleIdx="5" presStyleCnt="9"/>
      <dgm:spPr/>
    </dgm:pt>
    <dgm:pt modelId="{D1638BC5-4A4D-4EB0-A9CC-773EC66FCE84}" type="pres">
      <dgm:prSet presAssocID="{A36046A9-5572-4E43-BF1C-AA77E19F9D4F}" presName="sibTrans" presStyleCnt="0"/>
      <dgm:spPr/>
    </dgm:pt>
    <dgm:pt modelId="{CE38D67D-EADB-409F-B314-896225C6DAD1}" type="pres">
      <dgm:prSet presAssocID="{A36046A9-5572-4E43-BF1C-AA77E19F9D4F}" presName="space" presStyleCnt="0"/>
      <dgm:spPr/>
    </dgm:pt>
    <dgm:pt modelId="{85D1A79A-2701-44E4-BD3B-413F98015DA0}" type="pres">
      <dgm:prSet presAssocID="{0FBE3EF3-DF9E-4142-BE30-CDD41C2DADBE}" presName="composite" presStyleCnt="0"/>
      <dgm:spPr/>
    </dgm:pt>
    <dgm:pt modelId="{8FE7FEDE-83FF-470F-AB43-70F78AB634E4}" type="pres">
      <dgm:prSet presAssocID="{0FBE3EF3-DF9E-4142-BE30-CDD41C2DADBE}" presName="LShape" presStyleLbl="alignNode1" presStyleIdx="6" presStyleCnt="9"/>
      <dgm:spPr/>
    </dgm:pt>
    <dgm:pt modelId="{1863E07E-D6F7-499A-BD70-C401771BA6DB}" type="pres">
      <dgm:prSet presAssocID="{0FBE3EF3-DF9E-4142-BE30-CDD41C2DADBE}" presName="ParentText" presStyleLbl="revTx" presStyleIdx="3" presStyleCnt="5">
        <dgm:presLayoutVars>
          <dgm:chMax val="0"/>
          <dgm:chPref val="0"/>
          <dgm:bulletEnabled val="1"/>
        </dgm:presLayoutVars>
      </dgm:prSet>
      <dgm:spPr/>
    </dgm:pt>
    <dgm:pt modelId="{93CBC6F4-65DE-4EC6-A941-515D3A41389E}" type="pres">
      <dgm:prSet presAssocID="{0FBE3EF3-DF9E-4142-BE30-CDD41C2DADBE}" presName="Triangle" presStyleLbl="alignNode1" presStyleIdx="7" presStyleCnt="9"/>
      <dgm:spPr/>
    </dgm:pt>
    <dgm:pt modelId="{F5757E3F-8B78-4818-AD7F-D3710F5297F5}" type="pres">
      <dgm:prSet presAssocID="{5D305C2A-D26A-4ABA-A0BB-F8AB0AC1F2B4}" presName="sibTrans" presStyleCnt="0"/>
      <dgm:spPr/>
    </dgm:pt>
    <dgm:pt modelId="{4F116B05-D89C-4181-9C32-B46CE95E95E9}" type="pres">
      <dgm:prSet presAssocID="{5D305C2A-D26A-4ABA-A0BB-F8AB0AC1F2B4}" presName="space" presStyleCnt="0"/>
      <dgm:spPr/>
    </dgm:pt>
    <dgm:pt modelId="{8194AD7D-A2A2-4C8C-B141-F0D133C53AE6}" type="pres">
      <dgm:prSet presAssocID="{47B69A59-9A6E-4408-A881-15A61B1F9F54}" presName="composite" presStyleCnt="0"/>
      <dgm:spPr/>
    </dgm:pt>
    <dgm:pt modelId="{B560C236-1101-4CA3-9F33-9F9CA48E9DAE}" type="pres">
      <dgm:prSet presAssocID="{47B69A59-9A6E-4408-A881-15A61B1F9F54}" presName="LShape" presStyleLbl="alignNode1" presStyleIdx="8" presStyleCnt="9"/>
      <dgm:spPr/>
    </dgm:pt>
    <dgm:pt modelId="{35CB2919-6C38-4349-8FB1-372D82BB4F6B}" type="pres">
      <dgm:prSet presAssocID="{47B69A59-9A6E-4408-A881-15A61B1F9F54}" presName="ParentText" presStyleLbl="revTx" presStyleIdx="4" presStyleCnt="5">
        <dgm:presLayoutVars>
          <dgm:chMax val="0"/>
          <dgm:chPref val="0"/>
          <dgm:bulletEnabled val="1"/>
        </dgm:presLayoutVars>
      </dgm:prSet>
      <dgm:spPr/>
    </dgm:pt>
  </dgm:ptLst>
  <dgm:cxnLst>
    <dgm:cxn modelId="{BC31340C-A536-487B-88F0-19E3057B1C10}" srcId="{21A766C0-4971-454D-A60D-AD45E8F8CB1C}" destId="{C4B1B6CD-D4F2-4B7E-ABD5-A54F584F0269}" srcOrd="1" destOrd="0" parTransId="{07BBB23C-C312-403F-B2F8-33051EA3B8F9}" sibTransId="{507D26E3-5A21-4810-9B10-22CBEB50E68C}"/>
    <dgm:cxn modelId="{0451597C-5119-4B71-BCC3-EEAFEFF80EF5}" srcId="{21A766C0-4971-454D-A60D-AD45E8F8CB1C}" destId="{0FBE3EF3-DF9E-4142-BE30-CDD41C2DADBE}" srcOrd="3" destOrd="0" parTransId="{CD6A7652-8479-4576-90C4-4526D65C2152}" sibTransId="{5D305C2A-D26A-4ABA-A0BB-F8AB0AC1F2B4}"/>
    <dgm:cxn modelId="{7A6E2E83-44E8-4E34-B8CD-B31DC64AEEF6}" type="presOf" srcId="{21A766C0-4971-454D-A60D-AD45E8F8CB1C}" destId="{EDA5D17D-0269-4694-BE64-D8E7E08B8F71}" srcOrd="0" destOrd="0" presId="urn:microsoft.com/office/officeart/2009/3/layout/StepUpProcess"/>
    <dgm:cxn modelId="{03581184-DC7E-4157-9239-7EA179FE5B19}" type="presOf" srcId="{6A2879E4-3196-4D29-9676-760CE9FF1D4C}" destId="{611D0883-CEE9-4A6E-8C98-CD76B0643373}" srcOrd="0" destOrd="0" presId="urn:microsoft.com/office/officeart/2009/3/layout/StepUpProcess"/>
    <dgm:cxn modelId="{8E314589-4901-4B7F-843A-C906441E9851}" srcId="{21A766C0-4971-454D-A60D-AD45E8F8CB1C}" destId="{6A2879E4-3196-4D29-9676-760CE9FF1D4C}" srcOrd="0" destOrd="0" parTransId="{EE337A06-3336-47F4-AAA9-B730A93EDA76}" sibTransId="{752D8BB1-D70D-4176-A508-95FCB763F7B8}"/>
    <dgm:cxn modelId="{B08A1EA3-53A2-40BD-821D-01D74A4AB16E}" srcId="{21A766C0-4971-454D-A60D-AD45E8F8CB1C}" destId="{639534A0-3D77-403D-A854-C6893E6B0093}" srcOrd="2" destOrd="0" parTransId="{3340D2F1-7E8B-41C9-9B7C-D8471CAAA6F1}" sibTransId="{A36046A9-5572-4E43-BF1C-AA77E19F9D4F}"/>
    <dgm:cxn modelId="{37CFF6A5-A937-4B62-8B53-F22FE8C62C26}" type="presOf" srcId="{0FBE3EF3-DF9E-4142-BE30-CDD41C2DADBE}" destId="{1863E07E-D6F7-499A-BD70-C401771BA6DB}" srcOrd="0" destOrd="0" presId="urn:microsoft.com/office/officeart/2009/3/layout/StepUpProcess"/>
    <dgm:cxn modelId="{923EC1B9-27E4-48B3-A919-DFADA9AD69D2}" type="presOf" srcId="{C4B1B6CD-D4F2-4B7E-ABD5-A54F584F0269}" destId="{E9FE167D-6FFF-421B-8ADF-DECE94D1A490}" srcOrd="0" destOrd="0" presId="urn:microsoft.com/office/officeart/2009/3/layout/StepUpProcess"/>
    <dgm:cxn modelId="{59F905E5-65D1-4957-9DE8-3414A99BD65E}" srcId="{21A766C0-4971-454D-A60D-AD45E8F8CB1C}" destId="{47B69A59-9A6E-4408-A881-15A61B1F9F54}" srcOrd="4" destOrd="0" parTransId="{4FB32DE8-C42E-41EC-95D6-28AD53D6F1DB}" sibTransId="{419D1A0C-7FDB-4082-A4CB-1299B0279FA1}"/>
    <dgm:cxn modelId="{8E0AF6E5-394B-4B12-B898-59A0E6B9EB6B}" type="presOf" srcId="{639534A0-3D77-403D-A854-C6893E6B0093}" destId="{54D93000-EC24-4963-91D0-87058272F073}" srcOrd="0" destOrd="0" presId="urn:microsoft.com/office/officeart/2009/3/layout/StepUpProcess"/>
    <dgm:cxn modelId="{91FBAFF6-2E08-4251-B790-E51E2D0928D0}" type="presOf" srcId="{47B69A59-9A6E-4408-A881-15A61B1F9F54}" destId="{35CB2919-6C38-4349-8FB1-372D82BB4F6B}" srcOrd="0" destOrd="0" presId="urn:microsoft.com/office/officeart/2009/3/layout/StepUpProcess"/>
    <dgm:cxn modelId="{FEB0036A-BF37-458D-894A-11CB3B151B77}" type="presParOf" srcId="{EDA5D17D-0269-4694-BE64-D8E7E08B8F71}" destId="{4CBEDAA7-A176-4AD5-AD84-14923317BFBD}" srcOrd="0" destOrd="0" presId="urn:microsoft.com/office/officeart/2009/3/layout/StepUpProcess"/>
    <dgm:cxn modelId="{9F838CB6-7710-4AC1-8D10-7B054D4DDAE2}" type="presParOf" srcId="{4CBEDAA7-A176-4AD5-AD84-14923317BFBD}" destId="{BEA8CAC6-0D53-40F0-A2E5-E56C1F26D250}" srcOrd="0" destOrd="0" presId="urn:microsoft.com/office/officeart/2009/3/layout/StepUpProcess"/>
    <dgm:cxn modelId="{FB37C994-0509-4CFB-A3C5-ED199982947C}" type="presParOf" srcId="{4CBEDAA7-A176-4AD5-AD84-14923317BFBD}" destId="{611D0883-CEE9-4A6E-8C98-CD76B0643373}" srcOrd="1" destOrd="0" presId="urn:microsoft.com/office/officeart/2009/3/layout/StepUpProcess"/>
    <dgm:cxn modelId="{09F4C897-723A-4C1C-8289-3695E9699B4C}" type="presParOf" srcId="{4CBEDAA7-A176-4AD5-AD84-14923317BFBD}" destId="{D94A3148-A2A8-4784-98B8-2EFA6B50C214}" srcOrd="2" destOrd="0" presId="urn:microsoft.com/office/officeart/2009/3/layout/StepUpProcess"/>
    <dgm:cxn modelId="{F84C3932-7706-4E19-96D6-D76185172573}" type="presParOf" srcId="{EDA5D17D-0269-4694-BE64-D8E7E08B8F71}" destId="{A69D3EB9-12D2-4949-BFFD-4B637350289A}" srcOrd="1" destOrd="0" presId="urn:microsoft.com/office/officeart/2009/3/layout/StepUpProcess"/>
    <dgm:cxn modelId="{4E8B9AB3-8ED0-4FFA-9456-26E4B0763480}" type="presParOf" srcId="{A69D3EB9-12D2-4949-BFFD-4B637350289A}" destId="{8EF861EB-89C5-4657-AAA5-721CB53D476B}" srcOrd="0" destOrd="0" presId="urn:microsoft.com/office/officeart/2009/3/layout/StepUpProcess"/>
    <dgm:cxn modelId="{F72B19FD-E302-412D-8B06-83FA012B559E}" type="presParOf" srcId="{EDA5D17D-0269-4694-BE64-D8E7E08B8F71}" destId="{3AF3A11C-F1D3-4F6A-8E67-EF795FB90E6B}" srcOrd="2" destOrd="0" presId="urn:microsoft.com/office/officeart/2009/3/layout/StepUpProcess"/>
    <dgm:cxn modelId="{7BB96D31-3809-4EFA-AC7A-35BC4B38AA41}" type="presParOf" srcId="{3AF3A11C-F1D3-4F6A-8E67-EF795FB90E6B}" destId="{BB1EDD4E-FE5E-4214-865F-B7FCEE841B34}" srcOrd="0" destOrd="0" presId="urn:microsoft.com/office/officeart/2009/3/layout/StepUpProcess"/>
    <dgm:cxn modelId="{5A50A407-1601-4AC0-ABE8-96A8D19E4E24}" type="presParOf" srcId="{3AF3A11C-F1D3-4F6A-8E67-EF795FB90E6B}" destId="{E9FE167D-6FFF-421B-8ADF-DECE94D1A490}" srcOrd="1" destOrd="0" presId="urn:microsoft.com/office/officeart/2009/3/layout/StepUpProcess"/>
    <dgm:cxn modelId="{EE8BBF34-BA2E-449F-B524-5B87A623D4A2}" type="presParOf" srcId="{3AF3A11C-F1D3-4F6A-8E67-EF795FB90E6B}" destId="{74568EA7-C7D5-4200-8D32-73EE62CBEC08}" srcOrd="2" destOrd="0" presId="urn:microsoft.com/office/officeart/2009/3/layout/StepUpProcess"/>
    <dgm:cxn modelId="{825FA417-E316-46A8-B03D-CB78ED13EFD1}" type="presParOf" srcId="{EDA5D17D-0269-4694-BE64-D8E7E08B8F71}" destId="{608E4715-94D8-43CD-B20E-BE5E62A28BE8}" srcOrd="3" destOrd="0" presId="urn:microsoft.com/office/officeart/2009/3/layout/StepUpProcess"/>
    <dgm:cxn modelId="{B4261B84-269C-4DFC-B78B-F80935A20E3D}" type="presParOf" srcId="{608E4715-94D8-43CD-B20E-BE5E62A28BE8}" destId="{5A0F5710-E662-493A-9FA3-805D033E7415}" srcOrd="0" destOrd="0" presId="urn:microsoft.com/office/officeart/2009/3/layout/StepUpProcess"/>
    <dgm:cxn modelId="{89561258-65D8-4FDB-AA69-77C3A5FCD66D}" type="presParOf" srcId="{EDA5D17D-0269-4694-BE64-D8E7E08B8F71}" destId="{120C7BC3-DF5B-485D-84ED-2EA7078CE1B0}" srcOrd="4" destOrd="0" presId="urn:microsoft.com/office/officeart/2009/3/layout/StepUpProcess"/>
    <dgm:cxn modelId="{7DE4B5F8-F9E6-47F6-BC14-7C191393B7B1}" type="presParOf" srcId="{120C7BC3-DF5B-485D-84ED-2EA7078CE1B0}" destId="{2E4210C4-78AA-406A-A284-718888521A75}" srcOrd="0" destOrd="0" presId="urn:microsoft.com/office/officeart/2009/3/layout/StepUpProcess"/>
    <dgm:cxn modelId="{57FC2BE1-8A5D-4664-9A4A-F93838E0B9A6}" type="presParOf" srcId="{120C7BC3-DF5B-485D-84ED-2EA7078CE1B0}" destId="{54D93000-EC24-4963-91D0-87058272F073}" srcOrd="1" destOrd="0" presId="urn:microsoft.com/office/officeart/2009/3/layout/StepUpProcess"/>
    <dgm:cxn modelId="{D070B38C-0D4D-427F-B360-9426FE155A13}" type="presParOf" srcId="{120C7BC3-DF5B-485D-84ED-2EA7078CE1B0}" destId="{E4D1A8B9-F454-47B6-B3AD-8631A756195C}" srcOrd="2" destOrd="0" presId="urn:microsoft.com/office/officeart/2009/3/layout/StepUpProcess"/>
    <dgm:cxn modelId="{2712915C-D4B7-4355-BFC4-8012365CF6EA}" type="presParOf" srcId="{EDA5D17D-0269-4694-BE64-D8E7E08B8F71}" destId="{D1638BC5-4A4D-4EB0-A9CC-773EC66FCE84}" srcOrd="5" destOrd="0" presId="urn:microsoft.com/office/officeart/2009/3/layout/StepUpProcess"/>
    <dgm:cxn modelId="{B966908A-9E6D-4A9C-857D-AEB0BF288E73}" type="presParOf" srcId="{D1638BC5-4A4D-4EB0-A9CC-773EC66FCE84}" destId="{CE38D67D-EADB-409F-B314-896225C6DAD1}" srcOrd="0" destOrd="0" presId="urn:microsoft.com/office/officeart/2009/3/layout/StepUpProcess"/>
    <dgm:cxn modelId="{62851855-E68F-4340-A950-BB8FB1745C23}" type="presParOf" srcId="{EDA5D17D-0269-4694-BE64-D8E7E08B8F71}" destId="{85D1A79A-2701-44E4-BD3B-413F98015DA0}" srcOrd="6" destOrd="0" presId="urn:microsoft.com/office/officeart/2009/3/layout/StepUpProcess"/>
    <dgm:cxn modelId="{2CED53EA-9578-47F8-BB4A-4183A6F4B6FB}" type="presParOf" srcId="{85D1A79A-2701-44E4-BD3B-413F98015DA0}" destId="{8FE7FEDE-83FF-470F-AB43-70F78AB634E4}" srcOrd="0" destOrd="0" presId="urn:microsoft.com/office/officeart/2009/3/layout/StepUpProcess"/>
    <dgm:cxn modelId="{4675B645-A2B5-4FA4-B291-03CB1A438022}" type="presParOf" srcId="{85D1A79A-2701-44E4-BD3B-413F98015DA0}" destId="{1863E07E-D6F7-499A-BD70-C401771BA6DB}" srcOrd="1" destOrd="0" presId="urn:microsoft.com/office/officeart/2009/3/layout/StepUpProcess"/>
    <dgm:cxn modelId="{E44659C6-36F1-4FD0-B74C-4A4A8AA5C5FD}" type="presParOf" srcId="{85D1A79A-2701-44E4-BD3B-413F98015DA0}" destId="{93CBC6F4-65DE-4EC6-A941-515D3A41389E}" srcOrd="2" destOrd="0" presId="urn:microsoft.com/office/officeart/2009/3/layout/StepUpProcess"/>
    <dgm:cxn modelId="{255EC86C-FFD3-4FFC-8264-D4AEA34D50DF}" type="presParOf" srcId="{EDA5D17D-0269-4694-BE64-D8E7E08B8F71}" destId="{F5757E3F-8B78-4818-AD7F-D3710F5297F5}" srcOrd="7" destOrd="0" presId="urn:microsoft.com/office/officeart/2009/3/layout/StepUpProcess"/>
    <dgm:cxn modelId="{5EE67285-D098-4624-B23F-24A41769860D}" type="presParOf" srcId="{F5757E3F-8B78-4818-AD7F-D3710F5297F5}" destId="{4F116B05-D89C-4181-9C32-B46CE95E95E9}" srcOrd="0" destOrd="0" presId="urn:microsoft.com/office/officeart/2009/3/layout/StepUpProcess"/>
    <dgm:cxn modelId="{40709B52-AF9B-4ABA-B62C-940E8CEBAE7B}" type="presParOf" srcId="{EDA5D17D-0269-4694-BE64-D8E7E08B8F71}" destId="{8194AD7D-A2A2-4C8C-B141-F0D133C53AE6}" srcOrd="8" destOrd="0" presId="urn:microsoft.com/office/officeart/2009/3/layout/StepUpProcess"/>
    <dgm:cxn modelId="{0CF0BF35-0584-4356-A184-959E1CF02300}" type="presParOf" srcId="{8194AD7D-A2A2-4C8C-B141-F0D133C53AE6}" destId="{B560C236-1101-4CA3-9F33-9F9CA48E9DAE}" srcOrd="0" destOrd="0" presId="urn:microsoft.com/office/officeart/2009/3/layout/StepUpProcess"/>
    <dgm:cxn modelId="{69A65004-8C55-487E-AAD0-C0554947E150}" type="presParOf" srcId="{8194AD7D-A2A2-4C8C-B141-F0D133C53AE6}" destId="{35CB2919-6C38-4349-8FB1-372D82BB4F6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C6020-1E72-42E0-B548-20BB761A152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C4C2296-08CB-4AE0-B6C5-14B97B2CB34A}">
      <dgm:prSet phldrT="[Text]"/>
      <dgm:spPr/>
      <dgm:t>
        <a:bodyPr/>
        <a:lstStyle/>
        <a:p>
          <a:r>
            <a:rPr lang="en-US" dirty="0"/>
            <a:t>Improvement</a:t>
          </a:r>
        </a:p>
      </dgm:t>
    </dgm:pt>
    <dgm:pt modelId="{39914F24-98BE-473A-8F3C-570674507D4B}" type="parTrans" cxnId="{EBCA6232-DA44-460B-B5DD-0B93238ABDAC}">
      <dgm:prSet/>
      <dgm:spPr/>
      <dgm:t>
        <a:bodyPr/>
        <a:lstStyle/>
        <a:p>
          <a:endParaRPr lang="en-US"/>
        </a:p>
      </dgm:t>
    </dgm:pt>
    <dgm:pt modelId="{06B3C08F-BF16-485B-BBC5-A8FF364EF6AE}" type="sibTrans" cxnId="{EBCA6232-DA44-460B-B5DD-0B93238ABDAC}">
      <dgm:prSet/>
      <dgm:spPr/>
      <dgm:t>
        <a:bodyPr/>
        <a:lstStyle/>
        <a:p>
          <a:endParaRPr lang="en-US"/>
        </a:p>
      </dgm:t>
    </dgm:pt>
    <dgm:pt modelId="{188956B6-53A3-450F-9377-6A22154F0019}">
      <dgm:prSet phldrT="[Text]"/>
      <dgm:spPr/>
      <dgm:t>
        <a:bodyPr/>
        <a:lstStyle/>
        <a:p>
          <a:pPr algn="ctr"/>
          <a:r>
            <a:rPr lang="en-US" dirty="0"/>
            <a:t>Used for learning</a:t>
          </a:r>
        </a:p>
      </dgm:t>
    </dgm:pt>
    <dgm:pt modelId="{7FB84E63-ED9B-4AB8-82B5-BFD6CA8396A8}" type="parTrans" cxnId="{8114EE03-5498-412C-A1CC-8CBBCA07C4D4}">
      <dgm:prSet/>
      <dgm:spPr/>
      <dgm:t>
        <a:bodyPr/>
        <a:lstStyle/>
        <a:p>
          <a:endParaRPr lang="en-US"/>
        </a:p>
      </dgm:t>
    </dgm:pt>
    <dgm:pt modelId="{3AF77248-FF2B-4657-AD19-848702792B41}" type="sibTrans" cxnId="{8114EE03-5498-412C-A1CC-8CBBCA07C4D4}">
      <dgm:prSet/>
      <dgm:spPr/>
      <dgm:t>
        <a:bodyPr/>
        <a:lstStyle/>
        <a:p>
          <a:endParaRPr lang="en-US"/>
        </a:p>
      </dgm:t>
    </dgm:pt>
    <dgm:pt modelId="{6407E96A-255B-40D4-A8EF-E92E12B5094B}">
      <dgm:prSet phldrT="[Text]"/>
      <dgm:spPr/>
      <dgm:t>
        <a:bodyPr/>
        <a:lstStyle/>
        <a:p>
          <a:r>
            <a:rPr lang="en-US" dirty="0"/>
            <a:t>Reporting</a:t>
          </a:r>
        </a:p>
      </dgm:t>
    </dgm:pt>
    <dgm:pt modelId="{B4010A83-BBFD-4199-82E7-C397E8897BCD}" type="parTrans" cxnId="{F95E632B-FAD5-438F-B8BC-6405BE96FD77}">
      <dgm:prSet/>
      <dgm:spPr/>
      <dgm:t>
        <a:bodyPr/>
        <a:lstStyle/>
        <a:p>
          <a:endParaRPr lang="en-US"/>
        </a:p>
      </dgm:t>
    </dgm:pt>
    <dgm:pt modelId="{636BA510-DF8E-473F-BF35-31C84A4E0458}" type="sibTrans" cxnId="{F95E632B-FAD5-438F-B8BC-6405BE96FD77}">
      <dgm:prSet/>
      <dgm:spPr/>
      <dgm:t>
        <a:bodyPr/>
        <a:lstStyle/>
        <a:p>
          <a:endParaRPr lang="en-US"/>
        </a:p>
      </dgm:t>
    </dgm:pt>
    <dgm:pt modelId="{13D7FFC8-8054-4544-86AA-E31F0C0D3783}">
      <dgm:prSet phldrT="[Text]"/>
      <dgm:spPr/>
      <dgm:t>
        <a:bodyPr/>
        <a:lstStyle/>
        <a:p>
          <a:pPr algn="ctr"/>
          <a:r>
            <a:rPr lang="en-US" dirty="0"/>
            <a:t>Used to judge</a:t>
          </a:r>
        </a:p>
      </dgm:t>
    </dgm:pt>
    <dgm:pt modelId="{E5E2DE0A-F8F0-42B3-B9AA-83C5DF6CDEB9}" type="parTrans" cxnId="{77878FB0-D219-4BF8-A102-839E1D9A5B5F}">
      <dgm:prSet/>
      <dgm:spPr/>
      <dgm:t>
        <a:bodyPr/>
        <a:lstStyle/>
        <a:p>
          <a:endParaRPr lang="en-US"/>
        </a:p>
      </dgm:t>
    </dgm:pt>
    <dgm:pt modelId="{D2DC27C3-FAA5-4FFF-BE5A-2AE1B60B8ADE}" type="sibTrans" cxnId="{77878FB0-D219-4BF8-A102-839E1D9A5B5F}">
      <dgm:prSet/>
      <dgm:spPr/>
      <dgm:t>
        <a:bodyPr/>
        <a:lstStyle/>
        <a:p>
          <a:endParaRPr lang="en-US"/>
        </a:p>
      </dgm:t>
    </dgm:pt>
    <dgm:pt modelId="{C78F3E65-AE04-4F7F-8A0F-671AF61F5783}" type="pres">
      <dgm:prSet presAssocID="{14EC6020-1E72-42E0-B548-20BB761A1529}" presName="Name0" presStyleCnt="0">
        <dgm:presLayoutVars>
          <dgm:dir/>
          <dgm:animLvl val="lvl"/>
          <dgm:resizeHandles val="exact"/>
        </dgm:presLayoutVars>
      </dgm:prSet>
      <dgm:spPr/>
    </dgm:pt>
    <dgm:pt modelId="{B911ECAA-4ED4-4913-B07E-E5CA81888F33}" type="pres">
      <dgm:prSet presAssocID="{8C4C2296-08CB-4AE0-B6C5-14B97B2CB34A}" presName="composite" presStyleCnt="0"/>
      <dgm:spPr/>
    </dgm:pt>
    <dgm:pt modelId="{D7ECA421-0509-465A-812D-4B202A654B71}" type="pres">
      <dgm:prSet presAssocID="{8C4C2296-08CB-4AE0-B6C5-14B97B2CB34A}" presName="parTx" presStyleLbl="alignNode1" presStyleIdx="0" presStyleCnt="2">
        <dgm:presLayoutVars>
          <dgm:chMax val="0"/>
          <dgm:chPref val="0"/>
          <dgm:bulletEnabled val="1"/>
        </dgm:presLayoutVars>
      </dgm:prSet>
      <dgm:spPr/>
    </dgm:pt>
    <dgm:pt modelId="{C530340E-52E5-4895-8F76-C1C361D67C8A}" type="pres">
      <dgm:prSet presAssocID="{8C4C2296-08CB-4AE0-B6C5-14B97B2CB34A}" presName="desTx" presStyleLbl="alignAccFollowNode1" presStyleIdx="0" presStyleCnt="2" custLinFactNeighborX="-5563" custLinFactNeighborY="1168">
        <dgm:presLayoutVars>
          <dgm:bulletEnabled val="1"/>
        </dgm:presLayoutVars>
      </dgm:prSet>
      <dgm:spPr/>
    </dgm:pt>
    <dgm:pt modelId="{74540FA0-D115-434E-AD0D-B6F1E49B79E1}" type="pres">
      <dgm:prSet presAssocID="{06B3C08F-BF16-485B-BBC5-A8FF364EF6AE}" presName="space" presStyleCnt="0"/>
      <dgm:spPr/>
    </dgm:pt>
    <dgm:pt modelId="{1988475E-7278-4992-ACB8-4091A5671CAD}" type="pres">
      <dgm:prSet presAssocID="{6407E96A-255B-40D4-A8EF-E92E12B5094B}" presName="composite" presStyleCnt="0"/>
      <dgm:spPr/>
    </dgm:pt>
    <dgm:pt modelId="{E7DDE9A4-FD97-4639-B78B-CDA1C9ECB3B0}" type="pres">
      <dgm:prSet presAssocID="{6407E96A-255B-40D4-A8EF-E92E12B5094B}" presName="parTx" presStyleLbl="alignNode1" presStyleIdx="1" presStyleCnt="2">
        <dgm:presLayoutVars>
          <dgm:chMax val="0"/>
          <dgm:chPref val="0"/>
          <dgm:bulletEnabled val="1"/>
        </dgm:presLayoutVars>
      </dgm:prSet>
      <dgm:spPr/>
    </dgm:pt>
    <dgm:pt modelId="{54930F72-5E3D-4FEA-9CEF-6CB488BA4AB0}" type="pres">
      <dgm:prSet presAssocID="{6407E96A-255B-40D4-A8EF-E92E12B5094B}" presName="desTx" presStyleLbl="alignAccFollowNode1" presStyleIdx="1" presStyleCnt="2">
        <dgm:presLayoutVars>
          <dgm:bulletEnabled val="1"/>
        </dgm:presLayoutVars>
      </dgm:prSet>
      <dgm:spPr/>
    </dgm:pt>
  </dgm:ptLst>
  <dgm:cxnLst>
    <dgm:cxn modelId="{8114EE03-5498-412C-A1CC-8CBBCA07C4D4}" srcId="{8C4C2296-08CB-4AE0-B6C5-14B97B2CB34A}" destId="{188956B6-53A3-450F-9377-6A22154F0019}" srcOrd="0" destOrd="0" parTransId="{7FB84E63-ED9B-4AB8-82B5-BFD6CA8396A8}" sibTransId="{3AF77248-FF2B-4657-AD19-848702792B41}"/>
    <dgm:cxn modelId="{F95E632B-FAD5-438F-B8BC-6405BE96FD77}" srcId="{14EC6020-1E72-42E0-B548-20BB761A1529}" destId="{6407E96A-255B-40D4-A8EF-E92E12B5094B}" srcOrd="1" destOrd="0" parTransId="{B4010A83-BBFD-4199-82E7-C397E8897BCD}" sibTransId="{636BA510-DF8E-473F-BF35-31C84A4E0458}"/>
    <dgm:cxn modelId="{C8A1AD31-C0E9-4684-9B58-AC2C81557946}" type="presOf" srcId="{13D7FFC8-8054-4544-86AA-E31F0C0D3783}" destId="{54930F72-5E3D-4FEA-9CEF-6CB488BA4AB0}" srcOrd="0" destOrd="0" presId="urn:microsoft.com/office/officeart/2005/8/layout/hList1"/>
    <dgm:cxn modelId="{EBCA6232-DA44-460B-B5DD-0B93238ABDAC}" srcId="{14EC6020-1E72-42E0-B548-20BB761A1529}" destId="{8C4C2296-08CB-4AE0-B6C5-14B97B2CB34A}" srcOrd="0" destOrd="0" parTransId="{39914F24-98BE-473A-8F3C-570674507D4B}" sibTransId="{06B3C08F-BF16-485B-BBC5-A8FF364EF6AE}"/>
    <dgm:cxn modelId="{04F6A032-01FE-430A-B670-03A318A8C8BF}" type="presOf" srcId="{14EC6020-1E72-42E0-B548-20BB761A1529}" destId="{C78F3E65-AE04-4F7F-8A0F-671AF61F5783}" srcOrd="0" destOrd="0" presId="urn:microsoft.com/office/officeart/2005/8/layout/hList1"/>
    <dgm:cxn modelId="{4DACFE71-E838-41E7-86B8-5A0DDA2F1A3F}" type="presOf" srcId="{188956B6-53A3-450F-9377-6A22154F0019}" destId="{C530340E-52E5-4895-8F76-C1C361D67C8A}" srcOrd="0" destOrd="0" presId="urn:microsoft.com/office/officeart/2005/8/layout/hList1"/>
    <dgm:cxn modelId="{9343AB7B-F246-4093-8B8F-8843F18C9CAD}" type="presOf" srcId="{6407E96A-255B-40D4-A8EF-E92E12B5094B}" destId="{E7DDE9A4-FD97-4639-B78B-CDA1C9ECB3B0}" srcOrd="0" destOrd="0" presId="urn:microsoft.com/office/officeart/2005/8/layout/hList1"/>
    <dgm:cxn modelId="{EF8D76AC-AD31-487C-B1F2-0EC37560AC72}" type="presOf" srcId="{8C4C2296-08CB-4AE0-B6C5-14B97B2CB34A}" destId="{D7ECA421-0509-465A-812D-4B202A654B71}" srcOrd="0" destOrd="0" presId="urn:microsoft.com/office/officeart/2005/8/layout/hList1"/>
    <dgm:cxn modelId="{77878FB0-D219-4BF8-A102-839E1D9A5B5F}" srcId="{6407E96A-255B-40D4-A8EF-E92E12B5094B}" destId="{13D7FFC8-8054-4544-86AA-E31F0C0D3783}" srcOrd="0" destOrd="0" parTransId="{E5E2DE0A-F8F0-42B3-B9AA-83C5DF6CDEB9}" sibTransId="{D2DC27C3-FAA5-4FFF-BE5A-2AE1B60B8ADE}"/>
    <dgm:cxn modelId="{8A06CD01-1E7A-4E22-ACA6-F45CEEBE5817}" type="presParOf" srcId="{C78F3E65-AE04-4F7F-8A0F-671AF61F5783}" destId="{B911ECAA-4ED4-4913-B07E-E5CA81888F33}" srcOrd="0" destOrd="0" presId="urn:microsoft.com/office/officeart/2005/8/layout/hList1"/>
    <dgm:cxn modelId="{D403A471-0611-4384-B4CE-C38D92BDC9C2}" type="presParOf" srcId="{B911ECAA-4ED4-4913-B07E-E5CA81888F33}" destId="{D7ECA421-0509-465A-812D-4B202A654B71}" srcOrd="0" destOrd="0" presId="urn:microsoft.com/office/officeart/2005/8/layout/hList1"/>
    <dgm:cxn modelId="{03BA194F-F4F5-402A-BF1C-1CBA7AB94599}" type="presParOf" srcId="{B911ECAA-4ED4-4913-B07E-E5CA81888F33}" destId="{C530340E-52E5-4895-8F76-C1C361D67C8A}" srcOrd="1" destOrd="0" presId="urn:microsoft.com/office/officeart/2005/8/layout/hList1"/>
    <dgm:cxn modelId="{0A79EA25-961C-4615-A979-3AC0312D952E}" type="presParOf" srcId="{C78F3E65-AE04-4F7F-8A0F-671AF61F5783}" destId="{74540FA0-D115-434E-AD0D-B6F1E49B79E1}" srcOrd="1" destOrd="0" presId="urn:microsoft.com/office/officeart/2005/8/layout/hList1"/>
    <dgm:cxn modelId="{6E6920F4-3A71-4045-BA7D-FCFB911A365A}" type="presParOf" srcId="{C78F3E65-AE04-4F7F-8A0F-671AF61F5783}" destId="{1988475E-7278-4992-ACB8-4091A5671CAD}" srcOrd="2" destOrd="0" presId="urn:microsoft.com/office/officeart/2005/8/layout/hList1"/>
    <dgm:cxn modelId="{C0431F78-231F-4A33-9489-25F3654854E2}" type="presParOf" srcId="{1988475E-7278-4992-ACB8-4091A5671CAD}" destId="{E7DDE9A4-FD97-4639-B78B-CDA1C9ECB3B0}" srcOrd="0" destOrd="0" presId="urn:microsoft.com/office/officeart/2005/8/layout/hList1"/>
    <dgm:cxn modelId="{FD13FB3E-8EF0-4DA1-8EA6-75E21A17531D}" type="presParOf" srcId="{1988475E-7278-4992-ACB8-4091A5671CAD}" destId="{54930F72-5E3D-4FEA-9CEF-6CB488BA4A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5245F-E11C-424A-8A0E-B7E15C93F03A}">
      <dsp:nvSpPr>
        <dsp:cNvPr id="0" name=""/>
        <dsp:cNvSpPr/>
      </dsp:nvSpPr>
      <dsp:spPr>
        <a:xfrm>
          <a:off x="5273" y="1499039"/>
          <a:ext cx="2482245" cy="95814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447F0-EB77-4FF2-ADAF-5EE68FE62085}">
      <dsp:nvSpPr>
        <dsp:cNvPr id="0" name=""/>
        <dsp:cNvSpPr/>
      </dsp:nvSpPr>
      <dsp:spPr>
        <a:xfrm>
          <a:off x="667205" y="1738576"/>
          <a:ext cx="2096118" cy="958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Engage</a:t>
          </a:r>
          <a:br>
            <a:rPr lang="en-US" sz="1200" b="0" kern="1200" dirty="0"/>
          </a:br>
          <a:r>
            <a:rPr lang="en-US" sz="1200" b="0" kern="1200" dirty="0"/>
            <a:t>How can we engage hearts and minds?</a:t>
          </a:r>
          <a:endParaRPr lang="en-US" sz="1200" b="1" kern="1200" dirty="0"/>
        </a:p>
      </dsp:txBody>
      <dsp:txXfrm>
        <a:off x="695268" y="1766639"/>
        <a:ext cx="2039992" cy="902020"/>
      </dsp:txXfrm>
    </dsp:sp>
    <dsp:sp modelId="{DFCE9577-98BC-4E65-917A-92038357C984}">
      <dsp:nvSpPr>
        <dsp:cNvPr id="0" name=""/>
        <dsp:cNvSpPr/>
      </dsp:nvSpPr>
      <dsp:spPr>
        <a:xfrm>
          <a:off x="2840549" y="1499039"/>
          <a:ext cx="2482245" cy="95814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17CEA-6E45-4ED4-96F6-8BB41556A373}">
      <dsp:nvSpPr>
        <dsp:cNvPr id="0" name=""/>
        <dsp:cNvSpPr/>
      </dsp:nvSpPr>
      <dsp:spPr>
        <a:xfrm>
          <a:off x="3502481" y="1738576"/>
          <a:ext cx="2096118" cy="958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Educate</a:t>
          </a:r>
          <a:br>
            <a:rPr lang="en-US" sz="1200" b="1" kern="1200" dirty="0"/>
          </a:br>
          <a:r>
            <a:rPr lang="en-US" sz="1200" b="0" kern="1200" dirty="0"/>
            <a:t>How can we turn the evidence into behaviors?</a:t>
          </a:r>
          <a:endParaRPr lang="en-US" sz="1200" b="1" kern="1200" dirty="0"/>
        </a:p>
      </dsp:txBody>
      <dsp:txXfrm>
        <a:off x="3530544" y="1766639"/>
        <a:ext cx="2039992" cy="902020"/>
      </dsp:txXfrm>
    </dsp:sp>
    <dsp:sp modelId="{8CE6A8D6-9DC2-4EAE-81A9-BCC00DB56214}">
      <dsp:nvSpPr>
        <dsp:cNvPr id="0" name=""/>
        <dsp:cNvSpPr/>
      </dsp:nvSpPr>
      <dsp:spPr>
        <a:xfrm>
          <a:off x="5675825" y="1499039"/>
          <a:ext cx="2482245" cy="95814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356EE-2A0A-440D-A7F3-FB8C7E74EB8E}">
      <dsp:nvSpPr>
        <dsp:cNvPr id="0" name=""/>
        <dsp:cNvSpPr/>
      </dsp:nvSpPr>
      <dsp:spPr>
        <a:xfrm>
          <a:off x="6337757" y="1738576"/>
          <a:ext cx="2096118" cy="958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Execute</a:t>
          </a:r>
          <a:br>
            <a:rPr lang="en-US" sz="1200" b="1" kern="1200" dirty="0"/>
          </a:br>
          <a:r>
            <a:rPr lang="en-US" sz="1200" b="0" kern="1200" dirty="0"/>
            <a:t>How can we do this?</a:t>
          </a:r>
        </a:p>
      </dsp:txBody>
      <dsp:txXfrm>
        <a:off x="6365820" y="1766639"/>
        <a:ext cx="2039992" cy="902020"/>
      </dsp:txXfrm>
    </dsp:sp>
    <dsp:sp modelId="{18B8B058-3B33-46FA-BA62-0F28ED455844}">
      <dsp:nvSpPr>
        <dsp:cNvPr id="0" name=""/>
        <dsp:cNvSpPr/>
      </dsp:nvSpPr>
      <dsp:spPr>
        <a:xfrm>
          <a:off x="8511100" y="1499039"/>
          <a:ext cx="2482245" cy="958146"/>
        </a:xfrm>
        <a:prstGeom prst="chevron">
          <a:avLst>
            <a:gd name="adj" fmla="val 4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96D40-412D-4266-AD9F-BE712865795D}">
      <dsp:nvSpPr>
        <dsp:cNvPr id="0" name=""/>
        <dsp:cNvSpPr/>
      </dsp:nvSpPr>
      <dsp:spPr>
        <a:xfrm>
          <a:off x="9173032" y="1738576"/>
          <a:ext cx="2096118" cy="958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Evaluate</a:t>
          </a:r>
          <a:br>
            <a:rPr lang="en-US" sz="1200" b="1" kern="1200" dirty="0"/>
          </a:br>
          <a:r>
            <a:rPr lang="en-US" sz="1200" b="0" kern="1200" dirty="0"/>
            <a:t>How do we know if we made a difference?</a:t>
          </a:r>
          <a:br>
            <a:rPr lang="en-US" sz="1200" b="1" kern="1200" dirty="0"/>
          </a:br>
          <a:endParaRPr lang="en-US" sz="1200" b="0" kern="1200" dirty="0"/>
        </a:p>
      </dsp:txBody>
      <dsp:txXfrm>
        <a:off x="9201095" y="1766639"/>
        <a:ext cx="2039992" cy="90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CAC6-0D53-40F0-A2E5-E56C1F26D250}">
      <dsp:nvSpPr>
        <dsp:cNvPr id="0" name=""/>
        <dsp:cNvSpPr/>
      </dsp:nvSpPr>
      <dsp:spPr>
        <a:xfrm rot="5400000">
          <a:off x="419257" y="1894597"/>
          <a:ext cx="1248386" cy="207728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D0883-CEE9-4A6E-8C98-CD76B0643373}">
      <dsp:nvSpPr>
        <dsp:cNvPr id="0" name=""/>
        <dsp:cNvSpPr/>
      </dsp:nvSpPr>
      <dsp:spPr>
        <a:xfrm>
          <a:off x="210870" y="2515259"/>
          <a:ext cx="1875387" cy="164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Denial</a:t>
          </a:r>
        </a:p>
      </dsp:txBody>
      <dsp:txXfrm>
        <a:off x="210870" y="2515259"/>
        <a:ext cx="1875387" cy="1643886"/>
      </dsp:txXfrm>
    </dsp:sp>
    <dsp:sp modelId="{D94A3148-A2A8-4784-98B8-2EFA6B50C214}">
      <dsp:nvSpPr>
        <dsp:cNvPr id="0" name=""/>
        <dsp:cNvSpPr/>
      </dsp:nvSpPr>
      <dsp:spPr>
        <a:xfrm>
          <a:off x="1732410" y="1741665"/>
          <a:ext cx="353846" cy="353846"/>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EDD4E-FE5E-4214-865F-B7FCEE841B34}">
      <dsp:nvSpPr>
        <dsp:cNvPr id="0" name=""/>
        <dsp:cNvSpPr/>
      </dsp:nvSpPr>
      <dsp:spPr>
        <a:xfrm rot="5400000">
          <a:off x="2715097" y="1326490"/>
          <a:ext cx="1248386" cy="207728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E167D-6FFF-421B-8ADF-DECE94D1A490}">
      <dsp:nvSpPr>
        <dsp:cNvPr id="0" name=""/>
        <dsp:cNvSpPr/>
      </dsp:nvSpPr>
      <dsp:spPr>
        <a:xfrm>
          <a:off x="2506710" y="1947151"/>
          <a:ext cx="1875387" cy="164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Anger</a:t>
          </a:r>
        </a:p>
      </dsp:txBody>
      <dsp:txXfrm>
        <a:off x="2506710" y="1947151"/>
        <a:ext cx="1875387" cy="1643886"/>
      </dsp:txXfrm>
    </dsp:sp>
    <dsp:sp modelId="{74568EA7-C7D5-4200-8D32-73EE62CBEC08}">
      <dsp:nvSpPr>
        <dsp:cNvPr id="0" name=""/>
        <dsp:cNvSpPr/>
      </dsp:nvSpPr>
      <dsp:spPr>
        <a:xfrm>
          <a:off x="4028251" y="1173557"/>
          <a:ext cx="353846" cy="353846"/>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210C4-78AA-406A-A284-718888521A75}">
      <dsp:nvSpPr>
        <dsp:cNvPr id="0" name=""/>
        <dsp:cNvSpPr/>
      </dsp:nvSpPr>
      <dsp:spPr>
        <a:xfrm rot="5400000">
          <a:off x="5010937" y="758382"/>
          <a:ext cx="1248386" cy="2077287"/>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93000-EC24-4963-91D0-87058272F073}">
      <dsp:nvSpPr>
        <dsp:cNvPr id="0" name=""/>
        <dsp:cNvSpPr/>
      </dsp:nvSpPr>
      <dsp:spPr>
        <a:xfrm>
          <a:off x="4802550" y="1379043"/>
          <a:ext cx="1875387" cy="164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Bargaining</a:t>
          </a:r>
        </a:p>
      </dsp:txBody>
      <dsp:txXfrm>
        <a:off x="4802550" y="1379043"/>
        <a:ext cx="1875387" cy="1643886"/>
      </dsp:txXfrm>
    </dsp:sp>
    <dsp:sp modelId="{E4D1A8B9-F454-47B6-B3AD-8631A756195C}">
      <dsp:nvSpPr>
        <dsp:cNvPr id="0" name=""/>
        <dsp:cNvSpPr/>
      </dsp:nvSpPr>
      <dsp:spPr>
        <a:xfrm>
          <a:off x="6324091" y="605449"/>
          <a:ext cx="353846" cy="353846"/>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7FEDE-83FF-470F-AB43-70F78AB634E4}">
      <dsp:nvSpPr>
        <dsp:cNvPr id="0" name=""/>
        <dsp:cNvSpPr/>
      </dsp:nvSpPr>
      <dsp:spPr>
        <a:xfrm rot="5400000">
          <a:off x="7306777" y="190274"/>
          <a:ext cx="1248386" cy="207728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3E07E-D6F7-499A-BD70-C401771BA6DB}">
      <dsp:nvSpPr>
        <dsp:cNvPr id="0" name=""/>
        <dsp:cNvSpPr/>
      </dsp:nvSpPr>
      <dsp:spPr>
        <a:xfrm>
          <a:off x="7098390" y="810935"/>
          <a:ext cx="1875387" cy="164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Depression</a:t>
          </a:r>
        </a:p>
      </dsp:txBody>
      <dsp:txXfrm>
        <a:off x="7098390" y="810935"/>
        <a:ext cx="1875387" cy="1643886"/>
      </dsp:txXfrm>
    </dsp:sp>
    <dsp:sp modelId="{93CBC6F4-65DE-4EC6-A941-515D3A41389E}">
      <dsp:nvSpPr>
        <dsp:cNvPr id="0" name=""/>
        <dsp:cNvSpPr/>
      </dsp:nvSpPr>
      <dsp:spPr>
        <a:xfrm>
          <a:off x="8619931" y="37341"/>
          <a:ext cx="353846" cy="353846"/>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0C236-1101-4CA3-9F33-9F9CA48E9DAE}">
      <dsp:nvSpPr>
        <dsp:cNvPr id="0" name=""/>
        <dsp:cNvSpPr/>
      </dsp:nvSpPr>
      <dsp:spPr>
        <a:xfrm rot="5400000">
          <a:off x="9602618" y="-377833"/>
          <a:ext cx="1248386" cy="207728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B2919-6C38-4349-8FB1-372D82BB4F6B}">
      <dsp:nvSpPr>
        <dsp:cNvPr id="0" name=""/>
        <dsp:cNvSpPr/>
      </dsp:nvSpPr>
      <dsp:spPr>
        <a:xfrm>
          <a:off x="9394231" y="242827"/>
          <a:ext cx="1875387" cy="164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Acceptance</a:t>
          </a:r>
        </a:p>
      </dsp:txBody>
      <dsp:txXfrm>
        <a:off x="9394231" y="242827"/>
        <a:ext cx="1875387" cy="1643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A421-0509-465A-812D-4B202A654B71}">
      <dsp:nvSpPr>
        <dsp:cNvPr id="0" name=""/>
        <dsp:cNvSpPr/>
      </dsp:nvSpPr>
      <dsp:spPr>
        <a:xfrm>
          <a:off x="39" y="181462"/>
          <a:ext cx="3806596" cy="118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kern="1200" dirty="0"/>
            <a:t>Improvement</a:t>
          </a:r>
        </a:p>
      </dsp:txBody>
      <dsp:txXfrm>
        <a:off x="39" y="181462"/>
        <a:ext cx="3806596" cy="1180800"/>
      </dsp:txXfrm>
    </dsp:sp>
    <dsp:sp modelId="{C530340E-52E5-4895-8F76-C1C361D67C8A}">
      <dsp:nvSpPr>
        <dsp:cNvPr id="0" name=""/>
        <dsp:cNvSpPr/>
      </dsp:nvSpPr>
      <dsp:spPr>
        <a:xfrm>
          <a:off x="0" y="1383294"/>
          <a:ext cx="3806596" cy="18007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ctr" defTabSz="1822450">
            <a:lnSpc>
              <a:spcPct val="90000"/>
            </a:lnSpc>
            <a:spcBef>
              <a:spcPct val="0"/>
            </a:spcBef>
            <a:spcAft>
              <a:spcPct val="15000"/>
            </a:spcAft>
            <a:buChar char="•"/>
          </a:pPr>
          <a:r>
            <a:rPr lang="en-US" sz="4100" kern="1200" dirty="0"/>
            <a:t>Used for learning</a:t>
          </a:r>
        </a:p>
      </dsp:txBody>
      <dsp:txXfrm>
        <a:off x="0" y="1383294"/>
        <a:ext cx="3806596" cy="1800720"/>
      </dsp:txXfrm>
    </dsp:sp>
    <dsp:sp modelId="{E7DDE9A4-FD97-4639-B78B-CDA1C9ECB3B0}">
      <dsp:nvSpPr>
        <dsp:cNvPr id="0" name=""/>
        <dsp:cNvSpPr/>
      </dsp:nvSpPr>
      <dsp:spPr>
        <a:xfrm>
          <a:off x="4339560" y="181462"/>
          <a:ext cx="3806596" cy="1180800"/>
        </a:xfrm>
        <a:prstGeom prst="rect">
          <a:avLst/>
        </a:prstGeom>
        <a:solidFill>
          <a:schemeClr val="accent3">
            <a:hueOff val="1858079"/>
            <a:satOff val="-18023"/>
            <a:lumOff val="-26079"/>
            <a:alphaOff val="0"/>
          </a:schemeClr>
        </a:solidFill>
        <a:ln w="12700" cap="flat" cmpd="sng" algn="ctr">
          <a:solidFill>
            <a:schemeClr val="accent3">
              <a:hueOff val="1858079"/>
              <a:satOff val="-18023"/>
              <a:lumOff val="-2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kern="1200" dirty="0"/>
            <a:t>Reporting</a:t>
          </a:r>
        </a:p>
      </dsp:txBody>
      <dsp:txXfrm>
        <a:off x="4339560" y="181462"/>
        <a:ext cx="3806596" cy="1180800"/>
      </dsp:txXfrm>
    </dsp:sp>
    <dsp:sp modelId="{54930F72-5E3D-4FEA-9CEF-6CB488BA4AB0}">
      <dsp:nvSpPr>
        <dsp:cNvPr id="0" name=""/>
        <dsp:cNvSpPr/>
      </dsp:nvSpPr>
      <dsp:spPr>
        <a:xfrm>
          <a:off x="4339560" y="1362262"/>
          <a:ext cx="3806596" cy="1800720"/>
        </a:xfrm>
        <a:prstGeom prst="rect">
          <a:avLst/>
        </a:prstGeom>
        <a:solidFill>
          <a:schemeClr val="accent3">
            <a:tint val="40000"/>
            <a:alpha val="90000"/>
            <a:hueOff val="2135961"/>
            <a:satOff val="-30341"/>
            <a:lumOff val="-5606"/>
            <a:alphaOff val="0"/>
          </a:schemeClr>
        </a:solidFill>
        <a:ln w="12700" cap="flat" cmpd="sng" algn="ctr">
          <a:solidFill>
            <a:schemeClr val="accent3">
              <a:tint val="40000"/>
              <a:alpha val="90000"/>
              <a:hueOff val="2135961"/>
              <a:satOff val="-30341"/>
              <a:lumOff val="-56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ctr" defTabSz="1822450">
            <a:lnSpc>
              <a:spcPct val="90000"/>
            </a:lnSpc>
            <a:spcBef>
              <a:spcPct val="0"/>
            </a:spcBef>
            <a:spcAft>
              <a:spcPct val="15000"/>
            </a:spcAft>
            <a:buChar char="•"/>
          </a:pPr>
          <a:r>
            <a:rPr lang="en-US" sz="4100" kern="1200" dirty="0"/>
            <a:t>Used to judge</a:t>
          </a:r>
        </a:p>
      </dsp:txBody>
      <dsp:txXfrm>
        <a:off x="4339560" y="1362262"/>
        <a:ext cx="3806596" cy="18007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BE4DD-D4F3-4BF5-8F38-9F48ED9ECAD6}"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91364-D674-4C19-9846-2BB3965AC4B2}" type="slidenum">
              <a:rPr lang="en-US" smtClean="0"/>
              <a:t>‹#›</a:t>
            </a:fld>
            <a:endParaRPr lang="en-US"/>
          </a:p>
        </p:txBody>
      </p:sp>
    </p:spTree>
    <p:extLst>
      <p:ext uri="{BB962C8B-B14F-4D97-AF65-F5344CB8AC3E}">
        <p14:creationId xmlns:p14="http://schemas.microsoft.com/office/powerpoint/2010/main" val="331940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Formative evaluation </a:t>
            </a:r>
            <a:r>
              <a:rPr lang="en-US" dirty="0"/>
              <a:t>is usually conducted when a new program or activity is being developed or when an existing one is being adapted or modified.  It will show whether the proposed program elements are likely to be needed, understood and accepted by the population you want to reach and the extent to which evaluation is possible. </a:t>
            </a:r>
          </a:p>
          <a:p>
            <a:r>
              <a:rPr lang="en-US" b="1" dirty="0"/>
              <a:t>Process evaluation </a:t>
            </a:r>
            <a:r>
              <a:rPr lang="en-US" dirty="0"/>
              <a:t>determines whether program activities have been implemented as intended and resulted in certain outputs.  The process evaluation is done throughout the life of the project and will allow you to track how well the program is working and the extent to which the program is being implemented as designed. </a:t>
            </a:r>
          </a:p>
          <a:p>
            <a:r>
              <a:rPr lang="en-US" b="1" dirty="0"/>
              <a:t>Outcome evaluation</a:t>
            </a:r>
            <a:r>
              <a:rPr lang="en-US" b="0" dirty="0"/>
              <a:t> shows the degree to which the program or project is having an effect on behaviors or outcomes</a:t>
            </a:r>
          </a:p>
          <a:p>
            <a:r>
              <a:rPr lang="en-US" b="1" dirty="0"/>
              <a:t>Impact evaluation </a:t>
            </a:r>
            <a:r>
              <a:rPr lang="en-US" b="0" dirty="0"/>
              <a:t> this is completed at the end of the program and shows whether program or project met its ultimate goal.  It provides evidence for use in policy and funding decisions. </a:t>
            </a:r>
            <a:endParaRPr lang="en-US" b="1" dirty="0"/>
          </a:p>
        </p:txBody>
      </p:sp>
      <p:sp>
        <p:nvSpPr>
          <p:cNvPr id="4" name="Slide Number Placeholder 3"/>
          <p:cNvSpPr>
            <a:spLocks noGrp="1"/>
          </p:cNvSpPr>
          <p:nvPr>
            <p:ph type="sldNum" sz="quarter" idx="5"/>
          </p:nvPr>
        </p:nvSpPr>
        <p:spPr/>
        <p:txBody>
          <a:bodyPr/>
          <a:lstStyle/>
          <a:p>
            <a:fld id="{89E91364-D674-4C19-9846-2BB3965AC4B2}" type="slidenum">
              <a:rPr lang="en-US" smtClean="0"/>
              <a:t>4</a:t>
            </a:fld>
            <a:endParaRPr lang="en-US"/>
          </a:p>
        </p:txBody>
      </p:sp>
    </p:spTree>
    <p:extLst>
      <p:ext uri="{BB962C8B-B14F-4D97-AF65-F5344CB8AC3E}">
        <p14:creationId xmlns:p14="http://schemas.microsoft.com/office/powerpoint/2010/main" val="345922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 outlier show a misstep in a process or is it one event in a small patient population</a:t>
            </a:r>
          </a:p>
          <a:p>
            <a:r>
              <a:rPr lang="en-US" dirty="0"/>
              <a:t>Keep an eye on both your process and outcome measures together to see if your interventions are making improvements or if outcome changes are happening for some other reason</a:t>
            </a:r>
          </a:p>
          <a:p>
            <a:r>
              <a:rPr lang="en-US" dirty="0"/>
              <a:t>Look at all the information available - Barb’s example of reduction in catheter days but increase in falls</a:t>
            </a:r>
          </a:p>
        </p:txBody>
      </p:sp>
      <p:sp>
        <p:nvSpPr>
          <p:cNvPr id="4" name="Slide Number Placeholder 3"/>
          <p:cNvSpPr>
            <a:spLocks noGrp="1"/>
          </p:cNvSpPr>
          <p:nvPr>
            <p:ph type="sldNum" sz="quarter" idx="5"/>
          </p:nvPr>
        </p:nvSpPr>
        <p:spPr/>
        <p:txBody>
          <a:bodyPr/>
          <a:lstStyle/>
          <a:p>
            <a:fld id="{89E91364-D674-4C19-9846-2BB3965AC4B2}" type="slidenum">
              <a:rPr lang="en-US" smtClean="0"/>
              <a:t>22</a:t>
            </a:fld>
            <a:endParaRPr lang="en-US"/>
          </a:p>
        </p:txBody>
      </p:sp>
    </p:spTree>
    <p:extLst>
      <p:ext uri="{BB962C8B-B14F-4D97-AF65-F5344CB8AC3E}">
        <p14:creationId xmlns:p14="http://schemas.microsoft.com/office/powerpoint/2010/main" val="254690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 book “On Death and Dying” Elizabeth Kubler Ross wrote that grief could be divided into five stages, two more were later added.  We are all familiar with denial, anger, bargaining, depression and acceptance.  The same stages of grief can be applied to collecting and reporting on data.  </a:t>
            </a:r>
          </a:p>
        </p:txBody>
      </p:sp>
      <p:sp>
        <p:nvSpPr>
          <p:cNvPr id="4" name="Slide Number Placeholder 3"/>
          <p:cNvSpPr>
            <a:spLocks noGrp="1"/>
          </p:cNvSpPr>
          <p:nvPr>
            <p:ph type="sldNum" sz="quarter" idx="5"/>
          </p:nvPr>
        </p:nvSpPr>
        <p:spPr/>
        <p:txBody>
          <a:bodyPr/>
          <a:lstStyle/>
          <a:p>
            <a:fld id="{89E91364-D674-4C19-9846-2BB3965AC4B2}" type="slidenum">
              <a:rPr lang="en-US" smtClean="0"/>
              <a:t>6</a:t>
            </a:fld>
            <a:endParaRPr lang="en-US"/>
          </a:p>
        </p:txBody>
      </p:sp>
    </p:spTree>
    <p:extLst>
      <p:ext uri="{BB962C8B-B14F-4D97-AF65-F5344CB8AC3E}">
        <p14:creationId xmlns:p14="http://schemas.microsoft.com/office/powerpoint/2010/main" val="360455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Pareto chart helps a team focus on problems that offer the greatest potential for improvement, by showing different problems’ relative frequency or size in a descending bar graph which highlights the problems’ cumulative impact.  Individual values are represented in descending order by bars and the cumulative total of the sample is represented by the curved line. </a:t>
            </a:r>
          </a:p>
          <a:p>
            <a:r>
              <a:rPr lang="en-US" dirty="0"/>
              <a:t>The Pareto principle states that for many outcomes, roughly 80% of consequences come from 20% of the causes.  This is important to understand because it can help you identify which initiatives to prioritize so you can make the most impact. </a:t>
            </a:r>
          </a:p>
        </p:txBody>
      </p:sp>
      <p:sp>
        <p:nvSpPr>
          <p:cNvPr id="4" name="Slide Number Placeholder 3"/>
          <p:cNvSpPr>
            <a:spLocks noGrp="1"/>
          </p:cNvSpPr>
          <p:nvPr>
            <p:ph type="sldNum" sz="quarter" idx="5"/>
          </p:nvPr>
        </p:nvSpPr>
        <p:spPr/>
        <p:txBody>
          <a:bodyPr/>
          <a:lstStyle/>
          <a:p>
            <a:fld id="{89E91364-D674-4C19-9846-2BB3965AC4B2}" type="slidenum">
              <a:rPr lang="en-US" smtClean="0"/>
              <a:t>13</a:t>
            </a:fld>
            <a:endParaRPr lang="en-US"/>
          </a:p>
        </p:txBody>
      </p:sp>
    </p:spTree>
    <p:extLst>
      <p:ext uri="{BB962C8B-B14F-4D97-AF65-F5344CB8AC3E}">
        <p14:creationId xmlns:p14="http://schemas.microsoft.com/office/powerpoint/2010/main" val="418312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data points to tell the story.  Show where your interventions occurred and what the goal of the project is.  </a:t>
            </a:r>
          </a:p>
        </p:txBody>
      </p:sp>
      <p:sp>
        <p:nvSpPr>
          <p:cNvPr id="4" name="Slide Number Placeholder 3"/>
          <p:cNvSpPr>
            <a:spLocks noGrp="1"/>
          </p:cNvSpPr>
          <p:nvPr>
            <p:ph type="sldNum" sz="quarter" idx="5"/>
          </p:nvPr>
        </p:nvSpPr>
        <p:spPr/>
        <p:txBody>
          <a:bodyPr/>
          <a:lstStyle/>
          <a:p>
            <a:fld id="{89E91364-D674-4C19-9846-2BB3965AC4B2}" type="slidenum">
              <a:rPr lang="en-US" smtClean="0"/>
              <a:t>14</a:t>
            </a:fld>
            <a:endParaRPr lang="en-US"/>
          </a:p>
        </p:txBody>
      </p:sp>
    </p:spTree>
    <p:extLst>
      <p:ext uri="{BB962C8B-B14F-4D97-AF65-F5344CB8AC3E}">
        <p14:creationId xmlns:p14="http://schemas.microsoft.com/office/powerpoint/2010/main" val="428613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91364-D674-4C19-9846-2BB3965AC4B2}" type="slidenum">
              <a:rPr lang="en-US" smtClean="0"/>
              <a:t>15</a:t>
            </a:fld>
            <a:endParaRPr lang="en-US"/>
          </a:p>
        </p:txBody>
      </p:sp>
    </p:spTree>
    <p:extLst>
      <p:ext uri="{BB962C8B-B14F-4D97-AF65-F5344CB8AC3E}">
        <p14:creationId xmlns:p14="http://schemas.microsoft.com/office/powerpoint/2010/main" val="315484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704850"/>
            <a:ext cx="6257925" cy="3521075"/>
          </a:xfrm>
        </p:spPr>
      </p:sp>
      <p:sp>
        <p:nvSpPr>
          <p:cNvPr id="3" name="Notes Placeholder 2"/>
          <p:cNvSpPr>
            <a:spLocks noGrp="1"/>
          </p:cNvSpPr>
          <p:nvPr>
            <p:ph type="body" idx="1"/>
          </p:nvPr>
        </p:nvSpPr>
        <p:spPr/>
        <p:txBody>
          <a:bodyPr/>
          <a:lstStyle/>
          <a:p>
            <a:r>
              <a:rPr lang="en-US" dirty="0"/>
              <a:t>Comparing your </a:t>
            </a:r>
          </a:p>
        </p:txBody>
      </p:sp>
      <p:sp>
        <p:nvSpPr>
          <p:cNvPr id="4" name="Slide Number Placeholder 3"/>
          <p:cNvSpPr>
            <a:spLocks noGrp="1"/>
          </p:cNvSpPr>
          <p:nvPr>
            <p:ph type="sldNum" sz="quarter" idx="10"/>
          </p:nvPr>
        </p:nvSpPr>
        <p:spPr/>
        <p:txBody>
          <a:bodyPr/>
          <a:lstStyle/>
          <a:p>
            <a:pPr>
              <a:defRPr/>
            </a:pPr>
            <a:fld id="{9123235E-79FD-45A5-9793-0285389AB1A6}" type="slidenum">
              <a:rPr lang="en-US" smtClean="0"/>
              <a:pPr>
                <a:defRPr/>
              </a:pPr>
              <a:t>16</a:t>
            </a:fld>
            <a:endParaRPr lang="en-US"/>
          </a:p>
        </p:txBody>
      </p:sp>
    </p:spTree>
    <p:extLst>
      <p:ext uri="{BB962C8B-B14F-4D97-AF65-F5344CB8AC3E}">
        <p14:creationId xmlns:p14="http://schemas.microsoft.com/office/powerpoint/2010/main" val="98841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Safety Cross that makes it easy to see the number of months where no harms occurred.  A good engagement of staff who are not motivated by run charts</a:t>
            </a:r>
            <a:r>
              <a:rPr lang="en-US" baseline="0" dirty="0"/>
              <a:t>, rates or ratios.  </a:t>
            </a:r>
            <a:endParaRPr lang="en-US" dirty="0"/>
          </a:p>
        </p:txBody>
      </p:sp>
      <p:sp>
        <p:nvSpPr>
          <p:cNvPr id="4" name="Slide Number Placeholder 3"/>
          <p:cNvSpPr>
            <a:spLocks noGrp="1"/>
          </p:cNvSpPr>
          <p:nvPr>
            <p:ph type="sldNum" sz="quarter" idx="10"/>
          </p:nvPr>
        </p:nvSpPr>
        <p:spPr/>
        <p:txBody>
          <a:bodyPr/>
          <a:lstStyle/>
          <a:p>
            <a:fld id="{B2C31548-0F38-4825-AFC1-A617F9F58FA2}" type="slidenum">
              <a:rPr lang="en-US" smtClean="0"/>
              <a:t>17</a:t>
            </a:fld>
            <a:endParaRPr lang="en-US"/>
          </a:p>
        </p:txBody>
      </p:sp>
    </p:spTree>
    <p:extLst>
      <p:ext uri="{BB962C8B-B14F-4D97-AF65-F5344CB8AC3E}">
        <p14:creationId xmlns:p14="http://schemas.microsoft.com/office/powerpoint/2010/main" val="413119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rates aren’t that bad, less than 10%. It matters if it is your Grandparent</a:t>
            </a:r>
          </a:p>
          <a:p>
            <a:pPr eaLnBrk="1" hangingPunct="1">
              <a:spcBef>
                <a:spcPct val="0"/>
              </a:spcBef>
            </a:pPr>
            <a:r>
              <a:rPr lang="en-US" altLang="en-US" dirty="0"/>
              <a:t>Have to make this real</a:t>
            </a:r>
          </a:p>
          <a:p>
            <a:pPr eaLnBrk="1" hangingPunct="1">
              <a:spcBef>
                <a:spcPct val="0"/>
              </a:spcBef>
            </a:pPr>
            <a:r>
              <a:rPr lang="en-US" altLang="en-US" dirty="0"/>
              <a:t>Each patient counts</a:t>
            </a:r>
          </a:p>
          <a:p>
            <a:pPr eaLnBrk="1" hangingPunct="1">
              <a:spcBef>
                <a:spcPct val="0"/>
              </a:spcBef>
            </a:pPr>
            <a:r>
              <a:rPr lang="en-US" altLang="en-US" dirty="0"/>
              <a:t>Use each person’s event instead of rates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0157" indent="-300060">
              <a:defRPr>
                <a:solidFill>
                  <a:schemeClr val="tx1"/>
                </a:solidFill>
                <a:latin typeface="Arial" panose="020B0604020202020204" pitchFamily="34" charset="0"/>
                <a:cs typeface="Arial" panose="020B0604020202020204" pitchFamily="34" charset="0"/>
              </a:defRPr>
            </a:lvl2pPr>
            <a:lvl3pPr marL="1200241" indent="-240048">
              <a:defRPr>
                <a:solidFill>
                  <a:schemeClr val="tx1"/>
                </a:solidFill>
                <a:latin typeface="Arial" panose="020B0604020202020204" pitchFamily="34" charset="0"/>
                <a:cs typeface="Arial" panose="020B0604020202020204" pitchFamily="34" charset="0"/>
              </a:defRPr>
            </a:lvl3pPr>
            <a:lvl4pPr marL="1680337" indent="-240048">
              <a:defRPr>
                <a:solidFill>
                  <a:schemeClr val="tx1"/>
                </a:solidFill>
                <a:latin typeface="Arial" panose="020B0604020202020204" pitchFamily="34" charset="0"/>
                <a:cs typeface="Arial" panose="020B0604020202020204" pitchFamily="34" charset="0"/>
              </a:defRPr>
            </a:lvl4pPr>
            <a:lvl5pPr marL="2160434" indent="-240048">
              <a:defRPr>
                <a:solidFill>
                  <a:schemeClr val="tx1"/>
                </a:solidFill>
                <a:latin typeface="Arial" panose="020B0604020202020204" pitchFamily="34" charset="0"/>
                <a:cs typeface="Arial" panose="020B0604020202020204" pitchFamily="34" charset="0"/>
              </a:defRPr>
            </a:lvl5pPr>
            <a:lvl6pPr marL="2640530" indent="-2400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0626" indent="-2400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0723" indent="-2400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0819" indent="-2400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E1260C-92F2-41BD-9CA1-3B96945B55C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93421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Luke Community MT</a:t>
            </a:r>
          </a:p>
        </p:txBody>
      </p:sp>
      <p:sp>
        <p:nvSpPr>
          <p:cNvPr id="4" name="Slide Number Placeholder 3"/>
          <p:cNvSpPr>
            <a:spLocks noGrp="1"/>
          </p:cNvSpPr>
          <p:nvPr>
            <p:ph type="sldNum" sz="quarter" idx="10"/>
          </p:nvPr>
        </p:nvSpPr>
        <p:spPr/>
        <p:txBody>
          <a:bodyPr/>
          <a:lstStyle/>
          <a:p>
            <a:fld id="{77B1C8C6-B653-450D-A466-7C93725EF3AE}" type="slidenum">
              <a:rPr lang="en-US" smtClean="0"/>
              <a:t>19</a:t>
            </a:fld>
            <a:endParaRPr lang="en-US"/>
          </a:p>
        </p:txBody>
      </p:sp>
    </p:spTree>
    <p:extLst>
      <p:ext uri="{BB962C8B-B14F-4D97-AF65-F5344CB8AC3E}">
        <p14:creationId xmlns:p14="http://schemas.microsoft.com/office/powerpoint/2010/main" val="146166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5/7/2024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5/7/2024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7286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5/7/2024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5/7/2024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5/7/2024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5/7/2024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5/7/2024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5/7/2024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53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5/7/2024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972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5/7/2024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2679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5/7/2024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5698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5/7/2024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62A6-91AF-3741-DFF6-29F26D7C1FD3}"/>
              </a:ext>
            </a:extLst>
          </p:cNvPr>
          <p:cNvSpPr>
            <a:spLocks noGrp="1"/>
          </p:cNvSpPr>
          <p:nvPr>
            <p:ph type="ctrTitle"/>
          </p:nvPr>
        </p:nvSpPr>
        <p:spPr/>
        <p:txBody>
          <a:bodyPr/>
          <a:lstStyle/>
          <a:p>
            <a:r>
              <a:rPr lang="en-US" dirty="0"/>
              <a:t>Did We Make a Difference? </a:t>
            </a:r>
            <a:br>
              <a:rPr lang="en-US" dirty="0"/>
            </a:br>
            <a:r>
              <a:rPr lang="en-US" sz="3200" dirty="0"/>
              <a:t>Evaluating Your Progress Toward Effective Change</a:t>
            </a:r>
            <a:endParaRPr lang="en-US" dirty="0"/>
          </a:p>
        </p:txBody>
      </p:sp>
      <p:sp>
        <p:nvSpPr>
          <p:cNvPr id="3" name="Subtitle 2">
            <a:extLst>
              <a:ext uri="{FF2B5EF4-FFF2-40B4-BE49-F238E27FC236}">
                <a16:creationId xmlns:a16="http://schemas.microsoft.com/office/drawing/2014/main" id="{2E00F74C-9AA0-CEDE-18E5-36D35612D094}"/>
              </a:ext>
            </a:extLst>
          </p:cNvPr>
          <p:cNvSpPr>
            <a:spLocks noGrp="1"/>
          </p:cNvSpPr>
          <p:nvPr>
            <p:ph type="subTitle" idx="1"/>
          </p:nvPr>
        </p:nvSpPr>
        <p:spPr>
          <a:xfrm>
            <a:off x="1524000" y="3919670"/>
            <a:ext cx="9144000" cy="2741011"/>
          </a:xfrm>
        </p:spPr>
        <p:txBody>
          <a:bodyPr>
            <a:normAutofit/>
          </a:bodyPr>
          <a:lstStyle/>
          <a:p>
            <a:r>
              <a:rPr lang="en-US" dirty="0"/>
              <a:t>Montana APIC Spring Education Conference</a:t>
            </a:r>
          </a:p>
          <a:p>
            <a:r>
              <a:rPr lang="en-US" dirty="0"/>
              <a:t>May 9, 2024</a:t>
            </a:r>
          </a:p>
          <a:p>
            <a:endParaRPr lang="en-US" dirty="0"/>
          </a:p>
          <a:p>
            <a:endParaRPr lang="en-US" dirty="0"/>
          </a:p>
          <a:p>
            <a:endParaRPr lang="en-US" dirty="0"/>
          </a:p>
          <a:p>
            <a:r>
              <a:rPr lang="en-US" sz="1800" dirty="0"/>
              <a:t>Developed with assistance from Barb DeBaun, MSN, RN, CIC,  Improvement Advisor</a:t>
            </a:r>
          </a:p>
        </p:txBody>
      </p:sp>
    </p:spTree>
    <p:extLst>
      <p:ext uri="{BB962C8B-B14F-4D97-AF65-F5344CB8AC3E}">
        <p14:creationId xmlns:p14="http://schemas.microsoft.com/office/powerpoint/2010/main" val="180369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FECEB72E-3957-6785-ED74-192292207BB1}"/>
              </a:ext>
            </a:extLst>
          </p:cNvPr>
          <p:cNvSpPr>
            <a:spLocks noGrp="1"/>
          </p:cNvSpPr>
          <p:nvPr>
            <p:ph type="title"/>
          </p:nvPr>
        </p:nvSpPr>
        <p:spPr>
          <a:xfrm>
            <a:off x="6400800" y="461339"/>
            <a:ext cx="5332506" cy="2831136"/>
          </a:xfrm>
        </p:spPr>
        <p:txBody>
          <a:bodyPr vert="horz" lIns="91440" tIns="45720" rIns="91440" bIns="45720" rtlCol="0" anchor="ctr">
            <a:normAutofit/>
          </a:bodyPr>
          <a:lstStyle/>
          <a:p>
            <a:r>
              <a:rPr lang="en-US">
                <a:solidFill>
                  <a:srgbClr val="FFFFFF"/>
                </a:solidFill>
              </a:rPr>
              <a:t>Data Display and Analysis</a:t>
            </a:r>
          </a:p>
        </p:txBody>
      </p:sp>
      <p:pic>
        <p:nvPicPr>
          <p:cNvPr id="5" name="Content Placeholder 4">
            <a:extLst>
              <a:ext uri="{FF2B5EF4-FFF2-40B4-BE49-F238E27FC236}">
                <a16:creationId xmlns:a16="http://schemas.microsoft.com/office/drawing/2014/main" id="{3AB1104F-7A41-AD29-F1B2-83FAAC895504}"/>
              </a:ext>
            </a:extLst>
          </p:cNvPr>
          <p:cNvPicPr>
            <a:picLocks noGrp="1" noChangeAspect="1"/>
          </p:cNvPicPr>
          <p:nvPr>
            <p:ph sz="half" idx="2"/>
          </p:nvPr>
        </p:nvPicPr>
        <p:blipFill rotWithShape="1">
          <a:blip r:embed="rId3"/>
          <a:srcRect l="8121"/>
          <a:stretch/>
        </p:blipFill>
        <p:spPr>
          <a:xfrm>
            <a:off x="-1" y="10"/>
            <a:ext cx="5985983" cy="6857990"/>
          </a:xfrm>
          <a:prstGeom prst="rect">
            <a:avLst/>
          </a:prstGeom>
        </p:spPr>
      </p:pic>
      <p:grpSp>
        <p:nvGrpSpPr>
          <p:cNvPr id="20" name="Group 19">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21" name="Picture 20">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2" name="Picture 21">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5A721987-D9E1-3B09-AB2A-96D7AD54C733}"/>
              </a:ext>
            </a:extLst>
          </p:cNvPr>
          <p:cNvSpPr>
            <a:spLocks noGrp="1"/>
          </p:cNvSpPr>
          <p:nvPr>
            <p:ph sz="half" idx="1"/>
          </p:nvPr>
        </p:nvSpPr>
        <p:spPr>
          <a:xfrm>
            <a:off x="6400812" y="3429000"/>
            <a:ext cx="5332164" cy="2585613"/>
          </a:xfrm>
        </p:spPr>
        <p:txBody>
          <a:bodyPr vert="horz" lIns="91440" tIns="45720" rIns="91440" bIns="45720" rtlCol="0">
            <a:normAutofit/>
          </a:bodyPr>
          <a:lstStyle/>
          <a:p>
            <a:r>
              <a:rPr lang="en-US" sz="1800">
                <a:solidFill>
                  <a:srgbClr val="FFFFFF"/>
                </a:solidFill>
              </a:rPr>
              <a:t>How do you want to tell your story? </a:t>
            </a:r>
          </a:p>
          <a:p>
            <a:r>
              <a:rPr lang="en-US" sz="1800">
                <a:solidFill>
                  <a:srgbClr val="FFFFFF"/>
                </a:solidFill>
              </a:rPr>
              <a:t>Who are you going to tell your story to? </a:t>
            </a:r>
          </a:p>
        </p:txBody>
      </p:sp>
    </p:spTree>
    <p:extLst>
      <p:ext uri="{BB962C8B-B14F-4D97-AF65-F5344CB8AC3E}">
        <p14:creationId xmlns:p14="http://schemas.microsoft.com/office/powerpoint/2010/main" val="227693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9" name="Group 18">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20" name="Picture 19">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1" name="Picture 20">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3" name="Rectangle 22">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9190C-EB0D-11F8-2225-532EF756ED72}"/>
              </a:ext>
            </a:extLst>
          </p:cNvPr>
          <p:cNvSpPr>
            <a:spLocks noGrp="1"/>
          </p:cNvSpPr>
          <p:nvPr>
            <p:ph type="title"/>
          </p:nvPr>
        </p:nvSpPr>
        <p:spPr>
          <a:xfrm>
            <a:off x="1143000" y="1066800"/>
            <a:ext cx="5410200" cy="1406893"/>
          </a:xfrm>
        </p:spPr>
        <p:txBody>
          <a:bodyPr vert="horz" lIns="91440" tIns="45720" rIns="91440" bIns="45720" rtlCol="0" anchor="ctr">
            <a:normAutofit/>
          </a:bodyPr>
          <a:lstStyle/>
          <a:p>
            <a:r>
              <a:rPr lang="en-US" dirty="0"/>
              <a:t>3 Tips for Success</a:t>
            </a:r>
          </a:p>
        </p:txBody>
      </p:sp>
      <p:sp>
        <p:nvSpPr>
          <p:cNvPr id="3" name="Content Placeholder 2">
            <a:extLst>
              <a:ext uri="{FF2B5EF4-FFF2-40B4-BE49-F238E27FC236}">
                <a16:creationId xmlns:a16="http://schemas.microsoft.com/office/drawing/2014/main" id="{2FCE9A0D-87BF-D74A-8368-51E20E27F1F5}"/>
              </a:ext>
            </a:extLst>
          </p:cNvPr>
          <p:cNvSpPr>
            <a:spLocks noGrp="1"/>
          </p:cNvSpPr>
          <p:nvPr>
            <p:ph sz="half" idx="1"/>
          </p:nvPr>
        </p:nvSpPr>
        <p:spPr>
          <a:xfrm>
            <a:off x="1143000" y="2628900"/>
            <a:ext cx="5410200" cy="2590800"/>
          </a:xfrm>
        </p:spPr>
        <p:txBody>
          <a:bodyPr vert="horz" lIns="91440" tIns="45720" rIns="91440" bIns="45720" rtlCol="0">
            <a:normAutofit/>
          </a:bodyPr>
          <a:lstStyle/>
          <a:p>
            <a:r>
              <a:rPr lang="en-US" dirty="0"/>
              <a:t>One size does not fit all</a:t>
            </a:r>
          </a:p>
          <a:p>
            <a:r>
              <a:rPr lang="en-US" dirty="0"/>
              <a:t>Know your audience</a:t>
            </a:r>
          </a:p>
          <a:p>
            <a:r>
              <a:rPr lang="en-US" dirty="0"/>
              <a:t>Check for accuracy</a:t>
            </a:r>
          </a:p>
        </p:txBody>
      </p:sp>
      <p:pic>
        <p:nvPicPr>
          <p:cNvPr id="6" name="Content Placeholder 5" descr="Gold trophy">
            <a:extLst>
              <a:ext uri="{FF2B5EF4-FFF2-40B4-BE49-F238E27FC236}">
                <a16:creationId xmlns:a16="http://schemas.microsoft.com/office/drawing/2014/main" id="{84334153-F79F-50A2-525A-9DF97A3FECC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09629" y="990600"/>
            <a:ext cx="4011166" cy="4876800"/>
          </a:xfrm>
          <a:prstGeom prst="rect">
            <a:avLst/>
          </a:prstGeom>
        </p:spPr>
      </p:pic>
    </p:spTree>
    <p:extLst>
      <p:ext uri="{BB962C8B-B14F-4D97-AF65-F5344CB8AC3E}">
        <p14:creationId xmlns:p14="http://schemas.microsoft.com/office/powerpoint/2010/main" val="406115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2AB2-FEBA-AD75-8DCF-7B76B3F42836}"/>
              </a:ext>
            </a:extLst>
          </p:cNvPr>
          <p:cNvSpPr>
            <a:spLocks noGrp="1"/>
          </p:cNvSpPr>
          <p:nvPr>
            <p:ph type="title"/>
          </p:nvPr>
        </p:nvSpPr>
        <p:spPr/>
        <p:txBody>
          <a:bodyPr/>
          <a:lstStyle/>
          <a:p>
            <a:r>
              <a:rPr lang="en-US" dirty="0"/>
              <a:t>Display Matters</a:t>
            </a:r>
          </a:p>
        </p:txBody>
      </p:sp>
      <p:graphicFrame>
        <p:nvGraphicFramePr>
          <p:cNvPr id="5" name="Content Placeholder 4">
            <a:extLst>
              <a:ext uri="{FF2B5EF4-FFF2-40B4-BE49-F238E27FC236}">
                <a16:creationId xmlns:a16="http://schemas.microsoft.com/office/drawing/2014/main" id="{00000000-0008-0000-0000-000002000000}"/>
              </a:ext>
            </a:extLst>
          </p:cNvPr>
          <p:cNvGraphicFramePr>
            <a:graphicFrameLocks noGrp="1"/>
          </p:cNvGraphicFramePr>
          <p:nvPr>
            <p:ph sz="half" idx="2"/>
            <p:extLst>
              <p:ext uri="{D42A27DB-BD31-4B8C-83A1-F6EECF244321}">
                <p14:modId xmlns:p14="http://schemas.microsoft.com/office/powerpoint/2010/main" val="3822979322"/>
              </p:ext>
            </p:extLst>
          </p:nvPr>
        </p:nvGraphicFramePr>
        <p:xfrm>
          <a:off x="6172200" y="1825625"/>
          <a:ext cx="556101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00000000-0008-0000-0000-000002000000}"/>
              </a:ext>
            </a:extLst>
          </p:cNvPr>
          <p:cNvGraphicFramePr>
            <a:graphicFrameLocks noGrp="1"/>
          </p:cNvGraphicFramePr>
          <p:nvPr>
            <p:ph sz="half" idx="1"/>
            <p:extLst>
              <p:ext uri="{D42A27DB-BD31-4B8C-83A1-F6EECF244321}">
                <p14:modId xmlns:p14="http://schemas.microsoft.com/office/powerpoint/2010/main" val="1524870707"/>
              </p:ext>
            </p:extLst>
          </p:nvPr>
        </p:nvGraphicFramePr>
        <p:xfrm>
          <a:off x="458788" y="1825625"/>
          <a:ext cx="55610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1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61045F-DF12-B08D-14F5-E75F6725D5C3}"/>
              </a:ext>
            </a:extLst>
          </p:cNvPr>
          <p:cNvPicPr>
            <a:picLocks noGrp="1" noChangeAspect="1"/>
          </p:cNvPicPr>
          <p:nvPr>
            <p:ph idx="1"/>
          </p:nvPr>
        </p:nvPicPr>
        <p:blipFill>
          <a:blip r:embed="rId3"/>
          <a:stretch>
            <a:fillRect/>
          </a:stretch>
        </p:blipFill>
        <p:spPr>
          <a:xfrm>
            <a:off x="2427986" y="1633716"/>
            <a:ext cx="7336028" cy="4816465"/>
          </a:xfrm>
        </p:spPr>
      </p:pic>
      <p:sp>
        <p:nvSpPr>
          <p:cNvPr id="6" name="Title 1">
            <a:extLst>
              <a:ext uri="{FF2B5EF4-FFF2-40B4-BE49-F238E27FC236}">
                <a16:creationId xmlns:a16="http://schemas.microsoft.com/office/drawing/2014/main" id="{F3B18FDC-8041-DB82-97E5-C64192F9B957}"/>
              </a:ext>
            </a:extLst>
          </p:cNvPr>
          <p:cNvSpPr txBox="1">
            <a:spLocks/>
          </p:cNvSpPr>
          <p:nvPr/>
        </p:nvSpPr>
        <p:spPr>
          <a:xfrm>
            <a:off x="458694" y="365760"/>
            <a:ext cx="10895106"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dirty="0"/>
              <a:t>Pareto: where do I start? </a:t>
            </a:r>
          </a:p>
        </p:txBody>
      </p:sp>
    </p:spTree>
    <p:extLst>
      <p:ext uri="{BB962C8B-B14F-4D97-AF65-F5344CB8AC3E}">
        <p14:creationId xmlns:p14="http://schemas.microsoft.com/office/powerpoint/2010/main" val="47583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36677FFB-5AB0-48C3-91D1-9EE8A2F3B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272" y="1675227"/>
            <a:ext cx="7675456" cy="4394199"/>
          </a:xfrm>
          <a:prstGeom prst="rect">
            <a:avLst/>
          </a:prstGeom>
        </p:spPr>
      </p:pic>
      <p:sp>
        <p:nvSpPr>
          <p:cNvPr id="3" name="Title 1">
            <a:extLst>
              <a:ext uri="{FF2B5EF4-FFF2-40B4-BE49-F238E27FC236}">
                <a16:creationId xmlns:a16="http://schemas.microsoft.com/office/drawing/2014/main" id="{C413741F-3726-A516-175B-CE6A36872950}"/>
              </a:ext>
            </a:extLst>
          </p:cNvPr>
          <p:cNvSpPr txBox="1">
            <a:spLocks/>
          </p:cNvSpPr>
          <p:nvPr/>
        </p:nvSpPr>
        <p:spPr>
          <a:xfrm>
            <a:off x="458694" y="365760"/>
            <a:ext cx="10895106"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dirty="0"/>
              <a:t>Annotate to narrate the story</a:t>
            </a:r>
          </a:p>
        </p:txBody>
      </p:sp>
    </p:spTree>
    <p:extLst>
      <p:ext uri="{BB962C8B-B14F-4D97-AF65-F5344CB8AC3E}">
        <p14:creationId xmlns:p14="http://schemas.microsoft.com/office/powerpoint/2010/main" val="106968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19007" y="643467"/>
            <a:ext cx="7553986"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defRPr/>
            </a:pPr>
            <a:fld id="{884B89EE-ECCD-46F1-B99E-8168BA7B9F0C}" type="slidenum">
              <a:rPr lang="en-US">
                <a:solidFill>
                  <a:srgbClr val="FFFFFF"/>
                </a:solidFill>
              </a:rPr>
              <a:pPr>
                <a:spcAft>
                  <a:spcPts val="600"/>
                </a:spcAft>
                <a:defRPr/>
              </a:pPr>
              <a:t>15</a:t>
            </a:fld>
            <a:endParaRPr lang="en-US">
              <a:solidFill>
                <a:srgbClr val="FFFFFF"/>
              </a:solidFill>
            </a:endParaRPr>
          </a:p>
        </p:txBody>
      </p:sp>
    </p:spTree>
    <p:extLst>
      <p:ext uri="{BB962C8B-B14F-4D97-AF65-F5344CB8AC3E}">
        <p14:creationId xmlns:p14="http://schemas.microsoft.com/office/powerpoint/2010/main" val="190415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4191000" y="3962400"/>
            <a:ext cx="3810000" cy="369332"/>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graphicFrame>
        <p:nvGraphicFramePr>
          <p:cNvPr id="2" name="Table 1"/>
          <p:cNvGraphicFramePr>
            <a:graphicFrameLocks noGrp="1"/>
          </p:cNvGraphicFramePr>
          <p:nvPr/>
        </p:nvGraphicFramePr>
        <p:xfrm>
          <a:off x="4102155" y="1197161"/>
          <a:ext cx="3987690" cy="4344121"/>
        </p:xfrm>
        <a:graphic>
          <a:graphicData uri="http://schemas.openxmlformats.org/drawingml/2006/table">
            <a:tbl>
              <a:tblPr firstRow="1" bandRow="1">
                <a:tableStyleId>{5940675A-B579-460E-94D1-54222C63F5DA}</a:tableStyleId>
              </a:tblPr>
              <a:tblGrid>
                <a:gridCol w="1329230">
                  <a:extLst>
                    <a:ext uri="{9D8B030D-6E8A-4147-A177-3AD203B41FA5}">
                      <a16:colId xmlns:a16="http://schemas.microsoft.com/office/drawing/2014/main" val="20000"/>
                    </a:ext>
                  </a:extLst>
                </a:gridCol>
                <a:gridCol w="1329230">
                  <a:extLst>
                    <a:ext uri="{9D8B030D-6E8A-4147-A177-3AD203B41FA5}">
                      <a16:colId xmlns:a16="http://schemas.microsoft.com/office/drawing/2014/main" val="20001"/>
                    </a:ext>
                  </a:extLst>
                </a:gridCol>
                <a:gridCol w="1329230">
                  <a:extLst>
                    <a:ext uri="{9D8B030D-6E8A-4147-A177-3AD203B41FA5}">
                      <a16:colId xmlns:a16="http://schemas.microsoft.com/office/drawing/2014/main" val="20002"/>
                    </a:ext>
                  </a:extLst>
                </a:gridCol>
              </a:tblGrid>
              <a:tr h="914397">
                <a:tc>
                  <a:txBody>
                    <a:bodyPr/>
                    <a:lstStyle/>
                    <a:p>
                      <a:pPr algn="ctr"/>
                      <a:r>
                        <a:rPr lang="en-US" b="1" dirty="0"/>
                        <a:t>HAI</a:t>
                      </a:r>
                      <a:r>
                        <a:rPr lang="en-US" b="1" baseline="0" dirty="0"/>
                        <a:t> Category</a:t>
                      </a:r>
                      <a:endParaRPr lang="en-US" b="1" dirty="0"/>
                    </a:p>
                  </a:txBody>
                  <a:tcPr anchor="ctr">
                    <a:solidFill>
                      <a:schemeClr val="bg1">
                        <a:lumMod val="75000"/>
                      </a:schemeClr>
                    </a:solidFill>
                  </a:tcPr>
                </a:tc>
                <a:tc>
                  <a:txBody>
                    <a:bodyPr/>
                    <a:lstStyle/>
                    <a:p>
                      <a:pPr algn="ctr"/>
                      <a:r>
                        <a:rPr lang="en-US" b="1" dirty="0"/>
                        <a:t>FY2019</a:t>
                      </a:r>
                    </a:p>
                    <a:p>
                      <a:pPr algn="ctr"/>
                      <a:r>
                        <a:rPr lang="en-US" b="1" dirty="0"/>
                        <a:t>Baseline*</a:t>
                      </a:r>
                    </a:p>
                  </a:txBody>
                  <a:tcPr anchor="ctr">
                    <a:solidFill>
                      <a:schemeClr val="bg1">
                        <a:lumMod val="75000"/>
                      </a:schemeClr>
                    </a:solidFill>
                  </a:tcPr>
                </a:tc>
                <a:tc>
                  <a:txBody>
                    <a:bodyPr/>
                    <a:lstStyle/>
                    <a:p>
                      <a:pPr algn="ctr"/>
                      <a:r>
                        <a:rPr lang="en-US" b="1" dirty="0"/>
                        <a:t>FY2020</a:t>
                      </a:r>
                    </a:p>
                    <a:p>
                      <a:pPr algn="ctr"/>
                      <a:r>
                        <a:rPr lang="en-US" b="1" dirty="0"/>
                        <a:t>YTD*</a:t>
                      </a:r>
                    </a:p>
                  </a:txBody>
                  <a:tcPr anchor="ctr">
                    <a:solidFill>
                      <a:schemeClr val="bg1">
                        <a:lumMod val="75000"/>
                      </a:schemeClr>
                    </a:solidFill>
                  </a:tcPr>
                </a:tc>
                <a:extLst>
                  <a:ext uri="{0D108BD9-81ED-4DB2-BD59-A6C34878D82A}">
                    <a16:rowId xmlns:a16="http://schemas.microsoft.com/office/drawing/2014/main" val="10000"/>
                  </a:ext>
                </a:extLst>
              </a:tr>
              <a:tr h="468811">
                <a:tc>
                  <a:txBody>
                    <a:bodyPr/>
                    <a:lstStyle/>
                    <a:p>
                      <a:r>
                        <a:rPr lang="en-US" b="1" i="1" dirty="0">
                          <a:solidFill>
                            <a:schemeClr val="accent1">
                              <a:lumMod val="50000"/>
                            </a:schemeClr>
                          </a:solidFill>
                        </a:rPr>
                        <a:t>CLABSIs</a:t>
                      </a:r>
                    </a:p>
                  </a:txBody>
                  <a:tcPr/>
                </a:tc>
                <a:tc>
                  <a:txBody>
                    <a:bodyPr/>
                    <a:lstStyle/>
                    <a:p>
                      <a:pPr algn="ctr"/>
                      <a:r>
                        <a:rPr lang="en-US" dirty="0"/>
                        <a:t>22</a:t>
                      </a:r>
                    </a:p>
                  </a:txBody>
                  <a:tcPr anchor="ctr">
                    <a:solidFill>
                      <a:srgbClr val="FFFF00"/>
                    </a:solidFill>
                  </a:tcPr>
                </a:tc>
                <a:tc>
                  <a:txBody>
                    <a:bodyPr/>
                    <a:lstStyle/>
                    <a:p>
                      <a:pPr algn="ctr"/>
                      <a:r>
                        <a:rPr lang="en-US" dirty="0"/>
                        <a:t>21</a:t>
                      </a:r>
                    </a:p>
                  </a:txBody>
                  <a:tcPr anchor="ctr">
                    <a:solidFill>
                      <a:srgbClr val="009900"/>
                    </a:solidFill>
                  </a:tcPr>
                </a:tc>
                <a:extLst>
                  <a:ext uri="{0D108BD9-81ED-4DB2-BD59-A6C34878D82A}">
                    <a16:rowId xmlns:a16="http://schemas.microsoft.com/office/drawing/2014/main" val="10001"/>
                  </a:ext>
                </a:extLst>
              </a:tr>
              <a:tr h="468811">
                <a:tc>
                  <a:txBody>
                    <a:bodyPr/>
                    <a:lstStyle/>
                    <a:p>
                      <a:r>
                        <a:rPr lang="en-US" b="1" i="1" dirty="0">
                          <a:solidFill>
                            <a:schemeClr val="accent1">
                              <a:lumMod val="50000"/>
                            </a:schemeClr>
                          </a:solidFill>
                        </a:rPr>
                        <a:t>CAUTIs</a:t>
                      </a:r>
                    </a:p>
                  </a:txBody>
                  <a:tcPr/>
                </a:tc>
                <a:tc>
                  <a:txBody>
                    <a:bodyPr/>
                    <a:lstStyle/>
                    <a:p>
                      <a:pPr algn="ctr"/>
                      <a:r>
                        <a:rPr lang="en-US" dirty="0"/>
                        <a:t>28</a:t>
                      </a:r>
                    </a:p>
                  </a:txBody>
                  <a:tcPr anchor="ctr">
                    <a:solidFill>
                      <a:srgbClr val="FFFF00"/>
                    </a:solidFill>
                  </a:tcPr>
                </a:tc>
                <a:tc>
                  <a:txBody>
                    <a:bodyPr/>
                    <a:lstStyle/>
                    <a:p>
                      <a:pPr algn="ctr"/>
                      <a:r>
                        <a:rPr lang="en-US" dirty="0"/>
                        <a:t>28</a:t>
                      </a:r>
                    </a:p>
                  </a:txBody>
                  <a:tcPr anchor="ctr">
                    <a:solidFill>
                      <a:srgbClr val="FFFF00"/>
                    </a:solidFill>
                  </a:tcPr>
                </a:tc>
                <a:extLst>
                  <a:ext uri="{0D108BD9-81ED-4DB2-BD59-A6C34878D82A}">
                    <a16:rowId xmlns:a16="http://schemas.microsoft.com/office/drawing/2014/main" val="10002"/>
                  </a:ext>
                </a:extLst>
              </a:tr>
              <a:tr h="468811">
                <a:tc>
                  <a:txBody>
                    <a:bodyPr/>
                    <a:lstStyle/>
                    <a:p>
                      <a:r>
                        <a:rPr lang="en-US" b="1" i="1" dirty="0">
                          <a:solidFill>
                            <a:schemeClr val="accent1">
                              <a:lumMod val="50000"/>
                            </a:schemeClr>
                          </a:solidFill>
                        </a:rPr>
                        <a:t>Colon</a:t>
                      </a:r>
                      <a:r>
                        <a:rPr lang="en-US" b="1" i="1" baseline="0" dirty="0">
                          <a:solidFill>
                            <a:schemeClr val="accent1">
                              <a:lumMod val="50000"/>
                            </a:schemeClr>
                          </a:solidFill>
                        </a:rPr>
                        <a:t> SSIs</a:t>
                      </a:r>
                      <a:endParaRPr lang="en-US" b="1" i="1" dirty="0">
                        <a:solidFill>
                          <a:schemeClr val="accent1">
                            <a:lumMod val="50000"/>
                          </a:schemeClr>
                        </a:solidFill>
                      </a:endParaRPr>
                    </a:p>
                  </a:txBody>
                  <a:tcPr/>
                </a:tc>
                <a:tc>
                  <a:txBody>
                    <a:bodyPr/>
                    <a:lstStyle/>
                    <a:p>
                      <a:pPr algn="ctr"/>
                      <a:r>
                        <a:rPr lang="en-US" dirty="0"/>
                        <a:t>3</a:t>
                      </a:r>
                    </a:p>
                  </a:txBody>
                  <a:tcPr anchor="ctr">
                    <a:solidFill>
                      <a:srgbClr val="00B050"/>
                    </a:solidFill>
                  </a:tcPr>
                </a:tc>
                <a:tc>
                  <a:txBody>
                    <a:bodyPr/>
                    <a:lstStyle/>
                    <a:p>
                      <a:pPr algn="ctr"/>
                      <a:r>
                        <a:rPr lang="en-US" dirty="0"/>
                        <a:t>6 </a:t>
                      </a:r>
                    </a:p>
                  </a:txBody>
                  <a:tcPr anchor="ctr">
                    <a:solidFill>
                      <a:srgbClr val="FFFF00"/>
                    </a:solidFill>
                  </a:tcPr>
                </a:tc>
                <a:extLst>
                  <a:ext uri="{0D108BD9-81ED-4DB2-BD59-A6C34878D82A}">
                    <a16:rowId xmlns:a16="http://schemas.microsoft.com/office/drawing/2014/main" val="10003"/>
                  </a:ext>
                </a:extLst>
              </a:tr>
              <a:tr h="468811">
                <a:tc>
                  <a:txBody>
                    <a:bodyPr/>
                    <a:lstStyle/>
                    <a:p>
                      <a:r>
                        <a:rPr lang="en-US" b="1" i="1" dirty="0">
                          <a:solidFill>
                            <a:schemeClr val="accent1">
                              <a:lumMod val="50000"/>
                            </a:schemeClr>
                          </a:solidFill>
                        </a:rPr>
                        <a:t>HYST SSIs</a:t>
                      </a:r>
                    </a:p>
                  </a:txBody>
                  <a:tcPr/>
                </a:tc>
                <a:tc>
                  <a:txBody>
                    <a:bodyPr/>
                    <a:lstStyle/>
                    <a:p>
                      <a:pPr algn="ctr"/>
                      <a:r>
                        <a:rPr lang="en-US" dirty="0"/>
                        <a:t>5</a:t>
                      </a:r>
                    </a:p>
                  </a:txBody>
                  <a:tcPr anchor="ctr">
                    <a:solidFill>
                      <a:srgbClr val="FFFF00"/>
                    </a:solidFill>
                  </a:tcPr>
                </a:tc>
                <a:tc>
                  <a:txBody>
                    <a:bodyPr/>
                    <a:lstStyle/>
                    <a:p>
                      <a:pPr algn="ctr"/>
                      <a:r>
                        <a:rPr lang="en-US" dirty="0"/>
                        <a:t>1</a:t>
                      </a:r>
                    </a:p>
                  </a:txBody>
                  <a:tcPr anchor="ctr">
                    <a:solidFill>
                      <a:srgbClr val="FFFF00"/>
                    </a:solidFill>
                  </a:tcPr>
                </a:tc>
                <a:extLst>
                  <a:ext uri="{0D108BD9-81ED-4DB2-BD59-A6C34878D82A}">
                    <a16:rowId xmlns:a16="http://schemas.microsoft.com/office/drawing/2014/main" val="10004"/>
                  </a:ext>
                </a:extLst>
              </a:tr>
              <a:tr h="468811">
                <a:tc>
                  <a:txBody>
                    <a:bodyPr/>
                    <a:lstStyle/>
                    <a:p>
                      <a:r>
                        <a:rPr lang="en-US" b="1" i="1" dirty="0">
                          <a:solidFill>
                            <a:schemeClr val="accent1">
                              <a:lumMod val="50000"/>
                            </a:schemeClr>
                          </a:solidFill>
                        </a:rPr>
                        <a:t>MRSA</a:t>
                      </a:r>
                      <a:r>
                        <a:rPr lang="en-US" b="1" i="1" baseline="0" dirty="0">
                          <a:solidFill>
                            <a:schemeClr val="accent1">
                              <a:lumMod val="50000"/>
                            </a:schemeClr>
                          </a:solidFill>
                        </a:rPr>
                        <a:t> bacteremia</a:t>
                      </a:r>
                      <a:endParaRPr lang="en-US" b="1" i="1" dirty="0">
                        <a:solidFill>
                          <a:schemeClr val="accent1">
                            <a:lumMod val="50000"/>
                          </a:schemeClr>
                        </a:solidFill>
                      </a:endParaRPr>
                    </a:p>
                  </a:txBody>
                  <a:tcPr/>
                </a:tc>
                <a:tc>
                  <a:txBody>
                    <a:bodyPr/>
                    <a:lstStyle/>
                    <a:p>
                      <a:pPr algn="ctr"/>
                      <a:r>
                        <a:rPr lang="en-US" dirty="0"/>
                        <a:t>12</a:t>
                      </a:r>
                    </a:p>
                  </a:txBody>
                  <a:tcPr anchor="ctr">
                    <a:solidFill>
                      <a:srgbClr val="FFFF00"/>
                    </a:solidFill>
                  </a:tcPr>
                </a:tc>
                <a:tc>
                  <a:txBody>
                    <a:bodyPr/>
                    <a:lstStyle/>
                    <a:p>
                      <a:pPr algn="ctr"/>
                      <a:r>
                        <a:rPr lang="en-US" dirty="0"/>
                        <a:t>17</a:t>
                      </a:r>
                    </a:p>
                  </a:txBody>
                  <a:tcPr anchor="ctr">
                    <a:solidFill>
                      <a:srgbClr val="FF0000"/>
                    </a:solidFill>
                  </a:tcPr>
                </a:tc>
                <a:extLst>
                  <a:ext uri="{0D108BD9-81ED-4DB2-BD59-A6C34878D82A}">
                    <a16:rowId xmlns:a16="http://schemas.microsoft.com/office/drawing/2014/main" val="10005"/>
                  </a:ext>
                </a:extLst>
              </a:tr>
              <a:tr h="468811">
                <a:tc>
                  <a:txBody>
                    <a:bodyPr/>
                    <a:lstStyle/>
                    <a:p>
                      <a:r>
                        <a:rPr lang="en-US" b="1" i="1" dirty="0">
                          <a:solidFill>
                            <a:schemeClr val="accent1">
                              <a:lumMod val="50000"/>
                            </a:schemeClr>
                          </a:solidFill>
                        </a:rPr>
                        <a:t>C.</a:t>
                      </a:r>
                      <a:r>
                        <a:rPr lang="en-US" b="1" i="1" baseline="0" dirty="0">
                          <a:solidFill>
                            <a:schemeClr val="accent1">
                              <a:lumMod val="50000"/>
                            </a:schemeClr>
                          </a:solidFill>
                        </a:rPr>
                        <a:t> diff</a:t>
                      </a:r>
                      <a:endParaRPr lang="en-US" b="1" i="1" dirty="0">
                        <a:solidFill>
                          <a:schemeClr val="accent1">
                            <a:lumMod val="50000"/>
                          </a:schemeClr>
                        </a:solidFill>
                      </a:endParaRPr>
                    </a:p>
                  </a:txBody>
                  <a:tcPr/>
                </a:tc>
                <a:tc>
                  <a:txBody>
                    <a:bodyPr/>
                    <a:lstStyle/>
                    <a:p>
                      <a:pPr algn="ctr"/>
                      <a:r>
                        <a:rPr lang="en-US" dirty="0"/>
                        <a:t>73</a:t>
                      </a:r>
                    </a:p>
                  </a:txBody>
                  <a:tcPr anchor="ctr">
                    <a:solidFill>
                      <a:srgbClr val="FFFF00"/>
                    </a:solidFill>
                  </a:tcPr>
                </a:tc>
                <a:tc>
                  <a:txBody>
                    <a:bodyPr/>
                    <a:lstStyle/>
                    <a:p>
                      <a:pPr algn="ctr"/>
                      <a:r>
                        <a:rPr lang="en-US" dirty="0"/>
                        <a:t>45</a:t>
                      </a:r>
                    </a:p>
                  </a:txBody>
                  <a:tcPr anchor="ctr">
                    <a:solidFill>
                      <a:srgbClr val="00B050"/>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4387514" y="5679813"/>
            <a:ext cx="3416971" cy="954107"/>
          </a:xfrm>
          <a:prstGeom prst="rect">
            <a:avLst/>
          </a:prstGeom>
          <a:noFill/>
        </p:spPr>
        <p:txBody>
          <a:bodyPr wrap="square" rtlCol="0">
            <a:spAutoFit/>
          </a:bodyPr>
          <a:lstStyle/>
          <a:p>
            <a:r>
              <a:rPr lang="en-US" sz="1400" dirty="0"/>
              <a:t>*Total Number of Reportable Infections</a:t>
            </a:r>
          </a:p>
          <a:p>
            <a:r>
              <a:rPr lang="en-US" sz="1400" dirty="0">
                <a:solidFill>
                  <a:srgbClr val="FF0000"/>
                </a:solidFill>
              </a:rPr>
              <a:t>Red</a:t>
            </a:r>
            <a:r>
              <a:rPr lang="en-US" sz="1400" dirty="0"/>
              <a:t> = Worse than National </a:t>
            </a:r>
          </a:p>
          <a:p>
            <a:r>
              <a:rPr lang="en-US" sz="1400" dirty="0">
                <a:solidFill>
                  <a:srgbClr val="FFC000"/>
                </a:solidFill>
              </a:rPr>
              <a:t>Yellow</a:t>
            </a:r>
            <a:r>
              <a:rPr lang="en-US" sz="1400" dirty="0"/>
              <a:t> = Similar to National </a:t>
            </a:r>
          </a:p>
          <a:p>
            <a:r>
              <a:rPr lang="en-US" sz="1400" dirty="0">
                <a:solidFill>
                  <a:srgbClr val="00B050"/>
                </a:solidFill>
              </a:rPr>
              <a:t>Green</a:t>
            </a:r>
            <a:r>
              <a:rPr lang="en-US" sz="1400" dirty="0"/>
              <a:t> = Better than National</a:t>
            </a:r>
            <a:endParaRPr lang="en-US" dirty="0"/>
          </a:p>
        </p:txBody>
      </p:sp>
      <p:sp>
        <p:nvSpPr>
          <p:cNvPr id="4" name="Title 1">
            <a:extLst>
              <a:ext uri="{FF2B5EF4-FFF2-40B4-BE49-F238E27FC236}">
                <a16:creationId xmlns:a16="http://schemas.microsoft.com/office/drawing/2014/main" id="{19CC82F4-455D-B58D-C5A8-D7C57C48BDE8}"/>
              </a:ext>
            </a:extLst>
          </p:cNvPr>
          <p:cNvSpPr txBox="1">
            <a:spLocks/>
          </p:cNvSpPr>
          <p:nvPr/>
        </p:nvSpPr>
        <p:spPr>
          <a:xfrm>
            <a:off x="488839" y="395848"/>
            <a:ext cx="10895106" cy="1325563"/>
          </a:xfrm>
          <a:prstGeom prst="rect">
            <a:avLst/>
          </a:prstGeom>
        </p:spPr>
        <p:txBody>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3600" dirty="0"/>
              <a:t>Performance Compared to the National Average</a:t>
            </a:r>
          </a:p>
        </p:txBody>
      </p:sp>
    </p:spTree>
    <p:extLst>
      <p:ext uri="{BB962C8B-B14F-4D97-AF65-F5344CB8AC3E}">
        <p14:creationId xmlns:p14="http://schemas.microsoft.com/office/powerpoint/2010/main" val="391029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90800" y="2133601"/>
          <a:ext cx="3581400" cy="3352797"/>
        </p:xfrm>
        <a:graphic>
          <a:graphicData uri="http://schemas.openxmlformats.org/drawingml/2006/table">
            <a:tbl>
              <a:tblPr/>
              <a:tblGrid>
                <a:gridCol w="11938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tblGrid>
              <a:tr h="372533">
                <a:tc>
                  <a:txBody>
                    <a:bodyPr/>
                    <a:lstStyle/>
                    <a:p>
                      <a:pPr algn="l"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2012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533">
                <a:tc>
                  <a:txBody>
                    <a:bodyPr/>
                    <a:lstStyle/>
                    <a:p>
                      <a:pPr algn="ctr" fontAlgn="b"/>
                      <a:r>
                        <a:rPr lang="en-US" sz="1200" b="1" i="0" u="none" strike="noStrike" dirty="0">
                          <a:solidFill>
                            <a:srgbClr val="000000"/>
                          </a:solidFill>
                          <a:effectLst/>
                          <a:latin typeface="Calibri"/>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effectLst/>
                          <a:latin typeface="Calibri"/>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n-US" sz="1200" b="1" i="0" u="none" strike="noStrike" dirty="0">
                          <a:solidFill>
                            <a:srgbClr val="000000"/>
                          </a:solidFill>
                          <a:effectLst/>
                          <a:latin typeface="Calibri"/>
                        </a:rPr>
                        <a:t>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72533">
                <a:tc>
                  <a:txBody>
                    <a:bodyPr/>
                    <a:lstStyle/>
                    <a:p>
                      <a:pPr algn="ctr" fontAlgn="b"/>
                      <a:r>
                        <a:rPr lang="en-US" sz="1200" b="1" i="0" u="none" strike="noStrike" dirty="0">
                          <a:solidFill>
                            <a:srgbClr val="000000"/>
                          </a:solidFill>
                          <a:effectLst/>
                          <a:latin typeface="Calibri"/>
                        </a:rPr>
                        <a:t>July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effectLst/>
                          <a:latin typeface="Calibri"/>
                        </a:rPr>
                        <a:t>August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n-US" sz="1200" b="1" i="0" u="none" strike="noStrike" dirty="0">
                          <a:solidFill>
                            <a:srgbClr val="000000"/>
                          </a:solidFill>
                          <a:effectLst/>
                          <a:latin typeface="Calibri"/>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372533">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bl>
          </a:graphicData>
        </a:graphic>
      </p:graphicFrame>
      <p:graphicFrame>
        <p:nvGraphicFramePr>
          <p:cNvPr id="4" name="Table 3"/>
          <p:cNvGraphicFramePr>
            <a:graphicFrameLocks noGrp="1"/>
          </p:cNvGraphicFramePr>
          <p:nvPr/>
        </p:nvGraphicFramePr>
        <p:xfrm>
          <a:off x="6324600" y="2133600"/>
          <a:ext cx="3505200" cy="3429000"/>
        </p:xfrm>
        <a:graphic>
          <a:graphicData uri="http://schemas.openxmlformats.org/drawingml/2006/table">
            <a:tbl>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tblGrid>
              <a:tr h="381000">
                <a:tc>
                  <a:txBody>
                    <a:bodyPr/>
                    <a:lstStyle/>
                    <a:p>
                      <a:pPr algn="l"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2013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ctr" fontAlgn="b"/>
                      <a:r>
                        <a:rPr lang="en-US" sz="1200" b="1" i="0" u="none" strike="noStrike" dirty="0">
                          <a:solidFill>
                            <a:srgbClr val="000000"/>
                          </a:solidFill>
                          <a:effectLst/>
                          <a:latin typeface="Calibri"/>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en-US" sz="1200" b="1" i="0" u="none" strike="noStrike" dirty="0">
                          <a:solidFill>
                            <a:srgbClr val="000000"/>
                          </a:solidFill>
                          <a:effectLst/>
                          <a:latin typeface="Calibri"/>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1000">
                <a:tc>
                  <a:txBody>
                    <a:bodyPr/>
                    <a:lstStyle/>
                    <a:p>
                      <a:pPr algn="ctr" fontAlgn="b"/>
                      <a:r>
                        <a:rPr lang="en-US" sz="1200" b="1" i="0" u="none" strike="noStrike" dirty="0">
                          <a:solidFill>
                            <a:srgbClr val="000000"/>
                          </a:solidFill>
                          <a:effectLst/>
                          <a:latin typeface="Calibri"/>
                        </a:rPr>
                        <a:t>July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August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381000">
                <a:tc>
                  <a:txBody>
                    <a:bodyPr/>
                    <a:lstStyle/>
                    <a:p>
                      <a:pPr algn="ctr" fontAlgn="b"/>
                      <a:endParaRPr lang="en-US" sz="12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bl>
          </a:graphicData>
        </a:graphic>
      </p:graphicFrame>
      <p:sp>
        <p:nvSpPr>
          <p:cNvPr id="41045" name="TextBox 4"/>
          <p:cNvSpPr txBox="1">
            <a:spLocks noChangeArrowheads="1"/>
          </p:cNvSpPr>
          <p:nvPr/>
        </p:nvSpPr>
        <p:spPr bwMode="auto">
          <a:xfrm>
            <a:off x="4118114" y="5807075"/>
            <a:ext cx="4835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       </a:t>
            </a:r>
            <a:r>
              <a:rPr lang="en-US" altLang="en-US" sz="1200" dirty="0"/>
              <a:t>We missed something</a:t>
            </a:r>
            <a:r>
              <a:rPr lang="en-US" altLang="en-US" sz="1800" dirty="0"/>
              <a:t>		</a:t>
            </a:r>
            <a:r>
              <a:rPr lang="en-US" altLang="en-US" sz="1200" dirty="0"/>
              <a:t>We got it 100% right</a:t>
            </a:r>
          </a:p>
        </p:txBody>
      </p:sp>
      <p:sp>
        <p:nvSpPr>
          <p:cNvPr id="6" name="Rectangle 5"/>
          <p:cNvSpPr/>
          <p:nvPr/>
        </p:nvSpPr>
        <p:spPr>
          <a:xfrm>
            <a:off x="4191000" y="5876925"/>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53978" y="5876925"/>
            <a:ext cx="228600" cy="228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7">
            <a:extLst>
              <a:ext uri="{FF2B5EF4-FFF2-40B4-BE49-F238E27FC236}">
                <a16:creationId xmlns:a16="http://schemas.microsoft.com/office/drawing/2014/main" id="{DD3A42F6-99FF-CA97-255E-16BBF102EFC7}"/>
              </a:ext>
            </a:extLst>
          </p:cNvPr>
          <p:cNvSpPr>
            <a:spLocks noGrp="1"/>
          </p:cNvSpPr>
          <p:nvPr>
            <p:ph type="title"/>
          </p:nvPr>
        </p:nvSpPr>
        <p:spPr/>
        <p:txBody>
          <a:bodyPr/>
          <a:lstStyle/>
          <a:p>
            <a:r>
              <a:rPr lang="en-US" dirty="0"/>
              <a:t>Connecting to the core of data</a:t>
            </a:r>
          </a:p>
        </p:txBody>
      </p:sp>
    </p:spTree>
    <p:extLst>
      <p:ext uri="{BB962C8B-B14F-4D97-AF65-F5344CB8AC3E}">
        <p14:creationId xmlns:p14="http://schemas.microsoft.com/office/powerpoint/2010/main" val="278369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2" y="2105248"/>
            <a:ext cx="7019924" cy="360975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3" descr="Gram.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1904205"/>
            <a:ext cx="1507435" cy="1869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6934200" y="2971800"/>
            <a:ext cx="1371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8" name="TextBox 1"/>
          <p:cNvSpPr txBox="1">
            <a:spLocks noChangeArrowheads="1"/>
          </p:cNvSpPr>
          <p:nvPr/>
        </p:nvSpPr>
        <p:spPr bwMode="auto">
          <a:xfrm>
            <a:off x="2590801" y="6248400"/>
            <a:ext cx="7019925" cy="3698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Arial" panose="020B0604020202020204" pitchFamily="34" charset="0"/>
              </a:rPr>
              <a:t>Courtesy of Martha Leighton; Eliot Hospital, Manchester, NH</a:t>
            </a:r>
          </a:p>
        </p:txBody>
      </p:sp>
      <p:sp>
        <p:nvSpPr>
          <p:cNvPr id="3" name="Title 2">
            <a:extLst>
              <a:ext uri="{FF2B5EF4-FFF2-40B4-BE49-F238E27FC236}">
                <a16:creationId xmlns:a16="http://schemas.microsoft.com/office/drawing/2014/main" id="{6E5DD8E2-7C4D-4D2E-01B3-39078A97ACE5}"/>
              </a:ext>
            </a:extLst>
          </p:cNvPr>
          <p:cNvSpPr>
            <a:spLocks noGrp="1"/>
          </p:cNvSpPr>
          <p:nvPr>
            <p:ph type="title"/>
          </p:nvPr>
        </p:nvSpPr>
        <p:spPr/>
        <p:txBody>
          <a:bodyPr/>
          <a:lstStyle/>
          <a:p>
            <a:r>
              <a:rPr lang="en-US" dirty="0"/>
              <a:t>It’s not a rate, it’s a human being</a:t>
            </a:r>
          </a:p>
        </p:txBody>
      </p:sp>
    </p:spTree>
    <p:extLst>
      <p:ext uri="{BB962C8B-B14F-4D97-AF65-F5344CB8AC3E}">
        <p14:creationId xmlns:p14="http://schemas.microsoft.com/office/powerpoint/2010/main" val="165598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7EBFE-A571-4479-9919-990DC8546C3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 </a:t>
            </a:r>
            <a:r>
              <a:rPr lang="en-US" sz="2600" i="1" kern="1200">
                <a:solidFill>
                  <a:srgbClr val="FFFFFF"/>
                </a:solidFill>
                <a:latin typeface="+mj-lt"/>
                <a:ea typeface="+mj-ea"/>
                <a:cs typeface="+mj-cs"/>
              </a:rPr>
              <a:t>Number</a:t>
            </a:r>
            <a:r>
              <a:rPr lang="en-US" sz="2600" kern="1200">
                <a:solidFill>
                  <a:srgbClr val="FFFFFF"/>
                </a:solidFill>
                <a:latin typeface="+mj-lt"/>
                <a:ea typeface="+mj-ea"/>
                <a:cs typeface="+mj-cs"/>
              </a:rPr>
              <a:t> of People Harmed</a:t>
            </a:r>
          </a:p>
        </p:txBody>
      </p:sp>
      <p:pic>
        <p:nvPicPr>
          <p:cNvPr id="43015" name="Picture 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0775"/>
          <a:stretch/>
        </p:blipFill>
        <p:spPr bwMode="auto">
          <a:xfrm>
            <a:off x="4038600" y="1405634"/>
            <a:ext cx="7188199" cy="40433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0631-9DA2-0B40-9411-F7BCF42C97C3}"/>
              </a:ext>
            </a:extLst>
          </p:cNvPr>
          <p:cNvSpPr>
            <a:spLocks noGrp="1"/>
          </p:cNvSpPr>
          <p:nvPr>
            <p:ph type="title"/>
          </p:nvPr>
        </p:nvSpPr>
        <p:spPr/>
        <p:txBody>
          <a:bodyPr/>
          <a:lstStyle/>
          <a:p>
            <a:r>
              <a:rPr lang="en-US" dirty="0"/>
              <a:t>4 E’s to Implementing Change</a:t>
            </a:r>
          </a:p>
        </p:txBody>
      </p:sp>
      <p:graphicFrame>
        <p:nvGraphicFramePr>
          <p:cNvPr id="4" name="Content Placeholder 3">
            <a:extLst>
              <a:ext uri="{FF2B5EF4-FFF2-40B4-BE49-F238E27FC236}">
                <a16:creationId xmlns:a16="http://schemas.microsoft.com/office/drawing/2014/main" id="{A2D47211-CE2E-876A-6EAB-0943BD8A6287}"/>
              </a:ext>
            </a:extLst>
          </p:cNvPr>
          <p:cNvGraphicFramePr>
            <a:graphicFrameLocks noGrp="1"/>
          </p:cNvGraphicFramePr>
          <p:nvPr>
            <p:ph idx="1"/>
            <p:extLst>
              <p:ext uri="{D42A27DB-BD31-4B8C-83A1-F6EECF244321}">
                <p14:modId xmlns:p14="http://schemas.microsoft.com/office/powerpoint/2010/main" val="1153004840"/>
              </p:ext>
            </p:extLst>
          </p:nvPr>
        </p:nvGraphicFramePr>
        <p:xfrm>
          <a:off x="458788" y="1949450"/>
          <a:ext cx="11274425"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44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E269-BFA1-B33D-3FAD-E811BBD053F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Make success and failure visible</a:t>
            </a:r>
          </a:p>
        </p:txBody>
      </p:sp>
      <p:pic>
        <p:nvPicPr>
          <p:cNvPr id="1026" name="Picture 2">
            <a:extLst>
              <a:ext uri="{FF2B5EF4-FFF2-40B4-BE49-F238E27FC236}">
                <a16:creationId xmlns:a16="http://schemas.microsoft.com/office/drawing/2014/main" id="{C0663CA6-D9B4-5976-F124-AE7EB0591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8" b="759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B0233918-9664-426A-B75E-1282963CC418}"/>
              </a:ext>
            </a:extLst>
          </p:cNvPr>
          <p:cNvSpPr>
            <a:spLocks noGrp="1"/>
          </p:cNvSpPr>
          <p:nvPr>
            <p:ph type="title"/>
          </p:nvPr>
        </p:nvSpPr>
        <p:spPr>
          <a:xfrm>
            <a:off x="640080" y="325369"/>
            <a:ext cx="4368602" cy="1956841"/>
          </a:xfrm>
        </p:spPr>
        <p:txBody>
          <a:bodyPr anchor="b">
            <a:normAutofit/>
          </a:bodyPr>
          <a:lstStyle/>
          <a:p>
            <a:pPr eaLnBrk="1" hangingPunct="1">
              <a:defRPr/>
            </a:pPr>
            <a:r>
              <a:rPr lang="en-US" sz="5400"/>
              <a:t>Data display</a:t>
            </a:r>
          </a:p>
        </p:txBody>
      </p:sp>
      <p:sp>
        <p:nvSpPr>
          <p:cNvPr id="110595" name="Content Placeholder 2">
            <a:extLst>
              <a:ext uri="{FF2B5EF4-FFF2-40B4-BE49-F238E27FC236}">
                <a16:creationId xmlns:a16="http://schemas.microsoft.com/office/drawing/2014/main" id="{85FE3361-0C51-4A45-BD6E-D4A55DF30C6C}"/>
              </a:ext>
            </a:extLst>
          </p:cNvPr>
          <p:cNvSpPr>
            <a:spLocks noGrp="1"/>
          </p:cNvSpPr>
          <p:nvPr>
            <p:ph idx="1"/>
          </p:nvPr>
        </p:nvSpPr>
        <p:spPr>
          <a:xfrm>
            <a:off x="640080" y="2872899"/>
            <a:ext cx="4243589" cy="3320668"/>
          </a:xfrm>
        </p:spPr>
        <p:txBody>
          <a:bodyPr>
            <a:normAutofit/>
          </a:bodyPr>
          <a:lstStyle/>
          <a:p>
            <a:pPr eaLnBrk="1" hangingPunct="1">
              <a:buClr>
                <a:srgbClr val="653948"/>
              </a:buClr>
              <a:buFont typeface="Arial" charset="0"/>
              <a:buChar char="•"/>
              <a:defRPr/>
            </a:pPr>
            <a:r>
              <a:rPr lang="en-US" sz="2000"/>
              <a:t>Tells the statistical story that you want to relay about a data set so receiver can see at a glance and come to some conclusion</a:t>
            </a:r>
          </a:p>
          <a:p>
            <a:pPr eaLnBrk="1" hangingPunct="1">
              <a:buClr>
                <a:srgbClr val="653948"/>
              </a:buClr>
              <a:buFont typeface="Arial" charset="0"/>
              <a:buChar char="•"/>
              <a:defRPr/>
            </a:pPr>
            <a:r>
              <a:rPr lang="en-US" sz="2000"/>
              <a:t>Very powerful</a:t>
            </a:r>
          </a:p>
          <a:p>
            <a:pPr eaLnBrk="1" hangingPunct="1">
              <a:buClr>
                <a:srgbClr val="653948"/>
              </a:buClr>
              <a:buFont typeface="Arial" charset="0"/>
              <a:buChar char="•"/>
              <a:defRPr/>
            </a:pPr>
            <a:r>
              <a:rPr lang="en-US" sz="2000"/>
              <a:t>Can be informative and effective</a:t>
            </a:r>
          </a:p>
          <a:p>
            <a:pPr eaLnBrk="1" hangingPunct="1">
              <a:buClr>
                <a:srgbClr val="653948"/>
              </a:buClr>
              <a:buFont typeface="Arial" charset="0"/>
              <a:buChar char="•"/>
              <a:defRPr/>
            </a:pPr>
            <a:r>
              <a:rPr lang="en-US" sz="2000"/>
              <a:t>Can be misleading and destructive</a:t>
            </a:r>
          </a:p>
        </p:txBody>
      </p:sp>
      <p:pic>
        <p:nvPicPr>
          <p:cNvPr id="5" name="Picture 4" descr="A can of soda&#10;&#10;Description automatically generated">
            <a:extLst>
              <a:ext uri="{FF2B5EF4-FFF2-40B4-BE49-F238E27FC236}">
                <a16:creationId xmlns:a16="http://schemas.microsoft.com/office/drawing/2014/main" id="{F1099368-0367-4E32-B711-B287859933D1}"/>
              </a:ext>
            </a:extLst>
          </p:cNvPr>
          <p:cNvPicPr>
            <a:picLocks noChangeAspect="1"/>
          </p:cNvPicPr>
          <p:nvPr/>
        </p:nvPicPr>
        <p:blipFill rotWithShape="1">
          <a:blip r:embed="rId2">
            <a:extLst>
              <a:ext uri="{28A0092B-C50C-407E-A947-70E740481C1C}">
                <a14:useLocalDpi xmlns:a14="http://schemas.microsoft.com/office/drawing/2010/main" val="0"/>
              </a:ext>
            </a:extLst>
          </a:blip>
          <a:srcRect l="6995" r="69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5326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8" name="Picture 17">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25" name="Picture 24">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6" name="Picture 25">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8" name="Rectangle 27">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968A06F-487D-36AF-B99F-3BAB1501566C}"/>
              </a:ext>
            </a:extLst>
          </p:cNvPr>
          <p:cNvSpPr>
            <a:spLocks noGrp="1"/>
          </p:cNvSpPr>
          <p:nvPr>
            <p:ph type="title"/>
          </p:nvPr>
        </p:nvSpPr>
        <p:spPr>
          <a:xfrm>
            <a:off x="1143000" y="1066800"/>
            <a:ext cx="5410200" cy="1997075"/>
          </a:xfrm>
        </p:spPr>
        <p:txBody>
          <a:bodyPr vert="horz" lIns="91440" tIns="45720" rIns="91440" bIns="45720" rtlCol="0" anchor="ctr">
            <a:normAutofit/>
          </a:bodyPr>
          <a:lstStyle/>
          <a:p>
            <a:r>
              <a:rPr lang="en-US" sz="3600"/>
              <a:t>Data Traps</a:t>
            </a:r>
          </a:p>
        </p:txBody>
      </p:sp>
      <p:sp>
        <p:nvSpPr>
          <p:cNvPr id="7" name="Text Placeholder 6">
            <a:extLst>
              <a:ext uri="{FF2B5EF4-FFF2-40B4-BE49-F238E27FC236}">
                <a16:creationId xmlns:a16="http://schemas.microsoft.com/office/drawing/2014/main" id="{D62F2BFB-EE8F-1EAF-215A-73F3ED489DAA}"/>
              </a:ext>
            </a:extLst>
          </p:cNvPr>
          <p:cNvSpPr>
            <a:spLocks noGrp="1"/>
          </p:cNvSpPr>
          <p:nvPr>
            <p:ph type="body" sz="half" idx="2"/>
          </p:nvPr>
        </p:nvSpPr>
        <p:spPr>
          <a:xfrm>
            <a:off x="1143000" y="3200400"/>
            <a:ext cx="5410200" cy="2590800"/>
          </a:xfrm>
        </p:spPr>
        <p:txBody>
          <a:bodyPr vert="horz" lIns="91440" tIns="45720" rIns="91440" bIns="45720" rtlCol="0">
            <a:normAutofit/>
          </a:bodyPr>
          <a:lstStyle/>
          <a:p>
            <a:pPr indent="-228600">
              <a:buFont typeface="Arial" panose="020B0604020202020204" pitchFamily="34" charset="0"/>
              <a:buChar char="•"/>
            </a:pPr>
            <a:r>
              <a:rPr lang="en-US" sz="1800"/>
              <a:t>Run charts showing outlying data</a:t>
            </a:r>
          </a:p>
          <a:p>
            <a:pPr indent="-228600">
              <a:buFont typeface="Arial" panose="020B0604020202020204" pitchFamily="34" charset="0"/>
              <a:buChar char="•"/>
            </a:pPr>
            <a:r>
              <a:rPr lang="en-US" sz="1800"/>
              <a:t>Look at both process and outcome measures together</a:t>
            </a:r>
          </a:p>
          <a:p>
            <a:pPr indent="-228600">
              <a:buFont typeface="Arial" panose="020B0604020202020204" pitchFamily="34" charset="0"/>
              <a:buChar char="•"/>
            </a:pPr>
            <a:r>
              <a:rPr lang="en-US" sz="1800"/>
              <a:t>Use balancing measures</a:t>
            </a:r>
          </a:p>
        </p:txBody>
      </p:sp>
      <p:pic>
        <p:nvPicPr>
          <p:cNvPr id="11" name="Content Placeholder 10">
            <a:extLst>
              <a:ext uri="{FF2B5EF4-FFF2-40B4-BE49-F238E27FC236}">
                <a16:creationId xmlns:a16="http://schemas.microsoft.com/office/drawing/2014/main" id="{64E0F981-E58D-18A5-C83C-0E65D06E6C42}"/>
              </a:ext>
            </a:extLst>
          </p:cNvPr>
          <p:cNvPicPr>
            <a:picLocks noGrp="1" noChangeAspect="1"/>
          </p:cNvPicPr>
          <p:nvPr>
            <p:ph idx="1"/>
          </p:nvPr>
        </p:nvPicPr>
        <p:blipFill rotWithShape="1">
          <a:blip r:embed="rId5"/>
          <a:srcRect l="5439" t="3472" r="5485" b="3334"/>
          <a:stretch/>
        </p:blipFill>
        <p:spPr>
          <a:xfrm>
            <a:off x="7010400" y="1959086"/>
            <a:ext cx="4209625" cy="2939827"/>
          </a:xfrm>
          <a:prstGeom prst="rect">
            <a:avLst/>
          </a:prstGeom>
        </p:spPr>
      </p:pic>
    </p:spTree>
    <p:extLst>
      <p:ext uri="{BB962C8B-B14F-4D97-AF65-F5344CB8AC3E}">
        <p14:creationId xmlns:p14="http://schemas.microsoft.com/office/powerpoint/2010/main" val="409688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Time compass on hand">
            <a:extLst>
              <a:ext uri="{FF2B5EF4-FFF2-40B4-BE49-F238E27FC236}">
                <a16:creationId xmlns:a16="http://schemas.microsoft.com/office/drawing/2014/main" id="{12ED41B9-BF9A-AC93-6A2A-AD95B0D04BBE}"/>
              </a:ext>
            </a:extLst>
          </p:cNvPr>
          <p:cNvPicPr>
            <a:picLocks noChangeAspect="1"/>
          </p:cNvPicPr>
          <p:nvPr/>
        </p:nvPicPr>
        <p:blipFill rotWithShape="1">
          <a:blip r:embed="rId3">
            <a:alphaModFix amt="60000"/>
          </a:blip>
          <a:srcRect t="15410" r="-1" b="-1"/>
          <a:stretch/>
        </p:blipFill>
        <p:spPr>
          <a:xfrm>
            <a:off x="3048" y="10"/>
            <a:ext cx="12188952" cy="6856614"/>
          </a:xfrm>
          <a:prstGeom prst="rect">
            <a:avLst/>
          </a:prstGeom>
        </p:spPr>
      </p:pic>
      <p:sp>
        <p:nvSpPr>
          <p:cNvPr id="2" name="Title 1">
            <a:extLst>
              <a:ext uri="{FF2B5EF4-FFF2-40B4-BE49-F238E27FC236}">
                <a16:creationId xmlns:a16="http://schemas.microsoft.com/office/drawing/2014/main" id="{BE703AD3-E471-293E-DE7B-D30DC7B1392F}"/>
              </a:ext>
            </a:extLst>
          </p:cNvPr>
          <p:cNvSpPr>
            <a:spLocks noGrp="1"/>
          </p:cNvSpPr>
          <p:nvPr>
            <p:ph type="title"/>
          </p:nvPr>
        </p:nvSpPr>
        <p:spPr>
          <a:xfrm>
            <a:off x="996275" y="744909"/>
            <a:ext cx="10190071" cy="3145855"/>
          </a:xfrm>
        </p:spPr>
        <p:txBody>
          <a:bodyPr vert="horz" lIns="91440" tIns="45720" rIns="91440" bIns="45720" rtlCol="0" anchor="b">
            <a:normAutofit/>
          </a:bodyPr>
          <a:lstStyle/>
          <a:p>
            <a:pPr algn="ctr"/>
            <a:r>
              <a:rPr lang="en-US" sz="5200">
                <a:solidFill>
                  <a:srgbClr val="FFFFFF"/>
                </a:solidFill>
              </a:rPr>
              <a:t>Time to practice! </a:t>
            </a:r>
          </a:p>
        </p:txBody>
      </p:sp>
    </p:spTree>
    <p:extLst>
      <p:ext uri="{BB962C8B-B14F-4D97-AF65-F5344CB8AC3E}">
        <p14:creationId xmlns:p14="http://schemas.microsoft.com/office/powerpoint/2010/main" val="356233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4" name="Picture 2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6" name="Rectangle 25">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0" name="Group 29">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31" name="Picture 30">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2" name="Picture 31">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E771685-B60F-4666-15D2-F95448E10164}"/>
              </a:ext>
            </a:extLst>
          </p:cNvPr>
          <p:cNvSpPr>
            <a:spLocks noGrp="1"/>
          </p:cNvSpPr>
          <p:nvPr>
            <p:ph type="title"/>
          </p:nvPr>
        </p:nvSpPr>
        <p:spPr>
          <a:xfrm>
            <a:off x="7409930" y="744909"/>
            <a:ext cx="4323376" cy="2912691"/>
          </a:xfrm>
        </p:spPr>
        <p:txBody>
          <a:bodyPr vert="horz" lIns="91440" tIns="45720" rIns="91440" bIns="45720" rtlCol="0" anchor="b">
            <a:normAutofit/>
          </a:bodyPr>
          <a:lstStyle/>
          <a:p>
            <a:r>
              <a:rPr lang="en-US"/>
              <a:t>Report out</a:t>
            </a:r>
          </a:p>
        </p:txBody>
      </p:sp>
      <p:pic>
        <p:nvPicPr>
          <p:cNvPr id="5" name="Picture 4" descr="Graph on document with pen">
            <a:extLst>
              <a:ext uri="{FF2B5EF4-FFF2-40B4-BE49-F238E27FC236}">
                <a16:creationId xmlns:a16="http://schemas.microsoft.com/office/drawing/2014/main" id="{7BB51FF8-2B57-84F3-BD50-E551BE6DF79B}"/>
              </a:ext>
            </a:extLst>
          </p:cNvPr>
          <p:cNvPicPr>
            <a:picLocks noChangeAspect="1"/>
          </p:cNvPicPr>
          <p:nvPr/>
        </p:nvPicPr>
        <p:blipFill rotWithShape="1">
          <a:blip r:embed="rId5"/>
          <a:srcRect t="1519" b="14228"/>
          <a:stretch/>
        </p:blipFill>
        <p:spPr>
          <a:xfrm>
            <a:off x="603229" y="1626106"/>
            <a:ext cx="6402214" cy="3600534"/>
          </a:xfrm>
          <a:prstGeom prst="rect">
            <a:avLst/>
          </a:prstGeom>
        </p:spPr>
      </p:pic>
    </p:spTree>
    <p:extLst>
      <p:ext uri="{BB962C8B-B14F-4D97-AF65-F5344CB8AC3E}">
        <p14:creationId xmlns:p14="http://schemas.microsoft.com/office/powerpoint/2010/main" val="67901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5" name="Picture 1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F3FD6F04-1D46-FFB8-2631-A9CC8AB6A5BF}"/>
              </a:ext>
            </a:extLst>
          </p:cNvPr>
          <p:cNvSpPr>
            <a:spLocks noGrp="1"/>
          </p:cNvSpPr>
          <p:nvPr>
            <p:ph type="title"/>
          </p:nvPr>
        </p:nvSpPr>
        <p:spPr>
          <a:xfrm>
            <a:off x="5638800" y="586992"/>
            <a:ext cx="5867400" cy="1664573"/>
          </a:xfrm>
        </p:spPr>
        <p:txBody>
          <a:bodyPr>
            <a:normAutofit/>
          </a:bodyPr>
          <a:lstStyle/>
          <a:p>
            <a:r>
              <a:rPr lang="en-US" dirty="0"/>
              <a:t>Thank you! </a:t>
            </a:r>
          </a:p>
        </p:txBody>
      </p:sp>
      <p:pic>
        <p:nvPicPr>
          <p:cNvPr id="7" name="Graphic 6" descr="Speaker Phone">
            <a:extLst>
              <a:ext uri="{FF2B5EF4-FFF2-40B4-BE49-F238E27FC236}">
                <a16:creationId xmlns:a16="http://schemas.microsoft.com/office/drawing/2014/main" id="{DFF2FA6F-67E8-5AB4-06D5-0BD3E8B58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552" y="1109972"/>
            <a:ext cx="4724400" cy="4724400"/>
          </a:xfrm>
          <a:prstGeom prst="rect">
            <a:avLst/>
          </a:prstGeom>
        </p:spPr>
      </p:pic>
      <p:sp>
        <p:nvSpPr>
          <p:cNvPr id="3" name="Content Placeholder 2">
            <a:extLst>
              <a:ext uri="{FF2B5EF4-FFF2-40B4-BE49-F238E27FC236}">
                <a16:creationId xmlns:a16="http://schemas.microsoft.com/office/drawing/2014/main" id="{DA6C8FEC-543E-EDC4-6A13-4A567FA92012}"/>
              </a:ext>
            </a:extLst>
          </p:cNvPr>
          <p:cNvSpPr>
            <a:spLocks noGrp="1"/>
          </p:cNvSpPr>
          <p:nvPr>
            <p:ph idx="1"/>
          </p:nvPr>
        </p:nvSpPr>
        <p:spPr>
          <a:xfrm>
            <a:off x="5638860" y="2411653"/>
            <a:ext cx="5867022" cy="3928822"/>
          </a:xfrm>
        </p:spPr>
        <p:txBody>
          <a:bodyPr>
            <a:normAutofit/>
          </a:bodyPr>
          <a:lstStyle/>
          <a:p>
            <a:pPr marL="0" indent="0">
              <a:buNone/>
            </a:pPr>
            <a:r>
              <a:rPr lang="en-US" sz="1800"/>
              <a:t>Contact Information: </a:t>
            </a:r>
          </a:p>
          <a:p>
            <a:pPr marL="0" indent="0">
              <a:buNone/>
            </a:pPr>
            <a:r>
              <a:rPr lang="en-US" sz="1800"/>
              <a:t>Casey Driscoll, CPHQ</a:t>
            </a:r>
            <a:br>
              <a:rPr lang="en-US" sz="1800"/>
            </a:br>
            <a:r>
              <a:rPr lang="en-US" sz="1800"/>
              <a:t>406-457-8000</a:t>
            </a:r>
            <a:br>
              <a:rPr lang="en-US" sz="1800"/>
            </a:br>
            <a:r>
              <a:rPr lang="en-US" sz="1800"/>
              <a:t>Casey.Driscoll@mtha.org</a:t>
            </a:r>
          </a:p>
        </p:txBody>
      </p:sp>
    </p:spTree>
    <p:extLst>
      <p:ext uri="{BB962C8B-B14F-4D97-AF65-F5344CB8AC3E}">
        <p14:creationId xmlns:p14="http://schemas.microsoft.com/office/powerpoint/2010/main" val="11914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EA58-6F47-BD84-F39C-1A80365444F5}"/>
              </a:ext>
            </a:extLst>
          </p:cNvPr>
          <p:cNvSpPr>
            <a:spLocks noGrp="1"/>
          </p:cNvSpPr>
          <p:nvPr>
            <p:ph type="title"/>
          </p:nvPr>
        </p:nvSpPr>
        <p:spPr/>
        <p:txBody>
          <a:bodyPr/>
          <a:lstStyle/>
          <a:p>
            <a:r>
              <a:rPr lang="en-US" dirty="0"/>
              <a:t>How will I know I Made a Difference? 	</a:t>
            </a:r>
          </a:p>
        </p:txBody>
      </p:sp>
      <p:sp>
        <p:nvSpPr>
          <p:cNvPr id="3" name="Content Placeholder 2">
            <a:extLst>
              <a:ext uri="{FF2B5EF4-FFF2-40B4-BE49-F238E27FC236}">
                <a16:creationId xmlns:a16="http://schemas.microsoft.com/office/drawing/2014/main" id="{E1ACFDCC-7494-CE8A-15BE-45CD2ED2A502}"/>
              </a:ext>
            </a:extLst>
          </p:cNvPr>
          <p:cNvSpPr>
            <a:spLocks noGrp="1"/>
          </p:cNvSpPr>
          <p:nvPr>
            <p:ph idx="1"/>
          </p:nvPr>
        </p:nvSpPr>
        <p:spPr>
          <a:xfrm>
            <a:off x="458694" y="1472666"/>
            <a:ext cx="11274612" cy="5019574"/>
          </a:xfrm>
        </p:spPr>
        <p:txBody>
          <a:bodyPr>
            <a:normAutofit fontScale="77500" lnSpcReduction="20000"/>
          </a:bodyPr>
          <a:lstStyle/>
          <a:p>
            <a:r>
              <a:rPr lang="en-US" dirty="0"/>
              <a:t>Executive Leaders</a:t>
            </a:r>
          </a:p>
          <a:p>
            <a:pPr lvl="1"/>
            <a:r>
              <a:rPr lang="en-US" dirty="0"/>
              <a:t>Have resources been allocated to collect and use data? </a:t>
            </a:r>
          </a:p>
          <a:p>
            <a:pPr lvl="1"/>
            <a:r>
              <a:rPr lang="en-US" dirty="0"/>
              <a:t>Is the work climate better? </a:t>
            </a:r>
          </a:p>
          <a:p>
            <a:pPr lvl="1"/>
            <a:r>
              <a:rPr lang="en-US" dirty="0"/>
              <a:t>Are patients safer? </a:t>
            </a:r>
          </a:p>
          <a:p>
            <a:r>
              <a:rPr lang="en-US" dirty="0"/>
              <a:t>Team Leaders</a:t>
            </a:r>
          </a:p>
          <a:p>
            <a:pPr lvl="1"/>
            <a:r>
              <a:rPr lang="en-US" dirty="0"/>
              <a:t>Have I created a system for data collection, unit level reporting and using data to improve? </a:t>
            </a:r>
          </a:p>
          <a:p>
            <a:pPr lvl="1"/>
            <a:r>
              <a:rPr lang="en-US" dirty="0"/>
              <a:t>Is the work climate better? </a:t>
            </a:r>
          </a:p>
          <a:p>
            <a:pPr lvl="1"/>
            <a:r>
              <a:rPr lang="en-US" dirty="0"/>
              <a:t>Are patients safer? </a:t>
            </a:r>
          </a:p>
          <a:p>
            <a:r>
              <a:rPr lang="en-US" dirty="0"/>
              <a:t>Staff</a:t>
            </a:r>
          </a:p>
          <a:p>
            <a:pPr lvl="1"/>
            <a:r>
              <a:rPr lang="en-US" dirty="0"/>
              <a:t>What is our unit level report card? </a:t>
            </a:r>
          </a:p>
          <a:p>
            <a:pPr lvl="1"/>
            <a:r>
              <a:rPr lang="en-US" dirty="0"/>
              <a:t>Is the unit a better place to work? </a:t>
            </a:r>
          </a:p>
          <a:p>
            <a:pPr lvl="1"/>
            <a:r>
              <a:rPr lang="en-US" dirty="0"/>
              <a:t>Is teamwork better?</a:t>
            </a:r>
          </a:p>
          <a:p>
            <a:pPr lvl="1"/>
            <a:r>
              <a:rPr lang="en-US" dirty="0"/>
              <a:t>Are patients safer?</a:t>
            </a:r>
          </a:p>
          <a:p>
            <a:pPr marL="457200" lvl="1" indent="0" algn="ctr">
              <a:buNone/>
            </a:pPr>
            <a:r>
              <a:rPr lang="en-US" sz="4000" dirty="0"/>
              <a:t>How do I know? </a:t>
            </a:r>
            <a:endParaRPr lang="en-US" dirty="0"/>
          </a:p>
        </p:txBody>
      </p:sp>
      <p:sp>
        <p:nvSpPr>
          <p:cNvPr id="4" name="TextBox 3">
            <a:extLst>
              <a:ext uri="{FF2B5EF4-FFF2-40B4-BE49-F238E27FC236}">
                <a16:creationId xmlns:a16="http://schemas.microsoft.com/office/drawing/2014/main" id="{88A77D15-410D-4C61-B801-B5688EDCD8B2}"/>
              </a:ext>
            </a:extLst>
          </p:cNvPr>
          <p:cNvSpPr txBox="1"/>
          <p:nvPr/>
        </p:nvSpPr>
        <p:spPr>
          <a:xfrm>
            <a:off x="8787865" y="6261407"/>
            <a:ext cx="3243714" cy="461665"/>
          </a:xfrm>
          <a:prstGeom prst="rect">
            <a:avLst/>
          </a:prstGeom>
          <a:noFill/>
        </p:spPr>
        <p:txBody>
          <a:bodyPr wrap="square" rtlCol="0">
            <a:spAutoFit/>
          </a:bodyPr>
          <a:lstStyle/>
          <a:p>
            <a:r>
              <a:rPr lang="en-US" sz="1200" dirty="0"/>
              <a:t>© Quality and Safety Research Group, John Hopkins University</a:t>
            </a:r>
          </a:p>
        </p:txBody>
      </p:sp>
    </p:spTree>
    <p:extLst>
      <p:ext uri="{BB962C8B-B14F-4D97-AF65-F5344CB8AC3E}">
        <p14:creationId xmlns:p14="http://schemas.microsoft.com/office/powerpoint/2010/main" val="58581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52CB-D317-C470-65DB-AE1D088CFA93}"/>
              </a:ext>
            </a:extLst>
          </p:cNvPr>
          <p:cNvSpPr>
            <a:spLocks noGrp="1"/>
          </p:cNvSpPr>
          <p:nvPr>
            <p:ph type="title"/>
          </p:nvPr>
        </p:nvSpPr>
        <p:spPr/>
        <p:txBody>
          <a:bodyPr/>
          <a:lstStyle/>
          <a:p>
            <a:r>
              <a:rPr lang="en-US" dirty="0"/>
              <a:t>Types of Evaluation</a:t>
            </a:r>
          </a:p>
        </p:txBody>
      </p:sp>
      <p:sp>
        <p:nvSpPr>
          <p:cNvPr id="3" name="Content Placeholder 2">
            <a:extLst>
              <a:ext uri="{FF2B5EF4-FFF2-40B4-BE49-F238E27FC236}">
                <a16:creationId xmlns:a16="http://schemas.microsoft.com/office/drawing/2014/main" id="{C4631D0A-A3B8-480C-DA3D-67FDABFA2528}"/>
              </a:ext>
            </a:extLst>
          </p:cNvPr>
          <p:cNvSpPr>
            <a:spLocks noGrp="1"/>
          </p:cNvSpPr>
          <p:nvPr>
            <p:ph idx="1"/>
          </p:nvPr>
        </p:nvSpPr>
        <p:spPr>
          <a:xfrm>
            <a:off x="458694" y="1949450"/>
            <a:ext cx="11274612" cy="4542790"/>
          </a:xfrm>
        </p:spPr>
        <p:txBody>
          <a:bodyPr>
            <a:normAutofit lnSpcReduction="10000"/>
          </a:bodyPr>
          <a:lstStyle/>
          <a:p>
            <a:r>
              <a:rPr lang="en-US" b="1" dirty="0"/>
              <a:t>Formative evaluation </a:t>
            </a:r>
            <a:r>
              <a:rPr lang="en-US" dirty="0"/>
              <a:t>- ensures that a program or activity is feasible, appropriate and acceptable before it is fully implemented. </a:t>
            </a:r>
          </a:p>
          <a:p>
            <a:r>
              <a:rPr lang="en-US" b="1" dirty="0"/>
              <a:t>Process/Implementation evaluation </a:t>
            </a:r>
            <a:r>
              <a:rPr lang="en-US" dirty="0"/>
              <a:t>– determines whether program activities have been implemented as intended</a:t>
            </a:r>
          </a:p>
          <a:p>
            <a:r>
              <a:rPr lang="en-US" b="1" dirty="0"/>
              <a:t>Outcome/Effectiveness evaluation </a:t>
            </a:r>
            <a:r>
              <a:rPr lang="en-US" dirty="0"/>
              <a:t>– measures program effects by assessing the progress in the outcomes or objectives of the program</a:t>
            </a:r>
          </a:p>
          <a:p>
            <a:r>
              <a:rPr lang="en-US" b="1" dirty="0"/>
              <a:t>Impact evaluation </a:t>
            </a:r>
            <a:r>
              <a:rPr lang="en-US" dirty="0"/>
              <a:t>– assess program effectiveness in achieving its ultimate goals</a:t>
            </a:r>
          </a:p>
        </p:txBody>
      </p:sp>
      <p:sp>
        <p:nvSpPr>
          <p:cNvPr id="4" name="TextBox 3">
            <a:extLst>
              <a:ext uri="{FF2B5EF4-FFF2-40B4-BE49-F238E27FC236}">
                <a16:creationId xmlns:a16="http://schemas.microsoft.com/office/drawing/2014/main" id="{A80F8AA5-E970-41D3-4C83-1B36CDA0C216}"/>
              </a:ext>
            </a:extLst>
          </p:cNvPr>
          <p:cNvSpPr txBox="1"/>
          <p:nvPr/>
        </p:nvSpPr>
        <p:spPr>
          <a:xfrm>
            <a:off x="8787865" y="6261407"/>
            <a:ext cx="3243714" cy="276999"/>
          </a:xfrm>
          <a:prstGeom prst="rect">
            <a:avLst/>
          </a:prstGeom>
          <a:noFill/>
        </p:spPr>
        <p:txBody>
          <a:bodyPr wrap="square" rtlCol="0">
            <a:spAutoFit/>
          </a:bodyPr>
          <a:lstStyle/>
          <a:p>
            <a:r>
              <a:rPr lang="en-US" sz="1200" dirty="0"/>
              <a:t>Practical Use of Program Evaluation, CDC</a:t>
            </a:r>
          </a:p>
        </p:txBody>
      </p:sp>
    </p:spTree>
    <p:extLst>
      <p:ext uri="{BB962C8B-B14F-4D97-AF65-F5344CB8AC3E}">
        <p14:creationId xmlns:p14="http://schemas.microsoft.com/office/powerpoint/2010/main" val="22242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16E5-0C94-8DD8-AE3C-159E84F7949B}"/>
              </a:ext>
            </a:extLst>
          </p:cNvPr>
          <p:cNvSpPr>
            <a:spLocks noGrp="1"/>
          </p:cNvSpPr>
          <p:nvPr>
            <p:ph type="title"/>
          </p:nvPr>
        </p:nvSpPr>
        <p:spPr/>
        <p:txBody>
          <a:bodyPr/>
          <a:lstStyle/>
          <a:p>
            <a:r>
              <a:rPr lang="en-US" dirty="0"/>
              <a:t>Data Collection! </a:t>
            </a:r>
          </a:p>
        </p:txBody>
      </p:sp>
      <p:sp>
        <p:nvSpPr>
          <p:cNvPr id="3" name="Text Placeholder 2">
            <a:extLst>
              <a:ext uri="{FF2B5EF4-FFF2-40B4-BE49-F238E27FC236}">
                <a16:creationId xmlns:a16="http://schemas.microsoft.com/office/drawing/2014/main" id="{14608DEF-9B9C-2E4C-247C-E9639153BC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023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8F97-7B4F-1FDF-9F54-0827327E6E07}"/>
              </a:ext>
            </a:extLst>
          </p:cNvPr>
          <p:cNvSpPr>
            <a:spLocks noGrp="1"/>
          </p:cNvSpPr>
          <p:nvPr>
            <p:ph type="title"/>
          </p:nvPr>
        </p:nvSpPr>
        <p:spPr/>
        <p:txBody>
          <a:bodyPr/>
          <a:lstStyle/>
          <a:p>
            <a:r>
              <a:rPr lang="en-US" dirty="0"/>
              <a:t>On Death, Dying &amp; Data</a:t>
            </a:r>
          </a:p>
        </p:txBody>
      </p:sp>
      <p:graphicFrame>
        <p:nvGraphicFramePr>
          <p:cNvPr id="4" name="Content Placeholder 3">
            <a:extLst>
              <a:ext uri="{FF2B5EF4-FFF2-40B4-BE49-F238E27FC236}">
                <a16:creationId xmlns:a16="http://schemas.microsoft.com/office/drawing/2014/main" id="{A6705460-D0CE-281F-8D87-3BA32A317549}"/>
              </a:ext>
            </a:extLst>
          </p:cNvPr>
          <p:cNvGraphicFramePr>
            <a:graphicFrameLocks noGrp="1"/>
          </p:cNvGraphicFramePr>
          <p:nvPr>
            <p:ph idx="1"/>
            <p:extLst>
              <p:ext uri="{D42A27DB-BD31-4B8C-83A1-F6EECF244321}">
                <p14:modId xmlns:p14="http://schemas.microsoft.com/office/powerpoint/2010/main" val="3004363605"/>
              </p:ext>
            </p:extLst>
          </p:nvPr>
        </p:nvGraphicFramePr>
        <p:xfrm>
          <a:off x="458788" y="1949450"/>
          <a:ext cx="11274425"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64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ED7E-6C5F-F5E6-84DA-D1C7B54F2FDF}"/>
              </a:ext>
            </a:extLst>
          </p:cNvPr>
          <p:cNvSpPr>
            <a:spLocks noGrp="1"/>
          </p:cNvSpPr>
          <p:nvPr>
            <p:ph type="title"/>
          </p:nvPr>
        </p:nvSpPr>
        <p:spPr/>
        <p:txBody>
          <a:bodyPr/>
          <a:lstStyle/>
          <a:p>
            <a:r>
              <a:rPr lang="en-US" dirty="0"/>
              <a:t>Why do we collect data? </a:t>
            </a:r>
          </a:p>
        </p:txBody>
      </p:sp>
      <p:graphicFrame>
        <p:nvGraphicFramePr>
          <p:cNvPr id="4" name="Content Placeholder 3">
            <a:extLst>
              <a:ext uri="{FF2B5EF4-FFF2-40B4-BE49-F238E27FC236}">
                <a16:creationId xmlns:a16="http://schemas.microsoft.com/office/drawing/2014/main" id="{7A6469E7-E6DA-3911-4A01-974FB9ACD4DF}"/>
              </a:ext>
            </a:extLst>
          </p:cNvPr>
          <p:cNvGraphicFramePr>
            <a:graphicFrameLocks noGrp="1"/>
          </p:cNvGraphicFramePr>
          <p:nvPr>
            <p:ph idx="1"/>
            <p:extLst>
              <p:ext uri="{D42A27DB-BD31-4B8C-83A1-F6EECF244321}">
                <p14:modId xmlns:p14="http://schemas.microsoft.com/office/powerpoint/2010/main" val="477331998"/>
              </p:ext>
            </p:extLst>
          </p:nvPr>
        </p:nvGraphicFramePr>
        <p:xfrm>
          <a:off x="2022901" y="2045702"/>
          <a:ext cx="8146197" cy="3344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14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30E3-79A5-4973-7C24-EE66B045C109}"/>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82C29C5D-6B9A-0BDD-B387-268B78D78031}"/>
              </a:ext>
            </a:extLst>
          </p:cNvPr>
          <p:cNvSpPr>
            <a:spLocks noGrp="1"/>
          </p:cNvSpPr>
          <p:nvPr>
            <p:ph idx="1"/>
          </p:nvPr>
        </p:nvSpPr>
        <p:spPr/>
        <p:txBody>
          <a:bodyPr/>
          <a:lstStyle/>
          <a:p>
            <a:r>
              <a:rPr lang="en-US" dirty="0"/>
              <a:t>Who collects the data?</a:t>
            </a:r>
          </a:p>
          <a:p>
            <a:r>
              <a:rPr lang="en-US" dirty="0"/>
              <a:t>How do they do it? </a:t>
            </a:r>
          </a:p>
          <a:p>
            <a:r>
              <a:rPr lang="en-US" dirty="0"/>
              <a:t>Does everyone do it the same way? </a:t>
            </a:r>
          </a:p>
          <a:p>
            <a:endParaRPr lang="en-US" dirty="0"/>
          </a:p>
          <a:p>
            <a:r>
              <a:rPr lang="en-US" dirty="0"/>
              <a:t>Be aware of Interrater Reliability</a:t>
            </a:r>
          </a:p>
        </p:txBody>
      </p:sp>
    </p:spTree>
    <p:extLst>
      <p:ext uri="{BB962C8B-B14F-4D97-AF65-F5344CB8AC3E}">
        <p14:creationId xmlns:p14="http://schemas.microsoft.com/office/powerpoint/2010/main" val="112391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E1BA-763D-277D-ECEE-51A2E361DFB9}"/>
              </a:ext>
            </a:extLst>
          </p:cNvPr>
          <p:cNvSpPr>
            <a:spLocks noGrp="1"/>
          </p:cNvSpPr>
          <p:nvPr>
            <p:ph type="title"/>
          </p:nvPr>
        </p:nvSpPr>
        <p:spPr/>
        <p:txBody>
          <a:bodyPr/>
          <a:lstStyle/>
          <a:p>
            <a:r>
              <a:rPr lang="en-US" dirty="0"/>
              <a:t>Use Tools to Determine Root Cause</a:t>
            </a:r>
          </a:p>
        </p:txBody>
      </p:sp>
      <p:pic>
        <p:nvPicPr>
          <p:cNvPr id="5" name="Picture 4">
            <a:extLst>
              <a:ext uri="{FF2B5EF4-FFF2-40B4-BE49-F238E27FC236}">
                <a16:creationId xmlns:a16="http://schemas.microsoft.com/office/drawing/2014/main" id="{ADE2270A-1547-0E95-BDB7-8B3D8B9B7E62}"/>
              </a:ext>
            </a:extLst>
          </p:cNvPr>
          <p:cNvPicPr>
            <a:picLocks noChangeAspect="1"/>
          </p:cNvPicPr>
          <p:nvPr/>
        </p:nvPicPr>
        <p:blipFill>
          <a:blip r:embed="rId2"/>
          <a:stretch>
            <a:fillRect/>
          </a:stretch>
        </p:blipFill>
        <p:spPr>
          <a:xfrm>
            <a:off x="302378" y="1389413"/>
            <a:ext cx="5528405" cy="3943452"/>
          </a:xfrm>
          <a:prstGeom prst="rect">
            <a:avLst/>
          </a:prstGeom>
        </p:spPr>
      </p:pic>
      <p:pic>
        <p:nvPicPr>
          <p:cNvPr id="7" name="Picture 6">
            <a:extLst>
              <a:ext uri="{FF2B5EF4-FFF2-40B4-BE49-F238E27FC236}">
                <a16:creationId xmlns:a16="http://schemas.microsoft.com/office/drawing/2014/main" id="{A5840F67-5E97-6E9C-E6DB-FCAE7C17F623}"/>
              </a:ext>
            </a:extLst>
          </p:cNvPr>
          <p:cNvPicPr>
            <a:picLocks noChangeAspect="1"/>
          </p:cNvPicPr>
          <p:nvPr/>
        </p:nvPicPr>
        <p:blipFill>
          <a:blip r:embed="rId3"/>
          <a:stretch>
            <a:fillRect/>
          </a:stretch>
        </p:blipFill>
        <p:spPr>
          <a:xfrm>
            <a:off x="5879704" y="2303813"/>
            <a:ext cx="6009918" cy="4330586"/>
          </a:xfrm>
          <a:prstGeom prst="rect">
            <a:avLst/>
          </a:prstGeom>
        </p:spPr>
      </p:pic>
    </p:spTree>
    <p:extLst>
      <p:ext uri="{BB962C8B-B14F-4D97-AF65-F5344CB8AC3E}">
        <p14:creationId xmlns:p14="http://schemas.microsoft.com/office/powerpoint/2010/main" val="94107101"/>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Dappled</Template>
  <TotalTime>548</TotalTime>
  <Words>1104</Words>
  <Application>Microsoft Office PowerPoint</Application>
  <PresentationFormat>Widescreen</PresentationFormat>
  <Paragraphs>169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Avenir Next LT Pro</vt:lpstr>
      <vt:lpstr>AvenirNext LT Pro Medium</vt:lpstr>
      <vt:lpstr>Calibri</vt:lpstr>
      <vt:lpstr>Sabon Next LT</vt:lpstr>
      <vt:lpstr>DappledVTI</vt:lpstr>
      <vt:lpstr>Did We Make a Difference?  Evaluating Your Progress Toward Effective Change</vt:lpstr>
      <vt:lpstr>4 E’s to Implementing Change</vt:lpstr>
      <vt:lpstr>How will I know I Made a Difference?  </vt:lpstr>
      <vt:lpstr>Types of Evaluation</vt:lpstr>
      <vt:lpstr>Data Collection! </vt:lpstr>
      <vt:lpstr>On Death, Dying &amp; Data</vt:lpstr>
      <vt:lpstr>Why do we collect data? </vt:lpstr>
      <vt:lpstr>Data Collection</vt:lpstr>
      <vt:lpstr>Use Tools to Determine Root Cause</vt:lpstr>
      <vt:lpstr>Data Display and Analysis</vt:lpstr>
      <vt:lpstr>3 Tips for Success</vt:lpstr>
      <vt:lpstr>Display Matters</vt:lpstr>
      <vt:lpstr>PowerPoint Presentation</vt:lpstr>
      <vt:lpstr>PowerPoint Presentation</vt:lpstr>
      <vt:lpstr>PowerPoint Presentation</vt:lpstr>
      <vt:lpstr>PowerPoint Presentation</vt:lpstr>
      <vt:lpstr>Connecting to the core of data</vt:lpstr>
      <vt:lpstr>It’s not a rate, it’s a human being</vt:lpstr>
      <vt:lpstr>The Number of People Harmed</vt:lpstr>
      <vt:lpstr>Make success and failure visible</vt:lpstr>
      <vt:lpstr>Data display</vt:lpstr>
      <vt:lpstr>Data Traps</vt:lpstr>
      <vt:lpstr>Time to practice! </vt:lpstr>
      <vt:lpstr>Report out</vt:lpstr>
      <vt:lpstr>Thank you! </vt:lpstr>
    </vt:vector>
  </TitlesOfParts>
  <Company>Montana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We Make a Difference?  Evaluating Your Progress Toward Effective Change</dc:title>
  <dc:creator>Casey Driscoll</dc:creator>
  <cp:lastModifiedBy>McNurlin, Kirsten</cp:lastModifiedBy>
  <cp:revision>4</cp:revision>
  <dcterms:created xsi:type="dcterms:W3CDTF">2024-03-28T16:51:30Z</dcterms:created>
  <dcterms:modified xsi:type="dcterms:W3CDTF">2024-05-07T18:48:30Z</dcterms:modified>
</cp:coreProperties>
</file>