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535" autoAdjust="0"/>
  </p:normalViewPr>
  <p:slideViewPr>
    <p:cSldViewPr snapToGrid="0">
      <p:cViewPr varScale="1">
        <p:scale>
          <a:sx n="70" d="100"/>
          <a:sy n="70" d="100"/>
        </p:scale>
        <p:origin x="1123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1F85C-C67A-4FBD-8C65-6A12126EAE9D}" type="datetimeFigureOut">
              <a:rPr lang="en-US" smtClean="0"/>
              <a:t>11/21/2025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8404-18DD-437D-9DD7-A79E6A63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892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Cleveland Clinic Ohio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DA8404-18DD-437D-9DD7-A79E6A633E7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498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“pregnancy” category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DA8404-18DD-437D-9DD7-A79E6A633E7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897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guessing whole life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DA8404-18DD-437D-9DD7-A79E6A633E7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828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DA8404-18DD-437D-9DD7-A79E6A633E7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170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Like all disaster papers, the first line always start with lessons learned: “communication” failure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DA8404-18DD-437D-9DD7-A79E6A633E7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155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assessing risk, ask: what is organism, how is transmitted?</a:t>
            </a:r>
          </a:p>
          <a:p>
            <a:r>
              <a:rPr lang="en-US" dirty="0"/>
              <a:t>Worldwide about 500,000 cases report.</a:t>
            </a:r>
          </a:p>
          <a:p>
            <a:r>
              <a:rPr lang="en-US" dirty="0"/>
              <a:t>Only 100-200 of those are reported in US each year.                                             </a:t>
            </a:r>
          </a:p>
          <a:p>
            <a:r>
              <a:rPr lang="en-US" dirty="0"/>
              <a:t>Brucella just removed from the “select agent program”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DA8404-18DD-437D-9DD7-A79E6A633E7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499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Brucella can lie dormant in a “latent form”</a:t>
            </a:r>
          </a:p>
          <a:p>
            <a:r>
              <a:rPr lang="en-US" dirty="0"/>
              <a:t>The longest recorded cases of brucellosis involve recurrences or long-term chronic illness spanning </a:t>
            </a:r>
            <a:r>
              <a:rPr lang="en-US" b="1" dirty="0">
                <a:effectLst/>
              </a:rPr>
              <a:t>50 years</a:t>
            </a:r>
            <a:r>
              <a:rPr lang="en-US" dirty="0"/>
              <a:t> in one case of a United States man; which presented as septic shock 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DA8404-18DD-437D-9DD7-A79E6A633E7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932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Shared tools</a:t>
            </a:r>
          </a:p>
          <a:p>
            <a:r>
              <a:rPr lang="en-US" dirty="0"/>
              <a:t>Used as well </a:t>
            </a:r>
          </a:p>
          <a:p>
            <a:r>
              <a:rPr lang="en-US" dirty="0"/>
              <a:t>Our pt vs their pt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DA8404-18DD-437D-9DD7-A79E6A633E7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065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Shared tools</a:t>
            </a:r>
          </a:p>
          <a:p>
            <a:r>
              <a:rPr lang="en-US" dirty="0"/>
              <a:t>Coccobacilli- alert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DA8404-18DD-437D-9DD7-A79E6A633E7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213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EH sent out to 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DA8404-18DD-437D-9DD7-A79E6A633E7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774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Risk Assessment- what IPs do best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DA8404-18DD-437D-9DD7-A79E6A633E7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946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Presenters did great job at pulling tighter exposure scenario with pics of what that risk looks like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DA8404-18DD-437D-9DD7-A79E6A633E7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624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many staff- PEP used, allergy/pregnancy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DA8404-18DD-437D-9DD7-A79E6A633E7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395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A5B0A250-5CC0-1746-B209-08E8B0DAE6AF}" type="datetimeFigureOut">
              <a:rPr lang="en-US" smtClean="0"/>
              <a:pPr algn="l"/>
              <a:t>11/21/2025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715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589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60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548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83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600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11/21/2025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468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11/21/2025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967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11/21/2025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566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030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839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5B0A250-5CC0-1746-B209-08E8B0DAE6AF}" type="datetimeFigureOut">
              <a:rPr lang="en-US" smtClean="0"/>
              <a:pPr/>
              <a:t>11/21/2025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87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3">
            <a:extLst>
              <a:ext uri="{FF2B5EF4-FFF2-40B4-BE49-F238E27FC236}">
                <a16:creationId xmlns:a16="http://schemas.microsoft.com/office/drawing/2014/main" id="{EABA2778-92FD-36CE-41D4-102658BF36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6" name="Rectangle">
            <a:extLst>
              <a:ext uri="{FF2B5EF4-FFF2-40B4-BE49-F238E27FC236}">
                <a16:creationId xmlns:a16="http://schemas.microsoft.com/office/drawing/2014/main" id="{B4F75AE3-A3AC-DE4C-98FE-EC9DC3BF8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32396" y="1628393"/>
            <a:ext cx="6459604" cy="3601213"/>
          </a:xfrm>
          <a:prstGeom prst="rect">
            <a:avLst/>
          </a:prstGeom>
          <a:gradFill flip="none" rotWithShape="1">
            <a:gsLst>
              <a:gs pos="31000">
                <a:schemeClr val="bg1">
                  <a:alpha val="80000"/>
                </a:schemeClr>
              </a:gs>
              <a:gs pos="0">
                <a:schemeClr val="bg1"/>
              </a:gs>
              <a:gs pos="100000">
                <a:schemeClr val="bg1">
                  <a:alpha val="34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A43B2-50DE-4E53-B32F-649DD3FBD4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2952" y="2035840"/>
            <a:ext cx="5022050" cy="17185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dirty="0"/>
              <a:t>Occupational Exposure to Brucella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776534-144A-40B4-8D45-98D17B3BD0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2952" y="3754429"/>
            <a:ext cx="5022049" cy="1063471"/>
          </a:xfrm>
        </p:spPr>
        <p:txBody>
          <a:bodyPr>
            <a:normAutofit/>
          </a:bodyPr>
          <a:lstStyle/>
          <a:p>
            <a:r>
              <a:rPr lang="en-US" dirty="0"/>
              <a:t>Cherry Virrey, RN, BSN, MPH, CIC</a:t>
            </a:r>
          </a:p>
        </p:txBody>
      </p:sp>
      <p:grpSp>
        <p:nvGrpSpPr>
          <p:cNvPr id="27" name="Group 31">
            <a:extLst>
              <a:ext uri="{FF2B5EF4-FFF2-40B4-BE49-F238E27FC236}">
                <a16:creationId xmlns:a16="http://schemas.microsoft.com/office/drawing/2014/main" id="{44406D7A-DB1A-D940-8AD1-93FAF9DD7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9" name="Freeform 40">
              <a:extLst>
                <a:ext uri="{FF2B5EF4-FFF2-40B4-BE49-F238E27FC236}">
                  <a16:creationId xmlns:a16="http://schemas.microsoft.com/office/drawing/2014/main" id="{D0F85DF7-431B-BE45-B932-0E22FC3F8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BEA0AA89-2965-2A44-B84E-51C748B2D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7EC47259-887A-FD48-989C-42BC5A3C9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16E261C3-18BE-934F-8A2B-59BE70AE2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35A2267B-0862-A24E-87D2-6CE5187CF9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8" name="Freeform 45">
              <a:extLst>
                <a:ext uri="{FF2B5EF4-FFF2-40B4-BE49-F238E27FC236}">
                  <a16:creationId xmlns:a16="http://schemas.microsoft.com/office/drawing/2014/main" id="{A404A0DE-A076-8C4E-B8D4-EBC9453377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 53">
              <a:extLst>
                <a:ext uri="{FF2B5EF4-FFF2-40B4-BE49-F238E27FC236}">
                  <a16:creationId xmlns:a16="http://schemas.microsoft.com/office/drawing/2014/main" id="{9EED6D73-C275-3347-BB66-C83964257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66204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D45C2-D053-4C51-A658-604EE4464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Assessment- High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2B5F4F7-B6F1-4E0C-9AD0-D55A29CDBB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89688" y="2830910"/>
            <a:ext cx="5238750" cy="2464593"/>
          </a:xfr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E2B70B6-F7DD-4137-99D0-7354F664F9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088832" y="2365375"/>
            <a:ext cx="4188212" cy="339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84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B6899-4579-4D49-A3D5-2F4A0E97C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Assessment- Low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E81FEC1-178D-480E-AF8A-B80C95AE28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89688" y="2747413"/>
            <a:ext cx="5238750" cy="2631586"/>
          </a:xfr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68609F98-EC9E-4BD6-8BB7-0024ECC309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36191" y="2365375"/>
            <a:ext cx="5093494" cy="339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0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B46B8FB-F6A2-5F47-A6CD-A7E17E692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33A3282-0389-C547-8CA6-7F3E7F27B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A8F2AD-8CE8-497B-93FE-CD4135C26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4" y="765768"/>
            <a:ext cx="6402597" cy="106324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Diagnostic Process of Patient Specimen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CFFF971-DAC9-F44B-9F22-4B030B6B6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2E3E7145-2B02-8142-A82F-FFCA717D61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33EA453D-E925-4C4C-A1E9-D54E82602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CBA4AF6C-8831-A34A-91A3-CC6ED3566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8B12A352-6C2B-B94E-82E0-45D881BB7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10EE34-B92C-4740-AEFD-16F7FF084D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867"/>
          <a:stretch>
            <a:fillRect/>
          </a:stretch>
        </p:blipFill>
        <p:spPr>
          <a:xfrm>
            <a:off x="651489" y="2169236"/>
            <a:ext cx="10885620" cy="3712134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1D4F49C-5EE1-6C4F-858E-AE02CC2C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81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11">
            <a:extLst>
              <a:ext uri="{FF2B5EF4-FFF2-40B4-BE49-F238E27FC236}">
                <a16:creationId xmlns:a16="http://schemas.microsoft.com/office/drawing/2014/main" id="{EB46B8FB-F6A2-5F47-A6CD-A7E17E692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51" name="Oval 12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4" name="Oval 15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16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17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8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9" name="Oval 20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21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22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23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5" name="Oval 26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27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28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9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0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2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4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cxnSp>
        <p:nvCxnSpPr>
          <p:cNvPr id="75" name="Straight Connector 37">
            <a:extLst>
              <a:ext uri="{FF2B5EF4-FFF2-40B4-BE49-F238E27FC236}">
                <a16:creationId xmlns:a16="http://schemas.microsoft.com/office/drawing/2014/main" id="{D33A3282-0389-C547-8CA6-7F3E7F27B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6" name="Rectangle 39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F8199B-62AB-40CB-9EE3-B7D50C39F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4" y="4818126"/>
            <a:ext cx="6402597" cy="10632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Sentinel Laboratory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555774-4055-4C8F-887E-3B6155C82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388" y="1516299"/>
            <a:ext cx="5326632" cy="3462311"/>
          </a:xfrm>
          <a:prstGeom prst="rect">
            <a:avLst/>
          </a:prstGeom>
        </p:spPr>
      </p:pic>
      <p:grpSp>
        <p:nvGrpSpPr>
          <p:cNvPr id="77" name="Group 41">
            <a:extLst>
              <a:ext uri="{FF2B5EF4-FFF2-40B4-BE49-F238E27FC236}">
                <a16:creationId xmlns:a16="http://schemas.microsoft.com/office/drawing/2014/main" id="{BCFFF971-DAC9-F44B-9F22-4B030B6B6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78" name="Oval 42">
              <a:extLst>
                <a:ext uri="{FF2B5EF4-FFF2-40B4-BE49-F238E27FC236}">
                  <a16:creationId xmlns:a16="http://schemas.microsoft.com/office/drawing/2014/main" id="{AA637262-7483-9F43-A425-2A50FAE31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 39">
              <a:extLst>
                <a:ext uri="{FF2B5EF4-FFF2-40B4-BE49-F238E27FC236}">
                  <a16:creationId xmlns:a16="http://schemas.microsoft.com/office/drawing/2014/main" id="{2E3E7145-2B02-8142-A82F-FFCA717D61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Freeform 41">
              <a:extLst>
                <a:ext uri="{FF2B5EF4-FFF2-40B4-BE49-F238E27FC236}">
                  <a16:creationId xmlns:a16="http://schemas.microsoft.com/office/drawing/2014/main" id="{33EA453D-E925-4C4C-A1E9-D54E82602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Freeform 43">
              <a:extLst>
                <a:ext uri="{FF2B5EF4-FFF2-40B4-BE49-F238E27FC236}">
                  <a16:creationId xmlns:a16="http://schemas.microsoft.com/office/drawing/2014/main" id="{CBA4AF6C-8831-A34A-91A3-CC6ED3566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 44">
              <a:extLst>
                <a:ext uri="{FF2B5EF4-FFF2-40B4-BE49-F238E27FC236}">
                  <a16:creationId xmlns:a16="http://schemas.microsoft.com/office/drawing/2014/main" id="{8B12A352-6C2B-B94E-82E0-45D881BB7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BFCC0C-8B24-4704-A4BD-292B5C4BBFE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23069" y="485651"/>
            <a:ext cx="5329858" cy="3384460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1B96028-BC88-E342-92F9-207761463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068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B46B8FB-F6A2-5F47-A6CD-A7E17E692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33A3282-0389-C547-8CA6-7F3E7F27B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4A73E-D26C-4293-ACC6-3611F314D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4" y="765768"/>
            <a:ext cx="6402597" cy="10632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/>
              <a:t>Mis-identification?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CFFF971-DAC9-F44B-9F22-4B030B6B6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2E3E7145-2B02-8142-A82F-FFCA717D61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33EA453D-E925-4C4C-A1E9-D54E82602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CBA4AF6C-8831-A34A-91A3-CC6ED3566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8B12A352-6C2B-B94E-82E0-45D881BB7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EC3A71-7AD9-403E-876A-45751A6C79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48423" y="2169236"/>
            <a:ext cx="6291752" cy="3712134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1D4F49C-5EE1-6C4F-858E-AE02CC2C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321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B46B8FB-F6A2-5F47-A6CD-A7E17E692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33A3282-0389-C547-8CA6-7F3E7F27B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E45425-8B48-434D-ABBD-9F633E814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4" y="765768"/>
            <a:ext cx="6402597" cy="106324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/>
              <a:t>Assessing Lab Practices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CFFF971-DAC9-F44B-9F22-4B030B6B6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2E3E7145-2B02-8142-A82F-FFCA717D61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33EA453D-E925-4C4C-A1E9-D54E82602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CBA4AF6C-8831-A34A-91A3-CC6ED3566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8B12A352-6C2B-B94E-82E0-45D881BB7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DDD51F-7E62-4E7D-8F5D-A108090ADF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79894" y="2169236"/>
            <a:ext cx="6628810" cy="3712134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1D4F49C-5EE1-6C4F-858E-AE02CC2C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448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B46B8FB-F6A2-5F47-A6CD-A7E17E692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33A3282-0389-C547-8CA6-7F3E7F27B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6C321DA-1EDE-3E4B-8B73-6477B2C6D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C13524B-3A91-1E40-840D-09EDE65E0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85">
              <a:extLst>
                <a:ext uri="{FF2B5EF4-FFF2-40B4-BE49-F238E27FC236}">
                  <a16:creationId xmlns:a16="http://schemas.microsoft.com/office/drawing/2014/main" id="{E03B804C-EF61-0141-A6AB-D81EDA5AC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86">
              <a:extLst>
                <a:ext uri="{FF2B5EF4-FFF2-40B4-BE49-F238E27FC236}">
                  <a16:creationId xmlns:a16="http://schemas.microsoft.com/office/drawing/2014/main" id="{CAB80ED1-EE7D-3843-9750-C6C8C5F8E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Freeform 87">
              <a:extLst>
                <a:ext uri="{FF2B5EF4-FFF2-40B4-BE49-F238E27FC236}">
                  <a16:creationId xmlns:a16="http://schemas.microsoft.com/office/drawing/2014/main" id="{8BCD1EDB-B320-594D-86D1-7A73424B23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88">
              <a:extLst>
                <a:ext uri="{FF2B5EF4-FFF2-40B4-BE49-F238E27FC236}">
                  <a16:creationId xmlns:a16="http://schemas.microsoft.com/office/drawing/2014/main" id="{A6B97414-A09F-8647-823F-295A0FEF5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89">
              <a:extLst>
                <a:ext uri="{FF2B5EF4-FFF2-40B4-BE49-F238E27FC236}">
                  <a16:creationId xmlns:a16="http://schemas.microsoft.com/office/drawing/2014/main" id="{BA92AD33-EF27-124E-AF6E-9BA5401EC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24B8C792-BD2C-6D48-93EE-D615EF38F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EB4FC04-7BFB-4B35-8B2B-CA4FF5EB3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6648" y="768334"/>
            <a:ext cx="4025901" cy="28664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/>
              <a:t>Risk Mitigation Strategies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566F7A-00A5-4BA4-822A-0EAC787002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300" y="851994"/>
            <a:ext cx="6269456" cy="29779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A8DD5C-8AC6-4F20-BE6D-AB4B4132A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299" y="4425020"/>
            <a:ext cx="3022539" cy="15414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1D6938-747A-4367-B025-EDDD47411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9312" y="4346830"/>
            <a:ext cx="3018443" cy="1697873"/>
          </a:xfrm>
          <a:prstGeom prst="rect">
            <a:avLst/>
          </a:prstGeom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EA70831-9A8D-3B4D-8EA5-EE32F93E9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86649" y="6087110"/>
            <a:ext cx="413453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63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1DAE2-4B91-47DA-BD7F-E6D0DC3C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A7AAE2-C872-476C-96AB-D59E5711E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7616" y="2160588"/>
            <a:ext cx="5290905" cy="3600450"/>
          </a:xfrm>
        </p:spPr>
      </p:pic>
    </p:spTree>
    <p:extLst>
      <p:ext uri="{BB962C8B-B14F-4D97-AF65-F5344CB8AC3E}">
        <p14:creationId xmlns:p14="http://schemas.microsoft.com/office/powerpoint/2010/main" val="2013812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EC7A2-3AA7-472E-A73B-EF862D50B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Reassessing Lab Practices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0B1312-13F5-4469-BBFF-B0E5D3C075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9419" y="2160588"/>
            <a:ext cx="6747300" cy="3600450"/>
          </a:xfrm>
        </p:spPr>
      </p:pic>
    </p:spTree>
    <p:extLst>
      <p:ext uri="{BB962C8B-B14F-4D97-AF65-F5344CB8AC3E}">
        <p14:creationId xmlns:p14="http://schemas.microsoft.com/office/powerpoint/2010/main" val="3144256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B46B8FB-F6A2-5F47-A6CD-A7E17E692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33A3282-0389-C547-8CA6-7F3E7F27B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CF5F51-1AD8-4E22-9B55-C38189923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34"/>
            <a:ext cx="4134537" cy="28664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/>
              <a:t>Review of Caregivers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65B630C-8A26-BF40-AD00-AAAB3F8DF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41" name="Freeform 85">
              <a:extLst>
                <a:ext uri="{FF2B5EF4-FFF2-40B4-BE49-F238E27FC236}">
                  <a16:creationId xmlns:a16="http://schemas.microsoft.com/office/drawing/2014/main" id="{47332152-49D9-5F42-9522-9424EDC706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87">
              <a:extLst>
                <a:ext uri="{FF2B5EF4-FFF2-40B4-BE49-F238E27FC236}">
                  <a16:creationId xmlns:a16="http://schemas.microsoft.com/office/drawing/2014/main" id="{60C97C94-6942-C048-8F6F-55E05CBA1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Freeform 89">
              <a:extLst>
                <a:ext uri="{FF2B5EF4-FFF2-40B4-BE49-F238E27FC236}">
                  <a16:creationId xmlns:a16="http://schemas.microsoft.com/office/drawing/2014/main" id="{BD92967A-BFB2-E441-AC07-5997DDDD5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 100">
              <a:extLst>
                <a:ext uri="{FF2B5EF4-FFF2-40B4-BE49-F238E27FC236}">
                  <a16:creationId xmlns:a16="http://schemas.microsoft.com/office/drawing/2014/main" id="{DC25488D-5181-EC40-A6AC-862FC3787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EA70831-9A8D-3B4D-8EA5-EE32F93E9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453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A1113D-F904-4038-8A8F-C48FB255CB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4837" y="1542993"/>
            <a:ext cx="6272272" cy="376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73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85E33E-AB0C-451C-86AB-B546FA6B9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7" y="768096"/>
            <a:ext cx="11338934" cy="1271016"/>
          </a:xfrm>
        </p:spPr>
        <p:txBody>
          <a:bodyPr>
            <a:normAutofit fontScale="90000"/>
          </a:bodyPr>
          <a:lstStyle/>
          <a:p>
            <a:r>
              <a:rPr lang="en-US" dirty="0"/>
              <a:t>From Specimen to Danger: Navigating the Path of Brucella Exposure in Laboratory Environments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AAA3D9-E13D-4993-AF1F-D2B8C78D2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Authors/Speakers: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F15EB8-CC6D-416D-8413-277CD11BAE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Jessica Alban MLS(ASCP), CIC</a:t>
            </a:r>
          </a:p>
          <a:p>
            <a:r>
              <a:rPr lang="en-US" dirty="0"/>
              <a:t>Christine Ramsey MPH, MLS(ASCP)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A64268F-03A9-466D-97AA-FA9BE7438F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3BBF3FA-A271-49A5-8C64-447768DEE39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Review levels of occupational exposure</a:t>
            </a:r>
          </a:p>
          <a:p>
            <a:r>
              <a:rPr lang="en-US" dirty="0"/>
              <a:t>Evaluate IP response</a:t>
            </a:r>
          </a:p>
          <a:p>
            <a:r>
              <a:rPr lang="en-US" dirty="0"/>
              <a:t>Explore risk mitigations</a:t>
            </a:r>
          </a:p>
          <a:p>
            <a:r>
              <a:rPr lang="en-US" dirty="0"/>
              <a:t>Learn strategies to foster collaboration </a:t>
            </a:r>
          </a:p>
        </p:txBody>
      </p:sp>
    </p:spTree>
    <p:extLst>
      <p:ext uri="{BB962C8B-B14F-4D97-AF65-F5344CB8AC3E}">
        <p14:creationId xmlns:p14="http://schemas.microsoft.com/office/powerpoint/2010/main" val="2237929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B46B8FB-F6A2-5F47-A6CD-A7E17E692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33A3282-0389-C547-8CA6-7F3E7F27B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20C0A-6763-4EF7-8941-4FD583B8C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34"/>
            <a:ext cx="7335835" cy="28664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720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2F152-EE9D-4696-B881-84B7CE796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83239"/>
            <a:ext cx="7335835" cy="147517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Thank you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DDDFCEF-D5C9-BE40-9979-57040F021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714268B-8C50-CA4E-9D9C-55342903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25974" y="0"/>
            <a:ext cx="3266026" cy="6858001"/>
            <a:chOff x="8925974" y="0"/>
            <a:chExt cx="3266026" cy="6858001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ABEF35D-F220-CC47-918A-86AD6DB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057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C00E500B-D6E7-C64D-BB6C-BCC4F8B7B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922" y="6295076"/>
              <a:ext cx="539078" cy="562924"/>
            </a:xfrm>
            <a:custGeom>
              <a:avLst/>
              <a:gdLst>
                <a:gd name="connsiteX0" fmla="*/ 539078 w 539078"/>
                <a:gd name="connsiteY0" fmla="*/ 0 h 562924"/>
                <a:gd name="connsiteX1" fmla="*/ 539078 w 539078"/>
                <a:gd name="connsiteY1" fmla="*/ 562924 h 562924"/>
                <a:gd name="connsiteX2" fmla="*/ 22 w 539078"/>
                <a:gd name="connsiteY2" fmla="*/ 562924 h 562924"/>
                <a:gd name="connsiteX3" fmla="*/ 0 w 539078"/>
                <a:gd name="connsiteY3" fmla="*/ 562712 h 562924"/>
                <a:gd name="connsiteX4" fmla="*/ 451422 w 539078"/>
                <a:gd name="connsiteY4" fmla="*/ 8836 h 56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078" h="562924">
                  <a:moveTo>
                    <a:pt x="539078" y="0"/>
                  </a:moveTo>
                  <a:lnTo>
                    <a:pt x="539078" y="562924"/>
                  </a:lnTo>
                  <a:lnTo>
                    <a:pt x="22" y="562924"/>
                  </a:lnTo>
                  <a:lnTo>
                    <a:pt x="0" y="562712"/>
                  </a:lnTo>
                  <a:cubicBezTo>
                    <a:pt x="0" y="289501"/>
                    <a:pt x="193796" y="61554"/>
                    <a:pt x="451422" y="88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E738F114-63E2-2F46-879C-39082E11D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922" y="3552046"/>
              <a:ext cx="539078" cy="1125424"/>
            </a:xfrm>
            <a:custGeom>
              <a:avLst/>
              <a:gdLst>
                <a:gd name="connsiteX0" fmla="*/ 539078 w 539078"/>
                <a:gd name="connsiteY0" fmla="*/ 0 h 1125424"/>
                <a:gd name="connsiteX1" fmla="*/ 539078 w 539078"/>
                <a:gd name="connsiteY1" fmla="*/ 1125424 h 1125424"/>
                <a:gd name="connsiteX2" fmla="*/ 451423 w 539078"/>
                <a:gd name="connsiteY2" fmla="*/ 1116588 h 1125424"/>
                <a:gd name="connsiteX3" fmla="*/ 0 w 539078"/>
                <a:gd name="connsiteY3" fmla="*/ 562712 h 1125424"/>
                <a:gd name="connsiteX4" fmla="*/ 451423 w 539078"/>
                <a:gd name="connsiteY4" fmla="*/ 8836 h 1125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078" h="1125424">
                  <a:moveTo>
                    <a:pt x="539078" y="0"/>
                  </a:moveTo>
                  <a:lnTo>
                    <a:pt x="539078" y="1125424"/>
                  </a:lnTo>
                  <a:lnTo>
                    <a:pt x="451423" y="1116588"/>
                  </a:lnTo>
                  <a:cubicBezTo>
                    <a:pt x="193797" y="1063870"/>
                    <a:pt x="0" y="835923"/>
                    <a:pt x="0" y="562712"/>
                  </a:cubicBezTo>
                  <a:cubicBezTo>
                    <a:pt x="0" y="289501"/>
                    <a:pt x="193797" y="61554"/>
                    <a:pt x="451423" y="88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02D7001E-46DE-6140-8803-620C53392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922" y="2180532"/>
              <a:ext cx="539078" cy="1125425"/>
            </a:xfrm>
            <a:custGeom>
              <a:avLst/>
              <a:gdLst>
                <a:gd name="connsiteX0" fmla="*/ 539078 w 539078"/>
                <a:gd name="connsiteY0" fmla="*/ 0 h 1125425"/>
                <a:gd name="connsiteX1" fmla="*/ 539078 w 539078"/>
                <a:gd name="connsiteY1" fmla="*/ 1125425 h 1125425"/>
                <a:gd name="connsiteX2" fmla="*/ 451423 w 539078"/>
                <a:gd name="connsiteY2" fmla="*/ 1116588 h 1125425"/>
                <a:gd name="connsiteX3" fmla="*/ 0 w 539078"/>
                <a:gd name="connsiteY3" fmla="*/ 562712 h 1125425"/>
                <a:gd name="connsiteX4" fmla="*/ 451423 w 539078"/>
                <a:gd name="connsiteY4" fmla="*/ 8836 h 112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078" h="1125425">
                  <a:moveTo>
                    <a:pt x="539078" y="0"/>
                  </a:moveTo>
                  <a:lnTo>
                    <a:pt x="539078" y="1125425"/>
                  </a:lnTo>
                  <a:lnTo>
                    <a:pt x="451423" y="1116588"/>
                  </a:lnTo>
                  <a:cubicBezTo>
                    <a:pt x="193797" y="1063870"/>
                    <a:pt x="0" y="835923"/>
                    <a:pt x="0" y="562712"/>
                  </a:cubicBezTo>
                  <a:cubicBezTo>
                    <a:pt x="0" y="289502"/>
                    <a:pt x="193797" y="61554"/>
                    <a:pt x="451423" y="88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BD55182B-F5B7-BC4D-9649-D3A17486E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922" y="0"/>
              <a:ext cx="539078" cy="562926"/>
            </a:xfrm>
            <a:custGeom>
              <a:avLst/>
              <a:gdLst>
                <a:gd name="connsiteX0" fmla="*/ 22 w 539078"/>
                <a:gd name="connsiteY0" fmla="*/ 0 h 562926"/>
                <a:gd name="connsiteX1" fmla="*/ 539078 w 539078"/>
                <a:gd name="connsiteY1" fmla="*/ 0 h 562926"/>
                <a:gd name="connsiteX2" fmla="*/ 539078 w 539078"/>
                <a:gd name="connsiteY2" fmla="*/ 562926 h 562926"/>
                <a:gd name="connsiteX3" fmla="*/ 451423 w 539078"/>
                <a:gd name="connsiteY3" fmla="*/ 554090 h 562926"/>
                <a:gd name="connsiteX4" fmla="*/ 0 w 539078"/>
                <a:gd name="connsiteY4" fmla="*/ 214 h 562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078" h="562926">
                  <a:moveTo>
                    <a:pt x="22" y="0"/>
                  </a:moveTo>
                  <a:lnTo>
                    <a:pt x="539078" y="0"/>
                  </a:lnTo>
                  <a:lnTo>
                    <a:pt x="539078" y="562926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E2A11AC1-65D6-254F-8C03-98312331D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5976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3F2B5374-F243-F34E-BC5C-861BA70EC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805" y="0"/>
              <a:ext cx="1130726" cy="565362"/>
            </a:xfrm>
            <a:custGeom>
              <a:avLst/>
              <a:gdLst>
                <a:gd name="connsiteX0" fmla="*/ 0 w 1130726"/>
                <a:gd name="connsiteY0" fmla="*/ 0 h 565362"/>
                <a:gd name="connsiteX1" fmla="*/ 25421 w 1130726"/>
                <a:gd name="connsiteY1" fmla="*/ 0 h 565362"/>
                <a:gd name="connsiteX2" fmla="*/ 36370 w 1130726"/>
                <a:gd name="connsiteY2" fmla="*/ 108609 h 565362"/>
                <a:gd name="connsiteX3" fmla="*/ 565364 w 1130726"/>
                <a:gd name="connsiteY3" fmla="*/ 539750 h 565362"/>
                <a:gd name="connsiteX4" fmla="*/ 1094357 w 1130726"/>
                <a:gd name="connsiteY4" fmla="*/ 108609 h 565362"/>
                <a:gd name="connsiteX5" fmla="*/ 1105306 w 1130726"/>
                <a:gd name="connsiteY5" fmla="*/ 0 h 565362"/>
                <a:gd name="connsiteX6" fmla="*/ 1130726 w 1130726"/>
                <a:gd name="connsiteY6" fmla="*/ 0 h 565362"/>
                <a:gd name="connsiteX7" fmla="*/ 565364 w 1130726"/>
                <a:gd name="connsiteY7" fmla="*/ 565362 h 565362"/>
                <a:gd name="connsiteX8" fmla="*/ 0 w 1130726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6" h="565362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6719" y="354660"/>
                    <a:pt x="304426" y="539750"/>
                    <a:pt x="565364" y="539750"/>
                  </a:cubicBezTo>
                  <a:cubicBezTo>
                    <a:pt x="826301" y="539750"/>
                    <a:pt x="1044008" y="354660"/>
                    <a:pt x="1094357" y="108609"/>
                  </a:cubicBezTo>
                  <a:lnTo>
                    <a:pt x="1105306" y="0"/>
                  </a:lnTo>
                  <a:lnTo>
                    <a:pt x="1130726" y="0"/>
                  </a:lnTo>
                  <a:cubicBezTo>
                    <a:pt x="1130726" y="312241"/>
                    <a:pt x="877604" y="565362"/>
                    <a:pt x="565364" y="565362"/>
                  </a:cubicBezTo>
                  <a:cubicBezTo>
                    <a:pt x="253123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84DEF8D9-0016-6E40-A7C9-BF7C523F8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636" y="809288"/>
              <a:ext cx="536364" cy="1124878"/>
            </a:xfrm>
            <a:custGeom>
              <a:avLst/>
              <a:gdLst>
                <a:gd name="connsiteX0" fmla="*/ 536364 w 536364"/>
                <a:gd name="connsiteY0" fmla="*/ 0 h 1124878"/>
                <a:gd name="connsiteX1" fmla="*/ 536364 w 536364"/>
                <a:gd name="connsiteY1" fmla="*/ 25187 h 1124878"/>
                <a:gd name="connsiteX2" fmla="*/ 456541 w 536364"/>
                <a:gd name="connsiteY2" fmla="*/ 33233 h 1124878"/>
                <a:gd name="connsiteX3" fmla="*/ 25399 w 536364"/>
                <a:gd name="connsiteY3" fmla="*/ 562226 h 1124878"/>
                <a:gd name="connsiteX4" fmla="*/ 456541 w 536364"/>
                <a:gd name="connsiteY4" fmla="*/ 1091219 h 1124878"/>
                <a:gd name="connsiteX5" fmla="*/ 536364 w 536364"/>
                <a:gd name="connsiteY5" fmla="*/ 1099266 h 1124878"/>
                <a:gd name="connsiteX6" fmla="*/ 536364 w 536364"/>
                <a:gd name="connsiteY6" fmla="*/ 1124878 h 1124878"/>
                <a:gd name="connsiteX7" fmla="*/ 451423 w 536364"/>
                <a:gd name="connsiteY7" fmla="*/ 1116315 h 1124878"/>
                <a:gd name="connsiteX8" fmla="*/ 0 w 536364"/>
                <a:gd name="connsiteY8" fmla="*/ 562439 h 1124878"/>
                <a:gd name="connsiteX9" fmla="*/ 451423 w 536364"/>
                <a:gd name="connsiteY9" fmla="*/ 8563 h 1124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6364" h="1124878">
                  <a:moveTo>
                    <a:pt x="536364" y="0"/>
                  </a:moveTo>
                  <a:lnTo>
                    <a:pt x="536364" y="25187"/>
                  </a:lnTo>
                  <a:lnTo>
                    <a:pt x="456541" y="33233"/>
                  </a:lnTo>
                  <a:cubicBezTo>
                    <a:pt x="210489" y="83583"/>
                    <a:pt x="25399" y="301290"/>
                    <a:pt x="25399" y="562226"/>
                  </a:cubicBezTo>
                  <a:cubicBezTo>
                    <a:pt x="25399" y="823163"/>
                    <a:pt x="210489" y="1040870"/>
                    <a:pt x="456541" y="1091219"/>
                  </a:cubicBezTo>
                  <a:lnTo>
                    <a:pt x="536364" y="1099266"/>
                  </a:lnTo>
                  <a:lnTo>
                    <a:pt x="536364" y="1124878"/>
                  </a:lnTo>
                  <a:lnTo>
                    <a:pt x="451423" y="1116315"/>
                  </a:lnTo>
                  <a:cubicBezTo>
                    <a:pt x="193797" y="1063597"/>
                    <a:pt x="0" y="835650"/>
                    <a:pt x="0" y="562439"/>
                  </a:cubicBezTo>
                  <a:cubicBezTo>
                    <a:pt x="0" y="289228"/>
                    <a:pt x="193797" y="61281"/>
                    <a:pt x="451423" y="85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7A87F92E-7BB7-CF40-B9F4-F6A76E480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805" y="2178092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3956B80A-36C5-A84F-A57F-2264B34600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5974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45">
              <a:extLst>
                <a:ext uri="{FF2B5EF4-FFF2-40B4-BE49-F238E27FC236}">
                  <a16:creationId xmlns:a16="http://schemas.microsoft.com/office/drawing/2014/main" id="{F3F753EA-9ED0-B749-B25F-1D359659F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805" y="3549819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4C348B07-3AA5-3142-A06C-D2FAA3922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636" y="4924471"/>
              <a:ext cx="536364" cy="1124877"/>
            </a:xfrm>
            <a:custGeom>
              <a:avLst/>
              <a:gdLst>
                <a:gd name="connsiteX0" fmla="*/ 536364 w 536364"/>
                <a:gd name="connsiteY0" fmla="*/ 0 h 1124877"/>
                <a:gd name="connsiteX1" fmla="*/ 536364 w 536364"/>
                <a:gd name="connsiteY1" fmla="*/ 25186 h 1124877"/>
                <a:gd name="connsiteX2" fmla="*/ 456541 w 536364"/>
                <a:gd name="connsiteY2" fmla="*/ 33232 h 1124877"/>
                <a:gd name="connsiteX3" fmla="*/ 25399 w 536364"/>
                <a:gd name="connsiteY3" fmla="*/ 562225 h 1124877"/>
                <a:gd name="connsiteX4" fmla="*/ 456541 w 536364"/>
                <a:gd name="connsiteY4" fmla="*/ 1091218 h 1124877"/>
                <a:gd name="connsiteX5" fmla="*/ 536364 w 536364"/>
                <a:gd name="connsiteY5" fmla="*/ 1099265 h 1124877"/>
                <a:gd name="connsiteX6" fmla="*/ 536364 w 536364"/>
                <a:gd name="connsiteY6" fmla="*/ 1124877 h 1124877"/>
                <a:gd name="connsiteX7" fmla="*/ 451423 w 536364"/>
                <a:gd name="connsiteY7" fmla="*/ 1116314 h 1124877"/>
                <a:gd name="connsiteX8" fmla="*/ 0 w 536364"/>
                <a:gd name="connsiteY8" fmla="*/ 562438 h 1124877"/>
                <a:gd name="connsiteX9" fmla="*/ 451423 w 536364"/>
                <a:gd name="connsiteY9" fmla="*/ 8562 h 112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6364" h="1124877">
                  <a:moveTo>
                    <a:pt x="536364" y="0"/>
                  </a:moveTo>
                  <a:lnTo>
                    <a:pt x="536364" y="25186"/>
                  </a:lnTo>
                  <a:lnTo>
                    <a:pt x="456541" y="33232"/>
                  </a:lnTo>
                  <a:cubicBezTo>
                    <a:pt x="210489" y="83582"/>
                    <a:pt x="25399" y="301289"/>
                    <a:pt x="25399" y="562225"/>
                  </a:cubicBezTo>
                  <a:cubicBezTo>
                    <a:pt x="25399" y="823162"/>
                    <a:pt x="210489" y="1040869"/>
                    <a:pt x="456541" y="1091218"/>
                  </a:cubicBezTo>
                  <a:lnTo>
                    <a:pt x="536364" y="1099265"/>
                  </a:lnTo>
                  <a:lnTo>
                    <a:pt x="536364" y="1124877"/>
                  </a:lnTo>
                  <a:lnTo>
                    <a:pt x="451423" y="1116314"/>
                  </a:lnTo>
                  <a:cubicBezTo>
                    <a:pt x="193797" y="1063596"/>
                    <a:pt x="0" y="835649"/>
                    <a:pt x="0" y="562438"/>
                  </a:cubicBezTo>
                  <a:cubicBezTo>
                    <a:pt x="0" y="289227"/>
                    <a:pt x="193797" y="61280"/>
                    <a:pt x="451423" y="85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C3ED9540-E9D6-9D41-994B-55874068A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869" y="6293274"/>
              <a:ext cx="1130598" cy="564727"/>
            </a:xfrm>
            <a:custGeom>
              <a:avLst/>
              <a:gdLst>
                <a:gd name="connsiteX0" fmla="*/ 565300 w 1130598"/>
                <a:gd name="connsiteY0" fmla="*/ 0 h 564727"/>
                <a:gd name="connsiteX1" fmla="*/ 1119176 w 1130598"/>
                <a:gd name="connsiteY1" fmla="*/ 451422 h 564727"/>
                <a:gd name="connsiteX2" fmla="*/ 1130598 w 1130598"/>
                <a:gd name="connsiteY2" fmla="*/ 564727 h 564727"/>
                <a:gd name="connsiteX3" fmla="*/ 1105221 w 1130598"/>
                <a:gd name="connsiteY3" fmla="*/ 564727 h 564727"/>
                <a:gd name="connsiteX4" fmla="*/ 1094293 w 1130598"/>
                <a:gd name="connsiteY4" fmla="*/ 456328 h 564727"/>
                <a:gd name="connsiteX5" fmla="*/ 565300 w 1130598"/>
                <a:gd name="connsiteY5" fmla="*/ 25186 h 564727"/>
                <a:gd name="connsiteX6" fmla="*/ 36306 w 1130598"/>
                <a:gd name="connsiteY6" fmla="*/ 456328 h 564727"/>
                <a:gd name="connsiteX7" fmla="*/ 25378 w 1130598"/>
                <a:gd name="connsiteY7" fmla="*/ 564727 h 564727"/>
                <a:gd name="connsiteX8" fmla="*/ 0 w 1130598"/>
                <a:gd name="connsiteY8" fmla="*/ 564727 h 564727"/>
                <a:gd name="connsiteX9" fmla="*/ 11423 w 1130598"/>
                <a:gd name="connsiteY9" fmla="*/ 451422 h 564727"/>
                <a:gd name="connsiteX10" fmla="*/ 565300 w 1130598"/>
                <a:gd name="connsiteY10" fmla="*/ 0 h 564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0598" h="564727">
                  <a:moveTo>
                    <a:pt x="565300" y="0"/>
                  </a:moveTo>
                  <a:cubicBezTo>
                    <a:pt x="838510" y="0"/>
                    <a:pt x="1066458" y="193796"/>
                    <a:pt x="1119176" y="451422"/>
                  </a:cubicBezTo>
                  <a:lnTo>
                    <a:pt x="1130598" y="564727"/>
                  </a:lnTo>
                  <a:lnTo>
                    <a:pt x="1105221" y="564727"/>
                  </a:lnTo>
                  <a:lnTo>
                    <a:pt x="1094293" y="456328"/>
                  </a:lnTo>
                  <a:cubicBezTo>
                    <a:pt x="1043944" y="210276"/>
                    <a:pt x="826237" y="25186"/>
                    <a:pt x="565300" y="25186"/>
                  </a:cubicBezTo>
                  <a:cubicBezTo>
                    <a:pt x="304362" y="25186"/>
                    <a:pt x="86655" y="210276"/>
                    <a:pt x="36306" y="456328"/>
                  </a:cubicBezTo>
                  <a:lnTo>
                    <a:pt x="25378" y="564727"/>
                  </a:lnTo>
                  <a:lnTo>
                    <a:pt x="0" y="564727"/>
                  </a:lnTo>
                  <a:lnTo>
                    <a:pt x="11423" y="451422"/>
                  </a:lnTo>
                  <a:cubicBezTo>
                    <a:pt x="64141" y="193796"/>
                    <a:pt x="292089" y="0"/>
                    <a:pt x="5653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8682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1ABB9-1773-4F26-85D9-9A2A6EF45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C8EFDF2-016F-4F32-9A42-59AFC9647F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0570" y="2039874"/>
            <a:ext cx="5300264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32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03D924-1CB1-48A2-A04A-A1D68D5888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6653" y="655638"/>
            <a:ext cx="5494632" cy="360045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71D72A-E64F-47AF-BAE9-287431431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284" y="4067175"/>
            <a:ext cx="7335835" cy="74295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F5D72C7-5373-4B86-827C-1B4245A305A2}"/>
              </a:ext>
            </a:extLst>
          </p:cNvPr>
          <p:cNvCxnSpPr/>
          <p:nvPr/>
        </p:nvCxnSpPr>
        <p:spPr>
          <a:xfrm>
            <a:off x="1562100" y="3829050"/>
            <a:ext cx="666750" cy="8191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8969A97-2AED-45DD-B471-FFE632D3588C}"/>
              </a:ext>
            </a:extLst>
          </p:cNvPr>
          <p:cNvCxnSpPr/>
          <p:nvPr/>
        </p:nvCxnSpPr>
        <p:spPr>
          <a:xfrm>
            <a:off x="6286500" y="3571875"/>
            <a:ext cx="2771775" cy="5905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186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9">
            <a:extLst>
              <a:ext uri="{FF2B5EF4-FFF2-40B4-BE49-F238E27FC236}">
                <a16:creationId xmlns:a16="http://schemas.microsoft.com/office/drawing/2014/main" id="{EB46B8FB-F6A2-5F47-A6CD-A7E17E692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9" name="Oval 10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1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2" name="Oval 13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14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15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Oval 18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19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Oval 20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21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3" name="Oval 24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25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26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cxnSp>
        <p:nvCxnSpPr>
          <p:cNvPr id="73" name="Straight Connector 35">
            <a:extLst>
              <a:ext uri="{FF2B5EF4-FFF2-40B4-BE49-F238E27FC236}">
                <a16:creationId xmlns:a16="http://schemas.microsoft.com/office/drawing/2014/main" id="{D33A3282-0389-C547-8CA6-7F3E7F27B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4" name="Rectangle 3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DC2B0A-B011-47DD-9E1E-9EEF37BD4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4" y="4818126"/>
            <a:ext cx="6402597" cy="106324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dirty="0"/>
              <a:t>Patient Medical Timeline</a:t>
            </a:r>
          </a:p>
        </p:txBody>
      </p:sp>
      <p:grpSp>
        <p:nvGrpSpPr>
          <p:cNvPr id="75" name="Group 39">
            <a:extLst>
              <a:ext uri="{FF2B5EF4-FFF2-40B4-BE49-F238E27FC236}">
                <a16:creationId xmlns:a16="http://schemas.microsoft.com/office/drawing/2014/main" id="{BCFFF971-DAC9-F44B-9F22-4B030B6B6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76" name="Oval 40">
              <a:extLst>
                <a:ext uri="{FF2B5EF4-FFF2-40B4-BE49-F238E27FC236}">
                  <a16:creationId xmlns:a16="http://schemas.microsoft.com/office/drawing/2014/main" id="{AA637262-7483-9F43-A425-2A50FAE31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 39">
              <a:extLst>
                <a:ext uri="{FF2B5EF4-FFF2-40B4-BE49-F238E27FC236}">
                  <a16:creationId xmlns:a16="http://schemas.microsoft.com/office/drawing/2014/main" id="{2E3E7145-2B02-8142-A82F-FFCA717D61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" name="Freeform 41">
              <a:extLst>
                <a:ext uri="{FF2B5EF4-FFF2-40B4-BE49-F238E27FC236}">
                  <a16:creationId xmlns:a16="http://schemas.microsoft.com/office/drawing/2014/main" id="{33EA453D-E925-4C4C-A1E9-D54E82602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9" name="Freeform 43">
              <a:extLst>
                <a:ext uri="{FF2B5EF4-FFF2-40B4-BE49-F238E27FC236}">
                  <a16:creationId xmlns:a16="http://schemas.microsoft.com/office/drawing/2014/main" id="{CBA4AF6C-8831-A34A-91A3-CC6ED3566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8B12A352-6C2B-B94E-82E0-45D881BB7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E4059F-3D08-400B-A86D-3D37DC4BDF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9211" b="15598"/>
          <a:stretch>
            <a:fillRect/>
          </a:stretch>
        </p:blipFill>
        <p:spPr>
          <a:xfrm>
            <a:off x="651537" y="685669"/>
            <a:ext cx="10885572" cy="3683246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1B96028-BC88-E342-92F9-207761463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889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B46B8FB-F6A2-5F47-A6CD-A7E17E692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8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33A3282-0389-C547-8CA6-7F3E7F27B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FB4828-BBD1-41D3-8A15-977F1626E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4" y="765768"/>
            <a:ext cx="6402597" cy="106324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Diagnostic Process of Patient Specimen 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CFFF971-DAC9-F44B-9F22-4B030B6B6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2E3E7145-2B02-8142-A82F-FFCA717D61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33EA453D-E925-4C4C-A1E9-D54E82602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 43">
              <a:extLst>
                <a:ext uri="{FF2B5EF4-FFF2-40B4-BE49-F238E27FC236}">
                  <a16:creationId xmlns:a16="http://schemas.microsoft.com/office/drawing/2014/main" id="{CBA4AF6C-8831-A34A-91A3-CC6ED3566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 44">
              <a:extLst>
                <a:ext uri="{FF2B5EF4-FFF2-40B4-BE49-F238E27FC236}">
                  <a16:creationId xmlns:a16="http://schemas.microsoft.com/office/drawing/2014/main" id="{8B12A352-6C2B-B94E-82E0-45D881BB7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25F2976-84FC-43DC-AC7A-69C52BF0A0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66114" y="2169236"/>
            <a:ext cx="7856369" cy="3712134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1D4F49C-5EE1-6C4F-858E-AE02CC2C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398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B46B8FB-F6A2-5F47-A6CD-A7E17E692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33A3282-0389-C547-8CA6-7F3E7F27B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6F2B51C-9578-EB41-A17E-FFF9D491A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4E9CAEA-4CF4-D249-8127-CD2FA2018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 85">
              <a:extLst>
                <a:ext uri="{FF2B5EF4-FFF2-40B4-BE49-F238E27FC236}">
                  <a16:creationId xmlns:a16="http://schemas.microsoft.com/office/drawing/2014/main" id="{E51EDD93-C3A3-DF47-BCFC-43B049E34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3" name="Freeform 86">
              <a:extLst>
                <a:ext uri="{FF2B5EF4-FFF2-40B4-BE49-F238E27FC236}">
                  <a16:creationId xmlns:a16="http://schemas.microsoft.com/office/drawing/2014/main" id="{D574DB0D-896A-D649-89B1-33753E1D46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 87">
              <a:extLst>
                <a:ext uri="{FF2B5EF4-FFF2-40B4-BE49-F238E27FC236}">
                  <a16:creationId xmlns:a16="http://schemas.microsoft.com/office/drawing/2014/main" id="{62256DD9-FEA3-4A40-80D1-B33F0FF15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5" name="Freeform 88">
              <a:extLst>
                <a:ext uri="{FF2B5EF4-FFF2-40B4-BE49-F238E27FC236}">
                  <a16:creationId xmlns:a16="http://schemas.microsoft.com/office/drawing/2014/main" id="{534E9839-EAD7-3C49-8D10-E4BFE0820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 89">
              <a:extLst>
                <a:ext uri="{FF2B5EF4-FFF2-40B4-BE49-F238E27FC236}">
                  <a16:creationId xmlns:a16="http://schemas.microsoft.com/office/drawing/2014/main" id="{DDFC3FA6-9BB5-A34E-9337-A2E9A1EED9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 97">
              <a:extLst>
                <a:ext uri="{FF2B5EF4-FFF2-40B4-BE49-F238E27FC236}">
                  <a16:creationId xmlns:a16="http://schemas.microsoft.com/office/drawing/2014/main" id="{45000D9E-4AD7-5A4F-8E99-302F388C8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123DB91-547F-4FA4-9BBA-912E6F222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6273" y="768334"/>
            <a:ext cx="5993659" cy="286640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dirty="0"/>
              <a:t>https://www.cdc.gov/brucellosis/media/pdfs/2025/02/brucellosi-reference-guide.pdf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0CEA07-5161-485F-9E25-DD68E894C0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4888" y="899465"/>
            <a:ext cx="4002456" cy="5050418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EA70831-9A8D-3B4D-8EA5-EE32F93E9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24243" y="6087110"/>
            <a:ext cx="639925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074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F604A-6E26-4038-832F-7E519C93F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Assessment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7E0552-E693-4EBF-85AC-5001024BF9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87327" y="1485899"/>
            <a:ext cx="4283870" cy="2855913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2D6FA330-FFDE-4FB6-9F13-4F55BF0B8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50" y="2754883"/>
            <a:ext cx="3503177" cy="28559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1EF82A-3B6E-4DD0-ABA6-644D82896B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1197" y="2838450"/>
            <a:ext cx="4270448" cy="346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29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B8AE-78DC-4953-9295-F68D50B1B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Assessment-Minimal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46F7E3B-A080-402F-B934-106F1CE661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5150" y="1764592"/>
            <a:ext cx="4902200" cy="39964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0D474B-3AD8-4CF5-9BAF-581DC8A50A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387401"/>
            <a:ext cx="5076825" cy="284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610461"/>
      </p:ext>
    </p:extLst>
  </p:cSld>
  <p:clrMapOvr>
    <a:masterClrMapping/>
  </p:clrMapOvr>
</p:sld>
</file>

<file path=ppt/theme/theme1.xml><?xml version="1.0" encoding="utf-8"?>
<a:theme xmlns:a="http://schemas.openxmlformats.org/drawingml/2006/main" name="PunchcardVTI">
  <a:themeElements>
    <a:clrScheme name="Punchcard">
      <a:dk1>
        <a:srgbClr val="000000"/>
      </a:dk1>
      <a:lt1>
        <a:srgbClr val="FFFFFF"/>
      </a:lt1>
      <a:dk2>
        <a:srgbClr val="00224B"/>
      </a:dk2>
      <a:lt2>
        <a:srgbClr val="EFF0EF"/>
      </a:lt2>
      <a:accent1>
        <a:srgbClr val="00B2F3"/>
      </a:accent1>
      <a:accent2>
        <a:srgbClr val="0471CC"/>
      </a:accent2>
      <a:accent3>
        <a:srgbClr val="14BBA9"/>
      </a:accent3>
      <a:accent4>
        <a:srgbClr val="8BB93B"/>
      </a:accent4>
      <a:accent5>
        <a:srgbClr val="EC970C"/>
      </a:accent5>
      <a:accent6>
        <a:srgbClr val="F55822"/>
      </a:accent6>
      <a:hlink>
        <a:srgbClr val="008EE6"/>
      </a:hlink>
      <a:folHlink>
        <a:srgbClr val="808C8E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</TotalTime>
  <Words>303</Words>
  <Application>Microsoft Office PowerPoint</Application>
  <PresentationFormat>Widescreen</PresentationFormat>
  <Paragraphs>61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Avenir Next</vt:lpstr>
      <vt:lpstr>Calibri</vt:lpstr>
      <vt:lpstr>Neue Haas Grotesk Text Pro</vt:lpstr>
      <vt:lpstr>PunchcardVTI</vt:lpstr>
      <vt:lpstr>Occupational Exposure to Brucella</vt:lpstr>
      <vt:lpstr>From Specimen to Danger: Navigating the Path of Brucella Exposure in Laboratory Environments</vt:lpstr>
      <vt:lpstr>Transmission </vt:lpstr>
      <vt:lpstr>PowerPoint Presentation</vt:lpstr>
      <vt:lpstr>Patient Medical Timeline</vt:lpstr>
      <vt:lpstr>Diagnostic Process of Patient Specimen </vt:lpstr>
      <vt:lpstr>https://www.cdc.gov/brucellosis/media/pdfs/2025/02/brucellosi-reference-guide.pdf</vt:lpstr>
      <vt:lpstr>Risk Assessment</vt:lpstr>
      <vt:lpstr>Risk Assessment-Minimal</vt:lpstr>
      <vt:lpstr>Risk Assessment- High </vt:lpstr>
      <vt:lpstr>Risk Assessment- Low</vt:lpstr>
      <vt:lpstr>Diagnostic Process of Patient Specimen</vt:lpstr>
      <vt:lpstr>Sentinel Laboratory </vt:lpstr>
      <vt:lpstr>Mis-identification?</vt:lpstr>
      <vt:lpstr>Assessing Lab Practices</vt:lpstr>
      <vt:lpstr>Risk Mitigation Strategies</vt:lpstr>
      <vt:lpstr>Communication</vt:lpstr>
      <vt:lpstr>Reassessing Lab Practices</vt:lpstr>
      <vt:lpstr>Review of Caregivers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Occupational Exposure to Brucella</dc:title>
  <dc:creator>Cherry Virrey</dc:creator>
  <cp:lastModifiedBy>Linda Nikpour</cp:lastModifiedBy>
  <cp:revision>1</cp:revision>
  <dcterms:created xsi:type="dcterms:W3CDTF">2025-09-16T20:38:35Z</dcterms:created>
  <dcterms:modified xsi:type="dcterms:W3CDTF">2025-11-21T19:39:32Z</dcterms:modified>
</cp:coreProperties>
</file>