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13716000" cx="24384000"/>
  <p:notesSz cx="6858000" cy="9144000"/>
  <p:embeddedFontLst>
    <p:embeddedFont>
      <p:font typeface="Helvetica Neue"/>
      <p:regular r:id="rId58"/>
      <p:bold r:id="rId59"/>
      <p:italic r:id="rId60"/>
      <p:boldItalic r:id="rId61"/>
    </p:embeddedFont>
    <p:embeddedFont>
      <p:font typeface="Helvetica Neue Light"/>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6" roundtripDataSignature="AMtx7mhuYVn+DPmj4MGFGiBVyl+JfvtR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25756F3-4674-41B8-A543-411D21BFD4D9}">
  <a:tblStyle styleId="{A25756F3-4674-41B8-A543-411D21BFD4D9}" styleName="Table_0">
    <a:wholeTbl>
      <a:tcTxStyle b="off" i="off">
        <a:font>
          <a:latin typeface="Helvetica Neue Medium"/>
          <a:ea typeface="Helvetica Neue Medium"/>
          <a:cs typeface="Helvetica Neue Medium"/>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A"/>
          </a:solidFill>
        </a:fill>
      </a:tcStyle>
    </a:firstCol>
    <a:lastRow>
      <a:tcTxStyle b="off" i="off">
        <a:font>
          <a:latin typeface="Helvetica Neue Medium"/>
          <a:ea typeface="Helvetica Neue Medium"/>
          <a:cs typeface="Helvetica Neue Medium"/>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D8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Light-regular.fntdata"/><Relationship Id="rId61" Type="http://schemas.openxmlformats.org/officeDocument/2006/relationships/font" Target="fonts/HelveticaNeue-boldItalic.fntdata"/><Relationship Id="rId20" Type="http://schemas.openxmlformats.org/officeDocument/2006/relationships/slide" Target="slides/slide15.xml"/><Relationship Id="rId64" Type="http://schemas.openxmlformats.org/officeDocument/2006/relationships/font" Target="fonts/HelveticaNeueLight-italic.fntdata"/><Relationship Id="rId63" Type="http://schemas.openxmlformats.org/officeDocument/2006/relationships/font" Target="fonts/HelveticaNeueLight-bold.fntdata"/><Relationship Id="rId22" Type="http://schemas.openxmlformats.org/officeDocument/2006/relationships/slide" Target="slides/slide17.xml"/><Relationship Id="rId66" Type="http://customschemas.google.com/relationships/presentationmetadata" Target="metadata"/><Relationship Id="rId21" Type="http://schemas.openxmlformats.org/officeDocument/2006/relationships/slide" Target="slides/slide16.xml"/><Relationship Id="rId65" Type="http://schemas.openxmlformats.org/officeDocument/2006/relationships/font" Target="fonts/HelveticaNeueLight-bold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HelveticaNeue-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HelveticaNeue-bold.fntdata"/><Relationship Id="rId14" Type="http://schemas.openxmlformats.org/officeDocument/2006/relationships/slide" Target="slides/slide9.xml"/><Relationship Id="rId58" Type="http://schemas.openxmlformats.org/officeDocument/2006/relationships/font" Target="fonts/HelveticaNeue-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c941f440d8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3c941f440d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cb6cd42695_0_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3cb6cd42695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cb6cd42695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cb6cd42695_0_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Here is an epidemic-curve of the outbreak – characteristics based on this epicurve shows ongoing transmission or prolonged or smouldering outbreak that has been going on for a period of time.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Characteristics of this epicurve highlight that cases are ongoing, peaks at certain weeks highlight an exposure event, and holidays when there are likely mass gatherings that increase transmission.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9" name="Shape 9"/>
        <p:cNvGrpSpPr/>
        <p:nvPr/>
      </p:nvGrpSpPr>
      <p:grpSpPr>
        <a:xfrm>
          <a:off x="0" y="0"/>
          <a:ext cx="0" cy="0"/>
          <a:chOff x="0" y="0"/>
          <a:chExt cx="0" cy="0"/>
        </a:xfrm>
      </p:grpSpPr>
      <p:sp>
        <p:nvSpPr>
          <p:cNvPr id="10" name="Google Shape;10;p53"/>
          <p:cNvSpPr txBox="1"/>
          <p:nvPr>
            <p:ph type="title"/>
          </p:nvPr>
        </p:nvSpPr>
        <p:spPr>
          <a:xfrm>
            <a:off x="1676400" y="730250"/>
            <a:ext cx="21031200" cy="2651126"/>
          </a:xfrm>
          <a:prstGeom prst="rect">
            <a:avLst/>
          </a:prstGeom>
          <a:noFill/>
          <a:ln>
            <a:noFill/>
          </a:ln>
        </p:spPr>
        <p:txBody>
          <a:bodyPr anchorCtr="0" anchor="ctr" bIns="91425" lIns="91425" spcFirstLastPara="1" rIns="91425" wrap="square" tIns="91425">
            <a:normAutofit/>
          </a:bodyPr>
          <a:lstStyle>
            <a:lvl1pPr lvl="0" algn="l">
              <a:lnSpc>
                <a:spcPct val="90000"/>
              </a:lnSpc>
              <a:spcBef>
                <a:spcPts val="0"/>
              </a:spcBef>
              <a:spcAft>
                <a:spcPts val="0"/>
              </a:spcAft>
              <a:buClr>
                <a:srgbClr val="000000"/>
              </a:buClr>
              <a:buSzPts val="8800"/>
              <a:buFont typeface="Calibri"/>
              <a:buNone/>
              <a:defRPr sz="8800">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53"/>
          <p:cNvSpPr txBox="1"/>
          <p:nvPr>
            <p:ph idx="1" type="body"/>
          </p:nvPr>
        </p:nvSpPr>
        <p:spPr>
          <a:xfrm>
            <a:off x="1676400" y="3651250"/>
            <a:ext cx="21031200" cy="8702676"/>
          </a:xfrm>
          <a:prstGeom prst="rect">
            <a:avLst/>
          </a:prstGeom>
          <a:noFill/>
          <a:ln>
            <a:noFill/>
          </a:ln>
        </p:spPr>
        <p:txBody>
          <a:bodyPr anchorCtr="0" anchor="t" bIns="91425" lIns="91425" spcFirstLastPara="1" rIns="91425" wrap="square" tIns="91425">
            <a:normAutofit/>
          </a:bodyPr>
          <a:lstStyle>
            <a:lvl1pPr indent="-584200" lvl="0" marL="457200" algn="l">
              <a:lnSpc>
                <a:spcPct val="90000"/>
              </a:lnSpc>
              <a:spcBef>
                <a:spcPts val="2000"/>
              </a:spcBef>
              <a:spcAft>
                <a:spcPts val="0"/>
              </a:spcAft>
              <a:buClr>
                <a:srgbClr val="000000"/>
              </a:buClr>
              <a:buSzPts val="5600"/>
              <a:buFont typeface="Arial"/>
              <a:buChar char="•"/>
              <a:defRPr sz="5600">
                <a:latin typeface="Calibri"/>
                <a:ea typeface="Calibri"/>
                <a:cs typeface="Calibri"/>
                <a:sym typeface="Calibri"/>
              </a:defRPr>
            </a:lvl1pPr>
            <a:lvl2pPr indent="-584200" lvl="1" marL="914400" algn="l">
              <a:lnSpc>
                <a:spcPct val="90000"/>
              </a:lnSpc>
              <a:spcBef>
                <a:spcPts val="2000"/>
              </a:spcBef>
              <a:spcAft>
                <a:spcPts val="0"/>
              </a:spcAft>
              <a:buClr>
                <a:srgbClr val="000000"/>
              </a:buClr>
              <a:buSzPts val="5600"/>
              <a:buFont typeface="Arial"/>
              <a:buChar char="•"/>
              <a:defRPr sz="5600">
                <a:latin typeface="Calibri"/>
                <a:ea typeface="Calibri"/>
                <a:cs typeface="Calibri"/>
                <a:sym typeface="Calibri"/>
              </a:defRPr>
            </a:lvl2pPr>
            <a:lvl3pPr indent="-584200" lvl="2" marL="1371600" algn="l">
              <a:lnSpc>
                <a:spcPct val="90000"/>
              </a:lnSpc>
              <a:spcBef>
                <a:spcPts val="2000"/>
              </a:spcBef>
              <a:spcAft>
                <a:spcPts val="0"/>
              </a:spcAft>
              <a:buClr>
                <a:srgbClr val="000000"/>
              </a:buClr>
              <a:buSzPts val="5600"/>
              <a:buFont typeface="Arial"/>
              <a:buChar char="•"/>
              <a:defRPr sz="5600">
                <a:latin typeface="Calibri"/>
                <a:ea typeface="Calibri"/>
                <a:cs typeface="Calibri"/>
                <a:sym typeface="Calibri"/>
              </a:defRPr>
            </a:lvl3pPr>
            <a:lvl4pPr indent="-584200" lvl="3" marL="1828800" algn="l">
              <a:lnSpc>
                <a:spcPct val="90000"/>
              </a:lnSpc>
              <a:spcBef>
                <a:spcPts val="2000"/>
              </a:spcBef>
              <a:spcAft>
                <a:spcPts val="0"/>
              </a:spcAft>
              <a:buClr>
                <a:srgbClr val="000000"/>
              </a:buClr>
              <a:buSzPts val="5600"/>
              <a:buFont typeface="Arial"/>
              <a:buChar char="•"/>
              <a:defRPr sz="5600">
                <a:latin typeface="Calibri"/>
                <a:ea typeface="Calibri"/>
                <a:cs typeface="Calibri"/>
                <a:sym typeface="Calibri"/>
              </a:defRPr>
            </a:lvl4pPr>
            <a:lvl5pPr indent="-584200" lvl="4" marL="2286000" algn="l">
              <a:lnSpc>
                <a:spcPct val="90000"/>
              </a:lnSpc>
              <a:spcBef>
                <a:spcPts val="2000"/>
              </a:spcBef>
              <a:spcAft>
                <a:spcPts val="0"/>
              </a:spcAft>
              <a:buClr>
                <a:srgbClr val="000000"/>
              </a:buClr>
              <a:buSzPts val="5600"/>
              <a:buFont typeface="Arial"/>
              <a:buChar char="•"/>
              <a:defRPr sz="5600">
                <a:latin typeface="Calibri"/>
                <a:ea typeface="Calibri"/>
                <a:cs typeface="Calibri"/>
                <a:sym typeface="Calibri"/>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12" name="Google Shape;12;p53"/>
          <p:cNvSpPr txBox="1"/>
          <p:nvPr>
            <p:ph idx="12" type="sldNum"/>
          </p:nvPr>
        </p:nvSpPr>
        <p:spPr>
          <a:xfrm>
            <a:off x="22203054" y="12835871"/>
            <a:ext cx="504546" cy="483908"/>
          </a:xfrm>
          <a:prstGeom prst="rect">
            <a:avLst/>
          </a:prstGeom>
          <a:noFill/>
          <a:ln>
            <a:noFill/>
          </a:ln>
        </p:spPr>
        <p:txBody>
          <a:bodyPr anchorCtr="0" anchor="ctr" bIns="91425" lIns="91425" spcFirstLastPara="1" rIns="91425" wrap="square" tIns="91425">
            <a:spAutoFit/>
          </a:bodyPr>
          <a:lstStyle>
            <a:lvl1pPr indent="0" lvl="0" marL="0" algn="r">
              <a:lnSpc>
                <a:spcPct val="100000"/>
              </a:lnSpc>
              <a:spcBef>
                <a:spcPts val="0"/>
              </a:spcBef>
              <a:spcAft>
                <a:spcPts val="0"/>
              </a:spcAft>
              <a:buClr>
                <a:srgbClr val="888888"/>
              </a:buClr>
              <a:buSzPts val="2400"/>
              <a:buFont typeface="Calibri"/>
              <a:buNone/>
              <a:defRPr>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2400"/>
              <a:buFont typeface="Calibri"/>
              <a:buNone/>
              <a:defRPr>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2400"/>
              <a:buFont typeface="Calibri"/>
              <a:buNone/>
              <a:defRPr>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2400"/>
              <a:buFont typeface="Calibri"/>
              <a:buNone/>
              <a:defRPr>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2400"/>
              <a:buFont typeface="Calibri"/>
              <a:buNone/>
              <a:defRPr>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2400"/>
              <a:buFont typeface="Calibri"/>
              <a:buNone/>
              <a:defRPr>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2400"/>
              <a:buFont typeface="Calibri"/>
              <a:buNone/>
              <a:defRPr>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2400"/>
              <a:buFont typeface="Calibri"/>
              <a:buNone/>
              <a:defRPr>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2400"/>
              <a:buFont typeface="Calibri"/>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b="0" i="0" sz="2400" u="none" cap="none" strike="noStrik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Live Video Small">
  <p:cSld name="Title, Bullets &amp; Live Video Small">
    <p:spTree>
      <p:nvGrpSpPr>
        <p:cNvPr id="44" name="Shape 44"/>
        <p:cNvGrpSpPr/>
        <p:nvPr/>
      </p:nvGrpSpPr>
      <p:grpSpPr>
        <a:xfrm>
          <a:off x="0" y="0"/>
          <a:ext cx="0" cy="0"/>
          <a:chOff x="0" y="0"/>
          <a:chExt cx="0" cy="0"/>
        </a:xfrm>
      </p:grpSpPr>
      <p:sp>
        <p:nvSpPr>
          <p:cNvPr id="45" name="Google Shape;45;p62"/>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6" name="Google Shape;46;p62"/>
          <p:cNvSpPr txBox="1"/>
          <p:nvPr>
            <p:ph idx="1" type="body"/>
          </p:nvPr>
        </p:nvSpPr>
        <p:spPr>
          <a:xfrm>
            <a:off x="1689100" y="3149600"/>
            <a:ext cx="10223500" cy="9296400"/>
          </a:xfrm>
          <a:prstGeom prst="rect">
            <a:avLst/>
          </a:prstGeom>
          <a:noFill/>
          <a:ln>
            <a:noFill/>
          </a:ln>
        </p:spPr>
        <p:txBody>
          <a:bodyPr anchorCtr="0" anchor="ctr" bIns="50800" lIns="50800" spcFirstLastPara="1" rIns="50800" wrap="square" tIns="50800">
            <a:normAutofit/>
          </a:bodyPr>
          <a:lstStyle>
            <a:lvl1pPr indent="-530225" lvl="0" marL="457200" algn="l">
              <a:lnSpc>
                <a:spcPct val="100000"/>
              </a:lnSpc>
              <a:spcBef>
                <a:spcPts val="4500"/>
              </a:spcBef>
              <a:spcAft>
                <a:spcPts val="0"/>
              </a:spcAft>
              <a:buClr>
                <a:srgbClr val="000000"/>
              </a:buClr>
              <a:buSzPts val="4750"/>
              <a:buFont typeface="Helvetica Neue"/>
              <a:buChar char="•"/>
              <a:defRPr sz="3800"/>
            </a:lvl1pPr>
            <a:lvl2pPr indent="-530225" lvl="1" marL="914400" algn="l">
              <a:lnSpc>
                <a:spcPct val="100000"/>
              </a:lnSpc>
              <a:spcBef>
                <a:spcPts val="4500"/>
              </a:spcBef>
              <a:spcAft>
                <a:spcPts val="0"/>
              </a:spcAft>
              <a:buClr>
                <a:srgbClr val="000000"/>
              </a:buClr>
              <a:buSzPts val="4750"/>
              <a:buFont typeface="Helvetica Neue"/>
              <a:buChar char="•"/>
              <a:defRPr sz="3800"/>
            </a:lvl2pPr>
            <a:lvl3pPr indent="-530225" lvl="2" marL="1371600" algn="l">
              <a:lnSpc>
                <a:spcPct val="100000"/>
              </a:lnSpc>
              <a:spcBef>
                <a:spcPts val="4500"/>
              </a:spcBef>
              <a:spcAft>
                <a:spcPts val="0"/>
              </a:spcAft>
              <a:buClr>
                <a:srgbClr val="000000"/>
              </a:buClr>
              <a:buSzPts val="4750"/>
              <a:buFont typeface="Helvetica Neue"/>
              <a:buChar char="•"/>
              <a:defRPr sz="3800"/>
            </a:lvl3pPr>
            <a:lvl4pPr indent="-530225" lvl="3" marL="1828800" algn="l">
              <a:lnSpc>
                <a:spcPct val="100000"/>
              </a:lnSpc>
              <a:spcBef>
                <a:spcPts val="4500"/>
              </a:spcBef>
              <a:spcAft>
                <a:spcPts val="0"/>
              </a:spcAft>
              <a:buClr>
                <a:srgbClr val="000000"/>
              </a:buClr>
              <a:buSzPts val="4750"/>
              <a:buFont typeface="Helvetica Neue"/>
              <a:buChar char="•"/>
              <a:defRPr sz="3800"/>
            </a:lvl4pPr>
            <a:lvl5pPr indent="-530225" lvl="4" marL="2286000" algn="l">
              <a:lnSpc>
                <a:spcPct val="100000"/>
              </a:lnSpc>
              <a:spcBef>
                <a:spcPts val="4500"/>
              </a:spcBef>
              <a:spcAft>
                <a:spcPts val="0"/>
              </a:spcAft>
              <a:buClr>
                <a:srgbClr val="000000"/>
              </a:buClr>
              <a:buSzPts val="4750"/>
              <a:buFont typeface="Helvetica Neue"/>
              <a:buChar char="•"/>
              <a:defRPr sz="3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47" name="Google Shape;47;p62"/>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Live Video Large">
  <p:cSld name="Title, Bullets &amp; Live Video Large">
    <p:spTree>
      <p:nvGrpSpPr>
        <p:cNvPr id="48" name="Shape 48"/>
        <p:cNvGrpSpPr/>
        <p:nvPr/>
      </p:nvGrpSpPr>
      <p:grpSpPr>
        <a:xfrm>
          <a:off x="0" y="0"/>
          <a:ext cx="0" cy="0"/>
          <a:chOff x="0" y="0"/>
          <a:chExt cx="0" cy="0"/>
        </a:xfrm>
      </p:grpSpPr>
      <p:sp>
        <p:nvSpPr>
          <p:cNvPr id="49" name="Google Shape;49;p63"/>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50" name="Google Shape;50;p63"/>
          <p:cNvSpPr txBox="1"/>
          <p:nvPr>
            <p:ph idx="1" type="body"/>
          </p:nvPr>
        </p:nvSpPr>
        <p:spPr>
          <a:xfrm>
            <a:off x="1689100" y="3149600"/>
            <a:ext cx="10223500" cy="9296400"/>
          </a:xfrm>
          <a:prstGeom prst="rect">
            <a:avLst/>
          </a:prstGeom>
          <a:noFill/>
          <a:ln>
            <a:noFill/>
          </a:ln>
        </p:spPr>
        <p:txBody>
          <a:bodyPr anchorCtr="0" anchor="ctr" bIns="50800" lIns="50800" spcFirstLastPara="1" rIns="50800" wrap="square" tIns="50800">
            <a:normAutofit/>
          </a:bodyPr>
          <a:lstStyle>
            <a:lvl1pPr indent="-530225" lvl="0" marL="457200" algn="l">
              <a:lnSpc>
                <a:spcPct val="100000"/>
              </a:lnSpc>
              <a:spcBef>
                <a:spcPts val="4500"/>
              </a:spcBef>
              <a:spcAft>
                <a:spcPts val="0"/>
              </a:spcAft>
              <a:buClr>
                <a:srgbClr val="000000"/>
              </a:buClr>
              <a:buSzPts val="4750"/>
              <a:buFont typeface="Helvetica Neue"/>
              <a:buChar char="•"/>
              <a:defRPr sz="3800"/>
            </a:lvl1pPr>
            <a:lvl2pPr indent="-530225" lvl="1" marL="914400" algn="l">
              <a:lnSpc>
                <a:spcPct val="100000"/>
              </a:lnSpc>
              <a:spcBef>
                <a:spcPts val="4500"/>
              </a:spcBef>
              <a:spcAft>
                <a:spcPts val="0"/>
              </a:spcAft>
              <a:buClr>
                <a:srgbClr val="000000"/>
              </a:buClr>
              <a:buSzPts val="4750"/>
              <a:buFont typeface="Helvetica Neue"/>
              <a:buChar char="•"/>
              <a:defRPr sz="3800"/>
            </a:lvl2pPr>
            <a:lvl3pPr indent="-530225" lvl="2" marL="1371600" algn="l">
              <a:lnSpc>
                <a:spcPct val="100000"/>
              </a:lnSpc>
              <a:spcBef>
                <a:spcPts val="4500"/>
              </a:spcBef>
              <a:spcAft>
                <a:spcPts val="0"/>
              </a:spcAft>
              <a:buClr>
                <a:srgbClr val="000000"/>
              </a:buClr>
              <a:buSzPts val="4750"/>
              <a:buFont typeface="Helvetica Neue"/>
              <a:buChar char="•"/>
              <a:defRPr sz="3800"/>
            </a:lvl3pPr>
            <a:lvl4pPr indent="-530225" lvl="3" marL="1828800" algn="l">
              <a:lnSpc>
                <a:spcPct val="100000"/>
              </a:lnSpc>
              <a:spcBef>
                <a:spcPts val="4500"/>
              </a:spcBef>
              <a:spcAft>
                <a:spcPts val="0"/>
              </a:spcAft>
              <a:buClr>
                <a:srgbClr val="000000"/>
              </a:buClr>
              <a:buSzPts val="4750"/>
              <a:buFont typeface="Helvetica Neue"/>
              <a:buChar char="•"/>
              <a:defRPr sz="3800"/>
            </a:lvl4pPr>
            <a:lvl5pPr indent="-530225" lvl="4" marL="2286000" algn="l">
              <a:lnSpc>
                <a:spcPct val="100000"/>
              </a:lnSpc>
              <a:spcBef>
                <a:spcPts val="4500"/>
              </a:spcBef>
              <a:spcAft>
                <a:spcPts val="0"/>
              </a:spcAft>
              <a:buClr>
                <a:srgbClr val="000000"/>
              </a:buClr>
              <a:buSzPts val="4750"/>
              <a:buFont typeface="Helvetica Neue"/>
              <a:buChar char="•"/>
              <a:defRPr sz="3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51" name="Google Shape;51;p63"/>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52" name="Shape 52"/>
        <p:cNvGrpSpPr/>
        <p:nvPr/>
      </p:nvGrpSpPr>
      <p:grpSpPr>
        <a:xfrm>
          <a:off x="0" y="0"/>
          <a:ext cx="0" cy="0"/>
          <a:chOff x="0" y="0"/>
          <a:chExt cx="0" cy="0"/>
        </a:xfrm>
      </p:grpSpPr>
      <p:sp>
        <p:nvSpPr>
          <p:cNvPr id="53" name="Google Shape;53;p64"/>
          <p:cNvSpPr txBox="1"/>
          <p:nvPr>
            <p:ph idx="1" type="body"/>
          </p:nvPr>
        </p:nvSpPr>
        <p:spPr>
          <a:xfrm>
            <a:off x="1689100" y="1778000"/>
            <a:ext cx="21005800" cy="10160000"/>
          </a:xfrm>
          <a:prstGeom prst="rect">
            <a:avLst/>
          </a:prstGeom>
          <a:noFill/>
          <a:ln>
            <a:noFill/>
          </a:ln>
        </p:spPr>
        <p:txBody>
          <a:bodyPr anchorCtr="0" anchor="ctr" bIns="50800" lIns="50800" spcFirstLastPara="1" rIns="50800" wrap="square" tIns="50800">
            <a:normAutofit/>
          </a:bodyPr>
          <a:lstStyle>
            <a:lvl1pPr indent="-371475" lvl="0" marL="457200" algn="l">
              <a:lnSpc>
                <a:spcPct val="100000"/>
              </a:lnSpc>
              <a:spcBef>
                <a:spcPts val="5900"/>
              </a:spcBef>
              <a:spcAft>
                <a:spcPts val="0"/>
              </a:spcAft>
              <a:buClr>
                <a:srgbClr val="000000"/>
              </a:buClr>
              <a:buSzPts val="2250"/>
              <a:buChar char="•"/>
              <a:defRPr/>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54" name="Google Shape;54;p64"/>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55" name="Shape 55"/>
        <p:cNvGrpSpPr/>
        <p:nvPr/>
      </p:nvGrpSpPr>
      <p:grpSpPr>
        <a:xfrm>
          <a:off x="0" y="0"/>
          <a:ext cx="0" cy="0"/>
          <a:chOff x="0" y="0"/>
          <a:chExt cx="0" cy="0"/>
        </a:xfrm>
      </p:grpSpPr>
      <p:sp>
        <p:nvSpPr>
          <p:cNvPr id="56" name="Google Shape;56;p65"/>
          <p:cNvSpPr/>
          <p:nvPr>
            <p:ph idx="2" type="pic"/>
          </p:nvPr>
        </p:nvSpPr>
        <p:spPr>
          <a:xfrm>
            <a:off x="15300325" y="7048500"/>
            <a:ext cx="8324850" cy="5549900"/>
          </a:xfrm>
          <a:prstGeom prst="rect">
            <a:avLst/>
          </a:prstGeom>
          <a:noFill/>
          <a:ln>
            <a:noFill/>
          </a:ln>
        </p:spPr>
      </p:sp>
      <p:sp>
        <p:nvSpPr>
          <p:cNvPr id="57" name="Google Shape;57;p65"/>
          <p:cNvSpPr/>
          <p:nvPr>
            <p:ph idx="3" type="pic"/>
          </p:nvPr>
        </p:nvSpPr>
        <p:spPr>
          <a:xfrm>
            <a:off x="15760700" y="863600"/>
            <a:ext cx="7404100" cy="7404100"/>
          </a:xfrm>
          <a:prstGeom prst="rect">
            <a:avLst/>
          </a:prstGeom>
          <a:noFill/>
          <a:ln>
            <a:noFill/>
          </a:ln>
        </p:spPr>
      </p:sp>
      <p:sp>
        <p:nvSpPr>
          <p:cNvPr id="58" name="Google Shape;58;p65"/>
          <p:cNvSpPr/>
          <p:nvPr>
            <p:ph idx="4" type="pic"/>
          </p:nvPr>
        </p:nvSpPr>
        <p:spPr>
          <a:xfrm>
            <a:off x="-990600" y="1130300"/>
            <a:ext cx="17202150" cy="11468100"/>
          </a:xfrm>
          <a:prstGeom prst="rect">
            <a:avLst/>
          </a:prstGeom>
          <a:noFill/>
          <a:ln>
            <a:noFill/>
          </a:ln>
        </p:spPr>
      </p:sp>
      <p:sp>
        <p:nvSpPr>
          <p:cNvPr id="59" name="Google Shape;59;p65"/>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60" name="Shape 60"/>
        <p:cNvGrpSpPr/>
        <p:nvPr/>
      </p:nvGrpSpPr>
      <p:grpSpPr>
        <a:xfrm>
          <a:off x="0" y="0"/>
          <a:ext cx="0" cy="0"/>
          <a:chOff x="0" y="0"/>
          <a:chExt cx="0" cy="0"/>
        </a:xfrm>
      </p:grpSpPr>
      <p:sp>
        <p:nvSpPr>
          <p:cNvPr id="61" name="Google Shape;61;p66"/>
          <p:cNvSpPr txBox="1"/>
          <p:nvPr>
            <p:ph idx="1" type="body"/>
          </p:nvPr>
        </p:nvSpPr>
        <p:spPr>
          <a:xfrm>
            <a:off x="2387600" y="8953500"/>
            <a:ext cx="19621500" cy="585521"/>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3200"/>
              <a:buFont typeface="Helvetica Neue"/>
              <a:buNone/>
              <a:defRPr i="1" sz="3200"/>
            </a:lvl1pPr>
            <a:lvl2pPr indent="-482600" lvl="1" marL="914400" algn="ctr">
              <a:lnSpc>
                <a:spcPct val="100000"/>
              </a:lnSpc>
              <a:spcBef>
                <a:spcPts val="0"/>
              </a:spcBef>
              <a:spcAft>
                <a:spcPts val="0"/>
              </a:spcAft>
              <a:buClr>
                <a:srgbClr val="000000"/>
              </a:buClr>
              <a:buSzPts val="4000"/>
              <a:buFont typeface="Helvetica Neue"/>
              <a:buChar char="•"/>
              <a:defRPr i="1" sz="3200"/>
            </a:lvl2pPr>
            <a:lvl3pPr indent="-482600" lvl="2" marL="1371600" algn="ctr">
              <a:lnSpc>
                <a:spcPct val="100000"/>
              </a:lnSpc>
              <a:spcBef>
                <a:spcPts val="0"/>
              </a:spcBef>
              <a:spcAft>
                <a:spcPts val="0"/>
              </a:spcAft>
              <a:buClr>
                <a:srgbClr val="000000"/>
              </a:buClr>
              <a:buSzPts val="4000"/>
              <a:buFont typeface="Helvetica Neue"/>
              <a:buChar char="•"/>
              <a:defRPr i="1" sz="3200"/>
            </a:lvl3pPr>
            <a:lvl4pPr indent="-482600" lvl="3" marL="1828800" algn="ctr">
              <a:lnSpc>
                <a:spcPct val="100000"/>
              </a:lnSpc>
              <a:spcBef>
                <a:spcPts val="0"/>
              </a:spcBef>
              <a:spcAft>
                <a:spcPts val="0"/>
              </a:spcAft>
              <a:buClr>
                <a:srgbClr val="000000"/>
              </a:buClr>
              <a:buSzPts val="4000"/>
              <a:buFont typeface="Helvetica Neue"/>
              <a:buChar char="•"/>
              <a:defRPr i="1" sz="3200"/>
            </a:lvl4pPr>
            <a:lvl5pPr indent="-482600" lvl="4" marL="2286000" algn="ctr">
              <a:lnSpc>
                <a:spcPct val="100000"/>
              </a:lnSpc>
              <a:spcBef>
                <a:spcPts val="0"/>
              </a:spcBef>
              <a:spcAft>
                <a:spcPts val="0"/>
              </a:spcAft>
              <a:buClr>
                <a:srgbClr val="000000"/>
              </a:buClr>
              <a:buSzPts val="4000"/>
              <a:buFont typeface="Helvetica Neue"/>
              <a:buChar char="•"/>
              <a:defRPr i="1" sz="32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62" name="Google Shape;62;p66"/>
          <p:cNvSpPr txBox="1"/>
          <p:nvPr>
            <p:ph idx="2" type="body"/>
          </p:nvPr>
        </p:nvSpPr>
        <p:spPr>
          <a:xfrm>
            <a:off x="2387600" y="6076950"/>
            <a:ext cx="19621500" cy="825500"/>
          </a:xfrm>
          <a:prstGeom prst="rect">
            <a:avLst/>
          </a:prstGeom>
          <a:noFill/>
          <a:ln>
            <a:noFill/>
          </a:ln>
        </p:spPr>
        <p:txBody>
          <a:bodyPr anchorCtr="0" anchor="ctr" bIns="50800" lIns="50800" spcFirstLastPara="1" rIns="50800" wrap="square" tIns="50800">
            <a:normAutofit/>
          </a:bodyPr>
          <a:lstStyle>
            <a:lvl1pPr indent="-371475" lvl="0" marL="457200" algn="l">
              <a:lnSpc>
                <a:spcPct val="100000"/>
              </a:lnSpc>
              <a:spcBef>
                <a:spcPts val="5900"/>
              </a:spcBef>
              <a:spcAft>
                <a:spcPts val="0"/>
              </a:spcAft>
              <a:buClr>
                <a:srgbClr val="000000"/>
              </a:buClr>
              <a:buSzPts val="2250"/>
              <a:buChar char="•"/>
              <a:defRPr/>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63" name="Google Shape;63;p66"/>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64" name="Shape 64"/>
        <p:cNvGrpSpPr/>
        <p:nvPr/>
      </p:nvGrpSpPr>
      <p:grpSpPr>
        <a:xfrm>
          <a:off x="0" y="0"/>
          <a:ext cx="0" cy="0"/>
          <a:chOff x="0" y="0"/>
          <a:chExt cx="0" cy="0"/>
        </a:xfrm>
      </p:grpSpPr>
      <p:sp>
        <p:nvSpPr>
          <p:cNvPr id="65" name="Google Shape;65;p67"/>
          <p:cNvSpPr/>
          <p:nvPr>
            <p:ph idx="2" type="pic"/>
          </p:nvPr>
        </p:nvSpPr>
        <p:spPr>
          <a:xfrm>
            <a:off x="-50800" y="-1270000"/>
            <a:ext cx="24485600" cy="16323734"/>
          </a:xfrm>
          <a:prstGeom prst="rect">
            <a:avLst/>
          </a:prstGeom>
          <a:noFill/>
          <a:ln>
            <a:noFill/>
          </a:ln>
        </p:spPr>
      </p:sp>
      <p:sp>
        <p:nvSpPr>
          <p:cNvPr id="66" name="Google Shape;66;p67"/>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54"/>
          <p:cNvSpPr txBox="1"/>
          <p:nvPr>
            <p:ph type="title"/>
          </p:nvPr>
        </p:nvSpPr>
        <p:spPr>
          <a:xfrm>
            <a:off x="1778000" y="2298700"/>
            <a:ext cx="20828000" cy="46482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54"/>
          <p:cNvSpPr txBox="1"/>
          <p:nvPr>
            <p:ph idx="1" type="body"/>
          </p:nvPr>
        </p:nvSpPr>
        <p:spPr>
          <a:xfrm>
            <a:off x="1778000" y="7073900"/>
            <a:ext cx="20828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16" name="Google Shape;16;p54"/>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7" name="Shape 17"/>
        <p:cNvGrpSpPr/>
        <p:nvPr/>
      </p:nvGrpSpPr>
      <p:grpSpPr>
        <a:xfrm>
          <a:off x="0" y="0"/>
          <a:ext cx="0" cy="0"/>
          <a:chOff x="0" y="0"/>
          <a:chExt cx="0" cy="0"/>
        </a:xfrm>
      </p:grpSpPr>
      <p:sp>
        <p:nvSpPr>
          <p:cNvPr id="18" name="Google Shape;18;p55"/>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19" name="Shape 19"/>
        <p:cNvGrpSpPr/>
        <p:nvPr/>
      </p:nvGrpSpPr>
      <p:grpSpPr>
        <a:xfrm>
          <a:off x="0" y="0"/>
          <a:ext cx="0" cy="0"/>
          <a:chOff x="0" y="0"/>
          <a:chExt cx="0" cy="0"/>
        </a:xfrm>
      </p:grpSpPr>
      <p:sp>
        <p:nvSpPr>
          <p:cNvPr id="20" name="Google Shape;20;p56"/>
          <p:cNvSpPr/>
          <p:nvPr>
            <p:ph idx="2" type="pic"/>
          </p:nvPr>
        </p:nvSpPr>
        <p:spPr>
          <a:xfrm>
            <a:off x="3125967" y="-393700"/>
            <a:ext cx="18135603" cy="12090400"/>
          </a:xfrm>
          <a:prstGeom prst="rect">
            <a:avLst/>
          </a:prstGeom>
          <a:noFill/>
          <a:ln>
            <a:noFill/>
          </a:ln>
        </p:spPr>
      </p:sp>
      <p:sp>
        <p:nvSpPr>
          <p:cNvPr id="21" name="Google Shape;21;p56"/>
          <p:cNvSpPr txBox="1"/>
          <p:nvPr>
            <p:ph type="title"/>
          </p:nvPr>
        </p:nvSpPr>
        <p:spPr>
          <a:xfrm>
            <a:off x="635000" y="9512300"/>
            <a:ext cx="23114000" cy="20066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2" name="Google Shape;22;p56"/>
          <p:cNvSpPr txBox="1"/>
          <p:nvPr>
            <p:ph idx="1" type="body"/>
          </p:nvPr>
        </p:nvSpPr>
        <p:spPr>
          <a:xfrm>
            <a:off x="635000" y="11442700"/>
            <a:ext cx="23114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23" name="Google Shape;23;p56"/>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24" name="Shape 24"/>
        <p:cNvGrpSpPr/>
        <p:nvPr/>
      </p:nvGrpSpPr>
      <p:grpSpPr>
        <a:xfrm>
          <a:off x="0" y="0"/>
          <a:ext cx="0" cy="0"/>
          <a:chOff x="0" y="0"/>
          <a:chExt cx="0" cy="0"/>
        </a:xfrm>
      </p:grpSpPr>
      <p:sp>
        <p:nvSpPr>
          <p:cNvPr id="25" name="Google Shape;25;p57"/>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6" name="Google Shape;26;p57"/>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27" name="Shape 27"/>
        <p:cNvGrpSpPr/>
        <p:nvPr/>
      </p:nvGrpSpPr>
      <p:grpSpPr>
        <a:xfrm>
          <a:off x="0" y="0"/>
          <a:ext cx="0" cy="0"/>
          <a:chOff x="0" y="0"/>
          <a:chExt cx="0" cy="0"/>
        </a:xfrm>
      </p:grpSpPr>
      <p:sp>
        <p:nvSpPr>
          <p:cNvPr id="28" name="Google Shape;28;p58"/>
          <p:cNvSpPr/>
          <p:nvPr>
            <p:ph idx="2" type="pic"/>
          </p:nvPr>
        </p:nvSpPr>
        <p:spPr>
          <a:xfrm>
            <a:off x="12827000" y="952500"/>
            <a:ext cx="11468100" cy="11468100"/>
          </a:xfrm>
          <a:prstGeom prst="rect">
            <a:avLst/>
          </a:prstGeom>
          <a:noFill/>
          <a:ln>
            <a:noFill/>
          </a:ln>
        </p:spPr>
      </p:sp>
      <p:sp>
        <p:nvSpPr>
          <p:cNvPr id="29" name="Google Shape;29;p58"/>
          <p:cNvSpPr txBox="1"/>
          <p:nvPr>
            <p:ph type="title"/>
          </p:nvPr>
        </p:nvSpPr>
        <p:spPr>
          <a:xfrm>
            <a:off x="1651000" y="952500"/>
            <a:ext cx="10223500" cy="55499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0" name="Google Shape;30;p58"/>
          <p:cNvSpPr txBox="1"/>
          <p:nvPr>
            <p:ph idx="1" type="body"/>
          </p:nvPr>
        </p:nvSpPr>
        <p:spPr>
          <a:xfrm>
            <a:off x="1651000" y="6527800"/>
            <a:ext cx="10223500" cy="57277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31" name="Google Shape;31;p58"/>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32" name="Shape 32"/>
        <p:cNvGrpSpPr/>
        <p:nvPr/>
      </p:nvGrpSpPr>
      <p:grpSpPr>
        <a:xfrm>
          <a:off x="0" y="0"/>
          <a:ext cx="0" cy="0"/>
          <a:chOff x="0" y="0"/>
          <a:chExt cx="0" cy="0"/>
        </a:xfrm>
      </p:grpSpPr>
      <p:sp>
        <p:nvSpPr>
          <p:cNvPr id="33" name="Google Shape;33;p59"/>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4" name="Google Shape;34;p59"/>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35" name="Shape 35"/>
        <p:cNvGrpSpPr/>
        <p:nvPr/>
      </p:nvGrpSpPr>
      <p:grpSpPr>
        <a:xfrm>
          <a:off x="0" y="0"/>
          <a:ext cx="0" cy="0"/>
          <a:chOff x="0" y="0"/>
          <a:chExt cx="0" cy="0"/>
        </a:xfrm>
      </p:grpSpPr>
      <p:sp>
        <p:nvSpPr>
          <p:cNvPr id="36" name="Google Shape;36;p60"/>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7" name="Google Shape;37;p60"/>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371475" lvl="0" marL="457200" algn="l">
              <a:lnSpc>
                <a:spcPct val="100000"/>
              </a:lnSpc>
              <a:spcBef>
                <a:spcPts val="5900"/>
              </a:spcBef>
              <a:spcAft>
                <a:spcPts val="0"/>
              </a:spcAft>
              <a:buClr>
                <a:srgbClr val="000000"/>
              </a:buClr>
              <a:buSzPts val="2250"/>
              <a:buChar char="•"/>
              <a:defRPr/>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38" name="Google Shape;38;p60"/>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9" name="Shape 39"/>
        <p:cNvGrpSpPr/>
        <p:nvPr/>
      </p:nvGrpSpPr>
      <p:grpSpPr>
        <a:xfrm>
          <a:off x="0" y="0"/>
          <a:ext cx="0" cy="0"/>
          <a:chOff x="0" y="0"/>
          <a:chExt cx="0" cy="0"/>
        </a:xfrm>
      </p:grpSpPr>
      <p:sp>
        <p:nvSpPr>
          <p:cNvPr id="40" name="Google Shape;40;p61"/>
          <p:cNvSpPr/>
          <p:nvPr>
            <p:ph idx="2" type="pic"/>
          </p:nvPr>
        </p:nvSpPr>
        <p:spPr>
          <a:xfrm>
            <a:off x="10960100" y="3149600"/>
            <a:ext cx="13944600" cy="9296400"/>
          </a:xfrm>
          <a:prstGeom prst="rect">
            <a:avLst/>
          </a:prstGeom>
          <a:noFill/>
          <a:ln>
            <a:noFill/>
          </a:ln>
        </p:spPr>
      </p:sp>
      <p:sp>
        <p:nvSpPr>
          <p:cNvPr id="41" name="Google Shape;41;p61"/>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2" name="Google Shape;42;p61"/>
          <p:cNvSpPr txBox="1"/>
          <p:nvPr>
            <p:ph idx="1" type="body"/>
          </p:nvPr>
        </p:nvSpPr>
        <p:spPr>
          <a:xfrm>
            <a:off x="1689100" y="3149600"/>
            <a:ext cx="10223500" cy="9296400"/>
          </a:xfrm>
          <a:prstGeom prst="rect">
            <a:avLst/>
          </a:prstGeom>
          <a:noFill/>
          <a:ln>
            <a:noFill/>
          </a:ln>
        </p:spPr>
        <p:txBody>
          <a:bodyPr anchorCtr="0" anchor="ctr" bIns="50800" lIns="50800" spcFirstLastPara="1" rIns="50800" wrap="square" tIns="50800">
            <a:normAutofit/>
          </a:bodyPr>
          <a:lstStyle>
            <a:lvl1pPr indent="-530225" lvl="0" marL="457200" algn="l">
              <a:lnSpc>
                <a:spcPct val="100000"/>
              </a:lnSpc>
              <a:spcBef>
                <a:spcPts val="4500"/>
              </a:spcBef>
              <a:spcAft>
                <a:spcPts val="0"/>
              </a:spcAft>
              <a:buClr>
                <a:srgbClr val="000000"/>
              </a:buClr>
              <a:buSzPts val="4750"/>
              <a:buFont typeface="Helvetica Neue"/>
              <a:buChar char="•"/>
              <a:defRPr sz="3800"/>
            </a:lvl1pPr>
            <a:lvl2pPr indent="-530225" lvl="1" marL="914400" algn="l">
              <a:lnSpc>
                <a:spcPct val="100000"/>
              </a:lnSpc>
              <a:spcBef>
                <a:spcPts val="4500"/>
              </a:spcBef>
              <a:spcAft>
                <a:spcPts val="0"/>
              </a:spcAft>
              <a:buClr>
                <a:srgbClr val="000000"/>
              </a:buClr>
              <a:buSzPts val="4750"/>
              <a:buFont typeface="Helvetica Neue"/>
              <a:buChar char="•"/>
              <a:defRPr sz="3800"/>
            </a:lvl2pPr>
            <a:lvl3pPr indent="-530225" lvl="2" marL="1371600" algn="l">
              <a:lnSpc>
                <a:spcPct val="100000"/>
              </a:lnSpc>
              <a:spcBef>
                <a:spcPts val="4500"/>
              </a:spcBef>
              <a:spcAft>
                <a:spcPts val="0"/>
              </a:spcAft>
              <a:buClr>
                <a:srgbClr val="000000"/>
              </a:buClr>
              <a:buSzPts val="4750"/>
              <a:buFont typeface="Helvetica Neue"/>
              <a:buChar char="•"/>
              <a:defRPr sz="3800"/>
            </a:lvl3pPr>
            <a:lvl4pPr indent="-530225" lvl="3" marL="1828800" algn="l">
              <a:lnSpc>
                <a:spcPct val="100000"/>
              </a:lnSpc>
              <a:spcBef>
                <a:spcPts val="4500"/>
              </a:spcBef>
              <a:spcAft>
                <a:spcPts val="0"/>
              </a:spcAft>
              <a:buClr>
                <a:srgbClr val="000000"/>
              </a:buClr>
              <a:buSzPts val="4750"/>
              <a:buFont typeface="Helvetica Neue"/>
              <a:buChar char="•"/>
              <a:defRPr sz="3800"/>
            </a:lvl4pPr>
            <a:lvl5pPr indent="-530225" lvl="4" marL="2286000" algn="l">
              <a:lnSpc>
                <a:spcPct val="100000"/>
              </a:lnSpc>
              <a:spcBef>
                <a:spcPts val="4500"/>
              </a:spcBef>
              <a:spcAft>
                <a:spcPts val="0"/>
              </a:spcAft>
              <a:buClr>
                <a:srgbClr val="000000"/>
              </a:buClr>
              <a:buSzPts val="4750"/>
              <a:buFont typeface="Helvetica Neue"/>
              <a:buChar char="•"/>
              <a:defRPr sz="3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43" name="Google Shape;43;p61"/>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52"/>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7" name="Google Shape;7;p52"/>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609600" lvl="0" marL="4572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9600" lvl="1" marL="914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9600" lvl="2" marL="1371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9600" lvl="3" marL="1828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9600" lvl="4" marL="22860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9600" lvl="5" marL="27432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9600" lvl="6" marL="3200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9600" lvl="7" marL="3657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9600" lvl="8" marL="4114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8" name="Google Shape;8;p52"/>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azdhs.gov/preparedness/epidemiology-disease-control/index.php#resources-coun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doi.org/10.1111/apa.7037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1" Type="http://schemas.openxmlformats.org/officeDocument/2006/relationships/hyperlink" Target="https://www.azdhs.gov/documents/preparedness/epidemiology-disease-control/measles/measles-practitioner-information.pdf" TargetMode="External"/><Relationship Id="rId10" Type="http://schemas.openxmlformats.org/officeDocument/2006/relationships/hyperlink" Target="https://www.azdhs.gov/documents/preparedness/epidemiology-disease-control/measles/measles-clinician-faq.pdf" TargetMode="External"/><Relationship Id="rId13" Type="http://schemas.openxmlformats.org/officeDocument/2006/relationships/hyperlink" Target="https://www.azdhs.gov/preparedness/epidemiology-disease-control/index.php#resources-county" TargetMode="External"/><Relationship Id="rId12" Type="http://schemas.openxmlformats.org/officeDocument/2006/relationships/hyperlink" Target="https://www.azdhs.gov/preparedness/epidemiology-disease-control/measles/index.php" TargetMode="External"/><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hyperlink" Target="https://www.azdhs.gov/preparedness/epidemiology-disease-control/measles/index.php?utm_medium=email&amp;utm_source=govdelivery#providers" TargetMode="External"/><Relationship Id="rId4" Type="http://schemas.openxmlformats.org/officeDocument/2006/relationships/hyperlink" Target="https://www.azdhs.gov/documents/preparedness/epidemiology-disease-control/measles/measles-surveillance-toolkit.pdf?v=20250508" TargetMode="External"/><Relationship Id="rId9" Type="http://schemas.openxmlformats.org/officeDocument/2006/relationships/hyperlink" Target="https://www.azdhs.gov/documents/preparedness/epidemiology-disease-control/measles/measles-clinician-fact-sheet.pdf" TargetMode="External"/><Relationship Id="rId15" Type="http://schemas.openxmlformats.org/officeDocument/2006/relationships/hyperlink" Target="https://www.cdc.gov/infection-control/hcp/healthcare-personnel-epidemiology-control/measles.html" TargetMode="External"/><Relationship Id="rId14" Type="http://schemas.openxmlformats.org/officeDocument/2006/relationships/hyperlink" Target="https://www.cdc.gov/infection-control/hcp/measles/index.html" TargetMode="External"/><Relationship Id="rId16" Type="http://schemas.openxmlformats.org/officeDocument/2006/relationships/hyperlink" Target="https://www.cdc.gov/infection-control/php/measles-healthcare-response/index.html" TargetMode="External"/><Relationship Id="rId5" Type="http://schemas.openxmlformats.org/officeDocument/2006/relationships/hyperlink" Target="https://www.azdhs.gov/documents/preparedness/epidemiology-disease-control/measles/faqs-managing-measles-exposures-in-healthcare-personnel.pdf" TargetMode="External"/><Relationship Id="rId6" Type="http://schemas.openxmlformats.org/officeDocument/2006/relationships/hyperlink" Target="https://www.azdhs.gov/documents/preparedness/epidemiology-disease-control/measles/faqs-preventing-and-controlling-measles-in-healthcare-facilities.pdf" TargetMode="External"/><Relationship Id="rId7" Type="http://schemas.openxmlformats.org/officeDocument/2006/relationships/hyperlink" Target="https://www.cdc.gov/measles/hcp/clinical-overview/?CDC_AAref_Val=https://www.cdc.gov/measles/hcp/index.html" TargetMode="External"/><Relationship Id="rId8" Type="http://schemas.openxmlformats.org/officeDocument/2006/relationships/hyperlink" Target="http://www.cdc.gov/measle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www.azdhs.gov/preparedness/epidemiology-disease-control/measles/index.php?utm_medium=email&amp;utm_source=govdelivery" TargetMode="Externa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hyperlink" Target="https://www.azdhs.gov/documents/preparedness/epidemiology-disease-control/measles/measles-surveillance-toolkit.pdf?v=20250508" TargetMode="External"/><Relationship Id="rId4" Type="http://schemas.openxmlformats.org/officeDocument/2006/relationships/hyperlink" Target="https://www.cdc.gov/vaccines/imz-schedules/adult-easyread.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hyperlink" Target="https://www.cdc.gov/project-firstline/media/pdfs/PFL-MeaslesMicroLearn.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hyperlink" Target="https://www.cdc.gov/infection-control/hcp/measles/index.html" TargetMode="External"/><Relationship Id="rId4" Type="http://schemas.openxmlformats.org/officeDocument/2006/relationships/hyperlink" Target="https://www.azdhs.gov/documents/preparedness/epidemiology-disease-control/measles/measles-surveillance-toolkit.pdf?v=20250508"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hyperlink" Target="https://www.cdc.gov/project-firstline/media/pdfs/PFL-MeaslesMicroLearn.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hyperlink" Target="https://www.cdc.gov/project-firstline/media/pdfs/PFL-MeaslesMicroLearn.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hyperlink" Target="https://www.cdc.gov/infection-control/media/pdfs/measles-assessment-tool-ICHC-settings-508.pdf" TargetMode="External"/><Relationship Id="rId4" Type="http://schemas.openxmlformats.org/officeDocument/2006/relationships/hyperlink" Target="https://www.cdc.gov/infection-control/php/measles-healthcare-response/index.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hyperlink" Target="https://www.cdc.gov/infection-control/php/measles-healthcare-response/index.html" TargetMode="External"/><Relationship Id="rId4" Type="http://schemas.openxmlformats.org/officeDocument/2006/relationships/hyperlink" Target="https://www.cdc.gov/infection-control/media/pdfs/Measles-Exposure-Guide-HC-Settings-508.pdf" TargetMode="External"/><Relationship Id="rId5" Type="http://schemas.openxmlformats.org/officeDocument/2006/relationships/hyperlink" Target="https://www.cdc.gov/infection-control/media/pdfs/measles-exposure-Script-508.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hyperlink" Target="mailto:VPD@azdhs.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
          <p:cNvSpPr txBox="1"/>
          <p:nvPr>
            <p:ph idx="1" type="body"/>
          </p:nvPr>
        </p:nvSpPr>
        <p:spPr>
          <a:xfrm>
            <a:off x="1319610" y="8638892"/>
            <a:ext cx="21744780" cy="1872248"/>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rgbClr val="000000"/>
              </a:buClr>
              <a:buSzPts val="4400"/>
              <a:buNone/>
            </a:pPr>
            <a:r>
              <a:rPr lang="en-US"/>
              <a:t>Neil M. Ampel, M.D.</a:t>
            </a:r>
            <a:endParaRPr/>
          </a:p>
          <a:p>
            <a:pPr indent="0" lvl="0" marL="0" rtl="0" algn="ctr">
              <a:lnSpc>
                <a:spcPct val="100000"/>
              </a:lnSpc>
              <a:spcBef>
                <a:spcPts val="0"/>
              </a:spcBef>
              <a:spcAft>
                <a:spcPts val="0"/>
              </a:spcAft>
              <a:buClr>
                <a:srgbClr val="000000"/>
              </a:buClr>
              <a:buSzPts val="4400"/>
              <a:buNone/>
            </a:pPr>
            <a:r>
              <a:rPr lang="en-US"/>
              <a:t>Consultant, Arizona Department of Health Services</a:t>
            </a:r>
            <a:endParaRPr/>
          </a:p>
        </p:txBody>
      </p:sp>
      <p:sp>
        <p:nvSpPr>
          <p:cNvPr id="72" name="Google Shape;72;p1"/>
          <p:cNvSpPr txBox="1"/>
          <p:nvPr>
            <p:ph type="title"/>
          </p:nvPr>
        </p:nvSpPr>
        <p:spPr>
          <a:xfrm>
            <a:off x="1676400" y="4206873"/>
            <a:ext cx="21031200" cy="2651127"/>
          </a:xfrm>
          <a:prstGeom prst="rect">
            <a:avLst/>
          </a:prstGeom>
          <a:noFill/>
          <a:ln>
            <a:noFill/>
          </a:ln>
        </p:spPr>
        <p:txBody>
          <a:bodyPr anchorCtr="0" anchor="ctr" bIns="91425" lIns="91425" spcFirstLastPara="1" rIns="91425" wrap="square" tIns="91425">
            <a:normAutofit/>
          </a:bodyPr>
          <a:lstStyle/>
          <a:p>
            <a:pPr indent="0" lvl="0" marL="0" rtl="0" algn="ctr">
              <a:lnSpc>
                <a:spcPct val="90000"/>
              </a:lnSpc>
              <a:spcBef>
                <a:spcPts val="0"/>
              </a:spcBef>
              <a:spcAft>
                <a:spcPts val="0"/>
              </a:spcAft>
              <a:buClr>
                <a:srgbClr val="000000"/>
              </a:buClr>
              <a:buSzPts val="8800"/>
              <a:buFont typeface="Arial"/>
              <a:buNone/>
            </a:pPr>
            <a:r>
              <a:rPr b="1" i="0" lang="en-US" sz="8800" u="none" cap="none" strike="noStrike">
                <a:solidFill>
                  <a:srgbClr val="000000"/>
                </a:solidFill>
                <a:latin typeface="Arial"/>
                <a:ea typeface="Arial"/>
                <a:cs typeface="Arial"/>
                <a:sym typeface="Arial"/>
              </a:rPr>
              <a:t>Measles: clinical aspects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0"/>
          <p:cNvSpPr txBox="1"/>
          <p:nvPr>
            <p:ph type="title"/>
          </p:nvPr>
        </p:nvSpPr>
        <p:spPr>
          <a:xfrm>
            <a:off x="1540933" y="319463"/>
            <a:ext cx="21031202" cy="2230828"/>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i="0" lang="en-US" sz="7200" u="none" cap="none" strike="noStrike">
                <a:solidFill>
                  <a:srgbClr val="000000"/>
                </a:solidFill>
                <a:latin typeface="Arial"/>
                <a:ea typeface="Arial"/>
                <a:cs typeface="Arial"/>
                <a:sym typeface="Arial"/>
              </a:rPr>
              <a:t>Measles transmission</a:t>
            </a:r>
            <a:endParaRPr/>
          </a:p>
        </p:txBody>
      </p:sp>
      <p:sp>
        <p:nvSpPr>
          <p:cNvPr id="132" name="Google Shape;132;p10"/>
          <p:cNvSpPr txBox="1"/>
          <p:nvPr/>
        </p:nvSpPr>
        <p:spPr>
          <a:xfrm>
            <a:off x="1350206" y="2404272"/>
            <a:ext cx="21031202" cy="9687846"/>
          </a:xfrm>
          <a:prstGeom prst="rect">
            <a:avLst/>
          </a:prstGeom>
          <a:noFill/>
          <a:ln>
            <a:noFill/>
          </a:ln>
        </p:spPr>
        <p:txBody>
          <a:bodyPr anchorCtr="0" anchor="ctr" bIns="50800" lIns="50800" spcFirstLastPara="1" rIns="50800" wrap="square" tIns="50800">
            <a:normAutofit lnSpcReduction="10000"/>
          </a:bodyPr>
          <a:lstStyle/>
          <a:p>
            <a:pPr indent="-457200" lvl="0" marL="457200" marR="0" rtl="0" algn="l">
              <a:lnSpc>
                <a:spcPct val="100000"/>
              </a:lnSpc>
              <a:spcBef>
                <a:spcPts val="0"/>
              </a:spcBef>
              <a:spcAft>
                <a:spcPts val="0"/>
              </a:spcAft>
              <a:buClr>
                <a:srgbClr val="000000"/>
              </a:buClr>
              <a:buSzPts val="3600"/>
              <a:buFont typeface="Arial"/>
              <a:buChar char="•"/>
            </a:pPr>
            <a:r>
              <a:rPr b="1" i="0" lang="en-US" sz="3600" u="none" cap="none" strike="noStrike">
                <a:solidFill>
                  <a:srgbClr val="000000"/>
                </a:solidFill>
                <a:latin typeface="Arial"/>
                <a:ea typeface="Arial"/>
                <a:cs typeface="Arial"/>
                <a:sym typeface="Arial"/>
              </a:rPr>
              <a:t>Infection is acquired by an airborne route</a:t>
            </a:r>
            <a:endParaRPr/>
          </a:p>
          <a:p>
            <a:pPr indent="-457200" lvl="1" marL="9144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Likely through both </a:t>
            </a:r>
            <a:r>
              <a:rPr b="1" i="0" lang="en-US" sz="3600" u="none" cap="none" strike="noStrike">
                <a:solidFill>
                  <a:srgbClr val="000000"/>
                </a:solidFill>
                <a:latin typeface="Arial"/>
                <a:ea typeface="Arial"/>
                <a:cs typeface="Arial"/>
                <a:sym typeface="Arial"/>
              </a:rPr>
              <a:t>aerosol</a:t>
            </a:r>
            <a:r>
              <a:rPr b="0" i="0" lang="en-US" sz="3600" u="none" cap="none" strike="noStrike">
                <a:solidFill>
                  <a:srgbClr val="000000"/>
                </a:solidFill>
                <a:latin typeface="Arial"/>
                <a:ea typeface="Arial"/>
                <a:cs typeface="Arial"/>
                <a:sym typeface="Arial"/>
              </a:rPr>
              <a:t> (&lt;5 µm) and </a:t>
            </a:r>
            <a:r>
              <a:rPr b="1" i="0" lang="en-US" sz="3600" u="none" cap="none" strike="noStrike">
                <a:solidFill>
                  <a:srgbClr val="000000"/>
                </a:solidFill>
                <a:latin typeface="Arial"/>
                <a:ea typeface="Arial"/>
                <a:cs typeface="Arial"/>
                <a:sym typeface="Arial"/>
              </a:rPr>
              <a:t>droplet</a:t>
            </a:r>
            <a:r>
              <a:rPr b="0" i="0" lang="en-US" sz="3600" u="none" cap="none" strike="noStrike">
                <a:solidFill>
                  <a:srgbClr val="000000"/>
                </a:solidFill>
                <a:latin typeface="Arial"/>
                <a:ea typeface="Arial"/>
                <a:cs typeface="Arial"/>
                <a:sym typeface="Arial"/>
              </a:rPr>
              <a:t> (&gt;5-10 µm) exposure</a:t>
            </a:r>
            <a:endParaRPr/>
          </a:p>
          <a:p>
            <a:pPr indent="-457200" lvl="2" marL="13716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direct contact with respiratory secretions</a:t>
            </a:r>
            <a:endParaRPr/>
          </a:p>
          <a:p>
            <a:pPr indent="-457200" lvl="2" marL="13716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surface contamination plays a very minor role</a:t>
            </a:r>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Arial"/>
              <a:buChar char="•"/>
            </a:pPr>
            <a:r>
              <a:rPr b="1" i="0" lang="en-US" sz="3600" u="none" cap="none" strike="noStrike">
                <a:solidFill>
                  <a:srgbClr val="000000"/>
                </a:solidFill>
                <a:latin typeface="Arial"/>
                <a:ea typeface="Arial"/>
                <a:cs typeface="Arial"/>
                <a:sym typeface="Arial"/>
              </a:rPr>
              <a:t>R</a:t>
            </a:r>
            <a:r>
              <a:rPr b="1" baseline="-25000" i="0" lang="en-US" sz="3600" u="none" cap="none" strike="noStrike">
                <a:solidFill>
                  <a:srgbClr val="000000"/>
                </a:solidFill>
                <a:latin typeface="Arial"/>
                <a:ea typeface="Arial"/>
                <a:cs typeface="Arial"/>
                <a:sym typeface="Arial"/>
              </a:rPr>
              <a:t>0</a:t>
            </a:r>
            <a:r>
              <a:rPr b="0" i="0" lang="en-US" sz="3600" u="none" cap="none" strike="noStrike">
                <a:solidFill>
                  <a:srgbClr val="000000"/>
                </a:solidFill>
                <a:latin typeface="Arial"/>
                <a:ea typeface="Arial"/>
                <a:cs typeface="Arial"/>
                <a:sym typeface="Arial"/>
              </a:rPr>
              <a:t> is </a:t>
            </a:r>
            <a:r>
              <a:rPr b="1" i="0" lang="en-US" sz="3600" u="none" cap="none" strike="noStrike">
                <a:solidFill>
                  <a:srgbClr val="000000"/>
                </a:solidFill>
                <a:latin typeface="Arial"/>
                <a:ea typeface="Arial"/>
                <a:cs typeface="Arial"/>
                <a:sym typeface="Arial"/>
              </a:rPr>
              <a:t>12-18</a:t>
            </a:r>
            <a:endParaRPr/>
          </a:p>
          <a:p>
            <a:pPr indent="-457200" lvl="2" marL="13716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1 infected person will infect 12-18 non-immune individuals</a:t>
            </a:r>
            <a:endParaRPr/>
          </a:p>
          <a:p>
            <a:pPr indent="-457200" lvl="2" marL="13716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Control requires ≥95% community immunity to prevent spread</a:t>
            </a:r>
            <a:endParaRPr/>
          </a:p>
          <a:p>
            <a:pPr indent="-457200" lvl="2" marL="13716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Compared to</a:t>
            </a:r>
            <a:endParaRPr/>
          </a:p>
          <a:p>
            <a:pPr indent="-457200" lvl="3" marL="18288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Chickenpox: 7-10; pertussis: 5-17; SARS-CoV-2: 3-8; influenza: 1-2</a:t>
            </a:r>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Measles virus is </a:t>
            </a:r>
            <a:r>
              <a:rPr b="1" i="0" lang="en-US" sz="3600" u="none" cap="none" strike="noStrike">
                <a:solidFill>
                  <a:srgbClr val="000000"/>
                </a:solidFill>
                <a:latin typeface="Arial"/>
                <a:ea typeface="Arial"/>
                <a:cs typeface="Arial"/>
                <a:sym typeface="Arial"/>
              </a:rPr>
              <a:t>persistent</a:t>
            </a:r>
            <a:r>
              <a:rPr b="0" i="0" lang="en-US" sz="3600" u="none" cap="none" strike="noStrike">
                <a:solidFill>
                  <a:srgbClr val="000000"/>
                </a:solidFill>
                <a:latin typeface="Arial"/>
                <a:ea typeface="Arial"/>
                <a:cs typeface="Arial"/>
                <a:sym typeface="Arial"/>
              </a:rPr>
              <a:t> in the indoor environment</a:t>
            </a:r>
            <a:endParaRPr/>
          </a:p>
          <a:p>
            <a:pPr indent="-457200" lvl="1" marL="9144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Virus </a:t>
            </a:r>
            <a:r>
              <a:rPr b="1" i="0" lang="en-US" sz="3600" u="none" cap="none" strike="noStrike">
                <a:solidFill>
                  <a:srgbClr val="000000"/>
                </a:solidFill>
                <a:latin typeface="Arial"/>
                <a:ea typeface="Arial"/>
                <a:cs typeface="Arial"/>
                <a:sym typeface="Arial"/>
              </a:rPr>
              <a:t>survives &gt;2 hr</a:t>
            </a:r>
            <a:r>
              <a:rPr b="0" i="0" lang="en-US" sz="3600" u="none" cap="none" strike="noStrike">
                <a:solidFill>
                  <a:srgbClr val="000000"/>
                </a:solidFill>
                <a:latin typeface="Arial"/>
                <a:ea typeface="Arial"/>
                <a:cs typeface="Arial"/>
                <a:sym typeface="Arial"/>
              </a:rPr>
              <a:t> in airborne droplet nuclei</a:t>
            </a:r>
            <a:endParaRPr/>
          </a:p>
          <a:p>
            <a:pPr indent="-457200" lvl="1" marL="914400" marR="0" rtl="0" algn="l">
              <a:lnSpc>
                <a:spcPct val="100000"/>
              </a:lnSpc>
              <a:spcBef>
                <a:spcPts val="0"/>
              </a:spcBef>
              <a:spcAft>
                <a:spcPts val="0"/>
              </a:spcAft>
              <a:buClr>
                <a:srgbClr val="000000"/>
              </a:buClr>
              <a:buSzPts val="3600"/>
              <a:buFont typeface="Arial"/>
              <a:buChar char="-"/>
            </a:pPr>
            <a:r>
              <a:rPr b="1" i="0" lang="en-US" sz="3600" u="none" cap="none" strike="noStrike">
                <a:solidFill>
                  <a:srgbClr val="000000"/>
                </a:solidFill>
                <a:latin typeface="Arial"/>
                <a:ea typeface="Arial"/>
                <a:cs typeface="Arial"/>
                <a:sym typeface="Arial"/>
              </a:rPr>
              <a:t>Ventilation</a:t>
            </a:r>
            <a:r>
              <a:rPr b="0" i="0" lang="en-US" sz="3600" u="none" cap="none" strike="noStrike">
                <a:solidFill>
                  <a:srgbClr val="000000"/>
                </a:solidFill>
                <a:latin typeface="Arial"/>
                <a:ea typeface="Arial"/>
                <a:cs typeface="Arial"/>
                <a:sym typeface="Arial"/>
              </a:rPr>
              <a:t> important</a:t>
            </a:r>
            <a:endParaRPr/>
          </a:p>
          <a:p>
            <a:pPr indent="-457200" lvl="2" marL="13716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airborne transmission predicted by room CO</a:t>
            </a:r>
            <a:r>
              <a:rPr b="0" baseline="-25000" i="0" lang="en-US" sz="3600" u="none" cap="none" strike="noStrike">
                <a:solidFill>
                  <a:srgbClr val="000000"/>
                </a:solidFill>
                <a:latin typeface="Arial"/>
                <a:ea typeface="Arial"/>
                <a:cs typeface="Arial"/>
                <a:sym typeface="Arial"/>
              </a:rPr>
              <a:t>2</a:t>
            </a:r>
            <a:r>
              <a:rPr b="0" i="0" lang="en-US" sz="3600" u="none" cap="none" strike="noStrike">
                <a:solidFill>
                  <a:srgbClr val="000000"/>
                </a:solidFill>
                <a:latin typeface="Arial"/>
                <a:ea typeface="Arial"/>
                <a:cs typeface="Arial"/>
                <a:sym typeface="Arial"/>
              </a:rPr>
              <a:t> concentration</a:t>
            </a:r>
            <a:endParaRPr/>
          </a:p>
          <a:p>
            <a:pPr indent="914400" lvl="2"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(Iwamura &amp; Tsutsumi, Cureus 2024; doi:10.7759/cureus.64882)</a:t>
            </a:r>
            <a:endParaRPr/>
          </a:p>
          <a:p>
            <a:pPr indent="-457200" lvl="1" marL="914400" marR="0" rtl="0" algn="l">
              <a:lnSpc>
                <a:spcPct val="100000"/>
              </a:lnSpc>
              <a:spcBef>
                <a:spcPts val="0"/>
              </a:spcBef>
              <a:spcAft>
                <a:spcPts val="0"/>
              </a:spcAft>
              <a:buClr>
                <a:srgbClr val="000000"/>
              </a:buClr>
              <a:buSzPts val="3600"/>
              <a:buFont typeface="Arial"/>
              <a:buChar char="-"/>
            </a:pPr>
            <a:r>
              <a:rPr b="1" i="0" lang="en-US" sz="3600" u="none" cap="none" strike="noStrike">
                <a:solidFill>
                  <a:srgbClr val="000000"/>
                </a:solidFill>
                <a:latin typeface="Arial"/>
                <a:ea typeface="Arial"/>
                <a:cs typeface="Arial"/>
                <a:sym typeface="Arial"/>
              </a:rPr>
              <a:t>N95 masks</a:t>
            </a:r>
            <a:r>
              <a:rPr b="0" i="0" lang="en-US" sz="3600" u="none" cap="none" strike="noStrike">
                <a:solidFill>
                  <a:srgbClr val="000000"/>
                </a:solidFill>
                <a:latin typeface="Arial"/>
                <a:ea typeface="Arial"/>
                <a:cs typeface="Arial"/>
                <a:sym typeface="Arial"/>
              </a:rPr>
              <a:t> for health care personnel</a:t>
            </a:r>
            <a:endParaRPr/>
          </a:p>
          <a:p>
            <a:pPr indent="-457200" lvl="1" marL="914400" marR="0" rtl="0" algn="l">
              <a:lnSpc>
                <a:spcPct val="100000"/>
              </a:lnSpc>
              <a:spcBef>
                <a:spcPts val="0"/>
              </a:spcBef>
              <a:spcAft>
                <a:spcPts val="0"/>
              </a:spcAft>
              <a:buClr>
                <a:srgbClr val="000000"/>
              </a:buClr>
              <a:buSzPts val="3600"/>
              <a:buFont typeface="Arial"/>
              <a:buChar char="-"/>
            </a:pPr>
            <a:r>
              <a:rPr b="1" i="0" lang="en-US" sz="3600" u="none" cap="none" strike="noStrike">
                <a:solidFill>
                  <a:srgbClr val="000000"/>
                </a:solidFill>
                <a:latin typeface="Arial"/>
                <a:ea typeface="Arial"/>
                <a:cs typeface="Arial"/>
                <a:sym typeface="Arial"/>
              </a:rPr>
              <a:t>Surgical masks</a:t>
            </a:r>
            <a:r>
              <a:rPr b="0" i="0" lang="en-US" sz="3600" u="none" cap="none" strike="noStrike">
                <a:solidFill>
                  <a:srgbClr val="000000"/>
                </a:solidFill>
                <a:latin typeface="Arial"/>
                <a:ea typeface="Arial"/>
                <a:cs typeface="Arial"/>
                <a:sym typeface="Arial"/>
              </a:rPr>
              <a:t> for patients with suspected measles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1"/>
          <p:cNvSpPr txBox="1"/>
          <p:nvPr>
            <p:ph type="title"/>
          </p:nvPr>
        </p:nvSpPr>
        <p:spPr>
          <a:xfrm>
            <a:off x="1268807" y="231923"/>
            <a:ext cx="12595800" cy="13830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400"/>
              <a:buFont typeface="Arial"/>
              <a:buNone/>
            </a:pPr>
            <a:r>
              <a:rPr b="1" i="0" lang="en-US" sz="6400" u="none" cap="none" strike="noStrike">
                <a:solidFill>
                  <a:srgbClr val="000000"/>
                </a:solidFill>
                <a:latin typeface="Arial"/>
                <a:ea typeface="Arial"/>
                <a:cs typeface="Arial"/>
                <a:sym typeface="Arial"/>
              </a:rPr>
              <a:t>Measles: presentation</a:t>
            </a:r>
            <a:endParaRPr/>
          </a:p>
        </p:txBody>
      </p:sp>
      <p:sp>
        <p:nvSpPr>
          <p:cNvPr id="138" name="Google Shape;138;p11"/>
          <p:cNvSpPr txBox="1"/>
          <p:nvPr>
            <p:ph idx="1" type="body"/>
          </p:nvPr>
        </p:nvSpPr>
        <p:spPr>
          <a:xfrm>
            <a:off x="1268800" y="1614925"/>
            <a:ext cx="16747200" cy="10449300"/>
          </a:xfrm>
          <a:prstGeom prst="rect">
            <a:avLst/>
          </a:prstGeom>
          <a:noFill/>
          <a:ln>
            <a:noFill/>
          </a:ln>
        </p:spPr>
        <p:txBody>
          <a:bodyPr anchorCtr="0" anchor="t" bIns="91425" lIns="91425" spcFirstLastPara="1" rIns="91425" wrap="square" tIns="91425">
            <a:normAutofit fontScale="70000" lnSpcReduction="20000"/>
          </a:bodyPr>
          <a:lstStyle/>
          <a:p>
            <a:pPr indent="-284607" lvl="0" marL="347472" rtl="0" algn="l">
              <a:lnSpc>
                <a:spcPct val="100000"/>
              </a:lnSpc>
              <a:spcBef>
                <a:spcPts val="0"/>
              </a:spcBef>
              <a:spcAft>
                <a:spcPts val="0"/>
              </a:spcAft>
              <a:buClr>
                <a:srgbClr val="000000"/>
              </a:buClr>
              <a:buSzPct val="58928"/>
              <a:buChar char="•"/>
            </a:pPr>
            <a:r>
              <a:rPr b="1" lang="en-US"/>
              <a:t>Fever</a:t>
            </a:r>
            <a:r>
              <a:rPr b="0" lang="en-US"/>
              <a:t>: 10-14 days after exposure</a:t>
            </a:r>
            <a:endParaRPr/>
          </a:p>
          <a:p>
            <a:pPr indent="0" lvl="0" marL="0" rtl="0" algn="l">
              <a:lnSpc>
                <a:spcPct val="100000"/>
              </a:lnSpc>
              <a:spcBef>
                <a:spcPts val="0"/>
              </a:spcBef>
              <a:spcAft>
                <a:spcPts val="0"/>
              </a:spcAft>
              <a:buClr>
                <a:srgbClr val="000000"/>
              </a:buClr>
              <a:buSzPct val="100000"/>
              <a:buNone/>
            </a:pPr>
            <a:r>
              <a:t/>
            </a:r>
            <a:endParaRPr b="0"/>
          </a:p>
          <a:p>
            <a:pPr indent="-284607" lvl="0" marL="347472" rtl="0" algn="l">
              <a:lnSpc>
                <a:spcPct val="100000"/>
              </a:lnSpc>
              <a:spcBef>
                <a:spcPts val="0"/>
              </a:spcBef>
              <a:spcAft>
                <a:spcPts val="0"/>
              </a:spcAft>
              <a:buClr>
                <a:srgbClr val="000000"/>
              </a:buClr>
              <a:buSzPct val="58928"/>
              <a:buChar char="•"/>
            </a:pPr>
            <a:r>
              <a:rPr b="1" lang="en-US"/>
              <a:t>Three “C’s”</a:t>
            </a:r>
            <a:endParaRPr b="1"/>
          </a:p>
          <a:p>
            <a:pPr indent="-284607" lvl="1" marL="694944" rtl="0" algn="l">
              <a:lnSpc>
                <a:spcPct val="100000"/>
              </a:lnSpc>
              <a:spcBef>
                <a:spcPts val="0"/>
              </a:spcBef>
              <a:spcAft>
                <a:spcPts val="0"/>
              </a:spcAft>
              <a:buClr>
                <a:srgbClr val="000000"/>
              </a:buClr>
              <a:buSzPct val="58928"/>
              <a:buChar char="-"/>
            </a:pPr>
            <a:r>
              <a:rPr b="1" lang="en-US"/>
              <a:t>Cough</a:t>
            </a:r>
            <a:endParaRPr b="1"/>
          </a:p>
          <a:p>
            <a:pPr indent="-284607" lvl="1" marL="694944" rtl="0" algn="l">
              <a:lnSpc>
                <a:spcPct val="100000"/>
              </a:lnSpc>
              <a:spcBef>
                <a:spcPts val="0"/>
              </a:spcBef>
              <a:spcAft>
                <a:spcPts val="0"/>
              </a:spcAft>
              <a:buClr>
                <a:srgbClr val="000000"/>
              </a:buClr>
              <a:buSzPct val="58928"/>
              <a:buChar char="-"/>
            </a:pPr>
            <a:r>
              <a:rPr b="1" lang="en-US"/>
              <a:t>Coryza</a:t>
            </a:r>
            <a:endParaRPr b="1"/>
          </a:p>
          <a:p>
            <a:pPr indent="-284607" lvl="1" marL="694944" rtl="0" algn="l">
              <a:lnSpc>
                <a:spcPct val="100000"/>
              </a:lnSpc>
              <a:spcBef>
                <a:spcPts val="0"/>
              </a:spcBef>
              <a:spcAft>
                <a:spcPts val="0"/>
              </a:spcAft>
              <a:buClr>
                <a:srgbClr val="000000"/>
              </a:buClr>
              <a:buSzPct val="58928"/>
              <a:buChar char="-"/>
            </a:pPr>
            <a:r>
              <a:rPr b="1" lang="en-US"/>
              <a:t>Conjunctivitis</a:t>
            </a:r>
            <a:endParaRPr b="1"/>
          </a:p>
          <a:p>
            <a:pPr indent="0" lvl="1" marL="694944" rtl="0" algn="l">
              <a:lnSpc>
                <a:spcPct val="100000"/>
              </a:lnSpc>
              <a:spcBef>
                <a:spcPts val="0"/>
              </a:spcBef>
              <a:spcAft>
                <a:spcPts val="0"/>
              </a:spcAft>
              <a:buClr>
                <a:srgbClr val="000000"/>
              </a:buClr>
              <a:buSzPct val="100000"/>
              <a:buNone/>
            </a:pPr>
            <a:r>
              <a:t/>
            </a:r>
            <a:endParaRPr/>
          </a:p>
          <a:p>
            <a:pPr indent="-284607" lvl="0" marL="347472" rtl="0" algn="l">
              <a:lnSpc>
                <a:spcPct val="100000"/>
              </a:lnSpc>
              <a:spcBef>
                <a:spcPts val="0"/>
              </a:spcBef>
              <a:spcAft>
                <a:spcPts val="0"/>
              </a:spcAft>
              <a:buClr>
                <a:srgbClr val="000000"/>
              </a:buClr>
              <a:buSzPct val="58928"/>
              <a:buChar char="•"/>
            </a:pPr>
            <a:r>
              <a:rPr b="1" lang="en-US"/>
              <a:t>Koplic spots: </a:t>
            </a:r>
            <a:endParaRPr b="1"/>
          </a:p>
          <a:p>
            <a:pPr indent="-284607" lvl="1" marL="694944" rtl="0" algn="l">
              <a:lnSpc>
                <a:spcPct val="100000"/>
              </a:lnSpc>
              <a:spcBef>
                <a:spcPts val="0"/>
              </a:spcBef>
              <a:spcAft>
                <a:spcPts val="0"/>
              </a:spcAft>
              <a:buClr>
                <a:srgbClr val="000000"/>
              </a:buClr>
              <a:buSzPct val="58928"/>
              <a:buChar char="•"/>
            </a:pPr>
            <a:r>
              <a:rPr lang="en-US"/>
              <a:t>1-3 mm white spots on erythematous base on buccal mucosa opposite the molars</a:t>
            </a:r>
            <a:endParaRPr/>
          </a:p>
          <a:p>
            <a:pPr indent="-284607" lvl="1" marL="694944" rtl="0" algn="l">
              <a:lnSpc>
                <a:spcPct val="100000"/>
              </a:lnSpc>
              <a:spcBef>
                <a:spcPts val="0"/>
              </a:spcBef>
              <a:spcAft>
                <a:spcPts val="0"/>
              </a:spcAft>
              <a:buClr>
                <a:srgbClr val="000000"/>
              </a:buClr>
              <a:buSzPct val="58928"/>
              <a:buChar char="•"/>
            </a:pPr>
            <a:r>
              <a:rPr lang="en-US"/>
              <a:t>1-2 days prior to rash, 1-2 days after</a:t>
            </a:r>
            <a:endParaRPr/>
          </a:p>
          <a:p>
            <a:pPr indent="-284607" lvl="1" marL="694944" rtl="0" algn="l">
              <a:lnSpc>
                <a:spcPct val="100000"/>
              </a:lnSpc>
              <a:spcBef>
                <a:spcPts val="0"/>
              </a:spcBef>
              <a:spcAft>
                <a:spcPts val="0"/>
              </a:spcAft>
              <a:buClr>
                <a:srgbClr val="000000"/>
              </a:buClr>
              <a:buSzPct val="58928"/>
              <a:buChar char="•"/>
            </a:pPr>
            <a:r>
              <a:rPr lang="en-US"/>
              <a:t>seen in 60-70% of cases and are </a:t>
            </a:r>
            <a:r>
              <a:rPr lang="en-US" u="sng"/>
              <a:t>pathognomonic</a:t>
            </a:r>
            <a:endParaRPr/>
          </a:p>
          <a:p>
            <a:pPr indent="0" lvl="0" marL="0" rtl="0" algn="l">
              <a:lnSpc>
                <a:spcPct val="100000"/>
              </a:lnSpc>
              <a:spcBef>
                <a:spcPts val="0"/>
              </a:spcBef>
              <a:spcAft>
                <a:spcPts val="0"/>
              </a:spcAft>
              <a:buClr>
                <a:srgbClr val="000000"/>
              </a:buClr>
              <a:buSzPct val="100000"/>
              <a:buNone/>
            </a:pPr>
            <a:r>
              <a:t/>
            </a:r>
            <a:endParaRPr u="sng"/>
          </a:p>
          <a:p>
            <a:pPr indent="-284607" lvl="0" marL="347472" rtl="0" algn="l">
              <a:lnSpc>
                <a:spcPct val="100000"/>
              </a:lnSpc>
              <a:spcBef>
                <a:spcPts val="0"/>
              </a:spcBef>
              <a:spcAft>
                <a:spcPts val="0"/>
              </a:spcAft>
              <a:buClr>
                <a:srgbClr val="000000"/>
              </a:buClr>
              <a:buSzPct val="58928"/>
              <a:buChar char="•"/>
            </a:pPr>
            <a:r>
              <a:rPr b="1" lang="en-US"/>
              <a:t>Rash</a:t>
            </a:r>
            <a:r>
              <a:rPr b="0" lang="en-US"/>
              <a:t>: </a:t>
            </a:r>
            <a:r>
              <a:rPr lang="en-US"/>
              <a:t>3</a:t>
            </a:r>
            <a:r>
              <a:rPr b="0" lang="en-US"/>
              <a:t>-</a:t>
            </a:r>
            <a:r>
              <a:rPr lang="en-US"/>
              <a:t>5</a:t>
            </a:r>
            <a:r>
              <a:rPr b="0" lang="en-US"/>
              <a:t> days after fever</a:t>
            </a:r>
            <a:endParaRPr/>
          </a:p>
          <a:p>
            <a:pPr indent="-284607" lvl="1" marL="694944" rtl="0" algn="l">
              <a:lnSpc>
                <a:spcPct val="100000"/>
              </a:lnSpc>
              <a:spcBef>
                <a:spcPts val="0"/>
              </a:spcBef>
              <a:spcAft>
                <a:spcPts val="0"/>
              </a:spcAft>
              <a:buClr>
                <a:srgbClr val="000000"/>
              </a:buClr>
              <a:buSzPct val="58928"/>
              <a:buChar char="-"/>
            </a:pPr>
            <a:r>
              <a:rPr lang="en-US"/>
              <a:t>Erythematous, maculopapular (</a:t>
            </a:r>
            <a:r>
              <a:rPr lang="en-US" u="sng"/>
              <a:t>morbilliform</a:t>
            </a:r>
            <a:r>
              <a:rPr lang="en-US"/>
              <a:t>), not petechial</a:t>
            </a:r>
            <a:endParaRPr/>
          </a:p>
          <a:p>
            <a:pPr indent="-284607" lvl="1" marL="694944" rtl="0" algn="l">
              <a:lnSpc>
                <a:spcPct val="100000"/>
              </a:lnSpc>
              <a:spcBef>
                <a:spcPts val="0"/>
              </a:spcBef>
              <a:spcAft>
                <a:spcPts val="0"/>
              </a:spcAft>
              <a:buClr>
                <a:srgbClr val="000000"/>
              </a:buClr>
              <a:buSzPct val="58928"/>
              <a:buChar char="-"/>
            </a:pPr>
            <a:r>
              <a:rPr lang="en-US"/>
              <a:t>Face → Head → Trunk → Legs</a:t>
            </a:r>
            <a:endParaRPr/>
          </a:p>
          <a:p>
            <a:pPr indent="-284607" lvl="1" marL="694944" rtl="0" algn="l">
              <a:lnSpc>
                <a:spcPct val="100000"/>
              </a:lnSpc>
              <a:spcBef>
                <a:spcPts val="0"/>
              </a:spcBef>
              <a:spcAft>
                <a:spcPts val="0"/>
              </a:spcAft>
              <a:buClr>
                <a:srgbClr val="000000"/>
              </a:buClr>
              <a:buSzPct val="58928"/>
              <a:buChar char="-"/>
            </a:pPr>
            <a:r>
              <a:rPr lang="en-US"/>
              <a:t>Resolves in reverse order after 3-5 days</a:t>
            </a:r>
            <a:endParaRPr/>
          </a:p>
          <a:p>
            <a:pPr indent="-284607" lvl="1" marL="694944" rtl="0" algn="l">
              <a:lnSpc>
                <a:spcPct val="100000"/>
              </a:lnSpc>
              <a:spcBef>
                <a:spcPts val="0"/>
              </a:spcBef>
              <a:spcAft>
                <a:spcPts val="0"/>
              </a:spcAft>
              <a:buClr>
                <a:srgbClr val="000000"/>
              </a:buClr>
              <a:buSzPct val="58928"/>
              <a:buChar char="-"/>
            </a:pPr>
            <a:r>
              <a:rPr lang="en-US" u="sng"/>
              <a:t>Infectious</a:t>
            </a:r>
            <a:r>
              <a:rPr lang="en-US" u="none"/>
              <a:t>: 4 days before to 4 days after rash onset</a:t>
            </a:r>
            <a:endParaRPr/>
          </a:p>
          <a:p>
            <a:pPr indent="0" lvl="0" marL="0" rtl="0" algn="l">
              <a:lnSpc>
                <a:spcPct val="100000"/>
              </a:lnSpc>
              <a:spcBef>
                <a:spcPts val="0"/>
              </a:spcBef>
              <a:spcAft>
                <a:spcPts val="0"/>
              </a:spcAft>
              <a:buClr>
                <a:srgbClr val="000000"/>
              </a:buClr>
              <a:buSzPct val="100000"/>
              <a:buNone/>
            </a:pPr>
            <a:r>
              <a:t/>
            </a:r>
            <a:endParaRPr u="none"/>
          </a:p>
          <a:p>
            <a:pPr indent="-284607" lvl="0" marL="347472" rtl="0" algn="l">
              <a:lnSpc>
                <a:spcPct val="100000"/>
              </a:lnSpc>
              <a:spcBef>
                <a:spcPts val="0"/>
              </a:spcBef>
              <a:spcAft>
                <a:spcPts val="0"/>
              </a:spcAft>
              <a:buClr>
                <a:srgbClr val="000000"/>
              </a:buClr>
              <a:buSzPct val="58928"/>
              <a:buChar char="•"/>
            </a:pPr>
            <a:r>
              <a:rPr b="1" lang="en-US"/>
              <a:t>Diarrhea</a:t>
            </a:r>
            <a:r>
              <a:rPr b="0" lang="en-US"/>
              <a:t>: common</a:t>
            </a:r>
            <a:endParaRPr/>
          </a:p>
          <a:p>
            <a:pPr indent="-284607" lvl="1" marL="694944" rtl="0" algn="l">
              <a:lnSpc>
                <a:spcPct val="100000"/>
              </a:lnSpc>
              <a:spcBef>
                <a:spcPts val="0"/>
              </a:spcBef>
              <a:spcAft>
                <a:spcPts val="0"/>
              </a:spcAft>
              <a:buClr>
                <a:srgbClr val="000000"/>
              </a:buClr>
              <a:buSzPct val="58928"/>
              <a:buChar char="-"/>
            </a:pPr>
            <a:r>
              <a:rPr lang="en-US"/>
              <a:t>at time of prodrome and may last up to 30 days</a:t>
            </a:r>
            <a:endParaRPr/>
          </a:p>
        </p:txBody>
      </p:sp>
      <p:pic>
        <p:nvPicPr>
          <p:cNvPr descr="pasted-movie.png" id="139" name="Google Shape;139;p11"/>
          <p:cNvPicPr preferRelativeResize="0"/>
          <p:nvPr/>
        </p:nvPicPr>
        <p:blipFill rotWithShape="1">
          <a:blip r:embed="rId3">
            <a:alphaModFix/>
          </a:blip>
          <a:srcRect b="0" l="0" r="0" t="0"/>
          <a:stretch/>
        </p:blipFill>
        <p:spPr>
          <a:xfrm>
            <a:off x="19131701" y="976961"/>
            <a:ext cx="4136494" cy="6249123"/>
          </a:xfrm>
          <a:prstGeom prst="rect">
            <a:avLst/>
          </a:prstGeom>
          <a:noFill/>
          <a:ln>
            <a:noFill/>
          </a:ln>
        </p:spPr>
      </p:pic>
      <p:sp>
        <p:nvSpPr>
          <p:cNvPr id="140" name="Google Shape;140;p11"/>
          <p:cNvSpPr txBox="1"/>
          <p:nvPr/>
        </p:nvSpPr>
        <p:spPr>
          <a:xfrm>
            <a:off x="1497583" y="12679877"/>
            <a:ext cx="6912900" cy="5643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Ho &amp; Mulholland, NEJM 2025; 393:2447</a:t>
            </a:r>
            <a:endParaRPr/>
          </a:p>
        </p:txBody>
      </p:sp>
      <p:grpSp>
        <p:nvGrpSpPr>
          <p:cNvPr id="141" name="Google Shape;141;p11"/>
          <p:cNvGrpSpPr/>
          <p:nvPr/>
        </p:nvGrpSpPr>
        <p:grpSpPr>
          <a:xfrm>
            <a:off x="18662667" y="7718942"/>
            <a:ext cx="5074567" cy="5481892"/>
            <a:chOff x="0" y="-2"/>
            <a:chExt cx="5074565" cy="5481890"/>
          </a:xfrm>
        </p:grpSpPr>
        <p:pic>
          <p:nvPicPr>
            <p:cNvPr descr="pasted-movie.png" id="142" name="Google Shape;142;p11"/>
            <p:cNvPicPr preferRelativeResize="0"/>
            <p:nvPr/>
          </p:nvPicPr>
          <p:blipFill rotWithShape="1">
            <a:blip r:embed="rId4">
              <a:alphaModFix/>
            </a:blip>
            <a:srcRect b="0" l="0" r="0" t="0"/>
            <a:stretch/>
          </p:blipFill>
          <p:spPr>
            <a:xfrm>
              <a:off x="0" y="-2"/>
              <a:ext cx="5074565" cy="5481890"/>
            </a:xfrm>
            <a:prstGeom prst="rect">
              <a:avLst/>
            </a:prstGeom>
            <a:noFill/>
            <a:ln>
              <a:noFill/>
            </a:ln>
          </p:spPr>
        </p:pic>
        <p:sp>
          <p:nvSpPr>
            <p:cNvPr id="143" name="Google Shape;143;p11"/>
            <p:cNvSpPr/>
            <p:nvPr/>
          </p:nvSpPr>
          <p:spPr>
            <a:xfrm>
              <a:off x="127541" y="35647"/>
              <a:ext cx="547673" cy="597660"/>
            </a:xfrm>
            <a:prstGeom prst="rect">
              <a:avLst/>
            </a:prstGeom>
            <a:solidFill>
              <a:srgbClr val="A28B3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4800"/>
                <a:buFont typeface="Helvetica Neue"/>
                <a:buNone/>
              </a:pPr>
              <a:r>
                <a:t/>
              </a:r>
              <a:endParaRPr b="0" i="0" sz="4800" u="none" cap="none" strike="noStrike">
                <a:solidFill>
                  <a:srgbClr val="000000"/>
                </a:solidFill>
                <a:latin typeface="Helvetica Neue"/>
                <a:ea typeface="Helvetica Neue"/>
                <a:cs typeface="Helvetica Neue"/>
                <a:sym typeface="Helvetica Neue"/>
              </a:endParaRPr>
            </a:p>
          </p:txBody>
        </p:sp>
      </p:grpSp>
      <p:grpSp>
        <p:nvGrpSpPr>
          <p:cNvPr id="144" name="Google Shape;144;p11"/>
          <p:cNvGrpSpPr/>
          <p:nvPr/>
        </p:nvGrpSpPr>
        <p:grpSpPr>
          <a:xfrm>
            <a:off x="14291732" y="2313514"/>
            <a:ext cx="3251203" cy="2857505"/>
            <a:chOff x="0" y="-1"/>
            <a:chExt cx="3251202" cy="2857503"/>
          </a:xfrm>
        </p:grpSpPr>
        <p:pic>
          <p:nvPicPr>
            <p:cNvPr descr="pasted-movie.png" id="145" name="Google Shape;145;p11"/>
            <p:cNvPicPr preferRelativeResize="0"/>
            <p:nvPr/>
          </p:nvPicPr>
          <p:blipFill rotWithShape="1">
            <a:blip r:embed="rId5">
              <a:alphaModFix/>
            </a:blip>
            <a:srcRect b="0" l="0" r="0" t="0"/>
            <a:stretch/>
          </p:blipFill>
          <p:spPr>
            <a:xfrm>
              <a:off x="0" y="-1"/>
              <a:ext cx="3251202" cy="2857503"/>
            </a:xfrm>
            <a:prstGeom prst="rect">
              <a:avLst/>
            </a:prstGeom>
            <a:noFill/>
            <a:ln>
              <a:noFill/>
            </a:ln>
          </p:spPr>
        </p:pic>
        <p:sp>
          <p:nvSpPr>
            <p:cNvPr id="146" name="Google Shape;146;p11"/>
            <p:cNvSpPr/>
            <p:nvPr/>
          </p:nvSpPr>
          <p:spPr>
            <a:xfrm>
              <a:off x="70407" y="47809"/>
              <a:ext cx="547673" cy="597660"/>
            </a:xfrm>
            <a:prstGeom prst="rect">
              <a:avLst/>
            </a:prstGeom>
            <a:solidFill>
              <a:srgbClr val="A284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4800"/>
                <a:buFont typeface="Helvetica Neue"/>
                <a:buNone/>
              </a:pPr>
              <a:r>
                <a:t/>
              </a:r>
              <a:endParaRPr b="0" i="0" sz="4800" u="none" cap="none" strike="noStrike">
                <a:solidFill>
                  <a:srgbClr val="000000"/>
                </a:solidFill>
                <a:latin typeface="Helvetica Neue"/>
                <a:ea typeface="Helvetica Neue"/>
                <a:cs typeface="Helvetica Neue"/>
                <a:sym typeface="Helvetica Neue"/>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2"/>
          <p:cNvSpPr txBox="1"/>
          <p:nvPr>
            <p:ph type="title"/>
          </p:nvPr>
        </p:nvSpPr>
        <p:spPr>
          <a:xfrm>
            <a:off x="1557866" y="505729"/>
            <a:ext cx="21031202" cy="1253986"/>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Measles: recognizing in the health care setting</a:t>
            </a:r>
            <a:endParaRPr/>
          </a:p>
        </p:txBody>
      </p:sp>
      <p:sp>
        <p:nvSpPr>
          <p:cNvPr id="152" name="Google Shape;152;p12"/>
          <p:cNvSpPr txBox="1"/>
          <p:nvPr/>
        </p:nvSpPr>
        <p:spPr>
          <a:xfrm>
            <a:off x="1841272" y="2021590"/>
            <a:ext cx="21031202" cy="10182275"/>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Prodromal Syndrome</a:t>
            </a:r>
            <a:endParaRPr/>
          </a:p>
          <a:p>
            <a:pPr indent="-457200" lvl="0" marL="457200" marR="0" rtl="0" algn="l">
              <a:lnSpc>
                <a:spcPct val="100000"/>
              </a:lnSpc>
              <a:spcBef>
                <a:spcPts val="0"/>
              </a:spcBef>
              <a:spcAft>
                <a:spcPts val="0"/>
              </a:spcAft>
              <a:buClr>
                <a:srgbClr val="FF2600"/>
              </a:buClr>
              <a:buSzPts val="3600"/>
              <a:buFont typeface="Arial"/>
              <a:buChar char="•"/>
            </a:pPr>
            <a:r>
              <a:rPr b="1" i="0" lang="en-US" sz="3600" u="sng" cap="none" strike="noStrike">
                <a:solidFill>
                  <a:srgbClr val="FF2600"/>
                </a:solidFill>
                <a:latin typeface="Arial"/>
                <a:ea typeface="Arial"/>
                <a:cs typeface="Arial"/>
                <a:sym typeface="Arial"/>
              </a:rPr>
              <a:t>Fever</a:t>
            </a:r>
            <a:r>
              <a:rPr b="0" i="0" lang="en-US" sz="3600" u="none" cap="none" strike="noStrike">
                <a:solidFill>
                  <a:srgbClr val="000000"/>
                </a:solidFill>
                <a:latin typeface="Arial"/>
                <a:ea typeface="Arial"/>
                <a:cs typeface="Arial"/>
                <a:sym typeface="Arial"/>
              </a:rPr>
              <a:t> of acute onset that increases day-by-day up to 105°F (40.6°C)</a:t>
            </a:r>
            <a:endParaRPr/>
          </a:p>
          <a:p>
            <a:pPr indent="-457200" lvl="0" marL="457200" marR="0" rtl="0" algn="l">
              <a:lnSpc>
                <a:spcPct val="100000"/>
              </a:lnSpc>
              <a:spcBef>
                <a:spcPts val="0"/>
              </a:spcBef>
              <a:spcAft>
                <a:spcPts val="0"/>
              </a:spcAft>
              <a:buClr>
                <a:srgbClr val="FF2600"/>
              </a:buClr>
              <a:buSzPts val="3600"/>
              <a:buFont typeface="Arial"/>
              <a:buChar char="•"/>
            </a:pPr>
            <a:r>
              <a:rPr b="1" i="0" lang="en-US" sz="3600" u="none" cap="none" strike="noStrike">
                <a:solidFill>
                  <a:srgbClr val="FF2600"/>
                </a:solidFill>
                <a:latin typeface="Arial"/>
                <a:ea typeface="Arial"/>
                <a:cs typeface="Arial"/>
                <a:sym typeface="Arial"/>
              </a:rPr>
              <a:t>At least </a:t>
            </a:r>
            <a:r>
              <a:rPr b="1" i="0" lang="en-US" sz="3600" u="sng" cap="none" strike="noStrike">
                <a:solidFill>
                  <a:srgbClr val="FF2600"/>
                </a:solidFill>
                <a:latin typeface="Arial"/>
                <a:ea typeface="Arial"/>
                <a:cs typeface="Arial"/>
                <a:sym typeface="Arial"/>
              </a:rPr>
              <a:t>one</a:t>
            </a:r>
            <a:r>
              <a:rPr b="0" i="0" lang="en-US" sz="3600" u="none" cap="none" strike="noStrike">
                <a:solidFill>
                  <a:srgbClr val="000000"/>
                </a:solidFill>
                <a:latin typeface="Arial"/>
                <a:ea typeface="Arial"/>
                <a:cs typeface="Arial"/>
                <a:sym typeface="Arial"/>
              </a:rPr>
              <a:t> of the “</a:t>
            </a:r>
            <a:r>
              <a:rPr b="1" i="0" lang="en-US" sz="3600" u="sng" cap="none" strike="noStrike">
                <a:solidFill>
                  <a:srgbClr val="FF2600"/>
                </a:solidFill>
                <a:latin typeface="Arial"/>
                <a:ea typeface="Arial"/>
                <a:cs typeface="Arial"/>
                <a:sym typeface="Arial"/>
              </a:rPr>
              <a:t>Three “C’s</a:t>
            </a:r>
            <a:r>
              <a:rPr b="0" i="0" lang="en-US" sz="3600" u="none" cap="none" strike="noStrike">
                <a:solidFill>
                  <a:srgbClr val="000000"/>
                </a:solidFill>
                <a:latin typeface="Arial"/>
                <a:ea typeface="Arial"/>
                <a:cs typeface="Arial"/>
                <a:sym typeface="Arial"/>
              </a:rPr>
              <a:t>” is usually present</a:t>
            </a:r>
            <a:endParaRPr/>
          </a:p>
          <a:p>
            <a:pPr indent="-457200" lvl="1" marL="914400" marR="0" rtl="0" algn="l">
              <a:lnSpc>
                <a:spcPct val="100000"/>
              </a:lnSpc>
              <a:spcBef>
                <a:spcPts val="0"/>
              </a:spcBef>
              <a:spcAft>
                <a:spcPts val="0"/>
              </a:spcAft>
              <a:buClr>
                <a:srgbClr val="FF2600"/>
              </a:buClr>
              <a:buSzPts val="3600"/>
              <a:buFont typeface="Arial"/>
              <a:buChar char="-"/>
            </a:pPr>
            <a:r>
              <a:rPr b="0" i="0" lang="en-US" sz="3600" u="sng" cap="none" strike="noStrike">
                <a:solidFill>
                  <a:srgbClr val="FF2600"/>
                </a:solidFill>
                <a:latin typeface="Arial"/>
                <a:ea typeface="Arial"/>
                <a:cs typeface="Arial"/>
                <a:sym typeface="Arial"/>
              </a:rPr>
              <a:t>cough</a:t>
            </a:r>
            <a:r>
              <a:rPr b="0" i="0" lang="en-US" sz="3600" u="none" cap="none" strike="noStrike">
                <a:solidFill>
                  <a:srgbClr val="000000"/>
                </a:solidFill>
                <a:latin typeface="Arial"/>
                <a:ea typeface="Arial"/>
                <a:cs typeface="Arial"/>
                <a:sym typeface="Arial"/>
              </a:rPr>
              <a:t>: harsh, dry, non-productive “bark”</a:t>
            </a:r>
            <a:endParaRPr/>
          </a:p>
          <a:p>
            <a:pPr indent="-457200" lvl="1" marL="914400" marR="0" rtl="0" algn="l">
              <a:lnSpc>
                <a:spcPct val="100000"/>
              </a:lnSpc>
              <a:spcBef>
                <a:spcPts val="0"/>
              </a:spcBef>
              <a:spcAft>
                <a:spcPts val="0"/>
              </a:spcAft>
              <a:buClr>
                <a:srgbClr val="FF2600"/>
              </a:buClr>
              <a:buSzPts val="3600"/>
              <a:buFont typeface="Arial"/>
              <a:buChar char="-"/>
            </a:pPr>
            <a:r>
              <a:rPr b="0" i="0" lang="en-US" sz="3600" u="sng" cap="none" strike="noStrike">
                <a:solidFill>
                  <a:srgbClr val="FF2600"/>
                </a:solidFill>
                <a:latin typeface="Arial"/>
                <a:ea typeface="Arial"/>
                <a:cs typeface="Arial"/>
                <a:sym typeface="Arial"/>
              </a:rPr>
              <a:t>coryza</a:t>
            </a:r>
            <a:r>
              <a:rPr b="0" i="0" lang="en-US" sz="3600" u="none" cap="none" strike="noStrike">
                <a:solidFill>
                  <a:srgbClr val="000000"/>
                </a:solidFill>
                <a:latin typeface="Arial"/>
                <a:ea typeface="Arial"/>
                <a:cs typeface="Arial"/>
                <a:sym typeface="Arial"/>
              </a:rPr>
              <a:t>: nasal discharge, sneezing, nasal congestion</a:t>
            </a:r>
            <a:endParaRPr/>
          </a:p>
          <a:p>
            <a:pPr indent="-457200" lvl="1" marL="914400" marR="0" rtl="0" algn="l">
              <a:lnSpc>
                <a:spcPct val="100000"/>
              </a:lnSpc>
              <a:spcBef>
                <a:spcPts val="0"/>
              </a:spcBef>
              <a:spcAft>
                <a:spcPts val="0"/>
              </a:spcAft>
              <a:buClr>
                <a:srgbClr val="FF2600"/>
              </a:buClr>
              <a:buSzPts val="3600"/>
              <a:buFont typeface="Arial"/>
              <a:buChar char="-"/>
            </a:pPr>
            <a:r>
              <a:rPr b="0" i="0" lang="en-US" sz="3600" u="sng" cap="none" strike="noStrike">
                <a:solidFill>
                  <a:srgbClr val="FF2600"/>
                </a:solidFill>
                <a:latin typeface="Arial"/>
                <a:ea typeface="Arial"/>
                <a:cs typeface="Arial"/>
                <a:sym typeface="Arial"/>
              </a:rPr>
              <a:t>conjunctivitis</a:t>
            </a:r>
            <a:r>
              <a:rPr b="0" i="0" lang="en-US" sz="3600" u="none" cap="none" strike="noStrike">
                <a:solidFill>
                  <a:srgbClr val="000000"/>
                </a:solidFill>
                <a:latin typeface="Arial"/>
                <a:ea typeface="Arial"/>
                <a:cs typeface="Arial"/>
                <a:sym typeface="Arial"/>
              </a:rPr>
              <a:t>: bilateral redness, mild discharge, no corneal involvement</a:t>
            </a:r>
            <a:endParaRPr/>
          </a:p>
          <a:p>
            <a:pPr indent="-457200" lvl="0" marL="457200" marR="0" rtl="0" algn="l">
              <a:lnSpc>
                <a:spcPct val="100000"/>
              </a:lnSpc>
              <a:spcBef>
                <a:spcPts val="0"/>
              </a:spcBef>
              <a:spcAft>
                <a:spcPts val="0"/>
              </a:spcAft>
              <a:buClr>
                <a:srgbClr val="FF2600"/>
              </a:buClr>
              <a:buSzPts val="3600"/>
              <a:buFont typeface="Arial"/>
              <a:buChar char="•"/>
            </a:pPr>
            <a:r>
              <a:rPr b="1" i="0" lang="en-US" sz="3600" u="sng" cap="none" strike="noStrike">
                <a:solidFill>
                  <a:srgbClr val="FF2600"/>
                </a:solidFill>
                <a:latin typeface="Arial"/>
                <a:ea typeface="Arial"/>
                <a:cs typeface="Arial"/>
                <a:sym typeface="Arial"/>
              </a:rPr>
              <a:t>Koplic spots</a:t>
            </a:r>
            <a:r>
              <a:rPr b="0" i="0" lang="en-US" sz="3600" u="none" cap="none" strike="noStrike">
                <a:solidFill>
                  <a:srgbClr val="000000"/>
                </a:solidFill>
                <a:latin typeface="Arial"/>
                <a:ea typeface="Arial"/>
                <a:cs typeface="Arial"/>
                <a:sym typeface="Arial"/>
              </a:rPr>
              <a:t>: predate rash and resolve by 2 days after rash</a:t>
            </a:r>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FF2600"/>
              </a:buClr>
              <a:buSzPts val="3600"/>
              <a:buFont typeface="Arial"/>
              <a:buChar char="•"/>
            </a:pPr>
            <a:r>
              <a:rPr b="1" i="0" lang="en-US" sz="3600" u="sng" cap="none" strike="noStrike">
                <a:solidFill>
                  <a:srgbClr val="FF2600"/>
                </a:solidFill>
                <a:latin typeface="Arial"/>
                <a:ea typeface="Arial"/>
                <a:cs typeface="Arial"/>
                <a:sym typeface="Arial"/>
              </a:rPr>
              <a:t>Rash</a:t>
            </a:r>
            <a:r>
              <a:rPr b="0" i="0" lang="en-US" sz="3600" u="none" cap="none" strike="noStrike">
                <a:solidFill>
                  <a:srgbClr val="000000"/>
                </a:solidFill>
                <a:latin typeface="Arial"/>
                <a:ea typeface="Arial"/>
                <a:cs typeface="Arial"/>
                <a:sym typeface="Arial"/>
              </a:rPr>
              <a:t> begins 3-5 days after prodromal symptoms at height of fever</a:t>
            </a:r>
            <a:endParaRPr/>
          </a:p>
          <a:p>
            <a:pPr indent="-457200" lvl="1" marL="9144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starts on </a:t>
            </a:r>
            <a:r>
              <a:rPr b="1" i="0" lang="en-US" sz="3600" u="none" cap="none" strike="noStrike">
                <a:solidFill>
                  <a:srgbClr val="000000"/>
                </a:solidFill>
                <a:latin typeface="Arial"/>
                <a:ea typeface="Arial"/>
                <a:cs typeface="Arial"/>
                <a:sym typeface="Arial"/>
              </a:rPr>
              <a:t>face</a:t>
            </a:r>
            <a:r>
              <a:rPr b="0" i="0" lang="en-US" sz="3600" u="none" cap="none" strike="noStrike">
                <a:solidFill>
                  <a:srgbClr val="000000"/>
                </a:solidFill>
                <a:latin typeface="Arial"/>
                <a:ea typeface="Arial"/>
                <a:cs typeface="Arial"/>
                <a:sym typeface="Arial"/>
              </a:rPr>
              <a:t> and </a:t>
            </a:r>
            <a:r>
              <a:rPr b="1" i="0" lang="en-US" sz="3600" u="none" cap="none" strike="noStrike">
                <a:solidFill>
                  <a:srgbClr val="000000"/>
                </a:solidFill>
                <a:latin typeface="Arial"/>
                <a:ea typeface="Arial"/>
                <a:cs typeface="Arial"/>
                <a:sym typeface="Arial"/>
              </a:rPr>
              <a:t>behind the ears</a:t>
            </a:r>
            <a:endParaRPr/>
          </a:p>
          <a:p>
            <a:pPr indent="-457200" lvl="1" marL="914400" marR="0" rtl="0" algn="l">
              <a:lnSpc>
                <a:spcPct val="100000"/>
              </a:lnSpc>
              <a:spcBef>
                <a:spcPts val="0"/>
              </a:spcBef>
              <a:spcAft>
                <a:spcPts val="0"/>
              </a:spcAft>
              <a:buClr>
                <a:srgbClr val="000000"/>
              </a:buClr>
              <a:buSzPts val="3600"/>
              <a:buFont typeface="Arial"/>
              <a:buChar char="-"/>
            </a:pPr>
            <a:r>
              <a:rPr b="1" i="0" lang="en-US" sz="3600" u="none" cap="none" strike="noStrike">
                <a:solidFill>
                  <a:srgbClr val="000000"/>
                </a:solidFill>
                <a:latin typeface="Arial"/>
                <a:ea typeface="Arial"/>
                <a:cs typeface="Arial"/>
                <a:sym typeface="Arial"/>
              </a:rPr>
              <a:t>spreads outward</a:t>
            </a:r>
            <a:r>
              <a:rPr b="0" i="0" lang="en-US" sz="3600" u="none" cap="none" strike="noStrike">
                <a:solidFill>
                  <a:srgbClr val="000000"/>
                </a:solidFill>
                <a:latin typeface="Arial"/>
                <a:ea typeface="Arial"/>
                <a:cs typeface="Arial"/>
                <a:sym typeface="Arial"/>
              </a:rPr>
              <a:t> and </a:t>
            </a:r>
            <a:r>
              <a:rPr b="1" i="0" lang="en-US" sz="3600" u="none" cap="none" strike="noStrike">
                <a:solidFill>
                  <a:srgbClr val="000000"/>
                </a:solidFill>
                <a:latin typeface="Arial"/>
                <a:ea typeface="Arial"/>
                <a:cs typeface="Arial"/>
                <a:sym typeface="Arial"/>
              </a:rPr>
              <a:t>downward</a:t>
            </a:r>
            <a:endParaRPr/>
          </a:p>
          <a:p>
            <a:pPr indent="-457200" lvl="1" marL="9144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becomes hyperpigmented</a:t>
            </a:r>
            <a:endParaRPr/>
          </a:p>
          <a:p>
            <a:pPr indent="-457200" lvl="1" marL="9144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starts to </a:t>
            </a:r>
            <a:r>
              <a:rPr b="1" i="0" lang="en-US" sz="3600" u="none" cap="none" strike="noStrike">
                <a:solidFill>
                  <a:srgbClr val="000000"/>
                </a:solidFill>
                <a:latin typeface="Arial"/>
                <a:ea typeface="Arial"/>
                <a:cs typeface="Arial"/>
                <a:sym typeface="Arial"/>
              </a:rPr>
              <a:t>fade</a:t>
            </a:r>
            <a:r>
              <a:rPr b="0" i="0" lang="en-US" sz="3600" u="none" cap="none" strike="noStrike">
                <a:solidFill>
                  <a:srgbClr val="000000"/>
                </a:solidFill>
                <a:latin typeface="Arial"/>
                <a:ea typeface="Arial"/>
                <a:cs typeface="Arial"/>
                <a:sym typeface="Arial"/>
              </a:rPr>
              <a:t> after 5-6 days</a:t>
            </a:r>
            <a:endParaRPr/>
          </a:p>
          <a:p>
            <a:pPr indent="-457200" lvl="1" marL="9144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becomes confluent and desquamating</a:t>
            </a:r>
            <a:endParaRPr/>
          </a:p>
          <a:p>
            <a:pPr indent="0" lvl="0" marL="22860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Most reliable symptoms:</a:t>
            </a:r>
            <a:endParaRPr/>
          </a:p>
          <a:p>
            <a:pPr indent="-546100" lvl="1" marL="1003300" marR="0" rtl="0" algn="l">
              <a:lnSpc>
                <a:spcPct val="100000"/>
              </a:lnSpc>
              <a:spcBef>
                <a:spcPts val="0"/>
              </a:spcBef>
              <a:spcAft>
                <a:spcPts val="0"/>
              </a:spcAft>
              <a:buClr>
                <a:srgbClr val="FF2600"/>
              </a:buClr>
              <a:buSzPts val="4300"/>
              <a:buFont typeface="Arial"/>
              <a:buChar char="-"/>
            </a:pPr>
            <a:r>
              <a:rPr b="1" i="0" lang="en-US" sz="4300" u="none" cap="none" strike="noStrike">
                <a:solidFill>
                  <a:srgbClr val="FF2600"/>
                </a:solidFill>
                <a:latin typeface="Arial"/>
                <a:ea typeface="Arial"/>
                <a:cs typeface="Arial"/>
                <a:sym typeface="Arial"/>
              </a:rPr>
              <a:t>Rash</a:t>
            </a:r>
            <a:r>
              <a:rPr b="0" i="0" lang="en-US" sz="3600" u="none" cap="none" strike="noStrike">
                <a:solidFill>
                  <a:srgbClr val="000000"/>
                </a:solidFill>
                <a:latin typeface="Arial"/>
                <a:ea typeface="Arial"/>
                <a:cs typeface="Arial"/>
                <a:sym typeface="Arial"/>
              </a:rPr>
              <a:t> → </a:t>
            </a:r>
            <a:r>
              <a:rPr b="1" i="0" lang="en-US" sz="4000" u="none" cap="none" strike="noStrike">
                <a:solidFill>
                  <a:srgbClr val="FF2600"/>
                </a:solidFill>
                <a:latin typeface="Arial"/>
                <a:ea typeface="Arial"/>
                <a:cs typeface="Arial"/>
                <a:sym typeface="Arial"/>
              </a:rPr>
              <a:t>Fever</a:t>
            </a:r>
            <a:r>
              <a:rPr b="0" i="0" lang="en-US" sz="3600" u="none" cap="none" strike="noStrike">
                <a:solidFill>
                  <a:srgbClr val="000000"/>
                </a:solidFill>
                <a:latin typeface="Arial"/>
                <a:ea typeface="Arial"/>
                <a:cs typeface="Arial"/>
                <a:sym typeface="Arial"/>
              </a:rPr>
              <a:t> → </a:t>
            </a:r>
            <a:r>
              <a:rPr b="1" i="0" lang="en-US" sz="3700" u="none" cap="none" strike="noStrike">
                <a:solidFill>
                  <a:srgbClr val="FF2600"/>
                </a:solidFill>
                <a:latin typeface="Arial"/>
                <a:ea typeface="Arial"/>
                <a:cs typeface="Arial"/>
                <a:sym typeface="Arial"/>
              </a:rPr>
              <a:t>Coryza</a:t>
            </a:r>
            <a:r>
              <a:rPr b="0" i="0" lang="en-US" sz="3600" u="none" cap="none" strike="noStrike">
                <a:solidFill>
                  <a:srgbClr val="000000"/>
                </a:solidFill>
                <a:latin typeface="Arial"/>
                <a:ea typeface="Arial"/>
                <a:cs typeface="Arial"/>
                <a:sym typeface="Arial"/>
              </a:rPr>
              <a:t> → </a:t>
            </a:r>
            <a:r>
              <a:rPr b="1" i="0" lang="en-US" sz="3400" u="none" cap="none" strike="noStrike">
                <a:solidFill>
                  <a:srgbClr val="FF2600"/>
                </a:solidFill>
                <a:latin typeface="Arial"/>
                <a:ea typeface="Arial"/>
                <a:cs typeface="Arial"/>
                <a:sym typeface="Arial"/>
              </a:rPr>
              <a:t>Cough</a:t>
            </a:r>
            <a:r>
              <a:rPr b="0" i="0" lang="en-US" sz="3600" u="none" cap="none" strike="noStrike">
                <a:solidFill>
                  <a:srgbClr val="000000"/>
                </a:solidFill>
                <a:latin typeface="Arial"/>
                <a:ea typeface="Arial"/>
                <a:cs typeface="Arial"/>
                <a:sym typeface="Arial"/>
              </a:rPr>
              <a:t> → </a:t>
            </a:r>
            <a:r>
              <a:rPr b="1" i="0" lang="en-US" sz="3100" u="none" cap="none" strike="noStrike">
                <a:solidFill>
                  <a:srgbClr val="FF2600"/>
                </a:solidFill>
                <a:latin typeface="Arial"/>
                <a:ea typeface="Arial"/>
                <a:cs typeface="Arial"/>
                <a:sym typeface="Arial"/>
              </a:rPr>
              <a:t>Conjunctivitis</a:t>
            </a:r>
            <a:endParaRPr b="0" i="0" sz="36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Immunocompromised hosts may have atypical presentation missing some of these</a:t>
            </a:r>
            <a:endParaRPr/>
          </a:p>
        </p:txBody>
      </p:sp>
      <p:sp>
        <p:nvSpPr>
          <p:cNvPr id="153" name="Google Shape;153;p12"/>
          <p:cNvSpPr txBox="1"/>
          <p:nvPr/>
        </p:nvSpPr>
        <p:spPr>
          <a:xfrm>
            <a:off x="1991883" y="12630311"/>
            <a:ext cx="8348439" cy="57964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100"/>
              <a:buFont typeface="Helvetica Neue"/>
              <a:buNone/>
            </a:pPr>
            <a:r>
              <a:rPr b="0" i="0" lang="en-US" sz="3100" u="none" cap="none" strike="noStrike">
                <a:solidFill>
                  <a:srgbClr val="000000"/>
                </a:solidFill>
                <a:latin typeface="Helvetica Neue"/>
                <a:ea typeface="Helvetica Neue"/>
                <a:cs typeface="Helvetica Neue"/>
                <a:sym typeface="Helvetica Neue"/>
              </a:rPr>
              <a:t>Daniels DK et al. Ped Emerg Care 2025; 42:79</a:t>
            </a:r>
            <a:endParaRPr/>
          </a:p>
        </p:txBody>
      </p:sp>
      <p:sp>
        <p:nvSpPr>
          <p:cNvPr id="154" name="Google Shape;154;p12"/>
          <p:cNvSpPr/>
          <p:nvPr/>
        </p:nvSpPr>
        <p:spPr>
          <a:xfrm>
            <a:off x="1718732" y="6432970"/>
            <a:ext cx="16178149" cy="3544359"/>
          </a:xfrm>
          <a:prstGeom prst="rect">
            <a:avLst/>
          </a:prstGeom>
          <a:solidFill>
            <a:srgbClr val="FFFB00">
              <a:alpha val="14117"/>
            </a:srgbClr>
          </a:solidFill>
          <a:ln cap="flat" cmpd="sng" w="38100">
            <a:solidFill>
              <a:srgbClr val="FF26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4800"/>
              <a:buFont typeface="Helvetica Neue"/>
              <a:buNone/>
            </a:pPr>
            <a:r>
              <a:t/>
            </a:r>
            <a:endParaRPr b="0" i="0" sz="4800" u="none" cap="none" strike="noStrike">
              <a:solidFill>
                <a:srgbClr val="000000"/>
              </a:solidFill>
              <a:latin typeface="Helvetica Neue"/>
              <a:ea typeface="Helvetica Neue"/>
              <a:cs typeface="Helvetica Neue"/>
              <a:sym typeface="Helvetica Neue"/>
            </a:endParaRPr>
          </a:p>
        </p:txBody>
      </p:sp>
      <p:sp>
        <p:nvSpPr>
          <p:cNvPr id="155" name="Google Shape;155;p12"/>
          <p:cNvSpPr/>
          <p:nvPr/>
        </p:nvSpPr>
        <p:spPr>
          <a:xfrm>
            <a:off x="1718725" y="1843325"/>
            <a:ext cx="16178100" cy="4293600"/>
          </a:xfrm>
          <a:prstGeom prst="rect">
            <a:avLst/>
          </a:prstGeom>
          <a:solidFill>
            <a:srgbClr val="FF2600">
              <a:alpha val="18431"/>
            </a:srgbClr>
          </a:solidFill>
          <a:ln cap="flat" cmpd="sng" w="38100">
            <a:solidFill>
              <a:srgbClr val="FF26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4800"/>
              <a:buFont typeface="Helvetica Neue"/>
              <a:buNone/>
            </a:pPr>
            <a:r>
              <a:t/>
            </a:r>
            <a:endParaRPr b="0" i="0" sz="48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3"/>
          <p:cNvSpPr txBox="1"/>
          <p:nvPr>
            <p:ph type="title"/>
          </p:nvPr>
        </p:nvSpPr>
        <p:spPr>
          <a:xfrm>
            <a:off x="1490133" y="370262"/>
            <a:ext cx="21031202" cy="1604692"/>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Measles: differential diagnosis</a:t>
            </a:r>
            <a:endParaRPr/>
          </a:p>
        </p:txBody>
      </p:sp>
      <p:sp>
        <p:nvSpPr>
          <p:cNvPr id="161" name="Google Shape;161;p13"/>
          <p:cNvSpPr txBox="1"/>
          <p:nvPr/>
        </p:nvSpPr>
        <p:spPr>
          <a:xfrm>
            <a:off x="1534685" y="12698044"/>
            <a:ext cx="8348439" cy="57964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100"/>
              <a:buFont typeface="Helvetica Neue"/>
              <a:buNone/>
            </a:pPr>
            <a:r>
              <a:rPr b="0" i="0" lang="en-US" sz="3100" u="none" cap="none" strike="noStrike">
                <a:solidFill>
                  <a:srgbClr val="000000"/>
                </a:solidFill>
                <a:latin typeface="Helvetica Neue"/>
                <a:ea typeface="Helvetica Neue"/>
                <a:cs typeface="Helvetica Neue"/>
                <a:sym typeface="Helvetica Neue"/>
              </a:rPr>
              <a:t>Daniels DK et al. Ped Emerg Care 2025; 42:79</a:t>
            </a:r>
            <a:endParaRPr/>
          </a:p>
        </p:txBody>
      </p:sp>
      <p:pic>
        <p:nvPicPr>
          <p:cNvPr descr="pasted-movie.png" id="162" name="Google Shape;162;p13"/>
          <p:cNvPicPr preferRelativeResize="0"/>
          <p:nvPr/>
        </p:nvPicPr>
        <p:blipFill rotWithShape="1">
          <a:blip r:embed="rId3">
            <a:alphaModFix/>
          </a:blip>
          <a:srcRect b="0" l="0" r="0" t="0"/>
          <a:stretch/>
        </p:blipFill>
        <p:spPr>
          <a:xfrm>
            <a:off x="1456202" y="1939936"/>
            <a:ext cx="22525757" cy="107334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4"/>
          <p:cNvSpPr txBox="1"/>
          <p:nvPr>
            <p:ph type="title"/>
          </p:nvPr>
        </p:nvSpPr>
        <p:spPr>
          <a:xfrm>
            <a:off x="1540933" y="319463"/>
            <a:ext cx="21031202" cy="2230828"/>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i="0" lang="en-US" sz="7200" u="none" cap="none" strike="noStrike">
                <a:solidFill>
                  <a:srgbClr val="000000"/>
                </a:solidFill>
                <a:latin typeface="Arial"/>
                <a:ea typeface="Arial"/>
                <a:cs typeface="Arial"/>
                <a:sym typeface="Arial"/>
              </a:rPr>
              <a:t>Measles: atypical and modified</a:t>
            </a:r>
            <a:endParaRPr/>
          </a:p>
        </p:txBody>
      </p:sp>
      <p:sp>
        <p:nvSpPr>
          <p:cNvPr id="168" name="Google Shape;168;p14"/>
          <p:cNvSpPr txBox="1"/>
          <p:nvPr/>
        </p:nvSpPr>
        <p:spPr>
          <a:xfrm>
            <a:off x="1350206" y="2421789"/>
            <a:ext cx="21031202" cy="8872422"/>
          </a:xfrm>
          <a:prstGeom prst="rect">
            <a:avLst/>
          </a:prstGeom>
          <a:noFill/>
          <a:ln>
            <a:noFill/>
          </a:ln>
        </p:spPr>
        <p:txBody>
          <a:bodyPr anchorCtr="0" anchor="ctr" bIns="50800" lIns="50800" spcFirstLastPara="1" rIns="50800" wrap="square" tIns="50800">
            <a:normAutofit/>
          </a:bodyPr>
          <a:lstStyle/>
          <a:p>
            <a:pPr indent="-425194" lvl="0" marL="425194" marR="0" rtl="0" algn="l">
              <a:lnSpc>
                <a:spcPct val="100000"/>
              </a:lnSpc>
              <a:spcBef>
                <a:spcPts val="0"/>
              </a:spcBef>
              <a:spcAft>
                <a:spcPts val="0"/>
              </a:spcAft>
              <a:buClr>
                <a:srgbClr val="000000"/>
              </a:buClr>
              <a:buSzPts val="3348"/>
              <a:buFont typeface="Arial"/>
              <a:buChar char="•"/>
            </a:pPr>
            <a:r>
              <a:rPr b="1" i="0" lang="en-US" sz="3348" u="none" cap="none" strike="noStrike">
                <a:solidFill>
                  <a:srgbClr val="000000"/>
                </a:solidFill>
                <a:latin typeface="Arial"/>
                <a:ea typeface="Arial"/>
                <a:cs typeface="Arial"/>
                <a:sym typeface="Arial"/>
              </a:rPr>
              <a:t>Atypical measles (rare)</a:t>
            </a:r>
            <a:endParaRPr/>
          </a:p>
          <a:p>
            <a:pPr indent="-425194" lvl="1" marL="850391" marR="0" rtl="0" algn="l">
              <a:lnSpc>
                <a:spcPct val="100000"/>
              </a:lnSpc>
              <a:spcBef>
                <a:spcPts val="0"/>
              </a:spcBef>
              <a:spcAft>
                <a:spcPts val="0"/>
              </a:spcAft>
              <a:buClr>
                <a:srgbClr val="000000"/>
              </a:buClr>
              <a:buSzPts val="3348"/>
              <a:buFont typeface="Arial"/>
              <a:buChar char="-"/>
            </a:pPr>
            <a:r>
              <a:rPr b="1" i="0" lang="en-US" sz="3348" u="none" cap="none" strike="noStrike">
                <a:solidFill>
                  <a:srgbClr val="000000"/>
                </a:solidFill>
                <a:latin typeface="Arial"/>
                <a:ea typeface="Arial"/>
                <a:cs typeface="Arial"/>
                <a:sym typeface="Arial"/>
              </a:rPr>
              <a:t>Occurs in those who received with the killed vaccine (1963-1967)</a:t>
            </a:r>
            <a:endParaRPr/>
          </a:p>
          <a:p>
            <a:pPr indent="-425195" lvl="2" marL="1275588" marR="0" rtl="0" algn="l">
              <a:lnSpc>
                <a:spcPct val="100000"/>
              </a:lnSpc>
              <a:spcBef>
                <a:spcPts val="0"/>
              </a:spcBef>
              <a:spcAft>
                <a:spcPts val="0"/>
              </a:spcAft>
              <a:buClr>
                <a:srgbClr val="000000"/>
              </a:buClr>
              <a:buSzPts val="3348"/>
              <a:buFont typeface="Arial"/>
              <a:buChar char="•"/>
            </a:pPr>
            <a:r>
              <a:rPr b="0" i="0" lang="en-US" sz="3348" u="none" cap="none" strike="noStrike">
                <a:solidFill>
                  <a:srgbClr val="000000"/>
                </a:solidFill>
                <a:latin typeface="Arial"/>
                <a:ea typeface="Arial"/>
                <a:cs typeface="Arial"/>
                <a:sym typeface="Arial"/>
              </a:rPr>
              <a:t>high fever, headache 7-14 days after exposure</a:t>
            </a:r>
            <a:endParaRPr/>
          </a:p>
          <a:p>
            <a:pPr indent="-425194" lvl="3" marL="1700783" marR="0" rtl="0" algn="l">
              <a:lnSpc>
                <a:spcPct val="100000"/>
              </a:lnSpc>
              <a:spcBef>
                <a:spcPts val="0"/>
              </a:spcBef>
              <a:spcAft>
                <a:spcPts val="0"/>
              </a:spcAft>
              <a:buClr>
                <a:srgbClr val="000000"/>
              </a:buClr>
              <a:buSzPts val="3348"/>
              <a:buFont typeface="Arial"/>
              <a:buChar char="•"/>
            </a:pPr>
            <a:r>
              <a:rPr b="0" i="0" lang="en-US" sz="3348" u="none" cap="none" strike="noStrike">
                <a:solidFill>
                  <a:srgbClr val="000000"/>
                </a:solidFill>
                <a:latin typeface="Arial"/>
                <a:ea typeface="Arial"/>
                <a:cs typeface="Arial"/>
                <a:sym typeface="Arial"/>
              </a:rPr>
              <a:t>coryza, conjunctivitis</a:t>
            </a:r>
            <a:endParaRPr/>
          </a:p>
          <a:p>
            <a:pPr indent="-425195" lvl="2" marL="1275588" marR="0" rtl="0" algn="l">
              <a:lnSpc>
                <a:spcPct val="100000"/>
              </a:lnSpc>
              <a:spcBef>
                <a:spcPts val="0"/>
              </a:spcBef>
              <a:spcAft>
                <a:spcPts val="0"/>
              </a:spcAft>
              <a:buClr>
                <a:srgbClr val="000000"/>
              </a:buClr>
              <a:buSzPts val="3348"/>
              <a:buFont typeface="Arial"/>
              <a:buChar char="•"/>
            </a:pPr>
            <a:r>
              <a:rPr b="0" i="0" lang="en-US" sz="3348" u="none" cap="none" strike="noStrike">
                <a:solidFill>
                  <a:srgbClr val="000000"/>
                </a:solidFill>
                <a:latin typeface="Arial"/>
                <a:ea typeface="Arial"/>
                <a:cs typeface="Arial"/>
                <a:sym typeface="Arial"/>
              </a:rPr>
              <a:t>rash 3-4 days later: palms and soles → limbs, trunk</a:t>
            </a:r>
            <a:endParaRPr/>
          </a:p>
          <a:p>
            <a:pPr indent="-425194" lvl="3" marL="1700783" marR="0" rtl="0" algn="l">
              <a:lnSpc>
                <a:spcPct val="100000"/>
              </a:lnSpc>
              <a:spcBef>
                <a:spcPts val="0"/>
              </a:spcBef>
              <a:spcAft>
                <a:spcPts val="0"/>
              </a:spcAft>
              <a:buClr>
                <a:srgbClr val="000000"/>
              </a:buClr>
              <a:buSzPts val="3348"/>
              <a:buFont typeface="Arial"/>
              <a:buChar char="-"/>
            </a:pPr>
            <a:r>
              <a:rPr b="0" i="0" lang="en-US" sz="3348" u="none" cap="none" strike="noStrike">
                <a:solidFill>
                  <a:srgbClr val="000000"/>
                </a:solidFill>
                <a:latin typeface="Arial"/>
                <a:ea typeface="Arial"/>
                <a:cs typeface="Arial"/>
                <a:sym typeface="Arial"/>
              </a:rPr>
              <a:t>atypical: vesicular, petechial</a:t>
            </a:r>
            <a:endParaRPr/>
          </a:p>
          <a:p>
            <a:pPr indent="-425195" lvl="2" marL="1275588" marR="0" rtl="0" algn="l">
              <a:lnSpc>
                <a:spcPct val="100000"/>
              </a:lnSpc>
              <a:spcBef>
                <a:spcPts val="0"/>
              </a:spcBef>
              <a:spcAft>
                <a:spcPts val="0"/>
              </a:spcAft>
              <a:buClr>
                <a:srgbClr val="000000"/>
              </a:buClr>
              <a:buSzPts val="3348"/>
              <a:buFont typeface="Arial"/>
              <a:buChar char="•"/>
            </a:pPr>
            <a:r>
              <a:rPr b="0" i="0" lang="en-US" sz="3348" u="none" cap="none" strike="noStrike">
                <a:solidFill>
                  <a:srgbClr val="000000"/>
                </a:solidFill>
                <a:latin typeface="Arial"/>
                <a:ea typeface="Arial"/>
                <a:cs typeface="Arial"/>
                <a:sym typeface="Arial"/>
              </a:rPr>
              <a:t>severe pneumonitis: persistent cough, chest pain, chest x-ray infiltrates</a:t>
            </a:r>
            <a:endParaRPr/>
          </a:p>
          <a:p>
            <a:pPr indent="-425195" lvl="2" marL="1275588" marR="0" rtl="0" algn="l">
              <a:lnSpc>
                <a:spcPct val="100000"/>
              </a:lnSpc>
              <a:spcBef>
                <a:spcPts val="0"/>
              </a:spcBef>
              <a:spcAft>
                <a:spcPts val="0"/>
              </a:spcAft>
              <a:buClr>
                <a:srgbClr val="000000"/>
              </a:buClr>
              <a:buSzPts val="3348"/>
              <a:buFont typeface="Arial"/>
              <a:buChar char="•"/>
            </a:pPr>
            <a:r>
              <a:rPr b="0" i="0" lang="en-US" sz="3348" u="none" cap="none" strike="noStrike">
                <a:solidFill>
                  <a:srgbClr val="000000"/>
                </a:solidFill>
                <a:latin typeface="Arial"/>
                <a:ea typeface="Arial"/>
                <a:cs typeface="Arial"/>
                <a:sym typeface="Arial"/>
              </a:rPr>
              <a:t>↑ liver aminotransaminases, thrombocytopenia</a:t>
            </a:r>
            <a:endParaRPr/>
          </a:p>
          <a:p>
            <a:pPr indent="-425195" lvl="2" marL="1275588" marR="0" rtl="0" algn="l">
              <a:lnSpc>
                <a:spcPct val="100000"/>
              </a:lnSpc>
              <a:spcBef>
                <a:spcPts val="0"/>
              </a:spcBef>
              <a:spcAft>
                <a:spcPts val="0"/>
              </a:spcAft>
              <a:buClr>
                <a:srgbClr val="000000"/>
              </a:buClr>
              <a:buSzPts val="3348"/>
              <a:buFont typeface="Arial"/>
              <a:buChar char="•"/>
            </a:pPr>
            <a:r>
              <a:rPr b="0" i="0" lang="en-US" sz="3348" u="none" cap="none" strike="noStrike">
                <a:solidFill>
                  <a:srgbClr val="000000"/>
                </a:solidFill>
                <a:latin typeface="Arial"/>
                <a:ea typeface="Arial"/>
                <a:cs typeface="Arial"/>
                <a:sym typeface="Arial"/>
              </a:rPr>
              <a:t>transmission to others</a:t>
            </a:r>
            <a:endParaRPr/>
          </a:p>
          <a:p>
            <a:pPr indent="-425195" lvl="2" marL="1275588" marR="0" rtl="0" algn="l">
              <a:lnSpc>
                <a:spcPct val="100000"/>
              </a:lnSpc>
              <a:spcBef>
                <a:spcPts val="0"/>
              </a:spcBef>
              <a:spcAft>
                <a:spcPts val="0"/>
              </a:spcAft>
              <a:buClr>
                <a:srgbClr val="000000"/>
              </a:buClr>
              <a:buSzPts val="3348"/>
              <a:buFont typeface="Arial"/>
              <a:buChar char="•"/>
            </a:pPr>
            <a:r>
              <a:rPr b="0" i="0" lang="en-US" sz="3348" u="none" cap="none" strike="noStrike">
                <a:solidFill>
                  <a:srgbClr val="000000"/>
                </a:solidFill>
                <a:latin typeface="Arial"/>
                <a:ea typeface="Arial"/>
                <a:cs typeface="Arial"/>
                <a:sym typeface="Arial"/>
              </a:rPr>
              <a:t>rapid and high IgG titer</a:t>
            </a:r>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25194" lvl="0" marL="425194" marR="0" rtl="0" algn="l">
              <a:lnSpc>
                <a:spcPct val="100000"/>
              </a:lnSpc>
              <a:spcBef>
                <a:spcPts val="0"/>
              </a:spcBef>
              <a:spcAft>
                <a:spcPts val="0"/>
              </a:spcAft>
              <a:buClr>
                <a:srgbClr val="000000"/>
              </a:buClr>
              <a:buSzPts val="3348"/>
              <a:buFont typeface="Arial"/>
              <a:buChar char="•"/>
            </a:pPr>
            <a:r>
              <a:rPr b="1" i="0" lang="en-US" sz="3348" u="none" cap="none" strike="noStrike">
                <a:solidFill>
                  <a:srgbClr val="000000"/>
                </a:solidFill>
                <a:latin typeface="Arial"/>
                <a:ea typeface="Arial"/>
                <a:cs typeface="Arial"/>
                <a:sym typeface="Arial"/>
              </a:rPr>
              <a:t>Modified measles</a:t>
            </a:r>
            <a:endParaRPr/>
          </a:p>
          <a:p>
            <a:pPr indent="-425194" lvl="1" marL="850391" marR="0" rtl="0" algn="l">
              <a:lnSpc>
                <a:spcPct val="100000"/>
              </a:lnSpc>
              <a:spcBef>
                <a:spcPts val="0"/>
              </a:spcBef>
              <a:spcAft>
                <a:spcPts val="0"/>
              </a:spcAft>
              <a:buClr>
                <a:srgbClr val="000000"/>
              </a:buClr>
              <a:buSzPts val="3348"/>
              <a:buFont typeface="Arial"/>
              <a:buChar char="-"/>
            </a:pPr>
            <a:r>
              <a:rPr b="1" i="0" lang="en-US" sz="3348" u="none" cap="none" strike="noStrike">
                <a:solidFill>
                  <a:srgbClr val="000000"/>
                </a:solidFill>
                <a:latin typeface="Arial"/>
                <a:ea typeface="Arial"/>
                <a:cs typeface="Arial"/>
                <a:sym typeface="Arial"/>
              </a:rPr>
              <a:t>Occurs in those with prior measles immunity (natural or acquired)</a:t>
            </a:r>
            <a:endParaRPr/>
          </a:p>
          <a:p>
            <a:pPr indent="-425195" lvl="2" marL="1275588" marR="0" rtl="0" algn="l">
              <a:lnSpc>
                <a:spcPct val="100000"/>
              </a:lnSpc>
              <a:spcBef>
                <a:spcPts val="0"/>
              </a:spcBef>
              <a:spcAft>
                <a:spcPts val="0"/>
              </a:spcAft>
              <a:buClr>
                <a:srgbClr val="000000"/>
              </a:buClr>
              <a:buSzPts val="3348"/>
              <a:buFont typeface="Arial"/>
              <a:buChar char="•"/>
            </a:pPr>
            <a:r>
              <a:rPr b="0" i="0" lang="en-US" sz="3348" u="none" cap="none" strike="noStrike">
                <a:solidFill>
                  <a:srgbClr val="000000"/>
                </a:solidFill>
                <a:latin typeface="Arial"/>
                <a:ea typeface="Arial"/>
                <a:cs typeface="Arial"/>
                <a:sym typeface="Arial"/>
              </a:rPr>
              <a:t>longer incubation period (7-21 days)</a:t>
            </a:r>
            <a:endParaRPr/>
          </a:p>
          <a:p>
            <a:pPr indent="-425195" lvl="2" marL="1275588" marR="0" rtl="0" algn="l">
              <a:lnSpc>
                <a:spcPct val="100000"/>
              </a:lnSpc>
              <a:spcBef>
                <a:spcPts val="0"/>
              </a:spcBef>
              <a:spcAft>
                <a:spcPts val="0"/>
              </a:spcAft>
              <a:buClr>
                <a:srgbClr val="000000"/>
              </a:buClr>
              <a:buSzPts val="3348"/>
              <a:buFont typeface="Arial"/>
              <a:buChar char="•"/>
            </a:pPr>
            <a:r>
              <a:rPr b="0" i="0" lang="en-US" sz="3348" u="none" cap="none" strike="noStrike">
                <a:solidFill>
                  <a:srgbClr val="000000"/>
                </a:solidFill>
                <a:latin typeface="Arial"/>
                <a:ea typeface="Arial"/>
                <a:cs typeface="Arial"/>
                <a:sym typeface="Arial"/>
              </a:rPr>
              <a:t>milder disease but with similar symptoms and signs as natural measles</a:t>
            </a:r>
            <a:endParaRPr/>
          </a:p>
          <a:p>
            <a:pPr indent="-425195" lvl="2" marL="1275588" marR="0" rtl="0" algn="l">
              <a:lnSpc>
                <a:spcPct val="100000"/>
              </a:lnSpc>
              <a:spcBef>
                <a:spcPts val="0"/>
              </a:spcBef>
              <a:spcAft>
                <a:spcPts val="0"/>
              </a:spcAft>
              <a:buClr>
                <a:srgbClr val="000000"/>
              </a:buClr>
              <a:buSzPts val="3348"/>
              <a:buFont typeface="Arial"/>
              <a:buChar char="•"/>
            </a:pPr>
            <a:r>
              <a:rPr b="0" i="0" lang="en-US" sz="3348" u="none" cap="none" strike="noStrike">
                <a:solidFill>
                  <a:srgbClr val="000000"/>
                </a:solidFill>
                <a:latin typeface="Arial"/>
                <a:ea typeface="Arial"/>
                <a:cs typeface="Arial"/>
                <a:sym typeface="Arial"/>
              </a:rPr>
              <a:t>minimal IgM response</a:t>
            </a:r>
            <a:endParaRPr/>
          </a:p>
          <a:p>
            <a:pPr indent="-425195" lvl="2" marL="1275588" marR="0" rtl="0" algn="l">
              <a:lnSpc>
                <a:spcPct val="100000"/>
              </a:lnSpc>
              <a:spcBef>
                <a:spcPts val="0"/>
              </a:spcBef>
              <a:spcAft>
                <a:spcPts val="0"/>
              </a:spcAft>
              <a:buClr>
                <a:srgbClr val="000000"/>
              </a:buClr>
              <a:buSzPts val="3348"/>
              <a:buFont typeface="Arial"/>
              <a:buChar char="•"/>
            </a:pPr>
            <a:r>
              <a:rPr b="0" i="0" lang="en-US" sz="3348" u="none" cap="none" strike="noStrike">
                <a:solidFill>
                  <a:srgbClr val="000000"/>
                </a:solidFill>
                <a:latin typeface="Arial"/>
                <a:ea typeface="Arial"/>
                <a:cs typeface="Arial"/>
                <a:sym typeface="Arial"/>
              </a:rPr>
              <a:t>not highly contagious</a:t>
            </a:r>
            <a:endParaRPr/>
          </a:p>
        </p:txBody>
      </p:sp>
      <p:sp>
        <p:nvSpPr>
          <p:cNvPr id="169" name="Google Shape;169;p14"/>
          <p:cNvSpPr txBox="1"/>
          <p:nvPr/>
        </p:nvSpPr>
        <p:spPr>
          <a:xfrm>
            <a:off x="1953843" y="12159671"/>
            <a:ext cx="8374262" cy="102810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Martin DB et al. Ann Intern Med 1979; 90:877</a:t>
            </a:r>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Hickman CJ et al. J Infect Dis 2011; 204:S549</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5"/>
          <p:cNvSpPr txBox="1"/>
          <p:nvPr>
            <p:ph type="title"/>
          </p:nvPr>
        </p:nvSpPr>
        <p:spPr>
          <a:xfrm>
            <a:off x="1676400" y="370262"/>
            <a:ext cx="21031200" cy="1604692"/>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Measles and pregnancy</a:t>
            </a:r>
            <a:endParaRPr/>
          </a:p>
        </p:txBody>
      </p:sp>
      <p:sp>
        <p:nvSpPr>
          <p:cNvPr id="175" name="Google Shape;175;p15"/>
          <p:cNvSpPr txBox="1"/>
          <p:nvPr/>
        </p:nvSpPr>
        <p:spPr>
          <a:xfrm>
            <a:off x="1591733" y="2249314"/>
            <a:ext cx="21200534" cy="8620629"/>
          </a:xfrm>
          <a:prstGeom prst="rect">
            <a:avLst/>
          </a:prstGeom>
          <a:noFill/>
          <a:ln>
            <a:noFill/>
          </a:ln>
        </p:spPr>
        <p:txBody>
          <a:bodyPr anchorCtr="0" anchor="ctr" bIns="50800" lIns="50800" spcFirstLastPara="1" rIns="50800" wrap="square" tIns="50800">
            <a:normAutofit/>
          </a:bodyPr>
          <a:lstStyle/>
          <a:p>
            <a:pPr indent="-457200" lvl="0" marL="457200" marR="0" rtl="0" algn="l">
              <a:lnSpc>
                <a:spcPct val="100000"/>
              </a:lnSpc>
              <a:spcBef>
                <a:spcPts val="0"/>
              </a:spcBef>
              <a:spcAft>
                <a:spcPts val="0"/>
              </a:spcAft>
              <a:buClr>
                <a:srgbClr val="000000"/>
              </a:buClr>
              <a:buSzPts val="4400"/>
              <a:buFont typeface="Arial"/>
              <a:buChar char="•"/>
            </a:pPr>
            <a:r>
              <a:rPr b="1" i="0" lang="en-US" sz="4400" u="none" cap="none" strike="noStrike">
                <a:solidFill>
                  <a:srgbClr val="000000"/>
                </a:solidFill>
                <a:latin typeface="Arial"/>
                <a:ea typeface="Arial"/>
                <a:cs typeface="Arial"/>
                <a:sym typeface="Arial"/>
              </a:rPr>
              <a:t>Measles is more severe during pregnancy</a:t>
            </a:r>
            <a:endParaRPr/>
          </a:p>
          <a:p>
            <a:pPr indent="-457200" lvl="1" marL="914400" marR="0" rtl="0" algn="l">
              <a:lnSpc>
                <a:spcPct val="100000"/>
              </a:lnSpc>
              <a:spcBef>
                <a:spcPts val="600"/>
              </a:spcBef>
              <a:spcAft>
                <a:spcPts val="0"/>
              </a:spcAft>
              <a:buClr>
                <a:srgbClr val="000000"/>
              </a:buClr>
              <a:buSzPts val="4400"/>
              <a:buFont typeface="Arial"/>
              <a:buChar char="-"/>
            </a:pPr>
            <a:r>
              <a:rPr b="0" i="0" lang="en-US" sz="4400" u="none" cap="none" strike="noStrike">
                <a:solidFill>
                  <a:srgbClr val="000000"/>
                </a:solidFill>
                <a:latin typeface="Arial"/>
                <a:ea typeface="Arial"/>
                <a:cs typeface="Arial"/>
                <a:sym typeface="Arial"/>
              </a:rPr>
              <a:t>increased risk of pneumonia</a:t>
            </a:r>
            <a:endParaRPr/>
          </a:p>
          <a:p>
            <a:pPr indent="457200" lvl="1" marL="0" marR="0" rtl="0" algn="l">
              <a:lnSpc>
                <a:spcPct val="100000"/>
              </a:lnSpc>
              <a:spcBef>
                <a:spcPts val="60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600"/>
              </a:spcBef>
              <a:spcAft>
                <a:spcPts val="0"/>
              </a:spcAft>
              <a:buClr>
                <a:srgbClr val="000000"/>
              </a:buClr>
              <a:buSzPts val="4400"/>
              <a:buFont typeface="Arial"/>
              <a:buChar char="•"/>
            </a:pPr>
            <a:r>
              <a:rPr b="1" i="0" lang="en-US" sz="4400" u="none" cap="none" strike="noStrike">
                <a:solidFill>
                  <a:srgbClr val="000000"/>
                </a:solidFill>
                <a:latin typeface="Arial"/>
                <a:ea typeface="Arial"/>
                <a:cs typeface="Arial"/>
                <a:sym typeface="Arial"/>
              </a:rPr>
              <a:t>Measles is associated with increased adverse birth outcomes</a:t>
            </a:r>
            <a:endParaRPr/>
          </a:p>
          <a:p>
            <a:pPr indent="-457200" lvl="1" marL="914400" marR="0" rtl="0" algn="l">
              <a:lnSpc>
                <a:spcPct val="100000"/>
              </a:lnSpc>
              <a:spcBef>
                <a:spcPts val="600"/>
              </a:spcBef>
              <a:spcAft>
                <a:spcPts val="0"/>
              </a:spcAft>
              <a:buClr>
                <a:srgbClr val="000000"/>
              </a:buClr>
              <a:buSzPts val="4400"/>
              <a:buFont typeface="Arial"/>
              <a:buChar char="-"/>
            </a:pPr>
            <a:r>
              <a:rPr b="0" i="0" lang="en-US" sz="4400" u="none" cap="none" strike="noStrike">
                <a:solidFill>
                  <a:srgbClr val="000000"/>
                </a:solidFill>
                <a:latin typeface="Arial"/>
                <a:ea typeface="Arial"/>
                <a:cs typeface="Arial"/>
                <a:sym typeface="Arial"/>
              </a:rPr>
              <a:t>↑ rates of miscarriage, pre-term birth, still-born</a:t>
            </a:r>
            <a:endParaRPr/>
          </a:p>
          <a:p>
            <a:pPr indent="-457200" lvl="1" marL="914400" marR="0" rtl="0" algn="l">
              <a:lnSpc>
                <a:spcPct val="100000"/>
              </a:lnSpc>
              <a:spcBef>
                <a:spcPts val="600"/>
              </a:spcBef>
              <a:spcAft>
                <a:spcPts val="0"/>
              </a:spcAft>
              <a:buClr>
                <a:srgbClr val="000000"/>
              </a:buClr>
              <a:buSzPts val="4400"/>
              <a:buFont typeface="Arial"/>
              <a:buChar char="-"/>
            </a:pPr>
            <a:r>
              <a:rPr b="0" i="0" lang="en-US" sz="4400" u="none" cap="none" strike="noStrike">
                <a:solidFill>
                  <a:srgbClr val="000000"/>
                </a:solidFill>
                <a:latin typeface="Arial"/>
                <a:ea typeface="Arial"/>
                <a:cs typeface="Arial"/>
                <a:sym typeface="Arial"/>
              </a:rPr>
              <a:t>not teratogenic (unlike rubella)</a:t>
            </a:r>
            <a:endParaRPr/>
          </a:p>
          <a:p>
            <a:pPr indent="457200" lvl="1" marL="0" marR="0" rtl="0" algn="l">
              <a:lnSpc>
                <a:spcPct val="100000"/>
              </a:lnSpc>
              <a:spcBef>
                <a:spcPts val="60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600"/>
              </a:spcBef>
              <a:spcAft>
                <a:spcPts val="0"/>
              </a:spcAft>
              <a:buClr>
                <a:srgbClr val="000000"/>
              </a:buClr>
              <a:buSzPts val="4400"/>
              <a:buFont typeface="Arial"/>
              <a:buChar char="•"/>
            </a:pPr>
            <a:r>
              <a:rPr b="1" i="1" lang="en-US" sz="4400" u="none" cap="none" strike="noStrike">
                <a:solidFill>
                  <a:srgbClr val="000000"/>
                </a:solidFill>
                <a:latin typeface="Arial"/>
                <a:ea typeface="Arial"/>
                <a:cs typeface="Arial"/>
                <a:sym typeface="Arial"/>
              </a:rPr>
              <a:t>Congenital measles</a:t>
            </a:r>
            <a:r>
              <a:rPr b="0" i="0" lang="en-US" sz="4400" u="none" cap="none" strike="noStrike">
                <a:solidFill>
                  <a:srgbClr val="000000"/>
                </a:solidFill>
                <a:latin typeface="Arial"/>
                <a:ea typeface="Arial"/>
                <a:cs typeface="Arial"/>
                <a:sym typeface="Arial"/>
              </a:rPr>
              <a:t> (rare)</a:t>
            </a:r>
            <a:endParaRPr/>
          </a:p>
          <a:p>
            <a:pPr indent="-457200" lvl="1" marL="914400" marR="0" rtl="0" algn="l">
              <a:lnSpc>
                <a:spcPct val="100000"/>
              </a:lnSpc>
              <a:spcBef>
                <a:spcPts val="600"/>
              </a:spcBef>
              <a:spcAft>
                <a:spcPts val="0"/>
              </a:spcAft>
              <a:buClr>
                <a:srgbClr val="000000"/>
              </a:buClr>
              <a:buSzPts val="4400"/>
              <a:buFont typeface="Arial"/>
              <a:buChar char="•"/>
            </a:pPr>
            <a:r>
              <a:rPr b="0" i="0" lang="en-US" sz="4400" u="none" cap="none" strike="noStrike">
                <a:solidFill>
                  <a:srgbClr val="000000"/>
                </a:solidFill>
                <a:latin typeface="Arial"/>
                <a:ea typeface="Arial"/>
                <a:cs typeface="Arial"/>
                <a:sym typeface="Arial"/>
              </a:rPr>
              <a:t>measles occurring within the first 10 days of life when mother had measles infection during pregnancy</a:t>
            </a:r>
            <a:endParaRPr/>
          </a:p>
          <a:p>
            <a:pPr indent="-457200" lvl="1" marL="914400" marR="0" rtl="0" algn="l">
              <a:lnSpc>
                <a:spcPct val="100000"/>
              </a:lnSpc>
              <a:spcBef>
                <a:spcPts val="600"/>
              </a:spcBef>
              <a:spcAft>
                <a:spcPts val="0"/>
              </a:spcAft>
              <a:buClr>
                <a:srgbClr val="000000"/>
              </a:buClr>
              <a:buSzPts val="4400"/>
              <a:buFont typeface="Arial"/>
              <a:buChar char="•"/>
            </a:pPr>
            <a:r>
              <a:rPr b="0" i="0" lang="en-US" sz="4400" u="none" cap="none" strike="noStrike">
                <a:solidFill>
                  <a:srgbClr val="000000"/>
                </a:solidFill>
                <a:latin typeface="Arial"/>
                <a:ea typeface="Arial"/>
                <a:cs typeface="Arial"/>
                <a:sym typeface="Arial"/>
              </a:rPr>
              <a:t>↑ risk death, hearing loss, subacute sclerosing panencephalitis (SSPE)</a:t>
            </a:r>
            <a:endParaRPr/>
          </a:p>
        </p:txBody>
      </p:sp>
      <p:sp>
        <p:nvSpPr>
          <p:cNvPr id="176" name="Google Shape;176;p15"/>
          <p:cNvSpPr txBox="1"/>
          <p:nvPr/>
        </p:nvSpPr>
        <p:spPr>
          <a:xfrm>
            <a:off x="1726119" y="11819912"/>
            <a:ext cx="8592096" cy="65659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Joseph NT. Obstet Gynecol 2026; 147:44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6"/>
          <p:cNvSpPr txBox="1"/>
          <p:nvPr>
            <p:ph type="title"/>
          </p:nvPr>
        </p:nvSpPr>
        <p:spPr>
          <a:xfrm>
            <a:off x="1676400" y="370262"/>
            <a:ext cx="21031200" cy="1604692"/>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What to do if measles is suspected</a:t>
            </a:r>
            <a:endParaRPr/>
          </a:p>
        </p:txBody>
      </p:sp>
      <p:sp>
        <p:nvSpPr>
          <p:cNvPr id="182" name="Google Shape;182;p16"/>
          <p:cNvSpPr txBox="1"/>
          <p:nvPr/>
        </p:nvSpPr>
        <p:spPr>
          <a:xfrm>
            <a:off x="1557867" y="1753922"/>
            <a:ext cx="21031202" cy="9861075"/>
          </a:xfrm>
          <a:prstGeom prst="rect">
            <a:avLst/>
          </a:prstGeom>
          <a:noFill/>
          <a:ln>
            <a:noFill/>
          </a:ln>
        </p:spPr>
        <p:txBody>
          <a:bodyPr anchorCtr="0" anchor="ctr" bIns="50800" lIns="50800" spcFirstLastPara="1" rIns="50800" wrap="square" tIns="50800">
            <a:normAutofit fontScale="85000" lnSpcReduction="20000"/>
          </a:bodyPr>
          <a:lstStyle/>
          <a:p>
            <a:pPr indent="-371188" lvl="0" marL="411479" marR="0" rtl="0" algn="l">
              <a:lnSpc>
                <a:spcPct val="100000"/>
              </a:lnSpc>
              <a:spcBef>
                <a:spcPts val="0"/>
              </a:spcBef>
              <a:spcAft>
                <a:spcPts val="0"/>
              </a:spcAft>
              <a:buClr>
                <a:schemeClr val="dk1"/>
              </a:buClr>
              <a:buSzPct val="100000"/>
              <a:buFont typeface="Arial"/>
              <a:buChar char="•"/>
            </a:pPr>
            <a:r>
              <a:rPr b="1" i="0" lang="en-US" sz="4230" u="none" cap="none" strike="noStrike">
                <a:solidFill>
                  <a:srgbClr val="000000"/>
                </a:solidFill>
                <a:latin typeface="Arial"/>
                <a:ea typeface="Arial"/>
                <a:cs typeface="Arial"/>
                <a:sym typeface="Arial"/>
              </a:rPr>
              <a:t>Place the patient in respiratory isolation</a:t>
            </a:r>
            <a:endParaRPr/>
          </a:p>
          <a:p>
            <a:pPr indent="-371188" lvl="1" marL="822959" marR="0" rtl="0" algn="l">
              <a:lnSpc>
                <a:spcPct val="100000"/>
              </a:lnSpc>
              <a:spcBef>
                <a:spcPts val="0"/>
              </a:spcBef>
              <a:spcAft>
                <a:spcPts val="0"/>
              </a:spcAft>
              <a:buClr>
                <a:schemeClr val="dk1"/>
              </a:buClr>
              <a:buSzPct val="100000"/>
              <a:buFont typeface="Arial"/>
              <a:buChar char="-"/>
            </a:pPr>
            <a:r>
              <a:rPr b="0" i="0" lang="en-US" sz="4230" u="none" cap="none" strike="noStrike">
                <a:solidFill>
                  <a:srgbClr val="000000"/>
                </a:solidFill>
                <a:latin typeface="Arial"/>
                <a:ea typeface="Arial"/>
                <a:cs typeface="Arial"/>
                <a:sym typeface="Arial"/>
              </a:rPr>
              <a:t>Have patient wear a </a:t>
            </a:r>
            <a:r>
              <a:rPr b="1" i="0" lang="en-US" sz="4230" u="none" cap="none" strike="noStrike">
                <a:solidFill>
                  <a:srgbClr val="FF2600"/>
                </a:solidFill>
                <a:latin typeface="Arial"/>
                <a:ea typeface="Arial"/>
                <a:cs typeface="Arial"/>
                <a:sym typeface="Arial"/>
              </a:rPr>
              <a:t>surgical mask</a:t>
            </a:r>
            <a:endParaRPr/>
          </a:p>
          <a:p>
            <a:pPr indent="411479" lvl="1" marL="0" marR="0" rtl="0" algn="l">
              <a:lnSpc>
                <a:spcPct val="100000"/>
              </a:lnSpc>
              <a:spcBef>
                <a:spcPts val="0"/>
              </a:spcBef>
              <a:spcAft>
                <a:spcPts val="0"/>
              </a:spcAft>
              <a:buClr>
                <a:srgbClr val="000000"/>
              </a:buClr>
              <a:buSzPct val="100000"/>
              <a:buFont typeface="Arial"/>
              <a:buNone/>
            </a:pPr>
            <a:r>
              <a:t/>
            </a:r>
            <a:endParaRPr b="1" i="0" sz="4800" u="none" cap="none" strike="noStrike">
              <a:solidFill>
                <a:srgbClr val="FF2600"/>
              </a:solidFill>
              <a:latin typeface="Helvetica Neue"/>
              <a:ea typeface="Helvetica Neue"/>
              <a:cs typeface="Helvetica Neue"/>
              <a:sym typeface="Helvetica Neue"/>
            </a:endParaRPr>
          </a:p>
          <a:p>
            <a:pPr indent="-371188" lvl="1" marL="822959" marR="0" rtl="0" algn="l">
              <a:lnSpc>
                <a:spcPct val="100000"/>
              </a:lnSpc>
              <a:spcBef>
                <a:spcPts val="0"/>
              </a:spcBef>
              <a:spcAft>
                <a:spcPts val="0"/>
              </a:spcAft>
              <a:buClr>
                <a:schemeClr val="dk1"/>
              </a:buClr>
              <a:buSzPct val="100000"/>
              <a:buFont typeface="Arial"/>
              <a:buChar char="-"/>
            </a:pPr>
            <a:r>
              <a:rPr b="0" i="0" lang="en-US" sz="4230" u="none" cap="none" strike="noStrike">
                <a:solidFill>
                  <a:srgbClr val="000000"/>
                </a:solidFill>
                <a:latin typeface="Arial"/>
                <a:ea typeface="Arial"/>
                <a:cs typeface="Arial"/>
                <a:sym typeface="Arial"/>
              </a:rPr>
              <a:t>Place patient in a </a:t>
            </a:r>
            <a:r>
              <a:rPr b="1" i="0" lang="en-US" sz="4230" u="none" cap="none" strike="noStrike">
                <a:solidFill>
                  <a:srgbClr val="FF2600"/>
                </a:solidFill>
                <a:latin typeface="Arial"/>
                <a:ea typeface="Arial"/>
                <a:cs typeface="Arial"/>
                <a:sym typeface="Arial"/>
              </a:rPr>
              <a:t>private room</a:t>
            </a:r>
            <a:r>
              <a:rPr b="0" i="0" lang="en-US" sz="4230" u="none" cap="none" strike="noStrike">
                <a:solidFill>
                  <a:srgbClr val="000000"/>
                </a:solidFill>
                <a:latin typeface="Arial"/>
                <a:ea typeface="Arial"/>
                <a:cs typeface="Arial"/>
                <a:sym typeface="Arial"/>
              </a:rPr>
              <a:t> with door closed</a:t>
            </a:r>
            <a:endParaRPr/>
          </a:p>
          <a:p>
            <a:pPr indent="-371188" lvl="2" marL="1234439" marR="0" rtl="0" algn="l">
              <a:lnSpc>
                <a:spcPct val="100000"/>
              </a:lnSpc>
              <a:spcBef>
                <a:spcPts val="0"/>
              </a:spcBef>
              <a:spcAft>
                <a:spcPts val="0"/>
              </a:spcAft>
              <a:buClr>
                <a:srgbClr val="000000"/>
              </a:buClr>
              <a:buSzPct val="100000"/>
              <a:buFont typeface="Arial"/>
              <a:buChar char="•"/>
            </a:pPr>
            <a:r>
              <a:rPr b="0" i="0" lang="en-US" sz="4230" u="none" cap="none" strike="noStrike">
                <a:solidFill>
                  <a:srgbClr val="000000"/>
                </a:solidFill>
                <a:latin typeface="Arial"/>
                <a:ea typeface="Arial"/>
                <a:cs typeface="Arial"/>
                <a:sym typeface="Arial"/>
              </a:rPr>
              <a:t>if possible, place in </a:t>
            </a:r>
            <a:r>
              <a:rPr b="1" i="0" lang="en-US" sz="4230" u="none" cap="none" strike="noStrike">
                <a:solidFill>
                  <a:srgbClr val="000000"/>
                </a:solidFill>
                <a:latin typeface="Arial"/>
                <a:ea typeface="Arial"/>
                <a:cs typeface="Arial"/>
                <a:sym typeface="Arial"/>
              </a:rPr>
              <a:t>airborne infection isolation room (AIIR)</a:t>
            </a:r>
            <a:endParaRPr/>
          </a:p>
          <a:p>
            <a:pPr indent="-371188" lvl="3" marL="1645918" marR="0" rtl="0" algn="l">
              <a:lnSpc>
                <a:spcPct val="100000"/>
              </a:lnSpc>
              <a:spcBef>
                <a:spcPts val="0"/>
              </a:spcBef>
              <a:spcAft>
                <a:spcPts val="0"/>
              </a:spcAft>
              <a:buClr>
                <a:srgbClr val="000000"/>
              </a:buClr>
              <a:buSzPct val="100000"/>
              <a:buFont typeface="Arial"/>
              <a:buChar char="-"/>
            </a:pPr>
            <a:r>
              <a:rPr b="0" i="0" lang="en-US" sz="4230" u="none" cap="none" strike="noStrike">
                <a:solidFill>
                  <a:srgbClr val="000000"/>
                </a:solidFill>
                <a:latin typeface="Arial"/>
                <a:ea typeface="Arial"/>
                <a:cs typeface="Arial"/>
                <a:sym typeface="Arial"/>
              </a:rPr>
              <a:t>negative-pressure (-2.5 to 15 Pa)</a:t>
            </a:r>
            <a:endParaRPr/>
          </a:p>
          <a:p>
            <a:pPr indent="-371188" lvl="3" marL="1645918" marR="0" rtl="0" algn="l">
              <a:lnSpc>
                <a:spcPct val="100000"/>
              </a:lnSpc>
              <a:spcBef>
                <a:spcPts val="0"/>
              </a:spcBef>
              <a:spcAft>
                <a:spcPts val="0"/>
              </a:spcAft>
              <a:buClr>
                <a:srgbClr val="000000"/>
              </a:buClr>
              <a:buSzPct val="100000"/>
              <a:buFont typeface="Arial"/>
              <a:buChar char="-"/>
            </a:pPr>
            <a:r>
              <a:rPr b="0" i="0" lang="en-US" sz="4230" u="none" cap="none" strike="noStrike">
                <a:solidFill>
                  <a:srgbClr val="000000"/>
                </a:solidFill>
                <a:latin typeface="Arial"/>
                <a:ea typeface="Arial"/>
                <a:cs typeface="Arial"/>
                <a:sym typeface="Arial"/>
              </a:rPr>
              <a:t>≥12 air-exchanges/hour with HEPA filtration on exhaust and no recirculation</a:t>
            </a:r>
            <a:endParaRPr/>
          </a:p>
          <a:p>
            <a:pPr indent="-371188" lvl="3" marL="1645918" marR="0" rtl="0" algn="l">
              <a:lnSpc>
                <a:spcPct val="100000"/>
              </a:lnSpc>
              <a:spcBef>
                <a:spcPts val="0"/>
              </a:spcBef>
              <a:spcAft>
                <a:spcPts val="0"/>
              </a:spcAft>
              <a:buClr>
                <a:srgbClr val="000000"/>
              </a:buClr>
              <a:buSzPct val="100000"/>
              <a:buFont typeface="Arial"/>
              <a:buChar char="-"/>
            </a:pPr>
            <a:r>
              <a:rPr b="0" i="0" lang="en-US" sz="4230" u="none" cap="none" strike="noStrike">
                <a:solidFill>
                  <a:srgbClr val="000000"/>
                </a:solidFill>
                <a:latin typeface="Arial"/>
                <a:ea typeface="Arial"/>
                <a:cs typeface="Arial"/>
                <a:sym typeface="Arial"/>
              </a:rPr>
              <a:t>sealed enclosure with anteroom, if possible</a:t>
            </a:r>
            <a:endParaRPr/>
          </a:p>
          <a:p>
            <a:pPr indent="1234439" lvl="3" marL="0" marR="0" rtl="0" algn="l">
              <a:lnSpc>
                <a:spcPct val="100000"/>
              </a:lnSpc>
              <a:spcBef>
                <a:spcPts val="0"/>
              </a:spcBef>
              <a:spcAft>
                <a:spcPts val="0"/>
              </a:spcAft>
              <a:buClr>
                <a:srgbClr val="000000"/>
              </a:buClr>
              <a:buSzPct val="1000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371188" lvl="1" marL="822959" marR="0" rtl="0" algn="l">
              <a:lnSpc>
                <a:spcPct val="100000"/>
              </a:lnSpc>
              <a:spcBef>
                <a:spcPts val="0"/>
              </a:spcBef>
              <a:spcAft>
                <a:spcPts val="0"/>
              </a:spcAft>
              <a:buClr>
                <a:schemeClr val="dk1"/>
              </a:buClr>
              <a:buSzPct val="100000"/>
              <a:buFont typeface="Arial"/>
              <a:buChar char="-"/>
            </a:pPr>
            <a:r>
              <a:rPr b="0" i="0" lang="en-US" sz="4230" u="none" cap="none" strike="noStrike">
                <a:solidFill>
                  <a:srgbClr val="000000"/>
                </a:solidFill>
                <a:latin typeface="Arial"/>
                <a:ea typeface="Arial"/>
                <a:cs typeface="Arial"/>
                <a:sym typeface="Arial"/>
              </a:rPr>
              <a:t>If AIIR not available</a:t>
            </a:r>
            <a:endParaRPr/>
          </a:p>
          <a:p>
            <a:pPr indent="-371188" lvl="2" marL="1234439" marR="0" rtl="0" algn="l">
              <a:lnSpc>
                <a:spcPct val="100000"/>
              </a:lnSpc>
              <a:spcBef>
                <a:spcPts val="0"/>
              </a:spcBef>
              <a:spcAft>
                <a:spcPts val="0"/>
              </a:spcAft>
              <a:buClr>
                <a:srgbClr val="000000"/>
              </a:buClr>
              <a:buSzPct val="100000"/>
              <a:buFont typeface="Arial"/>
              <a:buChar char="•"/>
            </a:pPr>
            <a:r>
              <a:rPr b="0" i="0" lang="en-US" sz="4230" u="none" cap="none" strike="noStrike">
                <a:solidFill>
                  <a:srgbClr val="000000"/>
                </a:solidFill>
                <a:latin typeface="Arial"/>
                <a:ea typeface="Arial"/>
                <a:cs typeface="Arial"/>
                <a:sym typeface="Arial"/>
              </a:rPr>
              <a:t>close door and place towels along bottom</a:t>
            </a:r>
            <a:endParaRPr/>
          </a:p>
          <a:p>
            <a:pPr indent="822959" lvl="2" marL="0" marR="0" rtl="0" algn="l">
              <a:lnSpc>
                <a:spcPct val="100000"/>
              </a:lnSpc>
              <a:spcBef>
                <a:spcPts val="0"/>
              </a:spcBef>
              <a:spcAft>
                <a:spcPts val="0"/>
              </a:spcAft>
              <a:buClr>
                <a:srgbClr val="000000"/>
              </a:buClr>
              <a:buSzPct val="1000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371188" lvl="1" marL="822959" marR="0" rtl="0" algn="l">
              <a:lnSpc>
                <a:spcPct val="100000"/>
              </a:lnSpc>
              <a:spcBef>
                <a:spcPts val="0"/>
              </a:spcBef>
              <a:spcAft>
                <a:spcPts val="0"/>
              </a:spcAft>
              <a:buClr>
                <a:schemeClr val="dk1"/>
              </a:buClr>
              <a:buSzPct val="100000"/>
              <a:buFont typeface="Arial"/>
              <a:buChar char="-"/>
            </a:pPr>
            <a:r>
              <a:rPr b="0" i="0" lang="en-US" sz="4230" u="none" cap="none" strike="noStrike">
                <a:solidFill>
                  <a:srgbClr val="000000"/>
                </a:solidFill>
                <a:latin typeface="Arial"/>
                <a:ea typeface="Arial"/>
                <a:cs typeface="Arial"/>
                <a:sym typeface="Arial"/>
              </a:rPr>
              <a:t>continue isolation until 4 days after rash on-set</a:t>
            </a:r>
            <a:endParaRPr/>
          </a:p>
          <a:p>
            <a:pPr indent="0" lvl="0" marL="0" marR="0" rtl="0" algn="l">
              <a:lnSpc>
                <a:spcPct val="100000"/>
              </a:lnSpc>
              <a:spcBef>
                <a:spcPts val="0"/>
              </a:spcBef>
              <a:spcAft>
                <a:spcPts val="0"/>
              </a:spcAft>
              <a:buClr>
                <a:srgbClr val="000000"/>
              </a:buClr>
              <a:buSzPct val="1000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371187" lvl="0" marL="411478" marR="0" rtl="0" algn="l">
              <a:lnSpc>
                <a:spcPct val="100000"/>
              </a:lnSpc>
              <a:spcBef>
                <a:spcPts val="0"/>
              </a:spcBef>
              <a:spcAft>
                <a:spcPts val="0"/>
              </a:spcAft>
              <a:buClr>
                <a:schemeClr val="dk1"/>
              </a:buClr>
              <a:buSzPct val="100000"/>
              <a:buFont typeface="Arial"/>
              <a:buChar char="•"/>
            </a:pPr>
            <a:r>
              <a:rPr b="1" i="0" lang="en-US" sz="4230" u="none" cap="none" strike="noStrike">
                <a:solidFill>
                  <a:srgbClr val="000000"/>
                </a:solidFill>
                <a:latin typeface="Arial"/>
                <a:ea typeface="Arial"/>
                <a:cs typeface="Arial"/>
                <a:sym typeface="Arial"/>
              </a:rPr>
              <a:t>Health Care Personnel should wear </a:t>
            </a:r>
            <a:r>
              <a:rPr b="1" i="0" lang="en-US" sz="4230" u="none" cap="none" strike="noStrike">
                <a:solidFill>
                  <a:srgbClr val="FF2600"/>
                </a:solidFill>
                <a:latin typeface="Arial"/>
                <a:ea typeface="Arial"/>
                <a:cs typeface="Arial"/>
                <a:sym typeface="Arial"/>
              </a:rPr>
              <a:t>N95 respirators</a:t>
            </a:r>
            <a:endParaRPr b="1" i="0" sz="4230" u="none" cap="none" strike="noStrike">
              <a:solidFill>
                <a:srgbClr val="FF2600"/>
              </a:solidFill>
              <a:latin typeface="Arial"/>
              <a:ea typeface="Arial"/>
              <a:cs typeface="Arial"/>
              <a:sym typeface="Arial"/>
            </a:endParaRPr>
          </a:p>
          <a:p>
            <a:pPr indent="-456914" lvl="1" marL="914400" rtl="0" algn="l">
              <a:spcBef>
                <a:spcPts val="0"/>
              </a:spcBef>
              <a:spcAft>
                <a:spcPts val="0"/>
              </a:spcAft>
              <a:buClr>
                <a:schemeClr val="dk1"/>
              </a:buClr>
              <a:buSzPct val="100000"/>
              <a:buChar char="-"/>
            </a:pPr>
            <a:r>
              <a:rPr lang="en-US" sz="4230">
                <a:solidFill>
                  <a:schemeClr val="dk1"/>
                </a:solidFill>
              </a:rPr>
              <a:t>preferably with documented measles immunity</a:t>
            </a:r>
            <a:endParaRPr sz="4230">
              <a:solidFill>
                <a:schemeClr val="dk1"/>
              </a:solidFill>
            </a:endParaRPr>
          </a:p>
          <a:p>
            <a:pPr indent="0" lvl="0" marL="914400" rtl="0" algn="l">
              <a:spcBef>
                <a:spcPts val="0"/>
              </a:spcBef>
              <a:spcAft>
                <a:spcPts val="0"/>
              </a:spcAft>
              <a:buNone/>
            </a:pPr>
            <a:r>
              <a:t/>
            </a:r>
            <a:endParaRPr sz="4230">
              <a:solidFill>
                <a:schemeClr val="dk1"/>
              </a:solidFill>
            </a:endParaRPr>
          </a:p>
          <a:p>
            <a:pPr indent="-456914" lvl="0" marL="457200" rtl="0" algn="l">
              <a:spcBef>
                <a:spcPts val="0"/>
              </a:spcBef>
              <a:spcAft>
                <a:spcPts val="0"/>
              </a:spcAft>
              <a:buClr>
                <a:schemeClr val="dk1"/>
              </a:buClr>
              <a:buSzPct val="100000"/>
              <a:buChar char="•"/>
            </a:pPr>
            <a:r>
              <a:rPr b="1" lang="en-US" sz="4230">
                <a:solidFill>
                  <a:schemeClr val="dk1"/>
                </a:solidFill>
              </a:rPr>
              <a:t>Notify your local public health department!</a:t>
            </a:r>
            <a:endParaRPr b="1" sz="4230">
              <a:solidFill>
                <a:srgbClr val="FF2600"/>
              </a:solidFill>
            </a:endParaRPr>
          </a:p>
          <a:p>
            <a:pPr indent="0" lvl="0" marL="0" marR="0" rtl="0" algn="l">
              <a:lnSpc>
                <a:spcPct val="100000"/>
              </a:lnSpc>
              <a:spcBef>
                <a:spcPts val="0"/>
              </a:spcBef>
              <a:spcAft>
                <a:spcPts val="0"/>
              </a:spcAft>
              <a:buNone/>
            </a:pPr>
            <a:r>
              <a:t/>
            </a:r>
            <a:endParaRPr sz="4230"/>
          </a:p>
          <a:p>
            <a:pPr indent="0" lvl="0" marL="457200" marR="0" rtl="0" algn="l">
              <a:lnSpc>
                <a:spcPct val="100000"/>
              </a:lnSpc>
              <a:spcBef>
                <a:spcPts val="0"/>
              </a:spcBef>
              <a:spcAft>
                <a:spcPts val="0"/>
              </a:spcAft>
              <a:buNone/>
            </a:pPr>
            <a:r>
              <a:t/>
            </a:r>
            <a:endParaRPr b="1" sz="423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8"/>
          <p:cNvSpPr txBox="1"/>
          <p:nvPr>
            <p:ph type="title"/>
          </p:nvPr>
        </p:nvSpPr>
        <p:spPr>
          <a:xfrm>
            <a:off x="1676400" y="370262"/>
            <a:ext cx="21031200" cy="1604692"/>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Measles: diagnosis</a:t>
            </a:r>
            <a:endParaRPr/>
          </a:p>
        </p:txBody>
      </p:sp>
      <p:sp>
        <p:nvSpPr>
          <p:cNvPr id="188" name="Google Shape;188;p18"/>
          <p:cNvSpPr txBox="1"/>
          <p:nvPr/>
        </p:nvSpPr>
        <p:spPr>
          <a:xfrm>
            <a:off x="1382694" y="2472129"/>
            <a:ext cx="21031203" cy="9861074"/>
          </a:xfrm>
          <a:prstGeom prst="rect">
            <a:avLst/>
          </a:prstGeom>
          <a:noFill/>
          <a:ln>
            <a:noFill/>
          </a:ln>
        </p:spPr>
        <p:txBody>
          <a:bodyPr anchorCtr="0" anchor="ctr" bIns="50800" lIns="50800" spcFirstLastPara="1" rIns="50800" wrap="square" tIns="50800">
            <a:spAutoFit/>
          </a:bodyPr>
          <a:lstStyle/>
          <a:p>
            <a:pPr indent="-457200" lvl="0" marL="457200" marR="0" rtl="0" algn="l">
              <a:lnSpc>
                <a:spcPct val="100000"/>
              </a:lnSpc>
              <a:spcBef>
                <a:spcPts val="0"/>
              </a:spcBef>
              <a:spcAft>
                <a:spcPts val="0"/>
              </a:spcAft>
              <a:buClr>
                <a:srgbClr val="000000"/>
              </a:buClr>
              <a:buSzPts val="4700"/>
              <a:buFont typeface="Arial"/>
              <a:buChar char="•"/>
            </a:pPr>
            <a:r>
              <a:rPr b="1" i="0" lang="en-US" sz="4700" u="none" cap="none" strike="noStrike">
                <a:solidFill>
                  <a:srgbClr val="000000"/>
                </a:solidFill>
                <a:latin typeface="Arial"/>
                <a:ea typeface="Arial"/>
                <a:cs typeface="Arial"/>
                <a:sym typeface="Arial"/>
              </a:rPr>
              <a:t>Molecular testing</a:t>
            </a:r>
            <a:endParaRPr/>
          </a:p>
          <a:p>
            <a:pPr indent="-457200" lvl="1" marL="914400" marR="0" rtl="0" algn="l">
              <a:lnSpc>
                <a:spcPct val="100000"/>
              </a:lnSpc>
              <a:spcBef>
                <a:spcPts val="0"/>
              </a:spcBef>
              <a:spcAft>
                <a:spcPts val="0"/>
              </a:spcAft>
              <a:buClr>
                <a:srgbClr val="000000"/>
              </a:buClr>
              <a:buSzPts val="4700"/>
              <a:buFont typeface="Arial"/>
              <a:buChar char="-"/>
            </a:pPr>
            <a:r>
              <a:rPr b="0" i="0" lang="en-US" sz="4700" u="none" cap="none" strike="noStrike">
                <a:solidFill>
                  <a:srgbClr val="000000"/>
                </a:solidFill>
                <a:latin typeface="Arial"/>
                <a:ea typeface="Arial"/>
                <a:cs typeface="Arial"/>
                <a:sym typeface="Arial"/>
              </a:rPr>
              <a:t>Nasopharyngeal swab (preferred) or throat swab</a:t>
            </a:r>
            <a:endParaRPr/>
          </a:p>
          <a:p>
            <a:pPr indent="-457200" lvl="1" marL="914400" marR="0" rtl="0" algn="l">
              <a:lnSpc>
                <a:spcPct val="100000"/>
              </a:lnSpc>
              <a:spcBef>
                <a:spcPts val="0"/>
              </a:spcBef>
              <a:spcAft>
                <a:spcPts val="0"/>
              </a:spcAft>
              <a:buClr>
                <a:srgbClr val="000000"/>
              </a:buClr>
              <a:buSzPts val="4700"/>
              <a:buFont typeface="Arial"/>
              <a:buChar char="-"/>
            </a:pPr>
            <a:r>
              <a:rPr b="0" i="0" lang="en-US" sz="4700" u="none" cap="none" strike="noStrike">
                <a:solidFill>
                  <a:srgbClr val="000000"/>
                </a:solidFill>
                <a:latin typeface="Arial"/>
                <a:ea typeface="Arial"/>
                <a:cs typeface="Arial"/>
                <a:sym typeface="Arial"/>
              </a:rPr>
              <a:t>Urine</a:t>
            </a:r>
            <a:endParaRPr/>
          </a:p>
          <a:p>
            <a:pPr indent="-457200" lvl="1" marL="914400" marR="0" rtl="0" algn="l">
              <a:lnSpc>
                <a:spcPct val="100000"/>
              </a:lnSpc>
              <a:spcBef>
                <a:spcPts val="0"/>
              </a:spcBef>
              <a:spcAft>
                <a:spcPts val="0"/>
              </a:spcAft>
              <a:buClr>
                <a:srgbClr val="000000"/>
              </a:buClr>
              <a:buSzPts val="4700"/>
              <a:buFont typeface="Arial"/>
              <a:buChar char="-"/>
            </a:pPr>
            <a:r>
              <a:rPr b="0" i="0" lang="en-US" sz="4700" u="none" cap="none" strike="noStrike">
                <a:solidFill>
                  <a:srgbClr val="000000"/>
                </a:solidFill>
                <a:latin typeface="Arial"/>
                <a:ea typeface="Arial"/>
                <a:cs typeface="Arial"/>
                <a:sym typeface="Arial"/>
              </a:rPr>
              <a:t>(Heparinized blood)</a:t>
            </a:r>
            <a:endParaRPr/>
          </a:p>
          <a:p>
            <a:pPr indent="-457200" lvl="1" marL="914400" marR="0" rtl="0" algn="l">
              <a:lnSpc>
                <a:spcPct val="100000"/>
              </a:lnSpc>
              <a:spcBef>
                <a:spcPts val="0"/>
              </a:spcBef>
              <a:spcAft>
                <a:spcPts val="0"/>
              </a:spcAft>
              <a:buClr>
                <a:srgbClr val="000000"/>
              </a:buClr>
              <a:buSzPts val="4700"/>
              <a:buFont typeface="Arial"/>
              <a:buChar char="-"/>
            </a:pPr>
            <a:r>
              <a:rPr b="0" i="0" lang="en-US" sz="4700" u="none" cap="none" strike="noStrike">
                <a:solidFill>
                  <a:srgbClr val="000000"/>
                </a:solidFill>
                <a:latin typeface="Arial"/>
                <a:ea typeface="Arial"/>
                <a:cs typeface="Arial"/>
                <a:sym typeface="Arial"/>
              </a:rPr>
              <a:t>Increased yield with number of different samples</a:t>
            </a:r>
            <a:endParaRPr/>
          </a:p>
          <a:p>
            <a:pPr indent="-457200" lvl="1" marL="914400" marR="0" rtl="0" algn="l">
              <a:lnSpc>
                <a:spcPct val="100000"/>
              </a:lnSpc>
              <a:spcBef>
                <a:spcPts val="0"/>
              </a:spcBef>
              <a:spcAft>
                <a:spcPts val="0"/>
              </a:spcAft>
              <a:buClr>
                <a:srgbClr val="000000"/>
              </a:buClr>
              <a:buSzPts val="4700"/>
              <a:buFont typeface="Arial"/>
              <a:buChar char="-"/>
            </a:pPr>
            <a:r>
              <a:rPr b="0" i="0" lang="en-US" sz="4700" u="none" cap="none" strike="noStrike">
                <a:solidFill>
                  <a:srgbClr val="000000"/>
                </a:solidFill>
                <a:latin typeface="Arial"/>
                <a:ea typeface="Arial"/>
                <a:cs typeface="Arial"/>
                <a:sym typeface="Arial"/>
              </a:rPr>
              <a:t>Send samples for measles </a:t>
            </a:r>
            <a:r>
              <a:rPr b="1" i="0" lang="en-US" sz="4700" u="none" cap="none" strike="noStrike">
                <a:solidFill>
                  <a:srgbClr val="000000"/>
                </a:solidFill>
                <a:latin typeface="Arial"/>
                <a:ea typeface="Arial"/>
                <a:cs typeface="Arial"/>
                <a:sym typeface="Arial"/>
              </a:rPr>
              <a:t>RT-PCR</a:t>
            </a:r>
            <a:r>
              <a:rPr b="0" i="0" lang="en-US" sz="4700" u="none" cap="none" strike="noStrike">
                <a:solidFill>
                  <a:srgbClr val="000000"/>
                </a:solidFill>
                <a:latin typeface="Arial"/>
                <a:ea typeface="Arial"/>
                <a:cs typeface="Arial"/>
                <a:sym typeface="Arial"/>
              </a:rPr>
              <a:t> testing</a:t>
            </a:r>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4700"/>
              <a:buFont typeface="Arial"/>
              <a:buChar char="•"/>
            </a:pPr>
            <a:r>
              <a:rPr b="1" i="0" lang="en-US" sz="4700" u="none" cap="none" strike="noStrike">
                <a:solidFill>
                  <a:srgbClr val="000000"/>
                </a:solidFill>
                <a:latin typeface="Arial"/>
                <a:ea typeface="Arial"/>
                <a:cs typeface="Arial"/>
                <a:sym typeface="Arial"/>
              </a:rPr>
              <a:t>Serology</a:t>
            </a:r>
            <a:endParaRPr/>
          </a:p>
          <a:p>
            <a:pPr indent="-457200" lvl="1" marL="914400" marR="0" rtl="0" algn="l">
              <a:lnSpc>
                <a:spcPct val="100000"/>
              </a:lnSpc>
              <a:spcBef>
                <a:spcPts val="0"/>
              </a:spcBef>
              <a:spcAft>
                <a:spcPts val="0"/>
              </a:spcAft>
              <a:buClr>
                <a:srgbClr val="000000"/>
              </a:buClr>
              <a:buSzPts val="4700"/>
              <a:buFont typeface="Arial"/>
              <a:buChar char="-"/>
            </a:pPr>
            <a:r>
              <a:rPr b="0" i="0" lang="en-US" sz="4700" u="none" cap="none" strike="noStrike">
                <a:solidFill>
                  <a:srgbClr val="000000"/>
                </a:solidFill>
                <a:latin typeface="Arial"/>
                <a:ea typeface="Arial"/>
                <a:cs typeface="Arial"/>
                <a:sym typeface="Arial"/>
              </a:rPr>
              <a:t>Obtain serum sample</a:t>
            </a:r>
            <a:endParaRPr/>
          </a:p>
          <a:p>
            <a:pPr indent="-457200" lvl="1" marL="914400" marR="0" rtl="0" algn="l">
              <a:lnSpc>
                <a:spcPct val="100000"/>
              </a:lnSpc>
              <a:spcBef>
                <a:spcPts val="0"/>
              </a:spcBef>
              <a:spcAft>
                <a:spcPts val="0"/>
              </a:spcAft>
              <a:buClr>
                <a:srgbClr val="000000"/>
              </a:buClr>
              <a:buSzPts val="4700"/>
              <a:buFont typeface="Arial"/>
              <a:buChar char="-"/>
            </a:pPr>
            <a:r>
              <a:rPr b="0" i="0" lang="en-US" sz="4700" u="none" cap="none" strike="noStrike">
                <a:solidFill>
                  <a:srgbClr val="000000"/>
                </a:solidFill>
                <a:latin typeface="Arial"/>
                <a:ea typeface="Arial"/>
                <a:cs typeface="Arial"/>
                <a:sym typeface="Arial"/>
              </a:rPr>
              <a:t>Send for </a:t>
            </a:r>
            <a:r>
              <a:rPr b="1" i="0" lang="en-US" sz="4700" u="none" cap="none" strike="noStrike">
                <a:solidFill>
                  <a:srgbClr val="000000"/>
                </a:solidFill>
                <a:latin typeface="Arial"/>
                <a:ea typeface="Arial"/>
                <a:cs typeface="Arial"/>
                <a:sym typeface="Arial"/>
              </a:rPr>
              <a:t>measles</a:t>
            </a:r>
            <a:r>
              <a:rPr b="0" i="0" lang="en-US" sz="4700" u="none" cap="none" strike="noStrike">
                <a:solidFill>
                  <a:srgbClr val="000000"/>
                </a:solidFill>
                <a:latin typeface="Arial"/>
                <a:ea typeface="Arial"/>
                <a:cs typeface="Arial"/>
                <a:sym typeface="Arial"/>
              </a:rPr>
              <a:t> </a:t>
            </a:r>
            <a:r>
              <a:rPr b="1" i="0" lang="en-US" sz="4700" u="none" cap="none" strike="noStrike">
                <a:solidFill>
                  <a:srgbClr val="000000"/>
                </a:solidFill>
                <a:latin typeface="Arial"/>
                <a:ea typeface="Arial"/>
                <a:cs typeface="Arial"/>
                <a:sym typeface="Arial"/>
              </a:rPr>
              <a:t>IgM</a:t>
            </a:r>
            <a:r>
              <a:rPr b="0" i="0" lang="en-US" sz="4700" u="none" cap="none" strike="noStrike">
                <a:solidFill>
                  <a:srgbClr val="000000"/>
                </a:solidFill>
                <a:latin typeface="Arial"/>
                <a:ea typeface="Arial"/>
                <a:cs typeface="Arial"/>
                <a:sym typeface="Arial"/>
              </a:rPr>
              <a:t> and IgG</a:t>
            </a:r>
            <a:endParaRPr/>
          </a:p>
          <a:p>
            <a:pPr indent="-457200" lvl="2" marL="1371600" marR="0" rtl="0" algn="l">
              <a:lnSpc>
                <a:spcPct val="100000"/>
              </a:lnSpc>
              <a:spcBef>
                <a:spcPts val="0"/>
              </a:spcBef>
              <a:spcAft>
                <a:spcPts val="0"/>
              </a:spcAft>
              <a:buClr>
                <a:srgbClr val="000000"/>
              </a:buClr>
              <a:buSzPts val="4700"/>
              <a:buFont typeface="Arial"/>
              <a:buChar char="-"/>
            </a:pPr>
            <a:r>
              <a:rPr b="0" i="0" lang="en-US" sz="4700" u="none" cap="none" strike="noStrike">
                <a:solidFill>
                  <a:srgbClr val="000000"/>
                </a:solidFill>
                <a:latin typeface="Arial"/>
                <a:ea typeface="Arial"/>
                <a:cs typeface="Arial"/>
                <a:sym typeface="Arial"/>
              </a:rPr>
              <a:t>obtain second IgG specimen 10 days after first</a:t>
            </a:r>
            <a:endParaRPr/>
          </a:p>
          <a:p>
            <a:pPr indent="-152400" lvl="0" marL="45720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4700"/>
              <a:buFont typeface="Arial"/>
              <a:buChar char="•"/>
            </a:pPr>
            <a:r>
              <a:rPr b="1" i="0" lang="en-US" sz="4700" u="none" cap="none" strike="noStrike">
                <a:solidFill>
                  <a:srgbClr val="000000"/>
                </a:solidFill>
                <a:latin typeface="Arial"/>
                <a:ea typeface="Arial"/>
                <a:cs typeface="Arial"/>
                <a:sym typeface="Arial"/>
              </a:rPr>
              <a:t>Viral Culture</a:t>
            </a:r>
            <a:endParaRPr/>
          </a:p>
          <a:p>
            <a:pPr indent="-457200" lvl="1" marL="914400" marR="0" rtl="0" algn="l">
              <a:lnSpc>
                <a:spcPct val="100000"/>
              </a:lnSpc>
              <a:spcBef>
                <a:spcPts val="0"/>
              </a:spcBef>
              <a:spcAft>
                <a:spcPts val="0"/>
              </a:spcAft>
              <a:buClr>
                <a:srgbClr val="000000"/>
              </a:buClr>
              <a:buSzPts val="4700"/>
              <a:buFont typeface="Arial"/>
              <a:buChar char="-"/>
            </a:pPr>
            <a:r>
              <a:rPr b="0" i="0" lang="en-US" sz="4700" u="none" cap="none" strike="noStrike">
                <a:solidFill>
                  <a:srgbClr val="000000"/>
                </a:solidFill>
                <a:latin typeface="Arial"/>
                <a:ea typeface="Arial"/>
                <a:cs typeface="Arial"/>
                <a:sym typeface="Arial"/>
              </a:rPr>
              <a:t>not routinely performed and not recommended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9"/>
          <p:cNvSpPr txBox="1"/>
          <p:nvPr>
            <p:ph type="title"/>
          </p:nvPr>
        </p:nvSpPr>
        <p:spPr>
          <a:xfrm>
            <a:off x="1253066" y="556529"/>
            <a:ext cx="21031202" cy="1604692"/>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Measles: diagnosis</a:t>
            </a:r>
            <a:endParaRPr/>
          </a:p>
        </p:txBody>
      </p:sp>
      <p:graphicFrame>
        <p:nvGraphicFramePr>
          <p:cNvPr id="194" name="Google Shape;194;p19"/>
          <p:cNvGraphicFramePr/>
          <p:nvPr/>
        </p:nvGraphicFramePr>
        <p:xfrm>
          <a:off x="1418001" y="3128896"/>
          <a:ext cx="3000000" cy="3000000"/>
        </p:xfrm>
        <a:graphic>
          <a:graphicData uri="http://schemas.openxmlformats.org/drawingml/2006/table">
            <a:tbl>
              <a:tblPr bandRow="1" firstCol="1" firstRow="1">
                <a:noFill/>
                <a:tableStyleId>{A25756F3-4674-41B8-A543-411D21BFD4D9}</a:tableStyleId>
              </a:tblPr>
              <a:tblGrid>
                <a:gridCol w="3273775"/>
                <a:gridCol w="3273775"/>
                <a:gridCol w="3273775"/>
                <a:gridCol w="3400950"/>
                <a:gridCol w="3146600"/>
                <a:gridCol w="5179100"/>
              </a:tblGrid>
              <a:tr h="1120950">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dk1"/>
                          </a:solidFill>
                          <a:latin typeface="Helvetica Neue"/>
                          <a:ea typeface="Helvetica Neue"/>
                          <a:cs typeface="Helvetica Neue"/>
                          <a:sym typeface="Helvetica Neue"/>
                        </a:rPr>
                        <a:t>Test</a:t>
                      </a:r>
                      <a:endParaRPr>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lt1"/>
                          </a:solidFill>
                          <a:latin typeface="Helvetica Neue"/>
                          <a:ea typeface="Helvetica Neue"/>
                          <a:cs typeface="Helvetica Neue"/>
                          <a:sym typeface="Helvetica Neue"/>
                        </a:rPr>
                        <a:t>Optimal Timing*</a:t>
                      </a:r>
                      <a:endParaRPr>
                        <a:solidFill>
                          <a:schemeClr val="lt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dk1"/>
                          </a:solidFill>
                          <a:latin typeface="Helvetica Neue"/>
                          <a:ea typeface="Helvetica Neue"/>
                          <a:cs typeface="Helvetica Neue"/>
                          <a:sym typeface="Helvetica Neue"/>
                        </a:rPr>
                        <a:t>Detectable Window*</a:t>
                      </a:r>
                      <a:endParaRPr>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lt1"/>
                          </a:solidFill>
                          <a:latin typeface="Helvetica Neue"/>
                          <a:ea typeface="Helvetica Neue"/>
                          <a:cs typeface="Helvetica Neue"/>
                          <a:sym typeface="Helvetica Neue"/>
                        </a:rPr>
                        <a:t>Specimen</a:t>
                      </a:r>
                      <a:endParaRPr>
                        <a:solidFill>
                          <a:schemeClr val="lt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dk1"/>
                          </a:solidFill>
                          <a:latin typeface="Helvetica Neue"/>
                          <a:ea typeface="Helvetica Neue"/>
                          <a:cs typeface="Helvetica Neue"/>
                          <a:sym typeface="Helvetica Neue"/>
                        </a:rPr>
                        <a:t>Advantages</a:t>
                      </a:r>
                      <a:endParaRPr>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lt1"/>
                          </a:solidFill>
                          <a:latin typeface="Helvetica Neue"/>
                          <a:ea typeface="Helvetica Neue"/>
                          <a:cs typeface="Helvetica Neue"/>
                          <a:sym typeface="Helvetica Neue"/>
                        </a:rPr>
                        <a:t>Limitations</a:t>
                      </a:r>
                      <a:endParaRPr>
                        <a:solidFill>
                          <a:schemeClr val="lt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846025">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dk1"/>
                          </a:solidFill>
                          <a:latin typeface="Helvetica Neue"/>
                          <a:ea typeface="Helvetica Neue"/>
                          <a:cs typeface="Helvetica Neue"/>
                          <a:sym typeface="Helvetica Neue"/>
                        </a:rPr>
                        <a:t>RT-PCR</a:t>
                      </a:r>
                      <a:endParaRPr>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chemeClr val="dk1"/>
                        </a:buClr>
                        <a:buSzPts val="3200"/>
                        <a:buFont typeface="Helvetica Neue"/>
                        <a:buNone/>
                      </a:pPr>
                      <a:r>
                        <a:rPr b="1" lang="en-US" sz="3200" u="none" cap="none" strike="noStrike">
                          <a:solidFill>
                            <a:schemeClr val="dk1"/>
                          </a:solidFill>
                        </a:rPr>
                        <a:t>within 3 days</a:t>
                      </a:r>
                      <a:endParaRPr b="1">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200"/>
                        <a:buFont typeface="Helvetica Neue"/>
                        <a:buNone/>
                      </a:pPr>
                      <a:r>
                        <a:rPr b="1" lang="en-US" sz="3200" u="none" cap="none" strike="noStrike">
                          <a:solidFill>
                            <a:schemeClr val="dk1"/>
                          </a:solidFill>
                        </a:rPr>
                        <a:t>up to 10 days</a:t>
                      </a:r>
                      <a:endParaRPr b="1">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chemeClr val="dk1"/>
                        </a:buClr>
                        <a:buSzPts val="3200"/>
                        <a:buFont typeface="Helvetica Neue"/>
                        <a:buNone/>
                      </a:pPr>
                      <a:r>
                        <a:rPr b="1" lang="en-US" sz="3200" u="none" cap="none" strike="noStrike">
                          <a:solidFill>
                            <a:schemeClr val="dk1"/>
                          </a:solidFill>
                        </a:rPr>
                        <a:t>Nasopharyngea</a:t>
                      </a:r>
                      <a:r>
                        <a:rPr b="1" lang="en-US" sz="3200">
                          <a:solidFill>
                            <a:schemeClr val="dk1"/>
                          </a:solidFill>
                        </a:rPr>
                        <a:t>l</a:t>
                      </a:r>
                      <a:r>
                        <a:rPr b="1" lang="en-US" sz="3200" u="none" cap="none" strike="noStrike">
                          <a:solidFill>
                            <a:schemeClr val="dk1"/>
                          </a:solidFill>
                        </a:rPr>
                        <a:t>, throat, urine, blood, BAL</a:t>
                      </a:r>
                      <a:endParaRPr b="1">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200"/>
                        <a:buFont typeface="Helvetica Neue"/>
                        <a:buNone/>
                      </a:pPr>
                      <a:r>
                        <a:rPr b="1" lang="en-US" sz="3200" u="none" cap="none" strike="noStrike">
                          <a:solidFill>
                            <a:schemeClr val="dk1"/>
                          </a:solidFill>
                        </a:rPr>
                        <a:t>High sensitivity (94%) and specificity (99%)</a:t>
                      </a:r>
                      <a:endParaRPr b="1">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chemeClr val="dk1"/>
                        </a:buClr>
                        <a:buSzPts val="3200"/>
                        <a:buFont typeface="Helvetica Neue"/>
                        <a:buNone/>
                      </a:pPr>
                      <a:r>
                        <a:rPr b="1" lang="en-US" sz="3200" u="none" cap="none" strike="noStrike">
                          <a:solidFill>
                            <a:schemeClr val="dk1"/>
                          </a:solidFill>
                        </a:rPr>
                        <a:t>Strict collection and transport requirements</a:t>
                      </a:r>
                      <a:endParaRPr b="1">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2266625">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dk1"/>
                          </a:solidFill>
                          <a:latin typeface="Helvetica Neue"/>
                          <a:ea typeface="Helvetica Neue"/>
                          <a:cs typeface="Helvetica Neue"/>
                          <a:sym typeface="Helvetica Neue"/>
                        </a:rPr>
                        <a:t>IgM serology</a:t>
                      </a:r>
                      <a:endParaRPr>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chemeClr val="dk1"/>
                        </a:buClr>
                        <a:buSzPts val="3200"/>
                        <a:buFont typeface="Helvetica Neue"/>
                        <a:buNone/>
                      </a:pPr>
                      <a:r>
                        <a:rPr b="1" lang="en-US" sz="3200" u="none" cap="none" strike="noStrike">
                          <a:solidFill>
                            <a:schemeClr val="dk1"/>
                          </a:solidFill>
                        </a:rPr>
                        <a:t>from onset</a:t>
                      </a:r>
                      <a:endParaRPr b="1">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200"/>
                        <a:buFont typeface="Helvetica Neue"/>
                        <a:buNone/>
                      </a:pPr>
                      <a:r>
                        <a:rPr b="1" lang="en-US" sz="3200" u="none" cap="none" strike="noStrike">
                          <a:solidFill>
                            <a:schemeClr val="dk1"/>
                          </a:solidFill>
                        </a:rPr>
                        <a:t>up to 6-8 weeks</a:t>
                      </a:r>
                      <a:endParaRPr b="1">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chemeClr val="dk1"/>
                        </a:buClr>
                        <a:buSzPts val="3200"/>
                        <a:buFont typeface="Helvetica Neue"/>
                        <a:buNone/>
                      </a:pPr>
                      <a:r>
                        <a:rPr b="1" lang="en-US" sz="3200" u="none" cap="none" strike="noStrike">
                          <a:solidFill>
                            <a:schemeClr val="dk1"/>
                          </a:solidFill>
                        </a:rPr>
                        <a:t>Serum, oral fluid</a:t>
                      </a:r>
                      <a:endParaRPr b="1">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200"/>
                        <a:buFont typeface="Helvetica Neue"/>
                        <a:buNone/>
                      </a:pPr>
                      <a:r>
                        <a:rPr b="1" lang="en-US" sz="3200" u="none" cap="none" strike="noStrike">
                          <a:solidFill>
                            <a:schemeClr val="dk1"/>
                          </a:solidFill>
                        </a:rPr>
                        <a:t>Longer testing window</a:t>
                      </a:r>
                      <a:endParaRPr b="1">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chemeClr val="dk1"/>
                        </a:buClr>
                        <a:buSzPts val="3200"/>
                        <a:buFont typeface="Helvetica Neue"/>
                        <a:buNone/>
                      </a:pPr>
                      <a:r>
                        <a:rPr b="1" lang="en-US" sz="3200" u="none" cap="none" strike="noStrike">
                          <a:solidFill>
                            <a:schemeClr val="dk1"/>
                          </a:solidFill>
                        </a:rPr>
                        <a:t>False negatives if &lt;3 days of rash onset and in immunocompromised patients</a:t>
                      </a:r>
                      <a:endParaRPr b="1">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2224625">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dk1"/>
                          </a:solidFill>
                          <a:latin typeface="Helvetica Neue"/>
                          <a:ea typeface="Helvetica Neue"/>
                          <a:cs typeface="Helvetica Neue"/>
                          <a:sym typeface="Helvetica Neue"/>
                        </a:rPr>
                        <a:t>IgG serology</a:t>
                      </a:r>
                      <a:endParaRPr>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chemeClr val="dk1"/>
                        </a:buClr>
                        <a:buSzPts val="3200"/>
                        <a:buFont typeface="Helvetica Neue"/>
                        <a:buNone/>
                      </a:pPr>
                      <a:r>
                        <a:rPr b="1" lang="en-US" sz="3200" u="none" cap="none" strike="noStrike">
                          <a:solidFill>
                            <a:schemeClr val="dk1"/>
                          </a:solidFill>
                        </a:rPr>
                        <a:t>within 10 days</a:t>
                      </a:r>
                      <a:endParaRPr b="1">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200"/>
                        <a:buFont typeface="Helvetica Neue"/>
                        <a:buNone/>
                      </a:pPr>
                      <a:r>
                        <a:rPr b="1" lang="en-US" sz="3200" u="none" cap="none" strike="noStrike">
                          <a:solidFill>
                            <a:schemeClr val="dk1"/>
                          </a:solidFill>
                        </a:rPr>
                        <a:t>paired samples, 1st within 10 days and then 10 days later</a:t>
                      </a:r>
                      <a:endParaRPr b="1">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chemeClr val="dk1"/>
                        </a:buClr>
                        <a:buSzPts val="3200"/>
                        <a:buFont typeface="Helvetica Neue"/>
                        <a:buNone/>
                      </a:pPr>
                      <a:r>
                        <a:rPr b="1" lang="en-US" sz="3200" u="none" cap="none" strike="noStrike">
                          <a:solidFill>
                            <a:schemeClr val="dk1"/>
                          </a:solidFill>
                        </a:rPr>
                        <a:t>Serum</a:t>
                      </a:r>
                      <a:endParaRPr b="1">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200"/>
                        <a:buFont typeface="Helvetica Neue"/>
                        <a:buNone/>
                      </a:pPr>
                      <a:r>
                        <a:rPr b="1" lang="en-US" sz="3200" u="none" cap="none" strike="noStrike">
                          <a:solidFill>
                            <a:schemeClr val="dk1"/>
                          </a:solidFill>
                        </a:rPr>
                        <a:t>Confirms recent vs past infection</a:t>
                      </a:r>
                      <a:endParaRPr b="1">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chemeClr val="dk1"/>
                        </a:buClr>
                        <a:buSzPts val="3200"/>
                        <a:buFont typeface="Helvetica Neue"/>
                        <a:buNone/>
                      </a:pPr>
                      <a:r>
                        <a:rPr b="1" lang="en-US" sz="3200" u="none" cap="none" strike="noStrike">
                          <a:solidFill>
                            <a:schemeClr val="dk1"/>
                          </a:solidFill>
                        </a:rPr>
                        <a:t>Slow, not helpful in acute decision making</a:t>
                      </a:r>
                      <a:endParaRPr b="1">
                        <a:solidFill>
                          <a:schemeClr val="dk1"/>
                        </a:solidFill>
                      </a:endParaRPr>
                    </a:p>
                  </a:txBody>
                  <a:tcPr marT="50800" marB="50800" marR="50800" marL="5080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195" name="Google Shape;195;p19"/>
          <p:cNvSpPr txBox="1"/>
          <p:nvPr/>
        </p:nvSpPr>
        <p:spPr>
          <a:xfrm>
            <a:off x="1297618" y="12370160"/>
            <a:ext cx="9619045" cy="625812"/>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400"/>
              <a:buFont typeface="Helvetica Neue"/>
              <a:buNone/>
            </a:pPr>
            <a:r>
              <a:rPr b="0" i="0" lang="en-US" sz="3400" u="none" cap="none" strike="noStrike">
                <a:solidFill>
                  <a:srgbClr val="000000"/>
                </a:solidFill>
                <a:latin typeface="Helvetica Neue"/>
                <a:ea typeface="Helvetica Neue"/>
                <a:cs typeface="Helvetica Neue"/>
                <a:sym typeface="Helvetica Neue"/>
              </a:rPr>
              <a:t>Daniels DK et al. Ped Emerg Care 2025; 42:79</a:t>
            </a:r>
            <a:endParaRPr/>
          </a:p>
        </p:txBody>
      </p:sp>
      <p:sp>
        <p:nvSpPr>
          <p:cNvPr id="196" name="Google Shape;196;p19"/>
          <p:cNvSpPr txBox="1"/>
          <p:nvPr/>
        </p:nvSpPr>
        <p:spPr>
          <a:xfrm>
            <a:off x="1331483" y="10803338"/>
            <a:ext cx="4840225" cy="609855"/>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500"/>
              <a:buFont typeface="Helvetica Neue"/>
              <a:buNone/>
            </a:pPr>
            <a:r>
              <a:rPr b="0" i="0" lang="en-US" sz="3500" u="none" cap="none" strike="noStrike">
                <a:solidFill>
                  <a:srgbClr val="000000"/>
                </a:solidFill>
                <a:latin typeface="Helvetica Neue"/>
                <a:ea typeface="Helvetica Neue"/>
                <a:cs typeface="Helvetica Neue"/>
                <a:sym typeface="Helvetica Neue"/>
              </a:rPr>
              <a:t>*based on onset of rash</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3c941f440d8_0_0"/>
          <p:cNvSpPr txBox="1"/>
          <p:nvPr>
            <p:ph type="title"/>
          </p:nvPr>
        </p:nvSpPr>
        <p:spPr>
          <a:xfrm>
            <a:off x="1959475" y="387014"/>
            <a:ext cx="21031200" cy="17427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SzPts val="8800"/>
              <a:buNone/>
            </a:pPr>
            <a:r>
              <a:rPr b="1" i="0" lang="en-US" sz="7200" u="none" cap="none" strike="noStrike">
                <a:solidFill>
                  <a:srgbClr val="000000"/>
                </a:solidFill>
                <a:latin typeface="Arial"/>
                <a:ea typeface="Arial"/>
                <a:cs typeface="Arial"/>
                <a:sym typeface="Arial"/>
              </a:rPr>
              <a:t>Testing for measles in Arizona</a:t>
            </a:r>
            <a:endParaRPr b="1" i="0" sz="7200" u="none" cap="none" strike="noStrike">
              <a:solidFill>
                <a:srgbClr val="000000"/>
              </a:solidFill>
              <a:latin typeface="Arial"/>
              <a:ea typeface="Arial"/>
              <a:cs typeface="Arial"/>
              <a:sym typeface="Arial"/>
            </a:endParaRPr>
          </a:p>
        </p:txBody>
      </p:sp>
      <p:sp>
        <p:nvSpPr>
          <p:cNvPr id="202" name="Google Shape;202;g3c941f440d8_0_0"/>
          <p:cNvSpPr txBox="1"/>
          <p:nvPr>
            <p:ph idx="1" type="body"/>
          </p:nvPr>
        </p:nvSpPr>
        <p:spPr>
          <a:xfrm>
            <a:off x="1959475" y="1973694"/>
            <a:ext cx="21347700" cy="10888800"/>
          </a:xfrm>
          <a:prstGeom prst="rect">
            <a:avLst/>
          </a:prstGeom>
          <a:noFill/>
          <a:ln>
            <a:noFill/>
          </a:ln>
        </p:spPr>
        <p:txBody>
          <a:bodyPr anchorCtr="0" anchor="t" bIns="91425" lIns="91425" spcFirstLastPara="1" rIns="91425" wrap="square" tIns="91425">
            <a:normAutofit fontScale="92500" lnSpcReduction="20000"/>
          </a:bodyPr>
          <a:lstStyle/>
          <a:p>
            <a:pPr indent="-397762" lvl="0" marL="397762" rtl="0" algn="l">
              <a:lnSpc>
                <a:spcPct val="120000"/>
              </a:lnSpc>
              <a:spcBef>
                <a:spcPts val="0"/>
              </a:spcBef>
              <a:spcAft>
                <a:spcPts val="0"/>
              </a:spcAft>
              <a:buSzPct val="114227"/>
              <a:buChar char="•"/>
            </a:pPr>
            <a:r>
              <a:rPr b="1" lang="en-US" sz="5300"/>
              <a:t>Immediately notify your </a:t>
            </a:r>
            <a:r>
              <a:rPr b="1" lang="en-US" sz="5300" u="sng">
                <a:solidFill>
                  <a:schemeClr val="hlink"/>
                </a:solidFill>
                <a:hlinkClick r:id="rId3"/>
              </a:rPr>
              <a:t>local county health department</a:t>
            </a:r>
            <a:endParaRPr b="1"/>
          </a:p>
          <a:p>
            <a:pPr indent="-397762" lvl="0" marL="397762" rtl="0" algn="l">
              <a:lnSpc>
                <a:spcPct val="120000"/>
              </a:lnSpc>
              <a:spcBef>
                <a:spcPts val="0"/>
              </a:spcBef>
              <a:spcAft>
                <a:spcPts val="0"/>
              </a:spcAft>
              <a:buSzPct val="114227"/>
              <a:buChar char="•"/>
            </a:pPr>
            <a:r>
              <a:rPr b="1" lang="en-US" sz="5300"/>
              <a:t>Measles antibody testing (IgM and IgG)</a:t>
            </a:r>
            <a:r>
              <a:rPr lang="en-US" sz="5300"/>
              <a:t> can be obtained through several commercial laboratories</a:t>
            </a:r>
            <a:endParaRPr sz="5300"/>
          </a:p>
          <a:p>
            <a:pPr indent="-397762" lvl="0" marL="397762" rtl="0" algn="l">
              <a:lnSpc>
                <a:spcPct val="120000"/>
              </a:lnSpc>
              <a:spcBef>
                <a:spcPts val="0"/>
              </a:spcBef>
              <a:spcAft>
                <a:spcPts val="0"/>
              </a:spcAft>
              <a:buSzPct val="108108"/>
              <a:buChar char="•"/>
            </a:pPr>
            <a:r>
              <a:rPr b="1" lang="en-US"/>
              <a:t>For PCR testing</a:t>
            </a:r>
            <a:endParaRPr b="1"/>
          </a:p>
          <a:p>
            <a:pPr indent="-397762" lvl="1" marL="795526" rtl="0" algn="l">
              <a:lnSpc>
                <a:spcPct val="120000"/>
              </a:lnSpc>
              <a:spcBef>
                <a:spcPts val="0"/>
              </a:spcBef>
              <a:spcAft>
                <a:spcPts val="0"/>
              </a:spcAft>
              <a:buSzPct val="108108"/>
              <a:buChar char="-"/>
            </a:pPr>
            <a:r>
              <a:rPr lang="en-US"/>
              <a:t>Collect a nasopharyngeal or throat swab</a:t>
            </a:r>
            <a:endParaRPr/>
          </a:p>
          <a:p>
            <a:pPr indent="-397763" lvl="2" marL="1359405" rtl="0" algn="l">
              <a:lnSpc>
                <a:spcPct val="120000"/>
              </a:lnSpc>
              <a:spcBef>
                <a:spcPts val="0"/>
              </a:spcBef>
              <a:spcAft>
                <a:spcPts val="0"/>
              </a:spcAft>
              <a:buSzPct val="108108"/>
              <a:buChar char="-"/>
            </a:pPr>
            <a:r>
              <a:rPr b="1" lang="en-US"/>
              <a:t>polyester fiber–tipped</a:t>
            </a:r>
            <a:r>
              <a:rPr lang="en-US"/>
              <a:t> synthetic swab (e.g., Dacron, rayon, or nylon), with a plastic shaft</a:t>
            </a:r>
            <a:endParaRPr/>
          </a:p>
          <a:p>
            <a:pPr indent="-397762" lvl="3" marL="1887726" rtl="0" algn="l">
              <a:lnSpc>
                <a:spcPct val="120000"/>
              </a:lnSpc>
              <a:spcBef>
                <a:spcPts val="0"/>
              </a:spcBef>
              <a:spcAft>
                <a:spcPts val="0"/>
              </a:spcAft>
              <a:buSzPct val="108108"/>
              <a:buChar char="-"/>
            </a:pPr>
            <a:r>
              <a:rPr lang="en-US"/>
              <a:t>Do not use calcium alginate or cotton swabs or wooden shafts</a:t>
            </a:r>
            <a:endParaRPr/>
          </a:p>
          <a:p>
            <a:pPr indent="-397763" lvl="2" marL="1359405" rtl="0" algn="l">
              <a:lnSpc>
                <a:spcPct val="120000"/>
              </a:lnSpc>
              <a:spcBef>
                <a:spcPts val="0"/>
              </a:spcBef>
              <a:spcAft>
                <a:spcPts val="0"/>
              </a:spcAft>
              <a:buSzPct val="108108"/>
              <a:buChar char="-"/>
            </a:pPr>
            <a:r>
              <a:rPr lang="en-US"/>
              <a:t>place into 1-3 mL of </a:t>
            </a:r>
            <a:r>
              <a:rPr b="1" lang="en-US"/>
              <a:t>standard viral transport medium </a:t>
            </a:r>
            <a:r>
              <a:rPr lang="en-US"/>
              <a:t>(VTM)</a:t>
            </a:r>
            <a:endParaRPr/>
          </a:p>
          <a:p>
            <a:pPr indent="-397763" lvl="2" marL="1359405" rtl="0" algn="l">
              <a:lnSpc>
                <a:spcPct val="120000"/>
              </a:lnSpc>
              <a:spcBef>
                <a:spcPts val="0"/>
              </a:spcBef>
              <a:spcAft>
                <a:spcPts val="0"/>
              </a:spcAft>
              <a:buSzPct val="108108"/>
              <a:buChar char="-"/>
            </a:pPr>
            <a:r>
              <a:rPr b="1" lang="en-US"/>
              <a:t>refrigerate</a:t>
            </a:r>
            <a:r>
              <a:rPr lang="en-US"/>
              <a:t> (2-8°C)</a:t>
            </a:r>
            <a:endParaRPr/>
          </a:p>
          <a:p>
            <a:pPr indent="-397763" lvl="2" marL="1359405" rtl="0" algn="l">
              <a:lnSpc>
                <a:spcPct val="120000"/>
              </a:lnSpc>
              <a:spcBef>
                <a:spcPts val="0"/>
              </a:spcBef>
              <a:spcAft>
                <a:spcPts val="0"/>
              </a:spcAft>
              <a:buSzPct val="108108"/>
              <a:buChar char="-"/>
            </a:pPr>
            <a:r>
              <a:rPr lang="en-US"/>
              <a:t>Health department will decide if appropriate to test and instruct on how to transport to Arizona State Public Health Laboratory (ASPHL)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ph type="title"/>
          </p:nvPr>
        </p:nvSpPr>
        <p:spPr>
          <a:xfrm>
            <a:off x="1371236" y="577742"/>
            <a:ext cx="21031200" cy="15324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i="0" lang="en-US" sz="7200" u="none" cap="none" strike="noStrike">
                <a:solidFill>
                  <a:srgbClr val="000000"/>
                </a:solidFill>
                <a:latin typeface="Arial"/>
                <a:ea typeface="Arial"/>
                <a:cs typeface="Arial"/>
                <a:sym typeface="Arial"/>
              </a:rPr>
              <a:t>Historical Context</a:t>
            </a:r>
            <a:endParaRPr/>
          </a:p>
        </p:txBody>
      </p:sp>
      <p:sp>
        <p:nvSpPr>
          <p:cNvPr id="78" name="Google Shape;78;p2"/>
          <p:cNvSpPr txBox="1"/>
          <p:nvPr>
            <p:ph idx="1" type="body"/>
          </p:nvPr>
        </p:nvSpPr>
        <p:spPr>
          <a:xfrm>
            <a:off x="1214925" y="2421175"/>
            <a:ext cx="22892100" cy="10058700"/>
          </a:xfrm>
          <a:prstGeom prst="rect">
            <a:avLst/>
          </a:prstGeom>
          <a:noFill/>
          <a:ln>
            <a:noFill/>
          </a:ln>
        </p:spPr>
        <p:txBody>
          <a:bodyPr anchorCtr="0" anchor="t" bIns="91425" lIns="91425" spcFirstLastPara="1" rIns="91425" wrap="square" tIns="91425">
            <a:normAutofit/>
          </a:bodyPr>
          <a:lstStyle/>
          <a:p>
            <a:pPr indent="-370331" lvl="0" marL="370331" rtl="0" algn="l">
              <a:lnSpc>
                <a:spcPct val="100000"/>
              </a:lnSpc>
              <a:spcBef>
                <a:spcPts val="0"/>
              </a:spcBef>
              <a:spcAft>
                <a:spcPts val="0"/>
              </a:spcAft>
              <a:buClr>
                <a:srgbClr val="000000"/>
              </a:buClr>
              <a:buSzPts val="4900"/>
              <a:buChar char="•"/>
            </a:pPr>
            <a:r>
              <a:rPr lang="en-US"/>
              <a:t>First described around </a:t>
            </a:r>
            <a:r>
              <a:rPr b="1" lang="en-US"/>
              <a:t>900 CE</a:t>
            </a:r>
            <a:r>
              <a:rPr lang="en-US"/>
              <a:t> by the Persian physician Abū Bakr Muhammad Zakariyyā Rāzī (Rhazes)</a:t>
            </a:r>
            <a:endParaRPr/>
          </a:p>
          <a:p>
            <a:pPr indent="-370330" lvl="1" marL="740663" rtl="0" algn="l">
              <a:lnSpc>
                <a:spcPct val="100000"/>
              </a:lnSpc>
              <a:spcBef>
                <a:spcPts val="0"/>
              </a:spcBef>
              <a:spcAft>
                <a:spcPts val="0"/>
              </a:spcAft>
              <a:buClr>
                <a:srgbClr val="000000"/>
              </a:buClr>
              <a:buSzPts val="4900"/>
              <a:buChar char="-"/>
            </a:pPr>
            <a:r>
              <a:rPr lang="en-US"/>
              <a:t>likely 2,000 - 3,000 years old</a:t>
            </a:r>
            <a:endParaRPr/>
          </a:p>
          <a:p>
            <a:pPr indent="-14731" lvl="0" marL="370331" rtl="0" algn="l">
              <a:lnSpc>
                <a:spcPct val="100000"/>
              </a:lnSpc>
              <a:spcBef>
                <a:spcPts val="0"/>
              </a:spcBef>
              <a:spcAft>
                <a:spcPts val="0"/>
              </a:spcAft>
              <a:buClr>
                <a:srgbClr val="000000"/>
              </a:buClr>
              <a:buSzPts val="5600"/>
              <a:buNone/>
            </a:pPr>
            <a:r>
              <a:t/>
            </a:r>
            <a:endParaRPr/>
          </a:p>
          <a:p>
            <a:pPr indent="-370331" lvl="0" marL="370331" rtl="0" algn="l">
              <a:lnSpc>
                <a:spcPct val="100000"/>
              </a:lnSpc>
              <a:spcBef>
                <a:spcPts val="0"/>
              </a:spcBef>
              <a:spcAft>
                <a:spcPts val="0"/>
              </a:spcAft>
              <a:buClr>
                <a:srgbClr val="000000"/>
              </a:buClr>
              <a:buSzPts val="4900"/>
              <a:buChar char="•"/>
            </a:pPr>
            <a:r>
              <a:rPr lang="en-US"/>
              <a:t>Given the Latin name </a:t>
            </a:r>
            <a:r>
              <a:rPr b="1" lang="en-US"/>
              <a:t>morbilli</a:t>
            </a:r>
            <a:r>
              <a:rPr lang="en-US"/>
              <a:t> (“little disease”) to distinguish it from smallpox</a:t>
            </a:r>
            <a:endParaRPr/>
          </a:p>
          <a:p>
            <a:pPr indent="-14731" lvl="0" marL="370331" rtl="0" algn="l">
              <a:lnSpc>
                <a:spcPct val="100000"/>
              </a:lnSpc>
              <a:spcBef>
                <a:spcPts val="0"/>
              </a:spcBef>
              <a:spcAft>
                <a:spcPts val="0"/>
              </a:spcAft>
              <a:buClr>
                <a:srgbClr val="000000"/>
              </a:buClr>
              <a:buSzPts val="5600"/>
              <a:buNone/>
            </a:pPr>
            <a:r>
              <a:t/>
            </a:r>
            <a:endParaRPr/>
          </a:p>
          <a:p>
            <a:pPr indent="-370331" lvl="0" marL="370331" rtl="0" algn="l">
              <a:lnSpc>
                <a:spcPct val="100000"/>
              </a:lnSpc>
              <a:spcBef>
                <a:spcPts val="0"/>
              </a:spcBef>
              <a:spcAft>
                <a:spcPts val="0"/>
              </a:spcAft>
              <a:buClr>
                <a:srgbClr val="000000"/>
              </a:buClr>
              <a:buSzPts val="4900"/>
              <a:buChar char="•"/>
            </a:pPr>
            <a:r>
              <a:rPr b="1" lang="en-US"/>
              <a:t>Rubeola</a:t>
            </a:r>
            <a:r>
              <a:rPr b="0" lang="en-US"/>
              <a:t> (“little red”) and </a:t>
            </a:r>
            <a:r>
              <a:rPr b="1" lang="en-US"/>
              <a:t>measles</a:t>
            </a:r>
            <a:r>
              <a:rPr b="0" lang="en-US"/>
              <a:t> (Dutch for “spot” or “pimple”) came later</a:t>
            </a:r>
            <a:endParaRPr/>
          </a:p>
          <a:p>
            <a:pPr indent="0" lvl="0" marL="0" rtl="0" algn="l">
              <a:lnSpc>
                <a:spcPct val="100000"/>
              </a:lnSpc>
              <a:spcBef>
                <a:spcPts val="0"/>
              </a:spcBef>
              <a:spcAft>
                <a:spcPts val="0"/>
              </a:spcAft>
              <a:buClr>
                <a:srgbClr val="000000"/>
              </a:buClr>
              <a:buSzPts val="5600"/>
              <a:buNone/>
            </a:pPr>
            <a:r>
              <a:t/>
            </a:r>
            <a:endParaRPr b="0"/>
          </a:p>
          <a:p>
            <a:pPr indent="-370331" lvl="0" marL="370331" rtl="0" algn="l">
              <a:lnSpc>
                <a:spcPct val="100000"/>
              </a:lnSpc>
              <a:spcBef>
                <a:spcPts val="0"/>
              </a:spcBef>
              <a:spcAft>
                <a:spcPts val="0"/>
              </a:spcAft>
              <a:buClr>
                <a:srgbClr val="000000"/>
              </a:buClr>
              <a:buSzPts val="4900"/>
              <a:buChar char="•"/>
            </a:pPr>
            <a:r>
              <a:rPr lang="en-US"/>
              <a:t>Once also called “</a:t>
            </a:r>
            <a:r>
              <a:rPr b="1" lang="en-US"/>
              <a:t>First Disease</a:t>
            </a:r>
            <a:r>
              <a:rPr lang="en-US"/>
              <a:t>” to distinguish it from other common childhood exanthems</a:t>
            </a:r>
            <a:endParaRPr/>
          </a:p>
          <a:p>
            <a:pPr indent="-370330" lvl="1" marL="740663" rtl="0" algn="l">
              <a:lnSpc>
                <a:spcPct val="100000"/>
              </a:lnSpc>
              <a:spcBef>
                <a:spcPts val="0"/>
              </a:spcBef>
              <a:spcAft>
                <a:spcPts val="0"/>
              </a:spcAft>
              <a:buClr>
                <a:srgbClr val="000000"/>
              </a:buClr>
              <a:buSzPts val="4900"/>
              <a:buChar char="-"/>
            </a:pPr>
            <a:r>
              <a:rPr lang="en-US"/>
              <a:t>scarlet fever, rubella, erythema infectiosum, roseola infantum</a:t>
            </a:r>
            <a:endParaRPr/>
          </a:p>
        </p:txBody>
      </p:sp>
      <p:sp>
        <p:nvSpPr>
          <p:cNvPr id="79" name="Google Shape;79;p2"/>
          <p:cNvSpPr txBox="1"/>
          <p:nvPr/>
        </p:nvSpPr>
        <p:spPr>
          <a:xfrm>
            <a:off x="3476586" y="12790895"/>
            <a:ext cx="15584400" cy="6876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Peltola H. Acta Paediatrica 2025; doi: </a:t>
            </a:r>
            <a:r>
              <a:rPr b="0" i="0" lang="en-US" sz="3800" u="sng" cap="none" strike="noStrike">
                <a:solidFill>
                  <a:srgbClr val="0000FF"/>
                </a:solidFill>
                <a:latin typeface="Arial"/>
                <a:ea typeface="Arial"/>
                <a:cs typeface="Arial"/>
                <a:sym typeface="Arial"/>
                <a:hlinkClick r:id="rId3">
                  <a:extLst>
                    <a:ext uri="{A12FA001-AC4F-418D-AE19-62706E023703}">
                      <ahyp:hlinkClr val="tx"/>
                    </a:ext>
                  </a:extLst>
                </a:hlinkClick>
              </a:rPr>
              <a:t>https://doi.org/10.1111/apa.70370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0"/>
          <p:cNvSpPr txBox="1"/>
          <p:nvPr>
            <p:ph type="title"/>
          </p:nvPr>
        </p:nvSpPr>
        <p:spPr>
          <a:xfrm>
            <a:off x="1546772" y="614354"/>
            <a:ext cx="21031202" cy="1085368"/>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300"/>
              <a:buFont typeface="Arial"/>
              <a:buNone/>
            </a:pPr>
            <a:r>
              <a:rPr b="0" i="0" lang="en-US" sz="6300" u="none" cap="none" strike="noStrike">
                <a:solidFill>
                  <a:srgbClr val="000000"/>
                </a:solidFill>
                <a:latin typeface="Arial"/>
                <a:ea typeface="Arial"/>
                <a:cs typeface="Arial"/>
                <a:sym typeface="Arial"/>
              </a:rPr>
              <a:t>Pathogenesis and complications</a:t>
            </a:r>
            <a:endParaRPr/>
          </a:p>
        </p:txBody>
      </p:sp>
      <p:grpSp>
        <p:nvGrpSpPr>
          <p:cNvPr id="208" name="Google Shape;208;p20"/>
          <p:cNvGrpSpPr/>
          <p:nvPr/>
        </p:nvGrpSpPr>
        <p:grpSpPr>
          <a:xfrm>
            <a:off x="3822748" y="2016819"/>
            <a:ext cx="16738504" cy="10651779"/>
            <a:chOff x="-1" y="-1"/>
            <a:chExt cx="16738502" cy="10651777"/>
          </a:xfrm>
        </p:grpSpPr>
        <p:pic>
          <p:nvPicPr>
            <p:cNvPr descr="pasted-movie.png" id="209" name="Google Shape;209;p20"/>
            <p:cNvPicPr preferRelativeResize="0"/>
            <p:nvPr/>
          </p:nvPicPr>
          <p:blipFill rotWithShape="1">
            <a:blip r:embed="rId3">
              <a:alphaModFix/>
            </a:blip>
            <a:srcRect b="0" l="0" r="0" t="0"/>
            <a:stretch/>
          </p:blipFill>
          <p:spPr>
            <a:xfrm>
              <a:off x="-1" y="-1"/>
              <a:ext cx="16738502" cy="10651777"/>
            </a:xfrm>
            <a:prstGeom prst="rect">
              <a:avLst/>
            </a:prstGeom>
            <a:noFill/>
            <a:ln>
              <a:noFill/>
            </a:ln>
          </p:spPr>
        </p:pic>
        <p:sp>
          <p:nvSpPr>
            <p:cNvPr id="210" name="Google Shape;210;p20"/>
            <p:cNvSpPr/>
            <p:nvPr/>
          </p:nvSpPr>
          <p:spPr>
            <a:xfrm>
              <a:off x="131257" y="122157"/>
              <a:ext cx="765014" cy="902844"/>
            </a:xfrm>
            <a:prstGeom prst="rect">
              <a:avLst/>
            </a:prstGeom>
            <a:solidFill>
              <a:srgbClr val="FFF6F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4800"/>
                <a:buFont typeface="Helvetica Neue"/>
                <a:buNone/>
              </a:pPr>
              <a:r>
                <a:t/>
              </a:r>
              <a:endParaRPr b="0" i="0" sz="4800" u="none" cap="none" strike="noStrike">
                <a:solidFill>
                  <a:srgbClr val="000000"/>
                </a:solidFill>
                <a:latin typeface="Helvetica Neue"/>
                <a:ea typeface="Helvetica Neue"/>
                <a:cs typeface="Helvetica Neue"/>
                <a:sym typeface="Helvetica Neue"/>
              </a:endParaRPr>
            </a:p>
          </p:txBody>
        </p:sp>
      </p:grpSp>
      <p:sp>
        <p:nvSpPr>
          <p:cNvPr id="211" name="Google Shape;211;p20"/>
          <p:cNvSpPr txBox="1"/>
          <p:nvPr/>
        </p:nvSpPr>
        <p:spPr>
          <a:xfrm>
            <a:off x="1426161" y="12985695"/>
            <a:ext cx="5553224" cy="44723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Ho &amp; Mulholland, NEJM 2025; 393:2447</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1"/>
          <p:cNvSpPr txBox="1"/>
          <p:nvPr>
            <p:ph type="title"/>
          </p:nvPr>
        </p:nvSpPr>
        <p:spPr>
          <a:xfrm>
            <a:off x="1676400" y="370262"/>
            <a:ext cx="21031200" cy="1604692"/>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Measles: cell receptors and immune suppression</a:t>
            </a:r>
            <a:endParaRPr/>
          </a:p>
        </p:txBody>
      </p:sp>
      <p:sp>
        <p:nvSpPr>
          <p:cNvPr id="217" name="Google Shape;217;p21"/>
          <p:cNvSpPr txBox="1"/>
          <p:nvPr/>
        </p:nvSpPr>
        <p:spPr>
          <a:xfrm>
            <a:off x="1841272" y="2535505"/>
            <a:ext cx="21031202" cy="9154446"/>
          </a:xfrm>
          <a:prstGeom prst="rect">
            <a:avLst/>
          </a:prstGeom>
          <a:noFill/>
          <a:ln>
            <a:noFill/>
          </a:ln>
        </p:spPr>
        <p:txBody>
          <a:bodyPr anchorCtr="0" anchor="ctr" bIns="50800" lIns="50800" spcFirstLastPara="1" rIns="50800" wrap="square" tIns="50800">
            <a:normAutofit lnSpcReduction="10000"/>
          </a:bodyPr>
          <a:lstStyle/>
          <a:p>
            <a:pPr indent="-457200" lvl="0" marL="4572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Measles virus (MeV) recognizes 3 cellular receptors:</a:t>
            </a:r>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Arial"/>
              <a:buChar char="•"/>
            </a:pPr>
            <a:r>
              <a:rPr b="1" i="0" lang="en-US" sz="3600" u="none" cap="none" strike="noStrike">
                <a:solidFill>
                  <a:srgbClr val="000000"/>
                </a:solidFill>
                <a:latin typeface="Arial"/>
                <a:ea typeface="Arial"/>
                <a:cs typeface="Arial"/>
                <a:sym typeface="Arial"/>
              </a:rPr>
              <a:t>CD150</a:t>
            </a:r>
            <a:r>
              <a:rPr b="0" i="0" lang="en-US" sz="3600" u="none" cap="none" strike="noStrike">
                <a:solidFill>
                  <a:srgbClr val="000000"/>
                </a:solidFill>
                <a:latin typeface="Arial"/>
                <a:ea typeface="Arial"/>
                <a:cs typeface="Arial"/>
                <a:sym typeface="Arial"/>
              </a:rPr>
              <a:t>: wild type MeV</a:t>
            </a:r>
            <a:endParaRPr/>
          </a:p>
          <a:p>
            <a:pPr indent="-457200" lvl="2" marL="13716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targets and depletes B-cells and memory T-cells</a:t>
            </a:r>
            <a:endParaRPr/>
          </a:p>
          <a:p>
            <a:pPr indent="-457200" lvl="2" marL="13716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results in </a:t>
            </a:r>
            <a:r>
              <a:rPr b="1" i="0" lang="en-US" sz="3600" u="none" cap="none" strike="noStrike">
                <a:solidFill>
                  <a:srgbClr val="000000"/>
                </a:solidFill>
                <a:latin typeface="Arial"/>
                <a:ea typeface="Arial"/>
                <a:cs typeface="Arial"/>
                <a:sym typeface="Arial"/>
              </a:rPr>
              <a:t>temporary immune amnesia</a:t>
            </a:r>
            <a:endParaRPr/>
          </a:p>
          <a:p>
            <a:pPr indent="-457200" lvl="3" marL="18288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lasts 5-12 months</a:t>
            </a:r>
            <a:endParaRPr/>
          </a:p>
          <a:p>
            <a:pPr indent="-457200" lvl="3" marL="18288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reduced innate and adaptive immunity</a:t>
            </a:r>
            <a:endParaRPr/>
          </a:p>
          <a:p>
            <a:pPr indent="-457200" lvl="4" marL="22860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increased risk of infection</a:t>
            </a:r>
            <a:endParaRPr/>
          </a:p>
          <a:p>
            <a:pPr indent="-457200" lvl="4" marL="22860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reduced response to immunization</a:t>
            </a:r>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Arial"/>
              <a:buChar char="•"/>
            </a:pPr>
            <a:r>
              <a:rPr b="1" i="0" lang="en-US" sz="3600" u="none" cap="none" strike="noStrike">
                <a:solidFill>
                  <a:srgbClr val="000000"/>
                </a:solidFill>
                <a:latin typeface="Arial"/>
                <a:ea typeface="Arial"/>
                <a:cs typeface="Arial"/>
                <a:sym typeface="Arial"/>
              </a:rPr>
              <a:t>CD46</a:t>
            </a:r>
            <a:r>
              <a:rPr b="0" i="0" lang="en-US" sz="3600" u="none" cap="none" strike="noStrike">
                <a:solidFill>
                  <a:srgbClr val="000000"/>
                </a:solidFill>
                <a:latin typeface="Arial"/>
                <a:ea typeface="Arial"/>
                <a:cs typeface="Arial"/>
                <a:sym typeface="Arial"/>
              </a:rPr>
              <a:t>: vaccine-related MeV</a:t>
            </a:r>
            <a:endParaRPr/>
          </a:p>
          <a:p>
            <a:pPr indent="-457200" lvl="2" marL="13716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not associated with immune amnesia</a:t>
            </a:r>
            <a:endParaRPr/>
          </a:p>
          <a:p>
            <a:pPr indent="-457200" lvl="2" marL="13716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vaccination associated with non-specific effects (NSE)</a:t>
            </a:r>
            <a:endParaRPr/>
          </a:p>
          <a:p>
            <a:pPr indent="-457200" lvl="3" marL="18288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reducing morbidity and mortality of non-measles infections</a:t>
            </a:r>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rgbClr val="000000"/>
              </a:buClr>
              <a:buSzPts val="3600"/>
              <a:buFont typeface="Arial"/>
              <a:buChar char="•"/>
            </a:pPr>
            <a:r>
              <a:rPr b="1" i="0" lang="en-US" sz="3600" u="none" cap="none" strike="noStrike">
                <a:solidFill>
                  <a:srgbClr val="000000"/>
                </a:solidFill>
                <a:latin typeface="Arial"/>
                <a:ea typeface="Arial"/>
                <a:cs typeface="Arial"/>
                <a:sym typeface="Arial"/>
              </a:rPr>
              <a:t>Nectin-1</a:t>
            </a:r>
            <a:endParaRPr/>
          </a:p>
          <a:p>
            <a:pPr indent="-457200" lvl="2" marL="13716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MeV exists infected airway epithelial cells through this receptor</a:t>
            </a:r>
            <a:endParaRPr/>
          </a:p>
        </p:txBody>
      </p:sp>
      <p:sp>
        <p:nvSpPr>
          <p:cNvPr id="218" name="Google Shape;218;p21"/>
          <p:cNvSpPr txBox="1"/>
          <p:nvPr/>
        </p:nvSpPr>
        <p:spPr>
          <a:xfrm>
            <a:off x="1841271" y="12787530"/>
            <a:ext cx="7366200" cy="55820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Ho &amp; Mulholland, NEJM 2025; 393:2447</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2"/>
          <p:cNvSpPr txBox="1"/>
          <p:nvPr>
            <p:ph type="title"/>
          </p:nvPr>
        </p:nvSpPr>
        <p:spPr>
          <a:xfrm>
            <a:off x="1676400" y="370263"/>
            <a:ext cx="21031200" cy="928944"/>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5200"/>
              <a:buFont typeface="Arial"/>
              <a:buNone/>
            </a:pPr>
            <a:r>
              <a:rPr b="1" i="0" lang="en-US" sz="5200" u="none" cap="none" strike="noStrike">
                <a:solidFill>
                  <a:srgbClr val="000000"/>
                </a:solidFill>
                <a:latin typeface="Arial"/>
                <a:ea typeface="Arial"/>
                <a:cs typeface="Arial"/>
                <a:sym typeface="Arial"/>
              </a:rPr>
              <a:t>Measles: complications</a:t>
            </a:r>
            <a:endParaRPr/>
          </a:p>
        </p:txBody>
      </p:sp>
      <p:pic>
        <p:nvPicPr>
          <p:cNvPr descr="pasted-movie.png" id="224" name="Google Shape;224;p22"/>
          <p:cNvPicPr preferRelativeResize="0"/>
          <p:nvPr/>
        </p:nvPicPr>
        <p:blipFill rotWithShape="1">
          <a:blip r:embed="rId3">
            <a:alphaModFix/>
          </a:blip>
          <a:srcRect b="0" l="0" r="0" t="0"/>
          <a:stretch/>
        </p:blipFill>
        <p:spPr>
          <a:xfrm>
            <a:off x="1696771" y="1210666"/>
            <a:ext cx="15398806" cy="11562740"/>
          </a:xfrm>
          <a:prstGeom prst="rect">
            <a:avLst/>
          </a:prstGeom>
          <a:noFill/>
          <a:ln>
            <a:noFill/>
          </a:ln>
        </p:spPr>
      </p:pic>
      <p:sp>
        <p:nvSpPr>
          <p:cNvPr id="225" name="Google Shape;225;p22"/>
          <p:cNvSpPr txBox="1"/>
          <p:nvPr/>
        </p:nvSpPr>
        <p:spPr>
          <a:xfrm>
            <a:off x="1730961" y="12967268"/>
            <a:ext cx="6233090" cy="484083"/>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Ho &amp; Mulholland, NEJM 2025; 393:2447</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3"/>
          <p:cNvSpPr txBox="1"/>
          <p:nvPr>
            <p:ph type="title"/>
          </p:nvPr>
        </p:nvSpPr>
        <p:spPr>
          <a:xfrm>
            <a:off x="1676400" y="370262"/>
            <a:ext cx="21031200" cy="1604692"/>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Measles: general complications</a:t>
            </a:r>
            <a:endParaRPr/>
          </a:p>
        </p:txBody>
      </p:sp>
      <p:sp>
        <p:nvSpPr>
          <p:cNvPr id="231" name="Google Shape;231;p23"/>
          <p:cNvSpPr txBox="1"/>
          <p:nvPr/>
        </p:nvSpPr>
        <p:spPr>
          <a:xfrm>
            <a:off x="1676400" y="1953435"/>
            <a:ext cx="21031202" cy="10221400"/>
          </a:xfrm>
          <a:prstGeom prst="rect">
            <a:avLst/>
          </a:prstGeom>
          <a:noFill/>
          <a:ln>
            <a:noFill/>
          </a:ln>
        </p:spPr>
        <p:txBody>
          <a:bodyPr anchorCtr="0" anchor="ctr" bIns="50800" lIns="50800" spcFirstLastPara="1" rIns="50800" wrap="square" tIns="50800">
            <a:normAutofit/>
          </a:bodyPr>
          <a:lstStyle/>
          <a:p>
            <a:pPr indent="-438912" lvl="0" marL="438912" marR="0" rtl="0" algn="l">
              <a:lnSpc>
                <a:spcPct val="100000"/>
              </a:lnSpc>
              <a:spcBef>
                <a:spcPts val="0"/>
              </a:spcBef>
              <a:spcAft>
                <a:spcPts val="0"/>
              </a:spcAft>
              <a:buClr>
                <a:srgbClr val="000000"/>
              </a:buClr>
              <a:buSzPts val="3359"/>
              <a:buFont typeface="Arial"/>
              <a:buChar char="•"/>
            </a:pPr>
            <a:r>
              <a:rPr b="1" i="0" lang="en-US" sz="3359" u="none" cap="none" strike="noStrike">
                <a:solidFill>
                  <a:srgbClr val="000000"/>
                </a:solidFill>
                <a:latin typeface="Arial"/>
                <a:ea typeface="Arial"/>
                <a:cs typeface="Arial"/>
                <a:sym typeface="Arial"/>
              </a:rPr>
              <a:t>Hepatitis, leukopenia</a:t>
            </a:r>
            <a:r>
              <a:rPr b="0" i="0" lang="en-US" sz="3359" u="none" cap="none" strike="noStrike">
                <a:solidFill>
                  <a:srgbClr val="000000"/>
                </a:solidFill>
                <a:latin typeface="Arial"/>
                <a:ea typeface="Arial"/>
                <a:cs typeface="Arial"/>
                <a:sym typeface="Arial"/>
              </a:rPr>
              <a:t> and </a:t>
            </a:r>
            <a:r>
              <a:rPr b="1" i="0" lang="en-US" sz="3359" u="none" cap="none" strike="noStrike">
                <a:solidFill>
                  <a:srgbClr val="000000"/>
                </a:solidFill>
                <a:latin typeface="Arial"/>
                <a:ea typeface="Arial"/>
                <a:cs typeface="Arial"/>
                <a:sym typeface="Arial"/>
              </a:rPr>
              <a:t>thrombocytopenia</a:t>
            </a:r>
            <a:r>
              <a:rPr b="0" i="0" lang="en-US" sz="3359" u="none" cap="none" strike="noStrike">
                <a:solidFill>
                  <a:srgbClr val="000000"/>
                </a:solidFill>
                <a:latin typeface="Arial"/>
                <a:ea typeface="Arial"/>
                <a:cs typeface="Arial"/>
                <a:sym typeface="Arial"/>
              </a:rPr>
              <a:t> are frequent findings during acute illness</a:t>
            </a:r>
            <a:endParaRPr/>
          </a:p>
          <a:p>
            <a:pPr indent="0" lvl="0" marL="0" marR="0" rtl="0" algn="l">
              <a:lnSpc>
                <a:spcPct val="100000"/>
              </a:lnSpc>
              <a:spcBef>
                <a:spcPts val="0"/>
              </a:spcBef>
              <a:spcAft>
                <a:spcPts val="0"/>
              </a:spcAft>
              <a:buClr>
                <a:srgbClr val="000000"/>
              </a:buClr>
              <a:buSzPts val="4800"/>
              <a:buFont typeface="Arial"/>
              <a:buNone/>
            </a:pPr>
            <a:r>
              <a:t/>
            </a:r>
            <a:endParaRPr b="0" i="0" sz="2400" u="none" cap="none" strike="noStrike">
              <a:solidFill>
                <a:srgbClr val="000000"/>
              </a:solidFill>
              <a:latin typeface="Helvetica Neue"/>
              <a:ea typeface="Helvetica Neue"/>
              <a:cs typeface="Helvetica Neue"/>
              <a:sym typeface="Helvetica Neue"/>
            </a:endParaRPr>
          </a:p>
          <a:p>
            <a:pPr indent="-438912" lvl="0" marL="438912" marR="0" rtl="0" algn="l">
              <a:lnSpc>
                <a:spcPct val="100000"/>
              </a:lnSpc>
              <a:spcBef>
                <a:spcPts val="0"/>
              </a:spcBef>
              <a:spcAft>
                <a:spcPts val="0"/>
              </a:spcAft>
              <a:buClr>
                <a:srgbClr val="000000"/>
              </a:buClr>
              <a:buSzPts val="3359"/>
              <a:buFont typeface="Arial"/>
              <a:buChar char="•"/>
            </a:pPr>
            <a:r>
              <a:rPr b="1" i="0" lang="en-US" sz="3359" u="none" cap="none" strike="noStrike">
                <a:solidFill>
                  <a:srgbClr val="000000"/>
                </a:solidFill>
                <a:latin typeface="Arial"/>
                <a:ea typeface="Arial"/>
                <a:cs typeface="Arial"/>
                <a:sym typeface="Arial"/>
              </a:rPr>
              <a:t>Complications occur in </a:t>
            </a:r>
            <a:r>
              <a:rPr b="1" i="0" lang="en-US" sz="3359" u="sng" cap="none" strike="noStrike">
                <a:solidFill>
                  <a:srgbClr val="000000"/>
                </a:solidFill>
                <a:latin typeface="Arial"/>
                <a:ea typeface="Arial"/>
                <a:cs typeface="Arial"/>
                <a:sym typeface="Arial"/>
              </a:rPr>
              <a:t>30%</a:t>
            </a:r>
            <a:r>
              <a:rPr b="1" i="0" lang="en-US" sz="3359" u="none" cap="none" strike="noStrike">
                <a:solidFill>
                  <a:srgbClr val="000000"/>
                </a:solidFill>
                <a:latin typeface="Arial"/>
                <a:ea typeface="Arial"/>
                <a:cs typeface="Arial"/>
                <a:sym typeface="Arial"/>
              </a:rPr>
              <a:t> of unvaccinated measles patients</a:t>
            </a:r>
            <a:endParaRPr/>
          </a:p>
          <a:p>
            <a:pPr indent="0" lvl="0" marL="0" marR="0" rtl="0" algn="l">
              <a:lnSpc>
                <a:spcPct val="100000"/>
              </a:lnSpc>
              <a:spcBef>
                <a:spcPts val="0"/>
              </a:spcBef>
              <a:spcAft>
                <a:spcPts val="0"/>
              </a:spcAft>
              <a:buClr>
                <a:srgbClr val="000000"/>
              </a:buClr>
              <a:buSzPts val="4800"/>
              <a:buFont typeface="Arial"/>
              <a:buNone/>
            </a:pPr>
            <a:r>
              <a:t/>
            </a:r>
            <a:endParaRPr b="0" i="0" sz="2400" u="none" cap="none" strike="noStrike">
              <a:solidFill>
                <a:srgbClr val="000000"/>
              </a:solidFill>
              <a:latin typeface="Helvetica Neue"/>
              <a:ea typeface="Helvetica Neue"/>
              <a:cs typeface="Helvetica Neue"/>
              <a:sym typeface="Helvetica Neue"/>
            </a:endParaRPr>
          </a:p>
          <a:p>
            <a:pPr indent="-438912" lvl="0" marL="438912" marR="0" rtl="0" algn="l">
              <a:lnSpc>
                <a:spcPct val="100000"/>
              </a:lnSpc>
              <a:spcBef>
                <a:spcPts val="0"/>
              </a:spcBef>
              <a:spcAft>
                <a:spcPts val="0"/>
              </a:spcAft>
              <a:buClr>
                <a:srgbClr val="000000"/>
              </a:buClr>
              <a:buSzPts val="3359"/>
              <a:buFont typeface="Arial"/>
              <a:buChar char="•"/>
            </a:pPr>
            <a:r>
              <a:rPr b="1" i="0" lang="en-US" sz="3359" u="none" cap="none" strike="noStrike">
                <a:solidFill>
                  <a:srgbClr val="000000"/>
                </a:solidFill>
                <a:latin typeface="Arial"/>
                <a:ea typeface="Arial"/>
                <a:cs typeface="Arial"/>
                <a:sym typeface="Arial"/>
              </a:rPr>
              <a:t>Pneumonia</a:t>
            </a:r>
            <a:r>
              <a:rPr b="0" i="0" lang="en-US" sz="3359" u="none" cap="none" strike="noStrike">
                <a:solidFill>
                  <a:srgbClr val="000000"/>
                </a:solidFill>
                <a:latin typeface="Arial"/>
                <a:ea typeface="Arial"/>
                <a:cs typeface="Arial"/>
                <a:sym typeface="Arial"/>
              </a:rPr>
              <a:t> (1-6%)</a:t>
            </a:r>
            <a:endParaRPr/>
          </a:p>
          <a:p>
            <a:pPr indent="-438910" lvl="6" marL="877823" marR="0" rtl="0" algn="l">
              <a:lnSpc>
                <a:spcPct val="100000"/>
              </a:lnSpc>
              <a:spcBef>
                <a:spcPts val="0"/>
              </a:spcBef>
              <a:spcAft>
                <a:spcPts val="0"/>
              </a:spcAft>
              <a:buClr>
                <a:srgbClr val="000000"/>
              </a:buClr>
              <a:buSzPts val="3359"/>
              <a:buFont typeface="Arial"/>
              <a:buChar char="-"/>
            </a:pPr>
            <a:r>
              <a:rPr b="0" i="0" lang="en-US" sz="3359" u="none" cap="none" strike="noStrike">
                <a:solidFill>
                  <a:srgbClr val="000000"/>
                </a:solidFill>
                <a:latin typeface="Arial"/>
                <a:ea typeface="Arial"/>
                <a:cs typeface="Arial"/>
                <a:sym typeface="Arial"/>
              </a:rPr>
              <a:t>leading cause of hospitalization and mortality</a:t>
            </a:r>
            <a:endParaRPr/>
          </a:p>
          <a:p>
            <a:pPr indent="-438910" lvl="1" marL="877823" marR="0" rtl="0" algn="l">
              <a:lnSpc>
                <a:spcPct val="100000"/>
              </a:lnSpc>
              <a:spcBef>
                <a:spcPts val="0"/>
              </a:spcBef>
              <a:spcAft>
                <a:spcPts val="0"/>
              </a:spcAft>
              <a:buClr>
                <a:srgbClr val="000000"/>
              </a:buClr>
              <a:buSzPts val="3359"/>
              <a:buFont typeface="Arial"/>
              <a:buChar char="-"/>
            </a:pPr>
            <a:r>
              <a:rPr b="0" i="0" lang="en-US" sz="3359" u="none" cap="none" strike="noStrike">
                <a:solidFill>
                  <a:srgbClr val="000000"/>
                </a:solidFill>
                <a:latin typeface="Arial"/>
                <a:ea typeface="Arial"/>
                <a:cs typeface="Arial"/>
                <a:sym typeface="Arial"/>
              </a:rPr>
              <a:t>may be directly due to measles virus</a:t>
            </a:r>
            <a:endParaRPr/>
          </a:p>
          <a:p>
            <a:pPr indent="-438910" lvl="1" marL="877823" marR="0" rtl="0" algn="l">
              <a:lnSpc>
                <a:spcPct val="100000"/>
              </a:lnSpc>
              <a:spcBef>
                <a:spcPts val="0"/>
              </a:spcBef>
              <a:spcAft>
                <a:spcPts val="0"/>
              </a:spcAft>
              <a:buClr>
                <a:srgbClr val="000000"/>
              </a:buClr>
              <a:buSzPts val="3359"/>
              <a:buFont typeface="Arial"/>
              <a:buChar char="-"/>
            </a:pPr>
            <a:r>
              <a:rPr b="0" i="0" lang="en-US" sz="3359" u="none" cap="none" strike="noStrike">
                <a:solidFill>
                  <a:srgbClr val="000000"/>
                </a:solidFill>
                <a:latin typeface="Arial"/>
                <a:ea typeface="Arial"/>
                <a:cs typeface="Arial"/>
                <a:sym typeface="Arial"/>
              </a:rPr>
              <a:t>or to bacterial etiology</a:t>
            </a:r>
            <a:endParaRPr/>
          </a:p>
          <a:p>
            <a:pPr indent="877823" lvl="2" marL="0" marR="0" rtl="0" algn="l">
              <a:lnSpc>
                <a:spcPct val="100000"/>
              </a:lnSpc>
              <a:spcBef>
                <a:spcPts val="0"/>
              </a:spcBef>
              <a:spcAft>
                <a:spcPts val="0"/>
              </a:spcAft>
              <a:buClr>
                <a:srgbClr val="000000"/>
              </a:buClr>
              <a:buSzPts val="3359"/>
              <a:buFont typeface="Arial"/>
              <a:buNone/>
            </a:pPr>
            <a:r>
              <a:rPr b="0" i="1" lang="en-US" sz="3359" u="none" cap="none" strike="noStrike">
                <a:solidFill>
                  <a:srgbClr val="000000"/>
                </a:solidFill>
                <a:latin typeface="Arial"/>
                <a:ea typeface="Arial"/>
                <a:cs typeface="Arial"/>
                <a:sym typeface="Arial"/>
              </a:rPr>
              <a:t>Streptococcus pneumoniae, Staphylococcus aureus, Hemophilus influenzae</a:t>
            </a:r>
            <a:endParaRPr/>
          </a:p>
          <a:p>
            <a:pPr indent="0" lvl="0" marL="0" marR="0" rtl="0" algn="l">
              <a:lnSpc>
                <a:spcPct val="100000"/>
              </a:lnSpc>
              <a:spcBef>
                <a:spcPts val="0"/>
              </a:spcBef>
              <a:spcAft>
                <a:spcPts val="0"/>
              </a:spcAft>
              <a:buClr>
                <a:srgbClr val="000000"/>
              </a:buClr>
              <a:buSzPts val="4800"/>
              <a:buFont typeface="Arial"/>
              <a:buNone/>
            </a:pPr>
            <a:r>
              <a:t/>
            </a:r>
            <a:endParaRPr b="0" i="0" sz="2400" u="none" cap="none" strike="noStrike">
              <a:solidFill>
                <a:srgbClr val="000000"/>
              </a:solidFill>
              <a:latin typeface="Helvetica Neue"/>
              <a:ea typeface="Helvetica Neue"/>
              <a:cs typeface="Helvetica Neue"/>
              <a:sym typeface="Helvetica Neue"/>
            </a:endParaRPr>
          </a:p>
          <a:p>
            <a:pPr indent="-438912" lvl="0" marL="438912" marR="0" rtl="0" algn="l">
              <a:lnSpc>
                <a:spcPct val="100000"/>
              </a:lnSpc>
              <a:spcBef>
                <a:spcPts val="0"/>
              </a:spcBef>
              <a:spcAft>
                <a:spcPts val="0"/>
              </a:spcAft>
              <a:buClr>
                <a:srgbClr val="000000"/>
              </a:buClr>
              <a:buSzPts val="3359"/>
              <a:buFont typeface="Arial"/>
              <a:buChar char="•"/>
            </a:pPr>
            <a:r>
              <a:rPr b="1" i="0" lang="en-US" sz="3359" u="none" cap="none" strike="noStrike">
                <a:solidFill>
                  <a:srgbClr val="000000"/>
                </a:solidFill>
                <a:latin typeface="Arial"/>
                <a:ea typeface="Arial"/>
                <a:cs typeface="Arial"/>
                <a:sym typeface="Arial"/>
              </a:rPr>
              <a:t>Otitis media</a:t>
            </a:r>
            <a:r>
              <a:rPr b="0" i="0" lang="en-US" sz="3359" u="none" cap="none" strike="noStrike">
                <a:solidFill>
                  <a:srgbClr val="000000"/>
                </a:solidFill>
                <a:latin typeface="Arial"/>
                <a:ea typeface="Arial"/>
                <a:cs typeface="Arial"/>
                <a:sym typeface="Arial"/>
              </a:rPr>
              <a:t> (7-9%)</a:t>
            </a:r>
            <a:endParaRPr/>
          </a:p>
          <a:p>
            <a:pPr indent="-438910" lvl="1" marL="877823" marR="0" rtl="0" algn="l">
              <a:lnSpc>
                <a:spcPct val="100000"/>
              </a:lnSpc>
              <a:spcBef>
                <a:spcPts val="0"/>
              </a:spcBef>
              <a:spcAft>
                <a:spcPts val="0"/>
              </a:spcAft>
              <a:buClr>
                <a:srgbClr val="000000"/>
              </a:buClr>
              <a:buSzPts val="3359"/>
              <a:buFont typeface="Arial"/>
              <a:buChar char="-"/>
            </a:pPr>
            <a:r>
              <a:rPr b="0" i="0" lang="en-US" sz="3359" u="none" cap="none" strike="noStrike">
                <a:solidFill>
                  <a:srgbClr val="000000"/>
                </a:solidFill>
                <a:latin typeface="Arial"/>
                <a:ea typeface="Arial"/>
                <a:cs typeface="Arial"/>
                <a:sym typeface="Arial"/>
              </a:rPr>
              <a:t>may result in </a:t>
            </a:r>
            <a:r>
              <a:rPr b="1" i="0" lang="en-US" sz="3359" u="none" cap="none" strike="noStrike">
                <a:solidFill>
                  <a:srgbClr val="000000"/>
                </a:solidFill>
                <a:latin typeface="Arial"/>
                <a:ea typeface="Arial"/>
                <a:cs typeface="Arial"/>
                <a:sym typeface="Arial"/>
              </a:rPr>
              <a:t>deafness</a:t>
            </a:r>
            <a:endParaRPr/>
          </a:p>
          <a:p>
            <a:pPr indent="0" lvl="0" marL="0" marR="0" rtl="0" algn="l">
              <a:lnSpc>
                <a:spcPct val="100000"/>
              </a:lnSpc>
              <a:spcBef>
                <a:spcPts val="0"/>
              </a:spcBef>
              <a:spcAft>
                <a:spcPts val="0"/>
              </a:spcAft>
              <a:buClr>
                <a:srgbClr val="000000"/>
              </a:buClr>
              <a:buSzPts val="4800"/>
              <a:buFont typeface="Arial"/>
              <a:buNone/>
            </a:pPr>
            <a:r>
              <a:t/>
            </a:r>
            <a:endParaRPr b="0" i="0" sz="2400" u="none" cap="none" strike="noStrike">
              <a:solidFill>
                <a:srgbClr val="000000"/>
              </a:solidFill>
              <a:latin typeface="Helvetica Neue"/>
              <a:ea typeface="Helvetica Neue"/>
              <a:cs typeface="Helvetica Neue"/>
              <a:sym typeface="Helvetica Neue"/>
            </a:endParaRPr>
          </a:p>
          <a:p>
            <a:pPr indent="-438912" lvl="0" marL="438912" marR="0" rtl="0" algn="l">
              <a:lnSpc>
                <a:spcPct val="100000"/>
              </a:lnSpc>
              <a:spcBef>
                <a:spcPts val="0"/>
              </a:spcBef>
              <a:spcAft>
                <a:spcPts val="0"/>
              </a:spcAft>
              <a:buClr>
                <a:srgbClr val="000000"/>
              </a:buClr>
              <a:buSzPts val="3359"/>
              <a:buFont typeface="Arial"/>
              <a:buChar char="•"/>
            </a:pPr>
            <a:r>
              <a:rPr b="1" i="0" lang="en-US" sz="3359" u="none" cap="none" strike="noStrike">
                <a:solidFill>
                  <a:srgbClr val="000000"/>
                </a:solidFill>
                <a:latin typeface="Arial"/>
                <a:ea typeface="Arial"/>
                <a:cs typeface="Arial"/>
                <a:sym typeface="Arial"/>
              </a:rPr>
              <a:t>Keratoconjunctivitis</a:t>
            </a:r>
            <a:r>
              <a:rPr b="0" i="0" lang="en-US" sz="3359" u="none" cap="none" strike="noStrike">
                <a:solidFill>
                  <a:srgbClr val="000000"/>
                </a:solidFill>
                <a:latin typeface="Arial"/>
                <a:ea typeface="Arial"/>
                <a:cs typeface="Arial"/>
                <a:sym typeface="Arial"/>
              </a:rPr>
              <a:t> (3-10%)</a:t>
            </a:r>
            <a:endParaRPr/>
          </a:p>
          <a:p>
            <a:pPr indent="-438910" lvl="1" marL="877823" marR="0" rtl="0" algn="l">
              <a:lnSpc>
                <a:spcPct val="100000"/>
              </a:lnSpc>
              <a:spcBef>
                <a:spcPts val="0"/>
              </a:spcBef>
              <a:spcAft>
                <a:spcPts val="0"/>
              </a:spcAft>
              <a:buClr>
                <a:srgbClr val="000000"/>
              </a:buClr>
              <a:buSzPts val="3359"/>
              <a:buFont typeface="Arial"/>
              <a:buChar char="-"/>
            </a:pPr>
            <a:r>
              <a:rPr b="0" i="0" lang="en-US" sz="3359" u="none" cap="none" strike="noStrike">
                <a:solidFill>
                  <a:srgbClr val="000000"/>
                </a:solidFill>
                <a:latin typeface="Arial"/>
                <a:ea typeface="Arial"/>
                <a:cs typeface="Arial"/>
                <a:sym typeface="Arial"/>
              </a:rPr>
              <a:t>different from conjunctivitis of prodrome, which rapidly resolves</a:t>
            </a:r>
            <a:endParaRPr/>
          </a:p>
          <a:p>
            <a:pPr indent="-438910" lvl="1" marL="877823" marR="0" rtl="0" algn="l">
              <a:lnSpc>
                <a:spcPct val="100000"/>
              </a:lnSpc>
              <a:spcBef>
                <a:spcPts val="0"/>
              </a:spcBef>
              <a:spcAft>
                <a:spcPts val="0"/>
              </a:spcAft>
              <a:buClr>
                <a:srgbClr val="000000"/>
              </a:buClr>
              <a:buSzPts val="3359"/>
              <a:buFont typeface="Arial"/>
              <a:buChar char="-"/>
            </a:pPr>
            <a:r>
              <a:rPr b="0" i="0" lang="en-US" sz="3359" u="none" cap="none" strike="noStrike">
                <a:solidFill>
                  <a:srgbClr val="000000"/>
                </a:solidFill>
                <a:latin typeface="Arial"/>
                <a:ea typeface="Arial"/>
                <a:cs typeface="Arial"/>
                <a:sym typeface="Arial"/>
              </a:rPr>
              <a:t>corneal inflammation → scarring → </a:t>
            </a:r>
            <a:r>
              <a:rPr b="1" i="0" lang="en-US" sz="3359" u="none" cap="none" strike="noStrike">
                <a:solidFill>
                  <a:srgbClr val="000000"/>
                </a:solidFill>
                <a:latin typeface="Arial"/>
                <a:ea typeface="Arial"/>
                <a:cs typeface="Arial"/>
                <a:sym typeface="Arial"/>
              </a:rPr>
              <a:t>blindness</a:t>
            </a:r>
            <a:endParaRPr/>
          </a:p>
          <a:p>
            <a:pPr indent="-438910" lvl="1" marL="877823" marR="0" rtl="0" algn="l">
              <a:lnSpc>
                <a:spcPct val="100000"/>
              </a:lnSpc>
              <a:spcBef>
                <a:spcPts val="0"/>
              </a:spcBef>
              <a:spcAft>
                <a:spcPts val="0"/>
              </a:spcAft>
              <a:buClr>
                <a:srgbClr val="000000"/>
              </a:buClr>
              <a:buSzPts val="3359"/>
              <a:buFont typeface="Arial"/>
              <a:buChar char="-"/>
            </a:pPr>
            <a:r>
              <a:rPr b="0" i="0" lang="en-US" sz="3359" u="none" cap="none" strike="noStrike">
                <a:solidFill>
                  <a:srgbClr val="000000"/>
                </a:solidFill>
                <a:latin typeface="Arial"/>
                <a:ea typeface="Arial"/>
                <a:cs typeface="Arial"/>
                <a:sym typeface="Arial"/>
              </a:rPr>
              <a:t>malnutrition, Vitamin A deficiency</a:t>
            </a:r>
            <a:endParaRPr/>
          </a:p>
          <a:p>
            <a:pPr indent="0" lvl="0" marL="0" marR="0" rtl="0" algn="l">
              <a:lnSpc>
                <a:spcPct val="100000"/>
              </a:lnSpc>
              <a:spcBef>
                <a:spcPts val="0"/>
              </a:spcBef>
              <a:spcAft>
                <a:spcPts val="0"/>
              </a:spcAft>
              <a:buClr>
                <a:srgbClr val="000000"/>
              </a:buClr>
              <a:buSzPts val="4800"/>
              <a:buFont typeface="Arial"/>
              <a:buNone/>
            </a:pPr>
            <a:r>
              <a:t/>
            </a:r>
            <a:endParaRPr b="0" i="0" sz="2400" u="none" cap="none" strike="noStrike">
              <a:solidFill>
                <a:srgbClr val="000000"/>
              </a:solidFill>
              <a:latin typeface="Helvetica Neue"/>
              <a:ea typeface="Helvetica Neue"/>
              <a:cs typeface="Helvetica Neue"/>
              <a:sym typeface="Helvetica Neue"/>
            </a:endParaRPr>
          </a:p>
          <a:p>
            <a:pPr indent="-438912" lvl="0" marL="438912" marR="0" rtl="0" algn="l">
              <a:lnSpc>
                <a:spcPct val="100000"/>
              </a:lnSpc>
              <a:spcBef>
                <a:spcPts val="0"/>
              </a:spcBef>
              <a:spcAft>
                <a:spcPts val="0"/>
              </a:spcAft>
              <a:buClr>
                <a:srgbClr val="000000"/>
              </a:buClr>
              <a:buSzPts val="3359"/>
              <a:buFont typeface="Arial"/>
              <a:buChar char="•"/>
            </a:pPr>
            <a:r>
              <a:rPr b="1" i="0" lang="en-US" sz="3359" u="none" cap="none" strike="noStrike">
                <a:solidFill>
                  <a:srgbClr val="000000"/>
                </a:solidFill>
                <a:latin typeface="Arial"/>
                <a:ea typeface="Arial"/>
                <a:cs typeface="Arial"/>
                <a:sym typeface="Arial"/>
              </a:rPr>
              <a:t>Diarrhea</a:t>
            </a:r>
            <a:r>
              <a:rPr b="0" i="0" lang="en-US" sz="3359" u="none" cap="none" strike="noStrike">
                <a:solidFill>
                  <a:srgbClr val="000000"/>
                </a:solidFill>
                <a:latin typeface="Arial"/>
                <a:ea typeface="Arial"/>
                <a:cs typeface="Arial"/>
                <a:sym typeface="Arial"/>
              </a:rPr>
              <a:t> (8%)</a:t>
            </a:r>
            <a:endParaRPr/>
          </a:p>
          <a:p>
            <a:pPr indent="0" lvl="0" marL="0" marR="0" rtl="0" algn="l">
              <a:lnSpc>
                <a:spcPct val="100000"/>
              </a:lnSpc>
              <a:spcBef>
                <a:spcPts val="0"/>
              </a:spcBef>
              <a:spcAft>
                <a:spcPts val="0"/>
              </a:spcAft>
              <a:buClr>
                <a:srgbClr val="000000"/>
              </a:buClr>
              <a:buSzPts val="4800"/>
              <a:buFont typeface="Arial"/>
              <a:buNone/>
            </a:pPr>
            <a:r>
              <a:t/>
            </a:r>
            <a:endParaRPr b="0" i="0" sz="2400" u="none" cap="none" strike="noStrike">
              <a:solidFill>
                <a:srgbClr val="000000"/>
              </a:solidFill>
              <a:latin typeface="Helvetica Neue"/>
              <a:ea typeface="Helvetica Neue"/>
              <a:cs typeface="Helvetica Neue"/>
              <a:sym typeface="Helvetica Neue"/>
            </a:endParaRPr>
          </a:p>
          <a:p>
            <a:pPr indent="-438912" lvl="0" marL="438912" marR="0" rtl="0" algn="l">
              <a:lnSpc>
                <a:spcPct val="100000"/>
              </a:lnSpc>
              <a:spcBef>
                <a:spcPts val="0"/>
              </a:spcBef>
              <a:spcAft>
                <a:spcPts val="0"/>
              </a:spcAft>
              <a:buClr>
                <a:srgbClr val="000000"/>
              </a:buClr>
              <a:buSzPts val="3359"/>
              <a:buFont typeface="Arial"/>
              <a:buChar char="•"/>
            </a:pPr>
            <a:r>
              <a:rPr b="1" i="0" lang="en-US" sz="3359" u="none" cap="none" strike="noStrike">
                <a:solidFill>
                  <a:srgbClr val="000000"/>
                </a:solidFill>
                <a:latin typeface="Arial"/>
                <a:ea typeface="Arial"/>
                <a:cs typeface="Arial"/>
                <a:sym typeface="Arial"/>
              </a:rPr>
              <a:t>Malnutrition </a:t>
            </a:r>
            <a:r>
              <a:rPr b="0" i="0" lang="en-US" sz="3359" u="none" cap="none" strike="noStrike">
                <a:solidFill>
                  <a:srgbClr val="000000"/>
                </a:solidFill>
                <a:latin typeface="Arial"/>
                <a:ea typeface="Arial"/>
                <a:cs typeface="Arial"/>
                <a:sym typeface="Arial"/>
              </a:rPr>
              <a:t>(10%)</a:t>
            </a:r>
            <a:endParaRPr/>
          </a:p>
        </p:txBody>
      </p:sp>
      <p:pic>
        <p:nvPicPr>
          <p:cNvPr descr="pasted-movie.png" id="232" name="Google Shape;232;p23"/>
          <p:cNvPicPr preferRelativeResize="0"/>
          <p:nvPr/>
        </p:nvPicPr>
        <p:blipFill rotWithShape="1">
          <a:blip r:embed="rId3">
            <a:alphaModFix/>
          </a:blip>
          <a:srcRect b="0" l="0" r="0" t="0"/>
          <a:stretch/>
        </p:blipFill>
        <p:spPr>
          <a:xfrm>
            <a:off x="15765267" y="8693752"/>
            <a:ext cx="3512133" cy="2522727"/>
          </a:xfrm>
          <a:prstGeom prst="rect">
            <a:avLst/>
          </a:prstGeom>
          <a:noFill/>
          <a:ln>
            <a:noFill/>
          </a:ln>
        </p:spPr>
      </p:pic>
      <p:sp>
        <p:nvSpPr>
          <p:cNvPr id="233" name="Google Shape;233;p23"/>
          <p:cNvSpPr txBox="1"/>
          <p:nvPr/>
        </p:nvSpPr>
        <p:spPr>
          <a:xfrm>
            <a:off x="15274060" y="11296783"/>
            <a:ext cx="4976846" cy="40381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1900"/>
              <a:buFont typeface="Helvetica Neue"/>
              <a:buNone/>
            </a:pPr>
            <a:r>
              <a:rPr b="0" i="0" lang="en-US" sz="1900" u="none" cap="none" strike="noStrike">
                <a:solidFill>
                  <a:srgbClr val="000000"/>
                </a:solidFill>
                <a:latin typeface="Helvetica Neue"/>
                <a:ea typeface="Helvetica Neue"/>
                <a:cs typeface="Helvetica Neue"/>
                <a:sym typeface="Helvetica Neue"/>
              </a:rPr>
              <a:t>Semba &amp; Bloem Surv Ophthal 2004; 49:243</a:t>
            </a:r>
            <a:r>
              <a:rPr b="0" i="0" lang="en-US" sz="1900" u="none" cap="none" strike="noStrike">
                <a:solidFill>
                  <a:srgbClr val="000000"/>
                </a:solidFill>
                <a:latin typeface="Times"/>
                <a:ea typeface="Times"/>
                <a:cs typeface="Times"/>
                <a:sym typeface="Times"/>
              </a:rPr>
              <a:t> </a:t>
            </a:r>
            <a:endParaRPr/>
          </a:p>
        </p:txBody>
      </p:sp>
      <p:pic>
        <p:nvPicPr>
          <p:cNvPr descr="pasted-movie.png" id="234" name="Google Shape;234;p23"/>
          <p:cNvPicPr preferRelativeResize="0"/>
          <p:nvPr/>
        </p:nvPicPr>
        <p:blipFill rotWithShape="1">
          <a:blip r:embed="rId4">
            <a:alphaModFix/>
          </a:blip>
          <a:srcRect b="0" l="0" r="0" t="0"/>
          <a:stretch/>
        </p:blipFill>
        <p:spPr>
          <a:xfrm>
            <a:off x="18005534" y="2819181"/>
            <a:ext cx="5715001" cy="4889501"/>
          </a:xfrm>
          <a:prstGeom prst="rect">
            <a:avLst/>
          </a:prstGeom>
          <a:noFill/>
          <a:ln>
            <a:noFill/>
          </a:ln>
        </p:spPr>
      </p:pic>
      <p:sp>
        <p:nvSpPr>
          <p:cNvPr id="235" name="Google Shape;235;p23"/>
          <p:cNvSpPr txBox="1"/>
          <p:nvPr/>
        </p:nvSpPr>
        <p:spPr>
          <a:xfrm>
            <a:off x="18374611" y="7677046"/>
            <a:ext cx="4976847" cy="766678"/>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1900"/>
              <a:buFont typeface="Helvetica Neue"/>
              <a:buNone/>
            </a:pPr>
            <a:r>
              <a:rPr b="0" i="0" lang="en-US" sz="1900" u="none" cap="none" strike="noStrike">
                <a:solidFill>
                  <a:srgbClr val="000000"/>
                </a:solidFill>
                <a:latin typeface="Helvetica Neue"/>
                <a:ea typeface="Helvetica Neue"/>
                <a:cs typeface="Helvetica Neue"/>
                <a:sym typeface="Helvetica Neue"/>
              </a:rPr>
              <a:t>Kakoulis L et al. Internat J Clin Prac 2019; DOI: 10.1111/ijcp.13430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4"/>
          <p:cNvSpPr txBox="1"/>
          <p:nvPr>
            <p:ph type="title"/>
          </p:nvPr>
        </p:nvSpPr>
        <p:spPr>
          <a:xfrm>
            <a:off x="1676400" y="370262"/>
            <a:ext cx="21031200" cy="1604692"/>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Measles: CNS complications</a:t>
            </a:r>
            <a:endParaRPr/>
          </a:p>
        </p:txBody>
      </p:sp>
      <p:sp>
        <p:nvSpPr>
          <p:cNvPr id="241" name="Google Shape;241;p24"/>
          <p:cNvSpPr txBox="1"/>
          <p:nvPr/>
        </p:nvSpPr>
        <p:spPr>
          <a:xfrm>
            <a:off x="1676399" y="2127866"/>
            <a:ext cx="21031202" cy="9843569"/>
          </a:xfrm>
          <a:prstGeom prst="rect">
            <a:avLst/>
          </a:prstGeom>
          <a:noFill/>
          <a:ln>
            <a:noFill/>
          </a:ln>
        </p:spPr>
        <p:txBody>
          <a:bodyPr anchorCtr="0" anchor="ctr" bIns="50800" lIns="50800" spcFirstLastPara="1" rIns="50800" wrap="square" tIns="50800">
            <a:normAutofit lnSpcReduction="10000"/>
          </a:bodyPr>
          <a:lstStyle/>
          <a:p>
            <a:pPr indent="-438911" lvl="0" marL="438911" marR="0" rtl="0" algn="l">
              <a:lnSpc>
                <a:spcPct val="100000"/>
              </a:lnSpc>
              <a:spcBef>
                <a:spcPts val="0"/>
              </a:spcBef>
              <a:spcAft>
                <a:spcPts val="0"/>
              </a:spcAft>
              <a:buClr>
                <a:srgbClr val="000000"/>
              </a:buClr>
              <a:buSzPts val="2688"/>
              <a:buFont typeface="Arial"/>
              <a:buChar char="•"/>
            </a:pPr>
            <a:r>
              <a:rPr b="1" i="0" lang="en-US" sz="2688" u="none" cap="none" strike="noStrike">
                <a:solidFill>
                  <a:srgbClr val="000000"/>
                </a:solidFill>
                <a:latin typeface="Arial"/>
                <a:ea typeface="Arial"/>
                <a:cs typeface="Arial"/>
                <a:sym typeface="Arial"/>
              </a:rPr>
              <a:t>Acute measles encephalitis</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1-14 days after rash onset</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1:1000 cases</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headache, vomiting, stiff neck, meningeal irritation, drowsiness</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acute, rapid progression, seizures</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CSF: pleocytosis, PCR-positive for MeV</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MRI: patchy, gray-matter edema</a:t>
            </a:r>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38911" lvl="0" marL="438911" marR="0" rtl="0" algn="l">
              <a:lnSpc>
                <a:spcPct val="100000"/>
              </a:lnSpc>
              <a:spcBef>
                <a:spcPts val="0"/>
              </a:spcBef>
              <a:spcAft>
                <a:spcPts val="0"/>
              </a:spcAft>
              <a:buClr>
                <a:srgbClr val="000000"/>
              </a:buClr>
              <a:buSzPts val="2688"/>
              <a:buFont typeface="Arial"/>
              <a:buChar char="•"/>
            </a:pPr>
            <a:r>
              <a:rPr b="1" i="0" lang="en-US" sz="2688" u="none" cap="none" strike="noStrike">
                <a:solidFill>
                  <a:srgbClr val="000000"/>
                </a:solidFill>
                <a:latin typeface="Arial"/>
                <a:ea typeface="Arial"/>
                <a:cs typeface="Arial"/>
                <a:sym typeface="Arial"/>
              </a:rPr>
              <a:t>Acute disseminated encephalomyelitis (ADEM)</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1-14 days after rash onset</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1:1000 cases</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headache, altered mental status, ataxia</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subacute progression, steroid responsive</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demyelinating, likely autoimmune</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CSF: minimal pleocytosis, PCR-negative for MeV</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MRI: large white matter lesions (T2 enhancement)</a:t>
            </a:r>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38911" lvl="0" marL="438911" marR="0" rtl="0" algn="l">
              <a:lnSpc>
                <a:spcPct val="100000"/>
              </a:lnSpc>
              <a:spcBef>
                <a:spcPts val="0"/>
              </a:spcBef>
              <a:spcAft>
                <a:spcPts val="0"/>
              </a:spcAft>
              <a:buClr>
                <a:srgbClr val="000000"/>
              </a:buClr>
              <a:buSzPts val="2688"/>
              <a:buFont typeface="Arial"/>
              <a:buChar char="•"/>
            </a:pPr>
            <a:r>
              <a:rPr b="1" i="0" lang="en-US" sz="2688" u="none" cap="none" strike="noStrike">
                <a:solidFill>
                  <a:srgbClr val="000000"/>
                </a:solidFill>
                <a:latin typeface="Arial"/>
                <a:ea typeface="Arial"/>
                <a:cs typeface="Arial"/>
                <a:sym typeface="Arial"/>
              </a:rPr>
              <a:t>Subacute sclerosing panencephalitis (SSPE)</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due to viral persistence in the brain</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7-10 years after initial infection</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usually in those &lt;20 years of age</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mood disturbances, hyperactivity, cognitive decline, monoclonal seizures</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1:25,000 cases</a:t>
            </a:r>
            <a:endParaRPr/>
          </a:p>
          <a:p>
            <a:pPr indent="-438911" lvl="2" marL="1316736"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but 1:1300 in children &lt;5 years; 1:600 in children &lt;1 year</a:t>
            </a:r>
            <a:endParaRPr/>
          </a:p>
        </p:txBody>
      </p:sp>
      <p:sp>
        <p:nvSpPr>
          <p:cNvPr id="242" name="Google Shape;242;p24"/>
          <p:cNvSpPr txBox="1"/>
          <p:nvPr/>
        </p:nvSpPr>
        <p:spPr>
          <a:xfrm>
            <a:off x="1751499" y="12576562"/>
            <a:ext cx="13809871" cy="57964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100"/>
              <a:buFont typeface="Helvetica Neue"/>
              <a:buNone/>
            </a:pPr>
            <a:r>
              <a:rPr b="0" i="0" lang="en-US" sz="3100" u="none" cap="none" strike="noStrike">
                <a:solidFill>
                  <a:srgbClr val="000000"/>
                </a:solidFill>
                <a:latin typeface="Helvetica Neue"/>
                <a:ea typeface="Helvetica Neue"/>
                <a:cs typeface="Helvetica Neue"/>
                <a:sym typeface="Helvetica Neue"/>
              </a:rPr>
              <a:t>Lertamornkitti &amp; Britton; Measles is Misery. Paediatric Respir Rev 2025; 56:24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5"/>
          <p:cNvSpPr txBox="1"/>
          <p:nvPr>
            <p:ph type="title"/>
          </p:nvPr>
        </p:nvSpPr>
        <p:spPr>
          <a:xfrm>
            <a:off x="1676400" y="370262"/>
            <a:ext cx="21031200" cy="1604692"/>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Measles: management</a:t>
            </a:r>
            <a:endParaRPr/>
          </a:p>
        </p:txBody>
      </p:sp>
      <p:sp>
        <p:nvSpPr>
          <p:cNvPr id="248" name="Google Shape;248;p25"/>
          <p:cNvSpPr txBox="1"/>
          <p:nvPr/>
        </p:nvSpPr>
        <p:spPr>
          <a:xfrm>
            <a:off x="1591732" y="3002556"/>
            <a:ext cx="10642404" cy="8620629"/>
          </a:xfrm>
          <a:prstGeom prst="rect">
            <a:avLst/>
          </a:prstGeom>
          <a:noFill/>
          <a:ln>
            <a:noFill/>
          </a:ln>
        </p:spPr>
        <p:txBody>
          <a:bodyPr anchorCtr="0" anchor="ctr" bIns="50800" lIns="50800" spcFirstLastPara="1" rIns="50800" wrap="square" tIns="50800">
            <a:normAutofit lnSpcReduction="10000"/>
          </a:bodyPr>
          <a:lstStyle/>
          <a:p>
            <a:pPr indent="-457200" lvl="0" marL="457200" marR="0" rtl="0" algn="l">
              <a:lnSpc>
                <a:spcPct val="100000"/>
              </a:lnSpc>
              <a:spcBef>
                <a:spcPts val="0"/>
              </a:spcBef>
              <a:spcAft>
                <a:spcPts val="0"/>
              </a:spcAft>
              <a:buClr>
                <a:srgbClr val="000000"/>
              </a:buClr>
              <a:buSzPts val="3700"/>
              <a:buFont typeface="Arial"/>
              <a:buChar char="•"/>
            </a:pPr>
            <a:r>
              <a:rPr b="1" i="0" lang="en-US" sz="3700" u="none" cap="none" strike="noStrike">
                <a:solidFill>
                  <a:srgbClr val="000000"/>
                </a:solidFill>
                <a:latin typeface="Arial"/>
                <a:ea typeface="Arial"/>
                <a:cs typeface="Arial"/>
                <a:sym typeface="Arial"/>
              </a:rPr>
              <a:t>Treatment is supportive</a:t>
            </a:r>
            <a:endParaRPr/>
          </a:p>
          <a:p>
            <a:pPr indent="-457200" lvl="1" marL="914400" marR="0" rtl="0" algn="l">
              <a:lnSpc>
                <a:spcPct val="100000"/>
              </a:lnSpc>
              <a:spcBef>
                <a:spcPts val="0"/>
              </a:spcBef>
              <a:spcAft>
                <a:spcPts val="0"/>
              </a:spcAft>
              <a:buClr>
                <a:srgbClr val="000000"/>
              </a:buClr>
              <a:buSzPts val="3700"/>
              <a:buFont typeface="Arial"/>
              <a:buChar char="-"/>
            </a:pPr>
            <a:r>
              <a:rPr b="0" i="0" lang="en-US" sz="3700" u="none" cap="none" strike="noStrike">
                <a:solidFill>
                  <a:srgbClr val="000000"/>
                </a:solidFill>
                <a:latin typeface="Arial"/>
                <a:ea typeface="Arial"/>
                <a:cs typeface="Arial"/>
                <a:sym typeface="Arial"/>
              </a:rPr>
              <a:t>there are no approved antivirals for measles virus</a:t>
            </a:r>
            <a:endParaRPr/>
          </a:p>
          <a:p>
            <a:pPr indent="-457200" lvl="1" marL="914400" marR="0" rtl="0" algn="l">
              <a:lnSpc>
                <a:spcPct val="100000"/>
              </a:lnSpc>
              <a:spcBef>
                <a:spcPts val="0"/>
              </a:spcBef>
              <a:spcAft>
                <a:spcPts val="0"/>
              </a:spcAft>
              <a:buClr>
                <a:srgbClr val="000000"/>
              </a:buClr>
              <a:buSzPts val="3700"/>
              <a:buFont typeface="Arial"/>
              <a:buChar char="-"/>
            </a:pPr>
            <a:r>
              <a:rPr b="0" i="0" lang="en-US" sz="3700" u="none" cap="none" strike="noStrike">
                <a:solidFill>
                  <a:srgbClr val="000000"/>
                </a:solidFill>
                <a:latin typeface="Arial"/>
                <a:ea typeface="Arial"/>
                <a:cs typeface="Arial"/>
                <a:sym typeface="Arial"/>
              </a:rPr>
              <a:t>some experts use ribavirin or interferon-α</a:t>
            </a:r>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700"/>
              <a:buFont typeface="Arial"/>
              <a:buChar char="•"/>
            </a:pPr>
            <a:r>
              <a:rPr b="1" i="0" lang="en-US" sz="3700" u="none" cap="none" strike="noStrike">
                <a:solidFill>
                  <a:srgbClr val="000000"/>
                </a:solidFill>
                <a:latin typeface="Arial"/>
                <a:ea typeface="Arial"/>
                <a:cs typeface="Arial"/>
                <a:sym typeface="Arial"/>
              </a:rPr>
              <a:t>Role of Vitamin A</a:t>
            </a:r>
            <a:endParaRPr/>
          </a:p>
          <a:p>
            <a:pPr indent="-457200" lvl="1" marL="914400" marR="0" rtl="0" algn="l">
              <a:lnSpc>
                <a:spcPct val="100000"/>
              </a:lnSpc>
              <a:spcBef>
                <a:spcPts val="0"/>
              </a:spcBef>
              <a:spcAft>
                <a:spcPts val="0"/>
              </a:spcAft>
              <a:buClr>
                <a:srgbClr val="000000"/>
              </a:buClr>
              <a:buSzPts val="3700"/>
              <a:buFont typeface="Arial"/>
              <a:buChar char="-"/>
            </a:pPr>
            <a:r>
              <a:rPr b="0" i="0" lang="en-US" sz="3700" u="none" cap="none" strike="noStrike">
                <a:solidFill>
                  <a:srgbClr val="000000"/>
                </a:solidFill>
                <a:latin typeface="Arial"/>
                <a:ea typeface="Arial"/>
                <a:cs typeface="Arial"/>
                <a:sym typeface="Arial"/>
              </a:rPr>
              <a:t>measles infection results in low vitamin A levels</a:t>
            </a:r>
            <a:endParaRPr/>
          </a:p>
          <a:p>
            <a:pPr indent="-457200" lvl="1" marL="914400" marR="0" rtl="0" algn="l">
              <a:lnSpc>
                <a:spcPct val="100000"/>
              </a:lnSpc>
              <a:spcBef>
                <a:spcPts val="0"/>
              </a:spcBef>
              <a:spcAft>
                <a:spcPts val="0"/>
              </a:spcAft>
              <a:buClr>
                <a:srgbClr val="000000"/>
              </a:buClr>
              <a:buSzPts val="3700"/>
              <a:buFont typeface="Arial"/>
              <a:buChar char="-"/>
            </a:pPr>
            <a:r>
              <a:rPr b="0" i="0" lang="en-US" sz="3700" u="none" cap="none" strike="noStrike">
                <a:solidFill>
                  <a:srgbClr val="000000"/>
                </a:solidFill>
                <a:latin typeface="Arial"/>
                <a:ea typeface="Arial"/>
                <a:cs typeface="Arial"/>
                <a:sym typeface="Arial"/>
              </a:rPr>
              <a:t>pre-existing vitamin A levels may predispose to more severe disease</a:t>
            </a:r>
            <a:endParaRPr/>
          </a:p>
          <a:p>
            <a:pPr indent="-457200" lvl="1" marL="914400" marR="0" rtl="0" algn="l">
              <a:lnSpc>
                <a:spcPct val="100000"/>
              </a:lnSpc>
              <a:spcBef>
                <a:spcPts val="0"/>
              </a:spcBef>
              <a:spcAft>
                <a:spcPts val="0"/>
              </a:spcAft>
              <a:buClr>
                <a:srgbClr val="000000"/>
              </a:buClr>
              <a:buSzPts val="3700"/>
              <a:buFont typeface="Arial"/>
              <a:buChar char="-"/>
            </a:pPr>
            <a:r>
              <a:rPr b="0" i="0" lang="en-US" sz="3700" u="none" cap="none" strike="noStrike">
                <a:solidFill>
                  <a:srgbClr val="000000"/>
                </a:solidFill>
                <a:latin typeface="Arial"/>
                <a:ea typeface="Arial"/>
                <a:cs typeface="Arial"/>
                <a:sym typeface="Arial"/>
              </a:rPr>
              <a:t>vitamin A supplementation in resource limited settings has been associated with lower mortality but data are limited in U.S.</a:t>
            </a:r>
            <a:endParaRPr/>
          </a:p>
          <a:p>
            <a:pPr indent="-457200" lvl="1" marL="914400" marR="0" rtl="0" algn="l">
              <a:lnSpc>
                <a:spcPct val="100000"/>
              </a:lnSpc>
              <a:spcBef>
                <a:spcPts val="0"/>
              </a:spcBef>
              <a:spcAft>
                <a:spcPts val="0"/>
              </a:spcAft>
              <a:buClr>
                <a:srgbClr val="000000"/>
              </a:buClr>
              <a:buSzPts val="3700"/>
              <a:buFont typeface="Arial"/>
              <a:buChar char="-"/>
            </a:pPr>
            <a:r>
              <a:rPr b="0" i="0" lang="en-US" sz="3700" u="none" cap="none" strike="noStrike">
                <a:solidFill>
                  <a:srgbClr val="000000"/>
                </a:solidFill>
                <a:latin typeface="Arial"/>
                <a:ea typeface="Arial"/>
                <a:cs typeface="Arial"/>
                <a:sym typeface="Arial"/>
              </a:rPr>
              <a:t>currently, supplementation is recommended in U.S. for children with measles</a:t>
            </a:r>
            <a:endParaRPr/>
          </a:p>
          <a:p>
            <a:pPr indent="-457200" lvl="1" marL="914400" marR="0" rtl="0" algn="l">
              <a:lnSpc>
                <a:spcPct val="100000"/>
              </a:lnSpc>
              <a:spcBef>
                <a:spcPts val="0"/>
              </a:spcBef>
              <a:spcAft>
                <a:spcPts val="0"/>
              </a:spcAft>
              <a:buClr>
                <a:srgbClr val="000000"/>
              </a:buClr>
              <a:buSzPts val="3700"/>
              <a:buChar char="-"/>
            </a:pPr>
            <a:r>
              <a:rPr b="1" i="0" lang="en-US" sz="3700" u="none" cap="none" strike="noStrike">
                <a:solidFill>
                  <a:srgbClr val="000000"/>
                </a:solidFill>
              </a:rPr>
              <a:t>no role for vitamin A to prevent measles</a:t>
            </a:r>
            <a:endParaRPr b="1"/>
          </a:p>
        </p:txBody>
      </p:sp>
      <p:grpSp>
        <p:nvGrpSpPr>
          <p:cNvPr id="249" name="Google Shape;249;p25"/>
          <p:cNvGrpSpPr/>
          <p:nvPr/>
        </p:nvGrpSpPr>
        <p:grpSpPr>
          <a:xfrm>
            <a:off x="13070416" y="2937933"/>
            <a:ext cx="10197246" cy="7564544"/>
            <a:chOff x="-1" y="0"/>
            <a:chExt cx="10197245" cy="7564543"/>
          </a:xfrm>
        </p:grpSpPr>
        <p:pic>
          <p:nvPicPr>
            <p:cNvPr descr="pasted-movie.png" id="250" name="Google Shape;250;p25"/>
            <p:cNvPicPr preferRelativeResize="0"/>
            <p:nvPr/>
          </p:nvPicPr>
          <p:blipFill rotWithShape="1">
            <a:blip r:embed="rId3">
              <a:alphaModFix/>
            </a:blip>
            <a:srcRect b="0" l="0" r="0" t="0"/>
            <a:stretch/>
          </p:blipFill>
          <p:spPr>
            <a:xfrm>
              <a:off x="-1" y="0"/>
              <a:ext cx="10197245" cy="7127338"/>
            </a:xfrm>
            <a:prstGeom prst="rect">
              <a:avLst/>
            </a:prstGeom>
            <a:noFill/>
            <a:ln>
              <a:noFill/>
            </a:ln>
          </p:spPr>
        </p:pic>
        <p:sp>
          <p:nvSpPr>
            <p:cNvPr id="251" name="Google Shape;251;p25"/>
            <p:cNvSpPr txBox="1"/>
            <p:nvPr/>
          </p:nvSpPr>
          <p:spPr>
            <a:xfrm>
              <a:off x="1997743" y="7105029"/>
              <a:ext cx="5779846" cy="459514"/>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Ho &amp; Mulholland, NEJM 2025; 393:2447</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3cb6cd42695_0_14"/>
          <p:cNvSpPr txBox="1"/>
          <p:nvPr>
            <p:ph type="title"/>
          </p:nvPr>
        </p:nvSpPr>
        <p:spPr>
          <a:xfrm>
            <a:off x="1676400" y="370262"/>
            <a:ext cx="21031200" cy="16047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extLst>
                  <a:ext uri="http://customooxmlschemas.google.com/">
                    <go:slidesCustomData xmlns:go="http://customooxmlschemas.google.com/" textRoundtripDataId="0"/>
                  </a:ext>
                </a:extLst>
              </a:rPr>
              <a:t>Measles: </a:t>
            </a:r>
            <a:r>
              <a:rPr b="1" lang="en-US" sz="6600">
                <a:latin typeface="Arial"/>
                <a:ea typeface="Arial"/>
                <a:cs typeface="Arial"/>
                <a:sym typeface="Arial"/>
              </a:rPr>
              <a:t>what is exposure</a:t>
            </a:r>
            <a:endParaRPr/>
          </a:p>
        </p:txBody>
      </p:sp>
      <p:sp>
        <p:nvSpPr>
          <p:cNvPr id="257" name="Google Shape;257;g3cb6cd42695_0_14"/>
          <p:cNvSpPr txBox="1"/>
          <p:nvPr/>
        </p:nvSpPr>
        <p:spPr>
          <a:xfrm>
            <a:off x="1591732" y="2092816"/>
            <a:ext cx="21200400" cy="9530400"/>
          </a:xfrm>
          <a:prstGeom prst="rect">
            <a:avLst/>
          </a:prstGeom>
          <a:noFill/>
          <a:ln>
            <a:noFill/>
          </a:ln>
        </p:spPr>
        <p:txBody>
          <a:bodyPr anchorCtr="0" anchor="ctr" bIns="50800" lIns="50800" spcFirstLastPara="1" rIns="50800" wrap="square" tIns="50800">
            <a:normAutofit/>
          </a:bodyPr>
          <a:lstStyle/>
          <a:p>
            <a:pPr indent="-461962" lvl="0" marL="388620" marR="0" rtl="0" algn="l">
              <a:lnSpc>
                <a:spcPct val="100000"/>
              </a:lnSpc>
              <a:spcBef>
                <a:spcPts val="0"/>
              </a:spcBef>
              <a:spcAft>
                <a:spcPts val="0"/>
              </a:spcAft>
              <a:buClr>
                <a:srgbClr val="000000"/>
              </a:buClr>
              <a:buSzPts val="4300"/>
              <a:buChar char="•"/>
            </a:pPr>
            <a:r>
              <a:rPr lang="en-US" sz="4300"/>
              <a:t>Sharing same room or airspace </a:t>
            </a:r>
            <a:r>
              <a:rPr lang="en-US" sz="4300"/>
              <a:t>with</a:t>
            </a:r>
            <a:r>
              <a:rPr lang="en-US" sz="4300"/>
              <a:t> a case </a:t>
            </a:r>
            <a:endParaRPr sz="4300"/>
          </a:p>
          <a:p>
            <a:pPr indent="-461962" lvl="1" marL="777240" marR="0" rtl="0" algn="l">
              <a:lnSpc>
                <a:spcPct val="100000"/>
              </a:lnSpc>
              <a:spcBef>
                <a:spcPts val="500"/>
              </a:spcBef>
              <a:spcAft>
                <a:spcPts val="0"/>
              </a:spcAft>
              <a:buClr>
                <a:srgbClr val="000000"/>
              </a:buClr>
              <a:buSzPts val="4300"/>
              <a:buChar char="-"/>
            </a:pPr>
            <a:r>
              <a:rPr lang="en-US" sz="4300"/>
              <a:t>within 30 meters </a:t>
            </a:r>
            <a:endParaRPr sz="4300"/>
          </a:p>
          <a:p>
            <a:pPr indent="388620" lvl="1" marL="0" marR="0" rtl="0" algn="l">
              <a:lnSpc>
                <a:spcPct val="100000"/>
              </a:lnSpc>
              <a:spcBef>
                <a:spcPts val="500"/>
              </a:spcBef>
              <a:spcAft>
                <a:spcPts val="0"/>
              </a:spcAft>
              <a:buClr>
                <a:srgbClr val="000000"/>
              </a:buClr>
              <a:buSzPts val="4800"/>
              <a:buFont typeface="Arial"/>
              <a:buNone/>
            </a:pPr>
            <a:r>
              <a:t/>
            </a:r>
            <a:endParaRPr i="0" sz="4300" u="none" cap="none" strike="noStrike">
              <a:solidFill>
                <a:srgbClr val="000000"/>
              </a:solidFill>
              <a:latin typeface="Helvetica Neue"/>
              <a:ea typeface="Helvetica Neue"/>
              <a:cs typeface="Helvetica Neue"/>
              <a:sym typeface="Helvetica Neue"/>
            </a:endParaRPr>
          </a:p>
          <a:p>
            <a:pPr indent="-461962" lvl="0" marL="388620" marR="0" rtl="0" algn="l">
              <a:lnSpc>
                <a:spcPct val="100000"/>
              </a:lnSpc>
              <a:spcBef>
                <a:spcPts val="500"/>
              </a:spcBef>
              <a:spcAft>
                <a:spcPts val="0"/>
              </a:spcAft>
              <a:buClr>
                <a:srgbClr val="000000"/>
              </a:buClr>
              <a:buSzPts val="4300"/>
              <a:buChar char="•"/>
            </a:pPr>
            <a:r>
              <a:rPr lang="en-US" sz="4300"/>
              <a:t>No minimum time of exposure </a:t>
            </a:r>
            <a:endParaRPr sz="4300"/>
          </a:p>
          <a:p>
            <a:pPr indent="-461962" lvl="1" marL="777240" marR="0" rtl="0" algn="l">
              <a:lnSpc>
                <a:spcPct val="100000"/>
              </a:lnSpc>
              <a:spcBef>
                <a:spcPts val="500"/>
              </a:spcBef>
              <a:spcAft>
                <a:spcPts val="0"/>
              </a:spcAft>
              <a:buClr>
                <a:srgbClr val="000000"/>
              </a:buClr>
              <a:buSzPts val="4300"/>
              <a:buChar char="-"/>
            </a:pPr>
            <a:r>
              <a:rPr lang="en-US" sz="4300"/>
              <a:t>≥30 minutes considered very high risk</a:t>
            </a:r>
            <a:endParaRPr sz="4300"/>
          </a:p>
          <a:p>
            <a:pPr indent="388620" lvl="1" marL="0" marR="0" rtl="0" algn="l">
              <a:lnSpc>
                <a:spcPct val="100000"/>
              </a:lnSpc>
              <a:spcBef>
                <a:spcPts val="500"/>
              </a:spcBef>
              <a:spcAft>
                <a:spcPts val="0"/>
              </a:spcAft>
              <a:buClr>
                <a:srgbClr val="000000"/>
              </a:buClr>
              <a:buSzPts val="4800"/>
              <a:buFont typeface="Arial"/>
              <a:buNone/>
            </a:pPr>
            <a:r>
              <a:t/>
            </a:r>
            <a:endParaRPr i="0" sz="4300" u="none" cap="none" strike="noStrike">
              <a:solidFill>
                <a:srgbClr val="000000"/>
              </a:solidFill>
              <a:latin typeface="Helvetica Neue"/>
              <a:ea typeface="Helvetica Neue"/>
              <a:cs typeface="Helvetica Neue"/>
              <a:sym typeface="Helvetica Neue"/>
            </a:endParaRPr>
          </a:p>
          <a:p>
            <a:pPr indent="-461962" lvl="0" marL="388620" marR="0" rtl="0" algn="l">
              <a:lnSpc>
                <a:spcPct val="100000"/>
              </a:lnSpc>
              <a:spcBef>
                <a:spcPts val="500"/>
              </a:spcBef>
              <a:spcAft>
                <a:spcPts val="0"/>
              </a:spcAft>
              <a:buClr>
                <a:srgbClr val="000000"/>
              </a:buClr>
              <a:buSzPts val="4300"/>
              <a:buChar char="•"/>
            </a:pPr>
            <a:r>
              <a:rPr i="0" lang="en-US" sz="4300" u="none" cap="none" strike="noStrike">
                <a:solidFill>
                  <a:srgbClr val="000000"/>
                </a:solidFill>
              </a:rPr>
              <a:t>Lack of measles immunity</a:t>
            </a:r>
            <a:endParaRPr i="0" sz="4300" u="none" cap="none" strike="noStrike">
              <a:solidFill>
                <a:srgbClr val="000000"/>
              </a:solidFill>
            </a:endParaRPr>
          </a:p>
          <a:p>
            <a:pPr indent="-501650" lvl="1" marL="914400" marR="0" rtl="0" algn="l">
              <a:lnSpc>
                <a:spcPct val="100000"/>
              </a:lnSpc>
              <a:spcBef>
                <a:spcPts val="500"/>
              </a:spcBef>
              <a:spcAft>
                <a:spcPts val="0"/>
              </a:spcAft>
              <a:buSzPts val="4300"/>
              <a:buChar char="-"/>
            </a:pPr>
            <a:r>
              <a:rPr lang="en-US" sz="4300"/>
              <a:t>&lt;2 doses of MMR, no laboratory confirmation of immunity, no prior measles history</a:t>
            </a:r>
            <a:endParaRPr sz="4300"/>
          </a:p>
          <a:p>
            <a:pPr indent="0" lvl="0" marL="0" marR="0" rtl="0" algn="l">
              <a:lnSpc>
                <a:spcPct val="100000"/>
              </a:lnSpc>
              <a:spcBef>
                <a:spcPts val="500"/>
              </a:spcBef>
              <a:spcAft>
                <a:spcPts val="0"/>
              </a:spcAft>
              <a:buClr>
                <a:srgbClr val="000000"/>
              </a:buClr>
              <a:buSzPts val="4800"/>
              <a:buFont typeface="Arial"/>
              <a:buNone/>
            </a:pPr>
            <a:r>
              <a:t/>
            </a:r>
            <a:endParaRPr i="0" sz="4300" u="none" cap="none" strike="noStrike">
              <a:solidFill>
                <a:srgbClr val="000000"/>
              </a:solidFill>
              <a:latin typeface="Helvetica Neue"/>
              <a:ea typeface="Helvetica Neue"/>
              <a:cs typeface="Helvetica Neue"/>
              <a:sym typeface="Helvetica Neue"/>
            </a:endParaRPr>
          </a:p>
          <a:p>
            <a:pPr indent="-461962" lvl="0" marL="388620" marR="0" rtl="0" algn="l">
              <a:lnSpc>
                <a:spcPct val="100000"/>
              </a:lnSpc>
              <a:spcBef>
                <a:spcPts val="500"/>
              </a:spcBef>
              <a:spcAft>
                <a:spcPts val="0"/>
              </a:spcAft>
              <a:buClr>
                <a:srgbClr val="000000"/>
              </a:buClr>
              <a:buSzPts val="4300"/>
              <a:buChar char="•"/>
            </a:pPr>
            <a:r>
              <a:rPr lang="en-US" sz="4300"/>
              <a:t>Public health may consider 21 days of quarantine</a:t>
            </a:r>
            <a:endParaRPr sz="4300"/>
          </a:p>
          <a:p>
            <a:pPr indent="0" lvl="0" marL="457200" marR="0" rtl="0" algn="l">
              <a:lnSpc>
                <a:spcPct val="100000"/>
              </a:lnSpc>
              <a:spcBef>
                <a:spcPts val="50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7"/>
          <p:cNvSpPr txBox="1"/>
          <p:nvPr>
            <p:ph type="title"/>
          </p:nvPr>
        </p:nvSpPr>
        <p:spPr>
          <a:xfrm>
            <a:off x="1676400" y="370262"/>
            <a:ext cx="21031200" cy="1604692"/>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Measles: post-exposure prophylaxis</a:t>
            </a:r>
            <a:endParaRPr/>
          </a:p>
        </p:txBody>
      </p:sp>
      <p:sp>
        <p:nvSpPr>
          <p:cNvPr id="263" name="Google Shape;263;p27"/>
          <p:cNvSpPr txBox="1"/>
          <p:nvPr/>
        </p:nvSpPr>
        <p:spPr>
          <a:xfrm>
            <a:off x="1766905" y="2074142"/>
            <a:ext cx="21200535" cy="8620629"/>
          </a:xfrm>
          <a:prstGeom prst="rect">
            <a:avLst/>
          </a:prstGeom>
          <a:noFill/>
          <a:ln>
            <a:noFill/>
          </a:ln>
        </p:spPr>
        <p:txBody>
          <a:bodyPr anchorCtr="0" anchor="ctr" bIns="50800" lIns="50800" spcFirstLastPara="1" rIns="50800" wrap="square" tIns="50800">
            <a:normAutofit lnSpcReduction="10000"/>
          </a:bodyPr>
          <a:lstStyle/>
          <a:p>
            <a:pPr indent="-347472" lvl="0" marL="347472" marR="0" rtl="0" algn="l">
              <a:lnSpc>
                <a:spcPct val="100000"/>
              </a:lnSpc>
              <a:spcBef>
                <a:spcPts val="400"/>
              </a:spcBef>
              <a:spcAft>
                <a:spcPts val="0"/>
              </a:spcAft>
              <a:buClr>
                <a:srgbClr val="000000"/>
              </a:buClr>
              <a:buSzPts val="2812"/>
              <a:buFont typeface="Arial"/>
              <a:buChar char="•"/>
            </a:pPr>
            <a:r>
              <a:rPr b="0" i="0" lang="en-US" sz="2812" u="none" cap="none" strike="noStrike">
                <a:solidFill>
                  <a:srgbClr val="000000"/>
                </a:solidFill>
                <a:latin typeface="Arial"/>
                <a:ea typeface="Arial"/>
                <a:cs typeface="Arial"/>
                <a:sym typeface="Arial"/>
              </a:rPr>
              <a:t>Passive immunization with </a:t>
            </a:r>
            <a:r>
              <a:rPr b="1" i="0" lang="en-US" sz="2812" u="none" cap="none" strike="noStrike">
                <a:solidFill>
                  <a:srgbClr val="000000"/>
                </a:solidFill>
                <a:latin typeface="Arial"/>
                <a:ea typeface="Arial"/>
                <a:cs typeface="Arial"/>
                <a:sym typeface="Arial"/>
              </a:rPr>
              <a:t>immune globulin</a:t>
            </a:r>
            <a:r>
              <a:rPr b="0" i="0" lang="en-US" sz="2812" u="none" cap="none" strike="noStrike">
                <a:solidFill>
                  <a:srgbClr val="000000"/>
                </a:solidFill>
                <a:latin typeface="Arial"/>
                <a:ea typeface="Arial"/>
                <a:cs typeface="Arial"/>
                <a:sym typeface="Arial"/>
              </a:rPr>
              <a:t> (GAMMAGARD)</a:t>
            </a:r>
            <a:endParaRPr/>
          </a:p>
          <a:p>
            <a:pPr indent="-347472" lvl="1" marL="694944" marR="0" rtl="0" algn="l">
              <a:lnSpc>
                <a:spcPct val="100000"/>
              </a:lnSpc>
              <a:spcBef>
                <a:spcPts val="400"/>
              </a:spcBef>
              <a:spcAft>
                <a:spcPts val="0"/>
              </a:spcAft>
              <a:buClr>
                <a:srgbClr val="000000"/>
              </a:buClr>
              <a:buSzPts val="2812"/>
              <a:buChar char="-"/>
            </a:pPr>
            <a:r>
              <a:rPr lang="en-US" sz="2812"/>
              <a:t>give </a:t>
            </a:r>
            <a:r>
              <a:rPr b="1" lang="en-US" sz="2812"/>
              <a:t>within 6 days</a:t>
            </a:r>
            <a:r>
              <a:rPr lang="en-US" sz="2812"/>
              <a:t> of exposure</a:t>
            </a:r>
            <a:endParaRPr sz="2812"/>
          </a:p>
          <a:p>
            <a:pPr indent="-347472" lvl="1" marL="694944" marR="0" rtl="0" algn="l">
              <a:lnSpc>
                <a:spcPct val="100000"/>
              </a:lnSpc>
              <a:spcBef>
                <a:spcPts val="400"/>
              </a:spcBef>
              <a:spcAft>
                <a:spcPts val="0"/>
              </a:spcAft>
              <a:buClr>
                <a:srgbClr val="000000"/>
              </a:buClr>
              <a:buSzPts val="2812"/>
              <a:buFont typeface="Arial"/>
              <a:buChar char="-"/>
            </a:pPr>
            <a:r>
              <a:rPr b="1" i="0" lang="en-US" sz="2812" u="none" cap="none" strike="noStrike">
                <a:solidFill>
                  <a:srgbClr val="000000"/>
                </a:solidFill>
                <a:latin typeface="Arial"/>
                <a:ea typeface="Arial"/>
                <a:cs typeface="Arial"/>
                <a:sym typeface="Arial"/>
              </a:rPr>
              <a:t>infants</a:t>
            </a:r>
            <a:r>
              <a:rPr b="0" i="0" lang="en-US" sz="2812" u="none" cap="none" strike="noStrike">
                <a:solidFill>
                  <a:srgbClr val="000000"/>
                </a:solidFill>
                <a:latin typeface="Arial"/>
                <a:ea typeface="Arial"/>
                <a:cs typeface="Arial"/>
                <a:sym typeface="Arial"/>
              </a:rPr>
              <a:t> (</a:t>
            </a:r>
            <a:r>
              <a:rPr b="1" i="0" lang="en-US" sz="2812" u="none" cap="none" strike="noStrike">
                <a:solidFill>
                  <a:srgbClr val="000000"/>
                </a:solidFill>
                <a:latin typeface="Arial"/>
                <a:ea typeface="Arial"/>
                <a:cs typeface="Arial"/>
                <a:sym typeface="Arial"/>
              </a:rPr>
              <a:t>&lt;6 months</a:t>
            </a:r>
            <a:r>
              <a:rPr b="0" i="0" lang="en-US" sz="2812" u="none" cap="none" strike="noStrike">
                <a:solidFill>
                  <a:srgbClr val="000000"/>
                </a:solidFill>
                <a:latin typeface="Arial"/>
                <a:ea typeface="Arial"/>
                <a:cs typeface="Arial"/>
                <a:sym typeface="Arial"/>
              </a:rPr>
              <a:t> to up to 12 months)</a:t>
            </a:r>
            <a:endParaRPr/>
          </a:p>
          <a:p>
            <a:pPr indent="-347472" lvl="1" marL="1042416" marR="0" rtl="0" algn="l">
              <a:lnSpc>
                <a:spcPct val="100000"/>
              </a:lnSpc>
              <a:spcBef>
                <a:spcPts val="400"/>
              </a:spcBef>
              <a:spcAft>
                <a:spcPts val="0"/>
              </a:spcAft>
              <a:buClr>
                <a:srgbClr val="000000"/>
              </a:buClr>
              <a:buSzPts val="2812"/>
              <a:buFont typeface="Arial"/>
              <a:buChar char="•"/>
            </a:pPr>
            <a:r>
              <a:rPr b="0" i="0" lang="en-US" sz="2812" u="none" cap="none" strike="noStrike">
                <a:solidFill>
                  <a:srgbClr val="000000"/>
                </a:solidFill>
                <a:latin typeface="Arial"/>
                <a:ea typeface="Arial"/>
                <a:cs typeface="Arial"/>
                <a:sym typeface="Arial"/>
              </a:rPr>
              <a:t>IM 0.5 ml/kg (maximum 15 mL)</a:t>
            </a:r>
            <a:endParaRPr/>
          </a:p>
          <a:p>
            <a:pPr indent="-347472" lvl="1" marL="1042416" marR="0" rtl="0" algn="l">
              <a:lnSpc>
                <a:spcPct val="100000"/>
              </a:lnSpc>
              <a:spcBef>
                <a:spcPts val="400"/>
              </a:spcBef>
              <a:spcAft>
                <a:spcPts val="0"/>
              </a:spcAft>
              <a:buClr>
                <a:srgbClr val="000000"/>
              </a:buClr>
              <a:buSzPts val="2812"/>
              <a:buFont typeface="Arial"/>
              <a:buChar char="•"/>
            </a:pPr>
            <a:r>
              <a:rPr b="0" i="0" lang="en-US" sz="2812" u="none" cap="none" strike="noStrike">
                <a:solidFill>
                  <a:srgbClr val="000000"/>
                </a:solidFill>
                <a:latin typeface="Arial"/>
                <a:ea typeface="Arial"/>
                <a:cs typeface="Arial"/>
                <a:sym typeface="Arial"/>
              </a:rPr>
              <a:t>give MMR 6 months later</a:t>
            </a:r>
            <a:endParaRPr/>
          </a:p>
          <a:p>
            <a:pPr indent="-347472" lvl="1" marL="694944" marR="0" rtl="0" algn="l">
              <a:lnSpc>
                <a:spcPct val="100000"/>
              </a:lnSpc>
              <a:spcBef>
                <a:spcPts val="400"/>
              </a:spcBef>
              <a:spcAft>
                <a:spcPts val="0"/>
              </a:spcAft>
              <a:buClr>
                <a:srgbClr val="000000"/>
              </a:buClr>
              <a:buSzPts val="2812"/>
              <a:buFont typeface="Arial"/>
              <a:buChar char="-"/>
            </a:pPr>
            <a:r>
              <a:rPr b="1" i="0" lang="en-US" sz="2812" u="none" cap="none" strike="noStrike">
                <a:solidFill>
                  <a:srgbClr val="000000"/>
                </a:solidFill>
                <a:latin typeface="Arial"/>
                <a:ea typeface="Arial"/>
                <a:cs typeface="Arial"/>
                <a:sym typeface="Arial"/>
              </a:rPr>
              <a:t>pregnancy</a:t>
            </a:r>
            <a:r>
              <a:rPr b="0" i="0" lang="en-US" sz="2812" u="none" cap="none" strike="noStrike">
                <a:solidFill>
                  <a:srgbClr val="000000"/>
                </a:solidFill>
                <a:latin typeface="Arial"/>
                <a:ea typeface="Arial"/>
                <a:cs typeface="Arial"/>
                <a:sym typeface="Arial"/>
              </a:rPr>
              <a:t> without evidence of measles immunity and </a:t>
            </a:r>
            <a:r>
              <a:rPr b="1" i="0" lang="en-US" sz="2812" u="none" cap="none" strike="noStrike">
                <a:solidFill>
                  <a:srgbClr val="000000"/>
                </a:solidFill>
                <a:latin typeface="Arial"/>
                <a:ea typeface="Arial"/>
                <a:cs typeface="Arial"/>
                <a:sym typeface="Arial"/>
              </a:rPr>
              <a:t>severely immunocompromised</a:t>
            </a:r>
            <a:r>
              <a:rPr b="0" i="0" lang="en-US" sz="2812" u="none" cap="none" strike="noStrike">
                <a:solidFill>
                  <a:srgbClr val="000000"/>
                </a:solidFill>
                <a:latin typeface="Arial"/>
                <a:ea typeface="Arial"/>
                <a:cs typeface="Arial"/>
                <a:sym typeface="Arial"/>
              </a:rPr>
              <a:t> hosts</a:t>
            </a:r>
            <a:endParaRPr/>
          </a:p>
          <a:p>
            <a:pPr indent="-347472" lvl="1" marL="1042416" marR="0" rtl="0" algn="l">
              <a:lnSpc>
                <a:spcPct val="100000"/>
              </a:lnSpc>
              <a:spcBef>
                <a:spcPts val="400"/>
              </a:spcBef>
              <a:spcAft>
                <a:spcPts val="0"/>
              </a:spcAft>
              <a:buClr>
                <a:srgbClr val="000000"/>
              </a:buClr>
              <a:buSzPts val="2812"/>
              <a:buFont typeface="Arial"/>
              <a:buChar char="•"/>
            </a:pPr>
            <a:r>
              <a:rPr b="0" i="0" lang="en-US" sz="2812" u="none" cap="none" strike="noStrike">
                <a:solidFill>
                  <a:srgbClr val="000000"/>
                </a:solidFill>
                <a:latin typeface="Arial"/>
                <a:ea typeface="Arial"/>
                <a:cs typeface="Arial"/>
                <a:sym typeface="Arial"/>
              </a:rPr>
              <a:t>IV 400 mg/kg</a:t>
            </a:r>
            <a:endParaRPr/>
          </a:p>
          <a:p>
            <a:pPr indent="0" lvl="0" marL="0" marR="0" rtl="0" algn="l">
              <a:lnSpc>
                <a:spcPct val="100000"/>
              </a:lnSpc>
              <a:spcBef>
                <a:spcPts val="40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347472" lvl="0" marL="347472" marR="0" rtl="0" algn="l">
              <a:lnSpc>
                <a:spcPct val="100000"/>
              </a:lnSpc>
              <a:spcBef>
                <a:spcPts val="400"/>
              </a:spcBef>
              <a:spcAft>
                <a:spcPts val="0"/>
              </a:spcAft>
              <a:buClr>
                <a:srgbClr val="000000"/>
              </a:buClr>
              <a:buSzPts val="2812"/>
              <a:buFont typeface="Arial"/>
              <a:buChar char="•"/>
            </a:pPr>
            <a:r>
              <a:rPr b="1" i="0" lang="en-US" sz="2812" u="none" cap="none" strike="noStrike">
                <a:solidFill>
                  <a:srgbClr val="000000"/>
                </a:solidFill>
                <a:latin typeface="Arial"/>
                <a:ea typeface="Arial"/>
                <a:cs typeface="Arial"/>
                <a:sym typeface="Arial"/>
              </a:rPr>
              <a:t>MMR</a:t>
            </a:r>
            <a:r>
              <a:rPr b="0" i="0" lang="en-US" sz="2812" u="none" cap="none" strike="noStrike">
                <a:solidFill>
                  <a:srgbClr val="000000"/>
                </a:solidFill>
                <a:latin typeface="Arial"/>
                <a:ea typeface="Arial"/>
                <a:cs typeface="Arial"/>
                <a:sym typeface="Arial"/>
              </a:rPr>
              <a:t> vaccination: give </a:t>
            </a:r>
            <a:r>
              <a:rPr b="1" i="0" lang="en-US" sz="2812" u="none" cap="none" strike="noStrike">
                <a:solidFill>
                  <a:srgbClr val="000000"/>
                </a:solidFill>
              </a:rPr>
              <a:t>within 72 hours</a:t>
            </a:r>
            <a:endParaRPr b="1"/>
          </a:p>
          <a:p>
            <a:pPr indent="-347472" lvl="1" marL="694944" marR="0" rtl="0" algn="l">
              <a:lnSpc>
                <a:spcPct val="100000"/>
              </a:lnSpc>
              <a:spcBef>
                <a:spcPts val="400"/>
              </a:spcBef>
              <a:spcAft>
                <a:spcPts val="0"/>
              </a:spcAft>
              <a:buClr>
                <a:srgbClr val="000000"/>
              </a:buClr>
              <a:buSzPts val="2812"/>
              <a:buFont typeface="Arial"/>
              <a:buChar char="-"/>
            </a:pPr>
            <a:r>
              <a:rPr b="1" i="0" lang="en-US" sz="2812" u="none" cap="none" strike="noStrike">
                <a:solidFill>
                  <a:srgbClr val="000000"/>
                </a:solidFill>
                <a:latin typeface="Arial"/>
                <a:ea typeface="Arial"/>
                <a:cs typeface="Arial"/>
                <a:sym typeface="Arial"/>
              </a:rPr>
              <a:t>Children ≥12 months and adults</a:t>
            </a:r>
            <a:endParaRPr/>
          </a:p>
          <a:p>
            <a:pPr indent="-347472" lvl="3" marL="1042416" marR="0" rtl="0" algn="l">
              <a:lnSpc>
                <a:spcPct val="100000"/>
              </a:lnSpc>
              <a:spcBef>
                <a:spcPts val="400"/>
              </a:spcBef>
              <a:spcAft>
                <a:spcPts val="0"/>
              </a:spcAft>
              <a:buClr>
                <a:srgbClr val="000000"/>
              </a:buClr>
              <a:buSzPts val="2812"/>
              <a:buFont typeface="Arial"/>
              <a:buChar char="-"/>
            </a:pPr>
            <a:r>
              <a:rPr b="0" i="0" lang="en-US" sz="2812" u="none" cap="none" strike="noStrike">
                <a:solidFill>
                  <a:srgbClr val="000000"/>
                </a:solidFill>
                <a:latin typeface="Arial"/>
                <a:ea typeface="Arial"/>
                <a:cs typeface="Arial"/>
                <a:sym typeface="Arial"/>
              </a:rPr>
              <a:t>no documented prior two-doses of MMR</a:t>
            </a:r>
            <a:endParaRPr/>
          </a:p>
          <a:p>
            <a:pPr indent="-347472" lvl="3" marL="1042416" marR="0" rtl="0" algn="l">
              <a:lnSpc>
                <a:spcPct val="100000"/>
              </a:lnSpc>
              <a:spcBef>
                <a:spcPts val="400"/>
              </a:spcBef>
              <a:spcAft>
                <a:spcPts val="0"/>
              </a:spcAft>
              <a:buClr>
                <a:srgbClr val="000000"/>
              </a:buClr>
              <a:buSzPts val="2812"/>
              <a:buFont typeface="Arial"/>
              <a:buChar char="-"/>
            </a:pPr>
            <a:r>
              <a:rPr b="0" i="0" lang="en-US" sz="2812" u="none" cap="none" strike="noStrike">
                <a:solidFill>
                  <a:srgbClr val="000000"/>
                </a:solidFill>
                <a:latin typeface="Arial"/>
                <a:ea typeface="Arial"/>
                <a:cs typeface="Arial"/>
                <a:sym typeface="Arial"/>
              </a:rPr>
              <a:t>no prior measles diagnosis</a:t>
            </a:r>
            <a:endParaRPr/>
          </a:p>
          <a:p>
            <a:pPr indent="-347472" lvl="4" marL="1042416" marR="0" rtl="0" algn="l">
              <a:lnSpc>
                <a:spcPct val="100000"/>
              </a:lnSpc>
              <a:spcBef>
                <a:spcPts val="400"/>
              </a:spcBef>
              <a:spcAft>
                <a:spcPts val="0"/>
              </a:spcAft>
              <a:buClr>
                <a:srgbClr val="000000"/>
              </a:buClr>
              <a:buSzPts val="2812"/>
              <a:buFont typeface="Arial"/>
              <a:buChar char="-"/>
            </a:pPr>
            <a:r>
              <a:rPr b="0" i="0" lang="en-US" sz="2812" u="none" cap="none" strike="noStrike">
                <a:solidFill>
                  <a:srgbClr val="000000"/>
                </a:solidFill>
                <a:latin typeface="Arial"/>
                <a:ea typeface="Arial"/>
                <a:cs typeface="Arial"/>
                <a:sym typeface="Arial"/>
              </a:rPr>
              <a:t>without evidence of immunity (IgG≥240 IU/mL)</a:t>
            </a:r>
            <a:endParaRPr/>
          </a:p>
          <a:p>
            <a:pPr indent="-347472" lvl="3" marL="1042416" marR="0" rtl="0" algn="l">
              <a:lnSpc>
                <a:spcPct val="100000"/>
              </a:lnSpc>
              <a:spcBef>
                <a:spcPts val="400"/>
              </a:spcBef>
              <a:spcAft>
                <a:spcPts val="0"/>
              </a:spcAft>
              <a:buClr>
                <a:srgbClr val="000000"/>
              </a:buClr>
              <a:buSzPts val="2812"/>
              <a:buFont typeface="Arial"/>
              <a:buChar char="-"/>
            </a:pPr>
            <a:r>
              <a:rPr b="0" i="0" lang="en-US" sz="2812" u="none" cap="none" strike="noStrike">
                <a:solidFill>
                  <a:srgbClr val="000000"/>
                </a:solidFill>
                <a:latin typeface="Arial"/>
                <a:ea typeface="Arial"/>
                <a:cs typeface="Arial"/>
                <a:sym typeface="Arial"/>
              </a:rPr>
              <a:t>adults born prior to 1957 may be exempted</a:t>
            </a:r>
            <a:endParaRPr b="0" i="0" sz="2812" u="none" cap="none" strike="noStrike">
              <a:solidFill>
                <a:srgbClr val="000000"/>
              </a:solidFill>
              <a:latin typeface="Arial"/>
              <a:ea typeface="Arial"/>
              <a:cs typeface="Arial"/>
              <a:sym typeface="Arial"/>
            </a:endParaRPr>
          </a:p>
          <a:p>
            <a:pPr indent="0" lvl="0" marL="1828800" marR="0" rtl="0" algn="l">
              <a:lnSpc>
                <a:spcPct val="100000"/>
              </a:lnSpc>
              <a:spcBef>
                <a:spcPts val="400"/>
              </a:spcBef>
              <a:spcAft>
                <a:spcPts val="0"/>
              </a:spcAft>
              <a:buNone/>
            </a:pPr>
            <a:r>
              <a:t/>
            </a:r>
            <a:endParaRPr sz="2812"/>
          </a:p>
          <a:p>
            <a:pPr indent="-347472" lvl="2" marL="694944" marR="0" rtl="0" algn="l">
              <a:lnSpc>
                <a:spcPct val="100000"/>
              </a:lnSpc>
              <a:spcBef>
                <a:spcPts val="400"/>
              </a:spcBef>
              <a:spcAft>
                <a:spcPts val="0"/>
              </a:spcAft>
              <a:buClr>
                <a:srgbClr val="000000"/>
              </a:buClr>
              <a:buSzPts val="2812"/>
              <a:buFont typeface="Arial"/>
              <a:buChar char="-"/>
            </a:pPr>
            <a:r>
              <a:rPr b="1" i="0" lang="en-US" sz="2812" u="none" cap="none" strike="noStrike">
                <a:solidFill>
                  <a:srgbClr val="000000"/>
                </a:solidFill>
                <a:latin typeface="Arial"/>
                <a:ea typeface="Arial"/>
                <a:cs typeface="Arial"/>
                <a:sym typeface="Arial"/>
              </a:rPr>
              <a:t>Infants 6-12 months</a:t>
            </a:r>
            <a:endParaRPr/>
          </a:p>
          <a:p>
            <a:pPr indent="-347472" lvl="2" marL="1042416" marR="0" rtl="0" algn="l">
              <a:lnSpc>
                <a:spcPct val="100000"/>
              </a:lnSpc>
              <a:spcBef>
                <a:spcPts val="400"/>
              </a:spcBef>
              <a:spcAft>
                <a:spcPts val="0"/>
              </a:spcAft>
              <a:buClr>
                <a:srgbClr val="000000"/>
              </a:buClr>
              <a:buSzPts val="2812"/>
              <a:buFont typeface="Arial"/>
              <a:buChar char="•"/>
            </a:pPr>
            <a:r>
              <a:rPr b="0" i="0" lang="en-US" sz="2812" u="none" cap="none" strike="noStrike">
                <a:solidFill>
                  <a:srgbClr val="000000"/>
                </a:solidFill>
                <a:latin typeface="Arial"/>
                <a:ea typeface="Arial"/>
                <a:cs typeface="Arial"/>
                <a:sym typeface="Arial"/>
              </a:rPr>
              <a:t>immune globulin should not be given with MMR</a:t>
            </a:r>
            <a:endParaRPr/>
          </a:p>
          <a:p>
            <a:pPr indent="-347472" lvl="2" marL="1042416" marR="0" rtl="0" algn="l">
              <a:lnSpc>
                <a:spcPct val="100000"/>
              </a:lnSpc>
              <a:spcBef>
                <a:spcPts val="400"/>
              </a:spcBef>
              <a:spcAft>
                <a:spcPts val="0"/>
              </a:spcAft>
              <a:buClr>
                <a:srgbClr val="000000"/>
              </a:buClr>
              <a:buSzPts val="2812"/>
              <a:buFont typeface="Arial"/>
              <a:buChar char="•"/>
            </a:pPr>
            <a:r>
              <a:rPr b="0" i="0" lang="en-US" sz="2812" u="none" cap="none" strike="noStrike">
                <a:solidFill>
                  <a:srgbClr val="000000"/>
                </a:solidFill>
                <a:latin typeface="Arial"/>
                <a:ea typeface="Arial"/>
                <a:cs typeface="Arial"/>
                <a:sym typeface="Arial"/>
              </a:rPr>
              <a:t>2 subsequent doses of MMR are still required</a:t>
            </a:r>
            <a:endParaRPr/>
          </a:p>
        </p:txBody>
      </p:sp>
      <p:sp>
        <p:nvSpPr>
          <p:cNvPr id="264" name="Google Shape;264;p27"/>
          <p:cNvSpPr txBox="1"/>
          <p:nvPr/>
        </p:nvSpPr>
        <p:spPr>
          <a:xfrm>
            <a:off x="2216601" y="11745096"/>
            <a:ext cx="6538649" cy="84125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Arciulolo RJ et al. Clin Infect Dis 2017; 65:1843</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CCDR 2018; 44-9:226</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9"/>
          <p:cNvSpPr txBox="1"/>
          <p:nvPr>
            <p:ph type="title"/>
          </p:nvPr>
        </p:nvSpPr>
        <p:spPr>
          <a:xfrm>
            <a:off x="1117600" y="336395"/>
            <a:ext cx="21031200" cy="1604691"/>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Measles: </a:t>
            </a:r>
            <a:r>
              <a:rPr b="1" lang="en-US" sz="6600">
                <a:latin typeface="Arial"/>
                <a:ea typeface="Arial"/>
                <a:cs typeface="Arial"/>
                <a:sym typeface="Arial"/>
              </a:rPr>
              <a:t>prior</a:t>
            </a:r>
            <a:r>
              <a:rPr b="1" i="0" lang="en-US" sz="6600" u="none" cap="none" strike="noStrike">
                <a:solidFill>
                  <a:srgbClr val="000000"/>
                </a:solidFill>
                <a:latin typeface="Arial"/>
                <a:ea typeface="Arial"/>
                <a:cs typeface="Arial"/>
                <a:sym typeface="Arial"/>
              </a:rPr>
              <a:t> outbreaks</a:t>
            </a:r>
            <a:endParaRPr/>
          </a:p>
        </p:txBody>
      </p:sp>
      <p:sp>
        <p:nvSpPr>
          <p:cNvPr id="270" name="Google Shape;270;p29"/>
          <p:cNvSpPr txBox="1"/>
          <p:nvPr/>
        </p:nvSpPr>
        <p:spPr>
          <a:xfrm>
            <a:off x="1185333" y="1749949"/>
            <a:ext cx="11598210" cy="10656369"/>
          </a:xfrm>
          <a:prstGeom prst="rect">
            <a:avLst/>
          </a:prstGeom>
          <a:noFill/>
          <a:ln>
            <a:noFill/>
          </a:ln>
        </p:spPr>
        <p:txBody>
          <a:bodyPr anchorCtr="0" anchor="ctr" bIns="50800" lIns="50800" spcFirstLastPara="1" rIns="50800" wrap="square" tIns="50800">
            <a:normAutofit lnSpcReduction="10000"/>
          </a:bodyPr>
          <a:lstStyle/>
          <a:p>
            <a:pPr indent="-438911" lvl="0" marL="438911"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Measles was declared eliminated in the U.S. in 2000</a:t>
            </a:r>
            <a:endParaRPr/>
          </a:p>
          <a:p>
            <a:pPr indent="-438910" lvl="1" marL="877823"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associated with use of MMR vaccine beginning in 1971</a:t>
            </a:r>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38911" lvl="0" marL="438911"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Several recent outbreaks associated with low vaccination rates reported in the mid-2000’s</a:t>
            </a:r>
            <a:endParaRPr/>
          </a:p>
          <a:p>
            <a:pPr indent="-134111" lvl="0" marL="438911"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38911" lvl="0" marL="438911" marR="0" rtl="0" algn="l">
              <a:lnSpc>
                <a:spcPct val="100000"/>
              </a:lnSpc>
              <a:spcBef>
                <a:spcPts val="0"/>
              </a:spcBef>
              <a:spcAft>
                <a:spcPts val="0"/>
              </a:spcAft>
              <a:buClr>
                <a:srgbClr val="000000"/>
              </a:buClr>
              <a:buSzPts val="2688"/>
              <a:buFont typeface="Arial"/>
              <a:buChar char="•"/>
            </a:pPr>
            <a:r>
              <a:rPr b="1" i="0" lang="en-US" sz="2688" u="none" cap="none" strike="noStrike">
                <a:solidFill>
                  <a:srgbClr val="000000"/>
                </a:solidFill>
                <a:latin typeface="Arial"/>
                <a:ea typeface="Arial"/>
                <a:cs typeface="Arial"/>
                <a:sym typeface="Arial"/>
              </a:rPr>
              <a:t>2018</a:t>
            </a:r>
            <a:r>
              <a:rPr b="0" i="0" lang="en-US" sz="2688" u="none" cap="none" strike="noStrike">
                <a:solidFill>
                  <a:srgbClr val="000000"/>
                </a:solidFill>
                <a:latin typeface="Arial"/>
                <a:ea typeface="Arial"/>
                <a:cs typeface="Arial"/>
                <a:sym typeface="Arial"/>
              </a:rPr>
              <a:t>:</a:t>
            </a:r>
            <a:r>
              <a:rPr b="1" i="0" lang="en-US" sz="2688" u="none" cap="none" strike="noStrike">
                <a:solidFill>
                  <a:srgbClr val="000000"/>
                </a:solidFill>
                <a:latin typeface="Arial"/>
                <a:ea typeface="Arial"/>
                <a:cs typeface="Arial"/>
                <a:sym typeface="Arial"/>
              </a:rPr>
              <a:t> among New York Orthodox Jewish population</a:t>
            </a:r>
            <a:endParaRPr/>
          </a:p>
          <a:p>
            <a:pPr indent="-438910" lvl="1" marL="877823" marR="0" rtl="0" algn="l">
              <a:lnSpc>
                <a:spcPct val="100000"/>
              </a:lnSpc>
              <a:spcBef>
                <a:spcPts val="0"/>
              </a:spcBef>
              <a:spcAft>
                <a:spcPts val="0"/>
              </a:spcAft>
              <a:buClr>
                <a:srgbClr val="000000"/>
              </a:buClr>
              <a:buSzPts val="2688"/>
              <a:buFont typeface="Arial"/>
              <a:buChar char="-"/>
            </a:pPr>
            <a:r>
              <a:rPr b="1" i="0" lang="en-US" sz="2688" u="none" cap="none" strike="noStrike">
                <a:solidFill>
                  <a:srgbClr val="000000"/>
                </a:solidFill>
                <a:latin typeface="Arial"/>
                <a:ea typeface="Arial"/>
                <a:cs typeface="Arial"/>
                <a:sym typeface="Arial"/>
              </a:rPr>
              <a:t>Source</a:t>
            </a:r>
            <a:r>
              <a:rPr b="0" i="0" lang="en-US" sz="2688" u="none" cap="none" strike="noStrike">
                <a:solidFill>
                  <a:srgbClr val="000000"/>
                </a:solidFill>
                <a:latin typeface="Arial"/>
                <a:ea typeface="Arial"/>
                <a:cs typeface="Arial"/>
                <a:sym typeface="Arial"/>
              </a:rPr>
              <a:t>: an unvaccinated child who developed a rash 9 days after returning from Israel in September 2018</a:t>
            </a:r>
            <a:endParaRPr/>
          </a:p>
          <a:p>
            <a:pPr indent="-438910" lvl="1" marL="877823" marR="0" rtl="0" algn="l">
              <a:lnSpc>
                <a:spcPct val="100000"/>
              </a:lnSpc>
              <a:spcBef>
                <a:spcPts val="0"/>
              </a:spcBef>
              <a:spcAft>
                <a:spcPts val="0"/>
              </a:spcAft>
              <a:buClr>
                <a:srgbClr val="000000"/>
              </a:buClr>
              <a:buSzPts val="2688"/>
              <a:buFont typeface="Arial"/>
              <a:buChar char="-"/>
            </a:pPr>
            <a:r>
              <a:rPr b="1" i="0" lang="en-US" sz="2688" u="none" cap="none" strike="noStrike">
                <a:solidFill>
                  <a:srgbClr val="000000"/>
                </a:solidFill>
                <a:latin typeface="Arial"/>
                <a:ea typeface="Arial"/>
                <a:cs typeface="Arial"/>
                <a:sym typeface="Arial"/>
              </a:rPr>
              <a:t>649 confirmed cases</a:t>
            </a:r>
            <a:endParaRPr/>
          </a:p>
          <a:p>
            <a:pPr indent="-438911" lvl="2" marL="1316736"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85.8% unvaccinated; median age: 3 years</a:t>
            </a:r>
            <a:endParaRPr/>
          </a:p>
          <a:p>
            <a:pPr indent="-438911" lvl="2" marL="1316736"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49 hospitalized, 20 admitted to ICU, no deaths; 94.6% unvaccinated</a:t>
            </a:r>
            <a:endParaRPr/>
          </a:p>
          <a:p>
            <a:pPr indent="-438911" lvl="2" marL="1316736"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transmission occurred in home, schools, childcare, and community-wide</a:t>
            </a:r>
            <a:endParaRPr/>
          </a:p>
          <a:p>
            <a:pPr indent="-438910" lvl="1" marL="877823" marR="0" rtl="0" algn="l">
              <a:lnSpc>
                <a:spcPct val="100000"/>
              </a:lnSpc>
              <a:spcBef>
                <a:spcPts val="0"/>
              </a:spcBef>
              <a:spcAft>
                <a:spcPts val="0"/>
              </a:spcAft>
              <a:buClr>
                <a:srgbClr val="000000"/>
              </a:buClr>
              <a:buSzPts val="2688"/>
              <a:buFont typeface="Arial"/>
              <a:buChar char="-"/>
            </a:pPr>
            <a:r>
              <a:rPr b="1" i="0" lang="en-US" sz="2688" u="none" cap="none" strike="noStrike">
                <a:solidFill>
                  <a:srgbClr val="000000"/>
                </a:solidFill>
                <a:latin typeface="Arial"/>
                <a:ea typeface="Arial"/>
                <a:cs typeface="Arial"/>
                <a:sym typeface="Arial"/>
              </a:rPr>
              <a:t>Control achieved</a:t>
            </a:r>
            <a:endParaRPr/>
          </a:p>
          <a:p>
            <a:pPr indent="-438911" lvl="2" marL="1316736"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initiated on March 27, 2019</a:t>
            </a:r>
            <a:endParaRPr/>
          </a:p>
          <a:p>
            <a:pPr indent="-438911" lvl="2" marL="1316736"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20,000 contacts</a:t>
            </a:r>
            <a:endParaRPr/>
          </a:p>
          <a:p>
            <a:pPr indent="-438910" lvl="3" marL="1755646"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post-exposure MMR vaccination</a:t>
            </a:r>
            <a:endParaRPr/>
          </a:p>
          <a:p>
            <a:pPr indent="-438910" lvl="3" marL="1755646"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immune globulin</a:t>
            </a:r>
            <a:endParaRPr/>
          </a:p>
          <a:p>
            <a:pPr indent="-438910" lvl="3" marL="1755646"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home quarantine</a:t>
            </a:r>
            <a:endParaRPr/>
          </a:p>
          <a:p>
            <a:pPr indent="-438911" lvl="2" marL="1316736"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a total of 188,635 doses of MMR vaccine were administered to children 12-59 months</a:t>
            </a:r>
            <a:endParaRPr/>
          </a:p>
          <a:p>
            <a:pPr indent="-438910" lvl="3" marL="1755646"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MMR vaccine rate increased from 79.5% to 91.1% between October 1, 2018, and September 1, 2019</a:t>
            </a:r>
            <a:endParaRPr/>
          </a:p>
          <a:p>
            <a:pPr indent="-438911" lvl="2" marL="1316736" marR="0" rtl="0" algn="l">
              <a:lnSpc>
                <a:spcPct val="100000"/>
              </a:lnSpc>
              <a:spcBef>
                <a:spcPts val="0"/>
              </a:spcBef>
              <a:spcAft>
                <a:spcPts val="0"/>
              </a:spcAft>
              <a:buClr>
                <a:srgbClr val="000000"/>
              </a:buClr>
              <a:buSzPts val="2688"/>
              <a:buFont typeface="Arial"/>
              <a:buChar char="•"/>
            </a:pPr>
            <a:r>
              <a:rPr b="0" i="0" lang="en-US" sz="2688" u="none" cap="none" strike="noStrike">
                <a:solidFill>
                  <a:srgbClr val="000000"/>
                </a:solidFill>
                <a:latin typeface="Arial"/>
                <a:ea typeface="Arial"/>
                <a:cs typeface="Arial"/>
                <a:sym typeface="Arial"/>
              </a:rPr>
              <a:t>cost $8.4 million</a:t>
            </a:r>
            <a:endParaRPr/>
          </a:p>
        </p:txBody>
      </p:sp>
      <p:sp>
        <p:nvSpPr>
          <p:cNvPr id="271" name="Google Shape;271;p29"/>
          <p:cNvSpPr txBox="1"/>
          <p:nvPr/>
        </p:nvSpPr>
        <p:spPr>
          <a:xfrm>
            <a:off x="1527385" y="12770183"/>
            <a:ext cx="5590858" cy="47371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500"/>
              <a:buFont typeface="Helvetica Neue"/>
              <a:buNone/>
            </a:pPr>
            <a:r>
              <a:rPr b="0" i="0" lang="en-US" sz="2500" u="none" cap="none" strike="noStrike">
                <a:solidFill>
                  <a:srgbClr val="000000"/>
                </a:solidFill>
                <a:latin typeface="Helvetica Neue"/>
                <a:ea typeface="Helvetica Neue"/>
                <a:cs typeface="Helvetica Neue"/>
                <a:sym typeface="Helvetica Neue"/>
              </a:rPr>
              <a:t>Zucker JR et al. NEJM 2020; 382:1009</a:t>
            </a:r>
            <a:endParaRPr/>
          </a:p>
        </p:txBody>
      </p:sp>
      <p:pic>
        <p:nvPicPr>
          <p:cNvPr descr="pasted-movie.png" id="272" name="Google Shape;272;p29"/>
          <p:cNvPicPr preferRelativeResize="0"/>
          <p:nvPr/>
        </p:nvPicPr>
        <p:blipFill rotWithShape="1">
          <a:blip r:embed="rId3">
            <a:alphaModFix/>
          </a:blip>
          <a:srcRect b="0" l="0" r="0" t="0"/>
          <a:stretch/>
        </p:blipFill>
        <p:spPr>
          <a:xfrm>
            <a:off x="12731750" y="4476748"/>
            <a:ext cx="10706100" cy="4762502"/>
          </a:xfrm>
          <a:prstGeom prst="rect">
            <a:avLst/>
          </a:prstGeom>
          <a:noFill/>
          <a:ln>
            <a:noFill/>
          </a:ln>
        </p:spPr>
      </p:pic>
      <p:sp>
        <p:nvSpPr>
          <p:cNvPr id="273" name="Google Shape;273;p29"/>
          <p:cNvSpPr txBox="1"/>
          <p:nvPr/>
        </p:nvSpPr>
        <p:spPr>
          <a:xfrm>
            <a:off x="17214950" y="3608594"/>
            <a:ext cx="3219553" cy="436677"/>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200"/>
              <a:buFont typeface="Helvetica Neue"/>
              <a:buNone/>
            </a:pPr>
            <a:r>
              <a:rPr b="0" i="0" lang="en-US" sz="2200" u="none" cap="none" strike="noStrike">
                <a:solidFill>
                  <a:srgbClr val="000000"/>
                </a:solidFill>
                <a:latin typeface="Helvetica Neue"/>
                <a:ea typeface="Helvetica Neue"/>
                <a:cs typeface="Helvetica Neue"/>
                <a:sym typeface="Helvetica Neue"/>
              </a:rPr>
              <a:t>control measures started</a:t>
            </a:r>
            <a:endParaRPr/>
          </a:p>
        </p:txBody>
      </p:sp>
      <p:cxnSp>
        <p:nvCxnSpPr>
          <p:cNvPr id="274" name="Google Shape;274;p29"/>
          <p:cNvCxnSpPr/>
          <p:nvPr/>
        </p:nvCxnSpPr>
        <p:spPr>
          <a:xfrm>
            <a:off x="18645418" y="4018463"/>
            <a:ext cx="2" cy="932090"/>
          </a:xfrm>
          <a:prstGeom prst="straightConnector1">
            <a:avLst/>
          </a:prstGeom>
          <a:noFill/>
          <a:ln cap="flat" cmpd="sng" w="25400">
            <a:solidFill>
              <a:srgbClr val="000000"/>
            </a:solidFill>
            <a:prstDash val="solid"/>
            <a:miter lim="400000"/>
            <a:headEnd len="sm" w="sm"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0"/>
          <p:cNvSpPr txBox="1"/>
          <p:nvPr>
            <p:ph type="title"/>
          </p:nvPr>
        </p:nvSpPr>
        <p:spPr>
          <a:xfrm>
            <a:off x="835572" y="614354"/>
            <a:ext cx="21031202" cy="1085368"/>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300"/>
              <a:buFont typeface="Arial"/>
              <a:buNone/>
            </a:pPr>
            <a:r>
              <a:rPr b="0" i="0" lang="en-US" sz="6300" u="none" cap="none" strike="noStrike">
                <a:solidFill>
                  <a:srgbClr val="000000"/>
                </a:solidFill>
                <a:latin typeface="Arial"/>
                <a:ea typeface="Arial"/>
                <a:cs typeface="Arial"/>
                <a:sym typeface="Arial"/>
              </a:rPr>
              <a:t>Current on-going large U.S. measles outbreaks</a:t>
            </a:r>
            <a:endParaRPr/>
          </a:p>
        </p:txBody>
      </p:sp>
      <p:graphicFrame>
        <p:nvGraphicFramePr>
          <p:cNvPr id="280" name="Google Shape;280;p30"/>
          <p:cNvGraphicFramePr/>
          <p:nvPr/>
        </p:nvGraphicFramePr>
        <p:xfrm>
          <a:off x="960801" y="2248361"/>
          <a:ext cx="3000000" cy="3000000"/>
        </p:xfrm>
        <a:graphic>
          <a:graphicData uri="http://schemas.openxmlformats.org/drawingml/2006/table">
            <a:tbl>
              <a:tblPr bandRow="1" firstCol="1" firstRow="1">
                <a:noFill/>
                <a:tableStyleId>{A25756F3-4674-41B8-A543-411D21BFD4D9}</a:tableStyleId>
              </a:tblPr>
              <a:tblGrid>
                <a:gridCol w="7181750"/>
                <a:gridCol w="7181750"/>
                <a:gridCol w="7181750"/>
              </a:tblGrid>
              <a:tr h="1067275">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dk1"/>
                          </a:solidFill>
                          <a:latin typeface="Helvetica Neue"/>
                          <a:ea typeface="Helvetica Neue"/>
                          <a:cs typeface="Helvetica Neue"/>
                          <a:sym typeface="Helvetica Neue"/>
                        </a:rPr>
                        <a:t>Location</a:t>
                      </a:r>
                      <a:endParaRPr>
                        <a:solidFill>
                          <a:schemeClr val="dk1"/>
                        </a:solidFill>
                      </a:endParaRPr>
                    </a:p>
                  </a:txBody>
                  <a:tcPr marT="50800" marB="50800" marR="50800" marL="508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lt1"/>
                          </a:solidFill>
                          <a:latin typeface="Helvetica Neue"/>
                          <a:ea typeface="Helvetica Neue"/>
                          <a:cs typeface="Helvetica Neue"/>
                          <a:sym typeface="Helvetica Neue"/>
                        </a:rPr>
                        <a:t>Number of cases</a:t>
                      </a:r>
                      <a:endParaRPr>
                        <a:solidFill>
                          <a:schemeClr val="lt1"/>
                        </a:solidFill>
                      </a:endParaRPr>
                    </a:p>
                  </a:txBody>
                  <a:tcPr marT="50800" marB="50800" marR="50800" marL="508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dk1"/>
                          </a:solidFill>
                          <a:latin typeface="Helvetica Neue"/>
                          <a:ea typeface="Helvetica Neue"/>
                          <a:cs typeface="Helvetica Neue"/>
                          <a:sym typeface="Helvetica Neue"/>
                        </a:rPr>
                        <a:t>Outbreak details</a:t>
                      </a:r>
                      <a:endParaRPr>
                        <a:solidFill>
                          <a:schemeClr val="dk1"/>
                        </a:solidFill>
                      </a:endParaRPr>
                    </a:p>
                  </a:txBody>
                  <a:tcPr marT="50800" marB="50800" marR="50800" marL="508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000000">
                        <a:alpha val="10196"/>
                      </a:srgbClr>
                    </a:solidFill>
                  </a:tcPr>
                </a:tc>
              </a:tr>
              <a:tr h="1757650">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dk1"/>
                          </a:solidFill>
                          <a:latin typeface="Helvetica Neue"/>
                          <a:ea typeface="Helvetica Neue"/>
                          <a:cs typeface="Helvetica Neue"/>
                          <a:sym typeface="Helvetica Neue"/>
                        </a:rPr>
                        <a:t>West Texas (Gaines County)</a:t>
                      </a:r>
                      <a:endParaRPr>
                        <a:solidFill>
                          <a:schemeClr val="dk1"/>
                        </a:solidFill>
                      </a:endParaRPr>
                    </a:p>
                  </a:txBody>
                  <a:tcPr marT="50800" marB="50800" marR="50800" marL="508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chemeClr val="dk1"/>
                        </a:buClr>
                        <a:buSzPts val="3200"/>
                        <a:buFont typeface="Helvetica Neue"/>
                        <a:buNone/>
                      </a:pPr>
                      <a:r>
                        <a:rPr lang="en-US" sz="3200" u="none" cap="none" strike="noStrike">
                          <a:solidFill>
                            <a:schemeClr val="dk1"/>
                          </a:solidFill>
                        </a:rPr>
                        <a:t>&gt;762</a:t>
                      </a:r>
                      <a:endParaRPr>
                        <a:solidFill>
                          <a:schemeClr val="dk1"/>
                        </a:solidFill>
                      </a:endParaRPr>
                    </a:p>
                  </a:txBody>
                  <a:tcPr marT="50800" marB="50800" marR="50800" marL="508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200"/>
                        <a:buFont typeface="Helvetica Neue"/>
                        <a:buNone/>
                      </a:pPr>
                      <a:r>
                        <a:rPr lang="en-US" sz="3200" u="none" cap="none" strike="noStrike">
                          <a:solidFill>
                            <a:schemeClr val="dk1"/>
                          </a:solidFill>
                        </a:rPr>
                        <a:t>Schools and churches in rural areas; 41 hospitalizations, 2 deaths (children)</a:t>
                      </a:r>
                      <a:endParaRPr>
                        <a:solidFill>
                          <a:schemeClr val="dk1"/>
                        </a:solidFill>
                      </a:endParaRPr>
                    </a:p>
                  </a:txBody>
                  <a:tcPr marT="50800" marB="50800" marR="50800" marL="508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000000">
                        <a:alpha val="10196"/>
                      </a:srgbClr>
                    </a:solidFill>
                  </a:tcPr>
                </a:tc>
              </a:tr>
              <a:tr h="2158125">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dk1"/>
                          </a:solidFill>
                          <a:latin typeface="Helvetica Neue"/>
                          <a:ea typeface="Helvetica Neue"/>
                          <a:cs typeface="Helvetica Neue"/>
                          <a:sym typeface="Helvetica Neue"/>
                        </a:rPr>
                        <a:t>New Mexico (Lee County)</a:t>
                      </a:r>
                      <a:endParaRPr>
                        <a:solidFill>
                          <a:schemeClr val="dk1"/>
                        </a:solidFill>
                      </a:endParaRPr>
                    </a:p>
                  </a:txBody>
                  <a:tcPr marT="50800" marB="50800" marR="50800" marL="508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chemeClr val="dk1"/>
                        </a:buClr>
                        <a:buSzPts val="3200"/>
                        <a:buFont typeface="Helvetica Neue"/>
                        <a:buNone/>
                      </a:pPr>
                      <a:r>
                        <a:rPr lang="en-US" sz="3200" u="none" cap="none" strike="noStrike">
                          <a:solidFill>
                            <a:schemeClr val="dk1"/>
                          </a:solidFill>
                        </a:rPr>
                        <a:t>&gt;100</a:t>
                      </a:r>
                      <a:endParaRPr>
                        <a:solidFill>
                          <a:schemeClr val="dk1"/>
                        </a:solidFill>
                      </a:endParaRPr>
                    </a:p>
                  </a:txBody>
                  <a:tcPr marT="50800" marB="50800" marR="50800" marL="508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200"/>
                        <a:buFont typeface="Helvetica Neue"/>
                        <a:buNone/>
                      </a:pPr>
                      <a:r>
                        <a:rPr lang="en-US" sz="3200" u="none" cap="none" strike="noStrike">
                          <a:solidFill>
                            <a:schemeClr val="dk1"/>
                          </a:solidFill>
                        </a:rPr>
                        <a:t>Indoor community gatherings; 1 death (adult)</a:t>
                      </a:r>
                      <a:endParaRPr>
                        <a:solidFill>
                          <a:schemeClr val="dk1"/>
                        </a:solidFill>
                      </a:endParaRPr>
                    </a:p>
                  </a:txBody>
                  <a:tcPr marT="50800" marB="50800" marR="50800" marL="508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000000">
                        <a:alpha val="10196"/>
                      </a:srgbClr>
                    </a:solidFill>
                  </a:tcPr>
                </a:tc>
              </a:tr>
              <a:tr h="2118125">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dk1"/>
                          </a:solidFill>
                          <a:latin typeface="Helvetica Neue"/>
                          <a:ea typeface="Helvetica Neue"/>
                          <a:cs typeface="Helvetica Neue"/>
                          <a:sym typeface="Helvetica Neue"/>
                        </a:rPr>
                        <a:t>Utah/Arizona border</a:t>
                      </a:r>
                      <a:endParaRPr>
                        <a:solidFill>
                          <a:schemeClr val="dk1"/>
                        </a:solidFill>
                      </a:endParaRPr>
                    </a:p>
                  </a:txBody>
                  <a:tcPr marT="50800" marB="50800" marR="50800" marL="508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chemeClr val="dk1"/>
                        </a:buClr>
                        <a:buSzPts val="3200"/>
                        <a:buFont typeface="Helvetica Neue"/>
                        <a:buNone/>
                      </a:pPr>
                      <a:r>
                        <a:rPr lang="en-US" sz="3200" u="none" cap="none" strike="noStrike">
                          <a:solidFill>
                            <a:schemeClr val="dk1"/>
                          </a:solidFill>
                        </a:rPr>
                        <a:t>&gt;254</a:t>
                      </a:r>
                      <a:endParaRPr>
                        <a:solidFill>
                          <a:schemeClr val="dk1"/>
                        </a:solidFill>
                      </a:endParaRPr>
                    </a:p>
                  </a:txBody>
                  <a:tcPr marT="50800" marB="50800" marR="50800" marL="508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200"/>
                        <a:buFont typeface="Helvetica Neue"/>
                        <a:buNone/>
                      </a:pPr>
                      <a:r>
                        <a:rPr lang="en-US" sz="3200" u="none" cap="none" strike="noStrike">
                          <a:solidFill>
                            <a:schemeClr val="dk1"/>
                          </a:solidFill>
                        </a:rPr>
                        <a:t>Schools and homes</a:t>
                      </a:r>
                      <a:endParaRPr>
                        <a:solidFill>
                          <a:schemeClr val="dk1"/>
                        </a:solidFill>
                      </a:endParaRPr>
                    </a:p>
                  </a:txBody>
                  <a:tcPr marT="50800" marB="50800" marR="50800" marL="508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000000">
                        <a:alpha val="10196"/>
                      </a:srgbClr>
                    </a:solidFill>
                  </a:tcPr>
                </a:tc>
              </a:tr>
              <a:tr h="2118125">
                <a:tc>
                  <a:txBody>
                    <a:bodyPr/>
                    <a:lstStyle/>
                    <a:p>
                      <a:pPr indent="0" lvl="0" marL="0" marR="0" rtl="0" algn="ctr">
                        <a:lnSpc>
                          <a:spcPct val="100000"/>
                        </a:lnSpc>
                        <a:spcBef>
                          <a:spcPts val="0"/>
                        </a:spcBef>
                        <a:spcAft>
                          <a:spcPts val="0"/>
                        </a:spcAft>
                        <a:buClr>
                          <a:srgbClr val="000000"/>
                        </a:buClr>
                        <a:buSzPts val="3200"/>
                        <a:buFont typeface="Helvetica Neue"/>
                        <a:buNone/>
                      </a:pPr>
                      <a:r>
                        <a:rPr lang="en-US" sz="3200" u="none" cap="none" strike="noStrike">
                          <a:solidFill>
                            <a:schemeClr val="dk1"/>
                          </a:solidFill>
                          <a:latin typeface="Helvetica Neue"/>
                          <a:ea typeface="Helvetica Neue"/>
                          <a:cs typeface="Helvetica Neue"/>
                          <a:sym typeface="Helvetica Neue"/>
                        </a:rPr>
                        <a:t>South Carolina (Spartanburg County)</a:t>
                      </a:r>
                      <a:endParaRPr>
                        <a:solidFill>
                          <a:schemeClr val="dk1"/>
                        </a:solidFill>
                      </a:endParaRPr>
                    </a:p>
                  </a:txBody>
                  <a:tcPr marT="50800" marB="50800" marR="50800" marL="508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000000">
                        <a:alpha val="10196"/>
                      </a:srgbClr>
                    </a:solidFill>
                  </a:tcPr>
                </a:tc>
                <a:tc>
                  <a:txBody>
                    <a:bodyPr/>
                    <a:lstStyle/>
                    <a:p>
                      <a:pPr indent="0" lvl="0" marL="0" marR="0" rtl="0" algn="ctr">
                        <a:lnSpc>
                          <a:spcPct val="100000"/>
                        </a:lnSpc>
                        <a:spcBef>
                          <a:spcPts val="0"/>
                        </a:spcBef>
                        <a:spcAft>
                          <a:spcPts val="0"/>
                        </a:spcAft>
                        <a:buClr>
                          <a:schemeClr val="dk1"/>
                        </a:buClr>
                        <a:buSzPts val="3200"/>
                        <a:buFont typeface="Helvetica Neue"/>
                        <a:buNone/>
                      </a:pPr>
                      <a:r>
                        <a:rPr lang="en-US" sz="3200" u="none" cap="none" strike="noStrike">
                          <a:solidFill>
                            <a:schemeClr val="dk1"/>
                          </a:solidFill>
                        </a:rPr>
                        <a:t>&gt;</a:t>
                      </a:r>
                      <a:r>
                        <a:rPr lang="en-US" sz="3200">
                          <a:solidFill>
                            <a:schemeClr val="dk1"/>
                          </a:solidFill>
                        </a:rPr>
                        <a:t>920</a:t>
                      </a:r>
                      <a:endParaRPr>
                        <a:solidFill>
                          <a:schemeClr val="dk1"/>
                        </a:solidFill>
                      </a:endParaRPr>
                    </a:p>
                  </a:txBody>
                  <a:tcPr marT="50800" marB="50800" marR="50800" marL="508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200"/>
                        <a:buFont typeface="Helvetica Neue"/>
                        <a:buNone/>
                      </a:pPr>
                      <a:r>
                        <a:rPr lang="en-US" sz="3200" u="none" cap="none" strike="noStrike">
                          <a:solidFill>
                            <a:schemeClr val="dk1"/>
                          </a:solidFill>
                        </a:rPr>
                        <a:t>Schools, churches, and hospitals</a:t>
                      </a:r>
                      <a:endParaRPr>
                        <a:solidFill>
                          <a:schemeClr val="dk1"/>
                        </a:solidFill>
                      </a:endParaRPr>
                    </a:p>
                  </a:txBody>
                  <a:tcPr marT="50800" marB="50800" marR="50800" marL="508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000000">
                        <a:alpha val="10196"/>
                      </a:srgbClr>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type="title"/>
          </p:nvPr>
        </p:nvSpPr>
        <p:spPr>
          <a:xfrm>
            <a:off x="1959475" y="387014"/>
            <a:ext cx="21031202" cy="1742833"/>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i="0" lang="en-US" sz="7200" u="none" cap="none" strike="noStrike">
                <a:solidFill>
                  <a:srgbClr val="000000"/>
                </a:solidFill>
                <a:latin typeface="Arial"/>
                <a:ea typeface="Arial"/>
                <a:cs typeface="Arial"/>
                <a:sym typeface="Arial"/>
              </a:rPr>
              <a:t>The measles virus</a:t>
            </a:r>
            <a:endParaRPr/>
          </a:p>
        </p:txBody>
      </p:sp>
      <p:sp>
        <p:nvSpPr>
          <p:cNvPr id="85" name="Google Shape;85;p3"/>
          <p:cNvSpPr txBox="1"/>
          <p:nvPr>
            <p:ph idx="1" type="body"/>
          </p:nvPr>
        </p:nvSpPr>
        <p:spPr>
          <a:xfrm>
            <a:off x="1801178" y="2161013"/>
            <a:ext cx="13363056" cy="5556866"/>
          </a:xfrm>
          <a:prstGeom prst="rect">
            <a:avLst/>
          </a:prstGeom>
          <a:noFill/>
          <a:ln>
            <a:noFill/>
          </a:ln>
        </p:spPr>
        <p:txBody>
          <a:bodyPr anchorCtr="0" anchor="t" bIns="91425" lIns="91425" spcFirstLastPara="1" rIns="91425" wrap="square" tIns="91425">
            <a:normAutofit lnSpcReduction="20000"/>
          </a:bodyPr>
          <a:lstStyle/>
          <a:p>
            <a:pPr indent="-457198" lvl="0" marL="457198" rtl="0" algn="l">
              <a:lnSpc>
                <a:spcPct val="100000"/>
              </a:lnSpc>
              <a:spcBef>
                <a:spcPts val="0"/>
              </a:spcBef>
              <a:spcAft>
                <a:spcPts val="0"/>
              </a:spcAft>
              <a:buClr>
                <a:srgbClr val="000000"/>
              </a:buClr>
              <a:buSzPts val="5200"/>
              <a:buChar char="•"/>
            </a:pPr>
            <a:r>
              <a:rPr b="1" lang="en-US"/>
              <a:t>Paramyxoviridae family, </a:t>
            </a:r>
            <a:r>
              <a:rPr b="1" i="1" lang="en-US"/>
              <a:t>Morbillivirus</a:t>
            </a:r>
            <a:r>
              <a:rPr b="1" lang="en-US"/>
              <a:t> genus</a:t>
            </a:r>
            <a:endParaRPr b="1"/>
          </a:p>
          <a:p>
            <a:pPr indent="-457200" lvl="1" marL="914400" rtl="0" algn="l">
              <a:lnSpc>
                <a:spcPct val="100000"/>
              </a:lnSpc>
              <a:spcBef>
                <a:spcPts val="0"/>
              </a:spcBef>
              <a:spcAft>
                <a:spcPts val="0"/>
              </a:spcAft>
              <a:buClr>
                <a:srgbClr val="000000"/>
              </a:buClr>
              <a:buSzPts val="5200"/>
              <a:buChar char="-"/>
            </a:pPr>
            <a:r>
              <a:rPr lang="en-US"/>
              <a:t>helical, enveloped, single-stranded, negative-sense RNA virus with projecting hemagglutinin (H) and fusion (F) proteins</a:t>
            </a:r>
            <a:endParaRPr/>
          </a:p>
          <a:p>
            <a:pPr indent="-457200" lvl="1" marL="914400" rtl="0" algn="l">
              <a:lnSpc>
                <a:spcPct val="100000"/>
              </a:lnSpc>
              <a:spcBef>
                <a:spcPts val="0"/>
              </a:spcBef>
              <a:spcAft>
                <a:spcPts val="0"/>
              </a:spcAft>
              <a:buClr>
                <a:srgbClr val="000000"/>
              </a:buClr>
              <a:buSzPts val="5200"/>
              <a:buChar char="-"/>
            </a:pPr>
            <a:r>
              <a:rPr lang="en-US"/>
              <a:t>related to mumps, parainfluenza virus, RSV, metapneumovirus, Nipah virus</a:t>
            </a:r>
            <a:endParaRPr/>
          </a:p>
        </p:txBody>
      </p:sp>
      <p:pic>
        <p:nvPicPr>
          <p:cNvPr descr="pasted-movie.png" id="86" name="Google Shape;86;p3"/>
          <p:cNvPicPr preferRelativeResize="0"/>
          <p:nvPr/>
        </p:nvPicPr>
        <p:blipFill rotWithShape="1">
          <a:blip r:embed="rId3">
            <a:alphaModFix/>
          </a:blip>
          <a:srcRect b="0" l="0" r="0" t="0"/>
          <a:stretch/>
        </p:blipFill>
        <p:spPr>
          <a:xfrm>
            <a:off x="15374525" y="2016965"/>
            <a:ext cx="8795596" cy="5844962"/>
          </a:xfrm>
          <a:prstGeom prst="rect">
            <a:avLst/>
          </a:prstGeom>
          <a:noFill/>
          <a:ln>
            <a:noFill/>
          </a:ln>
        </p:spPr>
      </p:pic>
      <p:sp>
        <p:nvSpPr>
          <p:cNvPr id="87" name="Google Shape;87;p3"/>
          <p:cNvSpPr txBox="1"/>
          <p:nvPr/>
        </p:nvSpPr>
        <p:spPr>
          <a:xfrm>
            <a:off x="1959475" y="8269806"/>
            <a:ext cx="21031202" cy="3889996"/>
          </a:xfrm>
          <a:prstGeom prst="rect">
            <a:avLst/>
          </a:prstGeom>
          <a:noFill/>
          <a:ln>
            <a:noFill/>
          </a:ln>
        </p:spPr>
        <p:txBody>
          <a:bodyPr anchorCtr="0" anchor="ctr" bIns="50800" lIns="50800" spcFirstLastPara="1" rIns="50800" wrap="square" tIns="50800">
            <a:spAutoFit/>
          </a:bodyPr>
          <a:lstStyle/>
          <a:p>
            <a:pPr indent="-457198" lvl="0" marL="457198" marR="0" rtl="0" algn="l">
              <a:lnSpc>
                <a:spcPct val="100000"/>
              </a:lnSpc>
              <a:spcBef>
                <a:spcPts val="0"/>
              </a:spcBef>
              <a:spcAft>
                <a:spcPts val="0"/>
              </a:spcAft>
              <a:buClr>
                <a:srgbClr val="000000"/>
              </a:buClr>
              <a:buSzPts val="5200"/>
              <a:buFont typeface="Arial"/>
              <a:buChar char="•"/>
            </a:pPr>
            <a:r>
              <a:rPr b="1" i="0" lang="en-US" sz="5200" u="none" cap="none" strike="noStrike">
                <a:solidFill>
                  <a:srgbClr val="000000"/>
                </a:solidFill>
                <a:latin typeface="Arial"/>
                <a:ea typeface="Arial"/>
                <a:cs typeface="Arial"/>
                <a:sym typeface="Arial"/>
              </a:rPr>
              <a:t>Humans are the only natural host</a:t>
            </a:r>
            <a:endParaRPr/>
          </a:p>
          <a:p>
            <a:pPr indent="-457200" lvl="1" marL="914400" marR="0" rtl="0" algn="l">
              <a:lnSpc>
                <a:spcPct val="100000"/>
              </a:lnSpc>
              <a:spcBef>
                <a:spcPts val="0"/>
              </a:spcBef>
              <a:spcAft>
                <a:spcPts val="0"/>
              </a:spcAft>
              <a:buClr>
                <a:srgbClr val="000000"/>
              </a:buClr>
              <a:buSzPts val="5200"/>
              <a:buFont typeface="Arial"/>
              <a:buChar char="-"/>
            </a:pPr>
            <a:r>
              <a:rPr b="0" i="0" lang="en-US" sz="5200" u="none" cap="none" strike="noStrike">
                <a:solidFill>
                  <a:srgbClr val="000000"/>
                </a:solidFill>
                <a:latin typeface="Arial"/>
                <a:ea typeface="Arial"/>
                <a:cs typeface="Arial"/>
                <a:sym typeface="Arial"/>
              </a:rPr>
              <a:t>A disease of civilization!</a:t>
            </a:r>
            <a:endParaRPr/>
          </a:p>
          <a:p>
            <a:pPr indent="-457200" lvl="2" marL="1371600" marR="0" rtl="0" algn="l">
              <a:lnSpc>
                <a:spcPct val="100000"/>
              </a:lnSpc>
              <a:spcBef>
                <a:spcPts val="0"/>
              </a:spcBef>
              <a:spcAft>
                <a:spcPts val="0"/>
              </a:spcAft>
              <a:buClr>
                <a:srgbClr val="000000"/>
              </a:buClr>
              <a:buSzPts val="5200"/>
              <a:buFont typeface="Arial"/>
              <a:buChar char="•"/>
            </a:pPr>
            <a:r>
              <a:rPr b="0" i="0" lang="en-US" sz="5200" u="none" cap="none" strike="noStrike">
                <a:solidFill>
                  <a:srgbClr val="000000"/>
                </a:solidFill>
                <a:latin typeface="Arial"/>
                <a:ea typeface="Arial"/>
                <a:cs typeface="Arial"/>
                <a:sym typeface="Arial"/>
              </a:rPr>
              <a:t>Likely derived from cattle rinderpest virus around 500 BCE</a:t>
            </a:r>
            <a:endParaRPr/>
          </a:p>
          <a:p>
            <a:pPr indent="-457200" lvl="2" marL="1371600" marR="0" rtl="0" algn="l">
              <a:lnSpc>
                <a:spcPct val="100000"/>
              </a:lnSpc>
              <a:spcBef>
                <a:spcPts val="0"/>
              </a:spcBef>
              <a:spcAft>
                <a:spcPts val="0"/>
              </a:spcAft>
              <a:buClr>
                <a:srgbClr val="000000"/>
              </a:buClr>
              <a:buSzPts val="5200"/>
              <a:buFont typeface="Arial"/>
              <a:buChar char="•"/>
            </a:pPr>
            <a:r>
              <a:rPr b="0" i="0" lang="en-US" sz="5200" u="none" cap="none" strike="noStrike">
                <a:solidFill>
                  <a:srgbClr val="000000"/>
                </a:solidFill>
                <a:latin typeface="Arial"/>
                <a:ea typeface="Arial"/>
                <a:cs typeface="Arial"/>
                <a:sym typeface="Arial"/>
              </a:rPr>
              <a:t>Spread in humans once urban areas &gt;250,000 population occurred in Mesopotamia and Eurasia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8"/>
          <p:cNvSpPr txBox="1"/>
          <p:nvPr>
            <p:ph type="title"/>
          </p:nvPr>
        </p:nvSpPr>
        <p:spPr>
          <a:xfrm>
            <a:off x="835572" y="614354"/>
            <a:ext cx="21031202" cy="1085368"/>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300"/>
              <a:buFont typeface="Arial"/>
              <a:buNone/>
            </a:pPr>
            <a:r>
              <a:rPr b="0" i="0" lang="en-US" sz="6300" u="none" cap="none" strike="noStrike">
                <a:solidFill>
                  <a:srgbClr val="000000"/>
                </a:solidFill>
                <a:latin typeface="Arial"/>
                <a:ea typeface="Arial"/>
                <a:cs typeface="Arial"/>
                <a:sym typeface="Arial"/>
              </a:rPr>
              <a:t>Current on-going measles outbreaks in the U.S.</a:t>
            </a:r>
            <a:endParaRPr/>
          </a:p>
        </p:txBody>
      </p:sp>
      <p:pic>
        <p:nvPicPr>
          <p:cNvPr descr="pasted-movie.png" id="286" name="Google Shape;286;p28"/>
          <p:cNvPicPr preferRelativeResize="0"/>
          <p:nvPr/>
        </p:nvPicPr>
        <p:blipFill rotWithShape="1">
          <a:blip r:embed="rId3">
            <a:alphaModFix/>
          </a:blip>
          <a:srcRect b="0" l="0" r="0" t="0"/>
          <a:stretch/>
        </p:blipFill>
        <p:spPr>
          <a:xfrm>
            <a:off x="2590800" y="1733550"/>
            <a:ext cx="18560554" cy="11163514"/>
          </a:xfrm>
          <a:prstGeom prst="rect">
            <a:avLst/>
          </a:prstGeom>
          <a:noFill/>
          <a:ln>
            <a:noFill/>
          </a:ln>
        </p:spPr>
      </p:pic>
      <p:sp>
        <p:nvSpPr>
          <p:cNvPr id="287" name="Google Shape;287;p28"/>
          <p:cNvSpPr/>
          <p:nvPr/>
        </p:nvSpPr>
        <p:spPr>
          <a:xfrm>
            <a:off x="10083799" y="7520715"/>
            <a:ext cx="8500931" cy="2952553"/>
          </a:xfrm>
          <a:prstGeom prst="rect">
            <a:avLst/>
          </a:prstGeom>
          <a:solidFill>
            <a:srgbClr val="FE9301">
              <a:alpha val="20000"/>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4800"/>
              <a:buFont typeface="Helvetica Neue"/>
              <a:buNone/>
            </a:pPr>
            <a:r>
              <a:t/>
            </a:r>
            <a:endParaRPr b="0" i="0" sz="4800" u="none" cap="none" strike="noStrike">
              <a:solidFill>
                <a:srgbClr val="000000"/>
              </a:solidFill>
              <a:latin typeface="Helvetica Neue"/>
              <a:ea typeface="Helvetica Neue"/>
              <a:cs typeface="Helvetica Neue"/>
              <a:sym typeface="Helvetica Neue"/>
            </a:endParaRPr>
          </a:p>
        </p:txBody>
      </p:sp>
      <p:sp>
        <p:nvSpPr>
          <p:cNvPr id="288" name="Google Shape;288;p28"/>
          <p:cNvSpPr txBox="1"/>
          <p:nvPr/>
        </p:nvSpPr>
        <p:spPr>
          <a:xfrm>
            <a:off x="13438818" y="7801888"/>
            <a:ext cx="3046109" cy="449023"/>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300"/>
              <a:buFont typeface="Helvetica Neue"/>
              <a:buNone/>
            </a:pPr>
            <a:r>
              <a:rPr b="0" i="0" lang="en-US" sz="2300" u="none" cap="none" strike="noStrike">
                <a:solidFill>
                  <a:srgbClr val="000000"/>
                </a:solidFill>
                <a:latin typeface="Helvetica Neue"/>
                <a:ea typeface="Helvetica Neue"/>
                <a:cs typeface="Helvetica Neue"/>
                <a:sym typeface="Helvetica Neue"/>
              </a:rPr>
              <a:t>Utah/Arizona outbreak</a:t>
            </a:r>
            <a:endParaRPr/>
          </a:p>
        </p:txBody>
      </p:sp>
      <p:sp>
        <p:nvSpPr>
          <p:cNvPr id="289" name="Google Shape;289;p28"/>
          <p:cNvSpPr/>
          <p:nvPr/>
        </p:nvSpPr>
        <p:spPr>
          <a:xfrm>
            <a:off x="4784659" y="5672401"/>
            <a:ext cx="8243094" cy="4798551"/>
          </a:xfrm>
          <a:prstGeom prst="rect">
            <a:avLst/>
          </a:prstGeom>
          <a:solidFill>
            <a:srgbClr val="0433FF">
              <a:alpha val="14509"/>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4800"/>
              <a:buFont typeface="Helvetica Neue"/>
              <a:buNone/>
            </a:pPr>
            <a:r>
              <a:t/>
            </a:r>
            <a:endParaRPr b="0" i="0" sz="4800" u="none" cap="none" strike="noStrike">
              <a:solidFill>
                <a:srgbClr val="000000"/>
              </a:solidFill>
              <a:latin typeface="Helvetica Neue"/>
              <a:ea typeface="Helvetica Neue"/>
              <a:cs typeface="Helvetica Neue"/>
              <a:sym typeface="Helvetica Neue"/>
            </a:endParaRPr>
          </a:p>
        </p:txBody>
      </p:sp>
      <p:sp>
        <p:nvSpPr>
          <p:cNvPr id="290" name="Google Shape;290;p28"/>
          <p:cNvSpPr txBox="1"/>
          <p:nvPr/>
        </p:nvSpPr>
        <p:spPr>
          <a:xfrm>
            <a:off x="1710140" y="11188413"/>
            <a:ext cx="13040243" cy="1770107"/>
          </a:xfrm>
          <a:prstGeom prst="rect">
            <a:avLst/>
          </a:prstGeom>
          <a:noFill/>
          <a:ln>
            <a:noFill/>
          </a:ln>
        </p:spPr>
        <p:txBody>
          <a:bodyPr anchorCtr="0" anchor="ctr" bIns="50800" lIns="50800" spcFirstLastPara="1" rIns="50800" wrap="square" tIns="50800">
            <a:spAutoFit/>
          </a:bodyPr>
          <a:lstStyle/>
          <a:p>
            <a:pPr indent="-228600" lvl="4" marL="4572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During the first 16 weeks of 2025</a:t>
            </a:r>
            <a:endParaRPr/>
          </a:p>
          <a:p>
            <a:pPr indent="-457200" lvl="1" marL="9144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800 measles cases in 10 outbreaks (↑180% from 2024)</a:t>
            </a:r>
            <a:endParaRPr/>
          </a:p>
          <a:p>
            <a:pPr indent="-457200" lvl="1" marL="9144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West Texas, New Mexico, Oklahoma</a:t>
            </a:r>
            <a:endParaRPr/>
          </a:p>
          <a:p>
            <a:pPr indent="-457200" lvl="1" marL="9144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median age: 9 years</a:t>
            </a:r>
            <a:endParaRPr/>
          </a:p>
          <a:p>
            <a:pPr indent="-457200" lvl="1" marL="9144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96% unvaccinated or unknown status</a:t>
            </a:r>
            <a:endParaRPr/>
          </a:p>
          <a:p>
            <a:pPr indent="-457200" lvl="1" marL="9144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85 hospitalized (only 1 documented to be vaccinated)</a:t>
            </a:r>
            <a:endParaRPr/>
          </a:p>
        </p:txBody>
      </p:sp>
      <p:cxnSp>
        <p:nvCxnSpPr>
          <p:cNvPr id="291" name="Google Shape;291;p28"/>
          <p:cNvCxnSpPr/>
          <p:nvPr/>
        </p:nvCxnSpPr>
        <p:spPr>
          <a:xfrm flipH="1" rot="10800000">
            <a:off x="3479798" y="9863666"/>
            <a:ext cx="1270002" cy="1270002"/>
          </a:xfrm>
          <a:prstGeom prst="straightConnector1">
            <a:avLst/>
          </a:prstGeom>
          <a:noFill/>
          <a:ln cap="flat" cmpd="sng" w="25400">
            <a:solidFill>
              <a:srgbClr val="000000"/>
            </a:solidFill>
            <a:prstDash val="solid"/>
            <a:miter lim="400000"/>
            <a:headEnd len="sm" w="sm"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g3cb6cd42695_0_19"/>
          <p:cNvPicPr preferRelativeResize="0"/>
          <p:nvPr/>
        </p:nvPicPr>
        <p:blipFill>
          <a:blip r:embed="rId3">
            <a:alphaModFix/>
          </a:blip>
          <a:stretch>
            <a:fillRect/>
          </a:stretch>
        </p:blipFill>
        <p:spPr>
          <a:xfrm>
            <a:off x="762225" y="428750"/>
            <a:ext cx="22870948" cy="128649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1"/>
          <p:cNvSpPr txBox="1"/>
          <p:nvPr>
            <p:ph type="title"/>
          </p:nvPr>
        </p:nvSpPr>
        <p:spPr>
          <a:xfrm>
            <a:off x="835572" y="614354"/>
            <a:ext cx="21031202" cy="1085368"/>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300"/>
              <a:buFont typeface="Arial"/>
              <a:buNone/>
            </a:pPr>
            <a:r>
              <a:rPr b="0" i="0" lang="en-US" sz="6300" u="none" cap="none" strike="noStrike">
                <a:solidFill>
                  <a:srgbClr val="000000"/>
                </a:solidFill>
                <a:latin typeface="Arial"/>
                <a:ea typeface="Arial"/>
                <a:cs typeface="Arial"/>
                <a:sym typeface="Arial"/>
              </a:rPr>
              <a:t>Current on-going measles outbreak in South Carolina</a:t>
            </a:r>
            <a:endParaRPr/>
          </a:p>
        </p:txBody>
      </p:sp>
      <p:sp>
        <p:nvSpPr>
          <p:cNvPr id="302" name="Google Shape;302;p31"/>
          <p:cNvSpPr txBox="1"/>
          <p:nvPr/>
        </p:nvSpPr>
        <p:spPr>
          <a:xfrm>
            <a:off x="938126" y="2072275"/>
            <a:ext cx="21769500" cy="23190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4800"/>
              <a:buFont typeface="Helvetica Neue"/>
              <a:buNone/>
            </a:pPr>
            <a:r>
              <a:rPr b="0" i="0" lang="en-US" sz="4800" u="none" cap="none" strike="noStrike">
                <a:solidFill>
                  <a:srgbClr val="000000"/>
                </a:solidFill>
                <a:latin typeface="Helvetica Neue"/>
                <a:ea typeface="Helvetica Neue"/>
                <a:cs typeface="Helvetica Neue"/>
                <a:sym typeface="Helvetica Neue"/>
              </a:rPr>
              <a:t>Began October 2, 2025 with identification of 5 cases without source in Spartanburg County, followed by 2 additional cases from two schools with MMR vaccination rates of 21% and 82%.</a:t>
            </a:r>
            <a:endParaRPr/>
          </a:p>
        </p:txBody>
      </p:sp>
      <p:pic>
        <p:nvPicPr>
          <p:cNvPr descr="pasted-movie.png" id="303" name="Google Shape;303;p31"/>
          <p:cNvPicPr preferRelativeResize="0"/>
          <p:nvPr/>
        </p:nvPicPr>
        <p:blipFill rotWithShape="1">
          <a:blip r:embed="rId3">
            <a:alphaModFix/>
          </a:blip>
          <a:srcRect b="0" l="0" r="0" t="0"/>
          <a:stretch/>
        </p:blipFill>
        <p:spPr>
          <a:xfrm>
            <a:off x="13639148" y="6667706"/>
            <a:ext cx="9068452" cy="3013929"/>
          </a:xfrm>
          <a:prstGeom prst="rect">
            <a:avLst/>
          </a:prstGeom>
          <a:noFill/>
          <a:ln>
            <a:noFill/>
          </a:ln>
        </p:spPr>
      </p:pic>
      <p:pic>
        <p:nvPicPr>
          <p:cNvPr descr="pasted-movie.png" id="304" name="Google Shape;304;p31"/>
          <p:cNvPicPr preferRelativeResize="0"/>
          <p:nvPr/>
        </p:nvPicPr>
        <p:blipFill rotWithShape="1">
          <a:blip r:embed="rId4">
            <a:alphaModFix/>
          </a:blip>
          <a:srcRect b="0" l="0" r="0" t="0"/>
          <a:stretch/>
        </p:blipFill>
        <p:spPr>
          <a:xfrm>
            <a:off x="957920" y="4701078"/>
            <a:ext cx="12674790" cy="8003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2"/>
          <p:cNvSpPr txBox="1"/>
          <p:nvPr>
            <p:ph type="title"/>
          </p:nvPr>
        </p:nvSpPr>
        <p:spPr>
          <a:xfrm>
            <a:off x="2015066" y="658129"/>
            <a:ext cx="21031202" cy="1604692"/>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Conclusions</a:t>
            </a:r>
            <a:endParaRPr/>
          </a:p>
        </p:txBody>
      </p:sp>
      <p:sp>
        <p:nvSpPr>
          <p:cNvPr id="310" name="Google Shape;310;p32"/>
          <p:cNvSpPr txBox="1"/>
          <p:nvPr/>
        </p:nvSpPr>
        <p:spPr>
          <a:xfrm>
            <a:off x="1676400" y="2456071"/>
            <a:ext cx="21031202" cy="10488777"/>
          </a:xfrm>
          <a:prstGeom prst="rect">
            <a:avLst/>
          </a:prstGeom>
          <a:noFill/>
          <a:ln>
            <a:noFill/>
          </a:ln>
        </p:spPr>
        <p:txBody>
          <a:bodyPr anchorCtr="0" anchor="ctr" bIns="50800" lIns="50800" spcFirstLastPara="1" rIns="50800" wrap="square" tIns="50800">
            <a:normAutofit/>
          </a:bodyPr>
          <a:lstStyle/>
          <a:p>
            <a:pPr indent="-457200" lvl="0" marL="45720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Measles is highly contagious</a:t>
            </a:r>
            <a:endParaRPr/>
          </a:p>
          <a:p>
            <a:pPr indent="-457200" lvl="1" marL="91440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It requires ≥95% community immunity to prevent spread</a:t>
            </a:r>
            <a:endParaRPr/>
          </a:p>
          <a:p>
            <a:pPr indent="0" lvl="0" marL="0" marR="0" rtl="0" algn="l">
              <a:lnSpc>
                <a:spcPct val="90000"/>
              </a:lnSpc>
              <a:spcBef>
                <a:spcPts val="0"/>
              </a:spcBef>
              <a:spcAft>
                <a:spcPts val="0"/>
              </a:spcAft>
              <a:buClr>
                <a:srgbClr val="000000"/>
              </a:buClr>
              <a:buSzPts val="4800"/>
              <a:buFont typeface="Arial"/>
              <a:buNone/>
            </a:pPr>
            <a:r>
              <a:t/>
            </a:r>
            <a:endParaRPr b="0" i="0" sz="3000" u="none" cap="none" strike="noStrike">
              <a:solidFill>
                <a:srgbClr val="000000"/>
              </a:solidFill>
              <a:latin typeface="Helvetica Neue"/>
              <a:ea typeface="Helvetica Neue"/>
              <a:cs typeface="Helvetica Neue"/>
              <a:sym typeface="Helvetica Neue"/>
            </a:endParaRPr>
          </a:p>
          <a:p>
            <a:pPr indent="-457200" lvl="0" marL="45720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Two doses of MMR i</a:t>
            </a:r>
            <a:r>
              <a:rPr lang="en-US" sz="3400"/>
              <a:t>s</a:t>
            </a:r>
            <a:r>
              <a:rPr b="0" i="0" lang="en-US" sz="3400" u="none" cap="none" strike="noStrike">
                <a:solidFill>
                  <a:srgbClr val="000000"/>
                </a:solidFill>
                <a:latin typeface="Arial"/>
                <a:ea typeface="Arial"/>
                <a:cs typeface="Arial"/>
                <a:sym typeface="Arial"/>
              </a:rPr>
              <a:t> 97% effective in inducing individual immunity</a:t>
            </a:r>
            <a:endParaRPr/>
          </a:p>
          <a:p>
            <a:pPr indent="-457200" lvl="1" marL="91440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MMR vaccination is highly effective in preventing measles outbreaks</a:t>
            </a:r>
            <a:endParaRPr/>
          </a:p>
          <a:p>
            <a:pPr indent="0" lvl="0" marL="0" marR="0" rtl="0" algn="l">
              <a:lnSpc>
                <a:spcPct val="90000"/>
              </a:lnSpc>
              <a:spcBef>
                <a:spcPts val="0"/>
              </a:spcBef>
              <a:spcAft>
                <a:spcPts val="0"/>
              </a:spcAft>
              <a:buClr>
                <a:srgbClr val="000000"/>
              </a:buClr>
              <a:buSzPts val="4800"/>
              <a:buFont typeface="Arial"/>
              <a:buNone/>
            </a:pPr>
            <a:r>
              <a:t/>
            </a:r>
            <a:endParaRPr b="0" i="0" sz="3000" u="none" cap="none" strike="noStrike">
              <a:solidFill>
                <a:srgbClr val="000000"/>
              </a:solidFill>
              <a:latin typeface="Helvetica Neue"/>
              <a:ea typeface="Helvetica Neue"/>
              <a:cs typeface="Helvetica Neue"/>
              <a:sym typeface="Helvetica Neue"/>
            </a:endParaRPr>
          </a:p>
          <a:p>
            <a:pPr indent="-457200" lvl="0" marL="45720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Measles can be suspected clinically</a:t>
            </a:r>
            <a:endParaRPr/>
          </a:p>
          <a:p>
            <a:pPr indent="-457200" lvl="1" marL="91440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Fever, 3 C’s, Koplic spots followed by rash</a:t>
            </a:r>
            <a:endParaRPr/>
          </a:p>
          <a:p>
            <a:pPr indent="-152400" lvl="0" marL="457200" marR="0" rtl="0" algn="l">
              <a:lnSpc>
                <a:spcPct val="90000"/>
              </a:lnSpc>
              <a:spcBef>
                <a:spcPts val="0"/>
              </a:spcBef>
              <a:spcAft>
                <a:spcPts val="0"/>
              </a:spcAft>
              <a:buClr>
                <a:srgbClr val="000000"/>
              </a:buClr>
              <a:buSzPts val="4800"/>
              <a:buFont typeface="Arial"/>
              <a:buNone/>
            </a:pPr>
            <a:r>
              <a:t/>
            </a:r>
            <a:endParaRPr b="0" i="0" sz="3000" u="none" cap="none" strike="noStrike">
              <a:solidFill>
                <a:srgbClr val="000000"/>
              </a:solidFill>
              <a:latin typeface="Helvetica Neue"/>
              <a:ea typeface="Helvetica Neue"/>
              <a:cs typeface="Helvetica Neue"/>
              <a:sym typeface="Helvetica Neue"/>
            </a:endParaRPr>
          </a:p>
          <a:p>
            <a:pPr indent="-457200" lvl="0" marL="45720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Testing entails RT-PCR of throat, nasopharyngeal, urine, and/or blood and serology</a:t>
            </a:r>
            <a:endParaRPr/>
          </a:p>
          <a:p>
            <a:pPr indent="0" lvl="0" marL="0" marR="0" rtl="0" algn="l">
              <a:lnSpc>
                <a:spcPct val="90000"/>
              </a:lnSpc>
              <a:spcBef>
                <a:spcPts val="0"/>
              </a:spcBef>
              <a:spcAft>
                <a:spcPts val="0"/>
              </a:spcAft>
              <a:buClr>
                <a:srgbClr val="000000"/>
              </a:buClr>
              <a:buSzPts val="4800"/>
              <a:buFont typeface="Arial"/>
              <a:buNone/>
            </a:pPr>
            <a:r>
              <a:t/>
            </a:r>
            <a:endParaRPr b="0" i="0" sz="3000" u="none" cap="none" strike="noStrike">
              <a:solidFill>
                <a:srgbClr val="000000"/>
              </a:solidFill>
              <a:latin typeface="Helvetica Neue"/>
              <a:ea typeface="Helvetica Neue"/>
              <a:cs typeface="Helvetica Neue"/>
              <a:sym typeface="Helvetica Neue"/>
            </a:endParaRPr>
          </a:p>
          <a:p>
            <a:pPr indent="-457200" lvl="0" marL="45720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Patients suspected of measles should be placed in respiratory isolation</a:t>
            </a:r>
            <a:endParaRPr/>
          </a:p>
          <a:p>
            <a:pPr indent="-457200" lvl="1" marL="91440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HCP should wear N95 masks and be measles immune</a:t>
            </a:r>
            <a:endParaRPr/>
          </a:p>
          <a:p>
            <a:pPr indent="0" lvl="0" marL="0" marR="0" rtl="0" algn="l">
              <a:lnSpc>
                <a:spcPct val="90000"/>
              </a:lnSpc>
              <a:spcBef>
                <a:spcPts val="0"/>
              </a:spcBef>
              <a:spcAft>
                <a:spcPts val="0"/>
              </a:spcAft>
              <a:buClr>
                <a:srgbClr val="000000"/>
              </a:buClr>
              <a:buSzPts val="4800"/>
              <a:buFont typeface="Arial"/>
              <a:buNone/>
            </a:pPr>
            <a:r>
              <a:t/>
            </a:r>
            <a:endParaRPr b="0" i="0" sz="3000" u="none" cap="none" strike="noStrike">
              <a:solidFill>
                <a:srgbClr val="000000"/>
              </a:solidFill>
              <a:latin typeface="Helvetica Neue"/>
              <a:ea typeface="Helvetica Neue"/>
              <a:cs typeface="Helvetica Neue"/>
              <a:sym typeface="Helvetica Neue"/>
            </a:endParaRPr>
          </a:p>
          <a:p>
            <a:pPr indent="-457200" lvl="0" marL="45720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30% of healthy individuals have complications from measles infection</a:t>
            </a:r>
            <a:endParaRPr/>
          </a:p>
          <a:p>
            <a:pPr indent="-457200" lvl="1" marL="91440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pneumonia, hearing loss, blindness, malnutrition, encephalitis</a:t>
            </a:r>
            <a:endParaRPr/>
          </a:p>
          <a:p>
            <a:pPr indent="0" lvl="0" marL="0" marR="0" rtl="0" algn="l">
              <a:lnSpc>
                <a:spcPct val="90000"/>
              </a:lnSpc>
              <a:spcBef>
                <a:spcPts val="0"/>
              </a:spcBef>
              <a:spcAft>
                <a:spcPts val="0"/>
              </a:spcAft>
              <a:buClr>
                <a:srgbClr val="000000"/>
              </a:buClr>
              <a:buSzPts val="4800"/>
              <a:buFont typeface="Arial"/>
              <a:buNone/>
            </a:pPr>
            <a:r>
              <a:t/>
            </a:r>
            <a:endParaRPr b="0" i="0" sz="3000" u="none" cap="none" strike="noStrike">
              <a:solidFill>
                <a:srgbClr val="000000"/>
              </a:solidFill>
              <a:latin typeface="Helvetica Neue"/>
              <a:ea typeface="Helvetica Neue"/>
              <a:cs typeface="Helvetica Neue"/>
              <a:sym typeface="Helvetica Neue"/>
            </a:endParaRPr>
          </a:p>
          <a:p>
            <a:pPr indent="-457200" lvl="0" marL="45720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There is no specific treatment for measles</a:t>
            </a:r>
            <a:endParaRPr/>
          </a:p>
          <a:p>
            <a:pPr indent="-457200" lvl="1" marL="91440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Vitamin A supplementation may reduce complications but doesn’t prevent measles infection</a:t>
            </a:r>
            <a:endParaRPr/>
          </a:p>
          <a:p>
            <a:pPr indent="-152400" lvl="0" marL="457200" marR="0" rtl="0" algn="l">
              <a:lnSpc>
                <a:spcPct val="90000"/>
              </a:lnSpc>
              <a:spcBef>
                <a:spcPts val="0"/>
              </a:spcBef>
              <a:spcAft>
                <a:spcPts val="0"/>
              </a:spcAft>
              <a:buClr>
                <a:srgbClr val="000000"/>
              </a:buClr>
              <a:buSzPts val="4800"/>
              <a:buFont typeface="Arial"/>
              <a:buNone/>
            </a:pPr>
            <a:r>
              <a:t/>
            </a:r>
            <a:endParaRPr b="0" i="0" sz="3000" u="none" cap="none" strike="noStrike">
              <a:solidFill>
                <a:srgbClr val="000000"/>
              </a:solidFill>
              <a:latin typeface="Helvetica Neue"/>
              <a:ea typeface="Helvetica Neue"/>
              <a:cs typeface="Helvetica Neue"/>
              <a:sym typeface="Helvetica Neue"/>
            </a:endParaRPr>
          </a:p>
          <a:p>
            <a:pPr indent="-457200" lvl="0" marL="45720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Multiple measles outbreaks are currently occurring in the U.S.</a:t>
            </a:r>
            <a:endParaRPr/>
          </a:p>
          <a:p>
            <a:pPr indent="-457200" lvl="1" marL="914400" marR="0" rtl="0" algn="l">
              <a:lnSpc>
                <a:spcPct val="9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The primary cause is failure to vaccinate, not failure of the vaccine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3"/>
          <p:cNvSpPr txBox="1"/>
          <p:nvPr>
            <p:ph idx="4294967295" type="ctrTitle"/>
          </p:nvPr>
        </p:nvSpPr>
        <p:spPr>
          <a:xfrm>
            <a:off x="1778000" y="2298700"/>
            <a:ext cx="20828000" cy="4648200"/>
          </a:xfrm>
          <a:prstGeom prst="rect">
            <a:avLst/>
          </a:prstGeom>
          <a:noFill/>
          <a:ln>
            <a:noFill/>
          </a:ln>
        </p:spPr>
        <p:txBody>
          <a:bodyPr anchorCtr="0" anchor="b" bIns="50800" lIns="50800" spcFirstLastPara="1" rIns="50800" wrap="square" tIns="50800">
            <a:normAutofit/>
          </a:bodyPr>
          <a:lstStyle/>
          <a:p>
            <a:pPr indent="0" lvl="0" marL="0" marR="0" rtl="0" algn="ctr">
              <a:lnSpc>
                <a:spcPct val="100000"/>
              </a:lnSpc>
              <a:spcBef>
                <a:spcPts val="0"/>
              </a:spcBef>
              <a:spcAft>
                <a:spcPts val="0"/>
              </a:spcAft>
              <a:buClr>
                <a:srgbClr val="000000"/>
              </a:buClr>
              <a:buSzPts val="8800"/>
              <a:buFont typeface="Arial"/>
              <a:buNone/>
            </a:pPr>
            <a:r>
              <a:rPr b="1" i="0" lang="en-US" sz="8800" u="none" cap="none" strike="noStrike">
                <a:solidFill>
                  <a:srgbClr val="000000"/>
                </a:solidFill>
                <a:latin typeface="Arial"/>
                <a:ea typeface="Arial"/>
                <a:cs typeface="Arial"/>
                <a:sym typeface="Arial"/>
              </a:rPr>
              <a:t>Measles: Infection Control in Healthcare Settings</a:t>
            </a:r>
            <a:endParaRPr/>
          </a:p>
        </p:txBody>
      </p:sp>
      <p:sp>
        <p:nvSpPr>
          <p:cNvPr id="316" name="Google Shape;316;p33"/>
          <p:cNvSpPr txBox="1"/>
          <p:nvPr/>
        </p:nvSpPr>
        <p:spPr>
          <a:xfrm>
            <a:off x="6176513" y="9761619"/>
            <a:ext cx="11973600" cy="12108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Gwen Borlaug, MPH, eCIC, eFAPIC</a:t>
            </a:r>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 </a:t>
            </a:r>
            <a:r>
              <a:rPr lang="en-US" sz="3600"/>
              <a:t>P</a:t>
            </a:r>
            <a:r>
              <a:rPr b="0" i="0" lang="en-US" sz="3600" u="none" cap="none" strike="noStrike">
                <a:solidFill>
                  <a:srgbClr val="000000"/>
                </a:solidFill>
                <a:latin typeface="Arial"/>
                <a:ea typeface="Arial"/>
                <a:cs typeface="Arial"/>
                <a:sym typeface="Arial"/>
              </a:rPr>
              <a:t>ublic </a:t>
            </a:r>
            <a:r>
              <a:rPr lang="en-US" sz="3600"/>
              <a:t>H</a:t>
            </a:r>
            <a:r>
              <a:rPr b="0" i="0" lang="en-US" sz="3600" u="none" cap="none" strike="noStrike">
                <a:solidFill>
                  <a:srgbClr val="000000"/>
                </a:solidFill>
                <a:latin typeface="Arial"/>
                <a:ea typeface="Arial"/>
                <a:cs typeface="Arial"/>
                <a:sym typeface="Arial"/>
              </a:rPr>
              <a:t>ealth </a:t>
            </a:r>
            <a:r>
              <a:rPr lang="en-US" sz="3600"/>
              <a:t>A</a:t>
            </a:r>
            <a:r>
              <a:rPr b="0" i="0" lang="en-US" sz="3600" u="none" cap="none" strike="noStrike">
                <a:solidFill>
                  <a:srgbClr val="000000"/>
                </a:solidFill>
                <a:latin typeface="Arial"/>
                <a:ea typeface="Arial"/>
                <a:cs typeface="Arial"/>
                <a:sym typeface="Arial"/>
              </a:rPr>
              <a:t>dvisor, ADHS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4"/>
          <p:cNvSpPr txBox="1"/>
          <p:nvPr>
            <p:ph type="title"/>
          </p:nvPr>
        </p:nvSpPr>
        <p:spPr>
          <a:xfrm>
            <a:off x="1676400" y="297989"/>
            <a:ext cx="21031200" cy="2651126"/>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lang="en-US" sz="7200" u="sng">
                <a:solidFill>
                  <a:schemeClr val="hlink"/>
                </a:solidFill>
                <a:latin typeface="Arial"/>
                <a:ea typeface="Arial"/>
                <a:cs typeface="Arial"/>
                <a:sym typeface="Arial"/>
                <a:hlinkClick r:id="rId3"/>
              </a:rPr>
              <a:t>ADHS Measles Resources</a:t>
            </a:r>
            <a:endParaRPr b="1" sz="7200">
              <a:latin typeface="Arial"/>
              <a:ea typeface="Arial"/>
              <a:cs typeface="Arial"/>
              <a:sym typeface="Arial"/>
            </a:endParaRPr>
          </a:p>
        </p:txBody>
      </p:sp>
      <p:sp>
        <p:nvSpPr>
          <p:cNvPr id="322" name="Google Shape;322;p34"/>
          <p:cNvSpPr txBox="1"/>
          <p:nvPr>
            <p:ph idx="1" type="body"/>
          </p:nvPr>
        </p:nvSpPr>
        <p:spPr>
          <a:xfrm>
            <a:off x="1676400" y="2949114"/>
            <a:ext cx="21031200" cy="8702676"/>
          </a:xfrm>
          <a:prstGeom prst="rect">
            <a:avLst/>
          </a:prstGeom>
          <a:noFill/>
          <a:ln>
            <a:noFill/>
          </a:ln>
        </p:spPr>
        <p:txBody>
          <a:bodyPr anchorCtr="0" anchor="t" bIns="91425" lIns="91425" spcFirstLastPara="1" rIns="91425" wrap="square" tIns="91425">
            <a:noAutofit/>
          </a:bodyPr>
          <a:lstStyle/>
          <a:p>
            <a:pPr indent="-419952" lvl="0" marL="457200" rtl="0" algn="l">
              <a:lnSpc>
                <a:spcPct val="130000"/>
              </a:lnSpc>
              <a:spcBef>
                <a:spcPts val="0"/>
              </a:spcBef>
              <a:spcAft>
                <a:spcPts val="0"/>
              </a:spcAft>
              <a:buClr>
                <a:srgbClr val="0000FF"/>
              </a:buClr>
              <a:buSzPts val="3013"/>
              <a:buFont typeface="Arial"/>
              <a:buChar char="•"/>
            </a:pPr>
            <a:r>
              <a:rPr lang="en-US" sz="3013" u="sng">
                <a:solidFill>
                  <a:srgbClr val="0000FF"/>
                </a:solidFill>
                <a:latin typeface="Arial"/>
                <a:ea typeface="Arial"/>
                <a:cs typeface="Arial"/>
                <a:sym typeface="Arial"/>
                <a:hlinkClick r:id="rId4">
                  <a:extLst>
                    <a:ext uri="{A12FA001-AC4F-418D-AE19-62706E023703}">
                      <ahyp:hlinkClr val="tx"/>
                    </a:ext>
                  </a:extLst>
                </a:hlinkClick>
              </a:rPr>
              <a:t>ADHS Measles Surveillance Toolkit for Healthcare Settings</a:t>
            </a:r>
            <a:endParaRPr sz="3013">
              <a:solidFill>
                <a:srgbClr val="0000FF"/>
              </a:solidFill>
              <a:latin typeface="Arial"/>
              <a:ea typeface="Arial"/>
              <a:cs typeface="Arial"/>
              <a:sym typeface="Arial"/>
            </a:endParaRPr>
          </a:p>
          <a:p>
            <a:pPr indent="-398838" lvl="0" marL="457200" rtl="0" algn="l">
              <a:lnSpc>
                <a:spcPct val="130000"/>
              </a:lnSpc>
              <a:spcBef>
                <a:spcPts val="0"/>
              </a:spcBef>
              <a:spcAft>
                <a:spcPts val="0"/>
              </a:spcAft>
              <a:buClr>
                <a:srgbClr val="0000FF"/>
              </a:buClr>
              <a:buSzPts val="2681"/>
              <a:buFont typeface="Arial"/>
              <a:buChar char="•"/>
            </a:pPr>
            <a:r>
              <a:rPr lang="en-US" sz="3013">
                <a:solidFill>
                  <a:srgbClr val="0000FF"/>
                </a:solidFill>
                <a:latin typeface="Arial"/>
                <a:ea typeface="Arial"/>
                <a:cs typeface="Arial"/>
                <a:sym typeface="Arial"/>
                <a:extLst>
                  <a:ext uri="http://customooxmlschemas.google.com/">
                    <go:slidesCustomData xmlns:go="http://customooxmlschemas.google.com/" textRoundtripDataId="1"/>
                  </a:ext>
                </a:extLst>
              </a:rPr>
              <a:t>*NEW* </a:t>
            </a:r>
            <a:r>
              <a:rPr lang="en-US" sz="2980" u="sng">
                <a:solidFill>
                  <a:srgbClr val="0000FF"/>
                </a:solidFill>
                <a:highlight>
                  <a:srgbClr val="FFFFFF"/>
                </a:highlight>
                <a:latin typeface="Arial"/>
                <a:ea typeface="Arial"/>
                <a:cs typeface="Arial"/>
                <a:sym typeface="Arial"/>
                <a:hlinkClick r:id="rId5">
                  <a:extLst>
                    <a:ext uri="{A12FA001-AC4F-418D-AE19-62706E023703}">
                      <ahyp:hlinkClr val="tx"/>
                    </a:ext>
                  </a:extLst>
                </a:hlinkClick>
                <a:extLst>
                  <a:ext uri="http://customooxmlschemas.google.com/">
                    <go:slidesCustomData xmlns:go="http://customooxmlschemas.google.com/" textRoundtripDataId="2"/>
                  </a:ext>
                </a:extLst>
              </a:rPr>
              <a:t>ADHS FAQs: Managing Measles Exposures in Healthcare Personnel</a:t>
            </a:r>
            <a:endParaRPr sz="2980">
              <a:solidFill>
                <a:srgbClr val="0000FF"/>
              </a:solidFill>
              <a:highlight>
                <a:srgbClr val="FFFFFF"/>
              </a:highlight>
              <a:latin typeface="Arial"/>
              <a:ea typeface="Arial"/>
              <a:cs typeface="Arial"/>
              <a:sym typeface="Arial"/>
              <a:extLst>
                <a:ext uri="http://customooxmlschemas.google.com/">
                  <go:slidesCustomData xmlns:go="http://customooxmlschemas.google.com/" textRoundtripDataId="3"/>
                </a:ext>
              </a:extLst>
            </a:endParaRPr>
          </a:p>
          <a:p>
            <a:pPr indent="-417888" lvl="0" marL="457200" rtl="0" algn="l">
              <a:lnSpc>
                <a:spcPct val="130000"/>
              </a:lnSpc>
              <a:spcBef>
                <a:spcPts val="0"/>
              </a:spcBef>
              <a:spcAft>
                <a:spcPts val="0"/>
              </a:spcAft>
              <a:buClr>
                <a:srgbClr val="0000FF"/>
              </a:buClr>
              <a:buSzPts val="2981"/>
              <a:buFont typeface="Arial"/>
              <a:buChar char="•"/>
            </a:pPr>
            <a:r>
              <a:rPr lang="en-US" sz="2980">
                <a:solidFill>
                  <a:srgbClr val="0000FF"/>
                </a:solidFill>
                <a:highlight>
                  <a:srgbClr val="FFFFFF"/>
                </a:highlight>
                <a:latin typeface="Arial"/>
                <a:ea typeface="Arial"/>
                <a:cs typeface="Arial"/>
                <a:sym typeface="Arial"/>
                <a:extLst>
                  <a:ext uri="http://customooxmlschemas.google.com/">
                    <go:slidesCustomData xmlns:go="http://customooxmlschemas.google.com/" textRoundtripDataId="4"/>
                  </a:ext>
                </a:extLst>
              </a:rPr>
              <a:t>*NEW* </a:t>
            </a:r>
            <a:r>
              <a:rPr lang="en-US" sz="2980" u="sng">
                <a:solidFill>
                  <a:srgbClr val="0000FF"/>
                </a:solidFill>
                <a:highlight>
                  <a:srgbClr val="FFFFFF"/>
                </a:highlight>
                <a:latin typeface="Arial"/>
                <a:ea typeface="Arial"/>
                <a:cs typeface="Arial"/>
                <a:sym typeface="Arial"/>
                <a:hlinkClick r:id="rId6">
                  <a:extLst>
                    <a:ext uri="{A12FA001-AC4F-418D-AE19-62706E023703}">
                      <ahyp:hlinkClr val="tx"/>
                    </a:ext>
                  </a:extLst>
                </a:hlinkClick>
                <a:extLst>
                  <a:ext uri="http://customooxmlschemas.google.com/">
                    <go:slidesCustomData xmlns:go="http://customooxmlschemas.google.com/" textRoundtripDataId="5"/>
                  </a:ext>
                </a:extLst>
              </a:rPr>
              <a:t>ADHS FAQs: Preventing and Controlling Measles in Healthcare Facilities</a:t>
            </a:r>
            <a:endParaRPr sz="2980">
              <a:solidFill>
                <a:srgbClr val="0000FF"/>
              </a:solidFill>
              <a:latin typeface="Arial"/>
              <a:ea typeface="Arial"/>
              <a:cs typeface="Arial"/>
              <a:sym typeface="Arial"/>
            </a:endParaRPr>
          </a:p>
          <a:p>
            <a:pPr indent="-419952" lvl="0" marL="457200" rtl="0" algn="l">
              <a:lnSpc>
                <a:spcPct val="130000"/>
              </a:lnSpc>
              <a:spcBef>
                <a:spcPts val="0"/>
              </a:spcBef>
              <a:spcAft>
                <a:spcPts val="0"/>
              </a:spcAft>
              <a:buClr>
                <a:srgbClr val="0000FF"/>
              </a:buClr>
              <a:buSzPts val="3013"/>
              <a:buFont typeface="Arial"/>
              <a:buChar char="•"/>
            </a:pPr>
            <a:r>
              <a:rPr lang="en-US" sz="3013" u="sng">
                <a:solidFill>
                  <a:srgbClr val="0000FF"/>
                </a:solidFill>
                <a:latin typeface="Arial"/>
                <a:ea typeface="Arial"/>
                <a:cs typeface="Arial"/>
                <a:sym typeface="Arial"/>
                <a:hlinkClick r:id="rId7">
                  <a:extLst>
                    <a:ext uri="{A12FA001-AC4F-418D-AE19-62706E023703}">
                      <ahyp:hlinkClr val="tx"/>
                    </a:ext>
                  </a:extLst>
                </a:hlinkClick>
              </a:rPr>
              <a:t>CDC Measles Information for Healthcare Providers</a:t>
            </a:r>
            <a:endParaRPr sz="3013">
              <a:solidFill>
                <a:srgbClr val="0000FF"/>
              </a:solidFill>
              <a:latin typeface="Arial"/>
              <a:ea typeface="Arial"/>
              <a:cs typeface="Arial"/>
              <a:sym typeface="Arial"/>
            </a:endParaRPr>
          </a:p>
          <a:p>
            <a:pPr indent="-419952" lvl="0" marL="457200" rtl="0" algn="l">
              <a:lnSpc>
                <a:spcPct val="130000"/>
              </a:lnSpc>
              <a:spcBef>
                <a:spcPts val="0"/>
              </a:spcBef>
              <a:spcAft>
                <a:spcPts val="0"/>
              </a:spcAft>
              <a:buClr>
                <a:srgbClr val="0000FF"/>
              </a:buClr>
              <a:buSzPts val="3013"/>
              <a:buFont typeface="Arial"/>
              <a:buChar char="•"/>
            </a:pPr>
            <a:r>
              <a:rPr lang="en-US" sz="3013" u="sng">
                <a:solidFill>
                  <a:srgbClr val="0000FF"/>
                </a:solidFill>
                <a:latin typeface="Arial"/>
                <a:ea typeface="Arial"/>
                <a:cs typeface="Arial"/>
                <a:sym typeface="Arial"/>
                <a:hlinkClick r:id="rId8">
                  <a:extLst>
                    <a:ext uri="{A12FA001-AC4F-418D-AE19-62706E023703}">
                      <ahyp:hlinkClr val="tx"/>
                    </a:ext>
                  </a:extLst>
                </a:hlinkClick>
              </a:rPr>
              <a:t>CDC Measles Website</a:t>
            </a:r>
            <a:endParaRPr sz="3013">
              <a:solidFill>
                <a:srgbClr val="0000FF"/>
              </a:solidFill>
              <a:latin typeface="Arial"/>
              <a:ea typeface="Arial"/>
              <a:cs typeface="Arial"/>
              <a:sym typeface="Arial"/>
            </a:endParaRPr>
          </a:p>
          <a:p>
            <a:pPr indent="-419952" lvl="0" marL="457200" rtl="0" algn="l">
              <a:lnSpc>
                <a:spcPct val="130000"/>
              </a:lnSpc>
              <a:spcBef>
                <a:spcPts val="0"/>
              </a:spcBef>
              <a:spcAft>
                <a:spcPts val="0"/>
              </a:spcAft>
              <a:buClr>
                <a:srgbClr val="0000FF"/>
              </a:buClr>
              <a:buSzPts val="3013"/>
              <a:buFont typeface="Arial"/>
              <a:buChar char="•"/>
            </a:pPr>
            <a:r>
              <a:rPr lang="en-US" sz="3013" u="sng">
                <a:solidFill>
                  <a:srgbClr val="0000FF"/>
                </a:solidFill>
                <a:latin typeface="Arial"/>
                <a:ea typeface="Arial"/>
                <a:cs typeface="Arial"/>
                <a:sym typeface="Arial"/>
                <a:hlinkClick r:id="rId9">
                  <a:extLst>
                    <a:ext uri="{A12FA001-AC4F-418D-AE19-62706E023703}">
                      <ahyp:hlinkClr val="tx"/>
                    </a:ext>
                  </a:extLst>
                </a:hlinkClick>
              </a:rPr>
              <a:t>ADHS Measles Clinician Fact Sheet</a:t>
            </a:r>
            <a:endParaRPr sz="3013">
              <a:solidFill>
                <a:srgbClr val="0000FF"/>
              </a:solidFill>
              <a:latin typeface="Arial"/>
              <a:ea typeface="Arial"/>
              <a:cs typeface="Arial"/>
              <a:sym typeface="Arial"/>
            </a:endParaRPr>
          </a:p>
          <a:p>
            <a:pPr indent="-419952" lvl="0" marL="457200" rtl="0" algn="l">
              <a:lnSpc>
                <a:spcPct val="130000"/>
              </a:lnSpc>
              <a:spcBef>
                <a:spcPts val="0"/>
              </a:spcBef>
              <a:spcAft>
                <a:spcPts val="0"/>
              </a:spcAft>
              <a:buClr>
                <a:srgbClr val="0000FF"/>
              </a:buClr>
              <a:buSzPts val="3013"/>
              <a:buFont typeface="Arial"/>
              <a:buChar char="•"/>
            </a:pPr>
            <a:r>
              <a:rPr lang="en-US" sz="3013" u="sng">
                <a:solidFill>
                  <a:srgbClr val="0000FF"/>
                </a:solidFill>
                <a:latin typeface="Arial"/>
                <a:ea typeface="Arial"/>
                <a:cs typeface="Arial"/>
                <a:sym typeface="Arial"/>
                <a:hlinkClick r:id="rId10">
                  <a:extLst>
                    <a:ext uri="{A12FA001-AC4F-418D-AE19-62706E023703}">
                      <ahyp:hlinkClr val="tx"/>
                    </a:ext>
                  </a:extLst>
                </a:hlinkClick>
              </a:rPr>
              <a:t>ADHS Measles Clinician FAQs</a:t>
            </a:r>
            <a:endParaRPr sz="3013">
              <a:solidFill>
                <a:srgbClr val="0000FF"/>
              </a:solidFill>
              <a:latin typeface="Arial"/>
              <a:ea typeface="Arial"/>
              <a:cs typeface="Arial"/>
              <a:sym typeface="Arial"/>
            </a:endParaRPr>
          </a:p>
          <a:p>
            <a:pPr indent="-419952" lvl="0" marL="457200" rtl="0" algn="l">
              <a:lnSpc>
                <a:spcPct val="130000"/>
              </a:lnSpc>
              <a:spcBef>
                <a:spcPts val="0"/>
              </a:spcBef>
              <a:spcAft>
                <a:spcPts val="0"/>
              </a:spcAft>
              <a:buClr>
                <a:srgbClr val="0000FF"/>
              </a:buClr>
              <a:buSzPts val="3013"/>
              <a:buFont typeface="Arial"/>
              <a:buChar char="•"/>
            </a:pPr>
            <a:r>
              <a:rPr lang="en-US" sz="3013" u="sng">
                <a:solidFill>
                  <a:srgbClr val="0000FF"/>
                </a:solidFill>
                <a:latin typeface="Arial"/>
                <a:ea typeface="Arial"/>
                <a:cs typeface="Arial"/>
                <a:sym typeface="Arial"/>
                <a:hlinkClick r:id="rId11">
                  <a:extLst>
                    <a:ext uri="{A12FA001-AC4F-418D-AE19-62706E023703}">
                      <ahyp:hlinkClr val="tx"/>
                    </a:ext>
                  </a:extLst>
                </a:hlinkClick>
              </a:rPr>
              <a:t>ADHS Clinician Guide: Comparison between Measles, Influenza and Rubella</a:t>
            </a:r>
            <a:endParaRPr sz="3013">
              <a:solidFill>
                <a:srgbClr val="0000FF"/>
              </a:solidFill>
              <a:latin typeface="Arial"/>
              <a:ea typeface="Arial"/>
              <a:cs typeface="Arial"/>
              <a:sym typeface="Arial"/>
            </a:endParaRPr>
          </a:p>
          <a:p>
            <a:pPr indent="-419952" lvl="0" marL="457200" rtl="0" algn="l">
              <a:lnSpc>
                <a:spcPct val="130000"/>
              </a:lnSpc>
              <a:spcBef>
                <a:spcPts val="0"/>
              </a:spcBef>
              <a:spcAft>
                <a:spcPts val="0"/>
              </a:spcAft>
              <a:buClr>
                <a:srgbClr val="0000FF"/>
              </a:buClr>
              <a:buSzPts val="3013"/>
              <a:buFont typeface="Arial"/>
              <a:buChar char="•"/>
            </a:pPr>
            <a:r>
              <a:rPr lang="en-US" sz="3013" u="sng">
                <a:solidFill>
                  <a:srgbClr val="0000FF"/>
                </a:solidFill>
                <a:latin typeface="Arial"/>
                <a:ea typeface="Arial"/>
                <a:cs typeface="Arial"/>
                <a:sym typeface="Arial"/>
                <a:hlinkClick r:id="rId12">
                  <a:extLst>
                    <a:ext uri="{A12FA001-AC4F-418D-AE19-62706E023703}">
                      <ahyp:hlinkClr val="tx"/>
                    </a:ext>
                  </a:extLst>
                </a:hlinkClick>
              </a:rPr>
              <a:t>Arizona Measles Outbreak Data</a:t>
            </a:r>
            <a:endParaRPr sz="3013">
              <a:solidFill>
                <a:srgbClr val="0000FF"/>
              </a:solidFill>
              <a:latin typeface="Arial"/>
              <a:ea typeface="Arial"/>
              <a:cs typeface="Arial"/>
              <a:sym typeface="Arial"/>
            </a:endParaRPr>
          </a:p>
          <a:p>
            <a:pPr indent="-419952" lvl="0" marL="457200" rtl="0" algn="l">
              <a:lnSpc>
                <a:spcPct val="130000"/>
              </a:lnSpc>
              <a:spcBef>
                <a:spcPts val="0"/>
              </a:spcBef>
              <a:spcAft>
                <a:spcPts val="0"/>
              </a:spcAft>
              <a:buClr>
                <a:srgbClr val="0000FF"/>
              </a:buClr>
              <a:buSzPts val="3013"/>
              <a:buFont typeface="Arial"/>
              <a:buChar char="•"/>
            </a:pPr>
            <a:r>
              <a:rPr lang="en-US" sz="3013" u="sng">
                <a:solidFill>
                  <a:srgbClr val="0000FF"/>
                </a:solidFill>
                <a:latin typeface="Arial"/>
                <a:ea typeface="Arial"/>
                <a:cs typeface="Arial"/>
                <a:sym typeface="Arial"/>
                <a:hlinkClick r:id="rId13">
                  <a:extLst>
                    <a:ext uri="{A12FA001-AC4F-418D-AE19-62706E023703}">
                      <ahyp:hlinkClr val="tx"/>
                    </a:ext>
                  </a:extLst>
                </a:hlinkClick>
              </a:rPr>
              <a:t>County Health Departments</a:t>
            </a:r>
            <a:endParaRPr sz="3013">
              <a:solidFill>
                <a:srgbClr val="0000FF"/>
              </a:solidFill>
              <a:latin typeface="Arial"/>
              <a:ea typeface="Arial"/>
              <a:cs typeface="Arial"/>
              <a:sym typeface="Arial"/>
            </a:endParaRPr>
          </a:p>
          <a:p>
            <a:pPr indent="-419952" lvl="0" marL="457200" rtl="0" algn="l">
              <a:lnSpc>
                <a:spcPct val="130000"/>
              </a:lnSpc>
              <a:spcBef>
                <a:spcPts val="0"/>
              </a:spcBef>
              <a:spcAft>
                <a:spcPts val="0"/>
              </a:spcAft>
              <a:buClr>
                <a:srgbClr val="0000FF"/>
              </a:buClr>
              <a:buSzPts val="3013"/>
              <a:buFont typeface="Arial"/>
              <a:buChar char="•"/>
            </a:pPr>
            <a:r>
              <a:rPr lang="en-US" sz="3013" u="sng">
                <a:solidFill>
                  <a:srgbClr val="0000FF"/>
                </a:solidFill>
                <a:latin typeface="Arial"/>
                <a:ea typeface="Arial"/>
                <a:cs typeface="Arial"/>
                <a:sym typeface="Arial"/>
                <a:hlinkClick r:id="rId14">
                  <a:extLst>
                    <a:ext uri="{A12FA001-AC4F-418D-AE19-62706E023703}">
                      <ahyp:hlinkClr val="tx"/>
                    </a:ext>
                  </a:extLst>
                </a:hlinkClick>
              </a:rPr>
              <a:t>CDC Interim Infection Prevention and Control Recommendations for Measles in Healthcare Settings</a:t>
            </a:r>
            <a:endParaRPr sz="3013" u="sng">
              <a:solidFill>
                <a:srgbClr val="0000FF"/>
              </a:solidFill>
              <a:latin typeface="Arial"/>
              <a:ea typeface="Arial"/>
              <a:cs typeface="Arial"/>
              <a:sym typeface="Arial"/>
            </a:endParaRPr>
          </a:p>
          <a:p>
            <a:pPr indent="-419952" lvl="0" marL="457200" rtl="0" algn="l">
              <a:lnSpc>
                <a:spcPct val="130000"/>
              </a:lnSpc>
              <a:spcBef>
                <a:spcPts val="0"/>
              </a:spcBef>
              <a:spcAft>
                <a:spcPts val="0"/>
              </a:spcAft>
              <a:buClr>
                <a:srgbClr val="0000FF"/>
              </a:buClr>
              <a:buSzPts val="3013"/>
              <a:buFont typeface="Arial"/>
              <a:buChar char="•"/>
            </a:pPr>
            <a:r>
              <a:rPr lang="en-US" sz="3013" u="sng">
                <a:solidFill>
                  <a:srgbClr val="0000FF"/>
                </a:solidFill>
                <a:latin typeface="Arial"/>
                <a:ea typeface="Arial"/>
                <a:cs typeface="Arial"/>
                <a:sym typeface="Arial"/>
                <a:hlinkClick r:id="rId15">
                  <a:extLst>
                    <a:ext uri="{A12FA001-AC4F-418D-AE19-62706E023703}">
                      <ahyp:hlinkClr val="tx"/>
                    </a:ext>
                  </a:extLst>
                </a:hlinkClick>
              </a:rPr>
              <a:t>CDC Infection Control in Healthcare Personnel: Epidemiology and Control of Selected Infections Transmitted Among Healthcare Personnel and Patients (2024)</a:t>
            </a:r>
            <a:endParaRPr sz="3013" u="sng">
              <a:solidFill>
                <a:srgbClr val="0000FF"/>
              </a:solidFill>
              <a:latin typeface="Arial"/>
              <a:ea typeface="Arial"/>
              <a:cs typeface="Arial"/>
              <a:sym typeface="Arial"/>
            </a:endParaRPr>
          </a:p>
          <a:p>
            <a:pPr indent="-419952" lvl="0" marL="457200" rtl="0" algn="l">
              <a:lnSpc>
                <a:spcPct val="130000"/>
              </a:lnSpc>
              <a:spcBef>
                <a:spcPts val="0"/>
              </a:spcBef>
              <a:spcAft>
                <a:spcPts val="0"/>
              </a:spcAft>
              <a:buClr>
                <a:srgbClr val="0000FF"/>
              </a:buClr>
              <a:buSzPts val="3013"/>
              <a:buFont typeface="Arial"/>
              <a:buChar char="•"/>
            </a:pPr>
            <a:r>
              <a:rPr lang="en-US" sz="3013" u="sng">
                <a:solidFill>
                  <a:srgbClr val="0000FF"/>
                </a:solidFill>
                <a:latin typeface="Arial"/>
                <a:ea typeface="Arial"/>
                <a:cs typeface="Arial"/>
                <a:sym typeface="Arial"/>
                <a:hlinkClick r:id="rId16">
                  <a:extLst>
                    <a:ext uri="{A12FA001-AC4F-418D-AE19-62706E023703}">
                      <ahyp:hlinkClr val="tx"/>
                    </a:ext>
                  </a:extLst>
                </a:hlinkClick>
              </a:rPr>
              <a:t>CDC Measles Preparedness and Response in Healthcare Settings</a:t>
            </a:r>
            <a:endParaRPr sz="3013">
              <a:solidFill>
                <a:srgbClr val="0000FF"/>
              </a:solidFill>
              <a:latin typeface="Arial"/>
              <a:ea typeface="Arial"/>
              <a:cs typeface="Arial"/>
              <a:sym typeface="Arial"/>
            </a:endParaRPr>
          </a:p>
          <a:p>
            <a:pPr indent="-208280" lvl="0" marL="457200" rtl="0" algn="l">
              <a:lnSpc>
                <a:spcPct val="70000"/>
              </a:lnSpc>
              <a:spcBef>
                <a:spcPts val="2000"/>
              </a:spcBef>
              <a:spcAft>
                <a:spcPts val="0"/>
              </a:spcAft>
              <a:buClr>
                <a:srgbClr val="000000"/>
              </a:buClr>
              <a:buSzPts val="1820"/>
              <a:buFont typeface="Arial"/>
              <a:buNone/>
            </a:pPr>
            <a:r>
              <a:t/>
            </a:r>
            <a:endParaRPr sz="2120">
              <a:latin typeface="Arial"/>
              <a:ea typeface="Arial"/>
              <a:cs typeface="Arial"/>
              <a:sym typeface="Arial"/>
            </a:endParaRPr>
          </a:p>
          <a:p>
            <a:pPr indent="0" lvl="0" marL="0" rtl="0" algn="l">
              <a:lnSpc>
                <a:spcPct val="70000"/>
              </a:lnSpc>
              <a:spcBef>
                <a:spcPts val="2000"/>
              </a:spcBef>
              <a:spcAft>
                <a:spcPts val="0"/>
              </a:spcAft>
              <a:buClr>
                <a:srgbClr val="000000"/>
              </a:buClr>
              <a:buSzPts val="1820"/>
              <a:buNone/>
            </a:pPr>
            <a:r>
              <a:t/>
            </a:r>
            <a:endParaRPr sz="182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5"/>
          <p:cNvSpPr txBox="1"/>
          <p:nvPr>
            <p:ph idx="4294967295" type="title"/>
          </p:nvPr>
        </p:nvSpPr>
        <p:spPr>
          <a:xfrm>
            <a:off x="0" y="561975"/>
            <a:ext cx="21031200" cy="2651125"/>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7200"/>
              <a:buFont typeface="Arial"/>
              <a:buNone/>
            </a:pPr>
            <a:r>
              <a:rPr b="1" lang="en-US" sz="7200" u="sng">
                <a:solidFill>
                  <a:schemeClr val="hlink"/>
                </a:solidFill>
                <a:latin typeface="Arial"/>
                <a:ea typeface="Arial"/>
                <a:cs typeface="Arial"/>
                <a:sym typeface="Arial"/>
                <a:hlinkClick r:id="rId3"/>
              </a:rPr>
              <a:t>Measles in Arizona</a:t>
            </a:r>
            <a:endParaRPr b="1" sz="7200">
              <a:latin typeface="Arial"/>
              <a:ea typeface="Arial"/>
              <a:cs typeface="Arial"/>
              <a:sym typeface="Arial"/>
            </a:endParaRPr>
          </a:p>
        </p:txBody>
      </p:sp>
      <p:sp>
        <p:nvSpPr>
          <p:cNvPr id="328" name="Google Shape;328;p35"/>
          <p:cNvSpPr txBox="1"/>
          <p:nvPr/>
        </p:nvSpPr>
        <p:spPr>
          <a:xfrm>
            <a:off x="2144683" y="3478273"/>
            <a:ext cx="1441803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Arial"/>
                <a:ea typeface="Arial"/>
                <a:cs typeface="Arial"/>
                <a:sym typeface="Arial"/>
              </a:rPr>
              <a:t>Example of LHD notifications of exposures</a:t>
            </a:r>
            <a:endParaRPr/>
          </a:p>
        </p:txBody>
      </p:sp>
      <p:pic>
        <p:nvPicPr>
          <p:cNvPr id="329" name="Google Shape;329;p35"/>
          <p:cNvPicPr preferRelativeResize="0"/>
          <p:nvPr/>
        </p:nvPicPr>
        <p:blipFill rotWithShape="1">
          <a:blip r:embed="rId4">
            <a:alphaModFix/>
          </a:blip>
          <a:srcRect b="0" l="0" r="0" t="0"/>
          <a:stretch/>
        </p:blipFill>
        <p:spPr>
          <a:xfrm>
            <a:off x="2144683" y="5578798"/>
            <a:ext cx="18886517" cy="658444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6"/>
          <p:cNvSpPr txBox="1"/>
          <p:nvPr>
            <p:ph type="title"/>
          </p:nvPr>
        </p:nvSpPr>
        <p:spPr>
          <a:xfrm>
            <a:off x="1676400" y="730250"/>
            <a:ext cx="21031200" cy="2651126"/>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lang="en-US" sz="7200">
                <a:latin typeface="Arial"/>
                <a:ea typeface="Arial"/>
                <a:cs typeface="Arial"/>
                <a:sym typeface="Arial"/>
              </a:rPr>
              <a:t>Measles Prevention in Clinical Settings</a:t>
            </a:r>
            <a:endParaRPr/>
          </a:p>
        </p:txBody>
      </p:sp>
      <p:sp>
        <p:nvSpPr>
          <p:cNvPr id="335" name="Google Shape;335;p36"/>
          <p:cNvSpPr txBox="1"/>
          <p:nvPr>
            <p:ph idx="1" type="body"/>
          </p:nvPr>
        </p:nvSpPr>
        <p:spPr>
          <a:xfrm>
            <a:off x="1676400" y="3651250"/>
            <a:ext cx="21031200" cy="8702676"/>
          </a:xfrm>
          <a:prstGeom prst="rect">
            <a:avLst/>
          </a:prstGeom>
          <a:noFill/>
          <a:ln>
            <a:noFill/>
          </a:ln>
        </p:spPr>
        <p:txBody>
          <a:bodyPr anchorCtr="0" anchor="t" bIns="91425" lIns="91425" spcFirstLastPara="1" rIns="91425" wrap="square" tIns="91425">
            <a:normAutofit fontScale="92500" lnSpcReduction="10000"/>
          </a:bodyPr>
          <a:lstStyle/>
          <a:p>
            <a:pPr indent="-128270" lvl="0" marL="457200" rtl="0" algn="l">
              <a:lnSpc>
                <a:spcPct val="90000"/>
              </a:lnSpc>
              <a:spcBef>
                <a:spcPts val="0"/>
              </a:spcBef>
              <a:spcAft>
                <a:spcPts val="0"/>
              </a:spcAft>
              <a:buClr>
                <a:srgbClr val="000000"/>
              </a:buClr>
              <a:buSzPct val="100000"/>
              <a:buFont typeface="Arial"/>
              <a:buNone/>
            </a:pPr>
            <a:r>
              <a:t/>
            </a:r>
            <a:endParaRPr/>
          </a:p>
          <a:p>
            <a:pPr indent="-457200" lvl="0" marL="457200" rtl="0" algn="l">
              <a:lnSpc>
                <a:spcPct val="90000"/>
              </a:lnSpc>
              <a:spcBef>
                <a:spcPts val="2000"/>
              </a:spcBef>
              <a:spcAft>
                <a:spcPts val="0"/>
              </a:spcAft>
              <a:buClr>
                <a:srgbClr val="000000"/>
              </a:buClr>
              <a:buSzPct val="100000"/>
              <a:buFont typeface="Arial"/>
              <a:buChar char="•"/>
            </a:pPr>
            <a:r>
              <a:rPr b="1" lang="en-US">
                <a:latin typeface="Arial"/>
                <a:ea typeface="Arial"/>
                <a:cs typeface="Arial"/>
                <a:sym typeface="Arial"/>
              </a:rPr>
              <a:t>Proactive Vaccination Program</a:t>
            </a:r>
            <a:endParaRPr/>
          </a:p>
          <a:p>
            <a:pPr indent="-533400" lvl="1" marL="990600" rtl="0" algn="l">
              <a:lnSpc>
                <a:spcPct val="90000"/>
              </a:lnSpc>
              <a:spcBef>
                <a:spcPts val="2000"/>
              </a:spcBef>
              <a:spcAft>
                <a:spcPts val="0"/>
              </a:spcAft>
              <a:buClr>
                <a:srgbClr val="000000"/>
              </a:buClr>
              <a:buSzPct val="100000"/>
              <a:buChar char="•"/>
            </a:pPr>
            <a:r>
              <a:rPr lang="en-US">
                <a:latin typeface="Arial"/>
                <a:ea typeface="Arial"/>
                <a:cs typeface="Arial"/>
                <a:sym typeface="Arial"/>
              </a:rPr>
              <a:t>HCP with no evidence of immunity.</a:t>
            </a:r>
            <a:endParaRPr/>
          </a:p>
          <a:p>
            <a:pPr indent="-533400" lvl="1" marL="990600" rtl="0" algn="l">
              <a:lnSpc>
                <a:spcPct val="90000"/>
              </a:lnSpc>
              <a:spcBef>
                <a:spcPts val="2000"/>
              </a:spcBef>
              <a:spcAft>
                <a:spcPts val="0"/>
              </a:spcAft>
              <a:buClr>
                <a:srgbClr val="000000"/>
              </a:buClr>
              <a:buSzPct val="100000"/>
              <a:buChar char="•"/>
            </a:pPr>
            <a:r>
              <a:rPr lang="en-US">
                <a:latin typeface="Arial"/>
                <a:ea typeface="Arial"/>
                <a:cs typeface="Arial"/>
                <a:sym typeface="Arial"/>
              </a:rPr>
              <a:t>Consider for residents of LTCF born after 1957 with no evidence of immunity, especially in areas where measles is being transmitted.</a:t>
            </a:r>
            <a:endParaRPr/>
          </a:p>
          <a:p>
            <a:pPr indent="-128270" lvl="0" marL="457200" rtl="0" algn="l">
              <a:lnSpc>
                <a:spcPct val="90000"/>
              </a:lnSpc>
              <a:spcBef>
                <a:spcPts val="2000"/>
              </a:spcBef>
              <a:spcAft>
                <a:spcPts val="0"/>
              </a:spcAft>
              <a:buClr>
                <a:srgbClr val="000000"/>
              </a:buClr>
              <a:buSzPct val="100000"/>
              <a:buFont typeface="Arial"/>
              <a:buNone/>
            </a:pPr>
            <a:r>
              <a:t/>
            </a:r>
            <a:endParaRPr>
              <a:latin typeface="Arial"/>
              <a:ea typeface="Arial"/>
              <a:cs typeface="Arial"/>
              <a:sym typeface="Arial"/>
            </a:endParaRPr>
          </a:p>
          <a:p>
            <a:pPr indent="-457200" lvl="0" marL="457200" rtl="0" algn="l">
              <a:lnSpc>
                <a:spcPct val="90000"/>
              </a:lnSpc>
              <a:spcBef>
                <a:spcPts val="2000"/>
              </a:spcBef>
              <a:spcAft>
                <a:spcPts val="0"/>
              </a:spcAft>
              <a:buClr>
                <a:srgbClr val="000000"/>
              </a:buClr>
              <a:buSzPct val="100000"/>
              <a:buFont typeface="Arial"/>
              <a:buChar char="•"/>
            </a:pPr>
            <a:r>
              <a:rPr b="1" lang="en-US">
                <a:latin typeface="Arial"/>
                <a:ea typeface="Arial"/>
                <a:cs typeface="Arial"/>
                <a:sym typeface="Arial"/>
              </a:rPr>
              <a:t>Infection Control</a:t>
            </a:r>
            <a:endParaRPr/>
          </a:p>
          <a:p>
            <a:pPr indent="-533400" lvl="1" marL="990600" rtl="0" algn="l">
              <a:lnSpc>
                <a:spcPct val="90000"/>
              </a:lnSpc>
              <a:spcBef>
                <a:spcPts val="2000"/>
              </a:spcBef>
              <a:spcAft>
                <a:spcPts val="0"/>
              </a:spcAft>
              <a:buClr>
                <a:srgbClr val="000000"/>
              </a:buClr>
              <a:buSzPct val="100000"/>
              <a:buChar char="•"/>
            </a:pPr>
            <a:r>
              <a:rPr lang="en-US">
                <a:latin typeface="Arial"/>
                <a:ea typeface="Arial"/>
                <a:cs typeface="Arial"/>
                <a:sym typeface="Arial"/>
              </a:rPr>
              <a:t>Identify</a:t>
            </a:r>
            <a:endParaRPr/>
          </a:p>
          <a:p>
            <a:pPr indent="-533400" lvl="1" marL="990600" rtl="0" algn="l">
              <a:lnSpc>
                <a:spcPct val="90000"/>
              </a:lnSpc>
              <a:spcBef>
                <a:spcPts val="2000"/>
              </a:spcBef>
              <a:spcAft>
                <a:spcPts val="0"/>
              </a:spcAft>
              <a:buClr>
                <a:srgbClr val="000000"/>
              </a:buClr>
              <a:buSzPct val="100000"/>
              <a:buChar char="•"/>
            </a:pPr>
            <a:r>
              <a:rPr lang="en-US">
                <a:latin typeface="Arial"/>
                <a:ea typeface="Arial"/>
                <a:cs typeface="Arial"/>
                <a:sym typeface="Arial"/>
              </a:rPr>
              <a:t>Isolate</a:t>
            </a:r>
            <a:endParaRPr/>
          </a:p>
          <a:p>
            <a:pPr indent="-533400" lvl="1" marL="990600" rtl="0" algn="l">
              <a:lnSpc>
                <a:spcPct val="90000"/>
              </a:lnSpc>
              <a:spcBef>
                <a:spcPts val="2000"/>
              </a:spcBef>
              <a:spcAft>
                <a:spcPts val="0"/>
              </a:spcAft>
              <a:buClr>
                <a:srgbClr val="000000"/>
              </a:buClr>
              <a:buSzPct val="100000"/>
              <a:buChar char="•"/>
            </a:pPr>
            <a:r>
              <a:rPr lang="en-US">
                <a:latin typeface="Arial"/>
                <a:ea typeface="Arial"/>
                <a:cs typeface="Arial"/>
                <a:sym typeface="Arial"/>
              </a:rPr>
              <a:t>Inform</a:t>
            </a:r>
            <a:endParaRPr/>
          </a:p>
          <a:p>
            <a:pPr indent="-204469" lvl="1" marL="990600" rtl="0" algn="l">
              <a:lnSpc>
                <a:spcPct val="90000"/>
              </a:lnSpc>
              <a:spcBef>
                <a:spcPts val="2000"/>
              </a:spcBef>
              <a:spcAft>
                <a:spcPts val="0"/>
              </a:spcAft>
              <a:buClr>
                <a:srgbClr val="000000"/>
              </a:buClr>
              <a:buSzPct val="100000"/>
              <a:buNone/>
            </a:pPr>
            <a:r>
              <a:t/>
            </a:r>
            <a:endParaRPr>
              <a:latin typeface="Arial"/>
              <a:ea typeface="Arial"/>
              <a:cs typeface="Arial"/>
              <a:sym typeface="Arial"/>
            </a:endParaRPr>
          </a:p>
          <a:p>
            <a:pPr indent="-204469" lvl="1" marL="990600" rtl="0" algn="l">
              <a:lnSpc>
                <a:spcPct val="90000"/>
              </a:lnSpc>
              <a:spcBef>
                <a:spcPts val="2000"/>
              </a:spcBef>
              <a:spcAft>
                <a:spcPts val="0"/>
              </a:spcAft>
              <a:buClr>
                <a:srgbClr val="000000"/>
              </a:buClr>
              <a:buSzPct val="100000"/>
              <a:buNone/>
            </a:pPr>
            <a:r>
              <a:t/>
            </a:r>
            <a:endParaRPr>
              <a:latin typeface="Arial"/>
              <a:ea typeface="Arial"/>
              <a:cs typeface="Arial"/>
              <a:sym typeface="Arial"/>
            </a:endParaRPr>
          </a:p>
          <a:p>
            <a:pPr indent="-204469" lvl="1" marL="990600" rtl="0" algn="l">
              <a:lnSpc>
                <a:spcPct val="90000"/>
              </a:lnSpc>
              <a:spcBef>
                <a:spcPts val="2000"/>
              </a:spcBef>
              <a:spcAft>
                <a:spcPts val="0"/>
              </a:spcAft>
              <a:buClr>
                <a:srgbClr val="000000"/>
              </a:buClr>
              <a:buSzPct val="100000"/>
              <a:buNone/>
            </a:pPr>
            <a:r>
              <a:t/>
            </a:r>
            <a:endParaRPr>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7"/>
          <p:cNvSpPr txBox="1"/>
          <p:nvPr>
            <p:ph type="title"/>
          </p:nvPr>
        </p:nvSpPr>
        <p:spPr>
          <a:xfrm>
            <a:off x="1676400" y="730250"/>
            <a:ext cx="21031200" cy="2651126"/>
          </a:xfrm>
          <a:prstGeom prst="rect">
            <a:avLst/>
          </a:prstGeom>
          <a:noFill/>
          <a:ln>
            <a:noFill/>
          </a:ln>
        </p:spPr>
        <p:txBody>
          <a:bodyPr anchorCtr="0" anchor="ctr" bIns="91425" lIns="91425" spcFirstLastPara="1" rIns="91425" wrap="square" tIns="91425">
            <a:normAutofit/>
          </a:bodyPr>
          <a:lstStyle/>
          <a:p>
            <a:pPr indent="0" lvl="0" marL="0" rtl="0" algn="ctr">
              <a:lnSpc>
                <a:spcPct val="90000"/>
              </a:lnSpc>
              <a:spcBef>
                <a:spcPts val="0"/>
              </a:spcBef>
              <a:spcAft>
                <a:spcPts val="0"/>
              </a:spcAft>
              <a:buClr>
                <a:srgbClr val="000000"/>
              </a:buClr>
              <a:buSzPts val="7200"/>
              <a:buFont typeface="Arial"/>
              <a:buNone/>
            </a:pPr>
            <a:r>
              <a:rPr b="1" lang="en-US" sz="7200" u="sng">
                <a:solidFill>
                  <a:schemeClr val="hlink"/>
                </a:solidFill>
                <a:latin typeface="Arial"/>
                <a:ea typeface="Arial"/>
                <a:cs typeface="Arial"/>
                <a:sym typeface="Arial"/>
                <a:hlinkClick r:id="rId3"/>
              </a:rPr>
              <a:t>ADHS Measles Surveillance Toolkit for Healthcare Settings</a:t>
            </a:r>
            <a:endParaRPr b="1" sz="7200">
              <a:latin typeface="Arial"/>
              <a:ea typeface="Arial"/>
              <a:cs typeface="Arial"/>
              <a:sym typeface="Arial"/>
            </a:endParaRPr>
          </a:p>
        </p:txBody>
      </p:sp>
      <p:sp>
        <p:nvSpPr>
          <p:cNvPr id="341" name="Google Shape;341;p37"/>
          <p:cNvSpPr txBox="1"/>
          <p:nvPr>
            <p:ph idx="1" type="body"/>
          </p:nvPr>
        </p:nvSpPr>
        <p:spPr>
          <a:xfrm>
            <a:off x="1676400" y="3651250"/>
            <a:ext cx="21031200" cy="87026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000000"/>
              </a:buClr>
              <a:buSzPts val="5600"/>
              <a:buNone/>
            </a:pPr>
            <a:r>
              <a:t/>
            </a:r>
            <a:endParaRPr>
              <a:latin typeface="Arial"/>
              <a:ea typeface="Arial"/>
              <a:cs typeface="Arial"/>
              <a:sym typeface="Arial"/>
            </a:endParaRPr>
          </a:p>
          <a:p>
            <a:pPr indent="0" lvl="0" marL="0" rtl="0" algn="l">
              <a:lnSpc>
                <a:spcPct val="90000"/>
              </a:lnSpc>
              <a:spcBef>
                <a:spcPts val="2000"/>
              </a:spcBef>
              <a:spcAft>
                <a:spcPts val="0"/>
              </a:spcAft>
              <a:buClr>
                <a:srgbClr val="000000"/>
              </a:buClr>
              <a:buSzPts val="5600"/>
              <a:buNone/>
            </a:pPr>
            <a:r>
              <a:rPr lang="en-US">
                <a:latin typeface="Arial"/>
                <a:ea typeface="Arial"/>
                <a:cs typeface="Arial"/>
                <a:sym typeface="Arial"/>
              </a:rPr>
              <a:t>The most effective way to prevent measles transmission is through routine vaccination with a measles-containing virus, typically administered as MMR (measles, mumps, and rubella). </a:t>
            </a:r>
            <a:r>
              <a:rPr lang="en-US">
                <a:latin typeface="Arial"/>
                <a:ea typeface="Arial"/>
                <a:cs typeface="Arial"/>
                <a:sym typeface="Arial"/>
                <a:extLst>
                  <a:ext uri="http://customooxmlschemas.google.com/">
                    <go:slidesCustomData xmlns:go="http://customooxmlschemas.google.com/" textRoundtripDataId="6"/>
                  </a:ext>
                </a:extLst>
              </a:rPr>
              <a:t>The Centers for Disease Control and Prevention’s (CDC) </a:t>
            </a:r>
            <a:r>
              <a:rPr lang="en-US" u="sng">
                <a:solidFill>
                  <a:schemeClr val="hlink"/>
                </a:solidFill>
                <a:latin typeface="Arial"/>
                <a:ea typeface="Arial"/>
                <a:cs typeface="Arial"/>
                <a:sym typeface="Arial"/>
                <a:hlinkClick r:id="rId4"/>
                <a:extLst>
                  <a:ext uri="http://customooxmlschemas.google.com/">
                    <go:slidesCustomData xmlns:go="http://customooxmlschemas.google.com/" textRoundtripDataId="7"/>
                  </a:ext>
                </a:extLst>
              </a:rPr>
              <a:t>recommended adult immunization schedule </a:t>
            </a:r>
            <a:r>
              <a:rPr lang="en-US">
                <a:latin typeface="Arial"/>
                <a:ea typeface="Arial"/>
                <a:cs typeface="Arial"/>
                <a:sym typeface="Arial"/>
                <a:extLst>
                  <a:ext uri="http://customooxmlschemas.google.com/">
                    <go:slidesCustomData xmlns:go="http://customooxmlschemas.google.com/" textRoundtripDataId="8"/>
                  </a:ext>
                </a:extLst>
              </a:rPr>
              <a:t>is both safe and effective at preventing disease and reducing outbreaks.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8"/>
          <p:cNvSpPr txBox="1"/>
          <p:nvPr>
            <p:ph idx="4294967295" type="title"/>
          </p:nvPr>
        </p:nvSpPr>
        <p:spPr>
          <a:xfrm>
            <a:off x="2441170" y="472807"/>
            <a:ext cx="21031200" cy="2651126"/>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7200"/>
              <a:buFont typeface="Arial"/>
              <a:buNone/>
            </a:pPr>
            <a:r>
              <a:rPr b="1" lang="en-US" sz="7200">
                <a:latin typeface="Arial"/>
                <a:ea typeface="Arial"/>
                <a:cs typeface="Arial"/>
                <a:sym typeface="Arial"/>
              </a:rPr>
              <a:t>HCP Presumptive Evidence of Immunity</a:t>
            </a:r>
            <a:endParaRPr/>
          </a:p>
        </p:txBody>
      </p:sp>
      <p:pic>
        <p:nvPicPr>
          <p:cNvPr id="347" name="Google Shape;347;p38"/>
          <p:cNvPicPr preferRelativeResize="0"/>
          <p:nvPr/>
        </p:nvPicPr>
        <p:blipFill rotWithShape="1">
          <a:blip r:embed="rId3">
            <a:alphaModFix/>
          </a:blip>
          <a:srcRect b="0" l="0" r="0" t="0"/>
          <a:stretch/>
        </p:blipFill>
        <p:spPr>
          <a:xfrm>
            <a:off x="663809" y="3411039"/>
            <a:ext cx="22291610" cy="92214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txBox="1"/>
          <p:nvPr>
            <p:ph type="title"/>
          </p:nvPr>
        </p:nvSpPr>
        <p:spPr>
          <a:xfrm>
            <a:off x="1959475" y="387014"/>
            <a:ext cx="21031202" cy="1742833"/>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i="0" lang="en-US" sz="7200" u="none" cap="none" strike="noStrike">
                <a:solidFill>
                  <a:srgbClr val="000000"/>
                </a:solidFill>
                <a:latin typeface="Arial"/>
                <a:ea typeface="Arial"/>
                <a:cs typeface="Arial"/>
                <a:sym typeface="Arial"/>
              </a:rPr>
              <a:t>The discovery of the measles virus</a:t>
            </a:r>
            <a:endParaRPr/>
          </a:p>
        </p:txBody>
      </p:sp>
      <p:sp>
        <p:nvSpPr>
          <p:cNvPr id="93" name="Google Shape;93;p4"/>
          <p:cNvSpPr txBox="1"/>
          <p:nvPr>
            <p:ph idx="1" type="body"/>
          </p:nvPr>
        </p:nvSpPr>
        <p:spPr>
          <a:xfrm>
            <a:off x="1801175" y="2345573"/>
            <a:ext cx="21347700" cy="9558000"/>
          </a:xfrm>
          <a:prstGeom prst="rect">
            <a:avLst/>
          </a:prstGeom>
          <a:noFill/>
          <a:ln>
            <a:noFill/>
          </a:ln>
        </p:spPr>
        <p:txBody>
          <a:bodyPr anchorCtr="0" anchor="t" bIns="91425" lIns="91425" spcFirstLastPara="1" rIns="91425" wrap="square" tIns="91425">
            <a:normAutofit lnSpcReduction="10000"/>
          </a:bodyPr>
          <a:lstStyle/>
          <a:p>
            <a:pPr indent="-397763" lvl="0" marL="397763" rtl="0" algn="l">
              <a:lnSpc>
                <a:spcPct val="100000"/>
              </a:lnSpc>
              <a:spcBef>
                <a:spcPts val="0"/>
              </a:spcBef>
              <a:spcAft>
                <a:spcPts val="0"/>
              </a:spcAft>
              <a:buClr>
                <a:srgbClr val="000000"/>
              </a:buClr>
              <a:buSzPts val="4800"/>
              <a:buChar char="•"/>
            </a:pPr>
            <a:r>
              <a:rPr lang="en-US"/>
              <a:t>Measles described as a distinct entity in Western medical literature in </a:t>
            </a:r>
            <a:r>
              <a:rPr b="1" lang="en-US"/>
              <a:t>1670</a:t>
            </a:r>
            <a:r>
              <a:rPr lang="en-US"/>
              <a:t> by Thomas </a:t>
            </a:r>
            <a:r>
              <a:rPr b="1" lang="en-US"/>
              <a:t>Sydenham</a:t>
            </a:r>
            <a:endParaRPr sz="5300"/>
          </a:p>
          <a:p>
            <a:pPr indent="-397763" lvl="0" marL="397763" rtl="0" algn="l">
              <a:lnSpc>
                <a:spcPct val="100000"/>
              </a:lnSpc>
              <a:spcBef>
                <a:spcPts val="0"/>
              </a:spcBef>
              <a:spcAft>
                <a:spcPts val="0"/>
              </a:spcAft>
              <a:buClr>
                <a:srgbClr val="000000"/>
              </a:buClr>
              <a:buSzPts val="4800"/>
              <a:buChar char="•"/>
            </a:pPr>
            <a:r>
              <a:rPr lang="en-US"/>
              <a:t>Found to be infectious in </a:t>
            </a:r>
            <a:r>
              <a:rPr b="1" lang="en-US"/>
              <a:t>1757</a:t>
            </a:r>
            <a:endParaRPr sz="5300"/>
          </a:p>
          <a:p>
            <a:pPr indent="-397763" lvl="1" marL="795527" rtl="0" algn="l">
              <a:lnSpc>
                <a:spcPct val="100000"/>
              </a:lnSpc>
              <a:spcBef>
                <a:spcPts val="0"/>
              </a:spcBef>
              <a:spcAft>
                <a:spcPts val="0"/>
              </a:spcAft>
              <a:buClr>
                <a:srgbClr val="000000"/>
              </a:buClr>
              <a:buSzPts val="4800"/>
              <a:buChar char="-"/>
            </a:pPr>
            <a:r>
              <a:rPr lang="en-US"/>
              <a:t>Francis </a:t>
            </a:r>
            <a:r>
              <a:rPr b="1" lang="en-US"/>
              <a:t>Home</a:t>
            </a:r>
            <a:r>
              <a:rPr lang="en-US"/>
              <a:t> noted disease in 10 of 12 health children inoculated with blood from a patient to 12 healthy individuals</a:t>
            </a:r>
            <a:endParaRPr sz="5300"/>
          </a:p>
          <a:p>
            <a:pPr indent="-397763" lvl="2" marL="1193291" rtl="0" algn="l">
              <a:lnSpc>
                <a:spcPct val="100000"/>
              </a:lnSpc>
              <a:spcBef>
                <a:spcPts val="0"/>
              </a:spcBef>
              <a:spcAft>
                <a:spcPts val="0"/>
              </a:spcAft>
              <a:buClr>
                <a:srgbClr val="000000"/>
              </a:buClr>
              <a:buSzPts val="4800"/>
              <a:buChar char="•"/>
            </a:pPr>
            <a:r>
              <a:rPr lang="en-US"/>
              <a:t>mimicking variolation</a:t>
            </a:r>
            <a:endParaRPr sz="5300"/>
          </a:p>
          <a:p>
            <a:pPr indent="-397763" lvl="0" marL="397763" rtl="0" algn="l">
              <a:lnSpc>
                <a:spcPct val="100000"/>
              </a:lnSpc>
              <a:spcBef>
                <a:spcPts val="0"/>
              </a:spcBef>
              <a:spcAft>
                <a:spcPts val="0"/>
              </a:spcAft>
              <a:buClr>
                <a:srgbClr val="000000"/>
              </a:buClr>
              <a:buSzPts val="4800"/>
              <a:buChar char="•"/>
            </a:pPr>
            <a:r>
              <a:rPr b="1" lang="en-US"/>
              <a:t>Parnum</a:t>
            </a:r>
            <a:r>
              <a:rPr b="0" lang="en-US"/>
              <a:t> described a measles outbreak on the Faroe Islands in </a:t>
            </a:r>
            <a:r>
              <a:rPr b="1" lang="en-US"/>
              <a:t>1846</a:t>
            </a:r>
            <a:endParaRPr b="1" sz="5300"/>
          </a:p>
          <a:p>
            <a:pPr indent="-397763" lvl="1" marL="795527" rtl="0" algn="l">
              <a:lnSpc>
                <a:spcPct val="100000"/>
              </a:lnSpc>
              <a:spcBef>
                <a:spcPts val="0"/>
              </a:spcBef>
              <a:spcAft>
                <a:spcPts val="0"/>
              </a:spcAft>
              <a:buClr>
                <a:srgbClr val="000000"/>
              </a:buClr>
              <a:buSzPts val="4800"/>
              <a:buChar char="-"/>
            </a:pPr>
            <a:r>
              <a:rPr lang="en-US"/>
              <a:t>defined the incubation period, contagiousness, and life-long immunity after infection</a:t>
            </a:r>
            <a:endParaRPr sz="5300"/>
          </a:p>
          <a:p>
            <a:pPr indent="-397763" lvl="0" marL="397763" rtl="0" algn="l">
              <a:lnSpc>
                <a:spcPct val="100000"/>
              </a:lnSpc>
              <a:spcBef>
                <a:spcPts val="0"/>
              </a:spcBef>
              <a:spcAft>
                <a:spcPts val="0"/>
              </a:spcAft>
              <a:buClr>
                <a:srgbClr val="000000"/>
              </a:buClr>
              <a:buSzPts val="4800"/>
              <a:buChar char="-"/>
            </a:pPr>
            <a:r>
              <a:rPr lang="en-US"/>
              <a:t>O’Neill, Rake, Shaffer and Stokes in </a:t>
            </a:r>
            <a:r>
              <a:rPr b="1" lang="en-US"/>
              <a:t>1940</a:t>
            </a:r>
            <a:r>
              <a:rPr lang="en-US"/>
              <a:t> were able to cultivate the measles virus in chick embryos</a:t>
            </a:r>
            <a:endParaRPr/>
          </a:p>
        </p:txBody>
      </p:sp>
      <p:sp>
        <p:nvSpPr>
          <p:cNvPr id="94" name="Google Shape;94;p4"/>
          <p:cNvSpPr txBox="1"/>
          <p:nvPr/>
        </p:nvSpPr>
        <p:spPr>
          <a:xfrm>
            <a:off x="2365341" y="12118646"/>
            <a:ext cx="18040800" cy="7029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900"/>
              <a:buFont typeface="Helvetica Neue"/>
              <a:buNone/>
            </a:pPr>
            <a:r>
              <a:rPr b="0" i="0" lang="en-US" sz="3900" u="none" cap="none" strike="noStrike">
                <a:solidFill>
                  <a:srgbClr val="000000"/>
                </a:solidFill>
                <a:latin typeface="Helvetica Neue"/>
                <a:ea typeface="Helvetica Neue"/>
                <a:cs typeface="Helvetica Neue"/>
                <a:sym typeface="Helvetica Neue"/>
              </a:rPr>
              <a:t>Katz SL. Chapter 22, in “History of Vaccine Development,” Plotkin, SA [ed]), 2011</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9"/>
          <p:cNvSpPr txBox="1"/>
          <p:nvPr>
            <p:ph type="title"/>
          </p:nvPr>
        </p:nvSpPr>
        <p:spPr>
          <a:xfrm>
            <a:off x="1676400" y="297989"/>
            <a:ext cx="21031200" cy="2651126"/>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lang="en-US" sz="7200">
                <a:latin typeface="Arial"/>
                <a:ea typeface="Arial"/>
                <a:cs typeface="Arial"/>
                <a:sym typeface="Arial"/>
              </a:rPr>
              <a:t>Definition of HCP</a:t>
            </a:r>
            <a:endParaRPr/>
          </a:p>
        </p:txBody>
      </p:sp>
      <p:sp>
        <p:nvSpPr>
          <p:cNvPr id="353" name="Google Shape;353;p39"/>
          <p:cNvSpPr txBox="1"/>
          <p:nvPr>
            <p:ph idx="1" type="body"/>
          </p:nvPr>
        </p:nvSpPr>
        <p:spPr>
          <a:xfrm>
            <a:off x="1676400" y="2736852"/>
            <a:ext cx="21031200" cy="8702676"/>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90000"/>
              </a:lnSpc>
              <a:spcBef>
                <a:spcPts val="0"/>
              </a:spcBef>
              <a:spcAft>
                <a:spcPts val="0"/>
              </a:spcAft>
              <a:buClr>
                <a:srgbClr val="000000"/>
              </a:buClr>
              <a:buSzPct val="100000"/>
              <a:buNone/>
            </a:pPr>
            <a:r>
              <a:rPr lang="en-US">
                <a:latin typeface="Arial"/>
                <a:ea typeface="Arial"/>
                <a:cs typeface="Arial"/>
                <a:sym typeface="Arial"/>
              </a:rPr>
              <a:t>CDC definition: </a:t>
            </a:r>
            <a:endParaRPr/>
          </a:p>
          <a:p>
            <a:pPr indent="0" lvl="0" marL="0" rtl="0" algn="l">
              <a:lnSpc>
                <a:spcPct val="90000"/>
              </a:lnSpc>
              <a:spcBef>
                <a:spcPts val="2000"/>
              </a:spcBef>
              <a:spcAft>
                <a:spcPts val="0"/>
              </a:spcAft>
              <a:buClr>
                <a:srgbClr val="000000"/>
              </a:buClr>
              <a:buSzPct val="100000"/>
              <a:buNone/>
            </a:pPr>
            <a:r>
              <a:rPr lang="en-US">
                <a:latin typeface="Arial"/>
                <a:ea typeface="Arial"/>
                <a:cs typeface="Arial"/>
                <a:sym typeface="Arial"/>
              </a:rPr>
              <a:t>All paid and unpaid persons working in healthcare settings who have the potential for exposure to patients and/or to infectious materials, including body substances, contaminated medical supplies and equipment, contaminated environmental surfaces, or contaminated air. </a:t>
            </a:r>
            <a:endParaRPr/>
          </a:p>
          <a:p>
            <a:pPr indent="0" lvl="0" marL="0" rtl="0" algn="l">
              <a:lnSpc>
                <a:spcPct val="90000"/>
              </a:lnSpc>
              <a:spcBef>
                <a:spcPts val="2000"/>
              </a:spcBef>
              <a:spcAft>
                <a:spcPts val="0"/>
              </a:spcAft>
              <a:buClr>
                <a:srgbClr val="000000"/>
              </a:buClr>
              <a:buSzPct val="100000"/>
              <a:buNone/>
            </a:pPr>
            <a:r>
              <a:t/>
            </a:r>
            <a:endParaRPr>
              <a:latin typeface="Arial"/>
              <a:ea typeface="Arial"/>
              <a:cs typeface="Arial"/>
              <a:sym typeface="Arial"/>
            </a:endParaRPr>
          </a:p>
          <a:p>
            <a:pPr indent="0" lvl="0" marL="0" rtl="0" algn="l">
              <a:lnSpc>
                <a:spcPct val="90000"/>
              </a:lnSpc>
              <a:spcBef>
                <a:spcPts val="2000"/>
              </a:spcBef>
              <a:spcAft>
                <a:spcPts val="0"/>
              </a:spcAft>
              <a:buClr>
                <a:srgbClr val="000000"/>
              </a:buClr>
              <a:buSzPct val="100000"/>
              <a:buNone/>
            </a:pPr>
            <a:r>
              <a:rPr lang="en-US">
                <a:latin typeface="Arial"/>
                <a:ea typeface="Arial"/>
                <a:cs typeface="Arial"/>
                <a:sym typeface="Arial"/>
              </a:rPr>
              <a:t>HCP include but are not limited to, emergency medical service personnel, nurses, nursing assistants, physicians, technicians, therapists, phlebotomists, pharmacists, students and trainees, contractual staff not employed by the healthcare facility, and persons not directly involved in patient care, but who could be exposed to infectious agents that can be transmitted in the healthcare setting (e.g., clerical, dietary, environmental services, laundry, security, engineering and facilities management, administrative, billing, and volunteer personnel).</a:t>
            </a:r>
            <a:endParaRPr/>
          </a:p>
          <a:p>
            <a:pPr indent="0" lvl="0" marL="0" rtl="0" algn="l">
              <a:lnSpc>
                <a:spcPct val="90000"/>
              </a:lnSpc>
              <a:spcBef>
                <a:spcPts val="2000"/>
              </a:spcBef>
              <a:spcAft>
                <a:spcPts val="0"/>
              </a:spcAft>
              <a:buClr>
                <a:srgbClr val="000000"/>
              </a:buClr>
              <a:buSzPct val="100000"/>
              <a:buNone/>
            </a:pPr>
            <a:br>
              <a:rPr lang="en-US"/>
            </a:b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0"/>
          <p:cNvSpPr txBox="1"/>
          <p:nvPr>
            <p:ph type="title"/>
          </p:nvPr>
        </p:nvSpPr>
        <p:spPr>
          <a:xfrm>
            <a:off x="1676400" y="730250"/>
            <a:ext cx="21031200" cy="2651126"/>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lang="en-US" sz="7200">
                <a:latin typeface="Arial"/>
                <a:ea typeface="Arial"/>
                <a:cs typeface="Arial"/>
                <a:sym typeface="Arial"/>
              </a:rPr>
              <a:t>Special Considerations for HCP</a:t>
            </a:r>
            <a:endParaRPr/>
          </a:p>
        </p:txBody>
      </p:sp>
      <p:sp>
        <p:nvSpPr>
          <p:cNvPr id="359" name="Google Shape;359;p40"/>
          <p:cNvSpPr txBox="1"/>
          <p:nvPr>
            <p:ph idx="1" type="body"/>
          </p:nvPr>
        </p:nvSpPr>
        <p:spPr>
          <a:xfrm>
            <a:off x="1510146" y="4283074"/>
            <a:ext cx="21031200" cy="8702676"/>
          </a:xfrm>
          <a:prstGeom prst="rect">
            <a:avLst/>
          </a:prstGeom>
          <a:noFill/>
          <a:ln>
            <a:noFill/>
          </a:ln>
        </p:spPr>
        <p:txBody>
          <a:bodyPr anchorCtr="0" anchor="t" bIns="91425" lIns="91425" spcFirstLastPara="1" rIns="91425" wrap="square" tIns="91425">
            <a:normAutofit/>
          </a:bodyPr>
          <a:lstStyle/>
          <a:p>
            <a:pPr indent="-457200" lvl="0" marL="457200" rtl="0" algn="l">
              <a:lnSpc>
                <a:spcPct val="90000"/>
              </a:lnSpc>
              <a:spcBef>
                <a:spcPts val="0"/>
              </a:spcBef>
              <a:spcAft>
                <a:spcPts val="0"/>
              </a:spcAft>
              <a:buClr>
                <a:srgbClr val="000000"/>
              </a:buClr>
              <a:buSzPts val="4800"/>
              <a:buFont typeface="Arial"/>
              <a:buChar char="•"/>
            </a:pPr>
            <a:r>
              <a:rPr lang="en-US" sz="4800">
                <a:latin typeface="Arial"/>
                <a:ea typeface="Arial"/>
                <a:cs typeface="Arial"/>
                <a:sym typeface="Arial"/>
              </a:rPr>
              <a:t>HCP vaccinated between 1963 and 1967 with inactivated measles vaccine: Revaccinate with two doses of MMR, spaced at least 28 days apart. </a:t>
            </a:r>
            <a:endParaRPr/>
          </a:p>
          <a:p>
            <a:pPr indent="-152400" lvl="0" marL="457200" rtl="0" algn="l">
              <a:lnSpc>
                <a:spcPct val="90000"/>
              </a:lnSpc>
              <a:spcBef>
                <a:spcPts val="2000"/>
              </a:spcBef>
              <a:spcAft>
                <a:spcPts val="0"/>
              </a:spcAft>
              <a:buClr>
                <a:srgbClr val="000000"/>
              </a:buClr>
              <a:buSzPts val="4800"/>
              <a:buFont typeface="Arial"/>
              <a:buNone/>
            </a:pPr>
            <a:r>
              <a:t/>
            </a:r>
            <a:endParaRPr sz="4800">
              <a:latin typeface="Arial"/>
              <a:ea typeface="Arial"/>
              <a:cs typeface="Arial"/>
              <a:sym typeface="Arial"/>
            </a:endParaRPr>
          </a:p>
          <a:p>
            <a:pPr indent="-457200" lvl="0" marL="457200" rtl="0" algn="l">
              <a:lnSpc>
                <a:spcPct val="90000"/>
              </a:lnSpc>
              <a:spcBef>
                <a:spcPts val="2000"/>
              </a:spcBef>
              <a:spcAft>
                <a:spcPts val="0"/>
              </a:spcAft>
              <a:buClr>
                <a:srgbClr val="000000"/>
              </a:buClr>
              <a:buSzPts val="4800"/>
              <a:buFont typeface="Arial"/>
              <a:buChar char="•"/>
            </a:pPr>
            <a:r>
              <a:rPr lang="en-US" sz="4800">
                <a:latin typeface="Arial"/>
                <a:ea typeface="Arial"/>
                <a:cs typeface="Arial"/>
                <a:sym typeface="Arial"/>
              </a:rPr>
              <a:t>HCP who have two valid MMR doses: Do </a:t>
            </a:r>
            <a:r>
              <a:rPr b="1" lang="en-US" sz="4800">
                <a:latin typeface="Arial"/>
                <a:ea typeface="Arial"/>
                <a:cs typeface="Arial"/>
                <a:sym typeface="Arial"/>
              </a:rPr>
              <a:t>not </a:t>
            </a:r>
            <a:r>
              <a:rPr lang="en-US" sz="4800">
                <a:latin typeface="Arial"/>
                <a:ea typeface="Arial"/>
                <a:cs typeface="Arial"/>
                <a:sym typeface="Arial"/>
              </a:rPr>
              <a:t>perform serologic testing for immunity. If serologic testing is performed and results are negative or equivocal, do not give additional doses of MMR.</a:t>
            </a:r>
            <a:endParaRPr/>
          </a:p>
          <a:p>
            <a:pPr indent="-152400" lvl="0" marL="457200" rtl="0" algn="l">
              <a:lnSpc>
                <a:spcPct val="90000"/>
              </a:lnSpc>
              <a:spcBef>
                <a:spcPts val="2000"/>
              </a:spcBef>
              <a:spcAft>
                <a:spcPts val="0"/>
              </a:spcAft>
              <a:buClr>
                <a:srgbClr val="000000"/>
              </a:buClr>
              <a:buSzPts val="4800"/>
              <a:buFont typeface="Arial"/>
              <a:buNone/>
            </a:pPr>
            <a:r>
              <a:t/>
            </a:r>
            <a:endParaRPr sz="4800">
              <a:latin typeface="Arial"/>
              <a:ea typeface="Arial"/>
              <a:cs typeface="Arial"/>
              <a:sym typeface="Arial"/>
            </a:endParaRPr>
          </a:p>
          <a:p>
            <a:pPr indent="-457200" lvl="0" marL="457200" rtl="0" algn="l">
              <a:lnSpc>
                <a:spcPct val="90000"/>
              </a:lnSpc>
              <a:spcBef>
                <a:spcPts val="2000"/>
              </a:spcBef>
              <a:spcAft>
                <a:spcPts val="0"/>
              </a:spcAft>
              <a:buClr>
                <a:srgbClr val="000000"/>
              </a:buClr>
              <a:buSzPts val="4800"/>
              <a:buFont typeface="Arial"/>
              <a:buChar char="•"/>
            </a:pPr>
            <a:r>
              <a:rPr lang="en-US" sz="4800">
                <a:latin typeface="Arial"/>
                <a:ea typeface="Arial"/>
                <a:cs typeface="Arial"/>
                <a:sym typeface="Arial"/>
              </a:rPr>
              <a:t>During a measles outbreak, serologic testing should not delay vaccination, as rapid protection is critical for outbreak control.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1"/>
          <p:cNvSpPr txBox="1"/>
          <p:nvPr>
            <p:ph type="title"/>
          </p:nvPr>
        </p:nvSpPr>
        <p:spPr>
          <a:xfrm>
            <a:off x="1676400" y="1245639"/>
            <a:ext cx="21031200" cy="2651126"/>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lang="en-US" sz="7200">
                <a:latin typeface="Arial"/>
                <a:ea typeface="Arial"/>
                <a:cs typeface="Arial"/>
                <a:sym typeface="Arial"/>
              </a:rPr>
              <a:t>HCP with No Evidence of Immunity</a:t>
            </a:r>
            <a:endParaRPr/>
          </a:p>
        </p:txBody>
      </p:sp>
      <p:sp>
        <p:nvSpPr>
          <p:cNvPr id="365" name="Google Shape;365;p41"/>
          <p:cNvSpPr txBox="1"/>
          <p:nvPr>
            <p:ph idx="1" type="body"/>
          </p:nvPr>
        </p:nvSpPr>
        <p:spPr>
          <a:xfrm>
            <a:off x="831271" y="3651250"/>
            <a:ext cx="23092758" cy="8702676"/>
          </a:xfrm>
          <a:prstGeom prst="rect">
            <a:avLst/>
          </a:prstGeom>
          <a:noFill/>
          <a:ln>
            <a:noFill/>
          </a:ln>
        </p:spPr>
        <p:txBody>
          <a:bodyPr anchorCtr="0" anchor="t" bIns="91425" lIns="91425" spcFirstLastPara="1" rIns="91425" wrap="square" tIns="91425">
            <a:normAutofit/>
          </a:bodyPr>
          <a:lstStyle/>
          <a:p>
            <a:pPr indent="-101600" lvl="0" marL="457200" rtl="0" algn="l">
              <a:lnSpc>
                <a:spcPct val="90000"/>
              </a:lnSpc>
              <a:spcBef>
                <a:spcPts val="0"/>
              </a:spcBef>
              <a:spcAft>
                <a:spcPts val="0"/>
              </a:spcAft>
              <a:buClr>
                <a:srgbClr val="000000"/>
              </a:buClr>
              <a:buSzPts val="5600"/>
              <a:buFont typeface="Arial"/>
              <a:buNone/>
            </a:pPr>
            <a:r>
              <a:t/>
            </a:r>
            <a:endParaRPr>
              <a:latin typeface="Arial"/>
              <a:ea typeface="Arial"/>
              <a:cs typeface="Arial"/>
              <a:sym typeface="Arial"/>
            </a:endParaRPr>
          </a:p>
          <a:p>
            <a:pPr indent="-457200" lvl="0" marL="457200" rtl="0" algn="l">
              <a:lnSpc>
                <a:spcPct val="90000"/>
              </a:lnSpc>
              <a:spcBef>
                <a:spcPts val="2000"/>
              </a:spcBef>
              <a:spcAft>
                <a:spcPts val="0"/>
              </a:spcAft>
              <a:buClr>
                <a:srgbClr val="000000"/>
              </a:buClr>
              <a:buSzPts val="5600"/>
              <a:buFont typeface="Arial"/>
              <a:buChar char="•"/>
            </a:pPr>
            <a:r>
              <a:rPr lang="en-US">
                <a:latin typeface="Arial"/>
                <a:ea typeface="Arial"/>
                <a:cs typeface="Arial"/>
                <a:sym typeface="Arial"/>
              </a:rPr>
              <a:t>Offer MMR vaccine at no cost to personnel without evidence of immunity. </a:t>
            </a:r>
            <a:endParaRPr/>
          </a:p>
          <a:p>
            <a:pPr indent="-101600" lvl="0" marL="457200" rtl="0" algn="l">
              <a:lnSpc>
                <a:spcPct val="90000"/>
              </a:lnSpc>
              <a:spcBef>
                <a:spcPts val="2000"/>
              </a:spcBef>
              <a:spcAft>
                <a:spcPts val="0"/>
              </a:spcAft>
              <a:buClr>
                <a:srgbClr val="000000"/>
              </a:buClr>
              <a:buSzPts val="5600"/>
              <a:buFont typeface="Arial"/>
              <a:buNone/>
            </a:pPr>
            <a:r>
              <a:t/>
            </a:r>
            <a:endParaRPr>
              <a:latin typeface="Arial"/>
              <a:ea typeface="Arial"/>
              <a:cs typeface="Arial"/>
              <a:sym typeface="Arial"/>
            </a:endParaRPr>
          </a:p>
          <a:p>
            <a:pPr indent="-457200" lvl="0" marL="457200" rtl="0" algn="l">
              <a:lnSpc>
                <a:spcPct val="90000"/>
              </a:lnSpc>
              <a:spcBef>
                <a:spcPts val="2000"/>
              </a:spcBef>
              <a:spcAft>
                <a:spcPts val="0"/>
              </a:spcAft>
              <a:buClr>
                <a:srgbClr val="000000"/>
              </a:buClr>
              <a:buSzPts val="5600"/>
              <a:buFont typeface="Arial"/>
              <a:buChar char="•"/>
            </a:pPr>
            <a:r>
              <a:rPr lang="en-US">
                <a:latin typeface="Arial"/>
                <a:ea typeface="Arial"/>
                <a:cs typeface="Arial"/>
                <a:sym typeface="Arial"/>
              </a:rPr>
              <a:t>Staff with only one documented MMR dose should receive a second dose as soon as possible.</a:t>
            </a:r>
            <a:endParaRPr/>
          </a:p>
          <a:p>
            <a:pPr indent="-101600" lvl="0" marL="457200" rtl="0" algn="l">
              <a:lnSpc>
                <a:spcPct val="90000"/>
              </a:lnSpc>
              <a:spcBef>
                <a:spcPts val="2000"/>
              </a:spcBef>
              <a:spcAft>
                <a:spcPts val="0"/>
              </a:spcAft>
              <a:buClr>
                <a:srgbClr val="000000"/>
              </a:buClr>
              <a:buSzPts val="5600"/>
              <a:buFont typeface="Arial"/>
              <a:buNone/>
            </a:pPr>
            <a:r>
              <a:t/>
            </a:r>
            <a:endParaRPr>
              <a:latin typeface="Arial"/>
              <a:ea typeface="Arial"/>
              <a:cs typeface="Arial"/>
              <a:sym typeface="Arial"/>
            </a:endParaRPr>
          </a:p>
          <a:p>
            <a:pPr indent="-457200" lvl="0" marL="457200" rtl="0" algn="l">
              <a:lnSpc>
                <a:spcPct val="90000"/>
              </a:lnSpc>
              <a:spcBef>
                <a:spcPts val="2000"/>
              </a:spcBef>
              <a:spcAft>
                <a:spcPts val="0"/>
              </a:spcAft>
              <a:buClr>
                <a:srgbClr val="000000"/>
              </a:buClr>
              <a:buSzPts val="5600"/>
              <a:buFont typeface="Arial"/>
              <a:buChar char="•"/>
            </a:pPr>
            <a:r>
              <a:rPr lang="en-US">
                <a:latin typeface="Arial"/>
                <a:ea typeface="Arial"/>
                <a:cs typeface="Arial"/>
                <a:sym typeface="Arial"/>
              </a:rPr>
              <a:t>Recently vaccinated personnel do not require work restrictions.</a:t>
            </a:r>
            <a:endParaRPr/>
          </a:p>
          <a:p>
            <a:pPr indent="-101600" lvl="0" marL="457200" rtl="0" algn="l">
              <a:lnSpc>
                <a:spcPct val="90000"/>
              </a:lnSpc>
              <a:spcBef>
                <a:spcPts val="2000"/>
              </a:spcBef>
              <a:spcAft>
                <a:spcPts val="0"/>
              </a:spcAft>
              <a:buClr>
                <a:srgbClr val="000000"/>
              </a:buClr>
              <a:buSzPts val="5600"/>
              <a:buFont typeface="Arial"/>
              <a:buNone/>
            </a:pPr>
            <a:r>
              <a:t/>
            </a:r>
            <a:endParaRPr>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2"/>
          <p:cNvSpPr txBox="1"/>
          <p:nvPr>
            <p:ph type="title"/>
          </p:nvPr>
        </p:nvSpPr>
        <p:spPr>
          <a:xfrm>
            <a:off x="1676400" y="1345393"/>
            <a:ext cx="21031200" cy="2651126"/>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lang="en-US" sz="7200">
                <a:latin typeface="Arial"/>
                <a:ea typeface="Arial"/>
                <a:cs typeface="Arial"/>
                <a:sym typeface="Arial"/>
              </a:rPr>
              <a:t>Measles Infection Control: Identify</a:t>
            </a:r>
            <a:endParaRPr/>
          </a:p>
        </p:txBody>
      </p:sp>
      <p:sp>
        <p:nvSpPr>
          <p:cNvPr id="371" name="Google Shape;371;p42"/>
          <p:cNvSpPr txBox="1"/>
          <p:nvPr>
            <p:ph idx="1" type="body"/>
          </p:nvPr>
        </p:nvSpPr>
        <p:spPr>
          <a:xfrm>
            <a:off x="814647" y="3381376"/>
            <a:ext cx="22793498" cy="8702676"/>
          </a:xfrm>
          <a:prstGeom prst="rect">
            <a:avLst/>
          </a:prstGeom>
          <a:noFill/>
          <a:ln>
            <a:noFill/>
          </a:ln>
        </p:spPr>
        <p:txBody>
          <a:bodyPr anchorCtr="0" anchor="t" bIns="91425" lIns="91425" spcFirstLastPara="1" rIns="91425" wrap="square" tIns="91425">
            <a:normAutofit lnSpcReduction="10000"/>
          </a:bodyPr>
          <a:lstStyle/>
          <a:p>
            <a:pPr indent="-204469" lvl="1" marL="990600" rtl="0" algn="l">
              <a:lnSpc>
                <a:spcPct val="90000"/>
              </a:lnSpc>
              <a:spcBef>
                <a:spcPts val="0"/>
              </a:spcBef>
              <a:spcAft>
                <a:spcPts val="0"/>
              </a:spcAft>
              <a:buClr>
                <a:srgbClr val="000000"/>
              </a:buClr>
              <a:buSzPts val="5600"/>
              <a:buNone/>
            </a:pPr>
            <a:r>
              <a:t/>
            </a:r>
            <a:endParaRPr/>
          </a:p>
          <a:p>
            <a:pPr indent="0" lvl="1" marL="914400" rtl="0" algn="l">
              <a:lnSpc>
                <a:spcPct val="90000"/>
              </a:lnSpc>
              <a:spcBef>
                <a:spcPts val="2000"/>
              </a:spcBef>
              <a:spcAft>
                <a:spcPts val="0"/>
              </a:spcAft>
              <a:buClr>
                <a:srgbClr val="000000"/>
              </a:buClr>
              <a:buSzPts val="5600"/>
              <a:buNone/>
            </a:pPr>
            <a:r>
              <a:rPr lang="en-US">
                <a:latin typeface="Arial"/>
                <a:ea typeface="Arial"/>
                <a:cs typeface="Arial"/>
                <a:sym typeface="Arial"/>
              </a:rPr>
              <a:t>Assume a patient has measles if they have measles symptoms and:</a:t>
            </a:r>
            <a:endParaRPr/>
          </a:p>
          <a:p>
            <a:pPr indent="-667383" lvl="2" marL="1554478" rtl="0" algn="l">
              <a:lnSpc>
                <a:spcPct val="90000"/>
              </a:lnSpc>
              <a:spcBef>
                <a:spcPts val="2000"/>
              </a:spcBef>
              <a:spcAft>
                <a:spcPts val="0"/>
              </a:spcAft>
              <a:buClr>
                <a:srgbClr val="000000"/>
              </a:buClr>
              <a:buSzPts val="4500"/>
              <a:buChar char="•"/>
            </a:pPr>
            <a:r>
              <a:rPr lang="en-US" sz="4500">
                <a:latin typeface="Arial"/>
                <a:ea typeface="Arial"/>
                <a:cs typeface="Arial"/>
                <a:sym typeface="Arial"/>
              </a:rPr>
              <a:t>Spent time in an area in the U.S. with a known measles outbreak.</a:t>
            </a:r>
            <a:endParaRPr sz="5700">
              <a:latin typeface="Arial"/>
              <a:ea typeface="Arial"/>
              <a:cs typeface="Arial"/>
              <a:sym typeface="Arial"/>
            </a:endParaRPr>
          </a:p>
          <a:p>
            <a:pPr indent="-667383" lvl="2" marL="1554478" rtl="0" algn="l">
              <a:lnSpc>
                <a:spcPct val="90000"/>
              </a:lnSpc>
              <a:spcBef>
                <a:spcPts val="2000"/>
              </a:spcBef>
              <a:spcAft>
                <a:spcPts val="0"/>
              </a:spcAft>
              <a:buClr>
                <a:srgbClr val="000000"/>
              </a:buClr>
              <a:buSzPts val="4500"/>
              <a:buChar char="•"/>
            </a:pPr>
            <a:r>
              <a:rPr lang="en-US" sz="4500">
                <a:latin typeface="Arial"/>
                <a:ea typeface="Arial"/>
                <a:cs typeface="Arial"/>
                <a:sym typeface="Arial"/>
              </a:rPr>
              <a:t>Recently were around someone else with measles.</a:t>
            </a:r>
            <a:endParaRPr sz="5700">
              <a:latin typeface="Arial"/>
              <a:ea typeface="Arial"/>
              <a:cs typeface="Arial"/>
              <a:sym typeface="Arial"/>
            </a:endParaRPr>
          </a:p>
          <a:p>
            <a:pPr indent="-667383" lvl="2" marL="1554478" rtl="0" algn="l">
              <a:lnSpc>
                <a:spcPct val="90000"/>
              </a:lnSpc>
              <a:spcBef>
                <a:spcPts val="2000"/>
              </a:spcBef>
              <a:spcAft>
                <a:spcPts val="0"/>
              </a:spcAft>
              <a:buClr>
                <a:srgbClr val="000000"/>
              </a:buClr>
              <a:buSzPts val="4500"/>
              <a:buChar char="•"/>
            </a:pPr>
            <a:r>
              <a:rPr lang="en-US" sz="4500">
                <a:latin typeface="Arial"/>
                <a:ea typeface="Arial"/>
                <a:cs typeface="Arial"/>
                <a:sym typeface="Arial"/>
              </a:rPr>
              <a:t>Traveled internationally in the last 21 days. </a:t>
            </a:r>
            <a:endParaRPr sz="5700">
              <a:latin typeface="Arial"/>
              <a:ea typeface="Arial"/>
              <a:cs typeface="Arial"/>
              <a:sym typeface="Arial"/>
            </a:endParaRPr>
          </a:p>
          <a:p>
            <a:pPr indent="-667383" lvl="2" marL="1554478" rtl="0" algn="l">
              <a:lnSpc>
                <a:spcPct val="90000"/>
              </a:lnSpc>
              <a:spcBef>
                <a:spcPts val="2000"/>
              </a:spcBef>
              <a:spcAft>
                <a:spcPts val="0"/>
              </a:spcAft>
              <a:buClr>
                <a:srgbClr val="000000"/>
              </a:buClr>
              <a:buSzPts val="4500"/>
              <a:buChar char="•"/>
            </a:pPr>
            <a:r>
              <a:rPr lang="en-US" sz="4500">
                <a:latin typeface="Arial"/>
                <a:ea typeface="Arial"/>
                <a:cs typeface="Arial"/>
                <a:sym typeface="Arial"/>
              </a:rPr>
              <a:t>Have not been vaccinated for measles or don’t know their vaccination status.</a:t>
            </a:r>
            <a:endParaRPr sz="5700">
              <a:latin typeface="Arial"/>
              <a:ea typeface="Arial"/>
              <a:cs typeface="Arial"/>
              <a:sym typeface="Arial"/>
            </a:endParaRPr>
          </a:p>
          <a:p>
            <a:pPr indent="-311147" lvl="2" marL="1554478" rtl="0" algn="l">
              <a:lnSpc>
                <a:spcPct val="90000"/>
              </a:lnSpc>
              <a:spcBef>
                <a:spcPts val="2000"/>
              </a:spcBef>
              <a:spcAft>
                <a:spcPts val="0"/>
              </a:spcAft>
              <a:buClr>
                <a:srgbClr val="000000"/>
              </a:buClr>
              <a:buSzPts val="5600"/>
              <a:buNone/>
            </a:pPr>
            <a:r>
              <a:t/>
            </a:r>
            <a:endParaRPr>
              <a:latin typeface="Arial"/>
              <a:ea typeface="Arial"/>
              <a:cs typeface="Arial"/>
              <a:sym typeface="Arial"/>
            </a:endParaRPr>
          </a:p>
          <a:p>
            <a:pPr indent="0" lvl="1" marL="914400" rtl="0" algn="l">
              <a:lnSpc>
                <a:spcPct val="90000"/>
              </a:lnSpc>
              <a:spcBef>
                <a:spcPts val="2000"/>
              </a:spcBef>
              <a:spcAft>
                <a:spcPts val="0"/>
              </a:spcAft>
              <a:buClr>
                <a:srgbClr val="000000"/>
              </a:buClr>
              <a:buSzPts val="5600"/>
              <a:buNone/>
            </a:pPr>
            <a:r>
              <a:rPr lang="en-US">
                <a:latin typeface="Arial"/>
                <a:ea typeface="Arial"/>
                <a:cs typeface="Arial"/>
                <a:sym typeface="Arial"/>
              </a:rPr>
              <a:t>If your facility is located in an area where measles is known to be spreading, anyone with measles symptoms should be considered to have measles until you can rule it out.</a:t>
            </a:r>
            <a:endParaRPr/>
          </a:p>
        </p:txBody>
      </p:sp>
      <p:sp>
        <p:nvSpPr>
          <p:cNvPr id="372" name="Google Shape;372;p42"/>
          <p:cNvSpPr/>
          <p:nvPr/>
        </p:nvSpPr>
        <p:spPr>
          <a:xfrm>
            <a:off x="6509728" y="12490459"/>
            <a:ext cx="795121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sng" cap="none" strike="noStrike">
                <a:solidFill>
                  <a:schemeClr val="hlink"/>
                </a:solidFill>
                <a:latin typeface="Arial"/>
                <a:ea typeface="Arial"/>
                <a:cs typeface="Arial"/>
                <a:sym typeface="Arial"/>
                <a:hlinkClick r:id="rId3"/>
              </a:rPr>
              <a:t>CDC Project Firstline Measles Micro-Learn</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43"/>
          <p:cNvPicPr preferRelativeResize="0"/>
          <p:nvPr/>
        </p:nvPicPr>
        <p:blipFill rotWithShape="1">
          <a:blip r:embed="rId3">
            <a:alphaModFix/>
          </a:blip>
          <a:srcRect b="0" l="0" r="0" t="0"/>
          <a:stretch/>
        </p:blipFill>
        <p:spPr>
          <a:xfrm>
            <a:off x="6705600" y="0"/>
            <a:ext cx="10972800" cy="13716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4"/>
          <p:cNvSpPr txBox="1"/>
          <p:nvPr>
            <p:ph type="title"/>
          </p:nvPr>
        </p:nvSpPr>
        <p:spPr>
          <a:xfrm>
            <a:off x="1277388" y="1"/>
            <a:ext cx="21031200" cy="2651126"/>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lang="en-US" sz="7200">
                <a:latin typeface="Arial"/>
                <a:ea typeface="Arial"/>
                <a:cs typeface="Arial"/>
                <a:sym typeface="Arial"/>
              </a:rPr>
              <a:t>Measles Infection Control: Isolate</a:t>
            </a:r>
            <a:endParaRPr/>
          </a:p>
        </p:txBody>
      </p:sp>
      <p:sp>
        <p:nvSpPr>
          <p:cNvPr id="383" name="Google Shape;383;p44"/>
          <p:cNvSpPr txBox="1"/>
          <p:nvPr>
            <p:ph idx="1" type="body"/>
          </p:nvPr>
        </p:nvSpPr>
        <p:spPr>
          <a:xfrm>
            <a:off x="712125" y="2354476"/>
            <a:ext cx="22959900" cy="10796700"/>
          </a:xfrm>
          <a:prstGeom prst="rect">
            <a:avLst/>
          </a:prstGeom>
          <a:noFill/>
          <a:ln>
            <a:noFill/>
          </a:ln>
        </p:spPr>
        <p:txBody>
          <a:bodyPr anchorCtr="0" anchor="t" bIns="91425" lIns="91425" spcFirstLastPara="1" rIns="91425" wrap="square" tIns="91425">
            <a:normAutofit fontScale="25000" lnSpcReduction="20000"/>
          </a:bodyPr>
          <a:lstStyle/>
          <a:p>
            <a:pPr indent="0" lvl="1" marL="914400" rtl="0" algn="l">
              <a:lnSpc>
                <a:spcPct val="90000"/>
              </a:lnSpc>
              <a:spcBef>
                <a:spcPts val="0"/>
              </a:spcBef>
              <a:spcAft>
                <a:spcPts val="0"/>
              </a:spcAft>
              <a:buClr>
                <a:srgbClr val="000000"/>
              </a:buClr>
              <a:buSzPct val="32558"/>
              <a:buNone/>
            </a:pPr>
            <a:r>
              <a:rPr lang="en-US" sz="17200">
                <a:latin typeface="Arial"/>
                <a:ea typeface="Arial"/>
                <a:cs typeface="Arial"/>
                <a:sym typeface="Arial"/>
              </a:rPr>
              <a:t>When a patient with suspected measles visits a healthcare setting, the following actions are recommended: </a:t>
            </a:r>
            <a:endParaRPr sz="17200"/>
          </a:p>
          <a:p>
            <a:pPr indent="0" lvl="1" marL="914400" rtl="0" algn="l">
              <a:lnSpc>
                <a:spcPct val="90000"/>
              </a:lnSpc>
              <a:spcBef>
                <a:spcPts val="2000"/>
              </a:spcBef>
              <a:spcAft>
                <a:spcPts val="0"/>
              </a:spcAft>
              <a:buClr>
                <a:srgbClr val="000000"/>
              </a:buClr>
              <a:buSzPct val="32558"/>
              <a:buNone/>
            </a:pPr>
            <a:r>
              <a:t/>
            </a:r>
            <a:endParaRPr sz="17200">
              <a:latin typeface="Arial"/>
              <a:ea typeface="Arial"/>
              <a:cs typeface="Arial"/>
              <a:sym typeface="Arial"/>
            </a:endParaRPr>
          </a:p>
          <a:p>
            <a:pPr indent="-546100" lvl="1" marL="990600" rtl="0" algn="l">
              <a:lnSpc>
                <a:spcPct val="110000"/>
              </a:lnSpc>
              <a:spcBef>
                <a:spcPts val="0"/>
              </a:spcBef>
              <a:spcAft>
                <a:spcPts val="0"/>
              </a:spcAft>
              <a:buClr>
                <a:srgbClr val="000000"/>
              </a:buClr>
              <a:buSzPct val="100000"/>
              <a:buChar char="•"/>
            </a:pPr>
            <a:r>
              <a:rPr lang="en-US" sz="13200">
                <a:latin typeface="Arial"/>
                <a:ea typeface="Arial"/>
                <a:cs typeface="Arial"/>
                <a:sym typeface="Arial"/>
              </a:rPr>
              <a:t>Advise the patient to call upon arrival and remain outside until escorted in.</a:t>
            </a:r>
            <a:endParaRPr sz="13200">
              <a:latin typeface="Arial"/>
              <a:ea typeface="Arial"/>
              <a:cs typeface="Arial"/>
              <a:sym typeface="Arial"/>
            </a:endParaRPr>
          </a:p>
          <a:p>
            <a:pPr indent="-336550" lvl="1" marL="990600" rtl="0" algn="l">
              <a:lnSpc>
                <a:spcPct val="110000"/>
              </a:lnSpc>
              <a:spcBef>
                <a:spcPts val="0"/>
              </a:spcBef>
              <a:spcAft>
                <a:spcPts val="0"/>
              </a:spcAft>
              <a:buClr>
                <a:srgbClr val="000000"/>
              </a:buClr>
              <a:buSzPct val="30303"/>
              <a:buNone/>
            </a:pPr>
            <a:r>
              <a:t/>
            </a:r>
            <a:endParaRPr sz="13200">
              <a:latin typeface="Arial"/>
              <a:ea typeface="Arial"/>
              <a:cs typeface="Arial"/>
              <a:sym typeface="Arial"/>
            </a:endParaRPr>
          </a:p>
          <a:p>
            <a:pPr indent="-546100" lvl="1" marL="990600" rtl="0" algn="l">
              <a:lnSpc>
                <a:spcPct val="110000"/>
              </a:lnSpc>
              <a:spcBef>
                <a:spcPts val="0"/>
              </a:spcBef>
              <a:spcAft>
                <a:spcPts val="0"/>
              </a:spcAft>
              <a:buClr>
                <a:srgbClr val="000000"/>
              </a:buClr>
              <a:buSzPct val="100000"/>
              <a:buChar char="•"/>
            </a:pPr>
            <a:r>
              <a:rPr lang="en-US" sz="13200">
                <a:latin typeface="Arial"/>
                <a:ea typeface="Arial"/>
                <a:cs typeface="Arial"/>
                <a:sym typeface="Arial"/>
              </a:rPr>
              <a:t>Provide a mask immediately.</a:t>
            </a:r>
            <a:endParaRPr sz="13200">
              <a:latin typeface="Arial"/>
              <a:ea typeface="Arial"/>
              <a:cs typeface="Arial"/>
              <a:sym typeface="Arial"/>
            </a:endParaRPr>
          </a:p>
          <a:p>
            <a:pPr indent="-336550" lvl="1" marL="990600" rtl="0" algn="l">
              <a:lnSpc>
                <a:spcPct val="110000"/>
              </a:lnSpc>
              <a:spcBef>
                <a:spcPts val="0"/>
              </a:spcBef>
              <a:spcAft>
                <a:spcPts val="0"/>
              </a:spcAft>
              <a:buClr>
                <a:srgbClr val="000000"/>
              </a:buClr>
              <a:buSzPct val="30303"/>
              <a:buNone/>
            </a:pPr>
            <a:r>
              <a:t/>
            </a:r>
            <a:endParaRPr sz="13200">
              <a:latin typeface="Arial"/>
              <a:ea typeface="Arial"/>
              <a:cs typeface="Arial"/>
              <a:sym typeface="Arial"/>
            </a:endParaRPr>
          </a:p>
          <a:p>
            <a:pPr indent="-546100" lvl="1" marL="990600" rtl="0" algn="l">
              <a:lnSpc>
                <a:spcPct val="90000"/>
              </a:lnSpc>
              <a:spcBef>
                <a:spcPts val="2000"/>
              </a:spcBef>
              <a:spcAft>
                <a:spcPts val="0"/>
              </a:spcAft>
              <a:buClr>
                <a:srgbClr val="000000"/>
              </a:buClr>
              <a:buSzPct val="100000"/>
              <a:buChar char="•"/>
            </a:pPr>
            <a:r>
              <a:rPr lang="en-US" sz="13200">
                <a:latin typeface="Arial"/>
                <a:ea typeface="Arial"/>
                <a:cs typeface="Arial"/>
                <a:sym typeface="Arial"/>
              </a:rPr>
              <a:t>Escort the patient directly to an airborne infection isolation room (AIIR). If unavailable, place them in a private room with the door closed.</a:t>
            </a:r>
            <a:endParaRPr sz="13200">
              <a:latin typeface="Arial"/>
              <a:ea typeface="Arial"/>
              <a:cs typeface="Arial"/>
              <a:sym typeface="Arial"/>
            </a:endParaRPr>
          </a:p>
          <a:p>
            <a:pPr indent="-336550" lvl="1" marL="990600" rtl="0" algn="l">
              <a:lnSpc>
                <a:spcPct val="90000"/>
              </a:lnSpc>
              <a:spcBef>
                <a:spcPts val="2000"/>
              </a:spcBef>
              <a:spcAft>
                <a:spcPts val="0"/>
              </a:spcAft>
              <a:buClr>
                <a:srgbClr val="000000"/>
              </a:buClr>
              <a:buSzPct val="30303"/>
              <a:buNone/>
            </a:pPr>
            <a:r>
              <a:t/>
            </a:r>
            <a:endParaRPr sz="13200">
              <a:latin typeface="Arial"/>
              <a:ea typeface="Arial"/>
              <a:cs typeface="Arial"/>
              <a:sym typeface="Arial"/>
            </a:endParaRPr>
          </a:p>
          <a:p>
            <a:pPr indent="-546100" lvl="1" marL="990600" rtl="0" algn="l">
              <a:lnSpc>
                <a:spcPct val="90000"/>
              </a:lnSpc>
              <a:spcBef>
                <a:spcPts val="2000"/>
              </a:spcBef>
              <a:spcAft>
                <a:spcPts val="0"/>
              </a:spcAft>
              <a:buClr>
                <a:srgbClr val="000000"/>
              </a:buClr>
              <a:buSzPct val="100000"/>
              <a:buChar char="•"/>
            </a:pPr>
            <a:r>
              <a:rPr lang="en-US" sz="13200">
                <a:latin typeface="Arial"/>
                <a:ea typeface="Arial"/>
                <a:cs typeface="Arial"/>
                <a:sym typeface="Arial"/>
              </a:rPr>
              <a:t>Only HCP with documented measles immunity should enter the room. </a:t>
            </a:r>
            <a:endParaRPr sz="13200">
              <a:latin typeface="Arial"/>
              <a:ea typeface="Arial"/>
              <a:cs typeface="Arial"/>
              <a:sym typeface="Arial"/>
            </a:endParaRPr>
          </a:p>
          <a:p>
            <a:pPr indent="-336550" lvl="1" marL="990600" rtl="0" algn="l">
              <a:lnSpc>
                <a:spcPct val="90000"/>
              </a:lnSpc>
              <a:spcBef>
                <a:spcPts val="2000"/>
              </a:spcBef>
              <a:spcAft>
                <a:spcPts val="0"/>
              </a:spcAft>
              <a:buClr>
                <a:srgbClr val="000000"/>
              </a:buClr>
              <a:buSzPct val="30303"/>
              <a:buNone/>
            </a:pPr>
            <a:r>
              <a:t/>
            </a:r>
            <a:endParaRPr sz="13200">
              <a:latin typeface="Arial"/>
              <a:ea typeface="Arial"/>
              <a:cs typeface="Arial"/>
              <a:sym typeface="Arial"/>
            </a:endParaRPr>
          </a:p>
          <a:p>
            <a:pPr indent="-546100" lvl="1" marL="990600" rtl="0" algn="l">
              <a:lnSpc>
                <a:spcPct val="90000"/>
              </a:lnSpc>
              <a:spcBef>
                <a:spcPts val="2000"/>
              </a:spcBef>
              <a:spcAft>
                <a:spcPts val="0"/>
              </a:spcAft>
              <a:buClr>
                <a:srgbClr val="000000"/>
              </a:buClr>
              <a:buSzPct val="100000"/>
              <a:buChar char="•"/>
            </a:pPr>
            <a:r>
              <a:rPr lang="en-US" sz="13200">
                <a:latin typeface="Arial"/>
                <a:ea typeface="Arial"/>
                <a:cs typeface="Arial"/>
                <a:sym typeface="Arial"/>
              </a:rPr>
              <a:t>Instruct the patient on self-isolation, respiratory etiquette, and hand hygiene before discharge. </a:t>
            </a:r>
            <a:endParaRPr sz="13200">
              <a:latin typeface="Arial"/>
              <a:ea typeface="Arial"/>
              <a:cs typeface="Arial"/>
              <a:sym typeface="Arial"/>
            </a:endParaRPr>
          </a:p>
          <a:p>
            <a:pPr indent="-336550" lvl="1" marL="990600" rtl="0" algn="l">
              <a:lnSpc>
                <a:spcPct val="90000"/>
              </a:lnSpc>
              <a:spcBef>
                <a:spcPts val="2000"/>
              </a:spcBef>
              <a:spcAft>
                <a:spcPts val="0"/>
              </a:spcAft>
              <a:buClr>
                <a:srgbClr val="000000"/>
              </a:buClr>
              <a:buSzPct val="30303"/>
              <a:buNone/>
            </a:pPr>
            <a:r>
              <a:t/>
            </a:r>
            <a:endParaRPr sz="13200">
              <a:latin typeface="Arial"/>
              <a:ea typeface="Arial"/>
              <a:cs typeface="Arial"/>
              <a:sym typeface="Arial"/>
            </a:endParaRPr>
          </a:p>
          <a:p>
            <a:pPr indent="-336550" lvl="1" marL="990600" rtl="0" algn="l">
              <a:lnSpc>
                <a:spcPct val="90000"/>
              </a:lnSpc>
              <a:spcBef>
                <a:spcPts val="2000"/>
              </a:spcBef>
              <a:spcAft>
                <a:spcPts val="0"/>
              </a:spcAft>
              <a:buClr>
                <a:srgbClr val="000000"/>
              </a:buClr>
              <a:buSzPct val="100000"/>
              <a:buNone/>
            </a:pPr>
            <a:r>
              <a:t/>
            </a:r>
            <a:endParaRPr sz="4000">
              <a:latin typeface="Arial"/>
              <a:ea typeface="Arial"/>
              <a:cs typeface="Arial"/>
              <a:sym typeface="Arial"/>
            </a:endParaRPr>
          </a:p>
          <a:p>
            <a:pPr indent="-336550" lvl="1" marL="990600" rtl="0" algn="l">
              <a:lnSpc>
                <a:spcPct val="90000"/>
              </a:lnSpc>
              <a:spcBef>
                <a:spcPts val="2000"/>
              </a:spcBef>
              <a:spcAft>
                <a:spcPts val="0"/>
              </a:spcAft>
              <a:buClr>
                <a:srgbClr val="000000"/>
              </a:buClr>
              <a:buSzPct val="100000"/>
              <a:buNone/>
            </a:pPr>
            <a:r>
              <a:t/>
            </a:r>
            <a:endParaRPr sz="4000">
              <a:latin typeface="Arial"/>
              <a:ea typeface="Arial"/>
              <a:cs typeface="Arial"/>
              <a:sym typeface="Arial"/>
            </a:endParaRPr>
          </a:p>
          <a:p>
            <a:pPr indent="0" lvl="1" marL="914400" rtl="0" algn="l">
              <a:lnSpc>
                <a:spcPct val="90000"/>
              </a:lnSpc>
              <a:spcBef>
                <a:spcPts val="2000"/>
              </a:spcBef>
              <a:spcAft>
                <a:spcPts val="0"/>
              </a:spcAft>
              <a:buClr>
                <a:srgbClr val="000000"/>
              </a:buClr>
              <a:buSzPct val="41717"/>
              <a:buNone/>
            </a:pPr>
            <a:r>
              <a:rPr lang="en-US" sz="8150">
                <a:latin typeface="Arial"/>
                <a:ea typeface="Arial"/>
                <a:cs typeface="Arial"/>
                <a:sym typeface="Arial"/>
              </a:rPr>
              <a:t>* For information on airborne precautions, airborne infection isolation rooms (AIIR), and environmental infection see </a:t>
            </a:r>
            <a:r>
              <a:rPr lang="en-US" sz="8150" u="sng">
                <a:solidFill>
                  <a:schemeClr val="hlink"/>
                </a:solidFill>
                <a:latin typeface="Arial"/>
                <a:ea typeface="Arial"/>
                <a:cs typeface="Arial"/>
                <a:sym typeface="Arial"/>
                <a:hlinkClick r:id="rId3"/>
              </a:rPr>
              <a:t>airborne precautions</a:t>
            </a:r>
            <a:r>
              <a:rPr lang="en-US" sz="8150">
                <a:latin typeface="Arial"/>
                <a:ea typeface="Arial"/>
                <a:cs typeface="Arial"/>
                <a:sym typeface="Arial"/>
              </a:rPr>
              <a:t>. Airborne precautions should be maintained for 4 days after rash onset. Immunocompromised patients may remain infectious for longer and should remain in isolation for the duration of illness.</a:t>
            </a:r>
            <a:endParaRPr sz="8150">
              <a:latin typeface="Arial"/>
              <a:ea typeface="Arial"/>
              <a:cs typeface="Arial"/>
              <a:sym typeface="Arial"/>
            </a:endParaRPr>
          </a:p>
          <a:p>
            <a:pPr indent="0" lvl="1" marL="914400" rtl="0" algn="l">
              <a:lnSpc>
                <a:spcPct val="90000"/>
              </a:lnSpc>
              <a:spcBef>
                <a:spcPts val="2000"/>
              </a:spcBef>
              <a:spcAft>
                <a:spcPts val="0"/>
              </a:spcAft>
              <a:buClr>
                <a:srgbClr val="000000"/>
              </a:buClr>
              <a:buSzPct val="68711"/>
              <a:buNone/>
            </a:pPr>
            <a:r>
              <a:t/>
            </a:r>
            <a:endParaRPr sz="8150">
              <a:latin typeface="Arial"/>
              <a:ea typeface="Arial"/>
              <a:cs typeface="Arial"/>
              <a:sym typeface="Arial"/>
            </a:endParaRPr>
          </a:p>
          <a:p>
            <a:pPr indent="0" lvl="1" marL="914400" rtl="0" algn="l">
              <a:lnSpc>
                <a:spcPct val="90000"/>
              </a:lnSpc>
              <a:spcBef>
                <a:spcPts val="2000"/>
              </a:spcBef>
              <a:spcAft>
                <a:spcPts val="0"/>
              </a:spcAft>
              <a:buClr>
                <a:srgbClr val="000000"/>
              </a:buClr>
              <a:buSzPct val="76190"/>
              <a:buNone/>
            </a:pPr>
            <a:r>
              <a:t/>
            </a:r>
            <a:endParaRPr sz="7350">
              <a:latin typeface="Arial"/>
              <a:ea typeface="Arial"/>
              <a:cs typeface="Arial"/>
              <a:sym typeface="Arial"/>
            </a:endParaRPr>
          </a:p>
          <a:p>
            <a:pPr indent="0" lvl="1" marL="914400" rtl="0" algn="l">
              <a:lnSpc>
                <a:spcPct val="90000"/>
              </a:lnSpc>
              <a:spcBef>
                <a:spcPts val="2000"/>
              </a:spcBef>
              <a:spcAft>
                <a:spcPts val="0"/>
              </a:spcAft>
              <a:buClr>
                <a:srgbClr val="000000"/>
              </a:buClr>
              <a:buSzPct val="76190"/>
              <a:buNone/>
            </a:pPr>
            <a:r>
              <a:t/>
            </a:r>
            <a:endParaRPr sz="7350">
              <a:latin typeface="Arial"/>
              <a:ea typeface="Arial"/>
              <a:cs typeface="Arial"/>
              <a:sym typeface="Arial"/>
            </a:endParaRPr>
          </a:p>
          <a:p>
            <a:pPr indent="0" lvl="1" marL="914400" rtl="0" algn="l">
              <a:lnSpc>
                <a:spcPct val="90000"/>
              </a:lnSpc>
              <a:spcBef>
                <a:spcPts val="2000"/>
              </a:spcBef>
              <a:spcAft>
                <a:spcPts val="0"/>
              </a:spcAft>
              <a:buClr>
                <a:srgbClr val="000000"/>
              </a:buClr>
              <a:buSzPct val="100000"/>
              <a:buNone/>
            </a:pPr>
            <a:r>
              <a:t/>
            </a:r>
            <a:endParaRPr>
              <a:latin typeface="Arial"/>
              <a:ea typeface="Arial"/>
              <a:cs typeface="Arial"/>
              <a:sym typeface="Arial"/>
            </a:endParaRPr>
          </a:p>
          <a:p>
            <a:pPr indent="0" lvl="1" marL="914400" rtl="0" algn="l">
              <a:lnSpc>
                <a:spcPct val="90000"/>
              </a:lnSpc>
              <a:spcBef>
                <a:spcPts val="2000"/>
              </a:spcBef>
              <a:spcAft>
                <a:spcPts val="0"/>
              </a:spcAft>
              <a:buClr>
                <a:srgbClr val="000000"/>
              </a:buClr>
              <a:buSzPct val="100000"/>
              <a:buNone/>
            </a:pPr>
            <a:r>
              <a:t/>
            </a:r>
            <a:endParaRPr>
              <a:latin typeface="Arial"/>
              <a:ea typeface="Arial"/>
              <a:cs typeface="Arial"/>
              <a:sym typeface="Arial"/>
            </a:endParaRPr>
          </a:p>
          <a:p>
            <a:pPr indent="0" lvl="1" marL="914400" rtl="0" algn="l">
              <a:lnSpc>
                <a:spcPct val="90000"/>
              </a:lnSpc>
              <a:spcBef>
                <a:spcPts val="2000"/>
              </a:spcBef>
              <a:spcAft>
                <a:spcPts val="0"/>
              </a:spcAft>
              <a:buClr>
                <a:srgbClr val="000000"/>
              </a:buClr>
              <a:buSzPct val="100000"/>
              <a:buNone/>
            </a:pPr>
            <a:r>
              <a:t/>
            </a:r>
            <a:endParaRPr>
              <a:latin typeface="Arial"/>
              <a:ea typeface="Arial"/>
              <a:cs typeface="Arial"/>
              <a:sym typeface="Arial"/>
            </a:endParaRPr>
          </a:p>
        </p:txBody>
      </p:sp>
      <p:sp>
        <p:nvSpPr>
          <p:cNvPr id="384" name="Google Shape;384;p44"/>
          <p:cNvSpPr txBox="1"/>
          <p:nvPr/>
        </p:nvSpPr>
        <p:spPr>
          <a:xfrm>
            <a:off x="6335393" y="12566172"/>
            <a:ext cx="10915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sng" cap="none" strike="noStrike">
                <a:solidFill>
                  <a:schemeClr val="hlink"/>
                </a:solidFill>
                <a:latin typeface="Arial"/>
                <a:ea typeface="Arial"/>
                <a:cs typeface="Arial"/>
                <a:sym typeface="Arial"/>
                <a:hlinkClick r:id="rId4"/>
              </a:rPr>
              <a:t>ADHS Measles Surveillance Toolkit for Healthcare Settings</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5"/>
          <p:cNvSpPr txBox="1"/>
          <p:nvPr>
            <p:ph type="title"/>
          </p:nvPr>
        </p:nvSpPr>
        <p:spPr>
          <a:xfrm>
            <a:off x="1676400" y="730250"/>
            <a:ext cx="21031200" cy="2651126"/>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8800"/>
              <a:buFont typeface="Arial"/>
              <a:buNone/>
            </a:pPr>
            <a:r>
              <a:rPr b="1" lang="en-US">
                <a:latin typeface="Arial"/>
                <a:ea typeface="Arial"/>
                <a:cs typeface="Arial"/>
                <a:sym typeface="Arial"/>
              </a:rPr>
              <a:t>Measles Infection Control: Isolate</a:t>
            </a:r>
            <a:endParaRPr/>
          </a:p>
        </p:txBody>
      </p:sp>
      <p:sp>
        <p:nvSpPr>
          <p:cNvPr id="390" name="Google Shape;390;p45"/>
          <p:cNvSpPr txBox="1"/>
          <p:nvPr>
            <p:ph idx="1" type="body"/>
          </p:nvPr>
        </p:nvSpPr>
        <p:spPr>
          <a:xfrm>
            <a:off x="545869" y="3262119"/>
            <a:ext cx="23292262" cy="9228340"/>
          </a:xfrm>
          <a:prstGeom prst="rect">
            <a:avLst/>
          </a:prstGeom>
          <a:noFill/>
          <a:ln>
            <a:noFill/>
          </a:ln>
        </p:spPr>
        <p:txBody>
          <a:bodyPr anchorCtr="0" anchor="t" bIns="91425" lIns="91425" spcFirstLastPara="1" rIns="91425" wrap="square" tIns="91425">
            <a:normAutofit/>
          </a:bodyPr>
          <a:lstStyle/>
          <a:p>
            <a:pPr indent="0" lvl="1" marL="914400" rtl="0" algn="l">
              <a:lnSpc>
                <a:spcPct val="90000"/>
              </a:lnSpc>
              <a:spcBef>
                <a:spcPts val="0"/>
              </a:spcBef>
              <a:spcAft>
                <a:spcPts val="0"/>
              </a:spcAft>
              <a:buClr>
                <a:srgbClr val="000000"/>
              </a:buClr>
              <a:buSzPts val="5400"/>
              <a:buNone/>
            </a:pPr>
            <a:r>
              <a:rPr lang="en-US" sz="5400">
                <a:latin typeface="Arial"/>
                <a:ea typeface="Arial"/>
                <a:cs typeface="Arial"/>
                <a:sym typeface="Arial"/>
              </a:rPr>
              <a:t>Remember to follow standard precautions in addition to airborne precautions:</a:t>
            </a:r>
            <a:endParaRPr/>
          </a:p>
          <a:p>
            <a:pPr indent="0" lvl="1" marL="914400" rtl="0" algn="l">
              <a:lnSpc>
                <a:spcPct val="90000"/>
              </a:lnSpc>
              <a:spcBef>
                <a:spcPts val="2000"/>
              </a:spcBef>
              <a:spcAft>
                <a:spcPts val="0"/>
              </a:spcAft>
              <a:buClr>
                <a:srgbClr val="000000"/>
              </a:buClr>
              <a:buSzPts val="5600"/>
              <a:buNone/>
            </a:pPr>
            <a:r>
              <a:t/>
            </a:r>
            <a:endParaRPr>
              <a:latin typeface="Arial"/>
              <a:ea typeface="Arial"/>
              <a:cs typeface="Arial"/>
              <a:sym typeface="Arial"/>
            </a:endParaRPr>
          </a:p>
          <a:p>
            <a:pPr indent="-640078" lvl="2" marL="1554478" rtl="0" algn="l">
              <a:lnSpc>
                <a:spcPct val="90000"/>
              </a:lnSpc>
              <a:spcBef>
                <a:spcPts val="2000"/>
              </a:spcBef>
              <a:spcAft>
                <a:spcPts val="0"/>
              </a:spcAft>
              <a:buClr>
                <a:srgbClr val="000000"/>
              </a:buClr>
              <a:buSzPts val="4800"/>
              <a:buChar char="•"/>
            </a:pPr>
            <a:r>
              <a:rPr lang="en-US" sz="4800">
                <a:latin typeface="Arial"/>
                <a:ea typeface="Arial"/>
                <a:cs typeface="Arial"/>
                <a:sym typeface="Arial"/>
              </a:rPr>
              <a:t>Clean your hands before and after caring for the patient and after handling items or touching surfaces in the patient’s room.</a:t>
            </a:r>
            <a:endParaRPr/>
          </a:p>
          <a:p>
            <a:pPr indent="0" lvl="2" marL="1828800" rtl="0" algn="l">
              <a:lnSpc>
                <a:spcPct val="90000"/>
              </a:lnSpc>
              <a:spcBef>
                <a:spcPts val="2000"/>
              </a:spcBef>
              <a:spcAft>
                <a:spcPts val="0"/>
              </a:spcAft>
              <a:buClr>
                <a:srgbClr val="000000"/>
              </a:buClr>
              <a:buSzPts val="4800"/>
              <a:buNone/>
            </a:pPr>
            <a:r>
              <a:rPr lang="en-US" sz="4800">
                <a:latin typeface="Arial"/>
                <a:ea typeface="Arial"/>
                <a:cs typeface="Arial"/>
                <a:sym typeface="Arial"/>
              </a:rPr>
              <a:t> </a:t>
            </a:r>
            <a:endParaRPr/>
          </a:p>
          <a:p>
            <a:pPr indent="-640078" lvl="2" marL="1554478" rtl="0" algn="l">
              <a:lnSpc>
                <a:spcPct val="90000"/>
              </a:lnSpc>
              <a:spcBef>
                <a:spcPts val="2000"/>
              </a:spcBef>
              <a:spcAft>
                <a:spcPts val="0"/>
              </a:spcAft>
              <a:buClr>
                <a:srgbClr val="000000"/>
              </a:buClr>
              <a:buSzPts val="4800"/>
              <a:buChar char="•"/>
            </a:pPr>
            <a:r>
              <a:rPr lang="en-US" sz="4800">
                <a:latin typeface="Arial"/>
                <a:ea typeface="Arial"/>
                <a:cs typeface="Arial"/>
                <a:sym typeface="Arial"/>
              </a:rPr>
              <a:t>Adhere to your facility’s routine practices to clean and disinfect surfaces and handle linens. </a:t>
            </a:r>
            <a:endParaRPr/>
          </a:p>
          <a:p>
            <a:pPr indent="-335278" lvl="2" marL="1554478" rtl="0" algn="l">
              <a:lnSpc>
                <a:spcPct val="90000"/>
              </a:lnSpc>
              <a:spcBef>
                <a:spcPts val="2000"/>
              </a:spcBef>
              <a:spcAft>
                <a:spcPts val="0"/>
              </a:spcAft>
              <a:buClr>
                <a:srgbClr val="000000"/>
              </a:buClr>
              <a:buSzPts val="4800"/>
              <a:buNone/>
            </a:pPr>
            <a:r>
              <a:t/>
            </a:r>
            <a:endParaRPr sz="4800">
              <a:latin typeface="Arial"/>
              <a:ea typeface="Arial"/>
              <a:cs typeface="Arial"/>
              <a:sym typeface="Arial"/>
            </a:endParaRPr>
          </a:p>
          <a:p>
            <a:pPr indent="-640078" lvl="2" marL="1554478" rtl="0" algn="l">
              <a:lnSpc>
                <a:spcPct val="90000"/>
              </a:lnSpc>
              <a:spcBef>
                <a:spcPts val="2000"/>
              </a:spcBef>
              <a:spcAft>
                <a:spcPts val="0"/>
              </a:spcAft>
              <a:buClr>
                <a:srgbClr val="000000"/>
              </a:buClr>
              <a:buSzPts val="4800"/>
              <a:buChar char="•"/>
            </a:pPr>
            <a:r>
              <a:rPr lang="en-US" sz="4800">
                <a:latin typeface="Arial"/>
                <a:ea typeface="Arial"/>
                <a:cs typeface="Arial"/>
                <a:sym typeface="Arial"/>
              </a:rPr>
              <a:t>Use additional personal protective equipment (PPE) when exposure to blood/body fluids/non-intact skin is anticipated.</a:t>
            </a:r>
            <a:endParaRPr/>
          </a:p>
          <a:p>
            <a:pPr indent="0" lvl="1" marL="914400" rtl="0" algn="l">
              <a:lnSpc>
                <a:spcPct val="90000"/>
              </a:lnSpc>
              <a:spcBef>
                <a:spcPts val="2000"/>
              </a:spcBef>
              <a:spcAft>
                <a:spcPts val="0"/>
              </a:spcAft>
              <a:buClr>
                <a:srgbClr val="000000"/>
              </a:buClr>
              <a:buSzPts val="5600"/>
              <a:buNone/>
            </a:pPr>
            <a:r>
              <a:t/>
            </a:r>
            <a:endParaRPr>
              <a:latin typeface="Arial"/>
              <a:ea typeface="Arial"/>
              <a:cs typeface="Arial"/>
              <a:sym typeface="Arial"/>
            </a:endParaRPr>
          </a:p>
          <a:p>
            <a:pPr indent="-101600" lvl="0" marL="457200" rtl="0" algn="l">
              <a:lnSpc>
                <a:spcPct val="90000"/>
              </a:lnSpc>
              <a:spcBef>
                <a:spcPts val="2000"/>
              </a:spcBef>
              <a:spcAft>
                <a:spcPts val="0"/>
              </a:spcAft>
              <a:buClr>
                <a:srgbClr val="000000"/>
              </a:buClr>
              <a:buSzPts val="5600"/>
              <a:buFont typeface="Arial"/>
              <a:buNone/>
            </a:pPr>
            <a:r>
              <a:t/>
            </a:r>
            <a:endParaRPr/>
          </a:p>
        </p:txBody>
      </p:sp>
      <p:sp>
        <p:nvSpPr>
          <p:cNvPr id="391" name="Google Shape;391;p45"/>
          <p:cNvSpPr/>
          <p:nvPr/>
        </p:nvSpPr>
        <p:spPr>
          <a:xfrm>
            <a:off x="6526981" y="12693362"/>
            <a:ext cx="795121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sng" cap="none" strike="noStrike">
                <a:solidFill>
                  <a:schemeClr val="hlink"/>
                </a:solidFill>
                <a:latin typeface="Arial"/>
                <a:ea typeface="Arial"/>
                <a:cs typeface="Arial"/>
                <a:sym typeface="Arial"/>
                <a:hlinkClick r:id="rId3"/>
              </a:rPr>
              <a:t>CDC Project Firstline Measles Micro-Learn</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6"/>
          <p:cNvSpPr txBox="1"/>
          <p:nvPr>
            <p:ph type="title"/>
          </p:nvPr>
        </p:nvSpPr>
        <p:spPr>
          <a:xfrm>
            <a:off x="1676400" y="730250"/>
            <a:ext cx="21031200" cy="2651126"/>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8800"/>
              <a:buFont typeface="Arial"/>
              <a:buNone/>
            </a:pPr>
            <a:r>
              <a:rPr b="1" lang="en-US">
                <a:latin typeface="Arial"/>
                <a:ea typeface="Arial"/>
                <a:cs typeface="Arial"/>
                <a:sym typeface="Arial"/>
              </a:rPr>
              <a:t>Measles Infection Control: Inform</a:t>
            </a:r>
            <a:endParaRPr/>
          </a:p>
        </p:txBody>
      </p:sp>
      <p:sp>
        <p:nvSpPr>
          <p:cNvPr id="397" name="Google Shape;397;p46"/>
          <p:cNvSpPr txBox="1"/>
          <p:nvPr>
            <p:ph idx="1" type="body"/>
          </p:nvPr>
        </p:nvSpPr>
        <p:spPr>
          <a:xfrm>
            <a:off x="1028008" y="3584578"/>
            <a:ext cx="22327984" cy="8702676"/>
          </a:xfrm>
          <a:prstGeom prst="rect">
            <a:avLst/>
          </a:prstGeom>
          <a:noFill/>
          <a:ln>
            <a:noFill/>
          </a:ln>
        </p:spPr>
        <p:txBody>
          <a:bodyPr anchorCtr="0" anchor="t" bIns="91425" lIns="91425" spcFirstLastPara="1" rIns="91425" wrap="square" tIns="91425">
            <a:normAutofit/>
          </a:bodyPr>
          <a:lstStyle/>
          <a:p>
            <a:pPr indent="-101600" lvl="0" marL="457200" rtl="0" algn="l">
              <a:lnSpc>
                <a:spcPct val="90000"/>
              </a:lnSpc>
              <a:spcBef>
                <a:spcPts val="0"/>
              </a:spcBef>
              <a:spcAft>
                <a:spcPts val="0"/>
              </a:spcAft>
              <a:buClr>
                <a:srgbClr val="000000"/>
              </a:buClr>
              <a:buSzPts val="5600"/>
              <a:buFont typeface="Arial"/>
              <a:buNone/>
            </a:pPr>
            <a:r>
              <a:t/>
            </a:r>
            <a:endParaRPr/>
          </a:p>
          <a:p>
            <a:pPr indent="-457200" lvl="0" marL="457200" rtl="0" algn="l">
              <a:lnSpc>
                <a:spcPct val="90000"/>
              </a:lnSpc>
              <a:spcBef>
                <a:spcPts val="2000"/>
              </a:spcBef>
              <a:spcAft>
                <a:spcPts val="0"/>
              </a:spcAft>
              <a:buClr>
                <a:srgbClr val="000000"/>
              </a:buClr>
              <a:buSzPts val="5600"/>
              <a:buFont typeface="Arial"/>
              <a:buChar char="•"/>
            </a:pPr>
            <a:r>
              <a:rPr lang="en-US">
                <a:latin typeface="Arial"/>
                <a:ea typeface="Arial"/>
                <a:cs typeface="Arial"/>
                <a:sym typeface="Arial"/>
              </a:rPr>
              <a:t>Notify your local public health department of suspected measles cases.</a:t>
            </a:r>
            <a:endParaRPr/>
          </a:p>
          <a:p>
            <a:pPr indent="-101600" lvl="0" marL="457200" rtl="0" algn="l">
              <a:lnSpc>
                <a:spcPct val="90000"/>
              </a:lnSpc>
              <a:spcBef>
                <a:spcPts val="2000"/>
              </a:spcBef>
              <a:spcAft>
                <a:spcPts val="0"/>
              </a:spcAft>
              <a:buClr>
                <a:srgbClr val="000000"/>
              </a:buClr>
              <a:buSzPts val="5600"/>
              <a:buFont typeface="Arial"/>
              <a:buNone/>
            </a:pPr>
            <a:r>
              <a:t/>
            </a:r>
            <a:endParaRPr>
              <a:latin typeface="Arial"/>
              <a:ea typeface="Arial"/>
              <a:cs typeface="Arial"/>
              <a:sym typeface="Arial"/>
            </a:endParaRPr>
          </a:p>
          <a:p>
            <a:pPr indent="-457200" lvl="0" marL="457200" rtl="0" algn="l">
              <a:lnSpc>
                <a:spcPct val="90000"/>
              </a:lnSpc>
              <a:spcBef>
                <a:spcPts val="2000"/>
              </a:spcBef>
              <a:spcAft>
                <a:spcPts val="0"/>
              </a:spcAft>
              <a:buClr>
                <a:srgbClr val="000000"/>
              </a:buClr>
              <a:buSzPts val="5600"/>
              <a:buFont typeface="Arial"/>
              <a:buChar char="•"/>
            </a:pPr>
            <a:r>
              <a:rPr lang="en-US">
                <a:latin typeface="Arial"/>
                <a:ea typeface="Arial"/>
                <a:cs typeface="Arial"/>
                <a:sym typeface="Arial"/>
              </a:rPr>
              <a:t>Be prepared and able to collect appropriate specimens as directed by your local or state health department.</a:t>
            </a:r>
            <a:endParaRPr/>
          </a:p>
        </p:txBody>
      </p:sp>
      <p:sp>
        <p:nvSpPr>
          <p:cNvPr id="398" name="Google Shape;398;p46"/>
          <p:cNvSpPr/>
          <p:nvPr/>
        </p:nvSpPr>
        <p:spPr>
          <a:xfrm>
            <a:off x="6509728" y="12490459"/>
            <a:ext cx="795121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sng" cap="none" strike="noStrike">
                <a:solidFill>
                  <a:schemeClr val="hlink"/>
                </a:solidFill>
                <a:latin typeface="Arial"/>
                <a:ea typeface="Arial"/>
                <a:cs typeface="Arial"/>
                <a:sym typeface="Arial"/>
                <a:hlinkClick r:id="rId3"/>
              </a:rPr>
              <a:t>CDC Project Firstline Measles Micro-Learn</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7"/>
          <p:cNvSpPr txBox="1"/>
          <p:nvPr>
            <p:ph type="title"/>
          </p:nvPr>
        </p:nvSpPr>
        <p:spPr>
          <a:xfrm>
            <a:off x="1676400" y="730250"/>
            <a:ext cx="21031200" cy="2651126"/>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lang="en-US" sz="7200">
                <a:latin typeface="Arial"/>
                <a:ea typeface="Arial"/>
                <a:cs typeface="Arial"/>
                <a:sym typeface="Arial"/>
              </a:rPr>
              <a:t>HCP Measles Exposures</a:t>
            </a:r>
            <a:endParaRPr/>
          </a:p>
        </p:txBody>
      </p:sp>
      <p:sp>
        <p:nvSpPr>
          <p:cNvPr id="404" name="Google Shape;404;p47"/>
          <p:cNvSpPr txBox="1"/>
          <p:nvPr>
            <p:ph idx="1" type="body"/>
          </p:nvPr>
        </p:nvSpPr>
        <p:spPr>
          <a:xfrm>
            <a:off x="1676400" y="3651250"/>
            <a:ext cx="21031200" cy="87026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000000"/>
              </a:buClr>
              <a:buSzPts val="5600"/>
              <a:buNone/>
            </a:pPr>
            <a:r>
              <a:rPr lang="en-US">
                <a:latin typeface="Arial"/>
                <a:ea typeface="Arial"/>
                <a:cs typeface="Arial"/>
                <a:sym typeface="Arial"/>
              </a:rPr>
              <a:t>HCP exposure in a healthcare setting is defined as spending any amount of time while unprotected (i.e., not wearing recommended respiratory protection) in a shared air space with an infectious measles patient at the same time (even if the patient is masked), </a:t>
            </a:r>
            <a:r>
              <a:rPr b="1" lang="en-US">
                <a:latin typeface="Arial"/>
                <a:ea typeface="Arial"/>
                <a:cs typeface="Arial"/>
                <a:sym typeface="Arial"/>
              </a:rPr>
              <a:t>OR </a:t>
            </a:r>
            <a:r>
              <a:rPr lang="en-US">
                <a:latin typeface="Arial"/>
                <a:ea typeface="Arial"/>
                <a:cs typeface="Arial"/>
                <a:sym typeface="Arial"/>
              </a:rPr>
              <a:t>in a shared air space vacated by an infectious measles patient for up to 2 hours. </a:t>
            </a:r>
            <a:endParaRPr>
              <a:latin typeface="Arial"/>
              <a:ea typeface="Arial"/>
              <a:cs typeface="Arial"/>
              <a:sym typeface="Arial"/>
            </a:endParaRPr>
          </a:p>
          <a:p>
            <a:pPr indent="0" lvl="0" marL="0" rtl="0" algn="l">
              <a:lnSpc>
                <a:spcPct val="90000"/>
              </a:lnSpc>
              <a:spcBef>
                <a:spcPts val="0"/>
              </a:spcBef>
              <a:spcAft>
                <a:spcPts val="0"/>
              </a:spcAft>
              <a:buClr>
                <a:srgbClr val="000000"/>
              </a:buClr>
              <a:buSzPts val="5600"/>
              <a:buNone/>
            </a:pPr>
            <a:r>
              <a:t/>
            </a:r>
            <a:endParaRPr>
              <a:latin typeface="Arial"/>
              <a:ea typeface="Arial"/>
              <a:cs typeface="Arial"/>
              <a:sym typeface="Arial"/>
            </a:endParaRPr>
          </a:p>
          <a:p>
            <a:pPr indent="0" lvl="0" marL="0" rtl="0" algn="l">
              <a:lnSpc>
                <a:spcPct val="133636"/>
              </a:lnSpc>
              <a:spcBef>
                <a:spcPts val="1000"/>
              </a:spcBef>
              <a:spcAft>
                <a:spcPts val="0"/>
              </a:spcAft>
              <a:buNone/>
            </a:pPr>
            <a:r>
              <a:rPr b="1" lang="en-US" sz="4650">
                <a:solidFill>
                  <a:schemeClr val="dk1"/>
                </a:solidFill>
                <a:latin typeface="Arial"/>
                <a:ea typeface="Arial"/>
                <a:cs typeface="Arial"/>
                <a:sym typeface="Arial"/>
                <a:extLst>
                  <a:ext uri="http://customooxmlschemas.google.com/">
                    <go:slidesCustomData xmlns:go="http://customooxmlschemas.google.com/" textRoundtripDataId="9"/>
                  </a:ext>
                </a:extLst>
              </a:rPr>
              <a:t>*Consult with your local public health department for exclusion guidance*</a:t>
            </a:r>
            <a:endParaRPr b="1" sz="4650">
              <a:solidFill>
                <a:schemeClr val="dk1"/>
              </a:solidFill>
              <a:latin typeface="Arial"/>
              <a:ea typeface="Arial"/>
              <a:cs typeface="Arial"/>
              <a:sym typeface="Arial"/>
            </a:endParaRPr>
          </a:p>
          <a:p>
            <a:pPr indent="0" lvl="0" marL="0" rtl="0" algn="l">
              <a:lnSpc>
                <a:spcPct val="90000"/>
              </a:lnSpc>
              <a:spcBef>
                <a:spcPts val="1500"/>
              </a:spcBef>
              <a:spcAft>
                <a:spcPts val="0"/>
              </a:spcAft>
              <a:buClr>
                <a:srgbClr val="000000"/>
              </a:buClr>
              <a:buSzPts val="5600"/>
              <a:buNone/>
            </a:pPr>
            <a:r>
              <a:t/>
            </a:r>
            <a:endParaRPr>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8"/>
          <p:cNvSpPr txBox="1"/>
          <p:nvPr>
            <p:ph type="title"/>
          </p:nvPr>
        </p:nvSpPr>
        <p:spPr>
          <a:xfrm>
            <a:off x="1676400" y="730250"/>
            <a:ext cx="21031200" cy="2651126"/>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lang="en-US" sz="7200">
                <a:latin typeface="Arial"/>
                <a:ea typeface="Arial"/>
                <a:cs typeface="Arial"/>
                <a:sym typeface="Arial"/>
              </a:rPr>
              <a:t>Measles Post-Exposure Prophylaxis</a:t>
            </a:r>
            <a:endParaRPr/>
          </a:p>
        </p:txBody>
      </p:sp>
      <p:sp>
        <p:nvSpPr>
          <p:cNvPr id="410" name="Google Shape;410;p48"/>
          <p:cNvSpPr txBox="1"/>
          <p:nvPr>
            <p:ph idx="1" type="body"/>
          </p:nvPr>
        </p:nvSpPr>
        <p:spPr>
          <a:xfrm>
            <a:off x="1676400" y="3651250"/>
            <a:ext cx="21031200" cy="8702676"/>
          </a:xfrm>
          <a:prstGeom prst="rect">
            <a:avLst/>
          </a:prstGeom>
          <a:noFill/>
          <a:ln>
            <a:noFill/>
          </a:ln>
        </p:spPr>
        <p:txBody>
          <a:bodyPr anchorCtr="0" anchor="t" bIns="91425" lIns="91425" spcFirstLastPara="1" rIns="91425" wrap="square" tIns="91425">
            <a:normAutofit/>
          </a:bodyPr>
          <a:lstStyle/>
          <a:p>
            <a:pPr indent="-457200" lvl="0" marL="457200" rtl="0" algn="l">
              <a:lnSpc>
                <a:spcPct val="90000"/>
              </a:lnSpc>
              <a:spcBef>
                <a:spcPts val="0"/>
              </a:spcBef>
              <a:spcAft>
                <a:spcPts val="0"/>
              </a:spcAft>
              <a:buClr>
                <a:srgbClr val="000000"/>
              </a:buClr>
              <a:buSzPts val="4800"/>
              <a:buFont typeface="Arial"/>
              <a:buChar char="•"/>
            </a:pPr>
            <a:r>
              <a:rPr lang="en-US" sz="4800">
                <a:latin typeface="Arial"/>
                <a:ea typeface="Arial"/>
                <a:cs typeface="Arial"/>
                <a:sym typeface="Arial"/>
              </a:rPr>
              <a:t>Given to exposed individuals with no presumptive evidence of immunity.</a:t>
            </a:r>
            <a:endParaRPr/>
          </a:p>
          <a:p>
            <a:pPr indent="-457200" lvl="0" marL="457200" rtl="0" algn="l">
              <a:lnSpc>
                <a:spcPct val="90000"/>
              </a:lnSpc>
              <a:spcBef>
                <a:spcPts val="2000"/>
              </a:spcBef>
              <a:spcAft>
                <a:spcPts val="0"/>
              </a:spcAft>
              <a:buClr>
                <a:srgbClr val="000000"/>
              </a:buClr>
              <a:buSzPts val="4800"/>
              <a:buFont typeface="Arial"/>
              <a:buChar char="•"/>
            </a:pPr>
            <a:r>
              <a:rPr lang="en-US" sz="4800">
                <a:latin typeface="Arial"/>
                <a:ea typeface="Arial"/>
                <a:cs typeface="Arial"/>
                <a:sym typeface="Arial"/>
              </a:rPr>
              <a:t>Two types (do not give simultaneously)</a:t>
            </a:r>
            <a:r>
              <a:rPr lang="en-US">
                <a:latin typeface="Arial"/>
                <a:ea typeface="Arial"/>
                <a:cs typeface="Arial"/>
                <a:sym typeface="Arial"/>
              </a:rPr>
              <a:t>: </a:t>
            </a:r>
            <a:endParaRPr/>
          </a:p>
          <a:p>
            <a:pPr indent="-533400" lvl="1" marL="990600" rtl="0" algn="l">
              <a:lnSpc>
                <a:spcPct val="90000"/>
              </a:lnSpc>
              <a:spcBef>
                <a:spcPts val="2000"/>
              </a:spcBef>
              <a:spcAft>
                <a:spcPts val="0"/>
              </a:spcAft>
              <a:buClr>
                <a:srgbClr val="000000"/>
              </a:buClr>
              <a:buSzPts val="4000"/>
              <a:buChar char="•"/>
            </a:pPr>
            <a:r>
              <a:rPr lang="en-US" sz="4000">
                <a:latin typeface="Arial"/>
                <a:ea typeface="Arial"/>
                <a:cs typeface="Arial"/>
                <a:sym typeface="Arial"/>
              </a:rPr>
              <a:t>The MMR vaccine should be administered within 72 hours of initial exposure to healthy individuals (pregnant women should receive immune globulin). </a:t>
            </a:r>
            <a:endParaRPr/>
          </a:p>
          <a:p>
            <a:pPr indent="-533400" lvl="1" marL="990600" rtl="0" algn="l">
              <a:lnSpc>
                <a:spcPct val="90000"/>
              </a:lnSpc>
              <a:spcBef>
                <a:spcPts val="2000"/>
              </a:spcBef>
              <a:spcAft>
                <a:spcPts val="0"/>
              </a:spcAft>
              <a:buClr>
                <a:srgbClr val="000000"/>
              </a:buClr>
              <a:buSzPts val="4000"/>
              <a:buChar char="•"/>
            </a:pPr>
            <a:r>
              <a:rPr lang="en-US" sz="4000">
                <a:latin typeface="Arial"/>
                <a:ea typeface="Arial"/>
                <a:cs typeface="Arial"/>
                <a:sym typeface="Arial"/>
              </a:rPr>
              <a:t>Immunoglobulin (IG) should be administered within 6 days of initial exposure for individuals at higher risk of severe illness or complications. </a:t>
            </a:r>
            <a:endParaRPr/>
          </a:p>
          <a:p>
            <a:pPr indent="-279400" lvl="1" marL="990600" rtl="0" algn="l">
              <a:lnSpc>
                <a:spcPct val="90000"/>
              </a:lnSpc>
              <a:spcBef>
                <a:spcPts val="2000"/>
              </a:spcBef>
              <a:spcAft>
                <a:spcPts val="0"/>
              </a:spcAft>
              <a:buClr>
                <a:srgbClr val="000000"/>
              </a:buClr>
              <a:buSzPts val="4000"/>
              <a:buNone/>
            </a:pPr>
            <a:r>
              <a:t/>
            </a:r>
            <a:endParaRPr sz="4000">
              <a:latin typeface="Arial"/>
              <a:ea typeface="Arial"/>
              <a:cs typeface="Arial"/>
              <a:sym typeface="Arial"/>
            </a:endParaRPr>
          </a:p>
          <a:p>
            <a:pPr indent="-457200" lvl="0" marL="457200" rtl="0" algn="l">
              <a:lnSpc>
                <a:spcPct val="90000"/>
              </a:lnSpc>
              <a:spcBef>
                <a:spcPts val="2000"/>
              </a:spcBef>
              <a:spcAft>
                <a:spcPts val="0"/>
              </a:spcAft>
              <a:buClr>
                <a:srgbClr val="000000"/>
              </a:buClr>
              <a:buSzPts val="4800"/>
              <a:buFont typeface="Arial"/>
              <a:buChar char="•"/>
            </a:pPr>
            <a:r>
              <a:rPr lang="en-US" sz="4800">
                <a:latin typeface="Arial"/>
                <a:ea typeface="Arial"/>
                <a:cs typeface="Arial"/>
                <a:sym typeface="Arial"/>
              </a:rPr>
              <a:t>Continue to monitor for symptoms through at least 1 incubation period.</a:t>
            </a:r>
            <a:endParaRPr/>
          </a:p>
          <a:p>
            <a:pPr indent="-457200" lvl="0" marL="457200" rtl="0" algn="l">
              <a:lnSpc>
                <a:spcPct val="90000"/>
              </a:lnSpc>
              <a:spcBef>
                <a:spcPts val="2000"/>
              </a:spcBef>
              <a:spcAft>
                <a:spcPts val="0"/>
              </a:spcAft>
              <a:buClr>
                <a:srgbClr val="000000"/>
              </a:buClr>
              <a:buSzPts val="4800"/>
              <a:buFont typeface="Arial"/>
              <a:buChar char="•"/>
            </a:pPr>
            <a:r>
              <a:rPr lang="en-US" sz="4800">
                <a:latin typeface="Arial"/>
                <a:ea typeface="Arial"/>
                <a:cs typeface="Arial"/>
                <a:sym typeface="Arial"/>
              </a:rPr>
              <a:t>Exclude HCP without presumptive evidence of immunity, regardless if given PEP, starting on day 5 through day 21 following their last known exposure.</a:t>
            </a:r>
            <a:endParaRPr/>
          </a:p>
          <a:p>
            <a:pPr indent="-152400" lvl="0" marL="457200" rtl="0" algn="l">
              <a:lnSpc>
                <a:spcPct val="90000"/>
              </a:lnSpc>
              <a:spcBef>
                <a:spcPts val="2000"/>
              </a:spcBef>
              <a:spcAft>
                <a:spcPts val="0"/>
              </a:spcAft>
              <a:buClr>
                <a:srgbClr val="000000"/>
              </a:buClr>
              <a:buSzPts val="4800"/>
              <a:buFont typeface="Arial"/>
              <a:buNone/>
            </a:pPr>
            <a:r>
              <a:t/>
            </a:r>
            <a:endParaRPr sz="4800">
              <a:latin typeface="Arial"/>
              <a:ea typeface="Arial"/>
              <a:cs typeface="Arial"/>
              <a:sym typeface="Arial"/>
            </a:endParaRPr>
          </a:p>
          <a:p>
            <a:pPr indent="-152400" lvl="0" marL="457200" rtl="0" algn="l">
              <a:lnSpc>
                <a:spcPct val="90000"/>
              </a:lnSpc>
              <a:spcBef>
                <a:spcPts val="2000"/>
              </a:spcBef>
              <a:spcAft>
                <a:spcPts val="0"/>
              </a:spcAft>
              <a:buClr>
                <a:srgbClr val="000000"/>
              </a:buClr>
              <a:buSzPts val="4800"/>
              <a:buFont typeface="Arial"/>
              <a:buNone/>
            </a:pPr>
            <a:r>
              <a:t/>
            </a:r>
            <a:endParaRPr sz="48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txBox="1"/>
          <p:nvPr>
            <p:ph type="title"/>
          </p:nvPr>
        </p:nvSpPr>
        <p:spPr>
          <a:xfrm>
            <a:off x="1887350" y="418989"/>
            <a:ext cx="21031200" cy="17427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i="0" lang="en-US" sz="7200" u="none" cap="none" strike="noStrike">
                <a:solidFill>
                  <a:srgbClr val="000000"/>
                </a:solidFill>
                <a:latin typeface="Arial"/>
                <a:ea typeface="Arial"/>
                <a:cs typeface="Arial"/>
                <a:sym typeface="Arial"/>
              </a:rPr>
              <a:t>The development of the measles vaccine</a:t>
            </a:r>
            <a:endParaRPr/>
          </a:p>
        </p:txBody>
      </p:sp>
      <p:sp>
        <p:nvSpPr>
          <p:cNvPr id="100" name="Google Shape;100;p5"/>
          <p:cNvSpPr txBox="1"/>
          <p:nvPr>
            <p:ph idx="1" type="body"/>
          </p:nvPr>
        </p:nvSpPr>
        <p:spPr>
          <a:xfrm>
            <a:off x="1711839" y="2479640"/>
            <a:ext cx="20609400" cy="9997800"/>
          </a:xfrm>
          <a:prstGeom prst="rect">
            <a:avLst/>
          </a:prstGeom>
          <a:noFill/>
          <a:ln>
            <a:noFill/>
          </a:ln>
        </p:spPr>
        <p:txBody>
          <a:bodyPr anchorCtr="0" anchor="t" bIns="91425" lIns="91425" spcFirstLastPara="1" rIns="91425" wrap="square" tIns="91425">
            <a:normAutofit fontScale="77500" lnSpcReduction="10000"/>
          </a:bodyPr>
          <a:lstStyle/>
          <a:p>
            <a:pPr indent="-354740" lvl="0" marL="411890" rtl="0" algn="l">
              <a:lnSpc>
                <a:spcPct val="100000"/>
              </a:lnSpc>
              <a:spcBef>
                <a:spcPts val="0"/>
              </a:spcBef>
              <a:spcAft>
                <a:spcPts val="0"/>
              </a:spcAft>
              <a:buClr>
                <a:srgbClr val="000000"/>
              </a:buClr>
              <a:buSzPct val="71428"/>
              <a:buChar char="•"/>
            </a:pPr>
            <a:r>
              <a:rPr lang="en-US"/>
              <a:t>During a measles outbreak outside of Boston in </a:t>
            </a:r>
            <a:r>
              <a:rPr b="1" lang="en-US"/>
              <a:t>1954</a:t>
            </a:r>
            <a:r>
              <a:rPr lang="en-US"/>
              <a:t>, Thomas Peebles and John </a:t>
            </a:r>
            <a:r>
              <a:rPr b="1" lang="en-US"/>
              <a:t>Enders</a:t>
            </a:r>
            <a:r>
              <a:rPr lang="en-US"/>
              <a:t> obtained blood and pharyngeal swab material from 13 year-old David Edmonston</a:t>
            </a:r>
            <a:endParaRPr/>
          </a:p>
          <a:p>
            <a:pPr indent="-354739" lvl="1" marL="823782" rtl="0" algn="l">
              <a:lnSpc>
                <a:spcPct val="100000"/>
              </a:lnSpc>
              <a:spcBef>
                <a:spcPts val="0"/>
              </a:spcBef>
              <a:spcAft>
                <a:spcPts val="0"/>
              </a:spcAft>
              <a:buClr>
                <a:srgbClr val="0433FF"/>
              </a:buClr>
              <a:buSzPct val="71428"/>
              <a:buChar char="-"/>
            </a:pPr>
            <a:r>
              <a:rPr lang="en-US">
                <a:solidFill>
                  <a:srgbClr val="0433FF"/>
                </a:solidFill>
              </a:rPr>
              <a:t>“</a:t>
            </a:r>
            <a:r>
              <a:rPr i="1" lang="en-US">
                <a:solidFill>
                  <a:srgbClr val="0433FF"/>
                </a:solidFill>
              </a:rPr>
              <a:t>Young man, you are standing on the threshold of science</a:t>
            </a:r>
            <a:r>
              <a:rPr lang="en-US">
                <a:solidFill>
                  <a:srgbClr val="0433FF"/>
                </a:solidFill>
              </a:rPr>
              <a:t>”</a:t>
            </a:r>
            <a:endParaRPr>
              <a:solidFill>
                <a:srgbClr val="0433FF"/>
              </a:solidFill>
            </a:endParaRPr>
          </a:p>
          <a:p>
            <a:pPr indent="0" lvl="0" marL="0" rtl="0" algn="l">
              <a:lnSpc>
                <a:spcPct val="100000"/>
              </a:lnSpc>
              <a:spcBef>
                <a:spcPts val="0"/>
              </a:spcBef>
              <a:spcAft>
                <a:spcPts val="0"/>
              </a:spcAft>
              <a:buClr>
                <a:srgbClr val="0433FF"/>
              </a:buClr>
              <a:buSzPct val="100000"/>
              <a:buNone/>
            </a:pPr>
            <a:r>
              <a:t/>
            </a:r>
            <a:endParaRPr/>
          </a:p>
          <a:p>
            <a:pPr indent="-354740" lvl="0" marL="411890" rtl="0" algn="l">
              <a:lnSpc>
                <a:spcPct val="100000"/>
              </a:lnSpc>
              <a:spcBef>
                <a:spcPts val="0"/>
              </a:spcBef>
              <a:spcAft>
                <a:spcPts val="0"/>
              </a:spcAft>
              <a:buClr>
                <a:srgbClr val="000000"/>
              </a:buClr>
              <a:buSzPct val="71428"/>
              <a:buChar char="•"/>
            </a:pPr>
            <a:r>
              <a:rPr lang="en-US"/>
              <a:t>The virus was attenuated by &gt;80 passages through several types of cell cultures</a:t>
            </a:r>
            <a:endParaRPr/>
          </a:p>
          <a:p>
            <a:pPr indent="-354739" lvl="1" marL="823782" rtl="0" algn="l">
              <a:lnSpc>
                <a:spcPct val="100000"/>
              </a:lnSpc>
              <a:spcBef>
                <a:spcPts val="0"/>
              </a:spcBef>
              <a:spcAft>
                <a:spcPts val="0"/>
              </a:spcAft>
              <a:buClr>
                <a:srgbClr val="000000"/>
              </a:buClr>
              <a:buSzPct val="71428"/>
              <a:buChar char="-"/>
            </a:pPr>
            <a:r>
              <a:rPr lang="en-US"/>
              <a:t>“</a:t>
            </a:r>
            <a:r>
              <a:rPr b="1" lang="en-US"/>
              <a:t>Edmonston B strain</a:t>
            </a:r>
            <a:r>
              <a:rPr lang="en-US"/>
              <a:t>”</a:t>
            </a:r>
            <a:endParaRPr/>
          </a:p>
          <a:p>
            <a:pPr indent="411891" lvl="1" marL="0" rtl="0" algn="l">
              <a:lnSpc>
                <a:spcPct val="100000"/>
              </a:lnSpc>
              <a:spcBef>
                <a:spcPts val="0"/>
              </a:spcBef>
              <a:spcAft>
                <a:spcPts val="0"/>
              </a:spcAft>
              <a:buClr>
                <a:srgbClr val="000000"/>
              </a:buClr>
              <a:buSzPct val="100000"/>
              <a:buNone/>
            </a:pPr>
            <a:r>
              <a:t/>
            </a:r>
            <a:endParaRPr/>
          </a:p>
          <a:p>
            <a:pPr indent="-354740" lvl="0" marL="411890" rtl="0" algn="l">
              <a:lnSpc>
                <a:spcPct val="100000"/>
              </a:lnSpc>
              <a:spcBef>
                <a:spcPts val="0"/>
              </a:spcBef>
              <a:spcAft>
                <a:spcPts val="0"/>
              </a:spcAft>
              <a:buClr>
                <a:srgbClr val="000000"/>
              </a:buClr>
              <a:buSzPct val="71428"/>
              <a:buChar char="•"/>
            </a:pPr>
            <a:r>
              <a:rPr lang="en-US"/>
              <a:t>In </a:t>
            </a:r>
            <a:r>
              <a:rPr b="1" lang="en-US"/>
              <a:t>1963</a:t>
            </a:r>
            <a:r>
              <a:rPr lang="en-US"/>
              <a:t>, the first </a:t>
            </a:r>
            <a:r>
              <a:rPr b="1" lang="en-US"/>
              <a:t>live-attenuated measles vaccine</a:t>
            </a:r>
            <a:r>
              <a:rPr lang="en-US"/>
              <a:t> was licensed in the United States</a:t>
            </a:r>
            <a:endParaRPr/>
          </a:p>
          <a:p>
            <a:pPr indent="0" lvl="0" marL="0" rtl="0" algn="l">
              <a:lnSpc>
                <a:spcPct val="100000"/>
              </a:lnSpc>
              <a:spcBef>
                <a:spcPts val="0"/>
              </a:spcBef>
              <a:spcAft>
                <a:spcPts val="0"/>
              </a:spcAft>
              <a:buClr>
                <a:srgbClr val="000000"/>
              </a:buClr>
              <a:buSzPct val="100000"/>
              <a:buNone/>
            </a:pPr>
            <a:r>
              <a:t/>
            </a:r>
            <a:endParaRPr/>
          </a:p>
          <a:p>
            <a:pPr indent="-354740" lvl="0" marL="411890" rtl="0" algn="l">
              <a:lnSpc>
                <a:spcPct val="100000"/>
              </a:lnSpc>
              <a:spcBef>
                <a:spcPts val="0"/>
              </a:spcBef>
              <a:spcAft>
                <a:spcPts val="0"/>
              </a:spcAft>
              <a:buClr>
                <a:srgbClr val="000000"/>
              </a:buClr>
              <a:buSzPct val="71428"/>
              <a:buChar char="•"/>
            </a:pPr>
            <a:r>
              <a:rPr lang="en-US"/>
              <a:t>A </a:t>
            </a:r>
            <a:r>
              <a:rPr b="1" lang="en-US"/>
              <a:t>killed version</a:t>
            </a:r>
            <a:r>
              <a:rPr lang="en-US"/>
              <a:t> was licensed in the U.S. between 1963-1967</a:t>
            </a:r>
            <a:endParaRPr/>
          </a:p>
          <a:p>
            <a:pPr indent="-354739" lvl="1" marL="823782" rtl="0" algn="l">
              <a:lnSpc>
                <a:spcPct val="100000"/>
              </a:lnSpc>
              <a:spcBef>
                <a:spcPts val="0"/>
              </a:spcBef>
              <a:spcAft>
                <a:spcPts val="0"/>
              </a:spcAft>
              <a:buClr>
                <a:srgbClr val="000000"/>
              </a:buClr>
              <a:buSzPct val="71428"/>
              <a:buChar char="-"/>
            </a:pPr>
            <a:r>
              <a:rPr lang="en-US"/>
              <a:t>resulted in incomplete immunity, </a:t>
            </a:r>
            <a:r>
              <a:rPr b="1" lang="en-US"/>
              <a:t>atypical measles</a:t>
            </a:r>
            <a:endParaRPr/>
          </a:p>
          <a:p>
            <a:pPr indent="-354739" lvl="1" marL="823782" rtl="0" algn="l">
              <a:lnSpc>
                <a:spcPct val="100000"/>
              </a:lnSpc>
              <a:spcBef>
                <a:spcPts val="0"/>
              </a:spcBef>
              <a:spcAft>
                <a:spcPts val="0"/>
              </a:spcAft>
              <a:buClr>
                <a:srgbClr val="000000"/>
              </a:buClr>
              <a:buSzPct val="71428"/>
              <a:buChar char="-"/>
            </a:pPr>
            <a:r>
              <a:rPr lang="en-US"/>
              <a:t>removed from the market in 1968</a:t>
            </a:r>
            <a:endParaRPr/>
          </a:p>
          <a:p>
            <a:pPr indent="411891" lvl="1" marL="0" rtl="0" algn="l">
              <a:lnSpc>
                <a:spcPct val="100000"/>
              </a:lnSpc>
              <a:spcBef>
                <a:spcPts val="0"/>
              </a:spcBef>
              <a:spcAft>
                <a:spcPts val="0"/>
              </a:spcAft>
              <a:buClr>
                <a:srgbClr val="000000"/>
              </a:buClr>
              <a:buSzPct val="100000"/>
              <a:buNone/>
            </a:pPr>
            <a:r>
              <a:t/>
            </a:r>
            <a:endParaRPr/>
          </a:p>
          <a:p>
            <a:pPr indent="-354740" lvl="0" marL="411890" rtl="0" algn="l">
              <a:lnSpc>
                <a:spcPct val="100000"/>
              </a:lnSpc>
              <a:spcBef>
                <a:spcPts val="0"/>
              </a:spcBef>
              <a:spcAft>
                <a:spcPts val="0"/>
              </a:spcAft>
              <a:buClr>
                <a:srgbClr val="000000"/>
              </a:buClr>
              <a:buSzPct val="71428"/>
              <a:buChar char="•"/>
            </a:pPr>
            <a:r>
              <a:rPr lang="en-US"/>
              <a:t>The live virus was further attenuated in </a:t>
            </a:r>
            <a:r>
              <a:rPr b="1" lang="en-US"/>
              <a:t>1968</a:t>
            </a:r>
            <a:r>
              <a:rPr lang="en-US"/>
              <a:t> by </a:t>
            </a:r>
            <a:r>
              <a:rPr b="1" lang="en-US"/>
              <a:t>Hilleman</a:t>
            </a:r>
            <a:endParaRPr/>
          </a:p>
          <a:p>
            <a:pPr indent="-354739" lvl="1" marL="823782" rtl="0" algn="l">
              <a:lnSpc>
                <a:spcPct val="100000"/>
              </a:lnSpc>
              <a:spcBef>
                <a:spcPts val="0"/>
              </a:spcBef>
              <a:spcAft>
                <a:spcPts val="0"/>
              </a:spcAft>
              <a:buClr>
                <a:srgbClr val="000000"/>
              </a:buClr>
              <a:buSzPct val="71428"/>
              <a:buChar char="-"/>
            </a:pPr>
            <a:r>
              <a:rPr b="1" lang="en-US"/>
              <a:t>Edmonston-Enders (Moraten)</a:t>
            </a:r>
            <a:r>
              <a:rPr b="0" lang="en-US"/>
              <a:t> vaccine (</a:t>
            </a:r>
            <a:r>
              <a:rPr b="1" lang="en-US" u="sng"/>
              <a:t>Mor</a:t>
            </a:r>
            <a:r>
              <a:rPr b="0" lang="en-US"/>
              <a:t>e </a:t>
            </a:r>
            <a:r>
              <a:rPr b="1" lang="en-US" u="sng"/>
              <a:t>at</a:t>
            </a:r>
            <a:r>
              <a:rPr b="0" lang="en-US"/>
              <a:t>tenuated </a:t>
            </a:r>
            <a:r>
              <a:rPr b="1" lang="en-US" u="sng"/>
              <a:t>En</a:t>
            </a:r>
            <a:r>
              <a:rPr b="0" lang="en-US"/>
              <a:t>ders)</a:t>
            </a:r>
            <a:endParaRPr/>
          </a:p>
          <a:p>
            <a:pPr indent="-354739" lvl="1" marL="823782" rtl="0" algn="l">
              <a:lnSpc>
                <a:spcPct val="100000"/>
              </a:lnSpc>
              <a:spcBef>
                <a:spcPts val="0"/>
              </a:spcBef>
              <a:spcAft>
                <a:spcPts val="0"/>
              </a:spcAft>
              <a:buClr>
                <a:srgbClr val="000000"/>
              </a:buClr>
              <a:buSzPct val="71428"/>
              <a:buChar char="-"/>
            </a:pPr>
            <a:r>
              <a:rPr lang="en-US"/>
              <a:t>Included in </a:t>
            </a:r>
            <a:r>
              <a:rPr b="1" lang="en-US"/>
              <a:t>MMR</a:t>
            </a:r>
            <a:r>
              <a:rPr lang="en-US"/>
              <a:t> in </a:t>
            </a:r>
            <a:r>
              <a:rPr b="1" lang="en-US"/>
              <a:t>1971</a:t>
            </a:r>
            <a:endParaRPr/>
          </a:p>
        </p:txBody>
      </p:sp>
      <p:sp>
        <p:nvSpPr>
          <p:cNvPr id="101" name="Google Shape;101;p5"/>
          <p:cNvSpPr txBox="1"/>
          <p:nvPr/>
        </p:nvSpPr>
        <p:spPr>
          <a:xfrm>
            <a:off x="3060350" y="12795395"/>
            <a:ext cx="17912400" cy="7029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900"/>
              <a:buFont typeface="Helvetica Neue"/>
              <a:buNone/>
            </a:pPr>
            <a:r>
              <a:rPr b="0" i="0" lang="en-US" sz="3900" u="none" cap="none" strike="noStrike">
                <a:solidFill>
                  <a:srgbClr val="000000"/>
                </a:solidFill>
                <a:latin typeface="Helvetica Neue"/>
                <a:ea typeface="Helvetica Neue"/>
                <a:cs typeface="Helvetica Neue"/>
                <a:sym typeface="Helvetica Neue"/>
              </a:rPr>
              <a:t>Katz SL. Chapter 22, in “History of Vaccine Development,” Plotkin, SA (ed), 2011</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9"/>
          <p:cNvSpPr txBox="1"/>
          <p:nvPr>
            <p:ph type="title"/>
          </p:nvPr>
        </p:nvSpPr>
        <p:spPr>
          <a:xfrm>
            <a:off x="1676400" y="730250"/>
            <a:ext cx="21031200" cy="2651126"/>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lang="en-US" sz="7200">
                <a:latin typeface="Arial"/>
                <a:ea typeface="Arial"/>
                <a:cs typeface="Arial"/>
                <a:sym typeface="Arial"/>
              </a:rPr>
              <a:t>Measles Preparedness</a:t>
            </a:r>
            <a:endParaRPr/>
          </a:p>
        </p:txBody>
      </p:sp>
      <p:sp>
        <p:nvSpPr>
          <p:cNvPr id="416" name="Google Shape;416;p49"/>
          <p:cNvSpPr txBox="1"/>
          <p:nvPr>
            <p:ph idx="1" type="body"/>
          </p:nvPr>
        </p:nvSpPr>
        <p:spPr>
          <a:xfrm>
            <a:off x="2141912" y="3781625"/>
            <a:ext cx="21031200" cy="87026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000000"/>
              </a:buClr>
              <a:buSzPts val="4800"/>
              <a:buNone/>
            </a:pPr>
            <a:r>
              <a:rPr lang="en-US" sz="4800" u="sng">
                <a:solidFill>
                  <a:schemeClr val="hlink"/>
                </a:solidFill>
                <a:latin typeface="Arial"/>
                <a:ea typeface="Arial"/>
                <a:cs typeface="Arial"/>
                <a:sym typeface="Arial"/>
                <a:hlinkClick r:id="rId3"/>
              </a:rPr>
              <a:t>CDC Measles Assessment Tool</a:t>
            </a:r>
            <a:r>
              <a:rPr lang="en-US" sz="4800">
                <a:latin typeface="Arial"/>
                <a:ea typeface="Arial"/>
                <a:cs typeface="Arial"/>
                <a:sym typeface="Arial"/>
              </a:rPr>
              <a:t> to evaluate:</a:t>
            </a:r>
            <a:endParaRPr/>
          </a:p>
          <a:p>
            <a:pPr indent="-152400" lvl="0" marL="457200" rtl="0" algn="l">
              <a:lnSpc>
                <a:spcPct val="90000"/>
              </a:lnSpc>
              <a:spcBef>
                <a:spcPts val="2000"/>
              </a:spcBef>
              <a:spcAft>
                <a:spcPts val="0"/>
              </a:spcAft>
              <a:buClr>
                <a:srgbClr val="000000"/>
              </a:buClr>
              <a:buSzPts val="4800"/>
              <a:buFont typeface="Arial"/>
              <a:buNone/>
            </a:pPr>
            <a:r>
              <a:t/>
            </a:r>
            <a:endParaRPr sz="4800">
              <a:latin typeface="Arial"/>
              <a:ea typeface="Arial"/>
              <a:cs typeface="Arial"/>
              <a:sym typeface="Arial"/>
            </a:endParaRPr>
          </a:p>
          <a:p>
            <a:pPr indent="-533400" lvl="1" marL="990600" rtl="0" algn="l">
              <a:lnSpc>
                <a:spcPct val="90000"/>
              </a:lnSpc>
              <a:spcBef>
                <a:spcPts val="2000"/>
              </a:spcBef>
              <a:spcAft>
                <a:spcPts val="0"/>
              </a:spcAft>
              <a:buClr>
                <a:srgbClr val="000000"/>
              </a:buClr>
              <a:buSzPts val="4000"/>
              <a:buChar char="•"/>
            </a:pPr>
            <a:r>
              <a:rPr lang="en-US" sz="4000">
                <a:latin typeface="Arial"/>
                <a:ea typeface="Arial"/>
                <a:cs typeface="Arial"/>
                <a:sym typeface="Arial"/>
              </a:rPr>
              <a:t>Ability to recognize measles cases</a:t>
            </a:r>
            <a:endParaRPr/>
          </a:p>
          <a:p>
            <a:pPr indent="-533400" lvl="1" marL="990600" rtl="0" algn="l">
              <a:lnSpc>
                <a:spcPct val="90000"/>
              </a:lnSpc>
              <a:spcBef>
                <a:spcPts val="2000"/>
              </a:spcBef>
              <a:spcAft>
                <a:spcPts val="0"/>
              </a:spcAft>
              <a:buClr>
                <a:srgbClr val="000000"/>
              </a:buClr>
              <a:buSzPts val="4000"/>
              <a:buChar char="•"/>
            </a:pPr>
            <a:r>
              <a:rPr lang="en-US" sz="4000">
                <a:latin typeface="Arial"/>
                <a:ea typeface="Arial"/>
                <a:cs typeface="Arial"/>
                <a:sym typeface="Arial"/>
              </a:rPr>
              <a:t>Process for contact tracing and exposure management</a:t>
            </a:r>
            <a:endParaRPr/>
          </a:p>
          <a:p>
            <a:pPr indent="-533400" lvl="1" marL="990600" rtl="0" algn="l">
              <a:lnSpc>
                <a:spcPct val="90000"/>
              </a:lnSpc>
              <a:spcBef>
                <a:spcPts val="2000"/>
              </a:spcBef>
              <a:spcAft>
                <a:spcPts val="0"/>
              </a:spcAft>
              <a:buClr>
                <a:srgbClr val="000000"/>
              </a:buClr>
              <a:buSzPts val="4000"/>
              <a:buChar char="•"/>
            </a:pPr>
            <a:r>
              <a:rPr lang="en-US" sz="4000">
                <a:latin typeface="Arial"/>
                <a:ea typeface="Arial"/>
                <a:cs typeface="Arial"/>
                <a:sym typeface="Arial"/>
              </a:rPr>
              <a:t>Methods for notifying key staff regarding measles cases in the facility.</a:t>
            </a:r>
            <a:endParaRPr/>
          </a:p>
          <a:p>
            <a:pPr indent="-533400" lvl="1" marL="990600" rtl="0" algn="l">
              <a:lnSpc>
                <a:spcPct val="90000"/>
              </a:lnSpc>
              <a:spcBef>
                <a:spcPts val="2000"/>
              </a:spcBef>
              <a:spcAft>
                <a:spcPts val="0"/>
              </a:spcAft>
              <a:buClr>
                <a:srgbClr val="000000"/>
              </a:buClr>
              <a:buSzPts val="4000"/>
              <a:buChar char="•"/>
            </a:pPr>
            <a:r>
              <a:rPr lang="en-US" sz="4000">
                <a:latin typeface="Arial"/>
                <a:ea typeface="Arial"/>
                <a:cs typeface="Arial"/>
                <a:sym typeface="Arial"/>
              </a:rPr>
              <a:t>Training and education of staff</a:t>
            </a:r>
            <a:endParaRPr/>
          </a:p>
          <a:p>
            <a:pPr indent="-533400" lvl="1" marL="990600" rtl="0" algn="l">
              <a:lnSpc>
                <a:spcPct val="90000"/>
              </a:lnSpc>
              <a:spcBef>
                <a:spcPts val="2000"/>
              </a:spcBef>
              <a:spcAft>
                <a:spcPts val="0"/>
              </a:spcAft>
              <a:buClr>
                <a:srgbClr val="000000"/>
              </a:buClr>
              <a:buSzPts val="4000"/>
              <a:buChar char="•"/>
            </a:pPr>
            <a:r>
              <a:rPr lang="en-US" sz="4000">
                <a:latin typeface="Arial"/>
                <a:ea typeface="Arial"/>
                <a:cs typeface="Arial"/>
                <a:sym typeface="Arial"/>
              </a:rPr>
              <a:t>Documentation of HCP measles vaccination/immunity</a:t>
            </a:r>
            <a:endParaRPr/>
          </a:p>
          <a:p>
            <a:pPr indent="-533400" lvl="1" marL="990600" rtl="0" algn="l">
              <a:lnSpc>
                <a:spcPct val="90000"/>
              </a:lnSpc>
              <a:spcBef>
                <a:spcPts val="2000"/>
              </a:spcBef>
              <a:spcAft>
                <a:spcPts val="0"/>
              </a:spcAft>
              <a:buClr>
                <a:srgbClr val="000000"/>
              </a:buClr>
              <a:buSzPts val="4000"/>
              <a:buChar char="•"/>
            </a:pPr>
            <a:r>
              <a:rPr lang="en-US" sz="4000">
                <a:latin typeface="Arial"/>
                <a:ea typeface="Arial"/>
                <a:cs typeface="Arial"/>
                <a:sym typeface="Arial"/>
              </a:rPr>
              <a:t>Respiratory Protection Program</a:t>
            </a:r>
            <a:endParaRPr/>
          </a:p>
          <a:p>
            <a:pPr indent="-533400" lvl="1" marL="990600" rtl="0" algn="l">
              <a:lnSpc>
                <a:spcPct val="90000"/>
              </a:lnSpc>
              <a:spcBef>
                <a:spcPts val="2000"/>
              </a:spcBef>
              <a:spcAft>
                <a:spcPts val="0"/>
              </a:spcAft>
              <a:buClr>
                <a:srgbClr val="000000"/>
              </a:buClr>
              <a:buSzPts val="4000"/>
              <a:buChar char="•"/>
            </a:pPr>
            <a:r>
              <a:rPr lang="en-US" sz="4000">
                <a:latin typeface="Arial"/>
                <a:ea typeface="Arial"/>
                <a:cs typeface="Arial"/>
                <a:sym typeface="Arial"/>
              </a:rPr>
              <a:t>Triage practices</a:t>
            </a:r>
            <a:endParaRPr/>
          </a:p>
        </p:txBody>
      </p:sp>
      <p:sp>
        <p:nvSpPr>
          <p:cNvPr id="417" name="Google Shape;417;p49"/>
          <p:cNvSpPr/>
          <p:nvPr/>
        </p:nvSpPr>
        <p:spPr>
          <a:xfrm>
            <a:off x="6245628" y="12623800"/>
            <a:ext cx="121920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sng" cap="none" strike="noStrike">
                <a:solidFill>
                  <a:schemeClr val="hlink"/>
                </a:solidFill>
                <a:latin typeface="Arial"/>
                <a:ea typeface="Arial"/>
                <a:cs typeface="Arial"/>
                <a:sym typeface="Arial"/>
                <a:hlinkClick r:id="rId4"/>
              </a:rPr>
              <a:t>CDC Measles Preparedness in Healthcare Settings</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0"/>
          <p:cNvSpPr txBox="1"/>
          <p:nvPr>
            <p:ph type="title"/>
          </p:nvPr>
        </p:nvSpPr>
        <p:spPr>
          <a:xfrm>
            <a:off x="1676400" y="730250"/>
            <a:ext cx="21031200" cy="2651126"/>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lang="en-US" sz="7200">
                <a:latin typeface="Arial"/>
                <a:ea typeface="Arial"/>
                <a:cs typeface="Arial"/>
                <a:sym typeface="Arial"/>
              </a:rPr>
              <a:t>Measles Preparedness</a:t>
            </a:r>
            <a:endParaRPr/>
          </a:p>
        </p:txBody>
      </p:sp>
      <p:sp>
        <p:nvSpPr>
          <p:cNvPr id="423" name="Google Shape;423;p50"/>
          <p:cNvSpPr/>
          <p:nvPr/>
        </p:nvSpPr>
        <p:spPr>
          <a:xfrm>
            <a:off x="6245628" y="12623800"/>
            <a:ext cx="121920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sng" cap="none" strike="noStrike">
                <a:solidFill>
                  <a:schemeClr val="hlink"/>
                </a:solidFill>
                <a:latin typeface="Arial"/>
                <a:ea typeface="Arial"/>
                <a:cs typeface="Arial"/>
                <a:sym typeface="Arial"/>
                <a:hlinkClick r:id="rId3"/>
              </a:rPr>
              <a:t>CDC Measles Preparedness in Healthcare Settings</a:t>
            </a:r>
            <a:endParaRPr b="0" i="0" sz="3200" u="none" cap="none" strike="noStrike">
              <a:solidFill>
                <a:srgbClr val="000000"/>
              </a:solidFill>
              <a:latin typeface="Arial"/>
              <a:ea typeface="Arial"/>
              <a:cs typeface="Arial"/>
              <a:sym typeface="Arial"/>
            </a:endParaRPr>
          </a:p>
        </p:txBody>
      </p:sp>
      <p:sp>
        <p:nvSpPr>
          <p:cNvPr id="424" name="Google Shape;424;p50"/>
          <p:cNvSpPr txBox="1"/>
          <p:nvPr>
            <p:ph idx="1" type="body"/>
          </p:nvPr>
        </p:nvSpPr>
        <p:spPr>
          <a:xfrm>
            <a:off x="1676400" y="3651250"/>
            <a:ext cx="21031200" cy="87026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000000"/>
              </a:buClr>
              <a:buSzPts val="4800"/>
              <a:buNone/>
            </a:pPr>
            <a:r>
              <a:rPr lang="en-US" sz="4800" u="sng">
                <a:solidFill>
                  <a:schemeClr val="hlink"/>
                </a:solidFill>
                <a:latin typeface="Arial"/>
                <a:ea typeface="Arial"/>
                <a:cs typeface="Arial"/>
                <a:sym typeface="Arial"/>
                <a:hlinkClick r:id="rId4"/>
              </a:rPr>
              <a:t>CDC Responding to Measles Exposures</a:t>
            </a:r>
            <a:endParaRPr sz="4800">
              <a:latin typeface="Arial"/>
              <a:ea typeface="Arial"/>
              <a:cs typeface="Arial"/>
              <a:sym typeface="Arial"/>
            </a:endParaRPr>
          </a:p>
          <a:p>
            <a:pPr indent="0" lvl="0" marL="0" rtl="0" algn="l">
              <a:lnSpc>
                <a:spcPct val="90000"/>
              </a:lnSpc>
              <a:spcBef>
                <a:spcPts val="2000"/>
              </a:spcBef>
              <a:spcAft>
                <a:spcPts val="0"/>
              </a:spcAft>
              <a:buClr>
                <a:srgbClr val="000000"/>
              </a:buClr>
              <a:buSzPts val="4800"/>
              <a:buNone/>
            </a:pPr>
            <a:r>
              <a:t/>
            </a:r>
            <a:endParaRPr sz="4800">
              <a:latin typeface="Arial"/>
              <a:ea typeface="Arial"/>
              <a:cs typeface="Arial"/>
              <a:sym typeface="Arial"/>
            </a:endParaRPr>
          </a:p>
          <a:p>
            <a:pPr indent="0" lvl="0" marL="0" rtl="0" algn="l">
              <a:lnSpc>
                <a:spcPct val="90000"/>
              </a:lnSpc>
              <a:spcBef>
                <a:spcPts val="2000"/>
              </a:spcBef>
              <a:spcAft>
                <a:spcPts val="0"/>
              </a:spcAft>
              <a:buClr>
                <a:srgbClr val="000000"/>
              </a:buClr>
              <a:buSzPts val="4800"/>
              <a:buNone/>
            </a:pPr>
            <a:r>
              <a:rPr lang="en-US" sz="4800" u="sng">
                <a:solidFill>
                  <a:schemeClr val="hlink"/>
                </a:solidFill>
                <a:latin typeface="Arial"/>
                <a:ea typeface="Arial"/>
                <a:cs typeface="Arial"/>
                <a:sym typeface="Arial"/>
                <a:hlinkClick r:id="rId5"/>
              </a:rPr>
              <a:t>CDC Sample Script to Assess Patients and Visitors</a:t>
            </a:r>
            <a:endParaRPr sz="4800">
              <a:latin typeface="Arial"/>
              <a:ea typeface="Arial"/>
              <a:cs typeface="Arial"/>
              <a:sym typeface="Arial"/>
            </a:endParaRPr>
          </a:p>
          <a:p>
            <a:pPr indent="0" lvl="0" marL="0" rtl="0" algn="l">
              <a:lnSpc>
                <a:spcPct val="90000"/>
              </a:lnSpc>
              <a:spcBef>
                <a:spcPts val="2000"/>
              </a:spcBef>
              <a:spcAft>
                <a:spcPts val="0"/>
              </a:spcAft>
              <a:buClr>
                <a:srgbClr val="000000"/>
              </a:buClr>
              <a:buSzPts val="4800"/>
              <a:buNone/>
            </a:pPr>
            <a:r>
              <a:t/>
            </a:r>
            <a:endParaRPr sz="4800">
              <a:latin typeface="Arial"/>
              <a:ea typeface="Arial"/>
              <a:cs typeface="Arial"/>
              <a:sym typeface="Arial"/>
            </a:endParaRPr>
          </a:p>
          <a:p>
            <a:pPr indent="0" lvl="0" marL="0" rtl="0" algn="l">
              <a:lnSpc>
                <a:spcPct val="90000"/>
              </a:lnSpc>
              <a:spcBef>
                <a:spcPts val="2000"/>
              </a:spcBef>
              <a:spcAft>
                <a:spcPts val="0"/>
              </a:spcAft>
              <a:buClr>
                <a:srgbClr val="000000"/>
              </a:buClr>
              <a:buSzPts val="4800"/>
              <a:buNone/>
            </a:pPr>
            <a:r>
              <a:t/>
            </a:r>
            <a:endParaRPr sz="4800">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1"/>
          <p:cNvSpPr txBox="1"/>
          <p:nvPr/>
        </p:nvSpPr>
        <p:spPr>
          <a:xfrm>
            <a:off x="6916188" y="4588627"/>
            <a:ext cx="13017600" cy="1870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00"/>
              <a:buFont typeface="Helvetica Neue"/>
              <a:buNone/>
            </a:pPr>
            <a:r>
              <a:t/>
            </a:r>
            <a:endParaRPr b="1" i="0" sz="9600" u="none" cap="none" strike="noStrike">
              <a:solidFill>
                <a:srgbClr val="000000"/>
              </a:solidFill>
              <a:latin typeface="Arial"/>
              <a:ea typeface="Arial"/>
              <a:cs typeface="Arial"/>
              <a:sym typeface="Arial"/>
            </a:endParaRPr>
          </a:p>
          <a:p>
            <a:pPr indent="0" lvl="0" marL="0" marR="0" rtl="0" algn="l">
              <a:lnSpc>
                <a:spcPct val="100000"/>
              </a:lnSpc>
              <a:spcBef>
                <a:spcPts val="5900"/>
              </a:spcBef>
              <a:spcAft>
                <a:spcPts val="0"/>
              </a:spcAft>
              <a:buClr>
                <a:srgbClr val="000000"/>
              </a:buClr>
              <a:buSzPts val="9600"/>
              <a:buFont typeface="Helvetica Neue"/>
              <a:buNone/>
            </a:pPr>
            <a:r>
              <a:t/>
            </a:r>
            <a:endParaRPr b="1" i="0" sz="9600" u="none" cap="none" strike="noStrike">
              <a:solidFill>
                <a:srgbClr val="000000"/>
              </a:solidFill>
              <a:latin typeface="Arial"/>
              <a:ea typeface="Arial"/>
              <a:cs typeface="Arial"/>
              <a:sym typeface="Arial"/>
            </a:endParaRPr>
          </a:p>
          <a:p>
            <a:pPr indent="0" lvl="0" marL="0" marR="0" rtl="0" algn="l">
              <a:lnSpc>
                <a:spcPct val="100000"/>
              </a:lnSpc>
              <a:spcBef>
                <a:spcPts val="5900"/>
              </a:spcBef>
              <a:spcAft>
                <a:spcPts val="0"/>
              </a:spcAft>
              <a:buClr>
                <a:srgbClr val="000000"/>
              </a:buClr>
              <a:buSzPts val="8000"/>
              <a:buFont typeface="Arial"/>
              <a:buNone/>
            </a:pPr>
            <a:r>
              <a:rPr b="1" i="0" lang="en-US" sz="8000" u="none" cap="none" strike="noStrike">
                <a:solidFill>
                  <a:srgbClr val="000000"/>
                </a:solidFill>
                <a:latin typeface="Arial"/>
                <a:ea typeface="Arial"/>
                <a:cs typeface="Arial"/>
                <a:sym typeface="Arial"/>
              </a:rPr>
              <a:t>Contact ADHS at</a:t>
            </a:r>
            <a:endParaRPr b="1" i="0" sz="8000" u="none" cap="none" strike="noStrike">
              <a:solidFill>
                <a:srgbClr val="000000"/>
              </a:solidFill>
              <a:latin typeface="Arial"/>
              <a:ea typeface="Arial"/>
              <a:cs typeface="Arial"/>
              <a:sym typeface="Arial"/>
            </a:endParaRPr>
          </a:p>
          <a:p>
            <a:pPr indent="0" lvl="0" marL="0" marR="0" rtl="0" algn="l">
              <a:lnSpc>
                <a:spcPct val="100000"/>
              </a:lnSpc>
              <a:spcBef>
                <a:spcPts val="5900"/>
              </a:spcBef>
              <a:spcAft>
                <a:spcPts val="0"/>
              </a:spcAft>
              <a:buClr>
                <a:srgbClr val="000000"/>
              </a:buClr>
              <a:buSzPts val="8000"/>
              <a:buFont typeface="Arial"/>
              <a:buNone/>
            </a:pPr>
            <a:r>
              <a:rPr b="1" lang="en-US" sz="8000" u="sng">
                <a:solidFill>
                  <a:schemeClr val="hlink"/>
                </a:solidFill>
                <a:hlinkClick r:id="rId3"/>
              </a:rPr>
              <a:t>VPD@azdhs.gov</a:t>
            </a:r>
            <a:endParaRPr b="1" sz="8000"/>
          </a:p>
          <a:p>
            <a:pPr indent="0" lvl="0" marL="0" marR="0" rtl="0" algn="l">
              <a:lnSpc>
                <a:spcPct val="100000"/>
              </a:lnSpc>
              <a:spcBef>
                <a:spcPts val="5900"/>
              </a:spcBef>
              <a:spcAft>
                <a:spcPts val="0"/>
              </a:spcAft>
              <a:buClr>
                <a:srgbClr val="000000"/>
              </a:buClr>
              <a:buSzPts val="8000"/>
              <a:buFont typeface="Arial"/>
              <a:buNone/>
            </a:pPr>
            <a:r>
              <a:t/>
            </a:r>
            <a:endParaRPr b="1" i="0" sz="8000" u="none" cap="none" strike="noStrike">
              <a:solidFill>
                <a:srgbClr val="000000"/>
              </a:solidFill>
              <a:latin typeface="Arial"/>
              <a:ea typeface="Arial"/>
              <a:cs typeface="Arial"/>
              <a:sym typeface="Arial"/>
            </a:endParaRPr>
          </a:p>
          <a:p>
            <a:pPr indent="0" lvl="0" marL="0" marR="0" rtl="0" algn="l">
              <a:lnSpc>
                <a:spcPct val="100000"/>
              </a:lnSpc>
              <a:spcBef>
                <a:spcPts val="5900"/>
              </a:spcBef>
              <a:spcAft>
                <a:spcPts val="0"/>
              </a:spcAft>
              <a:buClr>
                <a:srgbClr val="000000"/>
              </a:buClr>
              <a:buSzPts val="9600"/>
              <a:buFont typeface="Helvetica Neue"/>
              <a:buNone/>
            </a:pPr>
            <a:r>
              <a:t/>
            </a:r>
            <a:endParaRPr b="1" i="0" sz="9600" u="none" cap="none" strike="noStrike">
              <a:solidFill>
                <a:srgbClr val="000000"/>
              </a:solidFill>
              <a:latin typeface="Arial"/>
              <a:ea typeface="Arial"/>
              <a:cs typeface="Arial"/>
              <a:sym typeface="Arial"/>
            </a:endParaRPr>
          </a:p>
          <a:p>
            <a:pPr indent="0" lvl="0" marL="0" marR="0" rtl="0" algn="l">
              <a:lnSpc>
                <a:spcPct val="100000"/>
              </a:lnSpc>
              <a:spcBef>
                <a:spcPts val="5900"/>
              </a:spcBef>
              <a:spcAft>
                <a:spcPts val="0"/>
              </a:spcAft>
              <a:buClr>
                <a:srgbClr val="000000"/>
              </a:buClr>
              <a:buSzPts val="9600"/>
              <a:buFont typeface="Helvetica Neue"/>
              <a:buNone/>
            </a:pPr>
            <a:r>
              <a:t/>
            </a:r>
            <a:endParaRPr b="1" i="0" sz="9600" u="none" cap="none" strike="noStrike">
              <a:solidFill>
                <a:srgbClr val="000000"/>
              </a:solidFill>
              <a:latin typeface="Arial"/>
              <a:ea typeface="Arial"/>
              <a:cs typeface="Arial"/>
              <a:sym typeface="Arial"/>
            </a:endParaRPr>
          </a:p>
          <a:p>
            <a:pPr indent="0" lvl="0" marL="0" marR="0" rtl="0" algn="l">
              <a:lnSpc>
                <a:spcPct val="100000"/>
              </a:lnSpc>
              <a:spcBef>
                <a:spcPts val="5900"/>
              </a:spcBef>
              <a:spcAft>
                <a:spcPts val="0"/>
              </a:spcAft>
              <a:buClr>
                <a:srgbClr val="000000"/>
              </a:buClr>
              <a:buSzPts val="9600"/>
              <a:buFont typeface="Helvetica Neue"/>
              <a:buNone/>
            </a:pPr>
            <a:r>
              <a:t/>
            </a:r>
            <a:endParaRPr b="1" i="0" sz="9600" u="none" cap="none" strike="noStrike">
              <a:solidFill>
                <a:srgbClr val="000000"/>
              </a:solidFill>
              <a:latin typeface="Arial"/>
              <a:ea typeface="Arial"/>
              <a:cs typeface="Arial"/>
              <a:sym typeface="Arial"/>
            </a:endParaRPr>
          </a:p>
          <a:p>
            <a:pPr indent="0" lvl="0" marL="0" marR="0" rtl="0" algn="l">
              <a:lnSpc>
                <a:spcPct val="100000"/>
              </a:lnSpc>
              <a:spcBef>
                <a:spcPts val="5900"/>
              </a:spcBef>
              <a:spcAft>
                <a:spcPts val="0"/>
              </a:spcAft>
              <a:buClr>
                <a:srgbClr val="000000"/>
              </a:buClr>
              <a:buSzPts val="9600"/>
              <a:buFont typeface="Helvetica Neue"/>
              <a:buNone/>
            </a:pPr>
            <a:r>
              <a:t/>
            </a:r>
            <a:endParaRPr b="1" i="0" sz="9600" u="none" cap="none" strike="noStrike">
              <a:solidFill>
                <a:srgbClr val="000000"/>
              </a:solidFill>
              <a:latin typeface="Arial"/>
              <a:ea typeface="Arial"/>
              <a:cs typeface="Arial"/>
              <a:sym typeface="Arial"/>
            </a:endParaRPr>
          </a:p>
        </p:txBody>
      </p:sp>
      <p:sp>
        <p:nvSpPr>
          <p:cNvPr id="430" name="Google Shape;430;p51"/>
          <p:cNvSpPr txBox="1"/>
          <p:nvPr>
            <p:ph type="title"/>
          </p:nvPr>
        </p:nvSpPr>
        <p:spPr>
          <a:xfrm>
            <a:off x="978130" y="1594775"/>
            <a:ext cx="21031200" cy="2651126"/>
          </a:xfrm>
          <a:prstGeom prst="rect">
            <a:avLst/>
          </a:prstGeom>
          <a:noFill/>
          <a:ln>
            <a:noFill/>
          </a:ln>
        </p:spPr>
        <p:txBody>
          <a:bodyPr anchorCtr="0" anchor="ctr" bIns="91425" lIns="91425" spcFirstLastPara="1" rIns="91425" wrap="square" tIns="91425">
            <a:normAutofit/>
          </a:bodyPr>
          <a:lstStyle/>
          <a:p>
            <a:pPr indent="0" lvl="0" marL="0" rtl="0" algn="ctr">
              <a:lnSpc>
                <a:spcPct val="90000"/>
              </a:lnSpc>
              <a:spcBef>
                <a:spcPts val="0"/>
              </a:spcBef>
              <a:spcAft>
                <a:spcPts val="0"/>
              </a:spcAft>
              <a:buClr>
                <a:srgbClr val="000000"/>
              </a:buClr>
              <a:buSzPts val="8800"/>
              <a:buFont typeface="Arial"/>
              <a:buNone/>
            </a:pPr>
            <a:r>
              <a:rPr b="1" lang="en-US">
                <a:latin typeface="Arial"/>
                <a:ea typeface="Arial"/>
                <a:cs typeface="Arial"/>
                <a:sym typeface="Arial"/>
              </a:rPr>
              <a:t>Measles Questions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6"/>
          <p:cNvSpPr txBox="1"/>
          <p:nvPr>
            <p:ph type="title"/>
          </p:nvPr>
        </p:nvSpPr>
        <p:spPr>
          <a:xfrm>
            <a:off x="1959475" y="387014"/>
            <a:ext cx="21031202" cy="1742833"/>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200"/>
              <a:buFont typeface="Arial"/>
              <a:buNone/>
            </a:pPr>
            <a:r>
              <a:rPr b="1" i="0" lang="en-US" sz="7200" u="none" cap="none" strike="noStrike">
                <a:solidFill>
                  <a:srgbClr val="000000"/>
                </a:solidFill>
                <a:latin typeface="Arial"/>
                <a:ea typeface="Arial"/>
                <a:cs typeface="Arial"/>
                <a:sym typeface="Arial"/>
              </a:rPr>
              <a:t>Results of measles vaccination</a:t>
            </a:r>
            <a:endParaRPr/>
          </a:p>
        </p:txBody>
      </p:sp>
      <p:sp>
        <p:nvSpPr>
          <p:cNvPr id="107" name="Google Shape;107;p6"/>
          <p:cNvSpPr txBox="1"/>
          <p:nvPr>
            <p:ph idx="1" type="body"/>
          </p:nvPr>
        </p:nvSpPr>
        <p:spPr>
          <a:xfrm>
            <a:off x="1801178" y="2161013"/>
            <a:ext cx="21347797" cy="9997686"/>
          </a:xfrm>
          <a:prstGeom prst="rect">
            <a:avLst/>
          </a:prstGeom>
          <a:noFill/>
          <a:ln>
            <a:noFill/>
          </a:ln>
        </p:spPr>
        <p:txBody>
          <a:bodyPr anchorCtr="0" anchor="t" bIns="91425" lIns="91425" spcFirstLastPara="1" rIns="91425" wrap="square" tIns="91425">
            <a:normAutofit lnSpcReduction="20000"/>
          </a:bodyPr>
          <a:lstStyle/>
          <a:p>
            <a:pPr indent="-448055" lvl="0" marL="448055" rtl="0" algn="l">
              <a:lnSpc>
                <a:spcPct val="100000"/>
              </a:lnSpc>
              <a:spcBef>
                <a:spcPts val="0"/>
              </a:spcBef>
              <a:spcAft>
                <a:spcPts val="0"/>
              </a:spcAft>
              <a:buClr>
                <a:srgbClr val="000000"/>
              </a:buClr>
              <a:buSzPts val="5000"/>
              <a:buChar char="•"/>
            </a:pPr>
            <a:r>
              <a:rPr lang="en-US"/>
              <a:t>Prior to 1963</a:t>
            </a:r>
            <a:endParaRPr/>
          </a:p>
          <a:p>
            <a:pPr indent="-448055" lvl="1" marL="896111" rtl="0" algn="l">
              <a:lnSpc>
                <a:spcPct val="100000"/>
              </a:lnSpc>
              <a:spcBef>
                <a:spcPts val="0"/>
              </a:spcBef>
              <a:spcAft>
                <a:spcPts val="0"/>
              </a:spcAft>
              <a:buClr>
                <a:schemeClr val="dk1"/>
              </a:buClr>
              <a:buSzPts val="5000"/>
              <a:buChar char="-"/>
            </a:pPr>
            <a:r>
              <a:rPr lang="en-US">
                <a:solidFill>
                  <a:schemeClr val="accent5"/>
                </a:solidFill>
              </a:rPr>
              <a:t>3-4 million</a:t>
            </a:r>
            <a:r>
              <a:rPr lang="en-US">
                <a:solidFill>
                  <a:srgbClr val="000000"/>
                </a:solidFill>
              </a:rPr>
              <a:t> annual cases measles in the U.S.</a:t>
            </a:r>
            <a:endParaRPr/>
          </a:p>
          <a:p>
            <a:pPr indent="-448055" lvl="2" marL="1344167" rtl="0" algn="l">
              <a:lnSpc>
                <a:spcPct val="100000"/>
              </a:lnSpc>
              <a:spcBef>
                <a:spcPts val="0"/>
              </a:spcBef>
              <a:spcAft>
                <a:spcPts val="0"/>
              </a:spcAft>
              <a:buClr>
                <a:schemeClr val="dk1"/>
              </a:buClr>
              <a:buSzPts val="5000"/>
              <a:buChar char="•"/>
            </a:pPr>
            <a:r>
              <a:rPr lang="en-US">
                <a:solidFill>
                  <a:schemeClr val="accent5"/>
                </a:solidFill>
              </a:rPr>
              <a:t>48,000</a:t>
            </a:r>
            <a:r>
              <a:rPr lang="en-US">
                <a:solidFill>
                  <a:srgbClr val="000000"/>
                </a:solidFill>
              </a:rPr>
              <a:t> were hospitalized</a:t>
            </a:r>
            <a:endParaRPr/>
          </a:p>
          <a:p>
            <a:pPr indent="-448055" lvl="2" marL="1344167" rtl="0" algn="l">
              <a:lnSpc>
                <a:spcPct val="100000"/>
              </a:lnSpc>
              <a:spcBef>
                <a:spcPts val="0"/>
              </a:spcBef>
              <a:spcAft>
                <a:spcPts val="0"/>
              </a:spcAft>
              <a:buClr>
                <a:schemeClr val="dk1"/>
              </a:buClr>
              <a:buSzPts val="5000"/>
              <a:buChar char="•"/>
            </a:pPr>
            <a:r>
              <a:rPr lang="en-US">
                <a:solidFill>
                  <a:schemeClr val="accent5"/>
                </a:solidFill>
              </a:rPr>
              <a:t>1,000</a:t>
            </a:r>
            <a:r>
              <a:rPr lang="en-US">
                <a:solidFill>
                  <a:srgbClr val="000000"/>
                </a:solidFill>
              </a:rPr>
              <a:t> developed encephalitis</a:t>
            </a:r>
            <a:endParaRPr/>
          </a:p>
          <a:p>
            <a:pPr indent="-448055" lvl="2" marL="1344167" rtl="0" algn="l">
              <a:lnSpc>
                <a:spcPct val="100000"/>
              </a:lnSpc>
              <a:spcBef>
                <a:spcPts val="0"/>
              </a:spcBef>
              <a:spcAft>
                <a:spcPts val="0"/>
              </a:spcAft>
              <a:buClr>
                <a:schemeClr val="dk1"/>
              </a:buClr>
              <a:buSzPts val="5000"/>
              <a:buChar char="•"/>
            </a:pPr>
            <a:r>
              <a:rPr lang="en-US">
                <a:solidFill>
                  <a:schemeClr val="accent5"/>
                </a:solidFill>
              </a:rPr>
              <a:t>400-500</a:t>
            </a:r>
            <a:r>
              <a:rPr lang="en-US">
                <a:solidFill>
                  <a:srgbClr val="000000"/>
                </a:solidFill>
              </a:rPr>
              <a:t> died</a:t>
            </a:r>
            <a:endParaRPr/>
          </a:p>
          <a:p>
            <a:pPr indent="-92455" lvl="2" marL="1344167" rtl="0" algn="l">
              <a:lnSpc>
                <a:spcPct val="100000"/>
              </a:lnSpc>
              <a:spcBef>
                <a:spcPts val="0"/>
              </a:spcBef>
              <a:spcAft>
                <a:spcPts val="0"/>
              </a:spcAft>
              <a:buClr>
                <a:srgbClr val="000000"/>
              </a:buClr>
              <a:buSzPts val="5600"/>
              <a:buNone/>
            </a:pPr>
            <a:r>
              <a:t/>
            </a:r>
            <a:endParaRPr>
              <a:solidFill>
                <a:srgbClr val="000000"/>
              </a:solidFill>
            </a:endParaRPr>
          </a:p>
          <a:p>
            <a:pPr indent="-448055" lvl="0" marL="448055" rtl="0" algn="l">
              <a:lnSpc>
                <a:spcPct val="100000"/>
              </a:lnSpc>
              <a:spcBef>
                <a:spcPts val="0"/>
              </a:spcBef>
              <a:spcAft>
                <a:spcPts val="0"/>
              </a:spcAft>
              <a:buClr>
                <a:srgbClr val="000000"/>
              </a:buClr>
              <a:buSzPts val="5000"/>
              <a:buChar char="•"/>
            </a:pPr>
            <a:r>
              <a:rPr b="1" lang="en-US"/>
              <a:t>From 1968-1983</a:t>
            </a:r>
            <a:r>
              <a:rPr lang="en-US"/>
              <a:t> </a:t>
            </a:r>
            <a:r>
              <a:rPr b="0" lang="en-US"/>
              <a:t>(15 years), measles vaccination</a:t>
            </a:r>
            <a:endParaRPr/>
          </a:p>
          <a:p>
            <a:pPr indent="-448055" lvl="1" marL="896111" rtl="0" algn="l">
              <a:lnSpc>
                <a:spcPct val="100000"/>
              </a:lnSpc>
              <a:spcBef>
                <a:spcPts val="0"/>
              </a:spcBef>
              <a:spcAft>
                <a:spcPts val="0"/>
              </a:spcAft>
              <a:buClr>
                <a:schemeClr val="dk1"/>
              </a:buClr>
              <a:buSzPts val="5000"/>
              <a:buChar char="-"/>
            </a:pPr>
            <a:r>
              <a:rPr b="1" lang="en-US"/>
              <a:t>prevented</a:t>
            </a:r>
            <a:r>
              <a:rPr b="0" lang="en-US"/>
              <a:t> </a:t>
            </a:r>
            <a:r>
              <a:rPr b="0" lang="en-US">
                <a:solidFill>
                  <a:srgbClr val="0433FF"/>
                </a:solidFill>
              </a:rPr>
              <a:t>52 million</a:t>
            </a:r>
            <a:r>
              <a:rPr b="0" lang="en-US"/>
              <a:t> cases, including</a:t>
            </a:r>
            <a:endParaRPr/>
          </a:p>
          <a:p>
            <a:pPr indent="-448055" lvl="2" marL="1344167" rtl="0" algn="l">
              <a:lnSpc>
                <a:spcPct val="100000"/>
              </a:lnSpc>
              <a:spcBef>
                <a:spcPts val="0"/>
              </a:spcBef>
              <a:spcAft>
                <a:spcPts val="0"/>
              </a:spcAft>
              <a:buClr>
                <a:schemeClr val="dk1"/>
              </a:buClr>
              <a:buSzPts val="5000"/>
              <a:buChar char="•"/>
            </a:pPr>
            <a:r>
              <a:rPr lang="en-US">
                <a:solidFill>
                  <a:srgbClr val="0433FF"/>
                </a:solidFill>
              </a:rPr>
              <a:t>17,000</a:t>
            </a:r>
            <a:r>
              <a:rPr lang="en-US">
                <a:solidFill>
                  <a:srgbClr val="000000"/>
                </a:solidFill>
              </a:rPr>
              <a:t> hospitalizations</a:t>
            </a:r>
            <a:endParaRPr/>
          </a:p>
          <a:p>
            <a:pPr indent="-448055" lvl="2" marL="1344167" rtl="0" algn="l">
              <a:lnSpc>
                <a:spcPct val="100000"/>
              </a:lnSpc>
              <a:spcBef>
                <a:spcPts val="0"/>
              </a:spcBef>
              <a:spcAft>
                <a:spcPts val="0"/>
              </a:spcAft>
              <a:buClr>
                <a:schemeClr val="dk1"/>
              </a:buClr>
              <a:buSzPts val="5000"/>
              <a:buChar char="•"/>
            </a:pPr>
            <a:r>
              <a:rPr lang="en-US">
                <a:solidFill>
                  <a:srgbClr val="0433FF"/>
                </a:solidFill>
              </a:rPr>
              <a:t>5,200</a:t>
            </a:r>
            <a:r>
              <a:rPr lang="en-US">
                <a:solidFill>
                  <a:srgbClr val="000000"/>
                </a:solidFill>
              </a:rPr>
              <a:t> deaths</a:t>
            </a:r>
            <a:endParaRPr/>
          </a:p>
          <a:p>
            <a:pPr indent="-92455" lvl="2" marL="1344167" rtl="0" algn="l">
              <a:lnSpc>
                <a:spcPct val="100000"/>
              </a:lnSpc>
              <a:spcBef>
                <a:spcPts val="0"/>
              </a:spcBef>
              <a:spcAft>
                <a:spcPts val="0"/>
              </a:spcAft>
              <a:buClr>
                <a:srgbClr val="000000"/>
              </a:buClr>
              <a:buSzPts val="5600"/>
              <a:buNone/>
            </a:pPr>
            <a:r>
              <a:t/>
            </a:r>
            <a:endParaRPr>
              <a:solidFill>
                <a:srgbClr val="000000"/>
              </a:solidFill>
            </a:endParaRPr>
          </a:p>
          <a:p>
            <a:pPr indent="-448055" lvl="0" marL="448055" rtl="0" algn="l">
              <a:lnSpc>
                <a:spcPct val="100000"/>
              </a:lnSpc>
              <a:spcBef>
                <a:spcPts val="0"/>
              </a:spcBef>
              <a:spcAft>
                <a:spcPts val="0"/>
              </a:spcAft>
              <a:buClr>
                <a:srgbClr val="000000"/>
              </a:buClr>
              <a:buSzPts val="5000"/>
              <a:buChar char="•"/>
            </a:pPr>
            <a:r>
              <a:rPr b="1" lang="en-US"/>
              <a:t>By 2000</a:t>
            </a:r>
            <a:r>
              <a:rPr b="0" lang="en-US"/>
              <a:t>, endemic transmission of measles was eliminated in the U.S.</a:t>
            </a:r>
            <a:endParaRPr/>
          </a:p>
          <a:p>
            <a:pPr indent="-448055" lvl="1" marL="896111" rtl="0" algn="l">
              <a:lnSpc>
                <a:spcPct val="100000"/>
              </a:lnSpc>
              <a:spcBef>
                <a:spcPts val="0"/>
              </a:spcBef>
              <a:spcAft>
                <a:spcPts val="0"/>
              </a:spcAft>
              <a:buClr>
                <a:schemeClr val="dk1"/>
              </a:buClr>
              <a:buSzPts val="5000"/>
              <a:buChar char="•"/>
            </a:pPr>
            <a:r>
              <a:rPr lang="en-US">
                <a:solidFill>
                  <a:srgbClr val="0433FF"/>
                </a:solidFill>
              </a:rPr>
              <a:t>&lt;100 cases</a:t>
            </a:r>
            <a:r>
              <a:rPr lang="en-US">
                <a:solidFill>
                  <a:srgbClr val="000000"/>
                </a:solidFill>
              </a:rPr>
              <a:t> per year (a &gt;</a:t>
            </a:r>
            <a:r>
              <a:rPr b="1" lang="en-US">
                <a:solidFill>
                  <a:srgbClr val="000000"/>
                </a:solidFill>
              </a:rPr>
              <a:t>99.9967%</a:t>
            </a:r>
            <a:r>
              <a:rPr lang="en-US">
                <a:solidFill>
                  <a:srgbClr val="000000"/>
                </a:solidFill>
              </a:rPr>
              <a:t> reduction from pre-1963!)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7"/>
          <p:cNvSpPr txBox="1"/>
          <p:nvPr>
            <p:ph type="title"/>
          </p:nvPr>
        </p:nvSpPr>
        <p:spPr>
          <a:xfrm>
            <a:off x="1676400" y="539595"/>
            <a:ext cx="21031200" cy="1567752"/>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7000"/>
              <a:buFont typeface="Arial"/>
              <a:buNone/>
            </a:pPr>
            <a:r>
              <a:rPr b="1" i="0" lang="en-US" sz="7000" u="none" cap="none" strike="noStrike">
                <a:solidFill>
                  <a:srgbClr val="000000"/>
                </a:solidFill>
                <a:latin typeface="Arial"/>
                <a:ea typeface="Arial"/>
                <a:cs typeface="Arial"/>
                <a:sym typeface="Arial"/>
              </a:rPr>
              <a:t>Safety and adverse events with MMR vaccination</a:t>
            </a:r>
            <a:endParaRPr/>
          </a:p>
        </p:txBody>
      </p:sp>
      <p:sp>
        <p:nvSpPr>
          <p:cNvPr id="113" name="Google Shape;113;p7"/>
          <p:cNvSpPr txBox="1"/>
          <p:nvPr/>
        </p:nvSpPr>
        <p:spPr>
          <a:xfrm>
            <a:off x="1676400" y="2984784"/>
            <a:ext cx="21031202" cy="8618551"/>
          </a:xfrm>
          <a:prstGeom prst="rect">
            <a:avLst/>
          </a:prstGeom>
          <a:noFill/>
          <a:ln>
            <a:noFill/>
          </a:ln>
        </p:spPr>
        <p:txBody>
          <a:bodyPr anchorCtr="0" anchor="ctr" bIns="50800" lIns="50800" spcFirstLastPara="1" rIns="50800" wrap="square" tIns="50800">
            <a:normAutofit lnSpcReduction="10000"/>
          </a:bodyPr>
          <a:lstStyle/>
          <a:p>
            <a:pPr indent="-374904" lvl="0" marL="374904" marR="0" rtl="0" algn="l">
              <a:lnSpc>
                <a:spcPct val="100000"/>
              </a:lnSpc>
              <a:spcBef>
                <a:spcPts val="0"/>
              </a:spcBef>
              <a:spcAft>
                <a:spcPts val="0"/>
              </a:spcAft>
              <a:buClr>
                <a:srgbClr val="000000"/>
              </a:buClr>
              <a:buSzPts val="3443"/>
              <a:buFont typeface="Arial"/>
              <a:buChar char="•"/>
            </a:pPr>
            <a:r>
              <a:rPr b="1" i="0" lang="en-US" sz="3443" u="none" cap="none" strike="noStrike">
                <a:solidFill>
                  <a:srgbClr val="000000"/>
                </a:solidFill>
                <a:latin typeface="Arial"/>
                <a:ea typeface="Arial"/>
                <a:cs typeface="Arial"/>
                <a:sym typeface="Arial"/>
              </a:rPr>
              <a:t>5-15%</a:t>
            </a:r>
            <a:r>
              <a:rPr b="0" i="0" lang="en-US" sz="3443" u="none" cap="none" strike="noStrike">
                <a:solidFill>
                  <a:srgbClr val="000000"/>
                </a:solidFill>
                <a:latin typeface="Arial"/>
                <a:ea typeface="Arial"/>
                <a:cs typeface="Arial"/>
                <a:sym typeface="Arial"/>
              </a:rPr>
              <a:t> post-vaccination syndrome (5-12 days after)</a:t>
            </a:r>
            <a:endParaRPr/>
          </a:p>
          <a:p>
            <a:pPr indent="-374904" lvl="1" marL="749808" marR="0" rtl="0" algn="l">
              <a:lnSpc>
                <a:spcPct val="100000"/>
              </a:lnSpc>
              <a:spcBef>
                <a:spcPts val="0"/>
              </a:spcBef>
              <a:spcAft>
                <a:spcPts val="0"/>
              </a:spcAft>
              <a:buClr>
                <a:srgbClr val="000000"/>
              </a:buClr>
              <a:buSzPts val="3443"/>
              <a:buFont typeface="Arial"/>
              <a:buChar char="-"/>
            </a:pPr>
            <a:r>
              <a:rPr b="0" i="0" lang="en-US" sz="3443" u="none" cap="none" strike="noStrike">
                <a:solidFill>
                  <a:srgbClr val="000000"/>
                </a:solidFill>
                <a:latin typeface="Arial"/>
                <a:ea typeface="Arial"/>
                <a:cs typeface="Arial"/>
                <a:sym typeface="Arial"/>
              </a:rPr>
              <a:t>Fever (&gt;103°F or &gt;39.4°C)</a:t>
            </a:r>
            <a:endParaRPr/>
          </a:p>
          <a:p>
            <a:pPr indent="-374904" lvl="1" marL="749808" marR="0" rtl="0" algn="l">
              <a:lnSpc>
                <a:spcPct val="100000"/>
              </a:lnSpc>
              <a:spcBef>
                <a:spcPts val="0"/>
              </a:spcBef>
              <a:spcAft>
                <a:spcPts val="0"/>
              </a:spcAft>
              <a:buClr>
                <a:srgbClr val="000000"/>
              </a:buClr>
              <a:buSzPts val="3443"/>
              <a:buFont typeface="Arial"/>
              <a:buChar char="-"/>
            </a:pPr>
            <a:r>
              <a:rPr b="0" i="0" lang="en-US" sz="3443" u="none" cap="none" strike="noStrike">
                <a:solidFill>
                  <a:srgbClr val="000000"/>
                </a:solidFill>
                <a:latin typeface="Arial"/>
                <a:ea typeface="Arial"/>
                <a:cs typeface="Arial"/>
                <a:sym typeface="Arial"/>
              </a:rPr>
              <a:t>Mild morbilliform rash</a:t>
            </a:r>
            <a:endParaRPr/>
          </a:p>
          <a:p>
            <a:pPr indent="-374904" lvl="1" marL="749808" marR="0" rtl="0" algn="l">
              <a:lnSpc>
                <a:spcPct val="100000"/>
              </a:lnSpc>
              <a:spcBef>
                <a:spcPts val="0"/>
              </a:spcBef>
              <a:spcAft>
                <a:spcPts val="0"/>
              </a:spcAft>
              <a:buClr>
                <a:srgbClr val="000000"/>
              </a:buClr>
              <a:buSzPts val="3443"/>
              <a:buFont typeface="Arial"/>
              <a:buChar char="-"/>
            </a:pPr>
            <a:r>
              <a:rPr b="0" i="0" lang="en-US" sz="3443" u="none" cap="none" strike="noStrike">
                <a:solidFill>
                  <a:srgbClr val="000000"/>
                </a:solidFill>
                <a:latin typeface="Arial"/>
                <a:ea typeface="Arial"/>
                <a:cs typeface="Arial"/>
                <a:sym typeface="Arial"/>
              </a:rPr>
              <a:t>Soreness, redness at vaccination site</a:t>
            </a:r>
            <a:endParaRPr/>
          </a:p>
          <a:p>
            <a:pPr indent="-374904" lvl="1" marL="749808" marR="0" rtl="0" algn="l">
              <a:lnSpc>
                <a:spcPct val="100000"/>
              </a:lnSpc>
              <a:spcBef>
                <a:spcPts val="0"/>
              </a:spcBef>
              <a:spcAft>
                <a:spcPts val="0"/>
              </a:spcAft>
              <a:buClr>
                <a:srgbClr val="000000"/>
              </a:buClr>
              <a:buSzPts val="3443"/>
              <a:buFont typeface="Arial"/>
              <a:buChar char="-"/>
            </a:pPr>
            <a:r>
              <a:rPr b="0" i="0" lang="en-US" sz="3443" u="none" cap="none" strike="noStrike">
                <a:solidFill>
                  <a:srgbClr val="000000"/>
                </a:solidFill>
                <a:latin typeface="Arial"/>
                <a:ea typeface="Arial"/>
                <a:cs typeface="Arial"/>
                <a:sym typeface="Arial"/>
              </a:rPr>
              <a:t>Stiffness or pain in the joints</a:t>
            </a:r>
            <a:endParaRPr/>
          </a:p>
          <a:p>
            <a:pPr indent="374904" lvl="1"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374904" lvl="0" marL="374904" marR="0" rtl="0" algn="l">
              <a:lnSpc>
                <a:spcPct val="100000"/>
              </a:lnSpc>
              <a:spcBef>
                <a:spcPts val="0"/>
              </a:spcBef>
              <a:spcAft>
                <a:spcPts val="0"/>
              </a:spcAft>
              <a:buClr>
                <a:srgbClr val="000000"/>
              </a:buClr>
              <a:buSzPts val="3443"/>
              <a:buFont typeface="Arial"/>
              <a:buChar char="•"/>
            </a:pPr>
            <a:r>
              <a:rPr b="1" i="0" lang="en-US" sz="3443" u="none" cap="none" strike="noStrike">
                <a:solidFill>
                  <a:srgbClr val="000000"/>
                </a:solidFill>
                <a:latin typeface="Arial"/>
                <a:ea typeface="Arial"/>
                <a:cs typeface="Arial"/>
                <a:sym typeface="Arial"/>
              </a:rPr>
              <a:t>Less frequent</a:t>
            </a:r>
            <a:endParaRPr/>
          </a:p>
          <a:p>
            <a:pPr indent="-374904" lvl="1" marL="749808" marR="0" rtl="0" algn="l">
              <a:lnSpc>
                <a:spcPct val="100000"/>
              </a:lnSpc>
              <a:spcBef>
                <a:spcPts val="0"/>
              </a:spcBef>
              <a:spcAft>
                <a:spcPts val="0"/>
              </a:spcAft>
              <a:buClr>
                <a:srgbClr val="000000"/>
              </a:buClr>
              <a:buSzPts val="3443"/>
              <a:buFont typeface="Arial"/>
              <a:buChar char="-"/>
            </a:pPr>
            <a:r>
              <a:rPr b="0" i="0" lang="en-US" sz="3443" u="none" cap="none" strike="noStrike">
                <a:solidFill>
                  <a:srgbClr val="000000"/>
                </a:solidFill>
                <a:latin typeface="Arial"/>
                <a:ea typeface="Arial"/>
                <a:cs typeface="Arial"/>
                <a:sym typeface="Arial"/>
              </a:rPr>
              <a:t>Cervical lymphadenopthy</a:t>
            </a:r>
            <a:endParaRPr/>
          </a:p>
          <a:p>
            <a:pPr indent="-374904" lvl="1" marL="749808" marR="0" rtl="0" algn="l">
              <a:lnSpc>
                <a:spcPct val="100000"/>
              </a:lnSpc>
              <a:spcBef>
                <a:spcPts val="0"/>
              </a:spcBef>
              <a:spcAft>
                <a:spcPts val="0"/>
              </a:spcAft>
              <a:buClr>
                <a:srgbClr val="000000"/>
              </a:buClr>
              <a:buSzPts val="3443"/>
              <a:buFont typeface="Arial"/>
              <a:buChar char="-"/>
            </a:pPr>
            <a:r>
              <a:rPr b="0" i="0" lang="en-US" sz="3443" u="none" cap="none" strike="noStrike">
                <a:solidFill>
                  <a:srgbClr val="000000"/>
                </a:solidFill>
                <a:latin typeface="Arial"/>
                <a:ea typeface="Arial"/>
                <a:cs typeface="Arial"/>
                <a:sym typeface="Arial"/>
              </a:rPr>
              <a:t>Febrile seizures ~8-14 days (1 in 3,000-4,000 children &lt;7 years)</a:t>
            </a:r>
            <a:endParaRPr/>
          </a:p>
          <a:p>
            <a:pPr indent="374904" lvl="1"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374904" lvl="0" marL="374904" marR="0" rtl="0" algn="l">
              <a:lnSpc>
                <a:spcPct val="100000"/>
              </a:lnSpc>
              <a:spcBef>
                <a:spcPts val="0"/>
              </a:spcBef>
              <a:spcAft>
                <a:spcPts val="0"/>
              </a:spcAft>
              <a:buClr>
                <a:srgbClr val="000000"/>
              </a:buClr>
              <a:buSzPts val="3443"/>
              <a:buFont typeface="Arial"/>
              <a:buChar char="•"/>
            </a:pPr>
            <a:r>
              <a:rPr b="1" i="0" lang="en-US" sz="3443" u="none" cap="none" strike="noStrike">
                <a:solidFill>
                  <a:srgbClr val="000000"/>
                </a:solidFill>
                <a:latin typeface="Arial"/>
                <a:ea typeface="Arial"/>
                <a:cs typeface="Arial"/>
                <a:sym typeface="Arial"/>
              </a:rPr>
              <a:t>Rare</a:t>
            </a:r>
            <a:endParaRPr/>
          </a:p>
          <a:p>
            <a:pPr indent="-374904" lvl="1" marL="749808" marR="0" rtl="0" algn="l">
              <a:lnSpc>
                <a:spcPct val="100000"/>
              </a:lnSpc>
              <a:spcBef>
                <a:spcPts val="0"/>
              </a:spcBef>
              <a:spcAft>
                <a:spcPts val="0"/>
              </a:spcAft>
              <a:buClr>
                <a:srgbClr val="000000"/>
              </a:buClr>
              <a:buSzPts val="3443"/>
              <a:buFont typeface="Arial"/>
              <a:buChar char="-"/>
            </a:pPr>
            <a:r>
              <a:rPr b="0" i="0" lang="en-US" sz="3443" u="none" cap="none" strike="noStrike">
                <a:solidFill>
                  <a:srgbClr val="000000"/>
                </a:solidFill>
                <a:latin typeface="Arial"/>
                <a:ea typeface="Arial"/>
                <a:cs typeface="Arial"/>
                <a:sym typeface="Arial"/>
              </a:rPr>
              <a:t>Thrombocytopenia (~6 weeks)</a:t>
            </a:r>
            <a:endParaRPr/>
          </a:p>
          <a:p>
            <a:pPr indent="-374904" lvl="1" marL="749808" marR="0" rtl="0" algn="l">
              <a:lnSpc>
                <a:spcPct val="100000"/>
              </a:lnSpc>
              <a:spcBef>
                <a:spcPts val="0"/>
              </a:spcBef>
              <a:spcAft>
                <a:spcPts val="0"/>
              </a:spcAft>
              <a:buClr>
                <a:srgbClr val="000000"/>
              </a:buClr>
              <a:buSzPts val="3443"/>
              <a:buFont typeface="Arial"/>
              <a:buChar char="-"/>
            </a:pPr>
            <a:r>
              <a:rPr b="0" i="0" lang="en-US" sz="3443" u="none" cap="none" strike="noStrike">
                <a:solidFill>
                  <a:srgbClr val="000000"/>
                </a:solidFill>
                <a:latin typeface="Arial"/>
                <a:ea typeface="Arial"/>
                <a:cs typeface="Arial"/>
                <a:sym typeface="Arial"/>
              </a:rPr>
              <a:t>Anaphylaxis (3.5 per 10 million doses)</a:t>
            </a:r>
            <a:endParaRPr/>
          </a:p>
          <a:p>
            <a:pPr indent="-374904" lvl="1" marL="749808" marR="0" rtl="0" algn="l">
              <a:lnSpc>
                <a:spcPct val="100000"/>
              </a:lnSpc>
              <a:spcBef>
                <a:spcPts val="0"/>
              </a:spcBef>
              <a:spcAft>
                <a:spcPts val="0"/>
              </a:spcAft>
              <a:buClr>
                <a:srgbClr val="000000"/>
              </a:buClr>
              <a:buSzPts val="3443"/>
              <a:buFont typeface="Arial"/>
              <a:buChar char="-"/>
            </a:pPr>
            <a:r>
              <a:rPr b="0" i="0" lang="en-US" sz="3443" u="none" cap="none" strike="noStrike">
                <a:solidFill>
                  <a:srgbClr val="000000"/>
                </a:solidFill>
                <a:latin typeface="Arial"/>
                <a:ea typeface="Arial"/>
                <a:cs typeface="Arial"/>
                <a:sym typeface="Arial"/>
              </a:rPr>
              <a:t>Measles inclusion body encephalitis (3 reported cases, 1 confirmed)</a:t>
            </a:r>
            <a:endParaRPr/>
          </a:p>
          <a:p>
            <a:pPr indent="374904" lvl="1"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374904" lvl="0" marL="374904" marR="0" rtl="0" algn="l">
              <a:lnSpc>
                <a:spcPct val="100000"/>
              </a:lnSpc>
              <a:spcBef>
                <a:spcPts val="0"/>
              </a:spcBef>
              <a:spcAft>
                <a:spcPts val="0"/>
              </a:spcAft>
              <a:buClr>
                <a:srgbClr val="000000"/>
              </a:buClr>
              <a:buSzPts val="3443"/>
              <a:buFont typeface="Arial"/>
              <a:buChar char="•"/>
            </a:pPr>
            <a:r>
              <a:rPr b="1" i="0" lang="en-US" sz="3443" u="none" cap="none" strike="noStrike">
                <a:solidFill>
                  <a:srgbClr val="000000"/>
                </a:solidFill>
                <a:latin typeface="Arial"/>
                <a:ea typeface="Arial"/>
                <a:cs typeface="Arial"/>
                <a:sym typeface="Arial"/>
              </a:rPr>
              <a:t>No association</a:t>
            </a:r>
            <a:endParaRPr/>
          </a:p>
          <a:p>
            <a:pPr indent="-374904" lvl="1" marL="749808" marR="0" rtl="0" algn="l">
              <a:lnSpc>
                <a:spcPct val="100000"/>
              </a:lnSpc>
              <a:spcBef>
                <a:spcPts val="0"/>
              </a:spcBef>
              <a:spcAft>
                <a:spcPts val="0"/>
              </a:spcAft>
              <a:buClr>
                <a:srgbClr val="000000"/>
              </a:buClr>
              <a:buSzPts val="3443"/>
              <a:buFont typeface="Arial"/>
              <a:buChar char="-"/>
            </a:pPr>
            <a:r>
              <a:rPr b="0" i="0" lang="en-US" sz="3443" u="none" cap="none" strike="noStrike">
                <a:solidFill>
                  <a:srgbClr val="000000"/>
                </a:solidFill>
                <a:latin typeface="Arial"/>
                <a:ea typeface="Arial"/>
                <a:cs typeface="Arial"/>
                <a:sym typeface="Arial"/>
              </a:rPr>
              <a:t>Autism, brain damage, or death </a:t>
            </a:r>
            <a:endParaRPr/>
          </a:p>
        </p:txBody>
      </p:sp>
      <p:sp>
        <p:nvSpPr>
          <p:cNvPr id="114" name="Google Shape;114;p7"/>
          <p:cNvSpPr txBox="1"/>
          <p:nvPr/>
        </p:nvSpPr>
        <p:spPr>
          <a:xfrm>
            <a:off x="1826297" y="12517983"/>
            <a:ext cx="1096366" cy="6349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600"/>
              <a:buFont typeface="Helvetica Neue"/>
              <a:buNone/>
            </a:pPr>
            <a:r>
              <a:rPr b="0" i="0" lang="en-US" sz="3600" u="none" cap="none" strike="noStrike">
                <a:solidFill>
                  <a:srgbClr val="000000"/>
                </a:solidFill>
                <a:latin typeface="Helvetica Neue"/>
                <a:ea typeface="Helvetica Neue"/>
                <a:cs typeface="Helvetica Neue"/>
                <a:sym typeface="Helvetica Neue"/>
              </a:rPr>
              <a:t>CDC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8"/>
          <p:cNvSpPr txBox="1"/>
          <p:nvPr>
            <p:ph type="title"/>
          </p:nvPr>
        </p:nvSpPr>
        <p:spPr>
          <a:xfrm>
            <a:off x="1676400" y="539595"/>
            <a:ext cx="21031200" cy="1567752"/>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4900"/>
              <a:buFont typeface="Arial"/>
              <a:buNone/>
            </a:pPr>
            <a:r>
              <a:rPr b="1" i="0" lang="en-US" sz="4900" u="none" cap="none" strike="noStrike">
                <a:solidFill>
                  <a:srgbClr val="000000"/>
                </a:solidFill>
                <a:latin typeface="Arial"/>
                <a:ea typeface="Arial"/>
                <a:cs typeface="Arial"/>
                <a:sym typeface="Arial"/>
              </a:rPr>
              <a:t>Measles immunity and MMR vaccination recommendations in the United States</a:t>
            </a:r>
            <a:endParaRPr/>
          </a:p>
        </p:txBody>
      </p:sp>
      <p:sp>
        <p:nvSpPr>
          <p:cNvPr id="120" name="Google Shape;120;p8"/>
          <p:cNvSpPr txBox="1"/>
          <p:nvPr/>
        </p:nvSpPr>
        <p:spPr>
          <a:xfrm>
            <a:off x="1676400" y="2297321"/>
            <a:ext cx="21031202" cy="9993477"/>
          </a:xfrm>
          <a:prstGeom prst="rect">
            <a:avLst/>
          </a:prstGeom>
          <a:noFill/>
          <a:ln>
            <a:noFill/>
          </a:ln>
        </p:spPr>
        <p:txBody>
          <a:bodyPr anchorCtr="0" anchor="ctr" bIns="50800" lIns="50800" spcFirstLastPara="1" rIns="50800" wrap="square" tIns="50800">
            <a:normAutofit fontScale="77500" lnSpcReduction="20000"/>
          </a:bodyPr>
          <a:lstStyle/>
          <a:p>
            <a:pPr indent="-394731" lvl="0" marL="457200" marR="0" rtl="0" algn="l">
              <a:lnSpc>
                <a:spcPct val="100000"/>
              </a:lnSpc>
              <a:spcBef>
                <a:spcPts val="0"/>
              </a:spcBef>
              <a:spcAft>
                <a:spcPts val="0"/>
              </a:spcAft>
              <a:buClr>
                <a:srgbClr val="000000"/>
              </a:buClr>
              <a:buSzPct val="98809"/>
              <a:buFont typeface="Arial"/>
              <a:buChar char="•"/>
            </a:pPr>
            <a:r>
              <a:rPr b="1" i="0" lang="en-US" sz="4200" u="none" cap="none" strike="noStrike">
                <a:solidFill>
                  <a:srgbClr val="000000"/>
                </a:solidFill>
                <a:latin typeface="Arial"/>
                <a:ea typeface="Arial"/>
                <a:cs typeface="Arial"/>
                <a:sym typeface="Arial"/>
              </a:rPr>
              <a:t>Children are protected by maternal antibody for 1-2 months</a:t>
            </a:r>
            <a:endParaRPr/>
          </a:p>
          <a:p>
            <a:pPr indent="-397192" lvl="1" marL="914400" marR="0" rtl="0" algn="l">
              <a:lnSpc>
                <a:spcPct val="100000"/>
              </a:lnSpc>
              <a:spcBef>
                <a:spcPts val="0"/>
              </a:spcBef>
              <a:spcAft>
                <a:spcPts val="0"/>
              </a:spcAft>
              <a:buClr>
                <a:srgbClr val="000000"/>
              </a:buClr>
              <a:buSzPct val="100000"/>
              <a:buFont typeface="Arial"/>
              <a:buChar char="-"/>
            </a:pPr>
            <a:r>
              <a:rPr b="0" i="0" lang="en-US" sz="4200" u="none" cap="none" strike="noStrike">
                <a:solidFill>
                  <a:srgbClr val="000000"/>
                </a:solidFill>
                <a:latin typeface="Arial"/>
                <a:ea typeface="Arial"/>
                <a:cs typeface="Arial"/>
                <a:sym typeface="Arial"/>
              </a:rPr>
              <a:t>Rapidly wanes by 6 months</a:t>
            </a:r>
            <a:endParaRPr/>
          </a:p>
          <a:p>
            <a:pPr indent="457200" lvl="1" marL="0" marR="0" rtl="0" algn="l">
              <a:lnSpc>
                <a:spcPct val="100000"/>
              </a:lnSpc>
              <a:spcBef>
                <a:spcPts val="0"/>
              </a:spcBef>
              <a:spcAft>
                <a:spcPts val="0"/>
              </a:spcAft>
              <a:buClr>
                <a:srgbClr val="000000"/>
              </a:buClr>
              <a:buSzPct val="1000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394731" lvl="0" marL="457200" marR="0" rtl="0" algn="l">
              <a:lnSpc>
                <a:spcPct val="100000"/>
              </a:lnSpc>
              <a:spcBef>
                <a:spcPts val="0"/>
              </a:spcBef>
              <a:spcAft>
                <a:spcPts val="0"/>
              </a:spcAft>
              <a:buClr>
                <a:srgbClr val="000000"/>
              </a:buClr>
              <a:buSzPct val="98809"/>
              <a:buFont typeface="Arial"/>
              <a:buChar char="•"/>
            </a:pPr>
            <a:r>
              <a:rPr b="1" i="0" lang="en-US" sz="4200" u="none" cap="none" strike="noStrike">
                <a:solidFill>
                  <a:srgbClr val="000000"/>
                </a:solidFill>
                <a:latin typeface="Arial"/>
                <a:ea typeface="Arial"/>
                <a:cs typeface="Arial"/>
                <a:sym typeface="Arial"/>
              </a:rPr>
              <a:t>Two doses of MMR provide 97% protection against measles</a:t>
            </a:r>
            <a:endParaRPr/>
          </a:p>
          <a:p>
            <a:pPr indent="-397192" lvl="1" marL="914400" marR="0" rtl="0" algn="l">
              <a:lnSpc>
                <a:spcPct val="100000"/>
              </a:lnSpc>
              <a:spcBef>
                <a:spcPts val="0"/>
              </a:spcBef>
              <a:spcAft>
                <a:spcPts val="0"/>
              </a:spcAft>
              <a:buClr>
                <a:srgbClr val="000000"/>
              </a:buClr>
              <a:buSzPct val="100000"/>
              <a:buFont typeface="Arial"/>
              <a:buChar char="-"/>
            </a:pPr>
            <a:r>
              <a:rPr b="0" i="0" lang="en-US" sz="4200" u="none" cap="none" strike="noStrike">
                <a:solidFill>
                  <a:srgbClr val="000000"/>
                </a:solidFill>
                <a:latin typeface="Arial"/>
                <a:ea typeface="Arial"/>
                <a:cs typeface="Arial"/>
                <a:sym typeface="Arial"/>
              </a:rPr>
              <a:t>protection begins within 2 weeks of first dose</a:t>
            </a:r>
            <a:endParaRPr/>
          </a:p>
          <a:p>
            <a:pPr indent="-397192" lvl="2" marL="1371600" marR="0" rtl="0" algn="l">
              <a:lnSpc>
                <a:spcPct val="100000"/>
              </a:lnSpc>
              <a:spcBef>
                <a:spcPts val="0"/>
              </a:spcBef>
              <a:spcAft>
                <a:spcPts val="0"/>
              </a:spcAft>
              <a:buClr>
                <a:srgbClr val="000000"/>
              </a:buClr>
              <a:buSzPct val="100000"/>
              <a:buFont typeface="Arial"/>
              <a:buChar char="•"/>
            </a:pPr>
            <a:r>
              <a:rPr b="0" i="0" lang="en-US" sz="4200" u="none" cap="none" strike="noStrike">
                <a:solidFill>
                  <a:srgbClr val="000000"/>
                </a:solidFill>
                <a:latin typeface="Arial"/>
                <a:ea typeface="Arial"/>
                <a:cs typeface="Arial"/>
                <a:sym typeface="Arial"/>
              </a:rPr>
              <a:t>appropriate to vaccinate under outbreak conditions</a:t>
            </a:r>
            <a:endParaRPr/>
          </a:p>
          <a:p>
            <a:pPr indent="457200" lvl="1" marL="0" marR="0" rtl="0" algn="l">
              <a:lnSpc>
                <a:spcPct val="100000"/>
              </a:lnSpc>
              <a:spcBef>
                <a:spcPts val="0"/>
              </a:spcBef>
              <a:spcAft>
                <a:spcPts val="0"/>
              </a:spcAft>
              <a:buClr>
                <a:srgbClr val="000000"/>
              </a:buClr>
              <a:buSzPct val="100000"/>
              <a:buFont typeface="Arial"/>
              <a:buNone/>
            </a:pPr>
            <a:r>
              <a:t/>
            </a:r>
            <a:endParaRPr b="1" i="0" sz="4800" u="none" cap="none" strike="noStrike">
              <a:solidFill>
                <a:srgbClr val="000000"/>
              </a:solidFill>
              <a:latin typeface="Helvetica Neue"/>
              <a:ea typeface="Helvetica Neue"/>
              <a:cs typeface="Helvetica Neue"/>
              <a:sym typeface="Helvetica Neue"/>
            </a:endParaRPr>
          </a:p>
          <a:p>
            <a:pPr indent="-394731" lvl="0" marL="457200" marR="0" rtl="0" algn="l">
              <a:lnSpc>
                <a:spcPct val="100000"/>
              </a:lnSpc>
              <a:spcBef>
                <a:spcPts val="0"/>
              </a:spcBef>
              <a:spcAft>
                <a:spcPts val="0"/>
              </a:spcAft>
              <a:buClr>
                <a:srgbClr val="000000"/>
              </a:buClr>
              <a:buSzPct val="98809"/>
              <a:buFont typeface="Arial"/>
              <a:buChar char="•"/>
            </a:pPr>
            <a:r>
              <a:rPr b="1" i="0" lang="en-US" sz="4200" u="none" cap="none" strike="noStrike">
                <a:solidFill>
                  <a:srgbClr val="000000"/>
                </a:solidFill>
                <a:latin typeface="Arial"/>
                <a:ea typeface="Arial"/>
                <a:cs typeface="Arial"/>
                <a:sym typeface="Arial"/>
              </a:rPr>
              <a:t>First dose between 12-15 months; second dose 4-6 years</a:t>
            </a:r>
            <a:endParaRPr/>
          </a:p>
          <a:p>
            <a:pPr indent="-397192" lvl="1" marL="914400" marR="0" rtl="0" algn="l">
              <a:lnSpc>
                <a:spcPct val="100000"/>
              </a:lnSpc>
              <a:spcBef>
                <a:spcPts val="0"/>
              </a:spcBef>
              <a:spcAft>
                <a:spcPts val="0"/>
              </a:spcAft>
              <a:buClr>
                <a:srgbClr val="000000"/>
              </a:buClr>
              <a:buSzPct val="100000"/>
              <a:buFont typeface="Arial"/>
              <a:buChar char="-"/>
            </a:pPr>
            <a:r>
              <a:rPr b="0" i="0" lang="en-US" sz="4200" u="none" cap="none" strike="noStrike">
                <a:solidFill>
                  <a:srgbClr val="000000"/>
                </a:solidFill>
                <a:latin typeface="Arial"/>
                <a:ea typeface="Arial"/>
                <a:cs typeface="Arial"/>
                <a:sym typeface="Arial"/>
              </a:rPr>
              <a:t>may give first dose earlier (6-11 months) in outbreak settings (doesn’t count for full vaccination)</a:t>
            </a:r>
            <a:endParaRPr b="0" i="0" sz="4200" u="none" cap="none" strike="noStrike">
              <a:solidFill>
                <a:srgbClr val="000000"/>
              </a:solidFill>
              <a:latin typeface="Arial"/>
              <a:ea typeface="Arial"/>
              <a:cs typeface="Arial"/>
              <a:sym typeface="Arial"/>
            </a:endParaRPr>
          </a:p>
          <a:p>
            <a:pPr indent="0" lvl="0" marL="914400" marR="0" rtl="0" algn="l">
              <a:lnSpc>
                <a:spcPct val="100000"/>
              </a:lnSpc>
              <a:spcBef>
                <a:spcPts val="0"/>
              </a:spcBef>
              <a:spcAft>
                <a:spcPts val="0"/>
              </a:spcAft>
              <a:buNone/>
            </a:pPr>
            <a:r>
              <a:t/>
            </a:r>
            <a:endParaRPr sz="4200"/>
          </a:p>
          <a:p>
            <a:pPr indent="-432831" lvl="0" marL="457200" rtl="0" algn="l">
              <a:lnSpc>
                <a:spcPct val="115000"/>
              </a:lnSpc>
              <a:spcBef>
                <a:spcPts val="0"/>
              </a:spcBef>
              <a:spcAft>
                <a:spcPts val="0"/>
              </a:spcAft>
              <a:buSzPct val="100000"/>
              <a:buChar char="•"/>
            </a:pPr>
            <a:r>
              <a:rPr b="1" lang="en-US" sz="4150">
                <a:solidFill>
                  <a:schemeClr val="dk1"/>
                </a:solidFill>
              </a:rPr>
              <a:t>For adults born in or after 1957</a:t>
            </a:r>
            <a:endParaRPr sz="4150"/>
          </a:p>
          <a:p>
            <a:pPr indent="-432831" lvl="1" marL="914400" rtl="0" algn="l">
              <a:lnSpc>
                <a:spcPct val="115000"/>
              </a:lnSpc>
              <a:spcBef>
                <a:spcPts val="0"/>
              </a:spcBef>
              <a:spcAft>
                <a:spcPts val="0"/>
              </a:spcAft>
              <a:buSzPct val="100000"/>
              <a:buChar char="-"/>
            </a:pPr>
            <a:r>
              <a:rPr lang="en-US" sz="4150">
                <a:solidFill>
                  <a:schemeClr val="dk1"/>
                </a:solidFill>
              </a:rPr>
              <a:t>if received only 1 dose of MMR or</a:t>
            </a:r>
            <a:endParaRPr sz="4150">
              <a:solidFill>
                <a:schemeClr val="dk1"/>
              </a:solidFill>
            </a:endParaRPr>
          </a:p>
          <a:p>
            <a:pPr indent="-432831" lvl="1" marL="914400" rtl="0" algn="l">
              <a:lnSpc>
                <a:spcPct val="115000"/>
              </a:lnSpc>
              <a:spcBef>
                <a:spcPts val="0"/>
              </a:spcBef>
              <a:spcAft>
                <a:spcPts val="0"/>
              </a:spcAft>
              <a:buSzPct val="100000"/>
              <a:buChar char="-"/>
            </a:pPr>
            <a:r>
              <a:rPr lang="en-US" sz="4150">
                <a:solidFill>
                  <a:schemeClr val="dk1"/>
                </a:solidFill>
              </a:rPr>
              <a:t>laboratory evidence of non-immunity</a:t>
            </a:r>
            <a:endParaRPr sz="4150">
              <a:solidFill>
                <a:schemeClr val="dk1"/>
              </a:solidFill>
            </a:endParaRPr>
          </a:p>
          <a:p>
            <a:pPr indent="0" lvl="0" marL="914400" rtl="0" algn="l">
              <a:lnSpc>
                <a:spcPct val="115000"/>
              </a:lnSpc>
              <a:spcBef>
                <a:spcPts val="0"/>
              </a:spcBef>
              <a:spcAft>
                <a:spcPts val="0"/>
              </a:spcAft>
              <a:buNone/>
            </a:pPr>
            <a:r>
              <a:t/>
            </a:r>
            <a:endParaRPr sz="4150">
              <a:solidFill>
                <a:schemeClr val="dk1"/>
              </a:solidFill>
            </a:endParaRPr>
          </a:p>
          <a:p>
            <a:pPr indent="-432831" lvl="0" marL="457200" rtl="0" algn="l">
              <a:lnSpc>
                <a:spcPct val="115000"/>
              </a:lnSpc>
              <a:spcBef>
                <a:spcPts val="0"/>
              </a:spcBef>
              <a:spcAft>
                <a:spcPts val="0"/>
              </a:spcAft>
              <a:buSzPct val="100000"/>
              <a:buChar char="•"/>
            </a:pPr>
            <a:r>
              <a:rPr b="1" lang="en-US" sz="4150">
                <a:solidFill>
                  <a:schemeClr val="dk1"/>
                </a:solidFill>
              </a:rPr>
              <a:t>For higher-risk adults</a:t>
            </a:r>
            <a:endParaRPr b="1" sz="4150">
              <a:solidFill>
                <a:schemeClr val="dk1"/>
              </a:solidFill>
            </a:endParaRPr>
          </a:p>
          <a:p>
            <a:pPr indent="-432831" lvl="1" marL="914400" rtl="0" algn="l">
              <a:lnSpc>
                <a:spcPct val="115000"/>
              </a:lnSpc>
              <a:spcBef>
                <a:spcPts val="0"/>
              </a:spcBef>
              <a:spcAft>
                <a:spcPts val="0"/>
              </a:spcAft>
              <a:buSzPct val="100000"/>
              <a:buChar char="-"/>
            </a:pPr>
            <a:r>
              <a:rPr lang="en-US" sz="4150">
                <a:solidFill>
                  <a:schemeClr val="dk1"/>
                </a:solidFill>
              </a:rPr>
              <a:t>born ≥1957, no laboratory immunity</a:t>
            </a:r>
            <a:endParaRPr sz="4150">
              <a:solidFill>
                <a:schemeClr val="dk1"/>
              </a:solidFill>
            </a:endParaRPr>
          </a:p>
          <a:p>
            <a:pPr indent="-432831" lvl="1" marL="914400" rtl="0" algn="l">
              <a:lnSpc>
                <a:spcPct val="115000"/>
              </a:lnSpc>
              <a:spcBef>
                <a:spcPts val="0"/>
              </a:spcBef>
              <a:spcAft>
                <a:spcPts val="0"/>
              </a:spcAft>
              <a:buSzPct val="100000"/>
              <a:buChar char="-"/>
            </a:pPr>
            <a:r>
              <a:rPr lang="en-US" sz="4150">
                <a:solidFill>
                  <a:schemeClr val="dk1"/>
                </a:solidFill>
              </a:rPr>
              <a:t>2 doses MMR, 28 days apart</a:t>
            </a:r>
            <a:endParaRPr sz="4150">
              <a:solidFill>
                <a:schemeClr val="dk1"/>
              </a:solidFill>
            </a:endParaRPr>
          </a:p>
          <a:p>
            <a:pPr indent="-432831" lvl="1" marL="914400" rtl="0" algn="l">
              <a:lnSpc>
                <a:spcPct val="115000"/>
              </a:lnSpc>
              <a:spcBef>
                <a:spcPts val="0"/>
              </a:spcBef>
              <a:spcAft>
                <a:spcPts val="0"/>
              </a:spcAft>
              <a:buSzPct val="100000"/>
              <a:buChar char="-"/>
            </a:pPr>
            <a:r>
              <a:rPr lang="en-US" sz="4150">
                <a:solidFill>
                  <a:schemeClr val="dk1"/>
                </a:solidFill>
              </a:rPr>
              <a:t>healthcare workers</a:t>
            </a:r>
            <a:endParaRPr sz="4150">
              <a:solidFill>
                <a:schemeClr val="dk1"/>
              </a:solidFill>
            </a:endParaRPr>
          </a:p>
          <a:p>
            <a:pPr indent="-432831" lvl="1" marL="914400" rtl="0" algn="l">
              <a:lnSpc>
                <a:spcPct val="115000"/>
              </a:lnSpc>
              <a:spcBef>
                <a:spcPts val="0"/>
              </a:spcBef>
              <a:spcAft>
                <a:spcPts val="0"/>
              </a:spcAft>
              <a:buSzPct val="100000"/>
              <a:buChar char="-"/>
            </a:pPr>
            <a:r>
              <a:rPr lang="en-US" sz="4150">
                <a:solidFill>
                  <a:schemeClr val="dk1"/>
                </a:solidFill>
              </a:rPr>
              <a:t>international travelers</a:t>
            </a:r>
            <a:endParaRPr sz="4150">
              <a:solidFill>
                <a:schemeClr val="dk1"/>
              </a:solidFill>
            </a:endParaRPr>
          </a:p>
          <a:p>
            <a:pPr indent="-432831" lvl="1" marL="914400" rtl="0" algn="l">
              <a:lnSpc>
                <a:spcPct val="115000"/>
              </a:lnSpc>
              <a:spcBef>
                <a:spcPts val="0"/>
              </a:spcBef>
              <a:spcAft>
                <a:spcPts val="0"/>
              </a:spcAft>
              <a:buSzPct val="100000"/>
              <a:buChar char="-"/>
            </a:pPr>
            <a:r>
              <a:rPr lang="en-US" sz="4150">
                <a:solidFill>
                  <a:schemeClr val="dk1"/>
                </a:solidFill>
              </a:rPr>
              <a:t>students in post-secondary institutions</a:t>
            </a:r>
            <a:endParaRPr sz="4150">
              <a:solidFill>
                <a:schemeClr val="dk1"/>
              </a:solidFill>
            </a:endParaRPr>
          </a:p>
          <a:p>
            <a:pPr indent="-432831" lvl="1" marL="914400" rtl="0" algn="l">
              <a:lnSpc>
                <a:spcPct val="115000"/>
              </a:lnSpc>
              <a:spcBef>
                <a:spcPts val="0"/>
              </a:spcBef>
              <a:spcAft>
                <a:spcPts val="0"/>
              </a:spcAft>
              <a:buSzPct val="100000"/>
              <a:buChar char="-"/>
            </a:pPr>
            <a:r>
              <a:rPr lang="en-US" sz="4150">
                <a:solidFill>
                  <a:schemeClr val="dk1"/>
                </a:solidFill>
              </a:rPr>
              <a:t>household contacts of immunocompromised persons</a:t>
            </a:r>
            <a:endParaRPr sz="4150">
              <a:solidFill>
                <a:schemeClr val="dk1"/>
              </a:solidFill>
            </a:endParaRPr>
          </a:p>
          <a:p>
            <a:pPr indent="-432831" lvl="1" marL="914400" rtl="0" algn="l">
              <a:lnSpc>
                <a:spcPct val="115000"/>
              </a:lnSpc>
              <a:spcBef>
                <a:spcPts val="0"/>
              </a:spcBef>
              <a:spcAft>
                <a:spcPts val="0"/>
              </a:spcAft>
              <a:buSzPct val="100000"/>
              <a:buChar char="-"/>
            </a:pPr>
            <a:r>
              <a:rPr lang="en-US" sz="4150">
                <a:solidFill>
                  <a:schemeClr val="dk1"/>
                </a:solidFill>
              </a:rPr>
              <a:t>outbreak settings</a:t>
            </a:r>
            <a:endParaRPr sz="4150">
              <a:solidFill>
                <a:schemeClr val="dk1"/>
              </a:solidFill>
            </a:endParaRPr>
          </a:p>
          <a:p>
            <a:pPr indent="0" lvl="0" marL="0" marR="0" rtl="0" algn="l">
              <a:lnSpc>
                <a:spcPct val="100000"/>
              </a:lnSpc>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9"/>
          <p:cNvSpPr txBox="1"/>
          <p:nvPr>
            <p:ph type="title"/>
          </p:nvPr>
        </p:nvSpPr>
        <p:spPr>
          <a:xfrm>
            <a:off x="1676400" y="539595"/>
            <a:ext cx="21031200" cy="1567752"/>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rgbClr val="000000"/>
              </a:buClr>
              <a:buSzPts val="4900"/>
              <a:buFont typeface="Arial"/>
              <a:buNone/>
            </a:pPr>
            <a:r>
              <a:rPr b="1" i="0" lang="en-US" sz="4900" u="none" cap="none" strike="noStrike">
                <a:solidFill>
                  <a:srgbClr val="000000"/>
                </a:solidFill>
                <a:latin typeface="Arial"/>
                <a:ea typeface="Arial"/>
                <a:cs typeface="Arial"/>
                <a:sym typeface="Arial"/>
              </a:rPr>
              <a:t>Measles immunity and MMR vaccination recommendations in the United States</a:t>
            </a:r>
            <a:endParaRPr/>
          </a:p>
        </p:txBody>
      </p:sp>
      <p:sp>
        <p:nvSpPr>
          <p:cNvPr id="126" name="Google Shape;126;p9"/>
          <p:cNvSpPr txBox="1"/>
          <p:nvPr/>
        </p:nvSpPr>
        <p:spPr>
          <a:xfrm>
            <a:off x="1676400" y="2297321"/>
            <a:ext cx="21031202" cy="9993477"/>
          </a:xfrm>
          <a:prstGeom prst="rect">
            <a:avLst/>
          </a:prstGeom>
          <a:noFill/>
          <a:ln>
            <a:noFill/>
          </a:ln>
        </p:spPr>
        <p:txBody>
          <a:bodyPr anchorCtr="0" anchor="ctr" bIns="50800" lIns="50800" spcFirstLastPara="1" rIns="50800" wrap="square" tIns="50800">
            <a:normAutofit lnSpcReduction="10000"/>
          </a:bodyPr>
          <a:lstStyle/>
          <a:p>
            <a:pPr indent="-457200" lvl="0" marL="457200" marR="0" rtl="0" algn="l">
              <a:lnSpc>
                <a:spcPct val="100000"/>
              </a:lnSpc>
              <a:spcBef>
                <a:spcPts val="0"/>
              </a:spcBef>
              <a:spcAft>
                <a:spcPts val="0"/>
              </a:spcAft>
              <a:buClr>
                <a:srgbClr val="000000"/>
              </a:buClr>
              <a:buSzPts val="4400"/>
              <a:buFont typeface="Arial"/>
              <a:buChar char="•"/>
            </a:pPr>
            <a:r>
              <a:rPr b="1" i="0" lang="en-US" sz="4400" u="none" cap="none" strike="noStrike">
                <a:solidFill>
                  <a:srgbClr val="000000"/>
                </a:solidFill>
                <a:latin typeface="Arial"/>
                <a:ea typeface="Arial"/>
                <a:cs typeface="Arial"/>
                <a:sym typeface="Arial"/>
              </a:rPr>
              <a:t>Measles immunity can be determined by antibody titer</a:t>
            </a:r>
            <a:endParaRPr/>
          </a:p>
          <a:p>
            <a:pPr indent="-457200" lvl="1" marL="914400" marR="0" rtl="0" algn="l">
              <a:lnSpc>
                <a:spcPct val="100000"/>
              </a:lnSpc>
              <a:spcBef>
                <a:spcPts val="0"/>
              </a:spcBef>
              <a:spcAft>
                <a:spcPts val="0"/>
              </a:spcAft>
              <a:buClr>
                <a:srgbClr val="000000"/>
              </a:buClr>
              <a:buSzPts val="4400"/>
              <a:buFont typeface="Arial"/>
              <a:buChar char="-"/>
            </a:pPr>
            <a:r>
              <a:rPr b="0" i="0" lang="en-US" sz="4400" u="none" cap="none" strike="noStrike">
                <a:solidFill>
                  <a:srgbClr val="000000"/>
                </a:solidFill>
                <a:latin typeface="Arial"/>
                <a:ea typeface="Arial"/>
                <a:cs typeface="Arial"/>
                <a:sym typeface="Arial"/>
              </a:rPr>
              <a:t>IgG levels ≥240 IU/mL</a:t>
            </a:r>
            <a:endParaRPr/>
          </a:p>
          <a:p>
            <a:pPr indent="457200" lvl="1"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4400"/>
              <a:buFont typeface="Arial"/>
              <a:buChar char="•"/>
            </a:pPr>
            <a:r>
              <a:rPr b="1" i="0" lang="en-US" sz="4400" u="none" cap="none" strike="noStrike">
                <a:solidFill>
                  <a:srgbClr val="000000"/>
                </a:solidFill>
                <a:latin typeface="Arial"/>
                <a:ea typeface="Arial"/>
                <a:cs typeface="Arial"/>
                <a:sym typeface="Arial"/>
              </a:rPr>
              <a:t>One or two vaccinations can be considered in adults if evidence of waning immunity</a:t>
            </a:r>
            <a:endParaRPr/>
          </a:p>
          <a:p>
            <a:pPr indent="-457200" lvl="1" marL="914400" marR="0" rtl="0" algn="l">
              <a:lnSpc>
                <a:spcPct val="100000"/>
              </a:lnSpc>
              <a:spcBef>
                <a:spcPts val="0"/>
              </a:spcBef>
              <a:spcAft>
                <a:spcPts val="0"/>
              </a:spcAft>
              <a:buClr>
                <a:srgbClr val="000000"/>
              </a:buClr>
              <a:buSzPts val="4400"/>
              <a:buFont typeface="Arial"/>
              <a:buChar char="•"/>
            </a:pPr>
            <a:r>
              <a:rPr b="0" i="0" lang="en-US" sz="4400" u="none" cap="none" strike="noStrike">
                <a:solidFill>
                  <a:srgbClr val="000000"/>
                </a:solidFill>
                <a:latin typeface="Arial"/>
                <a:ea typeface="Arial"/>
                <a:cs typeface="Arial"/>
                <a:sym typeface="Arial"/>
              </a:rPr>
              <a:t>especially if born after 1957 and at risk</a:t>
            </a:r>
            <a:endParaRPr/>
          </a:p>
          <a:p>
            <a:pPr indent="457200" lvl="1"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4400"/>
              <a:buFont typeface="Arial"/>
              <a:buChar char="•"/>
            </a:pPr>
            <a:r>
              <a:rPr b="1" i="0" lang="en-US" sz="4400" u="none" cap="none" strike="noStrike">
                <a:solidFill>
                  <a:srgbClr val="000000"/>
                </a:solidFill>
                <a:latin typeface="Arial"/>
                <a:ea typeface="Arial"/>
                <a:cs typeface="Arial"/>
                <a:sym typeface="Arial"/>
              </a:rPr>
              <a:t>MMR is a live-attenuated vaccine. Do not give:</a:t>
            </a:r>
            <a:endParaRPr/>
          </a:p>
          <a:p>
            <a:pPr indent="-457200" lvl="1" marL="914400" marR="0" rtl="0" algn="l">
              <a:lnSpc>
                <a:spcPct val="100000"/>
              </a:lnSpc>
              <a:spcBef>
                <a:spcPts val="0"/>
              </a:spcBef>
              <a:spcAft>
                <a:spcPts val="0"/>
              </a:spcAft>
              <a:buClr>
                <a:srgbClr val="000000"/>
              </a:buClr>
              <a:buSzPts val="4400"/>
              <a:buFont typeface="Arial"/>
              <a:buChar char="•"/>
            </a:pPr>
            <a:r>
              <a:rPr b="1" i="0" lang="en-US" sz="4400" u="none" cap="none" strike="noStrike">
                <a:solidFill>
                  <a:srgbClr val="000000"/>
                </a:solidFill>
                <a:latin typeface="Arial"/>
                <a:ea typeface="Arial"/>
                <a:cs typeface="Arial"/>
                <a:sym typeface="Arial"/>
              </a:rPr>
              <a:t>Pregnancy</a:t>
            </a:r>
            <a:endParaRPr/>
          </a:p>
          <a:p>
            <a:pPr indent="-457200" lvl="2" marL="1371600" marR="0" rtl="0" algn="l">
              <a:lnSpc>
                <a:spcPct val="100000"/>
              </a:lnSpc>
              <a:spcBef>
                <a:spcPts val="0"/>
              </a:spcBef>
              <a:spcAft>
                <a:spcPts val="0"/>
              </a:spcAft>
              <a:buClr>
                <a:srgbClr val="000000"/>
              </a:buClr>
              <a:buSzPts val="4400"/>
              <a:buFont typeface="Arial"/>
              <a:buChar char="-"/>
            </a:pPr>
            <a:r>
              <a:rPr b="0" i="0" lang="en-US" sz="4400" u="none" cap="none" strike="noStrike">
                <a:solidFill>
                  <a:srgbClr val="000000"/>
                </a:solidFill>
                <a:latin typeface="Arial"/>
                <a:ea typeface="Arial"/>
                <a:cs typeface="Arial"/>
                <a:sym typeface="Arial"/>
              </a:rPr>
              <a:t>measles associated with miscarriage, stillborn and preterm birth</a:t>
            </a:r>
            <a:endParaRPr/>
          </a:p>
          <a:p>
            <a:pPr indent="-457200" lvl="2" marL="1371600" marR="0" rtl="0" algn="l">
              <a:lnSpc>
                <a:spcPct val="100000"/>
              </a:lnSpc>
              <a:spcBef>
                <a:spcPts val="0"/>
              </a:spcBef>
              <a:spcAft>
                <a:spcPts val="0"/>
              </a:spcAft>
              <a:buClr>
                <a:srgbClr val="000000"/>
              </a:buClr>
              <a:buSzPts val="4400"/>
              <a:buFont typeface="Arial"/>
              <a:buChar char="-"/>
            </a:pPr>
            <a:r>
              <a:rPr b="0" i="0" lang="en-US" sz="4400" u="none" cap="none" strike="noStrike">
                <a:solidFill>
                  <a:srgbClr val="000000"/>
                </a:solidFill>
                <a:latin typeface="Arial"/>
                <a:ea typeface="Arial"/>
                <a:cs typeface="Arial"/>
                <a:sym typeface="Arial"/>
              </a:rPr>
              <a:t>give postpartum and avoid pregnancy for 28 days</a:t>
            </a:r>
            <a:endParaRPr/>
          </a:p>
          <a:p>
            <a:pPr indent="-457200" lvl="1" marL="914400" marR="0" rtl="0" algn="l">
              <a:lnSpc>
                <a:spcPct val="100000"/>
              </a:lnSpc>
              <a:spcBef>
                <a:spcPts val="0"/>
              </a:spcBef>
              <a:spcAft>
                <a:spcPts val="0"/>
              </a:spcAft>
              <a:buClr>
                <a:srgbClr val="000000"/>
              </a:buClr>
              <a:buSzPts val="4400"/>
              <a:buFont typeface="Arial"/>
              <a:buChar char="•"/>
            </a:pPr>
            <a:r>
              <a:rPr b="1" i="0" lang="en-US" sz="4400" u="none" cap="none" strike="noStrike">
                <a:solidFill>
                  <a:srgbClr val="000000"/>
                </a:solidFill>
                <a:latin typeface="Arial"/>
                <a:ea typeface="Arial"/>
                <a:cs typeface="Arial"/>
                <a:sym typeface="Arial"/>
              </a:rPr>
              <a:t>Cellular Immunodeficiency</a:t>
            </a:r>
            <a:endParaRPr/>
          </a:p>
          <a:p>
            <a:pPr indent="-457200" lvl="2" marL="1371600" marR="0" rtl="0" algn="l">
              <a:lnSpc>
                <a:spcPct val="100000"/>
              </a:lnSpc>
              <a:spcBef>
                <a:spcPts val="0"/>
              </a:spcBef>
              <a:spcAft>
                <a:spcPts val="0"/>
              </a:spcAft>
              <a:buClr>
                <a:srgbClr val="000000"/>
              </a:buClr>
              <a:buSzPts val="4400"/>
              <a:buFont typeface="Arial"/>
              <a:buChar char="-"/>
            </a:pPr>
            <a:r>
              <a:rPr b="0" i="0" lang="en-US" sz="4400" u="none" cap="none" strike="noStrike">
                <a:solidFill>
                  <a:srgbClr val="000000"/>
                </a:solidFill>
                <a:latin typeface="Arial"/>
                <a:ea typeface="Arial"/>
                <a:cs typeface="Arial"/>
                <a:sym typeface="Arial"/>
              </a:rPr>
              <a:t>Persons with HIV infection and CD4 &lt;15%; active leukemia/lymphoma; persons receiving cancer chemotherapy; SCID</a:t>
            </a:r>
            <a:endParaRPr/>
          </a:p>
          <a:p>
            <a:pPr indent="-457200" lvl="1" marL="914400" marR="0" rtl="0" algn="l">
              <a:lnSpc>
                <a:spcPct val="100000"/>
              </a:lnSpc>
              <a:spcBef>
                <a:spcPts val="0"/>
              </a:spcBef>
              <a:spcAft>
                <a:spcPts val="0"/>
              </a:spcAft>
              <a:buClr>
                <a:srgbClr val="000000"/>
              </a:buClr>
              <a:buSzPts val="4400"/>
              <a:buFont typeface="Arial"/>
              <a:buChar char="•"/>
            </a:pPr>
            <a:r>
              <a:rPr b="1" i="0" lang="en-US" sz="4400" u="none" cap="none" strike="noStrike">
                <a:solidFill>
                  <a:srgbClr val="000000"/>
                </a:solidFill>
                <a:latin typeface="Arial"/>
                <a:ea typeface="Arial"/>
                <a:cs typeface="Arial"/>
                <a:sym typeface="Arial"/>
              </a:rPr>
              <a:t>Anaphylaxis</a:t>
            </a:r>
            <a:r>
              <a:rPr b="0" i="0" lang="en-US" sz="4400" u="none" cap="none" strike="noStrike">
                <a:solidFill>
                  <a:srgbClr val="000000"/>
                </a:solidFill>
                <a:latin typeface="Arial"/>
                <a:ea typeface="Arial"/>
                <a:cs typeface="Arial"/>
                <a:sym typeface="Arial"/>
              </a:rPr>
              <a:t> to vaccine component (gelatin, neomycin)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Gwen Borlaug</dc:creator>
</cp:coreProperties>
</file>