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xml" ContentType="application/vnd.openxmlformats-officedocument.presentationml.tags+xml"/>
  <Override PartName="/ppt/notesSlides/notesSlide31.xml" ContentType="application/vnd.openxmlformats-officedocument.presentationml.notesSlide+xml"/>
  <Override PartName="/ppt/tags/tag2.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3.xml" ContentType="application/vnd.openxmlformats-officedocument.drawingml.chart+xml"/>
  <Override PartName="/ppt/theme/themeOverride1.xml" ContentType="application/vnd.openxmlformats-officedocument.themeOverr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723" r:id="rId2"/>
    <p:sldMasterId id="2147483735" r:id="rId3"/>
    <p:sldMasterId id="2147483751" r:id="rId4"/>
    <p:sldMasterId id="2147483783" r:id="rId5"/>
    <p:sldMasterId id="2147483806" r:id="rId6"/>
  </p:sldMasterIdLst>
  <p:notesMasterIdLst>
    <p:notesMasterId r:id="rId152"/>
  </p:notesMasterIdLst>
  <p:sldIdLst>
    <p:sldId id="256" r:id="rId7"/>
    <p:sldId id="338" r:id="rId8"/>
    <p:sldId id="2147478206" r:id="rId9"/>
    <p:sldId id="2147478208" r:id="rId10"/>
    <p:sldId id="257" r:id="rId11"/>
    <p:sldId id="2147478168" r:id="rId12"/>
    <p:sldId id="369" r:id="rId13"/>
    <p:sldId id="2147478169" r:id="rId14"/>
    <p:sldId id="258" r:id="rId15"/>
    <p:sldId id="370" r:id="rId16"/>
    <p:sldId id="259" r:id="rId17"/>
    <p:sldId id="262" r:id="rId18"/>
    <p:sldId id="260" r:id="rId19"/>
    <p:sldId id="2147478170" r:id="rId20"/>
    <p:sldId id="371" r:id="rId21"/>
    <p:sldId id="368" r:id="rId22"/>
    <p:sldId id="264" r:id="rId23"/>
    <p:sldId id="318" r:id="rId24"/>
    <p:sldId id="319" r:id="rId25"/>
    <p:sldId id="364" r:id="rId26"/>
    <p:sldId id="372" r:id="rId27"/>
    <p:sldId id="320" r:id="rId28"/>
    <p:sldId id="362" r:id="rId29"/>
    <p:sldId id="2147478171" r:id="rId30"/>
    <p:sldId id="366" r:id="rId31"/>
    <p:sldId id="367" r:id="rId32"/>
    <p:sldId id="2147478172" r:id="rId33"/>
    <p:sldId id="373" r:id="rId34"/>
    <p:sldId id="270" r:id="rId35"/>
    <p:sldId id="374" r:id="rId36"/>
    <p:sldId id="266" r:id="rId37"/>
    <p:sldId id="268" r:id="rId38"/>
    <p:sldId id="269" r:id="rId39"/>
    <p:sldId id="377" r:id="rId40"/>
    <p:sldId id="375" r:id="rId41"/>
    <p:sldId id="376" r:id="rId42"/>
    <p:sldId id="267" r:id="rId43"/>
    <p:sldId id="272" r:id="rId44"/>
    <p:sldId id="2147477836" r:id="rId45"/>
    <p:sldId id="2147477837" r:id="rId46"/>
    <p:sldId id="2147477835" r:id="rId47"/>
    <p:sldId id="312" r:id="rId48"/>
    <p:sldId id="313" r:id="rId49"/>
    <p:sldId id="314" r:id="rId50"/>
    <p:sldId id="2147478202" r:id="rId51"/>
    <p:sldId id="2147478203" r:id="rId52"/>
    <p:sldId id="317" r:id="rId53"/>
    <p:sldId id="2147478204" r:id="rId54"/>
    <p:sldId id="2147478205" r:id="rId55"/>
    <p:sldId id="2147477834" r:id="rId56"/>
    <p:sldId id="2139118556" r:id="rId57"/>
    <p:sldId id="2139118555" r:id="rId58"/>
    <p:sldId id="2139118557" r:id="rId59"/>
    <p:sldId id="2139118559" r:id="rId60"/>
    <p:sldId id="2139118558" r:id="rId61"/>
    <p:sldId id="2147477838" r:id="rId62"/>
    <p:sldId id="1806" r:id="rId63"/>
    <p:sldId id="2144936673" r:id="rId64"/>
    <p:sldId id="2144936675" r:id="rId65"/>
    <p:sldId id="689" r:id="rId66"/>
    <p:sldId id="2144936683" r:id="rId67"/>
    <p:sldId id="2144936681" r:id="rId68"/>
    <p:sldId id="2144936679" r:id="rId69"/>
    <p:sldId id="2144936680" r:id="rId70"/>
    <p:sldId id="2144936674" r:id="rId71"/>
    <p:sldId id="2139118574" r:id="rId72"/>
    <p:sldId id="2144936684" r:id="rId73"/>
    <p:sldId id="2147477839" r:id="rId74"/>
    <p:sldId id="2147478195" r:id="rId75"/>
    <p:sldId id="286" r:id="rId76"/>
    <p:sldId id="304" r:id="rId77"/>
    <p:sldId id="309" r:id="rId78"/>
    <p:sldId id="310" r:id="rId79"/>
    <p:sldId id="306" r:id="rId80"/>
    <p:sldId id="326" r:id="rId81"/>
    <p:sldId id="307" r:id="rId82"/>
    <p:sldId id="308" r:id="rId83"/>
    <p:sldId id="293" r:id="rId84"/>
    <p:sldId id="296" r:id="rId85"/>
    <p:sldId id="2147478196" r:id="rId86"/>
    <p:sldId id="2147478197" r:id="rId87"/>
    <p:sldId id="2147478198" r:id="rId88"/>
    <p:sldId id="2147478199" r:id="rId89"/>
    <p:sldId id="321" r:id="rId90"/>
    <p:sldId id="329" r:id="rId91"/>
    <p:sldId id="330" r:id="rId92"/>
    <p:sldId id="315" r:id="rId93"/>
    <p:sldId id="316" r:id="rId94"/>
    <p:sldId id="2147478200" r:id="rId95"/>
    <p:sldId id="322" r:id="rId96"/>
    <p:sldId id="328" r:id="rId97"/>
    <p:sldId id="323" r:id="rId98"/>
    <p:sldId id="324" r:id="rId99"/>
    <p:sldId id="327" r:id="rId100"/>
    <p:sldId id="2147478201" r:id="rId101"/>
    <p:sldId id="2147478184" r:id="rId102"/>
    <p:sldId id="387" r:id="rId103"/>
    <p:sldId id="392" r:id="rId104"/>
    <p:sldId id="389" r:id="rId105"/>
    <p:sldId id="379" r:id="rId106"/>
    <p:sldId id="393" r:id="rId107"/>
    <p:sldId id="394" r:id="rId108"/>
    <p:sldId id="395" r:id="rId109"/>
    <p:sldId id="283" r:id="rId110"/>
    <p:sldId id="396" r:id="rId111"/>
    <p:sldId id="365" r:id="rId112"/>
    <p:sldId id="331" r:id="rId113"/>
    <p:sldId id="398" r:id="rId114"/>
    <p:sldId id="390" r:id="rId115"/>
    <p:sldId id="397" r:id="rId116"/>
    <p:sldId id="399" r:id="rId117"/>
    <p:sldId id="2147478185" r:id="rId118"/>
    <p:sldId id="391" r:id="rId119"/>
    <p:sldId id="305" r:id="rId120"/>
    <p:sldId id="2144937315" r:id="rId121"/>
    <p:sldId id="2147478166" r:id="rId122"/>
    <p:sldId id="2144937316" r:id="rId123"/>
    <p:sldId id="2144937318" r:id="rId124"/>
    <p:sldId id="2144937317" r:id="rId125"/>
    <p:sldId id="2144937319" r:id="rId126"/>
    <p:sldId id="2144937321" r:id="rId127"/>
    <p:sldId id="2147478160" r:id="rId128"/>
    <p:sldId id="2147478161" r:id="rId129"/>
    <p:sldId id="2147478162" r:id="rId130"/>
    <p:sldId id="2147478163" r:id="rId131"/>
    <p:sldId id="2147478164" r:id="rId132"/>
    <p:sldId id="2147478165" r:id="rId133"/>
    <p:sldId id="2147478167" r:id="rId134"/>
    <p:sldId id="2144937320" r:id="rId135"/>
    <p:sldId id="2144937322" r:id="rId136"/>
    <p:sldId id="2144937323" r:id="rId137"/>
    <p:sldId id="2147478186" r:id="rId138"/>
    <p:sldId id="290" r:id="rId139"/>
    <p:sldId id="2147478187" r:id="rId140"/>
    <p:sldId id="2147478188" r:id="rId141"/>
    <p:sldId id="288" r:id="rId142"/>
    <p:sldId id="2147478189" r:id="rId143"/>
    <p:sldId id="2147478190" r:id="rId144"/>
    <p:sldId id="287" r:id="rId145"/>
    <p:sldId id="2147478191" r:id="rId146"/>
    <p:sldId id="261" r:id="rId147"/>
    <p:sldId id="289" r:id="rId148"/>
    <p:sldId id="294" r:id="rId149"/>
    <p:sldId id="333" r:id="rId150"/>
    <p:sldId id="336" r:id="rId151"/>
  </p:sldIdLst>
  <p:sldSz cx="12192000" cy="6858000"/>
  <p:notesSz cx="6858000" cy="9144000"/>
  <p:embeddedFontLst>
    <p:embeddedFont>
      <p:font typeface="Arial Black" panose="020B0A04020102020204" pitchFamily="34" charset="0"/>
      <p:bold r:id="rId153"/>
    </p:embeddedFont>
    <p:embeddedFont>
      <p:font typeface="Berlin Sans FB" panose="020E0602020502020306" pitchFamily="34" charset="0"/>
      <p:regular r:id="rId154"/>
      <p:bold r:id="rId155"/>
    </p:embeddedFont>
    <p:embeddedFont>
      <p:font typeface="Cambria Math" panose="02040503050406030204" pitchFamily="18" charset="0"/>
      <p:regular r:id="rId156"/>
    </p:embeddedFont>
    <p:embeddedFont>
      <p:font typeface="Century Gothic" panose="020B0502020202020204" pitchFamily="34" charset="0"/>
      <p:regular r:id="rId157"/>
      <p:bold r:id="rId158"/>
      <p:italic r:id="rId159"/>
      <p:boldItalic r:id="rId160"/>
    </p:embeddedFont>
    <p:embeddedFont>
      <p:font typeface="Georgia" panose="02040502050405020303" pitchFamily="18" charset="0"/>
      <p:regular r:id="rId161"/>
      <p:bold r:id="rId162"/>
      <p:italic r:id="rId163"/>
      <p:boldItalic r:id="rId164"/>
    </p:embeddedFont>
    <p:embeddedFont>
      <p:font typeface="Montserrat" panose="00000500000000000000" pitchFamily="2" charset="0"/>
      <p:regular r:id="rId165"/>
      <p:bold r:id="rId166"/>
      <p:italic r:id="rId167"/>
      <p:boldItalic r:id="rId168"/>
    </p:embeddedFont>
    <p:embeddedFont>
      <p:font typeface="Noto Sans" panose="020B0502040504020204" pitchFamily="34" charset="0"/>
      <p:regular r:id="rId169"/>
      <p:bold r:id="rId170"/>
      <p:italic r:id="rId171"/>
      <p:boldItalic r:id="rId172"/>
    </p:embeddedFont>
    <p:embeddedFont>
      <p:font typeface="Roboto" panose="02000000000000000000" pitchFamily="2" charset="0"/>
      <p:regular r:id="rId173"/>
      <p:bold r:id="rId174"/>
      <p:italic r:id="rId175"/>
      <p:boldItalic r:id="rId176"/>
    </p:embeddedFont>
    <p:embeddedFont>
      <p:font typeface="Segoe UI" panose="020B0502040204020203" pitchFamily="34" charset="0"/>
      <p:regular r:id="rId177"/>
      <p:bold r:id="rId178"/>
      <p:italic r:id="rId179"/>
      <p:boldItalic r:id="rId180"/>
    </p:embeddedFont>
    <p:embeddedFont>
      <p:font typeface="Segoe UI Black" panose="020B0A02040204020203" pitchFamily="34" charset="0"/>
      <p:bold r:id="rId181"/>
      <p:boldItalic r:id="rId182"/>
    </p:embeddedFont>
    <p:embeddedFont>
      <p:font typeface="Segoe UI Light" panose="020B0502040204020203" pitchFamily="34" charset="0"/>
      <p:regular r:id="rId183"/>
      <p:italic r:id="rId184"/>
    </p:embeddedFont>
    <p:embeddedFont>
      <p:font typeface="Segoe UI Semibold" panose="020B0702040204020203" pitchFamily="34" charset="0"/>
      <p:bold r:id="rId185"/>
      <p:boldItalic r:id="rId186"/>
    </p:embeddedFont>
    <p:embeddedFont>
      <p:font typeface="Verdana" panose="020B0604030504040204" pitchFamily="34" charset="0"/>
      <p:regular r:id="rId187"/>
      <p:bold r:id="rId188"/>
      <p:italic r:id="rId189"/>
      <p:boldItalic r:id="rId190"/>
    </p:embeddedFont>
    <p:embeddedFont>
      <p:font typeface="Work Sans" pitchFamily="2" charset="0"/>
      <p:regular r:id="rId191"/>
      <p:bold r:id="rId192"/>
      <p:italic r:id="rId193"/>
      <p:boldItalic r:id="rId19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900E4C5C-BAA8-4A4B-B44E-01ACCF023472}">
          <p14:sldIdLst>
            <p14:sldId id="256"/>
            <p14:sldId id="338"/>
            <p14:sldId id="2147478206"/>
            <p14:sldId id="2147478208"/>
            <p14:sldId id="257"/>
          </p14:sldIdLst>
        </p14:section>
        <p14:section name="CDI" id="{19FB0EB6-AC57-406C-A313-58481E61E4B8}">
          <p14:sldIdLst>
            <p14:sldId id="2147478168"/>
            <p14:sldId id="369"/>
            <p14:sldId id="2147478169"/>
            <p14:sldId id="258"/>
            <p14:sldId id="370"/>
            <p14:sldId id="259"/>
            <p14:sldId id="262"/>
            <p14:sldId id="260"/>
            <p14:sldId id="2147478170"/>
            <p14:sldId id="371"/>
            <p14:sldId id="368"/>
            <p14:sldId id="264"/>
            <p14:sldId id="318"/>
            <p14:sldId id="319"/>
            <p14:sldId id="364"/>
            <p14:sldId id="372"/>
            <p14:sldId id="320"/>
            <p14:sldId id="362"/>
            <p14:sldId id="2147478171"/>
            <p14:sldId id="366"/>
            <p14:sldId id="367"/>
            <p14:sldId id="2147478172"/>
            <p14:sldId id="373"/>
            <p14:sldId id="270"/>
            <p14:sldId id="374"/>
            <p14:sldId id="266"/>
            <p14:sldId id="268"/>
            <p14:sldId id="269"/>
            <p14:sldId id="377"/>
            <p14:sldId id="375"/>
            <p14:sldId id="376"/>
            <p14:sldId id="267"/>
            <p14:sldId id="272"/>
          </p14:sldIdLst>
        </p14:section>
        <p14:section name="Leading for Safety" id="{C8020FC9-8F5E-443A-9895-257A055C2FB9}">
          <p14:sldIdLst>
            <p14:sldId id="2147477836"/>
            <p14:sldId id="2147477837"/>
            <p14:sldId id="2147477835"/>
            <p14:sldId id="312"/>
            <p14:sldId id="313"/>
            <p14:sldId id="314"/>
            <p14:sldId id="2147478202"/>
            <p14:sldId id="2147478203"/>
            <p14:sldId id="317"/>
            <p14:sldId id="2147478204"/>
            <p14:sldId id="2147478205"/>
            <p14:sldId id="2147477834"/>
            <p14:sldId id="2139118556"/>
            <p14:sldId id="2139118555"/>
            <p14:sldId id="2139118557"/>
            <p14:sldId id="2139118559"/>
            <p14:sldId id="2139118558"/>
            <p14:sldId id="2147477838"/>
            <p14:sldId id="1806"/>
            <p14:sldId id="2144936673"/>
            <p14:sldId id="2144936675"/>
            <p14:sldId id="689"/>
            <p14:sldId id="2144936683"/>
            <p14:sldId id="2144936681"/>
            <p14:sldId id="2144936679"/>
            <p14:sldId id="2144936680"/>
            <p14:sldId id="2144936674"/>
            <p14:sldId id="2139118574"/>
            <p14:sldId id="2144936684"/>
            <p14:sldId id="2147477839"/>
          </p14:sldIdLst>
        </p14:section>
        <p14:section name="MDRO" id="{53BCFF07-49B9-4B6C-95D7-BB5F61574B74}">
          <p14:sldIdLst>
            <p14:sldId id="2147478195"/>
            <p14:sldId id="286"/>
            <p14:sldId id="304"/>
            <p14:sldId id="309"/>
            <p14:sldId id="310"/>
            <p14:sldId id="306"/>
            <p14:sldId id="326"/>
            <p14:sldId id="307"/>
            <p14:sldId id="308"/>
            <p14:sldId id="293"/>
            <p14:sldId id="296"/>
            <p14:sldId id="2147478196"/>
            <p14:sldId id="2147478197"/>
            <p14:sldId id="2147478198"/>
            <p14:sldId id="2147478199"/>
            <p14:sldId id="321"/>
            <p14:sldId id="329"/>
            <p14:sldId id="330"/>
            <p14:sldId id="315"/>
            <p14:sldId id="316"/>
            <p14:sldId id="2147478200"/>
            <p14:sldId id="322"/>
            <p14:sldId id="328"/>
            <p14:sldId id="323"/>
            <p14:sldId id="324"/>
            <p14:sldId id="327"/>
            <p14:sldId id="2147478201"/>
          </p14:sldIdLst>
        </p14:section>
        <p14:section name="CAUTI in East Africa" id="{CED33D87-D5CD-48B9-9099-B416CD6D200B}">
          <p14:sldIdLst>
            <p14:sldId id="2147478184"/>
            <p14:sldId id="387"/>
            <p14:sldId id="392"/>
            <p14:sldId id="389"/>
            <p14:sldId id="379"/>
            <p14:sldId id="393"/>
            <p14:sldId id="394"/>
            <p14:sldId id="395"/>
            <p14:sldId id="283"/>
            <p14:sldId id="396"/>
            <p14:sldId id="365"/>
            <p14:sldId id="331"/>
            <p14:sldId id="398"/>
            <p14:sldId id="390"/>
            <p14:sldId id="397"/>
            <p14:sldId id="399"/>
            <p14:sldId id="2147478185"/>
            <p14:sldId id="391"/>
          </p14:sldIdLst>
        </p14:section>
        <p14:section name="C auris" id="{BA215D25-64D8-4AE4-AD5F-1CCE576E54B4}">
          <p14:sldIdLst>
            <p14:sldId id="305"/>
            <p14:sldId id="2144937315"/>
            <p14:sldId id="2147478166"/>
            <p14:sldId id="2144937316"/>
            <p14:sldId id="2144937318"/>
            <p14:sldId id="2144937317"/>
            <p14:sldId id="2144937319"/>
            <p14:sldId id="2144937321"/>
            <p14:sldId id="2147478160"/>
            <p14:sldId id="2147478161"/>
            <p14:sldId id="2147478162"/>
            <p14:sldId id="2147478163"/>
            <p14:sldId id="2147478164"/>
            <p14:sldId id="2147478165"/>
            <p14:sldId id="2147478167"/>
            <p14:sldId id="2144937320"/>
            <p14:sldId id="2144937322"/>
            <p14:sldId id="2144937323"/>
            <p14:sldId id="2147478186"/>
            <p14:sldId id="290"/>
            <p14:sldId id="2147478187"/>
            <p14:sldId id="2147478188"/>
            <p14:sldId id="288"/>
            <p14:sldId id="2147478189"/>
            <p14:sldId id="2147478190"/>
            <p14:sldId id="287"/>
            <p14:sldId id="2147478191"/>
            <p14:sldId id="261"/>
            <p14:sldId id="289"/>
            <p14:sldId id="294"/>
            <p14:sldId id="333"/>
            <p14:sldId id="336"/>
          </p14:sldIdLst>
        </p14:section>
      </p14:sectionLst>
    </p:ex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47" roundtripDataSignature="AMtx7mivo0+8V7rj/1PewB9slNaYne0Lb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57D97B3-AD99-4127-B1DD-6FB8ED402F3C}">
  <a:tblStyle styleId="{857D97B3-AD99-4127-B1DD-6FB8ED402F3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50" autoAdjust="0"/>
    <p:restoredTop sz="93969" autoAdjust="0"/>
  </p:normalViewPr>
  <p:slideViewPr>
    <p:cSldViewPr snapToGrid="0">
      <p:cViewPr varScale="1">
        <p:scale>
          <a:sx n="64" d="100"/>
          <a:sy n="64" d="100"/>
        </p:scale>
        <p:origin x="103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font" Target="fonts/font7.fntdata"/><Relationship Id="rId170" Type="http://schemas.openxmlformats.org/officeDocument/2006/relationships/font" Target="fonts/font18.fntdata"/><Relationship Id="rId191" Type="http://schemas.openxmlformats.org/officeDocument/2006/relationships/font" Target="fonts/font39.fntdata"/><Relationship Id="rId247" Type="http://customschemas.google.com/relationships/presentationmetadata" Target="metadata"/><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5.xml"/><Relationship Id="rId95" Type="http://schemas.openxmlformats.org/officeDocument/2006/relationships/slide" Target="slides/slide89.xml"/><Relationship Id="rId160" Type="http://schemas.openxmlformats.org/officeDocument/2006/relationships/font" Target="fonts/font8.fntdata"/><Relationship Id="rId181" Type="http://schemas.openxmlformats.org/officeDocument/2006/relationships/font" Target="fonts/font29.fntdata"/><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font" Target="fonts/font19.fntdata"/><Relationship Id="rId192" Type="http://schemas.openxmlformats.org/officeDocument/2006/relationships/font" Target="fonts/font40.fntdata"/><Relationship Id="rId248" Type="http://schemas.openxmlformats.org/officeDocument/2006/relationships/presProps" Target="presProps.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font" Target="fonts/font9.fntdata"/><Relationship Id="rId182" Type="http://schemas.openxmlformats.org/officeDocument/2006/relationships/font" Target="fonts/font30.fntdata"/><Relationship Id="rId6" Type="http://schemas.openxmlformats.org/officeDocument/2006/relationships/slideMaster" Target="slideMasters/slideMaster6.xml"/><Relationship Id="rId23" Type="http://schemas.openxmlformats.org/officeDocument/2006/relationships/slide" Target="slides/slide17.xml"/><Relationship Id="rId119" Type="http://schemas.openxmlformats.org/officeDocument/2006/relationships/slide" Target="slides/slide113.xml"/><Relationship Id="rId44" Type="http://schemas.openxmlformats.org/officeDocument/2006/relationships/slide" Target="slides/slide38.xml"/><Relationship Id="rId65" Type="http://schemas.openxmlformats.org/officeDocument/2006/relationships/slide" Target="slides/slide59.xml"/><Relationship Id="rId86" Type="http://schemas.openxmlformats.org/officeDocument/2006/relationships/slide" Target="slides/slide80.xml"/><Relationship Id="rId130" Type="http://schemas.openxmlformats.org/officeDocument/2006/relationships/slide" Target="slides/slide124.xml"/><Relationship Id="rId151" Type="http://schemas.openxmlformats.org/officeDocument/2006/relationships/slide" Target="slides/slide145.xml"/><Relationship Id="rId172" Type="http://schemas.openxmlformats.org/officeDocument/2006/relationships/font" Target="fonts/font20.fntdata"/><Relationship Id="rId193" Type="http://schemas.openxmlformats.org/officeDocument/2006/relationships/font" Target="fonts/font41.fntdata"/><Relationship Id="rId249" Type="http://schemas.openxmlformats.org/officeDocument/2006/relationships/viewProps" Target="viewProps.xml"/><Relationship Id="rId13" Type="http://schemas.openxmlformats.org/officeDocument/2006/relationships/slide" Target="slides/slide7.xml"/><Relationship Id="rId109" Type="http://schemas.openxmlformats.org/officeDocument/2006/relationships/slide" Target="slides/slide103.xml"/><Relationship Id="rId34" Type="http://schemas.openxmlformats.org/officeDocument/2006/relationships/slide" Target="slides/slide28.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20" Type="http://schemas.openxmlformats.org/officeDocument/2006/relationships/slide" Target="slides/slide114.xml"/><Relationship Id="rId141" Type="http://schemas.openxmlformats.org/officeDocument/2006/relationships/slide" Target="slides/slide135.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font" Target="fonts/font10.fntdata"/><Relationship Id="rId183" Type="http://schemas.openxmlformats.org/officeDocument/2006/relationships/font" Target="fonts/font31.fntdata"/><Relationship Id="rId2" Type="http://schemas.openxmlformats.org/officeDocument/2006/relationships/slideMaster" Target="slideMasters/slideMaster2.xml"/><Relationship Id="rId29" Type="http://schemas.openxmlformats.org/officeDocument/2006/relationships/slide" Target="slides/slide23.xml"/><Relationship Id="rId250" Type="http://schemas.openxmlformats.org/officeDocument/2006/relationships/theme" Target="theme/theme1.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font" Target="fonts/font5.fntdata"/><Relationship Id="rId178" Type="http://schemas.openxmlformats.org/officeDocument/2006/relationships/font" Target="fonts/font26.fntdata"/><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notesMaster" Target="notesMasters/notesMaster1.xml"/><Relationship Id="rId173" Type="http://schemas.openxmlformats.org/officeDocument/2006/relationships/font" Target="fonts/font21.fntdata"/><Relationship Id="rId194" Type="http://schemas.openxmlformats.org/officeDocument/2006/relationships/font" Target="fonts/font42.fntdata"/><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font" Target="fonts/font16.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font" Target="fonts/font11.fntdata"/><Relationship Id="rId184" Type="http://schemas.openxmlformats.org/officeDocument/2006/relationships/font" Target="fonts/font32.fntdata"/><Relationship Id="rId189" Type="http://schemas.openxmlformats.org/officeDocument/2006/relationships/font" Target="fonts/font37.fntdata"/><Relationship Id="rId3" Type="http://schemas.openxmlformats.org/officeDocument/2006/relationships/slideMaster" Target="slideMasters/slideMaster3.xml"/><Relationship Id="rId251" Type="http://schemas.openxmlformats.org/officeDocument/2006/relationships/tableStyles" Target="tableStyles.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font" Target="fonts/font6.fntdata"/><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font" Target="fonts/font1.fntdata"/><Relationship Id="rId174" Type="http://schemas.openxmlformats.org/officeDocument/2006/relationships/font" Target="fonts/font22.fntdata"/><Relationship Id="rId179" Type="http://schemas.openxmlformats.org/officeDocument/2006/relationships/font" Target="fonts/font27.fntdata"/><Relationship Id="rId190" Type="http://schemas.openxmlformats.org/officeDocument/2006/relationships/font" Target="fonts/font38.fntdata"/><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font" Target="fonts/font12.fntdata"/><Relationship Id="rId169" Type="http://schemas.openxmlformats.org/officeDocument/2006/relationships/font" Target="fonts/font17.fntdata"/><Relationship Id="rId185" Type="http://schemas.openxmlformats.org/officeDocument/2006/relationships/font" Target="fonts/font33.fntdata"/><Relationship Id="rId4" Type="http://schemas.openxmlformats.org/officeDocument/2006/relationships/slideMaster" Target="slideMasters/slideMaster4.xml"/><Relationship Id="rId9" Type="http://schemas.openxmlformats.org/officeDocument/2006/relationships/slide" Target="slides/slide3.xml"/><Relationship Id="rId180" Type="http://schemas.openxmlformats.org/officeDocument/2006/relationships/font" Target="fonts/font28.fntdata"/><Relationship Id="rId26" Type="http://schemas.openxmlformats.org/officeDocument/2006/relationships/slide" Target="slides/slide20.xml"/><Relationship Id="rId252" Type="http://schemas.microsoft.com/office/2016/11/relationships/changesInfo" Target="changesInfos/changesInfo1.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font" Target="fonts/font2.fntdata"/><Relationship Id="rId175" Type="http://schemas.openxmlformats.org/officeDocument/2006/relationships/font" Target="fonts/font23.fntdata"/><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font" Target="fonts/font13.fntdata"/><Relationship Id="rId186" Type="http://schemas.openxmlformats.org/officeDocument/2006/relationships/font" Target="fonts/font34.fntdata"/><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font" Target="fonts/font3.fntdata"/><Relationship Id="rId176" Type="http://schemas.openxmlformats.org/officeDocument/2006/relationships/font" Target="fonts/font24.fntdata"/><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font" Target="fonts/font14.fntdata"/><Relationship Id="rId187" Type="http://schemas.openxmlformats.org/officeDocument/2006/relationships/font" Target="fonts/font35.fntdata"/><Relationship Id="rId1" Type="http://schemas.openxmlformats.org/officeDocument/2006/relationships/slideMaster" Target="slideMasters/slideMaster1.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60" Type="http://schemas.openxmlformats.org/officeDocument/2006/relationships/slide" Target="slides/slide54.xml"/><Relationship Id="rId81" Type="http://schemas.openxmlformats.org/officeDocument/2006/relationships/slide" Target="slides/slide75.xml"/><Relationship Id="rId135" Type="http://schemas.openxmlformats.org/officeDocument/2006/relationships/slide" Target="slides/slide129.xml"/><Relationship Id="rId156" Type="http://schemas.openxmlformats.org/officeDocument/2006/relationships/font" Target="fonts/font4.fntdata"/><Relationship Id="rId177" Type="http://schemas.openxmlformats.org/officeDocument/2006/relationships/font" Target="fonts/font25.fntdata"/><Relationship Id="rId18" Type="http://schemas.openxmlformats.org/officeDocument/2006/relationships/slide" Target="slides/slide12.xml"/><Relationship Id="rId39" Type="http://schemas.openxmlformats.org/officeDocument/2006/relationships/slide" Target="slides/slide33.xml"/><Relationship Id="rId50" Type="http://schemas.openxmlformats.org/officeDocument/2006/relationships/slide" Target="slides/slide44.xml"/><Relationship Id="rId104" Type="http://schemas.openxmlformats.org/officeDocument/2006/relationships/slide" Target="slides/slide98.xml"/><Relationship Id="rId125" Type="http://schemas.openxmlformats.org/officeDocument/2006/relationships/slide" Target="slides/slide119.xml"/><Relationship Id="rId146" Type="http://schemas.openxmlformats.org/officeDocument/2006/relationships/slide" Target="slides/slide140.xml"/><Relationship Id="rId167" Type="http://schemas.openxmlformats.org/officeDocument/2006/relationships/font" Target="fonts/font15.fntdata"/><Relationship Id="rId188" Type="http://schemas.openxmlformats.org/officeDocument/2006/relationships/font" Target="fonts/font3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rgan Baker" userId="3e79aed2e41369cb" providerId="LiveId" clId="{7F4DFFF2-D8E1-495E-86DF-3C297EEB0BA0}"/>
    <pc:docChg chg="delSld delMainMaster delSection modSection">
      <pc:chgData name="Morgan Baker" userId="3e79aed2e41369cb" providerId="LiveId" clId="{7F4DFFF2-D8E1-495E-86DF-3C297EEB0BA0}" dt="2026-04-27T13:23:58.791" v="4" actId="47"/>
      <pc:docMkLst>
        <pc:docMk/>
      </pc:docMkLst>
      <pc:sldChg chg="del">
        <pc:chgData name="Morgan Baker" userId="3e79aed2e41369cb" providerId="LiveId" clId="{7F4DFFF2-D8E1-495E-86DF-3C297EEB0BA0}" dt="2026-04-27T13:23:58.791" v="4" actId="47"/>
        <pc:sldMkLst>
          <pc:docMk/>
          <pc:sldMk cId="3158965665" sldId="276"/>
        </pc:sldMkLst>
      </pc:sldChg>
      <pc:sldChg chg="del">
        <pc:chgData name="Morgan Baker" userId="3e79aed2e41369cb" providerId="LiveId" clId="{7F4DFFF2-D8E1-495E-86DF-3C297EEB0BA0}" dt="2026-04-27T13:23:37.228" v="2" actId="47"/>
        <pc:sldMkLst>
          <pc:docMk/>
          <pc:sldMk cId="1937118563" sldId="279"/>
        </pc:sldMkLst>
      </pc:sldChg>
      <pc:sldChg chg="del">
        <pc:chgData name="Morgan Baker" userId="3e79aed2e41369cb" providerId="LiveId" clId="{7F4DFFF2-D8E1-495E-86DF-3C297EEB0BA0}" dt="2026-04-27T13:23:37.228" v="2" actId="47"/>
        <pc:sldMkLst>
          <pc:docMk/>
          <pc:sldMk cId="501268169" sldId="282"/>
        </pc:sldMkLst>
      </pc:sldChg>
      <pc:sldChg chg="del">
        <pc:chgData name="Morgan Baker" userId="3e79aed2e41369cb" providerId="LiveId" clId="{7F4DFFF2-D8E1-495E-86DF-3C297EEB0BA0}" dt="2026-04-27T13:23:58.791" v="4" actId="47"/>
        <pc:sldMkLst>
          <pc:docMk/>
          <pc:sldMk cId="1636573187" sldId="300"/>
        </pc:sldMkLst>
      </pc:sldChg>
      <pc:sldChg chg="del">
        <pc:chgData name="Morgan Baker" userId="3e79aed2e41369cb" providerId="LiveId" clId="{7F4DFFF2-D8E1-495E-86DF-3C297EEB0BA0}" dt="2026-04-27T13:23:58.791" v="4" actId="47"/>
        <pc:sldMkLst>
          <pc:docMk/>
          <pc:sldMk cId="342692048" sldId="301"/>
        </pc:sldMkLst>
      </pc:sldChg>
      <pc:sldChg chg="del">
        <pc:chgData name="Morgan Baker" userId="3e79aed2e41369cb" providerId="LiveId" clId="{7F4DFFF2-D8E1-495E-86DF-3C297EEB0BA0}" dt="2026-04-27T13:23:58.791" v="4" actId="47"/>
        <pc:sldMkLst>
          <pc:docMk/>
          <pc:sldMk cId="2318460306" sldId="332"/>
        </pc:sldMkLst>
      </pc:sldChg>
      <pc:sldChg chg="del">
        <pc:chgData name="Morgan Baker" userId="3e79aed2e41369cb" providerId="LiveId" clId="{7F4DFFF2-D8E1-495E-86DF-3C297EEB0BA0}" dt="2026-04-27T13:23:58.791" v="4" actId="47"/>
        <pc:sldMkLst>
          <pc:docMk/>
          <pc:sldMk cId="2157539069" sldId="337"/>
        </pc:sldMkLst>
      </pc:sldChg>
      <pc:sldChg chg="del">
        <pc:chgData name="Morgan Baker" userId="3e79aed2e41369cb" providerId="LiveId" clId="{7F4DFFF2-D8E1-495E-86DF-3C297EEB0BA0}" dt="2026-04-27T13:23:17.166" v="0" actId="47"/>
        <pc:sldMkLst>
          <pc:docMk/>
          <pc:sldMk cId="2178346414" sldId="339"/>
        </pc:sldMkLst>
      </pc:sldChg>
      <pc:sldChg chg="del">
        <pc:chgData name="Morgan Baker" userId="3e79aed2e41369cb" providerId="LiveId" clId="{7F4DFFF2-D8E1-495E-86DF-3C297EEB0BA0}" dt="2026-04-27T13:23:20.260" v="1" actId="47"/>
        <pc:sldMkLst>
          <pc:docMk/>
          <pc:sldMk cId="0" sldId="340"/>
        </pc:sldMkLst>
      </pc:sldChg>
      <pc:sldChg chg="del">
        <pc:chgData name="Morgan Baker" userId="3e79aed2e41369cb" providerId="LiveId" clId="{7F4DFFF2-D8E1-495E-86DF-3C297EEB0BA0}" dt="2026-04-27T13:23:20.260" v="1" actId="47"/>
        <pc:sldMkLst>
          <pc:docMk/>
          <pc:sldMk cId="0" sldId="341"/>
        </pc:sldMkLst>
      </pc:sldChg>
      <pc:sldChg chg="del">
        <pc:chgData name="Morgan Baker" userId="3e79aed2e41369cb" providerId="LiveId" clId="{7F4DFFF2-D8E1-495E-86DF-3C297EEB0BA0}" dt="2026-04-27T13:23:20.260" v="1" actId="47"/>
        <pc:sldMkLst>
          <pc:docMk/>
          <pc:sldMk cId="0" sldId="342"/>
        </pc:sldMkLst>
      </pc:sldChg>
      <pc:sldChg chg="del">
        <pc:chgData name="Morgan Baker" userId="3e79aed2e41369cb" providerId="LiveId" clId="{7F4DFFF2-D8E1-495E-86DF-3C297EEB0BA0}" dt="2026-04-27T13:23:20.260" v="1" actId="47"/>
        <pc:sldMkLst>
          <pc:docMk/>
          <pc:sldMk cId="0" sldId="343"/>
        </pc:sldMkLst>
      </pc:sldChg>
      <pc:sldChg chg="del">
        <pc:chgData name="Morgan Baker" userId="3e79aed2e41369cb" providerId="LiveId" clId="{7F4DFFF2-D8E1-495E-86DF-3C297EEB0BA0}" dt="2026-04-27T13:23:20.260" v="1" actId="47"/>
        <pc:sldMkLst>
          <pc:docMk/>
          <pc:sldMk cId="0" sldId="344"/>
        </pc:sldMkLst>
      </pc:sldChg>
      <pc:sldChg chg="del">
        <pc:chgData name="Morgan Baker" userId="3e79aed2e41369cb" providerId="LiveId" clId="{7F4DFFF2-D8E1-495E-86DF-3C297EEB0BA0}" dt="2026-04-27T13:23:20.260" v="1" actId="47"/>
        <pc:sldMkLst>
          <pc:docMk/>
          <pc:sldMk cId="0" sldId="345"/>
        </pc:sldMkLst>
      </pc:sldChg>
      <pc:sldChg chg="del">
        <pc:chgData name="Morgan Baker" userId="3e79aed2e41369cb" providerId="LiveId" clId="{7F4DFFF2-D8E1-495E-86DF-3C297EEB0BA0}" dt="2026-04-27T13:23:20.260" v="1" actId="47"/>
        <pc:sldMkLst>
          <pc:docMk/>
          <pc:sldMk cId="0" sldId="346"/>
        </pc:sldMkLst>
      </pc:sldChg>
      <pc:sldChg chg="del">
        <pc:chgData name="Morgan Baker" userId="3e79aed2e41369cb" providerId="LiveId" clId="{7F4DFFF2-D8E1-495E-86DF-3C297EEB0BA0}" dt="2026-04-27T13:23:20.260" v="1" actId="47"/>
        <pc:sldMkLst>
          <pc:docMk/>
          <pc:sldMk cId="0" sldId="347"/>
        </pc:sldMkLst>
      </pc:sldChg>
      <pc:sldChg chg="del">
        <pc:chgData name="Morgan Baker" userId="3e79aed2e41369cb" providerId="LiveId" clId="{7F4DFFF2-D8E1-495E-86DF-3C297EEB0BA0}" dt="2026-04-27T13:23:20.260" v="1" actId="47"/>
        <pc:sldMkLst>
          <pc:docMk/>
          <pc:sldMk cId="0" sldId="348"/>
        </pc:sldMkLst>
      </pc:sldChg>
      <pc:sldChg chg="del">
        <pc:chgData name="Morgan Baker" userId="3e79aed2e41369cb" providerId="LiveId" clId="{7F4DFFF2-D8E1-495E-86DF-3C297EEB0BA0}" dt="2026-04-27T13:23:20.260" v="1" actId="47"/>
        <pc:sldMkLst>
          <pc:docMk/>
          <pc:sldMk cId="0" sldId="349"/>
        </pc:sldMkLst>
      </pc:sldChg>
      <pc:sldChg chg="del">
        <pc:chgData name="Morgan Baker" userId="3e79aed2e41369cb" providerId="LiveId" clId="{7F4DFFF2-D8E1-495E-86DF-3C297EEB0BA0}" dt="2026-04-27T13:23:20.260" v="1" actId="47"/>
        <pc:sldMkLst>
          <pc:docMk/>
          <pc:sldMk cId="0" sldId="350"/>
        </pc:sldMkLst>
      </pc:sldChg>
      <pc:sldChg chg="del">
        <pc:chgData name="Morgan Baker" userId="3e79aed2e41369cb" providerId="LiveId" clId="{7F4DFFF2-D8E1-495E-86DF-3C297EEB0BA0}" dt="2026-04-27T13:23:20.260" v="1" actId="47"/>
        <pc:sldMkLst>
          <pc:docMk/>
          <pc:sldMk cId="0" sldId="351"/>
        </pc:sldMkLst>
      </pc:sldChg>
      <pc:sldChg chg="del">
        <pc:chgData name="Morgan Baker" userId="3e79aed2e41369cb" providerId="LiveId" clId="{7F4DFFF2-D8E1-495E-86DF-3C297EEB0BA0}" dt="2026-04-27T13:23:20.260" v="1" actId="47"/>
        <pc:sldMkLst>
          <pc:docMk/>
          <pc:sldMk cId="0" sldId="352"/>
        </pc:sldMkLst>
      </pc:sldChg>
      <pc:sldChg chg="del">
        <pc:chgData name="Morgan Baker" userId="3e79aed2e41369cb" providerId="LiveId" clId="{7F4DFFF2-D8E1-495E-86DF-3C297EEB0BA0}" dt="2026-04-27T13:23:20.260" v="1" actId="47"/>
        <pc:sldMkLst>
          <pc:docMk/>
          <pc:sldMk cId="0" sldId="353"/>
        </pc:sldMkLst>
      </pc:sldChg>
      <pc:sldChg chg="del">
        <pc:chgData name="Morgan Baker" userId="3e79aed2e41369cb" providerId="LiveId" clId="{7F4DFFF2-D8E1-495E-86DF-3C297EEB0BA0}" dt="2026-04-27T13:23:20.260" v="1" actId="47"/>
        <pc:sldMkLst>
          <pc:docMk/>
          <pc:sldMk cId="0" sldId="354"/>
        </pc:sldMkLst>
      </pc:sldChg>
      <pc:sldChg chg="del">
        <pc:chgData name="Morgan Baker" userId="3e79aed2e41369cb" providerId="LiveId" clId="{7F4DFFF2-D8E1-495E-86DF-3C297EEB0BA0}" dt="2026-04-27T13:23:58.791" v="4" actId="47"/>
        <pc:sldMkLst>
          <pc:docMk/>
          <pc:sldMk cId="3399421043" sldId="465"/>
        </pc:sldMkLst>
      </pc:sldChg>
      <pc:sldChg chg="del">
        <pc:chgData name="Morgan Baker" userId="3e79aed2e41369cb" providerId="LiveId" clId="{7F4DFFF2-D8E1-495E-86DF-3C297EEB0BA0}" dt="2026-04-27T13:23:58.791" v="4" actId="47"/>
        <pc:sldMkLst>
          <pc:docMk/>
          <pc:sldMk cId="332443406" sldId="482"/>
        </pc:sldMkLst>
      </pc:sldChg>
      <pc:sldChg chg="del">
        <pc:chgData name="Morgan Baker" userId="3e79aed2e41369cb" providerId="LiveId" clId="{7F4DFFF2-D8E1-495E-86DF-3C297EEB0BA0}" dt="2026-04-27T13:23:58.791" v="4" actId="47"/>
        <pc:sldMkLst>
          <pc:docMk/>
          <pc:sldMk cId="2514370933" sldId="508"/>
        </pc:sldMkLst>
      </pc:sldChg>
      <pc:sldChg chg="del">
        <pc:chgData name="Morgan Baker" userId="3e79aed2e41369cb" providerId="LiveId" clId="{7F4DFFF2-D8E1-495E-86DF-3C297EEB0BA0}" dt="2026-04-27T13:23:37.228" v="2" actId="47"/>
        <pc:sldMkLst>
          <pc:docMk/>
          <pc:sldMk cId="1854896719" sldId="1162"/>
        </pc:sldMkLst>
      </pc:sldChg>
      <pc:sldChg chg="del">
        <pc:chgData name="Morgan Baker" userId="3e79aed2e41369cb" providerId="LiveId" clId="{7F4DFFF2-D8E1-495E-86DF-3C297EEB0BA0}" dt="2026-04-27T13:23:37.228" v="2" actId="47"/>
        <pc:sldMkLst>
          <pc:docMk/>
          <pc:sldMk cId="1099340505" sldId="1186"/>
        </pc:sldMkLst>
      </pc:sldChg>
      <pc:sldChg chg="del">
        <pc:chgData name="Morgan Baker" userId="3e79aed2e41369cb" providerId="LiveId" clId="{7F4DFFF2-D8E1-495E-86DF-3C297EEB0BA0}" dt="2026-04-27T13:23:37.228" v="2" actId="47"/>
        <pc:sldMkLst>
          <pc:docMk/>
          <pc:sldMk cId="1880176173" sldId="1187"/>
        </pc:sldMkLst>
      </pc:sldChg>
      <pc:sldChg chg="del">
        <pc:chgData name="Morgan Baker" userId="3e79aed2e41369cb" providerId="LiveId" clId="{7F4DFFF2-D8E1-495E-86DF-3C297EEB0BA0}" dt="2026-04-27T13:23:37.228" v="2" actId="47"/>
        <pc:sldMkLst>
          <pc:docMk/>
          <pc:sldMk cId="4179967930" sldId="1191"/>
        </pc:sldMkLst>
      </pc:sldChg>
      <pc:sldChg chg="del">
        <pc:chgData name="Morgan Baker" userId="3e79aed2e41369cb" providerId="LiveId" clId="{7F4DFFF2-D8E1-495E-86DF-3C297EEB0BA0}" dt="2026-04-27T13:23:37.228" v="2" actId="47"/>
        <pc:sldMkLst>
          <pc:docMk/>
          <pc:sldMk cId="246259948" sldId="1194"/>
        </pc:sldMkLst>
      </pc:sldChg>
      <pc:sldChg chg="del">
        <pc:chgData name="Morgan Baker" userId="3e79aed2e41369cb" providerId="LiveId" clId="{7F4DFFF2-D8E1-495E-86DF-3C297EEB0BA0}" dt="2026-04-27T13:23:37.228" v="2" actId="47"/>
        <pc:sldMkLst>
          <pc:docMk/>
          <pc:sldMk cId="94793844" sldId="1195"/>
        </pc:sldMkLst>
      </pc:sldChg>
      <pc:sldChg chg="del">
        <pc:chgData name="Morgan Baker" userId="3e79aed2e41369cb" providerId="LiveId" clId="{7F4DFFF2-D8E1-495E-86DF-3C297EEB0BA0}" dt="2026-04-27T13:23:37.228" v="2" actId="47"/>
        <pc:sldMkLst>
          <pc:docMk/>
          <pc:sldMk cId="1231425829" sldId="1196"/>
        </pc:sldMkLst>
      </pc:sldChg>
      <pc:sldChg chg="del">
        <pc:chgData name="Morgan Baker" userId="3e79aed2e41369cb" providerId="LiveId" clId="{7F4DFFF2-D8E1-495E-86DF-3C297EEB0BA0}" dt="2026-04-27T13:23:37.228" v="2" actId="47"/>
        <pc:sldMkLst>
          <pc:docMk/>
          <pc:sldMk cId="2177038657" sldId="1197"/>
        </pc:sldMkLst>
      </pc:sldChg>
      <pc:sldChg chg="del">
        <pc:chgData name="Morgan Baker" userId="3e79aed2e41369cb" providerId="LiveId" clId="{7F4DFFF2-D8E1-495E-86DF-3C297EEB0BA0}" dt="2026-04-27T13:23:37.228" v="2" actId="47"/>
        <pc:sldMkLst>
          <pc:docMk/>
          <pc:sldMk cId="3248932469" sldId="1198"/>
        </pc:sldMkLst>
      </pc:sldChg>
      <pc:sldChg chg="del">
        <pc:chgData name="Morgan Baker" userId="3e79aed2e41369cb" providerId="LiveId" clId="{7F4DFFF2-D8E1-495E-86DF-3C297EEB0BA0}" dt="2026-04-27T13:23:37.228" v="2" actId="47"/>
        <pc:sldMkLst>
          <pc:docMk/>
          <pc:sldMk cId="3174408382" sldId="1199"/>
        </pc:sldMkLst>
      </pc:sldChg>
      <pc:sldChg chg="del">
        <pc:chgData name="Morgan Baker" userId="3e79aed2e41369cb" providerId="LiveId" clId="{7F4DFFF2-D8E1-495E-86DF-3C297EEB0BA0}" dt="2026-04-27T13:23:37.228" v="2" actId="47"/>
        <pc:sldMkLst>
          <pc:docMk/>
          <pc:sldMk cId="3398764576" sldId="1200"/>
        </pc:sldMkLst>
      </pc:sldChg>
      <pc:sldChg chg="del">
        <pc:chgData name="Morgan Baker" userId="3e79aed2e41369cb" providerId="LiveId" clId="{7F4DFFF2-D8E1-495E-86DF-3C297EEB0BA0}" dt="2026-04-27T13:23:37.228" v="2" actId="47"/>
        <pc:sldMkLst>
          <pc:docMk/>
          <pc:sldMk cId="3373760500" sldId="1201"/>
        </pc:sldMkLst>
      </pc:sldChg>
      <pc:sldChg chg="del">
        <pc:chgData name="Morgan Baker" userId="3e79aed2e41369cb" providerId="LiveId" clId="{7F4DFFF2-D8E1-495E-86DF-3C297EEB0BA0}" dt="2026-04-27T13:23:37.228" v="2" actId="47"/>
        <pc:sldMkLst>
          <pc:docMk/>
          <pc:sldMk cId="2631349889" sldId="1203"/>
        </pc:sldMkLst>
      </pc:sldChg>
      <pc:sldChg chg="del">
        <pc:chgData name="Morgan Baker" userId="3e79aed2e41369cb" providerId="LiveId" clId="{7F4DFFF2-D8E1-495E-86DF-3C297EEB0BA0}" dt="2026-04-27T13:23:37.228" v="2" actId="47"/>
        <pc:sldMkLst>
          <pc:docMk/>
          <pc:sldMk cId="397747661" sldId="1204"/>
        </pc:sldMkLst>
      </pc:sldChg>
      <pc:sldChg chg="del">
        <pc:chgData name="Morgan Baker" userId="3e79aed2e41369cb" providerId="LiveId" clId="{7F4DFFF2-D8E1-495E-86DF-3C297EEB0BA0}" dt="2026-04-27T13:23:37.228" v="2" actId="47"/>
        <pc:sldMkLst>
          <pc:docMk/>
          <pc:sldMk cId="2758324288" sldId="1207"/>
        </pc:sldMkLst>
      </pc:sldChg>
      <pc:sldChg chg="del">
        <pc:chgData name="Morgan Baker" userId="3e79aed2e41369cb" providerId="LiveId" clId="{7F4DFFF2-D8E1-495E-86DF-3C297EEB0BA0}" dt="2026-04-27T13:23:37.228" v="2" actId="47"/>
        <pc:sldMkLst>
          <pc:docMk/>
          <pc:sldMk cId="2873764436" sldId="1208"/>
        </pc:sldMkLst>
      </pc:sldChg>
      <pc:sldChg chg="del">
        <pc:chgData name="Morgan Baker" userId="3e79aed2e41369cb" providerId="LiveId" clId="{7F4DFFF2-D8E1-495E-86DF-3C297EEB0BA0}" dt="2026-04-27T13:23:37.228" v="2" actId="47"/>
        <pc:sldMkLst>
          <pc:docMk/>
          <pc:sldMk cId="2819804876" sldId="1209"/>
        </pc:sldMkLst>
      </pc:sldChg>
      <pc:sldChg chg="del">
        <pc:chgData name="Morgan Baker" userId="3e79aed2e41369cb" providerId="LiveId" clId="{7F4DFFF2-D8E1-495E-86DF-3C297EEB0BA0}" dt="2026-04-27T13:23:58.791" v="4" actId="47"/>
        <pc:sldMkLst>
          <pc:docMk/>
          <pc:sldMk cId="2942042402" sldId="1220"/>
        </pc:sldMkLst>
      </pc:sldChg>
      <pc:sldChg chg="del">
        <pc:chgData name="Morgan Baker" userId="3e79aed2e41369cb" providerId="LiveId" clId="{7F4DFFF2-D8E1-495E-86DF-3C297EEB0BA0}" dt="2026-04-27T13:23:58.791" v="4" actId="47"/>
        <pc:sldMkLst>
          <pc:docMk/>
          <pc:sldMk cId="478551212" sldId="1303"/>
        </pc:sldMkLst>
      </pc:sldChg>
      <pc:sldChg chg="del">
        <pc:chgData name="Morgan Baker" userId="3e79aed2e41369cb" providerId="LiveId" clId="{7F4DFFF2-D8E1-495E-86DF-3C297EEB0BA0}" dt="2026-04-27T13:23:58.791" v="4" actId="47"/>
        <pc:sldMkLst>
          <pc:docMk/>
          <pc:sldMk cId="3206756358" sldId="1305"/>
        </pc:sldMkLst>
      </pc:sldChg>
      <pc:sldChg chg="del">
        <pc:chgData name="Morgan Baker" userId="3e79aed2e41369cb" providerId="LiveId" clId="{7F4DFFF2-D8E1-495E-86DF-3C297EEB0BA0}" dt="2026-04-27T13:23:58.791" v="4" actId="47"/>
        <pc:sldMkLst>
          <pc:docMk/>
          <pc:sldMk cId="3655615985" sldId="1307"/>
        </pc:sldMkLst>
      </pc:sldChg>
      <pc:sldChg chg="del">
        <pc:chgData name="Morgan Baker" userId="3e79aed2e41369cb" providerId="LiveId" clId="{7F4DFFF2-D8E1-495E-86DF-3C297EEB0BA0}" dt="2026-04-27T13:23:58.791" v="4" actId="47"/>
        <pc:sldMkLst>
          <pc:docMk/>
          <pc:sldMk cId="2380040904" sldId="1308"/>
        </pc:sldMkLst>
      </pc:sldChg>
      <pc:sldChg chg="del">
        <pc:chgData name="Morgan Baker" userId="3e79aed2e41369cb" providerId="LiveId" clId="{7F4DFFF2-D8E1-495E-86DF-3C297EEB0BA0}" dt="2026-04-27T13:23:58.791" v="4" actId="47"/>
        <pc:sldMkLst>
          <pc:docMk/>
          <pc:sldMk cId="3781901930" sldId="1309"/>
        </pc:sldMkLst>
      </pc:sldChg>
      <pc:sldChg chg="del">
        <pc:chgData name="Morgan Baker" userId="3e79aed2e41369cb" providerId="LiveId" clId="{7F4DFFF2-D8E1-495E-86DF-3C297EEB0BA0}" dt="2026-04-27T13:23:58.791" v="4" actId="47"/>
        <pc:sldMkLst>
          <pc:docMk/>
          <pc:sldMk cId="3184205484" sldId="1310"/>
        </pc:sldMkLst>
      </pc:sldChg>
      <pc:sldChg chg="del">
        <pc:chgData name="Morgan Baker" userId="3e79aed2e41369cb" providerId="LiveId" clId="{7F4DFFF2-D8E1-495E-86DF-3C297EEB0BA0}" dt="2026-04-27T13:23:58.791" v="4" actId="47"/>
        <pc:sldMkLst>
          <pc:docMk/>
          <pc:sldMk cId="3120422564" sldId="2147478173"/>
        </pc:sldMkLst>
      </pc:sldChg>
      <pc:sldChg chg="del">
        <pc:chgData name="Morgan Baker" userId="3e79aed2e41369cb" providerId="LiveId" clId="{7F4DFFF2-D8E1-495E-86DF-3C297EEB0BA0}" dt="2026-04-27T13:23:58.791" v="4" actId="47"/>
        <pc:sldMkLst>
          <pc:docMk/>
          <pc:sldMk cId="2684137350" sldId="2147478174"/>
        </pc:sldMkLst>
      </pc:sldChg>
      <pc:sldChg chg="del">
        <pc:chgData name="Morgan Baker" userId="3e79aed2e41369cb" providerId="LiveId" clId="{7F4DFFF2-D8E1-495E-86DF-3C297EEB0BA0}" dt="2026-04-27T13:23:58.791" v="4" actId="47"/>
        <pc:sldMkLst>
          <pc:docMk/>
          <pc:sldMk cId="869756643" sldId="2147478175"/>
        </pc:sldMkLst>
      </pc:sldChg>
      <pc:sldChg chg="del">
        <pc:chgData name="Morgan Baker" userId="3e79aed2e41369cb" providerId="LiveId" clId="{7F4DFFF2-D8E1-495E-86DF-3C297EEB0BA0}" dt="2026-04-27T13:23:58.791" v="4" actId="47"/>
        <pc:sldMkLst>
          <pc:docMk/>
          <pc:sldMk cId="1707974794" sldId="2147478176"/>
        </pc:sldMkLst>
      </pc:sldChg>
      <pc:sldChg chg="del">
        <pc:chgData name="Morgan Baker" userId="3e79aed2e41369cb" providerId="LiveId" clId="{7F4DFFF2-D8E1-495E-86DF-3C297EEB0BA0}" dt="2026-04-27T13:23:58.791" v="4" actId="47"/>
        <pc:sldMkLst>
          <pc:docMk/>
          <pc:sldMk cId="2266160668" sldId="2147478177"/>
        </pc:sldMkLst>
      </pc:sldChg>
      <pc:sldChg chg="del">
        <pc:chgData name="Morgan Baker" userId="3e79aed2e41369cb" providerId="LiveId" clId="{7F4DFFF2-D8E1-495E-86DF-3C297EEB0BA0}" dt="2026-04-27T13:23:58.791" v="4" actId="47"/>
        <pc:sldMkLst>
          <pc:docMk/>
          <pc:sldMk cId="1686235014" sldId="2147478178"/>
        </pc:sldMkLst>
      </pc:sldChg>
      <pc:sldChg chg="del">
        <pc:chgData name="Morgan Baker" userId="3e79aed2e41369cb" providerId="LiveId" clId="{7F4DFFF2-D8E1-495E-86DF-3C297EEB0BA0}" dt="2026-04-27T13:23:58.791" v="4" actId="47"/>
        <pc:sldMkLst>
          <pc:docMk/>
          <pc:sldMk cId="4010207876" sldId="2147478179"/>
        </pc:sldMkLst>
      </pc:sldChg>
      <pc:sldChg chg="del">
        <pc:chgData name="Morgan Baker" userId="3e79aed2e41369cb" providerId="LiveId" clId="{7F4DFFF2-D8E1-495E-86DF-3C297EEB0BA0}" dt="2026-04-27T13:23:58.791" v="4" actId="47"/>
        <pc:sldMkLst>
          <pc:docMk/>
          <pc:sldMk cId="246021099" sldId="2147478180"/>
        </pc:sldMkLst>
      </pc:sldChg>
      <pc:sldChg chg="del">
        <pc:chgData name="Morgan Baker" userId="3e79aed2e41369cb" providerId="LiveId" clId="{7F4DFFF2-D8E1-495E-86DF-3C297EEB0BA0}" dt="2026-04-27T13:23:58.791" v="4" actId="47"/>
        <pc:sldMkLst>
          <pc:docMk/>
          <pc:sldMk cId="1716357725" sldId="2147478181"/>
        </pc:sldMkLst>
      </pc:sldChg>
      <pc:sldChg chg="del">
        <pc:chgData name="Morgan Baker" userId="3e79aed2e41369cb" providerId="LiveId" clId="{7F4DFFF2-D8E1-495E-86DF-3C297EEB0BA0}" dt="2026-04-27T13:23:58.791" v="4" actId="47"/>
        <pc:sldMkLst>
          <pc:docMk/>
          <pc:sldMk cId="818725389" sldId="2147478182"/>
        </pc:sldMkLst>
      </pc:sldChg>
      <pc:sldChg chg="del">
        <pc:chgData name="Morgan Baker" userId="3e79aed2e41369cb" providerId="LiveId" clId="{7F4DFFF2-D8E1-495E-86DF-3C297EEB0BA0}" dt="2026-04-27T13:23:58.791" v="4" actId="47"/>
        <pc:sldMkLst>
          <pc:docMk/>
          <pc:sldMk cId="1682723081" sldId="2147478183"/>
        </pc:sldMkLst>
      </pc:sldChg>
      <pc:sldChg chg="del">
        <pc:chgData name="Morgan Baker" userId="3e79aed2e41369cb" providerId="LiveId" clId="{7F4DFFF2-D8E1-495E-86DF-3C297EEB0BA0}" dt="2026-04-27T13:23:37.228" v="2" actId="47"/>
        <pc:sldMkLst>
          <pc:docMk/>
          <pc:sldMk cId="2301487653" sldId="2147478192"/>
        </pc:sldMkLst>
      </pc:sldChg>
      <pc:sldChg chg="del">
        <pc:chgData name="Morgan Baker" userId="3e79aed2e41369cb" providerId="LiveId" clId="{7F4DFFF2-D8E1-495E-86DF-3C297EEB0BA0}" dt="2026-04-27T13:23:37.228" v="2" actId="47"/>
        <pc:sldMkLst>
          <pc:docMk/>
          <pc:sldMk cId="3760178060" sldId="2147478193"/>
        </pc:sldMkLst>
      </pc:sldChg>
      <pc:sldChg chg="del">
        <pc:chgData name="Morgan Baker" userId="3e79aed2e41369cb" providerId="LiveId" clId="{7F4DFFF2-D8E1-495E-86DF-3C297EEB0BA0}" dt="2026-04-27T13:23:52.020" v="3" actId="47"/>
        <pc:sldMkLst>
          <pc:docMk/>
          <pc:sldMk cId="3279810447" sldId="2147478194"/>
        </pc:sldMkLst>
      </pc:sldChg>
      <pc:sldMasterChg chg="delSldLayout">
        <pc:chgData name="Morgan Baker" userId="3e79aed2e41369cb" providerId="LiveId" clId="{7F4DFFF2-D8E1-495E-86DF-3C297EEB0BA0}" dt="2026-04-27T13:23:37.228" v="2" actId="47"/>
        <pc:sldMasterMkLst>
          <pc:docMk/>
          <pc:sldMasterMk cId="3201971796" sldId="2147483723"/>
        </pc:sldMasterMkLst>
        <pc:sldLayoutChg chg="del">
          <pc:chgData name="Morgan Baker" userId="3e79aed2e41369cb" providerId="LiveId" clId="{7F4DFFF2-D8E1-495E-86DF-3C297EEB0BA0}" dt="2026-04-27T13:23:37.228" v="2" actId="47"/>
          <pc:sldLayoutMkLst>
            <pc:docMk/>
            <pc:sldMasterMk cId="3201971796" sldId="2147483723"/>
            <pc:sldLayoutMk cId="1873903366" sldId="2147483800"/>
          </pc:sldLayoutMkLst>
        </pc:sldLayoutChg>
        <pc:sldLayoutChg chg="del">
          <pc:chgData name="Morgan Baker" userId="3e79aed2e41369cb" providerId="LiveId" clId="{7F4DFFF2-D8E1-495E-86DF-3C297EEB0BA0}" dt="2026-04-27T13:23:37.228" v="2" actId="47"/>
          <pc:sldLayoutMkLst>
            <pc:docMk/>
            <pc:sldMasterMk cId="3201971796" sldId="2147483723"/>
            <pc:sldLayoutMk cId="2346879136" sldId="2147483801"/>
          </pc:sldLayoutMkLst>
        </pc:sldLayoutChg>
        <pc:sldLayoutChg chg="del">
          <pc:chgData name="Morgan Baker" userId="3e79aed2e41369cb" providerId="LiveId" clId="{7F4DFFF2-D8E1-495E-86DF-3C297EEB0BA0}" dt="2026-04-27T13:23:37.228" v="2" actId="47"/>
          <pc:sldLayoutMkLst>
            <pc:docMk/>
            <pc:sldMasterMk cId="3201971796" sldId="2147483723"/>
            <pc:sldLayoutMk cId="1291862275" sldId="2147483802"/>
          </pc:sldLayoutMkLst>
        </pc:sldLayoutChg>
        <pc:sldLayoutChg chg="del">
          <pc:chgData name="Morgan Baker" userId="3e79aed2e41369cb" providerId="LiveId" clId="{7F4DFFF2-D8E1-495E-86DF-3C297EEB0BA0}" dt="2026-04-27T13:23:37.228" v="2" actId="47"/>
          <pc:sldLayoutMkLst>
            <pc:docMk/>
            <pc:sldMasterMk cId="3201971796" sldId="2147483723"/>
            <pc:sldLayoutMk cId="829772626" sldId="2147483803"/>
          </pc:sldLayoutMkLst>
        </pc:sldLayoutChg>
        <pc:sldLayoutChg chg="del">
          <pc:chgData name="Morgan Baker" userId="3e79aed2e41369cb" providerId="LiveId" clId="{7F4DFFF2-D8E1-495E-86DF-3C297EEB0BA0}" dt="2026-04-27T13:23:37.228" v="2" actId="47"/>
          <pc:sldLayoutMkLst>
            <pc:docMk/>
            <pc:sldMasterMk cId="3201971796" sldId="2147483723"/>
            <pc:sldLayoutMk cId="518680994" sldId="2147483804"/>
          </pc:sldLayoutMkLst>
        </pc:sldLayoutChg>
        <pc:sldLayoutChg chg="del">
          <pc:chgData name="Morgan Baker" userId="3e79aed2e41369cb" providerId="LiveId" clId="{7F4DFFF2-D8E1-495E-86DF-3C297EEB0BA0}" dt="2026-04-27T13:23:37.228" v="2" actId="47"/>
          <pc:sldLayoutMkLst>
            <pc:docMk/>
            <pc:sldMasterMk cId="3201971796" sldId="2147483723"/>
            <pc:sldLayoutMk cId="2354716232" sldId="2147483805"/>
          </pc:sldLayoutMkLst>
        </pc:sldLayoutChg>
      </pc:sldMasterChg>
      <pc:sldMasterChg chg="del delSldLayout">
        <pc:chgData name="Morgan Baker" userId="3e79aed2e41369cb" providerId="LiveId" clId="{7F4DFFF2-D8E1-495E-86DF-3C297EEB0BA0}" dt="2026-04-27T13:23:58.791" v="4" actId="47"/>
        <pc:sldMasterMkLst>
          <pc:docMk/>
          <pc:sldMasterMk cId="2032703733" sldId="2147483768"/>
        </pc:sldMasterMkLst>
        <pc:sldLayoutChg chg="del">
          <pc:chgData name="Morgan Baker" userId="3e79aed2e41369cb" providerId="LiveId" clId="{7F4DFFF2-D8E1-495E-86DF-3C297EEB0BA0}" dt="2026-04-27T13:23:58.791" v="4" actId="47"/>
          <pc:sldLayoutMkLst>
            <pc:docMk/>
            <pc:sldMasterMk cId="2032703733" sldId="2147483768"/>
            <pc:sldLayoutMk cId="2764524241" sldId="2147483769"/>
          </pc:sldLayoutMkLst>
        </pc:sldLayoutChg>
        <pc:sldLayoutChg chg="del">
          <pc:chgData name="Morgan Baker" userId="3e79aed2e41369cb" providerId="LiveId" clId="{7F4DFFF2-D8E1-495E-86DF-3C297EEB0BA0}" dt="2026-04-27T13:23:58.791" v="4" actId="47"/>
          <pc:sldLayoutMkLst>
            <pc:docMk/>
            <pc:sldMasterMk cId="2032703733" sldId="2147483768"/>
            <pc:sldLayoutMk cId="2587623273" sldId="2147483770"/>
          </pc:sldLayoutMkLst>
        </pc:sldLayoutChg>
        <pc:sldLayoutChg chg="del">
          <pc:chgData name="Morgan Baker" userId="3e79aed2e41369cb" providerId="LiveId" clId="{7F4DFFF2-D8E1-495E-86DF-3C297EEB0BA0}" dt="2026-04-27T13:23:58.791" v="4" actId="47"/>
          <pc:sldLayoutMkLst>
            <pc:docMk/>
            <pc:sldMasterMk cId="2032703733" sldId="2147483768"/>
            <pc:sldLayoutMk cId="1770462303" sldId="2147483771"/>
          </pc:sldLayoutMkLst>
        </pc:sldLayoutChg>
        <pc:sldLayoutChg chg="del">
          <pc:chgData name="Morgan Baker" userId="3e79aed2e41369cb" providerId="LiveId" clId="{7F4DFFF2-D8E1-495E-86DF-3C297EEB0BA0}" dt="2026-04-27T13:23:58.791" v="4" actId="47"/>
          <pc:sldLayoutMkLst>
            <pc:docMk/>
            <pc:sldMasterMk cId="2032703733" sldId="2147483768"/>
            <pc:sldLayoutMk cId="3088500900" sldId="2147483772"/>
          </pc:sldLayoutMkLst>
        </pc:sldLayoutChg>
        <pc:sldLayoutChg chg="del">
          <pc:chgData name="Morgan Baker" userId="3e79aed2e41369cb" providerId="LiveId" clId="{7F4DFFF2-D8E1-495E-86DF-3C297EEB0BA0}" dt="2026-04-27T13:23:58.791" v="4" actId="47"/>
          <pc:sldLayoutMkLst>
            <pc:docMk/>
            <pc:sldMasterMk cId="2032703733" sldId="2147483768"/>
            <pc:sldLayoutMk cId="3810315387" sldId="2147483773"/>
          </pc:sldLayoutMkLst>
        </pc:sldLayoutChg>
        <pc:sldLayoutChg chg="del">
          <pc:chgData name="Morgan Baker" userId="3e79aed2e41369cb" providerId="LiveId" clId="{7F4DFFF2-D8E1-495E-86DF-3C297EEB0BA0}" dt="2026-04-27T13:23:58.791" v="4" actId="47"/>
          <pc:sldLayoutMkLst>
            <pc:docMk/>
            <pc:sldMasterMk cId="2032703733" sldId="2147483768"/>
            <pc:sldLayoutMk cId="416592148" sldId="2147483774"/>
          </pc:sldLayoutMkLst>
        </pc:sldLayoutChg>
        <pc:sldLayoutChg chg="del">
          <pc:chgData name="Morgan Baker" userId="3e79aed2e41369cb" providerId="LiveId" clId="{7F4DFFF2-D8E1-495E-86DF-3C297EEB0BA0}" dt="2026-04-27T13:23:58.791" v="4" actId="47"/>
          <pc:sldLayoutMkLst>
            <pc:docMk/>
            <pc:sldMasterMk cId="2032703733" sldId="2147483768"/>
            <pc:sldLayoutMk cId="1155188368" sldId="2147483775"/>
          </pc:sldLayoutMkLst>
        </pc:sldLayoutChg>
        <pc:sldLayoutChg chg="del">
          <pc:chgData name="Morgan Baker" userId="3e79aed2e41369cb" providerId="LiveId" clId="{7F4DFFF2-D8E1-495E-86DF-3C297EEB0BA0}" dt="2026-04-27T13:23:58.791" v="4" actId="47"/>
          <pc:sldLayoutMkLst>
            <pc:docMk/>
            <pc:sldMasterMk cId="2032703733" sldId="2147483768"/>
            <pc:sldLayoutMk cId="3069138971" sldId="2147483776"/>
          </pc:sldLayoutMkLst>
        </pc:sldLayoutChg>
        <pc:sldLayoutChg chg="del">
          <pc:chgData name="Morgan Baker" userId="3e79aed2e41369cb" providerId="LiveId" clId="{7F4DFFF2-D8E1-495E-86DF-3C297EEB0BA0}" dt="2026-04-27T13:23:58.791" v="4" actId="47"/>
          <pc:sldLayoutMkLst>
            <pc:docMk/>
            <pc:sldMasterMk cId="2032703733" sldId="2147483768"/>
            <pc:sldLayoutMk cId="466473301" sldId="2147483777"/>
          </pc:sldLayoutMkLst>
        </pc:sldLayoutChg>
        <pc:sldLayoutChg chg="del">
          <pc:chgData name="Morgan Baker" userId="3e79aed2e41369cb" providerId="LiveId" clId="{7F4DFFF2-D8E1-495E-86DF-3C297EEB0BA0}" dt="2026-04-27T13:23:58.791" v="4" actId="47"/>
          <pc:sldLayoutMkLst>
            <pc:docMk/>
            <pc:sldMasterMk cId="2032703733" sldId="2147483768"/>
            <pc:sldLayoutMk cId="2726896356" sldId="2147483778"/>
          </pc:sldLayoutMkLst>
        </pc:sldLayoutChg>
        <pc:sldLayoutChg chg="del">
          <pc:chgData name="Morgan Baker" userId="3e79aed2e41369cb" providerId="LiveId" clId="{7F4DFFF2-D8E1-495E-86DF-3C297EEB0BA0}" dt="2026-04-27T13:23:58.791" v="4" actId="47"/>
          <pc:sldLayoutMkLst>
            <pc:docMk/>
            <pc:sldMasterMk cId="2032703733" sldId="2147483768"/>
            <pc:sldLayoutMk cId="1075569768" sldId="2147483779"/>
          </pc:sldLayoutMkLst>
        </pc:sldLayoutChg>
        <pc:sldLayoutChg chg="del">
          <pc:chgData name="Morgan Baker" userId="3e79aed2e41369cb" providerId="LiveId" clId="{7F4DFFF2-D8E1-495E-86DF-3C297EEB0BA0}" dt="2026-04-27T13:23:58.791" v="4" actId="47"/>
          <pc:sldLayoutMkLst>
            <pc:docMk/>
            <pc:sldMasterMk cId="2032703733" sldId="2147483768"/>
            <pc:sldLayoutMk cId="3479175456" sldId="2147483780"/>
          </pc:sldLayoutMkLst>
        </pc:sldLayoutChg>
        <pc:sldLayoutChg chg="del">
          <pc:chgData name="Morgan Baker" userId="3e79aed2e41369cb" providerId="LiveId" clId="{7F4DFFF2-D8E1-495E-86DF-3C297EEB0BA0}" dt="2026-04-27T13:23:58.791" v="4" actId="47"/>
          <pc:sldLayoutMkLst>
            <pc:docMk/>
            <pc:sldMasterMk cId="2032703733" sldId="2147483768"/>
            <pc:sldLayoutMk cId="3930584705" sldId="2147483781"/>
          </pc:sldLayoutMkLst>
        </pc:sldLayoutChg>
        <pc:sldLayoutChg chg="del">
          <pc:chgData name="Morgan Baker" userId="3e79aed2e41369cb" providerId="LiveId" clId="{7F4DFFF2-D8E1-495E-86DF-3C297EEB0BA0}" dt="2026-04-27T13:23:58.791" v="4" actId="47"/>
          <pc:sldLayoutMkLst>
            <pc:docMk/>
            <pc:sldMasterMk cId="2032703733" sldId="2147483768"/>
            <pc:sldLayoutMk cId="1240191915" sldId="2147483782"/>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Users\paulinacolombo\Desktop\ADHS%20Reportable%20MDROS%20Over%20Tim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paulinacolombo\Desktop\ADHS%20Reportable%20MDROS%20Over%20Tim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3" Type="http://schemas.openxmlformats.org/officeDocument/2006/relationships/oleObject" Target="https://pimagov-my.sharepoint.com/personal/amy_lind_pima_gov/Documents/Documents/Investigations/HAI/Data/HatethatIneededtodothis.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2365405734441438"/>
          <c:y val="4.1625836143413114E-2"/>
          <c:w val="0.53167604304694172"/>
          <c:h val="0.69500273451101802"/>
        </c:manualLayout>
      </c:layout>
      <c:lineChart>
        <c:grouping val="standard"/>
        <c:varyColors val="0"/>
        <c:ser>
          <c:idx val="0"/>
          <c:order val="0"/>
          <c:tx>
            <c:strRef>
              <c:f>Sheet1!$A$2</c:f>
              <c:strCache>
                <c:ptCount val="1"/>
                <c:pt idx="0">
                  <c:v>Methicillin-resistant Staphylococcus auris (invasive)</c:v>
                </c:pt>
              </c:strCache>
            </c:strRef>
          </c:tx>
          <c:spPr>
            <a:ln w="101600" cap="rnd">
              <a:solidFill>
                <a:srgbClr val="012E54"/>
              </a:solidFill>
              <a:round/>
            </a:ln>
            <a:effectLst/>
          </c:spPr>
          <c:marker>
            <c:symbol val="circle"/>
            <c:size val="15"/>
            <c:spPr>
              <a:solidFill>
                <a:srgbClr val="012E54"/>
              </a:solidFill>
              <a:ln w="76200">
                <a:noFill/>
              </a:ln>
              <a:effectLst/>
            </c:spPr>
          </c:marker>
          <c:cat>
            <c:numRef>
              <c:f>Sheet1!$B$1:$L$1</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Sheet1!$B$2:$L$2</c:f>
              <c:numCache>
                <c:formatCode>General</c:formatCode>
                <c:ptCount val="11"/>
                <c:pt idx="0">
                  <c:v>1155</c:v>
                </c:pt>
                <c:pt idx="1">
                  <c:v>1265</c:v>
                </c:pt>
                <c:pt idx="2">
                  <c:v>1355</c:v>
                </c:pt>
                <c:pt idx="3">
                  <c:v>1529</c:v>
                </c:pt>
                <c:pt idx="4">
                  <c:v>1467</c:v>
                </c:pt>
                <c:pt idx="5">
                  <c:v>1681</c:v>
                </c:pt>
                <c:pt idx="6">
                  <c:v>1498</c:v>
                </c:pt>
                <c:pt idx="7">
                  <c:v>1462</c:v>
                </c:pt>
                <c:pt idx="8">
                  <c:v>1539</c:v>
                </c:pt>
                <c:pt idx="9">
                  <c:v>1576</c:v>
                </c:pt>
                <c:pt idx="10">
                  <c:v>1678</c:v>
                </c:pt>
              </c:numCache>
            </c:numRef>
          </c:val>
          <c:smooth val="0"/>
          <c:extLst>
            <c:ext xmlns:c16="http://schemas.microsoft.com/office/drawing/2014/chart" uri="{C3380CC4-5D6E-409C-BE32-E72D297353CC}">
              <c16:uniqueId val="{00000000-0BB1-A242-A0B3-B434534CD3C8}"/>
            </c:ext>
          </c:extLst>
        </c:ser>
        <c:ser>
          <c:idx val="1"/>
          <c:order val="1"/>
          <c:tx>
            <c:strRef>
              <c:f>Sheet1!$A$3</c:f>
              <c:strCache>
                <c:ptCount val="1"/>
                <c:pt idx="0">
                  <c:v>Carbapenem-resistant Enterobacterales</c:v>
                </c:pt>
              </c:strCache>
            </c:strRef>
          </c:tx>
          <c:spPr>
            <a:ln w="101600" cap="rnd">
              <a:solidFill>
                <a:srgbClr val="FFDE59"/>
              </a:solidFill>
              <a:round/>
            </a:ln>
            <a:effectLst/>
          </c:spPr>
          <c:marker>
            <c:symbol val="circle"/>
            <c:size val="15"/>
            <c:spPr>
              <a:solidFill>
                <a:srgbClr val="FFDE59"/>
              </a:solidFill>
              <a:ln w="9525">
                <a:noFill/>
              </a:ln>
              <a:effectLst/>
            </c:spPr>
          </c:marker>
          <c:cat>
            <c:numRef>
              <c:f>Sheet1!$B$1:$L$1</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Sheet1!$B$3:$L$3</c:f>
              <c:numCache>
                <c:formatCode>General</c:formatCode>
                <c:ptCount val="11"/>
                <c:pt idx="3">
                  <c:v>243</c:v>
                </c:pt>
                <c:pt idx="4">
                  <c:v>232</c:v>
                </c:pt>
                <c:pt idx="5">
                  <c:v>284</c:v>
                </c:pt>
                <c:pt idx="6">
                  <c:v>503</c:v>
                </c:pt>
                <c:pt idx="7">
                  <c:v>728</c:v>
                </c:pt>
                <c:pt idx="8">
                  <c:v>1028</c:v>
                </c:pt>
                <c:pt idx="9">
                  <c:v>1599</c:v>
                </c:pt>
                <c:pt idx="10">
                  <c:v>2261</c:v>
                </c:pt>
              </c:numCache>
            </c:numRef>
          </c:val>
          <c:smooth val="0"/>
          <c:extLst>
            <c:ext xmlns:c16="http://schemas.microsoft.com/office/drawing/2014/chart" uri="{C3380CC4-5D6E-409C-BE32-E72D297353CC}">
              <c16:uniqueId val="{00000001-0BB1-A242-A0B3-B434534CD3C8}"/>
            </c:ext>
          </c:extLst>
        </c:ser>
        <c:ser>
          <c:idx val="2"/>
          <c:order val="2"/>
          <c:tx>
            <c:strRef>
              <c:f>Sheet1!$A$4</c:f>
              <c:strCache>
                <c:ptCount val="1"/>
                <c:pt idx="0">
                  <c:v>Candida auris (clinical)</c:v>
                </c:pt>
              </c:strCache>
            </c:strRef>
          </c:tx>
          <c:spPr>
            <a:ln w="101600" cap="rnd">
              <a:solidFill>
                <a:schemeClr val="tx1"/>
              </a:solidFill>
              <a:round/>
            </a:ln>
            <a:effectLst/>
          </c:spPr>
          <c:marker>
            <c:symbol val="circle"/>
            <c:size val="15"/>
            <c:spPr>
              <a:solidFill>
                <a:schemeClr val="tx1"/>
              </a:solidFill>
              <a:ln w="9525">
                <a:noFill/>
              </a:ln>
              <a:effectLst/>
            </c:spPr>
          </c:marker>
          <c:cat>
            <c:numRef>
              <c:f>Sheet1!$B$1:$L$1</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Sheet1!$B$4:$L$4</c:f>
              <c:numCache>
                <c:formatCode>General</c:formatCode>
                <c:ptCount val="11"/>
                <c:pt idx="5">
                  <c:v>1</c:v>
                </c:pt>
                <c:pt idx="6">
                  <c:v>1</c:v>
                </c:pt>
                <c:pt idx="7">
                  <c:v>53</c:v>
                </c:pt>
                <c:pt idx="8">
                  <c:v>124</c:v>
                </c:pt>
                <c:pt idx="9">
                  <c:v>155</c:v>
                </c:pt>
                <c:pt idx="10">
                  <c:v>260</c:v>
                </c:pt>
              </c:numCache>
            </c:numRef>
          </c:val>
          <c:smooth val="0"/>
          <c:extLst>
            <c:ext xmlns:c16="http://schemas.microsoft.com/office/drawing/2014/chart" uri="{C3380CC4-5D6E-409C-BE32-E72D297353CC}">
              <c16:uniqueId val="{00000002-0BB1-A242-A0B3-B434534CD3C8}"/>
            </c:ext>
          </c:extLst>
        </c:ser>
        <c:ser>
          <c:idx val="3"/>
          <c:order val="3"/>
          <c:tx>
            <c:strRef>
              <c:f>Sheet1!$A$5</c:f>
              <c:strCache>
                <c:ptCount val="1"/>
                <c:pt idx="0">
                  <c:v>Candida auris (screening)</c:v>
                </c:pt>
              </c:strCache>
            </c:strRef>
          </c:tx>
          <c:spPr>
            <a:ln w="101600" cap="rnd">
              <a:solidFill>
                <a:srgbClr val="F6EDCE"/>
              </a:solidFill>
              <a:round/>
            </a:ln>
            <a:effectLst/>
          </c:spPr>
          <c:marker>
            <c:symbol val="circle"/>
            <c:size val="15"/>
            <c:spPr>
              <a:solidFill>
                <a:srgbClr val="F6EDCE"/>
              </a:solidFill>
              <a:ln w="9525">
                <a:noFill/>
              </a:ln>
              <a:effectLst/>
            </c:spPr>
          </c:marker>
          <c:cat>
            <c:numRef>
              <c:f>Sheet1!$B$1:$L$1</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Sheet1!$B$5:$L$5</c:f>
              <c:numCache>
                <c:formatCode>General</c:formatCode>
                <c:ptCount val="11"/>
                <c:pt idx="8">
                  <c:v>77</c:v>
                </c:pt>
                <c:pt idx="9">
                  <c:v>216</c:v>
                </c:pt>
                <c:pt idx="10">
                  <c:v>240</c:v>
                </c:pt>
              </c:numCache>
            </c:numRef>
          </c:val>
          <c:smooth val="0"/>
          <c:extLst>
            <c:ext xmlns:c16="http://schemas.microsoft.com/office/drawing/2014/chart" uri="{C3380CC4-5D6E-409C-BE32-E72D297353CC}">
              <c16:uniqueId val="{00000003-0BB1-A242-A0B3-B434534CD3C8}"/>
            </c:ext>
          </c:extLst>
        </c:ser>
        <c:ser>
          <c:idx val="4"/>
          <c:order val="4"/>
          <c:tx>
            <c:strRef>
              <c:f>Sheet1!$A$6</c:f>
              <c:strCache>
                <c:ptCount val="1"/>
                <c:pt idx="0">
                  <c:v>Carbapenem-resistant Acinetobacter baumannii</c:v>
                </c:pt>
              </c:strCache>
            </c:strRef>
          </c:tx>
          <c:spPr>
            <a:ln w="101600" cap="rnd">
              <a:solidFill>
                <a:srgbClr val="4E81BD"/>
              </a:solidFill>
              <a:round/>
            </a:ln>
            <a:effectLst/>
          </c:spPr>
          <c:marker>
            <c:symbol val="circle"/>
            <c:size val="15"/>
            <c:spPr>
              <a:solidFill>
                <a:srgbClr val="4E81BD"/>
              </a:solidFill>
              <a:ln w="9525">
                <a:noFill/>
              </a:ln>
              <a:effectLst/>
            </c:spPr>
          </c:marker>
          <c:cat>
            <c:numRef>
              <c:f>Sheet1!$B$1:$L$1</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Sheet1!$B$6:$L$6</c:f>
              <c:numCache>
                <c:formatCode>General</c:formatCode>
                <c:ptCount val="11"/>
                <c:pt idx="8">
                  <c:v>47</c:v>
                </c:pt>
                <c:pt idx="9">
                  <c:v>261</c:v>
                </c:pt>
                <c:pt idx="10">
                  <c:v>252</c:v>
                </c:pt>
              </c:numCache>
            </c:numRef>
          </c:val>
          <c:smooth val="0"/>
          <c:extLst>
            <c:ext xmlns:c16="http://schemas.microsoft.com/office/drawing/2014/chart" uri="{C3380CC4-5D6E-409C-BE32-E72D297353CC}">
              <c16:uniqueId val="{00000004-0BB1-A242-A0B3-B434534CD3C8}"/>
            </c:ext>
          </c:extLst>
        </c:ser>
        <c:ser>
          <c:idx val="5"/>
          <c:order val="5"/>
          <c:tx>
            <c:strRef>
              <c:f>Sheet1!$A$7</c:f>
              <c:strCache>
                <c:ptCount val="1"/>
                <c:pt idx="0">
                  <c:v>Carbapenem-resistant Pseudomonas aeruginosa</c:v>
                </c:pt>
              </c:strCache>
            </c:strRef>
          </c:tx>
          <c:spPr>
            <a:ln w="101600" cap="rnd">
              <a:solidFill>
                <a:schemeClr val="accent1">
                  <a:tint val="50000"/>
                </a:schemeClr>
              </a:solidFill>
              <a:round/>
            </a:ln>
            <a:effectLst/>
          </c:spPr>
          <c:marker>
            <c:symbol val="circle"/>
            <c:size val="15"/>
            <c:spPr>
              <a:solidFill>
                <a:schemeClr val="accent1">
                  <a:tint val="50000"/>
                </a:schemeClr>
              </a:solidFill>
              <a:ln w="9525">
                <a:solidFill>
                  <a:schemeClr val="accent1">
                    <a:tint val="50000"/>
                  </a:schemeClr>
                </a:solidFill>
              </a:ln>
              <a:effectLst/>
            </c:spPr>
          </c:marker>
          <c:cat>
            <c:numRef>
              <c:f>Sheet1!$B$1:$L$1</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Sheet1!$B$7:$L$7</c:f>
              <c:numCache>
                <c:formatCode>General</c:formatCode>
                <c:ptCount val="11"/>
                <c:pt idx="8">
                  <c:v>14</c:v>
                </c:pt>
                <c:pt idx="9">
                  <c:v>32</c:v>
                </c:pt>
                <c:pt idx="10">
                  <c:v>100</c:v>
                </c:pt>
              </c:numCache>
            </c:numRef>
          </c:val>
          <c:smooth val="0"/>
          <c:extLst>
            <c:ext xmlns:c16="http://schemas.microsoft.com/office/drawing/2014/chart" uri="{C3380CC4-5D6E-409C-BE32-E72D297353CC}">
              <c16:uniqueId val="{00000005-0BB1-A242-A0B3-B434534CD3C8}"/>
            </c:ext>
          </c:extLst>
        </c:ser>
        <c:dLbls>
          <c:showLegendKey val="0"/>
          <c:showVal val="0"/>
          <c:showCatName val="0"/>
          <c:showSerName val="0"/>
          <c:showPercent val="0"/>
          <c:showBubbleSize val="0"/>
        </c:dLbls>
        <c:marker val="1"/>
        <c:smooth val="0"/>
        <c:axId val="818538112"/>
        <c:axId val="835564224"/>
      </c:lineChart>
      <c:catAx>
        <c:axId val="818538112"/>
        <c:scaling>
          <c:orientation val="minMax"/>
        </c:scaling>
        <c:delete val="0"/>
        <c:axPos val="b"/>
        <c:title>
          <c:tx>
            <c:rich>
              <a:bodyPr rot="0" spcFirstLastPara="1" vertOverflow="ellipsis" vert="horz" wrap="square" anchor="ctr" anchorCtr="1"/>
              <a:lstStyle/>
              <a:p>
                <a:pPr>
                  <a:defRPr sz="3200" b="1" i="0" u="none" strike="noStrike" kern="1200" baseline="0">
                    <a:solidFill>
                      <a:schemeClr val="bg1"/>
                    </a:solidFill>
                    <a:latin typeface="Segoe UI" panose="020B0502040204020203" pitchFamily="34" charset="0"/>
                    <a:ea typeface="+mn-ea"/>
                    <a:cs typeface="Segoe UI" panose="020B0502040204020203" pitchFamily="34" charset="0"/>
                  </a:defRPr>
                </a:pPr>
                <a:r>
                  <a:rPr lang="en-US" b="1">
                    <a:solidFill>
                      <a:schemeClr val="bg1"/>
                    </a:solidFill>
                  </a:rPr>
                  <a:t>Year</a:t>
                </a:r>
              </a:p>
            </c:rich>
          </c:tx>
          <c:overlay val="0"/>
          <c:spPr>
            <a:noFill/>
            <a:ln>
              <a:noFill/>
            </a:ln>
            <a:effectLst/>
          </c:spPr>
          <c:txPr>
            <a:bodyPr rot="0" spcFirstLastPara="1" vertOverflow="ellipsis" vert="horz" wrap="square" anchor="ctr" anchorCtr="1"/>
            <a:lstStyle/>
            <a:p>
              <a:pPr>
                <a:defRPr sz="3200" b="1" i="0" u="none" strike="noStrike" kern="1200" baseline="0">
                  <a:solidFill>
                    <a:schemeClr val="bg1"/>
                  </a:solidFill>
                  <a:latin typeface="Segoe UI" panose="020B0502040204020203" pitchFamily="34" charset="0"/>
                  <a:ea typeface="+mn-ea"/>
                  <a:cs typeface="Segoe UI" panose="020B0502040204020203"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1" i="0" u="none" strike="noStrike" kern="1200" baseline="0">
                <a:solidFill>
                  <a:schemeClr val="tx1"/>
                </a:solidFill>
                <a:latin typeface="Segoe UI" panose="020B0502040204020203" pitchFamily="34" charset="0"/>
                <a:ea typeface="+mn-ea"/>
                <a:cs typeface="Segoe UI" panose="020B0502040204020203" pitchFamily="34" charset="0"/>
              </a:defRPr>
            </a:pPr>
            <a:endParaRPr lang="en-US"/>
          </a:p>
        </c:txPr>
        <c:crossAx val="835564224"/>
        <c:crosses val="autoZero"/>
        <c:auto val="1"/>
        <c:lblAlgn val="ctr"/>
        <c:lblOffset val="100"/>
        <c:noMultiLvlLbl val="0"/>
      </c:catAx>
      <c:valAx>
        <c:axId val="835564224"/>
        <c:scaling>
          <c:orientation val="minMax"/>
          <c:max val="25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3200" b="1" i="0" u="none" strike="noStrike" kern="1200" baseline="0">
                    <a:solidFill>
                      <a:schemeClr val="bg1"/>
                    </a:solidFill>
                    <a:latin typeface="Segoe UI" panose="020B0502040204020203" pitchFamily="34" charset="0"/>
                    <a:ea typeface="+mn-ea"/>
                    <a:cs typeface="Segoe UI" panose="020B0502040204020203" pitchFamily="34" charset="0"/>
                  </a:defRPr>
                </a:pPr>
                <a:r>
                  <a:rPr lang="en-US" b="1">
                    <a:solidFill>
                      <a:schemeClr val="bg1"/>
                    </a:solidFill>
                  </a:rPr>
                  <a:t>Case Counts</a:t>
                </a:r>
              </a:p>
            </c:rich>
          </c:tx>
          <c:overlay val="0"/>
          <c:spPr>
            <a:noFill/>
            <a:ln>
              <a:noFill/>
            </a:ln>
            <a:effectLst/>
          </c:spPr>
          <c:txPr>
            <a:bodyPr rot="-5400000" spcFirstLastPara="1" vertOverflow="ellipsis" vert="horz" wrap="square" anchor="ctr" anchorCtr="1"/>
            <a:lstStyle/>
            <a:p>
              <a:pPr>
                <a:defRPr sz="3200" b="1" i="0" u="none" strike="noStrike" kern="1200" baseline="0">
                  <a:solidFill>
                    <a:schemeClr val="bg1"/>
                  </a:solidFill>
                  <a:latin typeface="Segoe UI" panose="020B0502040204020203" pitchFamily="34" charset="0"/>
                  <a:ea typeface="+mn-ea"/>
                  <a:cs typeface="Segoe UI" panose="020B0502040204020203"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3200" b="1" i="0" u="none" strike="noStrike" kern="1200" baseline="0">
                <a:solidFill>
                  <a:schemeClr val="tx1"/>
                </a:solidFill>
                <a:latin typeface="Segoe UI" panose="020B0502040204020203" pitchFamily="34" charset="0"/>
                <a:ea typeface="+mn-ea"/>
                <a:cs typeface="Segoe UI" panose="020B0502040204020203" pitchFamily="34" charset="0"/>
              </a:defRPr>
            </a:pPr>
            <a:endParaRPr lang="en-US"/>
          </a:p>
        </c:txPr>
        <c:crossAx val="818538112"/>
        <c:crosses val="autoZero"/>
        <c:crossBetween val="between"/>
      </c:valAx>
      <c:spPr>
        <a:noFill/>
        <a:ln>
          <a:noFill/>
        </a:ln>
        <a:effectLst/>
      </c:spPr>
    </c:plotArea>
    <c:legend>
      <c:legendPos val="r"/>
      <c:layout>
        <c:manualLayout>
          <c:xMode val="edge"/>
          <c:yMode val="edge"/>
          <c:x val="0.66584757834757835"/>
          <c:y val="0.20081313005581833"/>
          <c:w val="0.33130341880341879"/>
          <c:h val="0.5355218759279311"/>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Segoe UI Light" panose="020B0502040204020203" pitchFamily="34" charset="0"/>
              <a:ea typeface="+mn-ea"/>
              <a:cs typeface="Segoe UI Light" panose="020B0502040204020203"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3200">
          <a:solidFill>
            <a:schemeClr val="tx1"/>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2499127469965358"/>
          <c:y val="4.1625836143413114E-2"/>
          <c:w val="0.5374400169105773"/>
          <c:h val="0.69500273451101802"/>
        </c:manualLayout>
      </c:layout>
      <c:lineChart>
        <c:grouping val="standard"/>
        <c:varyColors val="0"/>
        <c:ser>
          <c:idx val="1"/>
          <c:order val="0"/>
          <c:tx>
            <c:strRef>
              <c:f>Sheet1!$A$3</c:f>
              <c:strCache>
                <c:ptCount val="1"/>
                <c:pt idx="0">
                  <c:v>Carbapenem-resistant Enterobacterales</c:v>
                </c:pt>
              </c:strCache>
            </c:strRef>
          </c:tx>
          <c:spPr>
            <a:ln w="114300" cap="rnd">
              <a:solidFill>
                <a:srgbClr val="FFDE59"/>
              </a:solidFill>
              <a:round/>
            </a:ln>
            <a:effectLst/>
          </c:spPr>
          <c:marker>
            <c:symbol val="circle"/>
            <c:size val="15"/>
            <c:spPr>
              <a:solidFill>
                <a:srgbClr val="FFDE59"/>
              </a:solidFill>
              <a:ln w="9525">
                <a:noFill/>
              </a:ln>
              <a:effectLst/>
            </c:spPr>
          </c:marker>
          <c:cat>
            <c:numRef>
              <c:f>Sheet1!$B$1:$L$1</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Sheet1!$B$3:$L$3</c:f>
              <c:numCache>
                <c:formatCode>General</c:formatCode>
                <c:ptCount val="11"/>
                <c:pt idx="3">
                  <c:v>243</c:v>
                </c:pt>
                <c:pt idx="4">
                  <c:v>232</c:v>
                </c:pt>
                <c:pt idx="5">
                  <c:v>284</c:v>
                </c:pt>
                <c:pt idx="6">
                  <c:v>503</c:v>
                </c:pt>
                <c:pt idx="7">
                  <c:v>728</c:v>
                </c:pt>
                <c:pt idx="8">
                  <c:v>1028</c:v>
                </c:pt>
                <c:pt idx="9">
                  <c:v>1599</c:v>
                </c:pt>
                <c:pt idx="10">
                  <c:v>2261</c:v>
                </c:pt>
              </c:numCache>
            </c:numRef>
          </c:val>
          <c:smooth val="0"/>
          <c:extLst>
            <c:ext xmlns:c16="http://schemas.microsoft.com/office/drawing/2014/chart" uri="{C3380CC4-5D6E-409C-BE32-E72D297353CC}">
              <c16:uniqueId val="{00000001-0BB1-A242-A0B3-B434534CD3C8}"/>
            </c:ext>
          </c:extLst>
        </c:ser>
        <c:ser>
          <c:idx val="2"/>
          <c:order val="1"/>
          <c:tx>
            <c:strRef>
              <c:f>Sheet1!$A$4</c:f>
              <c:strCache>
                <c:ptCount val="1"/>
                <c:pt idx="0">
                  <c:v>Candida auris (clinical)</c:v>
                </c:pt>
              </c:strCache>
            </c:strRef>
          </c:tx>
          <c:spPr>
            <a:ln w="114300" cap="rnd">
              <a:solidFill>
                <a:schemeClr val="tx1"/>
              </a:solidFill>
              <a:round/>
            </a:ln>
            <a:effectLst/>
          </c:spPr>
          <c:marker>
            <c:symbol val="circle"/>
            <c:size val="15"/>
            <c:spPr>
              <a:solidFill>
                <a:schemeClr val="tx1"/>
              </a:solidFill>
              <a:ln w="9525">
                <a:noFill/>
              </a:ln>
              <a:effectLst/>
            </c:spPr>
          </c:marker>
          <c:cat>
            <c:numRef>
              <c:f>Sheet1!$B$1:$L$1</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Sheet1!$B$4:$L$4</c:f>
              <c:numCache>
                <c:formatCode>General</c:formatCode>
                <c:ptCount val="11"/>
                <c:pt idx="5">
                  <c:v>1</c:v>
                </c:pt>
                <c:pt idx="6">
                  <c:v>1</c:v>
                </c:pt>
                <c:pt idx="7">
                  <c:v>53</c:v>
                </c:pt>
                <c:pt idx="8">
                  <c:v>124</c:v>
                </c:pt>
                <c:pt idx="9">
                  <c:v>155</c:v>
                </c:pt>
                <c:pt idx="10">
                  <c:v>260</c:v>
                </c:pt>
              </c:numCache>
            </c:numRef>
          </c:val>
          <c:smooth val="0"/>
          <c:extLst>
            <c:ext xmlns:c16="http://schemas.microsoft.com/office/drawing/2014/chart" uri="{C3380CC4-5D6E-409C-BE32-E72D297353CC}">
              <c16:uniqueId val="{00000002-0BB1-A242-A0B3-B434534CD3C8}"/>
            </c:ext>
          </c:extLst>
        </c:ser>
        <c:dLbls>
          <c:showLegendKey val="0"/>
          <c:showVal val="0"/>
          <c:showCatName val="0"/>
          <c:showSerName val="0"/>
          <c:showPercent val="0"/>
          <c:showBubbleSize val="0"/>
        </c:dLbls>
        <c:marker val="1"/>
        <c:smooth val="0"/>
        <c:axId val="818538112"/>
        <c:axId val="835564224"/>
      </c:lineChart>
      <c:catAx>
        <c:axId val="818538112"/>
        <c:scaling>
          <c:orientation val="minMax"/>
        </c:scaling>
        <c:delete val="0"/>
        <c:axPos val="b"/>
        <c:title>
          <c:tx>
            <c:rich>
              <a:bodyPr rot="0" spcFirstLastPara="1" vertOverflow="ellipsis" vert="horz" wrap="square" anchor="ctr" anchorCtr="1"/>
              <a:lstStyle/>
              <a:p>
                <a:pPr>
                  <a:defRPr sz="3200" b="1" i="0" u="none" strike="noStrike" kern="1200" baseline="0">
                    <a:solidFill>
                      <a:schemeClr val="bg1"/>
                    </a:solidFill>
                    <a:latin typeface="Segoe UI" panose="020B0502040204020203" pitchFamily="34" charset="0"/>
                    <a:ea typeface="+mn-ea"/>
                    <a:cs typeface="Segoe UI" panose="020B0502040204020203" pitchFamily="34" charset="0"/>
                  </a:defRPr>
                </a:pPr>
                <a:r>
                  <a:rPr lang="en-US" b="1">
                    <a:solidFill>
                      <a:schemeClr val="bg1"/>
                    </a:solidFill>
                  </a:rPr>
                  <a:t>Year</a:t>
                </a:r>
              </a:p>
            </c:rich>
          </c:tx>
          <c:overlay val="0"/>
          <c:spPr>
            <a:noFill/>
            <a:ln>
              <a:noFill/>
            </a:ln>
            <a:effectLst/>
          </c:spPr>
          <c:txPr>
            <a:bodyPr rot="0" spcFirstLastPara="1" vertOverflow="ellipsis" vert="horz" wrap="square" anchor="ctr" anchorCtr="1"/>
            <a:lstStyle/>
            <a:p>
              <a:pPr>
                <a:defRPr sz="3200" b="1" i="0" u="none" strike="noStrike" kern="1200" baseline="0">
                  <a:solidFill>
                    <a:schemeClr val="bg1"/>
                  </a:solidFill>
                  <a:latin typeface="Segoe UI" panose="020B0502040204020203" pitchFamily="34" charset="0"/>
                  <a:ea typeface="+mn-ea"/>
                  <a:cs typeface="Segoe UI" panose="020B0502040204020203"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1" i="0" u="none" strike="noStrike" kern="1200" baseline="0">
                <a:solidFill>
                  <a:schemeClr val="tx1"/>
                </a:solidFill>
                <a:latin typeface="Segoe UI" panose="020B0502040204020203" pitchFamily="34" charset="0"/>
                <a:ea typeface="+mn-ea"/>
                <a:cs typeface="Segoe UI" panose="020B0502040204020203" pitchFamily="34" charset="0"/>
              </a:defRPr>
            </a:pPr>
            <a:endParaRPr lang="en-US"/>
          </a:p>
        </c:txPr>
        <c:crossAx val="835564224"/>
        <c:crosses val="autoZero"/>
        <c:auto val="1"/>
        <c:lblAlgn val="ctr"/>
        <c:lblOffset val="100"/>
        <c:noMultiLvlLbl val="0"/>
      </c:catAx>
      <c:valAx>
        <c:axId val="835564224"/>
        <c:scaling>
          <c:orientation val="minMax"/>
          <c:max val="25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3200" b="1" i="0" u="none" strike="noStrike" kern="1200" baseline="0">
                    <a:solidFill>
                      <a:schemeClr val="bg1"/>
                    </a:solidFill>
                    <a:latin typeface="Segoe UI" panose="020B0502040204020203" pitchFamily="34" charset="0"/>
                    <a:ea typeface="+mn-ea"/>
                    <a:cs typeface="Segoe UI" panose="020B0502040204020203" pitchFamily="34" charset="0"/>
                  </a:defRPr>
                </a:pPr>
                <a:r>
                  <a:rPr lang="en-US" b="1">
                    <a:solidFill>
                      <a:schemeClr val="bg1"/>
                    </a:solidFill>
                  </a:rPr>
                  <a:t>Case Counts</a:t>
                </a:r>
              </a:p>
            </c:rich>
          </c:tx>
          <c:overlay val="0"/>
          <c:spPr>
            <a:noFill/>
            <a:ln>
              <a:noFill/>
            </a:ln>
            <a:effectLst/>
          </c:spPr>
          <c:txPr>
            <a:bodyPr rot="-5400000" spcFirstLastPara="1" vertOverflow="ellipsis" vert="horz" wrap="square" anchor="ctr" anchorCtr="1"/>
            <a:lstStyle/>
            <a:p>
              <a:pPr>
                <a:defRPr sz="3200" b="1" i="0" u="none" strike="noStrike" kern="1200" baseline="0">
                  <a:solidFill>
                    <a:schemeClr val="bg1"/>
                  </a:solidFill>
                  <a:latin typeface="Segoe UI" panose="020B0502040204020203" pitchFamily="34" charset="0"/>
                  <a:ea typeface="+mn-ea"/>
                  <a:cs typeface="Segoe UI" panose="020B0502040204020203"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3200" b="1" i="0" u="none" strike="noStrike" kern="1200" baseline="0">
                <a:solidFill>
                  <a:schemeClr val="tx1"/>
                </a:solidFill>
                <a:latin typeface="Segoe UI" panose="020B0502040204020203" pitchFamily="34" charset="0"/>
                <a:ea typeface="+mn-ea"/>
                <a:cs typeface="Segoe UI" panose="020B0502040204020203" pitchFamily="34" charset="0"/>
              </a:defRPr>
            </a:pPr>
            <a:endParaRPr lang="en-US"/>
          </a:p>
        </c:txPr>
        <c:crossAx val="818538112"/>
        <c:crosses val="autoZero"/>
        <c:crossBetween val="between"/>
      </c:valAx>
      <c:spPr>
        <a:noFill/>
        <a:ln>
          <a:noFill/>
        </a:ln>
        <a:effectLst/>
      </c:spPr>
    </c:plotArea>
    <c:legend>
      <c:legendPos val="r"/>
      <c:layout>
        <c:manualLayout>
          <c:xMode val="edge"/>
          <c:yMode val="edge"/>
          <c:x val="0.67519006483271993"/>
          <c:y val="0.36201569527551436"/>
          <c:w val="0.26819496133825721"/>
          <c:h val="0.15266590109308431"/>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Segoe UI Light" panose="020B0502040204020203" pitchFamily="34" charset="0"/>
              <a:ea typeface="+mn-ea"/>
              <a:cs typeface="Segoe UI Light" panose="020B0502040204020203"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3200">
          <a:solidFill>
            <a:schemeClr val="tx1"/>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425942521737347"/>
          <c:y val="2.3917481074011829E-2"/>
          <c:w val="0.76645951261463852"/>
          <c:h val="0.64129542130252748"/>
        </c:manualLayout>
      </c:layout>
      <c:barChart>
        <c:barDir val="col"/>
        <c:grouping val="clustered"/>
        <c:varyColors val="0"/>
        <c:ser>
          <c:idx val="1"/>
          <c:order val="1"/>
          <c:tx>
            <c:strRef>
              <c:f>'Figure 1'!$G$1</c:f>
              <c:strCache>
                <c:ptCount val="1"/>
                <c:pt idx="0">
                  <c:v>Numerator</c:v>
                </c:pt>
              </c:strCache>
            </c:strRef>
          </c:tx>
          <c:sp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8900000" scaled="1"/>
              <a:tileRect/>
            </a:gradFill>
            <a:ln w="19050">
              <a:solidFill>
                <a:srgbClr val="FF0000"/>
              </a:solidFill>
            </a:ln>
          </c:spPr>
          <c:invertIfNegative val="0"/>
          <c:dPt>
            <c:idx val="0"/>
            <c:invertIfNegative val="0"/>
            <c:bubble3D val="0"/>
            <c:sp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8900000" scaled="1"/>
                <a:tileRect/>
              </a:gradFill>
              <a:ln w="19050">
                <a:solidFill>
                  <a:srgbClr val="FF0000"/>
                </a:solidFill>
              </a:ln>
              <a:effectLst/>
            </c:spPr>
            <c:extLst>
              <c:ext xmlns:c16="http://schemas.microsoft.com/office/drawing/2014/chart" uri="{C3380CC4-5D6E-409C-BE32-E72D297353CC}">
                <c16:uniqueId val="{00000001-591C-4F5C-ACA1-019ACD8BD0DD}"/>
              </c:ext>
            </c:extLst>
          </c:dPt>
          <c:dPt>
            <c:idx val="1"/>
            <c:invertIfNegative val="0"/>
            <c:bubble3D val="0"/>
            <c:sp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8900000" scaled="1"/>
                <a:tileRect/>
              </a:gradFill>
              <a:ln w="19050">
                <a:solidFill>
                  <a:srgbClr val="FF0000"/>
                </a:solidFill>
              </a:ln>
              <a:effectLst/>
            </c:spPr>
            <c:extLst>
              <c:ext xmlns:c16="http://schemas.microsoft.com/office/drawing/2014/chart" uri="{C3380CC4-5D6E-409C-BE32-E72D297353CC}">
                <c16:uniqueId val="{00000003-591C-4F5C-ACA1-019ACD8BD0DD}"/>
              </c:ext>
            </c:extLst>
          </c:dPt>
          <c:dPt>
            <c:idx val="2"/>
            <c:invertIfNegative val="0"/>
            <c:bubble3D val="0"/>
            <c:sp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8900000" scaled="1"/>
                <a:tileRect/>
              </a:gradFill>
              <a:ln w="19050">
                <a:solidFill>
                  <a:srgbClr val="FF0000"/>
                </a:solidFill>
              </a:ln>
              <a:effectLst/>
            </c:spPr>
            <c:extLst>
              <c:ext xmlns:c16="http://schemas.microsoft.com/office/drawing/2014/chart" uri="{C3380CC4-5D6E-409C-BE32-E72D297353CC}">
                <c16:uniqueId val="{00000005-591C-4F5C-ACA1-019ACD8BD0DD}"/>
              </c:ext>
            </c:extLst>
          </c:dPt>
          <c:dPt>
            <c:idx val="3"/>
            <c:invertIfNegative val="0"/>
            <c:bubble3D val="0"/>
            <c:sp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8900000" scaled="1"/>
                <a:tileRect/>
              </a:gradFill>
              <a:ln w="19050">
                <a:solidFill>
                  <a:srgbClr val="FF0000"/>
                </a:solidFill>
              </a:ln>
              <a:effectLst/>
            </c:spPr>
            <c:extLst>
              <c:ext xmlns:c16="http://schemas.microsoft.com/office/drawing/2014/chart" uri="{C3380CC4-5D6E-409C-BE32-E72D297353CC}">
                <c16:uniqueId val="{00000007-591C-4F5C-ACA1-019ACD8BD0DD}"/>
              </c:ext>
            </c:extLst>
          </c:dPt>
          <c:dLbls>
            <c:spPr>
              <a:noFill/>
              <a:ln>
                <a:noFill/>
              </a:ln>
              <a:effectLst/>
            </c:spPr>
            <c:txPr>
              <a:bodyPr wrap="square" lIns="38100" tIns="19050" rIns="38100" bIns="19050" anchor="ctr">
                <a:spAutoFit/>
              </a:bodyPr>
              <a:lstStyle/>
              <a:p>
                <a:pPr>
                  <a:defRPr sz="1800" b="1">
                    <a:solidFill>
                      <a:srgbClr val="FF0000"/>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'Figure 1'!$A$2:$A$5</c:f>
              <c:strCache>
                <c:ptCount val="4"/>
                <c:pt idx="0">
                  <c:v>Scenario IV (Gold Standard NHSN/MoH)</c:v>
                </c:pt>
                <c:pt idx="1">
                  <c:v>Scenario II (Restrictive on symptoms only)</c:v>
                </c:pt>
                <c:pt idx="2">
                  <c:v>Scenario III (Restrictive on Culture results only)</c:v>
                </c:pt>
                <c:pt idx="3">
                  <c:v>Scenario I (Inclusive)</c:v>
                </c:pt>
              </c:strCache>
            </c:strRef>
          </c:cat>
          <c:val>
            <c:numRef>
              <c:f>'Figure 1'!$G$2:$G$5</c:f>
              <c:numCache>
                <c:formatCode>General</c:formatCode>
                <c:ptCount val="4"/>
                <c:pt idx="0">
                  <c:v>22</c:v>
                </c:pt>
                <c:pt idx="1">
                  <c:v>30</c:v>
                </c:pt>
                <c:pt idx="2">
                  <c:v>59</c:v>
                </c:pt>
                <c:pt idx="3">
                  <c:v>100</c:v>
                </c:pt>
              </c:numCache>
            </c:numRef>
          </c:val>
          <c:extLst>
            <c:ext xmlns:c16="http://schemas.microsoft.com/office/drawing/2014/chart" uri="{C3380CC4-5D6E-409C-BE32-E72D297353CC}">
              <c16:uniqueId val="{00000008-591C-4F5C-ACA1-019ACD8BD0DD}"/>
            </c:ext>
          </c:extLst>
        </c:ser>
        <c:dLbls>
          <c:dLblPos val="outEnd"/>
          <c:showLegendKey val="0"/>
          <c:showVal val="1"/>
          <c:showCatName val="0"/>
          <c:showSerName val="0"/>
          <c:showPercent val="0"/>
          <c:showBubbleSize val="0"/>
        </c:dLbls>
        <c:gapWidth val="150"/>
        <c:axId val="551662304"/>
        <c:axId val="551662632"/>
      </c:barChart>
      <c:scatterChart>
        <c:scatterStyle val="lineMarker"/>
        <c:varyColors val="0"/>
        <c:ser>
          <c:idx val="0"/>
          <c:order val="0"/>
          <c:tx>
            <c:strRef>
              <c:f>'Figure 1'!$B$1</c:f>
              <c:strCache>
                <c:ptCount val="1"/>
                <c:pt idx="0">
                  <c:v>Incidence/1000 catheter-days</c:v>
                </c:pt>
              </c:strCache>
            </c:strRef>
          </c:tx>
          <c:spPr>
            <a:ln>
              <a:noFill/>
            </a:ln>
          </c:spPr>
          <c:marker>
            <c:symbol val="circle"/>
            <c:size val="5"/>
            <c:spPr>
              <a:solidFill>
                <a:schemeClr val="tx1"/>
              </a:solidFill>
              <a:ln w="50800">
                <a:solidFill>
                  <a:schemeClr val="tx1"/>
                </a:solidFill>
              </a:ln>
            </c:spPr>
          </c:marker>
          <c:dPt>
            <c:idx val="0"/>
            <c:bubble3D val="0"/>
            <c:spPr>
              <a:ln w="19050" cap="rnd">
                <a:noFill/>
                <a:round/>
              </a:ln>
              <a:effectLst/>
            </c:spPr>
            <c:extLst>
              <c:ext xmlns:c16="http://schemas.microsoft.com/office/drawing/2014/chart" uri="{C3380CC4-5D6E-409C-BE32-E72D297353CC}">
                <c16:uniqueId val="{0000000A-591C-4F5C-ACA1-019ACD8BD0DD}"/>
              </c:ext>
            </c:extLst>
          </c:dPt>
          <c:dLbls>
            <c:spPr>
              <a:noFill/>
              <a:ln>
                <a:noFill/>
              </a:ln>
              <a:effectLst/>
            </c:spPr>
            <c:txPr>
              <a:bodyPr wrap="square" lIns="38100" tIns="19050" rIns="38100" bIns="19050" anchor="ctr">
                <a:spAutoFit/>
              </a:bodyPr>
              <a:lstStyle/>
              <a:p>
                <a:pPr>
                  <a:defRPr sz="18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errBars>
            <c:errDir val="y"/>
            <c:errBarType val="both"/>
            <c:errValType val="cust"/>
            <c:noEndCap val="0"/>
            <c:plus>
              <c:numRef>
                <c:f>'Figure 1'!$F$2:$F$5</c:f>
                <c:numCache>
                  <c:formatCode>General</c:formatCode>
                  <c:ptCount val="4"/>
                  <c:pt idx="0">
                    <c:v>0.60000000000000009</c:v>
                  </c:pt>
                  <c:pt idx="1">
                    <c:v>0.69999999999999973</c:v>
                  </c:pt>
                  <c:pt idx="2">
                    <c:v>0.89999999999999991</c:v>
                  </c:pt>
                  <c:pt idx="3">
                    <c:v>1.2000000000000002</c:v>
                  </c:pt>
                </c:numCache>
              </c:numRef>
            </c:plus>
            <c:minus>
              <c:numRef>
                <c:f>'Figure 1'!$E$2:$E$5</c:f>
                <c:numCache>
                  <c:formatCode>General</c:formatCode>
                  <c:ptCount val="4"/>
                  <c:pt idx="0">
                    <c:v>0.5</c:v>
                  </c:pt>
                  <c:pt idx="1">
                    <c:v>0.5</c:v>
                  </c:pt>
                  <c:pt idx="2">
                    <c:v>0.70000000000000018</c:v>
                  </c:pt>
                  <c:pt idx="3">
                    <c:v>1</c:v>
                  </c:pt>
                </c:numCache>
              </c:numRef>
            </c:minus>
            <c:spPr>
              <a:ln w="15875"/>
            </c:spPr>
          </c:errBars>
          <c:xVal>
            <c:strRef>
              <c:f>'Figure 1'!$A$2:$A$5</c:f>
              <c:strCache>
                <c:ptCount val="4"/>
                <c:pt idx="0">
                  <c:v>Scenario IV (Gold Standard NHSN/MoH)</c:v>
                </c:pt>
                <c:pt idx="1">
                  <c:v>Scenario II (Restrictive on symptoms only)</c:v>
                </c:pt>
                <c:pt idx="2">
                  <c:v>Scenario III (Restrictive on Culture results only)</c:v>
                </c:pt>
                <c:pt idx="3">
                  <c:v>Scenario I (Inclusive)</c:v>
                </c:pt>
              </c:strCache>
            </c:strRef>
          </c:xVal>
          <c:yVal>
            <c:numRef>
              <c:f>'Figure 1'!$B$2:$B$5</c:f>
              <c:numCache>
                <c:formatCode>0.0</c:formatCode>
                <c:ptCount val="4"/>
                <c:pt idx="0">
                  <c:v>1.2</c:v>
                </c:pt>
                <c:pt idx="1">
                  <c:v>1.6</c:v>
                </c:pt>
                <c:pt idx="2">
                  <c:v>3.1</c:v>
                </c:pt>
                <c:pt idx="3">
                  <c:v>5.8</c:v>
                </c:pt>
              </c:numCache>
            </c:numRef>
          </c:yVal>
          <c:smooth val="0"/>
          <c:extLst>
            <c:ext xmlns:c16="http://schemas.microsoft.com/office/drawing/2014/chart" uri="{C3380CC4-5D6E-409C-BE32-E72D297353CC}">
              <c16:uniqueId val="{0000000B-591C-4F5C-ACA1-019ACD8BD0DD}"/>
            </c:ext>
          </c:extLst>
        </c:ser>
        <c:dLbls>
          <c:showLegendKey val="0"/>
          <c:showVal val="1"/>
          <c:showCatName val="0"/>
          <c:showSerName val="0"/>
          <c:showPercent val="0"/>
          <c:showBubbleSize val="0"/>
        </c:dLbls>
        <c:axId val="563754648"/>
        <c:axId val="563753992"/>
      </c:scatterChart>
      <c:catAx>
        <c:axId val="551662304"/>
        <c:scaling>
          <c:orientation val="minMax"/>
        </c:scaling>
        <c:delete val="0"/>
        <c:axPos val="b"/>
        <c:numFmt formatCode="General" sourceLinked="0"/>
        <c:majorTickMark val="none"/>
        <c:minorTickMark val="none"/>
        <c:tickLblPos val="nextTo"/>
        <c:txPr>
          <a:bodyPr/>
          <a:lstStyle/>
          <a:p>
            <a:pPr>
              <a:defRPr sz="1400" b="1">
                <a:solidFill>
                  <a:sysClr val="windowText" lastClr="000000"/>
                </a:solidFill>
              </a:defRPr>
            </a:pPr>
            <a:endParaRPr lang="en-US"/>
          </a:p>
        </c:txPr>
        <c:crossAx val="551662632"/>
        <c:crosses val="autoZero"/>
        <c:auto val="0"/>
        <c:lblAlgn val="ctr"/>
        <c:lblOffset val="100"/>
        <c:tickMarkSkip val="1"/>
        <c:noMultiLvlLbl val="0"/>
      </c:catAx>
      <c:valAx>
        <c:axId val="551662632"/>
        <c:scaling>
          <c:orientation val="minMax"/>
          <c:max val="120"/>
        </c:scaling>
        <c:delete val="0"/>
        <c:axPos val="l"/>
        <c:title>
          <c:tx>
            <c:rich>
              <a:bodyPr/>
              <a:lstStyle/>
              <a:p>
                <a:pPr>
                  <a:defRPr sz="1400" b="1">
                    <a:solidFill>
                      <a:sysClr val="windowText" lastClr="000000"/>
                    </a:solidFill>
                  </a:defRPr>
                </a:pPr>
                <a:r>
                  <a:rPr lang="en-US" sz="1400" b="1">
                    <a:solidFill>
                      <a:srgbClr val="FF0000"/>
                    </a:solidFill>
                  </a:rPr>
                  <a:t>Sample</a:t>
                </a:r>
                <a:r>
                  <a:rPr lang="en-US" sz="1400" b="1" baseline="0">
                    <a:solidFill>
                      <a:srgbClr val="FF0000"/>
                    </a:solidFill>
                  </a:rPr>
                  <a:t> Size After Documentation Exclusions</a:t>
                </a:r>
                <a:endParaRPr lang="en-US" sz="1400" b="1">
                  <a:solidFill>
                    <a:srgbClr val="FF0000"/>
                  </a:solidFill>
                </a:endParaRPr>
              </a:p>
            </c:rich>
          </c:tx>
          <c:layout>
            <c:manualLayout>
              <c:xMode val="edge"/>
              <c:yMode val="edge"/>
              <c:x val="3.3063594151412377E-2"/>
              <c:y val="3.4876889155419234E-2"/>
            </c:manualLayout>
          </c:layout>
          <c:overlay val="0"/>
        </c:title>
        <c:numFmt formatCode="General" sourceLinked="1"/>
        <c:majorTickMark val="none"/>
        <c:minorTickMark val="none"/>
        <c:tickLblPos val="nextTo"/>
        <c:txPr>
          <a:bodyPr/>
          <a:lstStyle/>
          <a:p>
            <a:pPr>
              <a:defRPr sz="1400" b="1">
                <a:solidFill>
                  <a:sysClr val="windowText" lastClr="000000"/>
                </a:solidFill>
              </a:defRPr>
            </a:pPr>
            <a:endParaRPr lang="en-US"/>
          </a:p>
        </c:txPr>
        <c:crossAx val="551662304"/>
        <c:crosses val="autoZero"/>
        <c:crossBetween val="between"/>
      </c:valAx>
      <c:valAx>
        <c:axId val="563753992"/>
        <c:scaling>
          <c:orientation val="minMax"/>
          <c:max val="10"/>
        </c:scaling>
        <c:delete val="0"/>
        <c:axPos val="r"/>
        <c:title>
          <c:tx>
            <c:rich>
              <a:bodyPr/>
              <a:lstStyle/>
              <a:p>
                <a:pPr>
                  <a:defRPr sz="1400" b="1">
                    <a:solidFill>
                      <a:sysClr val="windowText" lastClr="000000"/>
                    </a:solidFill>
                  </a:defRPr>
                </a:pPr>
                <a:r>
                  <a:rPr lang="en-US" sz="1400" b="1">
                    <a:solidFill>
                      <a:sysClr val="windowText" lastClr="000000"/>
                    </a:solidFill>
                  </a:rPr>
                  <a:t>CAUTI</a:t>
                </a:r>
                <a:r>
                  <a:rPr lang="en-US" sz="1400" b="1" baseline="0">
                    <a:solidFill>
                      <a:sysClr val="windowText" lastClr="000000"/>
                    </a:solidFill>
                  </a:rPr>
                  <a:t> Incidence per 1000 Catheter Days</a:t>
                </a:r>
                <a:endParaRPr lang="en-US" sz="1400" b="1">
                  <a:solidFill>
                    <a:sysClr val="windowText" lastClr="000000"/>
                  </a:solidFill>
                </a:endParaRPr>
              </a:p>
            </c:rich>
          </c:tx>
          <c:layout>
            <c:manualLayout>
              <c:xMode val="edge"/>
              <c:yMode val="edge"/>
              <c:x val="0.96339446971096832"/>
              <c:y val="7.8739622631020467E-2"/>
            </c:manualLayout>
          </c:layout>
          <c:overlay val="0"/>
        </c:title>
        <c:numFmt formatCode="0.0" sourceLinked="1"/>
        <c:majorTickMark val="out"/>
        <c:minorTickMark val="none"/>
        <c:tickLblPos val="nextTo"/>
        <c:txPr>
          <a:bodyPr/>
          <a:lstStyle/>
          <a:p>
            <a:pPr>
              <a:defRPr sz="1400" b="1">
                <a:solidFill>
                  <a:sysClr val="windowText" lastClr="000000"/>
                </a:solidFill>
              </a:defRPr>
            </a:pPr>
            <a:endParaRPr lang="en-US"/>
          </a:p>
        </c:txPr>
        <c:crossAx val="563754648"/>
        <c:crosses val="max"/>
        <c:crossBetween val="midCat"/>
      </c:valAx>
      <c:valAx>
        <c:axId val="563754648"/>
        <c:scaling>
          <c:orientation val="minMax"/>
        </c:scaling>
        <c:delete val="1"/>
        <c:axPos val="b"/>
        <c:majorTickMark val="out"/>
        <c:minorTickMark val="none"/>
        <c:tickLblPos val="nextTo"/>
        <c:crossAx val="563753992"/>
        <c:crosses val="autoZero"/>
        <c:crossBetween val="midCat"/>
      </c:valAx>
    </c:plotArea>
    <c:legend>
      <c:legendPos val="b"/>
      <c:layout>
        <c:manualLayout>
          <c:xMode val="edge"/>
          <c:yMode val="edge"/>
          <c:x val="0.1413708297817807"/>
          <c:y val="2.0691502631215039E-2"/>
          <c:w val="0.28932640935220522"/>
          <c:h val="9.33303187985636E-2"/>
        </c:manualLayout>
      </c:layout>
      <c:overlay val="0"/>
      <c:txPr>
        <a:bodyPr/>
        <a:lstStyle/>
        <a:p>
          <a:pPr>
            <a:defRPr sz="1400" b="1">
              <a:solidFill>
                <a:sysClr val="windowText" lastClr="000000"/>
              </a:solidFill>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ln>
      <a:noFill/>
    </a:ln>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[CPO and  Cauris Screening and Clinical Positives_2024.xlsx]Pivots-Lab Results!PivotTable5</c:name>
    <c:fmtId val="-1"/>
  </c:pivotSource>
  <c:chart>
    <c:autoTitleDeleted val="1"/>
    <c:pivotFmts>
      <c:pivotFmt>
        <c:idx val="0"/>
        <c:spPr>
          <a:solidFill>
            <a:schemeClr val="accent2"/>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Lst>
        </c:dLbl>
      </c:pivotFmt>
      <c:pivotFmt>
        <c:idx val="1"/>
        <c:spPr>
          <a:solidFill>
            <a:schemeClr val="accent2"/>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Lst>
        </c:dLbl>
      </c:pivotFmt>
      <c:pivotFmt>
        <c:idx val="2"/>
        <c:spPr>
          <a:solidFill>
            <a:schemeClr val="accent2"/>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Lst>
        </c:dLbl>
      </c:pivotFmt>
      <c:pivotFmt>
        <c:idx val="3"/>
        <c:spPr>
          <a:solidFill>
            <a:schemeClr val="accent2"/>
          </a:solidFill>
          <a:ln w="19050">
            <a:solidFill>
              <a:schemeClr val="lt1"/>
            </a:solidFill>
          </a:ln>
          <a:effectLst/>
        </c:spPr>
      </c:pivotFmt>
      <c:pivotFmt>
        <c:idx val="4"/>
        <c:spPr>
          <a:solidFill>
            <a:schemeClr val="accent2"/>
          </a:solidFill>
          <a:ln w="19050">
            <a:solidFill>
              <a:schemeClr val="lt1"/>
            </a:solidFill>
          </a:ln>
          <a:effectLst/>
        </c:spPr>
      </c:pivotFmt>
      <c:pivotFmt>
        <c:idx val="5"/>
        <c:spPr>
          <a:solidFill>
            <a:schemeClr val="accent2"/>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Lst>
        </c:dLbl>
      </c:pivotFmt>
      <c:pivotFmt>
        <c:idx val="6"/>
        <c:spPr>
          <a:solidFill>
            <a:schemeClr val="accent2"/>
          </a:solidFill>
          <a:ln w="19050">
            <a:solidFill>
              <a:schemeClr val="lt1"/>
            </a:solidFill>
          </a:ln>
          <a:effectLst/>
        </c:spPr>
      </c:pivotFmt>
      <c:pivotFmt>
        <c:idx val="7"/>
        <c:spPr>
          <a:solidFill>
            <a:schemeClr val="accent2"/>
          </a:solidFill>
          <a:ln w="19050">
            <a:solidFill>
              <a:schemeClr val="lt1"/>
            </a:solidFill>
          </a:ln>
          <a:effectLst/>
        </c:spPr>
      </c:pivotFmt>
      <c:pivotFmt>
        <c:idx val="8"/>
        <c:spPr>
          <a:solidFill>
            <a:schemeClr val="accent2"/>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Lst>
        </c:dLbl>
      </c:pivotFmt>
      <c:pivotFmt>
        <c:idx val="9"/>
        <c:spPr>
          <a:solidFill>
            <a:schemeClr val="accent2"/>
          </a:solidFill>
          <a:ln w="19050">
            <a:solidFill>
              <a:schemeClr val="lt1"/>
            </a:solidFill>
          </a:ln>
          <a:effectLst/>
        </c:spPr>
      </c:pivotFmt>
      <c:pivotFmt>
        <c:idx val="10"/>
        <c:spPr>
          <a:solidFill>
            <a:schemeClr val="accent2"/>
          </a:solidFill>
          <a:ln w="19050">
            <a:solidFill>
              <a:schemeClr val="lt1"/>
            </a:solidFill>
          </a:ln>
          <a:effectLst/>
        </c:spPr>
      </c:pivotFmt>
      <c:pivotFmt>
        <c:idx val="11"/>
        <c:spPr>
          <a:solidFill>
            <a:schemeClr val="accent2"/>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Lst>
        </c:dLbl>
      </c:pivotFmt>
      <c:pivotFmt>
        <c:idx val="12"/>
        <c:spPr>
          <a:solidFill>
            <a:schemeClr val="accent2"/>
          </a:solidFill>
          <a:ln w="19050">
            <a:solidFill>
              <a:schemeClr val="lt1"/>
            </a:solidFill>
          </a:ln>
          <a:effectLst/>
        </c:spPr>
      </c:pivotFmt>
      <c:pivotFmt>
        <c:idx val="13"/>
        <c:spPr>
          <a:solidFill>
            <a:schemeClr val="accent2"/>
          </a:solidFill>
          <a:ln w="19050">
            <a:solidFill>
              <a:schemeClr val="lt1"/>
            </a:solidFill>
          </a:ln>
          <a:effectLst/>
        </c:spPr>
      </c:pivotFmt>
    </c:pivotFmts>
    <c:plotArea>
      <c:layout>
        <c:manualLayout>
          <c:layoutTarget val="inner"/>
          <c:xMode val="edge"/>
          <c:yMode val="edge"/>
          <c:x val="0.19523296195118467"/>
          <c:y val="9.1141477954790537E-2"/>
          <c:w val="0.67189257592800899"/>
          <c:h val="0.76564502838308002"/>
        </c:manualLayout>
      </c:layout>
      <c:pieChart>
        <c:varyColors val="1"/>
        <c:ser>
          <c:idx val="0"/>
          <c:order val="0"/>
          <c:tx>
            <c:strRef>
              <c:f>'Pivots-Lab Results'!$B$5</c:f>
              <c:strCache>
                <c:ptCount val="1"/>
                <c:pt idx="0">
                  <c:v>Count of CAURIS_LAB_TEST_RESULT</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AE4E-4D4F-84B9-AF2B9C826D91}"/>
              </c:ext>
            </c:extLst>
          </c:dPt>
          <c:dPt>
            <c:idx val="1"/>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3-AE4E-4D4F-84B9-AF2B9C826D91}"/>
              </c:ext>
            </c:extLst>
          </c:dPt>
          <c:dLbls>
            <c:dLbl>
              <c:idx val="0"/>
              <c:layout>
                <c:manualLayout>
                  <c:x val="-3.288663564361842E-2"/>
                  <c:y val="-0.1368594316097842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E4E-4D4F-84B9-AF2B9C826D91}"/>
                </c:ext>
              </c:extLst>
            </c:dLbl>
            <c:dLbl>
              <c:idx val="1"/>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3-AE4E-4D4F-84B9-AF2B9C826D91}"/>
                </c:ext>
              </c:extLst>
            </c:dLbl>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'Pivots-Lab Results'!$A$6:$A$8</c:f>
              <c:strCache>
                <c:ptCount val="2"/>
                <c:pt idx="0">
                  <c:v>Negative</c:v>
                </c:pt>
                <c:pt idx="1">
                  <c:v>Positive</c:v>
                </c:pt>
              </c:strCache>
            </c:strRef>
          </c:cat>
          <c:val>
            <c:numRef>
              <c:f>'Pivots-Lab Results'!$B$6:$B$8</c:f>
              <c:numCache>
                <c:formatCode>General</c:formatCode>
                <c:ptCount val="2"/>
                <c:pt idx="0">
                  <c:v>2493</c:v>
                </c:pt>
                <c:pt idx="1">
                  <c:v>59</c:v>
                </c:pt>
              </c:numCache>
            </c:numRef>
          </c:val>
          <c:extLst>
            <c:ext xmlns:c16="http://schemas.microsoft.com/office/drawing/2014/chart" uri="{C3380CC4-5D6E-409C-BE32-E72D297353CC}">
              <c16:uniqueId val="{00000004-AE4E-4D4F-84B9-AF2B9C826D91}"/>
            </c:ext>
          </c:extLst>
        </c:ser>
        <c:ser>
          <c:idx val="1"/>
          <c:order val="1"/>
          <c:tx>
            <c:strRef>
              <c:f>'Pivots-Lab Results'!$C$5</c:f>
              <c:strCache>
                <c:ptCount val="1"/>
                <c:pt idx="0">
                  <c:v>Sum of MDRO_RISK_FACTOR_SCREEN_POSITIVE</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6-AE4E-4D4F-84B9-AF2B9C826D91}"/>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8-AE4E-4D4F-84B9-AF2B9C826D91}"/>
              </c:ext>
            </c:extLst>
          </c:dPt>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'Pivots-Lab Results'!$A$6:$A$8</c:f>
              <c:strCache>
                <c:ptCount val="2"/>
                <c:pt idx="0">
                  <c:v>Negative</c:v>
                </c:pt>
                <c:pt idx="1">
                  <c:v>Positive</c:v>
                </c:pt>
              </c:strCache>
            </c:strRef>
          </c:cat>
          <c:val>
            <c:numRef>
              <c:f>'Pivots-Lab Results'!$C$6:$C$8</c:f>
              <c:numCache>
                <c:formatCode>General</c:formatCode>
                <c:ptCount val="2"/>
                <c:pt idx="0">
                  <c:v>2027</c:v>
                </c:pt>
                <c:pt idx="1">
                  <c:v>48</c:v>
                </c:pt>
              </c:numCache>
            </c:numRef>
          </c:val>
          <c:extLst>
            <c:ext xmlns:c16="http://schemas.microsoft.com/office/drawing/2014/chart" uri="{C3380CC4-5D6E-409C-BE32-E72D297353CC}">
              <c16:uniqueId val="{00000009-AE4E-4D4F-84B9-AF2B9C826D91}"/>
            </c:ext>
          </c:extLst>
        </c:ser>
        <c:dLbls>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0"/>
          <c:y val="0.86722720706423329"/>
          <c:w val="1"/>
          <c:h val="9.476235528698447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pPr>
      <a:endParaRPr lang="en-US"/>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956402771082187"/>
          <c:y val="9.1141477954790537E-2"/>
          <c:w val="0.6605547074472834"/>
          <c:h val="0.7527251317422532"/>
        </c:manualLayout>
      </c:layout>
      <c:pieChart>
        <c:varyColors val="1"/>
        <c:ser>
          <c:idx val="0"/>
          <c:order val="0"/>
          <c:dPt>
            <c:idx val="0"/>
            <c:bubble3D val="0"/>
            <c:spPr>
              <a:solidFill>
                <a:schemeClr val="accent2"/>
              </a:solidFill>
              <a:ln w="19050">
                <a:solidFill>
                  <a:schemeClr val="lt1"/>
                </a:solidFill>
              </a:ln>
              <a:effectLst/>
            </c:spPr>
            <c:extLst>
              <c:ext xmlns:c16="http://schemas.microsoft.com/office/drawing/2014/chart" uri="{C3380CC4-5D6E-409C-BE32-E72D297353CC}">
                <c16:uniqueId val="{00000001-F127-4C43-8631-8AEC2CB3B988}"/>
              </c:ext>
            </c:extLst>
          </c:dPt>
          <c:dPt>
            <c:idx val="1"/>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3-F127-4C43-8631-8AEC2CB3B988}"/>
              </c:ext>
            </c:extLst>
          </c:dPt>
          <c:dLbls>
            <c:dLbl>
              <c:idx val="0"/>
              <c:layout>
                <c:manualLayout>
                  <c:x val="-0.11395603603909038"/>
                  <c:y val="-0.1034591407579997"/>
                </c:manualLayout>
              </c:layout>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127-4C43-8631-8AEC2CB3B988}"/>
                </c:ext>
              </c:extLst>
            </c:dLbl>
            <c:dLbl>
              <c:idx val="1"/>
              <c:layout>
                <c:manualLayout>
                  <c:x val="2.0636741922329678E-2"/>
                  <c:y val="1.6552133427178935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127-4C43-8631-8AEC2CB3B988}"/>
                </c:ext>
              </c:extLst>
            </c:dLbl>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Sheet1!$H$56:$H$57</c:f>
              <c:strCache>
                <c:ptCount val="2"/>
                <c:pt idx="0">
                  <c:v>Negative</c:v>
                </c:pt>
                <c:pt idx="1">
                  <c:v>Positive</c:v>
                </c:pt>
              </c:strCache>
            </c:strRef>
          </c:cat>
          <c:val>
            <c:numRef>
              <c:f>Sheet1!$I$56:$I$57</c:f>
              <c:numCache>
                <c:formatCode>General</c:formatCode>
                <c:ptCount val="2"/>
                <c:pt idx="0">
                  <c:v>3108</c:v>
                </c:pt>
                <c:pt idx="1">
                  <c:v>238</c:v>
                </c:pt>
              </c:numCache>
            </c:numRef>
          </c:val>
          <c:extLst>
            <c:ext xmlns:c16="http://schemas.microsoft.com/office/drawing/2014/chart" uri="{C3380CC4-5D6E-409C-BE32-E72D297353CC}">
              <c16:uniqueId val="{00000004-F127-4C43-8631-8AEC2CB3B988}"/>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2.4918760154980625E-3"/>
          <c:y val="0.84779878532625286"/>
          <c:w val="0.99750812398450195"/>
          <c:h val="0.12636142139209341"/>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i="0" u="none" strike="noStrike" kern="1200" spc="0" baseline="0">
                <a:solidFill>
                  <a:sysClr val="windowText" lastClr="000000">
                    <a:lumMod val="65000"/>
                    <a:lumOff val="35000"/>
                  </a:sysClr>
                </a:solidFill>
              </a:rPr>
              <a:t>Trends in </a:t>
            </a:r>
            <a:r>
              <a:rPr lang="en-US" sz="1400" b="1" i="1" u="none" strike="noStrike" kern="1200" spc="0" baseline="0">
                <a:solidFill>
                  <a:sysClr val="windowText" lastClr="000000">
                    <a:lumMod val="65000"/>
                    <a:lumOff val="35000"/>
                  </a:sysClr>
                </a:solidFill>
              </a:rPr>
              <a:t>Candidozyma (Candida) auris</a:t>
            </a:r>
            <a:r>
              <a:rPr lang="en-US" sz="1400" b="1" i="0" u="none" strike="noStrike" kern="1200" spc="0" baseline="0">
                <a:solidFill>
                  <a:sysClr val="windowText" lastClr="000000">
                    <a:lumMod val="65000"/>
                    <a:lumOff val="35000"/>
                  </a:sysClr>
                </a:solidFill>
              </a:rPr>
              <a:t> Cases in Pima County, AZ 2022-2026*</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Sheet2!$C$2</c:f>
              <c:strCache>
                <c:ptCount val="1"/>
                <c:pt idx="0">
                  <c:v>Clinical Cases</c:v>
                </c:pt>
              </c:strCache>
            </c:strRef>
          </c:tx>
          <c:spPr>
            <a:solidFill>
              <a:schemeClr val="accent1">
                <a:shade val="76000"/>
              </a:schemeClr>
            </a:solidFill>
            <a:ln>
              <a:noFill/>
            </a:ln>
            <a:effectLst/>
          </c:spPr>
          <c:invertIfNegative val="0"/>
          <c:cat>
            <c:strRef>
              <c:f>Sheet2!$B$3:$B$7</c:f>
              <c:strCache>
                <c:ptCount val="5"/>
                <c:pt idx="0">
                  <c:v>2022</c:v>
                </c:pt>
                <c:pt idx="1">
                  <c:v>2023</c:v>
                </c:pt>
                <c:pt idx="2">
                  <c:v>2024</c:v>
                </c:pt>
                <c:pt idx="3">
                  <c:v>2025</c:v>
                </c:pt>
                <c:pt idx="4">
                  <c:v>2026*</c:v>
                </c:pt>
              </c:strCache>
            </c:strRef>
          </c:cat>
          <c:val>
            <c:numRef>
              <c:f>Sheet2!$C$3:$C$7</c:f>
              <c:numCache>
                <c:formatCode>General</c:formatCode>
                <c:ptCount val="5"/>
                <c:pt idx="0">
                  <c:v>1</c:v>
                </c:pt>
                <c:pt idx="1">
                  <c:v>8</c:v>
                </c:pt>
                <c:pt idx="2">
                  <c:v>26</c:v>
                </c:pt>
                <c:pt idx="3">
                  <c:v>51</c:v>
                </c:pt>
                <c:pt idx="4">
                  <c:v>15</c:v>
                </c:pt>
              </c:numCache>
            </c:numRef>
          </c:val>
          <c:extLst>
            <c:ext xmlns:c16="http://schemas.microsoft.com/office/drawing/2014/chart" uri="{C3380CC4-5D6E-409C-BE32-E72D297353CC}">
              <c16:uniqueId val="{00000000-A90C-4A0F-8B92-9F74C1ACA462}"/>
            </c:ext>
          </c:extLst>
        </c:ser>
        <c:ser>
          <c:idx val="1"/>
          <c:order val="1"/>
          <c:tx>
            <c:strRef>
              <c:f>Sheet2!$D$2</c:f>
              <c:strCache>
                <c:ptCount val="1"/>
                <c:pt idx="0">
                  <c:v>Screening Cases</c:v>
                </c:pt>
              </c:strCache>
            </c:strRef>
          </c:tx>
          <c:spPr>
            <a:solidFill>
              <a:schemeClr val="accent1">
                <a:tint val="77000"/>
              </a:schemeClr>
            </a:solidFill>
            <a:ln>
              <a:noFill/>
            </a:ln>
            <a:effectLst/>
          </c:spPr>
          <c:invertIfNegative val="0"/>
          <c:cat>
            <c:strRef>
              <c:f>Sheet2!$B$3:$B$7</c:f>
              <c:strCache>
                <c:ptCount val="5"/>
                <c:pt idx="0">
                  <c:v>2022</c:v>
                </c:pt>
                <c:pt idx="1">
                  <c:v>2023</c:v>
                </c:pt>
                <c:pt idx="2">
                  <c:v>2024</c:v>
                </c:pt>
                <c:pt idx="3">
                  <c:v>2025</c:v>
                </c:pt>
                <c:pt idx="4">
                  <c:v>2026*</c:v>
                </c:pt>
              </c:strCache>
            </c:strRef>
          </c:cat>
          <c:val>
            <c:numRef>
              <c:f>Sheet2!$D$3:$D$7</c:f>
              <c:numCache>
                <c:formatCode>General</c:formatCode>
                <c:ptCount val="5"/>
                <c:pt idx="0">
                  <c:v>1</c:v>
                </c:pt>
                <c:pt idx="1">
                  <c:v>1</c:v>
                </c:pt>
                <c:pt idx="2">
                  <c:v>6</c:v>
                </c:pt>
                <c:pt idx="3">
                  <c:v>10</c:v>
                </c:pt>
                <c:pt idx="4">
                  <c:v>17</c:v>
                </c:pt>
              </c:numCache>
            </c:numRef>
          </c:val>
          <c:extLst>
            <c:ext xmlns:c16="http://schemas.microsoft.com/office/drawing/2014/chart" uri="{C3380CC4-5D6E-409C-BE32-E72D297353CC}">
              <c16:uniqueId val="{00000001-A90C-4A0F-8B92-9F74C1ACA462}"/>
            </c:ext>
          </c:extLst>
        </c:ser>
        <c:dLbls>
          <c:showLegendKey val="0"/>
          <c:showVal val="0"/>
          <c:showCatName val="0"/>
          <c:showSerName val="0"/>
          <c:showPercent val="0"/>
          <c:showBubbleSize val="0"/>
        </c:dLbls>
        <c:gapWidth val="150"/>
        <c:overlap val="100"/>
        <c:axId val="1871675519"/>
        <c:axId val="1871677439"/>
      </c:barChart>
      <c:catAx>
        <c:axId val="1871675519"/>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Reporting</a:t>
                </a:r>
                <a:r>
                  <a:rPr lang="en-US" baseline="0"/>
                  <a:t> Year</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871677439"/>
        <c:crosses val="autoZero"/>
        <c:auto val="1"/>
        <c:lblAlgn val="ctr"/>
        <c:lblOffset val="100"/>
        <c:noMultiLvlLbl val="0"/>
      </c:catAx>
      <c:valAx>
        <c:axId val="187167743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Total Reported Cases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716755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7.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svg"/><Relationship Id="rId1" Type="http://schemas.openxmlformats.org/officeDocument/2006/relationships/image" Target="../media/image96.svg"/><Relationship Id="rId5" Type="http://schemas.openxmlformats.org/officeDocument/2006/relationships/image" Target="../media/image100.svg"/><Relationship Id="rId4" Type="http://schemas.openxmlformats.org/officeDocument/2006/relationships/image" Target="../media/image99.svg"/></Relationships>
</file>

<file path=ppt/diagrams/_rels/data8.xml.rels><?xml version="1.0" encoding="UTF-8" standalone="yes"?>
<Relationships xmlns="http://schemas.openxmlformats.org/package/2006/relationships"><Relationship Id="rId3" Type="http://schemas.openxmlformats.org/officeDocument/2006/relationships/image" Target="../media/image103.svg"/><Relationship Id="rId2" Type="http://schemas.openxmlformats.org/officeDocument/2006/relationships/image" Target="../media/image102.svg"/><Relationship Id="rId1" Type="http://schemas.openxmlformats.org/officeDocument/2006/relationships/image" Target="../media/image101.svg"/></Relationships>
</file>

<file path=ppt/diagrams/_rels/drawing7.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svg"/><Relationship Id="rId1" Type="http://schemas.openxmlformats.org/officeDocument/2006/relationships/image" Target="../media/image96.svg"/><Relationship Id="rId5" Type="http://schemas.openxmlformats.org/officeDocument/2006/relationships/image" Target="../media/image100.svg"/><Relationship Id="rId4" Type="http://schemas.openxmlformats.org/officeDocument/2006/relationships/image" Target="../media/image99.svg"/></Relationships>
</file>

<file path=ppt/diagrams/_rels/drawing8.xml.rels><?xml version="1.0" encoding="UTF-8" standalone="yes"?>
<Relationships xmlns="http://schemas.openxmlformats.org/package/2006/relationships"><Relationship Id="rId3" Type="http://schemas.openxmlformats.org/officeDocument/2006/relationships/image" Target="../media/image103.svg"/><Relationship Id="rId2" Type="http://schemas.openxmlformats.org/officeDocument/2006/relationships/image" Target="../media/image102.svg"/><Relationship Id="rId1" Type="http://schemas.openxmlformats.org/officeDocument/2006/relationships/image" Target="../media/image10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8D1269-1121-49EF-966D-46E2A3DA93D4}"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1002F815-13D8-49BB-AB84-90372EC08FB0}">
      <dgm:prSet phldrT="[Text]"/>
      <dgm:spPr>
        <a:solidFill>
          <a:srgbClr val="00B0F0"/>
        </a:solidFill>
      </dgm:spPr>
      <dgm:t>
        <a:bodyPr/>
        <a:lstStyle/>
        <a:p>
          <a:r>
            <a:rPr lang="en-US" dirty="0"/>
            <a:t>Antibiotics</a:t>
          </a:r>
        </a:p>
      </dgm:t>
    </dgm:pt>
    <dgm:pt modelId="{53E654E6-10CF-48C7-8646-723FB8D38C2D}" type="parTrans" cxnId="{7F4BFC2C-323B-4628-89B6-2157CD0475CA}">
      <dgm:prSet/>
      <dgm:spPr/>
      <dgm:t>
        <a:bodyPr/>
        <a:lstStyle/>
        <a:p>
          <a:endParaRPr lang="en-US"/>
        </a:p>
      </dgm:t>
    </dgm:pt>
    <dgm:pt modelId="{B000A5C9-24F1-448A-8371-39B662D62E24}" type="sibTrans" cxnId="{7F4BFC2C-323B-4628-89B6-2157CD0475CA}">
      <dgm:prSet/>
      <dgm:spPr/>
      <dgm:t>
        <a:bodyPr/>
        <a:lstStyle/>
        <a:p>
          <a:endParaRPr lang="en-US"/>
        </a:p>
      </dgm:t>
    </dgm:pt>
    <dgm:pt modelId="{7F5897AA-6413-480C-B572-2A54D6B498E6}">
      <dgm:prSet phldrT="[Text]" custT="1"/>
      <dgm:spPr/>
      <dgm:t>
        <a:bodyPr/>
        <a:lstStyle/>
        <a:p>
          <a:r>
            <a:rPr lang="en-US" sz="1400" dirty="0"/>
            <a:t>Additional risk factors:</a:t>
          </a:r>
        </a:p>
      </dgm:t>
    </dgm:pt>
    <dgm:pt modelId="{163E3006-462E-414D-9530-2E43DBFDDC97}" type="parTrans" cxnId="{1B1F373C-B6A4-4193-A7EB-3F8BFC14304A}">
      <dgm:prSet/>
      <dgm:spPr/>
      <dgm:t>
        <a:bodyPr/>
        <a:lstStyle/>
        <a:p>
          <a:endParaRPr lang="en-US"/>
        </a:p>
      </dgm:t>
    </dgm:pt>
    <dgm:pt modelId="{FE107687-D4AC-4827-8167-5348669A7596}" type="sibTrans" cxnId="{1B1F373C-B6A4-4193-A7EB-3F8BFC14304A}">
      <dgm:prSet/>
      <dgm:spPr/>
      <dgm:t>
        <a:bodyPr/>
        <a:lstStyle/>
        <a:p>
          <a:endParaRPr lang="en-US"/>
        </a:p>
      </dgm:t>
    </dgm:pt>
    <dgm:pt modelId="{5B683839-55D8-462A-AAA9-839A161F4F93}">
      <dgm:prSet phldrT="[Text]"/>
      <dgm:spPr>
        <a:solidFill>
          <a:srgbClr val="FF0000"/>
        </a:solidFill>
      </dgm:spPr>
      <dgm:t>
        <a:bodyPr/>
        <a:lstStyle/>
        <a:p>
          <a:r>
            <a:rPr lang="en-US" dirty="0"/>
            <a:t>Abnormal colonic microbiota</a:t>
          </a:r>
        </a:p>
      </dgm:t>
    </dgm:pt>
    <dgm:pt modelId="{E884C820-A2CF-4E44-84CA-00EB1BBD25DC}" type="parTrans" cxnId="{EBF720C1-AF09-472D-B26B-C1B984711D53}">
      <dgm:prSet/>
      <dgm:spPr/>
      <dgm:t>
        <a:bodyPr/>
        <a:lstStyle/>
        <a:p>
          <a:endParaRPr lang="en-US"/>
        </a:p>
      </dgm:t>
    </dgm:pt>
    <dgm:pt modelId="{3FD17032-5122-42E3-8E43-739F7E7CC0CA}" type="sibTrans" cxnId="{EBF720C1-AF09-472D-B26B-C1B984711D53}">
      <dgm:prSet/>
      <dgm:spPr/>
      <dgm:t>
        <a:bodyPr/>
        <a:lstStyle/>
        <a:p>
          <a:endParaRPr lang="en-US"/>
        </a:p>
      </dgm:t>
    </dgm:pt>
    <dgm:pt modelId="{90AD0F8C-07D8-4731-A186-4B321D7AFDB3}">
      <dgm:prSet phldrT="[Text]" custT="1"/>
      <dgm:spPr/>
      <dgm:t>
        <a:bodyPr/>
        <a:lstStyle/>
        <a:p>
          <a:r>
            <a:rPr lang="en-US" sz="1400" i="0" dirty="0"/>
            <a:t>Toxigenic </a:t>
          </a:r>
          <a:r>
            <a:rPr lang="en-US" sz="1400" i="1" dirty="0"/>
            <a:t>C. diff </a:t>
          </a:r>
          <a:r>
            <a:rPr lang="en-US" sz="1400" i="0" dirty="0"/>
            <a:t>exposure or prior colonization</a:t>
          </a:r>
        </a:p>
      </dgm:t>
    </dgm:pt>
    <dgm:pt modelId="{220063FD-89C7-4D0F-9DB2-033A949E0439}" type="parTrans" cxnId="{DD3A709A-2283-4CCE-A21C-12912B3E16D8}">
      <dgm:prSet/>
      <dgm:spPr/>
      <dgm:t>
        <a:bodyPr/>
        <a:lstStyle/>
        <a:p>
          <a:endParaRPr lang="en-US"/>
        </a:p>
      </dgm:t>
    </dgm:pt>
    <dgm:pt modelId="{8F34541D-BD2D-42E5-9678-28ADE8B24E19}" type="sibTrans" cxnId="{DD3A709A-2283-4CCE-A21C-12912B3E16D8}">
      <dgm:prSet/>
      <dgm:spPr/>
      <dgm:t>
        <a:bodyPr/>
        <a:lstStyle/>
        <a:p>
          <a:endParaRPr lang="en-US"/>
        </a:p>
      </dgm:t>
    </dgm:pt>
    <dgm:pt modelId="{101E3B98-4234-498A-B468-77E6E5282F02}">
      <dgm:prSet phldrT="[Text]"/>
      <dgm:spPr>
        <a:solidFill>
          <a:srgbClr val="FF0000"/>
        </a:solidFill>
      </dgm:spPr>
      <dgm:t>
        <a:bodyPr/>
        <a:lstStyle/>
        <a:p>
          <a:r>
            <a:rPr lang="en-US" dirty="0"/>
            <a:t>Diarrhea and colitis</a:t>
          </a:r>
        </a:p>
      </dgm:t>
    </dgm:pt>
    <dgm:pt modelId="{BBF50C6B-95A6-44E6-9668-6FEE96C41A67}" type="parTrans" cxnId="{4241F03F-224E-4985-B576-DEA8C52B590B}">
      <dgm:prSet/>
      <dgm:spPr/>
      <dgm:t>
        <a:bodyPr/>
        <a:lstStyle/>
        <a:p>
          <a:endParaRPr lang="en-US"/>
        </a:p>
      </dgm:t>
    </dgm:pt>
    <dgm:pt modelId="{C0764C8F-A72A-47B8-A3AC-8E0922B22ABF}" type="sibTrans" cxnId="{4241F03F-224E-4985-B576-DEA8C52B590B}">
      <dgm:prSet/>
      <dgm:spPr/>
      <dgm:t>
        <a:bodyPr/>
        <a:lstStyle/>
        <a:p>
          <a:endParaRPr lang="en-US"/>
        </a:p>
      </dgm:t>
    </dgm:pt>
    <dgm:pt modelId="{6BDBEB83-AC69-43E1-A318-A5B4C1411FE2}">
      <dgm:prSet phldrT="[Text]" custT="1"/>
      <dgm:spPr/>
      <dgm:t>
        <a:bodyPr/>
        <a:lstStyle/>
        <a:p>
          <a:r>
            <a:rPr lang="en-US" sz="1400" dirty="0"/>
            <a:t>Age</a:t>
          </a:r>
        </a:p>
      </dgm:t>
    </dgm:pt>
    <dgm:pt modelId="{130FD0EF-C3CE-4EBC-AF21-6392B9499417}" type="parTrans" cxnId="{5234FEF5-8362-4A32-ABD2-87CD53148C7F}">
      <dgm:prSet/>
      <dgm:spPr/>
      <dgm:t>
        <a:bodyPr/>
        <a:lstStyle/>
        <a:p>
          <a:endParaRPr lang="en-US"/>
        </a:p>
      </dgm:t>
    </dgm:pt>
    <dgm:pt modelId="{12ABB0BF-3161-40A2-BFBD-FE02E2E0168D}" type="sibTrans" cxnId="{5234FEF5-8362-4A32-ABD2-87CD53148C7F}">
      <dgm:prSet/>
      <dgm:spPr/>
      <dgm:t>
        <a:bodyPr/>
        <a:lstStyle/>
        <a:p>
          <a:endParaRPr lang="en-US"/>
        </a:p>
      </dgm:t>
    </dgm:pt>
    <dgm:pt modelId="{4CE3C022-8452-488F-A0CE-1F1A5F2EEF43}">
      <dgm:prSet phldrT="[Text]" custT="1"/>
      <dgm:spPr/>
      <dgm:t>
        <a:bodyPr/>
        <a:lstStyle/>
        <a:p>
          <a:r>
            <a:rPr lang="en-US" sz="1400" dirty="0"/>
            <a:t>Abdominal surgery</a:t>
          </a:r>
        </a:p>
      </dgm:t>
    </dgm:pt>
    <dgm:pt modelId="{D4392384-E220-4574-8820-B85954CC7C36}" type="parTrans" cxnId="{A6163507-2AE0-48C9-991B-5042863FC000}">
      <dgm:prSet/>
      <dgm:spPr/>
      <dgm:t>
        <a:bodyPr/>
        <a:lstStyle/>
        <a:p>
          <a:endParaRPr lang="en-US"/>
        </a:p>
      </dgm:t>
    </dgm:pt>
    <dgm:pt modelId="{D9C1DF90-0D08-43B5-AE9D-7AE01794A727}" type="sibTrans" cxnId="{A6163507-2AE0-48C9-991B-5042863FC000}">
      <dgm:prSet/>
      <dgm:spPr/>
      <dgm:t>
        <a:bodyPr/>
        <a:lstStyle/>
        <a:p>
          <a:endParaRPr lang="en-US"/>
        </a:p>
      </dgm:t>
    </dgm:pt>
    <dgm:pt modelId="{E597D76E-1F14-4690-9882-32AA220C26E6}">
      <dgm:prSet phldrT="[Text]" custT="1"/>
      <dgm:spPr/>
      <dgm:t>
        <a:bodyPr/>
        <a:lstStyle/>
        <a:p>
          <a:r>
            <a:rPr lang="en-US" sz="1400" dirty="0"/>
            <a:t>Inflammatory bowel disease</a:t>
          </a:r>
        </a:p>
      </dgm:t>
    </dgm:pt>
    <dgm:pt modelId="{085F18B2-A699-4924-BFE9-77D8D98CFA6B}" type="parTrans" cxnId="{6EC37142-5D1C-4673-819A-2B31052326C4}">
      <dgm:prSet/>
      <dgm:spPr/>
      <dgm:t>
        <a:bodyPr/>
        <a:lstStyle/>
        <a:p>
          <a:endParaRPr lang="en-US"/>
        </a:p>
      </dgm:t>
    </dgm:pt>
    <dgm:pt modelId="{D9AD69EC-B76B-440D-95EC-32CA41FCB3D1}" type="sibTrans" cxnId="{6EC37142-5D1C-4673-819A-2B31052326C4}">
      <dgm:prSet/>
      <dgm:spPr/>
      <dgm:t>
        <a:bodyPr/>
        <a:lstStyle/>
        <a:p>
          <a:endParaRPr lang="en-US"/>
        </a:p>
      </dgm:t>
    </dgm:pt>
    <dgm:pt modelId="{1EA89150-F77A-43B6-877B-CF0057E43A80}">
      <dgm:prSet phldrT="[Text]" custT="1"/>
      <dgm:spPr/>
      <dgm:t>
        <a:bodyPr/>
        <a:lstStyle/>
        <a:p>
          <a:r>
            <a:rPr lang="en-US" sz="1400" dirty="0"/>
            <a:t>Immunosuppression </a:t>
          </a:r>
        </a:p>
      </dgm:t>
    </dgm:pt>
    <dgm:pt modelId="{3B091573-228C-4E64-A728-CFD06E5C90CB}" type="parTrans" cxnId="{196CFB68-A30E-455F-A4EE-DF64C3638FB1}">
      <dgm:prSet/>
      <dgm:spPr/>
      <dgm:t>
        <a:bodyPr/>
        <a:lstStyle/>
        <a:p>
          <a:endParaRPr lang="en-US"/>
        </a:p>
      </dgm:t>
    </dgm:pt>
    <dgm:pt modelId="{7CDB43F7-E336-425F-B3AA-8F803ADE042B}" type="sibTrans" cxnId="{196CFB68-A30E-455F-A4EE-DF64C3638FB1}">
      <dgm:prSet/>
      <dgm:spPr/>
      <dgm:t>
        <a:bodyPr/>
        <a:lstStyle/>
        <a:p>
          <a:endParaRPr lang="en-US"/>
        </a:p>
      </dgm:t>
    </dgm:pt>
    <dgm:pt modelId="{CA1A2497-F524-4033-BBEE-123EEB6B5134}" type="pres">
      <dgm:prSet presAssocID="{968D1269-1121-49EF-966D-46E2A3DA93D4}" presName="rootnode" presStyleCnt="0">
        <dgm:presLayoutVars>
          <dgm:chMax/>
          <dgm:chPref/>
          <dgm:dir/>
          <dgm:animLvl val="lvl"/>
        </dgm:presLayoutVars>
      </dgm:prSet>
      <dgm:spPr/>
    </dgm:pt>
    <dgm:pt modelId="{F3BB4971-B791-4579-B853-3426559627C7}" type="pres">
      <dgm:prSet presAssocID="{1002F815-13D8-49BB-AB84-90372EC08FB0}" presName="composite" presStyleCnt="0"/>
      <dgm:spPr/>
    </dgm:pt>
    <dgm:pt modelId="{A315C4E1-DB25-421B-9343-EBA67E584C5A}" type="pres">
      <dgm:prSet presAssocID="{1002F815-13D8-49BB-AB84-90372EC08FB0}" presName="bentUpArrow1" presStyleLbl="alignImgPlace1" presStyleIdx="0" presStyleCnt="2" custScaleX="61937" custScaleY="61424" custLinFactX="-3497" custLinFactNeighborX="-100000" custLinFactNeighborY="-59898"/>
      <dgm:spPr/>
    </dgm:pt>
    <dgm:pt modelId="{10079682-77ED-4096-AC55-FF41C1CBA8E5}" type="pres">
      <dgm:prSet presAssocID="{1002F815-13D8-49BB-AB84-90372EC08FB0}" presName="ParentText" presStyleLbl="node1" presStyleIdx="0" presStyleCnt="3" custScaleX="65218" custScaleY="44034" custLinFactX="-8504" custLinFactNeighborX="-100000" custLinFactNeighborY="-4601">
        <dgm:presLayoutVars>
          <dgm:chMax val="1"/>
          <dgm:chPref val="1"/>
          <dgm:bulletEnabled val="1"/>
        </dgm:presLayoutVars>
      </dgm:prSet>
      <dgm:spPr/>
    </dgm:pt>
    <dgm:pt modelId="{F7CD8C54-69B9-4452-94E8-2955C5FD1F2D}" type="pres">
      <dgm:prSet presAssocID="{1002F815-13D8-49BB-AB84-90372EC08FB0}" presName="ChildText" presStyleLbl="revTx" presStyleIdx="0" presStyleCnt="2" custScaleX="155931" custLinFactX="-15175" custLinFactNeighborX="-100000" custLinFactNeighborY="-1581">
        <dgm:presLayoutVars>
          <dgm:chMax val="0"/>
          <dgm:chPref val="0"/>
          <dgm:bulletEnabled val="1"/>
        </dgm:presLayoutVars>
      </dgm:prSet>
      <dgm:spPr/>
    </dgm:pt>
    <dgm:pt modelId="{027E643B-2575-4310-B6A0-91CBBD0AFD82}" type="pres">
      <dgm:prSet presAssocID="{B000A5C9-24F1-448A-8371-39B662D62E24}" presName="sibTrans" presStyleCnt="0"/>
      <dgm:spPr/>
    </dgm:pt>
    <dgm:pt modelId="{3801AEAA-3653-4A96-B746-559911E0F4AF}" type="pres">
      <dgm:prSet presAssocID="{5B683839-55D8-462A-AAA9-839A161F4F93}" presName="composite" presStyleCnt="0"/>
      <dgm:spPr/>
    </dgm:pt>
    <dgm:pt modelId="{59F9DA2A-3DB9-4F7F-87EB-7BC882D0CE6B}" type="pres">
      <dgm:prSet presAssocID="{5B683839-55D8-462A-AAA9-839A161F4F93}" presName="bentUpArrow1" presStyleLbl="alignImgPlace1" presStyleIdx="1" presStyleCnt="2" custScaleX="60789" custScaleY="59183" custLinFactX="-11203" custLinFactNeighborX="-100000" custLinFactNeighborY="-91310"/>
      <dgm:spPr/>
    </dgm:pt>
    <dgm:pt modelId="{9C83B5B2-4A6A-48A2-AF06-B3AF2527EE24}" type="pres">
      <dgm:prSet presAssocID="{5B683839-55D8-462A-AAA9-839A161F4F93}" presName="ParentText" presStyleLbl="node1" presStyleIdx="1" presStyleCnt="3" custScaleX="77154" custScaleY="36779" custLinFactX="-5969" custLinFactNeighborX="-100000" custLinFactNeighborY="-29388">
        <dgm:presLayoutVars>
          <dgm:chMax val="1"/>
          <dgm:chPref val="1"/>
          <dgm:bulletEnabled val="1"/>
        </dgm:presLayoutVars>
      </dgm:prSet>
      <dgm:spPr/>
    </dgm:pt>
    <dgm:pt modelId="{0D3C0D13-CCDD-4A4B-AD0E-23DC1DDECE99}" type="pres">
      <dgm:prSet presAssocID="{5B683839-55D8-462A-AAA9-839A161F4F93}" presName="ChildText" presStyleLbl="revTx" presStyleIdx="1" presStyleCnt="2" custScaleX="93408" custLinFactX="-64241" custLinFactNeighborX="-100000" custLinFactNeighborY="-30780">
        <dgm:presLayoutVars>
          <dgm:chMax val="0"/>
          <dgm:chPref val="0"/>
          <dgm:bulletEnabled val="1"/>
        </dgm:presLayoutVars>
      </dgm:prSet>
      <dgm:spPr/>
    </dgm:pt>
    <dgm:pt modelId="{1D778695-9687-4E80-BA1F-6425E9D1E8B2}" type="pres">
      <dgm:prSet presAssocID="{3FD17032-5122-42E3-8E43-739F7E7CC0CA}" presName="sibTrans" presStyleCnt="0"/>
      <dgm:spPr/>
    </dgm:pt>
    <dgm:pt modelId="{513E4D15-066B-4BEE-B455-5AFF9E3E8830}" type="pres">
      <dgm:prSet presAssocID="{101E3B98-4234-498A-B468-77E6E5282F02}" presName="composite" presStyleCnt="0"/>
      <dgm:spPr/>
    </dgm:pt>
    <dgm:pt modelId="{3E72C242-3A44-4B4A-AAA8-4E155D0CE86D}" type="pres">
      <dgm:prSet presAssocID="{101E3B98-4234-498A-B468-77E6E5282F02}" presName="ParentText" presStyleLbl="node1" presStyleIdx="2" presStyleCnt="3" custScaleX="77929" custScaleY="52061" custLinFactX="-3226" custLinFactNeighborX="-100000" custLinFactNeighborY="-45559">
        <dgm:presLayoutVars>
          <dgm:chMax val="1"/>
          <dgm:chPref val="1"/>
          <dgm:bulletEnabled val="1"/>
        </dgm:presLayoutVars>
      </dgm:prSet>
      <dgm:spPr/>
    </dgm:pt>
  </dgm:ptLst>
  <dgm:cxnLst>
    <dgm:cxn modelId="{C24B5A06-C19E-4E29-912C-C7D2DECAA6E9}" type="presOf" srcId="{90AD0F8C-07D8-4731-A186-4B321D7AFDB3}" destId="{0D3C0D13-CCDD-4A4B-AD0E-23DC1DDECE99}" srcOrd="0" destOrd="0" presId="urn:microsoft.com/office/officeart/2005/8/layout/StepDownProcess"/>
    <dgm:cxn modelId="{A6163507-2AE0-48C9-991B-5042863FC000}" srcId="{7F5897AA-6413-480C-B572-2A54D6B498E6}" destId="{4CE3C022-8452-488F-A0CE-1F1A5F2EEF43}" srcOrd="1" destOrd="0" parTransId="{D4392384-E220-4574-8820-B85954CC7C36}" sibTransId="{D9C1DF90-0D08-43B5-AE9D-7AE01794A727}"/>
    <dgm:cxn modelId="{556B112A-DE06-4ED2-939D-3ADACACC66DF}" type="presOf" srcId="{E597D76E-1F14-4690-9882-32AA220C26E6}" destId="{F7CD8C54-69B9-4452-94E8-2955C5FD1F2D}" srcOrd="0" destOrd="3" presId="urn:microsoft.com/office/officeart/2005/8/layout/StepDownProcess"/>
    <dgm:cxn modelId="{7F4BFC2C-323B-4628-89B6-2157CD0475CA}" srcId="{968D1269-1121-49EF-966D-46E2A3DA93D4}" destId="{1002F815-13D8-49BB-AB84-90372EC08FB0}" srcOrd="0" destOrd="0" parTransId="{53E654E6-10CF-48C7-8646-723FB8D38C2D}" sibTransId="{B000A5C9-24F1-448A-8371-39B662D62E24}"/>
    <dgm:cxn modelId="{BE3F7933-6A43-4D5B-A795-555055A7CEC0}" type="presOf" srcId="{1EA89150-F77A-43B6-877B-CF0057E43A80}" destId="{F7CD8C54-69B9-4452-94E8-2955C5FD1F2D}" srcOrd="0" destOrd="4" presId="urn:microsoft.com/office/officeart/2005/8/layout/StepDownProcess"/>
    <dgm:cxn modelId="{1B1F373C-B6A4-4193-A7EB-3F8BFC14304A}" srcId="{1002F815-13D8-49BB-AB84-90372EC08FB0}" destId="{7F5897AA-6413-480C-B572-2A54D6B498E6}" srcOrd="0" destOrd="0" parTransId="{163E3006-462E-414D-9530-2E43DBFDDC97}" sibTransId="{FE107687-D4AC-4827-8167-5348669A7596}"/>
    <dgm:cxn modelId="{4241F03F-224E-4985-B576-DEA8C52B590B}" srcId="{968D1269-1121-49EF-966D-46E2A3DA93D4}" destId="{101E3B98-4234-498A-B468-77E6E5282F02}" srcOrd="2" destOrd="0" parTransId="{BBF50C6B-95A6-44E6-9668-6FEE96C41A67}" sibTransId="{C0764C8F-A72A-47B8-A3AC-8E0922B22ABF}"/>
    <dgm:cxn modelId="{6EC37142-5D1C-4673-819A-2B31052326C4}" srcId="{7F5897AA-6413-480C-B572-2A54D6B498E6}" destId="{E597D76E-1F14-4690-9882-32AA220C26E6}" srcOrd="2" destOrd="0" parTransId="{085F18B2-A699-4924-BFE9-77D8D98CFA6B}" sibTransId="{D9AD69EC-B76B-440D-95EC-32CA41FCB3D1}"/>
    <dgm:cxn modelId="{196CFB68-A30E-455F-A4EE-DF64C3638FB1}" srcId="{7F5897AA-6413-480C-B572-2A54D6B498E6}" destId="{1EA89150-F77A-43B6-877B-CF0057E43A80}" srcOrd="3" destOrd="0" parTransId="{3B091573-228C-4E64-A728-CFD06E5C90CB}" sibTransId="{7CDB43F7-E336-425F-B3AA-8F803ADE042B}"/>
    <dgm:cxn modelId="{3A0B6449-4ACA-40E5-8BF9-F3025715F2C8}" type="presOf" srcId="{968D1269-1121-49EF-966D-46E2A3DA93D4}" destId="{CA1A2497-F524-4033-BBEE-123EEB6B5134}" srcOrd="0" destOrd="0" presId="urn:microsoft.com/office/officeart/2005/8/layout/StepDownProcess"/>
    <dgm:cxn modelId="{40E32392-F11A-4C09-B9A1-A480921101C2}" type="presOf" srcId="{5B683839-55D8-462A-AAA9-839A161F4F93}" destId="{9C83B5B2-4A6A-48A2-AF06-B3AF2527EE24}" srcOrd="0" destOrd="0" presId="urn:microsoft.com/office/officeart/2005/8/layout/StepDownProcess"/>
    <dgm:cxn modelId="{2B76F399-5765-4433-AADC-DC0339742525}" type="presOf" srcId="{6BDBEB83-AC69-43E1-A318-A5B4C1411FE2}" destId="{F7CD8C54-69B9-4452-94E8-2955C5FD1F2D}" srcOrd="0" destOrd="1" presId="urn:microsoft.com/office/officeart/2005/8/layout/StepDownProcess"/>
    <dgm:cxn modelId="{DD3A709A-2283-4CCE-A21C-12912B3E16D8}" srcId="{5B683839-55D8-462A-AAA9-839A161F4F93}" destId="{90AD0F8C-07D8-4731-A186-4B321D7AFDB3}" srcOrd="0" destOrd="0" parTransId="{220063FD-89C7-4D0F-9DB2-033A949E0439}" sibTransId="{8F34541D-BD2D-42E5-9678-28ADE8B24E19}"/>
    <dgm:cxn modelId="{30D3BAA1-B8C6-4E37-8418-51E6B561C7FC}" type="presOf" srcId="{1002F815-13D8-49BB-AB84-90372EC08FB0}" destId="{10079682-77ED-4096-AC55-FF41C1CBA8E5}" srcOrd="0" destOrd="0" presId="urn:microsoft.com/office/officeart/2005/8/layout/StepDownProcess"/>
    <dgm:cxn modelId="{EBF720C1-AF09-472D-B26B-C1B984711D53}" srcId="{968D1269-1121-49EF-966D-46E2A3DA93D4}" destId="{5B683839-55D8-462A-AAA9-839A161F4F93}" srcOrd="1" destOrd="0" parTransId="{E884C820-A2CF-4E44-84CA-00EB1BBD25DC}" sibTransId="{3FD17032-5122-42E3-8E43-739F7E7CC0CA}"/>
    <dgm:cxn modelId="{5FE21FCA-6849-400E-8584-BC0BFFC0BF98}" type="presOf" srcId="{4CE3C022-8452-488F-A0CE-1F1A5F2EEF43}" destId="{F7CD8C54-69B9-4452-94E8-2955C5FD1F2D}" srcOrd="0" destOrd="2" presId="urn:microsoft.com/office/officeart/2005/8/layout/StepDownProcess"/>
    <dgm:cxn modelId="{A7AEAACC-ACAB-46D2-B674-64857D6AAF4A}" type="presOf" srcId="{101E3B98-4234-498A-B468-77E6E5282F02}" destId="{3E72C242-3A44-4B4A-AAA8-4E155D0CE86D}" srcOrd="0" destOrd="0" presId="urn:microsoft.com/office/officeart/2005/8/layout/StepDownProcess"/>
    <dgm:cxn modelId="{238BFFE9-6CB4-4780-B568-7A01D5E382E0}" type="presOf" srcId="{7F5897AA-6413-480C-B572-2A54D6B498E6}" destId="{F7CD8C54-69B9-4452-94E8-2955C5FD1F2D}" srcOrd="0" destOrd="0" presId="urn:microsoft.com/office/officeart/2005/8/layout/StepDownProcess"/>
    <dgm:cxn modelId="{5234FEF5-8362-4A32-ABD2-87CD53148C7F}" srcId="{7F5897AA-6413-480C-B572-2A54D6B498E6}" destId="{6BDBEB83-AC69-43E1-A318-A5B4C1411FE2}" srcOrd="0" destOrd="0" parTransId="{130FD0EF-C3CE-4EBC-AF21-6392B9499417}" sibTransId="{12ABB0BF-3161-40A2-BFBD-FE02E2E0168D}"/>
    <dgm:cxn modelId="{F45696DA-AB92-49E5-8265-913356C7C600}" type="presParOf" srcId="{CA1A2497-F524-4033-BBEE-123EEB6B5134}" destId="{F3BB4971-B791-4579-B853-3426559627C7}" srcOrd="0" destOrd="0" presId="urn:microsoft.com/office/officeart/2005/8/layout/StepDownProcess"/>
    <dgm:cxn modelId="{B98EEA7A-59FF-4475-964A-193A0D2907F2}" type="presParOf" srcId="{F3BB4971-B791-4579-B853-3426559627C7}" destId="{A315C4E1-DB25-421B-9343-EBA67E584C5A}" srcOrd="0" destOrd="0" presId="urn:microsoft.com/office/officeart/2005/8/layout/StepDownProcess"/>
    <dgm:cxn modelId="{4766E9A7-ABEF-4E86-A9C2-DD72E25A30EC}" type="presParOf" srcId="{F3BB4971-B791-4579-B853-3426559627C7}" destId="{10079682-77ED-4096-AC55-FF41C1CBA8E5}" srcOrd="1" destOrd="0" presId="urn:microsoft.com/office/officeart/2005/8/layout/StepDownProcess"/>
    <dgm:cxn modelId="{6655B677-5B6B-4533-A18F-3A66FE383003}" type="presParOf" srcId="{F3BB4971-B791-4579-B853-3426559627C7}" destId="{F7CD8C54-69B9-4452-94E8-2955C5FD1F2D}" srcOrd="2" destOrd="0" presId="urn:microsoft.com/office/officeart/2005/8/layout/StepDownProcess"/>
    <dgm:cxn modelId="{0ED5A2ED-ACF9-47BA-BC7B-8B23A49E2825}" type="presParOf" srcId="{CA1A2497-F524-4033-BBEE-123EEB6B5134}" destId="{027E643B-2575-4310-B6A0-91CBBD0AFD82}" srcOrd="1" destOrd="0" presId="urn:microsoft.com/office/officeart/2005/8/layout/StepDownProcess"/>
    <dgm:cxn modelId="{9D2D916F-1D34-4D1E-ABCA-663995FB3CE0}" type="presParOf" srcId="{CA1A2497-F524-4033-BBEE-123EEB6B5134}" destId="{3801AEAA-3653-4A96-B746-559911E0F4AF}" srcOrd="2" destOrd="0" presId="urn:microsoft.com/office/officeart/2005/8/layout/StepDownProcess"/>
    <dgm:cxn modelId="{314C339F-E62A-4BC7-A2D1-9CFFF647FEDD}" type="presParOf" srcId="{3801AEAA-3653-4A96-B746-559911E0F4AF}" destId="{59F9DA2A-3DB9-4F7F-87EB-7BC882D0CE6B}" srcOrd="0" destOrd="0" presId="urn:microsoft.com/office/officeart/2005/8/layout/StepDownProcess"/>
    <dgm:cxn modelId="{F935C82E-4D69-4005-A65E-19F16C4CAAB9}" type="presParOf" srcId="{3801AEAA-3653-4A96-B746-559911E0F4AF}" destId="{9C83B5B2-4A6A-48A2-AF06-B3AF2527EE24}" srcOrd="1" destOrd="0" presId="urn:microsoft.com/office/officeart/2005/8/layout/StepDownProcess"/>
    <dgm:cxn modelId="{8D4355E2-5B50-4A79-8938-4BD291212CC9}" type="presParOf" srcId="{3801AEAA-3653-4A96-B746-559911E0F4AF}" destId="{0D3C0D13-CCDD-4A4B-AD0E-23DC1DDECE99}" srcOrd="2" destOrd="0" presId="urn:microsoft.com/office/officeart/2005/8/layout/StepDownProcess"/>
    <dgm:cxn modelId="{C54CDC69-B1E4-469B-98B6-4AFB1375EA0F}" type="presParOf" srcId="{CA1A2497-F524-4033-BBEE-123EEB6B5134}" destId="{1D778695-9687-4E80-BA1F-6425E9D1E8B2}" srcOrd="3" destOrd="0" presId="urn:microsoft.com/office/officeart/2005/8/layout/StepDownProcess"/>
    <dgm:cxn modelId="{E775FFA4-6473-4B5C-B4D7-897FD0A10D2F}" type="presParOf" srcId="{CA1A2497-F524-4033-BBEE-123EEB6B5134}" destId="{513E4D15-066B-4BEE-B455-5AFF9E3E8830}" srcOrd="4" destOrd="0" presId="urn:microsoft.com/office/officeart/2005/8/layout/StepDownProcess"/>
    <dgm:cxn modelId="{F97FC3B3-7FB8-4B68-8A79-5B6A6C26DE99}" type="presParOf" srcId="{513E4D15-066B-4BEE-B455-5AFF9E3E8830}" destId="{3E72C242-3A44-4B4A-AAA8-4E155D0CE86D}"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F0C502-08BD-4125-8CDE-C59CFCC8DDD6}"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93CFB1BE-D927-41E7-B86B-88E50448EE11}">
      <dgm:prSet phldrT="[Text]"/>
      <dgm:spPr/>
      <dgm:t>
        <a:bodyPr/>
        <a:lstStyle/>
        <a:p>
          <a:r>
            <a:rPr lang="en-US" dirty="0"/>
            <a:t>Reluctance to Simplify</a:t>
          </a:r>
        </a:p>
      </dgm:t>
    </dgm:pt>
    <dgm:pt modelId="{05E150A4-9C11-422E-ACB4-E92C2EA2E670}" type="parTrans" cxnId="{3089D545-0E95-4389-9812-3923F36F41A5}">
      <dgm:prSet/>
      <dgm:spPr/>
      <dgm:t>
        <a:bodyPr/>
        <a:lstStyle/>
        <a:p>
          <a:endParaRPr lang="en-US"/>
        </a:p>
      </dgm:t>
    </dgm:pt>
    <dgm:pt modelId="{05630735-87FF-4204-8819-99873A050756}" type="sibTrans" cxnId="{3089D545-0E95-4389-9812-3923F36F41A5}">
      <dgm:prSet/>
      <dgm:spPr/>
      <dgm:t>
        <a:bodyPr/>
        <a:lstStyle/>
        <a:p>
          <a:endParaRPr lang="en-US"/>
        </a:p>
      </dgm:t>
    </dgm:pt>
    <dgm:pt modelId="{E1B8B27C-A577-4023-B52F-40A23673BD83}">
      <dgm:prSet phldrT="[Text]"/>
      <dgm:spPr/>
      <dgm:t>
        <a:bodyPr/>
        <a:lstStyle/>
        <a:p>
          <a:r>
            <a:rPr lang="en-US" dirty="0"/>
            <a:t>Sensitivity to Operations</a:t>
          </a:r>
        </a:p>
      </dgm:t>
    </dgm:pt>
    <dgm:pt modelId="{D2EA068F-1463-40F9-90E1-2D054125FCFC}" type="parTrans" cxnId="{A2C67812-A545-4F28-AB56-189FD4B223E0}">
      <dgm:prSet/>
      <dgm:spPr/>
      <dgm:t>
        <a:bodyPr/>
        <a:lstStyle/>
        <a:p>
          <a:endParaRPr lang="en-US"/>
        </a:p>
      </dgm:t>
    </dgm:pt>
    <dgm:pt modelId="{F7EEB451-55AF-453A-896F-BBC7843C341B}" type="sibTrans" cxnId="{A2C67812-A545-4F28-AB56-189FD4B223E0}">
      <dgm:prSet/>
      <dgm:spPr/>
      <dgm:t>
        <a:bodyPr/>
        <a:lstStyle/>
        <a:p>
          <a:endParaRPr lang="en-US"/>
        </a:p>
      </dgm:t>
    </dgm:pt>
    <dgm:pt modelId="{507D5EA4-1761-4759-8C31-E6596849D3CE}">
      <dgm:prSet phldrT="[Text]"/>
      <dgm:spPr/>
      <dgm:t>
        <a:bodyPr/>
        <a:lstStyle/>
        <a:p>
          <a:r>
            <a:rPr lang="en-US" dirty="0"/>
            <a:t>Preoccupation with Failure</a:t>
          </a:r>
        </a:p>
      </dgm:t>
    </dgm:pt>
    <dgm:pt modelId="{E15B5DDE-F694-474A-A26C-C4332DFDCF99}" type="parTrans" cxnId="{23E99E88-2F97-4788-8483-0CF693E6AFA3}">
      <dgm:prSet/>
      <dgm:spPr/>
      <dgm:t>
        <a:bodyPr/>
        <a:lstStyle/>
        <a:p>
          <a:endParaRPr lang="en-US"/>
        </a:p>
      </dgm:t>
    </dgm:pt>
    <dgm:pt modelId="{5CF622C4-1666-40FF-B4D0-2B36A7FAFB99}" type="sibTrans" cxnId="{23E99E88-2F97-4788-8483-0CF693E6AFA3}">
      <dgm:prSet/>
      <dgm:spPr/>
      <dgm:t>
        <a:bodyPr/>
        <a:lstStyle/>
        <a:p>
          <a:endParaRPr lang="en-US"/>
        </a:p>
      </dgm:t>
    </dgm:pt>
    <dgm:pt modelId="{0C454854-B01B-4F51-A967-B2F1C5433D27}">
      <dgm:prSet phldrT="[Text]"/>
      <dgm:spPr/>
      <dgm:t>
        <a:bodyPr/>
        <a:lstStyle/>
        <a:p>
          <a:r>
            <a:rPr lang="en-US" dirty="0"/>
            <a:t>Commitment to Resilience</a:t>
          </a:r>
        </a:p>
      </dgm:t>
    </dgm:pt>
    <dgm:pt modelId="{648DC922-2925-417C-9AD1-644D998E3801}" type="parTrans" cxnId="{96A21062-27B1-4A52-9C90-120F7E00BCBE}">
      <dgm:prSet/>
      <dgm:spPr/>
      <dgm:t>
        <a:bodyPr/>
        <a:lstStyle/>
        <a:p>
          <a:endParaRPr lang="en-US"/>
        </a:p>
      </dgm:t>
    </dgm:pt>
    <dgm:pt modelId="{60D20A0A-A193-496E-B24E-85DC6405A829}" type="sibTrans" cxnId="{96A21062-27B1-4A52-9C90-120F7E00BCBE}">
      <dgm:prSet/>
      <dgm:spPr/>
      <dgm:t>
        <a:bodyPr/>
        <a:lstStyle/>
        <a:p>
          <a:endParaRPr lang="en-US"/>
        </a:p>
      </dgm:t>
    </dgm:pt>
    <dgm:pt modelId="{2D51D13E-B1C1-41C7-9B91-5FCB25062796}">
      <dgm:prSet phldrT="[Text]"/>
      <dgm:spPr/>
      <dgm:t>
        <a:bodyPr/>
        <a:lstStyle/>
        <a:p>
          <a:r>
            <a:rPr lang="en-US" dirty="0"/>
            <a:t>Deference to Expertise</a:t>
          </a:r>
        </a:p>
      </dgm:t>
    </dgm:pt>
    <dgm:pt modelId="{4BE85BB8-A08C-43BF-951D-7CD48512DA1D}" type="parTrans" cxnId="{C88B7EA0-FE8C-4CF6-895E-BFF0DB5AED2F}">
      <dgm:prSet/>
      <dgm:spPr/>
      <dgm:t>
        <a:bodyPr/>
        <a:lstStyle/>
        <a:p>
          <a:endParaRPr lang="en-US"/>
        </a:p>
      </dgm:t>
    </dgm:pt>
    <dgm:pt modelId="{8987B4D7-4C5E-4AFA-A9AA-3C6044F5BC5F}" type="sibTrans" cxnId="{C88B7EA0-FE8C-4CF6-895E-BFF0DB5AED2F}">
      <dgm:prSet/>
      <dgm:spPr/>
      <dgm:t>
        <a:bodyPr/>
        <a:lstStyle/>
        <a:p>
          <a:endParaRPr lang="en-US"/>
        </a:p>
      </dgm:t>
    </dgm:pt>
    <dgm:pt modelId="{1BE1F610-6D46-4EFB-8D52-BA2166BBA1B8}" type="pres">
      <dgm:prSet presAssocID="{50F0C502-08BD-4125-8CDE-C59CFCC8DDD6}" presName="cycle" presStyleCnt="0">
        <dgm:presLayoutVars>
          <dgm:dir/>
          <dgm:resizeHandles val="exact"/>
        </dgm:presLayoutVars>
      </dgm:prSet>
      <dgm:spPr/>
    </dgm:pt>
    <dgm:pt modelId="{471436C5-F33A-4F21-9210-8E055BBF94B7}" type="pres">
      <dgm:prSet presAssocID="{93CFB1BE-D927-41E7-B86B-88E50448EE11}" presName="node" presStyleLbl="node1" presStyleIdx="0" presStyleCnt="5">
        <dgm:presLayoutVars>
          <dgm:bulletEnabled val="1"/>
        </dgm:presLayoutVars>
      </dgm:prSet>
      <dgm:spPr/>
    </dgm:pt>
    <dgm:pt modelId="{1F64FE99-C8B2-4EDD-B6AB-25C85F88C15E}" type="pres">
      <dgm:prSet presAssocID="{05630735-87FF-4204-8819-99873A050756}" presName="sibTrans" presStyleLbl="sibTrans2D1" presStyleIdx="0" presStyleCnt="5"/>
      <dgm:spPr/>
    </dgm:pt>
    <dgm:pt modelId="{1771CA83-D015-4CA0-BB7B-5D2951EA53CB}" type="pres">
      <dgm:prSet presAssocID="{05630735-87FF-4204-8819-99873A050756}" presName="connectorText" presStyleLbl="sibTrans2D1" presStyleIdx="0" presStyleCnt="5"/>
      <dgm:spPr/>
    </dgm:pt>
    <dgm:pt modelId="{6FE85E17-9FD4-42B9-B6D8-8ED33D8354CF}" type="pres">
      <dgm:prSet presAssocID="{E1B8B27C-A577-4023-B52F-40A23673BD83}" presName="node" presStyleLbl="node1" presStyleIdx="1" presStyleCnt="5">
        <dgm:presLayoutVars>
          <dgm:bulletEnabled val="1"/>
        </dgm:presLayoutVars>
      </dgm:prSet>
      <dgm:spPr/>
    </dgm:pt>
    <dgm:pt modelId="{DAD035E8-F472-4D6A-9915-9FEC74773BA4}" type="pres">
      <dgm:prSet presAssocID="{F7EEB451-55AF-453A-896F-BBC7843C341B}" presName="sibTrans" presStyleLbl="sibTrans2D1" presStyleIdx="1" presStyleCnt="5"/>
      <dgm:spPr/>
    </dgm:pt>
    <dgm:pt modelId="{35710383-2441-4A95-B932-AF6CD0641FA0}" type="pres">
      <dgm:prSet presAssocID="{F7EEB451-55AF-453A-896F-BBC7843C341B}" presName="connectorText" presStyleLbl="sibTrans2D1" presStyleIdx="1" presStyleCnt="5"/>
      <dgm:spPr/>
    </dgm:pt>
    <dgm:pt modelId="{541612B2-2E87-4605-A0E6-93CDEFC18C56}" type="pres">
      <dgm:prSet presAssocID="{507D5EA4-1761-4759-8C31-E6596849D3CE}" presName="node" presStyleLbl="node1" presStyleIdx="2" presStyleCnt="5">
        <dgm:presLayoutVars>
          <dgm:bulletEnabled val="1"/>
        </dgm:presLayoutVars>
      </dgm:prSet>
      <dgm:spPr/>
    </dgm:pt>
    <dgm:pt modelId="{9957F1C4-9EE8-4D17-9C65-C0EB65B5254E}" type="pres">
      <dgm:prSet presAssocID="{5CF622C4-1666-40FF-B4D0-2B36A7FAFB99}" presName="sibTrans" presStyleLbl="sibTrans2D1" presStyleIdx="2" presStyleCnt="5"/>
      <dgm:spPr/>
    </dgm:pt>
    <dgm:pt modelId="{BEEDAEFC-49B4-4C40-8F2D-0E73650F4B08}" type="pres">
      <dgm:prSet presAssocID="{5CF622C4-1666-40FF-B4D0-2B36A7FAFB99}" presName="connectorText" presStyleLbl="sibTrans2D1" presStyleIdx="2" presStyleCnt="5"/>
      <dgm:spPr/>
    </dgm:pt>
    <dgm:pt modelId="{2129C1B6-A76E-4D3D-BFF0-D2681696B9B6}" type="pres">
      <dgm:prSet presAssocID="{0C454854-B01B-4F51-A967-B2F1C5433D27}" presName="node" presStyleLbl="node1" presStyleIdx="3" presStyleCnt="5">
        <dgm:presLayoutVars>
          <dgm:bulletEnabled val="1"/>
        </dgm:presLayoutVars>
      </dgm:prSet>
      <dgm:spPr/>
    </dgm:pt>
    <dgm:pt modelId="{6B407A69-F1D0-4305-B3D9-08592390DE34}" type="pres">
      <dgm:prSet presAssocID="{60D20A0A-A193-496E-B24E-85DC6405A829}" presName="sibTrans" presStyleLbl="sibTrans2D1" presStyleIdx="3" presStyleCnt="5"/>
      <dgm:spPr/>
    </dgm:pt>
    <dgm:pt modelId="{FB7DF44F-1371-4A1A-B0FF-61B67FE61DCC}" type="pres">
      <dgm:prSet presAssocID="{60D20A0A-A193-496E-B24E-85DC6405A829}" presName="connectorText" presStyleLbl="sibTrans2D1" presStyleIdx="3" presStyleCnt="5"/>
      <dgm:spPr/>
    </dgm:pt>
    <dgm:pt modelId="{D735A88B-CA23-4F9E-9F2F-DC1313775F7C}" type="pres">
      <dgm:prSet presAssocID="{2D51D13E-B1C1-41C7-9B91-5FCB25062796}" presName="node" presStyleLbl="node1" presStyleIdx="4" presStyleCnt="5">
        <dgm:presLayoutVars>
          <dgm:bulletEnabled val="1"/>
        </dgm:presLayoutVars>
      </dgm:prSet>
      <dgm:spPr/>
    </dgm:pt>
    <dgm:pt modelId="{874F9C1C-BC2B-4806-AD23-53586BC2B5CA}" type="pres">
      <dgm:prSet presAssocID="{8987B4D7-4C5E-4AFA-A9AA-3C6044F5BC5F}" presName="sibTrans" presStyleLbl="sibTrans2D1" presStyleIdx="4" presStyleCnt="5"/>
      <dgm:spPr/>
    </dgm:pt>
    <dgm:pt modelId="{3D6F44BC-97BE-4F85-93FB-59ED54A7B56A}" type="pres">
      <dgm:prSet presAssocID="{8987B4D7-4C5E-4AFA-A9AA-3C6044F5BC5F}" presName="connectorText" presStyleLbl="sibTrans2D1" presStyleIdx="4" presStyleCnt="5"/>
      <dgm:spPr/>
    </dgm:pt>
  </dgm:ptLst>
  <dgm:cxnLst>
    <dgm:cxn modelId="{B5AA0A08-828A-4787-B2E9-FE0DFA1A2BD3}" type="presOf" srcId="{05630735-87FF-4204-8819-99873A050756}" destId="{1771CA83-D015-4CA0-BB7B-5D2951EA53CB}" srcOrd="1" destOrd="0" presId="urn:microsoft.com/office/officeart/2005/8/layout/cycle2"/>
    <dgm:cxn modelId="{1891590A-A887-437F-A7ED-26CC68A041EF}" type="presOf" srcId="{5CF622C4-1666-40FF-B4D0-2B36A7FAFB99}" destId="{9957F1C4-9EE8-4D17-9C65-C0EB65B5254E}" srcOrd="0" destOrd="0" presId="urn:microsoft.com/office/officeart/2005/8/layout/cycle2"/>
    <dgm:cxn modelId="{C046C110-8FC2-4272-B978-A1BB968EF43D}" type="presOf" srcId="{8987B4D7-4C5E-4AFA-A9AA-3C6044F5BC5F}" destId="{3D6F44BC-97BE-4F85-93FB-59ED54A7B56A}" srcOrd="1" destOrd="0" presId="urn:microsoft.com/office/officeart/2005/8/layout/cycle2"/>
    <dgm:cxn modelId="{A2C67812-A545-4F28-AB56-189FD4B223E0}" srcId="{50F0C502-08BD-4125-8CDE-C59CFCC8DDD6}" destId="{E1B8B27C-A577-4023-B52F-40A23673BD83}" srcOrd="1" destOrd="0" parTransId="{D2EA068F-1463-40F9-90E1-2D054125FCFC}" sibTransId="{F7EEB451-55AF-453A-896F-BBC7843C341B}"/>
    <dgm:cxn modelId="{A342DE2A-510A-416A-ADA6-8890CB176B5B}" type="presOf" srcId="{5CF622C4-1666-40FF-B4D0-2B36A7FAFB99}" destId="{BEEDAEFC-49B4-4C40-8F2D-0E73650F4B08}" srcOrd="1" destOrd="0" presId="urn:microsoft.com/office/officeart/2005/8/layout/cycle2"/>
    <dgm:cxn modelId="{C7FAFB33-F805-4983-929E-CB64091957E9}" type="presOf" srcId="{05630735-87FF-4204-8819-99873A050756}" destId="{1F64FE99-C8B2-4EDD-B6AB-25C85F88C15E}" srcOrd="0" destOrd="0" presId="urn:microsoft.com/office/officeart/2005/8/layout/cycle2"/>
    <dgm:cxn modelId="{89BB843D-45ED-47D1-AA7D-8BCD5B48FD50}" type="presOf" srcId="{93CFB1BE-D927-41E7-B86B-88E50448EE11}" destId="{471436C5-F33A-4F21-9210-8E055BBF94B7}" srcOrd="0" destOrd="0" presId="urn:microsoft.com/office/officeart/2005/8/layout/cycle2"/>
    <dgm:cxn modelId="{96A21062-27B1-4A52-9C90-120F7E00BCBE}" srcId="{50F0C502-08BD-4125-8CDE-C59CFCC8DDD6}" destId="{0C454854-B01B-4F51-A967-B2F1C5433D27}" srcOrd="3" destOrd="0" parTransId="{648DC922-2925-417C-9AD1-644D998E3801}" sibTransId="{60D20A0A-A193-496E-B24E-85DC6405A829}"/>
    <dgm:cxn modelId="{3089D545-0E95-4389-9812-3923F36F41A5}" srcId="{50F0C502-08BD-4125-8CDE-C59CFCC8DDD6}" destId="{93CFB1BE-D927-41E7-B86B-88E50448EE11}" srcOrd="0" destOrd="0" parTransId="{05E150A4-9C11-422E-ACB4-E92C2EA2E670}" sibTransId="{05630735-87FF-4204-8819-99873A050756}"/>
    <dgm:cxn modelId="{E5AF3151-8E7F-4E08-94B3-3E215C6ACF32}" type="presOf" srcId="{60D20A0A-A193-496E-B24E-85DC6405A829}" destId="{FB7DF44F-1371-4A1A-B0FF-61B67FE61DCC}" srcOrd="1" destOrd="0" presId="urn:microsoft.com/office/officeart/2005/8/layout/cycle2"/>
    <dgm:cxn modelId="{687F237E-4469-497B-9FB1-71CD6091DEE3}" type="presOf" srcId="{2D51D13E-B1C1-41C7-9B91-5FCB25062796}" destId="{D735A88B-CA23-4F9E-9F2F-DC1313775F7C}" srcOrd="0" destOrd="0" presId="urn:microsoft.com/office/officeart/2005/8/layout/cycle2"/>
    <dgm:cxn modelId="{23E99E88-2F97-4788-8483-0CF693E6AFA3}" srcId="{50F0C502-08BD-4125-8CDE-C59CFCC8DDD6}" destId="{507D5EA4-1761-4759-8C31-E6596849D3CE}" srcOrd="2" destOrd="0" parTransId="{E15B5DDE-F694-474A-A26C-C4332DFDCF99}" sibTransId="{5CF622C4-1666-40FF-B4D0-2B36A7FAFB99}"/>
    <dgm:cxn modelId="{1F1B7094-DC6F-4DE6-BA4D-25693EF95F21}" type="presOf" srcId="{F7EEB451-55AF-453A-896F-BBC7843C341B}" destId="{DAD035E8-F472-4D6A-9915-9FEC74773BA4}" srcOrd="0" destOrd="0" presId="urn:microsoft.com/office/officeart/2005/8/layout/cycle2"/>
    <dgm:cxn modelId="{4A508395-5B79-4CE9-AB58-BAF20184269E}" type="presOf" srcId="{507D5EA4-1761-4759-8C31-E6596849D3CE}" destId="{541612B2-2E87-4605-A0E6-93CDEFC18C56}" srcOrd="0" destOrd="0" presId="urn:microsoft.com/office/officeart/2005/8/layout/cycle2"/>
    <dgm:cxn modelId="{C88B7EA0-FE8C-4CF6-895E-BFF0DB5AED2F}" srcId="{50F0C502-08BD-4125-8CDE-C59CFCC8DDD6}" destId="{2D51D13E-B1C1-41C7-9B91-5FCB25062796}" srcOrd="4" destOrd="0" parTransId="{4BE85BB8-A08C-43BF-951D-7CD48512DA1D}" sibTransId="{8987B4D7-4C5E-4AFA-A9AA-3C6044F5BC5F}"/>
    <dgm:cxn modelId="{525C88A4-D899-4174-9AC1-5DB1E8F8C31B}" type="presOf" srcId="{8987B4D7-4C5E-4AFA-A9AA-3C6044F5BC5F}" destId="{874F9C1C-BC2B-4806-AD23-53586BC2B5CA}" srcOrd="0" destOrd="0" presId="urn:microsoft.com/office/officeart/2005/8/layout/cycle2"/>
    <dgm:cxn modelId="{580866E6-2FDD-4615-A121-3467CACB5482}" type="presOf" srcId="{F7EEB451-55AF-453A-896F-BBC7843C341B}" destId="{35710383-2441-4A95-B932-AF6CD0641FA0}" srcOrd="1" destOrd="0" presId="urn:microsoft.com/office/officeart/2005/8/layout/cycle2"/>
    <dgm:cxn modelId="{C968BDE8-E524-40DF-B7FF-1F7FDF09185C}" type="presOf" srcId="{60D20A0A-A193-496E-B24E-85DC6405A829}" destId="{6B407A69-F1D0-4305-B3D9-08592390DE34}" srcOrd="0" destOrd="0" presId="urn:microsoft.com/office/officeart/2005/8/layout/cycle2"/>
    <dgm:cxn modelId="{4269E6EB-4E1D-4BDB-93E1-CF732B9E167F}" type="presOf" srcId="{E1B8B27C-A577-4023-B52F-40A23673BD83}" destId="{6FE85E17-9FD4-42B9-B6D8-8ED33D8354CF}" srcOrd="0" destOrd="0" presId="urn:microsoft.com/office/officeart/2005/8/layout/cycle2"/>
    <dgm:cxn modelId="{19E9B0F0-2479-4A1D-B65E-9EDAC49D294F}" type="presOf" srcId="{50F0C502-08BD-4125-8CDE-C59CFCC8DDD6}" destId="{1BE1F610-6D46-4EFB-8D52-BA2166BBA1B8}" srcOrd="0" destOrd="0" presId="urn:microsoft.com/office/officeart/2005/8/layout/cycle2"/>
    <dgm:cxn modelId="{05D5E4F5-921B-4114-948A-449D913D6875}" type="presOf" srcId="{0C454854-B01B-4F51-A967-B2F1C5433D27}" destId="{2129C1B6-A76E-4D3D-BFF0-D2681696B9B6}" srcOrd="0" destOrd="0" presId="urn:microsoft.com/office/officeart/2005/8/layout/cycle2"/>
    <dgm:cxn modelId="{21C206AD-720C-4A7B-8F22-45BF8F48306A}" type="presParOf" srcId="{1BE1F610-6D46-4EFB-8D52-BA2166BBA1B8}" destId="{471436C5-F33A-4F21-9210-8E055BBF94B7}" srcOrd="0" destOrd="0" presId="urn:microsoft.com/office/officeart/2005/8/layout/cycle2"/>
    <dgm:cxn modelId="{39CA2BB6-3649-470F-8DBE-C9AD63EE9A98}" type="presParOf" srcId="{1BE1F610-6D46-4EFB-8D52-BA2166BBA1B8}" destId="{1F64FE99-C8B2-4EDD-B6AB-25C85F88C15E}" srcOrd="1" destOrd="0" presId="urn:microsoft.com/office/officeart/2005/8/layout/cycle2"/>
    <dgm:cxn modelId="{68A92B4F-D6EF-4D96-BCD1-490698CD4C47}" type="presParOf" srcId="{1F64FE99-C8B2-4EDD-B6AB-25C85F88C15E}" destId="{1771CA83-D015-4CA0-BB7B-5D2951EA53CB}" srcOrd="0" destOrd="0" presId="urn:microsoft.com/office/officeart/2005/8/layout/cycle2"/>
    <dgm:cxn modelId="{85593339-3946-4081-85EE-9E55397BAAE7}" type="presParOf" srcId="{1BE1F610-6D46-4EFB-8D52-BA2166BBA1B8}" destId="{6FE85E17-9FD4-42B9-B6D8-8ED33D8354CF}" srcOrd="2" destOrd="0" presId="urn:microsoft.com/office/officeart/2005/8/layout/cycle2"/>
    <dgm:cxn modelId="{412D2653-133A-4BE4-B290-3D8C62A088BA}" type="presParOf" srcId="{1BE1F610-6D46-4EFB-8D52-BA2166BBA1B8}" destId="{DAD035E8-F472-4D6A-9915-9FEC74773BA4}" srcOrd="3" destOrd="0" presId="urn:microsoft.com/office/officeart/2005/8/layout/cycle2"/>
    <dgm:cxn modelId="{19CAE41E-1BC5-494F-9550-F171AC8E725E}" type="presParOf" srcId="{DAD035E8-F472-4D6A-9915-9FEC74773BA4}" destId="{35710383-2441-4A95-B932-AF6CD0641FA0}" srcOrd="0" destOrd="0" presId="urn:microsoft.com/office/officeart/2005/8/layout/cycle2"/>
    <dgm:cxn modelId="{CC8F7314-8CCE-4E3B-80C8-F8DCFD51AA56}" type="presParOf" srcId="{1BE1F610-6D46-4EFB-8D52-BA2166BBA1B8}" destId="{541612B2-2E87-4605-A0E6-93CDEFC18C56}" srcOrd="4" destOrd="0" presId="urn:microsoft.com/office/officeart/2005/8/layout/cycle2"/>
    <dgm:cxn modelId="{7568F2A2-290D-4147-BDF4-EA97456B2CED}" type="presParOf" srcId="{1BE1F610-6D46-4EFB-8D52-BA2166BBA1B8}" destId="{9957F1C4-9EE8-4D17-9C65-C0EB65B5254E}" srcOrd="5" destOrd="0" presId="urn:microsoft.com/office/officeart/2005/8/layout/cycle2"/>
    <dgm:cxn modelId="{D9FE60A6-660C-4D07-839E-ACB0B467677D}" type="presParOf" srcId="{9957F1C4-9EE8-4D17-9C65-C0EB65B5254E}" destId="{BEEDAEFC-49B4-4C40-8F2D-0E73650F4B08}" srcOrd="0" destOrd="0" presId="urn:microsoft.com/office/officeart/2005/8/layout/cycle2"/>
    <dgm:cxn modelId="{B327D85C-DFF6-4F55-A3E5-3916B9CC0546}" type="presParOf" srcId="{1BE1F610-6D46-4EFB-8D52-BA2166BBA1B8}" destId="{2129C1B6-A76E-4D3D-BFF0-D2681696B9B6}" srcOrd="6" destOrd="0" presId="urn:microsoft.com/office/officeart/2005/8/layout/cycle2"/>
    <dgm:cxn modelId="{6A8C53EC-AF4B-49C8-8735-A040AD59977E}" type="presParOf" srcId="{1BE1F610-6D46-4EFB-8D52-BA2166BBA1B8}" destId="{6B407A69-F1D0-4305-B3D9-08592390DE34}" srcOrd="7" destOrd="0" presId="urn:microsoft.com/office/officeart/2005/8/layout/cycle2"/>
    <dgm:cxn modelId="{0B404E2C-AE3D-43B0-862E-9759C4B8B5C4}" type="presParOf" srcId="{6B407A69-F1D0-4305-B3D9-08592390DE34}" destId="{FB7DF44F-1371-4A1A-B0FF-61B67FE61DCC}" srcOrd="0" destOrd="0" presId="urn:microsoft.com/office/officeart/2005/8/layout/cycle2"/>
    <dgm:cxn modelId="{1548B43D-57FA-4750-A0EE-DDDD1EA52143}" type="presParOf" srcId="{1BE1F610-6D46-4EFB-8D52-BA2166BBA1B8}" destId="{D735A88B-CA23-4F9E-9F2F-DC1313775F7C}" srcOrd="8" destOrd="0" presId="urn:microsoft.com/office/officeart/2005/8/layout/cycle2"/>
    <dgm:cxn modelId="{CA2077C3-C201-4D5D-BAD5-60EF88075B43}" type="presParOf" srcId="{1BE1F610-6D46-4EFB-8D52-BA2166BBA1B8}" destId="{874F9C1C-BC2B-4806-AD23-53586BC2B5CA}" srcOrd="9" destOrd="0" presId="urn:microsoft.com/office/officeart/2005/8/layout/cycle2"/>
    <dgm:cxn modelId="{B29B70CA-8118-4855-B635-B11F3378E40E}" type="presParOf" srcId="{874F9C1C-BC2B-4806-AD23-53586BC2B5CA}" destId="{3D6F44BC-97BE-4F85-93FB-59ED54A7B56A}"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AE3518B-2F7D-4837-8006-B9E6DAD38E42}" type="doc">
      <dgm:prSet loTypeId="urn:microsoft.com/office/officeart/2005/8/layout/pyramid3" loCatId="pyramid" qsTypeId="urn:microsoft.com/office/officeart/2005/8/quickstyle/simple1" qsCatId="simple" csTypeId="urn:microsoft.com/office/officeart/2005/8/colors/accent1_2" csCatId="accent1" phldr="1"/>
      <dgm:spPr/>
    </dgm:pt>
    <dgm:pt modelId="{F5D2EEE3-70B9-4CC3-805A-65DAD315AEC4}">
      <dgm:prSet phldrT="[Text]"/>
      <dgm:spPr/>
      <dgm:t>
        <a:bodyPr/>
        <a:lstStyle/>
        <a:p>
          <a:endParaRPr lang="en-US" dirty="0">
            <a:solidFill>
              <a:srgbClr val="00B050"/>
            </a:solidFill>
          </a:endParaRPr>
        </a:p>
      </dgm:t>
    </dgm:pt>
    <dgm:pt modelId="{47133B49-1B7E-489A-BA4F-48373B399453}" type="parTrans" cxnId="{12AFE7B0-18B8-45F7-8E27-02B212D57BF3}">
      <dgm:prSet/>
      <dgm:spPr/>
      <dgm:t>
        <a:bodyPr/>
        <a:lstStyle/>
        <a:p>
          <a:endParaRPr lang="en-US"/>
        </a:p>
      </dgm:t>
    </dgm:pt>
    <dgm:pt modelId="{E0B9D93A-5352-40CC-AFB4-4B3BAB91E32F}" type="sibTrans" cxnId="{12AFE7B0-18B8-45F7-8E27-02B212D57BF3}">
      <dgm:prSet/>
      <dgm:spPr/>
      <dgm:t>
        <a:bodyPr/>
        <a:lstStyle/>
        <a:p>
          <a:endParaRPr lang="en-US"/>
        </a:p>
      </dgm:t>
    </dgm:pt>
    <dgm:pt modelId="{818CE3C0-67E2-4661-AB68-ED037FD3F88F}">
      <dgm:prSet phldrT="[Text]"/>
      <dgm:spPr/>
      <dgm:t>
        <a:bodyPr/>
        <a:lstStyle/>
        <a:p>
          <a:endParaRPr lang="en-US" dirty="0">
            <a:solidFill>
              <a:srgbClr val="FFFF00"/>
            </a:solidFill>
          </a:endParaRPr>
        </a:p>
      </dgm:t>
    </dgm:pt>
    <dgm:pt modelId="{64E256B8-5C52-4214-9BA7-71515BD08E11}" type="parTrans" cxnId="{A7A87105-FC09-4EC0-91F0-6D8A2DCDE805}">
      <dgm:prSet/>
      <dgm:spPr/>
      <dgm:t>
        <a:bodyPr/>
        <a:lstStyle/>
        <a:p>
          <a:endParaRPr lang="en-US"/>
        </a:p>
      </dgm:t>
    </dgm:pt>
    <dgm:pt modelId="{4CFA4134-B9BF-4D44-A627-CEE9D469CFA9}" type="sibTrans" cxnId="{A7A87105-FC09-4EC0-91F0-6D8A2DCDE805}">
      <dgm:prSet/>
      <dgm:spPr/>
      <dgm:t>
        <a:bodyPr/>
        <a:lstStyle/>
        <a:p>
          <a:endParaRPr lang="en-US"/>
        </a:p>
      </dgm:t>
    </dgm:pt>
    <dgm:pt modelId="{A7E2C38D-EFDA-4EE3-B3A8-4E12F4A69077}">
      <dgm:prSet phldrT="[Text]"/>
      <dgm:spPr/>
      <dgm:t>
        <a:bodyPr/>
        <a:lstStyle/>
        <a:p>
          <a:r>
            <a:rPr lang="en-US" dirty="0">
              <a:solidFill>
                <a:srgbClr val="FF0000"/>
              </a:solidFill>
            </a:rPr>
            <a:t>Why?</a:t>
          </a:r>
        </a:p>
      </dgm:t>
    </dgm:pt>
    <dgm:pt modelId="{4F66AB3E-3D24-4E4E-AABF-CCB73FEF5E7E}" type="parTrans" cxnId="{EDAD0BCC-1D8E-4A7E-B088-D3F125480529}">
      <dgm:prSet/>
      <dgm:spPr/>
      <dgm:t>
        <a:bodyPr/>
        <a:lstStyle/>
        <a:p>
          <a:endParaRPr lang="en-US"/>
        </a:p>
      </dgm:t>
    </dgm:pt>
    <dgm:pt modelId="{59CA6C13-4D66-4759-B6AF-F5AFC15C05AF}" type="sibTrans" cxnId="{EDAD0BCC-1D8E-4A7E-B088-D3F125480529}">
      <dgm:prSet/>
      <dgm:spPr/>
      <dgm:t>
        <a:bodyPr/>
        <a:lstStyle/>
        <a:p>
          <a:endParaRPr lang="en-US"/>
        </a:p>
      </dgm:t>
    </dgm:pt>
    <dgm:pt modelId="{5D3752C6-872D-4A60-8096-63C38347143E}" type="pres">
      <dgm:prSet presAssocID="{2AE3518B-2F7D-4837-8006-B9E6DAD38E42}" presName="Name0" presStyleCnt="0">
        <dgm:presLayoutVars>
          <dgm:dir/>
          <dgm:animLvl val="lvl"/>
          <dgm:resizeHandles val="exact"/>
        </dgm:presLayoutVars>
      </dgm:prSet>
      <dgm:spPr/>
    </dgm:pt>
    <dgm:pt modelId="{F01A7EF4-8279-4239-84C4-F4E264D309A1}" type="pres">
      <dgm:prSet presAssocID="{F5D2EEE3-70B9-4CC3-805A-65DAD315AEC4}" presName="Name8" presStyleCnt="0"/>
      <dgm:spPr/>
    </dgm:pt>
    <dgm:pt modelId="{6BAB68DD-8546-40BA-B81C-1A19CD827EBC}" type="pres">
      <dgm:prSet presAssocID="{F5D2EEE3-70B9-4CC3-805A-65DAD315AEC4}" presName="level" presStyleLbl="node1" presStyleIdx="0" presStyleCnt="3" custLinFactNeighborX="-3970" custLinFactNeighborY="-510">
        <dgm:presLayoutVars>
          <dgm:chMax val="1"/>
          <dgm:bulletEnabled val="1"/>
        </dgm:presLayoutVars>
      </dgm:prSet>
      <dgm:spPr/>
    </dgm:pt>
    <dgm:pt modelId="{3F61E08A-AE7F-4AC5-BBCE-39CE0EABCE3E}" type="pres">
      <dgm:prSet presAssocID="{F5D2EEE3-70B9-4CC3-805A-65DAD315AEC4}" presName="levelTx" presStyleLbl="revTx" presStyleIdx="0" presStyleCnt="0">
        <dgm:presLayoutVars>
          <dgm:chMax val="1"/>
          <dgm:bulletEnabled val="1"/>
        </dgm:presLayoutVars>
      </dgm:prSet>
      <dgm:spPr/>
    </dgm:pt>
    <dgm:pt modelId="{F47C3ED7-976B-48BE-8C6E-0242B35CBF2B}" type="pres">
      <dgm:prSet presAssocID="{818CE3C0-67E2-4661-AB68-ED037FD3F88F}" presName="Name8" presStyleCnt="0"/>
      <dgm:spPr/>
    </dgm:pt>
    <dgm:pt modelId="{331FCA47-2875-4EE4-8A20-D3DF2733EAED}" type="pres">
      <dgm:prSet presAssocID="{818CE3C0-67E2-4661-AB68-ED037FD3F88F}" presName="level" presStyleLbl="node1" presStyleIdx="1" presStyleCnt="3">
        <dgm:presLayoutVars>
          <dgm:chMax val="1"/>
          <dgm:bulletEnabled val="1"/>
        </dgm:presLayoutVars>
      </dgm:prSet>
      <dgm:spPr/>
    </dgm:pt>
    <dgm:pt modelId="{700DF521-C754-4BF5-8080-6B8BF8921323}" type="pres">
      <dgm:prSet presAssocID="{818CE3C0-67E2-4661-AB68-ED037FD3F88F}" presName="levelTx" presStyleLbl="revTx" presStyleIdx="0" presStyleCnt="0">
        <dgm:presLayoutVars>
          <dgm:chMax val="1"/>
          <dgm:bulletEnabled val="1"/>
        </dgm:presLayoutVars>
      </dgm:prSet>
      <dgm:spPr/>
    </dgm:pt>
    <dgm:pt modelId="{B525572A-E42F-422F-85B0-11840ED9C708}" type="pres">
      <dgm:prSet presAssocID="{A7E2C38D-EFDA-4EE3-B3A8-4E12F4A69077}" presName="Name8" presStyleCnt="0"/>
      <dgm:spPr/>
    </dgm:pt>
    <dgm:pt modelId="{92A2EDBF-2493-4145-A513-32CBC27853A2}" type="pres">
      <dgm:prSet presAssocID="{A7E2C38D-EFDA-4EE3-B3A8-4E12F4A69077}" presName="level" presStyleLbl="node1" presStyleIdx="2" presStyleCnt="3">
        <dgm:presLayoutVars>
          <dgm:chMax val="1"/>
          <dgm:bulletEnabled val="1"/>
        </dgm:presLayoutVars>
      </dgm:prSet>
      <dgm:spPr/>
    </dgm:pt>
    <dgm:pt modelId="{90C3BA74-26FF-4138-9901-9497F2D4EBB5}" type="pres">
      <dgm:prSet presAssocID="{A7E2C38D-EFDA-4EE3-B3A8-4E12F4A69077}" presName="levelTx" presStyleLbl="revTx" presStyleIdx="0" presStyleCnt="0">
        <dgm:presLayoutVars>
          <dgm:chMax val="1"/>
          <dgm:bulletEnabled val="1"/>
        </dgm:presLayoutVars>
      </dgm:prSet>
      <dgm:spPr/>
    </dgm:pt>
  </dgm:ptLst>
  <dgm:cxnLst>
    <dgm:cxn modelId="{8F9AAA01-16F8-4EDA-A482-274E24408BAC}" type="presOf" srcId="{818CE3C0-67E2-4661-AB68-ED037FD3F88F}" destId="{331FCA47-2875-4EE4-8A20-D3DF2733EAED}" srcOrd="0" destOrd="0" presId="urn:microsoft.com/office/officeart/2005/8/layout/pyramid3"/>
    <dgm:cxn modelId="{A7A87105-FC09-4EC0-91F0-6D8A2DCDE805}" srcId="{2AE3518B-2F7D-4837-8006-B9E6DAD38E42}" destId="{818CE3C0-67E2-4661-AB68-ED037FD3F88F}" srcOrd="1" destOrd="0" parTransId="{64E256B8-5C52-4214-9BA7-71515BD08E11}" sibTransId="{4CFA4134-B9BF-4D44-A627-CEE9D469CFA9}"/>
    <dgm:cxn modelId="{06103049-6660-4CD2-9827-9C1185C1BFB8}" type="presOf" srcId="{A7E2C38D-EFDA-4EE3-B3A8-4E12F4A69077}" destId="{90C3BA74-26FF-4138-9901-9497F2D4EBB5}" srcOrd="1" destOrd="0" presId="urn:microsoft.com/office/officeart/2005/8/layout/pyramid3"/>
    <dgm:cxn modelId="{63FEBD92-5F10-4192-BD9A-CCE8C137A9F8}" type="presOf" srcId="{A7E2C38D-EFDA-4EE3-B3A8-4E12F4A69077}" destId="{92A2EDBF-2493-4145-A513-32CBC27853A2}" srcOrd="0" destOrd="0" presId="urn:microsoft.com/office/officeart/2005/8/layout/pyramid3"/>
    <dgm:cxn modelId="{12AFE7B0-18B8-45F7-8E27-02B212D57BF3}" srcId="{2AE3518B-2F7D-4837-8006-B9E6DAD38E42}" destId="{F5D2EEE3-70B9-4CC3-805A-65DAD315AEC4}" srcOrd="0" destOrd="0" parTransId="{47133B49-1B7E-489A-BA4F-48373B399453}" sibTransId="{E0B9D93A-5352-40CC-AFB4-4B3BAB91E32F}"/>
    <dgm:cxn modelId="{412B3FC7-C3CC-4651-A555-CF96AE4BB576}" type="presOf" srcId="{F5D2EEE3-70B9-4CC3-805A-65DAD315AEC4}" destId="{3F61E08A-AE7F-4AC5-BBCE-39CE0EABCE3E}" srcOrd="1" destOrd="0" presId="urn:microsoft.com/office/officeart/2005/8/layout/pyramid3"/>
    <dgm:cxn modelId="{EDAD0BCC-1D8E-4A7E-B088-D3F125480529}" srcId="{2AE3518B-2F7D-4837-8006-B9E6DAD38E42}" destId="{A7E2C38D-EFDA-4EE3-B3A8-4E12F4A69077}" srcOrd="2" destOrd="0" parTransId="{4F66AB3E-3D24-4E4E-AABF-CCB73FEF5E7E}" sibTransId="{59CA6C13-4D66-4759-B6AF-F5AFC15C05AF}"/>
    <dgm:cxn modelId="{F00775CF-1565-4064-8D09-D21E78D5E2E6}" type="presOf" srcId="{2AE3518B-2F7D-4837-8006-B9E6DAD38E42}" destId="{5D3752C6-872D-4A60-8096-63C38347143E}" srcOrd="0" destOrd="0" presId="urn:microsoft.com/office/officeart/2005/8/layout/pyramid3"/>
    <dgm:cxn modelId="{B78220F2-16F8-44B5-9CB9-E5F2452FEED0}" type="presOf" srcId="{818CE3C0-67E2-4661-AB68-ED037FD3F88F}" destId="{700DF521-C754-4BF5-8080-6B8BF8921323}" srcOrd="1" destOrd="0" presId="urn:microsoft.com/office/officeart/2005/8/layout/pyramid3"/>
    <dgm:cxn modelId="{BD6BA8F2-3262-4F8F-A982-D84B95BAA9FC}" type="presOf" srcId="{F5D2EEE3-70B9-4CC3-805A-65DAD315AEC4}" destId="{6BAB68DD-8546-40BA-B81C-1A19CD827EBC}" srcOrd="0" destOrd="0" presId="urn:microsoft.com/office/officeart/2005/8/layout/pyramid3"/>
    <dgm:cxn modelId="{4949A567-E982-414C-A126-F67ABF464C47}" type="presParOf" srcId="{5D3752C6-872D-4A60-8096-63C38347143E}" destId="{F01A7EF4-8279-4239-84C4-F4E264D309A1}" srcOrd="0" destOrd="0" presId="urn:microsoft.com/office/officeart/2005/8/layout/pyramid3"/>
    <dgm:cxn modelId="{3F3532E6-7B45-40E5-BEC7-9C40EC2DA6BB}" type="presParOf" srcId="{F01A7EF4-8279-4239-84C4-F4E264D309A1}" destId="{6BAB68DD-8546-40BA-B81C-1A19CD827EBC}" srcOrd="0" destOrd="0" presId="urn:microsoft.com/office/officeart/2005/8/layout/pyramid3"/>
    <dgm:cxn modelId="{735162D5-A1CC-4E87-B95B-5B687B577496}" type="presParOf" srcId="{F01A7EF4-8279-4239-84C4-F4E264D309A1}" destId="{3F61E08A-AE7F-4AC5-BBCE-39CE0EABCE3E}" srcOrd="1" destOrd="0" presId="urn:microsoft.com/office/officeart/2005/8/layout/pyramid3"/>
    <dgm:cxn modelId="{DDCF317A-5BC9-4E17-B9F8-41BC1EB8DE81}" type="presParOf" srcId="{5D3752C6-872D-4A60-8096-63C38347143E}" destId="{F47C3ED7-976B-48BE-8C6E-0242B35CBF2B}" srcOrd="1" destOrd="0" presId="urn:microsoft.com/office/officeart/2005/8/layout/pyramid3"/>
    <dgm:cxn modelId="{7951A5C4-CBE0-47DC-9C5D-53BE050322D6}" type="presParOf" srcId="{F47C3ED7-976B-48BE-8C6E-0242B35CBF2B}" destId="{331FCA47-2875-4EE4-8A20-D3DF2733EAED}" srcOrd="0" destOrd="0" presId="urn:microsoft.com/office/officeart/2005/8/layout/pyramid3"/>
    <dgm:cxn modelId="{BB0EB02C-57F2-4E7A-87AB-F1D6A093946D}" type="presParOf" srcId="{F47C3ED7-976B-48BE-8C6E-0242B35CBF2B}" destId="{700DF521-C754-4BF5-8080-6B8BF8921323}" srcOrd="1" destOrd="0" presId="urn:microsoft.com/office/officeart/2005/8/layout/pyramid3"/>
    <dgm:cxn modelId="{58E06B4B-72E3-4746-BE1F-0E753F77B350}" type="presParOf" srcId="{5D3752C6-872D-4A60-8096-63C38347143E}" destId="{B525572A-E42F-422F-85B0-11840ED9C708}" srcOrd="2" destOrd="0" presId="urn:microsoft.com/office/officeart/2005/8/layout/pyramid3"/>
    <dgm:cxn modelId="{7FDB40A7-D428-472E-889B-44BB35EBFEF1}" type="presParOf" srcId="{B525572A-E42F-422F-85B0-11840ED9C708}" destId="{92A2EDBF-2493-4145-A513-32CBC27853A2}" srcOrd="0" destOrd="0" presId="urn:microsoft.com/office/officeart/2005/8/layout/pyramid3"/>
    <dgm:cxn modelId="{49EA325E-7E21-43D4-BDAF-4F22B23593F8}" type="presParOf" srcId="{B525572A-E42F-422F-85B0-11840ED9C708}" destId="{90C3BA74-26FF-4138-9901-9497F2D4EBB5}"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AE3518B-2F7D-4837-8006-B9E6DAD38E42}" type="doc">
      <dgm:prSet loTypeId="urn:microsoft.com/office/officeart/2005/8/layout/pyramid3" loCatId="pyramid" qsTypeId="urn:microsoft.com/office/officeart/2005/8/quickstyle/simple1" qsCatId="simple" csTypeId="urn:microsoft.com/office/officeart/2005/8/colors/accent1_2" csCatId="accent1" phldr="1"/>
      <dgm:spPr/>
    </dgm:pt>
    <dgm:pt modelId="{F5D2EEE3-70B9-4CC3-805A-65DAD315AEC4}">
      <dgm:prSet phldrT="[Text]"/>
      <dgm:spPr/>
      <dgm:t>
        <a:bodyPr/>
        <a:lstStyle/>
        <a:p>
          <a:endParaRPr lang="en-US" dirty="0">
            <a:solidFill>
              <a:srgbClr val="00B050"/>
            </a:solidFill>
          </a:endParaRPr>
        </a:p>
      </dgm:t>
    </dgm:pt>
    <dgm:pt modelId="{47133B49-1B7E-489A-BA4F-48373B399453}" type="parTrans" cxnId="{12AFE7B0-18B8-45F7-8E27-02B212D57BF3}">
      <dgm:prSet/>
      <dgm:spPr/>
      <dgm:t>
        <a:bodyPr/>
        <a:lstStyle/>
        <a:p>
          <a:endParaRPr lang="en-US"/>
        </a:p>
      </dgm:t>
    </dgm:pt>
    <dgm:pt modelId="{E0B9D93A-5352-40CC-AFB4-4B3BAB91E32F}" type="sibTrans" cxnId="{12AFE7B0-18B8-45F7-8E27-02B212D57BF3}">
      <dgm:prSet/>
      <dgm:spPr/>
      <dgm:t>
        <a:bodyPr/>
        <a:lstStyle/>
        <a:p>
          <a:endParaRPr lang="en-US"/>
        </a:p>
      </dgm:t>
    </dgm:pt>
    <dgm:pt modelId="{818CE3C0-67E2-4661-AB68-ED037FD3F88F}">
      <dgm:prSet phldrT="[Text]"/>
      <dgm:spPr/>
      <dgm:t>
        <a:bodyPr/>
        <a:lstStyle/>
        <a:p>
          <a:r>
            <a:rPr lang="en-US" dirty="0">
              <a:solidFill>
                <a:srgbClr val="FFFF00"/>
              </a:solidFill>
            </a:rPr>
            <a:t>What?</a:t>
          </a:r>
        </a:p>
      </dgm:t>
    </dgm:pt>
    <dgm:pt modelId="{64E256B8-5C52-4214-9BA7-71515BD08E11}" type="parTrans" cxnId="{A7A87105-FC09-4EC0-91F0-6D8A2DCDE805}">
      <dgm:prSet/>
      <dgm:spPr/>
      <dgm:t>
        <a:bodyPr/>
        <a:lstStyle/>
        <a:p>
          <a:endParaRPr lang="en-US"/>
        </a:p>
      </dgm:t>
    </dgm:pt>
    <dgm:pt modelId="{4CFA4134-B9BF-4D44-A627-CEE9D469CFA9}" type="sibTrans" cxnId="{A7A87105-FC09-4EC0-91F0-6D8A2DCDE805}">
      <dgm:prSet/>
      <dgm:spPr/>
      <dgm:t>
        <a:bodyPr/>
        <a:lstStyle/>
        <a:p>
          <a:endParaRPr lang="en-US"/>
        </a:p>
      </dgm:t>
    </dgm:pt>
    <dgm:pt modelId="{A7E2C38D-EFDA-4EE3-B3A8-4E12F4A69077}">
      <dgm:prSet phldrT="[Text]"/>
      <dgm:spPr/>
      <dgm:t>
        <a:bodyPr/>
        <a:lstStyle/>
        <a:p>
          <a:endParaRPr lang="en-US" dirty="0">
            <a:solidFill>
              <a:srgbClr val="FF0000"/>
            </a:solidFill>
          </a:endParaRPr>
        </a:p>
      </dgm:t>
    </dgm:pt>
    <dgm:pt modelId="{4F66AB3E-3D24-4E4E-AABF-CCB73FEF5E7E}" type="parTrans" cxnId="{EDAD0BCC-1D8E-4A7E-B088-D3F125480529}">
      <dgm:prSet/>
      <dgm:spPr/>
      <dgm:t>
        <a:bodyPr/>
        <a:lstStyle/>
        <a:p>
          <a:endParaRPr lang="en-US"/>
        </a:p>
      </dgm:t>
    </dgm:pt>
    <dgm:pt modelId="{59CA6C13-4D66-4759-B6AF-F5AFC15C05AF}" type="sibTrans" cxnId="{EDAD0BCC-1D8E-4A7E-B088-D3F125480529}">
      <dgm:prSet/>
      <dgm:spPr/>
      <dgm:t>
        <a:bodyPr/>
        <a:lstStyle/>
        <a:p>
          <a:endParaRPr lang="en-US"/>
        </a:p>
      </dgm:t>
    </dgm:pt>
    <dgm:pt modelId="{5D3752C6-872D-4A60-8096-63C38347143E}" type="pres">
      <dgm:prSet presAssocID="{2AE3518B-2F7D-4837-8006-B9E6DAD38E42}" presName="Name0" presStyleCnt="0">
        <dgm:presLayoutVars>
          <dgm:dir/>
          <dgm:animLvl val="lvl"/>
          <dgm:resizeHandles val="exact"/>
        </dgm:presLayoutVars>
      </dgm:prSet>
      <dgm:spPr/>
    </dgm:pt>
    <dgm:pt modelId="{F01A7EF4-8279-4239-84C4-F4E264D309A1}" type="pres">
      <dgm:prSet presAssocID="{F5D2EEE3-70B9-4CC3-805A-65DAD315AEC4}" presName="Name8" presStyleCnt="0"/>
      <dgm:spPr/>
    </dgm:pt>
    <dgm:pt modelId="{6BAB68DD-8546-40BA-B81C-1A19CD827EBC}" type="pres">
      <dgm:prSet presAssocID="{F5D2EEE3-70B9-4CC3-805A-65DAD315AEC4}" presName="level" presStyleLbl="node1" presStyleIdx="0" presStyleCnt="3" custLinFactNeighborX="-15760" custLinFactNeighborY="-5607">
        <dgm:presLayoutVars>
          <dgm:chMax val="1"/>
          <dgm:bulletEnabled val="1"/>
        </dgm:presLayoutVars>
      </dgm:prSet>
      <dgm:spPr/>
    </dgm:pt>
    <dgm:pt modelId="{3F61E08A-AE7F-4AC5-BBCE-39CE0EABCE3E}" type="pres">
      <dgm:prSet presAssocID="{F5D2EEE3-70B9-4CC3-805A-65DAD315AEC4}" presName="levelTx" presStyleLbl="revTx" presStyleIdx="0" presStyleCnt="0">
        <dgm:presLayoutVars>
          <dgm:chMax val="1"/>
          <dgm:bulletEnabled val="1"/>
        </dgm:presLayoutVars>
      </dgm:prSet>
      <dgm:spPr/>
    </dgm:pt>
    <dgm:pt modelId="{F47C3ED7-976B-48BE-8C6E-0242B35CBF2B}" type="pres">
      <dgm:prSet presAssocID="{818CE3C0-67E2-4661-AB68-ED037FD3F88F}" presName="Name8" presStyleCnt="0"/>
      <dgm:spPr/>
    </dgm:pt>
    <dgm:pt modelId="{331FCA47-2875-4EE4-8A20-D3DF2733EAED}" type="pres">
      <dgm:prSet presAssocID="{818CE3C0-67E2-4661-AB68-ED037FD3F88F}" presName="level" presStyleLbl="node1" presStyleIdx="1" presStyleCnt="3">
        <dgm:presLayoutVars>
          <dgm:chMax val="1"/>
          <dgm:bulletEnabled val="1"/>
        </dgm:presLayoutVars>
      </dgm:prSet>
      <dgm:spPr/>
    </dgm:pt>
    <dgm:pt modelId="{700DF521-C754-4BF5-8080-6B8BF8921323}" type="pres">
      <dgm:prSet presAssocID="{818CE3C0-67E2-4661-AB68-ED037FD3F88F}" presName="levelTx" presStyleLbl="revTx" presStyleIdx="0" presStyleCnt="0">
        <dgm:presLayoutVars>
          <dgm:chMax val="1"/>
          <dgm:bulletEnabled val="1"/>
        </dgm:presLayoutVars>
      </dgm:prSet>
      <dgm:spPr/>
    </dgm:pt>
    <dgm:pt modelId="{B525572A-E42F-422F-85B0-11840ED9C708}" type="pres">
      <dgm:prSet presAssocID="{A7E2C38D-EFDA-4EE3-B3A8-4E12F4A69077}" presName="Name8" presStyleCnt="0"/>
      <dgm:spPr/>
    </dgm:pt>
    <dgm:pt modelId="{92A2EDBF-2493-4145-A513-32CBC27853A2}" type="pres">
      <dgm:prSet presAssocID="{A7E2C38D-EFDA-4EE3-B3A8-4E12F4A69077}" presName="level" presStyleLbl="node1" presStyleIdx="2" presStyleCnt="3">
        <dgm:presLayoutVars>
          <dgm:chMax val="1"/>
          <dgm:bulletEnabled val="1"/>
        </dgm:presLayoutVars>
      </dgm:prSet>
      <dgm:spPr/>
    </dgm:pt>
    <dgm:pt modelId="{90C3BA74-26FF-4138-9901-9497F2D4EBB5}" type="pres">
      <dgm:prSet presAssocID="{A7E2C38D-EFDA-4EE3-B3A8-4E12F4A69077}" presName="levelTx" presStyleLbl="revTx" presStyleIdx="0" presStyleCnt="0">
        <dgm:presLayoutVars>
          <dgm:chMax val="1"/>
          <dgm:bulletEnabled val="1"/>
        </dgm:presLayoutVars>
      </dgm:prSet>
      <dgm:spPr/>
    </dgm:pt>
  </dgm:ptLst>
  <dgm:cxnLst>
    <dgm:cxn modelId="{8F9AAA01-16F8-4EDA-A482-274E24408BAC}" type="presOf" srcId="{818CE3C0-67E2-4661-AB68-ED037FD3F88F}" destId="{331FCA47-2875-4EE4-8A20-D3DF2733EAED}" srcOrd="0" destOrd="0" presId="urn:microsoft.com/office/officeart/2005/8/layout/pyramid3"/>
    <dgm:cxn modelId="{A7A87105-FC09-4EC0-91F0-6D8A2DCDE805}" srcId="{2AE3518B-2F7D-4837-8006-B9E6DAD38E42}" destId="{818CE3C0-67E2-4661-AB68-ED037FD3F88F}" srcOrd="1" destOrd="0" parTransId="{64E256B8-5C52-4214-9BA7-71515BD08E11}" sibTransId="{4CFA4134-B9BF-4D44-A627-CEE9D469CFA9}"/>
    <dgm:cxn modelId="{06103049-6660-4CD2-9827-9C1185C1BFB8}" type="presOf" srcId="{A7E2C38D-EFDA-4EE3-B3A8-4E12F4A69077}" destId="{90C3BA74-26FF-4138-9901-9497F2D4EBB5}" srcOrd="1" destOrd="0" presId="urn:microsoft.com/office/officeart/2005/8/layout/pyramid3"/>
    <dgm:cxn modelId="{63FEBD92-5F10-4192-BD9A-CCE8C137A9F8}" type="presOf" srcId="{A7E2C38D-EFDA-4EE3-B3A8-4E12F4A69077}" destId="{92A2EDBF-2493-4145-A513-32CBC27853A2}" srcOrd="0" destOrd="0" presId="urn:microsoft.com/office/officeart/2005/8/layout/pyramid3"/>
    <dgm:cxn modelId="{12AFE7B0-18B8-45F7-8E27-02B212D57BF3}" srcId="{2AE3518B-2F7D-4837-8006-B9E6DAD38E42}" destId="{F5D2EEE3-70B9-4CC3-805A-65DAD315AEC4}" srcOrd="0" destOrd="0" parTransId="{47133B49-1B7E-489A-BA4F-48373B399453}" sibTransId="{E0B9D93A-5352-40CC-AFB4-4B3BAB91E32F}"/>
    <dgm:cxn modelId="{412B3FC7-C3CC-4651-A555-CF96AE4BB576}" type="presOf" srcId="{F5D2EEE3-70B9-4CC3-805A-65DAD315AEC4}" destId="{3F61E08A-AE7F-4AC5-BBCE-39CE0EABCE3E}" srcOrd="1" destOrd="0" presId="urn:microsoft.com/office/officeart/2005/8/layout/pyramid3"/>
    <dgm:cxn modelId="{EDAD0BCC-1D8E-4A7E-B088-D3F125480529}" srcId="{2AE3518B-2F7D-4837-8006-B9E6DAD38E42}" destId="{A7E2C38D-EFDA-4EE3-B3A8-4E12F4A69077}" srcOrd="2" destOrd="0" parTransId="{4F66AB3E-3D24-4E4E-AABF-CCB73FEF5E7E}" sibTransId="{59CA6C13-4D66-4759-B6AF-F5AFC15C05AF}"/>
    <dgm:cxn modelId="{F00775CF-1565-4064-8D09-D21E78D5E2E6}" type="presOf" srcId="{2AE3518B-2F7D-4837-8006-B9E6DAD38E42}" destId="{5D3752C6-872D-4A60-8096-63C38347143E}" srcOrd="0" destOrd="0" presId="urn:microsoft.com/office/officeart/2005/8/layout/pyramid3"/>
    <dgm:cxn modelId="{B78220F2-16F8-44B5-9CB9-E5F2452FEED0}" type="presOf" srcId="{818CE3C0-67E2-4661-AB68-ED037FD3F88F}" destId="{700DF521-C754-4BF5-8080-6B8BF8921323}" srcOrd="1" destOrd="0" presId="urn:microsoft.com/office/officeart/2005/8/layout/pyramid3"/>
    <dgm:cxn modelId="{BD6BA8F2-3262-4F8F-A982-D84B95BAA9FC}" type="presOf" srcId="{F5D2EEE3-70B9-4CC3-805A-65DAD315AEC4}" destId="{6BAB68DD-8546-40BA-B81C-1A19CD827EBC}" srcOrd="0" destOrd="0" presId="urn:microsoft.com/office/officeart/2005/8/layout/pyramid3"/>
    <dgm:cxn modelId="{4949A567-E982-414C-A126-F67ABF464C47}" type="presParOf" srcId="{5D3752C6-872D-4A60-8096-63C38347143E}" destId="{F01A7EF4-8279-4239-84C4-F4E264D309A1}" srcOrd="0" destOrd="0" presId="urn:microsoft.com/office/officeart/2005/8/layout/pyramid3"/>
    <dgm:cxn modelId="{3F3532E6-7B45-40E5-BEC7-9C40EC2DA6BB}" type="presParOf" srcId="{F01A7EF4-8279-4239-84C4-F4E264D309A1}" destId="{6BAB68DD-8546-40BA-B81C-1A19CD827EBC}" srcOrd="0" destOrd="0" presId="urn:microsoft.com/office/officeart/2005/8/layout/pyramid3"/>
    <dgm:cxn modelId="{735162D5-A1CC-4E87-B95B-5B687B577496}" type="presParOf" srcId="{F01A7EF4-8279-4239-84C4-F4E264D309A1}" destId="{3F61E08A-AE7F-4AC5-BBCE-39CE0EABCE3E}" srcOrd="1" destOrd="0" presId="urn:microsoft.com/office/officeart/2005/8/layout/pyramid3"/>
    <dgm:cxn modelId="{DDCF317A-5BC9-4E17-B9F8-41BC1EB8DE81}" type="presParOf" srcId="{5D3752C6-872D-4A60-8096-63C38347143E}" destId="{F47C3ED7-976B-48BE-8C6E-0242B35CBF2B}" srcOrd="1" destOrd="0" presId="urn:microsoft.com/office/officeart/2005/8/layout/pyramid3"/>
    <dgm:cxn modelId="{7951A5C4-CBE0-47DC-9C5D-53BE050322D6}" type="presParOf" srcId="{F47C3ED7-976B-48BE-8C6E-0242B35CBF2B}" destId="{331FCA47-2875-4EE4-8A20-D3DF2733EAED}" srcOrd="0" destOrd="0" presId="urn:microsoft.com/office/officeart/2005/8/layout/pyramid3"/>
    <dgm:cxn modelId="{BB0EB02C-57F2-4E7A-87AB-F1D6A093946D}" type="presParOf" srcId="{F47C3ED7-976B-48BE-8C6E-0242B35CBF2B}" destId="{700DF521-C754-4BF5-8080-6B8BF8921323}" srcOrd="1" destOrd="0" presId="urn:microsoft.com/office/officeart/2005/8/layout/pyramid3"/>
    <dgm:cxn modelId="{58E06B4B-72E3-4746-BE1F-0E753F77B350}" type="presParOf" srcId="{5D3752C6-872D-4A60-8096-63C38347143E}" destId="{B525572A-E42F-422F-85B0-11840ED9C708}" srcOrd="2" destOrd="0" presId="urn:microsoft.com/office/officeart/2005/8/layout/pyramid3"/>
    <dgm:cxn modelId="{7FDB40A7-D428-472E-889B-44BB35EBFEF1}" type="presParOf" srcId="{B525572A-E42F-422F-85B0-11840ED9C708}" destId="{92A2EDBF-2493-4145-A513-32CBC27853A2}" srcOrd="0" destOrd="0" presId="urn:microsoft.com/office/officeart/2005/8/layout/pyramid3"/>
    <dgm:cxn modelId="{49EA325E-7E21-43D4-BDAF-4F22B23593F8}" type="presParOf" srcId="{B525572A-E42F-422F-85B0-11840ED9C708}" destId="{90C3BA74-26FF-4138-9901-9497F2D4EBB5}"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AE3518B-2F7D-4837-8006-B9E6DAD38E42}" type="doc">
      <dgm:prSet loTypeId="urn:microsoft.com/office/officeart/2005/8/layout/pyramid3" loCatId="pyramid" qsTypeId="urn:microsoft.com/office/officeart/2005/8/quickstyle/simple1" qsCatId="simple" csTypeId="urn:microsoft.com/office/officeart/2005/8/colors/accent1_2" csCatId="accent1" phldr="1"/>
      <dgm:spPr/>
    </dgm:pt>
    <dgm:pt modelId="{F5D2EEE3-70B9-4CC3-805A-65DAD315AEC4}">
      <dgm:prSet phldrT="[Text]"/>
      <dgm:spPr/>
      <dgm:t>
        <a:bodyPr/>
        <a:lstStyle/>
        <a:p>
          <a:r>
            <a:rPr lang="en-US" dirty="0">
              <a:solidFill>
                <a:srgbClr val="00B050"/>
              </a:solidFill>
            </a:rPr>
            <a:t>How?</a:t>
          </a:r>
        </a:p>
      </dgm:t>
    </dgm:pt>
    <dgm:pt modelId="{47133B49-1B7E-489A-BA4F-48373B399453}" type="parTrans" cxnId="{12AFE7B0-18B8-45F7-8E27-02B212D57BF3}">
      <dgm:prSet/>
      <dgm:spPr/>
      <dgm:t>
        <a:bodyPr/>
        <a:lstStyle/>
        <a:p>
          <a:endParaRPr lang="en-US"/>
        </a:p>
      </dgm:t>
    </dgm:pt>
    <dgm:pt modelId="{E0B9D93A-5352-40CC-AFB4-4B3BAB91E32F}" type="sibTrans" cxnId="{12AFE7B0-18B8-45F7-8E27-02B212D57BF3}">
      <dgm:prSet/>
      <dgm:spPr/>
      <dgm:t>
        <a:bodyPr/>
        <a:lstStyle/>
        <a:p>
          <a:endParaRPr lang="en-US"/>
        </a:p>
      </dgm:t>
    </dgm:pt>
    <dgm:pt modelId="{818CE3C0-67E2-4661-AB68-ED037FD3F88F}">
      <dgm:prSet phldrT="[Text]"/>
      <dgm:spPr/>
      <dgm:t>
        <a:bodyPr/>
        <a:lstStyle/>
        <a:p>
          <a:endParaRPr lang="en-US" dirty="0">
            <a:solidFill>
              <a:srgbClr val="FFFF00"/>
            </a:solidFill>
          </a:endParaRPr>
        </a:p>
      </dgm:t>
    </dgm:pt>
    <dgm:pt modelId="{64E256B8-5C52-4214-9BA7-71515BD08E11}" type="parTrans" cxnId="{A7A87105-FC09-4EC0-91F0-6D8A2DCDE805}">
      <dgm:prSet/>
      <dgm:spPr/>
      <dgm:t>
        <a:bodyPr/>
        <a:lstStyle/>
        <a:p>
          <a:endParaRPr lang="en-US"/>
        </a:p>
      </dgm:t>
    </dgm:pt>
    <dgm:pt modelId="{4CFA4134-B9BF-4D44-A627-CEE9D469CFA9}" type="sibTrans" cxnId="{A7A87105-FC09-4EC0-91F0-6D8A2DCDE805}">
      <dgm:prSet/>
      <dgm:spPr/>
      <dgm:t>
        <a:bodyPr/>
        <a:lstStyle/>
        <a:p>
          <a:endParaRPr lang="en-US"/>
        </a:p>
      </dgm:t>
    </dgm:pt>
    <dgm:pt modelId="{A7E2C38D-EFDA-4EE3-B3A8-4E12F4A69077}">
      <dgm:prSet phldrT="[Text]"/>
      <dgm:spPr/>
      <dgm:t>
        <a:bodyPr/>
        <a:lstStyle/>
        <a:p>
          <a:endParaRPr lang="en-US" dirty="0">
            <a:solidFill>
              <a:srgbClr val="FF0000"/>
            </a:solidFill>
          </a:endParaRPr>
        </a:p>
      </dgm:t>
    </dgm:pt>
    <dgm:pt modelId="{4F66AB3E-3D24-4E4E-AABF-CCB73FEF5E7E}" type="parTrans" cxnId="{EDAD0BCC-1D8E-4A7E-B088-D3F125480529}">
      <dgm:prSet/>
      <dgm:spPr/>
      <dgm:t>
        <a:bodyPr/>
        <a:lstStyle/>
        <a:p>
          <a:endParaRPr lang="en-US"/>
        </a:p>
      </dgm:t>
    </dgm:pt>
    <dgm:pt modelId="{59CA6C13-4D66-4759-B6AF-F5AFC15C05AF}" type="sibTrans" cxnId="{EDAD0BCC-1D8E-4A7E-B088-D3F125480529}">
      <dgm:prSet/>
      <dgm:spPr/>
      <dgm:t>
        <a:bodyPr/>
        <a:lstStyle/>
        <a:p>
          <a:endParaRPr lang="en-US"/>
        </a:p>
      </dgm:t>
    </dgm:pt>
    <dgm:pt modelId="{5D3752C6-872D-4A60-8096-63C38347143E}" type="pres">
      <dgm:prSet presAssocID="{2AE3518B-2F7D-4837-8006-B9E6DAD38E42}" presName="Name0" presStyleCnt="0">
        <dgm:presLayoutVars>
          <dgm:dir/>
          <dgm:animLvl val="lvl"/>
          <dgm:resizeHandles val="exact"/>
        </dgm:presLayoutVars>
      </dgm:prSet>
      <dgm:spPr/>
    </dgm:pt>
    <dgm:pt modelId="{F01A7EF4-8279-4239-84C4-F4E264D309A1}" type="pres">
      <dgm:prSet presAssocID="{F5D2EEE3-70B9-4CC3-805A-65DAD315AEC4}" presName="Name8" presStyleCnt="0"/>
      <dgm:spPr/>
    </dgm:pt>
    <dgm:pt modelId="{6BAB68DD-8546-40BA-B81C-1A19CD827EBC}" type="pres">
      <dgm:prSet presAssocID="{F5D2EEE3-70B9-4CC3-805A-65DAD315AEC4}" presName="level" presStyleLbl="node1" presStyleIdx="0" presStyleCnt="3">
        <dgm:presLayoutVars>
          <dgm:chMax val="1"/>
          <dgm:bulletEnabled val="1"/>
        </dgm:presLayoutVars>
      </dgm:prSet>
      <dgm:spPr/>
    </dgm:pt>
    <dgm:pt modelId="{3F61E08A-AE7F-4AC5-BBCE-39CE0EABCE3E}" type="pres">
      <dgm:prSet presAssocID="{F5D2EEE3-70B9-4CC3-805A-65DAD315AEC4}" presName="levelTx" presStyleLbl="revTx" presStyleIdx="0" presStyleCnt="0">
        <dgm:presLayoutVars>
          <dgm:chMax val="1"/>
          <dgm:bulletEnabled val="1"/>
        </dgm:presLayoutVars>
      </dgm:prSet>
      <dgm:spPr/>
    </dgm:pt>
    <dgm:pt modelId="{F47C3ED7-976B-48BE-8C6E-0242B35CBF2B}" type="pres">
      <dgm:prSet presAssocID="{818CE3C0-67E2-4661-AB68-ED037FD3F88F}" presName="Name8" presStyleCnt="0"/>
      <dgm:spPr/>
    </dgm:pt>
    <dgm:pt modelId="{331FCA47-2875-4EE4-8A20-D3DF2733EAED}" type="pres">
      <dgm:prSet presAssocID="{818CE3C0-67E2-4661-AB68-ED037FD3F88F}" presName="level" presStyleLbl="node1" presStyleIdx="1" presStyleCnt="3">
        <dgm:presLayoutVars>
          <dgm:chMax val="1"/>
          <dgm:bulletEnabled val="1"/>
        </dgm:presLayoutVars>
      </dgm:prSet>
      <dgm:spPr/>
    </dgm:pt>
    <dgm:pt modelId="{700DF521-C754-4BF5-8080-6B8BF8921323}" type="pres">
      <dgm:prSet presAssocID="{818CE3C0-67E2-4661-AB68-ED037FD3F88F}" presName="levelTx" presStyleLbl="revTx" presStyleIdx="0" presStyleCnt="0">
        <dgm:presLayoutVars>
          <dgm:chMax val="1"/>
          <dgm:bulletEnabled val="1"/>
        </dgm:presLayoutVars>
      </dgm:prSet>
      <dgm:spPr/>
    </dgm:pt>
    <dgm:pt modelId="{B525572A-E42F-422F-85B0-11840ED9C708}" type="pres">
      <dgm:prSet presAssocID="{A7E2C38D-EFDA-4EE3-B3A8-4E12F4A69077}" presName="Name8" presStyleCnt="0"/>
      <dgm:spPr/>
    </dgm:pt>
    <dgm:pt modelId="{92A2EDBF-2493-4145-A513-32CBC27853A2}" type="pres">
      <dgm:prSet presAssocID="{A7E2C38D-EFDA-4EE3-B3A8-4E12F4A69077}" presName="level" presStyleLbl="node1" presStyleIdx="2" presStyleCnt="3">
        <dgm:presLayoutVars>
          <dgm:chMax val="1"/>
          <dgm:bulletEnabled val="1"/>
        </dgm:presLayoutVars>
      </dgm:prSet>
      <dgm:spPr/>
    </dgm:pt>
    <dgm:pt modelId="{90C3BA74-26FF-4138-9901-9497F2D4EBB5}" type="pres">
      <dgm:prSet presAssocID="{A7E2C38D-EFDA-4EE3-B3A8-4E12F4A69077}" presName="levelTx" presStyleLbl="revTx" presStyleIdx="0" presStyleCnt="0">
        <dgm:presLayoutVars>
          <dgm:chMax val="1"/>
          <dgm:bulletEnabled val="1"/>
        </dgm:presLayoutVars>
      </dgm:prSet>
      <dgm:spPr/>
    </dgm:pt>
  </dgm:ptLst>
  <dgm:cxnLst>
    <dgm:cxn modelId="{8F9AAA01-16F8-4EDA-A482-274E24408BAC}" type="presOf" srcId="{818CE3C0-67E2-4661-AB68-ED037FD3F88F}" destId="{331FCA47-2875-4EE4-8A20-D3DF2733EAED}" srcOrd="0" destOrd="0" presId="urn:microsoft.com/office/officeart/2005/8/layout/pyramid3"/>
    <dgm:cxn modelId="{A7A87105-FC09-4EC0-91F0-6D8A2DCDE805}" srcId="{2AE3518B-2F7D-4837-8006-B9E6DAD38E42}" destId="{818CE3C0-67E2-4661-AB68-ED037FD3F88F}" srcOrd="1" destOrd="0" parTransId="{64E256B8-5C52-4214-9BA7-71515BD08E11}" sibTransId="{4CFA4134-B9BF-4D44-A627-CEE9D469CFA9}"/>
    <dgm:cxn modelId="{06103049-6660-4CD2-9827-9C1185C1BFB8}" type="presOf" srcId="{A7E2C38D-EFDA-4EE3-B3A8-4E12F4A69077}" destId="{90C3BA74-26FF-4138-9901-9497F2D4EBB5}" srcOrd="1" destOrd="0" presId="urn:microsoft.com/office/officeart/2005/8/layout/pyramid3"/>
    <dgm:cxn modelId="{63FEBD92-5F10-4192-BD9A-CCE8C137A9F8}" type="presOf" srcId="{A7E2C38D-EFDA-4EE3-B3A8-4E12F4A69077}" destId="{92A2EDBF-2493-4145-A513-32CBC27853A2}" srcOrd="0" destOrd="0" presId="urn:microsoft.com/office/officeart/2005/8/layout/pyramid3"/>
    <dgm:cxn modelId="{12AFE7B0-18B8-45F7-8E27-02B212D57BF3}" srcId="{2AE3518B-2F7D-4837-8006-B9E6DAD38E42}" destId="{F5D2EEE3-70B9-4CC3-805A-65DAD315AEC4}" srcOrd="0" destOrd="0" parTransId="{47133B49-1B7E-489A-BA4F-48373B399453}" sibTransId="{E0B9D93A-5352-40CC-AFB4-4B3BAB91E32F}"/>
    <dgm:cxn modelId="{412B3FC7-C3CC-4651-A555-CF96AE4BB576}" type="presOf" srcId="{F5D2EEE3-70B9-4CC3-805A-65DAD315AEC4}" destId="{3F61E08A-AE7F-4AC5-BBCE-39CE0EABCE3E}" srcOrd="1" destOrd="0" presId="urn:microsoft.com/office/officeart/2005/8/layout/pyramid3"/>
    <dgm:cxn modelId="{EDAD0BCC-1D8E-4A7E-B088-D3F125480529}" srcId="{2AE3518B-2F7D-4837-8006-B9E6DAD38E42}" destId="{A7E2C38D-EFDA-4EE3-B3A8-4E12F4A69077}" srcOrd="2" destOrd="0" parTransId="{4F66AB3E-3D24-4E4E-AABF-CCB73FEF5E7E}" sibTransId="{59CA6C13-4D66-4759-B6AF-F5AFC15C05AF}"/>
    <dgm:cxn modelId="{F00775CF-1565-4064-8D09-D21E78D5E2E6}" type="presOf" srcId="{2AE3518B-2F7D-4837-8006-B9E6DAD38E42}" destId="{5D3752C6-872D-4A60-8096-63C38347143E}" srcOrd="0" destOrd="0" presId="urn:microsoft.com/office/officeart/2005/8/layout/pyramid3"/>
    <dgm:cxn modelId="{B78220F2-16F8-44B5-9CB9-E5F2452FEED0}" type="presOf" srcId="{818CE3C0-67E2-4661-AB68-ED037FD3F88F}" destId="{700DF521-C754-4BF5-8080-6B8BF8921323}" srcOrd="1" destOrd="0" presId="urn:microsoft.com/office/officeart/2005/8/layout/pyramid3"/>
    <dgm:cxn modelId="{BD6BA8F2-3262-4F8F-A982-D84B95BAA9FC}" type="presOf" srcId="{F5D2EEE3-70B9-4CC3-805A-65DAD315AEC4}" destId="{6BAB68DD-8546-40BA-B81C-1A19CD827EBC}" srcOrd="0" destOrd="0" presId="urn:microsoft.com/office/officeart/2005/8/layout/pyramid3"/>
    <dgm:cxn modelId="{4949A567-E982-414C-A126-F67ABF464C47}" type="presParOf" srcId="{5D3752C6-872D-4A60-8096-63C38347143E}" destId="{F01A7EF4-8279-4239-84C4-F4E264D309A1}" srcOrd="0" destOrd="0" presId="urn:microsoft.com/office/officeart/2005/8/layout/pyramid3"/>
    <dgm:cxn modelId="{3F3532E6-7B45-40E5-BEC7-9C40EC2DA6BB}" type="presParOf" srcId="{F01A7EF4-8279-4239-84C4-F4E264D309A1}" destId="{6BAB68DD-8546-40BA-B81C-1A19CD827EBC}" srcOrd="0" destOrd="0" presId="urn:microsoft.com/office/officeart/2005/8/layout/pyramid3"/>
    <dgm:cxn modelId="{735162D5-A1CC-4E87-B95B-5B687B577496}" type="presParOf" srcId="{F01A7EF4-8279-4239-84C4-F4E264D309A1}" destId="{3F61E08A-AE7F-4AC5-BBCE-39CE0EABCE3E}" srcOrd="1" destOrd="0" presId="urn:microsoft.com/office/officeart/2005/8/layout/pyramid3"/>
    <dgm:cxn modelId="{DDCF317A-5BC9-4E17-B9F8-41BC1EB8DE81}" type="presParOf" srcId="{5D3752C6-872D-4A60-8096-63C38347143E}" destId="{F47C3ED7-976B-48BE-8C6E-0242B35CBF2B}" srcOrd="1" destOrd="0" presId="urn:microsoft.com/office/officeart/2005/8/layout/pyramid3"/>
    <dgm:cxn modelId="{7951A5C4-CBE0-47DC-9C5D-53BE050322D6}" type="presParOf" srcId="{F47C3ED7-976B-48BE-8C6E-0242B35CBF2B}" destId="{331FCA47-2875-4EE4-8A20-D3DF2733EAED}" srcOrd="0" destOrd="0" presId="urn:microsoft.com/office/officeart/2005/8/layout/pyramid3"/>
    <dgm:cxn modelId="{BB0EB02C-57F2-4E7A-87AB-F1D6A093946D}" type="presParOf" srcId="{F47C3ED7-976B-48BE-8C6E-0242B35CBF2B}" destId="{700DF521-C754-4BF5-8080-6B8BF8921323}" srcOrd="1" destOrd="0" presId="urn:microsoft.com/office/officeart/2005/8/layout/pyramid3"/>
    <dgm:cxn modelId="{58E06B4B-72E3-4746-BE1F-0E753F77B350}" type="presParOf" srcId="{5D3752C6-872D-4A60-8096-63C38347143E}" destId="{B525572A-E42F-422F-85B0-11840ED9C708}" srcOrd="2" destOrd="0" presId="urn:microsoft.com/office/officeart/2005/8/layout/pyramid3"/>
    <dgm:cxn modelId="{7FDB40A7-D428-472E-889B-44BB35EBFEF1}" type="presParOf" srcId="{B525572A-E42F-422F-85B0-11840ED9C708}" destId="{92A2EDBF-2493-4145-A513-32CBC27853A2}" srcOrd="0" destOrd="0" presId="urn:microsoft.com/office/officeart/2005/8/layout/pyramid3"/>
    <dgm:cxn modelId="{49EA325E-7E21-43D4-BDAF-4F22B23593F8}" type="presParOf" srcId="{B525572A-E42F-422F-85B0-11840ED9C708}" destId="{90C3BA74-26FF-4138-9901-9497F2D4EBB5}"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AE3518B-2F7D-4837-8006-B9E6DAD38E42}" type="doc">
      <dgm:prSet loTypeId="urn:microsoft.com/office/officeart/2005/8/layout/pyramid3" loCatId="pyramid" qsTypeId="urn:microsoft.com/office/officeart/2005/8/quickstyle/simple1" qsCatId="simple" csTypeId="urn:microsoft.com/office/officeart/2005/8/colors/accent1_2" csCatId="accent1" phldr="1"/>
      <dgm:spPr/>
    </dgm:pt>
    <dgm:pt modelId="{F5D2EEE3-70B9-4CC3-805A-65DAD315AEC4}">
      <dgm:prSet phldrT="[Text]"/>
      <dgm:spPr/>
      <dgm:t>
        <a:bodyPr/>
        <a:lstStyle/>
        <a:p>
          <a:r>
            <a:rPr lang="en-US" dirty="0">
              <a:solidFill>
                <a:srgbClr val="00B050"/>
              </a:solidFill>
            </a:rPr>
            <a:t>How?</a:t>
          </a:r>
        </a:p>
        <a:p>
          <a:r>
            <a:rPr lang="en-US" dirty="0">
              <a:solidFill>
                <a:srgbClr val="00B050"/>
              </a:solidFill>
            </a:rPr>
            <a:t>So What?</a:t>
          </a:r>
        </a:p>
        <a:p>
          <a:r>
            <a:rPr lang="en-US" dirty="0">
              <a:solidFill>
                <a:srgbClr val="00B050"/>
              </a:solidFill>
            </a:rPr>
            <a:t>Now What?</a:t>
          </a:r>
        </a:p>
      </dgm:t>
    </dgm:pt>
    <dgm:pt modelId="{47133B49-1B7E-489A-BA4F-48373B399453}" type="parTrans" cxnId="{12AFE7B0-18B8-45F7-8E27-02B212D57BF3}">
      <dgm:prSet/>
      <dgm:spPr/>
      <dgm:t>
        <a:bodyPr/>
        <a:lstStyle/>
        <a:p>
          <a:endParaRPr lang="en-US"/>
        </a:p>
      </dgm:t>
    </dgm:pt>
    <dgm:pt modelId="{E0B9D93A-5352-40CC-AFB4-4B3BAB91E32F}" type="sibTrans" cxnId="{12AFE7B0-18B8-45F7-8E27-02B212D57BF3}">
      <dgm:prSet/>
      <dgm:spPr/>
      <dgm:t>
        <a:bodyPr/>
        <a:lstStyle/>
        <a:p>
          <a:endParaRPr lang="en-US"/>
        </a:p>
      </dgm:t>
    </dgm:pt>
    <dgm:pt modelId="{818CE3C0-67E2-4661-AB68-ED037FD3F88F}">
      <dgm:prSet phldrT="[Text]"/>
      <dgm:spPr/>
      <dgm:t>
        <a:bodyPr/>
        <a:lstStyle/>
        <a:p>
          <a:r>
            <a:rPr lang="en-US" dirty="0">
              <a:solidFill>
                <a:srgbClr val="FFFF00"/>
              </a:solidFill>
            </a:rPr>
            <a:t>What?</a:t>
          </a:r>
        </a:p>
        <a:p>
          <a:r>
            <a:rPr lang="en-US" dirty="0">
              <a:solidFill>
                <a:srgbClr val="FFFF00"/>
              </a:solidFill>
            </a:rPr>
            <a:t>Who?</a:t>
          </a:r>
        </a:p>
        <a:p>
          <a:r>
            <a:rPr lang="en-US" dirty="0">
              <a:solidFill>
                <a:srgbClr val="FFFF00"/>
              </a:solidFill>
            </a:rPr>
            <a:t>Where?</a:t>
          </a:r>
        </a:p>
      </dgm:t>
    </dgm:pt>
    <dgm:pt modelId="{64E256B8-5C52-4214-9BA7-71515BD08E11}" type="parTrans" cxnId="{A7A87105-FC09-4EC0-91F0-6D8A2DCDE805}">
      <dgm:prSet/>
      <dgm:spPr/>
      <dgm:t>
        <a:bodyPr/>
        <a:lstStyle/>
        <a:p>
          <a:endParaRPr lang="en-US"/>
        </a:p>
      </dgm:t>
    </dgm:pt>
    <dgm:pt modelId="{4CFA4134-B9BF-4D44-A627-CEE9D469CFA9}" type="sibTrans" cxnId="{A7A87105-FC09-4EC0-91F0-6D8A2DCDE805}">
      <dgm:prSet/>
      <dgm:spPr/>
      <dgm:t>
        <a:bodyPr/>
        <a:lstStyle/>
        <a:p>
          <a:endParaRPr lang="en-US"/>
        </a:p>
      </dgm:t>
    </dgm:pt>
    <dgm:pt modelId="{A7E2C38D-EFDA-4EE3-B3A8-4E12F4A69077}">
      <dgm:prSet phldrT="[Text]"/>
      <dgm:spPr/>
      <dgm:t>
        <a:bodyPr/>
        <a:lstStyle/>
        <a:p>
          <a:r>
            <a:rPr lang="en-US" dirty="0">
              <a:solidFill>
                <a:srgbClr val="FF0000"/>
              </a:solidFill>
            </a:rPr>
            <a:t>Why?</a:t>
          </a:r>
        </a:p>
        <a:p>
          <a:r>
            <a:rPr lang="en-US" dirty="0">
              <a:solidFill>
                <a:srgbClr val="FF0000"/>
              </a:solidFill>
            </a:rPr>
            <a:t>Which?</a:t>
          </a:r>
        </a:p>
        <a:p>
          <a:r>
            <a:rPr lang="en-US" dirty="0">
              <a:solidFill>
                <a:srgbClr val="FF0000"/>
              </a:solidFill>
            </a:rPr>
            <a:t>Yes or No?</a:t>
          </a:r>
        </a:p>
      </dgm:t>
    </dgm:pt>
    <dgm:pt modelId="{4F66AB3E-3D24-4E4E-AABF-CCB73FEF5E7E}" type="parTrans" cxnId="{EDAD0BCC-1D8E-4A7E-B088-D3F125480529}">
      <dgm:prSet/>
      <dgm:spPr/>
      <dgm:t>
        <a:bodyPr/>
        <a:lstStyle/>
        <a:p>
          <a:endParaRPr lang="en-US"/>
        </a:p>
      </dgm:t>
    </dgm:pt>
    <dgm:pt modelId="{59CA6C13-4D66-4759-B6AF-F5AFC15C05AF}" type="sibTrans" cxnId="{EDAD0BCC-1D8E-4A7E-B088-D3F125480529}">
      <dgm:prSet/>
      <dgm:spPr/>
      <dgm:t>
        <a:bodyPr/>
        <a:lstStyle/>
        <a:p>
          <a:endParaRPr lang="en-US"/>
        </a:p>
      </dgm:t>
    </dgm:pt>
    <dgm:pt modelId="{5D3752C6-872D-4A60-8096-63C38347143E}" type="pres">
      <dgm:prSet presAssocID="{2AE3518B-2F7D-4837-8006-B9E6DAD38E42}" presName="Name0" presStyleCnt="0">
        <dgm:presLayoutVars>
          <dgm:dir/>
          <dgm:animLvl val="lvl"/>
          <dgm:resizeHandles val="exact"/>
        </dgm:presLayoutVars>
      </dgm:prSet>
      <dgm:spPr/>
    </dgm:pt>
    <dgm:pt modelId="{F01A7EF4-8279-4239-84C4-F4E264D309A1}" type="pres">
      <dgm:prSet presAssocID="{F5D2EEE3-70B9-4CC3-805A-65DAD315AEC4}" presName="Name8" presStyleCnt="0"/>
      <dgm:spPr/>
    </dgm:pt>
    <dgm:pt modelId="{6BAB68DD-8546-40BA-B81C-1A19CD827EBC}" type="pres">
      <dgm:prSet presAssocID="{F5D2EEE3-70B9-4CC3-805A-65DAD315AEC4}" presName="level" presStyleLbl="node1" presStyleIdx="0" presStyleCnt="3">
        <dgm:presLayoutVars>
          <dgm:chMax val="1"/>
          <dgm:bulletEnabled val="1"/>
        </dgm:presLayoutVars>
      </dgm:prSet>
      <dgm:spPr/>
    </dgm:pt>
    <dgm:pt modelId="{3F61E08A-AE7F-4AC5-BBCE-39CE0EABCE3E}" type="pres">
      <dgm:prSet presAssocID="{F5D2EEE3-70B9-4CC3-805A-65DAD315AEC4}" presName="levelTx" presStyleLbl="revTx" presStyleIdx="0" presStyleCnt="0">
        <dgm:presLayoutVars>
          <dgm:chMax val="1"/>
          <dgm:bulletEnabled val="1"/>
        </dgm:presLayoutVars>
      </dgm:prSet>
      <dgm:spPr/>
    </dgm:pt>
    <dgm:pt modelId="{F47C3ED7-976B-48BE-8C6E-0242B35CBF2B}" type="pres">
      <dgm:prSet presAssocID="{818CE3C0-67E2-4661-AB68-ED037FD3F88F}" presName="Name8" presStyleCnt="0"/>
      <dgm:spPr/>
    </dgm:pt>
    <dgm:pt modelId="{331FCA47-2875-4EE4-8A20-D3DF2733EAED}" type="pres">
      <dgm:prSet presAssocID="{818CE3C0-67E2-4661-AB68-ED037FD3F88F}" presName="level" presStyleLbl="node1" presStyleIdx="1" presStyleCnt="3">
        <dgm:presLayoutVars>
          <dgm:chMax val="1"/>
          <dgm:bulletEnabled val="1"/>
        </dgm:presLayoutVars>
      </dgm:prSet>
      <dgm:spPr/>
    </dgm:pt>
    <dgm:pt modelId="{700DF521-C754-4BF5-8080-6B8BF8921323}" type="pres">
      <dgm:prSet presAssocID="{818CE3C0-67E2-4661-AB68-ED037FD3F88F}" presName="levelTx" presStyleLbl="revTx" presStyleIdx="0" presStyleCnt="0">
        <dgm:presLayoutVars>
          <dgm:chMax val="1"/>
          <dgm:bulletEnabled val="1"/>
        </dgm:presLayoutVars>
      </dgm:prSet>
      <dgm:spPr/>
    </dgm:pt>
    <dgm:pt modelId="{B525572A-E42F-422F-85B0-11840ED9C708}" type="pres">
      <dgm:prSet presAssocID="{A7E2C38D-EFDA-4EE3-B3A8-4E12F4A69077}" presName="Name8" presStyleCnt="0"/>
      <dgm:spPr/>
    </dgm:pt>
    <dgm:pt modelId="{92A2EDBF-2493-4145-A513-32CBC27853A2}" type="pres">
      <dgm:prSet presAssocID="{A7E2C38D-EFDA-4EE3-B3A8-4E12F4A69077}" presName="level" presStyleLbl="node1" presStyleIdx="2" presStyleCnt="3">
        <dgm:presLayoutVars>
          <dgm:chMax val="1"/>
          <dgm:bulletEnabled val="1"/>
        </dgm:presLayoutVars>
      </dgm:prSet>
      <dgm:spPr/>
    </dgm:pt>
    <dgm:pt modelId="{90C3BA74-26FF-4138-9901-9497F2D4EBB5}" type="pres">
      <dgm:prSet presAssocID="{A7E2C38D-EFDA-4EE3-B3A8-4E12F4A69077}" presName="levelTx" presStyleLbl="revTx" presStyleIdx="0" presStyleCnt="0">
        <dgm:presLayoutVars>
          <dgm:chMax val="1"/>
          <dgm:bulletEnabled val="1"/>
        </dgm:presLayoutVars>
      </dgm:prSet>
      <dgm:spPr/>
    </dgm:pt>
  </dgm:ptLst>
  <dgm:cxnLst>
    <dgm:cxn modelId="{8F9AAA01-16F8-4EDA-A482-274E24408BAC}" type="presOf" srcId="{818CE3C0-67E2-4661-AB68-ED037FD3F88F}" destId="{331FCA47-2875-4EE4-8A20-D3DF2733EAED}" srcOrd="0" destOrd="0" presId="urn:microsoft.com/office/officeart/2005/8/layout/pyramid3"/>
    <dgm:cxn modelId="{A7A87105-FC09-4EC0-91F0-6D8A2DCDE805}" srcId="{2AE3518B-2F7D-4837-8006-B9E6DAD38E42}" destId="{818CE3C0-67E2-4661-AB68-ED037FD3F88F}" srcOrd="1" destOrd="0" parTransId="{64E256B8-5C52-4214-9BA7-71515BD08E11}" sibTransId="{4CFA4134-B9BF-4D44-A627-CEE9D469CFA9}"/>
    <dgm:cxn modelId="{06103049-6660-4CD2-9827-9C1185C1BFB8}" type="presOf" srcId="{A7E2C38D-EFDA-4EE3-B3A8-4E12F4A69077}" destId="{90C3BA74-26FF-4138-9901-9497F2D4EBB5}" srcOrd="1" destOrd="0" presId="urn:microsoft.com/office/officeart/2005/8/layout/pyramid3"/>
    <dgm:cxn modelId="{63FEBD92-5F10-4192-BD9A-CCE8C137A9F8}" type="presOf" srcId="{A7E2C38D-EFDA-4EE3-B3A8-4E12F4A69077}" destId="{92A2EDBF-2493-4145-A513-32CBC27853A2}" srcOrd="0" destOrd="0" presId="urn:microsoft.com/office/officeart/2005/8/layout/pyramid3"/>
    <dgm:cxn modelId="{12AFE7B0-18B8-45F7-8E27-02B212D57BF3}" srcId="{2AE3518B-2F7D-4837-8006-B9E6DAD38E42}" destId="{F5D2EEE3-70B9-4CC3-805A-65DAD315AEC4}" srcOrd="0" destOrd="0" parTransId="{47133B49-1B7E-489A-BA4F-48373B399453}" sibTransId="{E0B9D93A-5352-40CC-AFB4-4B3BAB91E32F}"/>
    <dgm:cxn modelId="{412B3FC7-C3CC-4651-A555-CF96AE4BB576}" type="presOf" srcId="{F5D2EEE3-70B9-4CC3-805A-65DAD315AEC4}" destId="{3F61E08A-AE7F-4AC5-BBCE-39CE0EABCE3E}" srcOrd="1" destOrd="0" presId="urn:microsoft.com/office/officeart/2005/8/layout/pyramid3"/>
    <dgm:cxn modelId="{EDAD0BCC-1D8E-4A7E-B088-D3F125480529}" srcId="{2AE3518B-2F7D-4837-8006-B9E6DAD38E42}" destId="{A7E2C38D-EFDA-4EE3-B3A8-4E12F4A69077}" srcOrd="2" destOrd="0" parTransId="{4F66AB3E-3D24-4E4E-AABF-CCB73FEF5E7E}" sibTransId="{59CA6C13-4D66-4759-B6AF-F5AFC15C05AF}"/>
    <dgm:cxn modelId="{F00775CF-1565-4064-8D09-D21E78D5E2E6}" type="presOf" srcId="{2AE3518B-2F7D-4837-8006-B9E6DAD38E42}" destId="{5D3752C6-872D-4A60-8096-63C38347143E}" srcOrd="0" destOrd="0" presId="urn:microsoft.com/office/officeart/2005/8/layout/pyramid3"/>
    <dgm:cxn modelId="{B78220F2-16F8-44B5-9CB9-E5F2452FEED0}" type="presOf" srcId="{818CE3C0-67E2-4661-AB68-ED037FD3F88F}" destId="{700DF521-C754-4BF5-8080-6B8BF8921323}" srcOrd="1" destOrd="0" presId="urn:microsoft.com/office/officeart/2005/8/layout/pyramid3"/>
    <dgm:cxn modelId="{BD6BA8F2-3262-4F8F-A982-D84B95BAA9FC}" type="presOf" srcId="{F5D2EEE3-70B9-4CC3-805A-65DAD315AEC4}" destId="{6BAB68DD-8546-40BA-B81C-1A19CD827EBC}" srcOrd="0" destOrd="0" presId="urn:microsoft.com/office/officeart/2005/8/layout/pyramid3"/>
    <dgm:cxn modelId="{4949A567-E982-414C-A126-F67ABF464C47}" type="presParOf" srcId="{5D3752C6-872D-4A60-8096-63C38347143E}" destId="{F01A7EF4-8279-4239-84C4-F4E264D309A1}" srcOrd="0" destOrd="0" presId="urn:microsoft.com/office/officeart/2005/8/layout/pyramid3"/>
    <dgm:cxn modelId="{3F3532E6-7B45-40E5-BEC7-9C40EC2DA6BB}" type="presParOf" srcId="{F01A7EF4-8279-4239-84C4-F4E264D309A1}" destId="{6BAB68DD-8546-40BA-B81C-1A19CD827EBC}" srcOrd="0" destOrd="0" presId="urn:microsoft.com/office/officeart/2005/8/layout/pyramid3"/>
    <dgm:cxn modelId="{735162D5-A1CC-4E87-B95B-5B687B577496}" type="presParOf" srcId="{F01A7EF4-8279-4239-84C4-F4E264D309A1}" destId="{3F61E08A-AE7F-4AC5-BBCE-39CE0EABCE3E}" srcOrd="1" destOrd="0" presId="urn:microsoft.com/office/officeart/2005/8/layout/pyramid3"/>
    <dgm:cxn modelId="{DDCF317A-5BC9-4E17-B9F8-41BC1EB8DE81}" type="presParOf" srcId="{5D3752C6-872D-4A60-8096-63C38347143E}" destId="{F47C3ED7-976B-48BE-8C6E-0242B35CBF2B}" srcOrd="1" destOrd="0" presId="urn:microsoft.com/office/officeart/2005/8/layout/pyramid3"/>
    <dgm:cxn modelId="{7951A5C4-CBE0-47DC-9C5D-53BE050322D6}" type="presParOf" srcId="{F47C3ED7-976B-48BE-8C6E-0242B35CBF2B}" destId="{331FCA47-2875-4EE4-8A20-D3DF2733EAED}" srcOrd="0" destOrd="0" presId="urn:microsoft.com/office/officeart/2005/8/layout/pyramid3"/>
    <dgm:cxn modelId="{BB0EB02C-57F2-4E7A-87AB-F1D6A093946D}" type="presParOf" srcId="{F47C3ED7-976B-48BE-8C6E-0242B35CBF2B}" destId="{700DF521-C754-4BF5-8080-6B8BF8921323}" srcOrd="1" destOrd="0" presId="urn:microsoft.com/office/officeart/2005/8/layout/pyramid3"/>
    <dgm:cxn modelId="{58E06B4B-72E3-4746-BE1F-0E753F77B350}" type="presParOf" srcId="{5D3752C6-872D-4A60-8096-63C38347143E}" destId="{B525572A-E42F-422F-85B0-11840ED9C708}" srcOrd="2" destOrd="0" presId="urn:microsoft.com/office/officeart/2005/8/layout/pyramid3"/>
    <dgm:cxn modelId="{7FDB40A7-D428-472E-889B-44BB35EBFEF1}" type="presParOf" srcId="{B525572A-E42F-422F-85B0-11840ED9C708}" destId="{92A2EDBF-2493-4145-A513-32CBC27853A2}" srcOrd="0" destOrd="0" presId="urn:microsoft.com/office/officeart/2005/8/layout/pyramid3"/>
    <dgm:cxn modelId="{49EA325E-7E21-43D4-BDAF-4F22B23593F8}" type="presParOf" srcId="{B525572A-E42F-422F-85B0-11840ED9C708}" destId="{90C3BA74-26FF-4138-9901-9497F2D4EBB5}"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A67B81E-7299-4604-9B45-B6019BDF13A4}"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24805382-A397-4D39-9DB6-8C419A7B08EC}">
      <dgm:prSet/>
      <dgm:spPr/>
      <dgm:t>
        <a:bodyPr/>
        <a:lstStyle/>
        <a:p>
          <a:pPr>
            <a:defRPr cap="all"/>
          </a:pPr>
          <a:r>
            <a:rPr lang="en-US"/>
            <a:t>Background</a:t>
          </a:r>
        </a:p>
      </dgm:t>
    </dgm:pt>
    <dgm:pt modelId="{82BC4CAB-61F8-4659-BD70-A13E44030602}" type="parTrans" cxnId="{D74239FB-6BA0-46E3-BEE9-1DBB73C11377}">
      <dgm:prSet/>
      <dgm:spPr/>
      <dgm:t>
        <a:bodyPr/>
        <a:lstStyle/>
        <a:p>
          <a:endParaRPr lang="en-US"/>
        </a:p>
      </dgm:t>
    </dgm:pt>
    <dgm:pt modelId="{0947874A-22A6-4914-B10A-E19E10965003}" type="sibTrans" cxnId="{D74239FB-6BA0-46E3-BEE9-1DBB73C11377}">
      <dgm:prSet/>
      <dgm:spPr/>
      <dgm:t>
        <a:bodyPr/>
        <a:lstStyle/>
        <a:p>
          <a:endParaRPr lang="en-US"/>
        </a:p>
      </dgm:t>
    </dgm:pt>
    <dgm:pt modelId="{67B4BBC6-20CC-40FF-B8B7-E5C7F6099D1B}">
      <dgm:prSet/>
      <dgm:spPr/>
      <dgm:t>
        <a:bodyPr/>
        <a:lstStyle/>
        <a:p>
          <a:pPr>
            <a:defRPr cap="all"/>
          </a:pPr>
          <a:r>
            <a:rPr lang="en-US"/>
            <a:t>Research aim</a:t>
          </a:r>
        </a:p>
      </dgm:t>
    </dgm:pt>
    <dgm:pt modelId="{75323993-0EA3-4F71-ADAC-201D37340AD4}" type="parTrans" cxnId="{094AF6E1-868F-40FB-BAF6-2984EEEBBDC2}">
      <dgm:prSet/>
      <dgm:spPr/>
      <dgm:t>
        <a:bodyPr/>
        <a:lstStyle/>
        <a:p>
          <a:endParaRPr lang="en-US"/>
        </a:p>
      </dgm:t>
    </dgm:pt>
    <dgm:pt modelId="{DF097875-8004-47C8-BE43-C78FFC7A9904}" type="sibTrans" cxnId="{094AF6E1-868F-40FB-BAF6-2984EEEBBDC2}">
      <dgm:prSet/>
      <dgm:spPr/>
      <dgm:t>
        <a:bodyPr/>
        <a:lstStyle/>
        <a:p>
          <a:endParaRPr lang="en-US"/>
        </a:p>
      </dgm:t>
    </dgm:pt>
    <dgm:pt modelId="{DFA8EC24-E599-44EC-91D7-5ACDB10FB576}">
      <dgm:prSet/>
      <dgm:spPr/>
      <dgm:t>
        <a:bodyPr/>
        <a:lstStyle/>
        <a:p>
          <a:pPr>
            <a:defRPr cap="all"/>
          </a:pPr>
          <a:r>
            <a:rPr lang="en-US"/>
            <a:t>Methods </a:t>
          </a:r>
        </a:p>
      </dgm:t>
    </dgm:pt>
    <dgm:pt modelId="{71F27B71-2C60-4B69-85B3-C37C4C40542C}" type="parTrans" cxnId="{6C52CA5D-D32F-4118-BC50-838E81895384}">
      <dgm:prSet/>
      <dgm:spPr/>
      <dgm:t>
        <a:bodyPr/>
        <a:lstStyle/>
        <a:p>
          <a:endParaRPr lang="en-US"/>
        </a:p>
      </dgm:t>
    </dgm:pt>
    <dgm:pt modelId="{A567C22E-DE20-4DFB-BB35-492E393411E5}" type="sibTrans" cxnId="{6C52CA5D-D32F-4118-BC50-838E81895384}">
      <dgm:prSet/>
      <dgm:spPr/>
      <dgm:t>
        <a:bodyPr/>
        <a:lstStyle/>
        <a:p>
          <a:endParaRPr lang="en-US"/>
        </a:p>
      </dgm:t>
    </dgm:pt>
    <dgm:pt modelId="{0F6ACE8A-D3CE-42A6-8D77-BFF32A202709}">
      <dgm:prSet/>
      <dgm:spPr/>
      <dgm:t>
        <a:bodyPr/>
        <a:lstStyle/>
        <a:p>
          <a:pPr>
            <a:defRPr cap="all"/>
          </a:pPr>
          <a:r>
            <a:rPr lang="en-US"/>
            <a:t>Results </a:t>
          </a:r>
        </a:p>
      </dgm:t>
    </dgm:pt>
    <dgm:pt modelId="{903CC830-8D03-43C8-A043-DD72F489E709}" type="parTrans" cxnId="{9868C753-9940-4659-B2E0-AE6848F973D2}">
      <dgm:prSet/>
      <dgm:spPr/>
      <dgm:t>
        <a:bodyPr/>
        <a:lstStyle/>
        <a:p>
          <a:endParaRPr lang="en-US"/>
        </a:p>
      </dgm:t>
    </dgm:pt>
    <dgm:pt modelId="{BF09A779-37FF-4003-BBB4-41FFA2D85F01}" type="sibTrans" cxnId="{9868C753-9940-4659-B2E0-AE6848F973D2}">
      <dgm:prSet/>
      <dgm:spPr/>
      <dgm:t>
        <a:bodyPr/>
        <a:lstStyle/>
        <a:p>
          <a:endParaRPr lang="en-US"/>
        </a:p>
      </dgm:t>
    </dgm:pt>
    <dgm:pt modelId="{F90C9634-C79F-402F-9F03-24975BEB22C6}">
      <dgm:prSet/>
      <dgm:spPr/>
      <dgm:t>
        <a:bodyPr/>
        <a:lstStyle/>
        <a:p>
          <a:pPr>
            <a:defRPr cap="all"/>
          </a:pPr>
          <a:r>
            <a:rPr lang="en-US"/>
            <a:t>Conclusion </a:t>
          </a:r>
        </a:p>
      </dgm:t>
    </dgm:pt>
    <dgm:pt modelId="{438642BB-ABA4-4A5E-978C-FEB426850F32}" type="parTrans" cxnId="{FAC087FE-76C1-407B-A212-63E6688AEAE1}">
      <dgm:prSet/>
      <dgm:spPr/>
      <dgm:t>
        <a:bodyPr/>
        <a:lstStyle/>
        <a:p>
          <a:endParaRPr lang="en-US"/>
        </a:p>
      </dgm:t>
    </dgm:pt>
    <dgm:pt modelId="{98A0EBB9-D14F-4C41-B545-28E459E5E61A}" type="sibTrans" cxnId="{FAC087FE-76C1-407B-A212-63E6688AEAE1}">
      <dgm:prSet/>
      <dgm:spPr/>
      <dgm:t>
        <a:bodyPr/>
        <a:lstStyle/>
        <a:p>
          <a:endParaRPr lang="en-US"/>
        </a:p>
      </dgm:t>
    </dgm:pt>
    <dgm:pt modelId="{429DCF71-2923-442A-A424-2951440BB8CB}" type="pres">
      <dgm:prSet presAssocID="{AA67B81E-7299-4604-9B45-B6019BDF13A4}" presName="root" presStyleCnt="0">
        <dgm:presLayoutVars>
          <dgm:dir/>
          <dgm:resizeHandles val="exact"/>
        </dgm:presLayoutVars>
      </dgm:prSet>
      <dgm:spPr/>
    </dgm:pt>
    <dgm:pt modelId="{60E19910-5032-4424-A9B0-90D3E40AA068}" type="pres">
      <dgm:prSet presAssocID="{24805382-A397-4D39-9DB6-8C419A7B08EC}" presName="compNode" presStyleCnt="0"/>
      <dgm:spPr/>
    </dgm:pt>
    <dgm:pt modelId="{9889F363-012A-4316-9D81-344C06B6AA52}" type="pres">
      <dgm:prSet presAssocID="{24805382-A397-4D39-9DB6-8C419A7B08EC}" presName="iconBgRect" presStyleLbl="bgShp" presStyleIdx="0" presStyleCnt="5"/>
      <dgm:spPr/>
    </dgm:pt>
    <dgm:pt modelId="{6C937881-CE29-4FB9-AB2A-91F410CB9269}" type="pres">
      <dgm:prSet presAssocID="{24805382-A397-4D39-9DB6-8C419A7B08EC}" presName="iconRect" presStyleLbl="node1" presStyleIdx="0"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Education"/>
        </a:ext>
      </dgm:extLst>
    </dgm:pt>
    <dgm:pt modelId="{DE50FF31-20CE-490E-94FE-7B43EF0A4549}" type="pres">
      <dgm:prSet presAssocID="{24805382-A397-4D39-9DB6-8C419A7B08EC}" presName="spaceRect" presStyleCnt="0"/>
      <dgm:spPr/>
    </dgm:pt>
    <dgm:pt modelId="{CAE65858-93BC-4B90-AA1D-2B3A1C69F05E}" type="pres">
      <dgm:prSet presAssocID="{24805382-A397-4D39-9DB6-8C419A7B08EC}" presName="textRect" presStyleLbl="revTx" presStyleIdx="0" presStyleCnt="5">
        <dgm:presLayoutVars>
          <dgm:chMax val="1"/>
          <dgm:chPref val="1"/>
        </dgm:presLayoutVars>
      </dgm:prSet>
      <dgm:spPr/>
    </dgm:pt>
    <dgm:pt modelId="{67E5ED2F-CF62-42A8-AD35-49391CFE94BA}" type="pres">
      <dgm:prSet presAssocID="{0947874A-22A6-4914-B10A-E19E10965003}" presName="sibTrans" presStyleCnt="0"/>
      <dgm:spPr/>
    </dgm:pt>
    <dgm:pt modelId="{422604EA-EE79-425C-9A1C-684D2CFD66E5}" type="pres">
      <dgm:prSet presAssocID="{67B4BBC6-20CC-40FF-B8B7-E5C7F6099D1B}" presName="compNode" presStyleCnt="0"/>
      <dgm:spPr/>
    </dgm:pt>
    <dgm:pt modelId="{5F3F8DDE-5FE0-4E52-97DF-B93D9C54D681}" type="pres">
      <dgm:prSet presAssocID="{67B4BBC6-20CC-40FF-B8B7-E5C7F6099D1B}" presName="iconBgRect" presStyleLbl="bgShp" presStyleIdx="1" presStyleCnt="5"/>
      <dgm:spPr/>
    </dgm:pt>
    <dgm:pt modelId="{25F23A8D-D12C-4C6F-8BC5-655452491C3D}" type="pres">
      <dgm:prSet presAssocID="{67B4BBC6-20CC-40FF-B8B7-E5C7F6099D1B}" presName="iconRect" presStyleLbl="node1" presStyleIdx="1"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esign"/>
        </a:ext>
      </dgm:extLst>
    </dgm:pt>
    <dgm:pt modelId="{0C7BB3F3-F704-4A06-AC11-5A05E8F0F906}" type="pres">
      <dgm:prSet presAssocID="{67B4BBC6-20CC-40FF-B8B7-E5C7F6099D1B}" presName="spaceRect" presStyleCnt="0"/>
      <dgm:spPr/>
    </dgm:pt>
    <dgm:pt modelId="{95B66FFE-5135-47CC-AD60-96E84654484F}" type="pres">
      <dgm:prSet presAssocID="{67B4BBC6-20CC-40FF-B8B7-E5C7F6099D1B}" presName="textRect" presStyleLbl="revTx" presStyleIdx="1" presStyleCnt="5">
        <dgm:presLayoutVars>
          <dgm:chMax val="1"/>
          <dgm:chPref val="1"/>
        </dgm:presLayoutVars>
      </dgm:prSet>
      <dgm:spPr/>
    </dgm:pt>
    <dgm:pt modelId="{AD9FB253-79F5-4BFF-AF90-E5A3E7F3CFC7}" type="pres">
      <dgm:prSet presAssocID="{DF097875-8004-47C8-BE43-C78FFC7A9904}" presName="sibTrans" presStyleCnt="0"/>
      <dgm:spPr/>
    </dgm:pt>
    <dgm:pt modelId="{AA92D098-7448-4543-A7D6-D8F40EDCF922}" type="pres">
      <dgm:prSet presAssocID="{DFA8EC24-E599-44EC-91D7-5ACDB10FB576}" presName="compNode" presStyleCnt="0"/>
      <dgm:spPr/>
    </dgm:pt>
    <dgm:pt modelId="{A789E90B-044B-42A1-B8FA-A7E5B9590D33}" type="pres">
      <dgm:prSet presAssocID="{DFA8EC24-E599-44EC-91D7-5ACDB10FB576}" presName="iconBgRect" presStyleLbl="bgShp" presStyleIdx="2" presStyleCnt="5"/>
      <dgm:spPr/>
    </dgm:pt>
    <dgm:pt modelId="{A2E7BDDB-BBB6-48A9-9A03-0C9DCC8DF855}" type="pres">
      <dgm:prSet presAssocID="{DFA8EC24-E599-44EC-91D7-5ACDB10FB576}" presName="iconRect" presStyleLbl="node1" presStyleIdx="2"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Test Plan"/>
        </a:ext>
      </dgm:extLst>
    </dgm:pt>
    <dgm:pt modelId="{4DEB1671-51A0-4731-A8C5-E7065E6756F2}" type="pres">
      <dgm:prSet presAssocID="{DFA8EC24-E599-44EC-91D7-5ACDB10FB576}" presName="spaceRect" presStyleCnt="0"/>
      <dgm:spPr/>
    </dgm:pt>
    <dgm:pt modelId="{340C8FF8-124D-4168-A8DD-D5EAECB8F2D5}" type="pres">
      <dgm:prSet presAssocID="{DFA8EC24-E599-44EC-91D7-5ACDB10FB576}" presName="textRect" presStyleLbl="revTx" presStyleIdx="2" presStyleCnt="5">
        <dgm:presLayoutVars>
          <dgm:chMax val="1"/>
          <dgm:chPref val="1"/>
        </dgm:presLayoutVars>
      </dgm:prSet>
      <dgm:spPr/>
    </dgm:pt>
    <dgm:pt modelId="{604208F2-185F-4437-AA12-68F1FC77D866}" type="pres">
      <dgm:prSet presAssocID="{A567C22E-DE20-4DFB-BB35-492E393411E5}" presName="sibTrans" presStyleCnt="0"/>
      <dgm:spPr/>
    </dgm:pt>
    <dgm:pt modelId="{FFE2EA5C-A61E-4245-9CD3-EBE3A4AAA848}" type="pres">
      <dgm:prSet presAssocID="{0F6ACE8A-D3CE-42A6-8D77-BFF32A202709}" presName="compNode" presStyleCnt="0"/>
      <dgm:spPr/>
    </dgm:pt>
    <dgm:pt modelId="{1CD86E2F-5CC2-47BE-8C5F-FE5DEC93E49E}" type="pres">
      <dgm:prSet presAssocID="{0F6ACE8A-D3CE-42A6-8D77-BFF32A202709}" presName="iconBgRect" presStyleLbl="bgShp" presStyleIdx="3" presStyleCnt="5"/>
      <dgm:spPr/>
    </dgm:pt>
    <dgm:pt modelId="{1AF83528-92B3-4B50-8802-E13DFBC07CCE}" type="pres">
      <dgm:prSet presAssocID="{0F6ACE8A-D3CE-42A6-8D77-BFF32A202709}" presName="iconRect" presStyleLbl="node1" presStyleIdx="3"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naire"/>
        </a:ext>
      </dgm:extLst>
    </dgm:pt>
    <dgm:pt modelId="{B954BAF7-4A13-460B-B174-C493C4FB7257}" type="pres">
      <dgm:prSet presAssocID="{0F6ACE8A-D3CE-42A6-8D77-BFF32A202709}" presName="spaceRect" presStyleCnt="0"/>
      <dgm:spPr/>
    </dgm:pt>
    <dgm:pt modelId="{36F6C013-0506-48DF-904A-66DFEEB90F69}" type="pres">
      <dgm:prSet presAssocID="{0F6ACE8A-D3CE-42A6-8D77-BFF32A202709}" presName="textRect" presStyleLbl="revTx" presStyleIdx="3" presStyleCnt="5">
        <dgm:presLayoutVars>
          <dgm:chMax val="1"/>
          <dgm:chPref val="1"/>
        </dgm:presLayoutVars>
      </dgm:prSet>
      <dgm:spPr/>
    </dgm:pt>
    <dgm:pt modelId="{EA2932DC-C871-4F8B-808A-965127274464}" type="pres">
      <dgm:prSet presAssocID="{BF09A779-37FF-4003-BBB4-41FFA2D85F01}" presName="sibTrans" presStyleCnt="0"/>
      <dgm:spPr/>
    </dgm:pt>
    <dgm:pt modelId="{F998B57F-4CC2-4310-AA97-35F9B2B37005}" type="pres">
      <dgm:prSet presAssocID="{F90C9634-C79F-402F-9F03-24975BEB22C6}" presName="compNode" presStyleCnt="0"/>
      <dgm:spPr/>
    </dgm:pt>
    <dgm:pt modelId="{EC9C5AE0-280F-4C2B-A384-074D5B7B98CE}" type="pres">
      <dgm:prSet presAssocID="{F90C9634-C79F-402F-9F03-24975BEB22C6}" presName="iconBgRect" presStyleLbl="bgShp" presStyleIdx="4" presStyleCnt="5"/>
      <dgm:spPr/>
    </dgm:pt>
    <dgm:pt modelId="{4FD32CC5-4701-4220-A4E4-0FB34803B361}" type="pres">
      <dgm:prSet presAssocID="{F90C9634-C79F-402F-9F03-24975BEB22C6}" presName="iconRect" presStyleLbl="node1" presStyleIdx="4"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Flow"/>
        </a:ext>
      </dgm:extLst>
    </dgm:pt>
    <dgm:pt modelId="{E46B3C1A-3D0B-4257-876E-36336C06A961}" type="pres">
      <dgm:prSet presAssocID="{F90C9634-C79F-402F-9F03-24975BEB22C6}" presName="spaceRect" presStyleCnt="0"/>
      <dgm:spPr/>
    </dgm:pt>
    <dgm:pt modelId="{8EDD43DD-0490-48D1-A238-ADFCFB8F8527}" type="pres">
      <dgm:prSet presAssocID="{F90C9634-C79F-402F-9F03-24975BEB22C6}" presName="textRect" presStyleLbl="revTx" presStyleIdx="4" presStyleCnt="5">
        <dgm:presLayoutVars>
          <dgm:chMax val="1"/>
          <dgm:chPref val="1"/>
        </dgm:presLayoutVars>
      </dgm:prSet>
      <dgm:spPr/>
    </dgm:pt>
  </dgm:ptLst>
  <dgm:cxnLst>
    <dgm:cxn modelId="{131D4F16-2767-4528-9115-565D4CE1D230}" type="presOf" srcId="{24805382-A397-4D39-9DB6-8C419A7B08EC}" destId="{CAE65858-93BC-4B90-AA1D-2B3A1C69F05E}" srcOrd="0" destOrd="0" presId="urn:microsoft.com/office/officeart/2018/5/layout/IconCircleLabelList"/>
    <dgm:cxn modelId="{6C52CA5D-D32F-4118-BC50-838E81895384}" srcId="{AA67B81E-7299-4604-9B45-B6019BDF13A4}" destId="{DFA8EC24-E599-44EC-91D7-5ACDB10FB576}" srcOrd="2" destOrd="0" parTransId="{71F27B71-2C60-4B69-85B3-C37C4C40542C}" sibTransId="{A567C22E-DE20-4DFB-BB35-492E393411E5}"/>
    <dgm:cxn modelId="{A4B3696D-B10A-4C8A-9F65-DB4DFE73D0CC}" type="presOf" srcId="{67B4BBC6-20CC-40FF-B8B7-E5C7F6099D1B}" destId="{95B66FFE-5135-47CC-AD60-96E84654484F}" srcOrd="0" destOrd="0" presId="urn:microsoft.com/office/officeart/2018/5/layout/IconCircleLabelList"/>
    <dgm:cxn modelId="{9868C753-9940-4659-B2E0-AE6848F973D2}" srcId="{AA67B81E-7299-4604-9B45-B6019BDF13A4}" destId="{0F6ACE8A-D3CE-42A6-8D77-BFF32A202709}" srcOrd="3" destOrd="0" parTransId="{903CC830-8D03-43C8-A043-DD72F489E709}" sibTransId="{BF09A779-37FF-4003-BBB4-41FFA2D85F01}"/>
    <dgm:cxn modelId="{6B077E7E-0432-4C75-A177-DC3F8C8D85D6}" type="presOf" srcId="{0F6ACE8A-D3CE-42A6-8D77-BFF32A202709}" destId="{36F6C013-0506-48DF-904A-66DFEEB90F69}" srcOrd="0" destOrd="0" presId="urn:microsoft.com/office/officeart/2018/5/layout/IconCircleLabelList"/>
    <dgm:cxn modelId="{41FA4E97-5636-4D70-9F77-B2657D35AB98}" type="presOf" srcId="{DFA8EC24-E599-44EC-91D7-5ACDB10FB576}" destId="{340C8FF8-124D-4168-A8DD-D5EAECB8F2D5}" srcOrd="0" destOrd="0" presId="urn:microsoft.com/office/officeart/2018/5/layout/IconCircleLabelList"/>
    <dgm:cxn modelId="{82E9C3A3-FD03-4769-AA53-5B97368D72CF}" type="presOf" srcId="{AA67B81E-7299-4604-9B45-B6019BDF13A4}" destId="{429DCF71-2923-442A-A424-2951440BB8CB}" srcOrd="0" destOrd="0" presId="urn:microsoft.com/office/officeart/2018/5/layout/IconCircleLabelList"/>
    <dgm:cxn modelId="{74B4E0AC-A0ED-4A20-9F4A-92DBE3F0E658}" type="presOf" srcId="{F90C9634-C79F-402F-9F03-24975BEB22C6}" destId="{8EDD43DD-0490-48D1-A238-ADFCFB8F8527}" srcOrd="0" destOrd="0" presId="urn:microsoft.com/office/officeart/2018/5/layout/IconCircleLabelList"/>
    <dgm:cxn modelId="{094AF6E1-868F-40FB-BAF6-2984EEEBBDC2}" srcId="{AA67B81E-7299-4604-9B45-B6019BDF13A4}" destId="{67B4BBC6-20CC-40FF-B8B7-E5C7F6099D1B}" srcOrd="1" destOrd="0" parTransId="{75323993-0EA3-4F71-ADAC-201D37340AD4}" sibTransId="{DF097875-8004-47C8-BE43-C78FFC7A9904}"/>
    <dgm:cxn modelId="{D74239FB-6BA0-46E3-BEE9-1DBB73C11377}" srcId="{AA67B81E-7299-4604-9B45-B6019BDF13A4}" destId="{24805382-A397-4D39-9DB6-8C419A7B08EC}" srcOrd="0" destOrd="0" parTransId="{82BC4CAB-61F8-4659-BD70-A13E44030602}" sibTransId="{0947874A-22A6-4914-B10A-E19E10965003}"/>
    <dgm:cxn modelId="{FAC087FE-76C1-407B-A212-63E6688AEAE1}" srcId="{AA67B81E-7299-4604-9B45-B6019BDF13A4}" destId="{F90C9634-C79F-402F-9F03-24975BEB22C6}" srcOrd="4" destOrd="0" parTransId="{438642BB-ABA4-4A5E-978C-FEB426850F32}" sibTransId="{98A0EBB9-D14F-4C41-B545-28E459E5E61A}"/>
    <dgm:cxn modelId="{D9DDFD06-022A-4D4B-904E-496B83084391}" type="presParOf" srcId="{429DCF71-2923-442A-A424-2951440BB8CB}" destId="{60E19910-5032-4424-A9B0-90D3E40AA068}" srcOrd="0" destOrd="0" presId="urn:microsoft.com/office/officeart/2018/5/layout/IconCircleLabelList"/>
    <dgm:cxn modelId="{6B996A29-E5CF-4E69-ACED-EC8BAEEC0933}" type="presParOf" srcId="{60E19910-5032-4424-A9B0-90D3E40AA068}" destId="{9889F363-012A-4316-9D81-344C06B6AA52}" srcOrd="0" destOrd="0" presId="urn:microsoft.com/office/officeart/2018/5/layout/IconCircleLabelList"/>
    <dgm:cxn modelId="{E4721013-ABFA-42C1-A957-6574E9B07DD3}" type="presParOf" srcId="{60E19910-5032-4424-A9B0-90D3E40AA068}" destId="{6C937881-CE29-4FB9-AB2A-91F410CB9269}" srcOrd="1" destOrd="0" presId="urn:microsoft.com/office/officeart/2018/5/layout/IconCircleLabelList"/>
    <dgm:cxn modelId="{67172CAA-7C70-4E54-A9B9-A663EA4D8EAD}" type="presParOf" srcId="{60E19910-5032-4424-A9B0-90D3E40AA068}" destId="{DE50FF31-20CE-490E-94FE-7B43EF0A4549}" srcOrd="2" destOrd="0" presId="urn:microsoft.com/office/officeart/2018/5/layout/IconCircleLabelList"/>
    <dgm:cxn modelId="{1815254B-EC78-4224-B56B-BBEBBFF8B080}" type="presParOf" srcId="{60E19910-5032-4424-A9B0-90D3E40AA068}" destId="{CAE65858-93BC-4B90-AA1D-2B3A1C69F05E}" srcOrd="3" destOrd="0" presId="urn:microsoft.com/office/officeart/2018/5/layout/IconCircleLabelList"/>
    <dgm:cxn modelId="{69C6E198-7A6E-4820-882A-315D95E88CBA}" type="presParOf" srcId="{429DCF71-2923-442A-A424-2951440BB8CB}" destId="{67E5ED2F-CF62-42A8-AD35-49391CFE94BA}" srcOrd="1" destOrd="0" presId="urn:microsoft.com/office/officeart/2018/5/layout/IconCircleLabelList"/>
    <dgm:cxn modelId="{F8BB5A75-4A34-414A-A370-19713F51A885}" type="presParOf" srcId="{429DCF71-2923-442A-A424-2951440BB8CB}" destId="{422604EA-EE79-425C-9A1C-684D2CFD66E5}" srcOrd="2" destOrd="0" presId="urn:microsoft.com/office/officeart/2018/5/layout/IconCircleLabelList"/>
    <dgm:cxn modelId="{56BD9CB9-FE76-4F21-B7B8-CA706793A6B2}" type="presParOf" srcId="{422604EA-EE79-425C-9A1C-684D2CFD66E5}" destId="{5F3F8DDE-5FE0-4E52-97DF-B93D9C54D681}" srcOrd="0" destOrd="0" presId="urn:microsoft.com/office/officeart/2018/5/layout/IconCircleLabelList"/>
    <dgm:cxn modelId="{A5D1786B-1B95-4219-91EF-8208D2E73C64}" type="presParOf" srcId="{422604EA-EE79-425C-9A1C-684D2CFD66E5}" destId="{25F23A8D-D12C-4C6F-8BC5-655452491C3D}" srcOrd="1" destOrd="0" presId="urn:microsoft.com/office/officeart/2018/5/layout/IconCircleLabelList"/>
    <dgm:cxn modelId="{1B3FD27C-96FD-4AB1-B6CC-F5AA18A8CB4E}" type="presParOf" srcId="{422604EA-EE79-425C-9A1C-684D2CFD66E5}" destId="{0C7BB3F3-F704-4A06-AC11-5A05E8F0F906}" srcOrd="2" destOrd="0" presId="urn:microsoft.com/office/officeart/2018/5/layout/IconCircleLabelList"/>
    <dgm:cxn modelId="{48EE4AA2-5652-4E6C-8E80-9D55C1835238}" type="presParOf" srcId="{422604EA-EE79-425C-9A1C-684D2CFD66E5}" destId="{95B66FFE-5135-47CC-AD60-96E84654484F}" srcOrd="3" destOrd="0" presId="urn:microsoft.com/office/officeart/2018/5/layout/IconCircleLabelList"/>
    <dgm:cxn modelId="{3FBAE515-9934-4ABC-B67E-5991FF4621B0}" type="presParOf" srcId="{429DCF71-2923-442A-A424-2951440BB8CB}" destId="{AD9FB253-79F5-4BFF-AF90-E5A3E7F3CFC7}" srcOrd="3" destOrd="0" presId="urn:microsoft.com/office/officeart/2018/5/layout/IconCircleLabelList"/>
    <dgm:cxn modelId="{9743E63A-3F20-436F-99B4-1366266CD7BE}" type="presParOf" srcId="{429DCF71-2923-442A-A424-2951440BB8CB}" destId="{AA92D098-7448-4543-A7D6-D8F40EDCF922}" srcOrd="4" destOrd="0" presId="urn:microsoft.com/office/officeart/2018/5/layout/IconCircleLabelList"/>
    <dgm:cxn modelId="{E4D1D9DC-E4C2-4346-92E0-39765D02A602}" type="presParOf" srcId="{AA92D098-7448-4543-A7D6-D8F40EDCF922}" destId="{A789E90B-044B-42A1-B8FA-A7E5B9590D33}" srcOrd="0" destOrd="0" presId="urn:microsoft.com/office/officeart/2018/5/layout/IconCircleLabelList"/>
    <dgm:cxn modelId="{B717B926-DD4C-4BEF-92D5-2E9EEA6410B9}" type="presParOf" srcId="{AA92D098-7448-4543-A7D6-D8F40EDCF922}" destId="{A2E7BDDB-BBB6-48A9-9A03-0C9DCC8DF855}" srcOrd="1" destOrd="0" presId="urn:microsoft.com/office/officeart/2018/5/layout/IconCircleLabelList"/>
    <dgm:cxn modelId="{C21B3A49-BF1C-4F54-AD37-695C95B9C065}" type="presParOf" srcId="{AA92D098-7448-4543-A7D6-D8F40EDCF922}" destId="{4DEB1671-51A0-4731-A8C5-E7065E6756F2}" srcOrd="2" destOrd="0" presId="urn:microsoft.com/office/officeart/2018/5/layout/IconCircleLabelList"/>
    <dgm:cxn modelId="{5EFDFF9F-56E6-4C67-90B4-39957C5C10FC}" type="presParOf" srcId="{AA92D098-7448-4543-A7D6-D8F40EDCF922}" destId="{340C8FF8-124D-4168-A8DD-D5EAECB8F2D5}" srcOrd="3" destOrd="0" presId="urn:microsoft.com/office/officeart/2018/5/layout/IconCircleLabelList"/>
    <dgm:cxn modelId="{90CEC714-AEDB-4B22-B549-3A61880CDFD5}" type="presParOf" srcId="{429DCF71-2923-442A-A424-2951440BB8CB}" destId="{604208F2-185F-4437-AA12-68F1FC77D866}" srcOrd="5" destOrd="0" presId="urn:microsoft.com/office/officeart/2018/5/layout/IconCircleLabelList"/>
    <dgm:cxn modelId="{FF0E3B4D-E76D-429F-8DA5-BB259D5E4936}" type="presParOf" srcId="{429DCF71-2923-442A-A424-2951440BB8CB}" destId="{FFE2EA5C-A61E-4245-9CD3-EBE3A4AAA848}" srcOrd="6" destOrd="0" presId="urn:microsoft.com/office/officeart/2018/5/layout/IconCircleLabelList"/>
    <dgm:cxn modelId="{F0935D12-ED46-4AF4-B9F3-3BE3C5F4E6FD}" type="presParOf" srcId="{FFE2EA5C-A61E-4245-9CD3-EBE3A4AAA848}" destId="{1CD86E2F-5CC2-47BE-8C5F-FE5DEC93E49E}" srcOrd="0" destOrd="0" presId="urn:microsoft.com/office/officeart/2018/5/layout/IconCircleLabelList"/>
    <dgm:cxn modelId="{BFCE04CD-5D27-44B6-97A1-C9E448233B82}" type="presParOf" srcId="{FFE2EA5C-A61E-4245-9CD3-EBE3A4AAA848}" destId="{1AF83528-92B3-4B50-8802-E13DFBC07CCE}" srcOrd="1" destOrd="0" presId="urn:microsoft.com/office/officeart/2018/5/layout/IconCircleLabelList"/>
    <dgm:cxn modelId="{C2F87DF5-E2C9-43E4-81D1-BB28577BA55F}" type="presParOf" srcId="{FFE2EA5C-A61E-4245-9CD3-EBE3A4AAA848}" destId="{B954BAF7-4A13-460B-B174-C493C4FB7257}" srcOrd="2" destOrd="0" presId="urn:microsoft.com/office/officeart/2018/5/layout/IconCircleLabelList"/>
    <dgm:cxn modelId="{CA33456A-EB12-4D22-B40F-8C25F57E7165}" type="presParOf" srcId="{FFE2EA5C-A61E-4245-9CD3-EBE3A4AAA848}" destId="{36F6C013-0506-48DF-904A-66DFEEB90F69}" srcOrd="3" destOrd="0" presId="urn:microsoft.com/office/officeart/2018/5/layout/IconCircleLabelList"/>
    <dgm:cxn modelId="{F9119AD6-62E9-4E7E-85C7-996F9AFAE6BF}" type="presParOf" srcId="{429DCF71-2923-442A-A424-2951440BB8CB}" destId="{EA2932DC-C871-4F8B-808A-965127274464}" srcOrd="7" destOrd="0" presId="urn:microsoft.com/office/officeart/2018/5/layout/IconCircleLabelList"/>
    <dgm:cxn modelId="{DABA071F-893B-4FD0-96F5-E3E914A82E97}" type="presParOf" srcId="{429DCF71-2923-442A-A424-2951440BB8CB}" destId="{F998B57F-4CC2-4310-AA97-35F9B2B37005}" srcOrd="8" destOrd="0" presId="urn:microsoft.com/office/officeart/2018/5/layout/IconCircleLabelList"/>
    <dgm:cxn modelId="{83314C08-73B7-4BAB-BCC5-F4DF420EFE7B}" type="presParOf" srcId="{F998B57F-4CC2-4310-AA97-35F9B2B37005}" destId="{EC9C5AE0-280F-4C2B-A384-074D5B7B98CE}" srcOrd="0" destOrd="0" presId="urn:microsoft.com/office/officeart/2018/5/layout/IconCircleLabelList"/>
    <dgm:cxn modelId="{7CBF7614-BD29-43F8-B161-CD9FEC0B1298}" type="presParOf" srcId="{F998B57F-4CC2-4310-AA97-35F9B2B37005}" destId="{4FD32CC5-4701-4220-A4E4-0FB34803B361}" srcOrd="1" destOrd="0" presId="urn:microsoft.com/office/officeart/2018/5/layout/IconCircleLabelList"/>
    <dgm:cxn modelId="{9B9A85AF-453F-4870-89BB-A9E78AFB92D6}" type="presParOf" srcId="{F998B57F-4CC2-4310-AA97-35F9B2B37005}" destId="{E46B3C1A-3D0B-4257-876E-36336C06A961}" srcOrd="2" destOrd="0" presId="urn:microsoft.com/office/officeart/2018/5/layout/IconCircleLabelList"/>
    <dgm:cxn modelId="{AA1259E3-B845-4F49-87EE-723FA39B8C47}" type="presParOf" srcId="{F998B57F-4CC2-4310-AA97-35F9B2B37005}" destId="{8EDD43DD-0490-48D1-A238-ADFCFB8F8527}"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CBBD1AB-6678-4A0F-ACED-F0367D8436B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30B800D1-EDC0-464B-BECA-4CDFE3A9EC8B}">
      <dgm:prSet/>
      <dgm:spPr/>
      <dgm:t>
        <a:bodyPr/>
        <a:lstStyle/>
        <a:p>
          <a:r>
            <a:rPr lang="en-US" b="1"/>
            <a:t>Higher CAUTI incidence in LMICs</a:t>
          </a:r>
          <a:r>
            <a:rPr lang="en-US"/>
            <a:t> – 3.2 per 1,000 catheter-days in INICC vs. 1.1 per 1,000 in the USA</a:t>
          </a:r>
          <a:r>
            <a:rPr lang="en-US" baseline="30000"/>
            <a:t>5,6</a:t>
          </a:r>
          <a:endParaRPr lang="en-US"/>
        </a:p>
      </dgm:t>
    </dgm:pt>
    <dgm:pt modelId="{DDDE883A-3FE1-4521-86BF-49ABC94D3E45}" type="parTrans" cxnId="{2B899E08-636E-4BD8-99F8-2A50C08D4428}">
      <dgm:prSet/>
      <dgm:spPr/>
      <dgm:t>
        <a:bodyPr/>
        <a:lstStyle/>
        <a:p>
          <a:endParaRPr lang="en-US"/>
        </a:p>
      </dgm:t>
    </dgm:pt>
    <dgm:pt modelId="{EFA1F0EC-D365-4AA5-8CCC-83C069EC2886}" type="sibTrans" cxnId="{2B899E08-636E-4BD8-99F8-2A50C08D4428}">
      <dgm:prSet/>
      <dgm:spPr/>
      <dgm:t>
        <a:bodyPr/>
        <a:lstStyle/>
        <a:p>
          <a:endParaRPr lang="en-US"/>
        </a:p>
      </dgm:t>
    </dgm:pt>
    <dgm:pt modelId="{4FE1C0C1-B3BB-4C3A-AB23-A0607C558101}">
      <dgm:prSet/>
      <dgm:spPr/>
      <dgm:t>
        <a:bodyPr/>
        <a:lstStyle/>
        <a:p>
          <a:r>
            <a:rPr lang="en-US" b="1"/>
            <a:t>High incidence reported in single-site studies </a:t>
          </a:r>
          <a:r>
            <a:rPr lang="en-US"/>
            <a:t>– 28 per 1000 catheter-days in Uganda, 32 per 1000 catheter-days in Kenya</a:t>
          </a:r>
          <a:r>
            <a:rPr lang="en-US" baseline="30000"/>
            <a:t>7,8</a:t>
          </a:r>
          <a:endParaRPr lang="en-US"/>
        </a:p>
      </dgm:t>
    </dgm:pt>
    <dgm:pt modelId="{3EAD6E98-C281-41A4-8E7A-4EB93451AE79}" type="parTrans" cxnId="{FB6BC4FA-461C-4968-9444-FF407C498EFF}">
      <dgm:prSet/>
      <dgm:spPr/>
      <dgm:t>
        <a:bodyPr/>
        <a:lstStyle/>
        <a:p>
          <a:endParaRPr lang="en-US"/>
        </a:p>
      </dgm:t>
    </dgm:pt>
    <dgm:pt modelId="{9A2E7A08-7BC8-4C24-AF49-1A15F750B7BD}" type="sibTrans" cxnId="{FB6BC4FA-461C-4968-9444-FF407C498EFF}">
      <dgm:prSet/>
      <dgm:spPr/>
      <dgm:t>
        <a:bodyPr/>
        <a:lstStyle/>
        <a:p>
          <a:endParaRPr lang="en-US"/>
        </a:p>
      </dgm:t>
    </dgm:pt>
    <dgm:pt modelId="{DED4A95E-FCB3-402E-B560-E97D5E097AB1}">
      <dgm:prSet/>
      <dgm:spPr/>
      <dgm:t>
        <a:bodyPr/>
        <a:lstStyle/>
        <a:p>
          <a:r>
            <a:rPr lang="en-US" b="1"/>
            <a:t>Gap </a:t>
          </a:r>
          <a:r>
            <a:rPr lang="en-US"/>
            <a:t>– Studies have not highlighted how incidence is affected by documentation completeness</a:t>
          </a:r>
        </a:p>
      </dgm:t>
    </dgm:pt>
    <dgm:pt modelId="{118470CB-6B7F-4FF3-9A1A-328CF5F009FA}" type="parTrans" cxnId="{227B7F34-8597-45B8-8E6D-1688DE1268E8}">
      <dgm:prSet/>
      <dgm:spPr/>
      <dgm:t>
        <a:bodyPr/>
        <a:lstStyle/>
        <a:p>
          <a:endParaRPr lang="en-US"/>
        </a:p>
      </dgm:t>
    </dgm:pt>
    <dgm:pt modelId="{CD94FC42-387E-424B-BFA7-D99FBE54AE50}" type="sibTrans" cxnId="{227B7F34-8597-45B8-8E6D-1688DE1268E8}">
      <dgm:prSet/>
      <dgm:spPr/>
      <dgm:t>
        <a:bodyPr/>
        <a:lstStyle/>
        <a:p>
          <a:endParaRPr lang="en-US"/>
        </a:p>
      </dgm:t>
    </dgm:pt>
    <dgm:pt modelId="{5BD92D07-912F-41A1-A683-C13D47AAD227}" type="pres">
      <dgm:prSet presAssocID="{1CBBD1AB-6678-4A0F-ACED-F0367D8436B4}" presName="root" presStyleCnt="0">
        <dgm:presLayoutVars>
          <dgm:dir/>
          <dgm:resizeHandles val="exact"/>
        </dgm:presLayoutVars>
      </dgm:prSet>
      <dgm:spPr/>
    </dgm:pt>
    <dgm:pt modelId="{C28F87CA-D22C-49AD-8DBE-16596EDC91B0}" type="pres">
      <dgm:prSet presAssocID="{30B800D1-EDC0-464B-BECA-4CDFE3A9EC8B}" presName="compNode" presStyleCnt="0"/>
      <dgm:spPr/>
    </dgm:pt>
    <dgm:pt modelId="{19950F7C-C147-49AB-ACA1-4475A0B6B1BE}" type="pres">
      <dgm:prSet presAssocID="{30B800D1-EDC0-464B-BECA-4CDFE3A9EC8B}" presName="bgRect" presStyleLbl="bgShp" presStyleIdx="0" presStyleCnt="3"/>
      <dgm:spPr/>
    </dgm:pt>
    <dgm:pt modelId="{8629A1C1-3D42-4A89-85FD-7E41B3AD9EBC}" type="pres">
      <dgm:prSet presAssocID="{30B800D1-EDC0-464B-BECA-4CDFE3A9EC8B}"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Kidney"/>
        </a:ext>
      </dgm:extLst>
    </dgm:pt>
    <dgm:pt modelId="{79F0440B-EF27-4AA4-B08E-2A410F9C73F5}" type="pres">
      <dgm:prSet presAssocID="{30B800D1-EDC0-464B-BECA-4CDFE3A9EC8B}" presName="spaceRect" presStyleCnt="0"/>
      <dgm:spPr/>
    </dgm:pt>
    <dgm:pt modelId="{9A0D4A5B-8DB2-419D-AF4D-EBAE1F282134}" type="pres">
      <dgm:prSet presAssocID="{30B800D1-EDC0-464B-BECA-4CDFE3A9EC8B}" presName="parTx" presStyleLbl="revTx" presStyleIdx="0" presStyleCnt="3">
        <dgm:presLayoutVars>
          <dgm:chMax val="0"/>
          <dgm:chPref val="0"/>
        </dgm:presLayoutVars>
      </dgm:prSet>
      <dgm:spPr/>
    </dgm:pt>
    <dgm:pt modelId="{2AB13469-98F0-4C74-BC86-CC18064588A4}" type="pres">
      <dgm:prSet presAssocID="{EFA1F0EC-D365-4AA5-8CCC-83C069EC2886}" presName="sibTrans" presStyleCnt="0"/>
      <dgm:spPr/>
    </dgm:pt>
    <dgm:pt modelId="{0073817E-A26D-45BA-AD7F-1E88E4B9C01F}" type="pres">
      <dgm:prSet presAssocID="{4FE1C0C1-B3BB-4C3A-AB23-A0607C558101}" presName="compNode" presStyleCnt="0"/>
      <dgm:spPr/>
    </dgm:pt>
    <dgm:pt modelId="{2887F5D2-C589-4D3E-85BD-354ED82B156A}" type="pres">
      <dgm:prSet presAssocID="{4FE1C0C1-B3BB-4C3A-AB23-A0607C558101}" presName="bgRect" presStyleLbl="bgShp" presStyleIdx="1" presStyleCnt="3"/>
      <dgm:spPr/>
    </dgm:pt>
    <dgm:pt modelId="{C3DD592B-8618-4395-9F57-5EFF785BCF9D}" type="pres">
      <dgm:prSet presAssocID="{4FE1C0C1-B3BB-4C3A-AB23-A0607C558101}"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V"/>
        </a:ext>
      </dgm:extLst>
    </dgm:pt>
    <dgm:pt modelId="{19A1D4F8-9E27-444D-9972-CAA628107200}" type="pres">
      <dgm:prSet presAssocID="{4FE1C0C1-B3BB-4C3A-AB23-A0607C558101}" presName="spaceRect" presStyleCnt="0"/>
      <dgm:spPr/>
    </dgm:pt>
    <dgm:pt modelId="{4DCFBFAA-4C92-4327-8588-077421FB8583}" type="pres">
      <dgm:prSet presAssocID="{4FE1C0C1-B3BB-4C3A-AB23-A0607C558101}" presName="parTx" presStyleLbl="revTx" presStyleIdx="1" presStyleCnt="3">
        <dgm:presLayoutVars>
          <dgm:chMax val="0"/>
          <dgm:chPref val="0"/>
        </dgm:presLayoutVars>
      </dgm:prSet>
      <dgm:spPr/>
    </dgm:pt>
    <dgm:pt modelId="{6769A957-8FBC-4205-BE65-B4E8F01E5628}" type="pres">
      <dgm:prSet presAssocID="{9A2E7A08-7BC8-4C24-AF49-1A15F750B7BD}" presName="sibTrans" presStyleCnt="0"/>
      <dgm:spPr/>
    </dgm:pt>
    <dgm:pt modelId="{3F3571D5-7120-4C4A-BFBE-636C7768ED8D}" type="pres">
      <dgm:prSet presAssocID="{DED4A95E-FCB3-402E-B560-E97D5E097AB1}" presName="compNode" presStyleCnt="0"/>
      <dgm:spPr/>
    </dgm:pt>
    <dgm:pt modelId="{7A64D962-9128-46DF-9C6F-1879C145D53F}" type="pres">
      <dgm:prSet presAssocID="{DED4A95E-FCB3-402E-B560-E97D5E097AB1}" presName="bgRect" presStyleLbl="bgShp" presStyleIdx="2" presStyleCnt="3"/>
      <dgm:spPr/>
    </dgm:pt>
    <dgm:pt modelId="{824B9FEC-AA02-4F08-B0B5-1D55DA81E05E}" type="pres">
      <dgm:prSet presAssocID="{DED4A95E-FCB3-402E-B560-E97D5E097AB1}"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Magnifying glass"/>
        </a:ext>
      </dgm:extLst>
    </dgm:pt>
    <dgm:pt modelId="{9E0386AF-1689-4F49-9F9C-E48B0AB8BB4D}" type="pres">
      <dgm:prSet presAssocID="{DED4A95E-FCB3-402E-B560-E97D5E097AB1}" presName="spaceRect" presStyleCnt="0"/>
      <dgm:spPr/>
    </dgm:pt>
    <dgm:pt modelId="{A983CBC2-EF34-4A16-BEE1-FB4A4403DDAF}" type="pres">
      <dgm:prSet presAssocID="{DED4A95E-FCB3-402E-B560-E97D5E097AB1}" presName="parTx" presStyleLbl="revTx" presStyleIdx="2" presStyleCnt="3">
        <dgm:presLayoutVars>
          <dgm:chMax val="0"/>
          <dgm:chPref val="0"/>
        </dgm:presLayoutVars>
      </dgm:prSet>
      <dgm:spPr/>
    </dgm:pt>
  </dgm:ptLst>
  <dgm:cxnLst>
    <dgm:cxn modelId="{2B899E08-636E-4BD8-99F8-2A50C08D4428}" srcId="{1CBBD1AB-6678-4A0F-ACED-F0367D8436B4}" destId="{30B800D1-EDC0-464B-BECA-4CDFE3A9EC8B}" srcOrd="0" destOrd="0" parTransId="{DDDE883A-3FE1-4521-86BF-49ABC94D3E45}" sibTransId="{EFA1F0EC-D365-4AA5-8CCC-83C069EC2886}"/>
    <dgm:cxn modelId="{FA62A72F-A114-4CE4-A618-C6ADEF0E9C08}" type="presOf" srcId="{1CBBD1AB-6678-4A0F-ACED-F0367D8436B4}" destId="{5BD92D07-912F-41A1-A683-C13D47AAD227}" srcOrd="0" destOrd="0" presId="urn:microsoft.com/office/officeart/2018/2/layout/IconVerticalSolidList"/>
    <dgm:cxn modelId="{B18C0930-53F0-4578-B026-81F072DD9BB9}" type="presOf" srcId="{30B800D1-EDC0-464B-BECA-4CDFE3A9EC8B}" destId="{9A0D4A5B-8DB2-419D-AF4D-EBAE1F282134}" srcOrd="0" destOrd="0" presId="urn:microsoft.com/office/officeart/2018/2/layout/IconVerticalSolidList"/>
    <dgm:cxn modelId="{227B7F34-8597-45B8-8E6D-1688DE1268E8}" srcId="{1CBBD1AB-6678-4A0F-ACED-F0367D8436B4}" destId="{DED4A95E-FCB3-402E-B560-E97D5E097AB1}" srcOrd="2" destOrd="0" parTransId="{118470CB-6B7F-4FF3-9A1A-328CF5F009FA}" sibTransId="{CD94FC42-387E-424B-BFA7-D99FBE54AE50}"/>
    <dgm:cxn modelId="{B443129B-5033-4EC6-84E0-C65EC4CDE338}" type="presOf" srcId="{DED4A95E-FCB3-402E-B560-E97D5E097AB1}" destId="{A983CBC2-EF34-4A16-BEE1-FB4A4403DDAF}" srcOrd="0" destOrd="0" presId="urn:microsoft.com/office/officeart/2018/2/layout/IconVerticalSolidList"/>
    <dgm:cxn modelId="{9E89DDD4-F034-4F79-A5C5-3C743D0DA489}" type="presOf" srcId="{4FE1C0C1-B3BB-4C3A-AB23-A0607C558101}" destId="{4DCFBFAA-4C92-4327-8588-077421FB8583}" srcOrd="0" destOrd="0" presId="urn:microsoft.com/office/officeart/2018/2/layout/IconVerticalSolidList"/>
    <dgm:cxn modelId="{FB6BC4FA-461C-4968-9444-FF407C498EFF}" srcId="{1CBBD1AB-6678-4A0F-ACED-F0367D8436B4}" destId="{4FE1C0C1-B3BB-4C3A-AB23-A0607C558101}" srcOrd="1" destOrd="0" parTransId="{3EAD6E98-C281-41A4-8E7A-4EB93451AE79}" sibTransId="{9A2E7A08-7BC8-4C24-AF49-1A15F750B7BD}"/>
    <dgm:cxn modelId="{F51F6AE3-4F89-43D9-B69D-879D1EB88F7B}" type="presParOf" srcId="{5BD92D07-912F-41A1-A683-C13D47AAD227}" destId="{C28F87CA-D22C-49AD-8DBE-16596EDC91B0}" srcOrd="0" destOrd="0" presId="urn:microsoft.com/office/officeart/2018/2/layout/IconVerticalSolidList"/>
    <dgm:cxn modelId="{19506670-E1BB-4B3C-AF74-B5C88C4B7474}" type="presParOf" srcId="{C28F87CA-D22C-49AD-8DBE-16596EDC91B0}" destId="{19950F7C-C147-49AB-ACA1-4475A0B6B1BE}" srcOrd="0" destOrd="0" presId="urn:microsoft.com/office/officeart/2018/2/layout/IconVerticalSolidList"/>
    <dgm:cxn modelId="{E6E3EA35-9AEC-406D-A231-419EE8F71165}" type="presParOf" srcId="{C28F87CA-D22C-49AD-8DBE-16596EDC91B0}" destId="{8629A1C1-3D42-4A89-85FD-7E41B3AD9EBC}" srcOrd="1" destOrd="0" presId="urn:microsoft.com/office/officeart/2018/2/layout/IconVerticalSolidList"/>
    <dgm:cxn modelId="{32BAD6A6-0D97-4032-81AA-AC8A1973A7D2}" type="presParOf" srcId="{C28F87CA-D22C-49AD-8DBE-16596EDC91B0}" destId="{79F0440B-EF27-4AA4-B08E-2A410F9C73F5}" srcOrd="2" destOrd="0" presId="urn:microsoft.com/office/officeart/2018/2/layout/IconVerticalSolidList"/>
    <dgm:cxn modelId="{8EEC325E-D178-4658-BFC4-17D1DD4E7A7B}" type="presParOf" srcId="{C28F87CA-D22C-49AD-8DBE-16596EDC91B0}" destId="{9A0D4A5B-8DB2-419D-AF4D-EBAE1F282134}" srcOrd="3" destOrd="0" presId="urn:microsoft.com/office/officeart/2018/2/layout/IconVerticalSolidList"/>
    <dgm:cxn modelId="{AD68100D-FB7D-451B-A577-3DC384FB9C67}" type="presParOf" srcId="{5BD92D07-912F-41A1-A683-C13D47AAD227}" destId="{2AB13469-98F0-4C74-BC86-CC18064588A4}" srcOrd="1" destOrd="0" presId="urn:microsoft.com/office/officeart/2018/2/layout/IconVerticalSolidList"/>
    <dgm:cxn modelId="{1416A6AF-8E6A-4684-82AD-D80137FD3DAA}" type="presParOf" srcId="{5BD92D07-912F-41A1-A683-C13D47AAD227}" destId="{0073817E-A26D-45BA-AD7F-1E88E4B9C01F}" srcOrd="2" destOrd="0" presId="urn:microsoft.com/office/officeart/2018/2/layout/IconVerticalSolidList"/>
    <dgm:cxn modelId="{69C5F871-12A9-4E9A-A895-F0C15291CAB4}" type="presParOf" srcId="{0073817E-A26D-45BA-AD7F-1E88E4B9C01F}" destId="{2887F5D2-C589-4D3E-85BD-354ED82B156A}" srcOrd="0" destOrd="0" presId="urn:microsoft.com/office/officeart/2018/2/layout/IconVerticalSolidList"/>
    <dgm:cxn modelId="{51E75148-9F7C-4BE4-A2D1-AE203221F847}" type="presParOf" srcId="{0073817E-A26D-45BA-AD7F-1E88E4B9C01F}" destId="{C3DD592B-8618-4395-9F57-5EFF785BCF9D}" srcOrd="1" destOrd="0" presId="urn:microsoft.com/office/officeart/2018/2/layout/IconVerticalSolidList"/>
    <dgm:cxn modelId="{C2D5B158-7A06-4B8C-AD30-B9C94CC53652}" type="presParOf" srcId="{0073817E-A26D-45BA-AD7F-1E88E4B9C01F}" destId="{19A1D4F8-9E27-444D-9972-CAA628107200}" srcOrd="2" destOrd="0" presId="urn:microsoft.com/office/officeart/2018/2/layout/IconVerticalSolidList"/>
    <dgm:cxn modelId="{A1CA3D91-58E5-4129-BDC6-EF078E317AF5}" type="presParOf" srcId="{0073817E-A26D-45BA-AD7F-1E88E4B9C01F}" destId="{4DCFBFAA-4C92-4327-8588-077421FB8583}" srcOrd="3" destOrd="0" presId="urn:microsoft.com/office/officeart/2018/2/layout/IconVerticalSolidList"/>
    <dgm:cxn modelId="{95610A0B-E251-4DE3-8AD8-C422E364FFD9}" type="presParOf" srcId="{5BD92D07-912F-41A1-A683-C13D47AAD227}" destId="{6769A957-8FBC-4205-BE65-B4E8F01E5628}" srcOrd="3" destOrd="0" presId="urn:microsoft.com/office/officeart/2018/2/layout/IconVerticalSolidList"/>
    <dgm:cxn modelId="{63C4155B-4CB8-4986-A9EB-E50BA2F5F4F8}" type="presParOf" srcId="{5BD92D07-912F-41A1-A683-C13D47AAD227}" destId="{3F3571D5-7120-4C4A-BFBE-636C7768ED8D}" srcOrd="4" destOrd="0" presId="urn:microsoft.com/office/officeart/2018/2/layout/IconVerticalSolidList"/>
    <dgm:cxn modelId="{DEF9DF5B-C74C-4B00-A79D-956C76AA96DE}" type="presParOf" srcId="{3F3571D5-7120-4C4A-BFBE-636C7768ED8D}" destId="{7A64D962-9128-46DF-9C6F-1879C145D53F}" srcOrd="0" destOrd="0" presId="urn:microsoft.com/office/officeart/2018/2/layout/IconVerticalSolidList"/>
    <dgm:cxn modelId="{DFB92134-3435-4E52-B42B-B1FBF421F5D0}" type="presParOf" srcId="{3F3571D5-7120-4C4A-BFBE-636C7768ED8D}" destId="{824B9FEC-AA02-4F08-B0B5-1D55DA81E05E}" srcOrd="1" destOrd="0" presId="urn:microsoft.com/office/officeart/2018/2/layout/IconVerticalSolidList"/>
    <dgm:cxn modelId="{711B7589-F2F0-46AF-9537-94DB3B28312B}" type="presParOf" srcId="{3F3571D5-7120-4C4A-BFBE-636C7768ED8D}" destId="{9E0386AF-1689-4F49-9F9C-E48B0AB8BB4D}" srcOrd="2" destOrd="0" presId="urn:microsoft.com/office/officeart/2018/2/layout/IconVerticalSolidList"/>
    <dgm:cxn modelId="{56934C1C-F881-4B24-AE54-686B73F4376B}" type="presParOf" srcId="{3F3571D5-7120-4C4A-BFBE-636C7768ED8D}" destId="{A983CBC2-EF34-4A16-BEE1-FB4A4403DDA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15C4E1-DB25-421B-9343-EBA67E584C5A}">
      <dsp:nvSpPr>
        <dsp:cNvPr id="0" name=""/>
        <dsp:cNvSpPr/>
      </dsp:nvSpPr>
      <dsp:spPr>
        <a:xfrm rot="5400000">
          <a:off x="715502" y="960917"/>
          <a:ext cx="903311" cy="1036976"/>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079682-77ED-4096-AC55-FF41C1CBA8E5}">
      <dsp:nvSpPr>
        <dsp:cNvPr id="0" name=""/>
        <dsp:cNvSpPr/>
      </dsp:nvSpPr>
      <dsp:spPr>
        <a:xfrm>
          <a:off x="0" y="298126"/>
          <a:ext cx="1614570" cy="763054"/>
        </a:xfrm>
        <a:prstGeom prst="roundRect">
          <a:avLst>
            <a:gd name="adj" fmla="val 1667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Antibiotics</a:t>
          </a:r>
        </a:p>
      </dsp:txBody>
      <dsp:txXfrm>
        <a:off x="37256" y="335382"/>
        <a:ext cx="1540058" cy="688542"/>
      </dsp:txXfrm>
    </dsp:sp>
    <dsp:sp modelId="{F7CD8C54-69B9-4452-94E8-2955C5FD1F2D}">
      <dsp:nvSpPr>
        <dsp:cNvPr id="0" name=""/>
        <dsp:cNvSpPr/>
      </dsp:nvSpPr>
      <dsp:spPr>
        <a:xfrm>
          <a:off x="1673349" y="36071"/>
          <a:ext cx="2807620" cy="1400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Additional risk factors:</a:t>
          </a:r>
        </a:p>
        <a:p>
          <a:pPr marL="228600" lvl="2" indent="-114300" algn="l" defTabSz="622300">
            <a:lnSpc>
              <a:spcPct val="90000"/>
            </a:lnSpc>
            <a:spcBef>
              <a:spcPct val="0"/>
            </a:spcBef>
            <a:spcAft>
              <a:spcPct val="15000"/>
            </a:spcAft>
            <a:buChar char="•"/>
          </a:pPr>
          <a:r>
            <a:rPr lang="en-US" sz="1400" kern="1200" dirty="0"/>
            <a:t>Age</a:t>
          </a:r>
        </a:p>
        <a:p>
          <a:pPr marL="228600" lvl="2" indent="-114300" algn="l" defTabSz="622300">
            <a:lnSpc>
              <a:spcPct val="90000"/>
            </a:lnSpc>
            <a:spcBef>
              <a:spcPct val="0"/>
            </a:spcBef>
            <a:spcAft>
              <a:spcPct val="15000"/>
            </a:spcAft>
            <a:buChar char="•"/>
          </a:pPr>
          <a:r>
            <a:rPr lang="en-US" sz="1400" kern="1200" dirty="0"/>
            <a:t>Abdominal surgery</a:t>
          </a:r>
        </a:p>
        <a:p>
          <a:pPr marL="228600" lvl="2" indent="-114300" algn="l" defTabSz="622300">
            <a:lnSpc>
              <a:spcPct val="90000"/>
            </a:lnSpc>
            <a:spcBef>
              <a:spcPct val="0"/>
            </a:spcBef>
            <a:spcAft>
              <a:spcPct val="15000"/>
            </a:spcAft>
            <a:buChar char="•"/>
          </a:pPr>
          <a:r>
            <a:rPr lang="en-US" sz="1400" kern="1200" dirty="0"/>
            <a:t>Inflammatory bowel disease</a:t>
          </a:r>
        </a:p>
        <a:p>
          <a:pPr marL="228600" lvl="2" indent="-114300" algn="l" defTabSz="622300">
            <a:lnSpc>
              <a:spcPct val="90000"/>
            </a:lnSpc>
            <a:spcBef>
              <a:spcPct val="0"/>
            </a:spcBef>
            <a:spcAft>
              <a:spcPct val="15000"/>
            </a:spcAft>
            <a:buChar char="•"/>
          </a:pPr>
          <a:r>
            <a:rPr lang="en-US" sz="1400" kern="1200" dirty="0"/>
            <a:t>Immunosuppression </a:t>
          </a:r>
        </a:p>
      </dsp:txBody>
      <dsp:txXfrm>
        <a:off x="1673349" y="36071"/>
        <a:ext cx="2807620" cy="1400586"/>
      </dsp:txXfrm>
    </dsp:sp>
    <dsp:sp modelId="{59F9DA2A-3DB9-4F7F-87EB-7BC882D0CE6B}">
      <dsp:nvSpPr>
        <dsp:cNvPr id="0" name=""/>
        <dsp:cNvSpPr/>
      </dsp:nvSpPr>
      <dsp:spPr>
        <a:xfrm rot="5400000">
          <a:off x="2838325" y="2006247"/>
          <a:ext cx="870354" cy="1017756"/>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83B5B2-4A6A-48A2-AF06-B3AF2527EE24}">
      <dsp:nvSpPr>
        <dsp:cNvPr id="0" name=""/>
        <dsp:cNvSpPr/>
      </dsp:nvSpPr>
      <dsp:spPr>
        <a:xfrm>
          <a:off x="1669750" y="1429128"/>
          <a:ext cx="1910064" cy="637334"/>
        </a:xfrm>
        <a:prstGeom prst="roundRect">
          <a:avLst>
            <a:gd name="adj" fmla="val 1667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Abnormal colonic microbiota</a:t>
          </a:r>
        </a:p>
      </dsp:txBody>
      <dsp:txXfrm>
        <a:off x="1700868" y="1460246"/>
        <a:ext cx="1847828" cy="575098"/>
      </dsp:txXfrm>
    </dsp:sp>
    <dsp:sp modelId="{0D3C0D13-CCDD-4A4B-AD0E-23DC1DDECE99}">
      <dsp:nvSpPr>
        <dsp:cNvPr id="0" name=""/>
        <dsp:cNvSpPr/>
      </dsp:nvSpPr>
      <dsp:spPr>
        <a:xfrm>
          <a:off x="3588132" y="1124784"/>
          <a:ext cx="1681860" cy="1400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i="0" kern="1200" dirty="0"/>
            <a:t>Toxigenic </a:t>
          </a:r>
          <a:r>
            <a:rPr lang="en-US" sz="1400" i="1" kern="1200" dirty="0"/>
            <a:t>C. diff </a:t>
          </a:r>
          <a:r>
            <a:rPr lang="en-US" sz="1400" i="0" kern="1200" dirty="0"/>
            <a:t>exposure or prior colonization</a:t>
          </a:r>
        </a:p>
      </dsp:txBody>
      <dsp:txXfrm>
        <a:off x="3588132" y="1124784"/>
        <a:ext cx="1681860" cy="1400586"/>
      </dsp:txXfrm>
    </dsp:sp>
    <dsp:sp modelId="{3E72C242-3A44-4B4A-AAA8-4E155D0CE86D}">
      <dsp:nvSpPr>
        <dsp:cNvPr id="0" name=""/>
        <dsp:cNvSpPr/>
      </dsp:nvSpPr>
      <dsp:spPr>
        <a:xfrm>
          <a:off x="3825273" y="2247595"/>
          <a:ext cx="1929250" cy="902152"/>
        </a:xfrm>
        <a:prstGeom prst="roundRect">
          <a:avLst>
            <a:gd name="adj" fmla="val 1667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Diarrhea and colitis</a:t>
          </a:r>
        </a:p>
      </dsp:txBody>
      <dsp:txXfrm>
        <a:off x="3869320" y="2291642"/>
        <a:ext cx="1841156" cy="8140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1436C5-F33A-4F21-9210-8E055BBF94B7}">
      <dsp:nvSpPr>
        <dsp:cNvPr id="0" name=""/>
        <dsp:cNvSpPr/>
      </dsp:nvSpPr>
      <dsp:spPr>
        <a:xfrm>
          <a:off x="4845936" y="543"/>
          <a:ext cx="1522226" cy="15222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Reluctance to Simplify</a:t>
          </a:r>
        </a:p>
      </dsp:txBody>
      <dsp:txXfrm>
        <a:off x="5068861" y="223468"/>
        <a:ext cx="1076376" cy="1076376"/>
      </dsp:txXfrm>
    </dsp:sp>
    <dsp:sp modelId="{1F64FE99-C8B2-4EDD-B6AB-25C85F88C15E}">
      <dsp:nvSpPr>
        <dsp:cNvPr id="0" name=""/>
        <dsp:cNvSpPr/>
      </dsp:nvSpPr>
      <dsp:spPr>
        <a:xfrm rot="2160000">
          <a:off x="6320153" y="1170032"/>
          <a:ext cx="405073" cy="5137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6331757" y="1237068"/>
        <a:ext cx="283551" cy="308251"/>
      </dsp:txXfrm>
    </dsp:sp>
    <dsp:sp modelId="{6FE85E17-9FD4-42B9-B6D8-8ED33D8354CF}">
      <dsp:nvSpPr>
        <dsp:cNvPr id="0" name=""/>
        <dsp:cNvSpPr/>
      </dsp:nvSpPr>
      <dsp:spPr>
        <a:xfrm>
          <a:off x="6695766" y="1344524"/>
          <a:ext cx="1522226" cy="15222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Sensitivity to Operations</a:t>
          </a:r>
        </a:p>
      </dsp:txBody>
      <dsp:txXfrm>
        <a:off x="6918691" y="1567449"/>
        <a:ext cx="1076376" cy="1076376"/>
      </dsp:txXfrm>
    </dsp:sp>
    <dsp:sp modelId="{DAD035E8-F472-4D6A-9915-9FEC74773BA4}">
      <dsp:nvSpPr>
        <dsp:cNvPr id="0" name=""/>
        <dsp:cNvSpPr/>
      </dsp:nvSpPr>
      <dsp:spPr>
        <a:xfrm rot="6480000">
          <a:off x="6904599" y="2925161"/>
          <a:ext cx="405073" cy="5137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6984136" y="2970124"/>
        <a:ext cx="283551" cy="308251"/>
      </dsp:txXfrm>
    </dsp:sp>
    <dsp:sp modelId="{541612B2-2E87-4605-A0E6-93CDEFC18C56}">
      <dsp:nvSpPr>
        <dsp:cNvPr id="0" name=""/>
        <dsp:cNvSpPr/>
      </dsp:nvSpPr>
      <dsp:spPr>
        <a:xfrm>
          <a:off x="5989194" y="3519129"/>
          <a:ext cx="1522226" cy="15222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Preoccupation with Failure</a:t>
          </a:r>
        </a:p>
      </dsp:txBody>
      <dsp:txXfrm>
        <a:off x="6212119" y="3742054"/>
        <a:ext cx="1076376" cy="1076376"/>
      </dsp:txXfrm>
    </dsp:sp>
    <dsp:sp modelId="{9957F1C4-9EE8-4D17-9C65-C0EB65B5254E}">
      <dsp:nvSpPr>
        <dsp:cNvPr id="0" name=""/>
        <dsp:cNvSpPr/>
      </dsp:nvSpPr>
      <dsp:spPr>
        <a:xfrm rot="10800000">
          <a:off x="5415977" y="4023367"/>
          <a:ext cx="405073" cy="5137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5537499" y="4126117"/>
        <a:ext cx="283551" cy="308251"/>
      </dsp:txXfrm>
    </dsp:sp>
    <dsp:sp modelId="{2129C1B6-A76E-4D3D-BFF0-D2681696B9B6}">
      <dsp:nvSpPr>
        <dsp:cNvPr id="0" name=""/>
        <dsp:cNvSpPr/>
      </dsp:nvSpPr>
      <dsp:spPr>
        <a:xfrm>
          <a:off x="3702679" y="3519129"/>
          <a:ext cx="1522226" cy="15222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Commitment to Resilience</a:t>
          </a:r>
        </a:p>
      </dsp:txBody>
      <dsp:txXfrm>
        <a:off x="3925604" y="3742054"/>
        <a:ext cx="1076376" cy="1076376"/>
      </dsp:txXfrm>
    </dsp:sp>
    <dsp:sp modelId="{6B407A69-F1D0-4305-B3D9-08592390DE34}">
      <dsp:nvSpPr>
        <dsp:cNvPr id="0" name=""/>
        <dsp:cNvSpPr/>
      </dsp:nvSpPr>
      <dsp:spPr>
        <a:xfrm rot="15120000">
          <a:off x="3911512" y="2946967"/>
          <a:ext cx="405073" cy="5137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3991049" y="3107504"/>
        <a:ext cx="283551" cy="308251"/>
      </dsp:txXfrm>
    </dsp:sp>
    <dsp:sp modelId="{D735A88B-CA23-4F9E-9F2F-DC1313775F7C}">
      <dsp:nvSpPr>
        <dsp:cNvPr id="0" name=""/>
        <dsp:cNvSpPr/>
      </dsp:nvSpPr>
      <dsp:spPr>
        <a:xfrm>
          <a:off x="2996106" y="1344524"/>
          <a:ext cx="1522226" cy="15222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Deference to Expertise</a:t>
          </a:r>
        </a:p>
      </dsp:txBody>
      <dsp:txXfrm>
        <a:off x="3219031" y="1567449"/>
        <a:ext cx="1076376" cy="1076376"/>
      </dsp:txXfrm>
    </dsp:sp>
    <dsp:sp modelId="{874F9C1C-BC2B-4806-AD23-53586BC2B5CA}">
      <dsp:nvSpPr>
        <dsp:cNvPr id="0" name=""/>
        <dsp:cNvSpPr/>
      </dsp:nvSpPr>
      <dsp:spPr>
        <a:xfrm rot="19440000">
          <a:off x="4470323" y="1183510"/>
          <a:ext cx="405073" cy="5137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481927" y="1321974"/>
        <a:ext cx="283551" cy="3082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AB68DD-8546-40BA-B81C-1A19CD827EBC}">
      <dsp:nvSpPr>
        <dsp:cNvPr id="0" name=""/>
        <dsp:cNvSpPr/>
      </dsp:nvSpPr>
      <dsp:spPr>
        <a:xfrm rot="10800000">
          <a:off x="0" y="0"/>
          <a:ext cx="6082114" cy="1300505"/>
        </a:xfrm>
        <a:prstGeom prst="trapezoid">
          <a:avLst>
            <a:gd name="adj" fmla="val 7794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endParaRPr lang="en-US" sz="5400" kern="1200" dirty="0">
            <a:solidFill>
              <a:srgbClr val="00B050"/>
            </a:solidFill>
          </a:endParaRPr>
        </a:p>
      </dsp:txBody>
      <dsp:txXfrm rot="-10800000">
        <a:off x="1064369" y="0"/>
        <a:ext cx="3953374" cy="1300505"/>
      </dsp:txXfrm>
    </dsp:sp>
    <dsp:sp modelId="{331FCA47-2875-4EE4-8A20-D3DF2733EAED}">
      <dsp:nvSpPr>
        <dsp:cNvPr id="0" name=""/>
        <dsp:cNvSpPr/>
      </dsp:nvSpPr>
      <dsp:spPr>
        <a:xfrm rot="10800000">
          <a:off x="1013685" y="1300505"/>
          <a:ext cx="4054742" cy="1300505"/>
        </a:xfrm>
        <a:prstGeom prst="trapezoid">
          <a:avLst>
            <a:gd name="adj" fmla="val 7794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endParaRPr lang="en-US" sz="5400" kern="1200" dirty="0">
            <a:solidFill>
              <a:srgbClr val="FFFF00"/>
            </a:solidFill>
          </a:endParaRPr>
        </a:p>
      </dsp:txBody>
      <dsp:txXfrm rot="-10800000">
        <a:off x="1723265" y="1300505"/>
        <a:ext cx="2635582" cy="1300505"/>
      </dsp:txXfrm>
    </dsp:sp>
    <dsp:sp modelId="{92A2EDBF-2493-4145-A513-32CBC27853A2}">
      <dsp:nvSpPr>
        <dsp:cNvPr id="0" name=""/>
        <dsp:cNvSpPr/>
      </dsp:nvSpPr>
      <dsp:spPr>
        <a:xfrm rot="10800000">
          <a:off x="2027371" y="2601011"/>
          <a:ext cx="2027371" cy="1300505"/>
        </a:xfrm>
        <a:prstGeom prst="trapezoid">
          <a:avLst>
            <a:gd name="adj" fmla="val 7794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n-US" sz="5400" kern="1200" dirty="0">
              <a:solidFill>
                <a:srgbClr val="FF0000"/>
              </a:solidFill>
            </a:rPr>
            <a:t>Why?</a:t>
          </a:r>
        </a:p>
      </dsp:txBody>
      <dsp:txXfrm rot="-10800000">
        <a:off x="2027371" y="2601011"/>
        <a:ext cx="2027371" cy="13005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AB68DD-8546-40BA-B81C-1A19CD827EBC}">
      <dsp:nvSpPr>
        <dsp:cNvPr id="0" name=""/>
        <dsp:cNvSpPr/>
      </dsp:nvSpPr>
      <dsp:spPr>
        <a:xfrm rot="10800000">
          <a:off x="0" y="0"/>
          <a:ext cx="5344998" cy="1310615"/>
        </a:xfrm>
        <a:prstGeom prst="trapezoid">
          <a:avLst>
            <a:gd name="adj" fmla="val 6797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endParaRPr lang="en-US" sz="5400" kern="1200" dirty="0">
            <a:solidFill>
              <a:srgbClr val="00B050"/>
            </a:solidFill>
          </a:endParaRPr>
        </a:p>
      </dsp:txBody>
      <dsp:txXfrm rot="-10800000">
        <a:off x="935374" y="0"/>
        <a:ext cx="3474248" cy="1310615"/>
      </dsp:txXfrm>
    </dsp:sp>
    <dsp:sp modelId="{331FCA47-2875-4EE4-8A20-D3DF2733EAED}">
      <dsp:nvSpPr>
        <dsp:cNvPr id="0" name=""/>
        <dsp:cNvSpPr/>
      </dsp:nvSpPr>
      <dsp:spPr>
        <a:xfrm rot="10800000">
          <a:off x="890833" y="1310615"/>
          <a:ext cx="3563332" cy="1310615"/>
        </a:xfrm>
        <a:prstGeom prst="trapezoid">
          <a:avLst>
            <a:gd name="adj" fmla="val 6797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n-US" sz="5400" kern="1200" dirty="0">
              <a:solidFill>
                <a:srgbClr val="FFFF00"/>
              </a:solidFill>
            </a:rPr>
            <a:t>What?</a:t>
          </a:r>
        </a:p>
      </dsp:txBody>
      <dsp:txXfrm rot="-10800000">
        <a:off x="1514416" y="1310615"/>
        <a:ext cx="2316165" cy="1310615"/>
      </dsp:txXfrm>
    </dsp:sp>
    <dsp:sp modelId="{92A2EDBF-2493-4145-A513-32CBC27853A2}">
      <dsp:nvSpPr>
        <dsp:cNvPr id="0" name=""/>
        <dsp:cNvSpPr/>
      </dsp:nvSpPr>
      <dsp:spPr>
        <a:xfrm rot="10800000">
          <a:off x="1781666" y="2621231"/>
          <a:ext cx="1781666" cy="1310615"/>
        </a:xfrm>
        <a:prstGeom prst="trapezoid">
          <a:avLst>
            <a:gd name="adj" fmla="val 6797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endParaRPr lang="en-US" sz="5400" kern="1200" dirty="0">
            <a:solidFill>
              <a:srgbClr val="FF0000"/>
            </a:solidFill>
          </a:endParaRPr>
        </a:p>
      </dsp:txBody>
      <dsp:txXfrm rot="-10800000">
        <a:off x="1781666" y="2621231"/>
        <a:ext cx="1781666" cy="131061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AB68DD-8546-40BA-B81C-1A19CD827EBC}">
      <dsp:nvSpPr>
        <dsp:cNvPr id="0" name=""/>
        <dsp:cNvSpPr/>
      </dsp:nvSpPr>
      <dsp:spPr>
        <a:xfrm rot="10800000">
          <a:off x="0" y="0"/>
          <a:ext cx="5857460" cy="1200875"/>
        </a:xfrm>
        <a:prstGeom prst="trapezoid">
          <a:avLst>
            <a:gd name="adj" fmla="val 8129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solidFill>
                <a:srgbClr val="00B050"/>
              </a:solidFill>
            </a:rPr>
            <a:t>How?</a:t>
          </a:r>
        </a:p>
      </dsp:txBody>
      <dsp:txXfrm rot="-10800000">
        <a:off x="1025055" y="0"/>
        <a:ext cx="3807349" cy="1200875"/>
      </dsp:txXfrm>
    </dsp:sp>
    <dsp:sp modelId="{331FCA47-2875-4EE4-8A20-D3DF2733EAED}">
      <dsp:nvSpPr>
        <dsp:cNvPr id="0" name=""/>
        <dsp:cNvSpPr/>
      </dsp:nvSpPr>
      <dsp:spPr>
        <a:xfrm rot="10800000">
          <a:off x="976243" y="1200875"/>
          <a:ext cx="3904974" cy="1200875"/>
        </a:xfrm>
        <a:prstGeom prst="trapezoid">
          <a:avLst>
            <a:gd name="adj" fmla="val 8129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FFFF00"/>
            </a:solidFill>
          </a:endParaRPr>
        </a:p>
      </dsp:txBody>
      <dsp:txXfrm rot="-10800000">
        <a:off x="1659613" y="1200875"/>
        <a:ext cx="2538233" cy="1200875"/>
      </dsp:txXfrm>
    </dsp:sp>
    <dsp:sp modelId="{92A2EDBF-2493-4145-A513-32CBC27853A2}">
      <dsp:nvSpPr>
        <dsp:cNvPr id="0" name=""/>
        <dsp:cNvSpPr/>
      </dsp:nvSpPr>
      <dsp:spPr>
        <a:xfrm rot="10800000">
          <a:off x="1952487" y="2401750"/>
          <a:ext cx="1952487" cy="1200875"/>
        </a:xfrm>
        <a:prstGeom prst="trapezoid">
          <a:avLst>
            <a:gd name="adj" fmla="val 8129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FF0000"/>
            </a:solidFill>
          </a:endParaRPr>
        </a:p>
      </dsp:txBody>
      <dsp:txXfrm rot="-10800000">
        <a:off x="1952487" y="2401750"/>
        <a:ext cx="1952487" cy="12008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AB68DD-8546-40BA-B81C-1A19CD827EBC}">
      <dsp:nvSpPr>
        <dsp:cNvPr id="0" name=""/>
        <dsp:cNvSpPr/>
      </dsp:nvSpPr>
      <dsp:spPr>
        <a:xfrm rot="10800000">
          <a:off x="0" y="0"/>
          <a:ext cx="8261626" cy="1950033"/>
        </a:xfrm>
        <a:prstGeom prst="trapezoid">
          <a:avLst>
            <a:gd name="adj" fmla="val 7061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kern="1200" dirty="0">
              <a:solidFill>
                <a:srgbClr val="00B050"/>
              </a:solidFill>
            </a:rPr>
            <a:t>How?</a:t>
          </a:r>
        </a:p>
        <a:p>
          <a:pPr marL="0" lvl="0" indent="0" algn="ctr" defTabSz="1555750">
            <a:lnSpc>
              <a:spcPct val="90000"/>
            </a:lnSpc>
            <a:spcBef>
              <a:spcPct val="0"/>
            </a:spcBef>
            <a:spcAft>
              <a:spcPct val="35000"/>
            </a:spcAft>
            <a:buNone/>
          </a:pPr>
          <a:r>
            <a:rPr lang="en-US" sz="3500" kern="1200" dirty="0">
              <a:solidFill>
                <a:srgbClr val="00B050"/>
              </a:solidFill>
            </a:rPr>
            <a:t>So What?</a:t>
          </a:r>
        </a:p>
        <a:p>
          <a:pPr marL="0" lvl="0" indent="0" algn="ctr" defTabSz="1555750">
            <a:lnSpc>
              <a:spcPct val="90000"/>
            </a:lnSpc>
            <a:spcBef>
              <a:spcPct val="0"/>
            </a:spcBef>
            <a:spcAft>
              <a:spcPct val="35000"/>
            </a:spcAft>
            <a:buNone/>
          </a:pPr>
          <a:r>
            <a:rPr lang="en-US" sz="3500" kern="1200" dirty="0">
              <a:solidFill>
                <a:srgbClr val="00B050"/>
              </a:solidFill>
            </a:rPr>
            <a:t>Now What?</a:t>
          </a:r>
        </a:p>
      </dsp:txBody>
      <dsp:txXfrm rot="-10800000">
        <a:off x="1445784" y="0"/>
        <a:ext cx="5370056" cy="1950033"/>
      </dsp:txXfrm>
    </dsp:sp>
    <dsp:sp modelId="{331FCA47-2875-4EE4-8A20-D3DF2733EAED}">
      <dsp:nvSpPr>
        <dsp:cNvPr id="0" name=""/>
        <dsp:cNvSpPr/>
      </dsp:nvSpPr>
      <dsp:spPr>
        <a:xfrm rot="10800000">
          <a:off x="1376937" y="1950032"/>
          <a:ext cx="5507750" cy="1950033"/>
        </a:xfrm>
        <a:prstGeom prst="trapezoid">
          <a:avLst>
            <a:gd name="adj" fmla="val 7061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kern="1200" dirty="0">
              <a:solidFill>
                <a:srgbClr val="FFFF00"/>
              </a:solidFill>
            </a:rPr>
            <a:t>What?</a:t>
          </a:r>
        </a:p>
        <a:p>
          <a:pPr marL="0" lvl="0" indent="0" algn="ctr" defTabSz="1555750">
            <a:lnSpc>
              <a:spcPct val="90000"/>
            </a:lnSpc>
            <a:spcBef>
              <a:spcPct val="0"/>
            </a:spcBef>
            <a:spcAft>
              <a:spcPct val="35000"/>
            </a:spcAft>
            <a:buNone/>
          </a:pPr>
          <a:r>
            <a:rPr lang="en-US" sz="3500" kern="1200" dirty="0">
              <a:solidFill>
                <a:srgbClr val="FFFF00"/>
              </a:solidFill>
            </a:rPr>
            <a:t>Who?</a:t>
          </a:r>
        </a:p>
        <a:p>
          <a:pPr marL="0" lvl="0" indent="0" algn="ctr" defTabSz="1555750">
            <a:lnSpc>
              <a:spcPct val="90000"/>
            </a:lnSpc>
            <a:spcBef>
              <a:spcPct val="0"/>
            </a:spcBef>
            <a:spcAft>
              <a:spcPct val="35000"/>
            </a:spcAft>
            <a:buNone/>
          </a:pPr>
          <a:r>
            <a:rPr lang="en-US" sz="3500" kern="1200" dirty="0">
              <a:solidFill>
                <a:srgbClr val="FFFF00"/>
              </a:solidFill>
            </a:rPr>
            <a:t>Where?</a:t>
          </a:r>
        </a:p>
      </dsp:txBody>
      <dsp:txXfrm rot="-10800000">
        <a:off x="2340794" y="1950032"/>
        <a:ext cx="3580037" cy="1950033"/>
      </dsp:txXfrm>
    </dsp:sp>
    <dsp:sp modelId="{92A2EDBF-2493-4145-A513-32CBC27853A2}">
      <dsp:nvSpPr>
        <dsp:cNvPr id="0" name=""/>
        <dsp:cNvSpPr/>
      </dsp:nvSpPr>
      <dsp:spPr>
        <a:xfrm rot="10800000">
          <a:off x="2753875" y="3900066"/>
          <a:ext cx="2753875" cy="1950033"/>
        </a:xfrm>
        <a:prstGeom prst="trapezoid">
          <a:avLst>
            <a:gd name="adj" fmla="val 7061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kern="1200" dirty="0">
              <a:solidFill>
                <a:srgbClr val="FF0000"/>
              </a:solidFill>
            </a:rPr>
            <a:t>Why?</a:t>
          </a:r>
        </a:p>
        <a:p>
          <a:pPr marL="0" lvl="0" indent="0" algn="ctr" defTabSz="1555750">
            <a:lnSpc>
              <a:spcPct val="90000"/>
            </a:lnSpc>
            <a:spcBef>
              <a:spcPct val="0"/>
            </a:spcBef>
            <a:spcAft>
              <a:spcPct val="35000"/>
            </a:spcAft>
            <a:buNone/>
          </a:pPr>
          <a:r>
            <a:rPr lang="en-US" sz="3500" kern="1200" dirty="0">
              <a:solidFill>
                <a:srgbClr val="FF0000"/>
              </a:solidFill>
            </a:rPr>
            <a:t>Which?</a:t>
          </a:r>
        </a:p>
        <a:p>
          <a:pPr marL="0" lvl="0" indent="0" algn="ctr" defTabSz="1555750">
            <a:lnSpc>
              <a:spcPct val="90000"/>
            </a:lnSpc>
            <a:spcBef>
              <a:spcPct val="0"/>
            </a:spcBef>
            <a:spcAft>
              <a:spcPct val="35000"/>
            </a:spcAft>
            <a:buNone/>
          </a:pPr>
          <a:r>
            <a:rPr lang="en-US" sz="3500" kern="1200" dirty="0">
              <a:solidFill>
                <a:srgbClr val="FF0000"/>
              </a:solidFill>
            </a:rPr>
            <a:t>Yes or No?</a:t>
          </a:r>
        </a:p>
      </dsp:txBody>
      <dsp:txXfrm rot="-10800000">
        <a:off x="2753875" y="3900066"/>
        <a:ext cx="2753875" cy="195003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89F363-012A-4316-9D81-344C06B6AA52}">
      <dsp:nvSpPr>
        <dsp:cNvPr id="0" name=""/>
        <dsp:cNvSpPr/>
      </dsp:nvSpPr>
      <dsp:spPr>
        <a:xfrm>
          <a:off x="796704" y="822"/>
          <a:ext cx="978978" cy="978978"/>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937881-CE29-4FB9-AB2A-91F410CB9269}">
      <dsp:nvSpPr>
        <dsp:cNvPr id="0" name=""/>
        <dsp:cNvSpPr/>
      </dsp:nvSpPr>
      <dsp:spPr>
        <a:xfrm>
          <a:off x="1005339" y="209457"/>
          <a:ext cx="561708" cy="56170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AE65858-93BC-4B90-AA1D-2B3A1C69F05E}">
      <dsp:nvSpPr>
        <dsp:cNvPr id="0" name=""/>
        <dsp:cNvSpPr/>
      </dsp:nvSpPr>
      <dsp:spPr>
        <a:xfrm>
          <a:off x="483752" y="1284728"/>
          <a:ext cx="1604882" cy="641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Background</a:t>
          </a:r>
        </a:p>
      </dsp:txBody>
      <dsp:txXfrm>
        <a:off x="483752" y="1284728"/>
        <a:ext cx="1604882" cy="641953"/>
      </dsp:txXfrm>
    </dsp:sp>
    <dsp:sp modelId="{5F3F8DDE-5FE0-4E52-97DF-B93D9C54D681}">
      <dsp:nvSpPr>
        <dsp:cNvPr id="0" name=""/>
        <dsp:cNvSpPr/>
      </dsp:nvSpPr>
      <dsp:spPr>
        <a:xfrm>
          <a:off x="2682442" y="822"/>
          <a:ext cx="978978" cy="978978"/>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F23A8D-D12C-4C6F-8BC5-655452491C3D}">
      <dsp:nvSpPr>
        <dsp:cNvPr id="0" name=""/>
        <dsp:cNvSpPr/>
      </dsp:nvSpPr>
      <dsp:spPr>
        <a:xfrm>
          <a:off x="2891076" y="209457"/>
          <a:ext cx="561708" cy="56170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5B66FFE-5135-47CC-AD60-96E84654484F}">
      <dsp:nvSpPr>
        <dsp:cNvPr id="0" name=""/>
        <dsp:cNvSpPr/>
      </dsp:nvSpPr>
      <dsp:spPr>
        <a:xfrm>
          <a:off x="2369489" y="1284728"/>
          <a:ext cx="1604882" cy="641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Research aim</a:t>
          </a:r>
        </a:p>
      </dsp:txBody>
      <dsp:txXfrm>
        <a:off x="2369489" y="1284728"/>
        <a:ext cx="1604882" cy="641953"/>
      </dsp:txXfrm>
    </dsp:sp>
    <dsp:sp modelId="{A789E90B-044B-42A1-B8FA-A7E5B9590D33}">
      <dsp:nvSpPr>
        <dsp:cNvPr id="0" name=""/>
        <dsp:cNvSpPr/>
      </dsp:nvSpPr>
      <dsp:spPr>
        <a:xfrm>
          <a:off x="4568179" y="822"/>
          <a:ext cx="978978" cy="978978"/>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E7BDDB-BBB6-48A9-9A03-0C9DCC8DF855}">
      <dsp:nvSpPr>
        <dsp:cNvPr id="0" name=""/>
        <dsp:cNvSpPr/>
      </dsp:nvSpPr>
      <dsp:spPr>
        <a:xfrm>
          <a:off x="4776814" y="209457"/>
          <a:ext cx="561708" cy="56170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40C8FF8-124D-4168-A8DD-D5EAECB8F2D5}">
      <dsp:nvSpPr>
        <dsp:cNvPr id="0" name=""/>
        <dsp:cNvSpPr/>
      </dsp:nvSpPr>
      <dsp:spPr>
        <a:xfrm>
          <a:off x="4255227" y="1284728"/>
          <a:ext cx="1604882" cy="641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Methods </a:t>
          </a:r>
        </a:p>
      </dsp:txBody>
      <dsp:txXfrm>
        <a:off x="4255227" y="1284728"/>
        <a:ext cx="1604882" cy="641953"/>
      </dsp:txXfrm>
    </dsp:sp>
    <dsp:sp modelId="{1CD86E2F-5CC2-47BE-8C5F-FE5DEC93E49E}">
      <dsp:nvSpPr>
        <dsp:cNvPr id="0" name=""/>
        <dsp:cNvSpPr/>
      </dsp:nvSpPr>
      <dsp:spPr>
        <a:xfrm>
          <a:off x="6453916" y="822"/>
          <a:ext cx="978978" cy="978978"/>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F83528-92B3-4B50-8802-E13DFBC07CCE}">
      <dsp:nvSpPr>
        <dsp:cNvPr id="0" name=""/>
        <dsp:cNvSpPr/>
      </dsp:nvSpPr>
      <dsp:spPr>
        <a:xfrm>
          <a:off x="6662551" y="209457"/>
          <a:ext cx="561708" cy="56170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6F6C013-0506-48DF-904A-66DFEEB90F69}">
      <dsp:nvSpPr>
        <dsp:cNvPr id="0" name=""/>
        <dsp:cNvSpPr/>
      </dsp:nvSpPr>
      <dsp:spPr>
        <a:xfrm>
          <a:off x="6140964" y="1284728"/>
          <a:ext cx="1604882" cy="641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Results </a:t>
          </a:r>
        </a:p>
      </dsp:txBody>
      <dsp:txXfrm>
        <a:off x="6140964" y="1284728"/>
        <a:ext cx="1604882" cy="641953"/>
      </dsp:txXfrm>
    </dsp:sp>
    <dsp:sp modelId="{EC9C5AE0-280F-4C2B-A384-074D5B7B98CE}">
      <dsp:nvSpPr>
        <dsp:cNvPr id="0" name=""/>
        <dsp:cNvSpPr/>
      </dsp:nvSpPr>
      <dsp:spPr>
        <a:xfrm>
          <a:off x="3625310" y="2327902"/>
          <a:ext cx="978978" cy="978978"/>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D32CC5-4701-4220-A4E4-0FB34803B361}">
      <dsp:nvSpPr>
        <dsp:cNvPr id="0" name=""/>
        <dsp:cNvSpPr/>
      </dsp:nvSpPr>
      <dsp:spPr>
        <a:xfrm>
          <a:off x="3833945" y="2536537"/>
          <a:ext cx="561708" cy="56170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EDD43DD-0490-48D1-A238-ADFCFB8F8527}">
      <dsp:nvSpPr>
        <dsp:cNvPr id="0" name=""/>
        <dsp:cNvSpPr/>
      </dsp:nvSpPr>
      <dsp:spPr>
        <a:xfrm>
          <a:off x="3312358" y="3611808"/>
          <a:ext cx="1604882" cy="641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Conclusion </a:t>
          </a:r>
        </a:p>
      </dsp:txBody>
      <dsp:txXfrm>
        <a:off x="3312358" y="3611808"/>
        <a:ext cx="1604882" cy="64195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950F7C-C147-49AB-ACA1-4475A0B6B1BE}">
      <dsp:nvSpPr>
        <dsp:cNvPr id="0" name=""/>
        <dsp:cNvSpPr/>
      </dsp:nvSpPr>
      <dsp:spPr>
        <a:xfrm>
          <a:off x="0" y="519"/>
          <a:ext cx="8229600" cy="121529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29A1C1-3D42-4A89-85FD-7E41B3AD9EBC}">
      <dsp:nvSpPr>
        <dsp:cNvPr id="0" name=""/>
        <dsp:cNvSpPr/>
      </dsp:nvSpPr>
      <dsp:spPr>
        <a:xfrm>
          <a:off x="367627" y="273961"/>
          <a:ext cx="668414" cy="66841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A0D4A5B-8DB2-419D-AF4D-EBAE1F282134}">
      <dsp:nvSpPr>
        <dsp:cNvPr id="0" name=""/>
        <dsp:cNvSpPr/>
      </dsp:nvSpPr>
      <dsp:spPr>
        <a:xfrm>
          <a:off x="1403669" y="519"/>
          <a:ext cx="6825930" cy="1215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619" tIns="128619" rIns="128619" bIns="128619" numCol="1" spcCol="1270" anchor="ctr" anchorCtr="0">
          <a:noAutofit/>
        </a:bodyPr>
        <a:lstStyle/>
        <a:p>
          <a:pPr marL="0" lvl="0" indent="0" algn="l" defTabSz="1066800">
            <a:lnSpc>
              <a:spcPct val="90000"/>
            </a:lnSpc>
            <a:spcBef>
              <a:spcPct val="0"/>
            </a:spcBef>
            <a:spcAft>
              <a:spcPct val="35000"/>
            </a:spcAft>
            <a:buNone/>
          </a:pPr>
          <a:r>
            <a:rPr lang="en-US" sz="2400" b="1" kern="1200"/>
            <a:t>Higher CAUTI incidence in LMICs</a:t>
          </a:r>
          <a:r>
            <a:rPr lang="en-US" sz="2400" kern="1200"/>
            <a:t> – 3.2 per 1,000 catheter-days in INICC vs. 1.1 per 1,000 in the USA</a:t>
          </a:r>
          <a:r>
            <a:rPr lang="en-US" sz="2400" kern="1200" baseline="30000"/>
            <a:t>5,6</a:t>
          </a:r>
          <a:endParaRPr lang="en-US" sz="2400" kern="1200"/>
        </a:p>
      </dsp:txBody>
      <dsp:txXfrm>
        <a:off x="1403669" y="519"/>
        <a:ext cx="6825930" cy="1215298"/>
      </dsp:txXfrm>
    </dsp:sp>
    <dsp:sp modelId="{2887F5D2-C589-4D3E-85BD-354ED82B156A}">
      <dsp:nvSpPr>
        <dsp:cNvPr id="0" name=""/>
        <dsp:cNvSpPr/>
      </dsp:nvSpPr>
      <dsp:spPr>
        <a:xfrm>
          <a:off x="0" y="1519642"/>
          <a:ext cx="8229600" cy="121529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DD592B-8618-4395-9F57-5EFF785BCF9D}">
      <dsp:nvSpPr>
        <dsp:cNvPr id="0" name=""/>
        <dsp:cNvSpPr/>
      </dsp:nvSpPr>
      <dsp:spPr>
        <a:xfrm>
          <a:off x="367627" y="1793084"/>
          <a:ext cx="668414" cy="66841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DCFBFAA-4C92-4327-8588-077421FB8583}">
      <dsp:nvSpPr>
        <dsp:cNvPr id="0" name=""/>
        <dsp:cNvSpPr/>
      </dsp:nvSpPr>
      <dsp:spPr>
        <a:xfrm>
          <a:off x="1403669" y="1519642"/>
          <a:ext cx="6825930" cy="1215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619" tIns="128619" rIns="128619" bIns="128619" numCol="1" spcCol="1270" anchor="ctr" anchorCtr="0">
          <a:noAutofit/>
        </a:bodyPr>
        <a:lstStyle/>
        <a:p>
          <a:pPr marL="0" lvl="0" indent="0" algn="l" defTabSz="1066800">
            <a:lnSpc>
              <a:spcPct val="90000"/>
            </a:lnSpc>
            <a:spcBef>
              <a:spcPct val="0"/>
            </a:spcBef>
            <a:spcAft>
              <a:spcPct val="35000"/>
            </a:spcAft>
            <a:buNone/>
          </a:pPr>
          <a:r>
            <a:rPr lang="en-US" sz="2400" b="1" kern="1200"/>
            <a:t>High incidence reported in single-site studies </a:t>
          </a:r>
          <a:r>
            <a:rPr lang="en-US" sz="2400" kern="1200"/>
            <a:t>– 28 per 1000 catheter-days in Uganda, 32 per 1000 catheter-days in Kenya</a:t>
          </a:r>
          <a:r>
            <a:rPr lang="en-US" sz="2400" kern="1200" baseline="30000"/>
            <a:t>7,8</a:t>
          </a:r>
          <a:endParaRPr lang="en-US" sz="2400" kern="1200"/>
        </a:p>
      </dsp:txBody>
      <dsp:txXfrm>
        <a:off x="1403669" y="1519642"/>
        <a:ext cx="6825930" cy="1215298"/>
      </dsp:txXfrm>
    </dsp:sp>
    <dsp:sp modelId="{7A64D962-9128-46DF-9C6F-1879C145D53F}">
      <dsp:nvSpPr>
        <dsp:cNvPr id="0" name=""/>
        <dsp:cNvSpPr/>
      </dsp:nvSpPr>
      <dsp:spPr>
        <a:xfrm>
          <a:off x="0" y="3038765"/>
          <a:ext cx="8229600" cy="121529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4B9FEC-AA02-4F08-B0B5-1D55DA81E05E}">
      <dsp:nvSpPr>
        <dsp:cNvPr id="0" name=""/>
        <dsp:cNvSpPr/>
      </dsp:nvSpPr>
      <dsp:spPr>
        <a:xfrm>
          <a:off x="367627" y="3312208"/>
          <a:ext cx="668414" cy="66841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983CBC2-EF34-4A16-BEE1-FB4A4403DDAF}">
      <dsp:nvSpPr>
        <dsp:cNvPr id="0" name=""/>
        <dsp:cNvSpPr/>
      </dsp:nvSpPr>
      <dsp:spPr>
        <a:xfrm>
          <a:off x="1403669" y="3038765"/>
          <a:ext cx="6825930" cy="1215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619" tIns="128619" rIns="128619" bIns="128619" numCol="1" spcCol="1270" anchor="ctr" anchorCtr="0">
          <a:noAutofit/>
        </a:bodyPr>
        <a:lstStyle/>
        <a:p>
          <a:pPr marL="0" lvl="0" indent="0" algn="l" defTabSz="1066800">
            <a:lnSpc>
              <a:spcPct val="90000"/>
            </a:lnSpc>
            <a:spcBef>
              <a:spcPct val="0"/>
            </a:spcBef>
            <a:spcAft>
              <a:spcPct val="35000"/>
            </a:spcAft>
            <a:buNone/>
          </a:pPr>
          <a:r>
            <a:rPr lang="en-US" sz="2400" b="1" kern="1200"/>
            <a:t>Gap </a:t>
          </a:r>
          <a:r>
            <a:rPr lang="en-US" sz="2400" kern="1200"/>
            <a:t>– Studies have not highlighted how incidence is affected by documentation completeness</a:t>
          </a:r>
        </a:p>
      </dsp:txBody>
      <dsp:txXfrm>
        <a:off x="1403669" y="3038765"/>
        <a:ext cx="6825930" cy="1215298"/>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www.azdhs.gov/documents/preparedness/epidemiology-disease-control/communicable-disease-reporting/clinical-labs/gd-117-phs-ids.pdf?v=20250829" TargetMode="External"/><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mailto:Epi@pima.gov" TargetMode="External"/><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www.azdhs.gov/documents/preparedness/epidemiology-disease-control/healthcare-associated-infection/interfacility-infection-control-transfer-form.pdf" TargetMode="External"/><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s://www.azdhs.gov/documents/preparedness/epidemiology-disease-control/investigation-manual/other/candida-auris.pdf" TargetMode="External"/><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2" name="Google Shape;442;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9C6EDB-C917-4DE0-BECE-8AAB37A4C41F}" type="slidenum">
              <a:rPr lang="en-US" smtClean="0"/>
              <a:t>22</a:t>
            </a:fld>
            <a:endParaRPr lang="en-US"/>
          </a:p>
        </p:txBody>
      </p:sp>
    </p:spTree>
    <p:extLst>
      <p:ext uri="{BB962C8B-B14F-4D97-AF65-F5344CB8AC3E}">
        <p14:creationId xmlns:p14="http://schemas.microsoft.com/office/powerpoint/2010/main" val="2050814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212121"/>
                </a:solidFill>
                <a:effectLst/>
                <a:latin typeface="BlinkMacSystemFont"/>
              </a:rPr>
              <a:t>Fekety</a:t>
            </a:r>
            <a:r>
              <a:rPr lang="en-US" b="0" i="0" dirty="0">
                <a:solidFill>
                  <a:srgbClr val="212121"/>
                </a:solidFill>
                <a:effectLst/>
                <a:latin typeface="BlinkMacSystemFont"/>
              </a:rPr>
              <a:t> R, Silva J, Kauffman C, Buggy B, </a:t>
            </a:r>
            <a:r>
              <a:rPr lang="en-US" b="0" i="0" dirty="0" err="1">
                <a:solidFill>
                  <a:srgbClr val="212121"/>
                </a:solidFill>
                <a:effectLst/>
                <a:latin typeface="BlinkMacSystemFont"/>
              </a:rPr>
              <a:t>Deery</a:t>
            </a:r>
            <a:r>
              <a:rPr lang="en-US" b="0" i="0" dirty="0">
                <a:solidFill>
                  <a:srgbClr val="212121"/>
                </a:solidFill>
                <a:effectLst/>
                <a:latin typeface="BlinkMacSystemFont"/>
              </a:rPr>
              <a:t> HG. Treatment of antibiotic-associated Clostridium difficile colitis with oral vancomycin: comparison of two dosage regimens. Am J Med. 1989 Jan;86(1):15-9. </a:t>
            </a:r>
            <a:r>
              <a:rPr lang="en-US" b="0" i="0" dirty="0" err="1">
                <a:solidFill>
                  <a:srgbClr val="212121"/>
                </a:solidFill>
                <a:effectLst/>
                <a:latin typeface="BlinkMacSystemFont"/>
              </a:rPr>
              <a:t>doi</a:t>
            </a:r>
            <a:r>
              <a:rPr lang="en-US" b="0" i="0" dirty="0">
                <a:solidFill>
                  <a:srgbClr val="212121"/>
                </a:solidFill>
                <a:effectLst/>
                <a:latin typeface="BlinkMacSystemFont"/>
              </a:rPr>
              <a:t>: 10.1016/0002-9343(89)90223-4. </a:t>
            </a:r>
            <a:endParaRPr lang="en-US" dirty="0"/>
          </a:p>
        </p:txBody>
      </p:sp>
      <p:sp>
        <p:nvSpPr>
          <p:cNvPr id="4" name="Slide Number Placeholder 3"/>
          <p:cNvSpPr>
            <a:spLocks noGrp="1"/>
          </p:cNvSpPr>
          <p:nvPr>
            <p:ph type="sldNum" sz="quarter" idx="5"/>
          </p:nvPr>
        </p:nvSpPr>
        <p:spPr/>
        <p:txBody>
          <a:bodyPr/>
          <a:lstStyle/>
          <a:p>
            <a:fld id="{8619630A-8CB0-4BA7-96E1-7674833B60A3}" type="slidenum">
              <a:rPr lang="en-US" smtClean="0"/>
              <a:t>23</a:t>
            </a:fld>
            <a:endParaRPr lang="en-US"/>
          </a:p>
        </p:txBody>
      </p:sp>
    </p:spTree>
    <p:extLst>
      <p:ext uri="{BB962C8B-B14F-4D97-AF65-F5344CB8AC3E}">
        <p14:creationId xmlns:p14="http://schemas.microsoft.com/office/powerpoint/2010/main" val="3831378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B42431-C8F6-4934-B985-EDDBC4F7FCB3}" type="slidenum">
              <a:rPr lang="en-US" smtClean="0"/>
              <a:t>31</a:t>
            </a:fld>
            <a:endParaRPr lang="en-US"/>
          </a:p>
        </p:txBody>
      </p:sp>
    </p:spTree>
    <p:extLst>
      <p:ext uri="{BB962C8B-B14F-4D97-AF65-F5344CB8AC3E}">
        <p14:creationId xmlns:p14="http://schemas.microsoft.com/office/powerpoint/2010/main" val="2949879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Let me give you an example—something that probably feels familiar, and I want you to think about this case as we go through this talk.  You have a patient in the ICU with a central line. It’s day five. The nurse notices the dressing is coming loose…the site looks a little red. She calls the surgical attending to take a quick look, but they are in the OR. They rush up between cases and in their hurried state, they enter the room without appropriate hand hygiene or gloving practices. The attending snaps at the nurse for wasting their time and says it looks fine and leaves. 24 hours later the patient spikes a fever and blood cultures come back positive for Staph aureus. Now we have a CLABSI.  So, the question is—how do you respond? As we dive deeper into some safety science and high reliability organizations today, I want everyone to keep this scenario in the back of your mind. Whether hospital based, ambulatory based or a partner in the community, I am sure everyone in the room today can relate to coming across one or more of these situations in their circle of impact.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505C69-0FD7-4C0C-AAA9-CF017D5185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6119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shift now to some basics on safety science. I want you to picture the system you work in and imagine this small square is you and your system’s operating point - This is you as an individual, you as your team, or you as your entire hospital system.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505C69-0FD7-4C0C-AAA9-CF017D5185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847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our system’s operating point does not live in a silo. We do not operate in a vacuum without outside competing challenges. We all are operating within the bigger system …and every system operates within boundaries—between efficiency… and safety.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505C69-0FD7-4C0C-AAA9-CF017D5185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991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3 competing aspects that impact us all – Economic pressures, Workload pressures and the most important that we want to avoid – accidents, mishaps and bad outcomes. If you go too far in one direction and have economic failure you go bankrupt. Too far in another direction you work people too hard and have staff injuries or people quit or you break your equipment. Or if you go too far in another direction you have accidents and mishaps. So, at any given moment your system is operating withing these 3 boundaries.  Your small square or operating point is pushed and pulled every day 24/7/365.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505C69-0FD7-4C0C-AAA9-CF017D5185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531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Commonly what happens is that the economic failure boundary and workload constraints boundary are easiest to see on the day to day and get the most attention – how many people in the room today have had a meeting or a call or conversation this week about something related to the economics or finance of your system? How many people have had a meeting, call or conversation about staffing, equipment or the like? Because of these two very important but competing priorities or forces – we see that over time those begin to take priority and push towards the accident boundary. </a:t>
            </a:r>
          </a:p>
          <a:p>
            <a:r>
              <a:rPr lang="en-US" dirty="0"/>
              <a:t>And the reality is—most of us are operating closer to that edge than we think.</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505C69-0FD7-4C0C-AAA9-CF017D5185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044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We’re balancing workload, staffing, competing priorities…budgetary constraints, workforce productivity. What are some of the things that you feel fall into these competing priority buckets that make your work system strained and </a:t>
            </a:r>
            <a:r>
              <a:rPr lang="en-US" b="0" dirty="0"/>
              <a:t>how are we reinforcing that accident boundary? </a:t>
            </a:r>
          </a:p>
          <a:p>
            <a:r>
              <a:rPr lang="en-US" b="0" dirty="0"/>
              <a:t>Partner up with 1-2 neighbors and consider these 3 Qs over the next 3 minutes and then we’ll come back together to share thoughts: </a:t>
            </a:r>
          </a:p>
          <a:p>
            <a:r>
              <a:rPr lang="en-US" b="0" dirty="0"/>
              <a:t>	-What are you doing to reinforce your accident boundary? </a:t>
            </a:r>
          </a:p>
          <a:p>
            <a:r>
              <a:rPr lang="en-US" b="0" dirty="0"/>
              <a:t>	-Where do you think your team is operating? </a:t>
            </a:r>
          </a:p>
          <a:p>
            <a:r>
              <a:rPr lang="en-US" b="0" dirty="0"/>
              <a:t>	-What new pressures are you seeing?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505C69-0FD7-4C0C-AAA9-CF017D5185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688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these reinforcements are similar to those mentioned by the group – To try to protect that system operating point, we try to reinforce the accident boundary with education, policies, processes, safeguards, technology (those are the usual tools to reinforce that accident boundary and make it more resilient to the real-world pressure …But even with all of that—we still have harm.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505C69-0FD7-4C0C-AAA9-CF017D5185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0097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e62d865b53_1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3e62d865b5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what usually happens in the real world is that we cross that accident boundary, but we get lucky. Because Murphys law is actually wrong - everything that can go wrong actually usually goes right. So, what happens in complex systems, is because most of the time everything that could go wrong didn’t go wrong, we get lucky and before we know it … what happens….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505C69-0FD7-4C0C-AAA9-CF017D5185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20737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living in this danger zone where we are actually beyond our initial accident boundary but because we didn’t kill anybody, we tell ourselves that we aren’t at the boundary yet – that is drift… that is the definition of drift.  I saw the sign that says no swimming and now I’m standing waist deep in the ocean in the shark infested waters, just enjoying my day,  and every minute that goes by that i don’t get eaten by a shark, i tell myself it isn’t a big deal. But the risk hasn’t changed, only my perception of the risk.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505C69-0FD7-4C0C-AAA9-CF017D5185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5984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That’s where HRO comes in and is SO important – we need HRO to help with the managing of the danger zone.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505C69-0FD7-4C0C-AAA9-CF017D5185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060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nSpc>
                <a:spcPct val="90000"/>
              </a:lnSpc>
              <a:spcBef>
                <a:spcPts val="1000"/>
              </a:spcBef>
              <a:defRPr/>
            </a:pPr>
            <a:r>
              <a:rPr lang="en-US" dirty="0">
                <a:solidFill>
                  <a:srgbClr val="2D2D2D"/>
                </a:solidFill>
                <a:latin typeface="Montserrat"/>
              </a:rPr>
              <a:t>How many in the room have heard of HRO? Hopefully many have at least heard of this important term, but if its new to you and your team, that is ok – we are going to deep our toes into it today… together. </a:t>
            </a:r>
          </a:p>
          <a:p>
            <a:pPr>
              <a:lnSpc>
                <a:spcPct val="90000"/>
              </a:lnSpc>
              <a:spcBef>
                <a:spcPts val="1000"/>
              </a:spcBef>
              <a:defRPr/>
            </a:pPr>
            <a:endParaRPr lang="en-US" dirty="0">
              <a:solidFill>
                <a:srgbClr val="2D2D2D"/>
              </a:solidFill>
              <a:latin typeface="Montserrat"/>
            </a:endParaRPr>
          </a:p>
          <a:p>
            <a:pPr>
              <a:lnSpc>
                <a:spcPct val="90000"/>
              </a:lnSpc>
              <a:spcBef>
                <a:spcPts val="1000"/>
              </a:spcBef>
              <a:defRPr/>
            </a:pPr>
            <a:r>
              <a:rPr lang="en-US" dirty="0">
                <a:solidFill>
                  <a:srgbClr val="2D2D2D"/>
                </a:solidFill>
                <a:latin typeface="Montserrat"/>
              </a:rPr>
              <a:t>The</a:t>
            </a:r>
            <a:r>
              <a:rPr lang="en-US" b="0" i="0" dirty="0">
                <a:solidFill>
                  <a:srgbClr val="2D2D2D"/>
                </a:solidFill>
                <a:effectLst/>
                <a:latin typeface="Montserrat"/>
              </a:rPr>
              <a:t> term “high reliability organizations” describes an organizational culture that strives to achieves </a:t>
            </a:r>
            <a:r>
              <a:rPr lang="en-US" dirty="0"/>
              <a:t>safety, quality, and efficiency goals </a:t>
            </a:r>
            <a:r>
              <a:rPr lang="en-US" dirty="0">
                <a:solidFill>
                  <a:srgbClr val="2D2D2D"/>
                </a:solidFill>
                <a:latin typeface="Montserrat"/>
              </a:rPr>
              <a:t>all </a:t>
            </a:r>
            <a:r>
              <a:rPr lang="en-US" b="0" i="0" dirty="0">
                <a:solidFill>
                  <a:srgbClr val="2D2D2D"/>
                </a:solidFill>
                <a:effectLst/>
                <a:latin typeface="Montserrat"/>
              </a:rPr>
              <a:t>while operating in complex, high-risk environments, like those we </a:t>
            </a:r>
            <a:r>
              <a:rPr lang="en-US" dirty="0">
                <a:solidFill>
                  <a:srgbClr val="2D2D2D"/>
                </a:solidFill>
                <a:latin typeface="Montserrat"/>
              </a:rPr>
              <a:t>work</a:t>
            </a:r>
            <a:r>
              <a:rPr lang="en-US" b="0" i="0" dirty="0">
                <a:solidFill>
                  <a:srgbClr val="2D2D2D"/>
                </a:solidFill>
                <a:effectLst/>
                <a:latin typeface="Montserrat"/>
              </a:rPr>
              <a:t> </a:t>
            </a:r>
            <a:r>
              <a:rPr lang="en-US" dirty="0">
                <a:solidFill>
                  <a:srgbClr val="2D2D2D"/>
                </a:solidFill>
                <a:latin typeface="Montserrat"/>
              </a:rPr>
              <a:t>in </a:t>
            </a:r>
            <a:r>
              <a:rPr lang="en-US" b="0" i="0" dirty="0">
                <a:solidFill>
                  <a:srgbClr val="2D2D2D"/>
                </a:solidFill>
                <a:effectLst/>
                <a:latin typeface="Montserrat"/>
              </a:rPr>
              <a:t>everyday.</a:t>
            </a:r>
            <a:r>
              <a:rPr lang="en-US" dirty="0">
                <a:solidFill>
                  <a:srgbClr val="2D2D2D"/>
                </a:solidFill>
                <a:latin typeface="Montserrat"/>
              </a:rPr>
              <a:t> Our own individual – danger zones.</a:t>
            </a:r>
            <a:r>
              <a:rPr lang="en-US" b="0" i="0" dirty="0">
                <a:solidFill>
                  <a:srgbClr val="2D2D2D"/>
                </a:solidFill>
                <a:effectLst/>
                <a:latin typeface="Montserrat"/>
              </a:rPr>
              <a:t> </a:t>
            </a:r>
          </a:p>
          <a:p>
            <a:pPr>
              <a:lnSpc>
                <a:spcPct val="90000"/>
              </a:lnSpc>
              <a:spcBef>
                <a:spcPts val="1000"/>
              </a:spcBef>
              <a:defRPr/>
            </a:pPr>
            <a:endParaRPr kumimoji="0" lang="en-US" sz="1200" b="0" i="0" u="none" strike="noStrike" kern="1200" cap="none" spc="0" normalizeH="0" baseline="0" noProof="0" dirty="0">
              <a:ln>
                <a:noFill/>
              </a:ln>
              <a:solidFill>
                <a:srgbClr val="2D2D2D"/>
              </a:solidFill>
              <a:effectLst/>
              <a:uLnTx/>
              <a:uFillTx/>
              <a:latin typeface="Montserrat"/>
              <a:ea typeface="+mn-ea"/>
              <a:cs typeface="+mn-cs"/>
            </a:endParaRPr>
          </a:p>
          <a:p>
            <a:pPr>
              <a:lnSpc>
                <a:spcPct val="90000"/>
              </a:lnSpc>
              <a:spcBef>
                <a:spcPts val="1000"/>
              </a:spcBef>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aviation industry, nuclear industry, and some leading health systems have embraced this researched-based approach to safety excellence. </a:t>
            </a:r>
          </a:p>
          <a:p>
            <a:pPr>
              <a:lnSpc>
                <a:spcPct val="90000"/>
              </a:lnSpc>
              <a:spcBef>
                <a:spcPts val="1000"/>
              </a:spcBef>
              <a:defRPr/>
            </a:pPr>
            <a:endParaRPr lang="en-US" b="0" i="0" dirty="0">
              <a:solidFill>
                <a:srgbClr val="2D2D2D"/>
              </a:solidFill>
              <a:effectLst/>
              <a:latin typeface="Montserrat" panose="00000500000000000000" pitchFamily="2" charset="0"/>
            </a:endParaRPr>
          </a:p>
          <a:p>
            <a:pPr>
              <a:lnSpc>
                <a:spcPct val="90000"/>
              </a:lnSpc>
              <a:spcBef>
                <a:spcPts val="1000"/>
              </a:spcBef>
              <a:defRPr/>
            </a:pPr>
            <a:r>
              <a:rPr lang="en-US" dirty="0"/>
              <a:t>At the core of HRO is a culture of  “collective mindfulness” in which all team members look for, and report, small problems or unsafe conditions BEFORE they pose a substantial risk to the organization. All this while focusing on a repeatable set of team-based behaviors.  Use of HRO is designed to change how we think about patient safety through these 5 key principles: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lang="en-US" dirty="0">
              <a:cs typeface="Calibri"/>
            </a:endParaRPr>
          </a:p>
          <a:p>
            <a:pPr>
              <a:lnSpc>
                <a:spcPct val="90000"/>
              </a:lnSpc>
              <a:spcBef>
                <a:spcPts val="1000"/>
              </a:spcBef>
            </a:pPr>
            <a:r>
              <a:rPr lang="en-US" dirty="0">
                <a:solidFill>
                  <a:srgbClr val="2D2D2D"/>
                </a:solidFill>
                <a:latin typeface="Montserrat"/>
              </a:rPr>
              <a:t> </a:t>
            </a:r>
            <a:endParaRPr lang="en-US" dirty="0"/>
          </a:p>
          <a:p>
            <a:pPr>
              <a:lnSpc>
                <a:spcPct val="90000"/>
              </a:lnSpc>
              <a:spcBef>
                <a:spcPts val="1000"/>
              </a:spcBef>
            </a:pPr>
            <a:endParaRPr lang="en-US" dirty="0">
              <a:cs typeface="Calibri"/>
            </a:endParaRPr>
          </a:p>
          <a:p>
            <a:pPr marL="171450" indent="-171450">
              <a:lnSpc>
                <a:spcPct val="90000"/>
              </a:lnSpc>
              <a:spcBef>
                <a:spcPts val="1000"/>
              </a:spcBef>
              <a:buFont typeface="Arial" panose="020B0604020202020204" pitchFamily="34" charset="0"/>
              <a:buChar char="•"/>
              <a:defRPr/>
            </a:pPr>
            <a:endParaRPr lang="en-US" b="1" dirty="0"/>
          </a:p>
          <a:p>
            <a:pPr>
              <a:lnSpc>
                <a:spcPct val="90000"/>
              </a:lnSpc>
              <a:spcBef>
                <a:spcPts val="1000"/>
              </a:spcBef>
            </a:pPr>
            <a:endParaRPr lang="en-US" dirty="0"/>
          </a:p>
          <a:p>
            <a:pPr>
              <a:lnSpc>
                <a:spcPct val="90000"/>
              </a:lnSpc>
              <a:spcBef>
                <a:spcPts val="1000"/>
              </a:spcBef>
            </a:pPr>
            <a:endParaRPr lang="en-US" dirty="0"/>
          </a:p>
          <a:p>
            <a:pPr>
              <a:lnSpc>
                <a:spcPct val="90000"/>
              </a:lnSpc>
              <a:spcBef>
                <a:spcPts val="1000"/>
              </a:spcBef>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4F8014-84ED-4F7A-A830-4C8189917D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87196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at the top! Reluctance to simplify - People resist simplifying their understanding of work processes and how and why things succeed or fail in their environment. People in HROs* understand that the work is complex and dynamic. They seek underlying rather than surface explanations. While HROs recognize the value of standardization of workflows to reduce variation, they also appreciate the complexity inherent in the number of teams, processes, and relationships involved in conducting daily operations.</a:t>
            </a:r>
          </a:p>
          <a:p>
            <a:endParaRPr lang="en-US" dirty="0"/>
          </a:p>
          <a:p>
            <a:r>
              <a:rPr lang="en-US" dirty="0"/>
              <a:t>Another way to think about this one:</a:t>
            </a:r>
          </a:p>
          <a:p>
            <a:endParaRPr lang="en-US" dirty="0"/>
          </a:p>
          <a:p>
            <a:pPr>
              <a:lnSpc>
                <a:spcPct val="90000"/>
              </a:lnSpc>
              <a:spcBef>
                <a:spcPts val="1000"/>
              </a:spcBef>
            </a:pPr>
            <a:r>
              <a:rPr lang="en-US" b="1" dirty="0"/>
              <a:t>Reluctance to simplify (</a:t>
            </a:r>
            <a:r>
              <a:rPr lang="en-US" b="1" dirty="0" err="1"/>
              <a:t>ie</a:t>
            </a:r>
            <a:r>
              <a:rPr lang="en-US" b="1" dirty="0"/>
              <a:t>, the acceptance that work is complex, with the potential to fail in new and unexpected ways)</a:t>
            </a:r>
            <a:endParaRPr lang="en-US" b="1" dirty="0">
              <a:cs typeface="Calibri"/>
            </a:endParaRPr>
          </a:p>
          <a:p>
            <a:pPr marL="171450" indent="-171450">
              <a:lnSpc>
                <a:spcPct val="90000"/>
              </a:lnSpc>
              <a:spcBef>
                <a:spcPts val="1000"/>
              </a:spcBef>
              <a:buFont typeface="Arial" panose="020B0604020202020204" pitchFamily="34" charset="0"/>
              <a:buChar char="•"/>
              <a:defRPr/>
            </a:pPr>
            <a:r>
              <a:rPr lang="en-US" b="1" dirty="0"/>
              <a:t>Example</a:t>
            </a:r>
            <a:r>
              <a:rPr lang="en-US" dirty="0"/>
              <a:t>:  CAUTI, CLABSI bundles - Projects that show success by going deeper than “bad apple” thinking – there are more factors that just the physician who placed the line for example….</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498261-B28C-40EE-BF97-2144B3C642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8998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23A45"/>
                </a:solidFill>
                <a:effectLst/>
                <a:latin typeface="Work Sans" pitchFamily="2" charset="0"/>
              </a:rPr>
              <a:t>Based on their understanding of operational complexity, people in HROs strive to maintain a high awareness of operational conditions. This sensitivity is often referred to as "big picture understanding" or "situational awareness." It means that people cultivate an understanding of the context of the current state of their work in relation to the unit or organizational state—i.e., what is going on around them—and how the current state might support or threaten safety.  This hypersensitivity works to reduce the level of automaticity that naturally occurs in our work environments.  Whether an assembly line or a floor, the work here is to avoid the trap of rote mindless operations, like how we can’t even remember parts of our drive (residency example of driving from South home – how did I get there, what happened?)</a:t>
            </a:r>
          </a:p>
          <a:p>
            <a:endParaRPr lang="en-US" b="0" i="0" dirty="0">
              <a:solidFill>
                <a:srgbClr val="323A45"/>
              </a:solidFill>
              <a:effectLst/>
              <a:latin typeface="Work Sans" pitchFamily="2" charset="0"/>
            </a:endParaRPr>
          </a:p>
          <a:p>
            <a:r>
              <a:rPr lang="en-US" sz="1800" b="1" i="0" u="none" strike="noStrike" baseline="0" dirty="0">
                <a:solidFill>
                  <a:srgbClr val="000000"/>
                </a:solidFill>
                <a:latin typeface="Times New Roman" panose="02020603050405020304" pitchFamily="18" charset="0"/>
              </a:rPr>
              <a:t>Sensitivity to operations. </a:t>
            </a:r>
            <a:r>
              <a:rPr lang="en-US" sz="1800" b="0" i="0" u="none" strike="noStrike" baseline="0" dirty="0">
                <a:solidFill>
                  <a:srgbClr val="000000"/>
                </a:solidFill>
                <a:latin typeface="Times New Roman" panose="02020603050405020304" pitchFamily="18" charset="0"/>
              </a:rPr>
              <a:t>Preserving constant awareness by leaders and staff of the state of the systems and processes that affect patient care. This awareness is key to noting risks and preventing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Examples</a:t>
            </a:r>
            <a:r>
              <a:rPr lang="en-US" sz="1800" dirty="0"/>
              <a:t>:  Safety huddles, team huddles, MDRs, Timeouts</a:t>
            </a:r>
            <a:endParaRPr lang="en-US" sz="1800" dirty="0">
              <a:cs typeface="Calibri"/>
            </a:endParaRPr>
          </a:p>
          <a:p>
            <a:endParaRPr lang="en-US" sz="1800" b="0" i="0" u="none" strike="noStrike" baseline="0" dirty="0">
              <a:solidFill>
                <a:srgbClr val="000000"/>
              </a:solidFill>
              <a:latin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498261-B28C-40EE-BF97-2144B3C642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55275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23A45"/>
                </a:solidFill>
                <a:effectLst/>
                <a:latin typeface="Work Sans" pitchFamily="2" charset="0"/>
              </a:rPr>
              <a:t>Everyone is aware of and thinking about the potential for failure. People understand that new threats emerge regularly from situations that no one imagined could occur, so all personnel actively think about what could go wrong and are alert to small signs of potential problems. The absence of errors or accidents leads not to complacency but to a heightened sense of vigilance for the next possible failure. Near misses are viewed as opportunities to learn about systems issues and potential improvements, rather than as evidence of safety.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23A45"/>
              </a:solidFill>
              <a:effectLst/>
              <a:latin typeface="Work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000000"/>
                </a:solidFill>
                <a:latin typeface="Times New Roman" panose="02020603050405020304" pitchFamily="18" charset="0"/>
              </a:rPr>
              <a:t>Preoccupation with failure. </a:t>
            </a:r>
            <a:r>
              <a:rPr lang="en-US" sz="1200" b="0" i="0" u="none" strike="noStrike" baseline="0" dirty="0">
                <a:solidFill>
                  <a:srgbClr val="000000"/>
                </a:solidFill>
                <a:latin typeface="Times New Roman" panose="02020603050405020304" pitchFamily="18" charset="0"/>
              </a:rPr>
              <a:t>When near-misses occur, these are viewed as evidence of systems that should be improved to reduce potential harm to patients. Rather than viewing near-misses as proof that the system has effective safeguards, they are viewed as symptomatic of areas in need of more attention.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Times New Roman" panose="02020603050405020304" pitchFamily="18" charset="0"/>
              </a:rPr>
              <a:t>They regularly ask, how could things go wrong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Examples</a:t>
            </a:r>
            <a:r>
              <a:rPr lang="en-US" dirty="0"/>
              <a:t>:  Near Miss Reporting, daily vigilance for risk identification (just because nothing has happened, doesn’t mean we are any safer today) - IP rounding</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23A45"/>
              </a:solidFill>
              <a:effectLst/>
              <a:latin typeface="Work Sans" pitchFamily="2"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498261-B28C-40EE-BF97-2144B3C642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77174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Commitment to resilience is rooted in the fundamental understanding of the frequently unpredictable nature of system failures. People in HROs assume the system is at risk for failure, and they practice performing rapid assessments of and responses to challenging situations. Teams cultivate situation assessment and cross monitoring so they may identify potential safety threats quickly and either respond before safety problems cause harm or mitigate the seriousness of the safety event.</a:t>
            </a:r>
          </a:p>
          <a:p>
            <a:endParaRPr lang="en-US" dirty="0">
              <a:effectLst/>
            </a:endParaRPr>
          </a:p>
          <a:p>
            <a:pPr algn="l"/>
            <a:endParaRPr lang="en-US" sz="1800" b="0" i="0" u="none" strike="noStrike" baseline="0" dirty="0">
              <a:solidFill>
                <a:srgbClr val="000000"/>
              </a:solidFill>
              <a:latin typeface="Times New Roman" panose="02020603050405020304" pitchFamily="18" charset="0"/>
            </a:endParaRPr>
          </a:p>
          <a:p>
            <a:r>
              <a:rPr lang="en-US" sz="1800" b="1" i="0" u="none" strike="noStrike" baseline="0" dirty="0">
                <a:solidFill>
                  <a:srgbClr val="000000"/>
                </a:solidFill>
                <a:latin typeface="Times New Roman" panose="02020603050405020304" pitchFamily="18" charset="0"/>
              </a:rPr>
              <a:t>Resilience. </a:t>
            </a:r>
            <a:r>
              <a:rPr lang="en-US" sz="1800" b="0" i="0" u="none" strike="noStrike" baseline="0" dirty="0">
                <a:solidFill>
                  <a:srgbClr val="000000"/>
                </a:solidFill>
                <a:latin typeface="Times New Roman" panose="02020603050405020304" pitchFamily="18" charset="0"/>
              </a:rPr>
              <a:t>Leaders and staff need to be trained and prepared to know how to respond when system failures do occur. Because they will. </a:t>
            </a:r>
            <a:endParaRPr lang="en-US" dirty="0">
              <a:effectLst/>
            </a:endParaRPr>
          </a:p>
          <a:p>
            <a:pPr marL="171450" indent="-171450">
              <a:lnSpc>
                <a:spcPct val="90000"/>
              </a:lnSpc>
              <a:spcBef>
                <a:spcPts val="1000"/>
              </a:spcBef>
              <a:buFont typeface="Arial" panose="020B0604020202020204" pitchFamily="34" charset="0"/>
              <a:buChar char="•"/>
              <a:defRPr/>
            </a:pPr>
            <a:r>
              <a:rPr lang="en-US" b="1" dirty="0"/>
              <a:t>Example</a:t>
            </a:r>
            <a:r>
              <a:rPr lang="en-US" dirty="0"/>
              <a:t>:  SWAT team and toolkits like those used during the pandemic and our current and past measles scares</a:t>
            </a:r>
          </a:p>
          <a:p>
            <a:endParaRPr lang="en-US" dirty="0">
              <a:effectLst/>
            </a:endParaRPr>
          </a:p>
          <a:p>
            <a:pPr algn="l"/>
            <a:endParaRPr lang="en-US" sz="1800" b="0" i="0" u="none" strike="noStrike" baseline="0" dirty="0">
              <a:solidFill>
                <a:srgbClr val="000000"/>
              </a:solidFill>
              <a:latin typeface="Times New Roman" panose="02020603050405020304" pitchFamily="18" charset="0"/>
            </a:endParaRPr>
          </a:p>
          <a:p>
            <a:endParaRPr lang="en-US"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498261-B28C-40EE-BF97-2144B3C642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70462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23A45"/>
                </a:solidFill>
                <a:effectLst/>
                <a:latin typeface="Work Sans" pitchFamily="2" charset="0"/>
              </a:rPr>
              <a:t>People in HROs appreciate that the people closest to the work are the most knowledgeable about the work. Thus, people in HROs know that in a crisis or emergency the person with greatest knowledge of the situation might not be the person with the highest status and seniority. Deference to local and situation expertise results in a spirit of inquiry and de-emphasis on hierarchy in favor of learning as much as possible about potential safety threats. In an HRO, everyone is expected to share concerns with others and the organizational climate is such that all staff members are comfortable speaking up about potential safety problems. Especially those at the sharp end of the spear.  A deemphasis on hierarchy is essential for organizations to prevent and respond to problems effectively.  </a:t>
            </a:r>
          </a:p>
          <a:p>
            <a:pPr algn="l"/>
            <a:endParaRPr lang="en-US" sz="1800" b="0" i="0" u="none" strike="noStrike" baseline="0" dirty="0">
              <a:solidFill>
                <a:srgbClr val="000000"/>
              </a:solidFill>
              <a:latin typeface="Times New Roman" panose="02020603050405020304" pitchFamily="18" charset="0"/>
            </a:endParaRPr>
          </a:p>
          <a:p>
            <a:r>
              <a:rPr lang="en-US" sz="1800" b="1" i="0" u="none" strike="noStrike" baseline="0" dirty="0">
                <a:solidFill>
                  <a:srgbClr val="000000"/>
                </a:solidFill>
                <a:latin typeface="Times New Roman" panose="02020603050405020304" pitchFamily="18" charset="0"/>
              </a:rPr>
              <a:t>Deference to expertise. </a:t>
            </a:r>
            <a:r>
              <a:rPr lang="en-US" sz="1800" b="0" i="0" u="none" strike="noStrike" baseline="0" dirty="0">
                <a:solidFill>
                  <a:srgbClr val="000000"/>
                </a:solidFill>
                <a:latin typeface="Times New Roman" panose="02020603050405020304" pitchFamily="18" charset="0"/>
              </a:rPr>
              <a:t>If leaders and supervisors are not willing to listen and respond to the insights of staff who know how processes really work and the risks patients really face, you will not have a culture in which high reliability is possible.</a:t>
            </a:r>
          </a:p>
          <a:p>
            <a:pPr marL="171450" indent="-171450">
              <a:lnSpc>
                <a:spcPct val="90000"/>
              </a:lnSpc>
              <a:spcBef>
                <a:spcPts val="1000"/>
              </a:spcBef>
              <a:buFont typeface="Arial" panose="020B0604020202020204" pitchFamily="34" charset="0"/>
              <a:buChar char="•"/>
            </a:pPr>
            <a:r>
              <a:rPr lang="en-US" b="1" dirty="0"/>
              <a:t>Example</a:t>
            </a:r>
            <a:r>
              <a:rPr lang="en-US" dirty="0"/>
              <a:t>:  Multidisciplinary teams, care coordination rounds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498261-B28C-40EE-BF97-2144B3C642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4567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we’ve talked about </a:t>
            </a:r>
            <a:r>
              <a:rPr lang="en-US" i="1" dirty="0"/>
              <a:t>why</a:t>
            </a:r>
            <a:r>
              <a:rPr lang="en-US" dirty="0"/>
              <a:t> HRO matters. Now the question becomes—what can we actually do with that?  Because most of us aren’t safety experts, or c-suite, or directors…But we are leaders. And every one of us impacts safety—every day.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505C69-0FD7-4C0C-AAA9-CF017D5185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5120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8" name="Google Shape;44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moment and visualize this image. Picture this as you imagine yourself taking a phone call from a team member about an event. Take a moment and realize that we have 2 possible responses to the story being told - the accident/mishap/unanticipated event…this is the emotional equivalent of going and standing out in the wreckage. When you’re standing in the wreckage, you’re going to hear 2 voices – 1 of judgement and blame and 1 voice of learning and improving. We as leaders need to be self aware that when we are out standing in the wreckage that there is going to be a very powerful voice of judging and blaming. Who did this? I can’t believe they did that? How could this have happened? But that’s not a place we can learn and improve from. As the HRO literature highlights – you can either judge and blame OR learn and improve – you CAN NOT do both.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505C69-0FD7-4C0C-AAA9-CF017D5185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85215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7988" y="4350708"/>
            <a:ext cx="6196012" cy="4183692"/>
          </a:xfrm>
        </p:spPr>
        <p:txBody>
          <a:bodyPr/>
          <a:lstStyle/>
          <a:p>
            <a:pPr marL="0" marR="0" lvl="0" indent="0" algn="l" defTabSz="1035979" rtl="0" eaLnBrk="1" fontAlgn="auto" latinLnBrk="0" hangingPunct="1">
              <a:lnSpc>
                <a:spcPct val="100000"/>
              </a:lnSpc>
              <a:spcBef>
                <a:spcPts val="0"/>
              </a:spcBef>
              <a:spcAft>
                <a:spcPts val="0"/>
              </a:spcAft>
              <a:buClrTx/>
              <a:buSzTx/>
              <a:buFont typeface="+mj-lt"/>
              <a:buNone/>
              <a:tabLst/>
              <a:defRPr/>
            </a:pPr>
            <a:r>
              <a:rPr lang="en-US" sz="1100" dirty="0"/>
              <a:t>Another way of thinking about this is that it is easy for us to think of the world of work as imagined - how we think work gets done. When you have the mindset of a leader that is anchored in work as imagined, we think work is safe, error is a choice, and you see your job as leaders is to hold people accountable and tell people what to do and enforce policies and find the one broken part. And in this mindset you see safety as the absence of bad things.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7A6D4-166E-4E2C-AC8A-5D3536F1E3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3614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7988" y="4350708"/>
            <a:ext cx="6196012" cy="4183692"/>
          </a:xfrm>
        </p:spPr>
        <p:txBody>
          <a:bodyPr/>
          <a:lstStyle/>
          <a:p>
            <a:r>
              <a:rPr lang="en-US" sz="1100" dirty="0"/>
              <a:t>But that’s not how work actually happens. Work as done is messy. It’s interrupted. It’s happening under pressure. People are navigating trade-offs and ambiguity all day long. And if we don’t understand that reality—we’re leading a version of healthcare that doesn’t actually exist. And if we want to make that world better,  It’s not our job to tell people what to do, it’s our job to make it safe to learn. So as leaders we want to pivot to these key understandings (see above list)</a:t>
            </a:r>
          </a:p>
          <a:p>
            <a:pPr marL="0" marR="0" lvl="0" indent="0" algn="l" defTabSz="1035979" rtl="0" eaLnBrk="1" fontAlgn="auto" latinLnBrk="0" hangingPunct="1">
              <a:lnSpc>
                <a:spcPct val="100000"/>
              </a:lnSpc>
              <a:spcBef>
                <a:spcPts val="0"/>
              </a:spcBef>
              <a:spcAft>
                <a:spcPts val="0"/>
              </a:spcAft>
              <a:buClrTx/>
              <a:buSzTx/>
              <a:buFont typeface="+mj-lt"/>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7A6D4-166E-4E2C-AC8A-5D3536F1E3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04892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rest of the talk is about How you respond matters and a really simple set of tools that any of you can use to improve how you respond.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505C69-0FD7-4C0C-AAA9-CF017D5185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36575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how you respond matters…lets think of a couple different ways you could respond to both the nurse and the physician in this case.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505C69-0FD7-4C0C-AAA9-CF017D5185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26237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Way #1 – Let’s ask a bunch of questions that start with why…why did they do that? Why didn’t they follow the policy? Why weren’t they more careful? That’s one way I could respond.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didn’t the nurse push harder? Why didn’t the physician follow protocol? Why didn’t the nurse speak up? We’ve all heard those. What’s another way I could respond?</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505C69-0FD7-4C0C-AAA9-CF017D5185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37965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could say…what is the usual process? What was going on that day? What led up to this happening? What are the competing priorities here? What made being wrong feel like being right? </a:t>
            </a:r>
          </a:p>
          <a:p>
            <a:r>
              <a:rPr lang="en-US" dirty="0"/>
              <a:t>How does that feel to you audience?.... I could start with the why questions, or I could start with the what questions…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505C69-0FD7-4C0C-AAA9-CF017D5185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38792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Or what if I showed up and said tell me about how the team usually does this. How do we make sure the right thing happens? How do we know if we have the right safeguards? How do we know if our process is working? If you were involved in this—which conversation would you want to be part of?– audience interaction.  What other things would you want to ask/know about this case/these interactions?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505C69-0FD7-4C0C-AAA9-CF017D5185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8102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How you respond matters - One of the most powerful things we can do is choose how we show up, what choice do we have? We have a choice in the questions we ask and that’s how we make it safe for people to tell us what is actually going on. </a:t>
            </a:r>
          </a:p>
          <a:p>
            <a:r>
              <a:rPr lang="en-US" dirty="0"/>
              <a:t>The red questions are really triggering for people. When we ask why, we think it is a curious question. We think we’re just looking for information, I'm just getting curious about the mechanism and what actually happened, but the listener hears why and immediately goes into defense mode because the listener hears why and their brain immediately thinks they need to defend what they did. They don’t hear it as a “tell me more”. They hear it as a judgement word.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505C69-0FD7-4C0C-AAA9-CF017D5185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14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group 5-minute discussion – What are you going to do with this information Monday morning? </a:t>
            </a:r>
          </a:p>
          <a:p>
            <a:r>
              <a:rPr lang="en-US" dirty="0"/>
              <a:t>Report back, share…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498261-B28C-40EE-BF97-2144B3C642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7895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Colonization can be has high as 20-30%</a:t>
            </a:r>
          </a:p>
          <a:p>
            <a:r>
              <a:rPr lang="en-US" dirty="0"/>
              <a:t>2017 numbers</a:t>
            </a:r>
          </a:p>
        </p:txBody>
      </p:sp>
      <p:sp>
        <p:nvSpPr>
          <p:cNvPr id="4" name="Slide Number Placeholder 3"/>
          <p:cNvSpPr>
            <a:spLocks noGrp="1"/>
          </p:cNvSpPr>
          <p:nvPr>
            <p:ph type="sldNum" sz="quarter" idx="5"/>
          </p:nvPr>
        </p:nvSpPr>
        <p:spPr/>
        <p:txBody>
          <a:bodyPr/>
          <a:lstStyle/>
          <a:p>
            <a:fld id="{37B42431-C8F6-4934-B985-EDDBC4F7FCB3}" type="slidenum">
              <a:rPr lang="en-US" smtClean="0"/>
              <a:t>11</a:t>
            </a:fld>
            <a:endParaRPr lang="en-US"/>
          </a:p>
        </p:txBody>
      </p:sp>
    </p:spTree>
    <p:extLst>
      <p:ext uri="{BB962C8B-B14F-4D97-AF65-F5344CB8AC3E}">
        <p14:creationId xmlns:p14="http://schemas.microsoft.com/office/powerpoint/2010/main" val="20285716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summary….your job is to make it safe to learn about how the work actually happens. You’re not there to judge. Were there to learn. The way to make it safe to learn about what actually happens is you have to control your response to bad news and you control your response by being intentional about your questions. And the way you do that is focusing more on What and How and less on who and what if you want to learn about the world of work as its done. </a:t>
            </a:r>
          </a:p>
          <a:p>
            <a:endParaRPr lang="en-US" dirty="0"/>
          </a:p>
          <a:p>
            <a:r>
              <a:rPr lang="en-US" dirty="0"/>
              <a:t>So when we say ‘how you respond matters’—what we’re really saying is…One of the most powerful things we can do as leaders…is choose how we show up.</a:t>
            </a:r>
          </a:p>
          <a:p>
            <a:endParaRPr lang="en-US" dirty="0"/>
          </a:p>
          <a:p>
            <a:r>
              <a:rPr lang="en-US" b="1" dirty="0"/>
              <a:t>Because how we show up… is the work. </a:t>
            </a:r>
            <a:r>
              <a:rPr lang="en-US" dirty="0"/>
              <a:t>In those moments—people are watching. And we are either building a culture of safety… or eroding it. and that determines—whether they speak up next time…or stay silent. And in infection prevention—that difference matters every single day.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505C69-0FD7-4C0C-AAA9-CF017D5185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1696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810A5-37ED-EB8B-AD71-B1228167F5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737EB7-EDE3-5792-68AF-6D041587A5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42A45F-ED97-0DEF-82EF-8AAD56EEDDAA}"/>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We want to close today with a powerful quote about leadership and showing up taken from some of key recognized leaders:</a:t>
            </a:r>
          </a:p>
          <a:p>
            <a:r>
              <a:rPr lang="en-US" sz="1200" b="1" i="0" kern="1200">
                <a:solidFill>
                  <a:schemeClr val="tx1"/>
                </a:solidFill>
                <a:effectLst/>
                <a:latin typeface="+mn-lt"/>
                <a:ea typeface="+mn-ea"/>
                <a:cs typeface="+mn-cs"/>
              </a:rPr>
              <a:t>“HRO Leadership </a:t>
            </a:r>
            <a:r>
              <a:rPr lang="en-US" sz="1200" b="1" i="0" kern="1200" dirty="0">
                <a:solidFill>
                  <a:schemeClr val="tx1"/>
                </a:solidFill>
                <a:effectLst/>
                <a:latin typeface="+mn-lt"/>
                <a:ea typeface="+mn-ea"/>
                <a:cs typeface="+mn-cs"/>
              </a:rPr>
              <a:t>is not about being in charge. It is about taking care of those in your charge. And the best way to take care of people is to show up—consistently, authentically, and with courage—even when the path forward is unclear."</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captures the essence of true leadership and the HRO journey: it's not about authority or titles, but about </a:t>
            </a:r>
            <a:r>
              <a:rPr lang="en-US" sz="1200" b="1" i="0" kern="1200" dirty="0">
                <a:solidFill>
                  <a:schemeClr val="tx1"/>
                </a:solidFill>
                <a:effectLst/>
                <a:latin typeface="+mn-lt"/>
                <a:ea typeface="+mn-ea"/>
                <a:cs typeface="+mn-cs"/>
              </a:rPr>
              <a:t>presence, commitment, and the willingness to lead forward</a:t>
            </a:r>
            <a:r>
              <a:rPr lang="en-US" sz="1200" b="0" i="0" kern="1200" dirty="0">
                <a:solidFill>
                  <a:schemeClr val="tx1"/>
                </a:solidFill>
                <a:effectLst/>
                <a:latin typeface="+mn-lt"/>
                <a:ea typeface="+mn-ea"/>
                <a:cs typeface="+mn-cs"/>
              </a:rPr>
              <a:t> even in uncertainty when the unexpected happens. Great leaders don't wait for perfect conditions—they show up, take responsibility, and inspire others through their actions and dedication.</a:t>
            </a:r>
          </a:p>
          <a:p>
            <a:endParaRPr lang="en-US" dirty="0"/>
          </a:p>
          <a:p>
            <a:r>
              <a:rPr lang="en-US" dirty="0"/>
              <a:t>Thank you for being here today. Thank you for showing up every day as a leader and for your teams. Thank you for being a leader – it is NOT easy – thank you for asking the How questions. Remember – how you respond matters. </a:t>
            </a:r>
          </a:p>
        </p:txBody>
      </p:sp>
      <p:sp>
        <p:nvSpPr>
          <p:cNvPr id="4" name="Slide Number Placeholder 3">
            <a:extLst>
              <a:ext uri="{FF2B5EF4-FFF2-40B4-BE49-F238E27FC236}">
                <a16:creationId xmlns:a16="http://schemas.microsoft.com/office/drawing/2014/main" id="{0F38E000-5EBC-34E1-A857-3B2DA6A2E48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505C69-0FD7-4C0C-AAA9-CF017D5185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08363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03B1B-47D2-C675-4154-4943AF3828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217C92-0996-8A0C-DABD-62F94785923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3BEA451-3D8B-E97D-5F71-76B53F78096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p:txBody>
      </p:sp>
      <p:sp>
        <p:nvSpPr>
          <p:cNvPr id="4" name="Slide Number Placeholder 3">
            <a:extLst>
              <a:ext uri="{FF2B5EF4-FFF2-40B4-BE49-F238E27FC236}">
                <a16:creationId xmlns:a16="http://schemas.microsoft.com/office/drawing/2014/main" id="{8379A617-536C-2CC5-80B7-0EF97F4F3C2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5C916-2DD8-064C-95AD-7D9DC15C387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858554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36460-3BC1-572A-15B7-E7DDDD312A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017955-E89D-2CE6-B27E-EDB092AA0CD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F75A18E-4F7A-4C36-F9E5-54B4CC12DD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EB1692-B674-8514-85E6-C2022E2CE3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5C916-2DD8-064C-95AD-7D9DC15C387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139078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ECC19-7D21-52E4-A61F-D81D1FE70F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3FCF04-713D-4D91-B9EA-AD14EB65B62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0A04FC2-1A29-7B19-6802-0FA071B43B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C83B4E6-9E46-A84B-749A-B20B77F7FBC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5C916-2DD8-064C-95AD-7D9DC15C387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195683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F83FE-6325-FFE8-29C8-E504A1BD0E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D4AAA9-54A3-126C-FF4F-441DA8C6898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7350681-EEDC-AC74-C290-739BA0F4CA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E7F470-6833-A09B-57AC-7EAA32E72F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5C916-2DD8-064C-95AD-7D9DC15C387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48697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2897E-E208-CFBD-A220-BA1205D942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DD11CC-EDD6-AF0F-7015-6E43FBC8717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C0BE699-14AC-9089-4CB9-B74878994C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D1CE10-8528-114E-6B92-36FAF3742C1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5C916-2DD8-064C-95AD-7D9DC15C387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615409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619CF-C6D7-8772-04A7-D2E5624403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38205A-84B9-178F-DACC-CE9EA9A6914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BC29BBB-B476-82B4-5FE7-022D38F9BB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4F4F435-16B1-0C1C-DF80-43E7B88F33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5C916-2DD8-064C-95AD-7D9DC15C387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089056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77272-320F-4604-BA3B-A9DCA47A8A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DB22BB-BEF6-A0E3-B813-AFD9A8A399C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28D1E29-FDD5-FAF8-9D05-32FA114AA3E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A08F16-6BB5-EE26-102E-DFB59450F3E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5C916-2DD8-064C-95AD-7D9DC15C387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71572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A687A-32A3-E95F-E812-6EBC8D85B5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CD1B60-B409-C5B5-2CAB-1A855252C4C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B95A8F3-52F8-3D2D-7C35-469BD93547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E600DE-35D2-19CD-18BF-22BCC7FA62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5C916-2DD8-064C-95AD-7D9DC15C387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44881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Percentage of samples positive for C. difficile in the environment</a:t>
            </a:r>
          </a:p>
        </p:txBody>
      </p:sp>
      <p:sp>
        <p:nvSpPr>
          <p:cNvPr id="4" name="Slide Number Placeholder 3"/>
          <p:cNvSpPr>
            <a:spLocks noGrp="1"/>
          </p:cNvSpPr>
          <p:nvPr>
            <p:ph type="sldNum" sz="quarter" idx="5"/>
          </p:nvPr>
        </p:nvSpPr>
        <p:spPr/>
        <p:txBody>
          <a:bodyPr/>
          <a:lstStyle/>
          <a:p>
            <a:fld id="{37B42431-C8F6-4934-B985-EDDBC4F7FCB3}" type="slidenum">
              <a:rPr lang="en-US" smtClean="0"/>
              <a:t>12</a:t>
            </a:fld>
            <a:endParaRPr lang="en-US"/>
          </a:p>
        </p:txBody>
      </p:sp>
    </p:spTree>
    <p:extLst>
      <p:ext uri="{BB962C8B-B14F-4D97-AF65-F5344CB8AC3E}">
        <p14:creationId xmlns:p14="http://schemas.microsoft.com/office/powerpoint/2010/main" val="27700099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7AC4D-415B-5642-6611-F0F9032DF3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6A4651-AC1E-B004-6CD5-1C58ED1F509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332DEA5-8910-DA1C-4CCB-73EEA37E2C0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When we think of infection prevention, we usually think of within-facility interventions. But consider the following scenario that is maybe a familiar one to many of you:</a:t>
            </a:r>
          </a:p>
        </p:txBody>
      </p:sp>
      <p:sp>
        <p:nvSpPr>
          <p:cNvPr id="4" name="Slide Number Placeholder 3">
            <a:extLst>
              <a:ext uri="{FF2B5EF4-FFF2-40B4-BE49-F238E27FC236}">
                <a16:creationId xmlns:a16="http://schemas.microsoft.com/office/drawing/2014/main" id="{C4B672DF-DC0F-21BD-1110-2975F6AB14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5C916-2DD8-064C-95AD-7D9DC15C387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776556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10FF8-0EA4-CD4F-9DC8-318BC3066C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F3B62D-A6FF-1FF2-2490-B6744E72622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E7ECF0A-A778-C490-56C1-8B593F274EA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p:txBody>
      </p:sp>
      <p:sp>
        <p:nvSpPr>
          <p:cNvPr id="4" name="Slide Number Placeholder 3">
            <a:extLst>
              <a:ext uri="{FF2B5EF4-FFF2-40B4-BE49-F238E27FC236}">
                <a16:creationId xmlns:a16="http://schemas.microsoft.com/office/drawing/2014/main" id="{BB61A8E3-A41F-9839-ECF7-5D8130FFF7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5C916-2DD8-064C-95AD-7D9DC15C387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189855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54AD3-8501-2B5A-522B-445705F40F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1B2C1F-2C62-4FDC-C4F5-B6031B695AA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6CD7454-2023-9712-D21F-ACFDA90916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CC0D74-51B3-F94F-6E35-4CF1F8BAA2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5C916-2DD8-064C-95AD-7D9DC15C387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483199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C95E7-43C3-DBA1-DA7E-D74D1642A4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8941B5-BF05-AD95-1C47-1481B70459E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51E5389-DBAE-D1B6-9121-5ECD86BE2F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B897EA-877C-1312-38D3-89D7241975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5C916-2DD8-064C-95AD-7D9DC15C387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406160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48EDB-1D3E-D544-6951-CD0B17F62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4D186B-E1BF-C26D-946C-4036DAFBC9E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5125719-CD82-BCA4-2F36-C3E837787ED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p:txBody>
      </p:sp>
      <p:sp>
        <p:nvSpPr>
          <p:cNvPr id="4" name="Slide Number Placeholder 3">
            <a:extLst>
              <a:ext uri="{FF2B5EF4-FFF2-40B4-BE49-F238E27FC236}">
                <a16:creationId xmlns:a16="http://schemas.microsoft.com/office/drawing/2014/main" id="{D14F4BFE-54DE-C95E-D8F6-C613062553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5C916-2DD8-064C-95AD-7D9DC15C387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06469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96A0E-8F39-08A1-131D-6AB0439535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AD119C-F7CD-41D0-312A-997699BCAFC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FEF6E71-6621-3FAB-F586-0D987EF326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5144D7-D2C2-300A-F8CD-2840FEF8E81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5C916-2DD8-064C-95AD-7D9DC15C387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958217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BB7B0-56EB-CEFD-7BA5-7EACE95640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BCE8B2-756B-BD03-C370-7DDF885DFAB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71EC58C-3979-DD9A-84C7-CDC8FBBB65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E6BADF-C6FC-487C-4F7D-71A7003C8CD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5C916-2DD8-064C-95AD-7D9DC15C387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477653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DE27D-0DAB-81A1-DE01-0D8E1BFA6B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9315CE-006C-14BD-6780-2C2F41BE117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A17B583-1005-9F1E-48D5-F826975BDE8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p:txBody>
      </p:sp>
      <p:sp>
        <p:nvSpPr>
          <p:cNvPr id="4" name="Slide Number Placeholder 3">
            <a:extLst>
              <a:ext uri="{FF2B5EF4-FFF2-40B4-BE49-F238E27FC236}">
                <a16:creationId xmlns:a16="http://schemas.microsoft.com/office/drawing/2014/main" id="{ED4FA06F-26B5-D5CE-5E15-FBDA4079A6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5C916-2DD8-064C-95AD-7D9DC15C387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03198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2DAE2-F7CD-6149-F17E-82030BDE45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7741D7-2E2B-6040-FDE2-6B8156CA41C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412E6D1-1113-BD9F-F7C9-07F884423C2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p:txBody>
      </p:sp>
      <p:sp>
        <p:nvSpPr>
          <p:cNvPr id="4" name="Slide Number Placeholder 3">
            <a:extLst>
              <a:ext uri="{FF2B5EF4-FFF2-40B4-BE49-F238E27FC236}">
                <a16:creationId xmlns:a16="http://schemas.microsoft.com/office/drawing/2014/main" id="{CE9A4C46-19F6-A6AA-E413-562D7F5E530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5C916-2DD8-064C-95AD-7D9DC15C387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041293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C30D3-90B1-3837-28DF-829AC6F7C3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56B52E-22AB-FAFB-269E-0A8F899BE5F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4EFF542-DBE7-656D-2F0A-9E0D370AD1B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p:txBody>
      </p:sp>
      <p:sp>
        <p:nvSpPr>
          <p:cNvPr id="4" name="Slide Number Placeholder 3">
            <a:extLst>
              <a:ext uri="{FF2B5EF4-FFF2-40B4-BE49-F238E27FC236}">
                <a16:creationId xmlns:a16="http://schemas.microsoft.com/office/drawing/2014/main" id="{EC0B98F0-1769-A659-E60E-79BC17ECE1F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5C916-2DD8-064C-95AD-7D9DC15C387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78018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 diff</a:t>
            </a:r>
            <a:r>
              <a:rPr lang="en-US" dirty="0"/>
              <a:t> was renamed from </a:t>
            </a:r>
            <a:r>
              <a:rPr lang="en-US" i="1" dirty="0"/>
              <a:t>Clostridium</a:t>
            </a:r>
            <a:r>
              <a:rPr lang="en-US" dirty="0"/>
              <a:t> to </a:t>
            </a:r>
            <a:r>
              <a:rPr lang="en-US" i="1" dirty="0"/>
              <a:t>Clostridioides</a:t>
            </a:r>
            <a:r>
              <a:rPr lang="en-US" dirty="0"/>
              <a:t> in 2016 to better reflect its taxonomic differences</a:t>
            </a:r>
          </a:p>
          <a:p>
            <a:endParaRPr lang="en-US" dirty="0"/>
          </a:p>
        </p:txBody>
      </p:sp>
      <p:sp>
        <p:nvSpPr>
          <p:cNvPr id="4" name="Slide Number Placeholder 3"/>
          <p:cNvSpPr>
            <a:spLocks noGrp="1"/>
          </p:cNvSpPr>
          <p:nvPr>
            <p:ph type="sldNum" sz="quarter" idx="5"/>
          </p:nvPr>
        </p:nvSpPr>
        <p:spPr/>
        <p:txBody>
          <a:bodyPr/>
          <a:lstStyle/>
          <a:p>
            <a:fld id="{37B42431-C8F6-4934-B985-EDDBC4F7FCB3}" type="slidenum">
              <a:rPr lang="en-US" smtClean="0"/>
              <a:t>13</a:t>
            </a:fld>
            <a:endParaRPr lang="en-US"/>
          </a:p>
        </p:txBody>
      </p:sp>
    </p:spTree>
    <p:extLst>
      <p:ext uri="{BB962C8B-B14F-4D97-AF65-F5344CB8AC3E}">
        <p14:creationId xmlns:p14="http://schemas.microsoft.com/office/powerpoint/2010/main" val="15365582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C6036-2F22-E651-8298-4FAC17F744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CB5BD1-F997-0030-750B-590DF53FB04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4CFC239-F648-CB7A-676B-1D1113D02B0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p:txBody>
      </p:sp>
      <p:sp>
        <p:nvSpPr>
          <p:cNvPr id="4" name="Slide Number Placeholder 3">
            <a:extLst>
              <a:ext uri="{FF2B5EF4-FFF2-40B4-BE49-F238E27FC236}">
                <a16:creationId xmlns:a16="http://schemas.microsoft.com/office/drawing/2014/main" id="{D6E0D2EC-DF6F-E947-1E83-9E883EBFE32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5C916-2DD8-064C-95AD-7D9DC15C387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127536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86B11-B3DF-63C8-7477-072DBF3630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21C748-DE51-C715-2E7B-A545C2F52ED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DA4BF13-4424-EC6F-4658-BDFA0B9E0B3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p:txBody>
      </p:sp>
      <p:sp>
        <p:nvSpPr>
          <p:cNvPr id="4" name="Slide Number Placeholder 3">
            <a:extLst>
              <a:ext uri="{FF2B5EF4-FFF2-40B4-BE49-F238E27FC236}">
                <a16:creationId xmlns:a16="http://schemas.microsoft.com/office/drawing/2014/main" id="{F88A9DD0-5213-5A42-07D5-EE8CD2EAB2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5C916-2DD8-064C-95AD-7D9DC15C387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131085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DCE25-3DDB-18B7-8490-981E33B7AF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C37694-9A87-5E73-746D-37934091941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1197F7C-45F5-774C-EC83-93D52AB511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799C47-F461-E67F-81C5-F2B77F9A7E1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5C916-2DD8-064C-95AD-7D9DC15C387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96651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03104-705C-B3CC-63F3-B5C93BE796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7FFE6D-AA80-033D-789A-0042FCA326E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2CC8811-110B-D136-8792-60FC82D4C3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117EBFA-FB35-E784-0ED8-E8D6D98A63F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5C916-2DD8-064C-95AD-7D9DC15C387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869289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26208-DF4A-7AE9-727E-19D452E5FD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06609C-65F8-1EDA-B73D-B6D9F7D4D63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7151CD7-27C1-7153-3735-357AA99EFBBE}"/>
              </a:ext>
            </a:extLst>
          </p:cNvPr>
          <p:cNvSpPr>
            <a:spLocks noGrp="1"/>
          </p:cNvSpPr>
          <p:nvPr>
            <p:ph type="body" idx="1"/>
          </p:nvPr>
        </p:nvSpPr>
        <p:spPr/>
        <p:txBody>
          <a:bodyPr/>
          <a:lstStyle/>
          <a:p>
            <a:pPr lvl="2"/>
            <a:endParaRPr lang="en-US" dirty="0"/>
          </a:p>
        </p:txBody>
      </p:sp>
      <p:sp>
        <p:nvSpPr>
          <p:cNvPr id="4" name="Slide Number Placeholder 3">
            <a:extLst>
              <a:ext uri="{FF2B5EF4-FFF2-40B4-BE49-F238E27FC236}">
                <a16:creationId xmlns:a16="http://schemas.microsoft.com/office/drawing/2014/main" id="{EEE8CF14-8428-F645-DCFF-A38123F417E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5C916-2DD8-064C-95AD-7D9DC15C387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308404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E9C30-4FB1-BB6E-C380-A7B07301D6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E49277-B9AE-9AB2-89EC-E4A5A3E0AE0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5287426-9547-B457-C571-A987B5A0131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p:txBody>
      </p:sp>
      <p:sp>
        <p:nvSpPr>
          <p:cNvPr id="4" name="Slide Number Placeholder 3">
            <a:extLst>
              <a:ext uri="{FF2B5EF4-FFF2-40B4-BE49-F238E27FC236}">
                <a16:creationId xmlns:a16="http://schemas.microsoft.com/office/drawing/2014/main" id="{BCFD4ECD-362A-177F-DA24-A7272C475E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5C916-2DD8-064C-95AD-7D9DC15C387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466540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D214F-A3B2-EACC-F01A-502A2086D7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96EC26-9DE3-4577-C391-382CF2ADD8E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625F4FD-20ED-CE54-AA4D-54A0CAC7861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p:txBody>
      </p:sp>
      <p:sp>
        <p:nvSpPr>
          <p:cNvPr id="4" name="Slide Number Placeholder 3">
            <a:extLst>
              <a:ext uri="{FF2B5EF4-FFF2-40B4-BE49-F238E27FC236}">
                <a16:creationId xmlns:a16="http://schemas.microsoft.com/office/drawing/2014/main" id="{355A8725-721B-91A5-D5A2-97554278432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5C916-2DD8-064C-95AD-7D9DC15C387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352428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5C916-2DD8-064C-95AD-7D9DC15C387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451107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"Good morning everyone. My name is Dr. Joan Ivaska, and I am the Executive Director of Infection Prevention, Sterile Processing, and Surgical and Procedural safety at Banner Health. Today, I will be presenting on the implementation and impact of an MDRO admission screening program that we began in 2024.</a:t>
            </a:r>
            <a:endParaRPr lang="en-US" sz="23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EFC92-70AA-F445-B7D4-4D58EB268F66}"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2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32587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"Let's start by outlining the objectives of today's discussion. We will cover the reasons for performing MDRO admission screening, understand the patient populations for screening, review the screening, specimen collection and lab processes, understand patient management post-screening, review our program results to date, discuss ongoing monitoring that we are performing, and address any questions you may have at the end."</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EFC92-70AA-F445-B7D4-4D58EB268F66}"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2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637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Rarely ileus</a:t>
            </a:r>
          </a:p>
        </p:txBody>
      </p:sp>
      <p:sp>
        <p:nvSpPr>
          <p:cNvPr id="4" name="Slide Number Placeholder 3"/>
          <p:cNvSpPr>
            <a:spLocks noGrp="1"/>
          </p:cNvSpPr>
          <p:nvPr>
            <p:ph type="sldNum" sz="quarter" idx="5"/>
          </p:nvPr>
        </p:nvSpPr>
        <p:spPr/>
        <p:txBody>
          <a:bodyPr/>
          <a:lstStyle/>
          <a:p>
            <a:fld id="{37B42431-C8F6-4934-B985-EDDBC4F7FCB3}" type="slidenum">
              <a:rPr lang="en-US" smtClean="0"/>
              <a:t>16</a:t>
            </a:fld>
            <a:endParaRPr lang="en-US"/>
          </a:p>
        </p:txBody>
      </p:sp>
    </p:spTree>
    <p:extLst>
      <p:ext uri="{BB962C8B-B14F-4D97-AF65-F5344CB8AC3E}">
        <p14:creationId xmlns:p14="http://schemas.microsoft.com/office/powerpoint/2010/main" val="17553425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First, a little background on Banner Health. Banner Health operates across several states, including California, Nevada, Utah, Colorado, Wyoming, Nebraska, and of course Arizona. We have 30 acute care and critical access hospitals, more than 46 urgent care facilities, 212 physician offices and clinics, over 40 physical therapy centers and rehabilitation hospitals, and 23 imaging centers. This map shows the locations of our facilities across theses six states. Being spread across multiple health jurisdictions complicates how we implemented our screening program as we truly do operate as a system and not as stand alone facilities.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EFC92-70AA-F445-B7D4-4D58EB268F66}"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2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777523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MDRO screening of certain high-risk populations and pathogens has actually been recommended by the CDC since 2019. Screening and response are graded into tiers based on the organism's resistance mechanism, prevalence within the community, and the potential broader impact should ongoing transmission occur . While most states have screening guidelines aligned with CDC recommendations, largely enforcement has been lacking. Colorado began mandatory screening for certain healthcare facilities in mid-2023, and some Arizona counties implemented extensive post-exposure investigations and broad patient screening in response to Candida auris outbreaks and increasing CPO rates over the past few years. Both of these situations influenced our decision to move forward with an MDRO admission screening program at Banner Health.</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EFC92-70AA-F445-B7D4-4D58EB268F66}"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2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81127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So let’s now get into the details of our program as it stands today. Included populations are our acute care facilities where the patient is anticipated to have an overnight stay. At-risk populations included in the CDC recommendations include patients who have had an overnight stay or invasive medical or surgical procedure in a healthcare facility outside the U.S. in the past year, or whom have had an overnight stay in a long-term acute care hospital or ventilator capable skilled nursing facility anywhere in the U.S. in the previous year. Due to the operational challenges in identifying the type of facility a patient has been in, we opted to include patients reporting a stay or transferred from any long-term acute care hospital or skilled nursing facility, not just those with ventilator capabilities.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EFC92-70AA-F445-B7D4-4D58EB268F66}"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2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74739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"Patients with a stay of one year or more in any of three categories (contact precautions, CPO screening test, Candida auris screening test) will have system-generated orders. Exceptions include discharged patients and those recently screened or positive. Nurses obtain verbal consent to collect swabs for CPO and Candida auris screening, and patients refusing may still be placed in contact precautions."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EFC92-70AA-F445-B7D4-4D58EB268F66}"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2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535922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"Screening is done via culture-based methods. Candida auris screening involves groin/axilla swabs plated to Hardy CHROM Candida + auris media. Confirmation is done using UV fluorescence and/or MALDI-TOF MS. CPO screening involves rectal swabs plated to </a:t>
            </a:r>
            <a:r>
              <a:rPr lang="en-US" sz="1200" b="0" i="0" kern="1200" dirty="0" err="1">
                <a:solidFill>
                  <a:schemeClr val="tx1"/>
                </a:solidFill>
                <a:effectLst/>
                <a:latin typeface="+mn-lt"/>
                <a:ea typeface="+mn-ea"/>
                <a:cs typeface="+mn-cs"/>
              </a:rPr>
              <a:t>HardyCHROM</a:t>
            </a:r>
            <a:r>
              <a:rPr lang="en-US" sz="1200" b="0" i="0" kern="1200" dirty="0">
                <a:solidFill>
                  <a:schemeClr val="tx1"/>
                </a:solidFill>
                <a:effectLst/>
                <a:latin typeface="+mn-lt"/>
                <a:ea typeface="+mn-ea"/>
                <a:cs typeface="+mn-cs"/>
              </a:rPr>
              <a:t> CRE agar. Organisms that grow are identified with either VITEK2 or MALDI-TOF MS. Turn-around times for results vary, with C. auris screens taking up to 72 hours for a final negative result."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EFC92-70AA-F445-B7D4-4D58EB268F66}"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2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60357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Positive patients must be reported to public health through the ELR process and state reporting systems. They must remain in contact precautions for one year and are only treated for clinical infections, not colonization. Detailed instructions on personal protective equipment and hygiene practices must be followed."</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EFC92-70AA-F445-B7D4-4D58EB268F66}"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2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79345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"MDRO admission screening began in Arizona and Colorado in March 2024 and expanded to all other states in April 2024. Test indications include admission risk factors, Point Prevalence Surveillance conducted by public health, and exposure/close contact scenarios, both ordered by infection prevention."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EFC92-70AA-F445-B7D4-4D58EB268F66}"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2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96916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2024, 4249 patients in 28 acute care facilities were identified for admission screening. 2552 patients consented and were screened for Candida auris, and 3346 patients were screened for CPO. Screening positivity rates for Candida auris and CPO were 2.38% and 7.74%, respectively."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EFC92-70AA-F445-B7D4-4D58EB268F66}"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2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258270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results distribution for Candida auris shows that 98% of the results are negative, while 2% are positive. For CPO, 93% of the results are negative, and 7% are positive."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EFC92-70AA-F445-B7D4-4D58EB268F66}"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2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59010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"Positivity rates for Candida auris and CPO vary across 28 facilities. Facility A has the highest rates for both pathogens. 12 facilities had zero screening positives for both pathogens, and 99.3% of positives occurred in facilities within a single state."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EFC92-70AA-F445-B7D4-4D58EB268F66}"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2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6322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imes New Roman" panose="02020603050405020304" pitchFamily="18" charset="0"/>
              </a:rPr>
              <a:t>Eighteen nurses participated. </a:t>
            </a:r>
          </a:p>
          <a:p>
            <a:r>
              <a:rPr lang="en-US" b="0" i="0" dirty="0">
                <a:solidFill>
                  <a:srgbClr val="000000"/>
                </a:solidFill>
                <a:effectLst/>
                <a:latin typeface="Times New Roman" panose="02020603050405020304" pitchFamily="18" charset="0"/>
              </a:rPr>
              <a:t>5 positive and 5 negative stools</a:t>
            </a:r>
          </a:p>
          <a:p>
            <a:r>
              <a:rPr lang="en-US" b="0" i="0" dirty="0">
                <a:solidFill>
                  <a:srgbClr val="000000"/>
                </a:solidFill>
                <a:effectLst/>
                <a:latin typeface="Times New Roman" panose="02020603050405020304" pitchFamily="18" charset="0"/>
              </a:rPr>
              <a:t>Experience ranged from 1 to 30 years (8 with &gt;10 years of experience). E</a:t>
            </a:r>
          </a:p>
          <a:p>
            <a:r>
              <a:rPr lang="en-US" b="0" i="0" dirty="0">
                <a:solidFill>
                  <a:srgbClr val="000000"/>
                </a:solidFill>
                <a:effectLst/>
                <a:latin typeface="Times New Roman" panose="02020603050405020304" pitchFamily="18" charset="0"/>
              </a:rPr>
              <a:t>11 felt confident in their sniffing ability (61%). </a:t>
            </a:r>
          </a:p>
          <a:p>
            <a:r>
              <a:rPr lang="en-US" b="0" i="0" dirty="0">
                <a:solidFill>
                  <a:srgbClr val="000000"/>
                </a:solidFill>
                <a:effectLst/>
                <a:latin typeface="Times New Roman" panose="02020603050405020304" pitchFamily="18" charset="0"/>
              </a:rPr>
              <a:t>The median percentage correct was 45% (range, 40%–80%)</a:t>
            </a:r>
            <a:endParaRPr lang="en-US" dirty="0"/>
          </a:p>
        </p:txBody>
      </p:sp>
      <p:sp>
        <p:nvSpPr>
          <p:cNvPr id="4" name="Slide Number Placeholder 3"/>
          <p:cNvSpPr>
            <a:spLocks noGrp="1"/>
          </p:cNvSpPr>
          <p:nvPr>
            <p:ph type="sldNum" sz="quarter" idx="5"/>
          </p:nvPr>
        </p:nvSpPr>
        <p:spPr/>
        <p:txBody>
          <a:bodyPr/>
          <a:lstStyle/>
          <a:p>
            <a:fld id="{D75BE63D-75C3-4DEE-8B19-6DE24F2E0DEF}" type="slidenum">
              <a:rPr lang="en-US" smtClean="0"/>
              <a:t>19</a:t>
            </a:fld>
            <a:endParaRPr lang="en-US"/>
          </a:p>
        </p:txBody>
      </p:sp>
    </p:spTree>
    <p:extLst>
      <p:ext uri="{BB962C8B-B14F-4D97-AF65-F5344CB8AC3E}">
        <p14:creationId xmlns:p14="http://schemas.microsoft.com/office/powerpoint/2010/main" val="13331069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There was no difference in Candida auris colonization rates based on exposure to any of the three risk factors. However, there was a significant relationship between exposure to an LTAC/SNF and CPO positivity, as well as exposure to an overnight stay in a non-US hospital and CPO positivity."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EFC92-70AA-F445-B7D4-4D58EB268F66}"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2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492326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While the vast majority of positives have occurred in Arizona, all states follow CDC screening criteria. Early identification through screening and placement in contact precautions has resulted in fewer exposure events. Identification of colonization on admission helps with discharge planning, reducing LOS, and placement challenges."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EFC92-70AA-F445-B7D4-4D58EB268F66}"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2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01832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Robust surveillance and prevention strategies are needed in LTAC/SNF care settings to prevent CPO endemicity. Placement of patients from high-risk areas in private rooms until screening results are available is crucial. Admission screening rules should be specific to the geographic location and prevalence of the pathogen."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EFC92-70AA-F445-B7D4-4D58EB268F66}"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2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123765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Process monitoring involves ongoing monitoring of processes and results, sharing these results with key stakeholders, and adjusting processes based on results and changing public health requirements. Key resources from the CDC provide guidance for a public health response to contain Novel or Targeted MDROs and strategies to prevent their spread.</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EFC92-70AA-F445-B7D4-4D58EB268F66}"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2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778141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Here are some state-specific resources related to Candida auris infection preparedness and healthcare-associated infection prevention for Arizona, California, Colorado, Nebraska, and Nevada."</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EFC92-70AA-F445-B7D4-4D58EB268F66}"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2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395719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Thank you for your attention. If you have any questions, please feel free to ask.</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EFC92-70AA-F445-B7D4-4D58EB268F66}"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2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422738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0" dirty="0"/>
              <a:t>All </a:t>
            </a:r>
            <a:r>
              <a:rPr lang="en-US" i="1" dirty="0"/>
              <a:t>C. </a:t>
            </a:r>
            <a:r>
              <a:rPr lang="en-US" i="1"/>
              <a:t>auris</a:t>
            </a:r>
            <a:r>
              <a:rPr lang="en-US" i="0"/>
              <a:t> isolates are to be forwarded to the Arizona State Public Health Laboratory (ASPHL) for confirmatory testing: </a:t>
            </a:r>
            <a:r>
              <a:rPr lang="en-US">
                <a:hlinkClick r:id="rId3"/>
              </a:rPr>
              <a:t>Laboratory Submission List 2025.docx</a:t>
            </a:r>
            <a:r>
              <a:rPr lang="en-US"/>
              <a:t> </a:t>
            </a:r>
            <a:endParaRPr lang="en-US" i="1"/>
          </a:p>
        </p:txBody>
      </p:sp>
      <p:sp>
        <p:nvSpPr>
          <p:cNvPr id="4" name="Slide Number Placeholder 3"/>
          <p:cNvSpPr>
            <a:spLocks noGrp="1"/>
          </p:cNvSpPr>
          <p:nvPr>
            <p:ph type="sldNum" sz="quarter" idx="5"/>
          </p:nvPr>
        </p:nvSpPr>
        <p:spPr/>
        <p:txBody>
          <a:bodyPr/>
          <a:lstStyle/>
          <a:p>
            <a:fld id="{BEBA6319-51C9-4A17-850E-130C346E11A1}" type="slidenum">
              <a:rPr lang="en-US" smtClean="0"/>
              <a:t>134</a:t>
            </a:fld>
            <a:endParaRPr lang="en-US"/>
          </a:p>
        </p:txBody>
      </p:sp>
    </p:spTree>
    <p:extLst>
      <p:ext uri="{BB962C8B-B14F-4D97-AF65-F5344CB8AC3E}">
        <p14:creationId xmlns:p14="http://schemas.microsoft.com/office/powerpoint/2010/main" val="16632012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atin typeface="Calibri"/>
                <a:ea typeface="Calibri"/>
                <a:cs typeface="Calibri"/>
              </a:rPr>
              <a:t>PCHD Epidemiology Main Line: 520-724-7797</a:t>
            </a:r>
          </a:p>
          <a:p>
            <a:r>
              <a:rPr lang="en-US">
                <a:latin typeface="Calibri"/>
                <a:ea typeface="Calibri"/>
                <a:cs typeface="Calibri"/>
              </a:rPr>
              <a:t>PCHD Epidemiology Main Email: </a:t>
            </a:r>
            <a:r>
              <a:rPr lang="en-US">
                <a:latin typeface="Calibri"/>
                <a:ea typeface="Calibri"/>
                <a:cs typeface="Calibri"/>
                <a:hlinkClick r:id="rId3"/>
              </a:rPr>
              <a:t>Epi@pima.gov</a:t>
            </a:r>
            <a:r>
              <a:rPr lang="en-US">
                <a:latin typeface="Calibri"/>
                <a:ea typeface="Calibri"/>
                <a:cs typeface="Calibri"/>
              </a:rPr>
              <a:t> </a:t>
            </a:r>
          </a:p>
        </p:txBody>
      </p:sp>
      <p:sp>
        <p:nvSpPr>
          <p:cNvPr id="4" name="Slide Number Placeholder 3"/>
          <p:cNvSpPr>
            <a:spLocks noGrp="1"/>
          </p:cNvSpPr>
          <p:nvPr>
            <p:ph type="sldNum" sz="quarter" idx="5"/>
          </p:nvPr>
        </p:nvSpPr>
        <p:spPr/>
        <p:txBody>
          <a:bodyPr/>
          <a:lstStyle/>
          <a:p>
            <a:fld id="{BEBA6319-51C9-4A17-850E-130C346E11A1}" type="slidenum">
              <a:rPr lang="en-US" smtClean="0"/>
              <a:t>135</a:t>
            </a:fld>
            <a:endParaRPr lang="en-US"/>
          </a:p>
        </p:txBody>
      </p:sp>
    </p:spTree>
    <p:extLst>
      <p:ext uri="{BB962C8B-B14F-4D97-AF65-F5344CB8AC3E}">
        <p14:creationId xmlns:p14="http://schemas.microsoft.com/office/powerpoint/2010/main" val="177470597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Link to updated Interfacility Transfer Form: </a:t>
            </a:r>
            <a:r>
              <a:rPr lang="en-US">
                <a:hlinkClick r:id="rId3"/>
              </a:rPr>
              <a:t>Updated Interfacility Transfer Tool _ Feedback</a:t>
            </a:r>
            <a:endParaRPr lang="en-US"/>
          </a:p>
        </p:txBody>
      </p:sp>
      <p:sp>
        <p:nvSpPr>
          <p:cNvPr id="4" name="Slide Number Placeholder 3"/>
          <p:cNvSpPr>
            <a:spLocks noGrp="1"/>
          </p:cNvSpPr>
          <p:nvPr>
            <p:ph type="sldNum" sz="quarter" idx="5"/>
          </p:nvPr>
        </p:nvSpPr>
        <p:spPr/>
        <p:txBody>
          <a:bodyPr/>
          <a:lstStyle/>
          <a:p>
            <a:fld id="{BEBA6319-51C9-4A17-850E-130C346E11A1}" type="slidenum">
              <a:rPr lang="en-US" smtClean="0"/>
              <a:t>137</a:t>
            </a:fld>
            <a:endParaRPr lang="en-US"/>
          </a:p>
        </p:txBody>
      </p:sp>
    </p:spTree>
    <p:extLst>
      <p:ext uri="{BB962C8B-B14F-4D97-AF65-F5344CB8AC3E}">
        <p14:creationId xmlns:p14="http://schemas.microsoft.com/office/powerpoint/2010/main" val="396504370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atin typeface="Calibri"/>
                <a:ea typeface="Calibri"/>
                <a:cs typeface="Calibri"/>
              </a:rPr>
              <a:t>ADHS </a:t>
            </a:r>
            <a:r>
              <a:rPr lang="en-US" i="1">
                <a:latin typeface="Calibri"/>
                <a:ea typeface="Calibri"/>
                <a:cs typeface="Calibri"/>
              </a:rPr>
              <a:t>C. auris</a:t>
            </a:r>
            <a:r>
              <a:rPr lang="en-US">
                <a:latin typeface="Calibri"/>
                <a:ea typeface="Calibri"/>
                <a:cs typeface="Calibri"/>
              </a:rPr>
              <a:t> investigation protocol: </a:t>
            </a:r>
            <a:r>
              <a:rPr lang="en-US">
                <a:hlinkClick r:id="rId3"/>
              </a:rPr>
              <a:t>Candida auris Investigation Manual 2025.docx</a:t>
            </a: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EBA6319-51C9-4A17-850E-130C346E11A1}" type="slidenum">
              <a:rPr lang="en-US" smtClean="0"/>
              <a:t>138</a:t>
            </a:fld>
            <a:endParaRPr lang="en-US"/>
          </a:p>
        </p:txBody>
      </p:sp>
    </p:spTree>
    <p:extLst>
      <p:ext uri="{BB962C8B-B14F-4D97-AF65-F5344CB8AC3E}">
        <p14:creationId xmlns:p14="http://schemas.microsoft.com/office/powerpoint/2010/main" val="1159210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Issues with classification of disease – unvalidated and subjective</a:t>
            </a:r>
          </a:p>
        </p:txBody>
      </p:sp>
      <p:sp>
        <p:nvSpPr>
          <p:cNvPr id="4" name="Slide Number Placeholder 3"/>
          <p:cNvSpPr>
            <a:spLocks noGrp="1"/>
          </p:cNvSpPr>
          <p:nvPr>
            <p:ph type="sldNum" sz="quarter" idx="5"/>
          </p:nvPr>
        </p:nvSpPr>
        <p:spPr/>
        <p:txBody>
          <a:bodyPr/>
          <a:lstStyle/>
          <a:p>
            <a:fld id="{8619630A-8CB0-4BA7-96E1-7674833B60A3}" type="slidenum">
              <a:rPr lang="en-US" smtClean="0"/>
              <a:t>20</a:t>
            </a:fld>
            <a:endParaRPr lang="en-US"/>
          </a:p>
        </p:txBody>
      </p:sp>
    </p:spTree>
    <p:extLst>
      <p:ext uri="{BB962C8B-B14F-4D97-AF65-F5344CB8AC3E}">
        <p14:creationId xmlns:p14="http://schemas.microsoft.com/office/powerpoint/2010/main" val="23923181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06" name="Google Shape;1006;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24" name="Google Shape;1024;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s://creativecommons.org/licenses/by-sa/3.0/" TargetMode="External"/><Relationship Id="rId4" Type="http://schemas.openxmlformats.org/officeDocument/2006/relationships/hyperlink" Target="https://en.m.wikipedia.org/wiki/Grand_Canyon_National_Park,_AZ"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4.xml"/><Relationship Id="rId6" Type="http://schemas.openxmlformats.org/officeDocument/2006/relationships/image" Target="../media/image19.emf"/><Relationship Id="rId5" Type="http://schemas.openxmlformats.org/officeDocument/2006/relationships/image" Target="../media/image18.jpeg"/><Relationship Id="rId4" Type="http://schemas.openxmlformats.org/officeDocument/2006/relationships/image" Target="../media/image17.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2"/>
        <p:cNvGrpSpPr/>
        <p:nvPr/>
      </p:nvGrpSpPr>
      <p:grpSpPr>
        <a:xfrm>
          <a:off x="0" y="0"/>
          <a:ext cx="0" cy="0"/>
          <a:chOff x="0" y="0"/>
          <a:chExt cx="0" cy="0"/>
        </a:xfrm>
      </p:grpSpPr>
      <p:sp>
        <p:nvSpPr>
          <p:cNvPr id="13" name="Google Shape;13;p50"/>
          <p:cNvSpPr/>
          <p:nvPr/>
        </p:nvSpPr>
        <p:spPr>
          <a:xfrm>
            <a:off x="3175" y="6400800"/>
            <a:ext cx="12188825" cy="457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 name="Google Shape;14;p50"/>
          <p:cNvSpPr/>
          <p:nvPr/>
        </p:nvSpPr>
        <p:spPr>
          <a:xfrm>
            <a:off x="15" y="6334316"/>
            <a:ext cx="12188825" cy="64008"/>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 name="Google Shape;15;p50"/>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8000"/>
              <a:buFont typeface="Calibri"/>
              <a:buNone/>
              <a:defRPr sz="80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50"/>
          <p:cNvSpPr txBox="1">
            <a:spLocks noGrp="1"/>
          </p:cNvSpPr>
          <p:nvPr>
            <p:ph type="subTitle" idx="1"/>
          </p:nvPr>
        </p:nvSpPr>
        <p:spPr>
          <a:xfrm>
            <a:off x="1100051" y="4455620"/>
            <a:ext cx="10058400" cy="1143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cxnSp>
        <p:nvCxnSpPr>
          <p:cNvPr id="17" name="Google Shape;17;p50"/>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pic>
        <p:nvPicPr>
          <p:cNvPr id="18" name="Google Shape;18;p50"/>
          <p:cNvPicPr preferRelativeResize="0"/>
          <p:nvPr/>
        </p:nvPicPr>
        <p:blipFill rotWithShape="1">
          <a:blip r:embed="rId2">
            <a:alphaModFix/>
          </a:blip>
          <a:srcRect/>
          <a:stretch/>
        </p:blipFill>
        <p:spPr>
          <a:xfrm>
            <a:off x="10206990" y="33090"/>
            <a:ext cx="1897380" cy="1371600"/>
          </a:xfrm>
          <a:prstGeom prst="rect">
            <a:avLst/>
          </a:prstGeom>
          <a:noFill/>
          <a:ln>
            <a:noFill/>
          </a:ln>
        </p:spPr>
      </p:pic>
      <p:pic>
        <p:nvPicPr>
          <p:cNvPr id="19" name="Google Shape;19;p50" descr="A canyon with a rocky canyon&#10;&#10;AI-generated content may be incorrect."/>
          <p:cNvPicPr preferRelativeResize="0"/>
          <p:nvPr/>
        </p:nvPicPr>
        <p:blipFill rotWithShape="1">
          <a:blip r:embed="rId3">
            <a:alphaModFix amt="35000"/>
          </a:blip>
          <a:srcRect t="7834" b="7833"/>
          <a:stretch/>
        </p:blipFill>
        <p:spPr>
          <a:xfrm>
            <a:off x="-3145" y="-1"/>
            <a:ext cx="12198305" cy="6858001"/>
          </a:xfrm>
          <a:prstGeom prst="rect">
            <a:avLst/>
          </a:prstGeom>
          <a:noFill/>
          <a:ln>
            <a:noFill/>
          </a:ln>
        </p:spPr>
      </p:pic>
      <p:sp>
        <p:nvSpPr>
          <p:cNvPr id="20" name="Google Shape;20;p50"/>
          <p:cNvSpPr txBox="1"/>
          <p:nvPr/>
        </p:nvSpPr>
        <p:spPr>
          <a:xfrm>
            <a:off x="-3145" y="6852680"/>
            <a:ext cx="12198305" cy="2350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This Photo</a:t>
            </a:r>
            <a:r>
              <a:rPr lang="en-US" sz="900" b="0" i="0" u="none" strike="noStrike" cap="none">
                <a:solidFill>
                  <a:schemeClr val="dk1"/>
                </a:solidFill>
                <a:latin typeface="Calibri"/>
                <a:ea typeface="Calibri"/>
                <a:cs typeface="Calibri"/>
                <a:sym typeface="Calibri"/>
              </a:rPr>
              <a:t> by Unknown Author is licensed under </a:t>
            </a:r>
            <a:r>
              <a:rPr lang="en-US" sz="9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CC BY-SA</a:t>
            </a:r>
            <a:endParaRPr sz="9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7"/>
        <p:cNvGrpSpPr/>
        <p:nvPr/>
      </p:nvGrpSpPr>
      <p:grpSpPr>
        <a:xfrm>
          <a:off x="0" y="0"/>
          <a:ext cx="0" cy="0"/>
          <a:chOff x="0" y="0"/>
          <a:chExt cx="0" cy="0"/>
        </a:xfrm>
      </p:grpSpPr>
      <p:sp>
        <p:nvSpPr>
          <p:cNvPr id="88" name="Google Shape;88;p68"/>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68"/>
          <p:cNvSpPr txBox="1">
            <a:spLocks noGrp="1"/>
          </p:cNvSpPr>
          <p:nvPr>
            <p:ph type="body" idx="1"/>
          </p:nvPr>
        </p:nvSpPr>
        <p:spPr>
          <a:xfrm rot="5400000">
            <a:off x="4114800" y="-1171786"/>
            <a:ext cx="4023360" cy="100584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0" name="Google Shape;90;p68"/>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1" name="Google Shape;91;p68"/>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2" name="Google Shape;92;p68"/>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93"/>
        <p:cNvGrpSpPr/>
        <p:nvPr/>
      </p:nvGrpSpPr>
      <p:grpSpPr>
        <a:xfrm>
          <a:off x="0" y="0"/>
          <a:ext cx="0" cy="0"/>
          <a:chOff x="0" y="0"/>
          <a:chExt cx="0" cy="0"/>
        </a:xfrm>
      </p:grpSpPr>
      <p:sp>
        <p:nvSpPr>
          <p:cNvPr id="94" name="Google Shape;94;p69"/>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69"/>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69"/>
          <p:cNvSpPr txBox="1">
            <a:spLocks noGrp="1"/>
          </p:cNvSpPr>
          <p:nvPr>
            <p:ph type="title"/>
          </p:nvPr>
        </p:nvSpPr>
        <p:spPr>
          <a:xfrm rot="5400000">
            <a:off x="7160640" y="1979039"/>
            <a:ext cx="5757421" cy="26289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69"/>
          <p:cNvSpPr txBox="1">
            <a:spLocks noGrp="1"/>
          </p:cNvSpPr>
          <p:nvPr>
            <p:ph type="body" idx="1"/>
          </p:nvPr>
        </p:nvSpPr>
        <p:spPr>
          <a:xfrm rot="5400000">
            <a:off x="1826639" y="-573661"/>
            <a:ext cx="5757422" cy="77343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8" name="Google Shape;98;p69"/>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9" name="Google Shape;99;p69"/>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0" name="Google Shape;100;p69"/>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2666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81093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80987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97569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6122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9349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88141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3575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51"/>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4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51"/>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4" name="Google Shape;24;p51"/>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51"/>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6" name="Google Shape;26;p5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5219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31997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01484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anner-1">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E4342FF-1921-8748-B323-09657691F1D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3171006" cy="1823633"/>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471B2766-49D6-7E47-A5F3-6985561ECB9F}"/>
              </a:ext>
            </a:extLst>
          </p:cNvPr>
          <p:cNvPicPr>
            <a:picLocks noChangeAspect="1"/>
          </p:cNvPicPr>
          <p:nvPr userDrawn="1"/>
        </p:nvPicPr>
        <p:blipFill>
          <a:blip r:embed="rId3"/>
          <a:stretch>
            <a:fillRect/>
          </a:stretch>
        </p:blipFill>
        <p:spPr>
          <a:xfrm>
            <a:off x="8645152" y="431597"/>
            <a:ext cx="3077125" cy="512064"/>
          </a:xfrm>
          <a:prstGeom prst="rect">
            <a:avLst/>
          </a:prstGeom>
        </p:spPr>
      </p:pic>
    </p:spTree>
    <p:extLst>
      <p:ext uri="{BB962C8B-B14F-4D97-AF65-F5344CB8AC3E}">
        <p14:creationId xmlns:p14="http://schemas.microsoft.com/office/powerpoint/2010/main" val="36116724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Banner-1">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2F41DE-A93A-8646-AE8D-A53C873151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696261" y="97295"/>
            <a:ext cx="2082910" cy="2082910"/>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0E68101D-68BC-6C48-BF32-607922FDE399}"/>
              </a:ext>
            </a:extLst>
          </p:cNvPr>
          <p:cNvPicPr>
            <a:picLocks noChangeAspect="1"/>
          </p:cNvPicPr>
          <p:nvPr userDrawn="1"/>
        </p:nvPicPr>
        <p:blipFill>
          <a:blip r:embed="rId3"/>
          <a:stretch>
            <a:fillRect/>
          </a:stretch>
        </p:blipFill>
        <p:spPr>
          <a:xfrm>
            <a:off x="412829" y="431597"/>
            <a:ext cx="3077125" cy="512064"/>
          </a:xfrm>
          <a:prstGeom prst="rect">
            <a:avLst/>
          </a:prstGeom>
        </p:spPr>
      </p:pic>
      <p:sp>
        <p:nvSpPr>
          <p:cNvPr id="7" name="Text Placeholder 6">
            <a:extLst>
              <a:ext uri="{FF2B5EF4-FFF2-40B4-BE49-F238E27FC236}">
                <a16:creationId xmlns:a16="http://schemas.microsoft.com/office/drawing/2014/main" id="{CA0F3282-F982-8349-87AD-7B7382C1E05B}"/>
              </a:ext>
            </a:extLst>
          </p:cNvPr>
          <p:cNvSpPr>
            <a:spLocks noGrp="1"/>
          </p:cNvSpPr>
          <p:nvPr>
            <p:ph type="body" sz="quarter" idx="10" hasCustomPrompt="1"/>
          </p:nvPr>
        </p:nvSpPr>
        <p:spPr>
          <a:xfrm>
            <a:off x="4278312" y="536028"/>
            <a:ext cx="3635375" cy="324194"/>
          </a:xfrm>
          <a:prstGeom prst="rect">
            <a:avLst/>
          </a:prstGeom>
        </p:spPr>
        <p:txBody>
          <a:bodyPr/>
          <a:lstStyle>
            <a:lvl1pPr marL="0" indent="0" algn="ctr">
              <a:buNone/>
              <a:defRPr lang="en-US" sz="2000" b="0" i="0" u="none" strike="noStrike" smtClean="0">
                <a:solidFill>
                  <a:schemeClr val="bg2"/>
                </a:solidFill>
                <a:effectLst/>
                <a:latin typeface="Verdana" panose="020B0604030504040204" pitchFamily="34" charset="0"/>
                <a:ea typeface="Verdana" panose="020B0604030504040204" pitchFamily="34" charset="0"/>
                <a:cs typeface="Verdana" panose="020B0604030504040204" pitchFamily="34" charset="0"/>
              </a:defRPr>
            </a:lvl1pPr>
          </a:lstStyle>
          <a:p>
            <a:pPr lvl="0"/>
            <a:r>
              <a:rPr lang="en-US"/>
              <a:t>July 8, 2020</a:t>
            </a:r>
          </a:p>
        </p:txBody>
      </p:sp>
    </p:spTree>
    <p:extLst>
      <p:ext uri="{BB962C8B-B14F-4D97-AF65-F5344CB8AC3E}">
        <p14:creationId xmlns:p14="http://schemas.microsoft.com/office/powerpoint/2010/main" val="32877745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anner-2">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F17D07-0981-A44C-A21A-40352D7C55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3171006" cy="1823633"/>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90FE7CDE-0012-454E-BEEE-16B6C6DD495E}"/>
              </a:ext>
            </a:extLst>
          </p:cNvPr>
          <p:cNvPicPr>
            <a:picLocks noChangeAspect="1"/>
          </p:cNvPicPr>
          <p:nvPr userDrawn="1"/>
        </p:nvPicPr>
        <p:blipFill>
          <a:blip r:embed="rId3"/>
          <a:stretch>
            <a:fillRect/>
          </a:stretch>
        </p:blipFill>
        <p:spPr>
          <a:xfrm>
            <a:off x="8645152" y="431597"/>
            <a:ext cx="3077125" cy="512064"/>
          </a:xfrm>
          <a:prstGeom prst="rect">
            <a:avLst/>
          </a:prstGeom>
        </p:spPr>
      </p:pic>
    </p:spTree>
    <p:extLst>
      <p:ext uri="{BB962C8B-B14F-4D97-AF65-F5344CB8AC3E}">
        <p14:creationId xmlns:p14="http://schemas.microsoft.com/office/powerpoint/2010/main" val="29139357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_Banner-2">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F17D07-0981-A44C-A21A-40352D7C55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3171006" cy="1823633"/>
          </a:xfrm>
          <a:prstGeom prst="rect">
            <a:avLst/>
          </a:prstGeom>
        </p:spPr>
      </p:pic>
      <p:pic>
        <p:nvPicPr>
          <p:cNvPr id="4" name="Picture 3">
            <a:extLst>
              <a:ext uri="{FF2B5EF4-FFF2-40B4-BE49-F238E27FC236}">
                <a16:creationId xmlns:a16="http://schemas.microsoft.com/office/drawing/2014/main" id="{60FC5619-059C-AB45-B5EB-CFCD57BE774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347823" y="659885"/>
            <a:ext cx="4177851" cy="503861"/>
          </a:xfrm>
          <a:prstGeom prst="rect">
            <a:avLst/>
          </a:prstGeom>
        </p:spPr>
      </p:pic>
    </p:spTree>
    <p:extLst>
      <p:ext uri="{BB962C8B-B14F-4D97-AF65-F5344CB8AC3E}">
        <p14:creationId xmlns:p14="http://schemas.microsoft.com/office/powerpoint/2010/main" val="38600023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anner-3">
    <p:bg>
      <p:bgPr>
        <a:solidFill>
          <a:schemeClr val="accent4"/>
        </a:solidFill>
        <a:effectLst/>
      </p:bgPr>
    </p:bg>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A9856D5B-EF42-094F-955D-104991AF26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171006" cy="1823634"/>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BAB82064-85CA-2342-B748-5FFECF07A01E}"/>
              </a:ext>
            </a:extLst>
          </p:cNvPr>
          <p:cNvPicPr>
            <a:picLocks noChangeAspect="1"/>
          </p:cNvPicPr>
          <p:nvPr userDrawn="1"/>
        </p:nvPicPr>
        <p:blipFill>
          <a:blip r:embed="rId3"/>
          <a:stretch>
            <a:fillRect/>
          </a:stretch>
        </p:blipFill>
        <p:spPr>
          <a:xfrm>
            <a:off x="8645152" y="431597"/>
            <a:ext cx="3077125" cy="512064"/>
          </a:xfrm>
          <a:prstGeom prst="rect">
            <a:avLst/>
          </a:prstGeom>
        </p:spPr>
      </p:pic>
    </p:spTree>
    <p:extLst>
      <p:ext uri="{BB962C8B-B14F-4D97-AF65-F5344CB8AC3E}">
        <p14:creationId xmlns:p14="http://schemas.microsoft.com/office/powerpoint/2010/main" val="41816150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6_Blank">
    <p:bg>
      <p:bgPr>
        <a:solidFill>
          <a:schemeClr val="bg1"/>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6EE2A5FA-AAEE-424A-BC94-2587AFD1DE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171006" cy="1823634"/>
          </a:xfrm>
          <a:prstGeom prst="rect">
            <a:avLst/>
          </a:prstGeom>
        </p:spPr>
      </p:pic>
    </p:spTree>
    <p:extLst>
      <p:ext uri="{BB962C8B-B14F-4D97-AF65-F5344CB8AC3E}">
        <p14:creationId xmlns:p14="http://schemas.microsoft.com/office/powerpoint/2010/main" val="9853728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_Blank">
    <p:bg>
      <p:bgPr>
        <a:solidFill>
          <a:schemeClr val="bg1"/>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6EE2A5FA-AAEE-424A-BC94-2587AFD1DE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171006" cy="1823634"/>
          </a:xfrm>
          <a:prstGeom prst="rect">
            <a:avLst/>
          </a:prstGeom>
        </p:spPr>
      </p:pic>
      <p:pic>
        <p:nvPicPr>
          <p:cNvPr id="5" name="Picture 4" descr="A close up of a sign&#10;&#10;Description automatically generated">
            <a:extLst>
              <a:ext uri="{FF2B5EF4-FFF2-40B4-BE49-F238E27FC236}">
                <a16:creationId xmlns:a16="http://schemas.microsoft.com/office/drawing/2014/main" id="{B6F60A1D-303D-E744-AF33-916C1BA2C9F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96261" y="97295"/>
            <a:ext cx="2082910" cy="2082910"/>
          </a:xfrm>
          <a:prstGeom prst="rect">
            <a:avLst/>
          </a:prstGeom>
        </p:spPr>
      </p:pic>
    </p:spTree>
    <p:extLst>
      <p:ext uri="{BB962C8B-B14F-4D97-AF65-F5344CB8AC3E}">
        <p14:creationId xmlns:p14="http://schemas.microsoft.com/office/powerpoint/2010/main" val="2261900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52"/>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2"/>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0" name="Google Shape;30;p52"/>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5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Banner-1">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25755D68-2D54-ED40-8780-70A5B66DD3E0}"/>
              </a:ext>
            </a:extLst>
          </p:cNvPr>
          <p:cNvPicPr>
            <a:picLocks noChangeAspect="1"/>
          </p:cNvPicPr>
          <p:nvPr userDrawn="1"/>
        </p:nvPicPr>
        <p:blipFill>
          <a:blip r:embed="rId2"/>
          <a:stretch>
            <a:fillRect/>
          </a:stretch>
        </p:blipFill>
        <p:spPr>
          <a:xfrm>
            <a:off x="8645152" y="431597"/>
            <a:ext cx="3077125" cy="512064"/>
          </a:xfrm>
          <a:prstGeom prst="rect">
            <a:avLst/>
          </a:prstGeom>
        </p:spPr>
      </p:pic>
    </p:spTree>
    <p:extLst>
      <p:ext uri="{BB962C8B-B14F-4D97-AF65-F5344CB8AC3E}">
        <p14:creationId xmlns:p14="http://schemas.microsoft.com/office/powerpoint/2010/main" val="29870374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Banner-2">
    <p:bg>
      <p:bgPr>
        <a:solidFill>
          <a:schemeClr val="tx2"/>
        </a:solidFill>
        <a:effectLst/>
      </p:bgPr>
    </p:bg>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27819F65-938D-4248-B174-9CC2777AA6CC}"/>
              </a:ext>
            </a:extLst>
          </p:cNvPr>
          <p:cNvPicPr>
            <a:picLocks noChangeAspect="1"/>
          </p:cNvPicPr>
          <p:nvPr userDrawn="1"/>
        </p:nvPicPr>
        <p:blipFill>
          <a:blip r:embed="rId2"/>
          <a:stretch>
            <a:fillRect/>
          </a:stretch>
        </p:blipFill>
        <p:spPr>
          <a:xfrm>
            <a:off x="8645152" y="431597"/>
            <a:ext cx="3077125" cy="512064"/>
          </a:xfrm>
          <a:prstGeom prst="rect">
            <a:avLst/>
          </a:prstGeom>
        </p:spPr>
      </p:pic>
    </p:spTree>
    <p:extLst>
      <p:ext uri="{BB962C8B-B14F-4D97-AF65-F5344CB8AC3E}">
        <p14:creationId xmlns:p14="http://schemas.microsoft.com/office/powerpoint/2010/main" val="31259105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Banner-3">
    <p:bg>
      <p:bgPr>
        <a:solidFill>
          <a:schemeClr val="accent4"/>
        </a:solidFill>
        <a:effectLst/>
      </p:bgPr>
    </p:bg>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34647498-8812-BF46-BC9A-034DD0FEA19C}"/>
              </a:ext>
            </a:extLst>
          </p:cNvPr>
          <p:cNvPicPr>
            <a:picLocks noChangeAspect="1"/>
          </p:cNvPicPr>
          <p:nvPr userDrawn="1"/>
        </p:nvPicPr>
        <p:blipFill>
          <a:blip r:embed="rId2"/>
          <a:stretch>
            <a:fillRect/>
          </a:stretch>
        </p:blipFill>
        <p:spPr>
          <a:xfrm>
            <a:off x="8645152" y="431597"/>
            <a:ext cx="3077125" cy="512064"/>
          </a:xfrm>
          <a:prstGeom prst="rect">
            <a:avLst/>
          </a:prstGeom>
        </p:spPr>
      </p:pic>
    </p:spTree>
    <p:extLst>
      <p:ext uri="{BB962C8B-B14F-4D97-AF65-F5344CB8AC3E}">
        <p14:creationId xmlns:p14="http://schemas.microsoft.com/office/powerpoint/2010/main" val="15910991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_Blank">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912FE5D9-2DD6-C845-B8DD-3F88EEF419EF}"/>
              </a:ext>
            </a:extLst>
          </p:cNvPr>
          <p:cNvPicPr>
            <a:picLocks noChangeAspect="1"/>
          </p:cNvPicPr>
          <p:nvPr userDrawn="1"/>
        </p:nvPicPr>
        <p:blipFill>
          <a:blip r:embed="rId2"/>
          <a:stretch>
            <a:fillRect/>
          </a:stretch>
        </p:blipFill>
        <p:spPr>
          <a:xfrm>
            <a:off x="8645152" y="431597"/>
            <a:ext cx="3077125" cy="512064"/>
          </a:xfrm>
          <a:prstGeom prst="rect">
            <a:avLst/>
          </a:prstGeom>
        </p:spPr>
      </p:pic>
    </p:spTree>
    <p:extLst>
      <p:ext uri="{BB962C8B-B14F-4D97-AF65-F5344CB8AC3E}">
        <p14:creationId xmlns:p14="http://schemas.microsoft.com/office/powerpoint/2010/main" val="16828367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98FF7C-E8E3-394C-BED9-68DD89BF2150}"/>
              </a:ext>
            </a:extLst>
          </p:cNvPr>
          <p:cNvSpPr/>
          <p:nvPr userDrawn="1"/>
        </p:nvSpPr>
        <p:spPr>
          <a:xfrm>
            <a:off x="-9053" y="-9053"/>
            <a:ext cx="12201053" cy="11588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drawing&#10;&#10;Description automatically generated">
            <a:extLst>
              <a:ext uri="{FF2B5EF4-FFF2-40B4-BE49-F238E27FC236}">
                <a16:creationId xmlns:a16="http://schemas.microsoft.com/office/drawing/2014/main" id="{C0739453-7C43-F247-BB04-84E2C8372005}"/>
              </a:ext>
            </a:extLst>
          </p:cNvPr>
          <p:cNvPicPr>
            <a:picLocks noChangeAspect="1"/>
          </p:cNvPicPr>
          <p:nvPr userDrawn="1"/>
        </p:nvPicPr>
        <p:blipFill>
          <a:blip r:embed="rId2"/>
          <a:stretch>
            <a:fillRect/>
          </a:stretch>
        </p:blipFill>
        <p:spPr>
          <a:xfrm>
            <a:off x="584962" y="431597"/>
            <a:ext cx="3077125" cy="512064"/>
          </a:xfrm>
          <a:prstGeom prst="rect">
            <a:avLst/>
          </a:prstGeom>
        </p:spPr>
      </p:pic>
      <p:pic>
        <p:nvPicPr>
          <p:cNvPr id="5" name="Picture 4" descr="A close up of a sign&#10;&#10;Description automatically generated">
            <a:extLst>
              <a:ext uri="{FF2B5EF4-FFF2-40B4-BE49-F238E27FC236}">
                <a16:creationId xmlns:a16="http://schemas.microsoft.com/office/drawing/2014/main" id="{A5FBCCC7-A31F-B34E-AD68-8C275888CC4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85751" y="4775090"/>
            <a:ext cx="2082910" cy="2082910"/>
          </a:xfrm>
          <a:prstGeom prst="rect">
            <a:avLst/>
          </a:prstGeom>
        </p:spPr>
      </p:pic>
      <p:sp>
        <p:nvSpPr>
          <p:cNvPr id="6" name="Text Placeholder 6">
            <a:extLst>
              <a:ext uri="{FF2B5EF4-FFF2-40B4-BE49-F238E27FC236}">
                <a16:creationId xmlns:a16="http://schemas.microsoft.com/office/drawing/2014/main" id="{E943374E-C4D4-674C-A3FC-B340DE3AF5C6}"/>
              </a:ext>
            </a:extLst>
          </p:cNvPr>
          <p:cNvSpPr>
            <a:spLocks noGrp="1"/>
          </p:cNvSpPr>
          <p:nvPr>
            <p:ph type="body" sz="quarter" idx="10" hasCustomPrompt="1"/>
          </p:nvPr>
        </p:nvSpPr>
        <p:spPr>
          <a:xfrm>
            <a:off x="4278312" y="536028"/>
            <a:ext cx="3635375" cy="324194"/>
          </a:xfrm>
          <a:prstGeom prst="rect">
            <a:avLst/>
          </a:prstGeom>
        </p:spPr>
        <p:txBody>
          <a:bodyPr/>
          <a:lstStyle>
            <a:lvl1pPr marL="0" indent="0" algn="ctr">
              <a:buNone/>
              <a:defRPr lang="en-US" sz="2000" b="0" i="0" u="none" strike="noStrike" smtClean="0">
                <a:solidFill>
                  <a:schemeClr val="bg2"/>
                </a:solidFill>
                <a:effectLst/>
                <a:latin typeface="Verdana" panose="020B0604030504040204" pitchFamily="34" charset="0"/>
                <a:ea typeface="Verdana" panose="020B0604030504040204" pitchFamily="34" charset="0"/>
                <a:cs typeface="Verdana" panose="020B0604030504040204" pitchFamily="34" charset="0"/>
              </a:defRPr>
            </a:lvl1pPr>
          </a:lstStyle>
          <a:p>
            <a:pPr lvl="0"/>
            <a:r>
              <a:rPr lang="en-US"/>
              <a:t>July 8, 2020</a:t>
            </a:r>
          </a:p>
        </p:txBody>
      </p:sp>
    </p:spTree>
    <p:extLst>
      <p:ext uri="{BB962C8B-B14F-4D97-AF65-F5344CB8AC3E}">
        <p14:creationId xmlns:p14="http://schemas.microsoft.com/office/powerpoint/2010/main" val="14937308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_Banner-1">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E4342FF-1921-8748-B323-09657691F1D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3171006" cy="1823633"/>
          </a:xfrm>
          <a:prstGeom prst="rect">
            <a:avLst/>
          </a:prstGeom>
        </p:spPr>
      </p:pic>
      <p:pic>
        <p:nvPicPr>
          <p:cNvPr id="4" name="Picture 3">
            <a:extLst>
              <a:ext uri="{FF2B5EF4-FFF2-40B4-BE49-F238E27FC236}">
                <a16:creationId xmlns:a16="http://schemas.microsoft.com/office/drawing/2014/main" id="{D30BCE08-D4C8-E642-A529-999084D3BDC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429191" y="451662"/>
            <a:ext cx="4177847" cy="503860"/>
          </a:xfrm>
          <a:prstGeom prst="rect">
            <a:avLst/>
          </a:prstGeom>
        </p:spPr>
      </p:pic>
    </p:spTree>
    <p:extLst>
      <p:ext uri="{BB962C8B-B14F-4D97-AF65-F5344CB8AC3E}">
        <p14:creationId xmlns:p14="http://schemas.microsoft.com/office/powerpoint/2010/main" val="35601782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Blank">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325631-63EF-C640-BFBD-713004B9C4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29191" y="451662"/>
            <a:ext cx="4177847" cy="503861"/>
          </a:xfrm>
          <a:prstGeom prst="rect">
            <a:avLst/>
          </a:prstGeom>
        </p:spPr>
      </p:pic>
      <p:pic>
        <p:nvPicPr>
          <p:cNvPr id="5" name="Picture 4">
            <a:extLst>
              <a:ext uri="{FF2B5EF4-FFF2-40B4-BE49-F238E27FC236}">
                <a16:creationId xmlns:a16="http://schemas.microsoft.com/office/drawing/2014/main" id="{4187386F-2438-AD49-9267-C5EB51CED91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84962" y="437553"/>
            <a:ext cx="3077125" cy="500151"/>
          </a:xfrm>
          <a:prstGeom prst="rect">
            <a:avLst/>
          </a:prstGeom>
        </p:spPr>
      </p:pic>
      <p:pic>
        <p:nvPicPr>
          <p:cNvPr id="7" name="Picture 6" descr="A close up of a sign&#10;&#10;Description automatically generated">
            <a:extLst>
              <a:ext uri="{FF2B5EF4-FFF2-40B4-BE49-F238E27FC236}">
                <a16:creationId xmlns:a16="http://schemas.microsoft.com/office/drawing/2014/main" id="{FFEF7A0E-2043-7742-96C3-A425D11DDDC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96261" y="4775090"/>
            <a:ext cx="2082910" cy="2082910"/>
          </a:xfrm>
          <a:prstGeom prst="rect">
            <a:avLst/>
          </a:prstGeom>
        </p:spPr>
      </p:pic>
      <p:sp>
        <p:nvSpPr>
          <p:cNvPr id="8" name="Text Placeholder 6">
            <a:extLst>
              <a:ext uri="{FF2B5EF4-FFF2-40B4-BE49-F238E27FC236}">
                <a16:creationId xmlns:a16="http://schemas.microsoft.com/office/drawing/2014/main" id="{A06EC2B4-9929-6944-A350-CF69D3B7BA4F}"/>
              </a:ext>
            </a:extLst>
          </p:cNvPr>
          <p:cNvSpPr>
            <a:spLocks noGrp="1"/>
          </p:cNvSpPr>
          <p:nvPr>
            <p:ph type="body" sz="quarter" idx="10" hasCustomPrompt="1"/>
          </p:nvPr>
        </p:nvSpPr>
        <p:spPr>
          <a:xfrm>
            <a:off x="4278312" y="536028"/>
            <a:ext cx="3635375" cy="324194"/>
          </a:xfrm>
          <a:prstGeom prst="rect">
            <a:avLst/>
          </a:prstGeom>
        </p:spPr>
        <p:txBody>
          <a:bodyPr/>
          <a:lstStyle>
            <a:lvl1pPr marL="0" indent="0" algn="ctr">
              <a:buNone/>
              <a:defRPr lang="en-US" sz="2000" b="0" i="0" u="none" strike="noStrike" smtClean="0">
                <a:solidFill>
                  <a:schemeClr val="tx1"/>
                </a:solidFill>
                <a:effectLst/>
                <a:latin typeface="Verdana" panose="020B0604030504040204" pitchFamily="34" charset="0"/>
                <a:ea typeface="Verdana" panose="020B0604030504040204" pitchFamily="34" charset="0"/>
                <a:cs typeface="Verdana" panose="020B0604030504040204" pitchFamily="34" charset="0"/>
              </a:defRPr>
            </a:lvl1pPr>
          </a:lstStyle>
          <a:p>
            <a:pPr lvl="0"/>
            <a:r>
              <a:rPr lang="en-US"/>
              <a:t>July 8, 2020</a:t>
            </a:r>
          </a:p>
        </p:txBody>
      </p:sp>
    </p:spTree>
    <p:extLst>
      <p:ext uri="{BB962C8B-B14F-4D97-AF65-F5344CB8AC3E}">
        <p14:creationId xmlns:p14="http://schemas.microsoft.com/office/powerpoint/2010/main" val="25069898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5_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87386F-2438-AD49-9267-C5EB51CED91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84962" y="437553"/>
            <a:ext cx="3077125" cy="500151"/>
          </a:xfrm>
          <a:prstGeom prst="rect">
            <a:avLst/>
          </a:prstGeom>
        </p:spPr>
      </p:pic>
      <p:pic>
        <p:nvPicPr>
          <p:cNvPr id="6" name="Picture 5" descr="A close up of a sign&#10;&#10;Description automatically generated">
            <a:extLst>
              <a:ext uri="{FF2B5EF4-FFF2-40B4-BE49-F238E27FC236}">
                <a16:creationId xmlns:a16="http://schemas.microsoft.com/office/drawing/2014/main" id="{29359C5D-8AE3-A44E-BC0F-74F3FAA28B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96261" y="97295"/>
            <a:ext cx="2082910" cy="2082910"/>
          </a:xfrm>
          <a:prstGeom prst="rect">
            <a:avLst/>
          </a:prstGeom>
        </p:spPr>
      </p:pic>
    </p:spTree>
    <p:extLst>
      <p:ext uri="{BB962C8B-B14F-4D97-AF65-F5344CB8AC3E}">
        <p14:creationId xmlns:p14="http://schemas.microsoft.com/office/powerpoint/2010/main" val="26164408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205B"/>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91FA305-B7D4-6B4F-B607-57798C1FCC9E}"/>
              </a:ext>
            </a:extLst>
          </p:cNvPr>
          <p:cNvSpPr/>
          <p:nvPr userDrawn="1"/>
        </p:nvSpPr>
        <p:spPr>
          <a:xfrm>
            <a:off x="0" y="1"/>
            <a:ext cx="12192000" cy="46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6EDA8B1-179A-1843-A6E9-017873C18F45}"/>
              </a:ext>
            </a:extLst>
          </p:cNvPr>
          <p:cNvSpPr/>
          <p:nvPr userDrawn="1"/>
        </p:nvSpPr>
        <p:spPr>
          <a:xfrm>
            <a:off x="0" y="4765041"/>
            <a:ext cx="12192000" cy="2092960"/>
          </a:xfrm>
          <a:prstGeom prst="rect">
            <a:avLst/>
          </a:prstGeom>
          <a:solidFill>
            <a:srgbClr val="007E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4ADB43-7F8C-1947-BA4A-6590721F838D}"/>
              </a:ext>
            </a:extLst>
          </p:cNvPr>
          <p:cNvSpPr>
            <a:spLocks noGrp="1"/>
          </p:cNvSpPr>
          <p:nvPr>
            <p:ph type="ctrTitle" hasCustomPrompt="1"/>
          </p:nvPr>
        </p:nvSpPr>
        <p:spPr>
          <a:xfrm>
            <a:off x="503645" y="1076960"/>
            <a:ext cx="7654835" cy="2941003"/>
          </a:xfrm>
          <a:prstGeom prst="rect">
            <a:avLst/>
          </a:prstGeom>
        </p:spPr>
        <p:txBody>
          <a:bodyPr anchor="b">
            <a:normAutofit/>
          </a:bodyPr>
          <a:lstStyle>
            <a:lvl1pPr algn="l">
              <a:defRPr lang="en-US" sz="6000" smtClean="0">
                <a:solidFill>
                  <a:schemeClr val="bg1"/>
                </a:solidFill>
                <a:effectLst/>
                <a:latin typeface="Georgia" panose="02040502050405020303" pitchFamily="18" charset="0"/>
              </a:defRPr>
            </a:lvl1pPr>
          </a:lstStyle>
          <a:p>
            <a:r>
              <a:rPr lang="en-US"/>
              <a:t>Presentation Title</a:t>
            </a:r>
          </a:p>
        </p:txBody>
      </p:sp>
      <p:sp>
        <p:nvSpPr>
          <p:cNvPr id="3" name="Subtitle 2">
            <a:extLst>
              <a:ext uri="{FF2B5EF4-FFF2-40B4-BE49-F238E27FC236}">
                <a16:creationId xmlns:a16="http://schemas.microsoft.com/office/drawing/2014/main" id="{5DD61C20-A6A1-6F4C-B6E2-BEE27445FB7D}"/>
              </a:ext>
            </a:extLst>
          </p:cNvPr>
          <p:cNvSpPr>
            <a:spLocks noGrp="1"/>
          </p:cNvSpPr>
          <p:nvPr>
            <p:ph type="subTitle" idx="1" hasCustomPrompt="1"/>
          </p:nvPr>
        </p:nvSpPr>
        <p:spPr>
          <a:xfrm>
            <a:off x="503645" y="5044033"/>
            <a:ext cx="7654835" cy="422047"/>
          </a:xfrm>
          <a:prstGeom prst="rect">
            <a:avLst/>
          </a:prstGeom>
        </p:spPr>
        <p:txBody>
          <a:bodyPr anchor="t">
            <a:normAutofit/>
          </a:bodyPr>
          <a:lstStyle>
            <a:lvl1pPr marL="0" indent="0" algn="l">
              <a:buNone/>
              <a:defRPr lang="en-US" sz="2300" b="1" smtClean="0">
                <a:solidFill>
                  <a:schemeClr val="bg1"/>
                </a:solidFill>
                <a:effectLst/>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Full Name</a:t>
            </a:r>
          </a:p>
        </p:txBody>
      </p:sp>
      <p:pic>
        <p:nvPicPr>
          <p:cNvPr id="13" name="Picture 12" descr="A close up of a sign&#10;&#10;Description automatically generated">
            <a:extLst>
              <a:ext uri="{FF2B5EF4-FFF2-40B4-BE49-F238E27FC236}">
                <a16:creationId xmlns:a16="http://schemas.microsoft.com/office/drawing/2014/main" id="{9E851B95-8757-5E4B-8016-8338804968F1}"/>
              </a:ext>
            </a:extLst>
          </p:cNvPr>
          <p:cNvPicPr>
            <a:picLocks noChangeAspect="1"/>
          </p:cNvPicPr>
          <p:nvPr userDrawn="1"/>
        </p:nvPicPr>
        <p:blipFill>
          <a:blip r:embed="rId2"/>
          <a:stretch>
            <a:fillRect/>
          </a:stretch>
        </p:blipFill>
        <p:spPr>
          <a:xfrm>
            <a:off x="607162" y="135973"/>
            <a:ext cx="1629955" cy="209565"/>
          </a:xfrm>
          <a:prstGeom prst="rect">
            <a:avLst/>
          </a:prstGeom>
        </p:spPr>
      </p:pic>
      <p:sp>
        <p:nvSpPr>
          <p:cNvPr id="14" name="Subtitle 2">
            <a:extLst>
              <a:ext uri="{FF2B5EF4-FFF2-40B4-BE49-F238E27FC236}">
                <a16:creationId xmlns:a16="http://schemas.microsoft.com/office/drawing/2014/main" id="{BFA84954-12D9-E046-9722-0C6D198CD414}"/>
              </a:ext>
            </a:extLst>
          </p:cNvPr>
          <p:cNvSpPr txBox="1">
            <a:spLocks/>
          </p:cNvSpPr>
          <p:nvPr userDrawn="1"/>
        </p:nvSpPr>
        <p:spPr>
          <a:xfrm>
            <a:off x="4091510" y="634998"/>
            <a:ext cx="7654835" cy="42204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lang="en-US" sz="2200" b="1" kern="1200" smtClean="0">
                <a:solidFill>
                  <a:schemeClr val="bg1"/>
                </a:solidFill>
                <a:effectLst/>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500" b="0">
                <a:solidFill>
                  <a:srgbClr val="00205B"/>
                </a:solidFill>
              </a:rPr>
              <a:t>Event title/location if applicable</a:t>
            </a:r>
          </a:p>
        </p:txBody>
      </p:sp>
      <p:sp>
        <p:nvSpPr>
          <p:cNvPr id="22" name="Text Placeholder 21">
            <a:extLst>
              <a:ext uri="{FF2B5EF4-FFF2-40B4-BE49-F238E27FC236}">
                <a16:creationId xmlns:a16="http://schemas.microsoft.com/office/drawing/2014/main" id="{0AC367EA-F526-B84C-81D7-C1B52EF5C593}"/>
              </a:ext>
            </a:extLst>
          </p:cNvPr>
          <p:cNvSpPr>
            <a:spLocks noGrp="1"/>
          </p:cNvSpPr>
          <p:nvPr>
            <p:ph type="body" sz="quarter" idx="10" hasCustomPrompt="1"/>
          </p:nvPr>
        </p:nvSpPr>
        <p:spPr>
          <a:xfrm>
            <a:off x="503645" y="5505909"/>
            <a:ext cx="7654834" cy="422275"/>
          </a:xfrm>
          <a:prstGeom prst="rect">
            <a:avLst/>
          </a:prstGeom>
        </p:spPr>
        <p:txBody>
          <a:bodyPr anchor="t"/>
          <a:lstStyle>
            <a:lvl1pPr marL="0" indent="0">
              <a:buNone/>
              <a:defRPr sz="23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3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23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23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23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Title, Department (if applicable)</a:t>
            </a:r>
          </a:p>
        </p:txBody>
      </p:sp>
      <p:sp>
        <p:nvSpPr>
          <p:cNvPr id="8" name="Text Placeholder 7">
            <a:extLst>
              <a:ext uri="{FF2B5EF4-FFF2-40B4-BE49-F238E27FC236}">
                <a16:creationId xmlns:a16="http://schemas.microsoft.com/office/drawing/2014/main" id="{781490E3-C595-D249-9E52-3EEAADE5596A}"/>
              </a:ext>
            </a:extLst>
          </p:cNvPr>
          <p:cNvSpPr>
            <a:spLocks noGrp="1"/>
          </p:cNvSpPr>
          <p:nvPr>
            <p:ph type="body" sz="quarter" idx="11" hasCustomPrompt="1"/>
          </p:nvPr>
        </p:nvSpPr>
        <p:spPr>
          <a:xfrm>
            <a:off x="5779169" y="94977"/>
            <a:ext cx="6019800" cy="330836"/>
          </a:xfrm>
          <a:prstGeom prst="rect">
            <a:avLst/>
          </a:prstGeom>
        </p:spPr>
        <p:txBody>
          <a:bodyPr/>
          <a:lstStyle>
            <a:lvl1pPr marL="0" indent="0" algn="r">
              <a:buNone/>
              <a:defRPr sz="1500">
                <a:solidFill>
                  <a:srgbClr val="00205B"/>
                </a:solidFill>
                <a:latin typeface="Verdana" panose="020B0604030504040204" pitchFamily="34" charset="0"/>
                <a:ea typeface="Verdana" panose="020B0604030504040204" pitchFamily="34" charset="0"/>
                <a:cs typeface="Verdana" panose="020B0604030504040204" pitchFamily="34" charset="0"/>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a:t>Banner COVID-19 Town hall</a:t>
            </a:r>
          </a:p>
        </p:txBody>
      </p:sp>
    </p:spTree>
    <p:extLst>
      <p:ext uri="{BB962C8B-B14F-4D97-AF65-F5344CB8AC3E}">
        <p14:creationId xmlns:p14="http://schemas.microsoft.com/office/powerpoint/2010/main" val="26602208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DEDE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ADB43-7F8C-1947-BA4A-6590721F838D}"/>
              </a:ext>
            </a:extLst>
          </p:cNvPr>
          <p:cNvSpPr>
            <a:spLocks noGrp="1"/>
          </p:cNvSpPr>
          <p:nvPr>
            <p:ph type="ctrTitle" hasCustomPrompt="1"/>
          </p:nvPr>
        </p:nvSpPr>
        <p:spPr>
          <a:xfrm>
            <a:off x="503645" y="884446"/>
            <a:ext cx="10627417" cy="1032279"/>
          </a:xfrm>
          <a:prstGeom prst="rect">
            <a:avLst/>
          </a:prstGeom>
        </p:spPr>
        <p:txBody>
          <a:bodyPr anchor="t">
            <a:normAutofit/>
          </a:bodyPr>
          <a:lstStyle>
            <a:lvl1pPr algn="l">
              <a:defRPr lang="en-US" sz="3400" smtClean="0">
                <a:solidFill>
                  <a:srgbClr val="005EB8"/>
                </a:solidFill>
                <a:effectLst/>
                <a:latin typeface="Georgia" panose="02040502050405020303" pitchFamily="18" charset="0"/>
              </a:defRPr>
            </a:lvl1pPr>
          </a:lstStyle>
          <a:p>
            <a:r>
              <a:rPr lang="en-US"/>
              <a:t>Today’s Agenda Title</a:t>
            </a:r>
          </a:p>
        </p:txBody>
      </p:sp>
      <p:sp>
        <p:nvSpPr>
          <p:cNvPr id="11" name="Rectangle 10">
            <a:extLst>
              <a:ext uri="{FF2B5EF4-FFF2-40B4-BE49-F238E27FC236}">
                <a16:creationId xmlns:a16="http://schemas.microsoft.com/office/drawing/2014/main" id="{791FA305-B7D4-6B4F-B607-57798C1FCC9E}"/>
              </a:ext>
            </a:extLst>
          </p:cNvPr>
          <p:cNvSpPr/>
          <p:nvPr userDrawn="1"/>
        </p:nvSpPr>
        <p:spPr>
          <a:xfrm>
            <a:off x="0" y="1"/>
            <a:ext cx="12192000" cy="46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9C16DA2-C28B-964B-B936-68812D60CDC4}"/>
              </a:ext>
            </a:extLst>
          </p:cNvPr>
          <p:cNvSpPr>
            <a:spLocks noGrp="1"/>
          </p:cNvSpPr>
          <p:nvPr>
            <p:ph type="body" sz="quarter" idx="10"/>
          </p:nvPr>
        </p:nvSpPr>
        <p:spPr>
          <a:xfrm>
            <a:off x="503238" y="2074987"/>
            <a:ext cx="10627417" cy="4510451"/>
          </a:xfrm>
          <a:prstGeom prst="rect">
            <a:avLst/>
          </a:prstGeom>
        </p:spPr>
        <p:txBody>
          <a:bodyPr/>
          <a:lstStyle>
            <a:lvl1pPr marL="457200" indent="-457200">
              <a:buFont typeface="+mj-lt"/>
              <a:buAutoNum type="arabicPeriod"/>
              <a:defRPr sz="2300">
                <a:solidFill>
                  <a:srgbClr val="646569"/>
                </a:solidFill>
                <a:latin typeface="Verdana" panose="020B0604030504040204" pitchFamily="34" charset="0"/>
                <a:ea typeface="Verdana" panose="020B0604030504040204" pitchFamily="34" charset="0"/>
                <a:cs typeface="Verdana" panose="020B0604030504040204" pitchFamily="34" charset="0"/>
              </a:defRPr>
            </a:lvl1pPr>
            <a:lvl2pPr marL="914400" indent="-457200">
              <a:buFont typeface="+mj-lt"/>
              <a:buAutoNum type="arabicPeriod"/>
              <a:defRPr sz="2000">
                <a:solidFill>
                  <a:srgbClr val="8A8B91"/>
                </a:solidFill>
                <a:latin typeface="Verdana" panose="020B0604030504040204" pitchFamily="34" charset="0"/>
                <a:ea typeface="Verdana" panose="020B0604030504040204" pitchFamily="34" charset="0"/>
                <a:cs typeface="Verdana" panose="020B0604030504040204" pitchFamily="34" charset="0"/>
              </a:defRPr>
            </a:lvl2pPr>
            <a:lvl3pPr marL="1257300" indent="-342900">
              <a:buFont typeface="+mj-lt"/>
              <a:buAutoNum type="arabicPeriod"/>
              <a:defRPr sz="1800">
                <a:solidFill>
                  <a:srgbClr val="8A8B91"/>
                </a:solidFill>
                <a:latin typeface="Verdana" panose="020B0604030504040204" pitchFamily="34" charset="0"/>
                <a:ea typeface="Verdana" panose="020B0604030504040204" pitchFamily="34" charset="0"/>
                <a:cs typeface="Verdana" panose="020B0604030504040204" pitchFamily="34" charset="0"/>
              </a:defRPr>
            </a:lvl3pPr>
            <a:lvl4pPr>
              <a:defRPr sz="1500">
                <a:solidFill>
                  <a:srgbClr val="8A8B91"/>
                </a:solidFill>
                <a:latin typeface="Verdana" panose="020B0604030504040204" pitchFamily="34" charset="0"/>
                <a:ea typeface="Verdana" panose="020B0604030504040204" pitchFamily="34" charset="0"/>
                <a:cs typeface="Verdana" panose="020B0604030504040204" pitchFamily="34" charset="0"/>
              </a:defRPr>
            </a:lvl4pPr>
            <a:lvl5pPr>
              <a:defRPr sz="1200">
                <a:solidFill>
                  <a:srgbClr val="8A8B9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p:txBody>
      </p:sp>
      <p:pic>
        <p:nvPicPr>
          <p:cNvPr id="6" name="Picture 5" descr="A close up of a sign&#10;&#10;Description automatically generated">
            <a:extLst>
              <a:ext uri="{FF2B5EF4-FFF2-40B4-BE49-F238E27FC236}">
                <a16:creationId xmlns:a16="http://schemas.microsoft.com/office/drawing/2014/main" id="{070C1F99-A235-1542-B078-EDC2C85EB6C1}"/>
              </a:ext>
            </a:extLst>
          </p:cNvPr>
          <p:cNvPicPr>
            <a:picLocks noChangeAspect="1"/>
          </p:cNvPicPr>
          <p:nvPr userDrawn="1"/>
        </p:nvPicPr>
        <p:blipFill>
          <a:blip r:embed="rId2"/>
          <a:stretch>
            <a:fillRect/>
          </a:stretch>
        </p:blipFill>
        <p:spPr>
          <a:xfrm>
            <a:off x="607162" y="135973"/>
            <a:ext cx="1629955" cy="209565"/>
          </a:xfrm>
          <a:prstGeom prst="rect">
            <a:avLst/>
          </a:prstGeom>
        </p:spPr>
      </p:pic>
    </p:spTree>
    <p:extLst>
      <p:ext uri="{BB962C8B-B14F-4D97-AF65-F5344CB8AC3E}">
        <p14:creationId xmlns:p14="http://schemas.microsoft.com/office/powerpoint/2010/main" val="1294008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32"/>
        <p:cNvGrpSpPr/>
        <p:nvPr/>
      </p:nvGrpSpPr>
      <p:grpSpPr>
        <a:xfrm>
          <a:off x="0" y="0"/>
          <a:ext cx="0" cy="0"/>
          <a:chOff x="0" y="0"/>
          <a:chExt cx="0" cy="0"/>
        </a:xfrm>
      </p:grpSpPr>
      <p:sp>
        <p:nvSpPr>
          <p:cNvPr id="33" name="Google Shape;33;p61"/>
          <p:cNvSpPr txBox="1">
            <a:spLocks noGrp="1"/>
          </p:cNvSpPr>
          <p:nvPr>
            <p:ph type="title"/>
          </p:nvPr>
        </p:nvSpPr>
        <p:spPr>
          <a:xfrm>
            <a:off x="1484313" y="3308581"/>
            <a:ext cx="10018709" cy="1468800"/>
          </a:xfrm>
          <a:prstGeom prst="rect">
            <a:avLst/>
          </a:prstGeom>
          <a:noFill/>
          <a:ln>
            <a:noFill/>
          </a:ln>
        </p:spPr>
        <p:txBody>
          <a:bodyPr spcFirstLastPara="1" wrap="square" lIns="91425" tIns="45700" rIns="91425" bIns="45700" anchor="b" anchorCtr="0">
            <a:normAutofit/>
          </a:bodyPr>
          <a:lstStyle>
            <a:lvl1pPr lvl="0" algn="r">
              <a:lnSpc>
                <a:spcPct val="85000"/>
              </a:lnSpc>
              <a:spcBef>
                <a:spcPts val="0"/>
              </a:spcBef>
              <a:spcAft>
                <a:spcPts val="0"/>
              </a:spcAft>
              <a:buClr>
                <a:srgbClr val="3F3F3F"/>
              </a:buClr>
              <a:buSzPts val="3200"/>
              <a:buFont typeface="Calibri"/>
              <a:buNone/>
              <a:defRPr sz="32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61"/>
          <p:cNvSpPr txBox="1">
            <a:spLocks noGrp="1"/>
          </p:cNvSpPr>
          <p:nvPr>
            <p:ph type="body" idx="1"/>
          </p:nvPr>
        </p:nvSpPr>
        <p:spPr>
          <a:xfrm>
            <a:off x="1484312" y="4777381"/>
            <a:ext cx="10018710" cy="860400"/>
          </a:xfrm>
          <a:prstGeom prst="rect">
            <a:avLst/>
          </a:prstGeom>
          <a:noFill/>
          <a:ln>
            <a:noFill/>
          </a:ln>
        </p:spPr>
        <p:txBody>
          <a:bodyPr spcFirstLastPara="1" wrap="square" lIns="0" tIns="45700" rIns="0" bIns="45700" anchor="t" anchorCtr="0">
            <a:normAutofit/>
          </a:bodyPr>
          <a:lstStyle>
            <a:lvl1pPr marL="457200" lvl="0" indent="-228600" algn="r">
              <a:lnSpc>
                <a:spcPct val="90000"/>
              </a:lnSpc>
              <a:spcBef>
                <a:spcPts val="1200"/>
              </a:spcBef>
              <a:spcAft>
                <a:spcPts val="0"/>
              </a:spcAft>
              <a:buSzPts val="2000"/>
              <a:buNone/>
              <a:defRPr sz="2000">
                <a:solidFill>
                  <a:schemeClr val="dk1"/>
                </a:solidFill>
              </a:defRPr>
            </a:lvl1pPr>
            <a:lvl2pPr marL="914400" lvl="1" indent="-228600" algn="l">
              <a:lnSpc>
                <a:spcPct val="90000"/>
              </a:lnSpc>
              <a:spcBef>
                <a:spcPts val="200"/>
              </a:spcBef>
              <a:spcAft>
                <a:spcPts val="0"/>
              </a:spcAft>
              <a:buSzPts val="1800"/>
              <a:buNone/>
              <a:defRPr sz="1800">
                <a:solidFill>
                  <a:srgbClr val="888888"/>
                </a:solidFill>
              </a:defRPr>
            </a:lvl2pPr>
            <a:lvl3pPr marL="1371600" lvl="2" indent="-228600" algn="l">
              <a:lnSpc>
                <a:spcPct val="90000"/>
              </a:lnSpc>
              <a:spcBef>
                <a:spcPts val="400"/>
              </a:spcBef>
              <a:spcAft>
                <a:spcPts val="0"/>
              </a:spcAft>
              <a:buSzPts val="1600"/>
              <a:buNone/>
              <a:defRPr sz="1600">
                <a:solidFill>
                  <a:srgbClr val="888888"/>
                </a:solidFill>
              </a:defRPr>
            </a:lvl3pPr>
            <a:lvl4pPr marL="1828800" lvl="3" indent="-228600" algn="l">
              <a:lnSpc>
                <a:spcPct val="90000"/>
              </a:lnSpc>
              <a:spcBef>
                <a:spcPts val="400"/>
              </a:spcBef>
              <a:spcAft>
                <a:spcPts val="0"/>
              </a:spcAft>
              <a:buSzPts val="1400"/>
              <a:buNone/>
              <a:defRPr sz="1400">
                <a:solidFill>
                  <a:srgbClr val="888888"/>
                </a:solidFill>
              </a:defRPr>
            </a:lvl4pPr>
            <a:lvl5pPr marL="2286000" lvl="4" indent="-228600" algn="l">
              <a:lnSpc>
                <a:spcPct val="90000"/>
              </a:lnSpc>
              <a:spcBef>
                <a:spcPts val="400"/>
              </a:spcBef>
              <a:spcAft>
                <a:spcPts val="0"/>
              </a:spcAft>
              <a:buSzPts val="1400"/>
              <a:buNone/>
              <a:defRPr sz="1400">
                <a:solidFill>
                  <a:srgbClr val="888888"/>
                </a:solidFill>
              </a:defRPr>
            </a:lvl5pPr>
            <a:lvl6pPr marL="2743200" lvl="5" indent="-228600" algn="l">
              <a:lnSpc>
                <a:spcPct val="90000"/>
              </a:lnSpc>
              <a:spcBef>
                <a:spcPts val="400"/>
              </a:spcBef>
              <a:spcAft>
                <a:spcPts val="0"/>
              </a:spcAft>
              <a:buSzPts val="1400"/>
              <a:buNone/>
              <a:defRPr sz="1400">
                <a:solidFill>
                  <a:srgbClr val="888888"/>
                </a:solidFill>
              </a:defRPr>
            </a:lvl6pPr>
            <a:lvl7pPr marL="3200400" lvl="6" indent="-228600" algn="l">
              <a:lnSpc>
                <a:spcPct val="90000"/>
              </a:lnSpc>
              <a:spcBef>
                <a:spcPts val="400"/>
              </a:spcBef>
              <a:spcAft>
                <a:spcPts val="0"/>
              </a:spcAft>
              <a:buSzPts val="1400"/>
              <a:buNone/>
              <a:defRPr sz="1400">
                <a:solidFill>
                  <a:srgbClr val="888888"/>
                </a:solidFill>
              </a:defRPr>
            </a:lvl7pPr>
            <a:lvl8pPr marL="3657600" lvl="7" indent="-228600" algn="l">
              <a:lnSpc>
                <a:spcPct val="90000"/>
              </a:lnSpc>
              <a:spcBef>
                <a:spcPts val="400"/>
              </a:spcBef>
              <a:spcAft>
                <a:spcPts val="0"/>
              </a:spcAft>
              <a:buSzPts val="1400"/>
              <a:buNone/>
              <a:defRPr sz="1400">
                <a:solidFill>
                  <a:srgbClr val="888888"/>
                </a:solidFill>
              </a:defRPr>
            </a:lvl8pPr>
            <a:lvl9pPr marL="4114800" lvl="8" indent="-228600" algn="l">
              <a:lnSpc>
                <a:spcPct val="90000"/>
              </a:lnSpc>
              <a:spcBef>
                <a:spcPts val="400"/>
              </a:spcBef>
              <a:spcAft>
                <a:spcPts val="400"/>
              </a:spcAft>
              <a:buSzPts val="1400"/>
              <a:buNone/>
              <a:defRPr sz="1400">
                <a:solidFill>
                  <a:srgbClr val="888888"/>
                </a:solidFill>
              </a:defRPr>
            </a:lvl9pPr>
          </a:lstStyle>
          <a:p>
            <a:endParaRPr/>
          </a:p>
        </p:txBody>
      </p:sp>
      <p:sp>
        <p:nvSpPr>
          <p:cNvPr id="35" name="Google Shape;35;p61"/>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6" name="Google Shape;36;p61"/>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61"/>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007EB4"/>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91FA305-B7D4-6B4F-B607-57798C1FCC9E}"/>
              </a:ext>
            </a:extLst>
          </p:cNvPr>
          <p:cNvSpPr/>
          <p:nvPr userDrawn="1"/>
        </p:nvSpPr>
        <p:spPr>
          <a:xfrm>
            <a:off x="0" y="1"/>
            <a:ext cx="12192000" cy="46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4ADB43-7F8C-1947-BA4A-6590721F838D}"/>
              </a:ext>
            </a:extLst>
          </p:cNvPr>
          <p:cNvSpPr>
            <a:spLocks noGrp="1"/>
          </p:cNvSpPr>
          <p:nvPr>
            <p:ph type="ctrTitle" hasCustomPrompt="1"/>
          </p:nvPr>
        </p:nvSpPr>
        <p:spPr>
          <a:xfrm>
            <a:off x="503645" y="3267159"/>
            <a:ext cx="7654835" cy="2941003"/>
          </a:xfrm>
          <a:prstGeom prst="rect">
            <a:avLst/>
          </a:prstGeom>
        </p:spPr>
        <p:txBody>
          <a:bodyPr anchor="t">
            <a:normAutofit/>
          </a:bodyPr>
          <a:lstStyle>
            <a:lvl1pPr algn="l">
              <a:defRPr lang="en-US" sz="4000" smtClean="0">
                <a:solidFill>
                  <a:schemeClr val="bg1"/>
                </a:solidFill>
                <a:effectLst/>
                <a:latin typeface="Georgia" panose="02040502050405020303" pitchFamily="18" charset="0"/>
              </a:defRPr>
            </a:lvl1pPr>
          </a:lstStyle>
          <a:p>
            <a:r>
              <a:rPr lang="en-US"/>
              <a:t>Section Title</a:t>
            </a:r>
          </a:p>
        </p:txBody>
      </p:sp>
      <p:sp>
        <p:nvSpPr>
          <p:cNvPr id="3" name="Subtitle 2">
            <a:extLst>
              <a:ext uri="{FF2B5EF4-FFF2-40B4-BE49-F238E27FC236}">
                <a16:creationId xmlns:a16="http://schemas.microsoft.com/office/drawing/2014/main" id="{5DD61C20-A6A1-6F4C-B6E2-BEE27445FB7D}"/>
              </a:ext>
            </a:extLst>
          </p:cNvPr>
          <p:cNvSpPr>
            <a:spLocks noGrp="1"/>
          </p:cNvSpPr>
          <p:nvPr>
            <p:ph type="subTitle" idx="1" hasCustomPrompt="1"/>
          </p:nvPr>
        </p:nvSpPr>
        <p:spPr>
          <a:xfrm>
            <a:off x="503645" y="2346578"/>
            <a:ext cx="7654835" cy="422047"/>
          </a:xfrm>
          <a:prstGeom prst="rect">
            <a:avLst/>
          </a:prstGeom>
        </p:spPr>
        <p:txBody>
          <a:bodyPr anchor="t">
            <a:normAutofit/>
          </a:bodyPr>
          <a:lstStyle>
            <a:lvl1pPr marL="0" indent="0" algn="l">
              <a:buNone/>
              <a:defRPr lang="en-US" sz="1800" b="0" smtClean="0">
                <a:solidFill>
                  <a:schemeClr val="bg1"/>
                </a:solidFill>
                <a:effectLst/>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PART 1</a:t>
            </a:r>
          </a:p>
        </p:txBody>
      </p:sp>
      <p:pic>
        <p:nvPicPr>
          <p:cNvPr id="6" name="Picture 5" descr="A close up of a sign&#10;&#10;Description automatically generated">
            <a:extLst>
              <a:ext uri="{FF2B5EF4-FFF2-40B4-BE49-F238E27FC236}">
                <a16:creationId xmlns:a16="http://schemas.microsoft.com/office/drawing/2014/main" id="{9DCBEF36-4550-A74F-BCDB-53E67324E3EB}"/>
              </a:ext>
            </a:extLst>
          </p:cNvPr>
          <p:cNvPicPr>
            <a:picLocks noChangeAspect="1"/>
          </p:cNvPicPr>
          <p:nvPr userDrawn="1"/>
        </p:nvPicPr>
        <p:blipFill>
          <a:blip r:embed="rId2"/>
          <a:stretch>
            <a:fillRect/>
          </a:stretch>
        </p:blipFill>
        <p:spPr>
          <a:xfrm>
            <a:off x="607162" y="135973"/>
            <a:ext cx="1629955" cy="209565"/>
          </a:xfrm>
          <a:prstGeom prst="rect">
            <a:avLst/>
          </a:prstGeom>
        </p:spPr>
      </p:pic>
    </p:spTree>
    <p:extLst>
      <p:ext uri="{BB962C8B-B14F-4D97-AF65-F5344CB8AC3E}">
        <p14:creationId xmlns:p14="http://schemas.microsoft.com/office/powerpoint/2010/main" val="37254966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Frame Photo, Question or Statement">
    <p:bg>
      <p:bgPr>
        <a:solidFill>
          <a:srgbClr val="63666A"/>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91FA305-B7D4-6B4F-B607-57798C1FCC9E}"/>
              </a:ext>
            </a:extLst>
          </p:cNvPr>
          <p:cNvSpPr/>
          <p:nvPr userDrawn="1"/>
        </p:nvSpPr>
        <p:spPr>
          <a:xfrm>
            <a:off x="0" y="1"/>
            <a:ext cx="12192000" cy="46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FF10652C-6B8C-9E46-B805-CABAE028D9A4}"/>
              </a:ext>
            </a:extLst>
          </p:cNvPr>
          <p:cNvSpPr>
            <a:spLocks noGrp="1"/>
          </p:cNvSpPr>
          <p:nvPr>
            <p:ph type="pic" sz="quarter" idx="10" hasCustomPrompt="1"/>
          </p:nvPr>
        </p:nvSpPr>
        <p:spPr>
          <a:xfrm>
            <a:off x="0" y="467361"/>
            <a:ext cx="12192000" cy="6390639"/>
          </a:xfrm>
          <a:prstGeom prst="rect">
            <a:avLst/>
          </a:prstGeom>
        </p:spPr>
        <p:txBody>
          <a:bodyPr/>
          <a:lstStyle>
            <a:lvl1pPr marL="0" indent="0">
              <a:buNone/>
              <a:defRPr/>
            </a:lvl1pPr>
          </a:lstStyle>
          <a:p>
            <a:r>
              <a:rPr lang="en-US"/>
              <a:t> </a:t>
            </a:r>
          </a:p>
        </p:txBody>
      </p:sp>
      <p:sp>
        <p:nvSpPr>
          <p:cNvPr id="2" name="Title 1">
            <a:extLst>
              <a:ext uri="{FF2B5EF4-FFF2-40B4-BE49-F238E27FC236}">
                <a16:creationId xmlns:a16="http://schemas.microsoft.com/office/drawing/2014/main" id="{5D4ADB43-7F8C-1947-BA4A-6590721F838D}"/>
              </a:ext>
            </a:extLst>
          </p:cNvPr>
          <p:cNvSpPr>
            <a:spLocks noGrp="1"/>
          </p:cNvSpPr>
          <p:nvPr>
            <p:ph type="ctrTitle" hasCustomPrompt="1"/>
          </p:nvPr>
        </p:nvSpPr>
        <p:spPr>
          <a:xfrm>
            <a:off x="503645" y="989952"/>
            <a:ext cx="5592355" cy="2941003"/>
          </a:xfrm>
          <a:prstGeom prst="rect">
            <a:avLst/>
          </a:prstGeom>
        </p:spPr>
        <p:txBody>
          <a:bodyPr anchor="t">
            <a:normAutofit/>
          </a:bodyPr>
          <a:lstStyle>
            <a:lvl1pPr algn="l">
              <a:defRPr lang="en-US" sz="3200" smtClean="0">
                <a:solidFill>
                  <a:schemeClr val="bg1"/>
                </a:solidFill>
                <a:effectLst/>
                <a:latin typeface="Georgia" panose="02040502050405020303" pitchFamily="18" charset="0"/>
              </a:defRPr>
            </a:lvl1pPr>
          </a:lstStyle>
          <a:p>
            <a:r>
              <a:rPr lang="en-US"/>
              <a:t>Question, Statement, or Main Point.</a:t>
            </a:r>
            <a:br>
              <a:rPr lang="en-US"/>
            </a:br>
            <a:br>
              <a:rPr lang="en-US"/>
            </a:br>
            <a:r>
              <a:rPr lang="en-US"/>
              <a:t>(Accompanied by a full frame photo or this color background)</a:t>
            </a:r>
          </a:p>
        </p:txBody>
      </p:sp>
      <p:pic>
        <p:nvPicPr>
          <p:cNvPr id="6" name="Picture 5" descr="A close up of a sign&#10;&#10;Description automatically generated">
            <a:extLst>
              <a:ext uri="{FF2B5EF4-FFF2-40B4-BE49-F238E27FC236}">
                <a16:creationId xmlns:a16="http://schemas.microsoft.com/office/drawing/2014/main" id="{F6641EC1-881D-DA4C-ACAD-27FF6DBFB1F1}"/>
              </a:ext>
            </a:extLst>
          </p:cNvPr>
          <p:cNvPicPr>
            <a:picLocks noChangeAspect="1"/>
          </p:cNvPicPr>
          <p:nvPr userDrawn="1"/>
        </p:nvPicPr>
        <p:blipFill>
          <a:blip r:embed="rId2"/>
          <a:stretch>
            <a:fillRect/>
          </a:stretch>
        </p:blipFill>
        <p:spPr>
          <a:xfrm>
            <a:off x="607162" y="135973"/>
            <a:ext cx="1629955" cy="209565"/>
          </a:xfrm>
          <a:prstGeom prst="rect">
            <a:avLst/>
          </a:prstGeom>
        </p:spPr>
      </p:pic>
    </p:spTree>
    <p:extLst>
      <p:ext uri="{BB962C8B-B14F-4D97-AF65-F5344CB8AC3E}">
        <p14:creationId xmlns:p14="http://schemas.microsoft.com/office/powerpoint/2010/main" val="4105173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00A7B5"/>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91FA305-B7D4-6B4F-B607-57798C1FCC9E}"/>
              </a:ext>
            </a:extLst>
          </p:cNvPr>
          <p:cNvSpPr/>
          <p:nvPr userDrawn="1"/>
        </p:nvSpPr>
        <p:spPr>
          <a:xfrm>
            <a:off x="0" y="1"/>
            <a:ext cx="12192000" cy="46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4ADB43-7F8C-1947-BA4A-6590721F838D}"/>
              </a:ext>
            </a:extLst>
          </p:cNvPr>
          <p:cNvSpPr>
            <a:spLocks noGrp="1"/>
          </p:cNvSpPr>
          <p:nvPr>
            <p:ph type="ctrTitle" hasCustomPrompt="1"/>
          </p:nvPr>
        </p:nvSpPr>
        <p:spPr>
          <a:xfrm>
            <a:off x="503645" y="1591408"/>
            <a:ext cx="8350209" cy="2984671"/>
          </a:xfrm>
          <a:prstGeom prst="rect">
            <a:avLst/>
          </a:prstGeom>
        </p:spPr>
        <p:txBody>
          <a:bodyPr anchor="t">
            <a:normAutofit/>
          </a:bodyPr>
          <a:lstStyle>
            <a:lvl1pPr algn="l">
              <a:defRPr lang="en-US" sz="3400" smtClean="0">
                <a:solidFill>
                  <a:schemeClr val="bg1"/>
                </a:solidFill>
                <a:effectLst/>
                <a:latin typeface="Georgia" panose="02040502050405020303" pitchFamily="18" charset="0"/>
              </a:defRPr>
            </a:lvl1pPr>
          </a:lstStyle>
          <a:p>
            <a:r>
              <a:rPr lang="en-US"/>
              <a:t>Quote.</a:t>
            </a:r>
          </a:p>
        </p:txBody>
      </p:sp>
      <p:sp>
        <p:nvSpPr>
          <p:cNvPr id="3" name="Subtitle 2">
            <a:extLst>
              <a:ext uri="{FF2B5EF4-FFF2-40B4-BE49-F238E27FC236}">
                <a16:creationId xmlns:a16="http://schemas.microsoft.com/office/drawing/2014/main" id="{5DD61C20-A6A1-6F4C-B6E2-BEE27445FB7D}"/>
              </a:ext>
            </a:extLst>
          </p:cNvPr>
          <p:cNvSpPr>
            <a:spLocks noGrp="1"/>
          </p:cNvSpPr>
          <p:nvPr>
            <p:ph type="subTitle" idx="1" hasCustomPrompt="1"/>
          </p:nvPr>
        </p:nvSpPr>
        <p:spPr>
          <a:xfrm>
            <a:off x="503645" y="5458608"/>
            <a:ext cx="8350209" cy="422047"/>
          </a:xfrm>
          <a:prstGeom prst="rect">
            <a:avLst/>
          </a:prstGeom>
        </p:spPr>
        <p:txBody>
          <a:bodyPr anchor="t">
            <a:normAutofit/>
          </a:bodyPr>
          <a:lstStyle>
            <a:lvl1pPr marL="0" indent="0" algn="l">
              <a:buNone/>
              <a:defRPr lang="en-US" sz="2000" b="1" smtClean="0">
                <a:solidFill>
                  <a:schemeClr val="bg1"/>
                </a:solidFill>
                <a:effectLst/>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Full Name</a:t>
            </a:r>
          </a:p>
        </p:txBody>
      </p:sp>
      <p:sp>
        <p:nvSpPr>
          <p:cNvPr id="6" name="Title 1">
            <a:extLst>
              <a:ext uri="{FF2B5EF4-FFF2-40B4-BE49-F238E27FC236}">
                <a16:creationId xmlns:a16="http://schemas.microsoft.com/office/drawing/2014/main" id="{0557C8D2-0D91-2249-869D-C7E51BCC003C}"/>
              </a:ext>
            </a:extLst>
          </p:cNvPr>
          <p:cNvSpPr txBox="1">
            <a:spLocks/>
          </p:cNvSpPr>
          <p:nvPr userDrawn="1"/>
        </p:nvSpPr>
        <p:spPr>
          <a:xfrm>
            <a:off x="468477" y="759146"/>
            <a:ext cx="7654835" cy="841055"/>
          </a:xfrm>
          <a:prstGeom prst="rect">
            <a:avLst/>
          </a:prstGeom>
        </p:spPr>
        <p:txBody>
          <a:bodyPr anchor="t">
            <a:noAutofit/>
          </a:bodyPr>
          <a:lstStyle>
            <a:lvl1pPr algn="l" defTabSz="914400" rtl="0" eaLnBrk="1" latinLnBrk="0" hangingPunct="1">
              <a:lnSpc>
                <a:spcPct val="90000"/>
              </a:lnSpc>
              <a:spcBef>
                <a:spcPct val="0"/>
              </a:spcBef>
              <a:buNone/>
              <a:defRPr lang="en-US" sz="3800" kern="1200" smtClean="0">
                <a:solidFill>
                  <a:schemeClr val="bg1"/>
                </a:solidFill>
                <a:effectLst/>
                <a:latin typeface="Georgia" panose="02040502050405020303" pitchFamily="18" charset="0"/>
                <a:ea typeface="+mj-ea"/>
                <a:cs typeface="+mj-cs"/>
              </a:defRPr>
            </a:lvl1pPr>
          </a:lstStyle>
          <a:p>
            <a:r>
              <a:rPr lang="en-US" sz="14000">
                <a:solidFill>
                  <a:schemeClr val="bg1">
                    <a:alpha val="35000"/>
                  </a:schemeClr>
                </a:solidFill>
              </a:rPr>
              <a:t>“</a:t>
            </a:r>
          </a:p>
        </p:txBody>
      </p:sp>
      <p:sp>
        <p:nvSpPr>
          <p:cNvPr id="7" name="Title 1">
            <a:extLst>
              <a:ext uri="{FF2B5EF4-FFF2-40B4-BE49-F238E27FC236}">
                <a16:creationId xmlns:a16="http://schemas.microsoft.com/office/drawing/2014/main" id="{82FEAC9B-71AC-1844-A3E9-400FCBB17360}"/>
              </a:ext>
            </a:extLst>
          </p:cNvPr>
          <p:cNvSpPr txBox="1">
            <a:spLocks/>
          </p:cNvSpPr>
          <p:nvPr userDrawn="1"/>
        </p:nvSpPr>
        <p:spPr>
          <a:xfrm>
            <a:off x="468477" y="4355199"/>
            <a:ext cx="7654835" cy="841055"/>
          </a:xfrm>
          <a:prstGeom prst="rect">
            <a:avLst/>
          </a:prstGeom>
        </p:spPr>
        <p:txBody>
          <a:bodyPr anchor="t">
            <a:noAutofit/>
          </a:bodyPr>
          <a:lstStyle>
            <a:lvl1pPr algn="l" defTabSz="914400" rtl="0" eaLnBrk="1" latinLnBrk="0" hangingPunct="1">
              <a:lnSpc>
                <a:spcPct val="90000"/>
              </a:lnSpc>
              <a:spcBef>
                <a:spcPct val="0"/>
              </a:spcBef>
              <a:buNone/>
              <a:defRPr lang="en-US" sz="3800" kern="1200" smtClean="0">
                <a:solidFill>
                  <a:schemeClr val="bg1"/>
                </a:solidFill>
                <a:effectLst/>
                <a:latin typeface="Georgia" panose="02040502050405020303" pitchFamily="18" charset="0"/>
                <a:ea typeface="+mj-ea"/>
                <a:cs typeface="+mj-cs"/>
              </a:defRPr>
            </a:lvl1pPr>
          </a:lstStyle>
          <a:p>
            <a:r>
              <a:rPr lang="en-US" sz="14000">
                <a:solidFill>
                  <a:schemeClr val="bg1">
                    <a:alpha val="35000"/>
                  </a:schemeClr>
                </a:solidFill>
              </a:rPr>
              <a:t>”</a:t>
            </a:r>
          </a:p>
        </p:txBody>
      </p:sp>
      <p:sp>
        <p:nvSpPr>
          <p:cNvPr id="5" name="Text Placeholder 4">
            <a:extLst>
              <a:ext uri="{FF2B5EF4-FFF2-40B4-BE49-F238E27FC236}">
                <a16:creationId xmlns:a16="http://schemas.microsoft.com/office/drawing/2014/main" id="{5F8BFBB2-5873-504A-A7EE-E9A60BF51A84}"/>
              </a:ext>
            </a:extLst>
          </p:cNvPr>
          <p:cNvSpPr>
            <a:spLocks noGrp="1"/>
          </p:cNvSpPr>
          <p:nvPr>
            <p:ph type="body" sz="quarter" idx="10" hasCustomPrompt="1"/>
          </p:nvPr>
        </p:nvSpPr>
        <p:spPr>
          <a:xfrm>
            <a:off x="503238" y="5892287"/>
            <a:ext cx="8350307" cy="398463"/>
          </a:xfrm>
          <a:prstGeom prst="rect">
            <a:avLst/>
          </a:prstGeom>
        </p:spPr>
        <p:txBody>
          <a:bodyPr/>
          <a:lstStyle>
            <a:lvl1pPr marL="0" indent="0">
              <a:buNone/>
              <a:defRPr sz="20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20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20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20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Occupation/Attribution</a:t>
            </a:r>
          </a:p>
        </p:txBody>
      </p:sp>
      <p:pic>
        <p:nvPicPr>
          <p:cNvPr id="9" name="Picture 8" descr="A close up of a sign&#10;&#10;Description automatically generated">
            <a:extLst>
              <a:ext uri="{FF2B5EF4-FFF2-40B4-BE49-F238E27FC236}">
                <a16:creationId xmlns:a16="http://schemas.microsoft.com/office/drawing/2014/main" id="{A46DA49D-A067-EE46-8D1F-9E00BE12FE19}"/>
              </a:ext>
            </a:extLst>
          </p:cNvPr>
          <p:cNvPicPr>
            <a:picLocks noChangeAspect="1"/>
          </p:cNvPicPr>
          <p:nvPr userDrawn="1"/>
        </p:nvPicPr>
        <p:blipFill>
          <a:blip r:embed="rId2"/>
          <a:stretch>
            <a:fillRect/>
          </a:stretch>
        </p:blipFill>
        <p:spPr>
          <a:xfrm>
            <a:off x="607162" y="135973"/>
            <a:ext cx="1629955" cy="209565"/>
          </a:xfrm>
          <a:prstGeom prst="rect">
            <a:avLst/>
          </a:prstGeom>
        </p:spPr>
      </p:pic>
    </p:spTree>
    <p:extLst>
      <p:ext uri="{BB962C8B-B14F-4D97-AF65-F5344CB8AC3E}">
        <p14:creationId xmlns:p14="http://schemas.microsoft.com/office/powerpoint/2010/main" val="41645671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ADB43-7F8C-1947-BA4A-6590721F838D}"/>
              </a:ext>
            </a:extLst>
          </p:cNvPr>
          <p:cNvSpPr>
            <a:spLocks noGrp="1"/>
          </p:cNvSpPr>
          <p:nvPr>
            <p:ph type="ctrTitle" hasCustomPrompt="1"/>
          </p:nvPr>
        </p:nvSpPr>
        <p:spPr>
          <a:xfrm>
            <a:off x="503645" y="884446"/>
            <a:ext cx="10627417" cy="1032279"/>
          </a:xfrm>
          <a:prstGeom prst="rect">
            <a:avLst/>
          </a:prstGeom>
        </p:spPr>
        <p:txBody>
          <a:bodyPr anchor="t">
            <a:normAutofit/>
          </a:bodyPr>
          <a:lstStyle>
            <a:lvl1pPr algn="l">
              <a:defRPr lang="en-US" sz="3400" smtClean="0">
                <a:solidFill>
                  <a:srgbClr val="005EB8"/>
                </a:solidFill>
                <a:effectLst/>
                <a:latin typeface="Georgia" panose="02040502050405020303" pitchFamily="18" charset="0"/>
              </a:defRPr>
            </a:lvl1pPr>
          </a:lstStyle>
          <a:p>
            <a:r>
              <a:rPr lang="en-US"/>
              <a:t>Slide Title</a:t>
            </a:r>
          </a:p>
        </p:txBody>
      </p:sp>
      <p:sp>
        <p:nvSpPr>
          <p:cNvPr id="11" name="Rectangle 10">
            <a:extLst>
              <a:ext uri="{FF2B5EF4-FFF2-40B4-BE49-F238E27FC236}">
                <a16:creationId xmlns:a16="http://schemas.microsoft.com/office/drawing/2014/main" id="{791FA305-B7D4-6B4F-B607-57798C1FCC9E}"/>
              </a:ext>
            </a:extLst>
          </p:cNvPr>
          <p:cNvSpPr/>
          <p:nvPr userDrawn="1"/>
        </p:nvSpPr>
        <p:spPr>
          <a:xfrm>
            <a:off x="0" y="1"/>
            <a:ext cx="12192000" cy="467360"/>
          </a:xfrm>
          <a:prstGeom prst="rect">
            <a:avLst/>
          </a:prstGeom>
          <a:solidFill>
            <a:srgbClr val="ED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9C16DA2-C28B-964B-B936-68812D60CDC4}"/>
              </a:ext>
            </a:extLst>
          </p:cNvPr>
          <p:cNvSpPr>
            <a:spLocks noGrp="1"/>
          </p:cNvSpPr>
          <p:nvPr>
            <p:ph type="body" sz="quarter" idx="10"/>
          </p:nvPr>
        </p:nvSpPr>
        <p:spPr>
          <a:xfrm>
            <a:off x="503238" y="2074987"/>
            <a:ext cx="10627417" cy="4510451"/>
          </a:xfrm>
          <a:prstGeom prst="rect">
            <a:avLst/>
          </a:prstGeom>
        </p:spPr>
        <p:txBody>
          <a:bodyPr/>
          <a:lstStyle>
            <a:lvl1pPr>
              <a:defRPr sz="2300">
                <a:solidFill>
                  <a:srgbClr val="646569"/>
                </a:solidFill>
                <a:latin typeface="Verdana" panose="020B0604030504040204" pitchFamily="34" charset="0"/>
                <a:ea typeface="Verdana" panose="020B0604030504040204" pitchFamily="34" charset="0"/>
                <a:cs typeface="Verdana" panose="020B0604030504040204" pitchFamily="34" charset="0"/>
              </a:defRPr>
            </a:lvl1pPr>
            <a:lvl2pPr>
              <a:defRPr sz="2000">
                <a:solidFill>
                  <a:srgbClr val="8A8B91"/>
                </a:solidFill>
                <a:latin typeface="Verdana" panose="020B0604030504040204" pitchFamily="34" charset="0"/>
                <a:ea typeface="Verdana" panose="020B0604030504040204" pitchFamily="34" charset="0"/>
                <a:cs typeface="Verdana" panose="020B0604030504040204" pitchFamily="34" charset="0"/>
              </a:defRPr>
            </a:lvl2pPr>
            <a:lvl3pPr>
              <a:defRPr sz="1800">
                <a:solidFill>
                  <a:srgbClr val="8A8B91"/>
                </a:solidFill>
                <a:latin typeface="Verdana" panose="020B0604030504040204" pitchFamily="34" charset="0"/>
                <a:ea typeface="Verdana" panose="020B0604030504040204" pitchFamily="34" charset="0"/>
                <a:cs typeface="Verdana" panose="020B0604030504040204" pitchFamily="34" charset="0"/>
              </a:defRPr>
            </a:lvl3pPr>
            <a:lvl4pPr>
              <a:defRPr sz="1500">
                <a:solidFill>
                  <a:srgbClr val="8A8B91"/>
                </a:solidFill>
                <a:latin typeface="Verdana" panose="020B0604030504040204" pitchFamily="34" charset="0"/>
                <a:ea typeface="Verdana" panose="020B0604030504040204" pitchFamily="34" charset="0"/>
                <a:cs typeface="Verdana" panose="020B0604030504040204" pitchFamily="34" charset="0"/>
              </a:defRPr>
            </a:lvl4pPr>
            <a:lvl5pPr>
              <a:defRPr sz="1200">
                <a:solidFill>
                  <a:srgbClr val="8A8B9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close up of a sign&#10;&#10;Description automatically generated">
            <a:extLst>
              <a:ext uri="{FF2B5EF4-FFF2-40B4-BE49-F238E27FC236}">
                <a16:creationId xmlns:a16="http://schemas.microsoft.com/office/drawing/2014/main" id="{47567614-8A29-CE49-BC0E-728FB75AAF5B}"/>
              </a:ext>
            </a:extLst>
          </p:cNvPr>
          <p:cNvPicPr>
            <a:picLocks noChangeAspect="1"/>
          </p:cNvPicPr>
          <p:nvPr userDrawn="1"/>
        </p:nvPicPr>
        <p:blipFill>
          <a:blip r:embed="rId2"/>
          <a:stretch>
            <a:fillRect/>
          </a:stretch>
        </p:blipFill>
        <p:spPr>
          <a:xfrm>
            <a:off x="607162" y="135973"/>
            <a:ext cx="1629955" cy="209565"/>
          </a:xfrm>
          <a:prstGeom prst="rect">
            <a:avLst/>
          </a:prstGeom>
        </p:spPr>
      </p:pic>
    </p:spTree>
    <p:extLst>
      <p:ext uri="{BB962C8B-B14F-4D97-AF65-F5344CB8AC3E}">
        <p14:creationId xmlns:p14="http://schemas.microsoft.com/office/powerpoint/2010/main" val="20995252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Intensiv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ADB43-7F8C-1947-BA4A-6590721F838D}"/>
              </a:ext>
            </a:extLst>
          </p:cNvPr>
          <p:cNvSpPr>
            <a:spLocks noGrp="1"/>
          </p:cNvSpPr>
          <p:nvPr>
            <p:ph type="ctrTitle" hasCustomPrompt="1"/>
          </p:nvPr>
        </p:nvSpPr>
        <p:spPr>
          <a:xfrm>
            <a:off x="503646" y="884446"/>
            <a:ext cx="3621430" cy="1032279"/>
          </a:xfrm>
          <a:prstGeom prst="rect">
            <a:avLst/>
          </a:prstGeom>
        </p:spPr>
        <p:txBody>
          <a:bodyPr anchor="t">
            <a:normAutofit/>
          </a:bodyPr>
          <a:lstStyle>
            <a:lvl1pPr algn="l">
              <a:defRPr lang="en-US" sz="3400" smtClean="0">
                <a:solidFill>
                  <a:srgbClr val="005EB8"/>
                </a:solidFill>
                <a:effectLst/>
                <a:latin typeface="Georgia" panose="02040502050405020303" pitchFamily="18" charset="0"/>
              </a:defRPr>
            </a:lvl1pPr>
          </a:lstStyle>
          <a:p>
            <a:r>
              <a:rPr lang="en-US"/>
              <a:t>Slide Title</a:t>
            </a:r>
          </a:p>
        </p:txBody>
      </p:sp>
      <p:sp>
        <p:nvSpPr>
          <p:cNvPr id="11" name="Rectangle 10">
            <a:extLst>
              <a:ext uri="{FF2B5EF4-FFF2-40B4-BE49-F238E27FC236}">
                <a16:creationId xmlns:a16="http://schemas.microsoft.com/office/drawing/2014/main" id="{791FA305-B7D4-6B4F-B607-57798C1FCC9E}"/>
              </a:ext>
            </a:extLst>
          </p:cNvPr>
          <p:cNvSpPr/>
          <p:nvPr userDrawn="1"/>
        </p:nvSpPr>
        <p:spPr>
          <a:xfrm>
            <a:off x="0" y="1"/>
            <a:ext cx="12192000" cy="467360"/>
          </a:xfrm>
          <a:prstGeom prst="rect">
            <a:avLst/>
          </a:prstGeom>
          <a:solidFill>
            <a:srgbClr val="ED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9C16DA2-C28B-964B-B936-68812D60CDC4}"/>
              </a:ext>
            </a:extLst>
          </p:cNvPr>
          <p:cNvSpPr>
            <a:spLocks noGrp="1"/>
          </p:cNvSpPr>
          <p:nvPr>
            <p:ph type="body" sz="quarter" idx="10" hasCustomPrompt="1"/>
          </p:nvPr>
        </p:nvSpPr>
        <p:spPr>
          <a:xfrm>
            <a:off x="503239" y="2074987"/>
            <a:ext cx="3621430" cy="4510451"/>
          </a:xfrm>
          <a:prstGeom prst="rect">
            <a:avLst/>
          </a:prstGeom>
        </p:spPr>
        <p:txBody>
          <a:bodyPr/>
          <a:lstStyle>
            <a:lvl1pPr marL="0" indent="0">
              <a:buNone/>
              <a:defRPr sz="2100">
                <a:solidFill>
                  <a:srgbClr val="646569"/>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rgbClr val="8A8B9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800">
                <a:solidFill>
                  <a:srgbClr val="8A8B9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500">
                <a:solidFill>
                  <a:srgbClr val="8A8B9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200">
                <a:solidFill>
                  <a:srgbClr val="8A8B9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Slide Description</a:t>
            </a:r>
          </a:p>
        </p:txBody>
      </p:sp>
      <p:sp>
        <p:nvSpPr>
          <p:cNvPr id="6" name="Text Placeholder 4">
            <a:extLst>
              <a:ext uri="{FF2B5EF4-FFF2-40B4-BE49-F238E27FC236}">
                <a16:creationId xmlns:a16="http://schemas.microsoft.com/office/drawing/2014/main" id="{0A616B52-5374-8B46-B7D2-FC5C59EF480E}"/>
              </a:ext>
            </a:extLst>
          </p:cNvPr>
          <p:cNvSpPr>
            <a:spLocks noGrp="1"/>
          </p:cNvSpPr>
          <p:nvPr>
            <p:ph type="body" sz="quarter" idx="11"/>
          </p:nvPr>
        </p:nvSpPr>
        <p:spPr>
          <a:xfrm>
            <a:off x="4483180" y="884447"/>
            <a:ext cx="7205173" cy="5700992"/>
          </a:xfrm>
          <a:prstGeom prst="rect">
            <a:avLst/>
          </a:prstGeom>
        </p:spPr>
        <p:txBody>
          <a:bodyPr/>
          <a:lstStyle>
            <a:lvl1pPr>
              <a:defRPr sz="2300">
                <a:solidFill>
                  <a:srgbClr val="646569"/>
                </a:solidFill>
                <a:latin typeface="Verdana" panose="020B0604030504040204" pitchFamily="34" charset="0"/>
                <a:ea typeface="Verdana" panose="020B0604030504040204" pitchFamily="34" charset="0"/>
                <a:cs typeface="Verdana" panose="020B0604030504040204" pitchFamily="34" charset="0"/>
              </a:defRPr>
            </a:lvl1pPr>
            <a:lvl2pPr>
              <a:defRPr sz="2000">
                <a:solidFill>
                  <a:srgbClr val="8A8B91"/>
                </a:solidFill>
                <a:latin typeface="Verdana" panose="020B0604030504040204" pitchFamily="34" charset="0"/>
                <a:ea typeface="Verdana" panose="020B0604030504040204" pitchFamily="34" charset="0"/>
                <a:cs typeface="Verdana" panose="020B0604030504040204" pitchFamily="34" charset="0"/>
              </a:defRPr>
            </a:lvl2pPr>
            <a:lvl3pPr>
              <a:defRPr sz="1800">
                <a:solidFill>
                  <a:srgbClr val="8A8B91"/>
                </a:solidFill>
                <a:latin typeface="Verdana" panose="020B0604030504040204" pitchFamily="34" charset="0"/>
                <a:ea typeface="Verdana" panose="020B0604030504040204" pitchFamily="34" charset="0"/>
                <a:cs typeface="Verdana" panose="020B0604030504040204" pitchFamily="34" charset="0"/>
              </a:defRPr>
            </a:lvl3pPr>
            <a:lvl4pPr>
              <a:defRPr sz="1500">
                <a:solidFill>
                  <a:srgbClr val="8A8B91"/>
                </a:solidFill>
                <a:latin typeface="Verdana" panose="020B0604030504040204" pitchFamily="34" charset="0"/>
                <a:ea typeface="Verdana" panose="020B0604030504040204" pitchFamily="34" charset="0"/>
                <a:cs typeface="Verdana" panose="020B0604030504040204" pitchFamily="34" charset="0"/>
              </a:defRPr>
            </a:lvl4pPr>
            <a:lvl5pPr>
              <a:defRPr sz="1200">
                <a:solidFill>
                  <a:srgbClr val="8A8B9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close up of a sign&#10;&#10;Description automatically generated">
            <a:extLst>
              <a:ext uri="{FF2B5EF4-FFF2-40B4-BE49-F238E27FC236}">
                <a16:creationId xmlns:a16="http://schemas.microsoft.com/office/drawing/2014/main" id="{9640CA47-67D6-AF4D-9C1A-E3694C912635}"/>
              </a:ext>
            </a:extLst>
          </p:cNvPr>
          <p:cNvPicPr>
            <a:picLocks noChangeAspect="1"/>
          </p:cNvPicPr>
          <p:nvPr userDrawn="1"/>
        </p:nvPicPr>
        <p:blipFill>
          <a:blip r:embed="rId2"/>
          <a:stretch>
            <a:fillRect/>
          </a:stretch>
        </p:blipFill>
        <p:spPr>
          <a:xfrm>
            <a:off x="607162" y="135973"/>
            <a:ext cx="1629955" cy="209565"/>
          </a:xfrm>
          <a:prstGeom prst="rect">
            <a:avLst/>
          </a:prstGeom>
        </p:spPr>
      </p:pic>
    </p:spTree>
    <p:extLst>
      <p:ext uri="{BB962C8B-B14F-4D97-AF65-F5344CB8AC3E}">
        <p14:creationId xmlns:p14="http://schemas.microsoft.com/office/powerpoint/2010/main" val="34605087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hoto/Chart/Graph with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ADB43-7F8C-1947-BA4A-6590721F838D}"/>
              </a:ext>
            </a:extLst>
          </p:cNvPr>
          <p:cNvSpPr>
            <a:spLocks noGrp="1"/>
          </p:cNvSpPr>
          <p:nvPr>
            <p:ph type="ctrTitle" hasCustomPrompt="1"/>
          </p:nvPr>
        </p:nvSpPr>
        <p:spPr>
          <a:xfrm>
            <a:off x="503646" y="884446"/>
            <a:ext cx="4024800" cy="1032279"/>
          </a:xfrm>
          <a:prstGeom prst="rect">
            <a:avLst/>
          </a:prstGeom>
        </p:spPr>
        <p:txBody>
          <a:bodyPr anchor="t">
            <a:normAutofit/>
          </a:bodyPr>
          <a:lstStyle>
            <a:lvl1pPr algn="l">
              <a:defRPr lang="en-US" sz="3400" smtClean="0">
                <a:solidFill>
                  <a:srgbClr val="005EB8"/>
                </a:solidFill>
                <a:effectLst/>
                <a:latin typeface="Georgia" panose="02040502050405020303" pitchFamily="18" charset="0"/>
              </a:defRPr>
            </a:lvl1pPr>
          </a:lstStyle>
          <a:p>
            <a:r>
              <a:rPr lang="en-US"/>
              <a:t>Slide/Chart Title</a:t>
            </a:r>
          </a:p>
        </p:txBody>
      </p:sp>
      <p:sp>
        <p:nvSpPr>
          <p:cNvPr id="11" name="Rectangle 10">
            <a:extLst>
              <a:ext uri="{FF2B5EF4-FFF2-40B4-BE49-F238E27FC236}">
                <a16:creationId xmlns:a16="http://schemas.microsoft.com/office/drawing/2014/main" id="{791FA305-B7D4-6B4F-B607-57798C1FCC9E}"/>
              </a:ext>
            </a:extLst>
          </p:cNvPr>
          <p:cNvSpPr/>
          <p:nvPr userDrawn="1"/>
        </p:nvSpPr>
        <p:spPr>
          <a:xfrm>
            <a:off x="0" y="1"/>
            <a:ext cx="12192000" cy="467360"/>
          </a:xfrm>
          <a:prstGeom prst="rect">
            <a:avLst/>
          </a:prstGeom>
          <a:solidFill>
            <a:srgbClr val="ED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9C16DA2-C28B-964B-B936-68812D60CDC4}"/>
              </a:ext>
            </a:extLst>
          </p:cNvPr>
          <p:cNvSpPr>
            <a:spLocks noGrp="1"/>
          </p:cNvSpPr>
          <p:nvPr>
            <p:ph type="body" sz="quarter" idx="10"/>
          </p:nvPr>
        </p:nvSpPr>
        <p:spPr>
          <a:xfrm>
            <a:off x="503239" y="2074988"/>
            <a:ext cx="4024800" cy="4431068"/>
          </a:xfrm>
          <a:prstGeom prst="rect">
            <a:avLst/>
          </a:prstGeom>
        </p:spPr>
        <p:txBody>
          <a:bodyPr/>
          <a:lstStyle>
            <a:lvl1pPr>
              <a:defRPr sz="2100">
                <a:solidFill>
                  <a:srgbClr val="646569"/>
                </a:solidFill>
                <a:latin typeface="Verdana" panose="020B0604030504040204" pitchFamily="34" charset="0"/>
                <a:ea typeface="Verdana" panose="020B0604030504040204" pitchFamily="34" charset="0"/>
                <a:cs typeface="Verdana" panose="020B0604030504040204" pitchFamily="34" charset="0"/>
              </a:defRPr>
            </a:lvl1pPr>
            <a:lvl2pPr>
              <a:defRPr sz="1900">
                <a:solidFill>
                  <a:srgbClr val="8A8B91"/>
                </a:solidFill>
                <a:latin typeface="Verdana" panose="020B0604030504040204" pitchFamily="34" charset="0"/>
                <a:ea typeface="Verdana" panose="020B0604030504040204" pitchFamily="34" charset="0"/>
                <a:cs typeface="Verdana" panose="020B0604030504040204" pitchFamily="34" charset="0"/>
              </a:defRPr>
            </a:lvl2pPr>
            <a:lvl3pPr>
              <a:defRPr sz="1700">
                <a:solidFill>
                  <a:srgbClr val="8A8B91"/>
                </a:solidFill>
                <a:latin typeface="Verdana" panose="020B0604030504040204" pitchFamily="34" charset="0"/>
                <a:ea typeface="Verdana" panose="020B0604030504040204" pitchFamily="34" charset="0"/>
                <a:cs typeface="Verdana" panose="020B0604030504040204" pitchFamily="34" charset="0"/>
              </a:defRPr>
            </a:lvl3pPr>
            <a:lvl4pPr>
              <a:defRPr sz="1500">
                <a:solidFill>
                  <a:srgbClr val="8A8B91"/>
                </a:solidFill>
                <a:latin typeface="Verdana" panose="020B0604030504040204" pitchFamily="34" charset="0"/>
                <a:ea typeface="Verdana" panose="020B0604030504040204" pitchFamily="34" charset="0"/>
                <a:cs typeface="Verdana" panose="020B0604030504040204" pitchFamily="34" charset="0"/>
              </a:defRPr>
            </a:lvl4pPr>
            <a:lvl5pPr>
              <a:defRPr sz="1200">
                <a:solidFill>
                  <a:srgbClr val="8A8B9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p:txBody>
      </p:sp>
      <p:sp>
        <p:nvSpPr>
          <p:cNvPr id="10" name="Content Placeholder 9">
            <a:extLst>
              <a:ext uri="{FF2B5EF4-FFF2-40B4-BE49-F238E27FC236}">
                <a16:creationId xmlns:a16="http://schemas.microsoft.com/office/drawing/2014/main" id="{FF23D947-3380-1746-BDC9-09B8575E8D27}"/>
              </a:ext>
            </a:extLst>
          </p:cNvPr>
          <p:cNvSpPr>
            <a:spLocks noGrp="1"/>
          </p:cNvSpPr>
          <p:nvPr>
            <p:ph sz="quarter" idx="11" hasCustomPrompt="1"/>
          </p:nvPr>
        </p:nvSpPr>
        <p:spPr>
          <a:xfrm>
            <a:off x="5061526" y="467361"/>
            <a:ext cx="7130473" cy="6390638"/>
          </a:xfrm>
          <a:prstGeom prst="rect">
            <a:avLst/>
          </a:prstGeom>
        </p:spPr>
        <p:txBody>
          <a:bodyPr/>
          <a:lstStyle>
            <a:lvl1pPr marL="0" indent="0">
              <a:buNone/>
              <a:defRPr/>
            </a:lvl1pPr>
          </a:lstStyle>
          <a:p>
            <a:pPr lvl="0"/>
            <a:r>
              <a:rPr lang="en-US"/>
              <a:t> </a:t>
            </a:r>
          </a:p>
        </p:txBody>
      </p:sp>
      <p:pic>
        <p:nvPicPr>
          <p:cNvPr id="7" name="Picture 6" descr="A close up of a sign&#10;&#10;Description automatically generated">
            <a:extLst>
              <a:ext uri="{FF2B5EF4-FFF2-40B4-BE49-F238E27FC236}">
                <a16:creationId xmlns:a16="http://schemas.microsoft.com/office/drawing/2014/main" id="{91F95A3E-56D7-7541-95CD-9904A9AFBD37}"/>
              </a:ext>
            </a:extLst>
          </p:cNvPr>
          <p:cNvPicPr>
            <a:picLocks noChangeAspect="1"/>
          </p:cNvPicPr>
          <p:nvPr userDrawn="1"/>
        </p:nvPicPr>
        <p:blipFill>
          <a:blip r:embed="rId2"/>
          <a:stretch>
            <a:fillRect/>
          </a:stretch>
        </p:blipFill>
        <p:spPr>
          <a:xfrm>
            <a:off x="607162" y="135973"/>
            <a:ext cx="1629955" cy="209565"/>
          </a:xfrm>
          <a:prstGeom prst="rect">
            <a:avLst/>
          </a:prstGeom>
        </p:spPr>
      </p:pic>
    </p:spTree>
    <p:extLst>
      <p:ext uri="{BB962C8B-B14F-4D97-AF65-F5344CB8AC3E}">
        <p14:creationId xmlns:p14="http://schemas.microsoft.com/office/powerpoint/2010/main" val="15060809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hoto/Chart/Graph White Header">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91FA305-B7D4-6B4F-B607-57798C1FCC9E}"/>
              </a:ext>
            </a:extLst>
          </p:cNvPr>
          <p:cNvSpPr/>
          <p:nvPr userDrawn="1"/>
        </p:nvSpPr>
        <p:spPr>
          <a:xfrm>
            <a:off x="0" y="1"/>
            <a:ext cx="12192000" cy="46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47C2C3B-39C1-524F-A28F-42E59C5A7921}"/>
              </a:ext>
            </a:extLst>
          </p:cNvPr>
          <p:cNvSpPr>
            <a:spLocks noGrp="1"/>
          </p:cNvSpPr>
          <p:nvPr>
            <p:ph sz="quarter" idx="10" hasCustomPrompt="1"/>
          </p:nvPr>
        </p:nvSpPr>
        <p:spPr>
          <a:xfrm>
            <a:off x="0" y="467361"/>
            <a:ext cx="12192000" cy="6390639"/>
          </a:xfrm>
          <a:prstGeom prst="rect">
            <a:avLst/>
          </a:prstGeom>
        </p:spPr>
        <p:txBody>
          <a:bodyPr/>
          <a:lstStyle>
            <a:lvl1pPr marL="0" indent="0">
              <a:buNone/>
              <a:defRPr/>
            </a:lvl1pPr>
          </a:lstStyle>
          <a:p>
            <a:pPr lvl="0"/>
            <a:r>
              <a:rPr lang="en-US"/>
              <a:t> </a:t>
            </a:r>
          </a:p>
        </p:txBody>
      </p:sp>
      <p:pic>
        <p:nvPicPr>
          <p:cNvPr id="5" name="Picture 4" descr="A close up of a sign&#10;&#10;Description automatically generated">
            <a:extLst>
              <a:ext uri="{FF2B5EF4-FFF2-40B4-BE49-F238E27FC236}">
                <a16:creationId xmlns:a16="http://schemas.microsoft.com/office/drawing/2014/main" id="{929C56EE-F5C3-9F4B-8ECE-41FADAFEBECB}"/>
              </a:ext>
            </a:extLst>
          </p:cNvPr>
          <p:cNvPicPr>
            <a:picLocks noChangeAspect="1"/>
          </p:cNvPicPr>
          <p:nvPr userDrawn="1"/>
        </p:nvPicPr>
        <p:blipFill>
          <a:blip r:embed="rId2"/>
          <a:stretch>
            <a:fillRect/>
          </a:stretch>
        </p:blipFill>
        <p:spPr>
          <a:xfrm>
            <a:off x="607162" y="135973"/>
            <a:ext cx="1629955" cy="209565"/>
          </a:xfrm>
          <a:prstGeom prst="rect">
            <a:avLst/>
          </a:prstGeom>
        </p:spPr>
      </p:pic>
    </p:spTree>
    <p:extLst>
      <p:ext uri="{BB962C8B-B14F-4D97-AF65-F5344CB8AC3E}">
        <p14:creationId xmlns:p14="http://schemas.microsoft.com/office/powerpoint/2010/main" val="29577561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Chart/Graph Grey Header">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57994A-1335-0F42-A4A0-9909A813F423}"/>
              </a:ext>
            </a:extLst>
          </p:cNvPr>
          <p:cNvSpPr/>
          <p:nvPr userDrawn="1"/>
        </p:nvSpPr>
        <p:spPr>
          <a:xfrm>
            <a:off x="0" y="1"/>
            <a:ext cx="12192000" cy="467360"/>
          </a:xfrm>
          <a:prstGeom prst="rect">
            <a:avLst/>
          </a:prstGeom>
          <a:solidFill>
            <a:srgbClr val="ED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47C2C3B-39C1-524F-A28F-42E59C5A7921}"/>
              </a:ext>
            </a:extLst>
          </p:cNvPr>
          <p:cNvSpPr>
            <a:spLocks noGrp="1"/>
          </p:cNvSpPr>
          <p:nvPr>
            <p:ph sz="quarter" idx="10" hasCustomPrompt="1"/>
          </p:nvPr>
        </p:nvSpPr>
        <p:spPr>
          <a:xfrm>
            <a:off x="0" y="467361"/>
            <a:ext cx="12192000" cy="6390639"/>
          </a:xfrm>
          <a:prstGeom prst="rect">
            <a:avLst/>
          </a:prstGeom>
        </p:spPr>
        <p:txBody>
          <a:bodyPr/>
          <a:lstStyle>
            <a:lvl1pPr marL="0" indent="0">
              <a:buNone/>
              <a:defRPr/>
            </a:lvl1pPr>
          </a:lstStyle>
          <a:p>
            <a:pPr lvl="0"/>
            <a:r>
              <a:rPr lang="en-US"/>
              <a:t> </a:t>
            </a:r>
          </a:p>
        </p:txBody>
      </p:sp>
      <p:pic>
        <p:nvPicPr>
          <p:cNvPr id="6" name="Picture 5" descr="A close up of a sign&#10;&#10;Description automatically generated">
            <a:extLst>
              <a:ext uri="{FF2B5EF4-FFF2-40B4-BE49-F238E27FC236}">
                <a16:creationId xmlns:a16="http://schemas.microsoft.com/office/drawing/2014/main" id="{D9FC0F36-DC0B-0B4E-8420-B31D8E9CA175}"/>
              </a:ext>
            </a:extLst>
          </p:cNvPr>
          <p:cNvPicPr>
            <a:picLocks noChangeAspect="1"/>
          </p:cNvPicPr>
          <p:nvPr userDrawn="1"/>
        </p:nvPicPr>
        <p:blipFill>
          <a:blip r:embed="rId2"/>
          <a:stretch>
            <a:fillRect/>
          </a:stretch>
        </p:blipFill>
        <p:spPr>
          <a:xfrm>
            <a:off x="607162" y="135973"/>
            <a:ext cx="1629955" cy="209565"/>
          </a:xfrm>
          <a:prstGeom prst="rect">
            <a:avLst/>
          </a:prstGeom>
        </p:spPr>
      </p:pic>
    </p:spTree>
    <p:extLst>
      <p:ext uri="{BB962C8B-B14F-4D97-AF65-F5344CB8AC3E}">
        <p14:creationId xmlns:p14="http://schemas.microsoft.com/office/powerpoint/2010/main" val="41564362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Data Points/Boxes">
    <p:bg>
      <p:bgPr>
        <a:solidFill>
          <a:srgbClr val="EDEDEE"/>
        </a:solidFill>
        <a:effectLst/>
      </p:bgPr>
    </p:bg>
    <p:spTree>
      <p:nvGrpSpPr>
        <p:cNvPr id="1" name=""/>
        <p:cNvGrpSpPr/>
        <p:nvPr/>
      </p:nvGrpSpPr>
      <p:grpSpPr>
        <a:xfrm>
          <a:off x="0" y="0"/>
          <a:ext cx="0" cy="0"/>
          <a:chOff x="0" y="0"/>
          <a:chExt cx="0" cy="0"/>
        </a:xfrm>
      </p:grpSpPr>
      <p:sp>
        <p:nvSpPr>
          <p:cNvPr id="3" name="Rectangle 2"/>
          <p:cNvSpPr/>
          <p:nvPr userDrawn="1"/>
        </p:nvSpPr>
        <p:spPr>
          <a:xfrm>
            <a:off x="335756" y="1797996"/>
            <a:ext cx="3616325" cy="35052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28600" tIns="91440" rIns="228600" bIns="182880" rtlCol="0" anchor="t" anchorCtr="0"/>
          <a:lstStyle/>
          <a:p>
            <a:pPr algn="ctr"/>
            <a:endParaRPr lang="en-US" sz="2800">
              <a:solidFill>
                <a:srgbClr val="75787B"/>
              </a:solidFill>
              <a:latin typeface="Arial" charset="0"/>
              <a:ea typeface="Arial" charset="0"/>
              <a:cs typeface="Arial" charset="0"/>
            </a:endParaRPr>
          </a:p>
        </p:txBody>
      </p:sp>
      <p:sp>
        <p:nvSpPr>
          <p:cNvPr id="4" name="Rectangle 3"/>
          <p:cNvSpPr/>
          <p:nvPr userDrawn="1"/>
        </p:nvSpPr>
        <p:spPr>
          <a:xfrm>
            <a:off x="4287837" y="1797996"/>
            <a:ext cx="3616325" cy="35052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28600" tIns="91440" rIns="228600" bIns="182880" rtlCol="0" anchor="t" anchorCtr="0"/>
          <a:lstStyle/>
          <a:p>
            <a:pPr algn="ctr"/>
            <a:endParaRPr lang="en-US" sz="2800">
              <a:solidFill>
                <a:srgbClr val="75787B"/>
              </a:solidFill>
              <a:latin typeface="Arial" charset="0"/>
              <a:ea typeface="Arial" charset="0"/>
              <a:cs typeface="Arial" charset="0"/>
            </a:endParaRPr>
          </a:p>
        </p:txBody>
      </p:sp>
      <p:sp>
        <p:nvSpPr>
          <p:cNvPr id="5" name="Rectangle 4"/>
          <p:cNvSpPr/>
          <p:nvPr userDrawn="1"/>
        </p:nvSpPr>
        <p:spPr>
          <a:xfrm>
            <a:off x="8239918" y="1797996"/>
            <a:ext cx="3616325" cy="35052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28600" tIns="91440" rIns="228600" bIns="182880" rtlCol="0" anchor="t" anchorCtr="0"/>
          <a:lstStyle/>
          <a:p>
            <a:pPr algn="ctr"/>
            <a:endParaRPr lang="en-US" sz="2800">
              <a:solidFill>
                <a:srgbClr val="75787B"/>
              </a:solidFill>
              <a:latin typeface="Arial" charset="0"/>
              <a:ea typeface="Arial" charset="0"/>
              <a:cs typeface="Arial" charset="0"/>
            </a:endParaRPr>
          </a:p>
        </p:txBody>
      </p:sp>
      <p:sp>
        <p:nvSpPr>
          <p:cNvPr id="12" name="Rectangle 11">
            <a:extLst>
              <a:ext uri="{FF2B5EF4-FFF2-40B4-BE49-F238E27FC236}">
                <a16:creationId xmlns:a16="http://schemas.microsoft.com/office/drawing/2014/main" id="{D64FE42B-84A1-344D-897B-5C158616BE25}"/>
              </a:ext>
            </a:extLst>
          </p:cNvPr>
          <p:cNvSpPr/>
          <p:nvPr userDrawn="1"/>
        </p:nvSpPr>
        <p:spPr>
          <a:xfrm>
            <a:off x="0" y="1"/>
            <a:ext cx="12192000" cy="46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4">
            <a:extLst>
              <a:ext uri="{FF2B5EF4-FFF2-40B4-BE49-F238E27FC236}">
                <a16:creationId xmlns:a16="http://schemas.microsoft.com/office/drawing/2014/main" id="{C7B80284-3D1C-994B-BF5A-0F4C15FA0D16}"/>
              </a:ext>
            </a:extLst>
          </p:cNvPr>
          <p:cNvSpPr>
            <a:spLocks noGrp="1"/>
          </p:cNvSpPr>
          <p:nvPr>
            <p:ph type="body" sz="quarter" idx="10" hasCustomPrompt="1"/>
          </p:nvPr>
        </p:nvSpPr>
        <p:spPr>
          <a:xfrm>
            <a:off x="580103" y="2988538"/>
            <a:ext cx="3127224" cy="2049598"/>
          </a:xfrm>
          <a:prstGeom prst="rect">
            <a:avLst/>
          </a:prstGeom>
        </p:spPr>
        <p:txBody>
          <a:bodyPr/>
          <a:lstStyle>
            <a:lvl1pPr marL="0" indent="0">
              <a:buNone/>
              <a:defRPr sz="2400">
                <a:solidFill>
                  <a:srgbClr val="646569"/>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900">
                <a:solidFill>
                  <a:srgbClr val="8A8B91"/>
                </a:solidFill>
                <a:latin typeface="Verdana" panose="020B0604030504040204" pitchFamily="34" charset="0"/>
                <a:ea typeface="Verdana" panose="020B0604030504040204" pitchFamily="34" charset="0"/>
                <a:cs typeface="Verdana" panose="020B0604030504040204" pitchFamily="34" charset="0"/>
              </a:defRPr>
            </a:lvl2pPr>
            <a:lvl3pPr>
              <a:defRPr sz="1700">
                <a:solidFill>
                  <a:srgbClr val="8A8B91"/>
                </a:solidFill>
                <a:latin typeface="Verdana" panose="020B0604030504040204" pitchFamily="34" charset="0"/>
                <a:ea typeface="Verdana" panose="020B0604030504040204" pitchFamily="34" charset="0"/>
                <a:cs typeface="Verdana" panose="020B0604030504040204" pitchFamily="34" charset="0"/>
              </a:defRPr>
            </a:lvl3pPr>
            <a:lvl4pPr>
              <a:defRPr sz="1500">
                <a:solidFill>
                  <a:srgbClr val="8A8B91"/>
                </a:solidFill>
                <a:latin typeface="Verdana" panose="020B0604030504040204" pitchFamily="34" charset="0"/>
                <a:ea typeface="Verdana" panose="020B0604030504040204" pitchFamily="34" charset="0"/>
                <a:cs typeface="Verdana" panose="020B0604030504040204" pitchFamily="34" charset="0"/>
              </a:defRPr>
            </a:lvl4pPr>
            <a:lvl5pPr>
              <a:defRPr sz="1200">
                <a:solidFill>
                  <a:srgbClr val="8A8B9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Description of figure</a:t>
            </a:r>
          </a:p>
        </p:txBody>
      </p:sp>
      <p:sp>
        <p:nvSpPr>
          <p:cNvPr id="25" name="Text Placeholder 4">
            <a:extLst>
              <a:ext uri="{FF2B5EF4-FFF2-40B4-BE49-F238E27FC236}">
                <a16:creationId xmlns:a16="http://schemas.microsoft.com/office/drawing/2014/main" id="{438C4E60-8BD1-0F4C-8EB0-F3BD79685240}"/>
              </a:ext>
            </a:extLst>
          </p:cNvPr>
          <p:cNvSpPr>
            <a:spLocks noGrp="1"/>
          </p:cNvSpPr>
          <p:nvPr>
            <p:ph type="body" sz="quarter" idx="11" hasCustomPrompt="1"/>
          </p:nvPr>
        </p:nvSpPr>
        <p:spPr>
          <a:xfrm>
            <a:off x="4531981" y="2988538"/>
            <a:ext cx="3127224" cy="2049598"/>
          </a:xfrm>
          <a:prstGeom prst="rect">
            <a:avLst/>
          </a:prstGeom>
        </p:spPr>
        <p:txBody>
          <a:bodyPr/>
          <a:lstStyle>
            <a:lvl1pPr marL="0" indent="0">
              <a:buNone/>
              <a:defRPr sz="2400">
                <a:solidFill>
                  <a:srgbClr val="646569"/>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900">
                <a:solidFill>
                  <a:srgbClr val="8A8B91"/>
                </a:solidFill>
                <a:latin typeface="Verdana" panose="020B0604030504040204" pitchFamily="34" charset="0"/>
                <a:ea typeface="Verdana" panose="020B0604030504040204" pitchFamily="34" charset="0"/>
                <a:cs typeface="Verdana" panose="020B0604030504040204" pitchFamily="34" charset="0"/>
              </a:defRPr>
            </a:lvl2pPr>
            <a:lvl3pPr>
              <a:defRPr sz="1700">
                <a:solidFill>
                  <a:srgbClr val="8A8B91"/>
                </a:solidFill>
                <a:latin typeface="Verdana" panose="020B0604030504040204" pitchFamily="34" charset="0"/>
                <a:ea typeface="Verdana" panose="020B0604030504040204" pitchFamily="34" charset="0"/>
                <a:cs typeface="Verdana" panose="020B0604030504040204" pitchFamily="34" charset="0"/>
              </a:defRPr>
            </a:lvl3pPr>
            <a:lvl4pPr>
              <a:defRPr sz="1500">
                <a:solidFill>
                  <a:srgbClr val="8A8B91"/>
                </a:solidFill>
                <a:latin typeface="Verdana" panose="020B0604030504040204" pitchFamily="34" charset="0"/>
                <a:ea typeface="Verdana" panose="020B0604030504040204" pitchFamily="34" charset="0"/>
                <a:cs typeface="Verdana" panose="020B0604030504040204" pitchFamily="34" charset="0"/>
              </a:defRPr>
            </a:lvl4pPr>
            <a:lvl5pPr>
              <a:defRPr sz="1200">
                <a:solidFill>
                  <a:srgbClr val="8A8B9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Description of figure</a:t>
            </a:r>
          </a:p>
        </p:txBody>
      </p:sp>
      <p:sp>
        <p:nvSpPr>
          <p:cNvPr id="13" name="Text Placeholder 4">
            <a:extLst>
              <a:ext uri="{FF2B5EF4-FFF2-40B4-BE49-F238E27FC236}">
                <a16:creationId xmlns:a16="http://schemas.microsoft.com/office/drawing/2014/main" id="{108B9942-2142-6E4E-BEFB-6635DC01A6DC}"/>
              </a:ext>
            </a:extLst>
          </p:cNvPr>
          <p:cNvSpPr>
            <a:spLocks noGrp="1"/>
          </p:cNvSpPr>
          <p:nvPr>
            <p:ph type="body" sz="quarter" idx="12" hasCustomPrompt="1"/>
          </p:nvPr>
        </p:nvSpPr>
        <p:spPr>
          <a:xfrm>
            <a:off x="8484673" y="2988538"/>
            <a:ext cx="3127224" cy="2049598"/>
          </a:xfrm>
          <a:prstGeom prst="rect">
            <a:avLst/>
          </a:prstGeom>
        </p:spPr>
        <p:txBody>
          <a:bodyPr/>
          <a:lstStyle>
            <a:lvl1pPr marL="0" indent="0">
              <a:buNone/>
              <a:defRPr sz="2400">
                <a:solidFill>
                  <a:srgbClr val="646569"/>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900">
                <a:solidFill>
                  <a:srgbClr val="8A8B91"/>
                </a:solidFill>
                <a:latin typeface="Verdana" panose="020B0604030504040204" pitchFamily="34" charset="0"/>
                <a:ea typeface="Verdana" panose="020B0604030504040204" pitchFamily="34" charset="0"/>
                <a:cs typeface="Verdana" panose="020B0604030504040204" pitchFamily="34" charset="0"/>
              </a:defRPr>
            </a:lvl2pPr>
            <a:lvl3pPr>
              <a:defRPr sz="1700">
                <a:solidFill>
                  <a:srgbClr val="8A8B91"/>
                </a:solidFill>
                <a:latin typeface="Verdana" panose="020B0604030504040204" pitchFamily="34" charset="0"/>
                <a:ea typeface="Verdana" panose="020B0604030504040204" pitchFamily="34" charset="0"/>
                <a:cs typeface="Verdana" panose="020B0604030504040204" pitchFamily="34" charset="0"/>
              </a:defRPr>
            </a:lvl3pPr>
            <a:lvl4pPr>
              <a:defRPr sz="1500">
                <a:solidFill>
                  <a:srgbClr val="8A8B91"/>
                </a:solidFill>
                <a:latin typeface="Verdana" panose="020B0604030504040204" pitchFamily="34" charset="0"/>
                <a:ea typeface="Verdana" panose="020B0604030504040204" pitchFamily="34" charset="0"/>
                <a:cs typeface="Verdana" panose="020B0604030504040204" pitchFamily="34" charset="0"/>
              </a:defRPr>
            </a:lvl4pPr>
            <a:lvl5pPr>
              <a:defRPr sz="1200">
                <a:solidFill>
                  <a:srgbClr val="8A8B9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Description of figure</a:t>
            </a:r>
          </a:p>
        </p:txBody>
      </p:sp>
      <p:sp>
        <p:nvSpPr>
          <p:cNvPr id="8" name="Text Placeholder 7">
            <a:extLst>
              <a:ext uri="{FF2B5EF4-FFF2-40B4-BE49-F238E27FC236}">
                <a16:creationId xmlns:a16="http://schemas.microsoft.com/office/drawing/2014/main" id="{B6022152-6B60-564B-BE60-22D66666C861}"/>
              </a:ext>
            </a:extLst>
          </p:cNvPr>
          <p:cNvSpPr>
            <a:spLocks noGrp="1"/>
          </p:cNvSpPr>
          <p:nvPr>
            <p:ph type="body" sz="quarter" idx="13" hasCustomPrompt="1"/>
          </p:nvPr>
        </p:nvSpPr>
        <p:spPr>
          <a:xfrm>
            <a:off x="579438" y="2032947"/>
            <a:ext cx="3127375" cy="894436"/>
          </a:xfrm>
          <a:prstGeom prst="rect">
            <a:avLst/>
          </a:prstGeom>
        </p:spPr>
        <p:txBody>
          <a:bodyPr/>
          <a:lstStyle>
            <a:lvl1pPr marL="0" indent="0">
              <a:buNone/>
              <a:defRPr sz="4500">
                <a:solidFill>
                  <a:srgbClr val="005EB8"/>
                </a:solidFill>
                <a:latin typeface="Georgia" panose="02040502050405020303" pitchFamily="18" charset="0"/>
              </a:defRPr>
            </a:lvl1pPr>
            <a:lvl2pPr marL="457200" indent="0">
              <a:buNone/>
              <a:defRPr sz="4500">
                <a:solidFill>
                  <a:srgbClr val="007EB4"/>
                </a:solidFill>
                <a:latin typeface="Georgia" panose="02040502050405020303" pitchFamily="18" charset="0"/>
              </a:defRPr>
            </a:lvl2pPr>
            <a:lvl3pPr marL="914400" indent="0">
              <a:buNone/>
              <a:defRPr sz="4500">
                <a:solidFill>
                  <a:srgbClr val="007EB4"/>
                </a:solidFill>
                <a:latin typeface="Georgia" panose="02040502050405020303" pitchFamily="18" charset="0"/>
              </a:defRPr>
            </a:lvl3pPr>
            <a:lvl4pPr marL="1371600" indent="0">
              <a:buNone/>
              <a:defRPr sz="4500">
                <a:solidFill>
                  <a:srgbClr val="007EB4"/>
                </a:solidFill>
                <a:latin typeface="Georgia" panose="02040502050405020303" pitchFamily="18" charset="0"/>
              </a:defRPr>
            </a:lvl4pPr>
            <a:lvl5pPr marL="1828800" indent="0">
              <a:buNone/>
              <a:defRPr sz="4500">
                <a:solidFill>
                  <a:srgbClr val="007EB4"/>
                </a:solidFill>
                <a:latin typeface="Georgia" panose="02040502050405020303" pitchFamily="18" charset="0"/>
              </a:defRPr>
            </a:lvl5pPr>
          </a:lstStyle>
          <a:p>
            <a:pPr lvl="0"/>
            <a:r>
              <a:rPr lang="en-US"/>
              <a:t>Figure%</a:t>
            </a:r>
          </a:p>
        </p:txBody>
      </p:sp>
      <p:sp>
        <p:nvSpPr>
          <p:cNvPr id="17" name="Text Placeholder 7">
            <a:extLst>
              <a:ext uri="{FF2B5EF4-FFF2-40B4-BE49-F238E27FC236}">
                <a16:creationId xmlns:a16="http://schemas.microsoft.com/office/drawing/2014/main" id="{B6550313-4322-3F44-B323-0F205B053638}"/>
              </a:ext>
            </a:extLst>
          </p:cNvPr>
          <p:cNvSpPr>
            <a:spLocks noGrp="1"/>
          </p:cNvSpPr>
          <p:nvPr>
            <p:ph type="body" sz="quarter" idx="14" hasCustomPrompt="1"/>
          </p:nvPr>
        </p:nvSpPr>
        <p:spPr>
          <a:xfrm>
            <a:off x="4531830" y="2032947"/>
            <a:ext cx="3127375" cy="894436"/>
          </a:xfrm>
          <a:prstGeom prst="rect">
            <a:avLst/>
          </a:prstGeom>
        </p:spPr>
        <p:txBody>
          <a:bodyPr/>
          <a:lstStyle>
            <a:lvl1pPr marL="0" indent="0">
              <a:buNone/>
              <a:defRPr sz="4500">
                <a:solidFill>
                  <a:srgbClr val="005EB8"/>
                </a:solidFill>
                <a:latin typeface="Georgia" panose="02040502050405020303" pitchFamily="18" charset="0"/>
              </a:defRPr>
            </a:lvl1pPr>
            <a:lvl2pPr marL="457200" indent="0">
              <a:buNone/>
              <a:defRPr sz="4500">
                <a:solidFill>
                  <a:srgbClr val="007EB4"/>
                </a:solidFill>
                <a:latin typeface="Georgia" panose="02040502050405020303" pitchFamily="18" charset="0"/>
              </a:defRPr>
            </a:lvl2pPr>
            <a:lvl3pPr marL="914400" indent="0">
              <a:buNone/>
              <a:defRPr sz="4500">
                <a:solidFill>
                  <a:srgbClr val="007EB4"/>
                </a:solidFill>
                <a:latin typeface="Georgia" panose="02040502050405020303" pitchFamily="18" charset="0"/>
              </a:defRPr>
            </a:lvl3pPr>
            <a:lvl4pPr marL="1371600" indent="0">
              <a:buNone/>
              <a:defRPr sz="4500">
                <a:solidFill>
                  <a:srgbClr val="007EB4"/>
                </a:solidFill>
                <a:latin typeface="Georgia" panose="02040502050405020303" pitchFamily="18" charset="0"/>
              </a:defRPr>
            </a:lvl4pPr>
            <a:lvl5pPr marL="1828800" indent="0">
              <a:buNone/>
              <a:defRPr sz="4500">
                <a:solidFill>
                  <a:srgbClr val="007EB4"/>
                </a:solidFill>
                <a:latin typeface="Georgia" panose="02040502050405020303" pitchFamily="18" charset="0"/>
              </a:defRPr>
            </a:lvl5pPr>
          </a:lstStyle>
          <a:p>
            <a:pPr lvl="0"/>
            <a:r>
              <a:rPr lang="en-US"/>
              <a:t>Figure%</a:t>
            </a:r>
          </a:p>
        </p:txBody>
      </p:sp>
      <p:sp>
        <p:nvSpPr>
          <p:cNvPr id="18" name="Text Placeholder 7">
            <a:extLst>
              <a:ext uri="{FF2B5EF4-FFF2-40B4-BE49-F238E27FC236}">
                <a16:creationId xmlns:a16="http://schemas.microsoft.com/office/drawing/2014/main" id="{5BAF5E5E-6FC2-9C42-974D-F07C97D62149}"/>
              </a:ext>
            </a:extLst>
          </p:cNvPr>
          <p:cNvSpPr>
            <a:spLocks noGrp="1"/>
          </p:cNvSpPr>
          <p:nvPr>
            <p:ph type="body" sz="quarter" idx="15" hasCustomPrompt="1"/>
          </p:nvPr>
        </p:nvSpPr>
        <p:spPr>
          <a:xfrm>
            <a:off x="8484673" y="2032947"/>
            <a:ext cx="3127375" cy="894436"/>
          </a:xfrm>
          <a:prstGeom prst="rect">
            <a:avLst/>
          </a:prstGeom>
        </p:spPr>
        <p:txBody>
          <a:bodyPr/>
          <a:lstStyle>
            <a:lvl1pPr marL="0" indent="0">
              <a:buNone/>
              <a:defRPr sz="4500">
                <a:solidFill>
                  <a:srgbClr val="005EB8"/>
                </a:solidFill>
                <a:latin typeface="Georgia" panose="02040502050405020303" pitchFamily="18" charset="0"/>
              </a:defRPr>
            </a:lvl1pPr>
            <a:lvl2pPr marL="457200" indent="0">
              <a:buNone/>
              <a:defRPr sz="4500">
                <a:solidFill>
                  <a:srgbClr val="007EB4"/>
                </a:solidFill>
                <a:latin typeface="Georgia" panose="02040502050405020303" pitchFamily="18" charset="0"/>
              </a:defRPr>
            </a:lvl2pPr>
            <a:lvl3pPr marL="914400" indent="0">
              <a:buNone/>
              <a:defRPr sz="4500">
                <a:solidFill>
                  <a:srgbClr val="007EB4"/>
                </a:solidFill>
                <a:latin typeface="Georgia" panose="02040502050405020303" pitchFamily="18" charset="0"/>
              </a:defRPr>
            </a:lvl3pPr>
            <a:lvl4pPr marL="1371600" indent="0">
              <a:buNone/>
              <a:defRPr sz="4500">
                <a:solidFill>
                  <a:srgbClr val="007EB4"/>
                </a:solidFill>
                <a:latin typeface="Georgia" panose="02040502050405020303" pitchFamily="18" charset="0"/>
              </a:defRPr>
            </a:lvl4pPr>
            <a:lvl5pPr marL="1828800" indent="0">
              <a:buNone/>
              <a:defRPr sz="4500">
                <a:solidFill>
                  <a:srgbClr val="007EB4"/>
                </a:solidFill>
                <a:latin typeface="Georgia" panose="02040502050405020303" pitchFamily="18" charset="0"/>
              </a:defRPr>
            </a:lvl5pPr>
          </a:lstStyle>
          <a:p>
            <a:pPr lvl="0"/>
            <a:r>
              <a:rPr lang="en-US"/>
              <a:t>Figure%</a:t>
            </a:r>
          </a:p>
        </p:txBody>
      </p:sp>
      <p:pic>
        <p:nvPicPr>
          <p:cNvPr id="15" name="Picture 14" descr="A close up of a sign&#10;&#10;Description automatically generated">
            <a:extLst>
              <a:ext uri="{FF2B5EF4-FFF2-40B4-BE49-F238E27FC236}">
                <a16:creationId xmlns:a16="http://schemas.microsoft.com/office/drawing/2014/main" id="{07794D8D-1CDC-A046-85F4-369008F8F990}"/>
              </a:ext>
            </a:extLst>
          </p:cNvPr>
          <p:cNvPicPr>
            <a:picLocks noChangeAspect="1"/>
          </p:cNvPicPr>
          <p:nvPr userDrawn="1"/>
        </p:nvPicPr>
        <p:blipFill>
          <a:blip r:embed="rId2"/>
          <a:stretch>
            <a:fillRect/>
          </a:stretch>
        </p:blipFill>
        <p:spPr>
          <a:xfrm>
            <a:off x="607162" y="135973"/>
            <a:ext cx="1629955" cy="209565"/>
          </a:xfrm>
          <a:prstGeom prst="rect">
            <a:avLst/>
          </a:prstGeom>
        </p:spPr>
      </p:pic>
    </p:spTree>
    <p:extLst>
      <p:ext uri="{BB962C8B-B14F-4D97-AF65-F5344CB8AC3E}">
        <p14:creationId xmlns:p14="http://schemas.microsoft.com/office/powerpoint/2010/main" val="28777557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ata Point/Box Detail">
    <p:bg>
      <p:bgPr>
        <a:solidFill>
          <a:srgbClr val="EDEDEE"/>
        </a:solidFill>
        <a:effectLst/>
      </p:bgPr>
    </p:bg>
    <p:spTree>
      <p:nvGrpSpPr>
        <p:cNvPr id="1" name=""/>
        <p:cNvGrpSpPr/>
        <p:nvPr/>
      </p:nvGrpSpPr>
      <p:grpSpPr>
        <a:xfrm>
          <a:off x="0" y="0"/>
          <a:ext cx="0" cy="0"/>
          <a:chOff x="0" y="0"/>
          <a:chExt cx="0" cy="0"/>
        </a:xfrm>
      </p:grpSpPr>
      <p:sp>
        <p:nvSpPr>
          <p:cNvPr id="4" name="Rectangle 3"/>
          <p:cNvSpPr/>
          <p:nvPr userDrawn="1"/>
        </p:nvSpPr>
        <p:spPr>
          <a:xfrm>
            <a:off x="4287837" y="1797996"/>
            <a:ext cx="7568406" cy="35052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28600" tIns="91440" rIns="228600" bIns="182880" rtlCol="0" anchor="t" anchorCtr="0"/>
          <a:lstStyle/>
          <a:p>
            <a:pPr algn="ctr"/>
            <a:endParaRPr lang="en-US" sz="2800">
              <a:solidFill>
                <a:srgbClr val="75787B"/>
              </a:solidFill>
              <a:latin typeface="Arial" charset="0"/>
              <a:ea typeface="Arial" charset="0"/>
              <a:cs typeface="Arial" charset="0"/>
            </a:endParaRPr>
          </a:p>
        </p:txBody>
      </p:sp>
      <p:sp>
        <p:nvSpPr>
          <p:cNvPr id="10" name="Rectangle 9">
            <a:extLst>
              <a:ext uri="{FF2B5EF4-FFF2-40B4-BE49-F238E27FC236}">
                <a16:creationId xmlns:a16="http://schemas.microsoft.com/office/drawing/2014/main" id="{2E166FCF-435C-9744-8866-83B0CFD132CB}"/>
              </a:ext>
            </a:extLst>
          </p:cNvPr>
          <p:cNvSpPr/>
          <p:nvPr userDrawn="1"/>
        </p:nvSpPr>
        <p:spPr>
          <a:xfrm>
            <a:off x="0" y="1"/>
            <a:ext cx="12192000" cy="46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AEC5A2A-9DCD-7B4F-8294-46B55CEBDCA3}"/>
              </a:ext>
            </a:extLst>
          </p:cNvPr>
          <p:cNvSpPr/>
          <p:nvPr userDrawn="1"/>
        </p:nvSpPr>
        <p:spPr>
          <a:xfrm>
            <a:off x="335756" y="1797996"/>
            <a:ext cx="3616325" cy="35052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28600" tIns="91440" rIns="228600" bIns="182880" rtlCol="0" anchor="t" anchorCtr="0"/>
          <a:lstStyle/>
          <a:p>
            <a:pPr algn="ctr"/>
            <a:endParaRPr lang="en-US" sz="2800">
              <a:solidFill>
                <a:srgbClr val="75787B"/>
              </a:solidFill>
              <a:latin typeface="Arial" charset="0"/>
              <a:ea typeface="Arial" charset="0"/>
              <a:cs typeface="Arial" charset="0"/>
            </a:endParaRPr>
          </a:p>
        </p:txBody>
      </p:sp>
      <p:sp>
        <p:nvSpPr>
          <p:cNvPr id="7" name="Text Placeholder 4">
            <a:extLst>
              <a:ext uri="{FF2B5EF4-FFF2-40B4-BE49-F238E27FC236}">
                <a16:creationId xmlns:a16="http://schemas.microsoft.com/office/drawing/2014/main" id="{3336F7DF-B06D-224C-8041-70EA80FDB14F}"/>
              </a:ext>
            </a:extLst>
          </p:cNvPr>
          <p:cNvSpPr>
            <a:spLocks noGrp="1"/>
          </p:cNvSpPr>
          <p:nvPr>
            <p:ph type="body" sz="quarter" idx="10" hasCustomPrompt="1"/>
          </p:nvPr>
        </p:nvSpPr>
        <p:spPr>
          <a:xfrm>
            <a:off x="580103" y="2988538"/>
            <a:ext cx="3127224" cy="2049598"/>
          </a:xfrm>
          <a:prstGeom prst="rect">
            <a:avLst/>
          </a:prstGeom>
        </p:spPr>
        <p:txBody>
          <a:bodyPr/>
          <a:lstStyle>
            <a:lvl1pPr marL="0" indent="0">
              <a:buNone/>
              <a:defRPr sz="2400">
                <a:solidFill>
                  <a:srgbClr val="646569"/>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900">
                <a:solidFill>
                  <a:srgbClr val="8A8B91"/>
                </a:solidFill>
                <a:latin typeface="Verdana" panose="020B0604030504040204" pitchFamily="34" charset="0"/>
                <a:ea typeface="Verdana" panose="020B0604030504040204" pitchFamily="34" charset="0"/>
                <a:cs typeface="Verdana" panose="020B0604030504040204" pitchFamily="34" charset="0"/>
              </a:defRPr>
            </a:lvl2pPr>
            <a:lvl3pPr>
              <a:defRPr sz="1700">
                <a:solidFill>
                  <a:srgbClr val="8A8B91"/>
                </a:solidFill>
                <a:latin typeface="Verdana" panose="020B0604030504040204" pitchFamily="34" charset="0"/>
                <a:ea typeface="Verdana" panose="020B0604030504040204" pitchFamily="34" charset="0"/>
                <a:cs typeface="Verdana" panose="020B0604030504040204" pitchFamily="34" charset="0"/>
              </a:defRPr>
            </a:lvl3pPr>
            <a:lvl4pPr>
              <a:defRPr sz="1500">
                <a:solidFill>
                  <a:srgbClr val="8A8B91"/>
                </a:solidFill>
                <a:latin typeface="Verdana" panose="020B0604030504040204" pitchFamily="34" charset="0"/>
                <a:ea typeface="Verdana" panose="020B0604030504040204" pitchFamily="34" charset="0"/>
                <a:cs typeface="Verdana" panose="020B0604030504040204" pitchFamily="34" charset="0"/>
              </a:defRPr>
            </a:lvl4pPr>
            <a:lvl5pPr>
              <a:defRPr sz="1200">
                <a:solidFill>
                  <a:srgbClr val="8A8B9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Description of figure</a:t>
            </a:r>
          </a:p>
        </p:txBody>
      </p:sp>
      <p:sp>
        <p:nvSpPr>
          <p:cNvPr id="8" name="Text Placeholder 7">
            <a:extLst>
              <a:ext uri="{FF2B5EF4-FFF2-40B4-BE49-F238E27FC236}">
                <a16:creationId xmlns:a16="http://schemas.microsoft.com/office/drawing/2014/main" id="{903F2D6B-7CC3-584B-81E7-F8AF72D3991C}"/>
              </a:ext>
            </a:extLst>
          </p:cNvPr>
          <p:cNvSpPr>
            <a:spLocks noGrp="1"/>
          </p:cNvSpPr>
          <p:nvPr>
            <p:ph type="body" sz="quarter" idx="13" hasCustomPrompt="1"/>
          </p:nvPr>
        </p:nvSpPr>
        <p:spPr>
          <a:xfrm>
            <a:off x="579438" y="2032947"/>
            <a:ext cx="3127375" cy="894436"/>
          </a:xfrm>
          <a:prstGeom prst="rect">
            <a:avLst/>
          </a:prstGeom>
        </p:spPr>
        <p:txBody>
          <a:bodyPr/>
          <a:lstStyle>
            <a:lvl1pPr marL="0" indent="0">
              <a:buNone/>
              <a:defRPr sz="4500">
                <a:solidFill>
                  <a:srgbClr val="005EB8"/>
                </a:solidFill>
                <a:latin typeface="Georgia" panose="02040502050405020303" pitchFamily="18" charset="0"/>
              </a:defRPr>
            </a:lvl1pPr>
            <a:lvl2pPr marL="457200" indent="0">
              <a:buNone/>
              <a:defRPr sz="4500">
                <a:solidFill>
                  <a:srgbClr val="007EB4"/>
                </a:solidFill>
                <a:latin typeface="Georgia" panose="02040502050405020303" pitchFamily="18" charset="0"/>
              </a:defRPr>
            </a:lvl2pPr>
            <a:lvl3pPr marL="914400" indent="0">
              <a:buNone/>
              <a:defRPr sz="4500">
                <a:solidFill>
                  <a:srgbClr val="007EB4"/>
                </a:solidFill>
                <a:latin typeface="Georgia" panose="02040502050405020303" pitchFamily="18" charset="0"/>
              </a:defRPr>
            </a:lvl3pPr>
            <a:lvl4pPr marL="1371600" indent="0">
              <a:buNone/>
              <a:defRPr sz="4500">
                <a:solidFill>
                  <a:srgbClr val="007EB4"/>
                </a:solidFill>
                <a:latin typeface="Georgia" panose="02040502050405020303" pitchFamily="18" charset="0"/>
              </a:defRPr>
            </a:lvl4pPr>
            <a:lvl5pPr marL="1828800" indent="0">
              <a:buNone/>
              <a:defRPr sz="4500">
                <a:solidFill>
                  <a:srgbClr val="007EB4"/>
                </a:solidFill>
                <a:latin typeface="Georgia" panose="02040502050405020303" pitchFamily="18" charset="0"/>
              </a:defRPr>
            </a:lvl5pPr>
          </a:lstStyle>
          <a:p>
            <a:pPr lvl="0"/>
            <a:r>
              <a:rPr lang="en-US"/>
              <a:t>Figure%</a:t>
            </a:r>
          </a:p>
        </p:txBody>
      </p:sp>
      <p:sp>
        <p:nvSpPr>
          <p:cNvPr id="9" name="Text Placeholder 4">
            <a:extLst>
              <a:ext uri="{FF2B5EF4-FFF2-40B4-BE49-F238E27FC236}">
                <a16:creationId xmlns:a16="http://schemas.microsoft.com/office/drawing/2014/main" id="{F7A43D95-ABC2-DA40-913D-9DBB55B619DA}"/>
              </a:ext>
            </a:extLst>
          </p:cNvPr>
          <p:cNvSpPr>
            <a:spLocks noGrp="1"/>
          </p:cNvSpPr>
          <p:nvPr>
            <p:ph type="body" sz="quarter" idx="14" hasCustomPrompt="1"/>
          </p:nvPr>
        </p:nvSpPr>
        <p:spPr>
          <a:xfrm>
            <a:off x="4553467" y="2032947"/>
            <a:ext cx="7058430" cy="3005189"/>
          </a:xfrm>
          <a:prstGeom prst="rect">
            <a:avLst/>
          </a:prstGeom>
        </p:spPr>
        <p:txBody>
          <a:bodyPr/>
          <a:lstStyle>
            <a:lvl1pPr marL="0" indent="0">
              <a:buNone/>
              <a:defRPr sz="2400">
                <a:solidFill>
                  <a:srgbClr val="646569"/>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900">
                <a:solidFill>
                  <a:srgbClr val="8A8B91"/>
                </a:solidFill>
                <a:latin typeface="Verdana" panose="020B0604030504040204" pitchFamily="34" charset="0"/>
                <a:ea typeface="Verdana" panose="020B0604030504040204" pitchFamily="34" charset="0"/>
                <a:cs typeface="Verdana" panose="020B0604030504040204" pitchFamily="34" charset="0"/>
              </a:defRPr>
            </a:lvl2pPr>
            <a:lvl3pPr>
              <a:defRPr sz="1700">
                <a:solidFill>
                  <a:srgbClr val="8A8B91"/>
                </a:solidFill>
                <a:latin typeface="Verdana" panose="020B0604030504040204" pitchFamily="34" charset="0"/>
                <a:ea typeface="Verdana" panose="020B0604030504040204" pitchFamily="34" charset="0"/>
                <a:cs typeface="Verdana" panose="020B0604030504040204" pitchFamily="34" charset="0"/>
              </a:defRPr>
            </a:lvl3pPr>
            <a:lvl4pPr>
              <a:defRPr sz="1500">
                <a:solidFill>
                  <a:srgbClr val="8A8B91"/>
                </a:solidFill>
                <a:latin typeface="Verdana" panose="020B0604030504040204" pitchFamily="34" charset="0"/>
                <a:ea typeface="Verdana" panose="020B0604030504040204" pitchFamily="34" charset="0"/>
                <a:cs typeface="Verdana" panose="020B0604030504040204" pitchFamily="34" charset="0"/>
              </a:defRPr>
            </a:lvl4pPr>
            <a:lvl5pPr>
              <a:defRPr sz="1200">
                <a:solidFill>
                  <a:srgbClr val="8A8B9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Description of figure</a:t>
            </a:r>
          </a:p>
        </p:txBody>
      </p:sp>
      <p:pic>
        <p:nvPicPr>
          <p:cNvPr id="13" name="Picture 12" descr="A close up of a sign&#10;&#10;Description automatically generated">
            <a:extLst>
              <a:ext uri="{FF2B5EF4-FFF2-40B4-BE49-F238E27FC236}">
                <a16:creationId xmlns:a16="http://schemas.microsoft.com/office/drawing/2014/main" id="{56EBB6D0-CFC9-FB4E-9AEE-17382D0635C3}"/>
              </a:ext>
            </a:extLst>
          </p:cNvPr>
          <p:cNvPicPr>
            <a:picLocks noChangeAspect="1"/>
          </p:cNvPicPr>
          <p:nvPr userDrawn="1"/>
        </p:nvPicPr>
        <p:blipFill>
          <a:blip r:embed="rId2"/>
          <a:stretch>
            <a:fillRect/>
          </a:stretch>
        </p:blipFill>
        <p:spPr>
          <a:xfrm>
            <a:off x="607162" y="135973"/>
            <a:ext cx="1629955" cy="209565"/>
          </a:xfrm>
          <a:prstGeom prst="rect">
            <a:avLst/>
          </a:prstGeom>
        </p:spPr>
      </p:pic>
    </p:spTree>
    <p:extLst>
      <p:ext uri="{BB962C8B-B14F-4D97-AF65-F5344CB8AC3E}">
        <p14:creationId xmlns:p14="http://schemas.microsoft.com/office/powerpoint/2010/main" val="2389987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38"/>
        <p:cNvGrpSpPr/>
        <p:nvPr/>
      </p:nvGrpSpPr>
      <p:grpSpPr>
        <a:xfrm>
          <a:off x="0" y="0"/>
          <a:ext cx="0" cy="0"/>
          <a:chOff x="0" y="0"/>
          <a:chExt cx="0" cy="0"/>
        </a:xfrm>
      </p:grpSpPr>
      <p:sp>
        <p:nvSpPr>
          <p:cNvPr id="39" name="Google Shape;39;p62"/>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62"/>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62"/>
          <p:cNvSpPr txBox="1">
            <a:spLocks noGrp="1"/>
          </p:cNvSpPr>
          <p:nvPr>
            <p:ph type="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8000"/>
              <a:buFont typeface="Calibri"/>
              <a:buNone/>
              <a:defRPr sz="8000" b="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2"/>
          <p:cNvSpPr txBox="1">
            <a:spLocks noGrp="1"/>
          </p:cNvSpPr>
          <p:nvPr>
            <p:ph type="body" idx="1"/>
          </p:nvPr>
        </p:nvSpPr>
        <p:spPr>
          <a:xfrm>
            <a:off x="1097280" y="4453128"/>
            <a:ext cx="10058400" cy="1143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marL="914400" lvl="1" indent="-228600" algn="l">
              <a:lnSpc>
                <a:spcPct val="90000"/>
              </a:lnSpc>
              <a:spcBef>
                <a:spcPts val="200"/>
              </a:spcBef>
              <a:spcAft>
                <a:spcPts val="0"/>
              </a:spcAft>
              <a:buSzPts val="1800"/>
              <a:buNone/>
              <a:defRPr sz="1800">
                <a:solidFill>
                  <a:srgbClr val="888888"/>
                </a:solidFill>
              </a:defRPr>
            </a:lvl2pPr>
            <a:lvl3pPr marL="1371600" lvl="2" indent="-228600" algn="l">
              <a:lnSpc>
                <a:spcPct val="90000"/>
              </a:lnSpc>
              <a:spcBef>
                <a:spcPts val="400"/>
              </a:spcBef>
              <a:spcAft>
                <a:spcPts val="0"/>
              </a:spcAft>
              <a:buSzPts val="1600"/>
              <a:buNone/>
              <a:defRPr sz="1600">
                <a:solidFill>
                  <a:srgbClr val="888888"/>
                </a:solidFill>
              </a:defRPr>
            </a:lvl3pPr>
            <a:lvl4pPr marL="1828800" lvl="3" indent="-228600" algn="l">
              <a:lnSpc>
                <a:spcPct val="90000"/>
              </a:lnSpc>
              <a:spcBef>
                <a:spcPts val="400"/>
              </a:spcBef>
              <a:spcAft>
                <a:spcPts val="0"/>
              </a:spcAft>
              <a:buSzPts val="1400"/>
              <a:buNone/>
              <a:defRPr sz="1400">
                <a:solidFill>
                  <a:srgbClr val="888888"/>
                </a:solidFill>
              </a:defRPr>
            </a:lvl4pPr>
            <a:lvl5pPr marL="2286000" lvl="4" indent="-228600" algn="l">
              <a:lnSpc>
                <a:spcPct val="90000"/>
              </a:lnSpc>
              <a:spcBef>
                <a:spcPts val="400"/>
              </a:spcBef>
              <a:spcAft>
                <a:spcPts val="0"/>
              </a:spcAft>
              <a:buSzPts val="1400"/>
              <a:buNone/>
              <a:defRPr sz="1400">
                <a:solidFill>
                  <a:srgbClr val="888888"/>
                </a:solidFill>
              </a:defRPr>
            </a:lvl5pPr>
            <a:lvl6pPr marL="2743200" lvl="5" indent="-228600" algn="l">
              <a:lnSpc>
                <a:spcPct val="90000"/>
              </a:lnSpc>
              <a:spcBef>
                <a:spcPts val="400"/>
              </a:spcBef>
              <a:spcAft>
                <a:spcPts val="0"/>
              </a:spcAft>
              <a:buSzPts val="1400"/>
              <a:buNone/>
              <a:defRPr sz="1400">
                <a:solidFill>
                  <a:srgbClr val="888888"/>
                </a:solidFill>
              </a:defRPr>
            </a:lvl6pPr>
            <a:lvl7pPr marL="3200400" lvl="6" indent="-228600" algn="l">
              <a:lnSpc>
                <a:spcPct val="90000"/>
              </a:lnSpc>
              <a:spcBef>
                <a:spcPts val="400"/>
              </a:spcBef>
              <a:spcAft>
                <a:spcPts val="0"/>
              </a:spcAft>
              <a:buSzPts val="1400"/>
              <a:buNone/>
              <a:defRPr sz="1400">
                <a:solidFill>
                  <a:srgbClr val="888888"/>
                </a:solidFill>
              </a:defRPr>
            </a:lvl7pPr>
            <a:lvl8pPr marL="3657600" lvl="7" indent="-228600" algn="l">
              <a:lnSpc>
                <a:spcPct val="90000"/>
              </a:lnSpc>
              <a:spcBef>
                <a:spcPts val="400"/>
              </a:spcBef>
              <a:spcAft>
                <a:spcPts val="0"/>
              </a:spcAft>
              <a:buSzPts val="1400"/>
              <a:buNone/>
              <a:defRPr sz="1400">
                <a:solidFill>
                  <a:srgbClr val="888888"/>
                </a:solidFill>
              </a:defRPr>
            </a:lvl8pPr>
            <a:lvl9pPr marL="4114800" lvl="8" indent="-228600" algn="l">
              <a:lnSpc>
                <a:spcPct val="90000"/>
              </a:lnSpc>
              <a:spcBef>
                <a:spcPts val="400"/>
              </a:spcBef>
              <a:spcAft>
                <a:spcPts val="400"/>
              </a:spcAft>
              <a:buSzPts val="1400"/>
              <a:buNone/>
              <a:defRPr sz="1400">
                <a:solidFill>
                  <a:srgbClr val="888888"/>
                </a:solidFill>
              </a:defRPr>
            </a:lvl9pPr>
          </a:lstStyle>
          <a:p>
            <a:endParaRPr/>
          </a:p>
        </p:txBody>
      </p:sp>
      <p:sp>
        <p:nvSpPr>
          <p:cNvPr id="43" name="Google Shape;43;p62"/>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62"/>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6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6" name="Google Shape;46;p62"/>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 Data Points/Boxes">
    <p:bg>
      <p:bgPr>
        <a:solidFill>
          <a:srgbClr val="EDEDEE"/>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14D5AB-3A84-2447-B130-1AC7CE264103}"/>
              </a:ext>
            </a:extLst>
          </p:cNvPr>
          <p:cNvSpPr/>
          <p:nvPr userDrawn="1"/>
        </p:nvSpPr>
        <p:spPr>
          <a:xfrm>
            <a:off x="0" y="1"/>
            <a:ext cx="12192000" cy="46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A0D90A8-7613-274F-ADB6-2D837651F61C}"/>
              </a:ext>
            </a:extLst>
          </p:cNvPr>
          <p:cNvSpPr/>
          <p:nvPr userDrawn="1"/>
        </p:nvSpPr>
        <p:spPr>
          <a:xfrm>
            <a:off x="2312377" y="1797996"/>
            <a:ext cx="3616325" cy="35052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28600" tIns="91440" rIns="228600" bIns="182880" rtlCol="0" anchor="t" anchorCtr="0"/>
          <a:lstStyle/>
          <a:p>
            <a:pPr algn="ctr"/>
            <a:endParaRPr lang="en-US" sz="2800">
              <a:solidFill>
                <a:srgbClr val="75787B"/>
              </a:solidFill>
              <a:latin typeface="Arial" charset="0"/>
              <a:ea typeface="Arial" charset="0"/>
              <a:cs typeface="Arial" charset="0"/>
            </a:endParaRPr>
          </a:p>
        </p:txBody>
      </p:sp>
      <p:sp>
        <p:nvSpPr>
          <p:cNvPr id="15" name="Rectangle 14">
            <a:extLst>
              <a:ext uri="{FF2B5EF4-FFF2-40B4-BE49-F238E27FC236}">
                <a16:creationId xmlns:a16="http://schemas.microsoft.com/office/drawing/2014/main" id="{AE599405-76E2-EE48-9C8D-5C1B2CE4C37C}"/>
              </a:ext>
            </a:extLst>
          </p:cNvPr>
          <p:cNvSpPr/>
          <p:nvPr userDrawn="1"/>
        </p:nvSpPr>
        <p:spPr>
          <a:xfrm>
            <a:off x="6264458" y="1797996"/>
            <a:ext cx="3616325" cy="35052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28600" tIns="91440" rIns="228600" bIns="182880" rtlCol="0" anchor="t" anchorCtr="0"/>
          <a:lstStyle/>
          <a:p>
            <a:pPr algn="ctr"/>
            <a:endParaRPr lang="en-US" sz="2800">
              <a:solidFill>
                <a:srgbClr val="75787B"/>
              </a:solidFill>
              <a:latin typeface="Arial" charset="0"/>
              <a:ea typeface="Arial" charset="0"/>
              <a:cs typeface="Arial" charset="0"/>
            </a:endParaRPr>
          </a:p>
        </p:txBody>
      </p:sp>
      <p:sp>
        <p:nvSpPr>
          <p:cNvPr id="16" name="Text Placeholder 4">
            <a:extLst>
              <a:ext uri="{FF2B5EF4-FFF2-40B4-BE49-F238E27FC236}">
                <a16:creationId xmlns:a16="http://schemas.microsoft.com/office/drawing/2014/main" id="{8711576E-AE9D-CF42-9764-22F71FCF141E}"/>
              </a:ext>
            </a:extLst>
          </p:cNvPr>
          <p:cNvSpPr>
            <a:spLocks noGrp="1"/>
          </p:cNvSpPr>
          <p:nvPr>
            <p:ph type="body" sz="quarter" idx="10" hasCustomPrompt="1"/>
          </p:nvPr>
        </p:nvSpPr>
        <p:spPr>
          <a:xfrm>
            <a:off x="2556724" y="2988538"/>
            <a:ext cx="3127224" cy="2049598"/>
          </a:xfrm>
          <a:prstGeom prst="rect">
            <a:avLst/>
          </a:prstGeom>
        </p:spPr>
        <p:txBody>
          <a:bodyPr/>
          <a:lstStyle>
            <a:lvl1pPr marL="0" indent="0">
              <a:buNone/>
              <a:defRPr sz="2400">
                <a:solidFill>
                  <a:srgbClr val="646569"/>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900">
                <a:solidFill>
                  <a:srgbClr val="8A8B91"/>
                </a:solidFill>
                <a:latin typeface="Verdana" panose="020B0604030504040204" pitchFamily="34" charset="0"/>
                <a:ea typeface="Verdana" panose="020B0604030504040204" pitchFamily="34" charset="0"/>
                <a:cs typeface="Verdana" panose="020B0604030504040204" pitchFamily="34" charset="0"/>
              </a:defRPr>
            </a:lvl2pPr>
            <a:lvl3pPr>
              <a:defRPr sz="1700">
                <a:solidFill>
                  <a:srgbClr val="8A8B91"/>
                </a:solidFill>
                <a:latin typeface="Verdana" panose="020B0604030504040204" pitchFamily="34" charset="0"/>
                <a:ea typeface="Verdana" panose="020B0604030504040204" pitchFamily="34" charset="0"/>
                <a:cs typeface="Verdana" panose="020B0604030504040204" pitchFamily="34" charset="0"/>
              </a:defRPr>
            </a:lvl3pPr>
            <a:lvl4pPr>
              <a:defRPr sz="1500">
                <a:solidFill>
                  <a:srgbClr val="8A8B91"/>
                </a:solidFill>
                <a:latin typeface="Verdana" panose="020B0604030504040204" pitchFamily="34" charset="0"/>
                <a:ea typeface="Verdana" panose="020B0604030504040204" pitchFamily="34" charset="0"/>
                <a:cs typeface="Verdana" panose="020B0604030504040204" pitchFamily="34" charset="0"/>
              </a:defRPr>
            </a:lvl4pPr>
            <a:lvl5pPr>
              <a:defRPr sz="1200">
                <a:solidFill>
                  <a:srgbClr val="8A8B9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Description of figure</a:t>
            </a:r>
          </a:p>
        </p:txBody>
      </p:sp>
      <p:sp>
        <p:nvSpPr>
          <p:cNvPr id="17" name="Text Placeholder 4">
            <a:extLst>
              <a:ext uri="{FF2B5EF4-FFF2-40B4-BE49-F238E27FC236}">
                <a16:creationId xmlns:a16="http://schemas.microsoft.com/office/drawing/2014/main" id="{7BFFEDC0-47E8-424B-BD56-BE25AE305B03}"/>
              </a:ext>
            </a:extLst>
          </p:cNvPr>
          <p:cNvSpPr>
            <a:spLocks noGrp="1"/>
          </p:cNvSpPr>
          <p:nvPr>
            <p:ph type="body" sz="quarter" idx="11" hasCustomPrompt="1"/>
          </p:nvPr>
        </p:nvSpPr>
        <p:spPr>
          <a:xfrm>
            <a:off x="6508602" y="2988538"/>
            <a:ext cx="3127224" cy="2049598"/>
          </a:xfrm>
          <a:prstGeom prst="rect">
            <a:avLst/>
          </a:prstGeom>
        </p:spPr>
        <p:txBody>
          <a:bodyPr/>
          <a:lstStyle>
            <a:lvl1pPr marL="0" indent="0">
              <a:buNone/>
              <a:defRPr sz="2400">
                <a:solidFill>
                  <a:srgbClr val="646569"/>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900">
                <a:solidFill>
                  <a:srgbClr val="8A8B91"/>
                </a:solidFill>
                <a:latin typeface="Verdana" panose="020B0604030504040204" pitchFamily="34" charset="0"/>
                <a:ea typeface="Verdana" panose="020B0604030504040204" pitchFamily="34" charset="0"/>
                <a:cs typeface="Verdana" panose="020B0604030504040204" pitchFamily="34" charset="0"/>
              </a:defRPr>
            </a:lvl2pPr>
            <a:lvl3pPr>
              <a:defRPr sz="1700">
                <a:solidFill>
                  <a:srgbClr val="8A8B91"/>
                </a:solidFill>
                <a:latin typeface="Verdana" panose="020B0604030504040204" pitchFamily="34" charset="0"/>
                <a:ea typeface="Verdana" panose="020B0604030504040204" pitchFamily="34" charset="0"/>
                <a:cs typeface="Verdana" panose="020B0604030504040204" pitchFamily="34" charset="0"/>
              </a:defRPr>
            </a:lvl3pPr>
            <a:lvl4pPr>
              <a:defRPr sz="1500">
                <a:solidFill>
                  <a:srgbClr val="8A8B91"/>
                </a:solidFill>
                <a:latin typeface="Verdana" panose="020B0604030504040204" pitchFamily="34" charset="0"/>
                <a:ea typeface="Verdana" panose="020B0604030504040204" pitchFamily="34" charset="0"/>
                <a:cs typeface="Verdana" panose="020B0604030504040204" pitchFamily="34" charset="0"/>
              </a:defRPr>
            </a:lvl4pPr>
            <a:lvl5pPr>
              <a:defRPr sz="1200">
                <a:solidFill>
                  <a:srgbClr val="8A8B9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Description of figure</a:t>
            </a:r>
          </a:p>
        </p:txBody>
      </p:sp>
      <p:sp>
        <p:nvSpPr>
          <p:cNvPr id="18" name="Text Placeholder 7">
            <a:extLst>
              <a:ext uri="{FF2B5EF4-FFF2-40B4-BE49-F238E27FC236}">
                <a16:creationId xmlns:a16="http://schemas.microsoft.com/office/drawing/2014/main" id="{BEA4B15C-4225-C141-9419-5CCAB845F86E}"/>
              </a:ext>
            </a:extLst>
          </p:cNvPr>
          <p:cNvSpPr>
            <a:spLocks noGrp="1"/>
          </p:cNvSpPr>
          <p:nvPr>
            <p:ph type="body" sz="quarter" idx="13" hasCustomPrompt="1"/>
          </p:nvPr>
        </p:nvSpPr>
        <p:spPr>
          <a:xfrm>
            <a:off x="2556059" y="2032947"/>
            <a:ext cx="3127375" cy="894436"/>
          </a:xfrm>
          <a:prstGeom prst="rect">
            <a:avLst/>
          </a:prstGeom>
        </p:spPr>
        <p:txBody>
          <a:bodyPr/>
          <a:lstStyle>
            <a:lvl1pPr marL="0" indent="0">
              <a:buNone/>
              <a:defRPr sz="4500">
                <a:solidFill>
                  <a:srgbClr val="005EB8"/>
                </a:solidFill>
                <a:latin typeface="Georgia" panose="02040502050405020303" pitchFamily="18" charset="0"/>
              </a:defRPr>
            </a:lvl1pPr>
            <a:lvl2pPr marL="457200" indent="0">
              <a:buNone/>
              <a:defRPr sz="4500">
                <a:solidFill>
                  <a:srgbClr val="007EB4"/>
                </a:solidFill>
                <a:latin typeface="Georgia" panose="02040502050405020303" pitchFamily="18" charset="0"/>
              </a:defRPr>
            </a:lvl2pPr>
            <a:lvl3pPr marL="914400" indent="0">
              <a:buNone/>
              <a:defRPr sz="4500">
                <a:solidFill>
                  <a:srgbClr val="007EB4"/>
                </a:solidFill>
                <a:latin typeface="Georgia" panose="02040502050405020303" pitchFamily="18" charset="0"/>
              </a:defRPr>
            </a:lvl3pPr>
            <a:lvl4pPr marL="1371600" indent="0">
              <a:buNone/>
              <a:defRPr sz="4500">
                <a:solidFill>
                  <a:srgbClr val="007EB4"/>
                </a:solidFill>
                <a:latin typeface="Georgia" panose="02040502050405020303" pitchFamily="18" charset="0"/>
              </a:defRPr>
            </a:lvl4pPr>
            <a:lvl5pPr marL="1828800" indent="0">
              <a:buNone/>
              <a:defRPr sz="4500">
                <a:solidFill>
                  <a:srgbClr val="007EB4"/>
                </a:solidFill>
                <a:latin typeface="Georgia" panose="02040502050405020303" pitchFamily="18" charset="0"/>
              </a:defRPr>
            </a:lvl5pPr>
          </a:lstStyle>
          <a:p>
            <a:pPr lvl="0"/>
            <a:r>
              <a:rPr lang="en-US"/>
              <a:t>Figure%</a:t>
            </a:r>
          </a:p>
        </p:txBody>
      </p:sp>
      <p:sp>
        <p:nvSpPr>
          <p:cNvPr id="19" name="Text Placeholder 7">
            <a:extLst>
              <a:ext uri="{FF2B5EF4-FFF2-40B4-BE49-F238E27FC236}">
                <a16:creationId xmlns:a16="http://schemas.microsoft.com/office/drawing/2014/main" id="{2C27E808-DBF2-C94F-A284-5DF1675B10DE}"/>
              </a:ext>
            </a:extLst>
          </p:cNvPr>
          <p:cNvSpPr>
            <a:spLocks noGrp="1"/>
          </p:cNvSpPr>
          <p:nvPr>
            <p:ph type="body" sz="quarter" idx="14" hasCustomPrompt="1"/>
          </p:nvPr>
        </p:nvSpPr>
        <p:spPr>
          <a:xfrm>
            <a:off x="6508451" y="2032947"/>
            <a:ext cx="3127375" cy="894436"/>
          </a:xfrm>
          <a:prstGeom prst="rect">
            <a:avLst/>
          </a:prstGeom>
        </p:spPr>
        <p:txBody>
          <a:bodyPr/>
          <a:lstStyle>
            <a:lvl1pPr marL="0" indent="0">
              <a:buNone/>
              <a:defRPr sz="4500">
                <a:solidFill>
                  <a:srgbClr val="005EB8"/>
                </a:solidFill>
                <a:latin typeface="Georgia" panose="02040502050405020303" pitchFamily="18" charset="0"/>
              </a:defRPr>
            </a:lvl1pPr>
            <a:lvl2pPr marL="457200" indent="0">
              <a:buNone/>
              <a:defRPr sz="4500">
                <a:solidFill>
                  <a:srgbClr val="007EB4"/>
                </a:solidFill>
                <a:latin typeface="Georgia" panose="02040502050405020303" pitchFamily="18" charset="0"/>
              </a:defRPr>
            </a:lvl2pPr>
            <a:lvl3pPr marL="914400" indent="0">
              <a:buNone/>
              <a:defRPr sz="4500">
                <a:solidFill>
                  <a:srgbClr val="007EB4"/>
                </a:solidFill>
                <a:latin typeface="Georgia" panose="02040502050405020303" pitchFamily="18" charset="0"/>
              </a:defRPr>
            </a:lvl3pPr>
            <a:lvl4pPr marL="1371600" indent="0">
              <a:buNone/>
              <a:defRPr sz="4500">
                <a:solidFill>
                  <a:srgbClr val="007EB4"/>
                </a:solidFill>
                <a:latin typeface="Georgia" panose="02040502050405020303" pitchFamily="18" charset="0"/>
              </a:defRPr>
            </a:lvl4pPr>
            <a:lvl5pPr marL="1828800" indent="0">
              <a:buNone/>
              <a:defRPr sz="4500">
                <a:solidFill>
                  <a:srgbClr val="007EB4"/>
                </a:solidFill>
                <a:latin typeface="Georgia" panose="02040502050405020303" pitchFamily="18" charset="0"/>
              </a:defRPr>
            </a:lvl5pPr>
          </a:lstStyle>
          <a:p>
            <a:pPr lvl="0"/>
            <a:r>
              <a:rPr lang="en-US"/>
              <a:t>Figure%</a:t>
            </a:r>
          </a:p>
        </p:txBody>
      </p:sp>
      <p:pic>
        <p:nvPicPr>
          <p:cNvPr id="11" name="Picture 10" descr="A close up of a sign&#10;&#10;Description automatically generated">
            <a:extLst>
              <a:ext uri="{FF2B5EF4-FFF2-40B4-BE49-F238E27FC236}">
                <a16:creationId xmlns:a16="http://schemas.microsoft.com/office/drawing/2014/main" id="{4D052266-66A3-C04D-99FE-31EB17971D50}"/>
              </a:ext>
            </a:extLst>
          </p:cNvPr>
          <p:cNvPicPr>
            <a:picLocks noChangeAspect="1"/>
          </p:cNvPicPr>
          <p:nvPr userDrawn="1"/>
        </p:nvPicPr>
        <p:blipFill>
          <a:blip r:embed="rId2"/>
          <a:stretch>
            <a:fillRect/>
          </a:stretch>
        </p:blipFill>
        <p:spPr>
          <a:xfrm>
            <a:off x="607162" y="135973"/>
            <a:ext cx="1629955" cy="209565"/>
          </a:xfrm>
          <a:prstGeom prst="rect">
            <a:avLst/>
          </a:prstGeom>
        </p:spPr>
      </p:pic>
    </p:spTree>
    <p:extLst>
      <p:ext uri="{BB962C8B-B14F-4D97-AF65-F5344CB8AC3E}">
        <p14:creationId xmlns:p14="http://schemas.microsoft.com/office/powerpoint/2010/main" val="37021250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clusion/Thank You">
    <p:bg>
      <p:bgPr>
        <a:solidFill>
          <a:srgbClr val="00205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ADB43-7F8C-1947-BA4A-6590721F838D}"/>
              </a:ext>
            </a:extLst>
          </p:cNvPr>
          <p:cNvSpPr>
            <a:spLocks noGrp="1"/>
          </p:cNvSpPr>
          <p:nvPr>
            <p:ph type="ctrTitle" hasCustomPrompt="1"/>
          </p:nvPr>
        </p:nvSpPr>
        <p:spPr>
          <a:xfrm>
            <a:off x="503645" y="1076960"/>
            <a:ext cx="7654835" cy="2941003"/>
          </a:xfrm>
          <a:prstGeom prst="rect">
            <a:avLst/>
          </a:prstGeom>
        </p:spPr>
        <p:txBody>
          <a:bodyPr anchor="b">
            <a:normAutofit/>
          </a:bodyPr>
          <a:lstStyle>
            <a:lvl1pPr algn="l">
              <a:defRPr lang="en-US" sz="6000" smtClean="0">
                <a:solidFill>
                  <a:schemeClr val="bg1"/>
                </a:solidFill>
                <a:effectLst/>
                <a:latin typeface="Georgia" panose="02040502050405020303" pitchFamily="18" charset="0"/>
              </a:defRPr>
            </a:lvl1pPr>
          </a:lstStyle>
          <a:p>
            <a:r>
              <a:rPr lang="en-US"/>
              <a:t>Thank you message.</a:t>
            </a:r>
          </a:p>
        </p:txBody>
      </p:sp>
      <p:sp>
        <p:nvSpPr>
          <p:cNvPr id="3" name="Subtitle 2">
            <a:extLst>
              <a:ext uri="{FF2B5EF4-FFF2-40B4-BE49-F238E27FC236}">
                <a16:creationId xmlns:a16="http://schemas.microsoft.com/office/drawing/2014/main" id="{5DD61C20-A6A1-6F4C-B6E2-BEE27445FB7D}"/>
              </a:ext>
            </a:extLst>
          </p:cNvPr>
          <p:cNvSpPr>
            <a:spLocks noGrp="1"/>
          </p:cNvSpPr>
          <p:nvPr>
            <p:ph type="subTitle" idx="1" hasCustomPrompt="1"/>
          </p:nvPr>
        </p:nvSpPr>
        <p:spPr>
          <a:xfrm>
            <a:off x="503645" y="5044033"/>
            <a:ext cx="7654835" cy="422047"/>
          </a:xfrm>
          <a:prstGeom prst="rect">
            <a:avLst/>
          </a:prstGeom>
        </p:spPr>
        <p:txBody>
          <a:bodyPr anchor="t">
            <a:normAutofit/>
          </a:bodyPr>
          <a:lstStyle>
            <a:lvl1pPr marL="0" indent="0" algn="l">
              <a:buNone/>
              <a:defRPr lang="en-US" sz="2300" b="1" smtClean="0">
                <a:solidFill>
                  <a:schemeClr val="bg1"/>
                </a:solidFill>
                <a:effectLst/>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Full Name</a:t>
            </a:r>
          </a:p>
        </p:txBody>
      </p:sp>
      <p:sp>
        <p:nvSpPr>
          <p:cNvPr id="11" name="Rectangle 10">
            <a:extLst>
              <a:ext uri="{FF2B5EF4-FFF2-40B4-BE49-F238E27FC236}">
                <a16:creationId xmlns:a16="http://schemas.microsoft.com/office/drawing/2014/main" id="{791FA305-B7D4-6B4F-B607-57798C1FCC9E}"/>
              </a:ext>
            </a:extLst>
          </p:cNvPr>
          <p:cNvSpPr/>
          <p:nvPr userDrawn="1"/>
        </p:nvSpPr>
        <p:spPr>
          <a:xfrm>
            <a:off x="0" y="1"/>
            <a:ext cx="12192000" cy="46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ubtitle 2">
            <a:extLst>
              <a:ext uri="{FF2B5EF4-FFF2-40B4-BE49-F238E27FC236}">
                <a16:creationId xmlns:a16="http://schemas.microsoft.com/office/drawing/2014/main" id="{BFA84954-12D9-E046-9722-0C6D198CD414}"/>
              </a:ext>
            </a:extLst>
          </p:cNvPr>
          <p:cNvSpPr txBox="1">
            <a:spLocks/>
          </p:cNvSpPr>
          <p:nvPr userDrawn="1"/>
        </p:nvSpPr>
        <p:spPr>
          <a:xfrm>
            <a:off x="4091510" y="634998"/>
            <a:ext cx="7654835" cy="42204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lang="en-US" sz="2200" b="1" kern="1200" smtClean="0">
                <a:solidFill>
                  <a:schemeClr val="bg1"/>
                </a:solidFill>
                <a:effectLst/>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500" b="0">
                <a:solidFill>
                  <a:srgbClr val="00205B"/>
                </a:solidFill>
              </a:rPr>
              <a:t>Event title/location if applicable</a:t>
            </a:r>
          </a:p>
        </p:txBody>
      </p:sp>
      <p:sp>
        <p:nvSpPr>
          <p:cNvPr id="22" name="Text Placeholder 21">
            <a:extLst>
              <a:ext uri="{FF2B5EF4-FFF2-40B4-BE49-F238E27FC236}">
                <a16:creationId xmlns:a16="http://schemas.microsoft.com/office/drawing/2014/main" id="{0AC367EA-F526-B84C-81D7-C1B52EF5C593}"/>
              </a:ext>
            </a:extLst>
          </p:cNvPr>
          <p:cNvSpPr>
            <a:spLocks noGrp="1"/>
          </p:cNvSpPr>
          <p:nvPr>
            <p:ph type="body" sz="quarter" idx="10" hasCustomPrompt="1"/>
          </p:nvPr>
        </p:nvSpPr>
        <p:spPr>
          <a:xfrm>
            <a:off x="503645" y="5505909"/>
            <a:ext cx="7654834" cy="422275"/>
          </a:xfrm>
          <a:prstGeom prst="rect">
            <a:avLst/>
          </a:prstGeom>
        </p:spPr>
        <p:txBody>
          <a:bodyPr anchor="t"/>
          <a:lstStyle>
            <a:lvl1pPr marL="0" indent="0">
              <a:buNone/>
              <a:defRPr sz="23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3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23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23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23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Contact information</a:t>
            </a:r>
          </a:p>
        </p:txBody>
      </p:sp>
      <p:pic>
        <p:nvPicPr>
          <p:cNvPr id="8" name="Picture 7" descr="A close up of a sign&#10;&#10;Description automatically generated">
            <a:extLst>
              <a:ext uri="{FF2B5EF4-FFF2-40B4-BE49-F238E27FC236}">
                <a16:creationId xmlns:a16="http://schemas.microsoft.com/office/drawing/2014/main" id="{4CDA5D1F-E9A5-FA43-9337-AC381FBDF33F}"/>
              </a:ext>
            </a:extLst>
          </p:cNvPr>
          <p:cNvPicPr>
            <a:picLocks noChangeAspect="1"/>
          </p:cNvPicPr>
          <p:nvPr userDrawn="1"/>
        </p:nvPicPr>
        <p:blipFill>
          <a:blip r:embed="rId2"/>
          <a:stretch>
            <a:fillRect/>
          </a:stretch>
        </p:blipFill>
        <p:spPr>
          <a:xfrm>
            <a:off x="607162" y="135973"/>
            <a:ext cx="1629955" cy="209565"/>
          </a:xfrm>
          <a:prstGeom prst="rect">
            <a:avLst/>
          </a:prstGeom>
        </p:spPr>
      </p:pic>
    </p:spTree>
    <p:extLst>
      <p:ext uri="{BB962C8B-B14F-4D97-AF65-F5344CB8AC3E}">
        <p14:creationId xmlns:p14="http://schemas.microsoft.com/office/powerpoint/2010/main" val="41334922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2751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83B489-F724-5649-94BE-C8FB6496C5A5}"/>
              </a:ext>
            </a:extLst>
          </p:cNvPr>
          <p:cNvPicPr>
            <a:picLocks noChangeAspect="1"/>
          </p:cNvPicPr>
          <p:nvPr userDrawn="1"/>
        </p:nvPicPr>
        <p:blipFill>
          <a:blip r:embed="rId2"/>
          <a:stretch>
            <a:fillRect/>
          </a:stretch>
        </p:blipFill>
        <p:spPr>
          <a:xfrm>
            <a:off x="-10760" y="-27874"/>
            <a:ext cx="12225528" cy="944461"/>
          </a:xfrm>
          <a:prstGeom prst="rect">
            <a:avLst/>
          </a:prstGeom>
        </p:spPr>
      </p:pic>
    </p:spTree>
    <p:extLst>
      <p:ext uri="{BB962C8B-B14F-4D97-AF65-F5344CB8AC3E}">
        <p14:creationId xmlns:p14="http://schemas.microsoft.com/office/powerpoint/2010/main" val="22194800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46A1000-7023-0943-64F5-4E10C72AAB05}"/>
              </a:ext>
            </a:extLst>
          </p:cNvPr>
          <p:cNvGrpSpPr/>
          <p:nvPr userDrawn="1"/>
        </p:nvGrpSpPr>
        <p:grpSpPr>
          <a:xfrm>
            <a:off x="1" y="0"/>
            <a:ext cx="12200128" cy="6858000"/>
            <a:chOff x="-8130" y="0"/>
            <a:chExt cx="12200128" cy="6858000"/>
          </a:xfrm>
          <a:solidFill>
            <a:srgbClr val="0077C8"/>
          </a:solidFill>
        </p:grpSpPr>
        <p:pic>
          <p:nvPicPr>
            <p:cNvPr id="11" name="Picture 10" descr="A picture containing outdoor, sky, tree, grass&#10;&#10;Description automatically generated">
              <a:extLst>
                <a:ext uri="{FF2B5EF4-FFF2-40B4-BE49-F238E27FC236}">
                  <a16:creationId xmlns:a16="http://schemas.microsoft.com/office/drawing/2014/main" id="{D1DCB511-5654-1470-B9B4-88B19986346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7660" b="13766"/>
            <a:stretch/>
          </p:blipFill>
          <p:spPr>
            <a:xfrm>
              <a:off x="8123934" y="2391396"/>
              <a:ext cx="4068064" cy="4466604"/>
            </a:xfrm>
            <a:prstGeom prst="rect">
              <a:avLst/>
            </a:prstGeom>
            <a:grpFill/>
            <a:ln>
              <a:noFill/>
            </a:ln>
          </p:spPr>
        </p:pic>
        <p:pic>
          <p:nvPicPr>
            <p:cNvPr id="12" name="Picture 11" descr="A picture containing cage&#10;&#10;Description automatically generated">
              <a:extLst>
                <a:ext uri="{FF2B5EF4-FFF2-40B4-BE49-F238E27FC236}">
                  <a16:creationId xmlns:a16="http://schemas.microsoft.com/office/drawing/2014/main" id="{8E38CD43-417C-5F50-476B-97745D7AEB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33267"/>
            <a:stretch/>
          </p:blipFill>
          <p:spPr>
            <a:xfrm>
              <a:off x="4059935" y="2291143"/>
              <a:ext cx="4068063" cy="4566857"/>
            </a:xfrm>
            <a:prstGeom prst="rect">
              <a:avLst/>
            </a:prstGeom>
            <a:grpFill/>
            <a:ln>
              <a:noFill/>
            </a:ln>
          </p:spPr>
        </p:pic>
        <p:pic>
          <p:nvPicPr>
            <p:cNvPr id="13" name="Picture 12" descr="A building with many windows&#10;&#10;Description automatically generated with low confidence">
              <a:extLst>
                <a:ext uri="{FF2B5EF4-FFF2-40B4-BE49-F238E27FC236}">
                  <a16:creationId xmlns:a16="http://schemas.microsoft.com/office/drawing/2014/main" id="{EC2F07DB-39BE-5AB6-7F4D-B96A018E7C1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33400" b="31981"/>
            <a:stretch/>
          </p:blipFill>
          <p:spPr>
            <a:xfrm>
              <a:off x="2" y="635728"/>
              <a:ext cx="4059934" cy="6222272"/>
            </a:xfrm>
            <a:prstGeom prst="rect">
              <a:avLst/>
            </a:prstGeom>
            <a:grpFill/>
            <a:ln>
              <a:noFill/>
            </a:ln>
          </p:spPr>
        </p:pic>
        <p:sp>
          <p:nvSpPr>
            <p:cNvPr id="14" name="Rectangle 13">
              <a:extLst>
                <a:ext uri="{FF2B5EF4-FFF2-40B4-BE49-F238E27FC236}">
                  <a16:creationId xmlns:a16="http://schemas.microsoft.com/office/drawing/2014/main" id="{C53BF9D5-8670-41BE-9A7A-1C22021115D1}"/>
                </a:ext>
              </a:extLst>
            </p:cNvPr>
            <p:cNvSpPr/>
            <p:nvPr userDrawn="1"/>
          </p:nvSpPr>
          <p:spPr>
            <a:xfrm>
              <a:off x="-8130" y="0"/>
              <a:ext cx="12191998" cy="42190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5" name="Picture 14" descr="A picture containing text, indoor, ceiling&#10;&#10;Description automatically generated">
              <a:extLst>
                <a:ext uri="{FF2B5EF4-FFF2-40B4-BE49-F238E27FC236}">
                  <a16:creationId xmlns:a16="http://schemas.microsoft.com/office/drawing/2014/main" id="{E20093DD-7E14-5BC1-69F6-6F4AF6410C8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921" b="3362"/>
            <a:stretch/>
          </p:blipFill>
          <p:spPr>
            <a:xfrm>
              <a:off x="8123934" y="4219074"/>
              <a:ext cx="4059934" cy="2638926"/>
            </a:xfrm>
            <a:prstGeom prst="rect">
              <a:avLst/>
            </a:prstGeom>
            <a:grpFill/>
            <a:ln>
              <a:noFill/>
            </a:ln>
          </p:spPr>
        </p:pic>
      </p:grpSp>
      <p:sp>
        <p:nvSpPr>
          <p:cNvPr id="4" name="Date Placeholder 3"/>
          <p:cNvSpPr>
            <a:spLocks noGrp="1"/>
          </p:cNvSpPr>
          <p:nvPr>
            <p:ph type="dt" sz="half" idx="10"/>
          </p:nvPr>
        </p:nvSpPr>
        <p:spPr>
          <a:xfrm>
            <a:off x="4684590" y="3637431"/>
            <a:ext cx="2844800" cy="365125"/>
          </a:xfrm>
        </p:spPr>
        <p:txBody>
          <a:bodyPr/>
          <a:lstStyle>
            <a:lvl1pPr algn="ctr">
              <a:defRPr sz="2400">
                <a:solidFill>
                  <a:schemeClr val="bg1"/>
                </a:solidFill>
                <a:latin typeface="Arial Black" panose="020B0A04020102020204" pitchFamily="34" charset="0"/>
              </a:defRPr>
            </a:lvl1pPr>
          </a:lstStyle>
          <a:p>
            <a:fld id="{241EB5C9-1307-BA42-ABA2-0BC069CD8E7F}" type="datetimeFigureOut">
              <a:rPr lang="en-US" smtClean="0"/>
              <a:pPr/>
              <a:t>4/24/2026</a:t>
            </a:fld>
            <a:endParaRPr lang="en-US"/>
          </a:p>
        </p:txBody>
      </p:sp>
      <p:sp>
        <p:nvSpPr>
          <p:cNvPr id="5" name="Footer Placeholder 4"/>
          <p:cNvSpPr>
            <a:spLocks noGrp="1"/>
          </p:cNvSpPr>
          <p:nvPr>
            <p:ph type="ftr" sz="quarter" idx="11"/>
          </p:nvPr>
        </p:nvSpPr>
        <p:spPr>
          <a:xfrm>
            <a:off x="4165600" y="262903"/>
            <a:ext cx="3860800" cy="365125"/>
          </a:xfr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8686800" y="270603"/>
            <a:ext cx="2844800" cy="365125"/>
          </a:xfrm>
          <a:prstGeom prst="rect">
            <a:avLst/>
          </a:prstGeom>
        </p:spPr>
        <p:txBody>
          <a:bodyPr/>
          <a:lstStyle>
            <a:lvl1pPr>
              <a:defRPr>
                <a:solidFill>
                  <a:schemeClr val="bg1"/>
                </a:solidFill>
              </a:defRPr>
            </a:lvl1pPr>
          </a:lstStyle>
          <a:p>
            <a:fld id="{C5EF2332-01BF-834F-8236-50238282D533}" type="slidenum">
              <a:rPr lang="en-US" smtClean="0"/>
              <a:pPr/>
              <a:t>‹#›</a:t>
            </a:fld>
            <a:endParaRPr lang="en-US"/>
          </a:p>
        </p:txBody>
      </p:sp>
      <p:pic>
        <p:nvPicPr>
          <p:cNvPr id="16" name="Picture 15">
            <a:extLst>
              <a:ext uri="{FF2B5EF4-FFF2-40B4-BE49-F238E27FC236}">
                <a16:creationId xmlns:a16="http://schemas.microsoft.com/office/drawing/2014/main" id="{C925B66C-7C9C-2313-F237-A6625CD5377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094419" y="532167"/>
            <a:ext cx="2003169" cy="1325941"/>
          </a:xfrm>
          <a:prstGeom prst="rect">
            <a:avLst/>
          </a:prstGeom>
        </p:spPr>
      </p:pic>
      <p:sp>
        <p:nvSpPr>
          <p:cNvPr id="3" name="Subtitle 2">
            <a:extLst>
              <a:ext uri="{FF2B5EF4-FFF2-40B4-BE49-F238E27FC236}">
                <a16:creationId xmlns:a16="http://schemas.microsoft.com/office/drawing/2014/main" id="{3EC04409-91A3-93CF-ED34-D42B4FD3FD27}"/>
              </a:ext>
            </a:extLst>
          </p:cNvPr>
          <p:cNvSpPr>
            <a:spLocks noGrp="1"/>
          </p:cNvSpPr>
          <p:nvPr>
            <p:ph type="subTitle" idx="1"/>
          </p:nvPr>
        </p:nvSpPr>
        <p:spPr>
          <a:xfrm>
            <a:off x="1524000" y="4219074"/>
            <a:ext cx="9144000" cy="578045"/>
          </a:xfrm>
          <a:prstGeom prst="rect">
            <a:avLst/>
          </a:prstGeom>
        </p:spPr>
        <p:txBody>
          <a:bodyPr/>
          <a:lstStyle>
            <a:lvl1pPr marL="0" indent="0" algn="ctr">
              <a:buNone/>
              <a:defRPr sz="2800" b="1" i="0">
                <a:solidFill>
                  <a:schemeClr val="bg1"/>
                </a:solidFill>
                <a:latin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itle 1">
            <a:extLst>
              <a:ext uri="{FF2B5EF4-FFF2-40B4-BE49-F238E27FC236}">
                <a16:creationId xmlns:a16="http://schemas.microsoft.com/office/drawing/2014/main" id="{1D5EA920-A03C-D202-0153-1C0FD76BE34E}"/>
              </a:ext>
            </a:extLst>
          </p:cNvPr>
          <p:cNvSpPr>
            <a:spLocks noGrp="1"/>
          </p:cNvSpPr>
          <p:nvPr>
            <p:ph type="ctrTitle"/>
          </p:nvPr>
        </p:nvSpPr>
        <p:spPr>
          <a:xfrm>
            <a:off x="1524000" y="1060064"/>
            <a:ext cx="9144000" cy="2387600"/>
          </a:xfrm>
        </p:spPr>
        <p:txBody>
          <a:bodyPr anchor="b">
            <a:normAutofit/>
          </a:bodyPr>
          <a:lstStyle>
            <a:lvl1pPr algn="ctr">
              <a:defRPr sz="4800">
                <a:solidFill>
                  <a:schemeClr val="bg1"/>
                </a:solidFill>
              </a:defRPr>
            </a:lvl1pPr>
          </a:lstStyle>
          <a:p>
            <a:r>
              <a:rPr lang="en-US"/>
              <a:t>Click to edit Master title style</a:t>
            </a:r>
          </a:p>
        </p:txBody>
      </p:sp>
    </p:spTree>
    <p:extLst>
      <p:ext uri="{BB962C8B-B14F-4D97-AF65-F5344CB8AC3E}">
        <p14:creationId xmlns:p14="http://schemas.microsoft.com/office/powerpoint/2010/main" val="41025888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ribal Nations Acknowledgem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6CCA35-84EF-7D2D-3EDF-F764C47897C0}"/>
              </a:ext>
            </a:extLst>
          </p:cNvPr>
          <p:cNvSpPr/>
          <p:nvPr userDrawn="1"/>
        </p:nvSpPr>
        <p:spPr>
          <a:xfrm>
            <a:off x="0" y="0"/>
            <a:ext cx="12192000" cy="3429000"/>
          </a:xfrm>
          <a:prstGeom prst="rect">
            <a:avLst/>
          </a:prstGeom>
          <a:solidFill>
            <a:srgbClr val="8C5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3FDB215-FC87-1EA6-9DD7-094F16C75690}"/>
              </a:ext>
            </a:extLst>
          </p:cNvPr>
          <p:cNvPicPr>
            <a:picLocks noChangeAspect="1"/>
          </p:cNvPicPr>
          <p:nvPr userDrawn="1"/>
        </p:nvPicPr>
        <p:blipFill rotWithShape="1">
          <a:blip r:embed="rId2"/>
          <a:srcRect l="8867" t="31404" r="8058" b="37810"/>
          <a:stretch/>
        </p:blipFill>
        <p:spPr>
          <a:xfrm>
            <a:off x="2435601" y="338666"/>
            <a:ext cx="7320798" cy="2751668"/>
          </a:xfrm>
          <a:prstGeom prst="rect">
            <a:avLst/>
          </a:prstGeom>
          <a:noFill/>
        </p:spPr>
      </p:pic>
      <p:sp>
        <p:nvSpPr>
          <p:cNvPr id="4" name="TextBox 3">
            <a:extLst>
              <a:ext uri="{FF2B5EF4-FFF2-40B4-BE49-F238E27FC236}">
                <a16:creationId xmlns:a16="http://schemas.microsoft.com/office/drawing/2014/main" id="{DAECDB47-E659-6A4A-5D83-B15B3799976D}"/>
              </a:ext>
            </a:extLst>
          </p:cNvPr>
          <p:cNvSpPr txBox="1"/>
          <p:nvPr userDrawn="1"/>
        </p:nvSpPr>
        <p:spPr>
          <a:xfrm>
            <a:off x="4207856" y="3863367"/>
            <a:ext cx="6922885" cy="2317301"/>
          </a:xfrm>
          <a:prstGeom prst="rect">
            <a:avLst/>
          </a:prstGeom>
          <a:noFill/>
        </p:spPr>
        <p:txBody>
          <a:bodyPr wrap="square" rtlCol="0">
            <a:spAutoFit/>
          </a:bodyPr>
          <a:lstStyle/>
          <a:p>
            <a:pPr marL="0" algn="l" defTabSz="457200" rtl="0" eaLnBrk="1" latinLnBrk="0" hangingPunct="1">
              <a:lnSpc>
                <a:spcPts val="2460"/>
              </a:lnSpc>
            </a:pPr>
            <a:r>
              <a:rPr lang="en-US" sz="1800" kern="1200">
                <a:solidFill>
                  <a:schemeClr val="tx1"/>
                </a:solidFill>
                <a:latin typeface="Arial" panose="020B0604020202020204" pitchFamily="34" charset="0"/>
                <a:ea typeface="+mn-ea"/>
                <a:cs typeface="Arial" panose="020B0604020202020204" pitchFamily="34" charset="0"/>
              </a:rPr>
              <a:t>On behalf of Pima County residents, we honor the tribal nations who have served as caretakers of this land from time immemorial and respectfully acknowledge the ancestral homelands of the Tohono O’odham Nation and the multi-millennial presence of the Pascua Yaqui tribe within Pima County. Consistent with Pima County’s commitment to diversity and inclusion, we strive toward building equal-partner relationships with Arizona’s tribal nations.</a:t>
            </a:r>
          </a:p>
        </p:txBody>
      </p:sp>
      <p:pic>
        <p:nvPicPr>
          <p:cNvPr id="5" name="Picture 4">
            <a:extLst>
              <a:ext uri="{FF2B5EF4-FFF2-40B4-BE49-F238E27FC236}">
                <a16:creationId xmlns:a16="http://schemas.microsoft.com/office/drawing/2014/main" id="{0C89C05C-C217-8EC6-F182-A1B1C51DF509}"/>
              </a:ext>
            </a:extLst>
          </p:cNvPr>
          <p:cNvPicPr>
            <a:picLocks noChangeAspect="1"/>
          </p:cNvPicPr>
          <p:nvPr userDrawn="1"/>
        </p:nvPicPr>
        <p:blipFill>
          <a:blip r:embed="rId3"/>
          <a:stretch>
            <a:fillRect/>
          </a:stretch>
        </p:blipFill>
        <p:spPr>
          <a:xfrm>
            <a:off x="597966" y="3704857"/>
            <a:ext cx="2902076" cy="1962150"/>
          </a:xfrm>
          <a:prstGeom prst="rect">
            <a:avLst/>
          </a:prstGeom>
        </p:spPr>
      </p:pic>
    </p:spTree>
    <p:extLst>
      <p:ext uri="{BB962C8B-B14F-4D97-AF65-F5344CB8AC3E}">
        <p14:creationId xmlns:p14="http://schemas.microsoft.com/office/powerpoint/2010/main" val="26676230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pic>
        <p:nvPicPr>
          <p:cNvPr id="7" name="Picture 6" descr="A building with many windows&#10;&#10;Description automatically generated with low confidence">
            <a:extLst>
              <a:ext uri="{FF2B5EF4-FFF2-40B4-BE49-F238E27FC236}">
                <a16:creationId xmlns:a16="http://schemas.microsoft.com/office/drawing/2014/main" id="{F2226F8A-2EDC-31F6-540E-E7B892E3A7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3400" b="31981"/>
          <a:stretch/>
        </p:blipFill>
        <p:spPr>
          <a:xfrm>
            <a:off x="2" y="635728"/>
            <a:ext cx="4059934" cy="6222272"/>
          </a:xfrm>
          <a:prstGeom prst="rect">
            <a:avLst/>
          </a:prstGeom>
        </p:spPr>
      </p:pic>
      <p:sp>
        <p:nvSpPr>
          <p:cNvPr id="8" name="Rectangle 7">
            <a:extLst>
              <a:ext uri="{FF2B5EF4-FFF2-40B4-BE49-F238E27FC236}">
                <a16:creationId xmlns:a16="http://schemas.microsoft.com/office/drawing/2014/main" id="{C2F92760-62D9-19AC-0842-27FB352F7301}"/>
              </a:ext>
            </a:extLst>
          </p:cNvPr>
          <p:cNvSpPr/>
          <p:nvPr userDrawn="1"/>
        </p:nvSpPr>
        <p:spPr>
          <a:xfrm>
            <a:off x="1" y="0"/>
            <a:ext cx="4059934" cy="4219074"/>
          </a:xfrm>
          <a:prstGeom prst="rect">
            <a:avLst/>
          </a:prstGeom>
          <a:solidFill>
            <a:srgbClr val="007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675632" y="284671"/>
            <a:ext cx="6912867" cy="6071679"/>
          </a:xfrm>
        </p:spPr>
        <p:txBody>
          <a:bodyPr>
            <a:normAutofit/>
          </a:bodyPr>
          <a:lstStyle>
            <a:lvl1pPr>
              <a:defRPr sz="1400"/>
            </a:lvl1pPr>
            <a:lvl2pPr>
              <a:defRPr sz="12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1EB5C9-1307-BA42-ABA2-0BC069CD8E7F}" type="datetimeFigureOut">
              <a:rPr lang="en-US" smtClean="0"/>
              <a:t>4/24/2026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42096" y="6356351"/>
            <a:ext cx="2844800" cy="365125"/>
          </a:xfrm>
          <a:prstGeom prst="rect">
            <a:avLst/>
          </a:prstGeom>
        </p:spPr>
        <p:txBody>
          <a:bodyPr/>
          <a:lstStyle/>
          <a:p>
            <a:fld id="{C5EF2332-01BF-834F-8236-50238282D533}" type="slidenum">
              <a:rPr lang="en-US" smtClean="0"/>
              <a:t>‹#›</a:t>
            </a:fld>
            <a:endParaRPr lang="en-US"/>
          </a:p>
        </p:txBody>
      </p:sp>
      <p:pic>
        <p:nvPicPr>
          <p:cNvPr id="9" name="Picture 8">
            <a:extLst>
              <a:ext uri="{FF2B5EF4-FFF2-40B4-BE49-F238E27FC236}">
                <a16:creationId xmlns:a16="http://schemas.microsoft.com/office/drawing/2014/main" id="{421C45A1-17FE-3E43-7E4B-4823DEB40CE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0942" y="219160"/>
            <a:ext cx="1067821" cy="706814"/>
          </a:xfrm>
          <a:prstGeom prst="rect">
            <a:avLst/>
          </a:prstGeom>
        </p:spPr>
      </p:pic>
      <p:sp>
        <p:nvSpPr>
          <p:cNvPr id="11" name="Title 1">
            <a:extLst>
              <a:ext uri="{FF2B5EF4-FFF2-40B4-BE49-F238E27FC236}">
                <a16:creationId xmlns:a16="http://schemas.microsoft.com/office/drawing/2014/main" id="{6A2A28A9-A229-AEAA-1871-DE77BF4DC4A1}"/>
              </a:ext>
            </a:extLst>
          </p:cNvPr>
          <p:cNvSpPr>
            <a:spLocks noGrp="1"/>
          </p:cNvSpPr>
          <p:nvPr>
            <p:ph type="title"/>
          </p:nvPr>
        </p:nvSpPr>
        <p:spPr>
          <a:xfrm>
            <a:off x="429768" y="1371600"/>
            <a:ext cx="3200400" cy="914400"/>
          </a:xfrm>
        </p:spPr>
        <p:txBody>
          <a:bodyPr anchor="ctr"/>
          <a:lstStyle>
            <a:lvl1pPr algn="ctr">
              <a:defRPr lang="en-US" sz="2400" b="1" i="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12" name="Text Placeholder 3">
            <a:extLst>
              <a:ext uri="{FF2B5EF4-FFF2-40B4-BE49-F238E27FC236}">
                <a16:creationId xmlns:a16="http://schemas.microsoft.com/office/drawing/2014/main" id="{6F78BE1C-640E-F5CE-C359-8F16095F666E}"/>
              </a:ext>
            </a:extLst>
          </p:cNvPr>
          <p:cNvSpPr>
            <a:spLocks noGrp="1"/>
          </p:cNvSpPr>
          <p:nvPr>
            <p:ph type="body" sz="half" idx="2"/>
          </p:nvPr>
        </p:nvSpPr>
        <p:spPr>
          <a:xfrm>
            <a:off x="429768" y="2292396"/>
            <a:ext cx="3200400" cy="1371600"/>
          </a:xfrm>
        </p:spPr>
        <p:txBody>
          <a:bodyPr anchor="ctr">
            <a:normAutofit/>
          </a:bodyPr>
          <a:lstStyle>
            <a:lvl1pPr marL="0" indent="0" algn="ctr" defTabSz="914377" rtl="0" eaLnBrk="1" latinLnBrk="0" hangingPunct="1">
              <a:lnSpc>
                <a:spcPct val="90000"/>
              </a:lnSpc>
              <a:spcBef>
                <a:spcPct val="0"/>
              </a:spcBef>
              <a:buNone/>
              <a:defRPr lang="en-US" sz="2000" b="0" i="0" kern="1200" dirty="0">
                <a:solidFill>
                  <a:schemeClr val="bg1"/>
                </a:solidFill>
                <a:latin typeface="Arial" panose="020B0604020202020204" pitchFamily="34" charset="0"/>
                <a:ea typeface="+mj-ea"/>
                <a:cs typeface="Arial" panose="020B0604020202020204" pitchFamily="34" charset="0"/>
              </a:defRPr>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a:t>Click to edit Master text styles</a:t>
            </a:r>
          </a:p>
        </p:txBody>
      </p:sp>
    </p:spTree>
    <p:extLst>
      <p:ext uri="{BB962C8B-B14F-4D97-AF65-F5344CB8AC3E}">
        <p14:creationId xmlns:p14="http://schemas.microsoft.com/office/powerpoint/2010/main" val="9271531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7" name="Picture 6" descr="A building with many windows&#10;&#10;Description automatically generated with low confidence">
            <a:extLst>
              <a:ext uri="{FF2B5EF4-FFF2-40B4-BE49-F238E27FC236}">
                <a16:creationId xmlns:a16="http://schemas.microsoft.com/office/drawing/2014/main" id="{F2226F8A-2EDC-31F6-540E-E7B892E3A7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3400" b="31981"/>
          <a:stretch/>
        </p:blipFill>
        <p:spPr>
          <a:xfrm>
            <a:off x="2" y="635728"/>
            <a:ext cx="4059934" cy="6222272"/>
          </a:xfrm>
          <a:prstGeom prst="rect">
            <a:avLst/>
          </a:prstGeom>
        </p:spPr>
      </p:pic>
      <p:sp>
        <p:nvSpPr>
          <p:cNvPr id="8" name="Rectangle 7">
            <a:extLst>
              <a:ext uri="{FF2B5EF4-FFF2-40B4-BE49-F238E27FC236}">
                <a16:creationId xmlns:a16="http://schemas.microsoft.com/office/drawing/2014/main" id="{C2F92760-62D9-19AC-0842-27FB352F7301}"/>
              </a:ext>
            </a:extLst>
          </p:cNvPr>
          <p:cNvSpPr/>
          <p:nvPr userDrawn="1"/>
        </p:nvSpPr>
        <p:spPr>
          <a:xfrm>
            <a:off x="1" y="0"/>
            <a:ext cx="4059934" cy="4219074"/>
          </a:xfrm>
          <a:prstGeom prst="rect">
            <a:avLst/>
          </a:prstGeom>
          <a:solidFill>
            <a:srgbClr val="007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9768" y="1371600"/>
            <a:ext cx="3200400" cy="914400"/>
          </a:xfrm>
        </p:spPr>
        <p:txBody>
          <a:bodyPr>
            <a:normAutofit/>
          </a:bodyPr>
          <a:lstStyle>
            <a:lvl1pPr>
              <a:defRPr sz="24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4669532" y="284671"/>
            <a:ext cx="6912867" cy="6071679"/>
          </a:xfrm>
        </p:spPr>
        <p:txBody>
          <a:bodyPr>
            <a:normAutofit/>
          </a:bodyPr>
          <a:lstStyle>
            <a:lvl1pPr>
              <a:defRPr sz="1400"/>
            </a:lvl1pPr>
            <a:lvl2pPr>
              <a:defRPr sz="12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1EB5C9-1307-BA42-ABA2-0BC069CD8E7F}" type="datetimeFigureOut">
              <a:rPr lang="en-US" smtClean="0"/>
              <a:t>4/24/2026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35996" y="6355351"/>
            <a:ext cx="2844800" cy="365125"/>
          </a:xfrm>
          <a:prstGeom prst="rect">
            <a:avLst/>
          </a:prstGeom>
        </p:spPr>
        <p:txBody>
          <a:bodyPr/>
          <a:lstStyle/>
          <a:p>
            <a:fld id="{C5EF2332-01BF-834F-8236-50238282D533}" type="slidenum">
              <a:rPr lang="en-US" smtClean="0"/>
              <a:t>‹#›</a:t>
            </a:fld>
            <a:endParaRPr lang="en-US"/>
          </a:p>
        </p:txBody>
      </p:sp>
      <p:pic>
        <p:nvPicPr>
          <p:cNvPr id="9" name="Picture 8">
            <a:extLst>
              <a:ext uri="{FF2B5EF4-FFF2-40B4-BE49-F238E27FC236}">
                <a16:creationId xmlns:a16="http://schemas.microsoft.com/office/drawing/2014/main" id="{421C45A1-17FE-3E43-7E4B-4823DEB40CE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0942" y="219160"/>
            <a:ext cx="1067821" cy="706814"/>
          </a:xfrm>
          <a:prstGeom prst="rect">
            <a:avLst/>
          </a:prstGeom>
        </p:spPr>
      </p:pic>
    </p:spTree>
    <p:extLst>
      <p:ext uri="{BB962C8B-B14F-4D97-AF65-F5344CB8AC3E}">
        <p14:creationId xmlns:p14="http://schemas.microsoft.com/office/powerpoint/2010/main" val="35931846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cSld name="Two Content 2">
    <p:spTree>
      <p:nvGrpSpPr>
        <p:cNvPr id="1" name=""/>
        <p:cNvGrpSpPr/>
        <p:nvPr/>
      </p:nvGrpSpPr>
      <p:grpSpPr>
        <a:xfrm>
          <a:off x="0" y="0"/>
          <a:ext cx="0" cy="0"/>
          <a:chOff x="0" y="0"/>
          <a:chExt cx="0" cy="0"/>
        </a:xfrm>
      </p:grpSpPr>
      <p:sp>
        <p:nvSpPr>
          <p:cNvPr id="2" name="Title 1"/>
          <p:cNvSpPr>
            <a:spLocks noGrp="1"/>
          </p:cNvSpPr>
          <p:nvPr>
            <p:ph type="title"/>
          </p:nvPr>
        </p:nvSpPr>
        <p:spPr>
          <a:xfrm>
            <a:off x="609600" y="15239"/>
            <a:ext cx="10972800" cy="1143000"/>
          </a:xfrm>
        </p:spPr>
        <p:txBody>
          <a:bodyPr>
            <a:normAutofit/>
          </a:bodyPr>
          <a:lstStyle>
            <a:lvl1pPr>
              <a:defRPr sz="3600">
                <a:latin typeface="Arial Black" panose="020B0A04020102020204" pitchFamily="34" charset="0"/>
              </a:defRPr>
            </a:lvl1pPr>
          </a:lstStyle>
          <a:p>
            <a:r>
              <a:rPr lang="en-US"/>
              <a:t>Click to edit Master title style</a:t>
            </a:r>
          </a:p>
        </p:txBody>
      </p:sp>
      <p:sp>
        <p:nvSpPr>
          <p:cNvPr id="3" name="Content Placeholder 2"/>
          <p:cNvSpPr>
            <a:spLocks noGrp="1"/>
          </p:cNvSpPr>
          <p:nvPr>
            <p:ph sz="half" idx="1"/>
          </p:nvPr>
        </p:nvSpPr>
        <p:spPr>
          <a:xfrm>
            <a:off x="293993" y="1180910"/>
            <a:ext cx="7194144" cy="4694505"/>
          </a:xfrm>
        </p:spPr>
        <p:txBody>
          <a:bodyPr/>
          <a:lstStyle>
            <a:lvl1pPr>
              <a:defRPr sz="20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59952" y="1089252"/>
            <a:ext cx="4038059" cy="4708525"/>
          </a:xfrm>
        </p:spPr>
        <p:txBody>
          <a:bodyPr>
            <a:normAutofit/>
          </a:bodyPr>
          <a:lstStyle>
            <a:lvl1pPr>
              <a:lnSpc>
                <a:spcPct val="100000"/>
              </a:lnSpc>
              <a:defRPr sz="1800"/>
            </a:lvl1pPr>
            <a:lvl2pPr>
              <a:lnSpc>
                <a:spcPct val="100000"/>
              </a:lnSpc>
              <a:defRPr sz="1600"/>
            </a:lvl2pPr>
            <a:lvl3pPr>
              <a:lnSpc>
                <a:spcPct val="100000"/>
              </a:lnSpc>
              <a:defRPr sz="1400"/>
            </a:lvl3pPr>
            <a:lvl4pPr>
              <a:lnSpc>
                <a:spcPct val="100000"/>
              </a:lnSpc>
              <a:defRPr sz="1200"/>
            </a:lvl4pPr>
            <a:lvl5pPr>
              <a:lnSpc>
                <a:spcPct val="100000"/>
              </a:lnSpc>
              <a:defRPr sz="1200"/>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1EB5C9-1307-BA42-ABA2-0BC069CD8E7F}" type="datetimeFigureOut">
              <a:rPr lang="en-US" smtClean="0"/>
              <a:t>4/24/2026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671013" y="6140184"/>
            <a:ext cx="2844800" cy="365125"/>
          </a:xfrm>
          <a:prstGeom prst="rect">
            <a:avLst/>
          </a:prstGeom>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4777543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1EB5C9-1307-BA42-ABA2-0BC069CD8E7F}" type="datetimeFigureOut">
              <a:rPr lang="en-US" smtClean="0"/>
              <a:t>4/24/2026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671013" y="6140184"/>
            <a:ext cx="2844800" cy="365125"/>
          </a:xfrm>
          <a:prstGeom prst="rect">
            <a:avLst/>
          </a:prstGeom>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69855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7"/>
        <p:cNvGrpSpPr/>
        <p:nvPr/>
      </p:nvGrpSpPr>
      <p:grpSpPr>
        <a:xfrm>
          <a:off x="0" y="0"/>
          <a:ext cx="0" cy="0"/>
          <a:chOff x="0" y="0"/>
          <a:chExt cx="0" cy="0"/>
        </a:xfrm>
      </p:grpSpPr>
      <p:sp>
        <p:nvSpPr>
          <p:cNvPr id="48" name="Google Shape;48;p63"/>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63"/>
          <p:cNvSpPr txBox="1">
            <a:spLocks noGrp="1"/>
          </p:cNvSpPr>
          <p:nvPr>
            <p:ph type="body" idx="1"/>
          </p:nvPr>
        </p:nvSpPr>
        <p:spPr>
          <a:xfrm>
            <a:off x="1097279" y="1845734"/>
            <a:ext cx="493776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0" name="Google Shape;50;p63"/>
          <p:cNvSpPr txBox="1">
            <a:spLocks noGrp="1"/>
          </p:cNvSpPr>
          <p:nvPr>
            <p:ph type="body" idx="2"/>
          </p:nvPr>
        </p:nvSpPr>
        <p:spPr>
          <a:xfrm>
            <a:off x="6217920" y="1845735"/>
            <a:ext cx="493776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1" name="Google Shape;51;p63"/>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63"/>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6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0A8D52-279B-0EC4-5BC1-5EDC87E25ABE}"/>
              </a:ext>
            </a:extLst>
          </p:cNvPr>
          <p:cNvPicPr>
            <a:picLocks noChangeAspect="1"/>
          </p:cNvPicPr>
          <p:nvPr userDrawn="1"/>
        </p:nvPicPr>
        <p:blipFill rotWithShape="1">
          <a:blip r:embed="rId2"/>
          <a:srcRect r="24765"/>
          <a:stretch/>
        </p:blipFill>
        <p:spPr>
          <a:xfrm>
            <a:off x="0" y="0"/>
            <a:ext cx="12192000" cy="6858000"/>
          </a:xfrm>
          <a:prstGeom prst="rect">
            <a:avLst/>
          </a:prstGeom>
        </p:spPr>
      </p:pic>
      <p:sp>
        <p:nvSpPr>
          <p:cNvPr id="2" name="Title 1"/>
          <p:cNvSpPr>
            <a:spLocks noGrp="1"/>
          </p:cNvSpPr>
          <p:nvPr>
            <p:ph type="title"/>
          </p:nvPr>
        </p:nvSpPr>
        <p:spPr>
          <a:xfrm>
            <a:off x="963084" y="2372693"/>
            <a:ext cx="10363200" cy="2325203"/>
          </a:xfrm>
        </p:spPr>
        <p:txBody>
          <a:bodyPr anchor="t">
            <a:noAutofit/>
          </a:bodyPr>
          <a:lstStyle>
            <a:lvl1pPr algn="ctr" defTabSz="914400" rtl="0" eaLnBrk="1" latinLnBrk="0" hangingPunct="1">
              <a:lnSpc>
                <a:spcPct val="100000"/>
              </a:lnSpc>
              <a:spcBef>
                <a:spcPct val="0"/>
              </a:spcBef>
              <a:buNone/>
              <a:defRPr lang="en-US" sz="5400" kern="1200" dirty="0">
                <a:solidFill>
                  <a:schemeClr val="bg1"/>
                </a:solidFill>
                <a:latin typeface="Arial Black" panose="020B0A04020102020204" pitchFamily="34" charset="0"/>
                <a:ea typeface="+mj-lt"/>
                <a:cs typeface="+mj-lt"/>
              </a:defRPr>
            </a:lvl1pPr>
          </a:lstStyle>
          <a:p>
            <a:r>
              <a:rPr lang="en-US"/>
              <a:t>Click to edit Master title style</a:t>
            </a:r>
          </a:p>
        </p:txBody>
      </p:sp>
      <p:sp>
        <p:nvSpPr>
          <p:cNvPr id="3" name="Text Placeholder 2"/>
          <p:cNvSpPr>
            <a:spLocks noGrp="1"/>
          </p:cNvSpPr>
          <p:nvPr>
            <p:ph type="body" idx="1"/>
          </p:nvPr>
        </p:nvSpPr>
        <p:spPr>
          <a:xfrm>
            <a:off x="963084" y="872505"/>
            <a:ext cx="10363200" cy="1500187"/>
          </a:xfrm>
        </p:spPr>
        <p:txBody>
          <a:bodyPr anchor="b"/>
          <a:lstStyle>
            <a:lvl1pPr marL="0" indent="0">
              <a:buNone/>
              <a:defRPr sz="1500">
                <a:solidFill>
                  <a:schemeClr val="tx1">
                    <a:tint val="7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1EB5C9-1307-BA42-ABA2-0BC069CD8E7F}" type="datetimeFigureOut">
              <a:rPr lang="en-US" smtClean="0"/>
              <a:t>4/24/2026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671013" y="6140184"/>
            <a:ext cx="2844800" cy="365125"/>
          </a:xfrm>
          <a:prstGeom prst="rect">
            <a:avLst/>
          </a:prstGeom>
        </p:spPr>
        <p:txBody>
          <a:bodyPr/>
          <a:lstStyle/>
          <a:p>
            <a:fld id="{C5EF2332-01BF-834F-8236-50238282D533}" type="slidenum">
              <a:rPr lang="en-US" smtClean="0"/>
              <a:t>‹#›</a:t>
            </a:fld>
            <a:endParaRPr lang="en-US"/>
          </a:p>
        </p:txBody>
      </p:sp>
      <p:pic>
        <p:nvPicPr>
          <p:cNvPr id="10" name="Picture 9">
            <a:extLst>
              <a:ext uri="{FF2B5EF4-FFF2-40B4-BE49-F238E27FC236}">
                <a16:creationId xmlns:a16="http://schemas.microsoft.com/office/drawing/2014/main" id="{890BDFBA-7635-247C-DD6B-471525F8854A}"/>
              </a:ext>
            </a:extLst>
          </p:cNvPr>
          <p:cNvPicPr>
            <a:picLocks noChangeAspect="1"/>
          </p:cNvPicPr>
          <p:nvPr userDrawn="1"/>
        </p:nvPicPr>
        <p:blipFill>
          <a:blip r:embed="rId3"/>
          <a:stretch>
            <a:fillRect/>
          </a:stretch>
        </p:blipFill>
        <p:spPr>
          <a:xfrm>
            <a:off x="8166100" y="269886"/>
            <a:ext cx="1816100" cy="1227900"/>
          </a:xfrm>
          <a:prstGeom prst="rect">
            <a:avLst/>
          </a:prstGeom>
        </p:spPr>
      </p:pic>
    </p:spTree>
    <p:extLst>
      <p:ext uri="{BB962C8B-B14F-4D97-AF65-F5344CB8AC3E}">
        <p14:creationId xmlns:p14="http://schemas.microsoft.com/office/powerpoint/2010/main" val="15841914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solidFill>
                  <a:srgbClr val="002060"/>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7E4993-BDA6-4940-B21D-B89FCE9CD75D}" type="datetime1">
              <a:rPr lang="en-US" smtClean="0"/>
              <a:t>4/24/2026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6C9994-A8C6-EE4F-A328-CE642E2F62E6}" type="slidenum">
              <a:rPr lang="en-US" smtClean="0"/>
              <a:t>‹#›</a:t>
            </a:fld>
            <a:endParaRPr lang="en-US"/>
          </a:p>
        </p:txBody>
      </p:sp>
    </p:spTree>
    <p:extLst>
      <p:ext uri="{BB962C8B-B14F-4D97-AF65-F5344CB8AC3E}">
        <p14:creationId xmlns:p14="http://schemas.microsoft.com/office/powerpoint/2010/main" val="18529867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76300"/>
            <a:ext cx="10972800" cy="836612"/>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D7D343-B059-4744-9C9F-0567A566035D}" type="datetime1">
              <a:rPr lang="en-US" smtClean="0"/>
              <a:t>4/24/2026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6C9994-A8C6-EE4F-A328-CE642E2F62E6}" type="slidenum">
              <a:rPr lang="en-US" smtClean="0"/>
              <a:t>‹#›</a:t>
            </a:fld>
            <a:endParaRPr lang="en-US"/>
          </a:p>
        </p:txBody>
      </p:sp>
    </p:spTree>
    <p:extLst>
      <p:ext uri="{BB962C8B-B14F-4D97-AF65-F5344CB8AC3E}">
        <p14:creationId xmlns:p14="http://schemas.microsoft.com/office/powerpoint/2010/main" val="2445744975"/>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normAutofit/>
          </a:bodyPr>
          <a:lstStyle>
            <a:lvl1pPr algn="l">
              <a:defRPr sz="3200" b="1" cap="all"/>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23C46B-D462-4825-BCAE-1B094B7D5D16}" type="datetime1">
              <a:rPr lang="en-US" smtClean="0"/>
              <a:t>4/24/2026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6C9994-A8C6-EE4F-A328-CE642E2F62E6}" type="slidenum">
              <a:rPr lang="en-US" smtClean="0"/>
              <a:t>‹#›</a:t>
            </a:fld>
            <a:endParaRPr lang="en-US"/>
          </a:p>
        </p:txBody>
      </p:sp>
    </p:spTree>
    <p:extLst>
      <p:ext uri="{BB962C8B-B14F-4D97-AF65-F5344CB8AC3E}">
        <p14:creationId xmlns:p14="http://schemas.microsoft.com/office/powerpoint/2010/main" val="5856313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883299"/>
            <a:ext cx="10972800" cy="836612"/>
          </a:xfrm>
        </p:spPr>
        <p:txBody>
          <a:bodyPr/>
          <a:lstStyle/>
          <a:p>
            <a:r>
              <a:rPr lang="en-US"/>
              <a:t>Click to edit Master title style</a:t>
            </a:r>
          </a:p>
        </p:txBody>
      </p:sp>
      <p:sp>
        <p:nvSpPr>
          <p:cNvPr id="3" name="Content Placeholder 2"/>
          <p:cNvSpPr>
            <a:spLocks noGrp="1"/>
          </p:cNvSpPr>
          <p:nvPr>
            <p:ph sz="half" idx="1"/>
          </p:nvPr>
        </p:nvSpPr>
        <p:spPr>
          <a:xfrm>
            <a:off x="609600" y="1862138"/>
            <a:ext cx="5384800" cy="4264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862138"/>
            <a:ext cx="5384800" cy="4264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907F1B-46A5-4F21-88B8-D89396859874}" type="datetime1">
              <a:rPr lang="en-US" smtClean="0"/>
              <a:t>4/24/2026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6C9994-A8C6-EE4F-A328-CE642E2F62E6}" type="slidenum">
              <a:rPr lang="en-US" smtClean="0"/>
              <a:t>‹#›</a:t>
            </a:fld>
            <a:endParaRPr lang="en-US"/>
          </a:p>
        </p:txBody>
      </p:sp>
    </p:spTree>
    <p:extLst>
      <p:ext uri="{BB962C8B-B14F-4D97-AF65-F5344CB8AC3E}">
        <p14:creationId xmlns:p14="http://schemas.microsoft.com/office/powerpoint/2010/main" val="1829675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862138"/>
            <a:ext cx="5386917" cy="632618"/>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501901"/>
            <a:ext cx="5386917" cy="36242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854994"/>
            <a:ext cx="5389033"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501901"/>
            <a:ext cx="5389033" cy="36242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02780A-0918-4D97-95F8-254886BB6FE2}" type="datetime1">
              <a:rPr lang="en-US" smtClean="0"/>
              <a:t>4/24/2026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6C9994-A8C6-EE4F-A328-CE642E2F62E6}" type="slidenum">
              <a:rPr lang="en-US" smtClean="0"/>
              <a:t>‹#›</a:t>
            </a:fld>
            <a:endParaRPr lang="en-US"/>
          </a:p>
        </p:txBody>
      </p:sp>
    </p:spTree>
    <p:extLst>
      <p:ext uri="{BB962C8B-B14F-4D97-AF65-F5344CB8AC3E}">
        <p14:creationId xmlns:p14="http://schemas.microsoft.com/office/powerpoint/2010/main" val="26536383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9CEA29-C8F0-4939-A159-148395009106}" type="datetime1">
              <a:rPr lang="en-US" smtClean="0"/>
              <a:t>4/24/2026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6C9994-A8C6-EE4F-A328-CE642E2F62E6}" type="slidenum">
              <a:rPr lang="en-US" smtClean="0"/>
              <a:t>‹#›</a:t>
            </a:fld>
            <a:endParaRPr lang="en-US"/>
          </a:p>
        </p:txBody>
      </p:sp>
    </p:spTree>
    <p:extLst>
      <p:ext uri="{BB962C8B-B14F-4D97-AF65-F5344CB8AC3E}">
        <p14:creationId xmlns:p14="http://schemas.microsoft.com/office/powerpoint/2010/main" val="34756520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28C873-2587-435D-B222-A5BF29A9BDFE}" type="datetime1">
              <a:rPr lang="en-US" smtClean="0"/>
              <a:t>4/24/2026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6C9994-A8C6-EE4F-A328-CE642E2F62E6}" type="slidenum">
              <a:rPr lang="en-US" smtClean="0"/>
              <a:t>‹#›</a:t>
            </a:fld>
            <a:endParaRPr lang="en-US"/>
          </a:p>
        </p:txBody>
      </p:sp>
    </p:spTree>
    <p:extLst>
      <p:ext uri="{BB962C8B-B14F-4D97-AF65-F5344CB8AC3E}">
        <p14:creationId xmlns:p14="http://schemas.microsoft.com/office/powerpoint/2010/main" val="19619662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876300"/>
            <a:ext cx="4011084" cy="8382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876301"/>
            <a:ext cx="6815667" cy="52498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862138"/>
            <a:ext cx="4011084" cy="42640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650D0E-95E9-4DB9-A1EE-2D013E22F616}" type="datetime1">
              <a:rPr lang="en-US" smtClean="0"/>
              <a:t>4/24/2026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6C9994-A8C6-EE4F-A328-CE642E2F62E6}" type="slidenum">
              <a:rPr lang="en-US" smtClean="0"/>
              <a:t>‹#›</a:t>
            </a:fld>
            <a:endParaRPr lang="en-US"/>
          </a:p>
        </p:txBody>
      </p:sp>
    </p:spTree>
    <p:extLst>
      <p:ext uri="{BB962C8B-B14F-4D97-AF65-F5344CB8AC3E}">
        <p14:creationId xmlns:p14="http://schemas.microsoft.com/office/powerpoint/2010/main" val="39094839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876300"/>
            <a:ext cx="7315200" cy="38512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7106A3-077B-4CA1-87F3-4309C936063A}" type="datetime1">
              <a:rPr lang="en-US" smtClean="0"/>
              <a:t>4/24/2026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6C9994-A8C6-EE4F-A328-CE642E2F62E6}" type="slidenum">
              <a:rPr lang="en-US" smtClean="0"/>
              <a:t>‹#›</a:t>
            </a:fld>
            <a:endParaRPr lang="en-US"/>
          </a:p>
        </p:txBody>
      </p:sp>
    </p:spTree>
    <p:extLst>
      <p:ext uri="{BB962C8B-B14F-4D97-AF65-F5344CB8AC3E}">
        <p14:creationId xmlns:p14="http://schemas.microsoft.com/office/powerpoint/2010/main" val="680224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4"/>
        <p:cNvGrpSpPr/>
        <p:nvPr/>
      </p:nvGrpSpPr>
      <p:grpSpPr>
        <a:xfrm>
          <a:off x="0" y="0"/>
          <a:ext cx="0" cy="0"/>
          <a:chOff x="0" y="0"/>
          <a:chExt cx="0" cy="0"/>
        </a:xfrm>
      </p:grpSpPr>
      <p:sp>
        <p:nvSpPr>
          <p:cNvPr id="55" name="Google Shape;55;p64"/>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64"/>
          <p:cNvSpPr txBox="1">
            <a:spLocks noGrp="1"/>
          </p:cNvSpPr>
          <p:nvPr>
            <p:ph type="body" idx="1"/>
          </p:nvPr>
        </p:nvSpPr>
        <p:spPr>
          <a:xfrm>
            <a:off x="109728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57" name="Google Shape;57;p64"/>
          <p:cNvSpPr txBox="1">
            <a:spLocks noGrp="1"/>
          </p:cNvSpPr>
          <p:nvPr>
            <p:ph type="body" idx="2"/>
          </p:nvPr>
        </p:nvSpPr>
        <p:spPr>
          <a:xfrm>
            <a:off x="1097280" y="2582334"/>
            <a:ext cx="4937760" cy="33782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8" name="Google Shape;58;p64"/>
          <p:cNvSpPr txBox="1">
            <a:spLocks noGrp="1"/>
          </p:cNvSpPr>
          <p:nvPr>
            <p:ph type="body" idx="3"/>
          </p:nvPr>
        </p:nvSpPr>
        <p:spPr>
          <a:xfrm>
            <a:off x="621792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59" name="Google Shape;59;p64"/>
          <p:cNvSpPr txBox="1">
            <a:spLocks noGrp="1"/>
          </p:cNvSpPr>
          <p:nvPr>
            <p:ph type="body" idx="4"/>
          </p:nvPr>
        </p:nvSpPr>
        <p:spPr>
          <a:xfrm>
            <a:off x="6217920" y="2582334"/>
            <a:ext cx="4937760" cy="33782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0" name="Google Shape;60;p64"/>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1" name="Google Shape;61;p64"/>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2" name="Google Shape;62;p6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White) _ PI">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599168E-13D9-4AAE-8C4C-F95760FDEEEB}"/>
              </a:ext>
            </a:extLst>
          </p:cNvPr>
          <p:cNvSpPr txBox="1">
            <a:spLocks/>
          </p:cNvSpPr>
          <p:nvPr userDrawn="1"/>
        </p:nvSpPr>
        <p:spPr>
          <a:xfrm>
            <a:off x="7289054" y="2676819"/>
            <a:ext cx="4910037" cy="23876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kern="1200" cap="small" baseline="0">
                <a:solidFill>
                  <a:schemeClr val="tx1"/>
                </a:solidFill>
                <a:latin typeface="+mj-lt"/>
                <a:ea typeface="+mj-ea"/>
                <a:cs typeface="+mj-cs"/>
              </a:defRPr>
            </a:lvl1pPr>
          </a:lstStyle>
          <a:p>
            <a:r>
              <a:rPr lang="en-US" sz="4000"/>
              <a:t>Performance Improvement</a:t>
            </a:r>
          </a:p>
        </p:txBody>
      </p:sp>
      <p:cxnSp>
        <p:nvCxnSpPr>
          <p:cNvPr id="15" name="Straight Connector 14">
            <a:extLst>
              <a:ext uri="{FF2B5EF4-FFF2-40B4-BE49-F238E27FC236}">
                <a16:creationId xmlns:a16="http://schemas.microsoft.com/office/drawing/2014/main" id="{8848BFBE-72C4-4C1E-BE73-8D3662A2807B}"/>
              </a:ext>
            </a:extLst>
          </p:cNvPr>
          <p:cNvCxnSpPr>
            <a:cxnSpLocks/>
          </p:cNvCxnSpPr>
          <p:nvPr userDrawn="1"/>
        </p:nvCxnSpPr>
        <p:spPr>
          <a:xfrm>
            <a:off x="152404" y="207718"/>
            <a:ext cx="0" cy="149289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Subtitle 2">
            <a:extLst>
              <a:ext uri="{FF2B5EF4-FFF2-40B4-BE49-F238E27FC236}">
                <a16:creationId xmlns:a16="http://schemas.microsoft.com/office/drawing/2014/main" id="{B5025FA9-FCE3-479A-AED5-350949A851EE}"/>
              </a:ext>
            </a:extLst>
          </p:cNvPr>
          <p:cNvSpPr txBox="1">
            <a:spLocks/>
          </p:cNvSpPr>
          <p:nvPr userDrawn="1"/>
        </p:nvSpPr>
        <p:spPr>
          <a:xfrm>
            <a:off x="7296145" y="5138738"/>
            <a:ext cx="4895856" cy="74715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b="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100">
                <a:solidFill>
                  <a:schemeClr val="accent2"/>
                </a:solidFill>
              </a:rPr>
              <a:t>Project Management | Process Engineering | Change Management</a:t>
            </a:r>
          </a:p>
        </p:txBody>
      </p:sp>
      <p:sp>
        <p:nvSpPr>
          <p:cNvPr id="18" name="Text Placeholder 15">
            <a:extLst>
              <a:ext uri="{FF2B5EF4-FFF2-40B4-BE49-F238E27FC236}">
                <a16:creationId xmlns:a16="http://schemas.microsoft.com/office/drawing/2014/main" id="{A98F1E79-A449-46FD-A73B-A357480320D8}"/>
              </a:ext>
            </a:extLst>
          </p:cNvPr>
          <p:cNvSpPr>
            <a:spLocks noGrp="1"/>
          </p:cNvSpPr>
          <p:nvPr>
            <p:ph type="body" sz="quarter" idx="10" hasCustomPrompt="1"/>
          </p:nvPr>
        </p:nvSpPr>
        <p:spPr>
          <a:xfrm>
            <a:off x="385312" y="485345"/>
            <a:ext cx="1847844" cy="571500"/>
          </a:xfrm>
        </p:spPr>
        <p:txBody>
          <a:bodyPr>
            <a:normAutofit/>
          </a:bodyPr>
          <a:lstStyle>
            <a:lvl1pPr marL="0" indent="0" algn="l">
              <a:buNone/>
              <a:defRPr sz="1800" b="1">
                <a:solidFill>
                  <a:schemeClr val="tx1"/>
                </a:solidFill>
              </a:defRPr>
            </a:lvl1pPr>
            <a:lvl2pPr marL="457206" indent="0" algn="ctr">
              <a:buNone/>
              <a:defRPr/>
            </a:lvl2pPr>
            <a:lvl3pPr marL="914411" indent="0" algn="ctr">
              <a:buNone/>
              <a:defRPr/>
            </a:lvl3pPr>
            <a:lvl4pPr marL="1371617" indent="0" algn="ctr">
              <a:buNone/>
              <a:defRPr/>
            </a:lvl4pPr>
            <a:lvl5pPr marL="1828823" indent="0" algn="ctr">
              <a:buNone/>
              <a:defRPr/>
            </a:lvl5pPr>
          </a:lstStyle>
          <a:p>
            <a:pPr lvl="0"/>
            <a:r>
              <a:rPr lang="en-US"/>
              <a:t>Presenter</a:t>
            </a:r>
          </a:p>
        </p:txBody>
      </p:sp>
      <p:sp>
        <p:nvSpPr>
          <p:cNvPr id="19" name="Text Placeholder 15">
            <a:extLst>
              <a:ext uri="{FF2B5EF4-FFF2-40B4-BE49-F238E27FC236}">
                <a16:creationId xmlns:a16="http://schemas.microsoft.com/office/drawing/2014/main" id="{0A0E6E82-D3EE-446E-920E-53A7C439C97B}"/>
              </a:ext>
            </a:extLst>
          </p:cNvPr>
          <p:cNvSpPr>
            <a:spLocks noGrp="1"/>
          </p:cNvSpPr>
          <p:nvPr>
            <p:ph type="body" sz="quarter" idx="11" hasCustomPrompt="1"/>
          </p:nvPr>
        </p:nvSpPr>
        <p:spPr>
          <a:xfrm>
            <a:off x="385312" y="1056845"/>
            <a:ext cx="1847844" cy="376237"/>
          </a:xfrm>
        </p:spPr>
        <p:txBody>
          <a:bodyPr>
            <a:normAutofit/>
          </a:bodyPr>
          <a:lstStyle>
            <a:lvl1pPr marL="0" indent="0" algn="l">
              <a:buNone/>
              <a:defRPr sz="1600">
                <a:solidFill>
                  <a:schemeClr val="accent2"/>
                </a:solidFill>
              </a:defRPr>
            </a:lvl1pPr>
            <a:lvl2pPr marL="457206" indent="0" algn="ctr">
              <a:buNone/>
              <a:defRPr/>
            </a:lvl2pPr>
            <a:lvl3pPr marL="914411" indent="0" algn="ctr">
              <a:buNone/>
              <a:defRPr/>
            </a:lvl3pPr>
            <a:lvl4pPr marL="1371617" indent="0" algn="ctr">
              <a:buNone/>
              <a:defRPr/>
            </a:lvl4pPr>
            <a:lvl5pPr marL="1828823" indent="0" algn="ctr">
              <a:buNone/>
              <a:defRPr/>
            </a:lvl5pPr>
          </a:lstStyle>
          <a:p>
            <a:pPr lvl="0"/>
            <a:r>
              <a:rPr lang="en-US"/>
              <a:t>Date</a:t>
            </a:r>
          </a:p>
        </p:txBody>
      </p:sp>
      <p:pic>
        <p:nvPicPr>
          <p:cNvPr id="3" name="Picture 2" descr="Logo&#10;&#10;Description automatically generated">
            <a:extLst>
              <a:ext uri="{FF2B5EF4-FFF2-40B4-BE49-F238E27FC236}">
                <a16:creationId xmlns:a16="http://schemas.microsoft.com/office/drawing/2014/main" id="{135FE191-4185-4370-88E3-641DC5A032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6" y="6540914"/>
            <a:ext cx="1352151" cy="220759"/>
          </a:xfrm>
          <a:prstGeom prst="rect">
            <a:avLst/>
          </a:prstGeom>
        </p:spPr>
      </p:pic>
      <p:pic>
        <p:nvPicPr>
          <p:cNvPr id="4" name="Picture 3" descr="Text&#10;&#10;Description automatically generated">
            <a:extLst>
              <a:ext uri="{FF2B5EF4-FFF2-40B4-BE49-F238E27FC236}">
                <a16:creationId xmlns:a16="http://schemas.microsoft.com/office/drawing/2014/main" id="{376275BB-937B-4E93-B94D-F6B9CF3CD3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66063" y="0"/>
            <a:ext cx="4542313" cy="6858000"/>
          </a:xfrm>
          <a:prstGeom prst="rect">
            <a:avLst/>
          </a:prstGeom>
        </p:spPr>
      </p:pic>
    </p:spTree>
    <p:extLst>
      <p:ext uri="{BB962C8B-B14F-4D97-AF65-F5344CB8AC3E}">
        <p14:creationId xmlns:p14="http://schemas.microsoft.com/office/powerpoint/2010/main" val="39475183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White) _ PI &amp; Blank Photo">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599168E-13D9-4AAE-8C4C-F95760FDEEEB}"/>
              </a:ext>
            </a:extLst>
          </p:cNvPr>
          <p:cNvSpPr txBox="1">
            <a:spLocks/>
          </p:cNvSpPr>
          <p:nvPr userDrawn="1"/>
        </p:nvSpPr>
        <p:spPr>
          <a:xfrm>
            <a:off x="7289054" y="2676819"/>
            <a:ext cx="4910037" cy="23876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kern="1200" cap="small" baseline="0">
                <a:solidFill>
                  <a:schemeClr val="tx1"/>
                </a:solidFill>
                <a:latin typeface="+mj-lt"/>
                <a:ea typeface="+mj-ea"/>
                <a:cs typeface="+mj-cs"/>
              </a:defRPr>
            </a:lvl1pPr>
          </a:lstStyle>
          <a:p>
            <a:r>
              <a:rPr lang="en-US" sz="4000"/>
              <a:t>Performance Improvement</a:t>
            </a:r>
          </a:p>
        </p:txBody>
      </p:sp>
      <p:sp>
        <p:nvSpPr>
          <p:cNvPr id="17" name="Subtitle 2">
            <a:extLst>
              <a:ext uri="{FF2B5EF4-FFF2-40B4-BE49-F238E27FC236}">
                <a16:creationId xmlns:a16="http://schemas.microsoft.com/office/drawing/2014/main" id="{B5025FA9-FCE3-479A-AED5-350949A851EE}"/>
              </a:ext>
            </a:extLst>
          </p:cNvPr>
          <p:cNvSpPr txBox="1">
            <a:spLocks/>
          </p:cNvSpPr>
          <p:nvPr userDrawn="1"/>
        </p:nvSpPr>
        <p:spPr>
          <a:xfrm>
            <a:off x="7296145" y="5138738"/>
            <a:ext cx="4895856" cy="74715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b="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100">
                <a:solidFill>
                  <a:schemeClr val="accent2"/>
                </a:solidFill>
              </a:rPr>
              <a:t>Project Management | Process Engineering | Change Management</a:t>
            </a:r>
          </a:p>
        </p:txBody>
      </p:sp>
      <p:pic>
        <p:nvPicPr>
          <p:cNvPr id="3" name="Picture 2" descr="Logo&#10;&#10;Description automatically generated">
            <a:extLst>
              <a:ext uri="{FF2B5EF4-FFF2-40B4-BE49-F238E27FC236}">
                <a16:creationId xmlns:a16="http://schemas.microsoft.com/office/drawing/2014/main" id="{135FE191-4185-4370-88E3-641DC5A032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6" y="6540914"/>
            <a:ext cx="1352151" cy="220759"/>
          </a:xfrm>
          <a:prstGeom prst="rect">
            <a:avLst/>
          </a:prstGeom>
        </p:spPr>
      </p:pic>
      <p:sp>
        <p:nvSpPr>
          <p:cNvPr id="9" name="Online Image Placeholder 4">
            <a:extLst>
              <a:ext uri="{FF2B5EF4-FFF2-40B4-BE49-F238E27FC236}">
                <a16:creationId xmlns:a16="http://schemas.microsoft.com/office/drawing/2014/main" id="{4FC66D2B-9BF1-4EF8-8010-4DF482FF1157}"/>
              </a:ext>
            </a:extLst>
          </p:cNvPr>
          <p:cNvSpPr>
            <a:spLocks noGrp="1"/>
          </p:cNvSpPr>
          <p:nvPr>
            <p:ph type="clipArt" sz="quarter" idx="14"/>
          </p:nvPr>
        </p:nvSpPr>
        <p:spPr>
          <a:xfrm>
            <a:off x="2461473" y="0"/>
            <a:ext cx="4542313" cy="6858000"/>
          </a:xfrm>
        </p:spPr>
        <p:txBody>
          <a:bodyPr/>
          <a:lstStyle/>
          <a:p>
            <a:r>
              <a:rPr lang="en-US"/>
              <a:t>Click icon to add online image</a:t>
            </a:r>
          </a:p>
        </p:txBody>
      </p:sp>
      <p:cxnSp>
        <p:nvCxnSpPr>
          <p:cNvPr id="10" name="Straight Connector 9">
            <a:extLst>
              <a:ext uri="{FF2B5EF4-FFF2-40B4-BE49-F238E27FC236}">
                <a16:creationId xmlns:a16="http://schemas.microsoft.com/office/drawing/2014/main" id="{528CCCD3-3E72-4B48-B9E6-4EB25411986D}"/>
              </a:ext>
            </a:extLst>
          </p:cNvPr>
          <p:cNvCxnSpPr>
            <a:cxnSpLocks/>
          </p:cNvCxnSpPr>
          <p:nvPr userDrawn="1"/>
        </p:nvCxnSpPr>
        <p:spPr>
          <a:xfrm>
            <a:off x="152404" y="207718"/>
            <a:ext cx="0" cy="149289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5">
            <a:extLst>
              <a:ext uri="{FF2B5EF4-FFF2-40B4-BE49-F238E27FC236}">
                <a16:creationId xmlns:a16="http://schemas.microsoft.com/office/drawing/2014/main" id="{011CE27F-AD64-49EF-8A7B-6E42492EA4E8}"/>
              </a:ext>
            </a:extLst>
          </p:cNvPr>
          <p:cNvSpPr>
            <a:spLocks noGrp="1"/>
          </p:cNvSpPr>
          <p:nvPr>
            <p:ph type="body" sz="quarter" idx="10" hasCustomPrompt="1"/>
          </p:nvPr>
        </p:nvSpPr>
        <p:spPr>
          <a:xfrm>
            <a:off x="385312" y="485345"/>
            <a:ext cx="1847844" cy="571500"/>
          </a:xfrm>
        </p:spPr>
        <p:txBody>
          <a:bodyPr>
            <a:normAutofit/>
          </a:bodyPr>
          <a:lstStyle>
            <a:lvl1pPr marL="0" indent="0" algn="l">
              <a:buNone/>
              <a:defRPr sz="1800" b="1">
                <a:solidFill>
                  <a:schemeClr val="tx1"/>
                </a:solidFill>
              </a:defRPr>
            </a:lvl1pPr>
            <a:lvl2pPr marL="457206" indent="0" algn="ctr">
              <a:buNone/>
              <a:defRPr/>
            </a:lvl2pPr>
            <a:lvl3pPr marL="914411" indent="0" algn="ctr">
              <a:buNone/>
              <a:defRPr/>
            </a:lvl3pPr>
            <a:lvl4pPr marL="1371617" indent="0" algn="ctr">
              <a:buNone/>
              <a:defRPr/>
            </a:lvl4pPr>
            <a:lvl5pPr marL="1828823" indent="0" algn="ctr">
              <a:buNone/>
              <a:defRPr/>
            </a:lvl5pPr>
          </a:lstStyle>
          <a:p>
            <a:pPr lvl="0"/>
            <a:r>
              <a:rPr lang="en-US"/>
              <a:t>Presenter</a:t>
            </a:r>
          </a:p>
        </p:txBody>
      </p:sp>
      <p:sp>
        <p:nvSpPr>
          <p:cNvPr id="13" name="Text Placeholder 15">
            <a:extLst>
              <a:ext uri="{FF2B5EF4-FFF2-40B4-BE49-F238E27FC236}">
                <a16:creationId xmlns:a16="http://schemas.microsoft.com/office/drawing/2014/main" id="{6D5E57CA-9E3D-4314-9140-F6019A28FBF5}"/>
              </a:ext>
            </a:extLst>
          </p:cNvPr>
          <p:cNvSpPr>
            <a:spLocks noGrp="1"/>
          </p:cNvSpPr>
          <p:nvPr>
            <p:ph type="body" sz="quarter" idx="11" hasCustomPrompt="1"/>
          </p:nvPr>
        </p:nvSpPr>
        <p:spPr>
          <a:xfrm>
            <a:off x="385312" y="1056845"/>
            <a:ext cx="1847844" cy="376237"/>
          </a:xfrm>
        </p:spPr>
        <p:txBody>
          <a:bodyPr>
            <a:normAutofit/>
          </a:bodyPr>
          <a:lstStyle>
            <a:lvl1pPr marL="0" indent="0" algn="l">
              <a:buNone/>
              <a:defRPr sz="1600">
                <a:solidFill>
                  <a:schemeClr val="accent2"/>
                </a:solidFill>
              </a:defRPr>
            </a:lvl1pPr>
            <a:lvl2pPr marL="457206" indent="0" algn="ctr">
              <a:buNone/>
              <a:defRPr/>
            </a:lvl2pPr>
            <a:lvl3pPr marL="914411" indent="0" algn="ctr">
              <a:buNone/>
              <a:defRPr/>
            </a:lvl3pPr>
            <a:lvl4pPr marL="1371617" indent="0" algn="ctr">
              <a:buNone/>
              <a:defRPr/>
            </a:lvl4pPr>
            <a:lvl5pPr marL="1828823" indent="0" algn="ctr">
              <a:buNone/>
              <a:defRPr/>
            </a:lvl5pPr>
          </a:lstStyle>
          <a:p>
            <a:pPr lvl="0"/>
            <a:r>
              <a:rPr lang="en-US"/>
              <a:t>Date</a:t>
            </a:r>
          </a:p>
        </p:txBody>
      </p:sp>
    </p:spTree>
    <p:extLst>
      <p:ext uri="{BB962C8B-B14F-4D97-AF65-F5344CB8AC3E}">
        <p14:creationId xmlns:p14="http://schemas.microsoft.com/office/powerpoint/2010/main" val="8837241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White) _ Blank">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B5025FA9-FCE3-479A-AED5-350949A851EE}"/>
              </a:ext>
            </a:extLst>
          </p:cNvPr>
          <p:cNvSpPr txBox="1">
            <a:spLocks/>
          </p:cNvSpPr>
          <p:nvPr userDrawn="1"/>
        </p:nvSpPr>
        <p:spPr>
          <a:xfrm>
            <a:off x="7296145" y="5138738"/>
            <a:ext cx="4895856" cy="74715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b="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100">
              <a:solidFill>
                <a:schemeClr val="accent2"/>
              </a:solidFill>
            </a:endParaRPr>
          </a:p>
        </p:txBody>
      </p:sp>
      <p:pic>
        <p:nvPicPr>
          <p:cNvPr id="3" name="Picture 2" descr="Logo&#10;&#10;Description automatically generated">
            <a:extLst>
              <a:ext uri="{FF2B5EF4-FFF2-40B4-BE49-F238E27FC236}">
                <a16:creationId xmlns:a16="http://schemas.microsoft.com/office/drawing/2014/main" id="{135FE191-4185-4370-88E3-641DC5A032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6" y="6540914"/>
            <a:ext cx="1352151" cy="220759"/>
          </a:xfrm>
          <a:prstGeom prst="rect">
            <a:avLst/>
          </a:prstGeom>
        </p:spPr>
      </p:pic>
      <p:sp>
        <p:nvSpPr>
          <p:cNvPr id="4" name="Text Placeholder 3">
            <a:extLst>
              <a:ext uri="{FF2B5EF4-FFF2-40B4-BE49-F238E27FC236}">
                <a16:creationId xmlns:a16="http://schemas.microsoft.com/office/drawing/2014/main" id="{958D3935-22C5-45E7-8692-99A9FC00F0AA}"/>
              </a:ext>
            </a:extLst>
          </p:cNvPr>
          <p:cNvSpPr>
            <a:spLocks noGrp="1"/>
          </p:cNvSpPr>
          <p:nvPr>
            <p:ph type="body" sz="quarter" idx="12"/>
          </p:nvPr>
        </p:nvSpPr>
        <p:spPr>
          <a:xfrm>
            <a:off x="7376050" y="2748020"/>
            <a:ext cx="4815950" cy="2406650"/>
          </a:xfrm>
        </p:spPr>
        <p:txBody>
          <a:bodyPr anchor="b">
            <a:normAutofit/>
          </a:bodyPr>
          <a:lstStyle>
            <a:lvl1pPr marL="0" indent="0">
              <a:buNone/>
              <a:defRPr sz="3200" b="1" cap="small" baseline="0"/>
            </a:lvl1pPr>
            <a:lvl2pPr marL="457206" indent="0">
              <a:buNone/>
              <a:defRPr cap="small" baseline="0"/>
            </a:lvl2pPr>
            <a:lvl3pPr marL="914411" indent="0">
              <a:buNone/>
              <a:defRPr cap="small" baseline="0"/>
            </a:lvl3pPr>
            <a:lvl4pPr marL="1371617" indent="0">
              <a:buNone/>
              <a:defRPr cap="small" baseline="0"/>
            </a:lvl4pPr>
            <a:lvl5pPr marL="1828823" indent="0">
              <a:buNone/>
              <a:defRPr cap="small" baseline="0"/>
            </a:lvl5pPr>
          </a:lstStyle>
          <a:p>
            <a:pPr lvl="0"/>
            <a:r>
              <a:rPr lang="en-US"/>
              <a:t>Click to edit Master text styles</a:t>
            </a:r>
          </a:p>
        </p:txBody>
      </p:sp>
      <p:sp>
        <p:nvSpPr>
          <p:cNvPr id="6" name="Text Placeholder 5">
            <a:extLst>
              <a:ext uri="{FF2B5EF4-FFF2-40B4-BE49-F238E27FC236}">
                <a16:creationId xmlns:a16="http://schemas.microsoft.com/office/drawing/2014/main" id="{E54A39FB-BA1A-4F82-987B-971FFFDF6B54}"/>
              </a:ext>
            </a:extLst>
          </p:cNvPr>
          <p:cNvSpPr>
            <a:spLocks noGrp="1"/>
          </p:cNvSpPr>
          <p:nvPr>
            <p:ph type="body" sz="quarter" idx="13" hasCustomPrompt="1"/>
          </p:nvPr>
        </p:nvSpPr>
        <p:spPr>
          <a:xfrm>
            <a:off x="7375526" y="5154613"/>
            <a:ext cx="4816475" cy="731837"/>
          </a:xfrm>
        </p:spPr>
        <p:txBody>
          <a:bodyPr>
            <a:normAutofit/>
          </a:bodyPr>
          <a:lstStyle>
            <a:lvl1pPr marL="0" indent="0">
              <a:buNone/>
              <a:defRPr sz="2000">
                <a:solidFill>
                  <a:schemeClr val="accent2"/>
                </a:solidFill>
              </a:defRPr>
            </a:lvl1pPr>
          </a:lstStyle>
          <a:p>
            <a:pPr lvl="0"/>
            <a:r>
              <a:rPr lang="en-US"/>
              <a:t>Click to edit subtitle</a:t>
            </a:r>
          </a:p>
        </p:txBody>
      </p:sp>
      <p:sp>
        <p:nvSpPr>
          <p:cNvPr id="10" name="Online Image Placeholder 4">
            <a:extLst>
              <a:ext uri="{FF2B5EF4-FFF2-40B4-BE49-F238E27FC236}">
                <a16:creationId xmlns:a16="http://schemas.microsoft.com/office/drawing/2014/main" id="{35562147-0546-4738-8867-F01796D6CB3F}"/>
              </a:ext>
            </a:extLst>
          </p:cNvPr>
          <p:cNvSpPr>
            <a:spLocks noGrp="1"/>
          </p:cNvSpPr>
          <p:nvPr>
            <p:ph type="clipArt" sz="quarter" idx="14"/>
          </p:nvPr>
        </p:nvSpPr>
        <p:spPr>
          <a:xfrm>
            <a:off x="2461473" y="0"/>
            <a:ext cx="4542313" cy="6858000"/>
          </a:xfrm>
        </p:spPr>
        <p:txBody>
          <a:bodyPr/>
          <a:lstStyle/>
          <a:p>
            <a:r>
              <a:rPr lang="en-US"/>
              <a:t>Click icon to add online image</a:t>
            </a:r>
          </a:p>
        </p:txBody>
      </p:sp>
      <p:cxnSp>
        <p:nvCxnSpPr>
          <p:cNvPr id="11" name="Straight Connector 10">
            <a:extLst>
              <a:ext uri="{FF2B5EF4-FFF2-40B4-BE49-F238E27FC236}">
                <a16:creationId xmlns:a16="http://schemas.microsoft.com/office/drawing/2014/main" id="{2CC057F8-E962-4E2B-B24E-7B8247FE897A}"/>
              </a:ext>
            </a:extLst>
          </p:cNvPr>
          <p:cNvCxnSpPr>
            <a:cxnSpLocks/>
          </p:cNvCxnSpPr>
          <p:nvPr userDrawn="1"/>
        </p:nvCxnSpPr>
        <p:spPr>
          <a:xfrm>
            <a:off x="152404" y="207718"/>
            <a:ext cx="0" cy="149289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D65065DE-9009-4100-BA7A-65B8F5945CCE}"/>
              </a:ext>
            </a:extLst>
          </p:cNvPr>
          <p:cNvSpPr>
            <a:spLocks noGrp="1"/>
          </p:cNvSpPr>
          <p:nvPr>
            <p:ph type="body" sz="quarter" idx="10" hasCustomPrompt="1"/>
          </p:nvPr>
        </p:nvSpPr>
        <p:spPr>
          <a:xfrm>
            <a:off x="385312" y="485345"/>
            <a:ext cx="1847844" cy="571500"/>
          </a:xfrm>
        </p:spPr>
        <p:txBody>
          <a:bodyPr>
            <a:normAutofit/>
          </a:bodyPr>
          <a:lstStyle>
            <a:lvl1pPr marL="0" indent="0" algn="l">
              <a:buNone/>
              <a:defRPr sz="1800" b="1">
                <a:solidFill>
                  <a:schemeClr val="tx1"/>
                </a:solidFill>
              </a:defRPr>
            </a:lvl1pPr>
            <a:lvl2pPr marL="457206" indent="0" algn="ctr">
              <a:buNone/>
              <a:defRPr/>
            </a:lvl2pPr>
            <a:lvl3pPr marL="914411" indent="0" algn="ctr">
              <a:buNone/>
              <a:defRPr/>
            </a:lvl3pPr>
            <a:lvl4pPr marL="1371617" indent="0" algn="ctr">
              <a:buNone/>
              <a:defRPr/>
            </a:lvl4pPr>
            <a:lvl5pPr marL="1828823" indent="0" algn="ctr">
              <a:buNone/>
              <a:defRPr/>
            </a:lvl5pPr>
          </a:lstStyle>
          <a:p>
            <a:pPr lvl="0"/>
            <a:r>
              <a:rPr lang="en-US"/>
              <a:t>Presenter</a:t>
            </a:r>
          </a:p>
        </p:txBody>
      </p:sp>
      <p:sp>
        <p:nvSpPr>
          <p:cNvPr id="13" name="Text Placeholder 15">
            <a:extLst>
              <a:ext uri="{FF2B5EF4-FFF2-40B4-BE49-F238E27FC236}">
                <a16:creationId xmlns:a16="http://schemas.microsoft.com/office/drawing/2014/main" id="{1C70E91E-8C21-415D-8AB6-32231FCEB47C}"/>
              </a:ext>
            </a:extLst>
          </p:cNvPr>
          <p:cNvSpPr>
            <a:spLocks noGrp="1"/>
          </p:cNvSpPr>
          <p:nvPr>
            <p:ph type="body" sz="quarter" idx="11" hasCustomPrompt="1"/>
          </p:nvPr>
        </p:nvSpPr>
        <p:spPr>
          <a:xfrm>
            <a:off x="385312" y="1056845"/>
            <a:ext cx="1847844" cy="376237"/>
          </a:xfrm>
        </p:spPr>
        <p:txBody>
          <a:bodyPr>
            <a:normAutofit/>
          </a:bodyPr>
          <a:lstStyle>
            <a:lvl1pPr marL="0" indent="0" algn="l">
              <a:buNone/>
              <a:defRPr sz="1600">
                <a:solidFill>
                  <a:schemeClr val="accent2"/>
                </a:solidFill>
              </a:defRPr>
            </a:lvl1pPr>
            <a:lvl2pPr marL="457206" indent="0" algn="ctr">
              <a:buNone/>
              <a:defRPr/>
            </a:lvl2pPr>
            <a:lvl3pPr marL="914411" indent="0" algn="ctr">
              <a:buNone/>
              <a:defRPr/>
            </a:lvl3pPr>
            <a:lvl4pPr marL="1371617" indent="0" algn="ctr">
              <a:buNone/>
              <a:defRPr/>
            </a:lvl4pPr>
            <a:lvl5pPr marL="1828823" indent="0" algn="ctr">
              <a:buNone/>
              <a:defRPr/>
            </a:lvl5pPr>
          </a:lstStyle>
          <a:p>
            <a:pPr lvl="0"/>
            <a:r>
              <a:rPr lang="en-US"/>
              <a:t>Date</a:t>
            </a:r>
          </a:p>
        </p:txBody>
      </p:sp>
    </p:spTree>
    <p:extLst>
      <p:ext uri="{BB962C8B-B14F-4D97-AF65-F5344CB8AC3E}">
        <p14:creationId xmlns:p14="http://schemas.microsoft.com/office/powerpoint/2010/main" val="42781356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lide (Blue) _ PI">
    <p:bg>
      <p:bgPr>
        <a:solidFill>
          <a:schemeClr val="tx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599168E-13D9-4AAE-8C4C-F95760FDEEEB}"/>
              </a:ext>
            </a:extLst>
          </p:cNvPr>
          <p:cNvSpPr txBox="1">
            <a:spLocks/>
          </p:cNvSpPr>
          <p:nvPr userDrawn="1"/>
        </p:nvSpPr>
        <p:spPr>
          <a:xfrm>
            <a:off x="828481" y="2700585"/>
            <a:ext cx="9580133" cy="65230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kern="1200" cap="small" baseline="0">
                <a:solidFill>
                  <a:schemeClr val="tx1"/>
                </a:solidFill>
                <a:latin typeface="+mj-lt"/>
                <a:ea typeface="+mj-ea"/>
                <a:cs typeface="+mj-cs"/>
              </a:defRPr>
            </a:lvl1pPr>
          </a:lstStyle>
          <a:p>
            <a:r>
              <a:rPr lang="en-US" sz="4000">
                <a:solidFill>
                  <a:schemeClr val="bg1"/>
                </a:solidFill>
              </a:rPr>
              <a:t>Performance Improvement</a:t>
            </a:r>
          </a:p>
        </p:txBody>
      </p:sp>
      <p:cxnSp>
        <p:nvCxnSpPr>
          <p:cNvPr id="15" name="Straight Connector 14">
            <a:extLst>
              <a:ext uri="{FF2B5EF4-FFF2-40B4-BE49-F238E27FC236}">
                <a16:creationId xmlns:a16="http://schemas.microsoft.com/office/drawing/2014/main" id="{8848BFBE-72C4-4C1E-BE73-8D3662A2807B}"/>
              </a:ext>
            </a:extLst>
          </p:cNvPr>
          <p:cNvCxnSpPr>
            <a:cxnSpLocks/>
          </p:cNvCxnSpPr>
          <p:nvPr userDrawn="1"/>
        </p:nvCxnSpPr>
        <p:spPr>
          <a:xfrm flipH="1">
            <a:off x="828480" y="3848885"/>
            <a:ext cx="3805561"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ubtitle 2">
            <a:extLst>
              <a:ext uri="{FF2B5EF4-FFF2-40B4-BE49-F238E27FC236}">
                <a16:creationId xmlns:a16="http://schemas.microsoft.com/office/drawing/2014/main" id="{B5025FA9-FCE3-479A-AED5-350949A851EE}"/>
              </a:ext>
            </a:extLst>
          </p:cNvPr>
          <p:cNvSpPr txBox="1">
            <a:spLocks/>
          </p:cNvSpPr>
          <p:nvPr userDrawn="1"/>
        </p:nvSpPr>
        <p:spPr>
          <a:xfrm>
            <a:off x="828478" y="3352892"/>
            <a:ext cx="7474955" cy="74715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b="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a:solidFill>
                  <a:srgbClr val="007EB4"/>
                </a:solidFill>
              </a:rPr>
              <a:t>Project Management | Process Engineering | Change Management</a:t>
            </a:r>
          </a:p>
        </p:txBody>
      </p:sp>
      <p:sp>
        <p:nvSpPr>
          <p:cNvPr id="13" name="Text Placeholder 15">
            <a:extLst>
              <a:ext uri="{FF2B5EF4-FFF2-40B4-BE49-F238E27FC236}">
                <a16:creationId xmlns:a16="http://schemas.microsoft.com/office/drawing/2014/main" id="{8FB13FB0-876A-466B-828C-0B8030044994}"/>
              </a:ext>
            </a:extLst>
          </p:cNvPr>
          <p:cNvSpPr>
            <a:spLocks noGrp="1"/>
          </p:cNvSpPr>
          <p:nvPr>
            <p:ph type="body" sz="quarter" idx="10" hasCustomPrompt="1"/>
          </p:nvPr>
        </p:nvSpPr>
        <p:spPr>
          <a:xfrm>
            <a:off x="828478" y="4100048"/>
            <a:ext cx="5905500" cy="400903"/>
          </a:xfrm>
        </p:spPr>
        <p:txBody>
          <a:bodyPr>
            <a:normAutofit/>
          </a:bodyPr>
          <a:lstStyle>
            <a:lvl1pPr marL="0" indent="0" algn="l">
              <a:buNone/>
              <a:defRPr sz="2000">
                <a:solidFill>
                  <a:schemeClr val="bg1"/>
                </a:solidFill>
              </a:defRPr>
            </a:lvl1pPr>
            <a:lvl2pPr marL="457206" indent="0" algn="ctr">
              <a:buNone/>
              <a:defRPr/>
            </a:lvl2pPr>
            <a:lvl3pPr marL="914411" indent="0" algn="ctr">
              <a:buNone/>
              <a:defRPr/>
            </a:lvl3pPr>
            <a:lvl4pPr marL="1371617" indent="0" algn="ctr">
              <a:buNone/>
              <a:defRPr/>
            </a:lvl4pPr>
            <a:lvl5pPr marL="1828823" indent="0" algn="ctr">
              <a:buNone/>
              <a:defRPr/>
            </a:lvl5pPr>
          </a:lstStyle>
          <a:p>
            <a:pPr lvl="0"/>
            <a:r>
              <a:rPr lang="en-US"/>
              <a:t>Presenter</a:t>
            </a:r>
          </a:p>
        </p:txBody>
      </p:sp>
      <p:sp>
        <p:nvSpPr>
          <p:cNvPr id="14" name="Text Placeholder 15">
            <a:extLst>
              <a:ext uri="{FF2B5EF4-FFF2-40B4-BE49-F238E27FC236}">
                <a16:creationId xmlns:a16="http://schemas.microsoft.com/office/drawing/2014/main" id="{CF852C65-D210-4E0D-BBE8-40C9C8D30E0C}"/>
              </a:ext>
            </a:extLst>
          </p:cNvPr>
          <p:cNvSpPr>
            <a:spLocks noGrp="1"/>
          </p:cNvSpPr>
          <p:nvPr>
            <p:ph type="body" sz="quarter" idx="11" hasCustomPrompt="1"/>
          </p:nvPr>
        </p:nvSpPr>
        <p:spPr>
          <a:xfrm>
            <a:off x="828478" y="4596042"/>
            <a:ext cx="5905500" cy="313309"/>
          </a:xfrm>
        </p:spPr>
        <p:txBody>
          <a:bodyPr>
            <a:normAutofit/>
          </a:bodyPr>
          <a:lstStyle>
            <a:lvl1pPr marL="0" indent="0" algn="l">
              <a:buNone/>
              <a:defRPr sz="1800">
                <a:solidFill>
                  <a:schemeClr val="bg1"/>
                </a:solidFill>
              </a:defRPr>
            </a:lvl1pPr>
            <a:lvl2pPr marL="457206" indent="0" algn="ctr">
              <a:buNone/>
              <a:defRPr/>
            </a:lvl2pPr>
            <a:lvl3pPr marL="914411" indent="0" algn="ctr">
              <a:buNone/>
              <a:defRPr/>
            </a:lvl3pPr>
            <a:lvl4pPr marL="1371617" indent="0" algn="ctr">
              <a:buNone/>
              <a:defRPr/>
            </a:lvl4pPr>
            <a:lvl5pPr marL="1828823" indent="0" algn="ctr">
              <a:buNone/>
              <a:defRPr/>
            </a:lvl5pPr>
          </a:lstStyle>
          <a:p>
            <a:pPr lvl="0"/>
            <a:r>
              <a:rPr lang="en-US"/>
              <a:t>Date</a:t>
            </a:r>
          </a:p>
        </p:txBody>
      </p:sp>
      <p:pic>
        <p:nvPicPr>
          <p:cNvPr id="10" name="Picture 9" descr="A picture containing text, clipart&#10;&#10;Description automatically generated">
            <a:extLst>
              <a:ext uri="{FF2B5EF4-FFF2-40B4-BE49-F238E27FC236}">
                <a16:creationId xmlns:a16="http://schemas.microsoft.com/office/drawing/2014/main" id="{2A65E5DD-C887-4805-8B53-D49164A892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054" y="6483464"/>
            <a:ext cx="1843308" cy="237181"/>
          </a:xfrm>
          <a:prstGeom prst="rect">
            <a:avLst/>
          </a:prstGeom>
        </p:spPr>
      </p:pic>
    </p:spTree>
    <p:extLst>
      <p:ext uri="{BB962C8B-B14F-4D97-AF65-F5344CB8AC3E}">
        <p14:creationId xmlns:p14="http://schemas.microsoft.com/office/powerpoint/2010/main" val="28321972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Blue) _ Blank">
    <p:bg>
      <p:bgPr>
        <a:solidFill>
          <a:schemeClr val="tx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8848BFBE-72C4-4C1E-BE73-8D3662A2807B}"/>
              </a:ext>
            </a:extLst>
          </p:cNvPr>
          <p:cNvCxnSpPr>
            <a:cxnSpLocks/>
          </p:cNvCxnSpPr>
          <p:nvPr userDrawn="1"/>
        </p:nvCxnSpPr>
        <p:spPr>
          <a:xfrm flipH="1">
            <a:off x="828480" y="3848885"/>
            <a:ext cx="3805561"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8FB13FB0-876A-466B-828C-0B8030044994}"/>
              </a:ext>
            </a:extLst>
          </p:cNvPr>
          <p:cNvSpPr>
            <a:spLocks noGrp="1"/>
          </p:cNvSpPr>
          <p:nvPr>
            <p:ph type="body" sz="quarter" idx="10" hasCustomPrompt="1"/>
          </p:nvPr>
        </p:nvSpPr>
        <p:spPr>
          <a:xfrm>
            <a:off x="828478" y="4100048"/>
            <a:ext cx="5905500" cy="400903"/>
          </a:xfrm>
        </p:spPr>
        <p:txBody>
          <a:bodyPr>
            <a:normAutofit/>
          </a:bodyPr>
          <a:lstStyle>
            <a:lvl1pPr marL="0" indent="0" algn="l">
              <a:buNone/>
              <a:defRPr sz="2000">
                <a:solidFill>
                  <a:schemeClr val="bg1"/>
                </a:solidFill>
              </a:defRPr>
            </a:lvl1pPr>
            <a:lvl2pPr marL="457206" indent="0" algn="ctr">
              <a:buNone/>
              <a:defRPr/>
            </a:lvl2pPr>
            <a:lvl3pPr marL="914411" indent="0" algn="ctr">
              <a:buNone/>
              <a:defRPr/>
            </a:lvl3pPr>
            <a:lvl4pPr marL="1371617" indent="0" algn="ctr">
              <a:buNone/>
              <a:defRPr/>
            </a:lvl4pPr>
            <a:lvl5pPr marL="1828823" indent="0" algn="ctr">
              <a:buNone/>
              <a:defRPr/>
            </a:lvl5pPr>
          </a:lstStyle>
          <a:p>
            <a:pPr lvl="0"/>
            <a:r>
              <a:rPr lang="en-US"/>
              <a:t>Presenter</a:t>
            </a:r>
          </a:p>
        </p:txBody>
      </p:sp>
      <p:sp>
        <p:nvSpPr>
          <p:cNvPr id="14" name="Text Placeholder 15">
            <a:extLst>
              <a:ext uri="{FF2B5EF4-FFF2-40B4-BE49-F238E27FC236}">
                <a16:creationId xmlns:a16="http://schemas.microsoft.com/office/drawing/2014/main" id="{CF852C65-D210-4E0D-BBE8-40C9C8D30E0C}"/>
              </a:ext>
            </a:extLst>
          </p:cNvPr>
          <p:cNvSpPr>
            <a:spLocks noGrp="1"/>
          </p:cNvSpPr>
          <p:nvPr>
            <p:ph type="body" sz="quarter" idx="11" hasCustomPrompt="1"/>
          </p:nvPr>
        </p:nvSpPr>
        <p:spPr>
          <a:xfrm>
            <a:off x="828478" y="4596042"/>
            <a:ext cx="5905500" cy="313309"/>
          </a:xfrm>
        </p:spPr>
        <p:txBody>
          <a:bodyPr>
            <a:normAutofit/>
          </a:bodyPr>
          <a:lstStyle>
            <a:lvl1pPr marL="0" indent="0" algn="l">
              <a:buNone/>
              <a:defRPr sz="1800">
                <a:solidFill>
                  <a:schemeClr val="bg1"/>
                </a:solidFill>
              </a:defRPr>
            </a:lvl1pPr>
            <a:lvl2pPr marL="457206" indent="0" algn="ctr">
              <a:buNone/>
              <a:defRPr/>
            </a:lvl2pPr>
            <a:lvl3pPr marL="914411" indent="0" algn="ctr">
              <a:buNone/>
              <a:defRPr/>
            </a:lvl3pPr>
            <a:lvl4pPr marL="1371617" indent="0" algn="ctr">
              <a:buNone/>
              <a:defRPr/>
            </a:lvl4pPr>
            <a:lvl5pPr marL="1828823" indent="0" algn="ctr">
              <a:buNone/>
              <a:defRPr/>
            </a:lvl5pPr>
          </a:lstStyle>
          <a:p>
            <a:pPr lvl="0"/>
            <a:r>
              <a:rPr lang="en-US"/>
              <a:t>Date</a:t>
            </a:r>
          </a:p>
        </p:txBody>
      </p:sp>
      <p:pic>
        <p:nvPicPr>
          <p:cNvPr id="10" name="Picture 9" descr="A picture containing text, clipart&#10;&#10;Description automatically generated">
            <a:extLst>
              <a:ext uri="{FF2B5EF4-FFF2-40B4-BE49-F238E27FC236}">
                <a16:creationId xmlns:a16="http://schemas.microsoft.com/office/drawing/2014/main" id="{2A65E5DD-C887-4805-8B53-D49164A892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054" y="6483464"/>
            <a:ext cx="1843308" cy="237181"/>
          </a:xfrm>
          <a:prstGeom prst="rect">
            <a:avLst/>
          </a:prstGeom>
        </p:spPr>
      </p:pic>
      <p:sp>
        <p:nvSpPr>
          <p:cNvPr id="8" name="Text Placeholder 3">
            <a:extLst>
              <a:ext uri="{FF2B5EF4-FFF2-40B4-BE49-F238E27FC236}">
                <a16:creationId xmlns:a16="http://schemas.microsoft.com/office/drawing/2014/main" id="{636CC2B5-E838-47F0-BCF7-C83BECE4929B}"/>
              </a:ext>
            </a:extLst>
          </p:cNvPr>
          <p:cNvSpPr>
            <a:spLocks noGrp="1"/>
          </p:cNvSpPr>
          <p:nvPr>
            <p:ph type="body" sz="quarter" idx="12"/>
          </p:nvPr>
        </p:nvSpPr>
        <p:spPr>
          <a:xfrm>
            <a:off x="828479" y="2520036"/>
            <a:ext cx="9806971" cy="731837"/>
          </a:xfrm>
        </p:spPr>
        <p:txBody>
          <a:bodyPr anchor="b">
            <a:noAutofit/>
          </a:bodyPr>
          <a:lstStyle>
            <a:lvl1pPr marL="0" indent="0">
              <a:buNone/>
              <a:defRPr sz="4000" b="1" cap="small" baseline="0">
                <a:solidFill>
                  <a:schemeClr val="bg1"/>
                </a:solidFill>
              </a:defRPr>
            </a:lvl1pPr>
            <a:lvl2pPr marL="457206" indent="0">
              <a:buNone/>
              <a:defRPr cap="small" baseline="0"/>
            </a:lvl2pPr>
            <a:lvl3pPr marL="914411" indent="0">
              <a:buNone/>
              <a:defRPr cap="small" baseline="0"/>
            </a:lvl3pPr>
            <a:lvl4pPr marL="1371617" indent="0">
              <a:buNone/>
              <a:defRPr cap="small" baseline="0"/>
            </a:lvl4pPr>
            <a:lvl5pPr marL="1828823" indent="0">
              <a:buNone/>
              <a:defRPr cap="small" baseline="0"/>
            </a:lvl5pPr>
          </a:lstStyle>
          <a:p>
            <a:pPr lvl="0"/>
            <a:r>
              <a:rPr lang="en-US"/>
              <a:t>Click to edit Master text styles</a:t>
            </a:r>
          </a:p>
        </p:txBody>
      </p:sp>
      <p:sp>
        <p:nvSpPr>
          <p:cNvPr id="9" name="Text Placeholder 5">
            <a:extLst>
              <a:ext uri="{FF2B5EF4-FFF2-40B4-BE49-F238E27FC236}">
                <a16:creationId xmlns:a16="http://schemas.microsoft.com/office/drawing/2014/main" id="{AF9AE704-4862-4886-8E2D-1B3352E5DC93}"/>
              </a:ext>
            </a:extLst>
          </p:cNvPr>
          <p:cNvSpPr>
            <a:spLocks noGrp="1"/>
          </p:cNvSpPr>
          <p:nvPr>
            <p:ph type="body" sz="quarter" idx="13" hasCustomPrompt="1"/>
          </p:nvPr>
        </p:nvSpPr>
        <p:spPr>
          <a:xfrm>
            <a:off x="828479" y="3273121"/>
            <a:ext cx="9806971" cy="400904"/>
          </a:xfrm>
        </p:spPr>
        <p:txBody>
          <a:bodyPr>
            <a:normAutofit/>
          </a:bodyPr>
          <a:lstStyle>
            <a:lvl1pPr marL="0" indent="0">
              <a:buNone/>
              <a:defRPr sz="2000">
                <a:solidFill>
                  <a:schemeClr val="accent1"/>
                </a:solidFill>
              </a:defRPr>
            </a:lvl1pPr>
          </a:lstStyle>
          <a:p>
            <a:pPr lvl="0"/>
            <a:r>
              <a:rPr lang="en-US"/>
              <a:t>Click to edit subtitle</a:t>
            </a:r>
          </a:p>
        </p:txBody>
      </p:sp>
    </p:spTree>
    <p:extLst>
      <p:ext uri="{BB962C8B-B14F-4D97-AF65-F5344CB8AC3E}">
        <p14:creationId xmlns:p14="http://schemas.microsoft.com/office/powerpoint/2010/main" val="32750529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Slide _ 3 Images">
    <p:spTree>
      <p:nvGrpSpPr>
        <p:cNvPr id="1" name=""/>
        <p:cNvGrpSpPr/>
        <p:nvPr/>
      </p:nvGrpSpPr>
      <p:grpSpPr>
        <a:xfrm>
          <a:off x="0" y="0"/>
          <a:ext cx="0" cy="0"/>
          <a:chOff x="0" y="0"/>
          <a:chExt cx="0" cy="0"/>
        </a:xfrm>
      </p:grpSpPr>
      <p:sp>
        <p:nvSpPr>
          <p:cNvPr id="8" name="Online Image Placeholder 7">
            <a:extLst>
              <a:ext uri="{FF2B5EF4-FFF2-40B4-BE49-F238E27FC236}">
                <a16:creationId xmlns:a16="http://schemas.microsoft.com/office/drawing/2014/main" id="{464785B4-44E7-4DD6-A461-84E3B4DED9FF}"/>
              </a:ext>
            </a:extLst>
          </p:cNvPr>
          <p:cNvSpPr>
            <a:spLocks noGrp="1"/>
          </p:cNvSpPr>
          <p:nvPr>
            <p:ph type="clipArt" sz="quarter" idx="10"/>
          </p:nvPr>
        </p:nvSpPr>
        <p:spPr>
          <a:xfrm>
            <a:off x="1769806" y="2330246"/>
            <a:ext cx="1828800" cy="1828800"/>
          </a:xfrm>
        </p:spPr>
        <p:txBody>
          <a:bodyPr anchor="ctr">
            <a:normAutofit/>
          </a:bodyPr>
          <a:lstStyle>
            <a:lvl1pPr marL="0" indent="0" algn="ctr">
              <a:buNone/>
              <a:defRPr sz="2000"/>
            </a:lvl1pPr>
          </a:lstStyle>
          <a:p>
            <a:r>
              <a:rPr lang="en-US"/>
              <a:t>Click icon to add online image</a:t>
            </a:r>
          </a:p>
        </p:txBody>
      </p:sp>
      <p:sp>
        <p:nvSpPr>
          <p:cNvPr id="10" name="Online Image Placeholder 7">
            <a:extLst>
              <a:ext uri="{FF2B5EF4-FFF2-40B4-BE49-F238E27FC236}">
                <a16:creationId xmlns:a16="http://schemas.microsoft.com/office/drawing/2014/main" id="{382B26DA-E03F-4757-B2EE-8669422B6DCE}"/>
              </a:ext>
            </a:extLst>
          </p:cNvPr>
          <p:cNvSpPr>
            <a:spLocks noGrp="1"/>
          </p:cNvSpPr>
          <p:nvPr>
            <p:ph type="clipArt" sz="quarter" idx="12"/>
          </p:nvPr>
        </p:nvSpPr>
        <p:spPr>
          <a:xfrm>
            <a:off x="8593394" y="2330246"/>
            <a:ext cx="1828800" cy="1828800"/>
          </a:xfrm>
        </p:spPr>
        <p:txBody>
          <a:bodyPr anchor="ctr">
            <a:normAutofit/>
          </a:bodyPr>
          <a:lstStyle>
            <a:lvl1pPr marL="0" indent="0" algn="ctr">
              <a:buNone/>
              <a:defRPr sz="2000"/>
            </a:lvl1pPr>
          </a:lstStyle>
          <a:p>
            <a:r>
              <a:rPr lang="en-US"/>
              <a:t>Click icon to add online image</a:t>
            </a:r>
          </a:p>
        </p:txBody>
      </p:sp>
      <p:sp>
        <p:nvSpPr>
          <p:cNvPr id="11" name="Text Placeholder 15">
            <a:extLst>
              <a:ext uri="{FF2B5EF4-FFF2-40B4-BE49-F238E27FC236}">
                <a16:creationId xmlns:a16="http://schemas.microsoft.com/office/drawing/2014/main" id="{83ED75C0-BDD0-47F7-BDD5-A3C0518EC89D}"/>
              </a:ext>
            </a:extLst>
          </p:cNvPr>
          <p:cNvSpPr>
            <a:spLocks noGrp="1"/>
          </p:cNvSpPr>
          <p:nvPr>
            <p:ph type="body" sz="quarter" idx="13" hasCustomPrompt="1"/>
          </p:nvPr>
        </p:nvSpPr>
        <p:spPr>
          <a:xfrm>
            <a:off x="1769809" y="4417138"/>
            <a:ext cx="1828798" cy="393294"/>
          </a:xfrm>
        </p:spPr>
        <p:txBody>
          <a:bodyPr>
            <a:normAutofit/>
          </a:bodyPr>
          <a:lstStyle>
            <a:lvl1pPr marL="0" indent="0" algn="ctr">
              <a:buNone/>
              <a:defRPr sz="2000">
                <a:solidFill>
                  <a:schemeClr val="tx1"/>
                </a:solidFill>
              </a:defRPr>
            </a:lvl1pPr>
            <a:lvl2pPr marL="457206" indent="0" algn="ctr">
              <a:buNone/>
              <a:defRPr/>
            </a:lvl2pPr>
            <a:lvl3pPr marL="914411" indent="0" algn="ctr">
              <a:buNone/>
              <a:defRPr/>
            </a:lvl3pPr>
            <a:lvl4pPr marL="1371617" indent="0" algn="ctr">
              <a:buNone/>
              <a:defRPr/>
            </a:lvl4pPr>
            <a:lvl5pPr marL="1828823" indent="0" algn="ctr">
              <a:buNone/>
              <a:defRPr/>
            </a:lvl5pPr>
          </a:lstStyle>
          <a:p>
            <a:pPr lvl="0"/>
            <a:r>
              <a:rPr lang="en-US"/>
              <a:t>Topic 1</a:t>
            </a:r>
          </a:p>
        </p:txBody>
      </p:sp>
      <p:sp>
        <p:nvSpPr>
          <p:cNvPr id="12" name="Text Placeholder 15">
            <a:extLst>
              <a:ext uri="{FF2B5EF4-FFF2-40B4-BE49-F238E27FC236}">
                <a16:creationId xmlns:a16="http://schemas.microsoft.com/office/drawing/2014/main" id="{AB01F8DF-7C1C-40ED-B075-2927F2B1EDA1}"/>
              </a:ext>
            </a:extLst>
          </p:cNvPr>
          <p:cNvSpPr>
            <a:spLocks noGrp="1"/>
          </p:cNvSpPr>
          <p:nvPr>
            <p:ph type="body" sz="quarter" idx="14" hasCustomPrompt="1"/>
          </p:nvPr>
        </p:nvSpPr>
        <p:spPr>
          <a:xfrm>
            <a:off x="5181603" y="4417138"/>
            <a:ext cx="1828798" cy="393294"/>
          </a:xfrm>
        </p:spPr>
        <p:txBody>
          <a:bodyPr>
            <a:normAutofit/>
          </a:bodyPr>
          <a:lstStyle>
            <a:lvl1pPr marL="0" indent="0" algn="ctr">
              <a:buNone/>
              <a:defRPr sz="2000">
                <a:solidFill>
                  <a:schemeClr val="tx1"/>
                </a:solidFill>
              </a:defRPr>
            </a:lvl1pPr>
            <a:lvl2pPr marL="457206" indent="0" algn="ctr">
              <a:buNone/>
              <a:defRPr/>
            </a:lvl2pPr>
            <a:lvl3pPr marL="914411" indent="0" algn="ctr">
              <a:buNone/>
              <a:defRPr/>
            </a:lvl3pPr>
            <a:lvl4pPr marL="1371617" indent="0" algn="ctr">
              <a:buNone/>
              <a:defRPr/>
            </a:lvl4pPr>
            <a:lvl5pPr marL="1828823" indent="0" algn="ctr">
              <a:buNone/>
              <a:defRPr/>
            </a:lvl5pPr>
          </a:lstStyle>
          <a:p>
            <a:pPr lvl="0"/>
            <a:r>
              <a:rPr lang="en-US"/>
              <a:t>Topic 2</a:t>
            </a:r>
          </a:p>
        </p:txBody>
      </p:sp>
      <p:sp>
        <p:nvSpPr>
          <p:cNvPr id="13" name="Text Placeholder 15">
            <a:extLst>
              <a:ext uri="{FF2B5EF4-FFF2-40B4-BE49-F238E27FC236}">
                <a16:creationId xmlns:a16="http://schemas.microsoft.com/office/drawing/2014/main" id="{301AA55A-6702-4982-A164-72F4ABC733D9}"/>
              </a:ext>
            </a:extLst>
          </p:cNvPr>
          <p:cNvSpPr>
            <a:spLocks noGrp="1"/>
          </p:cNvSpPr>
          <p:nvPr>
            <p:ph type="body" sz="quarter" idx="15" hasCustomPrompt="1"/>
          </p:nvPr>
        </p:nvSpPr>
        <p:spPr>
          <a:xfrm>
            <a:off x="8593397" y="4419557"/>
            <a:ext cx="1828798" cy="393294"/>
          </a:xfrm>
        </p:spPr>
        <p:txBody>
          <a:bodyPr>
            <a:normAutofit/>
          </a:bodyPr>
          <a:lstStyle>
            <a:lvl1pPr marL="0" indent="0" algn="ctr">
              <a:buNone/>
              <a:defRPr sz="2000">
                <a:solidFill>
                  <a:schemeClr val="tx1"/>
                </a:solidFill>
              </a:defRPr>
            </a:lvl1pPr>
            <a:lvl2pPr marL="457206" indent="0" algn="ctr">
              <a:buNone/>
              <a:defRPr/>
            </a:lvl2pPr>
            <a:lvl3pPr marL="914411" indent="0" algn="ctr">
              <a:buNone/>
              <a:defRPr/>
            </a:lvl3pPr>
            <a:lvl4pPr marL="1371617" indent="0" algn="ctr">
              <a:buNone/>
              <a:defRPr/>
            </a:lvl4pPr>
            <a:lvl5pPr marL="1828823" indent="0" algn="ctr">
              <a:buNone/>
              <a:defRPr/>
            </a:lvl5pPr>
          </a:lstStyle>
          <a:p>
            <a:pPr lvl="0"/>
            <a:r>
              <a:rPr lang="en-US"/>
              <a:t>Topic 3</a:t>
            </a:r>
          </a:p>
        </p:txBody>
      </p:sp>
      <p:sp>
        <p:nvSpPr>
          <p:cNvPr id="23" name="Online Image Placeholder 22">
            <a:extLst>
              <a:ext uri="{FF2B5EF4-FFF2-40B4-BE49-F238E27FC236}">
                <a16:creationId xmlns:a16="http://schemas.microsoft.com/office/drawing/2014/main" id="{AA887052-6529-436A-AE29-417A6D94B58C}"/>
              </a:ext>
            </a:extLst>
          </p:cNvPr>
          <p:cNvSpPr>
            <a:spLocks noGrp="1"/>
          </p:cNvSpPr>
          <p:nvPr>
            <p:ph type="clipArt" sz="quarter" idx="17"/>
          </p:nvPr>
        </p:nvSpPr>
        <p:spPr>
          <a:xfrm>
            <a:off x="5200651" y="2330246"/>
            <a:ext cx="1828800" cy="1828800"/>
          </a:xfrm>
        </p:spPr>
        <p:txBody>
          <a:bodyPr anchor="ctr">
            <a:normAutofit/>
          </a:bodyPr>
          <a:lstStyle>
            <a:lvl1pPr marL="0" indent="0" algn="ctr">
              <a:buNone/>
              <a:defRPr sz="2000"/>
            </a:lvl1pPr>
          </a:lstStyle>
          <a:p>
            <a:r>
              <a:rPr lang="en-US"/>
              <a:t>Click icon to add online image</a:t>
            </a:r>
          </a:p>
        </p:txBody>
      </p:sp>
      <p:sp>
        <p:nvSpPr>
          <p:cNvPr id="15" name="Rectangle 14">
            <a:extLst>
              <a:ext uri="{FF2B5EF4-FFF2-40B4-BE49-F238E27FC236}">
                <a16:creationId xmlns:a16="http://schemas.microsoft.com/office/drawing/2014/main" id="{71ED00E3-DA3E-4A21-A81A-121EAE523D82}"/>
              </a:ext>
            </a:extLst>
          </p:cNvPr>
          <p:cNvSpPr/>
          <p:nvPr userDrawn="1"/>
        </p:nvSpPr>
        <p:spPr>
          <a:xfrm>
            <a:off x="0" y="3655"/>
            <a:ext cx="12192000" cy="11064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Title 1">
            <a:extLst>
              <a:ext uri="{FF2B5EF4-FFF2-40B4-BE49-F238E27FC236}">
                <a16:creationId xmlns:a16="http://schemas.microsoft.com/office/drawing/2014/main" id="{7AB96232-52C4-40D7-8699-AE4791D85AD7}"/>
              </a:ext>
            </a:extLst>
          </p:cNvPr>
          <p:cNvSpPr>
            <a:spLocks noGrp="1"/>
          </p:cNvSpPr>
          <p:nvPr>
            <p:ph type="title"/>
          </p:nvPr>
        </p:nvSpPr>
        <p:spPr>
          <a:xfrm>
            <a:off x="508000" y="109499"/>
            <a:ext cx="11099801" cy="914400"/>
          </a:xfrm>
        </p:spPr>
        <p:txBody>
          <a:bodyPr>
            <a:normAutofit/>
          </a:bodyPr>
          <a:lstStyle>
            <a:lvl1pPr>
              <a:defRPr sz="3200" b="1">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564DB410-E2A5-4BC7-8BE7-73CA2EE3B5AC}"/>
              </a:ext>
            </a:extLst>
          </p:cNvPr>
          <p:cNvGrpSpPr/>
          <p:nvPr userDrawn="1"/>
        </p:nvGrpSpPr>
        <p:grpSpPr>
          <a:xfrm>
            <a:off x="8907565" y="6498290"/>
            <a:ext cx="3209756" cy="253916"/>
            <a:chOff x="8907564" y="6498284"/>
            <a:chExt cx="3209757" cy="253916"/>
          </a:xfrm>
        </p:grpSpPr>
        <p:sp>
          <p:nvSpPr>
            <p:cNvPr id="20" name="TextBox 19">
              <a:extLst>
                <a:ext uri="{FF2B5EF4-FFF2-40B4-BE49-F238E27FC236}">
                  <a16:creationId xmlns:a16="http://schemas.microsoft.com/office/drawing/2014/main" id="{22647C7F-CAA0-45EC-8576-C9E5A5751C09}"/>
                </a:ext>
              </a:extLst>
            </p:cNvPr>
            <p:cNvSpPr txBox="1"/>
            <p:nvPr/>
          </p:nvSpPr>
          <p:spPr>
            <a:xfrm>
              <a:off x="9944793" y="6498284"/>
              <a:ext cx="2172528" cy="253916"/>
            </a:xfrm>
            <a:prstGeom prst="rect">
              <a:avLst/>
            </a:prstGeom>
            <a:noFill/>
          </p:spPr>
          <p:txBody>
            <a:bodyPr wrap="square" rtlCol="0">
              <a:spAutoFit/>
            </a:bodyPr>
            <a:lstStyle/>
            <a:p>
              <a:r>
                <a:rPr lang="en-US" sz="1050">
                  <a:solidFill>
                    <a:srgbClr val="00205B"/>
                  </a:solidFill>
                  <a:latin typeface="+mn-lt"/>
                </a:rPr>
                <a:t>| Performance Improvement</a:t>
              </a:r>
            </a:p>
          </p:txBody>
        </p:sp>
        <p:pic>
          <p:nvPicPr>
            <p:cNvPr id="21" name="Picture 20" descr="Logo&#10;&#10;Description automatically generated">
              <a:extLst>
                <a:ext uri="{FF2B5EF4-FFF2-40B4-BE49-F238E27FC236}">
                  <a16:creationId xmlns:a16="http://schemas.microsoft.com/office/drawing/2014/main" id="{7A22E6A2-8EA5-463D-B4F6-9F7FD108C6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07564" y="6537649"/>
              <a:ext cx="1120142" cy="182880"/>
            </a:xfrm>
            <a:prstGeom prst="rect">
              <a:avLst/>
            </a:prstGeom>
          </p:spPr>
        </p:pic>
      </p:grpSp>
    </p:spTree>
    <p:extLst>
      <p:ext uri="{BB962C8B-B14F-4D97-AF65-F5344CB8AC3E}">
        <p14:creationId xmlns:p14="http://schemas.microsoft.com/office/powerpoint/2010/main" val="2942856511"/>
      </p:ext>
    </p:extLst>
  </p:cSld>
  <p:clrMapOvr>
    <a:masterClrMapping/>
  </p:clrMapOvr>
  <p:extLst>
    <p:ext uri="{DCECCB84-F9BA-43D5-87BE-67443E8EF086}">
      <p15:sldGuideLst xmlns:p15="http://schemas.microsoft.com/office/powerpoint/2012/main">
        <p15:guide id="1" orient="horz" pos="648">
          <p15:clr>
            <a:srgbClr val="FBAE40"/>
          </p15:clr>
        </p15:guide>
        <p15:guide id="2" pos="313">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Slide _ Side-By-S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43AD82-DD93-4155-B094-DB66EA8CE18F}"/>
              </a:ext>
            </a:extLst>
          </p:cNvPr>
          <p:cNvSpPr/>
          <p:nvPr userDrawn="1"/>
        </p:nvSpPr>
        <p:spPr>
          <a:xfrm>
            <a:off x="1" y="1"/>
            <a:ext cx="483747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a:extLst>
              <a:ext uri="{FF2B5EF4-FFF2-40B4-BE49-F238E27FC236}">
                <a16:creationId xmlns:a16="http://schemas.microsoft.com/office/drawing/2014/main" id="{FAD7600F-7810-42DC-9E09-B73A6D749148}"/>
              </a:ext>
            </a:extLst>
          </p:cNvPr>
          <p:cNvSpPr>
            <a:spLocks noGrp="1"/>
          </p:cNvSpPr>
          <p:nvPr>
            <p:ph type="title"/>
          </p:nvPr>
        </p:nvSpPr>
        <p:spPr>
          <a:xfrm>
            <a:off x="366712" y="499276"/>
            <a:ext cx="4116798" cy="923826"/>
          </a:xfrm>
        </p:spPr>
        <p:txBody>
          <a:bodyPr>
            <a:noAutofit/>
          </a:bodyPr>
          <a:lstStyle>
            <a:lvl1pPr>
              <a:defRPr sz="3200" b="1">
                <a:solidFill>
                  <a:schemeClr val="bg1"/>
                </a:solidFill>
              </a:defRPr>
            </a:lvl1pPr>
          </a:lstStyle>
          <a:p>
            <a:r>
              <a:rPr lang="en-US"/>
              <a:t>Click to edit Master title style</a:t>
            </a:r>
          </a:p>
        </p:txBody>
      </p:sp>
      <p:sp>
        <p:nvSpPr>
          <p:cNvPr id="10" name="Text Placeholder 9">
            <a:extLst>
              <a:ext uri="{FF2B5EF4-FFF2-40B4-BE49-F238E27FC236}">
                <a16:creationId xmlns:a16="http://schemas.microsoft.com/office/drawing/2014/main" id="{BE132A62-C91F-47BA-AD7A-31B8B13D9449}"/>
              </a:ext>
            </a:extLst>
          </p:cNvPr>
          <p:cNvSpPr>
            <a:spLocks noGrp="1"/>
          </p:cNvSpPr>
          <p:nvPr>
            <p:ph type="body" sz="quarter" idx="14" hasCustomPrompt="1"/>
          </p:nvPr>
        </p:nvSpPr>
        <p:spPr>
          <a:xfrm>
            <a:off x="379823" y="1597983"/>
            <a:ext cx="4116798" cy="4760742"/>
          </a:xfrm>
        </p:spPr>
        <p:txBody>
          <a:bodyPr>
            <a:normAutofit/>
          </a:bodyPr>
          <a:lstStyle>
            <a:lvl1pPr marL="0" indent="0">
              <a:buNone/>
              <a:defRPr sz="2000">
                <a:solidFill>
                  <a:schemeClr val="bg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Subtitle</a:t>
            </a:r>
          </a:p>
        </p:txBody>
      </p:sp>
      <p:sp>
        <p:nvSpPr>
          <p:cNvPr id="5" name="Content Placeholder 4">
            <a:extLst>
              <a:ext uri="{FF2B5EF4-FFF2-40B4-BE49-F238E27FC236}">
                <a16:creationId xmlns:a16="http://schemas.microsoft.com/office/drawing/2014/main" id="{1EBF36C4-BFFF-42FF-BDAA-2E15FB766A35}"/>
              </a:ext>
            </a:extLst>
          </p:cNvPr>
          <p:cNvSpPr>
            <a:spLocks noGrp="1"/>
          </p:cNvSpPr>
          <p:nvPr>
            <p:ph sz="quarter" idx="15" hasCustomPrompt="1"/>
          </p:nvPr>
        </p:nvSpPr>
        <p:spPr>
          <a:xfrm>
            <a:off x="5014454" y="505481"/>
            <a:ext cx="6810836" cy="5855991"/>
          </a:xfrm>
        </p:spPr>
        <p:txBody>
          <a:bodyPr>
            <a:normAutofit/>
          </a:bodyPr>
          <a:lstStyle>
            <a:lvl1pPr>
              <a:defRPr sz="2000"/>
            </a:lvl1pPr>
            <a:lvl2pPr>
              <a:defRPr sz="1800"/>
            </a:lvl2pPr>
            <a:lvl3pPr>
              <a:defRPr sz="1600"/>
            </a:lvl3pPr>
            <a:lvl4pPr>
              <a:defRPr sz="1400"/>
            </a:lvl4pPr>
            <a:lvl5pPr>
              <a:defRPr sz="1200"/>
            </a:lvl5pPr>
          </a:lstStyle>
          <a:p>
            <a:pPr lvl="0"/>
            <a:r>
              <a:rPr lang="en-US"/>
              <a:t>Click to edit text, pictures, or graphs</a:t>
            </a:r>
          </a:p>
          <a:p>
            <a:pPr lvl="1"/>
            <a:r>
              <a:rPr lang="en-US"/>
              <a:t>Second level</a:t>
            </a:r>
          </a:p>
          <a:p>
            <a:pPr lvl="2"/>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1F7682FA-298D-4CEA-AC9A-CC69C3983595}"/>
              </a:ext>
            </a:extLst>
          </p:cNvPr>
          <p:cNvGrpSpPr/>
          <p:nvPr userDrawn="1"/>
        </p:nvGrpSpPr>
        <p:grpSpPr>
          <a:xfrm>
            <a:off x="8907565" y="6498290"/>
            <a:ext cx="3209756" cy="253916"/>
            <a:chOff x="8907564" y="6498284"/>
            <a:chExt cx="3209757" cy="253916"/>
          </a:xfrm>
        </p:grpSpPr>
        <p:sp>
          <p:nvSpPr>
            <p:cNvPr id="11" name="TextBox 10">
              <a:extLst>
                <a:ext uri="{FF2B5EF4-FFF2-40B4-BE49-F238E27FC236}">
                  <a16:creationId xmlns:a16="http://schemas.microsoft.com/office/drawing/2014/main" id="{53150AAF-46FE-4E44-A002-8B19CFBAE2F2}"/>
                </a:ext>
              </a:extLst>
            </p:cNvPr>
            <p:cNvSpPr txBox="1"/>
            <p:nvPr/>
          </p:nvSpPr>
          <p:spPr>
            <a:xfrm>
              <a:off x="9944793" y="6498284"/>
              <a:ext cx="2172528" cy="253916"/>
            </a:xfrm>
            <a:prstGeom prst="rect">
              <a:avLst/>
            </a:prstGeom>
            <a:noFill/>
          </p:spPr>
          <p:txBody>
            <a:bodyPr wrap="square" rtlCol="0">
              <a:spAutoFit/>
            </a:bodyPr>
            <a:lstStyle/>
            <a:p>
              <a:r>
                <a:rPr lang="en-US" sz="1050">
                  <a:solidFill>
                    <a:srgbClr val="00205B"/>
                  </a:solidFill>
                  <a:latin typeface="+mn-lt"/>
                </a:rPr>
                <a:t>| Performance Improvement</a:t>
              </a:r>
            </a:p>
          </p:txBody>
        </p:sp>
        <p:pic>
          <p:nvPicPr>
            <p:cNvPr id="12" name="Picture 11" descr="Logo&#10;&#10;Description automatically generated">
              <a:extLst>
                <a:ext uri="{FF2B5EF4-FFF2-40B4-BE49-F238E27FC236}">
                  <a16:creationId xmlns:a16="http://schemas.microsoft.com/office/drawing/2014/main" id="{3BBA4354-FCD8-4CC6-838E-665CA18632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07564" y="6537649"/>
              <a:ext cx="1120142" cy="182880"/>
            </a:xfrm>
            <a:prstGeom prst="rect">
              <a:avLst/>
            </a:prstGeom>
          </p:spPr>
        </p:pic>
      </p:grpSp>
    </p:spTree>
    <p:extLst>
      <p:ext uri="{BB962C8B-B14F-4D97-AF65-F5344CB8AC3E}">
        <p14:creationId xmlns:p14="http://schemas.microsoft.com/office/powerpoint/2010/main" val="6982844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Slide _ Basic">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A08A5F-3EA9-44E2-957E-A415B7D6273C}"/>
              </a:ext>
            </a:extLst>
          </p:cNvPr>
          <p:cNvSpPr/>
          <p:nvPr userDrawn="1"/>
        </p:nvSpPr>
        <p:spPr>
          <a:xfrm>
            <a:off x="0" y="3655"/>
            <a:ext cx="12192000" cy="11064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Content Placeholder 3">
            <a:extLst>
              <a:ext uri="{FF2B5EF4-FFF2-40B4-BE49-F238E27FC236}">
                <a16:creationId xmlns:a16="http://schemas.microsoft.com/office/drawing/2014/main" id="{59072C1F-1428-4B38-94E4-8FCEF4F7D792}"/>
              </a:ext>
            </a:extLst>
          </p:cNvPr>
          <p:cNvSpPr>
            <a:spLocks noGrp="1"/>
          </p:cNvSpPr>
          <p:nvPr>
            <p:ph sz="quarter" idx="10"/>
          </p:nvPr>
        </p:nvSpPr>
        <p:spPr>
          <a:xfrm>
            <a:off x="508001" y="1320800"/>
            <a:ext cx="11214100" cy="5041900"/>
          </a:xfr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226B613A-EA8A-44C8-9175-D48ACC75390C}"/>
              </a:ext>
            </a:extLst>
          </p:cNvPr>
          <p:cNvGrpSpPr/>
          <p:nvPr userDrawn="1"/>
        </p:nvGrpSpPr>
        <p:grpSpPr>
          <a:xfrm>
            <a:off x="8907565" y="6498290"/>
            <a:ext cx="3209756" cy="253916"/>
            <a:chOff x="8907564" y="6498284"/>
            <a:chExt cx="3209757" cy="253916"/>
          </a:xfrm>
        </p:grpSpPr>
        <p:sp>
          <p:nvSpPr>
            <p:cNvPr id="6" name="TextBox 5">
              <a:extLst>
                <a:ext uri="{FF2B5EF4-FFF2-40B4-BE49-F238E27FC236}">
                  <a16:creationId xmlns:a16="http://schemas.microsoft.com/office/drawing/2014/main" id="{59234D69-376E-4B73-B518-F8F2C20622F2}"/>
                </a:ext>
              </a:extLst>
            </p:cNvPr>
            <p:cNvSpPr txBox="1"/>
            <p:nvPr/>
          </p:nvSpPr>
          <p:spPr>
            <a:xfrm>
              <a:off x="9944793" y="6498284"/>
              <a:ext cx="2172528" cy="253916"/>
            </a:xfrm>
            <a:prstGeom prst="rect">
              <a:avLst/>
            </a:prstGeom>
            <a:noFill/>
          </p:spPr>
          <p:txBody>
            <a:bodyPr wrap="square" rtlCol="0">
              <a:spAutoFit/>
            </a:bodyPr>
            <a:lstStyle/>
            <a:p>
              <a:r>
                <a:rPr lang="en-US" sz="1050">
                  <a:solidFill>
                    <a:srgbClr val="00205B"/>
                  </a:solidFill>
                  <a:latin typeface="+mn-lt"/>
                </a:rPr>
                <a:t>| Performance Improvement</a:t>
              </a:r>
            </a:p>
          </p:txBody>
        </p:sp>
        <p:pic>
          <p:nvPicPr>
            <p:cNvPr id="7" name="Picture 6" descr="Logo&#10;&#10;Description automatically generated">
              <a:extLst>
                <a:ext uri="{FF2B5EF4-FFF2-40B4-BE49-F238E27FC236}">
                  <a16:creationId xmlns:a16="http://schemas.microsoft.com/office/drawing/2014/main" id="{082F16C6-9AA2-4B0C-BFB5-62AF4A60C1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07564" y="6537649"/>
              <a:ext cx="1120142" cy="182880"/>
            </a:xfrm>
            <a:prstGeom prst="rect">
              <a:avLst/>
            </a:prstGeom>
          </p:spPr>
        </p:pic>
      </p:grpSp>
      <p:sp>
        <p:nvSpPr>
          <p:cNvPr id="8" name="Title 1">
            <a:extLst>
              <a:ext uri="{FF2B5EF4-FFF2-40B4-BE49-F238E27FC236}">
                <a16:creationId xmlns:a16="http://schemas.microsoft.com/office/drawing/2014/main" id="{EAAAEA50-E5A8-4A7D-98C7-1D36D83867B4}"/>
              </a:ext>
            </a:extLst>
          </p:cNvPr>
          <p:cNvSpPr>
            <a:spLocks noGrp="1"/>
          </p:cNvSpPr>
          <p:nvPr>
            <p:ph type="title"/>
          </p:nvPr>
        </p:nvSpPr>
        <p:spPr>
          <a:xfrm>
            <a:off x="508000" y="109499"/>
            <a:ext cx="11099801" cy="914400"/>
          </a:xfrm>
        </p:spPr>
        <p:txBody>
          <a:bodyPr>
            <a:normAutofit/>
          </a:bodyPr>
          <a:lstStyle>
            <a:lvl1pPr>
              <a:defRPr sz="3200" b="1">
                <a:solidFill>
                  <a:schemeClr val="bg1"/>
                </a:solidFill>
              </a:defRPr>
            </a:lvl1pPr>
          </a:lstStyle>
          <a:p>
            <a:r>
              <a:rPr lang="en-US"/>
              <a:t>Click to edit Master title style</a:t>
            </a:r>
          </a:p>
        </p:txBody>
      </p:sp>
    </p:spTree>
    <p:extLst>
      <p:ext uri="{BB962C8B-B14F-4D97-AF65-F5344CB8AC3E}">
        <p14:creationId xmlns:p14="http://schemas.microsoft.com/office/powerpoint/2010/main" val="13147319"/>
      </p:ext>
    </p:extLst>
  </p:cSld>
  <p:clrMapOvr>
    <a:masterClrMapping/>
  </p:clrMapOvr>
  <p:extLst>
    <p:ext uri="{DCECCB84-F9BA-43D5-87BE-67443E8EF086}">
      <p15:sldGuideLst xmlns:p15="http://schemas.microsoft.com/office/powerpoint/2012/main">
        <p15:guide id="1" orient="horz" pos="816">
          <p15:clr>
            <a:srgbClr val="FBAE40"/>
          </p15:clr>
        </p15:guide>
        <p15:guide id="2" pos="313">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Slide - 3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6D7BDC-89E1-4155-9245-1E552D2F2D40}"/>
              </a:ext>
            </a:extLst>
          </p:cNvPr>
          <p:cNvSpPr>
            <a:spLocks noGrp="1"/>
          </p:cNvSpPr>
          <p:nvPr>
            <p:ph sz="half" idx="1"/>
          </p:nvPr>
        </p:nvSpPr>
        <p:spPr>
          <a:xfrm>
            <a:off x="508000" y="1317260"/>
            <a:ext cx="3474720" cy="5008446"/>
          </a:xfr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14854E-6C03-4908-8E22-69E79ABDD6B6}"/>
              </a:ext>
            </a:extLst>
          </p:cNvPr>
          <p:cNvSpPr>
            <a:spLocks noGrp="1"/>
          </p:cNvSpPr>
          <p:nvPr>
            <p:ph sz="half" idx="2"/>
          </p:nvPr>
        </p:nvSpPr>
        <p:spPr>
          <a:xfrm>
            <a:off x="4229101" y="1317260"/>
            <a:ext cx="3566160" cy="5008447"/>
          </a:xfr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7ABB8489-598D-4F15-BC83-EA2B9C47402F}"/>
              </a:ext>
            </a:extLst>
          </p:cNvPr>
          <p:cNvSpPr/>
          <p:nvPr userDrawn="1"/>
        </p:nvSpPr>
        <p:spPr>
          <a:xfrm>
            <a:off x="0" y="3655"/>
            <a:ext cx="12192000" cy="11064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1">
            <a:extLst>
              <a:ext uri="{FF2B5EF4-FFF2-40B4-BE49-F238E27FC236}">
                <a16:creationId xmlns:a16="http://schemas.microsoft.com/office/drawing/2014/main" id="{6262FCFD-DE54-4C3A-8BC4-9D1EEEFDD553}"/>
              </a:ext>
            </a:extLst>
          </p:cNvPr>
          <p:cNvSpPr>
            <a:spLocks noGrp="1"/>
          </p:cNvSpPr>
          <p:nvPr>
            <p:ph type="title"/>
          </p:nvPr>
        </p:nvSpPr>
        <p:spPr>
          <a:xfrm>
            <a:off x="508000" y="109499"/>
            <a:ext cx="11099801" cy="914400"/>
          </a:xfrm>
        </p:spPr>
        <p:txBody>
          <a:bodyPr>
            <a:normAutofit/>
          </a:bodyPr>
          <a:lstStyle>
            <a:lvl1pPr>
              <a:defRPr sz="3200" b="1">
                <a:solidFill>
                  <a:schemeClr val="bg1"/>
                </a:solidFill>
              </a:defRPr>
            </a:lvl1pPr>
          </a:lstStyle>
          <a:p>
            <a:r>
              <a:rPr lang="en-US"/>
              <a:t>Click to edit Master title style</a:t>
            </a:r>
          </a:p>
        </p:txBody>
      </p:sp>
      <p:sp>
        <p:nvSpPr>
          <p:cNvPr id="10" name="Content Placeholder 3">
            <a:extLst>
              <a:ext uri="{FF2B5EF4-FFF2-40B4-BE49-F238E27FC236}">
                <a16:creationId xmlns:a16="http://schemas.microsoft.com/office/drawing/2014/main" id="{016F278E-721F-4519-8E86-9A88D13690E9}"/>
              </a:ext>
            </a:extLst>
          </p:cNvPr>
          <p:cNvSpPr>
            <a:spLocks noGrp="1"/>
          </p:cNvSpPr>
          <p:nvPr>
            <p:ph sz="half" idx="13"/>
          </p:nvPr>
        </p:nvSpPr>
        <p:spPr>
          <a:xfrm>
            <a:off x="8041642" y="1312497"/>
            <a:ext cx="3566160" cy="5013210"/>
          </a:xfr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a:extLst>
              <a:ext uri="{FF2B5EF4-FFF2-40B4-BE49-F238E27FC236}">
                <a16:creationId xmlns:a16="http://schemas.microsoft.com/office/drawing/2014/main" id="{709F4BD0-7858-41F4-8CF1-D7C690294C4B}"/>
              </a:ext>
            </a:extLst>
          </p:cNvPr>
          <p:cNvGrpSpPr/>
          <p:nvPr userDrawn="1"/>
        </p:nvGrpSpPr>
        <p:grpSpPr>
          <a:xfrm>
            <a:off x="8907565" y="6498290"/>
            <a:ext cx="3209756" cy="253916"/>
            <a:chOff x="8907564" y="6498284"/>
            <a:chExt cx="3209757" cy="253916"/>
          </a:xfrm>
        </p:grpSpPr>
        <p:sp>
          <p:nvSpPr>
            <p:cNvPr id="15" name="TextBox 14">
              <a:extLst>
                <a:ext uri="{FF2B5EF4-FFF2-40B4-BE49-F238E27FC236}">
                  <a16:creationId xmlns:a16="http://schemas.microsoft.com/office/drawing/2014/main" id="{7281FB98-5E78-49DF-8552-E9406854E040}"/>
                </a:ext>
              </a:extLst>
            </p:cNvPr>
            <p:cNvSpPr txBox="1"/>
            <p:nvPr/>
          </p:nvSpPr>
          <p:spPr>
            <a:xfrm>
              <a:off x="9944793" y="6498284"/>
              <a:ext cx="2172528" cy="253916"/>
            </a:xfrm>
            <a:prstGeom prst="rect">
              <a:avLst/>
            </a:prstGeom>
            <a:noFill/>
          </p:spPr>
          <p:txBody>
            <a:bodyPr wrap="square" rtlCol="0">
              <a:spAutoFit/>
            </a:bodyPr>
            <a:lstStyle/>
            <a:p>
              <a:r>
                <a:rPr lang="en-US" sz="1050">
                  <a:solidFill>
                    <a:srgbClr val="00205B"/>
                  </a:solidFill>
                  <a:latin typeface="+mn-lt"/>
                </a:rPr>
                <a:t>| Performance Improvement</a:t>
              </a:r>
            </a:p>
          </p:txBody>
        </p:sp>
        <p:pic>
          <p:nvPicPr>
            <p:cNvPr id="16" name="Picture 15" descr="Logo&#10;&#10;Description automatically generated">
              <a:extLst>
                <a:ext uri="{FF2B5EF4-FFF2-40B4-BE49-F238E27FC236}">
                  <a16:creationId xmlns:a16="http://schemas.microsoft.com/office/drawing/2014/main" id="{1469C756-06E5-4FEF-AEC6-C1F8C1A063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07564" y="6537649"/>
              <a:ext cx="1120142" cy="182880"/>
            </a:xfrm>
            <a:prstGeom prst="rect">
              <a:avLst/>
            </a:prstGeom>
          </p:spPr>
        </p:pic>
      </p:grpSp>
    </p:spTree>
    <p:extLst>
      <p:ext uri="{BB962C8B-B14F-4D97-AF65-F5344CB8AC3E}">
        <p14:creationId xmlns:p14="http://schemas.microsoft.com/office/powerpoint/2010/main" val="1220629640"/>
      </p:ext>
    </p:extLst>
  </p:cSld>
  <p:clrMapOvr>
    <a:masterClrMapping/>
  </p:clrMapOvr>
  <p:extLst>
    <p:ext uri="{DCECCB84-F9BA-43D5-87BE-67443E8EF086}">
      <p15:sldGuideLst xmlns:p15="http://schemas.microsoft.com/office/powerpoint/2012/main">
        <p15:guide id="1" orient="horz" pos="816">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Slide _ 3 Columns and Imag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6D7BDC-89E1-4155-9245-1E552D2F2D40}"/>
              </a:ext>
            </a:extLst>
          </p:cNvPr>
          <p:cNvSpPr>
            <a:spLocks noGrp="1"/>
          </p:cNvSpPr>
          <p:nvPr>
            <p:ph sz="half" idx="1"/>
          </p:nvPr>
        </p:nvSpPr>
        <p:spPr>
          <a:xfrm>
            <a:off x="508000" y="3478198"/>
            <a:ext cx="3474720" cy="2973271"/>
          </a:xfr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14854E-6C03-4908-8E22-69E79ABDD6B6}"/>
              </a:ext>
            </a:extLst>
          </p:cNvPr>
          <p:cNvSpPr>
            <a:spLocks noGrp="1"/>
          </p:cNvSpPr>
          <p:nvPr>
            <p:ph sz="half" idx="2"/>
          </p:nvPr>
        </p:nvSpPr>
        <p:spPr>
          <a:xfrm>
            <a:off x="4229101" y="3478197"/>
            <a:ext cx="3566160" cy="2973272"/>
          </a:xfr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7ABB8489-598D-4F15-BC83-EA2B9C47402F}"/>
              </a:ext>
            </a:extLst>
          </p:cNvPr>
          <p:cNvSpPr/>
          <p:nvPr userDrawn="1"/>
        </p:nvSpPr>
        <p:spPr>
          <a:xfrm>
            <a:off x="0" y="3655"/>
            <a:ext cx="12192000" cy="11064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1">
            <a:extLst>
              <a:ext uri="{FF2B5EF4-FFF2-40B4-BE49-F238E27FC236}">
                <a16:creationId xmlns:a16="http://schemas.microsoft.com/office/drawing/2014/main" id="{6262FCFD-DE54-4C3A-8BC4-9D1EEEFDD553}"/>
              </a:ext>
            </a:extLst>
          </p:cNvPr>
          <p:cNvSpPr>
            <a:spLocks noGrp="1"/>
          </p:cNvSpPr>
          <p:nvPr>
            <p:ph type="title"/>
          </p:nvPr>
        </p:nvSpPr>
        <p:spPr>
          <a:xfrm>
            <a:off x="508000" y="109499"/>
            <a:ext cx="11099801" cy="914400"/>
          </a:xfrm>
        </p:spPr>
        <p:txBody>
          <a:bodyPr>
            <a:normAutofit/>
          </a:bodyPr>
          <a:lstStyle>
            <a:lvl1pPr>
              <a:defRPr sz="3200" b="1">
                <a:solidFill>
                  <a:schemeClr val="bg1"/>
                </a:solidFill>
              </a:defRPr>
            </a:lvl1pPr>
          </a:lstStyle>
          <a:p>
            <a:r>
              <a:rPr lang="en-US"/>
              <a:t>Click to edit Master title style</a:t>
            </a:r>
          </a:p>
        </p:txBody>
      </p:sp>
      <p:sp>
        <p:nvSpPr>
          <p:cNvPr id="10" name="Content Placeholder 3">
            <a:extLst>
              <a:ext uri="{FF2B5EF4-FFF2-40B4-BE49-F238E27FC236}">
                <a16:creationId xmlns:a16="http://schemas.microsoft.com/office/drawing/2014/main" id="{016F278E-721F-4519-8E86-9A88D13690E9}"/>
              </a:ext>
            </a:extLst>
          </p:cNvPr>
          <p:cNvSpPr>
            <a:spLocks noGrp="1"/>
          </p:cNvSpPr>
          <p:nvPr>
            <p:ph sz="half" idx="13"/>
          </p:nvPr>
        </p:nvSpPr>
        <p:spPr>
          <a:xfrm>
            <a:off x="8041642" y="3478197"/>
            <a:ext cx="3566160" cy="2973273"/>
          </a:xfr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a:extLst>
              <a:ext uri="{FF2B5EF4-FFF2-40B4-BE49-F238E27FC236}">
                <a16:creationId xmlns:a16="http://schemas.microsoft.com/office/drawing/2014/main" id="{709F4BD0-7858-41F4-8CF1-D7C690294C4B}"/>
              </a:ext>
            </a:extLst>
          </p:cNvPr>
          <p:cNvGrpSpPr/>
          <p:nvPr userDrawn="1"/>
        </p:nvGrpSpPr>
        <p:grpSpPr>
          <a:xfrm>
            <a:off x="8907565" y="6498290"/>
            <a:ext cx="3209756" cy="253916"/>
            <a:chOff x="8907564" y="6498284"/>
            <a:chExt cx="3209757" cy="253916"/>
          </a:xfrm>
        </p:grpSpPr>
        <p:sp>
          <p:nvSpPr>
            <p:cNvPr id="15" name="TextBox 14">
              <a:extLst>
                <a:ext uri="{FF2B5EF4-FFF2-40B4-BE49-F238E27FC236}">
                  <a16:creationId xmlns:a16="http://schemas.microsoft.com/office/drawing/2014/main" id="{7281FB98-5E78-49DF-8552-E9406854E040}"/>
                </a:ext>
              </a:extLst>
            </p:cNvPr>
            <p:cNvSpPr txBox="1"/>
            <p:nvPr/>
          </p:nvSpPr>
          <p:spPr>
            <a:xfrm>
              <a:off x="9944793" y="6498284"/>
              <a:ext cx="2172528" cy="253916"/>
            </a:xfrm>
            <a:prstGeom prst="rect">
              <a:avLst/>
            </a:prstGeom>
            <a:noFill/>
          </p:spPr>
          <p:txBody>
            <a:bodyPr wrap="square" rtlCol="0">
              <a:spAutoFit/>
            </a:bodyPr>
            <a:lstStyle/>
            <a:p>
              <a:r>
                <a:rPr lang="en-US" sz="1050">
                  <a:solidFill>
                    <a:srgbClr val="00205B"/>
                  </a:solidFill>
                  <a:latin typeface="+mn-lt"/>
                </a:rPr>
                <a:t>| Performance Improvement</a:t>
              </a:r>
            </a:p>
          </p:txBody>
        </p:sp>
        <p:pic>
          <p:nvPicPr>
            <p:cNvPr id="16" name="Picture 15" descr="Logo&#10;&#10;Description automatically generated">
              <a:extLst>
                <a:ext uri="{FF2B5EF4-FFF2-40B4-BE49-F238E27FC236}">
                  <a16:creationId xmlns:a16="http://schemas.microsoft.com/office/drawing/2014/main" id="{1469C756-06E5-4FEF-AEC6-C1F8C1A063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07564" y="6537649"/>
              <a:ext cx="1120142" cy="182880"/>
            </a:xfrm>
            <a:prstGeom prst="rect">
              <a:avLst/>
            </a:prstGeom>
          </p:spPr>
        </p:pic>
      </p:grpSp>
      <p:sp>
        <p:nvSpPr>
          <p:cNvPr id="11" name="Online Image Placeholder 7">
            <a:extLst>
              <a:ext uri="{FF2B5EF4-FFF2-40B4-BE49-F238E27FC236}">
                <a16:creationId xmlns:a16="http://schemas.microsoft.com/office/drawing/2014/main" id="{6194D37F-605E-44C9-850A-F025D787F1C0}"/>
              </a:ext>
            </a:extLst>
          </p:cNvPr>
          <p:cNvSpPr>
            <a:spLocks noGrp="1"/>
          </p:cNvSpPr>
          <p:nvPr>
            <p:ph type="clipArt" sz="quarter" idx="10"/>
          </p:nvPr>
        </p:nvSpPr>
        <p:spPr>
          <a:xfrm>
            <a:off x="508001" y="1320745"/>
            <a:ext cx="3474718" cy="1912391"/>
          </a:xfrm>
        </p:spPr>
        <p:txBody>
          <a:bodyPr anchor="ctr">
            <a:normAutofit/>
          </a:bodyPr>
          <a:lstStyle>
            <a:lvl1pPr marL="0" indent="0" algn="ctr">
              <a:buNone/>
              <a:defRPr sz="2000"/>
            </a:lvl1pPr>
          </a:lstStyle>
          <a:p>
            <a:r>
              <a:rPr lang="en-US"/>
              <a:t>Click icon to add online image</a:t>
            </a:r>
          </a:p>
        </p:txBody>
      </p:sp>
      <p:sp>
        <p:nvSpPr>
          <p:cNvPr id="12" name="Online Image Placeholder 7">
            <a:extLst>
              <a:ext uri="{FF2B5EF4-FFF2-40B4-BE49-F238E27FC236}">
                <a16:creationId xmlns:a16="http://schemas.microsoft.com/office/drawing/2014/main" id="{CEAFFE13-DFE3-4DC3-8D2D-66C4DFF66982}"/>
              </a:ext>
            </a:extLst>
          </p:cNvPr>
          <p:cNvSpPr>
            <a:spLocks noGrp="1"/>
          </p:cNvSpPr>
          <p:nvPr>
            <p:ph type="clipArt" sz="quarter" idx="12"/>
          </p:nvPr>
        </p:nvSpPr>
        <p:spPr>
          <a:xfrm>
            <a:off x="8041641" y="1323889"/>
            <a:ext cx="3552597" cy="1912391"/>
          </a:xfrm>
        </p:spPr>
        <p:txBody>
          <a:bodyPr anchor="ctr">
            <a:normAutofit/>
          </a:bodyPr>
          <a:lstStyle>
            <a:lvl1pPr marL="0" indent="0" algn="ctr">
              <a:buNone/>
              <a:defRPr sz="2000"/>
            </a:lvl1pPr>
          </a:lstStyle>
          <a:p>
            <a:r>
              <a:rPr lang="en-US"/>
              <a:t>Click icon to add online image</a:t>
            </a:r>
          </a:p>
        </p:txBody>
      </p:sp>
      <p:sp>
        <p:nvSpPr>
          <p:cNvPr id="13" name="Online Image Placeholder 22">
            <a:extLst>
              <a:ext uri="{FF2B5EF4-FFF2-40B4-BE49-F238E27FC236}">
                <a16:creationId xmlns:a16="http://schemas.microsoft.com/office/drawing/2014/main" id="{DA40BB2D-C24E-498D-961F-4FE5DE8FE25A}"/>
              </a:ext>
            </a:extLst>
          </p:cNvPr>
          <p:cNvSpPr>
            <a:spLocks noGrp="1"/>
          </p:cNvSpPr>
          <p:nvPr>
            <p:ph type="clipArt" sz="quarter" idx="17"/>
          </p:nvPr>
        </p:nvSpPr>
        <p:spPr>
          <a:xfrm>
            <a:off x="4229101" y="1323890"/>
            <a:ext cx="3566160" cy="1909246"/>
          </a:xfrm>
        </p:spPr>
        <p:txBody>
          <a:bodyPr anchor="ctr">
            <a:normAutofit/>
          </a:bodyPr>
          <a:lstStyle>
            <a:lvl1pPr marL="0" indent="0" algn="ctr">
              <a:buNone/>
              <a:defRPr sz="2000"/>
            </a:lvl1pPr>
          </a:lstStyle>
          <a:p>
            <a:r>
              <a:rPr lang="en-US"/>
              <a:t>Click icon to add online image</a:t>
            </a:r>
          </a:p>
        </p:txBody>
      </p:sp>
    </p:spTree>
    <p:extLst>
      <p:ext uri="{BB962C8B-B14F-4D97-AF65-F5344CB8AC3E}">
        <p14:creationId xmlns:p14="http://schemas.microsoft.com/office/powerpoint/2010/main" val="3689345442"/>
      </p:ext>
    </p:extLst>
  </p:cSld>
  <p:clrMapOvr>
    <a:masterClrMapping/>
  </p:clrMapOvr>
  <p:extLst>
    <p:ext uri="{DCECCB84-F9BA-43D5-87BE-67443E8EF086}">
      <p15:sldGuideLst xmlns:p15="http://schemas.microsoft.com/office/powerpoint/2012/main">
        <p15:guide id="1" orient="horz" pos="816">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69"/>
        <p:cNvGrpSpPr/>
        <p:nvPr/>
      </p:nvGrpSpPr>
      <p:grpSpPr>
        <a:xfrm>
          <a:off x="0" y="0"/>
          <a:ext cx="0" cy="0"/>
          <a:chOff x="0" y="0"/>
          <a:chExt cx="0" cy="0"/>
        </a:xfrm>
      </p:grpSpPr>
      <p:sp>
        <p:nvSpPr>
          <p:cNvPr id="70" name="Google Shape;70;p66"/>
          <p:cNvSpPr/>
          <p:nvPr/>
        </p:nvSpPr>
        <p:spPr>
          <a:xfrm>
            <a:off x="16" y="0"/>
            <a:ext cx="4050791" cy="6858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66"/>
          <p:cNvSpPr/>
          <p:nvPr/>
        </p:nvSpPr>
        <p:spPr>
          <a:xfrm>
            <a:off x="4040071" y="0"/>
            <a:ext cx="64008" cy="6858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66"/>
          <p:cNvSpPr txBox="1">
            <a:spLocks noGrp="1"/>
          </p:cNvSpPr>
          <p:nvPr>
            <p:ph type="title"/>
          </p:nvPr>
        </p:nvSpPr>
        <p:spPr>
          <a:xfrm>
            <a:off x="457200" y="594359"/>
            <a:ext cx="3200400" cy="22860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66"/>
          <p:cNvSpPr txBox="1">
            <a:spLocks noGrp="1"/>
          </p:cNvSpPr>
          <p:nvPr>
            <p:ph type="body" idx="1"/>
          </p:nvPr>
        </p:nvSpPr>
        <p:spPr>
          <a:xfrm>
            <a:off x="4800600" y="731520"/>
            <a:ext cx="6492240" cy="52578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74" name="Google Shape;74;p66"/>
          <p:cNvSpPr txBox="1">
            <a:spLocks noGrp="1"/>
          </p:cNvSpPr>
          <p:nvPr>
            <p:ph type="body" idx="2"/>
          </p:nvPr>
        </p:nvSpPr>
        <p:spPr>
          <a:xfrm>
            <a:off x="457200" y="2926080"/>
            <a:ext cx="3200400" cy="33791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500"/>
              <a:buNone/>
              <a:defRPr sz="1500">
                <a:solidFill>
                  <a:srgbClr val="FFFFFF"/>
                </a:solidFill>
              </a:defRPr>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75" name="Google Shape;75;p66"/>
          <p:cNvSpPr txBox="1">
            <a:spLocks noGrp="1"/>
          </p:cNvSpPr>
          <p:nvPr>
            <p:ph type="dt" idx="10"/>
          </p:nvPr>
        </p:nvSpPr>
        <p:spPr>
          <a:xfrm>
            <a:off x="465512" y="6459785"/>
            <a:ext cx="261851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66"/>
          <p:cNvSpPr txBox="1">
            <a:spLocks noGrp="1"/>
          </p:cNvSpPr>
          <p:nvPr>
            <p:ph type="ftr" idx="11"/>
          </p:nvPr>
        </p:nvSpPr>
        <p:spPr>
          <a:xfrm>
            <a:off x="4800600" y="6459785"/>
            <a:ext cx="4648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66"/>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Slide _ Blank Whit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3DDA840-0990-4F18-A60E-EFCA6E511145}"/>
              </a:ext>
            </a:extLst>
          </p:cNvPr>
          <p:cNvGrpSpPr/>
          <p:nvPr userDrawn="1"/>
        </p:nvGrpSpPr>
        <p:grpSpPr>
          <a:xfrm>
            <a:off x="8907565" y="6498290"/>
            <a:ext cx="3209756" cy="253916"/>
            <a:chOff x="8907564" y="6498284"/>
            <a:chExt cx="3209757" cy="253916"/>
          </a:xfrm>
        </p:grpSpPr>
        <p:sp>
          <p:nvSpPr>
            <p:cNvPr id="6" name="TextBox 5">
              <a:extLst>
                <a:ext uri="{FF2B5EF4-FFF2-40B4-BE49-F238E27FC236}">
                  <a16:creationId xmlns:a16="http://schemas.microsoft.com/office/drawing/2014/main" id="{2C0E9736-85D1-469A-8DA9-B3069CD0A493}"/>
                </a:ext>
              </a:extLst>
            </p:cNvPr>
            <p:cNvSpPr txBox="1"/>
            <p:nvPr/>
          </p:nvSpPr>
          <p:spPr>
            <a:xfrm>
              <a:off x="9944793" y="6498284"/>
              <a:ext cx="2172528" cy="253916"/>
            </a:xfrm>
            <a:prstGeom prst="rect">
              <a:avLst/>
            </a:prstGeom>
            <a:noFill/>
          </p:spPr>
          <p:txBody>
            <a:bodyPr wrap="square" rtlCol="0">
              <a:spAutoFit/>
            </a:bodyPr>
            <a:lstStyle/>
            <a:p>
              <a:r>
                <a:rPr lang="en-US" sz="1050">
                  <a:solidFill>
                    <a:srgbClr val="00205B"/>
                  </a:solidFill>
                  <a:latin typeface="+mn-lt"/>
                </a:rPr>
                <a:t>| Performance Improvement</a:t>
              </a:r>
            </a:p>
          </p:txBody>
        </p:sp>
        <p:pic>
          <p:nvPicPr>
            <p:cNvPr id="7" name="Picture 6" descr="Logo&#10;&#10;Description automatically generated">
              <a:extLst>
                <a:ext uri="{FF2B5EF4-FFF2-40B4-BE49-F238E27FC236}">
                  <a16:creationId xmlns:a16="http://schemas.microsoft.com/office/drawing/2014/main" id="{5CB0A1FE-31C0-45C5-8405-F4783943B2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07564" y="6537649"/>
              <a:ext cx="1120142" cy="182880"/>
            </a:xfrm>
            <a:prstGeom prst="rect">
              <a:avLst/>
            </a:prstGeom>
          </p:spPr>
        </p:pic>
      </p:grpSp>
    </p:spTree>
    <p:extLst>
      <p:ext uri="{BB962C8B-B14F-4D97-AF65-F5344CB8AC3E}">
        <p14:creationId xmlns:p14="http://schemas.microsoft.com/office/powerpoint/2010/main" val="18585531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Slide _ Blank Blue">
    <p:bg>
      <p:bgPr>
        <a:solidFill>
          <a:schemeClr val="tx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3A86B94-ABB0-4267-8D5B-91038086BE53}"/>
              </a:ext>
            </a:extLst>
          </p:cNvPr>
          <p:cNvGrpSpPr/>
          <p:nvPr userDrawn="1"/>
        </p:nvGrpSpPr>
        <p:grpSpPr>
          <a:xfrm>
            <a:off x="8523498" y="6498290"/>
            <a:ext cx="3593826" cy="253916"/>
            <a:chOff x="8523496" y="6498284"/>
            <a:chExt cx="3593825" cy="253916"/>
          </a:xfrm>
        </p:grpSpPr>
        <p:sp>
          <p:nvSpPr>
            <p:cNvPr id="6" name="TextBox 5">
              <a:extLst>
                <a:ext uri="{FF2B5EF4-FFF2-40B4-BE49-F238E27FC236}">
                  <a16:creationId xmlns:a16="http://schemas.microsoft.com/office/drawing/2014/main" id="{BC69018B-C3DD-44E9-A73A-C4B2E2D445DB}"/>
                </a:ext>
              </a:extLst>
            </p:cNvPr>
            <p:cNvSpPr txBox="1"/>
            <p:nvPr/>
          </p:nvSpPr>
          <p:spPr>
            <a:xfrm>
              <a:off x="9944792" y="6498284"/>
              <a:ext cx="2172529" cy="253916"/>
            </a:xfrm>
            <a:prstGeom prst="rect">
              <a:avLst/>
            </a:prstGeom>
            <a:noFill/>
          </p:spPr>
          <p:txBody>
            <a:bodyPr wrap="square" rtlCol="0">
              <a:spAutoFit/>
            </a:bodyPr>
            <a:lstStyle/>
            <a:p>
              <a:r>
                <a:rPr lang="en-US" sz="1050">
                  <a:solidFill>
                    <a:schemeClr val="bg1"/>
                  </a:solidFill>
                  <a:latin typeface="+mn-lt"/>
                </a:rPr>
                <a:t>| Performance Improvement</a:t>
              </a:r>
            </a:p>
          </p:txBody>
        </p:sp>
        <p:pic>
          <p:nvPicPr>
            <p:cNvPr id="7" name="Picture 6" descr="A picture containing text, clipart&#10;&#10;Description automatically generated">
              <a:extLst>
                <a:ext uri="{FF2B5EF4-FFF2-40B4-BE49-F238E27FC236}">
                  <a16:creationId xmlns:a16="http://schemas.microsoft.com/office/drawing/2014/main" id="{7CAEBBC6-5218-4D70-B6B6-002136176C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3496" y="6537649"/>
              <a:ext cx="1421296" cy="182880"/>
            </a:xfrm>
            <a:prstGeom prst="rect">
              <a:avLst/>
            </a:prstGeom>
          </p:spPr>
        </p:pic>
      </p:grpSp>
    </p:spTree>
    <p:extLst>
      <p:ext uri="{BB962C8B-B14F-4D97-AF65-F5344CB8AC3E}">
        <p14:creationId xmlns:p14="http://schemas.microsoft.com/office/powerpoint/2010/main" val="38478315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Slide _ Quote">
    <p:bg>
      <p:bgPr>
        <a:solidFill>
          <a:schemeClr val="tx1"/>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D2FF3EA8-CD3F-4B74-BF39-DDFB7F2B6A7B}"/>
              </a:ext>
            </a:extLst>
          </p:cNvPr>
          <p:cNvGrpSpPr/>
          <p:nvPr userDrawn="1"/>
        </p:nvGrpSpPr>
        <p:grpSpPr>
          <a:xfrm>
            <a:off x="8523498" y="6498290"/>
            <a:ext cx="3593826" cy="253916"/>
            <a:chOff x="8523496" y="6498284"/>
            <a:chExt cx="3593825" cy="253916"/>
          </a:xfrm>
        </p:grpSpPr>
        <p:sp>
          <p:nvSpPr>
            <p:cNvPr id="14" name="TextBox 13">
              <a:extLst>
                <a:ext uri="{FF2B5EF4-FFF2-40B4-BE49-F238E27FC236}">
                  <a16:creationId xmlns:a16="http://schemas.microsoft.com/office/drawing/2014/main" id="{AEB8E3AE-D027-46B1-A183-6E13CB2D3AE3}"/>
                </a:ext>
              </a:extLst>
            </p:cNvPr>
            <p:cNvSpPr txBox="1"/>
            <p:nvPr/>
          </p:nvSpPr>
          <p:spPr>
            <a:xfrm>
              <a:off x="9944792" y="6498284"/>
              <a:ext cx="2172529" cy="253916"/>
            </a:xfrm>
            <a:prstGeom prst="rect">
              <a:avLst/>
            </a:prstGeom>
            <a:noFill/>
          </p:spPr>
          <p:txBody>
            <a:bodyPr wrap="square" rtlCol="0">
              <a:spAutoFit/>
            </a:bodyPr>
            <a:lstStyle/>
            <a:p>
              <a:r>
                <a:rPr lang="en-US" sz="1050">
                  <a:solidFill>
                    <a:schemeClr val="bg1"/>
                  </a:solidFill>
                  <a:latin typeface="+mn-lt"/>
                </a:rPr>
                <a:t>| Performance Improvement</a:t>
              </a:r>
            </a:p>
          </p:txBody>
        </p:sp>
        <p:pic>
          <p:nvPicPr>
            <p:cNvPr id="16" name="Picture 15" descr="A picture containing text, clipart&#10;&#10;Description automatically generated">
              <a:extLst>
                <a:ext uri="{FF2B5EF4-FFF2-40B4-BE49-F238E27FC236}">
                  <a16:creationId xmlns:a16="http://schemas.microsoft.com/office/drawing/2014/main" id="{E48FF0AB-C19A-4DDB-A0E5-FFE2828E48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3496" y="6537649"/>
              <a:ext cx="1421296" cy="182880"/>
            </a:xfrm>
            <a:prstGeom prst="rect">
              <a:avLst/>
            </a:prstGeom>
          </p:spPr>
        </p:pic>
      </p:grpSp>
      <p:sp>
        <p:nvSpPr>
          <p:cNvPr id="17" name="Title 1">
            <a:extLst>
              <a:ext uri="{FF2B5EF4-FFF2-40B4-BE49-F238E27FC236}">
                <a16:creationId xmlns:a16="http://schemas.microsoft.com/office/drawing/2014/main" id="{E9EB8C2F-AED7-46E6-A37D-764396795222}"/>
              </a:ext>
            </a:extLst>
          </p:cNvPr>
          <p:cNvSpPr>
            <a:spLocks noGrp="1"/>
          </p:cNvSpPr>
          <p:nvPr>
            <p:ph type="ctrTitle" hasCustomPrompt="1"/>
          </p:nvPr>
        </p:nvSpPr>
        <p:spPr>
          <a:xfrm>
            <a:off x="2873830" y="1712069"/>
            <a:ext cx="6640286" cy="2870814"/>
          </a:xfrm>
          <a:prstGeom prst="rect">
            <a:avLst/>
          </a:prstGeom>
        </p:spPr>
        <p:txBody>
          <a:bodyPr anchor="t">
            <a:normAutofit/>
          </a:bodyPr>
          <a:lstStyle>
            <a:lvl1pPr algn="l">
              <a:lnSpc>
                <a:spcPct val="100000"/>
              </a:lnSpc>
              <a:defRPr sz="3200" b="0" cap="none"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enter quote</a:t>
            </a:r>
          </a:p>
        </p:txBody>
      </p:sp>
      <p:pic>
        <p:nvPicPr>
          <p:cNvPr id="18" name="Picture 17">
            <a:extLst>
              <a:ext uri="{FF2B5EF4-FFF2-40B4-BE49-F238E27FC236}">
                <a16:creationId xmlns:a16="http://schemas.microsoft.com/office/drawing/2014/main" id="{99831096-4F6F-479E-AEBF-6D3B43F8443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2250" t="39259" r="42250" b="38370"/>
          <a:stretch/>
        </p:blipFill>
        <p:spPr>
          <a:xfrm>
            <a:off x="8467728" y="4496972"/>
            <a:ext cx="1889760" cy="1534160"/>
          </a:xfrm>
          <a:prstGeom prst="rect">
            <a:avLst/>
          </a:prstGeom>
        </p:spPr>
      </p:pic>
      <p:pic>
        <p:nvPicPr>
          <p:cNvPr id="19" name="Picture 18">
            <a:extLst>
              <a:ext uri="{FF2B5EF4-FFF2-40B4-BE49-F238E27FC236}">
                <a16:creationId xmlns:a16="http://schemas.microsoft.com/office/drawing/2014/main" id="{F5B2FB16-1F8D-4C1B-A5CC-5F31D6526F9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2250" t="39259" r="42250" b="38370"/>
          <a:stretch/>
        </p:blipFill>
        <p:spPr>
          <a:xfrm rot="10800000">
            <a:off x="1682964" y="641112"/>
            <a:ext cx="1889760" cy="1534160"/>
          </a:xfrm>
          <a:prstGeom prst="rect">
            <a:avLst/>
          </a:prstGeom>
        </p:spPr>
      </p:pic>
      <p:sp>
        <p:nvSpPr>
          <p:cNvPr id="20" name="Text Placeholder 6">
            <a:extLst>
              <a:ext uri="{FF2B5EF4-FFF2-40B4-BE49-F238E27FC236}">
                <a16:creationId xmlns:a16="http://schemas.microsoft.com/office/drawing/2014/main" id="{E4F68834-675B-4099-A466-3F26EB3E1703}"/>
              </a:ext>
            </a:extLst>
          </p:cNvPr>
          <p:cNvSpPr>
            <a:spLocks noGrp="1"/>
          </p:cNvSpPr>
          <p:nvPr>
            <p:ph type="body" sz="quarter" idx="10" hasCustomPrompt="1"/>
          </p:nvPr>
        </p:nvSpPr>
        <p:spPr>
          <a:xfrm>
            <a:off x="2873830" y="4792696"/>
            <a:ext cx="5626556" cy="334962"/>
          </a:xfrm>
          <a:prstGeom prst="rect">
            <a:avLst/>
          </a:prstGeom>
        </p:spPr>
        <p:txBody>
          <a:bodyPr>
            <a:normAutofit/>
          </a:bodyPr>
          <a:lstStyle>
            <a:lvl1pPr marL="0" marR="0" indent="0" algn="r" defTabSz="914411"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6" indent="0">
              <a:buNone/>
              <a:defRPr b="1">
                <a:solidFill>
                  <a:schemeClr val="bg1"/>
                </a:solidFill>
                <a:latin typeface="Arial" panose="020B0604020202020204" pitchFamily="34" charset="0"/>
                <a:cs typeface="Arial" panose="020B0604020202020204" pitchFamily="34" charset="0"/>
              </a:defRPr>
            </a:lvl2pPr>
            <a:lvl3pPr marL="914411" indent="0">
              <a:buNone/>
              <a:defRPr b="1">
                <a:solidFill>
                  <a:schemeClr val="bg1"/>
                </a:solidFill>
                <a:latin typeface="Arial" panose="020B0604020202020204" pitchFamily="34" charset="0"/>
                <a:cs typeface="Arial" panose="020B0604020202020204" pitchFamily="34" charset="0"/>
              </a:defRPr>
            </a:lvl3pPr>
            <a:lvl4pPr marL="1371617" indent="0">
              <a:buNone/>
              <a:defRPr b="1">
                <a:solidFill>
                  <a:schemeClr val="bg1"/>
                </a:solidFill>
                <a:latin typeface="Arial" panose="020B0604020202020204" pitchFamily="34" charset="0"/>
                <a:cs typeface="Arial" panose="020B0604020202020204" pitchFamily="34" charset="0"/>
              </a:defRPr>
            </a:lvl4pPr>
            <a:lvl5pPr marL="1828823" indent="0">
              <a:buNone/>
              <a:defRPr b="1">
                <a:solidFill>
                  <a:schemeClr val="bg1"/>
                </a:solidFill>
                <a:latin typeface="Arial" panose="020B0604020202020204" pitchFamily="34" charset="0"/>
                <a:cs typeface="Arial" panose="020B0604020202020204" pitchFamily="34" charset="0"/>
              </a:defRPr>
            </a:lvl5pPr>
          </a:lstStyle>
          <a:p>
            <a:pPr lvl="0"/>
            <a:r>
              <a:rPr lang="en-US"/>
              <a:t>- Attribute Quote</a:t>
            </a:r>
          </a:p>
          <a:p>
            <a:pPr lvl="0"/>
            <a:endParaRPr lang="en-US"/>
          </a:p>
        </p:txBody>
      </p:sp>
    </p:spTree>
    <p:extLst>
      <p:ext uri="{BB962C8B-B14F-4D97-AF65-F5344CB8AC3E}">
        <p14:creationId xmlns:p14="http://schemas.microsoft.com/office/powerpoint/2010/main" val="31154790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ADB43-7F8C-1947-BA4A-6590721F838D}"/>
              </a:ext>
            </a:extLst>
          </p:cNvPr>
          <p:cNvSpPr>
            <a:spLocks noGrp="1"/>
          </p:cNvSpPr>
          <p:nvPr>
            <p:ph type="ctrTitle" hasCustomPrompt="1"/>
          </p:nvPr>
        </p:nvSpPr>
        <p:spPr>
          <a:xfrm>
            <a:off x="503646" y="884447"/>
            <a:ext cx="10627417" cy="1032279"/>
          </a:xfrm>
          <a:prstGeom prst="rect">
            <a:avLst/>
          </a:prstGeom>
        </p:spPr>
        <p:txBody>
          <a:bodyPr anchor="t">
            <a:normAutofit/>
          </a:bodyPr>
          <a:lstStyle>
            <a:lvl1pPr algn="l">
              <a:defRPr lang="en-US" sz="3400" smtClean="0">
                <a:solidFill>
                  <a:srgbClr val="007EB4"/>
                </a:solidFill>
                <a:effectLst/>
                <a:latin typeface="Georgia" panose="02040502050405020303" pitchFamily="18" charset="0"/>
              </a:defRPr>
            </a:lvl1pPr>
          </a:lstStyle>
          <a:p>
            <a:r>
              <a:rPr lang="en-US"/>
              <a:t>Slide Title</a:t>
            </a:r>
          </a:p>
        </p:txBody>
      </p:sp>
      <p:sp>
        <p:nvSpPr>
          <p:cNvPr id="11" name="Rectangle 10">
            <a:extLst>
              <a:ext uri="{FF2B5EF4-FFF2-40B4-BE49-F238E27FC236}">
                <a16:creationId xmlns:a16="http://schemas.microsoft.com/office/drawing/2014/main" id="{791FA305-B7D4-6B4F-B607-57798C1FCC9E}"/>
              </a:ext>
            </a:extLst>
          </p:cNvPr>
          <p:cNvSpPr/>
          <p:nvPr userDrawn="1"/>
        </p:nvSpPr>
        <p:spPr>
          <a:xfrm>
            <a:off x="0" y="1"/>
            <a:ext cx="12192000" cy="467360"/>
          </a:xfrm>
          <a:prstGeom prst="rect">
            <a:avLst/>
          </a:prstGeom>
          <a:solidFill>
            <a:srgbClr val="ED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ext Placeholder 4">
            <a:extLst>
              <a:ext uri="{FF2B5EF4-FFF2-40B4-BE49-F238E27FC236}">
                <a16:creationId xmlns:a16="http://schemas.microsoft.com/office/drawing/2014/main" id="{79C16DA2-C28B-964B-B936-68812D60CDC4}"/>
              </a:ext>
            </a:extLst>
          </p:cNvPr>
          <p:cNvSpPr>
            <a:spLocks noGrp="1"/>
          </p:cNvSpPr>
          <p:nvPr>
            <p:ph type="body" sz="quarter" idx="10"/>
          </p:nvPr>
        </p:nvSpPr>
        <p:spPr>
          <a:xfrm>
            <a:off x="503239" y="2074987"/>
            <a:ext cx="10627417" cy="4510451"/>
          </a:xfrm>
          <a:prstGeom prst="rect">
            <a:avLst/>
          </a:prstGeom>
        </p:spPr>
        <p:txBody>
          <a:bodyPr/>
          <a:lstStyle>
            <a:lvl1pPr>
              <a:defRPr sz="2300">
                <a:solidFill>
                  <a:srgbClr val="646569"/>
                </a:solidFill>
                <a:latin typeface="Verdana" panose="020B0604030504040204" pitchFamily="34" charset="0"/>
                <a:ea typeface="Verdana" panose="020B0604030504040204" pitchFamily="34" charset="0"/>
                <a:cs typeface="Verdana" panose="020B0604030504040204" pitchFamily="34" charset="0"/>
              </a:defRPr>
            </a:lvl1pPr>
            <a:lvl2pPr>
              <a:defRPr sz="2000">
                <a:solidFill>
                  <a:srgbClr val="8A8B91"/>
                </a:solidFill>
                <a:latin typeface="Verdana" panose="020B0604030504040204" pitchFamily="34" charset="0"/>
                <a:ea typeface="Verdana" panose="020B0604030504040204" pitchFamily="34" charset="0"/>
                <a:cs typeface="Verdana" panose="020B0604030504040204" pitchFamily="34" charset="0"/>
              </a:defRPr>
            </a:lvl2pPr>
            <a:lvl3pPr>
              <a:defRPr sz="1800">
                <a:solidFill>
                  <a:srgbClr val="8A8B91"/>
                </a:solidFill>
                <a:latin typeface="Verdana" panose="020B0604030504040204" pitchFamily="34" charset="0"/>
                <a:ea typeface="Verdana" panose="020B0604030504040204" pitchFamily="34" charset="0"/>
                <a:cs typeface="Verdana" panose="020B0604030504040204" pitchFamily="34" charset="0"/>
              </a:defRPr>
            </a:lvl3pPr>
            <a:lvl4pPr>
              <a:defRPr sz="1500">
                <a:solidFill>
                  <a:srgbClr val="8A8B91"/>
                </a:solidFill>
                <a:latin typeface="Verdana" panose="020B0604030504040204" pitchFamily="34" charset="0"/>
                <a:ea typeface="Verdana" panose="020B0604030504040204" pitchFamily="34" charset="0"/>
                <a:cs typeface="Verdana" panose="020B0604030504040204" pitchFamily="34" charset="0"/>
              </a:defRPr>
            </a:lvl4pPr>
            <a:lvl5pPr>
              <a:defRPr sz="1200">
                <a:solidFill>
                  <a:srgbClr val="8A8B9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close up of a sign&#10;&#10;Description automatically generated">
            <a:extLst>
              <a:ext uri="{FF2B5EF4-FFF2-40B4-BE49-F238E27FC236}">
                <a16:creationId xmlns:a16="http://schemas.microsoft.com/office/drawing/2014/main" id="{47567614-8A29-CE49-BC0E-728FB75AAF5B}"/>
              </a:ext>
            </a:extLst>
          </p:cNvPr>
          <p:cNvPicPr>
            <a:picLocks noChangeAspect="1"/>
          </p:cNvPicPr>
          <p:nvPr userDrawn="1"/>
        </p:nvPicPr>
        <p:blipFill>
          <a:blip r:embed="rId2"/>
          <a:stretch>
            <a:fillRect/>
          </a:stretch>
        </p:blipFill>
        <p:spPr>
          <a:xfrm>
            <a:off x="607162" y="135974"/>
            <a:ext cx="1629956" cy="209565"/>
          </a:xfrm>
          <a:prstGeom prst="rect">
            <a:avLst/>
          </a:prstGeom>
        </p:spPr>
      </p:pic>
    </p:spTree>
    <p:extLst>
      <p:ext uri="{BB962C8B-B14F-4D97-AF65-F5344CB8AC3E}">
        <p14:creationId xmlns:p14="http://schemas.microsoft.com/office/powerpoint/2010/main" val="5024997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A08A5F-3EA9-44E2-957E-A415B7D6273C}"/>
              </a:ext>
            </a:extLst>
          </p:cNvPr>
          <p:cNvSpPr/>
          <p:nvPr userDrawn="1"/>
        </p:nvSpPr>
        <p:spPr>
          <a:xfrm>
            <a:off x="0" y="3655"/>
            <a:ext cx="12192000" cy="11064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Content Placeholder 3">
            <a:extLst>
              <a:ext uri="{FF2B5EF4-FFF2-40B4-BE49-F238E27FC236}">
                <a16:creationId xmlns:a16="http://schemas.microsoft.com/office/drawing/2014/main" id="{59072C1F-1428-4B38-94E4-8FCEF4F7D792}"/>
              </a:ext>
            </a:extLst>
          </p:cNvPr>
          <p:cNvSpPr>
            <a:spLocks noGrp="1"/>
          </p:cNvSpPr>
          <p:nvPr>
            <p:ph sz="quarter" idx="10"/>
          </p:nvPr>
        </p:nvSpPr>
        <p:spPr>
          <a:xfrm>
            <a:off x="508001" y="1320800"/>
            <a:ext cx="11214100" cy="5041900"/>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226B613A-EA8A-44C8-9175-D48ACC75390C}"/>
              </a:ext>
            </a:extLst>
          </p:cNvPr>
          <p:cNvGrpSpPr/>
          <p:nvPr userDrawn="1"/>
        </p:nvGrpSpPr>
        <p:grpSpPr>
          <a:xfrm>
            <a:off x="8907565" y="6498290"/>
            <a:ext cx="3209756" cy="253916"/>
            <a:chOff x="8907564" y="6498284"/>
            <a:chExt cx="3209757" cy="253916"/>
          </a:xfrm>
        </p:grpSpPr>
        <p:sp>
          <p:nvSpPr>
            <p:cNvPr id="6" name="TextBox 5">
              <a:extLst>
                <a:ext uri="{FF2B5EF4-FFF2-40B4-BE49-F238E27FC236}">
                  <a16:creationId xmlns:a16="http://schemas.microsoft.com/office/drawing/2014/main" id="{59234D69-376E-4B73-B518-F8F2C20622F2}"/>
                </a:ext>
              </a:extLst>
            </p:cNvPr>
            <p:cNvSpPr txBox="1"/>
            <p:nvPr/>
          </p:nvSpPr>
          <p:spPr>
            <a:xfrm>
              <a:off x="9944793" y="6498284"/>
              <a:ext cx="2172528" cy="253916"/>
            </a:xfrm>
            <a:prstGeom prst="rect">
              <a:avLst/>
            </a:prstGeom>
            <a:noFill/>
          </p:spPr>
          <p:txBody>
            <a:bodyPr wrap="square" rtlCol="0">
              <a:spAutoFit/>
            </a:bodyPr>
            <a:lstStyle/>
            <a:p>
              <a:r>
                <a:rPr lang="en-US" sz="1050">
                  <a:solidFill>
                    <a:srgbClr val="00205B"/>
                  </a:solidFill>
                  <a:latin typeface="+mn-lt"/>
                </a:rPr>
                <a:t>| Performance Improvement</a:t>
              </a:r>
            </a:p>
          </p:txBody>
        </p:sp>
        <p:pic>
          <p:nvPicPr>
            <p:cNvPr id="7" name="Picture 6" descr="Logo&#10;&#10;Description automatically generated">
              <a:extLst>
                <a:ext uri="{FF2B5EF4-FFF2-40B4-BE49-F238E27FC236}">
                  <a16:creationId xmlns:a16="http://schemas.microsoft.com/office/drawing/2014/main" id="{082F16C6-9AA2-4B0C-BFB5-62AF4A60C1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07564" y="6537649"/>
              <a:ext cx="1120142" cy="182880"/>
            </a:xfrm>
            <a:prstGeom prst="rect">
              <a:avLst/>
            </a:prstGeom>
          </p:spPr>
        </p:pic>
      </p:grpSp>
      <p:sp>
        <p:nvSpPr>
          <p:cNvPr id="8" name="Title 1">
            <a:extLst>
              <a:ext uri="{FF2B5EF4-FFF2-40B4-BE49-F238E27FC236}">
                <a16:creationId xmlns:a16="http://schemas.microsoft.com/office/drawing/2014/main" id="{EAAAEA50-E5A8-4A7D-98C7-1D36D83867B4}"/>
              </a:ext>
            </a:extLst>
          </p:cNvPr>
          <p:cNvSpPr>
            <a:spLocks noGrp="1"/>
          </p:cNvSpPr>
          <p:nvPr>
            <p:ph type="title"/>
          </p:nvPr>
        </p:nvSpPr>
        <p:spPr>
          <a:xfrm>
            <a:off x="508000" y="109499"/>
            <a:ext cx="11099801" cy="914400"/>
          </a:xfrm>
        </p:spPr>
        <p:txBody>
          <a:bodyPr>
            <a:normAutofit/>
          </a:bodyPr>
          <a:lstStyle>
            <a:lvl1pPr>
              <a:defRPr sz="3200" b="1">
                <a:solidFill>
                  <a:schemeClr val="bg1"/>
                </a:solidFill>
              </a:defRPr>
            </a:lvl1pPr>
          </a:lstStyle>
          <a:p>
            <a:r>
              <a:rPr lang="en-US"/>
              <a:t>Click to edit Master title style</a:t>
            </a:r>
          </a:p>
        </p:txBody>
      </p:sp>
    </p:spTree>
    <p:extLst>
      <p:ext uri="{BB962C8B-B14F-4D97-AF65-F5344CB8AC3E}">
        <p14:creationId xmlns:p14="http://schemas.microsoft.com/office/powerpoint/2010/main" val="3720153999"/>
      </p:ext>
    </p:extLst>
  </p:cSld>
  <p:clrMapOvr>
    <a:masterClrMapping/>
  </p:clrMapOvr>
  <p:extLst>
    <p:ext uri="{DCECCB84-F9BA-43D5-87BE-67443E8EF086}">
      <p15:sldGuideLst xmlns:p15="http://schemas.microsoft.com/office/powerpoint/2012/main">
        <p15:guide id="1" orient="horz" pos="816">
          <p15:clr>
            <a:srgbClr val="FBAE40"/>
          </p15:clr>
        </p15:guide>
        <p15:guide id="2" pos="313">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03F0E-E1DB-4F02-AFA0-F0607E370F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2E2DBE-B6E0-4C8A-ADF3-EFEF6C587B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F1E966-7519-4DA1-952A-F8A2B03130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87F6C9-C587-40F5-8401-3C6F308DB35F}"/>
              </a:ext>
            </a:extLst>
          </p:cNvPr>
          <p:cNvSpPr>
            <a:spLocks noGrp="1"/>
          </p:cNvSpPr>
          <p:nvPr>
            <p:ph type="dt" sz="half" idx="10"/>
          </p:nvPr>
        </p:nvSpPr>
        <p:spPr/>
        <p:txBody>
          <a:bodyPr/>
          <a:lstStyle/>
          <a:p>
            <a:fld id="{F4E1BF0F-7285-8F4D-BE7A-A9CED975DDA6}" type="datetime1">
              <a:rPr lang="en-US" smtClean="0"/>
              <a:t>4/24/2026</a:t>
            </a:fld>
            <a:endParaRPr lang="en-US"/>
          </a:p>
        </p:txBody>
      </p:sp>
      <p:sp>
        <p:nvSpPr>
          <p:cNvPr id="6" name="Footer Placeholder 5">
            <a:extLst>
              <a:ext uri="{FF2B5EF4-FFF2-40B4-BE49-F238E27FC236}">
                <a16:creationId xmlns:a16="http://schemas.microsoft.com/office/drawing/2014/main" id="{E87E88AB-855F-44A7-8FDD-42C64B1D04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6E23CC-6661-46ED-965D-45060FFDEFED}"/>
              </a:ext>
            </a:extLst>
          </p:cNvPr>
          <p:cNvSpPr>
            <a:spLocks noGrp="1"/>
          </p:cNvSpPr>
          <p:nvPr>
            <p:ph type="sldNum" sz="quarter" idx="12"/>
          </p:nvPr>
        </p:nvSpPr>
        <p:spPr/>
        <p:txBody>
          <a:bodyPr/>
          <a:lstStyle/>
          <a:p>
            <a:fld id="{8AB8543E-DE58-473D-A091-08E363082EED}" type="slidenum">
              <a:rPr lang="en-US" smtClean="0"/>
              <a:t>‹#›</a:t>
            </a:fld>
            <a:endParaRPr lang="en-US"/>
          </a:p>
        </p:txBody>
      </p:sp>
    </p:spTree>
    <p:extLst>
      <p:ext uri="{BB962C8B-B14F-4D97-AF65-F5344CB8AC3E}">
        <p14:creationId xmlns:p14="http://schemas.microsoft.com/office/powerpoint/2010/main" val="28560272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Photo/Chart/Graph with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ADB43-7F8C-1947-BA4A-6590721F838D}"/>
              </a:ext>
            </a:extLst>
          </p:cNvPr>
          <p:cNvSpPr>
            <a:spLocks noGrp="1"/>
          </p:cNvSpPr>
          <p:nvPr>
            <p:ph type="ctrTitle" hasCustomPrompt="1"/>
          </p:nvPr>
        </p:nvSpPr>
        <p:spPr>
          <a:xfrm>
            <a:off x="503646" y="884446"/>
            <a:ext cx="4024800" cy="1032279"/>
          </a:xfrm>
          <a:prstGeom prst="rect">
            <a:avLst/>
          </a:prstGeom>
        </p:spPr>
        <p:txBody>
          <a:bodyPr anchor="t">
            <a:normAutofit/>
          </a:bodyPr>
          <a:lstStyle>
            <a:lvl1pPr algn="l">
              <a:defRPr lang="en-US" sz="3400" smtClean="0">
                <a:solidFill>
                  <a:srgbClr val="007EB4"/>
                </a:solidFill>
                <a:effectLst/>
                <a:latin typeface="Georgia" panose="02040502050405020303" pitchFamily="18" charset="0"/>
              </a:defRPr>
            </a:lvl1pPr>
          </a:lstStyle>
          <a:p>
            <a:r>
              <a:rPr lang="en-US"/>
              <a:t>Slide/Chart Title</a:t>
            </a:r>
          </a:p>
        </p:txBody>
      </p:sp>
      <p:sp>
        <p:nvSpPr>
          <p:cNvPr id="11" name="Rectangle 10">
            <a:extLst>
              <a:ext uri="{FF2B5EF4-FFF2-40B4-BE49-F238E27FC236}">
                <a16:creationId xmlns:a16="http://schemas.microsoft.com/office/drawing/2014/main" id="{791FA305-B7D4-6B4F-B607-57798C1FCC9E}"/>
              </a:ext>
            </a:extLst>
          </p:cNvPr>
          <p:cNvSpPr/>
          <p:nvPr userDrawn="1"/>
        </p:nvSpPr>
        <p:spPr>
          <a:xfrm>
            <a:off x="0" y="1"/>
            <a:ext cx="12192000" cy="467360"/>
          </a:xfrm>
          <a:prstGeom prst="rect">
            <a:avLst/>
          </a:prstGeom>
          <a:solidFill>
            <a:srgbClr val="ED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9C16DA2-C28B-964B-B936-68812D60CDC4}"/>
              </a:ext>
            </a:extLst>
          </p:cNvPr>
          <p:cNvSpPr>
            <a:spLocks noGrp="1"/>
          </p:cNvSpPr>
          <p:nvPr>
            <p:ph type="body" sz="quarter" idx="10"/>
          </p:nvPr>
        </p:nvSpPr>
        <p:spPr>
          <a:xfrm>
            <a:off x="503239" y="2074988"/>
            <a:ext cx="4024800" cy="4431068"/>
          </a:xfrm>
          <a:prstGeom prst="rect">
            <a:avLst/>
          </a:prstGeom>
        </p:spPr>
        <p:txBody>
          <a:bodyPr/>
          <a:lstStyle>
            <a:lvl1pPr>
              <a:defRPr sz="2100">
                <a:solidFill>
                  <a:srgbClr val="646569"/>
                </a:solidFill>
                <a:latin typeface="Verdana" panose="020B0604030504040204" pitchFamily="34" charset="0"/>
                <a:ea typeface="Verdana" panose="020B0604030504040204" pitchFamily="34" charset="0"/>
                <a:cs typeface="Verdana" panose="020B0604030504040204" pitchFamily="34" charset="0"/>
              </a:defRPr>
            </a:lvl1pPr>
            <a:lvl2pPr>
              <a:defRPr sz="1900">
                <a:solidFill>
                  <a:srgbClr val="8A8B91"/>
                </a:solidFill>
                <a:latin typeface="Verdana" panose="020B0604030504040204" pitchFamily="34" charset="0"/>
                <a:ea typeface="Verdana" panose="020B0604030504040204" pitchFamily="34" charset="0"/>
                <a:cs typeface="Verdana" panose="020B0604030504040204" pitchFamily="34" charset="0"/>
              </a:defRPr>
            </a:lvl2pPr>
            <a:lvl3pPr>
              <a:defRPr sz="1700">
                <a:solidFill>
                  <a:srgbClr val="8A8B91"/>
                </a:solidFill>
                <a:latin typeface="Verdana" panose="020B0604030504040204" pitchFamily="34" charset="0"/>
                <a:ea typeface="Verdana" panose="020B0604030504040204" pitchFamily="34" charset="0"/>
                <a:cs typeface="Verdana" panose="020B0604030504040204" pitchFamily="34" charset="0"/>
              </a:defRPr>
            </a:lvl3pPr>
            <a:lvl4pPr>
              <a:defRPr sz="1500">
                <a:solidFill>
                  <a:srgbClr val="8A8B91"/>
                </a:solidFill>
                <a:latin typeface="Verdana" panose="020B0604030504040204" pitchFamily="34" charset="0"/>
                <a:ea typeface="Verdana" panose="020B0604030504040204" pitchFamily="34" charset="0"/>
                <a:cs typeface="Verdana" panose="020B0604030504040204" pitchFamily="34" charset="0"/>
              </a:defRPr>
            </a:lvl4pPr>
            <a:lvl5pPr>
              <a:defRPr sz="1200">
                <a:solidFill>
                  <a:srgbClr val="8A8B9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p:txBody>
      </p:sp>
      <p:sp>
        <p:nvSpPr>
          <p:cNvPr id="10" name="Content Placeholder 9">
            <a:extLst>
              <a:ext uri="{FF2B5EF4-FFF2-40B4-BE49-F238E27FC236}">
                <a16:creationId xmlns:a16="http://schemas.microsoft.com/office/drawing/2014/main" id="{FF23D947-3380-1746-BDC9-09B8575E8D27}"/>
              </a:ext>
            </a:extLst>
          </p:cNvPr>
          <p:cNvSpPr>
            <a:spLocks noGrp="1"/>
          </p:cNvSpPr>
          <p:nvPr>
            <p:ph sz="quarter" idx="11" hasCustomPrompt="1"/>
          </p:nvPr>
        </p:nvSpPr>
        <p:spPr>
          <a:xfrm>
            <a:off x="5061526" y="467361"/>
            <a:ext cx="7130473" cy="6390638"/>
          </a:xfrm>
          <a:prstGeom prst="rect">
            <a:avLst/>
          </a:prstGeom>
        </p:spPr>
        <p:txBody>
          <a:bodyPr/>
          <a:lstStyle>
            <a:lvl1pPr marL="0" indent="0">
              <a:buNone/>
              <a:defRPr/>
            </a:lvl1pPr>
          </a:lstStyle>
          <a:p>
            <a:pPr lvl="0"/>
            <a:r>
              <a:rPr lang="en-US"/>
              <a:t> </a:t>
            </a:r>
          </a:p>
        </p:txBody>
      </p:sp>
      <p:pic>
        <p:nvPicPr>
          <p:cNvPr id="7" name="Picture 6" descr="A close up of a sign&#10;&#10;Description automatically generated">
            <a:extLst>
              <a:ext uri="{FF2B5EF4-FFF2-40B4-BE49-F238E27FC236}">
                <a16:creationId xmlns:a16="http://schemas.microsoft.com/office/drawing/2014/main" id="{91F95A3E-56D7-7541-95CD-9904A9AFBD37}"/>
              </a:ext>
            </a:extLst>
          </p:cNvPr>
          <p:cNvPicPr>
            <a:picLocks noChangeAspect="1"/>
          </p:cNvPicPr>
          <p:nvPr userDrawn="1"/>
        </p:nvPicPr>
        <p:blipFill>
          <a:blip r:embed="rId2"/>
          <a:stretch>
            <a:fillRect/>
          </a:stretch>
        </p:blipFill>
        <p:spPr>
          <a:xfrm>
            <a:off x="607162" y="135973"/>
            <a:ext cx="1629955" cy="209565"/>
          </a:xfrm>
          <a:prstGeom prst="rect">
            <a:avLst/>
          </a:prstGeom>
        </p:spPr>
      </p:pic>
    </p:spTree>
    <p:extLst>
      <p:ext uri="{BB962C8B-B14F-4D97-AF65-F5344CB8AC3E}">
        <p14:creationId xmlns:p14="http://schemas.microsoft.com/office/powerpoint/2010/main" val="5025646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7B3E36-7B25-4EA0-A975-5F8AE82AEBD0}" type="datetimeFigureOut">
              <a:rPr lang="en-US" smtClean="0"/>
              <a:t>4/24/2026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99868F-323F-4C4D-8AA7-2B1ABF630A03}" type="slidenum">
              <a:rPr lang="en-US" smtClean="0"/>
              <a:t>‹#›</a:t>
            </a:fld>
            <a:endParaRPr lang="en-US"/>
          </a:p>
        </p:txBody>
      </p:sp>
    </p:spTree>
    <p:extLst>
      <p:ext uri="{BB962C8B-B14F-4D97-AF65-F5344CB8AC3E}">
        <p14:creationId xmlns:p14="http://schemas.microsoft.com/office/powerpoint/2010/main" val="42368786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Agenda">
    <p:bg>
      <p:bgPr>
        <a:solidFill>
          <a:srgbClr val="EDEDE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ADB43-7F8C-1947-BA4A-6590721F838D}"/>
              </a:ext>
            </a:extLst>
          </p:cNvPr>
          <p:cNvSpPr>
            <a:spLocks noGrp="1"/>
          </p:cNvSpPr>
          <p:nvPr>
            <p:ph type="ctrTitle" hasCustomPrompt="1"/>
          </p:nvPr>
        </p:nvSpPr>
        <p:spPr>
          <a:xfrm>
            <a:off x="503645" y="884446"/>
            <a:ext cx="10627417" cy="1032279"/>
          </a:xfrm>
          <a:prstGeom prst="rect">
            <a:avLst/>
          </a:prstGeom>
        </p:spPr>
        <p:txBody>
          <a:bodyPr anchor="t">
            <a:normAutofit/>
          </a:bodyPr>
          <a:lstStyle>
            <a:lvl1pPr algn="l">
              <a:defRPr lang="en-US" sz="3400" smtClean="0">
                <a:solidFill>
                  <a:srgbClr val="007EB4"/>
                </a:solidFill>
                <a:effectLst/>
                <a:latin typeface="Georgia" panose="02040502050405020303" pitchFamily="18" charset="0"/>
              </a:defRPr>
            </a:lvl1pPr>
          </a:lstStyle>
          <a:p>
            <a:r>
              <a:rPr lang="en-US"/>
              <a:t>Today’s Agenda Title</a:t>
            </a:r>
          </a:p>
        </p:txBody>
      </p:sp>
      <p:sp>
        <p:nvSpPr>
          <p:cNvPr id="11" name="Rectangle 10">
            <a:extLst>
              <a:ext uri="{FF2B5EF4-FFF2-40B4-BE49-F238E27FC236}">
                <a16:creationId xmlns:a16="http://schemas.microsoft.com/office/drawing/2014/main" id="{791FA305-B7D4-6B4F-B607-57798C1FCC9E}"/>
              </a:ext>
            </a:extLst>
          </p:cNvPr>
          <p:cNvSpPr/>
          <p:nvPr userDrawn="1"/>
        </p:nvSpPr>
        <p:spPr>
          <a:xfrm>
            <a:off x="0" y="1"/>
            <a:ext cx="12192000" cy="46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9C16DA2-C28B-964B-B936-68812D60CDC4}"/>
              </a:ext>
            </a:extLst>
          </p:cNvPr>
          <p:cNvSpPr>
            <a:spLocks noGrp="1"/>
          </p:cNvSpPr>
          <p:nvPr>
            <p:ph type="body" sz="quarter" idx="10"/>
          </p:nvPr>
        </p:nvSpPr>
        <p:spPr>
          <a:xfrm>
            <a:off x="503238" y="2074987"/>
            <a:ext cx="10627417" cy="4510451"/>
          </a:xfrm>
          <a:prstGeom prst="rect">
            <a:avLst/>
          </a:prstGeom>
        </p:spPr>
        <p:txBody>
          <a:bodyPr/>
          <a:lstStyle>
            <a:lvl1pPr marL="457200" indent="-457200">
              <a:buFont typeface="+mj-lt"/>
              <a:buAutoNum type="arabicPeriod"/>
              <a:defRPr sz="2300">
                <a:solidFill>
                  <a:srgbClr val="646569"/>
                </a:solidFill>
                <a:latin typeface="Verdana" panose="020B0604030504040204" pitchFamily="34" charset="0"/>
                <a:ea typeface="Verdana" panose="020B0604030504040204" pitchFamily="34" charset="0"/>
                <a:cs typeface="Verdana" panose="020B0604030504040204" pitchFamily="34" charset="0"/>
              </a:defRPr>
            </a:lvl1pPr>
            <a:lvl2pPr marL="914400" indent="-457200">
              <a:buFont typeface="+mj-lt"/>
              <a:buAutoNum type="arabicPeriod"/>
              <a:defRPr sz="2000">
                <a:solidFill>
                  <a:srgbClr val="8A8B91"/>
                </a:solidFill>
                <a:latin typeface="Verdana" panose="020B0604030504040204" pitchFamily="34" charset="0"/>
                <a:ea typeface="Verdana" panose="020B0604030504040204" pitchFamily="34" charset="0"/>
                <a:cs typeface="Verdana" panose="020B0604030504040204" pitchFamily="34" charset="0"/>
              </a:defRPr>
            </a:lvl2pPr>
            <a:lvl3pPr marL="1257300" indent="-342900">
              <a:buFont typeface="+mj-lt"/>
              <a:buAutoNum type="arabicPeriod"/>
              <a:defRPr sz="1800">
                <a:solidFill>
                  <a:srgbClr val="8A8B91"/>
                </a:solidFill>
                <a:latin typeface="Verdana" panose="020B0604030504040204" pitchFamily="34" charset="0"/>
                <a:ea typeface="Verdana" panose="020B0604030504040204" pitchFamily="34" charset="0"/>
                <a:cs typeface="Verdana" panose="020B0604030504040204" pitchFamily="34" charset="0"/>
              </a:defRPr>
            </a:lvl3pPr>
            <a:lvl4pPr>
              <a:defRPr sz="1500">
                <a:solidFill>
                  <a:srgbClr val="8A8B91"/>
                </a:solidFill>
                <a:latin typeface="Verdana" panose="020B0604030504040204" pitchFamily="34" charset="0"/>
                <a:ea typeface="Verdana" panose="020B0604030504040204" pitchFamily="34" charset="0"/>
                <a:cs typeface="Verdana" panose="020B0604030504040204" pitchFamily="34" charset="0"/>
              </a:defRPr>
            </a:lvl4pPr>
            <a:lvl5pPr>
              <a:defRPr sz="1200">
                <a:solidFill>
                  <a:srgbClr val="8A8B9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p:txBody>
      </p:sp>
      <p:pic>
        <p:nvPicPr>
          <p:cNvPr id="6" name="Picture 5" descr="A close up of a sign&#10;&#10;Description automatically generated">
            <a:extLst>
              <a:ext uri="{FF2B5EF4-FFF2-40B4-BE49-F238E27FC236}">
                <a16:creationId xmlns:a16="http://schemas.microsoft.com/office/drawing/2014/main" id="{070C1F99-A235-1542-B078-EDC2C85EB6C1}"/>
              </a:ext>
            </a:extLst>
          </p:cNvPr>
          <p:cNvPicPr>
            <a:picLocks noChangeAspect="1"/>
          </p:cNvPicPr>
          <p:nvPr userDrawn="1"/>
        </p:nvPicPr>
        <p:blipFill>
          <a:blip r:embed="rId2"/>
          <a:stretch>
            <a:fillRect/>
          </a:stretch>
        </p:blipFill>
        <p:spPr>
          <a:xfrm>
            <a:off x="607162" y="135973"/>
            <a:ext cx="1629955" cy="209565"/>
          </a:xfrm>
          <a:prstGeom prst="rect">
            <a:avLst/>
          </a:prstGeom>
        </p:spPr>
      </p:pic>
    </p:spTree>
    <p:extLst>
      <p:ext uri="{BB962C8B-B14F-4D97-AF65-F5344CB8AC3E}">
        <p14:creationId xmlns:p14="http://schemas.microsoft.com/office/powerpoint/2010/main" val="3819049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78"/>
        <p:cNvGrpSpPr/>
        <p:nvPr/>
      </p:nvGrpSpPr>
      <p:grpSpPr>
        <a:xfrm>
          <a:off x="0" y="0"/>
          <a:ext cx="0" cy="0"/>
          <a:chOff x="0" y="0"/>
          <a:chExt cx="0" cy="0"/>
        </a:xfrm>
      </p:grpSpPr>
      <p:sp>
        <p:nvSpPr>
          <p:cNvPr id="79" name="Google Shape;79;p67"/>
          <p:cNvSpPr/>
          <p:nvPr/>
        </p:nvSpPr>
        <p:spPr>
          <a:xfrm>
            <a:off x="0" y="4953000"/>
            <a:ext cx="12188825" cy="1905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67"/>
          <p:cNvSpPr/>
          <p:nvPr/>
        </p:nvSpPr>
        <p:spPr>
          <a:xfrm>
            <a:off x="15" y="491507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67"/>
          <p:cNvSpPr txBox="1">
            <a:spLocks noGrp="1"/>
          </p:cNvSpPr>
          <p:nvPr>
            <p:ph type="title"/>
          </p:nvPr>
        </p:nvSpPr>
        <p:spPr>
          <a:xfrm>
            <a:off x="1097280" y="5074920"/>
            <a:ext cx="10113264" cy="822960"/>
          </a:xfrm>
          <a:prstGeom prst="rect">
            <a:avLst/>
          </a:prstGeom>
          <a:noFill/>
          <a:ln>
            <a:noFill/>
          </a:ln>
        </p:spPr>
        <p:txBody>
          <a:bodyPr spcFirstLastPara="1" wrap="square" lIns="91425" tIns="0" rIns="91425" bIns="0" anchor="b" anchorCtr="0">
            <a:no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67"/>
          <p:cNvSpPr>
            <a:spLocks noGrp="1"/>
          </p:cNvSpPr>
          <p:nvPr>
            <p:ph type="pic" idx="2"/>
          </p:nvPr>
        </p:nvSpPr>
        <p:spPr>
          <a:xfrm>
            <a:off x="15" y="0"/>
            <a:ext cx="12191985" cy="4915076"/>
          </a:xfrm>
          <a:prstGeom prst="rect">
            <a:avLst/>
          </a:prstGeom>
          <a:noFill/>
          <a:ln>
            <a:noFill/>
          </a:ln>
        </p:spPr>
      </p:sp>
      <p:sp>
        <p:nvSpPr>
          <p:cNvPr id="83" name="Google Shape;83;p67"/>
          <p:cNvSpPr txBox="1">
            <a:spLocks noGrp="1"/>
          </p:cNvSpPr>
          <p:nvPr>
            <p:ph type="body" idx="1"/>
          </p:nvPr>
        </p:nvSpPr>
        <p:spPr>
          <a:xfrm>
            <a:off x="1097280" y="5907023"/>
            <a:ext cx="10113264" cy="594360"/>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0"/>
              </a:spcBef>
              <a:spcAft>
                <a:spcPts val="0"/>
              </a:spcAft>
              <a:buSzPts val="1500"/>
              <a:buNone/>
              <a:defRPr sz="1500">
                <a:solidFill>
                  <a:srgbClr val="FFFFFF"/>
                </a:solidFill>
              </a:defRPr>
            </a:lvl1pPr>
            <a:lvl2pPr marL="914400" lvl="1" indent="-228600" algn="l">
              <a:lnSpc>
                <a:spcPct val="90000"/>
              </a:lnSpc>
              <a:spcBef>
                <a:spcPts val="6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84" name="Google Shape;84;p67"/>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67"/>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6" name="Google Shape;86;p67"/>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theme" Target="../theme/theme4.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image" Target="../media/image24.png"/><Relationship Id="rId5" Type="http://schemas.openxmlformats.org/officeDocument/2006/relationships/slideLayout" Target="../slideLayouts/slideLayout65.xml"/><Relationship Id="rId10" Type="http://schemas.openxmlformats.org/officeDocument/2006/relationships/theme" Target="../theme/theme5.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theme" Target="../theme/theme6.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9"/>
          <p:cNvSpPr/>
          <p:nvPr/>
        </p:nvSpPr>
        <p:spPr>
          <a:xfrm>
            <a:off x="1" y="6400800"/>
            <a:ext cx="12192000" cy="457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 name="Google Shape;7;p49"/>
          <p:cNvSpPr/>
          <p:nvPr/>
        </p:nvSpPr>
        <p:spPr>
          <a:xfrm>
            <a:off x="0" y="6334316"/>
            <a:ext cx="12192001" cy="65998"/>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 name="Google Shape;8;p49"/>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 name="Google Shape;9;p49"/>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cxnSp>
        <p:nvCxnSpPr>
          <p:cNvPr id="10" name="Google Shape;10;p49"/>
          <p:cNvCxnSpPr/>
          <p:nvPr/>
        </p:nvCxnSpPr>
        <p:spPr>
          <a:xfrm>
            <a:off x="1193532" y="1737845"/>
            <a:ext cx="9966960" cy="0"/>
          </a:xfrm>
          <a:prstGeom prst="straightConnector1">
            <a:avLst/>
          </a:prstGeom>
          <a:noFill/>
          <a:ln w="9525" cap="flat" cmpd="sng">
            <a:solidFill>
              <a:srgbClr val="7F7F7F"/>
            </a:solidFill>
            <a:prstDash val="solid"/>
            <a:round/>
            <a:headEnd type="none" w="sm" len="sm"/>
            <a:tailEnd type="none" w="sm" len="sm"/>
          </a:ln>
        </p:spPr>
      </p:cxnSp>
      <p:pic>
        <p:nvPicPr>
          <p:cNvPr id="11" name="Google Shape;11;p49"/>
          <p:cNvPicPr preferRelativeResize="0"/>
          <p:nvPr/>
        </p:nvPicPr>
        <p:blipFill rotWithShape="1">
          <a:blip r:embed="rId13">
            <a:alphaModFix/>
          </a:blip>
          <a:srcRect/>
          <a:stretch/>
        </p:blipFill>
        <p:spPr>
          <a:xfrm>
            <a:off x="10206990" y="33090"/>
            <a:ext cx="1897380" cy="13716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4/24/2026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0197179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387797"/>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4449667"/>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93" r:id="rId17"/>
    <p:sldLayoutId id="2147483794" r:id="rId18"/>
    <p:sldLayoutId id="2147483795" r:id="rId19"/>
    <p:sldLayoutId id="2147483796" r:id="rId20"/>
    <p:sldLayoutId id="2147483797" r:id="rId21"/>
    <p:sldLayoutId id="2147483798" r:id="rId22"/>
    <p:sldLayoutId id="2147483799" r:id="rId2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6533" y="885537"/>
            <a:ext cx="10972800" cy="83661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871579"/>
            <a:ext cx="10972800" cy="42545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F30AC0-EA7D-415C-B2C2-003B2A241057}" type="datetime1">
              <a:rPr lang="en-US" smtClean="0"/>
              <a:t>4/24/2026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6C9994-A8C6-EE4F-A328-CE642E2F62E6}" type="slidenum">
              <a:rPr lang="en-US" smtClean="0"/>
              <a:t>‹#›</a:t>
            </a:fld>
            <a:endParaRPr lang="en-US"/>
          </a:p>
        </p:txBody>
      </p:sp>
      <p:sp>
        <p:nvSpPr>
          <p:cNvPr id="7" name="Rectangle 6"/>
          <p:cNvSpPr/>
          <p:nvPr userDrawn="1"/>
        </p:nvSpPr>
        <p:spPr>
          <a:xfrm>
            <a:off x="0" y="1"/>
            <a:ext cx="12203760" cy="640033"/>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prstClr val="white"/>
              </a:solidFill>
              <a:latin typeface="Myriad Pro Semibold Cond"/>
            </a:endParaRPr>
          </a:p>
        </p:txBody>
      </p:sp>
      <p:pic>
        <p:nvPicPr>
          <p:cNvPr id="11" name="Picture 10">
            <a:extLst>
              <a:ext uri="{FF2B5EF4-FFF2-40B4-BE49-F238E27FC236}">
                <a16:creationId xmlns:a16="http://schemas.microsoft.com/office/drawing/2014/main" id="{D20CF1E0-3B77-F44B-9577-EA7E20132B84}"/>
              </a:ext>
            </a:extLst>
          </p:cNvPr>
          <p:cNvPicPr>
            <a:picLocks noChangeAspect="1"/>
          </p:cNvPicPr>
          <p:nvPr userDrawn="1"/>
        </p:nvPicPr>
        <p:blipFill>
          <a:blip r:embed="rId11"/>
          <a:stretch>
            <a:fillRect/>
          </a:stretch>
        </p:blipFill>
        <p:spPr>
          <a:xfrm>
            <a:off x="626534" y="133448"/>
            <a:ext cx="3001433" cy="429028"/>
          </a:xfrm>
          <a:prstGeom prst="rect">
            <a:avLst/>
          </a:prstGeom>
        </p:spPr>
      </p:pic>
      <p:sp>
        <p:nvSpPr>
          <p:cNvPr id="8" name="Right Triangle 7">
            <a:extLst>
              <a:ext uri="{FF2B5EF4-FFF2-40B4-BE49-F238E27FC236}">
                <a16:creationId xmlns:a16="http://schemas.microsoft.com/office/drawing/2014/main" id="{79689293-75E3-094C-851B-F606E1D4F1B4}"/>
              </a:ext>
            </a:extLst>
          </p:cNvPr>
          <p:cNvSpPr/>
          <p:nvPr userDrawn="1"/>
        </p:nvSpPr>
        <p:spPr>
          <a:xfrm rot="18907154">
            <a:off x="719665" y="490522"/>
            <a:ext cx="330200" cy="247650"/>
          </a:xfrm>
          <a:prstGeom prst="rtTriangle">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1724459367"/>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Lst>
  <p:hf hdr="0" ftr="0" dt="0"/>
  <p:txStyles>
    <p:titleStyle>
      <a:lvl1pPr algn="ctr" defTabSz="457200" rtl="0" eaLnBrk="1" latinLnBrk="0" hangingPunct="1">
        <a:spcBef>
          <a:spcPct val="0"/>
        </a:spcBef>
        <a:buNone/>
        <a:defRPr sz="4400" b="0" i="0" kern="1200">
          <a:solidFill>
            <a:srgbClr val="002060"/>
          </a:solidFill>
          <a:latin typeface="Calibri" panose="020F0502020204030204" pitchFamily="34" charset="0"/>
          <a:ea typeface="+mj-ea"/>
          <a:cs typeface="Calibri" panose="020F0502020204030204"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Calibri" panose="020F0502020204030204" pitchFamily="34" charset="0"/>
          <a:ea typeface="+mn-ea"/>
          <a:cs typeface="Calibri" panose="020F0502020204030204" pitchFamily="34" charset="0"/>
        </a:defRPr>
      </a:lvl2pPr>
      <a:lvl3pPr marL="969963" indent="-225425" algn="l" defTabSz="457200" rtl="0" eaLnBrk="1" latinLnBrk="0" hangingPunct="1">
        <a:spcBef>
          <a:spcPct val="20000"/>
        </a:spcBef>
        <a:buFont typeface="Arial"/>
        <a:buChar char="•"/>
        <a:defRPr sz="2400" kern="1200">
          <a:solidFill>
            <a:schemeClr val="tx1"/>
          </a:solidFill>
          <a:latin typeface="Calibri" panose="020F0502020204030204" pitchFamily="34" charset="0"/>
          <a:ea typeface="+mn-ea"/>
          <a:cs typeface="Calibri" panose="020F0502020204030204" pitchFamily="34" charset="0"/>
        </a:defRPr>
      </a:lvl3pPr>
      <a:lvl4pPr marL="1255713" indent="-227013" algn="l" defTabSz="457200" rtl="0" eaLnBrk="1" latinLnBrk="0" hangingPunct="1">
        <a:spcBef>
          <a:spcPct val="20000"/>
        </a:spcBef>
        <a:buFont typeface="Arial"/>
        <a:buChar char="–"/>
        <a:defRPr sz="2000" kern="1200">
          <a:solidFill>
            <a:schemeClr val="tx1"/>
          </a:solidFill>
          <a:latin typeface="Calibri" panose="020F0502020204030204" pitchFamily="34" charset="0"/>
          <a:ea typeface="+mn-ea"/>
          <a:cs typeface="Calibri" panose="020F0502020204030204" pitchFamily="34" charset="0"/>
        </a:defRPr>
      </a:lvl4pPr>
      <a:lvl5pPr marL="1489075" indent="-233363" algn="l" defTabSz="457200" rtl="0" eaLnBrk="1" latinLnBrk="0" hangingPunct="1">
        <a:spcBef>
          <a:spcPct val="20000"/>
        </a:spcBef>
        <a:buFont typeface="Arial"/>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728623-97DE-49D8-83AE-D4B4EAF17006}"/>
              </a:ext>
            </a:extLst>
          </p:cNvPr>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4F70FC-5E35-4BA4-8FC8-BA73F7BC1842}"/>
              </a:ext>
            </a:extLst>
          </p:cNvPr>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6EF680-DA9A-4A06-8021-28405772FC3C}"/>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FE5B06-5535-426D-8F10-083275DA7F10}" type="datetime1">
              <a:rPr lang="en-US" smtClean="0"/>
              <a:t>4/24/2026</a:t>
            </a:fld>
            <a:endParaRPr lang="en-US"/>
          </a:p>
        </p:txBody>
      </p:sp>
      <p:sp>
        <p:nvSpPr>
          <p:cNvPr id="5" name="Footer Placeholder 4">
            <a:extLst>
              <a:ext uri="{FF2B5EF4-FFF2-40B4-BE49-F238E27FC236}">
                <a16:creationId xmlns:a16="http://schemas.microsoft.com/office/drawing/2014/main" id="{92CB291C-440D-4C2C-9C47-FA6C188950FC}"/>
              </a:ext>
            </a:extLst>
          </p:cNvPr>
          <p:cNvSpPr>
            <a:spLocks noGrp="1"/>
          </p:cNvSpPr>
          <p:nvPr>
            <p:ph type="ftr" sz="quarter" idx="3"/>
          </p:nvPr>
        </p:nvSpPr>
        <p:spPr>
          <a:xfrm>
            <a:off x="9074324" y="6356351"/>
            <a:ext cx="2279476" cy="365125"/>
          </a:xfrm>
          <a:prstGeom prst="rect">
            <a:avLst/>
          </a:prstGeom>
        </p:spPr>
        <p:txBody>
          <a:bodyPr vert="horz" lIns="91440" tIns="45720" rIns="91440" bIns="45720" rtlCol="0" anchor="ctr"/>
          <a:lstStyle>
            <a:lvl1pPr algn="l">
              <a:defRPr sz="1100">
                <a:solidFill>
                  <a:schemeClr val="tx1">
                    <a:tint val="75000"/>
                  </a:schemeClr>
                </a:solidFill>
                <a:latin typeface="+mj-lt"/>
              </a:defRPr>
            </a:lvl1pPr>
          </a:lstStyle>
          <a:p>
            <a:r>
              <a:rPr lang="en-US">
                <a:solidFill>
                  <a:srgbClr val="00205B"/>
                </a:solidFill>
              </a:rPr>
              <a:t>Confidential - internal use only</a:t>
            </a:r>
          </a:p>
        </p:txBody>
      </p:sp>
      <p:sp>
        <p:nvSpPr>
          <p:cNvPr id="6" name="MSIPCMContentMarking" descr="{&quot;HashCode&quot;:-1388906542,&quot;Placement&quot;:&quot;Footer&quot;,&quot;Top&quot;:519.343,&quot;Left&quot;:426.105438,&quot;SlideWidth&quot;:960,&quot;SlideHeight&quot;:540}">
            <a:extLst>
              <a:ext uri="{FF2B5EF4-FFF2-40B4-BE49-F238E27FC236}">
                <a16:creationId xmlns:a16="http://schemas.microsoft.com/office/drawing/2014/main" id="{543E8ACA-01C2-4A71-94BD-221CF71FB4FD}"/>
              </a:ext>
            </a:extLst>
          </p:cNvPr>
          <p:cNvSpPr txBox="1"/>
          <p:nvPr userDrawn="1"/>
        </p:nvSpPr>
        <p:spPr>
          <a:xfrm>
            <a:off x="5411539" y="6595656"/>
            <a:ext cx="1368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Banner Internal Data</a:t>
            </a:r>
          </a:p>
        </p:txBody>
      </p:sp>
    </p:spTree>
    <p:extLst>
      <p:ext uri="{BB962C8B-B14F-4D97-AF65-F5344CB8AC3E}">
        <p14:creationId xmlns:p14="http://schemas.microsoft.com/office/powerpoint/2010/main" val="369096272"/>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 id="2147483824" r:id="rId18"/>
    <p:sldLayoutId id="2147483825" r:id="rId19"/>
  </p:sldLayoutIdLst>
  <p:hf sldNum="0" hdr="0"/>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0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64.xml"/></Relationships>
</file>

<file path=ppt/slides/_rels/slide10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6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9.svg"/><Relationship Id="rId2" Type="http://schemas.openxmlformats.org/officeDocument/2006/relationships/image" Target="../media/image108.png"/><Relationship Id="rId1" Type="http://schemas.openxmlformats.org/officeDocument/2006/relationships/slideLayout" Target="../slideLayouts/slideLayout62.xml"/></Relationships>
</file>

<file path=ppt/slides/_rels/slide10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62.xml"/><Relationship Id="rId5" Type="http://schemas.openxmlformats.org/officeDocument/2006/relationships/image" Target="../media/image114.png"/><Relationship Id="rId4" Type="http://schemas.openxmlformats.org/officeDocument/2006/relationships/image" Target="../media/image113.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0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6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3.xml"/></Relationships>
</file>

<file path=ppt/slides/_rels/slide11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0.xml"/><Relationship Id="rId1" Type="http://schemas.openxmlformats.org/officeDocument/2006/relationships/slideLayout" Target="../slideLayouts/slideLayout5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3.xml"/></Relationships>
</file>

<file path=ppt/slides/_rels/slide11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2.xml"/><Relationship Id="rId1" Type="http://schemas.openxmlformats.org/officeDocument/2006/relationships/slideLayout" Target="../slideLayouts/slideLayout53.xml"/><Relationship Id="rId4" Type="http://schemas.openxmlformats.org/officeDocument/2006/relationships/image" Target="../media/image119.png"/></Relationships>
</file>

<file path=ppt/slides/_rels/slide11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3.xml"/><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12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74.xml"/><Relationship Id="rId1" Type="http://schemas.openxmlformats.org/officeDocument/2006/relationships/slideLayout" Target="../slideLayouts/slideLayout53.xml"/></Relationships>
</file>

<file path=ppt/slides/_rels/slide12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5.xml"/><Relationship Id="rId1" Type="http://schemas.openxmlformats.org/officeDocument/2006/relationships/slideLayout" Target="../slideLayouts/slideLayout53.xml"/></Relationships>
</file>

<file path=ppt/slides/_rels/slide122.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76.xml"/><Relationship Id="rId1" Type="http://schemas.openxmlformats.org/officeDocument/2006/relationships/slideLayout" Target="../slideLayouts/slideLayout53.xml"/><Relationship Id="rId4" Type="http://schemas.openxmlformats.org/officeDocument/2006/relationships/hyperlink" Target="https://pixabay.com/en/line-start-start-line-starting-line-218786/" TargetMode="Externa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3.xml"/></Relationships>
</file>

<file path=ppt/slides/_rels/slide12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8.xml"/><Relationship Id="rId1" Type="http://schemas.openxmlformats.org/officeDocument/2006/relationships/slideLayout" Target="../slideLayouts/slideLayout53.xml"/><Relationship Id="rId4" Type="http://schemas.openxmlformats.org/officeDocument/2006/relationships/chart" Target="../charts/chart5.xml"/></Relationships>
</file>

<file path=ppt/slides/_rels/slide12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9.xml"/><Relationship Id="rId1" Type="http://schemas.openxmlformats.org/officeDocument/2006/relationships/slideLayout" Target="../slideLayouts/slideLayout5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3.xml"/></Relationships>
</file>

<file path=ppt/slides/_rels/slide129.xml.rels><?xml version="1.0" encoding="UTF-8" standalone="yes"?>
<Relationships xmlns="http://schemas.openxmlformats.org/package/2006/relationships"><Relationship Id="rId3" Type="http://schemas.openxmlformats.org/officeDocument/2006/relationships/hyperlink" Target="https://www.cdc.gov/hai/pdfs/mdro-guides/Health-Response-Contain-MDRO-H.pdf" TargetMode="External"/><Relationship Id="rId2" Type="http://schemas.openxmlformats.org/officeDocument/2006/relationships/notesSlide" Target="../notesSlides/notesSlide83.xml"/><Relationship Id="rId1" Type="http://schemas.openxmlformats.org/officeDocument/2006/relationships/slideLayout" Target="../slideLayouts/slideLayout53.xml"/><Relationship Id="rId6" Type="http://schemas.openxmlformats.org/officeDocument/2006/relationships/hyperlink" Target="https://pixabay.com/en/circle-repeat-cycle-reload-redo-311551/" TargetMode="External"/><Relationship Id="rId5" Type="http://schemas.openxmlformats.org/officeDocument/2006/relationships/image" Target="../media/image125.png"/><Relationship Id="rId4" Type="http://schemas.openxmlformats.org/officeDocument/2006/relationships/hyperlink" Target="https://www.cdc.gov/hai/pdfs/mdro-guides/Health-Response-Prevent-MDRO-508.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hyperlink" Target="https://www.azdhs.gov/documents/preparedness/epidemiology-disease-control/healthcare-associated-infection/hai-candida/candida-auris-flyer.pdf" TargetMode="External"/><Relationship Id="rId7" Type="http://schemas.openxmlformats.org/officeDocument/2006/relationships/hyperlink" Target="https://dpbh.nv.gov/uploadedFiles/dpbh.nv.gov/content/Programs/HAI/dta/Training/Nevada%20State%20Candida%20Auris%20Toolkit(1).pdf" TargetMode="External"/><Relationship Id="rId2" Type="http://schemas.openxmlformats.org/officeDocument/2006/relationships/notesSlide" Target="../notesSlides/notesSlide84.xml"/><Relationship Id="rId1" Type="http://schemas.openxmlformats.org/officeDocument/2006/relationships/slideLayout" Target="../slideLayouts/slideLayout53.xml"/><Relationship Id="rId6" Type="http://schemas.openxmlformats.org/officeDocument/2006/relationships/hyperlink" Target="https://dhhs.ne.gov/HAI%20Documents/Screening%20for%20Candida%20auris%20Colonization.pdf" TargetMode="External"/><Relationship Id="rId5" Type="http://schemas.openxmlformats.org/officeDocument/2006/relationships/hyperlink" Target="https://drive.google.com/file/d/1HV5f4iw9E0nBupynlX7JiqmorBZzu3Rd/view" TargetMode="External"/><Relationship Id="rId4" Type="http://schemas.openxmlformats.org/officeDocument/2006/relationships/hyperlink" Target="https://www.cdph.ca.gov/Programs/CHCQ/HAI/Pages/Candida-auris.aspx" TargetMode="External"/></Relationships>
</file>

<file path=ppt/slides/_rels/slide131.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85.xml"/><Relationship Id="rId1" Type="http://schemas.openxmlformats.org/officeDocument/2006/relationships/slideLayout" Target="../slideLayouts/slideLayout51.xml"/><Relationship Id="rId4" Type="http://schemas.openxmlformats.org/officeDocument/2006/relationships/hyperlink" Target="https://unknowncystic.com/2012/05/" TargetMode="Externa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34.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28.png"/><Relationship Id="rId2" Type="http://schemas.openxmlformats.org/officeDocument/2006/relationships/notesSlide" Target="../notesSlides/notesSlide86.xml"/><Relationship Id="rId1" Type="http://schemas.openxmlformats.org/officeDocument/2006/relationships/slideLayout" Target="../slideLayouts/slideLayout56.xml"/><Relationship Id="rId6" Type="http://schemas.openxmlformats.org/officeDocument/2006/relationships/hyperlink" Target="mailto:EPI@pima.gov" TargetMode="External"/><Relationship Id="rId5" Type="http://schemas.openxmlformats.org/officeDocument/2006/relationships/hyperlink" Target="https://www.azdhs.gov/preparedness/epidemiology-disease-control/index.php#reporting-providers" TargetMode="External"/><Relationship Id="rId4" Type="http://schemas.openxmlformats.org/officeDocument/2006/relationships/hyperlink" Target="https://www.azdhs.gov/preparedness/epidemiology-disease-control/index.php#reporting-labs" TargetMode="External"/></Relationships>
</file>

<file path=ppt/slides/_rels/slide135.xml.rels><?xml version="1.0" encoding="UTF-8" standalone="yes"?>
<Relationships xmlns="http://schemas.openxmlformats.org/package/2006/relationships"><Relationship Id="rId3" Type="http://schemas.openxmlformats.org/officeDocument/2006/relationships/hyperlink" Target="https://www.epa.gov/pesticide-registration/epas-registered-antimicrobial-products-effective-against-candida-auris-list" TargetMode="External"/><Relationship Id="rId2" Type="http://schemas.openxmlformats.org/officeDocument/2006/relationships/notesSlide" Target="../notesSlides/notesSlide87.xml"/><Relationship Id="rId1" Type="http://schemas.openxmlformats.org/officeDocument/2006/relationships/slideLayout" Target="../slideLayouts/slideLayout56.xml"/></Relationships>
</file>

<file path=ppt/slides/_rels/slide136.xml.rels><?xml version="1.0" encoding="UTF-8" standalone="yes"?>
<Relationships xmlns="http://schemas.openxmlformats.org/package/2006/relationships"><Relationship Id="rId3" Type="http://schemas.openxmlformats.org/officeDocument/2006/relationships/hyperlink" Target="https://www.cms.gov/medicare/provider-enrollment-and-certification/guidanceforlawsandregulations/downloads/appendix-pp-state-operations-manual.pdf" TargetMode="External"/><Relationship Id="rId2" Type="http://schemas.openxmlformats.org/officeDocument/2006/relationships/hyperlink" Target="https://apps.azsos.gov/public_services/Title_09/9-06.pdf" TargetMode="External"/><Relationship Id="rId1" Type="http://schemas.openxmlformats.org/officeDocument/2006/relationships/slideLayout" Target="../slideLayouts/slideLayout56.xml"/></Relationships>
</file>

<file path=ppt/slides/_rels/slide137.xml.rels><?xml version="1.0" encoding="UTF-8" standalone="yes"?>
<Relationships xmlns="http://schemas.openxmlformats.org/package/2006/relationships"><Relationship Id="rId3" Type="http://schemas.openxmlformats.org/officeDocument/2006/relationships/hyperlink" Target="https://www.azdhs.gov/documents/preparedness/epidemiology-disease-control/healthcare-associated-infection/interfacility-infection-control-transfer-form.pdf" TargetMode="External"/><Relationship Id="rId2" Type="http://schemas.openxmlformats.org/officeDocument/2006/relationships/notesSlide" Target="../notesSlides/notesSlide88.xml"/><Relationship Id="rId1" Type="http://schemas.openxmlformats.org/officeDocument/2006/relationships/slideLayout" Target="../slideLayouts/slideLayout57.xml"/><Relationship Id="rId4" Type="http://schemas.openxmlformats.org/officeDocument/2006/relationships/image" Target="../media/image129.png"/></Relationships>
</file>

<file path=ppt/slides/_rels/slide138.xml.rels><?xml version="1.0" encoding="UTF-8" standalone="yes"?>
<Relationships xmlns="http://schemas.openxmlformats.org/package/2006/relationships"><Relationship Id="rId3" Type="http://schemas.openxmlformats.org/officeDocument/2006/relationships/hyperlink" Target="https://www.azdhs.gov/documents/preparedness/epidemiology-disease-control/investigation-manual/other/candida-auris.pdf" TargetMode="External"/><Relationship Id="rId2" Type="http://schemas.openxmlformats.org/officeDocument/2006/relationships/notesSlide" Target="../notesSlides/notesSlide89.xml"/><Relationship Id="rId1" Type="http://schemas.openxmlformats.org/officeDocument/2006/relationships/slideLayout" Target="../slideLayouts/slideLayout56.xml"/></Relationships>
</file>

<file path=ppt/slides/_rels/slide139.xml.rels><?xml version="1.0" encoding="UTF-8" standalone="yes"?>
<Relationships xmlns="http://schemas.openxmlformats.org/package/2006/relationships"><Relationship Id="rId3" Type="http://schemas.openxmlformats.org/officeDocument/2006/relationships/image" Target="../media/image131.svg"/><Relationship Id="rId2" Type="http://schemas.openxmlformats.org/officeDocument/2006/relationships/image" Target="../media/image130.jpeg"/><Relationship Id="rId1" Type="http://schemas.openxmlformats.org/officeDocument/2006/relationships/slideLayout" Target="../slideLayouts/slideLayout58.xml"/><Relationship Id="rId5" Type="http://schemas.openxmlformats.org/officeDocument/2006/relationships/image" Target="../media/image133.svg"/><Relationship Id="rId4" Type="http://schemas.openxmlformats.org/officeDocument/2006/relationships/image" Target="../media/image132.sv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59.xml"/></Relationships>
</file>

<file path=ppt/slides/_rels/slide14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5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4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91.xml"/><Relationship Id="rId1" Type="http://schemas.openxmlformats.org/officeDocument/2006/relationships/slideLayout" Target="../slideLayouts/slideLayout4.xml"/><Relationship Id="rId6" Type="http://schemas.openxmlformats.org/officeDocument/2006/relationships/hyperlink" Target="https://creativecommons.org/licenses/by-sa/3.0/" TargetMode="External"/><Relationship Id="rId5" Type="http://schemas.openxmlformats.org/officeDocument/2006/relationships/hyperlink" Target="https://en.m.wikipedia.org/wiki/Grand_Canyon_National_Park,_AZ" TargetMode="External"/><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1016/j.cmi.2017.12.005" TargetMode="External"/><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dx.doi.org/10.1093%2Fcid%2Fcis974"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sv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na01.safelinks.protection.outlook.com/?url=https%3A%2F%2Fredcap.link%2Fltc_az&amp;data=05%7C02%7C%7C443bb21cc8d34f6a1f6208de8bbc865a%7C84df9e7fe9f640afb435aaaaaaaaaaaa%7C1%7C0%7C639101838983102878%7CUnknown%7CTWFpbGZsb3d8eyJFbXB0eU1hcGkiOnRydWUsIlYiOiIwLjAuMDAwMCIsIlAiOiJXaW4zMiIsIkFOIjoiTWFpbCIsIldUIjoyfQ%3D%3D%7C0%7C%7C%7C&amp;sdata=5jqg7JgSCtDEmvCfpcZ72RIU9CtbaGK%2BUfN4QuUreaM%3D&amp;reserved=0" TargetMode="External"/><Relationship Id="rId5" Type="http://schemas.openxmlformats.org/officeDocument/2006/relationships/image" Target="../media/image39.png"/><Relationship Id="rId4" Type="http://schemas.openxmlformats.org/officeDocument/2006/relationships/hyperlink" Target="https://na01.safelinks.protection.outlook.com/?url=https%3A%2F%2Fredcap.link%2F5uxirots&amp;data=05%7C02%7C%7C443bb21cc8d34f6a1f6208de8bbc865a%7C84df9e7fe9f640afb435aaaaaaaaaaaa%7C1%7C0%7C639101838983081509%7CUnknown%7CTWFpbGZsb3d8eyJFbXB0eU1hcGkiOnRydWUsIlYiOiIwLjAuMDAwMCIsIlAiOiJXaW4zMiIsIkFOIjoiTWFpbCIsIldUIjoyfQ%3D%3D%7C0%7C%7C%7C&amp;sdata=yQZuUSx7ORvIv6%2BJSVoMQFtDN6s38M1rhvMY4JwbDYU%3D&amp;reserved=0"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6.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8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6.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8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6.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86.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8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8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76.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76.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76.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76.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7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7.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87.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87.xml"/><Relationship Id="rId1" Type="http://schemas.openxmlformats.org/officeDocument/2006/relationships/tags" Target="../tags/tag1.xml"/><Relationship Id="rId5" Type="http://schemas.openxmlformats.org/officeDocument/2006/relationships/image" Target="../media/image57.png"/><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87.xml"/><Relationship Id="rId1" Type="http://schemas.openxmlformats.org/officeDocument/2006/relationships/tags" Target="../tags/tag2.xml"/><Relationship Id="rId5" Type="http://schemas.openxmlformats.org/officeDocument/2006/relationships/image" Target="../media/image57.png"/><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8.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5.xml"/><Relationship Id="rId1" Type="http://schemas.openxmlformats.org/officeDocument/2006/relationships/slideLayout" Target="../slideLayouts/slideLayout8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6.xml"/><Relationship Id="rId1" Type="http://schemas.openxmlformats.org/officeDocument/2006/relationships/slideLayout" Target="../slideLayouts/slideLayout8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7.xml"/><Relationship Id="rId1" Type="http://schemas.openxmlformats.org/officeDocument/2006/relationships/slideLayout" Target="../slideLayouts/slideLayout8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8.xml"/><Relationship Id="rId1" Type="http://schemas.openxmlformats.org/officeDocument/2006/relationships/slideLayout" Target="../slideLayouts/slideLayout8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7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8.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8.xm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77.xml"/></Relationships>
</file>

<file path=ppt/slides/_rels/slide6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notesSlide" Target="../notesSlides/notesSlide42.xml"/><Relationship Id="rId1" Type="http://schemas.openxmlformats.org/officeDocument/2006/relationships/slideLayout" Target="../slideLayouts/slideLayout18.xml"/><Relationship Id="rId6" Type="http://schemas.openxmlformats.org/officeDocument/2006/relationships/image" Target="../media/image64.svg"/><Relationship Id="rId5" Type="http://schemas.openxmlformats.org/officeDocument/2006/relationships/image" Target="../media/image63.svg"/><Relationship Id="rId4" Type="http://schemas.openxmlformats.org/officeDocument/2006/relationships/image" Target="../media/image62.svg"/></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18.xml"/><Relationship Id="rId6" Type="http://schemas.openxmlformats.org/officeDocument/2006/relationships/image" Target="../media/image68.svg"/><Relationship Id="rId5" Type="http://schemas.openxmlformats.org/officeDocument/2006/relationships/image" Target="../media/image67.svg"/><Relationship Id="rId4" Type="http://schemas.openxmlformats.org/officeDocument/2006/relationships/image" Target="../media/image66.svg"/></Relationships>
</file>

<file path=ppt/slides/_rels/slide7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notesSlide" Target="../notesSlides/notesSlide46.xml"/><Relationship Id="rId1" Type="http://schemas.openxmlformats.org/officeDocument/2006/relationships/slideLayout" Target="../slideLayouts/slideLayout18.xml"/><Relationship Id="rId6" Type="http://schemas.openxmlformats.org/officeDocument/2006/relationships/image" Target="../media/image72.svg"/><Relationship Id="rId5" Type="http://schemas.openxmlformats.org/officeDocument/2006/relationships/image" Target="../media/image71.svg"/><Relationship Id="rId4" Type="http://schemas.openxmlformats.org/officeDocument/2006/relationships/image" Target="../media/image70.svg"/></Relationships>
</file>

<file path=ppt/slides/_rels/slide75.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notesSlide" Target="../notesSlides/notesSlide48.xml"/><Relationship Id="rId1" Type="http://schemas.openxmlformats.org/officeDocument/2006/relationships/slideLayout" Target="../slideLayouts/slideLayout18.xml"/><Relationship Id="rId5" Type="http://schemas.openxmlformats.org/officeDocument/2006/relationships/image" Target="../media/image72.svg"/><Relationship Id="rId4" Type="http://schemas.openxmlformats.org/officeDocument/2006/relationships/image" Target="../media/image71.sv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73.svg"/><Relationship Id="rId7" Type="http://schemas.openxmlformats.org/officeDocument/2006/relationships/image" Target="../media/image70.svg"/><Relationship Id="rId2" Type="http://schemas.openxmlformats.org/officeDocument/2006/relationships/notesSlide" Target="../notesSlides/notesSlide50.xml"/><Relationship Id="rId1" Type="http://schemas.openxmlformats.org/officeDocument/2006/relationships/slideLayout" Target="../slideLayouts/slideLayout18.xml"/><Relationship Id="rId6" Type="http://schemas.openxmlformats.org/officeDocument/2006/relationships/image" Target="../media/image69.svg"/><Relationship Id="rId11" Type="http://schemas.openxmlformats.org/officeDocument/2006/relationships/image" Target="../media/image77.svg"/><Relationship Id="rId5" Type="http://schemas.openxmlformats.org/officeDocument/2006/relationships/image" Target="../media/image75.svg"/><Relationship Id="rId10" Type="http://schemas.openxmlformats.org/officeDocument/2006/relationships/image" Target="../media/image76.svg"/><Relationship Id="rId4" Type="http://schemas.openxmlformats.org/officeDocument/2006/relationships/image" Target="../media/image74.svg"/><Relationship Id="rId9" Type="http://schemas.openxmlformats.org/officeDocument/2006/relationships/image" Target="../media/image72.svg"/></Relationships>
</file>

<file path=ppt/slides/_rels/slide79.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notesSlide" Target="../notesSlides/notesSlide51.xml"/><Relationship Id="rId1" Type="http://schemas.openxmlformats.org/officeDocument/2006/relationships/slideLayout" Target="../slideLayouts/slideLayout18.xml"/><Relationship Id="rId6" Type="http://schemas.openxmlformats.org/officeDocument/2006/relationships/image" Target="../media/image80.svg"/><Relationship Id="rId5" Type="http://schemas.openxmlformats.org/officeDocument/2006/relationships/image" Target="../media/image69.svg"/><Relationship Id="rId4" Type="http://schemas.openxmlformats.org/officeDocument/2006/relationships/image" Target="../media/image79.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69.svg"/><Relationship Id="rId7" Type="http://schemas.openxmlformats.org/officeDocument/2006/relationships/image" Target="../media/image77.svg"/><Relationship Id="rId2" Type="http://schemas.openxmlformats.org/officeDocument/2006/relationships/notesSlide" Target="../notesSlides/notesSlide54.xml"/><Relationship Id="rId1" Type="http://schemas.openxmlformats.org/officeDocument/2006/relationships/slideLayout" Target="../slideLayouts/slideLayout18.xml"/><Relationship Id="rId6" Type="http://schemas.openxmlformats.org/officeDocument/2006/relationships/image" Target="../media/image72.svg"/><Relationship Id="rId5" Type="http://schemas.openxmlformats.org/officeDocument/2006/relationships/image" Target="../media/image71.svg"/><Relationship Id="rId4" Type="http://schemas.openxmlformats.org/officeDocument/2006/relationships/image" Target="../media/image70.svg"/><Relationship Id="rId9" Type="http://schemas.openxmlformats.org/officeDocument/2006/relationships/image" Target="../media/image83.sv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3" Type="http://schemas.openxmlformats.org/officeDocument/2006/relationships/image" Target="../media/image75.svg"/><Relationship Id="rId7" Type="http://schemas.openxmlformats.org/officeDocument/2006/relationships/image" Target="../media/image72.svg"/><Relationship Id="rId2" Type="http://schemas.openxmlformats.org/officeDocument/2006/relationships/notesSlide" Target="../notesSlides/notesSlide61.xml"/><Relationship Id="rId1" Type="http://schemas.openxmlformats.org/officeDocument/2006/relationships/slideLayout" Target="../slideLayouts/slideLayout18.xml"/><Relationship Id="rId6" Type="http://schemas.openxmlformats.org/officeDocument/2006/relationships/image" Target="../media/image71.svg"/><Relationship Id="rId5" Type="http://schemas.openxmlformats.org/officeDocument/2006/relationships/image" Target="../media/image70.svg"/><Relationship Id="rId4" Type="http://schemas.openxmlformats.org/officeDocument/2006/relationships/image" Target="../media/image69.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www.azdhs.gov/documents/preparedness/epidemiology-disease-control/communicable-disease-reporting/providers/multidrug-resistant-organisms-list.pdf" TargetMode="External"/><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notesSlide" Target="../notesSlides/notesSlide64.xml"/><Relationship Id="rId1" Type="http://schemas.openxmlformats.org/officeDocument/2006/relationships/slideLayout" Target="../slideLayouts/slideLayout18.xml"/><Relationship Id="rId6" Type="http://schemas.openxmlformats.org/officeDocument/2006/relationships/image" Target="../media/image91.svg"/><Relationship Id="rId5" Type="http://schemas.openxmlformats.org/officeDocument/2006/relationships/image" Target="../media/image90.svg"/><Relationship Id="rId4" Type="http://schemas.openxmlformats.org/officeDocument/2006/relationships/image" Target="../media/image89.sv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5.png"/><Relationship Id="rId2" Type="http://schemas.openxmlformats.org/officeDocument/2006/relationships/notesSlide" Target="../notesSlides/notesSlide67.xml"/><Relationship Id="rId1" Type="http://schemas.openxmlformats.org/officeDocument/2006/relationships/slideLayout" Target="../slideLayouts/slideLayout18.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60.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6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6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5" name="Google Shape;445;p21"/>
          <p:cNvSpPr txBox="1">
            <a:spLocks noGrp="1"/>
          </p:cNvSpPr>
          <p:nvPr>
            <p:ph type="subTitle" idx="1"/>
          </p:nvPr>
        </p:nvSpPr>
        <p:spPr>
          <a:xfrm>
            <a:off x="910270" y="4490125"/>
            <a:ext cx="10058400" cy="1143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en-US" sz="3600" b="1" dirty="0"/>
              <a:t>April 2026 Tucson Conference</a:t>
            </a:r>
            <a:endParaRPr sz="3600" b="1" dirty="0"/>
          </a:p>
        </p:txBody>
      </p:sp>
      <p:pic>
        <p:nvPicPr>
          <p:cNvPr id="8" name="Picture 7">
            <a:extLst>
              <a:ext uri="{FF2B5EF4-FFF2-40B4-BE49-F238E27FC236}">
                <a16:creationId xmlns:a16="http://schemas.microsoft.com/office/drawing/2014/main" id="{95F578CE-48D4-A03F-2A07-F7896888D60D}"/>
              </a:ext>
            </a:extLst>
          </p:cNvPr>
          <p:cNvPicPr>
            <a:picLocks noChangeAspect="1"/>
          </p:cNvPicPr>
          <p:nvPr/>
        </p:nvPicPr>
        <p:blipFill>
          <a:blip r:embed="rId3"/>
          <a:stretch>
            <a:fillRect/>
          </a:stretch>
        </p:blipFill>
        <p:spPr>
          <a:xfrm>
            <a:off x="648689" y="2402379"/>
            <a:ext cx="10894621" cy="191514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7F96FF-0CA3-D0E8-9C0D-5BCE8A32A28F}"/>
              </a:ext>
            </a:extLst>
          </p:cNvPr>
          <p:cNvSpPr>
            <a:spLocks noGrp="1"/>
          </p:cNvSpPr>
          <p:nvPr>
            <p:ph type="title"/>
          </p:nvPr>
        </p:nvSpPr>
        <p:spPr/>
        <p:txBody>
          <a:bodyPr/>
          <a:lstStyle/>
          <a:p>
            <a:r>
              <a:rPr lang="en-US" i="1" dirty="0"/>
              <a:t>C Difficile</a:t>
            </a:r>
            <a:r>
              <a:rPr lang="en-US" dirty="0"/>
              <a:t>: The Epi and Micro</a:t>
            </a:r>
          </a:p>
        </p:txBody>
      </p:sp>
      <p:sp>
        <p:nvSpPr>
          <p:cNvPr id="5" name="Text Placeholder 4">
            <a:extLst>
              <a:ext uri="{FF2B5EF4-FFF2-40B4-BE49-F238E27FC236}">
                <a16:creationId xmlns:a16="http://schemas.microsoft.com/office/drawing/2014/main" id="{9EB7B423-6D52-2CC3-DC04-0315C30F9B3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2556533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A36D1-08CB-A1F2-2767-B681225883BD}"/>
              </a:ext>
            </a:extLst>
          </p:cNvPr>
          <p:cNvSpPr>
            <a:spLocks noGrp="1"/>
          </p:cNvSpPr>
          <p:nvPr>
            <p:ph type="ctrTitle"/>
          </p:nvPr>
        </p:nvSpPr>
        <p:spPr>
          <a:xfrm>
            <a:off x="2209800" y="2130426"/>
            <a:ext cx="7772400" cy="1470025"/>
          </a:xfrm>
        </p:spPr>
        <p:txBody>
          <a:bodyPr anchor="ctr">
            <a:normAutofit/>
          </a:bodyPr>
          <a:lstStyle/>
          <a:p>
            <a:r>
              <a:rPr lang="en-US"/>
              <a:t>Research Aim</a:t>
            </a:r>
          </a:p>
        </p:txBody>
      </p:sp>
      <p:sp>
        <p:nvSpPr>
          <p:cNvPr id="3" name="Content Placeholder 2">
            <a:extLst>
              <a:ext uri="{FF2B5EF4-FFF2-40B4-BE49-F238E27FC236}">
                <a16:creationId xmlns:a16="http://schemas.microsoft.com/office/drawing/2014/main" id="{4F9DD33C-76C2-053B-67DD-7D2445D764D9}"/>
              </a:ext>
            </a:extLst>
          </p:cNvPr>
          <p:cNvSpPr>
            <a:spLocks noGrp="1"/>
          </p:cNvSpPr>
          <p:nvPr>
            <p:ph type="subTitle" idx="1"/>
          </p:nvPr>
        </p:nvSpPr>
        <p:spPr>
          <a:xfrm>
            <a:off x="2895600" y="3886200"/>
            <a:ext cx="6400800" cy="1752600"/>
          </a:xfrm>
        </p:spPr>
        <p:txBody>
          <a:bodyPr>
            <a:normAutofit/>
          </a:bodyPr>
          <a:lstStyle/>
          <a:p>
            <a:pPr>
              <a:lnSpc>
                <a:spcPct val="90000"/>
              </a:lnSpc>
            </a:pPr>
            <a:r>
              <a:rPr lang="en-US" sz="2500" dirty="0"/>
              <a:t>To determine the completeness in documentation necessary for CAUTI surveillance on adult inpatient wards, the impact of completeness on incidence estimates</a:t>
            </a:r>
          </a:p>
        </p:txBody>
      </p:sp>
      <p:sp>
        <p:nvSpPr>
          <p:cNvPr id="4" name="Slide Number Placeholder 3">
            <a:extLst>
              <a:ext uri="{FF2B5EF4-FFF2-40B4-BE49-F238E27FC236}">
                <a16:creationId xmlns:a16="http://schemas.microsoft.com/office/drawing/2014/main" id="{09002570-41B9-9953-6FB8-68F17474164B}"/>
              </a:ext>
            </a:extLst>
          </p:cNvPr>
          <p:cNvSpPr>
            <a:spLocks noGrp="1"/>
          </p:cNvSpPr>
          <p:nvPr>
            <p:ph type="sldNum" sz="quarter" idx="12"/>
          </p:nvPr>
        </p:nvSpPr>
        <p:spPr>
          <a:xfrm>
            <a:off x="8077200" y="6356351"/>
            <a:ext cx="2133600" cy="365125"/>
          </a:xfrm>
        </p:spPr>
        <p:txBody>
          <a:bodyPr anchor="ctr">
            <a:normAutofit/>
          </a:bodyPr>
          <a:lstStyle/>
          <a:p>
            <a:pPr defTabSz="457200">
              <a:spcAft>
                <a:spcPts val="600"/>
              </a:spcAft>
              <a:buClrTx/>
            </a:pPr>
            <a:fld id="{356C9994-A8C6-EE4F-A328-CE642E2F62E6}" type="slidenum">
              <a:rPr lang="en-US" kern="1200">
                <a:solidFill>
                  <a:prstClr val="black">
                    <a:tint val="75000"/>
                  </a:prstClr>
                </a:solidFill>
                <a:latin typeface="Times New Roman"/>
                <a:ea typeface="+mn-ea"/>
                <a:cs typeface="+mn-cs"/>
              </a:rPr>
              <a:pPr defTabSz="457200">
                <a:spcAft>
                  <a:spcPts val="600"/>
                </a:spcAft>
                <a:buClrTx/>
              </a:pPr>
              <a:t>100</a:t>
            </a:fld>
            <a:endParaRPr lang="en-US" kern="1200">
              <a:solidFill>
                <a:prstClr val="black">
                  <a:tint val="75000"/>
                </a:prstClr>
              </a:solidFill>
              <a:latin typeface="Times New Roman"/>
              <a:ea typeface="+mn-ea"/>
              <a:cs typeface="+mn-cs"/>
            </a:endParaRPr>
          </a:p>
        </p:txBody>
      </p:sp>
    </p:spTree>
    <p:extLst>
      <p:ext uri="{BB962C8B-B14F-4D97-AF65-F5344CB8AC3E}">
        <p14:creationId xmlns:p14="http://schemas.microsoft.com/office/powerpoint/2010/main" val="226161542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32EF9-A8B9-CD4E-A8BD-CD511D1053A2}"/>
              </a:ext>
            </a:extLst>
          </p:cNvPr>
          <p:cNvSpPr>
            <a:spLocks noGrp="1"/>
          </p:cNvSpPr>
          <p:nvPr>
            <p:ph type="title"/>
          </p:nvPr>
        </p:nvSpPr>
        <p:spPr>
          <a:xfrm>
            <a:off x="1697294" y="842366"/>
            <a:ext cx="4606413" cy="836612"/>
          </a:xfrm>
        </p:spPr>
        <p:txBody>
          <a:bodyPr anchor="ctr">
            <a:normAutofit/>
          </a:bodyPr>
          <a:lstStyle/>
          <a:p>
            <a:r>
              <a:rPr lang="en-US" sz="3600" dirty="0"/>
              <a:t>Methods</a:t>
            </a:r>
          </a:p>
        </p:txBody>
      </p:sp>
      <p:sp>
        <p:nvSpPr>
          <p:cNvPr id="3" name="Content Placeholder 2">
            <a:extLst>
              <a:ext uri="{FF2B5EF4-FFF2-40B4-BE49-F238E27FC236}">
                <a16:creationId xmlns:a16="http://schemas.microsoft.com/office/drawing/2014/main" id="{6DB55A97-2F67-08D8-D1EC-7C3CEFE66921}"/>
              </a:ext>
            </a:extLst>
          </p:cNvPr>
          <p:cNvSpPr>
            <a:spLocks noGrp="1"/>
          </p:cNvSpPr>
          <p:nvPr>
            <p:ph sz="half" idx="1"/>
          </p:nvPr>
        </p:nvSpPr>
        <p:spPr>
          <a:xfrm>
            <a:off x="1981200" y="1862139"/>
            <a:ext cx="4038600" cy="4264025"/>
          </a:xfrm>
        </p:spPr>
        <p:txBody>
          <a:bodyPr>
            <a:normAutofit/>
          </a:bodyPr>
          <a:lstStyle/>
          <a:p>
            <a:pPr>
              <a:lnSpc>
                <a:spcPct val="90000"/>
              </a:lnSpc>
            </a:pPr>
            <a:r>
              <a:rPr lang="en-US" sz="2200" dirty="0"/>
              <a:t>Retrospective medical chart review covering medical records from Jan 1 to Dec 31, 2023</a:t>
            </a:r>
          </a:p>
          <a:p>
            <a:pPr>
              <a:lnSpc>
                <a:spcPct val="90000"/>
              </a:lnSpc>
            </a:pPr>
            <a:r>
              <a:rPr lang="en-US" sz="2200" b="1" dirty="0"/>
              <a:t>Study setting: </a:t>
            </a:r>
            <a:r>
              <a:rPr lang="en-US" sz="2200" dirty="0"/>
              <a:t>739-bed level 5 hospital in Kenya</a:t>
            </a:r>
          </a:p>
          <a:p>
            <a:pPr>
              <a:lnSpc>
                <a:spcPct val="90000"/>
              </a:lnSpc>
            </a:pPr>
            <a:r>
              <a:rPr lang="en-US" sz="2200" b="1" dirty="0"/>
              <a:t>Inclusion:</a:t>
            </a:r>
            <a:r>
              <a:rPr lang="en-US" sz="2200" dirty="0"/>
              <a:t> adult inpatients who had a urine culture request (suspect UTI) and an indwelling urinary catheter</a:t>
            </a:r>
          </a:p>
          <a:p>
            <a:pPr>
              <a:lnSpc>
                <a:spcPct val="90000"/>
              </a:lnSpc>
            </a:pPr>
            <a:r>
              <a:rPr lang="en-US" sz="2200" b="1" dirty="0"/>
              <a:t>Ethical approval: </a:t>
            </a:r>
            <a:r>
              <a:rPr lang="en-US" sz="2200" dirty="0"/>
              <a:t>in-country and UA IRB</a:t>
            </a:r>
          </a:p>
        </p:txBody>
      </p:sp>
      <p:sp>
        <p:nvSpPr>
          <p:cNvPr id="4" name="Slide Number Placeholder 3">
            <a:extLst>
              <a:ext uri="{FF2B5EF4-FFF2-40B4-BE49-F238E27FC236}">
                <a16:creationId xmlns:a16="http://schemas.microsoft.com/office/drawing/2014/main" id="{D9CBCD2C-0095-F650-325C-724D6CCC76B6}"/>
              </a:ext>
            </a:extLst>
          </p:cNvPr>
          <p:cNvSpPr>
            <a:spLocks noGrp="1"/>
          </p:cNvSpPr>
          <p:nvPr>
            <p:ph type="sldNum" sz="quarter" idx="12"/>
          </p:nvPr>
        </p:nvSpPr>
        <p:spPr>
          <a:xfrm>
            <a:off x="8077200" y="6356351"/>
            <a:ext cx="2133600" cy="365125"/>
          </a:xfrm>
        </p:spPr>
        <p:txBody>
          <a:bodyPr anchor="ctr">
            <a:normAutofit/>
          </a:bodyPr>
          <a:lstStyle/>
          <a:p>
            <a:pPr defTabSz="457200">
              <a:spcAft>
                <a:spcPts val="600"/>
              </a:spcAft>
              <a:buClrTx/>
            </a:pPr>
            <a:fld id="{356C9994-A8C6-EE4F-A328-CE642E2F62E6}" type="slidenum">
              <a:rPr lang="en-US" kern="1200">
                <a:solidFill>
                  <a:prstClr val="black">
                    <a:tint val="75000"/>
                  </a:prstClr>
                </a:solidFill>
                <a:latin typeface="Times New Roman"/>
                <a:ea typeface="+mn-ea"/>
                <a:cs typeface="+mn-cs"/>
              </a:rPr>
              <a:pPr defTabSz="457200">
                <a:spcAft>
                  <a:spcPts val="600"/>
                </a:spcAft>
                <a:buClrTx/>
              </a:pPr>
              <a:t>101</a:t>
            </a:fld>
            <a:endParaRPr lang="en-US" kern="1200">
              <a:solidFill>
                <a:prstClr val="black">
                  <a:tint val="75000"/>
                </a:prstClr>
              </a:solidFill>
              <a:latin typeface="Times New Roman"/>
              <a:ea typeface="+mn-ea"/>
              <a:cs typeface="+mn-cs"/>
            </a:endParaRPr>
          </a:p>
        </p:txBody>
      </p:sp>
      <p:pic>
        <p:nvPicPr>
          <p:cNvPr id="9" name="Picture 8">
            <a:extLst>
              <a:ext uri="{FF2B5EF4-FFF2-40B4-BE49-F238E27FC236}">
                <a16:creationId xmlns:a16="http://schemas.microsoft.com/office/drawing/2014/main" id="{84C112A2-7E48-E4E6-7951-132BD098E1B4}"/>
              </a:ext>
            </a:extLst>
          </p:cNvPr>
          <p:cNvPicPr>
            <a:picLocks noChangeAspect="1"/>
          </p:cNvPicPr>
          <p:nvPr/>
        </p:nvPicPr>
        <p:blipFill>
          <a:blip r:embed="rId2"/>
          <a:stretch>
            <a:fillRect/>
          </a:stretch>
        </p:blipFill>
        <p:spPr>
          <a:xfrm>
            <a:off x="6303706" y="842367"/>
            <a:ext cx="3907094" cy="5209457"/>
          </a:xfrm>
          <a:prstGeom prst="rect">
            <a:avLst/>
          </a:prstGeom>
          <a:noFill/>
        </p:spPr>
      </p:pic>
      <p:pic>
        <p:nvPicPr>
          <p:cNvPr id="10" name="Picture Placeholder 9">
            <a:extLst>
              <a:ext uri="{FF2B5EF4-FFF2-40B4-BE49-F238E27FC236}">
                <a16:creationId xmlns:a16="http://schemas.microsoft.com/office/drawing/2014/main" id="{DD6A8A1F-3706-B977-8441-3D90BC926FF4}"/>
              </a:ext>
            </a:extLst>
          </p:cNvPr>
          <p:cNvPicPr>
            <a:picLocks noChangeAspect="1"/>
          </p:cNvPicPr>
          <p:nvPr/>
        </p:nvPicPr>
        <p:blipFill>
          <a:blip r:embed="rId3"/>
          <a:srcRect l="20445" r="20511" b="-2"/>
          <a:stretch>
            <a:fillRect/>
          </a:stretch>
        </p:blipFill>
        <p:spPr>
          <a:xfrm>
            <a:off x="6159912" y="1488513"/>
            <a:ext cx="4038600" cy="4264025"/>
          </a:xfrm>
          <a:prstGeom prst="rect">
            <a:avLst/>
          </a:prstGeom>
          <a:noFill/>
          <a:ln>
            <a:noFill/>
          </a:ln>
        </p:spPr>
      </p:pic>
    </p:spTree>
    <p:extLst>
      <p:ext uri="{BB962C8B-B14F-4D97-AF65-F5344CB8AC3E}">
        <p14:creationId xmlns:p14="http://schemas.microsoft.com/office/powerpoint/2010/main" val="120356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A7BF8-448B-7331-A1BF-5A3E55FFE3C8}"/>
              </a:ext>
            </a:extLst>
          </p:cNvPr>
          <p:cNvSpPr>
            <a:spLocks noGrp="1"/>
          </p:cNvSpPr>
          <p:nvPr>
            <p:ph type="title"/>
          </p:nvPr>
        </p:nvSpPr>
        <p:spPr>
          <a:xfrm>
            <a:off x="1981201" y="876300"/>
            <a:ext cx="4486275" cy="647700"/>
          </a:xfrm>
        </p:spPr>
        <p:txBody>
          <a:bodyPr>
            <a:normAutofit/>
          </a:bodyPr>
          <a:lstStyle/>
          <a:p>
            <a:r>
              <a:rPr lang="en-US" sz="3600" dirty="0"/>
              <a:t>Methods…</a:t>
            </a:r>
          </a:p>
        </p:txBody>
      </p:sp>
      <p:sp>
        <p:nvSpPr>
          <p:cNvPr id="3" name="Content Placeholder 2">
            <a:extLst>
              <a:ext uri="{FF2B5EF4-FFF2-40B4-BE49-F238E27FC236}">
                <a16:creationId xmlns:a16="http://schemas.microsoft.com/office/drawing/2014/main" id="{BDDF6931-AE37-866B-BE57-27A373465090}"/>
              </a:ext>
            </a:extLst>
          </p:cNvPr>
          <p:cNvSpPr>
            <a:spLocks noGrp="1"/>
          </p:cNvSpPr>
          <p:nvPr>
            <p:ph idx="1"/>
          </p:nvPr>
        </p:nvSpPr>
        <p:spPr>
          <a:xfrm>
            <a:off x="1981201" y="1685925"/>
            <a:ext cx="4391025" cy="4670425"/>
          </a:xfrm>
        </p:spPr>
        <p:txBody>
          <a:bodyPr>
            <a:normAutofit fontScale="77500" lnSpcReduction="20000"/>
          </a:bodyPr>
          <a:lstStyle/>
          <a:p>
            <a:r>
              <a:rPr lang="en-US" dirty="0"/>
              <a:t>Chart abstraction using redcap</a:t>
            </a:r>
          </a:p>
          <a:p>
            <a:r>
              <a:rPr lang="en-US" dirty="0"/>
              <a:t>Describe population as mean ± SD, and nominal variables as n (%)</a:t>
            </a:r>
          </a:p>
          <a:p>
            <a:r>
              <a:rPr lang="en-US" dirty="0"/>
              <a:t>Documentation completeness (%)</a:t>
            </a:r>
          </a:p>
          <a:p>
            <a:r>
              <a:rPr lang="en-US" dirty="0"/>
              <a:t>Catheter use point prevalence to estimate denominator – 52</a:t>
            </a:r>
          </a:p>
          <a:p>
            <a:r>
              <a:rPr lang="en-US" dirty="0"/>
              <a:t>Monte Carlo simulation used to estimate CAUTI incidence: </a:t>
            </a:r>
            <a:r>
              <a:rPr lang="en-US" sz="2600" dirty="0"/>
              <a:t>documentation gap and antibiotic prescriptions </a:t>
            </a:r>
            <a:endParaRPr lang="en-US" dirty="0"/>
          </a:p>
        </p:txBody>
      </p:sp>
      <p:sp>
        <p:nvSpPr>
          <p:cNvPr id="4" name="Slide Number Placeholder 3">
            <a:extLst>
              <a:ext uri="{FF2B5EF4-FFF2-40B4-BE49-F238E27FC236}">
                <a16:creationId xmlns:a16="http://schemas.microsoft.com/office/drawing/2014/main" id="{9402B608-0F95-8F27-F9F9-5869EE74667B}"/>
              </a:ext>
            </a:extLst>
          </p:cNvPr>
          <p:cNvSpPr>
            <a:spLocks noGrp="1"/>
          </p:cNvSpPr>
          <p:nvPr>
            <p:ph type="sldNum" sz="quarter" idx="12"/>
          </p:nvPr>
        </p:nvSpPr>
        <p:spPr/>
        <p:txBody>
          <a:bodyPr/>
          <a:lstStyle/>
          <a:p>
            <a:pPr defTabSz="457200">
              <a:buClrTx/>
            </a:pPr>
            <a:fld id="{356C9994-A8C6-EE4F-A328-CE642E2F62E6}" type="slidenum">
              <a:rPr lang="en-US" kern="1200">
                <a:solidFill>
                  <a:prstClr val="black">
                    <a:tint val="75000"/>
                  </a:prstClr>
                </a:solidFill>
                <a:latin typeface="Times New Roman"/>
                <a:ea typeface="+mn-ea"/>
                <a:cs typeface="+mn-cs"/>
              </a:rPr>
              <a:pPr defTabSz="457200">
                <a:buClrTx/>
              </a:pPr>
              <a:t>102</a:t>
            </a:fld>
            <a:endParaRPr lang="en-US" kern="1200">
              <a:solidFill>
                <a:prstClr val="black">
                  <a:tint val="75000"/>
                </a:prstClr>
              </a:solidFill>
              <a:latin typeface="Times New Roman"/>
              <a:ea typeface="+mn-ea"/>
              <a:cs typeface="+mn-cs"/>
            </a:endParaRPr>
          </a:p>
        </p:txBody>
      </p:sp>
      <p:sp>
        <p:nvSpPr>
          <p:cNvPr id="5" name="Rectangle 4">
            <a:extLst>
              <a:ext uri="{FF2B5EF4-FFF2-40B4-BE49-F238E27FC236}">
                <a16:creationId xmlns:a16="http://schemas.microsoft.com/office/drawing/2014/main" id="{C5151401-78BB-6951-EE72-9CED46802035}"/>
              </a:ext>
            </a:extLst>
          </p:cNvPr>
          <p:cNvSpPr/>
          <p:nvPr/>
        </p:nvSpPr>
        <p:spPr>
          <a:xfrm>
            <a:off x="6692388" y="-1"/>
            <a:ext cx="3775589" cy="685800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pPr>
            <a:endParaRPr lang="en-US" sz="1800" kern="1200">
              <a:solidFill>
                <a:prstClr val="white"/>
              </a:solidFill>
              <a:latin typeface="Times New Roman"/>
            </a:endParaRPr>
          </a:p>
        </p:txBody>
      </p:sp>
      <p:pic>
        <p:nvPicPr>
          <p:cNvPr id="6" name="Picture 5">
            <a:extLst>
              <a:ext uri="{FF2B5EF4-FFF2-40B4-BE49-F238E27FC236}">
                <a16:creationId xmlns:a16="http://schemas.microsoft.com/office/drawing/2014/main" id="{7F1A6112-4167-D944-3462-CB84AA5377E0}"/>
              </a:ext>
            </a:extLst>
          </p:cNvPr>
          <p:cNvPicPr>
            <a:picLocks noChangeAspect="1"/>
          </p:cNvPicPr>
          <p:nvPr/>
        </p:nvPicPr>
        <p:blipFill>
          <a:blip r:embed="rId2"/>
          <a:stretch>
            <a:fillRect/>
          </a:stretch>
        </p:blipFill>
        <p:spPr>
          <a:xfrm>
            <a:off x="6847553" y="2020806"/>
            <a:ext cx="3465256" cy="4620339"/>
          </a:xfrm>
          <a:prstGeom prst="rect">
            <a:avLst/>
          </a:prstGeom>
          <a:noFill/>
        </p:spPr>
      </p:pic>
      <p:pic>
        <p:nvPicPr>
          <p:cNvPr id="7" name="Picture 2" descr="REDCap">
            <a:extLst>
              <a:ext uri="{FF2B5EF4-FFF2-40B4-BE49-F238E27FC236}">
                <a16:creationId xmlns:a16="http://schemas.microsoft.com/office/drawing/2014/main" id="{07A2F74C-251F-C1D6-BC6B-A865DF38C8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4132" y="711079"/>
            <a:ext cx="3465256" cy="1167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895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7E3D7-E2BA-F14E-92BC-B93A910131AE}"/>
              </a:ext>
            </a:extLst>
          </p:cNvPr>
          <p:cNvSpPr>
            <a:spLocks noGrp="1"/>
          </p:cNvSpPr>
          <p:nvPr>
            <p:ph type="title"/>
          </p:nvPr>
        </p:nvSpPr>
        <p:spPr>
          <a:xfrm>
            <a:off x="1981200" y="777977"/>
            <a:ext cx="8229600" cy="836612"/>
          </a:xfrm>
        </p:spPr>
        <p:txBody>
          <a:bodyPr>
            <a:normAutofit/>
          </a:bodyPr>
          <a:lstStyle/>
          <a:p>
            <a:r>
              <a:rPr lang="en-US" sz="3600" dirty="0"/>
              <a:t>Methods…</a:t>
            </a:r>
          </a:p>
        </p:txBody>
      </p:sp>
      <p:graphicFrame>
        <p:nvGraphicFramePr>
          <p:cNvPr id="5" name="Content Placeholder 4">
            <a:extLst>
              <a:ext uri="{FF2B5EF4-FFF2-40B4-BE49-F238E27FC236}">
                <a16:creationId xmlns:a16="http://schemas.microsoft.com/office/drawing/2014/main" id="{CF69477D-38A7-FDD8-2DFA-7AE8BF78E2BC}"/>
              </a:ext>
            </a:extLst>
          </p:cNvPr>
          <p:cNvGraphicFramePr>
            <a:graphicFrameLocks noGrp="1"/>
          </p:cNvGraphicFramePr>
          <p:nvPr>
            <p:ph idx="1"/>
          </p:nvPr>
        </p:nvGraphicFramePr>
        <p:xfrm>
          <a:off x="2045111" y="1542276"/>
          <a:ext cx="7757651" cy="4667949"/>
        </p:xfrm>
        <a:graphic>
          <a:graphicData uri="http://schemas.openxmlformats.org/drawingml/2006/table">
            <a:tbl>
              <a:tblPr firstRow="1" bandRow="1">
                <a:tableStyleId>{5940675A-B579-460E-94D1-54222C63F5DA}</a:tableStyleId>
              </a:tblPr>
              <a:tblGrid>
                <a:gridCol w="502146">
                  <a:extLst>
                    <a:ext uri="{9D8B030D-6E8A-4147-A177-3AD203B41FA5}">
                      <a16:colId xmlns:a16="http://schemas.microsoft.com/office/drawing/2014/main" val="1218508065"/>
                    </a:ext>
                  </a:extLst>
                </a:gridCol>
                <a:gridCol w="2387758">
                  <a:extLst>
                    <a:ext uri="{9D8B030D-6E8A-4147-A177-3AD203B41FA5}">
                      <a16:colId xmlns:a16="http://schemas.microsoft.com/office/drawing/2014/main" val="1002259715"/>
                    </a:ext>
                  </a:extLst>
                </a:gridCol>
                <a:gridCol w="2413378">
                  <a:extLst>
                    <a:ext uri="{9D8B030D-6E8A-4147-A177-3AD203B41FA5}">
                      <a16:colId xmlns:a16="http://schemas.microsoft.com/office/drawing/2014/main" val="2081768361"/>
                    </a:ext>
                  </a:extLst>
                </a:gridCol>
                <a:gridCol w="2454369">
                  <a:extLst>
                    <a:ext uri="{9D8B030D-6E8A-4147-A177-3AD203B41FA5}">
                      <a16:colId xmlns:a16="http://schemas.microsoft.com/office/drawing/2014/main" val="498083490"/>
                    </a:ext>
                  </a:extLst>
                </a:gridCol>
              </a:tblGrid>
              <a:tr h="370840">
                <a:tc>
                  <a:txBody>
                    <a:bodyPr/>
                    <a:lstStyle/>
                    <a:p>
                      <a:endParaRPr lang="en-US" sz="1600" dirty="0"/>
                    </a:p>
                  </a:txBody>
                  <a:tcPr/>
                </a:tc>
                <a:tc>
                  <a:txBody>
                    <a:bodyPr/>
                    <a:lstStyle/>
                    <a:p>
                      <a:endParaRPr lang="en-US" sz="1600" dirty="0"/>
                    </a:p>
                  </a:txBody>
                  <a:tcPr/>
                </a:tc>
                <a:tc gridSpan="2">
                  <a:txBody>
                    <a:bodyPr/>
                    <a:lstStyle/>
                    <a:p>
                      <a:pPr algn="ctr"/>
                      <a:r>
                        <a:rPr lang="en-US" sz="2000" b="1" dirty="0"/>
                        <a:t>Clinical symptoms</a:t>
                      </a:r>
                    </a:p>
                  </a:txBody>
                  <a:tcPr/>
                </a:tc>
                <a:tc hMerge="1">
                  <a:txBody>
                    <a:bodyPr/>
                    <a:lstStyle/>
                    <a:p>
                      <a:endParaRPr lang="en-US" dirty="0"/>
                    </a:p>
                  </a:txBody>
                  <a:tcPr/>
                </a:tc>
                <a:extLst>
                  <a:ext uri="{0D108BD9-81ED-4DB2-BD59-A6C34878D82A}">
                    <a16:rowId xmlns:a16="http://schemas.microsoft.com/office/drawing/2014/main" val="4007925035"/>
                  </a:ext>
                </a:extLst>
              </a:tr>
              <a:tr h="370840">
                <a:tc rowSpan="3">
                  <a:txBody>
                    <a:bodyPr/>
                    <a:lstStyle/>
                    <a:p>
                      <a:pPr algn="ctr"/>
                      <a:r>
                        <a:rPr lang="en-US" sz="2000" b="1" dirty="0"/>
                        <a:t>Microbiology </a:t>
                      </a:r>
                    </a:p>
                  </a:txBody>
                  <a:tcPr vert="vert270"/>
                </a:tc>
                <a:tc>
                  <a:txBody>
                    <a:bodyPr/>
                    <a:lstStyle/>
                    <a:p>
                      <a:endParaRPr lang="en-US" sz="1600" dirty="0"/>
                    </a:p>
                  </a:txBody>
                  <a:tcPr/>
                </a:tc>
                <a:tc>
                  <a:txBody>
                    <a:bodyPr/>
                    <a:lstStyle/>
                    <a:p>
                      <a:r>
                        <a:rPr lang="en-US" sz="1600" kern="1200" dirty="0">
                          <a:solidFill>
                            <a:schemeClr val="tx1"/>
                          </a:solidFill>
                          <a:effectLst/>
                          <a:highlight>
                            <a:srgbClr val="00FFFF"/>
                          </a:highlight>
                          <a:latin typeface="+mn-lt"/>
                          <a:ea typeface="+mn-ea"/>
                          <a:cs typeface="+mn-cs"/>
                        </a:rPr>
                        <a:t>Inclusive </a:t>
                      </a:r>
                    </a:p>
                    <a:p>
                      <a:r>
                        <a:rPr lang="en-US" sz="1600" kern="1200" dirty="0">
                          <a:solidFill>
                            <a:schemeClr val="tx1"/>
                          </a:solidFill>
                          <a:effectLst/>
                          <a:latin typeface="+mn-lt"/>
                          <a:ea typeface="+mn-ea"/>
                          <a:cs typeface="+mn-cs"/>
                        </a:rPr>
                        <a:t>A culture request used as a proxy for symptoms (symptom documentation not required)</a:t>
                      </a:r>
                      <a:endParaRPr lang="en-US" sz="1600" dirty="0"/>
                    </a:p>
                  </a:txBody>
                  <a:tcPr/>
                </a:tc>
                <a:tc>
                  <a:txBody>
                    <a:bodyPr/>
                    <a:lstStyle/>
                    <a:p>
                      <a:r>
                        <a:rPr lang="en-US" sz="1600" kern="1200" dirty="0">
                          <a:solidFill>
                            <a:schemeClr val="tx1"/>
                          </a:solidFill>
                          <a:effectLst/>
                          <a:highlight>
                            <a:srgbClr val="FFFF00"/>
                          </a:highlight>
                          <a:latin typeface="+mn-lt"/>
                          <a:ea typeface="+mn-ea"/>
                          <a:cs typeface="+mn-cs"/>
                        </a:rPr>
                        <a:t>Restrictive</a:t>
                      </a:r>
                    </a:p>
                    <a:p>
                      <a:r>
                        <a:rPr lang="en-US" sz="1600" kern="1200" dirty="0">
                          <a:solidFill>
                            <a:schemeClr val="tx1"/>
                          </a:solidFill>
                          <a:effectLst/>
                          <a:latin typeface="+mn-lt"/>
                          <a:ea typeface="+mn-ea"/>
                          <a:cs typeface="+mn-cs"/>
                        </a:rPr>
                        <a:t>Documented signs and symptoms required in medical records</a:t>
                      </a:r>
                      <a:endParaRPr lang="en-US" sz="1600" dirty="0"/>
                    </a:p>
                    <a:p>
                      <a:endParaRPr lang="en-US" sz="1600" dirty="0"/>
                    </a:p>
                  </a:txBody>
                  <a:tcPr/>
                </a:tc>
                <a:extLst>
                  <a:ext uri="{0D108BD9-81ED-4DB2-BD59-A6C34878D82A}">
                    <a16:rowId xmlns:a16="http://schemas.microsoft.com/office/drawing/2014/main" val="4099503287"/>
                  </a:ext>
                </a:extLst>
              </a:tr>
              <a:tr h="370840">
                <a:tc vMerge="1">
                  <a:txBody>
                    <a:bodyPr/>
                    <a:lstStyle/>
                    <a:p>
                      <a:endParaRPr lang="en-US" dirty="0"/>
                    </a:p>
                  </a:txBody>
                  <a:tcPr/>
                </a:tc>
                <a:tc>
                  <a:txBody>
                    <a:bodyPr/>
                    <a:lstStyle/>
                    <a:p>
                      <a:pPr marL="0" marR="0">
                        <a:lnSpc>
                          <a:spcPct val="115000"/>
                        </a:lnSpc>
                        <a:spcAft>
                          <a:spcPts val="800"/>
                        </a:spcAft>
                        <a:buNone/>
                      </a:pPr>
                      <a:r>
                        <a:rPr lang="en-US" sz="1600" kern="100" dirty="0">
                          <a:effectLst/>
                          <a:highlight>
                            <a:srgbClr val="00FFFF"/>
                          </a:highlight>
                          <a:latin typeface="Aptos" panose="020B0004020202020204" pitchFamily="34" charset="0"/>
                          <a:ea typeface="Aptos" panose="020B0004020202020204" pitchFamily="34" charset="0"/>
                          <a:cs typeface="Times New Roman" panose="02020603050405020304" pitchFamily="18" charset="0"/>
                        </a:rPr>
                        <a:t>Inclusive</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15000"/>
                        </a:lnSpc>
                        <a:spcAft>
                          <a:spcPts val="800"/>
                        </a:spcAft>
                        <a:buNone/>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Positive or Negative culture results with antibiotics 7d before the culture</a:t>
                      </a:r>
                    </a:p>
                  </a:txBody>
                  <a:tcPr/>
                </a:tc>
                <a:tc>
                  <a:txBody>
                    <a:bodyPr/>
                    <a:lstStyle/>
                    <a:p>
                      <a:pPr marL="0" marR="0">
                        <a:lnSpc>
                          <a:spcPct val="115000"/>
                        </a:lnSpc>
                        <a:spcAft>
                          <a:spcPts val="800"/>
                        </a:spcAft>
                        <a:buNone/>
                      </a:pPr>
                      <a:r>
                        <a:rPr lang="en-US" sz="1600" b="1" kern="100" dirty="0">
                          <a:effectLst/>
                          <a:latin typeface="Aptos" panose="020B0004020202020204" pitchFamily="34" charset="0"/>
                          <a:ea typeface="Aptos" panose="020B0004020202020204" pitchFamily="34" charset="0"/>
                          <a:cs typeface="Times New Roman" panose="02020603050405020304" pitchFamily="18" charset="0"/>
                        </a:rPr>
                        <a:t>Scenario I:</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Broadest assumes all requests had symptoms</a:t>
                      </a:r>
                    </a:p>
                  </a:txBody>
                  <a:tcPr marL="68580" marR="68580" marT="0" marB="0"/>
                </a:tc>
                <a:tc>
                  <a:txBody>
                    <a:bodyPr/>
                    <a:lstStyle/>
                    <a:p>
                      <a:pPr marL="0" marR="0">
                        <a:lnSpc>
                          <a:spcPct val="115000"/>
                        </a:lnSpc>
                        <a:spcAft>
                          <a:spcPts val="800"/>
                        </a:spcAft>
                        <a:buNone/>
                      </a:pPr>
                      <a:r>
                        <a:rPr lang="en-US" sz="1600" b="1" kern="100" dirty="0">
                          <a:effectLst/>
                          <a:latin typeface="Aptos" panose="020B0004020202020204" pitchFamily="34" charset="0"/>
                          <a:ea typeface="Aptos" panose="020B0004020202020204" pitchFamily="34" charset="0"/>
                          <a:cs typeface="Times New Roman" panose="02020603050405020304" pitchFamily="18" charset="0"/>
                        </a:rPr>
                        <a:t>Scenario II:</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Accounts for antibiotic masking but requires symptom documentation</a:t>
                      </a:r>
                    </a:p>
                  </a:txBody>
                  <a:tcPr marL="68580" marR="68580" marT="0" marB="0"/>
                </a:tc>
                <a:extLst>
                  <a:ext uri="{0D108BD9-81ED-4DB2-BD59-A6C34878D82A}">
                    <a16:rowId xmlns:a16="http://schemas.microsoft.com/office/drawing/2014/main" val="1441612282"/>
                  </a:ext>
                </a:extLst>
              </a:tr>
              <a:tr h="370840">
                <a:tc vMerge="1">
                  <a:txBody>
                    <a:bodyPr/>
                    <a:lstStyle/>
                    <a:p>
                      <a:endParaRPr lang="en-US" dirty="0"/>
                    </a:p>
                  </a:txBody>
                  <a:tcPr/>
                </a:tc>
                <a:tc>
                  <a:txBody>
                    <a:bodyPr/>
                    <a:lstStyle/>
                    <a:p>
                      <a:pPr marL="0" marR="0">
                        <a:lnSpc>
                          <a:spcPct val="115000"/>
                        </a:lnSpc>
                        <a:spcAft>
                          <a:spcPts val="800"/>
                        </a:spcAft>
                        <a:buNone/>
                      </a:pPr>
                      <a:r>
                        <a:rPr lang="en-US" sz="16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Restrictive</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Positive culture results documented </a:t>
                      </a:r>
                    </a:p>
                    <a:p>
                      <a:endParaRPr lang="en-US" sz="1600" dirty="0"/>
                    </a:p>
                  </a:txBody>
                  <a:tcPr/>
                </a:tc>
                <a:tc>
                  <a:txBody>
                    <a:bodyPr/>
                    <a:lstStyle/>
                    <a:p>
                      <a:pPr marL="0" marR="0">
                        <a:lnSpc>
                          <a:spcPct val="115000"/>
                        </a:lnSpc>
                        <a:spcAft>
                          <a:spcPts val="800"/>
                        </a:spcAft>
                        <a:buNone/>
                      </a:pPr>
                      <a:r>
                        <a:rPr lang="en-US" sz="1600" b="1" kern="100">
                          <a:effectLst/>
                          <a:latin typeface="Aptos" panose="020B0004020202020204" pitchFamily="34" charset="0"/>
                          <a:ea typeface="Aptos" panose="020B0004020202020204" pitchFamily="34" charset="0"/>
                          <a:cs typeface="Times New Roman" panose="02020603050405020304" pitchFamily="18" charset="0"/>
                        </a:rPr>
                        <a:t>Scenario III: </a:t>
                      </a:r>
                      <a:r>
                        <a:rPr lang="en-US" sz="1600" kern="100">
                          <a:effectLst/>
                          <a:latin typeface="Aptos" panose="020B0004020202020204" pitchFamily="34" charset="0"/>
                          <a:ea typeface="Aptos" panose="020B0004020202020204" pitchFamily="34" charset="0"/>
                          <a:cs typeface="Times New Roman" panose="02020603050405020304" pitchFamily="18" charset="0"/>
                        </a:rPr>
                        <a:t>Assumes symptoms were present for all culture requests</a:t>
                      </a:r>
                    </a:p>
                  </a:txBody>
                  <a:tcPr marL="68580" marR="68580" marT="0" marB="0"/>
                </a:tc>
                <a:tc>
                  <a:txBody>
                    <a:bodyPr/>
                    <a:lstStyle/>
                    <a:p>
                      <a:pPr marL="0" marR="0">
                        <a:lnSpc>
                          <a:spcPct val="115000"/>
                        </a:lnSpc>
                        <a:spcAft>
                          <a:spcPts val="800"/>
                        </a:spcAft>
                        <a:buNone/>
                      </a:pPr>
                      <a:r>
                        <a:rPr lang="en-US" sz="1600" b="1" kern="100" dirty="0">
                          <a:effectLst/>
                          <a:latin typeface="Aptos" panose="020B0004020202020204" pitchFamily="34" charset="0"/>
                          <a:ea typeface="Aptos" panose="020B0004020202020204" pitchFamily="34" charset="0"/>
                          <a:cs typeface="Times New Roman" panose="02020603050405020304" pitchFamily="18" charset="0"/>
                        </a:rPr>
                        <a:t>Scenario IV: </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The strictest model that requires both lab proof and clinical symptoms. NHSN aligned </a:t>
                      </a:r>
                    </a:p>
                  </a:txBody>
                  <a:tcPr marL="68580" marR="68580" marT="0" marB="0"/>
                </a:tc>
                <a:extLst>
                  <a:ext uri="{0D108BD9-81ED-4DB2-BD59-A6C34878D82A}">
                    <a16:rowId xmlns:a16="http://schemas.microsoft.com/office/drawing/2014/main" val="50194331"/>
                  </a:ext>
                </a:extLst>
              </a:tr>
            </a:tbl>
          </a:graphicData>
        </a:graphic>
      </p:graphicFrame>
      <p:sp>
        <p:nvSpPr>
          <p:cNvPr id="4" name="Slide Number Placeholder 3">
            <a:extLst>
              <a:ext uri="{FF2B5EF4-FFF2-40B4-BE49-F238E27FC236}">
                <a16:creationId xmlns:a16="http://schemas.microsoft.com/office/drawing/2014/main" id="{46DF74C4-FA87-EA11-6641-D1BD392283D3}"/>
              </a:ext>
            </a:extLst>
          </p:cNvPr>
          <p:cNvSpPr>
            <a:spLocks noGrp="1"/>
          </p:cNvSpPr>
          <p:nvPr>
            <p:ph type="sldNum" sz="quarter" idx="12"/>
          </p:nvPr>
        </p:nvSpPr>
        <p:spPr/>
        <p:txBody>
          <a:bodyPr/>
          <a:lstStyle/>
          <a:p>
            <a:pPr defTabSz="457200">
              <a:buClrTx/>
            </a:pPr>
            <a:fld id="{356C9994-A8C6-EE4F-A328-CE642E2F62E6}" type="slidenum">
              <a:rPr lang="en-US" kern="1200">
                <a:solidFill>
                  <a:prstClr val="black">
                    <a:tint val="75000"/>
                  </a:prstClr>
                </a:solidFill>
                <a:latin typeface="Times New Roman"/>
                <a:ea typeface="+mn-ea"/>
                <a:cs typeface="+mn-cs"/>
              </a:rPr>
              <a:pPr defTabSz="457200">
                <a:buClrTx/>
              </a:pPr>
              <a:t>103</a:t>
            </a:fld>
            <a:endParaRPr lang="en-US" kern="1200">
              <a:solidFill>
                <a:prstClr val="black">
                  <a:tint val="75000"/>
                </a:prstClr>
              </a:solidFill>
              <a:latin typeface="Times New Roman"/>
              <a:ea typeface="+mn-ea"/>
              <a:cs typeface="+mn-cs"/>
            </a:endParaRPr>
          </a:p>
        </p:txBody>
      </p:sp>
      <p:sp>
        <p:nvSpPr>
          <p:cNvPr id="7" name="Rectangle 6">
            <a:extLst>
              <a:ext uri="{FF2B5EF4-FFF2-40B4-BE49-F238E27FC236}">
                <a16:creationId xmlns:a16="http://schemas.microsoft.com/office/drawing/2014/main" id="{DAD1A900-DF67-2171-619D-6BA642698C66}"/>
              </a:ext>
            </a:extLst>
          </p:cNvPr>
          <p:cNvSpPr/>
          <p:nvPr/>
        </p:nvSpPr>
        <p:spPr>
          <a:xfrm>
            <a:off x="4984956" y="3244645"/>
            <a:ext cx="2330245" cy="1524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pPr>
            <a:endParaRPr lang="en-US" sz="1800" kern="1200">
              <a:solidFill>
                <a:prstClr val="white"/>
              </a:solidFill>
              <a:latin typeface="Times New Roman"/>
            </a:endParaRPr>
          </a:p>
        </p:txBody>
      </p:sp>
      <p:sp>
        <p:nvSpPr>
          <p:cNvPr id="8" name="Rectangle 7">
            <a:extLst>
              <a:ext uri="{FF2B5EF4-FFF2-40B4-BE49-F238E27FC236}">
                <a16:creationId xmlns:a16="http://schemas.microsoft.com/office/drawing/2014/main" id="{45793E89-A422-72CE-E732-291F94B40B23}"/>
              </a:ext>
            </a:extLst>
          </p:cNvPr>
          <p:cNvSpPr/>
          <p:nvPr/>
        </p:nvSpPr>
        <p:spPr>
          <a:xfrm>
            <a:off x="7393859" y="3244645"/>
            <a:ext cx="2330245" cy="1524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pPr>
            <a:endParaRPr lang="en-US" sz="1800" kern="1200">
              <a:solidFill>
                <a:prstClr val="white"/>
              </a:solidFill>
              <a:latin typeface="Times New Roman"/>
            </a:endParaRPr>
          </a:p>
        </p:txBody>
      </p:sp>
      <p:sp>
        <p:nvSpPr>
          <p:cNvPr id="9" name="Rectangle 8">
            <a:extLst>
              <a:ext uri="{FF2B5EF4-FFF2-40B4-BE49-F238E27FC236}">
                <a16:creationId xmlns:a16="http://schemas.microsoft.com/office/drawing/2014/main" id="{4200C7E9-FFE8-5900-1CE1-F7DDC203A96D}"/>
              </a:ext>
            </a:extLst>
          </p:cNvPr>
          <p:cNvSpPr/>
          <p:nvPr/>
        </p:nvSpPr>
        <p:spPr>
          <a:xfrm>
            <a:off x="4984956" y="4896465"/>
            <a:ext cx="2330245" cy="118355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pPr>
            <a:endParaRPr lang="en-US" sz="1800" kern="1200">
              <a:solidFill>
                <a:prstClr val="white"/>
              </a:solidFill>
              <a:latin typeface="Times New Roman"/>
            </a:endParaRPr>
          </a:p>
        </p:txBody>
      </p:sp>
      <p:sp>
        <p:nvSpPr>
          <p:cNvPr id="10" name="Rectangle 9">
            <a:extLst>
              <a:ext uri="{FF2B5EF4-FFF2-40B4-BE49-F238E27FC236}">
                <a16:creationId xmlns:a16="http://schemas.microsoft.com/office/drawing/2014/main" id="{AB4EF5D4-59D8-189C-763F-098F919372F5}"/>
              </a:ext>
            </a:extLst>
          </p:cNvPr>
          <p:cNvSpPr/>
          <p:nvPr/>
        </p:nvSpPr>
        <p:spPr>
          <a:xfrm>
            <a:off x="7433188" y="4896465"/>
            <a:ext cx="2330245" cy="10815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pPr>
            <a:endParaRPr lang="en-US" sz="1800" kern="1200">
              <a:solidFill>
                <a:prstClr val="white"/>
              </a:solidFill>
              <a:latin typeface="Times New Roman"/>
            </a:endParaRPr>
          </a:p>
        </p:txBody>
      </p:sp>
    </p:spTree>
    <p:extLst>
      <p:ext uri="{BB962C8B-B14F-4D97-AF65-F5344CB8AC3E}">
        <p14:creationId xmlns:p14="http://schemas.microsoft.com/office/powerpoint/2010/main" val="389972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A7E6F-A759-8241-AEAE-EFC0CEDE96A6}"/>
              </a:ext>
            </a:extLst>
          </p:cNvPr>
          <p:cNvSpPr>
            <a:spLocks noGrp="1"/>
          </p:cNvSpPr>
          <p:nvPr>
            <p:ph type="title"/>
          </p:nvPr>
        </p:nvSpPr>
        <p:spPr>
          <a:xfrm>
            <a:off x="2072646" y="1066800"/>
            <a:ext cx="2762863" cy="1823056"/>
          </a:xfrm>
        </p:spPr>
        <p:txBody>
          <a:bodyPr anchor="ctr">
            <a:noAutofit/>
          </a:bodyPr>
          <a:lstStyle/>
          <a:p>
            <a:pPr>
              <a:lnSpc>
                <a:spcPct val="90000"/>
              </a:lnSpc>
            </a:pPr>
            <a:br>
              <a:rPr lang="en-US" altLang="en-US" sz="3600" b="1" i="1" dirty="0"/>
            </a:br>
            <a:r>
              <a:rPr lang="en-US" altLang="en-US" sz="3600" dirty="0">
                <a:latin typeface="Berlin Sans FB" panose="020E0602020502020306" pitchFamily="34" charset="0"/>
              </a:rPr>
              <a:t>Sample size </a:t>
            </a:r>
            <a:br>
              <a:rPr lang="en-US" altLang="en-US" sz="3600" dirty="0">
                <a:latin typeface="Berlin Sans FB" panose="020E0602020502020306" pitchFamily="34" charset="0"/>
              </a:rPr>
            </a:br>
            <a:r>
              <a:rPr lang="en-US" altLang="en-US" sz="3600" dirty="0">
                <a:latin typeface="Berlin Sans FB" panose="020E0602020502020306" pitchFamily="34" charset="0"/>
              </a:rPr>
              <a:t>Jan 1 through Dec 31, 2023.</a:t>
            </a:r>
            <a:br>
              <a:rPr lang="en-US" sz="3600" dirty="0"/>
            </a:br>
            <a:endParaRPr lang="en-US" sz="3600" dirty="0"/>
          </a:p>
        </p:txBody>
      </p:sp>
      <p:pic>
        <p:nvPicPr>
          <p:cNvPr id="8" name="Content Placeholder 7" descr="A flowchart of a number of people&#10;&#10;AI-generated content may be incorrect.">
            <a:extLst>
              <a:ext uri="{FF2B5EF4-FFF2-40B4-BE49-F238E27FC236}">
                <a16:creationId xmlns:a16="http://schemas.microsoft.com/office/drawing/2014/main" id="{9732DDE1-D3A2-D133-A524-4555B7C47F14}"/>
              </a:ext>
            </a:extLst>
          </p:cNvPr>
          <p:cNvPicPr>
            <a:picLocks noGrp="1" noChangeAspect="1"/>
          </p:cNvPicPr>
          <p:nvPr>
            <p:ph idx="1"/>
          </p:nvPr>
        </p:nvPicPr>
        <p:blipFill>
          <a:blip r:embed="rId2"/>
          <a:stretch>
            <a:fillRect/>
          </a:stretch>
        </p:blipFill>
        <p:spPr>
          <a:xfrm>
            <a:off x="5338917" y="669730"/>
            <a:ext cx="4780439" cy="6188271"/>
          </a:xfrm>
          <a:prstGeom prst="rect">
            <a:avLst/>
          </a:prstGeom>
          <a:noFill/>
        </p:spPr>
      </p:pic>
      <p:sp>
        <p:nvSpPr>
          <p:cNvPr id="3" name="Rectangle: Rounded Corners 2">
            <a:extLst>
              <a:ext uri="{FF2B5EF4-FFF2-40B4-BE49-F238E27FC236}">
                <a16:creationId xmlns:a16="http://schemas.microsoft.com/office/drawing/2014/main" id="{55F323F2-0AC4-0B20-3A29-1BC1347069BD}"/>
              </a:ext>
            </a:extLst>
          </p:cNvPr>
          <p:cNvSpPr/>
          <p:nvPr/>
        </p:nvSpPr>
        <p:spPr>
          <a:xfrm>
            <a:off x="2072644" y="3529782"/>
            <a:ext cx="2762864" cy="1682327"/>
          </a:xfrm>
          <a:prstGeom prst="roundRect">
            <a:avLst/>
          </a:prstGeom>
          <a:solidFill>
            <a:schemeClr val="accent1"/>
          </a:solidFill>
        </p:spPr>
        <p:style>
          <a:lnRef idx="2">
            <a:schemeClr val="accent1"/>
          </a:lnRef>
          <a:fillRef idx="1">
            <a:schemeClr val="lt1"/>
          </a:fillRef>
          <a:effectRef idx="0">
            <a:schemeClr val="accent1"/>
          </a:effectRef>
          <a:fontRef idx="minor">
            <a:schemeClr val="dk1"/>
          </a:fontRef>
        </p:style>
        <p:txBody>
          <a:bodyPr rtlCol="0" anchor="ctr"/>
          <a:lstStyle/>
          <a:p>
            <a:pPr algn="ctr" defTabSz="457200">
              <a:buClrTx/>
            </a:pPr>
            <a:r>
              <a:rPr lang="en-US" sz="4000" kern="1200" dirty="0">
                <a:solidFill>
                  <a:prstClr val="white"/>
                </a:solidFill>
                <a:latin typeface="Calibri" panose="020F0502020204030204" pitchFamily="34" charset="0"/>
                <a:ea typeface="Calibri" panose="020F0502020204030204" pitchFamily="34" charset="0"/>
                <a:cs typeface="Calibri" panose="020F0502020204030204" pitchFamily="34" charset="0"/>
              </a:rPr>
              <a:t>          193</a:t>
            </a:r>
          </a:p>
        </p:txBody>
      </p:sp>
      <p:pic>
        <p:nvPicPr>
          <p:cNvPr id="5" name="Graphic 4" descr="Group of people with solid fill">
            <a:extLst>
              <a:ext uri="{FF2B5EF4-FFF2-40B4-BE49-F238E27FC236}">
                <a16:creationId xmlns:a16="http://schemas.microsoft.com/office/drawing/2014/main" id="{7085274F-EF70-5DC8-D154-706AB32E385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436437" y="3913744"/>
            <a:ext cx="914400" cy="914400"/>
          </a:xfrm>
          <a:prstGeom prst="rect">
            <a:avLst/>
          </a:prstGeom>
        </p:spPr>
      </p:pic>
      <p:sp>
        <p:nvSpPr>
          <p:cNvPr id="4" name="Slide Number Placeholder 3">
            <a:extLst>
              <a:ext uri="{FF2B5EF4-FFF2-40B4-BE49-F238E27FC236}">
                <a16:creationId xmlns:a16="http://schemas.microsoft.com/office/drawing/2014/main" id="{F8DF4705-BA94-D53B-CE7F-AFD9B7EFF550}"/>
              </a:ext>
            </a:extLst>
          </p:cNvPr>
          <p:cNvSpPr>
            <a:spLocks noGrp="1"/>
          </p:cNvSpPr>
          <p:nvPr>
            <p:ph type="sldNum" sz="quarter" idx="12"/>
          </p:nvPr>
        </p:nvSpPr>
        <p:spPr/>
        <p:txBody>
          <a:bodyPr/>
          <a:lstStyle/>
          <a:p>
            <a:pPr defTabSz="457200">
              <a:buClrTx/>
            </a:pPr>
            <a:fld id="{356C9994-A8C6-EE4F-A328-CE642E2F62E6}" type="slidenum">
              <a:rPr lang="en-US" kern="1200">
                <a:solidFill>
                  <a:prstClr val="black">
                    <a:tint val="75000"/>
                  </a:prstClr>
                </a:solidFill>
                <a:latin typeface="Times New Roman"/>
                <a:ea typeface="+mn-ea"/>
                <a:cs typeface="+mn-cs"/>
              </a:rPr>
              <a:pPr defTabSz="457200">
                <a:buClrTx/>
              </a:pPr>
              <a:t>104</a:t>
            </a:fld>
            <a:endParaRPr lang="en-US" kern="1200">
              <a:solidFill>
                <a:prstClr val="black">
                  <a:tint val="75000"/>
                </a:prstClr>
              </a:solidFill>
              <a:latin typeface="Times New Roman"/>
              <a:ea typeface="+mn-ea"/>
              <a:cs typeface="+mn-cs"/>
            </a:endParaRPr>
          </a:p>
        </p:txBody>
      </p:sp>
    </p:spTree>
    <p:extLst>
      <p:ext uri="{BB962C8B-B14F-4D97-AF65-F5344CB8AC3E}">
        <p14:creationId xmlns:p14="http://schemas.microsoft.com/office/powerpoint/2010/main" val="41905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95631-C59D-88D7-3A86-7C71D7259B55}"/>
              </a:ext>
            </a:extLst>
          </p:cNvPr>
          <p:cNvSpPr>
            <a:spLocks noGrp="1"/>
          </p:cNvSpPr>
          <p:nvPr>
            <p:ph type="title"/>
          </p:nvPr>
        </p:nvSpPr>
        <p:spPr>
          <a:xfrm>
            <a:off x="1981200" y="876300"/>
            <a:ext cx="8229600" cy="836612"/>
          </a:xfrm>
        </p:spPr>
        <p:txBody>
          <a:bodyPr anchor="ctr">
            <a:normAutofit/>
          </a:bodyPr>
          <a:lstStyle/>
          <a:p>
            <a:r>
              <a:rPr lang="en-US" dirty="0"/>
              <a:t>RESULTS</a:t>
            </a:r>
          </a:p>
        </p:txBody>
      </p:sp>
      <p:pic>
        <p:nvPicPr>
          <p:cNvPr id="6" name="Content Placeholder 5">
            <a:extLst>
              <a:ext uri="{FF2B5EF4-FFF2-40B4-BE49-F238E27FC236}">
                <a16:creationId xmlns:a16="http://schemas.microsoft.com/office/drawing/2014/main" id="{218CAAD6-53F4-748E-37E1-79B4712929C6}"/>
              </a:ext>
            </a:extLst>
          </p:cNvPr>
          <p:cNvPicPr>
            <a:picLocks noGrp="1" noChangeAspect="1"/>
          </p:cNvPicPr>
          <p:nvPr>
            <p:ph idx="1"/>
          </p:nvPr>
        </p:nvPicPr>
        <p:blipFill>
          <a:blip r:embed="rId2"/>
          <a:stretch>
            <a:fillRect/>
          </a:stretch>
        </p:blipFill>
        <p:spPr>
          <a:xfrm>
            <a:off x="2622870" y="1871579"/>
            <a:ext cx="6946260" cy="4254584"/>
          </a:xfrm>
          <a:prstGeom prst="rect">
            <a:avLst/>
          </a:prstGeom>
          <a:noFill/>
        </p:spPr>
      </p:pic>
      <p:sp>
        <p:nvSpPr>
          <p:cNvPr id="4" name="Slide Number Placeholder 3">
            <a:extLst>
              <a:ext uri="{FF2B5EF4-FFF2-40B4-BE49-F238E27FC236}">
                <a16:creationId xmlns:a16="http://schemas.microsoft.com/office/drawing/2014/main" id="{0CDDB93C-0AAE-024F-68EF-DE376DA886B6}"/>
              </a:ext>
            </a:extLst>
          </p:cNvPr>
          <p:cNvSpPr>
            <a:spLocks noGrp="1"/>
          </p:cNvSpPr>
          <p:nvPr>
            <p:ph type="sldNum" sz="quarter" idx="12"/>
          </p:nvPr>
        </p:nvSpPr>
        <p:spPr>
          <a:xfrm>
            <a:off x="8077200" y="6356351"/>
            <a:ext cx="2133600" cy="365125"/>
          </a:xfrm>
        </p:spPr>
        <p:txBody>
          <a:bodyPr anchor="ctr">
            <a:normAutofit/>
          </a:bodyPr>
          <a:lstStyle/>
          <a:p>
            <a:pPr defTabSz="457200">
              <a:spcAft>
                <a:spcPts val="600"/>
              </a:spcAft>
              <a:buClrTx/>
            </a:pPr>
            <a:fld id="{356C9994-A8C6-EE4F-A328-CE642E2F62E6}" type="slidenum">
              <a:rPr lang="en-US" kern="1200">
                <a:solidFill>
                  <a:prstClr val="black">
                    <a:tint val="75000"/>
                  </a:prstClr>
                </a:solidFill>
                <a:latin typeface="Times New Roman"/>
                <a:ea typeface="+mn-ea"/>
                <a:cs typeface="+mn-cs"/>
              </a:rPr>
              <a:pPr defTabSz="457200">
                <a:spcAft>
                  <a:spcPts val="600"/>
                </a:spcAft>
                <a:buClrTx/>
              </a:pPr>
              <a:t>105</a:t>
            </a:fld>
            <a:endParaRPr lang="en-US" kern="1200">
              <a:solidFill>
                <a:prstClr val="black">
                  <a:tint val="75000"/>
                </a:prstClr>
              </a:solidFill>
              <a:latin typeface="Times New Roman"/>
              <a:ea typeface="+mn-ea"/>
              <a:cs typeface="+mn-cs"/>
            </a:endParaRPr>
          </a:p>
        </p:txBody>
      </p:sp>
    </p:spTree>
    <p:extLst>
      <p:ext uri="{BB962C8B-B14F-4D97-AF65-F5344CB8AC3E}">
        <p14:creationId xmlns:p14="http://schemas.microsoft.com/office/powerpoint/2010/main" val="194667372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E65F4-D62E-9EF2-7380-3F433262740C}"/>
              </a:ext>
            </a:extLst>
          </p:cNvPr>
          <p:cNvSpPr>
            <a:spLocks noGrp="1"/>
          </p:cNvSpPr>
          <p:nvPr>
            <p:ph type="title"/>
          </p:nvPr>
        </p:nvSpPr>
        <p:spPr>
          <a:xfrm>
            <a:off x="7708490" y="757085"/>
            <a:ext cx="2959510" cy="1077015"/>
          </a:xfrm>
        </p:spPr>
        <p:txBody>
          <a:bodyPr>
            <a:noAutofit/>
          </a:bodyPr>
          <a:lstStyle/>
          <a:p>
            <a:r>
              <a:rPr lang="en-US" sz="2800" dirty="0"/>
              <a:t>Descriptive statistics (N=193) </a:t>
            </a:r>
          </a:p>
        </p:txBody>
      </p:sp>
      <p:sp>
        <p:nvSpPr>
          <p:cNvPr id="4" name="Slide Number Placeholder 3">
            <a:extLst>
              <a:ext uri="{FF2B5EF4-FFF2-40B4-BE49-F238E27FC236}">
                <a16:creationId xmlns:a16="http://schemas.microsoft.com/office/drawing/2014/main" id="{53C6118B-85F6-C487-B449-ED3687CDB6B8}"/>
              </a:ext>
            </a:extLst>
          </p:cNvPr>
          <p:cNvSpPr>
            <a:spLocks noGrp="1"/>
          </p:cNvSpPr>
          <p:nvPr>
            <p:ph type="sldNum" sz="quarter" idx="12"/>
          </p:nvPr>
        </p:nvSpPr>
        <p:spPr/>
        <p:txBody>
          <a:bodyPr/>
          <a:lstStyle/>
          <a:p>
            <a:pPr defTabSz="457200">
              <a:buClrTx/>
            </a:pPr>
            <a:fld id="{356C9994-A8C6-EE4F-A328-CE642E2F62E6}" type="slidenum">
              <a:rPr lang="en-US" kern="1200">
                <a:solidFill>
                  <a:prstClr val="black">
                    <a:tint val="75000"/>
                  </a:prstClr>
                </a:solidFill>
                <a:latin typeface="Times New Roman"/>
                <a:ea typeface="+mn-ea"/>
                <a:cs typeface="+mn-cs"/>
              </a:rPr>
              <a:pPr defTabSz="457200">
                <a:buClrTx/>
              </a:pPr>
              <a:t>106</a:t>
            </a:fld>
            <a:endParaRPr lang="en-US" kern="1200">
              <a:solidFill>
                <a:prstClr val="black">
                  <a:tint val="75000"/>
                </a:prstClr>
              </a:solidFill>
              <a:latin typeface="Times New Roman"/>
              <a:ea typeface="+mn-ea"/>
              <a:cs typeface="+mn-cs"/>
            </a:endParaRPr>
          </a:p>
        </p:txBody>
      </p:sp>
      <p:graphicFrame>
        <p:nvGraphicFramePr>
          <p:cNvPr id="9" name="Content Placeholder 8">
            <a:extLst>
              <a:ext uri="{FF2B5EF4-FFF2-40B4-BE49-F238E27FC236}">
                <a16:creationId xmlns:a16="http://schemas.microsoft.com/office/drawing/2014/main" id="{07E82A2E-A4FD-E73A-AD40-CFC8A97AE6E0}"/>
              </a:ext>
            </a:extLst>
          </p:cNvPr>
          <p:cNvGraphicFramePr>
            <a:graphicFrameLocks noGrp="1"/>
          </p:cNvGraphicFramePr>
          <p:nvPr>
            <p:ph idx="1"/>
          </p:nvPr>
        </p:nvGraphicFramePr>
        <p:xfrm>
          <a:off x="2725570" y="1005105"/>
          <a:ext cx="4822102" cy="5547360"/>
        </p:xfrm>
        <a:graphic>
          <a:graphicData uri="http://schemas.openxmlformats.org/drawingml/2006/table">
            <a:tbl>
              <a:tblPr firstRow="1" firstCol="1" bandRow="1"/>
              <a:tblGrid>
                <a:gridCol w="3213439">
                  <a:extLst>
                    <a:ext uri="{9D8B030D-6E8A-4147-A177-3AD203B41FA5}">
                      <a16:colId xmlns:a16="http://schemas.microsoft.com/office/drawing/2014/main" val="2616536029"/>
                    </a:ext>
                  </a:extLst>
                </a:gridCol>
                <a:gridCol w="1608663">
                  <a:extLst>
                    <a:ext uri="{9D8B030D-6E8A-4147-A177-3AD203B41FA5}">
                      <a16:colId xmlns:a16="http://schemas.microsoft.com/office/drawing/2014/main" val="3298443597"/>
                    </a:ext>
                  </a:extLst>
                </a:gridCol>
              </a:tblGrid>
              <a:tr h="396636">
                <a:tc>
                  <a:txBody>
                    <a:bodyPr/>
                    <a:lstStyle/>
                    <a:p>
                      <a:pPr marL="0" marR="0">
                        <a:buNone/>
                      </a:pPr>
                      <a:r>
                        <a:rPr lang="en-US" sz="1400" b="1" kern="100" dirty="0">
                          <a:solidFill>
                            <a:srgbClr val="000000"/>
                          </a:solidFill>
                          <a:effectLst/>
                          <a:latin typeface="Aptos" panose="020B0004020202020204" pitchFamily="34" charset="0"/>
                          <a:ea typeface="Times New Roman" panose="02020603050405020304" pitchFamily="18" charset="0"/>
                        </a:rPr>
                        <a:t>Variable</a:t>
                      </a:r>
                      <a:endParaRPr lang="en-US" sz="1400" kern="100" dirty="0">
                        <a:effectLst/>
                        <a:latin typeface="Aptos" panose="020B0004020202020204" pitchFamily="34" charset="0"/>
                        <a:ea typeface="Times New Roman" panose="02020603050405020304" pitchFamily="18" charset="0"/>
                      </a:endParaRPr>
                    </a:p>
                  </a:txBody>
                  <a:tcPr marL="67571" marR="67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00">
                          <a:solidFill>
                            <a:srgbClr val="000000"/>
                          </a:solidFill>
                          <a:effectLst/>
                          <a:latin typeface="Aptos" panose="020B0004020202020204" pitchFamily="34" charset="0"/>
                          <a:ea typeface="Times New Roman" panose="02020603050405020304" pitchFamily="18" charset="0"/>
                        </a:rPr>
                        <a:t>Overall</a:t>
                      </a:r>
                      <a:endParaRPr lang="en-US" sz="1400" kern="100">
                        <a:effectLst/>
                        <a:latin typeface="Aptos" panose="020B0004020202020204" pitchFamily="34" charset="0"/>
                        <a:ea typeface="Times New Roman" panose="02020603050405020304" pitchFamily="18" charset="0"/>
                      </a:endParaRPr>
                    </a:p>
                    <a:p>
                      <a:pPr marL="0" marR="0" algn="ctr">
                        <a:buNone/>
                      </a:pPr>
                      <a:r>
                        <a:rPr lang="en-US" sz="1400" b="1" kern="100">
                          <a:solidFill>
                            <a:srgbClr val="000000"/>
                          </a:solidFill>
                          <a:effectLst/>
                          <a:latin typeface="Aptos" panose="020B0004020202020204" pitchFamily="34" charset="0"/>
                          <a:ea typeface="Times New Roman" panose="02020603050405020304" pitchFamily="18" charset="0"/>
                        </a:rPr>
                        <a:t>n (%)</a:t>
                      </a:r>
                      <a:endParaRPr lang="en-US" sz="1400" kern="100">
                        <a:effectLst/>
                        <a:latin typeface="Aptos" panose="020B0004020202020204" pitchFamily="34" charset="0"/>
                        <a:ea typeface="Times New Roman" panose="02020603050405020304" pitchFamily="18" charset="0"/>
                      </a:endParaRPr>
                    </a:p>
                  </a:txBody>
                  <a:tcPr marL="67571" marR="67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76939255"/>
                  </a:ext>
                </a:extLst>
              </a:tr>
              <a:tr h="198318">
                <a:tc>
                  <a:txBody>
                    <a:bodyPr/>
                    <a:lstStyle/>
                    <a:p>
                      <a:pPr marL="0" marR="0">
                        <a:buNone/>
                      </a:pPr>
                      <a:r>
                        <a:rPr lang="en-US" sz="1400" kern="100" dirty="0">
                          <a:solidFill>
                            <a:srgbClr val="000000"/>
                          </a:solidFill>
                          <a:effectLst/>
                          <a:latin typeface="Aptos" panose="020B0004020202020204" pitchFamily="34" charset="0"/>
                          <a:ea typeface="Times New Roman" panose="02020603050405020304" pitchFamily="18" charset="0"/>
                        </a:rPr>
                        <a:t>Age, median (IQR)</a:t>
                      </a:r>
                      <a:endParaRPr lang="en-US" sz="1400" kern="100" dirty="0">
                        <a:effectLst/>
                        <a:latin typeface="Aptos" panose="020B0004020202020204" pitchFamily="34" charset="0"/>
                        <a:ea typeface="Times New Roman" panose="02020603050405020304" pitchFamily="18" charset="0"/>
                      </a:endParaRPr>
                    </a:p>
                  </a:txBody>
                  <a:tcPr marL="67571" marR="67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00">
                          <a:solidFill>
                            <a:srgbClr val="000000"/>
                          </a:solidFill>
                          <a:effectLst/>
                          <a:latin typeface="Aptos" panose="020B0004020202020204" pitchFamily="34" charset="0"/>
                          <a:ea typeface="Times New Roman" panose="02020603050405020304" pitchFamily="18" charset="0"/>
                        </a:rPr>
                        <a:t>51 (24)</a:t>
                      </a:r>
                      <a:endParaRPr lang="en-US" sz="1400" kern="100">
                        <a:effectLst/>
                        <a:latin typeface="Aptos" panose="020B0004020202020204" pitchFamily="34" charset="0"/>
                        <a:ea typeface="Times New Roman" panose="02020603050405020304" pitchFamily="18" charset="0"/>
                      </a:endParaRPr>
                    </a:p>
                  </a:txBody>
                  <a:tcPr marL="67571" marR="67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25022922"/>
                  </a:ext>
                </a:extLst>
              </a:tr>
              <a:tr h="439216">
                <a:tc>
                  <a:txBody>
                    <a:bodyPr/>
                    <a:lstStyle/>
                    <a:p>
                      <a:pPr marL="0" marR="0">
                        <a:buNone/>
                      </a:pPr>
                      <a:r>
                        <a:rPr lang="en-US" sz="1400" kern="100" dirty="0">
                          <a:solidFill>
                            <a:srgbClr val="000000"/>
                          </a:solidFill>
                          <a:effectLst/>
                          <a:latin typeface="Aptos" panose="020B0004020202020204" pitchFamily="34" charset="0"/>
                          <a:ea typeface="Times New Roman" panose="02020603050405020304" pitchFamily="18" charset="0"/>
                        </a:rPr>
                        <a:t>Sex </a:t>
                      </a:r>
                      <a:endParaRPr lang="en-US" sz="1400" kern="100" dirty="0">
                        <a:solidFill>
                          <a:schemeClr val="tx1"/>
                        </a:solidFill>
                        <a:effectLst/>
                        <a:latin typeface="Aptos" panose="020B0004020202020204" pitchFamily="34" charset="0"/>
                        <a:ea typeface="Times New Roman" panose="02020603050405020304" pitchFamily="18" charset="0"/>
                      </a:endParaRPr>
                    </a:p>
                    <a:p>
                      <a:pPr marL="0" marR="0">
                        <a:buNone/>
                      </a:pPr>
                      <a:r>
                        <a:rPr lang="en-US" sz="1400" kern="100" dirty="0">
                          <a:solidFill>
                            <a:srgbClr val="000000"/>
                          </a:solidFill>
                          <a:effectLst/>
                          <a:latin typeface="Aptos" panose="020B0004020202020204" pitchFamily="34" charset="0"/>
                          <a:ea typeface="Times New Roman" panose="02020603050405020304" pitchFamily="18" charset="0"/>
                        </a:rPr>
                        <a:t>    Female</a:t>
                      </a:r>
                      <a:endParaRPr lang="en-US" sz="1400" kern="100" dirty="0">
                        <a:solidFill>
                          <a:schemeClr val="tx1"/>
                        </a:solidFill>
                        <a:effectLst/>
                        <a:latin typeface="Aptos" panose="020B0004020202020204" pitchFamily="34" charset="0"/>
                        <a:ea typeface="Times New Roman" panose="02020603050405020304" pitchFamily="18" charset="0"/>
                      </a:endParaRPr>
                    </a:p>
                    <a:p>
                      <a:pPr marL="0" marR="0">
                        <a:buNone/>
                      </a:pPr>
                      <a:r>
                        <a:rPr lang="en-US" sz="1400" kern="100" dirty="0">
                          <a:solidFill>
                            <a:srgbClr val="000000"/>
                          </a:solidFill>
                          <a:effectLst/>
                          <a:latin typeface="Aptos" panose="020B0004020202020204" pitchFamily="34" charset="0"/>
                          <a:ea typeface="Times New Roman" panose="02020603050405020304" pitchFamily="18" charset="0"/>
                        </a:rPr>
                        <a:t>    Male</a:t>
                      </a:r>
                      <a:endParaRPr lang="en-US" sz="1400" kern="100" dirty="0">
                        <a:effectLst/>
                        <a:latin typeface="Aptos" panose="020B0004020202020204" pitchFamily="34" charset="0"/>
                        <a:ea typeface="Times New Roman" panose="02020603050405020304" pitchFamily="18" charset="0"/>
                      </a:endParaRPr>
                    </a:p>
                  </a:txBody>
                  <a:tcPr marL="67571" marR="67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00">
                          <a:solidFill>
                            <a:srgbClr val="000000"/>
                          </a:solidFill>
                          <a:effectLst/>
                          <a:latin typeface="Aptos" panose="020B0004020202020204" pitchFamily="34" charset="0"/>
                          <a:ea typeface="Times New Roman" panose="02020603050405020304" pitchFamily="18" charset="0"/>
                        </a:rPr>
                        <a:t> </a:t>
                      </a:r>
                      <a:endParaRPr lang="en-US" sz="1400" kern="100">
                        <a:effectLst/>
                        <a:latin typeface="Aptos" panose="020B0004020202020204" pitchFamily="34" charset="0"/>
                        <a:ea typeface="Times New Roman" panose="02020603050405020304" pitchFamily="18" charset="0"/>
                      </a:endParaRPr>
                    </a:p>
                    <a:p>
                      <a:pPr marL="0" marR="0" algn="ctr">
                        <a:buNone/>
                      </a:pPr>
                      <a:r>
                        <a:rPr lang="en-US" sz="1400" kern="100">
                          <a:solidFill>
                            <a:srgbClr val="000000"/>
                          </a:solidFill>
                          <a:effectLst/>
                          <a:latin typeface="Aptos" panose="020B0004020202020204" pitchFamily="34" charset="0"/>
                          <a:ea typeface="Times New Roman" panose="02020603050405020304" pitchFamily="18" charset="0"/>
                        </a:rPr>
                        <a:t>96 (49.7)</a:t>
                      </a:r>
                      <a:endParaRPr lang="en-US" sz="1400" kern="100">
                        <a:effectLst/>
                        <a:latin typeface="Aptos" panose="020B0004020202020204" pitchFamily="34" charset="0"/>
                        <a:ea typeface="Times New Roman" panose="02020603050405020304" pitchFamily="18" charset="0"/>
                      </a:endParaRPr>
                    </a:p>
                    <a:p>
                      <a:pPr marL="0" marR="0" algn="ctr">
                        <a:buNone/>
                      </a:pPr>
                      <a:r>
                        <a:rPr lang="en-US" sz="1400" kern="100">
                          <a:solidFill>
                            <a:srgbClr val="000000"/>
                          </a:solidFill>
                          <a:effectLst/>
                          <a:latin typeface="Aptos" panose="020B0004020202020204" pitchFamily="34" charset="0"/>
                          <a:ea typeface="Times New Roman" panose="02020603050405020304" pitchFamily="18" charset="0"/>
                        </a:rPr>
                        <a:t>97 (50.3)</a:t>
                      </a:r>
                      <a:endParaRPr lang="en-US" sz="1400" kern="100">
                        <a:effectLst/>
                        <a:latin typeface="Aptos" panose="020B0004020202020204" pitchFamily="34" charset="0"/>
                        <a:ea typeface="Times New Roman" panose="02020603050405020304" pitchFamily="18" charset="0"/>
                      </a:endParaRPr>
                    </a:p>
                  </a:txBody>
                  <a:tcPr marL="67571" marR="67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17814599"/>
                  </a:ext>
                </a:extLst>
              </a:tr>
              <a:tr h="824395">
                <a:tc>
                  <a:txBody>
                    <a:bodyPr/>
                    <a:lstStyle/>
                    <a:p>
                      <a:pPr marL="0" marR="0">
                        <a:buNone/>
                      </a:pPr>
                      <a:r>
                        <a:rPr lang="en-US" sz="1400" kern="100" dirty="0">
                          <a:solidFill>
                            <a:srgbClr val="000000"/>
                          </a:solidFill>
                          <a:effectLst/>
                          <a:latin typeface="Aptos" panose="020B0004020202020204" pitchFamily="34" charset="0"/>
                          <a:ea typeface="Times New Roman" panose="02020603050405020304" pitchFamily="18" charset="0"/>
                        </a:rPr>
                        <a:t>Ward of admission </a:t>
                      </a:r>
                      <a:endParaRPr lang="en-US" sz="1400" kern="100" dirty="0">
                        <a:effectLst/>
                        <a:latin typeface="Aptos" panose="020B0004020202020204" pitchFamily="34" charset="0"/>
                        <a:ea typeface="Times New Roman" panose="02020603050405020304" pitchFamily="18" charset="0"/>
                      </a:endParaRPr>
                    </a:p>
                    <a:p>
                      <a:pPr marL="0" marR="0" algn="l">
                        <a:buNone/>
                      </a:pPr>
                      <a:r>
                        <a:rPr lang="en-US" sz="1400" kern="100" dirty="0">
                          <a:solidFill>
                            <a:srgbClr val="000000"/>
                          </a:solidFill>
                          <a:effectLst/>
                          <a:latin typeface="Aptos" panose="020B0004020202020204" pitchFamily="34" charset="0"/>
                          <a:ea typeface="Times New Roman" panose="02020603050405020304" pitchFamily="18" charset="0"/>
                        </a:rPr>
                        <a:t>    ICU</a:t>
                      </a:r>
                      <a:endParaRPr lang="en-US" sz="1400" kern="100" dirty="0">
                        <a:effectLst/>
                        <a:latin typeface="Aptos" panose="020B0004020202020204" pitchFamily="34" charset="0"/>
                        <a:ea typeface="Times New Roman" panose="02020603050405020304" pitchFamily="18" charset="0"/>
                      </a:endParaRPr>
                    </a:p>
                    <a:p>
                      <a:pPr marL="0" marR="0" algn="l">
                        <a:buNone/>
                      </a:pPr>
                      <a:r>
                        <a:rPr lang="en-US" sz="1400" kern="100" dirty="0">
                          <a:solidFill>
                            <a:srgbClr val="000000"/>
                          </a:solidFill>
                          <a:effectLst/>
                          <a:latin typeface="Aptos" panose="020B0004020202020204" pitchFamily="34" charset="0"/>
                          <a:ea typeface="Times New Roman" panose="02020603050405020304" pitchFamily="18" charset="0"/>
                        </a:rPr>
                        <a:t>    Medical</a:t>
                      </a:r>
                      <a:endParaRPr lang="en-US" sz="1400" kern="100" dirty="0">
                        <a:effectLst/>
                        <a:latin typeface="Aptos" panose="020B0004020202020204" pitchFamily="34" charset="0"/>
                        <a:ea typeface="Times New Roman" panose="02020603050405020304" pitchFamily="18" charset="0"/>
                      </a:endParaRPr>
                    </a:p>
                    <a:p>
                      <a:pPr marL="0" marR="0" algn="l">
                        <a:buNone/>
                      </a:pPr>
                      <a:r>
                        <a:rPr lang="en-US" sz="1400" kern="100" dirty="0">
                          <a:solidFill>
                            <a:srgbClr val="000000"/>
                          </a:solidFill>
                          <a:effectLst/>
                          <a:latin typeface="Aptos" panose="020B0004020202020204" pitchFamily="34" charset="0"/>
                          <a:ea typeface="Times New Roman" panose="02020603050405020304" pitchFamily="18" charset="0"/>
                        </a:rPr>
                        <a:t>    Surgical</a:t>
                      </a:r>
                      <a:endParaRPr lang="en-US" sz="1400" kern="100" dirty="0">
                        <a:effectLst/>
                        <a:latin typeface="Aptos" panose="020B0004020202020204" pitchFamily="34" charset="0"/>
                        <a:ea typeface="Times New Roman" panose="02020603050405020304" pitchFamily="18" charset="0"/>
                      </a:endParaRPr>
                    </a:p>
                    <a:p>
                      <a:pPr marL="0" marR="0" algn="l">
                        <a:buNone/>
                      </a:pPr>
                      <a:r>
                        <a:rPr lang="en-US" sz="1400" kern="100" dirty="0">
                          <a:solidFill>
                            <a:srgbClr val="000000"/>
                          </a:solidFill>
                          <a:effectLst/>
                          <a:latin typeface="Aptos" panose="020B0004020202020204" pitchFamily="34" charset="0"/>
                          <a:ea typeface="Times New Roman" panose="02020603050405020304" pitchFamily="18" charset="0"/>
                        </a:rPr>
                        <a:t>    Obstetrics and Gynecology</a:t>
                      </a:r>
                      <a:endParaRPr lang="en-US" sz="1400" kern="100" dirty="0">
                        <a:effectLst/>
                        <a:latin typeface="Aptos" panose="020B0004020202020204" pitchFamily="34" charset="0"/>
                        <a:ea typeface="Times New Roman" panose="02020603050405020304" pitchFamily="18" charset="0"/>
                      </a:endParaRPr>
                    </a:p>
                  </a:txBody>
                  <a:tcPr marL="67571" marR="67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0" kern="100" dirty="0">
                          <a:solidFill>
                            <a:srgbClr val="000000"/>
                          </a:solidFill>
                          <a:effectLst/>
                          <a:latin typeface="Aptos" panose="020B0004020202020204" pitchFamily="34" charset="0"/>
                          <a:ea typeface="Times New Roman" panose="02020603050405020304" pitchFamily="18" charset="0"/>
                        </a:rPr>
                        <a:t> </a:t>
                      </a:r>
                      <a:endParaRPr lang="en-US" sz="1400" b="0" kern="100" dirty="0">
                        <a:effectLst/>
                        <a:latin typeface="Aptos" panose="020B0004020202020204" pitchFamily="34" charset="0"/>
                        <a:ea typeface="Times New Roman" panose="02020603050405020304" pitchFamily="18" charset="0"/>
                      </a:endParaRPr>
                    </a:p>
                    <a:p>
                      <a:pPr marL="0" marR="0" algn="ctr">
                        <a:buNone/>
                      </a:pPr>
                      <a:r>
                        <a:rPr lang="en-US" sz="1400" b="0" kern="100" dirty="0">
                          <a:solidFill>
                            <a:srgbClr val="000000"/>
                          </a:solidFill>
                          <a:effectLst/>
                          <a:latin typeface="Aptos" panose="020B0004020202020204" pitchFamily="34" charset="0"/>
                          <a:ea typeface="Times New Roman" panose="02020603050405020304" pitchFamily="18" charset="0"/>
                        </a:rPr>
                        <a:t>36 (18.7)</a:t>
                      </a:r>
                      <a:endParaRPr lang="en-US" sz="1400" b="0" kern="100" dirty="0">
                        <a:effectLst/>
                        <a:latin typeface="Aptos" panose="020B0004020202020204" pitchFamily="34" charset="0"/>
                        <a:ea typeface="Times New Roman" panose="02020603050405020304" pitchFamily="18" charset="0"/>
                      </a:endParaRPr>
                    </a:p>
                    <a:p>
                      <a:pPr marL="0" marR="0" algn="ctr">
                        <a:buNone/>
                      </a:pPr>
                      <a:r>
                        <a:rPr lang="en-US" sz="1400" b="0" kern="100" dirty="0">
                          <a:solidFill>
                            <a:srgbClr val="000000"/>
                          </a:solidFill>
                          <a:effectLst/>
                          <a:latin typeface="Aptos" panose="020B0004020202020204" pitchFamily="34" charset="0"/>
                          <a:ea typeface="Times New Roman" panose="02020603050405020304" pitchFamily="18" charset="0"/>
                        </a:rPr>
                        <a:t>126 (65.3)</a:t>
                      </a:r>
                      <a:endParaRPr lang="en-US" sz="1400" b="0" kern="100" dirty="0">
                        <a:effectLst/>
                        <a:latin typeface="Aptos" panose="020B0004020202020204" pitchFamily="34" charset="0"/>
                        <a:ea typeface="Times New Roman" panose="02020603050405020304" pitchFamily="18" charset="0"/>
                      </a:endParaRPr>
                    </a:p>
                    <a:p>
                      <a:pPr marL="0" marR="0" algn="ctr">
                        <a:buNone/>
                      </a:pPr>
                      <a:r>
                        <a:rPr lang="en-US" sz="1400" b="0" kern="100" dirty="0">
                          <a:solidFill>
                            <a:srgbClr val="000000"/>
                          </a:solidFill>
                          <a:effectLst/>
                          <a:latin typeface="Aptos" panose="020B0004020202020204" pitchFamily="34" charset="0"/>
                          <a:ea typeface="Times New Roman" panose="02020603050405020304" pitchFamily="18" charset="0"/>
                        </a:rPr>
                        <a:t>25 (12.9)</a:t>
                      </a:r>
                      <a:endParaRPr lang="en-US" sz="1400" b="0" kern="100" dirty="0">
                        <a:effectLst/>
                        <a:latin typeface="Aptos" panose="020B0004020202020204" pitchFamily="34" charset="0"/>
                        <a:ea typeface="Times New Roman" panose="02020603050405020304" pitchFamily="18" charset="0"/>
                      </a:endParaRPr>
                    </a:p>
                    <a:p>
                      <a:pPr marL="0" marR="0" algn="ctr">
                        <a:buNone/>
                      </a:pPr>
                      <a:r>
                        <a:rPr lang="en-US" sz="1400" b="0" kern="100" dirty="0">
                          <a:solidFill>
                            <a:srgbClr val="000000"/>
                          </a:solidFill>
                          <a:effectLst/>
                          <a:latin typeface="Aptos" panose="020B0004020202020204" pitchFamily="34" charset="0"/>
                          <a:ea typeface="Times New Roman" panose="02020603050405020304" pitchFamily="18" charset="0"/>
                        </a:rPr>
                        <a:t>6 (3.1)</a:t>
                      </a:r>
                      <a:endParaRPr lang="en-US" sz="1400" b="0" kern="100" dirty="0">
                        <a:effectLst/>
                        <a:latin typeface="Aptos" panose="020B0004020202020204" pitchFamily="34" charset="0"/>
                        <a:ea typeface="Times New Roman" panose="02020603050405020304" pitchFamily="18" charset="0"/>
                      </a:endParaRPr>
                    </a:p>
                  </a:txBody>
                  <a:tcPr marL="67571" marR="67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19479513"/>
                  </a:ext>
                </a:extLst>
              </a:tr>
              <a:tr h="198318">
                <a:tc>
                  <a:txBody>
                    <a:bodyPr/>
                    <a:lstStyle/>
                    <a:p>
                      <a:pPr marL="0" marR="0">
                        <a:buNone/>
                      </a:pPr>
                      <a:r>
                        <a:rPr lang="en-US" sz="1400" kern="100">
                          <a:solidFill>
                            <a:srgbClr val="000000"/>
                          </a:solidFill>
                          <a:effectLst/>
                          <a:latin typeface="Aptos" panose="020B0004020202020204" pitchFamily="34" charset="0"/>
                          <a:ea typeface="Times New Roman" panose="02020603050405020304" pitchFamily="18" charset="0"/>
                        </a:rPr>
                        <a:t>Comorbidity present</a:t>
                      </a:r>
                      <a:endParaRPr lang="en-US" sz="1400" kern="100">
                        <a:effectLst/>
                        <a:latin typeface="Aptos" panose="020B0004020202020204" pitchFamily="34" charset="0"/>
                        <a:ea typeface="Times New Roman" panose="02020603050405020304" pitchFamily="18" charset="0"/>
                      </a:endParaRPr>
                    </a:p>
                  </a:txBody>
                  <a:tcPr marL="67571" marR="67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00" dirty="0">
                          <a:solidFill>
                            <a:srgbClr val="000000"/>
                          </a:solidFill>
                          <a:effectLst/>
                          <a:latin typeface="Aptos" panose="020B0004020202020204" pitchFamily="34" charset="0"/>
                          <a:ea typeface="Times New Roman" panose="02020603050405020304" pitchFamily="18" charset="0"/>
                        </a:rPr>
                        <a:t>184 (95.3)</a:t>
                      </a:r>
                      <a:endParaRPr lang="en-US" sz="1400" kern="100" dirty="0">
                        <a:effectLst/>
                        <a:latin typeface="Aptos" panose="020B0004020202020204" pitchFamily="34" charset="0"/>
                        <a:ea typeface="Times New Roman" panose="02020603050405020304" pitchFamily="18" charset="0"/>
                      </a:endParaRPr>
                    </a:p>
                  </a:txBody>
                  <a:tcPr marL="67571" marR="67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84351077"/>
                  </a:ext>
                </a:extLst>
              </a:tr>
              <a:tr h="198318">
                <a:tc>
                  <a:txBody>
                    <a:bodyPr/>
                    <a:lstStyle/>
                    <a:p>
                      <a:pPr marL="0" marR="0">
                        <a:buNone/>
                      </a:pPr>
                      <a:r>
                        <a:rPr lang="en-US" sz="1400" kern="100" dirty="0">
                          <a:solidFill>
                            <a:srgbClr val="000000"/>
                          </a:solidFill>
                          <a:effectLst/>
                          <a:latin typeface="Aptos" panose="020B0004020202020204" pitchFamily="34" charset="0"/>
                          <a:ea typeface="Times New Roman" panose="02020603050405020304" pitchFamily="18" charset="0"/>
                        </a:rPr>
                        <a:t>Length of stay, median (IQR)</a:t>
                      </a:r>
                      <a:endParaRPr lang="en-US" sz="1400" kern="100" dirty="0">
                        <a:effectLst/>
                        <a:latin typeface="Aptos" panose="020B0004020202020204" pitchFamily="34" charset="0"/>
                        <a:ea typeface="Times New Roman" panose="02020603050405020304" pitchFamily="18" charset="0"/>
                      </a:endParaRPr>
                    </a:p>
                  </a:txBody>
                  <a:tcPr marL="67571" marR="67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00" dirty="0">
                          <a:solidFill>
                            <a:srgbClr val="000000"/>
                          </a:solidFill>
                          <a:effectLst/>
                          <a:latin typeface="Aptos" panose="020B0004020202020204" pitchFamily="34" charset="0"/>
                          <a:ea typeface="Times New Roman" panose="02020603050405020304" pitchFamily="18" charset="0"/>
                        </a:rPr>
                        <a:t>17 (20)</a:t>
                      </a:r>
                      <a:endParaRPr lang="en-US" sz="1400" kern="100" dirty="0">
                        <a:effectLst/>
                        <a:latin typeface="Aptos" panose="020B0004020202020204" pitchFamily="34" charset="0"/>
                        <a:ea typeface="Times New Roman" panose="02020603050405020304" pitchFamily="18" charset="0"/>
                      </a:endParaRPr>
                    </a:p>
                  </a:txBody>
                  <a:tcPr marL="67571" marR="67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1823386"/>
                  </a:ext>
                </a:extLst>
              </a:tr>
              <a:tr h="198318">
                <a:tc>
                  <a:txBody>
                    <a:bodyPr/>
                    <a:lstStyle/>
                    <a:p>
                      <a:pPr marL="0" marR="0">
                        <a:buNone/>
                      </a:pPr>
                      <a:r>
                        <a:rPr lang="en-US" sz="1400" kern="100" dirty="0">
                          <a:effectLst/>
                          <a:latin typeface="Aptos" panose="020B0004020202020204" pitchFamily="34" charset="0"/>
                          <a:ea typeface="Times New Roman" panose="02020603050405020304" pitchFamily="18" charset="0"/>
                        </a:rPr>
                        <a:t>Indications for catheterization  </a:t>
                      </a:r>
                    </a:p>
                    <a:p>
                      <a:pPr marL="0" marR="0" algn="l">
                        <a:buNone/>
                      </a:pPr>
                      <a:r>
                        <a:rPr lang="en-US" sz="1400" kern="100" dirty="0">
                          <a:effectLst/>
                          <a:latin typeface="Aptos" panose="020B0004020202020204" pitchFamily="34" charset="0"/>
                          <a:ea typeface="Times New Roman" panose="02020603050405020304" pitchFamily="18" charset="0"/>
                        </a:rPr>
                        <a:t>    Comfort of care</a:t>
                      </a:r>
                    </a:p>
                    <a:p>
                      <a:pPr marL="0" marR="0" algn="l">
                        <a:buNone/>
                      </a:pPr>
                      <a:r>
                        <a:rPr lang="en-US" sz="1400" kern="100" dirty="0">
                          <a:effectLst/>
                          <a:latin typeface="Aptos" panose="020B0004020202020204" pitchFamily="34" charset="0"/>
                          <a:ea typeface="Times New Roman" panose="02020603050405020304" pitchFamily="18" charset="0"/>
                        </a:rPr>
                        <a:t>    Monitor input/output</a:t>
                      </a:r>
                    </a:p>
                    <a:p>
                      <a:pPr marL="0" marR="0" algn="l">
                        <a:buNone/>
                      </a:pPr>
                      <a:r>
                        <a:rPr lang="en-US" sz="1400" kern="100" dirty="0">
                          <a:effectLst/>
                          <a:latin typeface="Aptos" panose="020B0004020202020204" pitchFamily="34" charset="0"/>
                          <a:ea typeface="Times New Roman" panose="02020603050405020304" pitchFamily="18" charset="0"/>
                        </a:rPr>
                        <a:t>    Surgery/post-surgery management</a:t>
                      </a:r>
                    </a:p>
                    <a:p>
                      <a:pPr marL="0" marR="0" algn="l">
                        <a:buNone/>
                      </a:pPr>
                      <a:r>
                        <a:rPr lang="en-US" sz="1400" kern="100" dirty="0">
                          <a:effectLst/>
                          <a:latin typeface="Aptos" panose="020B0004020202020204" pitchFamily="34" charset="0"/>
                          <a:ea typeface="Times New Roman" panose="02020603050405020304" pitchFamily="18" charset="0"/>
                        </a:rPr>
                        <a:t>    Urine retention </a:t>
                      </a:r>
                    </a:p>
                    <a:p>
                      <a:pPr marL="0" marR="0" algn="l">
                        <a:buNone/>
                      </a:pPr>
                      <a:r>
                        <a:rPr lang="en-US" sz="1400" kern="100" dirty="0">
                          <a:effectLst/>
                          <a:latin typeface="Aptos" panose="020B0004020202020204" pitchFamily="34" charset="0"/>
                          <a:ea typeface="Times New Roman" panose="02020603050405020304" pitchFamily="18" charset="0"/>
                        </a:rPr>
                        <a:t>    Urinary tract obstruction</a:t>
                      </a:r>
                    </a:p>
                    <a:p>
                      <a:pPr marL="0" marR="0" algn="l">
                        <a:buNone/>
                      </a:pPr>
                      <a:r>
                        <a:rPr lang="en-US" sz="1400" kern="100" dirty="0">
                          <a:effectLst/>
                          <a:latin typeface="Aptos" panose="020B0004020202020204" pitchFamily="34" charset="0"/>
                          <a:ea typeface="Times New Roman" panose="02020603050405020304" pitchFamily="18" charset="0"/>
                        </a:rPr>
                        <a:t>    Not indicated</a:t>
                      </a:r>
                    </a:p>
                  </a:txBody>
                  <a:tcPr marL="60142" marR="601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00" dirty="0">
                          <a:solidFill>
                            <a:srgbClr val="000000"/>
                          </a:solidFill>
                          <a:effectLst/>
                          <a:latin typeface="Aptos" panose="020B0004020202020204" pitchFamily="34" charset="0"/>
                          <a:ea typeface="Times New Roman" panose="02020603050405020304" pitchFamily="18" charset="0"/>
                        </a:rPr>
                        <a:t> </a:t>
                      </a:r>
                      <a:endParaRPr lang="en-US" sz="1400" kern="100" dirty="0">
                        <a:effectLst/>
                        <a:latin typeface="Aptos" panose="020B0004020202020204" pitchFamily="34" charset="0"/>
                        <a:ea typeface="Times New Roman" panose="02020603050405020304" pitchFamily="18" charset="0"/>
                      </a:endParaRPr>
                    </a:p>
                    <a:p>
                      <a:pPr marL="0" marR="0" algn="ctr">
                        <a:buNone/>
                      </a:pPr>
                      <a:r>
                        <a:rPr lang="en-US" sz="1400" kern="100" dirty="0">
                          <a:solidFill>
                            <a:srgbClr val="000000"/>
                          </a:solidFill>
                          <a:effectLst/>
                          <a:latin typeface="Aptos" panose="020B0004020202020204" pitchFamily="34" charset="0"/>
                          <a:ea typeface="Times New Roman" panose="02020603050405020304" pitchFamily="18" charset="0"/>
                        </a:rPr>
                        <a:t>5 (2.6)</a:t>
                      </a:r>
                      <a:endParaRPr lang="en-US" sz="1400" kern="100" dirty="0">
                        <a:effectLst/>
                        <a:latin typeface="Aptos" panose="020B0004020202020204" pitchFamily="34" charset="0"/>
                        <a:ea typeface="Times New Roman" panose="02020603050405020304" pitchFamily="18" charset="0"/>
                      </a:endParaRPr>
                    </a:p>
                    <a:p>
                      <a:pPr marL="0" marR="0" algn="ctr">
                        <a:buNone/>
                      </a:pPr>
                      <a:r>
                        <a:rPr lang="en-US" sz="1400" b="0" kern="100" dirty="0">
                          <a:solidFill>
                            <a:srgbClr val="000000"/>
                          </a:solidFill>
                          <a:effectLst/>
                          <a:latin typeface="Aptos" panose="020B0004020202020204" pitchFamily="34" charset="0"/>
                          <a:ea typeface="Times New Roman" panose="02020603050405020304" pitchFamily="18" charset="0"/>
                        </a:rPr>
                        <a:t>130 (67.4)</a:t>
                      </a:r>
                      <a:endParaRPr lang="en-US" sz="1400" b="0" kern="100" dirty="0">
                        <a:effectLst/>
                        <a:latin typeface="Aptos" panose="020B0004020202020204" pitchFamily="34" charset="0"/>
                        <a:ea typeface="Times New Roman" panose="02020603050405020304" pitchFamily="18" charset="0"/>
                      </a:endParaRPr>
                    </a:p>
                    <a:p>
                      <a:pPr marL="0" marR="0" algn="ctr">
                        <a:buNone/>
                      </a:pPr>
                      <a:r>
                        <a:rPr lang="en-US" sz="1400" kern="100" dirty="0">
                          <a:solidFill>
                            <a:srgbClr val="000000"/>
                          </a:solidFill>
                          <a:effectLst/>
                          <a:latin typeface="Aptos" panose="020B0004020202020204" pitchFamily="34" charset="0"/>
                          <a:ea typeface="Times New Roman" panose="02020603050405020304" pitchFamily="18" charset="0"/>
                        </a:rPr>
                        <a:t>11 (5.70</a:t>
                      </a:r>
                      <a:endParaRPr lang="en-US" sz="1400" kern="100" dirty="0">
                        <a:effectLst/>
                        <a:latin typeface="Aptos" panose="020B0004020202020204" pitchFamily="34" charset="0"/>
                        <a:ea typeface="Times New Roman" panose="02020603050405020304" pitchFamily="18" charset="0"/>
                      </a:endParaRPr>
                    </a:p>
                    <a:p>
                      <a:pPr marL="0" marR="0" algn="ctr">
                        <a:buNone/>
                      </a:pPr>
                      <a:r>
                        <a:rPr lang="en-US" sz="1400" kern="100" dirty="0">
                          <a:solidFill>
                            <a:srgbClr val="000000"/>
                          </a:solidFill>
                          <a:effectLst/>
                          <a:latin typeface="Aptos" panose="020B0004020202020204" pitchFamily="34" charset="0"/>
                          <a:ea typeface="Times New Roman" panose="02020603050405020304" pitchFamily="18" charset="0"/>
                        </a:rPr>
                        <a:t>12 (6.2)</a:t>
                      </a:r>
                      <a:endParaRPr lang="en-US" sz="1400" kern="100" dirty="0">
                        <a:effectLst/>
                        <a:latin typeface="Aptos" panose="020B0004020202020204" pitchFamily="34" charset="0"/>
                        <a:ea typeface="Times New Roman" panose="02020603050405020304" pitchFamily="18" charset="0"/>
                      </a:endParaRPr>
                    </a:p>
                    <a:p>
                      <a:pPr marL="0" marR="0" algn="ctr">
                        <a:buNone/>
                      </a:pPr>
                      <a:r>
                        <a:rPr lang="en-US" sz="1400" kern="100" dirty="0">
                          <a:solidFill>
                            <a:srgbClr val="000000"/>
                          </a:solidFill>
                          <a:effectLst/>
                          <a:latin typeface="Aptos" panose="020B0004020202020204" pitchFamily="34" charset="0"/>
                          <a:ea typeface="Times New Roman" panose="02020603050405020304" pitchFamily="18" charset="0"/>
                        </a:rPr>
                        <a:t>4 (2.1)</a:t>
                      </a:r>
                      <a:endParaRPr lang="en-US" sz="1400" kern="100" dirty="0">
                        <a:effectLst/>
                        <a:latin typeface="Aptos" panose="020B0004020202020204" pitchFamily="34" charset="0"/>
                        <a:ea typeface="Times New Roman" panose="02020603050405020304" pitchFamily="18" charset="0"/>
                      </a:endParaRPr>
                    </a:p>
                    <a:p>
                      <a:pPr marL="0" marR="0" algn="ctr">
                        <a:buNone/>
                      </a:pPr>
                      <a:r>
                        <a:rPr lang="en-US" sz="1400" kern="100" dirty="0">
                          <a:solidFill>
                            <a:srgbClr val="000000"/>
                          </a:solidFill>
                          <a:effectLst/>
                          <a:latin typeface="Aptos" panose="020B0004020202020204" pitchFamily="34" charset="0"/>
                          <a:ea typeface="Times New Roman" panose="02020603050405020304" pitchFamily="18" charset="0"/>
                        </a:rPr>
                        <a:t>31 (16.1)</a:t>
                      </a:r>
                      <a:endParaRPr lang="en-US" sz="1400" kern="100" dirty="0">
                        <a:effectLst/>
                        <a:latin typeface="Aptos" panose="020B0004020202020204" pitchFamily="34" charset="0"/>
                        <a:ea typeface="Times New Roman" panose="02020603050405020304" pitchFamily="18" charset="0"/>
                      </a:endParaRPr>
                    </a:p>
                  </a:txBody>
                  <a:tcPr marL="60142" marR="601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78501467"/>
                  </a:ext>
                </a:extLst>
              </a:tr>
              <a:tr h="198318">
                <a:tc>
                  <a:txBody>
                    <a:bodyPr/>
                    <a:lstStyle/>
                    <a:p>
                      <a:pPr marL="0" marR="0">
                        <a:buNone/>
                      </a:pPr>
                      <a:r>
                        <a:rPr lang="en-US" sz="1400" b="0" kern="100" dirty="0">
                          <a:effectLst/>
                          <a:latin typeface="Aptos" panose="020B0004020202020204" pitchFamily="34" charset="0"/>
                          <a:ea typeface="Times New Roman" panose="02020603050405020304" pitchFamily="18" charset="0"/>
                        </a:rPr>
                        <a:t>Type of catheter inserted</a:t>
                      </a:r>
                    </a:p>
                    <a:p>
                      <a:pPr marL="0" marR="0" algn="l">
                        <a:buNone/>
                      </a:pPr>
                      <a:r>
                        <a:rPr lang="en-US" sz="1400" b="0" kern="100" dirty="0">
                          <a:effectLst/>
                          <a:latin typeface="Aptos" panose="020B0004020202020204" pitchFamily="34" charset="0"/>
                          <a:ea typeface="Times New Roman" panose="02020603050405020304" pitchFamily="18" charset="0"/>
                        </a:rPr>
                        <a:t>    Foley’s </a:t>
                      </a:r>
                    </a:p>
                    <a:p>
                      <a:pPr marL="0" marR="0" algn="l">
                        <a:buNone/>
                      </a:pPr>
                      <a:r>
                        <a:rPr lang="en-US" sz="1400" b="0" kern="100" dirty="0">
                          <a:effectLst/>
                          <a:latin typeface="Aptos" panose="020B0004020202020204" pitchFamily="34" charset="0"/>
                          <a:ea typeface="Times New Roman" panose="02020603050405020304" pitchFamily="18" charset="0"/>
                        </a:rPr>
                        <a:t>    Silicon</a:t>
                      </a:r>
                    </a:p>
                    <a:p>
                      <a:pPr marL="0" marR="0" algn="l">
                        <a:buNone/>
                      </a:pPr>
                      <a:r>
                        <a:rPr lang="en-US" sz="1400" b="0" kern="100" dirty="0">
                          <a:effectLst/>
                          <a:latin typeface="Aptos" panose="020B0004020202020204" pitchFamily="34" charset="0"/>
                          <a:ea typeface="Times New Roman" panose="02020603050405020304" pitchFamily="18" charset="0"/>
                        </a:rPr>
                        <a:t>    Not indicated</a:t>
                      </a:r>
                    </a:p>
                  </a:txBody>
                  <a:tcPr marL="60142" marR="601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0" kern="100" dirty="0">
                          <a:solidFill>
                            <a:srgbClr val="000000"/>
                          </a:solidFill>
                          <a:effectLst/>
                          <a:latin typeface="Aptos" panose="020B0004020202020204" pitchFamily="34" charset="0"/>
                          <a:ea typeface="Times New Roman" panose="02020603050405020304" pitchFamily="18" charset="0"/>
                        </a:rPr>
                        <a:t> </a:t>
                      </a:r>
                      <a:endParaRPr lang="en-US" sz="1400" b="0" kern="100" dirty="0">
                        <a:effectLst/>
                        <a:latin typeface="Aptos" panose="020B0004020202020204" pitchFamily="34" charset="0"/>
                        <a:ea typeface="Times New Roman" panose="02020603050405020304" pitchFamily="18" charset="0"/>
                      </a:endParaRPr>
                    </a:p>
                    <a:p>
                      <a:pPr marL="0" marR="0" algn="ctr">
                        <a:buNone/>
                      </a:pPr>
                      <a:r>
                        <a:rPr lang="en-US" sz="1400" b="0" kern="100" dirty="0">
                          <a:solidFill>
                            <a:srgbClr val="000000"/>
                          </a:solidFill>
                          <a:effectLst/>
                          <a:latin typeface="Aptos" panose="020B0004020202020204" pitchFamily="34" charset="0"/>
                          <a:ea typeface="Times New Roman" panose="02020603050405020304" pitchFamily="18" charset="0"/>
                        </a:rPr>
                        <a:t>24 (12.6)</a:t>
                      </a:r>
                      <a:endParaRPr lang="en-US" sz="1400" b="0" kern="100" dirty="0">
                        <a:effectLst/>
                        <a:latin typeface="Aptos" panose="020B0004020202020204" pitchFamily="34" charset="0"/>
                        <a:ea typeface="Times New Roman" panose="02020603050405020304" pitchFamily="18" charset="0"/>
                      </a:endParaRPr>
                    </a:p>
                    <a:p>
                      <a:pPr marL="0" marR="0" algn="ctr">
                        <a:buNone/>
                      </a:pPr>
                      <a:r>
                        <a:rPr lang="en-US" sz="1400" b="0" kern="100" dirty="0">
                          <a:solidFill>
                            <a:srgbClr val="000000"/>
                          </a:solidFill>
                          <a:effectLst/>
                          <a:latin typeface="Aptos" panose="020B0004020202020204" pitchFamily="34" charset="0"/>
                          <a:ea typeface="Times New Roman" panose="02020603050405020304" pitchFamily="18" charset="0"/>
                        </a:rPr>
                        <a:t>10 (5.2)</a:t>
                      </a:r>
                      <a:endParaRPr lang="en-US" sz="1400" b="0" kern="100" dirty="0">
                        <a:effectLst/>
                        <a:latin typeface="Aptos" panose="020B0004020202020204" pitchFamily="34" charset="0"/>
                        <a:ea typeface="Times New Roman" panose="02020603050405020304" pitchFamily="18" charset="0"/>
                      </a:endParaRPr>
                    </a:p>
                    <a:p>
                      <a:pPr marL="0" marR="0" algn="ctr">
                        <a:buNone/>
                      </a:pPr>
                      <a:r>
                        <a:rPr lang="en-US" sz="1400" b="0" kern="100" dirty="0">
                          <a:solidFill>
                            <a:srgbClr val="000000"/>
                          </a:solidFill>
                          <a:effectLst/>
                          <a:latin typeface="Aptos" panose="020B0004020202020204" pitchFamily="34" charset="0"/>
                          <a:ea typeface="Times New Roman" panose="02020603050405020304" pitchFamily="18" charset="0"/>
                        </a:rPr>
                        <a:t>159 (82.2)</a:t>
                      </a:r>
                      <a:endParaRPr lang="en-US" sz="1400" b="0" kern="100" dirty="0">
                        <a:effectLst/>
                        <a:latin typeface="Aptos" panose="020B0004020202020204" pitchFamily="34" charset="0"/>
                        <a:ea typeface="Times New Roman" panose="02020603050405020304" pitchFamily="18" charset="0"/>
                      </a:endParaRPr>
                    </a:p>
                  </a:txBody>
                  <a:tcPr marL="60142" marR="601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3898827"/>
                  </a:ext>
                </a:extLst>
              </a:tr>
              <a:tr h="198318">
                <a:tc>
                  <a:txBody>
                    <a:bodyPr/>
                    <a:lstStyle/>
                    <a:p>
                      <a:pPr marL="0" marR="0">
                        <a:buNone/>
                      </a:pPr>
                      <a:r>
                        <a:rPr lang="en-US" sz="1400" kern="100" dirty="0">
                          <a:solidFill>
                            <a:srgbClr val="000000"/>
                          </a:solidFill>
                          <a:effectLst/>
                          <a:latin typeface="Aptos" panose="020B0004020202020204" pitchFamily="34" charset="0"/>
                          <a:ea typeface="Times New Roman" panose="02020603050405020304" pitchFamily="18" charset="0"/>
                        </a:rPr>
                        <a:t>Antibiotic prescribed within 7 days of culture request</a:t>
                      </a:r>
                      <a:endParaRPr lang="en-US" sz="1400" kern="100" dirty="0">
                        <a:effectLst/>
                        <a:latin typeface="Aptos" panose="020B0004020202020204" pitchFamily="34" charset="0"/>
                        <a:ea typeface="Times New Roman" panose="02020603050405020304" pitchFamily="18" charset="0"/>
                      </a:endParaRPr>
                    </a:p>
                  </a:txBody>
                  <a:tcPr marL="60142" marR="601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00" dirty="0">
                          <a:solidFill>
                            <a:srgbClr val="000000"/>
                          </a:solidFill>
                          <a:effectLst/>
                          <a:latin typeface="Aptos" panose="020B0004020202020204" pitchFamily="34" charset="0"/>
                          <a:ea typeface="Times New Roman" panose="02020603050405020304" pitchFamily="18" charset="0"/>
                        </a:rPr>
                        <a:t>98 (58.3)</a:t>
                      </a:r>
                      <a:endParaRPr lang="en-US" sz="1400" kern="100" dirty="0">
                        <a:effectLst/>
                        <a:latin typeface="Aptos" panose="020B0004020202020204" pitchFamily="34" charset="0"/>
                        <a:ea typeface="Times New Roman" panose="02020603050405020304" pitchFamily="18" charset="0"/>
                      </a:endParaRPr>
                    </a:p>
                  </a:txBody>
                  <a:tcPr marL="60142" marR="601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59120265"/>
                  </a:ext>
                </a:extLst>
              </a:tr>
            </a:tbl>
          </a:graphicData>
        </a:graphic>
      </p:graphicFrame>
      <p:sp>
        <p:nvSpPr>
          <p:cNvPr id="5" name="Rectangle 4">
            <a:extLst>
              <a:ext uri="{FF2B5EF4-FFF2-40B4-BE49-F238E27FC236}">
                <a16:creationId xmlns:a16="http://schemas.microsoft.com/office/drawing/2014/main" id="{F9ABF9BA-4392-40D2-30D3-29DF4123719E}"/>
              </a:ext>
            </a:extLst>
          </p:cNvPr>
          <p:cNvSpPr/>
          <p:nvPr/>
        </p:nvSpPr>
        <p:spPr>
          <a:xfrm>
            <a:off x="5958348" y="2286383"/>
            <a:ext cx="4640826" cy="417871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marL="285750" indent="-285750" defTabSz="457200">
              <a:buClrTx/>
              <a:buFont typeface="Arial" panose="020B0604020202020204" pitchFamily="34" charset="0"/>
              <a:buChar char="•"/>
            </a:pPr>
            <a:r>
              <a:rPr lang="en-US" sz="2000" kern="1200" dirty="0">
                <a:solidFill>
                  <a:prstClr val="white"/>
                </a:solidFill>
                <a:latin typeface="Times New Roman"/>
              </a:rPr>
              <a:t>65.3% admitted on the medical ward</a:t>
            </a:r>
          </a:p>
          <a:p>
            <a:pPr marL="285750" indent="-285750" defTabSz="457200">
              <a:buClrTx/>
              <a:buFont typeface="Arial" panose="020B0604020202020204" pitchFamily="34" charset="0"/>
              <a:buChar char="•"/>
            </a:pPr>
            <a:r>
              <a:rPr lang="en-US" sz="2000" kern="1200" dirty="0">
                <a:solidFill>
                  <a:prstClr val="white"/>
                </a:solidFill>
                <a:latin typeface="Times New Roman"/>
              </a:rPr>
              <a:t>95.3% had comorbidities</a:t>
            </a:r>
          </a:p>
          <a:p>
            <a:pPr marL="285750" indent="-285750" defTabSz="457200">
              <a:buClrTx/>
              <a:buFont typeface="Arial" panose="020B0604020202020204" pitchFamily="34" charset="0"/>
              <a:buChar char="•"/>
            </a:pPr>
            <a:r>
              <a:rPr lang="en-US" sz="2000" kern="1200" dirty="0">
                <a:solidFill>
                  <a:prstClr val="white"/>
                </a:solidFill>
                <a:latin typeface="Times New Roman"/>
              </a:rPr>
              <a:t>Median length of hospital stay 17 days</a:t>
            </a:r>
          </a:p>
          <a:p>
            <a:pPr marL="285750" indent="-285750" defTabSz="457200">
              <a:buClrTx/>
              <a:buFont typeface="Arial" panose="020B0604020202020204" pitchFamily="34" charset="0"/>
              <a:buChar char="•"/>
            </a:pPr>
            <a:r>
              <a:rPr lang="en-US" sz="2000" kern="1200" dirty="0">
                <a:solidFill>
                  <a:prstClr val="white"/>
                </a:solidFill>
                <a:latin typeface="Times New Roman"/>
              </a:rPr>
              <a:t>67.4% catheterized to monitor output</a:t>
            </a:r>
          </a:p>
          <a:p>
            <a:pPr marL="285750" indent="-285750" defTabSz="457200">
              <a:buClrTx/>
              <a:buFont typeface="Arial" panose="020B0604020202020204" pitchFamily="34" charset="0"/>
              <a:buChar char="•"/>
            </a:pPr>
            <a:r>
              <a:rPr lang="en-US" sz="2000" kern="1200" dirty="0">
                <a:solidFill>
                  <a:prstClr val="white"/>
                </a:solidFill>
                <a:latin typeface="Times New Roman"/>
              </a:rPr>
              <a:t>16.1% did not have indication of catheterization documented </a:t>
            </a:r>
          </a:p>
          <a:p>
            <a:pPr marL="285750" indent="-285750" defTabSz="457200">
              <a:buClrTx/>
              <a:buFont typeface="Arial" panose="020B0604020202020204" pitchFamily="34" charset="0"/>
              <a:buChar char="•"/>
            </a:pPr>
            <a:r>
              <a:rPr lang="en-US" sz="2000" kern="1200" dirty="0">
                <a:solidFill>
                  <a:prstClr val="white"/>
                </a:solidFill>
                <a:latin typeface="Times New Roman"/>
              </a:rPr>
              <a:t>82.2% did not have the type of catheter indicated</a:t>
            </a:r>
          </a:p>
          <a:p>
            <a:pPr marL="285750" indent="-285750" defTabSz="457200">
              <a:buClrTx/>
              <a:buFont typeface="Arial" panose="020B0604020202020204" pitchFamily="34" charset="0"/>
              <a:buChar char="•"/>
            </a:pPr>
            <a:r>
              <a:rPr lang="en-US" sz="2000" kern="1200" dirty="0">
                <a:solidFill>
                  <a:prstClr val="white"/>
                </a:solidFill>
                <a:latin typeface="Times New Roman"/>
              </a:rPr>
              <a:t>58.3% had antibiotic prescription within 7 days of the culture request</a:t>
            </a:r>
          </a:p>
          <a:p>
            <a:pPr marL="285750" indent="-285750" defTabSz="457200">
              <a:buClrTx/>
              <a:buFont typeface="Arial" panose="020B0604020202020204" pitchFamily="34" charset="0"/>
              <a:buChar char="•"/>
            </a:pPr>
            <a:endParaRPr lang="en-US" sz="2000" kern="1200" dirty="0">
              <a:solidFill>
                <a:prstClr val="white"/>
              </a:solidFill>
              <a:latin typeface="Times New Roman"/>
            </a:endParaRPr>
          </a:p>
        </p:txBody>
      </p:sp>
    </p:spTree>
    <p:extLst>
      <p:ext uri="{BB962C8B-B14F-4D97-AF65-F5344CB8AC3E}">
        <p14:creationId xmlns:p14="http://schemas.microsoft.com/office/powerpoint/2010/main" val="241065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FB710-18F1-8B99-134C-D51F9A5479B7}"/>
              </a:ext>
            </a:extLst>
          </p:cNvPr>
          <p:cNvSpPr>
            <a:spLocks noGrp="1"/>
          </p:cNvSpPr>
          <p:nvPr>
            <p:ph type="title"/>
          </p:nvPr>
        </p:nvSpPr>
        <p:spPr>
          <a:xfrm>
            <a:off x="1981200" y="822738"/>
            <a:ext cx="8229600" cy="1013625"/>
          </a:xfrm>
        </p:spPr>
        <p:txBody>
          <a:bodyPr>
            <a:noAutofit/>
          </a:bodyPr>
          <a:lstStyle/>
          <a:p>
            <a:r>
              <a:rPr lang="en-US" sz="3600" dirty="0">
                <a:ea typeface="Calibri" panose="020F0502020204030204" pitchFamily="34" charset="0"/>
              </a:rPr>
              <a:t>Documentation status on patient chart</a:t>
            </a:r>
          </a:p>
        </p:txBody>
      </p:sp>
      <p:pic>
        <p:nvPicPr>
          <p:cNvPr id="7" name="Picture 6">
            <a:extLst>
              <a:ext uri="{FF2B5EF4-FFF2-40B4-BE49-F238E27FC236}">
                <a16:creationId xmlns:a16="http://schemas.microsoft.com/office/drawing/2014/main" id="{7D61B517-420D-50FE-14BD-08D858B53196}"/>
              </a:ext>
            </a:extLst>
          </p:cNvPr>
          <p:cNvPicPr>
            <a:picLocks noChangeAspect="1"/>
          </p:cNvPicPr>
          <p:nvPr/>
        </p:nvPicPr>
        <p:blipFill>
          <a:blip r:embed="rId2"/>
          <a:stretch>
            <a:fillRect/>
          </a:stretch>
        </p:blipFill>
        <p:spPr>
          <a:xfrm>
            <a:off x="2992437" y="5664589"/>
            <a:ext cx="6207127" cy="712454"/>
          </a:xfrm>
          <a:prstGeom prst="rect">
            <a:avLst/>
          </a:prstGeom>
        </p:spPr>
      </p:pic>
      <p:pic>
        <p:nvPicPr>
          <p:cNvPr id="3" name="Picture 2">
            <a:extLst>
              <a:ext uri="{FF2B5EF4-FFF2-40B4-BE49-F238E27FC236}">
                <a16:creationId xmlns:a16="http://schemas.microsoft.com/office/drawing/2014/main" id="{3F1013E2-63E3-D44C-EB18-B910BD6C0666}"/>
              </a:ext>
            </a:extLst>
          </p:cNvPr>
          <p:cNvPicPr>
            <a:picLocks noChangeAspect="1"/>
          </p:cNvPicPr>
          <p:nvPr/>
        </p:nvPicPr>
        <p:blipFill rotWithShape="1">
          <a:blip r:embed="rId3">
            <a:extLst>
              <a:ext uri="{28A0092B-C50C-407E-A947-70E740481C1C}">
                <a14:useLocalDpi xmlns:a14="http://schemas.microsoft.com/office/drawing/2010/main" val="0"/>
              </a:ext>
            </a:extLst>
          </a:blip>
          <a:srcRect l="21062" t="3703" r="25969" b="5521"/>
          <a:stretch>
            <a:fillRect/>
          </a:stretch>
        </p:blipFill>
        <p:spPr bwMode="auto">
          <a:xfrm>
            <a:off x="7647031" y="2136845"/>
            <a:ext cx="2820554" cy="2905399"/>
          </a:xfrm>
          <a:prstGeom prst="rect">
            <a:avLst/>
          </a:prstGeom>
          <a:noFill/>
          <a:ln>
            <a:noFill/>
          </a:ln>
          <a:extLst>
            <a:ext uri="{53640926-AAD7-44D8-BBD7-CCE9431645EC}">
              <a14:shadowObscured xmlns:a14="http://schemas.microsoft.com/office/drawing/2010/main"/>
            </a:ext>
          </a:extLst>
        </p:spPr>
      </p:pic>
      <p:pic>
        <p:nvPicPr>
          <p:cNvPr id="11" name="Content Placeholder 10">
            <a:extLst>
              <a:ext uri="{FF2B5EF4-FFF2-40B4-BE49-F238E27FC236}">
                <a16:creationId xmlns:a16="http://schemas.microsoft.com/office/drawing/2014/main" id="{D0E1DB28-2E76-E680-5D06-DD72ED2F4155}"/>
              </a:ext>
            </a:extLst>
          </p:cNvPr>
          <p:cNvPicPr>
            <a:picLocks noGrp="1" noChangeAspect="1"/>
          </p:cNvPicPr>
          <p:nvPr>
            <p:ph idx="1"/>
          </p:nvPr>
        </p:nvPicPr>
        <p:blipFill>
          <a:blip r:embed="rId4"/>
          <a:stretch>
            <a:fillRect/>
          </a:stretch>
        </p:blipFill>
        <p:spPr>
          <a:xfrm>
            <a:off x="2183017" y="2173115"/>
            <a:ext cx="2510185" cy="3060036"/>
          </a:xfrm>
          <a:prstGeom prst="rect">
            <a:avLst/>
          </a:prstGeom>
        </p:spPr>
      </p:pic>
      <p:pic>
        <p:nvPicPr>
          <p:cNvPr id="5" name="Picture 4">
            <a:extLst>
              <a:ext uri="{FF2B5EF4-FFF2-40B4-BE49-F238E27FC236}">
                <a16:creationId xmlns:a16="http://schemas.microsoft.com/office/drawing/2014/main" id="{0A395F11-2255-1CBA-B631-55A820172D2C}"/>
              </a:ext>
            </a:extLst>
          </p:cNvPr>
          <p:cNvPicPr>
            <a:picLocks noChangeAspect="1"/>
          </p:cNvPicPr>
          <p:nvPr/>
        </p:nvPicPr>
        <p:blipFill>
          <a:blip r:embed="rId5"/>
          <a:stretch>
            <a:fillRect/>
          </a:stretch>
        </p:blipFill>
        <p:spPr>
          <a:xfrm>
            <a:off x="4827922" y="2173116"/>
            <a:ext cx="2684389" cy="2987673"/>
          </a:xfrm>
          <a:prstGeom prst="rect">
            <a:avLst/>
          </a:prstGeom>
        </p:spPr>
      </p:pic>
      <p:sp>
        <p:nvSpPr>
          <p:cNvPr id="4" name="Slide Number Placeholder 3">
            <a:extLst>
              <a:ext uri="{FF2B5EF4-FFF2-40B4-BE49-F238E27FC236}">
                <a16:creationId xmlns:a16="http://schemas.microsoft.com/office/drawing/2014/main" id="{9ED8D9A0-2F97-FA93-6106-D24964AE8CFF}"/>
              </a:ext>
            </a:extLst>
          </p:cNvPr>
          <p:cNvSpPr>
            <a:spLocks noGrp="1"/>
          </p:cNvSpPr>
          <p:nvPr>
            <p:ph type="sldNum" sz="quarter" idx="12"/>
          </p:nvPr>
        </p:nvSpPr>
        <p:spPr/>
        <p:txBody>
          <a:bodyPr/>
          <a:lstStyle/>
          <a:p>
            <a:pPr defTabSz="457200">
              <a:buClrTx/>
            </a:pPr>
            <a:fld id="{356C9994-A8C6-EE4F-A328-CE642E2F62E6}" type="slidenum">
              <a:rPr lang="en-US" kern="1200">
                <a:solidFill>
                  <a:prstClr val="black">
                    <a:tint val="75000"/>
                  </a:prstClr>
                </a:solidFill>
                <a:latin typeface="Times New Roman"/>
                <a:ea typeface="+mn-ea"/>
                <a:cs typeface="+mn-cs"/>
              </a:rPr>
              <a:pPr defTabSz="457200">
                <a:buClrTx/>
              </a:pPr>
              <a:t>107</a:t>
            </a:fld>
            <a:endParaRPr lang="en-US" kern="1200">
              <a:solidFill>
                <a:prstClr val="black">
                  <a:tint val="75000"/>
                </a:prstClr>
              </a:solidFill>
              <a:latin typeface="Times New Roman"/>
              <a:ea typeface="+mn-ea"/>
              <a:cs typeface="+mn-cs"/>
            </a:endParaRPr>
          </a:p>
        </p:txBody>
      </p:sp>
    </p:spTree>
    <p:extLst>
      <p:ext uri="{BB962C8B-B14F-4D97-AF65-F5344CB8AC3E}">
        <p14:creationId xmlns:p14="http://schemas.microsoft.com/office/powerpoint/2010/main" val="212919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37EE2-EF5A-32B0-482D-3FAC04B10D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2B217D-BB9E-B441-78E9-FB344E0F6A06}"/>
              </a:ext>
            </a:extLst>
          </p:cNvPr>
          <p:cNvSpPr>
            <a:spLocks noGrp="1"/>
          </p:cNvSpPr>
          <p:nvPr>
            <p:ph type="title"/>
          </p:nvPr>
        </p:nvSpPr>
        <p:spPr>
          <a:xfrm>
            <a:off x="1981200" y="777977"/>
            <a:ext cx="8229600" cy="836612"/>
          </a:xfrm>
        </p:spPr>
        <p:txBody>
          <a:bodyPr>
            <a:normAutofit/>
          </a:bodyPr>
          <a:lstStyle/>
          <a:p>
            <a:r>
              <a:rPr lang="en-US" sz="3600" dirty="0"/>
              <a:t>Methods…</a:t>
            </a:r>
          </a:p>
        </p:txBody>
      </p:sp>
      <p:graphicFrame>
        <p:nvGraphicFramePr>
          <p:cNvPr id="5" name="Content Placeholder 4">
            <a:extLst>
              <a:ext uri="{FF2B5EF4-FFF2-40B4-BE49-F238E27FC236}">
                <a16:creationId xmlns:a16="http://schemas.microsoft.com/office/drawing/2014/main" id="{6000E6D3-500D-1925-F1B2-F618D5890A05}"/>
              </a:ext>
            </a:extLst>
          </p:cNvPr>
          <p:cNvGraphicFramePr>
            <a:graphicFrameLocks noGrp="1"/>
          </p:cNvGraphicFramePr>
          <p:nvPr>
            <p:ph idx="1"/>
          </p:nvPr>
        </p:nvGraphicFramePr>
        <p:xfrm>
          <a:off x="2045111" y="1542276"/>
          <a:ext cx="7757651" cy="4667949"/>
        </p:xfrm>
        <a:graphic>
          <a:graphicData uri="http://schemas.openxmlformats.org/drawingml/2006/table">
            <a:tbl>
              <a:tblPr firstRow="1" bandRow="1">
                <a:tableStyleId>{5940675A-B579-460E-94D1-54222C63F5DA}</a:tableStyleId>
              </a:tblPr>
              <a:tblGrid>
                <a:gridCol w="502146">
                  <a:extLst>
                    <a:ext uri="{9D8B030D-6E8A-4147-A177-3AD203B41FA5}">
                      <a16:colId xmlns:a16="http://schemas.microsoft.com/office/drawing/2014/main" val="1218508065"/>
                    </a:ext>
                  </a:extLst>
                </a:gridCol>
                <a:gridCol w="2387758">
                  <a:extLst>
                    <a:ext uri="{9D8B030D-6E8A-4147-A177-3AD203B41FA5}">
                      <a16:colId xmlns:a16="http://schemas.microsoft.com/office/drawing/2014/main" val="1002259715"/>
                    </a:ext>
                  </a:extLst>
                </a:gridCol>
                <a:gridCol w="2413378">
                  <a:extLst>
                    <a:ext uri="{9D8B030D-6E8A-4147-A177-3AD203B41FA5}">
                      <a16:colId xmlns:a16="http://schemas.microsoft.com/office/drawing/2014/main" val="2081768361"/>
                    </a:ext>
                  </a:extLst>
                </a:gridCol>
                <a:gridCol w="2454369">
                  <a:extLst>
                    <a:ext uri="{9D8B030D-6E8A-4147-A177-3AD203B41FA5}">
                      <a16:colId xmlns:a16="http://schemas.microsoft.com/office/drawing/2014/main" val="498083490"/>
                    </a:ext>
                  </a:extLst>
                </a:gridCol>
              </a:tblGrid>
              <a:tr h="370840">
                <a:tc>
                  <a:txBody>
                    <a:bodyPr/>
                    <a:lstStyle/>
                    <a:p>
                      <a:endParaRPr lang="en-US" sz="1600" dirty="0"/>
                    </a:p>
                  </a:txBody>
                  <a:tcPr/>
                </a:tc>
                <a:tc>
                  <a:txBody>
                    <a:bodyPr/>
                    <a:lstStyle/>
                    <a:p>
                      <a:endParaRPr lang="en-US" sz="1600" dirty="0"/>
                    </a:p>
                  </a:txBody>
                  <a:tcPr/>
                </a:tc>
                <a:tc gridSpan="2">
                  <a:txBody>
                    <a:bodyPr/>
                    <a:lstStyle/>
                    <a:p>
                      <a:pPr algn="ctr"/>
                      <a:r>
                        <a:rPr lang="en-US" sz="2000" b="1" dirty="0"/>
                        <a:t>Clinical symptoms</a:t>
                      </a:r>
                    </a:p>
                  </a:txBody>
                  <a:tcPr/>
                </a:tc>
                <a:tc hMerge="1">
                  <a:txBody>
                    <a:bodyPr/>
                    <a:lstStyle/>
                    <a:p>
                      <a:endParaRPr lang="en-US" dirty="0"/>
                    </a:p>
                  </a:txBody>
                  <a:tcPr/>
                </a:tc>
                <a:extLst>
                  <a:ext uri="{0D108BD9-81ED-4DB2-BD59-A6C34878D82A}">
                    <a16:rowId xmlns:a16="http://schemas.microsoft.com/office/drawing/2014/main" val="4007925035"/>
                  </a:ext>
                </a:extLst>
              </a:tr>
              <a:tr h="370840">
                <a:tc rowSpan="3">
                  <a:txBody>
                    <a:bodyPr/>
                    <a:lstStyle/>
                    <a:p>
                      <a:pPr algn="ctr"/>
                      <a:r>
                        <a:rPr lang="en-US" sz="2000" b="1" dirty="0"/>
                        <a:t>Microbiology </a:t>
                      </a:r>
                    </a:p>
                  </a:txBody>
                  <a:tcPr vert="vert270"/>
                </a:tc>
                <a:tc>
                  <a:txBody>
                    <a:bodyPr/>
                    <a:lstStyle/>
                    <a:p>
                      <a:endParaRPr lang="en-US" sz="1600" dirty="0"/>
                    </a:p>
                  </a:txBody>
                  <a:tcPr/>
                </a:tc>
                <a:tc>
                  <a:txBody>
                    <a:bodyPr/>
                    <a:lstStyle/>
                    <a:p>
                      <a:r>
                        <a:rPr lang="en-US" sz="1600" kern="1200" dirty="0">
                          <a:solidFill>
                            <a:schemeClr val="tx1"/>
                          </a:solidFill>
                          <a:effectLst/>
                          <a:highlight>
                            <a:srgbClr val="00FFFF"/>
                          </a:highlight>
                          <a:latin typeface="+mn-lt"/>
                          <a:ea typeface="+mn-ea"/>
                          <a:cs typeface="+mn-cs"/>
                        </a:rPr>
                        <a:t>Inclusive </a:t>
                      </a:r>
                    </a:p>
                    <a:p>
                      <a:r>
                        <a:rPr lang="en-US" sz="1600" kern="1200" dirty="0">
                          <a:solidFill>
                            <a:schemeClr val="tx1"/>
                          </a:solidFill>
                          <a:effectLst/>
                          <a:latin typeface="+mn-lt"/>
                          <a:ea typeface="+mn-ea"/>
                          <a:cs typeface="+mn-cs"/>
                        </a:rPr>
                        <a:t>A culture request used as a proxy for symptoms (symptom documentation not required)</a:t>
                      </a:r>
                      <a:endParaRPr lang="en-US" sz="1600" dirty="0"/>
                    </a:p>
                  </a:txBody>
                  <a:tcPr/>
                </a:tc>
                <a:tc>
                  <a:txBody>
                    <a:bodyPr/>
                    <a:lstStyle/>
                    <a:p>
                      <a:r>
                        <a:rPr lang="en-US" sz="1600" kern="1200" dirty="0">
                          <a:solidFill>
                            <a:schemeClr val="tx1"/>
                          </a:solidFill>
                          <a:effectLst/>
                          <a:highlight>
                            <a:srgbClr val="FFFF00"/>
                          </a:highlight>
                          <a:latin typeface="+mn-lt"/>
                          <a:ea typeface="+mn-ea"/>
                          <a:cs typeface="+mn-cs"/>
                        </a:rPr>
                        <a:t>Restrictive</a:t>
                      </a:r>
                    </a:p>
                    <a:p>
                      <a:r>
                        <a:rPr lang="en-US" sz="1600" kern="1200" dirty="0">
                          <a:solidFill>
                            <a:schemeClr val="tx1"/>
                          </a:solidFill>
                          <a:effectLst/>
                          <a:latin typeface="+mn-lt"/>
                          <a:ea typeface="+mn-ea"/>
                          <a:cs typeface="+mn-cs"/>
                        </a:rPr>
                        <a:t>Documented signs and symptoms required in medical records</a:t>
                      </a:r>
                      <a:endParaRPr lang="en-US" sz="1600" dirty="0"/>
                    </a:p>
                    <a:p>
                      <a:endParaRPr lang="en-US" sz="1600" dirty="0"/>
                    </a:p>
                  </a:txBody>
                  <a:tcPr/>
                </a:tc>
                <a:extLst>
                  <a:ext uri="{0D108BD9-81ED-4DB2-BD59-A6C34878D82A}">
                    <a16:rowId xmlns:a16="http://schemas.microsoft.com/office/drawing/2014/main" val="4099503287"/>
                  </a:ext>
                </a:extLst>
              </a:tr>
              <a:tr h="370840">
                <a:tc vMerge="1">
                  <a:txBody>
                    <a:bodyPr/>
                    <a:lstStyle/>
                    <a:p>
                      <a:endParaRPr lang="en-US" dirty="0"/>
                    </a:p>
                  </a:txBody>
                  <a:tcPr/>
                </a:tc>
                <a:tc>
                  <a:txBody>
                    <a:bodyPr/>
                    <a:lstStyle/>
                    <a:p>
                      <a:pPr marL="0" marR="0">
                        <a:lnSpc>
                          <a:spcPct val="115000"/>
                        </a:lnSpc>
                        <a:spcAft>
                          <a:spcPts val="800"/>
                        </a:spcAft>
                        <a:buNone/>
                      </a:pPr>
                      <a:r>
                        <a:rPr lang="en-US" sz="1600" kern="100" dirty="0">
                          <a:effectLst/>
                          <a:highlight>
                            <a:srgbClr val="00FFFF"/>
                          </a:highlight>
                          <a:latin typeface="Aptos" panose="020B0004020202020204" pitchFamily="34" charset="0"/>
                          <a:ea typeface="Aptos" panose="020B0004020202020204" pitchFamily="34" charset="0"/>
                          <a:cs typeface="Times New Roman" panose="02020603050405020304" pitchFamily="18" charset="0"/>
                        </a:rPr>
                        <a:t>Inclusive</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15000"/>
                        </a:lnSpc>
                        <a:spcAft>
                          <a:spcPts val="800"/>
                        </a:spcAft>
                        <a:buNone/>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Positive or Negative culture results with antibiotics 7d before the culture</a:t>
                      </a:r>
                    </a:p>
                  </a:txBody>
                  <a:tcPr/>
                </a:tc>
                <a:tc>
                  <a:txBody>
                    <a:bodyPr/>
                    <a:lstStyle/>
                    <a:p>
                      <a:pPr marL="0" marR="0">
                        <a:lnSpc>
                          <a:spcPct val="115000"/>
                        </a:lnSpc>
                        <a:spcAft>
                          <a:spcPts val="800"/>
                        </a:spcAft>
                        <a:buNone/>
                      </a:pPr>
                      <a:r>
                        <a:rPr lang="en-US" sz="1600" b="1" kern="100" dirty="0">
                          <a:effectLst/>
                          <a:latin typeface="Aptos" panose="020B0004020202020204" pitchFamily="34" charset="0"/>
                          <a:ea typeface="Aptos" panose="020B0004020202020204" pitchFamily="34" charset="0"/>
                          <a:cs typeface="Times New Roman" panose="02020603050405020304" pitchFamily="18" charset="0"/>
                        </a:rPr>
                        <a:t>Scenario I:</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Broadest assumes all requests had symptoms</a:t>
                      </a:r>
                    </a:p>
                  </a:txBody>
                  <a:tcPr marL="68580" marR="68580" marT="0" marB="0"/>
                </a:tc>
                <a:tc>
                  <a:txBody>
                    <a:bodyPr/>
                    <a:lstStyle/>
                    <a:p>
                      <a:pPr marL="0" marR="0">
                        <a:lnSpc>
                          <a:spcPct val="115000"/>
                        </a:lnSpc>
                        <a:spcAft>
                          <a:spcPts val="800"/>
                        </a:spcAft>
                        <a:buNone/>
                      </a:pPr>
                      <a:r>
                        <a:rPr lang="en-US" sz="1600" b="1" kern="100" dirty="0">
                          <a:effectLst/>
                          <a:latin typeface="Aptos" panose="020B0004020202020204" pitchFamily="34" charset="0"/>
                          <a:ea typeface="Aptos" panose="020B0004020202020204" pitchFamily="34" charset="0"/>
                          <a:cs typeface="Times New Roman" panose="02020603050405020304" pitchFamily="18" charset="0"/>
                        </a:rPr>
                        <a:t>Scenario II:</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Accounts for antibiotic masking but requires symptom documentation</a:t>
                      </a:r>
                    </a:p>
                  </a:txBody>
                  <a:tcPr marL="68580" marR="68580" marT="0" marB="0"/>
                </a:tc>
                <a:extLst>
                  <a:ext uri="{0D108BD9-81ED-4DB2-BD59-A6C34878D82A}">
                    <a16:rowId xmlns:a16="http://schemas.microsoft.com/office/drawing/2014/main" val="1441612282"/>
                  </a:ext>
                </a:extLst>
              </a:tr>
              <a:tr h="370840">
                <a:tc vMerge="1">
                  <a:txBody>
                    <a:bodyPr/>
                    <a:lstStyle/>
                    <a:p>
                      <a:endParaRPr lang="en-US" dirty="0"/>
                    </a:p>
                  </a:txBody>
                  <a:tcPr/>
                </a:tc>
                <a:tc>
                  <a:txBody>
                    <a:bodyPr/>
                    <a:lstStyle/>
                    <a:p>
                      <a:pPr marL="0" marR="0">
                        <a:lnSpc>
                          <a:spcPct val="115000"/>
                        </a:lnSpc>
                        <a:spcAft>
                          <a:spcPts val="800"/>
                        </a:spcAft>
                        <a:buNone/>
                      </a:pPr>
                      <a:r>
                        <a:rPr lang="en-US" sz="16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Restrictive</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Positive culture results documented </a:t>
                      </a:r>
                    </a:p>
                    <a:p>
                      <a:endParaRPr lang="en-US" sz="1600" dirty="0"/>
                    </a:p>
                  </a:txBody>
                  <a:tcPr/>
                </a:tc>
                <a:tc>
                  <a:txBody>
                    <a:bodyPr/>
                    <a:lstStyle/>
                    <a:p>
                      <a:pPr marL="0" marR="0">
                        <a:lnSpc>
                          <a:spcPct val="115000"/>
                        </a:lnSpc>
                        <a:spcAft>
                          <a:spcPts val="800"/>
                        </a:spcAft>
                        <a:buNone/>
                      </a:pPr>
                      <a:r>
                        <a:rPr lang="en-US" sz="1600" b="1" kern="100">
                          <a:effectLst/>
                          <a:latin typeface="Aptos" panose="020B0004020202020204" pitchFamily="34" charset="0"/>
                          <a:ea typeface="Aptos" panose="020B0004020202020204" pitchFamily="34" charset="0"/>
                          <a:cs typeface="Times New Roman" panose="02020603050405020304" pitchFamily="18" charset="0"/>
                        </a:rPr>
                        <a:t>Scenario III: </a:t>
                      </a:r>
                      <a:r>
                        <a:rPr lang="en-US" sz="1600" kern="100">
                          <a:effectLst/>
                          <a:latin typeface="Aptos" panose="020B0004020202020204" pitchFamily="34" charset="0"/>
                          <a:ea typeface="Aptos" panose="020B0004020202020204" pitchFamily="34" charset="0"/>
                          <a:cs typeface="Times New Roman" panose="02020603050405020304" pitchFamily="18" charset="0"/>
                        </a:rPr>
                        <a:t>Assumes symptoms were present for all culture requests</a:t>
                      </a:r>
                    </a:p>
                  </a:txBody>
                  <a:tcPr marL="68580" marR="68580" marT="0" marB="0"/>
                </a:tc>
                <a:tc>
                  <a:txBody>
                    <a:bodyPr/>
                    <a:lstStyle/>
                    <a:p>
                      <a:pPr marL="0" marR="0">
                        <a:lnSpc>
                          <a:spcPct val="115000"/>
                        </a:lnSpc>
                        <a:spcAft>
                          <a:spcPts val="800"/>
                        </a:spcAft>
                        <a:buNone/>
                      </a:pPr>
                      <a:r>
                        <a:rPr lang="en-US" sz="1600" b="1" kern="100" dirty="0">
                          <a:effectLst/>
                          <a:latin typeface="Aptos" panose="020B0004020202020204" pitchFamily="34" charset="0"/>
                          <a:ea typeface="Aptos" panose="020B0004020202020204" pitchFamily="34" charset="0"/>
                          <a:cs typeface="Times New Roman" panose="02020603050405020304" pitchFamily="18" charset="0"/>
                        </a:rPr>
                        <a:t>Scenario IV: </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The strictest model that requires both lab proof and clinical symptoms. NHSN aligned </a:t>
                      </a:r>
                    </a:p>
                  </a:txBody>
                  <a:tcPr marL="68580" marR="68580" marT="0" marB="0"/>
                </a:tc>
                <a:extLst>
                  <a:ext uri="{0D108BD9-81ED-4DB2-BD59-A6C34878D82A}">
                    <a16:rowId xmlns:a16="http://schemas.microsoft.com/office/drawing/2014/main" val="50194331"/>
                  </a:ext>
                </a:extLst>
              </a:tr>
            </a:tbl>
          </a:graphicData>
        </a:graphic>
      </p:graphicFrame>
      <p:sp>
        <p:nvSpPr>
          <p:cNvPr id="4" name="Slide Number Placeholder 3">
            <a:extLst>
              <a:ext uri="{FF2B5EF4-FFF2-40B4-BE49-F238E27FC236}">
                <a16:creationId xmlns:a16="http://schemas.microsoft.com/office/drawing/2014/main" id="{C433B8E8-C666-C315-A61C-30140FAAE41C}"/>
              </a:ext>
            </a:extLst>
          </p:cNvPr>
          <p:cNvSpPr>
            <a:spLocks noGrp="1"/>
          </p:cNvSpPr>
          <p:nvPr>
            <p:ph type="sldNum" sz="quarter" idx="12"/>
          </p:nvPr>
        </p:nvSpPr>
        <p:spPr/>
        <p:txBody>
          <a:bodyPr/>
          <a:lstStyle/>
          <a:p>
            <a:pPr defTabSz="457200">
              <a:buClrTx/>
            </a:pPr>
            <a:fld id="{356C9994-A8C6-EE4F-A328-CE642E2F62E6}" type="slidenum">
              <a:rPr lang="en-US" kern="1200">
                <a:solidFill>
                  <a:prstClr val="black">
                    <a:tint val="75000"/>
                  </a:prstClr>
                </a:solidFill>
                <a:latin typeface="Times New Roman"/>
                <a:ea typeface="+mn-ea"/>
                <a:cs typeface="+mn-cs"/>
              </a:rPr>
              <a:pPr defTabSz="457200">
                <a:buClrTx/>
              </a:pPr>
              <a:t>108</a:t>
            </a:fld>
            <a:endParaRPr lang="en-US" kern="1200">
              <a:solidFill>
                <a:prstClr val="black">
                  <a:tint val="75000"/>
                </a:prstClr>
              </a:solidFill>
              <a:latin typeface="Times New Roman"/>
              <a:ea typeface="+mn-ea"/>
              <a:cs typeface="+mn-cs"/>
            </a:endParaRPr>
          </a:p>
        </p:txBody>
      </p:sp>
    </p:spTree>
    <p:extLst>
      <p:ext uri="{BB962C8B-B14F-4D97-AF65-F5344CB8AC3E}">
        <p14:creationId xmlns:p14="http://schemas.microsoft.com/office/powerpoint/2010/main" val="310195956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DBBEE-5EE2-84F2-7DCD-6208358D0707}"/>
              </a:ext>
            </a:extLst>
          </p:cNvPr>
          <p:cNvSpPr>
            <a:spLocks noGrp="1"/>
          </p:cNvSpPr>
          <p:nvPr>
            <p:ph type="title"/>
          </p:nvPr>
        </p:nvSpPr>
        <p:spPr/>
        <p:txBody>
          <a:bodyPr>
            <a:noAutofit/>
          </a:bodyPr>
          <a:lstStyle/>
          <a:p>
            <a:r>
              <a:rPr lang="en-US" sz="2400" dirty="0"/>
              <a:t>Comparison of CAUTI case volume and  incidence rates across four surveillance scenarios with 95% Confidence intervals</a:t>
            </a:r>
          </a:p>
        </p:txBody>
      </p:sp>
      <p:sp>
        <p:nvSpPr>
          <p:cNvPr id="4" name="Slide Number Placeholder 3">
            <a:extLst>
              <a:ext uri="{FF2B5EF4-FFF2-40B4-BE49-F238E27FC236}">
                <a16:creationId xmlns:a16="http://schemas.microsoft.com/office/drawing/2014/main" id="{D3C86155-5890-5E0C-6371-10F93CCB131F}"/>
              </a:ext>
            </a:extLst>
          </p:cNvPr>
          <p:cNvSpPr>
            <a:spLocks noGrp="1"/>
          </p:cNvSpPr>
          <p:nvPr>
            <p:ph type="sldNum" sz="quarter" idx="12"/>
          </p:nvPr>
        </p:nvSpPr>
        <p:spPr/>
        <p:txBody>
          <a:bodyPr/>
          <a:lstStyle/>
          <a:p>
            <a:pPr defTabSz="457200">
              <a:buClrTx/>
            </a:pPr>
            <a:fld id="{356C9994-A8C6-EE4F-A328-CE642E2F62E6}" type="slidenum">
              <a:rPr lang="en-US" kern="1200">
                <a:solidFill>
                  <a:prstClr val="black">
                    <a:tint val="75000"/>
                  </a:prstClr>
                </a:solidFill>
                <a:latin typeface="Times New Roman"/>
                <a:ea typeface="+mn-ea"/>
                <a:cs typeface="+mn-cs"/>
              </a:rPr>
              <a:pPr defTabSz="457200">
                <a:buClrTx/>
              </a:pPr>
              <a:t>109</a:t>
            </a:fld>
            <a:endParaRPr lang="en-US" kern="1200">
              <a:solidFill>
                <a:prstClr val="black">
                  <a:tint val="75000"/>
                </a:prstClr>
              </a:solidFill>
              <a:latin typeface="Times New Roman"/>
              <a:ea typeface="+mn-ea"/>
              <a:cs typeface="+mn-cs"/>
            </a:endParaRPr>
          </a:p>
        </p:txBody>
      </p:sp>
      <p:graphicFrame>
        <p:nvGraphicFramePr>
          <p:cNvPr id="5" name="Content Placeholder 4">
            <a:extLst>
              <a:ext uri="{FF2B5EF4-FFF2-40B4-BE49-F238E27FC236}">
                <a16:creationId xmlns:a16="http://schemas.microsoft.com/office/drawing/2014/main" id="{44009456-F66A-49BC-BFEA-F64913BD15A8}"/>
              </a:ext>
            </a:extLst>
          </p:cNvPr>
          <p:cNvGraphicFramePr>
            <a:graphicFrameLocks noGrp="1"/>
          </p:cNvGraphicFramePr>
          <p:nvPr>
            <p:ph idx="1"/>
          </p:nvPr>
        </p:nvGraphicFramePr>
        <p:xfrm>
          <a:off x="1858298" y="1871663"/>
          <a:ext cx="8352503" cy="46471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47207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8A627F-F531-9B27-3A1A-A0AEEE045511}"/>
              </a:ext>
            </a:extLst>
          </p:cNvPr>
          <p:cNvSpPr>
            <a:spLocks noGrp="1"/>
          </p:cNvSpPr>
          <p:nvPr>
            <p:ph type="title"/>
          </p:nvPr>
        </p:nvSpPr>
        <p:spPr/>
        <p:txBody>
          <a:bodyPr/>
          <a:lstStyle/>
          <a:p>
            <a:r>
              <a:rPr lang="en-US" dirty="0"/>
              <a:t>Epidemiology of </a:t>
            </a:r>
            <a:r>
              <a:rPr lang="en-US" i="1" dirty="0"/>
              <a:t>C. difficile</a:t>
            </a:r>
          </a:p>
        </p:txBody>
      </p:sp>
      <p:sp>
        <p:nvSpPr>
          <p:cNvPr id="3" name="Content Placeholder 2">
            <a:extLst>
              <a:ext uri="{FF2B5EF4-FFF2-40B4-BE49-F238E27FC236}">
                <a16:creationId xmlns:a16="http://schemas.microsoft.com/office/drawing/2014/main" id="{9DA2792A-F41D-7E51-60A9-A37C212EA0E9}"/>
              </a:ext>
            </a:extLst>
          </p:cNvPr>
          <p:cNvSpPr>
            <a:spLocks noGrp="1"/>
          </p:cNvSpPr>
          <p:nvPr>
            <p:ph sz="half" idx="1"/>
          </p:nvPr>
        </p:nvSpPr>
        <p:spPr>
          <a:xfrm>
            <a:off x="84168" y="1758156"/>
            <a:ext cx="5257800" cy="4351338"/>
          </a:xfrm>
        </p:spPr>
        <p:txBody>
          <a:bodyPr>
            <a:normAutofit/>
          </a:bodyPr>
          <a:lstStyle/>
          <a:p>
            <a:r>
              <a:rPr lang="en-US" dirty="0"/>
              <a:t>Found colonized in intestines of up to 3% to 5% of healthy individuals</a:t>
            </a:r>
          </a:p>
          <a:p>
            <a:pPr lvl="1"/>
            <a:r>
              <a:rPr lang="en-US" dirty="0"/>
              <a:t> 8% to 10% of adults residing in hospitals or long-term care facilities</a:t>
            </a:r>
          </a:p>
          <a:p>
            <a:endParaRPr lang="en-US" dirty="0"/>
          </a:p>
          <a:p>
            <a:r>
              <a:rPr lang="en-US" dirty="0"/>
              <a:t>450,000-500,000 cases annually in the US with 5-6.5% mortality</a:t>
            </a:r>
          </a:p>
          <a:p>
            <a:endParaRPr lang="en-US" dirty="0"/>
          </a:p>
          <a:p>
            <a:r>
              <a:rPr lang="en-US" dirty="0"/>
              <a:t>Incidence rates shifting:</a:t>
            </a:r>
          </a:p>
          <a:p>
            <a:pPr lvl="1"/>
            <a:r>
              <a:rPr lang="en-US" dirty="0"/>
              <a:t>2023 community-associated CDI cases was 62.3 per 100,000 persons</a:t>
            </a:r>
          </a:p>
          <a:p>
            <a:pPr lvl="1"/>
            <a:r>
              <a:rPr lang="en-US" dirty="0"/>
              <a:t>2023 healthcare-associated cases  was 54.9 per 100,000 persons</a:t>
            </a:r>
          </a:p>
        </p:txBody>
      </p:sp>
      <p:sp>
        <p:nvSpPr>
          <p:cNvPr id="8" name="TextBox 7">
            <a:extLst>
              <a:ext uri="{FF2B5EF4-FFF2-40B4-BE49-F238E27FC236}">
                <a16:creationId xmlns:a16="http://schemas.microsoft.com/office/drawing/2014/main" id="{3CA32E06-4F33-E4AF-AAB6-61001B694E07}"/>
              </a:ext>
            </a:extLst>
          </p:cNvPr>
          <p:cNvSpPr txBox="1"/>
          <p:nvPr/>
        </p:nvSpPr>
        <p:spPr>
          <a:xfrm>
            <a:off x="742139" y="6176963"/>
            <a:ext cx="5591986" cy="553998"/>
          </a:xfrm>
          <a:prstGeom prst="rect">
            <a:avLst/>
          </a:prstGeom>
          <a:noFill/>
        </p:spPr>
        <p:txBody>
          <a:bodyPr wrap="square">
            <a:spAutoFit/>
          </a:bodyPr>
          <a:lstStyle/>
          <a:p>
            <a:r>
              <a:rPr lang="en-US" sz="1000" dirty="0"/>
              <a:t>10.1038/ajg.2015.22</a:t>
            </a:r>
          </a:p>
          <a:p>
            <a:r>
              <a:rPr lang="en-US" sz="1000" dirty="0"/>
              <a:t>10.1056/NEJMoa1910215</a:t>
            </a:r>
          </a:p>
          <a:p>
            <a:r>
              <a:rPr lang="en-US" sz="1000" dirty="0"/>
              <a:t>cdc.gov/healthcare-associated-infections/media/pdfs/2023-CDI-Report-508.pdf</a:t>
            </a:r>
          </a:p>
        </p:txBody>
      </p:sp>
      <p:pic>
        <p:nvPicPr>
          <p:cNvPr id="2052" name="Picture 4" descr="Fig. 2.">
            <a:extLst>
              <a:ext uri="{FF2B5EF4-FFF2-40B4-BE49-F238E27FC236}">
                <a16:creationId xmlns:a16="http://schemas.microsoft.com/office/drawing/2014/main" id="{BD649A82-B189-C783-6571-D0F3CB2D185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341969" y="2063750"/>
            <a:ext cx="6765864" cy="376369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6375E22-0785-6468-0C45-F8FE2429126C}"/>
              </a:ext>
            </a:extLst>
          </p:cNvPr>
          <p:cNvSpPr txBox="1"/>
          <p:nvPr/>
        </p:nvSpPr>
        <p:spPr>
          <a:xfrm>
            <a:off x="7000875" y="5581224"/>
            <a:ext cx="6096000" cy="246221"/>
          </a:xfrm>
          <a:prstGeom prst="rect">
            <a:avLst/>
          </a:prstGeom>
          <a:noFill/>
        </p:spPr>
        <p:txBody>
          <a:bodyPr wrap="square">
            <a:spAutoFit/>
          </a:bodyPr>
          <a:lstStyle/>
          <a:p>
            <a:r>
              <a:rPr lang="en-US" sz="1000" dirty="0"/>
              <a:t>https://arpsp.cdc.gov/profile/nhsn/cdi</a:t>
            </a:r>
          </a:p>
        </p:txBody>
      </p:sp>
    </p:spTree>
    <p:extLst>
      <p:ext uri="{BB962C8B-B14F-4D97-AF65-F5344CB8AC3E}">
        <p14:creationId xmlns:p14="http://schemas.microsoft.com/office/powerpoint/2010/main" val="302904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64E7F-F598-1B00-2DCE-849B78617B14}"/>
              </a:ext>
            </a:extLst>
          </p:cNvPr>
          <p:cNvSpPr>
            <a:spLocks noGrp="1"/>
          </p:cNvSpPr>
          <p:nvPr>
            <p:ph type="title"/>
          </p:nvPr>
        </p:nvSpPr>
        <p:spPr/>
        <p:txBody>
          <a:bodyPr>
            <a:noAutofit/>
          </a:bodyPr>
          <a:lstStyle/>
          <a:p>
            <a:r>
              <a:rPr lang="en-US" sz="2800" dirty="0"/>
              <a:t>CAUTI Incidence Rates Using Bayesian posterior distributions across varying surveillance scenarios using Monte Carlo simulation </a:t>
            </a:r>
          </a:p>
        </p:txBody>
      </p:sp>
      <p:sp>
        <p:nvSpPr>
          <p:cNvPr id="4" name="Slide Number Placeholder 3">
            <a:extLst>
              <a:ext uri="{FF2B5EF4-FFF2-40B4-BE49-F238E27FC236}">
                <a16:creationId xmlns:a16="http://schemas.microsoft.com/office/drawing/2014/main" id="{9E7D6CE9-3F78-3932-13A3-6779AE3170B8}"/>
              </a:ext>
            </a:extLst>
          </p:cNvPr>
          <p:cNvSpPr>
            <a:spLocks noGrp="1"/>
          </p:cNvSpPr>
          <p:nvPr>
            <p:ph type="sldNum" sz="quarter" idx="12"/>
          </p:nvPr>
        </p:nvSpPr>
        <p:spPr/>
        <p:txBody>
          <a:bodyPr/>
          <a:lstStyle/>
          <a:p>
            <a:pPr defTabSz="457200">
              <a:buClrTx/>
            </a:pPr>
            <a:fld id="{356C9994-A8C6-EE4F-A328-CE642E2F62E6}" type="slidenum">
              <a:rPr lang="en-US" kern="1200">
                <a:solidFill>
                  <a:prstClr val="black">
                    <a:tint val="75000"/>
                  </a:prstClr>
                </a:solidFill>
                <a:latin typeface="Times New Roman"/>
                <a:ea typeface="+mn-ea"/>
                <a:cs typeface="+mn-cs"/>
              </a:rPr>
              <a:pPr defTabSz="457200">
                <a:buClrTx/>
              </a:pPr>
              <a:t>110</a:t>
            </a:fld>
            <a:endParaRPr lang="en-US" kern="1200">
              <a:solidFill>
                <a:prstClr val="black">
                  <a:tint val="75000"/>
                </a:prstClr>
              </a:solidFill>
              <a:latin typeface="Times New Roman"/>
              <a:ea typeface="+mn-ea"/>
              <a:cs typeface="+mn-cs"/>
            </a:endParaRPr>
          </a:p>
        </p:txBody>
      </p:sp>
      <p:pic>
        <p:nvPicPr>
          <p:cNvPr id="5" name="Content Placeholder 4">
            <a:extLst>
              <a:ext uri="{FF2B5EF4-FFF2-40B4-BE49-F238E27FC236}">
                <a16:creationId xmlns:a16="http://schemas.microsoft.com/office/drawing/2014/main" id="{13806713-8524-0C9B-FBFB-30A44AB3F2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3265564" y="1871663"/>
            <a:ext cx="5660873" cy="4254500"/>
          </a:xfrm>
          <a:prstGeom prst="rect">
            <a:avLst/>
          </a:prstGeom>
          <a:noFill/>
          <a:ln>
            <a:noFill/>
          </a:ln>
        </p:spPr>
      </p:pic>
    </p:spTree>
    <p:extLst>
      <p:ext uri="{BB962C8B-B14F-4D97-AF65-F5344CB8AC3E}">
        <p14:creationId xmlns:p14="http://schemas.microsoft.com/office/powerpoint/2010/main" val="263166341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41EBC-3E24-6A70-6B6A-2674041FB247}"/>
              </a:ext>
            </a:extLst>
          </p:cNvPr>
          <p:cNvSpPr>
            <a:spLocks noGrp="1"/>
          </p:cNvSpPr>
          <p:nvPr>
            <p:ph type="title"/>
          </p:nvPr>
        </p:nvSpPr>
        <p:spPr/>
        <p:txBody>
          <a:bodyPr>
            <a:normAutofit/>
          </a:bodyPr>
          <a:lstStyle/>
          <a:p>
            <a:r>
              <a:rPr lang="en-US" sz="3600" dirty="0"/>
              <a:t>Conclusions </a:t>
            </a:r>
          </a:p>
        </p:txBody>
      </p:sp>
      <p:sp>
        <p:nvSpPr>
          <p:cNvPr id="3" name="Content Placeholder 2">
            <a:extLst>
              <a:ext uri="{FF2B5EF4-FFF2-40B4-BE49-F238E27FC236}">
                <a16:creationId xmlns:a16="http://schemas.microsoft.com/office/drawing/2014/main" id="{ED889350-C864-052E-D47C-50C8F4120067}"/>
              </a:ext>
            </a:extLst>
          </p:cNvPr>
          <p:cNvSpPr>
            <a:spLocks noGrp="1"/>
          </p:cNvSpPr>
          <p:nvPr>
            <p:ph idx="1"/>
          </p:nvPr>
        </p:nvSpPr>
        <p:spPr/>
        <p:txBody>
          <a:bodyPr>
            <a:normAutofit/>
          </a:bodyPr>
          <a:lstStyle/>
          <a:p>
            <a:r>
              <a:rPr lang="en-US" dirty="0"/>
              <a:t>CAUTI incidence rates are affected by documentation completeness and antibiotic prescription timing </a:t>
            </a:r>
          </a:p>
          <a:p>
            <a:r>
              <a:rPr lang="en-US" dirty="0"/>
              <a:t>Documentation gaps start right at the point of insertion, with indications of catheterization and the type of catheter</a:t>
            </a:r>
          </a:p>
          <a:p>
            <a:r>
              <a:rPr lang="en-US" dirty="0">
                <a:ea typeface="Calibri" panose="020F0502020204030204" pitchFamily="34" charset="0"/>
              </a:rPr>
              <a:t>Whereas laboratory capacity has been cited in literature as a key hindrance to surveillance, lab capacity is not a key issue here</a:t>
            </a:r>
            <a:r>
              <a:rPr lang="en-US" baseline="30000" dirty="0">
                <a:ea typeface="Calibri" panose="020F0502020204030204" pitchFamily="34" charset="0"/>
              </a:rPr>
              <a:t>8</a:t>
            </a:r>
            <a:endParaRPr lang="en-US" dirty="0"/>
          </a:p>
        </p:txBody>
      </p:sp>
      <p:sp>
        <p:nvSpPr>
          <p:cNvPr id="4" name="Slide Number Placeholder 3">
            <a:extLst>
              <a:ext uri="{FF2B5EF4-FFF2-40B4-BE49-F238E27FC236}">
                <a16:creationId xmlns:a16="http://schemas.microsoft.com/office/drawing/2014/main" id="{16810095-5F3B-7379-8DE5-1F2D475DA0B3}"/>
              </a:ext>
            </a:extLst>
          </p:cNvPr>
          <p:cNvSpPr>
            <a:spLocks noGrp="1"/>
          </p:cNvSpPr>
          <p:nvPr>
            <p:ph type="sldNum" sz="quarter" idx="12"/>
          </p:nvPr>
        </p:nvSpPr>
        <p:spPr/>
        <p:txBody>
          <a:bodyPr/>
          <a:lstStyle/>
          <a:p>
            <a:pPr defTabSz="457200">
              <a:buClrTx/>
            </a:pPr>
            <a:fld id="{356C9994-A8C6-EE4F-A328-CE642E2F62E6}" type="slidenum">
              <a:rPr lang="en-US" kern="1200">
                <a:solidFill>
                  <a:prstClr val="black">
                    <a:tint val="75000"/>
                  </a:prstClr>
                </a:solidFill>
                <a:latin typeface="Times New Roman"/>
                <a:ea typeface="+mn-ea"/>
                <a:cs typeface="+mn-cs"/>
              </a:rPr>
              <a:pPr defTabSz="457200">
                <a:buClrTx/>
              </a:pPr>
              <a:t>111</a:t>
            </a:fld>
            <a:endParaRPr lang="en-US" kern="1200">
              <a:solidFill>
                <a:prstClr val="black">
                  <a:tint val="75000"/>
                </a:prstClr>
              </a:solidFill>
              <a:latin typeface="Times New Roman"/>
              <a:ea typeface="+mn-ea"/>
              <a:cs typeface="+mn-cs"/>
            </a:endParaRPr>
          </a:p>
        </p:txBody>
      </p:sp>
    </p:spTree>
    <p:extLst>
      <p:ext uri="{BB962C8B-B14F-4D97-AF65-F5344CB8AC3E}">
        <p14:creationId xmlns:p14="http://schemas.microsoft.com/office/powerpoint/2010/main" val="397029351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96E7828-1C11-224A-0678-4A4A24E2AA48}"/>
              </a:ext>
            </a:extLst>
          </p:cNvPr>
          <p:cNvSpPr>
            <a:spLocks noGrp="1"/>
          </p:cNvSpPr>
          <p:nvPr>
            <p:ph type="title"/>
          </p:nvPr>
        </p:nvSpPr>
        <p:spPr>
          <a:xfrm>
            <a:off x="1981200" y="876300"/>
            <a:ext cx="8229600" cy="836612"/>
          </a:xfrm>
        </p:spPr>
        <p:txBody>
          <a:bodyPr>
            <a:normAutofit/>
          </a:bodyPr>
          <a:lstStyle/>
          <a:p>
            <a:r>
              <a:rPr lang="en-US" sz="4000" dirty="0">
                <a:latin typeface="Berlin Sans FB" panose="020E0602020502020306" pitchFamily="34" charset="0"/>
              </a:rPr>
              <a:t>Asante </a:t>
            </a:r>
          </a:p>
        </p:txBody>
      </p:sp>
      <p:pic>
        <p:nvPicPr>
          <p:cNvPr id="5" name="Content Placeholder 4">
            <a:extLst>
              <a:ext uri="{FF2B5EF4-FFF2-40B4-BE49-F238E27FC236}">
                <a16:creationId xmlns:a16="http://schemas.microsoft.com/office/drawing/2014/main" id="{50557A79-F676-2342-0245-F9FFC84E1A20}"/>
              </a:ext>
            </a:extLst>
          </p:cNvPr>
          <p:cNvPicPr>
            <a:picLocks noGrp="1" noChangeAspect="1"/>
          </p:cNvPicPr>
          <p:nvPr>
            <p:ph idx="1"/>
          </p:nvPr>
        </p:nvPicPr>
        <p:blipFill>
          <a:blip r:embed="rId2"/>
          <a:srcRect t="14989" b="46237"/>
          <a:stretch>
            <a:fillRect/>
          </a:stretch>
        </p:blipFill>
        <p:spPr>
          <a:xfrm>
            <a:off x="1981200" y="1871579"/>
            <a:ext cx="8229600" cy="4254584"/>
          </a:xfrm>
          <a:prstGeom prst="rect">
            <a:avLst/>
          </a:prstGeom>
          <a:noFill/>
        </p:spPr>
      </p:pic>
      <p:sp>
        <p:nvSpPr>
          <p:cNvPr id="2" name="Slide Number Placeholder 1">
            <a:extLst>
              <a:ext uri="{FF2B5EF4-FFF2-40B4-BE49-F238E27FC236}">
                <a16:creationId xmlns:a16="http://schemas.microsoft.com/office/drawing/2014/main" id="{C17EF9D4-CE7E-53EF-3572-D60BD32A05AD}"/>
              </a:ext>
            </a:extLst>
          </p:cNvPr>
          <p:cNvSpPr>
            <a:spLocks noGrp="1"/>
          </p:cNvSpPr>
          <p:nvPr>
            <p:ph type="sldNum" sz="quarter" idx="12"/>
          </p:nvPr>
        </p:nvSpPr>
        <p:spPr/>
        <p:txBody>
          <a:bodyPr/>
          <a:lstStyle/>
          <a:p>
            <a:pPr defTabSz="457200">
              <a:buClrTx/>
            </a:pPr>
            <a:fld id="{356C9994-A8C6-EE4F-A328-CE642E2F62E6}" type="slidenum">
              <a:rPr lang="en-US" kern="1200">
                <a:solidFill>
                  <a:prstClr val="black">
                    <a:tint val="75000"/>
                  </a:prstClr>
                </a:solidFill>
                <a:latin typeface="Times New Roman"/>
                <a:ea typeface="+mn-ea"/>
                <a:cs typeface="+mn-cs"/>
              </a:rPr>
              <a:pPr defTabSz="457200">
                <a:buClrTx/>
              </a:pPr>
              <a:t>112</a:t>
            </a:fld>
            <a:endParaRPr lang="en-US" kern="1200">
              <a:solidFill>
                <a:prstClr val="black">
                  <a:tint val="75000"/>
                </a:prstClr>
              </a:solidFill>
              <a:latin typeface="Times New Roman"/>
              <a:ea typeface="+mn-ea"/>
              <a:cs typeface="+mn-cs"/>
            </a:endParaRPr>
          </a:p>
        </p:txBody>
      </p:sp>
    </p:spTree>
    <p:extLst>
      <p:ext uri="{BB962C8B-B14F-4D97-AF65-F5344CB8AC3E}">
        <p14:creationId xmlns:p14="http://schemas.microsoft.com/office/powerpoint/2010/main" val="155379397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F275C-3409-E0AB-0BA0-44E90C166E66}"/>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A53EBE37-A55C-726E-8E2C-255104862095}"/>
              </a:ext>
            </a:extLst>
          </p:cNvPr>
          <p:cNvSpPr>
            <a:spLocks noGrp="1"/>
          </p:cNvSpPr>
          <p:nvPr>
            <p:ph idx="1"/>
          </p:nvPr>
        </p:nvSpPr>
        <p:spPr/>
        <p:txBody>
          <a:bodyPr>
            <a:normAutofit fontScale="55000" lnSpcReduction="20000"/>
          </a:bodyPr>
          <a:lstStyle/>
          <a:p>
            <a:pPr marL="514350" indent="-514350">
              <a:buFont typeface="+mj-lt"/>
              <a:buAutoNum type="arabicPeriod"/>
            </a:pPr>
            <a:r>
              <a:rPr lang="en-US" dirty="0"/>
              <a:t>WHO, </a:t>
            </a:r>
            <a:r>
              <a:rPr lang="en-US" i="1" dirty="0"/>
              <a:t>Global report on infection prevention and control</a:t>
            </a:r>
            <a:r>
              <a:rPr lang="en-US" dirty="0"/>
              <a:t>. 2024, World Health Organization. p. xvii-xviii, 10-23.</a:t>
            </a:r>
          </a:p>
          <a:p>
            <a:pPr marL="514350" indent="-514350">
              <a:buFont typeface="+mj-lt"/>
              <a:buAutoNum type="arabicPeriod"/>
            </a:pPr>
            <a:r>
              <a:rPr lang="en-US" dirty="0">
                <a:ea typeface="Calibri" panose="020F0502020204030204" pitchFamily="34" charset="0"/>
              </a:rPr>
              <a:t>Lewis, S.S., et al., </a:t>
            </a:r>
            <a:r>
              <a:rPr lang="en-US" i="1" dirty="0">
                <a:ea typeface="Calibri" panose="020F0502020204030204" pitchFamily="34" charset="0"/>
              </a:rPr>
              <a:t>Comparison of non-intensive care unit (ICU) versus ICU rates of catheter-associated urinary tract infection in community hospitals.</a:t>
            </a:r>
            <a:r>
              <a:rPr lang="en-US" dirty="0">
                <a:ea typeface="Calibri" panose="020F0502020204030204" pitchFamily="34" charset="0"/>
              </a:rPr>
              <a:t> Infect Control Hosp Epidemiol, 2013. </a:t>
            </a:r>
            <a:r>
              <a:rPr lang="en-US" b="1" dirty="0">
                <a:ea typeface="Calibri" panose="020F0502020204030204" pitchFamily="34" charset="0"/>
              </a:rPr>
              <a:t>34</a:t>
            </a:r>
            <a:r>
              <a:rPr lang="en-US" dirty="0">
                <a:ea typeface="Calibri" panose="020F0502020204030204" pitchFamily="34" charset="0"/>
              </a:rPr>
              <a:t>(7): p. 744-7.</a:t>
            </a:r>
          </a:p>
          <a:p>
            <a:pPr marL="514350" indent="-514350">
              <a:buFont typeface="+mj-lt"/>
              <a:buAutoNum type="arabicPeriod"/>
            </a:pPr>
            <a:r>
              <a:rPr lang="en-US" dirty="0">
                <a:ea typeface="Calibri" panose="020F0502020204030204" pitchFamily="34" charset="0"/>
              </a:rPr>
              <a:t>(WHO), W.H.O., </a:t>
            </a:r>
            <a:r>
              <a:rPr lang="en-US" i="1" dirty="0">
                <a:ea typeface="Calibri" panose="020F0502020204030204" pitchFamily="34" charset="0"/>
              </a:rPr>
              <a:t>Guidelines on Core Components of Infection Prevention and Control Programmes at the National and Acute Health Care Facility Level</a:t>
            </a:r>
            <a:r>
              <a:rPr lang="en-US" dirty="0">
                <a:ea typeface="Calibri" panose="020F0502020204030204" pitchFamily="34" charset="0"/>
              </a:rPr>
              <a:t>. 2016. 91.</a:t>
            </a:r>
          </a:p>
          <a:p>
            <a:pPr marL="514350" indent="-514350">
              <a:buFont typeface="+mj-lt"/>
              <a:buAutoNum type="arabicPeriod"/>
            </a:pPr>
            <a:r>
              <a:rPr lang="en-US" dirty="0"/>
              <a:t>Meddings, J., et al., </a:t>
            </a:r>
            <a:r>
              <a:rPr lang="en-US" i="1" dirty="0"/>
              <a:t>Multistate programme to reduce catheter-associated infections in intensive care units with elevated infection rates.</a:t>
            </a:r>
            <a:r>
              <a:rPr lang="en-US" dirty="0"/>
              <a:t> BMJ Qual Saf, 2020. </a:t>
            </a:r>
            <a:r>
              <a:rPr lang="en-US" b="1" dirty="0"/>
              <a:t>29</a:t>
            </a:r>
            <a:r>
              <a:rPr lang="en-US" dirty="0"/>
              <a:t>(5): p. 418-429.</a:t>
            </a:r>
          </a:p>
          <a:p>
            <a:pPr marL="514350" indent="-514350">
              <a:buFont typeface="+mj-lt"/>
              <a:buAutoNum type="arabicPeriod"/>
            </a:pPr>
            <a:r>
              <a:rPr lang="en-US" dirty="0"/>
              <a:t>Oumer, Y., et al., </a:t>
            </a:r>
            <a:r>
              <a:rPr lang="en-US" i="1" dirty="0"/>
              <a:t>Catheter-Associated Urinary Tract Infection: Incidence, Associated Factors and Drug Resistance Patterns of Bacterial Isolates in Southern Ethiopia.</a:t>
            </a:r>
            <a:r>
              <a:rPr lang="en-US" dirty="0"/>
              <a:t> Infect Drug Resist, 2021. </a:t>
            </a:r>
            <a:r>
              <a:rPr lang="en-US" b="1" dirty="0"/>
              <a:t>14</a:t>
            </a:r>
            <a:r>
              <a:rPr lang="en-US" dirty="0"/>
              <a:t>: p. 2883-2894.</a:t>
            </a:r>
          </a:p>
          <a:p>
            <a:pPr marL="514350" indent="-514350">
              <a:buFont typeface="+mj-lt"/>
              <a:buAutoNum type="arabicPeriod"/>
            </a:pPr>
            <a:r>
              <a:rPr lang="en-US" dirty="0"/>
              <a:t>Ndomba, A.L.M., et al., </a:t>
            </a:r>
            <a:r>
              <a:rPr lang="en-US" i="1" dirty="0"/>
              <a:t>Urinary Tract Infections and Associated Factors among Patients with Indwelling Urinary Catheters Attending </a:t>
            </a:r>
            <a:r>
              <a:rPr lang="en-US" i="1" dirty="0" err="1"/>
              <a:t>Bugando</a:t>
            </a:r>
            <a:r>
              <a:rPr lang="en-US" i="1" dirty="0"/>
              <a:t> Medical Centre a Tertiary Hospital in Northwestern Tanzania.</a:t>
            </a:r>
            <a:r>
              <a:rPr lang="en-US" dirty="0"/>
              <a:t> Microorganisms, 2022. </a:t>
            </a:r>
            <a:r>
              <a:rPr lang="en-US" b="1" dirty="0"/>
              <a:t>10</a:t>
            </a:r>
            <a:r>
              <a:rPr lang="en-US" dirty="0"/>
              <a:t>(2): p. 473.</a:t>
            </a:r>
          </a:p>
          <a:p>
            <a:pPr marL="514350" indent="-514350">
              <a:buFont typeface="+mj-lt"/>
              <a:buAutoNum type="arabicPeriod"/>
            </a:pPr>
            <a:r>
              <a:rPr lang="en-US" dirty="0"/>
              <a:t>1Etyang, C., G. </a:t>
            </a:r>
            <a:r>
              <a:rPr lang="en-US" dirty="0" err="1"/>
              <a:t>Nambozi</a:t>
            </a:r>
            <a:r>
              <a:rPr lang="en-US" dirty="0"/>
              <a:t>, and L. Brennaman, </a:t>
            </a:r>
            <a:r>
              <a:rPr lang="en-US" i="1" dirty="0"/>
              <a:t>A Nurse-Led Low-Cost Intervention Effectively Traces Prevalence of Catheter Associated Urinary Tract Infections at a Low-Resourced Regional Referral Hospital in Western Uganda: A Case for Policy Change.</a:t>
            </a:r>
            <a:r>
              <a:rPr lang="en-US" dirty="0"/>
              <a:t> Policy, Politics, &amp; Nursing Practice, 2020. </a:t>
            </a:r>
            <a:r>
              <a:rPr lang="en-US" b="1" dirty="0"/>
              <a:t>21</a:t>
            </a:r>
            <a:r>
              <a:rPr lang="en-US" dirty="0"/>
              <a:t>(1): p. 4-11.</a:t>
            </a:r>
          </a:p>
          <a:p>
            <a:pPr marL="514350" indent="-514350">
              <a:buFont typeface="+mj-lt"/>
              <a:buAutoNum type="arabicPeriod"/>
            </a:pPr>
            <a:r>
              <a:rPr lang="en-US" dirty="0" err="1"/>
              <a:t>Mwanja</a:t>
            </a:r>
            <a:r>
              <a:rPr lang="en-US" dirty="0"/>
              <a:t>, H., et al., </a:t>
            </a:r>
            <a:r>
              <a:rPr lang="en-US" i="1" dirty="0"/>
              <a:t>Utility of syndromic surveillance for the surveillance of healthcare-associated infections in resource-limited settings: a narrative review.</a:t>
            </a:r>
            <a:r>
              <a:rPr lang="en-US" dirty="0"/>
              <a:t> Front </a:t>
            </a:r>
            <a:r>
              <a:rPr lang="en-US" dirty="0" err="1"/>
              <a:t>Microbiol</a:t>
            </a:r>
            <a:r>
              <a:rPr lang="en-US" dirty="0"/>
              <a:t>, 2024. </a:t>
            </a:r>
            <a:r>
              <a:rPr lang="en-US" b="1" dirty="0"/>
              <a:t>15</a:t>
            </a:r>
            <a:r>
              <a:rPr lang="en-US" dirty="0"/>
              <a:t>: p. 1493511</a:t>
            </a:r>
          </a:p>
          <a:p>
            <a:pPr marL="514350" indent="-514350">
              <a:buFont typeface="+mj-lt"/>
              <a:buAutoNum type="arabicPeriod"/>
            </a:pPr>
            <a:endParaRPr lang="en-US" dirty="0"/>
          </a:p>
          <a:p>
            <a:endParaRPr lang="en-US" dirty="0"/>
          </a:p>
        </p:txBody>
      </p:sp>
      <p:sp>
        <p:nvSpPr>
          <p:cNvPr id="4" name="Slide Number Placeholder 3">
            <a:extLst>
              <a:ext uri="{FF2B5EF4-FFF2-40B4-BE49-F238E27FC236}">
                <a16:creationId xmlns:a16="http://schemas.microsoft.com/office/drawing/2014/main" id="{562F501E-6B00-83C3-4F84-A21FE161F6EC}"/>
              </a:ext>
            </a:extLst>
          </p:cNvPr>
          <p:cNvSpPr>
            <a:spLocks noGrp="1"/>
          </p:cNvSpPr>
          <p:nvPr>
            <p:ph type="sldNum" sz="quarter" idx="12"/>
          </p:nvPr>
        </p:nvSpPr>
        <p:spPr/>
        <p:txBody>
          <a:bodyPr/>
          <a:lstStyle/>
          <a:p>
            <a:pPr defTabSz="457200">
              <a:buClrTx/>
            </a:pPr>
            <a:fld id="{356C9994-A8C6-EE4F-A328-CE642E2F62E6}" type="slidenum">
              <a:rPr lang="en-US" kern="1200">
                <a:solidFill>
                  <a:prstClr val="black">
                    <a:tint val="75000"/>
                  </a:prstClr>
                </a:solidFill>
                <a:latin typeface="Times New Roman"/>
                <a:ea typeface="+mn-ea"/>
                <a:cs typeface="+mn-cs"/>
              </a:rPr>
              <a:pPr defTabSz="457200">
                <a:buClrTx/>
              </a:pPr>
              <a:t>113</a:t>
            </a:fld>
            <a:endParaRPr lang="en-US" kern="1200">
              <a:solidFill>
                <a:prstClr val="black">
                  <a:tint val="75000"/>
                </a:prstClr>
              </a:solidFill>
              <a:latin typeface="Times New Roman"/>
              <a:ea typeface="+mn-ea"/>
              <a:cs typeface="+mn-cs"/>
            </a:endParaRPr>
          </a:p>
        </p:txBody>
      </p:sp>
    </p:spTree>
    <p:extLst>
      <p:ext uri="{BB962C8B-B14F-4D97-AF65-F5344CB8AC3E}">
        <p14:creationId xmlns:p14="http://schemas.microsoft.com/office/powerpoint/2010/main" val="282878350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F65C6-4814-A34B-A450-95091388F3F8}"/>
              </a:ext>
            </a:extLst>
          </p:cNvPr>
          <p:cNvSpPr txBox="1">
            <a:spLocks/>
          </p:cNvSpPr>
          <p:nvPr/>
        </p:nvSpPr>
        <p:spPr>
          <a:xfrm>
            <a:off x="691375" y="2620537"/>
            <a:ext cx="11073161" cy="232622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Georgia" panose="02040502050405020303" pitchFamily="18" charset="0"/>
                <a:ea typeface="+mj-ea"/>
                <a:cs typeface="Arial" panose="020B0604020202020204" pitchFamily="34" charset="0"/>
              </a:rPr>
              <a:t>Implementation and Impact of an MDRO Admission Screening Program</a:t>
            </a:r>
          </a:p>
        </p:txBody>
      </p:sp>
      <p:sp>
        <p:nvSpPr>
          <p:cNvPr id="4" name="Text Placeholder 3">
            <a:extLst>
              <a:ext uri="{FF2B5EF4-FFF2-40B4-BE49-F238E27FC236}">
                <a16:creationId xmlns:a16="http://schemas.microsoft.com/office/drawing/2014/main" id="{FAF0C58E-0216-48CB-91B0-F1F6463D4665}"/>
              </a:ext>
            </a:extLst>
          </p:cNvPr>
          <p:cNvSpPr txBox="1">
            <a:spLocks/>
          </p:cNvSpPr>
          <p:nvPr/>
        </p:nvSpPr>
        <p:spPr>
          <a:xfrm>
            <a:off x="806229" y="4858182"/>
            <a:ext cx="7654834" cy="1999818"/>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2000" b="0" i="0" u="none" strike="noStrike" kern="1200" smtClean="0">
                <a:solidFill>
                  <a:schemeClr val="bg2"/>
                </a:solidFill>
                <a:effectLst/>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E7E6E6"/>
                </a:solidFill>
                <a:effectLst/>
                <a:uLnTx/>
                <a:uFillTx/>
                <a:latin typeface="Verdana" panose="020B0604030504040204" pitchFamily="34" charset="0"/>
                <a:ea typeface="Verdana" panose="020B0604030504040204" pitchFamily="34" charset="0"/>
              </a:rPr>
              <a:t>Joan Ivaska, DrPH, MPH, CIC</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E7E6E6"/>
                </a:solidFill>
                <a:effectLst/>
                <a:uLnTx/>
                <a:uFillTx/>
                <a:latin typeface="Verdana" panose="020B0604030504040204" pitchFamily="34" charset="0"/>
                <a:ea typeface="Verdana" panose="020B0604030504040204" pitchFamily="34" charset="0"/>
              </a:rPr>
              <a:t>	Executive Director, IP, CSPD, SPCS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rgbClr val="E7E6E6"/>
                </a:solidFill>
              </a:rPr>
              <a:t>Morgan Baker, RN, MSN, CIC</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E7E6E6"/>
                </a:solidFill>
                <a:effectLst/>
                <a:uLnTx/>
                <a:uFillTx/>
                <a:latin typeface="Verdana" panose="020B0604030504040204" pitchFamily="34" charset="0"/>
                <a:ea typeface="Verdana" panose="020B0604030504040204" pitchFamily="34" charset="0"/>
              </a:rPr>
              <a:t>	Regional Director, Infection Prevention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E7E6E6"/>
                </a:solidFill>
                <a:effectLst/>
                <a:uLnTx/>
                <a:uFillTx/>
                <a:latin typeface="Verdana" panose="020B0604030504040204" pitchFamily="34" charset="0"/>
                <a:ea typeface="Verdana" panose="020B0604030504040204" pitchFamily="34" charset="0"/>
              </a:rPr>
              <a:t>April 2026</a:t>
            </a:r>
          </a:p>
        </p:txBody>
      </p:sp>
    </p:spTree>
    <p:extLst>
      <p:ext uri="{BB962C8B-B14F-4D97-AF65-F5344CB8AC3E}">
        <p14:creationId xmlns:p14="http://schemas.microsoft.com/office/powerpoint/2010/main" val="82642024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7AA58-DE16-1BFF-CC68-6F1C08E7F916}"/>
              </a:ext>
            </a:extLst>
          </p:cNvPr>
          <p:cNvSpPr txBox="1">
            <a:spLocks/>
          </p:cNvSpPr>
          <p:nvPr/>
        </p:nvSpPr>
        <p:spPr>
          <a:xfrm>
            <a:off x="9519385" y="140052"/>
            <a:ext cx="2385068" cy="6835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Georgia" panose="02040502050405020303" pitchFamily="18" charset="0"/>
                <a:ea typeface="+mj-ea"/>
                <a:cs typeface="+mj-cs"/>
              </a:rPr>
              <a:t>Objectives</a:t>
            </a:r>
          </a:p>
        </p:txBody>
      </p:sp>
      <p:sp>
        <p:nvSpPr>
          <p:cNvPr id="3" name="Content Placeholder 3">
            <a:extLst>
              <a:ext uri="{FF2B5EF4-FFF2-40B4-BE49-F238E27FC236}">
                <a16:creationId xmlns:a16="http://schemas.microsoft.com/office/drawing/2014/main" id="{01D0AB27-9F10-A649-6A93-57BF1C033124}"/>
              </a:ext>
            </a:extLst>
          </p:cNvPr>
          <p:cNvSpPr txBox="1">
            <a:spLocks/>
          </p:cNvSpPr>
          <p:nvPr/>
        </p:nvSpPr>
        <p:spPr>
          <a:xfrm>
            <a:off x="504974" y="1190536"/>
            <a:ext cx="11182052" cy="5098121"/>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Discuss why perform MDRO admission screening</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Understand patient populations for screening</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Review the screening, specimen collection and lab processes</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Understand patient management post screening</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Review program results to date</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Discuss ongoing monitoring and other considerations</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Q &amp; A</a:t>
            </a:r>
          </a:p>
        </p:txBody>
      </p:sp>
    </p:spTree>
    <p:extLst>
      <p:ext uri="{BB962C8B-B14F-4D97-AF65-F5344CB8AC3E}">
        <p14:creationId xmlns:p14="http://schemas.microsoft.com/office/powerpoint/2010/main" val="107421242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7AA58-DE16-1BFF-CC68-6F1C08E7F916}"/>
              </a:ext>
            </a:extLst>
          </p:cNvPr>
          <p:cNvSpPr txBox="1">
            <a:spLocks/>
          </p:cNvSpPr>
          <p:nvPr/>
        </p:nvSpPr>
        <p:spPr>
          <a:xfrm>
            <a:off x="7882540" y="140052"/>
            <a:ext cx="4228101" cy="6835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Georgia" panose="02040502050405020303" pitchFamily="18" charset="0"/>
                <a:ea typeface="+mj-ea"/>
                <a:cs typeface="+mj-cs"/>
              </a:rPr>
              <a:t>Banner at a Glance</a:t>
            </a:r>
          </a:p>
        </p:txBody>
      </p:sp>
      <p:sp>
        <p:nvSpPr>
          <p:cNvPr id="4" name="Text Placeholder 1">
            <a:extLst>
              <a:ext uri="{FF2B5EF4-FFF2-40B4-BE49-F238E27FC236}">
                <a16:creationId xmlns:a16="http://schemas.microsoft.com/office/drawing/2014/main" id="{60140CAB-55E7-03A2-6799-3C138FAE94D2}"/>
              </a:ext>
            </a:extLst>
          </p:cNvPr>
          <p:cNvSpPr txBox="1">
            <a:spLocks/>
          </p:cNvSpPr>
          <p:nvPr/>
        </p:nvSpPr>
        <p:spPr>
          <a:xfrm>
            <a:off x="7961941" y="1323241"/>
            <a:ext cx="3886199" cy="53196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699E"/>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767171"/>
                </a:solidFill>
                <a:effectLst/>
                <a:uLnTx/>
                <a:uFillTx/>
                <a:latin typeface="Cera Pro" pitchFamily="2" charset="0"/>
                <a:ea typeface="+mn-ea"/>
                <a:cs typeface="+mn-cs"/>
              </a:rPr>
              <a:t>30 acute care and critical access hospitals</a:t>
            </a:r>
          </a:p>
          <a:p>
            <a:pPr marL="685800" marR="0" lvl="1" indent="-228600" algn="l" defTabSz="914400" rtl="0" eaLnBrk="1" fontAlgn="auto" latinLnBrk="0" hangingPunct="1">
              <a:lnSpc>
                <a:spcPct val="90000"/>
              </a:lnSpc>
              <a:spcBef>
                <a:spcPts val="500"/>
              </a:spcBef>
              <a:spcAft>
                <a:spcPts val="0"/>
              </a:spcAft>
              <a:buClr>
                <a:srgbClr val="00699E"/>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767171"/>
                </a:solidFill>
                <a:effectLst/>
                <a:uLnTx/>
                <a:uFillTx/>
                <a:latin typeface="Cera Pro" pitchFamily="2" charset="0"/>
                <a:ea typeface="+mn-ea"/>
                <a:cs typeface="+mn-cs"/>
              </a:rPr>
              <a:t>3 academic medical centers</a:t>
            </a:r>
          </a:p>
          <a:p>
            <a:pPr marL="685800" marR="0" lvl="1" indent="-228600" algn="l" defTabSz="914400" rtl="0" eaLnBrk="1" fontAlgn="auto" latinLnBrk="0" hangingPunct="1">
              <a:lnSpc>
                <a:spcPct val="90000"/>
              </a:lnSpc>
              <a:spcBef>
                <a:spcPts val="500"/>
              </a:spcBef>
              <a:spcAft>
                <a:spcPts val="0"/>
              </a:spcAft>
              <a:buClr>
                <a:srgbClr val="00699E"/>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767171"/>
                </a:solidFill>
                <a:effectLst/>
                <a:uLnTx/>
                <a:uFillTx/>
                <a:latin typeface="Cera Pro" pitchFamily="2" charset="0"/>
                <a:ea typeface="+mn-ea"/>
                <a:cs typeface="+mn-cs"/>
              </a:rPr>
              <a:t>3 inpatient pediatric medical centers</a:t>
            </a:r>
          </a:p>
          <a:p>
            <a:pPr marL="685800" marR="0" lvl="1" indent="-228600" algn="l" defTabSz="914400" rtl="0" eaLnBrk="1" fontAlgn="auto" latinLnBrk="0" hangingPunct="1">
              <a:lnSpc>
                <a:spcPct val="90000"/>
              </a:lnSpc>
              <a:spcBef>
                <a:spcPts val="500"/>
              </a:spcBef>
              <a:spcAft>
                <a:spcPts val="0"/>
              </a:spcAft>
              <a:buClr>
                <a:srgbClr val="00699E"/>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767171"/>
                </a:solidFill>
                <a:effectLst/>
                <a:uLnTx/>
                <a:uFillTx/>
                <a:latin typeface="Cera Pro" pitchFamily="2" charset="0"/>
                <a:ea typeface="+mn-ea"/>
                <a:cs typeface="+mn-cs"/>
              </a:rPr>
              <a:t>1 heart specialty hospital</a:t>
            </a:r>
          </a:p>
          <a:p>
            <a:pPr marL="685800" marR="0" lvl="1" indent="-228600" algn="l" defTabSz="914400" rtl="0" eaLnBrk="1" fontAlgn="auto" latinLnBrk="0" hangingPunct="1">
              <a:lnSpc>
                <a:spcPct val="90000"/>
              </a:lnSpc>
              <a:spcBef>
                <a:spcPts val="500"/>
              </a:spcBef>
              <a:spcAft>
                <a:spcPts val="0"/>
              </a:spcAft>
              <a:buClr>
                <a:srgbClr val="00699E"/>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767171"/>
                </a:solidFill>
                <a:effectLst/>
                <a:uLnTx/>
                <a:uFillTx/>
                <a:latin typeface="Cera Pro" pitchFamily="2" charset="0"/>
                <a:ea typeface="+mn-ea"/>
                <a:cs typeface="+mn-cs"/>
              </a:rPr>
              <a:t>1 behavioral health hospital</a:t>
            </a:r>
          </a:p>
          <a:p>
            <a:pPr marL="228600" marR="0" lvl="0" indent="-228600" algn="l" defTabSz="914400" rtl="0" eaLnBrk="1" fontAlgn="auto" latinLnBrk="0" hangingPunct="1">
              <a:lnSpc>
                <a:spcPct val="90000"/>
              </a:lnSpc>
              <a:spcBef>
                <a:spcPts val="1600"/>
              </a:spcBef>
              <a:spcAft>
                <a:spcPts val="0"/>
              </a:spcAft>
              <a:buClr>
                <a:srgbClr val="00699E"/>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767171"/>
                </a:solidFill>
                <a:effectLst/>
                <a:uLnTx/>
                <a:uFillTx/>
                <a:latin typeface="Cera Pro" pitchFamily="2" charset="0"/>
                <a:ea typeface="+mn-ea"/>
                <a:cs typeface="+mn-cs"/>
              </a:rPr>
              <a:t>46 Urgent care facilities</a:t>
            </a:r>
          </a:p>
          <a:p>
            <a:pPr marL="228600" marR="0" lvl="0" indent="-228600" algn="l" defTabSz="914400" rtl="0" eaLnBrk="1" fontAlgn="auto" latinLnBrk="0" hangingPunct="1">
              <a:lnSpc>
                <a:spcPct val="90000"/>
              </a:lnSpc>
              <a:spcBef>
                <a:spcPts val="1600"/>
              </a:spcBef>
              <a:spcAft>
                <a:spcPts val="0"/>
              </a:spcAft>
              <a:buClr>
                <a:srgbClr val="00699E"/>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767171"/>
                </a:solidFill>
                <a:effectLst/>
                <a:uLnTx/>
                <a:uFillTx/>
                <a:latin typeface="Cera Pro" pitchFamily="2" charset="0"/>
                <a:ea typeface="+mn-ea"/>
                <a:cs typeface="+mn-cs"/>
              </a:rPr>
              <a:t>212 physician offices and clinics</a:t>
            </a:r>
            <a:endParaRPr kumimoji="0" lang="en-US" sz="1600" b="0" i="0" u="none" strike="noStrike" kern="1200" cap="none" spc="0" normalizeH="0" baseline="0" noProof="0" dirty="0">
              <a:ln>
                <a:noFill/>
              </a:ln>
              <a:solidFill>
                <a:srgbClr val="767171"/>
              </a:solidFill>
              <a:effectLst/>
              <a:uLnTx/>
              <a:uFillTx/>
              <a:latin typeface="Cera Pro" pitchFamily="2" charset="0"/>
              <a:ea typeface="+mn-ea"/>
              <a:cs typeface="+mn-cs"/>
            </a:endParaRPr>
          </a:p>
          <a:p>
            <a:pPr marL="228600" marR="0" lvl="0" indent="-228600" algn="l" defTabSz="914400" rtl="0" eaLnBrk="1" fontAlgn="auto" latinLnBrk="0" hangingPunct="1">
              <a:lnSpc>
                <a:spcPct val="90000"/>
              </a:lnSpc>
              <a:spcBef>
                <a:spcPts val="1600"/>
              </a:spcBef>
              <a:spcAft>
                <a:spcPts val="0"/>
              </a:spcAft>
              <a:buClr>
                <a:srgbClr val="00699E"/>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767171"/>
                </a:solidFill>
                <a:effectLst/>
                <a:uLnTx/>
                <a:uFillTx/>
                <a:latin typeface="Cera Pro" pitchFamily="2" charset="0"/>
                <a:ea typeface="+mn-ea"/>
                <a:cs typeface="+mn-cs"/>
              </a:rPr>
              <a:t>40+ physical therapy centers and rehabilitation hospitals</a:t>
            </a:r>
          </a:p>
          <a:p>
            <a:pPr marL="228600" marR="0" lvl="0" indent="-228600" algn="l" defTabSz="914400" rtl="0" eaLnBrk="1" fontAlgn="auto" latinLnBrk="0" hangingPunct="1">
              <a:lnSpc>
                <a:spcPct val="90000"/>
              </a:lnSpc>
              <a:spcBef>
                <a:spcPts val="1600"/>
              </a:spcBef>
              <a:spcAft>
                <a:spcPts val="0"/>
              </a:spcAft>
              <a:buClr>
                <a:srgbClr val="00699E"/>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767171"/>
                </a:solidFill>
                <a:effectLst/>
                <a:uLnTx/>
                <a:uFillTx/>
                <a:latin typeface="Cera Pro" pitchFamily="2" charset="0"/>
                <a:ea typeface="+mn-ea"/>
                <a:cs typeface="+mn-cs"/>
              </a:rPr>
              <a:t>23 Imaging centers</a:t>
            </a:r>
          </a:p>
          <a:p>
            <a:pPr marL="228600" marR="0" lvl="0" indent="-228600" algn="l" defTabSz="914400" rtl="0" eaLnBrk="1" fontAlgn="auto" latinLnBrk="0" hangingPunct="1">
              <a:lnSpc>
                <a:spcPct val="90000"/>
              </a:lnSpc>
              <a:spcBef>
                <a:spcPts val="1600"/>
              </a:spcBef>
              <a:spcAft>
                <a:spcPts val="0"/>
              </a:spcAft>
              <a:buClr>
                <a:srgbClr val="00699E"/>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767171"/>
              </a:solidFill>
              <a:effectLst/>
              <a:uLnTx/>
              <a:uFillTx/>
              <a:latin typeface="Cera Pro" pitchFamily="2" charset="0"/>
              <a:ea typeface="+mn-ea"/>
              <a:cs typeface="+mn-cs"/>
            </a:endParaRPr>
          </a:p>
          <a:p>
            <a:pPr marL="228600" marR="0" lvl="0" indent="-228600" algn="l" defTabSz="914400" rtl="0" eaLnBrk="1" fontAlgn="auto" latinLnBrk="0" hangingPunct="1">
              <a:lnSpc>
                <a:spcPct val="90000"/>
              </a:lnSpc>
              <a:spcBef>
                <a:spcPts val="1600"/>
              </a:spcBef>
              <a:spcAft>
                <a:spcPts val="0"/>
              </a:spcAft>
              <a:buClr>
                <a:srgbClr val="00699E"/>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767171"/>
                </a:solidFill>
                <a:effectLst/>
                <a:uLnTx/>
                <a:uFillTx/>
                <a:latin typeface="Cera Pro" pitchFamily="2" charset="0"/>
                <a:ea typeface="+mn-ea"/>
                <a:cs typeface="+mn-cs"/>
              </a:rPr>
              <a:t>16 local and 6 state health jurisdictions</a:t>
            </a:r>
          </a:p>
        </p:txBody>
      </p:sp>
      <p:grpSp>
        <p:nvGrpSpPr>
          <p:cNvPr id="5" name="Group 4">
            <a:extLst>
              <a:ext uri="{FF2B5EF4-FFF2-40B4-BE49-F238E27FC236}">
                <a16:creationId xmlns:a16="http://schemas.microsoft.com/office/drawing/2014/main" id="{0B5E2BC0-CDE5-B856-E003-E9DBFF4C2037}"/>
              </a:ext>
            </a:extLst>
          </p:cNvPr>
          <p:cNvGrpSpPr/>
          <p:nvPr/>
        </p:nvGrpSpPr>
        <p:grpSpPr>
          <a:xfrm>
            <a:off x="343860" y="1169936"/>
            <a:ext cx="7332492" cy="4998427"/>
            <a:chOff x="395654" y="1024304"/>
            <a:chExt cx="7332492" cy="4998427"/>
          </a:xfrm>
        </p:grpSpPr>
        <p:pic>
          <p:nvPicPr>
            <p:cNvPr id="6" name="Picture 5" descr="A screenshot of a map&#10;&#10;Description automatically generated">
              <a:extLst>
                <a:ext uri="{FF2B5EF4-FFF2-40B4-BE49-F238E27FC236}">
                  <a16:creationId xmlns:a16="http://schemas.microsoft.com/office/drawing/2014/main" id="{C478B9BF-AC52-6FA0-529E-59E40C20F1AA}"/>
                </a:ext>
              </a:extLst>
            </p:cNvPr>
            <p:cNvPicPr>
              <a:picLocks noChangeAspect="1"/>
            </p:cNvPicPr>
            <p:nvPr/>
          </p:nvPicPr>
          <p:blipFill rotWithShape="1">
            <a:blip r:embed="rId3">
              <a:extLst>
                <a:ext uri="{28A0092B-C50C-407E-A947-70E740481C1C}">
                  <a14:useLocalDpi xmlns:a14="http://schemas.microsoft.com/office/drawing/2010/main" val="0"/>
                </a:ext>
              </a:extLst>
            </a:blip>
            <a:srcRect l="1973" r="2422" b="15838"/>
            <a:stretch/>
          </p:blipFill>
          <p:spPr>
            <a:xfrm>
              <a:off x="395654" y="1024304"/>
              <a:ext cx="7332492" cy="4998427"/>
            </a:xfrm>
            <a:prstGeom prst="rect">
              <a:avLst/>
            </a:prstGeom>
          </p:spPr>
        </p:pic>
        <p:sp>
          <p:nvSpPr>
            <p:cNvPr id="7" name="Rectangle 6">
              <a:extLst>
                <a:ext uri="{FF2B5EF4-FFF2-40B4-BE49-F238E27FC236}">
                  <a16:creationId xmlns:a16="http://schemas.microsoft.com/office/drawing/2014/main" id="{E791E8E3-DE15-5CEB-3BC5-74CA693D0FAC}"/>
                </a:ext>
              </a:extLst>
            </p:cNvPr>
            <p:cNvSpPr/>
            <p:nvPr/>
          </p:nvSpPr>
          <p:spPr>
            <a:xfrm>
              <a:off x="527538" y="1266092"/>
              <a:ext cx="1626577" cy="395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grpSp>
    </p:spTree>
    <p:extLst>
      <p:ext uri="{BB962C8B-B14F-4D97-AF65-F5344CB8AC3E}">
        <p14:creationId xmlns:p14="http://schemas.microsoft.com/office/powerpoint/2010/main" val="357520638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7AA58-DE16-1BFF-CC68-6F1C08E7F916}"/>
              </a:ext>
            </a:extLst>
          </p:cNvPr>
          <p:cNvSpPr txBox="1">
            <a:spLocks/>
          </p:cNvSpPr>
          <p:nvPr/>
        </p:nvSpPr>
        <p:spPr>
          <a:xfrm>
            <a:off x="9169879" y="140052"/>
            <a:ext cx="2734574" cy="6835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Georgia" panose="02040502050405020303" pitchFamily="18" charset="0"/>
                <a:ea typeface="+mj-ea"/>
                <a:cs typeface="+mj-cs"/>
              </a:rPr>
              <a:t>Background</a:t>
            </a:r>
          </a:p>
        </p:txBody>
      </p:sp>
      <p:sp>
        <p:nvSpPr>
          <p:cNvPr id="3" name="Content Placeholder 3">
            <a:extLst>
              <a:ext uri="{FF2B5EF4-FFF2-40B4-BE49-F238E27FC236}">
                <a16:creationId xmlns:a16="http://schemas.microsoft.com/office/drawing/2014/main" id="{01D0AB27-9F10-A649-6A93-57BF1C033124}"/>
              </a:ext>
            </a:extLst>
          </p:cNvPr>
          <p:cNvSpPr txBox="1">
            <a:spLocks/>
          </p:cNvSpPr>
          <p:nvPr/>
        </p:nvSpPr>
        <p:spPr>
          <a:xfrm>
            <a:off x="603846" y="836767"/>
            <a:ext cx="11490385" cy="5917721"/>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MDRO screening of certain high-risk populations and pathogens has been recommended by CDC since 2019</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Screening and response is graded into tiers of organisms</a:t>
            </a:r>
          </a:p>
          <a:p>
            <a:pPr marL="1600200" marR="0" lvl="3"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Tier 1: organism or resistance mechanism that is new to the US</a:t>
            </a:r>
          </a:p>
          <a:p>
            <a:pPr marL="1600200" marR="0" lvl="3"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Tier 2: organisms primarily associated with healthcare facilities and that few if any treatment options exist, so control is critical (e.g. </a:t>
            </a:r>
            <a:r>
              <a:rPr kumimoji="0" lang="en-US" sz="2600" b="0" i="0" u="none" strike="noStrike" kern="1200" cap="none" spc="0" normalizeH="0" baseline="0" noProof="0" dirty="0" err="1">
                <a:ln>
                  <a:noFill/>
                </a:ln>
                <a:solidFill>
                  <a:srgbClr val="636669"/>
                </a:solidFill>
                <a:effectLst/>
                <a:uLnTx/>
                <a:uFillTx/>
                <a:latin typeface="Verdana" panose="020B0604030504040204" pitchFamily="34" charset="0"/>
                <a:ea typeface="Verdana" panose="020B0604030504040204" pitchFamily="34" charset="0"/>
                <a:cs typeface="+mn-cs"/>
              </a:rPr>
              <a:t>carbapenemase</a:t>
            </a:r>
            <a:r>
              <a:rPr kumimoji="0" lang="en-US" sz="26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 resistant organisms (CPO))</a:t>
            </a:r>
          </a:p>
          <a:p>
            <a:pPr marL="1600200" marR="0" lvl="3"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Tier 3: organisms targeted regionally due to epidemiologic importance due to increasing spread, but that have not reached endemic state (e.g. CPO or </a:t>
            </a:r>
            <a:r>
              <a:rPr kumimoji="0" lang="en-US" sz="2600" b="0" i="1"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Candida auris)</a:t>
            </a:r>
          </a:p>
          <a:p>
            <a:pPr marL="1600200" marR="0" lvl="3"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Tier 4: organism has become endemic and has narrower scope of control and investigation (e.g. CRE with NDM/KPC, MRSA, VRE)</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Most states have screening language aligned with CDC recommendations, but have not been enforcing to date</a:t>
            </a: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CO began requiring screening in mid-2023</a:t>
            </a: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Some AZ counties began requiring extensive post-exposure investigation and broad patient screening in 2022-23 secondary to large community outbreak of </a:t>
            </a:r>
            <a:r>
              <a:rPr kumimoji="0" lang="en-US" sz="2600" b="0" i="1"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Candida auris</a:t>
            </a:r>
            <a:r>
              <a:rPr kumimoji="0" lang="en-US" sz="26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 and increasing rates of CPO</a:t>
            </a:r>
          </a:p>
        </p:txBody>
      </p:sp>
      <p:grpSp>
        <p:nvGrpSpPr>
          <p:cNvPr id="10" name="Group 9">
            <a:extLst>
              <a:ext uri="{FF2B5EF4-FFF2-40B4-BE49-F238E27FC236}">
                <a16:creationId xmlns:a16="http://schemas.microsoft.com/office/drawing/2014/main" id="{5C493407-1B70-7C33-F94B-339DDEC583B8}"/>
              </a:ext>
            </a:extLst>
          </p:cNvPr>
          <p:cNvGrpSpPr/>
          <p:nvPr/>
        </p:nvGrpSpPr>
        <p:grpSpPr>
          <a:xfrm>
            <a:off x="1259455" y="2307566"/>
            <a:ext cx="534839" cy="2242867"/>
            <a:chOff x="1449236" y="2234242"/>
            <a:chExt cx="336431" cy="1794786"/>
          </a:xfrm>
        </p:grpSpPr>
        <p:sp>
          <p:nvSpPr>
            <p:cNvPr id="6" name="Arrow: Chevron 5">
              <a:extLst>
                <a:ext uri="{FF2B5EF4-FFF2-40B4-BE49-F238E27FC236}">
                  <a16:creationId xmlns:a16="http://schemas.microsoft.com/office/drawing/2014/main" id="{0DF9122B-C8B3-6724-B7E1-470553FE3C24}"/>
                </a:ext>
              </a:extLst>
            </p:cNvPr>
            <p:cNvSpPr/>
            <p:nvPr/>
          </p:nvSpPr>
          <p:spPr>
            <a:xfrm rot="5400000">
              <a:off x="1388852" y="2294626"/>
              <a:ext cx="457200" cy="336431"/>
            </a:xfrm>
            <a:prstGeom prst="chevron">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669"/>
                </a:solidFill>
                <a:effectLst/>
                <a:uLnTx/>
                <a:uFillTx/>
                <a:latin typeface="Verdana" panose="020B0604030504040204"/>
                <a:ea typeface="+mn-ea"/>
                <a:cs typeface="+mn-cs"/>
              </a:endParaRPr>
            </a:p>
          </p:txBody>
        </p:sp>
        <p:sp>
          <p:nvSpPr>
            <p:cNvPr id="7" name="Arrow: Chevron 6">
              <a:extLst>
                <a:ext uri="{FF2B5EF4-FFF2-40B4-BE49-F238E27FC236}">
                  <a16:creationId xmlns:a16="http://schemas.microsoft.com/office/drawing/2014/main" id="{6D97F235-51A4-ED9D-5BCF-AE708B631CE4}"/>
                </a:ext>
              </a:extLst>
            </p:cNvPr>
            <p:cNvSpPr/>
            <p:nvPr/>
          </p:nvSpPr>
          <p:spPr>
            <a:xfrm rot="5400000">
              <a:off x="1388852" y="2740488"/>
              <a:ext cx="457200" cy="336431"/>
            </a:xfrm>
            <a:prstGeom prst="chevron">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669"/>
                </a:solidFill>
                <a:effectLst/>
                <a:uLnTx/>
                <a:uFillTx/>
                <a:latin typeface="Verdana" panose="020B0604030504040204"/>
                <a:ea typeface="+mn-ea"/>
                <a:cs typeface="+mn-cs"/>
              </a:endParaRPr>
            </a:p>
          </p:txBody>
        </p:sp>
        <p:sp>
          <p:nvSpPr>
            <p:cNvPr id="8" name="Arrow: Chevron 7">
              <a:extLst>
                <a:ext uri="{FF2B5EF4-FFF2-40B4-BE49-F238E27FC236}">
                  <a16:creationId xmlns:a16="http://schemas.microsoft.com/office/drawing/2014/main" id="{3B200399-6052-44A3-9CE0-21FC566CE9D3}"/>
                </a:ext>
              </a:extLst>
            </p:cNvPr>
            <p:cNvSpPr/>
            <p:nvPr/>
          </p:nvSpPr>
          <p:spPr>
            <a:xfrm rot="5400000">
              <a:off x="1388852" y="3186350"/>
              <a:ext cx="457200" cy="336431"/>
            </a:xfrm>
            <a:prstGeom prst="chevron">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669"/>
                </a:solidFill>
                <a:effectLst/>
                <a:uLnTx/>
                <a:uFillTx/>
                <a:latin typeface="Verdana" panose="020B0604030504040204"/>
                <a:ea typeface="+mn-ea"/>
                <a:cs typeface="+mn-cs"/>
              </a:endParaRPr>
            </a:p>
          </p:txBody>
        </p:sp>
        <p:sp>
          <p:nvSpPr>
            <p:cNvPr id="9" name="Arrow: Chevron 8">
              <a:extLst>
                <a:ext uri="{FF2B5EF4-FFF2-40B4-BE49-F238E27FC236}">
                  <a16:creationId xmlns:a16="http://schemas.microsoft.com/office/drawing/2014/main" id="{0F587E77-D242-D38A-CD7C-411358DF408D}"/>
                </a:ext>
              </a:extLst>
            </p:cNvPr>
            <p:cNvSpPr/>
            <p:nvPr/>
          </p:nvSpPr>
          <p:spPr>
            <a:xfrm rot="5400000">
              <a:off x="1388852" y="3632212"/>
              <a:ext cx="457200" cy="336431"/>
            </a:xfrm>
            <a:prstGeom prst="chevron">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669"/>
                </a:solidFill>
                <a:effectLst/>
                <a:uLnTx/>
                <a:uFillTx/>
                <a:latin typeface="Verdana" panose="020B0604030504040204"/>
                <a:ea typeface="+mn-ea"/>
                <a:cs typeface="+mn-cs"/>
              </a:endParaRPr>
            </a:p>
          </p:txBody>
        </p:sp>
      </p:grpSp>
    </p:spTree>
    <p:extLst>
      <p:ext uri="{BB962C8B-B14F-4D97-AF65-F5344CB8AC3E}">
        <p14:creationId xmlns:p14="http://schemas.microsoft.com/office/powerpoint/2010/main" val="43789211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7AA58-DE16-1BFF-CC68-6F1C08E7F916}"/>
              </a:ext>
            </a:extLst>
          </p:cNvPr>
          <p:cNvSpPr txBox="1">
            <a:spLocks/>
          </p:cNvSpPr>
          <p:nvPr/>
        </p:nvSpPr>
        <p:spPr>
          <a:xfrm>
            <a:off x="4390845" y="181155"/>
            <a:ext cx="7634377" cy="75049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Georgia" panose="02040502050405020303" pitchFamily="18" charset="0"/>
                <a:ea typeface="+mj-ea"/>
                <a:cs typeface="+mj-cs"/>
              </a:rPr>
              <a:t>Patient populations and screening</a:t>
            </a:r>
          </a:p>
        </p:txBody>
      </p:sp>
      <p:sp>
        <p:nvSpPr>
          <p:cNvPr id="3" name="Content Placeholder 3">
            <a:extLst>
              <a:ext uri="{FF2B5EF4-FFF2-40B4-BE49-F238E27FC236}">
                <a16:creationId xmlns:a16="http://schemas.microsoft.com/office/drawing/2014/main" id="{01D0AB27-9F10-A649-6A93-57BF1C033124}"/>
              </a:ext>
            </a:extLst>
          </p:cNvPr>
          <p:cNvSpPr txBox="1">
            <a:spLocks/>
          </p:cNvSpPr>
          <p:nvPr/>
        </p:nvSpPr>
        <p:spPr>
          <a:xfrm>
            <a:off x="522226" y="1027679"/>
            <a:ext cx="10579970" cy="1049129"/>
          </a:xfrm>
          <a:prstGeom prst="rect">
            <a:avLst/>
          </a:prstGeom>
        </p:spPr>
        <p:txBody>
          <a:bodyPr lIns="9144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Included populations are acute locations and patient is anticipated to have an overnight stay</a:t>
            </a:r>
          </a:p>
          <a:p>
            <a:pPr marL="457200" marR="0" lvl="1"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endParaRPr>
          </a:p>
        </p:txBody>
      </p:sp>
      <p:pic>
        <p:nvPicPr>
          <p:cNvPr id="5" name="Picture 4">
            <a:extLst>
              <a:ext uri="{FF2B5EF4-FFF2-40B4-BE49-F238E27FC236}">
                <a16:creationId xmlns:a16="http://schemas.microsoft.com/office/drawing/2014/main" id="{08013786-0DD9-509D-FCE3-DE11775187C0}"/>
              </a:ext>
            </a:extLst>
          </p:cNvPr>
          <p:cNvPicPr>
            <a:picLocks noChangeAspect="1"/>
          </p:cNvPicPr>
          <p:nvPr/>
        </p:nvPicPr>
        <p:blipFill>
          <a:blip r:embed="rId3"/>
          <a:stretch>
            <a:fillRect/>
          </a:stretch>
        </p:blipFill>
        <p:spPr>
          <a:xfrm>
            <a:off x="4915720" y="3221966"/>
            <a:ext cx="1381563" cy="2804649"/>
          </a:xfrm>
          <a:prstGeom prst="rect">
            <a:avLst/>
          </a:prstGeom>
        </p:spPr>
      </p:pic>
      <p:pic>
        <p:nvPicPr>
          <p:cNvPr id="7" name="Picture 6">
            <a:extLst>
              <a:ext uri="{FF2B5EF4-FFF2-40B4-BE49-F238E27FC236}">
                <a16:creationId xmlns:a16="http://schemas.microsoft.com/office/drawing/2014/main" id="{36A7165C-94AE-72DB-9A37-4D1B2D5260DE}"/>
              </a:ext>
            </a:extLst>
          </p:cNvPr>
          <p:cNvPicPr>
            <a:picLocks noChangeAspect="1"/>
          </p:cNvPicPr>
          <p:nvPr/>
        </p:nvPicPr>
        <p:blipFill rotWithShape="1">
          <a:blip r:embed="rId4"/>
          <a:srcRect r="19618" b="460"/>
          <a:stretch/>
        </p:blipFill>
        <p:spPr>
          <a:xfrm>
            <a:off x="6297283" y="2415396"/>
            <a:ext cx="5520905" cy="3923954"/>
          </a:xfrm>
          <a:prstGeom prst="rect">
            <a:avLst/>
          </a:prstGeom>
        </p:spPr>
      </p:pic>
      <p:sp>
        <p:nvSpPr>
          <p:cNvPr id="6" name="TextBox 5">
            <a:extLst>
              <a:ext uri="{FF2B5EF4-FFF2-40B4-BE49-F238E27FC236}">
                <a16:creationId xmlns:a16="http://schemas.microsoft.com/office/drawing/2014/main" id="{A65FA9CF-26C6-414E-D429-627F7AAFABDF}"/>
              </a:ext>
            </a:extLst>
          </p:cNvPr>
          <p:cNvSpPr txBox="1"/>
          <p:nvPr/>
        </p:nvSpPr>
        <p:spPr>
          <a:xfrm>
            <a:off x="522226" y="1984075"/>
            <a:ext cx="4349934" cy="3828227"/>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At risk populations:</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Patients who have had an overnight stay or invasive medical or surgical procedure in a healthcare facility outside the U.S. in the previous year</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Patients who have had an overnight stay in a LTACH or </a:t>
            </a:r>
            <a:r>
              <a:rPr kumimoji="0" lang="en-US" sz="1600" b="0" i="0" u="none" strike="noStrike" kern="1200" cap="none" spc="0" normalizeH="0" baseline="0" noProof="0" dirty="0" err="1">
                <a:ln>
                  <a:noFill/>
                </a:ln>
                <a:solidFill>
                  <a:srgbClr val="636669"/>
                </a:solidFill>
                <a:effectLst/>
                <a:uLnTx/>
                <a:uFillTx/>
                <a:latin typeface="Verdana" panose="020B0604030504040204" pitchFamily="34" charset="0"/>
                <a:ea typeface="Verdana" panose="020B0604030504040204" pitchFamily="34" charset="0"/>
                <a:cs typeface="+mn-cs"/>
              </a:rPr>
              <a:t>vSNF</a:t>
            </a:r>
            <a:r>
              <a:rPr kumimoji="0" lang="en-US" sz="16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 anywhere in the U.S. in the previous year</a:t>
            </a:r>
          </a:p>
        </p:txBody>
      </p:sp>
    </p:spTree>
    <p:extLst>
      <p:ext uri="{BB962C8B-B14F-4D97-AF65-F5344CB8AC3E}">
        <p14:creationId xmlns:p14="http://schemas.microsoft.com/office/powerpoint/2010/main" val="246677453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7AA58-DE16-1BFF-CC68-6F1C08E7F916}"/>
              </a:ext>
            </a:extLst>
          </p:cNvPr>
          <p:cNvSpPr txBox="1">
            <a:spLocks/>
          </p:cNvSpPr>
          <p:nvPr/>
        </p:nvSpPr>
        <p:spPr>
          <a:xfrm>
            <a:off x="9454551" y="140052"/>
            <a:ext cx="2449902" cy="6835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Georgia" panose="02040502050405020303" pitchFamily="18" charset="0"/>
                <a:ea typeface="+mj-ea"/>
                <a:cs typeface="+mj-cs"/>
              </a:rPr>
              <a:t>Screening</a:t>
            </a:r>
          </a:p>
        </p:txBody>
      </p:sp>
      <p:sp>
        <p:nvSpPr>
          <p:cNvPr id="3" name="Content Placeholder 3">
            <a:extLst>
              <a:ext uri="{FF2B5EF4-FFF2-40B4-BE49-F238E27FC236}">
                <a16:creationId xmlns:a16="http://schemas.microsoft.com/office/drawing/2014/main" id="{01D0AB27-9F10-A649-6A93-57BF1C033124}"/>
              </a:ext>
            </a:extLst>
          </p:cNvPr>
          <p:cNvSpPr txBox="1">
            <a:spLocks/>
          </p:cNvSpPr>
          <p:nvPr/>
        </p:nvSpPr>
        <p:spPr>
          <a:xfrm>
            <a:off x="356558" y="1146970"/>
            <a:ext cx="11653304" cy="540994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Patients with a yes to any of the three questions have system-generated orders:</a:t>
            </a: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Contact precautions</a:t>
            </a: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CPO screening test</a:t>
            </a: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Candida auris screening test</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Exceptions</a:t>
            </a: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Patients discharged from the ED can have system screening orders cancelled</a:t>
            </a: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Patients who are known positive or have been screened within the last 30 days will not have new screening orders triggered (orders suppressed by rules)</a:t>
            </a: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Preadmission testing (surgical patients)- screening is completed on infectious disease screening form on admission</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Nurse obtains verbal consent from patient, collects swabs and sends to lab</a:t>
            </a: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Patients may refuse, but will be maintained in contact precautions for the remainder of their stay</a:t>
            </a: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CPO screening is a rectal swab</a:t>
            </a: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1400" b="0" i="1"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Candida auris</a:t>
            </a:r>
            <a:r>
              <a:rPr kumimoji="0" lang="en-US" sz="14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 screening is an axilla/groin swab</a:t>
            </a:r>
          </a:p>
        </p:txBody>
      </p:sp>
      <p:pic>
        <p:nvPicPr>
          <p:cNvPr id="4" name="Picture 3">
            <a:extLst>
              <a:ext uri="{FF2B5EF4-FFF2-40B4-BE49-F238E27FC236}">
                <a16:creationId xmlns:a16="http://schemas.microsoft.com/office/drawing/2014/main" id="{D67A16E1-3467-0D35-CE92-E23DB39D8651}"/>
              </a:ext>
            </a:extLst>
          </p:cNvPr>
          <p:cNvPicPr>
            <a:picLocks noChangeAspect="1"/>
          </p:cNvPicPr>
          <p:nvPr/>
        </p:nvPicPr>
        <p:blipFill>
          <a:blip r:embed="rId3"/>
          <a:stretch>
            <a:fillRect/>
          </a:stretch>
        </p:blipFill>
        <p:spPr>
          <a:xfrm>
            <a:off x="9564601" y="1311215"/>
            <a:ext cx="2270841" cy="2011476"/>
          </a:xfrm>
          <a:prstGeom prst="rect">
            <a:avLst/>
          </a:prstGeom>
        </p:spPr>
      </p:pic>
    </p:spTree>
    <p:extLst>
      <p:ext uri="{BB962C8B-B14F-4D97-AF65-F5344CB8AC3E}">
        <p14:creationId xmlns:p14="http://schemas.microsoft.com/office/powerpoint/2010/main" val="952984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979AA-8499-0B11-D6FA-92FBE7A1D21F}"/>
              </a:ext>
            </a:extLst>
          </p:cNvPr>
          <p:cNvSpPr>
            <a:spLocks noGrp="1"/>
          </p:cNvSpPr>
          <p:nvPr>
            <p:ph type="title"/>
          </p:nvPr>
        </p:nvSpPr>
        <p:spPr>
          <a:xfrm>
            <a:off x="458925" y="0"/>
            <a:ext cx="10058400" cy="1450757"/>
          </a:xfrm>
        </p:spPr>
        <p:txBody>
          <a:bodyPr/>
          <a:lstStyle/>
          <a:p>
            <a:r>
              <a:rPr lang="en-US" i="1" dirty="0"/>
              <a:t>C. Difficile </a:t>
            </a:r>
            <a:r>
              <a:rPr lang="en-US" dirty="0"/>
              <a:t>is Everywhere</a:t>
            </a:r>
          </a:p>
        </p:txBody>
      </p:sp>
      <p:sp>
        <p:nvSpPr>
          <p:cNvPr id="3" name="Content Placeholder 2">
            <a:extLst>
              <a:ext uri="{FF2B5EF4-FFF2-40B4-BE49-F238E27FC236}">
                <a16:creationId xmlns:a16="http://schemas.microsoft.com/office/drawing/2014/main" id="{7C6DAFE6-87B2-905E-CD88-33C75641B7F7}"/>
              </a:ext>
            </a:extLst>
          </p:cNvPr>
          <p:cNvSpPr>
            <a:spLocks noGrp="1"/>
          </p:cNvSpPr>
          <p:nvPr>
            <p:ph sz="half" idx="1"/>
          </p:nvPr>
        </p:nvSpPr>
        <p:spPr/>
        <p:txBody>
          <a:bodyPr>
            <a:normAutofit/>
          </a:bodyPr>
          <a:lstStyle/>
          <a:p>
            <a:pPr lvl="1"/>
            <a:r>
              <a:rPr lang="en-US" dirty="0"/>
              <a:t>Environmental locations including restrooms, park equipment</a:t>
            </a:r>
          </a:p>
          <a:p>
            <a:pPr marL="457200" lvl="1" indent="0">
              <a:buNone/>
            </a:pPr>
            <a:endParaRPr lang="en-US" dirty="0"/>
          </a:p>
          <a:p>
            <a:pPr lvl="1"/>
            <a:r>
              <a:rPr lang="en-US" dirty="0"/>
              <a:t>Found in retail meats: ground beef, pork, turkey, sausages from 20-63%</a:t>
            </a:r>
          </a:p>
          <a:p>
            <a:pPr marL="457200" lvl="1" indent="0">
              <a:buNone/>
            </a:pPr>
            <a:endParaRPr lang="en-US" dirty="0"/>
          </a:p>
          <a:p>
            <a:pPr lvl="1"/>
            <a:r>
              <a:rPr lang="en-US" dirty="0"/>
              <a:t>In hospitals, "high-touch" surfaces: bed rails, call buttons, phones, tables</a:t>
            </a:r>
          </a:p>
          <a:p>
            <a:pPr lvl="1"/>
            <a:endParaRPr lang="en-US" dirty="0"/>
          </a:p>
          <a:p>
            <a:pPr lvl="1"/>
            <a:r>
              <a:rPr lang="en-US" dirty="0"/>
              <a:t>Most contaminated area is within 3 feet of patient’s bed*</a:t>
            </a:r>
          </a:p>
          <a:p>
            <a:pPr lvl="2"/>
            <a:r>
              <a:rPr lang="en-US" dirty="0"/>
              <a:t>There is evidence of aerial dissemination of spores even in bedbound patients</a:t>
            </a:r>
          </a:p>
        </p:txBody>
      </p:sp>
      <p:pic>
        <p:nvPicPr>
          <p:cNvPr id="1026" name="Picture 2" descr="Figure 1.">
            <a:extLst>
              <a:ext uri="{FF2B5EF4-FFF2-40B4-BE49-F238E27FC236}">
                <a16:creationId xmlns:a16="http://schemas.microsoft.com/office/drawing/2014/main" id="{6FF8183A-AA3E-B318-C935-6010F8D497A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902891" y="1167575"/>
            <a:ext cx="4955734" cy="2690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gure 2.">
            <a:extLst>
              <a:ext uri="{FF2B5EF4-FFF2-40B4-BE49-F238E27FC236}">
                <a16:creationId xmlns:a16="http://schemas.microsoft.com/office/drawing/2014/main" id="{668C5366-5B1F-408D-3113-7B8EBF41CD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4256" y="4001294"/>
            <a:ext cx="4964369" cy="27857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80FD103-78B6-E6C6-E4BA-DA7047F1A3F4}"/>
              </a:ext>
            </a:extLst>
          </p:cNvPr>
          <p:cNvSpPr txBox="1"/>
          <p:nvPr/>
        </p:nvSpPr>
        <p:spPr>
          <a:xfrm>
            <a:off x="1172718" y="6176963"/>
            <a:ext cx="6094476" cy="553998"/>
          </a:xfrm>
          <a:prstGeom prst="rect">
            <a:avLst/>
          </a:prstGeom>
          <a:noFill/>
        </p:spPr>
        <p:txBody>
          <a:bodyPr wrap="square">
            <a:spAutoFit/>
          </a:bodyPr>
          <a:lstStyle/>
          <a:p>
            <a:r>
              <a:rPr lang="en-US" sz="1000" dirty="0"/>
              <a:t>10.1055/s-0040-1701234</a:t>
            </a:r>
          </a:p>
          <a:p>
            <a:r>
              <a:rPr lang="en-US" sz="1000" dirty="0"/>
              <a:t>10.1186/1471-2334-8-7</a:t>
            </a:r>
          </a:p>
          <a:p>
            <a:r>
              <a:rPr lang="en-US" sz="1000" dirty="0"/>
              <a:t>10.1093/ofid/ofx018</a:t>
            </a:r>
          </a:p>
        </p:txBody>
      </p:sp>
    </p:spTree>
    <p:extLst>
      <p:ext uri="{BB962C8B-B14F-4D97-AF65-F5344CB8AC3E}">
        <p14:creationId xmlns:p14="http://schemas.microsoft.com/office/powerpoint/2010/main" val="390422510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ardyCHROM™ CRE (Carbapenem-Resistant Enterobacterales), Chromogenic  Medium, 100mm Plate">
            <a:extLst>
              <a:ext uri="{FF2B5EF4-FFF2-40B4-BE49-F238E27FC236}">
                <a16:creationId xmlns:a16="http://schemas.microsoft.com/office/drawing/2014/main" id="{8703F717-FAC5-236A-2FB1-1E01330E8A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8508" y="3872434"/>
            <a:ext cx="2495550" cy="24955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947AA58-DE16-1BFF-CC68-6F1C08E7F916}"/>
              </a:ext>
            </a:extLst>
          </p:cNvPr>
          <p:cNvSpPr txBox="1">
            <a:spLocks/>
          </p:cNvSpPr>
          <p:nvPr/>
        </p:nvSpPr>
        <p:spPr>
          <a:xfrm>
            <a:off x="7746521" y="131426"/>
            <a:ext cx="4304581" cy="6835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Georgia" panose="02040502050405020303" pitchFamily="18" charset="0"/>
                <a:ea typeface="+mj-ea"/>
                <a:cs typeface="+mj-cs"/>
              </a:rPr>
              <a:t>Laboratory Process</a:t>
            </a:r>
          </a:p>
        </p:txBody>
      </p:sp>
      <p:sp>
        <p:nvSpPr>
          <p:cNvPr id="3" name="Content Placeholder 3">
            <a:extLst>
              <a:ext uri="{FF2B5EF4-FFF2-40B4-BE49-F238E27FC236}">
                <a16:creationId xmlns:a16="http://schemas.microsoft.com/office/drawing/2014/main" id="{01D0AB27-9F10-A649-6A93-57BF1C033124}"/>
              </a:ext>
            </a:extLst>
          </p:cNvPr>
          <p:cNvSpPr txBox="1">
            <a:spLocks/>
          </p:cNvSpPr>
          <p:nvPr/>
        </p:nvSpPr>
        <p:spPr>
          <a:xfrm>
            <a:off x="329332" y="896471"/>
            <a:ext cx="11082738" cy="5830103"/>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Screening is done via culture-based methods</a:t>
            </a: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1700" b="0" i="1"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Candida auris- </a:t>
            </a:r>
            <a:r>
              <a:rPr kumimoji="0" lang="en-US" sz="17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groin/axilla swabs plated to Hardy CHROM Candida + auris media. Confirmation of Candida auris using UV fluorescence and/or MALDI-TOF MS</a:t>
            </a: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err="1">
                <a:ln>
                  <a:noFill/>
                </a:ln>
                <a:solidFill>
                  <a:srgbClr val="636669"/>
                </a:solidFill>
                <a:effectLst/>
                <a:uLnTx/>
                <a:uFillTx/>
                <a:latin typeface="Verdana" panose="020B0604030504040204" pitchFamily="34" charset="0"/>
                <a:ea typeface="Verdana" panose="020B0604030504040204" pitchFamily="34" charset="0"/>
                <a:cs typeface="+mn-cs"/>
              </a:rPr>
              <a:t>Carbapenemase</a:t>
            </a:r>
            <a:r>
              <a:rPr kumimoji="0" lang="en-US" sz="17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-producing organism screening</a:t>
            </a:r>
          </a:p>
          <a:p>
            <a:pPr marL="1143000" marR="0" lvl="2"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Rectal swabs plated to </a:t>
            </a:r>
            <a:r>
              <a:rPr kumimoji="0" lang="en-US" sz="1500" b="0" i="0" u="none" strike="noStrike" kern="1200" cap="none" spc="0" normalizeH="0" baseline="0" noProof="0" dirty="0" err="1">
                <a:ln>
                  <a:noFill/>
                </a:ln>
                <a:solidFill>
                  <a:srgbClr val="636669"/>
                </a:solidFill>
                <a:effectLst/>
                <a:uLnTx/>
                <a:uFillTx/>
                <a:latin typeface="Verdana" panose="020B0604030504040204" pitchFamily="34" charset="0"/>
                <a:ea typeface="Verdana" panose="020B0604030504040204" pitchFamily="34" charset="0"/>
                <a:cs typeface="+mn-cs"/>
              </a:rPr>
              <a:t>HardyCHROM</a:t>
            </a:r>
            <a:r>
              <a:rPr kumimoji="0" lang="en-US" sz="15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 CRE agar. Organisms that grow are identified with either VITEK2 or MALDI-TOF MS</a:t>
            </a:r>
          </a:p>
          <a:p>
            <a:pPr marL="1143000" marR="0" lvl="2"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Isolates of </a:t>
            </a:r>
            <a:r>
              <a:rPr kumimoji="0" lang="en-US" sz="1500" b="0" i="0" u="none" strike="noStrike" kern="1200" cap="none" spc="0" normalizeH="0" baseline="0" noProof="0" dirty="0" err="1">
                <a:ln>
                  <a:noFill/>
                </a:ln>
                <a:solidFill>
                  <a:srgbClr val="636669"/>
                </a:solidFill>
                <a:effectLst/>
                <a:uLnTx/>
                <a:uFillTx/>
                <a:latin typeface="Verdana" panose="020B0604030504040204" pitchFamily="34" charset="0"/>
                <a:ea typeface="Verdana" panose="020B0604030504040204" pitchFamily="34" charset="0"/>
                <a:cs typeface="+mn-cs"/>
              </a:rPr>
              <a:t>Enterobacterales</a:t>
            </a:r>
            <a:r>
              <a:rPr kumimoji="0" lang="en-US" sz="15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 Pseudomonas aeruginosa, and Acinetobacter baumannii are tested for presence of NDM, VIM, IMP, OXA-48-like, and KPC using NG-Test CARBA5</a:t>
            </a: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AZ: all </a:t>
            </a:r>
            <a:r>
              <a:rPr kumimoji="0" lang="en-US" sz="1600" b="0" i="1"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Candida auris</a:t>
            </a:r>
            <a:r>
              <a:rPr kumimoji="0" lang="en-US" sz="16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 and CPO isolates sent to ASPHL</a:t>
            </a:r>
            <a:r>
              <a:rPr kumimoji="0" lang="en-US" sz="19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 </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Turn-around times (TAT are from when the culture starts at the testing laboratory)</a:t>
            </a: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C. auris screens – 72 hours for a final negative result</a:t>
            </a:r>
          </a:p>
          <a:p>
            <a:pPr marL="1143000" marR="0" lvl="2"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At the 24 and 48 hour reads of this culture, a report of “In progress” will be issued if</a:t>
            </a:r>
          </a:p>
          <a:p>
            <a:pPr marL="914400" marR="0" lvl="2"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a:pPr>
            <a:r>
              <a:rPr kumimoji="0" lang="en-US" sz="15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    there is no growth on the media, or growth of organisms with morphologies not typical</a:t>
            </a:r>
          </a:p>
          <a:p>
            <a:pPr marL="914400" marR="0" lvl="2"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a:pPr>
            <a:r>
              <a:rPr kumimoji="0" lang="en-US" sz="15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    of Candida auris</a:t>
            </a:r>
          </a:p>
          <a:p>
            <a:pPr marL="1143000" marR="0" lvl="2"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Cultures positive for C. auris will be reported immediately</a:t>
            </a: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CPO screens – 24-48 hours for a negative result</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Patient kept in contact precautions until result received</a:t>
            </a:r>
          </a:p>
        </p:txBody>
      </p:sp>
    </p:spTree>
    <p:extLst>
      <p:ext uri="{BB962C8B-B14F-4D97-AF65-F5344CB8AC3E}">
        <p14:creationId xmlns:p14="http://schemas.microsoft.com/office/powerpoint/2010/main" val="93774910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7AA58-DE16-1BFF-CC68-6F1C08E7F916}"/>
              </a:ext>
            </a:extLst>
          </p:cNvPr>
          <p:cNvSpPr txBox="1">
            <a:spLocks/>
          </p:cNvSpPr>
          <p:nvPr/>
        </p:nvSpPr>
        <p:spPr>
          <a:xfrm>
            <a:off x="7427343" y="140052"/>
            <a:ext cx="4477110" cy="6835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Georgia" panose="02040502050405020303" pitchFamily="18" charset="0"/>
              <a:ea typeface="+mj-ea"/>
              <a:cs typeface="+mj-cs"/>
            </a:endParaRPr>
          </a:p>
        </p:txBody>
      </p:sp>
      <p:sp>
        <p:nvSpPr>
          <p:cNvPr id="3" name="Content Placeholder 3">
            <a:extLst>
              <a:ext uri="{FF2B5EF4-FFF2-40B4-BE49-F238E27FC236}">
                <a16:creationId xmlns:a16="http://schemas.microsoft.com/office/drawing/2014/main" id="{01D0AB27-9F10-A649-6A93-57BF1C033124}"/>
              </a:ext>
            </a:extLst>
          </p:cNvPr>
          <p:cNvSpPr txBox="1">
            <a:spLocks/>
          </p:cNvSpPr>
          <p:nvPr/>
        </p:nvSpPr>
        <p:spPr>
          <a:xfrm>
            <a:off x="457200" y="1146807"/>
            <a:ext cx="6970143" cy="514134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Positive patients:</a:t>
            </a: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Must be reported to public health</a:t>
            </a:r>
          </a:p>
          <a:p>
            <a:pPr marL="1143000" marR="0" lvl="2"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Lab reporting through ELR process</a:t>
            </a:r>
          </a:p>
          <a:p>
            <a:pPr marL="1143000" marR="0" lvl="2"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IP/provider reporting through state reporting system per communicable disease reporting regulations</a:t>
            </a: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Kept in contact precautions for duration of stay</a:t>
            </a: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Only treated if they have clinical infection. No treatment for colonization, on screen alert language to providers</a:t>
            </a: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Status reported back to sending agency and/or receiving agency on hospital visit summary</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Positive patients are placed in contact precautions during any subsequent stay for 1 year</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endParaRPr>
          </a:p>
        </p:txBody>
      </p:sp>
      <p:pic>
        <p:nvPicPr>
          <p:cNvPr id="5" name="Picture 4">
            <a:extLst>
              <a:ext uri="{FF2B5EF4-FFF2-40B4-BE49-F238E27FC236}">
                <a16:creationId xmlns:a16="http://schemas.microsoft.com/office/drawing/2014/main" id="{55D44DA3-7D9F-7E38-2AF6-02B28FFA5CE4}"/>
              </a:ext>
            </a:extLst>
          </p:cNvPr>
          <p:cNvPicPr>
            <a:picLocks noChangeAspect="1"/>
          </p:cNvPicPr>
          <p:nvPr/>
        </p:nvPicPr>
        <p:blipFill>
          <a:blip r:embed="rId3"/>
          <a:stretch>
            <a:fillRect/>
          </a:stretch>
        </p:blipFill>
        <p:spPr>
          <a:xfrm>
            <a:off x="7504625" y="1053092"/>
            <a:ext cx="4399828" cy="5664856"/>
          </a:xfrm>
          <a:prstGeom prst="rect">
            <a:avLst/>
          </a:prstGeom>
        </p:spPr>
      </p:pic>
      <p:sp>
        <p:nvSpPr>
          <p:cNvPr id="7" name="TextBox 6">
            <a:extLst>
              <a:ext uri="{FF2B5EF4-FFF2-40B4-BE49-F238E27FC236}">
                <a16:creationId xmlns:a16="http://schemas.microsoft.com/office/drawing/2014/main" id="{00B8DCEE-C7E1-5525-4B5F-2CDBC198E291}"/>
              </a:ext>
            </a:extLst>
          </p:cNvPr>
          <p:cNvSpPr txBox="1"/>
          <p:nvPr/>
        </p:nvSpPr>
        <p:spPr>
          <a:xfrm>
            <a:off x="5871712" y="124126"/>
            <a:ext cx="6111814" cy="64633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Georgia" panose="02040502050405020303" pitchFamily="18" charset="0"/>
                <a:ea typeface="+mn-ea"/>
                <a:cs typeface="+mn-cs"/>
              </a:rPr>
              <a:t>Patient Management </a:t>
            </a:r>
            <a:endParaRPr kumimoji="0" lang="en-US" sz="3600" b="0" i="0" u="none" strike="noStrike" kern="1200" cap="none" spc="0" normalizeH="0" baseline="0" noProof="0" dirty="0">
              <a:ln>
                <a:noFill/>
              </a:ln>
              <a:solidFill>
                <a:srgbClr val="636669"/>
              </a:solidFill>
              <a:effectLst/>
              <a:uLnTx/>
              <a:uFillTx/>
              <a:latin typeface="Verdana" panose="020B0604030504040204"/>
              <a:ea typeface="+mn-ea"/>
              <a:cs typeface="+mn-cs"/>
            </a:endParaRPr>
          </a:p>
        </p:txBody>
      </p:sp>
    </p:spTree>
    <p:extLst>
      <p:ext uri="{BB962C8B-B14F-4D97-AF65-F5344CB8AC3E}">
        <p14:creationId xmlns:p14="http://schemas.microsoft.com/office/powerpoint/2010/main" val="412091691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D9969-92D2-4C6D-9FDF-B6C96CE38C4D}"/>
              </a:ext>
            </a:extLst>
          </p:cNvPr>
          <p:cNvSpPr txBox="1">
            <a:spLocks/>
          </p:cNvSpPr>
          <p:nvPr/>
        </p:nvSpPr>
        <p:spPr>
          <a:xfrm>
            <a:off x="3843985" y="76291"/>
            <a:ext cx="8000882" cy="6504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Georgia" panose="02040502050405020303" pitchFamily="18" charset="0"/>
                <a:ea typeface="+mj-ea"/>
                <a:cs typeface="+mj-cs"/>
              </a:rPr>
              <a:t>MDRO Admission Screening</a:t>
            </a:r>
          </a:p>
        </p:txBody>
      </p:sp>
      <p:sp>
        <p:nvSpPr>
          <p:cNvPr id="8" name="TextBox 7">
            <a:extLst>
              <a:ext uri="{FF2B5EF4-FFF2-40B4-BE49-F238E27FC236}">
                <a16:creationId xmlns:a16="http://schemas.microsoft.com/office/drawing/2014/main" id="{DA1D6A98-1FFC-7D90-D0F9-CBFCB705034F}"/>
              </a:ext>
            </a:extLst>
          </p:cNvPr>
          <p:cNvSpPr txBox="1"/>
          <p:nvPr/>
        </p:nvSpPr>
        <p:spPr>
          <a:xfrm>
            <a:off x="32159" y="6560144"/>
            <a:ext cx="1225632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white">
                    <a:lumMod val="65000"/>
                  </a:prstClr>
                </a:solidFill>
                <a:effectLst/>
                <a:uLnTx/>
                <a:uFillTx/>
                <a:latin typeface="Century Gothic" panose="020B0502020202020204" pitchFamily="34" charset="0"/>
                <a:ea typeface="Calibri" panose="020F0502020204030204" pitchFamily="34" charset="0"/>
                <a:cs typeface="+mn-cs"/>
              </a:rPr>
              <a:t>Privileged and confidential </a:t>
            </a:r>
            <a:r>
              <a:rPr kumimoji="0" lang="en-US" sz="600" b="0" i="0" u="none" strike="noStrike" kern="1200" cap="none" spc="0" normalizeH="0" baseline="0" noProof="0">
                <a:ln>
                  <a:noFill/>
                </a:ln>
                <a:solidFill>
                  <a:prstClr val="white">
                    <a:lumMod val="65000"/>
                  </a:prstClr>
                </a:solidFill>
                <a:effectLst/>
                <a:uLnTx/>
                <a:uFillTx/>
                <a:latin typeface="Century Gothic" panose="020B0502020202020204" pitchFamily="34" charset="0"/>
                <a:ea typeface="Calibri" panose="020F0502020204030204" pitchFamily="34" charset="0"/>
                <a:cs typeface="+mn-cs"/>
              </a:rPr>
              <a:t>pursuant to state laws including AZ: A.R.S. § 36-441 et seq., A.R.S. § 36-2401 et seq., A.R.S. § 36-445 et seq. CA: Evidence Code §§ 1157 and 1157.5. CO: C.R.S. § 12-36.5-104, C.R.S.A. § 25-3-109 NE: Health Care Quality Improvement Act § 71-7909 et seq., § 71-7901 et seq., § 71-7912 et seq., § 71-7913 et seq. NV: N.R.S. § 49.119, N.R.S. § 49.265 WY: W.S. § 35-2-609, W.S. § 35-2-910, W.S § 35-17-305</a:t>
            </a:r>
            <a:endParaRPr kumimoji="0" lang="en-US" sz="800" b="0" i="0" u="none" strike="noStrike" kern="1200" cap="none" spc="0" normalizeH="0" baseline="0" noProof="0">
              <a:ln>
                <a:noFill/>
              </a:ln>
              <a:solidFill>
                <a:prstClr val="white">
                  <a:lumMod val="65000"/>
                </a:prstClr>
              </a:solidFill>
              <a:effectLst/>
              <a:uLnTx/>
              <a:uFillTx/>
              <a:latin typeface="Century Gothic" panose="020B0502020202020204" pitchFamily="34" charset="0"/>
              <a:ea typeface="Calibri" panose="020F0502020204030204" pitchFamily="34" charset="0"/>
              <a:cs typeface="+mn-cs"/>
            </a:endParaRPr>
          </a:p>
        </p:txBody>
      </p:sp>
      <p:sp>
        <p:nvSpPr>
          <p:cNvPr id="15" name="TextBox 1">
            <a:extLst>
              <a:ext uri="{FF2B5EF4-FFF2-40B4-BE49-F238E27FC236}">
                <a16:creationId xmlns:a16="http://schemas.microsoft.com/office/drawing/2014/main" id="{DE84C169-94B6-9CDC-C87C-ED5319D02333}"/>
              </a:ext>
            </a:extLst>
          </p:cNvPr>
          <p:cNvSpPr txBox="1"/>
          <p:nvPr/>
        </p:nvSpPr>
        <p:spPr>
          <a:xfrm>
            <a:off x="2099279" y="5261451"/>
            <a:ext cx="390524" cy="20002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Verdana" panose="020B0604030504040204"/>
                <a:ea typeface="+mn-ea"/>
                <a:cs typeface="+mn-cs"/>
              </a:rPr>
              <a:t>43</a:t>
            </a:r>
          </a:p>
        </p:txBody>
      </p:sp>
      <p:sp>
        <p:nvSpPr>
          <p:cNvPr id="16" name="TextBox 1">
            <a:extLst>
              <a:ext uri="{FF2B5EF4-FFF2-40B4-BE49-F238E27FC236}">
                <a16:creationId xmlns:a16="http://schemas.microsoft.com/office/drawing/2014/main" id="{1462EA23-8341-2083-836A-84A34CBB1FD7}"/>
              </a:ext>
            </a:extLst>
          </p:cNvPr>
          <p:cNvSpPr txBox="1"/>
          <p:nvPr/>
        </p:nvSpPr>
        <p:spPr>
          <a:xfrm>
            <a:off x="5599472" y="5261451"/>
            <a:ext cx="380996" cy="20002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Verdana" panose="020B0604030504040204"/>
                <a:ea typeface="+mn-ea"/>
                <a:cs typeface="+mn-cs"/>
              </a:rPr>
              <a:t>8</a:t>
            </a:r>
          </a:p>
        </p:txBody>
      </p:sp>
      <p:sp>
        <p:nvSpPr>
          <p:cNvPr id="17" name="TextBox 1">
            <a:extLst>
              <a:ext uri="{FF2B5EF4-FFF2-40B4-BE49-F238E27FC236}">
                <a16:creationId xmlns:a16="http://schemas.microsoft.com/office/drawing/2014/main" id="{8EF6210A-1A14-33CF-38E9-A8DEED8ECD14}"/>
              </a:ext>
            </a:extLst>
          </p:cNvPr>
          <p:cNvSpPr txBox="1"/>
          <p:nvPr/>
        </p:nvSpPr>
        <p:spPr>
          <a:xfrm>
            <a:off x="3867496" y="5261451"/>
            <a:ext cx="344758" cy="20002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Verdana" panose="020B0604030504040204"/>
                <a:ea typeface="+mn-ea"/>
                <a:cs typeface="+mn-cs"/>
              </a:rPr>
              <a:t>5</a:t>
            </a:r>
          </a:p>
        </p:txBody>
      </p:sp>
      <p:sp>
        <p:nvSpPr>
          <p:cNvPr id="18" name="TextBox 1">
            <a:extLst>
              <a:ext uri="{FF2B5EF4-FFF2-40B4-BE49-F238E27FC236}">
                <a16:creationId xmlns:a16="http://schemas.microsoft.com/office/drawing/2014/main" id="{F137BC1F-B49C-8702-79E2-9125E531BF1D}"/>
              </a:ext>
            </a:extLst>
          </p:cNvPr>
          <p:cNvSpPr txBox="1"/>
          <p:nvPr/>
        </p:nvSpPr>
        <p:spPr>
          <a:xfrm>
            <a:off x="7323645" y="5261451"/>
            <a:ext cx="220156" cy="20002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Verdana" panose="020B0604030504040204"/>
                <a:ea typeface="+mn-ea"/>
                <a:cs typeface="+mn-cs"/>
              </a:rPr>
              <a:t>5</a:t>
            </a:r>
          </a:p>
        </p:txBody>
      </p:sp>
      <p:sp>
        <p:nvSpPr>
          <p:cNvPr id="10" name="TextBox 9">
            <a:extLst>
              <a:ext uri="{FF2B5EF4-FFF2-40B4-BE49-F238E27FC236}">
                <a16:creationId xmlns:a16="http://schemas.microsoft.com/office/drawing/2014/main" id="{C50B0C56-B7DD-76B2-4423-68C5DA3C2BD3}"/>
              </a:ext>
            </a:extLst>
          </p:cNvPr>
          <p:cNvSpPr txBox="1"/>
          <p:nvPr/>
        </p:nvSpPr>
        <p:spPr>
          <a:xfrm>
            <a:off x="3752211" y="1066332"/>
            <a:ext cx="8407630" cy="549381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36669"/>
                </a:solidFill>
                <a:effectLst/>
                <a:uLnTx/>
                <a:uFillTx/>
                <a:latin typeface="Verdana" panose="020B0604030504040204"/>
                <a:ea typeface="+mn-ea"/>
                <a:cs typeface="+mn-cs"/>
              </a:rPr>
              <a:t>Screening began in AZ and CO In March 2024, and all other states in April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36669"/>
              </a:solidFill>
              <a:effectLst/>
              <a:uLnTx/>
              <a:uFillTx/>
              <a:latin typeface="Verdana" panose="020B0604030504040204"/>
              <a:ea typeface="+mn-ea"/>
              <a:cs typeface="+mn-cs"/>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36669"/>
                </a:solidFill>
                <a:effectLst/>
                <a:uLnTx/>
                <a:uFillTx/>
                <a:latin typeface="Verdana" panose="020B0604030504040204"/>
                <a:ea typeface="+mn-ea"/>
                <a:cs typeface="+mn-cs"/>
              </a:rPr>
              <a:t>Test Indications:</a:t>
            </a: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36669"/>
                </a:solidFill>
                <a:effectLst/>
                <a:uLnTx/>
                <a:uFillTx/>
                <a:latin typeface="Verdana" panose="020B0604030504040204"/>
                <a:ea typeface="+mn-ea"/>
                <a:cs typeface="+mn-cs"/>
              </a:rPr>
              <a:t>Admission risk factor- IT rules fire orders</a:t>
            </a: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36669"/>
                </a:solidFill>
                <a:effectLst/>
                <a:uLnTx/>
                <a:uFillTx/>
                <a:latin typeface="Verdana" panose="020B0604030504040204"/>
                <a:ea typeface="+mn-ea"/>
                <a:cs typeface="+mn-cs"/>
              </a:rPr>
              <a:t>Point Prevalence Surveillance (PPS)</a:t>
            </a:r>
          </a:p>
          <a:p>
            <a:pPr marL="1200150" marR="0" lvl="2"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36669"/>
                </a:solidFill>
                <a:effectLst/>
                <a:uLnTx/>
                <a:uFillTx/>
                <a:latin typeface="Verdana" panose="020B0604030504040204"/>
                <a:ea typeface="+mn-ea"/>
                <a:cs typeface="+mn-cs"/>
              </a:rPr>
              <a:t>Directed by public health when a patient is found positive to determine if there has been facility transmission within given units</a:t>
            </a:r>
          </a:p>
          <a:p>
            <a:pPr marL="1200150" marR="0" lvl="2"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36669"/>
                </a:solidFill>
                <a:effectLst/>
                <a:uLnTx/>
                <a:uFillTx/>
                <a:latin typeface="Verdana" panose="020B0604030504040204"/>
                <a:ea typeface="+mn-ea"/>
                <a:cs typeface="+mn-cs"/>
              </a:rPr>
              <a:t>Ordered by IP</a:t>
            </a: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36669"/>
                </a:solidFill>
                <a:effectLst/>
                <a:uLnTx/>
                <a:uFillTx/>
                <a:latin typeface="Verdana" panose="020B0604030504040204"/>
                <a:ea typeface="+mn-ea"/>
                <a:cs typeface="+mn-cs"/>
              </a:rPr>
              <a:t>Exposure/Close Contact</a:t>
            </a:r>
          </a:p>
          <a:p>
            <a:pPr marL="1200150" marR="0" lvl="2"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36669"/>
                </a:solidFill>
                <a:effectLst/>
                <a:uLnTx/>
                <a:uFillTx/>
                <a:latin typeface="Verdana" panose="020B0604030504040204"/>
                <a:ea typeface="+mn-ea"/>
                <a:cs typeface="+mn-cs"/>
              </a:rPr>
              <a:t>Roommate or having been on the same unit as the positive patient for 3 or more days while the patient was not in transmission-based precautions</a:t>
            </a:r>
          </a:p>
          <a:p>
            <a:pPr marL="1200150" marR="0" lvl="2"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36669"/>
                </a:solidFill>
                <a:effectLst/>
                <a:uLnTx/>
                <a:uFillTx/>
                <a:latin typeface="Verdana" panose="020B0604030504040204"/>
                <a:ea typeface="+mn-ea"/>
                <a:cs typeface="+mn-cs"/>
              </a:rPr>
              <a:t>Ordered by IP</a:t>
            </a: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36669"/>
                </a:solidFill>
                <a:effectLst/>
                <a:uLnTx/>
                <a:uFillTx/>
                <a:latin typeface="Verdana" panose="020B0604030504040204"/>
                <a:ea typeface="+mn-ea"/>
                <a:cs typeface="+mn-cs"/>
              </a:rPr>
              <a:t>Clinical isolates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636669"/>
              </a:solidFill>
              <a:effectLst/>
              <a:uLnTx/>
              <a:uFillTx/>
              <a:latin typeface="Verdana" panose="020B0604030504040204"/>
              <a:ea typeface="+mn-ea"/>
              <a:cs typeface="+mn-cs"/>
            </a:endParaRPr>
          </a:p>
        </p:txBody>
      </p:sp>
      <p:pic>
        <p:nvPicPr>
          <p:cNvPr id="4" name="Picture 3" descr="A road with text overlay">
            <a:extLst>
              <a:ext uri="{FF2B5EF4-FFF2-40B4-BE49-F238E27FC236}">
                <a16:creationId xmlns:a16="http://schemas.microsoft.com/office/drawing/2014/main" id="{A36E629D-D141-9FC3-5E02-11C631C2161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48225" y="2415051"/>
            <a:ext cx="3595760" cy="23971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2416011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D9969-92D2-4C6D-9FDF-B6C96CE38C4D}"/>
              </a:ext>
            </a:extLst>
          </p:cNvPr>
          <p:cNvSpPr txBox="1">
            <a:spLocks/>
          </p:cNvSpPr>
          <p:nvPr/>
        </p:nvSpPr>
        <p:spPr>
          <a:xfrm>
            <a:off x="3843985" y="76291"/>
            <a:ext cx="8000882" cy="6504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Georgia" panose="02040502050405020303" pitchFamily="18" charset="0"/>
                <a:ea typeface="+mj-ea"/>
                <a:cs typeface="+mj-cs"/>
              </a:rPr>
              <a:t>Program Results</a:t>
            </a:r>
          </a:p>
        </p:txBody>
      </p:sp>
      <p:sp>
        <p:nvSpPr>
          <p:cNvPr id="8" name="TextBox 7">
            <a:extLst>
              <a:ext uri="{FF2B5EF4-FFF2-40B4-BE49-F238E27FC236}">
                <a16:creationId xmlns:a16="http://schemas.microsoft.com/office/drawing/2014/main" id="{DA1D6A98-1FFC-7D90-D0F9-CBFCB705034F}"/>
              </a:ext>
            </a:extLst>
          </p:cNvPr>
          <p:cNvSpPr txBox="1"/>
          <p:nvPr/>
        </p:nvSpPr>
        <p:spPr>
          <a:xfrm>
            <a:off x="32159" y="6560144"/>
            <a:ext cx="1225632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white">
                    <a:lumMod val="65000"/>
                  </a:prstClr>
                </a:solidFill>
                <a:effectLst/>
                <a:uLnTx/>
                <a:uFillTx/>
                <a:latin typeface="Century Gothic" panose="020B0502020202020204" pitchFamily="34" charset="0"/>
                <a:ea typeface="Calibri" panose="020F0502020204030204" pitchFamily="34" charset="0"/>
                <a:cs typeface="+mn-cs"/>
              </a:rPr>
              <a:t>Privileged and confidential </a:t>
            </a:r>
            <a:r>
              <a:rPr kumimoji="0" lang="en-US" sz="600" b="0" i="0" u="none" strike="noStrike" kern="1200" cap="none" spc="0" normalizeH="0" baseline="0" noProof="0">
                <a:ln>
                  <a:noFill/>
                </a:ln>
                <a:solidFill>
                  <a:prstClr val="white">
                    <a:lumMod val="65000"/>
                  </a:prstClr>
                </a:solidFill>
                <a:effectLst/>
                <a:uLnTx/>
                <a:uFillTx/>
                <a:latin typeface="Century Gothic" panose="020B0502020202020204" pitchFamily="34" charset="0"/>
                <a:ea typeface="Calibri" panose="020F0502020204030204" pitchFamily="34" charset="0"/>
                <a:cs typeface="+mn-cs"/>
              </a:rPr>
              <a:t>pursuant to state laws including AZ: A.R.S. § 36-441 et seq., A.R.S. § 36-2401 et seq., A.R.S. § 36-445 et seq. CA: Evidence Code §§ 1157 and 1157.5. CO: C.R.S. § 12-36.5-104, C.R.S.A. § 25-3-109 NE: Health Care Quality Improvement Act § 71-7909 et seq., § 71-7901 et seq., § 71-7912 et seq., § 71-7913 et seq. NV: N.R.S. § 49.119, N.R.S. § 49.265 WY: W.S. § 35-2-609, W.S. § 35-2-910, W.S § 35-17-305</a:t>
            </a:r>
            <a:endParaRPr kumimoji="0" lang="en-US" sz="800" b="0" i="0" u="none" strike="noStrike" kern="1200" cap="none" spc="0" normalizeH="0" baseline="0" noProof="0">
              <a:ln>
                <a:noFill/>
              </a:ln>
              <a:solidFill>
                <a:prstClr val="white">
                  <a:lumMod val="65000"/>
                </a:prstClr>
              </a:solidFill>
              <a:effectLst/>
              <a:uLnTx/>
              <a:uFillTx/>
              <a:latin typeface="Century Gothic" panose="020B0502020202020204" pitchFamily="34" charset="0"/>
              <a:ea typeface="Calibri" panose="020F0502020204030204" pitchFamily="34" charset="0"/>
              <a:cs typeface="+mn-cs"/>
            </a:endParaRPr>
          </a:p>
        </p:txBody>
      </p:sp>
      <p:sp>
        <p:nvSpPr>
          <p:cNvPr id="15" name="TextBox 1">
            <a:extLst>
              <a:ext uri="{FF2B5EF4-FFF2-40B4-BE49-F238E27FC236}">
                <a16:creationId xmlns:a16="http://schemas.microsoft.com/office/drawing/2014/main" id="{DE84C169-94B6-9CDC-C87C-ED5319D02333}"/>
              </a:ext>
            </a:extLst>
          </p:cNvPr>
          <p:cNvSpPr txBox="1"/>
          <p:nvPr/>
        </p:nvSpPr>
        <p:spPr>
          <a:xfrm>
            <a:off x="2099279" y="5261451"/>
            <a:ext cx="390524" cy="20002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Verdana" panose="020B0604030504040204"/>
                <a:ea typeface="+mn-ea"/>
                <a:cs typeface="+mn-cs"/>
              </a:rPr>
              <a:t>43</a:t>
            </a:r>
          </a:p>
        </p:txBody>
      </p:sp>
      <p:sp>
        <p:nvSpPr>
          <p:cNvPr id="16" name="TextBox 1">
            <a:extLst>
              <a:ext uri="{FF2B5EF4-FFF2-40B4-BE49-F238E27FC236}">
                <a16:creationId xmlns:a16="http://schemas.microsoft.com/office/drawing/2014/main" id="{1462EA23-8341-2083-836A-84A34CBB1FD7}"/>
              </a:ext>
            </a:extLst>
          </p:cNvPr>
          <p:cNvSpPr txBox="1"/>
          <p:nvPr/>
        </p:nvSpPr>
        <p:spPr>
          <a:xfrm>
            <a:off x="5599472" y="5261451"/>
            <a:ext cx="380996" cy="20002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Verdana" panose="020B0604030504040204"/>
                <a:ea typeface="+mn-ea"/>
                <a:cs typeface="+mn-cs"/>
              </a:rPr>
              <a:t>8</a:t>
            </a:r>
          </a:p>
        </p:txBody>
      </p:sp>
      <p:sp>
        <p:nvSpPr>
          <p:cNvPr id="17" name="TextBox 1">
            <a:extLst>
              <a:ext uri="{FF2B5EF4-FFF2-40B4-BE49-F238E27FC236}">
                <a16:creationId xmlns:a16="http://schemas.microsoft.com/office/drawing/2014/main" id="{8EF6210A-1A14-33CF-38E9-A8DEED8ECD14}"/>
              </a:ext>
            </a:extLst>
          </p:cNvPr>
          <p:cNvSpPr txBox="1"/>
          <p:nvPr/>
        </p:nvSpPr>
        <p:spPr>
          <a:xfrm>
            <a:off x="3867496" y="5261451"/>
            <a:ext cx="344758" cy="20002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Verdana" panose="020B0604030504040204"/>
                <a:ea typeface="+mn-ea"/>
                <a:cs typeface="+mn-cs"/>
              </a:rPr>
              <a:t>5</a:t>
            </a:r>
          </a:p>
        </p:txBody>
      </p:sp>
      <p:sp>
        <p:nvSpPr>
          <p:cNvPr id="18" name="TextBox 1">
            <a:extLst>
              <a:ext uri="{FF2B5EF4-FFF2-40B4-BE49-F238E27FC236}">
                <a16:creationId xmlns:a16="http://schemas.microsoft.com/office/drawing/2014/main" id="{F137BC1F-B49C-8702-79E2-9125E531BF1D}"/>
              </a:ext>
            </a:extLst>
          </p:cNvPr>
          <p:cNvSpPr txBox="1"/>
          <p:nvPr/>
        </p:nvSpPr>
        <p:spPr>
          <a:xfrm>
            <a:off x="7323645" y="5261451"/>
            <a:ext cx="220156" cy="20002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Verdana" panose="020B0604030504040204"/>
                <a:ea typeface="+mn-ea"/>
                <a:cs typeface="+mn-cs"/>
              </a:rPr>
              <a:t>5</a:t>
            </a:r>
          </a:p>
        </p:txBody>
      </p:sp>
      <p:graphicFrame>
        <p:nvGraphicFramePr>
          <p:cNvPr id="12" name="Table 11">
            <a:extLst>
              <a:ext uri="{FF2B5EF4-FFF2-40B4-BE49-F238E27FC236}">
                <a16:creationId xmlns:a16="http://schemas.microsoft.com/office/drawing/2014/main" id="{08AD2E06-F97C-6F34-E6D6-7D74E8E9188F}"/>
              </a:ext>
            </a:extLst>
          </p:cNvPr>
          <p:cNvGraphicFramePr>
            <a:graphicFrameLocks noGrp="1"/>
          </p:cNvGraphicFramePr>
          <p:nvPr/>
        </p:nvGraphicFramePr>
        <p:xfrm>
          <a:off x="4802935" y="2185821"/>
          <a:ext cx="7228569" cy="2483318"/>
        </p:xfrm>
        <a:graphic>
          <a:graphicData uri="http://schemas.openxmlformats.org/drawingml/2006/table">
            <a:tbl>
              <a:tblPr firstRow="1" firstCol="1" bandRow="1"/>
              <a:tblGrid>
                <a:gridCol w="3080962">
                  <a:extLst>
                    <a:ext uri="{9D8B030D-6E8A-4147-A177-3AD203B41FA5}">
                      <a16:colId xmlns:a16="http://schemas.microsoft.com/office/drawing/2014/main" val="1092614955"/>
                    </a:ext>
                  </a:extLst>
                </a:gridCol>
                <a:gridCol w="2125794">
                  <a:extLst>
                    <a:ext uri="{9D8B030D-6E8A-4147-A177-3AD203B41FA5}">
                      <a16:colId xmlns:a16="http://schemas.microsoft.com/office/drawing/2014/main" val="3681924493"/>
                    </a:ext>
                  </a:extLst>
                </a:gridCol>
                <a:gridCol w="2021813">
                  <a:extLst>
                    <a:ext uri="{9D8B030D-6E8A-4147-A177-3AD203B41FA5}">
                      <a16:colId xmlns:a16="http://schemas.microsoft.com/office/drawing/2014/main" val="40139830"/>
                    </a:ext>
                  </a:extLst>
                </a:gridCol>
              </a:tblGrid>
              <a:tr h="520476">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gn="l">
                        <a:lnSpc>
                          <a:spcPct val="107000"/>
                        </a:lnSpc>
                        <a:spcBef>
                          <a:spcPts val="0"/>
                        </a:spcBef>
                        <a:spcAft>
                          <a:spcPts val="0"/>
                        </a:spcAft>
                      </a:pPr>
                      <a:r>
                        <a:rPr lang="en-US" sz="1800" dirty="0">
                          <a:effectLst/>
                          <a:latin typeface="+mn-lt"/>
                        </a:rPr>
                        <a:t> </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1085759" rtl="0" eaLnBrk="1" fontAlgn="auto" latinLnBrk="0" hangingPunct="1">
                        <a:lnSpc>
                          <a:spcPct val="107000"/>
                        </a:lnSpc>
                        <a:spcBef>
                          <a:spcPts val="0"/>
                        </a:spcBef>
                        <a:spcAft>
                          <a:spcPts val="0"/>
                        </a:spcAft>
                        <a:buClrTx/>
                        <a:buSzTx/>
                        <a:buFontTx/>
                        <a:buNone/>
                        <a:tabLst/>
                        <a:defRPr/>
                      </a:pPr>
                      <a:r>
                        <a:rPr lang="en-US" sz="1800" i="1" dirty="0">
                          <a:effectLst/>
                          <a:latin typeface="+mn-lt"/>
                        </a:rPr>
                        <a:t>Candida auris</a:t>
                      </a:r>
                      <a:endParaRPr lang="en-US" sz="1800" i="1" dirty="0">
                        <a:effectLst/>
                        <a:latin typeface="+mn-lt"/>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gn="ctr">
                        <a:lnSpc>
                          <a:spcPct val="107000"/>
                        </a:lnSpc>
                        <a:spcBef>
                          <a:spcPts val="0"/>
                        </a:spcBef>
                        <a:spcAft>
                          <a:spcPts val="0"/>
                        </a:spcAft>
                      </a:pPr>
                      <a:r>
                        <a:rPr lang="en-US" sz="1800" dirty="0">
                          <a:effectLst/>
                          <a:latin typeface="+mn-lt"/>
                        </a:rPr>
                        <a:t>CPO</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33399"/>
                    </a:solidFill>
                  </a:tcPr>
                </a:tc>
                <a:extLst>
                  <a:ext uri="{0D108BD9-81ED-4DB2-BD59-A6C34878D82A}">
                    <a16:rowId xmlns:a16="http://schemas.microsoft.com/office/drawing/2014/main" val="2608511309"/>
                  </a:ext>
                </a:extLst>
              </a:tr>
              <a:tr h="685936">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gn="l">
                        <a:lnSpc>
                          <a:spcPct val="107000"/>
                        </a:lnSpc>
                        <a:spcBef>
                          <a:spcPts val="0"/>
                        </a:spcBef>
                        <a:spcAft>
                          <a:spcPts val="0"/>
                        </a:spcAft>
                      </a:pPr>
                      <a:r>
                        <a:rPr lang="en-US" sz="1800" i="0" dirty="0">
                          <a:effectLst/>
                          <a:latin typeface="+mn-lt"/>
                          <a:ea typeface="Calibri" panose="020F0502020204030204" pitchFamily="34" charset="0"/>
                          <a:cs typeface="Times New Roman" panose="02020603050405020304" pitchFamily="18" charset="0"/>
                        </a:rPr>
                        <a:t>LTAC-SNF Stay</a:t>
                      </a:r>
                    </a:p>
                  </a:txBody>
                  <a:tcPr marL="68580" marR="68580"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7000"/>
                        </a:lnSpc>
                        <a:spcBef>
                          <a:spcPts val="0"/>
                        </a:spcBef>
                        <a:spcAft>
                          <a:spcPts val="0"/>
                        </a:spcAft>
                      </a:pPr>
                      <a:r>
                        <a:rPr lang="en-US" sz="1800" b="0" dirty="0">
                          <a:effectLst/>
                          <a:latin typeface="+mn-lt"/>
                        </a:rPr>
                        <a:t>2.38%</a:t>
                      </a:r>
                      <a:endParaRPr lang="en-US" sz="1800" b="0" dirty="0">
                        <a:effectLst/>
                        <a:latin typeface="+mn-lt"/>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7000"/>
                        </a:lnSpc>
                        <a:spcBef>
                          <a:spcPts val="0"/>
                        </a:spcBef>
                        <a:spcAft>
                          <a:spcPts val="0"/>
                        </a:spcAft>
                      </a:pPr>
                      <a:r>
                        <a:rPr lang="en-US" sz="1800" b="0" dirty="0">
                          <a:effectLst/>
                          <a:latin typeface="+mn-lt"/>
                        </a:rPr>
                        <a:t>7.74%</a:t>
                      </a:r>
                      <a:endParaRPr lang="en-US" sz="1800" b="0" dirty="0">
                        <a:effectLst/>
                        <a:latin typeface="+mn-lt"/>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extLst>
                  <a:ext uri="{0D108BD9-81ED-4DB2-BD59-A6C34878D82A}">
                    <a16:rowId xmlns:a16="http://schemas.microsoft.com/office/drawing/2014/main" val="873074003"/>
                  </a:ext>
                </a:extLst>
              </a:tr>
              <a:tr h="673768">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gn="l">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Non-US Hospital Stay</a:t>
                      </a: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7000"/>
                        </a:lnSpc>
                        <a:spcBef>
                          <a:spcPts val="0"/>
                        </a:spcBef>
                        <a:spcAft>
                          <a:spcPts val="0"/>
                        </a:spcAft>
                      </a:pPr>
                      <a:r>
                        <a:rPr lang="en-US" sz="1800" b="0" dirty="0">
                          <a:effectLst/>
                          <a:latin typeface="+mn-lt"/>
                        </a:rPr>
                        <a:t>2.28%</a:t>
                      </a:r>
                      <a:endParaRPr lang="en-US" sz="1800" b="0" dirty="0">
                        <a:effectLst/>
                        <a:latin typeface="+mn-lt"/>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7000"/>
                        </a:lnSpc>
                        <a:spcBef>
                          <a:spcPts val="0"/>
                        </a:spcBef>
                        <a:spcAft>
                          <a:spcPts val="0"/>
                        </a:spcAft>
                      </a:pPr>
                      <a:r>
                        <a:rPr lang="en-US" sz="1800" b="0" dirty="0">
                          <a:effectLst/>
                          <a:latin typeface="+mn-lt"/>
                        </a:rPr>
                        <a:t>3.94%</a:t>
                      </a:r>
                      <a:endParaRPr lang="en-US" sz="1800" b="0" dirty="0">
                        <a:effectLst/>
                        <a:latin typeface="+mn-lt"/>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extLst>
                  <a:ext uri="{0D108BD9-81ED-4DB2-BD59-A6C34878D82A}">
                    <a16:rowId xmlns:a16="http://schemas.microsoft.com/office/drawing/2014/main" val="4145878989"/>
                  </a:ext>
                </a:extLst>
              </a:tr>
              <a:tr h="603138">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gn="l">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Non-US Procedure</a:t>
                      </a: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7000"/>
                        </a:lnSpc>
                        <a:spcBef>
                          <a:spcPts val="0"/>
                        </a:spcBef>
                        <a:spcAft>
                          <a:spcPts val="0"/>
                        </a:spcAft>
                      </a:pPr>
                      <a:r>
                        <a:rPr lang="en-US" sz="1800" b="0" dirty="0">
                          <a:effectLst/>
                          <a:latin typeface="+mn-lt"/>
                          <a:ea typeface="Calibri" panose="020F0502020204030204" pitchFamily="34" charset="0"/>
                          <a:cs typeface="Times New Roman" panose="02020603050405020304" pitchFamily="18" charset="0"/>
                        </a:rPr>
                        <a:t>2.89%</a:t>
                      </a: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7000"/>
                        </a:lnSpc>
                        <a:spcBef>
                          <a:spcPts val="0"/>
                        </a:spcBef>
                        <a:spcAft>
                          <a:spcPts val="0"/>
                        </a:spcAft>
                      </a:pPr>
                      <a:r>
                        <a:rPr lang="en-US" sz="1800" b="0" dirty="0">
                          <a:effectLst/>
                          <a:latin typeface="+mn-lt"/>
                          <a:ea typeface="Calibri" panose="020F0502020204030204" pitchFamily="34" charset="0"/>
                          <a:cs typeface="Times New Roman" panose="02020603050405020304" pitchFamily="18" charset="0"/>
                        </a:rPr>
                        <a:t>5.19%</a:t>
                      </a: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extLst>
                  <a:ext uri="{0D108BD9-81ED-4DB2-BD59-A6C34878D82A}">
                    <a16:rowId xmlns:a16="http://schemas.microsoft.com/office/drawing/2014/main" val="1015081514"/>
                  </a:ext>
                </a:extLst>
              </a:tr>
            </a:tbl>
          </a:graphicData>
        </a:graphic>
      </p:graphicFrame>
      <p:sp>
        <p:nvSpPr>
          <p:cNvPr id="13" name="TextBox 19">
            <a:extLst>
              <a:ext uri="{FF2B5EF4-FFF2-40B4-BE49-F238E27FC236}">
                <a16:creationId xmlns:a16="http://schemas.microsoft.com/office/drawing/2014/main" id="{1D67CE85-9A9D-E4E3-92C7-0EEB7BADD030}"/>
              </a:ext>
            </a:extLst>
          </p:cNvPr>
          <p:cNvSpPr txBox="1">
            <a:spLocks noChangeArrowheads="1"/>
          </p:cNvSpPr>
          <p:nvPr/>
        </p:nvSpPr>
        <p:spPr bwMode="auto">
          <a:xfrm flipH="1">
            <a:off x="4793306" y="4658065"/>
            <a:ext cx="7228569" cy="392855"/>
          </a:xfrm>
          <a:prstGeom prst="rect">
            <a:avLst/>
          </a:prstGeom>
          <a:noFill/>
          <a:ln w="9525">
            <a:noFill/>
            <a:miter lim="800000"/>
            <a:headEnd/>
            <a:tailEnd/>
          </a:ln>
        </p:spPr>
        <p:txBody>
          <a:bodyPr wrap="square" lIns="108576" tIns="54288" rIns="108576" bIns="54288">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mn-ea"/>
                <a:cs typeface="+mn-cs"/>
              </a:rPr>
              <a:t>Admission screening positivity rates by pathogen and risk factor</a:t>
            </a:r>
          </a:p>
        </p:txBody>
      </p:sp>
      <p:sp>
        <p:nvSpPr>
          <p:cNvPr id="14" name="TextBox 19">
            <a:extLst>
              <a:ext uri="{FF2B5EF4-FFF2-40B4-BE49-F238E27FC236}">
                <a16:creationId xmlns:a16="http://schemas.microsoft.com/office/drawing/2014/main" id="{9D525824-DCF5-2524-81B0-5B2C8FA3D59B}"/>
              </a:ext>
            </a:extLst>
          </p:cNvPr>
          <p:cNvSpPr txBox="1">
            <a:spLocks noChangeArrowheads="1"/>
          </p:cNvSpPr>
          <p:nvPr/>
        </p:nvSpPr>
        <p:spPr bwMode="auto">
          <a:xfrm flipH="1">
            <a:off x="112369" y="1468370"/>
            <a:ext cx="4690565" cy="4208579"/>
          </a:xfrm>
          <a:prstGeom prst="rect">
            <a:avLst/>
          </a:prstGeom>
          <a:noFill/>
          <a:ln w="9525">
            <a:noFill/>
            <a:miter lim="800000"/>
            <a:headEnd/>
            <a:tailEnd/>
          </a:ln>
        </p:spPr>
        <p:txBody>
          <a:bodyPr wrap="square" lIns="108576" tIns="54288" rIns="108576" bIns="54288">
            <a:spAutoFit/>
          </a:bodyPr>
          <a:lstStyle/>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36669"/>
                </a:solidFill>
                <a:effectLst/>
                <a:uLnTx/>
                <a:uFillTx/>
                <a:latin typeface="Verdana" panose="020B0604030504040204"/>
                <a:ea typeface="+mn-ea"/>
                <a:cs typeface="+mn-cs"/>
              </a:rPr>
              <a:t>4249 patients in 28 acute care facilities identified for admission screening in 2024</a:t>
            </a:r>
          </a:p>
          <a:p>
            <a:pPr marL="1028635"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36669"/>
                </a:solidFill>
                <a:effectLst/>
                <a:uLnTx/>
                <a:uFillTx/>
                <a:latin typeface="Verdana" panose="020B0604030504040204"/>
                <a:ea typeface="+mn-ea"/>
                <a:cs typeface="+mn-cs"/>
              </a:rPr>
              <a:t>2552 patients consented and screened for </a:t>
            </a:r>
            <a:r>
              <a:rPr kumimoji="0" lang="en-US" sz="1800" b="0" i="1" u="none" strike="noStrike" kern="1200" cap="none" spc="0" normalizeH="0" baseline="0" noProof="0" dirty="0">
                <a:ln>
                  <a:noFill/>
                </a:ln>
                <a:solidFill>
                  <a:srgbClr val="636669"/>
                </a:solidFill>
                <a:effectLst/>
                <a:uLnTx/>
                <a:uFillTx/>
                <a:latin typeface="Verdana" panose="020B0604030504040204"/>
                <a:ea typeface="+mn-ea"/>
                <a:cs typeface="+mn-cs"/>
              </a:rPr>
              <a:t>Candida auris</a:t>
            </a:r>
          </a:p>
          <a:p>
            <a:pPr marL="1028635"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36669"/>
                </a:solidFill>
                <a:effectLst/>
                <a:uLnTx/>
                <a:uFillTx/>
                <a:latin typeface="Verdana" panose="020B0604030504040204"/>
                <a:ea typeface="+mn-ea"/>
                <a:cs typeface="+mn-cs"/>
              </a:rPr>
              <a:t>3346 patients consented and screened for CPO</a:t>
            </a:r>
          </a:p>
          <a:p>
            <a:pPr marL="1028635"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36669"/>
                </a:solidFill>
                <a:effectLst/>
                <a:uLnTx/>
                <a:uFillTx/>
                <a:latin typeface="Verdana" panose="020B0604030504040204"/>
                <a:ea typeface="+mn-ea"/>
                <a:cs typeface="+mn-cs"/>
              </a:rPr>
              <a:t>181 patients in whom one or more risk factors could not be determined</a:t>
            </a:r>
          </a:p>
        </p:txBody>
      </p:sp>
    </p:spTree>
    <p:extLst>
      <p:ext uri="{BB962C8B-B14F-4D97-AF65-F5344CB8AC3E}">
        <p14:creationId xmlns:p14="http://schemas.microsoft.com/office/powerpoint/2010/main" val="64289310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D9969-92D2-4C6D-9FDF-B6C96CE38C4D}"/>
              </a:ext>
            </a:extLst>
          </p:cNvPr>
          <p:cNvSpPr txBox="1">
            <a:spLocks/>
          </p:cNvSpPr>
          <p:nvPr/>
        </p:nvSpPr>
        <p:spPr>
          <a:xfrm>
            <a:off x="3843985" y="76291"/>
            <a:ext cx="8000882" cy="6504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Georgia" panose="02040502050405020303" pitchFamily="18" charset="0"/>
                <a:ea typeface="+mj-ea"/>
                <a:cs typeface="+mj-cs"/>
              </a:rPr>
              <a:t>Program Results</a:t>
            </a:r>
          </a:p>
        </p:txBody>
      </p:sp>
      <p:sp>
        <p:nvSpPr>
          <p:cNvPr id="8" name="TextBox 7">
            <a:extLst>
              <a:ext uri="{FF2B5EF4-FFF2-40B4-BE49-F238E27FC236}">
                <a16:creationId xmlns:a16="http://schemas.microsoft.com/office/drawing/2014/main" id="{DA1D6A98-1FFC-7D90-D0F9-CBFCB705034F}"/>
              </a:ext>
            </a:extLst>
          </p:cNvPr>
          <p:cNvSpPr txBox="1"/>
          <p:nvPr/>
        </p:nvSpPr>
        <p:spPr>
          <a:xfrm>
            <a:off x="32159" y="6560144"/>
            <a:ext cx="1225632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white">
                    <a:lumMod val="65000"/>
                  </a:prstClr>
                </a:solidFill>
                <a:effectLst/>
                <a:uLnTx/>
                <a:uFillTx/>
                <a:latin typeface="Century Gothic" panose="020B0502020202020204" pitchFamily="34" charset="0"/>
                <a:ea typeface="Calibri" panose="020F0502020204030204" pitchFamily="34" charset="0"/>
                <a:cs typeface="+mn-cs"/>
              </a:rPr>
              <a:t>Privileged and confidential </a:t>
            </a:r>
            <a:r>
              <a:rPr kumimoji="0" lang="en-US" sz="600" b="0" i="0" u="none" strike="noStrike" kern="1200" cap="none" spc="0" normalizeH="0" baseline="0" noProof="0">
                <a:ln>
                  <a:noFill/>
                </a:ln>
                <a:solidFill>
                  <a:prstClr val="white">
                    <a:lumMod val="65000"/>
                  </a:prstClr>
                </a:solidFill>
                <a:effectLst/>
                <a:uLnTx/>
                <a:uFillTx/>
                <a:latin typeface="Century Gothic" panose="020B0502020202020204" pitchFamily="34" charset="0"/>
                <a:ea typeface="Calibri" panose="020F0502020204030204" pitchFamily="34" charset="0"/>
                <a:cs typeface="+mn-cs"/>
              </a:rPr>
              <a:t>pursuant to state laws including AZ: A.R.S. § 36-441 et seq., A.R.S. § 36-2401 et seq., A.R.S. § 36-445 et seq. CA: Evidence Code §§ 1157 and 1157.5. CO: C.R.S. § 12-36.5-104, C.R.S.A. § 25-3-109 NE: Health Care Quality Improvement Act § 71-7909 et seq., § 71-7901 et seq., § 71-7912 et seq., § 71-7913 et seq. NV: N.R.S. § 49.119, N.R.S. § 49.265 WY: W.S. § 35-2-609, W.S. § 35-2-910, W.S § 35-17-305</a:t>
            </a:r>
            <a:endParaRPr kumimoji="0" lang="en-US" sz="800" b="0" i="0" u="none" strike="noStrike" kern="1200" cap="none" spc="0" normalizeH="0" baseline="0" noProof="0">
              <a:ln>
                <a:noFill/>
              </a:ln>
              <a:solidFill>
                <a:prstClr val="white">
                  <a:lumMod val="65000"/>
                </a:prstClr>
              </a:solidFill>
              <a:effectLst/>
              <a:uLnTx/>
              <a:uFillTx/>
              <a:latin typeface="Century Gothic" panose="020B0502020202020204" pitchFamily="34" charset="0"/>
              <a:ea typeface="Calibri" panose="020F0502020204030204" pitchFamily="34" charset="0"/>
              <a:cs typeface="+mn-cs"/>
            </a:endParaRPr>
          </a:p>
        </p:txBody>
      </p:sp>
      <p:sp>
        <p:nvSpPr>
          <p:cNvPr id="15" name="TextBox 1">
            <a:extLst>
              <a:ext uri="{FF2B5EF4-FFF2-40B4-BE49-F238E27FC236}">
                <a16:creationId xmlns:a16="http://schemas.microsoft.com/office/drawing/2014/main" id="{DE84C169-94B6-9CDC-C87C-ED5319D02333}"/>
              </a:ext>
            </a:extLst>
          </p:cNvPr>
          <p:cNvSpPr txBox="1"/>
          <p:nvPr/>
        </p:nvSpPr>
        <p:spPr>
          <a:xfrm>
            <a:off x="2099279" y="5261451"/>
            <a:ext cx="390524" cy="20002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Verdana" panose="020B0604030504040204"/>
                <a:ea typeface="+mn-ea"/>
                <a:cs typeface="+mn-cs"/>
              </a:rPr>
              <a:t>43</a:t>
            </a:r>
          </a:p>
        </p:txBody>
      </p:sp>
      <p:sp>
        <p:nvSpPr>
          <p:cNvPr id="17" name="TextBox 1">
            <a:extLst>
              <a:ext uri="{FF2B5EF4-FFF2-40B4-BE49-F238E27FC236}">
                <a16:creationId xmlns:a16="http://schemas.microsoft.com/office/drawing/2014/main" id="{8EF6210A-1A14-33CF-38E9-A8DEED8ECD14}"/>
              </a:ext>
            </a:extLst>
          </p:cNvPr>
          <p:cNvSpPr txBox="1"/>
          <p:nvPr/>
        </p:nvSpPr>
        <p:spPr>
          <a:xfrm>
            <a:off x="3867496" y="5261451"/>
            <a:ext cx="344758" cy="20002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Verdana" panose="020B0604030504040204"/>
                <a:ea typeface="+mn-ea"/>
                <a:cs typeface="+mn-cs"/>
              </a:rPr>
              <a:t>5</a:t>
            </a:r>
          </a:p>
        </p:txBody>
      </p:sp>
      <p:sp>
        <p:nvSpPr>
          <p:cNvPr id="18" name="TextBox 1">
            <a:extLst>
              <a:ext uri="{FF2B5EF4-FFF2-40B4-BE49-F238E27FC236}">
                <a16:creationId xmlns:a16="http://schemas.microsoft.com/office/drawing/2014/main" id="{F137BC1F-B49C-8702-79E2-9125E531BF1D}"/>
              </a:ext>
            </a:extLst>
          </p:cNvPr>
          <p:cNvSpPr txBox="1"/>
          <p:nvPr/>
        </p:nvSpPr>
        <p:spPr>
          <a:xfrm>
            <a:off x="7323645" y="5261451"/>
            <a:ext cx="220156" cy="20002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Verdana" panose="020B0604030504040204"/>
                <a:ea typeface="+mn-ea"/>
                <a:cs typeface="+mn-cs"/>
              </a:rPr>
              <a:t>5</a:t>
            </a:r>
          </a:p>
        </p:txBody>
      </p:sp>
      <p:grpSp>
        <p:nvGrpSpPr>
          <p:cNvPr id="10" name="Group 9">
            <a:extLst>
              <a:ext uri="{FF2B5EF4-FFF2-40B4-BE49-F238E27FC236}">
                <a16:creationId xmlns:a16="http://schemas.microsoft.com/office/drawing/2014/main" id="{DAF056ED-0CC2-D009-2F8D-9F9B2BAF549E}"/>
              </a:ext>
            </a:extLst>
          </p:cNvPr>
          <p:cNvGrpSpPr/>
          <p:nvPr/>
        </p:nvGrpSpPr>
        <p:grpSpPr>
          <a:xfrm>
            <a:off x="617798" y="1121868"/>
            <a:ext cx="4572000" cy="4572000"/>
            <a:chOff x="617799" y="1121868"/>
            <a:chExt cx="4480561" cy="4446212"/>
          </a:xfrm>
        </p:grpSpPr>
        <p:sp>
          <p:nvSpPr>
            <p:cNvPr id="3" name="TextBox 19">
              <a:extLst>
                <a:ext uri="{FF2B5EF4-FFF2-40B4-BE49-F238E27FC236}">
                  <a16:creationId xmlns:a16="http://schemas.microsoft.com/office/drawing/2014/main" id="{F35728DE-F6E6-975B-5E8F-8239BF6889C3}"/>
                </a:ext>
              </a:extLst>
            </p:cNvPr>
            <p:cNvSpPr txBox="1">
              <a:spLocks noChangeArrowheads="1"/>
            </p:cNvSpPr>
            <p:nvPr/>
          </p:nvSpPr>
          <p:spPr bwMode="auto">
            <a:xfrm flipH="1">
              <a:off x="617799" y="5053781"/>
              <a:ext cx="4480560" cy="514299"/>
            </a:xfrm>
            <a:prstGeom prst="rect">
              <a:avLst/>
            </a:prstGeom>
            <a:noFill/>
            <a:ln w="9525">
              <a:noFill/>
              <a:miter lim="800000"/>
              <a:headEnd/>
              <a:tailEnd/>
            </a:ln>
          </p:spPr>
          <p:txBody>
            <a:bodyPr wrap="square" lIns="108576" tIns="54288" rIns="108576" bIns="54288">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rial" charset="0"/>
                  <a:ea typeface="+mn-ea"/>
                  <a:cs typeface="+mn-cs"/>
                </a:rPr>
                <a:t>Candida auris </a:t>
              </a:r>
              <a:r>
                <a:rPr kumimoji="0" lang="en-US" sz="2000" b="1" i="0" u="none" strike="noStrike" kern="1200" cap="none" spc="0" normalizeH="0" baseline="0" noProof="0" dirty="0">
                  <a:ln>
                    <a:noFill/>
                  </a:ln>
                  <a:solidFill>
                    <a:srgbClr val="000000"/>
                  </a:solidFill>
                  <a:effectLst/>
                  <a:uLnTx/>
                  <a:uFillTx/>
                  <a:latin typeface="Arial" charset="0"/>
                  <a:ea typeface="+mn-ea"/>
                  <a:cs typeface="+mn-cs"/>
                </a:rPr>
                <a:t>results distribution</a:t>
              </a:r>
            </a:p>
          </p:txBody>
        </p:sp>
        <p:graphicFrame>
          <p:nvGraphicFramePr>
            <p:cNvPr id="5" name="Chart 4">
              <a:extLst>
                <a:ext uri="{FF2B5EF4-FFF2-40B4-BE49-F238E27FC236}">
                  <a16:creationId xmlns:a16="http://schemas.microsoft.com/office/drawing/2014/main" id="{832BB7B2-844F-FC07-8E7B-9DA6049E42A2}"/>
                </a:ext>
              </a:extLst>
            </p:cNvPr>
            <p:cNvGraphicFramePr>
              <a:graphicFrameLocks/>
            </p:cNvGraphicFramePr>
            <p:nvPr/>
          </p:nvGraphicFramePr>
          <p:xfrm>
            <a:off x="617800" y="1121868"/>
            <a:ext cx="4480560" cy="3931920"/>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7" name="Group 6">
            <a:extLst>
              <a:ext uri="{FF2B5EF4-FFF2-40B4-BE49-F238E27FC236}">
                <a16:creationId xmlns:a16="http://schemas.microsoft.com/office/drawing/2014/main" id="{3215C5B4-2BE1-F982-5C2C-0C96220F7CAD}"/>
              </a:ext>
            </a:extLst>
          </p:cNvPr>
          <p:cNvGrpSpPr/>
          <p:nvPr/>
        </p:nvGrpSpPr>
        <p:grpSpPr>
          <a:xfrm>
            <a:off x="6878857" y="1121868"/>
            <a:ext cx="4572000" cy="4572000"/>
            <a:chOff x="6878858" y="1121868"/>
            <a:chExt cx="4480563" cy="4446212"/>
          </a:xfrm>
        </p:grpSpPr>
        <p:sp>
          <p:nvSpPr>
            <p:cNvPr id="4" name="TextBox 19">
              <a:extLst>
                <a:ext uri="{FF2B5EF4-FFF2-40B4-BE49-F238E27FC236}">
                  <a16:creationId xmlns:a16="http://schemas.microsoft.com/office/drawing/2014/main" id="{8ED06245-05FD-5EE6-CBC3-9E0F9E84079D}"/>
                </a:ext>
              </a:extLst>
            </p:cNvPr>
            <p:cNvSpPr txBox="1">
              <a:spLocks noChangeArrowheads="1"/>
            </p:cNvSpPr>
            <p:nvPr/>
          </p:nvSpPr>
          <p:spPr bwMode="auto">
            <a:xfrm flipH="1">
              <a:off x="6878858" y="5053781"/>
              <a:ext cx="4480559" cy="514299"/>
            </a:xfrm>
            <a:prstGeom prst="rect">
              <a:avLst/>
            </a:prstGeom>
            <a:noFill/>
            <a:ln w="9525">
              <a:noFill/>
              <a:miter lim="800000"/>
              <a:headEnd/>
              <a:tailEnd/>
            </a:ln>
          </p:spPr>
          <p:txBody>
            <a:bodyPr wrap="square" lIns="108576" tIns="54288" rIns="108576" bIns="54288">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mn-ea"/>
                  <a:cs typeface="+mn-cs"/>
                </a:rPr>
                <a:t>CPO results distribution</a:t>
              </a:r>
            </a:p>
          </p:txBody>
        </p:sp>
        <p:graphicFrame>
          <p:nvGraphicFramePr>
            <p:cNvPr id="6" name="Chart 5">
              <a:extLst>
                <a:ext uri="{FF2B5EF4-FFF2-40B4-BE49-F238E27FC236}">
                  <a16:creationId xmlns:a16="http://schemas.microsoft.com/office/drawing/2014/main" id="{611ADB84-123D-55DF-56A1-07B188788B53}"/>
                </a:ext>
              </a:extLst>
            </p:cNvPr>
            <p:cNvGraphicFramePr>
              <a:graphicFrameLocks/>
            </p:cNvGraphicFramePr>
            <p:nvPr/>
          </p:nvGraphicFramePr>
          <p:xfrm>
            <a:off x="6878861" y="1121868"/>
            <a:ext cx="4480560" cy="3931920"/>
          </p:xfrm>
          <a:graphic>
            <a:graphicData uri="http://schemas.openxmlformats.org/drawingml/2006/chart">
              <c:chart xmlns:c="http://schemas.openxmlformats.org/drawingml/2006/chart" xmlns:r="http://schemas.openxmlformats.org/officeDocument/2006/relationships" r:id="rId4"/>
            </a:graphicData>
          </a:graphic>
        </p:graphicFrame>
      </p:grpSp>
    </p:spTree>
    <p:extLst>
      <p:ext uri="{BB962C8B-B14F-4D97-AF65-F5344CB8AC3E}">
        <p14:creationId xmlns:p14="http://schemas.microsoft.com/office/powerpoint/2010/main" val="288793246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D9969-92D2-4C6D-9FDF-B6C96CE38C4D}"/>
              </a:ext>
            </a:extLst>
          </p:cNvPr>
          <p:cNvSpPr txBox="1">
            <a:spLocks/>
          </p:cNvSpPr>
          <p:nvPr/>
        </p:nvSpPr>
        <p:spPr>
          <a:xfrm>
            <a:off x="3843985" y="76291"/>
            <a:ext cx="8000882" cy="6504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Georgia" panose="02040502050405020303" pitchFamily="18" charset="0"/>
                <a:ea typeface="+mj-ea"/>
                <a:cs typeface="+mj-cs"/>
              </a:rPr>
              <a:t>Program Results</a:t>
            </a:r>
          </a:p>
        </p:txBody>
      </p:sp>
      <p:sp>
        <p:nvSpPr>
          <p:cNvPr id="8" name="TextBox 7">
            <a:extLst>
              <a:ext uri="{FF2B5EF4-FFF2-40B4-BE49-F238E27FC236}">
                <a16:creationId xmlns:a16="http://schemas.microsoft.com/office/drawing/2014/main" id="{DA1D6A98-1FFC-7D90-D0F9-CBFCB705034F}"/>
              </a:ext>
            </a:extLst>
          </p:cNvPr>
          <p:cNvSpPr txBox="1"/>
          <p:nvPr/>
        </p:nvSpPr>
        <p:spPr>
          <a:xfrm>
            <a:off x="32159" y="6560144"/>
            <a:ext cx="1225632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white">
                    <a:lumMod val="65000"/>
                  </a:prstClr>
                </a:solidFill>
                <a:effectLst/>
                <a:uLnTx/>
                <a:uFillTx/>
                <a:latin typeface="Century Gothic" panose="020B0502020202020204" pitchFamily="34" charset="0"/>
                <a:ea typeface="Calibri" panose="020F0502020204030204" pitchFamily="34" charset="0"/>
                <a:cs typeface="+mn-cs"/>
              </a:rPr>
              <a:t>Privileged and confidential </a:t>
            </a:r>
            <a:r>
              <a:rPr kumimoji="0" lang="en-US" sz="600" b="0" i="0" u="none" strike="noStrike" kern="1200" cap="none" spc="0" normalizeH="0" baseline="0" noProof="0">
                <a:ln>
                  <a:noFill/>
                </a:ln>
                <a:solidFill>
                  <a:prstClr val="white">
                    <a:lumMod val="65000"/>
                  </a:prstClr>
                </a:solidFill>
                <a:effectLst/>
                <a:uLnTx/>
                <a:uFillTx/>
                <a:latin typeface="Century Gothic" panose="020B0502020202020204" pitchFamily="34" charset="0"/>
                <a:ea typeface="Calibri" panose="020F0502020204030204" pitchFamily="34" charset="0"/>
                <a:cs typeface="+mn-cs"/>
              </a:rPr>
              <a:t>pursuant to state laws including AZ: A.R.S. § 36-441 et seq., A.R.S. § 36-2401 et seq., A.R.S. § 36-445 et seq. CA: Evidence Code §§ 1157 and 1157.5. CO: C.R.S. § 12-36.5-104, C.R.S.A. § 25-3-109 NE: Health Care Quality Improvement Act § 71-7909 et seq., § 71-7901 et seq., § 71-7912 et seq., § 71-7913 et seq. NV: N.R.S. § 49.119, N.R.S. § 49.265 WY: W.S. § 35-2-609, W.S. § 35-2-910, W.S § 35-17-305</a:t>
            </a:r>
            <a:endParaRPr kumimoji="0" lang="en-US" sz="800" b="0" i="0" u="none" strike="noStrike" kern="1200" cap="none" spc="0" normalizeH="0" baseline="0" noProof="0">
              <a:ln>
                <a:noFill/>
              </a:ln>
              <a:solidFill>
                <a:prstClr val="white">
                  <a:lumMod val="65000"/>
                </a:prstClr>
              </a:solidFill>
              <a:effectLst/>
              <a:uLnTx/>
              <a:uFillTx/>
              <a:latin typeface="Century Gothic" panose="020B0502020202020204" pitchFamily="34" charset="0"/>
              <a:ea typeface="Calibri" panose="020F0502020204030204" pitchFamily="34" charset="0"/>
              <a:cs typeface="+mn-cs"/>
            </a:endParaRPr>
          </a:p>
        </p:txBody>
      </p:sp>
      <p:sp>
        <p:nvSpPr>
          <p:cNvPr id="15" name="TextBox 1">
            <a:extLst>
              <a:ext uri="{FF2B5EF4-FFF2-40B4-BE49-F238E27FC236}">
                <a16:creationId xmlns:a16="http://schemas.microsoft.com/office/drawing/2014/main" id="{DE84C169-94B6-9CDC-C87C-ED5319D02333}"/>
              </a:ext>
            </a:extLst>
          </p:cNvPr>
          <p:cNvSpPr txBox="1"/>
          <p:nvPr/>
        </p:nvSpPr>
        <p:spPr>
          <a:xfrm>
            <a:off x="2099279" y="5261451"/>
            <a:ext cx="390524" cy="20002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Verdana" panose="020B0604030504040204"/>
                <a:ea typeface="+mn-ea"/>
                <a:cs typeface="+mn-cs"/>
              </a:rPr>
              <a:t>43</a:t>
            </a:r>
          </a:p>
        </p:txBody>
      </p:sp>
      <p:sp>
        <p:nvSpPr>
          <p:cNvPr id="16" name="TextBox 1">
            <a:extLst>
              <a:ext uri="{FF2B5EF4-FFF2-40B4-BE49-F238E27FC236}">
                <a16:creationId xmlns:a16="http://schemas.microsoft.com/office/drawing/2014/main" id="{1462EA23-8341-2083-836A-84A34CBB1FD7}"/>
              </a:ext>
            </a:extLst>
          </p:cNvPr>
          <p:cNvSpPr txBox="1"/>
          <p:nvPr/>
        </p:nvSpPr>
        <p:spPr>
          <a:xfrm>
            <a:off x="5599472" y="5261451"/>
            <a:ext cx="380996" cy="20002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Verdana" panose="020B0604030504040204"/>
                <a:ea typeface="+mn-ea"/>
                <a:cs typeface="+mn-cs"/>
              </a:rPr>
              <a:t>8</a:t>
            </a:r>
          </a:p>
        </p:txBody>
      </p:sp>
      <p:sp>
        <p:nvSpPr>
          <p:cNvPr id="17" name="TextBox 1">
            <a:extLst>
              <a:ext uri="{FF2B5EF4-FFF2-40B4-BE49-F238E27FC236}">
                <a16:creationId xmlns:a16="http://schemas.microsoft.com/office/drawing/2014/main" id="{8EF6210A-1A14-33CF-38E9-A8DEED8ECD14}"/>
              </a:ext>
            </a:extLst>
          </p:cNvPr>
          <p:cNvSpPr txBox="1"/>
          <p:nvPr/>
        </p:nvSpPr>
        <p:spPr>
          <a:xfrm>
            <a:off x="3867496" y="5261451"/>
            <a:ext cx="344758" cy="20002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Verdana" panose="020B0604030504040204"/>
                <a:ea typeface="+mn-ea"/>
                <a:cs typeface="+mn-cs"/>
              </a:rPr>
              <a:t>5</a:t>
            </a:r>
          </a:p>
        </p:txBody>
      </p:sp>
      <p:sp>
        <p:nvSpPr>
          <p:cNvPr id="18" name="TextBox 1">
            <a:extLst>
              <a:ext uri="{FF2B5EF4-FFF2-40B4-BE49-F238E27FC236}">
                <a16:creationId xmlns:a16="http://schemas.microsoft.com/office/drawing/2014/main" id="{F137BC1F-B49C-8702-79E2-9125E531BF1D}"/>
              </a:ext>
            </a:extLst>
          </p:cNvPr>
          <p:cNvSpPr txBox="1"/>
          <p:nvPr/>
        </p:nvSpPr>
        <p:spPr>
          <a:xfrm>
            <a:off x="7323645" y="5261451"/>
            <a:ext cx="220156" cy="20002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Verdana" panose="020B0604030504040204"/>
                <a:ea typeface="+mn-ea"/>
                <a:cs typeface="+mn-cs"/>
              </a:rPr>
              <a:t>5</a:t>
            </a:r>
          </a:p>
        </p:txBody>
      </p:sp>
      <p:sp>
        <p:nvSpPr>
          <p:cNvPr id="5" name="TextBox 19">
            <a:extLst>
              <a:ext uri="{FF2B5EF4-FFF2-40B4-BE49-F238E27FC236}">
                <a16:creationId xmlns:a16="http://schemas.microsoft.com/office/drawing/2014/main" id="{E7ACB6CB-9CBE-7707-F4AC-F45CD5C6C888}"/>
              </a:ext>
            </a:extLst>
          </p:cNvPr>
          <p:cNvSpPr txBox="1">
            <a:spLocks noChangeArrowheads="1"/>
          </p:cNvSpPr>
          <p:nvPr/>
        </p:nvSpPr>
        <p:spPr bwMode="auto">
          <a:xfrm flipH="1">
            <a:off x="105877" y="3299770"/>
            <a:ext cx="11819823" cy="514299"/>
          </a:xfrm>
          <a:prstGeom prst="rect">
            <a:avLst/>
          </a:prstGeom>
          <a:noFill/>
          <a:ln w="9525">
            <a:noFill/>
            <a:miter lim="800000"/>
            <a:headEnd/>
            <a:tailEnd/>
          </a:ln>
        </p:spPr>
        <p:txBody>
          <a:bodyPr wrap="square" lIns="108576" tIns="54288" rIns="108576" bIns="54288">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mn-ea"/>
                <a:cs typeface="+mn-cs"/>
              </a:rPr>
              <a:t>Positivity rate by facility and pathogen</a:t>
            </a:r>
          </a:p>
        </p:txBody>
      </p:sp>
      <p:pic>
        <p:nvPicPr>
          <p:cNvPr id="6" name="Picture 5">
            <a:extLst>
              <a:ext uri="{FF2B5EF4-FFF2-40B4-BE49-F238E27FC236}">
                <a16:creationId xmlns:a16="http://schemas.microsoft.com/office/drawing/2014/main" id="{6C9C0AAB-695C-8E87-42DF-F822D7AE6D74}"/>
              </a:ext>
            </a:extLst>
          </p:cNvPr>
          <p:cNvPicPr>
            <a:picLocks noChangeAspect="1"/>
          </p:cNvPicPr>
          <p:nvPr/>
        </p:nvPicPr>
        <p:blipFill>
          <a:blip r:embed="rId3"/>
          <a:stretch>
            <a:fillRect/>
          </a:stretch>
        </p:blipFill>
        <p:spPr>
          <a:xfrm>
            <a:off x="0" y="1292458"/>
            <a:ext cx="12284437" cy="2136542"/>
          </a:xfrm>
          <a:prstGeom prst="rect">
            <a:avLst/>
          </a:prstGeom>
        </p:spPr>
      </p:pic>
      <p:sp>
        <p:nvSpPr>
          <p:cNvPr id="9" name="TextBox 19">
            <a:extLst>
              <a:ext uri="{FF2B5EF4-FFF2-40B4-BE49-F238E27FC236}">
                <a16:creationId xmlns:a16="http://schemas.microsoft.com/office/drawing/2014/main" id="{5D48F2F1-5FBF-A3C3-90FF-1AE2A72DA696}"/>
              </a:ext>
            </a:extLst>
          </p:cNvPr>
          <p:cNvSpPr txBox="1">
            <a:spLocks noChangeArrowheads="1"/>
          </p:cNvSpPr>
          <p:nvPr/>
        </p:nvSpPr>
        <p:spPr bwMode="auto">
          <a:xfrm flipH="1">
            <a:off x="371037" y="4240088"/>
            <a:ext cx="11578567" cy="1894036"/>
          </a:xfrm>
          <a:prstGeom prst="rect">
            <a:avLst/>
          </a:prstGeom>
          <a:noFill/>
          <a:ln w="9525">
            <a:noFill/>
            <a:miter lim="800000"/>
            <a:headEnd/>
            <a:tailEnd/>
          </a:ln>
        </p:spPr>
        <p:txBody>
          <a:bodyPr wrap="square" lIns="108576" tIns="54288" rIns="108576" bIns="54288">
            <a:spAutoFit/>
          </a:bodyPr>
          <a:lstStyle/>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636669"/>
                </a:solidFill>
                <a:effectLst/>
                <a:uLnTx/>
                <a:uFillTx/>
                <a:latin typeface="Verdana" panose="020B0604030504040204"/>
                <a:ea typeface="+mn-ea"/>
                <a:cs typeface="+mn-cs"/>
              </a:rPr>
              <a:t>12 of the 28 facilities had zero screening positives for both </a:t>
            </a:r>
            <a:r>
              <a:rPr kumimoji="0" lang="en-US" sz="2000" b="0" i="1" u="none" strike="noStrike" kern="1200" cap="none" spc="0" normalizeH="0" baseline="0" noProof="0" dirty="0">
                <a:ln>
                  <a:noFill/>
                </a:ln>
                <a:solidFill>
                  <a:srgbClr val="636669"/>
                </a:solidFill>
                <a:effectLst/>
                <a:uLnTx/>
                <a:uFillTx/>
                <a:latin typeface="Verdana" panose="020B0604030504040204"/>
                <a:ea typeface="+mn-ea"/>
                <a:cs typeface="+mn-cs"/>
              </a:rPr>
              <a:t>Candida auris</a:t>
            </a:r>
            <a:r>
              <a:rPr kumimoji="0" lang="en-US" sz="2000" b="0" i="0" u="none" strike="noStrike" kern="1200" cap="none" spc="0" normalizeH="0" baseline="0" noProof="0" dirty="0">
                <a:ln>
                  <a:noFill/>
                </a:ln>
                <a:solidFill>
                  <a:srgbClr val="636669"/>
                </a:solidFill>
                <a:effectLst/>
                <a:uLnTx/>
                <a:uFillTx/>
                <a:latin typeface="Verdana" panose="020B0604030504040204"/>
                <a:ea typeface="+mn-ea"/>
                <a:cs typeface="+mn-cs"/>
              </a:rPr>
              <a:t> and CPO, with 99.3% of positives occurring in facilities within a single state</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636669"/>
                </a:solidFill>
                <a:effectLst/>
                <a:uLnTx/>
                <a:uFillTx/>
                <a:latin typeface="Verdana" panose="020B0604030504040204"/>
                <a:ea typeface="+mn-ea"/>
                <a:cs typeface="+mn-cs"/>
              </a:rPr>
              <a:t>Facilities B and C are in geographic locations with significant referrals from surrounding LTAC/SNF facilities</a:t>
            </a:r>
          </a:p>
        </p:txBody>
      </p:sp>
    </p:spTree>
    <p:extLst>
      <p:ext uri="{BB962C8B-B14F-4D97-AF65-F5344CB8AC3E}">
        <p14:creationId xmlns:p14="http://schemas.microsoft.com/office/powerpoint/2010/main" val="151572560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D9969-92D2-4C6D-9FDF-B6C96CE38C4D}"/>
              </a:ext>
            </a:extLst>
          </p:cNvPr>
          <p:cNvSpPr txBox="1">
            <a:spLocks/>
          </p:cNvSpPr>
          <p:nvPr/>
        </p:nvSpPr>
        <p:spPr>
          <a:xfrm>
            <a:off x="3843985" y="76291"/>
            <a:ext cx="8000882" cy="6504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Georgia" panose="02040502050405020303" pitchFamily="18" charset="0"/>
                <a:ea typeface="+mj-ea"/>
                <a:cs typeface="+mj-cs"/>
              </a:rPr>
              <a:t>Program Results</a:t>
            </a:r>
          </a:p>
        </p:txBody>
      </p:sp>
      <p:sp>
        <p:nvSpPr>
          <p:cNvPr id="8" name="TextBox 7">
            <a:extLst>
              <a:ext uri="{FF2B5EF4-FFF2-40B4-BE49-F238E27FC236}">
                <a16:creationId xmlns:a16="http://schemas.microsoft.com/office/drawing/2014/main" id="{DA1D6A98-1FFC-7D90-D0F9-CBFCB705034F}"/>
              </a:ext>
            </a:extLst>
          </p:cNvPr>
          <p:cNvSpPr txBox="1"/>
          <p:nvPr/>
        </p:nvSpPr>
        <p:spPr>
          <a:xfrm>
            <a:off x="32159" y="6560144"/>
            <a:ext cx="1225632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white">
                    <a:lumMod val="65000"/>
                  </a:prstClr>
                </a:solidFill>
                <a:effectLst/>
                <a:uLnTx/>
                <a:uFillTx/>
                <a:latin typeface="Century Gothic" panose="020B0502020202020204" pitchFamily="34" charset="0"/>
                <a:ea typeface="Calibri" panose="020F0502020204030204" pitchFamily="34" charset="0"/>
                <a:cs typeface="+mn-cs"/>
              </a:rPr>
              <a:t>Privileged and confidential </a:t>
            </a:r>
            <a:r>
              <a:rPr kumimoji="0" lang="en-US" sz="600" b="0" i="0" u="none" strike="noStrike" kern="1200" cap="none" spc="0" normalizeH="0" baseline="0" noProof="0">
                <a:ln>
                  <a:noFill/>
                </a:ln>
                <a:solidFill>
                  <a:prstClr val="white">
                    <a:lumMod val="65000"/>
                  </a:prstClr>
                </a:solidFill>
                <a:effectLst/>
                <a:uLnTx/>
                <a:uFillTx/>
                <a:latin typeface="Century Gothic" panose="020B0502020202020204" pitchFamily="34" charset="0"/>
                <a:ea typeface="Calibri" panose="020F0502020204030204" pitchFamily="34" charset="0"/>
                <a:cs typeface="+mn-cs"/>
              </a:rPr>
              <a:t>pursuant to state laws including AZ: A.R.S. § 36-441 et seq., A.R.S. § 36-2401 et seq., A.R.S. § 36-445 et seq. CA: Evidence Code §§ 1157 and 1157.5. CO: C.R.S. § 12-36.5-104, C.R.S.A. § 25-3-109 NE: Health Care Quality Improvement Act § 71-7909 et seq., § 71-7901 et seq., § 71-7912 et seq., § 71-7913 et seq. NV: N.R.S. § 49.119, N.R.S. § 49.265 WY: W.S. § 35-2-609, W.S. § 35-2-910, W.S § 35-17-305</a:t>
            </a:r>
            <a:endParaRPr kumimoji="0" lang="en-US" sz="800" b="0" i="0" u="none" strike="noStrike" kern="1200" cap="none" spc="0" normalizeH="0" baseline="0" noProof="0">
              <a:ln>
                <a:noFill/>
              </a:ln>
              <a:solidFill>
                <a:prstClr val="white">
                  <a:lumMod val="65000"/>
                </a:prstClr>
              </a:solidFill>
              <a:effectLst/>
              <a:uLnTx/>
              <a:uFillTx/>
              <a:latin typeface="Century Gothic" panose="020B0502020202020204" pitchFamily="34" charset="0"/>
              <a:ea typeface="Calibri" panose="020F0502020204030204" pitchFamily="34" charset="0"/>
              <a:cs typeface="+mn-cs"/>
            </a:endParaRPr>
          </a:p>
        </p:txBody>
      </p:sp>
      <p:sp>
        <p:nvSpPr>
          <p:cNvPr id="15" name="TextBox 1">
            <a:extLst>
              <a:ext uri="{FF2B5EF4-FFF2-40B4-BE49-F238E27FC236}">
                <a16:creationId xmlns:a16="http://schemas.microsoft.com/office/drawing/2014/main" id="{DE84C169-94B6-9CDC-C87C-ED5319D02333}"/>
              </a:ext>
            </a:extLst>
          </p:cNvPr>
          <p:cNvSpPr txBox="1"/>
          <p:nvPr/>
        </p:nvSpPr>
        <p:spPr>
          <a:xfrm>
            <a:off x="2099279" y="5261451"/>
            <a:ext cx="390524" cy="20002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Verdana" panose="020B0604030504040204"/>
                <a:ea typeface="+mn-ea"/>
                <a:cs typeface="+mn-cs"/>
              </a:rPr>
              <a:t>43</a:t>
            </a:r>
          </a:p>
        </p:txBody>
      </p:sp>
      <p:sp>
        <p:nvSpPr>
          <p:cNvPr id="16" name="TextBox 1">
            <a:extLst>
              <a:ext uri="{FF2B5EF4-FFF2-40B4-BE49-F238E27FC236}">
                <a16:creationId xmlns:a16="http://schemas.microsoft.com/office/drawing/2014/main" id="{1462EA23-8341-2083-836A-84A34CBB1FD7}"/>
              </a:ext>
            </a:extLst>
          </p:cNvPr>
          <p:cNvSpPr txBox="1"/>
          <p:nvPr/>
        </p:nvSpPr>
        <p:spPr>
          <a:xfrm>
            <a:off x="5599472" y="5261451"/>
            <a:ext cx="380996" cy="20002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Verdana" panose="020B0604030504040204"/>
                <a:ea typeface="+mn-ea"/>
                <a:cs typeface="+mn-cs"/>
              </a:rPr>
              <a:t>8</a:t>
            </a:r>
          </a:p>
        </p:txBody>
      </p:sp>
      <p:sp>
        <p:nvSpPr>
          <p:cNvPr id="17" name="TextBox 1">
            <a:extLst>
              <a:ext uri="{FF2B5EF4-FFF2-40B4-BE49-F238E27FC236}">
                <a16:creationId xmlns:a16="http://schemas.microsoft.com/office/drawing/2014/main" id="{8EF6210A-1A14-33CF-38E9-A8DEED8ECD14}"/>
              </a:ext>
            </a:extLst>
          </p:cNvPr>
          <p:cNvSpPr txBox="1"/>
          <p:nvPr/>
        </p:nvSpPr>
        <p:spPr>
          <a:xfrm>
            <a:off x="3867496" y="5261451"/>
            <a:ext cx="344758" cy="20002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Verdana" panose="020B0604030504040204"/>
                <a:ea typeface="+mn-ea"/>
                <a:cs typeface="+mn-cs"/>
              </a:rPr>
              <a:t>5</a:t>
            </a:r>
          </a:p>
        </p:txBody>
      </p:sp>
      <p:sp>
        <p:nvSpPr>
          <p:cNvPr id="18" name="TextBox 1">
            <a:extLst>
              <a:ext uri="{FF2B5EF4-FFF2-40B4-BE49-F238E27FC236}">
                <a16:creationId xmlns:a16="http://schemas.microsoft.com/office/drawing/2014/main" id="{F137BC1F-B49C-8702-79E2-9125E531BF1D}"/>
              </a:ext>
            </a:extLst>
          </p:cNvPr>
          <p:cNvSpPr txBox="1"/>
          <p:nvPr/>
        </p:nvSpPr>
        <p:spPr>
          <a:xfrm>
            <a:off x="7323645" y="5261451"/>
            <a:ext cx="220156" cy="20002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Verdana" panose="020B0604030504040204"/>
                <a:ea typeface="+mn-ea"/>
                <a:cs typeface="+mn-cs"/>
              </a:rPr>
              <a:t>5</a:t>
            </a:r>
          </a:p>
        </p:txBody>
      </p:sp>
      <p:sp>
        <p:nvSpPr>
          <p:cNvPr id="4" name="TextBox 3">
            <a:extLst>
              <a:ext uri="{FF2B5EF4-FFF2-40B4-BE49-F238E27FC236}">
                <a16:creationId xmlns:a16="http://schemas.microsoft.com/office/drawing/2014/main" id="{92EC7143-B399-7E5B-E936-0A14A61CFB5A}"/>
              </a:ext>
            </a:extLst>
          </p:cNvPr>
          <p:cNvSpPr txBox="1"/>
          <p:nvPr/>
        </p:nvSpPr>
        <p:spPr>
          <a:xfrm>
            <a:off x="540016" y="1569170"/>
            <a:ext cx="11501188" cy="3360279"/>
          </a:xfrm>
          <a:prstGeom prst="rect">
            <a:avLst/>
          </a:prstGeom>
          <a:noFill/>
        </p:spPr>
        <p:txBody>
          <a:bodyPr wrap="square">
            <a:spAutoFit/>
          </a:bodyPr>
          <a:lstStyle/>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36669"/>
                </a:solidFill>
                <a:effectLst/>
                <a:uLnTx/>
                <a:uFillTx/>
                <a:latin typeface="Verdana" panose="020B0604030504040204"/>
                <a:ea typeface="+mn-ea"/>
                <a:cs typeface="+mn-cs"/>
              </a:rPr>
              <a:t>There was no difference in </a:t>
            </a:r>
            <a:r>
              <a:rPr kumimoji="0" lang="en-US" sz="1800" b="0" i="1" u="none" strike="noStrike" kern="1200" cap="none" spc="0" normalizeH="0" baseline="0" noProof="0" dirty="0">
                <a:ln>
                  <a:noFill/>
                </a:ln>
                <a:solidFill>
                  <a:srgbClr val="636669"/>
                </a:solidFill>
                <a:effectLst/>
                <a:uLnTx/>
                <a:uFillTx/>
                <a:latin typeface="Verdana" panose="020B0604030504040204"/>
                <a:ea typeface="+mn-ea"/>
                <a:cs typeface="+mn-cs"/>
              </a:rPr>
              <a:t>Candida auris</a:t>
            </a:r>
            <a:r>
              <a:rPr kumimoji="0" lang="en-US" sz="1800" b="0" i="0" u="none" strike="noStrike" kern="1200" cap="none" spc="0" normalizeH="0" baseline="0" noProof="0" dirty="0">
                <a:ln>
                  <a:noFill/>
                </a:ln>
                <a:solidFill>
                  <a:srgbClr val="636669"/>
                </a:solidFill>
                <a:effectLst/>
                <a:uLnTx/>
                <a:uFillTx/>
                <a:latin typeface="Verdana" panose="020B0604030504040204"/>
                <a:ea typeface="+mn-ea"/>
                <a:cs typeface="+mn-cs"/>
              </a:rPr>
              <a:t> colonization rates based on exposure to one of the three risk factors</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36669"/>
                </a:solidFill>
                <a:effectLst/>
                <a:uLnTx/>
                <a:uFillTx/>
                <a:latin typeface="Verdana" panose="020B0604030504040204"/>
                <a:ea typeface="+mn-ea"/>
                <a:cs typeface="+mn-cs"/>
              </a:rPr>
              <a:t>There was a significant relationship between exposure to an LTAC/SNF and CPO positivity,</a:t>
            </a:r>
            <a:r>
              <a:rPr kumimoji="0" lang="en-US" sz="1800" b="0" i="1" u="none" strike="noStrike" kern="1200" cap="none" spc="0" normalizeH="0" baseline="0" noProof="0" dirty="0">
                <a:ln>
                  <a:noFill/>
                </a:ln>
                <a:solidFill>
                  <a:srgbClr val="636669"/>
                </a:solidFill>
                <a:effectLst/>
                <a:uLnTx/>
                <a:uFillTx/>
                <a:latin typeface="Verdana" panose="020B0604030504040204"/>
                <a:ea typeface="+mn-ea"/>
                <a:cs typeface="+mn-cs"/>
              </a:rPr>
              <a:t> X</a:t>
            </a:r>
            <a:r>
              <a:rPr kumimoji="0" lang="en-US" sz="1800" b="0" i="1" u="none" strike="noStrike" kern="1200" cap="none" spc="0" normalizeH="0" baseline="30000" noProof="0" dirty="0">
                <a:ln>
                  <a:noFill/>
                </a:ln>
                <a:solidFill>
                  <a:srgbClr val="636669"/>
                </a:solidFill>
                <a:effectLst/>
                <a:uLnTx/>
                <a:uFillTx/>
                <a:latin typeface="Verdana" panose="020B0604030504040204"/>
                <a:ea typeface="+mn-ea"/>
                <a:cs typeface="+mn-cs"/>
              </a:rPr>
              <a:t>2 </a:t>
            </a:r>
            <a:r>
              <a:rPr kumimoji="0" lang="en-US" sz="1800" b="0" i="0" u="none" strike="noStrike" kern="1200" cap="none" spc="0" normalizeH="0" baseline="0" noProof="0" dirty="0">
                <a:ln>
                  <a:noFill/>
                </a:ln>
                <a:solidFill>
                  <a:srgbClr val="636669"/>
                </a:solidFill>
                <a:effectLst/>
                <a:uLnTx/>
                <a:uFillTx/>
                <a:latin typeface="Verdana" panose="020B0604030504040204"/>
                <a:ea typeface="+mn-ea"/>
                <a:cs typeface="+mn-cs"/>
              </a:rPr>
              <a:t>(1,</a:t>
            </a:r>
            <a:r>
              <a:rPr kumimoji="0" lang="en-US" sz="1800" b="0" i="1" u="none" strike="noStrike" kern="1200" cap="none" spc="0" normalizeH="0" baseline="0" noProof="0" dirty="0">
                <a:ln>
                  <a:noFill/>
                </a:ln>
                <a:solidFill>
                  <a:srgbClr val="636669"/>
                </a:solidFill>
                <a:effectLst/>
                <a:uLnTx/>
                <a:uFillTx/>
                <a:latin typeface="Verdana" panose="020B0604030504040204"/>
                <a:ea typeface="+mn-ea"/>
                <a:cs typeface="+mn-cs"/>
              </a:rPr>
              <a:t> N </a:t>
            </a:r>
            <a:r>
              <a:rPr kumimoji="0" lang="en-US" sz="1800" b="0" i="0" u="none" strike="noStrike" kern="1200" cap="none" spc="0" normalizeH="0" baseline="0" noProof="0" dirty="0">
                <a:ln>
                  <a:noFill/>
                </a:ln>
                <a:solidFill>
                  <a:srgbClr val="636669"/>
                </a:solidFill>
                <a:effectLst/>
                <a:uLnTx/>
                <a:uFillTx/>
                <a:latin typeface="Verdana" panose="020B0604030504040204"/>
                <a:ea typeface="+mn-ea"/>
                <a:cs typeface="+mn-cs"/>
              </a:rPr>
              <a:t>= 3315) = 7.8219</a:t>
            </a:r>
            <a:r>
              <a:rPr kumimoji="0" lang="en-US" sz="1800" b="0" i="1" u="none" strike="noStrike" kern="1200" cap="none" spc="0" normalizeH="0" baseline="0" noProof="0" dirty="0">
                <a:ln>
                  <a:noFill/>
                </a:ln>
                <a:solidFill>
                  <a:srgbClr val="636669"/>
                </a:solidFill>
                <a:effectLst/>
                <a:uLnTx/>
                <a:uFillTx/>
                <a:latin typeface="Verdana" panose="020B0604030504040204"/>
                <a:ea typeface="+mn-ea"/>
                <a:cs typeface="+mn-cs"/>
              </a:rPr>
              <a:t>, p </a:t>
            </a:r>
            <a:r>
              <a:rPr kumimoji="0" lang="en-US" sz="1800" b="0" i="0" u="none" strike="noStrike" kern="1200" cap="none" spc="0" normalizeH="0" baseline="0" noProof="0" dirty="0">
                <a:ln>
                  <a:noFill/>
                </a:ln>
                <a:solidFill>
                  <a:srgbClr val="636669"/>
                </a:solidFill>
                <a:effectLst/>
                <a:uLnTx/>
                <a:uFillTx/>
                <a:latin typeface="Verdana" panose="020B0604030504040204"/>
                <a:ea typeface="+mn-ea"/>
                <a:cs typeface="+mn-cs"/>
              </a:rPr>
              <a:t>= 0.005</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36669"/>
                </a:solidFill>
                <a:effectLst/>
                <a:uLnTx/>
                <a:uFillTx/>
                <a:latin typeface="Verdana" panose="020B0604030504040204"/>
                <a:ea typeface="+mn-ea"/>
                <a:cs typeface="+mn-cs"/>
              </a:rPr>
              <a:t>There was a significant relationship between exposure to an overnight stay in a non-US hospital and CPO positivity,</a:t>
            </a:r>
            <a:r>
              <a:rPr kumimoji="0" lang="en-US" sz="1800" b="0" i="1" u="none" strike="noStrike" kern="1200" cap="none" spc="0" normalizeH="0" baseline="0" noProof="0" dirty="0">
                <a:ln>
                  <a:noFill/>
                </a:ln>
                <a:solidFill>
                  <a:srgbClr val="636669"/>
                </a:solidFill>
                <a:effectLst/>
                <a:uLnTx/>
                <a:uFillTx/>
                <a:latin typeface="Verdana" panose="020B0604030504040204"/>
                <a:ea typeface="+mn-ea"/>
                <a:cs typeface="+mn-cs"/>
              </a:rPr>
              <a:t> X</a:t>
            </a:r>
            <a:r>
              <a:rPr kumimoji="0" lang="en-US" sz="1800" b="0" i="1" u="none" strike="noStrike" kern="1200" cap="none" spc="0" normalizeH="0" baseline="30000" noProof="0" dirty="0">
                <a:ln>
                  <a:noFill/>
                </a:ln>
                <a:solidFill>
                  <a:srgbClr val="636669"/>
                </a:solidFill>
                <a:effectLst/>
                <a:uLnTx/>
                <a:uFillTx/>
                <a:latin typeface="Verdana" panose="020B0604030504040204"/>
                <a:ea typeface="+mn-ea"/>
                <a:cs typeface="+mn-cs"/>
              </a:rPr>
              <a:t>2 </a:t>
            </a:r>
            <a:r>
              <a:rPr kumimoji="0" lang="en-US" sz="1800" b="0" i="0" u="none" strike="noStrike" kern="1200" cap="none" spc="0" normalizeH="0" baseline="0" noProof="0" dirty="0">
                <a:ln>
                  <a:noFill/>
                </a:ln>
                <a:solidFill>
                  <a:srgbClr val="636669"/>
                </a:solidFill>
                <a:effectLst/>
                <a:uLnTx/>
                <a:uFillTx/>
                <a:latin typeface="Verdana" panose="020B0604030504040204"/>
                <a:ea typeface="+mn-ea"/>
                <a:cs typeface="+mn-cs"/>
              </a:rPr>
              <a:t>(1,</a:t>
            </a:r>
            <a:r>
              <a:rPr kumimoji="0" lang="en-US" sz="1800" b="0" i="1" u="none" strike="noStrike" kern="1200" cap="none" spc="0" normalizeH="0" baseline="0" noProof="0" dirty="0">
                <a:ln>
                  <a:noFill/>
                </a:ln>
                <a:solidFill>
                  <a:srgbClr val="636669"/>
                </a:solidFill>
                <a:effectLst/>
                <a:uLnTx/>
                <a:uFillTx/>
                <a:latin typeface="Verdana" panose="020B0604030504040204"/>
                <a:ea typeface="+mn-ea"/>
                <a:cs typeface="+mn-cs"/>
              </a:rPr>
              <a:t> N </a:t>
            </a:r>
            <a:r>
              <a:rPr kumimoji="0" lang="en-US" sz="1800" b="0" i="0" u="none" strike="noStrike" kern="1200" cap="none" spc="0" normalizeH="0" baseline="0" noProof="0" dirty="0">
                <a:ln>
                  <a:noFill/>
                </a:ln>
                <a:solidFill>
                  <a:srgbClr val="636669"/>
                </a:solidFill>
                <a:effectLst/>
                <a:uLnTx/>
                <a:uFillTx/>
                <a:latin typeface="Verdana" panose="020B0604030504040204"/>
                <a:ea typeface="+mn-ea"/>
                <a:cs typeface="+mn-cs"/>
              </a:rPr>
              <a:t>= 3218) = 4.7624</a:t>
            </a:r>
            <a:r>
              <a:rPr kumimoji="0" lang="en-US" sz="1800" b="0" i="1" u="none" strike="noStrike" kern="1200" cap="none" spc="0" normalizeH="0" baseline="0" noProof="0" dirty="0">
                <a:ln>
                  <a:noFill/>
                </a:ln>
                <a:solidFill>
                  <a:srgbClr val="636669"/>
                </a:solidFill>
                <a:effectLst/>
                <a:uLnTx/>
                <a:uFillTx/>
                <a:latin typeface="Verdana" panose="020B0604030504040204"/>
                <a:ea typeface="+mn-ea"/>
                <a:cs typeface="+mn-cs"/>
              </a:rPr>
              <a:t>, p </a:t>
            </a:r>
            <a:r>
              <a:rPr kumimoji="0" lang="en-US" sz="1800" b="0" i="0" u="none" strike="noStrike" kern="1200" cap="none" spc="0" normalizeH="0" baseline="0" noProof="0" dirty="0">
                <a:ln>
                  <a:noFill/>
                </a:ln>
                <a:solidFill>
                  <a:srgbClr val="636669"/>
                </a:solidFill>
                <a:effectLst/>
                <a:uLnTx/>
                <a:uFillTx/>
                <a:latin typeface="Verdana" panose="020B0604030504040204"/>
                <a:ea typeface="+mn-ea"/>
                <a:cs typeface="+mn-cs"/>
              </a:rPr>
              <a:t>= 0.029</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36669"/>
                </a:solidFill>
                <a:effectLst/>
                <a:uLnTx/>
                <a:uFillTx/>
                <a:latin typeface="Verdana" panose="020B0604030504040204"/>
                <a:ea typeface="+mn-ea"/>
                <a:cs typeface="+mn-cs"/>
              </a:rPr>
              <a:t>There was not a relationship between having had a procedure in a non-US hospital and CPO positivity</a:t>
            </a:r>
          </a:p>
        </p:txBody>
      </p:sp>
    </p:spTree>
    <p:extLst>
      <p:ext uri="{BB962C8B-B14F-4D97-AF65-F5344CB8AC3E}">
        <p14:creationId xmlns:p14="http://schemas.microsoft.com/office/powerpoint/2010/main" val="189614851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D9969-92D2-4C6D-9FDF-B6C96CE38C4D}"/>
              </a:ext>
            </a:extLst>
          </p:cNvPr>
          <p:cNvSpPr txBox="1">
            <a:spLocks/>
          </p:cNvSpPr>
          <p:nvPr/>
        </p:nvSpPr>
        <p:spPr>
          <a:xfrm>
            <a:off x="3843985" y="76291"/>
            <a:ext cx="8000882" cy="6504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Georgia" panose="02040502050405020303" pitchFamily="18" charset="0"/>
                <a:ea typeface="+mj-ea"/>
                <a:cs typeface="+mj-cs"/>
              </a:rPr>
              <a:t>MDRO Screening Considerations</a:t>
            </a:r>
          </a:p>
        </p:txBody>
      </p:sp>
      <p:sp>
        <p:nvSpPr>
          <p:cNvPr id="8" name="TextBox 7">
            <a:extLst>
              <a:ext uri="{FF2B5EF4-FFF2-40B4-BE49-F238E27FC236}">
                <a16:creationId xmlns:a16="http://schemas.microsoft.com/office/drawing/2014/main" id="{DA1D6A98-1FFC-7D90-D0F9-CBFCB705034F}"/>
              </a:ext>
            </a:extLst>
          </p:cNvPr>
          <p:cNvSpPr txBox="1"/>
          <p:nvPr/>
        </p:nvSpPr>
        <p:spPr>
          <a:xfrm>
            <a:off x="32159" y="6560144"/>
            <a:ext cx="1225632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white">
                    <a:lumMod val="65000"/>
                  </a:prstClr>
                </a:solidFill>
                <a:effectLst/>
                <a:uLnTx/>
                <a:uFillTx/>
                <a:latin typeface="Century Gothic" panose="020B0502020202020204" pitchFamily="34" charset="0"/>
                <a:ea typeface="Calibri" panose="020F0502020204030204" pitchFamily="34" charset="0"/>
                <a:cs typeface="+mn-cs"/>
              </a:rPr>
              <a:t>Privileged and confidential </a:t>
            </a:r>
            <a:r>
              <a:rPr kumimoji="0" lang="en-US" sz="600" b="0" i="0" u="none" strike="noStrike" kern="1200" cap="none" spc="0" normalizeH="0" baseline="0" noProof="0">
                <a:ln>
                  <a:noFill/>
                </a:ln>
                <a:solidFill>
                  <a:prstClr val="white">
                    <a:lumMod val="65000"/>
                  </a:prstClr>
                </a:solidFill>
                <a:effectLst/>
                <a:uLnTx/>
                <a:uFillTx/>
                <a:latin typeface="Century Gothic" panose="020B0502020202020204" pitchFamily="34" charset="0"/>
                <a:ea typeface="Calibri" panose="020F0502020204030204" pitchFamily="34" charset="0"/>
                <a:cs typeface="+mn-cs"/>
              </a:rPr>
              <a:t>pursuant to state laws including AZ: A.R.S. § 36-441 et seq., A.R.S. § 36-2401 et seq., A.R.S. § 36-445 et seq. CA: Evidence Code §§ 1157 and 1157.5. CO: C.R.S. § 12-36.5-104, C.R.S.A. § 25-3-109 NE: Health Care Quality Improvement Act § 71-7909 et seq., § 71-7901 et seq., § 71-7912 et seq., § 71-7913 et seq. NV: N.R.S. § 49.119, N.R.S. § 49.265 WY: W.S. § 35-2-609, W.S. § 35-2-910, W.S § 35-17-305</a:t>
            </a:r>
            <a:endParaRPr kumimoji="0" lang="en-US" sz="800" b="0" i="0" u="none" strike="noStrike" kern="1200" cap="none" spc="0" normalizeH="0" baseline="0" noProof="0">
              <a:ln>
                <a:noFill/>
              </a:ln>
              <a:solidFill>
                <a:prstClr val="white">
                  <a:lumMod val="65000"/>
                </a:prstClr>
              </a:solidFill>
              <a:effectLst/>
              <a:uLnTx/>
              <a:uFillTx/>
              <a:latin typeface="Century Gothic" panose="020B0502020202020204" pitchFamily="34" charset="0"/>
              <a:ea typeface="Calibri" panose="020F0502020204030204" pitchFamily="34" charset="0"/>
              <a:cs typeface="+mn-cs"/>
            </a:endParaRPr>
          </a:p>
        </p:txBody>
      </p:sp>
      <p:sp>
        <p:nvSpPr>
          <p:cNvPr id="15" name="TextBox 1">
            <a:extLst>
              <a:ext uri="{FF2B5EF4-FFF2-40B4-BE49-F238E27FC236}">
                <a16:creationId xmlns:a16="http://schemas.microsoft.com/office/drawing/2014/main" id="{DE84C169-94B6-9CDC-C87C-ED5319D02333}"/>
              </a:ext>
            </a:extLst>
          </p:cNvPr>
          <p:cNvSpPr txBox="1"/>
          <p:nvPr/>
        </p:nvSpPr>
        <p:spPr>
          <a:xfrm>
            <a:off x="2099279" y="5261451"/>
            <a:ext cx="390524" cy="20002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Verdana" panose="020B0604030504040204"/>
                <a:ea typeface="+mn-ea"/>
                <a:cs typeface="+mn-cs"/>
              </a:rPr>
              <a:t>43</a:t>
            </a:r>
          </a:p>
        </p:txBody>
      </p:sp>
      <p:sp>
        <p:nvSpPr>
          <p:cNvPr id="16" name="TextBox 1">
            <a:extLst>
              <a:ext uri="{FF2B5EF4-FFF2-40B4-BE49-F238E27FC236}">
                <a16:creationId xmlns:a16="http://schemas.microsoft.com/office/drawing/2014/main" id="{1462EA23-8341-2083-836A-84A34CBB1FD7}"/>
              </a:ext>
            </a:extLst>
          </p:cNvPr>
          <p:cNvSpPr txBox="1"/>
          <p:nvPr/>
        </p:nvSpPr>
        <p:spPr>
          <a:xfrm>
            <a:off x="5599472" y="5261451"/>
            <a:ext cx="380996" cy="20002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Verdana" panose="020B0604030504040204"/>
                <a:ea typeface="+mn-ea"/>
                <a:cs typeface="+mn-cs"/>
              </a:rPr>
              <a:t>8</a:t>
            </a:r>
          </a:p>
        </p:txBody>
      </p:sp>
      <p:sp>
        <p:nvSpPr>
          <p:cNvPr id="17" name="TextBox 1">
            <a:extLst>
              <a:ext uri="{FF2B5EF4-FFF2-40B4-BE49-F238E27FC236}">
                <a16:creationId xmlns:a16="http://schemas.microsoft.com/office/drawing/2014/main" id="{8EF6210A-1A14-33CF-38E9-A8DEED8ECD14}"/>
              </a:ext>
            </a:extLst>
          </p:cNvPr>
          <p:cNvSpPr txBox="1"/>
          <p:nvPr/>
        </p:nvSpPr>
        <p:spPr>
          <a:xfrm>
            <a:off x="3867496" y="5261451"/>
            <a:ext cx="344758" cy="20002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Verdana" panose="020B0604030504040204"/>
                <a:ea typeface="+mn-ea"/>
                <a:cs typeface="+mn-cs"/>
              </a:rPr>
              <a:t>5</a:t>
            </a:r>
          </a:p>
        </p:txBody>
      </p:sp>
      <p:sp>
        <p:nvSpPr>
          <p:cNvPr id="18" name="TextBox 1">
            <a:extLst>
              <a:ext uri="{FF2B5EF4-FFF2-40B4-BE49-F238E27FC236}">
                <a16:creationId xmlns:a16="http://schemas.microsoft.com/office/drawing/2014/main" id="{F137BC1F-B49C-8702-79E2-9125E531BF1D}"/>
              </a:ext>
            </a:extLst>
          </p:cNvPr>
          <p:cNvSpPr txBox="1"/>
          <p:nvPr/>
        </p:nvSpPr>
        <p:spPr>
          <a:xfrm>
            <a:off x="7323645" y="5261451"/>
            <a:ext cx="220156" cy="20002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Verdana" panose="020B0604030504040204"/>
                <a:ea typeface="+mn-ea"/>
                <a:cs typeface="+mn-cs"/>
              </a:rPr>
              <a:t>5</a:t>
            </a:r>
          </a:p>
        </p:txBody>
      </p:sp>
      <p:sp>
        <p:nvSpPr>
          <p:cNvPr id="10" name="TextBox 9">
            <a:extLst>
              <a:ext uri="{FF2B5EF4-FFF2-40B4-BE49-F238E27FC236}">
                <a16:creationId xmlns:a16="http://schemas.microsoft.com/office/drawing/2014/main" id="{C50B0C56-B7DD-76B2-4423-68C5DA3C2BD3}"/>
              </a:ext>
            </a:extLst>
          </p:cNvPr>
          <p:cNvSpPr txBox="1"/>
          <p:nvPr/>
        </p:nvSpPr>
        <p:spPr>
          <a:xfrm>
            <a:off x="654423" y="1159591"/>
            <a:ext cx="11220897" cy="481670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36669"/>
                </a:solidFill>
                <a:effectLst/>
                <a:uLnTx/>
                <a:uFillTx/>
                <a:latin typeface="Verdana" panose="020B0604030504040204"/>
                <a:ea typeface="+mn-ea"/>
                <a:cs typeface="+mn-cs"/>
              </a:rPr>
              <a:t>While the vast majority of positives have occurred in AZ to date, all states have reference language to following CDC screening criteria, with CO having a state board of health requirement</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36669"/>
                </a:solidFill>
                <a:effectLst/>
                <a:uLnTx/>
                <a:uFillTx/>
                <a:latin typeface="Verdana" panose="020B0604030504040204"/>
                <a:ea typeface="+mn-ea"/>
                <a:cs typeface="+mn-cs"/>
              </a:rPr>
              <a:t>Vast majority of MDRO transmission and prevalence is in Maricopa County</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36669"/>
                </a:solidFill>
                <a:effectLst/>
                <a:uLnTx/>
                <a:uFillTx/>
                <a:latin typeface="Verdana" panose="020B0604030504040204"/>
                <a:ea typeface="+mn-ea"/>
                <a:cs typeface="+mn-cs"/>
              </a:rPr>
              <a:t>We will continue to see spread of these pathogens in more states, so being proactive is in our best interest</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36669"/>
                </a:solidFill>
                <a:effectLst/>
                <a:uLnTx/>
                <a:uFillTx/>
                <a:latin typeface="Verdana" panose="020B0604030504040204"/>
                <a:ea typeface="+mn-ea"/>
                <a:cs typeface="+mn-cs"/>
              </a:rPr>
              <a:t>PPS in acute care is operationally challenging, costly, and is not decreasing transmission or improving patient safety</a:t>
            </a:r>
          </a:p>
          <a:p>
            <a:pPr marL="742950" marR="0" lvl="1"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36669"/>
                </a:solidFill>
                <a:effectLst/>
                <a:uLnTx/>
                <a:uFillTx/>
                <a:latin typeface="Verdana" panose="020B0604030504040204"/>
                <a:ea typeface="+mn-ea"/>
                <a:cs typeface="+mn-cs"/>
              </a:rPr>
              <a:t>Early identification through screening and placement in contact precautions has resulted in fewer exposure events and the associated point prevalence or close contact exposure testing</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36669"/>
                </a:solidFill>
                <a:effectLst/>
                <a:uLnTx/>
                <a:uFillTx/>
                <a:latin typeface="Verdana" panose="020B0604030504040204"/>
                <a:ea typeface="+mn-ea"/>
                <a:cs typeface="+mn-cs"/>
              </a:rPr>
              <a:t>Identification of colonization on admission helps with discharge back to sending post-acute location, decreasing LOS and reducing placement challenges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636669"/>
              </a:solidFill>
              <a:effectLst/>
              <a:uLnTx/>
              <a:uFillTx/>
              <a:latin typeface="Verdana" panose="020B0604030504040204"/>
              <a:ea typeface="+mn-ea"/>
              <a:cs typeface="+mn-cs"/>
            </a:endParaRPr>
          </a:p>
        </p:txBody>
      </p:sp>
    </p:spTree>
    <p:extLst>
      <p:ext uri="{BB962C8B-B14F-4D97-AF65-F5344CB8AC3E}">
        <p14:creationId xmlns:p14="http://schemas.microsoft.com/office/powerpoint/2010/main" val="308985268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D9969-92D2-4C6D-9FDF-B6C96CE38C4D}"/>
              </a:ext>
            </a:extLst>
          </p:cNvPr>
          <p:cNvSpPr txBox="1">
            <a:spLocks/>
          </p:cNvSpPr>
          <p:nvPr/>
        </p:nvSpPr>
        <p:spPr>
          <a:xfrm>
            <a:off x="3843985" y="76291"/>
            <a:ext cx="8000882" cy="6504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Georgia" panose="02040502050405020303" pitchFamily="18" charset="0"/>
                <a:ea typeface="+mj-ea"/>
                <a:cs typeface="+mj-cs"/>
              </a:rPr>
              <a:t>Other Considerations</a:t>
            </a:r>
          </a:p>
        </p:txBody>
      </p:sp>
      <p:sp>
        <p:nvSpPr>
          <p:cNvPr id="8" name="TextBox 7">
            <a:extLst>
              <a:ext uri="{FF2B5EF4-FFF2-40B4-BE49-F238E27FC236}">
                <a16:creationId xmlns:a16="http://schemas.microsoft.com/office/drawing/2014/main" id="{DA1D6A98-1FFC-7D90-D0F9-CBFCB705034F}"/>
              </a:ext>
            </a:extLst>
          </p:cNvPr>
          <p:cNvSpPr txBox="1"/>
          <p:nvPr/>
        </p:nvSpPr>
        <p:spPr>
          <a:xfrm>
            <a:off x="32159" y="6560144"/>
            <a:ext cx="1225632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white">
                    <a:lumMod val="65000"/>
                  </a:prstClr>
                </a:solidFill>
                <a:effectLst/>
                <a:uLnTx/>
                <a:uFillTx/>
                <a:latin typeface="Century Gothic" panose="020B0502020202020204" pitchFamily="34" charset="0"/>
                <a:ea typeface="Calibri" panose="020F0502020204030204" pitchFamily="34" charset="0"/>
                <a:cs typeface="+mn-cs"/>
              </a:rPr>
              <a:t>Privileged and confidential </a:t>
            </a:r>
            <a:r>
              <a:rPr kumimoji="0" lang="en-US" sz="600" b="0" i="0" u="none" strike="noStrike" kern="1200" cap="none" spc="0" normalizeH="0" baseline="0" noProof="0">
                <a:ln>
                  <a:noFill/>
                </a:ln>
                <a:solidFill>
                  <a:prstClr val="white">
                    <a:lumMod val="65000"/>
                  </a:prstClr>
                </a:solidFill>
                <a:effectLst/>
                <a:uLnTx/>
                <a:uFillTx/>
                <a:latin typeface="Century Gothic" panose="020B0502020202020204" pitchFamily="34" charset="0"/>
                <a:ea typeface="Calibri" panose="020F0502020204030204" pitchFamily="34" charset="0"/>
                <a:cs typeface="+mn-cs"/>
              </a:rPr>
              <a:t>pursuant to state laws including AZ: A.R.S. § 36-441 et seq., A.R.S. § 36-2401 et seq., A.R.S. § 36-445 et seq. CA: Evidence Code §§ 1157 and 1157.5. CO: C.R.S. § 12-36.5-104, C.R.S.A. § 25-3-109 NE: Health Care Quality Improvement Act § 71-7909 et seq., § 71-7901 et seq., § 71-7912 et seq., § 71-7913 et seq. NV: N.R.S. § 49.119, N.R.S. § 49.265 WY: W.S. § 35-2-609, W.S. § 35-2-910, W.S § 35-17-305</a:t>
            </a:r>
            <a:endParaRPr kumimoji="0" lang="en-US" sz="800" b="0" i="0" u="none" strike="noStrike" kern="1200" cap="none" spc="0" normalizeH="0" baseline="0" noProof="0">
              <a:ln>
                <a:noFill/>
              </a:ln>
              <a:solidFill>
                <a:prstClr val="white">
                  <a:lumMod val="65000"/>
                </a:prstClr>
              </a:solidFill>
              <a:effectLst/>
              <a:uLnTx/>
              <a:uFillTx/>
              <a:latin typeface="Century Gothic" panose="020B0502020202020204" pitchFamily="34" charset="0"/>
              <a:ea typeface="Calibri" panose="020F0502020204030204" pitchFamily="34" charset="0"/>
              <a:cs typeface="+mn-cs"/>
            </a:endParaRPr>
          </a:p>
        </p:txBody>
      </p:sp>
      <p:sp>
        <p:nvSpPr>
          <p:cNvPr id="15" name="TextBox 1">
            <a:extLst>
              <a:ext uri="{FF2B5EF4-FFF2-40B4-BE49-F238E27FC236}">
                <a16:creationId xmlns:a16="http://schemas.microsoft.com/office/drawing/2014/main" id="{DE84C169-94B6-9CDC-C87C-ED5319D02333}"/>
              </a:ext>
            </a:extLst>
          </p:cNvPr>
          <p:cNvSpPr txBox="1"/>
          <p:nvPr/>
        </p:nvSpPr>
        <p:spPr>
          <a:xfrm>
            <a:off x="2099279" y="5261451"/>
            <a:ext cx="390524" cy="20002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Verdana" panose="020B0604030504040204"/>
                <a:ea typeface="+mn-ea"/>
                <a:cs typeface="+mn-cs"/>
              </a:rPr>
              <a:t>43</a:t>
            </a:r>
          </a:p>
        </p:txBody>
      </p:sp>
      <p:sp>
        <p:nvSpPr>
          <p:cNvPr id="16" name="TextBox 1">
            <a:extLst>
              <a:ext uri="{FF2B5EF4-FFF2-40B4-BE49-F238E27FC236}">
                <a16:creationId xmlns:a16="http://schemas.microsoft.com/office/drawing/2014/main" id="{1462EA23-8341-2083-836A-84A34CBB1FD7}"/>
              </a:ext>
            </a:extLst>
          </p:cNvPr>
          <p:cNvSpPr txBox="1"/>
          <p:nvPr/>
        </p:nvSpPr>
        <p:spPr>
          <a:xfrm>
            <a:off x="5599472" y="5261451"/>
            <a:ext cx="380996" cy="20002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Verdana" panose="020B0604030504040204"/>
                <a:ea typeface="+mn-ea"/>
                <a:cs typeface="+mn-cs"/>
              </a:rPr>
              <a:t>8</a:t>
            </a:r>
          </a:p>
        </p:txBody>
      </p:sp>
      <p:sp>
        <p:nvSpPr>
          <p:cNvPr id="17" name="TextBox 1">
            <a:extLst>
              <a:ext uri="{FF2B5EF4-FFF2-40B4-BE49-F238E27FC236}">
                <a16:creationId xmlns:a16="http://schemas.microsoft.com/office/drawing/2014/main" id="{8EF6210A-1A14-33CF-38E9-A8DEED8ECD14}"/>
              </a:ext>
            </a:extLst>
          </p:cNvPr>
          <p:cNvSpPr txBox="1"/>
          <p:nvPr/>
        </p:nvSpPr>
        <p:spPr>
          <a:xfrm>
            <a:off x="3867496" y="5261451"/>
            <a:ext cx="344758" cy="20002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Verdana" panose="020B0604030504040204"/>
                <a:ea typeface="+mn-ea"/>
                <a:cs typeface="+mn-cs"/>
              </a:rPr>
              <a:t>5</a:t>
            </a:r>
          </a:p>
        </p:txBody>
      </p:sp>
      <p:sp>
        <p:nvSpPr>
          <p:cNvPr id="18" name="TextBox 1">
            <a:extLst>
              <a:ext uri="{FF2B5EF4-FFF2-40B4-BE49-F238E27FC236}">
                <a16:creationId xmlns:a16="http://schemas.microsoft.com/office/drawing/2014/main" id="{F137BC1F-B49C-8702-79E2-9125E531BF1D}"/>
              </a:ext>
            </a:extLst>
          </p:cNvPr>
          <p:cNvSpPr txBox="1"/>
          <p:nvPr/>
        </p:nvSpPr>
        <p:spPr>
          <a:xfrm>
            <a:off x="7323645" y="5261451"/>
            <a:ext cx="220156" cy="20002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Verdana" panose="020B0604030504040204"/>
                <a:ea typeface="+mn-ea"/>
                <a:cs typeface="+mn-cs"/>
              </a:rPr>
              <a:t>5</a:t>
            </a:r>
          </a:p>
        </p:txBody>
      </p:sp>
      <p:sp>
        <p:nvSpPr>
          <p:cNvPr id="10" name="TextBox 9">
            <a:extLst>
              <a:ext uri="{FF2B5EF4-FFF2-40B4-BE49-F238E27FC236}">
                <a16:creationId xmlns:a16="http://schemas.microsoft.com/office/drawing/2014/main" id="{C50B0C56-B7DD-76B2-4423-68C5DA3C2BD3}"/>
              </a:ext>
            </a:extLst>
          </p:cNvPr>
          <p:cNvSpPr txBox="1"/>
          <p:nvPr/>
        </p:nvSpPr>
        <p:spPr>
          <a:xfrm>
            <a:off x="479502" y="965971"/>
            <a:ext cx="11508059" cy="54902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36669"/>
                </a:solidFill>
                <a:effectLst/>
                <a:uLnTx/>
                <a:uFillTx/>
                <a:latin typeface="Verdana" panose="020B0604030504040204"/>
                <a:ea typeface="+mn-ea"/>
                <a:cs typeface="+mn-cs"/>
              </a:rPr>
              <a:t>Majority of transmission is occurring in post-acute locations, including home care, outpatient dialysis, etc.</a:t>
            </a: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36669"/>
                </a:solidFill>
                <a:effectLst/>
                <a:uLnTx/>
                <a:uFillTx/>
                <a:latin typeface="Verdana" panose="020B0604030504040204"/>
                <a:ea typeface="+mn-ea"/>
                <a:cs typeface="+mn-cs"/>
              </a:rPr>
              <a:t>More robust surveillance, prevention, and mitigation strategies are needed in LTAC/SNF care settings to prevent CPO endemicity</a:t>
            </a:r>
          </a:p>
          <a:p>
            <a:pPr marL="1200150" marR="0" lvl="2"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36669"/>
                </a:solidFill>
                <a:effectLst/>
                <a:uLnTx/>
                <a:uFillTx/>
                <a:latin typeface="Verdana" panose="020B0604030504040204"/>
                <a:ea typeface="+mn-ea"/>
                <a:cs typeface="+mn-cs"/>
              </a:rPr>
              <a:t>Public health interventions</a:t>
            </a:r>
          </a:p>
          <a:p>
            <a:pPr marL="1200150" marR="0" lvl="2"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36669"/>
                </a:solidFill>
                <a:effectLst/>
                <a:uLnTx/>
                <a:uFillTx/>
                <a:latin typeface="Verdana" panose="020B0604030504040204"/>
                <a:ea typeface="+mn-ea"/>
                <a:cs typeface="+mn-cs"/>
              </a:rPr>
              <a:t>Staffing expectations</a:t>
            </a:r>
          </a:p>
          <a:p>
            <a:pPr marL="1200150" marR="0" lvl="2"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36669"/>
                </a:solidFill>
                <a:effectLst/>
                <a:uLnTx/>
                <a:uFillTx/>
                <a:latin typeface="Verdana" panose="020B0604030504040204"/>
                <a:ea typeface="+mn-ea"/>
                <a:cs typeface="+mn-cs"/>
              </a:rPr>
              <a:t>Infection prevention education</a:t>
            </a:r>
          </a:p>
          <a:p>
            <a:pPr marL="1200150" marR="0" lvl="2"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36669"/>
                </a:solidFill>
                <a:effectLst/>
                <a:uLnTx/>
                <a:uFillTx/>
                <a:latin typeface="Verdana" panose="020B0604030504040204"/>
                <a:ea typeface="+mn-ea"/>
                <a:cs typeface="+mn-cs"/>
              </a:rPr>
              <a:t>Ongoing monitoring of compliance with infection prevention practices</a:t>
            </a: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36669"/>
                </a:solidFill>
                <a:effectLst/>
                <a:uLnTx/>
                <a:uFillTx/>
                <a:latin typeface="Verdana" panose="020B0604030504040204"/>
                <a:ea typeface="+mn-ea"/>
                <a:cs typeface="+mn-cs"/>
              </a:rPr>
              <a:t>Placement of all patients coming from AZ LTAC/SNF in a private room until after screening results are received to prevent exposure/PPS given high positivity rates in AZ</a:t>
            </a:r>
          </a:p>
          <a:p>
            <a:pPr marL="457200" marR="0" lvl="0" indent="-4572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36669"/>
                </a:solidFill>
                <a:effectLst/>
                <a:uLnTx/>
                <a:uFillTx/>
                <a:latin typeface="Verdana" panose="020B0604030504040204"/>
                <a:ea typeface="+mn-ea"/>
                <a:cs typeface="+mn-cs"/>
              </a:rPr>
              <a:t>Response and containment protocols need further revision for acute care versus post-acute locations</a:t>
            </a:r>
          </a:p>
          <a:p>
            <a:pPr marL="914400" marR="0" lvl="1" indent="-4572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36669"/>
                </a:solidFill>
                <a:effectLst/>
                <a:uLnTx/>
                <a:uFillTx/>
                <a:latin typeface="Verdana" panose="020B0604030504040204"/>
                <a:ea typeface="+mn-ea"/>
                <a:cs typeface="+mn-cs"/>
              </a:rPr>
              <a:t>Consider only requiring PPS in acute care hospitals when exposure/close contact positives (evidence of horizontal transmission) have been identified, and within a defined time period</a:t>
            </a:r>
          </a:p>
          <a:p>
            <a:pPr marL="457200" marR="0" lvl="0" indent="-4572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36669"/>
                </a:solidFill>
                <a:effectLst/>
                <a:uLnTx/>
                <a:uFillTx/>
                <a:latin typeface="Verdana" panose="020B0604030504040204"/>
                <a:ea typeface="+mn-ea"/>
                <a:cs typeface="+mn-cs"/>
              </a:rPr>
              <a:t>National, state or local health jurisdiction admission screening rules and regulations should be specific to the geographic location and prevalence of the pathogen of interest in the county rather than applied broadly across the state or nation</a:t>
            </a:r>
          </a:p>
          <a:p>
            <a:pPr marL="914400" marR="0" lvl="1" indent="-4572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36669"/>
                </a:solidFill>
                <a:effectLst/>
                <a:uLnTx/>
                <a:uFillTx/>
                <a:latin typeface="Verdana" panose="020B0604030504040204"/>
                <a:ea typeface="+mn-ea"/>
                <a:cs typeface="+mn-cs"/>
              </a:rPr>
              <a:t>Minimize administrative burden and increase the efficacy of the screening</a:t>
            </a:r>
          </a:p>
        </p:txBody>
      </p:sp>
    </p:spTree>
    <p:extLst>
      <p:ext uri="{BB962C8B-B14F-4D97-AF65-F5344CB8AC3E}">
        <p14:creationId xmlns:p14="http://schemas.microsoft.com/office/powerpoint/2010/main" val="195047680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7AA58-DE16-1BFF-CC68-6F1C08E7F916}"/>
              </a:ext>
            </a:extLst>
          </p:cNvPr>
          <p:cNvSpPr txBox="1">
            <a:spLocks/>
          </p:cNvSpPr>
          <p:nvPr/>
        </p:nvSpPr>
        <p:spPr>
          <a:xfrm>
            <a:off x="3746740" y="157305"/>
            <a:ext cx="8200845" cy="6835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Georgia" panose="02040502050405020303" pitchFamily="18" charset="0"/>
                <a:ea typeface="+mj-ea"/>
                <a:cs typeface="+mj-cs"/>
              </a:rPr>
              <a:t>Process Monitoring</a:t>
            </a:r>
          </a:p>
        </p:txBody>
      </p:sp>
      <p:sp>
        <p:nvSpPr>
          <p:cNvPr id="3" name="Content Placeholder 3">
            <a:extLst>
              <a:ext uri="{FF2B5EF4-FFF2-40B4-BE49-F238E27FC236}">
                <a16:creationId xmlns:a16="http://schemas.microsoft.com/office/drawing/2014/main" id="{01D0AB27-9F10-A649-6A93-57BF1C033124}"/>
              </a:ext>
            </a:extLst>
          </p:cNvPr>
          <p:cNvSpPr txBox="1">
            <a:spLocks/>
          </p:cNvSpPr>
          <p:nvPr/>
        </p:nvSpPr>
        <p:spPr>
          <a:xfrm>
            <a:off x="310550" y="1009291"/>
            <a:ext cx="9313439" cy="55467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Process monitoring</a:t>
            </a: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Reports built for ongoing monitoring of process and results</a:t>
            </a: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Results are shared with key stakeholders</a:t>
            </a: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Process may be adjusted/modified based on results and in alignment with changing public health requirements</a:t>
            </a: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Resources:</a:t>
            </a: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CDC </a:t>
            </a:r>
            <a:r>
              <a:rPr kumimoji="0" lang="en-US" sz="18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hlinkClick r:id="rId3"/>
              </a:rPr>
              <a:t>Interim Guidance for a Public Health  Response to Contain Novel or Targeted  Multidrug-resistant Organisms (MDROs)</a:t>
            </a:r>
            <a:endParaRPr kumimoji="0" lang="en-US" sz="18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endParaRP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CDC </a:t>
            </a:r>
            <a:r>
              <a:rPr kumimoji="0" lang="en-US" sz="18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hlinkClick r:id="rId4"/>
              </a:rPr>
              <a:t>Public Health Strategies  to Prevent the Spread of  Novel and Targeted Multidrug-resistant Organisms (MDROs)</a:t>
            </a:r>
            <a:endParaRPr kumimoji="0" lang="en-US" sz="18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endParaRPr>
          </a:p>
        </p:txBody>
      </p:sp>
      <p:pic>
        <p:nvPicPr>
          <p:cNvPr id="6" name="Picture 5" descr="A blue circular arrows in a circle">
            <a:extLst>
              <a:ext uri="{FF2B5EF4-FFF2-40B4-BE49-F238E27FC236}">
                <a16:creationId xmlns:a16="http://schemas.microsoft.com/office/drawing/2014/main" id="{22A244E7-7D3F-2169-97FA-ED1F557021D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209921" y="2497347"/>
            <a:ext cx="2153944" cy="2147977"/>
          </a:xfrm>
          <a:prstGeom prst="rect">
            <a:avLst/>
          </a:prstGeom>
        </p:spPr>
      </p:pic>
    </p:spTree>
    <p:extLst>
      <p:ext uri="{BB962C8B-B14F-4D97-AF65-F5344CB8AC3E}">
        <p14:creationId xmlns:p14="http://schemas.microsoft.com/office/powerpoint/2010/main" val="2147478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F873F-DFB4-45CA-BD4A-B28C8639BA9C}"/>
              </a:ext>
            </a:extLst>
          </p:cNvPr>
          <p:cNvSpPr>
            <a:spLocks noGrp="1"/>
          </p:cNvSpPr>
          <p:nvPr>
            <p:ph type="title"/>
          </p:nvPr>
        </p:nvSpPr>
        <p:spPr/>
        <p:txBody>
          <a:bodyPr/>
          <a:lstStyle/>
          <a:p>
            <a:r>
              <a:rPr lang="en-US" dirty="0"/>
              <a:t>Microbiology</a:t>
            </a:r>
          </a:p>
        </p:txBody>
      </p:sp>
      <p:sp>
        <p:nvSpPr>
          <p:cNvPr id="3" name="Content Placeholder 2">
            <a:extLst>
              <a:ext uri="{FF2B5EF4-FFF2-40B4-BE49-F238E27FC236}">
                <a16:creationId xmlns:a16="http://schemas.microsoft.com/office/drawing/2014/main" id="{53CE26BF-C9AA-F985-AE8D-87567430B264}"/>
              </a:ext>
            </a:extLst>
          </p:cNvPr>
          <p:cNvSpPr>
            <a:spLocks noGrp="1"/>
          </p:cNvSpPr>
          <p:nvPr>
            <p:ph sz="half" idx="1"/>
          </p:nvPr>
        </p:nvSpPr>
        <p:spPr/>
        <p:txBody>
          <a:bodyPr>
            <a:normAutofit/>
          </a:bodyPr>
          <a:lstStyle/>
          <a:p>
            <a:r>
              <a:rPr lang="en-US" dirty="0"/>
              <a:t>Gram-positive, anaerobic, spore-forming rod</a:t>
            </a:r>
          </a:p>
          <a:p>
            <a:endParaRPr lang="en-US" dirty="0"/>
          </a:p>
          <a:p>
            <a:r>
              <a:rPr lang="en-US" i="1" dirty="0"/>
              <a:t>C. difficile</a:t>
            </a:r>
            <a:r>
              <a:rPr lang="en-US" dirty="0"/>
              <a:t> spores are metabolically inactive and can survive for months on dry surfaces</a:t>
            </a:r>
          </a:p>
          <a:p>
            <a:pPr lvl="1"/>
            <a:r>
              <a:rPr lang="en-US" dirty="0"/>
              <a:t>Resistant to heat, acid, and disinfectants</a:t>
            </a:r>
          </a:p>
          <a:p>
            <a:endParaRPr lang="en-US" dirty="0"/>
          </a:p>
          <a:p>
            <a:r>
              <a:rPr lang="en-US" dirty="0"/>
              <a:t>Creates 2 toxins, A and B ,which contribute to its pathogenicity</a:t>
            </a:r>
          </a:p>
          <a:p>
            <a:endParaRPr lang="en-US" dirty="0"/>
          </a:p>
        </p:txBody>
      </p:sp>
      <p:pic>
        <p:nvPicPr>
          <p:cNvPr id="1026" name="Picture 2" descr="Pathology Outlines - Clostridioides difficile">
            <a:extLst>
              <a:ext uri="{FF2B5EF4-FFF2-40B4-BE49-F238E27FC236}">
                <a16:creationId xmlns:a16="http://schemas.microsoft.com/office/drawing/2014/main" id="{1C209A0A-D5DC-19C0-DD22-5281C17F2987}"/>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402705" y="2113439"/>
            <a:ext cx="4720590" cy="377571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866323E-561A-04A3-BAC9-3B0D931EB956}"/>
              </a:ext>
            </a:extLst>
          </p:cNvPr>
          <p:cNvSpPr txBox="1"/>
          <p:nvPr/>
        </p:nvSpPr>
        <p:spPr>
          <a:xfrm>
            <a:off x="838200" y="6599714"/>
            <a:ext cx="6096000" cy="246221"/>
          </a:xfrm>
          <a:prstGeom prst="rect">
            <a:avLst/>
          </a:prstGeom>
          <a:noFill/>
        </p:spPr>
        <p:txBody>
          <a:bodyPr wrap="square">
            <a:spAutoFit/>
          </a:bodyPr>
          <a:lstStyle/>
          <a:p>
            <a:r>
              <a:rPr lang="en-US" sz="1000" dirty="0"/>
              <a:t>10.1128/microbiolspec.ei10-0007-2015</a:t>
            </a:r>
          </a:p>
        </p:txBody>
      </p:sp>
      <p:sp>
        <p:nvSpPr>
          <p:cNvPr id="8" name="TextBox 7">
            <a:extLst>
              <a:ext uri="{FF2B5EF4-FFF2-40B4-BE49-F238E27FC236}">
                <a16:creationId xmlns:a16="http://schemas.microsoft.com/office/drawing/2014/main" id="{073865D4-E678-694C-49C9-BE0F8746B8D4}"/>
              </a:ext>
            </a:extLst>
          </p:cNvPr>
          <p:cNvSpPr txBox="1"/>
          <p:nvPr/>
        </p:nvSpPr>
        <p:spPr>
          <a:xfrm>
            <a:off x="6402705" y="5875100"/>
            <a:ext cx="6096000" cy="246221"/>
          </a:xfrm>
          <a:prstGeom prst="rect">
            <a:avLst/>
          </a:prstGeom>
          <a:noFill/>
        </p:spPr>
        <p:txBody>
          <a:bodyPr wrap="square">
            <a:spAutoFit/>
          </a:bodyPr>
          <a:lstStyle/>
          <a:p>
            <a:r>
              <a:rPr lang="en-US" sz="1000" dirty="0"/>
              <a:t>https://www.pathologyoutlines.com/imgau/microbiologycdifficiteLieberman09brq.jpg</a:t>
            </a:r>
          </a:p>
        </p:txBody>
      </p:sp>
    </p:spTree>
    <p:extLst>
      <p:ext uri="{BB962C8B-B14F-4D97-AF65-F5344CB8AC3E}">
        <p14:creationId xmlns:p14="http://schemas.microsoft.com/office/powerpoint/2010/main" val="182941472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464B0-EB7D-5E55-707A-F9DF7BEBA021}"/>
              </a:ext>
            </a:extLst>
          </p:cNvPr>
          <p:cNvSpPr txBox="1">
            <a:spLocks/>
          </p:cNvSpPr>
          <p:nvPr/>
        </p:nvSpPr>
        <p:spPr>
          <a:xfrm>
            <a:off x="5857336" y="157305"/>
            <a:ext cx="6090249" cy="6835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Georgia" panose="02040502050405020303" pitchFamily="18" charset="0"/>
                <a:ea typeface="+mj-ea"/>
                <a:cs typeface="+mj-cs"/>
              </a:rPr>
              <a:t>State Specific Resources</a:t>
            </a:r>
          </a:p>
        </p:txBody>
      </p:sp>
      <p:sp>
        <p:nvSpPr>
          <p:cNvPr id="3" name="Content Placeholder 3">
            <a:extLst>
              <a:ext uri="{FF2B5EF4-FFF2-40B4-BE49-F238E27FC236}">
                <a16:creationId xmlns:a16="http://schemas.microsoft.com/office/drawing/2014/main" id="{6B4479F0-53C8-64CF-8BA1-F5FF3240340B}"/>
              </a:ext>
            </a:extLst>
          </p:cNvPr>
          <p:cNvSpPr txBox="1">
            <a:spLocks/>
          </p:cNvSpPr>
          <p:nvPr/>
        </p:nvSpPr>
        <p:spPr>
          <a:xfrm>
            <a:off x="310550" y="1009291"/>
            <a:ext cx="11352363" cy="5546783"/>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Arizona</a:t>
            </a: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hlinkClick r:id="rId3"/>
              </a:rPr>
              <a:t>https://www.azdhs.gov/documents/preparedness/epidemiology-disease-control/healthcare-associated-infection/hai-candida/candida-auris-flyer.pdf</a:t>
            </a:r>
            <a:r>
              <a:rPr kumimoji="0" lang="en-US" sz="19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 </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California</a:t>
            </a: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hlinkClick r:id="rId4"/>
              </a:rPr>
              <a:t>https://www.cdph.ca.gov/Programs/CHCQ/HAI/Pages/Candida-auris.aspx</a:t>
            </a:r>
            <a:r>
              <a:rPr kumimoji="0" lang="en-US" sz="19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 </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Colorado</a:t>
            </a: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hlinkClick r:id="rId5"/>
              </a:rPr>
              <a:t>https://drive.google.com/file/d/1HV5f4iw9E0nBupynlX7JiqmorBZzu3Rd/view</a:t>
            </a:r>
            <a:r>
              <a:rPr kumimoji="0" lang="en-US" sz="19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 </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Nebraska</a:t>
            </a: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hlinkClick r:id="rId6"/>
              </a:rPr>
              <a:t>https://dhhs.ne.gov/HAI%20Documents/Screening%20for%20Candida%20auris%20Colonization.pdf</a:t>
            </a:r>
            <a:endParaRPr kumimoji="0" lang="en-US" sz="19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Nevada</a:t>
            </a: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hlinkClick r:id="rId7"/>
              </a:rPr>
              <a:t>https://dpbh.nv.gov/uploadedFiles/dpbh.nv.gov/content/Programs/HAI/dta/Training/Nevada%20State%20Candida%20Auris%20Toolkit(1).pdf</a:t>
            </a:r>
            <a:r>
              <a:rPr kumimoji="0" lang="en-US" sz="19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rPr>
              <a:t> </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636669"/>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4103288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gnifying glass over questions&#10;&#10;AI-generated content may be incorrect.">
            <a:extLst>
              <a:ext uri="{FF2B5EF4-FFF2-40B4-BE49-F238E27FC236}">
                <a16:creationId xmlns:a16="http://schemas.microsoft.com/office/drawing/2014/main" id="{4C5BBEFD-BBE6-9F9E-4D77-32C632DCD3D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527715" y="2068991"/>
            <a:ext cx="4006419" cy="30048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8563213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D5EA920-A03C-D202-0153-1C0FD76BE34E}"/>
              </a:ext>
            </a:extLst>
          </p:cNvPr>
          <p:cNvSpPr>
            <a:spLocks noGrp="1"/>
          </p:cNvSpPr>
          <p:nvPr>
            <p:ph type="ctrTitle"/>
          </p:nvPr>
        </p:nvSpPr>
        <p:spPr>
          <a:xfrm>
            <a:off x="1524000" y="1969994"/>
            <a:ext cx="9144000" cy="1459006"/>
          </a:xfrm>
        </p:spPr>
        <p:txBody>
          <a:bodyPr>
            <a:noAutofit/>
          </a:bodyPr>
          <a:lstStyle/>
          <a:p>
            <a:pPr lvl="0"/>
            <a:r>
              <a:rPr lang="en-US" sz="2800"/>
              <a:t>Breaking the Chain: How Hospitals and Health Departments Can Stop </a:t>
            </a:r>
            <a:r>
              <a:rPr lang="en-US" sz="2800" i="1" err="1"/>
              <a:t>Candidozyma</a:t>
            </a:r>
            <a:r>
              <a:rPr lang="en-US" sz="2800" i="1"/>
              <a:t> (Candida) auris</a:t>
            </a:r>
            <a:r>
              <a:rPr lang="en-US" sz="2800"/>
              <a:t> Together</a:t>
            </a:r>
            <a:r>
              <a:rPr lang="en-US" sz="2800" b="0"/>
              <a:t> </a:t>
            </a:r>
            <a:endParaRPr sz="2800"/>
          </a:p>
        </p:txBody>
      </p:sp>
      <p:sp>
        <p:nvSpPr>
          <p:cNvPr id="3" name="Subtitle 2">
            <a:extLst>
              <a:ext uri="{FF2B5EF4-FFF2-40B4-BE49-F238E27FC236}">
                <a16:creationId xmlns:a16="http://schemas.microsoft.com/office/drawing/2014/main" id="{3EC04409-91A3-93CF-ED34-D42B4FD3FD27}"/>
              </a:ext>
            </a:extLst>
          </p:cNvPr>
          <p:cNvSpPr>
            <a:spLocks noGrp="1"/>
          </p:cNvSpPr>
          <p:nvPr>
            <p:ph type="subTitle" idx="1"/>
          </p:nvPr>
        </p:nvSpPr>
        <p:spPr>
          <a:xfrm>
            <a:off x="1524000" y="4219074"/>
            <a:ext cx="9144000" cy="578045"/>
          </a:xfrm>
          <a:prstGeom prst="rect">
            <a:avLst/>
          </a:prstGeom>
        </p:spPr>
        <p:txBody>
          <a:bodyPr>
            <a:normAutofit fontScale="55000" lnSpcReduction="20000"/>
          </a:bodyPr>
          <a:lstStyle/>
          <a:p>
            <a:pPr marL="0" lvl="0" indent="0">
              <a:buNone/>
            </a:pPr>
            <a:br/>
            <a:br/>
            <a:endParaRPr/>
          </a:p>
        </p:txBody>
      </p:sp>
      <p:sp>
        <p:nvSpPr>
          <p:cNvPr id="4" name="Date Placeholder 3"/>
          <p:cNvSpPr>
            <a:spLocks noGrp="1"/>
          </p:cNvSpPr>
          <p:nvPr>
            <p:ph type="dt" sz="half" idx="10"/>
          </p:nvPr>
        </p:nvSpPr>
        <p:spPr>
          <a:xfrm>
            <a:off x="4428357" y="3625855"/>
            <a:ext cx="3335285" cy="365125"/>
          </a:xfrm>
        </p:spPr>
        <p:txBody>
          <a:bodyPr/>
          <a:lstStyle/>
          <a:p>
            <a:pPr marL="0" lvl="0" indent="0">
              <a:buNone/>
            </a:pPr>
            <a:r>
              <a:rPr sz="1800"/>
              <a:t>April 2</a:t>
            </a:r>
            <a:r>
              <a:rPr lang="en-US" sz="1800"/>
              <a:t>4</a:t>
            </a:r>
            <a:r>
              <a:rPr lang="en-US" sz="1800" baseline="30000"/>
              <a:t>th</a:t>
            </a:r>
            <a:r>
              <a:rPr sz="1800"/>
              <a:t>, 2026</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245752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13B72A84-2680-68D9-1C09-863893FC5D51}"/>
              </a:ext>
            </a:extLst>
          </p:cNvPr>
          <p:cNvPicPr>
            <a:picLocks noGrp="1" noChangeAspect="1"/>
          </p:cNvPicPr>
          <p:nvPr>
            <p:ph idx="1"/>
          </p:nvPr>
        </p:nvPicPr>
        <p:blipFill>
          <a:blip r:embed="rId3"/>
          <a:stretch>
            <a:fillRect/>
          </a:stretch>
        </p:blipFill>
        <p:spPr>
          <a:xfrm>
            <a:off x="4144740" y="101600"/>
            <a:ext cx="5361891" cy="4128655"/>
          </a:xfrm>
          <a:prstGeom prst="rect">
            <a:avLst/>
          </a:prstGeom>
          <a:noFill/>
          <a:ln>
            <a:solidFill>
              <a:schemeClr val="accent1"/>
            </a:solidFill>
          </a:ln>
        </p:spPr>
      </p:pic>
      <p:sp>
        <p:nvSpPr>
          <p:cNvPr id="3" name="Title 2">
            <a:extLst>
              <a:ext uri="{FF2B5EF4-FFF2-40B4-BE49-F238E27FC236}">
                <a16:creationId xmlns:a16="http://schemas.microsoft.com/office/drawing/2014/main" id="{547DE1E3-0ED7-8207-8DBB-9C4388AD70A4}"/>
              </a:ext>
            </a:extLst>
          </p:cNvPr>
          <p:cNvSpPr>
            <a:spLocks noGrp="1"/>
          </p:cNvSpPr>
          <p:nvPr>
            <p:ph type="title"/>
          </p:nvPr>
        </p:nvSpPr>
        <p:spPr>
          <a:xfrm>
            <a:off x="429768" y="914400"/>
            <a:ext cx="3200400" cy="868218"/>
          </a:xfrm>
        </p:spPr>
        <p:txBody>
          <a:bodyPr anchor="ctr">
            <a:normAutofit/>
          </a:bodyPr>
          <a:lstStyle/>
          <a:p>
            <a:r>
              <a:rPr lang="en-US" i="1"/>
              <a:t>C. auris </a:t>
            </a:r>
            <a:r>
              <a:rPr lang="en-US"/>
              <a:t>Reporting Requirements</a:t>
            </a:r>
            <a:endParaRPr lang="en-US" i="1"/>
          </a:p>
        </p:txBody>
      </p:sp>
      <p:sp>
        <p:nvSpPr>
          <p:cNvPr id="13" name="Text Placeholder 3">
            <a:extLst>
              <a:ext uri="{FF2B5EF4-FFF2-40B4-BE49-F238E27FC236}">
                <a16:creationId xmlns:a16="http://schemas.microsoft.com/office/drawing/2014/main" id="{DA9CF8F2-CA21-6B09-9B47-A9020EEA545C}"/>
              </a:ext>
            </a:extLst>
          </p:cNvPr>
          <p:cNvSpPr>
            <a:spLocks noGrp="1"/>
          </p:cNvSpPr>
          <p:nvPr>
            <p:ph type="body" sz="half" idx="2"/>
          </p:nvPr>
        </p:nvSpPr>
        <p:spPr>
          <a:xfrm>
            <a:off x="429768" y="1653309"/>
            <a:ext cx="3200400" cy="2576946"/>
          </a:xfrm>
        </p:spPr>
        <p:txBody>
          <a:bodyPr>
            <a:normAutofit fontScale="85000" lnSpcReduction="10000"/>
          </a:bodyPr>
          <a:lstStyle/>
          <a:p>
            <a:r>
              <a:rPr lang="en-US" sz="1900" dirty="0">
                <a:solidFill>
                  <a:srgbClr val="0000FF"/>
                </a:solidFill>
                <a:latin typeface="Arial"/>
                <a:cs typeface="Arial"/>
                <a:hlinkClick r:id="rId4">
                  <a:extLst>
                    <a:ext uri="{A12FA001-AC4F-418D-AE19-62706E023703}">
                      <ahyp:hlinkClr xmlns:ahyp="http://schemas.microsoft.com/office/drawing/2018/hyperlinkcolor" val="tx"/>
                    </a:ext>
                  </a:extLst>
                </a:hlinkClick>
              </a:rPr>
              <a:t>Laboratories</a:t>
            </a:r>
            <a:r>
              <a:rPr lang="en-US" sz="1900" dirty="0">
                <a:latin typeface="Arial"/>
                <a:cs typeface="Arial"/>
              </a:rPr>
              <a:t> must report positive tests and send specimens to ASPHL within one working day</a:t>
            </a:r>
          </a:p>
          <a:p>
            <a:endParaRPr lang="en-US" sz="1900" dirty="0">
              <a:latin typeface="Arial"/>
              <a:cs typeface="Arial"/>
            </a:endParaRPr>
          </a:p>
          <a:p>
            <a:r>
              <a:rPr lang="en-US" sz="1900" dirty="0">
                <a:latin typeface="Arial"/>
                <a:cs typeface="Arial"/>
                <a:hlinkClick r:id="rId5"/>
              </a:rPr>
              <a:t>Healthcare Providers</a:t>
            </a:r>
            <a:r>
              <a:rPr lang="en-US" sz="1900" dirty="0">
                <a:latin typeface="Arial"/>
                <a:cs typeface="Arial"/>
              </a:rPr>
              <a:t> must report detected cases electronically or via phone within one working day</a:t>
            </a:r>
            <a:endParaRPr lang="en-US" dirty="0"/>
          </a:p>
          <a:p>
            <a:endParaRPr lang="en-US" dirty="0"/>
          </a:p>
          <a:p>
            <a:r>
              <a:rPr lang="en-US" u="sng" dirty="0"/>
              <a:t>Report to PCHD:</a:t>
            </a:r>
            <a:r>
              <a:rPr lang="en-US" dirty="0"/>
              <a:t> </a:t>
            </a:r>
          </a:p>
          <a:p>
            <a:r>
              <a:rPr lang="en-US" b="1" dirty="0"/>
              <a:t>520-724-7797 ext. 4</a:t>
            </a:r>
          </a:p>
          <a:p>
            <a:r>
              <a:rPr lang="en-US" b="1" dirty="0">
                <a:solidFill>
                  <a:srgbClr val="0000FF"/>
                </a:solidFill>
                <a:latin typeface="Arial"/>
                <a:cs typeface="Arial"/>
                <a:hlinkClick r:id="rId6">
                  <a:extLst>
                    <a:ext uri="{A12FA001-AC4F-418D-AE19-62706E023703}">
                      <ahyp:hlinkClr xmlns:ahyp="http://schemas.microsoft.com/office/drawing/2018/hyperlinkcolor" val="tx"/>
                    </a:ext>
                  </a:extLst>
                </a:hlinkClick>
              </a:rPr>
              <a:t>epi@pima.gov</a:t>
            </a:r>
            <a:r>
              <a:rPr lang="en-US" b="1" dirty="0">
                <a:solidFill>
                  <a:srgbClr val="0000FF"/>
                </a:solidFill>
                <a:latin typeface="Arial"/>
                <a:cs typeface="Arial"/>
              </a:rPr>
              <a:t> </a:t>
            </a:r>
          </a:p>
        </p:txBody>
      </p:sp>
      <p:pic>
        <p:nvPicPr>
          <p:cNvPr id="9" name="Content Placeholder 5">
            <a:extLst>
              <a:ext uri="{FF2B5EF4-FFF2-40B4-BE49-F238E27FC236}">
                <a16:creationId xmlns:a16="http://schemas.microsoft.com/office/drawing/2014/main" id="{EF44123C-E2FB-A78C-058C-42133C2BD00D}"/>
              </a:ext>
            </a:extLst>
          </p:cNvPr>
          <p:cNvPicPr>
            <a:picLocks noChangeAspect="1"/>
          </p:cNvPicPr>
          <p:nvPr/>
        </p:nvPicPr>
        <p:blipFill>
          <a:blip r:embed="rId7"/>
          <a:stretch>
            <a:fillRect/>
          </a:stretch>
        </p:blipFill>
        <p:spPr>
          <a:xfrm>
            <a:off x="6640455" y="2627745"/>
            <a:ext cx="5468418" cy="4128655"/>
          </a:xfrm>
          <a:prstGeom prst="rect">
            <a:avLst/>
          </a:prstGeom>
          <a:noFill/>
          <a:ln>
            <a:solidFill>
              <a:schemeClr val="accent1"/>
            </a:solidFill>
          </a:ln>
        </p:spPr>
      </p:pic>
    </p:spTree>
    <p:extLst>
      <p:ext uri="{BB962C8B-B14F-4D97-AF65-F5344CB8AC3E}">
        <p14:creationId xmlns:p14="http://schemas.microsoft.com/office/powerpoint/2010/main" val="240849241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4B9251-42E6-47E8-72BA-9BB0B8FBBE87}"/>
              </a:ext>
            </a:extLst>
          </p:cNvPr>
          <p:cNvSpPr>
            <a:spLocks noGrp="1"/>
          </p:cNvSpPr>
          <p:nvPr>
            <p:ph idx="1"/>
          </p:nvPr>
        </p:nvSpPr>
        <p:spPr/>
        <p:txBody>
          <a:bodyPr vert="horz" lIns="91440" tIns="45720" rIns="91440" bIns="45720" rtlCol="0" anchor="t">
            <a:normAutofit lnSpcReduction="10000"/>
          </a:bodyPr>
          <a:lstStyle/>
          <a:p>
            <a:pPr marL="285115" indent="-285115"/>
            <a:r>
              <a:rPr lang="en-US" sz="1800" i="1"/>
              <a:t>C. auris</a:t>
            </a:r>
            <a:r>
              <a:rPr lang="en-US" sz="1800"/>
              <a:t> decolonization has not yet been achieved; assume lifelong infection</a:t>
            </a:r>
            <a:endParaRPr lang="en-US"/>
          </a:p>
          <a:p>
            <a:pPr marL="685165" lvl="1" indent="-342265"/>
            <a:r>
              <a:rPr lang="en-US" sz="1600" u="sng">
                <a:latin typeface="Arial"/>
                <a:cs typeface="Arial"/>
              </a:rPr>
              <a:t>Transmission-Based Precautions (TBP) must be maintained indefinitely</a:t>
            </a:r>
          </a:p>
          <a:p>
            <a:pPr marL="685165" lvl="1" indent="-342265"/>
            <a:r>
              <a:rPr lang="en-US" sz="1600">
                <a:latin typeface="Arial"/>
                <a:cs typeface="Arial"/>
              </a:rPr>
              <a:t>Acceptable TBP: Contact Precautions or Enhanced Barrier Precautions (subacute care settings only)</a:t>
            </a:r>
            <a:endParaRPr lang="en-US" sz="1600"/>
          </a:p>
          <a:p>
            <a:pPr marL="285115" indent="-285115"/>
            <a:r>
              <a:rPr lang="en-US" sz="1800" b="1"/>
              <a:t>Contact Precautions</a:t>
            </a:r>
          </a:p>
          <a:p>
            <a:pPr marL="685165" lvl="1" indent="-342265"/>
            <a:r>
              <a:rPr lang="en-US" sz="1600">
                <a:latin typeface="Arial"/>
                <a:cs typeface="Arial"/>
              </a:rPr>
              <a:t>Acute care settings (ACH, LTACH, </a:t>
            </a:r>
            <a:r>
              <a:rPr lang="en-US" sz="1600" err="1">
                <a:latin typeface="Arial"/>
                <a:cs typeface="Arial"/>
              </a:rPr>
              <a:t>vSNF</a:t>
            </a:r>
            <a:r>
              <a:rPr lang="en-US" sz="1600">
                <a:latin typeface="Arial"/>
                <a:cs typeface="Arial"/>
              </a:rPr>
              <a:t>)</a:t>
            </a:r>
          </a:p>
          <a:p>
            <a:pPr marL="685165" lvl="1" indent="-342265"/>
            <a:r>
              <a:rPr lang="en-US" sz="1600"/>
              <a:t>Subacute care settings if other conditions warrant (</a:t>
            </a:r>
            <a:r>
              <a:rPr lang="en-US" sz="1600" i="1"/>
              <a:t>C. difficile</a:t>
            </a:r>
            <a:r>
              <a:rPr lang="en-US" sz="1600"/>
              <a:t>)</a:t>
            </a:r>
          </a:p>
          <a:p>
            <a:pPr marL="285115" indent="-285115"/>
            <a:r>
              <a:rPr lang="en-US" sz="1800" b="1"/>
              <a:t>Enhanced Barrier Precautions (EBP)</a:t>
            </a:r>
          </a:p>
          <a:p>
            <a:pPr marL="685165" lvl="1" indent="-342265"/>
            <a:r>
              <a:rPr lang="en-US" sz="1600"/>
              <a:t>Subacute care settings </a:t>
            </a:r>
            <a:r>
              <a:rPr lang="en-US" sz="1600" i="1"/>
              <a:t>if </a:t>
            </a:r>
            <a:r>
              <a:rPr lang="en-US" sz="1600"/>
              <a:t>full contact precautions not needed</a:t>
            </a:r>
          </a:p>
          <a:p>
            <a:pPr marL="285115" indent="-285115"/>
            <a:r>
              <a:rPr lang="en-US" sz="1800"/>
              <a:t>Environmental Services (EVS)</a:t>
            </a:r>
          </a:p>
          <a:p>
            <a:pPr marL="685165" lvl="1" indent="-342265"/>
            <a:r>
              <a:rPr lang="en-US" sz="1600">
                <a:latin typeface="Arial"/>
                <a:cs typeface="Arial"/>
                <a:hlinkClick r:id="rId3"/>
              </a:rPr>
              <a:t>EPA List P products</a:t>
            </a:r>
            <a:r>
              <a:rPr lang="en-US" sz="1600">
                <a:latin typeface="Arial"/>
                <a:cs typeface="Arial"/>
              </a:rPr>
              <a:t> should be used in daily and terminal cleaning of rooms/items used for </a:t>
            </a:r>
            <a:r>
              <a:rPr lang="en-US" sz="1600" i="1">
                <a:latin typeface="Arial"/>
                <a:cs typeface="Arial"/>
              </a:rPr>
              <a:t>C. auris</a:t>
            </a:r>
            <a:r>
              <a:rPr lang="en-US" sz="1600">
                <a:latin typeface="Arial"/>
                <a:cs typeface="Arial"/>
              </a:rPr>
              <a:t> patients</a:t>
            </a:r>
          </a:p>
          <a:p>
            <a:pPr marL="685165" lvl="1" indent="-342265"/>
            <a:r>
              <a:rPr lang="en-US" sz="1600"/>
              <a:t>Dedicate items for care if possible or use single-use items</a:t>
            </a:r>
          </a:p>
          <a:p>
            <a:pPr marL="0" indent="-57147">
              <a:buNone/>
            </a:pPr>
            <a:endParaRPr lang="en-US" sz="1800"/>
          </a:p>
          <a:p>
            <a:pPr marL="0" indent="-57147">
              <a:buNone/>
            </a:pPr>
            <a:endParaRPr lang="en-US" sz="1800"/>
          </a:p>
          <a:p>
            <a:pPr marL="0" indent="-56515" algn="ctr">
              <a:buNone/>
            </a:pPr>
            <a:r>
              <a:rPr lang="en-US" sz="2400" b="1">
                <a:latin typeface="Arial"/>
                <a:cs typeface="Arial"/>
              </a:rPr>
              <a:t>Contact PCHD to receive our latest </a:t>
            </a:r>
            <a:r>
              <a:rPr lang="en-US" sz="2400" b="1" i="1">
                <a:latin typeface="Arial"/>
                <a:cs typeface="Arial"/>
              </a:rPr>
              <a:t>C. auris</a:t>
            </a:r>
            <a:r>
              <a:rPr lang="en-US" sz="2400" b="1">
                <a:latin typeface="Arial"/>
                <a:cs typeface="Arial"/>
              </a:rPr>
              <a:t> information bundle!</a:t>
            </a:r>
          </a:p>
        </p:txBody>
      </p:sp>
      <p:sp>
        <p:nvSpPr>
          <p:cNvPr id="3" name="Title 2">
            <a:extLst>
              <a:ext uri="{FF2B5EF4-FFF2-40B4-BE49-F238E27FC236}">
                <a16:creationId xmlns:a16="http://schemas.microsoft.com/office/drawing/2014/main" id="{2FFA325E-52C9-2D5F-8B22-402004A3F331}"/>
              </a:ext>
            </a:extLst>
          </p:cNvPr>
          <p:cNvSpPr>
            <a:spLocks noGrp="1"/>
          </p:cNvSpPr>
          <p:nvPr>
            <p:ph type="title"/>
          </p:nvPr>
        </p:nvSpPr>
        <p:spPr/>
        <p:txBody>
          <a:bodyPr/>
          <a:lstStyle/>
          <a:p>
            <a:r>
              <a:rPr lang="en-US"/>
              <a:t>IPC for </a:t>
            </a:r>
            <a:r>
              <a:rPr lang="en-US" i="1"/>
              <a:t>C. auris</a:t>
            </a:r>
            <a:endParaRPr lang="en-US"/>
          </a:p>
        </p:txBody>
      </p:sp>
      <p:sp>
        <p:nvSpPr>
          <p:cNvPr id="4" name="Text Placeholder 3">
            <a:extLst>
              <a:ext uri="{FF2B5EF4-FFF2-40B4-BE49-F238E27FC236}">
                <a16:creationId xmlns:a16="http://schemas.microsoft.com/office/drawing/2014/main" id="{462FCAEB-2AF6-8533-37F9-57E68C15AB60}"/>
              </a:ext>
            </a:extLst>
          </p:cNvPr>
          <p:cNvSpPr>
            <a:spLocks noGrp="1"/>
          </p:cNvSpPr>
          <p:nvPr>
            <p:ph type="body" sz="half" idx="2"/>
          </p:nvPr>
        </p:nvSpPr>
        <p:spPr/>
        <p:txBody>
          <a:bodyPr/>
          <a:lstStyle/>
          <a:p>
            <a:r>
              <a:rPr lang="en-US"/>
              <a:t>General Guidelines</a:t>
            </a:r>
          </a:p>
        </p:txBody>
      </p:sp>
    </p:spTree>
    <p:extLst>
      <p:ext uri="{BB962C8B-B14F-4D97-AF65-F5344CB8AC3E}">
        <p14:creationId xmlns:p14="http://schemas.microsoft.com/office/powerpoint/2010/main" val="395061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fade">
                                      <p:cBhvr>
                                        <p:cTn id="24" dur="500"/>
                                        <p:tgtEl>
                                          <p:spTgt spid="2">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fade">
                                      <p:cBhvr>
                                        <p:cTn id="29" dur="500"/>
                                        <p:tgtEl>
                                          <p:spTgt spid="2">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fade">
                                      <p:cBhvr>
                                        <p:cTn id="32" dur="500"/>
                                        <p:tgtEl>
                                          <p:spTgt spid="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Effect transition="in" filter="fade">
                                      <p:cBhvr>
                                        <p:cTn id="37" dur="500"/>
                                        <p:tgtEl>
                                          <p:spTgt spid="2">
                                            <p:txEl>
                                              <p:pRg st="8" end="8"/>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
                                            <p:txEl>
                                              <p:pRg st="9" end="9"/>
                                            </p:txEl>
                                          </p:spTgt>
                                        </p:tgtEl>
                                        <p:attrNameLst>
                                          <p:attrName>style.visibility</p:attrName>
                                        </p:attrNameLst>
                                      </p:cBhvr>
                                      <p:to>
                                        <p:strVal val="visible"/>
                                      </p:to>
                                    </p:set>
                                    <p:animEffect transition="in" filter="fade">
                                      <p:cBhvr>
                                        <p:cTn id="40" dur="500"/>
                                        <p:tgtEl>
                                          <p:spTgt spid="2">
                                            <p:txEl>
                                              <p:pRg st="9" end="9"/>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
                                            <p:txEl>
                                              <p:pRg st="10" end="10"/>
                                            </p:txEl>
                                          </p:spTgt>
                                        </p:tgtEl>
                                        <p:attrNameLst>
                                          <p:attrName>style.visibility</p:attrName>
                                        </p:attrNameLst>
                                      </p:cBhvr>
                                      <p:to>
                                        <p:strVal val="visible"/>
                                      </p:to>
                                    </p:set>
                                    <p:animEffect transition="in" filter="fade">
                                      <p:cBhvr>
                                        <p:cTn id="43" dur="500"/>
                                        <p:tgtEl>
                                          <p:spTgt spid="2">
                                            <p:txEl>
                                              <p:pRg st="10" end="1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
                                            <p:txEl>
                                              <p:pRg st="13" end="13"/>
                                            </p:txEl>
                                          </p:spTgt>
                                        </p:tgtEl>
                                        <p:attrNameLst>
                                          <p:attrName>style.visibility</p:attrName>
                                        </p:attrNameLst>
                                      </p:cBhvr>
                                      <p:to>
                                        <p:strVal val="visible"/>
                                      </p:to>
                                    </p:set>
                                    <p:animEffect transition="in" filter="fade">
                                      <p:cBhvr>
                                        <p:cTn id="48" dur="500"/>
                                        <p:tgtEl>
                                          <p:spTgt spid="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FC0DA-6F2A-4ECC-76A3-4FD8D52ED1C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027097-5F71-C986-598C-460DD584EC2A}"/>
              </a:ext>
            </a:extLst>
          </p:cNvPr>
          <p:cNvSpPr>
            <a:spLocks noGrp="1"/>
          </p:cNvSpPr>
          <p:nvPr>
            <p:ph idx="1"/>
          </p:nvPr>
        </p:nvSpPr>
        <p:spPr/>
        <p:txBody>
          <a:bodyPr vert="horz" lIns="91440" tIns="45720" rIns="91440" bIns="45720" rtlCol="0" anchor="t">
            <a:normAutofit/>
          </a:bodyPr>
          <a:lstStyle/>
          <a:p>
            <a:pPr marL="285115" indent="-285115"/>
            <a:r>
              <a:rPr lang="en-US" sz="2400">
                <a:latin typeface="Arial"/>
                <a:cs typeface="Arial"/>
              </a:rPr>
              <a:t>Per </a:t>
            </a:r>
            <a:r>
              <a:rPr lang="en-US" sz="2400">
                <a:latin typeface="Arial"/>
                <a:cs typeface="Arial"/>
                <a:hlinkClick r:id="rId2"/>
              </a:rPr>
              <a:t>Arizona Administrative Code </a:t>
            </a:r>
            <a:r>
              <a:rPr lang="en-US" sz="2400">
                <a:latin typeface="Arial"/>
                <a:cs typeface="Arial"/>
              </a:rPr>
              <a:t>and </a:t>
            </a:r>
            <a:r>
              <a:rPr lang="en-US" sz="2400">
                <a:latin typeface="Arial"/>
                <a:cs typeface="Arial"/>
                <a:hlinkClick r:id="rId3"/>
              </a:rPr>
              <a:t>CMS</a:t>
            </a:r>
            <a:r>
              <a:rPr lang="en-US" sz="2400">
                <a:latin typeface="Arial"/>
                <a:cs typeface="Arial"/>
              </a:rPr>
              <a:t>: </a:t>
            </a:r>
            <a:endParaRPr lang="en-US">
              <a:latin typeface="Arial"/>
              <a:cs typeface="Arial"/>
            </a:endParaRPr>
          </a:p>
          <a:p>
            <a:pPr marL="685165" lvl="1" indent="-342265"/>
            <a:r>
              <a:rPr lang="en-US" sz="2000">
                <a:latin typeface="Arial"/>
                <a:cs typeface="Arial"/>
              </a:rPr>
              <a:t>There is a </a:t>
            </a:r>
            <a:r>
              <a:rPr lang="en-US" sz="2000" b="1">
                <a:latin typeface="Arial"/>
                <a:cs typeface="Arial"/>
              </a:rPr>
              <a:t>requirement</a:t>
            </a:r>
            <a:r>
              <a:rPr lang="en-US" sz="2000">
                <a:latin typeface="Arial"/>
                <a:cs typeface="Arial"/>
              </a:rPr>
              <a:t> </a:t>
            </a:r>
            <a:r>
              <a:rPr lang="en-US" sz="2000" b="1">
                <a:latin typeface="Arial"/>
                <a:cs typeface="Arial"/>
              </a:rPr>
              <a:t>of interfacility transfer (IFT) notification </a:t>
            </a:r>
            <a:r>
              <a:rPr lang="en-US" sz="2000">
                <a:latin typeface="Arial"/>
                <a:cs typeface="Arial"/>
              </a:rPr>
              <a:t>for patients infected or colonized with a multidrug-resistant organism (MDRO) and/or infectious disease that requires Transmission-Based Precautions</a:t>
            </a:r>
          </a:p>
          <a:p>
            <a:pPr marL="285115" indent="-285115"/>
            <a:r>
              <a:rPr lang="en-US" sz="2000"/>
              <a:t>Why does IFT matter? </a:t>
            </a:r>
          </a:p>
          <a:p>
            <a:pPr marL="685165" lvl="1" indent="-342265"/>
            <a:r>
              <a:rPr lang="en-US" sz="1800"/>
              <a:t>Keeps IPs and care teams informed </a:t>
            </a:r>
          </a:p>
          <a:p>
            <a:pPr marL="685165" lvl="1" indent="-342265"/>
            <a:r>
              <a:rPr lang="en-US" sz="1800">
                <a:latin typeface="Arial"/>
                <a:cs typeface="Arial"/>
              </a:rPr>
              <a:t>Ensures appropriate continuity of Transmission-Based Precautions (TBP) </a:t>
            </a:r>
          </a:p>
          <a:p>
            <a:pPr marL="685165" lvl="1" indent="-342265"/>
            <a:r>
              <a:rPr lang="en-US" sz="1800"/>
              <a:t>Consistent use of IFT tools between facilities is the </a:t>
            </a:r>
            <a:r>
              <a:rPr lang="en-US" sz="1800" b="1"/>
              <a:t>most efficient tool </a:t>
            </a:r>
            <a:r>
              <a:rPr lang="en-US" sz="1800"/>
              <a:t>for avoiding MDRO containment breach</a:t>
            </a:r>
          </a:p>
          <a:p>
            <a:pPr marL="285115" indent="-285115"/>
            <a:r>
              <a:rPr lang="en-US" sz="2000"/>
              <a:t>If your EMR system allows, </a:t>
            </a:r>
            <a:r>
              <a:rPr lang="en-US" sz="2000" b="1"/>
              <a:t>flag</a:t>
            </a:r>
            <a:r>
              <a:rPr lang="en-US" sz="2000"/>
              <a:t> exposed patient charts with </a:t>
            </a:r>
            <a:r>
              <a:rPr lang="en-US" sz="2000" u="sng"/>
              <a:t>note of their exposure </a:t>
            </a:r>
            <a:r>
              <a:rPr lang="en-US" sz="2000"/>
              <a:t>to facilitate screening upon readmission</a:t>
            </a:r>
          </a:p>
        </p:txBody>
      </p:sp>
      <p:sp>
        <p:nvSpPr>
          <p:cNvPr id="3" name="Title 2">
            <a:extLst>
              <a:ext uri="{FF2B5EF4-FFF2-40B4-BE49-F238E27FC236}">
                <a16:creationId xmlns:a16="http://schemas.microsoft.com/office/drawing/2014/main" id="{4D90904E-428F-A1D1-EE03-1B2B82FB9C7A}"/>
              </a:ext>
            </a:extLst>
          </p:cNvPr>
          <p:cNvSpPr>
            <a:spLocks noGrp="1"/>
          </p:cNvSpPr>
          <p:nvPr>
            <p:ph type="title"/>
          </p:nvPr>
        </p:nvSpPr>
        <p:spPr/>
        <p:txBody>
          <a:bodyPr>
            <a:normAutofit fontScale="90000"/>
          </a:bodyPr>
          <a:lstStyle/>
          <a:p>
            <a:r>
              <a:rPr lang="en-US">
                <a:latin typeface="Arial"/>
                <a:cs typeface="Arial"/>
              </a:rPr>
              <a:t>Before the Report:</a:t>
            </a:r>
            <a:br>
              <a:rPr lang="en-US">
                <a:latin typeface="Arial"/>
                <a:cs typeface="Arial"/>
              </a:rPr>
            </a:br>
            <a:r>
              <a:rPr lang="en-US">
                <a:latin typeface="Arial"/>
                <a:cs typeface="Arial"/>
              </a:rPr>
              <a:t>Communication Between Facilities</a:t>
            </a:r>
            <a:endParaRPr lang="en-US"/>
          </a:p>
        </p:txBody>
      </p:sp>
      <p:sp>
        <p:nvSpPr>
          <p:cNvPr id="4" name="Text Placeholder 3">
            <a:extLst>
              <a:ext uri="{FF2B5EF4-FFF2-40B4-BE49-F238E27FC236}">
                <a16:creationId xmlns:a16="http://schemas.microsoft.com/office/drawing/2014/main" id="{C592AE91-1D52-009A-B7D6-8087A1294AF2}"/>
              </a:ext>
            </a:extLst>
          </p:cNvPr>
          <p:cNvSpPr>
            <a:spLocks noGrp="1"/>
          </p:cNvSpPr>
          <p:nvPr>
            <p:ph type="body" sz="half" idx="2"/>
          </p:nvPr>
        </p:nvSpPr>
        <p:spPr/>
        <p:txBody>
          <a:bodyPr/>
          <a:lstStyle/>
          <a:p>
            <a:r>
              <a:rPr lang="en-US"/>
              <a:t>Inter-Facility Transfer Forms (IFT)</a:t>
            </a:r>
          </a:p>
        </p:txBody>
      </p:sp>
    </p:spTree>
    <p:extLst>
      <p:ext uri="{BB962C8B-B14F-4D97-AF65-F5344CB8AC3E}">
        <p14:creationId xmlns:p14="http://schemas.microsoft.com/office/powerpoint/2010/main" val="416646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fade">
                                      <p:cBhvr>
                                        <p:cTn id="24" dur="500"/>
                                        <p:tgtEl>
                                          <p:spTgt spid="2">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fade">
                                      <p:cBhvr>
                                        <p:cTn id="29"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B003-B901-4612-65B4-6590AD4EEFA0}"/>
              </a:ext>
            </a:extLst>
          </p:cNvPr>
          <p:cNvSpPr>
            <a:spLocks noGrp="1"/>
          </p:cNvSpPr>
          <p:nvPr>
            <p:ph type="title"/>
          </p:nvPr>
        </p:nvSpPr>
        <p:spPr/>
        <p:txBody>
          <a:bodyPr/>
          <a:lstStyle/>
          <a:p>
            <a:r>
              <a:rPr lang="en-US"/>
              <a:t>ADHS’ </a:t>
            </a:r>
            <a:r>
              <a:rPr lang="en-US">
                <a:hlinkClick r:id="rId3"/>
              </a:rPr>
              <a:t>Interfacility Transfer Form</a:t>
            </a:r>
            <a:endParaRPr lang="en-US"/>
          </a:p>
        </p:txBody>
      </p:sp>
      <p:pic>
        <p:nvPicPr>
          <p:cNvPr id="6" name="Content Placeholder 5">
            <a:extLst>
              <a:ext uri="{FF2B5EF4-FFF2-40B4-BE49-F238E27FC236}">
                <a16:creationId xmlns:a16="http://schemas.microsoft.com/office/drawing/2014/main" id="{7BBF1ABF-7078-5012-F4FE-2506AD5D3CCE}"/>
              </a:ext>
            </a:extLst>
          </p:cNvPr>
          <p:cNvPicPr>
            <a:picLocks noGrp="1" noChangeAspect="1"/>
          </p:cNvPicPr>
          <p:nvPr>
            <p:ph idx="1"/>
          </p:nvPr>
        </p:nvPicPr>
        <p:blipFill>
          <a:blip r:embed="rId4"/>
          <a:stretch>
            <a:fillRect/>
          </a:stretch>
        </p:blipFill>
        <p:spPr>
          <a:xfrm>
            <a:off x="5464267" y="30799"/>
            <a:ext cx="5340445" cy="6796401"/>
          </a:xfrm>
          <a:prstGeom prst="rect">
            <a:avLst/>
          </a:prstGeom>
        </p:spPr>
      </p:pic>
      <p:sp>
        <p:nvSpPr>
          <p:cNvPr id="8" name="Left Brace 7">
            <a:extLst>
              <a:ext uri="{FF2B5EF4-FFF2-40B4-BE49-F238E27FC236}">
                <a16:creationId xmlns:a16="http://schemas.microsoft.com/office/drawing/2014/main" id="{56A9AE9A-895B-C128-A04D-0186D6BF1E56}"/>
              </a:ext>
            </a:extLst>
          </p:cNvPr>
          <p:cNvSpPr/>
          <p:nvPr/>
        </p:nvSpPr>
        <p:spPr>
          <a:xfrm>
            <a:off x="5343243" y="618565"/>
            <a:ext cx="242047" cy="497541"/>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Left Brace 8">
            <a:extLst>
              <a:ext uri="{FF2B5EF4-FFF2-40B4-BE49-F238E27FC236}">
                <a16:creationId xmlns:a16="http://schemas.microsoft.com/office/drawing/2014/main" id="{1F34667A-329F-6D95-0183-813B03B31D0B}"/>
              </a:ext>
            </a:extLst>
          </p:cNvPr>
          <p:cNvSpPr/>
          <p:nvPr/>
        </p:nvSpPr>
        <p:spPr>
          <a:xfrm>
            <a:off x="5343243" y="1206331"/>
            <a:ext cx="242047" cy="78383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Left Brace 9">
            <a:extLst>
              <a:ext uri="{FF2B5EF4-FFF2-40B4-BE49-F238E27FC236}">
                <a16:creationId xmlns:a16="http://schemas.microsoft.com/office/drawing/2014/main" id="{E9990001-026E-DB20-E491-2D937D7DE032}"/>
              </a:ext>
            </a:extLst>
          </p:cNvPr>
          <p:cNvSpPr/>
          <p:nvPr/>
        </p:nvSpPr>
        <p:spPr>
          <a:xfrm>
            <a:off x="5343243" y="2080390"/>
            <a:ext cx="242047" cy="320430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ectangle 10">
            <a:extLst>
              <a:ext uri="{FF2B5EF4-FFF2-40B4-BE49-F238E27FC236}">
                <a16:creationId xmlns:a16="http://schemas.microsoft.com/office/drawing/2014/main" id="{159E24FF-DA48-E78B-AE0B-CF762BCCF29B}"/>
              </a:ext>
            </a:extLst>
          </p:cNvPr>
          <p:cNvSpPr/>
          <p:nvPr/>
        </p:nvSpPr>
        <p:spPr>
          <a:xfrm>
            <a:off x="8801099" y="2164977"/>
            <a:ext cx="894229" cy="2897841"/>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746F53D-D2B7-B811-5EB7-AD6ED9EF1B55}"/>
              </a:ext>
            </a:extLst>
          </p:cNvPr>
          <p:cNvSpPr/>
          <p:nvPr/>
        </p:nvSpPr>
        <p:spPr>
          <a:xfrm>
            <a:off x="9782734" y="2164977"/>
            <a:ext cx="833720" cy="2897841"/>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53C51ED-6692-80D7-4DD3-396983BF0B37}"/>
              </a:ext>
            </a:extLst>
          </p:cNvPr>
          <p:cNvSpPr txBox="1"/>
          <p:nvPr/>
        </p:nvSpPr>
        <p:spPr>
          <a:xfrm>
            <a:off x="4262399" y="636502"/>
            <a:ext cx="1080844" cy="461665"/>
          </a:xfrm>
          <a:prstGeom prst="rect">
            <a:avLst/>
          </a:prstGeom>
          <a:noFill/>
          <a:ln>
            <a:solidFill>
              <a:srgbClr val="0077C8"/>
            </a:solidFill>
          </a:ln>
        </p:spPr>
        <p:txBody>
          <a:bodyPr wrap="square" rtlCol="0">
            <a:spAutoFit/>
          </a:bodyPr>
          <a:lstStyle/>
          <a:p>
            <a:pPr algn="ctr"/>
            <a:r>
              <a:rPr lang="en-US" sz="1200">
                <a:latin typeface="Arial" panose="020B0604020202020204" pitchFamily="34" charset="0"/>
                <a:cs typeface="Arial" panose="020B0604020202020204" pitchFamily="34" charset="0"/>
              </a:rPr>
              <a:t>Patient identifiers</a:t>
            </a:r>
          </a:p>
        </p:txBody>
      </p:sp>
      <p:sp>
        <p:nvSpPr>
          <p:cNvPr id="15" name="TextBox 14">
            <a:extLst>
              <a:ext uri="{FF2B5EF4-FFF2-40B4-BE49-F238E27FC236}">
                <a16:creationId xmlns:a16="http://schemas.microsoft.com/office/drawing/2014/main" id="{484D29C0-012E-4F50-ABF6-76C452D61A50}"/>
              </a:ext>
            </a:extLst>
          </p:cNvPr>
          <p:cNvSpPr txBox="1"/>
          <p:nvPr/>
        </p:nvSpPr>
        <p:spPr>
          <a:xfrm>
            <a:off x="4262399" y="1367135"/>
            <a:ext cx="1080844" cy="461665"/>
          </a:xfrm>
          <a:prstGeom prst="rect">
            <a:avLst/>
          </a:prstGeom>
          <a:noFill/>
          <a:ln>
            <a:solidFill>
              <a:srgbClr val="0077C8"/>
            </a:solidFill>
          </a:ln>
        </p:spPr>
        <p:txBody>
          <a:bodyPr wrap="square" rtlCol="0">
            <a:spAutoFit/>
          </a:bodyPr>
          <a:lstStyle/>
          <a:p>
            <a:pPr algn="ctr"/>
            <a:r>
              <a:rPr lang="en-US" sz="1200">
                <a:latin typeface="Arial" panose="020B0604020202020204" pitchFamily="34" charset="0"/>
                <a:cs typeface="Arial" panose="020B0604020202020204" pitchFamily="34" charset="0"/>
              </a:rPr>
              <a:t>Transferring Facility, TBP</a:t>
            </a:r>
          </a:p>
        </p:txBody>
      </p:sp>
      <p:sp>
        <p:nvSpPr>
          <p:cNvPr id="16" name="TextBox 15">
            <a:extLst>
              <a:ext uri="{FF2B5EF4-FFF2-40B4-BE49-F238E27FC236}">
                <a16:creationId xmlns:a16="http://schemas.microsoft.com/office/drawing/2014/main" id="{2A7A48DD-EF56-1612-7E6E-D4179CC6CF0D}"/>
              </a:ext>
            </a:extLst>
          </p:cNvPr>
          <p:cNvSpPr txBox="1"/>
          <p:nvPr/>
        </p:nvSpPr>
        <p:spPr>
          <a:xfrm>
            <a:off x="4262399" y="3106065"/>
            <a:ext cx="1080844" cy="1200329"/>
          </a:xfrm>
          <a:prstGeom prst="rect">
            <a:avLst/>
          </a:prstGeom>
          <a:noFill/>
          <a:ln>
            <a:solidFill>
              <a:srgbClr val="0077C8"/>
            </a:solidFill>
          </a:ln>
        </p:spPr>
        <p:txBody>
          <a:bodyPr wrap="square" rtlCol="0">
            <a:spAutoFit/>
          </a:bodyPr>
          <a:lstStyle/>
          <a:p>
            <a:pPr algn="ctr"/>
            <a:r>
              <a:rPr lang="en-US" sz="1200">
                <a:latin typeface="Arial" panose="020B0604020202020204" pitchFamily="34" charset="0"/>
                <a:cs typeface="Arial" panose="020B0604020202020204" pitchFamily="34" charset="0"/>
              </a:rPr>
              <a:t>Infectious Agent, Current Infection and/or Colonization</a:t>
            </a:r>
          </a:p>
        </p:txBody>
      </p:sp>
    </p:spTree>
    <p:extLst>
      <p:ext uri="{BB962C8B-B14F-4D97-AF65-F5344CB8AC3E}">
        <p14:creationId xmlns:p14="http://schemas.microsoft.com/office/powerpoint/2010/main" val="226610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4" grpId="0" animBg="1"/>
      <p:bldP spid="15" grpId="0" animBg="1"/>
      <p:bldP spid="16"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1EB520-5B87-E018-4183-3C59E038711C}"/>
              </a:ext>
            </a:extLst>
          </p:cNvPr>
          <p:cNvSpPr>
            <a:spLocks noGrp="1"/>
          </p:cNvSpPr>
          <p:nvPr>
            <p:ph idx="1"/>
          </p:nvPr>
        </p:nvSpPr>
        <p:spPr/>
        <p:txBody>
          <a:bodyPr vert="horz" lIns="91440" tIns="45720" rIns="91440" bIns="45720" rtlCol="0" anchor="t">
            <a:normAutofit lnSpcReduction="10000"/>
          </a:bodyPr>
          <a:lstStyle/>
          <a:p>
            <a:r>
              <a:rPr lang="en-US" sz="2000"/>
              <a:t>The Pima County Health Department performs </a:t>
            </a:r>
            <a:r>
              <a:rPr lang="en-US" sz="2000" b="1"/>
              <a:t>Healthcare Facility Tracking </a:t>
            </a:r>
            <a:r>
              <a:rPr lang="en-US" sz="2000"/>
              <a:t>(HFT) </a:t>
            </a:r>
          </a:p>
          <a:p>
            <a:pPr marL="685165" lvl="1" indent="-342265"/>
            <a:r>
              <a:rPr lang="en-US" sz="1800">
                <a:latin typeface="Arial"/>
                <a:cs typeface="Arial"/>
              </a:rPr>
              <a:t>Time period of interest: Day of sample collection -30 days up to present day (</a:t>
            </a:r>
            <a:r>
              <a:rPr lang="en-US" sz="1800" i="1">
                <a:latin typeface="Arial"/>
                <a:cs typeface="Arial"/>
              </a:rPr>
              <a:t>see example next slide</a:t>
            </a:r>
            <a:r>
              <a:rPr lang="en-US" sz="1800">
                <a:latin typeface="Arial"/>
                <a:cs typeface="Arial"/>
              </a:rPr>
              <a:t>)</a:t>
            </a:r>
          </a:p>
          <a:p>
            <a:pPr marL="1028065" lvl="2" indent="-342265"/>
            <a:r>
              <a:rPr lang="en-US" sz="1600" i="1">
                <a:latin typeface="Arial"/>
                <a:cs typeface="Arial"/>
              </a:rPr>
              <a:t>Caveat: Tier I Organisms (emerging pathogens) may have a longer period of retrospective review</a:t>
            </a:r>
          </a:p>
          <a:p>
            <a:pPr marL="285115" indent="-285115"/>
            <a:r>
              <a:rPr lang="en-US" sz="2000">
                <a:latin typeface="Arial"/>
                <a:cs typeface="Arial"/>
              </a:rPr>
              <a:t>PCHD performs outreach to </a:t>
            </a:r>
            <a:r>
              <a:rPr lang="en-US" sz="2000" b="1">
                <a:latin typeface="Arial"/>
                <a:cs typeface="Arial"/>
              </a:rPr>
              <a:t>all</a:t>
            </a:r>
            <a:r>
              <a:rPr lang="en-US" sz="2000">
                <a:latin typeface="Arial"/>
                <a:cs typeface="Arial"/>
              </a:rPr>
              <a:t> facilities that provided care to the case during the time period of interest</a:t>
            </a:r>
          </a:p>
          <a:p>
            <a:pPr marL="285115" indent="-285115"/>
            <a:r>
              <a:rPr lang="en-US" sz="2000">
                <a:latin typeface="Arial"/>
                <a:cs typeface="Arial"/>
              </a:rPr>
              <a:t>Findings from HFT may result in </a:t>
            </a:r>
            <a:r>
              <a:rPr lang="en-US" sz="2000" b="1">
                <a:latin typeface="Arial"/>
                <a:cs typeface="Arial"/>
              </a:rPr>
              <a:t>screening recommendations</a:t>
            </a:r>
          </a:p>
          <a:p>
            <a:pPr lvl="1"/>
            <a:r>
              <a:rPr lang="en-US" sz="1800"/>
              <a:t>Contact Screening: Performed for close contacts of a case, such as roommates</a:t>
            </a:r>
          </a:p>
          <a:p>
            <a:pPr lvl="1"/>
            <a:r>
              <a:rPr lang="en-US" sz="1800"/>
              <a:t>Point Prevalence Screening (PPS): Wider screening on unit where a case received care</a:t>
            </a:r>
            <a:endParaRPr lang="en-US" sz="1650"/>
          </a:p>
          <a:p>
            <a:pPr marL="0" indent="0">
              <a:buNone/>
            </a:pPr>
            <a:endParaRPr lang="en-US" sz="2000"/>
          </a:p>
          <a:p>
            <a:pPr marL="0" indent="0">
              <a:buNone/>
            </a:pPr>
            <a:endParaRPr lang="en-US" sz="2000"/>
          </a:p>
          <a:p>
            <a:pPr marL="0" indent="0" algn="ctr">
              <a:buNone/>
            </a:pPr>
            <a:r>
              <a:rPr lang="en-US" sz="2000" u="sng"/>
              <a:t>Common question</a:t>
            </a:r>
            <a:r>
              <a:rPr lang="en-US" sz="2000"/>
              <a:t>:</a:t>
            </a:r>
          </a:p>
          <a:p>
            <a:pPr marL="0" indent="0" algn="ctr">
              <a:buNone/>
            </a:pPr>
            <a:r>
              <a:rPr lang="en-US" sz="2000"/>
              <a:t>What if a case’s close contacts are no longer at my facility (and are therefore unavailable for contact screening)? </a:t>
            </a:r>
          </a:p>
          <a:p>
            <a:pPr marL="342892" lvl="1" indent="0" algn="ctr">
              <a:buNone/>
            </a:pPr>
            <a:r>
              <a:rPr lang="en-US" sz="1800"/>
              <a:t>Recommendation per CDC: </a:t>
            </a:r>
            <a:r>
              <a:rPr lang="en-US" sz="1800" b="1"/>
              <a:t>Unit-wide PPS</a:t>
            </a:r>
          </a:p>
        </p:txBody>
      </p:sp>
      <p:sp>
        <p:nvSpPr>
          <p:cNvPr id="3" name="Title 2">
            <a:extLst>
              <a:ext uri="{FF2B5EF4-FFF2-40B4-BE49-F238E27FC236}">
                <a16:creationId xmlns:a16="http://schemas.microsoft.com/office/drawing/2014/main" id="{247F430A-2902-1788-74C1-683DF283C3D9}"/>
              </a:ext>
            </a:extLst>
          </p:cNvPr>
          <p:cNvSpPr>
            <a:spLocks noGrp="1"/>
          </p:cNvSpPr>
          <p:nvPr>
            <p:ph type="title"/>
          </p:nvPr>
        </p:nvSpPr>
        <p:spPr/>
        <p:txBody>
          <a:bodyPr>
            <a:normAutofit fontScale="90000"/>
          </a:bodyPr>
          <a:lstStyle/>
          <a:p>
            <a:r>
              <a:rPr lang="en-US">
                <a:latin typeface="Arial"/>
                <a:cs typeface="Arial"/>
              </a:rPr>
              <a:t>After The Report: </a:t>
            </a:r>
            <a:br>
              <a:rPr lang="en-US"/>
            </a:br>
            <a:r>
              <a:rPr lang="en-US">
                <a:latin typeface="Arial"/>
                <a:cs typeface="Arial"/>
                <a:hlinkClick r:id="rId3"/>
              </a:rPr>
              <a:t>What Happens Next?</a:t>
            </a:r>
            <a:endParaRPr lang="en-US"/>
          </a:p>
        </p:txBody>
      </p:sp>
      <p:sp>
        <p:nvSpPr>
          <p:cNvPr id="4" name="Text Placeholder 3">
            <a:extLst>
              <a:ext uri="{FF2B5EF4-FFF2-40B4-BE49-F238E27FC236}">
                <a16:creationId xmlns:a16="http://schemas.microsoft.com/office/drawing/2014/main" id="{9135CF83-8F50-27A6-A23C-39C392AE3C77}"/>
              </a:ext>
            </a:extLst>
          </p:cNvPr>
          <p:cNvSpPr>
            <a:spLocks noGrp="1"/>
          </p:cNvSpPr>
          <p:nvPr>
            <p:ph type="body" sz="half" idx="2"/>
          </p:nvPr>
        </p:nvSpPr>
        <p:spPr/>
        <p:txBody>
          <a:bodyPr/>
          <a:lstStyle/>
          <a:p>
            <a:r>
              <a:rPr lang="en-US"/>
              <a:t>Healthcare Facility Tracking (HFT)</a:t>
            </a:r>
          </a:p>
        </p:txBody>
      </p:sp>
    </p:spTree>
    <p:extLst>
      <p:ext uri="{BB962C8B-B14F-4D97-AF65-F5344CB8AC3E}">
        <p14:creationId xmlns:p14="http://schemas.microsoft.com/office/powerpoint/2010/main" val="74912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fade">
                                      <p:cBhvr>
                                        <p:cTn id="26" dur="500"/>
                                        <p:tgtEl>
                                          <p:spTgt spid="2">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fade">
                                      <p:cBhvr>
                                        <p:cTn id="29" dur="500"/>
                                        <p:tgtEl>
                                          <p:spTgt spid="2">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fade">
                                      <p:cBhvr>
                                        <p:cTn id="34" dur="500"/>
                                        <p:tgtEl>
                                          <p:spTgt spid="2">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
                                            <p:txEl>
                                              <p:pRg st="10" end="10"/>
                                            </p:txEl>
                                          </p:spTgt>
                                        </p:tgtEl>
                                        <p:attrNameLst>
                                          <p:attrName>style.visibility</p:attrName>
                                        </p:attrNameLst>
                                      </p:cBhvr>
                                      <p:to>
                                        <p:strVal val="visible"/>
                                      </p:to>
                                    </p:set>
                                    <p:animEffect transition="in" filter="fade">
                                      <p:cBhvr>
                                        <p:cTn id="39" dur="500"/>
                                        <p:tgtEl>
                                          <p:spTgt spid="2">
                                            <p:txEl>
                                              <p:pRg st="10" end="1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
                                            <p:txEl>
                                              <p:pRg st="11" end="11"/>
                                            </p:txEl>
                                          </p:spTgt>
                                        </p:tgtEl>
                                        <p:attrNameLst>
                                          <p:attrName>style.visibility</p:attrName>
                                        </p:attrNameLst>
                                      </p:cBhvr>
                                      <p:to>
                                        <p:strVal val="visible"/>
                                      </p:to>
                                    </p:set>
                                    <p:animEffect transition="in" filter="fade">
                                      <p:cBhvr>
                                        <p:cTn id="42"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94A29-71E5-CA83-DD2F-DBBA6583E67F}"/>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Healthcare Facility Tracking</a:t>
            </a:r>
          </a:p>
        </p:txBody>
      </p:sp>
      <p:sp>
        <p:nvSpPr>
          <p:cNvPr id="4" name="Content Placeholder 3">
            <a:extLst>
              <a:ext uri="{FF2B5EF4-FFF2-40B4-BE49-F238E27FC236}">
                <a16:creationId xmlns:a16="http://schemas.microsoft.com/office/drawing/2014/main" id="{F41EE82C-FA99-18BD-D87E-85B8545534BC}"/>
              </a:ext>
            </a:extLst>
          </p:cNvPr>
          <p:cNvSpPr>
            <a:spLocks noGrp="1"/>
          </p:cNvSpPr>
          <p:nvPr>
            <p:ph sz="half" idx="1"/>
          </p:nvPr>
        </p:nvSpPr>
        <p:spPr>
          <a:xfrm>
            <a:off x="134472" y="2692833"/>
            <a:ext cx="4765561" cy="2282450"/>
          </a:xfrm>
        </p:spPr>
        <p:txBody>
          <a:bodyPr>
            <a:normAutofit/>
          </a:bodyPr>
          <a:lstStyle/>
          <a:p>
            <a:r>
              <a:rPr lang="en-US" sz="2400"/>
              <a:t>How does PCHD know which HCFs to perform outreach to? Electronic Health Record (EHR) review </a:t>
            </a:r>
          </a:p>
          <a:p>
            <a:pPr lvl="1"/>
            <a:r>
              <a:rPr lang="en-US"/>
              <a:t>Time period of interest: Day of </a:t>
            </a:r>
            <a:r>
              <a:rPr lang="en-US" b="1"/>
              <a:t>sample collection -30 days </a:t>
            </a:r>
            <a:r>
              <a:rPr lang="en-US"/>
              <a:t>up to </a:t>
            </a:r>
            <a:r>
              <a:rPr lang="en-US" b="1"/>
              <a:t>present day</a:t>
            </a:r>
          </a:p>
        </p:txBody>
      </p:sp>
      <p:pic>
        <p:nvPicPr>
          <p:cNvPr id="11266" name="Picture 2" descr="January 2026 Calendars - Free Printable">
            <a:extLst>
              <a:ext uri="{FF2B5EF4-FFF2-40B4-BE49-F238E27FC236}">
                <a16:creationId xmlns:a16="http://schemas.microsoft.com/office/drawing/2014/main" id="{0A150CDB-F851-3677-BCF9-4A5F0060B28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19504" y="1241213"/>
            <a:ext cx="6818634" cy="5267127"/>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descr="Petri Dish outline">
            <a:extLst>
              <a:ext uri="{FF2B5EF4-FFF2-40B4-BE49-F238E27FC236}">
                <a16:creationId xmlns:a16="http://schemas.microsoft.com/office/drawing/2014/main" id="{0B1C0E69-39EC-8CBE-29C2-6F56FCB8759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468658" y="3429000"/>
            <a:ext cx="405058" cy="405058"/>
          </a:xfrm>
          <a:prstGeom prst="rect">
            <a:avLst/>
          </a:prstGeom>
        </p:spPr>
      </p:pic>
      <p:cxnSp>
        <p:nvCxnSpPr>
          <p:cNvPr id="9" name="Straight Arrow Connector 8">
            <a:extLst>
              <a:ext uri="{FF2B5EF4-FFF2-40B4-BE49-F238E27FC236}">
                <a16:creationId xmlns:a16="http://schemas.microsoft.com/office/drawing/2014/main" id="{C825C486-96DC-E760-FA1B-8401B4057E79}"/>
              </a:ext>
            </a:extLst>
          </p:cNvPr>
          <p:cNvCxnSpPr/>
          <p:nvPr/>
        </p:nvCxnSpPr>
        <p:spPr>
          <a:xfrm flipH="1">
            <a:off x="6374296" y="3571461"/>
            <a:ext cx="4002156"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BE3B1498-0EB0-6252-662C-17B816F49B93}"/>
              </a:ext>
            </a:extLst>
          </p:cNvPr>
          <p:cNvSpPr txBox="1"/>
          <p:nvPr/>
        </p:nvSpPr>
        <p:spPr>
          <a:xfrm>
            <a:off x="8375374" y="3571461"/>
            <a:ext cx="970137" cy="230832"/>
          </a:xfrm>
          <a:prstGeom prst="rect">
            <a:avLst/>
          </a:prstGeom>
          <a:noFill/>
        </p:spPr>
        <p:txBody>
          <a:bodyPr wrap="none" rtlCol="0">
            <a:spAutoFit/>
          </a:bodyPr>
          <a:lstStyle/>
          <a:p>
            <a:r>
              <a:rPr lang="en-US" sz="900" b="1">
                <a:solidFill>
                  <a:srgbClr val="C00000"/>
                </a:solidFill>
                <a:latin typeface="Calibri" panose="020F0502020204030204" pitchFamily="34" charset="0"/>
                <a:ea typeface="Calibri" panose="020F0502020204030204" pitchFamily="34" charset="0"/>
                <a:cs typeface="Calibri" panose="020F0502020204030204" pitchFamily="34" charset="0"/>
              </a:rPr>
              <a:t>30-day lookback</a:t>
            </a:r>
          </a:p>
        </p:txBody>
      </p:sp>
      <p:pic>
        <p:nvPicPr>
          <p:cNvPr id="12" name="Graphic 11" descr="Hospital with solid fill">
            <a:extLst>
              <a:ext uri="{FF2B5EF4-FFF2-40B4-BE49-F238E27FC236}">
                <a16:creationId xmlns:a16="http://schemas.microsoft.com/office/drawing/2014/main" id="{82469D8E-8C04-8041-0707-D617D5C7729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254486" y="3874777"/>
            <a:ext cx="434008" cy="434008"/>
          </a:xfrm>
          <a:prstGeom prst="rect">
            <a:avLst/>
          </a:prstGeom>
        </p:spPr>
      </p:pic>
      <p:pic>
        <p:nvPicPr>
          <p:cNvPr id="13" name="Graphic 12" descr="Hospital with solid fill">
            <a:extLst>
              <a:ext uri="{FF2B5EF4-FFF2-40B4-BE49-F238E27FC236}">
                <a16:creationId xmlns:a16="http://schemas.microsoft.com/office/drawing/2014/main" id="{862B4FB9-3BCC-F928-0CAF-3F7ECAAEA57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873716" y="2781685"/>
            <a:ext cx="434008" cy="434008"/>
          </a:xfrm>
          <a:prstGeom prst="rect">
            <a:avLst/>
          </a:prstGeom>
        </p:spPr>
      </p:pic>
      <p:pic>
        <p:nvPicPr>
          <p:cNvPr id="14" name="Graphic 13" descr="Hospital with solid fill">
            <a:extLst>
              <a:ext uri="{FF2B5EF4-FFF2-40B4-BE49-F238E27FC236}">
                <a16:creationId xmlns:a16="http://schemas.microsoft.com/office/drawing/2014/main" id="{7241182E-F6B1-62BF-6AEA-733564705EE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911008" y="4432085"/>
            <a:ext cx="434008" cy="434008"/>
          </a:xfrm>
          <a:prstGeom prst="rect">
            <a:avLst/>
          </a:prstGeom>
        </p:spPr>
      </p:pic>
      <p:pic>
        <p:nvPicPr>
          <p:cNvPr id="16" name="Graphic 15" descr="Inpatient with solid fill">
            <a:extLst>
              <a:ext uri="{FF2B5EF4-FFF2-40B4-BE49-F238E27FC236}">
                <a16:creationId xmlns:a16="http://schemas.microsoft.com/office/drawing/2014/main" id="{29410003-1B1C-89DE-C641-1951808B17D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362603" y="4484071"/>
            <a:ext cx="330036" cy="330036"/>
          </a:xfrm>
          <a:prstGeom prst="rect">
            <a:avLst/>
          </a:prstGeom>
        </p:spPr>
      </p:pic>
      <p:pic>
        <p:nvPicPr>
          <p:cNvPr id="17" name="Graphic 16" descr="Inpatient with solid fill">
            <a:extLst>
              <a:ext uri="{FF2B5EF4-FFF2-40B4-BE49-F238E27FC236}">
                <a16:creationId xmlns:a16="http://schemas.microsoft.com/office/drawing/2014/main" id="{FB71DDBA-EFB9-AE06-F042-0BB2F1F025A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64751" y="3978749"/>
            <a:ext cx="330036" cy="330036"/>
          </a:xfrm>
          <a:prstGeom prst="rect">
            <a:avLst/>
          </a:prstGeom>
        </p:spPr>
      </p:pic>
      <p:pic>
        <p:nvPicPr>
          <p:cNvPr id="18" name="Graphic 17" descr="Inpatient with solid fill">
            <a:extLst>
              <a:ext uri="{FF2B5EF4-FFF2-40B4-BE49-F238E27FC236}">
                <a16:creationId xmlns:a16="http://schemas.microsoft.com/office/drawing/2014/main" id="{06D1581A-5AE2-3F96-5E30-2A0C4777994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845532" y="4001294"/>
            <a:ext cx="330036" cy="330036"/>
          </a:xfrm>
          <a:prstGeom prst="rect">
            <a:avLst/>
          </a:prstGeom>
        </p:spPr>
      </p:pic>
    </p:spTree>
    <p:extLst>
      <p:ext uri="{BB962C8B-B14F-4D97-AF65-F5344CB8AC3E}">
        <p14:creationId xmlns:p14="http://schemas.microsoft.com/office/powerpoint/2010/main" val="113305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CE3E1-207B-47EB-B992-CCA63C3EF25E}"/>
              </a:ext>
            </a:extLst>
          </p:cNvPr>
          <p:cNvSpPr>
            <a:spLocks noGrp="1"/>
          </p:cNvSpPr>
          <p:nvPr>
            <p:ph type="title"/>
          </p:nvPr>
        </p:nvSpPr>
        <p:spPr>
          <a:noFill/>
        </p:spPr>
        <p:txBody>
          <a:bodyPr vert="horz" lIns="91440" tIns="45720" rIns="91440" bIns="45720" rtlCol="0" anchor="ctr">
            <a:normAutofit/>
          </a:bodyPr>
          <a:lstStyle/>
          <a:p>
            <a:r>
              <a:rPr lang="en-US" i="1" kern="1200" dirty="0">
                <a:latin typeface="+mj-lt"/>
                <a:ea typeface="+mj-ea"/>
                <a:cs typeface="+mj-cs"/>
              </a:rPr>
              <a:t>Pathogenesis</a:t>
            </a:r>
            <a:endParaRPr lang="en-US" sz="3600" kern="1200" dirty="0">
              <a:solidFill>
                <a:srgbClr val="FFFFFF"/>
              </a:solidFill>
              <a:latin typeface="+mj-lt"/>
              <a:ea typeface="+mj-ea"/>
              <a:cs typeface="+mj-cs"/>
            </a:endParaRPr>
          </a:p>
        </p:txBody>
      </p:sp>
      <p:graphicFrame>
        <p:nvGraphicFramePr>
          <p:cNvPr id="49" name="Content Placeholder 3">
            <a:extLst>
              <a:ext uri="{FF2B5EF4-FFF2-40B4-BE49-F238E27FC236}">
                <a16:creationId xmlns:a16="http://schemas.microsoft.com/office/drawing/2014/main" id="{DA0B3BC2-5A9A-542C-A7A7-03E8CA673071}"/>
              </a:ext>
            </a:extLst>
          </p:cNvPr>
          <p:cNvGraphicFramePr>
            <a:graphicFrameLocks/>
          </p:cNvGraphicFramePr>
          <p:nvPr/>
        </p:nvGraphicFramePr>
        <p:xfrm>
          <a:off x="838200" y="177800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0" name="Arrow: Bent-Up 49">
            <a:extLst>
              <a:ext uri="{FF2B5EF4-FFF2-40B4-BE49-F238E27FC236}">
                <a16:creationId xmlns:a16="http://schemas.microsoft.com/office/drawing/2014/main" id="{E5B8075C-159C-87F5-9070-1E7BF441B044}"/>
              </a:ext>
            </a:extLst>
          </p:cNvPr>
          <p:cNvSpPr/>
          <p:nvPr/>
        </p:nvSpPr>
        <p:spPr>
          <a:xfrm rot="5400000" flipV="1">
            <a:off x="2427377" y="3871718"/>
            <a:ext cx="914400" cy="863294"/>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51" name="Rectangle: Rounded Corners 50">
            <a:extLst>
              <a:ext uri="{FF2B5EF4-FFF2-40B4-BE49-F238E27FC236}">
                <a16:creationId xmlns:a16="http://schemas.microsoft.com/office/drawing/2014/main" id="{D5470300-8211-BCD4-47A8-69E8CFC2D4C1}"/>
              </a:ext>
            </a:extLst>
          </p:cNvPr>
          <p:cNvSpPr/>
          <p:nvPr/>
        </p:nvSpPr>
        <p:spPr>
          <a:xfrm>
            <a:off x="911402" y="4098402"/>
            <a:ext cx="1600149"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61F6A43D-B00F-C763-38A1-7A11B8CD904B}"/>
              </a:ext>
            </a:extLst>
          </p:cNvPr>
          <p:cNvSpPr txBox="1"/>
          <p:nvPr/>
        </p:nvSpPr>
        <p:spPr>
          <a:xfrm>
            <a:off x="911402" y="4281419"/>
            <a:ext cx="1600149" cy="584775"/>
          </a:xfrm>
          <a:prstGeom prst="rect">
            <a:avLst/>
          </a:prstGeom>
          <a:noFill/>
        </p:spPr>
        <p:txBody>
          <a:bodyPr wrap="square" rtlCol="0">
            <a:spAutoFit/>
          </a:bodyPr>
          <a:lstStyle/>
          <a:p>
            <a:pPr algn="ctr"/>
            <a:r>
              <a:rPr lang="en-US" sz="1600" dirty="0">
                <a:solidFill>
                  <a:schemeClr val="bg1"/>
                </a:solidFill>
              </a:rPr>
              <a:t>Asymptomatic carriage</a:t>
            </a:r>
          </a:p>
        </p:txBody>
      </p:sp>
      <p:sp>
        <p:nvSpPr>
          <p:cNvPr id="53" name="TextBox 52">
            <a:extLst>
              <a:ext uri="{FF2B5EF4-FFF2-40B4-BE49-F238E27FC236}">
                <a16:creationId xmlns:a16="http://schemas.microsoft.com/office/drawing/2014/main" id="{1404951D-FDBE-0565-F986-1E994499A578}"/>
              </a:ext>
            </a:extLst>
          </p:cNvPr>
          <p:cNvSpPr txBox="1"/>
          <p:nvPr/>
        </p:nvSpPr>
        <p:spPr>
          <a:xfrm>
            <a:off x="2590023" y="4737964"/>
            <a:ext cx="1155242" cy="738664"/>
          </a:xfrm>
          <a:prstGeom prst="rect">
            <a:avLst/>
          </a:prstGeom>
          <a:noFill/>
        </p:spPr>
        <p:txBody>
          <a:bodyPr wrap="square" rtlCol="0">
            <a:spAutoFit/>
          </a:bodyPr>
          <a:lstStyle/>
          <a:p>
            <a:r>
              <a:rPr lang="en-US" sz="1400" dirty="0"/>
              <a:t>Effective antitoxin response</a:t>
            </a:r>
          </a:p>
        </p:txBody>
      </p:sp>
      <p:sp>
        <p:nvSpPr>
          <p:cNvPr id="54" name="TextBox 53">
            <a:extLst>
              <a:ext uri="{FF2B5EF4-FFF2-40B4-BE49-F238E27FC236}">
                <a16:creationId xmlns:a16="http://schemas.microsoft.com/office/drawing/2014/main" id="{F3A0793D-132E-27AA-A5E2-043678CB83E9}"/>
              </a:ext>
            </a:extLst>
          </p:cNvPr>
          <p:cNvSpPr txBox="1"/>
          <p:nvPr/>
        </p:nvSpPr>
        <p:spPr>
          <a:xfrm>
            <a:off x="3658454" y="4732279"/>
            <a:ext cx="1155242" cy="738664"/>
          </a:xfrm>
          <a:prstGeom prst="rect">
            <a:avLst/>
          </a:prstGeom>
          <a:noFill/>
        </p:spPr>
        <p:txBody>
          <a:bodyPr wrap="square" rtlCol="0">
            <a:spAutoFit/>
          </a:bodyPr>
          <a:lstStyle/>
          <a:p>
            <a:r>
              <a:rPr lang="en-US" sz="1400" dirty="0"/>
              <a:t>Inadequate antitoxin response</a:t>
            </a:r>
          </a:p>
        </p:txBody>
      </p:sp>
      <p:sp>
        <p:nvSpPr>
          <p:cNvPr id="55" name="Rectangle: Rounded Corners 54">
            <a:extLst>
              <a:ext uri="{FF2B5EF4-FFF2-40B4-BE49-F238E27FC236}">
                <a16:creationId xmlns:a16="http://schemas.microsoft.com/office/drawing/2014/main" id="{1CCDA3C1-D8E0-D16A-1911-735B47D47B93}"/>
              </a:ext>
            </a:extLst>
          </p:cNvPr>
          <p:cNvSpPr/>
          <p:nvPr/>
        </p:nvSpPr>
        <p:spPr>
          <a:xfrm>
            <a:off x="7716296" y="3241674"/>
            <a:ext cx="1600149"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Arrow: Right 55">
            <a:extLst>
              <a:ext uri="{FF2B5EF4-FFF2-40B4-BE49-F238E27FC236}">
                <a16:creationId xmlns:a16="http://schemas.microsoft.com/office/drawing/2014/main" id="{F07AEECB-EA57-BBA1-34A1-7FC5183273D8}"/>
              </a:ext>
            </a:extLst>
          </p:cNvPr>
          <p:cNvSpPr/>
          <p:nvPr/>
        </p:nvSpPr>
        <p:spPr>
          <a:xfrm rot="20571382">
            <a:off x="6671377" y="3836064"/>
            <a:ext cx="999744" cy="457200"/>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A0463EE1-4CFB-19E7-499C-D9E6AA3F6A27}"/>
              </a:ext>
            </a:extLst>
          </p:cNvPr>
          <p:cNvSpPr txBox="1"/>
          <p:nvPr/>
        </p:nvSpPr>
        <p:spPr>
          <a:xfrm>
            <a:off x="7695861" y="3441848"/>
            <a:ext cx="1600149" cy="584775"/>
          </a:xfrm>
          <a:prstGeom prst="rect">
            <a:avLst/>
          </a:prstGeom>
          <a:noFill/>
        </p:spPr>
        <p:txBody>
          <a:bodyPr wrap="square" rtlCol="0">
            <a:spAutoFit/>
          </a:bodyPr>
          <a:lstStyle/>
          <a:p>
            <a:pPr algn="ctr"/>
            <a:r>
              <a:rPr lang="en-US" sz="1600" dirty="0">
                <a:solidFill>
                  <a:schemeClr val="bg1"/>
                </a:solidFill>
              </a:rPr>
              <a:t>Asymptomatic carriage</a:t>
            </a:r>
          </a:p>
        </p:txBody>
      </p:sp>
      <p:sp>
        <p:nvSpPr>
          <p:cNvPr id="58" name="Arrow: Right 57">
            <a:extLst>
              <a:ext uri="{FF2B5EF4-FFF2-40B4-BE49-F238E27FC236}">
                <a16:creationId xmlns:a16="http://schemas.microsoft.com/office/drawing/2014/main" id="{10194F5E-35CF-E688-750E-D2DF82B8A65B}"/>
              </a:ext>
            </a:extLst>
          </p:cNvPr>
          <p:cNvSpPr/>
          <p:nvPr/>
        </p:nvSpPr>
        <p:spPr>
          <a:xfrm rot="1199016">
            <a:off x="6673039" y="4647465"/>
            <a:ext cx="999744" cy="457200"/>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13AEE8FE-E421-8FBF-3131-961F8EB46A87}"/>
              </a:ext>
            </a:extLst>
          </p:cNvPr>
          <p:cNvSpPr/>
          <p:nvPr/>
        </p:nvSpPr>
        <p:spPr>
          <a:xfrm>
            <a:off x="7808715" y="4556543"/>
            <a:ext cx="1600149"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B496CA9C-7B97-76B3-43E7-7C137E71B464}"/>
              </a:ext>
            </a:extLst>
          </p:cNvPr>
          <p:cNvSpPr txBox="1"/>
          <p:nvPr/>
        </p:nvSpPr>
        <p:spPr>
          <a:xfrm>
            <a:off x="7774719" y="4831690"/>
            <a:ext cx="1600149" cy="338554"/>
          </a:xfrm>
          <a:prstGeom prst="rect">
            <a:avLst/>
          </a:prstGeom>
          <a:noFill/>
        </p:spPr>
        <p:txBody>
          <a:bodyPr wrap="square" rtlCol="0">
            <a:spAutoFit/>
          </a:bodyPr>
          <a:lstStyle/>
          <a:p>
            <a:pPr algn="ctr"/>
            <a:r>
              <a:rPr lang="en-US" sz="1600" dirty="0">
                <a:solidFill>
                  <a:schemeClr val="bg1"/>
                </a:solidFill>
              </a:rPr>
              <a:t>Recurrence</a:t>
            </a:r>
          </a:p>
        </p:txBody>
      </p:sp>
      <p:sp>
        <p:nvSpPr>
          <p:cNvPr id="61" name="TextBox 60">
            <a:extLst>
              <a:ext uri="{FF2B5EF4-FFF2-40B4-BE49-F238E27FC236}">
                <a16:creationId xmlns:a16="http://schemas.microsoft.com/office/drawing/2014/main" id="{866D98C5-849E-B232-4DB0-2FB4633AF77E}"/>
              </a:ext>
            </a:extLst>
          </p:cNvPr>
          <p:cNvSpPr txBox="1"/>
          <p:nvPr/>
        </p:nvSpPr>
        <p:spPr>
          <a:xfrm>
            <a:off x="6510528" y="2596955"/>
            <a:ext cx="1298187" cy="1169551"/>
          </a:xfrm>
          <a:prstGeom prst="rect">
            <a:avLst/>
          </a:prstGeom>
          <a:noFill/>
        </p:spPr>
        <p:txBody>
          <a:bodyPr wrap="square" rtlCol="0">
            <a:spAutoFit/>
          </a:bodyPr>
          <a:lstStyle/>
          <a:p>
            <a:r>
              <a:rPr lang="en-US" sz="1400" dirty="0"/>
              <a:t>Effective immune response and microbiota restoration</a:t>
            </a:r>
          </a:p>
        </p:txBody>
      </p:sp>
      <p:sp>
        <p:nvSpPr>
          <p:cNvPr id="62" name="TextBox 61">
            <a:extLst>
              <a:ext uri="{FF2B5EF4-FFF2-40B4-BE49-F238E27FC236}">
                <a16:creationId xmlns:a16="http://schemas.microsoft.com/office/drawing/2014/main" id="{A662D242-902C-B104-E6AD-00314D162787}"/>
              </a:ext>
            </a:extLst>
          </p:cNvPr>
          <p:cNvSpPr txBox="1"/>
          <p:nvPr/>
        </p:nvSpPr>
        <p:spPr>
          <a:xfrm>
            <a:off x="6522155" y="5170927"/>
            <a:ext cx="1298187" cy="954107"/>
          </a:xfrm>
          <a:prstGeom prst="rect">
            <a:avLst/>
          </a:prstGeom>
          <a:noFill/>
        </p:spPr>
        <p:txBody>
          <a:bodyPr wrap="square" rtlCol="0">
            <a:spAutoFit/>
          </a:bodyPr>
          <a:lstStyle/>
          <a:p>
            <a:r>
              <a:rPr lang="en-US" sz="1400" dirty="0"/>
              <a:t>Inadequate immune response and reinfection</a:t>
            </a:r>
          </a:p>
        </p:txBody>
      </p:sp>
    </p:spTree>
    <p:extLst>
      <p:ext uri="{BB962C8B-B14F-4D97-AF65-F5344CB8AC3E}">
        <p14:creationId xmlns:p14="http://schemas.microsoft.com/office/powerpoint/2010/main" val="274274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down)">
                                      <p:cBhvr>
                                        <p:cTn id="7" dur="500"/>
                                        <p:tgtEl>
                                          <p:spTgt spid="5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wipe(down)">
                                      <p:cBhvr>
                                        <p:cTn id="10" dur="500"/>
                                        <p:tgtEl>
                                          <p:spTgt spid="51"/>
                                        </p:tgtEl>
                                      </p:cBhvr>
                                    </p:animEffect>
                                  </p:childTnLst>
                                </p:cTn>
                              </p:par>
                              <p:par>
                                <p:cTn id="11" presetID="22" presetClass="entr" presetSubtype="4"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wipe(down)">
                                      <p:cBhvr>
                                        <p:cTn id="13" dur="500"/>
                                        <p:tgtEl>
                                          <p:spTgt spid="5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wipe(down)">
                                      <p:cBhvr>
                                        <p:cTn id="16" dur="500"/>
                                        <p:tgtEl>
                                          <p:spTgt spid="5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wipe(down)">
                                      <p:cBhvr>
                                        <p:cTn id="21" dur="500"/>
                                        <p:tgtEl>
                                          <p:spTgt spid="6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wipe(down)">
                                      <p:cBhvr>
                                        <p:cTn id="24" dur="500"/>
                                        <p:tgtEl>
                                          <p:spTgt spid="5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down)">
                                      <p:cBhvr>
                                        <p:cTn id="27" dur="500"/>
                                        <p:tgtEl>
                                          <p:spTgt spid="5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wipe(down)">
                                      <p:cBhvr>
                                        <p:cTn id="30" dur="500"/>
                                        <p:tgtEl>
                                          <p:spTgt spid="5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wipe(down)">
                                      <p:cBhvr>
                                        <p:cTn id="35" dur="500"/>
                                        <p:tgtEl>
                                          <p:spTgt spid="58"/>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wipe(down)">
                                      <p:cBhvr>
                                        <p:cTn id="38" dur="500"/>
                                        <p:tgtEl>
                                          <p:spTgt spid="59"/>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60"/>
                                        </p:tgtEl>
                                        <p:attrNameLst>
                                          <p:attrName>style.visibility</p:attrName>
                                        </p:attrNameLst>
                                      </p:cBhvr>
                                      <p:to>
                                        <p:strVal val="visible"/>
                                      </p:to>
                                    </p:set>
                                    <p:animEffect transition="in" filter="wipe(down)">
                                      <p:cBhvr>
                                        <p:cTn id="41" dur="500"/>
                                        <p:tgtEl>
                                          <p:spTgt spid="60"/>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62"/>
                                        </p:tgtEl>
                                        <p:attrNameLst>
                                          <p:attrName>style.visibility</p:attrName>
                                        </p:attrNameLst>
                                      </p:cBhvr>
                                      <p:to>
                                        <p:strVal val="visible"/>
                                      </p:to>
                                    </p:set>
                                    <p:animEffect transition="in" filter="wipe(down)">
                                      <p:cBhvr>
                                        <p:cTn id="44"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p:bldP spid="53" grpId="0"/>
      <p:bldP spid="55" grpId="0" animBg="1"/>
      <p:bldP spid="56" grpId="0" animBg="1"/>
      <p:bldP spid="57" grpId="0"/>
      <p:bldP spid="58" grpId="0" animBg="1"/>
      <p:bldP spid="59" grpId="0" animBg="1"/>
      <p:bldP spid="60" grpId="0"/>
      <p:bldP spid="61" grpId="0"/>
      <p:bldP spid="62"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BBC46-9250-7875-4B20-A86D4FA95BCF}"/>
              </a:ext>
            </a:extLst>
          </p:cNvPr>
          <p:cNvSpPr>
            <a:spLocks noGrp="1"/>
          </p:cNvSpPr>
          <p:nvPr>
            <p:ph type="title"/>
          </p:nvPr>
        </p:nvSpPr>
        <p:spPr/>
        <p:txBody>
          <a:bodyPr/>
          <a:lstStyle/>
          <a:p>
            <a:r>
              <a:rPr lang="en-US"/>
              <a:t>What We Request From You</a:t>
            </a:r>
          </a:p>
        </p:txBody>
      </p:sp>
      <p:pic>
        <p:nvPicPr>
          <p:cNvPr id="4" name="Picture 3">
            <a:extLst>
              <a:ext uri="{FF2B5EF4-FFF2-40B4-BE49-F238E27FC236}">
                <a16:creationId xmlns:a16="http://schemas.microsoft.com/office/drawing/2014/main" id="{6798C60B-B905-FBF7-9228-DFB721210ADC}"/>
              </a:ext>
            </a:extLst>
          </p:cNvPr>
          <p:cNvPicPr>
            <a:picLocks noChangeAspect="1"/>
          </p:cNvPicPr>
          <p:nvPr/>
        </p:nvPicPr>
        <p:blipFill>
          <a:blip r:embed="rId2"/>
          <a:stretch>
            <a:fillRect/>
          </a:stretch>
        </p:blipFill>
        <p:spPr>
          <a:xfrm>
            <a:off x="439247" y="1958212"/>
            <a:ext cx="11313505" cy="3215768"/>
          </a:xfrm>
          <a:prstGeom prst="rect">
            <a:avLst/>
          </a:prstGeom>
          <a:ln>
            <a:solidFill>
              <a:schemeClr val="accent1"/>
            </a:solidFill>
          </a:ln>
        </p:spPr>
      </p:pic>
      <p:sp>
        <p:nvSpPr>
          <p:cNvPr id="6" name="Rectangle 5">
            <a:extLst>
              <a:ext uri="{FF2B5EF4-FFF2-40B4-BE49-F238E27FC236}">
                <a16:creationId xmlns:a16="http://schemas.microsoft.com/office/drawing/2014/main" id="{0E1705C4-10C6-737F-FF8E-DFE338F90C65}"/>
              </a:ext>
            </a:extLst>
          </p:cNvPr>
          <p:cNvSpPr/>
          <p:nvPr/>
        </p:nvSpPr>
        <p:spPr>
          <a:xfrm>
            <a:off x="2476500" y="4153219"/>
            <a:ext cx="9182100" cy="174941"/>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470FD4C-2B98-0A52-2DAB-826DAB85DBEB}"/>
              </a:ext>
            </a:extLst>
          </p:cNvPr>
          <p:cNvSpPr/>
          <p:nvPr/>
        </p:nvSpPr>
        <p:spPr>
          <a:xfrm>
            <a:off x="1485900" y="4153219"/>
            <a:ext cx="990600" cy="174941"/>
          </a:xfrm>
          <a:prstGeom prst="rect">
            <a:avLst/>
          </a:pr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BFF1CA4A-ABFB-9D8A-6125-C81CD596CB00}"/>
              </a:ext>
            </a:extLst>
          </p:cNvPr>
          <p:cNvCxnSpPr/>
          <p:nvPr/>
        </p:nvCxnSpPr>
        <p:spPr>
          <a:xfrm flipV="1">
            <a:off x="883920" y="4236720"/>
            <a:ext cx="182880" cy="1363980"/>
          </a:xfrm>
          <a:prstGeom prst="straightConnector1">
            <a:avLst/>
          </a:prstGeom>
          <a:ln>
            <a:solidFill>
              <a:srgbClr val="0077C8"/>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B53452B6-865B-EC3E-14A2-55E1F44FFAE2}"/>
              </a:ext>
            </a:extLst>
          </p:cNvPr>
          <p:cNvSpPr txBox="1"/>
          <p:nvPr/>
        </p:nvSpPr>
        <p:spPr>
          <a:xfrm>
            <a:off x="525780" y="579882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1628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6E7ACA-DC2E-7502-180A-9DBEE233CEEC}"/>
              </a:ext>
            </a:extLst>
          </p:cNvPr>
          <p:cNvSpPr>
            <a:spLocks noGrp="1"/>
          </p:cNvSpPr>
          <p:nvPr>
            <p:ph type="title"/>
          </p:nvPr>
        </p:nvSpPr>
        <p:spPr/>
        <p:txBody>
          <a:bodyPr/>
          <a:lstStyle/>
          <a:p>
            <a:r>
              <a:rPr lang="en-US" i="1"/>
              <a:t>C. auris</a:t>
            </a:r>
            <a:r>
              <a:rPr lang="en-US"/>
              <a:t> in Pima County: A History</a:t>
            </a:r>
            <a:endParaRPr lang="en-US" i="1"/>
          </a:p>
        </p:txBody>
      </p:sp>
      <p:sp>
        <p:nvSpPr>
          <p:cNvPr id="4" name="Text Placeholder 3">
            <a:extLst>
              <a:ext uri="{FF2B5EF4-FFF2-40B4-BE49-F238E27FC236}">
                <a16:creationId xmlns:a16="http://schemas.microsoft.com/office/drawing/2014/main" id="{01775099-78A8-6876-90D2-13FA2151AAE7}"/>
              </a:ext>
            </a:extLst>
          </p:cNvPr>
          <p:cNvSpPr>
            <a:spLocks noGrp="1"/>
          </p:cNvSpPr>
          <p:nvPr>
            <p:ph type="body" sz="half" idx="2"/>
          </p:nvPr>
        </p:nvSpPr>
        <p:spPr/>
        <p:txBody>
          <a:bodyPr>
            <a:normAutofit/>
          </a:bodyPr>
          <a:lstStyle/>
          <a:p>
            <a:r>
              <a:rPr lang="en-US"/>
              <a:t>Data Source: MEDSIS</a:t>
            </a:r>
          </a:p>
          <a:p>
            <a:endParaRPr lang="en-US"/>
          </a:p>
          <a:p>
            <a:r>
              <a:rPr lang="en-US" sz="1400"/>
              <a:t>Note: Data are provisional and subject to change</a:t>
            </a:r>
          </a:p>
        </p:txBody>
      </p:sp>
      <p:graphicFrame>
        <p:nvGraphicFramePr>
          <p:cNvPr id="5" name="Content Placeholder 4">
            <a:extLst>
              <a:ext uri="{FF2B5EF4-FFF2-40B4-BE49-F238E27FC236}">
                <a16:creationId xmlns:a16="http://schemas.microsoft.com/office/drawing/2014/main" id="{677C590A-0472-9032-16FA-A7365F0C6932}"/>
              </a:ext>
            </a:extLst>
          </p:cNvPr>
          <p:cNvGraphicFramePr>
            <a:graphicFrameLocks noGrp="1"/>
          </p:cNvGraphicFramePr>
          <p:nvPr>
            <p:ph idx="1"/>
          </p:nvPr>
        </p:nvGraphicFramePr>
        <p:xfrm>
          <a:off x="4675188" y="284163"/>
          <a:ext cx="6913562" cy="6072187"/>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Straight Arrow Connector 8">
            <a:extLst>
              <a:ext uri="{FF2B5EF4-FFF2-40B4-BE49-F238E27FC236}">
                <a16:creationId xmlns:a16="http://schemas.microsoft.com/office/drawing/2014/main" id="{845551EE-6CD1-AA8F-A616-2199DA840F6C}"/>
              </a:ext>
            </a:extLst>
          </p:cNvPr>
          <p:cNvCxnSpPr>
            <a:cxnSpLocks/>
          </p:cNvCxnSpPr>
          <p:nvPr/>
        </p:nvCxnSpPr>
        <p:spPr>
          <a:xfrm>
            <a:off x="7859806" y="2978196"/>
            <a:ext cx="336176" cy="390292"/>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C096F6E1-89DA-19E2-2108-A15F3634295A}"/>
              </a:ext>
            </a:extLst>
          </p:cNvPr>
          <p:cNvSpPr txBox="1"/>
          <p:nvPr/>
        </p:nvSpPr>
        <p:spPr>
          <a:xfrm>
            <a:off x="6177754" y="2272361"/>
            <a:ext cx="2092187" cy="646331"/>
          </a:xfrm>
          <a:prstGeom prst="rect">
            <a:avLst/>
          </a:prstGeom>
          <a:noFill/>
          <a:ln>
            <a:solidFill>
              <a:srgbClr val="0077C8"/>
            </a:solidFill>
          </a:ln>
        </p:spPr>
        <p:txBody>
          <a:bodyPr wrap="square" rtlCol="0">
            <a:spAutoFit/>
          </a:bodyPr>
          <a:lstStyle/>
          <a:p>
            <a:pPr algn="ctr"/>
            <a:r>
              <a:rPr lang="en-US" sz="1200">
                <a:latin typeface="Arial" panose="020B0604020202020204" pitchFamily="34" charset="0"/>
                <a:cs typeface="Arial" panose="020B0604020202020204" pitchFamily="34" charset="0"/>
              </a:rPr>
              <a:t>March 2024: </a:t>
            </a:r>
          </a:p>
          <a:p>
            <a:pPr algn="ctr"/>
            <a:r>
              <a:rPr lang="en-US" sz="1200">
                <a:latin typeface="Arial" panose="020B0604020202020204" pitchFamily="34" charset="0"/>
                <a:cs typeface="Arial" panose="020B0604020202020204" pitchFamily="34" charset="0"/>
              </a:rPr>
              <a:t>Banner sites implement </a:t>
            </a:r>
            <a:r>
              <a:rPr lang="en-US" sz="1200" i="1">
                <a:latin typeface="Arial" panose="020B0604020202020204" pitchFamily="34" charset="0"/>
                <a:cs typeface="Arial" panose="020B0604020202020204" pitchFamily="34" charset="0"/>
              </a:rPr>
              <a:t>C. auris</a:t>
            </a:r>
            <a:r>
              <a:rPr lang="en-US" sz="1200">
                <a:latin typeface="Arial" panose="020B0604020202020204" pitchFamily="34" charset="0"/>
                <a:cs typeface="Arial" panose="020B0604020202020204" pitchFamily="34" charset="0"/>
              </a:rPr>
              <a:t> admission screening</a:t>
            </a:r>
          </a:p>
        </p:txBody>
      </p:sp>
      <p:cxnSp>
        <p:nvCxnSpPr>
          <p:cNvPr id="14" name="Straight Arrow Connector 13">
            <a:extLst>
              <a:ext uri="{FF2B5EF4-FFF2-40B4-BE49-F238E27FC236}">
                <a16:creationId xmlns:a16="http://schemas.microsoft.com/office/drawing/2014/main" id="{F592823E-0839-C043-0C8C-7DA3DA5732C9}"/>
              </a:ext>
            </a:extLst>
          </p:cNvPr>
          <p:cNvCxnSpPr>
            <a:cxnSpLocks/>
          </p:cNvCxnSpPr>
          <p:nvPr/>
        </p:nvCxnSpPr>
        <p:spPr>
          <a:xfrm>
            <a:off x="9258300" y="1183341"/>
            <a:ext cx="454958" cy="327211"/>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138BAB22-0572-4935-C299-B799DA30D839}"/>
              </a:ext>
            </a:extLst>
          </p:cNvPr>
          <p:cNvSpPr txBox="1"/>
          <p:nvPr/>
        </p:nvSpPr>
        <p:spPr>
          <a:xfrm>
            <a:off x="6536927" y="967034"/>
            <a:ext cx="2645758" cy="646331"/>
          </a:xfrm>
          <a:prstGeom prst="rect">
            <a:avLst/>
          </a:prstGeom>
          <a:noFill/>
          <a:ln>
            <a:solidFill>
              <a:srgbClr val="0077C8"/>
            </a:solidFill>
          </a:ln>
        </p:spPr>
        <p:txBody>
          <a:bodyPr wrap="square" rtlCol="0">
            <a:spAutoFit/>
          </a:bodyPr>
          <a:lstStyle/>
          <a:p>
            <a:pPr algn="ctr"/>
            <a:r>
              <a:rPr lang="en-US" sz="1200">
                <a:latin typeface="Arial" panose="020B0604020202020204" pitchFamily="34" charset="0"/>
                <a:cs typeface="Arial" panose="020B0604020202020204" pitchFamily="34" charset="0"/>
              </a:rPr>
              <a:t>September 2025: </a:t>
            </a:r>
          </a:p>
          <a:p>
            <a:pPr algn="ctr"/>
            <a:r>
              <a:rPr lang="en-US" sz="1200">
                <a:latin typeface="Arial" panose="020B0604020202020204" pitchFamily="34" charset="0"/>
                <a:cs typeface="Arial" panose="020B0604020202020204" pitchFamily="34" charset="0"/>
              </a:rPr>
              <a:t>Tucson Medical Center implements </a:t>
            </a:r>
            <a:r>
              <a:rPr lang="en-US" sz="1200" i="1">
                <a:latin typeface="Arial" panose="020B0604020202020204" pitchFamily="34" charset="0"/>
                <a:cs typeface="Arial" panose="020B0604020202020204" pitchFamily="34" charset="0"/>
              </a:rPr>
              <a:t>C. auris</a:t>
            </a:r>
            <a:r>
              <a:rPr lang="en-US" sz="1200">
                <a:latin typeface="Arial" panose="020B0604020202020204" pitchFamily="34" charset="0"/>
                <a:cs typeface="Arial" panose="020B0604020202020204" pitchFamily="34" charset="0"/>
              </a:rPr>
              <a:t> admission screening</a:t>
            </a:r>
          </a:p>
        </p:txBody>
      </p:sp>
    </p:spTree>
    <p:extLst>
      <p:ext uri="{BB962C8B-B14F-4D97-AF65-F5344CB8AC3E}">
        <p14:creationId xmlns:p14="http://schemas.microsoft.com/office/powerpoint/2010/main" val="414264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1556D9-F26D-8DB2-5CFC-9D9B12DFB961}"/>
              </a:ext>
            </a:extLst>
          </p:cNvPr>
          <p:cNvSpPr>
            <a:spLocks noGrp="1"/>
          </p:cNvSpPr>
          <p:nvPr>
            <p:ph type="title"/>
          </p:nvPr>
        </p:nvSpPr>
        <p:spPr/>
        <p:txBody>
          <a:bodyPr/>
          <a:lstStyle/>
          <a:p>
            <a:r>
              <a:rPr lang="en-US"/>
              <a:t>Takeaways</a:t>
            </a:r>
          </a:p>
        </p:txBody>
      </p:sp>
      <p:sp>
        <p:nvSpPr>
          <p:cNvPr id="6" name="Content Placeholder 5">
            <a:extLst>
              <a:ext uri="{FF2B5EF4-FFF2-40B4-BE49-F238E27FC236}">
                <a16:creationId xmlns:a16="http://schemas.microsoft.com/office/drawing/2014/main" id="{71F78D11-7D38-F347-489D-7824C4FBDFFD}"/>
              </a:ext>
            </a:extLst>
          </p:cNvPr>
          <p:cNvSpPr>
            <a:spLocks noGrp="1"/>
          </p:cNvSpPr>
          <p:nvPr>
            <p:ph idx="1"/>
          </p:nvPr>
        </p:nvSpPr>
        <p:spPr/>
        <p:txBody>
          <a:bodyPr vert="horz" lIns="91440" tIns="45720" rIns="91440" bIns="45720" rtlCol="0" anchor="t">
            <a:normAutofit/>
          </a:bodyPr>
          <a:lstStyle/>
          <a:p>
            <a:pPr marL="285115" indent="-285115"/>
            <a:r>
              <a:rPr lang="en-US" sz="2000"/>
              <a:t>Patients infected/colonized with </a:t>
            </a:r>
            <a:r>
              <a:rPr lang="en-US" sz="2000" i="1"/>
              <a:t>C. auris</a:t>
            </a:r>
            <a:r>
              <a:rPr lang="en-US" sz="2000"/>
              <a:t> must be indefinitely kept on Contact Precautions or Enhanced Barrier Precautions (non-acute settings only).</a:t>
            </a:r>
            <a:endParaRPr lang="en-US"/>
          </a:p>
          <a:p>
            <a:pPr marL="285115" indent="-285115"/>
            <a:r>
              <a:rPr lang="en-US" sz="2000"/>
              <a:t>EPA List P products have efficacy against </a:t>
            </a:r>
            <a:r>
              <a:rPr lang="en-US" sz="2000" i="1"/>
              <a:t>C. auris</a:t>
            </a:r>
          </a:p>
          <a:p>
            <a:pPr marL="285115" indent="-285115"/>
            <a:r>
              <a:rPr lang="en-US" sz="2000">
                <a:latin typeface="Arial"/>
                <a:cs typeface="Arial"/>
              </a:rPr>
              <a:t>Healthcare facility tracking and investigation is performed for the date of positive sample collection minus 30 days, up through present day.</a:t>
            </a:r>
          </a:p>
          <a:p>
            <a:pPr marL="285115" indent="-285115"/>
            <a:r>
              <a:rPr lang="en-US" sz="2000"/>
              <a:t>Use the ADHS Interfacility Transfer Form for all patient transfers to ensure appropriate TBP continuation at the receiving facility.</a:t>
            </a:r>
          </a:p>
          <a:p>
            <a:pPr marL="285115" indent="-285115"/>
            <a:r>
              <a:rPr lang="en-US" sz="2000"/>
              <a:t>More Pima County healthcare facilities screening = we improve our snapshot of </a:t>
            </a:r>
            <a:r>
              <a:rPr lang="en-US" sz="2000" i="1"/>
              <a:t>C. auris</a:t>
            </a:r>
            <a:r>
              <a:rPr lang="en-US" sz="2000"/>
              <a:t> in our healthcare system and communities.</a:t>
            </a:r>
          </a:p>
          <a:p>
            <a:pPr marL="285115" indent="-285115"/>
            <a:r>
              <a:rPr lang="en-US" sz="2000" b="1"/>
              <a:t>This effort requires all of us to work together. </a:t>
            </a:r>
          </a:p>
        </p:txBody>
      </p:sp>
    </p:spTree>
    <p:extLst>
      <p:ext uri="{BB962C8B-B14F-4D97-AF65-F5344CB8AC3E}">
        <p14:creationId xmlns:p14="http://schemas.microsoft.com/office/powerpoint/2010/main" val="141597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68C3F-BC3E-3C48-8459-AED824E21AC1}"/>
              </a:ext>
            </a:extLst>
          </p:cNvPr>
          <p:cNvSpPr>
            <a:spLocks noGrp="1"/>
          </p:cNvSpPr>
          <p:nvPr>
            <p:ph type="title"/>
          </p:nvPr>
        </p:nvSpPr>
        <p:spPr/>
        <p:txBody>
          <a:bodyPr/>
          <a:lstStyle/>
          <a:p>
            <a:r>
              <a:rPr lang="en-US">
                <a:latin typeface="Arial Black"/>
              </a:rPr>
              <a:t>Questions?</a:t>
            </a:r>
            <a:endParaRPr lang="en-US"/>
          </a:p>
        </p:txBody>
      </p:sp>
    </p:spTree>
    <p:extLst>
      <p:ext uri="{BB962C8B-B14F-4D97-AF65-F5344CB8AC3E}">
        <p14:creationId xmlns:p14="http://schemas.microsoft.com/office/powerpoint/2010/main" val="325203902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sp>
        <p:nvSpPr>
          <p:cNvPr id="1008" name="Google Shape;1008;p46"/>
          <p:cNvSpPr txBox="1">
            <a:spLocks noGrp="1"/>
          </p:cNvSpPr>
          <p:nvPr>
            <p:ph type="title"/>
          </p:nvPr>
        </p:nvSpPr>
        <p:spPr>
          <a:xfrm>
            <a:off x="165627" y="193570"/>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dirty="0"/>
              <a:t>Conference Evaluation &amp; IPU Registration</a:t>
            </a:r>
            <a:endParaRPr dirty="0"/>
          </a:p>
        </p:txBody>
      </p:sp>
      <p:pic>
        <p:nvPicPr>
          <p:cNvPr id="1009" name="Google Shape;1009;p46" descr="A qr code on a white background&#10;&#10;AI-generated content may be incorrect."/>
          <p:cNvPicPr preferRelativeResize="0"/>
          <p:nvPr/>
        </p:nvPicPr>
        <p:blipFill rotWithShape="1">
          <a:blip r:embed="rId3">
            <a:alphaModFix/>
          </a:blip>
          <a:srcRect/>
          <a:stretch/>
        </p:blipFill>
        <p:spPr>
          <a:xfrm>
            <a:off x="4600366" y="2900152"/>
            <a:ext cx="2991267" cy="3038899"/>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5"/>
        <p:cNvGrpSpPr/>
        <p:nvPr/>
      </p:nvGrpSpPr>
      <p:grpSpPr>
        <a:xfrm>
          <a:off x="0" y="0"/>
          <a:ext cx="0" cy="0"/>
          <a:chOff x="0" y="0"/>
          <a:chExt cx="0" cy="0"/>
        </a:xfrm>
      </p:grpSpPr>
      <p:pic>
        <p:nvPicPr>
          <p:cNvPr id="1026" name="Google Shape;1026;p48" descr="A canyon with a rocky canyon&#10;&#10;AI-generated content may be incorrect."/>
          <p:cNvPicPr preferRelativeResize="0"/>
          <p:nvPr/>
        </p:nvPicPr>
        <p:blipFill rotWithShape="1">
          <a:blip r:embed="rId4">
            <a:alphaModFix amt="35000"/>
          </a:blip>
          <a:srcRect t="8950" b="7717"/>
          <a:stretch/>
        </p:blipFill>
        <p:spPr>
          <a:xfrm>
            <a:off x="0" y="0"/>
            <a:ext cx="12344400" cy="6858000"/>
          </a:xfrm>
          <a:prstGeom prst="rect">
            <a:avLst/>
          </a:prstGeom>
          <a:noFill/>
          <a:ln>
            <a:noFill/>
          </a:ln>
        </p:spPr>
      </p:pic>
      <p:sp>
        <p:nvSpPr>
          <p:cNvPr id="1027" name="Google Shape;1027;p48"/>
          <p:cNvSpPr txBox="1"/>
          <p:nvPr/>
        </p:nvSpPr>
        <p:spPr>
          <a:xfrm>
            <a:off x="0" y="6858000"/>
            <a:ext cx="12344400"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This Photo</a:t>
            </a:r>
            <a:r>
              <a:rPr lang="en-US" sz="900" b="0" i="0" u="none" strike="noStrike" cap="none">
                <a:solidFill>
                  <a:schemeClr val="dk1"/>
                </a:solidFill>
                <a:latin typeface="Calibri"/>
                <a:ea typeface="Calibri"/>
                <a:cs typeface="Calibri"/>
                <a:sym typeface="Calibri"/>
              </a:rPr>
              <a:t> by Unknown Author is licensed under </a:t>
            </a:r>
            <a:r>
              <a:rPr lang="en-US" sz="900" b="0" i="0" u="sng" strike="noStrike" cap="none">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CC BY-SA</a:t>
            </a:r>
            <a:endParaRPr sz="900" b="0" i="0" u="none" strike="noStrike" cap="none">
              <a:solidFill>
                <a:schemeClr val="dk1"/>
              </a:solidFill>
              <a:latin typeface="Calibri"/>
              <a:ea typeface="Calibri"/>
              <a:cs typeface="Calibri"/>
              <a:sym typeface="Calibri"/>
            </a:endParaRPr>
          </a:p>
        </p:txBody>
      </p:sp>
      <p:sp>
        <p:nvSpPr>
          <p:cNvPr id="1028" name="Google Shape;1028;p48"/>
          <p:cNvSpPr txBox="1">
            <a:spLocks noGrp="1"/>
          </p:cNvSpPr>
          <p:nvPr>
            <p:ph type="title"/>
          </p:nvPr>
        </p:nvSpPr>
        <p:spPr>
          <a:xfrm>
            <a:off x="1484313" y="3308581"/>
            <a:ext cx="10018709" cy="1468800"/>
          </a:xfrm>
          <a:prstGeom prst="rect">
            <a:avLst/>
          </a:prstGeom>
          <a:noFill/>
          <a:ln>
            <a:noFill/>
          </a:ln>
        </p:spPr>
        <p:txBody>
          <a:bodyPr spcFirstLastPara="1" wrap="square" lIns="91425" tIns="45700" rIns="91425" bIns="45700" anchor="b" anchorCtr="0">
            <a:normAutofit/>
          </a:bodyPr>
          <a:lstStyle/>
          <a:p>
            <a:pPr marL="0" lvl="0" indent="0" algn="r" rtl="0">
              <a:lnSpc>
                <a:spcPct val="85000"/>
              </a:lnSpc>
              <a:spcBef>
                <a:spcPts val="0"/>
              </a:spcBef>
              <a:spcAft>
                <a:spcPts val="0"/>
              </a:spcAft>
              <a:buClr>
                <a:srgbClr val="3F3F3F"/>
              </a:buClr>
              <a:buSzPts val="6000"/>
              <a:buFont typeface="Calibri"/>
              <a:buNone/>
            </a:pPr>
            <a:r>
              <a:rPr lang="en-US" sz="6000">
                <a:latin typeface="Calibri"/>
                <a:ea typeface="Calibri"/>
                <a:cs typeface="Calibri"/>
                <a:sym typeface="Calibri"/>
              </a:rPr>
              <a:t>Closing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4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3CE69A-FFA8-08B6-374C-438A4F949C8A}"/>
              </a:ext>
            </a:extLst>
          </p:cNvPr>
          <p:cNvSpPr>
            <a:spLocks noGrp="1"/>
          </p:cNvSpPr>
          <p:nvPr>
            <p:ph type="title"/>
          </p:nvPr>
        </p:nvSpPr>
        <p:spPr/>
        <p:txBody>
          <a:bodyPr/>
          <a:lstStyle/>
          <a:p>
            <a:r>
              <a:rPr lang="en-US" i="1" dirty="0"/>
              <a:t>C Difficile</a:t>
            </a:r>
            <a:r>
              <a:rPr lang="en-US" dirty="0"/>
              <a:t>: Diagnosis and Presentation</a:t>
            </a:r>
          </a:p>
        </p:txBody>
      </p:sp>
      <p:sp>
        <p:nvSpPr>
          <p:cNvPr id="5" name="Text Placeholder 4">
            <a:extLst>
              <a:ext uri="{FF2B5EF4-FFF2-40B4-BE49-F238E27FC236}">
                <a16:creationId xmlns:a16="http://schemas.microsoft.com/office/drawing/2014/main" id="{15194AB0-3250-E130-96C0-6A334B9C0F4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56507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2422A-AEE6-D93D-E09F-C89DD5BE07A7}"/>
              </a:ext>
            </a:extLst>
          </p:cNvPr>
          <p:cNvSpPr>
            <a:spLocks noGrp="1"/>
          </p:cNvSpPr>
          <p:nvPr>
            <p:ph type="title"/>
          </p:nvPr>
        </p:nvSpPr>
        <p:spPr/>
        <p:txBody>
          <a:bodyPr/>
          <a:lstStyle/>
          <a:p>
            <a:r>
              <a:rPr lang="en-US" i="1" dirty="0"/>
              <a:t>C. Difficile </a:t>
            </a:r>
            <a:r>
              <a:rPr lang="en-US" dirty="0"/>
              <a:t>Symptoms</a:t>
            </a:r>
          </a:p>
        </p:txBody>
      </p:sp>
      <p:sp>
        <p:nvSpPr>
          <p:cNvPr id="3" name="Content Placeholder 2">
            <a:extLst>
              <a:ext uri="{FF2B5EF4-FFF2-40B4-BE49-F238E27FC236}">
                <a16:creationId xmlns:a16="http://schemas.microsoft.com/office/drawing/2014/main" id="{6181772C-46EF-E599-3C99-3BE62FB238ED}"/>
              </a:ext>
            </a:extLst>
          </p:cNvPr>
          <p:cNvSpPr>
            <a:spLocks noGrp="1"/>
          </p:cNvSpPr>
          <p:nvPr>
            <p:ph idx="1"/>
          </p:nvPr>
        </p:nvSpPr>
        <p:spPr/>
        <p:txBody>
          <a:bodyPr/>
          <a:lstStyle/>
          <a:p>
            <a:r>
              <a:rPr lang="en-US" dirty="0"/>
              <a:t>Watery diarrhea ≥ 3 more times daily</a:t>
            </a:r>
          </a:p>
          <a:p>
            <a:pPr lvl="1"/>
            <a:endParaRPr lang="en-US" dirty="0"/>
          </a:p>
          <a:p>
            <a:r>
              <a:rPr lang="en-US" dirty="0"/>
              <a:t>Abdominal pain/cramping</a:t>
            </a:r>
          </a:p>
          <a:p>
            <a:pPr lvl="1"/>
            <a:endParaRPr lang="en-US" dirty="0"/>
          </a:p>
          <a:p>
            <a:r>
              <a:rPr lang="en-US" dirty="0"/>
              <a:t>Fever</a:t>
            </a:r>
          </a:p>
          <a:p>
            <a:pPr lvl="1"/>
            <a:endParaRPr lang="en-US" dirty="0"/>
          </a:p>
          <a:p>
            <a:r>
              <a:rPr lang="en-US" dirty="0"/>
              <a:t>Tenesmus</a:t>
            </a:r>
          </a:p>
          <a:p>
            <a:pPr lvl="1"/>
            <a:endParaRPr lang="en-US" dirty="0"/>
          </a:p>
          <a:p>
            <a:r>
              <a:rPr lang="en-US" dirty="0"/>
              <a:t>Hematochezia/melena*</a:t>
            </a:r>
          </a:p>
          <a:p>
            <a:endParaRPr lang="en-US" dirty="0"/>
          </a:p>
        </p:txBody>
      </p:sp>
    </p:spTree>
    <p:extLst>
      <p:ext uri="{BB962C8B-B14F-4D97-AF65-F5344CB8AC3E}">
        <p14:creationId xmlns:p14="http://schemas.microsoft.com/office/powerpoint/2010/main" val="4029273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6692C-A5A6-954D-B9C1-A726D2283032}"/>
              </a:ext>
            </a:extLst>
          </p:cNvPr>
          <p:cNvSpPr>
            <a:spLocks noGrp="1"/>
          </p:cNvSpPr>
          <p:nvPr>
            <p:ph type="title"/>
          </p:nvPr>
        </p:nvSpPr>
        <p:spPr/>
        <p:txBody>
          <a:bodyPr/>
          <a:lstStyle/>
          <a:p>
            <a:r>
              <a:rPr lang="en-US" dirty="0"/>
              <a:t>When to Test</a:t>
            </a:r>
          </a:p>
        </p:txBody>
      </p:sp>
      <p:sp>
        <p:nvSpPr>
          <p:cNvPr id="3" name="Content Placeholder 2">
            <a:extLst>
              <a:ext uri="{FF2B5EF4-FFF2-40B4-BE49-F238E27FC236}">
                <a16:creationId xmlns:a16="http://schemas.microsoft.com/office/drawing/2014/main" id="{BBE12495-AEE8-2A29-722D-99FB3FAB3841}"/>
              </a:ext>
            </a:extLst>
          </p:cNvPr>
          <p:cNvSpPr>
            <a:spLocks noGrp="1"/>
          </p:cNvSpPr>
          <p:nvPr>
            <p:ph idx="1"/>
          </p:nvPr>
        </p:nvSpPr>
        <p:spPr/>
        <p:txBody>
          <a:bodyPr/>
          <a:lstStyle/>
          <a:p>
            <a:r>
              <a:rPr lang="en-US" dirty="0"/>
              <a:t>Guidelines state to test for C. difficile when a patient has 3 or more unformed stools in a 24-hour period</a:t>
            </a:r>
          </a:p>
          <a:p>
            <a:endParaRPr lang="en-US" dirty="0"/>
          </a:p>
          <a:p>
            <a:r>
              <a:rPr lang="en-US" dirty="0"/>
              <a:t>When to not test:</a:t>
            </a:r>
          </a:p>
          <a:p>
            <a:pPr lvl="1"/>
            <a:r>
              <a:rPr lang="en-US" dirty="0"/>
              <a:t>As a test of cure for a patient that has been treated</a:t>
            </a:r>
          </a:p>
          <a:p>
            <a:pPr lvl="1"/>
            <a:r>
              <a:rPr lang="en-US" dirty="0"/>
              <a:t>If diarrhea can be a medication side effect/alternate causes</a:t>
            </a:r>
          </a:p>
          <a:p>
            <a:pPr lvl="1"/>
            <a:r>
              <a:rPr lang="en-US" dirty="0"/>
              <a:t>In a patient with chronic stable diarrhea</a:t>
            </a:r>
          </a:p>
          <a:p>
            <a:pPr lvl="1"/>
            <a:r>
              <a:rPr lang="en-US" dirty="0"/>
              <a:t>If laxatives were given in the last 48 hours</a:t>
            </a:r>
          </a:p>
          <a:p>
            <a:pPr lvl="1"/>
            <a:r>
              <a:rPr lang="en-US" dirty="0"/>
              <a:t>If tube feeds were initiated</a:t>
            </a:r>
          </a:p>
          <a:p>
            <a:pPr lvl="1"/>
            <a:endParaRPr lang="en-US" dirty="0"/>
          </a:p>
        </p:txBody>
      </p:sp>
      <p:sp>
        <p:nvSpPr>
          <p:cNvPr id="5" name="TextBox 4">
            <a:extLst>
              <a:ext uri="{FF2B5EF4-FFF2-40B4-BE49-F238E27FC236}">
                <a16:creationId xmlns:a16="http://schemas.microsoft.com/office/drawing/2014/main" id="{8CD73476-CD6F-459E-9E71-55E42FDFB5EC}"/>
              </a:ext>
            </a:extLst>
          </p:cNvPr>
          <p:cNvSpPr txBox="1"/>
          <p:nvPr/>
        </p:nvSpPr>
        <p:spPr>
          <a:xfrm>
            <a:off x="1094423" y="6311900"/>
            <a:ext cx="6097904" cy="246221"/>
          </a:xfrm>
          <a:prstGeom prst="rect">
            <a:avLst/>
          </a:prstGeom>
          <a:noFill/>
        </p:spPr>
        <p:txBody>
          <a:bodyPr wrap="square">
            <a:spAutoFit/>
          </a:bodyPr>
          <a:lstStyle/>
          <a:p>
            <a:r>
              <a:rPr lang="en-US" sz="1000" dirty="0"/>
              <a:t>10.1016/j.ajic.2023.08.008</a:t>
            </a:r>
          </a:p>
        </p:txBody>
      </p:sp>
    </p:spTree>
    <p:extLst>
      <p:ext uri="{BB962C8B-B14F-4D97-AF65-F5344CB8AC3E}">
        <p14:creationId xmlns:p14="http://schemas.microsoft.com/office/powerpoint/2010/main" val="1749113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F1C77-DD0F-443A-87F4-5014CACC62C2}"/>
              </a:ext>
            </a:extLst>
          </p:cNvPr>
          <p:cNvSpPr>
            <a:spLocks noGrp="1"/>
          </p:cNvSpPr>
          <p:nvPr>
            <p:ph type="title"/>
          </p:nvPr>
        </p:nvSpPr>
        <p:spPr/>
        <p:txBody>
          <a:bodyPr>
            <a:normAutofit/>
          </a:bodyPr>
          <a:lstStyle/>
          <a:p>
            <a:r>
              <a:rPr lang="en-US" dirty="0"/>
              <a:t>Diagnostic Tests</a:t>
            </a:r>
          </a:p>
        </p:txBody>
      </p:sp>
      <p:sp>
        <p:nvSpPr>
          <p:cNvPr id="3" name="Content Placeholder 2">
            <a:extLst>
              <a:ext uri="{FF2B5EF4-FFF2-40B4-BE49-F238E27FC236}">
                <a16:creationId xmlns:a16="http://schemas.microsoft.com/office/drawing/2014/main" id="{61C644B6-DFDC-426B-A7A7-8FE67F322CC4}"/>
              </a:ext>
            </a:extLst>
          </p:cNvPr>
          <p:cNvSpPr>
            <a:spLocks noGrp="1"/>
          </p:cNvSpPr>
          <p:nvPr>
            <p:ph sz="half" idx="1"/>
          </p:nvPr>
        </p:nvSpPr>
        <p:spPr/>
        <p:txBody>
          <a:bodyPr>
            <a:normAutofit fontScale="92500" lnSpcReduction="20000"/>
          </a:bodyPr>
          <a:lstStyle/>
          <a:p>
            <a:pPr>
              <a:buFont typeface="Arial" panose="020B0604020202020204" pitchFamily="34" charset="0"/>
              <a:buChar char="•"/>
            </a:pPr>
            <a:r>
              <a:rPr lang="en-US" dirty="0"/>
              <a:t>Glutamate dehydrogenase (GDH)</a:t>
            </a:r>
          </a:p>
          <a:p>
            <a:pPr lvl="1"/>
            <a:r>
              <a:rPr lang="en-US" i="1" dirty="0"/>
              <a:t>C difficile </a:t>
            </a:r>
            <a:r>
              <a:rPr lang="en-US" dirty="0"/>
              <a:t>antigen</a:t>
            </a:r>
          </a:p>
          <a:p>
            <a:pPr lvl="1"/>
            <a:r>
              <a:rPr lang="en-US" dirty="0"/>
              <a:t>Only detects presence of </a:t>
            </a:r>
            <a:r>
              <a:rPr lang="en-US" i="1" dirty="0"/>
              <a:t>C. difficile </a:t>
            </a:r>
            <a:r>
              <a:rPr lang="en-US" dirty="0"/>
              <a:t>bacteria</a:t>
            </a:r>
          </a:p>
          <a:p>
            <a:pPr>
              <a:buFont typeface="Arial" panose="020B0604020202020204" pitchFamily="34" charset="0"/>
              <a:buChar char="•"/>
            </a:pPr>
            <a:endParaRPr lang="en-US" dirty="0"/>
          </a:p>
          <a:p>
            <a:pPr>
              <a:buFont typeface="Arial" panose="020B0604020202020204" pitchFamily="34" charset="0"/>
              <a:buChar char="•"/>
            </a:pPr>
            <a:r>
              <a:rPr lang="en-US" dirty="0"/>
              <a:t>EIA/ELISA </a:t>
            </a:r>
          </a:p>
          <a:p>
            <a:pPr lvl="1"/>
            <a:r>
              <a:rPr lang="en-US" dirty="0"/>
              <a:t>Enzyme immunoassay for the toxin</a:t>
            </a:r>
          </a:p>
          <a:p>
            <a:pPr lvl="1"/>
            <a:r>
              <a:rPr lang="en-US" dirty="0"/>
              <a:t>Retest if this is only positive test</a:t>
            </a:r>
            <a:br>
              <a:rPr lang="en-US" dirty="0"/>
            </a:br>
            <a:endParaRPr lang="en-US" dirty="0"/>
          </a:p>
          <a:p>
            <a:pPr>
              <a:buFont typeface="Arial" panose="020B0604020202020204" pitchFamily="34" charset="0"/>
              <a:buChar char="•"/>
            </a:pPr>
            <a:r>
              <a:rPr lang="en-US" dirty="0"/>
              <a:t>PCR </a:t>
            </a:r>
          </a:p>
          <a:p>
            <a:pPr lvl="1"/>
            <a:r>
              <a:rPr lang="en-US" dirty="0"/>
              <a:t>Detects toxin producing genes</a:t>
            </a:r>
          </a:p>
          <a:p>
            <a:pPr lvl="1"/>
            <a:r>
              <a:rPr lang="en-US" dirty="0"/>
              <a:t>Overly sensitive as can detect colonization</a:t>
            </a:r>
          </a:p>
          <a:p>
            <a:pPr lvl="1"/>
            <a:r>
              <a:rPr lang="en-US" dirty="0"/>
              <a:t>Use in conjunction with antigen/antibody test for discordant results</a:t>
            </a:r>
          </a:p>
          <a:p>
            <a:pPr marL="742950" lvl="1" indent="-285750">
              <a:buFont typeface="Arial" panose="020B0604020202020204" pitchFamily="34" charset="0"/>
              <a:buChar char="•"/>
            </a:pPr>
            <a:endParaRPr lang="en-US" dirty="0"/>
          </a:p>
          <a:p>
            <a:pPr>
              <a:buFont typeface="Arial" panose="020B0604020202020204" pitchFamily="34" charset="0"/>
              <a:buChar char="•"/>
            </a:pPr>
            <a:r>
              <a:rPr lang="en-US" dirty="0"/>
              <a:t>Smell - Not a thing</a:t>
            </a:r>
          </a:p>
          <a:p>
            <a:endParaRPr lang="en-US" dirty="0"/>
          </a:p>
        </p:txBody>
      </p:sp>
      <p:pic>
        <p:nvPicPr>
          <p:cNvPr id="6" name="Content Placeholder 5">
            <a:extLst>
              <a:ext uri="{FF2B5EF4-FFF2-40B4-BE49-F238E27FC236}">
                <a16:creationId xmlns:a16="http://schemas.microsoft.com/office/drawing/2014/main" id="{B903DA88-1E49-46FA-94DF-8D7E3EDDEA25}"/>
              </a:ext>
            </a:extLst>
          </p:cNvPr>
          <p:cNvPicPr>
            <a:picLocks noGrp="1" noChangeAspect="1"/>
          </p:cNvPicPr>
          <p:nvPr>
            <p:ph sz="half" idx="2"/>
          </p:nvPr>
        </p:nvPicPr>
        <p:blipFill>
          <a:blip r:embed="rId2"/>
          <a:stretch>
            <a:fillRect/>
          </a:stretch>
        </p:blipFill>
        <p:spPr>
          <a:xfrm>
            <a:off x="6230938" y="2269148"/>
            <a:ext cx="4754562" cy="3691305"/>
          </a:xfrm>
        </p:spPr>
      </p:pic>
      <p:sp>
        <p:nvSpPr>
          <p:cNvPr id="8" name="TextBox 7">
            <a:extLst>
              <a:ext uri="{FF2B5EF4-FFF2-40B4-BE49-F238E27FC236}">
                <a16:creationId xmlns:a16="http://schemas.microsoft.com/office/drawing/2014/main" id="{8E91467A-7DE0-4CBE-9E22-A8EAF8183A72}"/>
              </a:ext>
            </a:extLst>
          </p:cNvPr>
          <p:cNvSpPr txBox="1"/>
          <p:nvPr/>
        </p:nvSpPr>
        <p:spPr>
          <a:xfrm>
            <a:off x="6410960" y="5961519"/>
            <a:ext cx="6096000" cy="215444"/>
          </a:xfrm>
          <a:prstGeom prst="rect">
            <a:avLst/>
          </a:prstGeom>
          <a:noFill/>
        </p:spPr>
        <p:txBody>
          <a:bodyPr wrap="square">
            <a:spAutoFit/>
          </a:bodyPr>
          <a:lstStyle/>
          <a:p>
            <a:r>
              <a:rPr lang="en-US" sz="800" b="0" i="0" u="sng" dirty="0">
                <a:solidFill>
                  <a:srgbClr val="E9711C"/>
                </a:solidFill>
                <a:effectLst/>
                <a:hlinkClick r:id="rId3" tooltip="Persistent link using digital object identifier"/>
              </a:rPr>
              <a:t>https://doi.org/10.1016/j.cmi.2017.12.005</a:t>
            </a:r>
            <a:endParaRPr lang="en-US" sz="800" dirty="0"/>
          </a:p>
        </p:txBody>
      </p:sp>
    </p:spTree>
    <p:extLst>
      <p:ext uri="{BB962C8B-B14F-4D97-AF65-F5344CB8AC3E}">
        <p14:creationId xmlns:p14="http://schemas.microsoft.com/office/powerpoint/2010/main" val="297563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12" end="12"/>
                                            </p:txEl>
                                          </p:spTgt>
                                        </p:tgtEl>
                                        <p:attrNameLst>
                                          <p:attrName>style.visibility</p:attrName>
                                        </p:attrNameLst>
                                      </p:cBhvr>
                                      <p:to>
                                        <p:strVal val="visible"/>
                                      </p:to>
                                    </p:set>
                                    <p:anim calcmode="lin" valueType="num">
                                      <p:cBhvr additive="base">
                                        <p:cTn id="7" dur="250" fill="hold"/>
                                        <p:tgtEl>
                                          <p:spTgt spid="3">
                                            <p:txEl>
                                              <p:pRg st="12" end="12"/>
                                            </p:txEl>
                                          </p:spTgt>
                                        </p:tgtEl>
                                        <p:attrNameLst>
                                          <p:attrName>ppt_x</p:attrName>
                                        </p:attrNameLst>
                                      </p:cBhvr>
                                      <p:tavLst>
                                        <p:tav tm="0">
                                          <p:val>
                                            <p:strVal val="0-#ppt_w/2"/>
                                          </p:val>
                                        </p:tav>
                                        <p:tav tm="100000">
                                          <p:val>
                                            <p:strVal val="#ppt_x"/>
                                          </p:val>
                                        </p:tav>
                                      </p:tavLst>
                                    </p:anim>
                                    <p:anim calcmode="lin" valueType="num">
                                      <p:cBhvr additive="base">
                                        <p:cTn id="8" dur="250" fill="hold"/>
                                        <p:tgtEl>
                                          <p:spTgt spid="3">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4C523-6903-4027-8FA0-7358D46549A4}"/>
              </a:ext>
            </a:extLst>
          </p:cNvPr>
          <p:cNvSpPr>
            <a:spLocks noGrp="1"/>
          </p:cNvSpPr>
          <p:nvPr>
            <p:ph type="title"/>
          </p:nvPr>
        </p:nvSpPr>
        <p:spPr/>
        <p:txBody>
          <a:bodyPr/>
          <a:lstStyle/>
          <a:p>
            <a:r>
              <a:rPr lang="en-US" i="1" dirty="0"/>
              <a:t>Diagnosis - </a:t>
            </a:r>
            <a:r>
              <a:rPr lang="en-US" dirty="0"/>
              <a:t>Smell</a:t>
            </a:r>
          </a:p>
        </p:txBody>
      </p:sp>
      <p:sp>
        <p:nvSpPr>
          <p:cNvPr id="8" name="Content Placeholder 7">
            <a:extLst>
              <a:ext uri="{FF2B5EF4-FFF2-40B4-BE49-F238E27FC236}">
                <a16:creationId xmlns:a16="http://schemas.microsoft.com/office/drawing/2014/main" id="{5069E8B3-CFCB-42D1-A345-3759AB77AF24}"/>
              </a:ext>
            </a:extLst>
          </p:cNvPr>
          <p:cNvSpPr>
            <a:spLocks noGrp="1"/>
          </p:cNvSpPr>
          <p:nvPr>
            <p:ph idx="1"/>
          </p:nvPr>
        </p:nvSpPr>
        <p:spPr/>
        <p:txBody>
          <a:bodyPr/>
          <a:lstStyle/>
          <a:p>
            <a:r>
              <a:rPr lang="en-US" dirty="0"/>
              <a:t>Nurses were better at detecting no </a:t>
            </a:r>
            <a:r>
              <a:rPr lang="en-US" i="1" dirty="0"/>
              <a:t>C. difficile</a:t>
            </a:r>
          </a:p>
        </p:txBody>
      </p:sp>
      <p:pic>
        <p:nvPicPr>
          <p:cNvPr id="10" name="Content Placeholder 6" descr="Chart, diagram, scatter chart&#10;&#10;Description automatically generated">
            <a:extLst>
              <a:ext uri="{FF2B5EF4-FFF2-40B4-BE49-F238E27FC236}">
                <a16:creationId xmlns:a16="http://schemas.microsoft.com/office/drawing/2014/main" id="{9AA0B976-9693-4DC6-A41E-447E46408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838200" y="2437471"/>
            <a:ext cx="9291536" cy="364701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B9EDF9A-D013-4AAC-A936-D5E9F70C2AF3}"/>
              </a:ext>
            </a:extLst>
          </p:cNvPr>
          <p:cNvSpPr txBox="1"/>
          <p:nvPr/>
        </p:nvSpPr>
        <p:spPr>
          <a:xfrm>
            <a:off x="8210316" y="6311900"/>
            <a:ext cx="6094378" cy="215444"/>
          </a:xfrm>
          <a:prstGeom prst="rect">
            <a:avLst/>
          </a:prstGeom>
          <a:noFill/>
        </p:spPr>
        <p:txBody>
          <a:bodyPr wrap="square">
            <a:spAutoFit/>
          </a:bodyPr>
          <a:lstStyle/>
          <a:p>
            <a:r>
              <a:rPr lang="en-US" sz="800" b="0" i="0" dirty="0" err="1">
                <a:solidFill>
                  <a:srgbClr val="000000"/>
                </a:solidFill>
                <a:effectLst/>
              </a:rPr>
              <a:t>doi</a:t>
            </a:r>
            <a:r>
              <a:rPr lang="en-US" sz="800" b="0" i="0" dirty="0">
                <a:solidFill>
                  <a:srgbClr val="000000"/>
                </a:solidFill>
                <a:effectLst/>
              </a:rPr>
              <a:t>: </a:t>
            </a:r>
            <a:r>
              <a:rPr lang="en-US" sz="800" b="0" i="0" dirty="0">
                <a:solidFill>
                  <a:srgbClr val="2F4A8B"/>
                </a:solidFill>
                <a:effectLst/>
                <a:hlinkClick r:id="rId4"/>
              </a:rPr>
              <a:t>10.1093/</a:t>
            </a:r>
            <a:r>
              <a:rPr lang="en-US" sz="800" b="0" i="0" dirty="0" err="1">
                <a:solidFill>
                  <a:srgbClr val="2F4A8B"/>
                </a:solidFill>
                <a:effectLst/>
                <a:hlinkClick r:id="rId4"/>
              </a:rPr>
              <a:t>cid</a:t>
            </a:r>
            <a:r>
              <a:rPr lang="en-US" sz="800" b="0" i="0" dirty="0">
                <a:solidFill>
                  <a:srgbClr val="2F4A8B"/>
                </a:solidFill>
                <a:effectLst/>
                <a:hlinkClick r:id="rId4"/>
              </a:rPr>
              <a:t>/cis974</a:t>
            </a:r>
            <a:endParaRPr lang="en-US" sz="800" dirty="0"/>
          </a:p>
        </p:txBody>
      </p:sp>
    </p:spTree>
    <p:extLst>
      <p:ext uri="{BB962C8B-B14F-4D97-AF65-F5344CB8AC3E}">
        <p14:creationId xmlns:p14="http://schemas.microsoft.com/office/powerpoint/2010/main" val="4263585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sp>
        <p:nvSpPr>
          <p:cNvPr id="2" name="Freeform 2"/>
          <p:cNvSpPr/>
          <p:nvPr/>
        </p:nvSpPr>
        <p:spPr>
          <a:xfrm>
            <a:off x="4157760" y="391500"/>
            <a:ext cx="3732480" cy="648000"/>
          </a:xfrm>
          <a:custGeom>
            <a:avLst/>
            <a:gdLst/>
            <a:ahLst/>
            <a:cxnLst/>
            <a:rect l="l" t="t" r="r" b="b"/>
            <a:pathLst>
              <a:path w="5598720" h="972000">
                <a:moveTo>
                  <a:pt x="0" y="0"/>
                </a:moveTo>
                <a:lnTo>
                  <a:pt x="5598720" y="0"/>
                </a:lnTo>
                <a:lnTo>
                  <a:pt x="5598720" y="972000"/>
                </a:lnTo>
                <a:lnTo>
                  <a:pt x="0" y="972000"/>
                </a:lnTo>
                <a:lnTo>
                  <a:pt x="0" y="0"/>
                </a:lnTo>
                <a:close/>
              </a:path>
            </a:pathLst>
          </a:custGeom>
          <a:blipFill>
            <a:blip r:embed="rId2"/>
            <a:stretch>
              <a:fillRect/>
            </a:stretch>
          </a:blipFill>
        </p:spPr>
        <p:txBody>
          <a:bodyPr/>
          <a:lstStyle/>
          <a:p>
            <a:endParaRPr lang="en-US"/>
          </a:p>
        </p:txBody>
      </p:sp>
      <p:sp>
        <p:nvSpPr>
          <p:cNvPr id="3" name="Freeform 3"/>
          <p:cNvSpPr/>
          <p:nvPr/>
        </p:nvSpPr>
        <p:spPr>
          <a:xfrm>
            <a:off x="1" y="-3957164"/>
            <a:ext cx="12324667" cy="15954262"/>
          </a:xfrm>
          <a:custGeom>
            <a:avLst/>
            <a:gdLst/>
            <a:ahLst/>
            <a:cxnLst/>
            <a:rect l="l" t="t" r="r" b="b"/>
            <a:pathLst>
              <a:path w="18487001" h="23931393">
                <a:moveTo>
                  <a:pt x="0" y="0"/>
                </a:moveTo>
                <a:lnTo>
                  <a:pt x="18487001" y="0"/>
                </a:lnTo>
                <a:lnTo>
                  <a:pt x="18487001" y="23931393"/>
                </a:lnTo>
                <a:lnTo>
                  <a:pt x="0" y="23931393"/>
                </a:lnTo>
                <a:lnTo>
                  <a:pt x="0" y="0"/>
                </a:lnTo>
                <a:close/>
              </a:path>
            </a:pathLst>
          </a:custGeom>
          <a:blipFill>
            <a:blip>
              <a:alphaModFix amt="19999"/>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4" name="Freeform 4"/>
          <p:cNvSpPr/>
          <p:nvPr/>
        </p:nvSpPr>
        <p:spPr>
          <a:xfrm>
            <a:off x="1033902" y="1522438"/>
            <a:ext cx="2469512" cy="810000"/>
          </a:xfrm>
          <a:custGeom>
            <a:avLst/>
            <a:gdLst/>
            <a:ahLst/>
            <a:cxnLst/>
            <a:rect l="l" t="t" r="r" b="b"/>
            <a:pathLst>
              <a:path w="3704268" h="1215000">
                <a:moveTo>
                  <a:pt x="0" y="0"/>
                </a:moveTo>
                <a:lnTo>
                  <a:pt x="3704268" y="0"/>
                </a:lnTo>
                <a:lnTo>
                  <a:pt x="3704268" y="1215000"/>
                </a:lnTo>
                <a:lnTo>
                  <a:pt x="0" y="1215000"/>
                </a:lnTo>
                <a:lnTo>
                  <a:pt x="0" y="0"/>
                </a:lnTo>
                <a:close/>
              </a:path>
            </a:pathLst>
          </a:custGeom>
          <a:blipFill>
            <a:blip r:embed="rId4"/>
            <a:stretch>
              <a:fillRect/>
            </a:stretch>
          </a:blipFill>
        </p:spPr>
        <p:txBody>
          <a:bodyPr/>
          <a:lstStyle/>
          <a:p>
            <a:endParaRPr lang="en-US"/>
          </a:p>
        </p:txBody>
      </p:sp>
      <p:sp>
        <p:nvSpPr>
          <p:cNvPr id="5" name="Freeform 5"/>
          <p:cNvSpPr/>
          <p:nvPr/>
        </p:nvSpPr>
        <p:spPr>
          <a:xfrm>
            <a:off x="8544000" y="1161000"/>
            <a:ext cx="2798393" cy="1532877"/>
          </a:xfrm>
          <a:custGeom>
            <a:avLst/>
            <a:gdLst/>
            <a:ahLst/>
            <a:cxnLst/>
            <a:rect l="l" t="t" r="r" b="b"/>
            <a:pathLst>
              <a:path w="4197589" h="2299316">
                <a:moveTo>
                  <a:pt x="0" y="0"/>
                </a:moveTo>
                <a:lnTo>
                  <a:pt x="4197589" y="0"/>
                </a:lnTo>
                <a:lnTo>
                  <a:pt x="4197589" y="2299316"/>
                </a:lnTo>
                <a:lnTo>
                  <a:pt x="0" y="2299316"/>
                </a:lnTo>
                <a:lnTo>
                  <a:pt x="0" y="0"/>
                </a:lnTo>
                <a:close/>
              </a:path>
            </a:pathLst>
          </a:custGeom>
          <a:blipFill>
            <a:blip r:embed="rId5"/>
            <a:stretch>
              <a:fillRect/>
            </a:stretch>
          </a:blipFill>
        </p:spPr>
        <p:txBody>
          <a:bodyPr/>
          <a:lstStyle/>
          <a:p>
            <a:endParaRPr lang="en-US"/>
          </a:p>
        </p:txBody>
      </p:sp>
      <p:sp>
        <p:nvSpPr>
          <p:cNvPr id="6" name="Freeform 6"/>
          <p:cNvSpPr/>
          <p:nvPr/>
        </p:nvSpPr>
        <p:spPr>
          <a:xfrm>
            <a:off x="1131275" y="3219442"/>
            <a:ext cx="2062783" cy="1235091"/>
          </a:xfrm>
          <a:custGeom>
            <a:avLst/>
            <a:gdLst/>
            <a:ahLst/>
            <a:cxnLst/>
            <a:rect l="l" t="t" r="r" b="b"/>
            <a:pathLst>
              <a:path w="3094174" h="1852637">
                <a:moveTo>
                  <a:pt x="0" y="0"/>
                </a:moveTo>
                <a:lnTo>
                  <a:pt x="3094174" y="0"/>
                </a:lnTo>
                <a:lnTo>
                  <a:pt x="3094174" y="1852637"/>
                </a:lnTo>
                <a:lnTo>
                  <a:pt x="0" y="1852637"/>
                </a:lnTo>
                <a:lnTo>
                  <a:pt x="0" y="0"/>
                </a:lnTo>
                <a:close/>
              </a:path>
            </a:pathLst>
          </a:custGeom>
          <a:blipFill>
            <a:blip r:embed="rId6"/>
            <a:stretch>
              <a:fillRect/>
            </a:stretch>
          </a:blipFill>
        </p:spPr>
        <p:txBody>
          <a:bodyPr/>
          <a:lstStyle/>
          <a:p>
            <a:endParaRPr lang="en-US"/>
          </a:p>
        </p:txBody>
      </p:sp>
      <p:sp>
        <p:nvSpPr>
          <p:cNvPr id="7" name="Freeform 7"/>
          <p:cNvSpPr/>
          <p:nvPr/>
        </p:nvSpPr>
        <p:spPr>
          <a:xfrm>
            <a:off x="3787117" y="4310268"/>
            <a:ext cx="4617765" cy="668362"/>
          </a:xfrm>
          <a:custGeom>
            <a:avLst/>
            <a:gdLst/>
            <a:ahLst/>
            <a:cxnLst/>
            <a:rect l="l" t="t" r="r" b="b"/>
            <a:pathLst>
              <a:path w="6362614" h="787373">
                <a:moveTo>
                  <a:pt x="0" y="0"/>
                </a:moveTo>
                <a:lnTo>
                  <a:pt x="6362613" y="0"/>
                </a:lnTo>
                <a:lnTo>
                  <a:pt x="6362613" y="787373"/>
                </a:lnTo>
                <a:lnTo>
                  <a:pt x="0" y="787373"/>
                </a:lnTo>
                <a:lnTo>
                  <a:pt x="0" y="0"/>
                </a:lnTo>
                <a:close/>
              </a:path>
            </a:pathLst>
          </a:custGeom>
          <a:blipFill>
            <a:blip r:embed="rId7"/>
            <a:stretch>
              <a:fillRect/>
            </a:stretch>
          </a:blipFill>
        </p:spPr>
        <p:txBody>
          <a:bodyPr/>
          <a:lstStyle/>
          <a:p>
            <a:endParaRPr lang="en-US"/>
          </a:p>
        </p:txBody>
      </p:sp>
      <p:sp>
        <p:nvSpPr>
          <p:cNvPr id="8" name="Freeform 8"/>
          <p:cNvSpPr/>
          <p:nvPr/>
        </p:nvSpPr>
        <p:spPr>
          <a:xfrm>
            <a:off x="8592893" y="4978630"/>
            <a:ext cx="2749500" cy="1649700"/>
          </a:xfrm>
          <a:custGeom>
            <a:avLst/>
            <a:gdLst/>
            <a:ahLst/>
            <a:cxnLst/>
            <a:rect l="l" t="t" r="r" b="b"/>
            <a:pathLst>
              <a:path w="4124250" h="2474550">
                <a:moveTo>
                  <a:pt x="0" y="0"/>
                </a:moveTo>
                <a:lnTo>
                  <a:pt x="4124250" y="0"/>
                </a:lnTo>
                <a:lnTo>
                  <a:pt x="4124250" y="2474550"/>
                </a:lnTo>
                <a:lnTo>
                  <a:pt x="0" y="2474550"/>
                </a:lnTo>
                <a:lnTo>
                  <a:pt x="0" y="0"/>
                </a:lnTo>
                <a:close/>
              </a:path>
            </a:pathLst>
          </a:custGeom>
          <a:blipFill>
            <a:blip r:embed="rId8"/>
            <a:stretch>
              <a:fillRect/>
            </a:stretch>
          </a:blipFill>
        </p:spPr>
        <p:txBody>
          <a:bodyPr/>
          <a:lstStyle/>
          <a:p>
            <a:endParaRPr lang="en-US"/>
          </a:p>
        </p:txBody>
      </p:sp>
      <p:sp>
        <p:nvSpPr>
          <p:cNvPr id="9" name="Freeform 9"/>
          <p:cNvSpPr/>
          <p:nvPr/>
        </p:nvSpPr>
        <p:spPr>
          <a:xfrm>
            <a:off x="8726438" y="3101251"/>
            <a:ext cx="2615955" cy="1471475"/>
          </a:xfrm>
          <a:custGeom>
            <a:avLst/>
            <a:gdLst/>
            <a:ahLst/>
            <a:cxnLst/>
            <a:rect l="l" t="t" r="r" b="b"/>
            <a:pathLst>
              <a:path w="3923932" h="2207212">
                <a:moveTo>
                  <a:pt x="0" y="0"/>
                </a:moveTo>
                <a:lnTo>
                  <a:pt x="3923932" y="0"/>
                </a:lnTo>
                <a:lnTo>
                  <a:pt x="3923932" y="2207211"/>
                </a:lnTo>
                <a:lnTo>
                  <a:pt x="0" y="2207211"/>
                </a:lnTo>
                <a:lnTo>
                  <a:pt x="0" y="0"/>
                </a:lnTo>
                <a:close/>
              </a:path>
            </a:pathLst>
          </a:custGeom>
          <a:blipFill>
            <a:blip r:embed="rId9"/>
            <a:stretch>
              <a:fillRect/>
            </a:stretch>
          </a:blipFill>
        </p:spPr>
        <p:txBody>
          <a:bodyPr/>
          <a:lstStyle/>
          <a:p>
            <a:endParaRPr lang="en-US"/>
          </a:p>
        </p:txBody>
      </p:sp>
      <p:sp>
        <p:nvSpPr>
          <p:cNvPr id="10" name="Freeform 10"/>
          <p:cNvSpPr/>
          <p:nvPr/>
        </p:nvSpPr>
        <p:spPr>
          <a:xfrm>
            <a:off x="932256" y="4863796"/>
            <a:ext cx="2749499" cy="2192612"/>
          </a:xfrm>
          <a:custGeom>
            <a:avLst/>
            <a:gdLst/>
            <a:ahLst/>
            <a:cxnLst/>
            <a:rect l="l" t="t" r="r" b="b"/>
            <a:pathLst>
              <a:path w="3978504" h="2819054">
                <a:moveTo>
                  <a:pt x="0" y="0"/>
                </a:moveTo>
                <a:lnTo>
                  <a:pt x="3978504" y="0"/>
                </a:lnTo>
                <a:lnTo>
                  <a:pt x="3978504" y="2819054"/>
                </a:lnTo>
                <a:lnTo>
                  <a:pt x="0" y="2819054"/>
                </a:lnTo>
                <a:lnTo>
                  <a:pt x="0" y="0"/>
                </a:lnTo>
                <a:close/>
              </a:path>
            </a:pathLst>
          </a:custGeom>
          <a:blipFill>
            <a:blip r:embed="rId10"/>
            <a:stretch>
              <a:fillRect/>
            </a:stretch>
          </a:blipFill>
        </p:spPr>
        <p:txBody>
          <a:bodyPr/>
          <a:lstStyle/>
          <a:p>
            <a:endParaRPr lang="en-US"/>
          </a:p>
        </p:txBody>
      </p:sp>
      <p:sp>
        <p:nvSpPr>
          <p:cNvPr id="11" name="TextBox 11"/>
          <p:cNvSpPr txBox="1"/>
          <p:nvPr/>
        </p:nvSpPr>
        <p:spPr>
          <a:xfrm>
            <a:off x="4531804" y="1510915"/>
            <a:ext cx="3231126" cy="1846018"/>
          </a:xfrm>
          <a:prstGeom prst="rect">
            <a:avLst/>
          </a:prstGeom>
        </p:spPr>
        <p:txBody>
          <a:bodyPr wrap="square" lIns="0" tIns="0" rIns="0" bIns="0" rtlCol="0" anchor="t">
            <a:spAutoFit/>
          </a:bodyPr>
          <a:lstStyle/>
          <a:p>
            <a:pPr algn="ctr" defTabSz="609630">
              <a:lnSpc>
                <a:spcPts val="4879"/>
              </a:lnSpc>
              <a:spcBef>
                <a:spcPct val="0"/>
              </a:spcBef>
              <a:buClrTx/>
            </a:pPr>
            <a:r>
              <a:rPr lang="en-US" sz="4000" b="1" kern="1200" dirty="0">
                <a:solidFill>
                  <a:srgbClr val="1E1E1D"/>
                </a:solidFill>
                <a:latin typeface="The Seasons Bold"/>
                <a:ea typeface="Tahoma" panose="020B0604030504040204" pitchFamily="34" charset="0"/>
                <a:cs typeface="Tahoma" panose="020B0604030504040204" pitchFamily="34" charset="0"/>
                <a:sym typeface="The Seasons Bold"/>
              </a:rPr>
              <a:t>A special thank you to our sponsors!</a:t>
            </a:r>
          </a:p>
        </p:txBody>
      </p:sp>
      <p:sp>
        <p:nvSpPr>
          <p:cNvPr id="12" name="TextBox 12"/>
          <p:cNvSpPr txBox="1"/>
          <p:nvPr/>
        </p:nvSpPr>
        <p:spPr>
          <a:xfrm>
            <a:off x="4531805" y="1007750"/>
            <a:ext cx="2984391" cy="265586"/>
          </a:xfrm>
          <a:prstGeom prst="rect">
            <a:avLst/>
          </a:prstGeom>
        </p:spPr>
        <p:txBody>
          <a:bodyPr lIns="0" tIns="0" rIns="0" bIns="0" rtlCol="0" anchor="t">
            <a:spAutoFit/>
          </a:bodyPr>
          <a:lstStyle/>
          <a:p>
            <a:pPr algn="ctr" defTabSz="609630">
              <a:lnSpc>
                <a:spcPts val="2232"/>
              </a:lnSpc>
              <a:spcBef>
                <a:spcPct val="0"/>
              </a:spcBef>
              <a:buClrTx/>
            </a:pPr>
            <a:r>
              <a:rPr lang="en-US" sz="1594" b="1" kern="1200">
                <a:solidFill>
                  <a:srgbClr val="129BD4"/>
                </a:solidFill>
                <a:latin typeface="Atkinson Hyperlegible Bold"/>
                <a:ea typeface="Atkinson Hyperlegible Bold"/>
                <a:cs typeface="Atkinson Hyperlegible Bold"/>
                <a:sym typeface="Atkinson Hyperlegible Bold"/>
              </a:rPr>
              <a:t>Tucson Conference April 2026</a:t>
            </a:r>
          </a:p>
        </p:txBody>
      </p:sp>
      <p:sp>
        <p:nvSpPr>
          <p:cNvPr id="14" name="TextBox 13">
            <a:extLst>
              <a:ext uri="{FF2B5EF4-FFF2-40B4-BE49-F238E27FC236}">
                <a16:creationId xmlns:a16="http://schemas.microsoft.com/office/drawing/2014/main" id="{9A26EA72-CFC6-9E4C-B40C-DA2BE857F8BA}"/>
              </a:ext>
            </a:extLst>
          </p:cNvPr>
          <p:cNvSpPr txBox="1"/>
          <p:nvPr/>
        </p:nvSpPr>
        <p:spPr>
          <a:xfrm>
            <a:off x="3078480" y="3869472"/>
            <a:ext cx="6156960" cy="307777"/>
          </a:xfrm>
          <a:prstGeom prst="rect">
            <a:avLst/>
          </a:prstGeom>
          <a:noFill/>
        </p:spPr>
        <p:txBody>
          <a:bodyPr wrap="square">
            <a:spAutoFit/>
          </a:bodyPr>
          <a:lstStyle/>
          <a:p>
            <a:r>
              <a:rPr lang="en-US" b="0" dirty="0">
                <a:effectLst/>
              </a:rPr>
              <a:t> </a:t>
            </a:r>
            <a:endParaRPr lang="en-US" dirty="0"/>
          </a:p>
        </p:txBody>
      </p:sp>
      <p:sp>
        <p:nvSpPr>
          <p:cNvPr id="16" name="TextBox 15">
            <a:extLst>
              <a:ext uri="{FF2B5EF4-FFF2-40B4-BE49-F238E27FC236}">
                <a16:creationId xmlns:a16="http://schemas.microsoft.com/office/drawing/2014/main" id="{8F29A2A6-293A-AA29-59D0-42AC50544C7F}"/>
              </a:ext>
            </a:extLst>
          </p:cNvPr>
          <p:cNvSpPr txBox="1"/>
          <p:nvPr/>
        </p:nvSpPr>
        <p:spPr>
          <a:xfrm>
            <a:off x="3079377" y="3866782"/>
            <a:ext cx="6158752" cy="307777"/>
          </a:xfrm>
          <a:prstGeom prst="rect">
            <a:avLst/>
          </a:prstGeom>
          <a:noFill/>
        </p:spPr>
        <p:txBody>
          <a:bodyPr wrap="square">
            <a:spAutoFit/>
          </a:bodyPr>
          <a:lstStyle/>
          <a:p>
            <a:r>
              <a:rPr lang="en-US" b="0" dirty="0">
                <a:effectLst/>
              </a:rPr>
              <a:t> </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529BC-9719-4C85-8F11-B8AF53E5A7C0}"/>
              </a:ext>
            </a:extLst>
          </p:cNvPr>
          <p:cNvSpPr>
            <a:spLocks noGrp="1"/>
          </p:cNvSpPr>
          <p:nvPr>
            <p:ph type="title"/>
          </p:nvPr>
        </p:nvSpPr>
        <p:spPr>
          <a:xfrm>
            <a:off x="838200" y="304165"/>
            <a:ext cx="10515600" cy="1325563"/>
          </a:xfrm>
        </p:spPr>
        <p:txBody>
          <a:bodyPr/>
          <a:lstStyle/>
          <a:p>
            <a:r>
              <a:rPr lang="en-US" i="1" dirty="0"/>
              <a:t>C. Difficile </a:t>
            </a:r>
            <a:r>
              <a:rPr lang="en-US" dirty="0"/>
              <a:t>Disease Severity </a:t>
            </a:r>
          </a:p>
        </p:txBody>
      </p:sp>
      <p:graphicFrame>
        <p:nvGraphicFramePr>
          <p:cNvPr id="4" name="Table 4">
            <a:extLst>
              <a:ext uri="{FF2B5EF4-FFF2-40B4-BE49-F238E27FC236}">
                <a16:creationId xmlns:a16="http://schemas.microsoft.com/office/drawing/2014/main" id="{B630FB54-D860-4193-99D0-295B0C29C3A2}"/>
              </a:ext>
            </a:extLst>
          </p:cNvPr>
          <p:cNvGraphicFramePr>
            <a:graphicFrameLocks noGrp="1"/>
          </p:cNvGraphicFramePr>
          <p:nvPr>
            <p:ph idx="1"/>
          </p:nvPr>
        </p:nvGraphicFramePr>
        <p:xfrm>
          <a:off x="1439344" y="2332653"/>
          <a:ext cx="8594726" cy="3782695"/>
        </p:xfrm>
        <a:graphic>
          <a:graphicData uri="http://schemas.openxmlformats.org/drawingml/2006/table">
            <a:tbl>
              <a:tblPr firstRow="1" bandRow="1">
                <a:tableStyleId>{5C22544A-7EE6-4342-B048-85BDC9FD1C3A}</a:tableStyleId>
              </a:tblPr>
              <a:tblGrid>
                <a:gridCol w="4297363">
                  <a:extLst>
                    <a:ext uri="{9D8B030D-6E8A-4147-A177-3AD203B41FA5}">
                      <a16:colId xmlns:a16="http://schemas.microsoft.com/office/drawing/2014/main" val="1947411060"/>
                    </a:ext>
                  </a:extLst>
                </a:gridCol>
                <a:gridCol w="4297363">
                  <a:extLst>
                    <a:ext uri="{9D8B030D-6E8A-4147-A177-3AD203B41FA5}">
                      <a16:colId xmlns:a16="http://schemas.microsoft.com/office/drawing/2014/main" val="759107517"/>
                    </a:ext>
                  </a:extLst>
                </a:gridCol>
              </a:tblGrid>
              <a:tr h="612277">
                <a:tc>
                  <a:txBody>
                    <a:bodyPr/>
                    <a:lstStyle/>
                    <a:p>
                      <a:r>
                        <a:rPr lang="en-US" dirty="0"/>
                        <a:t>Clinical Definition</a:t>
                      </a:r>
                    </a:p>
                  </a:txBody>
                  <a:tcPr marL="74738" marR="74738"/>
                </a:tc>
                <a:tc>
                  <a:txBody>
                    <a:bodyPr/>
                    <a:lstStyle/>
                    <a:p>
                      <a:r>
                        <a:rPr lang="en-US" dirty="0"/>
                        <a:t>Supportive Clinical Data</a:t>
                      </a:r>
                    </a:p>
                  </a:txBody>
                  <a:tcPr marL="74738" marR="74738"/>
                </a:tc>
                <a:extLst>
                  <a:ext uri="{0D108BD9-81ED-4DB2-BD59-A6C34878D82A}">
                    <a16:rowId xmlns:a16="http://schemas.microsoft.com/office/drawing/2014/main" val="2510525172"/>
                  </a:ext>
                </a:extLst>
              </a:tr>
              <a:tr h="1056806">
                <a:tc>
                  <a:txBody>
                    <a:bodyPr/>
                    <a:lstStyle/>
                    <a:p>
                      <a:r>
                        <a:rPr lang="en-US" b="1" dirty="0"/>
                        <a:t>Non-severe (mild to moderate)</a:t>
                      </a:r>
                    </a:p>
                  </a:txBody>
                  <a:tcPr marL="74738" marR="74738"/>
                </a:tc>
                <a:tc>
                  <a:txBody>
                    <a:bodyPr/>
                    <a:lstStyle/>
                    <a:p>
                      <a:r>
                        <a:rPr lang="en-US" dirty="0"/>
                        <a:t>Leukocytosis with a white blood cell count of ≤15000 cells/mL </a:t>
                      </a:r>
                      <a:r>
                        <a:rPr lang="en-US" b="1" dirty="0"/>
                        <a:t>and</a:t>
                      </a:r>
                      <a:r>
                        <a:rPr lang="en-US" dirty="0"/>
                        <a:t> a serum creatinine level &lt;1.5 mg/dL</a:t>
                      </a:r>
                    </a:p>
                  </a:txBody>
                  <a:tcPr marL="74738" marR="74738"/>
                </a:tc>
                <a:extLst>
                  <a:ext uri="{0D108BD9-81ED-4DB2-BD59-A6C34878D82A}">
                    <a16:rowId xmlns:a16="http://schemas.microsoft.com/office/drawing/2014/main" val="958240965"/>
                  </a:ext>
                </a:extLst>
              </a:tr>
              <a:tr h="1056806">
                <a:tc>
                  <a:txBody>
                    <a:bodyPr/>
                    <a:lstStyle/>
                    <a:p>
                      <a:r>
                        <a:rPr lang="en-US" b="1" dirty="0"/>
                        <a:t>Severe</a:t>
                      </a:r>
                    </a:p>
                  </a:txBody>
                  <a:tcPr marL="74738" marR="74738"/>
                </a:tc>
                <a:tc>
                  <a:txBody>
                    <a:bodyPr/>
                    <a:lstStyle/>
                    <a:p>
                      <a:r>
                        <a:rPr lang="en-US" dirty="0"/>
                        <a:t>Leukocytosis with a white blood cell count of &gt;15000 cells/mL </a:t>
                      </a:r>
                      <a:r>
                        <a:rPr lang="en-US" b="1" dirty="0"/>
                        <a:t>or</a:t>
                      </a:r>
                      <a:r>
                        <a:rPr lang="en-US" dirty="0"/>
                        <a:t> a serum creatinine level &gt;1.5 mg/dL</a:t>
                      </a:r>
                    </a:p>
                  </a:txBody>
                  <a:tcPr marL="74738" marR="74738"/>
                </a:tc>
                <a:extLst>
                  <a:ext uri="{0D108BD9-81ED-4DB2-BD59-A6C34878D82A}">
                    <a16:rowId xmlns:a16="http://schemas.microsoft.com/office/drawing/2014/main" val="1163431308"/>
                  </a:ext>
                </a:extLst>
              </a:tr>
              <a:tr h="1056806">
                <a:tc>
                  <a:txBody>
                    <a:bodyPr/>
                    <a:lstStyle/>
                    <a:p>
                      <a:r>
                        <a:rPr lang="en-US" b="1" dirty="0"/>
                        <a:t>Severe complicated/Fulminant</a:t>
                      </a:r>
                    </a:p>
                  </a:txBody>
                  <a:tcPr marL="74738" marR="74738"/>
                </a:tc>
                <a:tc>
                  <a:txBody>
                    <a:bodyPr/>
                    <a:lstStyle/>
                    <a:p>
                      <a:r>
                        <a:rPr lang="en-US" dirty="0"/>
                        <a:t>Presence of hypotension or shock, ileus, or toxic megacolon</a:t>
                      </a:r>
                    </a:p>
                  </a:txBody>
                  <a:tcPr marL="74738" marR="74738"/>
                </a:tc>
                <a:extLst>
                  <a:ext uri="{0D108BD9-81ED-4DB2-BD59-A6C34878D82A}">
                    <a16:rowId xmlns:a16="http://schemas.microsoft.com/office/drawing/2014/main" val="3676016590"/>
                  </a:ext>
                </a:extLst>
              </a:tr>
            </a:tbl>
          </a:graphicData>
        </a:graphic>
      </p:graphicFrame>
    </p:spTree>
    <p:extLst>
      <p:ext uri="{BB962C8B-B14F-4D97-AF65-F5344CB8AC3E}">
        <p14:creationId xmlns:p14="http://schemas.microsoft.com/office/powerpoint/2010/main" val="810510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D87272-BB7D-29B6-6BCD-F6CEE76803D3}"/>
              </a:ext>
            </a:extLst>
          </p:cNvPr>
          <p:cNvSpPr>
            <a:spLocks noGrp="1"/>
          </p:cNvSpPr>
          <p:nvPr>
            <p:ph type="title"/>
          </p:nvPr>
        </p:nvSpPr>
        <p:spPr/>
        <p:txBody>
          <a:bodyPr/>
          <a:lstStyle/>
          <a:p>
            <a:r>
              <a:rPr lang="en-US" i="1" dirty="0"/>
              <a:t>C. Difficile</a:t>
            </a:r>
            <a:r>
              <a:rPr lang="en-US" dirty="0"/>
              <a:t>: Treatment</a:t>
            </a:r>
          </a:p>
        </p:txBody>
      </p:sp>
      <p:sp>
        <p:nvSpPr>
          <p:cNvPr id="5" name="Text Placeholder 4">
            <a:extLst>
              <a:ext uri="{FF2B5EF4-FFF2-40B4-BE49-F238E27FC236}">
                <a16:creationId xmlns:a16="http://schemas.microsoft.com/office/drawing/2014/main" id="{FF7BB462-5371-F8E8-18AB-C643FCEEABE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85722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36334-B9EF-4DFF-8253-BE95A57EF001}"/>
              </a:ext>
            </a:extLst>
          </p:cNvPr>
          <p:cNvSpPr>
            <a:spLocks noGrp="1"/>
          </p:cNvSpPr>
          <p:nvPr>
            <p:ph type="title"/>
          </p:nvPr>
        </p:nvSpPr>
        <p:spPr/>
        <p:txBody>
          <a:bodyPr>
            <a:normAutofit/>
          </a:bodyPr>
          <a:lstStyle/>
          <a:p>
            <a:r>
              <a:rPr lang="en-US" dirty="0"/>
              <a:t>C. difficile Disease Treatment</a:t>
            </a:r>
          </a:p>
        </p:txBody>
      </p:sp>
      <p:sp>
        <p:nvSpPr>
          <p:cNvPr id="4" name="Content Placeholder 3">
            <a:extLst>
              <a:ext uri="{FF2B5EF4-FFF2-40B4-BE49-F238E27FC236}">
                <a16:creationId xmlns:a16="http://schemas.microsoft.com/office/drawing/2014/main" id="{2621BD29-23AA-4090-978F-A968CAA53E1A}"/>
              </a:ext>
            </a:extLst>
          </p:cNvPr>
          <p:cNvSpPr>
            <a:spLocks noGrp="1"/>
          </p:cNvSpPr>
          <p:nvPr>
            <p:ph idx="1"/>
          </p:nvPr>
        </p:nvSpPr>
        <p:spPr/>
        <p:txBody>
          <a:bodyPr>
            <a:normAutofit/>
          </a:bodyPr>
          <a:lstStyle/>
          <a:p>
            <a:pPr>
              <a:buFont typeface="Arial" panose="020B0604020202020204" pitchFamily="34" charset="0"/>
              <a:buChar char="•"/>
            </a:pPr>
            <a:r>
              <a:rPr lang="en-US" dirty="0"/>
              <a:t>Non-severe CDI (C. difficile infection)</a:t>
            </a:r>
          </a:p>
          <a:p>
            <a:pPr marL="742950" lvl="1" indent="-285750">
              <a:buFont typeface="Arial" panose="020B0604020202020204" pitchFamily="34" charset="0"/>
              <a:buChar char="•"/>
            </a:pPr>
            <a:r>
              <a:rPr lang="en-US" dirty="0"/>
              <a:t>Fidaxomicin 200mg PO BID x 10-14 days</a:t>
            </a:r>
          </a:p>
          <a:p>
            <a:pPr marL="742950" lvl="1" indent="-285750"/>
            <a:r>
              <a:rPr lang="en-US" dirty="0"/>
              <a:t>Vancomycin 125mg PO Q6H x 10-14 days</a:t>
            </a:r>
          </a:p>
          <a:p>
            <a:pPr marL="742950" lvl="1" indent="-285750"/>
            <a:r>
              <a:rPr lang="en-US" dirty="0"/>
              <a:t>Metronidazole 500mg PO TID x 10-14 days in low-risk patients*</a:t>
            </a:r>
          </a:p>
          <a:p>
            <a:pPr marL="742950" lvl="1" indent="-285750"/>
            <a:endParaRPr lang="en-US" dirty="0"/>
          </a:p>
          <a:p>
            <a:r>
              <a:rPr lang="en-US" dirty="0"/>
              <a:t>Severe CDI /Fulminant (if co-existing hypotension/shock, ileus, or megacolon)</a:t>
            </a:r>
          </a:p>
          <a:p>
            <a:pPr lvl="1"/>
            <a:r>
              <a:rPr lang="en-US" dirty="0"/>
              <a:t>Vancomycin 500mg PO Q6H </a:t>
            </a:r>
          </a:p>
          <a:p>
            <a:pPr lvl="1"/>
            <a:r>
              <a:rPr lang="en-US" dirty="0"/>
              <a:t>Metronidazole IV /Tigecycline IV</a:t>
            </a:r>
          </a:p>
          <a:p>
            <a:pPr marL="697230" indent="-285750"/>
            <a:r>
              <a:rPr lang="en-US" dirty="0"/>
              <a:t>If ileus:</a:t>
            </a:r>
          </a:p>
          <a:p>
            <a:pPr lvl="2"/>
            <a:r>
              <a:rPr lang="en-US" dirty="0"/>
              <a:t>Vancomycin rectal administration</a:t>
            </a:r>
          </a:p>
          <a:p>
            <a:pPr marL="742950" lvl="1" indent="-285750"/>
            <a:r>
              <a:rPr lang="en-US" dirty="0"/>
              <a:t>Surgery</a:t>
            </a:r>
          </a:p>
          <a:p>
            <a:pPr lvl="2"/>
            <a:r>
              <a:rPr lang="en-US" dirty="0"/>
              <a:t>Colectomy</a:t>
            </a:r>
          </a:p>
          <a:p>
            <a:pPr lvl="2"/>
            <a:r>
              <a:rPr lang="en-US" dirty="0"/>
              <a:t>Loop-ileostomy or End-ileostomy</a:t>
            </a:r>
          </a:p>
          <a:p>
            <a:pPr marL="285750" indent="-285750"/>
            <a:endParaRPr lang="en-US" dirty="0"/>
          </a:p>
          <a:p>
            <a:endParaRPr lang="en-US" dirty="0"/>
          </a:p>
        </p:txBody>
      </p:sp>
    </p:spTree>
    <p:extLst>
      <p:ext uri="{BB962C8B-B14F-4D97-AF65-F5344CB8AC3E}">
        <p14:creationId xmlns:p14="http://schemas.microsoft.com/office/powerpoint/2010/main" val="3902855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59EA1-8B6A-4B70-B94D-4E9D34E985A9}"/>
              </a:ext>
            </a:extLst>
          </p:cNvPr>
          <p:cNvSpPr>
            <a:spLocks noGrp="1"/>
          </p:cNvSpPr>
          <p:nvPr>
            <p:ph type="title"/>
          </p:nvPr>
        </p:nvSpPr>
        <p:spPr/>
        <p:txBody>
          <a:bodyPr/>
          <a:lstStyle/>
          <a:p>
            <a:r>
              <a:rPr lang="en-US" dirty="0"/>
              <a:t>Time to Diarrhea Improvement</a:t>
            </a:r>
          </a:p>
        </p:txBody>
      </p:sp>
      <p:sp>
        <p:nvSpPr>
          <p:cNvPr id="3" name="Content Placeholder 2">
            <a:extLst>
              <a:ext uri="{FF2B5EF4-FFF2-40B4-BE49-F238E27FC236}">
                <a16:creationId xmlns:a16="http://schemas.microsoft.com/office/drawing/2014/main" id="{242E0D79-728E-418F-AF62-ADD28FCCEB3B}"/>
              </a:ext>
            </a:extLst>
          </p:cNvPr>
          <p:cNvSpPr>
            <a:spLocks noGrp="1"/>
          </p:cNvSpPr>
          <p:nvPr>
            <p:ph sz="half" idx="1"/>
          </p:nvPr>
        </p:nvSpPr>
        <p:spPr/>
        <p:txBody>
          <a:bodyPr>
            <a:normAutofit/>
          </a:bodyPr>
          <a:lstStyle/>
          <a:p>
            <a:r>
              <a:rPr lang="en-US" dirty="0"/>
              <a:t>Every patient responds to vancomycin differently</a:t>
            </a:r>
          </a:p>
          <a:p>
            <a:endParaRPr lang="en-US" dirty="0"/>
          </a:p>
          <a:p>
            <a:r>
              <a:rPr lang="en-US" dirty="0"/>
              <a:t>1989 study of 46 patients showed ~50% respond about day 3-4</a:t>
            </a:r>
          </a:p>
          <a:p>
            <a:endParaRPr lang="en-US" dirty="0"/>
          </a:p>
          <a:p>
            <a:r>
              <a:rPr lang="en-US" dirty="0"/>
              <a:t>Can take up to day 6-7</a:t>
            </a:r>
          </a:p>
          <a:p>
            <a:pPr marL="0" indent="0">
              <a:buNone/>
            </a:pPr>
            <a:endParaRPr lang="en-US" dirty="0"/>
          </a:p>
        </p:txBody>
      </p:sp>
      <p:pic>
        <p:nvPicPr>
          <p:cNvPr id="6" name="Content Placeholder 5">
            <a:extLst>
              <a:ext uri="{FF2B5EF4-FFF2-40B4-BE49-F238E27FC236}">
                <a16:creationId xmlns:a16="http://schemas.microsoft.com/office/drawing/2014/main" id="{CFD2743A-82BB-4394-9C39-C27A1F819C0A}"/>
              </a:ext>
            </a:extLst>
          </p:cNvPr>
          <p:cNvPicPr>
            <a:picLocks noGrp="1" noChangeAspect="1"/>
          </p:cNvPicPr>
          <p:nvPr>
            <p:ph sz="half" idx="2"/>
          </p:nvPr>
        </p:nvPicPr>
        <p:blipFill>
          <a:blip r:embed="rId3"/>
          <a:stretch>
            <a:fillRect/>
          </a:stretch>
        </p:blipFill>
        <p:spPr>
          <a:xfrm>
            <a:off x="6445226" y="2011363"/>
            <a:ext cx="4325986" cy="4206875"/>
          </a:xfrm>
        </p:spPr>
      </p:pic>
      <p:sp>
        <p:nvSpPr>
          <p:cNvPr id="5" name="TextBox 4">
            <a:extLst>
              <a:ext uri="{FF2B5EF4-FFF2-40B4-BE49-F238E27FC236}">
                <a16:creationId xmlns:a16="http://schemas.microsoft.com/office/drawing/2014/main" id="{19A21BDE-535E-F4A3-B6E5-D150409BA85D}"/>
              </a:ext>
            </a:extLst>
          </p:cNvPr>
          <p:cNvSpPr txBox="1"/>
          <p:nvPr/>
        </p:nvSpPr>
        <p:spPr>
          <a:xfrm>
            <a:off x="580073" y="6538913"/>
            <a:ext cx="6097904" cy="246221"/>
          </a:xfrm>
          <a:prstGeom prst="rect">
            <a:avLst/>
          </a:prstGeom>
          <a:noFill/>
        </p:spPr>
        <p:txBody>
          <a:bodyPr wrap="square">
            <a:spAutoFit/>
          </a:bodyPr>
          <a:lstStyle/>
          <a:p>
            <a:r>
              <a:rPr lang="en-US" sz="1000" b="0" i="0" dirty="0">
                <a:solidFill>
                  <a:srgbClr val="212121"/>
                </a:solidFill>
                <a:effectLst/>
                <a:latin typeface="BlinkMacSystemFont"/>
              </a:rPr>
              <a:t>10.1016/0002-9343(89)90223-4. </a:t>
            </a:r>
            <a:endParaRPr lang="en-US" sz="1000" dirty="0"/>
          </a:p>
        </p:txBody>
      </p:sp>
    </p:spTree>
    <p:extLst>
      <p:ext uri="{BB962C8B-B14F-4D97-AF65-F5344CB8AC3E}">
        <p14:creationId xmlns:p14="http://schemas.microsoft.com/office/powerpoint/2010/main" val="18944619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4AEF7-50F9-4D9F-B58D-023BEFB41FBC}"/>
              </a:ext>
            </a:extLst>
          </p:cNvPr>
          <p:cNvSpPr>
            <a:spLocks noGrp="1"/>
          </p:cNvSpPr>
          <p:nvPr>
            <p:ph type="title"/>
          </p:nvPr>
        </p:nvSpPr>
        <p:spPr/>
        <p:txBody>
          <a:bodyPr/>
          <a:lstStyle/>
          <a:p>
            <a:r>
              <a:rPr lang="en-US" dirty="0"/>
              <a:t>Treatment for Recurrences</a:t>
            </a:r>
          </a:p>
        </p:txBody>
      </p:sp>
      <p:sp>
        <p:nvSpPr>
          <p:cNvPr id="3" name="Content Placeholder 2">
            <a:extLst>
              <a:ext uri="{FF2B5EF4-FFF2-40B4-BE49-F238E27FC236}">
                <a16:creationId xmlns:a16="http://schemas.microsoft.com/office/drawing/2014/main" id="{F3F838C0-E118-4600-A346-00D8948B05F3}"/>
              </a:ext>
            </a:extLst>
          </p:cNvPr>
          <p:cNvSpPr>
            <a:spLocks noGrp="1"/>
          </p:cNvSpPr>
          <p:nvPr>
            <p:ph idx="1"/>
          </p:nvPr>
        </p:nvSpPr>
        <p:spPr/>
        <p:txBody>
          <a:bodyPr>
            <a:normAutofit/>
          </a:bodyPr>
          <a:lstStyle/>
          <a:p>
            <a:r>
              <a:rPr lang="en-US" dirty="0"/>
              <a:t>First recurrence (10-25% of patients)</a:t>
            </a:r>
          </a:p>
          <a:p>
            <a:pPr marL="742950" lvl="1" indent="-285750"/>
            <a:r>
              <a:rPr lang="en-US" dirty="0"/>
              <a:t>Fidaxomicin standard or alternating course</a:t>
            </a:r>
          </a:p>
          <a:p>
            <a:pPr marL="742950" lvl="1" indent="-285750"/>
            <a:r>
              <a:rPr lang="en-US" dirty="0"/>
              <a:t>Vancomycin 10-14-day course</a:t>
            </a:r>
          </a:p>
          <a:p>
            <a:pPr marL="742950" lvl="1" indent="-285750"/>
            <a:r>
              <a:rPr lang="en-US" dirty="0"/>
              <a:t>Vancomycin pulse-dose taper</a:t>
            </a: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r>
              <a:rPr lang="en-US" dirty="0"/>
              <a:t>Second/Subsequent Recurrence (65% of patients)</a:t>
            </a:r>
          </a:p>
          <a:p>
            <a:pPr lvl="1"/>
            <a:r>
              <a:rPr lang="en-US" dirty="0"/>
              <a:t>Fidaxomicin standard or alternating course</a:t>
            </a:r>
          </a:p>
          <a:p>
            <a:pPr lvl="1"/>
            <a:r>
              <a:rPr lang="en-US" dirty="0"/>
              <a:t>Vancomycin pulse dose taper</a:t>
            </a:r>
          </a:p>
          <a:p>
            <a:pPr marL="742950" lvl="1" indent="-285750">
              <a:buFont typeface="Arial" panose="020B0604020202020204" pitchFamily="34" charset="0"/>
              <a:buChar char="•"/>
            </a:pPr>
            <a:r>
              <a:rPr lang="en-US" dirty="0"/>
              <a:t>Fecal transplant*</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2253022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50DC8-E00D-9A37-3DA5-4EAC43D9126E}"/>
              </a:ext>
            </a:extLst>
          </p:cNvPr>
          <p:cNvSpPr>
            <a:spLocks noGrp="1"/>
          </p:cNvSpPr>
          <p:nvPr>
            <p:ph type="title"/>
          </p:nvPr>
        </p:nvSpPr>
        <p:spPr/>
        <p:txBody>
          <a:bodyPr>
            <a:normAutofit/>
          </a:bodyPr>
          <a:lstStyle/>
          <a:p>
            <a:r>
              <a:rPr lang="en-US" dirty="0"/>
              <a:t>Preventing Recurrence - Novel Fecal Microbiota Transplant </a:t>
            </a:r>
          </a:p>
        </p:txBody>
      </p:sp>
      <p:sp>
        <p:nvSpPr>
          <p:cNvPr id="3" name="Content Placeholder 2">
            <a:extLst>
              <a:ext uri="{FF2B5EF4-FFF2-40B4-BE49-F238E27FC236}">
                <a16:creationId xmlns:a16="http://schemas.microsoft.com/office/drawing/2014/main" id="{3915042E-1205-A016-4C1B-B9C545E53341}"/>
              </a:ext>
            </a:extLst>
          </p:cNvPr>
          <p:cNvSpPr>
            <a:spLocks noGrp="1"/>
          </p:cNvSpPr>
          <p:nvPr>
            <p:ph idx="1"/>
          </p:nvPr>
        </p:nvSpPr>
        <p:spPr/>
        <p:txBody>
          <a:bodyPr>
            <a:normAutofit/>
          </a:bodyPr>
          <a:lstStyle/>
          <a:p>
            <a:r>
              <a:rPr lang="en-US" dirty="0"/>
              <a:t>Two novel agents have been FDA approved for prevention of recurrent </a:t>
            </a:r>
            <a:r>
              <a:rPr lang="en-US" i="1" dirty="0"/>
              <a:t>C. difficile </a:t>
            </a:r>
            <a:r>
              <a:rPr lang="en-US" dirty="0"/>
              <a:t>in adults ≥ 18 years to restore microbiome</a:t>
            </a:r>
          </a:p>
          <a:p>
            <a:pPr lvl="1"/>
            <a:endParaRPr lang="en-US" sz="2400" dirty="0"/>
          </a:p>
          <a:p>
            <a:pPr lvl="1"/>
            <a:r>
              <a:rPr lang="en-US" sz="2400" dirty="0" err="1"/>
              <a:t>Rebyota</a:t>
            </a:r>
            <a:r>
              <a:rPr lang="en-US" sz="2400" dirty="0"/>
              <a:t>  - Live-</a:t>
            </a:r>
            <a:r>
              <a:rPr lang="en-US" sz="2400" dirty="0" err="1"/>
              <a:t>jslm</a:t>
            </a:r>
            <a:endParaRPr lang="en-US" sz="2400" dirty="0"/>
          </a:p>
          <a:p>
            <a:pPr lvl="1"/>
            <a:endParaRPr lang="en-US" sz="2400" dirty="0"/>
          </a:p>
          <a:p>
            <a:pPr lvl="1"/>
            <a:r>
              <a:rPr lang="en-US" sz="2400" dirty="0" err="1"/>
              <a:t>Vowst</a:t>
            </a:r>
            <a:r>
              <a:rPr lang="en-US" sz="2400" dirty="0"/>
              <a:t> – Live-</a:t>
            </a:r>
            <a:r>
              <a:rPr lang="en-US" sz="2400" dirty="0" err="1"/>
              <a:t>brpk</a:t>
            </a:r>
            <a:endParaRPr lang="en-US" sz="2400" dirty="0"/>
          </a:p>
        </p:txBody>
      </p:sp>
    </p:spTree>
    <p:extLst>
      <p:ext uri="{BB962C8B-B14F-4D97-AF65-F5344CB8AC3E}">
        <p14:creationId xmlns:p14="http://schemas.microsoft.com/office/powerpoint/2010/main" val="56938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37815-5A6C-0D46-6662-7354E2EA9A06}"/>
              </a:ext>
            </a:extLst>
          </p:cNvPr>
          <p:cNvSpPr>
            <a:spLocks noGrp="1"/>
          </p:cNvSpPr>
          <p:nvPr>
            <p:ph type="title"/>
          </p:nvPr>
        </p:nvSpPr>
        <p:spPr/>
        <p:txBody>
          <a:bodyPr/>
          <a:lstStyle/>
          <a:p>
            <a:r>
              <a:rPr lang="en-US" dirty="0"/>
              <a:t>Novel Fecal Microbiota Transplant </a:t>
            </a:r>
          </a:p>
        </p:txBody>
      </p:sp>
      <p:sp>
        <p:nvSpPr>
          <p:cNvPr id="4" name="Text Placeholder 3">
            <a:extLst>
              <a:ext uri="{FF2B5EF4-FFF2-40B4-BE49-F238E27FC236}">
                <a16:creationId xmlns:a16="http://schemas.microsoft.com/office/drawing/2014/main" id="{245E2850-D334-D61E-D03C-4C45EF969743}"/>
              </a:ext>
            </a:extLst>
          </p:cNvPr>
          <p:cNvSpPr>
            <a:spLocks noGrp="1"/>
          </p:cNvSpPr>
          <p:nvPr>
            <p:ph type="body" idx="1"/>
          </p:nvPr>
        </p:nvSpPr>
        <p:spPr/>
        <p:txBody>
          <a:bodyPr/>
          <a:lstStyle/>
          <a:p>
            <a:r>
              <a:rPr lang="en-US" dirty="0"/>
              <a:t>Live-JSLM (</a:t>
            </a:r>
            <a:r>
              <a:rPr lang="en-US" dirty="0" err="1"/>
              <a:t>Rebyota</a:t>
            </a:r>
            <a:r>
              <a:rPr lang="en-US" dirty="0"/>
              <a:t>)</a:t>
            </a:r>
          </a:p>
        </p:txBody>
      </p:sp>
      <p:sp>
        <p:nvSpPr>
          <p:cNvPr id="3" name="Content Placeholder 2">
            <a:extLst>
              <a:ext uri="{FF2B5EF4-FFF2-40B4-BE49-F238E27FC236}">
                <a16:creationId xmlns:a16="http://schemas.microsoft.com/office/drawing/2014/main" id="{B98070BE-8757-A10D-290D-D7ECDE3DDC89}"/>
              </a:ext>
            </a:extLst>
          </p:cNvPr>
          <p:cNvSpPr>
            <a:spLocks noGrp="1"/>
          </p:cNvSpPr>
          <p:nvPr>
            <p:ph sz="half" idx="2"/>
          </p:nvPr>
        </p:nvSpPr>
        <p:spPr/>
        <p:txBody>
          <a:bodyPr>
            <a:normAutofit/>
          </a:bodyPr>
          <a:lstStyle/>
          <a:p>
            <a:r>
              <a:rPr lang="en-US" dirty="0"/>
              <a:t>FDA approved in November 2022</a:t>
            </a:r>
          </a:p>
          <a:p>
            <a:endParaRPr lang="en-US" dirty="0"/>
          </a:p>
          <a:p>
            <a:r>
              <a:rPr lang="en-US" dirty="0"/>
              <a:t>Prepared from donated stool from qualified individuals and delivered as a single dose via rectal enema.</a:t>
            </a:r>
          </a:p>
          <a:p>
            <a:pPr lvl="1"/>
            <a:endParaRPr lang="en-US" dirty="0"/>
          </a:p>
          <a:p>
            <a:pPr lvl="1"/>
            <a:r>
              <a:rPr lang="en-US" dirty="0"/>
              <a:t>Done 1-3 days after last dose of CDI therapy</a:t>
            </a:r>
          </a:p>
          <a:p>
            <a:pPr lvl="1"/>
            <a:endParaRPr lang="en-US" dirty="0"/>
          </a:p>
          <a:p>
            <a:pPr lvl="1"/>
            <a:r>
              <a:rPr lang="en-US" dirty="0"/>
              <a:t>Can be done in the outpatient clinic setting</a:t>
            </a:r>
          </a:p>
          <a:p>
            <a:endParaRPr lang="en-US" dirty="0"/>
          </a:p>
        </p:txBody>
      </p:sp>
      <p:sp>
        <p:nvSpPr>
          <p:cNvPr id="5" name="Text Placeholder 4">
            <a:extLst>
              <a:ext uri="{FF2B5EF4-FFF2-40B4-BE49-F238E27FC236}">
                <a16:creationId xmlns:a16="http://schemas.microsoft.com/office/drawing/2014/main" id="{A36DFE10-3F8A-0FA9-1689-4B70E0BF7A47}"/>
              </a:ext>
            </a:extLst>
          </p:cNvPr>
          <p:cNvSpPr>
            <a:spLocks noGrp="1"/>
          </p:cNvSpPr>
          <p:nvPr>
            <p:ph type="body" sz="quarter" idx="3"/>
          </p:nvPr>
        </p:nvSpPr>
        <p:spPr/>
        <p:txBody>
          <a:bodyPr/>
          <a:lstStyle/>
          <a:p>
            <a:r>
              <a:rPr lang="en-US" dirty="0"/>
              <a:t>Live-BRPK (</a:t>
            </a:r>
            <a:r>
              <a:rPr lang="en-US" dirty="0" err="1"/>
              <a:t>Vowst</a:t>
            </a:r>
            <a:r>
              <a:rPr lang="en-US" dirty="0"/>
              <a:t>)</a:t>
            </a:r>
          </a:p>
        </p:txBody>
      </p:sp>
      <p:sp>
        <p:nvSpPr>
          <p:cNvPr id="9" name="Content Placeholder 8">
            <a:extLst>
              <a:ext uri="{FF2B5EF4-FFF2-40B4-BE49-F238E27FC236}">
                <a16:creationId xmlns:a16="http://schemas.microsoft.com/office/drawing/2014/main" id="{BC42702B-0E09-B4C4-510F-AFEB16DE7980}"/>
              </a:ext>
            </a:extLst>
          </p:cNvPr>
          <p:cNvSpPr>
            <a:spLocks noGrp="1"/>
          </p:cNvSpPr>
          <p:nvPr>
            <p:ph sz="quarter" idx="4"/>
          </p:nvPr>
        </p:nvSpPr>
        <p:spPr>
          <a:xfrm>
            <a:off x="6194427" y="2505075"/>
            <a:ext cx="5160961" cy="3684588"/>
          </a:xfrm>
        </p:spPr>
        <p:txBody>
          <a:bodyPr>
            <a:normAutofit/>
          </a:bodyPr>
          <a:lstStyle/>
          <a:p>
            <a:r>
              <a:rPr lang="en-US" dirty="0"/>
              <a:t>FDA approved in April 2023</a:t>
            </a:r>
          </a:p>
          <a:p>
            <a:endParaRPr lang="en-US" dirty="0"/>
          </a:p>
          <a:p>
            <a:r>
              <a:rPr lang="en-US" dirty="0"/>
              <a:t>Oral capsule that contains purified Firmicutes bacterial spores derived from human fecal samples</a:t>
            </a:r>
          </a:p>
          <a:p>
            <a:pPr lvl="1"/>
            <a:endParaRPr lang="en-US" dirty="0"/>
          </a:p>
          <a:p>
            <a:pPr lvl="1"/>
            <a:r>
              <a:rPr lang="en-US" dirty="0"/>
              <a:t>Done 2-4 days after last dose of CDI therapy</a:t>
            </a:r>
          </a:p>
          <a:p>
            <a:pPr lvl="1"/>
            <a:endParaRPr lang="en-US" dirty="0"/>
          </a:p>
          <a:p>
            <a:pPr lvl="1"/>
            <a:r>
              <a:rPr lang="en-US" dirty="0"/>
              <a:t> 4 capsules orally once daily for 3 days</a:t>
            </a:r>
          </a:p>
          <a:p>
            <a:endParaRPr lang="en-US" dirty="0"/>
          </a:p>
        </p:txBody>
      </p:sp>
    </p:spTree>
    <p:extLst>
      <p:ext uri="{BB962C8B-B14F-4D97-AF65-F5344CB8AC3E}">
        <p14:creationId xmlns:p14="http://schemas.microsoft.com/office/powerpoint/2010/main" val="34671352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80215-3237-457F-ACE0-A5BBD3D8E461}"/>
              </a:ext>
            </a:extLst>
          </p:cNvPr>
          <p:cNvSpPr>
            <a:spLocks noGrp="1"/>
          </p:cNvSpPr>
          <p:nvPr>
            <p:ph type="title"/>
          </p:nvPr>
        </p:nvSpPr>
        <p:spPr/>
        <p:txBody>
          <a:bodyPr/>
          <a:lstStyle/>
          <a:p>
            <a:r>
              <a:rPr lang="en-US" dirty="0"/>
              <a:t>Probiotics</a:t>
            </a:r>
          </a:p>
        </p:txBody>
      </p:sp>
      <p:sp>
        <p:nvSpPr>
          <p:cNvPr id="3" name="Content Placeholder 2">
            <a:extLst>
              <a:ext uri="{FF2B5EF4-FFF2-40B4-BE49-F238E27FC236}">
                <a16:creationId xmlns:a16="http://schemas.microsoft.com/office/drawing/2014/main" id="{69919444-20AE-48D7-83C6-4865C3873AAF}"/>
              </a:ext>
            </a:extLst>
          </p:cNvPr>
          <p:cNvSpPr>
            <a:spLocks noGrp="1"/>
          </p:cNvSpPr>
          <p:nvPr>
            <p:ph idx="1"/>
          </p:nvPr>
        </p:nvSpPr>
        <p:spPr/>
        <p:txBody>
          <a:bodyPr>
            <a:normAutofit fontScale="85000" lnSpcReduction="20000"/>
          </a:bodyPr>
          <a:lstStyle/>
          <a:p>
            <a:r>
              <a:rPr lang="en-US" dirty="0"/>
              <a:t>PLACIDE trial</a:t>
            </a:r>
          </a:p>
          <a:p>
            <a:pPr lvl="1"/>
            <a:r>
              <a:rPr lang="en-US" dirty="0"/>
              <a:t>3000 elderly patients receiving antibiotics randomized to receive probiotics or placebo</a:t>
            </a:r>
          </a:p>
          <a:p>
            <a:pPr lvl="1"/>
            <a:r>
              <a:rPr lang="en-US" dirty="0"/>
              <a:t>No difference in CDI rates, though low rate of CDI (~1% in each group)</a:t>
            </a:r>
          </a:p>
          <a:p>
            <a:endParaRPr lang="en-US" dirty="0"/>
          </a:p>
          <a:p>
            <a:r>
              <a:rPr lang="en-US" dirty="0"/>
              <a:t>2017 meta-analysis that included this trial also found no difference in CDI rate</a:t>
            </a:r>
          </a:p>
          <a:p>
            <a:endParaRPr lang="en-US" dirty="0"/>
          </a:p>
          <a:p>
            <a:r>
              <a:rPr lang="en-US" dirty="0"/>
              <a:t>2017 Cochrane review – only benefit in those with baseline risk of CDI &gt;5%, otherwise, no benefit</a:t>
            </a:r>
          </a:p>
          <a:p>
            <a:endParaRPr lang="en-US" dirty="0"/>
          </a:p>
          <a:p>
            <a:r>
              <a:rPr lang="en-US" dirty="0"/>
              <a:t>2024 review – no benefit in prevention save for </a:t>
            </a:r>
            <a:r>
              <a:rPr lang="en-US" i="1" dirty="0" err="1"/>
              <a:t>Lactobacillaecae</a:t>
            </a:r>
            <a:endParaRPr lang="en-US" i="1" dirty="0"/>
          </a:p>
          <a:p>
            <a:endParaRPr lang="en-US" dirty="0"/>
          </a:p>
          <a:p>
            <a:r>
              <a:rPr lang="en-US" dirty="0"/>
              <a:t>Probiotics should </a:t>
            </a:r>
            <a:r>
              <a:rPr lang="en-US" b="1" dirty="0"/>
              <a:t>not</a:t>
            </a:r>
            <a:r>
              <a:rPr lang="en-US" dirty="0"/>
              <a:t> be used in the immunocompromised or critically ill</a:t>
            </a:r>
          </a:p>
          <a:p>
            <a:pPr lvl="1"/>
            <a:r>
              <a:rPr lang="en-US" dirty="0"/>
              <a:t>Case reports of BSIs</a:t>
            </a:r>
          </a:p>
          <a:p>
            <a:pPr lvl="1"/>
            <a:r>
              <a:rPr lang="en-US" dirty="0"/>
              <a:t>Can impede reconstitution of normal bowel microbiome</a:t>
            </a:r>
          </a:p>
        </p:txBody>
      </p:sp>
    </p:spTree>
    <p:extLst>
      <p:ext uri="{BB962C8B-B14F-4D97-AF65-F5344CB8AC3E}">
        <p14:creationId xmlns:p14="http://schemas.microsoft.com/office/powerpoint/2010/main" val="29750034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F1A54EF-E97C-A047-F4FF-7217F075A5B3}"/>
              </a:ext>
            </a:extLst>
          </p:cNvPr>
          <p:cNvSpPr>
            <a:spLocks noGrp="1"/>
          </p:cNvSpPr>
          <p:nvPr>
            <p:ph type="title"/>
          </p:nvPr>
        </p:nvSpPr>
        <p:spPr/>
        <p:txBody>
          <a:bodyPr/>
          <a:lstStyle/>
          <a:p>
            <a:r>
              <a:rPr lang="en-US" i="1" dirty="0"/>
              <a:t>C. Difficile </a:t>
            </a:r>
            <a:r>
              <a:rPr lang="en-US" dirty="0"/>
              <a:t>and Infection Prevention</a:t>
            </a:r>
          </a:p>
        </p:txBody>
      </p:sp>
      <p:sp>
        <p:nvSpPr>
          <p:cNvPr id="8" name="Text Placeholder 7">
            <a:extLst>
              <a:ext uri="{FF2B5EF4-FFF2-40B4-BE49-F238E27FC236}">
                <a16:creationId xmlns:a16="http://schemas.microsoft.com/office/drawing/2014/main" id="{E498B1E5-5987-2545-073E-2CB25C1DA26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341901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0DFD8-5912-6804-E628-C185FCB70B35}"/>
              </a:ext>
            </a:extLst>
          </p:cNvPr>
          <p:cNvSpPr>
            <a:spLocks noGrp="1"/>
          </p:cNvSpPr>
          <p:nvPr>
            <p:ph type="title"/>
          </p:nvPr>
        </p:nvSpPr>
        <p:spPr/>
        <p:txBody>
          <a:bodyPr/>
          <a:lstStyle/>
          <a:p>
            <a:r>
              <a:rPr lang="en-US" dirty="0"/>
              <a:t>Antimicrobial Stewardship</a:t>
            </a:r>
          </a:p>
        </p:txBody>
      </p:sp>
      <p:sp>
        <p:nvSpPr>
          <p:cNvPr id="3" name="Content Placeholder 2">
            <a:extLst>
              <a:ext uri="{FF2B5EF4-FFF2-40B4-BE49-F238E27FC236}">
                <a16:creationId xmlns:a16="http://schemas.microsoft.com/office/drawing/2014/main" id="{848426F2-0063-F3AA-907E-8448AA92EE3E}"/>
              </a:ext>
            </a:extLst>
          </p:cNvPr>
          <p:cNvSpPr>
            <a:spLocks noGrp="1"/>
          </p:cNvSpPr>
          <p:nvPr>
            <p:ph idx="1"/>
          </p:nvPr>
        </p:nvSpPr>
        <p:spPr/>
        <p:txBody>
          <a:bodyPr>
            <a:normAutofit/>
          </a:bodyPr>
          <a:lstStyle/>
          <a:p>
            <a:r>
              <a:rPr lang="en-US" i="1" dirty="0"/>
              <a:t>C. difficile </a:t>
            </a:r>
            <a:r>
              <a:rPr lang="en-US" dirty="0"/>
              <a:t>manifests due to the dysbiosis caused by antibiotic use</a:t>
            </a:r>
          </a:p>
          <a:p>
            <a:pPr lvl="1"/>
            <a:r>
              <a:rPr lang="en-US" dirty="0"/>
              <a:t>Risk persists up to 3 months after antibiotic cessation</a:t>
            </a:r>
          </a:p>
          <a:p>
            <a:endParaRPr lang="en-US" dirty="0"/>
          </a:p>
          <a:p>
            <a:r>
              <a:rPr lang="en-US" dirty="0"/>
              <a:t>Highest  association antibiotics: clindamycin, fluoroquinolones, and cephalosporins (3+4&gt;1+2)/carbapenems</a:t>
            </a:r>
          </a:p>
          <a:p>
            <a:pPr lvl="1"/>
            <a:r>
              <a:rPr lang="en-US" dirty="0"/>
              <a:t>Does not matter on duration</a:t>
            </a:r>
          </a:p>
          <a:p>
            <a:pPr lvl="1"/>
            <a:endParaRPr lang="en-US" dirty="0"/>
          </a:p>
          <a:p>
            <a:r>
              <a:rPr lang="en-US" dirty="0"/>
              <a:t>Implementation of an antimicrobial stewardship program can reduce CDI incidence by as much as 30 to 50%</a:t>
            </a:r>
          </a:p>
          <a:p>
            <a:pPr lvl="1"/>
            <a:r>
              <a:rPr lang="en-US" dirty="0"/>
              <a:t>Specifically restricting antibiotic use is more effective than audit and feedback</a:t>
            </a:r>
          </a:p>
        </p:txBody>
      </p:sp>
      <p:sp>
        <p:nvSpPr>
          <p:cNvPr id="7" name="TextBox 6">
            <a:extLst>
              <a:ext uri="{FF2B5EF4-FFF2-40B4-BE49-F238E27FC236}">
                <a16:creationId xmlns:a16="http://schemas.microsoft.com/office/drawing/2014/main" id="{AB750D2F-AC4E-FC24-CE18-2E03DD9EAC4A}"/>
              </a:ext>
            </a:extLst>
          </p:cNvPr>
          <p:cNvSpPr txBox="1"/>
          <p:nvPr/>
        </p:nvSpPr>
        <p:spPr>
          <a:xfrm>
            <a:off x="838200" y="6176963"/>
            <a:ext cx="6094476" cy="707886"/>
          </a:xfrm>
          <a:prstGeom prst="rect">
            <a:avLst/>
          </a:prstGeom>
          <a:noFill/>
        </p:spPr>
        <p:txBody>
          <a:bodyPr wrap="square">
            <a:spAutoFit/>
          </a:bodyPr>
          <a:lstStyle/>
          <a:p>
            <a:r>
              <a:rPr lang="en-US" sz="1000" dirty="0"/>
              <a:t>10.1055/s-0040-1701234</a:t>
            </a:r>
          </a:p>
          <a:p>
            <a:r>
              <a:rPr lang="en-US" sz="1000" dirty="0"/>
              <a:t>10.1016/S1473-3099(16)30514-X</a:t>
            </a:r>
          </a:p>
          <a:p>
            <a:r>
              <a:rPr lang="en-US" sz="1000" dirty="0"/>
              <a:t> 10.1093/</a:t>
            </a:r>
            <a:r>
              <a:rPr lang="en-US" sz="1000" dirty="0" err="1"/>
              <a:t>cid</a:t>
            </a:r>
            <a:r>
              <a:rPr lang="en-US" sz="1000" dirty="0"/>
              <a:t>/ciz169</a:t>
            </a:r>
          </a:p>
          <a:p>
            <a:r>
              <a:rPr lang="en-US" sz="1000" dirty="0"/>
              <a:t>10.1093/</a:t>
            </a:r>
            <a:r>
              <a:rPr lang="en-US" sz="1000" dirty="0" err="1"/>
              <a:t>jac</a:t>
            </a:r>
            <a:r>
              <a:rPr lang="en-US" sz="1000" dirty="0"/>
              <a:t>/dku046</a:t>
            </a:r>
          </a:p>
        </p:txBody>
      </p:sp>
    </p:spTree>
    <p:extLst>
      <p:ext uri="{BB962C8B-B14F-4D97-AF65-F5344CB8AC3E}">
        <p14:creationId xmlns:p14="http://schemas.microsoft.com/office/powerpoint/2010/main" val="349505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7E573-AAB1-C762-8390-23236FC4F8FF}"/>
              </a:ext>
            </a:extLst>
          </p:cNvPr>
          <p:cNvSpPr>
            <a:spLocks noGrp="1"/>
          </p:cNvSpPr>
          <p:nvPr>
            <p:ph type="title"/>
          </p:nvPr>
        </p:nvSpPr>
        <p:spPr/>
        <p:txBody>
          <a:bodyPr/>
          <a:lstStyle/>
          <a:p>
            <a:r>
              <a:rPr lang="en-US" dirty="0"/>
              <a:t>President’s Update</a:t>
            </a:r>
          </a:p>
        </p:txBody>
      </p:sp>
      <p:sp>
        <p:nvSpPr>
          <p:cNvPr id="3" name="Text Placeholder 2">
            <a:extLst>
              <a:ext uri="{FF2B5EF4-FFF2-40B4-BE49-F238E27FC236}">
                <a16:creationId xmlns:a16="http://schemas.microsoft.com/office/drawing/2014/main" id="{E8B3EFE5-14C2-ED65-0D64-5D51A246EF52}"/>
              </a:ext>
            </a:extLst>
          </p:cNvPr>
          <p:cNvSpPr>
            <a:spLocks noGrp="1"/>
          </p:cNvSpPr>
          <p:nvPr>
            <p:ph type="body" idx="1"/>
          </p:nvPr>
        </p:nvSpPr>
        <p:spPr/>
        <p:txBody>
          <a:bodyPr>
            <a:normAutofit/>
          </a:bodyPr>
          <a:lstStyle/>
          <a:p>
            <a:pPr>
              <a:buFont typeface="Arial" panose="020B0604020202020204" pitchFamily="34" charset="0"/>
              <a:buChar char="•"/>
            </a:pPr>
            <a:r>
              <a:rPr lang="en-US" sz="2800" dirty="0"/>
              <a:t>Membership Outreach</a:t>
            </a:r>
          </a:p>
          <a:p>
            <a:pPr>
              <a:buFont typeface="Arial" panose="020B0604020202020204" pitchFamily="34" charset="0"/>
              <a:buChar char="•"/>
            </a:pPr>
            <a:r>
              <a:rPr lang="en-US" sz="2800" dirty="0"/>
              <a:t>Scholarship Winners</a:t>
            </a:r>
          </a:p>
          <a:p>
            <a:pPr>
              <a:buFont typeface="Arial" panose="020B0604020202020204" pitchFamily="34" charset="0"/>
              <a:buChar char="•"/>
            </a:pPr>
            <a:r>
              <a:rPr lang="en-US" sz="2800" dirty="0"/>
              <a:t>Chapter-Specific Swag</a:t>
            </a:r>
          </a:p>
          <a:p>
            <a:pPr>
              <a:buFont typeface="Arial" panose="020B0604020202020204" pitchFamily="34" charset="0"/>
              <a:buChar char="•"/>
            </a:pPr>
            <a:r>
              <a:rPr lang="en-US" sz="2800" dirty="0"/>
              <a:t>Upcoming Education</a:t>
            </a:r>
          </a:p>
          <a:p>
            <a:pPr>
              <a:buFont typeface="Arial" panose="020B0604020202020204" pitchFamily="34" charset="0"/>
              <a:buChar char="•"/>
            </a:pPr>
            <a:r>
              <a:rPr lang="en-US" sz="2800" dirty="0"/>
              <a:t>Communications Plan/ Website Updates</a:t>
            </a:r>
          </a:p>
        </p:txBody>
      </p:sp>
    </p:spTree>
    <p:extLst>
      <p:ext uri="{BB962C8B-B14F-4D97-AF65-F5344CB8AC3E}">
        <p14:creationId xmlns:p14="http://schemas.microsoft.com/office/powerpoint/2010/main" val="23592727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0E059-79D1-524F-0208-F6F799E9AD67}"/>
              </a:ext>
            </a:extLst>
          </p:cNvPr>
          <p:cNvSpPr>
            <a:spLocks noGrp="1"/>
          </p:cNvSpPr>
          <p:nvPr>
            <p:ph type="title"/>
          </p:nvPr>
        </p:nvSpPr>
        <p:spPr/>
        <p:txBody>
          <a:bodyPr/>
          <a:lstStyle/>
          <a:p>
            <a:r>
              <a:rPr lang="en-US" dirty="0"/>
              <a:t>Diagnostic Stewardship</a:t>
            </a:r>
          </a:p>
        </p:txBody>
      </p:sp>
      <p:sp>
        <p:nvSpPr>
          <p:cNvPr id="3" name="Content Placeholder 2">
            <a:extLst>
              <a:ext uri="{FF2B5EF4-FFF2-40B4-BE49-F238E27FC236}">
                <a16:creationId xmlns:a16="http://schemas.microsoft.com/office/drawing/2014/main" id="{753A959B-0BCC-9645-EF9B-085F9B2F45A2}"/>
              </a:ext>
            </a:extLst>
          </p:cNvPr>
          <p:cNvSpPr>
            <a:spLocks noGrp="1"/>
          </p:cNvSpPr>
          <p:nvPr>
            <p:ph idx="1"/>
          </p:nvPr>
        </p:nvSpPr>
        <p:spPr/>
        <p:txBody>
          <a:bodyPr>
            <a:normAutofit fontScale="92500" lnSpcReduction="10000"/>
          </a:bodyPr>
          <a:lstStyle/>
          <a:p>
            <a:r>
              <a:rPr lang="en-US" dirty="0"/>
              <a:t>Work with clinical microbiology lab to develop testing criteria</a:t>
            </a:r>
          </a:p>
          <a:p>
            <a:pPr lvl="1"/>
            <a:r>
              <a:rPr lang="en-US" dirty="0"/>
              <a:t>i.e. testing of only Bristol stools 6-7, testing algorithm</a:t>
            </a:r>
          </a:p>
          <a:p>
            <a:endParaRPr lang="en-US" dirty="0"/>
          </a:p>
          <a:p>
            <a:r>
              <a:rPr lang="en-US" dirty="0"/>
              <a:t>Avoid testing:</a:t>
            </a:r>
          </a:p>
          <a:p>
            <a:pPr lvl="1"/>
            <a:r>
              <a:rPr lang="en-US" dirty="0"/>
              <a:t>Patients without clinically significant diarrhea </a:t>
            </a:r>
          </a:p>
          <a:p>
            <a:pPr lvl="1"/>
            <a:r>
              <a:rPr lang="en-US" dirty="0"/>
              <a:t>Patients who have been tested in the prior 7 days</a:t>
            </a:r>
          </a:p>
          <a:p>
            <a:pPr lvl="1"/>
            <a:r>
              <a:rPr lang="en-US" dirty="0"/>
              <a:t>Patients on laxatives or enteral feeds</a:t>
            </a:r>
          </a:p>
          <a:p>
            <a:pPr lvl="1"/>
            <a:endParaRPr lang="en-US" dirty="0"/>
          </a:p>
          <a:p>
            <a:r>
              <a:rPr lang="en-US" dirty="0"/>
              <a:t>Educate providers and bedside nurses about appropriate use and interpretation of </a:t>
            </a:r>
            <a:r>
              <a:rPr lang="en-US" i="1" dirty="0"/>
              <a:t>C. difficile </a:t>
            </a:r>
            <a:r>
              <a:rPr lang="en-US" dirty="0"/>
              <a:t>testing</a:t>
            </a:r>
          </a:p>
          <a:p>
            <a:endParaRPr lang="en-US" dirty="0"/>
          </a:p>
          <a:p>
            <a:r>
              <a:rPr lang="en-US" dirty="0"/>
              <a:t>If using nursing-driven testing protocols, education of testing practices should be performed before implementing and education should be continuously reinforced</a:t>
            </a:r>
          </a:p>
        </p:txBody>
      </p:sp>
      <p:sp>
        <p:nvSpPr>
          <p:cNvPr id="5" name="TextBox 4">
            <a:extLst>
              <a:ext uri="{FF2B5EF4-FFF2-40B4-BE49-F238E27FC236}">
                <a16:creationId xmlns:a16="http://schemas.microsoft.com/office/drawing/2014/main" id="{839CBA5A-51CC-250B-F4A6-A9704133AC5F}"/>
              </a:ext>
            </a:extLst>
          </p:cNvPr>
          <p:cNvSpPr txBox="1"/>
          <p:nvPr/>
        </p:nvSpPr>
        <p:spPr>
          <a:xfrm>
            <a:off x="980694" y="6308209"/>
            <a:ext cx="6094476" cy="246221"/>
          </a:xfrm>
          <a:prstGeom prst="rect">
            <a:avLst/>
          </a:prstGeom>
          <a:noFill/>
        </p:spPr>
        <p:txBody>
          <a:bodyPr wrap="square">
            <a:spAutoFit/>
          </a:bodyPr>
          <a:lstStyle/>
          <a:p>
            <a:r>
              <a:rPr lang="en-US" sz="1000" b="0" i="0" dirty="0">
                <a:solidFill>
                  <a:srgbClr val="181817"/>
                </a:solidFill>
                <a:effectLst/>
                <a:latin typeface="Noto Sans" panose="020B0502040504020204" pitchFamily="34"/>
              </a:rPr>
              <a:t>10.1017/ice.2023.18</a:t>
            </a:r>
            <a:endParaRPr lang="en-US" sz="1000" dirty="0"/>
          </a:p>
        </p:txBody>
      </p:sp>
    </p:spTree>
    <p:extLst>
      <p:ext uri="{BB962C8B-B14F-4D97-AF65-F5344CB8AC3E}">
        <p14:creationId xmlns:p14="http://schemas.microsoft.com/office/powerpoint/2010/main" val="25041639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E8803-26B9-CDCB-6A4C-5D53DE3C4E36}"/>
              </a:ext>
            </a:extLst>
          </p:cNvPr>
          <p:cNvSpPr>
            <a:spLocks noGrp="1"/>
          </p:cNvSpPr>
          <p:nvPr>
            <p:ph type="title"/>
          </p:nvPr>
        </p:nvSpPr>
        <p:spPr/>
        <p:txBody>
          <a:bodyPr/>
          <a:lstStyle/>
          <a:p>
            <a:r>
              <a:rPr lang="en-US" dirty="0"/>
              <a:t>Contact Precautions</a:t>
            </a:r>
          </a:p>
        </p:txBody>
      </p:sp>
      <p:sp>
        <p:nvSpPr>
          <p:cNvPr id="3" name="Content Placeholder 2">
            <a:extLst>
              <a:ext uri="{FF2B5EF4-FFF2-40B4-BE49-F238E27FC236}">
                <a16:creationId xmlns:a16="http://schemas.microsoft.com/office/drawing/2014/main" id="{1B8EEC83-2D6C-89D1-ABA3-6BB4E69B784F}"/>
              </a:ext>
            </a:extLst>
          </p:cNvPr>
          <p:cNvSpPr>
            <a:spLocks noGrp="1"/>
          </p:cNvSpPr>
          <p:nvPr>
            <p:ph idx="1"/>
          </p:nvPr>
        </p:nvSpPr>
        <p:spPr/>
        <p:txBody>
          <a:bodyPr/>
          <a:lstStyle/>
          <a:p>
            <a:r>
              <a:rPr lang="en-US" dirty="0"/>
              <a:t>Single patient rooms </a:t>
            </a:r>
          </a:p>
          <a:p>
            <a:pPr lvl="1"/>
            <a:r>
              <a:rPr lang="en-US" dirty="0"/>
              <a:t>Cohorting CDI patients if single rooms not available</a:t>
            </a:r>
          </a:p>
          <a:p>
            <a:pPr lvl="1"/>
            <a:endParaRPr lang="en-US" dirty="0"/>
          </a:p>
          <a:p>
            <a:r>
              <a:rPr lang="en-US" dirty="0"/>
              <a:t>Contact precautions with gloves and gowns to reduce patient-to-patient spread</a:t>
            </a:r>
          </a:p>
          <a:p>
            <a:pPr lvl="1"/>
            <a:r>
              <a:rPr lang="en-US" dirty="0"/>
              <a:t>Dedicated patient equipment and avoiding bringing shared equipment into patient rooms</a:t>
            </a:r>
          </a:p>
          <a:p>
            <a:pPr lvl="1"/>
            <a:r>
              <a:rPr lang="en-US" dirty="0"/>
              <a:t>Continuing precautions for at least 48 hours </a:t>
            </a:r>
            <a:r>
              <a:rPr lang="en-US" i="1" dirty="0"/>
              <a:t>after</a:t>
            </a:r>
            <a:r>
              <a:rPr lang="en-US" dirty="0"/>
              <a:t> diarrhea resolves </a:t>
            </a:r>
          </a:p>
          <a:p>
            <a:pPr lvl="1"/>
            <a:r>
              <a:rPr lang="en-US" dirty="0"/>
              <a:t>Can continue until discharge as patient’s continue to shed spores</a:t>
            </a:r>
          </a:p>
          <a:p>
            <a:pPr lvl="1"/>
            <a:r>
              <a:rPr lang="en-US" dirty="0"/>
              <a:t>Consider making family members/visitors wear the gowns</a:t>
            </a:r>
          </a:p>
          <a:p>
            <a:endParaRPr lang="en-US" dirty="0"/>
          </a:p>
        </p:txBody>
      </p:sp>
      <p:sp>
        <p:nvSpPr>
          <p:cNvPr id="4" name="TextBox 3">
            <a:extLst>
              <a:ext uri="{FF2B5EF4-FFF2-40B4-BE49-F238E27FC236}">
                <a16:creationId xmlns:a16="http://schemas.microsoft.com/office/drawing/2014/main" id="{67B6159F-234E-33E5-9A6C-E1CC6EA88F17}"/>
              </a:ext>
            </a:extLst>
          </p:cNvPr>
          <p:cNvSpPr txBox="1"/>
          <p:nvPr/>
        </p:nvSpPr>
        <p:spPr>
          <a:xfrm>
            <a:off x="980694" y="6308209"/>
            <a:ext cx="6094476" cy="246221"/>
          </a:xfrm>
          <a:prstGeom prst="rect">
            <a:avLst/>
          </a:prstGeom>
          <a:noFill/>
        </p:spPr>
        <p:txBody>
          <a:bodyPr wrap="square">
            <a:spAutoFit/>
          </a:bodyPr>
          <a:lstStyle/>
          <a:p>
            <a:r>
              <a:rPr lang="en-US" sz="1000" b="0" i="0" dirty="0">
                <a:solidFill>
                  <a:srgbClr val="181817"/>
                </a:solidFill>
                <a:effectLst/>
                <a:latin typeface="Noto Sans" panose="020B0502040504020204" pitchFamily="34"/>
              </a:rPr>
              <a:t>10.1017/ice.2023.18</a:t>
            </a:r>
            <a:endParaRPr lang="en-US" sz="1000" dirty="0"/>
          </a:p>
        </p:txBody>
      </p:sp>
    </p:spTree>
    <p:extLst>
      <p:ext uri="{BB962C8B-B14F-4D97-AF65-F5344CB8AC3E}">
        <p14:creationId xmlns:p14="http://schemas.microsoft.com/office/powerpoint/2010/main" val="23786032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2152C-A07C-B591-1E44-7A71F30A5501}"/>
              </a:ext>
            </a:extLst>
          </p:cNvPr>
          <p:cNvSpPr>
            <a:spLocks noGrp="1"/>
          </p:cNvSpPr>
          <p:nvPr>
            <p:ph type="title"/>
          </p:nvPr>
        </p:nvSpPr>
        <p:spPr/>
        <p:txBody>
          <a:bodyPr/>
          <a:lstStyle/>
          <a:p>
            <a:r>
              <a:rPr lang="en-US" dirty="0"/>
              <a:t>Hand Hygiene </a:t>
            </a:r>
          </a:p>
        </p:txBody>
      </p:sp>
      <p:sp>
        <p:nvSpPr>
          <p:cNvPr id="3" name="Content Placeholder 2">
            <a:extLst>
              <a:ext uri="{FF2B5EF4-FFF2-40B4-BE49-F238E27FC236}">
                <a16:creationId xmlns:a16="http://schemas.microsoft.com/office/drawing/2014/main" id="{376C01F1-1FAE-6A22-8F47-9F5CB805B6D3}"/>
              </a:ext>
            </a:extLst>
          </p:cNvPr>
          <p:cNvSpPr>
            <a:spLocks noGrp="1"/>
          </p:cNvSpPr>
          <p:nvPr>
            <p:ph idx="1"/>
          </p:nvPr>
        </p:nvSpPr>
        <p:spPr/>
        <p:txBody>
          <a:bodyPr>
            <a:normAutofit/>
          </a:bodyPr>
          <a:lstStyle/>
          <a:p>
            <a:r>
              <a:rPr lang="en-US" dirty="0"/>
              <a:t>Most transmission of C. difficile is patient-to-patient transfer from healthcare personnel</a:t>
            </a:r>
          </a:p>
          <a:p>
            <a:pPr lvl="1"/>
            <a:endParaRPr lang="en-US" dirty="0"/>
          </a:p>
          <a:p>
            <a:r>
              <a:rPr lang="en-US" dirty="0"/>
              <a:t>Soap and water are superior to alcohol-based hand rub for </a:t>
            </a:r>
            <a:r>
              <a:rPr lang="en-US" i="1" dirty="0"/>
              <a:t>physical removal</a:t>
            </a:r>
            <a:r>
              <a:rPr lang="en-US" dirty="0"/>
              <a:t> of spores</a:t>
            </a:r>
          </a:p>
          <a:p>
            <a:pPr lvl="1"/>
            <a:r>
              <a:rPr lang="en-US" dirty="0"/>
              <a:t>In controlled settings with proper technique</a:t>
            </a:r>
          </a:p>
          <a:p>
            <a:pPr lvl="1"/>
            <a:r>
              <a:rPr lang="en-US" dirty="0"/>
              <a:t>Without proper technique, essentially ineffective/inferior to hand rubs</a:t>
            </a:r>
          </a:p>
          <a:p>
            <a:pPr lvl="1"/>
            <a:endParaRPr lang="en-US" dirty="0"/>
          </a:p>
          <a:p>
            <a:r>
              <a:rPr lang="en-US" dirty="0"/>
              <a:t>Gloves are likely superior to hand hygiene in prevention of spread</a:t>
            </a:r>
          </a:p>
          <a:p>
            <a:endParaRPr lang="en-US" dirty="0"/>
          </a:p>
          <a:p>
            <a:r>
              <a:rPr lang="en-US" dirty="0"/>
              <a:t>Should still be instructed to family members/visitors of patients </a:t>
            </a:r>
          </a:p>
        </p:txBody>
      </p:sp>
      <p:sp>
        <p:nvSpPr>
          <p:cNvPr id="4" name="TextBox 3">
            <a:extLst>
              <a:ext uri="{FF2B5EF4-FFF2-40B4-BE49-F238E27FC236}">
                <a16:creationId xmlns:a16="http://schemas.microsoft.com/office/drawing/2014/main" id="{B6BEA318-0CED-F6D4-33B9-041346C64D60}"/>
              </a:ext>
            </a:extLst>
          </p:cNvPr>
          <p:cNvSpPr txBox="1"/>
          <p:nvPr/>
        </p:nvSpPr>
        <p:spPr>
          <a:xfrm>
            <a:off x="1136142" y="6246654"/>
            <a:ext cx="6094476" cy="246221"/>
          </a:xfrm>
          <a:prstGeom prst="rect">
            <a:avLst/>
          </a:prstGeom>
          <a:noFill/>
        </p:spPr>
        <p:txBody>
          <a:bodyPr wrap="square">
            <a:spAutoFit/>
          </a:bodyPr>
          <a:lstStyle/>
          <a:p>
            <a:r>
              <a:rPr lang="en-US" sz="1000" b="0" i="0" dirty="0">
                <a:solidFill>
                  <a:srgbClr val="181817"/>
                </a:solidFill>
                <a:effectLst/>
                <a:latin typeface="Noto Sans" panose="020B0502040504020204" pitchFamily="34"/>
              </a:rPr>
              <a:t>10.1017/ice.2023.18</a:t>
            </a:r>
            <a:endParaRPr lang="en-US" sz="1000" dirty="0"/>
          </a:p>
        </p:txBody>
      </p:sp>
    </p:spTree>
    <p:extLst>
      <p:ext uri="{BB962C8B-B14F-4D97-AF65-F5344CB8AC3E}">
        <p14:creationId xmlns:p14="http://schemas.microsoft.com/office/powerpoint/2010/main" val="25108518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B7A57-E84B-23B1-7A52-4B3DC1F983CF}"/>
              </a:ext>
            </a:extLst>
          </p:cNvPr>
          <p:cNvSpPr>
            <a:spLocks noGrp="1"/>
          </p:cNvSpPr>
          <p:nvPr>
            <p:ph type="title"/>
          </p:nvPr>
        </p:nvSpPr>
        <p:spPr/>
        <p:txBody>
          <a:bodyPr/>
          <a:lstStyle/>
          <a:p>
            <a:r>
              <a:rPr lang="en-US" dirty="0"/>
              <a:t>Environmental Cleaning</a:t>
            </a:r>
          </a:p>
        </p:txBody>
      </p:sp>
      <p:sp>
        <p:nvSpPr>
          <p:cNvPr id="3" name="Content Placeholder 2">
            <a:extLst>
              <a:ext uri="{FF2B5EF4-FFF2-40B4-BE49-F238E27FC236}">
                <a16:creationId xmlns:a16="http://schemas.microsoft.com/office/drawing/2014/main" id="{0304A0E0-4001-AD8D-3127-436DD44BEB89}"/>
              </a:ext>
            </a:extLst>
          </p:cNvPr>
          <p:cNvSpPr>
            <a:spLocks noGrp="1"/>
          </p:cNvSpPr>
          <p:nvPr>
            <p:ph sz="half" idx="1"/>
          </p:nvPr>
        </p:nvSpPr>
        <p:spPr/>
        <p:txBody>
          <a:bodyPr>
            <a:normAutofit fontScale="92500" lnSpcReduction="20000"/>
          </a:bodyPr>
          <a:lstStyle/>
          <a:p>
            <a:r>
              <a:rPr lang="en-US" dirty="0"/>
              <a:t>Sodium hypochlorite kills the spores</a:t>
            </a:r>
          </a:p>
          <a:p>
            <a:endParaRPr lang="en-US" dirty="0"/>
          </a:p>
          <a:p>
            <a:r>
              <a:rPr lang="en-US" dirty="0"/>
              <a:t>Daily disinfection of touchable surfaces in the rooms of patients with CDI reduces acquisition of pathogens</a:t>
            </a:r>
          </a:p>
          <a:p>
            <a:endParaRPr lang="en-US" dirty="0"/>
          </a:p>
          <a:p>
            <a:r>
              <a:rPr lang="en-US" dirty="0"/>
              <a:t>Vaporized hydrogen peroxide (VHP) and ultraviolet light (UV-C) as terminal cleaning in addition to bleach cleaning can reduce bioburden</a:t>
            </a:r>
          </a:p>
          <a:p>
            <a:pPr lvl="1"/>
            <a:r>
              <a:rPr lang="en-US" dirty="0"/>
              <a:t>VHP in addition to bleach did not reduce infections</a:t>
            </a:r>
          </a:p>
          <a:p>
            <a:pPr lvl="1"/>
            <a:r>
              <a:rPr lang="en-US" dirty="0"/>
              <a:t>UV-C in addition to bleach did reduce infections</a:t>
            </a:r>
          </a:p>
          <a:p>
            <a:pPr lvl="1"/>
            <a:endParaRPr lang="en-US" dirty="0"/>
          </a:p>
        </p:txBody>
      </p:sp>
      <p:pic>
        <p:nvPicPr>
          <p:cNvPr id="8" name="Content Placeholder 7">
            <a:extLst>
              <a:ext uri="{FF2B5EF4-FFF2-40B4-BE49-F238E27FC236}">
                <a16:creationId xmlns:a16="http://schemas.microsoft.com/office/drawing/2014/main" id="{9E8BE91B-6AFE-77C8-5ADF-CDC9A388350B}"/>
              </a:ext>
            </a:extLst>
          </p:cNvPr>
          <p:cNvPicPr>
            <a:picLocks noGrp="1" noChangeAspect="1"/>
          </p:cNvPicPr>
          <p:nvPr>
            <p:ph sz="half" idx="2"/>
          </p:nvPr>
        </p:nvPicPr>
        <p:blipFill>
          <a:blip r:embed="rId2"/>
          <a:stretch>
            <a:fillRect/>
          </a:stretch>
        </p:blipFill>
        <p:spPr>
          <a:xfrm>
            <a:off x="6424041" y="2390045"/>
            <a:ext cx="5181600" cy="2913888"/>
          </a:xfrm>
          <a:prstGeom prst="rect">
            <a:avLst/>
          </a:prstGeom>
        </p:spPr>
      </p:pic>
      <p:sp>
        <p:nvSpPr>
          <p:cNvPr id="5" name="TextBox 4">
            <a:extLst>
              <a:ext uri="{FF2B5EF4-FFF2-40B4-BE49-F238E27FC236}">
                <a16:creationId xmlns:a16="http://schemas.microsoft.com/office/drawing/2014/main" id="{E6818EB9-017A-9EA9-DDD3-E711EA72B796}"/>
              </a:ext>
            </a:extLst>
          </p:cNvPr>
          <p:cNvSpPr txBox="1"/>
          <p:nvPr/>
        </p:nvSpPr>
        <p:spPr>
          <a:xfrm>
            <a:off x="1035558" y="6292820"/>
            <a:ext cx="6094476" cy="400110"/>
          </a:xfrm>
          <a:prstGeom prst="rect">
            <a:avLst/>
          </a:prstGeom>
          <a:noFill/>
        </p:spPr>
        <p:txBody>
          <a:bodyPr wrap="square">
            <a:spAutoFit/>
          </a:bodyPr>
          <a:lstStyle/>
          <a:p>
            <a:r>
              <a:rPr lang="en-US" sz="1000" dirty="0">
                <a:solidFill>
                  <a:srgbClr val="181817"/>
                </a:solidFill>
              </a:rPr>
              <a:t>10.1017/ice.2023.18</a:t>
            </a:r>
            <a:endParaRPr lang="en-US" sz="1000" dirty="0"/>
          </a:p>
          <a:p>
            <a:r>
              <a:rPr lang="en-US" sz="1000" dirty="0"/>
              <a:t>10.1016/j.ajic.2023.09.019</a:t>
            </a:r>
          </a:p>
        </p:txBody>
      </p:sp>
      <p:sp>
        <p:nvSpPr>
          <p:cNvPr id="10" name="TextBox 9">
            <a:extLst>
              <a:ext uri="{FF2B5EF4-FFF2-40B4-BE49-F238E27FC236}">
                <a16:creationId xmlns:a16="http://schemas.microsoft.com/office/drawing/2014/main" id="{623B229F-E88A-C48A-F265-80D3332D68CB}"/>
              </a:ext>
            </a:extLst>
          </p:cNvPr>
          <p:cNvSpPr txBox="1"/>
          <p:nvPr/>
        </p:nvSpPr>
        <p:spPr>
          <a:xfrm>
            <a:off x="6424041" y="5303933"/>
            <a:ext cx="5069967" cy="246221"/>
          </a:xfrm>
          <a:prstGeom prst="rect">
            <a:avLst/>
          </a:prstGeom>
          <a:noFill/>
        </p:spPr>
        <p:txBody>
          <a:bodyPr wrap="square">
            <a:spAutoFit/>
          </a:bodyPr>
          <a:lstStyle/>
          <a:p>
            <a:r>
              <a:rPr lang="en-US" sz="1000" dirty="0"/>
              <a:t>https://www.cephalon.eu/wp-content/uploads/2019/01/UVDI-360-OP.jpg</a:t>
            </a:r>
          </a:p>
        </p:txBody>
      </p:sp>
    </p:spTree>
    <p:extLst>
      <p:ext uri="{BB962C8B-B14F-4D97-AF65-F5344CB8AC3E}">
        <p14:creationId xmlns:p14="http://schemas.microsoft.com/office/powerpoint/2010/main" val="39710997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669490-0A76-4203-0CB0-E8489D9607B4}"/>
              </a:ext>
            </a:extLst>
          </p:cNvPr>
          <p:cNvSpPr>
            <a:spLocks noGrp="1"/>
          </p:cNvSpPr>
          <p:nvPr>
            <p:ph type="title"/>
          </p:nvPr>
        </p:nvSpPr>
        <p:spPr/>
        <p:txBody>
          <a:bodyPr/>
          <a:lstStyle/>
          <a:p>
            <a:r>
              <a:rPr lang="en-US" dirty="0"/>
              <a:t>Wrapping up</a:t>
            </a:r>
          </a:p>
        </p:txBody>
      </p:sp>
      <p:sp>
        <p:nvSpPr>
          <p:cNvPr id="6" name="Text Placeholder 5">
            <a:extLst>
              <a:ext uri="{FF2B5EF4-FFF2-40B4-BE49-F238E27FC236}">
                <a16:creationId xmlns:a16="http://schemas.microsoft.com/office/drawing/2014/main" id="{70A650D0-B9CB-34A0-8B44-60B496C6EBF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675985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BBEF3-C789-FFA1-5A54-DA893E8F0645}"/>
              </a:ext>
            </a:extLst>
          </p:cNvPr>
          <p:cNvSpPr>
            <a:spLocks noGrp="1"/>
          </p:cNvSpPr>
          <p:nvPr>
            <p:ph type="title"/>
          </p:nvPr>
        </p:nvSpPr>
        <p:spPr/>
        <p:txBody>
          <a:bodyPr/>
          <a:lstStyle/>
          <a:p>
            <a:r>
              <a:rPr lang="en-US" dirty="0"/>
              <a:t>Back to our case…</a:t>
            </a:r>
          </a:p>
        </p:txBody>
      </p:sp>
      <p:sp>
        <p:nvSpPr>
          <p:cNvPr id="3" name="Content Placeholder 2">
            <a:extLst>
              <a:ext uri="{FF2B5EF4-FFF2-40B4-BE49-F238E27FC236}">
                <a16:creationId xmlns:a16="http://schemas.microsoft.com/office/drawing/2014/main" id="{D84CD311-D995-001F-D21A-FD0C8DA06623}"/>
              </a:ext>
            </a:extLst>
          </p:cNvPr>
          <p:cNvSpPr>
            <a:spLocks noGrp="1"/>
          </p:cNvSpPr>
          <p:nvPr>
            <p:ph idx="1"/>
          </p:nvPr>
        </p:nvSpPr>
        <p:spPr/>
        <p:txBody>
          <a:bodyPr/>
          <a:lstStyle/>
          <a:p>
            <a:pPr marL="0" indent="0">
              <a:buNone/>
            </a:pPr>
            <a:r>
              <a:rPr lang="en-US" dirty="0"/>
              <a:t>65-year-old individual with heart failure and chronic kidney disease is admitted to the hospital following a fall. They have a hematoma to their scalp and are obtunded in the emergency department. Given inability to protect airway they are intubated and admitted to the ICU. </a:t>
            </a:r>
          </a:p>
          <a:p>
            <a:pPr marL="0" indent="0">
              <a:buNone/>
            </a:pPr>
            <a:endParaRPr lang="en-US" dirty="0"/>
          </a:p>
          <a:p>
            <a:pPr marL="0" indent="0">
              <a:buNone/>
            </a:pPr>
            <a:r>
              <a:rPr lang="en-US" dirty="0"/>
              <a:t>A urine is obtained through means that are undocumented. It has trace leukocyte esterase, trace blood, and bacteria, so is started on </a:t>
            </a:r>
            <a:r>
              <a:rPr lang="en-US" b="1" dirty="0"/>
              <a:t>vancomycin and cefepime </a:t>
            </a:r>
            <a:r>
              <a:rPr lang="en-US" dirty="0"/>
              <a:t>due to concerns for urinary tract infection, though </a:t>
            </a:r>
            <a:r>
              <a:rPr lang="en-US" b="1" dirty="0"/>
              <a:t>no symptoms are assessed</a:t>
            </a:r>
            <a:r>
              <a:rPr lang="en-US" dirty="0"/>
              <a:t>.</a:t>
            </a:r>
          </a:p>
        </p:txBody>
      </p:sp>
    </p:spTree>
    <p:extLst>
      <p:ext uri="{BB962C8B-B14F-4D97-AF65-F5344CB8AC3E}">
        <p14:creationId xmlns:p14="http://schemas.microsoft.com/office/powerpoint/2010/main" val="38048060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5C6C7-56A6-3692-5DFA-712F63F538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3731EE-D4EB-CCB4-9C9D-5B8047F36F65}"/>
              </a:ext>
            </a:extLst>
          </p:cNvPr>
          <p:cNvSpPr>
            <a:spLocks noGrp="1"/>
          </p:cNvSpPr>
          <p:nvPr>
            <p:ph type="title"/>
          </p:nvPr>
        </p:nvSpPr>
        <p:spPr/>
        <p:txBody>
          <a:bodyPr/>
          <a:lstStyle/>
          <a:p>
            <a:r>
              <a:rPr lang="en-US" dirty="0"/>
              <a:t>Back to our case…</a:t>
            </a:r>
          </a:p>
        </p:txBody>
      </p:sp>
      <p:sp>
        <p:nvSpPr>
          <p:cNvPr id="3" name="Content Placeholder 2">
            <a:extLst>
              <a:ext uri="{FF2B5EF4-FFF2-40B4-BE49-F238E27FC236}">
                <a16:creationId xmlns:a16="http://schemas.microsoft.com/office/drawing/2014/main" id="{E1548772-C37F-E938-EF4C-2AC986E27FCA}"/>
              </a:ext>
            </a:extLst>
          </p:cNvPr>
          <p:cNvSpPr>
            <a:spLocks noGrp="1"/>
          </p:cNvSpPr>
          <p:nvPr>
            <p:ph idx="1"/>
          </p:nvPr>
        </p:nvSpPr>
        <p:spPr/>
        <p:txBody>
          <a:bodyPr/>
          <a:lstStyle/>
          <a:p>
            <a:pPr marL="0" indent="0">
              <a:buNone/>
            </a:pPr>
            <a:r>
              <a:rPr lang="en-US" dirty="0"/>
              <a:t>During the patient’s time in the ICU, the patient is </a:t>
            </a:r>
            <a:r>
              <a:rPr lang="en-US" b="1" dirty="0"/>
              <a:t>kept on broad-spectrum antibiotics</a:t>
            </a:r>
            <a:r>
              <a:rPr lang="en-US" dirty="0"/>
              <a:t> but also started on </a:t>
            </a:r>
            <a:r>
              <a:rPr lang="en-US" b="1" dirty="0"/>
              <a:t>tube feeds </a:t>
            </a:r>
            <a:r>
              <a:rPr lang="en-US" dirty="0"/>
              <a:t>and continued the </a:t>
            </a:r>
            <a:r>
              <a:rPr lang="en-US" b="1" dirty="0"/>
              <a:t>scheduled bowel regimen </a:t>
            </a:r>
            <a:r>
              <a:rPr lang="en-US" dirty="0"/>
              <a:t>that was started on admission. </a:t>
            </a:r>
          </a:p>
          <a:p>
            <a:pPr marL="0" indent="0">
              <a:buNone/>
            </a:pPr>
            <a:endParaRPr lang="en-US" dirty="0"/>
          </a:p>
          <a:p>
            <a:pPr marL="0" indent="0">
              <a:buNone/>
            </a:pPr>
            <a:r>
              <a:rPr lang="en-US" dirty="0"/>
              <a:t>On day 6 of hospitalization, the patient is noted to have </a:t>
            </a:r>
            <a:r>
              <a:rPr lang="en-US" b="1" dirty="0"/>
              <a:t>loose stools</a:t>
            </a:r>
            <a:r>
              <a:rPr lang="en-US" dirty="0"/>
              <a:t>. A </a:t>
            </a:r>
            <a:r>
              <a:rPr lang="en-US" i="1" dirty="0"/>
              <a:t>C. difficile </a:t>
            </a:r>
            <a:r>
              <a:rPr lang="en-US" dirty="0"/>
              <a:t>test is ordered and returns antigen positive but toxin negative, prompting an infectious disease consultation</a:t>
            </a:r>
          </a:p>
        </p:txBody>
      </p:sp>
    </p:spTree>
    <p:extLst>
      <p:ext uri="{BB962C8B-B14F-4D97-AF65-F5344CB8AC3E}">
        <p14:creationId xmlns:p14="http://schemas.microsoft.com/office/powerpoint/2010/main" val="11601391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320AE-69A4-956B-93BC-E3D41072F0A4}"/>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673816DD-EB31-07E8-4190-5C3CD3833A04}"/>
              </a:ext>
            </a:extLst>
          </p:cNvPr>
          <p:cNvSpPr>
            <a:spLocks noGrp="1"/>
          </p:cNvSpPr>
          <p:nvPr>
            <p:ph idx="1"/>
          </p:nvPr>
        </p:nvSpPr>
        <p:spPr/>
        <p:txBody>
          <a:bodyPr>
            <a:normAutofit fontScale="85000" lnSpcReduction="10000"/>
          </a:bodyPr>
          <a:lstStyle/>
          <a:p>
            <a:pPr lvl="0"/>
            <a:r>
              <a:rPr lang="en-US" i="1" dirty="0"/>
              <a:t>C. difficile </a:t>
            </a:r>
            <a:r>
              <a:rPr lang="en-US" dirty="0"/>
              <a:t>is a pathogen that can cause infectious diarrhea both in and out of the healthcare setting</a:t>
            </a:r>
          </a:p>
          <a:p>
            <a:pPr lvl="0"/>
            <a:endParaRPr lang="en-US" dirty="0"/>
          </a:p>
          <a:p>
            <a:pPr lvl="0"/>
            <a:r>
              <a:rPr lang="en-US" dirty="0"/>
              <a:t>While healthcare-associated rates have been improving, community-associated has been increasing</a:t>
            </a:r>
          </a:p>
          <a:p>
            <a:pPr lvl="0"/>
            <a:endParaRPr lang="en-US" dirty="0"/>
          </a:p>
          <a:p>
            <a:pPr lvl="0"/>
            <a:r>
              <a:rPr lang="en-US" dirty="0"/>
              <a:t>Testing should be done on those with consistent symptoms and appropriate stool types to </a:t>
            </a:r>
            <a:r>
              <a:rPr lang="en-US" i="1" dirty="0"/>
              <a:t>C. difficile</a:t>
            </a:r>
          </a:p>
          <a:p>
            <a:pPr lvl="0"/>
            <a:endParaRPr lang="en-US" dirty="0"/>
          </a:p>
          <a:p>
            <a:pPr lvl="0"/>
            <a:r>
              <a:rPr lang="en-US" dirty="0"/>
              <a:t>While treatable, some patients can have recurrent infections that may require longer courses of antibiotics or fecal transplants</a:t>
            </a:r>
          </a:p>
          <a:p>
            <a:pPr lvl="0"/>
            <a:endParaRPr lang="en-US" dirty="0"/>
          </a:p>
          <a:p>
            <a:pPr lvl="0"/>
            <a:r>
              <a:rPr lang="en-US" dirty="0"/>
              <a:t>Prevention of healthcare-associated infections is multifactorial requiring antimicrobial stewardship, diagnostic stewardship, contact precautions, hand hygiene, and environmental cleaning</a:t>
            </a:r>
          </a:p>
          <a:p>
            <a:endParaRPr lang="en-US" dirty="0"/>
          </a:p>
        </p:txBody>
      </p:sp>
    </p:spTree>
    <p:extLst>
      <p:ext uri="{BB962C8B-B14F-4D97-AF65-F5344CB8AC3E}">
        <p14:creationId xmlns:p14="http://schemas.microsoft.com/office/powerpoint/2010/main" val="23452355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1538EE-3953-C5A4-81A5-78B7E60B794E}"/>
              </a:ext>
            </a:extLst>
          </p:cNvPr>
          <p:cNvSpPr>
            <a:spLocks noGrp="1"/>
          </p:cNvSpPr>
          <p:nvPr>
            <p:ph type="title"/>
          </p:nvPr>
        </p:nvSpPr>
        <p:spPr/>
        <p:txBody>
          <a:bodyPr/>
          <a:lstStyle/>
          <a:p>
            <a:r>
              <a:rPr lang="en-US" dirty="0"/>
              <a:t>Questions</a:t>
            </a:r>
          </a:p>
        </p:txBody>
      </p:sp>
      <p:sp>
        <p:nvSpPr>
          <p:cNvPr id="5" name="Text Placeholder 4">
            <a:extLst>
              <a:ext uri="{FF2B5EF4-FFF2-40B4-BE49-F238E27FC236}">
                <a16:creationId xmlns:a16="http://schemas.microsoft.com/office/drawing/2014/main" id="{1ECFF452-8E44-3F7D-EE70-039ED95A080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919002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0571F1-125F-9132-B7FB-1B6CCACB84CA}"/>
              </a:ext>
            </a:extLst>
          </p:cNvPr>
          <p:cNvSpPr>
            <a:spLocks noGrp="1"/>
          </p:cNvSpPr>
          <p:nvPr>
            <p:ph type="body" sz="quarter" idx="10"/>
          </p:nvPr>
        </p:nvSpPr>
        <p:spPr>
          <a:xfrm>
            <a:off x="828478" y="4100048"/>
            <a:ext cx="5905500" cy="731837"/>
          </a:xfrm>
        </p:spPr>
        <p:txBody>
          <a:bodyPr>
            <a:normAutofit lnSpcReduction="10000"/>
          </a:bodyPr>
          <a:lstStyle/>
          <a:p>
            <a:r>
              <a:rPr lang="en-US" dirty="0"/>
              <a:t>Melissa Zukowski, MD, MPH – ACMO BUMCT</a:t>
            </a:r>
          </a:p>
          <a:p>
            <a:r>
              <a:rPr lang="en-US" dirty="0"/>
              <a:t>Lisa Stoneking, MD, MBA – ACMO BUMCS</a:t>
            </a:r>
          </a:p>
          <a:p>
            <a:endParaRPr lang="en-US" dirty="0"/>
          </a:p>
        </p:txBody>
      </p:sp>
      <p:sp>
        <p:nvSpPr>
          <p:cNvPr id="3" name="Text Placeholder 2">
            <a:extLst>
              <a:ext uri="{FF2B5EF4-FFF2-40B4-BE49-F238E27FC236}">
                <a16:creationId xmlns:a16="http://schemas.microsoft.com/office/drawing/2014/main" id="{B669F935-B7CF-9CC7-3551-F42ECC8410C5}"/>
              </a:ext>
            </a:extLst>
          </p:cNvPr>
          <p:cNvSpPr>
            <a:spLocks noGrp="1"/>
          </p:cNvSpPr>
          <p:nvPr>
            <p:ph type="body" sz="quarter" idx="11"/>
          </p:nvPr>
        </p:nvSpPr>
        <p:spPr>
          <a:xfrm>
            <a:off x="828478" y="5035817"/>
            <a:ext cx="5905500" cy="313309"/>
          </a:xfrm>
        </p:spPr>
        <p:txBody>
          <a:bodyPr>
            <a:normAutofit lnSpcReduction="10000"/>
          </a:bodyPr>
          <a:lstStyle/>
          <a:p>
            <a:r>
              <a:rPr lang="en-US" dirty="0"/>
              <a:t>April 24, 2026</a:t>
            </a:r>
          </a:p>
        </p:txBody>
      </p:sp>
      <p:sp>
        <p:nvSpPr>
          <p:cNvPr id="4" name="Text Placeholder 3">
            <a:extLst>
              <a:ext uri="{FF2B5EF4-FFF2-40B4-BE49-F238E27FC236}">
                <a16:creationId xmlns:a16="http://schemas.microsoft.com/office/drawing/2014/main" id="{66D97F89-A5E9-5C92-E6F9-E2FEA4D4CCFC}"/>
              </a:ext>
            </a:extLst>
          </p:cNvPr>
          <p:cNvSpPr>
            <a:spLocks noGrp="1"/>
          </p:cNvSpPr>
          <p:nvPr>
            <p:ph type="body" sz="quarter" idx="12"/>
          </p:nvPr>
        </p:nvSpPr>
        <p:spPr/>
        <p:txBody>
          <a:bodyPr/>
          <a:lstStyle/>
          <a:p>
            <a:r>
              <a:rPr lang="en-US" dirty="0"/>
              <a:t>Leading for Safety:</a:t>
            </a:r>
          </a:p>
          <a:p>
            <a:r>
              <a:rPr lang="en-US" dirty="0"/>
              <a:t>How you Respond Matters</a:t>
            </a:r>
          </a:p>
        </p:txBody>
      </p:sp>
    </p:spTree>
    <p:extLst>
      <p:ext uri="{BB962C8B-B14F-4D97-AF65-F5344CB8AC3E}">
        <p14:creationId xmlns:p14="http://schemas.microsoft.com/office/powerpoint/2010/main" val="4176191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3e62d865b53_1_0"/>
          <p:cNvSpPr txBox="1"/>
          <p:nvPr/>
        </p:nvSpPr>
        <p:spPr>
          <a:xfrm>
            <a:off x="1120625" y="517150"/>
            <a:ext cx="8768100" cy="106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a:solidFill>
                  <a:srgbClr val="3F3F3F"/>
                </a:solidFill>
                <a:latin typeface="Calibri"/>
                <a:ea typeface="Calibri"/>
                <a:cs typeface="Calibri"/>
                <a:sym typeface="Calibri"/>
              </a:rPr>
              <a:t>Global Health Survey Update</a:t>
            </a:r>
            <a:endParaRPr sz="4800">
              <a:solidFill>
                <a:srgbClr val="3F3F3F"/>
              </a:solidFill>
              <a:latin typeface="Calibri"/>
              <a:ea typeface="Calibri"/>
              <a:cs typeface="Calibri"/>
              <a:sym typeface="Calibri"/>
            </a:endParaRPr>
          </a:p>
          <a:p>
            <a:pPr marL="0" lvl="0" indent="0" algn="l" rtl="0">
              <a:spcBef>
                <a:spcPts val="0"/>
              </a:spcBef>
              <a:spcAft>
                <a:spcPts val="0"/>
              </a:spcAft>
              <a:buNone/>
            </a:pPr>
            <a:endParaRPr sz="2000">
              <a:solidFill>
                <a:srgbClr val="3F3F3F"/>
              </a:solidFill>
              <a:latin typeface="Calibri"/>
              <a:ea typeface="Calibri"/>
              <a:cs typeface="Calibri"/>
              <a:sym typeface="Calibri"/>
            </a:endParaRPr>
          </a:p>
        </p:txBody>
      </p:sp>
      <p:pic>
        <p:nvPicPr>
          <p:cNvPr id="124" name="Google Shape;124;g3e62d865b53_1_0"/>
          <p:cNvPicPr preferRelativeResize="0"/>
          <p:nvPr/>
        </p:nvPicPr>
        <p:blipFill>
          <a:blip r:embed="rId3">
            <a:alphaModFix/>
          </a:blip>
          <a:stretch>
            <a:fillRect/>
          </a:stretch>
        </p:blipFill>
        <p:spPr>
          <a:xfrm>
            <a:off x="1906025" y="2702725"/>
            <a:ext cx="2413424" cy="2322008"/>
          </a:xfrm>
          <a:prstGeom prst="rect">
            <a:avLst/>
          </a:prstGeom>
          <a:noFill/>
          <a:ln>
            <a:noFill/>
          </a:ln>
        </p:spPr>
      </p:pic>
      <p:sp>
        <p:nvSpPr>
          <p:cNvPr id="125" name="Google Shape;125;g3e62d865b53_1_0"/>
          <p:cNvSpPr txBox="1"/>
          <p:nvPr/>
        </p:nvSpPr>
        <p:spPr>
          <a:xfrm>
            <a:off x="1816286" y="2896161"/>
            <a:ext cx="5758500" cy="5758500"/>
          </a:xfrm>
          <a:prstGeom prst="rect">
            <a:avLst/>
          </a:prstGeom>
          <a:noFill/>
          <a:ln>
            <a:noFill/>
          </a:ln>
        </p:spPr>
        <p:txBody>
          <a:bodyPr spcFirstLastPara="1" wrap="square" lIns="175500" tIns="175500" rIns="175500" bIns="175500" anchor="ctr" anchorCtr="0">
            <a:noAutofit/>
          </a:bodyPr>
          <a:lstStyle/>
          <a:p>
            <a:pPr marL="0" lvl="0" indent="0" algn="l" rtl="0">
              <a:lnSpc>
                <a:spcPct val="115000"/>
              </a:lnSpc>
              <a:spcBef>
                <a:spcPts val="2111"/>
              </a:spcBef>
              <a:spcAft>
                <a:spcPts val="2111"/>
              </a:spcAft>
              <a:buNone/>
            </a:pPr>
            <a:r>
              <a:rPr lang="en-US" sz="2207" b="1" u="sng">
                <a:highlight>
                  <a:srgbClr val="FFFFFF"/>
                </a:highlight>
              </a:rPr>
              <a:t>Hospital</a:t>
            </a:r>
            <a:r>
              <a:rPr lang="en-US" sz="2207" b="1">
                <a:highlight>
                  <a:srgbClr val="FFFFFF"/>
                </a:highlight>
              </a:rPr>
              <a:t> IP Survey </a:t>
            </a:r>
            <a:r>
              <a:rPr lang="en-US" sz="2207" u="sng">
                <a:solidFill>
                  <a:srgbClr val="F49100"/>
                </a:solidFill>
                <a:highlight>
                  <a:srgbClr val="FFFFFF"/>
                </a:highlight>
                <a:latin typeface="Roboto"/>
                <a:ea typeface="Roboto"/>
                <a:cs typeface="Roboto"/>
                <a:sym typeface="Roboto"/>
                <a:hlinkClick r:id="rId4">
                  <a:extLst>
                    <a:ext uri="{A12FA001-AC4F-418D-AE19-62706E023703}">
                      <ahyp:hlinkClr xmlns:ahyp="http://schemas.microsoft.com/office/drawing/2018/hyperlinkcolor" val="tx"/>
                    </a:ext>
                  </a:extLst>
                </a:hlinkClick>
              </a:rPr>
              <a:t>https://redcap.link/5uxirots</a:t>
            </a:r>
            <a:r>
              <a:rPr lang="en-US" sz="2207">
                <a:solidFill>
                  <a:srgbClr val="242424"/>
                </a:solidFill>
                <a:highlight>
                  <a:srgbClr val="FFFFFF"/>
                </a:highlight>
                <a:latin typeface="Roboto"/>
                <a:ea typeface="Roboto"/>
                <a:cs typeface="Roboto"/>
                <a:sym typeface="Roboto"/>
              </a:rPr>
              <a:t>  </a:t>
            </a:r>
            <a:endParaRPr sz="2207">
              <a:solidFill>
                <a:srgbClr val="242424"/>
              </a:solidFill>
              <a:highlight>
                <a:srgbClr val="FFFFFF"/>
              </a:highlight>
              <a:latin typeface="Roboto"/>
              <a:ea typeface="Roboto"/>
              <a:cs typeface="Roboto"/>
              <a:sym typeface="Roboto"/>
            </a:endParaRPr>
          </a:p>
        </p:txBody>
      </p:sp>
      <p:pic>
        <p:nvPicPr>
          <p:cNvPr id="126" name="Google Shape;126;g3e62d865b53_1_0"/>
          <p:cNvPicPr preferRelativeResize="0"/>
          <p:nvPr/>
        </p:nvPicPr>
        <p:blipFill>
          <a:blip r:embed="rId5">
            <a:alphaModFix/>
          </a:blip>
          <a:stretch>
            <a:fillRect/>
          </a:stretch>
        </p:blipFill>
        <p:spPr>
          <a:xfrm>
            <a:off x="7694325" y="2657012"/>
            <a:ext cx="2413425" cy="2413425"/>
          </a:xfrm>
          <a:prstGeom prst="rect">
            <a:avLst/>
          </a:prstGeom>
          <a:noFill/>
          <a:ln>
            <a:noFill/>
          </a:ln>
        </p:spPr>
      </p:pic>
      <p:sp>
        <p:nvSpPr>
          <p:cNvPr id="127" name="Google Shape;127;g3e62d865b53_1_0"/>
          <p:cNvSpPr txBox="1"/>
          <p:nvPr/>
        </p:nvSpPr>
        <p:spPr>
          <a:xfrm>
            <a:off x="7817450" y="4416075"/>
            <a:ext cx="4024200" cy="3000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1100"/>
              </a:spcBef>
              <a:spcAft>
                <a:spcPts val="0"/>
              </a:spcAft>
              <a:buNone/>
            </a:pPr>
            <a:r>
              <a:rPr lang="en-US" sz="2200" b="1" u="sng">
                <a:highlight>
                  <a:srgbClr val="FFFFFF"/>
                </a:highlight>
              </a:rPr>
              <a:t>LTCF</a:t>
            </a:r>
            <a:r>
              <a:rPr lang="en-US" sz="2200" b="1">
                <a:highlight>
                  <a:srgbClr val="FFFFFF"/>
                </a:highlight>
              </a:rPr>
              <a:t> Survey</a:t>
            </a:r>
            <a:r>
              <a:rPr lang="en-US" sz="2200">
                <a:highlight>
                  <a:srgbClr val="FFFFFF"/>
                </a:highlight>
              </a:rPr>
              <a:t> - </a:t>
            </a:r>
            <a:r>
              <a:rPr lang="en-US" sz="2200" u="sng">
                <a:solidFill>
                  <a:srgbClr val="F49100"/>
                </a:solidFill>
                <a:highlight>
                  <a:srgbClr val="FFFFFF"/>
                </a:highlight>
                <a:latin typeface="Roboto"/>
                <a:ea typeface="Roboto"/>
                <a:cs typeface="Roboto"/>
                <a:sym typeface="Roboto"/>
                <a:hlinkClick r:id="rId6">
                  <a:extLst>
                    <a:ext uri="{A12FA001-AC4F-418D-AE19-62706E023703}">
                      <ahyp:hlinkClr xmlns:ahyp="http://schemas.microsoft.com/office/drawing/2018/hyperlinkcolor" val="tx"/>
                    </a:ext>
                  </a:extLst>
                </a:hlinkClick>
              </a:rPr>
              <a:t>https://redcap.link/ltc_az</a:t>
            </a:r>
            <a:endParaRPr sz="2200" u="sng">
              <a:solidFill>
                <a:srgbClr val="F49100"/>
              </a:solidFill>
              <a:highlight>
                <a:srgbClr val="FFFFFF"/>
              </a:highlight>
              <a:latin typeface="Roboto"/>
              <a:ea typeface="Roboto"/>
              <a:cs typeface="Roboto"/>
              <a:sym typeface="Roboto"/>
            </a:endParaRPr>
          </a:p>
          <a:p>
            <a:pPr marL="0" lvl="0" indent="0" algn="l" rtl="0">
              <a:lnSpc>
                <a:spcPct val="115000"/>
              </a:lnSpc>
              <a:spcBef>
                <a:spcPts val="1100"/>
              </a:spcBef>
              <a:spcAft>
                <a:spcPts val="1100"/>
              </a:spcAft>
              <a:buNone/>
            </a:pPr>
            <a:r>
              <a:rPr lang="en-US" sz="1150">
                <a:highlight>
                  <a:srgbClr val="FFFFFF"/>
                </a:highlight>
              </a:rPr>
              <a:t> </a:t>
            </a:r>
            <a:endParaRPr sz="1150">
              <a:highlight>
                <a:srgbClr val="FFFFFF"/>
              </a:highlight>
            </a:endParaRPr>
          </a:p>
        </p:txBody>
      </p:sp>
      <p:sp>
        <p:nvSpPr>
          <p:cNvPr id="128" name="Google Shape;128;g3e62d865b53_1_0"/>
          <p:cNvSpPr txBox="1"/>
          <p:nvPr/>
        </p:nvSpPr>
        <p:spPr>
          <a:xfrm>
            <a:off x="2827025" y="1928725"/>
            <a:ext cx="7061700" cy="77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900" b="1">
                <a:solidFill>
                  <a:srgbClr val="3F3F3F"/>
                </a:solidFill>
                <a:latin typeface="Calibri"/>
                <a:ea typeface="Calibri"/>
                <a:cs typeface="Calibri"/>
                <a:sym typeface="Calibri"/>
              </a:rPr>
              <a:t>Extended for Increased Engagement!</a:t>
            </a:r>
            <a:endParaRPr sz="2900" b="1">
              <a:solidFill>
                <a:srgbClr val="3F3F3F"/>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885F75-D371-1F4E-F863-E4F6AD4CA183}"/>
              </a:ext>
            </a:extLst>
          </p:cNvPr>
          <p:cNvSpPr>
            <a:spLocks noGrp="1"/>
          </p:cNvSpPr>
          <p:nvPr>
            <p:ph sz="quarter" idx="10"/>
          </p:nvPr>
        </p:nvSpPr>
        <p:spPr/>
        <p:txBody>
          <a:bodyPr>
            <a:normAutofit/>
          </a:bodyPr>
          <a:lstStyle/>
          <a:p>
            <a:pPr marL="0" indent="0">
              <a:buNone/>
            </a:pPr>
            <a:r>
              <a:rPr lang="en-US" sz="2400" dirty="0"/>
              <a:t>55-year-old surgical ICU patient with a central line that looks like it might be infected to the nurse</a:t>
            </a:r>
            <a:br>
              <a:rPr lang="en-US" sz="2400" dirty="0"/>
            </a:br>
            <a:endParaRPr lang="en-US" sz="2400" dirty="0"/>
          </a:p>
          <a:p>
            <a:pPr marL="0" indent="0">
              <a:buNone/>
            </a:pPr>
            <a:r>
              <a:rPr lang="en-US" sz="2400" dirty="0"/>
              <a:t>How do you respond?</a:t>
            </a:r>
          </a:p>
        </p:txBody>
      </p:sp>
      <p:sp>
        <p:nvSpPr>
          <p:cNvPr id="3" name="Title 2">
            <a:extLst>
              <a:ext uri="{FF2B5EF4-FFF2-40B4-BE49-F238E27FC236}">
                <a16:creationId xmlns:a16="http://schemas.microsoft.com/office/drawing/2014/main" id="{4506D96D-F17D-9F9B-DCC5-F130B9D4DB7F}"/>
              </a:ext>
            </a:extLst>
          </p:cNvPr>
          <p:cNvSpPr>
            <a:spLocks noGrp="1"/>
          </p:cNvSpPr>
          <p:nvPr>
            <p:ph type="title"/>
          </p:nvPr>
        </p:nvSpPr>
        <p:spPr/>
        <p:txBody>
          <a:bodyPr/>
          <a:lstStyle/>
          <a:p>
            <a:r>
              <a:rPr lang="en-US" dirty="0"/>
              <a:t>Case</a:t>
            </a:r>
          </a:p>
        </p:txBody>
      </p:sp>
    </p:spTree>
    <p:extLst>
      <p:ext uri="{BB962C8B-B14F-4D97-AF65-F5344CB8AC3E}">
        <p14:creationId xmlns:p14="http://schemas.microsoft.com/office/powerpoint/2010/main" val="11276818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2EE56DA-F0B6-4C14-B1A1-F528ECE76A9B}"/>
              </a:ext>
            </a:extLst>
          </p:cNvPr>
          <p:cNvSpPr txBox="1"/>
          <p:nvPr/>
        </p:nvSpPr>
        <p:spPr>
          <a:xfrm>
            <a:off x="5816917" y="2474843"/>
            <a:ext cx="558166"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205B"/>
                </a:solidFill>
                <a:effectLst/>
                <a:uLnTx/>
                <a:uFillTx/>
                <a:latin typeface="Verdana"/>
                <a:ea typeface="+mn-ea"/>
                <a:cs typeface="+mn-cs"/>
              </a:rPr>
              <a:t>.</a:t>
            </a:r>
          </a:p>
        </p:txBody>
      </p:sp>
      <p:sp>
        <p:nvSpPr>
          <p:cNvPr id="6" name="TextBox 5">
            <a:extLst>
              <a:ext uri="{FF2B5EF4-FFF2-40B4-BE49-F238E27FC236}">
                <a16:creationId xmlns:a16="http://schemas.microsoft.com/office/drawing/2014/main" id="{5FE01B6B-1C16-4DAE-9F02-BBA0857A493B}"/>
              </a:ext>
            </a:extLst>
          </p:cNvPr>
          <p:cNvSpPr txBox="1"/>
          <p:nvPr/>
        </p:nvSpPr>
        <p:spPr>
          <a:xfrm>
            <a:off x="4169058" y="2579684"/>
            <a:ext cx="38538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5B"/>
                </a:solidFill>
                <a:effectLst/>
                <a:uLnTx/>
                <a:uFillTx/>
                <a:latin typeface="Verdana"/>
                <a:ea typeface="+mn-ea"/>
                <a:cs typeface="+mn-cs"/>
              </a:rPr>
              <a:t>Your System’s Operating Point</a:t>
            </a:r>
          </a:p>
        </p:txBody>
      </p:sp>
    </p:spTree>
    <p:extLst>
      <p:ext uri="{BB962C8B-B14F-4D97-AF65-F5344CB8AC3E}">
        <p14:creationId xmlns:p14="http://schemas.microsoft.com/office/powerpoint/2010/main" val="22510888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655E1C98-3B45-4E64-83F8-69309A8DD728}"/>
              </a:ext>
            </a:extLst>
          </p:cNvPr>
          <p:cNvSpPr/>
          <p:nvPr/>
        </p:nvSpPr>
        <p:spPr>
          <a:xfrm rot="5400000">
            <a:off x="4537213" y="-163991"/>
            <a:ext cx="5257801" cy="695739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5" name="TextBox 4">
            <a:extLst>
              <a:ext uri="{FF2B5EF4-FFF2-40B4-BE49-F238E27FC236}">
                <a16:creationId xmlns:a16="http://schemas.microsoft.com/office/drawing/2014/main" id="{F2EE56DA-F0B6-4C14-B1A1-F528ECE76A9B}"/>
              </a:ext>
            </a:extLst>
          </p:cNvPr>
          <p:cNvSpPr txBox="1"/>
          <p:nvPr/>
        </p:nvSpPr>
        <p:spPr>
          <a:xfrm>
            <a:off x="5816916" y="2565542"/>
            <a:ext cx="558166"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Verdana"/>
                <a:ea typeface="+mn-ea"/>
                <a:cs typeface="+mn-cs"/>
              </a:rPr>
              <a:t>.</a:t>
            </a:r>
          </a:p>
        </p:txBody>
      </p:sp>
      <p:sp>
        <p:nvSpPr>
          <p:cNvPr id="6" name="TextBox 5">
            <a:extLst>
              <a:ext uri="{FF2B5EF4-FFF2-40B4-BE49-F238E27FC236}">
                <a16:creationId xmlns:a16="http://schemas.microsoft.com/office/drawing/2014/main" id="{5FE01B6B-1C16-4DAE-9F02-BBA0857A493B}"/>
              </a:ext>
            </a:extLst>
          </p:cNvPr>
          <p:cNvSpPr txBox="1"/>
          <p:nvPr/>
        </p:nvSpPr>
        <p:spPr>
          <a:xfrm>
            <a:off x="4169058" y="2579684"/>
            <a:ext cx="38538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Verdana"/>
                <a:ea typeface="+mn-ea"/>
                <a:cs typeface="+mn-cs"/>
              </a:rPr>
              <a:t>Your System’s Operating Point</a:t>
            </a:r>
          </a:p>
        </p:txBody>
      </p:sp>
    </p:spTree>
    <p:extLst>
      <p:ext uri="{BB962C8B-B14F-4D97-AF65-F5344CB8AC3E}">
        <p14:creationId xmlns:p14="http://schemas.microsoft.com/office/powerpoint/2010/main" val="16043525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2EE56DA-F0B6-4C14-B1A1-F528ECE76A9B}"/>
              </a:ext>
            </a:extLst>
          </p:cNvPr>
          <p:cNvSpPr txBox="1"/>
          <p:nvPr/>
        </p:nvSpPr>
        <p:spPr>
          <a:xfrm>
            <a:off x="5816916" y="2565542"/>
            <a:ext cx="558166"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Verdana"/>
                <a:ea typeface="+mn-ea"/>
                <a:cs typeface="+mn-cs"/>
              </a:rPr>
              <a:t>.</a:t>
            </a:r>
          </a:p>
        </p:txBody>
      </p:sp>
      <p:sp>
        <p:nvSpPr>
          <p:cNvPr id="6" name="TextBox 5">
            <a:extLst>
              <a:ext uri="{FF2B5EF4-FFF2-40B4-BE49-F238E27FC236}">
                <a16:creationId xmlns:a16="http://schemas.microsoft.com/office/drawing/2014/main" id="{5FE01B6B-1C16-4DAE-9F02-BBA0857A493B}"/>
              </a:ext>
            </a:extLst>
          </p:cNvPr>
          <p:cNvSpPr txBox="1"/>
          <p:nvPr/>
        </p:nvSpPr>
        <p:spPr>
          <a:xfrm>
            <a:off x="4169058" y="2579684"/>
            <a:ext cx="38538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Verdana"/>
                <a:ea typeface="+mn-ea"/>
                <a:cs typeface="+mn-cs"/>
              </a:rPr>
              <a:t>Your System’s Operating Point</a:t>
            </a:r>
          </a:p>
        </p:txBody>
      </p:sp>
      <p:sp>
        <p:nvSpPr>
          <p:cNvPr id="3" name="TextBox 2">
            <a:extLst>
              <a:ext uri="{FF2B5EF4-FFF2-40B4-BE49-F238E27FC236}">
                <a16:creationId xmlns:a16="http://schemas.microsoft.com/office/drawing/2014/main" id="{6155B1FB-CFBF-F8FE-5F06-C60A8EF92756}"/>
              </a:ext>
            </a:extLst>
          </p:cNvPr>
          <p:cNvSpPr txBox="1"/>
          <p:nvPr/>
        </p:nvSpPr>
        <p:spPr>
          <a:xfrm>
            <a:off x="6728792" y="1162878"/>
            <a:ext cx="364952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5B"/>
                </a:solidFill>
                <a:effectLst/>
                <a:uLnTx/>
                <a:uFillTx/>
                <a:latin typeface="Verdana"/>
                <a:ea typeface="+mn-ea"/>
                <a:cs typeface="+mn-cs"/>
              </a:rPr>
              <a:t>Economic Failure</a:t>
            </a:r>
          </a:p>
        </p:txBody>
      </p:sp>
      <p:sp>
        <p:nvSpPr>
          <p:cNvPr id="4" name="TextBox 3">
            <a:extLst>
              <a:ext uri="{FF2B5EF4-FFF2-40B4-BE49-F238E27FC236}">
                <a16:creationId xmlns:a16="http://schemas.microsoft.com/office/drawing/2014/main" id="{6E0169F5-4207-DB17-5BE7-5D192829E05E}"/>
              </a:ext>
            </a:extLst>
          </p:cNvPr>
          <p:cNvSpPr txBox="1"/>
          <p:nvPr/>
        </p:nvSpPr>
        <p:spPr>
          <a:xfrm>
            <a:off x="6846200" y="5539408"/>
            <a:ext cx="447667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5B"/>
                </a:solidFill>
                <a:effectLst/>
                <a:uLnTx/>
                <a:uFillTx/>
                <a:latin typeface="Verdana"/>
                <a:ea typeface="+mn-ea"/>
                <a:cs typeface="+mn-cs"/>
              </a:rPr>
              <a:t>Acceptable Workload</a:t>
            </a:r>
          </a:p>
        </p:txBody>
      </p:sp>
      <p:sp>
        <p:nvSpPr>
          <p:cNvPr id="7" name="TextBox 6">
            <a:extLst>
              <a:ext uri="{FF2B5EF4-FFF2-40B4-BE49-F238E27FC236}">
                <a16:creationId xmlns:a16="http://schemas.microsoft.com/office/drawing/2014/main" id="{37380F55-3FD6-A2D9-741F-114057B99816}"/>
              </a:ext>
            </a:extLst>
          </p:cNvPr>
          <p:cNvSpPr txBox="1"/>
          <p:nvPr/>
        </p:nvSpPr>
        <p:spPr>
          <a:xfrm>
            <a:off x="926419" y="3136612"/>
            <a:ext cx="192713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5B"/>
                </a:solidFill>
                <a:effectLst/>
                <a:uLnTx/>
                <a:uFillTx/>
                <a:latin typeface="Verdana"/>
                <a:ea typeface="+mn-ea"/>
                <a:cs typeface="+mn-cs"/>
              </a:rPr>
              <a:t>Accident</a:t>
            </a:r>
          </a:p>
        </p:txBody>
      </p:sp>
      <p:sp>
        <p:nvSpPr>
          <p:cNvPr id="8" name="Isosceles Triangle 7">
            <a:extLst>
              <a:ext uri="{FF2B5EF4-FFF2-40B4-BE49-F238E27FC236}">
                <a16:creationId xmlns:a16="http://schemas.microsoft.com/office/drawing/2014/main" id="{F08C61DF-ED87-36C7-C9A1-F102C51913F8}"/>
              </a:ext>
            </a:extLst>
          </p:cNvPr>
          <p:cNvSpPr/>
          <p:nvPr/>
        </p:nvSpPr>
        <p:spPr>
          <a:xfrm rot="5400000">
            <a:off x="4537213" y="-163991"/>
            <a:ext cx="5257801" cy="695739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9" name="TextBox 8">
            <a:extLst>
              <a:ext uri="{FF2B5EF4-FFF2-40B4-BE49-F238E27FC236}">
                <a16:creationId xmlns:a16="http://schemas.microsoft.com/office/drawing/2014/main" id="{BFF9ABD4-FD79-8115-9E02-8BE8731B7B06}"/>
              </a:ext>
            </a:extLst>
          </p:cNvPr>
          <p:cNvSpPr txBox="1"/>
          <p:nvPr/>
        </p:nvSpPr>
        <p:spPr>
          <a:xfrm>
            <a:off x="4321458" y="2732084"/>
            <a:ext cx="38538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Verdana"/>
                <a:ea typeface="+mn-ea"/>
                <a:cs typeface="+mn-cs"/>
              </a:rPr>
              <a:t>Your System’s Operating Point</a:t>
            </a:r>
          </a:p>
        </p:txBody>
      </p:sp>
      <p:sp>
        <p:nvSpPr>
          <p:cNvPr id="10" name="TextBox 9">
            <a:extLst>
              <a:ext uri="{FF2B5EF4-FFF2-40B4-BE49-F238E27FC236}">
                <a16:creationId xmlns:a16="http://schemas.microsoft.com/office/drawing/2014/main" id="{8F0969A3-C56F-A587-1B96-1F2F487AB2C1}"/>
              </a:ext>
            </a:extLst>
          </p:cNvPr>
          <p:cNvSpPr txBox="1"/>
          <p:nvPr/>
        </p:nvSpPr>
        <p:spPr>
          <a:xfrm>
            <a:off x="5829694" y="2579684"/>
            <a:ext cx="558166"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Verdana"/>
                <a:ea typeface="+mn-ea"/>
                <a:cs typeface="+mn-cs"/>
              </a:rPr>
              <a:t>.</a:t>
            </a:r>
          </a:p>
        </p:txBody>
      </p:sp>
    </p:spTree>
    <p:extLst>
      <p:ext uri="{BB962C8B-B14F-4D97-AF65-F5344CB8AC3E}">
        <p14:creationId xmlns:p14="http://schemas.microsoft.com/office/powerpoint/2010/main" val="20154579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655E1C98-3B45-4E64-83F8-69309A8DD728}"/>
              </a:ext>
            </a:extLst>
          </p:cNvPr>
          <p:cNvSpPr/>
          <p:nvPr/>
        </p:nvSpPr>
        <p:spPr>
          <a:xfrm rot="5400000">
            <a:off x="4129710" y="114303"/>
            <a:ext cx="6033053" cy="693751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5" name="TextBox 4">
            <a:extLst>
              <a:ext uri="{FF2B5EF4-FFF2-40B4-BE49-F238E27FC236}">
                <a16:creationId xmlns:a16="http://schemas.microsoft.com/office/drawing/2014/main" id="{F2EE56DA-F0B6-4C14-B1A1-F528ECE76A9B}"/>
              </a:ext>
            </a:extLst>
          </p:cNvPr>
          <p:cNvSpPr txBox="1"/>
          <p:nvPr/>
        </p:nvSpPr>
        <p:spPr>
          <a:xfrm>
            <a:off x="5816916" y="2565542"/>
            <a:ext cx="558166"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Verdana"/>
                <a:ea typeface="+mn-ea"/>
                <a:cs typeface="+mn-cs"/>
              </a:rPr>
              <a:t>.</a:t>
            </a:r>
          </a:p>
        </p:txBody>
      </p:sp>
      <p:sp>
        <p:nvSpPr>
          <p:cNvPr id="3" name="TextBox 2">
            <a:extLst>
              <a:ext uri="{FF2B5EF4-FFF2-40B4-BE49-F238E27FC236}">
                <a16:creationId xmlns:a16="http://schemas.microsoft.com/office/drawing/2014/main" id="{6155B1FB-CFBF-F8FE-5F06-C60A8EF92756}"/>
              </a:ext>
            </a:extLst>
          </p:cNvPr>
          <p:cNvSpPr txBox="1"/>
          <p:nvPr/>
        </p:nvSpPr>
        <p:spPr>
          <a:xfrm>
            <a:off x="6728792" y="1162878"/>
            <a:ext cx="364952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5B"/>
                </a:solidFill>
                <a:effectLst/>
                <a:uLnTx/>
                <a:uFillTx/>
                <a:latin typeface="Verdana"/>
                <a:ea typeface="+mn-ea"/>
                <a:cs typeface="+mn-cs"/>
              </a:rPr>
              <a:t>Economic Failure</a:t>
            </a:r>
          </a:p>
        </p:txBody>
      </p:sp>
      <p:sp>
        <p:nvSpPr>
          <p:cNvPr id="4" name="TextBox 3">
            <a:extLst>
              <a:ext uri="{FF2B5EF4-FFF2-40B4-BE49-F238E27FC236}">
                <a16:creationId xmlns:a16="http://schemas.microsoft.com/office/drawing/2014/main" id="{6E0169F5-4207-DB17-5BE7-5D192829E05E}"/>
              </a:ext>
            </a:extLst>
          </p:cNvPr>
          <p:cNvSpPr txBox="1"/>
          <p:nvPr/>
        </p:nvSpPr>
        <p:spPr>
          <a:xfrm>
            <a:off x="6846200" y="5539408"/>
            <a:ext cx="447667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5B"/>
                </a:solidFill>
                <a:effectLst/>
                <a:uLnTx/>
                <a:uFillTx/>
                <a:latin typeface="Verdana"/>
                <a:ea typeface="+mn-ea"/>
                <a:cs typeface="+mn-cs"/>
              </a:rPr>
              <a:t>Acceptable Workload</a:t>
            </a:r>
          </a:p>
        </p:txBody>
      </p:sp>
      <p:sp>
        <p:nvSpPr>
          <p:cNvPr id="7" name="TextBox 6">
            <a:extLst>
              <a:ext uri="{FF2B5EF4-FFF2-40B4-BE49-F238E27FC236}">
                <a16:creationId xmlns:a16="http://schemas.microsoft.com/office/drawing/2014/main" id="{37380F55-3FD6-A2D9-741F-114057B99816}"/>
              </a:ext>
            </a:extLst>
          </p:cNvPr>
          <p:cNvSpPr txBox="1"/>
          <p:nvPr/>
        </p:nvSpPr>
        <p:spPr>
          <a:xfrm>
            <a:off x="760665" y="1657416"/>
            <a:ext cx="192713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5B"/>
                </a:solidFill>
                <a:effectLst/>
                <a:uLnTx/>
                <a:uFillTx/>
                <a:latin typeface="Verdana"/>
                <a:ea typeface="+mn-ea"/>
                <a:cs typeface="+mn-cs"/>
              </a:rPr>
              <a:t>Accident</a:t>
            </a:r>
          </a:p>
        </p:txBody>
      </p:sp>
      <p:sp>
        <p:nvSpPr>
          <p:cNvPr id="8" name="Arrow: Down 7">
            <a:extLst>
              <a:ext uri="{FF2B5EF4-FFF2-40B4-BE49-F238E27FC236}">
                <a16:creationId xmlns:a16="http://schemas.microsoft.com/office/drawing/2014/main" id="{AD195008-1A37-0D61-10D7-239C1AD10ACB}"/>
              </a:ext>
            </a:extLst>
          </p:cNvPr>
          <p:cNvSpPr/>
          <p:nvPr/>
        </p:nvSpPr>
        <p:spPr>
          <a:xfrm rot="2689579">
            <a:off x="6456890" y="2270777"/>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9" name="Arrow: Down 8">
            <a:extLst>
              <a:ext uri="{FF2B5EF4-FFF2-40B4-BE49-F238E27FC236}">
                <a16:creationId xmlns:a16="http://schemas.microsoft.com/office/drawing/2014/main" id="{86EFA729-9FBF-09DE-2E54-CFEAC216BAE7}"/>
              </a:ext>
            </a:extLst>
          </p:cNvPr>
          <p:cNvSpPr/>
          <p:nvPr/>
        </p:nvSpPr>
        <p:spPr>
          <a:xfrm rot="8124459">
            <a:off x="6375528" y="3764640"/>
            <a:ext cx="484632" cy="10569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pic>
        <p:nvPicPr>
          <p:cNvPr id="11" name="Picture 10">
            <a:extLst>
              <a:ext uri="{FF2B5EF4-FFF2-40B4-BE49-F238E27FC236}">
                <a16:creationId xmlns:a16="http://schemas.microsoft.com/office/drawing/2014/main" id="{02F9244C-B132-0AE7-B668-3EC5CC74C032}"/>
              </a:ext>
            </a:extLst>
          </p:cNvPr>
          <p:cNvPicPr>
            <a:picLocks noChangeAspect="1"/>
          </p:cNvPicPr>
          <p:nvPr/>
        </p:nvPicPr>
        <p:blipFill>
          <a:blip r:embed="rId3"/>
          <a:stretch>
            <a:fillRect/>
          </a:stretch>
        </p:blipFill>
        <p:spPr>
          <a:xfrm>
            <a:off x="393400" y="2435305"/>
            <a:ext cx="2833963" cy="2295510"/>
          </a:xfrm>
          <a:prstGeom prst="rect">
            <a:avLst/>
          </a:prstGeom>
        </p:spPr>
      </p:pic>
      <p:sp>
        <p:nvSpPr>
          <p:cNvPr id="12" name="TextBox 11">
            <a:extLst>
              <a:ext uri="{FF2B5EF4-FFF2-40B4-BE49-F238E27FC236}">
                <a16:creationId xmlns:a16="http://schemas.microsoft.com/office/drawing/2014/main" id="{7DC906F3-C0D4-BC55-E67D-C9786FC08FB6}"/>
              </a:ext>
            </a:extLst>
          </p:cNvPr>
          <p:cNvSpPr txBox="1"/>
          <p:nvPr/>
        </p:nvSpPr>
        <p:spPr>
          <a:xfrm>
            <a:off x="2690515" y="2556849"/>
            <a:ext cx="558166"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Verdana"/>
                <a:ea typeface="+mn-ea"/>
                <a:cs typeface="+mn-cs"/>
              </a:rPr>
              <a:t>.</a:t>
            </a:r>
          </a:p>
        </p:txBody>
      </p:sp>
      <p:sp>
        <p:nvSpPr>
          <p:cNvPr id="10" name="Arrow: Down 9">
            <a:extLst>
              <a:ext uri="{FF2B5EF4-FFF2-40B4-BE49-F238E27FC236}">
                <a16:creationId xmlns:a16="http://schemas.microsoft.com/office/drawing/2014/main" id="{C4ABB877-CF4F-D7DE-829C-602BB2ED3435}"/>
              </a:ext>
            </a:extLst>
          </p:cNvPr>
          <p:cNvSpPr/>
          <p:nvPr/>
        </p:nvSpPr>
        <p:spPr>
          <a:xfrm rot="5400000">
            <a:off x="4164428" y="2178731"/>
            <a:ext cx="484632" cy="265122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26657779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655E1C98-3B45-4E64-83F8-69309A8DD728}"/>
              </a:ext>
            </a:extLst>
          </p:cNvPr>
          <p:cNvSpPr/>
          <p:nvPr/>
        </p:nvSpPr>
        <p:spPr>
          <a:xfrm rot="5400000">
            <a:off x="4537213" y="-163991"/>
            <a:ext cx="5257801" cy="695739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5" name="TextBox 4">
            <a:extLst>
              <a:ext uri="{FF2B5EF4-FFF2-40B4-BE49-F238E27FC236}">
                <a16:creationId xmlns:a16="http://schemas.microsoft.com/office/drawing/2014/main" id="{F2EE56DA-F0B6-4C14-B1A1-F528ECE76A9B}"/>
              </a:ext>
            </a:extLst>
          </p:cNvPr>
          <p:cNvSpPr txBox="1"/>
          <p:nvPr/>
        </p:nvSpPr>
        <p:spPr>
          <a:xfrm>
            <a:off x="5816916" y="2565542"/>
            <a:ext cx="558166"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Verdana"/>
                <a:ea typeface="+mn-ea"/>
                <a:cs typeface="+mn-cs"/>
              </a:rPr>
              <a:t>.</a:t>
            </a:r>
          </a:p>
        </p:txBody>
      </p:sp>
      <p:sp>
        <p:nvSpPr>
          <p:cNvPr id="6" name="TextBox 5">
            <a:extLst>
              <a:ext uri="{FF2B5EF4-FFF2-40B4-BE49-F238E27FC236}">
                <a16:creationId xmlns:a16="http://schemas.microsoft.com/office/drawing/2014/main" id="{5FE01B6B-1C16-4DAE-9F02-BBA0857A493B}"/>
              </a:ext>
            </a:extLst>
          </p:cNvPr>
          <p:cNvSpPr txBox="1"/>
          <p:nvPr/>
        </p:nvSpPr>
        <p:spPr>
          <a:xfrm>
            <a:off x="4169058" y="2579684"/>
            <a:ext cx="38538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Verdana"/>
                <a:ea typeface="+mn-ea"/>
                <a:cs typeface="+mn-cs"/>
              </a:rPr>
              <a:t>Your System’s Operating Point</a:t>
            </a:r>
          </a:p>
        </p:txBody>
      </p:sp>
      <p:sp>
        <p:nvSpPr>
          <p:cNvPr id="3" name="TextBox 2">
            <a:extLst>
              <a:ext uri="{FF2B5EF4-FFF2-40B4-BE49-F238E27FC236}">
                <a16:creationId xmlns:a16="http://schemas.microsoft.com/office/drawing/2014/main" id="{BE7BDE00-7471-0AA0-AE40-57AB842DA1F8}"/>
              </a:ext>
            </a:extLst>
          </p:cNvPr>
          <p:cNvSpPr txBox="1"/>
          <p:nvPr/>
        </p:nvSpPr>
        <p:spPr>
          <a:xfrm>
            <a:off x="6095999" y="824948"/>
            <a:ext cx="53093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5B"/>
                </a:solidFill>
                <a:effectLst/>
                <a:uLnTx/>
                <a:uFillTx/>
                <a:latin typeface="Verdana"/>
                <a:ea typeface="+mn-ea"/>
                <a:cs typeface="+mn-cs"/>
              </a:rPr>
              <a:t>Where do you think your team is operating?</a:t>
            </a:r>
          </a:p>
        </p:txBody>
      </p:sp>
      <p:sp>
        <p:nvSpPr>
          <p:cNvPr id="4" name="TextBox 3">
            <a:extLst>
              <a:ext uri="{FF2B5EF4-FFF2-40B4-BE49-F238E27FC236}">
                <a16:creationId xmlns:a16="http://schemas.microsoft.com/office/drawing/2014/main" id="{B1DA34F0-7E28-83FE-34C6-844E89EE794E}"/>
              </a:ext>
            </a:extLst>
          </p:cNvPr>
          <p:cNvSpPr txBox="1"/>
          <p:nvPr/>
        </p:nvSpPr>
        <p:spPr>
          <a:xfrm>
            <a:off x="6516756" y="5464938"/>
            <a:ext cx="44610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5B"/>
                </a:solidFill>
                <a:effectLst/>
                <a:uLnTx/>
                <a:uFillTx/>
                <a:latin typeface="Verdana"/>
                <a:ea typeface="+mn-ea"/>
                <a:cs typeface="+mn-cs"/>
              </a:rPr>
              <a:t>What new pressures are you seeing?</a:t>
            </a:r>
          </a:p>
        </p:txBody>
      </p:sp>
      <p:sp>
        <p:nvSpPr>
          <p:cNvPr id="7" name="TextBox 6">
            <a:extLst>
              <a:ext uri="{FF2B5EF4-FFF2-40B4-BE49-F238E27FC236}">
                <a16:creationId xmlns:a16="http://schemas.microsoft.com/office/drawing/2014/main" id="{FD71E432-A86C-DF7E-9DF0-612E17B3F32F}"/>
              </a:ext>
            </a:extLst>
          </p:cNvPr>
          <p:cNvSpPr txBox="1"/>
          <p:nvPr/>
        </p:nvSpPr>
        <p:spPr>
          <a:xfrm>
            <a:off x="269208" y="2755683"/>
            <a:ext cx="2988639"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5B"/>
                </a:solidFill>
                <a:effectLst/>
                <a:uLnTx/>
                <a:uFillTx/>
                <a:latin typeface="Verdana"/>
                <a:ea typeface="+mn-ea"/>
                <a:cs typeface="+mn-cs"/>
              </a:rPr>
              <a:t>What are you doing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5B"/>
                </a:solidFill>
                <a:effectLst/>
                <a:uLnTx/>
                <a:uFillTx/>
                <a:latin typeface="Verdana"/>
                <a:ea typeface="+mn-ea"/>
                <a:cs typeface="+mn-cs"/>
              </a:rPr>
              <a:t>Reinforce your accident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5B"/>
                </a:solidFill>
                <a:effectLst/>
                <a:uLnTx/>
                <a:uFillTx/>
                <a:latin typeface="Verdana"/>
                <a:ea typeface="+mn-ea"/>
                <a:cs typeface="+mn-cs"/>
              </a:rPr>
              <a:t>Boundary?</a:t>
            </a:r>
          </a:p>
        </p:txBody>
      </p:sp>
    </p:spTree>
    <p:extLst>
      <p:ext uri="{BB962C8B-B14F-4D97-AF65-F5344CB8AC3E}">
        <p14:creationId xmlns:p14="http://schemas.microsoft.com/office/powerpoint/2010/main" val="26422195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655E1C98-3B45-4E64-83F8-69309A8DD728}"/>
              </a:ext>
            </a:extLst>
          </p:cNvPr>
          <p:cNvSpPr/>
          <p:nvPr/>
        </p:nvSpPr>
        <p:spPr>
          <a:xfrm rot="5400000">
            <a:off x="4129710" y="114303"/>
            <a:ext cx="6033053" cy="693751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5" name="TextBox 4">
            <a:extLst>
              <a:ext uri="{FF2B5EF4-FFF2-40B4-BE49-F238E27FC236}">
                <a16:creationId xmlns:a16="http://schemas.microsoft.com/office/drawing/2014/main" id="{F2EE56DA-F0B6-4C14-B1A1-F528ECE76A9B}"/>
              </a:ext>
            </a:extLst>
          </p:cNvPr>
          <p:cNvSpPr txBox="1"/>
          <p:nvPr/>
        </p:nvSpPr>
        <p:spPr>
          <a:xfrm>
            <a:off x="5816916" y="2565542"/>
            <a:ext cx="558166"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Verdana"/>
                <a:ea typeface="+mn-ea"/>
                <a:cs typeface="+mn-cs"/>
              </a:rPr>
              <a:t>.</a:t>
            </a:r>
          </a:p>
        </p:txBody>
      </p:sp>
      <p:sp>
        <p:nvSpPr>
          <p:cNvPr id="3" name="TextBox 2">
            <a:extLst>
              <a:ext uri="{FF2B5EF4-FFF2-40B4-BE49-F238E27FC236}">
                <a16:creationId xmlns:a16="http://schemas.microsoft.com/office/drawing/2014/main" id="{6155B1FB-CFBF-F8FE-5F06-C60A8EF92756}"/>
              </a:ext>
            </a:extLst>
          </p:cNvPr>
          <p:cNvSpPr txBox="1"/>
          <p:nvPr/>
        </p:nvSpPr>
        <p:spPr>
          <a:xfrm>
            <a:off x="6728792" y="1162878"/>
            <a:ext cx="364952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5B"/>
                </a:solidFill>
                <a:effectLst/>
                <a:uLnTx/>
                <a:uFillTx/>
                <a:latin typeface="Verdana"/>
                <a:ea typeface="+mn-ea"/>
                <a:cs typeface="+mn-cs"/>
              </a:rPr>
              <a:t>Economic Failure</a:t>
            </a:r>
          </a:p>
        </p:txBody>
      </p:sp>
      <p:sp>
        <p:nvSpPr>
          <p:cNvPr id="4" name="TextBox 3">
            <a:extLst>
              <a:ext uri="{FF2B5EF4-FFF2-40B4-BE49-F238E27FC236}">
                <a16:creationId xmlns:a16="http://schemas.microsoft.com/office/drawing/2014/main" id="{6E0169F5-4207-DB17-5BE7-5D192829E05E}"/>
              </a:ext>
            </a:extLst>
          </p:cNvPr>
          <p:cNvSpPr txBox="1"/>
          <p:nvPr/>
        </p:nvSpPr>
        <p:spPr>
          <a:xfrm>
            <a:off x="6846200" y="5539408"/>
            <a:ext cx="447667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5B"/>
                </a:solidFill>
                <a:effectLst/>
                <a:uLnTx/>
                <a:uFillTx/>
                <a:latin typeface="Verdana"/>
                <a:ea typeface="+mn-ea"/>
                <a:cs typeface="+mn-cs"/>
              </a:rPr>
              <a:t>Acceptable Workload</a:t>
            </a:r>
          </a:p>
        </p:txBody>
      </p:sp>
      <p:sp>
        <p:nvSpPr>
          <p:cNvPr id="7" name="TextBox 6">
            <a:extLst>
              <a:ext uri="{FF2B5EF4-FFF2-40B4-BE49-F238E27FC236}">
                <a16:creationId xmlns:a16="http://schemas.microsoft.com/office/drawing/2014/main" id="{37380F55-3FD6-A2D9-741F-114057B99816}"/>
              </a:ext>
            </a:extLst>
          </p:cNvPr>
          <p:cNvSpPr txBox="1"/>
          <p:nvPr/>
        </p:nvSpPr>
        <p:spPr>
          <a:xfrm>
            <a:off x="760665" y="1657416"/>
            <a:ext cx="192713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5B"/>
                </a:solidFill>
                <a:effectLst/>
                <a:uLnTx/>
                <a:uFillTx/>
                <a:latin typeface="Verdana"/>
                <a:ea typeface="+mn-ea"/>
                <a:cs typeface="+mn-cs"/>
              </a:rPr>
              <a:t>Accident</a:t>
            </a:r>
          </a:p>
        </p:txBody>
      </p:sp>
      <p:sp>
        <p:nvSpPr>
          <p:cNvPr id="8" name="Arrow: Down 7">
            <a:extLst>
              <a:ext uri="{FF2B5EF4-FFF2-40B4-BE49-F238E27FC236}">
                <a16:creationId xmlns:a16="http://schemas.microsoft.com/office/drawing/2014/main" id="{AD195008-1A37-0D61-10D7-239C1AD10ACB}"/>
              </a:ext>
            </a:extLst>
          </p:cNvPr>
          <p:cNvSpPr/>
          <p:nvPr/>
        </p:nvSpPr>
        <p:spPr>
          <a:xfrm rot="2689579">
            <a:off x="6456890" y="2270777"/>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9" name="Arrow: Down 8">
            <a:extLst>
              <a:ext uri="{FF2B5EF4-FFF2-40B4-BE49-F238E27FC236}">
                <a16:creationId xmlns:a16="http://schemas.microsoft.com/office/drawing/2014/main" id="{86EFA729-9FBF-09DE-2E54-CFEAC216BAE7}"/>
              </a:ext>
            </a:extLst>
          </p:cNvPr>
          <p:cNvSpPr/>
          <p:nvPr/>
        </p:nvSpPr>
        <p:spPr>
          <a:xfrm rot="8124459">
            <a:off x="6375528" y="3764640"/>
            <a:ext cx="484632" cy="10569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pic>
        <p:nvPicPr>
          <p:cNvPr id="11" name="Picture 10">
            <a:extLst>
              <a:ext uri="{FF2B5EF4-FFF2-40B4-BE49-F238E27FC236}">
                <a16:creationId xmlns:a16="http://schemas.microsoft.com/office/drawing/2014/main" id="{02F9244C-B132-0AE7-B668-3EC5CC74C032}"/>
              </a:ext>
            </a:extLst>
          </p:cNvPr>
          <p:cNvPicPr>
            <a:picLocks noChangeAspect="1"/>
          </p:cNvPicPr>
          <p:nvPr/>
        </p:nvPicPr>
        <p:blipFill>
          <a:blip r:embed="rId3"/>
          <a:stretch>
            <a:fillRect/>
          </a:stretch>
        </p:blipFill>
        <p:spPr>
          <a:xfrm>
            <a:off x="393400" y="2435305"/>
            <a:ext cx="2833963" cy="2295510"/>
          </a:xfrm>
          <a:prstGeom prst="rect">
            <a:avLst/>
          </a:prstGeom>
        </p:spPr>
      </p:pic>
      <p:sp>
        <p:nvSpPr>
          <p:cNvPr id="12" name="TextBox 11">
            <a:extLst>
              <a:ext uri="{FF2B5EF4-FFF2-40B4-BE49-F238E27FC236}">
                <a16:creationId xmlns:a16="http://schemas.microsoft.com/office/drawing/2014/main" id="{7DC906F3-C0D4-BC55-E67D-C9786FC08FB6}"/>
              </a:ext>
            </a:extLst>
          </p:cNvPr>
          <p:cNvSpPr txBox="1"/>
          <p:nvPr/>
        </p:nvSpPr>
        <p:spPr>
          <a:xfrm>
            <a:off x="2690515" y="2556849"/>
            <a:ext cx="558166"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Verdana"/>
                <a:ea typeface="+mn-ea"/>
                <a:cs typeface="+mn-cs"/>
              </a:rPr>
              <a:t>.</a:t>
            </a:r>
          </a:p>
        </p:txBody>
      </p:sp>
      <p:sp>
        <p:nvSpPr>
          <p:cNvPr id="10" name="Arrow: Down 9">
            <a:extLst>
              <a:ext uri="{FF2B5EF4-FFF2-40B4-BE49-F238E27FC236}">
                <a16:creationId xmlns:a16="http://schemas.microsoft.com/office/drawing/2014/main" id="{C4ABB877-CF4F-D7DE-829C-602BB2ED3435}"/>
              </a:ext>
            </a:extLst>
          </p:cNvPr>
          <p:cNvSpPr/>
          <p:nvPr/>
        </p:nvSpPr>
        <p:spPr>
          <a:xfrm rot="16200000">
            <a:off x="4349563" y="2178730"/>
            <a:ext cx="484632" cy="265122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14" name="TextBox 13">
            <a:extLst>
              <a:ext uri="{FF2B5EF4-FFF2-40B4-BE49-F238E27FC236}">
                <a16:creationId xmlns:a16="http://schemas.microsoft.com/office/drawing/2014/main" id="{5A328696-EA5E-78BD-C381-350C2CE33CF3}"/>
              </a:ext>
            </a:extLst>
          </p:cNvPr>
          <p:cNvSpPr txBox="1"/>
          <p:nvPr/>
        </p:nvSpPr>
        <p:spPr>
          <a:xfrm>
            <a:off x="760665" y="4923929"/>
            <a:ext cx="2372765" cy="17543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5B"/>
                </a:solidFill>
                <a:effectLst/>
                <a:uLnTx/>
                <a:uFillTx/>
                <a:latin typeface="Verdana"/>
                <a:ea typeface="+mn-ea"/>
                <a:cs typeface="+mn-cs"/>
              </a:rPr>
              <a:t>Education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5B"/>
                </a:solidFill>
                <a:effectLst/>
                <a:uLnTx/>
                <a:uFillTx/>
                <a:latin typeface="Verdana"/>
                <a:ea typeface="+mn-ea"/>
                <a:cs typeface="+mn-cs"/>
              </a:rPr>
              <a:t>Rules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5B"/>
                </a:solidFill>
                <a:effectLst/>
                <a:uLnTx/>
                <a:uFillTx/>
                <a:latin typeface="Verdana"/>
                <a:ea typeface="+mn-ea"/>
                <a:cs typeface="+mn-cs"/>
              </a:rPr>
              <a:t>Policies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5B"/>
                </a:solidFill>
                <a:effectLst/>
                <a:uLnTx/>
                <a:uFillTx/>
                <a:latin typeface="Verdana"/>
                <a:ea typeface="+mn-ea"/>
                <a:cs typeface="+mn-cs"/>
              </a:rPr>
              <a:t>Process Changes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5B"/>
                </a:solidFill>
                <a:effectLst/>
                <a:uLnTx/>
                <a:uFillTx/>
                <a:latin typeface="Verdana"/>
                <a:ea typeface="+mn-ea"/>
                <a:cs typeface="+mn-cs"/>
              </a:rPr>
              <a:t>Safeguards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5B"/>
                </a:solidFill>
                <a:effectLst/>
                <a:uLnTx/>
                <a:uFillTx/>
                <a:latin typeface="Verdana"/>
                <a:ea typeface="+mn-ea"/>
                <a:cs typeface="+mn-cs"/>
              </a:rPr>
              <a:t>Technology</a:t>
            </a:r>
          </a:p>
        </p:txBody>
      </p:sp>
    </p:spTree>
    <p:extLst>
      <p:ext uri="{BB962C8B-B14F-4D97-AF65-F5344CB8AC3E}">
        <p14:creationId xmlns:p14="http://schemas.microsoft.com/office/powerpoint/2010/main" val="11425890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655E1C98-3B45-4E64-83F8-69309A8DD728}"/>
              </a:ext>
            </a:extLst>
          </p:cNvPr>
          <p:cNvSpPr/>
          <p:nvPr/>
        </p:nvSpPr>
        <p:spPr>
          <a:xfrm rot="5400000">
            <a:off x="4129710" y="114303"/>
            <a:ext cx="6033053" cy="693751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5" name="TextBox 4">
            <a:extLst>
              <a:ext uri="{FF2B5EF4-FFF2-40B4-BE49-F238E27FC236}">
                <a16:creationId xmlns:a16="http://schemas.microsoft.com/office/drawing/2014/main" id="{F2EE56DA-F0B6-4C14-B1A1-F528ECE76A9B}"/>
              </a:ext>
            </a:extLst>
          </p:cNvPr>
          <p:cNvSpPr txBox="1"/>
          <p:nvPr/>
        </p:nvSpPr>
        <p:spPr>
          <a:xfrm>
            <a:off x="5816916" y="2565542"/>
            <a:ext cx="558166"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Verdana"/>
                <a:ea typeface="+mn-ea"/>
                <a:cs typeface="+mn-cs"/>
              </a:rPr>
              <a:t>.</a:t>
            </a:r>
          </a:p>
        </p:txBody>
      </p:sp>
      <p:sp>
        <p:nvSpPr>
          <p:cNvPr id="3" name="TextBox 2">
            <a:extLst>
              <a:ext uri="{FF2B5EF4-FFF2-40B4-BE49-F238E27FC236}">
                <a16:creationId xmlns:a16="http://schemas.microsoft.com/office/drawing/2014/main" id="{6155B1FB-CFBF-F8FE-5F06-C60A8EF92756}"/>
              </a:ext>
            </a:extLst>
          </p:cNvPr>
          <p:cNvSpPr txBox="1"/>
          <p:nvPr/>
        </p:nvSpPr>
        <p:spPr>
          <a:xfrm>
            <a:off x="6728792" y="1162878"/>
            <a:ext cx="364952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5B"/>
                </a:solidFill>
                <a:effectLst/>
                <a:uLnTx/>
                <a:uFillTx/>
                <a:latin typeface="Verdana"/>
                <a:ea typeface="+mn-ea"/>
                <a:cs typeface="+mn-cs"/>
              </a:rPr>
              <a:t>Economic Failure</a:t>
            </a:r>
          </a:p>
        </p:txBody>
      </p:sp>
      <p:sp>
        <p:nvSpPr>
          <p:cNvPr id="4" name="TextBox 3">
            <a:extLst>
              <a:ext uri="{FF2B5EF4-FFF2-40B4-BE49-F238E27FC236}">
                <a16:creationId xmlns:a16="http://schemas.microsoft.com/office/drawing/2014/main" id="{6E0169F5-4207-DB17-5BE7-5D192829E05E}"/>
              </a:ext>
            </a:extLst>
          </p:cNvPr>
          <p:cNvSpPr txBox="1"/>
          <p:nvPr/>
        </p:nvSpPr>
        <p:spPr>
          <a:xfrm>
            <a:off x="6846200" y="5539408"/>
            <a:ext cx="447667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5B"/>
                </a:solidFill>
                <a:effectLst/>
                <a:uLnTx/>
                <a:uFillTx/>
                <a:latin typeface="Verdana"/>
                <a:ea typeface="+mn-ea"/>
                <a:cs typeface="+mn-cs"/>
              </a:rPr>
              <a:t>Acceptable Workload</a:t>
            </a:r>
          </a:p>
        </p:txBody>
      </p:sp>
      <p:sp>
        <p:nvSpPr>
          <p:cNvPr id="7" name="TextBox 6">
            <a:extLst>
              <a:ext uri="{FF2B5EF4-FFF2-40B4-BE49-F238E27FC236}">
                <a16:creationId xmlns:a16="http://schemas.microsoft.com/office/drawing/2014/main" id="{37380F55-3FD6-A2D9-741F-114057B99816}"/>
              </a:ext>
            </a:extLst>
          </p:cNvPr>
          <p:cNvSpPr txBox="1"/>
          <p:nvPr/>
        </p:nvSpPr>
        <p:spPr>
          <a:xfrm>
            <a:off x="760665" y="1657416"/>
            <a:ext cx="192713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5B"/>
                </a:solidFill>
                <a:effectLst/>
                <a:uLnTx/>
                <a:uFillTx/>
                <a:latin typeface="Verdana"/>
                <a:ea typeface="+mn-ea"/>
                <a:cs typeface="+mn-cs"/>
              </a:rPr>
              <a:t>Accident</a:t>
            </a:r>
          </a:p>
        </p:txBody>
      </p:sp>
      <p:sp>
        <p:nvSpPr>
          <p:cNvPr id="8" name="Arrow: Down 7">
            <a:extLst>
              <a:ext uri="{FF2B5EF4-FFF2-40B4-BE49-F238E27FC236}">
                <a16:creationId xmlns:a16="http://schemas.microsoft.com/office/drawing/2014/main" id="{AD195008-1A37-0D61-10D7-239C1AD10ACB}"/>
              </a:ext>
            </a:extLst>
          </p:cNvPr>
          <p:cNvSpPr/>
          <p:nvPr/>
        </p:nvSpPr>
        <p:spPr>
          <a:xfrm rot="2689579">
            <a:off x="6456890" y="2270777"/>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9" name="Arrow: Down 8">
            <a:extLst>
              <a:ext uri="{FF2B5EF4-FFF2-40B4-BE49-F238E27FC236}">
                <a16:creationId xmlns:a16="http://schemas.microsoft.com/office/drawing/2014/main" id="{86EFA729-9FBF-09DE-2E54-CFEAC216BAE7}"/>
              </a:ext>
            </a:extLst>
          </p:cNvPr>
          <p:cNvSpPr/>
          <p:nvPr/>
        </p:nvSpPr>
        <p:spPr>
          <a:xfrm rot="8124459">
            <a:off x="6375528" y="3764640"/>
            <a:ext cx="484632" cy="10569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12" name="TextBox 11">
            <a:extLst>
              <a:ext uri="{FF2B5EF4-FFF2-40B4-BE49-F238E27FC236}">
                <a16:creationId xmlns:a16="http://schemas.microsoft.com/office/drawing/2014/main" id="{7DC906F3-C0D4-BC55-E67D-C9786FC08FB6}"/>
              </a:ext>
            </a:extLst>
          </p:cNvPr>
          <p:cNvSpPr txBox="1"/>
          <p:nvPr/>
        </p:nvSpPr>
        <p:spPr>
          <a:xfrm>
            <a:off x="2690515" y="2556849"/>
            <a:ext cx="558166"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646569"/>
                </a:solidFill>
                <a:effectLst/>
                <a:uLnTx/>
                <a:uFillTx/>
                <a:latin typeface="Verdana"/>
                <a:ea typeface="+mn-ea"/>
                <a:cs typeface="+mn-cs"/>
              </a:rPr>
              <a:t>.</a:t>
            </a:r>
          </a:p>
        </p:txBody>
      </p:sp>
      <p:sp>
        <p:nvSpPr>
          <p:cNvPr id="10" name="Arrow: Down 9">
            <a:extLst>
              <a:ext uri="{FF2B5EF4-FFF2-40B4-BE49-F238E27FC236}">
                <a16:creationId xmlns:a16="http://schemas.microsoft.com/office/drawing/2014/main" id="{C4ABB877-CF4F-D7DE-829C-602BB2ED3435}"/>
              </a:ext>
            </a:extLst>
          </p:cNvPr>
          <p:cNvSpPr/>
          <p:nvPr/>
        </p:nvSpPr>
        <p:spPr>
          <a:xfrm rot="5400000">
            <a:off x="4164428" y="2178731"/>
            <a:ext cx="484632" cy="265122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42942946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107F03-6403-D7D1-3C42-53475B5AC7B3}"/>
              </a:ext>
            </a:extLst>
          </p:cNvPr>
          <p:cNvPicPr>
            <a:picLocks noChangeAspect="1"/>
          </p:cNvPicPr>
          <p:nvPr/>
        </p:nvPicPr>
        <p:blipFill>
          <a:blip r:embed="rId3"/>
          <a:stretch>
            <a:fillRect/>
          </a:stretch>
        </p:blipFill>
        <p:spPr>
          <a:xfrm>
            <a:off x="2772355" y="566533"/>
            <a:ext cx="912990" cy="6033054"/>
          </a:xfrm>
          <a:prstGeom prst="rect">
            <a:avLst/>
          </a:prstGeom>
          <a:solidFill>
            <a:srgbClr val="FF0000"/>
          </a:solidFill>
        </p:spPr>
      </p:pic>
      <p:sp>
        <p:nvSpPr>
          <p:cNvPr id="2" name="Isosceles Triangle 1">
            <a:extLst>
              <a:ext uri="{FF2B5EF4-FFF2-40B4-BE49-F238E27FC236}">
                <a16:creationId xmlns:a16="http://schemas.microsoft.com/office/drawing/2014/main" id="{655E1C98-3B45-4E64-83F8-69309A8DD728}"/>
              </a:ext>
            </a:extLst>
          </p:cNvPr>
          <p:cNvSpPr/>
          <p:nvPr/>
        </p:nvSpPr>
        <p:spPr>
          <a:xfrm rot="5400000">
            <a:off x="4129710" y="114303"/>
            <a:ext cx="6033053" cy="693751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5" name="TextBox 4">
            <a:extLst>
              <a:ext uri="{FF2B5EF4-FFF2-40B4-BE49-F238E27FC236}">
                <a16:creationId xmlns:a16="http://schemas.microsoft.com/office/drawing/2014/main" id="{F2EE56DA-F0B6-4C14-B1A1-F528ECE76A9B}"/>
              </a:ext>
            </a:extLst>
          </p:cNvPr>
          <p:cNvSpPr txBox="1"/>
          <p:nvPr/>
        </p:nvSpPr>
        <p:spPr>
          <a:xfrm>
            <a:off x="5816916" y="2565542"/>
            <a:ext cx="558166"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Verdana"/>
                <a:ea typeface="+mn-ea"/>
                <a:cs typeface="+mn-cs"/>
              </a:rPr>
              <a:t>.</a:t>
            </a:r>
          </a:p>
        </p:txBody>
      </p:sp>
      <p:sp>
        <p:nvSpPr>
          <p:cNvPr id="3" name="TextBox 2">
            <a:extLst>
              <a:ext uri="{FF2B5EF4-FFF2-40B4-BE49-F238E27FC236}">
                <a16:creationId xmlns:a16="http://schemas.microsoft.com/office/drawing/2014/main" id="{6155B1FB-CFBF-F8FE-5F06-C60A8EF92756}"/>
              </a:ext>
            </a:extLst>
          </p:cNvPr>
          <p:cNvSpPr txBox="1"/>
          <p:nvPr/>
        </p:nvSpPr>
        <p:spPr>
          <a:xfrm>
            <a:off x="6728792" y="1162878"/>
            <a:ext cx="364952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5B"/>
                </a:solidFill>
                <a:effectLst/>
                <a:uLnTx/>
                <a:uFillTx/>
                <a:latin typeface="Verdana"/>
                <a:ea typeface="+mn-ea"/>
                <a:cs typeface="+mn-cs"/>
              </a:rPr>
              <a:t>Economic Failure</a:t>
            </a:r>
          </a:p>
        </p:txBody>
      </p:sp>
      <p:sp>
        <p:nvSpPr>
          <p:cNvPr id="4" name="TextBox 3">
            <a:extLst>
              <a:ext uri="{FF2B5EF4-FFF2-40B4-BE49-F238E27FC236}">
                <a16:creationId xmlns:a16="http://schemas.microsoft.com/office/drawing/2014/main" id="{6E0169F5-4207-DB17-5BE7-5D192829E05E}"/>
              </a:ext>
            </a:extLst>
          </p:cNvPr>
          <p:cNvSpPr txBox="1"/>
          <p:nvPr/>
        </p:nvSpPr>
        <p:spPr>
          <a:xfrm>
            <a:off x="6846200" y="5539408"/>
            <a:ext cx="447667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5B"/>
                </a:solidFill>
                <a:effectLst/>
                <a:uLnTx/>
                <a:uFillTx/>
                <a:latin typeface="Verdana"/>
                <a:ea typeface="+mn-ea"/>
                <a:cs typeface="+mn-cs"/>
              </a:rPr>
              <a:t>Acceptable Workload</a:t>
            </a:r>
          </a:p>
        </p:txBody>
      </p:sp>
      <p:sp>
        <p:nvSpPr>
          <p:cNvPr id="7" name="TextBox 6">
            <a:extLst>
              <a:ext uri="{FF2B5EF4-FFF2-40B4-BE49-F238E27FC236}">
                <a16:creationId xmlns:a16="http://schemas.microsoft.com/office/drawing/2014/main" id="{37380F55-3FD6-A2D9-741F-114057B99816}"/>
              </a:ext>
            </a:extLst>
          </p:cNvPr>
          <p:cNvSpPr txBox="1"/>
          <p:nvPr/>
        </p:nvSpPr>
        <p:spPr>
          <a:xfrm>
            <a:off x="-57392" y="1949988"/>
            <a:ext cx="2849626" cy="25545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5B"/>
                </a:solidFill>
                <a:effectLst/>
                <a:uLnTx/>
                <a:uFillTx/>
                <a:latin typeface="Verdana"/>
                <a:ea typeface="+mn-ea"/>
                <a:cs typeface="+mn-cs"/>
              </a:rPr>
              <a:t>“New”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5B"/>
                </a:solidFill>
                <a:effectLst/>
                <a:uLnTx/>
                <a:uFillTx/>
                <a:latin typeface="Verdana"/>
                <a:ea typeface="+mn-ea"/>
                <a:cs typeface="+mn-cs"/>
              </a:rPr>
              <a:t>Accident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5B"/>
                </a:solidFill>
                <a:effectLst/>
                <a:uLnTx/>
                <a:uFillTx/>
                <a:latin typeface="Verdana"/>
                <a:ea typeface="+mn-ea"/>
                <a:cs typeface="+mn-cs"/>
              </a:rPr>
              <a:t>Boundary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5B"/>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5B"/>
                </a:solidFill>
                <a:effectLst/>
                <a:uLnTx/>
                <a:uFillTx/>
                <a:latin typeface="Verdana"/>
                <a:ea typeface="+mn-ea"/>
                <a:cs typeface="+mn-cs"/>
              </a:rPr>
              <a:t>Danger Zone</a:t>
            </a:r>
          </a:p>
        </p:txBody>
      </p:sp>
      <p:sp>
        <p:nvSpPr>
          <p:cNvPr id="8" name="Arrow: Down 7">
            <a:extLst>
              <a:ext uri="{FF2B5EF4-FFF2-40B4-BE49-F238E27FC236}">
                <a16:creationId xmlns:a16="http://schemas.microsoft.com/office/drawing/2014/main" id="{AD195008-1A37-0D61-10D7-239C1AD10ACB}"/>
              </a:ext>
            </a:extLst>
          </p:cNvPr>
          <p:cNvSpPr/>
          <p:nvPr/>
        </p:nvSpPr>
        <p:spPr>
          <a:xfrm rot="2689579">
            <a:off x="6456890" y="2270777"/>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9" name="Arrow: Down 8">
            <a:extLst>
              <a:ext uri="{FF2B5EF4-FFF2-40B4-BE49-F238E27FC236}">
                <a16:creationId xmlns:a16="http://schemas.microsoft.com/office/drawing/2014/main" id="{86EFA729-9FBF-09DE-2E54-CFEAC216BAE7}"/>
              </a:ext>
            </a:extLst>
          </p:cNvPr>
          <p:cNvSpPr/>
          <p:nvPr/>
        </p:nvSpPr>
        <p:spPr>
          <a:xfrm rot="8124459">
            <a:off x="6375528" y="3764640"/>
            <a:ext cx="484632" cy="10569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12" name="TextBox 11">
            <a:extLst>
              <a:ext uri="{FF2B5EF4-FFF2-40B4-BE49-F238E27FC236}">
                <a16:creationId xmlns:a16="http://schemas.microsoft.com/office/drawing/2014/main" id="{7DC906F3-C0D4-BC55-E67D-C9786FC08FB6}"/>
              </a:ext>
            </a:extLst>
          </p:cNvPr>
          <p:cNvSpPr txBox="1"/>
          <p:nvPr/>
        </p:nvSpPr>
        <p:spPr>
          <a:xfrm>
            <a:off x="2690515" y="2556849"/>
            <a:ext cx="558166"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Verdana"/>
                <a:ea typeface="+mn-ea"/>
                <a:cs typeface="+mn-cs"/>
              </a:rPr>
              <a:t>.</a:t>
            </a:r>
          </a:p>
        </p:txBody>
      </p:sp>
      <p:sp>
        <p:nvSpPr>
          <p:cNvPr id="10" name="Arrow: Down 9">
            <a:extLst>
              <a:ext uri="{FF2B5EF4-FFF2-40B4-BE49-F238E27FC236}">
                <a16:creationId xmlns:a16="http://schemas.microsoft.com/office/drawing/2014/main" id="{C4ABB877-CF4F-D7DE-829C-602BB2ED3435}"/>
              </a:ext>
            </a:extLst>
          </p:cNvPr>
          <p:cNvSpPr/>
          <p:nvPr/>
        </p:nvSpPr>
        <p:spPr>
          <a:xfrm rot="5400000">
            <a:off x="4164428" y="2178731"/>
            <a:ext cx="484632" cy="265122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cxnSp>
        <p:nvCxnSpPr>
          <p:cNvPr id="11" name="Straight Connector 10">
            <a:extLst>
              <a:ext uri="{FF2B5EF4-FFF2-40B4-BE49-F238E27FC236}">
                <a16:creationId xmlns:a16="http://schemas.microsoft.com/office/drawing/2014/main" id="{E16F9B6F-8271-4F7A-F43E-4FC91B682DB2}"/>
              </a:ext>
            </a:extLst>
          </p:cNvPr>
          <p:cNvCxnSpPr>
            <a:cxnSpLocks/>
          </p:cNvCxnSpPr>
          <p:nvPr/>
        </p:nvCxnSpPr>
        <p:spPr>
          <a:xfrm>
            <a:off x="2782294" y="566533"/>
            <a:ext cx="0" cy="6033054"/>
          </a:xfrm>
          <a:prstGeom prst="line">
            <a:avLst/>
          </a:prstGeom>
          <a:ln w="635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01247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107F03-6403-D7D1-3C42-53475B5AC7B3}"/>
              </a:ext>
            </a:extLst>
          </p:cNvPr>
          <p:cNvPicPr>
            <a:picLocks noChangeAspect="1"/>
          </p:cNvPicPr>
          <p:nvPr/>
        </p:nvPicPr>
        <p:blipFill>
          <a:blip r:embed="rId3"/>
          <a:stretch>
            <a:fillRect/>
          </a:stretch>
        </p:blipFill>
        <p:spPr>
          <a:xfrm>
            <a:off x="2772355" y="566533"/>
            <a:ext cx="912990" cy="6033054"/>
          </a:xfrm>
          <a:prstGeom prst="rect">
            <a:avLst/>
          </a:prstGeom>
          <a:solidFill>
            <a:srgbClr val="FF0000"/>
          </a:solidFill>
        </p:spPr>
      </p:pic>
      <p:sp>
        <p:nvSpPr>
          <p:cNvPr id="2" name="Isosceles Triangle 1">
            <a:extLst>
              <a:ext uri="{FF2B5EF4-FFF2-40B4-BE49-F238E27FC236}">
                <a16:creationId xmlns:a16="http://schemas.microsoft.com/office/drawing/2014/main" id="{655E1C98-3B45-4E64-83F8-69309A8DD728}"/>
              </a:ext>
            </a:extLst>
          </p:cNvPr>
          <p:cNvSpPr/>
          <p:nvPr/>
        </p:nvSpPr>
        <p:spPr>
          <a:xfrm rot="5400000">
            <a:off x="4129710" y="114303"/>
            <a:ext cx="6033053" cy="693751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5" name="TextBox 4">
            <a:extLst>
              <a:ext uri="{FF2B5EF4-FFF2-40B4-BE49-F238E27FC236}">
                <a16:creationId xmlns:a16="http://schemas.microsoft.com/office/drawing/2014/main" id="{F2EE56DA-F0B6-4C14-B1A1-F528ECE76A9B}"/>
              </a:ext>
            </a:extLst>
          </p:cNvPr>
          <p:cNvSpPr txBox="1"/>
          <p:nvPr/>
        </p:nvSpPr>
        <p:spPr>
          <a:xfrm>
            <a:off x="5816916" y="2565542"/>
            <a:ext cx="558166"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Verdana"/>
                <a:ea typeface="+mn-ea"/>
                <a:cs typeface="+mn-cs"/>
              </a:rPr>
              <a:t>.</a:t>
            </a:r>
          </a:p>
        </p:txBody>
      </p:sp>
      <p:sp>
        <p:nvSpPr>
          <p:cNvPr id="3" name="TextBox 2">
            <a:extLst>
              <a:ext uri="{FF2B5EF4-FFF2-40B4-BE49-F238E27FC236}">
                <a16:creationId xmlns:a16="http://schemas.microsoft.com/office/drawing/2014/main" id="{6155B1FB-CFBF-F8FE-5F06-C60A8EF92756}"/>
              </a:ext>
            </a:extLst>
          </p:cNvPr>
          <p:cNvSpPr txBox="1"/>
          <p:nvPr/>
        </p:nvSpPr>
        <p:spPr>
          <a:xfrm>
            <a:off x="6728792" y="1162878"/>
            <a:ext cx="364952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5B"/>
                </a:solidFill>
                <a:effectLst/>
                <a:uLnTx/>
                <a:uFillTx/>
                <a:latin typeface="Verdana"/>
                <a:ea typeface="+mn-ea"/>
                <a:cs typeface="+mn-cs"/>
              </a:rPr>
              <a:t>Economic Failure</a:t>
            </a:r>
          </a:p>
        </p:txBody>
      </p:sp>
      <p:sp>
        <p:nvSpPr>
          <p:cNvPr id="4" name="TextBox 3">
            <a:extLst>
              <a:ext uri="{FF2B5EF4-FFF2-40B4-BE49-F238E27FC236}">
                <a16:creationId xmlns:a16="http://schemas.microsoft.com/office/drawing/2014/main" id="{6E0169F5-4207-DB17-5BE7-5D192829E05E}"/>
              </a:ext>
            </a:extLst>
          </p:cNvPr>
          <p:cNvSpPr txBox="1"/>
          <p:nvPr/>
        </p:nvSpPr>
        <p:spPr>
          <a:xfrm>
            <a:off x="6846200" y="5539408"/>
            <a:ext cx="447667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5B"/>
                </a:solidFill>
                <a:effectLst/>
                <a:uLnTx/>
                <a:uFillTx/>
                <a:latin typeface="Verdana"/>
                <a:ea typeface="+mn-ea"/>
                <a:cs typeface="+mn-cs"/>
              </a:rPr>
              <a:t>Acceptable Workload</a:t>
            </a:r>
          </a:p>
        </p:txBody>
      </p:sp>
      <p:sp>
        <p:nvSpPr>
          <p:cNvPr id="8" name="Arrow: Down 7">
            <a:extLst>
              <a:ext uri="{FF2B5EF4-FFF2-40B4-BE49-F238E27FC236}">
                <a16:creationId xmlns:a16="http://schemas.microsoft.com/office/drawing/2014/main" id="{AD195008-1A37-0D61-10D7-239C1AD10ACB}"/>
              </a:ext>
            </a:extLst>
          </p:cNvPr>
          <p:cNvSpPr/>
          <p:nvPr/>
        </p:nvSpPr>
        <p:spPr>
          <a:xfrm rot="2689579">
            <a:off x="6456890" y="2270777"/>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9" name="Arrow: Down 8">
            <a:extLst>
              <a:ext uri="{FF2B5EF4-FFF2-40B4-BE49-F238E27FC236}">
                <a16:creationId xmlns:a16="http://schemas.microsoft.com/office/drawing/2014/main" id="{86EFA729-9FBF-09DE-2E54-CFEAC216BAE7}"/>
              </a:ext>
            </a:extLst>
          </p:cNvPr>
          <p:cNvSpPr/>
          <p:nvPr/>
        </p:nvSpPr>
        <p:spPr>
          <a:xfrm rot="8124459">
            <a:off x="6375528" y="3764640"/>
            <a:ext cx="484632" cy="10569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12" name="TextBox 11">
            <a:extLst>
              <a:ext uri="{FF2B5EF4-FFF2-40B4-BE49-F238E27FC236}">
                <a16:creationId xmlns:a16="http://schemas.microsoft.com/office/drawing/2014/main" id="{7DC906F3-C0D4-BC55-E67D-C9786FC08FB6}"/>
              </a:ext>
            </a:extLst>
          </p:cNvPr>
          <p:cNvSpPr txBox="1"/>
          <p:nvPr/>
        </p:nvSpPr>
        <p:spPr>
          <a:xfrm>
            <a:off x="2690515" y="2556849"/>
            <a:ext cx="558166"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Verdana"/>
                <a:ea typeface="+mn-ea"/>
                <a:cs typeface="+mn-cs"/>
              </a:rPr>
              <a:t>.</a:t>
            </a:r>
          </a:p>
        </p:txBody>
      </p:sp>
      <p:sp>
        <p:nvSpPr>
          <p:cNvPr id="10" name="Arrow: Down 9">
            <a:extLst>
              <a:ext uri="{FF2B5EF4-FFF2-40B4-BE49-F238E27FC236}">
                <a16:creationId xmlns:a16="http://schemas.microsoft.com/office/drawing/2014/main" id="{C4ABB877-CF4F-D7DE-829C-602BB2ED3435}"/>
              </a:ext>
            </a:extLst>
          </p:cNvPr>
          <p:cNvSpPr/>
          <p:nvPr/>
        </p:nvSpPr>
        <p:spPr>
          <a:xfrm rot="16200000">
            <a:off x="4248986" y="2178730"/>
            <a:ext cx="484632" cy="265122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Verdana"/>
              <a:ea typeface="+mn-ea"/>
              <a:cs typeface="+mn-cs"/>
            </a:endParaRPr>
          </a:p>
        </p:txBody>
      </p:sp>
      <p:cxnSp>
        <p:nvCxnSpPr>
          <p:cNvPr id="11" name="Straight Connector 10">
            <a:extLst>
              <a:ext uri="{FF2B5EF4-FFF2-40B4-BE49-F238E27FC236}">
                <a16:creationId xmlns:a16="http://schemas.microsoft.com/office/drawing/2014/main" id="{E16F9B6F-8271-4F7A-F43E-4FC91B682DB2}"/>
              </a:ext>
            </a:extLst>
          </p:cNvPr>
          <p:cNvCxnSpPr>
            <a:cxnSpLocks/>
          </p:cNvCxnSpPr>
          <p:nvPr/>
        </p:nvCxnSpPr>
        <p:spPr>
          <a:xfrm>
            <a:off x="2782294" y="566533"/>
            <a:ext cx="0" cy="6033054"/>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7312924-6888-BBA4-5415-ADDC956E9542}"/>
              </a:ext>
            </a:extLst>
          </p:cNvPr>
          <p:cNvSpPr txBox="1"/>
          <p:nvPr/>
        </p:nvSpPr>
        <p:spPr>
          <a:xfrm>
            <a:off x="-67332" y="2325908"/>
            <a:ext cx="2849626" cy="206210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5B"/>
                </a:solidFill>
                <a:effectLst/>
                <a:uLnTx/>
                <a:uFillTx/>
                <a:latin typeface="Verdana"/>
                <a:ea typeface="+mn-ea"/>
                <a:cs typeface="+mn-cs"/>
              </a:rPr>
              <a:t>HRO: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5B"/>
                </a:solidFill>
                <a:effectLst/>
                <a:uLnTx/>
                <a:uFillTx/>
                <a:latin typeface="Verdana"/>
                <a:ea typeface="+mn-ea"/>
                <a:cs typeface="+mn-cs"/>
              </a:rPr>
              <a:t>Managing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5B"/>
                </a:solidFill>
                <a:effectLst/>
                <a:uLnTx/>
                <a:uFillTx/>
                <a:latin typeface="Verdana"/>
                <a:ea typeface="+mn-ea"/>
                <a:cs typeface="+mn-cs"/>
              </a:rPr>
              <a:t>in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5B"/>
                </a:solidFill>
                <a:effectLst/>
                <a:uLnTx/>
                <a:uFillTx/>
                <a:latin typeface="Verdana"/>
                <a:ea typeface="+mn-ea"/>
                <a:cs typeface="+mn-cs"/>
              </a:rPr>
              <a:t>Danger Zone</a:t>
            </a:r>
          </a:p>
        </p:txBody>
      </p:sp>
    </p:spTree>
    <p:extLst>
      <p:ext uri="{BB962C8B-B14F-4D97-AF65-F5344CB8AC3E}">
        <p14:creationId xmlns:p14="http://schemas.microsoft.com/office/powerpoint/2010/main" val="1547040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22"/>
          <p:cNvSpPr txBox="1">
            <a:spLocks noGrp="1"/>
          </p:cNvSpPr>
          <p:nvPr>
            <p:ph type="title"/>
          </p:nvPr>
        </p:nvSpPr>
        <p:spPr>
          <a:xfrm>
            <a:off x="200133" y="-212934"/>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dirty="0"/>
              <a:t>Agenda</a:t>
            </a:r>
            <a:endParaRPr dirty="0"/>
          </a:p>
        </p:txBody>
      </p:sp>
      <p:graphicFrame>
        <p:nvGraphicFramePr>
          <p:cNvPr id="5" name="Table 4">
            <a:extLst>
              <a:ext uri="{FF2B5EF4-FFF2-40B4-BE49-F238E27FC236}">
                <a16:creationId xmlns:a16="http://schemas.microsoft.com/office/drawing/2014/main" id="{1495EAB5-E74A-6EE6-04FF-6C007B6D2C9F}"/>
              </a:ext>
            </a:extLst>
          </p:cNvPr>
          <p:cNvGraphicFramePr>
            <a:graphicFrameLocks noGrp="1"/>
          </p:cNvGraphicFramePr>
          <p:nvPr>
            <p:extLst>
              <p:ext uri="{D42A27DB-BD31-4B8C-83A1-F6EECF244321}">
                <p14:modId xmlns:p14="http://schemas.microsoft.com/office/powerpoint/2010/main" val="1867944972"/>
              </p:ext>
            </p:extLst>
          </p:nvPr>
        </p:nvGraphicFramePr>
        <p:xfrm>
          <a:off x="1097280" y="1616591"/>
          <a:ext cx="10334445" cy="4608195"/>
        </p:xfrm>
        <a:graphic>
          <a:graphicData uri="http://schemas.openxmlformats.org/drawingml/2006/table">
            <a:tbl>
              <a:tblPr/>
              <a:tblGrid>
                <a:gridCol w="835037">
                  <a:extLst>
                    <a:ext uri="{9D8B030D-6E8A-4147-A177-3AD203B41FA5}">
                      <a16:colId xmlns:a16="http://schemas.microsoft.com/office/drawing/2014/main" val="105854532"/>
                    </a:ext>
                  </a:extLst>
                </a:gridCol>
                <a:gridCol w="5745192">
                  <a:extLst>
                    <a:ext uri="{9D8B030D-6E8A-4147-A177-3AD203B41FA5}">
                      <a16:colId xmlns:a16="http://schemas.microsoft.com/office/drawing/2014/main" val="1481576923"/>
                    </a:ext>
                  </a:extLst>
                </a:gridCol>
                <a:gridCol w="3754216">
                  <a:extLst>
                    <a:ext uri="{9D8B030D-6E8A-4147-A177-3AD203B41FA5}">
                      <a16:colId xmlns:a16="http://schemas.microsoft.com/office/drawing/2014/main" val="1981831405"/>
                    </a:ext>
                  </a:extLst>
                </a:gridCol>
              </a:tblGrid>
              <a:tr h="268182">
                <a:tc>
                  <a:txBody>
                    <a:bodyPr/>
                    <a:lstStyle/>
                    <a:p>
                      <a:pPr rtl="0" fontAlgn="t">
                        <a:buNone/>
                      </a:pPr>
                      <a:r>
                        <a:rPr lang="en-US" sz="1600" b="1" i="0" u="none" strike="noStrike" dirty="0">
                          <a:solidFill>
                            <a:srgbClr val="000000"/>
                          </a:solidFill>
                          <a:effectLst/>
                          <a:latin typeface="Calibri" panose="020F0502020204030204" pitchFamily="34" charset="0"/>
                        </a:rPr>
                        <a:t>11:00</a:t>
                      </a:r>
                      <a:endParaRPr lang="en-US" sz="1600" dirty="0">
                        <a:effectLst/>
                      </a:endParaRPr>
                    </a:p>
                  </a:txBody>
                  <a:tcPr marL="67045" marR="67045" marT="44697" marB="44697">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fontAlgn="t">
                        <a:buNone/>
                      </a:pPr>
                      <a:r>
                        <a:rPr lang="en-US" sz="1600" b="0" i="0" u="none" strike="noStrike">
                          <a:solidFill>
                            <a:srgbClr val="000000"/>
                          </a:solidFill>
                          <a:effectLst/>
                          <a:latin typeface="Calibri" panose="020F0502020204030204" pitchFamily="34" charset="0"/>
                        </a:rPr>
                        <a:t>Welcome and Intro</a:t>
                      </a:r>
                      <a:endParaRPr lang="en-US" sz="1600">
                        <a:effectLst/>
                      </a:endParaRPr>
                    </a:p>
                  </a:txBody>
                  <a:tcPr marL="67045" marR="67045" marT="44697" marB="44697">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fontAlgn="t">
                        <a:buNone/>
                      </a:pPr>
                      <a:r>
                        <a:rPr lang="en-US" sz="1600" b="0" i="0" u="none" strike="noStrike">
                          <a:solidFill>
                            <a:srgbClr val="000000"/>
                          </a:solidFill>
                          <a:effectLst/>
                          <a:latin typeface="Calibri" panose="020F0502020204030204" pitchFamily="34" charset="0"/>
                        </a:rPr>
                        <a:t>Kristin Grimes, RN MSN CIC</a:t>
                      </a:r>
                      <a:endParaRPr lang="en-US" sz="1600">
                        <a:effectLst/>
                      </a:endParaRPr>
                    </a:p>
                  </a:txBody>
                  <a:tcPr marL="67045" marR="67045" marT="44697" marB="44697">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357795643"/>
                  </a:ext>
                </a:extLst>
              </a:tr>
              <a:tr h="446969">
                <a:tc>
                  <a:txBody>
                    <a:bodyPr/>
                    <a:lstStyle/>
                    <a:p>
                      <a:pPr rtl="0" fontAlgn="t">
                        <a:buNone/>
                      </a:pPr>
                      <a:r>
                        <a:rPr lang="en-US" sz="1600" b="1" i="0" u="none" strike="noStrike" dirty="0">
                          <a:solidFill>
                            <a:srgbClr val="000000"/>
                          </a:solidFill>
                          <a:effectLst/>
                          <a:latin typeface="Calibri" panose="020F0502020204030204" pitchFamily="34" charset="0"/>
                        </a:rPr>
                        <a:t>11:05</a:t>
                      </a:r>
                      <a:endParaRPr lang="en-US" sz="1600" dirty="0">
                        <a:effectLst/>
                      </a:endParaRPr>
                    </a:p>
                  </a:txBody>
                  <a:tcPr marL="67045" marR="67045" marT="44697" marB="44697">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t">
                        <a:buNone/>
                      </a:pPr>
                      <a:r>
                        <a:rPr lang="en-US" sz="1600" b="0" i="0" u="none" strike="noStrike" dirty="0">
                          <a:solidFill>
                            <a:srgbClr val="000000"/>
                          </a:solidFill>
                          <a:effectLst/>
                          <a:latin typeface="Calibri" panose="020F0502020204030204" pitchFamily="34" charset="0"/>
                        </a:rPr>
                        <a:t>Clostridioides difficile</a:t>
                      </a:r>
                      <a:endParaRPr lang="en-US" sz="1600" dirty="0">
                        <a:effectLst/>
                      </a:endParaRPr>
                    </a:p>
                  </a:txBody>
                  <a:tcPr marL="67045" marR="67045" marT="44697" marB="44697">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t">
                        <a:buNone/>
                      </a:pPr>
                      <a:r>
                        <a:rPr lang="en-US" sz="1600" b="0" i="0" u="none" strike="noStrike">
                          <a:solidFill>
                            <a:srgbClr val="000000"/>
                          </a:solidFill>
                          <a:effectLst/>
                          <a:latin typeface="Calibri" panose="020F0502020204030204" pitchFamily="34" charset="0"/>
                        </a:rPr>
                        <a:t>Dr. D. Alexander Perry, MD, MPH</a:t>
                      </a:r>
                      <a:endParaRPr lang="en-US" sz="1600">
                        <a:effectLst/>
                      </a:endParaRPr>
                    </a:p>
                  </a:txBody>
                  <a:tcPr marL="67045" marR="67045" marT="44697" marB="44697">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5610923"/>
                  </a:ext>
                </a:extLst>
              </a:tr>
              <a:tr h="268182">
                <a:tc>
                  <a:txBody>
                    <a:bodyPr/>
                    <a:lstStyle/>
                    <a:p>
                      <a:pPr rtl="0" fontAlgn="t">
                        <a:buNone/>
                      </a:pPr>
                      <a:r>
                        <a:rPr lang="en-US" sz="1600" b="1" i="0" u="none" strike="noStrike" dirty="0">
                          <a:solidFill>
                            <a:srgbClr val="000000"/>
                          </a:solidFill>
                          <a:effectLst/>
                          <a:latin typeface="Calibri" panose="020F0502020204030204" pitchFamily="34" charset="0"/>
                        </a:rPr>
                        <a:t>11:50</a:t>
                      </a:r>
                      <a:endParaRPr lang="en-US" sz="1600" dirty="0">
                        <a:effectLst/>
                      </a:endParaRPr>
                    </a:p>
                  </a:txBody>
                  <a:tcPr marL="67045" marR="67045" marT="44697" marB="44697">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fontAlgn="t">
                        <a:buNone/>
                      </a:pPr>
                      <a:r>
                        <a:rPr lang="en-US" sz="1600" b="0" i="0" u="none" strike="noStrike">
                          <a:solidFill>
                            <a:srgbClr val="000000"/>
                          </a:solidFill>
                          <a:effectLst/>
                          <a:latin typeface="Calibri" panose="020F0502020204030204" pitchFamily="34" charset="0"/>
                        </a:rPr>
                        <a:t>Lunch</a:t>
                      </a:r>
                      <a:endParaRPr lang="en-US" sz="1600">
                        <a:effectLst/>
                      </a:endParaRPr>
                    </a:p>
                  </a:txBody>
                  <a:tcPr marL="67045" marR="67045" marT="44697" marB="44697">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fontAlgn="t">
                        <a:buNone/>
                      </a:pPr>
                      <a:r>
                        <a:rPr lang="en-US" sz="1600" b="0" i="0" u="none" strike="noStrike" dirty="0">
                          <a:solidFill>
                            <a:srgbClr val="000000"/>
                          </a:solidFill>
                          <a:effectLst/>
                          <a:latin typeface="Calibri" panose="020F0502020204030204" pitchFamily="34" charset="0"/>
                        </a:rPr>
                        <a:t>Kristin Grimes, RN MSN CIC</a:t>
                      </a:r>
                      <a:endParaRPr lang="en-US" sz="1600" dirty="0">
                        <a:effectLst/>
                      </a:endParaRPr>
                    </a:p>
                  </a:txBody>
                  <a:tcPr marL="67045" marR="67045" marT="44697" marB="44697">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383478578"/>
                  </a:ext>
                </a:extLst>
              </a:tr>
              <a:tr h="268182">
                <a:tc>
                  <a:txBody>
                    <a:bodyPr/>
                    <a:lstStyle/>
                    <a:p>
                      <a:pPr rtl="0" fontAlgn="t">
                        <a:buNone/>
                      </a:pPr>
                      <a:r>
                        <a:rPr lang="en-US" sz="1600" b="1" i="0" u="none" strike="noStrike" dirty="0">
                          <a:solidFill>
                            <a:srgbClr val="000000"/>
                          </a:solidFill>
                          <a:effectLst/>
                          <a:latin typeface="Calibri" panose="020F0502020204030204" pitchFamily="34" charset="0"/>
                        </a:rPr>
                        <a:t>12:25</a:t>
                      </a:r>
                      <a:endParaRPr lang="en-US" sz="1600" dirty="0">
                        <a:effectLst/>
                      </a:endParaRPr>
                    </a:p>
                  </a:txBody>
                  <a:tcPr marL="67045" marR="67045" marT="44697" marB="44697">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t">
                        <a:buNone/>
                      </a:pPr>
                      <a:r>
                        <a:rPr lang="en-US" sz="1600" b="0" i="0" u="none" strike="noStrike">
                          <a:solidFill>
                            <a:srgbClr val="000000"/>
                          </a:solidFill>
                          <a:effectLst/>
                          <a:latin typeface="Calibri" panose="020F0502020204030204" pitchFamily="34" charset="0"/>
                        </a:rPr>
                        <a:t>Hepacart</a:t>
                      </a:r>
                      <a:endParaRPr lang="en-US" sz="1600">
                        <a:effectLst/>
                      </a:endParaRPr>
                    </a:p>
                  </a:txBody>
                  <a:tcPr marL="67045" marR="67045" marT="44697" marB="44697">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t">
                        <a:buNone/>
                      </a:pPr>
                      <a:r>
                        <a:rPr lang="en-US" sz="1600" b="0" i="0" u="none" strike="noStrike">
                          <a:solidFill>
                            <a:srgbClr val="000000"/>
                          </a:solidFill>
                          <a:effectLst/>
                          <a:latin typeface="Calibri" panose="020F0502020204030204" pitchFamily="34" charset="0"/>
                        </a:rPr>
                        <a:t>Dan Gurevitz</a:t>
                      </a:r>
                      <a:endParaRPr lang="en-US" sz="1600">
                        <a:effectLst/>
                      </a:endParaRPr>
                    </a:p>
                  </a:txBody>
                  <a:tcPr marL="67045" marR="67045" marT="44697" marB="44697">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4480954"/>
                  </a:ext>
                </a:extLst>
              </a:tr>
              <a:tr h="446969">
                <a:tc>
                  <a:txBody>
                    <a:bodyPr/>
                    <a:lstStyle/>
                    <a:p>
                      <a:pPr rtl="0" fontAlgn="t">
                        <a:buNone/>
                      </a:pPr>
                      <a:r>
                        <a:rPr lang="en-US" sz="1600" b="1" i="0" u="none" strike="noStrike" dirty="0">
                          <a:solidFill>
                            <a:srgbClr val="000000"/>
                          </a:solidFill>
                          <a:effectLst/>
                          <a:latin typeface="Calibri" panose="020F0502020204030204" pitchFamily="34" charset="0"/>
                        </a:rPr>
                        <a:t>12:35</a:t>
                      </a:r>
                      <a:endParaRPr lang="en-US" sz="1600" dirty="0">
                        <a:effectLst/>
                      </a:endParaRPr>
                    </a:p>
                  </a:txBody>
                  <a:tcPr marL="67045" marR="67045" marT="44697" marB="44697">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fontAlgn="t">
                        <a:buNone/>
                      </a:pPr>
                      <a:r>
                        <a:rPr lang="en-US" sz="1600" b="0" i="0" u="none" strike="noStrike">
                          <a:solidFill>
                            <a:srgbClr val="000000"/>
                          </a:solidFill>
                          <a:effectLst/>
                          <a:latin typeface="Calibri" panose="020F0502020204030204" pitchFamily="34" charset="0"/>
                        </a:rPr>
                        <a:t>HRO Leadership</a:t>
                      </a:r>
                      <a:endParaRPr lang="en-US" sz="1600">
                        <a:effectLst/>
                      </a:endParaRPr>
                    </a:p>
                  </a:txBody>
                  <a:tcPr marL="67045" marR="67045" marT="44697" marB="44697">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fontAlgn="t">
                        <a:buNone/>
                      </a:pPr>
                      <a:r>
                        <a:rPr lang="en-US" sz="1600" b="0" i="0" u="none" strike="noStrike" dirty="0">
                          <a:solidFill>
                            <a:srgbClr val="000000"/>
                          </a:solidFill>
                          <a:effectLst/>
                          <a:latin typeface="Calibri" panose="020F0502020204030204" pitchFamily="34" charset="0"/>
                        </a:rPr>
                        <a:t>Lisa Stoneking, MD FACEP &amp; </a:t>
                      </a:r>
                    </a:p>
                    <a:p>
                      <a:pPr rtl="0" fontAlgn="t">
                        <a:buNone/>
                      </a:pPr>
                      <a:r>
                        <a:rPr lang="en-US" sz="1600" b="0" i="0" u="none" strike="noStrike" dirty="0">
                          <a:solidFill>
                            <a:srgbClr val="000000"/>
                          </a:solidFill>
                          <a:effectLst/>
                          <a:latin typeface="Calibri" panose="020F0502020204030204" pitchFamily="34" charset="0"/>
                        </a:rPr>
                        <a:t>Melissa Zukowski, MD MPH</a:t>
                      </a:r>
                      <a:endParaRPr lang="en-US" sz="1600" dirty="0">
                        <a:effectLst/>
                      </a:endParaRPr>
                    </a:p>
                  </a:txBody>
                  <a:tcPr marL="67045" marR="67045" marT="44697" marB="44697">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773888221"/>
                  </a:ext>
                </a:extLst>
              </a:tr>
              <a:tr h="268182">
                <a:tc>
                  <a:txBody>
                    <a:bodyPr/>
                    <a:lstStyle/>
                    <a:p>
                      <a:pPr rtl="0" fontAlgn="t">
                        <a:buNone/>
                      </a:pPr>
                      <a:r>
                        <a:rPr lang="en-US" sz="1600" b="1" i="0" u="none" strike="noStrike" dirty="0">
                          <a:solidFill>
                            <a:srgbClr val="000000"/>
                          </a:solidFill>
                          <a:effectLst/>
                          <a:latin typeface="Calibri" panose="020F0502020204030204" pitchFamily="34" charset="0"/>
                        </a:rPr>
                        <a:t>1:35</a:t>
                      </a:r>
                      <a:endParaRPr lang="en-US" sz="1600" dirty="0">
                        <a:effectLst/>
                      </a:endParaRPr>
                    </a:p>
                  </a:txBody>
                  <a:tcPr marL="67045" marR="67045" marT="44697" marB="44697">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t">
                        <a:buNone/>
                      </a:pPr>
                      <a:r>
                        <a:rPr lang="en-US" sz="1600" b="0" i="0" u="none" strike="noStrike">
                          <a:solidFill>
                            <a:srgbClr val="000000"/>
                          </a:solidFill>
                          <a:effectLst/>
                          <a:latin typeface="Calibri" panose="020F0502020204030204" pitchFamily="34" charset="0"/>
                        </a:rPr>
                        <a:t>Breezy Med</a:t>
                      </a:r>
                      <a:endParaRPr lang="en-US" sz="1600">
                        <a:effectLst/>
                      </a:endParaRPr>
                    </a:p>
                  </a:txBody>
                  <a:tcPr marL="67045" marR="67045" marT="44697" marB="44697">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t">
                        <a:buNone/>
                      </a:pPr>
                      <a:r>
                        <a:rPr lang="en-US" sz="1600" b="0" i="0" u="none" strike="noStrike">
                          <a:solidFill>
                            <a:srgbClr val="000000"/>
                          </a:solidFill>
                          <a:effectLst/>
                          <a:latin typeface="Calibri" panose="020F0502020204030204" pitchFamily="34" charset="0"/>
                        </a:rPr>
                        <a:t>Mike Johnson</a:t>
                      </a:r>
                      <a:endParaRPr lang="en-US" sz="1600">
                        <a:effectLst/>
                      </a:endParaRPr>
                    </a:p>
                  </a:txBody>
                  <a:tcPr marL="67045" marR="67045" marT="44697" marB="44697">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1794648"/>
                  </a:ext>
                </a:extLst>
              </a:tr>
              <a:tr h="625757">
                <a:tc>
                  <a:txBody>
                    <a:bodyPr/>
                    <a:lstStyle/>
                    <a:p>
                      <a:pPr rtl="0" fontAlgn="t">
                        <a:buNone/>
                      </a:pPr>
                      <a:r>
                        <a:rPr lang="en-US" sz="1600" b="1" i="0" u="none" strike="noStrike" dirty="0">
                          <a:solidFill>
                            <a:srgbClr val="000000"/>
                          </a:solidFill>
                          <a:effectLst/>
                          <a:latin typeface="Calibri" panose="020F0502020204030204" pitchFamily="34" charset="0"/>
                        </a:rPr>
                        <a:t>1:50</a:t>
                      </a:r>
                      <a:endParaRPr lang="en-US" sz="1600" dirty="0">
                        <a:effectLst/>
                      </a:endParaRPr>
                    </a:p>
                  </a:txBody>
                  <a:tcPr marL="67045" marR="67045" marT="44697" marB="44697">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fontAlgn="t">
                        <a:buNone/>
                      </a:pPr>
                      <a:r>
                        <a:rPr lang="en-US" sz="1600" b="0" i="0" u="none" strike="noStrike">
                          <a:solidFill>
                            <a:srgbClr val="000000"/>
                          </a:solidFill>
                          <a:effectLst/>
                          <a:latin typeface="Calibri" panose="020F0502020204030204" pitchFamily="34" charset="0"/>
                        </a:rPr>
                        <a:t>MDROs Impact on Interfacility Transfers &amp; Impact of Documentation Gaps on CAUTI in Kenyan Hospital</a:t>
                      </a:r>
                      <a:endParaRPr lang="en-US" sz="1600">
                        <a:effectLst/>
                      </a:endParaRPr>
                    </a:p>
                  </a:txBody>
                  <a:tcPr marL="67045" marR="67045" marT="44697" marB="44697">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fontAlgn="t">
                        <a:buNone/>
                      </a:pPr>
                      <a:r>
                        <a:rPr lang="en-US" sz="1600" b="0" i="0" u="none" strike="noStrike" dirty="0">
                          <a:solidFill>
                            <a:srgbClr val="000000"/>
                          </a:solidFill>
                          <a:effectLst/>
                          <a:latin typeface="Calibri" panose="020F0502020204030204" pitchFamily="34" charset="0"/>
                        </a:rPr>
                        <a:t>Paulina </a:t>
                      </a:r>
                      <a:r>
                        <a:rPr lang="en-US" sz="1600" b="0" i="0" u="none" strike="noStrike" dirty="0" err="1">
                          <a:solidFill>
                            <a:srgbClr val="000000"/>
                          </a:solidFill>
                          <a:effectLst/>
                          <a:latin typeface="Calibri" panose="020F0502020204030204" pitchFamily="34" charset="0"/>
                        </a:rPr>
                        <a:t>Coloumbo</a:t>
                      </a:r>
                      <a:r>
                        <a:rPr lang="en-US" sz="1600" b="0" i="0" u="none" strike="noStrike" dirty="0">
                          <a:solidFill>
                            <a:srgbClr val="000000"/>
                          </a:solidFill>
                          <a:effectLst/>
                          <a:latin typeface="Calibri" panose="020F0502020204030204" pitchFamily="34" charset="0"/>
                        </a:rPr>
                        <a:t> &amp; </a:t>
                      </a:r>
                    </a:p>
                    <a:p>
                      <a:pPr rtl="0" fontAlgn="t">
                        <a:buNone/>
                      </a:pPr>
                      <a:r>
                        <a:rPr lang="en-US" sz="1600" b="0" i="0" u="none" strike="noStrike" dirty="0">
                          <a:solidFill>
                            <a:srgbClr val="000000"/>
                          </a:solidFill>
                          <a:effectLst/>
                          <a:latin typeface="Calibri" panose="020F0502020204030204" pitchFamily="34" charset="0"/>
                        </a:rPr>
                        <a:t>Flavia </a:t>
                      </a:r>
                      <a:r>
                        <a:rPr lang="en-US" sz="1600" b="0" i="0" u="none" strike="noStrike" dirty="0" err="1">
                          <a:solidFill>
                            <a:srgbClr val="000000"/>
                          </a:solidFill>
                          <a:effectLst/>
                          <a:latin typeface="Calibri" panose="020F0502020204030204" pitchFamily="34" charset="0"/>
                        </a:rPr>
                        <a:t>Nakayinma</a:t>
                      </a:r>
                      <a:endParaRPr lang="en-US" sz="1600" dirty="0">
                        <a:effectLst/>
                      </a:endParaRPr>
                    </a:p>
                  </a:txBody>
                  <a:tcPr marL="67045" marR="67045" marT="44697" marB="44697">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998314348"/>
                  </a:ext>
                </a:extLst>
              </a:tr>
              <a:tr h="268182">
                <a:tc>
                  <a:txBody>
                    <a:bodyPr/>
                    <a:lstStyle/>
                    <a:p>
                      <a:pPr rtl="0" fontAlgn="t">
                        <a:buNone/>
                      </a:pPr>
                      <a:r>
                        <a:rPr lang="en-US" sz="1600" b="1" i="0" u="none" strike="noStrike" dirty="0">
                          <a:solidFill>
                            <a:srgbClr val="000000"/>
                          </a:solidFill>
                          <a:effectLst/>
                          <a:latin typeface="Calibri" panose="020F0502020204030204" pitchFamily="34" charset="0"/>
                        </a:rPr>
                        <a:t>2:35</a:t>
                      </a:r>
                      <a:endParaRPr lang="en-US" sz="1600" dirty="0">
                        <a:effectLst/>
                      </a:endParaRPr>
                    </a:p>
                  </a:txBody>
                  <a:tcPr marL="67045" marR="67045" marT="44697" marB="44697">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t">
                        <a:buNone/>
                      </a:pPr>
                      <a:r>
                        <a:rPr lang="en-US" sz="1600" b="0" i="0" u="none" strike="noStrike">
                          <a:solidFill>
                            <a:srgbClr val="000000"/>
                          </a:solidFill>
                          <a:effectLst/>
                          <a:latin typeface="Calibri" panose="020F0502020204030204" pitchFamily="34" charset="0"/>
                        </a:rPr>
                        <a:t>Nestle/Vowst</a:t>
                      </a:r>
                      <a:endParaRPr lang="en-US" sz="1600">
                        <a:effectLst/>
                      </a:endParaRPr>
                    </a:p>
                  </a:txBody>
                  <a:tcPr marL="67045" marR="67045" marT="44697" marB="44697">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t">
                        <a:buNone/>
                      </a:pPr>
                      <a:r>
                        <a:rPr lang="en-US" sz="1600" b="0" i="0" u="none" strike="noStrike">
                          <a:solidFill>
                            <a:srgbClr val="000000"/>
                          </a:solidFill>
                          <a:effectLst/>
                          <a:latin typeface="Calibri" panose="020F0502020204030204" pitchFamily="34" charset="0"/>
                        </a:rPr>
                        <a:t>Syreeta Barrett</a:t>
                      </a:r>
                      <a:endParaRPr lang="en-US" sz="1600">
                        <a:effectLst/>
                      </a:endParaRPr>
                    </a:p>
                  </a:txBody>
                  <a:tcPr marL="67045" marR="67045" marT="44697" marB="44697">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4697567"/>
                  </a:ext>
                </a:extLst>
              </a:tr>
              <a:tr h="268182">
                <a:tc>
                  <a:txBody>
                    <a:bodyPr/>
                    <a:lstStyle/>
                    <a:p>
                      <a:pPr rtl="0" fontAlgn="t">
                        <a:buNone/>
                      </a:pPr>
                      <a:r>
                        <a:rPr lang="en-US" sz="1600" b="1" i="0" u="none" strike="noStrike" dirty="0">
                          <a:solidFill>
                            <a:srgbClr val="000000"/>
                          </a:solidFill>
                          <a:effectLst/>
                          <a:latin typeface="Calibri" panose="020F0502020204030204" pitchFamily="34" charset="0"/>
                        </a:rPr>
                        <a:t>2:45</a:t>
                      </a:r>
                      <a:endParaRPr lang="en-US" sz="1600" dirty="0">
                        <a:effectLst/>
                      </a:endParaRPr>
                    </a:p>
                  </a:txBody>
                  <a:tcPr marL="67045" marR="67045" marT="44697" marB="44697">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fontAlgn="t">
                        <a:buNone/>
                      </a:pPr>
                      <a:r>
                        <a:rPr lang="en-US" sz="1600" b="0" i="0" u="none" strike="noStrike">
                          <a:solidFill>
                            <a:srgbClr val="000000"/>
                          </a:solidFill>
                          <a:effectLst/>
                          <a:latin typeface="Calibri" panose="020F0502020204030204" pitchFamily="34" charset="0"/>
                        </a:rPr>
                        <a:t>Cintas</a:t>
                      </a:r>
                      <a:endParaRPr lang="en-US" sz="1600">
                        <a:effectLst/>
                      </a:endParaRPr>
                    </a:p>
                  </a:txBody>
                  <a:tcPr marL="67045" marR="67045" marT="44697" marB="44697">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fontAlgn="t">
                        <a:buNone/>
                      </a:pPr>
                      <a:r>
                        <a:rPr lang="en-US" sz="1600" b="0" i="0" u="none" strike="noStrike" dirty="0">
                          <a:solidFill>
                            <a:srgbClr val="000000"/>
                          </a:solidFill>
                          <a:effectLst/>
                          <a:latin typeface="Calibri" panose="020F0502020204030204" pitchFamily="34" charset="0"/>
                        </a:rPr>
                        <a:t>Amy Martinez</a:t>
                      </a:r>
                      <a:endParaRPr lang="en-US" sz="1600" dirty="0">
                        <a:effectLst/>
                      </a:endParaRPr>
                    </a:p>
                  </a:txBody>
                  <a:tcPr marL="67045" marR="67045" marT="44697" marB="44697">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444021124"/>
                  </a:ext>
                </a:extLst>
              </a:tr>
              <a:tr h="625757">
                <a:tc>
                  <a:txBody>
                    <a:bodyPr/>
                    <a:lstStyle/>
                    <a:p>
                      <a:pPr rtl="0" fontAlgn="t">
                        <a:buNone/>
                      </a:pPr>
                      <a:r>
                        <a:rPr lang="en-US" sz="1600" b="1" i="0" u="none" strike="noStrike" dirty="0">
                          <a:solidFill>
                            <a:srgbClr val="000000"/>
                          </a:solidFill>
                          <a:effectLst/>
                          <a:latin typeface="Calibri" panose="020F0502020204030204" pitchFamily="34" charset="0"/>
                        </a:rPr>
                        <a:t>3:00</a:t>
                      </a:r>
                      <a:endParaRPr lang="en-US" sz="1600" dirty="0">
                        <a:effectLst/>
                      </a:endParaRPr>
                    </a:p>
                  </a:txBody>
                  <a:tcPr marL="67045" marR="67045" marT="44697" marB="44697">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t">
                        <a:buNone/>
                      </a:pPr>
                      <a:r>
                        <a:rPr lang="en-US" sz="1600" b="0" i="0" u="none" strike="noStrike">
                          <a:solidFill>
                            <a:srgbClr val="000000"/>
                          </a:solidFill>
                          <a:effectLst/>
                          <a:latin typeface="Calibri" panose="020F0502020204030204" pitchFamily="34" charset="0"/>
                        </a:rPr>
                        <a:t>Breaking the Chain: How hospitals and health departments can stop </a:t>
                      </a:r>
                      <a:r>
                        <a:rPr lang="en-US" sz="1600" b="0" i="1" u="none" strike="noStrike">
                          <a:solidFill>
                            <a:srgbClr val="000000"/>
                          </a:solidFill>
                          <a:effectLst/>
                          <a:latin typeface="Calibri" panose="020F0502020204030204" pitchFamily="34" charset="0"/>
                        </a:rPr>
                        <a:t>Candida auris </a:t>
                      </a:r>
                      <a:r>
                        <a:rPr lang="en-US" sz="1600" b="0" i="0" u="none" strike="noStrike">
                          <a:solidFill>
                            <a:srgbClr val="000000"/>
                          </a:solidFill>
                          <a:effectLst/>
                          <a:latin typeface="Calibri" panose="020F0502020204030204" pitchFamily="34" charset="0"/>
                        </a:rPr>
                        <a:t>together</a:t>
                      </a:r>
                      <a:endParaRPr lang="en-US" sz="1600">
                        <a:effectLst/>
                      </a:endParaRPr>
                    </a:p>
                  </a:txBody>
                  <a:tcPr marL="67045" marR="67045" marT="44697" marB="44697">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t">
                        <a:buNone/>
                      </a:pPr>
                      <a:r>
                        <a:rPr lang="sv-SE" sz="1600" b="0" i="0" u="none" strike="noStrike">
                          <a:solidFill>
                            <a:srgbClr val="000000"/>
                          </a:solidFill>
                          <a:effectLst/>
                          <a:latin typeface="Calibri" panose="020F0502020204030204" pitchFamily="34" charset="0"/>
                        </a:rPr>
                        <a:t>Amy Lind, MPH &amp; Morgan Baker, RN MSN CIC</a:t>
                      </a:r>
                      <a:endParaRPr lang="sv-SE" sz="1600">
                        <a:effectLst/>
                      </a:endParaRPr>
                    </a:p>
                  </a:txBody>
                  <a:tcPr marL="67045" marR="67045" marT="44697" marB="44697">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3518857"/>
                  </a:ext>
                </a:extLst>
              </a:tr>
              <a:tr h="268182">
                <a:tc>
                  <a:txBody>
                    <a:bodyPr/>
                    <a:lstStyle/>
                    <a:p>
                      <a:pPr rtl="0" fontAlgn="t">
                        <a:buNone/>
                      </a:pPr>
                      <a:r>
                        <a:rPr lang="en-US" sz="1600" b="1" i="0" u="none" strike="noStrike" dirty="0">
                          <a:solidFill>
                            <a:srgbClr val="000000"/>
                          </a:solidFill>
                          <a:effectLst/>
                          <a:latin typeface="Calibri" panose="020F0502020204030204" pitchFamily="34" charset="0"/>
                        </a:rPr>
                        <a:t>3:30</a:t>
                      </a:r>
                      <a:endParaRPr lang="en-US" sz="1600" dirty="0">
                        <a:effectLst/>
                      </a:endParaRPr>
                    </a:p>
                  </a:txBody>
                  <a:tcPr marL="67045" marR="67045" marT="44697" marB="44697">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fontAlgn="t">
                        <a:buNone/>
                      </a:pPr>
                      <a:r>
                        <a:rPr lang="en-US" sz="1600" b="0" i="0" u="none" strike="noStrike" dirty="0">
                          <a:solidFill>
                            <a:srgbClr val="000000"/>
                          </a:solidFill>
                          <a:effectLst/>
                          <a:latin typeface="Calibri" panose="020F0502020204030204" pitchFamily="34" charset="0"/>
                        </a:rPr>
                        <a:t>Closeout</a:t>
                      </a:r>
                      <a:endParaRPr lang="en-US" sz="1600" dirty="0">
                        <a:effectLst/>
                      </a:endParaRPr>
                    </a:p>
                  </a:txBody>
                  <a:tcPr marL="67045" marR="67045" marT="44697" marB="44697">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fontAlgn="t">
                        <a:buNone/>
                      </a:pPr>
                      <a:r>
                        <a:rPr lang="en-US" sz="1600" b="0" i="0" u="none" strike="noStrike" dirty="0">
                          <a:solidFill>
                            <a:srgbClr val="000000"/>
                          </a:solidFill>
                          <a:effectLst/>
                          <a:latin typeface="Calibri" panose="020F0502020204030204" pitchFamily="34" charset="0"/>
                        </a:rPr>
                        <a:t>Kristin Grimes, RN MSN CIC</a:t>
                      </a:r>
                      <a:endParaRPr lang="en-US" sz="1600" dirty="0">
                        <a:effectLst/>
                      </a:endParaRPr>
                    </a:p>
                  </a:txBody>
                  <a:tcPr marL="67045" marR="67045" marT="44697" marB="44697">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318859554"/>
                  </a:ext>
                </a:extLst>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33809EDB-7602-9AE5-AC7C-4894FB44F542}"/>
              </a:ext>
            </a:extLst>
          </p:cNvPr>
          <p:cNvGraphicFramePr>
            <a:graphicFrameLocks noGrp="1"/>
          </p:cNvGraphicFramePr>
          <p:nvPr>
            <p:ph sz="quarter" idx="10"/>
          </p:nvPr>
        </p:nvGraphicFramePr>
        <p:xfrm>
          <a:off x="508000" y="1320800"/>
          <a:ext cx="11214100" cy="5041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4D9581E5-ECAF-4461-362B-5960546BA98C}"/>
              </a:ext>
            </a:extLst>
          </p:cNvPr>
          <p:cNvSpPr txBox="1"/>
          <p:nvPr/>
        </p:nvSpPr>
        <p:spPr>
          <a:xfrm>
            <a:off x="508000" y="109499"/>
            <a:ext cx="11099801" cy="914400"/>
          </a:xfrm>
          <a:prstGeom prst="rect">
            <a:avLst/>
          </a:prstGeom>
        </p:spPr>
        <p:txBody>
          <a:bodyPr vert="horz" lIns="91440" tIns="45720" rIns="91440" bIns="45720" rtlCol="0" anchor="ctr">
            <a:normAutofit/>
          </a:bodyPr>
          <a:lstStyle/>
          <a:p>
            <a:pPr marL="0" marR="0" lvl="0" indent="0" algn="l" defTabSz="914411"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a:ln>
                  <a:noFill/>
                </a:ln>
                <a:solidFill>
                  <a:prstClr val="white"/>
                </a:solidFill>
                <a:effectLst/>
                <a:uLnTx/>
                <a:uFillTx/>
                <a:latin typeface="Verdana"/>
                <a:ea typeface="+mn-ea"/>
                <a:cs typeface="+mn-cs"/>
              </a:rPr>
              <a:t>High Reliability Organizations (HRO)</a:t>
            </a:r>
          </a:p>
        </p:txBody>
      </p:sp>
    </p:spTree>
    <p:extLst>
      <p:ext uri="{BB962C8B-B14F-4D97-AF65-F5344CB8AC3E}">
        <p14:creationId xmlns:p14="http://schemas.microsoft.com/office/powerpoint/2010/main" val="25663697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7991F-3027-47F5-9E8A-7B1F3D125B35}"/>
              </a:ext>
            </a:extLst>
          </p:cNvPr>
          <p:cNvSpPr>
            <a:spLocks noGrp="1"/>
          </p:cNvSpPr>
          <p:nvPr>
            <p:ph type="title"/>
          </p:nvPr>
        </p:nvSpPr>
        <p:spPr/>
        <p:txBody>
          <a:bodyPr/>
          <a:lstStyle/>
          <a:p>
            <a:r>
              <a:rPr lang="en-US" dirty="0"/>
              <a:t>Reluctance to Simplify</a:t>
            </a:r>
            <a:br>
              <a:rPr lang="en-US" dirty="0"/>
            </a:br>
            <a:endParaRPr lang="en-US" dirty="0"/>
          </a:p>
        </p:txBody>
      </p:sp>
      <p:sp>
        <p:nvSpPr>
          <p:cNvPr id="3" name="Text Placeholder 2">
            <a:extLst>
              <a:ext uri="{FF2B5EF4-FFF2-40B4-BE49-F238E27FC236}">
                <a16:creationId xmlns:a16="http://schemas.microsoft.com/office/drawing/2014/main" id="{5BB46A00-D758-4C5E-82CB-BF6F91018E95}"/>
              </a:ext>
            </a:extLst>
          </p:cNvPr>
          <p:cNvSpPr>
            <a:spLocks noGrp="1"/>
          </p:cNvSpPr>
          <p:nvPr>
            <p:ph type="body" sz="quarter" idx="14"/>
          </p:nvPr>
        </p:nvSpPr>
        <p:spPr/>
        <p:txBody>
          <a:bodyPr>
            <a:normAutofit/>
          </a:bodyPr>
          <a:lstStyle/>
          <a:p>
            <a:pPr marL="457200" indent="-457200">
              <a:buAutoNum type="arabicPeriod"/>
            </a:pPr>
            <a:r>
              <a:rPr lang="en-US" dirty="0"/>
              <a:t>Work is complex, dynamic and not easily simplified (i.e. problems happen due to “bad apples”)</a:t>
            </a:r>
          </a:p>
          <a:p>
            <a:pPr marL="457200" indent="-457200">
              <a:buAutoNum type="arabicPeriod"/>
            </a:pPr>
            <a:endParaRPr lang="en-US" dirty="0"/>
          </a:p>
          <a:p>
            <a:pPr marL="457200" indent="-457200">
              <a:buAutoNum type="arabicPeriod"/>
            </a:pPr>
            <a:r>
              <a:rPr lang="en-US" dirty="0"/>
              <a:t>Look to deeply understand root causes (both process and culture)</a:t>
            </a:r>
          </a:p>
          <a:p>
            <a:pPr marL="457200" indent="-457200">
              <a:buAutoNum type="arabicPeriod"/>
            </a:pPr>
            <a:endParaRPr lang="en-US" dirty="0"/>
          </a:p>
          <a:p>
            <a:pPr marL="457200" indent="-457200">
              <a:buAutoNum type="arabicPeriod"/>
            </a:pPr>
            <a:r>
              <a:rPr lang="en-US" dirty="0"/>
              <a:t>Appreciate standardization’s role in reducing variation yet understand the complexity in people, relationships and processes. </a:t>
            </a:r>
          </a:p>
        </p:txBody>
      </p:sp>
      <p:pic>
        <p:nvPicPr>
          <p:cNvPr id="5" name="Online Image Placeholder 26" descr="A picture containing qr code&#10;&#10;Description automatically generated">
            <a:extLst>
              <a:ext uri="{FF2B5EF4-FFF2-40B4-BE49-F238E27FC236}">
                <a16:creationId xmlns:a16="http://schemas.microsoft.com/office/drawing/2014/main" id="{9F64DF59-E10E-46F4-8A7C-7640C0D3B79C}"/>
              </a:ext>
            </a:extLst>
          </p:cNvPr>
          <p:cNvPicPr>
            <a:picLocks noGrp="1" noChangeAspect="1"/>
          </p:cNvPicPr>
          <p:nvPr>
            <p:ph sz="quarter" idx="15"/>
          </p:nvPr>
        </p:nvPicPr>
        <p:blipFill>
          <a:blip r:embed="rId3">
            <a:extLst>
              <a:ext uri="{28A0092B-C50C-407E-A947-70E740481C1C}">
                <a14:useLocalDpi xmlns:a14="http://schemas.microsoft.com/office/drawing/2010/main" val="0"/>
              </a:ext>
            </a:extLst>
          </a:blip>
          <a:stretch>
            <a:fillRect/>
          </a:stretch>
        </p:blipFill>
        <p:spPr>
          <a:xfrm>
            <a:off x="5491956" y="504825"/>
            <a:ext cx="5856288" cy="5856288"/>
          </a:xfrm>
          <a:prstGeom prst="rect">
            <a:avLst/>
          </a:prstGeom>
        </p:spPr>
      </p:pic>
    </p:spTree>
    <p:extLst>
      <p:ext uri="{BB962C8B-B14F-4D97-AF65-F5344CB8AC3E}">
        <p14:creationId xmlns:p14="http://schemas.microsoft.com/office/powerpoint/2010/main" val="1483985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00FC3-2313-454F-B195-05A8F75B11CA}"/>
              </a:ext>
            </a:extLst>
          </p:cNvPr>
          <p:cNvSpPr>
            <a:spLocks noGrp="1"/>
          </p:cNvSpPr>
          <p:nvPr>
            <p:ph type="title"/>
          </p:nvPr>
        </p:nvSpPr>
        <p:spPr/>
        <p:txBody>
          <a:bodyPr/>
          <a:lstStyle/>
          <a:p>
            <a:r>
              <a:rPr lang="en-US"/>
              <a:t>Sensitivity to Operations</a:t>
            </a:r>
            <a:br>
              <a:rPr lang="en-US"/>
            </a:br>
            <a:endParaRPr lang="en-US"/>
          </a:p>
        </p:txBody>
      </p:sp>
      <p:sp>
        <p:nvSpPr>
          <p:cNvPr id="3" name="Text Placeholder 2">
            <a:extLst>
              <a:ext uri="{FF2B5EF4-FFF2-40B4-BE49-F238E27FC236}">
                <a16:creationId xmlns:a16="http://schemas.microsoft.com/office/drawing/2014/main" id="{C4D0A071-5910-4F43-94BD-A0E8D92991D7}"/>
              </a:ext>
            </a:extLst>
          </p:cNvPr>
          <p:cNvSpPr>
            <a:spLocks noGrp="1"/>
          </p:cNvSpPr>
          <p:nvPr>
            <p:ph type="body" sz="quarter" idx="14"/>
          </p:nvPr>
        </p:nvSpPr>
        <p:spPr/>
        <p:txBody>
          <a:bodyPr vert="horz" lIns="91440" tIns="45720" rIns="91440" bIns="45720" rtlCol="0" anchor="t">
            <a:normAutofit/>
          </a:bodyPr>
          <a:lstStyle/>
          <a:p>
            <a:pPr marL="457200" indent="-457200">
              <a:buAutoNum type="arabicPeriod"/>
            </a:pPr>
            <a:r>
              <a:rPr lang="en-US" dirty="0"/>
              <a:t>Systems are complex </a:t>
            </a:r>
          </a:p>
          <a:p>
            <a:pPr marL="457200" indent="-457200">
              <a:buAutoNum type="arabicPeriod"/>
            </a:pPr>
            <a:endParaRPr lang="en-US" dirty="0"/>
          </a:p>
          <a:p>
            <a:pPr marL="457200" indent="-457200">
              <a:buAutoNum type="arabicPeriod"/>
            </a:pPr>
            <a:r>
              <a:rPr lang="en-US" dirty="0"/>
              <a:t>HRO’s strive for constant “Big picture” or “Situational Awareness”</a:t>
            </a:r>
            <a:endParaRPr lang="en-US" dirty="0">
              <a:ea typeface="Verdana"/>
            </a:endParaRPr>
          </a:p>
          <a:p>
            <a:pPr marL="457200" indent="-457200">
              <a:buAutoNum type="arabicPeriod"/>
            </a:pPr>
            <a:endParaRPr lang="en-US" dirty="0"/>
          </a:p>
          <a:p>
            <a:pPr marL="457200" indent="-457200">
              <a:buAutoNum type="arabicPeriod"/>
            </a:pPr>
            <a:r>
              <a:rPr lang="en-US" dirty="0"/>
              <a:t>Mindfulness – how things are supposed to work vs. how they are actually working</a:t>
            </a:r>
          </a:p>
          <a:p>
            <a:endParaRPr lang="en-US" dirty="0">
              <a:ea typeface="Verdana"/>
            </a:endParaRPr>
          </a:p>
        </p:txBody>
      </p:sp>
      <p:pic>
        <p:nvPicPr>
          <p:cNvPr id="5" name="Online Image Placeholder 16" descr="Icon&#10;&#10;Description automatically generated">
            <a:extLst>
              <a:ext uri="{FF2B5EF4-FFF2-40B4-BE49-F238E27FC236}">
                <a16:creationId xmlns:a16="http://schemas.microsoft.com/office/drawing/2014/main" id="{6B0C39C2-18FD-445C-8F43-F2ED549D7FFF}"/>
              </a:ext>
            </a:extLst>
          </p:cNvPr>
          <p:cNvPicPr>
            <a:picLocks noGrp="1" noChangeAspect="1"/>
          </p:cNvPicPr>
          <p:nvPr>
            <p:ph sz="quarter" idx="15"/>
          </p:nvPr>
        </p:nvPicPr>
        <p:blipFill>
          <a:blip r:embed="rId3">
            <a:extLst>
              <a:ext uri="{28A0092B-C50C-407E-A947-70E740481C1C}">
                <a14:useLocalDpi xmlns:a14="http://schemas.microsoft.com/office/drawing/2010/main" val="0"/>
              </a:ext>
            </a:extLst>
          </a:blip>
          <a:stretch>
            <a:fillRect/>
          </a:stretch>
        </p:blipFill>
        <p:spPr>
          <a:xfrm>
            <a:off x="5491956" y="504825"/>
            <a:ext cx="5856288" cy="5856288"/>
          </a:xfrm>
        </p:spPr>
      </p:pic>
    </p:spTree>
    <p:extLst>
      <p:ext uri="{BB962C8B-B14F-4D97-AF65-F5344CB8AC3E}">
        <p14:creationId xmlns:p14="http://schemas.microsoft.com/office/powerpoint/2010/main" val="3762166746"/>
      </p:ext>
    </p:extLst>
  </p:cSld>
  <p:clrMapOvr>
    <a:masterClrMapping/>
  </p:clrMapOvr>
  <p:transition spd="slow">
    <p:cove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DB76D-86CB-459F-BF99-F20870AC5046}"/>
              </a:ext>
            </a:extLst>
          </p:cNvPr>
          <p:cNvSpPr>
            <a:spLocks noGrp="1"/>
          </p:cNvSpPr>
          <p:nvPr>
            <p:ph type="title"/>
          </p:nvPr>
        </p:nvSpPr>
        <p:spPr/>
        <p:txBody>
          <a:bodyPr/>
          <a:lstStyle/>
          <a:p>
            <a:r>
              <a:rPr lang="en-US" dirty="0"/>
              <a:t>Preoccupation with Failure </a:t>
            </a:r>
            <a:br>
              <a:rPr lang="en-US" dirty="0"/>
            </a:br>
            <a:endParaRPr lang="en-US" dirty="0"/>
          </a:p>
        </p:txBody>
      </p:sp>
      <p:sp>
        <p:nvSpPr>
          <p:cNvPr id="3" name="Text Placeholder 2">
            <a:extLst>
              <a:ext uri="{FF2B5EF4-FFF2-40B4-BE49-F238E27FC236}">
                <a16:creationId xmlns:a16="http://schemas.microsoft.com/office/drawing/2014/main" id="{CA3C8319-4CDA-41E2-AC9F-F1466B3D104A}"/>
              </a:ext>
            </a:extLst>
          </p:cNvPr>
          <p:cNvSpPr>
            <a:spLocks noGrp="1"/>
          </p:cNvSpPr>
          <p:nvPr>
            <p:ph type="body" sz="quarter" idx="14"/>
          </p:nvPr>
        </p:nvSpPr>
        <p:spPr/>
        <p:txBody>
          <a:bodyPr/>
          <a:lstStyle/>
          <a:p>
            <a:pPr marL="457200" indent="-457200">
              <a:buFont typeface="Arial" panose="020B0604020202020204" pitchFamily="34" charset="0"/>
              <a:buAutoNum type="arabicPeriod"/>
              <a:defRPr/>
            </a:pPr>
            <a:r>
              <a:rPr kumimoji="0" lang="en-US" sz="2000" b="0" i="0" u="none" strike="noStrike" kern="1200" cap="none" spc="0" normalizeH="0" baseline="0" noProof="0" dirty="0">
                <a:ln>
                  <a:noFill/>
                </a:ln>
                <a:solidFill>
                  <a:prstClr val="white"/>
                </a:solidFill>
                <a:effectLst/>
                <a:uLnTx/>
                <a:uFillTx/>
                <a:latin typeface="Verdana"/>
                <a:ea typeface="+mn-ea"/>
                <a:cs typeface="+mn-cs"/>
              </a:rPr>
              <a:t>Think about “what could go wrong” to combat the norm, “nothing is going to happen”</a:t>
            </a:r>
          </a:p>
          <a:p>
            <a:pPr marL="457200" indent="-457200">
              <a:buFont typeface="Arial" panose="020B0604020202020204" pitchFamily="34" charset="0"/>
              <a:buAutoNum type="arabicPeriod"/>
              <a:defRPr/>
            </a:pPr>
            <a:endParaRPr kumimoji="0" lang="en-US" sz="2000" b="0" i="0" u="none" strike="noStrike" kern="1200" cap="none" spc="0" normalizeH="0" baseline="0" noProof="0" dirty="0">
              <a:ln>
                <a:noFill/>
              </a:ln>
              <a:solidFill>
                <a:prstClr val="white"/>
              </a:solidFill>
              <a:effectLst/>
              <a:uLnTx/>
              <a:uFillTx/>
              <a:latin typeface="Verdana"/>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n-US" sz="2000" b="0" i="0" u="none" strike="noStrike" kern="1200" cap="none" spc="0" normalizeH="0" baseline="0" noProof="0" dirty="0">
                <a:ln>
                  <a:noFill/>
                </a:ln>
                <a:solidFill>
                  <a:prstClr val="white"/>
                </a:solidFill>
                <a:effectLst/>
                <a:uLnTx/>
                <a:uFillTx/>
                <a:latin typeface="Verdana"/>
                <a:ea typeface="+mn-ea"/>
                <a:cs typeface="+mn-cs"/>
              </a:rPr>
              <a:t>Dedication and vigilance to learning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endParaRPr kumimoji="0" lang="en-US" sz="2000" b="0" i="0" u="none" strike="noStrike" kern="1200" cap="none" spc="0" normalizeH="0" baseline="0" noProof="0" dirty="0">
              <a:ln>
                <a:noFill/>
              </a:ln>
              <a:solidFill>
                <a:prstClr val="white"/>
              </a:solidFill>
              <a:effectLst/>
              <a:uLnTx/>
              <a:uFillTx/>
              <a:latin typeface="Verdana"/>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n-US" sz="2000" b="0" i="0" u="none" strike="noStrike" kern="1200" cap="none" spc="0" normalizeH="0" baseline="0" noProof="0" dirty="0">
                <a:ln>
                  <a:noFill/>
                </a:ln>
                <a:solidFill>
                  <a:prstClr val="white"/>
                </a:solidFill>
                <a:effectLst/>
                <a:uLnTx/>
                <a:uFillTx/>
                <a:latin typeface="Verdana"/>
                <a:ea typeface="+mn-ea"/>
                <a:cs typeface="+mn-cs"/>
              </a:rPr>
              <a:t>Not waiting for errors, accidents or events to begin inquiry into risk</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endParaRPr kumimoji="0" lang="en-US" sz="2000" b="0" i="0" u="none" strike="noStrike" kern="1200" cap="none" spc="0" normalizeH="0" baseline="0" noProof="0" dirty="0">
              <a:ln>
                <a:noFill/>
              </a:ln>
              <a:solidFill>
                <a:prstClr val="white"/>
              </a:solidFill>
              <a:effectLst/>
              <a:uLnTx/>
              <a:uFillTx/>
              <a:latin typeface="Verdana"/>
              <a:ea typeface="+mn-ea"/>
              <a:cs typeface="+mn-cs"/>
            </a:endParaRPr>
          </a:p>
          <a:p>
            <a:endParaRPr lang="en-US" dirty="0"/>
          </a:p>
        </p:txBody>
      </p:sp>
      <p:pic>
        <p:nvPicPr>
          <p:cNvPr id="6" name="Online Image Placeholder 21">
            <a:extLst>
              <a:ext uri="{FF2B5EF4-FFF2-40B4-BE49-F238E27FC236}">
                <a16:creationId xmlns:a16="http://schemas.microsoft.com/office/drawing/2014/main" id="{895A6AAD-D499-44B6-B1D9-817A3CF06D6D}"/>
              </a:ext>
            </a:extLst>
          </p:cNvPr>
          <p:cNvPicPr>
            <a:picLocks noChangeAspect="1"/>
          </p:cNvPicPr>
          <p:nvPr/>
        </p:nvPicPr>
        <p:blipFill>
          <a:blip r:embed="rId3"/>
          <a:stretch>
            <a:fillRect/>
          </a:stretch>
        </p:blipFill>
        <p:spPr>
          <a:xfrm>
            <a:off x="5673733" y="217186"/>
            <a:ext cx="5861304" cy="5861304"/>
          </a:xfrm>
          <a:prstGeom prst="rect">
            <a:avLst/>
          </a:prstGeom>
        </p:spPr>
      </p:pic>
    </p:spTree>
    <p:extLst>
      <p:ext uri="{BB962C8B-B14F-4D97-AF65-F5344CB8AC3E}">
        <p14:creationId xmlns:p14="http://schemas.microsoft.com/office/powerpoint/2010/main" val="569380010"/>
      </p:ext>
    </p:extLst>
  </p:cSld>
  <p:clrMapOvr>
    <a:masterClrMapping/>
  </p:clrMapOvr>
  <p:transition spd="med">
    <p:wheel spokes="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2604B-4146-47D9-AC3A-40021CF73373}"/>
              </a:ext>
            </a:extLst>
          </p:cNvPr>
          <p:cNvSpPr>
            <a:spLocks noGrp="1"/>
          </p:cNvSpPr>
          <p:nvPr>
            <p:ph type="title"/>
          </p:nvPr>
        </p:nvSpPr>
        <p:spPr/>
        <p:txBody>
          <a:bodyPr/>
          <a:lstStyle/>
          <a:p>
            <a:r>
              <a:rPr lang="en-US"/>
              <a:t>Commitment to Resilience</a:t>
            </a:r>
            <a:br>
              <a:rPr lang="en-US"/>
            </a:br>
            <a:endParaRPr lang="en-US"/>
          </a:p>
        </p:txBody>
      </p:sp>
      <p:sp>
        <p:nvSpPr>
          <p:cNvPr id="3" name="Text Placeholder 2">
            <a:extLst>
              <a:ext uri="{FF2B5EF4-FFF2-40B4-BE49-F238E27FC236}">
                <a16:creationId xmlns:a16="http://schemas.microsoft.com/office/drawing/2014/main" id="{02BDE7B9-F6EC-4F1D-9242-8E34EDA9312F}"/>
              </a:ext>
            </a:extLst>
          </p:cNvPr>
          <p:cNvSpPr>
            <a:spLocks noGrp="1"/>
          </p:cNvSpPr>
          <p:nvPr>
            <p:ph type="body" sz="quarter" idx="14"/>
          </p:nvPr>
        </p:nvSpPr>
        <p:spPr/>
        <p:txBody>
          <a:bodyPr/>
          <a:lstStyle/>
          <a:p>
            <a:pPr marL="457200" indent="-457200">
              <a:buAutoNum type="arabicPeriod"/>
            </a:pPr>
            <a:r>
              <a:rPr lang="en-US" dirty="0"/>
              <a:t>Commitment to the unpredictable nature of system failures</a:t>
            </a:r>
          </a:p>
          <a:p>
            <a:pPr marL="457200" indent="-457200">
              <a:buAutoNum type="arabicPeriod"/>
            </a:pPr>
            <a:endParaRPr lang="en-US" dirty="0"/>
          </a:p>
          <a:p>
            <a:pPr marL="457200" indent="-457200">
              <a:buAutoNum type="arabicPeriod"/>
            </a:pPr>
            <a:r>
              <a:rPr lang="en-US" dirty="0"/>
              <a:t>Mechanisms for routinely monitoring the environment for risks to mitigate chances for failure</a:t>
            </a:r>
          </a:p>
          <a:p>
            <a:pPr marL="457200" indent="-457200">
              <a:buAutoNum type="arabicPeriod"/>
            </a:pPr>
            <a:endParaRPr lang="en-US" dirty="0"/>
          </a:p>
          <a:p>
            <a:pPr marL="457200" indent="-457200">
              <a:buAutoNum type="arabicPeriod"/>
            </a:pPr>
            <a:r>
              <a:rPr lang="en-US" dirty="0"/>
              <a:t>Well defined processes for inquiry when failure does occur</a:t>
            </a:r>
          </a:p>
          <a:p>
            <a:endParaRPr lang="en-US" dirty="0"/>
          </a:p>
        </p:txBody>
      </p:sp>
      <p:pic>
        <p:nvPicPr>
          <p:cNvPr id="7" name="Online Image Placeholder 31" descr="Icon&#10;&#10;Description automatically generated">
            <a:extLst>
              <a:ext uri="{FF2B5EF4-FFF2-40B4-BE49-F238E27FC236}">
                <a16:creationId xmlns:a16="http://schemas.microsoft.com/office/drawing/2014/main" id="{32228881-25F5-4BF1-B995-F50B571BFE68}"/>
              </a:ext>
            </a:extLst>
          </p:cNvPr>
          <p:cNvPicPr>
            <a:picLocks noGrp="1" noChangeAspect="1"/>
          </p:cNvPicPr>
          <p:nvPr>
            <p:ph sz="quarter" idx="15"/>
          </p:nvPr>
        </p:nvPicPr>
        <p:blipFill>
          <a:blip r:embed="rId3">
            <a:extLst>
              <a:ext uri="{28A0092B-C50C-407E-A947-70E740481C1C}">
                <a14:useLocalDpi xmlns:a14="http://schemas.microsoft.com/office/drawing/2010/main" val="0"/>
              </a:ext>
            </a:extLst>
          </a:blip>
          <a:stretch>
            <a:fillRect/>
          </a:stretch>
        </p:blipFill>
        <p:spPr>
          <a:xfrm>
            <a:off x="5491956" y="504825"/>
            <a:ext cx="5856288" cy="5856288"/>
          </a:xfrm>
        </p:spPr>
      </p:pic>
    </p:spTree>
    <p:extLst>
      <p:ext uri="{BB962C8B-B14F-4D97-AF65-F5344CB8AC3E}">
        <p14:creationId xmlns:p14="http://schemas.microsoft.com/office/powerpoint/2010/main" val="6344815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623AD-1B7C-46FA-A57B-BB9B41B352E1}"/>
              </a:ext>
            </a:extLst>
          </p:cNvPr>
          <p:cNvSpPr>
            <a:spLocks noGrp="1"/>
          </p:cNvSpPr>
          <p:nvPr>
            <p:ph type="title"/>
          </p:nvPr>
        </p:nvSpPr>
        <p:spPr/>
        <p:txBody>
          <a:bodyPr/>
          <a:lstStyle/>
          <a:p>
            <a:r>
              <a:rPr lang="en-US"/>
              <a:t>Deference to Expertise </a:t>
            </a:r>
            <a:br>
              <a:rPr lang="en-US"/>
            </a:br>
            <a:endParaRPr lang="en-US"/>
          </a:p>
        </p:txBody>
      </p:sp>
      <p:sp>
        <p:nvSpPr>
          <p:cNvPr id="3" name="Text Placeholder 2">
            <a:extLst>
              <a:ext uri="{FF2B5EF4-FFF2-40B4-BE49-F238E27FC236}">
                <a16:creationId xmlns:a16="http://schemas.microsoft.com/office/drawing/2014/main" id="{DB38ECCE-043D-40C0-BE34-9EB2C39C72B7}"/>
              </a:ext>
            </a:extLst>
          </p:cNvPr>
          <p:cNvSpPr>
            <a:spLocks noGrp="1"/>
          </p:cNvSpPr>
          <p:nvPr>
            <p:ph type="body" sz="quarter" idx="14"/>
          </p:nvPr>
        </p:nvSpPr>
        <p:spPr/>
        <p:txBody>
          <a:bodyPr>
            <a:normAutofit/>
          </a:bodyPr>
          <a:lstStyle/>
          <a:p>
            <a:pPr marL="457200" indent="-457200">
              <a:buAutoNum type="arabicPeriod"/>
            </a:pPr>
            <a:r>
              <a:rPr lang="en-US"/>
              <a:t>People closest to the work are the most knowledgeable about the work</a:t>
            </a:r>
          </a:p>
          <a:p>
            <a:pPr marL="457200" indent="-457200">
              <a:buAutoNum type="arabicPeriod"/>
            </a:pPr>
            <a:endParaRPr lang="en-US"/>
          </a:p>
          <a:p>
            <a:pPr marL="457200" indent="-457200">
              <a:buAutoNum type="arabicPeriod"/>
            </a:pPr>
            <a:r>
              <a:rPr lang="en-US"/>
              <a:t>Deference to those in the environment with greatest knowledge may not be most senior</a:t>
            </a:r>
          </a:p>
          <a:p>
            <a:pPr marL="457200" indent="-457200">
              <a:buAutoNum type="arabicPeriod"/>
            </a:pPr>
            <a:endParaRPr lang="en-US"/>
          </a:p>
          <a:p>
            <a:pPr marL="457200" indent="-457200">
              <a:buAutoNum type="arabicPeriod"/>
            </a:pPr>
            <a:r>
              <a:rPr lang="en-US"/>
              <a:t>High levels of psychological safety are needed so all stakeholders are comfortable to surface concerns</a:t>
            </a:r>
          </a:p>
          <a:p>
            <a:endParaRPr lang="en-US"/>
          </a:p>
        </p:txBody>
      </p:sp>
      <p:pic>
        <p:nvPicPr>
          <p:cNvPr id="5" name="Online Image Placeholder 35" descr="Icon&#10;&#10;Description automatically generated">
            <a:extLst>
              <a:ext uri="{FF2B5EF4-FFF2-40B4-BE49-F238E27FC236}">
                <a16:creationId xmlns:a16="http://schemas.microsoft.com/office/drawing/2014/main" id="{412A86B6-2126-4F4D-BE2A-13E280801D88}"/>
              </a:ext>
            </a:extLst>
          </p:cNvPr>
          <p:cNvPicPr>
            <a:picLocks noGrp="1" noChangeAspect="1"/>
          </p:cNvPicPr>
          <p:nvPr>
            <p:ph sz="quarter" idx="15"/>
          </p:nvPr>
        </p:nvPicPr>
        <p:blipFill>
          <a:blip r:embed="rId3">
            <a:extLst>
              <a:ext uri="{28A0092B-C50C-407E-A947-70E740481C1C}">
                <a14:useLocalDpi xmlns:a14="http://schemas.microsoft.com/office/drawing/2010/main" val="0"/>
              </a:ext>
            </a:extLst>
          </a:blip>
          <a:stretch>
            <a:fillRect/>
          </a:stretch>
        </p:blipFill>
        <p:spPr>
          <a:xfrm>
            <a:off x="5491956" y="504825"/>
            <a:ext cx="5856288" cy="5856288"/>
          </a:xfrm>
        </p:spPr>
      </p:pic>
    </p:spTree>
    <p:extLst>
      <p:ext uri="{BB962C8B-B14F-4D97-AF65-F5344CB8AC3E}">
        <p14:creationId xmlns:p14="http://schemas.microsoft.com/office/powerpoint/2010/main" val="8630562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99BA44-3F8F-6078-6454-66A252C5CAD9}"/>
              </a:ext>
            </a:extLst>
          </p:cNvPr>
          <p:cNvSpPr>
            <a:spLocks noGrp="1"/>
          </p:cNvSpPr>
          <p:nvPr>
            <p:ph type="title"/>
          </p:nvPr>
        </p:nvSpPr>
        <p:spPr/>
        <p:txBody>
          <a:bodyPr>
            <a:normAutofit fontScale="90000"/>
          </a:bodyPr>
          <a:lstStyle/>
          <a:p>
            <a:r>
              <a:rPr lang="en-US" dirty="0"/>
              <a:t>Sounds great, but what does that mean for me?</a:t>
            </a:r>
          </a:p>
        </p:txBody>
      </p:sp>
    </p:spTree>
    <p:extLst>
      <p:ext uri="{BB962C8B-B14F-4D97-AF65-F5344CB8AC3E}">
        <p14:creationId xmlns:p14="http://schemas.microsoft.com/office/powerpoint/2010/main" val="17924386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60443E-E291-4AE4-B668-E54C2030A3F6}"/>
              </a:ext>
            </a:extLst>
          </p:cNvPr>
          <p:cNvPicPr>
            <a:picLocks noChangeAspect="1"/>
          </p:cNvPicPr>
          <p:nvPr/>
        </p:nvPicPr>
        <p:blipFill rotWithShape="1">
          <a:blip r:embed="rId3"/>
          <a:srcRect l="8681"/>
          <a:stretch/>
        </p:blipFill>
        <p:spPr>
          <a:xfrm>
            <a:off x="0" y="0"/>
            <a:ext cx="12192000" cy="6858000"/>
          </a:xfrm>
          <a:prstGeom prst="rect">
            <a:avLst/>
          </a:prstGeom>
        </p:spPr>
      </p:pic>
    </p:spTree>
    <p:extLst>
      <p:ext uri="{BB962C8B-B14F-4D97-AF65-F5344CB8AC3E}">
        <p14:creationId xmlns:p14="http://schemas.microsoft.com/office/powerpoint/2010/main" val="26077977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ctangle 117">
            <a:extLst>
              <a:ext uri="{FF2B5EF4-FFF2-40B4-BE49-F238E27FC236}">
                <a16:creationId xmlns:a16="http://schemas.microsoft.com/office/drawing/2014/main" id="{481E7787-ABBE-4871-94CD-BE3A3E7B2D33}"/>
              </a:ext>
            </a:extLst>
          </p:cNvPr>
          <p:cNvSpPr/>
          <p:nvPr/>
        </p:nvSpPr>
        <p:spPr>
          <a:xfrm>
            <a:off x="649941" y="1479177"/>
            <a:ext cx="5442342" cy="4415115"/>
          </a:xfrm>
          <a:prstGeom prst="rect">
            <a:avLst/>
          </a:prstGeom>
        </p:spPr>
        <p:txBody>
          <a:bodyPr vert="horz" lIns="80682" tIns="40341" rIns="80682" bIns="40341" rtlCol="0">
            <a:normAutofit/>
          </a:bodyPr>
          <a:lstStyle/>
          <a:p>
            <a:pPr marL="403433" marR="0" lvl="0" indent="-403433" algn="l" defTabSz="806867" rtl="0" eaLnBrk="1" fontAlgn="auto" latinLnBrk="0" hangingPunct="1">
              <a:lnSpc>
                <a:spcPct val="90000"/>
              </a:lnSpc>
              <a:spcBef>
                <a:spcPts val="529"/>
              </a:spcBef>
              <a:spcAft>
                <a:spcPts val="529"/>
              </a:spcAft>
              <a:buClrTx/>
              <a:buSzTx/>
              <a:buFont typeface="Arial" panose="020B0604020202020204" pitchFamily="34" charset="0"/>
              <a:buChar char="•"/>
              <a:tabLst/>
              <a:defRPr/>
            </a:pPr>
            <a:endParaRPr kumimoji="0" lang="en-US" sz="2471" b="0" i="0" u="none" strike="noStrike" kern="1200" cap="none" spc="0" normalizeH="0" baseline="0" noProof="0">
              <a:ln>
                <a:noFill/>
              </a:ln>
              <a:solidFill>
                <a:prstClr val="black">
                  <a:lumMod val="65000"/>
                  <a:lumOff val="35000"/>
                </a:prstClr>
              </a:solidFill>
              <a:effectLst/>
              <a:uLnTx/>
              <a:uFillTx/>
              <a:latin typeface="Effra" panose="020B0603020203020204" pitchFamily="34" charset="0"/>
              <a:ea typeface="+mn-ea"/>
              <a:cs typeface="Effra" panose="020B0603020203020204" pitchFamily="34" charset="0"/>
            </a:endParaRPr>
          </a:p>
        </p:txBody>
      </p:sp>
      <p:sp>
        <p:nvSpPr>
          <p:cNvPr id="12" name="Rectangle 11">
            <a:extLst>
              <a:ext uri="{FF2B5EF4-FFF2-40B4-BE49-F238E27FC236}">
                <a16:creationId xmlns:a16="http://schemas.microsoft.com/office/drawing/2014/main" id="{7A4E1466-C687-4027-BDE5-55D00F32E506}"/>
              </a:ext>
            </a:extLst>
          </p:cNvPr>
          <p:cNvSpPr/>
          <p:nvPr/>
        </p:nvSpPr>
        <p:spPr>
          <a:xfrm>
            <a:off x="-3446" y="0"/>
            <a:ext cx="510092"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B3BDDEF4-9D8F-41CB-95F7-B76CE9B19654}"/>
              </a:ext>
            </a:extLst>
          </p:cNvPr>
          <p:cNvSpPr/>
          <p:nvPr/>
        </p:nvSpPr>
        <p:spPr>
          <a:xfrm rot="-5400000">
            <a:off x="-3216334" y="3144955"/>
            <a:ext cx="6895528" cy="56809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Picture 10" descr="Logo&#10;&#10;Description automatically generated">
            <a:extLst>
              <a:ext uri="{FF2B5EF4-FFF2-40B4-BE49-F238E27FC236}">
                <a16:creationId xmlns:a16="http://schemas.microsoft.com/office/drawing/2014/main" id="{00634999-C716-4624-889E-89984EDE4A97}"/>
              </a:ext>
            </a:extLst>
          </p:cNvPr>
          <p:cNvPicPr>
            <a:picLocks noChangeAspect="1"/>
          </p:cNvPicPr>
          <p:nvPr/>
        </p:nvPicPr>
        <p:blipFill>
          <a:blip r:embed="rId4"/>
          <a:stretch>
            <a:fillRect/>
          </a:stretch>
        </p:blipFill>
        <p:spPr>
          <a:xfrm>
            <a:off x="9950130" y="6450249"/>
            <a:ext cx="1763815" cy="254476"/>
          </a:xfrm>
          <a:prstGeom prst="rect">
            <a:avLst/>
          </a:prstGeom>
        </p:spPr>
      </p:pic>
      <p:pic>
        <p:nvPicPr>
          <p:cNvPr id="9" name="Picture 8">
            <a:extLst>
              <a:ext uri="{FF2B5EF4-FFF2-40B4-BE49-F238E27FC236}">
                <a16:creationId xmlns:a16="http://schemas.microsoft.com/office/drawing/2014/main" id="{ACA498E3-FB12-4A43-9453-0B31683B863F}"/>
              </a:ext>
            </a:extLst>
          </p:cNvPr>
          <p:cNvPicPr>
            <a:picLocks noChangeAspect="1"/>
          </p:cNvPicPr>
          <p:nvPr/>
        </p:nvPicPr>
        <p:blipFill rotWithShape="1">
          <a:blip r:embed="rId5"/>
          <a:srcRect t="14254" b="56407"/>
          <a:stretch/>
        </p:blipFill>
        <p:spPr>
          <a:xfrm>
            <a:off x="1211334" y="1887750"/>
            <a:ext cx="10502611" cy="1729410"/>
          </a:xfrm>
          <a:prstGeom prst="rect">
            <a:avLst/>
          </a:prstGeom>
        </p:spPr>
      </p:pic>
      <p:sp>
        <p:nvSpPr>
          <p:cNvPr id="2" name="TextBox 1">
            <a:extLst>
              <a:ext uri="{FF2B5EF4-FFF2-40B4-BE49-F238E27FC236}">
                <a16:creationId xmlns:a16="http://schemas.microsoft.com/office/drawing/2014/main" id="{6C651D64-F3B2-BFA6-FA49-715487A21101}"/>
              </a:ext>
            </a:extLst>
          </p:cNvPr>
          <p:cNvSpPr txBox="1"/>
          <p:nvPr/>
        </p:nvSpPr>
        <p:spPr>
          <a:xfrm>
            <a:off x="649941" y="6507202"/>
            <a:ext cx="172996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205B"/>
                </a:solidFill>
                <a:effectLst/>
                <a:uLnTx/>
                <a:uFillTx/>
                <a:latin typeface="Verdana"/>
                <a:ea typeface="+mn-ea"/>
                <a:cs typeface="+mn-cs"/>
              </a:rPr>
              <a:t>The Flow Consortium.</a:t>
            </a:r>
          </a:p>
        </p:txBody>
      </p:sp>
      <p:sp>
        <p:nvSpPr>
          <p:cNvPr id="3" name="TextBox 2">
            <a:extLst>
              <a:ext uri="{FF2B5EF4-FFF2-40B4-BE49-F238E27FC236}">
                <a16:creationId xmlns:a16="http://schemas.microsoft.com/office/drawing/2014/main" id="{EFE459A4-E412-92D0-612F-A48D1FB7EE58}"/>
              </a:ext>
            </a:extLst>
          </p:cNvPr>
          <p:cNvSpPr txBox="1"/>
          <p:nvPr/>
        </p:nvSpPr>
        <p:spPr>
          <a:xfrm>
            <a:off x="4382520" y="604657"/>
            <a:ext cx="431720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5B"/>
                </a:solidFill>
                <a:effectLst/>
                <a:uLnTx/>
                <a:uFillTx/>
                <a:latin typeface="Verdana"/>
                <a:ea typeface="+mn-ea"/>
                <a:cs typeface="+mn-cs"/>
              </a:rPr>
              <a:t>“Work as Imagined”</a:t>
            </a:r>
          </a:p>
        </p:txBody>
      </p:sp>
      <p:sp>
        <p:nvSpPr>
          <p:cNvPr id="4" name="TextBox 3">
            <a:extLst>
              <a:ext uri="{FF2B5EF4-FFF2-40B4-BE49-F238E27FC236}">
                <a16:creationId xmlns:a16="http://schemas.microsoft.com/office/drawing/2014/main" id="{BE3EAA2C-FAFA-4361-33B7-3522083D7CA6}"/>
              </a:ext>
            </a:extLst>
          </p:cNvPr>
          <p:cNvSpPr txBox="1"/>
          <p:nvPr/>
        </p:nvSpPr>
        <p:spPr>
          <a:xfrm>
            <a:off x="3684410" y="4141925"/>
            <a:ext cx="4830617" cy="230832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5B"/>
                </a:solidFill>
                <a:effectLst/>
                <a:uLnTx/>
                <a:uFillTx/>
                <a:latin typeface="Verdana"/>
                <a:ea typeface="+mn-ea"/>
                <a:cs typeface="+mn-cs"/>
              </a:rPr>
              <a:t>Leaders: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5B"/>
                </a:solidFill>
                <a:effectLst/>
                <a:uLnTx/>
                <a:uFillTx/>
                <a:latin typeface="Verdana"/>
                <a:ea typeface="+mn-ea"/>
                <a:cs typeface="+mn-cs"/>
              </a:rPr>
              <a:t>Think “normal work” is safe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5B"/>
                </a:solidFill>
                <a:effectLst/>
                <a:uLnTx/>
                <a:uFillTx/>
                <a:latin typeface="Verdana"/>
                <a:ea typeface="+mn-ea"/>
                <a:cs typeface="+mn-cs"/>
              </a:rPr>
              <a:t>See error as a choice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5B"/>
                </a:solidFill>
                <a:effectLst/>
                <a:uLnTx/>
                <a:uFillTx/>
                <a:latin typeface="Verdana"/>
                <a:ea typeface="+mn-ea"/>
                <a:cs typeface="+mn-cs"/>
              </a:rPr>
              <a:t>Hold people accountable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5B"/>
                </a:solidFill>
                <a:effectLst/>
                <a:uLnTx/>
                <a:uFillTx/>
                <a:latin typeface="Verdana"/>
                <a:ea typeface="+mn-ea"/>
                <a:cs typeface="+mn-cs"/>
              </a:rPr>
              <a:t>Tell people what to do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5B"/>
                </a:solidFill>
                <a:effectLst/>
                <a:uLnTx/>
                <a:uFillTx/>
                <a:latin typeface="Verdana"/>
                <a:ea typeface="+mn-ea"/>
                <a:cs typeface="+mn-cs"/>
              </a:rPr>
              <a:t>Enforce the policies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5B"/>
                </a:solidFill>
                <a:effectLst/>
                <a:uLnTx/>
                <a:uFillTx/>
                <a:latin typeface="Verdana"/>
                <a:ea typeface="+mn-ea"/>
                <a:cs typeface="+mn-cs"/>
              </a:rPr>
              <a:t>Find the “broken part”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5B"/>
                </a:solidFill>
                <a:effectLst/>
                <a:uLnTx/>
                <a:uFillTx/>
                <a:latin typeface="Verdana"/>
                <a:ea typeface="+mn-ea"/>
                <a:cs typeface="+mn-cs"/>
              </a:rPr>
              <a:t>See safety as the absence of bad things</a:t>
            </a:r>
          </a:p>
        </p:txBody>
      </p:sp>
    </p:spTree>
    <p:custDataLst>
      <p:tags r:id="rId1"/>
    </p:custDataLst>
    <p:extLst>
      <p:ext uri="{BB962C8B-B14F-4D97-AF65-F5344CB8AC3E}">
        <p14:creationId xmlns:p14="http://schemas.microsoft.com/office/powerpoint/2010/main" val="175787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ctangle 117">
            <a:extLst>
              <a:ext uri="{FF2B5EF4-FFF2-40B4-BE49-F238E27FC236}">
                <a16:creationId xmlns:a16="http://schemas.microsoft.com/office/drawing/2014/main" id="{481E7787-ABBE-4871-94CD-BE3A3E7B2D33}"/>
              </a:ext>
            </a:extLst>
          </p:cNvPr>
          <p:cNvSpPr/>
          <p:nvPr/>
        </p:nvSpPr>
        <p:spPr>
          <a:xfrm>
            <a:off x="649941" y="1479177"/>
            <a:ext cx="5442342" cy="4415115"/>
          </a:xfrm>
          <a:prstGeom prst="rect">
            <a:avLst/>
          </a:prstGeom>
        </p:spPr>
        <p:txBody>
          <a:bodyPr vert="horz" lIns="80682" tIns="40341" rIns="80682" bIns="40341" rtlCol="0">
            <a:normAutofit/>
          </a:bodyPr>
          <a:lstStyle/>
          <a:p>
            <a:pPr marL="403433" marR="0" lvl="0" indent="-403433" algn="l" defTabSz="806867" rtl="0" eaLnBrk="1" fontAlgn="auto" latinLnBrk="0" hangingPunct="1">
              <a:lnSpc>
                <a:spcPct val="90000"/>
              </a:lnSpc>
              <a:spcBef>
                <a:spcPts val="529"/>
              </a:spcBef>
              <a:spcAft>
                <a:spcPts val="529"/>
              </a:spcAft>
              <a:buClrTx/>
              <a:buSzTx/>
              <a:buFont typeface="Arial" panose="020B0604020202020204" pitchFamily="34" charset="0"/>
              <a:buChar char="•"/>
              <a:tabLst/>
              <a:defRPr/>
            </a:pPr>
            <a:endParaRPr kumimoji="0" lang="en-US" sz="2471" b="0" i="0" u="none" strike="noStrike" kern="1200" cap="none" spc="0" normalizeH="0" baseline="0" noProof="0">
              <a:ln>
                <a:noFill/>
              </a:ln>
              <a:solidFill>
                <a:prstClr val="black">
                  <a:lumMod val="65000"/>
                  <a:lumOff val="35000"/>
                </a:prstClr>
              </a:solidFill>
              <a:effectLst/>
              <a:uLnTx/>
              <a:uFillTx/>
              <a:latin typeface="Effra" panose="020B0603020203020204" pitchFamily="34" charset="0"/>
              <a:ea typeface="+mn-ea"/>
              <a:cs typeface="Effra" panose="020B0603020203020204" pitchFamily="34" charset="0"/>
            </a:endParaRPr>
          </a:p>
        </p:txBody>
      </p:sp>
      <p:sp>
        <p:nvSpPr>
          <p:cNvPr id="12" name="Rectangle 11">
            <a:extLst>
              <a:ext uri="{FF2B5EF4-FFF2-40B4-BE49-F238E27FC236}">
                <a16:creationId xmlns:a16="http://schemas.microsoft.com/office/drawing/2014/main" id="{7A4E1466-C687-4027-BDE5-55D00F32E506}"/>
              </a:ext>
            </a:extLst>
          </p:cNvPr>
          <p:cNvSpPr/>
          <p:nvPr/>
        </p:nvSpPr>
        <p:spPr>
          <a:xfrm>
            <a:off x="-3446" y="0"/>
            <a:ext cx="510092"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B3BDDEF4-9D8F-41CB-95F7-B76CE9B19654}"/>
              </a:ext>
            </a:extLst>
          </p:cNvPr>
          <p:cNvSpPr/>
          <p:nvPr/>
        </p:nvSpPr>
        <p:spPr>
          <a:xfrm rot="-5400000">
            <a:off x="-3216334" y="3144955"/>
            <a:ext cx="6895528" cy="56809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Picture 10" descr="Logo&#10;&#10;Description automatically generated">
            <a:extLst>
              <a:ext uri="{FF2B5EF4-FFF2-40B4-BE49-F238E27FC236}">
                <a16:creationId xmlns:a16="http://schemas.microsoft.com/office/drawing/2014/main" id="{00634999-C716-4624-889E-89984EDE4A97}"/>
              </a:ext>
            </a:extLst>
          </p:cNvPr>
          <p:cNvPicPr>
            <a:picLocks noChangeAspect="1"/>
          </p:cNvPicPr>
          <p:nvPr/>
        </p:nvPicPr>
        <p:blipFill>
          <a:blip r:embed="rId4"/>
          <a:stretch>
            <a:fillRect/>
          </a:stretch>
        </p:blipFill>
        <p:spPr>
          <a:xfrm>
            <a:off x="9950130" y="6450249"/>
            <a:ext cx="1763815" cy="254476"/>
          </a:xfrm>
          <a:prstGeom prst="rect">
            <a:avLst/>
          </a:prstGeom>
        </p:spPr>
      </p:pic>
      <p:pic>
        <p:nvPicPr>
          <p:cNvPr id="9" name="Picture 8">
            <a:extLst>
              <a:ext uri="{FF2B5EF4-FFF2-40B4-BE49-F238E27FC236}">
                <a16:creationId xmlns:a16="http://schemas.microsoft.com/office/drawing/2014/main" id="{ACA498E3-FB12-4A43-9453-0B31683B863F}"/>
              </a:ext>
            </a:extLst>
          </p:cNvPr>
          <p:cNvPicPr>
            <a:picLocks noChangeAspect="1"/>
          </p:cNvPicPr>
          <p:nvPr/>
        </p:nvPicPr>
        <p:blipFill rotWithShape="1">
          <a:blip r:embed="rId5"/>
          <a:srcRect t="42075" b="3264"/>
          <a:stretch/>
        </p:blipFill>
        <p:spPr>
          <a:xfrm>
            <a:off x="1118351" y="866267"/>
            <a:ext cx="10502611" cy="3222032"/>
          </a:xfrm>
          <a:prstGeom prst="rect">
            <a:avLst/>
          </a:prstGeom>
        </p:spPr>
      </p:pic>
      <p:sp>
        <p:nvSpPr>
          <p:cNvPr id="2" name="TextBox 1">
            <a:extLst>
              <a:ext uri="{FF2B5EF4-FFF2-40B4-BE49-F238E27FC236}">
                <a16:creationId xmlns:a16="http://schemas.microsoft.com/office/drawing/2014/main" id="{1D6F02F4-9092-F3B7-8AC3-9BE8FD428F99}"/>
              </a:ext>
            </a:extLst>
          </p:cNvPr>
          <p:cNvSpPr txBox="1"/>
          <p:nvPr/>
        </p:nvSpPr>
        <p:spPr>
          <a:xfrm>
            <a:off x="649941" y="6507202"/>
            <a:ext cx="172996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205B"/>
                </a:solidFill>
                <a:effectLst/>
                <a:uLnTx/>
                <a:uFillTx/>
                <a:latin typeface="Verdana"/>
                <a:ea typeface="+mn-ea"/>
                <a:cs typeface="+mn-cs"/>
              </a:rPr>
              <a:t>The Flow Consortium.</a:t>
            </a:r>
          </a:p>
        </p:txBody>
      </p:sp>
      <p:sp>
        <p:nvSpPr>
          <p:cNvPr id="3" name="TextBox 2">
            <a:extLst>
              <a:ext uri="{FF2B5EF4-FFF2-40B4-BE49-F238E27FC236}">
                <a16:creationId xmlns:a16="http://schemas.microsoft.com/office/drawing/2014/main" id="{27E070DF-0E93-7405-664C-AFA6A2D7833F}"/>
              </a:ext>
            </a:extLst>
          </p:cNvPr>
          <p:cNvSpPr txBox="1"/>
          <p:nvPr/>
        </p:nvSpPr>
        <p:spPr>
          <a:xfrm>
            <a:off x="4382520" y="604657"/>
            <a:ext cx="34195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5B"/>
                </a:solidFill>
                <a:effectLst/>
                <a:uLnTx/>
                <a:uFillTx/>
                <a:latin typeface="Verdana"/>
                <a:ea typeface="+mn-ea"/>
                <a:cs typeface="+mn-cs"/>
              </a:rPr>
              <a:t>“Work as Done”</a:t>
            </a:r>
          </a:p>
        </p:txBody>
      </p:sp>
      <p:sp>
        <p:nvSpPr>
          <p:cNvPr id="4" name="TextBox 3">
            <a:extLst>
              <a:ext uri="{FF2B5EF4-FFF2-40B4-BE49-F238E27FC236}">
                <a16:creationId xmlns:a16="http://schemas.microsoft.com/office/drawing/2014/main" id="{4A7AB302-E652-0C32-D5C6-3E79B70FD623}"/>
              </a:ext>
            </a:extLst>
          </p:cNvPr>
          <p:cNvSpPr txBox="1"/>
          <p:nvPr/>
        </p:nvSpPr>
        <p:spPr>
          <a:xfrm>
            <a:off x="1748038" y="4222018"/>
            <a:ext cx="9243236" cy="203132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5B"/>
                </a:solidFill>
                <a:effectLst/>
                <a:uLnTx/>
                <a:uFillTx/>
                <a:latin typeface="Verdana"/>
                <a:ea typeface="+mn-ea"/>
                <a:cs typeface="+mn-cs"/>
              </a:rPr>
              <a:t>Leaders: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5B"/>
                </a:solidFill>
                <a:effectLst/>
                <a:uLnTx/>
                <a:uFillTx/>
                <a:latin typeface="Verdana"/>
                <a:ea typeface="+mn-ea"/>
                <a:cs typeface="+mn-cs"/>
              </a:rPr>
              <a:t>Create a safe place for conversation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5B"/>
                </a:solidFill>
                <a:effectLst/>
                <a:uLnTx/>
                <a:uFillTx/>
                <a:latin typeface="Verdana"/>
                <a:ea typeface="+mn-ea"/>
                <a:cs typeface="+mn-cs"/>
              </a:rPr>
              <a:t>Understand that normal work is dangerous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5B"/>
                </a:solidFill>
                <a:effectLst/>
                <a:uLnTx/>
                <a:uFillTx/>
                <a:latin typeface="Verdana"/>
                <a:ea typeface="+mn-ea"/>
                <a:cs typeface="+mn-cs"/>
              </a:rPr>
              <a:t>Understand that being wrong feels like being right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5B"/>
                </a:solidFill>
                <a:effectLst/>
                <a:uLnTx/>
                <a:uFillTx/>
                <a:latin typeface="Verdana"/>
                <a:ea typeface="+mn-ea"/>
                <a:cs typeface="+mn-cs"/>
              </a:rPr>
              <a:t>Realize that the people doing the work know the most about the risks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5B"/>
                </a:solidFill>
                <a:effectLst/>
                <a:uLnTx/>
                <a:uFillTx/>
                <a:latin typeface="Verdana"/>
                <a:ea typeface="+mn-ea"/>
                <a:cs typeface="+mn-cs"/>
              </a:rPr>
              <a:t>Harness the insights of their team to learn things that were previously hidden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5B"/>
                </a:solidFill>
                <a:effectLst/>
                <a:uLnTx/>
                <a:uFillTx/>
                <a:latin typeface="Verdana"/>
                <a:ea typeface="+mn-ea"/>
                <a:cs typeface="+mn-cs"/>
              </a:rPr>
              <a:t>See safety as the presence of good things </a:t>
            </a:r>
          </a:p>
        </p:txBody>
      </p:sp>
    </p:spTree>
    <p:custDataLst>
      <p:tags r:id="rId1"/>
    </p:custDataLst>
    <p:extLst>
      <p:ext uri="{BB962C8B-B14F-4D97-AF65-F5344CB8AC3E}">
        <p14:creationId xmlns:p14="http://schemas.microsoft.com/office/powerpoint/2010/main" val="1329938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B8BA1-52CF-F35A-3F8A-A5A8EAB9A15B}"/>
              </a:ext>
            </a:extLst>
          </p:cNvPr>
          <p:cNvSpPr>
            <a:spLocks noGrp="1"/>
          </p:cNvSpPr>
          <p:nvPr>
            <p:ph type="ctrTitle"/>
          </p:nvPr>
        </p:nvSpPr>
        <p:spPr/>
        <p:txBody>
          <a:bodyPr/>
          <a:lstStyle/>
          <a:p>
            <a:r>
              <a:rPr lang="en-US" i="1" dirty="0"/>
              <a:t>Clostridioides Difficile</a:t>
            </a:r>
          </a:p>
        </p:txBody>
      </p:sp>
      <p:sp>
        <p:nvSpPr>
          <p:cNvPr id="3" name="Subtitle 2">
            <a:extLst>
              <a:ext uri="{FF2B5EF4-FFF2-40B4-BE49-F238E27FC236}">
                <a16:creationId xmlns:a16="http://schemas.microsoft.com/office/drawing/2014/main" id="{059EFFD3-0764-B4BF-E56C-6DC1BDE7F268}"/>
              </a:ext>
            </a:extLst>
          </p:cNvPr>
          <p:cNvSpPr>
            <a:spLocks noGrp="1"/>
          </p:cNvSpPr>
          <p:nvPr>
            <p:ph type="subTitle" idx="1"/>
          </p:nvPr>
        </p:nvSpPr>
        <p:spPr/>
        <p:txBody>
          <a:bodyPr>
            <a:noAutofit/>
          </a:bodyPr>
          <a:lstStyle/>
          <a:p>
            <a:r>
              <a:rPr lang="en-US" sz="2000" dirty="0"/>
              <a:t>Dr. Alex Perry</a:t>
            </a:r>
          </a:p>
          <a:p>
            <a:r>
              <a:rPr lang="en-US" sz="2000" dirty="0"/>
              <a:t>APIC Grand Canyon Mini Conference</a:t>
            </a:r>
          </a:p>
          <a:p>
            <a:r>
              <a:rPr lang="en-US" sz="2000" dirty="0"/>
              <a:t>April 24, 2026</a:t>
            </a:r>
          </a:p>
        </p:txBody>
      </p:sp>
    </p:spTree>
    <p:extLst>
      <p:ext uri="{BB962C8B-B14F-4D97-AF65-F5344CB8AC3E}">
        <p14:creationId xmlns:p14="http://schemas.microsoft.com/office/powerpoint/2010/main" val="7360615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F9C35-7FD3-6F74-65C0-23E3BD6B0C94}"/>
              </a:ext>
            </a:extLst>
          </p:cNvPr>
          <p:cNvSpPr>
            <a:spLocks noGrp="1"/>
          </p:cNvSpPr>
          <p:nvPr>
            <p:ph type="ctrTitle"/>
          </p:nvPr>
        </p:nvSpPr>
        <p:spPr/>
        <p:txBody>
          <a:bodyPr/>
          <a:lstStyle/>
          <a:p>
            <a:r>
              <a:rPr lang="en-US" dirty="0"/>
              <a:t>Accessing “Work as Done” through “Reluctance to Simplify”</a:t>
            </a:r>
          </a:p>
        </p:txBody>
      </p:sp>
      <p:sp>
        <p:nvSpPr>
          <p:cNvPr id="3" name="Text Placeholder 2">
            <a:extLst>
              <a:ext uri="{FF2B5EF4-FFF2-40B4-BE49-F238E27FC236}">
                <a16:creationId xmlns:a16="http://schemas.microsoft.com/office/drawing/2014/main" id="{CA5DEED8-9CC3-6407-95B7-F5EDEF4FE051}"/>
              </a:ext>
            </a:extLst>
          </p:cNvPr>
          <p:cNvSpPr>
            <a:spLocks noGrp="1"/>
          </p:cNvSpPr>
          <p:nvPr>
            <p:ph type="body" sz="quarter" idx="10"/>
          </p:nvPr>
        </p:nvSpPr>
        <p:spPr>
          <a:xfrm>
            <a:off x="503644" y="1773329"/>
            <a:ext cx="10627417" cy="4510451"/>
          </a:xfrm>
        </p:spPr>
        <p:txBody>
          <a:bodyPr/>
          <a:lstStyle/>
          <a:p>
            <a:endParaRPr lang="en-US" dirty="0"/>
          </a:p>
          <a:p>
            <a:endParaRPr lang="en-US" dirty="0"/>
          </a:p>
          <a:p>
            <a:r>
              <a:rPr lang="en-US" dirty="0"/>
              <a:t>People make mistakes</a:t>
            </a:r>
          </a:p>
          <a:p>
            <a:r>
              <a:rPr lang="en-US" dirty="0"/>
              <a:t>Blame fixes nothing</a:t>
            </a:r>
          </a:p>
          <a:p>
            <a:r>
              <a:rPr lang="en-US" dirty="0"/>
              <a:t>Context drives behavior</a:t>
            </a:r>
          </a:p>
          <a:p>
            <a:r>
              <a:rPr lang="en-US" dirty="0"/>
              <a:t>Learning and improving are vital – and learning is deliberate</a:t>
            </a:r>
          </a:p>
          <a:p>
            <a:r>
              <a:rPr lang="en-US" dirty="0"/>
              <a:t>How you respond matters</a:t>
            </a:r>
          </a:p>
        </p:txBody>
      </p:sp>
      <p:sp>
        <p:nvSpPr>
          <p:cNvPr id="4" name="TextBox 3">
            <a:extLst>
              <a:ext uri="{FF2B5EF4-FFF2-40B4-BE49-F238E27FC236}">
                <a16:creationId xmlns:a16="http://schemas.microsoft.com/office/drawing/2014/main" id="{A466ABB3-F4F4-D9CC-6B2E-B129D9F44833}"/>
              </a:ext>
            </a:extLst>
          </p:cNvPr>
          <p:cNvSpPr txBox="1"/>
          <p:nvPr/>
        </p:nvSpPr>
        <p:spPr>
          <a:xfrm>
            <a:off x="0" y="6396335"/>
            <a:ext cx="121204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5B"/>
                </a:solidFill>
                <a:effectLst/>
                <a:uLnTx/>
                <a:uFillTx/>
                <a:latin typeface="Verdana"/>
                <a:ea typeface="+mn-ea"/>
                <a:cs typeface="+mn-cs"/>
              </a:rPr>
              <a:t>Todd Conklin. The 5 Principles of Human Performance - A Contemporary Update of the Building Blocks of Human Performance for the New View of Safety.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5B"/>
                </a:solidFill>
                <a:effectLst/>
                <a:uLnTx/>
                <a:uFillTx/>
                <a:latin typeface="Verdana"/>
                <a:ea typeface="+mn-ea"/>
                <a:cs typeface="+mn-cs"/>
              </a:rPr>
              <a:t>Sidney Dekker. The Field Guide to Understanding Human Error.</a:t>
            </a:r>
          </a:p>
        </p:txBody>
      </p:sp>
    </p:spTree>
    <p:extLst>
      <p:ext uri="{BB962C8B-B14F-4D97-AF65-F5344CB8AC3E}">
        <p14:creationId xmlns:p14="http://schemas.microsoft.com/office/powerpoint/2010/main" val="38822119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57948-17AB-FD0A-2180-876E5C4584D9}"/>
              </a:ext>
            </a:extLst>
          </p:cNvPr>
          <p:cNvSpPr>
            <a:spLocks noGrp="1"/>
          </p:cNvSpPr>
          <p:nvPr>
            <p:ph type="ctrTitle"/>
          </p:nvPr>
        </p:nvSpPr>
        <p:spPr/>
        <p:txBody>
          <a:bodyPr/>
          <a:lstStyle/>
          <a:p>
            <a:r>
              <a:rPr lang="en-US" dirty="0"/>
              <a:t>Let’s think back to our case…</a:t>
            </a:r>
          </a:p>
        </p:txBody>
      </p:sp>
    </p:spTree>
    <p:extLst>
      <p:ext uri="{BB962C8B-B14F-4D97-AF65-F5344CB8AC3E}">
        <p14:creationId xmlns:p14="http://schemas.microsoft.com/office/powerpoint/2010/main" val="40879788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29549300-E72C-F014-E90F-7652FF5A1EDA}"/>
              </a:ext>
            </a:extLst>
          </p:cNvPr>
          <p:cNvGraphicFramePr/>
          <p:nvPr/>
        </p:nvGraphicFramePr>
        <p:xfrm>
          <a:off x="238540" y="679911"/>
          <a:ext cx="6082114" cy="39015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F9FC374F-810C-CE55-9F0B-2452983305C0}"/>
              </a:ext>
            </a:extLst>
          </p:cNvPr>
          <p:cNvSpPr txBox="1"/>
          <p:nvPr/>
        </p:nvSpPr>
        <p:spPr>
          <a:xfrm>
            <a:off x="5125038" y="4581428"/>
            <a:ext cx="6082114"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5B"/>
                </a:solidFill>
                <a:effectLst/>
                <a:uLnTx/>
                <a:uFillTx/>
                <a:latin typeface="Verdana"/>
                <a:ea typeface="+mn-ea"/>
                <a:cs typeface="+mn-cs"/>
              </a:rPr>
              <a:t>Why did they do that?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5B"/>
                </a:solidFill>
                <a:effectLst/>
                <a:uLnTx/>
                <a:uFillTx/>
                <a:latin typeface="Verdana"/>
                <a:ea typeface="+mn-ea"/>
                <a:cs typeface="+mn-cs"/>
              </a:rPr>
              <a:t>Why didn’t they follow the policy?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5B"/>
                </a:solidFill>
                <a:effectLst/>
                <a:uLnTx/>
                <a:uFillTx/>
                <a:latin typeface="Verdana"/>
                <a:ea typeface="+mn-ea"/>
                <a:cs typeface="+mn-cs"/>
              </a:rPr>
              <a:t>Why weren’t they </a:t>
            </a:r>
            <a:r>
              <a:rPr kumimoji="0" lang="en-US" sz="2400" b="1" i="0" u="none" strike="noStrike" kern="1200" cap="none" spc="0" normalizeH="0" baseline="0" noProof="0">
                <a:ln>
                  <a:noFill/>
                </a:ln>
                <a:solidFill>
                  <a:srgbClr val="00205B"/>
                </a:solidFill>
                <a:effectLst/>
                <a:uLnTx/>
                <a:uFillTx/>
                <a:latin typeface="Verdana"/>
                <a:ea typeface="+mn-ea"/>
                <a:cs typeface="+mn-cs"/>
              </a:rPr>
              <a:t>more careful?</a:t>
            </a:r>
            <a:endParaRPr kumimoji="0" lang="en-US" sz="2400" b="1" i="0" u="none" strike="noStrike" kern="1200" cap="none" spc="0" normalizeH="0" baseline="0" noProof="0" dirty="0">
              <a:ln>
                <a:noFill/>
              </a:ln>
              <a:solidFill>
                <a:srgbClr val="00205B"/>
              </a:solidFill>
              <a:effectLst/>
              <a:uLnTx/>
              <a:uFillTx/>
              <a:latin typeface="Verdana"/>
              <a:ea typeface="+mn-ea"/>
              <a:cs typeface="+mn-cs"/>
            </a:endParaRPr>
          </a:p>
        </p:txBody>
      </p:sp>
    </p:spTree>
    <p:extLst>
      <p:ext uri="{BB962C8B-B14F-4D97-AF65-F5344CB8AC3E}">
        <p14:creationId xmlns:p14="http://schemas.microsoft.com/office/powerpoint/2010/main" val="2600909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29549300-E72C-F014-E90F-7652FF5A1EDA}"/>
              </a:ext>
            </a:extLst>
          </p:cNvPr>
          <p:cNvGraphicFramePr/>
          <p:nvPr/>
        </p:nvGraphicFramePr>
        <p:xfrm>
          <a:off x="829559" y="640153"/>
          <a:ext cx="5344998" cy="39318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E80A0C7D-2FEF-B1F2-4452-BC79CEF0281F}"/>
              </a:ext>
            </a:extLst>
          </p:cNvPr>
          <p:cNvSpPr txBox="1"/>
          <p:nvPr/>
        </p:nvSpPr>
        <p:spPr>
          <a:xfrm>
            <a:off x="3772797" y="4335415"/>
            <a:ext cx="8098692"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5B"/>
                </a:solidFill>
                <a:effectLst/>
                <a:uLnTx/>
                <a:uFillTx/>
                <a:latin typeface="Verdana"/>
                <a:ea typeface="+mn-ea"/>
                <a:cs typeface="+mn-cs"/>
              </a:rPr>
              <a:t>What is the usual process?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5B"/>
                </a:solidFill>
                <a:effectLst/>
                <a:uLnTx/>
                <a:uFillTx/>
                <a:latin typeface="Verdana"/>
                <a:ea typeface="+mn-ea"/>
                <a:cs typeface="+mn-cs"/>
              </a:rPr>
              <a:t>What was going on that night?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5B"/>
                </a:solidFill>
                <a:effectLst/>
                <a:uLnTx/>
                <a:uFillTx/>
                <a:latin typeface="Verdana"/>
                <a:ea typeface="+mn-ea"/>
                <a:cs typeface="+mn-cs"/>
              </a:rPr>
              <a:t>What led up to this happening?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5B"/>
                </a:solidFill>
                <a:effectLst/>
                <a:uLnTx/>
                <a:uFillTx/>
                <a:latin typeface="Verdana"/>
                <a:ea typeface="+mn-ea"/>
                <a:cs typeface="+mn-cs"/>
              </a:rPr>
              <a:t>What are the competing priorities here?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5B"/>
                </a:solidFill>
                <a:effectLst/>
                <a:uLnTx/>
                <a:uFillTx/>
                <a:latin typeface="Verdana"/>
                <a:ea typeface="+mn-ea"/>
                <a:cs typeface="+mn-cs"/>
              </a:rPr>
              <a:t>What made being wrong feel like being right?</a:t>
            </a:r>
          </a:p>
        </p:txBody>
      </p:sp>
    </p:spTree>
    <p:extLst>
      <p:ext uri="{BB962C8B-B14F-4D97-AF65-F5344CB8AC3E}">
        <p14:creationId xmlns:p14="http://schemas.microsoft.com/office/powerpoint/2010/main" val="29354392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29549300-E72C-F014-E90F-7652FF5A1EDA}"/>
              </a:ext>
            </a:extLst>
          </p:cNvPr>
          <p:cNvGraphicFramePr/>
          <p:nvPr/>
        </p:nvGraphicFramePr>
        <p:xfrm>
          <a:off x="238539" y="809119"/>
          <a:ext cx="5857461" cy="36026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16215074-2719-4349-59F9-C28D4D81E2AE}"/>
              </a:ext>
            </a:extLst>
          </p:cNvPr>
          <p:cNvSpPr txBox="1"/>
          <p:nvPr/>
        </p:nvSpPr>
        <p:spPr>
          <a:xfrm>
            <a:off x="2883711" y="4480601"/>
            <a:ext cx="8850500"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5B"/>
                </a:solidFill>
                <a:effectLst/>
                <a:uLnTx/>
                <a:uFillTx/>
                <a:latin typeface="Verdana"/>
                <a:ea typeface="+mn-ea"/>
                <a:cs typeface="+mn-cs"/>
              </a:rPr>
              <a:t>How does the team usually do this?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5B"/>
                </a:solidFill>
                <a:effectLst/>
                <a:uLnTx/>
                <a:uFillTx/>
                <a:latin typeface="Verdana"/>
                <a:ea typeface="+mn-ea"/>
                <a:cs typeface="+mn-cs"/>
              </a:rPr>
              <a:t>How do we make sure the right thing happens?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5B"/>
                </a:solidFill>
                <a:effectLst/>
                <a:uLnTx/>
                <a:uFillTx/>
                <a:latin typeface="Verdana"/>
                <a:ea typeface="+mn-ea"/>
                <a:cs typeface="+mn-cs"/>
              </a:rPr>
              <a:t>How do we know if we have the right safeguards?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5B"/>
                </a:solidFill>
                <a:effectLst/>
                <a:uLnTx/>
                <a:uFillTx/>
                <a:latin typeface="Verdana"/>
                <a:ea typeface="+mn-ea"/>
                <a:cs typeface="+mn-cs"/>
              </a:rPr>
              <a:t>How do we know if our process is working?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5B"/>
              </a:solidFill>
              <a:effectLst/>
              <a:uLnTx/>
              <a:uFillTx/>
              <a:latin typeface="Verdana"/>
              <a:ea typeface="+mn-ea"/>
              <a:cs typeface="+mn-cs"/>
            </a:endParaRPr>
          </a:p>
        </p:txBody>
      </p:sp>
    </p:spTree>
    <p:extLst>
      <p:ext uri="{BB962C8B-B14F-4D97-AF65-F5344CB8AC3E}">
        <p14:creationId xmlns:p14="http://schemas.microsoft.com/office/powerpoint/2010/main" val="37899910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29549300-E72C-F014-E90F-7652FF5A1EDA}"/>
              </a:ext>
            </a:extLst>
          </p:cNvPr>
          <p:cNvGraphicFramePr/>
          <p:nvPr/>
        </p:nvGraphicFramePr>
        <p:xfrm>
          <a:off x="1898374" y="719666"/>
          <a:ext cx="8261626" cy="5850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74B6B3F6-2996-4962-8A75-857AB662C4EA}"/>
              </a:ext>
            </a:extLst>
          </p:cNvPr>
          <p:cNvSpPr txBox="1"/>
          <p:nvPr/>
        </p:nvSpPr>
        <p:spPr>
          <a:xfrm>
            <a:off x="84840" y="6488668"/>
            <a:ext cx="26292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5B"/>
                </a:solidFill>
                <a:effectLst/>
                <a:uLnTx/>
                <a:uFillTx/>
                <a:latin typeface="Verdana"/>
                <a:ea typeface="+mn-ea"/>
                <a:cs typeface="+mn-cs"/>
              </a:rPr>
              <a:t>The Hudson Institute</a:t>
            </a:r>
          </a:p>
        </p:txBody>
      </p:sp>
    </p:spTree>
    <p:extLst>
      <p:ext uri="{BB962C8B-B14F-4D97-AF65-F5344CB8AC3E}">
        <p14:creationId xmlns:p14="http://schemas.microsoft.com/office/powerpoint/2010/main" val="11621587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nline Image Placeholder 16" descr="Icon&#10;&#10;Description automatically generated">
            <a:extLst>
              <a:ext uri="{FF2B5EF4-FFF2-40B4-BE49-F238E27FC236}">
                <a16:creationId xmlns:a16="http://schemas.microsoft.com/office/drawing/2014/main" id="{F1D12C53-9B8C-47FC-81AD-3D257DFC4DD3}"/>
              </a:ext>
            </a:extLst>
          </p:cNvPr>
          <p:cNvPicPr>
            <a:picLocks noGrp="1" noChangeAspect="1"/>
          </p:cNvPicPr>
          <p:nvPr>
            <p:ph type="clipArt" sz="quarter" idx="10"/>
          </p:nvPr>
        </p:nvPicPr>
        <p:blipFill>
          <a:blip r:embed="rId3">
            <a:extLst>
              <a:ext uri="{28A0092B-C50C-407E-A947-70E740481C1C}">
                <a14:useLocalDpi xmlns:a14="http://schemas.microsoft.com/office/drawing/2010/main" val="0"/>
              </a:ext>
            </a:extLst>
          </a:blip>
          <a:stretch>
            <a:fillRect/>
          </a:stretch>
        </p:blipFill>
        <p:spPr>
          <a:xfrm>
            <a:off x="157163" y="2222500"/>
            <a:ext cx="1828800" cy="1828800"/>
          </a:xfrm>
        </p:spPr>
      </p:pic>
      <p:sp>
        <p:nvSpPr>
          <p:cNvPr id="3" name="Text Placeholder 2">
            <a:extLst>
              <a:ext uri="{FF2B5EF4-FFF2-40B4-BE49-F238E27FC236}">
                <a16:creationId xmlns:a16="http://schemas.microsoft.com/office/drawing/2014/main" id="{7FDE6683-AC83-4926-9E9D-B1E9AD47B4F6}"/>
              </a:ext>
            </a:extLst>
          </p:cNvPr>
          <p:cNvSpPr>
            <a:spLocks noGrp="1"/>
          </p:cNvSpPr>
          <p:nvPr>
            <p:ph type="body" sz="quarter" idx="13"/>
          </p:nvPr>
        </p:nvSpPr>
        <p:spPr>
          <a:xfrm>
            <a:off x="157754" y="4308765"/>
            <a:ext cx="1828799" cy="2361858"/>
          </a:xfrm>
        </p:spPr>
        <p:txBody>
          <a:bodyPr>
            <a:normAutofit/>
          </a:bodyPr>
          <a:lstStyle/>
          <a:p>
            <a:r>
              <a:rPr lang="en-US" sz="1800"/>
              <a:t>What can you do daily to ensure all voices are heard?  </a:t>
            </a:r>
          </a:p>
          <a:p>
            <a:r>
              <a:rPr lang="en-US" sz="1400" i="1"/>
              <a:t>(What do you do already or have learned?)</a:t>
            </a:r>
          </a:p>
          <a:p>
            <a:pPr marL="285750" indent="-285750">
              <a:buFont typeface="Arial" panose="020B0604020202020204" pitchFamily="34" charset="0"/>
              <a:buChar char="•"/>
            </a:pPr>
            <a:endParaRPr lang="en-US" sz="1800"/>
          </a:p>
        </p:txBody>
      </p:sp>
      <p:sp>
        <p:nvSpPr>
          <p:cNvPr id="6" name="Text Placeholder 5">
            <a:extLst>
              <a:ext uri="{FF2B5EF4-FFF2-40B4-BE49-F238E27FC236}">
                <a16:creationId xmlns:a16="http://schemas.microsoft.com/office/drawing/2014/main" id="{81B9F7A5-4E8C-49D7-9507-190B73094416}"/>
              </a:ext>
            </a:extLst>
          </p:cNvPr>
          <p:cNvSpPr>
            <a:spLocks noGrp="1"/>
          </p:cNvSpPr>
          <p:nvPr>
            <p:ph type="body" sz="quarter" idx="14"/>
          </p:nvPr>
        </p:nvSpPr>
        <p:spPr>
          <a:xfrm>
            <a:off x="2443396" y="4308764"/>
            <a:ext cx="2008683" cy="2439737"/>
          </a:xfrm>
        </p:spPr>
        <p:txBody>
          <a:bodyPr>
            <a:normAutofit/>
          </a:bodyPr>
          <a:lstStyle/>
          <a:p>
            <a:pPr>
              <a:lnSpc>
                <a:spcPct val="120000"/>
              </a:lnSpc>
            </a:pPr>
            <a:r>
              <a:rPr lang="en-US" sz="1800"/>
              <a:t>Looking beyond processes, what do you have to pay attention to as a leader? </a:t>
            </a:r>
          </a:p>
          <a:p>
            <a:endParaRPr lang="en-US" sz="1800"/>
          </a:p>
        </p:txBody>
      </p:sp>
      <p:sp>
        <p:nvSpPr>
          <p:cNvPr id="7" name="Text Placeholder 6">
            <a:extLst>
              <a:ext uri="{FF2B5EF4-FFF2-40B4-BE49-F238E27FC236}">
                <a16:creationId xmlns:a16="http://schemas.microsoft.com/office/drawing/2014/main" id="{192777A6-81BF-4BB0-BAFF-BA955A9FBEAB}"/>
              </a:ext>
            </a:extLst>
          </p:cNvPr>
          <p:cNvSpPr>
            <a:spLocks noGrp="1"/>
          </p:cNvSpPr>
          <p:nvPr>
            <p:ph type="body" sz="quarter" idx="15"/>
          </p:nvPr>
        </p:nvSpPr>
        <p:spPr>
          <a:xfrm>
            <a:off x="4886792" y="4303839"/>
            <a:ext cx="2008683" cy="2361857"/>
          </a:xfrm>
        </p:spPr>
        <p:txBody>
          <a:bodyPr>
            <a:normAutofit/>
          </a:bodyPr>
          <a:lstStyle/>
          <a:p>
            <a:r>
              <a:rPr lang="en-US" sz="1800"/>
              <a:t>What are some questions we can ask in the face of failure? </a:t>
            </a:r>
          </a:p>
          <a:p>
            <a:endParaRPr lang="en-US" sz="1800"/>
          </a:p>
        </p:txBody>
      </p:sp>
      <p:sp>
        <p:nvSpPr>
          <p:cNvPr id="2" name="Title 1">
            <a:extLst>
              <a:ext uri="{FF2B5EF4-FFF2-40B4-BE49-F238E27FC236}">
                <a16:creationId xmlns:a16="http://schemas.microsoft.com/office/drawing/2014/main" id="{20392918-9C79-48B7-B204-E4CD1A19D75B}"/>
              </a:ext>
            </a:extLst>
          </p:cNvPr>
          <p:cNvSpPr>
            <a:spLocks noGrp="1"/>
          </p:cNvSpPr>
          <p:nvPr>
            <p:ph type="title"/>
          </p:nvPr>
        </p:nvSpPr>
        <p:spPr>
          <a:xfrm>
            <a:off x="157162" y="109499"/>
            <a:ext cx="12034837" cy="914400"/>
          </a:xfrm>
        </p:spPr>
        <p:txBody>
          <a:bodyPr>
            <a:normAutofit fontScale="90000"/>
          </a:bodyPr>
          <a:lstStyle/>
          <a:p>
            <a:r>
              <a:rPr lang="en-US" dirty="0"/>
              <a:t>Leading a Culture of High Reliability – </a:t>
            </a:r>
            <a:br>
              <a:rPr lang="en-US" dirty="0"/>
            </a:br>
            <a:r>
              <a:rPr lang="en-US" dirty="0"/>
              <a:t>What Can We Do Tomorrow?</a:t>
            </a:r>
          </a:p>
        </p:txBody>
      </p:sp>
      <p:pic>
        <p:nvPicPr>
          <p:cNvPr id="11" name="Picture 10">
            <a:extLst>
              <a:ext uri="{FF2B5EF4-FFF2-40B4-BE49-F238E27FC236}">
                <a16:creationId xmlns:a16="http://schemas.microsoft.com/office/drawing/2014/main" id="{8576AAF2-7DDD-4CD9-9636-88DC9592FB22}"/>
              </a:ext>
            </a:extLst>
          </p:cNvPr>
          <p:cNvPicPr>
            <a:picLocks noChangeAspect="1"/>
          </p:cNvPicPr>
          <p:nvPr/>
        </p:nvPicPr>
        <p:blipFill>
          <a:blip r:embed="rId4"/>
          <a:stretch>
            <a:fillRect/>
          </a:stretch>
        </p:blipFill>
        <p:spPr>
          <a:xfrm>
            <a:off x="6978104" y="2249027"/>
            <a:ext cx="1828959" cy="1828959"/>
          </a:xfrm>
          <a:prstGeom prst="rect">
            <a:avLst/>
          </a:prstGeom>
        </p:spPr>
      </p:pic>
      <p:sp>
        <p:nvSpPr>
          <p:cNvPr id="13" name="TextBox 12">
            <a:extLst>
              <a:ext uri="{FF2B5EF4-FFF2-40B4-BE49-F238E27FC236}">
                <a16:creationId xmlns:a16="http://schemas.microsoft.com/office/drawing/2014/main" id="{EEAC08CC-4633-46F4-BBDD-16E8C03A385C}"/>
              </a:ext>
            </a:extLst>
          </p:cNvPr>
          <p:cNvSpPr txBox="1"/>
          <p:nvPr/>
        </p:nvSpPr>
        <p:spPr>
          <a:xfrm>
            <a:off x="7487587" y="4303840"/>
            <a:ext cx="1885869"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5B"/>
                </a:solidFill>
                <a:effectLst/>
                <a:uLnTx/>
                <a:uFillTx/>
                <a:latin typeface="Verdana"/>
                <a:ea typeface="+mn-ea"/>
                <a:cs typeface="+mn-cs"/>
              </a:rPr>
              <a:t>How do you learn from the collective expertise in our environments?</a:t>
            </a:r>
          </a:p>
        </p:txBody>
      </p:sp>
      <p:sp>
        <p:nvSpPr>
          <p:cNvPr id="15" name="TextBox 14">
            <a:extLst>
              <a:ext uri="{FF2B5EF4-FFF2-40B4-BE49-F238E27FC236}">
                <a16:creationId xmlns:a16="http://schemas.microsoft.com/office/drawing/2014/main" id="{9A853310-7CBB-4310-8E87-A6A94F93816D}"/>
              </a:ext>
            </a:extLst>
          </p:cNvPr>
          <p:cNvSpPr txBox="1"/>
          <p:nvPr/>
        </p:nvSpPr>
        <p:spPr>
          <a:xfrm>
            <a:off x="9541239" y="4299840"/>
            <a:ext cx="2095633" cy="203132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5B"/>
                </a:solidFill>
                <a:effectLst/>
                <a:uLnTx/>
                <a:uFillTx/>
                <a:latin typeface="Verdana"/>
                <a:ea typeface="+mn-ea"/>
                <a:cs typeface="+mn-cs"/>
              </a:rPr>
              <a:t>What steps do you take or would like to take to heighten the awareness to our safety conversations? </a:t>
            </a:r>
          </a:p>
        </p:txBody>
      </p:sp>
      <p:pic>
        <p:nvPicPr>
          <p:cNvPr id="25" name="Online Image Placeholder 21">
            <a:extLst>
              <a:ext uri="{FF2B5EF4-FFF2-40B4-BE49-F238E27FC236}">
                <a16:creationId xmlns:a16="http://schemas.microsoft.com/office/drawing/2014/main" id="{0CC2D178-106D-4CB3-BF92-9F2C4FE051B1}"/>
              </a:ext>
            </a:extLst>
          </p:cNvPr>
          <p:cNvPicPr>
            <a:picLocks noChangeAspect="1"/>
          </p:cNvPicPr>
          <p:nvPr/>
        </p:nvPicPr>
        <p:blipFill>
          <a:blip r:embed="rId5"/>
          <a:stretch>
            <a:fillRect/>
          </a:stretch>
        </p:blipFill>
        <p:spPr>
          <a:xfrm>
            <a:off x="9808072" y="2249186"/>
            <a:ext cx="1828800" cy="1828800"/>
          </a:xfrm>
          <a:prstGeom prst="rect">
            <a:avLst/>
          </a:prstGeom>
        </p:spPr>
      </p:pic>
      <p:pic>
        <p:nvPicPr>
          <p:cNvPr id="32" name="Online Image Placeholder 31" descr="Icon&#10;&#10;Description automatically generated">
            <a:extLst>
              <a:ext uri="{FF2B5EF4-FFF2-40B4-BE49-F238E27FC236}">
                <a16:creationId xmlns:a16="http://schemas.microsoft.com/office/drawing/2014/main" id="{F5B5E769-4D60-499E-9071-19A546716EBE}"/>
              </a:ext>
            </a:extLst>
          </p:cNvPr>
          <p:cNvPicPr>
            <a:picLocks noGrp="1" noChangeAspect="1"/>
          </p:cNvPicPr>
          <p:nvPr>
            <p:ph type="clipArt" sz="quarter" idx="17"/>
          </p:nvPr>
        </p:nvPicPr>
        <p:blipFill>
          <a:blip r:embed="rId6">
            <a:extLst>
              <a:ext uri="{28A0092B-C50C-407E-A947-70E740481C1C}">
                <a14:useLocalDpi xmlns:a14="http://schemas.microsoft.com/office/drawing/2010/main" val="0"/>
              </a:ext>
            </a:extLst>
          </a:blip>
          <a:stretch>
            <a:fillRect/>
          </a:stretch>
        </p:blipFill>
        <p:spPr>
          <a:xfrm>
            <a:off x="4982617" y="2330450"/>
            <a:ext cx="1828800" cy="1828800"/>
          </a:xfrm>
        </p:spPr>
      </p:pic>
      <p:pic>
        <p:nvPicPr>
          <p:cNvPr id="30" name="Online Image Placeholder 26" descr="A picture containing qr code&#10;&#10;Description automatically generated">
            <a:extLst>
              <a:ext uri="{FF2B5EF4-FFF2-40B4-BE49-F238E27FC236}">
                <a16:creationId xmlns:a16="http://schemas.microsoft.com/office/drawing/2014/main" id="{99A265F0-323B-43B0-98F0-F5F43A0CBC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69890" y="2249186"/>
            <a:ext cx="1828800" cy="1828800"/>
          </a:xfrm>
          <a:prstGeom prst="rect">
            <a:avLst/>
          </a:prstGeom>
        </p:spPr>
      </p:pic>
      <p:pic>
        <p:nvPicPr>
          <p:cNvPr id="36" name="Online Image Placeholder 35" descr="Icon&#10;&#10;Description automatically generated">
            <a:extLst>
              <a:ext uri="{FF2B5EF4-FFF2-40B4-BE49-F238E27FC236}">
                <a16:creationId xmlns:a16="http://schemas.microsoft.com/office/drawing/2014/main" id="{D6FBAB41-2135-4608-B3F2-41926640F98A}"/>
              </a:ext>
            </a:extLst>
          </p:cNvPr>
          <p:cNvPicPr>
            <a:picLocks noGrp="1" noChangeAspect="1"/>
          </p:cNvPicPr>
          <p:nvPr>
            <p:ph type="clipArt" sz="quarter" idx="12"/>
          </p:nvPr>
        </p:nvPicPr>
        <p:blipFill>
          <a:blip r:embed="rId8">
            <a:extLst>
              <a:ext uri="{28A0092B-C50C-407E-A947-70E740481C1C}">
                <a14:useLocalDpi xmlns:a14="http://schemas.microsoft.com/office/drawing/2010/main" val="0"/>
              </a:ext>
            </a:extLst>
          </a:blip>
          <a:stretch>
            <a:fillRect/>
          </a:stretch>
        </p:blipFill>
        <p:spPr>
          <a:xfrm>
            <a:off x="7395344" y="2325324"/>
            <a:ext cx="1828800" cy="1828800"/>
          </a:xfrm>
        </p:spPr>
      </p:pic>
    </p:spTree>
    <p:extLst>
      <p:ext uri="{BB962C8B-B14F-4D97-AF65-F5344CB8AC3E}">
        <p14:creationId xmlns:p14="http://schemas.microsoft.com/office/powerpoint/2010/main" val="26213959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96339-038E-2D90-F6B6-C5779551A52C}"/>
              </a:ext>
            </a:extLst>
          </p:cNvPr>
          <p:cNvSpPr>
            <a:spLocks noGrp="1"/>
          </p:cNvSpPr>
          <p:nvPr>
            <p:ph type="ctrTitle"/>
          </p:nvPr>
        </p:nvSpPr>
        <p:spPr/>
        <p:txBody>
          <a:bodyPr/>
          <a:lstStyle/>
          <a:p>
            <a:r>
              <a:rPr lang="en-US" dirty="0"/>
              <a:t>How you respond matters….</a:t>
            </a:r>
          </a:p>
        </p:txBody>
      </p:sp>
      <p:sp>
        <p:nvSpPr>
          <p:cNvPr id="3" name="Text Placeholder 2">
            <a:extLst>
              <a:ext uri="{FF2B5EF4-FFF2-40B4-BE49-F238E27FC236}">
                <a16:creationId xmlns:a16="http://schemas.microsoft.com/office/drawing/2014/main" id="{9D0D8727-FA3A-E0BD-8A86-028E6AC9A0F2}"/>
              </a:ext>
            </a:extLst>
          </p:cNvPr>
          <p:cNvSpPr>
            <a:spLocks noGrp="1"/>
          </p:cNvSpPr>
          <p:nvPr>
            <p:ph type="body" sz="quarter" idx="10"/>
          </p:nvPr>
        </p:nvSpPr>
        <p:spPr/>
        <p:txBody>
          <a:bodyPr/>
          <a:lstStyle/>
          <a:p>
            <a:pPr marL="0" indent="0">
              <a:buNone/>
            </a:pPr>
            <a:r>
              <a:rPr lang="en-US" dirty="0"/>
              <a:t>Your job is to make it safe to learn about how the work actually happens.</a:t>
            </a:r>
          </a:p>
          <a:p>
            <a:pPr marL="0" indent="0">
              <a:buNone/>
            </a:pPr>
            <a:endParaRPr lang="en-US" dirty="0"/>
          </a:p>
          <a:p>
            <a:pPr marL="0" indent="0">
              <a:buNone/>
            </a:pPr>
            <a:r>
              <a:rPr lang="en-US" dirty="0"/>
              <a:t>You do this by being in control of your response to bad news as a leader.</a:t>
            </a:r>
          </a:p>
          <a:p>
            <a:pPr marL="0" indent="0">
              <a:buNone/>
            </a:pPr>
            <a:endParaRPr lang="en-US" dirty="0"/>
          </a:p>
          <a:p>
            <a:pPr marL="0" indent="0">
              <a:buNone/>
            </a:pPr>
            <a:r>
              <a:rPr lang="en-US" dirty="0"/>
              <a:t>You control your response by being intentional with your questions.</a:t>
            </a:r>
          </a:p>
          <a:p>
            <a:pPr marL="0" indent="0">
              <a:buNone/>
            </a:pPr>
            <a:endParaRPr lang="en-US" dirty="0"/>
          </a:p>
          <a:p>
            <a:pPr marL="0" indent="0">
              <a:buNone/>
            </a:pPr>
            <a:r>
              <a:rPr lang="en-US" dirty="0"/>
              <a:t>Challenge yourself to focus more on “what” and “how” and less “who” and “why.”</a:t>
            </a:r>
          </a:p>
        </p:txBody>
      </p:sp>
    </p:spTree>
    <p:extLst>
      <p:ext uri="{BB962C8B-B14F-4D97-AF65-F5344CB8AC3E}">
        <p14:creationId xmlns:p14="http://schemas.microsoft.com/office/powerpoint/2010/main" val="19632175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551DF-F017-D9B7-E798-8CB3C9812844}"/>
            </a:ext>
          </a:extLst>
        </p:cNvPr>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A06F0512-C566-8B9A-78D1-88E7D0062B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4101" y="1320800"/>
            <a:ext cx="5041900" cy="5041900"/>
          </a:xfrm>
          <a:prstGeom prst="rect">
            <a:avLst/>
          </a:prstGeom>
          <a:noFill/>
        </p:spPr>
      </p:pic>
      <p:sp>
        <p:nvSpPr>
          <p:cNvPr id="2" name="Title 1">
            <a:extLst>
              <a:ext uri="{FF2B5EF4-FFF2-40B4-BE49-F238E27FC236}">
                <a16:creationId xmlns:a16="http://schemas.microsoft.com/office/drawing/2014/main" id="{C95902A5-2911-5604-482B-0A77A9B3EAF1}"/>
              </a:ext>
            </a:extLst>
          </p:cNvPr>
          <p:cNvSpPr>
            <a:spLocks noGrp="1"/>
          </p:cNvSpPr>
          <p:nvPr>
            <p:ph type="title"/>
          </p:nvPr>
        </p:nvSpPr>
        <p:spPr>
          <a:xfrm>
            <a:off x="508000" y="109499"/>
            <a:ext cx="11099801" cy="914400"/>
          </a:xfrm>
        </p:spPr>
        <p:txBody>
          <a:bodyPr anchor="ctr">
            <a:normAutofit/>
          </a:bodyPr>
          <a:lstStyle/>
          <a:p>
            <a:r>
              <a:rPr lang="en-US" dirty="0"/>
              <a:t>Thank You</a:t>
            </a:r>
          </a:p>
        </p:txBody>
      </p:sp>
    </p:spTree>
    <p:extLst>
      <p:ext uri="{BB962C8B-B14F-4D97-AF65-F5344CB8AC3E}">
        <p14:creationId xmlns:p14="http://schemas.microsoft.com/office/powerpoint/2010/main" val="8833530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12E54"/>
        </a:solidFill>
        <a:effectLst/>
      </p:bgPr>
    </p:bg>
    <p:spTree>
      <p:nvGrpSpPr>
        <p:cNvPr id="1" name="">
          <a:extLst>
            <a:ext uri="{FF2B5EF4-FFF2-40B4-BE49-F238E27FC236}">
              <a16:creationId xmlns:a16="http://schemas.microsoft.com/office/drawing/2014/main" id="{36DE831F-FC3A-7390-A097-1D0FF7553E5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55303E2-303D-8A3E-95F0-0BBB042F7A07}"/>
              </a:ext>
            </a:extLst>
          </p:cNvPr>
          <p:cNvGrpSpPr/>
          <p:nvPr/>
        </p:nvGrpSpPr>
        <p:grpSpPr>
          <a:xfrm>
            <a:off x="0" y="76200"/>
            <a:ext cx="12192000" cy="1256141"/>
            <a:chOff x="0" y="0"/>
            <a:chExt cx="4816593" cy="496253"/>
          </a:xfrm>
          <a:solidFill>
            <a:srgbClr val="85B5DE"/>
          </a:solidFill>
        </p:grpSpPr>
        <p:sp>
          <p:nvSpPr>
            <p:cNvPr id="3" name="Freeform 3">
              <a:extLst>
                <a:ext uri="{FF2B5EF4-FFF2-40B4-BE49-F238E27FC236}">
                  <a16:creationId xmlns:a16="http://schemas.microsoft.com/office/drawing/2014/main" id="{5DC34AFB-19EC-F92E-B332-736D79CEE365}"/>
                </a:ext>
              </a:extLst>
            </p:cNvPr>
            <p:cNvSpPr/>
            <p:nvPr/>
          </p:nvSpPr>
          <p:spPr>
            <a:xfrm>
              <a:off x="0" y="0"/>
              <a:ext cx="4816592" cy="496253"/>
            </a:xfrm>
            <a:custGeom>
              <a:avLst/>
              <a:gdLst/>
              <a:ahLst/>
              <a:cxnLst/>
              <a:rect l="l" t="t" r="r" b="b"/>
              <a:pathLst>
                <a:path w="4816592" h="496253">
                  <a:moveTo>
                    <a:pt x="0" y="0"/>
                  </a:moveTo>
                  <a:lnTo>
                    <a:pt x="4816592" y="0"/>
                  </a:lnTo>
                  <a:lnTo>
                    <a:pt x="4816592" y="496253"/>
                  </a:lnTo>
                  <a:lnTo>
                    <a:pt x="0" y="496253"/>
                  </a:lnTo>
                  <a:close/>
                </a:path>
              </a:pathLst>
            </a:custGeom>
            <a:grpFill/>
          </p:spPr>
          <p:txBody>
            <a:bodyPr/>
            <a:lstStyle/>
            <a:p>
              <a:pPr defTabSz="609630">
                <a:buClrTx/>
              </a:pPr>
              <a:endParaRPr lang="en-US" sz="1200" kern="1200" dirty="0">
                <a:solidFill>
                  <a:prstClr val="black"/>
                </a:solidFill>
                <a:latin typeface="Calibri"/>
                <a:ea typeface="+mn-ea"/>
                <a:cs typeface="+mn-cs"/>
              </a:endParaRPr>
            </a:p>
          </p:txBody>
        </p:sp>
        <p:sp>
          <p:nvSpPr>
            <p:cNvPr id="4" name="TextBox 4">
              <a:extLst>
                <a:ext uri="{FF2B5EF4-FFF2-40B4-BE49-F238E27FC236}">
                  <a16:creationId xmlns:a16="http://schemas.microsoft.com/office/drawing/2014/main" id="{47178EF4-8BD3-A020-7BE5-321838590CD7}"/>
                </a:ext>
              </a:extLst>
            </p:cNvPr>
            <p:cNvSpPr txBox="1"/>
            <p:nvPr/>
          </p:nvSpPr>
          <p:spPr>
            <a:xfrm>
              <a:off x="0" y="-38100"/>
              <a:ext cx="4816593" cy="534353"/>
            </a:xfrm>
            <a:prstGeom prst="rect">
              <a:avLst/>
            </a:prstGeom>
            <a:grpFill/>
          </p:spPr>
          <p:txBody>
            <a:bodyPr lIns="33867" tIns="33867" rIns="33867" bIns="33867" rtlCol="0" anchor="ctr"/>
            <a:lstStyle/>
            <a:p>
              <a:pPr algn="ctr" defTabSz="609630">
                <a:lnSpc>
                  <a:spcPts val="1773"/>
                </a:lnSpc>
                <a:spcBef>
                  <a:spcPct val="0"/>
                </a:spcBef>
                <a:buClrTx/>
              </a:pPr>
              <a:endParaRPr sz="1200" kern="1200">
                <a:solidFill>
                  <a:prstClr val="black"/>
                </a:solidFill>
                <a:latin typeface="Calibri"/>
                <a:ea typeface="+mn-ea"/>
                <a:cs typeface="+mn-cs"/>
              </a:endParaRPr>
            </a:p>
          </p:txBody>
        </p:sp>
      </p:grpSp>
      <p:sp>
        <p:nvSpPr>
          <p:cNvPr id="7" name="TextBox 7">
            <a:extLst>
              <a:ext uri="{FF2B5EF4-FFF2-40B4-BE49-F238E27FC236}">
                <a16:creationId xmlns:a16="http://schemas.microsoft.com/office/drawing/2014/main" id="{4250E1A8-3715-863C-AD16-253279662CA6}"/>
              </a:ext>
            </a:extLst>
          </p:cNvPr>
          <p:cNvSpPr txBox="1"/>
          <p:nvPr/>
        </p:nvSpPr>
        <p:spPr>
          <a:xfrm>
            <a:off x="264069" y="480060"/>
            <a:ext cx="6898729" cy="436017"/>
          </a:xfrm>
          <a:prstGeom prst="rect">
            <a:avLst/>
          </a:prstGeom>
        </p:spPr>
        <p:txBody>
          <a:bodyPr wrap="square" lIns="0" tIns="0" rIns="0" bIns="0" rtlCol="0" anchor="t">
            <a:spAutoFit/>
          </a:bodyPr>
          <a:lstStyle/>
          <a:p>
            <a:pPr defTabSz="609630">
              <a:lnSpc>
                <a:spcPts val="3360"/>
              </a:lnSpc>
              <a:buClrTx/>
            </a:pPr>
            <a:r>
              <a:rPr lang="en-US" sz="2933" b="1" kern="1200" dirty="0">
                <a:solidFill>
                  <a:srgbClr val="FFFFFF"/>
                </a:solidFill>
                <a:latin typeface="Segoe UI" panose="020B0502040204020203" pitchFamily="34" charset="0"/>
                <a:ea typeface="+mn-ea"/>
                <a:cs typeface="Segoe UI" panose="020B0502040204020203" pitchFamily="34" charset="0"/>
              </a:rPr>
              <a:t>MINI APIC CONFERENCE </a:t>
            </a:r>
            <a:r>
              <a:rPr lang="en-US" sz="2933" kern="1200" dirty="0">
                <a:solidFill>
                  <a:srgbClr val="FFFFFF"/>
                </a:solidFill>
                <a:latin typeface="Segoe UI Light" panose="020B0502040204020203" pitchFamily="34" charset="0"/>
                <a:ea typeface="+mn-ea"/>
                <a:cs typeface="Segoe UI Light" panose="020B0502040204020203" pitchFamily="34" charset="0"/>
              </a:rPr>
              <a:t>| April 24, 2026</a:t>
            </a:r>
          </a:p>
        </p:txBody>
      </p:sp>
      <p:sp>
        <p:nvSpPr>
          <p:cNvPr id="9" name="AutoShape 9">
            <a:extLst>
              <a:ext uri="{FF2B5EF4-FFF2-40B4-BE49-F238E27FC236}">
                <a16:creationId xmlns:a16="http://schemas.microsoft.com/office/drawing/2014/main" id="{2415BCB0-3A33-CDBC-F4CC-60E03315755A}"/>
              </a:ext>
            </a:extLst>
          </p:cNvPr>
          <p:cNvSpPr/>
          <p:nvPr/>
        </p:nvSpPr>
        <p:spPr>
          <a:xfrm>
            <a:off x="0" y="1342629"/>
            <a:ext cx="12191997" cy="2421"/>
          </a:xfrm>
          <a:prstGeom prst="line">
            <a:avLst/>
          </a:prstGeom>
          <a:ln w="76200" cap="flat">
            <a:solidFill>
              <a:srgbClr val="FFDE59"/>
            </a:solidFill>
            <a:prstDash val="solid"/>
            <a:headEnd type="none" w="lg" len="lg"/>
            <a:tailEnd type="none" w="lg" len="lg"/>
          </a:ln>
        </p:spPr>
        <p:txBody>
          <a:bodyPr/>
          <a:lstStyle/>
          <a:p>
            <a:pPr defTabSz="609630">
              <a:buClrTx/>
            </a:pPr>
            <a:endParaRPr lang="en-US" sz="1200" kern="1200" dirty="0">
              <a:solidFill>
                <a:prstClr val="black"/>
              </a:solidFill>
              <a:latin typeface="Calibri"/>
              <a:ea typeface="+mn-ea"/>
              <a:cs typeface="+mn-cs"/>
            </a:endParaRPr>
          </a:p>
        </p:txBody>
      </p:sp>
      <p:pic>
        <p:nvPicPr>
          <p:cNvPr id="12" name="Picture 11">
            <a:extLst>
              <a:ext uri="{FF2B5EF4-FFF2-40B4-BE49-F238E27FC236}">
                <a16:creationId xmlns:a16="http://schemas.microsoft.com/office/drawing/2014/main" id="{FBDD145A-4918-54B8-93C1-EE4213D04E7B}"/>
              </a:ext>
            </a:extLst>
          </p:cNvPr>
          <p:cNvPicPr>
            <a:picLocks noChangeAspect="1"/>
          </p:cNvPicPr>
          <p:nvPr/>
        </p:nvPicPr>
        <p:blipFill>
          <a:blip r:embed="rId2">
            <a:extLst>
              <a:ext uri="{28A0092B-C50C-407E-A947-70E740481C1C}">
                <a14:useLocalDpi xmlns:a14="http://schemas.microsoft.com/office/drawing/2010/main" val="0"/>
              </a:ext>
            </a:extLst>
          </a:blip>
          <a:srcRect t="28179" b="55611"/>
          <a:stretch>
            <a:fillRect/>
          </a:stretch>
        </p:blipFill>
        <p:spPr>
          <a:xfrm>
            <a:off x="7162801" y="113142"/>
            <a:ext cx="4917391" cy="1116777"/>
          </a:xfrm>
          <a:prstGeom prst="rect">
            <a:avLst/>
          </a:prstGeom>
        </p:spPr>
      </p:pic>
      <p:sp>
        <p:nvSpPr>
          <p:cNvPr id="10" name="TextBox 9">
            <a:extLst>
              <a:ext uri="{FF2B5EF4-FFF2-40B4-BE49-F238E27FC236}">
                <a16:creationId xmlns:a16="http://schemas.microsoft.com/office/drawing/2014/main" id="{BDB41777-8027-6776-3897-F4F4BEF8D55A}"/>
              </a:ext>
            </a:extLst>
          </p:cNvPr>
          <p:cNvSpPr txBox="1"/>
          <p:nvPr/>
        </p:nvSpPr>
        <p:spPr>
          <a:xfrm>
            <a:off x="711200" y="2108201"/>
            <a:ext cx="10540065" cy="913199"/>
          </a:xfrm>
          <a:prstGeom prst="rect">
            <a:avLst/>
          </a:prstGeom>
          <a:noFill/>
        </p:spPr>
        <p:txBody>
          <a:bodyPr wrap="none" rtlCol="0">
            <a:spAutoFit/>
          </a:bodyPr>
          <a:lstStyle/>
          <a:p>
            <a:pPr defTabSz="609630">
              <a:buClrTx/>
            </a:pPr>
            <a:r>
              <a:rPr lang="en-US" sz="5334" b="1" kern="1200" dirty="0">
                <a:solidFill>
                  <a:srgbClr val="FFDE59"/>
                </a:solidFill>
                <a:latin typeface="Segoe UI Black" panose="020B0A02040204020203" pitchFamily="34" charset="0"/>
                <a:ea typeface="Segoe UI Black" panose="020B0A02040204020203" pitchFamily="34" charset="0"/>
                <a:cs typeface="Segoe UI" panose="020B0502040204020203" pitchFamily="34" charset="0"/>
              </a:rPr>
              <a:t>From Transfer to Transmission</a:t>
            </a:r>
          </a:p>
        </p:txBody>
      </p:sp>
      <p:sp>
        <p:nvSpPr>
          <p:cNvPr id="11" name="TextBox 10">
            <a:extLst>
              <a:ext uri="{FF2B5EF4-FFF2-40B4-BE49-F238E27FC236}">
                <a16:creationId xmlns:a16="http://schemas.microsoft.com/office/drawing/2014/main" id="{AF7838CE-9A5B-D4F6-E7B1-9D61C7E3CE70}"/>
              </a:ext>
            </a:extLst>
          </p:cNvPr>
          <p:cNvSpPr txBox="1"/>
          <p:nvPr/>
        </p:nvSpPr>
        <p:spPr>
          <a:xfrm>
            <a:off x="3454400" y="3047864"/>
            <a:ext cx="8034016" cy="2123658"/>
          </a:xfrm>
          <a:prstGeom prst="rect">
            <a:avLst/>
          </a:prstGeom>
          <a:noFill/>
        </p:spPr>
        <p:txBody>
          <a:bodyPr wrap="square" rtlCol="0">
            <a:spAutoFit/>
          </a:bodyPr>
          <a:lstStyle/>
          <a:p>
            <a:pPr defTabSz="609630">
              <a:buClrTx/>
            </a:pPr>
            <a:r>
              <a:rPr lang="en-US" sz="4400" kern="1200" spc="200" dirty="0">
                <a:solidFill>
                  <a:prstClr val="white"/>
                </a:solidFill>
                <a:latin typeface="Segoe UI Light" panose="020B0502040204020203" pitchFamily="34" charset="0"/>
                <a:ea typeface="Segoe UI Black" panose="020B0A02040204020203" pitchFamily="34" charset="0"/>
                <a:cs typeface="Segoe UI Light" panose="020B0502040204020203" pitchFamily="34" charset="0"/>
              </a:rPr>
              <a:t>The Role of </a:t>
            </a:r>
            <a:r>
              <a:rPr lang="en-US" sz="4400" b="1" kern="1200" spc="200" dirty="0">
                <a:solidFill>
                  <a:srgbClr val="85B5DE"/>
                </a:solidFill>
                <a:latin typeface="Segoe UI Black" panose="020B0A02040204020203" pitchFamily="34" charset="0"/>
                <a:ea typeface="Segoe UI Black" panose="020B0A02040204020203" pitchFamily="34" charset="0"/>
                <a:cs typeface="Segoe UI" panose="020B0502040204020203" pitchFamily="34" charset="0"/>
              </a:rPr>
              <a:t>Interfacility Transfer</a:t>
            </a:r>
            <a:r>
              <a:rPr lang="en-US" sz="4400" b="1" kern="1200" spc="200" dirty="0">
                <a:solidFill>
                  <a:srgbClr val="FFDE59"/>
                </a:solidFill>
                <a:latin typeface="Segoe UI Black" panose="020B0A02040204020203" pitchFamily="34" charset="0"/>
                <a:ea typeface="Segoe UI Black" panose="020B0A02040204020203" pitchFamily="34" charset="0"/>
                <a:cs typeface="Segoe UI" panose="020B0502040204020203" pitchFamily="34" charset="0"/>
              </a:rPr>
              <a:t> </a:t>
            </a:r>
            <a:r>
              <a:rPr lang="en-US" sz="4400" kern="1200" spc="200" dirty="0">
                <a:solidFill>
                  <a:prstClr val="white"/>
                </a:solidFill>
                <a:latin typeface="Segoe UI Light" panose="020B0502040204020203" pitchFamily="34" charset="0"/>
                <a:ea typeface="Segoe UI Black" panose="020B0A02040204020203" pitchFamily="34" charset="0"/>
                <a:cs typeface="Segoe UI Light" panose="020B0502040204020203" pitchFamily="34" charset="0"/>
              </a:rPr>
              <a:t>in</a:t>
            </a:r>
            <a:r>
              <a:rPr lang="en-US" sz="4400" b="1" kern="1200" spc="200" dirty="0">
                <a:solidFill>
                  <a:prstClr val="white"/>
                </a:solidFill>
                <a:latin typeface="Segoe UI Black" panose="020B0A02040204020203" pitchFamily="34" charset="0"/>
                <a:ea typeface="Segoe UI Black" panose="020B0A02040204020203" pitchFamily="34" charset="0"/>
                <a:cs typeface="Segoe UI" panose="020B0502040204020203" pitchFamily="34" charset="0"/>
              </a:rPr>
              <a:t> </a:t>
            </a:r>
            <a:r>
              <a:rPr lang="en-US" sz="4400" b="1" kern="1200" spc="200" dirty="0">
                <a:solidFill>
                  <a:srgbClr val="85B5DE"/>
                </a:solidFill>
                <a:latin typeface="Segoe UI Black" panose="020B0A02040204020203" pitchFamily="34" charset="0"/>
                <a:ea typeface="Segoe UI Black" panose="020B0A02040204020203" pitchFamily="34" charset="0"/>
                <a:cs typeface="Segoe UI" panose="020B0502040204020203" pitchFamily="34" charset="0"/>
              </a:rPr>
              <a:t>Multidrug-resistant Organism </a:t>
            </a:r>
            <a:r>
              <a:rPr lang="en-US" sz="4400" kern="1200" spc="200" dirty="0">
                <a:solidFill>
                  <a:prstClr val="white"/>
                </a:solidFill>
                <a:latin typeface="Segoe UI Light" panose="020B0502040204020203" pitchFamily="34" charset="0"/>
                <a:ea typeface="Segoe UI Black" panose="020B0A02040204020203" pitchFamily="34" charset="0"/>
                <a:cs typeface="Segoe UI Light" panose="020B0502040204020203" pitchFamily="34" charset="0"/>
              </a:rPr>
              <a:t>Burden</a:t>
            </a:r>
          </a:p>
        </p:txBody>
      </p:sp>
      <p:sp>
        <p:nvSpPr>
          <p:cNvPr id="14" name="TextBox 13">
            <a:extLst>
              <a:ext uri="{FF2B5EF4-FFF2-40B4-BE49-F238E27FC236}">
                <a16:creationId xmlns:a16="http://schemas.microsoft.com/office/drawing/2014/main" id="{BCDC15B5-A81E-3565-7DED-2E425B974218}"/>
              </a:ext>
            </a:extLst>
          </p:cNvPr>
          <p:cNvSpPr txBox="1"/>
          <p:nvPr/>
        </p:nvSpPr>
        <p:spPr>
          <a:xfrm>
            <a:off x="1647568" y="3954162"/>
            <a:ext cx="184731" cy="276999"/>
          </a:xfrm>
          <a:prstGeom prst="rect">
            <a:avLst/>
          </a:prstGeom>
          <a:noFill/>
        </p:spPr>
        <p:txBody>
          <a:bodyPr wrap="none" rtlCol="0">
            <a:spAutoFit/>
          </a:bodyPr>
          <a:lstStyle/>
          <a:p>
            <a:pPr defTabSz="609630">
              <a:buClrTx/>
            </a:pPr>
            <a:endParaRPr lang="en-US" sz="1200" kern="1200" dirty="0">
              <a:solidFill>
                <a:prstClr val="black"/>
              </a:solidFill>
              <a:latin typeface="Calibri"/>
              <a:ea typeface="+mn-ea"/>
              <a:cs typeface="+mn-cs"/>
            </a:endParaRPr>
          </a:p>
        </p:txBody>
      </p:sp>
      <p:grpSp>
        <p:nvGrpSpPr>
          <p:cNvPr id="16" name="Group 2">
            <a:extLst>
              <a:ext uri="{FF2B5EF4-FFF2-40B4-BE49-F238E27FC236}">
                <a16:creationId xmlns:a16="http://schemas.microsoft.com/office/drawing/2014/main" id="{F73F72CC-74D5-5DD5-DC87-ADC3C23E60A5}"/>
              </a:ext>
            </a:extLst>
          </p:cNvPr>
          <p:cNvGrpSpPr/>
          <p:nvPr/>
        </p:nvGrpSpPr>
        <p:grpSpPr>
          <a:xfrm>
            <a:off x="0" y="5955425"/>
            <a:ext cx="12192000" cy="1943975"/>
            <a:chOff x="0" y="-559891"/>
            <a:chExt cx="4816593" cy="1056144"/>
          </a:xfrm>
        </p:grpSpPr>
        <p:sp>
          <p:nvSpPr>
            <p:cNvPr id="17" name="Freeform 3">
              <a:extLst>
                <a:ext uri="{FF2B5EF4-FFF2-40B4-BE49-F238E27FC236}">
                  <a16:creationId xmlns:a16="http://schemas.microsoft.com/office/drawing/2014/main" id="{DF342364-06D7-163D-7294-20FD0CF3587E}"/>
                </a:ext>
              </a:extLst>
            </p:cNvPr>
            <p:cNvSpPr/>
            <p:nvPr/>
          </p:nvSpPr>
          <p:spPr>
            <a:xfrm>
              <a:off x="0" y="-559891"/>
              <a:ext cx="4816592" cy="496253"/>
            </a:xfrm>
            <a:custGeom>
              <a:avLst/>
              <a:gdLst/>
              <a:ahLst/>
              <a:cxnLst/>
              <a:rect l="l" t="t" r="r" b="b"/>
              <a:pathLst>
                <a:path w="4816592" h="496253">
                  <a:moveTo>
                    <a:pt x="0" y="0"/>
                  </a:moveTo>
                  <a:lnTo>
                    <a:pt x="4816592" y="0"/>
                  </a:lnTo>
                  <a:lnTo>
                    <a:pt x="4816592" y="496253"/>
                  </a:lnTo>
                  <a:lnTo>
                    <a:pt x="0" y="496253"/>
                  </a:lnTo>
                  <a:close/>
                </a:path>
              </a:pathLst>
            </a:custGeom>
            <a:solidFill>
              <a:schemeClr val="bg1">
                <a:alpha val="69000"/>
              </a:schemeClr>
            </a:solidFill>
          </p:spPr>
          <p:txBody>
            <a:bodyPr anchor="ctr"/>
            <a:lstStyle/>
            <a:p>
              <a:pPr algn="ctr" defTabSz="609630">
                <a:buClrTx/>
              </a:pPr>
              <a:r>
                <a:rPr lang="en-US" sz="2933" b="1" kern="1200" dirty="0">
                  <a:solidFill>
                    <a:prstClr val="white"/>
                  </a:solidFill>
                  <a:latin typeface="Segoe UI" panose="020B0502040204020203" pitchFamily="34" charset="0"/>
                  <a:ea typeface="+mn-ea"/>
                  <a:cs typeface="Segoe UI" panose="020B0502040204020203" pitchFamily="34" charset="0"/>
                </a:rPr>
                <a:t>Paulina M. Colombo</a:t>
              </a:r>
              <a:r>
                <a:rPr lang="en-US" sz="2933" kern="1200" dirty="0">
                  <a:solidFill>
                    <a:prstClr val="white"/>
                  </a:solidFill>
                  <a:latin typeface="Segoe UI Light" panose="020B0502040204020203" pitchFamily="34" charset="0"/>
                  <a:ea typeface="+mn-ea"/>
                  <a:cs typeface="Segoe UI Light" panose="020B0502040204020203" pitchFamily="34" charset="0"/>
                </a:rPr>
                <a:t>, </a:t>
              </a:r>
              <a:r>
                <a:rPr lang="en-US" sz="2667" kern="1200" dirty="0">
                  <a:solidFill>
                    <a:prstClr val="white"/>
                  </a:solidFill>
                  <a:latin typeface="Segoe UI Light" panose="020B0502040204020203" pitchFamily="34" charset="0"/>
                  <a:ea typeface="+mn-ea"/>
                  <a:cs typeface="Segoe UI Light" panose="020B0502040204020203" pitchFamily="34" charset="0"/>
                </a:rPr>
                <a:t>Epidemiology PhD Candidate, University of Arizona</a:t>
              </a:r>
              <a:endParaRPr lang="en-US" sz="2933" kern="1200" dirty="0">
                <a:solidFill>
                  <a:prstClr val="white"/>
                </a:solidFill>
                <a:latin typeface="Segoe UI Light" panose="020B0502040204020203" pitchFamily="34" charset="0"/>
                <a:ea typeface="+mn-ea"/>
                <a:cs typeface="Segoe UI Light" panose="020B0502040204020203" pitchFamily="34" charset="0"/>
              </a:endParaRPr>
            </a:p>
          </p:txBody>
        </p:sp>
        <p:sp>
          <p:nvSpPr>
            <p:cNvPr id="18" name="TextBox 4">
              <a:extLst>
                <a:ext uri="{FF2B5EF4-FFF2-40B4-BE49-F238E27FC236}">
                  <a16:creationId xmlns:a16="http://schemas.microsoft.com/office/drawing/2014/main" id="{241BFBF4-6B22-CCCA-C89C-83F919F11835}"/>
                </a:ext>
              </a:extLst>
            </p:cNvPr>
            <p:cNvSpPr txBox="1"/>
            <p:nvPr/>
          </p:nvSpPr>
          <p:spPr>
            <a:xfrm>
              <a:off x="0" y="-38100"/>
              <a:ext cx="4816593" cy="534353"/>
            </a:xfrm>
            <a:prstGeom prst="rect">
              <a:avLst/>
            </a:prstGeom>
          </p:spPr>
          <p:txBody>
            <a:bodyPr lIns="33867" tIns="33867" rIns="33867" bIns="33867" rtlCol="0" anchor="ctr"/>
            <a:lstStyle/>
            <a:p>
              <a:pPr algn="ctr" defTabSz="609630">
                <a:lnSpc>
                  <a:spcPts val="1773"/>
                </a:lnSpc>
                <a:spcBef>
                  <a:spcPct val="0"/>
                </a:spcBef>
                <a:buClrTx/>
              </a:pPr>
              <a:endParaRPr sz="1200" kern="1200">
                <a:solidFill>
                  <a:prstClr val="black"/>
                </a:solidFill>
                <a:latin typeface="Calibri"/>
                <a:ea typeface="+mn-ea"/>
                <a:cs typeface="+mn-cs"/>
              </a:endParaRPr>
            </a:p>
          </p:txBody>
        </p:sp>
      </p:grpSp>
      <p:sp>
        <p:nvSpPr>
          <p:cNvPr id="19" name="AutoShape 9">
            <a:extLst>
              <a:ext uri="{FF2B5EF4-FFF2-40B4-BE49-F238E27FC236}">
                <a16:creationId xmlns:a16="http://schemas.microsoft.com/office/drawing/2014/main" id="{8A709283-C490-B635-41E9-E8E90C853A58}"/>
              </a:ext>
            </a:extLst>
          </p:cNvPr>
          <p:cNvSpPr/>
          <p:nvPr/>
        </p:nvSpPr>
        <p:spPr>
          <a:xfrm>
            <a:off x="3" y="5930712"/>
            <a:ext cx="12191997" cy="2421"/>
          </a:xfrm>
          <a:prstGeom prst="line">
            <a:avLst/>
          </a:prstGeom>
          <a:ln w="76200" cap="flat">
            <a:solidFill>
              <a:srgbClr val="FFDE59"/>
            </a:solidFill>
            <a:prstDash val="solid"/>
            <a:headEnd type="none" w="lg" len="lg"/>
            <a:tailEnd type="none" w="lg" len="lg"/>
          </a:ln>
        </p:spPr>
        <p:txBody>
          <a:bodyPr/>
          <a:lstStyle/>
          <a:p>
            <a:pPr defTabSz="609630">
              <a:buClrTx/>
            </a:pPr>
            <a:endParaRPr lang="en-US" sz="1200" kern="1200" dirty="0">
              <a:solidFill>
                <a:prstClr val="black"/>
              </a:solidFill>
              <a:latin typeface="Calibri"/>
              <a:ea typeface="+mn-ea"/>
              <a:cs typeface="+mn-cs"/>
            </a:endParaRPr>
          </a:p>
        </p:txBody>
      </p:sp>
    </p:spTree>
    <p:extLst>
      <p:ext uri="{BB962C8B-B14F-4D97-AF65-F5344CB8AC3E}">
        <p14:creationId xmlns:p14="http://schemas.microsoft.com/office/powerpoint/2010/main" val="2177554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991B5F-2015-5347-81A5-A9FF51E2D0C3}"/>
              </a:ext>
            </a:extLst>
          </p:cNvPr>
          <p:cNvSpPr>
            <a:spLocks noGrp="1"/>
          </p:cNvSpPr>
          <p:nvPr>
            <p:ph type="title"/>
          </p:nvPr>
        </p:nvSpPr>
        <p:spPr/>
        <p:txBody>
          <a:bodyPr/>
          <a:lstStyle/>
          <a:p>
            <a:r>
              <a:rPr lang="en-US" dirty="0"/>
              <a:t>A Case</a:t>
            </a:r>
          </a:p>
        </p:txBody>
      </p:sp>
      <p:sp>
        <p:nvSpPr>
          <p:cNvPr id="5" name="Text Placeholder 4">
            <a:extLst>
              <a:ext uri="{FF2B5EF4-FFF2-40B4-BE49-F238E27FC236}">
                <a16:creationId xmlns:a16="http://schemas.microsoft.com/office/drawing/2014/main" id="{F190A343-6283-651C-279E-529F073DEAB2}"/>
              </a:ext>
            </a:extLst>
          </p:cNvPr>
          <p:cNvSpPr>
            <a:spLocks noGrp="1"/>
          </p:cNvSpPr>
          <p:nvPr>
            <p:ph type="body" idx="1"/>
          </p:nvPr>
        </p:nvSpPr>
        <p:spPr/>
        <p:txBody>
          <a:bodyPr>
            <a:normAutofit fontScale="92500" lnSpcReduction="10000"/>
          </a:bodyPr>
          <a:lstStyle/>
          <a:p>
            <a:r>
              <a:rPr lang="en-US" i="1" dirty="0"/>
              <a:t>This is a work of fiction. Names, characters, places and incidents either are products of the author’s imagination or are used fictitiously. Any resemblance to actual events or locales or persons, living or dead, is entirely coincidental.</a:t>
            </a:r>
            <a:endParaRPr lang="en-US" dirty="0"/>
          </a:p>
        </p:txBody>
      </p:sp>
    </p:spTree>
    <p:extLst>
      <p:ext uri="{BB962C8B-B14F-4D97-AF65-F5344CB8AC3E}">
        <p14:creationId xmlns:p14="http://schemas.microsoft.com/office/powerpoint/2010/main" val="38119856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85B5DE"/>
        </a:solidFill>
        <a:effectLst/>
      </p:bgPr>
    </p:bg>
    <p:spTree>
      <p:nvGrpSpPr>
        <p:cNvPr id="1" name="">
          <a:extLst>
            <a:ext uri="{FF2B5EF4-FFF2-40B4-BE49-F238E27FC236}">
              <a16:creationId xmlns:a16="http://schemas.microsoft.com/office/drawing/2014/main" id="{D10387EC-6F19-EB26-E301-6CAF24CA22D6}"/>
            </a:ext>
          </a:extLst>
        </p:cNvPr>
        <p:cNvGrpSpPr/>
        <p:nvPr/>
      </p:nvGrpSpPr>
      <p:grpSpPr>
        <a:xfrm>
          <a:off x="0" y="0"/>
          <a:ext cx="0" cy="0"/>
          <a:chOff x="0" y="0"/>
          <a:chExt cx="0" cy="0"/>
        </a:xfrm>
      </p:grpSpPr>
      <p:sp>
        <p:nvSpPr>
          <p:cNvPr id="89" name="Freeform 88">
            <a:extLst>
              <a:ext uri="{FF2B5EF4-FFF2-40B4-BE49-F238E27FC236}">
                <a16:creationId xmlns:a16="http://schemas.microsoft.com/office/drawing/2014/main" id="{6C36A71C-10D3-54AB-B2DA-9D3597156D8D}"/>
              </a:ext>
            </a:extLst>
          </p:cNvPr>
          <p:cNvSpPr/>
          <p:nvPr/>
        </p:nvSpPr>
        <p:spPr>
          <a:xfrm>
            <a:off x="839163" y="995680"/>
            <a:ext cx="1523131" cy="2738829"/>
          </a:xfrm>
          <a:custGeom>
            <a:avLst/>
            <a:gdLst>
              <a:gd name="csX0" fmla="*/ 417656 w 2284697"/>
              <a:gd name="csY0" fmla="*/ 0 h 3825240"/>
              <a:gd name="csX1" fmla="*/ 112856 w 2284697"/>
              <a:gd name="csY1" fmla="*/ 1036320 h 3825240"/>
              <a:gd name="csX2" fmla="*/ 2094056 w 2284697"/>
              <a:gd name="csY2" fmla="*/ 2270760 h 3825240"/>
              <a:gd name="csX3" fmla="*/ 2094056 w 2284697"/>
              <a:gd name="csY3" fmla="*/ 3825240 h 3825240"/>
            </a:gdLst>
            <a:ahLst/>
            <a:cxnLst>
              <a:cxn ang="0">
                <a:pos x="csX0" y="csY0"/>
              </a:cxn>
              <a:cxn ang="0">
                <a:pos x="csX1" y="csY1"/>
              </a:cxn>
              <a:cxn ang="0">
                <a:pos x="csX2" y="csY2"/>
              </a:cxn>
              <a:cxn ang="0">
                <a:pos x="csX3" y="csY3"/>
              </a:cxn>
            </a:cxnLst>
            <a:rect l="l" t="t" r="r" b="b"/>
            <a:pathLst>
              <a:path w="2284697" h="3825240">
                <a:moveTo>
                  <a:pt x="417656" y="0"/>
                </a:moveTo>
                <a:cubicBezTo>
                  <a:pt x="125556" y="328930"/>
                  <a:pt x="-166544" y="657860"/>
                  <a:pt x="112856" y="1036320"/>
                </a:cubicBezTo>
                <a:cubicBezTo>
                  <a:pt x="392256" y="1414780"/>
                  <a:pt x="1763856" y="1805940"/>
                  <a:pt x="2094056" y="2270760"/>
                </a:cubicBezTo>
                <a:cubicBezTo>
                  <a:pt x="2424256" y="2735580"/>
                  <a:pt x="2259156" y="3280410"/>
                  <a:pt x="2094056" y="3825240"/>
                </a:cubicBezTo>
              </a:path>
            </a:pathLst>
          </a:custGeom>
          <a:noFill/>
          <a:ln w="114300">
            <a:solidFill>
              <a:srgbClr val="FFDE5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a:solidFill>
                <a:prstClr val="white"/>
              </a:solidFill>
              <a:latin typeface="Calibri"/>
            </a:endParaRPr>
          </a:p>
        </p:txBody>
      </p:sp>
      <p:sp>
        <p:nvSpPr>
          <p:cNvPr id="94" name="Freeform 93">
            <a:extLst>
              <a:ext uri="{FF2B5EF4-FFF2-40B4-BE49-F238E27FC236}">
                <a16:creationId xmlns:a16="http://schemas.microsoft.com/office/drawing/2014/main" id="{A6EA3C5A-EC84-E71F-5F8B-4A50EA77B446}"/>
              </a:ext>
            </a:extLst>
          </p:cNvPr>
          <p:cNvSpPr/>
          <p:nvPr/>
        </p:nvSpPr>
        <p:spPr>
          <a:xfrm>
            <a:off x="2162941" y="1396886"/>
            <a:ext cx="7508027" cy="4978514"/>
          </a:xfrm>
          <a:custGeom>
            <a:avLst/>
            <a:gdLst>
              <a:gd name="csX0" fmla="*/ 17975 w 12133775"/>
              <a:gd name="csY0" fmla="*/ 3246120 h 6054026"/>
              <a:gd name="csX1" fmla="*/ 414215 w 12133775"/>
              <a:gd name="csY1" fmla="*/ 5227320 h 6054026"/>
              <a:gd name="csX2" fmla="*/ 2806895 w 12133775"/>
              <a:gd name="csY2" fmla="*/ 6004560 h 6054026"/>
              <a:gd name="csX3" fmla="*/ 5138615 w 12133775"/>
              <a:gd name="csY3" fmla="*/ 3931920 h 6054026"/>
              <a:gd name="csX4" fmla="*/ 8308535 w 12133775"/>
              <a:gd name="csY4" fmla="*/ 4678680 h 6054026"/>
              <a:gd name="csX5" fmla="*/ 10487855 w 12133775"/>
              <a:gd name="csY5" fmla="*/ 3566160 h 6054026"/>
              <a:gd name="csX6" fmla="*/ 10929815 w 12133775"/>
              <a:gd name="csY6" fmla="*/ 990600 h 6054026"/>
              <a:gd name="csX7" fmla="*/ 12133775 w 12133775"/>
              <a:gd name="csY7" fmla="*/ 0 h 60540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2133775" h="6054026">
                <a:moveTo>
                  <a:pt x="17975" y="3246120"/>
                </a:moveTo>
                <a:cubicBezTo>
                  <a:pt x="-16315" y="4006850"/>
                  <a:pt x="-50605" y="4767580"/>
                  <a:pt x="414215" y="5227320"/>
                </a:cubicBezTo>
                <a:cubicBezTo>
                  <a:pt x="879035" y="5687060"/>
                  <a:pt x="2019495" y="6220460"/>
                  <a:pt x="2806895" y="6004560"/>
                </a:cubicBezTo>
                <a:cubicBezTo>
                  <a:pt x="3594295" y="5788660"/>
                  <a:pt x="4221675" y="4152900"/>
                  <a:pt x="5138615" y="3931920"/>
                </a:cubicBezTo>
                <a:cubicBezTo>
                  <a:pt x="6055555" y="3710940"/>
                  <a:pt x="7416995" y="4739640"/>
                  <a:pt x="8308535" y="4678680"/>
                </a:cubicBezTo>
                <a:cubicBezTo>
                  <a:pt x="9200075" y="4617720"/>
                  <a:pt x="10050975" y="4180840"/>
                  <a:pt x="10487855" y="3566160"/>
                </a:cubicBezTo>
                <a:cubicBezTo>
                  <a:pt x="10924735" y="2951480"/>
                  <a:pt x="10655495" y="1584960"/>
                  <a:pt x="10929815" y="990600"/>
                </a:cubicBezTo>
                <a:cubicBezTo>
                  <a:pt x="11204135" y="396240"/>
                  <a:pt x="11668955" y="198120"/>
                  <a:pt x="12133775" y="0"/>
                </a:cubicBezTo>
              </a:path>
            </a:pathLst>
          </a:custGeom>
          <a:noFill/>
          <a:ln w="114300">
            <a:solidFill>
              <a:srgbClr val="FFDE5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a:solidFill>
                <a:prstClr val="white"/>
              </a:solidFill>
              <a:latin typeface="Calibri"/>
            </a:endParaRPr>
          </a:p>
        </p:txBody>
      </p:sp>
      <p:sp>
        <p:nvSpPr>
          <p:cNvPr id="11" name="TextBox 10">
            <a:extLst>
              <a:ext uri="{FF2B5EF4-FFF2-40B4-BE49-F238E27FC236}">
                <a16:creationId xmlns:a16="http://schemas.microsoft.com/office/drawing/2014/main" id="{CBFD3828-0326-07D0-92F3-27F4AF84D3C7}"/>
              </a:ext>
            </a:extLst>
          </p:cNvPr>
          <p:cNvSpPr txBox="1"/>
          <p:nvPr/>
        </p:nvSpPr>
        <p:spPr>
          <a:xfrm>
            <a:off x="1558665" y="558305"/>
            <a:ext cx="4820328" cy="502766"/>
          </a:xfrm>
          <a:prstGeom prst="rect">
            <a:avLst/>
          </a:prstGeom>
          <a:noFill/>
        </p:spPr>
        <p:txBody>
          <a:bodyPr wrap="square" rtlCol="0">
            <a:spAutoFit/>
          </a:bodyPr>
          <a:lstStyle/>
          <a:p>
            <a:pPr defTabSz="609630">
              <a:buClrTx/>
            </a:pPr>
            <a:r>
              <a:rPr lang="en-US" sz="2667" b="1" kern="1200" dirty="0">
                <a:solidFill>
                  <a:srgbClr val="012E54"/>
                </a:solidFill>
                <a:latin typeface="Segoe UI Black" panose="020B0A02040204020203" pitchFamily="34" charset="0"/>
                <a:ea typeface="Segoe UI Black" panose="020B0A02040204020203" pitchFamily="34" charset="0"/>
                <a:cs typeface="+mn-cs"/>
              </a:rPr>
              <a:t>Introduction</a:t>
            </a:r>
          </a:p>
        </p:txBody>
      </p:sp>
      <p:sp>
        <p:nvSpPr>
          <p:cNvPr id="17" name="TextBox 16">
            <a:extLst>
              <a:ext uri="{FF2B5EF4-FFF2-40B4-BE49-F238E27FC236}">
                <a16:creationId xmlns:a16="http://schemas.microsoft.com/office/drawing/2014/main" id="{36F11624-68B9-8511-18FC-DCF48E3205B9}"/>
              </a:ext>
            </a:extLst>
          </p:cNvPr>
          <p:cNvSpPr txBox="1"/>
          <p:nvPr/>
        </p:nvSpPr>
        <p:spPr>
          <a:xfrm>
            <a:off x="2408760" y="3734508"/>
            <a:ext cx="5436990" cy="502766"/>
          </a:xfrm>
          <a:prstGeom prst="rect">
            <a:avLst/>
          </a:prstGeom>
          <a:noFill/>
        </p:spPr>
        <p:txBody>
          <a:bodyPr wrap="square">
            <a:spAutoFit/>
          </a:bodyPr>
          <a:lstStyle/>
          <a:p>
            <a:pPr defTabSz="609630">
              <a:buClrTx/>
            </a:pPr>
            <a:r>
              <a:rPr lang="en-US" sz="2667" b="1" kern="1200" dirty="0">
                <a:solidFill>
                  <a:srgbClr val="012E54"/>
                </a:solidFill>
                <a:latin typeface="Segoe UI Black" panose="020B0A02040204020203" pitchFamily="34" charset="0"/>
                <a:ea typeface="Segoe UI Black" panose="020B0A02040204020203" pitchFamily="34" charset="0"/>
                <a:cs typeface="+mn-cs"/>
              </a:rPr>
              <a:t>Dissertation Aim Overview</a:t>
            </a:r>
          </a:p>
        </p:txBody>
      </p:sp>
      <p:grpSp>
        <p:nvGrpSpPr>
          <p:cNvPr id="2" name="Group 1">
            <a:extLst>
              <a:ext uri="{FF2B5EF4-FFF2-40B4-BE49-F238E27FC236}">
                <a16:creationId xmlns:a16="http://schemas.microsoft.com/office/drawing/2014/main" id="{C3A34FC5-1A13-FEE4-72DF-7C568E83D46B}"/>
              </a:ext>
            </a:extLst>
          </p:cNvPr>
          <p:cNvGrpSpPr/>
          <p:nvPr/>
        </p:nvGrpSpPr>
        <p:grpSpPr>
          <a:xfrm>
            <a:off x="993251" y="522686"/>
            <a:ext cx="590432" cy="608817"/>
            <a:chOff x="1489876" y="1112479"/>
            <a:chExt cx="584775" cy="584775"/>
          </a:xfrm>
        </p:grpSpPr>
        <p:sp>
          <p:nvSpPr>
            <p:cNvPr id="52" name="Oval 51">
              <a:extLst>
                <a:ext uri="{FF2B5EF4-FFF2-40B4-BE49-F238E27FC236}">
                  <a16:creationId xmlns:a16="http://schemas.microsoft.com/office/drawing/2014/main" id="{B5FAF18E-C301-2197-DBE6-21708B69B36D}"/>
                </a:ext>
              </a:extLst>
            </p:cNvPr>
            <p:cNvSpPr/>
            <p:nvPr/>
          </p:nvSpPr>
          <p:spPr>
            <a:xfrm>
              <a:off x="1559794" y="1179541"/>
              <a:ext cx="420161" cy="421322"/>
            </a:xfrm>
            <a:prstGeom prst="ellipse">
              <a:avLst/>
            </a:prstGeom>
            <a:solidFill>
              <a:srgbClr val="FFDE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a:solidFill>
                  <a:prstClr val="white"/>
                </a:solidFill>
                <a:latin typeface="Calibri"/>
              </a:endParaRPr>
            </a:p>
          </p:txBody>
        </p:sp>
        <p:pic>
          <p:nvPicPr>
            <p:cNvPr id="28" name="Graphic 27" descr="Badge 1 with solid fill">
              <a:extLst>
                <a:ext uri="{FF2B5EF4-FFF2-40B4-BE49-F238E27FC236}">
                  <a16:creationId xmlns:a16="http://schemas.microsoft.com/office/drawing/2014/main" id="{94E25C90-EA32-100D-F5C6-062E6D96803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89876" y="1112479"/>
              <a:ext cx="584775" cy="584775"/>
            </a:xfrm>
            <a:prstGeom prst="rect">
              <a:avLst/>
            </a:prstGeom>
          </p:spPr>
        </p:pic>
      </p:grpSp>
      <p:grpSp>
        <p:nvGrpSpPr>
          <p:cNvPr id="3" name="Group 2">
            <a:extLst>
              <a:ext uri="{FF2B5EF4-FFF2-40B4-BE49-F238E27FC236}">
                <a16:creationId xmlns:a16="http://schemas.microsoft.com/office/drawing/2014/main" id="{E3AE07DD-C0A2-83B0-EF53-A6DD6D138677}"/>
              </a:ext>
            </a:extLst>
          </p:cNvPr>
          <p:cNvGrpSpPr/>
          <p:nvPr/>
        </p:nvGrpSpPr>
        <p:grpSpPr>
          <a:xfrm>
            <a:off x="1897036" y="3677958"/>
            <a:ext cx="592165" cy="610604"/>
            <a:chOff x="2967264" y="5655003"/>
            <a:chExt cx="586491" cy="586491"/>
          </a:xfrm>
        </p:grpSpPr>
        <p:sp>
          <p:nvSpPr>
            <p:cNvPr id="53" name="Oval 52">
              <a:extLst>
                <a:ext uri="{FF2B5EF4-FFF2-40B4-BE49-F238E27FC236}">
                  <a16:creationId xmlns:a16="http://schemas.microsoft.com/office/drawing/2014/main" id="{B7FCC29B-082E-04C9-A70E-02A11E3F0CFB}"/>
                </a:ext>
              </a:extLst>
            </p:cNvPr>
            <p:cNvSpPr/>
            <p:nvPr/>
          </p:nvSpPr>
          <p:spPr>
            <a:xfrm>
              <a:off x="3074658" y="5729628"/>
              <a:ext cx="420161" cy="421322"/>
            </a:xfrm>
            <a:prstGeom prst="ellipse">
              <a:avLst/>
            </a:prstGeom>
            <a:solidFill>
              <a:srgbClr val="FFDE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a:solidFill>
                  <a:prstClr val="white"/>
                </a:solidFill>
                <a:latin typeface="Calibri"/>
              </a:endParaRPr>
            </a:p>
          </p:txBody>
        </p:sp>
        <p:pic>
          <p:nvPicPr>
            <p:cNvPr id="33" name="Graphic 32" descr="Badge with solid fill">
              <a:extLst>
                <a:ext uri="{FF2B5EF4-FFF2-40B4-BE49-F238E27FC236}">
                  <a16:creationId xmlns:a16="http://schemas.microsoft.com/office/drawing/2014/main" id="{B5A26FEB-C5CC-EE16-07A6-02643F6772D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67264" y="5655003"/>
              <a:ext cx="586491" cy="586491"/>
            </a:xfrm>
            <a:prstGeom prst="rect">
              <a:avLst/>
            </a:prstGeom>
          </p:spPr>
        </p:pic>
      </p:grpSp>
      <p:grpSp>
        <p:nvGrpSpPr>
          <p:cNvPr id="4" name="Group 3">
            <a:extLst>
              <a:ext uri="{FF2B5EF4-FFF2-40B4-BE49-F238E27FC236}">
                <a16:creationId xmlns:a16="http://schemas.microsoft.com/office/drawing/2014/main" id="{3C9432E9-8A74-6FB3-46A3-35F7EA20060E}"/>
              </a:ext>
            </a:extLst>
          </p:cNvPr>
          <p:cNvGrpSpPr/>
          <p:nvPr/>
        </p:nvGrpSpPr>
        <p:grpSpPr>
          <a:xfrm>
            <a:off x="9343144" y="1119184"/>
            <a:ext cx="592165" cy="610604"/>
            <a:chOff x="14155341" y="1891515"/>
            <a:chExt cx="586491" cy="586491"/>
          </a:xfrm>
        </p:grpSpPr>
        <p:sp>
          <p:nvSpPr>
            <p:cNvPr id="54" name="Oval 53">
              <a:extLst>
                <a:ext uri="{FF2B5EF4-FFF2-40B4-BE49-F238E27FC236}">
                  <a16:creationId xmlns:a16="http://schemas.microsoft.com/office/drawing/2014/main" id="{051D83D0-CF7E-1D73-2E6B-A26839590687}"/>
                </a:ext>
              </a:extLst>
            </p:cNvPr>
            <p:cNvSpPr/>
            <p:nvPr/>
          </p:nvSpPr>
          <p:spPr>
            <a:xfrm>
              <a:off x="14222255" y="1974100"/>
              <a:ext cx="420161" cy="421322"/>
            </a:xfrm>
            <a:prstGeom prst="ellipse">
              <a:avLst/>
            </a:prstGeom>
            <a:solidFill>
              <a:srgbClr val="FFDE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a:solidFill>
                  <a:prstClr val="white"/>
                </a:solidFill>
                <a:latin typeface="Calibri"/>
              </a:endParaRPr>
            </a:p>
          </p:txBody>
        </p:sp>
        <p:pic>
          <p:nvPicPr>
            <p:cNvPr id="35" name="Graphic 34" descr="Badge 3 with solid fill">
              <a:extLst>
                <a:ext uri="{FF2B5EF4-FFF2-40B4-BE49-F238E27FC236}">
                  <a16:creationId xmlns:a16="http://schemas.microsoft.com/office/drawing/2014/main" id="{0AF30CBB-25EE-F070-2A6D-E4461A5555B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155341" y="1891515"/>
              <a:ext cx="586491" cy="586491"/>
            </a:xfrm>
            <a:prstGeom prst="rect">
              <a:avLst/>
            </a:prstGeom>
          </p:spPr>
        </p:pic>
      </p:grpSp>
      <p:pic>
        <p:nvPicPr>
          <p:cNvPr id="66" name="Graphic 65" descr="Circle with left arrow outline">
            <a:extLst>
              <a:ext uri="{FF2B5EF4-FFF2-40B4-BE49-F238E27FC236}">
                <a16:creationId xmlns:a16="http://schemas.microsoft.com/office/drawing/2014/main" id="{EF3D4915-CA97-9F7B-FB3E-D8522D185CE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9851" y="1177691"/>
            <a:ext cx="306711" cy="306711"/>
          </a:xfrm>
          <a:prstGeom prst="rect">
            <a:avLst/>
          </a:prstGeom>
        </p:spPr>
      </p:pic>
      <p:sp>
        <p:nvSpPr>
          <p:cNvPr id="67" name="TextBox 66">
            <a:extLst>
              <a:ext uri="{FF2B5EF4-FFF2-40B4-BE49-F238E27FC236}">
                <a16:creationId xmlns:a16="http://schemas.microsoft.com/office/drawing/2014/main" id="{9AF51FAA-BED3-EF77-0CB9-57A3E5713758}"/>
              </a:ext>
            </a:extLst>
          </p:cNvPr>
          <p:cNvSpPr txBox="1"/>
          <p:nvPr/>
        </p:nvSpPr>
        <p:spPr>
          <a:xfrm>
            <a:off x="993251" y="1160514"/>
            <a:ext cx="3667113" cy="420564"/>
          </a:xfrm>
          <a:prstGeom prst="rect">
            <a:avLst/>
          </a:prstGeom>
          <a:noFill/>
        </p:spPr>
        <p:txBody>
          <a:bodyPr wrap="square" rtlCol="0">
            <a:spAutoFit/>
          </a:bodyPr>
          <a:lstStyle/>
          <a:p>
            <a:pPr defTabSz="609630">
              <a:buClrTx/>
            </a:pPr>
            <a:r>
              <a:rPr lang="en-US" sz="2133" b="1" kern="1200" dirty="0">
                <a:solidFill>
                  <a:srgbClr val="2B5F88"/>
                </a:solidFill>
                <a:latin typeface="Segoe UI" panose="020B0502040204020203" pitchFamily="34" charset="0"/>
                <a:ea typeface="+mn-ea"/>
                <a:cs typeface="Segoe UI" panose="020B0502040204020203" pitchFamily="34" charset="0"/>
              </a:rPr>
              <a:t>Background</a:t>
            </a:r>
          </a:p>
        </p:txBody>
      </p:sp>
      <p:sp>
        <p:nvSpPr>
          <p:cNvPr id="76" name="TextBox 75">
            <a:extLst>
              <a:ext uri="{FF2B5EF4-FFF2-40B4-BE49-F238E27FC236}">
                <a16:creationId xmlns:a16="http://schemas.microsoft.com/office/drawing/2014/main" id="{53E33B51-EF71-9FF7-5120-FD46752B599C}"/>
              </a:ext>
            </a:extLst>
          </p:cNvPr>
          <p:cNvSpPr txBox="1"/>
          <p:nvPr/>
        </p:nvSpPr>
        <p:spPr>
          <a:xfrm>
            <a:off x="9855734" y="1166933"/>
            <a:ext cx="1858265" cy="1323632"/>
          </a:xfrm>
          <a:prstGeom prst="rect">
            <a:avLst/>
          </a:prstGeom>
          <a:noFill/>
        </p:spPr>
        <p:txBody>
          <a:bodyPr wrap="square">
            <a:spAutoFit/>
          </a:bodyPr>
          <a:lstStyle/>
          <a:p>
            <a:pPr defTabSz="609630">
              <a:buClrTx/>
            </a:pPr>
            <a:r>
              <a:rPr lang="en-US" sz="2667" b="1" kern="1200" dirty="0">
                <a:solidFill>
                  <a:srgbClr val="012E54"/>
                </a:solidFill>
                <a:latin typeface="Segoe UI Black" panose="020B0A02040204020203" pitchFamily="34" charset="0"/>
                <a:ea typeface="Segoe UI Black" panose="020B0A02040204020203" pitchFamily="34" charset="0"/>
                <a:cs typeface="+mn-cs"/>
              </a:rPr>
              <a:t>Future Directions</a:t>
            </a:r>
          </a:p>
        </p:txBody>
      </p:sp>
      <p:pic>
        <p:nvPicPr>
          <p:cNvPr id="78" name="Graphic 77" descr="Circle with left arrow outline">
            <a:extLst>
              <a:ext uri="{FF2B5EF4-FFF2-40B4-BE49-F238E27FC236}">
                <a16:creationId xmlns:a16="http://schemas.microsoft.com/office/drawing/2014/main" id="{A391848B-C409-4009-84E4-E024542ECDA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2619" y="1662589"/>
            <a:ext cx="306711" cy="306711"/>
          </a:xfrm>
          <a:prstGeom prst="rect">
            <a:avLst/>
          </a:prstGeom>
        </p:spPr>
      </p:pic>
      <p:sp>
        <p:nvSpPr>
          <p:cNvPr id="79" name="TextBox 78">
            <a:extLst>
              <a:ext uri="{FF2B5EF4-FFF2-40B4-BE49-F238E27FC236}">
                <a16:creationId xmlns:a16="http://schemas.microsoft.com/office/drawing/2014/main" id="{BAB856FA-96E6-8054-0696-132D85AFE64E}"/>
              </a:ext>
            </a:extLst>
          </p:cNvPr>
          <p:cNvSpPr txBox="1"/>
          <p:nvPr/>
        </p:nvSpPr>
        <p:spPr>
          <a:xfrm>
            <a:off x="1153624" y="1605722"/>
            <a:ext cx="3667113" cy="420564"/>
          </a:xfrm>
          <a:prstGeom prst="rect">
            <a:avLst/>
          </a:prstGeom>
          <a:noFill/>
        </p:spPr>
        <p:txBody>
          <a:bodyPr wrap="square" rtlCol="0">
            <a:spAutoFit/>
          </a:bodyPr>
          <a:lstStyle/>
          <a:p>
            <a:pPr defTabSz="609630">
              <a:buClrTx/>
            </a:pPr>
            <a:r>
              <a:rPr lang="en-US" sz="2133" b="1" kern="1200" dirty="0">
                <a:solidFill>
                  <a:srgbClr val="2B5F88"/>
                </a:solidFill>
                <a:latin typeface="Segoe UI" panose="020B0502040204020203" pitchFamily="34" charset="0"/>
                <a:ea typeface="+mn-ea"/>
                <a:cs typeface="Segoe UI" panose="020B0502040204020203" pitchFamily="34" charset="0"/>
              </a:rPr>
              <a:t>Current literature</a:t>
            </a:r>
          </a:p>
        </p:txBody>
      </p:sp>
      <p:pic>
        <p:nvPicPr>
          <p:cNvPr id="82" name="Graphic 81" descr="Circle with left arrow outline">
            <a:extLst>
              <a:ext uri="{FF2B5EF4-FFF2-40B4-BE49-F238E27FC236}">
                <a16:creationId xmlns:a16="http://schemas.microsoft.com/office/drawing/2014/main" id="{B16010EA-40BE-E17D-3603-C7B474590BD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23747" y="4861906"/>
            <a:ext cx="306711" cy="306711"/>
          </a:xfrm>
          <a:prstGeom prst="rect">
            <a:avLst/>
          </a:prstGeom>
        </p:spPr>
      </p:pic>
      <p:sp>
        <p:nvSpPr>
          <p:cNvPr id="83" name="TextBox 82">
            <a:extLst>
              <a:ext uri="{FF2B5EF4-FFF2-40B4-BE49-F238E27FC236}">
                <a16:creationId xmlns:a16="http://schemas.microsoft.com/office/drawing/2014/main" id="{3D5C4B72-6D3C-4617-0A3F-C103E3E14EE4}"/>
              </a:ext>
            </a:extLst>
          </p:cNvPr>
          <p:cNvSpPr txBox="1"/>
          <p:nvPr/>
        </p:nvSpPr>
        <p:spPr>
          <a:xfrm>
            <a:off x="2308466" y="4842616"/>
            <a:ext cx="3667113" cy="420564"/>
          </a:xfrm>
          <a:prstGeom prst="rect">
            <a:avLst/>
          </a:prstGeom>
          <a:noFill/>
        </p:spPr>
        <p:txBody>
          <a:bodyPr wrap="square" rtlCol="0">
            <a:spAutoFit/>
          </a:bodyPr>
          <a:lstStyle/>
          <a:p>
            <a:pPr defTabSz="609630">
              <a:buClrTx/>
            </a:pPr>
            <a:r>
              <a:rPr lang="en-US" sz="2133" b="1" kern="1200" dirty="0">
                <a:solidFill>
                  <a:srgbClr val="2B5F88"/>
                </a:solidFill>
                <a:latin typeface="Segoe UI" panose="020B0502040204020203" pitchFamily="34" charset="0"/>
                <a:ea typeface="+mn-ea"/>
                <a:cs typeface="Segoe UI" panose="020B0502040204020203" pitchFamily="34" charset="0"/>
              </a:rPr>
              <a:t>Aim 1</a:t>
            </a:r>
          </a:p>
        </p:txBody>
      </p:sp>
      <p:pic>
        <p:nvPicPr>
          <p:cNvPr id="84" name="Graphic 83" descr="Circle with left arrow outline">
            <a:extLst>
              <a:ext uri="{FF2B5EF4-FFF2-40B4-BE49-F238E27FC236}">
                <a16:creationId xmlns:a16="http://schemas.microsoft.com/office/drawing/2014/main" id="{081D384E-72FA-7A95-3B5A-B60696ABB78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28309" y="5165380"/>
            <a:ext cx="306711" cy="306711"/>
          </a:xfrm>
          <a:prstGeom prst="rect">
            <a:avLst/>
          </a:prstGeom>
        </p:spPr>
      </p:pic>
      <p:sp>
        <p:nvSpPr>
          <p:cNvPr id="85" name="TextBox 84">
            <a:extLst>
              <a:ext uri="{FF2B5EF4-FFF2-40B4-BE49-F238E27FC236}">
                <a16:creationId xmlns:a16="http://schemas.microsoft.com/office/drawing/2014/main" id="{3872E909-679B-4415-2DAC-3887161BFD27}"/>
              </a:ext>
            </a:extLst>
          </p:cNvPr>
          <p:cNvSpPr txBox="1"/>
          <p:nvPr/>
        </p:nvSpPr>
        <p:spPr>
          <a:xfrm>
            <a:off x="8522856" y="4595489"/>
            <a:ext cx="3667113" cy="420564"/>
          </a:xfrm>
          <a:prstGeom prst="rect">
            <a:avLst/>
          </a:prstGeom>
          <a:noFill/>
        </p:spPr>
        <p:txBody>
          <a:bodyPr wrap="square" rtlCol="0">
            <a:spAutoFit/>
          </a:bodyPr>
          <a:lstStyle/>
          <a:p>
            <a:pPr defTabSz="609630">
              <a:buClrTx/>
            </a:pPr>
            <a:r>
              <a:rPr lang="en-US" sz="2133" b="1" kern="1200" dirty="0">
                <a:solidFill>
                  <a:srgbClr val="2B5F88"/>
                </a:solidFill>
                <a:latin typeface="Segoe UI" panose="020B0502040204020203" pitchFamily="34" charset="0"/>
                <a:ea typeface="+mn-ea"/>
                <a:cs typeface="Segoe UI" panose="020B0502040204020203" pitchFamily="34" charset="0"/>
              </a:rPr>
              <a:t>Aim 3</a:t>
            </a:r>
          </a:p>
        </p:txBody>
      </p:sp>
      <p:pic>
        <p:nvPicPr>
          <p:cNvPr id="86" name="Graphic 85" descr="Circle with left arrow outline">
            <a:extLst>
              <a:ext uri="{FF2B5EF4-FFF2-40B4-BE49-F238E27FC236}">
                <a16:creationId xmlns:a16="http://schemas.microsoft.com/office/drawing/2014/main" id="{88431FE5-8BAB-3F6B-6069-5AC21F59BE1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29600" y="4595489"/>
            <a:ext cx="306711" cy="306711"/>
          </a:xfrm>
          <a:prstGeom prst="rect">
            <a:avLst/>
          </a:prstGeom>
        </p:spPr>
      </p:pic>
      <p:sp>
        <p:nvSpPr>
          <p:cNvPr id="87" name="TextBox 86">
            <a:extLst>
              <a:ext uri="{FF2B5EF4-FFF2-40B4-BE49-F238E27FC236}">
                <a16:creationId xmlns:a16="http://schemas.microsoft.com/office/drawing/2014/main" id="{30AB4C52-B11F-4E76-FF83-3154B20A1B7A}"/>
              </a:ext>
            </a:extLst>
          </p:cNvPr>
          <p:cNvSpPr txBox="1"/>
          <p:nvPr/>
        </p:nvSpPr>
        <p:spPr>
          <a:xfrm>
            <a:off x="4820736" y="5165380"/>
            <a:ext cx="2536245" cy="1077026"/>
          </a:xfrm>
          <a:prstGeom prst="rect">
            <a:avLst/>
          </a:prstGeom>
          <a:noFill/>
        </p:spPr>
        <p:txBody>
          <a:bodyPr wrap="square" rtlCol="0">
            <a:spAutoFit/>
          </a:bodyPr>
          <a:lstStyle/>
          <a:p>
            <a:pPr defTabSz="609630">
              <a:buClrTx/>
            </a:pPr>
            <a:r>
              <a:rPr lang="en-US" sz="2133" b="1" kern="1200" dirty="0">
                <a:solidFill>
                  <a:srgbClr val="2B5F88"/>
                </a:solidFill>
                <a:latin typeface="Segoe UI" panose="020B0502040204020203" pitchFamily="34" charset="0"/>
                <a:ea typeface="+mn-ea"/>
                <a:cs typeface="Segoe UI" panose="020B0502040204020203" pitchFamily="34" charset="0"/>
              </a:rPr>
              <a:t>Aim 2 &amp; Preliminary Results</a:t>
            </a:r>
          </a:p>
        </p:txBody>
      </p:sp>
    </p:spTree>
    <p:extLst>
      <p:ext uri="{BB962C8B-B14F-4D97-AF65-F5344CB8AC3E}">
        <p14:creationId xmlns:p14="http://schemas.microsoft.com/office/powerpoint/2010/main" val="18040925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12E54"/>
        </a:solidFill>
        <a:effectLst/>
      </p:bgPr>
    </p:bg>
    <p:spTree>
      <p:nvGrpSpPr>
        <p:cNvPr id="1" name="">
          <a:extLst>
            <a:ext uri="{FF2B5EF4-FFF2-40B4-BE49-F238E27FC236}">
              <a16:creationId xmlns:a16="http://schemas.microsoft.com/office/drawing/2014/main" id="{E75A311C-D871-932A-12F7-D9ABEA0C266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1BF63C4-477F-BC11-BCFF-660E82534C27}"/>
              </a:ext>
            </a:extLst>
          </p:cNvPr>
          <p:cNvPicPr>
            <a:picLocks noChangeAspect="1"/>
          </p:cNvPicPr>
          <p:nvPr/>
        </p:nvPicPr>
        <p:blipFill>
          <a:blip r:embed="rId3"/>
          <a:srcRect l="23259" t="29722" r="23259" b="30915"/>
          <a:stretch>
            <a:fillRect/>
          </a:stretch>
        </p:blipFill>
        <p:spPr>
          <a:xfrm>
            <a:off x="4668613" y="-722412"/>
            <a:ext cx="7721600" cy="7962900"/>
          </a:xfrm>
          <a:prstGeom prst="rect">
            <a:avLst/>
          </a:prstGeom>
        </p:spPr>
      </p:pic>
      <p:sp>
        <p:nvSpPr>
          <p:cNvPr id="11" name="TextBox 10">
            <a:extLst>
              <a:ext uri="{FF2B5EF4-FFF2-40B4-BE49-F238E27FC236}">
                <a16:creationId xmlns:a16="http://schemas.microsoft.com/office/drawing/2014/main" id="{11DBA36E-DC91-C774-7F58-FB8DAB606603}"/>
              </a:ext>
            </a:extLst>
          </p:cNvPr>
          <p:cNvSpPr txBox="1"/>
          <p:nvPr/>
        </p:nvSpPr>
        <p:spPr>
          <a:xfrm>
            <a:off x="950976" y="1987296"/>
            <a:ext cx="184731" cy="1117935"/>
          </a:xfrm>
          <a:prstGeom prst="rect">
            <a:avLst/>
          </a:prstGeom>
          <a:noFill/>
        </p:spPr>
        <p:txBody>
          <a:bodyPr wrap="none" rtlCol="0">
            <a:spAutoFit/>
          </a:bodyPr>
          <a:lstStyle/>
          <a:p>
            <a:pPr defTabSz="609630">
              <a:buClrTx/>
            </a:pPr>
            <a:endParaRPr lang="en-US" sz="1333" kern="1200" dirty="0">
              <a:solidFill>
                <a:prstClr val="white">
                  <a:lumMod val="95000"/>
                </a:prstClr>
              </a:solidFill>
              <a:latin typeface="Avenir Next" panose="020B0503020202020204" pitchFamily="34" charset="0"/>
              <a:ea typeface="+mn-ea"/>
              <a:cs typeface="+mn-cs"/>
            </a:endParaRPr>
          </a:p>
          <a:p>
            <a:pPr defTabSz="609630">
              <a:buClrTx/>
            </a:pPr>
            <a:endParaRPr lang="en-US" sz="1333" kern="1200" dirty="0">
              <a:solidFill>
                <a:prstClr val="white">
                  <a:lumMod val="95000"/>
                </a:prstClr>
              </a:solidFill>
              <a:latin typeface="Avenir Next" panose="020B0503020202020204" pitchFamily="34" charset="0"/>
              <a:ea typeface="+mn-ea"/>
              <a:cs typeface="+mn-cs"/>
            </a:endParaRPr>
          </a:p>
          <a:p>
            <a:pPr defTabSz="609630">
              <a:buClrTx/>
            </a:pPr>
            <a:endParaRPr lang="en-US" sz="1333" kern="1200" dirty="0">
              <a:solidFill>
                <a:prstClr val="white">
                  <a:lumMod val="95000"/>
                </a:prstClr>
              </a:solidFill>
              <a:latin typeface="Avenir Next" panose="020B0503020202020204" pitchFamily="34" charset="0"/>
              <a:ea typeface="+mn-ea"/>
              <a:cs typeface="+mn-cs"/>
            </a:endParaRPr>
          </a:p>
          <a:p>
            <a:pPr defTabSz="609630">
              <a:buClrTx/>
            </a:pPr>
            <a:endParaRPr lang="en-US" sz="1333" kern="1200" dirty="0">
              <a:solidFill>
                <a:prstClr val="white">
                  <a:lumMod val="95000"/>
                </a:prstClr>
              </a:solidFill>
              <a:latin typeface="Avenir Next" panose="020B0503020202020204" pitchFamily="34" charset="0"/>
              <a:ea typeface="+mn-ea"/>
              <a:cs typeface="+mn-cs"/>
            </a:endParaRPr>
          </a:p>
          <a:p>
            <a:pPr defTabSz="609630">
              <a:buClrTx/>
            </a:pPr>
            <a:endParaRPr lang="en-US" sz="1333" kern="1200" dirty="0">
              <a:solidFill>
                <a:prstClr val="white">
                  <a:lumMod val="95000"/>
                </a:prstClr>
              </a:solidFill>
              <a:latin typeface="Avenir Next" panose="020B0503020202020204" pitchFamily="34" charset="0"/>
              <a:ea typeface="+mn-ea"/>
              <a:cs typeface="+mn-cs"/>
            </a:endParaRPr>
          </a:p>
        </p:txBody>
      </p:sp>
      <p:sp>
        <p:nvSpPr>
          <p:cNvPr id="2" name="Rectangle 1">
            <a:extLst>
              <a:ext uri="{FF2B5EF4-FFF2-40B4-BE49-F238E27FC236}">
                <a16:creationId xmlns:a16="http://schemas.microsoft.com/office/drawing/2014/main" id="{4BB01D71-CE9E-489D-0A7D-4219364FCCFC}"/>
              </a:ext>
            </a:extLst>
          </p:cNvPr>
          <p:cNvSpPr/>
          <p:nvPr/>
        </p:nvSpPr>
        <p:spPr>
          <a:xfrm>
            <a:off x="0" y="0"/>
            <a:ext cx="5130800" cy="6858000"/>
          </a:xfrm>
          <a:prstGeom prst="rect">
            <a:avLst/>
          </a:prstGeom>
          <a:solidFill>
            <a:srgbClr val="85B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2933" kern="1200" dirty="0">
              <a:solidFill>
                <a:prstClr val="white"/>
              </a:solidFill>
              <a:latin typeface="Calibri"/>
            </a:endParaRPr>
          </a:p>
        </p:txBody>
      </p:sp>
      <p:sp>
        <p:nvSpPr>
          <p:cNvPr id="7" name="TextBox 6">
            <a:extLst>
              <a:ext uri="{FF2B5EF4-FFF2-40B4-BE49-F238E27FC236}">
                <a16:creationId xmlns:a16="http://schemas.microsoft.com/office/drawing/2014/main" id="{C40292EB-2E4B-9700-19AD-6E0CD97AA5B8}"/>
              </a:ext>
            </a:extLst>
          </p:cNvPr>
          <p:cNvSpPr txBox="1"/>
          <p:nvPr/>
        </p:nvSpPr>
        <p:spPr>
          <a:xfrm>
            <a:off x="584200" y="1193801"/>
            <a:ext cx="3962400" cy="4431406"/>
          </a:xfrm>
          <a:prstGeom prst="rect">
            <a:avLst/>
          </a:prstGeom>
          <a:noFill/>
        </p:spPr>
        <p:txBody>
          <a:bodyPr wrap="square">
            <a:spAutoFit/>
          </a:bodyPr>
          <a:lstStyle/>
          <a:p>
            <a:pPr algn="ctr" defTabSz="609630">
              <a:buClrTx/>
            </a:pPr>
            <a:r>
              <a:rPr lang="en-US" sz="3133" b="1" kern="1200" dirty="0">
                <a:solidFill>
                  <a:srgbClr val="FFDE59"/>
                </a:solidFill>
                <a:latin typeface="Segoe UI Black" panose="020B0A02040204020203" pitchFamily="34" charset="0"/>
                <a:ea typeface="Segoe UI Black" panose="020B0A02040204020203" pitchFamily="34" charset="0"/>
                <a:cs typeface="Segoe UI" panose="020B0502040204020203" pitchFamily="34" charset="0"/>
              </a:rPr>
              <a:t>Antimicrobial Resistance</a:t>
            </a:r>
            <a:r>
              <a:rPr lang="en-US" sz="3133" b="1" kern="1200" dirty="0">
                <a:solidFill>
                  <a:srgbClr val="FFDE59"/>
                </a:solidFill>
                <a:latin typeface="Segoe UI" panose="020B0502040204020203" pitchFamily="34" charset="0"/>
                <a:ea typeface="Aptos" panose="020B0004020202020204" pitchFamily="34" charset="0"/>
                <a:cs typeface="Segoe UI" panose="020B0502040204020203" pitchFamily="34" charset="0"/>
              </a:rPr>
              <a:t> </a:t>
            </a:r>
            <a:r>
              <a:rPr lang="en-US" sz="3133" i="1" kern="1200" dirty="0">
                <a:solidFill>
                  <a:srgbClr val="FFDE59"/>
                </a:solidFill>
                <a:latin typeface="Segoe UI" panose="020B0502040204020203" pitchFamily="34" charset="0"/>
                <a:ea typeface="Aptos" panose="020B0004020202020204" pitchFamily="34" charset="0"/>
                <a:cs typeface="Segoe UI" panose="020B0502040204020203" pitchFamily="34" charset="0"/>
              </a:rPr>
              <a:t>(AMR)</a:t>
            </a:r>
            <a:r>
              <a:rPr lang="en-US" sz="3133" kern="1200" dirty="0">
                <a:solidFill>
                  <a:srgbClr val="FFDE59"/>
                </a:solidFill>
                <a:latin typeface="Segoe UI" panose="020B0502040204020203" pitchFamily="34" charset="0"/>
                <a:ea typeface="Aptos" panose="020B0004020202020204" pitchFamily="34" charset="0"/>
                <a:cs typeface="Segoe UI" panose="020B0502040204020203" pitchFamily="34" charset="0"/>
              </a:rPr>
              <a:t> </a:t>
            </a:r>
            <a:r>
              <a:rPr lang="en-US" sz="3133" b="1" kern="1200" dirty="0">
                <a:solidFill>
                  <a:prstClr val="white"/>
                </a:solidFill>
                <a:latin typeface="Segoe UI Black" panose="020B0A02040204020203" pitchFamily="34" charset="0"/>
                <a:ea typeface="Segoe UI Black" panose="020B0A02040204020203" pitchFamily="34" charset="0"/>
                <a:cs typeface="Segoe UI" panose="020B0502040204020203" pitchFamily="34" charset="0"/>
              </a:rPr>
              <a:t>is growing global health crisis, driven by</a:t>
            </a:r>
            <a:r>
              <a:rPr lang="en-US" sz="3133" b="1" kern="1200" dirty="0">
                <a:solidFill>
                  <a:srgbClr val="FFDE59"/>
                </a:solidFill>
                <a:latin typeface="Segoe UI" panose="020B0502040204020203" pitchFamily="34" charset="0"/>
                <a:ea typeface="Aptos" panose="020B0004020202020204" pitchFamily="34" charset="0"/>
                <a:cs typeface="Segoe UI" panose="020B0502040204020203" pitchFamily="34" charset="0"/>
              </a:rPr>
              <a:t> </a:t>
            </a:r>
            <a:r>
              <a:rPr lang="en-US" sz="3133" b="1" kern="1200" dirty="0">
                <a:solidFill>
                  <a:srgbClr val="FFDE59"/>
                </a:solidFill>
                <a:latin typeface="Segoe UI Black" panose="020B0A02040204020203" pitchFamily="34" charset="0"/>
                <a:ea typeface="Segoe UI Black" panose="020B0A02040204020203" pitchFamily="34" charset="0"/>
                <a:cs typeface="Segoe UI" panose="020B0502040204020203" pitchFamily="34" charset="0"/>
              </a:rPr>
              <a:t>multidrug-resistant organisms </a:t>
            </a:r>
            <a:r>
              <a:rPr lang="en-US" sz="3133" i="1" kern="1200" dirty="0">
                <a:solidFill>
                  <a:srgbClr val="FFDE59"/>
                </a:solidFill>
                <a:latin typeface="Segoe UI" panose="020B0502040204020203" pitchFamily="34" charset="0"/>
                <a:ea typeface="Aptos" panose="020B0004020202020204" pitchFamily="34" charset="0"/>
                <a:cs typeface="Segoe UI" panose="020B0502040204020203" pitchFamily="34" charset="0"/>
              </a:rPr>
              <a:t>(MDROs)</a:t>
            </a:r>
            <a:r>
              <a:rPr lang="en-US" sz="3133" b="1" i="1" kern="1200" dirty="0">
                <a:solidFill>
                  <a:srgbClr val="FFDE59"/>
                </a:solidFill>
                <a:latin typeface="Segoe UI" panose="020B0502040204020203" pitchFamily="34" charset="0"/>
                <a:ea typeface="Aptos" panose="020B0004020202020204" pitchFamily="34" charset="0"/>
                <a:cs typeface="Segoe UI" panose="020B0502040204020203" pitchFamily="34" charset="0"/>
              </a:rPr>
              <a:t>.</a:t>
            </a:r>
            <a:endParaRPr lang="en-US" sz="3133" b="1" i="1" kern="1200" dirty="0">
              <a:solidFill>
                <a:prstClr val="black"/>
              </a:solidFill>
              <a:latin typeface="Segoe UI" panose="020B0502040204020203" pitchFamily="34" charset="0"/>
              <a:ea typeface="Aptos" panose="020B0004020202020204" pitchFamily="34" charset="0"/>
              <a:cs typeface="Segoe UI" panose="020B0502040204020203" pitchFamily="34" charset="0"/>
            </a:endParaRPr>
          </a:p>
        </p:txBody>
      </p:sp>
      <p:pic>
        <p:nvPicPr>
          <p:cNvPr id="6" name="Graphic 5" descr="Germ with solid fill">
            <a:extLst>
              <a:ext uri="{FF2B5EF4-FFF2-40B4-BE49-F238E27FC236}">
                <a16:creationId xmlns:a16="http://schemas.microsoft.com/office/drawing/2014/main" id="{3BE1CF3F-233C-D8B0-3702-037BC1DF56D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879601" y="4962080"/>
            <a:ext cx="1249587" cy="1249587"/>
          </a:xfrm>
          <a:prstGeom prst="rect">
            <a:avLst/>
          </a:prstGeom>
        </p:spPr>
      </p:pic>
      <p:pic>
        <p:nvPicPr>
          <p:cNvPr id="9" name="Graphic 8" descr="Petri Dish with solid fill">
            <a:extLst>
              <a:ext uri="{FF2B5EF4-FFF2-40B4-BE49-F238E27FC236}">
                <a16:creationId xmlns:a16="http://schemas.microsoft.com/office/drawing/2014/main" id="{8EDFFB74-6D1B-707D-739C-725D485A30E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08001" y="4922613"/>
            <a:ext cx="1249587" cy="1249587"/>
          </a:xfrm>
          <a:prstGeom prst="rect">
            <a:avLst/>
          </a:prstGeom>
        </p:spPr>
      </p:pic>
      <p:pic>
        <p:nvPicPr>
          <p:cNvPr id="12" name="Graphic 11" descr="Germ with solid fill">
            <a:extLst>
              <a:ext uri="{FF2B5EF4-FFF2-40B4-BE49-F238E27FC236}">
                <a16:creationId xmlns:a16="http://schemas.microsoft.com/office/drawing/2014/main" id="{8BDFC0C4-B831-0F84-8970-3A1E2EF3249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322413" y="5003801"/>
            <a:ext cx="1249587" cy="1249587"/>
          </a:xfrm>
          <a:prstGeom prst="rect">
            <a:avLst/>
          </a:prstGeom>
        </p:spPr>
      </p:pic>
      <p:sp>
        <p:nvSpPr>
          <p:cNvPr id="13" name="TextBox 12">
            <a:extLst>
              <a:ext uri="{FF2B5EF4-FFF2-40B4-BE49-F238E27FC236}">
                <a16:creationId xmlns:a16="http://schemas.microsoft.com/office/drawing/2014/main" id="{1178C397-B0A8-1712-1035-7470FB9175F5}"/>
              </a:ext>
            </a:extLst>
          </p:cNvPr>
          <p:cNvSpPr txBox="1"/>
          <p:nvPr/>
        </p:nvSpPr>
        <p:spPr>
          <a:xfrm>
            <a:off x="7062521" y="1194157"/>
            <a:ext cx="3707079" cy="4607095"/>
          </a:xfrm>
          <a:prstGeom prst="rect">
            <a:avLst/>
          </a:prstGeom>
          <a:noFill/>
        </p:spPr>
        <p:txBody>
          <a:bodyPr wrap="square">
            <a:spAutoFit/>
          </a:bodyPr>
          <a:lstStyle/>
          <a:p>
            <a:pPr marL="457223" indent="-457223" defTabSz="609630" eaLnBrk="0" fontAlgn="base" hangingPunct="0">
              <a:spcBef>
                <a:spcPct val="0"/>
              </a:spcBef>
              <a:spcAft>
                <a:spcPct val="0"/>
              </a:spcAft>
              <a:buClrTx/>
              <a:buFont typeface="System Font Regular"/>
              <a:buChar char="-"/>
            </a:pPr>
            <a:r>
              <a:rPr lang="en-US" sz="2667" kern="1200" dirty="0">
                <a:solidFill>
                  <a:prstClr val="white"/>
                </a:solidFill>
                <a:latin typeface="Segoe UI" panose="020B0502040204020203" pitchFamily="34" charset="0"/>
                <a:ea typeface="+mn-ea"/>
                <a:cs typeface="Segoe UI" panose="020B0502040204020203" pitchFamily="34" charset="0"/>
              </a:rPr>
              <a:t>Rapidly </a:t>
            </a:r>
            <a:r>
              <a:rPr lang="en-US" sz="2667" b="1" kern="1200" dirty="0">
                <a:solidFill>
                  <a:srgbClr val="85B5DE"/>
                </a:solidFill>
                <a:latin typeface="Segoe UI Black" panose="020B0A02040204020203" pitchFamily="34" charset="0"/>
                <a:ea typeface="Segoe UI Black" panose="020B0A02040204020203" pitchFamily="34" charset="0"/>
                <a:cs typeface="Segoe UI" panose="020B0502040204020203" pitchFamily="34" charset="0"/>
              </a:rPr>
              <a:t>aging population </a:t>
            </a:r>
          </a:p>
          <a:p>
            <a:pPr marL="457223" indent="-457223" defTabSz="609630" eaLnBrk="0" fontAlgn="base" hangingPunct="0">
              <a:spcBef>
                <a:spcPct val="0"/>
              </a:spcBef>
              <a:spcAft>
                <a:spcPct val="0"/>
              </a:spcAft>
              <a:buClrTx/>
              <a:buFont typeface="System Font Regular"/>
              <a:buChar char="-"/>
            </a:pPr>
            <a:r>
              <a:rPr lang="en-US" sz="2667" kern="1200" dirty="0">
                <a:solidFill>
                  <a:prstClr val="white"/>
                </a:solidFill>
                <a:latin typeface="Segoe UI" panose="020B0502040204020203" pitchFamily="34" charset="0"/>
                <a:ea typeface="+mn-ea"/>
                <a:cs typeface="Segoe UI" panose="020B0502040204020203" pitchFamily="34" charset="0"/>
              </a:rPr>
              <a:t>Seasonal </a:t>
            </a:r>
            <a:r>
              <a:rPr lang="en-US" sz="2667" b="1" kern="1200" dirty="0">
                <a:solidFill>
                  <a:srgbClr val="85B5DE"/>
                </a:solidFill>
                <a:latin typeface="Segoe UI Black" panose="020B0A02040204020203" pitchFamily="34" charset="0"/>
                <a:ea typeface="Segoe UI Black" panose="020B0A02040204020203" pitchFamily="34" charset="0"/>
                <a:cs typeface="Segoe UI" panose="020B0502040204020203" pitchFamily="34" charset="0"/>
              </a:rPr>
              <a:t>population surges</a:t>
            </a:r>
          </a:p>
          <a:p>
            <a:pPr marL="457223" indent="-457223" defTabSz="609630" eaLnBrk="0" fontAlgn="base" hangingPunct="0">
              <a:spcBef>
                <a:spcPct val="0"/>
              </a:spcBef>
              <a:spcAft>
                <a:spcPct val="0"/>
              </a:spcAft>
              <a:buClrTx/>
              <a:buFont typeface="System Font Regular"/>
              <a:buChar char="-"/>
            </a:pPr>
            <a:r>
              <a:rPr lang="en-US" sz="2667" kern="1200" dirty="0">
                <a:solidFill>
                  <a:prstClr val="white"/>
                </a:solidFill>
                <a:latin typeface="Segoe UI" panose="020B0502040204020203" pitchFamily="34" charset="0"/>
                <a:ea typeface="+mn-ea"/>
                <a:cs typeface="Segoe UI" panose="020B0502040204020203" pitchFamily="34" charset="0"/>
              </a:rPr>
              <a:t>Rural &amp; urban  </a:t>
            </a:r>
            <a:r>
              <a:rPr lang="en-US" sz="2667" b="1" kern="1200" dirty="0">
                <a:solidFill>
                  <a:srgbClr val="85B5DE"/>
                </a:solidFill>
                <a:latin typeface="Segoe UI Black" panose="020B0A02040204020203" pitchFamily="34" charset="0"/>
                <a:ea typeface="Segoe UI Black" panose="020B0A02040204020203" pitchFamily="34" charset="0"/>
                <a:cs typeface="Segoe UI" panose="020B0502040204020203" pitchFamily="34" charset="0"/>
              </a:rPr>
              <a:t>geographies</a:t>
            </a:r>
          </a:p>
          <a:p>
            <a:pPr marL="457223" indent="-457223" defTabSz="609630" eaLnBrk="0" fontAlgn="base" hangingPunct="0">
              <a:spcBef>
                <a:spcPct val="0"/>
              </a:spcBef>
              <a:spcAft>
                <a:spcPct val="0"/>
              </a:spcAft>
              <a:buClrTx/>
              <a:buFont typeface="System Font Regular"/>
              <a:buChar char="-"/>
            </a:pPr>
            <a:r>
              <a:rPr lang="en-US" sz="2667" kern="1200" dirty="0">
                <a:solidFill>
                  <a:prstClr val="white"/>
                </a:solidFill>
                <a:latin typeface="Segoe UI" panose="020B0502040204020203" pitchFamily="34" charset="0"/>
                <a:ea typeface="+mn-ea"/>
                <a:cs typeface="Segoe UI" panose="020B0502040204020203" pitchFamily="34" charset="0"/>
              </a:rPr>
              <a:t>Healthcare</a:t>
            </a:r>
            <a:r>
              <a:rPr lang="en-US" sz="2667" b="1" kern="1200" dirty="0">
                <a:solidFill>
                  <a:srgbClr val="85B5DE"/>
                </a:solidFill>
                <a:latin typeface="Segoe UI" panose="020B0502040204020203" pitchFamily="34" charset="0"/>
                <a:ea typeface="+mn-ea"/>
                <a:cs typeface="Segoe UI" panose="020B0502040204020203" pitchFamily="34" charset="0"/>
              </a:rPr>
              <a:t> </a:t>
            </a:r>
            <a:r>
              <a:rPr lang="en-US" sz="2667" b="1" kern="1200" dirty="0">
                <a:solidFill>
                  <a:srgbClr val="85B5DE"/>
                </a:solidFill>
                <a:latin typeface="Segoe UI Black" panose="020B0A02040204020203" pitchFamily="34" charset="0"/>
                <a:ea typeface="Segoe UI Black" panose="020B0A02040204020203" pitchFamily="34" charset="0"/>
                <a:cs typeface="Segoe UI" panose="020B0502040204020203" pitchFamily="34" charset="0"/>
              </a:rPr>
              <a:t>workforce shortages</a:t>
            </a:r>
            <a:r>
              <a:rPr lang="en-US" sz="2667" b="1" kern="1200" dirty="0">
                <a:solidFill>
                  <a:prstClr val="white"/>
                </a:solidFill>
                <a:latin typeface="Segoe UI Black" panose="020B0A02040204020203" pitchFamily="34" charset="0"/>
                <a:ea typeface="Segoe UI Black" panose="020B0A02040204020203" pitchFamily="34" charset="0"/>
                <a:cs typeface="Segoe UI" panose="020B0502040204020203" pitchFamily="34" charset="0"/>
              </a:rPr>
              <a:t> </a:t>
            </a:r>
            <a:r>
              <a:rPr lang="en-US" sz="2667" kern="1200" dirty="0">
                <a:solidFill>
                  <a:prstClr val="white"/>
                </a:solidFill>
                <a:latin typeface="Segoe UI" panose="020B0502040204020203" pitchFamily="34" charset="0"/>
                <a:ea typeface="+mn-ea"/>
                <a:cs typeface="Segoe UI" panose="020B0502040204020203" pitchFamily="34" charset="0"/>
              </a:rPr>
              <a:t>across underserved regions</a:t>
            </a:r>
            <a:endParaRPr lang="en-US" altLang="en-US" sz="2667" b="1" kern="1200" dirty="0">
              <a:solidFill>
                <a:prstClr val="white"/>
              </a:solidFill>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323344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85B5DE"/>
        </a:solidFill>
        <a:effectLst/>
      </p:bgPr>
    </p:bg>
    <p:spTree>
      <p:nvGrpSpPr>
        <p:cNvPr id="1" name="">
          <a:extLst>
            <a:ext uri="{FF2B5EF4-FFF2-40B4-BE49-F238E27FC236}">
              <a16:creationId xmlns:a16="http://schemas.microsoft.com/office/drawing/2014/main" id="{D0789652-5C00-A67D-C2D1-63A44BCA083E}"/>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DC371A32-C0FD-CE0B-0340-E5FCC434FB6D}"/>
              </a:ext>
            </a:extLst>
          </p:cNvPr>
          <p:cNvSpPr txBox="1"/>
          <p:nvPr/>
        </p:nvSpPr>
        <p:spPr>
          <a:xfrm>
            <a:off x="950976" y="1987296"/>
            <a:ext cx="184731" cy="1117935"/>
          </a:xfrm>
          <a:prstGeom prst="rect">
            <a:avLst/>
          </a:prstGeom>
          <a:noFill/>
        </p:spPr>
        <p:txBody>
          <a:bodyPr wrap="none" rtlCol="0">
            <a:spAutoFit/>
          </a:bodyPr>
          <a:lstStyle/>
          <a:p>
            <a:pPr defTabSz="609630">
              <a:buClrTx/>
            </a:pPr>
            <a:endParaRPr lang="en-US" sz="1333" kern="1200" dirty="0">
              <a:solidFill>
                <a:prstClr val="white">
                  <a:lumMod val="95000"/>
                </a:prstClr>
              </a:solidFill>
              <a:latin typeface="Avenir Next" panose="020B0503020202020204" pitchFamily="34" charset="0"/>
              <a:ea typeface="+mn-ea"/>
              <a:cs typeface="+mn-cs"/>
            </a:endParaRPr>
          </a:p>
          <a:p>
            <a:pPr defTabSz="609630">
              <a:buClrTx/>
            </a:pPr>
            <a:endParaRPr lang="en-US" sz="1333" kern="1200" dirty="0">
              <a:solidFill>
                <a:prstClr val="white">
                  <a:lumMod val="95000"/>
                </a:prstClr>
              </a:solidFill>
              <a:latin typeface="Avenir Next" panose="020B0503020202020204" pitchFamily="34" charset="0"/>
              <a:ea typeface="+mn-ea"/>
              <a:cs typeface="+mn-cs"/>
            </a:endParaRPr>
          </a:p>
          <a:p>
            <a:pPr defTabSz="609630">
              <a:buClrTx/>
            </a:pPr>
            <a:endParaRPr lang="en-US" sz="1333" kern="1200" dirty="0">
              <a:solidFill>
                <a:prstClr val="white">
                  <a:lumMod val="95000"/>
                </a:prstClr>
              </a:solidFill>
              <a:latin typeface="Avenir Next" panose="020B0503020202020204" pitchFamily="34" charset="0"/>
              <a:ea typeface="+mn-ea"/>
              <a:cs typeface="+mn-cs"/>
            </a:endParaRPr>
          </a:p>
          <a:p>
            <a:pPr defTabSz="609630">
              <a:buClrTx/>
            </a:pPr>
            <a:endParaRPr lang="en-US" sz="1333" kern="1200" dirty="0">
              <a:solidFill>
                <a:prstClr val="white">
                  <a:lumMod val="95000"/>
                </a:prstClr>
              </a:solidFill>
              <a:latin typeface="Avenir Next" panose="020B0503020202020204" pitchFamily="34" charset="0"/>
              <a:ea typeface="+mn-ea"/>
              <a:cs typeface="+mn-cs"/>
            </a:endParaRPr>
          </a:p>
          <a:p>
            <a:pPr defTabSz="609630">
              <a:buClrTx/>
            </a:pPr>
            <a:endParaRPr lang="en-US" sz="1333" kern="1200" dirty="0">
              <a:solidFill>
                <a:prstClr val="white">
                  <a:lumMod val="95000"/>
                </a:prstClr>
              </a:solidFill>
              <a:latin typeface="Avenir Next" panose="020B0503020202020204" pitchFamily="34" charset="0"/>
              <a:ea typeface="+mn-ea"/>
              <a:cs typeface="+mn-cs"/>
            </a:endParaRPr>
          </a:p>
        </p:txBody>
      </p:sp>
      <p:graphicFrame>
        <p:nvGraphicFramePr>
          <p:cNvPr id="4" name="Chart 3">
            <a:extLst>
              <a:ext uri="{FF2B5EF4-FFF2-40B4-BE49-F238E27FC236}">
                <a16:creationId xmlns:a16="http://schemas.microsoft.com/office/drawing/2014/main" id="{D135D2EE-D386-71D6-DD73-67FD4B7D5C16}"/>
              </a:ext>
            </a:extLst>
          </p:cNvPr>
          <p:cNvGraphicFramePr>
            <a:graphicFrameLocks/>
          </p:cNvGraphicFramePr>
          <p:nvPr/>
        </p:nvGraphicFramePr>
        <p:xfrm>
          <a:off x="97536" y="1116320"/>
          <a:ext cx="11942064" cy="5462281"/>
        </p:xfrm>
        <a:graphic>
          <a:graphicData uri="http://schemas.openxmlformats.org/drawingml/2006/chart">
            <c:chart xmlns:c="http://schemas.openxmlformats.org/drawingml/2006/chart" xmlns:r="http://schemas.openxmlformats.org/officeDocument/2006/relationships" r:id="rId3"/>
          </a:graphicData>
        </a:graphic>
      </p:graphicFrame>
      <p:sp>
        <p:nvSpPr>
          <p:cNvPr id="13" name="Rounded Rectangle 12">
            <a:extLst>
              <a:ext uri="{FF2B5EF4-FFF2-40B4-BE49-F238E27FC236}">
                <a16:creationId xmlns:a16="http://schemas.microsoft.com/office/drawing/2014/main" id="{23DD45D4-2160-61C4-D2FC-9075FB4883A6}"/>
              </a:ext>
            </a:extLst>
          </p:cNvPr>
          <p:cNvSpPr/>
          <p:nvPr/>
        </p:nvSpPr>
        <p:spPr>
          <a:xfrm>
            <a:off x="203200" y="406401"/>
            <a:ext cx="11781536" cy="607057"/>
          </a:xfrm>
          <a:prstGeom prst="roundRect">
            <a:avLst/>
          </a:prstGeom>
          <a:solidFill>
            <a:srgbClr val="012E54"/>
          </a:solidFill>
          <a:ln w="63500">
            <a:solidFill>
              <a:srgbClr val="85B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r>
              <a:rPr lang="en-US" sz="2133" b="1" kern="1200" dirty="0">
                <a:solidFill>
                  <a:prstClr val="white"/>
                </a:solidFill>
                <a:latin typeface="Segoe UI Black" panose="020B0A02040204020203" pitchFamily="34" charset="0"/>
                <a:ea typeface="Segoe UI Black" panose="020B0A02040204020203" pitchFamily="34" charset="0"/>
                <a:cs typeface="Segoe UI" panose="020B0502040204020203" pitchFamily="34" charset="0"/>
              </a:rPr>
              <a:t>Figure 1. </a:t>
            </a:r>
            <a:r>
              <a:rPr lang="en-US" sz="2133" kern="1200" dirty="0">
                <a:solidFill>
                  <a:prstClr val="white"/>
                </a:solidFill>
                <a:latin typeface="Segoe UI Light" panose="020B0502040204020203" pitchFamily="34" charset="0"/>
                <a:cs typeface="Segoe UI Light" panose="020B0502040204020203" pitchFamily="34" charset="0"/>
              </a:rPr>
              <a:t>Laboratory-confirmed, reportable multidrug-resistant organism case counts in Arizona</a:t>
            </a:r>
            <a:r>
              <a:rPr lang="en-US" sz="2133" kern="1200" baseline="30000" dirty="0">
                <a:solidFill>
                  <a:prstClr val="white"/>
                </a:solidFill>
                <a:latin typeface="Segoe UI Light" panose="020B0502040204020203" pitchFamily="34" charset="0"/>
                <a:cs typeface="Segoe UI Light" panose="020B0502040204020203" pitchFamily="34" charset="0"/>
              </a:rPr>
              <a:t>1</a:t>
            </a:r>
            <a:endParaRPr lang="en-US" sz="2133" kern="1200" dirty="0">
              <a:solidFill>
                <a:prstClr val="white"/>
              </a:solidFill>
              <a:latin typeface="Segoe UI Light" panose="020B0502040204020203" pitchFamily="34" charset="0"/>
              <a:cs typeface="Segoe UI Light" panose="020B0502040204020203" pitchFamily="34" charset="0"/>
            </a:endParaRPr>
          </a:p>
        </p:txBody>
      </p:sp>
      <p:sp>
        <p:nvSpPr>
          <p:cNvPr id="2" name="TextBox 1">
            <a:extLst>
              <a:ext uri="{FF2B5EF4-FFF2-40B4-BE49-F238E27FC236}">
                <a16:creationId xmlns:a16="http://schemas.microsoft.com/office/drawing/2014/main" id="{0B8210EE-E69B-99AE-8F94-99B111F53B2D}"/>
              </a:ext>
            </a:extLst>
          </p:cNvPr>
          <p:cNvSpPr txBox="1"/>
          <p:nvPr/>
        </p:nvSpPr>
        <p:spPr>
          <a:xfrm>
            <a:off x="101600" y="6527800"/>
            <a:ext cx="12082272" cy="379463"/>
          </a:xfrm>
          <a:prstGeom prst="rect">
            <a:avLst/>
          </a:prstGeom>
          <a:noFill/>
        </p:spPr>
        <p:txBody>
          <a:bodyPr wrap="square">
            <a:spAutoFit/>
          </a:bodyPr>
          <a:lstStyle/>
          <a:p>
            <a:pPr marL="304815" indent="-304815" defTabSz="609630" eaLnBrk="0" fontAlgn="base" hangingPunct="0">
              <a:spcBef>
                <a:spcPct val="0"/>
              </a:spcBef>
              <a:spcAft>
                <a:spcPct val="0"/>
              </a:spcAft>
              <a:buClrTx/>
              <a:buFontTx/>
              <a:buAutoNum type="arabicPeriod"/>
            </a:pPr>
            <a:r>
              <a:rPr lang="en-US" altLang="en-US" sz="933" i="1" kern="1200" dirty="0">
                <a:solidFill>
                  <a:prstClr val="white"/>
                </a:solidFill>
                <a:latin typeface="Segoe UI Light" panose="020B0502040204020203" pitchFamily="34" charset="0"/>
                <a:ea typeface="+mn-ea"/>
                <a:cs typeface="Segoe UI Light" panose="020B0502040204020203" pitchFamily="34" charset="0"/>
              </a:rPr>
              <a:t>Arizona Department of Health Services, Office of Infectious Disease Services. Number of Reported Cases of Selected Notifiable Diseases, by Category, for each County, Arizona, 2015–2025. Arizona Department of Health Services; 2015–2025.</a:t>
            </a:r>
          </a:p>
        </p:txBody>
      </p:sp>
    </p:spTree>
    <p:extLst>
      <p:ext uri="{BB962C8B-B14F-4D97-AF65-F5344CB8AC3E}">
        <p14:creationId xmlns:p14="http://schemas.microsoft.com/office/powerpoint/2010/main" val="28114028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85B5DE"/>
        </a:solidFill>
        <a:effectLst/>
      </p:bgPr>
    </p:bg>
    <p:spTree>
      <p:nvGrpSpPr>
        <p:cNvPr id="1" name="">
          <a:extLst>
            <a:ext uri="{FF2B5EF4-FFF2-40B4-BE49-F238E27FC236}">
              <a16:creationId xmlns:a16="http://schemas.microsoft.com/office/drawing/2014/main" id="{34824155-35AD-E48C-A044-31487B06A6D7}"/>
            </a:ext>
          </a:extLst>
        </p:cNvPr>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E1AED04B-754C-8F51-533E-EC17CDD8EFBF}"/>
              </a:ext>
            </a:extLst>
          </p:cNvPr>
          <p:cNvGraphicFramePr>
            <a:graphicFrameLocks/>
          </p:cNvGraphicFramePr>
          <p:nvPr/>
        </p:nvGraphicFramePr>
        <p:xfrm>
          <a:off x="97536" y="1116320"/>
          <a:ext cx="11814302" cy="5462281"/>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43AA5C83-18C9-D9CC-E550-AC5E25BB22B4}"/>
              </a:ext>
            </a:extLst>
          </p:cNvPr>
          <p:cNvSpPr txBox="1"/>
          <p:nvPr/>
        </p:nvSpPr>
        <p:spPr>
          <a:xfrm>
            <a:off x="950976" y="1987296"/>
            <a:ext cx="184731" cy="1117935"/>
          </a:xfrm>
          <a:prstGeom prst="rect">
            <a:avLst/>
          </a:prstGeom>
          <a:noFill/>
        </p:spPr>
        <p:txBody>
          <a:bodyPr wrap="none" rtlCol="0">
            <a:spAutoFit/>
          </a:bodyPr>
          <a:lstStyle/>
          <a:p>
            <a:pPr defTabSz="609630">
              <a:buClrTx/>
            </a:pPr>
            <a:endParaRPr lang="en-US" sz="1333" kern="1200" dirty="0">
              <a:solidFill>
                <a:prstClr val="white">
                  <a:lumMod val="95000"/>
                </a:prstClr>
              </a:solidFill>
              <a:latin typeface="Avenir Next" panose="020B0503020202020204" pitchFamily="34" charset="0"/>
              <a:ea typeface="+mn-ea"/>
              <a:cs typeface="+mn-cs"/>
            </a:endParaRPr>
          </a:p>
          <a:p>
            <a:pPr defTabSz="609630">
              <a:buClrTx/>
            </a:pPr>
            <a:endParaRPr lang="en-US" sz="1333" kern="1200" dirty="0">
              <a:solidFill>
                <a:prstClr val="white">
                  <a:lumMod val="95000"/>
                </a:prstClr>
              </a:solidFill>
              <a:latin typeface="Avenir Next" panose="020B0503020202020204" pitchFamily="34" charset="0"/>
              <a:ea typeface="+mn-ea"/>
              <a:cs typeface="+mn-cs"/>
            </a:endParaRPr>
          </a:p>
          <a:p>
            <a:pPr defTabSz="609630">
              <a:buClrTx/>
            </a:pPr>
            <a:endParaRPr lang="en-US" sz="1333" kern="1200" dirty="0">
              <a:solidFill>
                <a:prstClr val="white">
                  <a:lumMod val="95000"/>
                </a:prstClr>
              </a:solidFill>
              <a:latin typeface="Avenir Next" panose="020B0503020202020204" pitchFamily="34" charset="0"/>
              <a:ea typeface="+mn-ea"/>
              <a:cs typeface="+mn-cs"/>
            </a:endParaRPr>
          </a:p>
          <a:p>
            <a:pPr defTabSz="609630">
              <a:buClrTx/>
            </a:pPr>
            <a:endParaRPr lang="en-US" sz="1333" kern="1200" dirty="0">
              <a:solidFill>
                <a:prstClr val="white">
                  <a:lumMod val="95000"/>
                </a:prstClr>
              </a:solidFill>
              <a:latin typeface="Avenir Next" panose="020B0503020202020204" pitchFamily="34" charset="0"/>
              <a:ea typeface="+mn-ea"/>
              <a:cs typeface="+mn-cs"/>
            </a:endParaRPr>
          </a:p>
          <a:p>
            <a:pPr defTabSz="609630">
              <a:buClrTx/>
            </a:pPr>
            <a:endParaRPr lang="en-US" sz="1333" kern="1200" dirty="0">
              <a:solidFill>
                <a:prstClr val="white">
                  <a:lumMod val="95000"/>
                </a:prstClr>
              </a:solidFill>
              <a:latin typeface="Avenir Next" panose="020B0503020202020204" pitchFamily="34" charset="0"/>
              <a:ea typeface="+mn-ea"/>
              <a:cs typeface="+mn-cs"/>
            </a:endParaRPr>
          </a:p>
        </p:txBody>
      </p:sp>
      <p:sp>
        <p:nvSpPr>
          <p:cNvPr id="9" name="TextBox 4">
            <a:extLst>
              <a:ext uri="{FF2B5EF4-FFF2-40B4-BE49-F238E27FC236}">
                <a16:creationId xmlns:a16="http://schemas.microsoft.com/office/drawing/2014/main" id="{24BD6D5E-4A4D-912B-F30D-2B14864F8A80}"/>
              </a:ext>
            </a:extLst>
          </p:cNvPr>
          <p:cNvSpPr txBox="1"/>
          <p:nvPr/>
        </p:nvSpPr>
        <p:spPr>
          <a:xfrm>
            <a:off x="-12192" y="8399276"/>
            <a:ext cx="12192000" cy="1009251"/>
          </a:xfrm>
          <a:prstGeom prst="rect">
            <a:avLst/>
          </a:prstGeom>
        </p:spPr>
        <p:txBody>
          <a:bodyPr lIns="33867" tIns="33867" rIns="33867" bIns="33867" rtlCol="0" anchor="ctr"/>
          <a:lstStyle/>
          <a:p>
            <a:pPr algn="ctr" defTabSz="609630">
              <a:lnSpc>
                <a:spcPts val="1773"/>
              </a:lnSpc>
              <a:spcBef>
                <a:spcPct val="0"/>
              </a:spcBef>
              <a:buClrTx/>
            </a:pPr>
            <a:endParaRPr sz="1200" kern="1200">
              <a:solidFill>
                <a:prstClr val="black"/>
              </a:solidFill>
              <a:latin typeface="Calibri"/>
              <a:ea typeface="+mn-ea"/>
              <a:cs typeface="+mn-cs"/>
            </a:endParaRPr>
          </a:p>
        </p:txBody>
      </p:sp>
      <p:sp>
        <p:nvSpPr>
          <p:cNvPr id="8" name="Oval 7">
            <a:extLst>
              <a:ext uri="{FF2B5EF4-FFF2-40B4-BE49-F238E27FC236}">
                <a16:creationId xmlns:a16="http://schemas.microsoft.com/office/drawing/2014/main" id="{8CA8FC78-ADA8-C0F8-26B9-430BC841FE73}"/>
              </a:ext>
            </a:extLst>
          </p:cNvPr>
          <p:cNvSpPr/>
          <p:nvPr/>
        </p:nvSpPr>
        <p:spPr>
          <a:xfrm>
            <a:off x="6953294" y="2616200"/>
            <a:ext cx="203200" cy="20320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a:solidFill>
                <a:prstClr val="white"/>
              </a:solidFill>
              <a:latin typeface="Calibri"/>
            </a:endParaRPr>
          </a:p>
        </p:txBody>
      </p:sp>
      <p:sp>
        <p:nvSpPr>
          <p:cNvPr id="10" name="Oval 9">
            <a:extLst>
              <a:ext uri="{FF2B5EF4-FFF2-40B4-BE49-F238E27FC236}">
                <a16:creationId xmlns:a16="http://schemas.microsoft.com/office/drawing/2014/main" id="{4C9CF55A-36AB-A5AE-5E9B-6F569E805A89}"/>
              </a:ext>
            </a:extLst>
          </p:cNvPr>
          <p:cNvSpPr/>
          <p:nvPr/>
        </p:nvSpPr>
        <p:spPr>
          <a:xfrm>
            <a:off x="7518400" y="1629443"/>
            <a:ext cx="203200" cy="20320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a:solidFill>
                <a:prstClr val="white"/>
              </a:solidFill>
              <a:latin typeface="Calibri"/>
            </a:endParaRPr>
          </a:p>
        </p:txBody>
      </p:sp>
      <p:sp>
        <p:nvSpPr>
          <p:cNvPr id="12" name="Oval 11">
            <a:extLst>
              <a:ext uri="{FF2B5EF4-FFF2-40B4-BE49-F238E27FC236}">
                <a16:creationId xmlns:a16="http://schemas.microsoft.com/office/drawing/2014/main" id="{32976AFD-714D-DA5B-18A3-9EA2A70623DE}"/>
              </a:ext>
            </a:extLst>
          </p:cNvPr>
          <p:cNvSpPr/>
          <p:nvPr/>
        </p:nvSpPr>
        <p:spPr>
          <a:xfrm>
            <a:off x="6959600" y="4800600"/>
            <a:ext cx="203200" cy="20320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a:solidFill>
                <a:prstClr val="white"/>
              </a:solidFill>
              <a:latin typeface="Calibri"/>
            </a:endParaRPr>
          </a:p>
        </p:txBody>
      </p:sp>
      <p:sp>
        <p:nvSpPr>
          <p:cNvPr id="14" name="Oval 13">
            <a:extLst>
              <a:ext uri="{FF2B5EF4-FFF2-40B4-BE49-F238E27FC236}">
                <a16:creationId xmlns:a16="http://schemas.microsoft.com/office/drawing/2014/main" id="{51CBB194-1265-EC8B-D8D9-C3C695053152}"/>
              </a:ext>
            </a:extLst>
          </p:cNvPr>
          <p:cNvSpPr/>
          <p:nvPr/>
        </p:nvSpPr>
        <p:spPr>
          <a:xfrm>
            <a:off x="7518400" y="4648200"/>
            <a:ext cx="203200" cy="20320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a:solidFill>
                <a:prstClr val="white"/>
              </a:solidFill>
              <a:latin typeface="Calibri"/>
            </a:endParaRPr>
          </a:p>
        </p:txBody>
      </p:sp>
      <p:sp>
        <p:nvSpPr>
          <p:cNvPr id="33" name="Right Brace 32">
            <a:extLst>
              <a:ext uri="{FF2B5EF4-FFF2-40B4-BE49-F238E27FC236}">
                <a16:creationId xmlns:a16="http://schemas.microsoft.com/office/drawing/2014/main" id="{CEDF10FB-0BD1-4259-F34F-C9D4E36F0495}"/>
              </a:ext>
            </a:extLst>
          </p:cNvPr>
          <p:cNvSpPr/>
          <p:nvPr/>
        </p:nvSpPr>
        <p:spPr>
          <a:xfrm>
            <a:off x="7975600" y="1600200"/>
            <a:ext cx="254000" cy="1219200"/>
          </a:xfrm>
          <a:prstGeom prst="rightBrace">
            <a:avLst/>
          </a:prstGeom>
          <a:ln w="76200">
            <a:solidFill>
              <a:srgbClr val="FFDE59"/>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09630">
              <a:buClrTx/>
            </a:pPr>
            <a:endParaRPr lang="en-US" sz="1200" kern="1200">
              <a:solidFill>
                <a:prstClr val="black"/>
              </a:solidFill>
              <a:latin typeface="Calibri"/>
            </a:endParaRPr>
          </a:p>
        </p:txBody>
      </p:sp>
      <p:sp>
        <p:nvSpPr>
          <p:cNvPr id="34" name="Right Brace 33">
            <a:extLst>
              <a:ext uri="{FF2B5EF4-FFF2-40B4-BE49-F238E27FC236}">
                <a16:creationId xmlns:a16="http://schemas.microsoft.com/office/drawing/2014/main" id="{9B2F9D9E-51C5-78DE-5284-048457AE8D14}"/>
              </a:ext>
            </a:extLst>
          </p:cNvPr>
          <p:cNvSpPr/>
          <p:nvPr/>
        </p:nvSpPr>
        <p:spPr>
          <a:xfrm>
            <a:off x="7980218" y="4648200"/>
            <a:ext cx="203200" cy="355600"/>
          </a:xfrm>
          <a:prstGeom prst="rightBrace">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09630">
              <a:buClrTx/>
            </a:pPr>
            <a:endParaRPr lang="en-US" sz="1200" kern="1200">
              <a:solidFill>
                <a:prstClr val="black"/>
              </a:solidFill>
              <a:latin typeface="Calibri"/>
            </a:endParaRPr>
          </a:p>
        </p:txBody>
      </p:sp>
      <p:sp>
        <p:nvSpPr>
          <p:cNvPr id="35" name="Rounded Rectangle 34">
            <a:extLst>
              <a:ext uri="{FF2B5EF4-FFF2-40B4-BE49-F238E27FC236}">
                <a16:creationId xmlns:a16="http://schemas.microsoft.com/office/drawing/2014/main" id="{A2688D62-E927-89C0-9F22-F1F71C93701B}"/>
              </a:ext>
            </a:extLst>
          </p:cNvPr>
          <p:cNvSpPr/>
          <p:nvPr/>
        </p:nvSpPr>
        <p:spPr>
          <a:xfrm>
            <a:off x="8428182" y="4597400"/>
            <a:ext cx="1773382" cy="457201"/>
          </a:xfrm>
          <a:prstGeom prst="round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defTabSz="609630">
              <a:buClrTx/>
            </a:pPr>
            <a:r>
              <a:rPr lang="en-US" sz="2133" b="1" kern="1200" dirty="0">
                <a:solidFill>
                  <a:srgbClr val="C00000"/>
                </a:solidFill>
                <a:latin typeface="Segoe UI Black" panose="020B0A02040204020203" pitchFamily="34" charset="0"/>
                <a:ea typeface="Segoe UI Black" panose="020B0A02040204020203" pitchFamily="34" charset="0"/>
              </a:rPr>
              <a:t>+ 68% </a:t>
            </a:r>
          </a:p>
        </p:txBody>
      </p:sp>
      <p:sp>
        <p:nvSpPr>
          <p:cNvPr id="36" name="Rounded Rectangle 35">
            <a:extLst>
              <a:ext uri="{FF2B5EF4-FFF2-40B4-BE49-F238E27FC236}">
                <a16:creationId xmlns:a16="http://schemas.microsoft.com/office/drawing/2014/main" id="{2BF33472-E804-E040-C9B4-3425A599F2D5}"/>
              </a:ext>
            </a:extLst>
          </p:cNvPr>
          <p:cNvSpPr/>
          <p:nvPr/>
        </p:nvSpPr>
        <p:spPr>
          <a:xfrm>
            <a:off x="8428181" y="1966514"/>
            <a:ext cx="1773382" cy="457201"/>
          </a:xfrm>
          <a:prstGeom prst="roundRect">
            <a:avLst/>
          </a:prstGeom>
          <a:noFill/>
          <a:ln w="76200">
            <a:solidFill>
              <a:srgbClr val="FFDE59"/>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defTabSz="609630">
              <a:buClrTx/>
            </a:pPr>
            <a:r>
              <a:rPr lang="en-US" sz="2133" b="1" kern="1200" dirty="0">
                <a:solidFill>
                  <a:srgbClr val="C00000"/>
                </a:solidFill>
                <a:latin typeface="Segoe UI Black" panose="020B0A02040204020203" pitchFamily="34" charset="0"/>
                <a:ea typeface="Segoe UI Black" panose="020B0A02040204020203" pitchFamily="34" charset="0"/>
                <a:cs typeface="Segoe UI" panose="020B0502040204020203" pitchFamily="34" charset="0"/>
              </a:rPr>
              <a:t>+ 41% </a:t>
            </a:r>
          </a:p>
        </p:txBody>
      </p:sp>
      <p:cxnSp>
        <p:nvCxnSpPr>
          <p:cNvPr id="6" name="Straight Connector 5">
            <a:extLst>
              <a:ext uri="{FF2B5EF4-FFF2-40B4-BE49-F238E27FC236}">
                <a16:creationId xmlns:a16="http://schemas.microsoft.com/office/drawing/2014/main" id="{F9AE93A5-40F9-C3D0-5AA5-06DA74768A32}"/>
              </a:ext>
            </a:extLst>
          </p:cNvPr>
          <p:cNvCxnSpPr>
            <a:cxnSpLocks/>
          </p:cNvCxnSpPr>
          <p:nvPr/>
        </p:nvCxnSpPr>
        <p:spPr>
          <a:xfrm flipH="1">
            <a:off x="7054895" y="1788521"/>
            <a:ext cx="540915" cy="929279"/>
          </a:xfrm>
          <a:prstGeom prst="line">
            <a:avLst/>
          </a:prstGeom>
          <a:ln w="1524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6AD707C2-4069-1251-E6B0-0177536CC48F}"/>
              </a:ext>
            </a:extLst>
          </p:cNvPr>
          <p:cNvCxnSpPr>
            <a:cxnSpLocks/>
          </p:cNvCxnSpPr>
          <p:nvPr/>
        </p:nvCxnSpPr>
        <p:spPr>
          <a:xfrm flipH="1">
            <a:off x="7110589" y="4774013"/>
            <a:ext cx="429525" cy="103973"/>
          </a:xfrm>
          <a:prstGeom prst="line">
            <a:avLst/>
          </a:prstGeom>
          <a:ln w="152400">
            <a:solidFill>
              <a:srgbClr val="C00000"/>
            </a:solidFill>
          </a:ln>
        </p:spPr>
        <p:style>
          <a:lnRef idx="1">
            <a:schemeClr val="accent2"/>
          </a:lnRef>
          <a:fillRef idx="0">
            <a:schemeClr val="accent2"/>
          </a:fillRef>
          <a:effectRef idx="0">
            <a:schemeClr val="accent2"/>
          </a:effectRef>
          <a:fontRef idx="minor">
            <a:schemeClr val="tx1"/>
          </a:fontRef>
        </p:style>
      </p:cxnSp>
      <p:sp>
        <p:nvSpPr>
          <p:cNvPr id="2" name="TextBox 1">
            <a:extLst>
              <a:ext uri="{FF2B5EF4-FFF2-40B4-BE49-F238E27FC236}">
                <a16:creationId xmlns:a16="http://schemas.microsoft.com/office/drawing/2014/main" id="{564711FD-D4D2-3D62-3AB4-E9C2EFC1D2C9}"/>
              </a:ext>
            </a:extLst>
          </p:cNvPr>
          <p:cNvSpPr txBox="1"/>
          <p:nvPr/>
        </p:nvSpPr>
        <p:spPr>
          <a:xfrm>
            <a:off x="101600" y="6527800"/>
            <a:ext cx="12082272" cy="379463"/>
          </a:xfrm>
          <a:prstGeom prst="rect">
            <a:avLst/>
          </a:prstGeom>
          <a:noFill/>
        </p:spPr>
        <p:txBody>
          <a:bodyPr wrap="square">
            <a:spAutoFit/>
          </a:bodyPr>
          <a:lstStyle/>
          <a:p>
            <a:pPr marL="304815" indent="-304815" defTabSz="609630" eaLnBrk="0" fontAlgn="base" hangingPunct="0">
              <a:spcBef>
                <a:spcPct val="0"/>
              </a:spcBef>
              <a:spcAft>
                <a:spcPct val="0"/>
              </a:spcAft>
              <a:buClrTx/>
              <a:buFontTx/>
              <a:buAutoNum type="arabicPeriod"/>
            </a:pPr>
            <a:r>
              <a:rPr lang="en-US" altLang="en-US" sz="933" i="1" kern="1200" dirty="0">
                <a:solidFill>
                  <a:prstClr val="white"/>
                </a:solidFill>
                <a:latin typeface="Segoe UI Light" panose="020B0502040204020203" pitchFamily="34" charset="0"/>
                <a:ea typeface="+mn-ea"/>
                <a:cs typeface="Segoe UI Light" panose="020B0502040204020203" pitchFamily="34" charset="0"/>
              </a:rPr>
              <a:t>Arizona Department of Health Services, Office of Infectious Disease Services. Number of Reported Cases of Selected Notifiable Diseases, by Category, for each County, Arizona, 2015–2025. Arizona Department of Health Services; 2015–2025.</a:t>
            </a:r>
          </a:p>
        </p:txBody>
      </p:sp>
      <p:sp>
        <p:nvSpPr>
          <p:cNvPr id="3" name="Rounded Rectangle 2">
            <a:extLst>
              <a:ext uri="{FF2B5EF4-FFF2-40B4-BE49-F238E27FC236}">
                <a16:creationId xmlns:a16="http://schemas.microsoft.com/office/drawing/2014/main" id="{07A3B379-34DA-51EB-332F-6E2D450CBC1A}"/>
              </a:ext>
            </a:extLst>
          </p:cNvPr>
          <p:cNvSpPr/>
          <p:nvPr/>
        </p:nvSpPr>
        <p:spPr>
          <a:xfrm>
            <a:off x="203200" y="406401"/>
            <a:ext cx="11781536" cy="607057"/>
          </a:xfrm>
          <a:prstGeom prst="roundRect">
            <a:avLst/>
          </a:prstGeom>
          <a:solidFill>
            <a:srgbClr val="012E54"/>
          </a:solidFill>
          <a:ln w="63500">
            <a:solidFill>
              <a:srgbClr val="85B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r>
              <a:rPr lang="en-US" sz="2133" b="1" kern="1200" dirty="0">
                <a:solidFill>
                  <a:prstClr val="white"/>
                </a:solidFill>
                <a:latin typeface="Segoe UI Black" panose="020B0A02040204020203" pitchFamily="34" charset="0"/>
                <a:ea typeface="Segoe UI Black" panose="020B0A02040204020203" pitchFamily="34" charset="0"/>
                <a:cs typeface="Segoe UI" panose="020B0502040204020203" pitchFamily="34" charset="0"/>
              </a:rPr>
              <a:t>Figure 1. </a:t>
            </a:r>
            <a:r>
              <a:rPr lang="en-US" sz="2133" kern="1200" dirty="0">
                <a:solidFill>
                  <a:prstClr val="white"/>
                </a:solidFill>
                <a:latin typeface="Segoe UI Light" panose="020B0502040204020203" pitchFamily="34" charset="0"/>
                <a:cs typeface="Segoe UI Light" panose="020B0502040204020203" pitchFamily="34" charset="0"/>
              </a:rPr>
              <a:t>Laboratory-confirmed, reportable multidrug-resistant organism case counts in Arizona</a:t>
            </a:r>
            <a:r>
              <a:rPr lang="en-US" sz="2133" kern="1200" baseline="30000" dirty="0">
                <a:solidFill>
                  <a:prstClr val="white"/>
                </a:solidFill>
                <a:latin typeface="Segoe UI Light" panose="020B0502040204020203" pitchFamily="34" charset="0"/>
                <a:cs typeface="Segoe UI Light" panose="020B0502040204020203" pitchFamily="34" charset="0"/>
              </a:rPr>
              <a:t>1</a:t>
            </a:r>
            <a:endParaRPr lang="en-US" sz="2133" kern="1200" dirty="0">
              <a:solidFill>
                <a:prstClr val="white"/>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84292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2" presetClass="entr" presetSubtype="4" fill="hold" nodeType="withEffect">
                                  <p:stCondLst>
                                    <p:cond delay="20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60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grpId="0" nodeType="withEffect">
                                  <p:stCondLst>
                                    <p:cond delay="60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22" presetClass="entr" presetSubtype="8" fill="hold" nodeType="withEffect">
                                  <p:stCondLst>
                                    <p:cond delay="20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par>
                                <p:cTn id="28" presetID="10" presetClass="entr" presetSubtype="0" fill="hold" grpId="0" nodeType="withEffect">
                                  <p:stCondLst>
                                    <p:cond delay="30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60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par>
                                <p:cTn id="34" presetID="10" presetClass="entr" presetSubtype="0" fill="hold" grpId="0" nodeType="withEffect">
                                  <p:stCondLst>
                                    <p:cond delay="60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P spid="33" grpId="0" animBg="1"/>
      <p:bldP spid="34" grpId="0" animBg="1"/>
      <p:bldP spid="35" grpId="0" animBg="1"/>
      <p:bldP spid="3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12E54"/>
        </a:solidFill>
        <a:effectLst/>
      </p:bgPr>
    </p:bg>
    <p:spTree>
      <p:nvGrpSpPr>
        <p:cNvPr id="1" name="">
          <a:extLst>
            <a:ext uri="{FF2B5EF4-FFF2-40B4-BE49-F238E27FC236}">
              <a16:creationId xmlns:a16="http://schemas.microsoft.com/office/drawing/2014/main" id="{DB4A9409-B17F-0C67-5CFD-896781C19A3B}"/>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166CA6ED-71B8-0A76-8817-9D56577457A9}"/>
              </a:ext>
            </a:extLst>
          </p:cNvPr>
          <p:cNvSpPr txBox="1"/>
          <p:nvPr/>
        </p:nvSpPr>
        <p:spPr>
          <a:xfrm>
            <a:off x="950976" y="1987296"/>
            <a:ext cx="184731" cy="1117935"/>
          </a:xfrm>
          <a:prstGeom prst="rect">
            <a:avLst/>
          </a:prstGeom>
          <a:noFill/>
        </p:spPr>
        <p:txBody>
          <a:bodyPr wrap="none" rtlCol="0">
            <a:spAutoFit/>
          </a:bodyPr>
          <a:lstStyle/>
          <a:p>
            <a:pPr defTabSz="609630">
              <a:buClrTx/>
            </a:pPr>
            <a:endParaRPr lang="en-US" sz="1333" kern="1200" dirty="0">
              <a:solidFill>
                <a:prstClr val="white">
                  <a:lumMod val="95000"/>
                </a:prstClr>
              </a:solidFill>
              <a:latin typeface="Avenir Next" panose="020B0503020202020204" pitchFamily="34" charset="0"/>
              <a:ea typeface="+mn-ea"/>
              <a:cs typeface="+mn-cs"/>
            </a:endParaRPr>
          </a:p>
          <a:p>
            <a:pPr defTabSz="609630">
              <a:buClrTx/>
            </a:pPr>
            <a:endParaRPr lang="en-US" sz="1333" kern="1200" dirty="0">
              <a:solidFill>
                <a:prstClr val="white">
                  <a:lumMod val="95000"/>
                </a:prstClr>
              </a:solidFill>
              <a:latin typeface="Avenir Next" panose="020B0503020202020204" pitchFamily="34" charset="0"/>
              <a:ea typeface="+mn-ea"/>
              <a:cs typeface="+mn-cs"/>
            </a:endParaRPr>
          </a:p>
          <a:p>
            <a:pPr defTabSz="609630">
              <a:buClrTx/>
            </a:pPr>
            <a:endParaRPr lang="en-US" sz="1333" kern="1200" dirty="0">
              <a:solidFill>
                <a:prstClr val="white">
                  <a:lumMod val="95000"/>
                </a:prstClr>
              </a:solidFill>
              <a:latin typeface="Avenir Next" panose="020B0503020202020204" pitchFamily="34" charset="0"/>
              <a:ea typeface="+mn-ea"/>
              <a:cs typeface="+mn-cs"/>
            </a:endParaRPr>
          </a:p>
          <a:p>
            <a:pPr defTabSz="609630">
              <a:buClrTx/>
            </a:pPr>
            <a:endParaRPr lang="en-US" sz="1333" kern="1200" dirty="0">
              <a:solidFill>
                <a:prstClr val="white">
                  <a:lumMod val="95000"/>
                </a:prstClr>
              </a:solidFill>
              <a:latin typeface="Avenir Next" panose="020B0503020202020204" pitchFamily="34" charset="0"/>
              <a:ea typeface="+mn-ea"/>
              <a:cs typeface="+mn-cs"/>
            </a:endParaRPr>
          </a:p>
          <a:p>
            <a:pPr defTabSz="609630">
              <a:buClrTx/>
            </a:pPr>
            <a:endParaRPr lang="en-US" sz="1333" kern="1200" dirty="0">
              <a:solidFill>
                <a:prstClr val="white">
                  <a:lumMod val="95000"/>
                </a:prstClr>
              </a:solidFill>
              <a:latin typeface="Avenir Next" panose="020B0503020202020204" pitchFamily="34" charset="0"/>
              <a:ea typeface="+mn-ea"/>
              <a:cs typeface="+mn-cs"/>
            </a:endParaRPr>
          </a:p>
        </p:txBody>
      </p:sp>
      <p:sp>
        <p:nvSpPr>
          <p:cNvPr id="2" name="Rectangle 1">
            <a:extLst>
              <a:ext uri="{FF2B5EF4-FFF2-40B4-BE49-F238E27FC236}">
                <a16:creationId xmlns:a16="http://schemas.microsoft.com/office/drawing/2014/main" id="{BFC43CE7-5361-67D4-E8A9-5A085F085D06}"/>
              </a:ext>
            </a:extLst>
          </p:cNvPr>
          <p:cNvSpPr/>
          <p:nvPr/>
        </p:nvSpPr>
        <p:spPr>
          <a:xfrm>
            <a:off x="0" y="0"/>
            <a:ext cx="12192000" cy="2159000"/>
          </a:xfrm>
          <a:prstGeom prst="rect">
            <a:avLst/>
          </a:prstGeom>
          <a:solidFill>
            <a:srgbClr val="85B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2933" kern="1200" dirty="0">
              <a:solidFill>
                <a:prstClr val="white"/>
              </a:solidFill>
              <a:latin typeface="Calibri"/>
            </a:endParaRPr>
          </a:p>
        </p:txBody>
      </p:sp>
      <p:sp>
        <p:nvSpPr>
          <p:cNvPr id="3" name="Rounded Rectangle 2">
            <a:extLst>
              <a:ext uri="{FF2B5EF4-FFF2-40B4-BE49-F238E27FC236}">
                <a16:creationId xmlns:a16="http://schemas.microsoft.com/office/drawing/2014/main" id="{FBBFD218-7A9E-29BE-9224-374FCB2305FC}"/>
              </a:ext>
            </a:extLst>
          </p:cNvPr>
          <p:cNvSpPr/>
          <p:nvPr/>
        </p:nvSpPr>
        <p:spPr>
          <a:xfrm>
            <a:off x="570267" y="2552405"/>
            <a:ext cx="11051467" cy="1658406"/>
          </a:xfrm>
          <a:prstGeom prst="roundRect">
            <a:avLst/>
          </a:prstGeom>
          <a:solidFill>
            <a:srgbClr val="012E54"/>
          </a:solidFill>
          <a:ln w="63500">
            <a:solidFill>
              <a:srgbClr val="85B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prstClr val="white"/>
                </a:solidFill>
                <a:latin typeface="Segoe UI" panose="020B0502040204020203" pitchFamily="34" charset="0"/>
                <a:ea typeface="Segoe UI Black" panose="020B0A02040204020203" pitchFamily="34" charset="0"/>
                <a:cs typeface="Segoe UI" panose="020B0502040204020203" pitchFamily="34" charset="0"/>
              </a:rPr>
              <a:t>Direct patient relocation from one healthcare facility to another.</a:t>
            </a:r>
            <a:endParaRPr lang="en-US" altLang="en-US" sz="4400" b="1" kern="1200" dirty="0">
              <a:solidFill>
                <a:prstClr val="white"/>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D5214143-5029-5067-5D54-EF2FE482585E}"/>
              </a:ext>
            </a:extLst>
          </p:cNvPr>
          <p:cNvSpPr txBox="1"/>
          <p:nvPr/>
        </p:nvSpPr>
        <p:spPr>
          <a:xfrm>
            <a:off x="711201" y="685431"/>
            <a:ext cx="10519083" cy="995209"/>
          </a:xfrm>
          <a:prstGeom prst="rect">
            <a:avLst/>
          </a:prstGeom>
          <a:noFill/>
        </p:spPr>
        <p:txBody>
          <a:bodyPr wrap="square">
            <a:spAutoFit/>
          </a:bodyPr>
          <a:lstStyle/>
          <a:p>
            <a:pPr algn="ctr" defTabSz="609630">
              <a:buClrTx/>
            </a:pPr>
            <a:r>
              <a:rPr lang="en-US" sz="5867" b="1" kern="1200" dirty="0">
                <a:solidFill>
                  <a:srgbClr val="FFDE59"/>
                </a:solidFill>
                <a:latin typeface="Segoe UI Black" panose="020B0A02040204020203" pitchFamily="34" charset="0"/>
                <a:ea typeface="Segoe UI Black" panose="020B0A02040204020203" pitchFamily="34" charset="0"/>
                <a:cs typeface="Times New Roman" panose="02020603050405020304" pitchFamily="18" charset="0"/>
              </a:rPr>
              <a:t>Interfacility Transfer </a:t>
            </a:r>
            <a:r>
              <a:rPr lang="en-US" sz="5867" i="1" kern="1200" dirty="0">
                <a:solidFill>
                  <a:srgbClr val="FFDE59"/>
                </a:solidFill>
                <a:latin typeface="Segoe UI" panose="020B0502040204020203" pitchFamily="34" charset="0"/>
                <a:ea typeface="Segoe UI Black" panose="020B0A02040204020203" pitchFamily="34" charset="0"/>
                <a:cs typeface="Segoe UI" panose="020B0502040204020203" pitchFamily="34" charset="0"/>
              </a:rPr>
              <a:t>(IFT) </a:t>
            </a:r>
            <a:endParaRPr lang="en-US" sz="5867" i="1" kern="1200" dirty="0">
              <a:solidFill>
                <a:prstClr val="black"/>
              </a:solidFill>
              <a:latin typeface="Segoe UI" panose="020B0502040204020203" pitchFamily="34" charset="0"/>
              <a:ea typeface="Segoe UI Black" panose="020B0A02040204020203" pitchFamily="34" charset="0"/>
              <a:cs typeface="Segoe UI" panose="020B0502040204020203" pitchFamily="34" charset="0"/>
            </a:endParaRPr>
          </a:p>
        </p:txBody>
      </p:sp>
      <p:pic>
        <p:nvPicPr>
          <p:cNvPr id="6" name="Graphic 5" descr="Hospital with solid fill">
            <a:extLst>
              <a:ext uri="{FF2B5EF4-FFF2-40B4-BE49-F238E27FC236}">
                <a16:creationId xmlns:a16="http://schemas.microsoft.com/office/drawing/2014/main" id="{0B476A60-4143-0510-5238-63678E0E760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185694" y="4191000"/>
            <a:ext cx="2445521" cy="2445521"/>
          </a:xfrm>
          <a:prstGeom prst="rect">
            <a:avLst/>
          </a:prstGeom>
        </p:spPr>
      </p:pic>
      <p:grpSp>
        <p:nvGrpSpPr>
          <p:cNvPr id="9" name="Group 8">
            <a:extLst>
              <a:ext uri="{FF2B5EF4-FFF2-40B4-BE49-F238E27FC236}">
                <a16:creationId xmlns:a16="http://schemas.microsoft.com/office/drawing/2014/main" id="{89BDE8B1-36E0-DC8A-2A09-2BD5E8DEEE99}"/>
              </a:ext>
            </a:extLst>
          </p:cNvPr>
          <p:cNvGrpSpPr/>
          <p:nvPr/>
        </p:nvGrpSpPr>
        <p:grpSpPr>
          <a:xfrm>
            <a:off x="1727200" y="4473256"/>
            <a:ext cx="2089694" cy="2010865"/>
            <a:chOff x="1969427" y="2944283"/>
            <a:chExt cx="4202773" cy="3957043"/>
          </a:xfrm>
        </p:grpSpPr>
        <p:grpSp>
          <p:nvGrpSpPr>
            <p:cNvPr id="10" name="Group 9">
              <a:extLst>
                <a:ext uri="{FF2B5EF4-FFF2-40B4-BE49-F238E27FC236}">
                  <a16:creationId xmlns:a16="http://schemas.microsoft.com/office/drawing/2014/main" id="{0295E273-7CEB-037F-1229-C5D1513DAE5C}"/>
                </a:ext>
              </a:extLst>
            </p:cNvPr>
            <p:cNvGrpSpPr/>
            <p:nvPr/>
          </p:nvGrpSpPr>
          <p:grpSpPr>
            <a:xfrm>
              <a:off x="1969427" y="2944283"/>
              <a:ext cx="4202773" cy="3957043"/>
              <a:chOff x="2971800" y="2945619"/>
              <a:chExt cx="2362200" cy="2362200"/>
            </a:xfrm>
            <a:solidFill>
              <a:srgbClr val="4E81BD"/>
            </a:solidFill>
          </p:grpSpPr>
          <p:pic>
            <p:nvPicPr>
              <p:cNvPr id="13" name="Graphic 12" descr="Home with solid fill">
                <a:extLst>
                  <a:ext uri="{FF2B5EF4-FFF2-40B4-BE49-F238E27FC236}">
                    <a16:creationId xmlns:a16="http://schemas.microsoft.com/office/drawing/2014/main" id="{4C853FF8-F2E0-3DF5-4D5B-B2D2E503341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971800" y="2945619"/>
                <a:ext cx="2362200" cy="2362200"/>
              </a:xfrm>
              <a:prstGeom prst="rect">
                <a:avLst/>
              </a:prstGeom>
            </p:spPr>
          </p:pic>
          <p:pic>
            <p:nvPicPr>
              <p:cNvPr id="14" name="Graphic 13" descr="Medical with solid fill">
                <a:extLst>
                  <a:ext uri="{FF2B5EF4-FFF2-40B4-BE49-F238E27FC236}">
                    <a16:creationId xmlns:a16="http://schemas.microsoft.com/office/drawing/2014/main" id="{10486118-FA0A-992A-BBB1-7074C6D5DD3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831425" y="3738551"/>
                <a:ext cx="642949" cy="642949"/>
              </a:xfrm>
              <a:prstGeom prst="rect">
                <a:avLst/>
              </a:prstGeom>
            </p:spPr>
          </p:pic>
        </p:grpSp>
        <p:pic>
          <p:nvPicPr>
            <p:cNvPr id="12" name="Graphic 11" descr="Medical with solid fill">
              <a:extLst>
                <a:ext uri="{FF2B5EF4-FFF2-40B4-BE49-F238E27FC236}">
                  <a16:creationId xmlns:a16="http://schemas.microsoft.com/office/drawing/2014/main" id="{2DA33E25-7755-4D42-EC1F-B36F21960DA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526729" y="4234526"/>
              <a:ext cx="1143920" cy="1143920"/>
            </a:xfrm>
            <a:prstGeom prst="rect">
              <a:avLst/>
            </a:prstGeom>
          </p:spPr>
        </p:pic>
      </p:grpSp>
      <p:cxnSp>
        <p:nvCxnSpPr>
          <p:cNvPr id="19" name="Straight Arrow Connector 18">
            <a:extLst>
              <a:ext uri="{FF2B5EF4-FFF2-40B4-BE49-F238E27FC236}">
                <a16:creationId xmlns:a16="http://schemas.microsoft.com/office/drawing/2014/main" id="{C025F3FE-7AC7-6011-C2EA-7E8A8B64A7DC}"/>
              </a:ext>
            </a:extLst>
          </p:cNvPr>
          <p:cNvCxnSpPr/>
          <p:nvPr/>
        </p:nvCxnSpPr>
        <p:spPr>
          <a:xfrm>
            <a:off x="3816894" y="5478689"/>
            <a:ext cx="4368800" cy="0"/>
          </a:xfrm>
          <a:prstGeom prst="straightConnector1">
            <a:avLst/>
          </a:prstGeom>
          <a:ln w="60325">
            <a:solidFill>
              <a:srgbClr val="FFDE5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983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012E54"/>
        </a:solidFill>
        <a:effectLst/>
      </p:bgPr>
    </p:bg>
    <p:spTree>
      <p:nvGrpSpPr>
        <p:cNvPr id="1" name="">
          <a:extLst>
            <a:ext uri="{FF2B5EF4-FFF2-40B4-BE49-F238E27FC236}">
              <a16:creationId xmlns:a16="http://schemas.microsoft.com/office/drawing/2014/main" id="{39852A1B-213A-FB06-5F26-E59D6CF75980}"/>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78D3E3D3-8479-50F5-D3A5-0B0948050074}"/>
              </a:ext>
            </a:extLst>
          </p:cNvPr>
          <p:cNvSpPr txBox="1"/>
          <p:nvPr/>
        </p:nvSpPr>
        <p:spPr>
          <a:xfrm>
            <a:off x="950976" y="1987296"/>
            <a:ext cx="184731" cy="1117935"/>
          </a:xfrm>
          <a:prstGeom prst="rect">
            <a:avLst/>
          </a:prstGeom>
          <a:noFill/>
        </p:spPr>
        <p:txBody>
          <a:bodyPr wrap="none" rtlCol="0">
            <a:spAutoFit/>
          </a:bodyPr>
          <a:lstStyle/>
          <a:p>
            <a:pPr defTabSz="609630">
              <a:buClrTx/>
            </a:pPr>
            <a:endParaRPr lang="en-US" sz="1333" kern="1200" dirty="0">
              <a:solidFill>
                <a:prstClr val="white">
                  <a:lumMod val="95000"/>
                </a:prstClr>
              </a:solidFill>
              <a:latin typeface="Avenir Next" panose="020B0503020202020204" pitchFamily="34" charset="0"/>
              <a:ea typeface="+mn-ea"/>
              <a:cs typeface="+mn-cs"/>
            </a:endParaRPr>
          </a:p>
          <a:p>
            <a:pPr defTabSz="609630">
              <a:buClrTx/>
            </a:pPr>
            <a:endParaRPr lang="en-US" sz="1333" kern="1200" dirty="0">
              <a:solidFill>
                <a:prstClr val="white">
                  <a:lumMod val="95000"/>
                </a:prstClr>
              </a:solidFill>
              <a:latin typeface="Avenir Next" panose="020B0503020202020204" pitchFamily="34" charset="0"/>
              <a:ea typeface="+mn-ea"/>
              <a:cs typeface="+mn-cs"/>
            </a:endParaRPr>
          </a:p>
          <a:p>
            <a:pPr defTabSz="609630">
              <a:buClrTx/>
            </a:pPr>
            <a:endParaRPr lang="en-US" sz="1333" kern="1200" dirty="0">
              <a:solidFill>
                <a:prstClr val="white">
                  <a:lumMod val="95000"/>
                </a:prstClr>
              </a:solidFill>
              <a:latin typeface="Avenir Next" panose="020B0503020202020204" pitchFamily="34" charset="0"/>
              <a:ea typeface="+mn-ea"/>
              <a:cs typeface="+mn-cs"/>
            </a:endParaRPr>
          </a:p>
          <a:p>
            <a:pPr defTabSz="609630">
              <a:buClrTx/>
            </a:pPr>
            <a:endParaRPr lang="en-US" sz="1333" kern="1200" dirty="0">
              <a:solidFill>
                <a:prstClr val="white">
                  <a:lumMod val="95000"/>
                </a:prstClr>
              </a:solidFill>
              <a:latin typeface="Avenir Next" panose="020B0503020202020204" pitchFamily="34" charset="0"/>
              <a:ea typeface="+mn-ea"/>
              <a:cs typeface="+mn-cs"/>
            </a:endParaRPr>
          </a:p>
          <a:p>
            <a:pPr defTabSz="609630">
              <a:buClrTx/>
            </a:pPr>
            <a:endParaRPr lang="en-US" sz="1333" kern="1200" dirty="0">
              <a:solidFill>
                <a:prstClr val="white">
                  <a:lumMod val="95000"/>
                </a:prstClr>
              </a:solidFill>
              <a:latin typeface="Avenir Next" panose="020B0503020202020204" pitchFamily="34" charset="0"/>
              <a:ea typeface="+mn-ea"/>
              <a:cs typeface="+mn-cs"/>
            </a:endParaRPr>
          </a:p>
        </p:txBody>
      </p:sp>
      <p:sp>
        <p:nvSpPr>
          <p:cNvPr id="2" name="Rectangle 1">
            <a:extLst>
              <a:ext uri="{FF2B5EF4-FFF2-40B4-BE49-F238E27FC236}">
                <a16:creationId xmlns:a16="http://schemas.microsoft.com/office/drawing/2014/main" id="{6C174961-6E98-5365-AF36-5C6F78773AAF}"/>
              </a:ext>
            </a:extLst>
          </p:cNvPr>
          <p:cNvSpPr/>
          <p:nvPr/>
        </p:nvSpPr>
        <p:spPr>
          <a:xfrm>
            <a:off x="0" y="0"/>
            <a:ext cx="12192000" cy="2463800"/>
          </a:xfrm>
          <a:prstGeom prst="rect">
            <a:avLst/>
          </a:prstGeom>
          <a:solidFill>
            <a:srgbClr val="85B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2933" kern="1200" dirty="0">
              <a:solidFill>
                <a:prstClr val="white"/>
              </a:solidFill>
              <a:latin typeface="Calibri"/>
            </a:endParaRPr>
          </a:p>
        </p:txBody>
      </p:sp>
      <p:sp>
        <p:nvSpPr>
          <p:cNvPr id="3" name="Rounded Rectangle 2">
            <a:extLst>
              <a:ext uri="{FF2B5EF4-FFF2-40B4-BE49-F238E27FC236}">
                <a16:creationId xmlns:a16="http://schemas.microsoft.com/office/drawing/2014/main" id="{7C348627-F40B-F999-88BD-DE7C42AE711F}"/>
              </a:ext>
            </a:extLst>
          </p:cNvPr>
          <p:cNvSpPr/>
          <p:nvPr/>
        </p:nvSpPr>
        <p:spPr>
          <a:xfrm>
            <a:off x="3723422" y="2870200"/>
            <a:ext cx="8062177" cy="3296932"/>
          </a:xfrm>
          <a:prstGeom prst="roundRect">
            <a:avLst/>
          </a:prstGeom>
          <a:solidFill>
            <a:srgbClr val="012E54"/>
          </a:solidFill>
          <a:ln w="63500">
            <a:solidFill>
              <a:srgbClr val="85B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r>
              <a:rPr lang="en-US" sz="3334" b="1" kern="1200" dirty="0">
                <a:solidFill>
                  <a:srgbClr val="FFDE59"/>
                </a:solidFill>
                <a:latin typeface="Segoe UI Black" panose="020B0A02040204020203" pitchFamily="34" charset="0"/>
                <a:ea typeface="Segoe UI Black" panose="020B0A02040204020203" pitchFamily="34" charset="0"/>
                <a:cs typeface="Segoe UI" panose="020B0502040204020203" pitchFamily="34" charset="0"/>
              </a:rPr>
              <a:t>3.5%</a:t>
            </a:r>
            <a:r>
              <a:rPr lang="en-US" sz="3334" b="1" kern="1200" dirty="0">
                <a:solidFill>
                  <a:srgbClr val="FFDE59"/>
                </a:solidFill>
                <a:latin typeface="Segoe UI" panose="020B0502040204020203" pitchFamily="34" charset="0"/>
                <a:cs typeface="Segoe UI" panose="020B0502040204020203" pitchFamily="34" charset="0"/>
              </a:rPr>
              <a:t> </a:t>
            </a:r>
            <a:r>
              <a:rPr lang="en-US" sz="3334" kern="1200" dirty="0">
                <a:solidFill>
                  <a:prstClr val="white"/>
                </a:solidFill>
                <a:latin typeface="Segoe UI" panose="020B0502040204020203" pitchFamily="34" charset="0"/>
                <a:cs typeface="Segoe UI" panose="020B0502040204020203" pitchFamily="34" charset="0"/>
              </a:rPr>
              <a:t>of all U.S. </a:t>
            </a:r>
            <a:r>
              <a:rPr lang="en-US" sz="3334" b="1" kern="1200" dirty="0">
                <a:solidFill>
                  <a:srgbClr val="FFDE59"/>
                </a:solidFill>
                <a:latin typeface="Segoe UI Black" panose="020B0A02040204020203" pitchFamily="34" charset="0"/>
                <a:ea typeface="Segoe UI Black" panose="020B0A02040204020203" pitchFamily="34" charset="0"/>
                <a:cs typeface="Segoe UI" panose="020B0502040204020203" pitchFamily="34" charset="0"/>
              </a:rPr>
              <a:t>hospital admissions </a:t>
            </a:r>
            <a:r>
              <a:rPr lang="en-US" sz="3334" kern="1200" dirty="0">
                <a:solidFill>
                  <a:prstClr val="white"/>
                </a:solidFill>
                <a:latin typeface="Segoe UI" panose="020B0502040204020203" pitchFamily="34" charset="0"/>
                <a:cs typeface="Segoe UI" panose="020B0502040204020203" pitchFamily="34" charset="0"/>
              </a:rPr>
              <a:t>each year involve patient transfers between acute care hospitals.</a:t>
            </a:r>
            <a:r>
              <a:rPr lang="en-US" sz="3334" kern="1200" baseline="30000" dirty="0">
                <a:solidFill>
                  <a:prstClr val="white"/>
                </a:solidFill>
                <a:latin typeface="Segoe UI" panose="020B0502040204020203" pitchFamily="34" charset="0"/>
                <a:cs typeface="Segoe UI" panose="020B0502040204020203" pitchFamily="34" charset="0"/>
              </a:rPr>
              <a:t>2</a:t>
            </a:r>
            <a:endParaRPr lang="en-US" altLang="en-US" sz="3334" kern="1200" dirty="0">
              <a:solidFill>
                <a:prstClr val="white"/>
              </a:solidFill>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407F89AA-4918-E105-0D8A-BCAEA465AECF}"/>
              </a:ext>
            </a:extLst>
          </p:cNvPr>
          <p:cNvSpPr txBox="1"/>
          <p:nvPr/>
        </p:nvSpPr>
        <p:spPr>
          <a:xfrm>
            <a:off x="734133" y="708680"/>
            <a:ext cx="10519083" cy="1077218"/>
          </a:xfrm>
          <a:prstGeom prst="rect">
            <a:avLst/>
          </a:prstGeom>
          <a:noFill/>
        </p:spPr>
        <p:txBody>
          <a:bodyPr wrap="square">
            <a:spAutoFit/>
          </a:bodyPr>
          <a:lstStyle/>
          <a:p>
            <a:pPr algn="ctr" defTabSz="609630">
              <a:buClrTx/>
            </a:pPr>
            <a:r>
              <a:rPr lang="en-US" sz="3200" b="1" i="1" kern="1200" dirty="0">
                <a:solidFill>
                  <a:srgbClr val="FFDE59"/>
                </a:solidFill>
                <a:latin typeface="Segoe UI Black" panose="020B0A02040204020203" pitchFamily="34" charset="0"/>
                <a:ea typeface="Segoe UI Black" panose="020B0A02040204020203" pitchFamily="34" charset="0"/>
                <a:cs typeface="Segoe UI" panose="020B0502040204020203" pitchFamily="34" charset="0"/>
              </a:rPr>
              <a:t>Patient relocation to new healthcare environments is a </a:t>
            </a:r>
            <a:r>
              <a:rPr lang="en-US" sz="3200" b="1" i="1" kern="1200" dirty="0">
                <a:solidFill>
                  <a:srgbClr val="012E54"/>
                </a:solidFill>
                <a:latin typeface="Segoe UI Black" panose="020B0A02040204020203" pitchFamily="34" charset="0"/>
                <a:ea typeface="Segoe UI Black" panose="020B0A02040204020203" pitchFamily="34" charset="0"/>
                <a:cs typeface="Segoe UI" panose="020B0502040204020203" pitchFamily="34" charset="0"/>
              </a:rPr>
              <a:t>routine part of care in the United States.</a:t>
            </a:r>
          </a:p>
        </p:txBody>
      </p:sp>
      <p:pic>
        <p:nvPicPr>
          <p:cNvPr id="8" name="Graphic 7" descr="Hospital with solid fill">
            <a:extLst>
              <a:ext uri="{FF2B5EF4-FFF2-40B4-BE49-F238E27FC236}">
                <a16:creationId xmlns:a16="http://schemas.microsoft.com/office/drawing/2014/main" id="{C7290627-6C9C-65BF-D9D8-CE76F711028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97164" y="2872509"/>
            <a:ext cx="3149600" cy="3149600"/>
          </a:xfrm>
          <a:prstGeom prst="rect">
            <a:avLst/>
          </a:prstGeom>
        </p:spPr>
      </p:pic>
      <p:sp>
        <p:nvSpPr>
          <p:cNvPr id="5" name="TextBox 4">
            <a:extLst>
              <a:ext uri="{FF2B5EF4-FFF2-40B4-BE49-F238E27FC236}">
                <a16:creationId xmlns:a16="http://schemas.microsoft.com/office/drawing/2014/main" id="{C1169F0B-033D-2761-D82F-FF1F30D42087}"/>
              </a:ext>
            </a:extLst>
          </p:cNvPr>
          <p:cNvSpPr txBox="1"/>
          <p:nvPr/>
        </p:nvSpPr>
        <p:spPr>
          <a:xfrm>
            <a:off x="3860800" y="6375400"/>
            <a:ext cx="8062177" cy="379463"/>
          </a:xfrm>
          <a:prstGeom prst="rect">
            <a:avLst/>
          </a:prstGeom>
          <a:noFill/>
        </p:spPr>
        <p:txBody>
          <a:bodyPr wrap="square">
            <a:spAutoFit/>
          </a:bodyPr>
          <a:lstStyle/>
          <a:p>
            <a:pPr defTabSz="609630" eaLnBrk="0" fontAlgn="base" hangingPunct="0">
              <a:spcBef>
                <a:spcPct val="0"/>
              </a:spcBef>
              <a:spcAft>
                <a:spcPct val="0"/>
              </a:spcAft>
              <a:buClrTx/>
            </a:pPr>
            <a:r>
              <a:rPr lang="en-US" sz="933" i="1" kern="1200" dirty="0">
                <a:solidFill>
                  <a:prstClr val="white"/>
                </a:solidFill>
                <a:latin typeface="Segoe UI Light" panose="020B0502040204020203" pitchFamily="34" charset="0"/>
                <a:ea typeface="+mn-ea"/>
                <a:cs typeface="Segoe UI Light" panose="020B0502040204020203" pitchFamily="34" charset="0"/>
              </a:rPr>
              <a:t>2. Hernandez-Boussard T, Davies S, McDonald K, Wang NE. Interhospital Facility Transfers in the United States: A Nationwide Outcomes Study. J Patient Saf. 2017;13(4):187-191. doi:10.1097/PTS.0000000000000148</a:t>
            </a:r>
          </a:p>
        </p:txBody>
      </p:sp>
    </p:spTree>
    <p:extLst>
      <p:ext uri="{BB962C8B-B14F-4D97-AF65-F5344CB8AC3E}">
        <p14:creationId xmlns:p14="http://schemas.microsoft.com/office/powerpoint/2010/main" val="243602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0-#ppt_w/2"/>
                                          </p:val>
                                        </p:tav>
                                        <p:tav tm="100000">
                                          <p:val>
                                            <p:strVal val="#ppt_x"/>
                                          </p:val>
                                        </p:tav>
                                      </p:tavLst>
                                    </p:anim>
                                    <p:anim calcmode="lin" valueType="num">
                                      <p:cBhvr additive="base">
                                        <p:cTn id="11" dur="500" fill="hold"/>
                                        <p:tgtEl>
                                          <p:spTgt spid="8"/>
                                        </p:tgtEl>
                                        <p:attrNameLst>
                                          <p:attrName>ppt_y</p:attrName>
                                        </p:attrNameLst>
                                      </p:cBhvr>
                                      <p:tavLst>
                                        <p:tav tm="0">
                                          <p:val>
                                            <p:strVal val="#ppt_y"/>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12E54"/>
        </a:solidFill>
        <a:effectLst/>
      </p:bgPr>
    </p:bg>
    <p:spTree>
      <p:nvGrpSpPr>
        <p:cNvPr id="1" name="">
          <a:extLst>
            <a:ext uri="{FF2B5EF4-FFF2-40B4-BE49-F238E27FC236}">
              <a16:creationId xmlns:a16="http://schemas.microsoft.com/office/drawing/2014/main" id="{A14FA166-A498-8046-9902-36A695BDC082}"/>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DC9AC86C-2EE7-74C6-8BC4-81A05D1477B6}"/>
              </a:ext>
            </a:extLst>
          </p:cNvPr>
          <p:cNvSpPr txBox="1"/>
          <p:nvPr/>
        </p:nvSpPr>
        <p:spPr>
          <a:xfrm>
            <a:off x="950976" y="1987296"/>
            <a:ext cx="184731" cy="1117935"/>
          </a:xfrm>
          <a:prstGeom prst="rect">
            <a:avLst/>
          </a:prstGeom>
          <a:noFill/>
        </p:spPr>
        <p:txBody>
          <a:bodyPr wrap="none" rtlCol="0">
            <a:spAutoFit/>
          </a:bodyPr>
          <a:lstStyle/>
          <a:p>
            <a:pPr defTabSz="609630">
              <a:buClrTx/>
            </a:pPr>
            <a:endParaRPr lang="en-US" sz="1333" kern="1200" dirty="0">
              <a:solidFill>
                <a:prstClr val="white">
                  <a:lumMod val="95000"/>
                </a:prstClr>
              </a:solidFill>
              <a:latin typeface="Avenir Next" panose="020B0503020202020204" pitchFamily="34" charset="0"/>
              <a:ea typeface="+mn-ea"/>
              <a:cs typeface="+mn-cs"/>
            </a:endParaRPr>
          </a:p>
          <a:p>
            <a:pPr defTabSz="609630">
              <a:buClrTx/>
            </a:pPr>
            <a:endParaRPr lang="en-US" sz="1333" kern="1200" dirty="0">
              <a:solidFill>
                <a:prstClr val="white">
                  <a:lumMod val="95000"/>
                </a:prstClr>
              </a:solidFill>
              <a:latin typeface="Avenir Next" panose="020B0503020202020204" pitchFamily="34" charset="0"/>
              <a:ea typeface="+mn-ea"/>
              <a:cs typeface="+mn-cs"/>
            </a:endParaRPr>
          </a:p>
          <a:p>
            <a:pPr defTabSz="609630">
              <a:buClrTx/>
            </a:pPr>
            <a:endParaRPr lang="en-US" sz="1333" kern="1200" dirty="0">
              <a:solidFill>
                <a:prstClr val="white">
                  <a:lumMod val="95000"/>
                </a:prstClr>
              </a:solidFill>
              <a:latin typeface="Avenir Next" panose="020B0503020202020204" pitchFamily="34" charset="0"/>
              <a:ea typeface="+mn-ea"/>
              <a:cs typeface="+mn-cs"/>
            </a:endParaRPr>
          </a:p>
          <a:p>
            <a:pPr defTabSz="609630">
              <a:buClrTx/>
            </a:pPr>
            <a:endParaRPr lang="en-US" sz="1333" kern="1200" dirty="0">
              <a:solidFill>
                <a:prstClr val="white">
                  <a:lumMod val="95000"/>
                </a:prstClr>
              </a:solidFill>
              <a:latin typeface="Avenir Next" panose="020B0503020202020204" pitchFamily="34" charset="0"/>
              <a:ea typeface="+mn-ea"/>
              <a:cs typeface="+mn-cs"/>
            </a:endParaRPr>
          </a:p>
          <a:p>
            <a:pPr defTabSz="609630">
              <a:buClrTx/>
            </a:pPr>
            <a:endParaRPr lang="en-US" sz="1333" kern="1200" dirty="0">
              <a:solidFill>
                <a:prstClr val="white">
                  <a:lumMod val="95000"/>
                </a:prstClr>
              </a:solidFill>
              <a:latin typeface="Avenir Next" panose="020B0503020202020204" pitchFamily="34" charset="0"/>
              <a:ea typeface="+mn-ea"/>
              <a:cs typeface="+mn-cs"/>
            </a:endParaRPr>
          </a:p>
        </p:txBody>
      </p:sp>
      <p:sp>
        <p:nvSpPr>
          <p:cNvPr id="2" name="Rectangle 1">
            <a:extLst>
              <a:ext uri="{FF2B5EF4-FFF2-40B4-BE49-F238E27FC236}">
                <a16:creationId xmlns:a16="http://schemas.microsoft.com/office/drawing/2014/main" id="{E2836365-2AAE-BEE4-4373-2882315FFD8A}"/>
              </a:ext>
            </a:extLst>
          </p:cNvPr>
          <p:cNvSpPr/>
          <p:nvPr/>
        </p:nvSpPr>
        <p:spPr>
          <a:xfrm>
            <a:off x="0" y="0"/>
            <a:ext cx="12192000" cy="2463800"/>
          </a:xfrm>
          <a:prstGeom prst="rect">
            <a:avLst/>
          </a:prstGeom>
          <a:solidFill>
            <a:srgbClr val="85B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2933" kern="1200" dirty="0">
              <a:solidFill>
                <a:prstClr val="white"/>
              </a:solidFill>
              <a:latin typeface="Calibri"/>
            </a:endParaRPr>
          </a:p>
        </p:txBody>
      </p:sp>
      <p:sp>
        <p:nvSpPr>
          <p:cNvPr id="3" name="Rounded Rectangle 2">
            <a:extLst>
              <a:ext uri="{FF2B5EF4-FFF2-40B4-BE49-F238E27FC236}">
                <a16:creationId xmlns:a16="http://schemas.microsoft.com/office/drawing/2014/main" id="{62C97882-8969-1FBE-5428-4EEBF416B8E2}"/>
              </a:ext>
            </a:extLst>
          </p:cNvPr>
          <p:cNvSpPr/>
          <p:nvPr/>
        </p:nvSpPr>
        <p:spPr>
          <a:xfrm>
            <a:off x="413724" y="2971800"/>
            <a:ext cx="8062177" cy="3076856"/>
          </a:xfrm>
          <a:prstGeom prst="roundRect">
            <a:avLst/>
          </a:prstGeom>
          <a:solidFill>
            <a:srgbClr val="012E54"/>
          </a:solidFill>
          <a:ln w="63500">
            <a:solidFill>
              <a:srgbClr val="85B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r>
              <a:rPr lang="en-US" sz="3600" b="1" kern="1200" dirty="0">
                <a:solidFill>
                  <a:srgbClr val="FFDE59"/>
                </a:solidFill>
                <a:latin typeface="Segoe UI Black" panose="020B0A02040204020203" pitchFamily="34" charset="0"/>
                <a:ea typeface="Segoe UI Black" panose="020B0A02040204020203" pitchFamily="34" charset="0"/>
                <a:cs typeface="Segoe UI" panose="020B0502040204020203" pitchFamily="34" charset="0"/>
              </a:rPr>
              <a:t>25% </a:t>
            </a:r>
            <a:r>
              <a:rPr lang="en-US" sz="3600" kern="1200" dirty="0">
                <a:solidFill>
                  <a:prstClr val="white"/>
                </a:solidFill>
                <a:latin typeface="Segoe UI" panose="020B0502040204020203" pitchFamily="34" charset="0"/>
                <a:cs typeface="Segoe UI" panose="020B0502040204020203" pitchFamily="34" charset="0"/>
              </a:rPr>
              <a:t>of nursing home residents are transferred to hospitals, each year.</a:t>
            </a:r>
            <a:r>
              <a:rPr lang="en-US" sz="3600" kern="1200" baseline="30000" dirty="0">
                <a:solidFill>
                  <a:prstClr val="white"/>
                </a:solidFill>
                <a:latin typeface="Segoe UI" panose="020B0502040204020203" pitchFamily="34" charset="0"/>
                <a:cs typeface="Segoe UI" panose="020B0502040204020203" pitchFamily="34" charset="0"/>
              </a:rPr>
              <a:t>3</a:t>
            </a:r>
            <a:endParaRPr lang="en-US" altLang="en-US" sz="6400" kern="1200" dirty="0">
              <a:solidFill>
                <a:prstClr val="white"/>
              </a:solidFill>
              <a:latin typeface="Segoe UI" panose="020B0502040204020203" pitchFamily="34" charset="0"/>
              <a:cs typeface="Segoe UI" panose="020B0502040204020203" pitchFamily="34" charset="0"/>
            </a:endParaRPr>
          </a:p>
        </p:txBody>
      </p:sp>
      <p:grpSp>
        <p:nvGrpSpPr>
          <p:cNvPr id="4" name="Group 3">
            <a:extLst>
              <a:ext uri="{FF2B5EF4-FFF2-40B4-BE49-F238E27FC236}">
                <a16:creationId xmlns:a16="http://schemas.microsoft.com/office/drawing/2014/main" id="{491D6300-427D-E845-FE95-4F0C0698FD56}"/>
              </a:ext>
            </a:extLst>
          </p:cNvPr>
          <p:cNvGrpSpPr/>
          <p:nvPr/>
        </p:nvGrpSpPr>
        <p:grpSpPr>
          <a:xfrm>
            <a:off x="8660201" y="3071817"/>
            <a:ext cx="3128046" cy="2847259"/>
            <a:chOff x="1969427" y="2944283"/>
            <a:chExt cx="4202773" cy="3957043"/>
          </a:xfrm>
        </p:grpSpPr>
        <p:grpSp>
          <p:nvGrpSpPr>
            <p:cNvPr id="5" name="Group 4">
              <a:extLst>
                <a:ext uri="{FF2B5EF4-FFF2-40B4-BE49-F238E27FC236}">
                  <a16:creationId xmlns:a16="http://schemas.microsoft.com/office/drawing/2014/main" id="{A46F7A8A-2FA3-F769-3725-59E0BB6FD928}"/>
                </a:ext>
              </a:extLst>
            </p:cNvPr>
            <p:cNvGrpSpPr/>
            <p:nvPr/>
          </p:nvGrpSpPr>
          <p:grpSpPr>
            <a:xfrm>
              <a:off x="1969427" y="2944283"/>
              <a:ext cx="4202773" cy="3957043"/>
              <a:chOff x="2971800" y="2945619"/>
              <a:chExt cx="2362200" cy="2362200"/>
            </a:xfrm>
            <a:solidFill>
              <a:srgbClr val="4E81BD"/>
            </a:solidFill>
          </p:grpSpPr>
          <p:pic>
            <p:nvPicPr>
              <p:cNvPr id="9" name="Graphic 8" descr="Home with solid fill">
                <a:extLst>
                  <a:ext uri="{FF2B5EF4-FFF2-40B4-BE49-F238E27FC236}">
                    <a16:creationId xmlns:a16="http://schemas.microsoft.com/office/drawing/2014/main" id="{41B26028-BB1E-ECEA-8B62-C6B0B0576B9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971800" y="2945619"/>
                <a:ext cx="2362200" cy="2362200"/>
              </a:xfrm>
              <a:prstGeom prst="rect">
                <a:avLst/>
              </a:prstGeom>
            </p:spPr>
          </p:pic>
          <p:pic>
            <p:nvPicPr>
              <p:cNvPr id="10" name="Graphic 9" descr="Medical with solid fill">
                <a:extLst>
                  <a:ext uri="{FF2B5EF4-FFF2-40B4-BE49-F238E27FC236}">
                    <a16:creationId xmlns:a16="http://schemas.microsoft.com/office/drawing/2014/main" id="{600F5CF1-E520-F9C5-DF72-40A9FE23004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831425" y="3738551"/>
                <a:ext cx="642949" cy="642949"/>
              </a:xfrm>
              <a:prstGeom prst="rect">
                <a:avLst/>
              </a:prstGeom>
            </p:spPr>
          </p:pic>
        </p:grpSp>
        <p:pic>
          <p:nvPicPr>
            <p:cNvPr id="6" name="Graphic 5" descr="Medical with solid fill">
              <a:extLst>
                <a:ext uri="{FF2B5EF4-FFF2-40B4-BE49-F238E27FC236}">
                  <a16:creationId xmlns:a16="http://schemas.microsoft.com/office/drawing/2014/main" id="{E3923EBB-E2FC-3414-3606-BDC840C148C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526729" y="4234526"/>
              <a:ext cx="1143920" cy="1143920"/>
            </a:xfrm>
            <a:prstGeom prst="rect">
              <a:avLst/>
            </a:prstGeom>
          </p:spPr>
        </p:pic>
      </p:grpSp>
      <p:sp>
        <p:nvSpPr>
          <p:cNvPr id="12" name="TextBox 11">
            <a:extLst>
              <a:ext uri="{FF2B5EF4-FFF2-40B4-BE49-F238E27FC236}">
                <a16:creationId xmlns:a16="http://schemas.microsoft.com/office/drawing/2014/main" id="{59199542-1B4C-A9B5-3DD1-92B6B69ACC3E}"/>
              </a:ext>
            </a:extLst>
          </p:cNvPr>
          <p:cNvSpPr txBox="1"/>
          <p:nvPr/>
        </p:nvSpPr>
        <p:spPr>
          <a:xfrm>
            <a:off x="413724" y="6273801"/>
            <a:ext cx="8062177" cy="379463"/>
          </a:xfrm>
          <a:prstGeom prst="rect">
            <a:avLst/>
          </a:prstGeom>
          <a:noFill/>
        </p:spPr>
        <p:txBody>
          <a:bodyPr wrap="square">
            <a:spAutoFit/>
          </a:bodyPr>
          <a:lstStyle/>
          <a:p>
            <a:pPr defTabSz="609630" eaLnBrk="0" fontAlgn="base" hangingPunct="0">
              <a:spcBef>
                <a:spcPct val="0"/>
              </a:spcBef>
              <a:spcAft>
                <a:spcPct val="0"/>
              </a:spcAft>
              <a:buClrTx/>
            </a:pPr>
            <a:r>
              <a:rPr lang="en-US" sz="933" i="1" kern="1200" dirty="0">
                <a:solidFill>
                  <a:prstClr val="white"/>
                </a:solidFill>
                <a:latin typeface="Segoe UI Light" panose="020B0502040204020203" pitchFamily="34" charset="0"/>
                <a:ea typeface="+mn-ea"/>
                <a:cs typeface="Segoe UI Light" panose="020B0502040204020203" pitchFamily="34" charset="0"/>
              </a:rPr>
              <a:t>3. </a:t>
            </a:r>
            <a:r>
              <a:rPr lang="en-US" sz="933" i="1" kern="1200" dirty="0" err="1">
                <a:solidFill>
                  <a:prstClr val="white"/>
                </a:solidFill>
                <a:latin typeface="Segoe UI Light" panose="020B0502040204020203" pitchFamily="34" charset="0"/>
                <a:ea typeface="+mn-ea"/>
                <a:cs typeface="Segoe UI Light" panose="020B0502040204020203" pitchFamily="34" charset="0"/>
              </a:rPr>
              <a:t>Vogelsmeier</a:t>
            </a:r>
            <a:r>
              <a:rPr lang="en-US" sz="933" i="1" kern="1200" dirty="0">
                <a:solidFill>
                  <a:prstClr val="white"/>
                </a:solidFill>
                <a:latin typeface="Segoe UI Light" panose="020B0502040204020203" pitchFamily="34" charset="0"/>
                <a:ea typeface="+mn-ea"/>
                <a:cs typeface="Segoe UI Light" panose="020B0502040204020203" pitchFamily="34" charset="0"/>
              </a:rPr>
              <a:t> A, Popejoy L, Fritz E, et al. Repeat hospital transfers among long stay nursing home residents: a mixed methods analysis of age, race, code status and clinical complexity. BMC Health Serv Res. 2022;22(1):626. Published 2022 May 10. doi:10.1186/s12913-022-08036-9</a:t>
            </a:r>
            <a:endParaRPr lang="en-US" altLang="en-US" sz="933" i="1" kern="1200" dirty="0">
              <a:solidFill>
                <a:prstClr val="white"/>
              </a:solidFill>
              <a:latin typeface="Segoe UI Light" panose="020B0502040204020203" pitchFamily="34" charset="0"/>
              <a:ea typeface="+mn-ea"/>
              <a:cs typeface="Segoe UI Light" panose="020B0502040204020203" pitchFamily="34" charset="0"/>
            </a:endParaRPr>
          </a:p>
        </p:txBody>
      </p:sp>
      <p:sp>
        <p:nvSpPr>
          <p:cNvPr id="8" name="TextBox 7">
            <a:extLst>
              <a:ext uri="{FF2B5EF4-FFF2-40B4-BE49-F238E27FC236}">
                <a16:creationId xmlns:a16="http://schemas.microsoft.com/office/drawing/2014/main" id="{D80D7B9C-8EB4-5CE2-008C-E061B64FF17F}"/>
              </a:ext>
            </a:extLst>
          </p:cNvPr>
          <p:cNvSpPr txBox="1"/>
          <p:nvPr/>
        </p:nvSpPr>
        <p:spPr>
          <a:xfrm>
            <a:off x="734133" y="708680"/>
            <a:ext cx="10519083" cy="1077218"/>
          </a:xfrm>
          <a:prstGeom prst="rect">
            <a:avLst/>
          </a:prstGeom>
          <a:noFill/>
        </p:spPr>
        <p:txBody>
          <a:bodyPr wrap="square">
            <a:spAutoFit/>
          </a:bodyPr>
          <a:lstStyle/>
          <a:p>
            <a:pPr algn="ctr" defTabSz="609630">
              <a:buClrTx/>
            </a:pPr>
            <a:r>
              <a:rPr lang="en-US" sz="3200" b="1" i="1" kern="1200" dirty="0">
                <a:solidFill>
                  <a:srgbClr val="FFDE59"/>
                </a:solidFill>
                <a:latin typeface="Segoe UI Black" panose="020B0A02040204020203" pitchFamily="34" charset="0"/>
                <a:ea typeface="Segoe UI Black" panose="020B0A02040204020203" pitchFamily="34" charset="0"/>
                <a:cs typeface="Segoe UI" panose="020B0502040204020203" pitchFamily="34" charset="0"/>
              </a:rPr>
              <a:t>Patient relocation to new healthcare environments is a </a:t>
            </a:r>
            <a:r>
              <a:rPr lang="en-US" sz="3200" b="1" i="1" kern="1200" dirty="0">
                <a:solidFill>
                  <a:srgbClr val="012E54"/>
                </a:solidFill>
                <a:latin typeface="Segoe UI Black" panose="020B0A02040204020203" pitchFamily="34" charset="0"/>
                <a:ea typeface="Segoe UI Black" panose="020B0A02040204020203" pitchFamily="34" charset="0"/>
                <a:cs typeface="Segoe UI" panose="020B0502040204020203" pitchFamily="34" charset="0"/>
              </a:rPr>
              <a:t>routine part of care in the United States.</a:t>
            </a:r>
          </a:p>
        </p:txBody>
      </p:sp>
    </p:spTree>
    <p:extLst>
      <p:ext uri="{BB962C8B-B14F-4D97-AF65-F5344CB8AC3E}">
        <p14:creationId xmlns:p14="http://schemas.microsoft.com/office/powerpoint/2010/main" val="290853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012E54"/>
        </a:solidFill>
        <a:effectLst/>
      </p:bgPr>
    </p:bg>
    <p:spTree>
      <p:nvGrpSpPr>
        <p:cNvPr id="1" name="">
          <a:extLst>
            <a:ext uri="{FF2B5EF4-FFF2-40B4-BE49-F238E27FC236}">
              <a16:creationId xmlns:a16="http://schemas.microsoft.com/office/drawing/2014/main" id="{2264A2B6-47FD-6823-2CCB-09F70DD39C28}"/>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5F3BC6D2-348E-6E6C-AD80-FA375BE39AFE}"/>
              </a:ext>
            </a:extLst>
          </p:cNvPr>
          <p:cNvSpPr txBox="1"/>
          <p:nvPr/>
        </p:nvSpPr>
        <p:spPr>
          <a:xfrm>
            <a:off x="950976" y="1987296"/>
            <a:ext cx="184731" cy="1117935"/>
          </a:xfrm>
          <a:prstGeom prst="rect">
            <a:avLst/>
          </a:prstGeom>
          <a:noFill/>
        </p:spPr>
        <p:txBody>
          <a:bodyPr wrap="none" rtlCol="0">
            <a:spAutoFit/>
          </a:bodyPr>
          <a:lstStyle/>
          <a:p>
            <a:pPr defTabSz="609630">
              <a:buClrTx/>
            </a:pPr>
            <a:endParaRPr lang="en-US" sz="1333" kern="1200" dirty="0">
              <a:solidFill>
                <a:prstClr val="white">
                  <a:lumMod val="95000"/>
                </a:prstClr>
              </a:solidFill>
              <a:latin typeface="Avenir Next" panose="020B0503020202020204" pitchFamily="34" charset="0"/>
              <a:ea typeface="+mn-ea"/>
              <a:cs typeface="+mn-cs"/>
            </a:endParaRPr>
          </a:p>
          <a:p>
            <a:pPr defTabSz="609630">
              <a:buClrTx/>
            </a:pPr>
            <a:endParaRPr lang="en-US" sz="1333" kern="1200" dirty="0">
              <a:solidFill>
                <a:prstClr val="white">
                  <a:lumMod val="95000"/>
                </a:prstClr>
              </a:solidFill>
              <a:latin typeface="Avenir Next" panose="020B0503020202020204" pitchFamily="34" charset="0"/>
              <a:ea typeface="+mn-ea"/>
              <a:cs typeface="+mn-cs"/>
            </a:endParaRPr>
          </a:p>
          <a:p>
            <a:pPr defTabSz="609630">
              <a:buClrTx/>
            </a:pPr>
            <a:endParaRPr lang="en-US" sz="1333" kern="1200" dirty="0">
              <a:solidFill>
                <a:prstClr val="white">
                  <a:lumMod val="95000"/>
                </a:prstClr>
              </a:solidFill>
              <a:latin typeface="Avenir Next" panose="020B0503020202020204" pitchFamily="34" charset="0"/>
              <a:ea typeface="+mn-ea"/>
              <a:cs typeface="+mn-cs"/>
            </a:endParaRPr>
          </a:p>
          <a:p>
            <a:pPr defTabSz="609630">
              <a:buClrTx/>
            </a:pPr>
            <a:endParaRPr lang="en-US" sz="1333" kern="1200" dirty="0">
              <a:solidFill>
                <a:prstClr val="white">
                  <a:lumMod val="95000"/>
                </a:prstClr>
              </a:solidFill>
              <a:latin typeface="Avenir Next" panose="020B0503020202020204" pitchFamily="34" charset="0"/>
              <a:ea typeface="+mn-ea"/>
              <a:cs typeface="+mn-cs"/>
            </a:endParaRPr>
          </a:p>
          <a:p>
            <a:pPr defTabSz="609630">
              <a:buClrTx/>
            </a:pPr>
            <a:endParaRPr lang="en-US" sz="1333" kern="1200" dirty="0">
              <a:solidFill>
                <a:prstClr val="white">
                  <a:lumMod val="95000"/>
                </a:prstClr>
              </a:solidFill>
              <a:latin typeface="Avenir Next" panose="020B0503020202020204" pitchFamily="34" charset="0"/>
              <a:ea typeface="+mn-ea"/>
              <a:cs typeface="+mn-cs"/>
            </a:endParaRPr>
          </a:p>
        </p:txBody>
      </p:sp>
      <p:sp>
        <p:nvSpPr>
          <p:cNvPr id="2" name="Rectangle 1">
            <a:extLst>
              <a:ext uri="{FF2B5EF4-FFF2-40B4-BE49-F238E27FC236}">
                <a16:creationId xmlns:a16="http://schemas.microsoft.com/office/drawing/2014/main" id="{847842B0-C5F2-1071-1D4D-A8A8254BC7EA}"/>
              </a:ext>
            </a:extLst>
          </p:cNvPr>
          <p:cNvSpPr/>
          <p:nvPr/>
        </p:nvSpPr>
        <p:spPr>
          <a:xfrm>
            <a:off x="0" y="0"/>
            <a:ext cx="12192000" cy="2463800"/>
          </a:xfrm>
          <a:prstGeom prst="rect">
            <a:avLst/>
          </a:prstGeom>
          <a:solidFill>
            <a:srgbClr val="85B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2933" kern="1200" dirty="0">
              <a:solidFill>
                <a:prstClr val="white"/>
              </a:solidFill>
              <a:latin typeface="Calibri"/>
            </a:endParaRPr>
          </a:p>
        </p:txBody>
      </p:sp>
      <p:sp>
        <p:nvSpPr>
          <p:cNvPr id="3" name="Rounded Rectangle 2">
            <a:extLst>
              <a:ext uri="{FF2B5EF4-FFF2-40B4-BE49-F238E27FC236}">
                <a16:creationId xmlns:a16="http://schemas.microsoft.com/office/drawing/2014/main" id="{FB5FA1FC-FE51-E584-9BAA-E3D15A4A1B44}"/>
              </a:ext>
            </a:extLst>
          </p:cNvPr>
          <p:cNvSpPr/>
          <p:nvPr/>
        </p:nvSpPr>
        <p:spPr>
          <a:xfrm>
            <a:off x="863600" y="2925829"/>
            <a:ext cx="3371893" cy="3296932"/>
          </a:xfrm>
          <a:prstGeom prst="roundRect">
            <a:avLst/>
          </a:prstGeom>
          <a:solidFill>
            <a:srgbClr val="012E54"/>
          </a:solidFill>
          <a:ln w="63500">
            <a:solidFill>
              <a:srgbClr val="85B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r>
              <a:rPr lang="en-US" sz="2533" kern="1200" dirty="0">
                <a:solidFill>
                  <a:prstClr val="white"/>
                </a:solidFill>
                <a:latin typeface="Segoe UI" panose="020B0502040204020203" pitchFamily="34" charset="0"/>
                <a:cs typeface="Segoe UI" panose="020B0502040204020203" pitchFamily="34" charset="0"/>
              </a:rPr>
              <a:t>Double the risk-adjusted </a:t>
            </a:r>
            <a:r>
              <a:rPr lang="en-US" sz="2533" b="1" kern="1200" dirty="0">
                <a:solidFill>
                  <a:srgbClr val="FFDE59"/>
                </a:solidFill>
                <a:latin typeface="Segoe UI Black" panose="020B0A02040204020203" pitchFamily="34" charset="0"/>
                <a:ea typeface="Segoe UI Black" panose="020B0A02040204020203" pitchFamily="34" charset="0"/>
                <a:cs typeface="Segoe UI" panose="020B0502040204020203" pitchFamily="34" charset="0"/>
              </a:rPr>
              <a:t>mortality rate</a:t>
            </a:r>
            <a:r>
              <a:rPr lang="en-US" sz="2533" b="1" kern="1200" dirty="0">
                <a:solidFill>
                  <a:srgbClr val="FFDE59"/>
                </a:solidFill>
                <a:latin typeface="Segoe UI" panose="020B0502040204020203" pitchFamily="34" charset="0"/>
                <a:cs typeface="Segoe UI" panose="020B0502040204020203" pitchFamily="34" charset="0"/>
              </a:rPr>
              <a:t> </a:t>
            </a:r>
            <a:r>
              <a:rPr lang="en-US" sz="2533" kern="1200" dirty="0">
                <a:solidFill>
                  <a:prstClr val="white"/>
                </a:solidFill>
                <a:latin typeface="Segoe UI" panose="020B0502040204020203" pitchFamily="34" charset="0"/>
                <a:cs typeface="Segoe UI" panose="020B0502040204020203" pitchFamily="34" charset="0"/>
              </a:rPr>
              <a:t>of non-transferred patients </a:t>
            </a:r>
            <a:br>
              <a:rPr lang="en-US" sz="2533" kern="1200" dirty="0">
                <a:solidFill>
                  <a:prstClr val="white"/>
                </a:solidFill>
                <a:latin typeface="Segoe UI" panose="020B0502040204020203" pitchFamily="34" charset="0"/>
                <a:cs typeface="Segoe UI" panose="020B0502040204020203" pitchFamily="34" charset="0"/>
              </a:rPr>
            </a:br>
            <a:r>
              <a:rPr lang="en-US" sz="2533" i="1" kern="1200" dirty="0">
                <a:solidFill>
                  <a:prstClr val="white"/>
                </a:solidFill>
                <a:latin typeface="Segoe UI" panose="020B0502040204020203" pitchFamily="34" charset="0"/>
                <a:cs typeface="Segoe UI" panose="020B0502040204020203" pitchFamily="34" charset="0"/>
              </a:rPr>
              <a:t>(4.5% vs. 2.1%)</a:t>
            </a:r>
            <a:r>
              <a:rPr lang="en-US" sz="2533" kern="1200" baseline="30000" dirty="0">
                <a:solidFill>
                  <a:prstClr val="white"/>
                </a:solidFill>
                <a:latin typeface="Segoe UI" panose="020B0502040204020203" pitchFamily="34" charset="0"/>
                <a:cs typeface="Segoe UI" panose="020B0502040204020203" pitchFamily="34" charset="0"/>
              </a:rPr>
              <a:t> 2</a:t>
            </a:r>
            <a:endParaRPr lang="en-US" altLang="en-US" sz="2533" i="1" kern="1200" dirty="0">
              <a:solidFill>
                <a:prstClr val="white"/>
              </a:solidFill>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5A291920-A1E8-3730-5E7C-3F5DC745E466}"/>
              </a:ext>
            </a:extLst>
          </p:cNvPr>
          <p:cNvSpPr txBox="1"/>
          <p:nvPr/>
        </p:nvSpPr>
        <p:spPr>
          <a:xfrm>
            <a:off x="734133" y="708680"/>
            <a:ext cx="10519083" cy="1077218"/>
          </a:xfrm>
          <a:prstGeom prst="rect">
            <a:avLst/>
          </a:prstGeom>
          <a:noFill/>
        </p:spPr>
        <p:txBody>
          <a:bodyPr wrap="square">
            <a:spAutoFit/>
          </a:bodyPr>
          <a:lstStyle/>
          <a:p>
            <a:pPr algn="ctr" defTabSz="609630">
              <a:buClrTx/>
            </a:pPr>
            <a:r>
              <a:rPr lang="en-US" sz="3200" b="1" i="1" kern="1200" dirty="0">
                <a:solidFill>
                  <a:srgbClr val="FFDE59"/>
                </a:solidFill>
                <a:latin typeface="Segoe UI Black" panose="020B0A02040204020203" pitchFamily="34" charset="0"/>
                <a:ea typeface="Segoe UI Black" panose="020B0A02040204020203" pitchFamily="34" charset="0"/>
                <a:cs typeface="Segoe UI" panose="020B0502040204020203" pitchFamily="34" charset="0"/>
              </a:rPr>
              <a:t>Patients undergoing transfers face </a:t>
            </a:r>
            <a:r>
              <a:rPr lang="en-US" sz="3200" b="1" i="1" kern="1200" dirty="0">
                <a:solidFill>
                  <a:srgbClr val="012E54"/>
                </a:solidFill>
                <a:latin typeface="Segoe UI Black" panose="020B0A02040204020203" pitchFamily="34" charset="0"/>
                <a:ea typeface="Segoe UI Black" panose="020B0A02040204020203" pitchFamily="34" charset="0"/>
                <a:cs typeface="Segoe UI" panose="020B0502040204020203" pitchFamily="34" charset="0"/>
              </a:rPr>
              <a:t>worse outcomes than non-transferred patients.</a:t>
            </a:r>
          </a:p>
        </p:txBody>
      </p:sp>
      <p:sp>
        <p:nvSpPr>
          <p:cNvPr id="8" name="Rounded Rectangle 7">
            <a:extLst>
              <a:ext uri="{FF2B5EF4-FFF2-40B4-BE49-F238E27FC236}">
                <a16:creationId xmlns:a16="http://schemas.microsoft.com/office/drawing/2014/main" id="{225B01DD-25C3-2FA9-9BFE-3F618B275DF9}"/>
              </a:ext>
            </a:extLst>
          </p:cNvPr>
          <p:cNvSpPr/>
          <p:nvPr/>
        </p:nvSpPr>
        <p:spPr>
          <a:xfrm>
            <a:off x="4434245" y="2925829"/>
            <a:ext cx="3371893" cy="3296932"/>
          </a:xfrm>
          <a:prstGeom prst="roundRect">
            <a:avLst/>
          </a:prstGeom>
          <a:solidFill>
            <a:srgbClr val="012E54"/>
          </a:solidFill>
          <a:ln w="63500">
            <a:solidFill>
              <a:srgbClr val="85B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r>
              <a:rPr lang="en-US" sz="2533" kern="1200" dirty="0">
                <a:solidFill>
                  <a:prstClr val="white"/>
                </a:solidFill>
                <a:latin typeface="Segoe UI" panose="020B0502040204020203" pitchFamily="34" charset="0"/>
                <a:cs typeface="Segoe UI" panose="020B0502040204020203" pitchFamily="34" charset="0"/>
              </a:rPr>
              <a:t>Longer </a:t>
            </a:r>
            <a:r>
              <a:rPr lang="en-US" sz="2533" b="1" kern="1200" dirty="0">
                <a:solidFill>
                  <a:srgbClr val="FFDE59"/>
                </a:solidFill>
                <a:latin typeface="Segoe UI Black" panose="020B0A02040204020203" pitchFamily="34" charset="0"/>
                <a:ea typeface="Segoe UI Black" panose="020B0A02040204020203" pitchFamily="34" charset="0"/>
                <a:cs typeface="Segoe UI" panose="020B0502040204020203" pitchFamily="34" charset="0"/>
              </a:rPr>
              <a:t>hospital stays </a:t>
            </a:r>
            <a:br>
              <a:rPr lang="en-US" sz="2533" kern="1200" dirty="0">
                <a:solidFill>
                  <a:prstClr val="white"/>
                </a:solidFill>
                <a:latin typeface="Segoe UI" panose="020B0502040204020203" pitchFamily="34" charset="0"/>
                <a:cs typeface="Segoe UI" panose="020B0502040204020203" pitchFamily="34" charset="0"/>
              </a:rPr>
            </a:br>
            <a:r>
              <a:rPr lang="en-US" sz="2533" i="1" kern="1200" dirty="0">
                <a:solidFill>
                  <a:prstClr val="white"/>
                </a:solidFill>
                <a:latin typeface="Segoe UI" panose="020B0502040204020203" pitchFamily="34" charset="0"/>
                <a:cs typeface="Segoe UI" panose="020B0502040204020203" pitchFamily="34" charset="0"/>
              </a:rPr>
              <a:t>(13.3 vs. 4.5 days) </a:t>
            </a:r>
            <a:r>
              <a:rPr lang="en-US" sz="2533" kern="1200" baseline="30000" dirty="0">
                <a:solidFill>
                  <a:prstClr val="white"/>
                </a:solidFill>
                <a:latin typeface="Segoe UI" panose="020B0502040204020203" pitchFamily="34" charset="0"/>
                <a:cs typeface="Segoe UI" panose="020B0502040204020203" pitchFamily="34" charset="0"/>
              </a:rPr>
              <a:t>2 </a:t>
            </a:r>
            <a:endParaRPr lang="en-US" altLang="en-US" sz="2533" i="1" kern="1200" dirty="0">
              <a:solidFill>
                <a:prstClr val="white"/>
              </a:solidFill>
              <a:latin typeface="Segoe UI" panose="020B0502040204020203" pitchFamily="34" charset="0"/>
              <a:cs typeface="Segoe UI" panose="020B0502040204020203" pitchFamily="34" charset="0"/>
            </a:endParaRPr>
          </a:p>
        </p:txBody>
      </p:sp>
      <p:sp>
        <p:nvSpPr>
          <p:cNvPr id="14" name="Rounded Rectangle 13">
            <a:extLst>
              <a:ext uri="{FF2B5EF4-FFF2-40B4-BE49-F238E27FC236}">
                <a16:creationId xmlns:a16="http://schemas.microsoft.com/office/drawing/2014/main" id="{322CE6AA-B813-88EF-342E-B13FFAD13105}"/>
              </a:ext>
            </a:extLst>
          </p:cNvPr>
          <p:cNvSpPr/>
          <p:nvPr/>
        </p:nvSpPr>
        <p:spPr>
          <a:xfrm>
            <a:off x="8007307" y="2921000"/>
            <a:ext cx="3371893" cy="3296932"/>
          </a:xfrm>
          <a:prstGeom prst="roundRect">
            <a:avLst/>
          </a:prstGeom>
          <a:solidFill>
            <a:srgbClr val="012E54"/>
          </a:solidFill>
          <a:ln w="63500">
            <a:solidFill>
              <a:srgbClr val="85B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r>
              <a:rPr lang="en-US" sz="2533" kern="1200" dirty="0">
                <a:solidFill>
                  <a:prstClr val="white"/>
                </a:solidFill>
                <a:latin typeface="Segoe UI" panose="020B0502040204020203" pitchFamily="34" charset="0"/>
                <a:cs typeface="Segoe UI" panose="020B0502040204020203" pitchFamily="34" charset="0"/>
              </a:rPr>
              <a:t>More </a:t>
            </a:r>
            <a:r>
              <a:rPr lang="en-US" sz="2533" b="1" kern="1200" dirty="0">
                <a:solidFill>
                  <a:srgbClr val="FFDE59"/>
                </a:solidFill>
                <a:latin typeface="Segoe UI Black" panose="020B0A02040204020203" pitchFamily="34" charset="0"/>
                <a:ea typeface="Segoe UI Black" panose="020B0A02040204020203" pitchFamily="34" charset="0"/>
                <a:cs typeface="Segoe UI" panose="020B0502040204020203" pitchFamily="34" charset="0"/>
              </a:rPr>
              <a:t>frequent discharges </a:t>
            </a:r>
            <a:r>
              <a:rPr lang="en-US" sz="2533" kern="1200" dirty="0">
                <a:solidFill>
                  <a:prstClr val="white"/>
                </a:solidFill>
                <a:latin typeface="Segoe UI" panose="020B0502040204020203" pitchFamily="34" charset="0"/>
                <a:cs typeface="Segoe UI" panose="020B0502040204020203" pitchFamily="34" charset="0"/>
              </a:rPr>
              <a:t>to Skilled Nursing Facilities or other nonroutine destinations </a:t>
            </a:r>
            <a:br>
              <a:rPr lang="en-US" sz="2533" kern="1200" dirty="0">
                <a:solidFill>
                  <a:prstClr val="white"/>
                </a:solidFill>
                <a:latin typeface="Segoe UI" panose="020B0502040204020203" pitchFamily="34" charset="0"/>
                <a:cs typeface="Segoe UI" panose="020B0502040204020203" pitchFamily="34" charset="0"/>
              </a:rPr>
            </a:br>
            <a:r>
              <a:rPr lang="en-US" sz="2533" i="1" kern="1200" dirty="0">
                <a:solidFill>
                  <a:prstClr val="white"/>
                </a:solidFill>
                <a:latin typeface="Segoe UI" panose="020B0502040204020203" pitchFamily="34" charset="0"/>
                <a:cs typeface="Segoe UI" panose="020B0502040204020203" pitchFamily="34" charset="0"/>
              </a:rPr>
              <a:t>(46.4% vs. 31.3%)</a:t>
            </a:r>
            <a:r>
              <a:rPr lang="en-US" sz="2533" kern="1200" baseline="30000" dirty="0">
                <a:solidFill>
                  <a:prstClr val="white"/>
                </a:solidFill>
                <a:latin typeface="Segoe UI" panose="020B0502040204020203" pitchFamily="34" charset="0"/>
                <a:cs typeface="Segoe UI" panose="020B0502040204020203" pitchFamily="34" charset="0"/>
              </a:rPr>
              <a:t> 2</a:t>
            </a:r>
            <a:endParaRPr lang="en-US" altLang="en-US" sz="2533" i="1" kern="1200" dirty="0">
              <a:solidFill>
                <a:prstClr val="white"/>
              </a:solidFill>
              <a:latin typeface="Segoe UI" panose="020B0502040204020203" pitchFamily="34" charset="0"/>
              <a:cs typeface="Segoe UI" panose="020B0502040204020203" pitchFamily="34" charset="0"/>
            </a:endParaRPr>
          </a:p>
        </p:txBody>
      </p:sp>
      <p:sp>
        <p:nvSpPr>
          <p:cNvPr id="4" name="TextBox 3">
            <a:extLst>
              <a:ext uri="{FF2B5EF4-FFF2-40B4-BE49-F238E27FC236}">
                <a16:creationId xmlns:a16="http://schemas.microsoft.com/office/drawing/2014/main" id="{7B9F5FD4-F751-D7E9-1C03-141D25A3D9CF}"/>
              </a:ext>
            </a:extLst>
          </p:cNvPr>
          <p:cNvSpPr txBox="1"/>
          <p:nvPr/>
        </p:nvSpPr>
        <p:spPr>
          <a:xfrm>
            <a:off x="950976" y="6477000"/>
            <a:ext cx="11785600" cy="235898"/>
          </a:xfrm>
          <a:prstGeom prst="rect">
            <a:avLst/>
          </a:prstGeom>
          <a:noFill/>
        </p:spPr>
        <p:txBody>
          <a:bodyPr wrap="square">
            <a:spAutoFit/>
          </a:bodyPr>
          <a:lstStyle/>
          <a:p>
            <a:pPr defTabSz="609630" eaLnBrk="0" fontAlgn="base" hangingPunct="0">
              <a:spcBef>
                <a:spcPct val="0"/>
              </a:spcBef>
              <a:spcAft>
                <a:spcPct val="0"/>
              </a:spcAft>
              <a:buClrTx/>
            </a:pPr>
            <a:r>
              <a:rPr lang="en-US" sz="933" i="1" kern="1200" dirty="0">
                <a:solidFill>
                  <a:prstClr val="white"/>
                </a:solidFill>
                <a:latin typeface="Segoe UI Light" panose="020B0502040204020203" pitchFamily="34" charset="0"/>
                <a:ea typeface="+mn-ea"/>
                <a:cs typeface="Segoe UI Light" panose="020B0502040204020203" pitchFamily="34" charset="0"/>
              </a:rPr>
              <a:t>2. Hernandez-Boussard T, Davies S, McDonald K, Wang NE. Interhospital Facility Transfers in the United States: A Nationwide Outcomes Study. J Patient Saf. 2017;13(4):187-191. doi:10.1097/PTS.0000000000000148</a:t>
            </a:r>
          </a:p>
        </p:txBody>
      </p:sp>
    </p:spTree>
    <p:extLst>
      <p:ext uri="{BB962C8B-B14F-4D97-AF65-F5344CB8AC3E}">
        <p14:creationId xmlns:p14="http://schemas.microsoft.com/office/powerpoint/2010/main" val="337437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4" grpId="0" animBg="1"/>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012E54"/>
        </a:solidFill>
        <a:effectLst/>
      </p:bgPr>
    </p:bg>
    <p:spTree>
      <p:nvGrpSpPr>
        <p:cNvPr id="1" name="">
          <a:extLst>
            <a:ext uri="{FF2B5EF4-FFF2-40B4-BE49-F238E27FC236}">
              <a16:creationId xmlns:a16="http://schemas.microsoft.com/office/drawing/2014/main" id="{9D6FB364-4173-921F-AE52-992A14699CFB}"/>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F5F7B35-74BC-3004-70A5-294A0AA75E99}"/>
              </a:ext>
            </a:extLst>
          </p:cNvPr>
          <p:cNvCxnSpPr>
            <a:cxnSpLocks/>
          </p:cNvCxnSpPr>
          <p:nvPr/>
        </p:nvCxnSpPr>
        <p:spPr>
          <a:xfrm flipH="1">
            <a:off x="1574800" y="4445000"/>
            <a:ext cx="9093200" cy="0"/>
          </a:xfrm>
          <a:prstGeom prst="line">
            <a:avLst/>
          </a:prstGeom>
          <a:ln w="38100">
            <a:solidFill>
              <a:srgbClr val="FFDE59"/>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EADA27F6-5081-6E65-EF0C-56CDC8471FF4}"/>
              </a:ext>
            </a:extLst>
          </p:cNvPr>
          <p:cNvSpPr/>
          <p:nvPr/>
        </p:nvSpPr>
        <p:spPr>
          <a:xfrm>
            <a:off x="10268810" y="3302782"/>
            <a:ext cx="254000" cy="24047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a:solidFill>
                <a:prstClr val="white"/>
              </a:solidFill>
              <a:latin typeface="Calibri"/>
            </a:endParaRPr>
          </a:p>
        </p:txBody>
      </p:sp>
      <p:sp>
        <p:nvSpPr>
          <p:cNvPr id="34" name="Rectangle 33">
            <a:extLst>
              <a:ext uri="{FF2B5EF4-FFF2-40B4-BE49-F238E27FC236}">
                <a16:creationId xmlns:a16="http://schemas.microsoft.com/office/drawing/2014/main" id="{95F4E9F0-332E-94BD-BD4C-0DBBE78DB87F}"/>
              </a:ext>
            </a:extLst>
          </p:cNvPr>
          <p:cNvSpPr/>
          <p:nvPr/>
        </p:nvSpPr>
        <p:spPr>
          <a:xfrm>
            <a:off x="10261600" y="3966485"/>
            <a:ext cx="254000" cy="24047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a:solidFill>
                <a:prstClr val="white"/>
              </a:solidFill>
              <a:latin typeface="Calibri"/>
            </a:endParaRPr>
          </a:p>
        </p:txBody>
      </p:sp>
      <p:sp>
        <p:nvSpPr>
          <p:cNvPr id="33" name="Rectangle 32">
            <a:extLst>
              <a:ext uri="{FF2B5EF4-FFF2-40B4-BE49-F238E27FC236}">
                <a16:creationId xmlns:a16="http://schemas.microsoft.com/office/drawing/2014/main" id="{0FB12106-5531-4B62-3EE6-7AE92B8F1D56}"/>
              </a:ext>
            </a:extLst>
          </p:cNvPr>
          <p:cNvSpPr/>
          <p:nvPr/>
        </p:nvSpPr>
        <p:spPr>
          <a:xfrm>
            <a:off x="8483600" y="3951081"/>
            <a:ext cx="254000" cy="24047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a:solidFill>
                <a:prstClr val="white"/>
              </a:solidFill>
              <a:latin typeface="Calibri"/>
            </a:endParaRPr>
          </a:p>
        </p:txBody>
      </p:sp>
      <p:sp>
        <p:nvSpPr>
          <p:cNvPr id="31" name="Rectangle 30">
            <a:extLst>
              <a:ext uri="{FF2B5EF4-FFF2-40B4-BE49-F238E27FC236}">
                <a16:creationId xmlns:a16="http://schemas.microsoft.com/office/drawing/2014/main" id="{078C6C24-75A9-8720-0EA6-804F96FEE7D0}"/>
              </a:ext>
            </a:extLst>
          </p:cNvPr>
          <p:cNvSpPr/>
          <p:nvPr/>
        </p:nvSpPr>
        <p:spPr>
          <a:xfrm>
            <a:off x="9582915" y="3643976"/>
            <a:ext cx="254000" cy="24047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a:solidFill>
                <a:prstClr val="white"/>
              </a:solidFill>
              <a:latin typeface="Calibri"/>
            </a:endParaRPr>
          </a:p>
        </p:txBody>
      </p:sp>
      <p:sp>
        <p:nvSpPr>
          <p:cNvPr id="30" name="Rectangle 29">
            <a:extLst>
              <a:ext uri="{FF2B5EF4-FFF2-40B4-BE49-F238E27FC236}">
                <a16:creationId xmlns:a16="http://schemas.microsoft.com/office/drawing/2014/main" id="{93889C2C-A595-9BCB-906F-C327DED0840A}"/>
              </a:ext>
            </a:extLst>
          </p:cNvPr>
          <p:cNvSpPr/>
          <p:nvPr/>
        </p:nvSpPr>
        <p:spPr>
          <a:xfrm>
            <a:off x="8128000" y="3316309"/>
            <a:ext cx="254000" cy="24047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a:solidFill>
                <a:prstClr val="white"/>
              </a:solidFill>
              <a:latin typeface="Calibri"/>
            </a:endParaRPr>
          </a:p>
        </p:txBody>
      </p:sp>
      <p:pic>
        <p:nvPicPr>
          <p:cNvPr id="26" name="Graphic 25" descr="Inpatient with solid fill">
            <a:extLst>
              <a:ext uri="{FF2B5EF4-FFF2-40B4-BE49-F238E27FC236}">
                <a16:creationId xmlns:a16="http://schemas.microsoft.com/office/drawing/2014/main" id="{FA0F6851-53E9-D7D6-FDBA-9F7DAEC62A1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898585" y="3607583"/>
            <a:ext cx="1015999" cy="1015999"/>
          </a:xfrm>
          <a:prstGeom prst="rect">
            <a:avLst/>
          </a:prstGeom>
        </p:spPr>
      </p:pic>
      <p:pic>
        <p:nvPicPr>
          <p:cNvPr id="2" name="Graphic 1" descr="Warning with solid fill">
            <a:extLst>
              <a:ext uri="{FF2B5EF4-FFF2-40B4-BE49-F238E27FC236}">
                <a16:creationId xmlns:a16="http://schemas.microsoft.com/office/drawing/2014/main" id="{4EFC15A1-BF86-AE50-CAD4-5E73A5F41F3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114798" y="3011509"/>
            <a:ext cx="609600" cy="609600"/>
          </a:xfrm>
          <a:prstGeom prst="rect">
            <a:avLst/>
          </a:prstGeom>
        </p:spPr>
      </p:pic>
      <p:pic>
        <p:nvPicPr>
          <p:cNvPr id="6" name="Graphic 5" descr="Chat with solid fill">
            <a:extLst>
              <a:ext uri="{FF2B5EF4-FFF2-40B4-BE49-F238E27FC236}">
                <a16:creationId xmlns:a16="http://schemas.microsoft.com/office/drawing/2014/main" id="{10A6BDD8-5F45-AAB1-F21C-4BF540903F5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340853" y="1549400"/>
            <a:ext cx="1524533" cy="1524533"/>
          </a:xfrm>
          <a:prstGeom prst="rect">
            <a:avLst/>
          </a:prstGeom>
        </p:spPr>
      </p:pic>
      <p:cxnSp>
        <p:nvCxnSpPr>
          <p:cNvPr id="14" name="Straight Connector 13">
            <a:extLst>
              <a:ext uri="{FF2B5EF4-FFF2-40B4-BE49-F238E27FC236}">
                <a16:creationId xmlns:a16="http://schemas.microsoft.com/office/drawing/2014/main" id="{5B270E54-DD8C-24AB-E1C8-DE1DFE4D9A4D}"/>
              </a:ext>
            </a:extLst>
          </p:cNvPr>
          <p:cNvCxnSpPr>
            <a:cxnSpLocks/>
          </p:cNvCxnSpPr>
          <p:nvPr/>
        </p:nvCxnSpPr>
        <p:spPr>
          <a:xfrm flipH="1">
            <a:off x="3095182" y="2009036"/>
            <a:ext cx="2444602" cy="900127"/>
          </a:xfrm>
          <a:prstGeom prst="line">
            <a:avLst/>
          </a:prstGeom>
          <a:ln w="38100">
            <a:solidFill>
              <a:srgbClr val="FFDE59"/>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16233FD-A65C-36CA-E6AC-7211A0F5D115}"/>
              </a:ext>
            </a:extLst>
          </p:cNvPr>
          <p:cNvCxnSpPr>
            <a:cxnSpLocks/>
          </p:cNvCxnSpPr>
          <p:nvPr/>
        </p:nvCxnSpPr>
        <p:spPr>
          <a:xfrm flipH="1" flipV="1">
            <a:off x="6714570" y="2311666"/>
            <a:ext cx="1921430" cy="762267"/>
          </a:xfrm>
          <a:prstGeom prst="line">
            <a:avLst/>
          </a:prstGeom>
          <a:ln w="38100">
            <a:solidFill>
              <a:srgbClr val="FFDE59"/>
            </a:solidFill>
          </a:ln>
        </p:spPr>
        <p:style>
          <a:lnRef idx="1">
            <a:schemeClr val="accent1"/>
          </a:lnRef>
          <a:fillRef idx="0">
            <a:schemeClr val="accent1"/>
          </a:fillRef>
          <a:effectRef idx="0">
            <a:schemeClr val="accent1"/>
          </a:effectRef>
          <a:fontRef idx="minor">
            <a:schemeClr val="tx1"/>
          </a:fontRef>
        </p:style>
      </p:cxnSp>
      <p:pic>
        <p:nvPicPr>
          <p:cNvPr id="8" name="Graphic 7" descr="Hospital with solid fill">
            <a:extLst>
              <a:ext uri="{FF2B5EF4-FFF2-40B4-BE49-F238E27FC236}">
                <a16:creationId xmlns:a16="http://schemas.microsoft.com/office/drawing/2014/main" id="{A0B18381-2E7B-5D41-CC31-EC8C04EA7C8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713752" y="1778782"/>
            <a:ext cx="3208249" cy="3208249"/>
          </a:xfrm>
          <a:prstGeom prst="rect">
            <a:avLst/>
          </a:prstGeom>
        </p:spPr>
      </p:pic>
      <p:grpSp>
        <p:nvGrpSpPr>
          <p:cNvPr id="23" name="Group 22">
            <a:extLst>
              <a:ext uri="{FF2B5EF4-FFF2-40B4-BE49-F238E27FC236}">
                <a16:creationId xmlns:a16="http://schemas.microsoft.com/office/drawing/2014/main" id="{830C5910-AECE-ACF3-88AA-AA42F2EE52E1}"/>
              </a:ext>
            </a:extLst>
          </p:cNvPr>
          <p:cNvGrpSpPr/>
          <p:nvPr/>
        </p:nvGrpSpPr>
        <p:grpSpPr>
          <a:xfrm>
            <a:off x="1312952" y="2141437"/>
            <a:ext cx="2801849" cy="2638029"/>
            <a:chOff x="1969427" y="2944283"/>
            <a:chExt cx="4202773" cy="3957043"/>
          </a:xfrm>
        </p:grpSpPr>
        <p:grpSp>
          <p:nvGrpSpPr>
            <p:cNvPr id="24" name="Group 23">
              <a:extLst>
                <a:ext uri="{FF2B5EF4-FFF2-40B4-BE49-F238E27FC236}">
                  <a16:creationId xmlns:a16="http://schemas.microsoft.com/office/drawing/2014/main" id="{2DB1CAC5-3013-1A50-2469-19D00F63D0C9}"/>
                </a:ext>
              </a:extLst>
            </p:cNvPr>
            <p:cNvGrpSpPr/>
            <p:nvPr/>
          </p:nvGrpSpPr>
          <p:grpSpPr>
            <a:xfrm>
              <a:off x="1969427" y="2944283"/>
              <a:ext cx="4202773" cy="3957043"/>
              <a:chOff x="2971800" y="2945619"/>
              <a:chExt cx="2362200" cy="2362200"/>
            </a:xfrm>
            <a:solidFill>
              <a:srgbClr val="4E81BD"/>
            </a:solidFill>
          </p:grpSpPr>
          <p:pic>
            <p:nvPicPr>
              <p:cNvPr id="27" name="Graphic 26" descr="Home with solid fill">
                <a:extLst>
                  <a:ext uri="{FF2B5EF4-FFF2-40B4-BE49-F238E27FC236}">
                    <a16:creationId xmlns:a16="http://schemas.microsoft.com/office/drawing/2014/main" id="{9695ADE5-DCFF-DF4C-E023-24D6CA8D46E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971800" y="2945619"/>
                <a:ext cx="2362200" cy="2362200"/>
              </a:xfrm>
              <a:prstGeom prst="rect">
                <a:avLst/>
              </a:prstGeom>
            </p:spPr>
          </p:pic>
          <p:pic>
            <p:nvPicPr>
              <p:cNvPr id="28" name="Graphic 27" descr="Medical with solid fill">
                <a:extLst>
                  <a:ext uri="{FF2B5EF4-FFF2-40B4-BE49-F238E27FC236}">
                    <a16:creationId xmlns:a16="http://schemas.microsoft.com/office/drawing/2014/main" id="{2B770D37-C792-EF3B-C5C0-FD4259EB1907}"/>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831425" y="3738551"/>
                <a:ext cx="642949" cy="642949"/>
              </a:xfrm>
              <a:prstGeom prst="rect">
                <a:avLst/>
              </a:prstGeom>
            </p:spPr>
          </p:pic>
        </p:grpSp>
        <p:pic>
          <p:nvPicPr>
            <p:cNvPr id="25" name="Graphic 24" descr="Medical with solid fill">
              <a:extLst>
                <a:ext uri="{FF2B5EF4-FFF2-40B4-BE49-F238E27FC236}">
                  <a16:creationId xmlns:a16="http://schemas.microsoft.com/office/drawing/2014/main" id="{334AF255-A2F0-CD55-2AC3-977478D7FEB8}"/>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3526729" y="4234526"/>
              <a:ext cx="1143920" cy="1143920"/>
            </a:xfrm>
            <a:prstGeom prst="rect">
              <a:avLst/>
            </a:prstGeom>
          </p:spPr>
        </p:pic>
      </p:grpSp>
      <p:pic>
        <p:nvPicPr>
          <p:cNvPr id="29" name="Graphic 28" descr="Ambulance with solid fill">
            <a:extLst>
              <a:ext uri="{FF2B5EF4-FFF2-40B4-BE49-F238E27FC236}">
                <a16:creationId xmlns:a16="http://schemas.microsoft.com/office/drawing/2014/main" id="{A534E15E-577A-4128-AF68-39D792EF1F91}"/>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3839123" y="3646462"/>
            <a:ext cx="1109520" cy="1109520"/>
          </a:xfrm>
          <a:prstGeom prst="rect">
            <a:avLst/>
          </a:prstGeom>
        </p:spPr>
      </p:pic>
      <p:pic>
        <p:nvPicPr>
          <p:cNvPr id="36" name="Graphic 35" descr="Ambulance with solid fill">
            <a:extLst>
              <a:ext uri="{FF2B5EF4-FFF2-40B4-BE49-F238E27FC236}">
                <a16:creationId xmlns:a16="http://schemas.microsoft.com/office/drawing/2014/main" id="{032FBA2C-CFA3-E551-1DCD-EDC547D59582}"/>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7438075" y="3669945"/>
            <a:ext cx="1109520" cy="1109520"/>
          </a:xfrm>
          <a:prstGeom prst="rect">
            <a:avLst/>
          </a:prstGeom>
        </p:spPr>
      </p:pic>
      <p:sp>
        <p:nvSpPr>
          <p:cNvPr id="42" name="TextBox 4">
            <a:extLst>
              <a:ext uri="{FF2B5EF4-FFF2-40B4-BE49-F238E27FC236}">
                <a16:creationId xmlns:a16="http://schemas.microsoft.com/office/drawing/2014/main" id="{8751C06B-4BE5-3F66-254D-A85C223B1E66}"/>
              </a:ext>
            </a:extLst>
          </p:cNvPr>
          <p:cNvSpPr txBox="1"/>
          <p:nvPr/>
        </p:nvSpPr>
        <p:spPr>
          <a:xfrm>
            <a:off x="0" y="1023052"/>
            <a:ext cx="12192000" cy="983548"/>
          </a:xfrm>
          <a:prstGeom prst="rect">
            <a:avLst/>
          </a:prstGeom>
        </p:spPr>
        <p:txBody>
          <a:bodyPr lIns="33867" tIns="33867" rIns="33867" bIns="33867" rtlCol="0" anchor="ctr"/>
          <a:lstStyle/>
          <a:p>
            <a:pPr algn="ctr" defTabSz="609630">
              <a:lnSpc>
                <a:spcPts val="1773"/>
              </a:lnSpc>
              <a:spcBef>
                <a:spcPct val="0"/>
              </a:spcBef>
              <a:buClrTx/>
            </a:pPr>
            <a:endParaRPr sz="1200" kern="1200">
              <a:solidFill>
                <a:prstClr val="black"/>
              </a:solidFill>
              <a:latin typeface="Calibri"/>
              <a:ea typeface="+mn-ea"/>
              <a:cs typeface="+mn-cs"/>
            </a:endParaRPr>
          </a:p>
        </p:txBody>
      </p:sp>
    </p:spTree>
    <p:extLst>
      <p:ext uri="{BB962C8B-B14F-4D97-AF65-F5344CB8AC3E}">
        <p14:creationId xmlns:p14="http://schemas.microsoft.com/office/powerpoint/2010/main" val="59876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2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22" presetClass="entr" presetSubtype="2" fill="hold" nodeType="withEffect">
                                  <p:stCondLst>
                                    <p:cond delay="300"/>
                                  </p:stCondLst>
                                  <p:childTnLst>
                                    <p:set>
                                      <p:cBhvr>
                                        <p:cTn id="23" dur="1" fill="hold">
                                          <p:stCondLst>
                                            <p:cond delay="0"/>
                                          </p:stCondLst>
                                        </p:cTn>
                                        <p:tgtEl>
                                          <p:spTgt spid="14"/>
                                        </p:tgtEl>
                                        <p:attrNameLst>
                                          <p:attrName>style.visibility</p:attrName>
                                        </p:attrNameLst>
                                      </p:cBhvr>
                                      <p:to>
                                        <p:strVal val="visible"/>
                                      </p:to>
                                    </p:set>
                                    <p:animEffect transition="in" filter="wipe(right)">
                                      <p:cBhvr>
                                        <p:cTn id="24" dur="500"/>
                                        <p:tgtEl>
                                          <p:spTgt spid="14"/>
                                        </p:tgtEl>
                                      </p:cBhvr>
                                    </p:animEffect>
                                  </p:childTnLst>
                                </p:cTn>
                              </p:par>
                              <p:par>
                                <p:cTn id="25" presetID="22" presetClass="entr" presetSubtype="8" fill="hold" nodeType="withEffect">
                                  <p:stCondLst>
                                    <p:cond delay="30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4"/>
                                        </p:tgtEl>
                                      </p:cBhvr>
                                    </p:animEffect>
                                    <p:set>
                                      <p:cBhvr>
                                        <p:cTn id="35" dur="1" fill="hold">
                                          <p:stCondLst>
                                            <p:cond delay="499"/>
                                          </p:stCondLst>
                                        </p:cTn>
                                        <p:tgtEl>
                                          <p:spTgt spid="14"/>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9"/>
                                        </p:tgtEl>
                                      </p:cBhvr>
                                    </p:animEffect>
                                    <p:set>
                                      <p:cBhvr>
                                        <p:cTn id="38" dur="1" fill="hold">
                                          <p:stCondLst>
                                            <p:cond delay="499"/>
                                          </p:stCondLst>
                                        </p:cTn>
                                        <p:tgtEl>
                                          <p:spTgt spid="19"/>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26"/>
                                        </p:tgtEl>
                                      </p:cBhvr>
                                    </p:animEffect>
                                    <p:set>
                                      <p:cBhvr>
                                        <p:cTn id="41" dur="1" fill="hold">
                                          <p:stCondLst>
                                            <p:cond delay="499"/>
                                          </p:stCondLst>
                                        </p:cTn>
                                        <p:tgtEl>
                                          <p:spTgt spid="26"/>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
                                        </p:tgtEl>
                                      </p:cBhvr>
                                    </p:animEffect>
                                    <p:set>
                                      <p:cBhvr>
                                        <p:cTn id="44" dur="1" fill="hold">
                                          <p:stCondLst>
                                            <p:cond delay="499"/>
                                          </p:stCondLst>
                                        </p:cTn>
                                        <p:tgtEl>
                                          <p:spTgt spid="2"/>
                                        </p:tgtEl>
                                        <p:attrNameLst>
                                          <p:attrName>style.visibility</p:attrName>
                                        </p:attrNameLst>
                                      </p:cBhvr>
                                      <p:to>
                                        <p:strVal val="hidden"/>
                                      </p:to>
                                    </p:set>
                                  </p:childTnLst>
                                </p:cTn>
                              </p:par>
                              <p:par>
                                <p:cTn id="45" presetID="10" presetClass="entr" presetSubtype="0" fill="hold" nodeType="withEffect">
                                  <p:stCondLst>
                                    <p:cond delay="20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42" presetClass="path" presetSubtype="0" accel="50000" decel="50000" fill="hold" nodeType="withEffect">
                                  <p:stCondLst>
                                    <p:cond delay="300"/>
                                  </p:stCondLst>
                                  <p:childTnLst>
                                    <p:animMotion origin="layout" path="M 3.33333E-6 1.11022E-16 L 0.29522 0.00262 " pathEditMode="relative" rAng="0" ptsTypes="AA">
                                      <p:cBhvr>
                                        <p:cTn id="49" dur="2000" fill="hold"/>
                                        <p:tgtEl>
                                          <p:spTgt spid="29"/>
                                        </p:tgtEl>
                                        <p:attrNameLst>
                                          <p:attrName>ppt_x</p:attrName>
                                          <p:attrName>ppt_y</p:attrName>
                                        </p:attrNameLst>
                                      </p:cBhvr>
                                      <p:rCtr x="14757" y="123"/>
                                    </p:animMotion>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par>
                                <p:cTn id="58" presetID="10" presetClass="entr" presetSubtype="0" fill="hold" grpId="0" nodeType="withEffect">
                                  <p:stCondLst>
                                    <p:cond delay="20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500"/>
                                        <p:tgtEl>
                                          <p:spTgt spid="30"/>
                                        </p:tgtEl>
                                      </p:cBhvr>
                                    </p:animEffect>
                                  </p:childTnLst>
                                </p:cTn>
                              </p:par>
                              <p:par>
                                <p:cTn id="61" presetID="10" presetClass="entr" presetSubtype="0" fill="hold" grpId="0" nodeType="withEffect">
                                  <p:stCondLst>
                                    <p:cond delay="40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childTnLst>
                                </p:cTn>
                              </p:par>
                              <p:par>
                                <p:cTn id="64" presetID="10" presetClass="entr" presetSubtype="0" fill="hold" grpId="0" nodeType="withEffect">
                                  <p:stCondLst>
                                    <p:cond delay="60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500"/>
                                        <p:tgtEl>
                                          <p:spTgt spid="31"/>
                                        </p:tgtEl>
                                      </p:cBhvr>
                                    </p:animEffect>
                                  </p:childTnLst>
                                </p:cTn>
                              </p:par>
                              <p:par>
                                <p:cTn id="67" presetID="10" presetClass="entr" presetSubtype="0" fill="hold" grpId="0" nodeType="withEffect">
                                  <p:stCondLst>
                                    <p:cond delay="800"/>
                                  </p:stCondLst>
                                  <p:childTnLst>
                                    <p:set>
                                      <p:cBhvr>
                                        <p:cTn id="68" dur="1" fill="hold">
                                          <p:stCondLst>
                                            <p:cond delay="0"/>
                                          </p:stCondLst>
                                        </p:cTn>
                                        <p:tgtEl>
                                          <p:spTgt spid="34"/>
                                        </p:tgtEl>
                                        <p:attrNameLst>
                                          <p:attrName>style.visibility</p:attrName>
                                        </p:attrNameLst>
                                      </p:cBhvr>
                                      <p:to>
                                        <p:strVal val="visible"/>
                                      </p:to>
                                    </p:set>
                                    <p:animEffect transition="in" filter="fade">
                                      <p:cBhvr>
                                        <p:cTn id="69" dur="500"/>
                                        <p:tgtEl>
                                          <p:spTgt spid="34"/>
                                        </p:tgtEl>
                                      </p:cBhvr>
                                    </p:animEffect>
                                  </p:childTnLst>
                                </p:cTn>
                              </p:par>
                              <p:par>
                                <p:cTn id="70" presetID="10" presetClass="entr" presetSubtype="0" fill="hold" grpId="0" nodeType="withEffect">
                                  <p:stCondLst>
                                    <p:cond delay="1000"/>
                                  </p:stCondLst>
                                  <p:childTnLst>
                                    <p:set>
                                      <p:cBhvr>
                                        <p:cTn id="71" dur="1" fill="hold">
                                          <p:stCondLst>
                                            <p:cond delay="0"/>
                                          </p:stCondLst>
                                        </p:cTn>
                                        <p:tgtEl>
                                          <p:spTgt spid="35"/>
                                        </p:tgtEl>
                                        <p:attrNameLst>
                                          <p:attrName>style.visibility</p:attrName>
                                        </p:attrNameLst>
                                      </p:cBhvr>
                                      <p:to>
                                        <p:strVal val="visible"/>
                                      </p:to>
                                    </p:set>
                                    <p:animEffect transition="in" filter="fade">
                                      <p:cBhvr>
                                        <p:cTn id="7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4" grpId="0" animBg="1"/>
      <p:bldP spid="33" grpId="0" animBg="1"/>
      <p:bldP spid="31" grpId="0" animBg="1"/>
      <p:bldP spid="3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012E54"/>
        </a:solidFill>
        <a:effectLst/>
      </p:bgPr>
    </p:bg>
    <p:spTree>
      <p:nvGrpSpPr>
        <p:cNvPr id="1" name="">
          <a:extLst>
            <a:ext uri="{FF2B5EF4-FFF2-40B4-BE49-F238E27FC236}">
              <a16:creationId xmlns:a16="http://schemas.microsoft.com/office/drawing/2014/main" id="{D9A11833-E2DF-8134-99CF-E0EEB371E7B9}"/>
            </a:ext>
          </a:extLst>
        </p:cNvPr>
        <p:cNvGrpSpPr/>
        <p:nvPr/>
      </p:nvGrpSpPr>
      <p:grpSpPr>
        <a:xfrm>
          <a:off x="0" y="0"/>
          <a:ext cx="0" cy="0"/>
          <a:chOff x="0" y="0"/>
          <a:chExt cx="0" cy="0"/>
        </a:xfrm>
      </p:grpSpPr>
      <p:sp>
        <p:nvSpPr>
          <p:cNvPr id="103" name="Rectangle 102">
            <a:extLst>
              <a:ext uri="{FF2B5EF4-FFF2-40B4-BE49-F238E27FC236}">
                <a16:creationId xmlns:a16="http://schemas.microsoft.com/office/drawing/2014/main" id="{EA0CBC65-07FD-C7CA-075B-9BF1C19CD91F}"/>
              </a:ext>
            </a:extLst>
          </p:cNvPr>
          <p:cNvSpPr/>
          <p:nvPr/>
        </p:nvSpPr>
        <p:spPr>
          <a:xfrm>
            <a:off x="0" y="0"/>
            <a:ext cx="4607047" cy="6858000"/>
          </a:xfrm>
          <a:prstGeom prst="rect">
            <a:avLst/>
          </a:prstGeom>
          <a:solidFill>
            <a:srgbClr val="85B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a:solidFill>
                <a:prstClr val="white"/>
              </a:solidFill>
              <a:latin typeface="Calibri"/>
            </a:endParaRPr>
          </a:p>
        </p:txBody>
      </p:sp>
      <p:sp>
        <p:nvSpPr>
          <p:cNvPr id="122" name="TextBox 121">
            <a:extLst>
              <a:ext uri="{FF2B5EF4-FFF2-40B4-BE49-F238E27FC236}">
                <a16:creationId xmlns:a16="http://schemas.microsoft.com/office/drawing/2014/main" id="{3FE7EB58-3B05-5300-252D-559509193726}"/>
              </a:ext>
            </a:extLst>
          </p:cNvPr>
          <p:cNvSpPr txBox="1"/>
          <p:nvPr/>
        </p:nvSpPr>
        <p:spPr>
          <a:xfrm>
            <a:off x="531772" y="2313054"/>
            <a:ext cx="3547782" cy="3539430"/>
          </a:xfrm>
          <a:prstGeom prst="rect">
            <a:avLst/>
          </a:prstGeom>
          <a:noFill/>
        </p:spPr>
        <p:txBody>
          <a:bodyPr wrap="square">
            <a:spAutoFit/>
          </a:bodyPr>
          <a:lstStyle/>
          <a:p>
            <a:pPr algn="ctr" defTabSz="609630" eaLnBrk="0" fontAlgn="base" hangingPunct="0">
              <a:spcBef>
                <a:spcPct val="0"/>
              </a:spcBef>
              <a:spcAft>
                <a:spcPct val="0"/>
              </a:spcAft>
              <a:buClrTx/>
            </a:pPr>
            <a:r>
              <a:rPr lang="en-US" altLang="en-US" sz="3200" b="1" kern="1200" dirty="0">
                <a:solidFill>
                  <a:prstClr val="white"/>
                </a:solidFill>
                <a:latin typeface="Segoe UI Semibold" panose="020B0702040204020203" pitchFamily="34" charset="0"/>
                <a:ea typeface="+mn-ea"/>
                <a:cs typeface="Segoe UI Semibold" panose="020B0702040204020203" pitchFamily="34" charset="0"/>
              </a:rPr>
              <a:t>How does interfacility transfer network connectivity influence </a:t>
            </a:r>
          </a:p>
          <a:p>
            <a:pPr algn="ctr" defTabSz="609630" eaLnBrk="0" fontAlgn="base" hangingPunct="0">
              <a:spcBef>
                <a:spcPct val="0"/>
              </a:spcBef>
              <a:spcAft>
                <a:spcPct val="0"/>
              </a:spcAft>
              <a:buClrTx/>
            </a:pPr>
            <a:r>
              <a:rPr lang="en-US" altLang="en-US" sz="3200" b="1" kern="1200" dirty="0">
                <a:solidFill>
                  <a:srgbClr val="012E54"/>
                </a:solidFill>
                <a:latin typeface="Segoe UI Black" panose="020B0A02040204020203" pitchFamily="34" charset="0"/>
                <a:ea typeface="Segoe UI Black" panose="020B0A02040204020203" pitchFamily="34" charset="0"/>
                <a:cs typeface="Segoe UI" panose="020B0502040204020203" pitchFamily="34" charset="0"/>
              </a:rPr>
              <a:t>hospital-level</a:t>
            </a:r>
            <a:r>
              <a:rPr lang="en-US" altLang="en-US" sz="3200" kern="1200" dirty="0">
                <a:solidFill>
                  <a:srgbClr val="012E54"/>
                </a:solidFill>
                <a:latin typeface="Segoe UI" panose="020B0502040204020203" pitchFamily="34" charset="0"/>
                <a:ea typeface="+mn-ea"/>
                <a:cs typeface="Segoe UI" panose="020B0502040204020203" pitchFamily="34" charset="0"/>
              </a:rPr>
              <a:t> </a:t>
            </a:r>
            <a:br>
              <a:rPr lang="en-US" altLang="en-US" sz="3200" kern="1200" dirty="0">
                <a:solidFill>
                  <a:prstClr val="white"/>
                </a:solidFill>
                <a:latin typeface="Segoe UI" panose="020B0502040204020203" pitchFamily="34" charset="0"/>
                <a:ea typeface="+mn-ea"/>
                <a:cs typeface="Segoe UI" panose="020B0502040204020203" pitchFamily="34" charset="0"/>
              </a:rPr>
            </a:br>
            <a:r>
              <a:rPr lang="en-US" altLang="en-US" sz="3200" b="1" kern="1200" dirty="0">
                <a:solidFill>
                  <a:prstClr val="white"/>
                </a:solidFill>
                <a:latin typeface="Segoe UI Semibold" panose="020B0702040204020203" pitchFamily="34" charset="0"/>
                <a:ea typeface="+mn-ea"/>
                <a:cs typeface="Segoe UI Semibold" panose="020B0702040204020203" pitchFamily="34" charset="0"/>
              </a:rPr>
              <a:t>MDRO burden?</a:t>
            </a:r>
          </a:p>
        </p:txBody>
      </p:sp>
      <p:sp>
        <p:nvSpPr>
          <p:cNvPr id="123" name="Rounded Rectangle 122">
            <a:extLst>
              <a:ext uri="{FF2B5EF4-FFF2-40B4-BE49-F238E27FC236}">
                <a16:creationId xmlns:a16="http://schemas.microsoft.com/office/drawing/2014/main" id="{7215DBE6-6EA1-ADF6-DD98-64B4F1909B45}"/>
              </a:ext>
            </a:extLst>
          </p:cNvPr>
          <p:cNvSpPr/>
          <p:nvPr/>
        </p:nvSpPr>
        <p:spPr>
          <a:xfrm>
            <a:off x="531772" y="1143000"/>
            <a:ext cx="3528359" cy="844811"/>
          </a:xfrm>
          <a:prstGeom prst="roundRect">
            <a:avLst/>
          </a:prstGeom>
          <a:solidFill>
            <a:srgbClr val="012E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r>
              <a:rPr lang="en-US" sz="3600" b="1" kern="1200" dirty="0">
                <a:solidFill>
                  <a:srgbClr val="FFDE59"/>
                </a:solidFill>
                <a:latin typeface="Segoe UI Black" panose="020B0A02040204020203" pitchFamily="34" charset="0"/>
                <a:ea typeface="Segoe UI Black" panose="020B0A02040204020203" pitchFamily="34" charset="0"/>
              </a:rPr>
              <a:t>aim 1</a:t>
            </a:r>
          </a:p>
        </p:txBody>
      </p:sp>
      <p:grpSp>
        <p:nvGrpSpPr>
          <p:cNvPr id="125" name="Group 124">
            <a:extLst>
              <a:ext uri="{FF2B5EF4-FFF2-40B4-BE49-F238E27FC236}">
                <a16:creationId xmlns:a16="http://schemas.microsoft.com/office/drawing/2014/main" id="{0CA63335-EBD9-4404-21F5-3F3BA1006D23}"/>
              </a:ext>
            </a:extLst>
          </p:cNvPr>
          <p:cNvGrpSpPr/>
          <p:nvPr/>
        </p:nvGrpSpPr>
        <p:grpSpPr>
          <a:xfrm>
            <a:off x="8821634" y="3017486"/>
            <a:ext cx="2383691" cy="2421461"/>
            <a:chOff x="1919856" y="1675636"/>
            <a:chExt cx="4059239" cy="4001263"/>
          </a:xfrm>
        </p:grpSpPr>
        <p:sp>
          <p:nvSpPr>
            <p:cNvPr id="142" name="Oval 141">
              <a:extLst>
                <a:ext uri="{FF2B5EF4-FFF2-40B4-BE49-F238E27FC236}">
                  <a16:creationId xmlns:a16="http://schemas.microsoft.com/office/drawing/2014/main" id="{96834D42-D141-9E16-2401-1F7839B6311C}"/>
                </a:ext>
              </a:extLst>
            </p:cNvPr>
            <p:cNvSpPr/>
            <p:nvPr/>
          </p:nvSpPr>
          <p:spPr>
            <a:xfrm>
              <a:off x="1919856" y="1675636"/>
              <a:ext cx="4059239" cy="4001263"/>
            </a:xfrm>
            <a:prstGeom prst="ellipse">
              <a:avLst/>
            </a:prstGeom>
            <a:solidFill>
              <a:srgbClr val="85B5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a:solidFill>
                  <a:prstClr val="white"/>
                </a:solidFill>
                <a:latin typeface="Calibri"/>
              </a:endParaRPr>
            </a:p>
          </p:txBody>
        </p:sp>
        <p:grpSp>
          <p:nvGrpSpPr>
            <p:cNvPr id="143" name="Group 142">
              <a:extLst>
                <a:ext uri="{FF2B5EF4-FFF2-40B4-BE49-F238E27FC236}">
                  <a16:creationId xmlns:a16="http://schemas.microsoft.com/office/drawing/2014/main" id="{38F4163C-CBAB-7C4C-3278-E6C2BFC77C0D}"/>
                </a:ext>
              </a:extLst>
            </p:cNvPr>
            <p:cNvGrpSpPr/>
            <p:nvPr/>
          </p:nvGrpSpPr>
          <p:grpSpPr>
            <a:xfrm>
              <a:off x="2072881" y="1725369"/>
              <a:ext cx="3753187" cy="3418130"/>
              <a:chOff x="2971800" y="2945619"/>
              <a:chExt cx="2362200" cy="2362200"/>
            </a:xfrm>
            <a:solidFill>
              <a:srgbClr val="4E81BD"/>
            </a:solidFill>
          </p:grpSpPr>
          <p:pic>
            <p:nvPicPr>
              <p:cNvPr id="144" name="Graphic 143" descr="Home with solid fill">
                <a:extLst>
                  <a:ext uri="{FF2B5EF4-FFF2-40B4-BE49-F238E27FC236}">
                    <a16:creationId xmlns:a16="http://schemas.microsoft.com/office/drawing/2014/main" id="{9803F8D9-4459-9971-11E8-2D2CC6F47FD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971800" y="2945619"/>
                <a:ext cx="2362200" cy="2362200"/>
              </a:xfrm>
              <a:prstGeom prst="rect">
                <a:avLst/>
              </a:prstGeom>
            </p:spPr>
          </p:pic>
          <p:pic>
            <p:nvPicPr>
              <p:cNvPr id="145" name="Graphic 144" descr="Medical with solid fill">
                <a:extLst>
                  <a:ext uri="{FF2B5EF4-FFF2-40B4-BE49-F238E27FC236}">
                    <a16:creationId xmlns:a16="http://schemas.microsoft.com/office/drawing/2014/main" id="{3E9D7F90-2E2B-BF5D-FD6B-D8453743A13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831425" y="3738551"/>
                <a:ext cx="642949" cy="642949"/>
              </a:xfrm>
              <a:prstGeom prst="rect">
                <a:avLst/>
              </a:prstGeom>
            </p:spPr>
          </p:pic>
        </p:grpSp>
      </p:grpSp>
      <p:pic>
        <p:nvPicPr>
          <p:cNvPr id="126" name="Graphic 125" descr="Hospital with solid fill">
            <a:extLst>
              <a:ext uri="{FF2B5EF4-FFF2-40B4-BE49-F238E27FC236}">
                <a16:creationId xmlns:a16="http://schemas.microsoft.com/office/drawing/2014/main" id="{A23D8C2E-7B28-2023-EA98-8D01A5922B0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334000" y="1884123"/>
            <a:ext cx="2825951" cy="2912324"/>
          </a:xfrm>
          <a:prstGeom prst="rect">
            <a:avLst/>
          </a:prstGeom>
        </p:spPr>
      </p:pic>
      <p:grpSp>
        <p:nvGrpSpPr>
          <p:cNvPr id="127" name="Group 126">
            <a:extLst>
              <a:ext uri="{FF2B5EF4-FFF2-40B4-BE49-F238E27FC236}">
                <a16:creationId xmlns:a16="http://schemas.microsoft.com/office/drawing/2014/main" id="{592D45B0-7037-35D6-1145-9F121F3F361E}"/>
              </a:ext>
            </a:extLst>
          </p:cNvPr>
          <p:cNvGrpSpPr/>
          <p:nvPr/>
        </p:nvGrpSpPr>
        <p:grpSpPr>
          <a:xfrm>
            <a:off x="8946785" y="1134537"/>
            <a:ext cx="1533505" cy="1499175"/>
            <a:chOff x="12971459" y="5879123"/>
            <a:chExt cx="2611439" cy="2477262"/>
          </a:xfrm>
        </p:grpSpPr>
        <p:sp>
          <p:nvSpPr>
            <p:cNvPr id="140" name="Oval 139">
              <a:extLst>
                <a:ext uri="{FF2B5EF4-FFF2-40B4-BE49-F238E27FC236}">
                  <a16:creationId xmlns:a16="http://schemas.microsoft.com/office/drawing/2014/main" id="{6CC04AB0-B8CD-055A-061C-7E8441E03330}"/>
                </a:ext>
              </a:extLst>
            </p:cNvPr>
            <p:cNvSpPr/>
            <p:nvPr/>
          </p:nvSpPr>
          <p:spPr>
            <a:xfrm>
              <a:off x="12971459" y="5879123"/>
              <a:ext cx="2611439" cy="2477262"/>
            </a:xfrm>
            <a:prstGeom prst="ellipse">
              <a:avLst/>
            </a:prstGeom>
            <a:solidFill>
              <a:srgbClr val="85B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a:solidFill>
                  <a:prstClr val="white"/>
                </a:solidFill>
                <a:latin typeface="Calibri"/>
              </a:endParaRPr>
            </a:p>
          </p:txBody>
        </p:sp>
        <p:pic>
          <p:nvPicPr>
            <p:cNvPr id="141" name="Graphic 140" descr="Hospital outline">
              <a:extLst>
                <a:ext uri="{FF2B5EF4-FFF2-40B4-BE49-F238E27FC236}">
                  <a16:creationId xmlns:a16="http://schemas.microsoft.com/office/drawing/2014/main" id="{67E0F515-7885-C9F5-CA69-793A04B0019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3252483" y="5905500"/>
              <a:ext cx="2049393" cy="2049393"/>
            </a:xfrm>
            <a:prstGeom prst="rect">
              <a:avLst/>
            </a:prstGeom>
          </p:spPr>
        </p:pic>
      </p:grpSp>
      <p:grpSp>
        <p:nvGrpSpPr>
          <p:cNvPr id="128" name="Group 127">
            <a:extLst>
              <a:ext uri="{FF2B5EF4-FFF2-40B4-BE49-F238E27FC236}">
                <a16:creationId xmlns:a16="http://schemas.microsoft.com/office/drawing/2014/main" id="{963A3E0D-F86E-7BB0-940F-FC36C664FB3A}"/>
              </a:ext>
            </a:extLst>
          </p:cNvPr>
          <p:cNvGrpSpPr/>
          <p:nvPr/>
        </p:nvGrpSpPr>
        <p:grpSpPr>
          <a:xfrm>
            <a:off x="7264699" y="597407"/>
            <a:ext cx="929706" cy="988935"/>
            <a:chOff x="1919856" y="1675636"/>
            <a:chExt cx="4059239" cy="4001263"/>
          </a:xfrm>
        </p:grpSpPr>
        <p:sp>
          <p:nvSpPr>
            <p:cNvPr id="136" name="Oval 135">
              <a:extLst>
                <a:ext uri="{FF2B5EF4-FFF2-40B4-BE49-F238E27FC236}">
                  <a16:creationId xmlns:a16="http://schemas.microsoft.com/office/drawing/2014/main" id="{B6B62188-B912-801B-D583-B2181DAAC848}"/>
                </a:ext>
              </a:extLst>
            </p:cNvPr>
            <p:cNvSpPr/>
            <p:nvPr/>
          </p:nvSpPr>
          <p:spPr>
            <a:xfrm>
              <a:off x="1919856" y="1675636"/>
              <a:ext cx="4059239" cy="4001263"/>
            </a:xfrm>
            <a:prstGeom prst="ellipse">
              <a:avLst/>
            </a:prstGeom>
            <a:solidFill>
              <a:srgbClr val="85B5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a:solidFill>
                  <a:prstClr val="white"/>
                </a:solidFill>
                <a:latin typeface="Calibri"/>
              </a:endParaRPr>
            </a:p>
          </p:txBody>
        </p:sp>
        <p:grpSp>
          <p:nvGrpSpPr>
            <p:cNvPr id="137" name="Group 136">
              <a:extLst>
                <a:ext uri="{FF2B5EF4-FFF2-40B4-BE49-F238E27FC236}">
                  <a16:creationId xmlns:a16="http://schemas.microsoft.com/office/drawing/2014/main" id="{B47910E7-4B0E-4B7F-40C1-2AF1994EC597}"/>
                </a:ext>
              </a:extLst>
            </p:cNvPr>
            <p:cNvGrpSpPr/>
            <p:nvPr/>
          </p:nvGrpSpPr>
          <p:grpSpPr>
            <a:xfrm>
              <a:off x="2072881" y="1725369"/>
              <a:ext cx="3753187" cy="3418130"/>
              <a:chOff x="2971800" y="2945619"/>
              <a:chExt cx="2362200" cy="2362200"/>
            </a:xfrm>
            <a:solidFill>
              <a:srgbClr val="4E81BD"/>
            </a:solidFill>
          </p:grpSpPr>
          <p:pic>
            <p:nvPicPr>
              <p:cNvPr id="138" name="Graphic 137" descr="Home with solid fill">
                <a:extLst>
                  <a:ext uri="{FF2B5EF4-FFF2-40B4-BE49-F238E27FC236}">
                    <a16:creationId xmlns:a16="http://schemas.microsoft.com/office/drawing/2014/main" id="{0B03B36E-A2CD-5E3C-B6AF-B843DC410E8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971800" y="2945619"/>
                <a:ext cx="2362200" cy="2362200"/>
              </a:xfrm>
              <a:prstGeom prst="rect">
                <a:avLst/>
              </a:prstGeom>
            </p:spPr>
          </p:pic>
          <p:pic>
            <p:nvPicPr>
              <p:cNvPr id="139" name="Graphic 138" descr="Medical with solid fill">
                <a:extLst>
                  <a:ext uri="{FF2B5EF4-FFF2-40B4-BE49-F238E27FC236}">
                    <a16:creationId xmlns:a16="http://schemas.microsoft.com/office/drawing/2014/main" id="{280DC8B2-6201-946A-44CB-A7EC622C2C1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831425" y="3738551"/>
                <a:ext cx="642949" cy="642949"/>
              </a:xfrm>
              <a:prstGeom prst="rect">
                <a:avLst/>
              </a:prstGeom>
            </p:spPr>
          </p:pic>
        </p:grpSp>
      </p:grpSp>
      <p:grpSp>
        <p:nvGrpSpPr>
          <p:cNvPr id="129" name="Group 128">
            <a:extLst>
              <a:ext uri="{FF2B5EF4-FFF2-40B4-BE49-F238E27FC236}">
                <a16:creationId xmlns:a16="http://schemas.microsoft.com/office/drawing/2014/main" id="{7CFC22CE-51F6-CCD9-899D-56BBFE861977}"/>
              </a:ext>
            </a:extLst>
          </p:cNvPr>
          <p:cNvGrpSpPr/>
          <p:nvPr/>
        </p:nvGrpSpPr>
        <p:grpSpPr>
          <a:xfrm>
            <a:off x="7127754" y="4761418"/>
            <a:ext cx="1533505" cy="1499175"/>
            <a:chOff x="12971459" y="5879123"/>
            <a:chExt cx="2611439" cy="2477262"/>
          </a:xfrm>
        </p:grpSpPr>
        <p:sp>
          <p:nvSpPr>
            <p:cNvPr id="134" name="Oval 133">
              <a:extLst>
                <a:ext uri="{FF2B5EF4-FFF2-40B4-BE49-F238E27FC236}">
                  <a16:creationId xmlns:a16="http://schemas.microsoft.com/office/drawing/2014/main" id="{41A628E1-D5FB-02A2-4186-4C8CA7ACBBBE}"/>
                </a:ext>
              </a:extLst>
            </p:cNvPr>
            <p:cNvSpPr/>
            <p:nvPr/>
          </p:nvSpPr>
          <p:spPr>
            <a:xfrm>
              <a:off x="12971459" y="5879123"/>
              <a:ext cx="2611439" cy="2477262"/>
            </a:xfrm>
            <a:prstGeom prst="ellipse">
              <a:avLst/>
            </a:prstGeom>
            <a:solidFill>
              <a:srgbClr val="85B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a:solidFill>
                  <a:prstClr val="white"/>
                </a:solidFill>
                <a:latin typeface="Calibri"/>
              </a:endParaRPr>
            </a:p>
          </p:txBody>
        </p:sp>
        <p:pic>
          <p:nvPicPr>
            <p:cNvPr id="135" name="Graphic 134" descr="Hospital outline">
              <a:extLst>
                <a:ext uri="{FF2B5EF4-FFF2-40B4-BE49-F238E27FC236}">
                  <a16:creationId xmlns:a16="http://schemas.microsoft.com/office/drawing/2014/main" id="{5B85CA52-E8D2-F2A0-1769-A47251B4237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3252483" y="5905500"/>
              <a:ext cx="2049393" cy="2049393"/>
            </a:xfrm>
            <a:prstGeom prst="rect">
              <a:avLst/>
            </a:prstGeom>
          </p:spPr>
        </p:pic>
      </p:grpSp>
      <p:cxnSp>
        <p:nvCxnSpPr>
          <p:cNvPr id="130" name="Straight Connector 129">
            <a:extLst>
              <a:ext uri="{FF2B5EF4-FFF2-40B4-BE49-F238E27FC236}">
                <a16:creationId xmlns:a16="http://schemas.microsoft.com/office/drawing/2014/main" id="{A91FB5EF-CDB5-E7B9-DAA3-2934472E1F73}"/>
              </a:ext>
            </a:extLst>
          </p:cNvPr>
          <p:cNvCxnSpPr>
            <a:cxnSpLocks/>
          </p:cNvCxnSpPr>
          <p:nvPr/>
        </p:nvCxnSpPr>
        <p:spPr>
          <a:xfrm flipH="1">
            <a:off x="7436625" y="1421005"/>
            <a:ext cx="292927" cy="1708841"/>
          </a:xfrm>
          <a:prstGeom prst="line">
            <a:avLst/>
          </a:prstGeom>
          <a:ln w="47625">
            <a:solidFill>
              <a:srgbClr val="85B5D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1A274AC0-F848-4FE2-A437-BB4FC7EB968B}"/>
              </a:ext>
            </a:extLst>
          </p:cNvPr>
          <p:cNvCxnSpPr>
            <a:cxnSpLocks/>
          </p:cNvCxnSpPr>
          <p:nvPr/>
        </p:nvCxnSpPr>
        <p:spPr>
          <a:xfrm flipH="1">
            <a:off x="7825197" y="2065734"/>
            <a:ext cx="1262480" cy="1382298"/>
          </a:xfrm>
          <a:prstGeom prst="line">
            <a:avLst/>
          </a:prstGeom>
          <a:ln w="47625">
            <a:solidFill>
              <a:srgbClr val="85B5D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CC2935BE-3447-21D2-CCA2-49BDC6DD2BDF}"/>
              </a:ext>
            </a:extLst>
          </p:cNvPr>
          <p:cNvCxnSpPr>
            <a:cxnSpLocks/>
          </p:cNvCxnSpPr>
          <p:nvPr/>
        </p:nvCxnSpPr>
        <p:spPr>
          <a:xfrm flipH="1" flipV="1">
            <a:off x="7871470" y="4029825"/>
            <a:ext cx="1240339" cy="579703"/>
          </a:xfrm>
          <a:prstGeom prst="line">
            <a:avLst/>
          </a:prstGeom>
          <a:ln w="47625">
            <a:solidFill>
              <a:srgbClr val="85B5D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53596D4E-CFB7-DBB4-BB2D-5100BB7D4CAE}"/>
              </a:ext>
            </a:extLst>
          </p:cNvPr>
          <p:cNvCxnSpPr>
            <a:cxnSpLocks/>
          </p:cNvCxnSpPr>
          <p:nvPr/>
        </p:nvCxnSpPr>
        <p:spPr>
          <a:xfrm flipH="1" flipV="1">
            <a:off x="7433607" y="4304976"/>
            <a:ext cx="418803" cy="599885"/>
          </a:xfrm>
          <a:prstGeom prst="line">
            <a:avLst/>
          </a:prstGeom>
          <a:ln w="47625">
            <a:solidFill>
              <a:srgbClr val="85B5D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364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28"/>
                                        </p:tgtEl>
                                        <p:attrNameLst>
                                          <p:attrName>style.visibility</p:attrName>
                                        </p:attrNameLst>
                                      </p:cBhvr>
                                      <p:to>
                                        <p:strVal val="visible"/>
                                      </p:to>
                                    </p:set>
                                    <p:anim calcmode="lin" valueType="num">
                                      <p:cBhvr>
                                        <p:cTn id="7" dur="500" fill="hold"/>
                                        <p:tgtEl>
                                          <p:spTgt spid="128"/>
                                        </p:tgtEl>
                                        <p:attrNameLst>
                                          <p:attrName>ppt_w</p:attrName>
                                        </p:attrNameLst>
                                      </p:cBhvr>
                                      <p:tavLst>
                                        <p:tav tm="0">
                                          <p:val>
                                            <p:fltVal val="0"/>
                                          </p:val>
                                        </p:tav>
                                        <p:tav tm="100000">
                                          <p:val>
                                            <p:strVal val="#ppt_w"/>
                                          </p:val>
                                        </p:tav>
                                      </p:tavLst>
                                    </p:anim>
                                    <p:anim calcmode="lin" valueType="num">
                                      <p:cBhvr>
                                        <p:cTn id="8" dur="500" fill="hold"/>
                                        <p:tgtEl>
                                          <p:spTgt spid="128"/>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27"/>
                                        </p:tgtEl>
                                        <p:attrNameLst>
                                          <p:attrName>style.visibility</p:attrName>
                                        </p:attrNameLst>
                                      </p:cBhvr>
                                      <p:to>
                                        <p:strVal val="visible"/>
                                      </p:to>
                                    </p:set>
                                    <p:anim calcmode="lin" valueType="num">
                                      <p:cBhvr>
                                        <p:cTn id="11" dur="500" fill="hold"/>
                                        <p:tgtEl>
                                          <p:spTgt spid="127"/>
                                        </p:tgtEl>
                                        <p:attrNameLst>
                                          <p:attrName>ppt_w</p:attrName>
                                        </p:attrNameLst>
                                      </p:cBhvr>
                                      <p:tavLst>
                                        <p:tav tm="0">
                                          <p:val>
                                            <p:fltVal val="0"/>
                                          </p:val>
                                        </p:tav>
                                        <p:tav tm="100000">
                                          <p:val>
                                            <p:strVal val="#ppt_w"/>
                                          </p:val>
                                        </p:tav>
                                      </p:tavLst>
                                    </p:anim>
                                    <p:anim calcmode="lin" valueType="num">
                                      <p:cBhvr>
                                        <p:cTn id="12" dur="500" fill="hold"/>
                                        <p:tgtEl>
                                          <p:spTgt spid="127"/>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25"/>
                                        </p:tgtEl>
                                        <p:attrNameLst>
                                          <p:attrName>style.visibility</p:attrName>
                                        </p:attrNameLst>
                                      </p:cBhvr>
                                      <p:to>
                                        <p:strVal val="visible"/>
                                      </p:to>
                                    </p:set>
                                    <p:anim calcmode="lin" valueType="num">
                                      <p:cBhvr>
                                        <p:cTn id="15" dur="500" fill="hold"/>
                                        <p:tgtEl>
                                          <p:spTgt spid="125"/>
                                        </p:tgtEl>
                                        <p:attrNameLst>
                                          <p:attrName>ppt_w</p:attrName>
                                        </p:attrNameLst>
                                      </p:cBhvr>
                                      <p:tavLst>
                                        <p:tav tm="0">
                                          <p:val>
                                            <p:fltVal val="0"/>
                                          </p:val>
                                        </p:tav>
                                        <p:tav tm="100000">
                                          <p:val>
                                            <p:strVal val="#ppt_w"/>
                                          </p:val>
                                        </p:tav>
                                      </p:tavLst>
                                    </p:anim>
                                    <p:anim calcmode="lin" valueType="num">
                                      <p:cBhvr>
                                        <p:cTn id="16" dur="500" fill="hold"/>
                                        <p:tgtEl>
                                          <p:spTgt spid="125"/>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29"/>
                                        </p:tgtEl>
                                        <p:attrNameLst>
                                          <p:attrName>style.visibility</p:attrName>
                                        </p:attrNameLst>
                                      </p:cBhvr>
                                      <p:to>
                                        <p:strVal val="visible"/>
                                      </p:to>
                                    </p:set>
                                    <p:anim calcmode="lin" valueType="num">
                                      <p:cBhvr>
                                        <p:cTn id="19" dur="500" fill="hold"/>
                                        <p:tgtEl>
                                          <p:spTgt spid="129"/>
                                        </p:tgtEl>
                                        <p:attrNameLst>
                                          <p:attrName>ppt_w</p:attrName>
                                        </p:attrNameLst>
                                      </p:cBhvr>
                                      <p:tavLst>
                                        <p:tav tm="0">
                                          <p:val>
                                            <p:fltVal val="0"/>
                                          </p:val>
                                        </p:tav>
                                        <p:tav tm="100000">
                                          <p:val>
                                            <p:strVal val="#ppt_w"/>
                                          </p:val>
                                        </p:tav>
                                      </p:tavLst>
                                    </p:anim>
                                    <p:anim calcmode="lin" valueType="num">
                                      <p:cBhvr>
                                        <p:cTn id="20" dur="500" fill="hold"/>
                                        <p:tgtEl>
                                          <p:spTgt spid="12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407C6-C00E-0BB5-F40F-3CCCEFD19043}"/>
              </a:ext>
            </a:extLst>
          </p:cNvPr>
          <p:cNvSpPr>
            <a:spLocks noGrp="1"/>
          </p:cNvSpPr>
          <p:nvPr>
            <p:ph type="title"/>
          </p:nvPr>
        </p:nvSpPr>
        <p:spPr/>
        <p:txBody>
          <a:bodyPr/>
          <a:lstStyle/>
          <a:p>
            <a:r>
              <a:rPr lang="en-US" dirty="0"/>
              <a:t>A Case</a:t>
            </a:r>
          </a:p>
        </p:txBody>
      </p:sp>
      <p:sp>
        <p:nvSpPr>
          <p:cNvPr id="3" name="Content Placeholder 2">
            <a:extLst>
              <a:ext uri="{FF2B5EF4-FFF2-40B4-BE49-F238E27FC236}">
                <a16:creationId xmlns:a16="http://schemas.microsoft.com/office/drawing/2014/main" id="{05845495-1ADB-C8DD-E0C8-B846942F4BD7}"/>
              </a:ext>
            </a:extLst>
          </p:cNvPr>
          <p:cNvSpPr>
            <a:spLocks noGrp="1"/>
          </p:cNvSpPr>
          <p:nvPr>
            <p:ph idx="1"/>
          </p:nvPr>
        </p:nvSpPr>
        <p:spPr/>
        <p:txBody>
          <a:bodyPr/>
          <a:lstStyle/>
          <a:p>
            <a:pPr marL="0" indent="0">
              <a:buNone/>
            </a:pPr>
            <a:r>
              <a:rPr lang="en-US" dirty="0"/>
              <a:t>65-year-old individual with heart failure and chronic kidney disease is admitted to the hospital following a fall. They have a hematoma to their scalp and are obtunded in the emergency department. Given inability to protect airway they are intubated and admitted to the ICU. </a:t>
            </a:r>
          </a:p>
          <a:p>
            <a:pPr marL="0" indent="0">
              <a:buNone/>
            </a:pPr>
            <a:endParaRPr lang="en-US" dirty="0"/>
          </a:p>
          <a:p>
            <a:pPr marL="0" indent="0">
              <a:buNone/>
            </a:pPr>
            <a:r>
              <a:rPr lang="en-US" dirty="0"/>
              <a:t>A urine is obtained through means that are undocumented. It has trace leukocyte esterase, trace blood, and bacteria, so is started on vancomycin and cefepime due to concerns for urinary tract infection, though no symptoms are assessed.</a:t>
            </a:r>
          </a:p>
        </p:txBody>
      </p:sp>
    </p:spTree>
    <p:extLst>
      <p:ext uri="{BB962C8B-B14F-4D97-AF65-F5344CB8AC3E}">
        <p14:creationId xmlns:p14="http://schemas.microsoft.com/office/powerpoint/2010/main" val="23739571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012E54"/>
        </a:solidFill>
        <a:effectLst/>
      </p:bgPr>
    </p:bg>
    <p:spTree>
      <p:nvGrpSpPr>
        <p:cNvPr id="1" name="">
          <a:extLst>
            <a:ext uri="{FF2B5EF4-FFF2-40B4-BE49-F238E27FC236}">
              <a16:creationId xmlns:a16="http://schemas.microsoft.com/office/drawing/2014/main" id="{9A8F5E4E-0DE6-492A-0D55-14A2B4868CE3}"/>
            </a:ext>
          </a:extLst>
        </p:cNvPr>
        <p:cNvGrpSpPr/>
        <p:nvPr/>
      </p:nvGrpSpPr>
      <p:grpSpPr>
        <a:xfrm>
          <a:off x="0" y="0"/>
          <a:ext cx="0" cy="0"/>
          <a:chOff x="0" y="0"/>
          <a:chExt cx="0" cy="0"/>
        </a:xfrm>
      </p:grpSpPr>
      <p:sp>
        <p:nvSpPr>
          <p:cNvPr id="8" name="Rounded Rectangle 7">
            <a:extLst>
              <a:ext uri="{FF2B5EF4-FFF2-40B4-BE49-F238E27FC236}">
                <a16:creationId xmlns:a16="http://schemas.microsoft.com/office/drawing/2014/main" id="{790EA6B7-6072-493C-1486-E4ECB7774D25}"/>
              </a:ext>
            </a:extLst>
          </p:cNvPr>
          <p:cNvSpPr/>
          <p:nvPr/>
        </p:nvSpPr>
        <p:spPr>
          <a:xfrm>
            <a:off x="3490977" y="2424731"/>
            <a:ext cx="8091423" cy="4032735"/>
          </a:xfrm>
          <a:prstGeom prst="roundRect">
            <a:avLst/>
          </a:prstGeom>
          <a:solidFill>
            <a:srgbClr val="012E54"/>
          </a:solidFill>
          <a:ln w="63500">
            <a:solidFill>
              <a:srgbClr val="85B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95325" indent="-495325" defTabSz="609630">
              <a:buClrTx/>
              <a:buFontTx/>
              <a:buAutoNum type="arabicPeriod"/>
            </a:pPr>
            <a:r>
              <a:rPr lang="en-US" sz="2800" b="1" kern="1200" dirty="0">
                <a:solidFill>
                  <a:prstClr val="white"/>
                </a:solidFill>
                <a:latin typeface="Segoe UI Semibold" panose="020B0702040204020203" pitchFamily="34" charset="0"/>
                <a:cs typeface="Segoe UI Semibold" panose="020B0702040204020203" pitchFamily="34" charset="0"/>
              </a:rPr>
              <a:t>Visualize hospital transfers using </a:t>
            </a:r>
            <a:br>
              <a:rPr lang="en-US" sz="2800" b="1" kern="1200" dirty="0">
                <a:solidFill>
                  <a:prstClr val="white"/>
                </a:solidFill>
                <a:latin typeface="Segoe UI Semibold" panose="020B0702040204020203" pitchFamily="34" charset="0"/>
                <a:cs typeface="Segoe UI Semibold" panose="020B0702040204020203" pitchFamily="34" charset="0"/>
              </a:rPr>
            </a:br>
            <a:r>
              <a:rPr lang="en-US" sz="2800" b="1" kern="1200" dirty="0">
                <a:solidFill>
                  <a:srgbClr val="85B5DE"/>
                </a:solidFill>
                <a:latin typeface="Segoe UI Black" panose="020B0A02040204020203" pitchFamily="34" charset="0"/>
                <a:ea typeface="Segoe UI Black" panose="020B0A02040204020203" pitchFamily="34" charset="0"/>
                <a:cs typeface="Segoe UI Semibold" panose="020B0702040204020203" pitchFamily="34" charset="0"/>
              </a:rPr>
              <a:t>network analysis sociograms</a:t>
            </a:r>
          </a:p>
          <a:p>
            <a:pPr marL="495325" indent="-495325" defTabSz="609630">
              <a:buClrTx/>
              <a:buFontTx/>
              <a:buAutoNum type="arabicPeriod"/>
            </a:pPr>
            <a:r>
              <a:rPr lang="en-US" altLang="en-US" sz="2800" b="1" kern="1200" dirty="0">
                <a:solidFill>
                  <a:prstClr val="white"/>
                </a:solidFill>
                <a:latin typeface="Segoe UI Semibold" panose="020B0702040204020203" pitchFamily="34" charset="0"/>
                <a:cs typeface="Segoe UI Semibold" panose="020B0702040204020203" pitchFamily="34" charset="0"/>
              </a:rPr>
              <a:t>Generate network analysis </a:t>
            </a:r>
            <a:br>
              <a:rPr lang="en-US" altLang="en-US" sz="2800" b="1" kern="1200" dirty="0">
                <a:solidFill>
                  <a:prstClr val="white"/>
                </a:solidFill>
                <a:latin typeface="Segoe UI Semibold" panose="020B0702040204020203" pitchFamily="34" charset="0"/>
                <a:cs typeface="Segoe UI Semibold" panose="020B0702040204020203" pitchFamily="34" charset="0"/>
              </a:rPr>
            </a:br>
            <a:r>
              <a:rPr lang="en-US" altLang="en-US" sz="2800" b="1" kern="1200" dirty="0">
                <a:solidFill>
                  <a:srgbClr val="85B5DE"/>
                </a:solidFill>
                <a:latin typeface="Segoe UI Black" panose="020B0A02040204020203" pitchFamily="34" charset="0"/>
                <a:ea typeface="Segoe UI Black" panose="020B0A02040204020203" pitchFamily="34" charset="0"/>
                <a:cs typeface="Segoe UI Semibold" panose="020B0702040204020203" pitchFamily="34" charset="0"/>
              </a:rPr>
              <a:t>connectivity metrics </a:t>
            </a:r>
            <a:br>
              <a:rPr lang="en-US" altLang="en-US" sz="3200" b="1" kern="1200" dirty="0">
                <a:solidFill>
                  <a:prstClr val="white"/>
                </a:solidFill>
                <a:latin typeface="Segoe UI Semibold" panose="020B0702040204020203" pitchFamily="34" charset="0"/>
                <a:cs typeface="Segoe UI Semibold" panose="020B0702040204020203" pitchFamily="34" charset="0"/>
              </a:rPr>
            </a:br>
            <a:r>
              <a:rPr lang="en-US" altLang="en-US" sz="2133" i="1" kern="1200" dirty="0">
                <a:solidFill>
                  <a:prstClr val="white"/>
                </a:solidFill>
                <a:latin typeface="Segoe UI Light" panose="020B0502040204020203" pitchFamily="34" charset="0"/>
                <a:cs typeface="Segoe UI Light" panose="020B0502040204020203" pitchFamily="34" charset="0"/>
              </a:rPr>
              <a:t>(e.g., in-degree and weighted in-degree) </a:t>
            </a:r>
            <a:endParaRPr lang="en-US" altLang="en-US" sz="3200" i="1" kern="1200" dirty="0">
              <a:solidFill>
                <a:prstClr val="white"/>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4A030DF0-7B5D-217C-B331-7703FED99014}"/>
              </a:ext>
            </a:extLst>
          </p:cNvPr>
          <p:cNvSpPr txBox="1"/>
          <p:nvPr/>
        </p:nvSpPr>
        <p:spPr>
          <a:xfrm>
            <a:off x="950976" y="1987296"/>
            <a:ext cx="184731" cy="1117935"/>
          </a:xfrm>
          <a:prstGeom prst="rect">
            <a:avLst/>
          </a:prstGeom>
          <a:noFill/>
        </p:spPr>
        <p:txBody>
          <a:bodyPr wrap="none" rtlCol="0">
            <a:spAutoFit/>
          </a:bodyPr>
          <a:lstStyle/>
          <a:p>
            <a:pPr defTabSz="609630">
              <a:buClrTx/>
            </a:pPr>
            <a:endParaRPr lang="en-US" sz="1333" kern="1200" dirty="0">
              <a:solidFill>
                <a:prstClr val="white">
                  <a:lumMod val="95000"/>
                </a:prstClr>
              </a:solidFill>
              <a:latin typeface="Avenir Next" panose="020B0503020202020204" pitchFamily="34" charset="0"/>
              <a:ea typeface="+mn-ea"/>
              <a:cs typeface="+mn-cs"/>
            </a:endParaRPr>
          </a:p>
          <a:p>
            <a:pPr defTabSz="609630">
              <a:buClrTx/>
            </a:pPr>
            <a:endParaRPr lang="en-US" sz="1333" kern="1200" dirty="0">
              <a:solidFill>
                <a:prstClr val="white">
                  <a:lumMod val="95000"/>
                </a:prstClr>
              </a:solidFill>
              <a:latin typeface="Avenir Next" panose="020B0503020202020204" pitchFamily="34" charset="0"/>
              <a:ea typeface="+mn-ea"/>
              <a:cs typeface="+mn-cs"/>
            </a:endParaRPr>
          </a:p>
          <a:p>
            <a:pPr defTabSz="609630">
              <a:buClrTx/>
            </a:pPr>
            <a:endParaRPr lang="en-US" sz="1333" kern="1200" dirty="0">
              <a:solidFill>
                <a:prstClr val="white">
                  <a:lumMod val="95000"/>
                </a:prstClr>
              </a:solidFill>
              <a:latin typeface="Avenir Next" panose="020B0503020202020204" pitchFamily="34" charset="0"/>
              <a:ea typeface="+mn-ea"/>
              <a:cs typeface="+mn-cs"/>
            </a:endParaRPr>
          </a:p>
          <a:p>
            <a:pPr defTabSz="609630">
              <a:buClrTx/>
            </a:pPr>
            <a:endParaRPr lang="en-US" sz="1333" kern="1200" dirty="0">
              <a:solidFill>
                <a:prstClr val="white">
                  <a:lumMod val="95000"/>
                </a:prstClr>
              </a:solidFill>
              <a:latin typeface="Avenir Next" panose="020B0503020202020204" pitchFamily="34" charset="0"/>
              <a:ea typeface="+mn-ea"/>
              <a:cs typeface="+mn-cs"/>
            </a:endParaRPr>
          </a:p>
          <a:p>
            <a:pPr defTabSz="609630">
              <a:buClrTx/>
            </a:pPr>
            <a:endParaRPr lang="en-US" sz="1333" kern="1200" dirty="0">
              <a:solidFill>
                <a:prstClr val="white">
                  <a:lumMod val="95000"/>
                </a:prstClr>
              </a:solidFill>
              <a:latin typeface="Avenir Next" panose="020B0503020202020204" pitchFamily="34" charset="0"/>
              <a:ea typeface="+mn-ea"/>
              <a:cs typeface="+mn-cs"/>
            </a:endParaRPr>
          </a:p>
        </p:txBody>
      </p:sp>
      <p:sp>
        <p:nvSpPr>
          <p:cNvPr id="2" name="Rectangle 1">
            <a:extLst>
              <a:ext uri="{FF2B5EF4-FFF2-40B4-BE49-F238E27FC236}">
                <a16:creationId xmlns:a16="http://schemas.microsoft.com/office/drawing/2014/main" id="{24624242-EF04-BB07-C47F-7D70583F5E09}"/>
              </a:ext>
            </a:extLst>
          </p:cNvPr>
          <p:cNvSpPr/>
          <p:nvPr/>
        </p:nvSpPr>
        <p:spPr>
          <a:xfrm>
            <a:off x="0" y="0"/>
            <a:ext cx="12192000" cy="1498600"/>
          </a:xfrm>
          <a:prstGeom prst="rect">
            <a:avLst/>
          </a:prstGeom>
          <a:solidFill>
            <a:srgbClr val="85B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2933" kern="1200" dirty="0">
              <a:solidFill>
                <a:prstClr val="white"/>
              </a:solidFill>
              <a:latin typeface="Calibri"/>
            </a:endParaRPr>
          </a:p>
        </p:txBody>
      </p:sp>
      <p:sp>
        <p:nvSpPr>
          <p:cNvPr id="5" name="TextBox 4">
            <a:extLst>
              <a:ext uri="{FF2B5EF4-FFF2-40B4-BE49-F238E27FC236}">
                <a16:creationId xmlns:a16="http://schemas.microsoft.com/office/drawing/2014/main" id="{F1F25C4E-5A3C-4B89-4C9E-CE44BCA1A5C5}"/>
              </a:ext>
            </a:extLst>
          </p:cNvPr>
          <p:cNvSpPr txBox="1"/>
          <p:nvPr/>
        </p:nvSpPr>
        <p:spPr>
          <a:xfrm>
            <a:off x="3047999" y="279400"/>
            <a:ext cx="8788400" cy="974754"/>
          </a:xfrm>
          <a:prstGeom prst="rect">
            <a:avLst/>
          </a:prstGeom>
          <a:noFill/>
        </p:spPr>
        <p:txBody>
          <a:bodyPr wrap="square">
            <a:spAutoFit/>
          </a:bodyPr>
          <a:lstStyle/>
          <a:p>
            <a:pPr defTabSz="609630" eaLnBrk="0" fontAlgn="base" hangingPunct="0">
              <a:spcBef>
                <a:spcPct val="0"/>
              </a:spcBef>
              <a:spcAft>
                <a:spcPct val="0"/>
              </a:spcAft>
              <a:buClrTx/>
            </a:pPr>
            <a:r>
              <a:rPr lang="en-US" altLang="en-US" sz="2867" b="1" kern="1200" dirty="0">
                <a:solidFill>
                  <a:prstClr val="white"/>
                </a:solidFill>
                <a:latin typeface="Segoe UI Semibold" panose="020B0702040204020203" pitchFamily="34" charset="0"/>
                <a:ea typeface="+mn-ea"/>
                <a:cs typeface="Segoe UI Semibold" panose="020B0702040204020203" pitchFamily="34" charset="0"/>
              </a:rPr>
              <a:t>How does interfacility transfer network connectivity influence </a:t>
            </a:r>
            <a:r>
              <a:rPr lang="en-US" altLang="en-US" sz="2867" b="1" kern="1200" dirty="0">
                <a:solidFill>
                  <a:srgbClr val="012E54"/>
                </a:solidFill>
                <a:latin typeface="Segoe UI Black" panose="020B0A02040204020203" pitchFamily="34" charset="0"/>
                <a:ea typeface="Segoe UI Black" panose="020B0A02040204020203" pitchFamily="34" charset="0"/>
                <a:cs typeface="Segoe UI" panose="020B0502040204020203" pitchFamily="34" charset="0"/>
              </a:rPr>
              <a:t>hospital-level</a:t>
            </a:r>
            <a:r>
              <a:rPr lang="en-US" altLang="en-US" sz="2867" kern="1200" dirty="0">
                <a:solidFill>
                  <a:prstClr val="white"/>
                </a:solidFill>
                <a:latin typeface="Segoe UI" panose="020B0502040204020203" pitchFamily="34" charset="0"/>
                <a:ea typeface="+mn-ea"/>
                <a:cs typeface="Segoe UI" panose="020B0502040204020203" pitchFamily="34" charset="0"/>
              </a:rPr>
              <a:t> </a:t>
            </a:r>
            <a:r>
              <a:rPr lang="en-US" altLang="en-US" sz="2867" b="1" kern="1200" dirty="0">
                <a:solidFill>
                  <a:prstClr val="white"/>
                </a:solidFill>
                <a:latin typeface="Segoe UI Semibold" panose="020B0702040204020203" pitchFamily="34" charset="0"/>
                <a:ea typeface="+mn-ea"/>
                <a:cs typeface="Segoe UI Semibold" panose="020B0702040204020203" pitchFamily="34" charset="0"/>
              </a:rPr>
              <a:t>MDRO burden?</a:t>
            </a:r>
          </a:p>
        </p:txBody>
      </p:sp>
      <p:sp>
        <p:nvSpPr>
          <p:cNvPr id="6" name="Rounded Rectangle 5">
            <a:extLst>
              <a:ext uri="{FF2B5EF4-FFF2-40B4-BE49-F238E27FC236}">
                <a16:creationId xmlns:a16="http://schemas.microsoft.com/office/drawing/2014/main" id="{0F09BD55-0CA1-6ED6-785F-588268C20991}"/>
              </a:ext>
            </a:extLst>
          </p:cNvPr>
          <p:cNvSpPr/>
          <p:nvPr/>
        </p:nvSpPr>
        <p:spPr>
          <a:xfrm>
            <a:off x="355601" y="330200"/>
            <a:ext cx="2540000" cy="844811"/>
          </a:xfrm>
          <a:prstGeom prst="roundRect">
            <a:avLst/>
          </a:prstGeom>
          <a:solidFill>
            <a:srgbClr val="012E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r>
              <a:rPr lang="en-US" sz="3600" b="1" kern="1200" dirty="0">
                <a:solidFill>
                  <a:srgbClr val="FFDE59"/>
                </a:solidFill>
                <a:latin typeface="Segoe UI Black" panose="020B0A02040204020203" pitchFamily="34" charset="0"/>
                <a:ea typeface="Segoe UI Black" panose="020B0A02040204020203" pitchFamily="34" charset="0"/>
              </a:rPr>
              <a:t>aim 1</a:t>
            </a:r>
          </a:p>
        </p:txBody>
      </p:sp>
      <p:sp>
        <p:nvSpPr>
          <p:cNvPr id="13" name="Rounded Rectangle 12">
            <a:extLst>
              <a:ext uri="{FF2B5EF4-FFF2-40B4-BE49-F238E27FC236}">
                <a16:creationId xmlns:a16="http://schemas.microsoft.com/office/drawing/2014/main" id="{1F61B0B4-D21E-3082-D656-134BDE252DCB}"/>
              </a:ext>
            </a:extLst>
          </p:cNvPr>
          <p:cNvSpPr/>
          <p:nvPr/>
        </p:nvSpPr>
        <p:spPr>
          <a:xfrm>
            <a:off x="4013200" y="1828800"/>
            <a:ext cx="4724400" cy="844811"/>
          </a:xfrm>
          <a:prstGeom prst="roundRect">
            <a:avLst/>
          </a:prstGeom>
          <a:solidFill>
            <a:srgbClr val="85B5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r>
              <a:rPr lang="en-US" sz="2933" b="1" kern="1200" dirty="0">
                <a:solidFill>
                  <a:srgbClr val="FFDE59"/>
                </a:solidFill>
                <a:latin typeface="Avenir Next" panose="020B0503020202020204" pitchFamily="34" charset="0"/>
              </a:rPr>
              <a:t>methods: </a:t>
            </a:r>
            <a:r>
              <a:rPr lang="en-US" sz="2933" i="1" kern="1200" dirty="0">
                <a:solidFill>
                  <a:srgbClr val="FFDE59"/>
                </a:solidFill>
                <a:latin typeface="Avenir Next" panose="020B0503020202020204" pitchFamily="34" charset="0"/>
              </a:rPr>
              <a:t>visualization</a:t>
            </a:r>
          </a:p>
        </p:txBody>
      </p:sp>
      <p:sp>
        <p:nvSpPr>
          <p:cNvPr id="4" name="Rounded Rectangle 3">
            <a:extLst>
              <a:ext uri="{FF2B5EF4-FFF2-40B4-BE49-F238E27FC236}">
                <a16:creationId xmlns:a16="http://schemas.microsoft.com/office/drawing/2014/main" id="{48300CE6-474B-E60D-19A1-B45335F45DCB}"/>
              </a:ext>
            </a:extLst>
          </p:cNvPr>
          <p:cNvSpPr/>
          <p:nvPr/>
        </p:nvSpPr>
        <p:spPr>
          <a:xfrm>
            <a:off x="609600" y="2444265"/>
            <a:ext cx="2540001" cy="4013200"/>
          </a:xfrm>
          <a:prstGeom prst="roundRect">
            <a:avLst/>
          </a:prstGeom>
          <a:solidFill>
            <a:srgbClr val="012E54"/>
          </a:solidFill>
          <a:ln w="63500">
            <a:solidFill>
              <a:srgbClr val="85B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04815" lvl="1" defTabSz="609630">
              <a:buClrTx/>
            </a:pPr>
            <a:r>
              <a:rPr lang="en-US" sz="2933" kern="1200" dirty="0">
                <a:solidFill>
                  <a:prstClr val="white"/>
                </a:solidFill>
                <a:latin typeface="Segoe UI" panose="020B0502040204020203" pitchFamily="34" charset="0"/>
                <a:cs typeface="Segoe UI" panose="020B0502040204020203" pitchFamily="34" charset="0"/>
              </a:rPr>
              <a:t>Arizona </a:t>
            </a:r>
            <a:br>
              <a:rPr lang="en-US" sz="2933" kern="1200" dirty="0">
                <a:solidFill>
                  <a:prstClr val="white"/>
                </a:solidFill>
                <a:latin typeface="Segoe UI" panose="020B0502040204020203" pitchFamily="34" charset="0"/>
                <a:cs typeface="Segoe UI" panose="020B0502040204020203" pitchFamily="34" charset="0"/>
              </a:rPr>
            </a:br>
            <a:r>
              <a:rPr lang="en-US" sz="2933" kern="1200" dirty="0">
                <a:solidFill>
                  <a:prstClr val="white"/>
                </a:solidFill>
                <a:latin typeface="Segoe UI" panose="020B0502040204020203" pitchFamily="34" charset="0"/>
                <a:cs typeface="Segoe UI" panose="020B0502040204020203" pitchFamily="34" charset="0"/>
              </a:rPr>
              <a:t>In-patient </a:t>
            </a:r>
            <a:r>
              <a:rPr lang="en-US" sz="2933" b="1" kern="1200" dirty="0">
                <a:solidFill>
                  <a:srgbClr val="FFDE59"/>
                </a:solidFill>
                <a:latin typeface="Segoe UI Black" panose="020B0A02040204020203" pitchFamily="34" charset="0"/>
                <a:ea typeface="Segoe UI Black" panose="020B0A02040204020203" pitchFamily="34" charset="0"/>
                <a:cs typeface="Segoe UI" panose="020B0502040204020203" pitchFamily="34" charset="0"/>
              </a:rPr>
              <a:t>Hospital Discharge Records </a:t>
            </a:r>
            <a:r>
              <a:rPr lang="en-US" sz="2133" i="1" kern="1200" dirty="0">
                <a:solidFill>
                  <a:prstClr val="white"/>
                </a:solidFill>
                <a:latin typeface="Segoe UI" panose="020B0502040204020203" pitchFamily="34" charset="0"/>
                <a:cs typeface="Segoe UI" panose="020B0502040204020203" pitchFamily="34" charset="0"/>
              </a:rPr>
              <a:t>(2015 – 2025)</a:t>
            </a:r>
            <a:endParaRPr lang="en-US" sz="2933" i="1" kern="1200" dirty="0">
              <a:solidFill>
                <a:prstClr val="white"/>
              </a:solidFill>
              <a:latin typeface="Segoe UI" panose="020B0502040204020203" pitchFamily="34" charset="0"/>
              <a:cs typeface="Segoe UI" panose="020B0502040204020203" pitchFamily="34" charset="0"/>
            </a:endParaRPr>
          </a:p>
        </p:txBody>
      </p:sp>
      <p:sp>
        <p:nvSpPr>
          <p:cNvPr id="7" name="Rounded Rectangle 6">
            <a:extLst>
              <a:ext uri="{FF2B5EF4-FFF2-40B4-BE49-F238E27FC236}">
                <a16:creationId xmlns:a16="http://schemas.microsoft.com/office/drawing/2014/main" id="{0650FB58-1EB4-726A-CF4C-1711EC7D842F}"/>
              </a:ext>
            </a:extLst>
          </p:cNvPr>
          <p:cNvSpPr/>
          <p:nvPr/>
        </p:nvSpPr>
        <p:spPr>
          <a:xfrm>
            <a:off x="914400" y="1819089"/>
            <a:ext cx="1959463" cy="844811"/>
          </a:xfrm>
          <a:prstGeom prst="roundRect">
            <a:avLst/>
          </a:prstGeom>
          <a:solidFill>
            <a:srgbClr val="85B5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r>
              <a:rPr lang="en-US" sz="2933" b="1" kern="1200" dirty="0">
                <a:solidFill>
                  <a:srgbClr val="FFDE59"/>
                </a:solidFill>
                <a:latin typeface="Segoe UI Black" panose="020B0A02040204020203" pitchFamily="34" charset="0"/>
                <a:ea typeface="Segoe UI Black" panose="020B0A02040204020203" pitchFamily="34" charset="0"/>
              </a:rPr>
              <a:t>data</a:t>
            </a:r>
          </a:p>
        </p:txBody>
      </p:sp>
      <p:pic>
        <p:nvPicPr>
          <p:cNvPr id="10" name="Graphic 9">
            <a:extLst>
              <a:ext uri="{FF2B5EF4-FFF2-40B4-BE49-F238E27FC236}">
                <a16:creationId xmlns:a16="http://schemas.microsoft.com/office/drawing/2014/main" id="{7C01FDBB-C6CB-05DD-E72B-B2118ABC940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7835764">
            <a:off x="8430075" y="3677969"/>
            <a:ext cx="4623551" cy="3056245"/>
          </a:xfrm>
          <a:prstGeom prst="rect">
            <a:avLst/>
          </a:prstGeom>
        </p:spPr>
      </p:pic>
    </p:spTree>
    <p:extLst>
      <p:ext uri="{BB962C8B-B14F-4D97-AF65-F5344CB8AC3E}">
        <p14:creationId xmlns:p14="http://schemas.microsoft.com/office/powerpoint/2010/main" val="91401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012E54"/>
        </a:solidFill>
        <a:effectLst/>
      </p:bgPr>
    </p:bg>
    <p:spTree>
      <p:nvGrpSpPr>
        <p:cNvPr id="1" name="">
          <a:extLst>
            <a:ext uri="{FF2B5EF4-FFF2-40B4-BE49-F238E27FC236}">
              <a16:creationId xmlns:a16="http://schemas.microsoft.com/office/drawing/2014/main" id="{CD1B8D3B-C32D-BF78-50C2-61F03AD6EE6C}"/>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2B8E02B4-1559-731B-3845-691B7FC7F476}"/>
              </a:ext>
            </a:extLst>
          </p:cNvPr>
          <p:cNvSpPr txBox="1"/>
          <p:nvPr/>
        </p:nvSpPr>
        <p:spPr>
          <a:xfrm>
            <a:off x="950976" y="1987296"/>
            <a:ext cx="184731" cy="1117935"/>
          </a:xfrm>
          <a:prstGeom prst="rect">
            <a:avLst/>
          </a:prstGeom>
          <a:noFill/>
        </p:spPr>
        <p:txBody>
          <a:bodyPr wrap="none" rtlCol="0">
            <a:spAutoFit/>
          </a:bodyPr>
          <a:lstStyle/>
          <a:p>
            <a:pPr defTabSz="609630">
              <a:buClrTx/>
            </a:pPr>
            <a:endParaRPr lang="en-US" sz="1333" kern="1200" dirty="0">
              <a:solidFill>
                <a:prstClr val="white">
                  <a:lumMod val="95000"/>
                </a:prstClr>
              </a:solidFill>
              <a:latin typeface="Avenir Next" panose="020B0503020202020204" pitchFamily="34" charset="0"/>
              <a:ea typeface="+mn-ea"/>
              <a:cs typeface="+mn-cs"/>
            </a:endParaRPr>
          </a:p>
          <a:p>
            <a:pPr defTabSz="609630">
              <a:buClrTx/>
            </a:pPr>
            <a:endParaRPr lang="en-US" sz="1333" kern="1200" dirty="0">
              <a:solidFill>
                <a:prstClr val="white">
                  <a:lumMod val="95000"/>
                </a:prstClr>
              </a:solidFill>
              <a:latin typeface="Avenir Next" panose="020B0503020202020204" pitchFamily="34" charset="0"/>
              <a:ea typeface="+mn-ea"/>
              <a:cs typeface="+mn-cs"/>
            </a:endParaRPr>
          </a:p>
          <a:p>
            <a:pPr defTabSz="609630">
              <a:buClrTx/>
            </a:pPr>
            <a:endParaRPr lang="en-US" sz="1333" kern="1200" dirty="0">
              <a:solidFill>
                <a:prstClr val="white">
                  <a:lumMod val="95000"/>
                </a:prstClr>
              </a:solidFill>
              <a:latin typeface="Avenir Next" panose="020B0503020202020204" pitchFamily="34" charset="0"/>
              <a:ea typeface="+mn-ea"/>
              <a:cs typeface="+mn-cs"/>
            </a:endParaRPr>
          </a:p>
          <a:p>
            <a:pPr defTabSz="609630">
              <a:buClrTx/>
            </a:pPr>
            <a:endParaRPr lang="en-US" sz="1333" kern="1200" dirty="0">
              <a:solidFill>
                <a:prstClr val="white">
                  <a:lumMod val="95000"/>
                </a:prstClr>
              </a:solidFill>
              <a:latin typeface="Avenir Next" panose="020B0503020202020204" pitchFamily="34" charset="0"/>
              <a:ea typeface="+mn-ea"/>
              <a:cs typeface="+mn-cs"/>
            </a:endParaRPr>
          </a:p>
          <a:p>
            <a:pPr defTabSz="609630">
              <a:buClrTx/>
            </a:pPr>
            <a:endParaRPr lang="en-US" sz="1333" kern="1200" dirty="0">
              <a:solidFill>
                <a:prstClr val="white">
                  <a:lumMod val="95000"/>
                </a:prstClr>
              </a:solidFill>
              <a:latin typeface="Avenir Next" panose="020B0503020202020204" pitchFamily="34" charset="0"/>
              <a:ea typeface="+mn-ea"/>
              <a:cs typeface="+mn-cs"/>
            </a:endParaRPr>
          </a:p>
        </p:txBody>
      </p:sp>
      <p:sp>
        <p:nvSpPr>
          <p:cNvPr id="2" name="Rectangle 1">
            <a:extLst>
              <a:ext uri="{FF2B5EF4-FFF2-40B4-BE49-F238E27FC236}">
                <a16:creationId xmlns:a16="http://schemas.microsoft.com/office/drawing/2014/main" id="{5A7A35FD-6F9E-DA8F-7F71-48FE26402077}"/>
              </a:ext>
            </a:extLst>
          </p:cNvPr>
          <p:cNvSpPr/>
          <p:nvPr/>
        </p:nvSpPr>
        <p:spPr>
          <a:xfrm>
            <a:off x="0" y="0"/>
            <a:ext cx="12192000" cy="1498600"/>
          </a:xfrm>
          <a:prstGeom prst="rect">
            <a:avLst/>
          </a:prstGeom>
          <a:solidFill>
            <a:srgbClr val="85B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2933" kern="1200" dirty="0">
              <a:solidFill>
                <a:prstClr val="white"/>
              </a:solidFill>
              <a:latin typeface="Calibri"/>
            </a:endParaRPr>
          </a:p>
        </p:txBody>
      </p:sp>
      <p:sp>
        <p:nvSpPr>
          <p:cNvPr id="8" name="Rounded Rectangle 7">
            <a:extLst>
              <a:ext uri="{FF2B5EF4-FFF2-40B4-BE49-F238E27FC236}">
                <a16:creationId xmlns:a16="http://schemas.microsoft.com/office/drawing/2014/main" id="{BE03728B-6D52-BAF7-77E9-B841DF1DF1C7}"/>
              </a:ext>
            </a:extLst>
          </p:cNvPr>
          <p:cNvSpPr/>
          <p:nvPr/>
        </p:nvSpPr>
        <p:spPr>
          <a:xfrm>
            <a:off x="3490977" y="2424731"/>
            <a:ext cx="8091423" cy="4032735"/>
          </a:xfrm>
          <a:prstGeom prst="roundRect">
            <a:avLst/>
          </a:prstGeom>
          <a:solidFill>
            <a:srgbClr val="012E54"/>
          </a:solidFill>
          <a:ln w="63500">
            <a:solidFill>
              <a:srgbClr val="85B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09630">
              <a:buClrTx/>
            </a:pPr>
            <a:br>
              <a:rPr lang="en-US" altLang="en-US" sz="2667" b="1" kern="1200" dirty="0">
                <a:solidFill>
                  <a:prstClr val="white"/>
                </a:solidFill>
                <a:latin typeface="Segoe UI" panose="020B0502040204020203" pitchFamily="34" charset="0"/>
                <a:cs typeface="Segoe UI" panose="020B0502040204020203" pitchFamily="34" charset="0"/>
              </a:rPr>
            </a:br>
            <a:br>
              <a:rPr lang="en-US" altLang="en-US" sz="1333" b="1" kern="1200" dirty="0">
                <a:solidFill>
                  <a:prstClr val="white"/>
                </a:solidFill>
                <a:latin typeface="Segoe UI" panose="020B0502040204020203" pitchFamily="34" charset="0"/>
                <a:cs typeface="Segoe UI" panose="020B0502040204020203" pitchFamily="34" charset="0"/>
              </a:rPr>
            </a:br>
            <a:r>
              <a:rPr lang="en-US" altLang="en-US" sz="2667" b="1" kern="1200" dirty="0">
                <a:solidFill>
                  <a:srgbClr val="FFDE59"/>
                </a:solidFill>
                <a:latin typeface="Segoe UI Black" panose="020B0A02040204020203" pitchFamily="34" charset="0"/>
                <a:ea typeface="Segoe UI Black" panose="020B0A02040204020203" pitchFamily="34" charset="0"/>
                <a:cs typeface="Segoe UI" panose="020B0502040204020203" pitchFamily="34" charset="0"/>
              </a:rPr>
              <a:t>Goal: </a:t>
            </a:r>
            <a:r>
              <a:rPr lang="en-US" altLang="en-US" sz="2667" kern="1200" dirty="0">
                <a:solidFill>
                  <a:prstClr val="white"/>
                </a:solidFill>
                <a:latin typeface="Segoe UI Light" panose="020B0502040204020203" pitchFamily="34" charset="0"/>
                <a:cs typeface="Segoe UI Light" panose="020B0502040204020203" pitchFamily="34" charset="0"/>
              </a:rPr>
              <a:t>Test whether a hospital’s transfer connectivity predicts its quarterly MDRO burden.</a:t>
            </a:r>
            <a:br>
              <a:rPr lang="en-US" altLang="en-US" sz="2667" kern="1200" dirty="0">
                <a:solidFill>
                  <a:prstClr val="white"/>
                </a:solidFill>
                <a:latin typeface="Segoe UI Light" panose="020B0502040204020203" pitchFamily="34" charset="0"/>
                <a:cs typeface="Segoe UI Light" panose="020B0502040204020203" pitchFamily="34" charset="0"/>
              </a:rPr>
            </a:br>
            <a:endParaRPr lang="en-US" altLang="en-US" sz="1067" kern="1200" dirty="0">
              <a:solidFill>
                <a:prstClr val="white"/>
              </a:solidFill>
              <a:latin typeface="Segoe UI Light" panose="020B0502040204020203" pitchFamily="34" charset="0"/>
              <a:cs typeface="Segoe UI Light" panose="020B0502040204020203" pitchFamily="34" charset="0"/>
            </a:endParaRPr>
          </a:p>
          <a:p>
            <a:pPr defTabSz="609630">
              <a:buClrTx/>
            </a:pPr>
            <a:r>
              <a:rPr lang="en-US" altLang="en-US" sz="2667" b="1" kern="1200" dirty="0">
                <a:solidFill>
                  <a:srgbClr val="FFDE59"/>
                </a:solidFill>
                <a:latin typeface="Segoe UI Black" panose="020B0A02040204020203" pitchFamily="34" charset="0"/>
                <a:ea typeface="Segoe UI Black" panose="020B0A02040204020203" pitchFamily="34" charset="0"/>
                <a:cs typeface="Segoe UI" panose="020B0502040204020203" pitchFamily="34" charset="0"/>
              </a:rPr>
              <a:t>Model Components</a:t>
            </a:r>
          </a:p>
          <a:p>
            <a:pPr marL="304815" lvl="1" defTabSz="609630">
              <a:buClrTx/>
            </a:pPr>
            <a:r>
              <a:rPr lang="en-US" altLang="en-US" sz="2400" b="1" kern="1200" dirty="0">
                <a:solidFill>
                  <a:prstClr val="white"/>
                </a:solidFill>
                <a:latin typeface="Segoe UI Black" panose="020B0A02040204020203" pitchFamily="34" charset="0"/>
                <a:ea typeface="Segoe UI Black" panose="020B0A02040204020203" pitchFamily="34" charset="0"/>
                <a:cs typeface="Segoe UI" panose="020B0502040204020203" pitchFamily="34" charset="0"/>
              </a:rPr>
              <a:t>Outcome: </a:t>
            </a:r>
            <a:r>
              <a:rPr lang="en-US" altLang="en-US" sz="2400" i="1" kern="1200" dirty="0">
                <a:solidFill>
                  <a:prstClr val="white"/>
                </a:solidFill>
                <a:latin typeface="Segoe UI Light" panose="020B0502040204020203" pitchFamily="34" charset="0"/>
                <a:cs typeface="Segoe UI Light" panose="020B0502040204020203" pitchFamily="34" charset="0"/>
              </a:rPr>
              <a:t>quarterly MDRO incidence within each  </a:t>
            </a:r>
            <a:br>
              <a:rPr lang="en-US" altLang="en-US" sz="2400" i="1" kern="1200" dirty="0">
                <a:solidFill>
                  <a:prstClr val="white"/>
                </a:solidFill>
                <a:latin typeface="Segoe UI Light" panose="020B0502040204020203" pitchFamily="34" charset="0"/>
                <a:cs typeface="Segoe UI Light" panose="020B0502040204020203" pitchFamily="34" charset="0"/>
              </a:rPr>
            </a:br>
            <a:r>
              <a:rPr lang="en-US" altLang="en-US" sz="2400" i="1" kern="1200" dirty="0">
                <a:solidFill>
                  <a:prstClr val="white"/>
                </a:solidFill>
                <a:latin typeface="Segoe UI Light" panose="020B0502040204020203" pitchFamily="34" charset="0"/>
                <a:cs typeface="Segoe UI Light" panose="020B0502040204020203" pitchFamily="34" charset="0"/>
              </a:rPr>
              <a:t>                  Arizona hospital </a:t>
            </a:r>
          </a:p>
          <a:p>
            <a:pPr marL="304815" lvl="1" defTabSz="609630">
              <a:buClrTx/>
            </a:pPr>
            <a:r>
              <a:rPr lang="en-US" altLang="en-US" sz="2400" b="1" kern="1200" dirty="0">
                <a:solidFill>
                  <a:prstClr val="white"/>
                </a:solidFill>
                <a:latin typeface="Segoe UI Black" panose="020B0A02040204020203" pitchFamily="34" charset="0"/>
                <a:ea typeface="Segoe UI Black" panose="020B0A02040204020203" pitchFamily="34" charset="0"/>
                <a:cs typeface="Segoe UI" panose="020B0502040204020203" pitchFamily="34" charset="0"/>
              </a:rPr>
              <a:t>Predictors: </a:t>
            </a:r>
            <a:r>
              <a:rPr lang="en-US" altLang="en-US" sz="2400" i="1" kern="1200" dirty="0">
                <a:solidFill>
                  <a:prstClr val="white"/>
                </a:solidFill>
                <a:latin typeface="Segoe UI Light" panose="020B0502040204020203" pitchFamily="34" charset="0"/>
                <a:cs typeface="Segoe UI Light" panose="020B0502040204020203" pitchFamily="34" charset="0"/>
              </a:rPr>
              <a:t>hospital connectivity measures, patient </a:t>
            </a:r>
            <a:br>
              <a:rPr lang="en-US" altLang="en-US" sz="2400" i="1" kern="1200" dirty="0">
                <a:solidFill>
                  <a:prstClr val="white"/>
                </a:solidFill>
                <a:latin typeface="Segoe UI Light" panose="020B0502040204020203" pitchFamily="34" charset="0"/>
                <a:cs typeface="Segoe UI Light" panose="020B0502040204020203" pitchFamily="34" charset="0"/>
              </a:rPr>
            </a:br>
            <a:r>
              <a:rPr lang="en-US" altLang="en-US" sz="2400" i="1" kern="1200" dirty="0">
                <a:solidFill>
                  <a:prstClr val="white"/>
                </a:solidFill>
                <a:latin typeface="Segoe UI Light" panose="020B0502040204020203" pitchFamily="34" charset="0"/>
                <a:cs typeface="Segoe UI Light" panose="020B0502040204020203" pitchFamily="34" charset="0"/>
              </a:rPr>
              <a:t>                   age, median length of stay, average </a:t>
            </a:r>
            <a:br>
              <a:rPr lang="en-US" altLang="en-US" sz="2400" i="1" kern="1200" dirty="0">
                <a:solidFill>
                  <a:prstClr val="white"/>
                </a:solidFill>
                <a:latin typeface="Segoe UI Light" panose="020B0502040204020203" pitchFamily="34" charset="0"/>
                <a:cs typeface="Segoe UI Light" panose="020B0502040204020203" pitchFamily="34" charset="0"/>
              </a:rPr>
            </a:br>
            <a:r>
              <a:rPr lang="en-US" altLang="en-US" sz="2400" i="1" kern="1200" dirty="0">
                <a:solidFill>
                  <a:prstClr val="white"/>
                </a:solidFill>
                <a:latin typeface="Segoe UI Light" panose="020B0502040204020203" pitchFamily="34" charset="0"/>
                <a:cs typeface="Segoe UI Light" panose="020B0502040204020203" pitchFamily="34" charset="0"/>
              </a:rPr>
              <a:t>                   Charlson Comorbidity Index score</a:t>
            </a:r>
          </a:p>
          <a:p>
            <a:pPr marL="304815" lvl="1" defTabSz="609630">
              <a:buClrTx/>
            </a:pPr>
            <a:endParaRPr lang="en-US" altLang="en-US" sz="2667" i="1" kern="1200" dirty="0">
              <a:solidFill>
                <a:prstClr val="white"/>
              </a:solidFill>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572080D4-5C41-33C1-8B5C-CF89317A0000}"/>
              </a:ext>
            </a:extLst>
          </p:cNvPr>
          <p:cNvSpPr txBox="1"/>
          <p:nvPr/>
        </p:nvSpPr>
        <p:spPr>
          <a:xfrm>
            <a:off x="3047999" y="279400"/>
            <a:ext cx="8788400" cy="974754"/>
          </a:xfrm>
          <a:prstGeom prst="rect">
            <a:avLst/>
          </a:prstGeom>
          <a:noFill/>
        </p:spPr>
        <p:txBody>
          <a:bodyPr wrap="square">
            <a:spAutoFit/>
          </a:bodyPr>
          <a:lstStyle/>
          <a:p>
            <a:pPr defTabSz="609630" eaLnBrk="0" fontAlgn="base" hangingPunct="0">
              <a:spcBef>
                <a:spcPct val="0"/>
              </a:spcBef>
              <a:spcAft>
                <a:spcPct val="0"/>
              </a:spcAft>
              <a:buClrTx/>
            </a:pPr>
            <a:r>
              <a:rPr lang="en-US" altLang="en-US" sz="2867" b="1" kern="1200" dirty="0">
                <a:solidFill>
                  <a:prstClr val="white"/>
                </a:solidFill>
                <a:latin typeface="Segoe UI Semibold" panose="020B0702040204020203" pitchFamily="34" charset="0"/>
                <a:ea typeface="+mn-ea"/>
                <a:cs typeface="Segoe UI Semibold" panose="020B0702040204020203" pitchFamily="34" charset="0"/>
              </a:rPr>
              <a:t>How does interfacility transfer network connectivity influence </a:t>
            </a:r>
            <a:r>
              <a:rPr lang="en-US" altLang="en-US" sz="2867" b="1" kern="1200" dirty="0">
                <a:solidFill>
                  <a:srgbClr val="012E54"/>
                </a:solidFill>
                <a:latin typeface="Segoe UI Black" panose="020B0A02040204020203" pitchFamily="34" charset="0"/>
                <a:ea typeface="Segoe UI Black" panose="020B0A02040204020203" pitchFamily="34" charset="0"/>
                <a:cs typeface="Segoe UI" panose="020B0502040204020203" pitchFamily="34" charset="0"/>
              </a:rPr>
              <a:t>hospital-level</a:t>
            </a:r>
            <a:r>
              <a:rPr lang="en-US" altLang="en-US" sz="2867" kern="1200" dirty="0">
                <a:solidFill>
                  <a:prstClr val="white"/>
                </a:solidFill>
                <a:latin typeface="Segoe UI" panose="020B0502040204020203" pitchFamily="34" charset="0"/>
                <a:ea typeface="+mn-ea"/>
                <a:cs typeface="Segoe UI" panose="020B0502040204020203" pitchFamily="34" charset="0"/>
              </a:rPr>
              <a:t> </a:t>
            </a:r>
            <a:r>
              <a:rPr lang="en-US" altLang="en-US" sz="2867" b="1" kern="1200" dirty="0">
                <a:solidFill>
                  <a:prstClr val="white"/>
                </a:solidFill>
                <a:latin typeface="Segoe UI Semibold" panose="020B0702040204020203" pitchFamily="34" charset="0"/>
                <a:ea typeface="+mn-ea"/>
                <a:cs typeface="Segoe UI Semibold" panose="020B0702040204020203" pitchFamily="34" charset="0"/>
              </a:rPr>
              <a:t>MDRO burden?</a:t>
            </a:r>
          </a:p>
        </p:txBody>
      </p:sp>
      <p:sp>
        <p:nvSpPr>
          <p:cNvPr id="6" name="Rounded Rectangle 5">
            <a:extLst>
              <a:ext uri="{FF2B5EF4-FFF2-40B4-BE49-F238E27FC236}">
                <a16:creationId xmlns:a16="http://schemas.microsoft.com/office/drawing/2014/main" id="{248B1654-6C3D-9040-F4B8-14F87A2D3802}"/>
              </a:ext>
            </a:extLst>
          </p:cNvPr>
          <p:cNvSpPr/>
          <p:nvPr/>
        </p:nvSpPr>
        <p:spPr>
          <a:xfrm>
            <a:off x="355601" y="330200"/>
            <a:ext cx="2540000" cy="844811"/>
          </a:xfrm>
          <a:prstGeom prst="roundRect">
            <a:avLst/>
          </a:prstGeom>
          <a:solidFill>
            <a:srgbClr val="012E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r>
              <a:rPr lang="en-US" sz="3600" b="1" kern="1200" dirty="0">
                <a:solidFill>
                  <a:srgbClr val="FFDE59"/>
                </a:solidFill>
                <a:latin typeface="Segoe UI Black" panose="020B0A02040204020203" pitchFamily="34" charset="0"/>
                <a:ea typeface="Segoe UI Black" panose="020B0A02040204020203" pitchFamily="34" charset="0"/>
              </a:rPr>
              <a:t>aim 1</a:t>
            </a:r>
          </a:p>
        </p:txBody>
      </p:sp>
      <p:sp>
        <p:nvSpPr>
          <p:cNvPr id="13" name="Rounded Rectangle 12">
            <a:extLst>
              <a:ext uri="{FF2B5EF4-FFF2-40B4-BE49-F238E27FC236}">
                <a16:creationId xmlns:a16="http://schemas.microsoft.com/office/drawing/2014/main" id="{19CA463D-323E-A3B5-F63D-25F2C4C2114A}"/>
              </a:ext>
            </a:extLst>
          </p:cNvPr>
          <p:cNvSpPr/>
          <p:nvPr/>
        </p:nvSpPr>
        <p:spPr>
          <a:xfrm>
            <a:off x="4013200" y="1828800"/>
            <a:ext cx="4724400" cy="844811"/>
          </a:xfrm>
          <a:prstGeom prst="roundRect">
            <a:avLst/>
          </a:prstGeom>
          <a:solidFill>
            <a:srgbClr val="85B5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r>
              <a:rPr lang="en-US" sz="2933" b="1" kern="1200" dirty="0">
                <a:solidFill>
                  <a:srgbClr val="FFDE59"/>
                </a:solidFill>
                <a:latin typeface="Segoe UI Black" panose="020B0A02040204020203" pitchFamily="34" charset="0"/>
                <a:ea typeface="Segoe UI Black" panose="020B0A02040204020203" pitchFamily="34" charset="0"/>
              </a:rPr>
              <a:t>methods: </a:t>
            </a:r>
            <a:r>
              <a:rPr lang="en-US" sz="2933" i="1" kern="1200" dirty="0">
                <a:solidFill>
                  <a:srgbClr val="FFDE59"/>
                </a:solidFill>
                <a:latin typeface="Segoe UI Light" panose="020B0502040204020203" pitchFamily="34" charset="0"/>
                <a:ea typeface="Segoe UI Black" panose="020B0A02040204020203" pitchFamily="34" charset="0"/>
                <a:cs typeface="Segoe UI Light" panose="020B0502040204020203" pitchFamily="34" charset="0"/>
              </a:rPr>
              <a:t>modeling</a:t>
            </a:r>
          </a:p>
        </p:txBody>
      </p:sp>
      <p:sp>
        <p:nvSpPr>
          <p:cNvPr id="4" name="Rounded Rectangle 3">
            <a:extLst>
              <a:ext uri="{FF2B5EF4-FFF2-40B4-BE49-F238E27FC236}">
                <a16:creationId xmlns:a16="http://schemas.microsoft.com/office/drawing/2014/main" id="{D8FBE7DC-D3EA-FB08-FC70-B165CF16C496}"/>
              </a:ext>
            </a:extLst>
          </p:cNvPr>
          <p:cNvSpPr/>
          <p:nvPr/>
        </p:nvSpPr>
        <p:spPr>
          <a:xfrm>
            <a:off x="609600" y="2444265"/>
            <a:ext cx="2540001" cy="4013200"/>
          </a:xfrm>
          <a:prstGeom prst="roundRect">
            <a:avLst/>
          </a:prstGeom>
          <a:solidFill>
            <a:srgbClr val="012E54"/>
          </a:solidFill>
          <a:ln w="63500">
            <a:solidFill>
              <a:srgbClr val="85B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04815" lvl="1" defTabSz="609630">
              <a:buClrTx/>
            </a:pPr>
            <a:r>
              <a:rPr lang="en-US" sz="2933" kern="1200" dirty="0">
                <a:solidFill>
                  <a:prstClr val="white"/>
                </a:solidFill>
                <a:latin typeface="Segoe UI" panose="020B0502040204020203" pitchFamily="34" charset="0"/>
                <a:cs typeface="Segoe UI" panose="020B0502040204020203" pitchFamily="34" charset="0"/>
              </a:rPr>
              <a:t>Arizona </a:t>
            </a:r>
            <a:br>
              <a:rPr lang="en-US" sz="2933" kern="1200" dirty="0">
                <a:solidFill>
                  <a:prstClr val="white"/>
                </a:solidFill>
                <a:latin typeface="Segoe UI" panose="020B0502040204020203" pitchFamily="34" charset="0"/>
                <a:cs typeface="Segoe UI" panose="020B0502040204020203" pitchFamily="34" charset="0"/>
              </a:rPr>
            </a:br>
            <a:r>
              <a:rPr lang="en-US" sz="2933" kern="1200" dirty="0">
                <a:solidFill>
                  <a:prstClr val="white"/>
                </a:solidFill>
                <a:latin typeface="Segoe UI" panose="020B0502040204020203" pitchFamily="34" charset="0"/>
                <a:cs typeface="Segoe UI" panose="020B0502040204020203" pitchFamily="34" charset="0"/>
              </a:rPr>
              <a:t>In-patient </a:t>
            </a:r>
            <a:r>
              <a:rPr lang="en-US" sz="2933" b="1" kern="1200" dirty="0">
                <a:solidFill>
                  <a:srgbClr val="FFDE59"/>
                </a:solidFill>
                <a:latin typeface="Segoe UI Black" panose="020B0A02040204020203" pitchFamily="34" charset="0"/>
                <a:ea typeface="Segoe UI Black" panose="020B0A02040204020203" pitchFamily="34" charset="0"/>
                <a:cs typeface="Segoe UI" panose="020B0502040204020203" pitchFamily="34" charset="0"/>
              </a:rPr>
              <a:t>Hospital Discharge Records </a:t>
            </a:r>
            <a:r>
              <a:rPr lang="en-US" sz="2133" i="1" kern="1200" dirty="0">
                <a:solidFill>
                  <a:prstClr val="white"/>
                </a:solidFill>
                <a:latin typeface="Segoe UI" panose="020B0502040204020203" pitchFamily="34" charset="0"/>
                <a:cs typeface="Segoe UI" panose="020B0502040204020203" pitchFamily="34" charset="0"/>
              </a:rPr>
              <a:t>(2015 – 2025)</a:t>
            </a:r>
            <a:endParaRPr lang="en-US" sz="2933" i="1" kern="1200" dirty="0">
              <a:solidFill>
                <a:prstClr val="white"/>
              </a:solidFill>
              <a:latin typeface="Segoe UI" panose="020B0502040204020203" pitchFamily="34" charset="0"/>
              <a:cs typeface="Segoe UI" panose="020B0502040204020203" pitchFamily="34" charset="0"/>
            </a:endParaRPr>
          </a:p>
        </p:txBody>
      </p:sp>
      <p:sp>
        <p:nvSpPr>
          <p:cNvPr id="7" name="Rounded Rectangle 6">
            <a:extLst>
              <a:ext uri="{FF2B5EF4-FFF2-40B4-BE49-F238E27FC236}">
                <a16:creationId xmlns:a16="http://schemas.microsoft.com/office/drawing/2014/main" id="{B1255304-4707-E2C7-EB54-39C966E89115}"/>
              </a:ext>
            </a:extLst>
          </p:cNvPr>
          <p:cNvSpPr/>
          <p:nvPr/>
        </p:nvSpPr>
        <p:spPr>
          <a:xfrm>
            <a:off x="914400" y="1819089"/>
            <a:ext cx="1959463" cy="844811"/>
          </a:xfrm>
          <a:prstGeom prst="roundRect">
            <a:avLst/>
          </a:prstGeom>
          <a:solidFill>
            <a:srgbClr val="85B5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r>
              <a:rPr lang="en-US" sz="2933" b="1" kern="1200" dirty="0">
                <a:solidFill>
                  <a:srgbClr val="FFDE59"/>
                </a:solidFill>
                <a:latin typeface="Segoe UI Black" panose="020B0A02040204020203" pitchFamily="34" charset="0"/>
                <a:ea typeface="Segoe UI Black" panose="020B0A02040204020203" pitchFamily="34" charset="0"/>
              </a:rPr>
              <a:t>data</a:t>
            </a:r>
          </a:p>
        </p:txBody>
      </p:sp>
    </p:spTree>
    <p:extLst>
      <p:ext uri="{BB962C8B-B14F-4D97-AF65-F5344CB8AC3E}">
        <p14:creationId xmlns:p14="http://schemas.microsoft.com/office/powerpoint/2010/main" val="33478667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012E54"/>
        </a:solidFill>
        <a:effectLst/>
      </p:bgPr>
    </p:bg>
    <p:spTree>
      <p:nvGrpSpPr>
        <p:cNvPr id="1" name="">
          <a:extLst>
            <a:ext uri="{FF2B5EF4-FFF2-40B4-BE49-F238E27FC236}">
              <a16:creationId xmlns:a16="http://schemas.microsoft.com/office/drawing/2014/main" id="{2FD035D5-E9DD-6671-AC76-6AA58957B53C}"/>
            </a:ext>
          </a:extLst>
        </p:cNvPr>
        <p:cNvGrpSpPr/>
        <p:nvPr/>
      </p:nvGrpSpPr>
      <p:grpSpPr>
        <a:xfrm>
          <a:off x="0" y="0"/>
          <a:ext cx="0" cy="0"/>
          <a:chOff x="0" y="0"/>
          <a:chExt cx="0" cy="0"/>
        </a:xfrm>
      </p:grpSpPr>
      <p:sp>
        <p:nvSpPr>
          <p:cNvPr id="103" name="Rectangle 102">
            <a:extLst>
              <a:ext uri="{FF2B5EF4-FFF2-40B4-BE49-F238E27FC236}">
                <a16:creationId xmlns:a16="http://schemas.microsoft.com/office/drawing/2014/main" id="{B77AF010-6DFE-EABE-8F70-887C84D38306}"/>
              </a:ext>
            </a:extLst>
          </p:cNvPr>
          <p:cNvSpPr/>
          <p:nvPr/>
        </p:nvSpPr>
        <p:spPr>
          <a:xfrm>
            <a:off x="0" y="0"/>
            <a:ext cx="4607047" cy="6858000"/>
          </a:xfrm>
          <a:prstGeom prst="rect">
            <a:avLst/>
          </a:prstGeom>
          <a:solidFill>
            <a:srgbClr val="85B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a:solidFill>
                <a:prstClr val="white"/>
              </a:solidFill>
              <a:latin typeface="Calibri"/>
            </a:endParaRPr>
          </a:p>
        </p:txBody>
      </p:sp>
      <p:sp>
        <p:nvSpPr>
          <p:cNvPr id="122" name="TextBox 121">
            <a:extLst>
              <a:ext uri="{FF2B5EF4-FFF2-40B4-BE49-F238E27FC236}">
                <a16:creationId xmlns:a16="http://schemas.microsoft.com/office/drawing/2014/main" id="{682E0DCC-9529-FA53-2641-5F48F991EE81}"/>
              </a:ext>
            </a:extLst>
          </p:cNvPr>
          <p:cNvSpPr txBox="1"/>
          <p:nvPr/>
        </p:nvSpPr>
        <p:spPr>
          <a:xfrm>
            <a:off x="531772" y="2159000"/>
            <a:ext cx="3547782" cy="5016758"/>
          </a:xfrm>
          <a:prstGeom prst="rect">
            <a:avLst/>
          </a:prstGeom>
          <a:noFill/>
        </p:spPr>
        <p:txBody>
          <a:bodyPr wrap="square">
            <a:spAutoFit/>
          </a:bodyPr>
          <a:lstStyle/>
          <a:p>
            <a:pPr algn="ctr" defTabSz="609630" eaLnBrk="0" fontAlgn="base" hangingPunct="0">
              <a:spcBef>
                <a:spcPct val="0"/>
              </a:spcBef>
              <a:spcAft>
                <a:spcPct val="0"/>
              </a:spcAft>
              <a:buClrTx/>
            </a:pPr>
            <a:r>
              <a:rPr lang="en-US" altLang="en-US" sz="3200" b="1" kern="1200" dirty="0">
                <a:solidFill>
                  <a:prstClr val="white"/>
                </a:solidFill>
                <a:latin typeface="Segoe UI Semibold" panose="020B0702040204020203" pitchFamily="34" charset="0"/>
                <a:ea typeface="Segoe UI Black" panose="020B0A02040204020203" pitchFamily="34" charset="0"/>
                <a:cs typeface="Segoe UI Semibold" panose="020B0702040204020203" pitchFamily="34" charset="0"/>
              </a:rPr>
              <a:t>What are </a:t>
            </a:r>
            <a:r>
              <a:rPr lang="en-US" altLang="en-US" sz="3200" b="1" kern="1200" dirty="0">
                <a:solidFill>
                  <a:srgbClr val="012E54"/>
                </a:solidFill>
                <a:latin typeface="Segoe UI Black" panose="020B0A02040204020203" pitchFamily="34" charset="0"/>
                <a:ea typeface="Segoe UI Black" panose="020B0A02040204020203" pitchFamily="34" charset="0"/>
                <a:cs typeface="+mn-cs"/>
              </a:rPr>
              <a:t>patient-level</a:t>
            </a:r>
            <a:r>
              <a:rPr lang="en-US" altLang="en-US" sz="3200" b="1" kern="1200" dirty="0">
                <a:solidFill>
                  <a:prstClr val="white"/>
                </a:solidFill>
                <a:latin typeface="Segoe UI Black" panose="020B0A02040204020203" pitchFamily="34" charset="0"/>
                <a:ea typeface="Segoe UI Black" panose="020B0A02040204020203" pitchFamily="34" charset="0"/>
                <a:cs typeface="+mn-cs"/>
              </a:rPr>
              <a:t> </a:t>
            </a:r>
            <a:r>
              <a:rPr lang="en-US" altLang="en-US" sz="3200" b="1" kern="1200" dirty="0">
                <a:solidFill>
                  <a:prstClr val="white"/>
                </a:solidFill>
                <a:latin typeface="Segoe UI Semibold" panose="020B0702040204020203" pitchFamily="34" charset="0"/>
                <a:ea typeface="Segoe UI Black" panose="020B0A02040204020203" pitchFamily="34" charset="0"/>
                <a:cs typeface="Segoe UI Semibold" panose="020B0702040204020203" pitchFamily="34" charset="0"/>
              </a:rPr>
              <a:t>predictors of MDRO presence at hospital admission following transfers from long-term care?</a:t>
            </a:r>
          </a:p>
        </p:txBody>
      </p:sp>
      <p:sp>
        <p:nvSpPr>
          <p:cNvPr id="123" name="Rounded Rectangle 122">
            <a:extLst>
              <a:ext uri="{FF2B5EF4-FFF2-40B4-BE49-F238E27FC236}">
                <a16:creationId xmlns:a16="http://schemas.microsoft.com/office/drawing/2014/main" id="{730839E3-62D3-C82F-3873-C557C8BD6466}"/>
              </a:ext>
            </a:extLst>
          </p:cNvPr>
          <p:cNvSpPr/>
          <p:nvPr/>
        </p:nvSpPr>
        <p:spPr>
          <a:xfrm>
            <a:off x="531772" y="1143000"/>
            <a:ext cx="3528359" cy="844811"/>
          </a:xfrm>
          <a:prstGeom prst="roundRect">
            <a:avLst/>
          </a:prstGeom>
          <a:solidFill>
            <a:srgbClr val="012E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r>
              <a:rPr lang="en-US" sz="3600" b="1" kern="1200" dirty="0">
                <a:solidFill>
                  <a:srgbClr val="FFDE59"/>
                </a:solidFill>
                <a:latin typeface="Segoe UI Black" panose="020B0A02040204020203" pitchFamily="34" charset="0"/>
                <a:ea typeface="Segoe UI Black" panose="020B0A02040204020203" pitchFamily="34" charset="0"/>
              </a:rPr>
              <a:t>aim 2</a:t>
            </a:r>
          </a:p>
        </p:txBody>
      </p:sp>
      <p:cxnSp>
        <p:nvCxnSpPr>
          <p:cNvPr id="3" name="Straight Connector 2">
            <a:extLst>
              <a:ext uri="{FF2B5EF4-FFF2-40B4-BE49-F238E27FC236}">
                <a16:creationId xmlns:a16="http://schemas.microsoft.com/office/drawing/2014/main" id="{8D4BCDE8-56A3-3D8F-A07E-8FB2589902E4}"/>
              </a:ext>
            </a:extLst>
          </p:cNvPr>
          <p:cNvCxnSpPr>
            <a:cxnSpLocks/>
          </p:cNvCxnSpPr>
          <p:nvPr/>
        </p:nvCxnSpPr>
        <p:spPr>
          <a:xfrm flipH="1">
            <a:off x="5430093" y="4361320"/>
            <a:ext cx="5964457" cy="0"/>
          </a:xfrm>
          <a:prstGeom prst="line">
            <a:avLst/>
          </a:prstGeom>
          <a:ln w="38100">
            <a:solidFill>
              <a:srgbClr val="FFDE59"/>
            </a:solidFill>
          </a:ln>
        </p:spPr>
        <p:style>
          <a:lnRef idx="1">
            <a:schemeClr val="accent1"/>
          </a:lnRef>
          <a:fillRef idx="0">
            <a:schemeClr val="accent1"/>
          </a:fillRef>
          <a:effectRef idx="0">
            <a:schemeClr val="accent1"/>
          </a:effectRef>
          <a:fontRef idx="minor">
            <a:schemeClr val="tx1"/>
          </a:fontRef>
        </p:style>
      </p:cxnSp>
      <p:pic>
        <p:nvPicPr>
          <p:cNvPr id="4" name="Graphic 3" descr="Hospital with solid fill">
            <a:extLst>
              <a:ext uri="{FF2B5EF4-FFF2-40B4-BE49-F238E27FC236}">
                <a16:creationId xmlns:a16="http://schemas.microsoft.com/office/drawing/2014/main" id="{02711D16-5177-F1A4-984A-D0150D11AC8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424055" y="2333702"/>
            <a:ext cx="2177355" cy="2416098"/>
          </a:xfrm>
          <a:prstGeom prst="rect">
            <a:avLst/>
          </a:prstGeom>
        </p:spPr>
      </p:pic>
      <p:grpSp>
        <p:nvGrpSpPr>
          <p:cNvPr id="5" name="Group 4">
            <a:extLst>
              <a:ext uri="{FF2B5EF4-FFF2-40B4-BE49-F238E27FC236}">
                <a16:creationId xmlns:a16="http://schemas.microsoft.com/office/drawing/2014/main" id="{FBAFE171-5341-A7AF-E678-8B4F6B5809DD}"/>
              </a:ext>
            </a:extLst>
          </p:cNvPr>
          <p:cNvGrpSpPr/>
          <p:nvPr/>
        </p:nvGrpSpPr>
        <p:grpSpPr>
          <a:xfrm>
            <a:off x="5080000" y="2606815"/>
            <a:ext cx="1901541" cy="1986671"/>
            <a:chOff x="1969427" y="2944283"/>
            <a:chExt cx="4202773" cy="3957043"/>
          </a:xfrm>
        </p:grpSpPr>
        <p:grpSp>
          <p:nvGrpSpPr>
            <p:cNvPr id="7" name="Group 6">
              <a:extLst>
                <a:ext uri="{FF2B5EF4-FFF2-40B4-BE49-F238E27FC236}">
                  <a16:creationId xmlns:a16="http://schemas.microsoft.com/office/drawing/2014/main" id="{6B9455BF-6257-6788-A8A5-5967C435E613}"/>
                </a:ext>
              </a:extLst>
            </p:cNvPr>
            <p:cNvGrpSpPr/>
            <p:nvPr/>
          </p:nvGrpSpPr>
          <p:grpSpPr>
            <a:xfrm>
              <a:off x="1969427" y="2944283"/>
              <a:ext cx="4202773" cy="3957043"/>
              <a:chOff x="2971800" y="2945619"/>
              <a:chExt cx="2362200" cy="2362200"/>
            </a:xfrm>
            <a:solidFill>
              <a:srgbClr val="4E81BD"/>
            </a:solidFill>
          </p:grpSpPr>
          <p:pic>
            <p:nvPicPr>
              <p:cNvPr id="9" name="Graphic 8" descr="Home with solid fill">
                <a:extLst>
                  <a:ext uri="{FF2B5EF4-FFF2-40B4-BE49-F238E27FC236}">
                    <a16:creationId xmlns:a16="http://schemas.microsoft.com/office/drawing/2014/main" id="{65E68B65-32CC-D802-AE4D-AA4664832C7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971800" y="2945619"/>
                <a:ext cx="2362200" cy="2362200"/>
              </a:xfrm>
              <a:prstGeom prst="rect">
                <a:avLst/>
              </a:prstGeom>
            </p:spPr>
          </p:pic>
          <p:pic>
            <p:nvPicPr>
              <p:cNvPr id="10" name="Graphic 9" descr="Medical with solid fill">
                <a:extLst>
                  <a:ext uri="{FF2B5EF4-FFF2-40B4-BE49-F238E27FC236}">
                    <a16:creationId xmlns:a16="http://schemas.microsoft.com/office/drawing/2014/main" id="{4E07E267-A69F-5FD6-E161-B99E0DDF3C0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831425" y="3738551"/>
                <a:ext cx="642949" cy="642949"/>
              </a:xfrm>
              <a:prstGeom prst="rect">
                <a:avLst/>
              </a:prstGeom>
            </p:spPr>
          </p:pic>
        </p:grpSp>
        <p:pic>
          <p:nvPicPr>
            <p:cNvPr id="8" name="Graphic 7" descr="Medical with solid fill">
              <a:extLst>
                <a:ext uri="{FF2B5EF4-FFF2-40B4-BE49-F238E27FC236}">
                  <a16:creationId xmlns:a16="http://schemas.microsoft.com/office/drawing/2014/main" id="{C79D1497-4879-0E91-1C37-81FE56DAD02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526729" y="4234526"/>
              <a:ext cx="1143920" cy="1143920"/>
            </a:xfrm>
            <a:prstGeom prst="rect">
              <a:avLst/>
            </a:prstGeom>
          </p:spPr>
        </p:pic>
      </p:grpSp>
      <p:pic>
        <p:nvPicPr>
          <p:cNvPr id="11" name="Graphic 10" descr="Ambulance with solid fill">
            <a:extLst>
              <a:ext uri="{FF2B5EF4-FFF2-40B4-BE49-F238E27FC236}">
                <a16:creationId xmlns:a16="http://schemas.microsoft.com/office/drawing/2014/main" id="{30512915-C649-5CE0-476D-46621878588C}"/>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639646" y="3683000"/>
            <a:ext cx="893045" cy="893045"/>
          </a:xfrm>
          <a:prstGeom prst="rect">
            <a:avLst/>
          </a:prstGeom>
        </p:spPr>
      </p:pic>
      <p:pic>
        <p:nvPicPr>
          <p:cNvPr id="13" name="Graphic 12" descr="Inpatient with solid fill">
            <a:extLst>
              <a:ext uri="{FF2B5EF4-FFF2-40B4-BE49-F238E27FC236}">
                <a16:creationId xmlns:a16="http://schemas.microsoft.com/office/drawing/2014/main" id="{53C307C6-8EF7-EFF1-36D6-5012FE3FA68C}"/>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713472" y="3828909"/>
            <a:ext cx="609600" cy="609600"/>
          </a:xfrm>
          <a:prstGeom prst="rect">
            <a:avLst/>
          </a:prstGeom>
        </p:spPr>
      </p:pic>
      <p:pic>
        <p:nvPicPr>
          <p:cNvPr id="15" name="Graphic 14" descr="Badge Question Mark with solid fill">
            <a:extLst>
              <a:ext uri="{FF2B5EF4-FFF2-40B4-BE49-F238E27FC236}">
                <a16:creationId xmlns:a16="http://schemas.microsoft.com/office/drawing/2014/main" id="{FCECED2F-81BD-47F4-1F32-3B47E0020697}"/>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9140653" y="3425653"/>
            <a:ext cx="409747" cy="409747"/>
          </a:xfrm>
          <a:prstGeom prst="rect">
            <a:avLst/>
          </a:prstGeom>
        </p:spPr>
      </p:pic>
    </p:spTree>
    <p:extLst>
      <p:ext uri="{BB962C8B-B14F-4D97-AF65-F5344CB8AC3E}">
        <p14:creationId xmlns:p14="http://schemas.microsoft.com/office/powerpoint/2010/main" val="4142551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100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ntr" presetSubtype="0" fill="hold" nodeType="withEffect">
                                  <p:stCondLst>
                                    <p:cond delay="20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42" presetClass="path" presetSubtype="0" accel="50000" decel="50000" fill="hold" nodeType="withEffect">
                                  <p:stCondLst>
                                    <p:cond delay="2200"/>
                                  </p:stCondLst>
                                  <p:childTnLst>
                                    <p:animMotion origin="layout" path="M -3.47222E-6 1.7284E-6 L 0.19176 0.00247 " pathEditMode="relative" rAng="0" ptsTypes="AA">
                                      <p:cBhvr>
                                        <p:cTn id="12" dur="2000" fill="hold"/>
                                        <p:tgtEl>
                                          <p:spTgt spid="11"/>
                                        </p:tgtEl>
                                        <p:attrNameLst>
                                          <p:attrName>ppt_x</p:attrName>
                                          <p:attrName>ppt_y</p:attrName>
                                        </p:attrNameLst>
                                      </p:cBhvr>
                                      <p:rCtr x="9583" y="123"/>
                                    </p:animMotion>
                                  </p:childTnLst>
                                </p:cTn>
                              </p:par>
                              <p:par>
                                <p:cTn id="13" presetID="10" presetClass="entr" presetSubtype="0" fill="hold" nodeType="withEffect">
                                  <p:stCondLst>
                                    <p:cond delay="450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012E54"/>
        </a:solidFill>
        <a:effectLst/>
      </p:bgPr>
    </p:bg>
    <p:spTree>
      <p:nvGrpSpPr>
        <p:cNvPr id="1" name="">
          <a:extLst>
            <a:ext uri="{FF2B5EF4-FFF2-40B4-BE49-F238E27FC236}">
              <a16:creationId xmlns:a16="http://schemas.microsoft.com/office/drawing/2014/main" id="{DC2960C2-ED0B-4108-AD47-92751DA78FFB}"/>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F60B232E-C2BB-B6C3-345B-43AE5F9382C0}"/>
              </a:ext>
            </a:extLst>
          </p:cNvPr>
          <p:cNvSpPr txBox="1"/>
          <p:nvPr/>
        </p:nvSpPr>
        <p:spPr>
          <a:xfrm>
            <a:off x="950976" y="1987296"/>
            <a:ext cx="184731" cy="1117935"/>
          </a:xfrm>
          <a:prstGeom prst="rect">
            <a:avLst/>
          </a:prstGeom>
          <a:noFill/>
        </p:spPr>
        <p:txBody>
          <a:bodyPr wrap="none" rtlCol="0">
            <a:spAutoFit/>
          </a:bodyPr>
          <a:lstStyle/>
          <a:p>
            <a:pPr defTabSz="609630">
              <a:buClrTx/>
            </a:pPr>
            <a:endParaRPr lang="en-US" sz="1333" kern="1200" dirty="0">
              <a:solidFill>
                <a:prstClr val="white">
                  <a:lumMod val="95000"/>
                </a:prstClr>
              </a:solidFill>
              <a:latin typeface="Avenir Next" panose="020B0503020202020204" pitchFamily="34" charset="0"/>
              <a:ea typeface="+mn-ea"/>
              <a:cs typeface="+mn-cs"/>
            </a:endParaRPr>
          </a:p>
          <a:p>
            <a:pPr defTabSz="609630">
              <a:buClrTx/>
            </a:pPr>
            <a:endParaRPr lang="en-US" sz="1333" kern="1200" dirty="0">
              <a:solidFill>
                <a:prstClr val="white">
                  <a:lumMod val="95000"/>
                </a:prstClr>
              </a:solidFill>
              <a:latin typeface="Avenir Next" panose="020B0503020202020204" pitchFamily="34" charset="0"/>
              <a:ea typeface="+mn-ea"/>
              <a:cs typeface="+mn-cs"/>
            </a:endParaRPr>
          </a:p>
          <a:p>
            <a:pPr defTabSz="609630">
              <a:buClrTx/>
            </a:pPr>
            <a:endParaRPr lang="en-US" sz="1333" kern="1200" dirty="0">
              <a:solidFill>
                <a:prstClr val="white">
                  <a:lumMod val="95000"/>
                </a:prstClr>
              </a:solidFill>
              <a:latin typeface="Avenir Next" panose="020B0503020202020204" pitchFamily="34" charset="0"/>
              <a:ea typeface="+mn-ea"/>
              <a:cs typeface="+mn-cs"/>
            </a:endParaRPr>
          </a:p>
          <a:p>
            <a:pPr defTabSz="609630">
              <a:buClrTx/>
            </a:pPr>
            <a:endParaRPr lang="en-US" sz="1333" kern="1200" dirty="0">
              <a:solidFill>
                <a:prstClr val="white">
                  <a:lumMod val="95000"/>
                </a:prstClr>
              </a:solidFill>
              <a:latin typeface="Avenir Next" panose="020B0503020202020204" pitchFamily="34" charset="0"/>
              <a:ea typeface="+mn-ea"/>
              <a:cs typeface="+mn-cs"/>
            </a:endParaRPr>
          </a:p>
          <a:p>
            <a:pPr defTabSz="609630">
              <a:buClrTx/>
            </a:pPr>
            <a:endParaRPr lang="en-US" sz="1333" kern="1200" dirty="0">
              <a:solidFill>
                <a:prstClr val="white">
                  <a:lumMod val="95000"/>
                </a:prstClr>
              </a:solidFill>
              <a:latin typeface="Avenir Next" panose="020B0503020202020204" pitchFamily="34" charset="0"/>
              <a:ea typeface="+mn-ea"/>
              <a:cs typeface="+mn-cs"/>
            </a:endParaRPr>
          </a:p>
        </p:txBody>
      </p:sp>
      <p:sp>
        <p:nvSpPr>
          <p:cNvPr id="2" name="Rectangle 1">
            <a:extLst>
              <a:ext uri="{FF2B5EF4-FFF2-40B4-BE49-F238E27FC236}">
                <a16:creationId xmlns:a16="http://schemas.microsoft.com/office/drawing/2014/main" id="{0F30A530-5B5C-F329-C1A0-9902DB881D05}"/>
              </a:ext>
            </a:extLst>
          </p:cNvPr>
          <p:cNvSpPr/>
          <p:nvPr/>
        </p:nvSpPr>
        <p:spPr>
          <a:xfrm>
            <a:off x="0" y="0"/>
            <a:ext cx="12192000" cy="1498600"/>
          </a:xfrm>
          <a:prstGeom prst="rect">
            <a:avLst/>
          </a:prstGeom>
          <a:solidFill>
            <a:srgbClr val="85B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2933" kern="1200" dirty="0">
              <a:solidFill>
                <a:prstClr val="white"/>
              </a:solidFill>
              <a:latin typeface="Calibri"/>
            </a:endParaRPr>
          </a:p>
        </p:txBody>
      </p:sp>
      <p:sp>
        <p:nvSpPr>
          <p:cNvPr id="8" name="Rounded Rectangle 7">
            <a:extLst>
              <a:ext uri="{FF2B5EF4-FFF2-40B4-BE49-F238E27FC236}">
                <a16:creationId xmlns:a16="http://schemas.microsoft.com/office/drawing/2014/main" id="{831CF434-59FE-D722-3B83-05DBAEE61A34}"/>
              </a:ext>
            </a:extLst>
          </p:cNvPr>
          <p:cNvSpPr/>
          <p:nvPr/>
        </p:nvSpPr>
        <p:spPr>
          <a:xfrm>
            <a:off x="3490977" y="2424731"/>
            <a:ext cx="8091423" cy="1867869"/>
          </a:xfrm>
          <a:prstGeom prst="roundRect">
            <a:avLst/>
          </a:prstGeom>
          <a:solidFill>
            <a:srgbClr val="012E54"/>
          </a:solidFill>
          <a:ln w="63500">
            <a:solidFill>
              <a:srgbClr val="85B5DE"/>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495325" indent="-495325" defTabSz="609630">
              <a:buClrTx/>
              <a:buFontTx/>
              <a:buAutoNum type="arabicPeriod"/>
            </a:pPr>
            <a:r>
              <a:rPr lang="en-US" altLang="en-US" sz="2333" kern="1200" dirty="0">
                <a:solidFill>
                  <a:prstClr val="white"/>
                </a:solidFill>
                <a:latin typeface="Segoe UI Light" panose="020B0502040204020203" pitchFamily="34" charset="0"/>
                <a:cs typeface="Segoe UI Light" panose="020B0502040204020203" pitchFamily="34" charset="0"/>
              </a:rPr>
              <a:t>Assess </a:t>
            </a:r>
            <a:r>
              <a:rPr lang="en-US" altLang="en-US" sz="2333" b="1" kern="1200" dirty="0">
                <a:solidFill>
                  <a:srgbClr val="85B5DE"/>
                </a:solidFill>
                <a:latin typeface="Segoe UI Semibold" panose="020B0702040204020203" pitchFamily="34" charset="0"/>
                <a:cs typeface="Segoe UI Semibold" panose="020B0702040204020203" pitchFamily="34" charset="0"/>
              </a:rPr>
              <a:t>changes</a:t>
            </a:r>
            <a:r>
              <a:rPr lang="en-US" altLang="en-US" sz="2333" kern="1200" dirty="0">
                <a:solidFill>
                  <a:prstClr val="white"/>
                </a:solidFill>
                <a:latin typeface="Segoe UI Light" panose="020B0502040204020203" pitchFamily="34" charset="0"/>
                <a:cs typeface="Segoe UI Light" panose="020B0502040204020203" pitchFamily="34" charset="0"/>
              </a:rPr>
              <a:t> in frequency of </a:t>
            </a:r>
            <a:r>
              <a:rPr lang="en-US" altLang="en-US" sz="2333" b="1" kern="1200" dirty="0">
                <a:solidFill>
                  <a:srgbClr val="85B5DE"/>
                </a:solidFill>
                <a:latin typeface="Segoe UI Semibold" panose="020B0702040204020203" pitchFamily="34" charset="0"/>
                <a:cs typeface="Segoe UI Semibold" panose="020B0702040204020203" pitchFamily="34" charset="0"/>
              </a:rPr>
              <a:t>long-term care transfers involving MDROs</a:t>
            </a:r>
          </a:p>
          <a:p>
            <a:pPr marL="495325" indent="-495325" defTabSz="609630">
              <a:buClrTx/>
              <a:buFontTx/>
              <a:buAutoNum type="arabicPeriod"/>
            </a:pPr>
            <a:r>
              <a:rPr lang="en-US" altLang="en-US" sz="2333" kern="1200" dirty="0">
                <a:solidFill>
                  <a:prstClr val="white"/>
                </a:solidFill>
                <a:latin typeface="Segoe UI Light" panose="020B0502040204020203" pitchFamily="34" charset="0"/>
                <a:cs typeface="Segoe UI Light" panose="020B0502040204020203" pitchFamily="34" charset="0"/>
              </a:rPr>
              <a:t>Use statistical modeling to </a:t>
            </a:r>
            <a:r>
              <a:rPr lang="en-US" altLang="en-US" sz="2333" b="1" kern="1200" dirty="0">
                <a:solidFill>
                  <a:srgbClr val="85B5DE"/>
                </a:solidFill>
                <a:latin typeface="Segoe UI Semibold" panose="020B0702040204020203" pitchFamily="34" charset="0"/>
                <a:cs typeface="Segoe UI Semibold" panose="020B0702040204020203" pitchFamily="34" charset="0"/>
              </a:rPr>
              <a:t>identify predictors of MDROs present upon hospital admission  </a:t>
            </a:r>
          </a:p>
        </p:txBody>
      </p:sp>
      <p:sp>
        <p:nvSpPr>
          <p:cNvPr id="5" name="TextBox 4">
            <a:extLst>
              <a:ext uri="{FF2B5EF4-FFF2-40B4-BE49-F238E27FC236}">
                <a16:creationId xmlns:a16="http://schemas.microsoft.com/office/drawing/2014/main" id="{C7851165-490C-9E06-02FB-9C1FCBD039B0}"/>
              </a:ext>
            </a:extLst>
          </p:cNvPr>
          <p:cNvSpPr txBox="1"/>
          <p:nvPr/>
        </p:nvSpPr>
        <p:spPr>
          <a:xfrm>
            <a:off x="3047999" y="330201"/>
            <a:ext cx="8788400" cy="1323632"/>
          </a:xfrm>
          <a:prstGeom prst="rect">
            <a:avLst/>
          </a:prstGeom>
          <a:noFill/>
        </p:spPr>
        <p:txBody>
          <a:bodyPr wrap="square">
            <a:spAutoFit/>
          </a:bodyPr>
          <a:lstStyle/>
          <a:p>
            <a:pPr defTabSz="609630" eaLnBrk="0" fontAlgn="base" hangingPunct="0">
              <a:spcBef>
                <a:spcPct val="0"/>
              </a:spcBef>
              <a:spcAft>
                <a:spcPct val="0"/>
              </a:spcAft>
              <a:buClrTx/>
            </a:pPr>
            <a:r>
              <a:rPr lang="en-US" altLang="en-US" sz="2667" b="1" kern="1200" dirty="0">
                <a:solidFill>
                  <a:prstClr val="white"/>
                </a:solidFill>
                <a:latin typeface="Segoe UI Semibold" panose="020B0702040204020203" pitchFamily="34" charset="0"/>
                <a:ea typeface="+mn-ea"/>
                <a:cs typeface="Segoe UI Semibold" panose="020B0702040204020203" pitchFamily="34" charset="0"/>
              </a:rPr>
              <a:t>What are </a:t>
            </a:r>
            <a:r>
              <a:rPr lang="en-US" altLang="en-US" sz="2667" b="1" kern="1200" dirty="0">
                <a:solidFill>
                  <a:srgbClr val="012E54"/>
                </a:solidFill>
                <a:latin typeface="Segoe UI Black" panose="020B0A02040204020203" pitchFamily="34" charset="0"/>
                <a:ea typeface="Segoe UI Black" panose="020B0A02040204020203" pitchFamily="34" charset="0"/>
                <a:cs typeface="Segoe UI" panose="020B0502040204020203" pitchFamily="34" charset="0"/>
              </a:rPr>
              <a:t>patient-level</a:t>
            </a:r>
            <a:r>
              <a:rPr lang="en-US" altLang="en-US" sz="2667" b="1" kern="1200" dirty="0">
                <a:solidFill>
                  <a:prstClr val="white"/>
                </a:solidFill>
                <a:latin typeface="Segoe UI" panose="020B0502040204020203" pitchFamily="34" charset="0"/>
                <a:ea typeface="+mn-ea"/>
                <a:cs typeface="Segoe UI" panose="020B0502040204020203" pitchFamily="34" charset="0"/>
              </a:rPr>
              <a:t> </a:t>
            </a:r>
            <a:r>
              <a:rPr lang="en-US" altLang="en-US" sz="2667" b="1" kern="1200" dirty="0">
                <a:solidFill>
                  <a:prstClr val="white"/>
                </a:solidFill>
                <a:latin typeface="Segoe UI Semibold" panose="020B0702040204020203" pitchFamily="34" charset="0"/>
                <a:ea typeface="+mn-ea"/>
                <a:cs typeface="Segoe UI Semibold" panose="020B0702040204020203" pitchFamily="34" charset="0"/>
              </a:rPr>
              <a:t>predictors of MDRO presence at hospital admission following long-term care transfers?</a:t>
            </a:r>
          </a:p>
        </p:txBody>
      </p:sp>
      <p:sp>
        <p:nvSpPr>
          <p:cNvPr id="6" name="Rounded Rectangle 5">
            <a:extLst>
              <a:ext uri="{FF2B5EF4-FFF2-40B4-BE49-F238E27FC236}">
                <a16:creationId xmlns:a16="http://schemas.microsoft.com/office/drawing/2014/main" id="{1B141C27-E503-7722-2B86-79EBB32F9A31}"/>
              </a:ext>
            </a:extLst>
          </p:cNvPr>
          <p:cNvSpPr/>
          <p:nvPr/>
        </p:nvSpPr>
        <p:spPr>
          <a:xfrm>
            <a:off x="355601" y="330200"/>
            <a:ext cx="2540000" cy="844811"/>
          </a:xfrm>
          <a:prstGeom prst="roundRect">
            <a:avLst/>
          </a:prstGeom>
          <a:solidFill>
            <a:srgbClr val="012E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r>
              <a:rPr lang="en-US" sz="3600" b="1" kern="1200" dirty="0">
                <a:solidFill>
                  <a:srgbClr val="FFDE59"/>
                </a:solidFill>
                <a:latin typeface="Segoe UI Black" panose="020B0A02040204020203" pitchFamily="34" charset="0"/>
                <a:ea typeface="Segoe UI Black" panose="020B0A02040204020203" pitchFamily="34" charset="0"/>
              </a:rPr>
              <a:t>aim 2</a:t>
            </a:r>
          </a:p>
        </p:txBody>
      </p:sp>
      <p:sp>
        <p:nvSpPr>
          <p:cNvPr id="13" name="Rounded Rectangle 12">
            <a:extLst>
              <a:ext uri="{FF2B5EF4-FFF2-40B4-BE49-F238E27FC236}">
                <a16:creationId xmlns:a16="http://schemas.microsoft.com/office/drawing/2014/main" id="{0ED1BE54-1A0D-1DEB-2209-6448A78E0577}"/>
              </a:ext>
            </a:extLst>
          </p:cNvPr>
          <p:cNvSpPr/>
          <p:nvPr/>
        </p:nvSpPr>
        <p:spPr>
          <a:xfrm>
            <a:off x="4013200" y="1828800"/>
            <a:ext cx="4724400" cy="844811"/>
          </a:xfrm>
          <a:prstGeom prst="roundRect">
            <a:avLst/>
          </a:prstGeom>
          <a:solidFill>
            <a:srgbClr val="85B5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r>
              <a:rPr lang="en-US" sz="2933" b="1" kern="1200" dirty="0">
                <a:solidFill>
                  <a:srgbClr val="FFDE59"/>
                </a:solidFill>
                <a:latin typeface="Segoe UI Black" panose="020B0A02040204020203" pitchFamily="34" charset="0"/>
                <a:ea typeface="Segoe UI Black" panose="020B0A02040204020203" pitchFamily="34" charset="0"/>
              </a:rPr>
              <a:t>objectives</a:t>
            </a:r>
          </a:p>
        </p:txBody>
      </p:sp>
      <p:sp>
        <p:nvSpPr>
          <p:cNvPr id="4" name="Rounded Rectangle 3">
            <a:extLst>
              <a:ext uri="{FF2B5EF4-FFF2-40B4-BE49-F238E27FC236}">
                <a16:creationId xmlns:a16="http://schemas.microsoft.com/office/drawing/2014/main" id="{684A4199-3C77-568F-9051-96843AFE2772}"/>
              </a:ext>
            </a:extLst>
          </p:cNvPr>
          <p:cNvSpPr/>
          <p:nvPr/>
        </p:nvSpPr>
        <p:spPr>
          <a:xfrm>
            <a:off x="3490978" y="5073812"/>
            <a:ext cx="8091423" cy="1320800"/>
          </a:xfrm>
          <a:prstGeom prst="roundRect">
            <a:avLst/>
          </a:prstGeom>
          <a:solidFill>
            <a:srgbClr val="012E54"/>
          </a:solidFill>
          <a:ln w="63500">
            <a:solidFill>
              <a:srgbClr val="85B5DE"/>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defTabSz="414878">
              <a:lnSpc>
                <a:spcPct val="90000"/>
              </a:lnSpc>
              <a:spcBef>
                <a:spcPct val="0"/>
              </a:spcBef>
              <a:spcAft>
                <a:spcPct val="35000"/>
              </a:spcAft>
              <a:buClrTx/>
            </a:pPr>
            <a:r>
              <a:rPr lang="en-US" sz="2333" i="1" kern="1200" dirty="0">
                <a:solidFill>
                  <a:prstClr val="white"/>
                </a:solidFill>
                <a:latin typeface="Segoe UI Light" panose="020B0502040204020203" pitchFamily="34" charset="0"/>
                <a:cs typeface="Segoe UI Light" panose="020B0502040204020203" pitchFamily="34" charset="0"/>
              </a:rPr>
              <a:t>ICD-10 codes for colonization, history, or infection with a multidrug-resistant pathogen accompanied by a present upon admission (POA) identifier.</a:t>
            </a:r>
          </a:p>
        </p:txBody>
      </p:sp>
      <p:sp>
        <p:nvSpPr>
          <p:cNvPr id="7" name="Rounded Rectangle 6">
            <a:extLst>
              <a:ext uri="{FF2B5EF4-FFF2-40B4-BE49-F238E27FC236}">
                <a16:creationId xmlns:a16="http://schemas.microsoft.com/office/drawing/2014/main" id="{7394EE81-02FF-9975-2FD1-16D6C16EF86D}"/>
              </a:ext>
            </a:extLst>
          </p:cNvPr>
          <p:cNvSpPr/>
          <p:nvPr/>
        </p:nvSpPr>
        <p:spPr>
          <a:xfrm>
            <a:off x="3908772" y="4546600"/>
            <a:ext cx="5791200" cy="766988"/>
          </a:xfrm>
          <a:prstGeom prst="roundRect">
            <a:avLst/>
          </a:prstGeom>
          <a:solidFill>
            <a:srgbClr val="85B5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r>
              <a:rPr lang="en-US" sz="2933" b="1" kern="1200" dirty="0">
                <a:solidFill>
                  <a:srgbClr val="FFDE59"/>
                </a:solidFill>
                <a:latin typeface="Segoe UI Black" panose="020B0A02040204020203" pitchFamily="34" charset="0"/>
                <a:ea typeface="Segoe UI Black" panose="020B0A02040204020203" pitchFamily="34" charset="0"/>
              </a:rPr>
              <a:t>MDRO admission prevalence</a:t>
            </a:r>
          </a:p>
        </p:txBody>
      </p:sp>
      <p:sp>
        <p:nvSpPr>
          <p:cNvPr id="9" name="Rounded Rectangle 8">
            <a:extLst>
              <a:ext uri="{FF2B5EF4-FFF2-40B4-BE49-F238E27FC236}">
                <a16:creationId xmlns:a16="http://schemas.microsoft.com/office/drawing/2014/main" id="{90138A15-B9EF-A2B2-D7ED-D6C7848DA87F}"/>
              </a:ext>
            </a:extLst>
          </p:cNvPr>
          <p:cNvSpPr/>
          <p:nvPr/>
        </p:nvSpPr>
        <p:spPr>
          <a:xfrm>
            <a:off x="609600" y="2444265"/>
            <a:ext cx="2540001" cy="4013200"/>
          </a:xfrm>
          <a:prstGeom prst="roundRect">
            <a:avLst/>
          </a:prstGeom>
          <a:solidFill>
            <a:srgbClr val="012E54"/>
          </a:solidFill>
          <a:ln w="63500">
            <a:solidFill>
              <a:srgbClr val="85B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04815" lvl="1" defTabSz="609630">
              <a:buClrTx/>
            </a:pPr>
            <a:r>
              <a:rPr lang="en-US" sz="2933" kern="1200" dirty="0">
                <a:solidFill>
                  <a:prstClr val="white"/>
                </a:solidFill>
                <a:latin typeface="Segoe UI" panose="020B0502040204020203" pitchFamily="34" charset="0"/>
                <a:cs typeface="Segoe UI" panose="020B0502040204020203" pitchFamily="34" charset="0"/>
              </a:rPr>
              <a:t>Arizona </a:t>
            </a:r>
            <a:br>
              <a:rPr lang="en-US" sz="2933" kern="1200" dirty="0">
                <a:solidFill>
                  <a:prstClr val="white"/>
                </a:solidFill>
                <a:latin typeface="Segoe UI" panose="020B0502040204020203" pitchFamily="34" charset="0"/>
                <a:cs typeface="Segoe UI" panose="020B0502040204020203" pitchFamily="34" charset="0"/>
              </a:rPr>
            </a:br>
            <a:r>
              <a:rPr lang="en-US" sz="2933" kern="1200" dirty="0">
                <a:solidFill>
                  <a:prstClr val="white"/>
                </a:solidFill>
                <a:latin typeface="Segoe UI" panose="020B0502040204020203" pitchFamily="34" charset="0"/>
                <a:cs typeface="Segoe UI" panose="020B0502040204020203" pitchFamily="34" charset="0"/>
              </a:rPr>
              <a:t>In-patient </a:t>
            </a:r>
            <a:r>
              <a:rPr lang="en-US" sz="2933" b="1" kern="1200" dirty="0">
                <a:solidFill>
                  <a:srgbClr val="FFDE59"/>
                </a:solidFill>
                <a:latin typeface="Segoe UI Black" panose="020B0A02040204020203" pitchFamily="34" charset="0"/>
                <a:ea typeface="Segoe UI Black" panose="020B0A02040204020203" pitchFamily="34" charset="0"/>
                <a:cs typeface="Segoe UI" panose="020B0502040204020203" pitchFamily="34" charset="0"/>
              </a:rPr>
              <a:t>Hospital Discharge Records </a:t>
            </a:r>
            <a:r>
              <a:rPr lang="en-US" sz="2133" i="1" kern="1200" dirty="0">
                <a:solidFill>
                  <a:prstClr val="white"/>
                </a:solidFill>
                <a:latin typeface="Segoe UI" panose="020B0502040204020203" pitchFamily="34" charset="0"/>
                <a:cs typeface="Segoe UI" panose="020B0502040204020203" pitchFamily="34" charset="0"/>
              </a:rPr>
              <a:t>(2015 – 2023)</a:t>
            </a:r>
            <a:endParaRPr lang="en-US" sz="2933" i="1" kern="1200" dirty="0">
              <a:solidFill>
                <a:prstClr val="white"/>
              </a:solidFill>
              <a:latin typeface="Segoe UI" panose="020B0502040204020203" pitchFamily="34" charset="0"/>
              <a:cs typeface="Segoe UI" panose="020B0502040204020203" pitchFamily="34" charset="0"/>
            </a:endParaRPr>
          </a:p>
        </p:txBody>
      </p:sp>
      <p:sp>
        <p:nvSpPr>
          <p:cNvPr id="10" name="Rounded Rectangle 9">
            <a:extLst>
              <a:ext uri="{FF2B5EF4-FFF2-40B4-BE49-F238E27FC236}">
                <a16:creationId xmlns:a16="http://schemas.microsoft.com/office/drawing/2014/main" id="{B5689B9F-C48B-FCDC-9522-D8B9D2B2172A}"/>
              </a:ext>
            </a:extLst>
          </p:cNvPr>
          <p:cNvSpPr/>
          <p:nvPr/>
        </p:nvSpPr>
        <p:spPr>
          <a:xfrm>
            <a:off x="914400" y="1819089"/>
            <a:ext cx="1959463" cy="844811"/>
          </a:xfrm>
          <a:prstGeom prst="roundRect">
            <a:avLst/>
          </a:prstGeom>
          <a:solidFill>
            <a:srgbClr val="85B5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r>
              <a:rPr lang="en-US" sz="2933" b="1" kern="1200" dirty="0">
                <a:solidFill>
                  <a:srgbClr val="FFDE59"/>
                </a:solidFill>
                <a:latin typeface="Segoe UI Black" panose="020B0A02040204020203" pitchFamily="34" charset="0"/>
                <a:ea typeface="Segoe UI Black" panose="020B0A02040204020203" pitchFamily="34" charset="0"/>
              </a:rPr>
              <a:t>data</a:t>
            </a:r>
          </a:p>
        </p:txBody>
      </p:sp>
    </p:spTree>
    <p:extLst>
      <p:ext uri="{BB962C8B-B14F-4D97-AF65-F5344CB8AC3E}">
        <p14:creationId xmlns:p14="http://schemas.microsoft.com/office/powerpoint/2010/main" val="205610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3" grpId="0" animBg="1"/>
      <p:bldP spid="4" grpId="0" animBg="1"/>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012E54"/>
        </a:solidFill>
        <a:effectLst/>
      </p:bgPr>
    </p:bg>
    <p:spTree>
      <p:nvGrpSpPr>
        <p:cNvPr id="1" name="">
          <a:extLst>
            <a:ext uri="{FF2B5EF4-FFF2-40B4-BE49-F238E27FC236}">
              <a16:creationId xmlns:a16="http://schemas.microsoft.com/office/drawing/2014/main" id="{634375DD-5BE5-1541-E663-83A0BC7D67EA}"/>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FA5F7F30-1F64-8899-C49E-4F82E3559E28}"/>
              </a:ext>
            </a:extLst>
          </p:cNvPr>
          <p:cNvSpPr txBox="1"/>
          <p:nvPr/>
        </p:nvSpPr>
        <p:spPr>
          <a:xfrm>
            <a:off x="950976" y="1987296"/>
            <a:ext cx="184731" cy="1117935"/>
          </a:xfrm>
          <a:prstGeom prst="rect">
            <a:avLst/>
          </a:prstGeom>
          <a:noFill/>
        </p:spPr>
        <p:txBody>
          <a:bodyPr wrap="none" rtlCol="0">
            <a:spAutoFit/>
          </a:bodyPr>
          <a:lstStyle/>
          <a:p>
            <a:pPr defTabSz="609630">
              <a:buClrTx/>
            </a:pPr>
            <a:endParaRPr lang="en-US" sz="1333" kern="1200" dirty="0">
              <a:solidFill>
                <a:prstClr val="white">
                  <a:lumMod val="95000"/>
                </a:prstClr>
              </a:solidFill>
              <a:latin typeface="Avenir Next" panose="020B0503020202020204" pitchFamily="34" charset="0"/>
              <a:ea typeface="+mn-ea"/>
              <a:cs typeface="+mn-cs"/>
            </a:endParaRPr>
          </a:p>
          <a:p>
            <a:pPr defTabSz="609630">
              <a:buClrTx/>
            </a:pPr>
            <a:endParaRPr lang="en-US" sz="1333" kern="1200" dirty="0">
              <a:solidFill>
                <a:prstClr val="white">
                  <a:lumMod val="95000"/>
                </a:prstClr>
              </a:solidFill>
              <a:latin typeface="Avenir Next" panose="020B0503020202020204" pitchFamily="34" charset="0"/>
              <a:ea typeface="+mn-ea"/>
              <a:cs typeface="+mn-cs"/>
            </a:endParaRPr>
          </a:p>
          <a:p>
            <a:pPr defTabSz="609630">
              <a:buClrTx/>
            </a:pPr>
            <a:endParaRPr lang="en-US" sz="1333" kern="1200" dirty="0">
              <a:solidFill>
                <a:prstClr val="white">
                  <a:lumMod val="95000"/>
                </a:prstClr>
              </a:solidFill>
              <a:latin typeface="Avenir Next" panose="020B0503020202020204" pitchFamily="34" charset="0"/>
              <a:ea typeface="+mn-ea"/>
              <a:cs typeface="+mn-cs"/>
            </a:endParaRPr>
          </a:p>
          <a:p>
            <a:pPr defTabSz="609630">
              <a:buClrTx/>
            </a:pPr>
            <a:endParaRPr lang="en-US" sz="1333" kern="1200" dirty="0">
              <a:solidFill>
                <a:prstClr val="white">
                  <a:lumMod val="95000"/>
                </a:prstClr>
              </a:solidFill>
              <a:latin typeface="Avenir Next" panose="020B0503020202020204" pitchFamily="34" charset="0"/>
              <a:ea typeface="+mn-ea"/>
              <a:cs typeface="+mn-cs"/>
            </a:endParaRPr>
          </a:p>
          <a:p>
            <a:pPr defTabSz="609630">
              <a:buClrTx/>
            </a:pPr>
            <a:endParaRPr lang="en-US" sz="1333" kern="1200" dirty="0">
              <a:solidFill>
                <a:prstClr val="white">
                  <a:lumMod val="95000"/>
                </a:prstClr>
              </a:solidFill>
              <a:latin typeface="Avenir Next" panose="020B0503020202020204" pitchFamily="34" charset="0"/>
              <a:ea typeface="+mn-ea"/>
              <a:cs typeface="+mn-cs"/>
            </a:endParaRPr>
          </a:p>
        </p:txBody>
      </p:sp>
      <p:sp>
        <p:nvSpPr>
          <p:cNvPr id="2" name="Rectangle 1">
            <a:extLst>
              <a:ext uri="{FF2B5EF4-FFF2-40B4-BE49-F238E27FC236}">
                <a16:creationId xmlns:a16="http://schemas.microsoft.com/office/drawing/2014/main" id="{7993C00A-60B4-C9A3-B63E-E77FE71AD7B9}"/>
              </a:ext>
            </a:extLst>
          </p:cNvPr>
          <p:cNvSpPr/>
          <p:nvPr/>
        </p:nvSpPr>
        <p:spPr>
          <a:xfrm>
            <a:off x="0" y="0"/>
            <a:ext cx="12192000" cy="1498600"/>
          </a:xfrm>
          <a:prstGeom prst="rect">
            <a:avLst/>
          </a:prstGeom>
          <a:solidFill>
            <a:srgbClr val="85B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2933" kern="1200" dirty="0">
              <a:solidFill>
                <a:prstClr val="white"/>
              </a:solidFill>
              <a:latin typeface="Calibri"/>
            </a:endParaRPr>
          </a:p>
        </p:txBody>
      </p:sp>
      <p:sp>
        <p:nvSpPr>
          <p:cNvPr id="6" name="Rounded Rectangle 5">
            <a:extLst>
              <a:ext uri="{FF2B5EF4-FFF2-40B4-BE49-F238E27FC236}">
                <a16:creationId xmlns:a16="http://schemas.microsoft.com/office/drawing/2014/main" id="{65670D8C-7F90-24DA-E973-56CAA1D9A46A}"/>
              </a:ext>
            </a:extLst>
          </p:cNvPr>
          <p:cNvSpPr/>
          <p:nvPr/>
        </p:nvSpPr>
        <p:spPr>
          <a:xfrm>
            <a:off x="355601" y="330200"/>
            <a:ext cx="2540000" cy="844811"/>
          </a:xfrm>
          <a:prstGeom prst="roundRect">
            <a:avLst/>
          </a:prstGeom>
          <a:solidFill>
            <a:srgbClr val="012E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r>
              <a:rPr lang="en-US" sz="3600" b="1" kern="1200" dirty="0">
                <a:solidFill>
                  <a:srgbClr val="FFDE59"/>
                </a:solidFill>
                <a:latin typeface="Segoe UI Black" panose="020B0A02040204020203" pitchFamily="34" charset="0"/>
                <a:ea typeface="Segoe UI Black" panose="020B0A02040204020203" pitchFamily="34" charset="0"/>
              </a:rPr>
              <a:t>aim 2</a:t>
            </a:r>
          </a:p>
        </p:txBody>
      </p:sp>
      <p:pic>
        <p:nvPicPr>
          <p:cNvPr id="3" name="Picture 2">
            <a:extLst>
              <a:ext uri="{FF2B5EF4-FFF2-40B4-BE49-F238E27FC236}">
                <a16:creationId xmlns:a16="http://schemas.microsoft.com/office/drawing/2014/main" id="{1C423D91-F638-6462-8699-CBE047E191EA}"/>
              </a:ext>
            </a:extLst>
          </p:cNvPr>
          <p:cNvPicPr>
            <a:picLocks noChangeAspect="1"/>
          </p:cNvPicPr>
          <p:nvPr/>
        </p:nvPicPr>
        <p:blipFill>
          <a:blip r:embed="rId3"/>
          <a:stretch>
            <a:fillRect/>
          </a:stretch>
        </p:blipFill>
        <p:spPr>
          <a:xfrm>
            <a:off x="-3480" y="2260600"/>
            <a:ext cx="12136583" cy="3657600"/>
          </a:xfrm>
          <a:prstGeom prst="rect">
            <a:avLst/>
          </a:prstGeom>
        </p:spPr>
      </p:pic>
      <p:sp>
        <p:nvSpPr>
          <p:cNvPr id="4" name="Rectangle 3">
            <a:extLst>
              <a:ext uri="{FF2B5EF4-FFF2-40B4-BE49-F238E27FC236}">
                <a16:creationId xmlns:a16="http://schemas.microsoft.com/office/drawing/2014/main" id="{15E3EAF1-A7A8-4078-92A7-B038005C1291}"/>
              </a:ext>
            </a:extLst>
          </p:cNvPr>
          <p:cNvSpPr/>
          <p:nvPr/>
        </p:nvSpPr>
        <p:spPr>
          <a:xfrm>
            <a:off x="50801" y="2971800"/>
            <a:ext cx="12082303" cy="812800"/>
          </a:xfrm>
          <a:prstGeom prst="rect">
            <a:avLst/>
          </a:prstGeom>
          <a:solidFill>
            <a:srgbClr val="012E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a:solidFill>
                <a:prstClr val="white"/>
              </a:solidFill>
              <a:latin typeface="Calibri"/>
            </a:endParaRPr>
          </a:p>
        </p:txBody>
      </p:sp>
      <p:sp>
        <p:nvSpPr>
          <p:cNvPr id="7" name="Rectangle 6">
            <a:extLst>
              <a:ext uri="{FF2B5EF4-FFF2-40B4-BE49-F238E27FC236}">
                <a16:creationId xmlns:a16="http://schemas.microsoft.com/office/drawing/2014/main" id="{70A3EFDB-A0EA-E737-8372-23645FE8BB3D}"/>
              </a:ext>
            </a:extLst>
          </p:cNvPr>
          <p:cNvSpPr/>
          <p:nvPr/>
        </p:nvSpPr>
        <p:spPr>
          <a:xfrm>
            <a:off x="105080" y="3783227"/>
            <a:ext cx="12082303" cy="2236573"/>
          </a:xfrm>
          <a:prstGeom prst="rect">
            <a:avLst/>
          </a:prstGeom>
          <a:solidFill>
            <a:srgbClr val="012E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a:solidFill>
                <a:prstClr val="white"/>
              </a:solidFill>
              <a:latin typeface="Calibri"/>
            </a:endParaRPr>
          </a:p>
        </p:txBody>
      </p:sp>
      <p:sp>
        <p:nvSpPr>
          <p:cNvPr id="8" name="TextBox 7">
            <a:extLst>
              <a:ext uri="{FF2B5EF4-FFF2-40B4-BE49-F238E27FC236}">
                <a16:creationId xmlns:a16="http://schemas.microsoft.com/office/drawing/2014/main" id="{8225B857-1BCD-754C-CD0F-89F5DFC68FA5}"/>
              </a:ext>
            </a:extLst>
          </p:cNvPr>
          <p:cNvSpPr txBox="1"/>
          <p:nvPr/>
        </p:nvSpPr>
        <p:spPr>
          <a:xfrm>
            <a:off x="3047999" y="330201"/>
            <a:ext cx="8788400" cy="1323632"/>
          </a:xfrm>
          <a:prstGeom prst="rect">
            <a:avLst/>
          </a:prstGeom>
          <a:noFill/>
        </p:spPr>
        <p:txBody>
          <a:bodyPr wrap="square">
            <a:spAutoFit/>
          </a:bodyPr>
          <a:lstStyle/>
          <a:p>
            <a:pPr defTabSz="609630" eaLnBrk="0" fontAlgn="base" hangingPunct="0">
              <a:spcBef>
                <a:spcPct val="0"/>
              </a:spcBef>
              <a:spcAft>
                <a:spcPct val="0"/>
              </a:spcAft>
              <a:buClrTx/>
            </a:pPr>
            <a:r>
              <a:rPr lang="en-US" altLang="en-US" sz="2667" b="1" kern="1200" dirty="0">
                <a:solidFill>
                  <a:prstClr val="white"/>
                </a:solidFill>
                <a:latin typeface="Segoe UI Semibold" panose="020B0702040204020203" pitchFamily="34" charset="0"/>
                <a:ea typeface="+mn-ea"/>
                <a:cs typeface="Segoe UI Semibold" panose="020B0702040204020203" pitchFamily="34" charset="0"/>
              </a:rPr>
              <a:t>What are </a:t>
            </a:r>
            <a:r>
              <a:rPr lang="en-US" altLang="en-US" sz="2667" b="1" kern="1200" dirty="0">
                <a:solidFill>
                  <a:srgbClr val="012E54"/>
                </a:solidFill>
                <a:latin typeface="Segoe UI Black" panose="020B0A02040204020203" pitchFamily="34" charset="0"/>
                <a:ea typeface="Segoe UI Black" panose="020B0A02040204020203" pitchFamily="34" charset="0"/>
                <a:cs typeface="Segoe UI" panose="020B0502040204020203" pitchFamily="34" charset="0"/>
              </a:rPr>
              <a:t>patient-level</a:t>
            </a:r>
            <a:r>
              <a:rPr lang="en-US" altLang="en-US" sz="2667" b="1" kern="1200" dirty="0">
                <a:solidFill>
                  <a:prstClr val="white"/>
                </a:solidFill>
                <a:latin typeface="Segoe UI" panose="020B0502040204020203" pitchFamily="34" charset="0"/>
                <a:ea typeface="+mn-ea"/>
                <a:cs typeface="Segoe UI" panose="020B0502040204020203" pitchFamily="34" charset="0"/>
              </a:rPr>
              <a:t> </a:t>
            </a:r>
            <a:r>
              <a:rPr lang="en-US" altLang="en-US" sz="2667" b="1" kern="1200" dirty="0">
                <a:solidFill>
                  <a:prstClr val="white"/>
                </a:solidFill>
                <a:latin typeface="Segoe UI Semibold" panose="020B0702040204020203" pitchFamily="34" charset="0"/>
                <a:ea typeface="+mn-ea"/>
                <a:cs typeface="Segoe UI Semibold" panose="020B0702040204020203" pitchFamily="34" charset="0"/>
              </a:rPr>
              <a:t>predictors of MDRO presence at hospital admission following long-term care transfers?</a:t>
            </a:r>
          </a:p>
        </p:txBody>
      </p:sp>
    </p:spTree>
    <p:extLst>
      <p:ext uri="{BB962C8B-B14F-4D97-AF65-F5344CB8AC3E}">
        <p14:creationId xmlns:p14="http://schemas.microsoft.com/office/powerpoint/2010/main" val="349129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012E54"/>
        </a:solidFill>
        <a:effectLst/>
      </p:bgPr>
    </p:bg>
    <p:spTree>
      <p:nvGrpSpPr>
        <p:cNvPr id="1" name="">
          <a:extLst>
            <a:ext uri="{FF2B5EF4-FFF2-40B4-BE49-F238E27FC236}">
              <a16:creationId xmlns:a16="http://schemas.microsoft.com/office/drawing/2014/main" id="{6170AB5A-2D2A-7064-2DFC-FCB8D42BC438}"/>
            </a:ext>
          </a:extLst>
        </p:cNvPr>
        <p:cNvGrpSpPr/>
        <p:nvPr/>
      </p:nvGrpSpPr>
      <p:grpSpPr>
        <a:xfrm>
          <a:off x="0" y="0"/>
          <a:ext cx="0" cy="0"/>
          <a:chOff x="0" y="0"/>
          <a:chExt cx="0" cy="0"/>
        </a:xfrm>
      </p:grpSpPr>
      <p:sp>
        <p:nvSpPr>
          <p:cNvPr id="123" name="Rounded Rectangle 122">
            <a:extLst>
              <a:ext uri="{FF2B5EF4-FFF2-40B4-BE49-F238E27FC236}">
                <a16:creationId xmlns:a16="http://schemas.microsoft.com/office/drawing/2014/main" id="{9952E574-1544-BEC4-60BB-9CB092016FB0}"/>
              </a:ext>
            </a:extLst>
          </p:cNvPr>
          <p:cNvSpPr/>
          <p:nvPr/>
        </p:nvSpPr>
        <p:spPr>
          <a:xfrm>
            <a:off x="331305" y="431800"/>
            <a:ext cx="2767495" cy="844811"/>
          </a:xfrm>
          <a:prstGeom prst="roundRect">
            <a:avLst/>
          </a:prstGeom>
          <a:solidFill>
            <a:srgbClr val="85B5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r>
              <a:rPr lang="en-US" sz="3600" b="1" kern="1200" dirty="0">
                <a:solidFill>
                  <a:srgbClr val="FFDE59"/>
                </a:solidFill>
                <a:latin typeface="Segoe UI Black" panose="020B0A02040204020203" pitchFamily="34" charset="0"/>
                <a:ea typeface="Segoe UI Black" panose="020B0A02040204020203" pitchFamily="34" charset="0"/>
              </a:rPr>
              <a:t>aim 2</a:t>
            </a:r>
          </a:p>
        </p:txBody>
      </p:sp>
      <p:sp>
        <p:nvSpPr>
          <p:cNvPr id="6" name="Rounded Rectangle 5">
            <a:extLst>
              <a:ext uri="{FF2B5EF4-FFF2-40B4-BE49-F238E27FC236}">
                <a16:creationId xmlns:a16="http://schemas.microsoft.com/office/drawing/2014/main" id="{A91A9F09-5659-A44E-FD82-CBFB27A2CE6A}"/>
              </a:ext>
            </a:extLst>
          </p:cNvPr>
          <p:cNvSpPr/>
          <p:nvPr/>
        </p:nvSpPr>
        <p:spPr>
          <a:xfrm>
            <a:off x="368774" y="1600200"/>
            <a:ext cx="2831626" cy="4876800"/>
          </a:xfrm>
          <a:prstGeom prst="roundRect">
            <a:avLst/>
          </a:prstGeom>
          <a:solidFill>
            <a:srgbClr val="85B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09630">
              <a:buClrTx/>
            </a:pPr>
            <a:r>
              <a:rPr lang="en-US" sz="2933" b="1" kern="1200" dirty="0">
                <a:solidFill>
                  <a:prstClr val="white"/>
                </a:solidFill>
                <a:latin typeface="Segoe UI Black" panose="020B0A02040204020203" pitchFamily="34" charset="0"/>
                <a:ea typeface="Segoe UI Black" panose="020B0A02040204020203" pitchFamily="34" charset="0"/>
                <a:cs typeface="Segoe UI Light" panose="020B0502040204020203" pitchFamily="34" charset="0"/>
              </a:rPr>
              <a:t>Figure 2. </a:t>
            </a:r>
            <a:r>
              <a:rPr lang="en-US" sz="2933" b="1" i="1" kern="1200" dirty="0">
                <a:solidFill>
                  <a:srgbClr val="012E54"/>
                </a:solidFill>
                <a:latin typeface="Segoe UI" panose="020B0502040204020203" pitchFamily="34" charset="0"/>
                <a:ea typeface="Segoe UI Black" panose="020B0A02040204020203" pitchFamily="34" charset="0"/>
                <a:cs typeface="Segoe UI" panose="020B0502040204020203" pitchFamily="34" charset="0"/>
              </a:rPr>
              <a:t>Individual</a:t>
            </a:r>
            <a:r>
              <a:rPr lang="en-US" sz="2933" i="1" kern="1200" dirty="0">
                <a:solidFill>
                  <a:srgbClr val="012E54"/>
                </a:solidFill>
                <a:latin typeface="Segoe UI" panose="020B0502040204020203" pitchFamily="34" charset="0"/>
                <a:ea typeface="Segoe UI Black" panose="020B0A02040204020203" pitchFamily="34" charset="0"/>
                <a:cs typeface="Segoe UI" panose="020B0502040204020203" pitchFamily="34" charset="0"/>
              </a:rPr>
              <a:t> MDRO Admission Prevalence Rate per 1,000 Hospital Discharges (2015–2023) </a:t>
            </a:r>
          </a:p>
        </p:txBody>
      </p:sp>
      <p:pic>
        <p:nvPicPr>
          <p:cNvPr id="3" name="Picture 2">
            <a:extLst>
              <a:ext uri="{FF2B5EF4-FFF2-40B4-BE49-F238E27FC236}">
                <a16:creationId xmlns:a16="http://schemas.microsoft.com/office/drawing/2014/main" id="{165F27FB-C693-CD8D-98D9-691654FE5F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3600" y="434975"/>
            <a:ext cx="8359253" cy="6042025"/>
          </a:xfrm>
          <a:prstGeom prst="rect">
            <a:avLst/>
          </a:prstGeom>
        </p:spPr>
      </p:pic>
    </p:spTree>
    <p:extLst>
      <p:ext uri="{BB962C8B-B14F-4D97-AF65-F5344CB8AC3E}">
        <p14:creationId xmlns:p14="http://schemas.microsoft.com/office/powerpoint/2010/main" val="32436797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012E54"/>
        </a:solidFill>
        <a:effectLst/>
      </p:bgPr>
    </p:bg>
    <p:spTree>
      <p:nvGrpSpPr>
        <p:cNvPr id="1" name="">
          <a:extLst>
            <a:ext uri="{FF2B5EF4-FFF2-40B4-BE49-F238E27FC236}">
              <a16:creationId xmlns:a16="http://schemas.microsoft.com/office/drawing/2014/main" id="{6AFD6918-D25D-D17F-BA55-824CE8A60FD4}"/>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15FA0EB9-A0C4-131F-0461-4CFD732A38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00" y="417573"/>
            <a:ext cx="8240473" cy="5893953"/>
          </a:xfrm>
          <a:prstGeom prst="rect">
            <a:avLst/>
          </a:prstGeom>
        </p:spPr>
      </p:pic>
      <p:sp>
        <p:nvSpPr>
          <p:cNvPr id="123" name="Rounded Rectangle 122">
            <a:extLst>
              <a:ext uri="{FF2B5EF4-FFF2-40B4-BE49-F238E27FC236}">
                <a16:creationId xmlns:a16="http://schemas.microsoft.com/office/drawing/2014/main" id="{B668C3B4-6CAD-F96F-7224-7D3802157BC0}"/>
              </a:ext>
            </a:extLst>
          </p:cNvPr>
          <p:cNvSpPr/>
          <p:nvPr/>
        </p:nvSpPr>
        <p:spPr>
          <a:xfrm>
            <a:off x="9093201" y="421861"/>
            <a:ext cx="2767495" cy="844811"/>
          </a:xfrm>
          <a:prstGeom prst="roundRect">
            <a:avLst/>
          </a:prstGeom>
          <a:solidFill>
            <a:srgbClr val="85B5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r>
              <a:rPr lang="en-US" sz="3600" b="1" kern="1200" dirty="0">
                <a:solidFill>
                  <a:srgbClr val="FFDE59"/>
                </a:solidFill>
                <a:latin typeface="Segoe UI Black" panose="020B0A02040204020203" pitchFamily="34" charset="0"/>
                <a:ea typeface="Segoe UI Black" panose="020B0A02040204020203" pitchFamily="34" charset="0"/>
              </a:rPr>
              <a:t>aim 2</a:t>
            </a:r>
          </a:p>
        </p:txBody>
      </p:sp>
      <p:sp>
        <p:nvSpPr>
          <p:cNvPr id="6" name="Rounded Rectangle 5">
            <a:extLst>
              <a:ext uri="{FF2B5EF4-FFF2-40B4-BE49-F238E27FC236}">
                <a16:creationId xmlns:a16="http://schemas.microsoft.com/office/drawing/2014/main" id="{9BDEB414-8C66-8B74-AD9C-FAC3A42B1159}"/>
              </a:ext>
            </a:extLst>
          </p:cNvPr>
          <p:cNvSpPr/>
          <p:nvPr/>
        </p:nvSpPr>
        <p:spPr>
          <a:xfrm>
            <a:off x="9093201" y="1549400"/>
            <a:ext cx="2818295" cy="4774826"/>
          </a:xfrm>
          <a:prstGeom prst="roundRect">
            <a:avLst/>
          </a:prstGeom>
          <a:solidFill>
            <a:srgbClr val="85B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09630">
              <a:buClrTx/>
            </a:pPr>
            <a:r>
              <a:rPr lang="en-US" sz="2667" b="1" kern="1200" dirty="0">
                <a:solidFill>
                  <a:prstClr val="white"/>
                </a:solidFill>
                <a:latin typeface="Segoe UI Black" panose="020B0A02040204020203" pitchFamily="34" charset="0"/>
                <a:ea typeface="Segoe UI Black" panose="020B0A02040204020203" pitchFamily="34" charset="0"/>
                <a:cs typeface="Arial" panose="020B0604020202020204" pitchFamily="34" charset="0"/>
              </a:rPr>
              <a:t>Figure 3. </a:t>
            </a:r>
            <a:r>
              <a:rPr lang="en-US" sz="2667" i="1" kern="1200" dirty="0">
                <a:solidFill>
                  <a:srgbClr val="012E54"/>
                </a:solidFill>
                <a:latin typeface="Segoe UI" panose="020B0502040204020203" pitchFamily="34" charset="0"/>
                <a:ea typeface="Times New Roman" panose="02020603050405020304" pitchFamily="18" charset="0"/>
                <a:cs typeface="Segoe UI" panose="020B0502040204020203" pitchFamily="34" charset="0"/>
              </a:rPr>
              <a:t>Logistic Regression Odds of </a:t>
            </a:r>
            <a:r>
              <a:rPr lang="en-US" sz="2667" b="1" i="1" kern="1200" dirty="0">
                <a:solidFill>
                  <a:srgbClr val="012E54"/>
                </a:solidFill>
                <a:latin typeface="Segoe UI" panose="020B0502040204020203" pitchFamily="34" charset="0"/>
                <a:ea typeface="Times New Roman" panose="02020603050405020304" pitchFamily="18" charset="0"/>
                <a:cs typeface="Segoe UI" panose="020B0502040204020203" pitchFamily="34" charset="0"/>
              </a:rPr>
              <a:t>Combined</a:t>
            </a:r>
            <a:r>
              <a:rPr lang="en-US" sz="2667" i="1" kern="1200" dirty="0">
                <a:solidFill>
                  <a:srgbClr val="012E54"/>
                </a:solidFill>
                <a:latin typeface="Segoe UI" panose="020B0502040204020203" pitchFamily="34" charset="0"/>
                <a:ea typeface="Times New Roman" panose="02020603050405020304" pitchFamily="18" charset="0"/>
                <a:cs typeface="Segoe UI" panose="020B0502040204020203" pitchFamily="34" charset="0"/>
              </a:rPr>
              <a:t> MDRO Admission Prevalence, by admission year (2016 – 2023)</a:t>
            </a:r>
            <a:endParaRPr lang="en-US" sz="2667" i="1" kern="1200" dirty="0">
              <a:solidFill>
                <a:srgbClr val="012E54"/>
              </a:solidFill>
              <a:latin typeface="Segoe UI" panose="020B0502040204020203" pitchFamily="34" charset="0"/>
              <a:cs typeface="Segoe UI" panose="020B0502040204020203" pitchFamily="34" charset="0"/>
            </a:endParaRPr>
          </a:p>
        </p:txBody>
      </p:sp>
      <p:sp>
        <p:nvSpPr>
          <p:cNvPr id="5" name="Rounded Rectangle 4">
            <a:extLst>
              <a:ext uri="{FF2B5EF4-FFF2-40B4-BE49-F238E27FC236}">
                <a16:creationId xmlns:a16="http://schemas.microsoft.com/office/drawing/2014/main" id="{9E472A95-24E3-8EE2-C069-6235EA4FFA0E}"/>
              </a:ext>
            </a:extLst>
          </p:cNvPr>
          <p:cNvSpPr/>
          <p:nvPr/>
        </p:nvSpPr>
        <p:spPr>
          <a:xfrm>
            <a:off x="1727200" y="844266"/>
            <a:ext cx="6502400" cy="1314734"/>
          </a:xfrm>
          <a:prstGeom prst="roundRect">
            <a:avLst/>
          </a:prstGeom>
          <a:solidFill>
            <a:srgbClr val="012E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r>
              <a:rPr lang="en-US" sz="2200" kern="1200" dirty="0">
                <a:solidFill>
                  <a:prstClr val="white"/>
                </a:solidFill>
                <a:latin typeface="Segoe UI Light" panose="020B0502040204020203" pitchFamily="34" charset="0"/>
                <a:cs typeface="Segoe UI Light" panose="020B0502040204020203" pitchFamily="34" charset="0"/>
              </a:rPr>
              <a:t>Compared to 2016, LTCF-to-hospital transfer admissions in 2023 had </a:t>
            </a:r>
            <a:r>
              <a:rPr lang="en-US" sz="2200" b="1" kern="1200" dirty="0">
                <a:solidFill>
                  <a:srgbClr val="FFDE59"/>
                </a:solidFill>
                <a:latin typeface="Segoe UI Black" panose="020B0A02040204020203" pitchFamily="34" charset="0"/>
                <a:ea typeface="Segoe UI Black" panose="020B0A02040204020203" pitchFamily="34" charset="0"/>
                <a:cs typeface="Segoe UI" panose="020B0502040204020203" pitchFamily="34" charset="0"/>
              </a:rPr>
              <a:t>48% higher odds </a:t>
            </a:r>
            <a:r>
              <a:rPr lang="en-US" sz="2200" kern="1200" dirty="0">
                <a:solidFill>
                  <a:prstClr val="white"/>
                </a:solidFill>
                <a:latin typeface="Segoe UI Light" panose="020B0502040204020203" pitchFamily="34" charset="0"/>
                <a:cs typeface="Segoe UI Light" panose="020B0502040204020203" pitchFamily="34" charset="0"/>
              </a:rPr>
              <a:t>of presenting with at least one MDRO upon admission.</a:t>
            </a:r>
          </a:p>
        </p:txBody>
      </p:sp>
      <p:sp>
        <p:nvSpPr>
          <p:cNvPr id="7" name="Oval 6">
            <a:extLst>
              <a:ext uri="{FF2B5EF4-FFF2-40B4-BE49-F238E27FC236}">
                <a16:creationId xmlns:a16="http://schemas.microsoft.com/office/drawing/2014/main" id="{83713095-F56B-92A9-9729-4661E3FBC3EF}"/>
              </a:ext>
            </a:extLst>
          </p:cNvPr>
          <p:cNvSpPr/>
          <p:nvPr/>
        </p:nvSpPr>
        <p:spPr>
          <a:xfrm>
            <a:off x="8026400" y="2768600"/>
            <a:ext cx="304800" cy="304800"/>
          </a:xfrm>
          <a:prstGeom prst="ellipse">
            <a:avLst/>
          </a:prstGeom>
          <a:solidFill>
            <a:srgbClr val="FFDE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a:solidFill>
                <a:prstClr val="white"/>
              </a:solidFill>
              <a:latin typeface="Calibri"/>
            </a:endParaRPr>
          </a:p>
        </p:txBody>
      </p:sp>
      <p:sp>
        <p:nvSpPr>
          <p:cNvPr id="8" name="Oval 7">
            <a:extLst>
              <a:ext uri="{FF2B5EF4-FFF2-40B4-BE49-F238E27FC236}">
                <a16:creationId xmlns:a16="http://schemas.microsoft.com/office/drawing/2014/main" id="{053C35B7-8C3F-F687-3513-15BB99AB1D94}"/>
              </a:ext>
            </a:extLst>
          </p:cNvPr>
          <p:cNvSpPr/>
          <p:nvPr/>
        </p:nvSpPr>
        <p:spPr>
          <a:xfrm>
            <a:off x="1625600" y="3417404"/>
            <a:ext cx="304800" cy="304800"/>
          </a:xfrm>
          <a:prstGeom prst="ellipse">
            <a:avLst/>
          </a:prstGeom>
          <a:solidFill>
            <a:srgbClr val="FFDE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a:solidFill>
                <a:prstClr val="white"/>
              </a:solidFill>
              <a:latin typeface="Calibri"/>
            </a:endParaRPr>
          </a:p>
        </p:txBody>
      </p:sp>
    </p:spTree>
    <p:extLst>
      <p:ext uri="{BB962C8B-B14F-4D97-AF65-F5344CB8AC3E}">
        <p14:creationId xmlns:p14="http://schemas.microsoft.com/office/powerpoint/2010/main" val="60517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012E54"/>
        </a:solidFill>
        <a:effectLst/>
      </p:bgPr>
    </p:bg>
    <p:spTree>
      <p:nvGrpSpPr>
        <p:cNvPr id="1" name="">
          <a:extLst>
            <a:ext uri="{FF2B5EF4-FFF2-40B4-BE49-F238E27FC236}">
              <a16:creationId xmlns:a16="http://schemas.microsoft.com/office/drawing/2014/main" id="{C6ECF0D9-6A81-B18A-1750-4F3767B16B86}"/>
            </a:ext>
          </a:extLst>
        </p:cNvPr>
        <p:cNvGrpSpPr/>
        <p:nvPr/>
      </p:nvGrpSpPr>
      <p:grpSpPr>
        <a:xfrm>
          <a:off x="0" y="0"/>
          <a:ext cx="0" cy="0"/>
          <a:chOff x="0" y="0"/>
          <a:chExt cx="0" cy="0"/>
        </a:xfrm>
      </p:grpSpPr>
      <p:sp>
        <p:nvSpPr>
          <p:cNvPr id="123" name="Rounded Rectangle 122">
            <a:extLst>
              <a:ext uri="{FF2B5EF4-FFF2-40B4-BE49-F238E27FC236}">
                <a16:creationId xmlns:a16="http://schemas.microsoft.com/office/drawing/2014/main" id="{8E5256B1-DDEE-262C-708E-13E1C1B15349}"/>
              </a:ext>
            </a:extLst>
          </p:cNvPr>
          <p:cNvSpPr/>
          <p:nvPr/>
        </p:nvSpPr>
        <p:spPr>
          <a:xfrm>
            <a:off x="211144" y="286005"/>
            <a:ext cx="1547074" cy="653795"/>
          </a:xfrm>
          <a:prstGeom prst="roundRect">
            <a:avLst/>
          </a:prstGeom>
          <a:solidFill>
            <a:srgbClr val="85B5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r>
              <a:rPr lang="en-US" sz="3600" b="1" kern="1200" dirty="0">
                <a:solidFill>
                  <a:srgbClr val="FFDE59"/>
                </a:solidFill>
                <a:latin typeface="Segoe UI Black" panose="020B0A02040204020203" pitchFamily="34" charset="0"/>
                <a:ea typeface="Segoe UI Black" panose="020B0A02040204020203" pitchFamily="34" charset="0"/>
              </a:rPr>
              <a:t>aim 2</a:t>
            </a:r>
          </a:p>
        </p:txBody>
      </p:sp>
      <p:sp>
        <p:nvSpPr>
          <p:cNvPr id="6" name="Rounded Rectangle 5">
            <a:extLst>
              <a:ext uri="{FF2B5EF4-FFF2-40B4-BE49-F238E27FC236}">
                <a16:creationId xmlns:a16="http://schemas.microsoft.com/office/drawing/2014/main" id="{62B13279-242F-21E3-EF98-0B0EE44281E5}"/>
              </a:ext>
            </a:extLst>
          </p:cNvPr>
          <p:cNvSpPr/>
          <p:nvPr/>
        </p:nvSpPr>
        <p:spPr>
          <a:xfrm>
            <a:off x="1981200" y="286005"/>
            <a:ext cx="9999656" cy="636146"/>
          </a:xfrm>
          <a:prstGeom prst="roundRect">
            <a:avLst/>
          </a:prstGeom>
          <a:solidFill>
            <a:srgbClr val="85B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09630">
              <a:buClrTx/>
            </a:pPr>
            <a:r>
              <a:rPr lang="en-US" sz="2000" b="1" kern="1200" dirty="0">
                <a:solidFill>
                  <a:prstClr val="white"/>
                </a:solidFill>
                <a:latin typeface="Segoe UI Black" panose="020B0A02040204020203" pitchFamily="34" charset="0"/>
                <a:ea typeface="Segoe UI Black" panose="020B0A02040204020203" pitchFamily="34" charset="0"/>
                <a:cs typeface="Segoe UI" panose="020B0502040204020203" pitchFamily="34" charset="0"/>
              </a:rPr>
              <a:t>Table 1. </a:t>
            </a:r>
            <a:r>
              <a:rPr lang="en-US" sz="2000" i="1" kern="1200" dirty="0">
                <a:solidFill>
                  <a:srgbClr val="012E54"/>
                </a:solidFill>
                <a:latin typeface="Segoe UI" panose="020B0502040204020203" pitchFamily="34" charset="0"/>
                <a:ea typeface="Times New Roman" panose="02020603050405020304" pitchFamily="18" charset="0"/>
                <a:cs typeface="Segoe UI" panose="020B0502040204020203" pitchFamily="34" charset="0"/>
              </a:rPr>
              <a:t>Results from multivariable logistic regression modeling </a:t>
            </a:r>
            <a:r>
              <a:rPr lang="en-US" sz="2000" b="1" i="1" kern="1200" dirty="0">
                <a:solidFill>
                  <a:srgbClr val="012E54"/>
                </a:solidFill>
                <a:latin typeface="Segoe UI" panose="020B0502040204020203" pitchFamily="34" charset="0"/>
                <a:ea typeface="Times New Roman" panose="02020603050405020304" pitchFamily="18" charset="0"/>
                <a:cs typeface="Segoe UI" panose="020B0502040204020203" pitchFamily="34" charset="0"/>
              </a:rPr>
              <a:t>combined</a:t>
            </a:r>
            <a:r>
              <a:rPr lang="en-US" sz="2000" i="1" kern="1200" dirty="0">
                <a:solidFill>
                  <a:srgbClr val="012E54"/>
                </a:solidFill>
                <a:latin typeface="Segoe UI" panose="020B0502040204020203" pitchFamily="34" charset="0"/>
                <a:ea typeface="Times New Roman" panose="02020603050405020304" pitchFamily="18" charset="0"/>
                <a:cs typeface="Segoe UI" panose="020B0502040204020203" pitchFamily="34" charset="0"/>
              </a:rPr>
              <a:t> MDRO admission prevalence by patient demographic and entry modality factors (n=12,425)</a:t>
            </a:r>
            <a:endParaRPr lang="en-US" sz="2000" i="1" kern="1200" dirty="0">
              <a:solidFill>
                <a:srgbClr val="012E54"/>
              </a:solidFill>
              <a:latin typeface="Segoe UI" panose="020B0502040204020203" pitchFamily="34" charset="0"/>
              <a:cs typeface="Segoe UI" panose="020B0502040204020203" pitchFamily="34" charset="0"/>
            </a:endParaRPr>
          </a:p>
        </p:txBody>
      </p:sp>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5670A613-C624-B44B-2369-1C17705DDB3A}"/>
                  </a:ext>
                </a:extLst>
              </p:cNvPr>
              <p:cNvGraphicFramePr>
                <a:graphicFrameLocks noGrp="1"/>
              </p:cNvGraphicFramePr>
              <p:nvPr/>
            </p:nvGraphicFramePr>
            <p:xfrm>
              <a:off x="211144" y="1064513"/>
              <a:ext cx="11769713" cy="5479125"/>
            </p:xfrm>
            <a:graphic>
              <a:graphicData uri="http://schemas.openxmlformats.org/drawingml/2006/table">
                <a:tbl>
                  <a:tblPr firstRow="1" firstCol="1">
                    <a:tableStyleId>{5C22544A-7EE6-4342-B048-85BDC9FD1C3A}</a:tableStyleId>
                  </a:tblPr>
                  <a:tblGrid>
                    <a:gridCol w="3802057">
                      <a:extLst>
                        <a:ext uri="{9D8B030D-6E8A-4147-A177-3AD203B41FA5}">
                          <a16:colId xmlns:a16="http://schemas.microsoft.com/office/drawing/2014/main" val="3273351616"/>
                        </a:ext>
                      </a:extLst>
                    </a:gridCol>
                    <a:gridCol w="4325943">
                      <a:extLst>
                        <a:ext uri="{9D8B030D-6E8A-4147-A177-3AD203B41FA5}">
                          <a16:colId xmlns:a16="http://schemas.microsoft.com/office/drawing/2014/main" val="2470849575"/>
                        </a:ext>
                      </a:extLst>
                    </a:gridCol>
                    <a:gridCol w="1168400">
                      <a:extLst>
                        <a:ext uri="{9D8B030D-6E8A-4147-A177-3AD203B41FA5}">
                          <a16:colId xmlns:a16="http://schemas.microsoft.com/office/drawing/2014/main" val="947539043"/>
                        </a:ext>
                      </a:extLst>
                    </a:gridCol>
                    <a:gridCol w="1676400">
                      <a:extLst>
                        <a:ext uri="{9D8B030D-6E8A-4147-A177-3AD203B41FA5}">
                          <a16:colId xmlns:a16="http://schemas.microsoft.com/office/drawing/2014/main" val="1957468436"/>
                        </a:ext>
                      </a:extLst>
                    </a:gridCol>
                    <a:gridCol w="796913">
                      <a:extLst>
                        <a:ext uri="{9D8B030D-6E8A-4147-A177-3AD203B41FA5}">
                          <a16:colId xmlns:a16="http://schemas.microsoft.com/office/drawing/2014/main" val="3825512306"/>
                        </a:ext>
                      </a:extLst>
                    </a:gridCol>
                  </a:tblGrid>
                  <a:tr h="288375">
                    <a:tc>
                      <a:txBody>
                        <a:bodyPr/>
                        <a:lstStyle/>
                        <a:p>
                          <a:pPr marL="0" marR="0" algn="ctr">
                            <a:lnSpc>
                              <a:spcPct val="115000"/>
                            </a:lnSpc>
                            <a:spcAft>
                              <a:spcPts val="800"/>
                            </a:spcAft>
                            <a:buNone/>
                          </a:pPr>
                          <a:endParaRPr lang="en-US" sz="1800" b="1" i="0" kern="100" dirty="0">
                            <a:solidFill>
                              <a:srgbClr val="C8DAE8"/>
                            </a:solidFill>
                            <a:effectLst/>
                            <a:latin typeface="Segoe UI Black" panose="020B0A02040204020203" pitchFamily="34" charset="0"/>
                            <a:ea typeface="Segoe UI Black" panose="020B0A02040204020203" pitchFamily="34" charset="0"/>
                            <a:cs typeface="Segoe UI" panose="020B0502040204020203" pitchFamily="34" charset="0"/>
                          </a:endParaRPr>
                        </a:p>
                      </a:txBody>
                      <a:tcPr marL="45720" marR="45720" marT="0" marB="0">
                        <a:lnL w="12700" cap="flat" cmpd="sng" algn="ctr">
                          <a:noFill/>
                          <a:prstDash val="solid"/>
                          <a:round/>
                          <a:headEnd type="none" w="med" len="med"/>
                          <a:tailEnd type="none" w="med" len="med"/>
                        </a:lnL>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1F44"/>
                        </a:solidFill>
                      </a:tcPr>
                    </a:tc>
                    <a:tc>
                      <a:txBody>
                        <a:bodyPr/>
                        <a:lstStyle/>
                        <a:p>
                          <a:pPr marL="0" marR="0" algn="ctr">
                            <a:lnSpc>
                              <a:spcPct val="115000"/>
                            </a:lnSpc>
                            <a:spcAft>
                              <a:spcPts val="800"/>
                            </a:spcAft>
                            <a:buNone/>
                          </a:pPr>
                          <a:r>
                            <a:rPr lang="en-US" sz="1800" b="0" i="1" kern="0" dirty="0">
                              <a:effectLst/>
                              <a:latin typeface="Segoe UI" panose="020B0502040204020203" pitchFamily="34" charset="0"/>
                              <a:cs typeface="Segoe UI" panose="020B0502040204020203" pitchFamily="34" charset="0"/>
                            </a:rPr>
                            <a:t> </a:t>
                          </a:r>
                          <a:r>
                            <a:rPr lang="en-US" sz="1800" b="0" i="1" kern="0" dirty="0">
                              <a:solidFill>
                                <a:srgbClr val="C8DAE8"/>
                              </a:solidFill>
                              <a:effectLst/>
                              <a:latin typeface="Segoe UI" panose="020B0502040204020203" pitchFamily="34" charset="0"/>
                              <a:cs typeface="Segoe UI" panose="020B0502040204020203" pitchFamily="34" charset="0"/>
                            </a:rPr>
                            <a:t>Patient-level Predictors</a:t>
                          </a:r>
                          <a:endParaRPr lang="en-US" sz="1800" b="0" i="1" kern="100" dirty="0">
                            <a:solidFill>
                              <a:srgbClr val="C8DAE8"/>
                            </a:solidFill>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1F44"/>
                        </a:solidFill>
                      </a:tcPr>
                    </a:tc>
                    <a:tc>
                      <a:txBody>
                        <a:bodyPr/>
                        <a:lstStyle/>
                        <a:p>
                          <a:pPr marL="0" marR="0" algn="ctr">
                            <a:lnSpc>
                              <a:spcPct val="115000"/>
                            </a:lnSpc>
                            <a:spcAft>
                              <a:spcPts val="800"/>
                            </a:spcAft>
                            <a:buNone/>
                          </a:pPr>
                          <a:r>
                            <a:rPr lang="en-US" sz="1800" b="1" i="0" kern="0" dirty="0" err="1">
                              <a:effectLst/>
                              <a:latin typeface="Segoe UI Black" panose="020B0A02040204020203" pitchFamily="34" charset="0"/>
                              <a:ea typeface="Segoe UI Black" panose="020B0A02040204020203" pitchFamily="34" charset="0"/>
                              <a:cs typeface="Segoe UI" panose="020B0502040204020203" pitchFamily="34" charset="0"/>
                            </a:rPr>
                            <a:t>aOR</a:t>
                          </a:r>
                          <a:endParaRPr lang="en-US" sz="1800" b="1" i="0" kern="100" dirty="0">
                            <a:effectLst/>
                            <a:latin typeface="Segoe UI Black" panose="020B0A02040204020203" pitchFamily="34" charset="0"/>
                            <a:ea typeface="Segoe UI Black" panose="020B0A02040204020203" pitchFamily="34" charset="0"/>
                            <a:cs typeface="Segoe UI" panose="020B0502040204020203" pitchFamily="34" charset="0"/>
                          </a:endParaRPr>
                        </a:p>
                      </a:txBody>
                      <a:tcPr marL="45720" marR="45720" marT="0" marB="0">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1F44"/>
                        </a:solidFill>
                      </a:tcPr>
                    </a:tc>
                    <a:tc>
                      <a:txBody>
                        <a:bodyPr/>
                        <a:lstStyle/>
                        <a:p>
                          <a:pPr marL="0" marR="0" algn="ctr">
                            <a:lnSpc>
                              <a:spcPct val="115000"/>
                            </a:lnSpc>
                            <a:spcAft>
                              <a:spcPts val="800"/>
                            </a:spcAft>
                            <a:buNone/>
                          </a:pPr>
                          <a:r>
                            <a:rPr lang="en-US" sz="1800" b="1" i="0" kern="0" dirty="0">
                              <a:effectLst/>
                              <a:latin typeface="Segoe UI Black" panose="020B0A02040204020203" pitchFamily="34" charset="0"/>
                              <a:ea typeface="Segoe UI Black" panose="020B0A02040204020203" pitchFamily="34" charset="0"/>
                              <a:cs typeface="Segoe UI" panose="020B0502040204020203" pitchFamily="34" charset="0"/>
                            </a:rPr>
                            <a:t>95% CI</a:t>
                          </a:r>
                          <a:endParaRPr lang="en-US" sz="1800" b="1" i="0" kern="100" dirty="0">
                            <a:effectLst/>
                            <a:latin typeface="Segoe UI Black" panose="020B0A02040204020203" pitchFamily="34" charset="0"/>
                            <a:ea typeface="Segoe UI Black" panose="020B0A02040204020203" pitchFamily="34" charset="0"/>
                            <a:cs typeface="Segoe UI" panose="020B0502040204020203" pitchFamily="34" charset="0"/>
                          </a:endParaRPr>
                        </a:p>
                      </a:txBody>
                      <a:tcPr marL="45720" marR="45720" marT="0" marB="0">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1F44"/>
                        </a:solidFill>
                      </a:tcPr>
                    </a:tc>
                    <a:tc>
                      <a:txBody>
                        <a:bodyPr/>
                        <a:lstStyle/>
                        <a:p>
                          <a:pPr marL="0" marR="0" algn="ctr">
                            <a:lnSpc>
                              <a:spcPct val="115000"/>
                            </a:lnSpc>
                            <a:spcAft>
                              <a:spcPts val="800"/>
                            </a:spcAft>
                            <a:buNone/>
                          </a:pPr>
                          <a:r>
                            <a:rPr lang="en-US" sz="1800" b="1" i="0" kern="0" dirty="0">
                              <a:effectLst/>
                              <a:latin typeface="Segoe UI Black" panose="020B0A02040204020203" pitchFamily="34" charset="0"/>
                              <a:ea typeface="Segoe UI Black" panose="020B0A02040204020203" pitchFamily="34" charset="0"/>
                              <a:cs typeface="Segoe UI" panose="020B0502040204020203" pitchFamily="34" charset="0"/>
                            </a:rPr>
                            <a:t>Sig</a:t>
                          </a:r>
                          <a:endParaRPr lang="en-US" sz="1800" b="1" i="0" kern="100" dirty="0">
                            <a:effectLst/>
                            <a:latin typeface="Segoe UI Black" panose="020B0A02040204020203" pitchFamily="34" charset="0"/>
                            <a:ea typeface="Segoe UI Black" panose="020B0A02040204020203" pitchFamily="34" charset="0"/>
                            <a:cs typeface="Segoe UI" panose="020B0502040204020203" pitchFamily="34" charset="0"/>
                          </a:endParaRPr>
                        </a:p>
                      </a:txBody>
                      <a:tcPr marL="45720" marR="45720" marT="0" marB="0">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1F44"/>
                        </a:solidFill>
                      </a:tcPr>
                    </a:tc>
                    <a:extLst>
                      <a:ext uri="{0D108BD9-81ED-4DB2-BD59-A6C34878D82A}">
                        <a16:rowId xmlns:a16="http://schemas.microsoft.com/office/drawing/2014/main" val="404010427"/>
                      </a:ext>
                    </a:extLst>
                  </a:tr>
                  <a:tr h="288375">
                    <a:tc rowSpan="4">
                      <a:txBody>
                        <a:bodyPr/>
                        <a:lstStyle/>
                        <a:p>
                          <a:pPr marL="0" marR="0" lvl="0" indent="0" algn="r" defTabSz="914400" rtl="0" eaLnBrk="1" fontAlgn="auto" latinLnBrk="0" hangingPunct="1">
                            <a:lnSpc>
                              <a:spcPct val="115000"/>
                            </a:lnSpc>
                            <a:spcBef>
                              <a:spcPts val="0"/>
                            </a:spcBef>
                            <a:spcAft>
                              <a:spcPts val="800"/>
                            </a:spcAft>
                            <a:buClrTx/>
                            <a:buSzTx/>
                            <a:buFontTx/>
                            <a:buNone/>
                            <a:tabLst/>
                            <a:defRPr/>
                          </a:pPr>
                          <a:r>
                            <a:rPr lang="en-US" sz="1800" b="1" i="0" kern="0" dirty="0">
                              <a:solidFill>
                                <a:schemeClr val="bg1"/>
                              </a:solidFill>
                              <a:effectLst/>
                              <a:latin typeface="Segoe UI Black" panose="020B0A02040204020203" pitchFamily="34" charset="0"/>
                              <a:ea typeface="Segoe UI Black" panose="020B0A02040204020203" pitchFamily="34" charset="0"/>
                              <a:cs typeface="Segoe UI" panose="020B0502040204020203" pitchFamily="34" charset="0"/>
                            </a:rPr>
                            <a:t>Age (years)</a:t>
                          </a:r>
                          <a:endParaRPr lang="en-US" sz="1800" b="1" i="0" kern="100" dirty="0">
                            <a:solidFill>
                              <a:schemeClr val="bg1"/>
                            </a:solidFill>
                            <a:effectLst/>
                            <a:latin typeface="Segoe UI Black" panose="020B0A02040204020203" pitchFamily="34" charset="0"/>
                            <a:ea typeface="Segoe UI Black" panose="020B0A02040204020203" pitchFamily="34" charset="0"/>
                            <a:cs typeface="Segoe UI" panose="020B0502040204020203" pitchFamily="34" charset="0"/>
                          </a:endParaRPr>
                        </a:p>
                      </a:txBody>
                      <a:tcPr marL="45720" marR="4572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1F44"/>
                        </a:solidFill>
                      </a:tcPr>
                    </a:tc>
                    <a:tc>
                      <a:txBody>
                        <a:bodyPr/>
                        <a:lstStyle/>
                        <a:p>
                          <a:pPr marL="0" marR="0" algn="r">
                            <a:lnSpc>
                              <a:spcPct val="115000"/>
                            </a:lnSpc>
                            <a:spcAft>
                              <a:spcPts val="800"/>
                            </a:spcAft>
                            <a:buNone/>
                          </a:pPr>
                          <a:r>
                            <a:rPr lang="en-US" sz="1800" b="0" i="1" kern="0" dirty="0">
                              <a:solidFill>
                                <a:schemeClr val="bg1"/>
                              </a:solidFill>
                              <a:effectLst/>
                              <a:latin typeface="Segoe UI" panose="020B0502040204020203" pitchFamily="34" charset="0"/>
                              <a:cs typeface="Segoe UI" panose="020B0502040204020203" pitchFamily="34" charset="0"/>
                            </a:rPr>
                            <a:t>18 – 44 </a:t>
                          </a:r>
                          <a:r>
                            <a:rPr lang="en-US" sz="1800" b="0" i="1" kern="0" dirty="0">
                              <a:solidFill>
                                <a:schemeClr val="bg1"/>
                              </a:solidFill>
                              <a:effectLst/>
                              <a:latin typeface="Segoe UI Light" panose="020B0502040204020203" pitchFamily="34" charset="0"/>
                              <a:cs typeface="Segoe UI Light" panose="020B0502040204020203" pitchFamily="34" charset="0"/>
                            </a:rPr>
                            <a:t>(ref)</a:t>
                          </a:r>
                          <a:endParaRPr lang="en-US" sz="1800" b="0" i="1" kern="100" dirty="0">
                            <a:solidFill>
                              <a:schemeClr val="bg1"/>
                            </a:solidFill>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45720" marR="45720" marT="0" marB="0">
                        <a:lnL w="12700" cap="flat" cmpd="sng" algn="ctr">
                          <a:solidFill>
                            <a:schemeClr val="bg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1F44"/>
                        </a:solidFill>
                      </a:tcPr>
                    </a:tc>
                    <a:tc>
                      <a:txBody>
                        <a:bodyPr/>
                        <a:lstStyle/>
                        <a:p>
                          <a:pPr marL="0" marR="0" algn="ctr">
                            <a:lnSpc>
                              <a:spcPct val="115000"/>
                            </a:lnSpc>
                            <a:spcAft>
                              <a:spcPts val="800"/>
                            </a:spcAft>
                            <a:buNone/>
                          </a:pPr>
                          <a:r>
                            <a:rPr lang="en-US" sz="1800" b="0" i="0" kern="100" dirty="0">
                              <a:effectLst/>
                              <a:latin typeface="Segoe UI" panose="020B0502040204020203" pitchFamily="34" charset="0"/>
                              <a:ea typeface="Times New Roman" panose="02020603050405020304" pitchFamily="18" charset="0"/>
                              <a:cs typeface="Segoe UI" panose="020B0502040204020203" pitchFamily="34" charset="0"/>
                            </a:rPr>
                            <a:t>1</a:t>
                          </a:r>
                        </a:p>
                      </a:txBody>
                      <a:tcPr marL="45720" marR="45720" marT="0" marB="0">
                        <a:lnL w="12700" cmpd="sng">
                          <a:noFill/>
                        </a:lnL>
                        <a:lnT w="9525" cap="flat" cmpd="sng" algn="ctr">
                          <a:solidFill>
                            <a:schemeClr val="bg1"/>
                          </a:solidFill>
                          <a:prstDash val="solid"/>
                          <a:round/>
                          <a:headEnd type="none" w="med" len="med"/>
                          <a:tailEnd type="none" w="med" len="med"/>
                        </a:lnT>
                        <a:solidFill>
                          <a:schemeClr val="bg1"/>
                        </a:solidFill>
                      </a:tcPr>
                    </a:tc>
                    <a:tc>
                      <a:txBody>
                        <a:bodyPr/>
                        <a:lstStyle/>
                        <a:p>
                          <a:pPr marL="0" marR="0" algn="ctr">
                            <a:lnSpc>
                              <a:spcPct val="115000"/>
                            </a:lnSpc>
                            <a:spcAft>
                              <a:spcPts val="800"/>
                            </a:spcAft>
                            <a:buNone/>
                          </a:pPr>
                          <a:r>
                            <a:rPr lang="en-US" sz="1800" b="1" i="1" kern="100" dirty="0">
                              <a:effectLst/>
                              <a:latin typeface="Segoe UI" panose="020B0502040204020203" pitchFamily="34" charset="0"/>
                              <a:ea typeface="Times New Roman" panose="02020603050405020304" pitchFamily="18" charset="0"/>
                              <a:cs typeface="Segoe UI" panose="020B0502040204020203" pitchFamily="34" charset="0"/>
                            </a:rPr>
                            <a:t>-</a:t>
                          </a:r>
                        </a:p>
                      </a:txBody>
                      <a:tcPr marL="45720" marR="45720" marT="0" marB="0">
                        <a:lnT w="9525" cap="flat" cmpd="sng" algn="ctr">
                          <a:solidFill>
                            <a:schemeClr val="bg1"/>
                          </a:solidFill>
                          <a:prstDash val="solid"/>
                          <a:round/>
                          <a:headEnd type="none" w="med" len="med"/>
                          <a:tailEnd type="none" w="med" len="med"/>
                        </a:lnT>
                        <a:solidFill>
                          <a:schemeClr val="bg1"/>
                        </a:solidFill>
                      </a:tcPr>
                    </a:tc>
                    <a:tc>
                      <a:txBody>
                        <a:bodyPr/>
                        <a:lstStyle/>
                        <a:p>
                          <a:pPr marL="0" marR="0" algn="ctr">
                            <a:lnSpc>
                              <a:spcPct val="115000"/>
                            </a:lnSpc>
                            <a:spcAft>
                              <a:spcPts val="800"/>
                            </a:spcAft>
                            <a:buNone/>
                          </a:pPr>
                          <a:endParaRPr lang="en-US" sz="1800" b="1" i="1"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257075049"/>
                      </a:ext>
                    </a:extLst>
                  </a:tr>
                  <a:tr h="288375">
                    <a:tc vMerge="1">
                      <a:txBody>
                        <a:bodyPr/>
                        <a:lstStyle/>
                        <a:p>
                          <a:pPr marL="0" marR="0" algn="r">
                            <a:lnSpc>
                              <a:spcPct val="115000"/>
                            </a:lnSpc>
                            <a:spcAft>
                              <a:spcPts val="800"/>
                            </a:spcAft>
                            <a:buNone/>
                          </a:pPr>
                          <a:endParaRPr lang="en-US" sz="2400" b="0" i="1" kern="100" dirty="0">
                            <a:solidFill>
                              <a:schemeClr val="bg1"/>
                            </a:solidFill>
                            <a:effectLst/>
                            <a:latin typeface="Avenir Next" panose="020B0503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1F44"/>
                        </a:solidFill>
                      </a:tcPr>
                    </a:tc>
                    <a:tc>
                      <a:txBody>
                        <a:bodyPr/>
                        <a:lstStyle/>
                        <a:p>
                          <a:pPr marL="0" marR="0" algn="r">
                            <a:lnSpc>
                              <a:spcPct val="115000"/>
                            </a:lnSpc>
                            <a:spcAft>
                              <a:spcPts val="800"/>
                            </a:spcAft>
                            <a:buNone/>
                          </a:pPr>
                          <a:r>
                            <a:rPr lang="en-US" sz="1800" b="0" i="1" kern="0" dirty="0">
                              <a:solidFill>
                                <a:schemeClr val="bg1"/>
                              </a:solidFill>
                              <a:effectLst/>
                              <a:latin typeface="Segoe UI" panose="020B0502040204020203" pitchFamily="34" charset="0"/>
                              <a:cs typeface="Segoe UI" panose="020B0502040204020203" pitchFamily="34" charset="0"/>
                            </a:rPr>
                            <a:t>45 - 64</a:t>
                          </a:r>
                          <a:endParaRPr lang="en-US" sz="1800" b="0" i="1" kern="100"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1F44"/>
                        </a:solidFill>
                      </a:tcPr>
                    </a:tc>
                    <a:tc>
                      <a:txBody>
                        <a:bodyPr/>
                        <a:lstStyle/>
                        <a:p>
                          <a:pPr marL="0" marR="0" algn="ctr">
                            <a:lnSpc>
                              <a:spcPct val="115000"/>
                            </a:lnSpc>
                            <a:spcAft>
                              <a:spcPts val="800"/>
                            </a:spcAft>
                            <a:buNone/>
                          </a:pPr>
                          <a:r>
                            <a:rPr lang="en-US" sz="1800" kern="100" dirty="0">
                              <a:effectLst/>
                              <a:latin typeface="Segoe UI" panose="020B0502040204020203" pitchFamily="34" charset="0"/>
                              <a:ea typeface="Times New Roman" panose="02020603050405020304" pitchFamily="18" charset="0"/>
                              <a:cs typeface="Segoe UI" panose="020B0502040204020203" pitchFamily="34" charset="0"/>
                            </a:rPr>
                            <a:t>1.92</a:t>
                          </a:r>
                        </a:p>
                      </a:txBody>
                      <a:tcPr marL="45720" marR="45720" marT="0" marB="0">
                        <a:lnL w="12700" cmpd="sng">
                          <a:noFill/>
                        </a:lnL>
                        <a:solidFill>
                          <a:srgbClr val="C8DAE8"/>
                        </a:solidFill>
                      </a:tcPr>
                    </a:tc>
                    <a:tc>
                      <a:txBody>
                        <a:bodyPr/>
                        <a:lstStyle/>
                        <a:p>
                          <a:pPr marL="0" marR="0" algn="ctr">
                            <a:lnSpc>
                              <a:spcPct val="115000"/>
                            </a:lnSpc>
                            <a:spcAft>
                              <a:spcPts val="800"/>
                            </a:spcAft>
                            <a:buNone/>
                          </a:pPr>
                          <a:r>
                            <a:rPr lang="en-US" sz="1800" kern="100" dirty="0">
                              <a:effectLst/>
                              <a:latin typeface="Segoe UI" panose="020B0502040204020203" pitchFamily="34" charset="0"/>
                              <a:ea typeface="Times New Roman" panose="02020603050405020304" pitchFamily="18" charset="0"/>
                              <a:cs typeface="Segoe UI" panose="020B0502040204020203" pitchFamily="34" charset="0"/>
                            </a:rPr>
                            <a:t>1.54 – 2.41</a:t>
                          </a:r>
                        </a:p>
                      </a:txBody>
                      <a:tcPr marL="45720" marR="45720" marT="0" marB="0">
                        <a:solidFill>
                          <a:srgbClr val="C8DAE8"/>
                        </a:solidFill>
                      </a:tcPr>
                    </a:tc>
                    <a:tc>
                      <a:txBody>
                        <a:bodyPr/>
                        <a:lstStyle/>
                        <a:p>
                          <a:pPr marL="0" marR="0" algn="ctr">
                            <a:lnSpc>
                              <a:spcPct val="115000"/>
                            </a:lnSpc>
                            <a:spcAft>
                              <a:spcPts val="800"/>
                            </a:spcAft>
                            <a:buNone/>
                          </a:pPr>
                          <a:r>
                            <a:rPr lang="en-US" sz="1800" b="1" i="0" kern="100" dirty="0">
                              <a:effectLst/>
                              <a:latin typeface="Segoe UI" panose="020B0502040204020203" pitchFamily="34" charset="0"/>
                              <a:ea typeface="Times New Roman" panose="02020603050405020304" pitchFamily="18" charset="0"/>
                              <a:cs typeface="Segoe UI" panose="020B0502040204020203" pitchFamily="34" charset="0"/>
                            </a:rPr>
                            <a:t>***</a:t>
                          </a:r>
                        </a:p>
                      </a:txBody>
                      <a:tcPr marL="45720" marR="45720" marT="0" marB="0">
                        <a:lnR w="12700" cap="flat" cmpd="sng" algn="ctr">
                          <a:noFill/>
                          <a:prstDash val="solid"/>
                          <a:round/>
                          <a:headEnd type="none" w="med" len="med"/>
                          <a:tailEnd type="none" w="med" len="med"/>
                        </a:lnR>
                        <a:solidFill>
                          <a:srgbClr val="C8DAE8"/>
                        </a:solidFill>
                      </a:tcPr>
                    </a:tc>
                    <a:extLst>
                      <a:ext uri="{0D108BD9-81ED-4DB2-BD59-A6C34878D82A}">
                        <a16:rowId xmlns:a16="http://schemas.microsoft.com/office/drawing/2014/main" val="3504090528"/>
                      </a:ext>
                    </a:extLst>
                  </a:tr>
                  <a:tr h="288375">
                    <a:tc vMerge="1">
                      <a:txBody>
                        <a:bodyPr/>
                        <a:lstStyle/>
                        <a:p>
                          <a:pPr marL="0" marR="0" algn="r">
                            <a:lnSpc>
                              <a:spcPct val="115000"/>
                            </a:lnSpc>
                            <a:spcAft>
                              <a:spcPts val="800"/>
                            </a:spcAft>
                            <a:buNone/>
                          </a:pPr>
                          <a:endParaRPr lang="en-US" sz="2400" b="0" i="1" kern="100" dirty="0">
                            <a:solidFill>
                              <a:schemeClr val="bg1"/>
                            </a:solidFill>
                            <a:effectLst/>
                            <a:latin typeface="Avenir Next" panose="020B0503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1F44"/>
                        </a:solidFill>
                      </a:tcPr>
                    </a:tc>
                    <a:tc>
                      <a:txBody>
                        <a:bodyPr/>
                        <a:lstStyle/>
                        <a:p>
                          <a:pPr marL="0" marR="0" algn="r">
                            <a:lnSpc>
                              <a:spcPct val="115000"/>
                            </a:lnSpc>
                            <a:spcAft>
                              <a:spcPts val="800"/>
                            </a:spcAft>
                            <a:buNone/>
                          </a:pPr>
                          <a:r>
                            <a:rPr lang="en-US" sz="1800" b="0" i="1" kern="100"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rPr>
                            <a:t>65 - 79</a:t>
                          </a:r>
                        </a:p>
                      </a:txBody>
                      <a:tcPr marL="45720" marR="45720" marT="0" marB="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1F44"/>
                        </a:solidFill>
                      </a:tcPr>
                    </a:tc>
                    <a:tc>
                      <a:txBody>
                        <a:bodyPr/>
                        <a:lstStyle/>
                        <a:p>
                          <a:pPr marL="0" marR="0" algn="ctr">
                            <a:lnSpc>
                              <a:spcPct val="115000"/>
                            </a:lnSpc>
                            <a:spcAft>
                              <a:spcPts val="800"/>
                            </a:spcAft>
                            <a:buNone/>
                          </a:pPr>
                          <a:r>
                            <a:rPr lang="en-US" sz="1800" kern="100" dirty="0">
                              <a:effectLst/>
                              <a:latin typeface="Segoe UI" panose="020B0502040204020203" pitchFamily="34" charset="0"/>
                              <a:ea typeface="Times New Roman" panose="02020603050405020304" pitchFamily="18" charset="0"/>
                              <a:cs typeface="Segoe UI" panose="020B0502040204020203" pitchFamily="34" charset="0"/>
                            </a:rPr>
                            <a:t>1.74</a:t>
                          </a:r>
                        </a:p>
                      </a:txBody>
                      <a:tcPr marL="45720" marR="45720" marT="0" marB="0">
                        <a:lnL w="12700" cmpd="sng">
                          <a:noFill/>
                        </a:lnL>
                        <a:solidFill>
                          <a:srgbClr val="C8DAE8"/>
                        </a:solidFill>
                      </a:tcPr>
                    </a:tc>
                    <a:tc>
                      <a:txBody>
                        <a:bodyPr/>
                        <a:lstStyle/>
                        <a:p>
                          <a:pPr marL="0" marR="0" algn="ctr">
                            <a:lnSpc>
                              <a:spcPct val="115000"/>
                            </a:lnSpc>
                            <a:spcAft>
                              <a:spcPts val="800"/>
                            </a:spcAft>
                            <a:buNone/>
                          </a:pPr>
                          <a:r>
                            <a:rPr lang="en-US" sz="1800" kern="100" dirty="0">
                              <a:effectLst/>
                              <a:latin typeface="Segoe UI" panose="020B0502040204020203" pitchFamily="34" charset="0"/>
                              <a:ea typeface="Times New Roman" panose="02020603050405020304" pitchFamily="18" charset="0"/>
                              <a:cs typeface="Segoe UI" panose="020B0502040204020203" pitchFamily="34" charset="0"/>
                            </a:rPr>
                            <a:t>1.39 – 2.17</a:t>
                          </a:r>
                        </a:p>
                      </a:txBody>
                      <a:tcPr marL="45720" marR="45720" marT="0" marB="0">
                        <a:solidFill>
                          <a:srgbClr val="C8DAE8"/>
                        </a:solidFill>
                      </a:tcPr>
                    </a:tc>
                    <a:tc>
                      <a:txBody>
                        <a:bodyPr/>
                        <a:lstStyle/>
                        <a:p>
                          <a:pPr marL="0" marR="0" algn="ctr">
                            <a:lnSpc>
                              <a:spcPct val="115000"/>
                            </a:lnSpc>
                            <a:spcAft>
                              <a:spcPts val="800"/>
                            </a:spcAft>
                            <a:buNone/>
                          </a:pPr>
                          <a:r>
                            <a:rPr lang="en-US" sz="1800" b="1" i="0" kern="100" dirty="0">
                              <a:effectLst/>
                              <a:latin typeface="Segoe UI" panose="020B0502040204020203" pitchFamily="34" charset="0"/>
                              <a:ea typeface="Times New Roman" panose="02020603050405020304" pitchFamily="18" charset="0"/>
                              <a:cs typeface="Segoe UI" panose="020B0502040204020203" pitchFamily="34" charset="0"/>
                            </a:rPr>
                            <a:t>***</a:t>
                          </a:r>
                        </a:p>
                      </a:txBody>
                      <a:tcPr marL="45720" marR="45720" marT="0" marB="0">
                        <a:lnR w="12700" cap="flat" cmpd="sng" algn="ctr">
                          <a:noFill/>
                          <a:prstDash val="solid"/>
                          <a:round/>
                          <a:headEnd type="none" w="med" len="med"/>
                          <a:tailEnd type="none" w="med" len="med"/>
                        </a:lnR>
                        <a:solidFill>
                          <a:srgbClr val="C8DAE8"/>
                        </a:solidFill>
                      </a:tcPr>
                    </a:tc>
                    <a:extLst>
                      <a:ext uri="{0D108BD9-81ED-4DB2-BD59-A6C34878D82A}">
                        <a16:rowId xmlns:a16="http://schemas.microsoft.com/office/drawing/2014/main" val="1240747174"/>
                      </a:ext>
                    </a:extLst>
                  </a:tr>
                  <a:tr h="288375">
                    <a:tc vMerge="1">
                      <a:txBody>
                        <a:bodyPr/>
                        <a:lstStyle/>
                        <a:p>
                          <a:pPr marL="0" marR="0" lvl="0" indent="0" algn="r" defTabSz="2560320" rtl="0" eaLnBrk="1" fontAlgn="auto" latinLnBrk="0" hangingPunct="1">
                            <a:lnSpc>
                              <a:spcPct val="115000"/>
                            </a:lnSpc>
                            <a:spcBef>
                              <a:spcPts val="0"/>
                            </a:spcBef>
                            <a:spcAft>
                              <a:spcPts val="800"/>
                            </a:spcAft>
                            <a:buClrTx/>
                            <a:buSzTx/>
                            <a:buFontTx/>
                            <a:buNone/>
                            <a:tabLst/>
                            <a:defRPr/>
                          </a:pPr>
                          <a:endParaRPr lang="en-US" sz="2400" b="0" i="1" kern="100" dirty="0">
                            <a:solidFill>
                              <a:schemeClr val="bg1"/>
                            </a:solidFill>
                            <a:effectLst/>
                            <a:latin typeface="Avenir Next" panose="020B0503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mpd="sng">
                          <a:noFill/>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1F44"/>
                        </a:solidFill>
                      </a:tcPr>
                    </a:tc>
                    <a:tc>
                      <a:txBody>
                        <a:bodyPr/>
                        <a:lstStyle/>
                        <a:p>
                          <a:pPr marL="0" marR="0" lvl="0" indent="0" algn="r" defTabSz="2560320" rtl="0" eaLnBrk="1" fontAlgn="auto" latinLnBrk="0" hangingPunct="1">
                            <a:lnSpc>
                              <a:spcPct val="115000"/>
                            </a:lnSpc>
                            <a:spcBef>
                              <a:spcPts val="0"/>
                            </a:spcBef>
                            <a:spcAft>
                              <a:spcPts val="800"/>
                            </a:spcAft>
                            <a:buClrTx/>
                            <a:buSzTx/>
                            <a:buFontTx/>
                            <a:buNone/>
                            <a:tabLst/>
                            <a:defRPr/>
                          </a:pPr>
                          <a:r>
                            <a:rPr lang="en-US" sz="1800" b="0" i="1" kern="100"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rPr>
                            <a:t>80 +</a:t>
                          </a:r>
                        </a:p>
                      </a:txBody>
                      <a:tcPr marL="45720" marR="45720" marT="0" marB="0">
                        <a:lnL w="12700" cap="flat" cmpd="sng" algn="ctr">
                          <a:solidFill>
                            <a:schemeClr val="bg1"/>
                          </a:solidFill>
                          <a:prstDash val="solid"/>
                          <a:round/>
                          <a:headEnd type="none" w="med" len="med"/>
                          <a:tailEnd type="none" w="med" len="med"/>
                        </a:lnL>
                        <a:lnR w="12700" cmpd="sng">
                          <a:noFill/>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1F44"/>
                        </a:solidFill>
                      </a:tcPr>
                    </a:tc>
                    <a:tc>
                      <a:txBody>
                        <a:bodyPr/>
                        <a:lstStyle/>
                        <a:p>
                          <a:pPr marL="0" marR="0" algn="ctr">
                            <a:lnSpc>
                              <a:spcPct val="115000"/>
                            </a:lnSpc>
                            <a:spcAft>
                              <a:spcPts val="800"/>
                            </a:spcAft>
                            <a:buNone/>
                          </a:pPr>
                          <a:r>
                            <a:rPr lang="en-US" sz="1800" kern="100" dirty="0">
                              <a:effectLst/>
                              <a:latin typeface="Segoe UI" panose="020B0502040204020203" pitchFamily="34" charset="0"/>
                              <a:ea typeface="Times New Roman" panose="02020603050405020304" pitchFamily="18" charset="0"/>
                              <a:cs typeface="Segoe UI" panose="020B0502040204020203" pitchFamily="34" charset="0"/>
                            </a:rPr>
                            <a:t>1.24</a:t>
                          </a:r>
                        </a:p>
                      </a:txBody>
                      <a:tcPr marL="45720" marR="45720" marT="0" marB="0">
                        <a:lnL w="12700" cmpd="sng">
                          <a:noFill/>
                        </a:lnL>
                        <a:lnB w="9525" cap="flat" cmpd="sng" algn="ctr">
                          <a:solidFill>
                            <a:schemeClr val="bg1"/>
                          </a:solidFill>
                          <a:prstDash val="solid"/>
                          <a:round/>
                          <a:headEnd type="none" w="med" len="med"/>
                          <a:tailEnd type="none" w="med" len="med"/>
                        </a:lnB>
                        <a:solidFill>
                          <a:schemeClr val="bg2"/>
                        </a:solidFill>
                      </a:tcPr>
                    </a:tc>
                    <a:tc>
                      <a:txBody>
                        <a:bodyPr/>
                        <a:lstStyle/>
                        <a:p>
                          <a:pPr marL="0" marR="0" algn="ctr">
                            <a:lnSpc>
                              <a:spcPct val="115000"/>
                            </a:lnSpc>
                            <a:spcAft>
                              <a:spcPts val="800"/>
                            </a:spcAft>
                            <a:buNone/>
                          </a:pPr>
                          <a:r>
                            <a:rPr lang="en-US" sz="1800" kern="100" dirty="0">
                              <a:effectLst/>
                              <a:latin typeface="Segoe UI" panose="020B0502040204020203" pitchFamily="34" charset="0"/>
                              <a:ea typeface="Times New Roman" panose="02020603050405020304" pitchFamily="18" charset="0"/>
                              <a:cs typeface="Segoe UI" panose="020B0502040204020203" pitchFamily="34" charset="0"/>
                            </a:rPr>
                            <a:t>0.98 – 1.57</a:t>
                          </a:r>
                        </a:p>
                      </a:txBody>
                      <a:tcPr marL="45720" marR="45720" marT="0" marB="0">
                        <a:lnB w="9525" cap="flat" cmpd="sng" algn="ctr">
                          <a:solidFill>
                            <a:schemeClr val="bg1"/>
                          </a:solidFill>
                          <a:prstDash val="solid"/>
                          <a:round/>
                          <a:headEnd type="none" w="med" len="med"/>
                          <a:tailEnd type="none" w="med" len="med"/>
                        </a:lnB>
                        <a:solidFill>
                          <a:schemeClr val="bg2"/>
                        </a:solidFill>
                      </a:tcPr>
                    </a:tc>
                    <a:tc>
                      <a:txBody>
                        <a:bodyPr/>
                        <a:lstStyle/>
                        <a:p>
                          <a:pPr marL="0" marR="0" algn="ctr">
                            <a:lnSpc>
                              <a:spcPct val="115000"/>
                            </a:lnSpc>
                            <a:spcAft>
                              <a:spcPts val="800"/>
                            </a:spcAft>
                            <a:buNone/>
                          </a:pPr>
                          <a:endParaRPr lang="en-US" sz="1800" b="1" i="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R w="12700" cap="flat" cmpd="sng" algn="ctr">
                          <a:noFill/>
                          <a:prstDash val="solid"/>
                          <a:round/>
                          <a:headEnd type="none" w="med" len="med"/>
                          <a:tailEnd type="none" w="med" len="med"/>
                        </a:lnR>
                        <a:lnB w="9525"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3073111479"/>
                      </a:ext>
                    </a:extLst>
                  </a:tr>
                  <a:tr h="288375">
                    <a:tc rowSpan="2">
                      <a:txBody>
                        <a:bodyPr/>
                        <a:lstStyle/>
                        <a:p>
                          <a:pPr marL="0" marR="0" lvl="0" indent="0" algn="r" defTabSz="914400" rtl="0" eaLnBrk="1" fontAlgn="auto" latinLnBrk="0" hangingPunct="1">
                            <a:lnSpc>
                              <a:spcPct val="115000"/>
                            </a:lnSpc>
                            <a:spcBef>
                              <a:spcPts val="0"/>
                            </a:spcBef>
                            <a:spcAft>
                              <a:spcPts val="800"/>
                            </a:spcAft>
                            <a:buClrTx/>
                            <a:buSzTx/>
                            <a:buFontTx/>
                            <a:buNone/>
                            <a:tabLst/>
                            <a:defRPr/>
                          </a:pPr>
                          <a:r>
                            <a:rPr lang="en-US" sz="1800" b="1" i="0" kern="100" dirty="0">
                              <a:solidFill>
                                <a:schemeClr val="bg1"/>
                              </a:solidFill>
                              <a:effectLst/>
                              <a:latin typeface="Segoe UI Black" panose="020B0A02040204020203" pitchFamily="34" charset="0"/>
                              <a:ea typeface="Segoe UI Black" panose="020B0A02040204020203" pitchFamily="34" charset="0"/>
                              <a:cs typeface="Segoe UI" panose="020B0502040204020203" pitchFamily="34" charset="0"/>
                            </a:rPr>
                            <a:t>Sex</a:t>
                          </a:r>
                        </a:p>
                      </a:txBody>
                      <a:tcPr marL="45720" marR="4572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1F44"/>
                        </a:solidFill>
                      </a:tcPr>
                    </a:tc>
                    <a:tc>
                      <a:txBody>
                        <a:bodyPr/>
                        <a:lstStyle/>
                        <a:p>
                          <a:pPr marL="0" marR="0" algn="r">
                            <a:lnSpc>
                              <a:spcPct val="115000"/>
                            </a:lnSpc>
                            <a:spcAft>
                              <a:spcPts val="800"/>
                            </a:spcAft>
                            <a:buNone/>
                          </a:pPr>
                          <a:r>
                            <a:rPr lang="en-US" sz="1800" b="0" i="1" kern="0"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rPr>
                            <a:t>Male</a:t>
                          </a:r>
                          <a:endParaRPr lang="en-US" sz="1800" b="0" i="1" kern="100"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L w="12700" cap="flat" cmpd="sng" algn="ctr">
                          <a:solidFill>
                            <a:schemeClr val="bg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1F44"/>
                        </a:solidFill>
                      </a:tcPr>
                    </a:tc>
                    <a:tc>
                      <a:txBody>
                        <a:bodyPr/>
                        <a:lstStyle/>
                        <a:p>
                          <a:pPr marL="0" marR="0" algn="ctr">
                            <a:lnSpc>
                              <a:spcPct val="115000"/>
                            </a:lnSpc>
                            <a:spcAft>
                              <a:spcPts val="800"/>
                            </a:spcAft>
                            <a:buNone/>
                          </a:pPr>
                          <a:r>
                            <a:rPr lang="en-US" sz="1800" kern="0" dirty="0">
                              <a:effectLst/>
                              <a:latin typeface="Segoe UI" panose="020B0502040204020203" pitchFamily="34" charset="0"/>
                              <a:cs typeface="Segoe UI" panose="020B0502040204020203" pitchFamily="34" charset="0"/>
                            </a:rPr>
                            <a:t>1</a:t>
                          </a:r>
                          <a:endParaRPr lang="en-US" sz="180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L w="12700" cmpd="sng">
                          <a:noFill/>
                        </a:lnL>
                        <a:lnT w="9525" cap="flat" cmpd="sng" algn="ctr">
                          <a:solidFill>
                            <a:schemeClr val="bg1"/>
                          </a:solidFill>
                          <a:prstDash val="solid"/>
                          <a:round/>
                          <a:headEnd type="none" w="med" len="med"/>
                          <a:tailEnd type="none" w="med" len="med"/>
                        </a:lnT>
                        <a:solidFill>
                          <a:schemeClr val="bg1"/>
                        </a:solidFill>
                      </a:tcPr>
                    </a:tc>
                    <a:tc>
                      <a:txBody>
                        <a:bodyPr/>
                        <a:lstStyle/>
                        <a:p>
                          <a:pPr marL="0" marR="0" algn="ctr">
                            <a:lnSpc>
                              <a:spcPct val="115000"/>
                            </a:lnSpc>
                            <a:spcAft>
                              <a:spcPts val="800"/>
                            </a:spcAft>
                            <a:buNone/>
                          </a:pPr>
                          <a:r>
                            <a:rPr lang="en-US" sz="1800" kern="0">
                              <a:effectLst/>
                              <a:latin typeface="Segoe UI" panose="020B0502040204020203" pitchFamily="34" charset="0"/>
                              <a:cs typeface="Segoe UI" panose="020B0502040204020203" pitchFamily="34" charset="0"/>
                            </a:rPr>
                            <a:t>-</a:t>
                          </a:r>
                          <a:endParaRPr lang="en-US" sz="180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T w="9525" cap="flat" cmpd="sng" algn="ctr">
                          <a:solidFill>
                            <a:schemeClr val="bg1"/>
                          </a:solidFill>
                          <a:prstDash val="solid"/>
                          <a:round/>
                          <a:headEnd type="none" w="med" len="med"/>
                          <a:tailEnd type="none" w="med" len="med"/>
                        </a:lnT>
                        <a:solidFill>
                          <a:schemeClr val="bg1"/>
                        </a:solidFill>
                      </a:tcPr>
                    </a:tc>
                    <a:tc>
                      <a:txBody>
                        <a:bodyPr/>
                        <a:lstStyle/>
                        <a:p>
                          <a:pPr marL="0" marR="0" algn="ctr">
                            <a:lnSpc>
                              <a:spcPct val="115000"/>
                            </a:lnSpc>
                            <a:spcAft>
                              <a:spcPts val="800"/>
                            </a:spcAft>
                            <a:buNone/>
                          </a:pPr>
                          <a:r>
                            <a:rPr lang="en-US" sz="1800" b="1" i="0" kern="0" dirty="0">
                              <a:effectLst/>
                              <a:latin typeface="Segoe UI" panose="020B0502040204020203" pitchFamily="34" charset="0"/>
                              <a:cs typeface="Segoe UI" panose="020B0502040204020203" pitchFamily="34" charset="0"/>
                            </a:rPr>
                            <a:t> </a:t>
                          </a:r>
                          <a:endParaRPr lang="en-US" sz="1800" b="1" i="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769176258"/>
                      </a:ext>
                    </a:extLst>
                  </a:tr>
                  <a:tr h="288375">
                    <a:tc vMerge="1">
                      <a:txBody>
                        <a:bodyPr/>
                        <a:lstStyle/>
                        <a:p>
                          <a:pPr marL="0" marR="0" algn="r">
                            <a:lnSpc>
                              <a:spcPct val="115000"/>
                            </a:lnSpc>
                            <a:spcAft>
                              <a:spcPts val="800"/>
                            </a:spcAft>
                            <a:buNone/>
                          </a:pPr>
                          <a:endParaRPr lang="en-US" sz="2400" b="0" i="1" kern="100" dirty="0">
                            <a:solidFill>
                              <a:schemeClr val="bg1"/>
                            </a:solidFill>
                            <a:effectLst/>
                            <a:latin typeface="Avenir Next" panose="020B0503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mpd="sng">
                          <a:noFill/>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1F44"/>
                        </a:solidFill>
                      </a:tcPr>
                    </a:tc>
                    <a:tc>
                      <a:txBody>
                        <a:bodyPr/>
                        <a:lstStyle/>
                        <a:p>
                          <a:pPr marL="0" marR="0" algn="r">
                            <a:lnSpc>
                              <a:spcPct val="115000"/>
                            </a:lnSpc>
                            <a:spcAft>
                              <a:spcPts val="800"/>
                            </a:spcAft>
                            <a:buNone/>
                          </a:pPr>
                          <a:r>
                            <a:rPr lang="en-US" sz="1800" b="0" i="1" kern="0" dirty="0">
                              <a:solidFill>
                                <a:schemeClr val="bg1"/>
                              </a:solidFill>
                              <a:effectLst/>
                              <a:latin typeface="Segoe UI" panose="020B0502040204020203" pitchFamily="34" charset="0"/>
                              <a:cs typeface="Segoe UI" panose="020B0502040204020203" pitchFamily="34" charset="0"/>
                            </a:rPr>
                            <a:t>Female</a:t>
                          </a:r>
                          <a:endParaRPr lang="en-US" sz="1800" b="0" i="1" kern="100"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L w="12700" cap="flat" cmpd="sng" algn="ctr">
                          <a:solidFill>
                            <a:schemeClr val="bg1"/>
                          </a:solidFill>
                          <a:prstDash val="solid"/>
                          <a:round/>
                          <a:headEnd type="none" w="med" len="med"/>
                          <a:tailEnd type="none" w="med" len="med"/>
                        </a:lnL>
                        <a:lnR w="12700" cmpd="sng">
                          <a:noFill/>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1F44"/>
                        </a:solidFill>
                      </a:tcPr>
                    </a:tc>
                    <a:tc>
                      <a:txBody>
                        <a:bodyPr/>
                        <a:lstStyle/>
                        <a:p>
                          <a:pPr marL="0" marR="0" algn="ctr">
                            <a:lnSpc>
                              <a:spcPct val="115000"/>
                            </a:lnSpc>
                            <a:spcAft>
                              <a:spcPts val="800"/>
                            </a:spcAft>
                            <a:buNone/>
                          </a:pPr>
                          <a:r>
                            <a:rPr lang="en-US" sz="1800" kern="0" dirty="0">
                              <a:effectLst/>
                              <a:latin typeface="Segoe UI" panose="020B0502040204020203" pitchFamily="34" charset="0"/>
                              <a:ea typeface="Times New Roman" panose="02020603050405020304" pitchFamily="18" charset="0"/>
                              <a:cs typeface="Segoe UI" panose="020B0502040204020203" pitchFamily="34" charset="0"/>
                            </a:rPr>
                            <a:t>0.90</a:t>
                          </a:r>
                          <a:endParaRPr lang="en-US" sz="180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L w="12700" cmpd="sng">
                          <a:noFill/>
                        </a:lnL>
                        <a:lnB w="9525" cap="flat" cmpd="sng" algn="ctr">
                          <a:solidFill>
                            <a:schemeClr val="bg1"/>
                          </a:solidFill>
                          <a:prstDash val="solid"/>
                          <a:round/>
                          <a:headEnd type="none" w="med" len="med"/>
                          <a:tailEnd type="none" w="med" len="med"/>
                        </a:lnB>
                        <a:solidFill>
                          <a:schemeClr val="bg2"/>
                        </a:solidFill>
                      </a:tcPr>
                    </a:tc>
                    <a:tc>
                      <a:txBody>
                        <a:bodyPr/>
                        <a:lstStyle/>
                        <a:p>
                          <a:pPr marL="0" marR="0" algn="ctr">
                            <a:lnSpc>
                              <a:spcPct val="115000"/>
                            </a:lnSpc>
                            <a:spcAft>
                              <a:spcPts val="800"/>
                            </a:spcAft>
                            <a:buNone/>
                          </a:pPr>
                          <a:r>
                            <a:rPr lang="en-US" sz="1800" kern="0" dirty="0">
                              <a:effectLst/>
                              <a:latin typeface="Segoe UI" panose="020B0502040204020203" pitchFamily="34" charset="0"/>
                              <a:ea typeface="Times New Roman" panose="02020603050405020304" pitchFamily="18" charset="0"/>
                              <a:cs typeface="Segoe UI" panose="020B0502040204020203" pitchFamily="34" charset="0"/>
                            </a:rPr>
                            <a:t>0.80 – 1.02</a:t>
                          </a:r>
                          <a:endParaRPr lang="en-US" sz="180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B w="9525" cap="flat" cmpd="sng" algn="ctr">
                          <a:solidFill>
                            <a:schemeClr val="bg1"/>
                          </a:solidFill>
                          <a:prstDash val="solid"/>
                          <a:round/>
                          <a:headEnd type="none" w="med" len="med"/>
                          <a:tailEnd type="none" w="med" len="med"/>
                        </a:lnB>
                        <a:solidFill>
                          <a:schemeClr val="bg2"/>
                        </a:solidFill>
                      </a:tcPr>
                    </a:tc>
                    <a:tc>
                      <a:txBody>
                        <a:bodyPr/>
                        <a:lstStyle/>
                        <a:p>
                          <a:pPr marL="0" marR="0" algn="ctr">
                            <a:lnSpc>
                              <a:spcPct val="115000"/>
                            </a:lnSpc>
                            <a:spcAft>
                              <a:spcPts val="800"/>
                            </a:spcAft>
                            <a:buNone/>
                          </a:pPr>
                          <a:r>
                            <a:rPr lang="en-US" sz="1800" b="1" i="0" kern="0" dirty="0">
                              <a:effectLst/>
                              <a:latin typeface="Segoe UI" panose="020B0502040204020203" pitchFamily="34" charset="0"/>
                              <a:cs typeface="Segoe UI" panose="020B0502040204020203" pitchFamily="34" charset="0"/>
                            </a:rPr>
                            <a:t> </a:t>
                          </a:r>
                          <a:endParaRPr lang="en-US" sz="1800" b="1" i="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R w="12700" cap="flat" cmpd="sng" algn="ctr">
                          <a:noFill/>
                          <a:prstDash val="solid"/>
                          <a:round/>
                          <a:headEnd type="none" w="med" len="med"/>
                          <a:tailEnd type="none" w="med" len="med"/>
                        </a:lnR>
                        <a:lnB w="9525"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3103913427"/>
                      </a:ext>
                    </a:extLst>
                  </a:tr>
                  <a:tr h="288375">
                    <a:tc rowSpan="6">
                      <a:txBody>
                        <a:bodyPr/>
                        <a:lstStyle/>
                        <a:p>
                          <a:pPr marL="0" marR="0" lvl="0" indent="0" algn="r" defTabSz="914400" rtl="0" eaLnBrk="1" fontAlgn="auto" latinLnBrk="0" hangingPunct="1">
                            <a:lnSpc>
                              <a:spcPct val="115000"/>
                            </a:lnSpc>
                            <a:spcBef>
                              <a:spcPts val="0"/>
                            </a:spcBef>
                            <a:spcAft>
                              <a:spcPts val="800"/>
                            </a:spcAft>
                            <a:buClrTx/>
                            <a:buSzTx/>
                            <a:buFontTx/>
                            <a:buNone/>
                            <a:tabLst/>
                            <a:defRPr/>
                          </a:pPr>
                          <a:r>
                            <a:rPr lang="en-US" sz="1800" b="1" i="0" kern="0" dirty="0">
                              <a:solidFill>
                                <a:schemeClr val="bg1"/>
                              </a:solidFill>
                              <a:effectLst/>
                              <a:latin typeface="Segoe UI Black" panose="020B0A02040204020203" pitchFamily="34" charset="0"/>
                              <a:ea typeface="Segoe UI Black" panose="020B0A02040204020203" pitchFamily="34" charset="0"/>
                              <a:cs typeface="Segoe UI" panose="020B0502040204020203" pitchFamily="34" charset="0"/>
                            </a:rPr>
                            <a:t>Race &amp; Ethnicity</a:t>
                          </a:r>
                        </a:p>
                      </a:txBody>
                      <a:tcPr marL="45720" marR="4572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1F44"/>
                        </a:solidFill>
                      </a:tcPr>
                    </a:tc>
                    <a:tc>
                      <a:txBody>
                        <a:bodyPr/>
                        <a:lstStyle/>
                        <a:p>
                          <a:pPr marL="0" marR="0" algn="r">
                            <a:lnSpc>
                              <a:spcPct val="115000"/>
                            </a:lnSpc>
                            <a:spcAft>
                              <a:spcPts val="800"/>
                            </a:spcAft>
                            <a:buNone/>
                          </a:pPr>
                          <a:r>
                            <a:rPr lang="en-US" sz="1800" b="0" i="1" kern="0" dirty="0">
                              <a:solidFill>
                                <a:schemeClr val="bg1"/>
                              </a:solidFill>
                              <a:effectLst/>
                              <a:latin typeface="Segoe UI" panose="020B0502040204020203" pitchFamily="34" charset="0"/>
                              <a:cs typeface="Segoe UI" panose="020B0502040204020203" pitchFamily="34" charset="0"/>
                            </a:rPr>
                            <a:t>White</a:t>
                          </a:r>
                          <a:endParaRPr lang="en-US" sz="1800" b="0" i="1" kern="100"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L w="12700" cap="flat" cmpd="sng" algn="ctr">
                          <a:solidFill>
                            <a:schemeClr val="bg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1F44"/>
                        </a:solidFill>
                      </a:tcPr>
                    </a:tc>
                    <a:tc>
                      <a:txBody>
                        <a:bodyPr/>
                        <a:lstStyle/>
                        <a:p>
                          <a:pPr marL="0" marR="0" algn="ctr">
                            <a:lnSpc>
                              <a:spcPct val="115000"/>
                            </a:lnSpc>
                            <a:spcAft>
                              <a:spcPts val="800"/>
                            </a:spcAft>
                            <a:buNone/>
                          </a:pPr>
                          <a:r>
                            <a:rPr lang="en-US" sz="1800" kern="0" dirty="0">
                              <a:effectLst/>
                              <a:latin typeface="Segoe UI" panose="020B0502040204020203" pitchFamily="34" charset="0"/>
                              <a:cs typeface="Segoe UI" panose="020B0502040204020203" pitchFamily="34" charset="0"/>
                            </a:rPr>
                            <a:t>1</a:t>
                          </a:r>
                          <a:endParaRPr lang="en-US" sz="180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L w="12700" cmpd="sng">
                          <a:noFill/>
                        </a:lnL>
                        <a:lnT w="9525" cap="flat" cmpd="sng" algn="ctr">
                          <a:solidFill>
                            <a:schemeClr val="bg1"/>
                          </a:solidFill>
                          <a:prstDash val="solid"/>
                          <a:round/>
                          <a:headEnd type="none" w="med" len="med"/>
                          <a:tailEnd type="none" w="med" len="med"/>
                        </a:lnT>
                        <a:solidFill>
                          <a:schemeClr val="bg1"/>
                        </a:solidFill>
                      </a:tcPr>
                    </a:tc>
                    <a:tc>
                      <a:txBody>
                        <a:bodyPr/>
                        <a:lstStyle/>
                        <a:p>
                          <a:pPr marL="0" marR="0" algn="ctr">
                            <a:lnSpc>
                              <a:spcPct val="115000"/>
                            </a:lnSpc>
                            <a:spcAft>
                              <a:spcPts val="800"/>
                            </a:spcAft>
                            <a:buNone/>
                          </a:pPr>
                          <a:r>
                            <a:rPr lang="en-US" sz="1800" kern="0" dirty="0">
                              <a:effectLst/>
                              <a:latin typeface="Segoe UI" panose="020B0502040204020203" pitchFamily="34" charset="0"/>
                              <a:cs typeface="Segoe UI" panose="020B0502040204020203" pitchFamily="34" charset="0"/>
                            </a:rPr>
                            <a:t>-</a:t>
                          </a:r>
                          <a:endParaRPr lang="en-US" sz="180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T w="9525" cap="flat" cmpd="sng" algn="ctr">
                          <a:solidFill>
                            <a:schemeClr val="bg1"/>
                          </a:solidFill>
                          <a:prstDash val="solid"/>
                          <a:round/>
                          <a:headEnd type="none" w="med" len="med"/>
                          <a:tailEnd type="none" w="med" len="med"/>
                        </a:lnT>
                        <a:solidFill>
                          <a:schemeClr val="bg1"/>
                        </a:solidFill>
                      </a:tcPr>
                    </a:tc>
                    <a:tc>
                      <a:txBody>
                        <a:bodyPr/>
                        <a:lstStyle/>
                        <a:p>
                          <a:pPr marL="0" marR="0" algn="ctr">
                            <a:lnSpc>
                              <a:spcPct val="115000"/>
                            </a:lnSpc>
                            <a:spcAft>
                              <a:spcPts val="800"/>
                            </a:spcAft>
                            <a:buNone/>
                          </a:pPr>
                          <a:r>
                            <a:rPr lang="en-US" sz="1800" b="1" i="0" kern="0" dirty="0">
                              <a:effectLst/>
                              <a:latin typeface="Segoe UI" panose="020B0502040204020203" pitchFamily="34" charset="0"/>
                              <a:cs typeface="Segoe UI" panose="020B0502040204020203" pitchFamily="34" charset="0"/>
                            </a:rPr>
                            <a:t> </a:t>
                          </a:r>
                          <a:endParaRPr lang="en-US" sz="1800" b="1" i="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2232974015"/>
                      </a:ext>
                    </a:extLst>
                  </a:tr>
                  <a:tr h="288375">
                    <a:tc vMerge="1">
                      <a:txBody>
                        <a:bodyPr/>
                        <a:lstStyle/>
                        <a:p>
                          <a:pPr marL="0" marR="0" algn="r">
                            <a:lnSpc>
                              <a:spcPct val="115000"/>
                            </a:lnSpc>
                            <a:spcAft>
                              <a:spcPts val="800"/>
                            </a:spcAft>
                            <a:buNone/>
                          </a:pPr>
                          <a:endParaRPr lang="en-US" sz="2400" b="0" i="1" kern="100" dirty="0">
                            <a:solidFill>
                              <a:schemeClr val="bg1"/>
                            </a:solidFill>
                            <a:effectLst/>
                            <a:latin typeface="Avenir Next" panose="020B0503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1F44"/>
                        </a:solidFill>
                      </a:tcPr>
                    </a:tc>
                    <a:tc>
                      <a:txBody>
                        <a:bodyPr/>
                        <a:lstStyle/>
                        <a:p>
                          <a:pPr marL="0" marR="0" algn="r">
                            <a:lnSpc>
                              <a:spcPct val="115000"/>
                            </a:lnSpc>
                            <a:spcAft>
                              <a:spcPts val="800"/>
                            </a:spcAft>
                            <a:buNone/>
                          </a:pPr>
                          <a:r>
                            <a:rPr lang="en-US" sz="1800" b="0" i="1" kern="0" dirty="0">
                              <a:solidFill>
                                <a:schemeClr val="bg1"/>
                              </a:solidFill>
                              <a:effectLst/>
                              <a:latin typeface="Segoe UI" panose="020B0502040204020203" pitchFamily="34" charset="0"/>
                              <a:cs typeface="Segoe UI" panose="020B0502040204020203" pitchFamily="34" charset="0"/>
                            </a:rPr>
                            <a:t>Black</a:t>
                          </a:r>
                          <a:endParaRPr lang="en-US" sz="1800" b="0" i="1" kern="100"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1F44"/>
                        </a:solidFill>
                      </a:tcPr>
                    </a:tc>
                    <a:tc>
                      <a:txBody>
                        <a:bodyPr/>
                        <a:lstStyle/>
                        <a:p>
                          <a:pPr marL="0" marR="0" algn="ctr">
                            <a:lnSpc>
                              <a:spcPct val="115000"/>
                            </a:lnSpc>
                            <a:spcAft>
                              <a:spcPts val="800"/>
                            </a:spcAft>
                            <a:buNone/>
                          </a:pPr>
                          <a:r>
                            <a:rPr lang="en-US" sz="1800" kern="0" dirty="0">
                              <a:effectLst/>
                              <a:latin typeface="Segoe UI" panose="020B0502040204020203" pitchFamily="34" charset="0"/>
                              <a:cs typeface="Segoe UI" panose="020B0502040204020203" pitchFamily="34" charset="0"/>
                            </a:rPr>
                            <a:t>0.90</a:t>
                          </a:r>
                          <a:endParaRPr lang="en-US" sz="180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L w="12700" cmpd="sng">
                          <a:noFill/>
                        </a:lnL>
                      </a:tcPr>
                    </a:tc>
                    <a:tc>
                      <a:txBody>
                        <a:bodyPr/>
                        <a:lstStyle/>
                        <a:p>
                          <a:pPr marL="0" marR="0" algn="ctr">
                            <a:lnSpc>
                              <a:spcPct val="115000"/>
                            </a:lnSpc>
                            <a:spcAft>
                              <a:spcPts val="800"/>
                            </a:spcAft>
                            <a:buNone/>
                          </a:pPr>
                          <a:r>
                            <a:rPr lang="en-US" sz="1800" kern="0" dirty="0">
                              <a:effectLst/>
                              <a:latin typeface="Segoe UI" panose="020B0502040204020203" pitchFamily="34" charset="0"/>
                              <a:cs typeface="Segoe UI" panose="020B0502040204020203" pitchFamily="34" charset="0"/>
                            </a:rPr>
                            <a:t>0.67 - 1.20</a:t>
                          </a:r>
                          <a:endParaRPr lang="en-US" sz="180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tc>
                    <a:tc>
                      <a:txBody>
                        <a:bodyPr/>
                        <a:lstStyle/>
                        <a:p>
                          <a:pPr marL="0" marR="0" algn="ctr">
                            <a:lnSpc>
                              <a:spcPct val="115000"/>
                            </a:lnSpc>
                            <a:spcAft>
                              <a:spcPts val="800"/>
                            </a:spcAft>
                            <a:buNone/>
                          </a:pPr>
                          <a:r>
                            <a:rPr lang="en-US" sz="1800" b="1" i="0" kern="0" dirty="0">
                              <a:effectLst/>
                              <a:latin typeface="Segoe UI" panose="020B0502040204020203" pitchFamily="34" charset="0"/>
                              <a:cs typeface="Segoe UI" panose="020B0502040204020203" pitchFamily="34" charset="0"/>
                            </a:rPr>
                            <a:t> </a:t>
                          </a:r>
                          <a:endParaRPr lang="en-US" sz="1800" b="1" i="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R w="12700" cap="flat" cmpd="sng" algn="ctr">
                          <a:noFill/>
                          <a:prstDash val="solid"/>
                          <a:round/>
                          <a:headEnd type="none" w="med" len="med"/>
                          <a:tailEnd type="none" w="med" len="med"/>
                        </a:lnR>
                      </a:tcPr>
                    </a:tc>
                    <a:extLst>
                      <a:ext uri="{0D108BD9-81ED-4DB2-BD59-A6C34878D82A}">
                        <a16:rowId xmlns:a16="http://schemas.microsoft.com/office/drawing/2014/main" val="2728926372"/>
                      </a:ext>
                    </a:extLst>
                  </a:tr>
                  <a:tr h="288375">
                    <a:tc vMerge="1">
                      <a:txBody>
                        <a:bodyPr/>
                        <a:lstStyle/>
                        <a:p>
                          <a:pPr marL="0" marR="0" algn="r">
                            <a:lnSpc>
                              <a:spcPct val="115000"/>
                            </a:lnSpc>
                            <a:spcAft>
                              <a:spcPts val="800"/>
                            </a:spcAft>
                            <a:buNone/>
                          </a:pPr>
                          <a:endParaRPr lang="en-US" sz="2400" b="0" i="1" kern="100" dirty="0">
                            <a:solidFill>
                              <a:schemeClr val="bg1"/>
                            </a:solidFill>
                            <a:effectLst/>
                            <a:latin typeface="Avenir Next" panose="020B0503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1F44"/>
                        </a:solidFill>
                      </a:tcPr>
                    </a:tc>
                    <a:tc>
                      <a:txBody>
                        <a:bodyPr/>
                        <a:lstStyle/>
                        <a:p>
                          <a:pPr marL="0" marR="0" algn="r">
                            <a:lnSpc>
                              <a:spcPct val="115000"/>
                            </a:lnSpc>
                            <a:spcAft>
                              <a:spcPts val="800"/>
                            </a:spcAft>
                            <a:buNone/>
                          </a:pPr>
                          <a:r>
                            <a:rPr lang="en-US" sz="1800" b="0" i="1" kern="0" dirty="0">
                              <a:solidFill>
                                <a:schemeClr val="bg1"/>
                              </a:solidFill>
                              <a:effectLst/>
                              <a:latin typeface="Segoe UI" panose="020B0502040204020203" pitchFamily="34" charset="0"/>
                              <a:cs typeface="Segoe UI" panose="020B0502040204020203" pitchFamily="34" charset="0"/>
                            </a:rPr>
                            <a:t>Hispanic</a:t>
                          </a:r>
                          <a:endParaRPr lang="en-US" sz="1800" b="0" i="1" kern="100"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1F44"/>
                        </a:solidFill>
                      </a:tcPr>
                    </a:tc>
                    <a:tc>
                      <a:txBody>
                        <a:bodyPr/>
                        <a:lstStyle/>
                        <a:p>
                          <a:pPr marL="0" marR="0" algn="ctr">
                            <a:lnSpc>
                              <a:spcPct val="115000"/>
                            </a:lnSpc>
                            <a:spcAft>
                              <a:spcPts val="800"/>
                            </a:spcAft>
                            <a:buNone/>
                          </a:pPr>
                          <a:r>
                            <a:rPr lang="en-US" sz="1800" kern="0" dirty="0">
                              <a:effectLst/>
                              <a:latin typeface="Segoe UI" panose="020B0502040204020203" pitchFamily="34" charset="0"/>
                              <a:cs typeface="Segoe UI" panose="020B0502040204020203" pitchFamily="34" charset="0"/>
                            </a:rPr>
                            <a:t>0.88</a:t>
                          </a:r>
                          <a:endParaRPr lang="en-US" sz="180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L w="12700" cmpd="sng">
                          <a:noFill/>
                        </a:lnL>
                        <a:solidFill>
                          <a:schemeClr val="bg2"/>
                        </a:solidFill>
                      </a:tcPr>
                    </a:tc>
                    <a:tc>
                      <a:txBody>
                        <a:bodyPr/>
                        <a:lstStyle/>
                        <a:p>
                          <a:pPr marL="0" marR="0" algn="ctr">
                            <a:lnSpc>
                              <a:spcPct val="115000"/>
                            </a:lnSpc>
                            <a:spcAft>
                              <a:spcPts val="800"/>
                            </a:spcAft>
                            <a:buNone/>
                          </a:pPr>
                          <a:r>
                            <a:rPr lang="en-US" sz="1800" kern="0" dirty="0">
                              <a:effectLst/>
                              <a:latin typeface="Segoe UI" panose="020B0502040204020203" pitchFamily="34" charset="0"/>
                              <a:cs typeface="Segoe UI" panose="020B0502040204020203" pitchFamily="34" charset="0"/>
                            </a:rPr>
                            <a:t>0.73 – 1.05</a:t>
                          </a:r>
                          <a:endParaRPr lang="en-US" sz="180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solidFill>
                          <a:schemeClr val="bg2"/>
                        </a:solidFill>
                      </a:tcPr>
                    </a:tc>
                    <a:tc>
                      <a:txBody>
                        <a:bodyPr/>
                        <a:lstStyle/>
                        <a:p>
                          <a:pPr marL="0" marR="0" algn="ctr">
                            <a:lnSpc>
                              <a:spcPct val="115000"/>
                            </a:lnSpc>
                            <a:spcAft>
                              <a:spcPts val="800"/>
                            </a:spcAft>
                            <a:buNone/>
                          </a:pPr>
                          <a:endParaRPr lang="en-US" sz="1800" b="1" i="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R w="12700" cap="flat" cmpd="sng" algn="ctr">
                          <a:noFill/>
                          <a:prstDash val="solid"/>
                          <a:round/>
                          <a:headEnd type="none" w="med" len="med"/>
                          <a:tailEnd type="none" w="med" len="med"/>
                        </a:lnR>
                        <a:solidFill>
                          <a:schemeClr val="bg2"/>
                        </a:solidFill>
                      </a:tcPr>
                    </a:tc>
                    <a:extLst>
                      <a:ext uri="{0D108BD9-81ED-4DB2-BD59-A6C34878D82A}">
                        <a16:rowId xmlns:a16="http://schemas.microsoft.com/office/drawing/2014/main" val="656957309"/>
                      </a:ext>
                    </a:extLst>
                  </a:tr>
                  <a:tr h="288375">
                    <a:tc vMerge="1">
                      <a:txBody>
                        <a:bodyPr/>
                        <a:lstStyle/>
                        <a:p>
                          <a:pPr marL="0" marR="0" algn="r">
                            <a:lnSpc>
                              <a:spcPct val="115000"/>
                            </a:lnSpc>
                            <a:spcAft>
                              <a:spcPts val="800"/>
                            </a:spcAft>
                            <a:buNone/>
                          </a:pPr>
                          <a:endParaRPr lang="en-US" sz="2400" b="0" i="1" kern="100" dirty="0">
                            <a:solidFill>
                              <a:schemeClr val="bg1"/>
                            </a:solidFill>
                            <a:effectLst/>
                            <a:latin typeface="Avenir Next" panose="020B0503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1F44"/>
                        </a:solidFill>
                      </a:tcPr>
                    </a:tc>
                    <a:tc>
                      <a:txBody>
                        <a:bodyPr/>
                        <a:lstStyle/>
                        <a:p>
                          <a:pPr marL="0" marR="0" algn="r">
                            <a:lnSpc>
                              <a:spcPct val="115000"/>
                            </a:lnSpc>
                            <a:spcAft>
                              <a:spcPts val="800"/>
                            </a:spcAft>
                            <a:buNone/>
                          </a:pPr>
                          <a:r>
                            <a:rPr lang="en-US" sz="1800" b="0" i="1" kern="0" dirty="0">
                              <a:solidFill>
                                <a:schemeClr val="bg1"/>
                              </a:solidFill>
                              <a:effectLst/>
                              <a:latin typeface="Segoe UI" panose="020B0502040204020203" pitchFamily="34" charset="0"/>
                              <a:cs typeface="Segoe UI" panose="020B0502040204020203" pitchFamily="34" charset="0"/>
                            </a:rPr>
                            <a:t>Asian or Pacific Islander</a:t>
                          </a:r>
                          <a:endParaRPr lang="en-US" sz="1800" b="0" i="1" kern="100"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1F44"/>
                        </a:solidFill>
                      </a:tcPr>
                    </a:tc>
                    <a:tc>
                      <a:txBody>
                        <a:bodyPr/>
                        <a:lstStyle/>
                        <a:p>
                          <a:pPr marL="0" marR="0" algn="ctr">
                            <a:lnSpc>
                              <a:spcPct val="115000"/>
                            </a:lnSpc>
                            <a:spcAft>
                              <a:spcPts val="800"/>
                            </a:spcAft>
                            <a:buNone/>
                          </a:pPr>
                          <a:r>
                            <a:rPr lang="en-US" sz="1800" kern="100" dirty="0">
                              <a:effectLst/>
                              <a:latin typeface="Segoe UI" panose="020B0502040204020203" pitchFamily="34" charset="0"/>
                              <a:ea typeface="Times New Roman" panose="02020603050405020304" pitchFamily="18" charset="0"/>
                              <a:cs typeface="Segoe UI" panose="020B0502040204020203" pitchFamily="34" charset="0"/>
                            </a:rPr>
                            <a:t>0.89</a:t>
                          </a:r>
                        </a:p>
                      </a:txBody>
                      <a:tcPr marL="45720" marR="45720" marT="0" marB="0">
                        <a:lnL w="12700" cmpd="sng">
                          <a:noFill/>
                        </a:lnL>
                        <a:solidFill>
                          <a:schemeClr val="bg2"/>
                        </a:solidFill>
                      </a:tcPr>
                    </a:tc>
                    <a:tc>
                      <a:txBody>
                        <a:bodyPr/>
                        <a:lstStyle/>
                        <a:p>
                          <a:pPr marL="0" marR="0" algn="ctr">
                            <a:lnSpc>
                              <a:spcPct val="115000"/>
                            </a:lnSpc>
                            <a:spcAft>
                              <a:spcPts val="800"/>
                            </a:spcAft>
                            <a:buNone/>
                          </a:pPr>
                          <a:r>
                            <a:rPr lang="en-US" sz="1800" kern="0" dirty="0">
                              <a:effectLst/>
                              <a:latin typeface="Segoe UI" panose="020B0502040204020203" pitchFamily="34" charset="0"/>
                              <a:cs typeface="Segoe UI" panose="020B0502040204020203" pitchFamily="34" charset="0"/>
                            </a:rPr>
                            <a:t>0.52 – 1.54</a:t>
                          </a:r>
                          <a:endParaRPr lang="en-US" sz="180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solidFill>
                          <a:schemeClr val="bg2"/>
                        </a:solidFill>
                      </a:tcPr>
                    </a:tc>
                    <a:tc>
                      <a:txBody>
                        <a:bodyPr/>
                        <a:lstStyle/>
                        <a:p>
                          <a:pPr marL="0" marR="0" algn="ctr">
                            <a:lnSpc>
                              <a:spcPct val="115000"/>
                            </a:lnSpc>
                            <a:spcAft>
                              <a:spcPts val="800"/>
                            </a:spcAft>
                            <a:buNone/>
                          </a:pPr>
                          <a:endParaRPr lang="en-US" sz="1800" b="1" i="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R w="12700" cap="flat" cmpd="sng" algn="ctr">
                          <a:noFill/>
                          <a:prstDash val="solid"/>
                          <a:round/>
                          <a:headEnd type="none" w="med" len="med"/>
                          <a:tailEnd type="none" w="med" len="med"/>
                        </a:lnR>
                        <a:solidFill>
                          <a:schemeClr val="bg2"/>
                        </a:solidFill>
                      </a:tcPr>
                    </a:tc>
                    <a:extLst>
                      <a:ext uri="{0D108BD9-81ED-4DB2-BD59-A6C34878D82A}">
                        <a16:rowId xmlns:a16="http://schemas.microsoft.com/office/drawing/2014/main" val="518468579"/>
                      </a:ext>
                    </a:extLst>
                  </a:tr>
                  <a:tr h="288375">
                    <a:tc vMerge="1">
                      <a:txBody>
                        <a:bodyPr/>
                        <a:lstStyle/>
                        <a:p>
                          <a:pPr marL="0" marR="0" algn="r">
                            <a:lnSpc>
                              <a:spcPct val="115000"/>
                            </a:lnSpc>
                            <a:spcAft>
                              <a:spcPts val="800"/>
                            </a:spcAft>
                            <a:buNone/>
                          </a:pPr>
                          <a:endParaRPr lang="en-US" sz="2400" b="0" i="1" kern="100" dirty="0">
                            <a:solidFill>
                              <a:schemeClr val="bg1"/>
                            </a:solidFill>
                            <a:effectLst/>
                            <a:latin typeface="Avenir Next" panose="020B0503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1F44"/>
                        </a:solidFill>
                      </a:tcPr>
                    </a:tc>
                    <a:tc>
                      <a:txBody>
                        <a:bodyPr/>
                        <a:lstStyle/>
                        <a:p>
                          <a:pPr marL="0" marR="0" algn="r">
                            <a:lnSpc>
                              <a:spcPct val="115000"/>
                            </a:lnSpc>
                            <a:spcAft>
                              <a:spcPts val="800"/>
                            </a:spcAft>
                            <a:buNone/>
                          </a:pPr>
                          <a:r>
                            <a:rPr lang="en-US" sz="1800" b="0" i="1" kern="0" dirty="0">
                              <a:solidFill>
                                <a:schemeClr val="bg1"/>
                              </a:solidFill>
                              <a:effectLst/>
                              <a:latin typeface="Segoe UI" panose="020B0502040204020203" pitchFamily="34" charset="0"/>
                              <a:cs typeface="Segoe UI" panose="020B0502040204020203" pitchFamily="34" charset="0"/>
                            </a:rPr>
                            <a:t>Native American</a:t>
                          </a:r>
                          <a:endParaRPr lang="en-US" sz="1800" b="0" i="1" kern="100"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1F44"/>
                        </a:solidFill>
                      </a:tcPr>
                    </a:tc>
                    <a:tc>
                      <a:txBody>
                        <a:bodyPr/>
                        <a:lstStyle/>
                        <a:p>
                          <a:pPr marL="0" marR="0" algn="ctr">
                            <a:lnSpc>
                              <a:spcPct val="115000"/>
                            </a:lnSpc>
                            <a:spcAft>
                              <a:spcPts val="800"/>
                            </a:spcAft>
                            <a:buNone/>
                          </a:pPr>
                          <a:r>
                            <a:rPr lang="en-US" sz="1800" kern="0" dirty="0">
                              <a:effectLst/>
                              <a:latin typeface="Segoe UI" panose="020B0502040204020203" pitchFamily="34" charset="0"/>
                              <a:cs typeface="Segoe UI" panose="020B0502040204020203" pitchFamily="34" charset="0"/>
                            </a:rPr>
                            <a:t>1.14</a:t>
                          </a:r>
                          <a:endParaRPr lang="en-US" sz="180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L w="12700" cmpd="sng">
                          <a:noFill/>
                        </a:lnL>
                        <a:solidFill>
                          <a:schemeClr val="bg2"/>
                        </a:solidFill>
                      </a:tcPr>
                    </a:tc>
                    <a:tc>
                      <a:txBody>
                        <a:bodyPr/>
                        <a:lstStyle/>
                        <a:p>
                          <a:pPr marL="0" marR="0" algn="ctr">
                            <a:lnSpc>
                              <a:spcPct val="115000"/>
                            </a:lnSpc>
                            <a:spcAft>
                              <a:spcPts val="800"/>
                            </a:spcAft>
                            <a:buNone/>
                          </a:pPr>
                          <a:r>
                            <a:rPr lang="en-US" sz="1800" kern="0" dirty="0">
                              <a:effectLst/>
                              <a:latin typeface="Segoe UI" panose="020B0502040204020203" pitchFamily="34" charset="0"/>
                              <a:cs typeface="Segoe UI" panose="020B0502040204020203" pitchFamily="34" charset="0"/>
                            </a:rPr>
                            <a:t>0.88 – 1.47</a:t>
                          </a:r>
                          <a:endParaRPr lang="en-US" sz="180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solidFill>
                          <a:schemeClr val="bg2"/>
                        </a:solidFill>
                      </a:tcPr>
                    </a:tc>
                    <a:tc>
                      <a:txBody>
                        <a:bodyPr/>
                        <a:lstStyle/>
                        <a:p>
                          <a:pPr marL="0" marR="0" algn="ctr">
                            <a:lnSpc>
                              <a:spcPct val="115000"/>
                            </a:lnSpc>
                            <a:spcAft>
                              <a:spcPts val="800"/>
                            </a:spcAft>
                            <a:buNone/>
                          </a:pPr>
                          <a:endParaRPr lang="en-US" sz="1800" b="1" i="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R w="12700" cap="flat" cmpd="sng" algn="ctr">
                          <a:noFill/>
                          <a:prstDash val="solid"/>
                          <a:round/>
                          <a:headEnd type="none" w="med" len="med"/>
                          <a:tailEnd type="none" w="med" len="med"/>
                        </a:lnR>
                        <a:solidFill>
                          <a:schemeClr val="bg2"/>
                        </a:solidFill>
                      </a:tcPr>
                    </a:tc>
                    <a:extLst>
                      <a:ext uri="{0D108BD9-81ED-4DB2-BD59-A6C34878D82A}">
                        <a16:rowId xmlns:a16="http://schemas.microsoft.com/office/drawing/2014/main" val="4142071548"/>
                      </a:ext>
                    </a:extLst>
                  </a:tr>
                  <a:tr h="288375">
                    <a:tc vMerge="1">
                      <a:txBody>
                        <a:bodyPr/>
                        <a:lstStyle/>
                        <a:p>
                          <a:pPr marL="0" marR="0" algn="r">
                            <a:lnSpc>
                              <a:spcPct val="115000"/>
                            </a:lnSpc>
                            <a:spcAft>
                              <a:spcPts val="800"/>
                            </a:spcAft>
                            <a:buNone/>
                          </a:pPr>
                          <a:endParaRPr lang="en-US" sz="2400" b="0" i="1" kern="100" dirty="0">
                            <a:solidFill>
                              <a:schemeClr val="bg1"/>
                            </a:solidFill>
                            <a:effectLst/>
                            <a:latin typeface="Avenir Next" panose="020B0503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mpd="sng">
                          <a:noFill/>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1F44"/>
                        </a:solidFill>
                      </a:tcPr>
                    </a:tc>
                    <a:tc>
                      <a:txBody>
                        <a:bodyPr/>
                        <a:lstStyle/>
                        <a:p>
                          <a:pPr marL="0" marR="0" algn="r">
                            <a:lnSpc>
                              <a:spcPct val="115000"/>
                            </a:lnSpc>
                            <a:spcAft>
                              <a:spcPts val="800"/>
                            </a:spcAft>
                            <a:buNone/>
                          </a:pPr>
                          <a:r>
                            <a:rPr lang="en-US" sz="1800" b="0" i="1" kern="100"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rPr>
                            <a:t>Other or Mixed</a:t>
                          </a:r>
                        </a:p>
                      </a:txBody>
                      <a:tcPr marL="45720" marR="45720" marT="0" marB="0">
                        <a:lnL w="12700" cap="flat" cmpd="sng" algn="ctr">
                          <a:solidFill>
                            <a:schemeClr val="bg1"/>
                          </a:solidFill>
                          <a:prstDash val="solid"/>
                          <a:round/>
                          <a:headEnd type="none" w="med" len="med"/>
                          <a:tailEnd type="none" w="med" len="med"/>
                        </a:lnL>
                        <a:lnR w="12700" cmpd="sng">
                          <a:noFill/>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1F44"/>
                        </a:solidFill>
                      </a:tcPr>
                    </a:tc>
                    <a:tc>
                      <a:txBody>
                        <a:bodyPr/>
                        <a:lstStyle/>
                        <a:p>
                          <a:pPr marL="0" marR="0" algn="ctr">
                            <a:lnSpc>
                              <a:spcPct val="115000"/>
                            </a:lnSpc>
                            <a:spcAft>
                              <a:spcPts val="800"/>
                            </a:spcAft>
                            <a:buNone/>
                          </a:pPr>
                          <a:r>
                            <a:rPr lang="en-US" sz="1800" kern="100" dirty="0">
                              <a:effectLst/>
                              <a:latin typeface="Segoe UI" panose="020B0502040204020203" pitchFamily="34" charset="0"/>
                              <a:ea typeface="Times New Roman" panose="02020603050405020304" pitchFamily="18" charset="0"/>
                              <a:cs typeface="Segoe UI" panose="020B0502040204020203" pitchFamily="34" charset="0"/>
                            </a:rPr>
                            <a:t>6.22</a:t>
                          </a:r>
                        </a:p>
                      </a:txBody>
                      <a:tcPr marL="45720" marR="45720" marT="0" marB="0">
                        <a:lnL w="12700" cmpd="sng">
                          <a:noFill/>
                        </a:lnL>
                        <a:lnB w="9525" cap="flat" cmpd="sng" algn="ctr">
                          <a:solidFill>
                            <a:schemeClr val="bg1"/>
                          </a:solidFill>
                          <a:prstDash val="solid"/>
                          <a:round/>
                          <a:headEnd type="none" w="med" len="med"/>
                          <a:tailEnd type="none" w="med" len="med"/>
                        </a:lnB>
                        <a:solidFill>
                          <a:schemeClr val="bg2"/>
                        </a:solidFill>
                      </a:tcPr>
                    </a:tc>
                    <a:tc>
                      <a:txBody>
                        <a:bodyPr/>
                        <a:lstStyle/>
                        <a:p>
                          <a:pPr marL="0" marR="0" algn="ctr">
                            <a:lnSpc>
                              <a:spcPct val="115000"/>
                            </a:lnSpc>
                            <a:spcAft>
                              <a:spcPts val="800"/>
                            </a:spcAft>
                            <a:buNone/>
                          </a:pPr>
                          <a:r>
                            <a:rPr lang="en-US" sz="1800" kern="100" dirty="0">
                              <a:effectLst/>
                              <a:latin typeface="Segoe UI" panose="020B0502040204020203" pitchFamily="34" charset="0"/>
                              <a:ea typeface="Times New Roman" panose="02020603050405020304" pitchFamily="18" charset="0"/>
                              <a:cs typeface="Segoe UI" panose="020B0502040204020203" pitchFamily="34" charset="0"/>
                            </a:rPr>
                            <a:t>1.26 – 30.6</a:t>
                          </a:r>
                        </a:p>
                      </a:txBody>
                      <a:tcPr marL="45720" marR="45720" marT="0" marB="0">
                        <a:lnB w="9525" cap="flat" cmpd="sng" algn="ctr">
                          <a:solidFill>
                            <a:schemeClr val="bg1"/>
                          </a:solidFill>
                          <a:prstDash val="solid"/>
                          <a:round/>
                          <a:headEnd type="none" w="med" len="med"/>
                          <a:tailEnd type="none" w="med" len="med"/>
                        </a:lnB>
                        <a:solidFill>
                          <a:schemeClr val="bg2"/>
                        </a:solidFill>
                      </a:tcPr>
                    </a:tc>
                    <a:tc>
                      <a:txBody>
                        <a:bodyPr/>
                        <a:lstStyle/>
                        <a:p>
                          <a:pPr marL="0" marR="0" algn="ctr">
                            <a:lnSpc>
                              <a:spcPct val="115000"/>
                            </a:lnSpc>
                            <a:spcAft>
                              <a:spcPts val="800"/>
                            </a:spcAft>
                            <a:buNone/>
                          </a:pPr>
                          <a:endParaRPr lang="en-US" sz="1800" b="1" i="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R w="12700" cap="flat" cmpd="sng" algn="ctr">
                          <a:noFill/>
                          <a:prstDash val="solid"/>
                          <a:round/>
                          <a:headEnd type="none" w="med" len="med"/>
                          <a:tailEnd type="none" w="med" len="med"/>
                        </a:lnR>
                        <a:lnB w="9525"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2927971687"/>
                      </a:ext>
                    </a:extLst>
                  </a:tr>
                  <a:tr h="288375">
                    <a:tc rowSpan="4">
                      <a:txBody>
                        <a:bodyPr/>
                        <a:lstStyle/>
                        <a:p>
                          <a:pPr marL="0" marR="0" lvl="0" indent="0" algn="r" defTabSz="914400" rtl="0" eaLnBrk="1" fontAlgn="auto" latinLnBrk="0" hangingPunct="1">
                            <a:lnSpc>
                              <a:spcPct val="115000"/>
                            </a:lnSpc>
                            <a:spcBef>
                              <a:spcPts val="0"/>
                            </a:spcBef>
                            <a:spcAft>
                              <a:spcPts val="800"/>
                            </a:spcAft>
                            <a:buClrTx/>
                            <a:buSzTx/>
                            <a:buFontTx/>
                            <a:buNone/>
                            <a:tabLst/>
                            <a:defRPr/>
                          </a:pPr>
                          <a:br>
                            <a:rPr lang="en-US" sz="1800" b="1" i="0" kern="0" dirty="0">
                              <a:solidFill>
                                <a:schemeClr val="bg1"/>
                              </a:solidFill>
                              <a:effectLst/>
                              <a:latin typeface="Segoe UI Black" panose="020B0A02040204020203" pitchFamily="34" charset="0"/>
                              <a:ea typeface="Segoe UI Black" panose="020B0A02040204020203" pitchFamily="34" charset="0"/>
                              <a:cs typeface="Segoe UI" panose="020B0502040204020203" pitchFamily="34" charset="0"/>
                            </a:rPr>
                          </a:br>
                          <a:r>
                            <a:rPr lang="en-US" sz="1800" b="1" i="0" kern="0" dirty="0">
                              <a:solidFill>
                                <a:schemeClr val="bg1"/>
                              </a:solidFill>
                              <a:effectLst/>
                              <a:latin typeface="Segoe UI Black" panose="020B0A02040204020203" pitchFamily="34" charset="0"/>
                              <a:ea typeface="Segoe UI Black" panose="020B0A02040204020203" pitchFamily="34" charset="0"/>
                              <a:cs typeface="Segoe UI" panose="020B0502040204020203" pitchFamily="34" charset="0"/>
                            </a:rPr>
                            <a:t>Patient Residence Urbanicity</a:t>
                          </a:r>
                        </a:p>
                      </a:txBody>
                      <a:tcPr marL="45720" marR="4572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1F44"/>
                        </a:solidFill>
                      </a:tcPr>
                    </a:tc>
                    <a:tc>
                      <a:txBody>
                        <a:bodyPr/>
                        <a:lstStyle/>
                        <a:p>
                          <a:pPr marL="0" marR="0" algn="r">
                            <a:lnSpc>
                              <a:spcPct val="115000"/>
                            </a:lnSpc>
                            <a:spcAft>
                              <a:spcPts val="800"/>
                            </a:spcAft>
                            <a:buNone/>
                          </a:pPr>
                          <a:r>
                            <a:rPr lang="en-US" sz="1800" b="0" i="1" kern="0" dirty="0">
                              <a:solidFill>
                                <a:schemeClr val="bg1"/>
                              </a:solidFill>
                              <a:effectLst/>
                              <a:latin typeface="Segoe UI" panose="020B0502040204020203" pitchFamily="34" charset="0"/>
                              <a:cs typeface="Segoe UI" panose="020B0502040204020203" pitchFamily="34" charset="0"/>
                            </a:rPr>
                            <a:t>Large metropolitan </a:t>
                          </a:r>
                          <a:r>
                            <a:rPr lang="en-US" sz="1800" b="0" i="1" kern="0" dirty="0">
                              <a:solidFill>
                                <a:schemeClr val="bg1"/>
                              </a:solidFill>
                              <a:effectLst/>
                              <a:latin typeface="Segoe UI Light" panose="020B0502040204020203" pitchFamily="34" charset="0"/>
                              <a:cs typeface="Segoe UI Light" panose="020B0502040204020203" pitchFamily="34" charset="0"/>
                            </a:rPr>
                            <a:t>(ref) (&lt; 1m)</a:t>
                          </a:r>
                          <a:endParaRPr lang="en-US" sz="1800" b="0" i="1" kern="100" dirty="0">
                            <a:solidFill>
                              <a:schemeClr val="bg1"/>
                            </a:solidFill>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45720" marR="45720" marT="0" marB="0">
                        <a:lnL w="12700" cap="flat" cmpd="sng" algn="ctr">
                          <a:solidFill>
                            <a:schemeClr val="bg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1F44"/>
                        </a:solidFill>
                      </a:tcPr>
                    </a:tc>
                    <a:tc>
                      <a:txBody>
                        <a:bodyPr/>
                        <a:lstStyle/>
                        <a:p>
                          <a:pPr marL="0" marR="0" algn="ctr">
                            <a:lnSpc>
                              <a:spcPct val="115000"/>
                            </a:lnSpc>
                            <a:spcAft>
                              <a:spcPts val="800"/>
                            </a:spcAft>
                            <a:buNone/>
                          </a:pPr>
                          <a:r>
                            <a:rPr lang="en-US" sz="1800" kern="0" dirty="0">
                              <a:effectLst/>
                              <a:latin typeface="Segoe UI" panose="020B0502040204020203" pitchFamily="34" charset="0"/>
                              <a:cs typeface="Segoe UI" panose="020B0502040204020203" pitchFamily="34" charset="0"/>
                            </a:rPr>
                            <a:t>1</a:t>
                          </a:r>
                          <a:endParaRPr lang="en-US" sz="180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L w="12700" cmpd="sng">
                          <a:noFill/>
                        </a:lnL>
                        <a:lnT w="9525" cap="flat" cmpd="sng" algn="ctr">
                          <a:solidFill>
                            <a:schemeClr val="bg1"/>
                          </a:solidFill>
                          <a:prstDash val="solid"/>
                          <a:round/>
                          <a:headEnd type="none" w="med" len="med"/>
                          <a:tailEnd type="none" w="med" len="med"/>
                        </a:lnT>
                        <a:solidFill>
                          <a:schemeClr val="bg1"/>
                        </a:solidFill>
                      </a:tcPr>
                    </a:tc>
                    <a:tc>
                      <a:txBody>
                        <a:bodyPr/>
                        <a:lstStyle/>
                        <a:p>
                          <a:pPr marL="0" marR="0" algn="ctr">
                            <a:lnSpc>
                              <a:spcPct val="115000"/>
                            </a:lnSpc>
                            <a:spcAft>
                              <a:spcPts val="800"/>
                            </a:spcAft>
                            <a:buNone/>
                          </a:pPr>
                          <a:r>
                            <a:rPr lang="en-US" sz="1800" kern="0" dirty="0">
                              <a:effectLst/>
                              <a:latin typeface="Segoe UI" panose="020B0502040204020203" pitchFamily="34" charset="0"/>
                              <a:cs typeface="Segoe UI" panose="020B0502040204020203" pitchFamily="34" charset="0"/>
                            </a:rPr>
                            <a:t>-</a:t>
                          </a:r>
                          <a:endParaRPr lang="en-US" sz="180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T w="9525" cap="flat" cmpd="sng" algn="ctr">
                          <a:solidFill>
                            <a:schemeClr val="bg1"/>
                          </a:solidFill>
                          <a:prstDash val="solid"/>
                          <a:round/>
                          <a:headEnd type="none" w="med" len="med"/>
                          <a:tailEnd type="none" w="med" len="med"/>
                        </a:lnT>
                        <a:solidFill>
                          <a:schemeClr val="bg1"/>
                        </a:solidFill>
                      </a:tcPr>
                    </a:tc>
                    <a:tc>
                      <a:txBody>
                        <a:bodyPr/>
                        <a:lstStyle/>
                        <a:p>
                          <a:pPr marL="0" marR="0" algn="ctr">
                            <a:lnSpc>
                              <a:spcPct val="115000"/>
                            </a:lnSpc>
                            <a:spcAft>
                              <a:spcPts val="800"/>
                            </a:spcAft>
                            <a:buNone/>
                          </a:pPr>
                          <a:r>
                            <a:rPr lang="en-US" sz="1800" b="1" i="0" kern="0" dirty="0">
                              <a:effectLst/>
                              <a:latin typeface="Segoe UI" panose="020B0502040204020203" pitchFamily="34" charset="0"/>
                              <a:cs typeface="Segoe UI" panose="020B0502040204020203" pitchFamily="34" charset="0"/>
                            </a:rPr>
                            <a:t> </a:t>
                          </a:r>
                          <a:endParaRPr lang="en-US" sz="1800" b="1" i="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276415480"/>
                      </a:ext>
                    </a:extLst>
                  </a:tr>
                  <a:tr h="288375">
                    <a:tc vMerge="1">
                      <a:txBody>
                        <a:bodyPr/>
                        <a:lstStyle/>
                        <a:p>
                          <a:pPr marL="0" marR="0" algn="r">
                            <a:lnSpc>
                              <a:spcPct val="115000"/>
                            </a:lnSpc>
                            <a:spcAft>
                              <a:spcPts val="800"/>
                            </a:spcAft>
                            <a:buNone/>
                          </a:pPr>
                          <a:endParaRPr lang="en-US" sz="2400" b="0" i="1" kern="100" dirty="0">
                            <a:solidFill>
                              <a:schemeClr val="bg1"/>
                            </a:solidFill>
                            <a:effectLst/>
                            <a:latin typeface="Avenir Next Ultra Light" panose="020B0203020202020204" pitchFamily="34" charset="77"/>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1F44"/>
                        </a:solidFill>
                      </a:tcPr>
                    </a:tc>
                    <a:tc>
                      <a:txBody>
                        <a:bodyPr/>
                        <a:lstStyle/>
                        <a:p>
                          <a:pPr marL="0" marR="0" algn="r">
                            <a:lnSpc>
                              <a:spcPct val="115000"/>
                            </a:lnSpc>
                            <a:spcAft>
                              <a:spcPts val="800"/>
                            </a:spcAft>
                            <a:buNone/>
                          </a:pPr>
                          <a:r>
                            <a:rPr lang="en-US" sz="1800" b="0" i="1" kern="0" dirty="0">
                              <a:solidFill>
                                <a:schemeClr val="bg1"/>
                              </a:solidFill>
                              <a:effectLst/>
                              <a:latin typeface="Segoe UI" panose="020B0502040204020203" pitchFamily="34" charset="0"/>
                              <a:cs typeface="Segoe UI" panose="020B0502040204020203" pitchFamily="34" charset="0"/>
                            </a:rPr>
                            <a:t>Small metropolitan </a:t>
                          </a:r>
                          <a:r>
                            <a:rPr lang="en-US" sz="1800" b="0" i="1" kern="0" dirty="0">
                              <a:solidFill>
                                <a:schemeClr val="bg1"/>
                              </a:solidFill>
                              <a:effectLst/>
                              <a:latin typeface="Segoe UI Light" panose="020B0502040204020203" pitchFamily="34" charset="0"/>
                              <a:cs typeface="Segoe UI Light" panose="020B0502040204020203" pitchFamily="34" charset="0"/>
                            </a:rPr>
                            <a:t>(&lt; 1m)</a:t>
                          </a:r>
                          <a:endParaRPr lang="en-US" sz="1800" b="0" i="1" kern="100" dirty="0">
                            <a:solidFill>
                              <a:schemeClr val="bg1"/>
                            </a:solidFill>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45720" marR="45720" marT="0" marB="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1F44"/>
                        </a:solidFill>
                      </a:tcPr>
                    </a:tc>
                    <a:tc>
                      <a:txBody>
                        <a:bodyPr/>
                        <a:lstStyle/>
                        <a:p>
                          <a:pPr marL="0" marR="0" algn="ctr">
                            <a:lnSpc>
                              <a:spcPct val="115000"/>
                            </a:lnSpc>
                            <a:spcAft>
                              <a:spcPts val="800"/>
                            </a:spcAft>
                            <a:buNone/>
                          </a:pPr>
                          <a:r>
                            <a:rPr lang="en-US" sz="1800" kern="0" dirty="0">
                              <a:effectLst/>
                              <a:latin typeface="Segoe UI" panose="020B0502040204020203" pitchFamily="34" charset="0"/>
                              <a:cs typeface="Segoe UI" panose="020B0502040204020203" pitchFamily="34" charset="0"/>
                            </a:rPr>
                            <a:t>1.33</a:t>
                          </a:r>
                          <a:endParaRPr lang="en-US" sz="180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L w="12700" cmpd="sng">
                          <a:noFill/>
                        </a:lnL>
                        <a:solidFill>
                          <a:srgbClr val="C8DAE8"/>
                        </a:solidFill>
                      </a:tcPr>
                    </a:tc>
                    <a:tc>
                      <a:txBody>
                        <a:bodyPr/>
                        <a:lstStyle/>
                        <a:p>
                          <a:pPr marL="0" marR="0" algn="ctr">
                            <a:lnSpc>
                              <a:spcPct val="115000"/>
                            </a:lnSpc>
                            <a:spcAft>
                              <a:spcPts val="800"/>
                            </a:spcAft>
                            <a:buNone/>
                          </a:pPr>
                          <a:r>
                            <a:rPr lang="en-US" sz="1800" kern="0" dirty="0">
                              <a:effectLst/>
                              <a:latin typeface="Segoe UI" panose="020B0502040204020203" pitchFamily="34" charset="0"/>
                              <a:cs typeface="Segoe UI" panose="020B0502040204020203" pitchFamily="34" charset="0"/>
                            </a:rPr>
                            <a:t>1.04 – 1.37</a:t>
                          </a:r>
                          <a:endParaRPr lang="en-US" sz="180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solidFill>
                          <a:srgbClr val="C8DAE8"/>
                        </a:solidFill>
                      </a:tcPr>
                    </a:tc>
                    <a:tc>
                      <a:txBody>
                        <a:bodyPr/>
                        <a:lstStyle/>
                        <a:p>
                          <a:pPr marL="0" marR="0" algn="ctr">
                            <a:lnSpc>
                              <a:spcPct val="115000"/>
                            </a:lnSpc>
                            <a:spcAft>
                              <a:spcPts val="800"/>
                            </a:spcAft>
                            <a:buNone/>
                          </a:pPr>
                          <a:r>
                            <a:rPr lang="en-US" sz="1800" b="1" i="0" kern="100" dirty="0">
                              <a:effectLst/>
                              <a:latin typeface="Segoe UI" panose="020B0502040204020203" pitchFamily="34" charset="0"/>
                              <a:ea typeface="Times New Roman" panose="02020603050405020304" pitchFamily="18" charset="0"/>
                              <a:cs typeface="Segoe UI" panose="020B0502040204020203" pitchFamily="34" charset="0"/>
                            </a:rPr>
                            <a:t>**</a:t>
                          </a:r>
                        </a:p>
                      </a:txBody>
                      <a:tcPr marL="45720" marR="45720" marT="0" marB="0">
                        <a:lnR w="12700" cap="flat" cmpd="sng" algn="ctr">
                          <a:noFill/>
                          <a:prstDash val="solid"/>
                          <a:round/>
                          <a:headEnd type="none" w="med" len="med"/>
                          <a:tailEnd type="none" w="med" len="med"/>
                        </a:lnR>
                        <a:solidFill>
                          <a:srgbClr val="C8DAE8"/>
                        </a:solidFill>
                      </a:tcPr>
                    </a:tc>
                    <a:extLst>
                      <a:ext uri="{0D108BD9-81ED-4DB2-BD59-A6C34878D82A}">
                        <a16:rowId xmlns:a16="http://schemas.microsoft.com/office/drawing/2014/main" val="955826519"/>
                      </a:ext>
                    </a:extLst>
                  </a:tr>
                  <a:tr h="288375">
                    <a:tc vMerge="1">
                      <a:txBody>
                        <a:bodyPr/>
                        <a:lstStyle/>
                        <a:p>
                          <a:pPr marL="0" marR="0" algn="r">
                            <a:lnSpc>
                              <a:spcPct val="115000"/>
                            </a:lnSpc>
                            <a:spcAft>
                              <a:spcPts val="800"/>
                            </a:spcAft>
                            <a:buNone/>
                          </a:pPr>
                          <a:endParaRPr lang="en-US" sz="2400" b="0" i="1" kern="100" dirty="0">
                            <a:solidFill>
                              <a:schemeClr val="bg1"/>
                            </a:solidFill>
                            <a:effectLst/>
                            <a:latin typeface="Avenir Next Ultra Light" panose="020B0203020202020204" pitchFamily="34" charset="77"/>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1F44"/>
                        </a:solidFill>
                      </a:tcPr>
                    </a:tc>
                    <a:tc>
                      <a:txBody>
                        <a:bodyPr/>
                        <a:lstStyle/>
                        <a:p>
                          <a:pPr marL="0" marR="0" algn="r">
                            <a:lnSpc>
                              <a:spcPct val="115000"/>
                            </a:lnSpc>
                            <a:spcAft>
                              <a:spcPts val="800"/>
                            </a:spcAft>
                            <a:buNone/>
                          </a:pPr>
                          <a:r>
                            <a:rPr lang="en-US" sz="1800" b="0" i="1" kern="0" dirty="0">
                              <a:solidFill>
                                <a:schemeClr val="bg1"/>
                              </a:solidFill>
                              <a:effectLst/>
                              <a:latin typeface="Segoe UI" panose="020B0502040204020203" pitchFamily="34" charset="0"/>
                              <a:cs typeface="Segoe UI" panose="020B0502040204020203" pitchFamily="34" charset="0"/>
                            </a:rPr>
                            <a:t>Micropolitan </a:t>
                          </a:r>
                          <a:r>
                            <a:rPr lang="en-US" sz="1800" b="0" i="1" kern="0" dirty="0">
                              <a:solidFill>
                                <a:schemeClr val="bg1"/>
                              </a:solidFill>
                              <a:effectLst/>
                              <a:latin typeface="Segoe UI Light" panose="020B0502040204020203" pitchFamily="34" charset="0"/>
                              <a:cs typeface="Segoe UI Light" panose="020B0502040204020203" pitchFamily="34" charset="0"/>
                            </a:rPr>
                            <a:t>(adjacent to small metro area)</a:t>
                          </a:r>
                          <a:endParaRPr lang="en-US" sz="1800" b="0" i="1" kern="100" dirty="0">
                            <a:solidFill>
                              <a:schemeClr val="bg1"/>
                            </a:solidFill>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45720" marR="45720" marT="0" marB="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1F44"/>
                        </a:solidFill>
                      </a:tcPr>
                    </a:tc>
                    <a:tc>
                      <a:txBody>
                        <a:bodyPr/>
                        <a:lstStyle/>
                        <a:p>
                          <a:pPr marL="0" marR="0" algn="ctr">
                            <a:lnSpc>
                              <a:spcPct val="115000"/>
                            </a:lnSpc>
                            <a:spcAft>
                              <a:spcPts val="800"/>
                            </a:spcAft>
                            <a:buNone/>
                          </a:pPr>
                          <a:r>
                            <a:rPr lang="en-US" sz="1800" kern="0" dirty="0">
                              <a:effectLst/>
                              <a:latin typeface="Segoe UI" panose="020B0502040204020203" pitchFamily="34" charset="0"/>
                              <a:cs typeface="Segoe UI" panose="020B0502040204020203" pitchFamily="34" charset="0"/>
                            </a:rPr>
                            <a:t>1.17</a:t>
                          </a:r>
                          <a:endParaRPr lang="en-US" sz="180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L w="12700" cmpd="sng">
                          <a:noFill/>
                        </a:lnL>
                      </a:tcPr>
                    </a:tc>
                    <a:tc>
                      <a:txBody>
                        <a:bodyPr/>
                        <a:lstStyle/>
                        <a:p>
                          <a:pPr marL="0" marR="0" algn="ctr">
                            <a:lnSpc>
                              <a:spcPct val="115000"/>
                            </a:lnSpc>
                            <a:spcAft>
                              <a:spcPts val="800"/>
                            </a:spcAft>
                            <a:buNone/>
                          </a:pPr>
                          <a:r>
                            <a:rPr lang="en-US" sz="1800" kern="0" dirty="0">
                              <a:effectLst/>
                              <a:latin typeface="Segoe UI" panose="020B0502040204020203" pitchFamily="34" charset="0"/>
                              <a:cs typeface="Segoe UI" panose="020B0502040204020203" pitchFamily="34" charset="0"/>
                            </a:rPr>
                            <a:t>0.87 – 1.56</a:t>
                          </a:r>
                          <a:endParaRPr lang="en-US" sz="180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tc>
                    <a:tc>
                      <a:txBody>
                        <a:bodyPr/>
                        <a:lstStyle/>
                        <a:p>
                          <a:pPr marL="0" marR="0" algn="ctr">
                            <a:lnSpc>
                              <a:spcPct val="115000"/>
                            </a:lnSpc>
                            <a:spcAft>
                              <a:spcPts val="800"/>
                            </a:spcAft>
                            <a:buNone/>
                          </a:pPr>
                          <a:r>
                            <a:rPr lang="en-US" sz="1800" b="1" i="0" kern="0" dirty="0">
                              <a:effectLst/>
                              <a:latin typeface="Segoe UI" panose="020B0502040204020203" pitchFamily="34" charset="0"/>
                              <a:cs typeface="Segoe UI" panose="020B0502040204020203" pitchFamily="34" charset="0"/>
                            </a:rPr>
                            <a:t> </a:t>
                          </a:r>
                          <a:endParaRPr lang="en-US" sz="1800" b="1" i="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R w="12700" cap="flat" cmpd="sng" algn="ctr">
                          <a:noFill/>
                          <a:prstDash val="solid"/>
                          <a:round/>
                          <a:headEnd type="none" w="med" len="med"/>
                          <a:tailEnd type="none" w="med" len="med"/>
                        </a:lnR>
                      </a:tcPr>
                    </a:tc>
                    <a:extLst>
                      <a:ext uri="{0D108BD9-81ED-4DB2-BD59-A6C34878D82A}">
                        <a16:rowId xmlns:a16="http://schemas.microsoft.com/office/drawing/2014/main" val="1033036380"/>
                      </a:ext>
                    </a:extLst>
                  </a:tr>
                  <a:tr h="288375">
                    <a:tc vMerge="1">
                      <a:txBody>
                        <a:bodyPr/>
                        <a:lstStyle/>
                        <a:p>
                          <a:pPr marL="0" marR="0" algn="r">
                            <a:lnSpc>
                              <a:spcPct val="115000"/>
                            </a:lnSpc>
                            <a:spcAft>
                              <a:spcPts val="800"/>
                            </a:spcAft>
                            <a:buNone/>
                          </a:pPr>
                          <a:endParaRPr lang="en-US" sz="2400" b="0" i="1" kern="100" dirty="0">
                            <a:solidFill>
                              <a:schemeClr val="bg1"/>
                            </a:solidFill>
                            <a:effectLst/>
                            <a:latin typeface="Avenir Next" panose="020B0503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mpd="sng">
                          <a:noFill/>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1F44"/>
                        </a:solidFill>
                      </a:tcPr>
                    </a:tc>
                    <a:tc>
                      <a:txBody>
                        <a:bodyPr/>
                        <a:lstStyle/>
                        <a:p>
                          <a:pPr marL="0" marR="0" algn="r">
                            <a:lnSpc>
                              <a:spcPct val="115000"/>
                            </a:lnSpc>
                            <a:spcAft>
                              <a:spcPts val="800"/>
                            </a:spcAft>
                            <a:buNone/>
                          </a:pPr>
                          <a:r>
                            <a:rPr lang="en-US" sz="1800" b="0" i="1" kern="0" dirty="0">
                              <a:solidFill>
                                <a:schemeClr val="bg1"/>
                              </a:solidFill>
                              <a:effectLst/>
                              <a:latin typeface="Segoe UI" panose="020B0502040204020203" pitchFamily="34" charset="0"/>
                              <a:cs typeface="Segoe UI" panose="020B0502040204020203" pitchFamily="34" charset="0"/>
                            </a:rPr>
                            <a:t>Not metropolitan/micropolitan </a:t>
                          </a:r>
                          <a:r>
                            <a:rPr lang="en-US" sz="1800" b="0" i="1" kern="0" dirty="0">
                              <a:solidFill>
                                <a:schemeClr val="bg1"/>
                              </a:solidFill>
                              <a:effectLst/>
                              <a:latin typeface="Segoe UI Light" panose="020B0502040204020203" pitchFamily="34" charset="0"/>
                              <a:cs typeface="Segoe UI Light" panose="020B0502040204020203" pitchFamily="34" charset="0"/>
                            </a:rPr>
                            <a:t>(</a:t>
                          </a:r>
                          <a14:m>
                            <m:oMath xmlns:m="http://schemas.openxmlformats.org/officeDocument/2006/math">
                              <m:r>
                                <a:rPr lang="en-US" sz="1800" b="0" i="1" kern="0" smtClean="0">
                                  <a:solidFill>
                                    <a:schemeClr val="bg1"/>
                                  </a:solidFill>
                                  <a:effectLst/>
                                  <a:latin typeface="Cambria Math" panose="02040503050406030204" pitchFamily="18" charset="0"/>
                                  <a:ea typeface="Cambria Math" panose="02040503050406030204" pitchFamily="18" charset="0"/>
                                </a:rPr>
                                <m:t>≤</m:t>
                              </m:r>
                            </m:oMath>
                          </a14:m>
                          <a:r>
                            <a:rPr lang="en-US" sz="1800" b="0" i="1" kern="0" dirty="0">
                              <a:solidFill>
                                <a:schemeClr val="bg1"/>
                              </a:solidFill>
                              <a:effectLst/>
                              <a:latin typeface="Segoe UI Light" panose="020B0502040204020203" pitchFamily="34" charset="0"/>
                              <a:cs typeface="Segoe UI Light" panose="020B0502040204020203" pitchFamily="34" charset="0"/>
                            </a:rPr>
                            <a:t> 5k)</a:t>
                          </a:r>
                          <a:r>
                            <a:rPr lang="en-US" sz="1800" b="0" i="1" kern="0" dirty="0">
                              <a:solidFill>
                                <a:schemeClr val="bg1"/>
                              </a:solidFill>
                              <a:effectLst/>
                              <a:latin typeface="Segoe UI" panose="020B0502040204020203" pitchFamily="34" charset="0"/>
                              <a:cs typeface="Segoe UI" panose="020B0502040204020203" pitchFamily="34" charset="0"/>
                            </a:rPr>
                            <a:t> </a:t>
                          </a:r>
                          <a:endParaRPr lang="en-US" sz="1800" b="0" i="1" kern="100"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L w="12700" cap="flat" cmpd="sng" algn="ctr">
                          <a:solidFill>
                            <a:schemeClr val="bg1"/>
                          </a:solidFill>
                          <a:prstDash val="solid"/>
                          <a:round/>
                          <a:headEnd type="none" w="med" len="med"/>
                          <a:tailEnd type="none" w="med" len="med"/>
                        </a:lnL>
                        <a:lnR w="12700" cmpd="sng">
                          <a:noFill/>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1F44"/>
                        </a:solidFill>
                      </a:tcPr>
                    </a:tc>
                    <a:tc>
                      <a:txBody>
                        <a:bodyPr/>
                        <a:lstStyle/>
                        <a:p>
                          <a:pPr marL="0" marR="0" algn="ctr">
                            <a:lnSpc>
                              <a:spcPct val="115000"/>
                            </a:lnSpc>
                            <a:spcAft>
                              <a:spcPts val="800"/>
                            </a:spcAft>
                            <a:buNone/>
                          </a:pPr>
                          <a:r>
                            <a:rPr lang="en-US" sz="1800" kern="0" dirty="0">
                              <a:effectLst/>
                              <a:latin typeface="Segoe UI" panose="020B0502040204020203" pitchFamily="34" charset="0"/>
                              <a:cs typeface="Segoe UI" panose="020B0502040204020203" pitchFamily="34" charset="0"/>
                            </a:rPr>
                            <a:t>0.59</a:t>
                          </a:r>
                          <a:endParaRPr lang="en-US" sz="180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L w="12700" cmpd="sng">
                          <a:noFill/>
                        </a:lnL>
                        <a:lnB w="9525" cap="flat" cmpd="sng" algn="ctr">
                          <a:solidFill>
                            <a:schemeClr val="bg1"/>
                          </a:solidFill>
                          <a:prstDash val="solid"/>
                          <a:round/>
                          <a:headEnd type="none" w="med" len="med"/>
                          <a:tailEnd type="none" w="med" len="med"/>
                        </a:lnB>
                        <a:solidFill>
                          <a:schemeClr val="bg2"/>
                        </a:solidFill>
                      </a:tcPr>
                    </a:tc>
                    <a:tc>
                      <a:txBody>
                        <a:bodyPr/>
                        <a:lstStyle/>
                        <a:p>
                          <a:pPr marL="0" marR="0" algn="ctr">
                            <a:lnSpc>
                              <a:spcPct val="115000"/>
                            </a:lnSpc>
                            <a:spcAft>
                              <a:spcPts val="800"/>
                            </a:spcAft>
                            <a:buNone/>
                          </a:pPr>
                          <a:r>
                            <a:rPr lang="en-US" sz="1800" kern="0" dirty="0">
                              <a:effectLst/>
                              <a:latin typeface="Segoe UI" panose="020B0502040204020203" pitchFamily="34" charset="0"/>
                              <a:cs typeface="Segoe UI" panose="020B0502040204020203" pitchFamily="34" charset="0"/>
                            </a:rPr>
                            <a:t>0.32 – 1.06</a:t>
                          </a:r>
                          <a:endParaRPr lang="en-US" sz="180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B w="9525" cap="flat" cmpd="sng" algn="ctr">
                          <a:solidFill>
                            <a:schemeClr val="bg1"/>
                          </a:solidFill>
                          <a:prstDash val="solid"/>
                          <a:round/>
                          <a:headEnd type="none" w="med" len="med"/>
                          <a:tailEnd type="none" w="med" len="med"/>
                        </a:lnB>
                        <a:solidFill>
                          <a:schemeClr val="bg2"/>
                        </a:solidFill>
                      </a:tcPr>
                    </a:tc>
                    <a:tc>
                      <a:txBody>
                        <a:bodyPr/>
                        <a:lstStyle/>
                        <a:p>
                          <a:pPr marL="0" marR="0" algn="ctr">
                            <a:lnSpc>
                              <a:spcPct val="115000"/>
                            </a:lnSpc>
                            <a:spcAft>
                              <a:spcPts val="800"/>
                            </a:spcAft>
                            <a:buNone/>
                          </a:pPr>
                          <a:r>
                            <a:rPr lang="en-US" sz="1800" b="1" i="0" kern="0" dirty="0">
                              <a:effectLst/>
                              <a:latin typeface="Segoe UI" panose="020B0502040204020203" pitchFamily="34" charset="0"/>
                              <a:cs typeface="Segoe UI" panose="020B0502040204020203" pitchFamily="34" charset="0"/>
                            </a:rPr>
                            <a:t> </a:t>
                          </a:r>
                          <a:endParaRPr lang="en-US" sz="1800" b="1" i="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R w="12700" cap="flat" cmpd="sng" algn="ctr">
                          <a:noFill/>
                          <a:prstDash val="solid"/>
                          <a:round/>
                          <a:headEnd type="none" w="med" len="med"/>
                          <a:tailEnd type="none" w="med" len="med"/>
                        </a:lnR>
                        <a:lnB w="9525"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3155618851"/>
                      </a:ext>
                    </a:extLst>
                  </a:tr>
                  <a:tr h="288375">
                    <a:tc rowSpan="2">
                      <a:txBody>
                        <a:bodyPr/>
                        <a:lstStyle/>
                        <a:p>
                          <a:pPr marL="0" marR="0" lvl="0" indent="0" algn="r" defTabSz="914400" rtl="0" eaLnBrk="1" fontAlgn="auto" latinLnBrk="0" hangingPunct="1">
                            <a:lnSpc>
                              <a:spcPct val="115000"/>
                            </a:lnSpc>
                            <a:spcBef>
                              <a:spcPts val="0"/>
                            </a:spcBef>
                            <a:spcAft>
                              <a:spcPts val="800"/>
                            </a:spcAft>
                            <a:buClrTx/>
                            <a:buSzTx/>
                            <a:buFontTx/>
                            <a:buNone/>
                            <a:tabLst/>
                            <a:defRPr/>
                          </a:pPr>
                          <a:r>
                            <a:rPr lang="en-US" sz="1800" b="1" i="0" kern="0" dirty="0">
                              <a:solidFill>
                                <a:schemeClr val="bg1"/>
                              </a:solidFill>
                              <a:effectLst/>
                              <a:latin typeface="Segoe UI Black" panose="020B0A02040204020203" pitchFamily="34" charset="0"/>
                              <a:ea typeface="Segoe UI Black" panose="020B0A02040204020203" pitchFamily="34" charset="0"/>
                              <a:cs typeface="Segoe UI" panose="020B0502040204020203" pitchFamily="34" charset="0"/>
                            </a:rPr>
                            <a:t>ED Admission</a:t>
                          </a:r>
                          <a:endParaRPr lang="en-US" sz="1800" b="1" i="0" kern="100" dirty="0">
                            <a:solidFill>
                              <a:schemeClr val="bg1"/>
                            </a:solidFill>
                            <a:effectLst/>
                            <a:latin typeface="Segoe UI Black" panose="020B0A02040204020203" pitchFamily="34" charset="0"/>
                            <a:ea typeface="Segoe UI Black" panose="020B0A02040204020203" pitchFamily="34" charset="0"/>
                            <a:cs typeface="Segoe UI" panose="020B0502040204020203" pitchFamily="34" charset="0"/>
                          </a:endParaRPr>
                        </a:p>
                      </a:txBody>
                      <a:tcPr marL="45720" marR="45720" marT="0"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1F44"/>
                        </a:solidFill>
                      </a:tcPr>
                    </a:tc>
                    <a:tc>
                      <a:txBody>
                        <a:bodyPr/>
                        <a:lstStyle/>
                        <a:p>
                          <a:pPr marL="0" marR="0" algn="r">
                            <a:lnSpc>
                              <a:spcPct val="115000"/>
                            </a:lnSpc>
                            <a:spcAft>
                              <a:spcPts val="800"/>
                            </a:spcAft>
                            <a:buNone/>
                          </a:pPr>
                          <a:r>
                            <a:rPr lang="en-US" sz="1800" b="0" i="1" kern="0" dirty="0">
                              <a:solidFill>
                                <a:schemeClr val="bg1"/>
                              </a:solidFill>
                              <a:effectLst/>
                              <a:latin typeface="Segoe UI" panose="020B0502040204020203" pitchFamily="34" charset="0"/>
                              <a:cs typeface="Segoe UI" panose="020B0502040204020203" pitchFamily="34" charset="0"/>
                            </a:rPr>
                            <a:t>No ED entry </a:t>
                          </a:r>
                          <a:r>
                            <a:rPr lang="en-US" sz="1800" b="0" i="1" kern="0" dirty="0">
                              <a:solidFill>
                                <a:schemeClr val="bg1"/>
                              </a:solidFill>
                              <a:effectLst/>
                              <a:latin typeface="Segoe UI Light" panose="020B0502040204020203" pitchFamily="34" charset="0"/>
                              <a:cs typeface="Segoe UI Light" panose="020B0502040204020203" pitchFamily="34" charset="0"/>
                            </a:rPr>
                            <a:t>(ref)</a:t>
                          </a:r>
                          <a:endParaRPr lang="en-US" sz="1800" b="0" i="1" kern="100" dirty="0">
                            <a:solidFill>
                              <a:schemeClr val="bg1"/>
                            </a:solidFill>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45720" marR="45720" marT="0" marB="0">
                        <a:lnL w="12700" cap="flat" cmpd="sng" algn="ctr">
                          <a:solidFill>
                            <a:schemeClr val="bg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1F44"/>
                        </a:solidFill>
                      </a:tcPr>
                    </a:tc>
                    <a:tc>
                      <a:txBody>
                        <a:bodyPr/>
                        <a:lstStyle/>
                        <a:p>
                          <a:pPr marL="0" marR="0" algn="ctr">
                            <a:lnSpc>
                              <a:spcPct val="115000"/>
                            </a:lnSpc>
                            <a:spcAft>
                              <a:spcPts val="800"/>
                            </a:spcAft>
                            <a:buNone/>
                          </a:pPr>
                          <a:r>
                            <a:rPr lang="en-US" sz="1800" kern="100" dirty="0">
                              <a:effectLst/>
                              <a:latin typeface="Segoe UI" panose="020B0502040204020203" pitchFamily="34" charset="0"/>
                              <a:ea typeface="Times New Roman" panose="02020603050405020304" pitchFamily="18" charset="0"/>
                              <a:cs typeface="Segoe UI" panose="020B0502040204020203" pitchFamily="34" charset="0"/>
                            </a:rPr>
                            <a:t>1</a:t>
                          </a:r>
                        </a:p>
                      </a:txBody>
                      <a:tcPr marL="45720" marR="45720" marT="0" marB="0">
                        <a:lnL w="12700" cmpd="sng">
                          <a:noFill/>
                        </a:lnL>
                        <a:lnT w="9525" cap="flat" cmpd="sng" algn="ctr">
                          <a:solidFill>
                            <a:schemeClr val="bg1"/>
                          </a:solidFill>
                          <a:prstDash val="solid"/>
                          <a:round/>
                          <a:headEnd type="none" w="med" len="med"/>
                          <a:tailEnd type="none" w="med" len="med"/>
                        </a:lnT>
                        <a:solidFill>
                          <a:schemeClr val="bg1"/>
                        </a:solidFill>
                      </a:tcPr>
                    </a:tc>
                    <a:tc>
                      <a:txBody>
                        <a:bodyPr/>
                        <a:lstStyle/>
                        <a:p>
                          <a:pPr marL="0" marR="0" algn="ctr">
                            <a:lnSpc>
                              <a:spcPct val="115000"/>
                            </a:lnSpc>
                            <a:spcAft>
                              <a:spcPts val="800"/>
                            </a:spcAft>
                            <a:buNone/>
                          </a:pPr>
                          <a:r>
                            <a:rPr lang="en-US" sz="1800" kern="100" dirty="0">
                              <a:effectLst/>
                              <a:latin typeface="Segoe UI" panose="020B0502040204020203" pitchFamily="34" charset="0"/>
                              <a:ea typeface="Times New Roman" panose="02020603050405020304" pitchFamily="18" charset="0"/>
                              <a:cs typeface="Segoe UI" panose="020B0502040204020203" pitchFamily="34" charset="0"/>
                            </a:rPr>
                            <a:t>-</a:t>
                          </a:r>
                        </a:p>
                      </a:txBody>
                      <a:tcPr marL="45720" marR="45720" marT="0" marB="0">
                        <a:lnT w="9525" cap="flat" cmpd="sng" algn="ctr">
                          <a:solidFill>
                            <a:schemeClr val="bg1"/>
                          </a:solidFill>
                          <a:prstDash val="solid"/>
                          <a:round/>
                          <a:headEnd type="none" w="med" len="med"/>
                          <a:tailEnd type="none" w="med" len="med"/>
                        </a:lnT>
                        <a:solidFill>
                          <a:schemeClr val="bg1"/>
                        </a:solidFill>
                      </a:tcPr>
                    </a:tc>
                    <a:tc>
                      <a:txBody>
                        <a:bodyPr/>
                        <a:lstStyle/>
                        <a:p>
                          <a:pPr marL="0" marR="0" algn="ctr">
                            <a:lnSpc>
                              <a:spcPct val="115000"/>
                            </a:lnSpc>
                            <a:spcAft>
                              <a:spcPts val="800"/>
                            </a:spcAft>
                            <a:buNone/>
                          </a:pPr>
                          <a:endParaRPr lang="en-US" sz="1800" b="1" i="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2813320902"/>
                      </a:ext>
                    </a:extLst>
                  </a:tr>
                  <a:tr h="288375">
                    <a:tc vMerge="1">
                      <a:txBody>
                        <a:bodyPr/>
                        <a:lstStyle/>
                        <a:p>
                          <a:pPr marL="0" marR="0" lvl="0" indent="0" algn="r" defTabSz="2560320" rtl="0" eaLnBrk="1" fontAlgn="auto" latinLnBrk="0" hangingPunct="1">
                            <a:lnSpc>
                              <a:spcPct val="115000"/>
                            </a:lnSpc>
                            <a:spcBef>
                              <a:spcPts val="0"/>
                            </a:spcBef>
                            <a:spcAft>
                              <a:spcPts val="800"/>
                            </a:spcAft>
                            <a:buClrTx/>
                            <a:buSzTx/>
                            <a:buFontTx/>
                            <a:buNone/>
                            <a:tabLst/>
                            <a:defRPr/>
                          </a:pPr>
                          <a:endParaRPr lang="en-US" sz="2400" b="0" i="1" kern="100" dirty="0">
                            <a:solidFill>
                              <a:schemeClr val="bg1"/>
                            </a:solidFill>
                            <a:effectLst/>
                            <a:latin typeface="Avenir Next" panose="020B0503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1F44"/>
                        </a:solidFill>
                      </a:tcPr>
                    </a:tc>
                    <a:tc>
                      <a:txBody>
                        <a:bodyPr/>
                        <a:lstStyle/>
                        <a:p>
                          <a:pPr marL="0" marR="0" lvl="0" indent="0" algn="r" defTabSz="2560320" rtl="0" eaLnBrk="1" fontAlgn="auto" latinLnBrk="0" hangingPunct="1">
                            <a:lnSpc>
                              <a:spcPct val="115000"/>
                            </a:lnSpc>
                            <a:spcBef>
                              <a:spcPts val="0"/>
                            </a:spcBef>
                            <a:spcAft>
                              <a:spcPts val="800"/>
                            </a:spcAft>
                            <a:buClrTx/>
                            <a:buSzTx/>
                            <a:buFontTx/>
                            <a:buNone/>
                            <a:tabLst/>
                            <a:defRPr/>
                          </a:pPr>
                          <a:r>
                            <a:rPr lang="en-US" sz="1800" b="0" i="1" kern="0" dirty="0">
                              <a:solidFill>
                                <a:schemeClr val="bg1"/>
                              </a:solidFill>
                              <a:effectLst/>
                              <a:latin typeface="Segoe UI" panose="020B0502040204020203" pitchFamily="34" charset="0"/>
                              <a:cs typeface="Segoe UI" panose="020B0502040204020203" pitchFamily="34" charset="0"/>
                            </a:rPr>
                            <a:t>ED entry </a:t>
                          </a:r>
                          <a:endParaRPr lang="en-US" sz="1800" b="0" i="1" kern="100"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L w="12700" cap="flat" cmpd="sng" algn="ctr">
                          <a:solidFill>
                            <a:schemeClr val="bg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1F44"/>
                        </a:solidFill>
                      </a:tcPr>
                    </a:tc>
                    <a:tc>
                      <a:txBody>
                        <a:bodyPr/>
                        <a:lstStyle/>
                        <a:p>
                          <a:pPr marL="0" marR="0" algn="ctr">
                            <a:lnSpc>
                              <a:spcPct val="115000"/>
                            </a:lnSpc>
                            <a:spcAft>
                              <a:spcPts val="800"/>
                            </a:spcAft>
                            <a:buNone/>
                          </a:pPr>
                          <a:r>
                            <a:rPr lang="en-US" sz="1800" kern="100" dirty="0">
                              <a:effectLst/>
                              <a:latin typeface="Segoe UI" panose="020B0502040204020203" pitchFamily="34" charset="0"/>
                              <a:ea typeface="Times New Roman" panose="02020603050405020304" pitchFamily="18" charset="0"/>
                              <a:cs typeface="Segoe UI" panose="020B0502040204020203" pitchFamily="34" charset="0"/>
                            </a:rPr>
                            <a:t>2.18</a:t>
                          </a:r>
                        </a:p>
                      </a:txBody>
                      <a:tcPr marL="45720" marR="45720" marT="0" marB="0">
                        <a:lnL w="12700" cmpd="sng">
                          <a:noFill/>
                        </a:lnL>
                        <a:lnB w="12700" cap="flat" cmpd="sng" algn="ctr">
                          <a:noFill/>
                          <a:prstDash val="solid"/>
                          <a:round/>
                          <a:headEnd type="none" w="med" len="med"/>
                          <a:tailEnd type="none" w="med" len="med"/>
                        </a:lnB>
                        <a:solidFill>
                          <a:srgbClr val="C8DAE8"/>
                        </a:solidFill>
                      </a:tcPr>
                    </a:tc>
                    <a:tc>
                      <a:txBody>
                        <a:bodyPr/>
                        <a:lstStyle/>
                        <a:p>
                          <a:pPr marL="0" marR="0" algn="ctr">
                            <a:lnSpc>
                              <a:spcPct val="115000"/>
                            </a:lnSpc>
                            <a:spcAft>
                              <a:spcPts val="800"/>
                            </a:spcAft>
                            <a:buNone/>
                          </a:pPr>
                          <a:r>
                            <a:rPr lang="en-US" sz="1800" kern="100" dirty="0">
                              <a:effectLst/>
                              <a:latin typeface="Segoe UI" panose="020B0502040204020203" pitchFamily="34" charset="0"/>
                              <a:ea typeface="Times New Roman" panose="02020603050405020304" pitchFamily="18" charset="0"/>
                              <a:cs typeface="Segoe UI" panose="020B0502040204020203" pitchFamily="34" charset="0"/>
                            </a:rPr>
                            <a:t>1.85 – 2.57</a:t>
                          </a:r>
                        </a:p>
                      </a:txBody>
                      <a:tcPr marL="45720" marR="45720" marT="0" marB="0">
                        <a:lnB w="12700" cap="flat" cmpd="sng" algn="ctr">
                          <a:noFill/>
                          <a:prstDash val="solid"/>
                          <a:round/>
                          <a:headEnd type="none" w="med" len="med"/>
                          <a:tailEnd type="none" w="med" len="med"/>
                        </a:lnB>
                        <a:solidFill>
                          <a:srgbClr val="C8DAE8"/>
                        </a:solidFill>
                      </a:tcPr>
                    </a:tc>
                    <a:tc>
                      <a:txBody>
                        <a:bodyPr/>
                        <a:lstStyle/>
                        <a:p>
                          <a:pPr marL="0" marR="0" algn="ctr">
                            <a:lnSpc>
                              <a:spcPct val="115000"/>
                            </a:lnSpc>
                            <a:spcAft>
                              <a:spcPts val="800"/>
                            </a:spcAft>
                            <a:buNone/>
                          </a:pPr>
                          <a:r>
                            <a:rPr lang="en-US" sz="1800" b="1" i="0" kern="100" dirty="0">
                              <a:effectLst/>
                              <a:latin typeface="Segoe UI" panose="020B0502040204020203" pitchFamily="34" charset="0"/>
                              <a:ea typeface="Times New Roman" panose="02020603050405020304" pitchFamily="18" charset="0"/>
                              <a:cs typeface="Segoe UI" panose="020B0502040204020203" pitchFamily="34" charset="0"/>
                            </a:rPr>
                            <a:t>***</a:t>
                          </a:r>
                        </a:p>
                      </a:txBody>
                      <a:tcPr marL="45720" marR="45720" marT="0" marB="0">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rgbClr val="C8DAE8"/>
                        </a:solidFill>
                      </a:tcPr>
                    </a:tc>
                    <a:extLst>
                      <a:ext uri="{0D108BD9-81ED-4DB2-BD59-A6C34878D82A}">
                        <a16:rowId xmlns:a16="http://schemas.microsoft.com/office/drawing/2014/main" val="10017899"/>
                      </a:ext>
                    </a:extLst>
                  </a:tr>
                </a:tbl>
              </a:graphicData>
            </a:graphic>
          </p:graphicFrame>
        </mc:Choice>
        <mc:Fallback xmlns="">
          <p:graphicFrame>
            <p:nvGraphicFramePr>
              <p:cNvPr id="2" name="Table 1">
                <a:extLst>
                  <a:ext uri="{FF2B5EF4-FFF2-40B4-BE49-F238E27FC236}">
                    <a16:creationId xmlns:a16="http://schemas.microsoft.com/office/drawing/2014/main" id="{5670A613-C624-B44B-2369-1C17705DDB3A}"/>
                  </a:ext>
                </a:extLst>
              </p:cNvPr>
              <p:cNvGraphicFramePr>
                <a:graphicFrameLocks noGrp="1"/>
              </p:cNvGraphicFramePr>
              <p:nvPr/>
            </p:nvGraphicFramePr>
            <p:xfrm>
              <a:off x="211144" y="1064513"/>
              <a:ext cx="11769713" cy="5479125"/>
            </p:xfrm>
            <a:graphic>
              <a:graphicData uri="http://schemas.openxmlformats.org/drawingml/2006/table">
                <a:tbl>
                  <a:tblPr firstRow="1" firstCol="1">
                    <a:tableStyleId>{5C22544A-7EE6-4342-B048-85BDC9FD1C3A}</a:tableStyleId>
                  </a:tblPr>
                  <a:tblGrid>
                    <a:gridCol w="3802057">
                      <a:extLst>
                        <a:ext uri="{9D8B030D-6E8A-4147-A177-3AD203B41FA5}">
                          <a16:colId xmlns:a16="http://schemas.microsoft.com/office/drawing/2014/main" val="3273351616"/>
                        </a:ext>
                      </a:extLst>
                    </a:gridCol>
                    <a:gridCol w="4325943">
                      <a:extLst>
                        <a:ext uri="{9D8B030D-6E8A-4147-A177-3AD203B41FA5}">
                          <a16:colId xmlns:a16="http://schemas.microsoft.com/office/drawing/2014/main" val="2470849575"/>
                        </a:ext>
                      </a:extLst>
                    </a:gridCol>
                    <a:gridCol w="1168400">
                      <a:extLst>
                        <a:ext uri="{9D8B030D-6E8A-4147-A177-3AD203B41FA5}">
                          <a16:colId xmlns:a16="http://schemas.microsoft.com/office/drawing/2014/main" val="947539043"/>
                        </a:ext>
                      </a:extLst>
                    </a:gridCol>
                    <a:gridCol w="1676400">
                      <a:extLst>
                        <a:ext uri="{9D8B030D-6E8A-4147-A177-3AD203B41FA5}">
                          <a16:colId xmlns:a16="http://schemas.microsoft.com/office/drawing/2014/main" val="1957468436"/>
                        </a:ext>
                      </a:extLst>
                    </a:gridCol>
                    <a:gridCol w="796913">
                      <a:extLst>
                        <a:ext uri="{9D8B030D-6E8A-4147-A177-3AD203B41FA5}">
                          <a16:colId xmlns:a16="http://schemas.microsoft.com/office/drawing/2014/main" val="3825512306"/>
                        </a:ext>
                      </a:extLst>
                    </a:gridCol>
                  </a:tblGrid>
                  <a:tr h="288375">
                    <a:tc>
                      <a:txBody>
                        <a:bodyPr/>
                        <a:lstStyle/>
                        <a:p>
                          <a:pPr marL="0" marR="0" algn="ctr">
                            <a:lnSpc>
                              <a:spcPct val="115000"/>
                            </a:lnSpc>
                            <a:spcAft>
                              <a:spcPts val="800"/>
                            </a:spcAft>
                            <a:buNone/>
                          </a:pPr>
                          <a:endParaRPr lang="en-US" sz="1800" b="1" i="0" kern="100" dirty="0">
                            <a:solidFill>
                              <a:srgbClr val="C8DAE8"/>
                            </a:solidFill>
                            <a:effectLst/>
                            <a:latin typeface="Segoe UI Black" panose="020B0A02040204020203" pitchFamily="34" charset="0"/>
                            <a:ea typeface="Segoe UI Black" panose="020B0A02040204020203" pitchFamily="34" charset="0"/>
                            <a:cs typeface="Segoe UI" panose="020B0502040204020203" pitchFamily="34" charset="0"/>
                          </a:endParaRPr>
                        </a:p>
                      </a:txBody>
                      <a:tcPr marL="45720" marR="45720" marT="0" marB="0">
                        <a:lnL w="12700" cap="flat" cmpd="sng" algn="ctr">
                          <a:noFill/>
                          <a:prstDash val="solid"/>
                          <a:round/>
                          <a:headEnd type="none" w="med" len="med"/>
                          <a:tailEnd type="none" w="med" len="med"/>
                        </a:lnL>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1F44"/>
                        </a:solidFill>
                      </a:tcPr>
                    </a:tc>
                    <a:tc>
                      <a:txBody>
                        <a:bodyPr/>
                        <a:lstStyle/>
                        <a:p>
                          <a:pPr marL="0" marR="0" algn="ctr">
                            <a:lnSpc>
                              <a:spcPct val="115000"/>
                            </a:lnSpc>
                            <a:spcAft>
                              <a:spcPts val="800"/>
                            </a:spcAft>
                            <a:buNone/>
                          </a:pPr>
                          <a:r>
                            <a:rPr lang="en-US" sz="1800" b="0" i="1" kern="0" dirty="0">
                              <a:effectLst/>
                              <a:latin typeface="Segoe UI" panose="020B0502040204020203" pitchFamily="34" charset="0"/>
                              <a:cs typeface="Segoe UI" panose="020B0502040204020203" pitchFamily="34" charset="0"/>
                            </a:rPr>
                            <a:t> </a:t>
                          </a:r>
                          <a:r>
                            <a:rPr lang="en-US" sz="1800" b="0" i="1" kern="0" dirty="0">
                              <a:solidFill>
                                <a:srgbClr val="C8DAE8"/>
                              </a:solidFill>
                              <a:effectLst/>
                              <a:latin typeface="Segoe UI" panose="020B0502040204020203" pitchFamily="34" charset="0"/>
                              <a:cs typeface="Segoe UI" panose="020B0502040204020203" pitchFamily="34" charset="0"/>
                            </a:rPr>
                            <a:t>Patient-level Predictors</a:t>
                          </a:r>
                          <a:endParaRPr lang="en-US" sz="1800" b="0" i="1" kern="100" dirty="0">
                            <a:solidFill>
                              <a:srgbClr val="C8DAE8"/>
                            </a:solidFill>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1F44"/>
                        </a:solidFill>
                      </a:tcPr>
                    </a:tc>
                    <a:tc>
                      <a:txBody>
                        <a:bodyPr/>
                        <a:lstStyle/>
                        <a:p>
                          <a:pPr marL="0" marR="0" algn="ctr">
                            <a:lnSpc>
                              <a:spcPct val="115000"/>
                            </a:lnSpc>
                            <a:spcAft>
                              <a:spcPts val="800"/>
                            </a:spcAft>
                            <a:buNone/>
                          </a:pPr>
                          <a:r>
                            <a:rPr lang="en-US" sz="1800" b="1" i="0" kern="0" dirty="0" err="1">
                              <a:effectLst/>
                              <a:latin typeface="Segoe UI Black" panose="020B0A02040204020203" pitchFamily="34" charset="0"/>
                              <a:ea typeface="Segoe UI Black" panose="020B0A02040204020203" pitchFamily="34" charset="0"/>
                              <a:cs typeface="Segoe UI" panose="020B0502040204020203" pitchFamily="34" charset="0"/>
                            </a:rPr>
                            <a:t>aOR</a:t>
                          </a:r>
                          <a:endParaRPr lang="en-US" sz="1800" b="1" i="0" kern="100" dirty="0">
                            <a:effectLst/>
                            <a:latin typeface="Segoe UI Black" panose="020B0A02040204020203" pitchFamily="34" charset="0"/>
                            <a:ea typeface="Segoe UI Black" panose="020B0A02040204020203" pitchFamily="34" charset="0"/>
                            <a:cs typeface="Segoe UI" panose="020B0502040204020203" pitchFamily="34" charset="0"/>
                          </a:endParaRPr>
                        </a:p>
                      </a:txBody>
                      <a:tcPr marL="45720" marR="45720" marT="0" marB="0">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1F44"/>
                        </a:solidFill>
                      </a:tcPr>
                    </a:tc>
                    <a:tc>
                      <a:txBody>
                        <a:bodyPr/>
                        <a:lstStyle/>
                        <a:p>
                          <a:pPr marL="0" marR="0" algn="ctr">
                            <a:lnSpc>
                              <a:spcPct val="115000"/>
                            </a:lnSpc>
                            <a:spcAft>
                              <a:spcPts val="800"/>
                            </a:spcAft>
                            <a:buNone/>
                          </a:pPr>
                          <a:r>
                            <a:rPr lang="en-US" sz="1800" b="1" i="0" kern="0" dirty="0">
                              <a:effectLst/>
                              <a:latin typeface="Segoe UI Black" panose="020B0A02040204020203" pitchFamily="34" charset="0"/>
                              <a:ea typeface="Segoe UI Black" panose="020B0A02040204020203" pitchFamily="34" charset="0"/>
                              <a:cs typeface="Segoe UI" panose="020B0502040204020203" pitchFamily="34" charset="0"/>
                            </a:rPr>
                            <a:t>95% CI</a:t>
                          </a:r>
                          <a:endParaRPr lang="en-US" sz="1800" b="1" i="0" kern="100" dirty="0">
                            <a:effectLst/>
                            <a:latin typeface="Segoe UI Black" panose="020B0A02040204020203" pitchFamily="34" charset="0"/>
                            <a:ea typeface="Segoe UI Black" panose="020B0A02040204020203" pitchFamily="34" charset="0"/>
                            <a:cs typeface="Segoe UI" panose="020B0502040204020203" pitchFamily="34" charset="0"/>
                          </a:endParaRPr>
                        </a:p>
                      </a:txBody>
                      <a:tcPr marL="45720" marR="45720" marT="0" marB="0">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1F44"/>
                        </a:solidFill>
                      </a:tcPr>
                    </a:tc>
                    <a:tc>
                      <a:txBody>
                        <a:bodyPr/>
                        <a:lstStyle/>
                        <a:p>
                          <a:pPr marL="0" marR="0" algn="ctr">
                            <a:lnSpc>
                              <a:spcPct val="115000"/>
                            </a:lnSpc>
                            <a:spcAft>
                              <a:spcPts val="800"/>
                            </a:spcAft>
                            <a:buNone/>
                          </a:pPr>
                          <a:r>
                            <a:rPr lang="en-US" sz="1800" b="1" i="0" kern="0" dirty="0">
                              <a:effectLst/>
                              <a:latin typeface="Segoe UI Black" panose="020B0A02040204020203" pitchFamily="34" charset="0"/>
                              <a:ea typeface="Segoe UI Black" panose="020B0A02040204020203" pitchFamily="34" charset="0"/>
                              <a:cs typeface="Segoe UI" panose="020B0502040204020203" pitchFamily="34" charset="0"/>
                            </a:rPr>
                            <a:t>Sig</a:t>
                          </a:r>
                          <a:endParaRPr lang="en-US" sz="1800" b="1" i="0" kern="100" dirty="0">
                            <a:effectLst/>
                            <a:latin typeface="Segoe UI Black" panose="020B0A02040204020203" pitchFamily="34" charset="0"/>
                            <a:ea typeface="Segoe UI Black" panose="020B0A02040204020203" pitchFamily="34" charset="0"/>
                            <a:cs typeface="Segoe UI" panose="020B0502040204020203" pitchFamily="34" charset="0"/>
                          </a:endParaRPr>
                        </a:p>
                      </a:txBody>
                      <a:tcPr marL="45720" marR="45720" marT="0" marB="0">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1F44"/>
                        </a:solidFill>
                      </a:tcPr>
                    </a:tc>
                    <a:extLst>
                      <a:ext uri="{0D108BD9-81ED-4DB2-BD59-A6C34878D82A}">
                        <a16:rowId xmlns:a16="http://schemas.microsoft.com/office/drawing/2014/main" val="404010427"/>
                      </a:ext>
                    </a:extLst>
                  </a:tr>
                  <a:tr h="288375">
                    <a:tc rowSpan="4">
                      <a:txBody>
                        <a:bodyPr/>
                        <a:lstStyle/>
                        <a:p>
                          <a:pPr marL="0" marR="0" lvl="0" indent="0" algn="r" defTabSz="914400" rtl="0" eaLnBrk="1" fontAlgn="auto" latinLnBrk="0" hangingPunct="1">
                            <a:lnSpc>
                              <a:spcPct val="115000"/>
                            </a:lnSpc>
                            <a:spcBef>
                              <a:spcPts val="0"/>
                            </a:spcBef>
                            <a:spcAft>
                              <a:spcPts val="800"/>
                            </a:spcAft>
                            <a:buClrTx/>
                            <a:buSzTx/>
                            <a:buFontTx/>
                            <a:buNone/>
                            <a:tabLst/>
                            <a:defRPr/>
                          </a:pPr>
                          <a:r>
                            <a:rPr lang="en-US" sz="1800" b="1" i="0" kern="0" dirty="0">
                              <a:solidFill>
                                <a:schemeClr val="bg1"/>
                              </a:solidFill>
                              <a:effectLst/>
                              <a:latin typeface="Segoe UI Black" panose="020B0A02040204020203" pitchFamily="34" charset="0"/>
                              <a:ea typeface="Segoe UI Black" panose="020B0A02040204020203" pitchFamily="34" charset="0"/>
                              <a:cs typeface="Segoe UI" panose="020B0502040204020203" pitchFamily="34" charset="0"/>
                            </a:rPr>
                            <a:t>Age (years)</a:t>
                          </a:r>
                          <a:endParaRPr lang="en-US" sz="1800" b="1" i="0" kern="100" dirty="0">
                            <a:solidFill>
                              <a:schemeClr val="bg1"/>
                            </a:solidFill>
                            <a:effectLst/>
                            <a:latin typeface="Segoe UI Black" panose="020B0A02040204020203" pitchFamily="34" charset="0"/>
                            <a:ea typeface="Segoe UI Black" panose="020B0A02040204020203" pitchFamily="34" charset="0"/>
                            <a:cs typeface="Segoe UI" panose="020B0502040204020203" pitchFamily="34" charset="0"/>
                          </a:endParaRPr>
                        </a:p>
                      </a:txBody>
                      <a:tcPr marL="45720" marR="4572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1F44"/>
                        </a:solidFill>
                      </a:tcPr>
                    </a:tc>
                    <a:tc>
                      <a:txBody>
                        <a:bodyPr/>
                        <a:lstStyle/>
                        <a:p>
                          <a:pPr marL="0" marR="0" algn="r">
                            <a:lnSpc>
                              <a:spcPct val="115000"/>
                            </a:lnSpc>
                            <a:spcAft>
                              <a:spcPts val="800"/>
                            </a:spcAft>
                            <a:buNone/>
                          </a:pPr>
                          <a:r>
                            <a:rPr lang="en-US" sz="1800" b="0" i="1" kern="0" dirty="0">
                              <a:solidFill>
                                <a:schemeClr val="bg1"/>
                              </a:solidFill>
                              <a:effectLst/>
                              <a:latin typeface="Segoe UI" panose="020B0502040204020203" pitchFamily="34" charset="0"/>
                              <a:cs typeface="Segoe UI" panose="020B0502040204020203" pitchFamily="34" charset="0"/>
                            </a:rPr>
                            <a:t>18 – 44 </a:t>
                          </a:r>
                          <a:r>
                            <a:rPr lang="en-US" sz="1800" b="0" i="1" kern="0" dirty="0">
                              <a:solidFill>
                                <a:schemeClr val="bg1"/>
                              </a:solidFill>
                              <a:effectLst/>
                              <a:latin typeface="Segoe UI Light" panose="020B0502040204020203" pitchFamily="34" charset="0"/>
                              <a:cs typeface="Segoe UI Light" panose="020B0502040204020203" pitchFamily="34" charset="0"/>
                            </a:rPr>
                            <a:t>(ref)</a:t>
                          </a:r>
                          <a:endParaRPr lang="en-US" sz="1800" b="0" i="1" kern="100" dirty="0">
                            <a:solidFill>
                              <a:schemeClr val="bg1"/>
                            </a:solidFill>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45720" marR="45720" marT="0" marB="0">
                        <a:lnL w="12700" cap="flat" cmpd="sng" algn="ctr">
                          <a:solidFill>
                            <a:schemeClr val="bg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1F44"/>
                        </a:solidFill>
                      </a:tcPr>
                    </a:tc>
                    <a:tc>
                      <a:txBody>
                        <a:bodyPr/>
                        <a:lstStyle/>
                        <a:p>
                          <a:pPr marL="0" marR="0" algn="ctr">
                            <a:lnSpc>
                              <a:spcPct val="115000"/>
                            </a:lnSpc>
                            <a:spcAft>
                              <a:spcPts val="800"/>
                            </a:spcAft>
                            <a:buNone/>
                          </a:pPr>
                          <a:r>
                            <a:rPr lang="en-US" sz="1800" b="0" i="0" kern="100" dirty="0">
                              <a:effectLst/>
                              <a:latin typeface="Segoe UI" panose="020B0502040204020203" pitchFamily="34" charset="0"/>
                              <a:ea typeface="Times New Roman" panose="02020603050405020304" pitchFamily="18" charset="0"/>
                              <a:cs typeface="Segoe UI" panose="020B0502040204020203" pitchFamily="34" charset="0"/>
                            </a:rPr>
                            <a:t>1</a:t>
                          </a:r>
                        </a:p>
                      </a:txBody>
                      <a:tcPr marL="45720" marR="45720" marT="0" marB="0">
                        <a:lnL w="12700" cmpd="sng">
                          <a:noFill/>
                        </a:lnL>
                        <a:lnT w="9525" cap="flat" cmpd="sng" algn="ctr">
                          <a:solidFill>
                            <a:schemeClr val="bg1"/>
                          </a:solidFill>
                          <a:prstDash val="solid"/>
                          <a:round/>
                          <a:headEnd type="none" w="med" len="med"/>
                          <a:tailEnd type="none" w="med" len="med"/>
                        </a:lnT>
                        <a:solidFill>
                          <a:schemeClr val="bg1"/>
                        </a:solidFill>
                      </a:tcPr>
                    </a:tc>
                    <a:tc>
                      <a:txBody>
                        <a:bodyPr/>
                        <a:lstStyle/>
                        <a:p>
                          <a:pPr marL="0" marR="0" algn="ctr">
                            <a:lnSpc>
                              <a:spcPct val="115000"/>
                            </a:lnSpc>
                            <a:spcAft>
                              <a:spcPts val="800"/>
                            </a:spcAft>
                            <a:buNone/>
                          </a:pPr>
                          <a:r>
                            <a:rPr lang="en-US" sz="1800" b="1" i="1" kern="100" dirty="0">
                              <a:effectLst/>
                              <a:latin typeface="Segoe UI" panose="020B0502040204020203" pitchFamily="34" charset="0"/>
                              <a:ea typeface="Times New Roman" panose="02020603050405020304" pitchFamily="18" charset="0"/>
                              <a:cs typeface="Segoe UI" panose="020B0502040204020203" pitchFamily="34" charset="0"/>
                            </a:rPr>
                            <a:t>-</a:t>
                          </a:r>
                        </a:p>
                      </a:txBody>
                      <a:tcPr marL="45720" marR="45720" marT="0" marB="0">
                        <a:lnT w="9525" cap="flat" cmpd="sng" algn="ctr">
                          <a:solidFill>
                            <a:schemeClr val="bg1"/>
                          </a:solidFill>
                          <a:prstDash val="solid"/>
                          <a:round/>
                          <a:headEnd type="none" w="med" len="med"/>
                          <a:tailEnd type="none" w="med" len="med"/>
                        </a:lnT>
                        <a:solidFill>
                          <a:schemeClr val="bg1"/>
                        </a:solidFill>
                      </a:tcPr>
                    </a:tc>
                    <a:tc>
                      <a:txBody>
                        <a:bodyPr/>
                        <a:lstStyle/>
                        <a:p>
                          <a:pPr marL="0" marR="0" algn="ctr">
                            <a:lnSpc>
                              <a:spcPct val="115000"/>
                            </a:lnSpc>
                            <a:spcAft>
                              <a:spcPts val="800"/>
                            </a:spcAft>
                            <a:buNone/>
                          </a:pPr>
                          <a:endParaRPr lang="en-US" sz="1800" b="1" i="1"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257075049"/>
                      </a:ext>
                    </a:extLst>
                  </a:tr>
                  <a:tr h="288375">
                    <a:tc vMerge="1">
                      <a:txBody>
                        <a:bodyPr/>
                        <a:lstStyle/>
                        <a:p>
                          <a:pPr marL="0" marR="0" algn="r">
                            <a:lnSpc>
                              <a:spcPct val="115000"/>
                            </a:lnSpc>
                            <a:spcAft>
                              <a:spcPts val="800"/>
                            </a:spcAft>
                            <a:buNone/>
                          </a:pPr>
                          <a:endParaRPr lang="en-US" sz="2400" b="0" i="1" kern="100" dirty="0">
                            <a:solidFill>
                              <a:schemeClr val="bg1"/>
                            </a:solidFill>
                            <a:effectLst/>
                            <a:latin typeface="Avenir Next" panose="020B0503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1F44"/>
                        </a:solidFill>
                      </a:tcPr>
                    </a:tc>
                    <a:tc>
                      <a:txBody>
                        <a:bodyPr/>
                        <a:lstStyle/>
                        <a:p>
                          <a:pPr marL="0" marR="0" algn="r">
                            <a:lnSpc>
                              <a:spcPct val="115000"/>
                            </a:lnSpc>
                            <a:spcAft>
                              <a:spcPts val="800"/>
                            </a:spcAft>
                            <a:buNone/>
                          </a:pPr>
                          <a:r>
                            <a:rPr lang="en-US" sz="1800" b="0" i="1" kern="0" dirty="0">
                              <a:solidFill>
                                <a:schemeClr val="bg1"/>
                              </a:solidFill>
                              <a:effectLst/>
                              <a:latin typeface="Segoe UI" panose="020B0502040204020203" pitchFamily="34" charset="0"/>
                              <a:cs typeface="Segoe UI" panose="020B0502040204020203" pitchFamily="34" charset="0"/>
                            </a:rPr>
                            <a:t>45 - 64</a:t>
                          </a:r>
                          <a:endParaRPr lang="en-US" sz="1800" b="0" i="1" kern="100"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1F44"/>
                        </a:solidFill>
                      </a:tcPr>
                    </a:tc>
                    <a:tc>
                      <a:txBody>
                        <a:bodyPr/>
                        <a:lstStyle/>
                        <a:p>
                          <a:pPr marL="0" marR="0" algn="ctr">
                            <a:lnSpc>
                              <a:spcPct val="115000"/>
                            </a:lnSpc>
                            <a:spcAft>
                              <a:spcPts val="800"/>
                            </a:spcAft>
                            <a:buNone/>
                          </a:pPr>
                          <a:r>
                            <a:rPr lang="en-US" sz="1800" kern="100" dirty="0">
                              <a:effectLst/>
                              <a:latin typeface="Segoe UI" panose="020B0502040204020203" pitchFamily="34" charset="0"/>
                              <a:ea typeface="Times New Roman" panose="02020603050405020304" pitchFamily="18" charset="0"/>
                              <a:cs typeface="Segoe UI" panose="020B0502040204020203" pitchFamily="34" charset="0"/>
                            </a:rPr>
                            <a:t>1.92</a:t>
                          </a:r>
                        </a:p>
                      </a:txBody>
                      <a:tcPr marL="45720" marR="45720" marT="0" marB="0">
                        <a:lnL w="12700" cmpd="sng">
                          <a:noFill/>
                        </a:lnL>
                        <a:solidFill>
                          <a:srgbClr val="C8DAE8"/>
                        </a:solidFill>
                      </a:tcPr>
                    </a:tc>
                    <a:tc>
                      <a:txBody>
                        <a:bodyPr/>
                        <a:lstStyle/>
                        <a:p>
                          <a:pPr marL="0" marR="0" algn="ctr">
                            <a:lnSpc>
                              <a:spcPct val="115000"/>
                            </a:lnSpc>
                            <a:spcAft>
                              <a:spcPts val="800"/>
                            </a:spcAft>
                            <a:buNone/>
                          </a:pPr>
                          <a:r>
                            <a:rPr lang="en-US" sz="1800" kern="100" dirty="0">
                              <a:effectLst/>
                              <a:latin typeface="Segoe UI" panose="020B0502040204020203" pitchFamily="34" charset="0"/>
                              <a:ea typeface="Times New Roman" panose="02020603050405020304" pitchFamily="18" charset="0"/>
                              <a:cs typeface="Segoe UI" panose="020B0502040204020203" pitchFamily="34" charset="0"/>
                            </a:rPr>
                            <a:t>1.54 – 2.41</a:t>
                          </a:r>
                        </a:p>
                      </a:txBody>
                      <a:tcPr marL="45720" marR="45720" marT="0" marB="0">
                        <a:solidFill>
                          <a:srgbClr val="C8DAE8"/>
                        </a:solidFill>
                      </a:tcPr>
                    </a:tc>
                    <a:tc>
                      <a:txBody>
                        <a:bodyPr/>
                        <a:lstStyle/>
                        <a:p>
                          <a:pPr marL="0" marR="0" algn="ctr">
                            <a:lnSpc>
                              <a:spcPct val="115000"/>
                            </a:lnSpc>
                            <a:spcAft>
                              <a:spcPts val="800"/>
                            </a:spcAft>
                            <a:buNone/>
                          </a:pPr>
                          <a:r>
                            <a:rPr lang="en-US" sz="1800" b="1" i="0" kern="100" dirty="0">
                              <a:effectLst/>
                              <a:latin typeface="Segoe UI" panose="020B0502040204020203" pitchFamily="34" charset="0"/>
                              <a:ea typeface="Times New Roman" panose="02020603050405020304" pitchFamily="18" charset="0"/>
                              <a:cs typeface="Segoe UI" panose="020B0502040204020203" pitchFamily="34" charset="0"/>
                            </a:rPr>
                            <a:t>***</a:t>
                          </a:r>
                        </a:p>
                      </a:txBody>
                      <a:tcPr marL="45720" marR="45720" marT="0" marB="0">
                        <a:lnR w="12700" cap="flat" cmpd="sng" algn="ctr">
                          <a:noFill/>
                          <a:prstDash val="solid"/>
                          <a:round/>
                          <a:headEnd type="none" w="med" len="med"/>
                          <a:tailEnd type="none" w="med" len="med"/>
                        </a:lnR>
                        <a:solidFill>
                          <a:srgbClr val="C8DAE8"/>
                        </a:solidFill>
                      </a:tcPr>
                    </a:tc>
                    <a:extLst>
                      <a:ext uri="{0D108BD9-81ED-4DB2-BD59-A6C34878D82A}">
                        <a16:rowId xmlns:a16="http://schemas.microsoft.com/office/drawing/2014/main" val="3504090528"/>
                      </a:ext>
                    </a:extLst>
                  </a:tr>
                  <a:tr h="288375">
                    <a:tc vMerge="1">
                      <a:txBody>
                        <a:bodyPr/>
                        <a:lstStyle/>
                        <a:p>
                          <a:pPr marL="0" marR="0" algn="r">
                            <a:lnSpc>
                              <a:spcPct val="115000"/>
                            </a:lnSpc>
                            <a:spcAft>
                              <a:spcPts val="800"/>
                            </a:spcAft>
                            <a:buNone/>
                          </a:pPr>
                          <a:endParaRPr lang="en-US" sz="2400" b="0" i="1" kern="100" dirty="0">
                            <a:solidFill>
                              <a:schemeClr val="bg1"/>
                            </a:solidFill>
                            <a:effectLst/>
                            <a:latin typeface="Avenir Next" panose="020B0503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1F44"/>
                        </a:solidFill>
                      </a:tcPr>
                    </a:tc>
                    <a:tc>
                      <a:txBody>
                        <a:bodyPr/>
                        <a:lstStyle/>
                        <a:p>
                          <a:pPr marL="0" marR="0" algn="r">
                            <a:lnSpc>
                              <a:spcPct val="115000"/>
                            </a:lnSpc>
                            <a:spcAft>
                              <a:spcPts val="800"/>
                            </a:spcAft>
                            <a:buNone/>
                          </a:pPr>
                          <a:r>
                            <a:rPr lang="en-US" sz="1800" b="0" i="1" kern="100"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rPr>
                            <a:t>65 - 79</a:t>
                          </a:r>
                        </a:p>
                      </a:txBody>
                      <a:tcPr marL="45720" marR="45720" marT="0" marB="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1F44"/>
                        </a:solidFill>
                      </a:tcPr>
                    </a:tc>
                    <a:tc>
                      <a:txBody>
                        <a:bodyPr/>
                        <a:lstStyle/>
                        <a:p>
                          <a:pPr marL="0" marR="0" algn="ctr">
                            <a:lnSpc>
                              <a:spcPct val="115000"/>
                            </a:lnSpc>
                            <a:spcAft>
                              <a:spcPts val="800"/>
                            </a:spcAft>
                            <a:buNone/>
                          </a:pPr>
                          <a:r>
                            <a:rPr lang="en-US" sz="1800" kern="100" dirty="0">
                              <a:effectLst/>
                              <a:latin typeface="Segoe UI" panose="020B0502040204020203" pitchFamily="34" charset="0"/>
                              <a:ea typeface="Times New Roman" panose="02020603050405020304" pitchFamily="18" charset="0"/>
                              <a:cs typeface="Segoe UI" panose="020B0502040204020203" pitchFamily="34" charset="0"/>
                            </a:rPr>
                            <a:t>1.74</a:t>
                          </a:r>
                        </a:p>
                      </a:txBody>
                      <a:tcPr marL="45720" marR="45720" marT="0" marB="0">
                        <a:lnL w="12700" cmpd="sng">
                          <a:noFill/>
                        </a:lnL>
                        <a:solidFill>
                          <a:srgbClr val="C8DAE8"/>
                        </a:solidFill>
                      </a:tcPr>
                    </a:tc>
                    <a:tc>
                      <a:txBody>
                        <a:bodyPr/>
                        <a:lstStyle/>
                        <a:p>
                          <a:pPr marL="0" marR="0" algn="ctr">
                            <a:lnSpc>
                              <a:spcPct val="115000"/>
                            </a:lnSpc>
                            <a:spcAft>
                              <a:spcPts val="800"/>
                            </a:spcAft>
                            <a:buNone/>
                          </a:pPr>
                          <a:r>
                            <a:rPr lang="en-US" sz="1800" kern="100" dirty="0">
                              <a:effectLst/>
                              <a:latin typeface="Segoe UI" panose="020B0502040204020203" pitchFamily="34" charset="0"/>
                              <a:ea typeface="Times New Roman" panose="02020603050405020304" pitchFamily="18" charset="0"/>
                              <a:cs typeface="Segoe UI" panose="020B0502040204020203" pitchFamily="34" charset="0"/>
                            </a:rPr>
                            <a:t>1.39 – 2.17</a:t>
                          </a:r>
                        </a:p>
                      </a:txBody>
                      <a:tcPr marL="45720" marR="45720" marT="0" marB="0">
                        <a:solidFill>
                          <a:srgbClr val="C8DAE8"/>
                        </a:solidFill>
                      </a:tcPr>
                    </a:tc>
                    <a:tc>
                      <a:txBody>
                        <a:bodyPr/>
                        <a:lstStyle/>
                        <a:p>
                          <a:pPr marL="0" marR="0" algn="ctr">
                            <a:lnSpc>
                              <a:spcPct val="115000"/>
                            </a:lnSpc>
                            <a:spcAft>
                              <a:spcPts val="800"/>
                            </a:spcAft>
                            <a:buNone/>
                          </a:pPr>
                          <a:r>
                            <a:rPr lang="en-US" sz="1800" b="1" i="0" kern="100" dirty="0">
                              <a:effectLst/>
                              <a:latin typeface="Segoe UI" panose="020B0502040204020203" pitchFamily="34" charset="0"/>
                              <a:ea typeface="Times New Roman" panose="02020603050405020304" pitchFamily="18" charset="0"/>
                              <a:cs typeface="Segoe UI" panose="020B0502040204020203" pitchFamily="34" charset="0"/>
                            </a:rPr>
                            <a:t>***</a:t>
                          </a:r>
                        </a:p>
                      </a:txBody>
                      <a:tcPr marL="45720" marR="45720" marT="0" marB="0">
                        <a:lnR w="12700" cap="flat" cmpd="sng" algn="ctr">
                          <a:noFill/>
                          <a:prstDash val="solid"/>
                          <a:round/>
                          <a:headEnd type="none" w="med" len="med"/>
                          <a:tailEnd type="none" w="med" len="med"/>
                        </a:lnR>
                        <a:solidFill>
                          <a:srgbClr val="C8DAE8"/>
                        </a:solidFill>
                      </a:tcPr>
                    </a:tc>
                    <a:extLst>
                      <a:ext uri="{0D108BD9-81ED-4DB2-BD59-A6C34878D82A}">
                        <a16:rowId xmlns:a16="http://schemas.microsoft.com/office/drawing/2014/main" val="1240747174"/>
                      </a:ext>
                    </a:extLst>
                  </a:tr>
                  <a:tr h="288375">
                    <a:tc vMerge="1">
                      <a:txBody>
                        <a:bodyPr/>
                        <a:lstStyle/>
                        <a:p>
                          <a:pPr marL="0" marR="0" lvl="0" indent="0" algn="r" defTabSz="2560320" rtl="0" eaLnBrk="1" fontAlgn="auto" latinLnBrk="0" hangingPunct="1">
                            <a:lnSpc>
                              <a:spcPct val="115000"/>
                            </a:lnSpc>
                            <a:spcBef>
                              <a:spcPts val="0"/>
                            </a:spcBef>
                            <a:spcAft>
                              <a:spcPts val="800"/>
                            </a:spcAft>
                            <a:buClrTx/>
                            <a:buSzTx/>
                            <a:buFontTx/>
                            <a:buNone/>
                            <a:tabLst/>
                            <a:defRPr/>
                          </a:pPr>
                          <a:endParaRPr lang="en-US" sz="2400" b="0" i="1" kern="100" dirty="0">
                            <a:solidFill>
                              <a:schemeClr val="bg1"/>
                            </a:solidFill>
                            <a:effectLst/>
                            <a:latin typeface="Avenir Next" panose="020B0503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mpd="sng">
                          <a:noFill/>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1F44"/>
                        </a:solidFill>
                      </a:tcPr>
                    </a:tc>
                    <a:tc>
                      <a:txBody>
                        <a:bodyPr/>
                        <a:lstStyle/>
                        <a:p>
                          <a:pPr marL="0" marR="0" lvl="0" indent="0" algn="r" defTabSz="2560320" rtl="0" eaLnBrk="1" fontAlgn="auto" latinLnBrk="0" hangingPunct="1">
                            <a:lnSpc>
                              <a:spcPct val="115000"/>
                            </a:lnSpc>
                            <a:spcBef>
                              <a:spcPts val="0"/>
                            </a:spcBef>
                            <a:spcAft>
                              <a:spcPts val="800"/>
                            </a:spcAft>
                            <a:buClrTx/>
                            <a:buSzTx/>
                            <a:buFontTx/>
                            <a:buNone/>
                            <a:tabLst/>
                            <a:defRPr/>
                          </a:pPr>
                          <a:r>
                            <a:rPr lang="en-US" sz="1800" b="0" i="1" kern="100"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rPr>
                            <a:t>80 +</a:t>
                          </a:r>
                        </a:p>
                      </a:txBody>
                      <a:tcPr marL="45720" marR="45720" marT="0" marB="0">
                        <a:lnL w="12700" cap="flat" cmpd="sng" algn="ctr">
                          <a:solidFill>
                            <a:schemeClr val="bg1"/>
                          </a:solidFill>
                          <a:prstDash val="solid"/>
                          <a:round/>
                          <a:headEnd type="none" w="med" len="med"/>
                          <a:tailEnd type="none" w="med" len="med"/>
                        </a:lnL>
                        <a:lnR w="12700" cmpd="sng">
                          <a:noFill/>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1F44"/>
                        </a:solidFill>
                      </a:tcPr>
                    </a:tc>
                    <a:tc>
                      <a:txBody>
                        <a:bodyPr/>
                        <a:lstStyle/>
                        <a:p>
                          <a:pPr marL="0" marR="0" algn="ctr">
                            <a:lnSpc>
                              <a:spcPct val="115000"/>
                            </a:lnSpc>
                            <a:spcAft>
                              <a:spcPts val="800"/>
                            </a:spcAft>
                            <a:buNone/>
                          </a:pPr>
                          <a:r>
                            <a:rPr lang="en-US" sz="1800" kern="100" dirty="0">
                              <a:effectLst/>
                              <a:latin typeface="Segoe UI" panose="020B0502040204020203" pitchFamily="34" charset="0"/>
                              <a:ea typeface="Times New Roman" panose="02020603050405020304" pitchFamily="18" charset="0"/>
                              <a:cs typeface="Segoe UI" panose="020B0502040204020203" pitchFamily="34" charset="0"/>
                            </a:rPr>
                            <a:t>1.24</a:t>
                          </a:r>
                        </a:p>
                      </a:txBody>
                      <a:tcPr marL="45720" marR="45720" marT="0" marB="0">
                        <a:lnL w="12700" cmpd="sng">
                          <a:noFill/>
                        </a:lnL>
                        <a:lnB w="9525" cap="flat" cmpd="sng" algn="ctr">
                          <a:solidFill>
                            <a:schemeClr val="bg1"/>
                          </a:solidFill>
                          <a:prstDash val="solid"/>
                          <a:round/>
                          <a:headEnd type="none" w="med" len="med"/>
                          <a:tailEnd type="none" w="med" len="med"/>
                        </a:lnB>
                        <a:solidFill>
                          <a:schemeClr val="bg2"/>
                        </a:solidFill>
                      </a:tcPr>
                    </a:tc>
                    <a:tc>
                      <a:txBody>
                        <a:bodyPr/>
                        <a:lstStyle/>
                        <a:p>
                          <a:pPr marL="0" marR="0" algn="ctr">
                            <a:lnSpc>
                              <a:spcPct val="115000"/>
                            </a:lnSpc>
                            <a:spcAft>
                              <a:spcPts val="800"/>
                            </a:spcAft>
                            <a:buNone/>
                          </a:pPr>
                          <a:r>
                            <a:rPr lang="en-US" sz="1800" kern="100" dirty="0">
                              <a:effectLst/>
                              <a:latin typeface="Segoe UI" panose="020B0502040204020203" pitchFamily="34" charset="0"/>
                              <a:ea typeface="Times New Roman" panose="02020603050405020304" pitchFamily="18" charset="0"/>
                              <a:cs typeface="Segoe UI" panose="020B0502040204020203" pitchFamily="34" charset="0"/>
                            </a:rPr>
                            <a:t>0.98 – 1.57</a:t>
                          </a:r>
                        </a:p>
                      </a:txBody>
                      <a:tcPr marL="45720" marR="45720" marT="0" marB="0">
                        <a:lnB w="9525" cap="flat" cmpd="sng" algn="ctr">
                          <a:solidFill>
                            <a:schemeClr val="bg1"/>
                          </a:solidFill>
                          <a:prstDash val="solid"/>
                          <a:round/>
                          <a:headEnd type="none" w="med" len="med"/>
                          <a:tailEnd type="none" w="med" len="med"/>
                        </a:lnB>
                        <a:solidFill>
                          <a:schemeClr val="bg2"/>
                        </a:solidFill>
                      </a:tcPr>
                    </a:tc>
                    <a:tc>
                      <a:txBody>
                        <a:bodyPr/>
                        <a:lstStyle/>
                        <a:p>
                          <a:pPr marL="0" marR="0" algn="ctr">
                            <a:lnSpc>
                              <a:spcPct val="115000"/>
                            </a:lnSpc>
                            <a:spcAft>
                              <a:spcPts val="800"/>
                            </a:spcAft>
                            <a:buNone/>
                          </a:pPr>
                          <a:endParaRPr lang="en-US" sz="1800" b="1" i="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R w="12700" cap="flat" cmpd="sng" algn="ctr">
                          <a:noFill/>
                          <a:prstDash val="solid"/>
                          <a:round/>
                          <a:headEnd type="none" w="med" len="med"/>
                          <a:tailEnd type="none" w="med" len="med"/>
                        </a:lnR>
                        <a:lnB w="9525"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3073111479"/>
                      </a:ext>
                    </a:extLst>
                  </a:tr>
                  <a:tr h="288375">
                    <a:tc rowSpan="2">
                      <a:txBody>
                        <a:bodyPr/>
                        <a:lstStyle/>
                        <a:p>
                          <a:pPr marL="0" marR="0" lvl="0" indent="0" algn="r" defTabSz="914400" rtl="0" eaLnBrk="1" fontAlgn="auto" latinLnBrk="0" hangingPunct="1">
                            <a:lnSpc>
                              <a:spcPct val="115000"/>
                            </a:lnSpc>
                            <a:spcBef>
                              <a:spcPts val="0"/>
                            </a:spcBef>
                            <a:spcAft>
                              <a:spcPts val="800"/>
                            </a:spcAft>
                            <a:buClrTx/>
                            <a:buSzTx/>
                            <a:buFontTx/>
                            <a:buNone/>
                            <a:tabLst/>
                            <a:defRPr/>
                          </a:pPr>
                          <a:r>
                            <a:rPr lang="en-US" sz="1800" b="1" i="0" kern="100" dirty="0">
                              <a:solidFill>
                                <a:schemeClr val="bg1"/>
                              </a:solidFill>
                              <a:effectLst/>
                              <a:latin typeface="Segoe UI Black" panose="020B0A02040204020203" pitchFamily="34" charset="0"/>
                              <a:ea typeface="Segoe UI Black" panose="020B0A02040204020203" pitchFamily="34" charset="0"/>
                              <a:cs typeface="Segoe UI" panose="020B0502040204020203" pitchFamily="34" charset="0"/>
                            </a:rPr>
                            <a:t>Sex</a:t>
                          </a:r>
                        </a:p>
                      </a:txBody>
                      <a:tcPr marL="45720" marR="4572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1F44"/>
                        </a:solidFill>
                      </a:tcPr>
                    </a:tc>
                    <a:tc>
                      <a:txBody>
                        <a:bodyPr/>
                        <a:lstStyle/>
                        <a:p>
                          <a:pPr marL="0" marR="0" algn="r">
                            <a:lnSpc>
                              <a:spcPct val="115000"/>
                            </a:lnSpc>
                            <a:spcAft>
                              <a:spcPts val="800"/>
                            </a:spcAft>
                            <a:buNone/>
                          </a:pPr>
                          <a:r>
                            <a:rPr lang="en-US" sz="1800" b="0" i="1" kern="0"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rPr>
                            <a:t>Male</a:t>
                          </a:r>
                          <a:endParaRPr lang="en-US" sz="1800" b="0" i="1" kern="100"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L w="12700" cap="flat" cmpd="sng" algn="ctr">
                          <a:solidFill>
                            <a:schemeClr val="bg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1F44"/>
                        </a:solidFill>
                      </a:tcPr>
                    </a:tc>
                    <a:tc>
                      <a:txBody>
                        <a:bodyPr/>
                        <a:lstStyle/>
                        <a:p>
                          <a:pPr marL="0" marR="0" algn="ctr">
                            <a:lnSpc>
                              <a:spcPct val="115000"/>
                            </a:lnSpc>
                            <a:spcAft>
                              <a:spcPts val="800"/>
                            </a:spcAft>
                            <a:buNone/>
                          </a:pPr>
                          <a:r>
                            <a:rPr lang="en-US" sz="1800" kern="0" dirty="0">
                              <a:effectLst/>
                              <a:latin typeface="Segoe UI" panose="020B0502040204020203" pitchFamily="34" charset="0"/>
                              <a:cs typeface="Segoe UI" panose="020B0502040204020203" pitchFamily="34" charset="0"/>
                            </a:rPr>
                            <a:t>1</a:t>
                          </a:r>
                          <a:endParaRPr lang="en-US" sz="180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L w="12700" cmpd="sng">
                          <a:noFill/>
                        </a:lnL>
                        <a:lnT w="9525" cap="flat" cmpd="sng" algn="ctr">
                          <a:solidFill>
                            <a:schemeClr val="bg1"/>
                          </a:solidFill>
                          <a:prstDash val="solid"/>
                          <a:round/>
                          <a:headEnd type="none" w="med" len="med"/>
                          <a:tailEnd type="none" w="med" len="med"/>
                        </a:lnT>
                        <a:solidFill>
                          <a:schemeClr val="bg1"/>
                        </a:solidFill>
                      </a:tcPr>
                    </a:tc>
                    <a:tc>
                      <a:txBody>
                        <a:bodyPr/>
                        <a:lstStyle/>
                        <a:p>
                          <a:pPr marL="0" marR="0" algn="ctr">
                            <a:lnSpc>
                              <a:spcPct val="115000"/>
                            </a:lnSpc>
                            <a:spcAft>
                              <a:spcPts val="800"/>
                            </a:spcAft>
                            <a:buNone/>
                          </a:pPr>
                          <a:r>
                            <a:rPr lang="en-US" sz="1800" kern="0">
                              <a:effectLst/>
                              <a:latin typeface="Segoe UI" panose="020B0502040204020203" pitchFamily="34" charset="0"/>
                              <a:cs typeface="Segoe UI" panose="020B0502040204020203" pitchFamily="34" charset="0"/>
                            </a:rPr>
                            <a:t>-</a:t>
                          </a:r>
                          <a:endParaRPr lang="en-US" sz="180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T w="9525" cap="flat" cmpd="sng" algn="ctr">
                          <a:solidFill>
                            <a:schemeClr val="bg1"/>
                          </a:solidFill>
                          <a:prstDash val="solid"/>
                          <a:round/>
                          <a:headEnd type="none" w="med" len="med"/>
                          <a:tailEnd type="none" w="med" len="med"/>
                        </a:lnT>
                        <a:solidFill>
                          <a:schemeClr val="bg1"/>
                        </a:solidFill>
                      </a:tcPr>
                    </a:tc>
                    <a:tc>
                      <a:txBody>
                        <a:bodyPr/>
                        <a:lstStyle/>
                        <a:p>
                          <a:pPr marL="0" marR="0" algn="ctr">
                            <a:lnSpc>
                              <a:spcPct val="115000"/>
                            </a:lnSpc>
                            <a:spcAft>
                              <a:spcPts val="800"/>
                            </a:spcAft>
                            <a:buNone/>
                          </a:pPr>
                          <a:r>
                            <a:rPr lang="en-US" sz="1800" b="1" i="0" kern="0" dirty="0">
                              <a:effectLst/>
                              <a:latin typeface="Segoe UI" panose="020B0502040204020203" pitchFamily="34" charset="0"/>
                              <a:cs typeface="Segoe UI" panose="020B0502040204020203" pitchFamily="34" charset="0"/>
                            </a:rPr>
                            <a:t> </a:t>
                          </a:r>
                          <a:endParaRPr lang="en-US" sz="1800" b="1" i="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769176258"/>
                      </a:ext>
                    </a:extLst>
                  </a:tr>
                  <a:tr h="288375">
                    <a:tc vMerge="1">
                      <a:txBody>
                        <a:bodyPr/>
                        <a:lstStyle/>
                        <a:p>
                          <a:pPr marL="0" marR="0" algn="r">
                            <a:lnSpc>
                              <a:spcPct val="115000"/>
                            </a:lnSpc>
                            <a:spcAft>
                              <a:spcPts val="800"/>
                            </a:spcAft>
                            <a:buNone/>
                          </a:pPr>
                          <a:endParaRPr lang="en-US" sz="2400" b="0" i="1" kern="100" dirty="0">
                            <a:solidFill>
                              <a:schemeClr val="bg1"/>
                            </a:solidFill>
                            <a:effectLst/>
                            <a:latin typeface="Avenir Next" panose="020B0503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mpd="sng">
                          <a:noFill/>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1F44"/>
                        </a:solidFill>
                      </a:tcPr>
                    </a:tc>
                    <a:tc>
                      <a:txBody>
                        <a:bodyPr/>
                        <a:lstStyle/>
                        <a:p>
                          <a:pPr marL="0" marR="0" algn="r">
                            <a:lnSpc>
                              <a:spcPct val="115000"/>
                            </a:lnSpc>
                            <a:spcAft>
                              <a:spcPts val="800"/>
                            </a:spcAft>
                            <a:buNone/>
                          </a:pPr>
                          <a:r>
                            <a:rPr lang="en-US" sz="1800" b="0" i="1" kern="0" dirty="0">
                              <a:solidFill>
                                <a:schemeClr val="bg1"/>
                              </a:solidFill>
                              <a:effectLst/>
                              <a:latin typeface="Segoe UI" panose="020B0502040204020203" pitchFamily="34" charset="0"/>
                              <a:cs typeface="Segoe UI" panose="020B0502040204020203" pitchFamily="34" charset="0"/>
                            </a:rPr>
                            <a:t>Female</a:t>
                          </a:r>
                          <a:endParaRPr lang="en-US" sz="1800" b="0" i="1" kern="100"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L w="12700" cap="flat" cmpd="sng" algn="ctr">
                          <a:solidFill>
                            <a:schemeClr val="bg1"/>
                          </a:solidFill>
                          <a:prstDash val="solid"/>
                          <a:round/>
                          <a:headEnd type="none" w="med" len="med"/>
                          <a:tailEnd type="none" w="med" len="med"/>
                        </a:lnL>
                        <a:lnR w="12700" cmpd="sng">
                          <a:noFill/>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1F44"/>
                        </a:solidFill>
                      </a:tcPr>
                    </a:tc>
                    <a:tc>
                      <a:txBody>
                        <a:bodyPr/>
                        <a:lstStyle/>
                        <a:p>
                          <a:pPr marL="0" marR="0" algn="ctr">
                            <a:lnSpc>
                              <a:spcPct val="115000"/>
                            </a:lnSpc>
                            <a:spcAft>
                              <a:spcPts val="800"/>
                            </a:spcAft>
                            <a:buNone/>
                          </a:pPr>
                          <a:r>
                            <a:rPr lang="en-US" sz="1800" kern="0" dirty="0">
                              <a:effectLst/>
                              <a:latin typeface="Segoe UI" panose="020B0502040204020203" pitchFamily="34" charset="0"/>
                              <a:ea typeface="Times New Roman" panose="02020603050405020304" pitchFamily="18" charset="0"/>
                              <a:cs typeface="Segoe UI" panose="020B0502040204020203" pitchFamily="34" charset="0"/>
                            </a:rPr>
                            <a:t>0.90</a:t>
                          </a:r>
                          <a:endParaRPr lang="en-US" sz="180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L w="12700" cmpd="sng">
                          <a:noFill/>
                        </a:lnL>
                        <a:lnB w="9525" cap="flat" cmpd="sng" algn="ctr">
                          <a:solidFill>
                            <a:schemeClr val="bg1"/>
                          </a:solidFill>
                          <a:prstDash val="solid"/>
                          <a:round/>
                          <a:headEnd type="none" w="med" len="med"/>
                          <a:tailEnd type="none" w="med" len="med"/>
                        </a:lnB>
                        <a:solidFill>
                          <a:schemeClr val="bg2"/>
                        </a:solidFill>
                      </a:tcPr>
                    </a:tc>
                    <a:tc>
                      <a:txBody>
                        <a:bodyPr/>
                        <a:lstStyle/>
                        <a:p>
                          <a:pPr marL="0" marR="0" algn="ctr">
                            <a:lnSpc>
                              <a:spcPct val="115000"/>
                            </a:lnSpc>
                            <a:spcAft>
                              <a:spcPts val="800"/>
                            </a:spcAft>
                            <a:buNone/>
                          </a:pPr>
                          <a:r>
                            <a:rPr lang="en-US" sz="1800" kern="0" dirty="0">
                              <a:effectLst/>
                              <a:latin typeface="Segoe UI" panose="020B0502040204020203" pitchFamily="34" charset="0"/>
                              <a:ea typeface="Times New Roman" panose="02020603050405020304" pitchFamily="18" charset="0"/>
                              <a:cs typeface="Segoe UI" panose="020B0502040204020203" pitchFamily="34" charset="0"/>
                            </a:rPr>
                            <a:t>0.80 – 1.02</a:t>
                          </a:r>
                          <a:endParaRPr lang="en-US" sz="180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B w="9525" cap="flat" cmpd="sng" algn="ctr">
                          <a:solidFill>
                            <a:schemeClr val="bg1"/>
                          </a:solidFill>
                          <a:prstDash val="solid"/>
                          <a:round/>
                          <a:headEnd type="none" w="med" len="med"/>
                          <a:tailEnd type="none" w="med" len="med"/>
                        </a:lnB>
                        <a:solidFill>
                          <a:schemeClr val="bg2"/>
                        </a:solidFill>
                      </a:tcPr>
                    </a:tc>
                    <a:tc>
                      <a:txBody>
                        <a:bodyPr/>
                        <a:lstStyle/>
                        <a:p>
                          <a:pPr marL="0" marR="0" algn="ctr">
                            <a:lnSpc>
                              <a:spcPct val="115000"/>
                            </a:lnSpc>
                            <a:spcAft>
                              <a:spcPts val="800"/>
                            </a:spcAft>
                            <a:buNone/>
                          </a:pPr>
                          <a:r>
                            <a:rPr lang="en-US" sz="1800" b="1" i="0" kern="0" dirty="0">
                              <a:effectLst/>
                              <a:latin typeface="Segoe UI" panose="020B0502040204020203" pitchFamily="34" charset="0"/>
                              <a:cs typeface="Segoe UI" panose="020B0502040204020203" pitchFamily="34" charset="0"/>
                            </a:rPr>
                            <a:t> </a:t>
                          </a:r>
                          <a:endParaRPr lang="en-US" sz="1800" b="1" i="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R w="12700" cap="flat" cmpd="sng" algn="ctr">
                          <a:noFill/>
                          <a:prstDash val="solid"/>
                          <a:round/>
                          <a:headEnd type="none" w="med" len="med"/>
                          <a:tailEnd type="none" w="med" len="med"/>
                        </a:lnR>
                        <a:lnB w="9525"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3103913427"/>
                      </a:ext>
                    </a:extLst>
                  </a:tr>
                  <a:tr h="288375">
                    <a:tc rowSpan="6">
                      <a:txBody>
                        <a:bodyPr/>
                        <a:lstStyle/>
                        <a:p>
                          <a:pPr marL="0" marR="0" lvl="0" indent="0" algn="r" defTabSz="914400" rtl="0" eaLnBrk="1" fontAlgn="auto" latinLnBrk="0" hangingPunct="1">
                            <a:lnSpc>
                              <a:spcPct val="115000"/>
                            </a:lnSpc>
                            <a:spcBef>
                              <a:spcPts val="0"/>
                            </a:spcBef>
                            <a:spcAft>
                              <a:spcPts val="800"/>
                            </a:spcAft>
                            <a:buClrTx/>
                            <a:buSzTx/>
                            <a:buFontTx/>
                            <a:buNone/>
                            <a:tabLst/>
                            <a:defRPr/>
                          </a:pPr>
                          <a:r>
                            <a:rPr lang="en-US" sz="1800" b="1" i="0" kern="0" dirty="0">
                              <a:solidFill>
                                <a:schemeClr val="bg1"/>
                              </a:solidFill>
                              <a:effectLst/>
                              <a:latin typeface="Segoe UI Black" panose="020B0A02040204020203" pitchFamily="34" charset="0"/>
                              <a:ea typeface="Segoe UI Black" panose="020B0A02040204020203" pitchFamily="34" charset="0"/>
                              <a:cs typeface="Segoe UI" panose="020B0502040204020203" pitchFamily="34" charset="0"/>
                            </a:rPr>
                            <a:t>Race &amp; Ethnicity</a:t>
                          </a:r>
                        </a:p>
                      </a:txBody>
                      <a:tcPr marL="45720" marR="4572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1F44"/>
                        </a:solidFill>
                      </a:tcPr>
                    </a:tc>
                    <a:tc>
                      <a:txBody>
                        <a:bodyPr/>
                        <a:lstStyle/>
                        <a:p>
                          <a:pPr marL="0" marR="0" algn="r">
                            <a:lnSpc>
                              <a:spcPct val="115000"/>
                            </a:lnSpc>
                            <a:spcAft>
                              <a:spcPts val="800"/>
                            </a:spcAft>
                            <a:buNone/>
                          </a:pPr>
                          <a:r>
                            <a:rPr lang="en-US" sz="1800" b="0" i="1" kern="0" dirty="0">
                              <a:solidFill>
                                <a:schemeClr val="bg1"/>
                              </a:solidFill>
                              <a:effectLst/>
                              <a:latin typeface="Segoe UI" panose="020B0502040204020203" pitchFamily="34" charset="0"/>
                              <a:cs typeface="Segoe UI" panose="020B0502040204020203" pitchFamily="34" charset="0"/>
                            </a:rPr>
                            <a:t>White</a:t>
                          </a:r>
                          <a:endParaRPr lang="en-US" sz="1800" b="0" i="1" kern="100"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L w="12700" cap="flat" cmpd="sng" algn="ctr">
                          <a:solidFill>
                            <a:schemeClr val="bg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1F44"/>
                        </a:solidFill>
                      </a:tcPr>
                    </a:tc>
                    <a:tc>
                      <a:txBody>
                        <a:bodyPr/>
                        <a:lstStyle/>
                        <a:p>
                          <a:pPr marL="0" marR="0" algn="ctr">
                            <a:lnSpc>
                              <a:spcPct val="115000"/>
                            </a:lnSpc>
                            <a:spcAft>
                              <a:spcPts val="800"/>
                            </a:spcAft>
                            <a:buNone/>
                          </a:pPr>
                          <a:r>
                            <a:rPr lang="en-US" sz="1800" kern="0" dirty="0">
                              <a:effectLst/>
                              <a:latin typeface="Segoe UI" panose="020B0502040204020203" pitchFamily="34" charset="0"/>
                              <a:cs typeface="Segoe UI" panose="020B0502040204020203" pitchFamily="34" charset="0"/>
                            </a:rPr>
                            <a:t>1</a:t>
                          </a:r>
                          <a:endParaRPr lang="en-US" sz="180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L w="12700" cmpd="sng">
                          <a:noFill/>
                        </a:lnL>
                        <a:lnT w="9525" cap="flat" cmpd="sng" algn="ctr">
                          <a:solidFill>
                            <a:schemeClr val="bg1"/>
                          </a:solidFill>
                          <a:prstDash val="solid"/>
                          <a:round/>
                          <a:headEnd type="none" w="med" len="med"/>
                          <a:tailEnd type="none" w="med" len="med"/>
                        </a:lnT>
                        <a:solidFill>
                          <a:schemeClr val="bg1"/>
                        </a:solidFill>
                      </a:tcPr>
                    </a:tc>
                    <a:tc>
                      <a:txBody>
                        <a:bodyPr/>
                        <a:lstStyle/>
                        <a:p>
                          <a:pPr marL="0" marR="0" algn="ctr">
                            <a:lnSpc>
                              <a:spcPct val="115000"/>
                            </a:lnSpc>
                            <a:spcAft>
                              <a:spcPts val="800"/>
                            </a:spcAft>
                            <a:buNone/>
                          </a:pPr>
                          <a:r>
                            <a:rPr lang="en-US" sz="1800" kern="0" dirty="0">
                              <a:effectLst/>
                              <a:latin typeface="Segoe UI" panose="020B0502040204020203" pitchFamily="34" charset="0"/>
                              <a:cs typeface="Segoe UI" panose="020B0502040204020203" pitchFamily="34" charset="0"/>
                            </a:rPr>
                            <a:t>-</a:t>
                          </a:r>
                          <a:endParaRPr lang="en-US" sz="180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T w="9525" cap="flat" cmpd="sng" algn="ctr">
                          <a:solidFill>
                            <a:schemeClr val="bg1"/>
                          </a:solidFill>
                          <a:prstDash val="solid"/>
                          <a:round/>
                          <a:headEnd type="none" w="med" len="med"/>
                          <a:tailEnd type="none" w="med" len="med"/>
                        </a:lnT>
                        <a:solidFill>
                          <a:schemeClr val="bg1"/>
                        </a:solidFill>
                      </a:tcPr>
                    </a:tc>
                    <a:tc>
                      <a:txBody>
                        <a:bodyPr/>
                        <a:lstStyle/>
                        <a:p>
                          <a:pPr marL="0" marR="0" algn="ctr">
                            <a:lnSpc>
                              <a:spcPct val="115000"/>
                            </a:lnSpc>
                            <a:spcAft>
                              <a:spcPts val="800"/>
                            </a:spcAft>
                            <a:buNone/>
                          </a:pPr>
                          <a:r>
                            <a:rPr lang="en-US" sz="1800" b="1" i="0" kern="0" dirty="0">
                              <a:effectLst/>
                              <a:latin typeface="Segoe UI" panose="020B0502040204020203" pitchFamily="34" charset="0"/>
                              <a:cs typeface="Segoe UI" panose="020B0502040204020203" pitchFamily="34" charset="0"/>
                            </a:rPr>
                            <a:t> </a:t>
                          </a:r>
                          <a:endParaRPr lang="en-US" sz="1800" b="1" i="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2232974015"/>
                      </a:ext>
                    </a:extLst>
                  </a:tr>
                  <a:tr h="288375">
                    <a:tc vMerge="1">
                      <a:txBody>
                        <a:bodyPr/>
                        <a:lstStyle/>
                        <a:p>
                          <a:pPr marL="0" marR="0" algn="r">
                            <a:lnSpc>
                              <a:spcPct val="115000"/>
                            </a:lnSpc>
                            <a:spcAft>
                              <a:spcPts val="800"/>
                            </a:spcAft>
                            <a:buNone/>
                          </a:pPr>
                          <a:endParaRPr lang="en-US" sz="2400" b="0" i="1" kern="100" dirty="0">
                            <a:solidFill>
                              <a:schemeClr val="bg1"/>
                            </a:solidFill>
                            <a:effectLst/>
                            <a:latin typeface="Avenir Next" panose="020B0503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1F44"/>
                        </a:solidFill>
                      </a:tcPr>
                    </a:tc>
                    <a:tc>
                      <a:txBody>
                        <a:bodyPr/>
                        <a:lstStyle/>
                        <a:p>
                          <a:pPr marL="0" marR="0" algn="r">
                            <a:lnSpc>
                              <a:spcPct val="115000"/>
                            </a:lnSpc>
                            <a:spcAft>
                              <a:spcPts val="800"/>
                            </a:spcAft>
                            <a:buNone/>
                          </a:pPr>
                          <a:r>
                            <a:rPr lang="en-US" sz="1800" b="0" i="1" kern="0" dirty="0">
                              <a:solidFill>
                                <a:schemeClr val="bg1"/>
                              </a:solidFill>
                              <a:effectLst/>
                              <a:latin typeface="Segoe UI" panose="020B0502040204020203" pitchFamily="34" charset="0"/>
                              <a:cs typeface="Segoe UI" panose="020B0502040204020203" pitchFamily="34" charset="0"/>
                            </a:rPr>
                            <a:t>Black</a:t>
                          </a:r>
                          <a:endParaRPr lang="en-US" sz="1800" b="0" i="1" kern="100"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1F44"/>
                        </a:solidFill>
                      </a:tcPr>
                    </a:tc>
                    <a:tc>
                      <a:txBody>
                        <a:bodyPr/>
                        <a:lstStyle/>
                        <a:p>
                          <a:pPr marL="0" marR="0" algn="ctr">
                            <a:lnSpc>
                              <a:spcPct val="115000"/>
                            </a:lnSpc>
                            <a:spcAft>
                              <a:spcPts val="800"/>
                            </a:spcAft>
                            <a:buNone/>
                          </a:pPr>
                          <a:r>
                            <a:rPr lang="en-US" sz="1800" kern="0" dirty="0">
                              <a:effectLst/>
                              <a:latin typeface="Segoe UI" panose="020B0502040204020203" pitchFamily="34" charset="0"/>
                              <a:cs typeface="Segoe UI" panose="020B0502040204020203" pitchFamily="34" charset="0"/>
                            </a:rPr>
                            <a:t>0.90</a:t>
                          </a:r>
                          <a:endParaRPr lang="en-US" sz="180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L w="12700" cmpd="sng">
                          <a:noFill/>
                        </a:lnL>
                      </a:tcPr>
                    </a:tc>
                    <a:tc>
                      <a:txBody>
                        <a:bodyPr/>
                        <a:lstStyle/>
                        <a:p>
                          <a:pPr marL="0" marR="0" algn="ctr">
                            <a:lnSpc>
                              <a:spcPct val="115000"/>
                            </a:lnSpc>
                            <a:spcAft>
                              <a:spcPts val="800"/>
                            </a:spcAft>
                            <a:buNone/>
                          </a:pPr>
                          <a:r>
                            <a:rPr lang="en-US" sz="1800" kern="0" dirty="0">
                              <a:effectLst/>
                              <a:latin typeface="Segoe UI" panose="020B0502040204020203" pitchFamily="34" charset="0"/>
                              <a:cs typeface="Segoe UI" panose="020B0502040204020203" pitchFamily="34" charset="0"/>
                            </a:rPr>
                            <a:t>0.67 - 1.20</a:t>
                          </a:r>
                          <a:endParaRPr lang="en-US" sz="180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tc>
                    <a:tc>
                      <a:txBody>
                        <a:bodyPr/>
                        <a:lstStyle/>
                        <a:p>
                          <a:pPr marL="0" marR="0" algn="ctr">
                            <a:lnSpc>
                              <a:spcPct val="115000"/>
                            </a:lnSpc>
                            <a:spcAft>
                              <a:spcPts val="800"/>
                            </a:spcAft>
                            <a:buNone/>
                          </a:pPr>
                          <a:r>
                            <a:rPr lang="en-US" sz="1800" b="1" i="0" kern="0" dirty="0">
                              <a:effectLst/>
                              <a:latin typeface="Segoe UI" panose="020B0502040204020203" pitchFamily="34" charset="0"/>
                              <a:cs typeface="Segoe UI" panose="020B0502040204020203" pitchFamily="34" charset="0"/>
                            </a:rPr>
                            <a:t> </a:t>
                          </a:r>
                          <a:endParaRPr lang="en-US" sz="1800" b="1" i="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R w="12700" cap="flat" cmpd="sng" algn="ctr">
                          <a:noFill/>
                          <a:prstDash val="solid"/>
                          <a:round/>
                          <a:headEnd type="none" w="med" len="med"/>
                          <a:tailEnd type="none" w="med" len="med"/>
                        </a:lnR>
                      </a:tcPr>
                    </a:tc>
                    <a:extLst>
                      <a:ext uri="{0D108BD9-81ED-4DB2-BD59-A6C34878D82A}">
                        <a16:rowId xmlns:a16="http://schemas.microsoft.com/office/drawing/2014/main" val="2728926372"/>
                      </a:ext>
                    </a:extLst>
                  </a:tr>
                  <a:tr h="288375">
                    <a:tc vMerge="1">
                      <a:txBody>
                        <a:bodyPr/>
                        <a:lstStyle/>
                        <a:p>
                          <a:pPr marL="0" marR="0" algn="r">
                            <a:lnSpc>
                              <a:spcPct val="115000"/>
                            </a:lnSpc>
                            <a:spcAft>
                              <a:spcPts val="800"/>
                            </a:spcAft>
                            <a:buNone/>
                          </a:pPr>
                          <a:endParaRPr lang="en-US" sz="2400" b="0" i="1" kern="100" dirty="0">
                            <a:solidFill>
                              <a:schemeClr val="bg1"/>
                            </a:solidFill>
                            <a:effectLst/>
                            <a:latin typeface="Avenir Next" panose="020B0503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1F44"/>
                        </a:solidFill>
                      </a:tcPr>
                    </a:tc>
                    <a:tc>
                      <a:txBody>
                        <a:bodyPr/>
                        <a:lstStyle/>
                        <a:p>
                          <a:pPr marL="0" marR="0" algn="r">
                            <a:lnSpc>
                              <a:spcPct val="115000"/>
                            </a:lnSpc>
                            <a:spcAft>
                              <a:spcPts val="800"/>
                            </a:spcAft>
                            <a:buNone/>
                          </a:pPr>
                          <a:r>
                            <a:rPr lang="en-US" sz="1800" b="0" i="1" kern="0" dirty="0">
                              <a:solidFill>
                                <a:schemeClr val="bg1"/>
                              </a:solidFill>
                              <a:effectLst/>
                              <a:latin typeface="Segoe UI" panose="020B0502040204020203" pitchFamily="34" charset="0"/>
                              <a:cs typeface="Segoe UI" panose="020B0502040204020203" pitchFamily="34" charset="0"/>
                            </a:rPr>
                            <a:t>Hispanic</a:t>
                          </a:r>
                          <a:endParaRPr lang="en-US" sz="1800" b="0" i="1" kern="100"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1F44"/>
                        </a:solidFill>
                      </a:tcPr>
                    </a:tc>
                    <a:tc>
                      <a:txBody>
                        <a:bodyPr/>
                        <a:lstStyle/>
                        <a:p>
                          <a:pPr marL="0" marR="0" algn="ctr">
                            <a:lnSpc>
                              <a:spcPct val="115000"/>
                            </a:lnSpc>
                            <a:spcAft>
                              <a:spcPts val="800"/>
                            </a:spcAft>
                            <a:buNone/>
                          </a:pPr>
                          <a:r>
                            <a:rPr lang="en-US" sz="1800" kern="0" dirty="0">
                              <a:effectLst/>
                              <a:latin typeface="Segoe UI" panose="020B0502040204020203" pitchFamily="34" charset="0"/>
                              <a:cs typeface="Segoe UI" panose="020B0502040204020203" pitchFamily="34" charset="0"/>
                            </a:rPr>
                            <a:t>0.88</a:t>
                          </a:r>
                          <a:endParaRPr lang="en-US" sz="180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L w="12700" cmpd="sng">
                          <a:noFill/>
                        </a:lnL>
                        <a:solidFill>
                          <a:schemeClr val="bg2"/>
                        </a:solidFill>
                      </a:tcPr>
                    </a:tc>
                    <a:tc>
                      <a:txBody>
                        <a:bodyPr/>
                        <a:lstStyle/>
                        <a:p>
                          <a:pPr marL="0" marR="0" algn="ctr">
                            <a:lnSpc>
                              <a:spcPct val="115000"/>
                            </a:lnSpc>
                            <a:spcAft>
                              <a:spcPts val="800"/>
                            </a:spcAft>
                            <a:buNone/>
                          </a:pPr>
                          <a:r>
                            <a:rPr lang="en-US" sz="1800" kern="0" dirty="0">
                              <a:effectLst/>
                              <a:latin typeface="Segoe UI" panose="020B0502040204020203" pitchFamily="34" charset="0"/>
                              <a:cs typeface="Segoe UI" panose="020B0502040204020203" pitchFamily="34" charset="0"/>
                            </a:rPr>
                            <a:t>0.73 – 1.05</a:t>
                          </a:r>
                          <a:endParaRPr lang="en-US" sz="180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solidFill>
                          <a:schemeClr val="bg2"/>
                        </a:solidFill>
                      </a:tcPr>
                    </a:tc>
                    <a:tc>
                      <a:txBody>
                        <a:bodyPr/>
                        <a:lstStyle/>
                        <a:p>
                          <a:pPr marL="0" marR="0" algn="ctr">
                            <a:lnSpc>
                              <a:spcPct val="115000"/>
                            </a:lnSpc>
                            <a:spcAft>
                              <a:spcPts val="800"/>
                            </a:spcAft>
                            <a:buNone/>
                          </a:pPr>
                          <a:endParaRPr lang="en-US" sz="1800" b="1" i="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R w="12700" cap="flat" cmpd="sng" algn="ctr">
                          <a:noFill/>
                          <a:prstDash val="solid"/>
                          <a:round/>
                          <a:headEnd type="none" w="med" len="med"/>
                          <a:tailEnd type="none" w="med" len="med"/>
                        </a:lnR>
                        <a:solidFill>
                          <a:schemeClr val="bg2"/>
                        </a:solidFill>
                      </a:tcPr>
                    </a:tc>
                    <a:extLst>
                      <a:ext uri="{0D108BD9-81ED-4DB2-BD59-A6C34878D82A}">
                        <a16:rowId xmlns:a16="http://schemas.microsoft.com/office/drawing/2014/main" val="656957309"/>
                      </a:ext>
                    </a:extLst>
                  </a:tr>
                  <a:tr h="288375">
                    <a:tc vMerge="1">
                      <a:txBody>
                        <a:bodyPr/>
                        <a:lstStyle/>
                        <a:p>
                          <a:pPr marL="0" marR="0" algn="r">
                            <a:lnSpc>
                              <a:spcPct val="115000"/>
                            </a:lnSpc>
                            <a:spcAft>
                              <a:spcPts val="800"/>
                            </a:spcAft>
                            <a:buNone/>
                          </a:pPr>
                          <a:endParaRPr lang="en-US" sz="2400" b="0" i="1" kern="100" dirty="0">
                            <a:solidFill>
                              <a:schemeClr val="bg1"/>
                            </a:solidFill>
                            <a:effectLst/>
                            <a:latin typeface="Avenir Next" panose="020B0503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1F44"/>
                        </a:solidFill>
                      </a:tcPr>
                    </a:tc>
                    <a:tc>
                      <a:txBody>
                        <a:bodyPr/>
                        <a:lstStyle/>
                        <a:p>
                          <a:pPr marL="0" marR="0" algn="r">
                            <a:lnSpc>
                              <a:spcPct val="115000"/>
                            </a:lnSpc>
                            <a:spcAft>
                              <a:spcPts val="800"/>
                            </a:spcAft>
                            <a:buNone/>
                          </a:pPr>
                          <a:r>
                            <a:rPr lang="en-US" sz="1800" b="0" i="1" kern="0" dirty="0">
                              <a:solidFill>
                                <a:schemeClr val="bg1"/>
                              </a:solidFill>
                              <a:effectLst/>
                              <a:latin typeface="Segoe UI" panose="020B0502040204020203" pitchFamily="34" charset="0"/>
                              <a:cs typeface="Segoe UI" panose="020B0502040204020203" pitchFamily="34" charset="0"/>
                            </a:rPr>
                            <a:t>Asian or Pacific Islander</a:t>
                          </a:r>
                          <a:endParaRPr lang="en-US" sz="1800" b="0" i="1" kern="100"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1F44"/>
                        </a:solidFill>
                      </a:tcPr>
                    </a:tc>
                    <a:tc>
                      <a:txBody>
                        <a:bodyPr/>
                        <a:lstStyle/>
                        <a:p>
                          <a:pPr marL="0" marR="0" algn="ctr">
                            <a:lnSpc>
                              <a:spcPct val="115000"/>
                            </a:lnSpc>
                            <a:spcAft>
                              <a:spcPts val="800"/>
                            </a:spcAft>
                            <a:buNone/>
                          </a:pPr>
                          <a:r>
                            <a:rPr lang="en-US" sz="1800" kern="100" dirty="0">
                              <a:effectLst/>
                              <a:latin typeface="Segoe UI" panose="020B0502040204020203" pitchFamily="34" charset="0"/>
                              <a:ea typeface="Times New Roman" panose="02020603050405020304" pitchFamily="18" charset="0"/>
                              <a:cs typeface="Segoe UI" panose="020B0502040204020203" pitchFamily="34" charset="0"/>
                            </a:rPr>
                            <a:t>0.89</a:t>
                          </a:r>
                        </a:p>
                      </a:txBody>
                      <a:tcPr marL="45720" marR="45720" marT="0" marB="0">
                        <a:lnL w="12700" cmpd="sng">
                          <a:noFill/>
                        </a:lnL>
                        <a:solidFill>
                          <a:schemeClr val="bg2"/>
                        </a:solidFill>
                      </a:tcPr>
                    </a:tc>
                    <a:tc>
                      <a:txBody>
                        <a:bodyPr/>
                        <a:lstStyle/>
                        <a:p>
                          <a:pPr marL="0" marR="0" algn="ctr">
                            <a:lnSpc>
                              <a:spcPct val="115000"/>
                            </a:lnSpc>
                            <a:spcAft>
                              <a:spcPts val="800"/>
                            </a:spcAft>
                            <a:buNone/>
                          </a:pPr>
                          <a:r>
                            <a:rPr lang="en-US" sz="1800" kern="0" dirty="0">
                              <a:effectLst/>
                              <a:latin typeface="Segoe UI" panose="020B0502040204020203" pitchFamily="34" charset="0"/>
                              <a:cs typeface="Segoe UI" panose="020B0502040204020203" pitchFamily="34" charset="0"/>
                            </a:rPr>
                            <a:t>0.52 – 1.54</a:t>
                          </a:r>
                          <a:endParaRPr lang="en-US" sz="180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solidFill>
                          <a:schemeClr val="bg2"/>
                        </a:solidFill>
                      </a:tcPr>
                    </a:tc>
                    <a:tc>
                      <a:txBody>
                        <a:bodyPr/>
                        <a:lstStyle/>
                        <a:p>
                          <a:pPr marL="0" marR="0" algn="ctr">
                            <a:lnSpc>
                              <a:spcPct val="115000"/>
                            </a:lnSpc>
                            <a:spcAft>
                              <a:spcPts val="800"/>
                            </a:spcAft>
                            <a:buNone/>
                          </a:pPr>
                          <a:endParaRPr lang="en-US" sz="1800" b="1" i="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R w="12700" cap="flat" cmpd="sng" algn="ctr">
                          <a:noFill/>
                          <a:prstDash val="solid"/>
                          <a:round/>
                          <a:headEnd type="none" w="med" len="med"/>
                          <a:tailEnd type="none" w="med" len="med"/>
                        </a:lnR>
                        <a:solidFill>
                          <a:schemeClr val="bg2"/>
                        </a:solidFill>
                      </a:tcPr>
                    </a:tc>
                    <a:extLst>
                      <a:ext uri="{0D108BD9-81ED-4DB2-BD59-A6C34878D82A}">
                        <a16:rowId xmlns:a16="http://schemas.microsoft.com/office/drawing/2014/main" val="518468579"/>
                      </a:ext>
                    </a:extLst>
                  </a:tr>
                  <a:tr h="288375">
                    <a:tc vMerge="1">
                      <a:txBody>
                        <a:bodyPr/>
                        <a:lstStyle/>
                        <a:p>
                          <a:pPr marL="0" marR="0" algn="r">
                            <a:lnSpc>
                              <a:spcPct val="115000"/>
                            </a:lnSpc>
                            <a:spcAft>
                              <a:spcPts val="800"/>
                            </a:spcAft>
                            <a:buNone/>
                          </a:pPr>
                          <a:endParaRPr lang="en-US" sz="2400" b="0" i="1" kern="100" dirty="0">
                            <a:solidFill>
                              <a:schemeClr val="bg1"/>
                            </a:solidFill>
                            <a:effectLst/>
                            <a:latin typeface="Avenir Next" panose="020B0503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1F44"/>
                        </a:solidFill>
                      </a:tcPr>
                    </a:tc>
                    <a:tc>
                      <a:txBody>
                        <a:bodyPr/>
                        <a:lstStyle/>
                        <a:p>
                          <a:pPr marL="0" marR="0" algn="r">
                            <a:lnSpc>
                              <a:spcPct val="115000"/>
                            </a:lnSpc>
                            <a:spcAft>
                              <a:spcPts val="800"/>
                            </a:spcAft>
                            <a:buNone/>
                          </a:pPr>
                          <a:r>
                            <a:rPr lang="en-US" sz="1800" b="0" i="1" kern="0" dirty="0">
                              <a:solidFill>
                                <a:schemeClr val="bg1"/>
                              </a:solidFill>
                              <a:effectLst/>
                              <a:latin typeface="Segoe UI" panose="020B0502040204020203" pitchFamily="34" charset="0"/>
                              <a:cs typeface="Segoe UI" panose="020B0502040204020203" pitchFamily="34" charset="0"/>
                            </a:rPr>
                            <a:t>Native American</a:t>
                          </a:r>
                          <a:endParaRPr lang="en-US" sz="1800" b="0" i="1" kern="100"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1F44"/>
                        </a:solidFill>
                      </a:tcPr>
                    </a:tc>
                    <a:tc>
                      <a:txBody>
                        <a:bodyPr/>
                        <a:lstStyle/>
                        <a:p>
                          <a:pPr marL="0" marR="0" algn="ctr">
                            <a:lnSpc>
                              <a:spcPct val="115000"/>
                            </a:lnSpc>
                            <a:spcAft>
                              <a:spcPts val="800"/>
                            </a:spcAft>
                            <a:buNone/>
                          </a:pPr>
                          <a:r>
                            <a:rPr lang="en-US" sz="1800" kern="0" dirty="0">
                              <a:effectLst/>
                              <a:latin typeface="Segoe UI" panose="020B0502040204020203" pitchFamily="34" charset="0"/>
                              <a:cs typeface="Segoe UI" panose="020B0502040204020203" pitchFamily="34" charset="0"/>
                            </a:rPr>
                            <a:t>1.14</a:t>
                          </a:r>
                          <a:endParaRPr lang="en-US" sz="180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L w="12700" cmpd="sng">
                          <a:noFill/>
                        </a:lnL>
                        <a:solidFill>
                          <a:schemeClr val="bg2"/>
                        </a:solidFill>
                      </a:tcPr>
                    </a:tc>
                    <a:tc>
                      <a:txBody>
                        <a:bodyPr/>
                        <a:lstStyle/>
                        <a:p>
                          <a:pPr marL="0" marR="0" algn="ctr">
                            <a:lnSpc>
                              <a:spcPct val="115000"/>
                            </a:lnSpc>
                            <a:spcAft>
                              <a:spcPts val="800"/>
                            </a:spcAft>
                            <a:buNone/>
                          </a:pPr>
                          <a:r>
                            <a:rPr lang="en-US" sz="1800" kern="0" dirty="0">
                              <a:effectLst/>
                              <a:latin typeface="Segoe UI" panose="020B0502040204020203" pitchFamily="34" charset="0"/>
                              <a:cs typeface="Segoe UI" panose="020B0502040204020203" pitchFamily="34" charset="0"/>
                            </a:rPr>
                            <a:t>0.88 – 1.47</a:t>
                          </a:r>
                          <a:endParaRPr lang="en-US" sz="180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solidFill>
                          <a:schemeClr val="bg2"/>
                        </a:solidFill>
                      </a:tcPr>
                    </a:tc>
                    <a:tc>
                      <a:txBody>
                        <a:bodyPr/>
                        <a:lstStyle/>
                        <a:p>
                          <a:pPr marL="0" marR="0" algn="ctr">
                            <a:lnSpc>
                              <a:spcPct val="115000"/>
                            </a:lnSpc>
                            <a:spcAft>
                              <a:spcPts val="800"/>
                            </a:spcAft>
                            <a:buNone/>
                          </a:pPr>
                          <a:endParaRPr lang="en-US" sz="1800" b="1" i="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R w="12700" cap="flat" cmpd="sng" algn="ctr">
                          <a:noFill/>
                          <a:prstDash val="solid"/>
                          <a:round/>
                          <a:headEnd type="none" w="med" len="med"/>
                          <a:tailEnd type="none" w="med" len="med"/>
                        </a:lnR>
                        <a:solidFill>
                          <a:schemeClr val="bg2"/>
                        </a:solidFill>
                      </a:tcPr>
                    </a:tc>
                    <a:extLst>
                      <a:ext uri="{0D108BD9-81ED-4DB2-BD59-A6C34878D82A}">
                        <a16:rowId xmlns:a16="http://schemas.microsoft.com/office/drawing/2014/main" val="4142071548"/>
                      </a:ext>
                    </a:extLst>
                  </a:tr>
                  <a:tr h="288375">
                    <a:tc vMerge="1">
                      <a:txBody>
                        <a:bodyPr/>
                        <a:lstStyle/>
                        <a:p>
                          <a:pPr marL="0" marR="0" algn="r">
                            <a:lnSpc>
                              <a:spcPct val="115000"/>
                            </a:lnSpc>
                            <a:spcAft>
                              <a:spcPts val="800"/>
                            </a:spcAft>
                            <a:buNone/>
                          </a:pPr>
                          <a:endParaRPr lang="en-US" sz="2400" b="0" i="1" kern="100" dirty="0">
                            <a:solidFill>
                              <a:schemeClr val="bg1"/>
                            </a:solidFill>
                            <a:effectLst/>
                            <a:latin typeface="Avenir Next" panose="020B0503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mpd="sng">
                          <a:noFill/>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1F44"/>
                        </a:solidFill>
                      </a:tcPr>
                    </a:tc>
                    <a:tc>
                      <a:txBody>
                        <a:bodyPr/>
                        <a:lstStyle/>
                        <a:p>
                          <a:pPr marL="0" marR="0" algn="r">
                            <a:lnSpc>
                              <a:spcPct val="115000"/>
                            </a:lnSpc>
                            <a:spcAft>
                              <a:spcPts val="800"/>
                            </a:spcAft>
                            <a:buNone/>
                          </a:pPr>
                          <a:r>
                            <a:rPr lang="en-US" sz="1800" b="0" i="1" kern="100"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rPr>
                            <a:t>Other or Mixed</a:t>
                          </a:r>
                        </a:p>
                      </a:txBody>
                      <a:tcPr marL="45720" marR="45720" marT="0" marB="0">
                        <a:lnL w="12700" cap="flat" cmpd="sng" algn="ctr">
                          <a:solidFill>
                            <a:schemeClr val="bg1"/>
                          </a:solidFill>
                          <a:prstDash val="solid"/>
                          <a:round/>
                          <a:headEnd type="none" w="med" len="med"/>
                          <a:tailEnd type="none" w="med" len="med"/>
                        </a:lnL>
                        <a:lnR w="12700" cmpd="sng">
                          <a:noFill/>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1F44"/>
                        </a:solidFill>
                      </a:tcPr>
                    </a:tc>
                    <a:tc>
                      <a:txBody>
                        <a:bodyPr/>
                        <a:lstStyle/>
                        <a:p>
                          <a:pPr marL="0" marR="0" algn="ctr">
                            <a:lnSpc>
                              <a:spcPct val="115000"/>
                            </a:lnSpc>
                            <a:spcAft>
                              <a:spcPts val="800"/>
                            </a:spcAft>
                            <a:buNone/>
                          </a:pPr>
                          <a:r>
                            <a:rPr lang="en-US" sz="1800" kern="100" dirty="0">
                              <a:effectLst/>
                              <a:latin typeface="Segoe UI" panose="020B0502040204020203" pitchFamily="34" charset="0"/>
                              <a:ea typeface="Times New Roman" panose="02020603050405020304" pitchFamily="18" charset="0"/>
                              <a:cs typeface="Segoe UI" panose="020B0502040204020203" pitchFamily="34" charset="0"/>
                            </a:rPr>
                            <a:t>6.22</a:t>
                          </a:r>
                        </a:p>
                      </a:txBody>
                      <a:tcPr marL="45720" marR="45720" marT="0" marB="0">
                        <a:lnL w="12700" cmpd="sng">
                          <a:noFill/>
                        </a:lnL>
                        <a:lnB w="9525" cap="flat" cmpd="sng" algn="ctr">
                          <a:solidFill>
                            <a:schemeClr val="bg1"/>
                          </a:solidFill>
                          <a:prstDash val="solid"/>
                          <a:round/>
                          <a:headEnd type="none" w="med" len="med"/>
                          <a:tailEnd type="none" w="med" len="med"/>
                        </a:lnB>
                        <a:solidFill>
                          <a:schemeClr val="bg2"/>
                        </a:solidFill>
                      </a:tcPr>
                    </a:tc>
                    <a:tc>
                      <a:txBody>
                        <a:bodyPr/>
                        <a:lstStyle/>
                        <a:p>
                          <a:pPr marL="0" marR="0" algn="ctr">
                            <a:lnSpc>
                              <a:spcPct val="115000"/>
                            </a:lnSpc>
                            <a:spcAft>
                              <a:spcPts val="800"/>
                            </a:spcAft>
                            <a:buNone/>
                          </a:pPr>
                          <a:r>
                            <a:rPr lang="en-US" sz="1800" kern="100" dirty="0">
                              <a:effectLst/>
                              <a:latin typeface="Segoe UI" panose="020B0502040204020203" pitchFamily="34" charset="0"/>
                              <a:ea typeface="Times New Roman" panose="02020603050405020304" pitchFamily="18" charset="0"/>
                              <a:cs typeface="Segoe UI" panose="020B0502040204020203" pitchFamily="34" charset="0"/>
                            </a:rPr>
                            <a:t>1.26 – 30.6</a:t>
                          </a:r>
                        </a:p>
                      </a:txBody>
                      <a:tcPr marL="45720" marR="45720" marT="0" marB="0">
                        <a:lnB w="9525" cap="flat" cmpd="sng" algn="ctr">
                          <a:solidFill>
                            <a:schemeClr val="bg1"/>
                          </a:solidFill>
                          <a:prstDash val="solid"/>
                          <a:round/>
                          <a:headEnd type="none" w="med" len="med"/>
                          <a:tailEnd type="none" w="med" len="med"/>
                        </a:lnB>
                        <a:solidFill>
                          <a:schemeClr val="bg2"/>
                        </a:solidFill>
                      </a:tcPr>
                    </a:tc>
                    <a:tc>
                      <a:txBody>
                        <a:bodyPr/>
                        <a:lstStyle/>
                        <a:p>
                          <a:pPr marL="0" marR="0" algn="ctr">
                            <a:lnSpc>
                              <a:spcPct val="115000"/>
                            </a:lnSpc>
                            <a:spcAft>
                              <a:spcPts val="800"/>
                            </a:spcAft>
                            <a:buNone/>
                          </a:pPr>
                          <a:endParaRPr lang="en-US" sz="1800" b="1" i="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R w="12700" cap="flat" cmpd="sng" algn="ctr">
                          <a:noFill/>
                          <a:prstDash val="solid"/>
                          <a:round/>
                          <a:headEnd type="none" w="med" len="med"/>
                          <a:tailEnd type="none" w="med" len="med"/>
                        </a:lnR>
                        <a:lnB w="9525"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2927971687"/>
                      </a:ext>
                    </a:extLst>
                  </a:tr>
                  <a:tr h="288375">
                    <a:tc rowSpan="4">
                      <a:txBody>
                        <a:bodyPr/>
                        <a:lstStyle/>
                        <a:p>
                          <a:pPr marL="0" marR="0" lvl="0" indent="0" algn="r" defTabSz="914400" rtl="0" eaLnBrk="1" fontAlgn="auto" latinLnBrk="0" hangingPunct="1">
                            <a:lnSpc>
                              <a:spcPct val="115000"/>
                            </a:lnSpc>
                            <a:spcBef>
                              <a:spcPts val="0"/>
                            </a:spcBef>
                            <a:spcAft>
                              <a:spcPts val="800"/>
                            </a:spcAft>
                            <a:buClrTx/>
                            <a:buSzTx/>
                            <a:buFontTx/>
                            <a:buNone/>
                            <a:tabLst/>
                            <a:defRPr/>
                          </a:pPr>
                          <a:br>
                            <a:rPr lang="en-US" sz="1800" b="1" i="0" kern="0" dirty="0">
                              <a:solidFill>
                                <a:schemeClr val="bg1"/>
                              </a:solidFill>
                              <a:effectLst/>
                              <a:latin typeface="Segoe UI Black" panose="020B0A02040204020203" pitchFamily="34" charset="0"/>
                              <a:ea typeface="Segoe UI Black" panose="020B0A02040204020203" pitchFamily="34" charset="0"/>
                              <a:cs typeface="Segoe UI" panose="020B0502040204020203" pitchFamily="34" charset="0"/>
                            </a:rPr>
                          </a:br>
                          <a:r>
                            <a:rPr lang="en-US" sz="1800" b="1" i="0" kern="0" dirty="0">
                              <a:solidFill>
                                <a:schemeClr val="bg1"/>
                              </a:solidFill>
                              <a:effectLst/>
                              <a:latin typeface="Segoe UI Black" panose="020B0A02040204020203" pitchFamily="34" charset="0"/>
                              <a:ea typeface="Segoe UI Black" panose="020B0A02040204020203" pitchFamily="34" charset="0"/>
                              <a:cs typeface="Segoe UI" panose="020B0502040204020203" pitchFamily="34" charset="0"/>
                            </a:rPr>
                            <a:t>Patient Residence Urbanicity</a:t>
                          </a:r>
                        </a:p>
                      </a:txBody>
                      <a:tcPr marL="45720" marR="4572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1F44"/>
                        </a:solidFill>
                      </a:tcPr>
                    </a:tc>
                    <a:tc>
                      <a:txBody>
                        <a:bodyPr/>
                        <a:lstStyle/>
                        <a:p>
                          <a:pPr marL="0" marR="0" algn="r">
                            <a:lnSpc>
                              <a:spcPct val="115000"/>
                            </a:lnSpc>
                            <a:spcAft>
                              <a:spcPts val="800"/>
                            </a:spcAft>
                            <a:buNone/>
                          </a:pPr>
                          <a:r>
                            <a:rPr lang="en-US" sz="1800" b="0" i="1" kern="0" dirty="0">
                              <a:solidFill>
                                <a:schemeClr val="bg1"/>
                              </a:solidFill>
                              <a:effectLst/>
                              <a:latin typeface="Segoe UI" panose="020B0502040204020203" pitchFamily="34" charset="0"/>
                              <a:cs typeface="Segoe UI" panose="020B0502040204020203" pitchFamily="34" charset="0"/>
                            </a:rPr>
                            <a:t>Large metropolitan </a:t>
                          </a:r>
                          <a:r>
                            <a:rPr lang="en-US" sz="1800" b="0" i="1" kern="0" dirty="0">
                              <a:solidFill>
                                <a:schemeClr val="bg1"/>
                              </a:solidFill>
                              <a:effectLst/>
                              <a:latin typeface="Segoe UI Light" panose="020B0502040204020203" pitchFamily="34" charset="0"/>
                              <a:cs typeface="Segoe UI Light" panose="020B0502040204020203" pitchFamily="34" charset="0"/>
                            </a:rPr>
                            <a:t>(ref) (&lt; 1m)</a:t>
                          </a:r>
                          <a:endParaRPr lang="en-US" sz="1800" b="0" i="1" kern="100" dirty="0">
                            <a:solidFill>
                              <a:schemeClr val="bg1"/>
                            </a:solidFill>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45720" marR="45720" marT="0" marB="0">
                        <a:lnL w="12700" cap="flat" cmpd="sng" algn="ctr">
                          <a:solidFill>
                            <a:schemeClr val="bg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1F44"/>
                        </a:solidFill>
                      </a:tcPr>
                    </a:tc>
                    <a:tc>
                      <a:txBody>
                        <a:bodyPr/>
                        <a:lstStyle/>
                        <a:p>
                          <a:pPr marL="0" marR="0" algn="ctr">
                            <a:lnSpc>
                              <a:spcPct val="115000"/>
                            </a:lnSpc>
                            <a:spcAft>
                              <a:spcPts val="800"/>
                            </a:spcAft>
                            <a:buNone/>
                          </a:pPr>
                          <a:r>
                            <a:rPr lang="en-US" sz="1800" kern="0" dirty="0">
                              <a:effectLst/>
                              <a:latin typeface="Segoe UI" panose="020B0502040204020203" pitchFamily="34" charset="0"/>
                              <a:cs typeface="Segoe UI" panose="020B0502040204020203" pitchFamily="34" charset="0"/>
                            </a:rPr>
                            <a:t>1</a:t>
                          </a:r>
                          <a:endParaRPr lang="en-US" sz="180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L w="12700" cmpd="sng">
                          <a:noFill/>
                        </a:lnL>
                        <a:lnT w="9525" cap="flat" cmpd="sng" algn="ctr">
                          <a:solidFill>
                            <a:schemeClr val="bg1"/>
                          </a:solidFill>
                          <a:prstDash val="solid"/>
                          <a:round/>
                          <a:headEnd type="none" w="med" len="med"/>
                          <a:tailEnd type="none" w="med" len="med"/>
                        </a:lnT>
                        <a:solidFill>
                          <a:schemeClr val="bg1"/>
                        </a:solidFill>
                      </a:tcPr>
                    </a:tc>
                    <a:tc>
                      <a:txBody>
                        <a:bodyPr/>
                        <a:lstStyle/>
                        <a:p>
                          <a:pPr marL="0" marR="0" algn="ctr">
                            <a:lnSpc>
                              <a:spcPct val="115000"/>
                            </a:lnSpc>
                            <a:spcAft>
                              <a:spcPts val="800"/>
                            </a:spcAft>
                            <a:buNone/>
                          </a:pPr>
                          <a:r>
                            <a:rPr lang="en-US" sz="1800" kern="0" dirty="0">
                              <a:effectLst/>
                              <a:latin typeface="Segoe UI" panose="020B0502040204020203" pitchFamily="34" charset="0"/>
                              <a:cs typeface="Segoe UI" panose="020B0502040204020203" pitchFamily="34" charset="0"/>
                            </a:rPr>
                            <a:t>-</a:t>
                          </a:r>
                          <a:endParaRPr lang="en-US" sz="180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T w="9525" cap="flat" cmpd="sng" algn="ctr">
                          <a:solidFill>
                            <a:schemeClr val="bg1"/>
                          </a:solidFill>
                          <a:prstDash val="solid"/>
                          <a:round/>
                          <a:headEnd type="none" w="med" len="med"/>
                          <a:tailEnd type="none" w="med" len="med"/>
                        </a:lnT>
                        <a:solidFill>
                          <a:schemeClr val="bg1"/>
                        </a:solidFill>
                      </a:tcPr>
                    </a:tc>
                    <a:tc>
                      <a:txBody>
                        <a:bodyPr/>
                        <a:lstStyle/>
                        <a:p>
                          <a:pPr marL="0" marR="0" algn="ctr">
                            <a:lnSpc>
                              <a:spcPct val="115000"/>
                            </a:lnSpc>
                            <a:spcAft>
                              <a:spcPts val="800"/>
                            </a:spcAft>
                            <a:buNone/>
                          </a:pPr>
                          <a:r>
                            <a:rPr lang="en-US" sz="1800" b="1" i="0" kern="0" dirty="0">
                              <a:effectLst/>
                              <a:latin typeface="Segoe UI" panose="020B0502040204020203" pitchFamily="34" charset="0"/>
                              <a:cs typeface="Segoe UI" panose="020B0502040204020203" pitchFamily="34" charset="0"/>
                            </a:rPr>
                            <a:t> </a:t>
                          </a:r>
                          <a:endParaRPr lang="en-US" sz="1800" b="1" i="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276415480"/>
                      </a:ext>
                    </a:extLst>
                  </a:tr>
                  <a:tr h="288375">
                    <a:tc vMerge="1">
                      <a:txBody>
                        <a:bodyPr/>
                        <a:lstStyle/>
                        <a:p>
                          <a:pPr marL="0" marR="0" algn="r">
                            <a:lnSpc>
                              <a:spcPct val="115000"/>
                            </a:lnSpc>
                            <a:spcAft>
                              <a:spcPts val="800"/>
                            </a:spcAft>
                            <a:buNone/>
                          </a:pPr>
                          <a:endParaRPr lang="en-US" sz="2400" b="0" i="1" kern="100" dirty="0">
                            <a:solidFill>
                              <a:schemeClr val="bg1"/>
                            </a:solidFill>
                            <a:effectLst/>
                            <a:latin typeface="Avenir Next Ultra Light" panose="020B0203020202020204" pitchFamily="34" charset="77"/>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1F44"/>
                        </a:solidFill>
                      </a:tcPr>
                    </a:tc>
                    <a:tc>
                      <a:txBody>
                        <a:bodyPr/>
                        <a:lstStyle/>
                        <a:p>
                          <a:pPr marL="0" marR="0" algn="r">
                            <a:lnSpc>
                              <a:spcPct val="115000"/>
                            </a:lnSpc>
                            <a:spcAft>
                              <a:spcPts val="800"/>
                            </a:spcAft>
                            <a:buNone/>
                          </a:pPr>
                          <a:r>
                            <a:rPr lang="en-US" sz="1800" b="0" i="1" kern="0" dirty="0">
                              <a:solidFill>
                                <a:schemeClr val="bg1"/>
                              </a:solidFill>
                              <a:effectLst/>
                              <a:latin typeface="Segoe UI" panose="020B0502040204020203" pitchFamily="34" charset="0"/>
                              <a:cs typeface="Segoe UI" panose="020B0502040204020203" pitchFamily="34" charset="0"/>
                            </a:rPr>
                            <a:t>Small metropolitan </a:t>
                          </a:r>
                          <a:r>
                            <a:rPr lang="en-US" sz="1800" b="0" i="1" kern="0" dirty="0">
                              <a:solidFill>
                                <a:schemeClr val="bg1"/>
                              </a:solidFill>
                              <a:effectLst/>
                              <a:latin typeface="Segoe UI Light" panose="020B0502040204020203" pitchFamily="34" charset="0"/>
                              <a:cs typeface="Segoe UI Light" panose="020B0502040204020203" pitchFamily="34" charset="0"/>
                            </a:rPr>
                            <a:t>(&lt; 1m)</a:t>
                          </a:r>
                          <a:endParaRPr lang="en-US" sz="1800" b="0" i="1" kern="100" dirty="0">
                            <a:solidFill>
                              <a:schemeClr val="bg1"/>
                            </a:solidFill>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45720" marR="45720" marT="0" marB="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1F44"/>
                        </a:solidFill>
                      </a:tcPr>
                    </a:tc>
                    <a:tc>
                      <a:txBody>
                        <a:bodyPr/>
                        <a:lstStyle/>
                        <a:p>
                          <a:pPr marL="0" marR="0" algn="ctr">
                            <a:lnSpc>
                              <a:spcPct val="115000"/>
                            </a:lnSpc>
                            <a:spcAft>
                              <a:spcPts val="800"/>
                            </a:spcAft>
                            <a:buNone/>
                          </a:pPr>
                          <a:r>
                            <a:rPr lang="en-US" sz="1800" kern="0" dirty="0">
                              <a:effectLst/>
                              <a:latin typeface="Segoe UI" panose="020B0502040204020203" pitchFamily="34" charset="0"/>
                              <a:cs typeface="Segoe UI" panose="020B0502040204020203" pitchFamily="34" charset="0"/>
                            </a:rPr>
                            <a:t>1.33</a:t>
                          </a:r>
                          <a:endParaRPr lang="en-US" sz="180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L w="12700" cmpd="sng">
                          <a:noFill/>
                        </a:lnL>
                        <a:solidFill>
                          <a:srgbClr val="C8DAE8"/>
                        </a:solidFill>
                      </a:tcPr>
                    </a:tc>
                    <a:tc>
                      <a:txBody>
                        <a:bodyPr/>
                        <a:lstStyle/>
                        <a:p>
                          <a:pPr marL="0" marR="0" algn="ctr">
                            <a:lnSpc>
                              <a:spcPct val="115000"/>
                            </a:lnSpc>
                            <a:spcAft>
                              <a:spcPts val="800"/>
                            </a:spcAft>
                            <a:buNone/>
                          </a:pPr>
                          <a:r>
                            <a:rPr lang="en-US" sz="1800" kern="0" dirty="0">
                              <a:effectLst/>
                              <a:latin typeface="Segoe UI" panose="020B0502040204020203" pitchFamily="34" charset="0"/>
                              <a:cs typeface="Segoe UI" panose="020B0502040204020203" pitchFamily="34" charset="0"/>
                            </a:rPr>
                            <a:t>1.04 – 1.37</a:t>
                          </a:r>
                          <a:endParaRPr lang="en-US" sz="180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solidFill>
                          <a:srgbClr val="C8DAE8"/>
                        </a:solidFill>
                      </a:tcPr>
                    </a:tc>
                    <a:tc>
                      <a:txBody>
                        <a:bodyPr/>
                        <a:lstStyle/>
                        <a:p>
                          <a:pPr marL="0" marR="0" algn="ctr">
                            <a:lnSpc>
                              <a:spcPct val="115000"/>
                            </a:lnSpc>
                            <a:spcAft>
                              <a:spcPts val="800"/>
                            </a:spcAft>
                            <a:buNone/>
                          </a:pPr>
                          <a:r>
                            <a:rPr lang="en-US" sz="1800" b="1" i="0" kern="100" dirty="0">
                              <a:effectLst/>
                              <a:latin typeface="Segoe UI" panose="020B0502040204020203" pitchFamily="34" charset="0"/>
                              <a:ea typeface="Times New Roman" panose="02020603050405020304" pitchFamily="18" charset="0"/>
                              <a:cs typeface="Segoe UI" panose="020B0502040204020203" pitchFamily="34" charset="0"/>
                            </a:rPr>
                            <a:t>**</a:t>
                          </a:r>
                        </a:p>
                      </a:txBody>
                      <a:tcPr marL="45720" marR="45720" marT="0" marB="0">
                        <a:lnR w="12700" cap="flat" cmpd="sng" algn="ctr">
                          <a:noFill/>
                          <a:prstDash val="solid"/>
                          <a:round/>
                          <a:headEnd type="none" w="med" len="med"/>
                          <a:tailEnd type="none" w="med" len="med"/>
                        </a:lnR>
                        <a:solidFill>
                          <a:srgbClr val="C8DAE8"/>
                        </a:solidFill>
                      </a:tcPr>
                    </a:tc>
                    <a:extLst>
                      <a:ext uri="{0D108BD9-81ED-4DB2-BD59-A6C34878D82A}">
                        <a16:rowId xmlns:a16="http://schemas.microsoft.com/office/drawing/2014/main" val="955826519"/>
                      </a:ext>
                    </a:extLst>
                  </a:tr>
                  <a:tr h="288375">
                    <a:tc vMerge="1">
                      <a:txBody>
                        <a:bodyPr/>
                        <a:lstStyle/>
                        <a:p>
                          <a:pPr marL="0" marR="0" algn="r">
                            <a:lnSpc>
                              <a:spcPct val="115000"/>
                            </a:lnSpc>
                            <a:spcAft>
                              <a:spcPts val="800"/>
                            </a:spcAft>
                            <a:buNone/>
                          </a:pPr>
                          <a:endParaRPr lang="en-US" sz="2400" b="0" i="1" kern="100" dirty="0">
                            <a:solidFill>
                              <a:schemeClr val="bg1"/>
                            </a:solidFill>
                            <a:effectLst/>
                            <a:latin typeface="Avenir Next Ultra Light" panose="020B0203020202020204" pitchFamily="34" charset="77"/>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1F44"/>
                        </a:solidFill>
                      </a:tcPr>
                    </a:tc>
                    <a:tc>
                      <a:txBody>
                        <a:bodyPr/>
                        <a:lstStyle/>
                        <a:p>
                          <a:pPr marL="0" marR="0" algn="r">
                            <a:lnSpc>
                              <a:spcPct val="115000"/>
                            </a:lnSpc>
                            <a:spcAft>
                              <a:spcPts val="800"/>
                            </a:spcAft>
                            <a:buNone/>
                          </a:pPr>
                          <a:r>
                            <a:rPr lang="en-US" sz="1800" b="0" i="1" kern="0" dirty="0">
                              <a:solidFill>
                                <a:schemeClr val="bg1"/>
                              </a:solidFill>
                              <a:effectLst/>
                              <a:latin typeface="Segoe UI" panose="020B0502040204020203" pitchFamily="34" charset="0"/>
                              <a:cs typeface="Segoe UI" panose="020B0502040204020203" pitchFamily="34" charset="0"/>
                            </a:rPr>
                            <a:t>Micropolitan </a:t>
                          </a:r>
                          <a:r>
                            <a:rPr lang="en-US" sz="1800" b="0" i="1" kern="0" dirty="0">
                              <a:solidFill>
                                <a:schemeClr val="bg1"/>
                              </a:solidFill>
                              <a:effectLst/>
                              <a:latin typeface="Segoe UI Light" panose="020B0502040204020203" pitchFamily="34" charset="0"/>
                              <a:cs typeface="Segoe UI Light" panose="020B0502040204020203" pitchFamily="34" charset="0"/>
                            </a:rPr>
                            <a:t>(adjacent to small metro area)</a:t>
                          </a:r>
                          <a:endParaRPr lang="en-US" sz="1800" b="0" i="1" kern="100" dirty="0">
                            <a:solidFill>
                              <a:schemeClr val="bg1"/>
                            </a:solidFill>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45720" marR="45720" marT="0" marB="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1F44"/>
                        </a:solidFill>
                      </a:tcPr>
                    </a:tc>
                    <a:tc>
                      <a:txBody>
                        <a:bodyPr/>
                        <a:lstStyle/>
                        <a:p>
                          <a:pPr marL="0" marR="0" algn="ctr">
                            <a:lnSpc>
                              <a:spcPct val="115000"/>
                            </a:lnSpc>
                            <a:spcAft>
                              <a:spcPts val="800"/>
                            </a:spcAft>
                            <a:buNone/>
                          </a:pPr>
                          <a:r>
                            <a:rPr lang="en-US" sz="1800" kern="0" dirty="0">
                              <a:effectLst/>
                              <a:latin typeface="Segoe UI" panose="020B0502040204020203" pitchFamily="34" charset="0"/>
                              <a:cs typeface="Segoe UI" panose="020B0502040204020203" pitchFamily="34" charset="0"/>
                            </a:rPr>
                            <a:t>1.17</a:t>
                          </a:r>
                          <a:endParaRPr lang="en-US" sz="180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L w="12700" cmpd="sng">
                          <a:noFill/>
                        </a:lnL>
                      </a:tcPr>
                    </a:tc>
                    <a:tc>
                      <a:txBody>
                        <a:bodyPr/>
                        <a:lstStyle/>
                        <a:p>
                          <a:pPr marL="0" marR="0" algn="ctr">
                            <a:lnSpc>
                              <a:spcPct val="115000"/>
                            </a:lnSpc>
                            <a:spcAft>
                              <a:spcPts val="800"/>
                            </a:spcAft>
                            <a:buNone/>
                          </a:pPr>
                          <a:r>
                            <a:rPr lang="en-US" sz="1800" kern="0" dirty="0">
                              <a:effectLst/>
                              <a:latin typeface="Segoe UI" panose="020B0502040204020203" pitchFamily="34" charset="0"/>
                              <a:cs typeface="Segoe UI" panose="020B0502040204020203" pitchFamily="34" charset="0"/>
                            </a:rPr>
                            <a:t>0.87 – 1.56</a:t>
                          </a:r>
                          <a:endParaRPr lang="en-US" sz="180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tc>
                    <a:tc>
                      <a:txBody>
                        <a:bodyPr/>
                        <a:lstStyle/>
                        <a:p>
                          <a:pPr marL="0" marR="0" algn="ctr">
                            <a:lnSpc>
                              <a:spcPct val="115000"/>
                            </a:lnSpc>
                            <a:spcAft>
                              <a:spcPts val="800"/>
                            </a:spcAft>
                            <a:buNone/>
                          </a:pPr>
                          <a:r>
                            <a:rPr lang="en-US" sz="1800" b="1" i="0" kern="0" dirty="0">
                              <a:effectLst/>
                              <a:latin typeface="Segoe UI" panose="020B0502040204020203" pitchFamily="34" charset="0"/>
                              <a:cs typeface="Segoe UI" panose="020B0502040204020203" pitchFamily="34" charset="0"/>
                            </a:rPr>
                            <a:t> </a:t>
                          </a:r>
                          <a:endParaRPr lang="en-US" sz="1800" b="1" i="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R w="12700" cap="flat" cmpd="sng" algn="ctr">
                          <a:noFill/>
                          <a:prstDash val="solid"/>
                          <a:round/>
                          <a:headEnd type="none" w="med" len="med"/>
                          <a:tailEnd type="none" w="med" len="med"/>
                        </a:lnR>
                      </a:tcPr>
                    </a:tc>
                    <a:extLst>
                      <a:ext uri="{0D108BD9-81ED-4DB2-BD59-A6C34878D82A}">
                        <a16:rowId xmlns:a16="http://schemas.microsoft.com/office/drawing/2014/main" val="1033036380"/>
                      </a:ext>
                    </a:extLst>
                  </a:tr>
                  <a:tr h="288375">
                    <a:tc vMerge="1">
                      <a:txBody>
                        <a:bodyPr/>
                        <a:lstStyle/>
                        <a:p>
                          <a:pPr marL="0" marR="0" algn="r">
                            <a:lnSpc>
                              <a:spcPct val="115000"/>
                            </a:lnSpc>
                            <a:spcAft>
                              <a:spcPts val="800"/>
                            </a:spcAft>
                            <a:buNone/>
                          </a:pPr>
                          <a:endParaRPr lang="en-US" sz="2400" b="0" i="1" kern="100" dirty="0">
                            <a:solidFill>
                              <a:schemeClr val="bg1"/>
                            </a:solidFill>
                            <a:effectLst/>
                            <a:latin typeface="Avenir Next" panose="020B0503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mpd="sng">
                          <a:noFill/>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1F44"/>
                        </a:solidFill>
                      </a:tcPr>
                    </a:tc>
                    <a:tc>
                      <a:txBody>
                        <a:bodyPr/>
                        <a:lstStyle/>
                        <a:p>
                          <a:endParaRPr lang="en-US"/>
                        </a:p>
                      </a:txBody>
                      <a:tcPr marL="45720" marR="45720" marT="0" marB="0">
                        <a:lnL w="12700" cap="flat" cmpd="sng" algn="ctr">
                          <a:solidFill>
                            <a:schemeClr val="bg1"/>
                          </a:solidFill>
                          <a:prstDash val="solid"/>
                          <a:round/>
                          <a:headEnd type="none" w="med" len="med"/>
                          <a:tailEnd type="none" w="med" len="med"/>
                        </a:lnL>
                        <a:lnR w="12700" cmpd="sng">
                          <a:noFill/>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3"/>
                          <a:stretch>
                            <a:fillRect l="-87887" t="-1631915" r="-84366" b="-253191"/>
                          </a:stretch>
                        </a:blipFill>
                      </a:tcPr>
                    </a:tc>
                    <a:tc>
                      <a:txBody>
                        <a:bodyPr/>
                        <a:lstStyle/>
                        <a:p>
                          <a:pPr marL="0" marR="0" algn="ctr">
                            <a:lnSpc>
                              <a:spcPct val="115000"/>
                            </a:lnSpc>
                            <a:spcAft>
                              <a:spcPts val="800"/>
                            </a:spcAft>
                            <a:buNone/>
                          </a:pPr>
                          <a:r>
                            <a:rPr lang="en-US" sz="1800" kern="0" dirty="0">
                              <a:effectLst/>
                              <a:latin typeface="Segoe UI" panose="020B0502040204020203" pitchFamily="34" charset="0"/>
                              <a:cs typeface="Segoe UI" panose="020B0502040204020203" pitchFamily="34" charset="0"/>
                            </a:rPr>
                            <a:t>0.59</a:t>
                          </a:r>
                          <a:endParaRPr lang="en-US" sz="180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L w="12700" cmpd="sng">
                          <a:noFill/>
                        </a:lnL>
                        <a:lnB w="9525" cap="flat" cmpd="sng" algn="ctr">
                          <a:solidFill>
                            <a:schemeClr val="bg1"/>
                          </a:solidFill>
                          <a:prstDash val="solid"/>
                          <a:round/>
                          <a:headEnd type="none" w="med" len="med"/>
                          <a:tailEnd type="none" w="med" len="med"/>
                        </a:lnB>
                        <a:solidFill>
                          <a:schemeClr val="bg2"/>
                        </a:solidFill>
                      </a:tcPr>
                    </a:tc>
                    <a:tc>
                      <a:txBody>
                        <a:bodyPr/>
                        <a:lstStyle/>
                        <a:p>
                          <a:pPr marL="0" marR="0" algn="ctr">
                            <a:lnSpc>
                              <a:spcPct val="115000"/>
                            </a:lnSpc>
                            <a:spcAft>
                              <a:spcPts val="800"/>
                            </a:spcAft>
                            <a:buNone/>
                          </a:pPr>
                          <a:r>
                            <a:rPr lang="en-US" sz="1800" kern="0" dirty="0">
                              <a:effectLst/>
                              <a:latin typeface="Segoe UI" panose="020B0502040204020203" pitchFamily="34" charset="0"/>
                              <a:cs typeface="Segoe UI" panose="020B0502040204020203" pitchFamily="34" charset="0"/>
                            </a:rPr>
                            <a:t>0.32 – 1.06</a:t>
                          </a:r>
                          <a:endParaRPr lang="en-US" sz="180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B w="9525" cap="flat" cmpd="sng" algn="ctr">
                          <a:solidFill>
                            <a:schemeClr val="bg1"/>
                          </a:solidFill>
                          <a:prstDash val="solid"/>
                          <a:round/>
                          <a:headEnd type="none" w="med" len="med"/>
                          <a:tailEnd type="none" w="med" len="med"/>
                        </a:lnB>
                        <a:solidFill>
                          <a:schemeClr val="bg2"/>
                        </a:solidFill>
                      </a:tcPr>
                    </a:tc>
                    <a:tc>
                      <a:txBody>
                        <a:bodyPr/>
                        <a:lstStyle/>
                        <a:p>
                          <a:pPr marL="0" marR="0" algn="ctr">
                            <a:lnSpc>
                              <a:spcPct val="115000"/>
                            </a:lnSpc>
                            <a:spcAft>
                              <a:spcPts val="800"/>
                            </a:spcAft>
                            <a:buNone/>
                          </a:pPr>
                          <a:r>
                            <a:rPr lang="en-US" sz="1800" b="1" i="0" kern="0" dirty="0">
                              <a:effectLst/>
                              <a:latin typeface="Segoe UI" panose="020B0502040204020203" pitchFamily="34" charset="0"/>
                              <a:cs typeface="Segoe UI" panose="020B0502040204020203" pitchFamily="34" charset="0"/>
                            </a:rPr>
                            <a:t> </a:t>
                          </a:r>
                          <a:endParaRPr lang="en-US" sz="1800" b="1" i="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R w="12700" cap="flat" cmpd="sng" algn="ctr">
                          <a:noFill/>
                          <a:prstDash val="solid"/>
                          <a:round/>
                          <a:headEnd type="none" w="med" len="med"/>
                          <a:tailEnd type="none" w="med" len="med"/>
                        </a:lnR>
                        <a:lnB w="9525"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3155618851"/>
                      </a:ext>
                    </a:extLst>
                  </a:tr>
                  <a:tr h="288375">
                    <a:tc rowSpan="2">
                      <a:txBody>
                        <a:bodyPr/>
                        <a:lstStyle/>
                        <a:p>
                          <a:pPr marL="0" marR="0" lvl="0" indent="0" algn="r" defTabSz="914400" rtl="0" eaLnBrk="1" fontAlgn="auto" latinLnBrk="0" hangingPunct="1">
                            <a:lnSpc>
                              <a:spcPct val="115000"/>
                            </a:lnSpc>
                            <a:spcBef>
                              <a:spcPts val="0"/>
                            </a:spcBef>
                            <a:spcAft>
                              <a:spcPts val="800"/>
                            </a:spcAft>
                            <a:buClrTx/>
                            <a:buSzTx/>
                            <a:buFontTx/>
                            <a:buNone/>
                            <a:tabLst/>
                            <a:defRPr/>
                          </a:pPr>
                          <a:r>
                            <a:rPr lang="en-US" sz="1800" b="1" i="0" kern="0" dirty="0">
                              <a:solidFill>
                                <a:schemeClr val="bg1"/>
                              </a:solidFill>
                              <a:effectLst/>
                              <a:latin typeface="Segoe UI Black" panose="020B0A02040204020203" pitchFamily="34" charset="0"/>
                              <a:ea typeface="Segoe UI Black" panose="020B0A02040204020203" pitchFamily="34" charset="0"/>
                              <a:cs typeface="Segoe UI" panose="020B0502040204020203" pitchFamily="34" charset="0"/>
                            </a:rPr>
                            <a:t>ED Admission</a:t>
                          </a:r>
                          <a:endParaRPr lang="en-US" sz="1800" b="1" i="0" kern="100" dirty="0">
                            <a:solidFill>
                              <a:schemeClr val="bg1"/>
                            </a:solidFill>
                            <a:effectLst/>
                            <a:latin typeface="Segoe UI Black" panose="020B0A02040204020203" pitchFamily="34" charset="0"/>
                            <a:ea typeface="Segoe UI Black" panose="020B0A02040204020203" pitchFamily="34" charset="0"/>
                            <a:cs typeface="Segoe UI" panose="020B0502040204020203" pitchFamily="34" charset="0"/>
                          </a:endParaRPr>
                        </a:p>
                      </a:txBody>
                      <a:tcPr marL="45720" marR="45720" marT="0"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1F44"/>
                        </a:solidFill>
                      </a:tcPr>
                    </a:tc>
                    <a:tc>
                      <a:txBody>
                        <a:bodyPr/>
                        <a:lstStyle/>
                        <a:p>
                          <a:pPr marL="0" marR="0" algn="r">
                            <a:lnSpc>
                              <a:spcPct val="115000"/>
                            </a:lnSpc>
                            <a:spcAft>
                              <a:spcPts val="800"/>
                            </a:spcAft>
                            <a:buNone/>
                          </a:pPr>
                          <a:r>
                            <a:rPr lang="en-US" sz="1800" b="0" i="1" kern="0" dirty="0">
                              <a:solidFill>
                                <a:schemeClr val="bg1"/>
                              </a:solidFill>
                              <a:effectLst/>
                              <a:latin typeface="Segoe UI" panose="020B0502040204020203" pitchFamily="34" charset="0"/>
                              <a:cs typeface="Segoe UI" panose="020B0502040204020203" pitchFamily="34" charset="0"/>
                            </a:rPr>
                            <a:t>No ED entry </a:t>
                          </a:r>
                          <a:r>
                            <a:rPr lang="en-US" sz="1800" b="0" i="1" kern="0" dirty="0">
                              <a:solidFill>
                                <a:schemeClr val="bg1"/>
                              </a:solidFill>
                              <a:effectLst/>
                              <a:latin typeface="Segoe UI Light" panose="020B0502040204020203" pitchFamily="34" charset="0"/>
                              <a:cs typeface="Segoe UI Light" panose="020B0502040204020203" pitchFamily="34" charset="0"/>
                            </a:rPr>
                            <a:t>(ref)</a:t>
                          </a:r>
                          <a:endParaRPr lang="en-US" sz="1800" b="0" i="1" kern="100" dirty="0">
                            <a:solidFill>
                              <a:schemeClr val="bg1"/>
                            </a:solidFill>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45720" marR="45720" marT="0" marB="0">
                        <a:lnL w="12700" cap="flat" cmpd="sng" algn="ctr">
                          <a:solidFill>
                            <a:schemeClr val="bg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1F44"/>
                        </a:solidFill>
                      </a:tcPr>
                    </a:tc>
                    <a:tc>
                      <a:txBody>
                        <a:bodyPr/>
                        <a:lstStyle/>
                        <a:p>
                          <a:pPr marL="0" marR="0" algn="ctr">
                            <a:lnSpc>
                              <a:spcPct val="115000"/>
                            </a:lnSpc>
                            <a:spcAft>
                              <a:spcPts val="800"/>
                            </a:spcAft>
                            <a:buNone/>
                          </a:pPr>
                          <a:r>
                            <a:rPr lang="en-US" sz="1800" kern="100" dirty="0">
                              <a:effectLst/>
                              <a:latin typeface="Segoe UI" panose="020B0502040204020203" pitchFamily="34" charset="0"/>
                              <a:ea typeface="Times New Roman" panose="02020603050405020304" pitchFamily="18" charset="0"/>
                              <a:cs typeface="Segoe UI" panose="020B0502040204020203" pitchFamily="34" charset="0"/>
                            </a:rPr>
                            <a:t>1</a:t>
                          </a:r>
                        </a:p>
                      </a:txBody>
                      <a:tcPr marL="45720" marR="45720" marT="0" marB="0">
                        <a:lnL w="12700" cmpd="sng">
                          <a:noFill/>
                        </a:lnL>
                        <a:lnT w="9525" cap="flat" cmpd="sng" algn="ctr">
                          <a:solidFill>
                            <a:schemeClr val="bg1"/>
                          </a:solidFill>
                          <a:prstDash val="solid"/>
                          <a:round/>
                          <a:headEnd type="none" w="med" len="med"/>
                          <a:tailEnd type="none" w="med" len="med"/>
                        </a:lnT>
                        <a:solidFill>
                          <a:schemeClr val="bg1"/>
                        </a:solidFill>
                      </a:tcPr>
                    </a:tc>
                    <a:tc>
                      <a:txBody>
                        <a:bodyPr/>
                        <a:lstStyle/>
                        <a:p>
                          <a:pPr marL="0" marR="0" algn="ctr">
                            <a:lnSpc>
                              <a:spcPct val="115000"/>
                            </a:lnSpc>
                            <a:spcAft>
                              <a:spcPts val="800"/>
                            </a:spcAft>
                            <a:buNone/>
                          </a:pPr>
                          <a:r>
                            <a:rPr lang="en-US" sz="1800" kern="100" dirty="0">
                              <a:effectLst/>
                              <a:latin typeface="Segoe UI" panose="020B0502040204020203" pitchFamily="34" charset="0"/>
                              <a:ea typeface="Times New Roman" panose="02020603050405020304" pitchFamily="18" charset="0"/>
                              <a:cs typeface="Segoe UI" panose="020B0502040204020203" pitchFamily="34" charset="0"/>
                            </a:rPr>
                            <a:t>-</a:t>
                          </a:r>
                        </a:p>
                      </a:txBody>
                      <a:tcPr marL="45720" marR="45720" marT="0" marB="0">
                        <a:lnT w="9525" cap="flat" cmpd="sng" algn="ctr">
                          <a:solidFill>
                            <a:schemeClr val="bg1"/>
                          </a:solidFill>
                          <a:prstDash val="solid"/>
                          <a:round/>
                          <a:headEnd type="none" w="med" len="med"/>
                          <a:tailEnd type="none" w="med" len="med"/>
                        </a:lnT>
                        <a:solidFill>
                          <a:schemeClr val="bg1"/>
                        </a:solidFill>
                      </a:tcPr>
                    </a:tc>
                    <a:tc>
                      <a:txBody>
                        <a:bodyPr/>
                        <a:lstStyle/>
                        <a:p>
                          <a:pPr marL="0" marR="0" algn="ctr">
                            <a:lnSpc>
                              <a:spcPct val="115000"/>
                            </a:lnSpc>
                            <a:spcAft>
                              <a:spcPts val="800"/>
                            </a:spcAft>
                            <a:buNone/>
                          </a:pPr>
                          <a:endParaRPr lang="en-US" sz="1800" b="1" i="0" kern="100" dirty="0">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2813320902"/>
                      </a:ext>
                    </a:extLst>
                  </a:tr>
                  <a:tr h="288375">
                    <a:tc vMerge="1">
                      <a:txBody>
                        <a:bodyPr/>
                        <a:lstStyle/>
                        <a:p>
                          <a:pPr marL="0" marR="0" lvl="0" indent="0" algn="r" defTabSz="2560320" rtl="0" eaLnBrk="1" fontAlgn="auto" latinLnBrk="0" hangingPunct="1">
                            <a:lnSpc>
                              <a:spcPct val="115000"/>
                            </a:lnSpc>
                            <a:spcBef>
                              <a:spcPts val="0"/>
                            </a:spcBef>
                            <a:spcAft>
                              <a:spcPts val="800"/>
                            </a:spcAft>
                            <a:buClrTx/>
                            <a:buSzTx/>
                            <a:buFontTx/>
                            <a:buNone/>
                            <a:tabLst/>
                            <a:defRPr/>
                          </a:pPr>
                          <a:endParaRPr lang="en-US" sz="2400" b="0" i="1" kern="100" dirty="0">
                            <a:solidFill>
                              <a:schemeClr val="bg1"/>
                            </a:solidFill>
                            <a:effectLst/>
                            <a:latin typeface="Avenir Next" panose="020B0503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1F44"/>
                        </a:solidFill>
                      </a:tcPr>
                    </a:tc>
                    <a:tc>
                      <a:txBody>
                        <a:bodyPr/>
                        <a:lstStyle/>
                        <a:p>
                          <a:pPr marL="0" marR="0" lvl="0" indent="0" algn="r" defTabSz="2560320" rtl="0" eaLnBrk="1" fontAlgn="auto" latinLnBrk="0" hangingPunct="1">
                            <a:lnSpc>
                              <a:spcPct val="115000"/>
                            </a:lnSpc>
                            <a:spcBef>
                              <a:spcPts val="0"/>
                            </a:spcBef>
                            <a:spcAft>
                              <a:spcPts val="800"/>
                            </a:spcAft>
                            <a:buClrTx/>
                            <a:buSzTx/>
                            <a:buFontTx/>
                            <a:buNone/>
                            <a:tabLst/>
                            <a:defRPr/>
                          </a:pPr>
                          <a:r>
                            <a:rPr lang="en-US" sz="1800" b="0" i="1" kern="0" dirty="0">
                              <a:solidFill>
                                <a:schemeClr val="bg1"/>
                              </a:solidFill>
                              <a:effectLst/>
                              <a:latin typeface="Segoe UI" panose="020B0502040204020203" pitchFamily="34" charset="0"/>
                              <a:cs typeface="Segoe UI" panose="020B0502040204020203" pitchFamily="34" charset="0"/>
                            </a:rPr>
                            <a:t>ED entry </a:t>
                          </a:r>
                          <a:endParaRPr lang="en-US" sz="1800" b="0" i="1" kern="100"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45720" marR="45720" marT="0" marB="0">
                        <a:lnL w="12700" cap="flat" cmpd="sng" algn="ctr">
                          <a:solidFill>
                            <a:schemeClr val="bg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1F44"/>
                        </a:solidFill>
                      </a:tcPr>
                    </a:tc>
                    <a:tc>
                      <a:txBody>
                        <a:bodyPr/>
                        <a:lstStyle/>
                        <a:p>
                          <a:pPr marL="0" marR="0" algn="ctr">
                            <a:lnSpc>
                              <a:spcPct val="115000"/>
                            </a:lnSpc>
                            <a:spcAft>
                              <a:spcPts val="800"/>
                            </a:spcAft>
                            <a:buNone/>
                          </a:pPr>
                          <a:r>
                            <a:rPr lang="en-US" sz="1800" kern="100" dirty="0">
                              <a:effectLst/>
                              <a:latin typeface="Segoe UI" panose="020B0502040204020203" pitchFamily="34" charset="0"/>
                              <a:ea typeface="Times New Roman" panose="02020603050405020304" pitchFamily="18" charset="0"/>
                              <a:cs typeface="Segoe UI" panose="020B0502040204020203" pitchFamily="34" charset="0"/>
                            </a:rPr>
                            <a:t>2.18</a:t>
                          </a:r>
                        </a:p>
                      </a:txBody>
                      <a:tcPr marL="45720" marR="45720" marT="0" marB="0">
                        <a:lnL w="12700" cmpd="sng">
                          <a:noFill/>
                        </a:lnL>
                        <a:lnB w="12700" cap="flat" cmpd="sng" algn="ctr">
                          <a:noFill/>
                          <a:prstDash val="solid"/>
                          <a:round/>
                          <a:headEnd type="none" w="med" len="med"/>
                          <a:tailEnd type="none" w="med" len="med"/>
                        </a:lnB>
                        <a:solidFill>
                          <a:srgbClr val="C8DAE8"/>
                        </a:solidFill>
                      </a:tcPr>
                    </a:tc>
                    <a:tc>
                      <a:txBody>
                        <a:bodyPr/>
                        <a:lstStyle/>
                        <a:p>
                          <a:pPr marL="0" marR="0" algn="ctr">
                            <a:lnSpc>
                              <a:spcPct val="115000"/>
                            </a:lnSpc>
                            <a:spcAft>
                              <a:spcPts val="800"/>
                            </a:spcAft>
                            <a:buNone/>
                          </a:pPr>
                          <a:r>
                            <a:rPr lang="en-US" sz="1800" kern="100" dirty="0">
                              <a:effectLst/>
                              <a:latin typeface="Segoe UI" panose="020B0502040204020203" pitchFamily="34" charset="0"/>
                              <a:ea typeface="Times New Roman" panose="02020603050405020304" pitchFamily="18" charset="0"/>
                              <a:cs typeface="Segoe UI" panose="020B0502040204020203" pitchFamily="34" charset="0"/>
                            </a:rPr>
                            <a:t>1.85 – 2.57</a:t>
                          </a:r>
                        </a:p>
                      </a:txBody>
                      <a:tcPr marL="45720" marR="45720" marT="0" marB="0">
                        <a:lnB w="12700" cap="flat" cmpd="sng" algn="ctr">
                          <a:noFill/>
                          <a:prstDash val="solid"/>
                          <a:round/>
                          <a:headEnd type="none" w="med" len="med"/>
                          <a:tailEnd type="none" w="med" len="med"/>
                        </a:lnB>
                        <a:solidFill>
                          <a:srgbClr val="C8DAE8"/>
                        </a:solidFill>
                      </a:tcPr>
                    </a:tc>
                    <a:tc>
                      <a:txBody>
                        <a:bodyPr/>
                        <a:lstStyle/>
                        <a:p>
                          <a:pPr marL="0" marR="0" algn="ctr">
                            <a:lnSpc>
                              <a:spcPct val="115000"/>
                            </a:lnSpc>
                            <a:spcAft>
                              <a:spcPts val="800"/>
                            </a:spcAft>
                            <a:buNone/>
                          </a:pPr>
                          <a:r>
                            <a:rPr lang="en-US" sz="1800" b="1" i="0" kern="100" dirty="0">
                              <a:effectLst/>
                              <a:latin typeface="Segoe UI" panose="020B0502040204020203" pitchFamily="34" charset="0"/>
                              <a:ea typeface="Times New Roman" panose="02020603050405020304" pitchFamily="18" charset="0"/>
                              <a:cs typeface="Segoe UI" panose="020B0502040204020203" pitchFamily="34" charset="0"/>
                            </a:rPr>
                            <a:t>***</a:t>
                          </a:r>
                        </a:p>
                      </a:txBody>
                      <a:tcPr marL="45720" marR="45720" marT="0" marB="0">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rgbClr val="C8DAE8"/>
                        </a:solidFill>
                      </a:tcPr>
                    </a:tc>
                    <a:extLst>
                      <a:ext uri="{0D108BD9-81ED-4DB2-BD59-A6C34878D82A}">
                        <a16:rowId xmlns:a16="http://schemas.microsoft.com/office/drawing/2014/main" val="10017899"/>
                      </a:ext>
                    </a:extLst>
                  </a:tr>
                </a:tbl>
              </a:graphicData>
            </a:graphic>
          </p:graphicFrame>
        </mc:Fallback>
      </mc:AlternateContent>
      <p:sp>
        <p:nvSpPr>
          <p:cNvPr id="3" name="Freeform 3">
            <a:extLst>
              <a:ext uri="{FF2B5EF4-FFF2-40B4-BE49-F238E27FC236}">
                <a16:creationId xmlns:a16="http://schemas.microsoft.com/office/drawing/2014/main" id="{57C346C7-6F53-6B85-589C-F78AD5E56C0A}"/>
              </a:ext>
            </a:extLst>
          </p:cNvPr>
          <p:cNvSpPr/>
          <p:nvPr/>
        </p:nvSpPr>
        <p:spPr>
          <a:xfrm>
            <a:off x="211143" y="1356238"/>
            <a:ext cx="11769713" cy="304800"/>
          </a:xfrm>
          <a:custGeom>
            <a:avLst/>
            <a:gdLst/>
            <a:ahLst/>
            <a:cxnLst/>
            <a:rect l="l" t="t" r="r" b="b"/>
            <a:pathLst>
              <a:path w="4816592" h="496253">
                <a:moveTo>
                  <a:pt x="0" y="0"/>
                </a:moveTo>
                <a:lnTo>
                  <a:pt x="4816592" y="0"/>
                </a:lnTo>
                <a:lnTo>
                  <a:pt x="4816592" y="496253"/>
                </a:lnTo>
                <a:lnTo>
                  <a:pt x="0" y="496253"/>
                </a:lnTo>
                <a:close/>
              </a:path>
            </a:pathLst>
          </a:custGeom>
          <a:solidFill>
            <a:schemeClr val="bg1">
              <a:alpha val="69000"/>
            </a:schemeClr>
          </a:solidFill>
        </p:spPr>
        <p:txBody>
          <a:bodyPr anchor="ctr"/>
          <a:lstStyle/>
          <a:p>
            <a:pPr algn="ctr" defTabSz="609630">
              <a:buClrTx/>
            </a:pPr>
            <a:endParaRPr lang="en-US" sz="2667" kern="1200" dirty="0">
              <a:solidFill>
                <a:prstClr val="white"/>
              </a:solidFill>
              <a:latin typeface="Avenir Next Ultra Light" panose="020B0203020202020204" pitchFamily="34" charset="77"/>
              <a:ea typeface="+mn-ea"/>
              <a:cs typeface="+mn-cs"/>
            </a:endParaRPr>
          </a:p>
        </p:txBody>
      </p:sp>
      <p:sp>
        <p:nvSpPr>
          <p:cNvPr id="5" name="Freeform 3">
            <a:extLst>
              <a:ext uri="{FF2B5EF4-FFF2-40B4-BE49-F238E27FC236}">
                <a16:creationId xmlns:a16="http://schemas.microsoft.com/office/drawing/2014/main" id="{A234D008-917C-94EF-F7BE-4A6D506D1E79}"/>
              </a:ext>
            </a:extLst>
          </p:cNvPr>
          <p:cNvSpPr/>
          <p:nvPr/>
        </p:nvSpPr>
        <p:spPr>
          <a:xfrm>
            <a:off x="211143" y="2209800"/>
            <a:ext cx="11769713" cy="2895600"/>
          </a:xfrm>
          <a:custGeom>
            <a:avLst/>
            <a:gdLst/>
            <a:ahLst/>
            <a:cxnLst/>
            <a:rect l="l" t="t" r="r" b="b"/>
            <a:pathLst>
              <a:path w="4816592" h="496253">
                <a:moveTo>
                  <a:pt x="0" y="0"/>
                </a:moveTo>
                <a:lnTo>
                  <a:pt x="4816592" y="0"/>
                </a:lnTo>
                <a:lnTo>
                  <a:pt x="4816592" y="496253"/>
                </a:lnTo>
                <a:lnTo>
                  <a:pt x="0" y="496253"/>
                </a:lnTo>
                <a:close/>
              </a:path>
            </a:pathLst>
          </a:custGeom>
          <a:solidFill>
            <a:schemeClr val="bg1">
              <a:alpha val="69000"/>
            </a:schemeClr>
          </a:solidFill>
        </p:spPr>
        <p:txBody>
          <a:bodyPr anchor="ctr"/>
          <a:lstStyle/>
          <a:p>
            <a:pPr algn="ctr" defTabSz="609630">
              <a:buClrTx/>
            </a:pPr>
            <a:endParaRPr lang="en-US" sz="2667" kern="1200" dirty="0">
              <a:solidFill>
                <a:prstClr val="white"/>
              </a:solidFill>
              <a:latin typeface="Avenir Next Ultra Light" panose="020B0203020202020204" pitchFamily="34" charset="77"/>
              <a:ea typeface="+mn-ea"/>
              <a:cs typeface="+mn-cs"/>
            </a:endParaRPr>
          </a:p>
        </p:txBody>
      </p:sp>
      <p:sp>
        <p:nvSpPr>
          <p:cNvPr id="7" name="Freeform 3">
            <a:extLst>
              <a:ext uri="{FF2B5EF4-FFF2-40B4-BE49-F238E27FC236}">
                <a16:creationId xmlns:a16="http://schemas.microsoft.com/office/drawing/2014/main" id="{2D5F7013-CE86-A442-93C3-354F01252C6F}"/>
              </a:ext>
            </a:extLst>
          </p:cNvPr>
          <p:cNvSpPr/>
          <p:nvPr/>
        </p:nvSpPr>
        <p:spPr>
          <a:xfrm>
            <a:off x="216490" y="5398345"/>
            <a:ext cx="11769713" cy="875455"/>
          </a:xfrm>
          <a:custGeom>
            <a:avLst/>
            <a:gdLst/>
            <a:ahLst/>
            <a:cxnLst/>
            <a:rect l="l" t="t" r="r" b="b"/>
            <a:pathLst>
              <a:path w="4816592" h="496253">
                <a:moveTo>
                  <a:pt x="0" y="0"/>
                </a:moveTo>
                <a:lnTo>
                  <a:pt x="4816592" y="0"/>
                </a:lnTo>
                <a:lnTo>
                  <a:pt x="4816592" y="496253"/>
                </a:lnTo>
                <a:lnTo>
                  <a:pt x="0" y="496253"/>
                </a:lnTo>
                <a:close/>
              </a:path>
            </a:pathLst>
          </a:custGeom>
          <a:solidFill>
            <a:schemeClr val="bg1">
              <a:alpha val="69000"/>
            </a:schemeClr>
          </a:solidFill>
        </p:spPr>
        <p:txBody>
          <a:bodyPr anchor="ctr"/>
          <a:lstStyle/>
          <a:p>
            <a:pPr algn="ctr" defTabSz="609630">
              <a:buClrTx/>
            </a:pPr>
            <a:endParaRPr lang="en-US" sz="2667" kern="1200" dirty="0">
              <a:solidFill>
                <a:prstClr val="white"/>
              </a:solidFill>
              <a:latin typeface="Avenir Next Ultra Light" panose="020B0203020202020204" pitchFamily="34" charset="77"/>
              <a:ea typeface="+mn-ea"/>
              <a:cs typeface="+mn-cs"/>
            </a:endParaRPr>
          </a:p>
        </p:txBody>
      </p:sp>
      <p:sp>
        <p:nvSpPr>
          <p:cNvPr id="10" name="Freeform 9">
            <a:extLst>
              <a:ext uri="{FF2B5EF4-FFF2-40B4-BE49-F238E27FC236}">
                <a16:creationId xmlns:a16="http://schemas.microsoft.com/office/drawing/2014/main" id="{3E683012-8108-FFB9-1031-C22A431764A7}"/>
              </a:ext>
            </a:extLst>
          </p:cNvPr>
          <p:cNvSpPr/>
          <p:nvPr/>
        </p:nvSpPr>
        <p:spPr>
          <a:xfrm>
            <a:off x="211142" y="1651000"/>
            <a:ext cx="11769714" cy="558800"/>
          </a:xfrm>
          <a:custGeom>
            <a:avLst/>
            <a:gdLst/>
            <a:ahLst/>
            <a:cxnLst/>
            <a:rect l="l" t="t" r="r" b="b"/>
            <a:pathLst>
              <a:path w="4816592" h="496253">
                <a:moveTo>
                  <a:pt x="0" y="0"/>
                </a:moveTo>
                <a:lnTo>
                  <a:pt x="4816592" y="0"/>
                </a:lnTo>
                <a:lnTo>
                  <a:pt x="4816592" y="496253"/>
                </a:lnTo>
                <a:lnTo>
                  <a:pt x="0" y="496253"/>
                </a:lnTo>
                <a:close/>
              </a:path>
            </a:pathLst>
          </a:custGeom>
          <a:noFill/>
          <a:ln w="38100">
            <a:solidFill>
              <a:srgbClr val="C00000"/>
            </a:solidFill>
          </a:ln>
        </p:spPr>
        <p:txBody>
          <a:bodyPr anchor="ctr"/>
          <a:lstStyle/>
          <a:p>
            <a:pPr algn="ctr" defTabSz="609630">
              <a:buClrTx/>
            </a:pPr>
            <a:endParaRPr lang="en-US" sz="2667" kern="1200" dirty="0">
              <a:solidFill>
                <a:prstClr val="white"/>
              </a:solidFill>
              <a:latin typeface="Avenir Next Ultra Light" panose="020B0203020202020204" pitchFamily="34" charset="77"/>
              <a:ea typeface="+mn-ea"/>
              <a:cs typeface="+mn-cs"/>
            </a:endParaRPr>
          </a:p>
        </p:txBody>
      </p:sp>
      <p:sp>
        <p:nvSpPr>
          <p:cNvPr id="11" name="Freeform 10">
            <a:extLst>
              <a:ext uri="{FF2B5EF4-FFF2-40B4-BE49-F238E27FC236}">
                <a16:creationId xmlns:a16="http://schemas.microsoft.com/office/drawing/2014/main" id="{932879A1-0270-6D05-A727-FE55CE9BAC62}"/>
              </a:ext>
            </a:extLst>
          </p:cNvPr>
          <p:cNvSpPr/>
          <p:nvPr/>
        </p:nvSpPr>
        <p:spPr>
          <a:xfrm>
            <a:off x="216490" y="5105400"/>
            <a:ext cx="11764366" cy="292945"/>
          </a:xfrm>
          <a:custGeom>
            <a:avLst/>
            <a:gdLst/>
            <a:ahLst/>
            <a:cxnLst/>
            <a:rect l="l" t="t" r="r" b="b"/>
            <a:pathLst>
              <a:path w="4816592" h="496253">
                <a:moveTo>
                  <a:pt x="0" y="0"/>
                </a:moveTo>
                <a:lnTo>
                  <a:pt x="4816592" y="0"/>
                </a:lnTo>
                <a:lnTo>
                  <a:pt x="4816592" y="496253"/>
                </a:lnTo>
                <a:lnTo>
                  <a:pt x="0" y="496253"/>
                </a:lnTo>
                <a:close/>
              </a:path>
            </a:pathLst>
          </a:custGeom>
          <a:noFill/>
          <a:ln w="38100">
            <a:solidFill>
              <a:srgbClr val="C00000"/>
            </a:solidFill>
          </a:ln>
        </p:spPr>
        <p:txBody>
          <a:bodyPr anchor="ctr"/>
          <a:lstStyle/>
          <a:p>
            <a:pPr algn="ctr" defTabSz="609630">
              <a:buClrTx/>
            </a:pPr>
            <a:endParaRPr lang="en-US" sz="2667" kern="1200" dirty="0">
              <a:solidFill>
                <a:prstClr val="white"/>
              </a:solidFill>
              <a:latin typeface="Avenir Next Ultra Light" panose="020B0203020202020204" pitchFamily="34" charset="77"/>
              <a:ea typeface="+mn-ea"/>
              <a:cs typeface="+mn-cs"/>
            </a:endParaRPr>
          </a:p>
        </p:txBody>
      </p:sp>
      <p:sp>
        <p:nvSpPr>
          <p:cNvPr id="12" name="Freeform 11">
            <a:extLst>
              <a:ext uri="{FF2B5EF4-FFF2-40B4-BE49-F238E27FC236}">
                <a16:creationId xmlns:a16="http://schemas.microsoft.com/office/drawing/2014/main" id="{1ECA0BB5-D69F-A630-D35C-355D74A34EA6}"/>
              </a:ext>
            </a:extLst>
          </p:cNvPr>
          <p:cNvSpPr/>
          <p:nvPr/>
        </p:nvSpPr>
        <p:spPr>
          <a:xfrm>
            <a:off x="224434" y="6273800"/>
            <a:ext cx="11764366" cy="281687"/>
          </a:xfrm>
          <a:custGeom>
            <a:avLst/>
            <a:gdLst/>
            <a:ahLst/>
            <a:cxnLst/>
            <a:rect l="l" t="t" r="r" b="b"/>
            <a:pathLst>
              <a:path w="4816592" h="496253">
                <a:moveTo>
                  <a:pt x="0" y="0"/>
                </a:moveTo>
                <a:lnTo>
                  <a:pt x="4816592" y="0"/>
                </a:lnTo>
                <a:lnTo>
                  <a:pt x="4816592" y="496253"/>
                </a:lnTo>
                <a:lnTo>
                  <a:pt x="0" y="496253"/>
                </a:lnTo>
                <a:close/>
              </a:path>
            </a:pathLst>
          </a:custGeom>
          <a:noFill/>
          <a:ln w="38100">
            <a:solidFill>
              <a:srgbClr val="C00000"/>
            </a:solidFill>
          </a:ln>
        </p:spPr>
        <p:txBody>
          <a:bodyPr anchor="ctr"/>
          <a:lstStyle/>
          <a:p>
            <a:pPr algn="ctr" defTabSz="609630">
              <a:buClrTx/>
            </a:pPr>
            <a:endParaRPr lang="en-US" sz="2667" kern="1200" dirty="0">
              <a:solidFill>
                <a:prstClr val="white"/>
              </a:solidFill>
              <a:latin typeface="Avenir Next Ultra Light" panose="020B0203020202020204" pitchFamily="34" charset="77"/>
              <a:ea typeface="+mn-ea"/>
              <a:cs typeface="+mn-cs"/>
            </a:endParaRPr>
          </a:p>
        </p:txBody>
      </p:sp>
      <p:sp>
        <p:nvSpPr>
          <p:cNvPr id="4" name="TextBox 3">
            <a:extLst>
              <a:ext uri="{FF2B5EF4-FFF2-40B4-BE49-F238E27FC236}">
                <a16:creationId xmlns:a16="http://schemas.microsoft.com/office/drawing/2014/main" id="{7D8022CB-38BD-4B9A-F225-F492326B2325}"/>
              </a:ext>
            </a:extLst>
          </p:cNvPr>
          <p:cNvSpPr txBox="1"/>
          <p:nvPr/>
        </p:nvSpPr>
        <p:spPr>
          <a:xfrm>
            <a:off x="9854368" y="6586379"/>
            <a:ext cx="2388433" cy="276999"/>
          </a:xfrm>
          <a:prstGeom prst="rect">
            <a:avLst/>
          </a:prstGeom>
          <a:noFill/>
        </p:spPr>
        <p:txBody>
          <a:bodyPr wrap="square" rtlCol="0">
            <a:spAutoFit/>
          </a:bodyPr>
          <a:lstStyle/>
          <a:p>
            <a:pPr defTabSz="609630">
              <a:buClrTx/>
            </a:pPr>
            <a:r>
              <a:rPr lang="en-US" sz="1200" b="1" i="1" kern="1200" dirty="0">
                <a:solidFill>
                  <a:prstClr val="white"/>
                </a:solidFill>
                <a:latin typeface="Segoe UI" panose="020B0502040204020203" pitchFamily="34" charset="0"/>
                <a:ea typeface="+mn-ea"/>
                <a:cs typeface="Segoe UI" panose="020B0502040204020203" pitchFamily="34" charset="0"/>
              </a:rPr>
              <a:t>** </a:t>
            </a:r>
            <a:r>
              <a:rPr lang="en-US" sz="1200" i="1" kern="1200" dirty="0">
                <a:solidFill>
                  <a:prstClr val="white"/>
                </a:solidFill>
                <a:latin typeface="Segoe UI Light" panose="020B0502040204020203" pitchFamily="34" charset="0"/>
                <a:ea typeface="+mn-ea"/>
                <a:cs typeface="Segoe UI Light" panose="020B0502040204020203" pitchFamily="34" charset="0"/>
              </a:rPr>
              <a:t>p &lt; 0.001        </a:t>
            </a:r>
            <a:r>
              <a:rPr lang="en-US" sz="1200" b="1" i="1" kern="1200" dirty="0">
                <a:solidFill>
                  <a:prstClr val="white"/>
                </a:solidFill>
                <a:latin typeface="Segoe UI" panose="020B0502040204020203" pitchFamily="34" charset="0"/>
                <a:ea typeface="+mn-ea"/>
                <a:cs typeface="Segoe UI" panose="020B0502040204020203" pitchFamily="34" charset="0"/>
              </a:rPr>
              <a:t>*** </a:t>
            </a:r>
            <a:r>
              <a:rPr lang="en-US" sz="1200" i="1" kern="1200" dirty="0">
                <a:solidFill>
                  <a:prstClr val="white"/>
                </a:solidFill>
                <a:latin typeface="Segoe UI Light" panose="020B0502040204020203" pitchFamily="34" charset="0"/>
                <a:ea typeface="+mn-ea"/>
                <a:cs typeface="Segoe UI Light" panose="020B0502040204020203" pitchFamily="34" charset="0"/>
              </a:rPr>
              <a:t>p &lt; 0.0001</a:t>
            </a:r>
          </a:p>
        </p:txBody>
      </p:sp>
    </p:spTree>
    <p:extLst>
      <p:ext uri="{BB962C8B-B14F-4D97-AF65-F5344CB8AC3E}">
        <p14:creationId xmlns:p14="http://schemas.microsoft.com/office/powerpoint/2010/main" val="154238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10" grpId="0" animBg="1"/>
      <p:bldP spid="11" grpId="0" animBg="1"/>
      <p:bldP spid="1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012E54"/>
        </a:solidFill>
        <a:effectLst/>
      </p:bgPr>
    </p:bg>
    <p:spTree>
      <p:nvGrpSpPr>
        <p:cNvPr id="1" name="">
          <a:extLst>
            <a:ext uri="{FF2B5EF4-FFF2-40B4-BE49-F238E27FC236}">
              <a16:creationId xmlns:a16="http://schemas.microsoft.com/office/drawing/2014/main" id="{BEC0AA7D-6086-2BF8-8990-B882F44205B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C9F3189-2D5F-DB44-05AD-E4D3E434D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1648" y="431800"/>
            <a:ext cx="8106865" cy="5902365"/>
          </a:xfrm>
          <a:prstGeom prst="rect">
            <a:avLst/>
          </a:prstGeom>
        </p:spPr>
      </p:pic>
      <p:sp>
        <p:nvSpPr>
          <p:cNvPr id="123" name="Rounded Rectangle 122">
            <a:extLst>
              <a:ext uri="{FF2B5EF4-FFF2-40B4-BE49-F238E27FC236}">
                <a16:creationId xmlns:a16="http://schemas.microsoft.com/office/drawing/2014/main" id="{D3D65873-F141-AC2E-9CBA-147DCB17C0D2}"/>
              </a:ext>
            </a:extLst>
          </p:cNvPr>
          <p:cNvSpPr/>
          <p:nvPr/>
        </p:nvSpPr>
        <p:spPr>
          <a:xfrm>
            <a:off x="457201" y="431800"/>
            <a:ext cx="2767495" cy="844811"/>
          </a:xfrm>
          <a:prstGeom prst="roundRect">
            <a:avLst/>
          </a:prstGeom>
          <a:solidFill>
            <a:srgbClr val="85B5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r>
              <a:rPr lang="en-US" sz="3600" b="1" kern="1200" dirty="0">
                <a:solidFill>
                  <a:srgbClr val="FFDE59"/>
                </a:solidFill>
                <a:latin typeface="Segoe UI Black" panose="020B0A02040204020203" pitchFamily="34" charset="0"/>
                <a:ea typeface="Segoe UI Black" panose="020B0A02040204020203" pitchFamily="34" charset="0"/>
              </a:rPr>
              <a:t>aim 2</a:t>
            </a:r>
          </a:p>
        </p:txBody>
      </p:sp>
      <p:sp>
        <p:nvSpPr>
          <p:cNvPr id="6" name="Rounded Rectangle 5">
            <a:extLst>
              <a:ext uri="{FF2B5EF4-FFF2-40B4-BE49-F238E27FC236}">
                <a16:creationId xmlns:a16="http://schemas.microsoft.com/office/drawing/2014/main" id="{ED9054D1-04F2-E3F6-7987-B0B1FAAA4F79}"/>
              </a:ext>
            </a:extLst>
          </p:cNvPr>
          <p:cNvSpPr/>
          <p:nvPr/>
        </p:nvSpPr>
        <p:spPr>
          <a:xfrm>
            <a:off x="457201" y="1559340"/>
            <a:ext cx="2818295" cy="4774826"/>
          </a:xfrm>
          <a:prstGeom prst="roundRect">
            <a:avLst/>
          </a:prstGeom>
          <a:solidFill>
            <a:srgbClr val="85B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09630">
              <a:buClrTx/>
            </a:pPr>
            <a:r>
              <a:rPr lang="en-US" sz="2667" b="1" kern="1200" dirty="0">
                <a:solidFill>
                  <a:prstClr val="white"/>
                </a:solidFill>
                <a:latin typeface="Segoe UI" panose="020B0502040204020203" pitchFamily="34" charset="0"/>
                <a:ea typeface="Times New Roman" panose="02020603050405020304" pitchFamily="18" charset="0"/>
                <a:cs typeface="Segoe UI" panose="020B0502040204020203" pitchFamily="34" charset="0"/>
              </a:rPr>
              <a:t>Figure 4. </a:t>
            </a:r>
            <a:r>
              <a:rPr lang="en-US" sz="2667" i="1" kern="1200" dirty="0">
                <a:solidFill>
                  <a:srgbClr val="012E54"/>
                </a:solidFill>
                <a:latin typeface="Segoe UI" panose="020B0502040204020203" pitchFamily="34" charset="0"/>
                <a:ea typeface="Times New Roman" panose="02020603050405020304" pitchFamily="18" charset="0"/>
                <a:cs typeface="Segoe UI" panose="020B0502040204020203" pitchFamily="34" charset="0"/>
              </a:rPr>
              <a:t>Logistic Regression Model Predictors of </a:t>
            </a:r>
            <a:r>
              <a:rPr lang="en-US" sz="2667" b="1" i="1" kern="1200" dirty="0">
                <a:solidFill>
                  <a:srgbClr val="012E54"/>
                </a:solidFill>
                <a:latin typeface="Segoe UI" panose="020B0502040204020203" pitchFamily="34" charset="0"/>
                <a:ea typeface="Times New Roman" panose="02020603050405020304" pitchFamily="18" charset="0"/>
                <a:cs typeface="Segoe UI" panose="020B0502040204020203" pitchFamily="34" charset="0"/>
              </a:rPr>
              <a:t>Most Frequent Individual</a:t>
            </a:r>
            <a:r>
              <a:rPr lang="en-US" sz="2667" i="1" kern="1200" dirty="0">
                <a:solidFill>
                  <a:srgbClr val="012E54"/>
                </a:solidFill>
                <a:latin typeface="Segoe UI" panose="020B0502040204020203" pitchFamily="34" charset="0"/>
                <a:ea typeface="Times New Roman" panose="02020603050405020304" pitchFamily="18" charset="0"/>
                <a:cs typeface="Segoe UI" panose="020B0502040204020203" pitchFamily="34" charset="0"/>
              </a:rPr>
              <a:t> MDRO Admission Prevalence</a:t>
            </a:r>
            <a:endParaRPr lang="en-US" sz="2667" i="1" kern="1200" dirty="0">
              <a:solidFill>
                <a:srgbClr val="012E54"/>
              </a:solidFill>
              <a:latin typeface="Segoe UI" panose="020B0502040204020203" pitchFamily="34" charset="0"/>
              <a:cs typeface="Segoe UI" panose="020B0502040204020203" pitchFamily="34" charset="0"/>
            </a:endParaRPr>
          </a:p>
        </p:txBody>
      </p:sp>
      <p:sp>
        <p:nvSpPr>
          <p:cNvPr id="3" name="Freeform 3">
            <a:extLst>
              <a:ext uri="{FF2B5EF4-FFF2-40B4-BE49-F238E27FC236}">
                <a16:creationId xmlns:a16="http://schemas.microsoft.com/office/drawing/2014/main" id="{578CE5A8-7C9B-1B6A-7091-036F2748F79A}"/>
              </a:ext>
            </a:extLst>
          </p:cNvPr>
          <p:cNvSpPr/>
          <p:nvPr/>
        </p:nvSpPr>
        <p:spPr>
          <a:xfrm>
            <a:off x="5740400" y="1346200"/>
            <a:ext cx="5689600" cy="3860800"/>
          </a:xfrm>
          <a:custGeom>
            <a:avLst/>
            <a:gdLst/>
            <a:ahLst/>
            <a:cxnLst/>
            <a:rect l="l" t="t" r="r" b="b"/>
            <a:pathLst>
              <a:path w="4816592" h="496253">
                <a:moveTo>
                  <a:pt x="0" y="0"/>
                </a:moveTo>
                <a:lnTo>
                  <a:pt x="4816592" y="0"/>
                </a:lnTo>
                <a:lnTo>
                  <a:pt x="4816592" y="496253"/>
                </a:lnTo>
                <a:lnTo>
                  <a:pt x="0" y="496253"/>
                </a:lnTo>
                <a:close/>
              </a:path>
            </a:pathLst>
          </a:custGeom>
          <a:solidFill>
            <a:schemeClr val="bg1">
              <a:alpha val="69000"/>
            </a:schemeClr>
          </a:solidFill>
        </p:spPr>
        <p:txBody>
          <a:bodyPr anchor="ctr"/>
          <a:lstStyle/>
          <a:p>
            <a:pPr algn="ctr" defTabSz="609630">
              <a:buClrTx/>
            </a:pPr>
            <a:endParaRPr lang="en-US" sz="2667" kern="1200" dirty="0">
              <a:solidFill>
                <a:prstClr val="white"/>
              </a:solidFill>
              <a:latin typeface="Avenir Next Ultra Light" panose="020B0203020202020204" pitchFamily="34" charset="77"/>
              <a:ea typeface="+mn-ea"/>
              <a:cs typeface="+mn-cs"/>
            </a:endParaRPr>
          </a:p>
        </p:txBody>
      </p:sp>
      <p:sp>
        <p:nvSpPr>
          <p:cNvPr id="10" name="Freeform 9">
            <a:extLst>
              <a:ext uri="{FF2B5EF4-FFF2-40B4-BE49-F238E27FC236}">
                <a16:creationId xmlns:a16="http://schemas.microsoft.com/office/drawing/2014/main" id="{817563AE-973A-5F22-A813-FD245821820C}"/>
              </a:ext>
            </a:extLst>
          </p:cNvPr>
          <p:cNvSpPr/>
          <p:nvPr/>
        </p:nvSpPr>
        <p:spPr>
          <a:xfrm>
            <a:off x="5653488" y="635000"/>
            <a:ext cx="5791200" cy="762000"/>
          </a:xfrm>
          <a:custGeom>
            <a:avLst/>
            <a:gdLst/>
            <a:ahLst/>
            <a:cxnLst/>
            <a:rect l="l" t="t" r="r" b="b"/>
            <a:pathLst>
              <a:path w="4816592" h="496253">
                <a:moveTo>
                  <a:pt x="0" y="0"/>
                </a:moveTo>
                <a:lnTo>
                  <a:pt x="4816592" y="0"/>
                </a:lnTo>
                <a:lnTo>
                  <a:pt x="4816592" y="496253"/>
                </a:lnTo>
                <a:lnTo>
                  <a:pt x="0" y="496253"/>
                </a:lnTo>
                <a:close/>
              </a:path>
            </a:pathLst>
          </a:custGeom>
          <a:noFill/>
          <a:ln w="38100">
            <a:solidFill>
              <a:srgbClr val="C00000"/>
            </a:solidFill>
          </a:ln>
        </p:spPr>
        <p:txBody>
          <a:bodyPr anchor="ctr"/>
          <a:lstStyle/>
          <a:p>
            <a:pPr algn="ctr" defTabSz="609630">
              <a:buClrTx/>
            </a:pPr>
            <a:endParaRPr lang="en-US" sz="2667" kern="1200" dirty="0">
              <a:solidFill>
                <a:prstClr val="white"/>
              </a:solidFill>
              <a:latin typeface="Avenir Next Ultra Light" panose="020B0203020202020204" pitchFamily="34" charset="77"/>
              <a:ea typeface="+mn-ea"/>
              <a:cs typeface="+mn-cs"/>
            </a:endParaRPr>
          </a:p>
        </p:txBody>
      </p:sp>
      <p:sp>
        <p:nvSpPr>
          <p:cNvPr id="13" name="Freeform 3">
            <a:extLst>
              <a:ext uri="{FF2B5EF4-FFF2-40B4-BE49-F238E27FC236}">
                <a16:creationId xmlns:a16="http://schemas.microsoft.com/office/drawing/2014/main" id="{B51A3675-4490-C6A8-8888-3C8DA9154E7B}"/>
              </a:ext>
            </a:extLst>
          </p:cNvPr>
          <p:cNvSpPr/>
          <p:nvPr/>
        </p:nvSpPr>
        <p:spPr>
          <a:xfrm>
            <a:off x="5689600" y="609600"/>
            <a:ext cx="5755088" cy="3073400"/>
          </a:xfrm>
          <a:custGeom>
            <a:avLst/>
            <a:gdLst/>
            <a:ahLst/>
            <a:cxnLst/>
            <a:rect l="l" t="t" r="r" b="b"/>
            <a:pathLst>
              <a:path w="4816592" h="496253">
                <a:moveTo>
                  <a:pt x="0" y="0"/>
                </a:moveTo>
                <a:lnTo>
                  <a:pt x="4816592" y="0"/>
                </a:lnTo>
                <a:lnTo>
                  <a:pt x="4816592" y="496253"/>
                </a:lnTo>
                <a:lnTo>
                  <a:pt x="0" y="496253"/>
                </a:lnTo>
                <a:close/>
              </a:path>
            </a:pathLst>
          </a:custGeom>
          <a:solidFill>
            <a:schemeClr val="bg1">
              <a:alpha val="69000"/>
            </a:schemeClr>
          </a:solidFill>
        </p:spPr>
        <p:txBody>
          <a:bodyPr anchor="ctr"/>
          <a:lstStyle/>
          <a:p>
            <a:pPr algn="ctr" defTabSz="609630">
              <a:buClrTx/>
            </a:pPr>
            <a:endParaRPr lang="en-US" sz="2667" kern="1200" dirty="0">
              <a:solidFill>
                <a:prstClr val="white"/>
              </a:solidFill>
              <a:latin typeface="Avenir Next Ultra Light" panose="020B0203020202020204" pitchFamily="34" charset="77"/>
              <a:ea typeface="+mn-ea"/>
              <a:cs typeface="+mn-cs"/>
            </a:endParaRPr>
          </a:p>
        </p:txBody>
      </p:sp>
      <p:sp>
        <p:nvSpPr>
          <p:cNvPr id="14" name="Freeform 13">
            <a:extLst>
              <a:ext uri="{FF2B5EF4-FFF2-40B4-BE49-F238E27FC236}">
                <a16:creationId xmlns:a16="http://schemas.microsoft.com/office/drawing/2014/main" id="{225D8103-7095-D200-1B27-315F5D948727}"/>
              </a:ext>
            </a:extLst>
          </p:cNvPr>
          <p:cNvSpPr/>
          <p:nvPr/>
        </p:nvSpPr>
        <p:spPr>
          <a:xfrm>
            <a:off x="5653488" y="3683000"/>
            <a:ext cx="5791200" cy="762000"/>
          </a:xfrm>
          <a:custGeom>
            <a:avLst/>
            <a:gdLst/>
            <a:ahLst/>
            <a:cxnLst/>
            <a:rect l="l" t="t" r="r" b="b"/>
            <a:pathLst>
              <a:path w="4816592" h="496253">
                <a:moveTo>
                  <a:pt x="0" y="0"/>
                </a:moveTo>
                <a:lnTo>
                  <a:pt x="4816592" y="0"/>
                </a:lnTo>
                <a:lnTo>
                  <a:pt x="4816592" y="496253"/>
                </a:lnTo>
                <a:lnTo>
                  <a:pt x="0" y="496253"/>
                </a:lnTo>
                <a:close/>
              </a:path>
            </a:pathLst>
          </a:custGeom>
          <a:noFill/>
          <a:ln w="38100">
            <a:solidFill>
              <a:srgbClr val="C00000"/>
            </a:solidFill>
          </a:ln>
        </p:spPr>
        <p:txBody>
          <a:bodyPr anchor="ctr"/>
          <a:lstStyle/>
          <a:p>
            <a:pPr algn="ctr" defTabSz="609630">
              <a:buClrTx/>
            </a:pPr>
            <a:endParaRPr lang="en-US" sz="2667" kern="1200" dirty="0">
              <a:solidFill>
                <a:prstClr val="white"/>
              </a:solidFill>
              <a:latin typeface="Avenir Next Ultra Light" panose="020B0203020202020204" pitchFamily="34" charset="77"/>
              <a:ea typeface="+mn-ea"/>
              <a:cs typeface="+mn-cs"/>
            </a:endParaRPr>
          </a:p>
        </p:txBody>
      </p:sp>
      <p:sp>
        <p:nvSpPr>
          <p:cNvPr id="15" name="Freeform 3">
            <a:extLst>
              <a:ext uri="{FF2B5EF4-FFF2-40B4-BE49-F238E27FC236}">
                <a16:creationId xmlns:a16="http://schemas.microsoft.com/office/drawing/2014/main" id="{216CF0D9-CD4B-1EE3-9446-095F87C9AE1D}"/>
              </a:ext>
            </a:extLst>
          </p:cNvPr>
          <p:cNvSpPr/>
          <p:nvPr/>
        </p:nvSpPr>
        <p:spPr>
          <a:xfrm>
            <a:off x="5689600" y="4449783"/>
            <a:ext cx="5755088" cy="757217"/>
          </a:xfrm>
          <a:custGeom>
            <a:avLst/>
            <a:gdLst/>
            <a:ahLst/>
            <a:cxnLst/>
            <a:rect l="l" t="t" r="r" b="b"/>
            <a:pathLst>
              <a:path w="4816592" h="496253">
                <a:moveTo>
                  <a:pt x="0" y="0"/>
                </a:moveTo>
                <a:lnTo>
                  <a:pt x="4816592" y="0"/>
                </a:lnTo>
                <a:lnTo>
                  <a:pt x="4816592" y="496253"/>
                </a:lnTo>
                <a:lnTo>
                  <a:pt x="0" y="496253"/>
                </a:lnTo>
                <a:close/>
              </a:path>
            </a:pathLst>
          </a:custGeom>
          <a:solidFill>
            <a:schemeClr val="bg1">
              <a:alpha val="69000"/>
            </a:schemeClr>
          </a:solidFill>
        </p:spPr>
        <p:txBody>
          <a:bodyPr anchor="ctr"/>
          <a:lstStyle/>
          <a:p>
            <a:pPr algn="ctr" defTabSz="609630">
              <a:buClrTx/>
            </a:pPr>
            <a:endParaRPr lang="en-US" sz="2667" kern="1200" dirty="0">
              <a:solidFill>
                <a:prstClr val="white"/>
              </a:solidFill>
              <a:latin typeface="Avenir Next Ultra Light" panose="020B0203020202020204" pitchFamily="34" charset="77"/>
              <a:ea typeface="+mn-ea"/>
              <a:cs typeface="+mn-cs"/>
            </a:endParaRPr>
          </a:p>
        </p:txBody>
      </p:sp>
      <p:sp>
        <p:nvSpPr>
          <p:cNvPr id="16" name="Freeform 3">
            <a:extLst>
              <a:ext uri="{FF2B5EF4-FFF2-40B4-BE49-F238E27FC236}">
                <a16:creationId xmlns:a16="http://schemas.microsoft.com/office/drawing/2014/main" id="{B505CCD2-BDC4-F7BE-94B0-5BE0BCB251FB}"/>
              </a:ext>
            </a:extLst>
          </p:cNvPr>
          <p:cNvSpPr/>
          <p:nvPr/>
        </p:nvSpPr>
        <p:spPr>
          <a:xfrm>
            <a:off x="5689600" y="609600"/>
            <a:ext cx="5740400" cy="3835400"/>
          </a:xfrm>
          <a:custGeom>
            <a:avLst/>
            <a:gdLst/>
            <a:ahLst/>
            <a:cxnLst/>
            <a:rect l="l" t="t" r="r" b="b"/>
            <a:pathLst>
              <a:path w="4816592" h="496253">
                <a:moveTo>
                  <a:pt x="0" y="0"/>
                </a:moveTo>
                <a:lnTo>
                  <a:pt x="4816592" y="0"/>
                </a:lnTo>
                <a:lnTo>
                  <a:pt x="4816592" y="496253"/>
                </a:lnTo>
                <a:lnTo>
                  <a:pt x="0" y="496253"/>
                </a:lnTo>
                <a:close/>
              </a:path>
            </a:pathLst>
          </a:custGeom>
          <a:solidFill>
            <a:schemeClr val="bg1">
              <a:alpha val="69000"/>
            </a:schemeClr>
          </a:solidFill>
        </p:spPr>
        <p:txBody>
          <a:bodyPr anchor="ctr"/>
          <a:lstStyle/>
          <a:p>
            <a:pPr algn="ctr" defTabSz="609630">
              <a:buClrTx/>
            </a:pPr>
            <a:endParaRPr lang="en-US" sz="2667" kern="1200" dirty="0">
              <a:solidFill>
                <a:prstClr val="white"/>
              </a:solidFill>
              <a:latin typeface="Avenir Next Ultra Light" panose="020B0203020202020204" pitchFamily="34" charset="77"/>
              <a:ea typeface="+mn-ea"/>
              <a:cs typeface="+mn-cs"/>
            </a:endParaRPr>
          </a:p>
        </p:txBody>
      </p:sp>
      <p:sp>
        <p:nvSpPr>
          <p:cNvPr id="17" name="Freeform 16">
            <a:extLst>
              <a:ext uri="{FF2B5EF4-FFF2-40B4-BE49-F238E27FC236}">
                <a16:creationId xmlns:a16="http://schemas.microsoft.com/office/drawing/2014/main" id="{F8009688-EAD2-3481-4A52-237979559AD4}"/>
              </a:ext>
            </a:extLst>
          </p:cNvPr>
          <p:cNvSpPr/>
          <p:nvPr/>
        </p:nvSpPr>
        <p:spPr>
          <a:xfrm>
            <a:off x="5653488" y="4449783"/>
            <a:ext cx="5791200" cy="762000"/>
          </a:xfrm>
          <a:custGeom>
            <a:avLst/>
            <a:gdLst/>
            <a:ahLst/>
            <a:cxnLst/>
            <a:rect l="l" t="t" r="r" b="b"/>
            <a:pathLst>
              <a:path w="4816592" h="496253">
                <a:moveTo>
                  <a:pt x="0" y="0"/>
                </a:moveTo>
                <a:lnTo>
                  <a:pt x="4816592" y="0"/>
                </a:lnTo>
                <a:lnTo>
                  <a:pt x="4816592" y="496253"/>
                </a:lnTo>
                <a:lnTo>
                  <a:pt x="0" y="496253"/>
                </a:lnTo>
                <a:close/>
              </a:path>
            </a:pathLst>
          </a:custGeom>
          <a:noFill/>
          <a:ln w="38100">
            <a:solidFill>
              <a:srgbClr val="C00000"/>
            </a:solidFill>
          </a:ln>
        </p:spPr>
        <p:txBody>
          <a:bodyPr anchor="ctr"/>
          <a:lstStyle/>
          <a:p>
            <a:pPr algn="ctr" defTabSz="609630">
              <a:buClrTx/>
            </a:pPr>
            <a:endParaRPr lang="en-US" sz="2667" kern="1200" dirty="0">
              <a:solidFill>
                <a:prstClr val="white"/>
              </a:solidFill>
              <a:latin typeface="Avenir Next Ultra Light" panose="020B0203020202020204" pitchFamily="34" charset="77"/>
              <a:ea typeface="+mn-ea"/>
              <a:cs typeface="+mn-cs"/>
            </a:endParaRPr>
          </a:p>
        </p:txBody>
      </p:sp>
    </p:spTree>
    <p:extLst>
      <p:ext uri="{BB962C8B-B14F-4D97-AF65-F5344CB8AC3E}">
        <p14:creationId xmlns:p14="http://schemas.microsoft.com/office/powerpoint/2010/main" val="224404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2" nodeType="clickEffect">
                                  <p:stCondLst>
                                    <p:cond delay="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par>
                                <p:cTn id="22" presetID="10" presetClass="exit" presetSubtype="0" fill="hold" grpId="2" nodeType="with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14"/>
                                        </p:tgtEl>
                                      </p:cBhvr>
                                    </p:animEffect>
                                    <p:set>
                                      <p:cBhvr>
                                        <p:cTn id="41" dur="1" fill="hold">
                                          <p:stCondLst>
                                            <p:cond delay="499"/>
                                          </p:stCondLst>
                                        </p:cTn>
                                        <p:tgtEl>
                                          <p:spTgt spid="14"/>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10" grpId="0" animBg="1"/>
      <p:bldP spid="10" grpId="1" animBg="1"/>
      <p:bldP spid="10" grpId="2" animBg="1"/>
      <p:bldP spid="13" grpId="0" animBg="1"/>
      <p:bldP spid="13" grpId="1" animBg="1"/>
      <p:bldP spid="14" grpId="0" animBg="1"/>
      <p:bldP spid="14" grpId="1" animBg="1"/>
      <p:bldP spid="15" grpId="0" animBg="1"/>
      <p:bldP spid="15" grpId="1" animBg="1"/>
      <p:bldP spid="16" grpId="0" animBg="1"/>
      <p:bldP spid="1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012E54"/>
        </a:solidFill>
        <a:effectLst/>
      </p:bgPr>
    </p:bg>
    <p:spTree>
      <p:nvGrpSpPr>
        <p:cNvPr id="1" name="">
          <a:extLst>
            <a:ext uri="{FF2B5EF4-FFF2-40B4-BE49-F238E27FC236}">
              <a16:creationId xmlns:a16="http://schemas.microsoft.com/office/drawing/2014/main" id="{36CF1BBB-E6CF-0A55-E31E-2E252559320E}"/>
            </a:ext>
          </a:extLst>
        </p:cNvPr>
        <p:cNvGrpSpPr/>
        <p:nvPr/>
      </p:nvGrpSpPr>
      <p:grpSpPr>
        <a:xfrm>
          <a:off x="0" y="0"/>
          <a:ext cx="0" cy="0"/>
          <a:chOff x="0" y="0"/>
          <a:chExt cx="0" cy="0"/>
        </a:xfrm>
      </p:grpSpPr>
      <p:sp>
        <p:nvSpPr>
          <p:cNvPr id="103" name="Rectangle 102">
            <a:extLst>
              <a:ext uri="{FF2B5EF4-FFF2-40B4-BE49-F238E27FC236}">
                <a16:creationId xmlns:a16="http://schemas.microsoft.com/office/drawing/2014/main" id="{27DC556E-32A6-2C46-D2BF-10D5BC73BF66}"/>
              </a:ext>
            </a:extLst>
          </p:cNvPr>
          <p:cNvSpPr/>
          <p:nvPr/>
        </p:nvSpPr>
        <p:spPr>
          <a:xfrm>
            <a:off x="0" y="0"/>
            <a:ext cx="4607047" cy="6858000"/>
          </a:xfrm>
          <a:prstGeom prst="rect">
            <a:avLst/>
          </a:prstGeom>
          <a:solidFill>
            <a:srgbClr val="85B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a:solidFill>
                <a:prstClr val="white"/>
              </a:solidFill>
              <a:latin typeface="Calibri"/>
            </a:endParaRPr>
          </a:p>
        </p:txBody>
      </p:sp>
      <p:sp>
        <p:nvSpPr>
          <p:cNvPr id="122" name="TextBox 121">
            <a:extLst>
              <a:ext uri="{FF2B5EF4-FFF2-40B4-BE49-F238E27FC236}">
                <a16:creationId xmlns:a16="http://schemas.microsoft.com/office/drawing/2014/main" id="{BEC5CBAF-A4E4-1497-C89E-D4A4E8806552}"/>
              </a:ext>
            </a:extLst>
          </p:cNvPr>
          <p:cNvSpPr txBox="1"/>
          <p:nvPr/>
        </p:nvSpPr>
        <p:spPr>
          <a:xfrm>
            <a:off x="531772" y="2159001"/>
            <a:ext cx="3547782" cy="3703065"/>
          </a:xfrm>
          <a:prstGeom prst="rect">
            <a:avLst/>
          </a:prstGeom>
          <a:noFill/>
        </p:spPr>
        <p:txBody>
          <a:bodyPr wrap="square">
            <a:spAutoFit/>
          </a:bodyPr>
          <a:lstStyle/>
          <a:p>
            <a:pPr algn="ctr" defTabSz="609630" eaLnBrk="0" fontAlgn="base" hangingPunct="0">
              <a:spcBef>
                <a:spcPct val="0"/>
              </a:spcBef>
              <a:spcAft>
                <a:spcPct val="0"/>
              </a:spcAft>
              <a:buClrTx/>
            </a:pPr>
            <a:r>
              <a:rPr lang="en-US" altLang="en-US" sz="2933" b="1" kern="1200" dirty="0">
                <a:solidFill>
                  <a:prstClr val="white"/>
                </a:solidFill>
                <a:latin typeface="Segoe UI Semibold" panose="020B0702040204020203" pitchFamily="34" charset="0"/>
                <a:ea typeface="+mn-ea"/>
                <a:cs typeface="Segoe UI Semibold" panose="020B0702040204020203" pitchFamily="34" charset="0"/>
              </a:rPr>
              <a:t>What are </a:t>
            </a:r>
            <a:r>
              <a:rPr lang="en-US" altLang="en-US" sz="2933" b="1" kern="1200" dirty="0">
                <a:solidFill>
                  <a:srgbClr val="012E54"/>
                </a:solidFill>
                <a:latin typeface="Segoe UI Black" panose="020B0A02040204020203" pitchFamily="34" charset="0"/>
                <a:ea typeface="Segoe UI Black" panose="020B0A02040204020203" pitchFamily="34" charset="0"/>
                <a:cs typeface="Segoe UI Semibold" panose="020B0702040204020203" pitchFamily="34" charset="0"/>
              </a:rPr>
              <a:t>systems-level</a:t>
            </a:r>
            <a:r>
              <a:rPr lang="en-US" altLang="en-US" sz="2933" b="1" kern="1200" dirty="0">
                <a:solidFill>
                  <a:srgbClr val="012E54"/>
                </a:solidFill>
                <a:latin typeface="Segoe UI Semibold" panose="020B0702040204020203" pitchFamily="34" charset="0"/>
                <a:ea typeface="+mn-ea"/>
                <a:cs typeface="Segoe UI Semibold" panose="020B0702040204020203" pitchFamily="34" charset="0"/>
              </a:rPr>
              <a:t> </a:t>
            </a:r>
            <a:r>
              <a:rPr lang="en-US" altLang="en-US" sz="2933" b="1" kern="1200" dirty="0">
                <a:solidFill>
                  <a:prstClr val="white"/>
                </a:solidFill>
                <a:latin typeface="Segoe UI Semibold" panose="020B0702040204020203" pitchFamily="34" charset="0"/>
                <a:ea typeface="+mn-ea"/>
                <a:cs typeface="Segoe UI Semibold" panose="020B0702040204020203" pitchFamily="34" charset="0"/>
              </a:rPr>
              <a:t>barriers and facilitators to effective interfacility communication regarding MDRO status?</a:t>
            </a:r>
          </a:p>
        </p:txBody>
      </p:sp>
      <p:sp>
        <p:nvSpPr>
          <p:cNvPr id="123" name="Rounded Rectangle 122">
            <a:extLst>
              <a:ext uri="{FF2B5EF4-FFF2-40B4-BE49-F238E27FC236}">
                <a16:creationId xmlns:a16="http://schemas.microsoft.com/office/drawing/2014/main" id="{AC3BA55D-67EC-7654-1865-07AF9267A173}"/>
              </a:ext>
            </a:extLst>
          </p:cNvPr>
          <p:cNvSpPr/>
          <p:nvPr/>
        </p:nvSpPr>
        <p:spPr>
          <a:xfrm>
            <a:off x="531772" y="1143000"/>
            <a:ext cx="3528359" cy="844811"/>
          </a:xfrm>
          <a:prstGeom prst="roundRect">
            <a:avLst/>
          </a:prstGeom>
          <a:solidFill>
            <a:srgbClr val="012E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r>
              <a:rPr lang="en-US" sz="3600" b="1" kern="1200" dirty="0">
                <a:solidFill>
                  <a:srgbClr val="FFDE59"/>
                </a:solidFill>
                <a:latin typeface="Segoe UI Black" panose="020B0A02040204020203" pitchFamily="34" charset="0"/>
                <a:ea typeface="Segoe UI Black" panose="020B0A02040204020203" pitchFamily="34" charset="0"/>
              </a:rPr>
              <a:t>aim 3</a:t>
            </a:r>
          </a:p>
        </p:txBody>
      </p:sp>
      <p:pic>
        <p:nvPicPr>
          <p:cNvPr id="12" name="Graphic 11" descr="Chat with solid fill">
            <a:extLst>
              <a:ext uri="{FF2B5EF4-FFF2-40B4-BE49-F238E27FC236}">
                <a16:creationId xmlns:a16="http://schemas.microsoft.com/office/drawing/2014/main" id="{7D678D90-955E-1C68-C186-1EEF624CEB4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818746" y="2168013"/>
            <a:ext cx="1055823" cy="1148977"/>
          </a:xfrm>
          <a:prstGeom prst="rect">
            <a:avLst/>
          </a:prstGeom>
        </p:spPr>
      </p:pic>
      <p:cxnSp>
        <p:nvCxnSpPr>
          <p:cNvPr id="13" name="Straight Connector 12">
            <a:extLst>
              <a:ext uri="{FF2B5EF4-FFF2-40B4-BE49-F238E27FC236}">
                <a16:creationId xmlns:a16="http://schemas.microsoft.com/office/drawing/2014/main" id="{0261A9C5-941C-10C3-196C-3D6C56C39C1A}"/>
              </a:ext>
            </a:extLst>
          </p:cNvPr>
          <p:cNvCxnSpPr>
            <a:cxnSpLocks/>
          </p:cNvCxnSpPr>
          <p:nvPr/>
        </p:nvCxnSpPr>
        <p:spPr>
          <a:xfrm flipH="1">
            <a:off x="6263493" y="2514422"/>
            <a:ext cx="1693023" cy="678389"/>
          </a:xfrm>
          <a:prstGeom prst="line">
            <a:avLst/>
          </a:prstGeom>
          <a:ln w="38100">
            <a:solidFill>
              <a:srgbClr val="FFDE5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DD857C0-091E-3AA3-815C-38E32DD59583}"/>
              </a:ext>
            </a:extLst>
          </p:cNvPr>
          <p:cNvCxnSpPr>
            <a:cxnSpLocks/>
          </p:cNvCxnSpPr>
          <p:nvPr/>
        </p:nvCxnSpPr>
        <p:spPr>
          <a:xfrm flipH="1" flipV="1">
            <a:off x="8770121" y="2742502"/>
            <a:ext cx="1330697" cy="574489"/>
          </a:xfrm>
          <a:prstGeom prst="line">
            <a:avLst/>
          </a:prstGeom>
          <a:ln w="38100">
            <a:solidFill>
              <a:srgbClr val="FFDE59"/>
            </a:solidFill>
          </a:ln>
        </p:spPr>
        <p:style>
          <a:lnRef idx="1">
            <a:schemeClr val="accent1"/>
          </a:lnRef>
          <a:fillRef idx="0">
            <a:schemeClr val="accent1"/>
          </a:fillRef>
          <a:effectRef idx="0">
            <a:schemeClr val="accent1"/>
          </a:effectRef>
          <a:fontRef idx="minor">
            <a:schemeClr val="tx1"/>
          </a:fontRef>
        </p:style>
      </p:cxnSp>
      <p:pic>
        <p:nvPicPr>
          <p:cNvPr id="15" name="Graphic 14" descr="Hospital with solid fill">
            <a:extLst>
              <a:ext uri="{FF2B5EF4-FFF2-40B4-BE49-F238E27FC236}">
                <a16:creationId xmlns:a16="http://schemas.microsoft.com/office/drawing/2014/main" id="{DF6FA283-184F-0A09-F5D2-E5DC80B8344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462109" y="2340888"/>
            <a:ext cx="2120291" cy="2417925"/>
          </a:xfrm>
          <a:prstGeom prst="rect">
            <a:avLst/>
          </a:prstGeom>
        </p:spPr>
      </p:pic>
      <p:grpSp>
        <p:nvGrpSpPr>
          <p:cNvPr id="16" name="Group 15">
            <a:extLst>
              <a:ext uri="{FF2B5EF4-FFF2-40B4-BE49-F238E27FC236}">
                <a16:creationId xmlns:a16="http://schemas.microsoft.com/office/drawing/2014/main" id="{D5755AD2-F44E-90FC-BCAC-6F7103E5FBCD}"/>
              </a:ext>
            </a:extLst>
          </p:cNvPr>
          <p:cNvGrpSpPr/>
          <p:nvPr/>
        </p:nvGrpSpPr>
        <p:grpSpPr>
          <a:xfrm>
            <a:off x="5080001" y="2616201"/>
            <a:ext cx="1889635" cy="1986179"/>
            <a:chOff x="1969427" y="2944283"/>
            <a:chExt cx="4202773" cy="3957043"/>
          </a:xfrm>
        </p:grpSpPr>
        <p:grpSp>
          <p:nvGrpSpPr>
            <p:cNvPr id="17" name="Group 16">
              <a:extLst>
                <a:ext uri="{FF2B5EF4-FFF2-40B4-BE49-F238E27FC236}">
                  <a16:creationId xmlns:a16="http://schemas.microsoft.com/office/drawing/2014/main" id="{415441C5-0C45-7B68-3E0A-8B9BF96F22A0}"/>
                </a:ext>
              </a:extLst>
            </p:cNvPr>
            <p:cNvGrpSpPr/>
            <p:nvPr/>
          </p:nvGrpSpPr>
          <p:grpSpPr>
            <a:xfrm>
              <a:off x="1969427" y="2944283"/>
              <a:ext cx="4202773" cy="3957043"/>
              <a:chOff x="2971800" y="2945619"/>
              <a:chExt cx="2362200" cy="2362200"/>
            </a:xfrm>
            <a:solidFill>
              <a:srgbClr val="4E81BD"/>
            </a:solidFill>
          </p:grpSpPr>
          <p:pic>
            <p:nvPicPr>
              <p:cNvPr id="19" name="Graphic 18" descr="Home with solid fill">
                <a:extLst>
                  <a:ext uri="{FF2B5EF4-FFF2-40B4-BE49-F238E27FC236}">
                    <a16:creationId xmlns:a16="http://schemas.microsoft.com/office/drawing/2014/main" id="{3EC2E8F9-C574-3ED6-91B4-643553D9E56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971800" y="2945619"/>
                <a:ext cx="2362200" cy="2362200"/>
              </a:xfrm>
              <a:prstGeom prst="rect">
                <a:avLst/>
              </a:prstGeom>
            </p:spPr>
          </p:pic>
          <p:pic>
            <p:nvPicPr>
              <p:cNvPr id="20" name="Graphic 19" descr="Medical with solid fill">
                <a:extLst>
                  <a:ext uri="{FF2B5EF4-FFF2-40B4-BE49-F238E27FC236}">
                    <a16:creationId xmlns:a16="http://schemas.microsoft.com/office/drawing/2014/main" id="{8EAE5CA5-0700-3936-4481-AD4A1CE05C8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831425" y="3738551"/>
                <a:ext cx="642949" cy="642949"/>
              </a:xfrm>
              <a:prstGeom prst="rect">
                <a:avLst/>
              </a:prstGeom>
            </p:spPr>
          </p:pic>
        </p:grpSp>
        <p:pic>
          <p:nvPicPr>
            <p:cNvPr id="18" name="Graphic 17" descr="Medical with solid fill">
              <a:extLst>
                <a:ext uri="{FF2B5EF4-FFF2-40B4-BE49-F238E27FC236}">
                  <a16:creationId xmlns:a16="http://schemas.microsoft.com/office/drawing/2014/main" id="{1A15BA9F-0B93-FEC9-61C5-F36648F2CF5E}"/>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526729" y="4234526"/>
              <a:ext cx="1143920" cy="1143920"/>
            </a:xfrm>
            <a:prstGeom prst="rect">
              <a:avLst/>
            </a:prstGeom>
          </p:spPr>
        </p:pic>
      </p:grpSp>
      <p:cxnSp>
        <p:nvCxnSpPr>
          <p:cNvPr id="2" name="Straight Connector 1">
            <a:extLst>
              <a:ext uri="{FF2B5EF4-FFF2-40B4-BE49-F238E27FC236}">
                <a16:creationId xmlns:a16="http://schemas.microsoft.com/office/drawing/2014/main" id="{68FB0152-B3BE-5DEF-2559-F2FE0003DDFE}"/>
              </a:ext>
            </a:extLst>
          </p:cNvPr>
          <p:cNvCxnSpPr>
            <a:cxnSpLocks/>
          </p:cNvCxnSpPr>
          <p:nvPr/>
        </p:nvCxnSpPr>
        <p:spPr>
          <a:xfrm flipH="1">
            <a:off x="5430093" y="4361320"/>
            <a:ext cx="5964457" cy="0"/>
          </a:xfrm>
          <a:prstGeom prst="line">
            <a:avLst/>
          </a:prstGeom>
          <a:ln w="38100">
            <a:solidFill>
              <a:srgbClr val="FFDE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987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59FF9-CA25-1046-3B24-5E1B4B05CEE5}"/>
              </a:ext>
            </a:extLst>
          </p:cNvPr>
          <p:cNvSpPr>
            <a:spLocks noGrp="1"/>
          </p:cNvSpPr>
          <p:nvPr>
            <p:ph type="title"/>
          </p:nvPr>
        </p:nvSpPr>
        <p:spPr/>
        <p:txBody>
          <a:bodyPr/>
          <a:lstStyle/>
          <a:p>
            <a:r>
              <a:rPr lang="en-US" dirty="0"/>
              <a:t>A Case Continued</a:t>
            </a:r>
          </a:p>
        </p:txBody>
      </p:sp>
      <p:sp>
        <p:nvSpPr>
          <p:cNvPr id="3" name="Content Placeholder 2">
            <a:extLst>
              <a:ext uri="{FF2B5EF4-FFF2-40B4-BE49-F238E27FC236}">
                <a16:creationId xmlns:a16="http://schemas.microsoft.com/office/drawing/2014/main" id="{E041D5D5-F262-6DCD-0EEB-F159483E250D}"/>
              </a:ext>
            </a:extLst>
          </p:cNvPr>
          <p:cNvSpPr>
            <a:spLocks noGrp="1"/>
          </p:cNvSpPr>
          <p:nvPr>
            <p:ph idx="1"/>
          </p:nvPr>
        </p:nvSpPr>
        <p:spPr/>
        <p:txBody>
          <a:bodyPr/>
          <a:lstStyle/>
          <a:p>
            <a:pPr marL="0" indent="0">
              <a:buNone/>
            </a:pPr>
            <a:r>
              <a:rPr lang="en-US" dirty="0"/>
              <a:t>During the patient’s time in the ICU, the patient is kept on broad-spectrum antibiotics but also started on tube feeds and continued the scheduled bowel regimen that was started on admission. </a:t>
            </a:r>
          </a:p>
          <a:p>
            <a:pPr marL="0" indent="0">
              <a:buNone/>
            </a:pPr>
            <a:endParaRPr lang="en-US" dirty="0"/>
          </a:p>
          <a:p>
            <a:pPr marL="0" indent="0">
              <a:buNone/>
            </a:pPr>
            <a:r>
              <a:rPr lang="en-US" dirty="0"/>
              <a:t>On day 6 of hospitalization, the patient is noted to have loose stools. A </a:t>
            </a:r>
            <a:r>
              <a:rPr lang="en-US" i="1" dirty="0"/>
              <a:t>C. difficile </a:t>
            </a:r>
            <a:r>
              <a:rPr lang="en-US" dirty="0"/>
              <a:t>test is ordered and returns antigen positive but toxin negative, prompting an infectious disease consultation. </a:t>
            </a:r>
          </a:p>
          <a:p>
            <a:pPr marL="0" indent="0">
              <a:buNone/>
            </a:pPr>
            <a:endParaRPr lang="en-US" dirty="0"/>
          </a:p>
        </p:txBody>
      </p:sp>
    </p:spTree>
    <p:extLst>
      <p:ext uri="{BB962C8B-B14F-4D97-AF65-F5344CB8AC3E}">
        <p14:creationId xmlns:p14="http://schemas.microsoft.com/office/powerpoint/2010/main" val="31230822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012E54"/>
        </a:solidFill>
        <a:effectLst/>
      </p:bgPr>
    </p:bg>
    <p:spTree>
      <p:nvGrpSpPr>
        <p:cNvPr id="1" name="">
          <a:extLst>
            <a:ext uri="{FF2B5EF4-FFF2-40B4-BE49-F238E27FC236}">
              <a16:creationId xmlns:a16="http://schemas.microsoft.com/office/drawing/2014/main" id="{B0DAEB86-8D97-6901-AA8B-D7C21B13B47D}"/>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CA01CB5E-6558-CF95-7CD2-66C1B8C03F73}"/>
              </a:ext>
            </a:extLst>
          </p:cNvPr>
          <p:cNvSpPr txBox="1"/>
          <p:nvPr/>
        </p:nvSpPr>
        <p:spPr>
          <a:xfrm>
            <a:off x="950976" y="1987296"/>
            <a:ext cx="184731" cy="1117935"/>
          </a:xfrm>
          <a:prstGeom prst="rect">
            <a:avLst/>
          </a:prstGeom>
          <a:noFill/>
        </p:spPr>
        <p:txBody>
          <a:bodyPr wrap="none" rtlCol="0">
            <a:spAutoFit/>
          </a:bodyPr>
          <a:lstStyle/>
          <a:p>
            <a:pPr defTabSz="609630">
              <a:buClrTx/>
            </a:pPr>
            <a:endParaRPr lang="en-US" sz="1333" kern="1200" dirty="0">
              <a:solidFill>
                <a:prstClr val="white">
                  <a:lumMod val="95000"/>
                </a:prstClr>
              </a:solidFill>
              <a:latin typeface="Avenir Next" panose="020B0503020202020204" pitchFamily="34" charset="0"/>
              <a:ea typeface="+mn-ea"/>
              <a:cs typeface="+mn-cs"/>
            </a:endParaRPr>
          </a:p>
          <a:p>
            <a:pPr defTabSz="609630">
              <a:buClrTx/>
            </a:pPr>
            <a:endParaRPr lang="en-US" sz="1333" kern="1200" dirty="0">
              <a:solidFill>
                <a:prstClr val="white">
                  <a:lumMod val="95000"/>
                </a:prstClr>
              </a:solidFill>
              <a:latin typeface="Avenir Next" panose="020B0503020202020204" pitchFamily="34" charset="0"/>
              <a:ea typeface="+mn-ea"/>
              <a:cs typeface="+mn-cs"/>
            </a:endParaRPr>
          </a:p>
          <a:p>
            <a:pPr defTabSz="609630">
              <a:buClrTx/>
            </a:pPr>
            <a:endParaRPr lang="en-US" sz="1333" kern="1200" dirty="0">
              <a:solidFill>
                <a:prstClr val="white">
                  <a:lumMod val="95000"/>
                </a:prstClr>
              </a:solidFill>
              <a:latin typeface="Avenir Next" panose="020B0503020202020204" pitchFamily="34" charset="0"/>
              <a:ea typeface="+mn-ea"/>
              <a:cs typeface="+mn-cs"/>
            </a:endParaRPr>
          </a:p>
          <a:p>
            <a:pPr defTabSz="609630">
              <a:buClrTx/>
            </a:pPr>
            <a:endParaRPr lang="en-US" sz="1333" kern="1200" dirty="0">
              <a:solidFill>
                <a:prstClr val="white">
                  <a:lumMod val="95000"/>
                </a:prstClr>
              </a:solidFill>
              <a:latin typeface="Avenir Next" panose="020B0503020202020204" pitchFamily="34" charset="0"/>
              <a:ea typeface="+mn-ea"/>
              <a:cs typeface="+mn-cs"/>
            </a:endParaRPr>
          </a:p>
          <a:p>
            <a:pPr defTabSz="609630">
              <a:buClrTx/>
            </a:pPr>
            <a:endParaRPr lang="en-US" sz="1333" kern="1200" dirty="0">
              <a:solidFill>
                <a:prstClr val="white">
                  <a:lumMod val="95000"/>
                </a:prstClr>
              </a:solidFill>
              <a:latin typeface="Avenir Next" panose="020B0503020202020204" pitchFamily="34" charset="0"/>
              <a:ea typeface="+mn-ea"/>
              <a:cs typeface="+mn-cs"/>
            </a:endParaRPr>
          </a:p>
        </p:txBody>
      </p:sp>
      <p:sp>
        <p:nvSpPr>
          <p:cNvPr id="2" name="Rectangle 1">
            <a:extLst>
              <a:ext uri="{FF2B5EF4-FFF2-40B4-BE49-F238E27FC236}">
                <a16:creationId xmlns:a16="http://schemas.microsoft.com/office/drawing/2014/main" id="{CC0E4B4F-C1C2-622D-64A9-8F7D4E1F2760}"/>
              </a:ext>
            </a:extLst>
          </p:cNvPr>
          <p:cNvSpPr/>
          <p:nvPr/>
        </p:nvSpPr>
        <p:spPr>
          <a:xfrm>
            <a:off x="0" y="0"/>
            <a:ext cx="12192000" cy="1498600"/>
          </a:xfrm>
          <a:prstGeom prst="rect">
            <a:avLst/>
          </a:prstGeom>
          <a:solidFill>
            <a:srgbClr val="85B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2933" kern="1200" dirty="0">
              <a:solidFill>
                <a:prstClr val="white"/>
              </a:solidFill>
              <a:latin typeface="Calibri"/>
            </a:endParaRPr>
          </a:p>
        </p:txBody>
      </p:sp>
      <p:sp>
        <p:nvSpPr>
          <p:cNvPr id="3" name="Rounded Rectangle 2">
            <a:extLst>
              <a:ext uri="{FF2B5EF4-FFF2-40B4-BE49-F238E27FC236}">
                <a16:creationId xmlns:a16="http://schemas.microsoft.com/office/drawing/2014/main" id="{18C87DAD-7C29-CABD-A812-A7D528C0CB6B}"/>
              </a:ext>
            </a:extLst>
          </p:cNvPr>
          <p:cNvSpPr/>
          <p:nvPr/>
        </p:nvSpPr>
        <p:spPr>
          <a:xfrm>
            <a:off x="7046976" y="2602333"/>
            <a:ext cx="4194049" cy="3393456"/>
          </a:xfrm>
          <a:prstGeom prst="roundRect">
            <a:avLst/>
          </a:prstGeom>
          <a:solidFill>
            <a:srgbClr val="012E54"/>
          </a:solidFill>
          <a:ln w="63500">
            <a:solidFill>
              <a:srgbClr val="85B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r>
              <a:rPr lang="en-US" altLang="en-US" sz="2933" b="1" kern="1200" dirty="0">
                <a:solidFill>
                  <a:prstClr val="white"/>
                </a:solidFill>
                <a:latin typeface="Segoe UI Semibold" panose="020B0702040204020203" pitchFamily="34" charset="0"/>
                <a:cs typeface="Segoe UI Semibold" panose="020B0702040204020203" pitchFamily="34" charset="0"/>
              </a:rPr>
              <a:t>Identify actionable ways to improve MDRO patient handoff protocols.</a:t>
            </a:r>
          </a:p>
        </p:txBody>
      </p:sp>
      <p:sp>
        <p:nvSpPr>
          <p:cNvPr id="5" name="TextBox 4">
            <a:extLst>
              <a:ext uri="{FF2B5EF4-FFF2-40B4-BE49-F238E27FC236}">
                <a16:creationId xmlns:a16="http://schemas.microsoft.com/office/drawing/2014/main" id="{00A92208-8EC7-633C-9DB3-1BD6E572C00B}"/>
              </a:ext>
            </a:extLst>
          </p:cNvPr>
          <p:cNvSpPr txBox="1"/>
          <p:nvPr/>
        </p:nvSpPr>
        <p:spPr>
          <a:xfrm>
            <a:off x="3047999" y="381000"/>
            <a:ext cx="8788400" cy="830997"/>
          </a:xfrm>
          <a:prstGeom prst="rect">
            <a:avLst/>
          </a:prstGeom>
          <a:noFill/>
        </p:spPr>
        <p:txBody>
          <a:bodyPr wrap="square">
            <a:spAutoFit/>
          </a:bodyPr>
          <a:lstStyle/>
          <a:p>
            <a:pPr defTabSz="609630" eaLnBrk="0" fontAlgn="base" hangingPunct="0">
              <a:spcBef>
                <a:spcPct val="0"/>
              </a:spcBef>
              <a:spcAft>
                <a:spcPct val="0"/>
              </a:spcAft>
              <a:buClrTx/>
            </a:pPr>
            <a:r>
              <a:rPr lang="en-US" altLang="en-US" sz="2400" b="1" kern="1200" dirty="0">
                <a:solidFill>
                  <a:prstClr val="white"/>
                </a:solidFill>
                <a:latin typeface="Segoe UI Semibold" panose="020B0702040204020203" pitchFamily="34" charset="0"/>
                <a:ea typeface="+mn-ea"/>
                <a:cs typeface="Segoe UI Semibold" panose="020B0702040204020203" pitchFamily="34" charset="0"/>
              </a:rPr>
              <a:t>What are the </a:t>
            </a:r>
            <a:r>
              <a:rPr lang="en-US" altLang="en-US" sz="2400" b="1" kern="1200" dirty="0">
                <a:solidFill>
                  <a:srgbClr val="012E54"/>
                </a:solidFill>
                <a:latin typeface="Segoe UI Black" panose="020B0A02040204020203" pitchFamily="34" charset="0"/>
                <a:ea typeface="Segoe UI Black" panose="020B0A02040204020203" pitchFamily="34" charset="0"/>
                <a:cs typeface="Segoe UI Semibold" panose="020B0702040204020203" pitchFamily="34" charset="0"/>
              </a:rPr>
              <a:t>systems-level</a:t>
            </a:r>
            <a:r>
              <a:rPr lang="en-US" altLang="en-US" sz="2400" b="1" kern="1200" dirty="0">
                <a:solidFill>
                  <a:prstClr val="white"/>
                </a:solidFill>
                <a:latin typeface="Segoe UI Semibold" panose="020B0702040204020203" pitchFamily="34" charset="0"/>
                <a:ea typeface="+mn-ea"/>
                <a:cs typeface="Segoe UI Semibold" panose="020B0702040204020203" pitchFamily="34" charset="0"/>
              </a:rPr>
              <a:t> barriers and facilitators to effective interfacility communication regarding MDRO status?</a:t>
            </a:r>
          </a:p>
        </p:txBody>
      </p:sp>
      <p:sp>
        <p:nvSpPr>
          <p:cNvPr id="6" name="Rounded Rectangle 5">
            <a:extLst>
              <a:ext uri="{FF2B5EF4-FFF2-40B4-BE49-F238E27FC236}">
                <a16:creationId xmlns:a16="http://schemas.microsoft.com/office/drawing/2014/main" id="{5CF51CAA-42B4-20D0-5DE5-F16CC3A7DDE0}"/>
              </a:ext>
            </a:extLst>
          </p:cNvPr>
          <p:cNvSpPr/>
          <p:nvPr/>
        </p:nvSpPr>
        <p:spPr>
          <a:xfrm>
            <a:off x="355601" y="330200"/>
            <a:ext cx="2540000" cy="844811"/>
          </a:xfrm>
          <a:prstGeom prst="roundRect">
            <a:avLst/>
          </a:prstGeom>
          <a:solidFill>
            <a:srgbClr val="012E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r>
              <a:rPr lang="en-US" sz="3600" b="1" kern="1200" dirty="0">
                <a:solidFill>
                  <a:srgbClr val="FFDE59"/>
                </a:solidFill>
                <a:latin typeface="Segoe UI Black" panose="020B0A02040204020203" pitchFamily="34" charset="0"/>
                <a:ea typeface="Segoe UI Black" panose="020B0A02040204020203" pitchFamily="34" charset="0"/>
              </a:rPr>
              <a:t>aim 3</a:t>
            </a:r>
          </a:p>
        </p:txBody>
      </p:sp>
      <p:sp>
        <p:nvSpPr>
          <p:cNvPr id="12" name="Rounded Rectangle 11">
            <a:extLst>
              <a:ext uri="{FF2B5EF4-FFF2-40B4-BE49-F238E27FC236}">
                <a16:creationId xmlns:a16="http://schemas.microsoft.com/office/drawing/2014/main" id="{6AEBF2A5-938F-56A9-FBD2-BEBD80315BB9}"/>
              </a:ext>
            </a:extLst>
          </p:cNvPr>
          <p:cNvSpPr/>
          <p:nvPr/>
        </p:nvSpPr>
        <p:spPr>
          <a:xfrm>
            <a:off x="7518400" y="1977157"/>
            <a:ext cx="3235464" cy="844811"/>
          </a:xfrm>
          <a:prstGeom prst="roundRect">
            <a:avLst/>
          </a:prstGeom>
          <a:solidFill>
            <a:srgbClr val="85B5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r>
              <a:rPr lang="en-US" sz="3200" b="1" kern="1200" dirty="0">
                <a:solidFill>
                  <a:srgbClr val="FFDE59"/>
                </a:solidFill>
                <a:latin typeface="Segoe UI Black" panose="020B0A02040204020203" pitchFamily="34" charset="0"/>
                <a:ea typeface="Segoe UI Black" panose="020B0A02040204020203" pitchFamily="34" charset="0"/>
              </a:rPr>
              <a:t>goal</a:t>
            </a:r>
            <a:endParaRPr lang="en-US" sz="3200" b="1" kern="1200" dirty="0">
              <a:solidFill>
                <a:srgbClr val="FFDE59"/>
              </a:solidFill>
              <a:latin typeface="Avenir Next" panose="020B0503020202020204" pitchFamily="34" charset="0"/>
            </a:endParaRPr>
          </a:p>
        </p:txBody>
      </p:sp>
      <p:sp>
        <p:nvSpPr>
          <p:cNvPr id="19" name="TextBox 18">
            <a:extLst>
              <a:ext uri="{FF2B5EF4-FFF2-40B4-BE49-F238E27FC236}">
                <a16:creationId xmlns:a16="http://schemas.microsoft.com/office/drawing/2014/main" id="{43B02C32-682E-A8D3-D322-8F016EC715A0}"/>
              </a:ext>
            </a:extLst>
          </p:cNvPr>
          <p:cNvSpPr txBox="1"/>
          <p:nvPr/>
        </p:nvSpPr>
        <p:spPr>
          <a:xfrm>
            <a:off x="935239" y="2362200"/>
            <a:ext cx="6096000" cy="2349041"/>
          </a:xfrm>
          <a:prstGeom prst="rect">
            <a:avLst/>
          </a:prstGeom>
          <a:noFill/>
        </p:spPr>
        <p:txBody>
          <a:bodyPr wrap="square">
            <a:spAutoFit/>
          </a:bodyPr>
          <a:lstStyle/>
          <a:p>
            <a:pPr defTabSz="609630">
              <a:buClrTx/>
            </a:pPr>
            <a:r>
              <a:rPr lang="en-US" sz="2933" b="1" kern="1200" dirty="0">
                <a:solidFill>
                  <a:srgbClr val="85B5DE"/>
                </a:solidFill>
                <a:latin typeface="Segoe UI Black" panose="020B0A02040204020203" pitchFamily="34" charset="0"/>
                <a:ea typeface="Segoe UI Black" panose="020B0A02040204020203" pitchFamily="34" charset="0"/>
                <a:cs typeface="Segoe UI Semibold" panose="020B0702040204020203" pitchFamily="34" charset="0"/>
              </a:rPr>
              <a:t>Arizona has established an interfacility transfer law</a:t>
            </a:r>
            <a:r>
              <a:rPr lang="en-US" sz="2933" b="1" kern="1200" dirty="0">
                <a:solidFill>
                  <a:prstClr val="white"/>
                </a:solidFill>
                <a:latin typeface="Segoe UI Semibold" panose="020B0702040204020203" pitchFamily="34" charset="0"/>
                <a:ea typeface="+mn-ea"/>
                <a:cs typeface="Segoe UI Semibold" panose="020B0702040204020203" pitchFamily="34" charset="0"/>
              </a:rPr>
              <a:t>, requiring providers to explicitly communicate a patient’s MDRO status to the receiving facility.</a:t>
            </a:r>
            <a:r>
              <a:rPr lang="en-US" sz="2933" b="1" kern="1200" baseline="30000" dirty="0">
                <a:solidFill>
                  <a:prstClr val="white"/>
                </a:solidFill>
                <a:latin typeface="Segoe UI Semibold" panose="020B0702040204020203" pitchFamily="34" charset="0"/>
                <a:ea typeface="+mn-ea"/>
                <a:cs typeface="Segoe UI Semibold" panose="020B0702040204020203" pitchFamily="34" charset="0"/>
              </a:rPr>
              <a:t>4</a:t>
            </a:r>
            <a:endParaRPr lang="en-US" sz="2933" b="1" kern="1200" dirty="0">
              <a:solidFill>
                <a:prstClr val="white"/>
              </a:solidFill>
              <a:latin typeface="Segoe UI Semibold" panose="020B0702040204020203" pitchFamily="34" charset="0"/>
              <a:ea typeface="+mn-ea"/>
              <a:cs typeface="Segoe UI Semibold" panose="020B0702040204020203" pitchFamily="34" charset="0"/>
            </a:endParaRPr>
          </a:p>
        </p:txBody>
      </p:sp>
      <p:sp>
        <p:nvSpPr>
          <p:cNvPr id="21" name="TextBox 20">
            <a:extLst>
              <a:ext uri="{FF2B5EF4-FFF2-40B4-BE49-F238E27FC236}">
                <a16:creationId xmlns:a16="http://schemas.microsoft.com/office/drawing/2014/main" id="{53AF2766-4A43-842D-60D9-3AF0855A9E56}"/>
              </a:ext>
            </a:extLst>
          </p:cNvPr>
          <p:cNvSpPr txBox="1"/>
          <p:nvPr/>
        </p:nvSpPr>
        <p:spPr>
          <a:xfrm>
            <a:off x="1012553" y="6313171"/>
            <a:ext cx="10769600" cy="379463"/>
          </a:xfrm>
          <a:prstGeom prst="rect">
            <a:avLst/>
          </a:prstGeom>
          <a:noFill/>
        </p:spPr>
        <p:txBody>
          <a:bodyPr wrap="square">
            <a:spAutoFit/>
          </a:bodyPr>
          <a:lstStyle/>
          <a:p>
            <a:pPr defTabSz="609630" eaLnBrk="0" fontAlgn="base" hangingPunct="0">
              <a:spcBef>
                <a:spcPct val="0"/>
              </a:spcBef>
              <a:spcAft>
                <a:spcPct val="0"/>
              </a:spcAft>
              <a:buClrTx/>
            </a:pPr>
            <a:r>
              <a:rPr lang="en-US" altLang="en-US" sz="933" i="1" kern="1200" dirty="0">
                <a:solidFill>
                  <a:prstClr val="white"/>
                </a:solidFill>
                <a:latin typeface="Segoe UI Light" panose="020B0502040204020203" pitchFamily="34" charset="0"/>
                <a:ea typeface="+mn-ea"/>
                <a:cs typeface="Segoe UI Light" panose="020B0502040204020203" pitchFamily="34" charset="0"/>
              </a:rPr>
              <a:t>4. Arizona Department of Health Services. Required Notification of Interfacility Transfers: Article 3 (305). Arizona Department of Health Services; 2017. Accessed April 17, 2026. </a:t>
            </a:r>
            <a:r>
              <a:rPr lang="en-US" altLang="en-US" sz="933" i="1" kern="1200" dirty="0">
                <a:solidFill>
                  <a:prstClr val="white"/>
                </a:solidFill>
                <a:latin typeface="Segoe UI Light" panose="020B0502040204020203" pitchFamily="34" charset="0"/>
                <a:ea typeface="+mn-ea"/>
                <a:cs typeface="Segoe UI Light" panose="020B0502040204020203" pitchFamily="34" charset="0"/>
                <a:hlinkClick r:id="rId3">
                  <a:extLst>
                    <a:ext uri="{A12FA001-AC4F-418D-AE19-62706E023703}">
                      <ahyp:hlinkClr xmlns:ahyp="http://schemas.microsoft.com/office/drawing/2018/hyperlinkcolor" val="tx"/>
                    </a:ext>
                  </a:extLst>
                </a:hlinkClick>
              </a:rPr>
              <a:t>https://www.azdhs.gov/documents/preparedness/epidemiology-disease-control/communicable-disease-reporting/providers/multidrug-resistant-organisms-list.pdf</a:t>
            </a:r>
            <a:endParaRPr lang="en-US" altLang="en-US" sz="933" i="1" kern="1200" dirty="0">
              <a:solidFill>
                <a:prstClr val="white"/>
              </a:solidFill>
              <a:latin typeface="Segoe UI Light" panose="020B0502040204020203" pitchFamily="34" charset="0"/>
              <a:ea typeface="+mn-ea"/>
              <a:cs typeface="Segoe UI Light" panose="020B0502040204020203" pitchFamily="34" charset="0"/>
            </a:endParaRPr>
          </a:p>
        </p:txBody>
      </p:sp>
      <p:sp>
        <p:nvSpPr>
          <p:cNvPr id="7" name="TextBox 6">
            <a:extLst>
              <a:ext uri="{FF2B5EF4-FFF2-40B4-BE49-F238E27FC236}">
                <a16:creationId xmlns:a16="http://schemas.microsoft.com/office/drawing/2014/main" id="{4B9538B0-ABA7-DD85-C811-A31674037FCB}"/>
              </a:ext>
            </a:extLst>
          </p:cNvPr>
          <p:cNvSpPr txBox="1"/>
          <p:nvPr/>
        </p:nvSpPr>
        <p:spPr>
          <a:xfrm>
            <a:off x="3251200" y="4826238"/>
            <a:ext cx="3962400" cy="748795"/>
          </a:xfrm>
          <a:prstGeom prst="rect">
            <a:avLst/>
          </a:prstGeom>
          <a:noFill/>
        </p:spPr>
        <p:txBody>
          <a:bodyPr wrap="square">
            <a:spAutoFit/>
          </a:bodyPr>
          <a:lstStyle/>
          <a:p>
            <a:pPr defTabSz="609630">
              <a:buClrTx/>
            </a:pPr>
            <a:r>
              <a:rPr lang="en-US" sz="2133" b="1" kern="1200" dirty="0">
                <a:solidFill>
                  <a:srgbClr val="FFDE59"/>
                </a:solidFill>
                <a:latin typeface="Avenir Next" panose="020B0503020202020204" pitchFamily="34" charset="0"/>
                <a:ea typeface="+mn-ea"/>
                <a:cs typeface="+mn-cs"/>
              </a:rPr>
              <a:t>*recommend use of an interfacility transfer form!</a:t>
            </a:r>
            <a:endParaRPr lang="en-US" sz="2133" kern="1200" dirty="0">
              <a:solidFill>
                <a:prstClr val="black"/>
              </a:solidFill>
              <a:latin typeface="Calibri"/>
              <a:ea typeface="+mn-ea"/>
              <a:cs typeface="+mn-cs"/>
            </a:endParaRPr>
          </a:p>
        </p:txBody>
      </p:sp>
    </p:spTree>
    <p:extLst>
      <p:ext uri="{BB962C8B-B14F-4D97-AF65-F5344CB8AC3E}">
        <p14:creationId xmlns:p14="http://schemas.microsoft.com/office/powerpoint/2010/main" val="15206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7"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012E54"/>
        </a:solidFill>
        <a:effectLst/>
      </p:bgPr>
    </p:bg>
    <p:spTree>
      <p:nvGrpSpPr>
        <p:cNvPr id="1" name="">
          <a:extLst>
            <a:ext uri="{FF2B5EF4-FFF2-40B4-BE49-F238E27FC236}">
              <a16:creationId xmlns:a16="http://schemas.microsoft.com/office/drawing/2014/main" id="{6D7FEBC5-14AE-1013-6920-9ACC2FA04F9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81B6BBC-F8D0-1BD7-D22F-C2563AB6DB50}"/>
              </a:ext>
            </a:extLst>
          </p:cNvPr>
          <p:cNvSpPr/>
          <p:nvPr/>
        </p:nvSpPr>
        <p:spPr>
          <a:xfrm>
            <a:off x="0" y="0"/>
            <a:ext cx="12192000" cy="1498600"/>
          </a:xfrm>
          <a:prstGeom prst="rect">
            <a:avLst/>
          </a:prstGeom>
          <a:solidFill>
            <a:srgbClr val="85B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2933" kern="1200" dirty="0">
              <a:solidFill>
                <a:prstClr val="white"/>
              </a:solidFill>
              <a:latin typeface="Calibri"/>
            </a:endParaRPr>
          </a:p>
        </p:txBody>
      </p:sp>
      <p:sp>
        <p:nvSpPr>
          <p:cNvPr id="5" name="TextBox 4">
            <a:extLst>
              <a:ext uri="{FF2B5EF4-FFF2-40B4-BE49-F238E27FC236}">
                <a16:creationId xmlns:a16="http://schemas.microsoft.com/office/drawing/2014/main" id="{9354925A-D5E4-0F03-7CBF-665C75C8A353}"/>
              </a:ext>
            </a:extLst>
          </p:cNvPr>
          <p:cNvSpPr txBox="1"/>
          <p:nvPr/>
        </p:nvSpPr>
        <p:spPr>
          <a:xfrm>
            <a:off x="3047999" y="381000"/>
            <a:ext cx="8788400" cy="830997"/>
          </a:xfrm>
          <a:prstGeom prst="rect">
            <a:avLst/>
          </a:prstGeom>
          <a:noFill/>
        </p:spPr>
        <p:txBody>
          <a:bodyPr wrap="square">
            <a:spAutoFit/>
          </a:bodyPr>
          <a:lstStyle/>
          <a:p>
            <a:pPr defTabSz="609630" eaLnBrk="0" fontAlgn="base" hangingPunct="0">
              <a:spcBef>
                <a:spcPct val="0"/>
              </a:spcBef>
              <a:spcAft>
                <a:spcPct val="0"/>
              </a:spcAft>
              <a:buClrTx/>
            </a:pPr>
            <a:r>
              <a:rPr lang="en-US" altLang="en-US" sz="2400" b="1" kern="1200" dirty="0">
                <a:solidFill>
                  <a:prstClr val="white"/>
                </a:solidFill>
                <a:latin typeface="Segoe UI Semibold" panose="020B0702040204020203" pitchFamily="34" charset="0"/>
                <a:ea typeface="+mn-ea"/>
                <a:cs typeface="Segoe UI Semibold" panose="020B0702040204020203" pitchFamily="34" charset="0"/>
              </a:rPr>
              <a:t>What are the </a:t>
            </a:r>
            <a:r>
              <a:rPr lang="en-US" altLang="en-US" sz="2400" b="1" kern="1200" dirty="0">
                <a:solidFill>
                  <a:srgbClr val="012E54"/>
                </a:solidFill>
                <a:latin typeface="Segoe UI Black" panose="020B0A02040204020203" pitchFamily="34" charset="0"/>
                <a:ea typeface="Segoe UI Black" panose="020B0A02040204020203" pitchFamily="34" charset="0"/>
                <a:cs typeface="Segoe UI Semibold" panose="020B0702040204020203" pitchFamily="34" charset="0"/>
              </a:rPr>
              <a:t>systems-level</a:t>
            </a:r>
            <a:r>
              <a:rPr lang="en-US" altLang="en-US" sz="2400" b="1" kern="1200" dirty="0">
                <a:solidFill>
                  <a:prstClr val="white"/>
                </a:solidFill>
                <a:latin typeface="Segoe UI Semibold" panose="020B0702040204020203" pitchFamily="34" charset="0"/>
                <a:ea typeface="+mn-ea"/>
                <a:cs typeface="Segoe UI Semibold" panose="020B0702040204020203" pitchFamily="34" charset="0"/>
              </a:rPr>
              <a:t> barriers and facilitators to effective interfacility communication regarding MDRO status?</a:t>
            </a:r>
          </a:p>
        </p:txBody>
      </p:sp>
      <p:sp>
        <p:nvSpPr>
          <p:cNvPr id="6" name="Rounded Rectangle 5">
            <a:extLst>
              <a:ext uri="{FF2B5EF4-FFF2-40B4-BE49-F238E27FC236}">
                <a16:creationId xmlns:a16="http://schemas.microsoft.com/office/drawing/2014/main" id="{1FD39D41-68DB-7E8E-EE58-FD88B3CCD634}"/>
              </a:ext>
            </a:extLst>
          </p:cNvPr>
          <p:cNvSpPr/>
          <p:nvPr/>
        </p:nvSpPr>
        <p:spPr>
          <a:xfrm>
            <a:off x="355601" y="330200"/>
            <a:ext cx="2540000" cy="844811"/>
          </a:xfrm>
          <a:prstGeom prst="roundRect">
            <a:avLst/>
          </a:prstGeom>
          <a:solidFill>
            <a:srgbClr val="012E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r>
              <a:rPr lang="en-US" sz="3600" b="1" kern="1200" dirty="0">
                <a:solidFill>
                  <a:srgbClr val="FFDE59"/>
                </a:solidFill>
                <a:latin typeface="Segoe UI Black" panose="020B0A02040204020203" pitchFamily="34" charset="0"/>
                <a:ea typeface="Segoe UI Black" panose="020B0A02040204020203" pitchFamily="34" charset="0"/>
              </a:rPr>
              <a:t>aim 3</a:t>
            </a:r>
          </a:p>
        </p:txBody>
      </p:sp>
      <p:sp>
        <p:nvSpPr>
          <p:cNvPr id="13" name="Rounded Rectangle 12">
            <a:extLst>
              <a:ext uri="{FF2B5EF4-FFF2-40B4-BE49-F238E27FC236}">
                <a16:creationId xmlns:a16="http://schemas.microsoft.com/office/drawing/2014/main" id="{43B132B3-D26F-0397-A776-90EC94FB4B4C}"/>
              </a:ext>
            </a:extLst>
          </p:cNvPr>
          <p:cNvSpPr/>
          <p:nvPr/>
        </p:nvSpPr>
        <p:spPr>
          <a:xfrm>
            <a:off x="1778000" y="2243149"/>
            <a:ext cx="8565879" cy="844811"/>
          </a:xfrm>
          <a:prstGeom prst="roundRect">
            <a:avLst/>
          </a:prstGeom>
          <a:solidFill>
            <a:srgbClr val="85B5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r>
              <a:rPr lang="en-US" sz="2933" b="1" kern="1200" dirty="0">
                <a:solidFill>
                  <a:srgbClr val="FFDE59"/>
                </a:solidFill>
                <a:latin typeface="Segoe UI Black" panose="020B0A02040204020203" pitchFamily="34" charset="0"/>
                <a:ea typeface="Segoe UI Black" panose="020B0A02040204020203" pitchFamily="34" charset="0"/>
              </a:rPr>
              <a:t>Qualitative Key Informant Interviews</a:t>
            </a:r>
          </a:p>
        </p:txBody>
      </p:sp>
      <p:sp>
        <p:nvSpPr>
          <p:cNvPr id="9" name="Rounded Rectangle 8">
            <a:extLst>
              <a:ext uri="{FF2B5EF4-FFF2-40B4-BE49-F238E27FC236}">
                <a16:creationId xmlns:a16="http://schemas.microsoft.com/office/drawing/2014/main" id="{2078E757-1033-424E-576B-549AF8509D91}"/>
              </a:ext>
            </a:extLst>
          </p:cNvPr>
          <p:cNvSpPr/>
          <p:nvPr/>
        </p:nvSpPr>
        <p:spPr>
          <a:xfrm>
            <a:off x="1778000" y="3445719"/>
            <a:ext cx="2743975" cy="1498599"/>
          </a:xfrm>
          <a:prstGeom prst="roundRect">
            <a:avLst/>
          </a:prstGeom>
          <a:solidFill>
            <a:srgbClr val="012E54"/>
          </a:solidFill>
          <a:ln w="63500">
            <a:solidFill>
              <a:srgbClr val="85B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r>
              <a:rPr lang="en-US" sz="2333" b="1" kern="1200" dirty="0">
                <a:solidFill>
                  <a:prstClr val="white"/>
                </a:solidFill>
                <a:latin typeface="Segoe UI" panose="020B0502040204020203" pitchFamily="34" charset="0"/>
                <a:ea typeface="Segoe UI Black" panose="020B0A02040204020203" pitchFamily="34" charset="0"/>
                <a:cs typeface="Segoe UI" panose="020B0502040204020203" pitchFamily="34" charset="0"/>
              </a:rPr>
              <a:t>Acute Care</a:t>
            </a:r>
            <a:endParaRPr lang="en-US" altLang="en-US" sz="2333" b="1" kern="1200" dirty="0">
              <a:solidFill>
                <a:prstClr val="white"/>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10" name="Rounded Rectangle 9">
            <a:extLst>
              <a:ext uri="{FF2B5EF4-FFF2-40B4-BE49-F238E27FC236}">
                <a16:creationId xmlns:a16="http://schemas.microsoft.com/office/drawing/2014/main" id="{43AFDC67-FE2E-FB1C-EB94-E61A6E269BC5}"/>
              </a:ext>
            </a:extLst>
          </p:cNvPr>
          <p:cNvSpPr/>
          <p:nvPr/>
        </p:nvSpPr>
        <p:spPr>
          <a:xfrm>
            <a:off x="4699886" y="3445719"/>
            <a:ext cx="2733041" cy="1498599"/>
          </a:xfrm>
          <a:prstGeom prst="roundRect">
            <a:avLst/>
          </a:prstGeom>
          <a:solidFill>
            <a:srgbClr val="012E54"/>
          </a:solidFill>
          <a:ln w="63500">
            <a:solidFill>
              <a:srgbClr val="85B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r>
              <a:rPr lang="en-US" sz="2333" b="1" kern="1200" dirty="0">
                <a:solidFill>
                  <a:prstClr val="white"/>
                </a:solidFill>
                <a:latin typeface="Segoe UI" panose="020B0502040204020203" pitchFamily="34" charset="0"/>
                <a:ea typeface="Segoe UI Black" panose="020B0A02040204020203" pitchFamily="34" charset="0"/>
                <a:cs typeface="Segoe UI" panose="020B0502040204020203" pitchFamily="34" charset="0"/>
              </a:rPr>
              <a:t>Long-term Care</a:t>
            </a:r>
            <a:endParaRPr lang="en-US" altLang="en-US" sz="2333" b="1" kern="1200" dirty="0">
              <a:solidFill>
                <a:prstClr val="white"/>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14" name="Rounded Rectangle 13">
            <a:extLst>
              <a:ext uri="{FF2B5EF4-FFF2-40B4-BE49-F238E27FC236}">
                <a16:creationId xmlns:a16="http://schemas.microsoft.com/office/drawing/2014/main" id="{4A118A81-BD40-4E18-21A8-C067A197F9F8}"/>
              </a:ext>
            </a:extLst>
          </p:cNvPr>
          <p:cNvSpPr/>
          <p:nvPr/>
        </p:nvSpPr>
        <p:spPr>
          <a:xfrm>
            <a:off x="7610838" y="3429001"/>
            <a:ext cx="2733041" cy="1498599"/>
          </a:xfrm>
          <a:prstGeom prst="roundRect">
            <a:avLst/>
          </a:prstGeom>
          <a:solidFill>
            <a:srgbClr val="012E54"/>
          </a:solidFill>
          <a:ln w="63500">
            <a:solidFill>
              <a:srgbClr val="85B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r>
              <a:rPr lang="en-US" sz="2333" b="1" kern="1200" dirty="0">
                <a:solidFill>
                  <a:prstClr val="white"/>
                </a:solidFill>
                <a:latin typeface="Segoe UI" panose="020B0502040204020203" pitchFamily="34" charset="0"/>
                <a:ea typeface="Segoe UI Black" panose="020B0A02040204020203" pitchFamily="34" charset="0"/>
                <a:cs typeface="Segoe UI" panose="020B0502040204020203" pitchFamily="34" charset="0"/>
              </a:rPr>
              <a:t>Medical Transportation</a:t>
            </a:r>
            <a:endParaRPr lang="en-US" altLang="en-US" sz="2333" b="1" kern="1200" dirty="0">
              <a:solidFill>
                <a:prstClr val="white"/>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15" name="Rounded Rectangle 14">
            <a:extLst>
              <a:ext uri="{FF2B5EF4-FFF2-40B4-BE49-F238E27FC236}">
                <a16:creationId xmlns:a16="http://schemas.microsoft.com/office/drawing/2014/main" id="{17CAE7F4-1933-2E77-164E-769B22CE121E}"/>
              </a:ext>
            </a:extLst>
          </p:cNvPr>
          <p:cNvSpPr/>
          <p:nvPr/>
        </p:nvSpPr>
        <p:spPr>
          <a:xfrm>
            <a:off x="1778000" y="5224452"/>
            <a:ext cx="8565879" cy="947749"/>
          </a:xfrm>
          <a:prstGeom prst="roundRect">
            <a:avLst/>
          </a:prstGeom>
          <a:solidFill>
            <a:srgbClr val="012E54"/>
          </a:solidFill>
          <a:ln w="63500">
            <a:solidFill>
              <a:srgbClr val="85B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r>
              <a:rPr lang="en-US" altLang="en-US" sz="2400" b="1" kern="1200" dirty="0">
                <a:solidFill>
                  <a:prstClr val="white"/>
                </a:solidFill>
                <a:latin typeface="Segoe UI Semibold" panose="020B0702040204020203" pitchFamily="34" charset="0"/>
                <a:ea typeface="Segoe UI Black" panose="020B0A02040204020203" pitchFamily="34" charset="0"/>
                <a:cs typeface="Segoe UI Semibold" panose="020B0702040204020203" pitchFamily="34" charset="0"/>
              </a:rPr>
              <a:t>Clinical staff, administrators, infection preventionists</a:t>
            </a:r>
          </a:p>
        </p:txBody>
      </p:sp>
    </p:spTree>
    <p:extLst>
      <p:ext uri="{BB962C8B-B14F-4D97-AF65-F5344CB8AC3E}">
        <p14:creationId xmlns:p14="http://schemas.microsoft.com/office/powerpoint/2010/main" val="146298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4" grpId="0" animBg="1"/>
      <p:bldP spid="1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012E54"/>
        </a:solidFill>
        <a:effectLst/>
      </p:bgPr>
    </p:bg>
    <p:spTree>
      <p:nvGrpSpPr>
        <p:cNvPr id="1" name="">
          <a:extLst>
            <a:ext uri="{FF2B5EF4-FFF2-40B4-BE49-F238E27FC236}">
              <a16:creationId xmlns:a16="http://schemas.microsoft.com/office/drawing/2014/main" id="{F18E48A7-0968-6524-2962-0AB82C17DB2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AA50C92-81DE-75AF-3CFF-A6F0A71D494E}"/>
              </a:ext>
            </a:extLst>
          </p:cNvPr>
          <p:cNvSpPr/>
          <p:nvPr/>
        </p:nvSpPr>
        <p:spPr>
          <a:xfrm>
            <a:off x="0" y="0"/>
            <a:ext cx="12192000" cy="1498600"/>
          </a:xfrm>
          <a:prstGeom prst="rect">
            <a:avLst/>
          </a:prstGeom>
          <a:solidFill>
            <a:srgbClr val="85B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2933" kern="1200" dirty="0">
              <a:solidFill>
                <a:prstClr val="white"/>
              </a:solidFill>
              <a:latin typeface="Calibri"/>
            </a:endParaRPr>
          </a:p>
        </p:txBody>
      </p:sp>
      <p:sp>
        <p:nvSpPr>
          <p:cNvPr id="5" name="TextBox 4">
            <a:extLst>
              <a:ext uri="{FF2B5EF4-FFF2-40B4-BE49-F238E27FC236}">
                <a16:creationId xmlns:a16="http://schemas.microsoft.com/office/drawing/2014/main" id="{AD78604A-D950-DD73-B877-2E06BF7C05EE}"/>
              </a:ext>
            </a:extLst>
          </p:cNvPr>
          <p:cNvSpPr txBox="1"/>
          <p:nvPr/>
        </p:nvSpPr>
        <p:spPr>
          <a:xfrm>
            <a:off x="3047999" y="381000"/>
            <a:ext cx="8788400" cy="830997"/>
          </a:xfrm>
          <a:prstGeom prst="rect">
            <a:avLst/>
          </a:prstGeom>
          <a:noFill/>
        </p:spPr>
        <p:txBody>
          <a:bodyPr wrap="square">
            <a:spAutoFit/>
          </a:bodyPr>
          <a:lstStyle/>
          <a:p>
            <a:pPr defTabSz="609630" eaLnBrk="0" fontAlgn="base" hangingPunct="0">
              <a:spcBef>
                <a:spcPct val="0"/>
              </a:spcBef>
              <a:spcAft>
                <a:spcPct val="0"/>
              </a:spcAft>
              <a:buClrTx/>
            </a:pPr>
            <a:r>
              <a:rPr lang="en-US" altLang="en-US" sz="2400" b="1" kern="1200" dirty="0">
                <a:solidFill>
                  <a:prstClr val="white"/>
                </a:solidFill>
                <a:latin typeface="Segoe UI Semibold" panose="020B0702040204020203" pitchFamily="34" charset="0"/>
                <a:ea typeface="+mn-ea"/>
                <a:cs typeface="Segoe UI Semibold" panose="020B0702040204020203" pitchFamily="34" charset="0"/>
              </a:rPr>
              <a:t>What are the </a:t>
            </a:r>
            <a:r>
              <a:rPr lang="en-US" altLang="en-US" sz="2400" b="1" kern="1200" dirty="0">
                <a:solidFill>
                  <a:srgbClr val="012E54"/>
                </a:solidFill>
                <a:latin typeface="Segoe UI Black" panose="020B0A02040204020203" pitchFamily="34" charset="0"/>
                <a:ea typeface="Segoe UI Black" panose="020B0A02040204020203" pitchFamily="34" charset="0"/>
                <a:cs typeface="Segoe UI Semibold" panose="020B0702040204020203" pitchFamily="34" charset="0"/>
              </a:rPr>
              <a:t>systems-level</a:t>
            </a:r>
            <a:r>
              <a:rPr lang="en-US" altLang="en-US" sz="2400" b="1" kern="1200" dirty="0">
                <a:solidFill>
                  <a:prstClr val="white"/>
                </a:solidFill>
                <a:latin typeface="Segoe UI Semibold" panose="020B0702040204020203" pitchFamily="34" charset="0"/>
                <a:ea typeface="+mn-ea"/>
                <a:cs typeface="Segoe UI Semibold" panose="020B0702040204020203" pitchFamily="34" charset="0"/>
              </a:rPr>
              <a:t> barriers and facilitators to effective interfacility communication regarding MDRO status?</a:t>
            </a:r>
          </a:p>
        </p:txBody>
      </p:sp>
      <p:sp>
        <p:nvSpPr>
          <p:cNvPr id="6" name="Rounded Rectangle 5">
            <a:extLst>
              <a:ext uri="{FF2B5EF4-FFF2-40B4-BE49-F238E27FC236}">
                <a16:creationId xmlns:a16="http://schemas.microsoft.com/office/drawing/2014/main" id="{B2ADEBBE-8506-EEDF-7F23-11883A5A2050}"/>
              </a:ext>
            </a:extLst>
          </p:cNvPr>
          <p:cNvSpPr/>
          <p:nvPr/>
        </p:nvSpPr>
        <p:spPr>
          <a:xfrm>
            <a:off x="355601" y="330200"/>
            <a:ext cx="2540000" cy="844811"/>
          </a:xfrm>
          <a:prstGeom prst="roundRect">
            <a:avLst/>
          </a:prstGeom>
          <a:solidFill>
            <a:srgbClr val="012E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r>
              <a:rPr lang="en-US" sz="3600" b="1" kern="1200" dirty="0">
                <a:solidFill>
                  <a:srgbClr val="FFDE59"/>
                </a:solidFill>
                <a:latin typeface="Segoe UI Black" panose="020B0A02040204020203" pitchFamily="34" charset="0"/>
                <a:ea typeface="Segoe UI Black" panose="020B0A02040204020203" pitchFamily="34" charset="0"/>
              </a:rPr>
              <a:t>aim 3</a:t>
            </a:r>
          </a:p>
        </p:txBody>
      </p:sp>
      <p:sp>
        <p:nvSpPr>
          <p:cNvPr id="3" name="Rounded Rectangle 2">
            <a:extLst>
              <a:ext uri="{FF2B5EF4-FFF2-40B4-BE49-F238E27FC236}">
                <a16:creationId xmlns:a16="http://schemas.microsoft.com/office/drawing/2014/main" id="{0648BB42-15B5-8064-463D-52D2F8A106D1}"/>
              </a:ext>
            </a:extLst>
          </p:cNvPr>
          <p:cNvSpPr/>
          <p:nvPr/>
        </p:nvSpPr>
        <p:spPr>
          <a:xfrm>
            <a:off x="508000" y="2286388"/>
            <a:ext cx="2615474" cy="3816870"/>
          </a:xfrm>
          <a:prstGeom prst="roundRect">
            <a:avLst/>
          </a:prstGeom>
          <a:solidFill>
            <a:srgbClr val="85B5D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br>
              <a:rPr lang="en-US" sz="2200" b="1" i="1" kern="1200" dirty="0">
                <a:solidFill>
                  <a:srgbClr val="012E54"/>
                </a:solidFill>
                <a:latin typeface="Avenir Next" panose="020B0503020202020204" pitchFamily="34" charset="0"/>
              </a:rPr>
            </a:br>
            <a:br>
              <a:rPr lang="en-US" sz="2200" b="1" i="1" kern="1200" dirty="0">
                <a:solidFill>
                  <a:srgbClr val="012E54"/>
                </a:solidFill>
                <a:latin typeface="Avenir Next" panose="020B0503020202020204" pitchFamily="34" charset="0"/>
              </a:rPr>
            </a:br>
            <a:r>
              <a:rPr lang="en-US" sz="2200" b="1" kern="1200" dirty="0">
                <a:solidFill>
                  <a:srgbClr val="012E54"/>
                </a:solidFill>
                <a:latin typeface="Segoe UI" panose="020B0502040204020203" pitchFamily="34" charset="0"/>
                <a:cs typeface="Segoe UI" panose="020B0502040204020203" pitchFamily="34" charset="0"/>
              </a:rPr>
              <a:t>What are the </a:t>
            </a:r>
            <a:r>
              <a:rPr lang="en-US" sz="2200" b="1" kern="1200" dirty="0">
                <a:solidFill>
                  <a:srgbClr val="FFDE59"/>
                </a:solidFill>
                <a:latin typeface="Segoe UI" panose="020B0502040204020203" pitchFamily="34" charset="0"/>
                <a:cs typeface="Segoe UI" panose="020B0502040204020203" pitchFamily="34" charset="0"/>
              </a:rPr>
              <a:t>IFT communication processes? </a:t>
            </a:r>
            <a:r>
              <a:rPr lang="en-US" sz="1867" i="1" kern="1200" dirty="0">
                <a:solidFill>
                  <a:srgbClr val="012E54"/>
                </a:solidFill>
                <a:latin typeface="Segoe UI Light" panose="020B0502040204020203" pitchFamily="34" charset="0"/>
                <a:cs typeface="Segoe UI Light" panose="020B0502040204020203" pitchFamily="34" charset="0"/>
              </a:rPr>
              <a:t>(incoming vs. outgoing transfers)</a:t>
            </a:r>
            <a:endParaRPr lang="en-US" sz="2200" i="1" kern="1200" dirty="0">
              <a:solidFill>
                <a:srgbClr val="012E54"/>
              </a:solidFill>
              <a:latin typeface="Segoe UI Light" panose="020B0502040204020203" pitchFamily="34" charset="0"/>
              <a:cs typeface="Segoe UI Light" panose="020B0502040204020203" pitchFamily="34" charset="0"/>
            </a:endParaRPr>
          </a:p>
        </p:txBody>
      </p:sp>
      <p:sp>
        <p:nvSpPr>
          <p:cNvPr id="8" name="Rounded Rectangle 7">
            <a:extLst>
              <a:ext uri="{FF2B5EF4-FFF2-40B4-BE49-F238E27FC236}">
                <a16:creationId xmlns:a16="http://schemas.microsoft.com/office/drawing/2014/main" id="{086443C7-96BD-DEF9-D686-F567DE6AB80C}"/>
              </a:ext>
            </a:extLst>
          </p:cNvPr>
          <p:cNvSpPr/>
          <p:nvPr/>
        </p:nvSpPr>
        <p:spPr>
          <a:xfrm>
            <a:off x="3352800" y="2286388"/>
            <a:ext cx="2615473" cy="3816870"/>
          </a:xfrm>
          <a:prstGeom prst="roundRect">
            <a:avLst/>
          </a:prstGeom>
          <a:solidFill>
            <a:srgbClr val="85B5D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br>
              <a:rPr lang="en-US" sz="700" b="1" i="1" kern="1200" dirty="0">
                <a:solidFill>
                  <a:srgbClr val="012E54"/>
                </a:solidFill>
                <a:latin typeface="Avenir Next" panose="020B0503020202020204" pitchFamily="34" charset="0"/>
              </a:rPr>
            </a:br>
            <a:r>
              <a:rPr lang="en-US" sz="2200" b="1" kern="1200" dirty="0">
                <a:solidFill>
                  <a:srgbClr val="012E54"/>
                </a:solidFill>
                <a:latin typeface="Segoe UI" panose="020B0502040204020203" pitchFamily="34" charset="0"/>
                <a:cs typeface="Segoe UI" panose="020B0502040204020203" pitchFamily="34" charset="0"/>
              </a:rPr>
              <a:t>What </a:t>
            </a:r>
            <a:r>
              <a:rPr lang="en-US" sz="2200" b="1" kern="1200" dirty="0">
                <a:solidFill>
                  <a:srgbClr val="FFDE59"/>
                </a:solidFill>
                <a:latin typeface="Segoe UI" panose="020B0502040204020203" pitchFamily="34" charset="0"/>
                <a:cs typeface="Segoe UI" panose="020B0502040204020203" pitchFamily="34" charset="0"/>
              </a:rPr>
              <a:t>works?</a:t>
            </a:r>
            <a:r>
              <a:rPr lang="en-US" sz="2200" b="1" kern="1200" dirty="0">
                <a:solidFill>
                  <a:srgbClr val="012E54"/>
                </a:solidFill>
                <a:latin typeface="Segoe UI" panose="020B0502040204020203" pitchFamily="34" charset="0"/>
                <a:cs typeface="Segoe UI" panose="020B0502040204020203" pitchFamily="34" charset="0"/>
              </a:rPr>
              <a:t> What</a:t>
            </a:r>
            <a:r>
              <a:rPr lang="en-US" sz="2200" b="1" kern="1200" dirty="0">
                <a:solidFill>
                  <a:srgbClr val="FFDE59"/>
                </a:solidFill>
                <a:latin typeface="Segoe UI" panose="020B0502040204020203" pitchFamily="34" charset="0"/>
                <a:cs typeface="Segoe UI" panose="020B0502040204020203" pitchFamily="34" charset="0"/>
              </a:rPr>
              <a:t> doesn’t?</a:t>
            </a:r>
            <a:br>
              <a:rPr lang="en-US" sz="2200" b="1" i="1" kern="1200" dirty="0">
                <a:solidFill>
                  <a:srgbClr val="FFDE59"/>
                </a:solidFill>
                <a:latin typeface="Avenir Next" panose="020B0503020202020204" pitchFamily="34" charset="0"/>
              </a:rPr>
            </a:br>
            <a:endParaRPr lang="en-US" sz="2200" i="1" kern="1200" dirty="0">
              <a:solidFill>
                <a:srgbClr val="FFDE59"/>
              </a:solidFill>
              <a:latin typeface="Avenir Next" panose="020B0503020202020204" pitchFamily="34" charset="0"/>
            </a:endParaRPr>
          </a:p>
        </p:txBody>
      </p:sp>
      <p:sp>
        <p:nvSpPr>
          <p:cNvPr id="12" name="Rounded Rectangle 11">
            <a:extLst>
              <a:ext uri="{FF2B5EF4-FFF2-40B4-BE49-F238E27FC236}">
                <a16:creationId xmlns:a16="http://schemas.microsoft.com/office/drawing/2014/main" id="{7DF621BF-5586-EBCE-51AD-44B5FE5ACCEA}"/>
              </a:ext>
            </a:extLst>
          </p:cNvPr>
          <p:cNvSpPr/>
          <p:nvPr/>
        </p:nvSpPr>
        <p:spPr>
          <a:xfrm>
            <a:off x="6197600" y="2268245"/>
            <a:ext cx="2615473" cy="3816870"/>
          </a:xfrm>
          <a:prstGeom prst="roundRect">
            <a:avLst/>
          </a:prstGeom>
          <a:solidFill>
            <a:srgbClr val="85B5D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br>
              <a:rPr lang="en-US" sz="3200" b="1" i="1" kern="1200" dirty="0">
                <a:solidFill>
                  <a:srgbClr val="012E54"/>
                </a:solidFill>
                <a:latin typeface="Avenir Next" panose="020B0503020202020204" pitchFamily="34" charset="0"/>
              </a:rPr>
            </a:br>
            <a:r>
              <a:rPr lang="en-US" sz="2200" b="1" kern="1200" dirty="0">
                <a:solidFill>
                  <a:srgbClr val="012E54"/>
                </a:solidFill>
                <a:latin typeface="Segoe UI" panose="020B0502040204020203" pitchFamily="34" charset="0"/>
                <a:cs typeface="Segoe UI" panose="020B0502040204020203" pitchFamily="34" charset="0"/>
              </a:rPr>
              <a:t>What is the </a:t>
            </a:r>
            <a:r>
              <a:rPr lang="en-US" sz="2200" b="1" kern="1200" dirty="0">
                <a:solidFill>
                  <a:srgbClr val="FFDE59"/>
                </a:solidFill>
                <a:latin typeface="Segoe UI" panose="020B0502040204020203" pitchFamily="34" charset="0"/>
                <a:cs typeface="Segoe UI" panose="020B0502040204020203" pitchFamily="34" charset="0"/>
              </a:rPr>
              <a:t>role of relationships </a:t>
            </a:r>
            <a:r>
              <a:rPr lang="en-US" sz="2200" b="1" kern="1200" dirty="0">
                <a:solidFill>
                  <a:srgbClr val="012E54"/>
                </a:solidFill>
                <a:latin typeface="Segoe UI" panose="020B0502040204020203" pitchFamily="34" charset="0"/>
                <a:cs typeface="Segoe UI" panose="020B0502040204020203" pitchFamily="34" charset="0"/>
              </a:rPr>
              <a:t>in IFT communication?</a:t>
            </a:r>
          </a:p>
        </p:txBody>
      </p:sp>
      <p:sp>
        <p:nvSpPr>
          <p:cNvPr id="17" name="Rounded Rectangle 16">
            <a:extLst>
              <a:ext uri="{FF2B5EF4-FFF2-40B4-BE49-F238E27FC236}">
                <a16:creationId xmlns:a16="http://schemas.microsoft.com/office/drawing/2014/main" id="{025E6AF0-1729-CBFD-4355-911339CFEE83}"/>
              </a:ext>
            </a:extLst>
          </p:cNvPr>
          <p:cNvSpPr/>
          <p:nvPr/>
        </p:nvSpPr>
        <p:spPr>
          <a:xfrm>
            <a:off x="9068527" y="2304530"/>
            <a:ext cx="2615473" cy="3816870"/>
          </a:xfrm>
          <a:prstGeom prst="roundRect">
            <a:avLst/>
          </a:prstGeom>
          <a:solidFill>
            <a:srgbClr val="85B5D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br>
              <a:rPr lang="en-US" sz="2200" b="1" i="1" kern="1200" dirty="0">
                <a:solidFill>
                  <a:srgbClr val="012E54"/>
                </a:solidFill>
                <a:latin typeface="Avenir Next" panose="020B0503020202020204" pitchFamily="34" charset="0"/>
              </a:rPr>
            </a:br>
            <a:br>
              <a:rPr lang="en-US" sz="2667" b="1" i="1" kern="1200" dirty="0">
                <a:solidFill>
                  <a:srgbClr val="012E54"/>
                </a:solidFill>
                <a:latin typeface="Avenir Next" panose="020B0503020202020204" pitchFamily="34" charset="0"/>
              </a:rPr>
            </a:br>
            <a:r>
              <a:rPr lang="en-US" sz="2200" b="1" kern="1200" dirty="0">
                <a:solidFill>
                  <a:srgbClr val="012E54"/>
                </a:solidFill>
                <a:latin typeface="Segoe UI" panose="020B0502040204020203" pitchFamily="34" charset="0"/>
                <a:cs typeface="Segoe UI" panose="020B0502040204020203" pitchFamily="34" charset="0"/>
              </a:rPr>
              <a:t>What are the impacts of IFT communication on </a:t>
            </a:r>
            <a:r>
              <a:rPr lang="en-US" sz="2200" b="1" kern="1200" dirty="0">
                <a:solidFill>
                  <a:srgbClr val="FFDE59"/>
                </a:solidFill>
                <a:latin typeface="Segoe UI" panose="020B0502040204020203" pitchFamily="34" charset="0"/>
                <a:cs typeface="Segoe UI" panose="020B0502040204020203" pitchFamily="34" charset="0"/>
              </a:rPr>
              <a:t>MDRO transmission?</a:t>
            </a:r>
          </a:p>
        </p:txBody>
      </p:sp>
      <p:pic>
        <p:nvPicPr>
          <p:cNvPr id="19" name="Graphic 18" descr="Badge 1 with solid fill">
            <a:extLst>
              <a:ext uri="{FF2B5EF4-FFF2-40B4-BE49-F238E27FC236}">
                <a16:creationId xmlns:a16="http://schemas.microsoft.com/office/drawing/2014/main" id="{3B7C213C-0DEA-A1D8-4AD3-A776B9F2CBA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320800" y="2514600"/>
            <a:ext cx="1016001" cy="1016001"/>
          </a:xfrm>
          <a:prstGeom prst="rect">
            <a:avLst/>
          </a:prstGeom>
        </p:spPr>
      </p:pic>
      <p:pic>
        <p:nvPicPr>
          <p:cNvPr id="21" name="Graphic 20" descr="Badge with solid fill">
            <a:extLst>
              <a:ext uri="{FF2B5EF4-FFF2-40B4-BE49-F238E27FC236}">
                <a16:creationId xmlns:a16="http://schemas.microsoft.com/office/drawing/2014/main" id="{21A4DFA8-DBD1-1C63-FD36-12B3F937E23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152537" y="2514600"/>
            <a:ext cx="1016001" cy="1016001"/>
          </a:xfrm>
          <a:prstGeom prst="rect">
            <a:avLst/>
          </a:prstGeom>
        </p:spPr>
      </p:pic>
      <p:pic>
        <p:nvPicPr>
          <p:cNvPr id="23" name="Graphic 22" descr="Badge 3 with solid fill">
            <a:extLst>
              <a:ext uri="{FF2B5EF4-FFF2-40B4-BE49-F238E27FC236}">
                <a16:creationId xmlns:a16="http://schemas.microsoft.com/office/drawing/2014/main" id="{BCF0585B-A749-FBD9-D306-15DDC86362C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17657" y="2514600"/>
            <a:ext cx="1016001" cy="1016001"/>
          </a:xfrm>
          <a:prstGeom prst="rect">
            <a:avLst/>
          </a:prstGeom>
        </p:spPr>
      </p:pic>
      <p:pic>
        <p:nvPicPr>
          <p:cNvPr id="25" name="Graphic 24" descr="Badge 4 with solid fill">
            <a:extLst>
              <a:ext uri="{FF2B5EF4-FFF2-40B4-BE49-F238E27FC236}">
                <a16:creationId xmlns:a16="http://schemas.microsoft.com/office/drawing/2014/main" id="{CF0F497C-9AEF-5EAA-238A-4F4E54DFB7F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868263" y="2514600"/>
            <a:ext cx="1016001" cy="1016001"/>
          </a:xfrm>
          <a:prstGeom prst="rect">
            <a:avLst/>
          </a:prstGeom>
        </p:spPr>
      </p:pic>
    </p:spTree>
    <p:extLst>
      <p:ext uri="{BB962C8B-B14F-4D97-AF65-F5344CB8AC3E}">
        <p14:creationId xmlns:p14="http://schemas.microsoft.com/office/powerpoint/2010/main" val="11729829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012E54"/>
        </a:solidFill>
        <a:effectLst/>
      </p:bgPr>
    </p:bg>
    <p:spTree>
      <p:nvGrpSpPr>
        <p:cNvPr id="1" name="">
          <a:extLst>
            <a:ext uri="{FF2B5EF4-FFF2-40B4-BE49-F238E27FC236}">
              <a16:creationId xmlns:a16="http://schemas.microsoft.com/office/drawing/2014/main" id="{837F8343-D638-7459-7444-72030B311E4B}"/>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3EC215BC-70E7-A6FB-2FA9-4C2A68F71E48}"/>
              </a:ext>
            </a:extLst>
          </p:cNvPr>
          <p:cNvSpPr/>
          <p:nvPr/>
        </p:nvSpPr>
        <p:spPr>
          <a:xfrm>
            <a:off x="8062976" y="4239233"/>
            <a:ext cx="3570225" cy="2288567"/>
          </a:xfrm>
          <a:prstGeom prst="roundRect">
            <a:avLst/>
          </a:prstGeom>
          <a:solidFill>
            <a:srgbClr val="012E54"/>
          </a:solidFill>
          <a:ln w="63500">
            <a:solidFill>
              <a:srgbClr val="85B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81019" indent="-381019" defTabSz="609630">
              <a:buClrTx/>
              <a:buFont typeface="System Font Regular"/>
              <a:buChar char="-"/>
            </a:pPr>
            <a:r>
              <a:rPr lang="en-US" altLang="en-US" sz="2133" b="1" kern="1200" dirty="0">
                <a:solidFill>
                  <a:prstClr val="white"/>
                </a:solidFill>
                <a:latin typeface="Segoe UI Semibold" panose="020B0702040204020203" pitchFamily="34" charset="0"/>
                <a:cs typeface="Segoe UI Semibold" panose="020B0702040204020203" pitchFamily="34" charset="0"/>
              </a:rPr>
              <a:t>Identify </a:t>
            </a:r>
            <a:r>
              <a:rPr lang="en-US" altLang="en-US" sz="2133" b="1" kern="1200" dirty="0">
                <a:solidFill>
                  <a:srgbClr val="FFDE59"/>
                </a:solidFill>
                <a:latin typeface="Segoe UI" panose="020B0502040204020203" pitchFamily="34" charset="0"/>
                <a:cs typeface="Segoe UI" panose="020B0502040204020203" pitchFamily="34" charset="0"/>
              </a:rPr>
              <a:t>gaps and opportunities in interfacility-transfer communication </a:t>
            </a:r>
            <a:r>
              <a:rPr lang="en-US" altLang="en-US" sz="2133" b="1" kern="1200" dirty="0">
                <a:solidFill>
                  <a:prstClr val="white"/>
                </a:solidFill>
                <a:latin typeface="Segoe UI Semibold" panose="020B0702040204020203" pitchFamily="34" charset="0"/>
                <a:cs typeface="Segoe UI Semibold" panose="020B0702040204020203" pitchFamily="34" charset="0"/>
              </a:rPr>
              <a:t>processes </a:t>
            </a:r>
          </a:p>
        </p:txBody>
      </p:sp>
      <p:sp>
        <p:nvSpPr>
          <p:cNvPr id="5" name="Rounded Rectangle 4">
            <a:extLst>
              <a:ext uri="{FF2B5EF4-FFF2-40B4-BE49-F238E27FC236}">
                <a16:creationId xmlns:a16="http://schemas.microsoft.com/office/drawing/2014/main" id="{25CC2819-D835-6395-347E-CBE6BFCEE41B}"/>
              </a:ext>
            </a:extLst>
          </p:cNvPr>
          <p:cNvSpPr/>
          <p:nvPr/>
        </p:nvSpPr>
        <p:spPr>
          <a:xfrm>
            <a:off x="4328329" y="4225663"/>
            <a:ext cx="3570225" cy="2288567"/>
          </a:xfrm>
          <a:prstGeom prst="roundRect">
            <a:avLst/>
          </a:prstGeom>
          <a:solidFill>
            <a:srgbClr val="012E54"/>
          </a:solidFill>
          <a:ln w="63500">
            <a:solidFill>
              <a:srgbClr val="85B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81019" indent="-381019" defTabSz="609630">
              <a:buClrTx/>
              <a:buFont typeface="System Font Regular"/>
              <a:buChar char="-"/>
            </a:pPr>
            <a:r>
              <a:rPr lang="en-US" altLang="en-US" sz="2133" b="1" kern="1200" dirty="0">
                <a:solidFill>
                  <a:prstClr val="white"/>
                </a:solidFill>
                <a:latin typeface="Segoe UI Semibold" panose="020B0702040204020203" pitchFamily="34" charset="0"/>
                <a:cs typeface="Segoe UI Semibold" panose="020B0702040204020203" pitchFamily="34" charset="0"/>
              </a:rPr>
              <a:t>Awareness of </a:t>
            </a:r>
            <a:r>
              <a:rPr lang="en-US" altLang="en-US" sz="2133" b="1" kern="1200" dirty="0">
                <a:solidFill>
                  <a:srgbClr val="FFDE59"/>
                </a:solidFill>
                <a:latin typeface="Segoe UI" panose="020B0502040204020203" pitchFamily="34" charset="0"/>
                <a:ea typeface="Segoe UI Black" panose="020B0A02040204020203" pitchFamily="34" charset="0"/>
                <a:cs typeface="Segoe UI" panose="020B0502040204020203" pitchFamily="34" charset="0"/>
              </a:rPr>
              <a:t>MDRO trends</a:t>
            </a:r>
            <a:r>
              <a:rPr lang="en-US" altLang="en-US" sz="2133" b="1" kern="1200" dirty="0">
                <a:solidFill>
                  <a:srgbClr val="FFDE59"/>
                </a:solidFill>
                <a:latin typeface="Segoe UI Semibold" panose="020B0702040204020203" pitchFamily="34" charset="0"/>
                <a:cs typeface="Segoe UI Semibold" panose="020B0702040204020203" pitchFamily="34" charset="0"/>
              </a:rPr>
              <a:t> </a:t>
            </a:r>
            <a:r>
              <a:rPr lang="en-US" altLang="en-US" sz="2133" b="1" kern="1200" dirty="0">
                <a:solidFill>
                  <a:prstClr val="white"/>
                </a:solidFill>
                <a:latin typeface="Segoe UI Semibold" panose="020B0702040204020203" pitchFamily="34" charset="0"/>
                <a:cs typeface="Segoe UI Semibold" panose="020B0702040204020203" pitchFamily="34" charset="0"/>
              </a:rPr>
              <a:t>in ICD-10 data</a:t>
            </a:r>
          </a:p>
          <a:p>
            <a:pPr marL="381019" indent="-381019" defTabSz="609630">
              <a:buClrTx/>
              <a:buFont typeface="System Font Regular"/>
              <a:buChar char="-"/>
            </a:pPr>
            <a:r>
              <a:rPr lang="en-US" altLang="en-US" sz="2133" b="1" kern="1200" dirty="0">
                <a:solidFill>
                  <a:prstClr val="white"/>
                </a:solidFill>
                <a:latin typeface="Segoe UI Semibold" panose="020B0702040204020203" pitchFamily="34" charset="0"/>
                <a:cs typeface="Segoe UI Semibold" panose="020B0702040204020203" pitchFamily="34" charset="0"/>
              </a:rPr>
              <a:t>May help inform refinement of </a:t>
            </a:r>
            <a:r>
              <a:rPr lang="en-US" altLang="en-US" sz="2133" b="1" kern="1200" dirty="0">
                <a:solidFill>
                  <a:srgbClr val="FFDE59"/>
                </a:solidFill>
                <a:latin typeface="Segoe UI" panose="020B0502040204020203" pitchFamily="34" charset="0"/>
                <a:cs typeface="Segoe UI" panose="020B0502040204020203" pitchFamily="34" charset="0"/>
              </a:rPr>
              <a:t>targeted admission screening  </a:t>
            </a:r>
          </a:p>
        </p:txBody>
      </p:sp>
      <p:sp>
        <p:nvSpPr>
          <p:cNvPr id="8" name="Rounded Rectangle 7">
            <a:extLst>
              <a:ext uri="{FF2B5EF4-FFF2-40B4-BE49-F238E27FC236}">
                <a16:creationId xmlns:a16="http://schemas.microsoft.com/office/drawing/2014/main" id="{85333D95-75C0-61D1-8D04-58AA3062F7A7}"/>
              </a:ext>
            </a:extLst>
          </p:cNvPr>
          <p:cNvSpPr/>
          <p:nvPr/>
        </p:nvSpPr>
        <p:spPr>
          <a:xfrm>
            <a:off x="599788" y="4239233"/>
            <a:ext cx="3570225" cy="2288567"/>
          </a:xfrm>
          <a:prstGeom prst="roundRect">
            <a:avLst/>
          </a:prstGeom>
          <a:solidFill>
            <a:srgbClr val="012E54"/>
          </a:solidFill>
          <a:ln w="63500">
            <a:solidFill>
              <a:srgbClr val="85B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81019" indent="-381019" defTabSz="609630">
              <a:buClrTx/>
              <a:buFont typeface="System Font Regular"/>
              <a:buChar char="-"/>
            </a:pPr>
            <a:r>
              <a:rPr lang="en-US" altLang="en-US" sz="2133" b="1" kern="1200" dirty="0">
                <a:solidFill>
                  <a:prstClr val="white"/>
                </a:solidFill>
                <a:latin typeface="Segoe UI Semibold" panose="020B0702040204020203" pitchFamily="34" charset="0"/>
                <a:cs typeface="Segoe UI Semibold" panose="020B0702040204020203" pitchFamily="34" charset="0"/>
              </a:rPr>
              <a:t>Raise healthcare personnel </a:t>
            </a:r>
            <a:r>
              <a:rPr lang="en-US" altLang="en-US" sz="2133" b="1" kern="1200" dirty="0">
                <a:solidFill>
                  <a:srgbClr val="FFDE59"/>
                </a:solidFill>
                <a:latin typeface="Segoe UI" panose="020B0502040204020203" pitchFamily="34" charset="0"/>
                <a:cs typeface="Segoe UI" panose="020B0502040204020203" pitchFamily="34" charset="0"/>
              </a:rPr>
              <a:t>awareness of IFT in the burden of MDROs</a:t>
            </a:r>
          </a:p>
        </p:txBody>
      </p:sp>
      <p:sp>
        <p:nvSpPr>
          <p:cNvPr id="10" name="Rectangle 9">
            <a:extLst>
              <a:ext uri="{FF2B5EF4-FFF2-40B4-BE49-F238E27FC236}">
                <a16:creationId xmlns:a16="http://schemas.microsoft.com/office/drawing/2014/main" id="{A22FAA86-01BB-CCAA-3956-8592783B86CA}"/>
              </a:ext>
            </a:extLst>
          </p:cNvPr>
          <p:cNvSpPr/>
          <p:nvPr/>
        </p:nvSpPr>
        <p:spPr>
          <a:xfrm>
            <a:off x="0" y="0"/>
            <a:ext cx="12192000" cy="1498600"/>
          </a:xfrm>
          <a:prstGeom prst="rect">
            <a:avLst/>
          </a:prstGeom>
          <a:solidFill>
            <a:srgbClr val="85B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2933" kern="1200" dirty="0">
              <a:solidFill>
                <a:prstClr val="white"/>
              </a:solidFill>
              <a:latin typeface="Calibri"/>
            </a:endParaRPr>
          </a:p>
        </p:txBody>
      </p:sp>
      <p:sp>
        <p:nvSpPr>
          <p:cNvPr id="12" name="TextBox 11">
            <a:extLst>
              <a:ext uri="{FF2B5EF4-FFF2-40B4-BE49-F238E27FC236}">
                <a16:creationId xmlns:a16="http://schemas.microsoft.com/office/drawing/2014/main" id="{CE9A721B-6BC0-3207-AF3E-08FF6311918A}"/>
              </a:ext>
            </a:extLst>
          </p:cNvPr>
          <p:cNvSpPr txBox="1"/>
          <p:nvPr/>
        </p:nvSpPr>
        <p:spPr>
          <a:xfrm>
            <a:off x="101600" y="304054"/>
            <a:ext cx="6553200" cy="830997"/>
          </a:xfrm>
          <a:prstGeom prst="rect">
            <a:avLst/>
          </a:prstGeom>
          <a:noFill/>
        </p:spPr>
        <p:txBody>
          <a:bodyPr wrap="square">
            <a:spAutoFit/>
          </a:bodyPr>
          <a:lstStyle/>
          <a:p>
            <a:pPr algn="ctr" defTabSz="609630">
              <a:buClrTx/>
            </a:pPr>
            <a:r>
              <a:rPr lang="en-US" sz="4800" b="1" kern="1200" dirty="0">
                <a:solidFill>
                  <a:srgbClr val="FFDE59"/>
                </a:solidFill>
                <a:latin typeface="Segoe UI Black" panose="020B0A02040204020203" pitchFamily="34" charset="0"/>
                <a:ea typeface="Segoe UI Black" panose="020B0A02040204020203" pitchFamily="34" charset="0"/>
                <a:cs typeface="+mn-cs"/>
              </a:rPr>
              <a:t>potential impacts</a:t>
            </a:r>
          </a:p>
        </p:txBody>
      </p:sp>
      <p:sp>
        <p:nvSpPr>
          <p:cNvPr id="15" name="Rounded Rectangle 14">
            <a:extLst>
              <a:ext uri="{FF2B5EF4-FFF2-40B4-BE49-F238E27FC236}">
                <a16:creationId xmlns:a16="http://schemas.microsoft.com/office/drawing/2014/main" id="{0E474C6B-68E3-1847-A33C-00EF14DAD7A5}"/>
              </a:ext>
            </a:extLst>
          </p:cNvPr>
          <p:cNvSpPr/>
          <p:nvPr/>
        </p:nvSpPr>
        <p:spPr>
          <a:xfrm>
            <a:off x="599788" y="2463801"/>
            <a:ext cx="3570225" cy="1600763"/>
          </a:xfrm>
          <a:prstGeom prst="roundRect">
            <a:avLst/>
          </a:prstGeom>
          <a:solidFill>
            <a:srgbClr val="2B5F88"/>
          </a:solidFill>
          <a:ln w="63500">
            <a:solidFill>
              <a:srgbClr val="85B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eaLnBrk="0" fontAlgn="base" hangingPunct="0">
              <a:spcBef>
                <a:spcPct val="0"/>
              </a:spcBef>
              <a:spcAft>
                <a:spcPct val="0"/>
              </a:spcAft>
              <a:buClrTx/>
            </a:pPr>
            <a:r>
              <a:rPr lang="en-US" altLang="en-US" sz="1800" b="1" kern="1200" dirty="0">
                <a:solidFill>
                  <a:prstClr val="white"/>
                </a:solidFill>
                <a:latin typeface="Segoe UI Semibold" panose="020B0702040204020203" pitchFamily="34" charset="0"/>
                <a:cs typeface="Segoe UI Semibold" panose="020B0702040204020203" pitchFamily="34" charset="0"/>
              </a:rPr>
              <a:t>Determine the impact of interfacility transfer networks on </a:t>
            </a:r>
            <a:r>
              <a:rPr lang="en-US" altLang="en-US" sz="1800" b="1" kern="1200" dirty="0">
                <a:solidFill>
                  <a:prstClr val="white"/>
                </a:solidFill>
                <a:latin typeface="Segoe UI Black" panose="020B0A02040204020203" pitchFamily="34" charset="0"/>
                <a:ea typeface="Segoe UI Black" panose="020B0A02040204020203" pitchFamily="34" charset="0"/>
                <a:cs typeface="Segoe UI Semibold" panose="020B0702040204020203" pitchFamily="34" charset="0"/>
              </a:rPr>
              <a:t>hospital-level</a:t>
            </a:r>
            <a:r>
              <a:rPr lang="en-US" altLang="en-US" sz="1800" b="1" kern="1200" dirty="0">
                <a:solidFill>
                  <a:prstClr val="white"/>
                </a:solidFill>
                <a:latin typeface="Segoe UI Semibold" panose="020B0702040204020203" pitchFamily="34" charset="0"/>
                <a:cs typeface="Segoe UI Semibold" panose="020B0702040204020203" pitchFamily="34" charset="0"/>
              </a:rPr>
              <a:t> MDRO burden.</a:t>
            </a:r>
          </a:p>
        </p:txBody>
      </p:sp>
      <p:sp>
        <p:nvSpPr>
          <p:cNvPr id="9" name="Rounded Rectangle 8">
            <a:extLst>
              <a:ext uri="{FF2B5EF4-FFF2-40B4-BE49-F238E27FC236}">
                <a16:creationId xmlns:a16="http://schemas.microsoft.com/office/drawing/2014/main" id="{0BB2BC20-187D-9858-0F3E-5EC2467B313E}"/>
              </a:ext>
            </a:extLst>
          </p:cNvPr>
          <p:cNvSpPr/>
          <p:nvPr/>
        </p:nvSpPr>
        <p:spPr>
          <a:xfrm>
            <a:off x="1009392" y="1766170"/>
            <a:ext cx="2754220" cy="844811"/>
          </a:xfrm>
          <a:prstGeom prst="roundRect">
            <a:avLst/>
          </a:prstGeom>
          <a:solidFill>
            <a:srgbClr val="85B5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r>
              <a:rPr lang="en-US" sz="3200" b="1" kern="1200" dirty="0">
                <a:solidFill>
                  <a:srgbClr val="FFDE59"/>
                </a:solidFill>
                <a:latin typeface="Segoe UI Black" panose="020B0A02040204020203" pitchFamily="34" charset="0"/>
                <a:ea typeface="Segoe UI Black" panose="020B0A02040204020203" pitchFamily="34" charset="0"/>
              </a:rPr>
              <a:t>aim 1</a:t>
            </a:r>
          </a:p>
        </p:txBody>
      </p:sp>
      <p:sp>
        <p:nvSpPr>
          <p:cNvPr id="16" name="Rounded Rectangle 15">
            <a:extLst>
              <a:ext uri="{FF2B5EF4-FFF2-40B4-BE49-F238E27FC236}">
                <a16:creationId xmlns:a16="http://schemas.microsoft.com/office/drawing/2014/main" id="{BD0D975F-C7D6-14AC-B940-A45F2215A3A3}"/>
              </a:ext>
            </a:extLst>
          </p:cNvPr>
          <p:cNvSpPr/>
          <p:nvPr/>
        </p:nvSpPr>
        <p:spPr>
          <a:xfrm>
            <a:off x="4328329" y="2463801"/>
            <a:ext cx="3570225" cy="1600763"/>
          </a:xfrm>
          <a:prstGeom prst="roundRect">
            <a:avLst/>
          </a:prstGeom>
          <a:solidFill>
            <a:srgbClr val="2B5F88"/>
          </a:solidFill>
          <a:ln w="63500">
            <a:solidFill>
              <a:srgbClr val="85B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eaLnBrk="0" fontAlgn="base" hangingPunct="0">
              <a:spcBef>
                <a:spcPct val="0"/>
              </a:spcBef>
              <a:spcAft>
                <a:spcPct val="0"/>
              </a:spcAft>
              <a:buClrTx/>
            </a:pPr>
            <a:r>
              <a:rPr lang="en-US" altLang="en-US" sz="1733" b="1" kern="1200" dirty="0">
                <a:solidFill>
                  <a:prstClr val="white"/>
                </a:solidFill>
                <a:latin typeface="Segoe UI Semibold" panose="020B0702040204020203" pitchFamily="34" charset="0"/>
                <a:cs typeface="Segoe UI Semibold" panose="020B0702040204020203" pitchFamily="34" charset="0"/>
              </a:rPr>
              <a:t>Identify </a:t>
            </a:r>
            <a:r>
              <a:rPr lang="en-US" altLang="en-US" sz="1733" b="1" kern="1200" dirty="0">
                <a:solidFill>
                  <a:prstClr val="white"/>
                </a:solidFill>
                <a:latin typeface="Segoe UI Black" panose="020B0A02040204020203" pitchFamily="34" charset="0"/>
                <a:ea typeface="Segoe UI Black" panose="020B0A02040204020203" pitchFamily="34" charset="0"/>
                <a:cs typeface="Segoe UI Semibold" panose="020B0702040204020203" pitchFamily="34" charset="0"/>
              </a:rPr>
              <a:t>patient-level</a:t>
            </a:r>
            <a:r>
              <a:rPr lang="en-US" altLang="en-US" sz="1733" b="1" kern="1200" dirty="0">
                <a:solidFill>
                  <a:prstClr val="white"/>
                </a:solidFill>
                <a:latin typeface="Segoe UI Semibold" panose="020B0702040204020203" pitchFamily="34" charset="0"/>
                <a:cs typeface="Segoe UI Semibold" panose="020B0702040204020203" pitchFamily="34" charset="0"/>
              </a:rPr>
              <a:t> predictors of MDRO presence upon hospital admission from long-term care.</a:t>
            </a:r>
          </a:p>
        </p:txBody>
      </p:sp>
      <p:sp>
        <p:nvSpPr>
          <p:cNvPr id="7" name="Rounded Rectangle 6">
            <a:extLst>
              <a:ext uri="{FF2B5EF4-FFF2-40B4-BE49-F238E27FC236}">
                <a16:creationId xmlns:a16="http://schemas.microsoft.com/office/drawing/2014/main" id="{C3CD4C41-76F8-BABD-358D-DC04BD8A8119}"/>
              </a:ext>
            </a:extLst>
          </p:cNvPr>
          <p:cNvSpPr/>
          <p:nvPr/>
        </p:nvSpPr>
        <p:spPr>
          <a:xfrm>
            <a:off x="4737933" y="1752600"/>
            <a:ext cx="2754220" cy="844811"/>
          </a:xfrm>
          <a:prstGeom prst="roundRect">
            <a:avLst/>
          </a:prstGeom>
          <a:solidFill>
            <a:srgbClr val="85B5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r>
              <a:rPr lang="en-US" sz="3200" b="1" kern="1200" dirty="0">
                <a:solidFill>
                  <a:srgbClr val="FFDE59"/>
                </a:solidFill>
                <a:latin typeface="Avenir Next" panose="020B0503020202020204" pitchFamily="34" charset="0"/>
              </a:rPr>
              <a:t>aim 2</a:t>
            </a:r>
          </a:p>
        </p:txBody>
      </p:sp>
      <p:sp>
        <p:nvSpPr>
          <p:cNvPr id="17" name="Rounded Rectangle 16">
            <a:extLst>
              <a:ext uri="{FF2B5EF4-FFF2-40B4-BE49-F238E27FC236}">
                <a16:creationId xmlns:a16="http://schemas.microsoft.com/office/drawing/2014/main" id="{60A5D897-F686-EEC0-E61F-0ACAC265A7A2}"/>
              </a:ext>
            </a:extLst>
          </p:cNvPr>
          <p:cNvSpPr/>
          <p:nvPr/>
        </p:nvSpPr>
        <p:spPr>
          <a:xfrm>
            <a:off x="8062976" y="2463800"/>
            <a:ext cx="3570225" cy="1600763"/>
          </a:xfrm>
          <a:prstGeom prst="roundRect">
            <a:avLst/>
          </a:prstGeom>
          <a:solidFill>
            <a:srgbClr val="2B5F88"/>
          </a:solidFill>
          <a:ln w="63500">
            <a:solidFill>
              <a:srgbClr val="85B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eaLnBrk="0" fontAlgn="base" hangingPunct="0">
              <a:spcBef>
                <a:spcPct val="0"/>
              </a:spcBef>
              <a:spcAft>
                <a:spcPct val="0"/>
              </a:spcAft>
              <a:buClrTx/>
            </a:pPr>
            <a:r>
              <a:rPr lang="en-US" altLang="en-US" sz="1733" b="1" kern="1200" dirty="0">
                <a:solidFill>
                  <a:prstClr val="white"/>
                </a:solidFill>
                <a:latin typeface="Segoe UI Semibold" panose="020B0702040204020203" pitchFamily="34" charset="0"/>
                <a:cs typeface="Segoe UI Semibold" panose="020B0702040204020203" pitchFamily="34" charset="0"/>
              </a:rPr>
              <a:t>Highlight </a:t>
            </a:r>
            <a:r>
              <a:rPr lang="en-US" altLang="en-US" sz="1733" b="1" kern="1200" dirty="0">
                <a:solidFill>
                  <a:prstClr val="white"/>
                </a:solidFill>
                <a:latin typeface="Segoe UI Black" panose="020B0A02040204020203" pitchFamily="34" charset="0"/>
                <a:ea typeface="Segoe UI Black" panose="020B0A02040204020203" pitchFamily="34" charset="0"/>
                <a:cs typeface="Segoe UI Semibold" panose="020B0702040204020203" pitchFamily="34" charset="0"/>
              </a:rPr>
              <a:t>systems-level</a:t>
            </a:r>
            <a:r>
              <a:rPr lang="en-US" altLang="en-US" sz="1733" b="1" kern="1200" dirty="0">
                <a:solidFill>
                  <a:prstClr val="white"/>
                </a:solidFill>
                <a:latin typeface="Segoe UI Semibold" panose="020B0702040204020203" pitchFamily="34" charset="0"/>
                <a:cs typeface="Segoe UI Semibold" panose="020B0702040204020203" pitchFamily="34" charset="0"/>
              </a:rPr>
              <a:t> barriers and facilitators to interfacility MDRO communication.</a:t>
            </a:r>
          </a:p>
        </p:txBody>
      </p:sp>
      <p:sp>
        <p:nvSpPr>
          <p:cNvPr id="4" name="Rounded Rectangle 3">
            <a:extLst>
              <a:ext uri="{FF2B5EF4-FFF2-40B4-BE49-F238E27FC236}">
                <a16:creationId xmlns:a16="http://schemas.microsoft.com/office/drawing/2014/main" id="{872F7A97-6140-DE5B-2051-D6A9E2CA7A25}"/>
              </a:ext>
            </a:extLst>
          </p:cNvPr>
          <p:cNvSpPr/>
          <p:nvPr/>
        </p:nvSpPr>
        <p:spPr>
          <a:xfrm>
            <a:off x="8472580" y="1766170"/>
            <a:ext cx="2754220" cy="844811"/>
          </a:xfrm>
          <a:prstGeom prst="roundRect">
            <a:avLst/>
          </a:prstGeom>
          <a:solidFill>
            <a:srgbClr val="85B5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r>
              <a:rPr lang="en-US" sz="3200" b="1" kern="1200" dirty="0">
                <a:solidFill>
                  <a:srgbClr val="FFDE59"/>
                </a:solidFill>
                <a:latin typeface="Avenir Next" panose="020B0503020202020204" pitchFamily="34" charset="0"/>
              </a:rPr>
              <a:t>aim 3</a:t>
            </a:r>
          </a:p>
        </p:txBody>
      </p:sp>
      <p:sp>
        <p:nvSpPr>
          <p:cNvPr id="2" name="Rectangle 1">
            <a:extLst>
              <a:ext uri="{FF2B5EF4-FFF2-40B4-BE49-F238E27FC236}">
                <a16:creationId xmlns:a16="http://schemas.microsoft.com/office/drawing/2014/main" id="{77503DD2-E5F5-C5ED-C882-54B9D3B32AA9}"/>
              </a:ext>
            </a:extLst>
          </p:cNvPr>
          <p:cNvSpPr/>
          <p:nvPr/>
        </p:nvSpPr>
        <p:spPr>
          <a:xfrm>
            <a:off x="4242646" y="1651000"/>
            <a:ext cx="3682154" cy="4978400"/>
          </a:xfrm>
          <a:prstGeom prst="rect">
            <a:avLst/>
          </a:prstGeom>
          <a:solidFill>
            <a:srgbClr val="012E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dirty="0">
              <a:solidFill>
                <a:prstClr val="white"/>
              </a:solidFill>
              <a:latin typeface="Calibri"/>
            </a:endParaRPr>
          </a:p>
        </p:txBody>
      </p:sp>
      <p:sp>
        <p:nvSpPr>
          <p:cNvPr id="6" name="Rectangle 5">
            <a:extLst>
              <a:ext uri="{FF2B5EF4-FFF2-40B4-BE49-F238E27FC236}">
                <a16:creationId xmlns:a16="http://schemas.microsoft.com/office/drawing/2014/main" id="{B1F6E2FD-8ABE-3B7C-507D-68047118B098}"/>
              </a:ext>
            </a:extLst>
          </p:cNvPr>
          <p:cNvSpPr/>
          <p:nvPr/>
        </p:nvSpPr>
        <p:spPr>
          <a:xfrm>
            <a:off x="7984236" y="1750033"/>
            <a:ext cx="3759200" cy="4978400"/>
          </a:xfrm>
          <a:prstGeom prst="rect">
            <a:avLst/>
          </a:prstGeom>
          <a:solidFill>
            <a:srgbClr val="012E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dirty="0">
              <a:solidFill>
                <a:prstClr val="white"/>
              </a:solidFill>
              <a:latin typeface="Calibri"/>
            </a:endParaRPr>
          </a:p>
        </p:txBody>
      </p:sp>
    </p:spTree>
    <p:extLst>
      <p:ext uri="{BB962C8B-B14F-4D97-AF65-F5344CB8AC3E}">
        <p14:creationId xmlns:p14="http://schemas.microsoft.com/office/powerpoint/2010/main" val="400675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012E54"/>
        </a:solidFill>
        <a:effectLst/>
      </p:bgPr>
    </p:bg>
    <p:spTree>
      <p:nvGrpSpPr>
        <p:cNvPr id="1" name="">
          <a:extLst>
            <a:ext uri="{FF2B5EF4-FFF2-40B4-BE49-F238E27FC236}">
              <a16:creationId xmlns:a16="http://schemas.microsoft.com/office/drawing/2014/main" id="{8A3FCC51-2A1A-0F07-964C-5A9B3FAE0DF8}"/>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D520593C-1DF4-2731-31B2-79BCFB13F308}"/>
              </a:ext>
            </a:extLst>
          </p:cNvPr>
          <p:cNvSpPr/>
          <p:nvPr/>
        </p:nvSpPr>
        <p:spPr>
          <a:xfrm>
            <a:off x="599788" y="2463801"/>
            <a:ext cx="3570225" cy="1600763"/>
          </a:xfrm>
          <a:prstGeom prst="roundRect">
            <a:avLst/>
          </a:prstGeom>
          <a:solidFill>
            <a:srgbClr val="2B5F88"/>
          </a:solidFill>
          <a:ln w="63500">
            <a:solidFill>
              <a:srgbClr val="85B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eaLnBrk="0" fontAlgn="base" hangingPunct="0">
              <a:spcBef>
                <a:spcPct val="0"/>
              </a:spcBef>
              <a:spcAft>
                <a:spcPct val="0"/>
              </a:spcAft>
              <a:buClrTx/>
            </a:pPr>
            <a:r>
              <a:rPr lang="en-US" altLang="en-US" sz="1800" kern="1200" dirty="0">
                <a:solidFill>
                  <a:prstClr val="white"/>
                </a:solidFill>
                <a:latin typeface="Avenir Next" panose="020B0503020202020204" pitchFamily="34" charset="0"/>
              </a:rPr>
              <a:t>Determine the impact of interfacility transfer networks on </a:t>
            </a:r>
            <a:r>
              <a:rPr lang="en-US" altLang="en-US" sz="1800" b="1" kern="1200" dirty="0">
                <a:solidFill>
                  <a:prstClr val="white"/>
                </a:solidFill>
                <a:latin typeface="Avenir Next" panose="020B0503020202020204" pitchFamily="34" charset="0"/>
              </a:rPr>
              <a:t>hospital-level</a:t>
            </a:r>
            <a:r>
              <a:rPr lang="en-US" altLang="en-US" sz="1800" kern="1200" dirty="0">
                <a:solidFill>
                  <a:prstClr val="white"/>
                </a:solidFill>
                <a:latin typeface="Avenir Next Medium" panose="020B0503020202020204" pitchFamily="34" charset="0"/>
              </a:rPr>
              <a:t> </a:t>
            </a:r>
            <a:r>
              <a:rPr lang="en-US" altLang="en-US" sz="1800" kern="1200" dirty="0">
                <a:solidFill>
                  <a:prstClr val="white"/>
                </a:solidFill>
                <a:latin typeface="Avenir Next" panose="020B0503020202020204" pitchFamily="34" charset="0"/>
              </a:rPr>
              <a:t>MDRO burden.</a:t>
            </a:r>
          </a:p>
        </p:txBody>
      </p:sp>
      <p:sp>
        <p:nvSpPr>
          <p:cNvPr id="6" name="Rounded Rectangle 5">
            <a:extLst>
              <a:ext uri="{FF2B5EF4-FFF2-40B4-BE49-F238E27FC236}">
                <a16:creationId xmlns:a16="http://schemas.microsoft.com/office/drawing/2014/main" id="{A6E6A7BA-FD06-6E76-E184-467AF2E3BDBD}"/>
              </a:ext>
            </a:extLst>
          </p:cNvPr>
          <p:cNvSpPr/>
          <p:nvPr/>
        </p:nvSpPr>
        <p:spPr>
          <a:xfrm>
            <a:off x="4328329" y="2463801"/>
            <a:ext cx="3570225" cy="1600763"/>
          </a:xfrm>
          <a:prstGeom prst="roundRect">
            <a:avLst/>
          </a:prstGeom>
          <a:solidFill>
            <a:srgbClr val="2B5F88"/>
          </a:solidFill>
          <a:ln w="63500">
            <a:solidFill>
              <a:srgbClr val="85B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eaLnBrk="0" fontAlgn="base" hangingPunct="0">
              <a:spcBef>
                <a:spcPct val="0"/>
              </a:spcBef>
              <a:spcAft>
                <a:spcPct val="0"/>
              </a:spcAft>
              <a:buClrTx/>
            </a:pPr>
            <a:r>
              <a:rPr lang="en-US" altLang="en-US" sz="1733" kern="1200" dirty="0">
                <a:solidFill>
                  <a:prstClr val="white"/>
                </a:solidFill>
                <a:latin typeface="Avenir Next" panose="020B0503020202020204" pitchFamily="34" charset="0"/>
              </a:rPr>
              <a:t>Identify </a:t>
            </a:r>
            <a:r>
              <a:rPr lang="en-US" altLang="en-US" sz="1733" b="1" kern="1200" dirty="0">
                <a:solidFill>
                  <a:prstClr val="white"/>
                </a:solidFill>
                <a:latin typeface="Avenir Next" panose="020B0503020202020204" pitchFamily="34" charset="0"/>
              </a:rPr>
              <a:t>patient-level </a:t>
            </a:r>
            <a:r>
              <a:rPr lang="en-US" altLang="en-US" sz="1733" kern="1200" dirty="0">
                <a:solidFill>
                  <a:prstClr val="white"/>
                </a:solidFill>
                <a:latin typeface="Avenir Next" panose="020B0503020202020204" pitchFamily="34" charset="0"/>
              </a:rPr>
              <a:t>predictors of MDRO presence upon hospital admission from long-term care.</a:t>
            </a:r>
          </a:p>
        </p:txBody>
      </p:sp>
      <p:sp>
        <p:nvSpPr>
          <p:cNvPr id="19" name="Rounded Rectangle 18">
            <a:extLst>
              <a:ext uri="{FF2B5EF4-FFF2-40B4-BE49-F238E27FC236}">
                <a16:creationId xmlns:a16="http://schemas.microsoft.com/office/drawing/2014/main" id="{E58E1263-59B9-5869-4632-A9D64D2B7AA0}"/>
              </a:ext>
            </a:extLst>
          </p:cNvPr>
          <p:cNvSpPr/>
          <p:nvPr/>
        </p:nvSpPr>
        <p:spPr>
          <a:xfrm>
            <a:off x="8062976" y="2463800"/>
            <a:ext cx="3570225" cy="1600763"/>
          </a:xfrm>
          <a:prstGeom prst="roundRect">
            <a:avLst/>
          </a:prstGeom>
          <a:solidFill>
            <a:srgbClr val="2B5F88"/>
          </a:solidFill>
          <a:ln w="63500">
            <a:solidFill>
              <a:srgbClr val="85B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eaLnBrk="0" fontAlgn="base" hangingPunct="0">
              <a:spcBef>
                <a:spcPct val="0"/>
              </a:spcBef>
              <a:spcAft>
                <a:spcPct val="0"/>
              </a:spcAft>
              <a:buClrTx/>
            </a:pPr>
            <a:r>
              <a:rPr lang="en-US" altLang="en-US" sz="1733" kern="1200" dirty="0">
                <a:solidFill>
                  <a:prstClr val="white"/>
                </a:solidFill>
                <a:latin typeface="Avenir Next" panose="020B0503020202020204" pitchFamily="34" charset="0"/>
              </a:rPr>
              <a:t>Highlight </a:t>
            </a:r>
            <a:r>
              <a:rPr lang="en-US" altLang="en-US" sz="1733" b="1" kern="1200" dirty="0">
                <a:solidFill>
                  <a:prstClr val="white"/>
                </a:solidFill>
                <a:latin typeface="Avenir Next" panose="020B0503020202020204" pitchFamily="34" charset="0"/>
              </a:rPr>
              <a:t>systems-level</a:t>
            </a:r>
            <a:r>
              <a:rPr lang="en-US" altLang="en-US" sz="1733" kern="1200" dirty="0">
                <a:solidFill>
                  <a:prstClr val="white"/>
                </a:solidFill>
                <a:latin typeface="Avenir Next" panose="020B0503020202020204" pitchFamily="34" charset="0"/>
              </a:rPr>
              <a:t> barriers and facilitators to interfacility MDRO communication.</a:t>
            </a:r>
          </a:p>
        </p:txBody>
      </p:sp>
      <p:sp>
        <p:nvSpPr>
          <p:cNvPr id="3" name="Rounded Rectangle 2">
            <a:extLst>
              <a:ext uri="{FF2B5EF4-FFF2-40B4-BE49-F238E27FC236}">
                <a16:creationId xmlns:a16="http://schemas.microsoft.com/office/drawing/2014/main" id="{54D2504E-7433-6A17-FCEB-4469B471FDC8}"/>
              </a:ext>
            </a:extLst>
          </p:cNvPr>
          <p:cNvSpPr/>
          <p:nvPr/>
        </p:nvSpPr>
        <p:spPr>
          <a:xfrm>
            <a:off x="8062976" y="4239233"/>
            <a:ext cx="3570225" cy="2288567"/>
          </a:xfrm>
          <a:prstGeom prst="roundRect">
            <a:avLst/>
          </a:prstGeom>
          <a:solidFill>
            <a:srgbClr val="012E54"/>
          </a:solidFill>
          <a:ln w="63500">
            <a:solidFill>
              <a:srgbClr val="85B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81019" indent="-381019" defTabSz="609630">
              <a:buClrTx/>
              <a:buFont typeface="System Font Regular"/>
              <a:buChar char="-"/>
            </a:pPr>
            <a:r>
              <a:rPr lang="en-US" altLang="en-US" sz="2133" b="1" kern="1200" dirty="0">
                <a:solidFill>
                  <a:srgbClr val="FFDE59"/>
                </a:solidFill>
                <a:latin typeface="Avenir Next" panose="020B0503020202020204" pitchFamily="34" charset="0"/>
              </a:rPr>
              <a:t>Recruitment for qualitative interviews!</a:t>
            </a:r>
          </a:p>
        </p:txBody>
      </p:sp>
      <p:sp>
        <p:nvSpPr>
          <p:cNvPr id="5" name="Rounded Rectangle 4">
            <a:extLst>
              <a:ext uri="{FF2B5EF4-FFF2-40B4-BE49-F238E27FC236}">
                <a16:creationId xmlns:a16="http://schemas.microsoft.com/office/drawing/2014/main" id="{86CC440F-0A5E-F3C5-611C-08CBF48FEEA9}"/>
              </a:ext>
            </a:extLst>
          </p:cNvPr>
          <p:cNvSpPr/>
          <p:nvPr/>
        </p:nvSpPr>
        <p:spPr>
          <a:xfrm>
            <a:off x="4328329" y="4225663"/>
            <a:ext cx="3570225" cy="2288567"/>
          </a:xfrm>
          <a:prstGeom prst="roundRect">
            <a:avLst/>
          </a:prstGeom>
          <a:solidFill>
            <a:srgbClr val="012E54"/>
          </a:solidFill>
          <a:ln w="63500">
            <a:solidFill>
              <a:srgbClr val="85B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81019" indent="-381019" defTabSz="609630">
              <a:buClrTx/>
              <a:buFont typeface="System Font Regular"/>
              <a:buChar char="-"/>
            </a:pPr>
            <a:r>
              <a:rPr lang="en-US" altLang="en-US" sz="2133" kern="1200" dirty="0">
                <a:solidFill>
                  <a:prstClr val="white"/>
                </a:solidFill>
                <a:latin typeface="Avenir Next" panose="020B0503020202020204" pitchFamily="34" charset="0"/>
              </a:rPr>
              <a:t>Merge in </a:t>
            </a:r>
            <a:r>
              <a:rPr lang="en-US" altLang="en-US" sz="2133" b="1" kern="1200" dirty="0">
                <a:solidFill>
                  <a:srgbClr val="FFDE59"/>
                </a:solidFill>
                <a:latin typeface="Avenir Next" panose="020B0503020202020204" pitchFamily="34" charset="0"/>
              </a:rPr>
              <a:t>social vulnerability index data </a:t>
            </a:r>
          </a:p>
        </p:txBody>
      </p:sp>
      <p:sp>
        <p:nvSpPr>
          <p:cNvPr id="8" name="Rounded Rectangle 7">
            <a:extLst>
              <a:ext uri="{FF2B5EF4-FFF2-40B4-BE49-F238E27FC236}">
                <a16:creationId xmlns:a16="http://schemas.microsoft.com/office/drawing/2014/main" id="{9D4A5F21-808F-33AD-D66F-F19BCC5419AD}"/>
              </a:ext>
            </a:extLst>
          </p:cNvPr>
          <p:cNvSpPr/>
          <p:nvPr/>
        </p:nvSpPr>
        <p:spPr>
          <a:xfrm>
            <a:off x="599788" y="4239233"/>
            <a:ext cx="3570225" cy="2288567"/>
          </a:xfrm>
          <a:prstGeom prst="roundRect">
            <a:avLst/>
          </a:prstGeom>
          <a:solidFill>
            <a:srgbClr val="012E54"/>
          </a:solidFill>
          <a:ln w="63500">
            <a:solidFill>
              <a:srgbClr val="85B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81019" indent="-381019" defTabSz="609630">
              <a:buClrTx/>
              <a:buFont typeface="System Font Regular"/>
              <a:buChar char="-"/>
            </a:pPr>
            <a:r>
              <a:rPr lang="en-US" altLang="en-US" sz="2133" b="1" kern="1200" dirty="0">
                <a:solidFill>
                  <a:srgbClr val="FFDE59"/>
                </a:solidFill>
                <a:latin typeface="Avenir Next" panose="020B0503020202020204" pitchFamily="34" charset="0"/>
              </a:rPr>
              <a:t>Complete analysis!</a:t>
            </a:r>
          </a:p>
        </p:txBody>
      </p:sp>
      <p:sp>
        <p:nvSpPr>
          <p:cNvPr id="10" name="Rectangle 9">
            <a:extLst>
              <a:ext uri="{FF2B5EF4-FFF2-40B4-BE49-F238E27FC236}">
                <a16:creationId xmlns:a16="http://schemas.microsoft.com/office/drawing/2014/main" id="{C573CBD9-1C9C-561C-FDED-EE3C41232090}"/>
              </a:ext>
            </a:extLst>
          </p:cNvPr>
          <p:cNvSpPr/>
          <p:nvPr/>
        </p:nvSpPr>
        <p:spPr>
          <a:xfrm>
            <a:off x="0" y="0"/>
            <a:ext cx="12192000" cy="1498600"/>
          </a:xfrm>
          <a:prstGeom prst="rect">
            <a:avLst/>
          </a:prstGeom>
          <a:solidFill>
            <a:srgbClr val="85B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2933" kern="1200" dirty="0">
              <a:solidFill>
                <a:prstClr val="white"/>
              </a:solidFill>
              <a:latin typeface="Calibri"/>
            </a:endParaRPr>
          </a:p>
        </p:txBody>
      </p:sp>
      <p:sp>
        <p:nvSpPr>
          <p:cNvPr id="12" name="TextBox 11">
            <a:extLst>
              <a:ext uri="{FF2B5EF4-FFF2-40B4-BE49-F238E27FC236}">
                <a16:creationId xmlns:a16="http://schemas.microsoft.com/office/drawing/2014/main" id="{1404D06D-BBEF-3356-F08D-4160E68E9142}"/>
              </a:ext>
            </a:extLst>
          </p:cNvPr>
          <p:cNvSpPr txBox="1"/>
          <p:nvPr/>
        </p:nvSpPr>
        <p:spPr>
          <a:xfrm>
            <a:off x="101600" y="304054"/>
            <a:ext cx="8178800" cy="830997"/>
          </a:xfrm>
          <a:prstGeom prst="rect">
            <a:avLst/>
          </a:prstGeom>
          <a:noFill/>
        </p:spPr>
        <p:txBody>
          <a:bodyPr wrap="square">
            <a:spAutoFit/>
          </a:bodyPr>
          <a:lstStyle/>
          <a:p>
            <a:pPr algn="ctr" defTabSz="609630">
              <a:buClrTx/>
            </a:pPr>
            <a:r>
              <a:rPr lang="en-US" sz="4800" b="1" kern="1200" dirty="0">
                <a:solidFill>
                  <a:srgbClr val="FFDE59"/>
                </a:solidFill>
                <a:latin typeface="Segoe UI Black" panose="020B0A02040204020203" pitchFamily="34" charset="0"/>
                <a:ea typeface="Segoe UI Black" panose="020B0A02040204020203" pitchFamily="34" charset="0"/>
                <a:cs typeface="+mn-cs"/>
              </a:rPr>
              <a:t>near future directions</a:t>
            </a:r>
          </a:p>
        </p:txBody>
      </p:sp>
      <p:sp>
        <p:nvSpPr>
          <p:cNvPr id="9" name="Rounded Rectangle 8">
            <a:extLst>
              <a:ext uri="{FF2B5EF4-FFF2-40B4-BE49-F238E27FC236}">
                <a16:creationId xmlns:a16="http://schemas.microsoft.com/office/drawing/2014/main" id="{CE55C0C2-F9B0-BCFA-AE2E-DD6CE020FA51}"/>
              </a:ext>
            </a:extLst>
          </p:cNvPr>
          <p:cNvSpPr/>
          <p:nvPr/>
        </p:nvSpPr>
        <p:spPr>
          <a:xfrm>
            <a:off x="1009392" y="1766170"/>
            <a:ext cx="2754220" cy="844811"/>
          </a:xfrm>
          <a:prstGeom prst="roundRect">
            <a:avLst/>
          </a:prstGeom>
          <a:solidFill>
            <a:srgbClr val="85B5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r>
              <a:rPr lang="en-US" sz="3200" b="1" kern="1200" dirty="0">
                <a:solidFill>
                  <a:srgbClr val="FFDE59"/>
                </a:solidFill>
                <a:latin typeface="Segoe UI Black" panose="020B0A02040204020203" pitchFamily="34" charset="0"/>
                <a:ea typeface="Segoe UI Black" panose="020B0A02040204020203" pitchFamily="34" charset="0"/>
              </a:rPr>
              <a:t>aim 1</a:t>
            </a:r>
          </a:p>
        </p:txBody>
      </p:sp>
      <p:sp>
        <p:nvSpPr>
          <p:cNvPr id="7" name="Rounded Rectangle 6">
            <a:extLst>
              <a:ext uri="{FF2B5EF4-FFF2-40B4-BE49-F238E27FC236}">
                <a16:creationId xmlns:a16="http://schemas.microsoft.com/office/drawing/2014/main" id="{BBFC6680-EDB7-9F85-C792-38403B3A3840}"/>
              </a:ext>
            </a:extLst>
          </p:cNvPr>
          <p:cNvSpPr/>
          <p:nvPr/>
        </p:nvSpPr>
        <p:spPr>
          <a:xfrm>
            <a:off x="4737933" y="1752600"/>
            <a:ext cx="2754220" cy="844811"/>
          </a:xfrm>
          <a:prstGeom prst="roundRect">
            <a:avLst/>
          </a:prstGeom>
          <a:solidFill>
            <a:srgbClr val="85B5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r>
              <a:rPr lang="en-US" sz="3200" b="1" kern="1200" dirty="0">
                <a:solidFill>
                  <a:srgbClr val="FFDE59"/>
                </a:solidFill>
                <a:latin typeface="Segoe UI Black" panose="020B0A02040204020203" pitchFamily="34" charset="0"/>
                <a:ea typeface="Segoe UI Black" panose="020B0A02040204020203" pitchFamily="34" charset="0"/>
              </a:rPr>
              <a:t>aim 2</a:t>
            </a:r>
          </a:p>
        </p:txBody>
      </p:sp>
      <p:sp>
        <p:nvSpPr>
          <p:cNvPr id="4" name="Rounded Rectangle 3">
            <a:extLst>
              <a:ext uri="{FF2B5EF4-FFF2-40B4-BE49-F238E27FC236}">
                <a16:creationId xmlns:a16="http://schemas.microsoft.com/office/drawing/2014/main" id="{89ECAFE3-B0B8-9597-E9E1-7F3D80DBE711}"/>
              </a:ext>
            </a:extLst>
          </p:cNvPr>
          <p:cNvSpPr/>
          <p:nvPr/>
        </p:nvSpPr>
        <p:spPr>
          <a:xfrm>
            <a:off x="8472580" y="1766170"/>
            <a:ext cx="2754220" cy="844811"/>
          </a:xfrm>
          <a:prstGeom prst="roundRect">
            <a:avLst/>
          </a:prstGeom>
          <a:solidFill>
            <a:srgbClr val="85B5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r>
              <a:rPr lang="en-US" sz="3200" b="1" kern="1200" dirty="0">
                <a:solidFill>
                  <a:srgbClr val="FFDE59"/>
                </a:solidFill>
                <a:latin typeface="Segoe UI Black" panose="020B0A02040204020203" pitchFamily="34" charset="0"/>
                <a:ea typeface="Segoe UI Black" panose="020B0A02040204020203" pitchFamily="34" charset="0"/>
              </a:rPr>
              <a:t>aim 3</a:t>
            </a:r>
          </a:p>
        </p:txBody>
      </p:sp>
      <p:sp>
        <p:nvSpPr>
          <p:cNvPr id="11" name="Rounded Rectangle 10">
            <a:extLst>
              <a:ext uri="{FF2B5EF4-FFF2-40B4-BE49-F238E27FC236}">
                <a16:creationId xmlns:a16="http://schemas.microsoft.com/office/drawing/2014/main" id="{1813AFCB-AA15-0E07-2ADC-F0F3248536EF}"/>
              </a:ext>
            </a:extLst>
          </p:cNvPr>
          <p:cNvSpPr/>
          <p:nvPr/>
        </p:nvSpPr>
        <p:spPr>
          <a:xfrm>
            <a:off x="8062976" y="4223576"/>
            <a:ext cx="3570225" cy="2288567"/>
          </a:xfrm>
          <a:prstGeom prst="roundRect">
            <a:avLst/>
          </a:prstGeom>
          <a:solidFill>
            <a:srgbClr val="012E54"/>
          </a:solidFill>
          <a:ln w="63500">
            <a:solidFill>
              <a:srgbClr val="85B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81019" indent="-381019" defTabSz="609630">
              <a:buClrTx/>
              <a:buFont typeface="System Font Regular"/>
              <a:buChar char="-"/>
            </a:pPr>
            <a:r>
              <a:rPr lang="en-US" altLang="en-US" sz="2133" b="1" kern="1200" dirty="0">
                <a:solidFill>
                  <a:prstClr val="white"/>
                </a:solidFill>
                <a:latin typeface="Segoe UI Semibold" panose="020B0702040204020203" pitchFamily="34" charset="0"/>
                <a:cs typeface="Segoe UI Semibold" panose="020B0702040204020203" pitchFamily="34" charset="0"/>
              </a:rPr>
              <a:t>Collaborate with large EHRs to </a:t>
            </a:r>
            <a:r>
              <a:rPr lang="en-US" altLang="en-US" sz="2133" b="1" kern="1200" dirty="0">
                <a:solidFill>
                  <a:srgbClr val="FFDE59"/>
                </a:solidFill>
                <a:latin typeface="Segoe UI" panose="020B0502040204020203" pitchFamily="34" charset="0"/>
                <a:cs typeface="Segoe UI" panose="020B0502040204020203" pitchFamily="34" charset="0"/>
              </a:rPr>
              <a:t>standardize IFT communication processes</a:t>
            </a:r>
          </a:p>
        </p:txBody>
      </p:sp>
      <p:sp>
        <p:nvSpPr>
          <p:cNvPr id="13" name="Rounded Rectangle 12">
            <a:extLst>
              <a:ext uri="{FF2B5EF4-FFF2-40B4-BE49-F238E27FC236}">
                <a16:creationId xmlns:a16="http://schemas.microsoft.com/office/drawing/2014/main" id="{3585B370-EA82-F094-7D43-8ABB88F07D2E}"/>
              </a:ext>
            </a:extLst>
          </p:cNvPr>
          <p:cNvSpPr/>
          <p:nvPr/>
        </p:nvSpPr>
        <p:spPr>
          <a:xfrm>
            <a:off x="4328329" y="4210006"/>
            <a:ext cx="3570225" cy="2288567"/>
          </a:xfrm>
          <a:prstGeom prst="roundRect">
            <a:avLst/>
          </a:prstGeom>
          <a:solidFill>
            <a:srgbClr val="012E54"/>
          </a:solidFill>
          <a:ln w="63500">
            <a:solidFill>
              <a:srgbClr val="85B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81019" indent="-381019" defTabSz="609630">
              <a:buClrTx/>
              <a:buFont typeface="System Font Regular"/>
              <a:buChar char="-"/>
            </a:pPr>
            <a:r>
              <a:rPr lang="en-US" altLang="en-US" sz="2133" b="1" kern="1200" dirty="0">
                <a:solidFill>
                  <a:prstClr val="white"/>
                </a:solidFill>
                <a:latin typeface="Segoe UI Semibold" panose="020B0702040204020203" pitchFamily="34" charset="0"/>
                <a:cs typeface="Segoe UI Semibold" panose="020B0702040204020203" pitchFamily="34" charset="0"/>
              </a:rPr>
              <a:t>Compare</a:t>
            </a:r>
            <a:r>
              <a:rPr lang="en-US" altLang="en-US" sz="2133" b="1" kern="1200" dirty="0">
                <a:solidFill>
                  <a:srgbClr val="FFDE59"/>
                </a:solidFill>
                <a:latin typeface="Segoe UI Semibold" panose="020B0702040204020203" pitchFamily="34" charset="0"/>
                <a:cs typeface="Segoe UI Semibold" panose="020B0702040204020203" pitchFamily="34" charset="0"/>
              </a:rPr>
              <a:t> </a:t>
            </a:r>
            <a:r>
              <a:rPr lang="en-US" altLang="en-US" sz="2133" b="1" kern="1200" dirty="0">
                <a:solidFill>
                  <a:srgbClr val="FFDE59"/>
                </a:solidFill>
                <a:latin typeface="Segoe UI" panose="020B0502040204020203" pitchFamily="34" charset="0"/>
                <a:cs typeface="Segoe UI" panose="020B0502040204020203" pitchFamily="34" charset="0"/>
              </a:rPr>
              <a:t>targeted vs. broad</a:t>
            </a:r>
            <a:r>
              <a:rPr lang="en-US" altLang="en-US" sz="2133" b="1" kern="1200" dirty="0">
                <a:solidFill>
                  <a:srgbClr val="FFDE59"/>
                </a:solidFill>
                <a:latin typeface="Segoe UI Semibold" panose="020B0702040204020203" pitchFamily="34" charset="0"/>
                <a:cs typeface="Segoe UI Semibold" panose="020B0702040204020203" pitchFamily="34" charset="0"/>
              </a:rPr>
              <a:t> </a:t>
            </a:r>
            <a:r>
              <a:rPr lang="en-US" altLang="en-US" sz="2133" b="1" kern="1200" dirty="0">
                <a:solidFill>
                  <a:prstClr val="white"/>
                </a:solidFill>
                <a:latin typeface="Segoe UI Semibold" panose="020B0702040204020203" pitchFamily="34" charset="0"/>
                <a:cs typeface="Segoe UI Semibold" panose="020B0702040204020203" pitchFamily="34" charset="0"/>
              </a:rPr>
              <a:t>admission screening effectiveness</a:t>
            </a:r>
          </a:p>
        </p:txBody>
      </p:sp>
      <p:sp>
        <p:nvSpPr>
          <p:cNvPr id="14" name="Rounded Rectangle 13">
            <a:extLst>
              <a:ext uri="{FF2B5EF4-FFF2-40B4-BE49-F238E27FC236}">
                <a16:creationId xmlns:a16="http://schemas.microsoft.com/office/drawing/2014/main" id="{6EF4A6B6-30BC-0B6A-B260-7E25D0992566}"/>
              </a:ext>
            </a:extLst>
          </p:cNvPr>
          <p:cNvSpPr/>
          <p:nvPr/>
        </p:nvSpPr>
        <p:spPr>
          <a:xfrm>
            <a:off x="599788" y="4223576"/>
            <a:ext cx="3570225" cy="2288567"/>
          </a:xfrm>
          <a:prstGeom prst="roundRect">
            <a:avLst/>
          </a:prstGeom>
          <a:solidFill>
            <a:srgbClr val="012E54"/>
          </a:solidFill>
          <a:ln w="63500">
            <a:solidFill>
              <a:srgbClr val="85B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81019" indent="-381019" defTabSz="609630">
              <a:buClrTx/>
              <a:buFont typeface="System Font Regular"/>
              <a:buChar char="-"/>
            </a:pPr>
            <a:r>
              <a:rPr lang="en-US" altLang="en-US" sz="2133" b="1" kern="1200" dirty="0">
                <a:solidFill>
                  <a:prstClr val="white"/>
                </a:solidFill>
                <a:latin typeface="Segoe UI Semibold" panose="020B0702040204020203" pitchFamily="34" charset="0"/>
                <a:cs typeface="Segoe UI Semibold" panose="020B0702040204020203" pitchFamily="34" charset="0"/>
              </a:rPr>
              <a:t>Study to assess whether network connectivity could improve</a:t>
            </a:r>
            <a:r>
              <a:rPr lang="en-US" altLang="en-US" sz="2133" b="1" kern="1200" dirty="0">
                <a:solidFill>
                  <a:srgbClr val="FFDE59"/>
                </a:solidFill>
                <a:latin typeface="Segoe UI Semibold" panose="020B0702040204020203" pitchFamily="34" charset="0"/>
                <a:cs typeface="Segoe UI Semibold" panose="020B0702040204020203" pitchFamily="34" charset="0"/>
              </a:rPr>
              <a:t> </a:t>
            </a:r>
            <a:r>
              <a:rPr lang="en-US" altLang="en-US" sz="2133" b="1" kern="1200" dirty="0">
                <a:solidFill>
                  <a:srgbClr val="FFDE59"/>
                </a:solidFill>
                <a:latin typeface="Segoe UI" panose="020B0502040204020203" pitchFamily="34" charset="0"/>
                <a:cs typeface="Segoe UI" panose="020B0502040204020203" pitchFamily="34" charset="0"/>
              </a:rPr>
              <a:t>predictive capacity of NHSN’s SIR calculations. </a:t>
            </a:r>
          </a:p>
        </p:txBody>
      </p:sp>
      <p:sp>
        <p:nvSpPr>
          <p:cNvPr id="18" name="Rectangle 17">
            <a:extLst>
              <a:ext uri="{FF2B5EF4-FFF2-40B4-BE49-F238E27FC236}">
                <a16:creationId xmlns:a16="http://schemas.microsoft.com/office/drawing/2014/main" id="{275FDF4F-AEB6-7086-211D-6A5072710710}"/>
              </a:ext>
            </a:extLst>
          </p:cNvPr>
          <p:cNvSpPr/>
          <p:nvPr/>
        </p:nvSpPr>
        <p:spPr>
          <a:xfrm>
            <a:off x="254000" y="304054"/>
            <a:ext cx="2082800" cy="800219"/>
          </a:xfrm>
          <a:prstGeom prst="rect">
            <a:avLst/>
          </a:prstGeom>
          <a:solidFill>
            <a:srgbClr val="85B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a:solidFill>
                <a:prstClr val="white"/>
              </a:solidFill>
              <a:latin typeface="Calibri"/>
            </a:endParaRPr>
          </a:p>
        </p:txBody>
      </p:sp>
    </p:spTree>
    <p:extLst>
      <p:ext uri="{BB962C8B-B14F-4D97-AF65-F5344CB8AC3E}">
        <p14:creationId xmlns:p14="http://schemas.microsoft.com/office/powerpoint/2010/main" val="119989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5"/>
                                        </p:tgtEl>
                                        <p:attrNameLst>
                                          <p:attrName>ppt_x</p:attrName>
                                        </p:attrNameLst>
                                      </p:cBhvr>
                                      <p:tavLst>
                                        <p:tav tm="0">
                                          <p:val>
                                            <p:strVal val="ppt_x"/>
                                          </p:val>
                                        </p:tav>
                                        <p:tav tm="100000">
                                          <p:val>
                                            <p:strVal val="ppt_x"/>
                                          </p:val>
                                        </p:tav>
                                      </p:tavLst>
                                    </p:anim>
                                    <p:anim calcmode="lin" valueType="num">
                                      <p:cBhvr additive="base">
                                        <p:cTn id="11" dur="500"/>
                                        <p:tgtEl>
                                          <p:spTgt spid="5"/>
                                        </p:tgtEl>
                                        <p:attrNameLst>
                                          <p:attrName>ppt_y</p:attrName>
                                        </p:attrNameLst>
                                      </p:cBhvr>
                                      <p:tavLst>
                                        <p:tav tm="0">
                                          <p:val>
                                            <p:strVal val="ppt_y"/>
                                          </p:val>
                                        </p:tav>
                                        <p:tav tm="100000">
                                          <p:val>
                                            <p:strVal val="1+ppt_h/2"/>
                                          </p:val>
                                        </p:tav>
                                      </p:tavLst>
                                    </p:anim>
                                    <p:set>
                                      <p:cBhvr>
                                        <p:cTn id="12" dur="1" fill="hold">
                                          <p:stCondLst>
                                            <p:cond delay="499"/>
                                          </p:stCondLst>
                                        </p:cTn>
                                        <p:tgtEl>
                                          <p:spTgt spid="5"/>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500"/>
                                        <p:tgtEl>
                                          <p:spTgt spid="3"/>
                                        </p:tgtEl>
                                        <p:attrNameLst>
                                          <p:attrName>ppt_x</p:attrName>
                                        </p:attrNameLst>
                                      </p:cBhvr>
                                      <p:tavLst>
                                        <p:tav tm="0">
                                          <p:val>
                                            <p:strVal val="ppt_x"/>
                                          </p:val>
                                        </p:tav>
                                        <p:tav tm="100000">
                                          <p:val>
                                            <p:strVal val="ppt_x"/>
                                          </p:val>
                                        </p:tav>
                                      </p:tavLst>
                                    </p:anim>
                                    <p:anim calcmode="lin" valueType="num">
                                      <p:cBhvr additive="base">
                                        <p:cTn id="15" dur="500"/>
                                        <p:tgtEl>
                                          <p:spTgt spid="3"/>
                                        </p:tgtEl>
                                        <p:attrNameLst>
                                          <p:attrName>ppt_y</p:attrName>
                                        </p:attrNameLst>
                                      </p:cBhvr>
                                      <p:tavLst>
                                        <p:tav tm="0">
                                          <p:val>
                                            <p:strVal val="ppt_y"/>
                                          </p:val>
                                        </p:tav>
                                        <p:tav tm="100000">
                                          <p:val>
                                            <p:strVal val="1+ppt_h/2"/>
                                          </p:val>
                                        </p:tav>
                                      </p:tavLst>
                                    </p:anim>
                                    <p:set>
                                      <p:cBhvr>
                                        <p:cTn id="16" dur="1" fill="hold">
                                          <p:stCondLst>
                                            <p:cond delay="499"/>
                                          </p:stCondLst>
                                        </p:cTn>
                                        <p:tgtEl>
                                          <p:spTgt spid="3"/>
                                        </p:tgtEl>
                                        <p:attrNameLst>
                                          <p:attrName>style.visibility</p:attrName>
                                        </p:attrNameLst>
                                      </p:cBhvr>
                                      <p:to>
                                        <p:strVal val="hidden"/>
                                      </p:to>
                                    </p:set>
                                  </p:childTnLst>
                                </p:cTn>
                              </p:par>
                              <p:par>
                                <p:cTn id="17" presetID="2" presetClass="entr" presetSubtype="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0-#ppt_h/2"/>
                                          </p:val>
                                        </p:tav>
                                        <p:tav tm="100000">
                                          <p:val>
                                            <p:strVal val="#ppt_y"/>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P spid="11" grpId="0" animBg="1"/>
      <p:bldP spid="13" grpId="0" animBg="1"/>
      <p:bldP spid="14" grpId="0" animBg="1"/>
      <p:bldP spid="18"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012E54"/>
        </a:solidFill>
        <a:effectLst/>
      </p:bgPr>
    </p:bg>
    <p:spTree>
      <p:nvGrpSpPr>
        <p:cNvPr id="1" name=""/>
        <p:cNvGrpSpPr/>
        <p:nvPr/>
      </p:nvGrpSpPr>
      <p:grpSpPr>
        <a:xfrm>
          <a:off x="0" y="0"/>
          <a:ext cx="0" cy="0"/>
          <a:chOff x="0" y="0"/>
          <a:chExt cx="0" cy="0"/>
        </a:xfrm>
      </p:grpSpPr>
      <p:sp>
        <p:nvSpPr>
          <p:cNvPr id="16" name="Freeform 3">
            <a:extLst>
              <a:ext uri="{FF2B5EF4-FFF2-40B4-BE49-F238E27FC236}">
                <a16:creationId xmlns:a16="http://schemas.microsoft.com/office/drawing/2014/main" id="{D5E3B54A-3BE1-9AEF-ABB9-98B9055E816C}"/>
              </a:ext>
            </a:extLst>
          </p:cNvPr>
          <p:cNvSpPr/>
          <p:nvPr/>
        </p:nvSpPr>
        <p:spPr>
          <a:xfrm>
            <a:off x="0" y="4445125"/>
            <a:ext cx="12191997" cy="987921"/>
          </a:xfrm>
          <a:custGeom>
            <a:avLst/>
            <a:gdLst/>
            <a:ahLst/>
            <a:cxnLst/>
            <a:rect l="l" t="t" r="r" b="b"/>
            <a:pathLst>
              <a:path w="4816592" h="496253">
                <a:moveTo>
                  <a:pt x="0" y="0"/>
                </a:moveTo>
                <a:lnTo>
                  <a:pt x="4816592" y="0"/>
                </a:lnTo>
                <a:lnTo>
                  <a:pt x="4816592" y="496253"/>
                </a:lnTo>
                <a:lnTo>
                  <a:pt x="0" y="496253"/>
                </a:lnTo>
                <a:close/>
              </a:path>
            </a:pathLst>
          </a:custGeom>
          <a:solidFill>
            <a:schemeClr val="bg1">
              <a:alpha val="69000"/>
            </a:schemeClr>
          </a:solidFill>
        </p:spPr>
        <p:txBody>
          <a:bodyPr anchor="ctr"/>
          <a:lstStyle/>
          <a:p>
            <a:pPr algn="ctr" defTabSz="609630">
              <a:buClrTx/>
            </a:pPr>
            <a:endParaRPr lang="en-US" sz="2667" kern="1200" dirty="0">
              <a:solidFill>
                <a:prstClr val="white"/>
              </a:solidFill>
              <a:latin typeface="Avenir Next Ultra Light" panose="020B0203020202020204" pitchFamily="34" charset="77"/>
              <a:ea typeface="+mn-ea"/>
              <a:cs typeface="+mn-cs"/>
            </a:endParaRPr>
          </a:p>
        </p:txBody>
      </p:sp>
      <p:grpSp>
        <p:nvGrpSpPr>
          <p:cNvPr id="2" name="Group 2"/>
          <p:cNvGrpSpPr/>
          <p:nvPr/>
        </p:nvGrpSpPr>
        <p:grpSpPr>
          <a:xfrm>
            <a:off x="0" y="5737721"/>
            <a:ext cx="12192000" cy="1145679"/>
            <a:chOff x="0" y="0"/>
            <a:chExt cx="4816593" cy="496253"/>
          </a:xfrm>
          <a:solidFill>
            <a:schemeClr val="bg1"/>
          </a:solidFill>
        </p:grpSpPr>
        <p:sp>
          <p:nvSpPr>
            <p:cNvPr id="3" name="Freeform 3"/>
            <p:cNvSpPr/>
            <p:nvPr/>
          </p:nvSpPr>
          <p:spPr>
            <a:xfrm>
              <a:off x="0" y="0"/>
              <a:ext cx="4816592" cy="496253"/>
            </a:xfrm>
            <a:custGeom>
              <a:avLst/>
              <a:gdLst/>
              <a:ahLst/>
              <a:cxnLst/>
              <a:rect l="l" t="t" r="r" b="b"/>
              <a:pathLst>
                <a:path w="4816592" h="496253">
                  <a:moveTo>
                    <a:pt x="0" y="0"/>
                  </a:moveTo>
                  <a:lnTo>
                    <a:pt x="4816592" y="0"/>
                  </a:lnTo>
                  <a:lnTo>
                    <a:pt x="4816592" y="496253"/>
                  </a:lnTo>
                  <a:lnTo>
                    <a:pt x="0" y="496253"/>
                  </a:lnTo>
                  <a:close/>
                </a:path>
              </a:pathLst>
            </a:custGeom>
            <a:grpFill/>
          </p:spPr>
          <p:txBody>
            <a:bodyPr/>
            <a:lstStyle/>
            <a:p>
              <a:pPr defTabSz="609630">
                <a:buClrTx/>
              </a:pPr>
              <a:endParaRPr lang="en-US" sz="1200" kern="1200" dirty="0">
                <a:solidFill>
                  <a:prstClr val="black"/>
                </a:solidFill>
                <a:latin typeface="Calibri"/>
                <a:ea typeface="+mn-ea"/>
                <a:cs typeface="+mn-cs"/>
              </a:endParaRPr>
            </a:p>
          </p:txBody>
        </p:sp>
        <p:sp>
          <p:nvSpPr>
            <p:cNvPr id="4" name="TextBox 4"/>
            <p:cNvSpPr txBox="1"/>
            <p:nvPr/>
          </p:nvSpPr>
          <p:spPr>
            <a:xfrm>
              <a:off x="0" y="-38100"/>
              <a:ext cx="4816593" cy="534353"/>
            </a:xfrm>
            <a:prstGeom prst="rect">
              <a:avLst/>
            </a:prstGeom>
            <a:grpFill/>
          </p:spPr>
          <p:txBody>
            <a:bodyPr lIns="33867" tIns="33867" rIns="33867" bIns="33867" rtlCol="0" anchor="ctr"/>
            <a:lstStyle/>
            <a:p>
              <a:pPr algn="ctr" defTabSz="609630">
                <a:lnSpc>
                  <a:spcPts val="1773"/>
                </a:lnSpc>
                <a:spcBef>
                  <a:spcPct val="0"/>
                </a:spcBef>
                <a:buClrTx/>
              </a:pPr>
              <a:endParaRPr sz="1200" kern="1200">
                <a:solidFill>
                  <a:prstClr val="black"/>
                </a:solidFill>
                <a:latin typeface="Calibri"/>
                <a:ea typeface="+mn-ea"/>
                <a:cs typeface="+mn-cs"/>
              </a:endParaRPr>
            </a:p>
          </p:txBody>
        </p:sp>
      </p:grpSp>
      <p:sp>
        <p:nvSpPr>
          <p:cNvPr id="6" name="TextBox 6"/>
          <p:cNvSpPr txBox="1"/>
          <p:nvPr/>
        </p:nvSpPr>
        <p:spPr>
          <a:xfrm>
            <a:off x="616941" y="241419"/>
            <a:ext cx="6959600" cy="1415772"/>
          </a:xfrm>
          <a:prstGeom prst="rect">
            <a:avLst/>
          </a:prstGeom>
        </p:spPr>
        <p:txBody>
          <a:bodyPr wrap="square" lIns="0" tIns="0" rIns="0" bIns="0" rtlCol="0" anchor="t">
            <a:spAutoFit/>
          </a:bodyPr>
          <a:lstStyle/>
          <a:p>
            <a:pPr algn="ctr" defTabSz="609630">
              <a:buClrTx/>
            </a:pPr>
            <a:r>
              <a:rPr lang="en-US" sz="9200" b="1" kern="1200" dirty="0">
                <a:solidFill>
                  <a:srgbClr val="FFDE59"/>
                </a:solidFill>
                <a:latin typeface="Segoe UI Black" panose="020B0A02040204020203" pitchFamily="34" charset="0"/>
                <a:ea typeface="Segoe UI Black" panose="020B0A02040204020203" pitchFamily="34" charset="0"/>
                <a:cs typeface="+mn-cs"/>
              </a:rPr>
              <a:t>thank you!</a:t>
            </a:r>
          </a:p>
        </p:txBody>
      </p:sp>
      <p:pic>
        <p:nvPicPr>
          <p:cNvPr id="1028" name="Picture 4" descr="Mel and Enid Zuckerman College of Public Health">
            <a:extLst>
              <a:ext uri="{FF2B5EF4-FFF2-40B4-BE49-F238E27FC236}">
                <a16:creationId xmlns:a16="http://schemas.microsoft.com/office/drawing/2014/main" id="{F9E29F4D-717E-71F0-8302-5CD685A943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5778" y="5904520"/>
            <a:ext cx="3665597" cy="701618"/>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7">
            <a:extLst>
              <a:ext uri="{FF2B5EF4-FFF2-40B4-BE49-F238E27FC236}">
                <a16:creationId xmlns:a16="http://schemas.microsoft.com/office/drawing/2014/main" id="{0CF6A7F6-1648-917D-41A1-317C01570EB6}"/>
              </a:ext>
            </a:extLst>
          </p:cNvPr>
          <p:cNvSpPr txBox="1"/>
          <p:nvPr/>
        </p:nvSpPr>
        <p:spPr>
          <a:xfrm>
            <a:off x="5514614" y="4708367"/>
            <a:ext cx="3222986" cy="492443"/>
          </a:xfrm>
          <a:prstGeom prst="rect">
            <a:avLst/>
          </a:prstGeom>
        </p:spPr>
        <p:txBody>
          <a:bodyPr wrap="square" lIns="0" tIns="0" rIns="0" bIns="0" rtlCol="0" anchor="ctr">
            <a:spAutoFit/>
          </a:bodyPr>
          <a:lstStyle/>
          <a:p>
            <a:pPr defTabSz="609630">
              <a:buClrTx/>
            </a:pPr>
            <a:r>
              <a:rPr lang="en-US" sz="1600" b="1" kern="1200" dirty="0">
                <a:solidFill>
                  <a:srgbClr val="012E54"/>
                </a:solidFill>
                <a:latin typeface="Segoe UI" panose="020B0502040204020203" pitchFamily="34" charset="0"/>
                <a:ea typeface="+mn-ea"/>
                <a:cs typeface="Segoe UI" panose="020B0502040204020203" pitchFamily="34" charset="0"/>
              </a:rPr>
              <a:t>Dr. Katherine Ellingson</a:t>
            </a:r>
            <a:r>
              <a:rPr lang="en-US" sz="1600" kern="1200" dirty="0">
                <a:solidFill>
                  <a:srgbClr val="012E54"/>
                </a:solidFill>
                <a:latin typeface="Segoe UI" panose="020B0502040204020203" pitchFamily="34" charset="0"/>
                <a:ea typeface="+mn-ea"/>
                <a:cs typeface="Segoe UI" panose="020B0502040204020203" pitchFamily="34" charset="0"/>
              </a:rPr>
              <a:t>, </a:t>
            </a:r>
            <a:r>
              <a:rPr lang="en-US" sz="1600" kern="1200" dirty="0">
                <a:solidFill>
                  <a:srgbClr val="012E54"/>
                </a:solidFill>
                <a:latin typeface="Segoe UI Light" panose="020B0502040204020203" pitchFamily="34" charset="0"/>
                <a:ea typeface="+mn-ea"/>
                <a:cs typeface="Segoe UI Light" panose="020B0502040204020203" pitchFamily="34" charset="0"/>
              </a:rPr>
              <a:t>PhD, CIC</a:t>
            </a:r>
            <a:br>
              <a:rPr lang="en-US" sz="1600" kern="1200" dirty="0">
                <a:solidFill>
                  <a:srgbClr val="012E54"/>
                </a:solidFill>
                <a:latin typeface="Segoe UI Light" panose="020B0502040204020203" pitchFamily="34" charset="0"/>
                <a:ea typeface="+mn-ea"/>
                <a:cs typeface="Segoe UI Light" panose="020B0502040204020203" pitchFamily="34" charset="0"/>
              </a:rPr>
            </a:br>
            <a:r>
              <a:rPr lang="en-US" sz="1600" kern="1200" dirty="0">
                <a:solidFill>
                  <a:srgbClr val="012E54"/>
                </a:solidFill>
                <a:latin typeface="Segoe UI Light" panose="020B0502040204020203" pitchFamily="34" charset="0"/>
                <a:ea typeface="+mn-ea"/>
                <a:cs typeface="Segoe UI Light" panose="020B0502040204020203" pitchFamily="34" charset="0"/>
              </a:rPr>
              <a:t>Associate professor, Epidemiology </a:t>
            </a:r>
          </a:p>
        </p:txBody>
      </p:sp>
      <p:sp>
        <p:nvSpPr>
          <p:cNvPr id="27" name="TextBox 7">
            <a:extLst>
              <a:ext uri="{FF2B5EF4-FFF2-40B4-BE49-F238E27FC236}">
                <a16:creationId xmlns:a16="http://schemas.microsoft.com/office/drawing/2014/main" id="{587D381D-FD12-053A-CB1B-50A05A183E22}"/>
              </a:ext>
            </a:extLst>
          </p:cNvPr>
          <p:cNvSpPr txBox="1"/>
          <p:nvPr/>
        </p:nvSpPr>
        <p:spPr>
          <a:xfrm>
            <a:off x="562842" y="4569937"/>
            <a:ext cx="2832009" cy="738664"/>
          </a:xfrm>
          <a:prstGeom prst="rect">
            <a:avLst/>
          </a:prstGeom>
        </p:spPr>
        <p:txBody>
          <a:bodyPr wrap="square" lIns="0" tIns="0" rIns="0" bIns="0" rtlCol="0" anchor="ctr">
            <a:spAutoFit/>
          </a:bodyPr>
          <a:lstStyle/>
          <a:p>
            <a:pPr defTabSz="609630">
              <a:buClrTx/>
            </a:pPr>
            <a:r>
              <a:rPr lang="en-US" sz="1600" b="1" kern="1200" dirty="0">
                <a:solidFill>
                  <a:srgbClr val="012E54"/>
                </a:solidFill>
                <a:latin typeface="Segoe UI" panose="020B0502040204020203" pitchFamily="34" charset="0"/>
                <a:ea typeface="+mn-ea"/>
                <a:cs typeface="Segoe UI" panose="020B0502040204020203" pitchFamily="34" charset="0"/>
              </a:rPr>
              <a:t>Paulina Colombo</a:t>
            </a:r>
            <a:r>
              <a:rPr lang="en-US" sz="1600" kern="1200" dirty="0">
                <a:solidFill>
                  <a:srgbClr val="012E54"/>
                </a:solidFill>
                <a:latin typeface="Segoe UI" panose="020B0502040204020203" pitchFamily="34" charset="0"/>
                <a:ea typeface="+mn-ea"/>
                <a:cs typeface="Segoe UI" panose="020B0502040204020203" pitchFamily="34" charset="0"/>
              </a:rPr>
              <a:t>, </a:t>
            </a:r>
            <a:r>
              <a:rPr lang="en-US" sz="1600" kern="1200" dirty="0">
                <a:solidFill>
                  <a:srgbClr val="012E54"/>
                </a:solidFill>
                <a:latin typeface="Segoe UI Light" panose="020B0502040204020203" pitchFamily="34" charset="0"/>
                <a:ea typeface="+mn-ea"/>
                <a:cs typeface="Segoe UI Light" panose="020B0502040204020203" pitchFamily="34" charset="0"/>
              </a:rPr>
              <a:t>MPH</a:t>
            </a:r>
            <a:br>
              <a:rPr lang="en-US" sz="1600" kern="1200" dirty="0">
                <a:solidFill>
                  <a:srgbClr val="012E54"/>
                </a:solidFill>
                <a:latin typeface="Segoe UI Light" panose="020B0502040204020203" pitchFamily="34" charset="0"/>
                <a:ea typeface="+mn-ea"/>
                <a:cs typeface="Segoe UI Light" panose="020B0502040204020203" pitchFamily="34" charset="0"/>
              </a:rPr>
            </a:br>
            <a:r>
              <a:rPr lang="en-US" sz="1600" kern="1200" dirty="0">
                <a:solidFill>
                  <a:srgbClr val="012E54"/>
                </a:solidFill>
                <a:latin typeface="Segoe UI Light" panose="020B0502040204020203" pitchFamily="34" charset="0"/>
                <a:ea typeface="+mn-ea"/>
                <a:cs typeface="Segoe UI Light" panose="020B0502040204020203" pitchFamily="34" charset="0"/>
              </a:rPr>
              <a:t>Epidemiology PhD Candidate,</a:t>
            </a:r>
            <a:br>
              <a:rPr lang="en-US" sz="1600" kern="1200" dirty="0">
                <a:solidFill>
                  <a:srgbClr val="012E54"/>
                </a:solidFill>
                <a:latin typeface="Segoe UI Light" panose="020B0502040204020203" pitchFamily="34" charset="0"/>
                <a:ea typeface="+mn-ea"/>
                <a:cs typeface="Segoe UI Light" panose="020B0502040204020203" pitchFamily="34" charset="0"/>
              </a:rPr>
            </a:br>
            <a:r>
              <a:rPr lang="en-US" sz="1600" b="1" kern="1200" dirty="0" err="1">
                <a:solidFill>
                  <a:srgbClr val="FFDE59"/>
                </a:solidFill>
                <a:latin typeface="Segoe UI Semibold" panose="020B0702040204020203" pitchFamily="34" charset="0"/>
                <a:ea typeface="+mn-ea"/>
                <a:cs typeface="Segoe UI Semibold" panose="020B0702040204020203" pitchFamily="34" charset="0"/>
              </a:rPr>
              <a:t>paulinacolombo@arizona.edu</a:t>
            </a:r>
            <a:endParaRPr lang="en-US" sz="1600" b="1" kern="1200" dirty="0">
              <a:solidFill>
                <a:srgbClr val="FFDE59"/>
              </a:solidFill>
              <a:latin typeface="Segoe UI Semibold" panose="020B0702040204020203" pitchFamily="34" charset="0"/>
              <a:ea typeface="+mn-ea"/>
              <a:cs typeface="Segoe UI Semibold" panose="020B0702040204020203" pitchFamily="34" charset="0"/>
            </a:endParaRPr>
          </a:p>
        </p:txBody>
      </p:sp>
      <p:sp>
        <p:nvSpPr>
          <p:cNvPr id="8" name="TextBox 7">
            <a:extLst>
              <a:ext uri="{FF2B5EF4-FFF2-40B4-BE49-F238E27FC236}">
                <a16:creationId xmlns:a16="http://schemas.microsoft.com/office/drawing/2014/main" id="{FAE006EE-BE5F-0368-14C3-B2634CF2E1D5}"/>
              </a:ext>
            </a:extLst>
          </p:cNvPr>
          <p:cNvSpPr txBox="1"/>
          <p:nvPr/>
        </p:nvSpPr>
        <p:spPr>
          <a:xfrm>
            <a:off x="9144000" y="4699001"/>
            <a:ext cx="2917073" cy="492443"/>
          </a:xfrm>
          <a:prstGeom prst="rect">
            <a:avLst/>
          </a:prstGeom>
        </p:spPr>
        <p:txBody>
          <a:bodyPr wrap="square" lIns="0" tIns="0" rIns="0" bIns="0" rtlCol="0" anchor="ctr">
            <a:spAutoFit/>
          </a:bodyPr>
          <a:lstStyle/>
          <a:p>
            <a:pPr defTabSz="609630">
              <a:buClrTx/>
            </a:pPr>
            <a:r>
              <a:rPr lang="en-US" sz="1600" b="1" kern="1200" dirty="0">
                <a:solidFill>
                  <a:srgbClr val="012E54"/>
                </a:solidFill>
                <a:latin typeface="Segoe UI" panose="020B0502040204020203" pitchFamily="34" charset="0"/>
                <a:ea typeface="+mn-ea"/>
                <a:cs typeface="Segoe UI" panose="020B0502040204020203" pitchFamily="34" charset="0"/>
              </a:rPr>
              <a:t>Dr. Justin Hayes</a:t>
            </a:r>
            <a:r>
              <a:rPr lang="en-US" sz="1600" kern="1200" dirty="0">
                <a:solidFill>
                  <a:srgbClr val="012E54"/>
                </a:solidFill>
                <a:latin typeface="Segoe UI" panose="020B0502040204020203" pitchFamily="34" charset="0"/>
                <a:ea typeface="+mn-ea"/>
                <a:cs typeface="Segoe UI" panose="020B0502040204020203" pitchFamily="34" charset="0"/>
              </a:rPr>
              <a:t>, </a:t>
            </a:r>
            <a:r>
              <a:rPr lang="en-US" sz="1600" kern="1200" dirty="0">
                <a:solidFill>
                  <a:srgbClr val="012E54"/>
                </a:solidFill>
                <a:latin typeface="Segoe UI Light" panose="020B0502040204020203" pitchFamily="34" charset="0"/>
                <a:ea typeface="+mn-ea"/>
                <a:cs typeface="Segoe UI Light" panose="020B0502040204020203" pitchFamily="34" charset="0"/>
              </a:rPr>
              <a:t>MD</a:t>
            </a:r>
            <a:br>
              <a:rPr lang="en-US" sz="1600" kern="1200" dirty="0">
                <a:solidFill>
                  <a:srgbClr val="012E54"/>
                </a:solidFill>
                <a:latin typeface="Segoe UI Light" panose="020B0502040204020203" pitchFamily="34" charset="0"/>
                <a:ea typeface="+mn-ea"/>
                <a:cs typeface="Segoe UI Light" panose="020B0502040204020203" pitchFamily="34" charset="0"/>
              </a:rPr>
            </a:br>
            <a:r>
              <a:rPr lang="en-US" sz="1600" kern="1200" dirty="0">
                <a:solidFill>
                  <a:srgbClr val="012E54"/>
                </a:solidFill>
                <a:latin typeface="Segoe UI Light" panose="020B0502040204020203" pitchFamily="34" charset="0"/>
                <a:ea typeface="+mn-ea"/>
                <a:cs typeface="Segoe UI Light" panose="020B0502040204020203" pitchFamily="34" charset="0"/>
              </a:rPr>
              <a:t>Infectious Disease Physician</a:t>
            </a:r>
          </a:p>
        </p:txBody>
      </p:sp>
      <p:sp>
        <p:nvSpPr>
          <p:cNvPr id="5" name="AutoShape 9">
            <a:extLst>
              <a:ext uri="{FF2B5EF4-FFF2-40B4-BE49-F238E27FC236}">
                <a16:creationId xmlns:a16="http://schemas.microsoft.com/office/drawing/2014/main" id="{F61C2959-843E-A0D5-A930-8534C1EFDB2E}"/>
              </a:ext>
            </a:extLst>
          </p:cNvPr>
          <p:cNvSpPr/>
          <p:nvPr/>
        </p:nvSpPr>
        <p:spPr>
          <a:xfrm>
            <a:off x="3" y="1397000"/>
            <a:ext cx="12191997" cy="2421"/>
          </a:xfrm>
          <a:prstGeom prst="line">
            <a:avLst/>
          </a:prstGeom>
          <a:ln w="76200" cap="flat">
            <a:solidFill>
              <a:srgbClr val="FFDE59"/>
            </a:solidFill>
            <a:prstDash val="solid"/>
            <a:headEnd type="none" w="lg" len="lg"/>
            <a:tailEnd type="none" w="lg" len="lg"/>
          </a:ln>
        </p:spPr>
        <p:txBody>
          <a:bodyPr/>
          <a:lstStyle/>
          <a:p>
            <a:pPr defTabSz="609630">
              <a:buClrTx/>
            </a:pPr>
            <a:endParaRPr lang="en-US" sz="1200" kern="1200" dirty="0">
              <a:solidFill>
                <a:prstClr val="black"/>
              </a:solidFill>
              <a:latin typeface="Calibri"/>
              <a:ea typeface="+mn-ea"/>
              <a:cs typeface="+mn-cs"/>
            </a:endParaRPr>
          </a:p>
        </p:txBody>
      </p:sp>
      <p:pic>
        <p:nvPicPr>
          <p:cNvPr id="9" name="Picture 8">
            <a:extLst>
              <a:ext uri="{FF2B5EF4-FFF2-40B4-BE49-F238E27FC236}">
                <a16:creationId xmlns:a16="http://schemas.microsoft.com/office/drawing/2014/main" id="{50CBC721-026B-6FDB-4CA8-42F085C8E919}"/>
              </a:ext>
            </a:extLst>
          </p:cNvPr>
          <p:cNvPicPr>
            <a:picLocks noChangeAspect="1"/>
          </p:cNvPicPr>
          <p:nvPr/>
        </p:nvPicPr>
        <p:blipFill>
          <a:blip r:embed="rId4">
            <a:extLst>
              <a:ext uri="{28A0092B-C50C-407E-A947-70E740481C1C}">
                <a14:useLocalDpi xmlns:a14="http://schemas.microsoft.com/office/drawing/2010/main" val="0"/>
              </a:ext>
            </a:extLst>
          </a:blip>
          <a:srcRect t="28179" b="55611"/>
          <a:stretch>
            <a:fillRect/>
          </a:stretch>
        </p:blipFill>
        <p:spPr>
          <a:xfrm>
            <a:off x="3149601" y="5684027"/>
            <a:ext cx="4917391" cy="1116777"/>
          </a:xfrm>
          <a:prstGeom prst="rect">
            <a:avLst/>
          </a:prstGeom>
        </p:spPr>
      </p:pic>
      <p:pic>
        <p:nvPicPr>
          <p:cNvPr id="11" name="Picture 10">
            <a:extLst>
              <a:ext uri="{FF2B5EF4-FFF2-40B4-BE49-F238E27FC236}">
                <a16:creationId xmlns:a16="http://schemas.microsoft.com/office/drawing/2014/main" id="{0A526782-765D-0A1F-0730-03E2B9C52B71}"/>
              </a:ext>
            </a:extLst>
          </p:cNvPr>
          <p:cNvPicPr>
            <a:picLocks noChangeAspect="1"/>
          </p:cNvPicPr>
          <p:nvPr/>
        </p:nvPicPr>
        <p:blipFill>
          <a:blip r:embed="rId5"/>
          <a:srcRect t="12315" b="26515"/>
          <a:stretch>
            <a:fillRect/>
          </a:stretch>
        </p:blipFill>
        <p:spPr>
          <a:xfrm>
            <a:off x="5185354" y="1345621"/>
            <a:ext cx="3364071" cy="3085195"/>
          </a:xfrm>
          <a:prstGeom prst="rect">
            <a:avLst/>
          </a:prstGeom>
        </p:spPr>
      </p:pic>
      <p:pic>
        <p:nvPicPr>
          <p:cNvPr id="12" name="Picture 11">
            <a:extLst>
              <a:ext uri="{FF2B5EF4-FFF2-40B4-BE49-F238E27FC236}">
                <a16:creationId xmlns:a16="http://schemas.microsoft.com/office/drawing/2014/main" id="{ECF345B8-FCB2-29B6-AECC-38780377016E}"/>
              </a:ext>
            </a:extLst>
          </p:cNvPr>
          <p:cNvPicPr>
            <a:picLocks noChangeAspect="1"/>
          </p:cNvPicPr>
          <p:nvPr/>
        </p:nvPicPr>
        <p:blipFill>
          <a:blip r:embed="rId6"/>
          <a:srcRect b="8043"/>
          <a:stretch>
            <a:fillRect/>
          </a:stretch>
        </p:blipFill>
        <p:spPr>
          <a:xfrm>
            <a:off x="9183360" y="1346200"/>
            <a:ext cx="2246641" cy="3098925"/>
          </a:xfrm>
          <a:prstGeom prst="rect">
            <a:avLst/>
          </a:prstGeom>
        </p:spPr>
      </p:pic>
      <p:sp>
        <p:nvSpPr>
          <p:cNvPr id="15" name="TextBox 4">
            <a:extLst>
              <a:ext uri="{FF2B5EF4-FFF2-40B4-BE49-F238E27FC236}">
                <a16:creationId xmlns:a16="http://schemas.microsoft.com/office/drawing/2014/main" id="{D7C95E4D-5D0C-F211-6CB5-9ECDCFEE5488}"/>
              </a:ext>
            </a:extLst>
          </p:cNvPr>
          <p:cNvSpPr txBox="1"/>
          <p:nvPr/>
        </p:nvSpPr>
        <p:spPr>
          <a:xfrm>
            <a:off x="0" y="6915851"/>
            <a:ext cx="12192000" cy="983549"/>
          </a:xfrm>
          <a:prstGeom prst="rect">
            <a:avLst/>
          </a:prstGeom>
        </p:spPr>
        <p:txBody>
          <a:bodyPr lIns="33867" tIns="33867" rIns="33867" bIns="33867" rtlCol="0" anchor="ctr"/>
          <a:lstStyle/>
          <a:p>
            <a:pPr algn="ctr" defTabSz="609630">
              <a:lnSpc>
                <a:spcPts val="1773"/>
              </a:lnSpc>
              <a:spcBef>
                <a:spcPct val="0"/>
              </a:spcBef>
              <a:buClrTx/>
            </a:pPr>
            <a:endParaRPr sz="1200" kern="1200">
              <a:solidFill>
                <a:prstClr val="black"/>
              </a:solidFill>
              <a:latin typeface="Calibri"/>
              <a:ea typeface="+mn-ea"/>
              <a:cs typeface="+mn-cs"/>
            </a:endParaRPr>
          </a:p>
        </p:txBody>
      </p:sp>
      <p:pic>
        <p:nvPicPr>
          <p:cNvPr id="13" name="Picture 12">
            <a:extLst>
              <a:ext uri="{FF2B5EF4-FFF2-40B4-BE49-F238E27FC236}">
                <a16:creationId xmlns:a16="http://schemas.microsoft.com/office/drawing/2014/main" id="{D5FB7F35-BD0A-F3D0-B8F0-69183E327B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6741" y="1447800"/>
            <a:ext cx="3675659" cy="2989536"/>
          </a:xfrm>
          <a:prstGeom prst="rect">
            <a:avLst/>
          </a:prstGeom>
        </p:spPr>
      </p:pic>
    </p:spTree>
    <p:extLst>
      <p:ext uri="{BB962C8B-B14F-4D97-AF65-F5344CB8AC3E}">
        <p14:creationId xmlns:p14="http://schemas.microsoft.com/office/powerpoint/2010/main" val="34452372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74730" y="1631279"/>
            <a:ext cx="8630433" cy="2501943"/>
          </a:xfrm>
        </p:spPr>
        <p:txBody>
          <a:bodyPr>
            <a:noAutofit/>
          </a:bodyPr>
          <a:lstStyle/>
          <a:p>
            <a:r>
              <a:rPr lang="en-US" sz="3600" dirty="0">
                <a:latin typeface="Berlin Sans FB" panose="020E0602020502020306" pitchFamily="34" charset="0"/>
              </a:rPr>
              <a:t>Catheter-associated urinary tract infections (CAUTI) Surveillance at an East African Regional Referral Hospital</a:t>
            </a:r>
          </a:p>
        </p:txBody>
      </p:sp>
      <p:sp>
        <p:nvSpPr>
          <p:cNvPr id="6" name="Subtitle 2">
            <a:extLst>
              <a:ext uri="{FF2B5EF4-FFF2-40B4-BE49-F238E27FC236}">
                <a16:creationId xmlns:a16="http://schemas.microsoft.com/office/drawing/2014/main" id="{79A29972-26BC-276C-7978-0A4AD98376B3}"/>
              </a:ext>
            </a:extLst>
          </p:cNvPr>
          <p:cNvSpPr txBox="1">
            <a:spLocks/>
          </p:cNvSpPr>
          <p:nvPr/>
        </p:nvSpPr>
        <p:spPr>
          <a:xfrm>
            <a:off x="2819400" y="5215017"/>
            <a:ext cx="6553200" cy="143404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Calibri" panose="020F0502020204030204" pitchFamily="34" charset="0"/>
                <a:ea typeface="+mn-ea"/>
                <a:cs typeface="Calibri" panose="020F0502020204030204"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Calibri" panose="020F0502020204030204" pitchFamily="34" charset="0"/>
                <a:ea typeface="+mn-ea"/>
                <a:cs typeface="Calibri" panose="020F0502020204030204" pitchFamily="34" charset="0"/>
              </a:defRPr>
            </a:lvl2pPr>
            <a:lvl3pPr marL="914400" indent="0" algn="ctr" defTabSz="457200" rtl="0" eaLnBrk="1" latinLnBrk="0" hangingPunct="1">
              <a:spcBef>
                <a:spcPct val="20000"/>
              </a:spcBef>
              <a:buFont typeface="Arial"/>
              <a:buNone/>
              <a:defRPr sz="2400" kern="1200">
                <a:solidFill>
                  <a:schemeClr val="tx1">
                    <a:tint val="75000"/>
                  </a:schemeClr>
                </a:solidFill>
                <a:latin typeface="Calibri" panose="020F0502020204030204" pitchFamily="34" charset="0"/>
                <a:ea typeface="+mn-ea"/>
                <a:cs typeface="Calibri" panose="020F0502020204030204" pitchFamily="34" charset="0"/>
              </a:defRPr>
            </a:lvl3pPr>
            <a:lvl4pPr marL="1371600" indent="0" algn="ctr" defTabSz="457200" rtl="0" eaLnBrk="1" latinLnBrk="0" hangingPunct="1">
              <a:spcBef>
                <a:spcPct val="20000"/>
              </a:spcBef>
              <a:buFont typeface="Arial"/>
              <a:buNone/>
              <a:defRPr sz="2000" kern="1200">
                <a:solidFill>
                  <a:schemeClr val="tx1">
                    <a:tint val="75000"/>
                  </a:schemeClr>
                </a:solidFill>
                <a:latin typeface="Calibri" panose="020F0502020204030204" pitchFamily="34" charset="0"/>
                <a:ea typeface="+mn-ea"/>
                <a:cs typeface="Calibri" panose="020F0502020204030204" pitchFamily="34" charset="0"/>
              </a:defRPr>
            </a:lvl4pPr>
            <a:lvl5pPr marL="1828800" indent="0" algn="ctr" defTabSz="457200" rtl="0" eaLnBrk="1" latinLnBrk="0" hangingPunct="1">
              <a:spcBef>
                <a:spcPct val="20000"/>
              </a:spcBef>
              <a:buFont typeface="Arial"/>
              <a:buNone/>
              <a:defRPr sz="2000" kern="1200">
                <a:solidFill>
                  <a:schemeClr val="tx1">
                    <a:tint val="75000"/>
                  </a:schemeClr>
                </a:solidFill>
                <a:latin typeface="Calibri" panose="020F0502020204030204" pitchFamily="34" charset="0"/>
                <a:ea typeface="+mn-ea"/>
                <a:cs typeface="Calibri" panose="020F0502020204030204" pitchFamily="34"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ClrTx/>
            </a:pPr>
            <a:r>
              <a:rPr lang="en-US" sz="2000" dirty="0">
                <a:solidFill>
                  <a:prstClr val="black">
                    <a:tint val="75000"/>
                  </a:prstClr>
                </a:solidFill>
              </a:rPr>
              <a:t>Flavia Nakayima Miiro, MS, a-IPC, </a:t>
            </a:r>
          </a:p>
          <a:p>
            <a:pPr>
              <a:buClrTx/>
            </a:pPr>
            <a:r>
              <a:rPr lang="en-US" sz="2000" dirty="0">
                <a:solidFill>
                  <a:prstClr val="black">
                    <a:tint val="75000"/>
                  </a:prstClr>
                </a:solidFill>
              </a:rPr>
              <a:t>Epidemiology PhD Candidate</a:t>
            </a:r>
          </a:p>
        </p:txBody>
      </p:sp>
      <p:sp>
        <p:nvSpPr>
          <p:cNvPr id="3" name="Slide Number Placeholder 2">
            <a:extLst>
              <a:ext uri="{FF2B5EF4-FFF2-40B4-BE49-F238E27FC236}">
                <a16:creationId xmlns:a16="http://schemas.microsoft.com/office/drawing/2014/main" id="{9E3FCAFA-11A5-AF70-0BB0-7F76F4F8908E}"/>
              </a:ext>
            </a:extLst>
          </p:cNvPr>
          <p:cNvSpPr>
            <a:spLocks noGrp="1"/>
          </p:cNvSpPr>
          <p:nvPr>
            <p:ph type="sldNum" sz="quarter" idx="12"/>
          </p:nvPr>
        </p:nvSpPr>
        <p:spPr/>
        <p:txBody>
          <a:bodyPr/>
          <a:lstStyle/>
          <a:p>
            <a:pPr defTabSz="457200">
              <a:buClrTx/>
            </a:pPr>
            <a:fld id="{356C9994-A8C6-EE4F-A328-CE642E2F62E6}" type="slidenum">
              <a:rPr lang="en-US" kern="1200">
                <a:solidFill>
                  <a:prstClr val="black">
                    <a:tint val="75000"/>
                  </a:prstClr>
                </a:solidFill>
                <a:latin typeface="Times New Roman"/>
                <a:ea typeface="+mn-ea"/>
                <a:cs typeface="+mn-cs"/>
              </a:rPr>
              <a:pPr defTabSz="457200">
                <a:buClrTx/>
              </a:pPr>
              <a:t>96</a:t>
            </a:fld>
            <a:endParaRPr lang="en-US" kern="1200">
              <a:solidFill>
                <a:prstClr val="black">
                  <a:tint val="75000"/>
                </a:prstClr>
              </a:solidFill>
              <a:latin typeface="Times New Roman"/>
              <a:ea typeface="+mn-ea"/>
              <a:cs typeface="+mn-cs"/>
            </a:endParaRPr>
          </a:p>
        </p:txBody>
      </p:sp>
      <p:sp>
        <p:nvSpPr>
          <p:cNvPr id="4" name="Subtitle 2">
            <a:extLst>
              <a:ext uri="{FF2B5EF4-FFF2-40B4-BE49-F238E27FC236}">
                <a16:creationId xmlns:a16="http://schemas.microsoft.com/office/drawing/2014/main" id="{11664D8F-666B-2E3F-A4F7-4D761EC01B2F}"/>
              </a:ext>
            </a:extLst>
          </p:cNvPr>
          <p:cNvSpPr txBox="1">
            <a:spLocks/>
          </p:cNvSpPr>
          <p:nvPr/>
        </p:nvSpPr>
        <p:spPr>
          <a:xfrm>
            <a:off x="2819400" y="4351635"/>
            <a:ext cx="6553200" cy="143404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Calibri" panose="020F0502020204030204" pitchFamily="34" charset="0"/>
                <a:ea typeface="+mn-ea"/>
                <a:cs typeface="Calibri" panose="020F0502020204030204"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Calibri" panose="020F0502020204030204" pitchFamily="34" charset="0"/>
                <a:ea typeface="+mn-ea"/>
                <a:cs typeface="Calibri" panose="020F0502020204030204" pitchFamily="34" charset="0"/>
              </a:defRPr>
            </a:lvl2pPr>
            <a:lvl3pPr marL="914400" indent="0" algn="ctr" defTabSz="457200" rtl="0" eaLnBrk="1" latinLnBrk="0" hangingPunct="1">
              <a:spcBef>
                <a:spcPct val="20000"/>
              </a:spcBef>
              <a:buFont typeface="Arial"/>
              <a:buNone/>
              <a:defRPr sz="2400" kern="1200">
                <a:solidFill>
                  <a:schemeClr val="tx1">
                    <a:tint val="75000"/>
                  </a:schemeClr>
                </a:solidFill>
                <a:latin typeface="Calibri" panose="020F0502020204030204" pitchFamily="34" charset="0"/>
                <a:ea typeface="+mn-ea"/>
                <a:cs typeface="Calibri" panose="020F0502020204030204" pitchFamily="34" charset="0"/>
              </a:defRPr>
            </a:lvl3pPr>
            <a:lvl4pPr marL="1371600" indent="0" algn="ctr" defTabSz="457200" rtl="0" eaLnBrk="1" latinLnBrk="0" hangingPunct="1">
              <a:spcBef>
                <a:spcPct val="20000"/>
              </a:spcBef>
              <a:buFont typeface="Arial"/>
              <a:buNone/>
              <a:defRPr sz="2000" kern="1200">
                <a:solidFill>
                  <a:schemeClr val="tx1">
                    <a:tint val="75000"/>
                  </a:schemeClr>
                </a:solidFill>
                <a:latin typeface="Calibri" panose="020F0502020204030204" pitchFamily="34" charset="0"/>
                <a:ea typeface="+mn-ea"/>
                <a:cs typeface="Calibri" panose="020F0502020204030204" pitchFamily="34" charset="0"/>
              </a:defRPr>
            </a:lvl4pPr>
            <a:lvl5pPr marL="1828800" indent="0" algn="ctr" defTabSz="457200" rtl="0" eaLnBrk="1" latinLnBrk="0" hangingPunct="1">
              <a:spcBef>
                <a:spcPct val="20000"/>
              </a:spcBef>
              <a:buFont typeface="Arial"/>
              <a:buNone/>
              <a:defRPr sz="2000" kern="1200">
                <a:solidFill>
                  <a:schemeClr val="tx1">
                    <a:tint val="75000"/>
                  </a:schemeClr>
                </a:solidFill>
                <a:latin typeface="Calibri" panose="020F0502020204030204" pitchFamily="34" charset="0"/>
                <a:ea typeface="+mn-ea"/>
                <a:cs typeface="Calibri" panose="020F0502020204030204" pitchFamily="34"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ClrTx/>
            </a:pPr>
            <a:r>
              <a:rPr lang="en-US" sz="2000" dirty="0">
                <a:solidFill>
                  <a:prstClr val="black">
                    <a:tint val="75000"/>
                  </a:prstClr>
                </a:solidFill>
              </a:rPr>
              <a:t>APIC Tucson Conference</a:t>
            </a:r>
          </a:p>
        </p:txBody>
      </p:sp>
    </p:spTree>
    <p:extLst>
      <p:ext uri="{BB962C8B-B14F-4D97-AF65-F5344CB8AC3E}">
        <p14:creationId xmlns:p14="http://schemas.microsoft.com/office/powerpoint/2010/main" val="31095145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68BA5-47B6-91BF-01F1-2599F64E2EDF}"/>
              </a:ext>
            </a:extLst>
          </p:cNvPr>
          <p:cNvSpPr>
            <a:spLocks noGrp="1"/>
          </p:cNvSpPr>
          <p:nvPr>
            <p:ph type="title"/>
          </p:nvPr>
        </p:nvSpPr>
        <p:spPr>
          <a:xfrm>
            <a:off x="1981200" y="876300"/>
            <a:ext cx="8229600" cy="836612"/>
          </a:xfrm>
        </p:spPr>
        <p:txBody>
          <a:bodyPr anchor="ctr">
            <a:normAutofit/>
          </a:bodyPr>
          <a:lstStyle/>
          <a:p>
            <a:r>
              <a:rPr lang="en-US"/>
              <a:t>Presentation outline</a:t>
            </a:r>
          </a:p>
        </p:txBody>
      </p:sp>
      <p:sp>
        <p:nvSpPr>
          <p:cNvPr id="4" name="Slide Number Placeholder 3">
            <a:extLst>
              <a:ext uri="{FF2B5EF4-FFF2-40B4-BE49-F238E27FC236}">
                <a16:creationId xmlns:a16="http://schemas.microsoft.com/office/drawing/2014/main" id="{FDBA194E-F967-A09A-D24E-BA91F52150A3}"/>
              </a:ext>
            </a:extLst>
          </p:cNvPr>
          <p:cNvSpPr>
            <a:spLocks noGrp="1"/>
          </p:cNvSpPr>
          <p:nvPr>
            <p:ph type="sldNum" sz="quarter" idx="12"/>
          </p:nvPr>
        </p:nvSpPr>
        <p:spPr>
          <a:xfrm>
            <a:off x="8077200" y="6356351"/>
            <a:ext cx="2133600" cy="365125"/>
          </a:xfrm>
        </p:spPr>
        <p:txBody>
          <a:bodyPr anchor="ctr">
            <a:normAutofit/>
          </a:bodyPr>
          <a:lstStyle/>
          <a:p>
            <a:pPr defTabSz="457200">
              <a:spcAft>
                <a:spcPts val="600"/>
              </a:spcAft>
              <a:buClrTx/>
            </a:pPr>
            <a:fld id="{356C9994-A8C6-EE4F-A328-CE642E2F62E6}" type="slidenum">
              <a:rPr lang="en-US" kern="1200">
                <a:solidFill>
                  <a:prstClr val="black">
                    <a:tint val="75000"/>
                  </a:prstClr>
                </a:solidFill>
                <a:latin typeface="Times New Roman"/>
                <a:ea typeface="+mn-ea"/>
                <a:cs typeface="+mn-cs"/>
              </a:rPr>
              <a:pPr defTabSz="457200">
                <a:spcAft>
                  <a:spcPts val="600"/>
                </a:spcAft>
                <a:buClrTx/>
              </a:pPr>
              <a:t>97</a:t>
            </a:fld>
            <a:endParaRPr lang="en-US" kern="1200">
              <a:solidFill>
                <a:prstClr val="black">
                  <a:tint val="75000"/>
                </a:prstClr>
              </a:solidFill>
              <a:latin typeface="Times New Roman"/>
              <a:ea typeface="+mn-ea"/>
              <a:cs typeface="+mn-cs"/>
            </a:endParaRPr>
          </a:p>
        </p:txBody>
      </p:sp>
      <p:graphicFrame>
        <p:nvGraphicFramePr>
          <p:cNvPr id="7" name="Content Placeholder 2">
            <a:extLst>
              <a:ext uri="{FF2B5EF4-FFF2-40B4-BE49-F238E27FC236}">
                <a16:creationId xmlns:a16="http://schemas.microsoft.com/office/drawing/2014/main" id="{BC44C2F8-8C7E-CD71-EC0F-518FCFB804B9}"/>
              </a:ext>
            </a:extLst>
          </p:cNvPr>
          <p:cNvGraphicFramePr>
            <a:graphicFrameLocks noGrp="1"/>
          </p:cNvGraphicFramePr>
          <p:nvPr>
            <p:ph idx="1"/>
          </p:nvPr>
        </p:nvGraphicFramePr>
        <p:xfrm>
          <a:off x="1981200" y="1871579"/>
          <a:ext cx="8229600" cy="4254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806963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33ABB-C665-C88F-B842-2C6E0B7C8C89}"/>
              </a:ext>
            </a:extLst>
          </p:cNvPr>
          <p:cNvSpPr>
            <a:spLocks noGrp="1"/>
          </p:cNvSpPr>
          <p:nvPr>
            <p:ph type="title"/>
          </p:nvPr>
        </p:nvSpPr>
        <p:spPr/>
        <p:txBody>
          <a:bodyPr>
            <a:normAutofit/>
          </a:bodyPr>
          <a:lstStyle/>
          <a:p>
            <a:r>
              <a:rPr lang="en-US" sz="3600" dirty="0"/>
              <a:t>Background</a:t>
            </a:r>
          </a:p>
        </p:txBody>
      </p:sp>
      <p:sp>
        <p:nvSpPr>
          <p:cNvPr id="3" name="Content Placeholder 2">
            <a:extLst>
              <a:ext uri="{FF2B5EF4-FFF2-40B4-BE49-F238E27FC236}">
                <a16:creationId xmlns:a16="http://schemas.microsoft.com/office/drawing/2014/main" id="{F2504018-BA6F-9DE8-E6BF-810F7B5DE1A4}"/>
              </a:ext>
            </a:extLst>
          </p:cNvPr>
          <p:cNvSpPr>
            <a:spLocks noGrp="1"/>
          </p:cNvSpPr>
          <p:nvPr>
            <p:ph idx="1"/>
          </p:nvPr>
        </p:nvSpPr>
        <p:spPr/>
        <p:txBody>
          <a:bodyPr>
            <a:normAutofit lnSpcReduction="10000"/>
          </a:bodyPr>
          <a:lstStyle/>
          <a:p>
            <a:r>
              <a:rPr lang="en-US" b="1" dirty="0"/>
              <a:t>Burden - </a:t>
            </a:r>
            <a:r>
              <a:rPr lang="en-US" dirty="0"/>
              <a:t>70% of urinary tract infections are catheter-associated</a:t>
            </a:r>
            <a:r>
              <a:rPr lang="en-US" baseline="30000" dirty="0"/>
              <a:t>1</a:t>
            </a:r>
          </a:p>
          <a:p>
            <a:r>
              <a:rPr lang="en-US" b="1" dirty="0"/>
              <a:t>Risk - </a:t>
            </a:r>
            <a:r>
              <a:rPr lang="en-US" dirty="0"/>
              <a:t>1 in 4 hospitalized patients is catheterized</a:t>
            </a:r>
            <a:r>
              <a:rPr lang="en-US" baseline="30000" dirty="0"/>
              <a:t>2</a:t>
            </a:r>
            <a:endParaRPr lang="en-US" dirty="0"/>
          </a:p>
          <a:p>
            <a:r>
              <a:rPr lang="en-US" b="1" dirty="0"/>
              <a:t>Monitoring - </a:t>
            </a:r>
            <a:r>
              <a:rPr lang="en-US" dirty="0"/>
              <a:t>Surveillance of HAI is a core element of infection prevention and control</a:t>
            </a:r>
            <a:r>
              <a:rPr lang="en-US" baseline="30000" dirty="0"/>
              <a:t>3</a:t>
            </a:r>
            <a:r>
              <a:rPr lang="en-US" dirty="0"/>
              <a:t> </a:t>
            </a:r>
          </a:p>
          <a:p>
            <a:r>
              <a:rPr lang="en-US" b="1" dirty="0"/>
              <a:t>Limited ongoing surveillance </a:t>
            </a:r>
            <a:r>
              <a:rPr lang="en-US" dirty="0"/>
              <a:t>– International Nosocomial 	Infection Control Consortium 	(INICC) conducts HAI surveillance in ICUs in 45 	LMICs</a:t>
            </a:r>
            <a:r>
              <a:rPr lang="en-US" baseline="30000" dirty="0"/>
              <a:t>4</a:t>
            </a:r>
            <a:endParaRPr lang="en-US" dirty="0"/>
          </a:p>
          <a:p>
            <a:endParaRPr lang="en-US" dirty="0"/>
          </a:p>
        </p:txBody>
      </p:sp>
      <p:sp>
        <p:nvSpPr>
          <p:cNvPr id="4" name="Slide Number Placeholder 3">
            <a:extLst>
              <a:ext uri="{FF2B5EF4-FFF2-40B4-BE49-F238E27FC236}">
                <a16:creationId xmlns:a16="http://schemas.microsoft.com/office/drawing/2014/main" id="{1262F32B-855D-DE28-97E0-4C8740611C2C}"/>
              </a:ext>
            </a:extLst>
          </p:cNvPr>
          <p:cNvSpPr>
            <a:spLocks noGrp="1"/>
          </p:cNvSpPr>
          <p:nvPr>
            <p:ph type="sldNum" sz="quarter" idx="12"/>
          </p:nvPr>
        </p:nvSpPr>
        <p:spPr/>
        <p:txBody>
          <a:bodyPr/>
          <a:lstStyle/>
          <a:p>
            <a:pPr defTabSz="457200">
              <a:buClrTx/>
            </a:pPr>
            <a:fld id="{356C9994-A8C6-EE4F-A328-CE642E2F62E6}" type="slidenum">
              <a:rPr lang="en-US" kern="1200">
                <a:solidFill>
                  <a:prstClr val="black">
                    <a:tint val="75000"/>
                  </a:prstClr>
                </a:solidFill>
                <a:latin typeface="Times New Roman"/>
                <a:ea typeface="+mn-ea"/>
                <a:cs typeface="+mn-cs"/>
              </a:rPr>
              <a:pPr defTabSz="457200">
                <a:buClrTx/>
              </a:pPr>
              <a:t>98</a:t>
            </a:fld>
            <a:endParaRPr lang="en-US" kern="1200">
              <a:solidFill>
                <a:prstClr val="black">
                  <a:tint val="75000"/>
                </a:prstClr>
              </a:solidFill>
              <a:latin typeface="Times New Roman"/>
              <a:ea typeface="+mn-ea"/>
              <a:cs typeface="+mn-cs"/>
            </a:endParaRPr>
          </a:p>
        </p:txBody>
      </p:sp>
    </p:spTree>
    <p:extLst>
      <p:ext uri="{BB962C8B-B14F-4D97-AF65-F5344CB8AC3E}">
        <p14:creationId xmlns:p14="http://schemas.microsoft.com/office/powerpoint/2010/main" val="147844110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FEFD6-C976-4AB7-F72C-BB595F720E2A}"/>
              </a:ext>
            </a:extLst>
          </p:cNvPr>
          <p:cNvSpPr>
            <a:spLocks noGrp="1"/>
          </p:cNvSpPr>
          <p:nvPr>
            <p:ph type="title"/>
          </p:nvPr>
        </p:nvSpPr>
        <p:spPr>
          <a:xfrm>
            <a:off x="1981200" y="876300"/>
            <a:ext cx="8229600" cy="836612"/>
          </a:xfrm>
        </p:spPr>
        <p:txBody>
          <a:bodyPr anchor="ctr">
            <a:normAutofit/>
          </a:bodyPr>
          <a:lstStyle/>
          <a:p>
            <a:r>
              <a:rPr lang="en-US"/>
              <a:t>Background…</a:t>
            </a:r>
          </a:p>
        </p:txBody>
      </p:sp>
      <p:sp>
        <p:nvSpPr>
          <p:cNvPr id="4" name="Slide Number Placeholder 3">
            <a:extLst>
              <a:ext uri="{FF2B5EF4-FFF2-40B4-BE49-F238E27FC236}">
                <a16:creationId xmlns:a16="http://schemas.microsoft.com/office/drawing/2014/main" id="{38237757-2A00-BE93-82E7-A8F4AFDBA3F8}"/>
              </a:ext>
            </a:extLst>
          </p:cNvPr>
          <p:cNvSpPr>
            <a:spLocks noGrp="1"/>
          </p:cNvSpPr>
          <p:nvPr>
            <p:ph type="sldNum" sz="quarter" idx="12"/>
          </p:nvPr>
        </p:nvSpPr>
        <p:spPr>
          <a:xfrm>
            <a:off x="8077200" y="6356351"/>
            <a:ext cx="2133600" cy="365125"/>
          </a:xfrm>
        </p:spPr>
        <p:txBody>
          <a:bodyPr anchor="ctr">
            <a:normAutofit/>
          </a:bodyPr>
          <a:lstStyle/>
          <a:p>
            <a:pPr defTabSz="457200">
              <a:spcAft>
                <a:spcPts val="600"/>
              </a:spcAft>
              <a:buClrTx/>
            </a:pPr>
            <a:fld id="{356C9994-A8C6-EE4F-A328-CE642E2F62E6}" type="slidenum">
              <a:rPr lang="en-US" kern="1200">
                <a:solidFill>
                  <a:prstClr val="black">
                    <a:tint val="75000"/>
                  </a:prstClr>
                </a:solidFill>
                <a:latin typeface="Times New Roman"/>
                <a:ea typeface="+mn-ea"/>
                <a:cs typeface="+mn-cs"/>
              </a:rPr>
              <a:pPr defTabSz="457200">
                <a:spcAft>
                  <a:spcPts val="600"/>
                </a:spcAft>
                <a:buClrTx/>
              </a:pPr>
              <a:t>99</a:t>
            </a:fld>
            <a:endParaRPr lang="en-US" kern="1200">
              <a:solidFill>
                <a:prstClr val="black">
                  <a:tint val="75000"/>
                </a:prstClr>
              </a:solidFill>
              <a:latin typeface="Times New Roman"/>
              <a:ea typeface="+mn-ea"/>
              <a:cs typeface="+mn-cs"/>
            </a:endParaRPr>
          </a:p>
        </p:txBody>
      </p:sp>
      <p:graphicFrame>
        <p:nvGraphicFramePr>
          <p:cNvPr id="6" name="Content Placeholder 2">
            <a:extLst>
              <a:ext uri="{FF2B5EF4-FFF2-40B4-BE49-F238E27FC236}">
                <a16:creationId xmlns:a16="http://schemas.microsoft.com/office/drawing/2014/main" id="{F730B0CD-B9DD-9907-F775-96C7A927EF13}"/>
              </a:ext>
            </a:extLst>
          </p:cNvPr>
          <p:cNvGraphicFramePr>
            <a:graphicFrameLocks noGrp="1"/>
          </p:cNvGraphicFramePr>
          <p:nvPr>
            <p:ph idx="1"/>
          </p:nvPr>
        </p:nvGraphicFramePr>
        <p:xfrm>
          <a:off x="1981200" y="1871579"/>
          <a:ext cx="8229600" cy="4254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932859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Retrospect">
  <a:themeElements>
    <a:clrScheme name="Blu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anner">
  <a:themeElements>
    <a:clrScheme name="Banner Brand 1">
      <a:dk1>
        <a:srgbClr val="00205B"/>
      </a:dk1>
      <a:lt1>
        <a:srgbClr val="D9D9D6"/>
      </a:lt1>
      <a:dk2>
        <a:srgbClr val="007EB3"/>
      </a:dk2>
      <a:lt2>
        <a:srgbClr val="E7E6E6"/>
      </a:lt2>
      <a:accent1>
        <a:srgbClr val="00205B"/>
      </a:accent1>
      <a:accent2>
        <a:srgbClr val="007EB3"/>
      </a:accent2>
      <a:accent3>
        <a:srgbClr val="636669"/>
      </a:accent3>
      <a:accent4>
        <a:srgbClr val="8DC8E8"/>
      </a:accent4>
      <a:accent5>
        <a:srgbClr val="00A7B5"/>
      </a:accent5>
      <a:accent6>
        <a:srgbClr val="83BD00"/>
      </a:accent6>
      <a:hlink>
        <a:srgbClr val="636669"/>
      </a:hlink>
      <a:folHlink>
        <a:srgbClr val="D9D9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S-WIDE_Digital-Signage_TEMPLATE_REVISED FOR TOWN HALL_update070620.potx  -  Read-Only" id="{D308D850-0C26-4C2E-B921-C3EC4F818AAE}" vid="{D5B197A4-BF2A-43FB-87D2-3482D067A835}"/>
    </a:ext>
  </a:extLst>
</a:theme>
</file>

<file path=ppt/theme/theme4.xml><?xml version="1.0" encoding="utf-8"?>
<a:theme xmlns:a="http://schemas.openxmlformats.org/drawingml/2006/main" name="Banner Health Theme">
  <a:themeElements>
    <a:clrScheme name="Banner Health Palette">
      <a:dk1>
        <a:srgbClr val="636669"/>
      </a:dk1>
      <a:lt1>
        <a:srgbClr val="FFFFFF"/>
      </a:lt1>
      <a:dk2>
        <a:srgbClr val="00205B"/>
      </a:dk2>
      <a:lt2>
        <a:srgbClr val="FBF8F2"/>
      </a:lt2>
      <a:accent1>
        <a:srgbClr val="007EB3"/>
      </a:accent1>
      <a:accent2>
        <a:srgbClr val="00A7B5"/>
      </a:accent2>
      <a:accent3>
        <a:srgbClr val="83BD00"/>
      </a:accent3>
      <a:accent4>
        <a:srgbClr val="E87722"/>
      </a:accent4>
      <a:accent5>
        <a:srgbClr val="8DC8E8"/>
      </a:accent5>
      <a:accent6>
        <a:srgbClr val="FFAD00"/>
      </a:accent6>
      <a:hlink>
        <a:srgbClr val="007EB3"/>
      </a:hlink>
      <a:folHlink>
        <a:srgbClr val="007EB3"/>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4x3_COPH blue header Wht Bkgd" id="{893CE2A6-CBFB-5F48-A6E6-89C4CBB97703}" vid="{D57F1079-33B1-0D47-83F5-436D92204C10}"/>
    </a:ext>
  </a:extLst>
</a:theme>
</file>

<file path=ppt/theme/theme6.xml><?xml version="1.0" encoding="utf-8"?>
<a:theme xmlns:a="http://schemas.openxmlformats.org/drawingml/2006/main" name="PI Theme 2021">
  <a:themeElements>
    <a:clrScheme name="Banner Brand">
      <a:dk1>
        <a:srgbClr val="00205B"/>
      </a:dk1>
      <a:lt1>
        <a:sysClr val="window" lastClr="FFFFFF"/>
      </a:lt1>
      <a:dk2>
        <a:srgbClr val="00205B"/>
      </a:dk2>
      <a:lt2>
        <a:srgbClr val="FFFFFF"/>
      </a:lt2>
      <a:accent1>
        <a:srgbClr val="007EB4"/>
      </a:accent1>
      <a:accent2>
        <a:srgbClr val="63666A"/>
      </a:accent2>
      <a:accent3>
        <a:srgbClr val="84BD00"/>
      </a:accent3>
      <a:accent4>
        <a:srgbClr val="E87736"/>
      </a:accent4>
      <a:accent5>
        <a:srgbClr val="00A7B5"/>
      </a:accent5>
      <a:accent6>
        <a:srgbClr val="FFAD00"/>
      </a:accent6>
      <a:hlink>
        <a:srgbClr val="007EB4"/>
      </a:hlink>
      <a:folHlink>
        <a:srgbClr val="007EB4"/>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I PowerPoint Deck.pptx" id="{31555E3D-CF45-4026-B0D3-CFB20FBCDCF1}" vid="{B1A6414B-B91B-417B-954F-48045FA04D96}"/>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10075</TotalTime>
  <Words>13592</Words>
  <Application>Microsoft Office PowerPoint</Application>
  <PresentationFormat>Widescreen</PresentationFormat>
  <Paragraphs>1370</Paragraphs>
  <Slides>145</Slides>
  <Notes>91</Notes>
  <HiddenSlides>0</HiddenSlides>
  <MMClips>0</MMClips>
  <ScaleCrop>false</ScaleCrop>
  <HeadingPairs>
    <vt:vector size="6" baseType="variant">
      <vt:variant>
        <vt:lpstr>Fonts Used</vt:lpstr>
      </vt:variant>
      <vt:variant>
        <vt:i4>28</vt:i4>
      </vt:variant>
      <vt:variant>
        <vt:lpstr>Theme</vt:lpstr>
      </vt:variant>
      <vt:variant>
        <vt:i4>6</vt:i4>
      </vt:variant>
      <vt:variant>
        <vt:lpstr>Slide Titles</vt:lpstr>
      </vt:variant>
      <vt:variant>
        <vt:i4>145</vt:i4>
      </vt:variant>
    </vt:vector>
  </HeadingPairs>
  <TitlesOfParts>
    <vt:vector size="179" baseType="lpstr">
      <vt:lpstr>Verdana</vt:lpstr>
      <vt:lpstr>Avenir Next Medium</vt:lpstr>
      <vt:lpstr>Avenir Next Ultra Light</vt:lpstr>
      <vt:lpstr>Avenir Next</vt:lpstr>
      <vt:lpstr>BlinkMacSystemFont</vt:lpstr>
      <vt:lpstr>Arial Black</vt:lpstr>
      <vt:lpstr>The Seasons Bold</vt:lpstr>
      <vt:lpstr>Segoe UI Black</vt:lpstr>
      <vt:lpstr>System Font Regular</vt:lpstr>
      <vt:lpstr>Roboto</vt:lpstr>
      <vt:lpstr>Times New Roman</vt:lpstr>
      <vt:lpstr>Cambria Math</vt:lpstr>
      <vt:lpstr>Berlin Sans FB</vt:lpstr>
      <vt:lpstr>Noto Sans</vt:lpstr>
      <vt:lpstr>Segoe UI</vt:lpstr>
      <vt:lpstr>Aptos</vt:lpstr>
      <vt:lpstr>Montserrat</vt:lpstr>
      <vt:lpstr>Segoe UI Light</vt:lpstr>
      <vt:lpstr>Segoe UI Semibold</vt:lpstr>
      <vt:lpstr>Myriad Pro Semibold Cond</vt:lpstr>
      <vt:lpstr>Century Gothic</vt:lpstr>
      <vt:lpstr>Work Sans</vt:lpstr>
      <vt:lpstr>Cera Pro</vt:lpstr>
      <vt:lpstr>Effra</vt:lpstr>
      <vt:lpstr>Georgia</vt:lpstr>
      <vt:lpstr>Arial</vt:lpstr>
      <vt:lpstr>Atkinson Hyperlegible Bold</vt:lpstr>
      <vt:lpstr>Calibri</vt:lpstr>
      <vt:lpstr>Retrospect</vt:lpstr>
      <vt:lpstr>1_Office Theme</vt:lpstr>
      <vt:lpstr>Banner</vt:lpstr>
      <vt:lpstr>Banner Health Theme</vt:lpstr>
      <vt:lpstr>Office Theme</vt:lpstr>
      <vt:lpstr>PI Theme 2021</vt:lpstr>
      <vt:lpstr>PowerPoint Presentation</vt:lpstr>
      <vt:lpstr>PowerPoint Presentation</vt:lpstr>
      <vt:lpstr>President’s Update</vt:lpstr>
      <vt:lpstr>PowerPoint Presentation</vt:lpstr>
      <vt:lpstr>Agenda</vt:lpstr>
      <vt:lpstr>Clostridioides Difficile</vt:lpstr>
      <vt:lpstr>A Case</vt:lpstr>
      <vt:lpstr>A Case</vt:lpstr>
      <vt:lpstr>A Case Continued</vt:lpstr>
      <vt:lpstr>C Difficile: The Epi and Micro</vt:lpstr>
      <vt:lpstr>Epidemiology of C. difficile</vt:lpstr>
      <vt:lpstr>C. Difficile is Everywhere</vt:lpstr>
      <vt:lpstr>Microbiology</vt:lpstr>
      <vt:lpstr>Pathogenesis</vt:lpstr>
      <vt:lpstr>C Difficile: Diagnosis and Presentation</vt:lpstr>
      <vt:lpstr>C. Difficile Symptoms</vt:lpstr>
      <vt:lpstr>When to Test</vt:lpstr>
      <vt:lpstr>Diagnostic Tests</vt:lpstr>
      <vt:lpstr>Diagnosis - Smell</vt:lpstr>
      <vt:lpstr>C. Difficile Disease Severity </vt:lpstr>
      <vt:lpstr>C. Difficile: Treatment</vt:lpstr>
      <vt:lpstr>C. difficile Disease Treatment</vt:lpstr>
      <vt:lpstr>Time to Diarrhea Improvement</vt:lpstr>
      <vt:lpstr>Treatment for Recurrences</vt:lpstr>
      <vt:lpstr>Preventing Recurrence - Novel Fecal Microbiota Transplant </vt:lpstr>
      <vt:lpstr>Novel Fecal Microbiota Transplant </vt:lpstr>
      <vt:lpstr>Probiotics</vt:lpstr>
      <vt:lpstr>C. Difficile and Infection Prevention</vt:lpstr>
      <vt:lpstr>Antimicrobial Stewardship</vt:lpstr>
      <vt:lpstr>Diagnostic Stewardship</vt:lpstr>
      <vt:lpstr>Contact Precautions</vt:lpstr>
      <vt:lpstr>Hand Hygiene </vt:lpstr>
      <vt:lpstr>Environmental Cleaning</vt:lpstr>
      <vt:lpstr>Wrapping up</vt:lpstr>
      <vt:lpstr>Back to our case…</vt:lpstr>
      <vt:lpstr>Back to our case…</vt:lpstr>
      <vt:lpstr>Summary</vt:lpstr>
      <vt:lpstr>Questions</vt:lpstr>
      <vt:lpstr>PowerPoint Presentation</vt:lpstr>
      <vt:lpstr>Case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Reluctance to Simplify </vt:lpstr>
      <vt:lpstr>Sensitivity to Operations </vt:lpstr>
      <vt:lpstr>Preoccupation with Failure  </vt:lpstr>
      <vt:lpstr>Commitment to Resilience </vt:lpstr>
      <vt:lpstr>Deference to Expertise  </vt:lpstr>
      <vt:lpstr>Sounds great, but what does that mean for me?</vt:lpstr>
      <vt:lpstr>PowerPoint Presentation</vt:lpstr>
      <vt:lpstr>PowerPoint Presentation</vt:lpstr>
      <vt:lpstr>PowerPoint Presentation</vt:lpstr>
      <vt:lpstr>Accessing “Work as Done” through “Reluctance to Simplify”</vt:lpstr>
      <vt:lpstr>Let’s think back to our case…</vt:lpstr>
      <vt:lpstr>PowerPoint Presentation</vt:lpstr>
      <vt:lpstr>PowerPoint Presentation</vt:lpstr>
      <vt:lpstr>PowerPoint Presentation</vt:lpstr>
      <vt:lpstr>PowerPoint Presentation</vt:lpstr>
      <vt:lpstr>Leading a Culture of High Reliability –  What Can We Do Tomorrow?</vt:lpstr>
      <vt:lpstr>How you respond matters….</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Catheter-associated urinary tract infections (CAUTI) Surveillance at an East African Regional Referral Hospital</vt:lpstr>
      <vt:lpstr>Presentation outline</vt:lpstr>
      <vt:lpstr>Background</vt:lpstr>
      <vt:lpstr>Background…</vt:lpstr>
      <vt:lpstr>Research Aim</vt:lpstr>
      <vt:lpstr>Methods</vt:lpstr>
      <vt:lpstr>Methods…</vt:lpstr>
      <vt:lpstr>Methods…</vt:lpstr>
      <vt:lpstr> Sample size  Jan 1 through Dec 31, 2023. </vt:lpstr>
      <vt:lpstr>RESULTS</vt:lpstr>
      <vt:lpstr>Descriptive statistics (N=193) </vt:lpstr>
      <vt:lpstr>Documentation status on patient chart</vt:lpstr>
      <vt:lpstr>Methods…</vt:lpstr>
      <vt:lpstr>Comparison of CAUTI case volume and  incidence rates across four surveillance scenarios with 95% Confidence intervals</vt:lpstr>
      <vt:lpstr>CAUTI Incidence Rates Using Bayesian posterior distributions across varying surveillance scenarios using Monte Carlo simulation </vt:lpstr>
      <vt:lpstr>Conclusions </vt:lpstr>
      <vt:lpstr>Asante </vt:lpstr>
      <vt:lpstr>References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Breaking the Chain: How Hospitals and Health Departments Can Stop Candidozyma (Candida) auris Together </vt:lpstr>
      <vt:lpstr>PowerPoint Presentation</vt:lpstr>
      <vt:lpstr>C. auris Reporting Requirements</vt:lpstr>
      <vt:lpstr>IPC for C. auris</vt:lpstr>
      <vt:lpstr>Before the Report: Communication Between Facilities</vt:lpstr>
      <vt:lpstr>ADHS’ Interfacility Transfer Form</vt:lpstr>
      <vt:lpstr>After The Report:  What Happens Next?</vt:lpstr>
      <vt:lpstr>Healthcare Facility Tracking</vt:lpstr>
      <vt:lpstr>What We Request From You</vt:lpstr>
      <vt:lpstr>C. auris in Pima County: A History</vt:lpstr>
      <vt:lpstr>Takeaways</vt:lpstr>
      <vt:lpstr>Questions?</vt:lpstr>
      <vt:lpstr>Conference Evaluation &amp; IPU Registration</vt:lpstr>
      <vt:lpstr>Closing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Baker, Morgan E</dc:creator>
  <cp:lastModifiedBy>Morgan Baker</cp:lastModifiedBy>
  <cp:revision>2</cp:revision>
  <dcterms:created xsi:type="dcterms:W3CDTF">2026-01-20T23:07:14Z</dcterms:created>
  <dcterms:modified xsi:type="dcterms:W3CDTF">2026-04-27T13:24:14Z</dcterms:modified>
</cp:coreProperties>
</file>