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Lst>
  <p:sldSz cy="6858000" cx="12192000"/>
  <p:notesSz cx="6858000" cy="9144000"/>
  <p:embeddedFontLst>
    <p:embeddedFont>
      <p:font typeface="Roboto"/>
      <p:regular r:id="rId98"/>
      <p:bold r:id="rId99"/>
      <p:italic r:id="rId100"/>
      <p:boldItalic r:id="rId101"/>
    </p:embeddedFont>
    <p:embeddedFont>
      <p:font typeface="Domine"/>
      <p:regular r:id="rId102"/>
      <p:bold r:id="rId103"/>
    </p:embeddedFont>
    <p:embeddedFont>
      <p:font typeface="Helvetica Neue"/>
      <p:regular r:id="rId104"/>
      <p:bold r:id="rId105"/>
      <p:italic r:id="rId106"/>
      <p:boldItalic r:id="rId10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08" roundtripDataSignature="AMtx7mhxWd9POV4voiL5J5DiWcCXYFwTV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BC36E8B-927D-4877-8565-E637D4B351CA}">
  <a:tblStyle styleId="{0BC36E8B-927D-4877-8565-E637D4B351C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HelveticaNeue-boldItalic.fntdata"/><Relationship Id="rId106" Type="http://schemas.openxmlformats.org/officeDocument/2006/relationships/font" Target="fonts/HelveticaNeue-italic.fntdata"/><Relationship Id="rId105" Type="http://schemas.openxmlformats.org/officeDocument/2006/relationships/font" Target="fonts/HelveticaNeue-bold.fntdata"/><Relationship Id="rId104" Type="http://schemas.openxmlformats.org/officeDocument/2006/relationships/font" Target="fonts/HelveticaNeue-regular.fntdata"/><Relationship Id="rId108" Type="http://customschemas.google.com/relationships/presentationmetadata" Target="meta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Domine-bold.fntdata"/><Relationship Id="rId102" Type="http://schemas.openxmlformats.org/officeDocument/2006/relationships/font" Target="fonts/Domine-regular.fntdata"/><Relationship Id="rId101" Type="http://schemas.openxmlformats.org/officeDocument/2006/relationships/font" Target="fonts/Roboto-boldItalic.fntdata"/><Relationship Id="rId100" Type="http://schemas.openxmlformats.org/officeDocument/2006/relationships/font" Target="fonts/Roboto-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font" Target="fonts/Roboto-bold.fntdata"/><Relationship Id="rId10" Type="http://schemas.openxmlformats.org/officeDocument/2006/relationships/slide" Target="slides/slide4.xml"/><Relationship Id="rId98" Type="http://schemas.openxmlformats.org/officeDocument/2006/relationships/font" Target="fonts/Roboto-regular.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bic.org/CBIC/PDFs/a-IPC-Test-Specs-2025.pdf" TargetMode="External"/><Relationship Id="rId3" Type="http://schemas.openxmlformats.org/officeDocument/2006/relationships/hyperlink" Target="https://www.cbic.org/CBIC/PDFs/_2022-a-IPC-Examination-Content-Outline.pdf"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9" name="Google Shape;14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dc88db6bc1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3dc88db6bc1_0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96942c6f5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396942c6f59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96942c6f59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396942c6f59_0_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96942c6f59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396942c6f59_0_1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dc9a382ce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3dc9a382ce3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7" name="Google Shape;297;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d291d8145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d291d8145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310" name="Google Shape;310;p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322" name="Google Shape;322;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330" name="Google Shape;330;p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5" name="Google Shape;155;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We are based in the United States but have over 10,000 certificants in over 47 countries. Multidisciplinary: not just nurses, public health professionals, those with lab backgrounds, physicians, microbiologists. </a:t>
            </a:r>
            <a:endParaRPr/>
          </a:p>
        </p:txBody>
      </p:sp>
      <p:sp>
        <p:nvSpPr>
          <p:cNvPr id="354" name="Google Shape;354;p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p:txBody>
      </p:sp>
      <p:sp>
        <p:nvSpPr>
          <p:cNvPr id="364" name="Google Shape;364;p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1" name="Google Shape;38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Refer to initiatives –</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US"/>
              <a:t>LMIC fee structure</a:t>
            </a:r>
            <a:endParaRPr/>
          </a:p>
          <a:p>
            <a:pPr indent="-298450" lvl="0" marL="457200" marR="0" rtl="0" algn="l">
              <a:lnSpc>
                <a:spcPct val="100000"/>
              </a:lnSpc>
              <a:spcBef>
                <a:spcPts val="0"/>
              </a:spcBef>
              <a:spcAft>
                <a:spcPts val="0"/>
              </a:spcAft>
              <a:buClr>
                <a:srgbClr val="000000"/>
              </a:buClr>
              <a:buSzPts val="1100"/>
              <a:buFont typeface="Arial"/>
              <a:buChar char="●"/>
            </a:pPr>
            <a:r>
              <a:rPr lang="en-US"/>
              <a:t>Int’l Advisory Taskforce </a:t>
            </a:r>
            <a:endParaRPr/>
          </a:p>
          <a:p>
            <a:pPr indent="-298450" lvl="0" marL="457200" marR="0" rtl="0" algn="l">
              <a:lnSpc>
                <a:spcPct val="100000"/>
              </a:lnSpc>
              <a:spcBef>
                <a:spcPts val="0"/>
              </a:spcBef>
              <a:spcAft>
                <a:spcPts val="0"/>
              </a:spcAft>
              <a:buClr>
                <a:srgbClr val="000000"/>
              </a:buClr>
              <a:buSzPts val="1100"/>
              <a:buFont typeface="Arial"/>
              <a:buChar char="●"/>
            </a:pPr>
            <a:r>
              <a:rPr lang="en-US"/>
              <a:t>Spanish translation</a:t>
            </a:r>
            <a:endParaRPr/>
          </a:p>
          <a:p>
            <a:pPr indent="-298450" lvl="0" marL="457200" marR="0" rtl="0" algn="l">
              <a:lnSpc>
                <a:spcPct val="100000"/>
              </a:lnSpc>
              <a:spcBef>
                <a:spcPts val="0"/>
              </a:spcBef>
              <a:spcAft>
                <a:spcPts val="0"/>
              </a:spcAft>
              <a:buClr>
                <a:srgbClr val="000000"/>
              </a:buClr>
              <a:buSzPts val="1100"/>
              <a:buFont typeface="Arial"/>
              <a:buChar char="●"/>
            </a:pPr>
            <a:r>
              <a:rPr lang="en-US"/>
              <a:t>a-IPC Scholarship </a:t>
            </a:r>
            <a:endParaRPr/>
          </a:p>
        </p:txBody>
      </p:sp>
      <p:sp>
        <p:nvSpPr>
          <p:cNvPr id="382" name="Google Shape;382;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We have three different certifications– all are delivered in a high stakes proctored environment. No matter where the IPC professional is in their career journey, we have a certification. </a:t>
            </a:r>
            <a:endParaRPr/>
          </a:p>
        </p:txBody>
      </p:sp>
      <p:sp>
        <p:nvSpPr>
          <p:cNvPr id="401" name="Google Shape;401;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p:txBody>
      </p:sp>
      <p:sp>
        <p:nvSpPr>
          <p:cNvPr id="415" name="Google Shape;415;p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We want the candidate to feel that they are being tested on what they actually do in practice. Additionally, the exam needs to be reliable and not give any particular candidate an unfair advantage. </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US"/>
              <a:t>- The test development cycle is followed carefully to ensure a valid and reliable certification exam. Every 5 years we conduct a practice analysis, sometimes called a job task analysis. The practice analysis is conducted via a large-scale survey and this is when we find out from active certificants what they are doing in their infection prevention and control roles, how often tasks are completed and the level of importance. This ensures the CIC exam remains aligned with professional practice.</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US"/>
              <a:t>The practice analysis is what informs the test specifications or content outline of the examination. Our certified, volunteers that make up the test committee write test questions according to the content outline. From there, we assemble test forms which are a collection of test questions that make up the actual examination. Once the exam is assembled, we beta test the examination to gain valuable statistics on how test questions are performing and from there we determine the passing standard. </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US"/>
              <a:t>This cycle repeats itself every five years and is essential to maintain an exam that meets the highest level of credentialing industry standards and ensures we are measuring the basic knowledge, skills and abilities expected of professionals working in the field of infection prevention and control.</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424" name="Google Shape;424;p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da310717da_4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da310717da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8" name="Google Shape;48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489" name="Google Shape;489;p1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501" name="Google Shape;501;p1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8" name="Google Shape;50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509" name="Google Shape;509;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6" name="Google Shape;51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517" name="Google Shape;517;p1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4" name="Google Shape;52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525" name="Google Shape;525;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8" name="Google Shape;53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539" name="Google Shape;539;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6" name="Google Shape;54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547" name="Google Shape;547;p2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4" name="Google Shape;55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555" name="Google Shape;555;p4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2" name="Google Shape;562;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563" name="Google Shape;563;p4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da310717da_4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da310717da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577" name="Google Shape;577;p4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5" name="Google Shape;585;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586" name="Google Shape;586;p4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0" name="Google Shape;600;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US" sz="1200">
                <a:solidFill>
                  <a:schemeClr val="dk1"/>
                </a:solidFill>
                <a:latin typeface="Arial"/>
                <a:ea typeface="Arial"/>
                <a:cs typeface="Arial"/>
                <a:sym typeface="Arial"/>
              </a:rPr>
              <a:t>🡪 Effective May 22, 2026, there will be a </a:t>
            </a:r>
            <a:r>
              <a:rPr b="0" i="0" lang="en-US" sz="1200" u="sng">
                <a:solidFill>
                  <a:schemeClr val="dk1"/>
                </a:solidFill>
                <a:latin typeface="Arial"/>
                <a:ea typeface="Arial"/>
                <a:cs typeface="Arial"/>
                <a:sym typeface="Arial"/>
                <a:hlinkClick r:id="rId2">
                  <a:extLst>
                    <a:ext uri="{A12FA001-AC4F-418D-AE19-62706E023703}">
                      <ahyp:hlinkClr val="tx"/>
                    </a:ext>
                  </a:extLst>
                </a:hlinkClick>
              </a:rPr>
              <a:t>new content outline</a:t>
            </a:r>
            <a:r>
              <a:rPr b="0" i="0" lang="en-US" sz="1200">
                <a:solidFill>
                  <a:schemeClr val="dk1"/>
                </a:solidFill>
                <a:latin typeface="Arial"/>
                <a:ea typeface="Arial"/>
                <a:cs typeface="Arial"/>
                <a:sym typeface="Arial"/>
              </a:rPr>
              <a:t> for the a-IPC™. The </a:t>
            </a:r>
            <a:r>
              <a:rPr b="0" i="0" lang="en-US" sz="1200" u="sng">
                <a:solidFill>
                  <a:schemeClr val="dk1"/>
                </a:solidFill>
                <a:latin typeface="Arial"/>
                <a:ea typeface="Arial"/>
                <a:cs typeface="Arial"/>
                <a:sym typeface="Arial"/>
                <a:hlinkClick r:id="rId3">
                  <a:extLst>
                    <a:ext uri="{A12FA001-AC4F-418D-AE19-62706E023703}">
                      <ahyp:hlinkClr val="tx"/>
                    </a:ext>
                  </a:extLst>
                </a:hlinkClick>
              </a:rPr>
              <a:t>current outline</a:t>
            </a:r>
            <a:r>
              <a:rPr b="0" i="0" lang="en-US" sz="1200">
                <a:solidFill>
                  <a:schemeClr val="dk1"/>
                </a:solidFill>
                <a:latin typeface="Arial"/>
                <a:ea typeface="Arial"/>
                <a:cs typeface="Arial"/>
                <a:sym typeface="Arial"/>
              </a:rPr>
              <a:t> will remain in effect through May 11, 2026. There will be a blackout period from May 12-21, 2026 during which time the exam will not be available.</a:t>
            </a:r>
            <a:endParaRPr/>
          </a:p>
          <a:p>
            <a:pPr indent="-298450" lvl="0" marL="457200" marR="0" rtl="0" algn="l">
              <a:lnSpc>
                <a:spcPct val="100000"/>
              </a:lnSpc>
              <a:spcBef>
                <a:spcPts val="0"/>
              </a:spcBef>
              <a:spcAft>
                <a:spcPts val="0"/>
              </a:spcAft>
              <a:buClr>
                <a:srgbClr val="000000"/>
              </a:buClr>
              <a:buSzPts val="1100"/>
              <a:buFont typeface="Arial"/>
              <a:buChar char="●"/>
            </a:pPr>
            <a:r>
              <a:rPr b="0" i="0" lang="en-US" sz="1200">
                <a:solidFill>
                  <a:schemeClr val="dk1"/>
                </a:solidFill>
                <a:latin typeface="Arial"/>
                <a:ea typeface="Arial"/>
                <a:cs typeface="Arial"/>
                <a:sym typeface="Arial"/>
              </a:rPr>
              <a:t>This updated outline is the result of a practice analysis (also called a job task analysis) conducted by CBIC to ensure that the exam continues to reflect the current knowledge, skills, and responsibilities of professionals working in infection prevention and control. Practice analyses are performed regularly to keep certification exams valid, reliable, and aligned with the evolving practice of the field.</a:t>
            </a:r>
            <a:endParaRPr/>
          </a:p>
          <a:p>
            <a:pPr indent="-298450" lvl="0" marL="457200" marR="0" rtl="0" algn="l">
              <a:lnSpc>
                <a:spcPct val="100000"/>
              </a:lnSpc>
              <a:spcBef>
                <a:spcPts val="0"/>
              </a:spcBef>
              <a:spcAft>
                <a:spcPts val="0"/>
              </a:spcAft>
              <a:buClr>
                <a:srgbClr val="000000"/>
              </a:buClr>
              <a:buSzPts val="1100"/>
              <a:buFont typeface="Arial"/>
              <a:buChar char="●"/>
            </a:pPr>
            <a:r>
              <a:rPr b="0" i="0" lang="en-US" sz="1200">
                <a:solidFill>
                  <a:schemeClr val="dk1"/>
                </a:solidFill>
                <a:latin typeface="Arial"/>
                <a:ea typeface="Arial"/>
                <a:cs typeface="Arial"/>
                <a:sym typeface="Arial"/>
              </a:rPr>
              <a:t>To support this transition, CBIC will be beta testing the a-IPC™ exam under the revised content outline from May 22–July 2, 2026. During the beta period, candidates will take the new version of the exam, but results will not be released immediately, as scoring will be based on data collected from all beta testers.</a:t>
            </a:r>
            <a:endParaRPr/>
          </a:p>
          <a:p>
            <a:pPr indent="-298450" lvl="0" marL="457200" marR="0" rtl="0" algn="l">
              <a:lnSpc>
                <a:spcPct val="100000"/>
              </a:lnSpc>
              <a:spcBef>
                <a:spcPts val="0"/>
              </a:spcBef>
              <a:spcAft>
                <a:spcPts val="0"/>
              </a:spcAft>
              <a:buClr>
                <a:srgbClr val="000000"/>
              </a:buClr>
              <a:buSzPts val="1100"/>
              <a:buFont typeface="Arial"/>
              <a:buChar char="●"/>
            </a:pPr>
            <a:r>
              <a:rPr b="0" i="0" lang="en-US" sz="1200">
                <a:solidFill>
                  <a:schemeClr val="dk1"/>
                </a:solidFill>
                <a:latin typeface="Arial"/>
                <a:ea typeface="Arial"/>
                <a:cs typeface="Arial"/>
                <a:sym typeface="Arial"/>
              </a:rPr>
              <a:t>The last day to register for the current version of the a-IPC™ exam will be February 1, 2026.</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601" name="Google Shape;601;p4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3" name="Google Shape;623;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71450" lvl="0" marL="171450" rtl="0" algn="l">
              <a:lnSpc>
                <a:spcPct val="100000"/>
              </a:lnSpc>
              <a:spcBef>
                <a:spcPts val="0"/>
              </a:spcBef>
              <a:spcAft>
                <a:spcPts val="0"/>
              </a:spcAft>
              <a:buSzPts val="1100"/>
              <a:buFont typeface="Noto Sans Symbols"/>
              <a:buChar char="🡪"/>
            </a:pPr>
            <a:r>
              <a:rPr b="0" i="0" lang="en-US" sz="1200">
                <a:solidFill>
                  <a:schemeClr val="dk1"/>
                </a:solidFill>
                <a:latin typeface="Arial"/>
                <a:ea typeface="Arial"/>
                <a:cs typeface="Arial"/>
                <a:sym typeface="Arial"/>
              </a:rPr>
              <a:t>Stay tuned for information about scholarship opportunities to serve as a beta tester for the new a-IPC certification. </a:t>
            </a:r>
            <a:endParaRPr/>
          </a:p>
          <a:p>
            <a:pPr indent="-101600" lvl="0" marL="171450" rtl="0" algn="l">
              <a:lnSpc>
                <a:spcPct val="100000"/>
              </a:lnSpc>
              <a:spcBef>
                <a:spcPts val="0"/>
              </a:spcBef>
              <a:spcAft>
                <a:spcPts val="0"/>
              </a:spcAft>
              <a:buSzPts val="1100"/>
              <a:buFont typeface="Noto Sans Symbols"/>
              <a:buNone/>
            </a:pPr>
            <a:r>
              <a:t/>
            </a:r>
            <a:endParaRPr b="0" i="0" sz="1200">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US" sz="1200">
                <a:solidFill>
                  <a:schemeClr val="dk1"/>
                </a:solidFill>
                <a:latin typeface="Arial"/>
                <a:ea typeface="Arial"/>
                <a:cs typeface="Arial"/>
                <a:sym typeface="Arial"/>
              </a:rPr>
              <a:t>Some of the content areas have been reorganized, renamed, or reweighted to better reflect current roles and responsibilities. Here are the overall themes </a:t>
            </a:r>
            <a:endParaRPr/>
          </a:p>
          <a:p>
            <a:pPr indent="-298450" lvl="0" marL="457200" marR="0" rtl="0" algn="l">
              <a:lnSpc>
                <a:spcPct val="100000"/>
              </a:lnSpc>
              <a:spcBef>
                <a:spcPts val="0"/>
              </a:spcBef>
              <a:spcAft>
                <a:spcPts val="0"/>
              </a:spcAft>
              <a:buClr>
                <a:srgbClr val="000000"/>
              </a:buClr>
              <a:buSzPts val="1100"/>
              <a:buFont typeface="Arial"/>
              <a:buChar char="●"/>
            </a:pPr>
            <a:r>
              <a:rPr b="0" i="0" lang="en-US" sz="1200">
                <a:solidFill>
                  <a:schemeClr val="dk1"/>
                </a:solidFill>
                <a:latin typeface="Arial"/>
                <a:ea typeface="Arial"/>
                <a:cs typeface="Arial"/>
                <a:sym typeface="Arial"/>
              </a:rPr>
              <a:t>The 2020 outline emphasized higher-level planning, program development, and leadership — closer to CIC®-level expectations. </a:t>
            </a:r>
            <a:endParaRPr/>
          </a:p>
          <a:p>
            <a:pPr indent="-298450" lvl="0" marL="457200" marR="0" rtl="0" algn="l">
              <a:lnSpc>
                <a:spcPct val="100000"/>
              </a:lnSpc>
              <a:spcBef>
                <a:spcPts val="0"/>
              </a:spcBef>
              <a:spcAft>
                <a:spcPts val="0"/>
              </a:spcAft>
              <a:buClr>
                <a:srgbClr val="000000"/>
              </a:buClr>
              <a:buSzPts val="1100"/>
              <a:buFont typeface="Arial"/>
              <a:buChar char="●"/>
            </a:pPr>
            <a:r>
              <a:rPr b="0" i="0" lang="en-US" sz="1200">
                <a:solidFill>
                  <a:schemeClr val="dk1"/>
                </a:solidFill>
                <a:latin typeface="Arial"/>
                <a:ea typeface="Arial"/>
                <a:cs typeface="Arial"/>
                <a:sym typeface="Arial"/>
              </a:rPr>
              <a:t>The 2025 outline is more entry-level and hands-on, aligning better with the intent of the associate-level credential. </a:t>
            </a:r>
            <a:endParaRPr/>
          </a:p>
          <a:p>
            <a:pPr indent="-298450" lvl="0" marL="457200" marR="0" rtl="0" algn="l">
              <a:lnSpc>
                <a:spcPct val="100000"/>
              </a:lnSpc>
              <a:spcBef>
                <a:spcPts val="0"/>
              </a:spcBef>
              <a:spcAft>
                <a:spcPts val="0"/>
              </a:spcAft>
              <a:buClr>
                <a:srgbClr val="000000"/>
              </a:buClr>
              <a:buSzPts val="1100"/>
              <a:buFont typeface="Arial"/>
              <a:buChar char="●"/>
            </a:pPr>
            <a:r>
              <a:rPr b="0" i="0" lang="en-US" sz="1200">
                <a:solidFill>
                  <a:schemeClr val="dk1"/>
                </a:solidFill>
                <a:latin typeface="Arial"/>
                <a:ea typeface="Arial"/>
                <a:cs typeface="Arial"/>
                <a:sym typeface="Arial"/>
              </a:rPr>
              <a:t>Surveillance now carries greater weight and detail. </a:t>
            </a:r>
            <a:endParaRPr/>
          </a:p>
          <a:p>
            <a:pPr indent="-298450" lvl="0" marL="457200" marR="0" rtl="0" algn="l">
              <a:lnSpc>
                <a:spcPct val="100000"/>
              </a:lnSpc>
              <a:spcBef>
                <a:spcPts val="0"/>
              </a:spcBef>
              <a:spcAft>
                <a:spcPts val="0"/>
              </a:spcAft>
              <a:buClr>
                <a:srgbClr val="000000"/>
              </a:buClr>
              <a:buSzPts val="1100"/>
              <a:buFont typeface="Arial"/>
              <a:buChar char="●"/>
            </a:pPr>
            <a:r>
              <a:rPr b="0" i="0" lang="en-US" sz="1200">
                <a:solidFill>
                  <a:schemeClr val="dk1"/>
                </a:solidFill>
                <a:latin typeface="Arial"/>
                <a:ea typeface="Arial"/>
                <a:cs typeface="Arial"/>
                <a:sym typeface="Arial"/>
              </a:rPr>
              <a:t>Management, Education, and Research domains have been streamlined with a more practical focus. </a:t>
            </a:r>
            <a:endParaRPr/>
          </a:p>
          <a:p>
            <a:pPr indent="-298450" lvl="0" marL="457200" marR="0" rtl="0" algn="l">
              <a:lnSpc>
                <a:spcPct val="100000"/>
              </a:lnSpc>
              <a:spcBef>
                <a:spcPts val="0"/>
              </a:spcBef>
              <a:spcAft>
                <a:spcPts val="0"/>
              </a:spcAft>
              <a:buClr>
                <a:srgbClr val="000000"/>
              </a:buClr>
              <a:buSzPts val="1100"/>
              <a:buFont typeface="Arial"/>
              <a:buChar char="●"/>
            </a:pPr>
            <a:r>
              <a:rPr b="0" i="0" lang="en-US" sz="1200">
                <a:solidFill>
                  <a:schemeClr val="dk1"/>
                </a:solidFill>
                <a:latin typeface="Arial"/>
                <a:ea typeface="Arial"/>
                <a:cs typeface="Arial"/>
                <a:sym typeface="Arial"/>
              </a:rPr>
              <a:t>Language has shifted from “develop, lead, design” to “participate, assist, recognize, monitor.</a:t>
            </a:r>
            <a:endParaRPr/>
          </a:p>
          <a:p>
            <a:pPr indent="-101600" lvl="0" marL="171450" rtl="0" algn="l">
              <a:lnSpc>
                <a:spcPct val="100000"/>
              </a:lnSpc>
              <a:spcBef>
                <a:spcPts val="0"/>
              </a:spcBef>
              <a:spcAft>
                <a:spcPts val="0"/>
              </a:spcAft>
              <a:buSzPts val="1100"/>
              <a:buFont typeface="Noto Sans Symbols"/>
              <a:buNone/>
            </a:pPr>
            <a:r>
              <a:t/>
            </a:r>
            <a:endParaRPr b="0" i="0" sz="1200">
              <a:solidFill>
                <a:schemeClr val="dk1"/>
              </a:solidFill>
              <a:latin typeface="Arial"/>
              <a:ea typeface="Arial"/>
              <a:cs typeface="Arial"/>
              <a:sym typeface="Arial"/>
            </a:endParaRPr>
          </a:p>
          <a:p>
            <a:pPr indent="-101600" lvl="0" marL="171450" rtl="0" algn="l">
              <a:lnSpc>
                <a:spcPct val="100000"/>
              </a:lnSpc>
              <a:spcBef>
                <a:spcPts val="0"/>
              </a:spcBef>
              <a:spcAft>
                <a:spcPts val="0"/>
              </a:spcAft>
              <a:buSzPts val="1100"/>
              <a:buFont typeface="Noto Sans Symbols"/>
              <a:buNone/>
            </a:pPr>
            <a:r>
              <a:t/>
            </a:r>
            <a:endParaRPr b="0" i="0" sz="1200">
              <a:solidFill>
                <a:schemeClr val="dk1"/>
              </a:solidFill>
              <a:latin typeface="Arial"/>
              <a:ea typeface="Arial"/>
              <a:cs typeface="Arial"/>
              <a:sym typeface="Arial"/>
            </a:endParaRPr>
          </a:p>
          <a:p>
            <a:pPr indent="-101600" lvl="0" marL="171450" rtl="0" algn="l">
              <a:lnSpc>
                <a:spcPct val="100000"/>
              </a:lnSpc>
              <a:spcBef>
                <a:spcPts val="0"/>
              </a:spcBef>
              <a:spcAft>
                <a:spcPts val="0"/>
              </a:spcAft>
              <a:buSzPts val="1100"/>
              <a:buFont typeface="Noto Sans Symbols"/>
              <a:buNone/>
            </a:pPr>
            <a:r>
              <a:t/>
            </a:r>
            <a:endParaRPr b="0" i="0" sz="1200">
              <a:solidFill>
                <a:schemeClr val="dk1"/>
              </a:solidFill>
              <a:latin typeface="Arial"/>
              <a:ea typeface="Arial"/>
              <a:cs typeface="Arial"/>
              <a:sym typeface="Arial"/>
            </a:endParaRPr>
          </a:p>
          <a:p>
            <a:pPr indent="-171450" lvl="0" marL="171450" rtl="0" algn="l">
              <a:lnSpc>
                <a:spcPct val="100000"/>
              </a:lnSpc>
              <a:spcBef>
                <a:spcPts val="0"/>
              </a:spcBef>
              <a:spcAft>
                <a:spcPts val="0"/>
              </a:spcAft>
              <a:buSzPts val="1100"/>
              <a:buFont typeface="Noto Sans Symbols"/>
              <a:buChar char="🡪"/>
            </a:pPr>
            <a:r>
              <a:rPr b="0" i="0" lang="en-US" sz="1200">
                <a:solidFill>
                  <a:schemeClr val="dk1"/>
                </a:solidFill>
                <a:latin typeface="Arial"/>
                <a:ea typeface="Arial"/>
                <a:cs typeface="Arial"/>
                <a:sym typeface="Arial"/>
              </a:rPr>
              <a:t>*****Neither exam is easier or harder. The updated exam reflects the most current job tasks and expectations for a minimally qualified candidate. The standard of competence being measured stays the same — what changes is how the exam aligns with today’s practice.</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624" name="Google Shape;624;p5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6" name="Google Shape;646;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647" name="Google Shape;647;p5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8" name="Google Shape;678;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679" name="Google Shape;679;p5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5" name="Google Shape;685;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686" name="Google Shape;686;p5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AutoNum type="arabicPeriod"/>
            </a:pPr>
            <a:r>
              <a:rPr lang="en-US"/>
              <a:t>aIPC beta testing open now closing 5/4/26- there is a 50% discount available on the CBIC website.</a:t>
            </a:r>
            <a:endParaRPr/>
          </a:p>
          <a:p>
            <a:pPr indent="-298450" lvl="0" marL="457200" rtl="0" algn="l">
              <a:lnSpc>
                <a:spcPct val="100000"/>
              </a:lnSpc>
              <a:spcBef>
                <a:spcPts val="0"/>
              </a:spcBef>
              <a:spcAft>
                <a:spcPts val="0"/>
              </a:spcAft>
              <a:buSzPts val="1100"/>
              <a:buAutoNum type="arabicPeriod"/>
            </a:pPr>
            <a:r>
              <a:rPr b="1" lang="en-US" sz="1300">
                <a:solidFill>
                  <a:srgbClr val="3F3F3F"/>
                </a:solidFill>
                <a:latin typeface="Calibri"/>
                <a:ea typeface="Calibri"/>
                <a:cs typeface="Calibri"/>
                <a:sym typeface="Calibri"/>
              </a:rPr>
              <a:t>2026 IPC Collaboration Series &amp; AI Summit Call for Speakers: All submissions must be received by 11:59 p.m. ET on April 10, 2026.</a:t>
            </a:r>
            <a:endParaRPr b="1" sz="1300">
              <a:solidFill>
                <a:srgbClr val="3F3F3F"/>
              </a:solidFill>
              <a:latin typeface="Calibri"/>
              <a:ea typeface="Calibri"/>
              <a:cs typeface="Calibri"/>
              <a:sym typeface="Calibri"/>
            </a:endParaRPr>
          </a:p>
          <a:p>
            <a:pPr indent="-311150" lvl="0" marL="457200" rtl="0" algn="l">
              <a:lnSpc>
                <a:spcPct val="100000"/>
              </a:lnSpc>
              <a:spcBef>
                <a:spcPts val="0"/>
              </a:spcBef>
              <a:spcAft>
                <a:spcPts val="0"/>
              </a:spcAft>
              <a:buClr>
                <a:srgbClr val="3F3F3F"/>
              </a:buClr>
              <a:buSzPts val="1300"/>
              <a:buFont typeface="Calibri"/>
              <a:buAutoNum type="arabicPeriod"/>
            </a:pPr>
            <a:r>
              <a:rPr b="1" lang="en-US" sz="1300">
                <a:solidFill>
                  <a:srgbClr val="3F3F3F"/>
                </a:solidFill>
                <a:latin typeface="Calibri"/>
                <a:ea typeface="Calibri"/>
                <a:cs typeface="Calibri"/>
                <a:sym typeface="Calibri"/>
              </a:rPr>
              <a:t>Reminder-National Conference is in Nashville 6-15 thru 6-17-26* Early bird discount ends next week– 4/3/26</a:t>
            </a:r>
            <a:endParaRPr b="1" sz="1300">
              <a:solidFill>
                <a:srgbClr val="3F3F3F"/>
              </a:solidFill>
              <a:latin typeface="Calibri"/>
              <a:ea typeface="Calibri"/>
              <a:cs typeface="Calibri"/>
              <a:sym typeface="Calibri"/>
            </a:endParaRPr>
          </a:p>
        </p:txBody>
      </p:sp>
      <p:sp>
        <p:nvSpPr>
          <p:cNvPr id="173" name="Google Shape;173;p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6" name="Google Shape;706;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707" name="Google Shape;707;p5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1" name="Google Shape;721;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722" name="Google Shape;722;p5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9" name="Google Shape;729;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p:txBody>
      </p:sp>
      <p:sp>
        <p:nvSpPr>
          <p:cNvPr id="730" name="Google Shape;730;p6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7" name="Google Shape;737;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p:txBody>
      </p:sp>
      <p:sp>
        <p:nvSpPr>
          <p:cNvPr id="738" name="Google Shape;738;p6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8" name="Google Shape;758;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759" name="Google Shape;759;p6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5" name="Google Shape;765;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766" name="Google Shape;766;p6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dc8aa1c94a_3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Our board is on target to reach our quarterly goals based on your membership feedback. </a:t>
            </a:r>
            <a:endParaRPr/>
          </a:p>
          <a:p>
            <a:pPr indent="0" lvl="0" marL="0" rtl="0" algn="l">
              <a:spcBef>
                <a:spcPts val="0"/>
              </a:spcBef>
              <a:spcAft>
                <a:spcPts val="0"/>
              </a:spcAft>
              <a:buNone/>
            </a:pPr>
            <a:r>
              <a:rPr lang="en-US"/>
              <a:t>We will be checking in and following up every meeting to keep  you in the loop. Today we are focusing on our pillar for “people” discussing advancing knowledge through certification. </a:t>
            </a:r>
            <a:endParaRPr/>
          </a:p>
          <a:p>
            <a:pPr indent="0" lvl="0" marL="0" rtl="0" algn="l">
              <a:spcBef>
                <a:spcPts val="0"/>
              </a:spcBef>
              <a:spcAft>
                <a:spcPts val="0"/>
              </a:spcAft>
              <a:buNone/>
            </a:pPr>
            <a:r>
              <a:rPr lang="en-US"/>
              <a:t>We have a fantastic speaker lined up for you.</a:t>
            </a:r>
            <a:endParaRPr/>
          </a:p>
        </p:txBody>
      </p:sp>
      <p:sp>
        <p:nvSpPr>
          <p:cNvPr id="179" name="Google Shape;179;g3dc8aa1c94a_3_3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4" name="Google Shape;774;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p:txBody>
      </p:sp>
      <p:sp>
        <p:nvSpPr>
          <p:cNvPr id="775" name="Google Shape;775;p6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2" name="Google Shape;782;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783" name="Google Shape;783;p6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8" name="Google Shape;788;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789" name="Google Shape;789;p6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5" name="Google Shape;795;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We updated this deadline!</a:t>
            </a:r>
            <a:endParaRPr/>
          </a:p>
        </p:txBody>
      </p:sp>
      <p:sp>
        <p:nvSpPr>
          <p:cNvPr id="796" name="Google Shape;796;p6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2" name="Google Shape;802;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803" name="Google Shape;803;p7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9" name="Google Shape;809;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810" name="Google Shape;810;p7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1" name="Google Shape;831;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832" name="Google Shape;832;p7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8" name="Google Shape;838;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839" name="Google Shape;839;p7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5" name="Google Shape;845;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846" name="Google Shape;846;p7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dc8aa1c94a_0_5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dc8aa1c94a_0_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To continue on our missing to keep you in the loop I wanted to take a minute to discuss your feedback on the recent membership survey. Many of you felt you were possibly missing some communication, so we have made a few changes.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have a few communication pathways that have launched this </a:t>
            </a:r>
            <a:r>
              <a:rPr lang="en-US"/>
              <a:t>quarter: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eriod"/>
            </a:pPr>
            <a:r>
              <a:rPr lang="en-US"/>
              <a:t>Our newly developed website: The website has a lot of new developments there and is a central hub for communication. Thank you to our Social administration and webmaster Martin for your hard work on this.</a:t>
            </a:r>
            <a:endParaRPr/>
          </a:p>
          <a:p>
            <a:pPr indent="-298450" lvl="0" marL="457200" rtl="0" algn="l">
              <a:spcBef>
                <a:spcPts val="0"/>
              </a:spcBef>
              <a:spcAft>
                <a:spcPts val="0"/>
              </a:spcAft>
              <a:buSzPts val="1100"/>
              <a:buAutoNum type="arabicPeriod"/>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8" name="Google Shape;858;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859" name="Google Shape;859;p7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5" name="Google Shape;865;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866" name="Google Shape;866;p7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4" name="Google Shape;874;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p:txBody>
      </p:sp>
      <p:sp>
        <p:nvSpPr>
          <p:cNvPr id="875" name="Google Shape;875;p7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1" name="Google Shape;881;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882" name="Google Shape;882;p7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5" name="Google Shape;895;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896" name="Google Shape;896;p8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9" name="Google Shape;909;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910" name="Google Shape;910;p8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7" name="Google Shape;917;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918" name="Google Shape;918;p8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5" name="Google Shape;925;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926" name="Google Shape;926;p8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3" name="Google Shape;933;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934" name="Google Shape;934;p8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1" name="Google Shape;941;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61639" rtl="0" algn="l">
              <a:lnSpc>
                <a:spcPct val="100000"/>
              </a:lnSpc>
              <a:spcBef>
                <a:spcPts val="0"/>
              </a:spcBef>
              <a:spcAft>
                <a:spcPts val="0"/>
              </a:spcAft>
              <a:buClr>
                <a:srgbClr val="000000"/>
              </a:buClr>
              <a:buSzPts val="1100"/>
              <a:buFont typeface="Arial"/>
              <a:buNone/>
            </a:pPr>
            <a:r>
              <a:t/>
            </a:r>
            <a:endParaRPr/>
          </a:p>
          <a:p>
            <a:pPr indent="-303882" lvl="0" marL="465521" rtl="0" algn="l">
              <a:lnSpc>
                <a:spcPct val="100000"/>
              </a:lnSpc>
              <a:spcBef>
                <a:spcPts val="0"/>
              </a:spcBef>
              <a:spcAft>
                <a:spcPts val="0"/>
              </a:spcAft>
              <a:buClr>
                <a:srgbClr val="000000"/>
              </a:buClr>
              <a:buSzPts val="1100"/>
              <a:buFont typeface="Arial"/>
              <a:buChar char="●"/>
            </a:pPr>
            <a:r>
              <a:rPr lang="en-US"/>
              <a:t>The framework for the AL-CIP resulted in two domains: leadership and professionalism.  Each domain contains defined competencies.  Details will be provided on the following slides.  </a:t>
            </a:r>
            <a:endParaRPr sz="800"/>
          </a:p>
          <a:p>
            <a:pPr indent="-228600" lvl="0" marL="45720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b="1" lang="en-US"/>
              <a:t>Leadership</a:t>
            </a:r>
            <a:r>
              <a:rPr lang="en-US"/>
              <a:t>: </a:t>
            </a:r>
            <a:r>
              <a:rPr lang="en-US">
                <a:latin typeface="Arial"/>
                <a:ea typeface="Arial"/>
                <a:cs typeface="Arial"/>
                <a:sym typeface="Arial"/>
              </a:rPr>
              <a:t>Advanced ability to inspire excellence, create a shared vision and successfully manage change to attain strategic goals</a:t>
            </a:r>
            <a:endParaRPr/>
          </a:p>
          <a:p>
            <a:pPr indent="-298450" lvl="0" marL="457200" marR="0" rtl="0" algn="l">
              <a:lnSpc>
                <a:spcPct val="100000"/>
              </a:lnSpc>
              <a:spcBef>
                <a:spcPts val="0"/>
              </a:spcBef>
              <a:spcAft>
                <a:spcPts val="0"/>
              </a:spcAft>
              <a:buClr>
                <a:srgbClr val="000000"/>
              </a:buClr>
              <a:buSzPts val="1100"/>
              <a:buFont typeface="Arial"/>
              <a:buChar char="●"/>
            </a:pPr>
            <a:r>
              <a:rPr b="1" lang="en-US">
                <a:latin typeface="Arial"/>
                <a:ea typeface="Arial"/>
                <a:cs typeface="Arial"/>
                <a:sym typeface="Arial"/>
              </a:rPr>
              <a:t>Professionalism</a:t>
            </a:r>
            <a:r>
              <a:rPr lang="en-US">
                <a:latin typeface="Arial"/>
                <a:ea typeface="Arial"/>
                <a:cs typeface="Arial"/>
                <a:sym typeface="Arial"/>
              </a:rPr>
              <a:t>: Advanced ability to incorporate and promote ethical and professional standards that include accountability, inclusivity, a service orientation, and a commitment to lifelong learning and improvement</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942" name="Google Shape;942;p8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dc8aa1c94a_0_5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dc8aa1c94a_0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p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0" name="Google Shape;980;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US"/>
              <a:t>There are various types of evidence.  I will highlight a few that you may consider in your portfolio submission.  </a:t>
            </a:r>
            <a:endParaRPr/>
          </a:p>
          <a:p>
            <a:pPr indent="-298450" lvl="0" marL="457200" marR="0" rtl="0" algn="l">
              <a:lnSpc>
                <a:spcPct val="100000"/>
              </a:lnSpc>
              <a:spcBef>
                <a:spcPts val="0"/>
              </a:spcBef>
              <a:spcAft>
                <a:spcPts val="0"/>
              </a:spcAft>
              <a:buClr>
                <a:srgbClr val="000000"/>
              </a:buClr>
              <a:buSzPts val="1100"/>
              <a:buFont typeface="Arial"/>
              <a:buChar char="●"/>
            </a:pPr>
            <a:r>
              <a:rPr lang="en-US"/>
              <a:t>Publication of guidelines, journal article, compendium; Presentation at a regional, national or international conference; the development of a work product such as a toolkit on CLABSI prevention; program development of an academic course syllabus for credit; and of course the CIC certification.  All supporting evidence must be within the last ten years and must be relevant to leadership in IPC within the professionalism and leadership domains. If you submitted a publication on congestive heart failure, this would not be accepted since it is not related to IPC.  The evidence should also be at the state, regional, national or international level.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981" name="Google Shape;981;p8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p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7" name="Google Shape;987;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US"/>
              <a:t>There are various types of evidence.  I will highlight a few that you may consider in your portfolio submission.  </a:t>
            </a:r>
            <a:endParaRPr/>
          </a:p>
          <a:p>
            <a:pPr indent="-298450" lvl="0" marL="457200" marR="0" rtl="0" algn="l">
              <a:lnSpc>
                <a:spcPct val="100000"/>
              </a:lnSpc>
              <a:spcBef>
                <a:spcPts val="0"/>
              </a:spcBef>
              <a:spcAft>
                <a:spcPts val="0"/>
              </a:spcAft>
              <a:buClr>
                <a:srgbClr val="000000"/>
              </a:buClr>
              <a:buSzPts val="1100"/>
              <a:buFont typeface="Arial"/>
              <a:buChar char="●"/>
            </a:pPr>
            <a:r>
              <a:rPr lang="en-US"/>
              <a:t>Publication of guidelines, journal article, compendium; Presentation at a regional, national or international conference; the development of a work product such as a toolkit on CLABSI prevention; program development of an academic course syllabus for credit; and of course the CIC certification.  All supporting evidence must be within the last ten years and must be relevant to leadership in IPC within the professionalism and leadership domains. If you submitted a publication on congestive heart failure, this would not be accepted since it is not related to IPC.  The evidence should also be at the state, regional, national or international level.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988" name="Google Shape;988;p8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4" name="Google Shape;994;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995" name="Google Shape;995;p8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p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1" name="Google Shape;1001;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002" name="Google Shape;1002;p8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8" name="Google Shape;1008;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p:txBody>
      </p:sp>
      <p:sp>
        <p:nvSpPr>
          <p:cNvPr id="1009" name="Google Shape;1009;p9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5" name="Google Shape;1015;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We’d love for you to share your story with us and be featured on the CBIC blog </a:t>
            </a:r>
            <a:endParaRPr/>
          </a:p>
        </p:txBody>
      </p:sp>
      <p:sp>
        <p:nvSpPr>
          <p:cNvPr id="1016" name="Google Shape;1016;p9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p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3" name="Google Shape;1023;p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rPr lang="en-US"/>
              <a:t>Questions??</a:t>
            </a:r>
            <a:endParaRPr/>
          </a:p>
        </p:txBody>
      </p:sp>
      <p:sp>
        <p:nvSpPr>
          <p:cNvPr id="1024" name="Google Shape;1024;p9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0" name="Google Shape;1030;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031" name="Google Shape;1031;p9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39" name="Google Shape;1039;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45" name="Google Shape;1045;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dc8aa1c94a_0_4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dc8aa1c94a_0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3dc8aa1c94a_1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3dc8aa1c94a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8" name="Google Shape;1058;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jpg"/><Relationship Id="rId4" Type="http://schemas.openxmlformats.org/officeDocument/2006/relationships/hyperlink" Target="https://en.m.wikipedia.org/wiki/Grand_Canyon_National_Park,_AZ" TargetMode="External"/><Relationship Id="rId5" Type="http://schemas.openxmlformats.org/officeDocument/2006/relationships/hyperlink" Target="https://creativecommons.org/licenses/by-sa/3.0/"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2" name="Shape 12"/>
        <p:cNvGrpSpPr/>
        <p:nvPr/>
      </p:nvGrpSpPr>
      <p:grpSpPr>
        <a:xfrm>
          <a:off x="0" y="0"/>
          <a:ext cx="0" cy="0"/>
          <a:chOff x="0" y="0"/>
          <a:chExt cx="0" cy="0"/>
        </a:xfrm>
      </p:grpSpPr>
      <p:sp>
        <p:nvSpPr>
          <p:cNvPr id="13" name="Google Shape;13;p32"/>
          <p:cNvSpPr/>
          <p:nvPr/>
        </p:nvSpPr>
        <p:spPr>
          <a:xfrm>
            <a:off x="3175" y="6400800"/>
            <a:ext cx="12188825"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 name="Google Shape;14;p32"/>
          <p:cNvSpPr/>
          <p:nvPr/>
        </p:nvSpPr>
        <p:spPr>
          <a:xfrm>
            <a:off x="15" y="6334316"/>
            <a:ext cx="12188825" cy="64008"/>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 name="Google Shape;15;p32"/>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32"/>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cxnSp>
        <p:nvCxnSpPr>
          <p:cNvPr id="17" name="Google Shape;17;p32"/>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pic>
        <p:nvPicPr>
          <p:cNvPr id="18" name="Google Shape;18;p32"/>
          <p:cNvPicPr preferRelativeResize="0"/>
          <p:nvPr/>
        </p:nvPicPr>
        <p:blipFill rotWithShape="1">
          <a:blip r:embed="rId2">
            <a:alphaModFix/>
          </a:blip>
          <a:srcRect b="0" l="0" r="0" t="0"/>
          <a:stretch/>
        </p:blipFill>
        <p:spPr>
          <a:xfrm>
            <a:off x="10206990" y="33090"/>
            <a:ext cx="1897380" cy="1371600"/>
          </a:xfrm>
          <a:prstGeom prst="rect">
            <a:avLst/>
          </a:prstGeom>
          <a:noFill/>
          <a:ln>
            <a:noFill/>
          </a:ln>
        </p:spPr>
      </p:pic>
      <p:pic>
        <p:nvPicPr>
          <p:cNvPr descr="A canyon with a rocky canyon&#10;&#10;AI-generated content may be incorrect." id="19" name="Google Shape;19;p32"/>
          <p:cNvPicPr preferRelativeResize="0"/>
          <p:nvPr/>
        </p:nvPicPr>
        <p:blipFill rotWithShape="1">
          <a:blip r:embed="rId3">
            <a:alphaModFix amt="35000"/>
          </a:blip>
          <a:srcRect b="7834" l="0" r="0" t="7834"/>
          <a:stretch/>
        </p:blipFill>
        <p:spPr>
          <a:xfrm>
            <a:off x="-3145" y="-1"/>
            <a:ext cx="12198305" cy="6858001"/>
          </a:xfrm>
          <a:prstGeom prst="rect">
            <a:avLst/>
          </a:prstGeom>
          <a:noFill/>
          <a:ln>
            <a:noFill/>
          </a:ln>
        </p:spPr>
      </p:pic>
      <p:sp>
        <p:nvSpPr>
          <p:cNvPr id="20" name="Google Shape;20;p32"/>
          <p:cNvSpPr txBox="1"/>
          <p:nvPr/>
        </p:nvSpPr>
        <p:spPr>
          <a:xfrm>
            <a:off x="-3145" y="6852680"/>
            <a:ext cx="12198305" cy="2350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Calibri"/>
                <a:ea typeface="Calibri"/>
                <a:cs typeface="Calibri"/>
                <a:sym typeface="Calibri"/>
                <a:hlinkClick r:id="rId4">
                  <a:extLst>
                    <a:ext uri="{A12FA001-AC4F-418D-AE19-62706E023703}">
                      <ahyp:hlinkClr val="tx"/>
                    </a:ext>
                  </a:extLst>
                </a:hlinkClick>
              </a:rPr>
              <a:t>This Photo</a:t>
            </a:r>
            <a:r>
              <a:rPr b="0" i="0" lang="en-US" sz="900" u="none" cap="none" strike="noStrike">
                <a:solidFill>
                  <a:schemeClr val="dk1"/>
                </a:solidFill>
                <a:latin typeface="Calibri"/>
                <a:ea typeface="Calibri"/>
                <a:cs typeface="Calibri"/>
                <a:sym typeface="Calibri"/>
              </a:rPr>
              <a:t> by Unknown Author is licensed under </a:t>
            </a:r>
            <a:r>
              <a:rPr b="0" i="0" lang="en-US" sz="900" u="sng" cap="none" strike="noStrike">
                <a:solidFill>
                  <a:schemeClr val="dk1"/>
                </a:solidFill>
                <a:latin typeface="Calibri"/>
                <a:ea typeface="Calibri"/>
                <a:cs typeface="Calibri"/>
                <a:sym typeface="Calibri"/>
                <a:hlinkClick r:id="rId5">
                  <a:extLst>
                    <a:ext uri="{A12FA001-AC4F-418D-AE19-62706E023703}">
                      <ahyp:hlinkClr val="tx"/>
                    </a:ext>
                  </a:extLst>
                </a:hlinkClick>
              </a:rPr>
              <a:t>CC BY-SA</a:t>
            </a:r>
            <a:endParaRPr b="0" i="0" sz="9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8" name="Shape 78"/>
        <p:cNvGrpSpPr/>
        <p:nvPr/>
      </p:nvGrpSpPr>
      <p:grpSpPr>
        <a:xfrm>
          <a:off x="0" y="0"/>
          <a:ext cx="0" cy="0"/>
          <a:chOff x="0" y="0"/>
          <a:chExt cx="0" cy="0"/>
        </a:xfrm>
      </p:grpSpPr>
      <p:sp>
        <p:nvSpPr>
          <p:cNvPr id="79" name="Google Shape;79;p41"/>
          <p:cNvSpPr/>
          <p:nvPr/>
        </p:nvSpPr>
        <p:spPr>
          <a:xfrm>
            <a:off x="0" y="4953000"/>
            <a:ext cx="12188825"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41"/>
          <p:cNvSpPr/>
          <p:nvPr/>
        </p:nvSpPr>
        <p:spPr>
          <a:xfrm>
            <a:off x="15" y="491507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41"/>
          <p:cNvSpPr txBox="1"/>
          <p:nvPr>
            <p:ph type="title"/>
          </p:nvPr>
        </p:nvSpPr>
        <p:spPr>
          <a:xfrm>
            <a:off x="1097280" y="5074920"/>
            <a:ext cx="10113264" cy="82296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1"/>
          <p:cNvSpPr/>
          <p:nvPr>
            <p:ph idx="2" type="pic"/>
          </p:nvPr>
        </p:nvSpPr>
        <p:spPr>
          <a:xfrm>
            <a:off x="15" y="0"/>
            <a:ext cx="12191985" cy="4915076"/>
          </a:xfrm>
          <a:prstGeom prst="rect">
            <a:avLst/>
          </a:prstGeom>
          <a:noFill/>
          <a:ln>
            <a:noFill/>
          </a:ln>
        </p:spPr>
      </p:sp>
      <p:sp>
        <p:nvSpPr>
          <p:cNvPr id="83" name="Google Shape;83;p41"/>
          <p:cNvSpPr txBox="1"/>
          <p:nvPr>
            <p:ph idx="1" type="body"/>
          </p:nvPr>
        </p:nvSpPr>
        <p:spPr>
          <a:xfrm>
            <a:off x="1097280" y="5907023"/>
            <a:ext cx="10113264" cy="59436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84" name="Google Shape;84;p41"/>
          <p:cNvSpPr txBox="1"/>
          <p:nvPr>
            <p:ph idx="10" type="dt"/>
          </p:nvPr>
        </p:nvSpPr>
        <p:spPr>
          <a:xfrm>
            <a:off x="1097280" y="6459785"/>
            <a:ext cx="2472271"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5" name="Google Shape;85;p41"/>
          <p:cNvSpPr txBox="1"/>
          <p:nvPr>
            <p:ph idx="11" type="ftr"/>
          </p:nvPr>
        </p:nvSpPr>
        <p:spPr>
          <a:xfrm>
            <a:off x="3686185" y="6459785"/>
            <a:ext cx="4822804"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6" name="Google Shape;86;p41"/>
          <p:cNvSpPr txBox="1"/>
          <p:nvPr>
            <p:ph idx="12" type="sldNum"/>
          </p:nvPr>
        </p:nvSpPr>
        <p:spPr>
          <a:xfrm>
            <a:off x="9900458" y="6459785"/>
            <a:ext cx="1312025"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 name="Shape 87"/>
        <p:cNvGrpSpPr/>
        <p:nvPr/>
      </p:nvGrpSpPr>
      <p:grpSpPr>
        <a:xfrm>
          <a:off x="0" y="0"/>
          <a:ext cx="0" cy="0"/>
          <a:chOff x="0" y="0"/>
          <a:chExt cx="0" cy="0"/>
        </a:xfrm>
      </p:grpSpPr>
      <p:sp>
        <p:nvSpPr>
          <p:cNvPr id="88" name="Google Shape;88;p4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42"/>
          <p:cNvSpPr txBox="1"/>
          <p:nvPr>
            <p:ph idx="1" type="body"/>
          </p:nvPr>
        </p:nvSpPr>
        <p:spPr>
          <a:xfrm rot="5400000">
            <a:off x="4114800" y="-1171786"/>
            <a:ext cx="4023360" cy="100584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0" name="Google Shape;90;p42"/>
          <p:cNvSpPr txBox="1"/>
          <p:nvPr>
            <p:ph idx="10" type="dt"/>
          </p:nvPr>
        </p:nvSpPr>
        <p:spPr>
          <a:xfrm>
            <a:off x="1097280" y="6459785"/>
            <a:ext cx="2472271"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1" name="Google Shape;91;p42"/>
          <p:cNvSpPr txBox="1"/>
          <p:nvPr>
            <p:ph idx="11" type="ftr"/>
          </p:nvPr>
        </p:nvSpPr>
        <p:spPr>
          <a:xfrm>
            <a:off x="3686185" y="6459785"/>
            <a:ext cx="4822804"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2" name="Google Shape;92;p42"/>
          <p:cNvSpPr txBox="1"/>
          <p:nvPr>
            <p:ph idx="12" type="sldNum"/>
          </p:nvPr>
        </p:nvSpPr>
        <p:spPr>
          <a:xfrm>
            <a:off x="9900458" y="6459785"/>
            <a:ext cx="1312025"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93" name="Shape 93"/>
        <p:cNvGrpSpPr/>
        <p:nvPr/>
      </p:nvGrpSpPr>
      <p:grpSpPr>
        <a:xfrm>
          <a:off x="0" y="0"/>
          <a:ext cx="0" cy="0"/>
          <a:chOff x="0" y="0"/>
          <a:chExt cx="0" cy="0"/>
        </a:xfrm>
      </p:grpSpPr>
      <p:sp>
        <p:nvSpPr>
          <p:cNvPr id="94" name="Google Shape;94;p43"/>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43"/>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43"/>
          <p:cNvSpPr txBox="1"/>
          <p:nvPr>
            <p:ph type="title"/>
          </p:nvPr>
        </p:nvSpPr>
        <p:spPr>
          <a:xfrm rot="5400000">
            <a:off x="7160640" y="1979039"/>
            <a:ext cx="5757421" cy="26289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43"/>
          <p:cNvSpPr txBox="1"/>
          <p:nvPr>
            <p:ph idx="1" type="body"/>
          </p:nvPr>
        </p:nvSpPr>
        <p:spPr>
          <a:xfrm rot="5400000">
            <a:off x="1826639" y="-573661"/>
            <a:ext cx="5757422" cy="77343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43"/>
          <p:cNvSpPr txBox="1"/>
          <p:nvPr>
            <p:ph idx="10" type="dt"/>
          </p:nvPr>
        </p:nvSpPr>
        <p:spPr>
          <a:xfrm>
            <a:off x="1097280" y="6459785"/>
            <a:ext cx="2472271"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9" name="Google Shape;99;p43"/>
          <p:cNvSpPr txBox="1"/>
          <p:nvPr>
            <p:ph idx="11" type="ftr"/>
          </p:nvPr>
        </p:nvSpPr>
        <p:spPr>
          <a:xfrm>
            <a:off x="3686185" y="6459785"/>
            <a:ext cx="4822804"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0" name="Google Shape;100;p43"/>
          <p:cNvSpPr txBox="1"/>
          <p:nvPr>
            <p:ph idx="12" type="sldNum"/>
          </p:nvPr>
        </p:nvSpPr>
        <p:spPr>
          <a:xfrm>
            <a:off x="9900458" y="6459785"/>
            <a:ext cx="1312025"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p:cSld name="Text Slide">
    <p:spTree>
      <p:nvGrpSpPr>
        <p:cNvPr id="105" name="Shape 105"/>
        <p:cNvGrpSpPr/>
        <p:nvPr/>
      </p:nvGrpSpPr>
      <p:grpSpPr>
        <a:xfrm>
          <a:off x="0" y="0"/>
          <a:ext cx="0" cy="0"/>
          <a:chOff x="0" y="0"/>
          <a:chExt cx="0" cy="0"/>
        </a:xfrm>
      </p:grpSpPr>
      <p:sp>
        <p:nvSpPr>
          <p:cNvPr id="106" name="Google Shape;106;p95"/>
          <p:cNvSpPr/>
          <p:nvPr/>
        </p:nvSpPr>
        <p:spPr>
          <a:xfrm>
            <a:off x="0" y="0"/>
            <a:ext cx="12192000" cy="9144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7" name="Google Shape;107;p95"/>
          <p:cNvSpPr/>
          <p:nvPr/>
        </p:nvSpPr>
        <p:spPr>
          <a:xfrm>
            <a:off x="0" y="914401"/>
            <a:ext cx="12192000" cy="1590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8" name="Google Shape;108;p95"/>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lt2"/>
              </a:buClr>
              <a:buSzPts val="2800"/>
              <a:buFont typeface="Georgia"/>
              <a:buNone/>
              <a:defRPr sz="28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95"/>
          <p:cNvSpPr txBox="1"/>
          <p:nvPr>
            <p:ph idx="1" type="body"/>
          </p:nvPr>
        </p:nvSpPr>
        <p:spPr>
          <a:xfrm>
            <a:off x="649288" y="1620078"/>
            <a:ext cx="10960100" cy="4323522"/>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chemeClr val="dk1"/>
              </a:buClr>
              <a:buSzPts val="2000"/>
              <a:buFont typeface="Arial"/>
              <a:buNone/>
              <a:defRPr sz="2000">
                <a:solidFill>
                  <a:schemeClr val="dk1"/>
                </a:solidFill>
              </a:defRPr>
            </a:lvl1pPr>
            <a:lvl2pPr indent="-355600" lvl="1" marL="914400" algn="l">
              <a:lnSpc>
                <a:spcPct val="100000"/>
              </a:lnSpc>
              <a:spcBef>
                <a:spcPts val="500"/>
              </a:spcBef>
              <a:spcAft>
                <a:spcPts val="0"/>
              </a:spcAft>
              <a:buClr>
                <a:schemeClr val="dk1"/>
              </a:buClr>
              <a:buSzPts val="2000"/>
              <a:buChar char="•"/>
              <a:defRPr sz="2000"/>
            </a:lvl2pPr>
            <a:lvl3pPr indent="-355600" lvl="2" marL="1371600" algn="l">
              <a:lnSpc>
                <a:spcPct val="100000"/>
              </a:lnSpc>
              <a:spcBef>
                <a:spcPts val="500"/>
              </a:spcBef>
              <a:spcAft>
                <a:spcPts val="0"/>
              </a:spcAft>
              <a:buClr>
                <a:schemeClr val="dk1"/>
              </a:buClr>
              <a:buSzPts val="2000"/>
              <a:buFont typeface="NTR"/>
              <a:buChar char="–"/>
              <a:defRPr/>
            </a:lvl3pPr>
            <a:lvl4pPr indent="-355600" lvl="3" marL="1828800" algn="l">
              <a:lnSpc>
                <a:spcPct val="100000"/>
              </a:lnSpc>
              <a:spcBef>
                <a:spcPts val="500"/>
              </a:spcBef>
              <a:spcAft>
                <a:spcPts val="0"/>
              </a:spcAft>
              <a:buClr>
                <a:schemeClr val="dk1"/>
              </a:buClr>
              <a:buSzPts val="2000"/>
              <a:buChar char="•"/>
              <a:defRPr sz="2000"/>
            </a:lvl4pPr>
            <a:lvl5pPr indent="-355600" lvl="4" marL="2286000" algn="l">
              <a:lnSpc>
                <a:spcPct val="100000"/>
              </a:lnSpc>
              <a:spcBef>
                <a:spcPts val="500"/>
              </a:spcBef>
              <a:spcAft>
                <a:spcPts val="0"/>
              </a:spcAft>
              <a:buClr>
                <a:schemeClr val="dk1"/>
              </a:buClr>
              <a:buSzPts val="2000"/>
              <a:buChar char="•"/>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hoto">
  <p:cSld name="Text and Photo">
    <p:spTree>
      <p:nvGrpSpPr>
        <p:cNvPr id="110" name="Shape 110"/>
        <p:cNvGrpSpPr/>
        <p:nvPr/>
      </p:nvGrpSpPr>
      <p:grpSpPr>
        <a:xfrm>
          <a:off x="0" y="0"/>
          <a:ext cx="0" cy="0"/>
          <a:chOff x="0" y="0"/>
          <a:chExt cx="0" cy="0"/>
        </a:xfrm>
      </p:grpSpPr>
      <p:sp>
        <p:nvSpPr>
          <p:cNvPr id="111" name="Google Shape;111;p96"/>
          <p:cNvSpPr/>
          <p:nvPr/>
        </p:nvSpPr>
        <p:spPr>
          <a:xfrm>
            <a:off x="0" y="0"/>
            <a:ext cx="12192000" cy="9144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2" name="Google Shape;112;p96"/>
          <p:cNvSpPr/>
          <p:nvPr/>
        </p:nvSpPr>
        <p:spPr>
          <a:xfrm>
            <a:off x="0" y="914401"/>
            <a:ext cx="12192000" cy="1590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3" name="Google Shape;113;p96"/>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lt2"/>
              </a:buClr>
              <a:buSzPts val="2800"/>
              <a:buFont typeface="Georgia"/>
              <a:buNone/>
              <a:defRPr sz="28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96"/>
          <p:cNvSpPr txBox="1"/>
          <p:nvPr>
            <p:ph idx="1" type="body"/>
          </p:nvPr>
        </p:nvSpPr>
        <p:spPr>
          <a:xfrm>
            <a:off x="649288" y="1620078"/>
            <a:ext cx="6683329" cy="4323522"/>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chemeClr val="dk1"/>
              </a:buClr>
              <a:buSzPts val="2000"/>
              <a:buFont typeface="Arial"/>
              <a:buNone/>
              <a:defRPr sz="2000">
                <a:solidFill>
                  <a:schemeClr val="dk1"/>
                </a:solidFill>
              </a:defRPr>
            </a:lvl1pPr>
            <a:lvl2pPr indent="-355600" lvl="1" marL="914400" algn="l">
              <a:lnSpc>
                <a:spcPct val="100000"/>
              </a:lnSpc>
              <a:spcBef>
                <a:spcPts val="500"/>
              </a:spcBef>
              <a:spcAft>
                <a:spcPts val="0"/>
              </a:spcAft>
              <a:buClr>
                <a:schemeClr val="dk1"/>
              </a:buClr>
              <a:buSzPts val="2000"/>
              <a:buChar char="•"/>
              <a:defRPr sz="2000"/>
            </a:lvl2pPr>
            <a:lvl3pPr indent="-355600" lvl="2" marL="1371600" algn="l">
              <a:lnSpc>
                <a:spcPct val="100000"/>
              </a:lnSpc>
              <a:spcBef>
                <a:spcPts val="500"/>
              </a:spcBef>
              <a:spcAft>
                <a:spcPts val="0"/>
              </a:spcAft>
              <a:buClr>
                <a:schemeClr val="dk1"/>
              </a:buClr>
              <a:buSzPts val="2000"/>
              <a:buFont typeface="NTR"/>
              <a:buChar char="–"/>
              <a:defRPr/>
            </a:lvl3pPr>
            <a:lvl4pPr indent="-355600" lvl="3" marL="1828800" algn="l">
              <a:lnSpc>
                <a:spcPct val="100000"/>
              </a:lnSpc>
              <a:spcBef>
                <a:spcPts val="500"/>
              </a:spcBef>
              <a:spcAft>
                <a:spcPts val="0"/>
              </a:spcAft>
              <a:buClr>
                <a:schemeClr val="dk1"/>
              </a:buClr>
              <a:buSzPts val="2000"/>
              <a:buChar char="•"/>
              <a:defRPr sz="2000"/>
            </a:lvl4pPr>
            <a:lvl5pPr indent="-355600" lvl="4" marL="2286000" algn="l">
              <a:lnSpc>
                <a:spcPct val="100000"/>
              </a:lnSpc>
              <a:spcBef>
                <a:spcPts val="500"/>
              </a:spcBef>
              <a:spcAft>
                <a:spcPts val="0"/>
              </a:spcAft>
              <a:buClr>
                <a:schemeClr val="dk1"/>
              </a:buClr>
              <a:buSzPts val="2000"/>
              <a:buChar char="•"/>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96"/>
          <p:cNvSpPr/>
          <p:nvPr>
            <p:ph idx="2" type="pic"/>
          </p:nvPr>
        </p:nvSpPr>
        <p:spPr>
          <a:xfrm>
            <a:off x="7542213" y="1620838"/>
            <a:ext cx="4649787" cy="438785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out Title, subhead, text">
  <p:cSld name="Standout Title, subhead, text">
    <p:spTree>
      <p:nvGrpSpPr>
        <p:cNvPr id="116" name="Shape 116"/>
        <p:cNvGrpSpPr/>
        <p:nvPr/>
      </p:nvGrpSpPr>
      <p:grpSpPr>
        <a:xfrm>
          <a:off x="0" y="0"/>
          <a:ext cx="0" cy="0"/>
          <a:chOff x="0" y="0"/>
          <a:chExt cx="0" cy="0"/>
        </a:xfrm>
      </p:grpSpPr>
      <p:sp>
        <p:nvSpPr>
          <p:cNvPr id="117" name="Google Shape;117;p97"/>
          <p:cNvSpPr/>
          <p:nvPr/>
        </p:nvSpPr>
        <p:spPr>
          <a:xfrm>
            <a:off x="0" y="2961860"/>
            <a:ext cx="12192000" cy="389613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8" name="Google Shape;118;p97"/>
          <p:cNvSpPr txBox="1"/>
          <p:nvPr>
            <p:ph type="title"/>
          </p:nvPr>
        </p:nvSpPr>
        <p:spPr>
          <a:xfrm>
            <a:off x="606288" y="636587"/>
            <a:ext cx="10972800" cy="914399"/>
          </a:xfrm>
          <a:prstGeom prst="rect">
            <a:avLst/>
          </a:prstGeom>
          <a:noFill/>
          <a:ln>
            <a:noFill/>
          </a:ln>
        </p:spPr>
        <p:txBody>
          <a:bodyPr anchorCtr="0" anchor="ctr" bIns="0" lIns="0" spcFirstLastPara="1" rIns="0" wrap="square" tIns="0">
            <a:normAutofit/>
          </a:bodyPr>
          <a:lstStyle>
            <a:lvl1pPr lvl="0" algn="ctr">
              <a:lnSpc>
                <a:spcPct val="90000"/>
              </a:lnSpc>
              <a:spcBef>
                <a:spcPts val="0"/>
              </a:spcBef>
              <a:spcAft>
                <a:spcPts val="0"/>
              </a:spcAft>
              <a:buClr>
                <a:schemeClr val="dk2"/>
              </a:buClr>
              <a:buSzPts val="6000"/>
              <a:buFont typeface="Georgia"/>
              <a:buNone/>
              <a:defRPr sz="6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97"/>
          <p:cNvSpPr txBox="1"/>
          <p:nvPr>
            <p:ph idx="1" type="body"/>
          </p:nvPr>
        </p:nvSpPr>
        <p:spPr>
          <a:xfrm>
            <a:off x="606425" y="1700073"/>
            <a:ext cx="10972800" cy="844758"/>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000"/>
              </a:spcBef>
              <a:spcAft>
                <a:spcPts val="0"/>
              </a:spcAft>
              <a:buClr>
                <a:schemeClr val="dk2"/>
              </a:buClr>
              <a:buSzPts val="2800"/>
              <a:buFont typeface="Arial"/>
              <a:buNone/>
              <a:defRPr sz="2800">
                <a:solidFill>
                  <a:schemeClr val="dk2"/>
                </a:solidFill>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97"/>
          <p:cNvSpPr txBox="1"/>
          <p:nvPr>
            <p:ph idx="2" type="body"/>
          </p:nvPr>
        </p:nvSpPr>
        <p:spPr>
          <a:xfrm>
            <a:off x="746125" y="3429000"/>
            <a:ext cx="10833100" cy="2792413"/>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chemeClr val="dk1"/>
              </a:buClr>
              <a:buSzPts val="2000"/>
              <a:buFont typeface="Arial"/>
              <a:buNone/>
              <a:defRPr sz="2000">
                <a:solidFill>
                  <a:schemeClr val="dk1"/>
                </a:solidFill>
                <a:latin typeface="Arial"/>
                <a:ea typeface="Arial"/>
                <a:cs typeface="Arial"/>
                <a:sym typeface="Arial"/>
              </a:defRPr>
            </a:lvl1pPr>
            <a:lvl2pPr indent="-355600" lvl="1" marL="914400" algn="l">
              <a:lnSpc>
                <a:spcPct val="100000"/>
              </a:lnSpc>
              <a:spcBef>
                <a:spcPts val="500"/>
              </a:spcBef>
              <a:spcAft>
                <a:spcPts val="0"/>
              </a:spcAft>
              <a:buClr>
                <a:schemeClr val="dk1"/>
              </a:buClr>
              <a:buSzPts val="2000"/>
              <a:buChar char="•"/>
              <a:defRPr sz="2000"/>
            </a:lvl2pPr>
            <a:lvl3pPr indent="-355600" lvl="2" marL="1371600" algn="l">
              <a:lnSpc>
                <a:spcPct val="100000"/>
              </a:lnSpc>
              <a:spcBef>
                <a:spcPts val="500"/>
              </a:spcBef>
              <a:spcAft>
                <a:spcPts val="0"/>
              </a:spcAft>
              <a:buClr>
                <a:schemeClr val="dk1"/>
              </a:buClr>
              <a:buSzPts val="2000"/>
              <a:buFont typeface="NTR"/>
              <a:buChar char="–"/>
              <a:defRPr/>
            </a:lvl3pPr>
            <a:lvl4pPr indent="-355600" lvl="3" marL="1828800" algn="l">
              <a:lnSpc>
                <a:spcPct val="100000"/>
              </a:lnSpc>
              <a:spcBef>
                <a:spcPts val="500"/>
              </a:spcBef>
              <a:spcAft>
                <a:spcPts val="0"/>
              </a:spcAft>
              <a:buClr>
                <a:schemeClr val="dk1"/>
              </a:buClr>
              <a:buSzPts val="2000"/>
              <a:buChar char="•"/>
              <a:defRPr sz="2000"/>
            </a:lvl4pPr>
            <a:lvl5pPr indent="-355600" lvl="4" marL="2286000" algn="l">
              <a:lnSpc>
                <a:spcPct val="100000"/>
              </a:lnSpc>
              <a:spcBef>
                <a:spcPts val="500"/>
              </a:spcBef>
              <a:spcAft>
                <a:spcPts val="0"/>
              </a:spcAft>
              <a:buClr>
                <a:schemeClr val="dk1"/>
              </a:buClr>
              <a:buSzPts val="2000"/>
              <a:buChar char="•"/>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121" name="Google Shape;121;p97"/>
          <p:cNvPicPr preferRelativeResize="0"/>
          <p:nvPr/>
        </p:nvPicPr>
        <p:blipFill rotWithShape="1">
          <a:blip r:embed="rId2">
            <a:alphaModFix/>
          </a:blip>
          <a:srcRect b="0" l="0" r="0" t="0"/>
          <a:stretch/>
        </p:blipFill>
        <p:spPr>
          <a:xfrm>
            <a:off x="11130041" y="6331226"/>
            <a:ext cx="843124" cy="33903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out Title, text">
  <p:cSld name="Standout Title, text">
    <p:spTree>
      <p:nvGrpSpPr>
        <p:cNvPr id="122" name="Shape 122"/>
        <p:cNvGrpSpPr/>
        <p:nvPr/>
      </p:nvGrpSpPr>
      <p:grpSpPr>
        <a:xfrm>
          <a:off x="0" y="0"/>
          <a:ext cx="0" cy="0"/>
          <a:chOff x="0" y="0"/>
          <a:chExt cx="0" cy="0"/>
        </a:xfrm>
      </p:grpSpPr>
      <p:sp>
        <p:nvSpPr>
          <p:cNvPr id="123" name="Google Shape;123;p98"/>
          <p:cNvSpPr/>
          <p:nvPr/>
        </p:nvSpPr>
        <p:spPr>
          <a:xfrm>
            <a:off x="0" y="1550986"/>
            <a:ext cx="12192000" cy="530701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4" name="Google Shape;124;p98"/>
          <p:cNvSpPr txBox="1"/>
          <p:nvPr>
            <p:ph type="title"/>
          </p:nvPr>
        </p:nvSpPr>
        <p:spPr>
          <a:xfrm>
            <a:off x="606288" y="254647"/>
            <a:ext cx="10972800" cy="1084468"/>
          </a:xfrm>
          <a:prstGeom prst="rect">
            <a:avLst/>
          </a:prstGeom>
          <a:noFill/>
          <a:ln>
            <a:noFill/>
          </a:ln>
        </p:spPr>
        <p:txBody>
          <a:bodyPr anchorCtr="0" anchor="ctr" bIns="0" lIns="0" spcFirstLastPara="1" rIns="0" wrap="square" tIns="0">
            <a:normAutofit/>
          </a:bodyPr>
          <a:lstStyle>
            <a:lvl1pPr lvl="0" algn="ctr">
              <a:lnSpc>
                <a:spcPct val="90000"/>
              </a:lnSpc>
              <a:spcBef>
                <a:spcPts val="0"/>
              </a:spcBef>
              <a:spcAft>
                <a:spcPts val="0"/>
              </a:spcAft>
              <a:buClr>
                <a:schemeClr val="dk2"/>
              </a:buClr>
              <a:buSzPts val="4800"/>
              <a:buFont typeface="Georgia"/>
              <a:buNone/>
              <a:defRPr sz="48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98"/>
          <p:cNvSpPr txBox="1"/>
          <p:nvPr>
            <p:ph idx="1" type="body"/>
          </p:nvPr>
        </p:nvSpPr>
        <p:spPr>
          <a:xfrm>
            <a:off x="746125" y="1977888"/>
            <a:ext cx="10833100" cy="424352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chemeClr val="dk1"/>
              </a:buClr>
              <a:buSzPts val="2000"/>
              <a:buFont typeface="Arial"/>
              <a:buNone/>
              <a:defRPr sz="2000">
                <a:solidFill>
                  <a:schemeClr val="dk1"/>
                </a:solidFill>
                <a:latin typeface="Arial"/>
                <a:ea typeface="Arial"/>
                <a:cs typeface="Arial"/>
                <a:sym typeface="Arial"/>
              </a:defRPr>
            </a:lvl1pPr>
            <a:lvl2pPr indent="-355600" lvl="1" marL="914400" algn="l">
              <a:lnSpc>
                <a:spcPct val="100000"/>
              </a:lnSpc>
              <a:spcBef>
                <a:spcPts val="500"/>
              </a:spcBef>
              <a:spcAft>
                <a:spcPts val="0"/>
              </a:spcAft>
              <a:buClr>
                <a:schemeClr val="dk1"/>
              </a:buClr>
              <a:buSzPts val="2000"/>
              <a:buChar char="•"/>
              <a:defRPr sz="2000"/>
            </a:lvl2pPr>
            <a:lvl3pPr indent="-355600" lvl="2" marL="1371600" algn="l">
              <a:lnSpc>
                <a:spcPct val="100000"/>
              </a:lnSpc>
              <a:spcBef>
                <a:spcPts val="500"/>
              </a:spcBef>
              <a:spcAft>
                <a:spcPts val="0"/>
              </a:spcAft>
              <a:buClr>
                <a:schemeClr val="dk1"/>
              </a:buClr>
              <a:buSzPts val="2000"/>
              <a:buFont typeface="NTR"/>
              <a:buChar char="–"/>
              <a:defRPr/>
            </a:lvl3pPr>
            <a:lvl4pPr indent="-355600" lvl="3" marL="1828800" algn="l">
              <a:lnSpc>
                <a:spcPct val="100000"/>
              </a:lnSpc>
              <a:spcBef>
                <a:spcPts val="500"/>
              </a:spcBef>
              <a:spcAft>
                <a:spcPts val="0"/>
              </a:spcAft>
              <a:buClr>
                <a:schemeClr val="dk1"/>
              </a:buClr>
              <a:buSzPts val="2000"/>
              <a:buChar char="•"/>
              <a:defRPr sz="2000"/>
            </a:lvl4pPr>
            <a:lvl5pPr indent="-355600" lvl="4" marL="2286000" algn="l">
              <a:lnSpc>
                <a:spcPct val="100000"/>
              </a:lnSpc>
              <a:spcBef>
                <a:spcPts val="500"/>
              </a:spcBef>
              <a:spcAft>
                <a:spcPts val="0"/>
              </a:spcAft>
              <a:buClr>
                <a:schemeClr val="dk1"/>
              </a:buClr>
              <a:buSzPts val="2000"/>
              <a:buChar char="•"/>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126" name="Google Shape;126;p98"/>
          <p:cNvPicPr preferRelativeResize="0"/>
          <p:nvPr/>
        </p:nvPicPr>
        <p:blipFill rotWithShape="1">
          <a:blip r:embed="rId2">
            <a:alphaModFix/>
          </a:blip>
          <a:srcRect b="0" l="0" r="0" t="0"/>
          <a:stretch/>
        </p:blipFill>
        <p:spPr>
          <a:xfrm>
            <a:off x="11130041" y="6331226"/>
            <a:ext cx="843124" cy="33903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 text with Image">
  <p:cSld name="Less text with Image">
    <p:spTree>
      <p:nvGrpSpPr>
        <p:cNvPr id="127" name="Shape 127"/>
        <p:cNvGrpSpPr/>
        <p:nvPr/>
      </p:nvGrpSpPr>
      <p:grpSpPr>
        <a:xfrm>
          <a:off x="0" y="0"/>
          <a:ext cx="0" cy="0"/>
          <a:chOff x="0" y="0"/>
          <a:chExt cx="0" cy="0"/>
        </a:xfrm>
      </p:grpSpPr>
      <p:sp>
        <p:nvSpPr>
          <p:cNvPr id="128" name="Google Shape;128;p99"/>
          <p:cNvSpPr/>
          <p:nvPr/>
        </p:nvSpPr>
        <p:spPr>
          <a:xfrm>
            <a:off x="0" y="1825625"/>
            <a:ext cx="12192000" cy="503237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9" name="Google Shape;129;p99"/>
          <p:cNvSpPr/>
          <p:nvPr/>
        </p:nvSpPr>
        <p:spPr>
          <a:xfrm>
            <a:off x="6096000" y="1825624"/>
            <a:ext cx="6095999" cy="503237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30" name="Google Shape;130;p99"/>
          <p:cNvPicPr preferRelativeResize="0"/>
          <p:nvPr/>
        </p:nvPicPr>
        <p:blipFill rotWithShape="1">
          <a:blip r:embed="rId2">
            <a:alphaModFix/>
          </a:blip>
          <a:srcRect b="0" l="0" r="0" t="0"/>
          <a:stretch/>
        </p:blipFill>
        <p:spPr>
          <a:xfrm>
            <a:off x="11130041" y="6333050"/>
            <a:ext cx="843124" cy="335386"/>
          </a:xfrm>
          <a:prstGeom prst="rect">
            <a:avLst/>
          </a:prstGeom>
          <a:noFill/>
          <a:ln>
            <a:noFill/>
          </a:ln>
        </p:spPr>
      </p:pic>
      <p:sp>
        <p:nvSpPr>
          <p:cNvPr id="131" name="Google Shape;131;p99"/>
          <p:cNvSpPr txBox="1"/>
          <p:nvPr>
            <p:ph type="title"/>
          </p:nvPr>
        </p:nvSpPr>
        <p:spPr>
          <a:xfrm>
            <a:off x="578803" y="189565"/>
            <a:ext cx="10972800" cy="1446496"/>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dk2"/>
              </a:buClr>
              <a:buSzPts val="4400"/>
              <a:buFont typeface="Georgia"/>
              <a:buNone/>
              <a:defRPr sz="4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 name="Google Shape;132;p99"/>
          <p:cNvSpPr txBox="1"/>
          <p:nvPr>
            <p:ph idx="1" type="body"/>
          </p:nvPr>
        </p:nvSpPr>
        <p:spPr>
          <a:xfrm>
            <a:off x="592546" y="2412270"/>
            <a:ext cx="4910909" cy="392078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chemeClr val="dk1"/>
              </a:buClr>
              <a:buSzPts val="2000"/>
              <a:buFont typeface="Arial"/>
              <a:buNone/>
              <a:defRPr sz="2000"/>
            </a:lvl1pPr>
            <a:lvl2pPr indent="-355600" lvl="1" marL="914400" algn="l">
              <a:lnSpc>
                <a:spcPct val="100000"/>
              </a:lnSpc>
              <a:spcBef>
                <a:spcPts val="500"/>
              </a:spcBef>
              <a:spcAft>
                <a:spcPts val="0"/>
              </a:spcAft>
              <a:buClr>
                <a:schemeClr val="dk1"/>
              </a:buClr>
              <a:buSzPts val="2000"/>
              <a:buFont typeface="NTR"/>
              <a:buChar char="–"/>
              <a:defRPr sz="2000"/>
            </a:lvl2pPr>
            <a:lvl3pPr indent="-355600" lvl="2" marL="1371600" algn="l">
              <a:lnSpc>
                <a:spcPct val="100000"/>
              </a:lnSpc>
              <a:spcBef>
                <a:spcPts val="500"/>
              </a:spcBef>
              <a:spcAft>
                <a:spcPts val="0"/>
              </a:spcAft>
              <a:buClr>
                <a:schemeClr val="dk1"/>
              </a:buClr>
              <a:buSzPts val="2000"/>
              <a:buChar char="–"/>
              <a:defRPr/>
            </a:lvl3pPr>
            <a:lvl4pPr indent="-355600" lvl="3" marL="1828800" algn="l">
              <a:lnSpc>
                <a:spcPct val="100000"/>
              </a:lnSpc>
              <a:spcBef>
                <a:spcPts val="500"/>
              </a:spcBef>
              <a:spcAft>
                <a:spcPts val="0"/>
              </a:spcAft>
              <a:buClr>
                <a:schemeClr val="dk1"/>
              </a:buClr>
              <a:buSzPts val="2000"/>
              <a:buChar char="•"/>
              <a:defRPr sz="2000"/>
            </a:lvl4pPr>
            <a:lvl5pPr indent="-355600" lvl="4" marL="2286000" algn="l">
              <a:lnSpc>
                <a:spcPct val="100000"/>
              </a:lnSpc>
              <a:spcBef>
                <a:spcPts val="500"/>
              </a:spcBef>
              <a:spcAft>
                <a:spcPts val="0"/>
              </a:spcAft>
              <a:buClr>
                <a:schemeClr val="dk1"/>
              </a:buClr>
              <a:buSzPts val="2000"/>
              <a:buChar char="•"/>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99"/>
          <p:cNvSpPr/>
          <p:nvPr>
            <p:ph idx="2" type="pic"/>
          </p:nvPr>
        </p:nvSpPr>
        <p:spPr>
          <a:xfrm>
            <a:off x="6788428" y="1508918"/>
            <a:ext cx="4824769" cy="4504256"/>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34" name="Shape 13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gnette">
  <p:cSld name="Vignette">
    <p:spTree>
      <p:nvGrpSpPr>
        <p:cNvPr id="135" name="Shape 135"/>
        <p:cNvGrpSpPr/>
        <p:nvPr/>
      </p:nvGrpSpPr>
      <p:grpSpPr>
        <a:xfrm>
          <a:off x="0" y="0"/>
          <a:ext cx="0" cy="0"/>
          <a:chOff x="0" y="0"/>
          <a:chExt cx="0" cy="0"/>
        </a:xfrm>
      </p:grpSpPr>
      <p:sp>
        <p:nvSpPr>
          <p:cNvPr id="136" name="Google Shape;136;p101"/>
          <p:cNvSpPr/>
          <p:nvPr/>
        </p:nvSpPr>
        <p:spPr>
          <a:xfrm>
            <a:off x="0" y="1550986"/>
            <a:ext cx="12192000" cy="530701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37" name="Google Shape;137;p101"/>
          <p:cNvSpPr txBox="1"/>
          <p:nvPr>
            <p:ph type="title"/>
          </p:nvPr>
        </p:nvSpPr>
        <p:spPr>
          <a:xfrm>
            <a:off x="606288" y="1931452"/>
            <a:ext cx="10972800" cy="1084468"/>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lt2"/>
              </a:buClr>
              <a:buSzPts val="4800"/>
              <a:buFont typeface="Georgia"/>
              <a:buNone/>
              <a:defRPr sz="48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101"/>
          <p:cNvSpPr txBox="1"/>
          <p:nvPr>
            <p:ph idx="1" type="body"/>
          </p:nvPr>
        </p:nvSpPr>
        <p:spPr>
          <a:xfrm>
            <a:off x="746125" y="3233854"/>
            <a:ext cx="10833100" cy="298756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chemeClr val="dk1"/>
              </a:buClr>
              <a:buSzPts val="2000"/>
              <a:buFont typeface="Arial"/>
              <a:buNone/>
              <a:defRPr sz="2000">
                <a:solidFill>
                  <a:schemeClr val="dk1"/>
                </a:solidFill>
                <a:latin typeface="Arial"/>
                <a:ea typeface="Arial"/>
                <a:cs typeface="Arial"/>
                <a:sym typeface="Arial"/>
              </a:defRPr>
            </a:lvl1pPr>
            <a:lvl2pPr indent="-355600" lvl="1" marL="914400" algn="l">
              <a:lnSpc>
                <a:spcPct val="100000"/>
              </a:lnSpc>
              <a:spcBef>
                <a:spcPts val="500"/>
              </a:spcBef>
              <a:spcAft>
                <a:spcPts val="0"/>
              </a:spcAft>
              <a:buClr>
                <a:schemeClr val="dk1"/>
              </a:buClr>
              <a:buSzPts val="2000"/>
              <a:buChar char="•"/>
              <a:defRPr sz="2000"/>
            </a:lvl2pPr>
            <a:lvl3pPr indent="-355600" lvl="2" marL="1371600" algn="l">
              <a:lnSpc>
                <a:spcPct val="100000"/>
              </a:lnSpc>
              <a:spcBef>
                <a:spcPts val="500"/>
              </a:spcBef>
              <a:spcAft>
                <a:spcPts val="0"/>
              </a:spcAft>
              <a:buClr>
                <a:schemeClr val="dk1"/>
              </a:buClr>
              <a:buSzPts val="2000"/>
              <a:buFont typeface="NTR"/>
              <a:buChar char="–"/>
              <a:defRPr/>
            </a:lvl3pPr>
            <a:lvl4pPr indent="-355600" lvl="3" marL="1828800" algn="l">
              <a:lnSpc>
                <a:spcPct val="100000"/>
              </a:lnSpc>
              <a:spcBef>
                <a:spcPts val="500"/>
              </a:spcBef>
              <a:spcAft>
                <a:spcPts val="0"/>
              </a:spcAft>
              <a:buClr>
                <a:schemeClr val="dk1"/>
              </a:buClr>
              <a:buSzPts val="2000"/>
              <a:buChar char="•"/>
              <a:defRPr sz="2000"/>
            </a:lvl4pPr>
            <a:lvl5pPr indent="-355600" lvl="4" marL="2286000" algn="l">
              <a:lnSpc>
                <a:spcPct val="100000"/>
              </a:lnSpc>
              <a:spcBef>
                <a:spcPts val="500"/>
              </a:spcBef>
              <a:spcAft>
                <a:spcPts val="0"/>
              </a:spcAft>
              <a:buClr>
                <a:schemeClr val="dk1"/>
              </a:buClr>
              <a:buSzPts val="2000"/>
              <a:buChar char="•"/>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logo&#10;&#10;Description automatically generated" id="139" name="Google Shape;139;p101"/>
          <p:cNvPicPr preferRelativeResize="0"/>
          <p:nvPr/>
        </p:nvPicPr>
        <p:blipFill rotWithShape="1">
          <a:blip r:embed="rId2">
            <a:alphaModFix/>
          </a:blip>
          <a:srcRect b="0" l="0" r="0" t="0"/>
          <a:stretch/>
        </p:blipFill>
        <p:spPr>
          <a:xfrm>
            <a:off x="11130041" y="6331226"/>
            <a:ext cx="843124" cy="339034"/>
          </a:xfrm>
          <a:prstGeom prst="rect">
            <a:avLst/>
          </a:prstGeom>
          <a:noFill/>
          <a:ln>
            <a:noFill/>
          </a:ln>
        </p:spPr>
      </p:pic>
      <p:sp>
        <p:nvSpPr>
          <p:cNvPr id="140" name="Google Shape;140;p101"/>
          <p:cNvSpPr/>
          <p:nvPr/>
        </p:nvSpPr>
        <p:spPr>
          <a:xfrm>
            <a:off x="0" y="1350265"/>
            <a:ext cx="12192000" cy="20072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1" name="Google Shape;141;p101"/>
          <p:cNvSpPr/>
          <p:nvPr>
            <p:ph idx="2" type="pic"/>
          </p:nvPr>
        </p:nvSpPr>
        <p:spPr>
          <a:xfrm>
            <a:off x="0" y="0"/>
            <a:ext cx="12192000" cy="1350963"/>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4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3"/>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4" name="Google Shape;24;p33"/>
          <p:cNvSpPr txBox="1"/>
          <p:nvPr>
            <p:ph idx="10" type="dt"/>
          </p:nvPr>
        </p:nvSpPr>
        <p:spPr>
          <a:xfrm>
            <a:off x="1097280" y="6459785"/>
            <a:ext cx="2472271"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5" name="Google Shape;25;p33"/>
          <p:cNvSpPr txBox="1"/>
          <p:nvPr>
            <p:ph idx="11" type="ftr"/>
          </p:nvPr>
        </p:nvSpPr>
        <p:spPr>
          <a:xfrm>
            <a:off x="3686185" y="6459785"/>
            <a:ext cx="4822804"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6" name="Google Shape;26;p33"/>
          <p:cNvSpPr txBox="1"/>
          <p:nvPr>
            <p:ph idx="12" type="sldNum"/>
          </p:nvPr>
        </p:nvSpPr>
        <p:spPr>
          <a:xfrm>
            <a:off x="9900458" y="6459785"/>
            <a:ext cx="1312025"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umn Text">
  <p:cSld name="2-column Text">
    <p:spTree>
      <p:nvGrpSpPr>
        <p:cNvPr id="142" name="Shape 142"/>
        <p:cNvGrpSpPr/>
        <p:nvPr/>
      </p:nvGrpSpPr>
      <p:grpSpPr>
        <a:xfrm>
          <a:off x="0" y="0"/>
          <a:ext cx="0" cy="0"/>
          <a:chOff x="0" y="0"/>
          <a:chExt cx="0" cy="0"/>
        </a:xfrm>
      </p:grpSpPr>
      <p:sp>
        <p:nvSpPr>
          <p:cNvPr id="143" name="Google Shape;143;p102"/>
          <p:cNvSpPr/>
          <p:nvPr/>
        </p:nvSpPr>
        <p:spPr>
          <a:xfrm>
            <a:off x="0" y="0"/>
            <a:ext cx="12192000" cy="9144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4" name="Google Shape;144;p102"/>
          <p:cNvSpPr/>
          <p:nvPr/>
        </p:nvSpPr>
        <p:spPr>
          <a:xfrm>
            <a:off x="0" y="914401"/>
            <a:ext cx="12192000" cy="1590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5" name="Google Shape;145;p102"/>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lt2"/>
              </a:buClr>
              <a:buSzPts val="2800"/>
              <a:buFont typeface="Georgia"/>
              <a:buNone/>
              <a:defRPr sz="28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 name="Google Shape;146;p102"/>
          <p:cNvSpPr txBox="1"/>
          <p:nvPr>
            <p:ph idx="1" type="body"/>
          </p:nvPr>
        </p:nvSpPr>
        <p:spPr>
          <a:xfrm>
            <a:off x="649288" y="1620078"/>
            <a:ext cx="10960100" cy="4323522"/>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chemeClr val="dk1"/>
              </a:buClr>
              <a:buSzPts val="2000"/>
              <a:buFont typeface="Arial"/>
              <a:buNone/>
              <a:defRPr sz="2000">
                <a:solidFill>
                  <a:schemeClr val="dk1"/>
                </a:solidFill>
              </a:defRPr>
            </a:lvl1pPr>
            <a:lvl2pPr indent="-355600" lvl="1" marL="914400" algn="l">
              <a:lnSpc>
                <a:spcPct val="100000"/>
              </a:lnSpc>
              <a:spcBef>
                <a:spcPts val="500"/>
              </a:spcBef>
              <a:spcAft>
                <a:spcPts val="0"/>
              </a:spcAft>
              <a:buClr>
                <a:schemeClr val="dk1"/>
              </a:buClr>
              <a:buSzPts val="2000"/>
              <a:buChar char="•"/>
              <a:defRPr sz="2000"/>
            </a:lvl2pPr>
            <a:lvl3pPr indent="-355600" lvl="2" marL="1371600" algn="l">
              <a:lnSpc>
                <a:spcPct val="100000"/>
              </a:lnSpc>
              <a:spcBef>
                <a:spcPts val="500"/>
              </a:spcBef>
              <a:spcAft>
                <a:spcPts val="0"/>
              </a:spcAft>
              <a:buClr>
                <a:schemeClr val="dk1"/>
              </a:buClr>
              <a:buSzPts val="2000"/>
              <a:buFont typeface="NTR"/>
              <a:buChar char="–"/>
              <a:defRPr/>
            </a:lvl3pPr>
            <a:lvl4pPr indent="-228600" lvl="3" marL="1828800" algn="l">
              <a:lnSpc>
                <a:spcPct val="100000"/>
              </a:lnSpc>
              <a:spcBef>
                <a:spcPts val="500"/>
              </a:spcBef>
              <a:spcAft>
                <a:spcPts val="0"/>
              </a:spcAft>
              <a:buClr>
                <a:schemeClr val="dk1"/>
              </a:buClr>
              <a:buSzPts val="2000"/>
              <a:buNone/>
              <a:defRPr sz="2000"/>
            </a:lvl4pPr>
            <a:lvl5pPr indent="-355600" lvl="4" marL="2286000" algn="l">
              <a:lnSpc>
                <a:spcPct val="100000"/>
              </a:lnSpc>
              <a:spcBef>
                <a:spcPts val="500"/>
              </a:spcBef>
              <a:spcAft>
                <a:spcPts val="0"/>
              </a:spcAft>
              <a:buClr>
                <a:schemeClr val="dk1"/>
              </a:buClr>
              <a:buSzPts val="2000"/>
              <a:buChar char="•"/>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3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4"/>
          <p:cNvSpPr txBox="1"/>
          <p:nvPr>
            <p:ph idx="10" type="dt"/>
          </p:nvPr>
        </p:nvSpPr>
        <p:spPr>
          <a:xfrm>
            <a:off x="1097280" y="6459785"/>
            <a:ext cx="2472271"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0" name="Google Shape;30;p34"/>
          <p:cNvSpPr txBox="1"/>
          <p:nvPr>
            <p:ph idx="11" type="ftr"/>
          </p:nvPr>
        </p:nvSpPr>
        <p:spPr>
          <a:xfrm>
            <a:off x="3686185" y="6459785"/>
            <a:ext cx="4822804"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1" name="Google Shape;31;p34"/>
          <p:cNvSpPr txBox="1"/>
          <p:nvPr>
            <p:ph idx="12" type="sldNum"/>
          </p:nvPr>
        </p:nvSpPr>
        <p:spPr>
          <a:xfrm>
            <a:off x="9900458" y="6459785"/>
            <a:ext cx="1312025"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32" name="Shape 32"/>
        <p:cNvGrpSpPr/>
        <p:nvPr/>
      </p:nvGrpSpPr>
      <p:grpSpPr>
        <a:xfrm>
          <a:off x="0" y="0"/>
          <a:ext cx="0" cy="0"/>
          <a:chOff x="0" y="0"/>
          <a:chExt cx="0" cy="0"/>
        </a:xfrm>
      </p:grpSpPr>
      <p:sp>
        <p:nvSpPr>
          <p:cNvPr id="33" name="Google Shape;33;p35"/>
          <p:cNvSpPr txBox="1"/>
          <p:nvPr>
            <p:ph type="title"/>
          </p:nvPr>
        </p:nvSpPr>
        <p:spPr>
          <a:xfrm>
            <a:off x="1484313" y="3308581"/>
            <a:ext cx="10018709" cy="1468800"/>
          </a:xfrm>
          <a:prstGeom prst="rect">
            <a:avLst/>
          </a:prstGeom>
          <a:noFill/>
          <a:ln>
            <a:noFill/>
          </a:ln>
        </p:spPr>
        <p:txBody>
          <a:bodyPr anchorCtr="0" anchor="b" bIns="45700" lIns="91425" spcFirstLastPara="1" rIns="91425" wrap="square" tIns="45700">
            <a:normAutofit/>
          </a:bodyPr>
          <a:lstStyle>
            <a:lvl1pPr lvl="0" algn="r">
              <a:lnSpc>
                <a:spcPct val="85000"/>
              </a:lnSpc>
              <a:spcBef>
                <a:spcPts val="0"/>
              </a:spcBef>
              <a:spcAft>
                <a:spcPts val="0"/>
              </a:spcAft>
              <a:buClr>
                <a:srgbClr val="3F3F3F"/>
              </a:buClr>
              <a:buSzPts val="3200"/>
              <a:buFont typeface="Calibri"/>
              <a:buNone/>
              <a:defRPr b="0" sz="32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35"/>
          <p:cNvSpPr txBox="1"/>
          <p:nvPr>
            <p:ph idx="1" type="body"/>
          </p:nvPr>
        </p:nvSpPr>
        <p:spPr>
          <a:xfrm>
            <a:off x="1484312" y="4777381"/>
            <a:ext cx="10018710" cy="860400"/>
          </a:xfrm>
          <a:prstGeom prst="rect">
            <a:avLst/>
          </a:prstGeom>
          <a:noFill/>
          <a:ln>
            <a:noFill/>
          </a:ln>
        </p:spPr>
        <p:txBody>
          <a:bodyPr anchorCtr="0" anchor="t" bIns="45700" lIns="0" spcFirstLastPara="1" rIns="0" wrap="square" tIns="45700">
            <a:normAutofit/>
          </a:bodyPr>
          <a:lstStyle>
            <a:lvl1pPr indent="-228600" lvl="0" marL="457200" algn="r">
              <a:lnSpc>
                <a:spcPct val="90000"/>
              </a:lnSpc>
              <a:spcBef>
                <a:spcPts val="1200"/>
              </a:spcBef>
              <a:spcAft>
                <a:spcPts val="0"/>
              </a:spcAft>
              <a:buSzPts val="2000"/>
              <a:buNone/>
              <a:defRPr sz="2000">
                <a:solidFill>
                  <a:schemeClr val="dk1"/>
                </a:solidFill>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35" name="Google Shape;35;p35"/>
          <p:cNvSpPr txBox="1"/>
          <p:nvPr>
            <p:ph idx="10" type="dt"/>
          </p:nvPr>
        </p:nvSpPr>
        <p:spPr>
          <a:xfrm>
            <a:off x="9732656" y="5883275"/>
            <a:ext cx="11430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6" name="Google Shape;36;p35"/>
          <p:cNvSpPr txBox="1"/>
          <p:nvPr>
            <p:ph idx="11" type="ftr"/>
          </p:nvPr>
        </p:nvSpPr>
        <p:spPr>
          <a:xfrm>
            <a:off x="2572279" y="5883275"/>
            <a:ext cx="7084177"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7" name="Google Shape;37;p35"/>
          <p:cNvSpPr txBox="1"/>
          <p:nvPr>
            <p:ph idx="12" type="sldNum"/>
          </p:nvPr>
        </p:nvSpPr>
        <p:spPr>
          <a:xfrm>
            <a:off x="10951856" y="5883275"/>
            <a:ext cx="551167"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38" name="Shape 38"/>
        <p:cNvGrpSpPr/>
        <p:nvPr/>
      </p:nvGrpSpPr>
      <p:grpSpPr>
        <a:xfrm>
          <a:off x="0" y="0"/>
          <a:ext cx="0" cy="0"/>
          <a:chOff x="0" y="0"/>
          <a:chExt cx="0" cy="0"/>
        </a:xfrm>
      </p:grpSpPr>
      <p:sp>
        <p:nvSpPr>
          <p:cNvPr id="39" name="Google Shape;39;p36"/>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36"/>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36"/>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b="0" sz="80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6"/>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43" name="Google Shape;43;p36"/>
          <p:cNvSpPr txBox="1"/>
          <p:nvPr>
            <p:ph idx="10" type="dt"/>
          </p:nvPr>
        </p:nvSpPr>
        <p:spPr>
          <a:xfrm>
            <a:off x="1097280" y="6459785"/>
            <a:ext cx="2472271"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4" name="Google Shape;44;p36"/>
          <p:cNvSpPr txBox="1"/>
          <p:nvPr>
            <p:ph idx="11" type="ftr"/>
          </p:nvPr>
        </p:nvSpPr>
        <p:spPr>
          <a:xfrm>
            <a:off x="3686185" y="6459785"/>
            <a:ext cx="4822804"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5" name="Google Shape;45;p36"/>
          <p:cNvSpPr txBox="1"/>
          <p:nvPr>
            <p:ph idx="12" type="sldNum"/>
          </p:nvPr>
        </p:nvSpPr>
        <p:spPr>
          <a:xfrm>
            <a:off x="9900458" y="6459785"/>
            <a:ext cx="1312025"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46" name="Google Shape;46;p36"/>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 name="Shape 47"/>
        <p:cNvGrpSpPr/>
        <p:nvPr/>
      </p:nvGrpSpPr>
      <p:grpSpPr>
        <a:xfrm>
          <a:off x="0" y="0"/>
          <a:ext cx="0" cy="0"/>
          <a:chOff x="0" y="0"/>
          <a:chExt cx="0" cy="0"/>
        </a:xfrm>
      </p:grpSpPr>
      <p:sp>
        <p:nvSpPr>
          <p:cNvPr id="48" name="Google Shape;48;p3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37"/>
          <p:cNvSpPr txBox="1"/>
          <p:nvPr>
            <p:ph idx="1" type="body"/>
          </p:nvPr>
        </p:nvSpPr>
        <p:spPr>
          <a:xfrm>
            <a:off x="1097279" y="1845734"/>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0" name="Google Shape;50;p37"/>
          <p:cNvSpPr txBox="1"/>
          <p:nvPr>
            <p:ph idx="2" type="body"/>
          </p:nvPr>
        </p:nvSpPr>
        <p:spPr>
          <a:xfrm>
            <a:off x="6217920" y="1845735"/>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1" name="Google Shape;51;p37"/>
          <p:cNvSpPr txBox="1"/>
          <p:nvPr>
            <p:ph idx="10" type="dt"/>
          </p:nvPr>
        </p:nvSpPr>
        <p:spPr>
          <a:xfrm>
            <a:off x="1097280" y="6459785"/>
            <a:ext cx="2472271"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2" name="Google Shape;52;p37"/>
          <p:cNvSpPr txBox="1"/>
          <p:nvPr>
            <p:ph idx="11" type="ftr"/>
          </p:nvPr>
        </p:nvSpPr>
        <p:spPr>
          <a:xfrm>
            <a:off x="3686185" y="6459785"/>
            <a:ext cx="4822804"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3" name="Google Shape;53;p37"/>
          <p:cNvSpPr txBox="1"/>
          <p:nvPr>
            <p:ph idx="12" type="sldNum"/>
          </p:nvPr>
        </p:nvSpPr>
        <p:spPr>
          <a:xfrm>
            <a:off x="9900458" y="6459785"/>
            <a:ext cx="1312025"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4" name="Shape 54"/>
        <p:cNvGrpSpPr/>
        <p:nvPr/>
      </p:nvGrpSpPr>
      <p:grpSpPr>
        <a:xfrm>
          <a:off x="0" y="0"/>
          <a:ext cx="0" cy="0"/>
          <a:chOff x="0" y="0"/>
          <a:chExt cx="0" cy="0"/>
        </a:xfrm>
      </p:grpSpPr>
      <p:sp>
        <p:nvSpPr>
          <p:cNvPr id="55" name="Google Shape;55;p3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8"/>
          <p:cNvSpPr txBox="1"/>
          <p:nvPr>
            <p:ph idx="1" type="body"/>
          </p:nvPr>
        </p:nvSpPr>
        <p:spPr>
          <a:xfrm>
            <a:off x="109728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7" name="Google Shape;57;p38"/>
          <p:cNvSpPr txBox="1"/>
          <p:nvPr>
            <p:ph idx="2" type="body"/>
          </p:nvPr>
        </p:nvSpPr>
        <p:spPr>
          <a:xfrm>
            <a:off x="109728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8" name="Google Shape;58;p38"/>
          <p:cNvSpPr txBox="1"/>
          <p:nvPr>
            <p:ph idx="3" type="body"/>
          </p:nvPr>
        </p:nvSpPr>
        <p:spPr>
          <a:xfrm>
            <a:off x="621792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9" name="Google Shape;59;p38"/>
          <p:cNvSpPr txBox="1"/>
          <p:nvPr>
            <p:ph idx="4" type="body"/>
          </p:nvPr>
        </p:nvSpPr>
        <p:spPr>
          <a:xfrm>
            <a:off x="621792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0" name="Google Shape;60;p38"/>
          <p:cNvSpPr txBox="1"/>
          <p:nvPr>
            <p:ph idx="10" type="dt"/>
          </p:nvPr>
        </p:nvSpPr>
        <p:spPr>
          <a:xfrm>
            <a:off x="1097280" y="6459785"/>
            <a:ext cx="2472271"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1" name="Google Shape;61;p38"/>
          <p:cNvSpPr txBox="1"/>
          <p:nvPr>
            <p:ph idx="11" type="ftr"/>
          </p:nvPr>
        </p:nvSpPr>
        <p:spPr>
          <a:xfrm>
            <a:off x="3686185" y="6459785"/>
            <a:ext cx="4822804"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2" name="Google Shape;62;p38"/>
          <p:cNvSpPr txBox="1"/>
          <p:nvPr>
            <p:ph idx="12" type="sldNum"/>
          </p:nvPr>
        </p:nvSpPr>
        <p:spPr>
          <a:xfrm>
            <a:off x="9900458" y="6459785"/>
            <a:ext cx="1312025"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63" name="Shape 63"/>
        <p:cNvGrpSpPr/>
        <p:nvPr/>
      </p:nvGrpSpPr>
      <p:grpSpPr>
        <a:xfrm>
          <a:off x="0" y="0"/>
          <a:ext cx="0" cy="0"/>
          <a:chOff x="0" y="0"/>
          <a:chExt cx="0" cy="0"/>
        </a:xfrm>
      </p:grpSpPr>
      <p:sp>
        <p:nvSpPr>
          <p:cNvPr id="64" name="Google Shape;64;p39"/>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39"/>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39"/>
          <p:cNvSpPr txBox="1"/>
          <p:nvPr>
            <p:ph idx="10" type="dt"/>
          </p:nvPr>
        </p:nvSpPr>
        <p:spPr>
          <a:xfrm>
            <a:off x="1097280" y="6459785"/>
            <a:ext cx="2472271"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7" name="Google Shape;67;p39"/>
          <p:cNvSpPr txBox="1"/>
          <p:nvPr>
            <p:ph idx="11" type="ftr"/>
          </p:nvPr>
        </p:nvSpPr>
        <p:spPr>
          <a:xfrm>
            <a:off x="3686185" y="6459785"/>
            <a:ext cx="4822804"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8" name="Google Shape;68;p39"/>
          <p:cNvSpPr txBox="1"/>
          <p:nvPr>
            <p:ph idx="12" type="sldNum"/>
          </p:nvPr>
        </p:nvSpPr>
        <p:spPr>
          <a:xfrm>
            <a:off x="9900458" y="6459785"/>
            <a:ext cx="1312025"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69" name="Shape 69"/>
        <p:cNvGrpSpPr/>
        <p:nvPr/>
      </p:nvGrpSpPr>
      <p:grpSpPr>
        <a:xfrm>
          <a:off x="0" y="0"/>
          <a:ext cx="0" cy="0"/>
          <a:chOff x="0" y="0"/>
          <a:chExt cx="0" cy="0"/>
        </a:xfrm>
      </p:grpSpPr>
      <p:sp>
        <p:nvSpPr>
          <p:cNvPr id="70" name="Google Shape;70;p40"/>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40"/>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40"/>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0"/>
          <p:cNvSpPr txBox="1"/>
          <p:nvPr>
            <p:ph idx="1" type="body"/>
          </p:nvPr>
        </p:nvSpPr>
        <p:spPr>
          <a:xfrm>
            <a:off x="4800600" y="731520"/>
            <a:ext cx="6492240" cy="52578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4" name="Google Shape;74;p40"/>
          <p:cNvSpPr txBox="1"/>
          <p:nvPr>
            <p:ph idx="2" type="body"/>
          </p:nvPr>
        </p:nvSpPr>
        <p:spPr>
          <a:xfrm>
            <a:off x="457200" y="2926080"/>
            <a:ext cx="3200400" cy="33791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75" name="Google Shape;75;p40"/>
          <p:cNvSpPr txBox="1"/>
          <p:nvPr>
            <p:ph idx="10" type="dt"/>
          </p:nvPr>
        </p:nvSpPr>
        <p:spPr>
          <a:xfrm>
            <a:off x="465512" y="6459785"/>
            <a:ext cx="261851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6" name="Google Shape;76;p40"/>
          <p:cNvSpPr txBox="1"/>
          <p:nvPr>
            <p:ph idx="11" type="ftr"/>
          </p:nvPr>
        </p:nvSpPr>
        <p:spPr>
          <a:xfrm>
            <a:off x="4800600" y="6459785"/>
            <a:ext cx="4648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7" name="Google Shape;77;p40"/>
          <p:cNvSpPr txBox="1"/>
          <p:nvPr>
            <p:ph idx="12" type="sldNum"/>
          </p:nvPr>
        </p:nvSpPr>
        <p:spPr>
          <a:xfrm>
            <a:off x="9900458" y="6459785"/>
            <a:ext cx="1312025"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2"/>
              </a:buClr>
              <a:buSzPts val="1800"/>
              <a:buFont typeface="Calibri"/>
              <a:buNone/>
              <a:defRPr b="0" i="0" sz="18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chemeClr val="dk2"/>
              </a:buClr>
              <a:buSzPts val="1800"/>
              <a:buFont typeface="Calibri"/>
              <a:buNone/>
              <a:defRPr b="0" i="0" sz="18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chemeClr val="dk2"/>
              </a:buClr>
              <a:buSzPts val="1800"/>
              <a:buFont typeface="Calibri"/>
              <a:buNone/>
              <a:defRPr b="0" i="0" sz="18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chemeClr val="dk2"/>
              </a:buClr>
              <a:buSzPts val="1800"/>
              <a:buFont typeface="Calibri"/>
              <a:buNone/>
              <a:defRPr b="0" i="0" sz="18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chemeClr val="dk2"/>
              </a:buClr>
              <a:buSzPts val="1800"/>
              <a:buFont typeface="Calibri"/>
              <a:buNone/>
              <a:defRPr b="0" i="0" sz="18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chemeClr val="dk2"/>
              </a:buClr>
              <a:buSzPts val="1800"/>
              <a:buFont typeface="Calibri"/>
              <a:buNone/>
              <a:defRPr b="0" i="0" sz="18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chemeClr val="dk2"/>
              </a:buClr>
              <a:buSzPts val="1800"/>
              <a:buFont typeface="Calibri"/>
              <a:buNone/>
              <a:defRPr b="0" i="0" sz="18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chemeClr val="dk2"/>
              </a:buClr>
              <a:buSzPts val="1800"/>
              <a:buFont typeface="Calibri"/>
              <a:buNone/>
              <a:defRPr b="0" i="0" sz="18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chemeClr val="dk2"/>
              </a:buClr>
              <a:buSzPts val="1800"/>
              <a:buFont typeface="Calibri"/>
              <a:buNone/>
              <a:defRPr b="0" i="0" sz="18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0" Type="http://schemas.openxmlformats.org/officeDocument/2006/relationships/theme" Target="../theme/theme2.xml"/><Relationship Id="rId1" Type="http://schemas.openxmlformats.org/officeDocument/2006/relationships/image" Target="../media/image8.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1"/>
          <p:cNvSpPr/>
          <p:nvPr/>
        </p:nvSpPr>
        <p:spPr>
          <a:xfrm>
            <a:off x="1" y="6400800"/>
            <a:ext cx="12192000"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 name="Google Shape;7;p31"/>
          <p:cNvSpPr/>
          <p:nvPr/>
        </p:nvSpPr>
        <p:spPr>
          <a:xfrm>
            <a:off x="0" y="6334316"/>
            <a:ext cx="12192001" cy="65998"/>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 name="Google Shape;8;p3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31"/>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cxnSp>
        <p:nvCxnSpPr>
          <p:cNvPr id="10" name="Google Shape;10;p31"/>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pic>
        <p:nvPicPr>
          <p:cNvPr id="11" name="Google Shape;11;p31"/>
          <p:cNvPicPr preferRelativeResize="0"/>
          <p:nvPr/>
        </p:nvPicPr>
        <p:blipFill rotWithShape="1">
          <a:blip r:embed="rId1">
            <a:alphaModFix/>
          </a:blip>
          <a:srcRect b="0" l="0" r="0" t="0"/>
          <a:stretch/>
        </p:blipFill>
        <p:spPr>
          <a:xfrm>
            <a:off x="10206990" y="33090"/>
            <a:ext cx="1897380" cy="13716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 name="Shape 101"/>
        <p:cNvGrpSpPr/>
        <p:nvPr/>
      </p:nvGrpSpPr>
      <p:grpSpPr>
        <a:xfrm>
          <a:off x="0" y="0"/>
          <a:ext cx="0" cy="0"/>
          <a:chOff x="0" y="0"/>
          <a:chExt cx="0" cy="0"/>
        </a:xfrm>
      </p:grpSpPr>
      <p:sp>
        <p:nvSpPr>
          <p:cNvPr id="102" name="Google Shape;102;p94"/>
          <p:cNvSpPr txBox="1"/>
          <p:nvPr>
            <p:ph idx="1" type="body"/>
          </p:nvPr>
        </p:nvSpPr>
        <p:spPr>
          <a:xfrm>
            <a:off x="606287" y="1620078"/>
            <a:ext cx="10747513" cy="455688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55600" lvl="1" marL="914400" marR="0" rtl="0" algn="l">
              <a:lnSpc>
                <a:spcPct val="10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100000"/>
              </a:lnSpc>
              <a:spcBef>
                <a:spcPts val="500"/>
              </a:spcBef>
              <a:spcAft>
                <a:spcPts val="0"/>
              </a:spcAft>
              <a:buClr>
                <a:schemeClr val="dk1"/>
              </a:buClr>
              <a:buSzPts val="2000"/>
              <a:buFont typeface="NTR"/>
              <a:buChar char="–"/>
              <a:defRPr b="0" i="0" sz="2000" u="none" cap="none" strike="noStrike">
                <a:solidFill>
                  <a:schemeClr val="dk1"/>
                </a:solidFill>
                <a:latin typeface="Arial"/>
                <a:ea typeface="Arial"/>
                <a:cs typeface="Arial"/>
                <a:sym typeface="Arial"/>
              </a:defRPr>
            </a:lvl3pPr>
            <a:lvl4pPr indent="-355600" lvl="3" marL="1828800" marR="0" rtl="0" algn="l">
              <a:lnSpc>
                <a:spcPct val="10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eorgia"/>
                <a:ea typeface="Georgia"/>
                <a:cs typeface="Georgia"/>
                <a:sym typeface="Georgi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eorgia"/>
                <a:ea typeface="Georgia"/>
                <a:cs typeface="Georgia"/>
                <a:sym typeface="Georgi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eorgia"/>
                <a:ea typeface="Georgia"/>
                <a:cs typeface="Georgia"/>
                <a:sym typeface="Georgi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eorgia"/>
                <a:ea typeface="Georgia"/>
                <a:cs typeface="Georgia"/>
                <a:sym typeface="Georgia"/>
              </a:defRPr>
            </a:lvl9pPr>
          </a:lstStyle>
          <a:p/>
        </p:txBody>
      </p:sp>
      <p:sp>
        <p:nvSpPr>
          <p:cNvPr id="103" name="Google Shape;103;p94"/>
          <p:cNvSpPr txBox="1"/>
          <p:nvPr>
            <p:ph type="title"/>
          </p:nvPr>
        </p:nvSpPr>
        <p:spPr>
          <a:xfrm>
            <a:off x="606288" y="377688"/>
            <a:ext cx="10972800" cy="914399"/>
          </a:xfrm>
          <a:prstGeom prst="rect">
            <a:avLst/>
          </a:prstGeom>
          <a:noFill/>
          <a:ln>
            <a:noFill/>
          </a:ln>
        </p:spPr>
        <p:txBody>
          <a:bodyPr anchorCtr="0" anchor="ctr" bIns="0" lIns="0" spcFirstLastPara="1" rIns="0" wrap="square" tIns="0">
            <a:normAutofit/>
          </a:bodyPr>
          <a:lstStyle>
            <a:lvl1pPr lvl="0" marR="0" rtl="0" algn="l">
              <a:lnSpc>
                <a:spcPct val="90000"/>
              </a:lnSpc>
              <a:spcBef>
                <a:spcPts val="0"/>
              </a:spcBef>
              <a:spcAft>
                <a:spcPts val="0"/>
              </a:spcAft>
              <a:buClr>
                <a:schemeClr val="lt2"/>
              </a:buClr>
              <a:buSzPts val="2600"/>
              <a:buFont typeface="Georgia"/>
              <a:buNone/>
              <a:defRPr b="0" i="0" sz="2600" u="none" cap="none" strike="noStrike">
                <a:solidFill>
                  <a:schemeClr val="lt2"/>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descr="A close up of a logo&#10;&#10;Description automatically generated" id="104" name="Google Shape;104;p94"/>
          <p:cNvPicPr preferRelativeResize="0"/>
          <p:nvPr/>
        </p:nvPicPr>
        <p:blipFill rotWithShape="1">
          <a:blip r:embed="rId1">
            <a:alphaModFix/>
          </a:blip>
          <a:srcRect b="0" l="0" r="0" t="0"/>
          <a:stretch/>
        </p:blipFill>
        <p:spPr>
          <a:xfrm>
            <a:off x="11130041" y="6331226"/>
            <a:ext cx="843124" cy="33903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22.png"/><Relationship Id="rId5"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image" Target="../media/image25.jpg"/><Relationship Id="rId5" Type="http://schemas.openxmlformats.org/officeDocument/2006/relationships/image" Target="../media/image30.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32.jp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hyperlink" Target="https://www.cbic.org/CBIC/PDFs/a-IPC-Test-Specs-2025.pdf" TargetMode="External"/><Relationship Id="rId4" Type="http://schemas.openxmlformats.org/officeDocument/2006/relationships/hyperlink" Target="https://www.cbic.org/CBIC/PDFs/_2022-a-IPC-Examination-Content-Outline.pdf" TargetMode="External"/><Relationship Id="rId5"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 Id="rId3" Type="http://schemas.openxmlformats.org/officeDocument/2006/relationships/image" Target="../media/image32.jp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4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7.xml"/><Relationship Id="rId3" Type="http://schemas.openxmlformats.org/officeDocument/2006/relationships/image" Target="../media/image4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image" Target="../media/image32.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hyperlink" Target="https://www.cbic.org/CBIC/Exam-Preparation-Resources.htm" TargetMode="External"/><Relationship Id="rId4" Type="http://schemas.openxmlformats.org/officeDocument/2006/relationships/hyperlink" Target="https://blog.cbic.org/resources-to-help-you-prepare-for-the-ltc-cip/" TargetMode="External"/><Relationship Id="rId5" Type="http://schemas.openxmlformats.org/officeDocument/2006/relationships/hyperlink" Target="https://apic.org/ltc-resources/" TargetMode="External"/><Relationship Id="rId6" Type="http://schemas.openxmlformats.org/officeDocument/2006/relationships/hyperlink" Target="https://learnipc.apic.org/ltc-cip-certificatio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3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5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5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 Id="rId3" Type="http://schemas.openxmlformats.org/officeDocument/2006/relationships/image" Target="../media/image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26.png"/><Relationship Id="rId9"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10.png"/><Relationship Id="rId8"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0.xml"/><Relationship Id="rId3" Type="http://schemas.openxmlformats.org/officeDocument/2006/relationships/image" Target="../media/image5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4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3.xml"/><Relationship Id="rId3" Type="http://schemas.openxmlformats.org/officeDocument/2006/relationships/hyperlink" Target="https://www.cbic.org/CBIC/Certification-FAQs/Recertification.htm#RecertificationIPU" TargetMode="External"/><Relationship Id="rId4" Type="http://schemas.openxmlformats.org/officeDocument/2006/relationships/hyperlink" Target="https://www.cbic.org/CBIC/PDFs/2024-IPU-Criteria-Chart_V5.pdf" TargetMode="External"/><Relationship Id="rId5" Type="http://schemas.openxmlformats.org/officeDocument/2006/relationships/hyperlink" Target="https://www.cbic.org/CBIC/PDFs/2026-IPU-Manual.pdf" TargetMode="External"/><Relationship Id="rId6" Type="http://schemas.openxmlformats.org/officeDocument/2006/relationships/hyperlink" Target="https://apic.zoom.us/rec/share/FRzVJgnLwG7erU75V1CnFaRenZhghYDy7bWyfOxMHVt8x9ra5MIW4IrbQ927mxm3.quO3kWx_3dzl9i8v"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4.xml"/><Relationship Id="rId3" Type="http://schemas.openxmlformats.org/officeDocument/2006/relationships/image" Target="../media/image32.jpg"/><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5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7.xml"/><Relationship Id="rId3" Type="http://schemas.openxmlformats.org/officeDocument/2006/relationships/image" Target="../media/image4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8.xml"/><Relationship Id="rId3" Type="http://schemas.openxmlformats.org/officeDocument/2006/relationships/image" Target="../media/image42.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 Id="rId3" Type="http://schemas.openxmlformats.org/officeDocument/2006/relationships/hyperlink" Target="https://www.cbic.org/CBIC/Get-Certified/Get-Started/Advanced-Certification-in-Infection-Prevention.htm"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image" Target="../media/image4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5.xml"/><Relationship Id="rId3" Type="http://schemas.openxmlformats.org/officeDocument/2006/relationships/image" Target="../media/image39.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7.xml"/><Relationship Id="rId3" Type="http://schemas.openxmlformats.org/officeDocument/2006/relationships/image" Target="../media/image52.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5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hyperlink" Target="https://na01.safelinks.protection.outlook.com/?url=https%3A%2F%2Fredcap.link%2F5uxirots&amp;data=05%7C02%7C%7C443bb21cc8d34f6a1f6208de8bbc865a%7C84df9e7fe9f640afb435aaaaaaaaaaaa%7C1%7C0%7C639101838983081509%7CUnknown%7CTWFpbGZsb3d8eyJFbXB0eU1hcGkiOnRydWUsIlYiOiIwLjAuMDAwMCIsIlAiOiJXaW4zMiIsIkFOIjoiTWFpbCIsIldUIjoyfQ%3D%3D%7C0%7C%7C%7C&amp;sdata=yQZuUSx7ORvIv6%2BJSVoMQFtDN6s38M1rhvMY4JwbDYU%3D&amp;reserved=0" TargetMode="External"/><Relationship Id="rId5" Type="http://schemas.openxmlformats.org/officeDocument/2006/relationships/image" Target="../media/image14.png"/><Relationship Id="rId6" Type="http://schemas.openxmlformats.org/officeDocument/2006/relationships/hyperlink" Target="https://na01.safelinks.protection.outlook.com/?url=https%3A%2F%2Fredcap.link%2Fltc_az&amp;data=05%7C02%7C%7C443bb21cc8d34f6a1f6208de8bbc865a%7C84df9e7fe9f640afb435aaaaaaaaaaaa%7C1%7C0%7C639101838983102878%7CUnknown%7CTWFpbGZsb3d8eyJFbXB0eU1hcGkiOnRydWUsIlYiOiIwLjAuMDAwMCIsIlAiOiJXaW4zMiIsIkFOIjoiTWFpbCIsIldUIjoyfQ%3D%3D%7C0%7C%7C%7C&amp;sdata=5jqg7JgSCtDEmvCfpcZ72RIU9CtbaGK%2BUfN4QuUreaM%3D&amp;reserved=0"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51.png"/><Relationship Id="rId4" Type="http://schemas.openxmlformats.org/officeDocument/2006/relationships/image" Target="../media/image3.jpg"/><Relationship Id="rId5" Type="http://schemas.openxmlformats.org/officeDocument/2006/relationships/hyperlink" Target="https://en.m.wikipedia.org/wiki/Grand_Canyon_National_Park,_AZ" TargetMode="External"/><Relationship Id="rId6" Type="http://schemas.openxmlformats.org/officeDocument/2006/relationships/hyperlink" Target="https://creativecommons.org/licenses/by-sa/3.0/"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1"/>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8000"/>
              <a:buFont typeface="Calibri"/>
              <a:buNone/>
            </a:pPr>
            <a:r>
              <a:rPr lang="en-US"/>
              <a:t>APIC Grand Canyon 088</a:t>
            </a:r>
            <a:endParaRPr/>
          </a:p>
        </p:txBody>
      </p:sp>
      <p:sp>
        <p:nvSpPr>
          <p:cNvPr id="152" name="Google Shape;152;p21"/>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400"/>
              <a:buNone/>
            </a:pPr>
            <a:r>
              <a:rPr lang="en-US"/>
              <a:t>March 2026 CHAPTER MEETING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3dc88db6bc1_0_93"/>
          <p:cNvSpPr txBox="1"/>
          <p:nvPr/>
        </p:nvSpPr>
        <p:spPr>
          <a:xfrm>
            <a:off x="3810000" y="3244334"/>
            <a:ext cx="4572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Arial"/>
                <a:ea typeface="Arial"/>
                <a:cs typeface="Arial"/>
                <a:sym typeface="Arial"/>
              </a:rPr>
              <a:t> </a:t>
            </a:r>
            <a:endParaRPr/>
          </a:p>
        </p:txBody>
      </p:sp>
      <p:sp>
        <p:nvSpPr>
          <p:cNvPr id="233" name="Google Shape;233;g3dc88db6bc1_0_93"/>
          <p:cNvSpPr txBox="1"/>
          <p:nvPr/>
        </p:nvSpPr>
        <p:spPr>
          <a:xfrm>
            <a:off x="3810000" y="3244334"/>
            <a:ext cx="4572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 </a:t>
            </a:r>
            <a:endParaRPr/>
          </a:p>
        </p:txBody>
      </p:sp>
      <p:sp>
        <p:nvSpPr>
          <p:cNvPr id="234" name="Google Shape;234;g3dc88db6bc1_0_93"/>
          <p:cNvSpPr txBox="1"/>
          <p:nvPr/>
        </p:nvSpPr>
        <p:spPr>
          <a:xfrm>
            <a:off x="3810000" y="3244334"/>
            <a:ext cx="4572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 </a:t>
            </a:r>
            <a:endParaRPr/>
          </a:p>
        </p:txBody>
      </p:sp>
      <p:sp>
        <p:nvSpPr>
          <p:cNvPr id="235" name="Google Shape;235;g3dc88db6bc1_0_93"/>
          <p:cNvSpPr txBox="1"/>
          <p:nvPr/>
        </p:nvSpPr>
        <p:spPr>
          <a:xfrm>
            <a:off x="8849650" y="5423775"/>
            <a:ext cx="516600" cy="25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solidFill>
                <a:srgbClr val="3F3F3F"/>
              </a:solidFill>
              <a:latin typeface="Calibri"/>
              <a:ea typeface="Calibri"/>
              <a:cs typeface="Calibri"/>
              <a:sym typeface="Calibri"/>
            </a:endParaRPr>
          </a:p>
        </p:txBody>
      </p:sp>
      <p:sp>
        <p:nvSpPr>
          <p:cNvPr id="236" name="Google Shape;236;g3dc88db6bc1_0_93"/>
          <p:cNvSpPr txBox="1"/>
          <p:nvPr/>
        </p:nvSpPr>
        <p:spPr>
          <a:xfrm>
            <a:off x="1216375" y="901825"/>
            <a:ext cx="8420400" cy="103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800">
                <a:solidFill>
                  <a:srgbClr val="3F3F3F"/>
                </a:solidFill>
                <a:latin typeface="Calibri"/>
                <a:ea typeface="Calibri"/>
                <a:cs typeface="Calibri"/>
                <a:sym typeface="Calibri"/>
              </a:rPr>
              <a:t>Membership Committee Update</a:t>
            </a:r>
            <a:endParaRPr sz="4800">
              <a:solidFill>
                <a:srgbClr val="3F3F3F"/>
              </a:solidFill>
              <a:latin typeface="Calibri"/>
              <a:ea typeface="Calibri"/>
              <a:cs typeface="Calibri"/>
              <a:sym typeface="Calibri"/>
            </a:endParaRPr>
          </a:p>
        </p:txBody>
      </p:sp>
      <p:sp>
        <p:nvSpPr>
          <p:cNvPr id="237" name="Google Shape;237;g3dc88db6bc1_0_93"/>
          <p:cNvSpPr txBox="1"/>
          <p:nvPr/>
        </p:nvSpPr>
        <p:spPr>
          <a:xfrm>
            <a:off x="1216400" y="1981900"/>
            <a:ext cx="10087800" cy="421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2400"/>
              <a:buFont typeface="Arial"/>
              <a:buNone/>
            </a:pPr>
            <a:r>
              <a:rPr b="1" lang="en-US" sz="1600">
                <a:solidFill>
                  <a:schemeClr val="dk1"/>
                </a:solidFill>
                <a:latin typeface="Calibri"/>
                <a:ea typeface="Calibri"/>
                <a:cs typeface="Calibri"/>
                <a:sym typeface="Calibri"/>
              </a:rPr>
              <a:t>Purpose:</a:t>
            </a:r>
            <a:r>
              <a:rPr lang="en-US" sz="1600">
                <a:solidFill>
                  <a:schemeClr val="dk1"/>
                </a:solidFill>
                <a:latin typeface="Calibri"/>
                <a:ea typeface="Calibri"/>
                <a:cs typeface="Calibri"/>
                <a:sym typeface="Calibri"/>
              </a:rPr>
              <a:t>  Support chapter growth through membership recruitment, develop informational tools to support oncoming and new members, and conduct biennial assessment to discover member needs to continue engagement.</a:t>
            </a:r>
            <a:endParaRPr sz="1600">
              <a:solidFill>
                <a:schemeClr val="dk1"/>
              </a:solidFill>
            </a:endParaRPr>
          </a:p>
          <a:p>
            <a:pPr indent="0" lvl="0" marL="0" rtl="0" algn="l">
              <a:lnSpc>
                <a:spcPct val="90000"/>
              </a:lnSpc>
              <a:spcBef>
                <a:spcPts val="2000"/>
              </a:spcBef>
              <a:spcAft>
                <a:spcPts val="0"/>
              </a:spcAft>
              <a:buClr>
                <a:schemeClr val="dk1"/>
              </a:buClr>
              <a:buSzPts val="2400"/>
              <a:buFont typeface="Arial"/>
              <a:buNone/>
            </a:pPr>
            <a:r>
              <a:rPr b="1" lang="en-US" sz="1600">
                <a:solidFill>
                  <a:schemeClr val="dk1"/>
                </a:solidFill>
                <a:latin typeface="Calibri"/>
                <a:ea typeface="Calibri"/>
                <a:cs typeface="Calibri"/>
                <a:sym typeface="Calibri"/>
              </a:rPr>
              <a:t>2026 Strategic  Alignment:</a:t>
            </a:r>
            <a:endParaRPr b="1" sz="1600">
              <a:solidFill>
                <a:schemeClr val="dk1"/>
              </a:solidFill>
            </a:endParaRPr>
          </a:p>
          <a:p>
            <a:pPr indent="-206375" lvl="1" marL="285750" rtl="0" algn="l">
              <a:lnSpc>
                <a:spcPct val="90000"/>
              </a:lnSpc>
              <a:spcBef>
                <a:spcPts val="500"/>
              </a:spcBef>
              <a:spcAft>
                <a:spcPts val="0"/>
              </a:spcAft>
              <a:buClr>
                <a:schemeClr val="dk1"/>
              </a:buClr>
              <a:buSzPts val="1600"/>
              <a:buChar char="•"/>
            </a:pPr>
            <a:r>
              <a:rPr lang="en-US" sz="1600">
                <a:solidFill>
                  <a:schemeClr val="dk1"/>
                </a:solidFill>
                <a:latin typeface="Calibri"/>
                <a:ea typeface="Calibri"/>
                <a:cs typeface="Calibri"/>
                <a:sym typeface="Calibri"/>
              </a:rPr>
              <a:t>People - Conjoin  with other Chapter Board committees to develop and implement programs to increase member engagement</a:t>
            </a:r>
            <a:endParaRPr sz="1600">
              <a:solidFill>
                <a:schemeClr val="dk1"/>
              </a:solidFill>
            </a:endParaRPr>
          </a:p>
          <a:p>
            <a:pPr indent="-206375" lvl="1" marL="285750" rtl="0" algn="l">
              <a:lnSpc>
                <a:spcPct val="90000"/>
              </a:lnSpc>
              <a:spcBef>
                <a:spcPts val="500"/>
              </a:spcBef>
              <a:spcAft>
                <a:spcPts val="0"/>
              </a:spcAft>
              <a:buClr>
                <a:schemeClr val="dk1"/>
              </a:buClr>
              <a:buSzPts val="1600"/>
              <a:buChar char="•"/>
            </a:pPr>
            <a:r>
              <a:rPr lang="en-US" sz="1600">
                <a:solidFill>
                  <a:schemeClr val="dk1"/>
                </a:solidFill>
                <a:latin typeface="Calibri"/>
                <a:ea typeface="Calibri"/>
                <a:cs typeface="Calibri"/>
                <a:sym typeface="Calibri"/>
              </a:rPr>
              <a:t>Purpose - Support members and provide tools to advance the science and practice of infection prevention and control </a:t>
            </a:r>
            <a:endParaRPr sz="1600">
              <a:solidFill>
                <a:schemeClr val="dk1"/>
              </a:solidFill>
            </a:endParaRPr>
          </a:p>
          <a:p>
            <a:pPr indent="-206375" lvl="1" marL="285750" rtl="0" algn="l">
              <a:lnSpc>
                <a:spcPct val="90000"/>
              </a:lnSpc>
              <a:spcBef>
                <a:spcPts val="500"/>
              </a:spcBef>
              <a:spcAft>
                <a:spcPts val="0"/>
              </a:spcAft>
              <a:buClr>
                <a:schemeClr val="dk1"/>
              </a:buClr>
              <a:buSzPts val="1600"/>
              <a:buChar char="•"/>
            </a:pPr>
            <a:r>
              <a:rPr lang="en-US" sz="1600">
                <a:solidFill>
                  <a:schemeClr val="dk1"/>
                </a:solidFill>
                <a:latin typeface="Calibri"/>
                <a:ea typeface="Calibri"/>
                <a:cs typeface="Calibri"/>
                <a:sym typeface="Calibri"/>
              </a:rPr>
              <a:t>Practice / Impact - Monitor membership roster at least monthly, assist members to keep current or updated contact information, and continuous campaign for new membership through communication</a:t>
            </a:r>
            <a:endParaRPr sz="1600">
              <a:solidFill>
                <a:schemeClr val="dk1"/>
              </a:solidFill>
            </a:endParaRPr>
          </a:p>
          <a:p>
            <a:pPr indent="0" lvl="0" marL="0" rtl="0" algn="l">
              <a:lnSpc>
                <a:spcPct val="90000"/>
              </a:lnSpc>
              <a:spcBef>
                <a:spcPts val="1000"/>
              </a:spcBef>
              <a:spcAft>
                <a:spcPts val="0"/>
              </a:spcAft>
              <a:buClr>
                <a:schemeClr val="dk1"/>
              </a:buClr>
              <a:buSzPts val="2400"/>
              <a:buFont typeface="Arial"/>
              <a:buNone/>
            </a:pPr>
            <a:r>
              <a:t/>
            </a:r>
            <a:endParaRPr sz="1800">
              <a:solidFill>
                <a:schemeClr val="dk1"/>
              </a:solidFill>
              <a:latin typeface="Calibri"/>
              <a:ea typeface="Calibri"/>
              <a:cs typeface="Calibri"/>
              <a:sym typeface="Calibri"/>
            </a:endParaRPr>
          </a:p>
          <a:p>
            <a:pPr indent="0" lvl="0" marL="514350" rtl="0" algn="l">
              <a:lnSpc>
                <a:spcPct val="90000"/>
              </a:lnSpc>
              <a:spcBef>
                <a:spcPts val="1000"/>
              </a:spcBef>
              <a:spcAft>
                <a:spcPts val="0"/>
              </a:spcAft>
              <a:buClr>
                <a:schemeClr val="dk1"/>
              </a:buClr>
              <a:buSzPts val="2400"/>
              <a:buFont typeface="Arial"/>
              <a:buNone/>
            </a:pPr>
            <a:r>
              <a:rPr b="1" lang="en-US" sz="1900" u="sng">
                <a:solidFill>
                  <a:schemeClr val="dk1"/>
                </a:solidFill>
                <a:latin typeface="Calibri"/>
                <a:ea typeface="Calibri"/>
                <a:cs typeface="Calibri"/>
                <a:sym typeface="Calibri"/>
              </a:rPr>
              <a:t>Key  Goals  for 2026:  Engage,   Gain,   Retain</a:t>
            </a:r>
            <a:endParaRPr b="1" sz="1900" u="sng">
              <a:solidFill>
                <a:schemeClr val="dk1"/>
              </a:solidFill>
              <a:latin typeface="Calibri"/>
              <a:ea typeface="Calibri"/>
              <a:cs typeface="Calibri"/>
              <a:sym typeface="Calibri"/>
            </a:endParaRPr>
          </a:p>
          <a:p>
            <a:pPr indent="-120650" lvl="0" marL="628650" rtl="0" algn="l">
              <a:lnSpc>
                <a:spcPct val="90000"/>
              </a:lnSpc>
              <a:spcBef>
                <a:spcPts val="100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 Current roster 196 members, # new members since 02/16/26- 13</a:t>
            </a:r>
            <a:endParaRPr sz="1900">
              <a:solidFill>
                <a:schemeClr val="dk1"/>
              </a:solidFill>
              <a:latin typeface="Calibri"/>
              <a:ea typeface="Calibri"/>
              <a:cs typeface="Calibri"/>
              <a:sym typeface="Calibri"/>
            </a:endParaRPr>
          </a:p>
          <a:p>
            <a:pPr indent="-120650" lvl="0" marL="628650" rtl="0" algn="l">
              <a:lnSpc>
                <a:spcPct val="90000"/>
              </a:lnSpc>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 </a:t>
            </a:r>
            <a:r>
              <a:rPr b="1" lang="en-US" sz="1900">
                <a:solidFill>
                  <a:schemeClr val="dk1"/>
                </a:solidFill>
                <a:latin typeface="Calibri"/>
                <a:ea typeface="Calibri"/>
                <a:cs typeface="Calibri"/>
                <a:sym typeface="Calibri"/>
              </a:rPr>
              <a:t>SMART   Goal</a:t>
            </a:r>
            <a:r>
              <a:rPr lang="en-US" sz="1900">
                <a:solidFill>
                  <a:schemeClr val="dk1"/>
                </a:solidFill>
                <a:latin typeface="Calibri"/>
                <a:ea typeface="Calibri"/>
                <a:cs typeface="Calibri"/>
                <a:sym typeface="Calibri"/>
              </a:rPr>
              <a:t> -</a:t>
            </a:r>
            <a:r>
              <a:rPr b="1" lang="en-US" sz="2200">
                <a:solidFill>
                  <a:srgbClr val="CC0000"/>
                </a:solidFill>
                <a:latin typeface="Calibri"/>
                <a:ea typeface="Calibri"/>
                <a:cs typeface="Calibri"/>
                <a:sym typeface="Calibri"/>
              </a:rPr>
              <a:t> 25%</a:t>
            </a:r>
            <a:r>
              <a:rPr lang="en-US" sz="1900">
                <a:solidFill>
                  <a:schemeClr val="dk1"/>
                </a:solidFill>
                <a:latin typeface="Calibri"/>
                <a:ea typeface="Calibri"/>
                <a:cs typeface="Calibri"/>
                <a:sym typeface="Calibri"/>
              </a:rPr>
              <a:t>  of current roster = 50 more members by 12/31/26 = 246 total members</a:t>
            </a:r>
            <a:endParaRPr sz="2000">
              <a:solidFill>
                <a:srgbClr val="3F3F3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1" name="Shape 241"/>
        <p:cNvGrpSpPr/>
        <p:nvPr/>
      </p:nvGrpSpPr>
      <p:grpSpPr>
        <a:xfrm>
          <a:off x="0" y="0"/>
          <a:ext cx="0" cy="0"/>
          <a:chOff x="0" y="0"/>
          <a:chExt cx="0" cy="0"/>
        </a:xfrm>
      </p:grpSpPr>
      <p:sp>
        <p:nvSpPr>
          <p:cNvPr id="242" name="Google Shape;242;g396942c6f59_0_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3" name="Google Shape;243;g396942c6f59_0_9"/>
          <p:cNvSpPr/>
          <p:nvPr/>
        </p:nvSpPr>
        <p:spPr>
          <a:xfrm flipH="1" rot="-2700000">
            <a:off x="-376753" y="-253423"/>
            <a:ext cx="1828654" cy="1377755"/>
          </a:xfrm>
          <a:custGeom>
            <a:rect b="b" l="l" r="r" t="t"/>
            <a:pathLst>
              <a:path extrusionOk="0" h="1376989" w="1827638">
                <a:moveTo>
                  <a:pt x="0" y="987379"/>
                </a:moveTo>
                <a:lnTo>
                  <a:pt x="987379" y="0"/>
                </a:lnTo>
                <a:lnTo>
                  <a:pt x="1827638" y="840260"/>
                </a:lnTo>
                <a:lnTo>
                  <a:pt x="1827638" y="1376989"/>
                </a:lnTo>
                <a:lnTo>
                  <a:pt x="0" y="1376989"/>
                </a:lnTo>
                <a:close/>
              </a:path>
            </a:pathLst>
          </a:custGeom>
          <a:solidFill>
            <a:schemeClr val="accent1">
              <a:alpha val="30199"/>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4" name="Google Shape;244;g396942c6f59_0_9"/>
          <p:cNvSpPr/>
          <p:nvPr/>
        </p:nvSpPr>
        <p:spPr>
          <a:xfrm flipH="1" rot="-2700000">
            <a:off x="891672" y="422133"/>
            <a:ext cx="645306" cy="645306"/>
          </a:xfrm>
          <a:prstGeom prst="rect">
            <a:avLst/>
          </a:prstGeom>
          <a:solidFill>
            <a:schemeClr val="accent1">
              <a:alpha val="30199"/>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5" name="Google Shape;245;g396942c6f59_0_9"/>
          <p:cNvSpPr/>
          <p:nvPr/>
        </p:nvSpPr>
        <p:spPr>
          <a:xfrm flipH="1" rot="-2700000">
            <a:off x="10043564" y="655106"/>
            <a:ext cx="687308" cy="687308"/>
          </a:xfrm>
          <a:prstGeom prst="rect">
            <a:avLst/>
          </a:prstGeom>
          <a:solidFill>
            <a:schemeClr val="accent4">
              <a:alpha val="30199"/>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6" name="Google Shape;246;g396942c6f59_0_9"/>
          <p:cNvSpPr/>
          <p:nvPr/>
        </p:nvSpPr>
        <p:spPr>
          <a:xfrm flipH="1" rot="10800000">
            <a:off x="9356643" y="0"/>
            <a:ext cx="2835357" cy="1480837"/>
          </a:xfrm>
          <a:custGeom>
            <a:rect b="b" l="l" r="r" t="t"/>
            <a:pathLst>
              <a:path extrusionOk="0" h="1480837" w="2835357">
                <a:moveTo>
                  <a:pt x="2835357" y="1480837"/>
                </a:moveTo>
                <a:lnTo>
                  <a:pt x="0" y="1480837"/>
                </a:lnTo>
                <a:lnTo>
                  <a:pt x="1552727" y="0"/>
                </a:lnTo>
                <a:lnTo>
                  <a:pt x="2835357" y="1223245"/>
                </a:lnTo>
                <a:close/>
              </a:path>
            </a:pathLst>
          </a:custGeom>
          <a:solidFill>
            <a:schemeClr val="accent4">
              <a:alpha val="30199"/>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7" name="Google Shape;247;g396942c6f59_0_9"/>
          <p:cNvSpPr/>
          <p:nvPr/>
        </p:nvSpPr>
        <p:spPr>
          <a:xfrm flipH="1">
            <a:off x="7976257" y="6115501"/>
            <a:ext cx="1494600" cy="742500"/>
          </a:xfrm>
          <a:prstGeom prst="triangle">
            <a:avLst>
              <a:gd fmla="val 50000" name="adj"/>
            </a:avLst>
          </a:prstGeom>
          <a:solidFill>
            <a:schemeClr val="accent1">
              <a:alpha val="30199"/>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48" name="Google Shape;248;g396942c6f59_0_9"/>
          <p:cNvPicPr preferRelativeResize="0"/>
          <p:nvPr/>
        </p:nvPicPr>
        <p:blipFill rotWithShape="1">
          <a:blip r:embed="rId3">
            <a:alphaModFix/>
          </a:blip>
          <a:srcRect b="0" l="0" r="0" t="0"/>
          <a:stretch/>
        </p:blipFill>
        <p:spPr>
          <a:xfrm>
            <a:off x="1743605" y="643467"/>
            <a:ext cx="8704789" cy="5571065"/>
          </a:xfrm>
          <a:prstGeom prst="rect">
            <a:avLst/>
          </a:prstGeom>
          <a:noFill/>
          <a:ln>
            <a:noFill/>
          </a:ln>
        </p:spPr>
      </p:pic>
      <p:sp>
        <p:nvSpPr>
          <p:cNvPr id="249" name="Google Shape;249;g396942c6f59_0_9"/>
          <p:cNvSpPr/>
          <p:nvPr/>
        </p:nvSpPr>
        <p:spPr>
          <a:xfrm flipH="1">
            <a:off x="7604183" y="6453143"/>
            <a:ext cx="814800" cy="405000"/>
          </a:xfrm>
          <a:prstGeom prst="triangle">
            <a:avLst>
              <a:gd fmla="val 50000" name="adj"/>
            </a:avLst>
          </a:prstGeom>
          <a:solidFill>
            <a:schemeClr val="accent1">
              <a:alpha val="30199"/>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sp>
        <p:nvSpPr>
          <p:cNvPr id="254" name="Google Shape;254;g396942c6f59_0_9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55" name="Google Shape;255;g396942c6f59_0_99"/>
          <p:cNvGrpSpPr/>
          <p:nvPr/>
        </p:nvGrpSpPr>
        <p:grpSpPr>
          <a:xfrm flipH="1">
            <a:off x="10740582" y="-454724"/>
            <a:ext cx="2324947" cy="2324947"/>
            <a:chOff x="-873008" y="-454724"/>
            <a:chExt cx="2324947" cy="2324947"/>
          </a:xfrm>
        </p:grpSpPr>
        <p:sp>
          <p:nvSpPr>
            <p:cNvPr id="256" name="Google Shape;256;g396942c6f59_0_99"/>
            <p:cNvSpPr/>
            <p:nvPr/>
          </p:nvSpPr>
          <p:spPr>
            <a:xfrm rot="2700000">
              <a:off x="-415672" y="-231099"/>
              <a:ext cx="1410275" cy="1877697"/>
            </a:xfrm>
            <a:custGeom>
              <a:rect b="b" l="l" r="r" t="t"/>
              <a:pathLst>
                <a:path extrusionOk="0" h="1876653" w="1409491">
                  <a:moveTo>
                    <a:pt x="0" y="643075"/>
                  </a:moveTo>
                  <a:lnTo>
                    <a:pt x="643075" y="0"/>
                  </a:lnTo>
                  <a:lnTo>
                    <a:pt x="1409491" y="0"/>
                  </a:lnTo>
                  <a:lnTo>
                    <a:pt x="1409491" y="1876653"/>
                  </a:lnTo>
                  <a:lnTo>
                    <a:pt x="1233578" y="1876653"/>
                  </a:lnTo>
                  <a:close/>
                </a:path>
              </a:pathLst>
            </a:custGeom>
            <a:solidFill>
              <a:schemeClr val="accent1">
                <a:alpha val="30199"/>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7" name="Google Shape;257;g396942c6f59_0_99"/>
            <p:cNvSpPr/>
            <p:nvPr/>
          </p:nvSpPr>
          <p:spPr>
            <a:xfrm rot="2700000">
              <a:off x="301183" y="1282830"/>
              <a:ext cx="485782" cy="485782"/>
            </a:xfrm>
            <a:prstGeom prst="rect">
              <a:avLst/>
            </a:prstGeom>
            <a:solidFill>
              <a:schemeClr val="accent1">
                <a:alpha val="30199"/>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258" name="Google Shape;258;g396942c6f59_0_99"/>
          <p:cNvSpPr/>
          <p:nvPr/>
        </p:nvSpPr>
        <p:spPr>
          <a:xfrm rot="2700000">
            <a:off x="2737227" y="6033653"/>
            <a:ext cx="645306" cy="645306"/>
          </a:xfrm>
          <a:prstGeom prst="rect">
            <a:avLst/>
          </a:prstGeom>
          <a:solidFill>
            <a:schemeClr val="accent4">
              <a:alpha val="30199"/>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9" name="Google Shape;259;g396942c6f59_0_99"/>
          <p:cNvSpPr/>
          <p:nvPr/>
        </p:nvSpPr>
        <p:spPr>
          <a:xfrm>
            <a:off x="1343436" y="5721108"/>
            <a:ext cx="2262000" cy="1137000"/>
          </a:xfrm>
          <a:prstGeom prst="triangle">
            <a:avLst>
              <a:gd fmla="val 50000" name="adj"/>
            </a:avLst>
          </a:prstGeom>
          <a:solidFill>
            <a:schemeClr val="accent4">
              <a:alpha val="30199"/>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60" name="Google Shape;260;g396942c6f59_0_99"/>
          <p:cNvPicPr preferRelativeResize="0"/>
          <p:nvPr/>
        </p:nvPicPr>
        <p:blipFill rotWithShape="1">
          <a:blip r:embed="rId3">
            <a:alphaModFix/>
          </a:blip>
          <a:srcRect b="0" l="0" r="0" t="0"/>
          <a:stretch/>
        </p:blipFill>
        <p:spPr>
          <a:xfrm>
            <a:off x="3909357" y="643467"/>
            <a:ext cx="4373285" cy="557106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4" name="Shape 264"/>
        <p:cNvGrpSpPr/>
        <p:nvPr/>
      </p:nvGrpSpPr>
      <p:grpSpPr>
        <a:xfrm>
          <a:off x="0" y="0"/>
          <a:ext cx="0" cy="0"/>
          <a:chOff x="0" y="0"/>
          <a:chExt cx="0" cy="0"/>
        </a:xfrm>
      </p:grpSpPr>
      <p:sp>
        <p:nvSpPr>
          <p:cNvPr id="265" name="Google Shape;265;g396942c6f59_0_18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66" name="Google Shape;266;g396942c6f59_0_184"/>
          <p:cNvGrpSpPr/>
          <p:nvPr/>
        </p:nvGrpSpPr>
        <p:grpSpPr>
          <a:xfrm>
            <a:off x="535161" y="699586"/>
            <a:ext cx="3553456" cy="5156289"/>
            <a:chOff x="7807230" y="2012810"/>
            <a:chExt cx="3251401" cy="3459900"/>
          </a:xfrm>
        </p:grpSpPr>
        <p:sp>
          <p:nvSpPr>
            <p:cNvPr id="267" name="Google Shape;267;g396942c6f59_0_184"/>
            <p:cNvSpPr/>
            <p:nvPr/>
          </p:nvSpPr>
          <p:spPr>
            <a:xfrm>
              <a:off x="7807230" y="2012810"/>
              <a:ext cx="3251400" cy="3459900"/>
            </a:xfrm>
            <a:prstGeom prst="rect">
              <a:avLst/>
            </a:prstGeom>
            <a:gradFill>
              <a:gsLst>
                <a:gs pos="0">
                  <a:srgbClr val="000001"/>
                </a:gs>
                <a:gs pos="100000">
                  <a:srgbClr val="191919"/>
                </a:gs>
              </a:gsLst>
              <a:lin ang="5400012" scaled="0"/>
            </a:gradFill>
            <a:ln>
              <a:noFill/>
            </a:ln>
            <a:effectLst>
              <a:outerShdw blurRad="127000" sx="98000" rotWithShape="0" algn="tl" dir="4740000" dist="190500" sy="98000">
                <a:srgbClr val="000000">
                  <a:alpha val="3412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8" name="Google Shape;268;g396942c6f59_0_184"/>
            <p:cNvSpPr/>
            <p:nvPr/>
          </p:nvSpPr>
          <p:spPr>
            <a:xfrm>
              <a:off x="7807231" y="2026142"/>
              <a:ext cx="3251400" cy="3440100"/>
            </a:xfrm>
            <a:prstGeom prst="rect">
              <a:avLst/>
            </a:prstGeom>
            <a:gradFill>
              <a:gsLst>
                <a:gs pos="0">
                  <a:srgbClr val="DADADA"/>
                </a:gs>
                <a:gs pos="100000">
                  <a:srgbClr val="FFFFFE"/>
                </a:gs>
              </a:gsLst>
              <a:lin ang="16200038" scaled="0"/>
            </a:gradFill>
            <a:ln cap="flat" cmpd="sng" w="76200">
              <a:solidFill>
                <a:srgbClr val="19191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id="269" name="Google Shape;269;g396942c6f59_0_184"/>
          <p:cNvPicPr preferRelativeResize="0"/>
          <p:nvPr/>
        </p:nvPicPr>
        <p:blipFill rotWithShape="1">
          <a:blip r:embed="rId3">
            <a:alphaModFix/>
          </a:blip>
          <a:srcRect b="0" l="23223" r="19037" t="0"/>
          <a:stretch/>
        </p:blipFill>
        <p:spPr>
          <a:xfrm>
            <a:off x="1259527" y="872793"/>
            <a:ext cx="2103626" cy="4809744"/>
          </a:xfrm>
          <a:prstGeom prst="rect">
            <a:avLst/>
          </a:prstGeom>
          <a:noFill/>
          <a:ln>
            <a:noFill/>
          </a:ln>
        </p:spPr>
      </p:pic>
      <p:grpSp>
        <p:nvGrpSpPr>
          <p:cNvPr id="270" name="Google Shape;270;g396942c6f59_0_184"/>
          <p:cNvGrpSpPr/>
          <p:nvPr/>
        </p:nvGrpSpPr>
        <p:grpSpPr>
          <a:xfrm>
            <a:off x="4319821" y="699586"/>
            <a:ext cx="3553456" cy="5156289"/>
            <a:chOff x="7807230" y="2012810"/>
            <a:chExt cx="3251401" cy="3459900"/>
          </a:xfrm>
        </p:grpSpPr>
        <p:sp>
          <p:nvSpPr>
            <p:cNvPr id="271" name="Google Shape;271;g396942c6f59_0_184"/>
            <p:cNvSpPr/>
            <p:nvPr/>
          </p:nvSpPr>
          <p:spPr>
            <a:xfrm>
              <a:off x="7807230" y="2012810"/>
              <a:ext cx="3251400" cy="3459900"/>
            </a:xfrm>
            <a:prstGeom prst="rect">
              <a:avLst/>
            </a:prstGeom>
            <a:gradFill>
              <a:gsLst>
                <a:gs pos="0">
                  <a:srgbClr val="000001"/>
                </a:gs>
                <a:gs pos="100000">
                  <a:srgbClr val="191919"/>
                </a:gs>
              </a:gsLst>
              <a:lin ang="5400012" scaled="0"/>
            </a:gradFill>
            <a:ln>
              <a:noFill/>
            </a:ln>
            <a:effectLst>
              <a:outerShdw blurRad="127000" sx="98000" rotWithShape="0" algn="tl" dir="4740000" dist="190500" sy="98000">
                <a:srgbClr val="000000">
                  <a:alpha val="3412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2" name="Google Shape;272;g396942c6f59_0_184"/>
            <p:cNvSpPr/>
            <p:nvPr/>
          </p:nvSpPr>
          <p:spPr>
            <a:xfrm>
              <a:off x="7807231" y="2026142"/>
              <a:ext cx="3251400" cy="3440100"/>
            </a:xfrm>
            <a:prstGeom prst="rect">
              <a:avLst/>
            </a:prstGeom>
            <a:gradFill>
              <a:gsLst>
                <a:gs pos="0">
                  <a:srgbClr val="DADADA"/>
                </a:gs>
                <a:gs pos="100000">
                  <a:srgbClr val="FFFFFE"/>
                </a:gs>
              </a:gsLst>
              <a:lin ang="16200038" scaled="0"/>
            </a:gradFill>
            <a:ln cap="flat" cmpd="sng" w="76200">
              <a:solidFill>
                <a:srgbClr val="19191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id="273" name="Google Shape;273;g396942c6f59_0_184"/>
          <p:cNvPicPr preferRelativeResize="0"/>
          <p:nvPr/>
        </p:nvPicPr>
        <p:blipFill rotWithShape="1">
          <a:blip r:embed="rId4">
            <a:alphaModFix/>
          </a:blip>
          <a:srcRect b="0" l="23820" r="23082" t="0"/>
          <a:stretch/>
        </p:blipFill>
        <p:spPr>
          <a:xfrm>
            <a:off x="5041874" y="872793"/>
            <a:ext cx="2100461" cy="4809744"/>
          </a:xfrm>
          <a:prstGeom prst="rect">
            <a:avLst/>
          </a:prstGeom>
          <a:noFill/>
          <a:ln>
            <a:noFill/>
          </a:ln>
        </p:spPr>
      </p:pic>
      <p:grpSp>
        <p:nvGrpSpPr>
          <p:cNvPr id="274" name="Google Shape;274;g396942c6f59_0_184"/>
          <p:cNvGrpSpPr/>
          <p:nvPr/>
        </p:nvGrpSpPr>
        <p:grpSpPr>
          <a:xfrm>
            <a:off x="8104480" y="699586"/>
            <a:ext cx="3553456" cy="5156289"/>
            <a:chOff x="7807230" y="2012810"/>
            <a:chExt cx="3251401" cy="3459900"/>
          </a:xfrm>
        </p:grpSpPr>
        <p:sp>
          <p:nvSpPr>
            <p:cNvPr id="275" name="Google Shape;275;g396942c6f59_0_184"/>
            <p:cNvSpPr/>
            <p:nvPr/>
          </p:nvSpPr>
          <p:spPr>
            <a:xfrm>
              <a:off x="7807230" y="2012810"/>
              <a:ext cx="3251400" cy="3459900"/>
            </a:xfrm>
            <a:prstGeom prst="rect">
              <a:avLst/>
            </a:prstGeom>
            <a:gradFill>
              <a:gsLst>
                <a:gs pos="0">
                  <a:srgbClr val="000001"/>
                </a:gs>
                <a:gs pos="100000">
                  <a:srgbClr val="191919"/>
                </a:gs>
              </a:gsLst>
              <a:lin ang="5400012" scaled="0"/>
            </a:gradFill>
            <a:ln>
              <a:noFill/>
            </a:ln>
            <a:effectLst>
              <a:outerShdw blurRad="127000" sx="98000" rotWithShape="0" algn="tl" dir="4740000" dist="190500" sy="98000">
                <a:srgbClr val="000000">
                  <a:alpha val="3412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 name="Google Shape;276;g396942c6f59_0_184"/>
            <p:cNvSpPr/>
            <p:nvPr/>
          </p:nvSpPr>
          <p:spPr>
            <a:xfrm>
              <a:off x="7807231" y="2026142"/>
              <a:ext cx="3251400" cy="3440100"/>
            </a:xfrm>
            <a:prstGeom prst="rect">
              <a:avLst/>
            </a:prstGeom>
            <a:gradFill>
              <a:gsLst>
                <a:gs pos="0">
                  <a:srgbClr val="DADADA"/>
                </a:gs>
                <a:gs pos="100000">
                  <a:srgbClr val="FFFFFE"/>
                </a:gs>
              </a:gsLst>
              <a:lin ang="16200038" scaled="0"/>
            </a:gradFill>
            <a:ln cap="flat" cmpd="sng" w="76200">
              <a:solidFill>
                <a:srgbClr val="19191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id="277" name="Google Shape;277;g396942c6f59_0_184"/>
          <p:cNvPicPr preferRelativeResize="0"/>
          <p:nvPr/>
        </p:nvPicPr>
        <p:blipFill rotWithShape="1">
          <a:blip r:embed="rId5">
            <a:alphaModFix/>
          </a:blip>
          <a:srcRect b="0" l="29747" r="22413" t="0"/>
          <a:stretch/>
        </p:blipFill>
        <p:spPr>
          <a:xfrm>
            <a:off x="8822217" y="872793"/>
            <a:ext cx="2116883" cy="480974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1" name="Shape 281"/>
        <p:cNvGrpSpPr/>
        <p:nvPr/>
      </p:nvGrpSpPr>
      <p:grpSpPr>
        <a:xfrm>
          <a:off x="0" y="0"/>
          <a:ext cx="0" cy="0"/>
          <a:chOff x="0" y="0"/>
          <a:chExt cx="0" cy="0"/>
        </a:xfrm>
      </p:grpSpPr>
      <p:sp>
        <p:nvSpPr>
          <p:cNvPr id="282" name="Google Shape;282;g3dc9a382ce3_1_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3" name="Google Shape;283;g3dc9a382ce3_1_0"/>
          <p:cNvGrpSpPr/>
          <p:nvPr/>
        </p:nvGrpSpPr>
        <p:grpSpPr>
          <a:xfrm>
            <a:off x="535161" y="699586"/>
            <a:ext cx="3553456" cy="5156289"/>
            <a:chOff x="7807230" y="2012810"/>
            <a:chExt cx="3251401" cy="3459900"/>
          </a:xfrm>
        </p:grpSpPr>
        <p:sp>
          <p:nvSpPr>
            <p:cNvPr id="284" name="Google Shape;284;g3dc9a382ce3_1_0"/>
            <p:cNvSpPr/>
            <p:nvPr/>
          </p:nvSpPr>
          <p:spPr>
            <a:xfrm>
              <a:off x="7807230" y="2012810"/>
              <a:ext cx="3251400" cy="3459900"/>
            </a:xfrm>
            <a:prstGeom prst="rect">
              <a:avLst/>
            </a:prstGeom>
            <a:gradFill>
              <a:gsLst>
                <a:gs pos="0">
                  <a:srgbClr val="000001"/>
                </a:gs>
                <a:gs pos="100000">
                  <a:srgbClr val="191919"/>
                </a:gs>
              </a:gsLst>
              <a:lin ang="5400012" scaled="0"/>
            </a:gradFill>
            <a:ln>
              <a:noFill/>
            </a:ln>
            <a:effectLst>
              <a:outerShdw blurRad="127000" sx="98000" rotWithShape="0" algn="tl" dir="4740000" dist="190500" sy="98000">
                <a:srgbClr val="000000">
                  <a:alpha val="3412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5" name="Google Shape;285;g3dc9a382ce3_1_0"/>
            <p:cNvSpPr/>
            <p:nvPr/>
          </p:nvSpPr>
          <p:spPr>
            <a:xfrm>
              <a:off x="7807231" y="2026142"/>
              <a:ext cx="3251400" cy="3440100"/>
            </a:xfrm>
            <a:prstGeom prst="rect">
              <a:avLst/>
            </a:prstGeom>
            <a:gradFill>
              <a:gsLst>
                <a:gs pos="0">
                  <a:srgbClr val="DADADA"/>
                </a:gs>
                <a:gs pos="100000">
                  <a:srgbClr val="FFFFFE"/>
                </a:gs>
              </a:gsLst>
              <a:lin ang="16200038" scaled="0"/>
            </a:gradFill>
            <a:ln cap="flat" cmpd="sng" w="76200">
              <a:solidFill>
                <a:srgbClr val="19191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A person wearing a blue shirt&#10;&#10;AI-generated content may be incorrect." id="286" name="Google Shape;286;g3dc9a382ce3_1_0"/>
          <p:cNvPicPr preferRelativeResize="0"/>
          <p:nvPr/>
        </p:nvPicPr>
        <p:blipFill rotWithShape="1">
          <a:blip r:embed="rId3">
            <a:alphaModFix/>
          </a:blip>
          <a:srcRect b="0" l="0" r="0" t="0"/>
          <a:stretch/>
        </p:blipFill>
        <p:spPr>
          <a:xfrm>
            <a:off x="706568" y="1484624"/>
            <a:ext cx="3209543" cy="3586082"/>
          </a:xfrm>
          <a:prstGeom prst="rect">
            <a:avLst/>
          </a:prstGeom>
          <a:noFill/>
          <a:ln>
            <a:noFill/>
          </a:ln>
        </p:spPr>
      </p:pic>
      <p:grpSp>
        <p:nvGrpSpPr>
          <p:cNvPr id="287" name="Google Shape;287;g3dc9a382ce3_1_0"/>
          <p:cNvGrpSpPr/>
          <p:nvPr/>
        </p:nvGrpSpPr>
        <p:grpSpPr>
          <a:xfrm>
            <a:off x="4319821" y="699586"/>
            <a:ext cx="3553456" cy="5156289"/>
            <a:chOff x="7807230" y="2012810"/>
            <a:chExt cx="3251401" cy="3459900"/>
          </a:xfrm>
        </p:grpSpPr>
        <p:sp>
          <p:nvSpPr>
            <p:cNvPr id="288" name="Google Shape;288;g3dc9a382ce3_1_0"/>
            <p:cNvSpPr/>
            <p:nvPr/>
          </p:nvSpPr>
          <p:spPr>
            <a:xfrm>
              <a:off x="7807230" y="2012810"/>
              <a:ext cx="3251400" cy="3459900"/>
            </a:xfrm>
            <a:prstGeom prst="rect">
              <a:avLst/>
            </a:prstGeom>
            <a:gradFill>
              <a:gsLst>
                <a:gs pos="0">
                  <a:srgbClr val="000001"/>
                </a:gs>
                <a:gs pos="100000">
                  <a:srgbClr val="191919"/>
                </a:gs>
              </a:gsLst>
              <a:lin ang="5400012" scaled="0"/>
            </a:gradFill>
            <a:ln>
              <a:noFill/>
            </a:ln>
            <a:effectLst>
              <a:outerShdw blurRad="127000" sx="98000" rotWithShape="0" algn="tl" dir="4740000" dist="190500" sy="98000">
                <a:srgbClr val="000000">
                  <a:alpha val="3412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9" name="Google Shape;289;g3dc9a382ce3_1_0"/>
            <p:cNvSpPr/>
            <p:nvPr/>
          </p:nvSpPr>
          <p:spPr>
            <a:xfrm>
              <a:off x="7807231" y="2026142"/>
              <a:ext cx="3251400" cy="3440100"/>
            </a:xfrm>
            <a:prstGeom prst="rect">
              <a:avLst/>
            </a:prstGeom>
            <a:gradFill>
              <a:gsLst>
                <a:gs pos="0">
                  <a:srgbClr val="DADADA"/>
                </a:gs>
                <a:gs pos="100000">
                  <a:srgbClr val="FFFFFE"/>
                </a:gs>
              </a:gsLst>
              <a:lin ang="16200038" scaled="0"/>
            </a:gradFill>
            <a:ln cap="flat" cmpd="sng" w="76200">
              <a:solidFill>
                <a:srgbClr val="19191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A person wearing a black shirt&#10;&#10;AI-generated content may be incorrect." id="290" name="Google Shape;290;g3dc9a382ce3_1_0"/>
          <p:cNvPicPr preferRelativeResize="0"/>
          <p:nvPr/>
        </p:nvPicPr>
        <p:blipFill rotWithShape="1">
          <a:blip r:embed="rId4">
            <a:alphaModFix/>
          </a:blip>
          <a:srcRect b="0" l="0" r="0" t="0"/>
          <a:stretch/>
        </p:blipFill>
        <p:spPr>
          <a:xfrm>
            <a:off x="4487333" y="1489618"/>
            <a:ext cx="3209544" cy="3576094"/>
          </a:xfrm>
          <a:prstGeom prst="rect">
            <a:avLst/>
          </a:prstGeom>
          <a:noFill/>
          <a:ln>
            <a:noFill/>
          </a:ln>
        </p:spPr>
      </p:pic>
      <p:grpSp>
        <p:nvGrpSpPr>
          <p:cNvPr id="291" name="Google Shape;291;g3dc9a382ce3_1_0"/>
          <p:cNvGrpSpPr/>
          <p:nvPr/>
        </p:nvGrpSpPr>
        <p:grpSpPr>
          <a:xfrm>
            <a:off x="8104480" y="699586"/>
            <a:ext cx="3553456" cy="5156289"/>
            <a:chOff x="7807230" y="2012810"/>
            <a:chExt cx="3251401" cy="3459900"/>
          </a:xfrm>
        </p:grpSpPr>
        <p:sp>
          <p:nvSpPr>
            <p:cNvPr id="292" name="Google Shape;292;g3dc9a382ce3_1_0"/>
            <p:cNvSpPr/>
            <p:nvPr/>
          </p:nvSpPr>
          <p:spPr>
            <a:xfrm>
              <a:off x="7807230" y="2012810"/>
              <a:ext cx="3251400" cy="3459900"/>
            </a:xfrm>
            <a:prstGeom prst="rect">
              <a:avLst/>
            </a:prstGeom>
            <a:gradFill>
              <a:gsLst>
                <a:gs pos="0">
                  <a:srgbClr val="000001"/>
                </a:gs>
                <a:gs pos="100000">
                  <a:srgbClr val="191919"/>
                </a:gs>
              </a:gsLst>
              <a:lin ang="5400012" scaled="0"/>
            </a:gradFill>
            <a:ln>
              <a:noFill/>
            </a:ln>
            <a:effectLst>
              <a:outerShdw blurRad="127000" sx="98000" rotWithShape="0" algn="tl" dir="4740000" dist="190500" sy="98000">
                <a:srgbClr val="000000">
                  <a:alpha val="3412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3" name="Google Shape;293;g3dc9a382ce3_1_0"/>
            <p:cNvSpPr/>
            <p:nvPr/>
          </p:nvSpPr>
          <p:spPr>
            <a:xfrm>
              <a:off x="7807231" y="2026142"/>
              <a:ext cx="3251400" cy="3440100"/>
            </a:xfrm>
            <a:prstGeom prst="rect">
              <a:avLst/>
            </a:prstGeom>
            <a:gradFill>
              <a:gsLst>
                <a:gs pos="0">
                  <a:srgbClr val="DADADA"/>
                </a:gs>
                <a:gs pos="100000">
                  <a:srgbClr val="FFFFFE"/>
                </a:gs>
              </a:gsLst>
              <a:lin ang="16200038" scaled="0"/>
            </a:gradFill>
            <a:ln cap="flat" cmpd="sng" w="76200">
              <a:solidFill>
                <a:srgbClr val="19191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A person wearing a yellow shirt&#10;&#10;AI-generated content may be incorrect." id="294" name="Google Shape;294;g3dc9a382ce3_1_0"/>
          <p:cNvPicPr preferRelativeResize="0"/>
          <p:nvPr/>
        </p:nvPicPr>
        <p:blipFill rotWithShape="1">
          <a:blip r:embed="rId5">
            <a:alphaModFix/>
          </a:blip>
          <a:srcRect b="0" l="0" r="0" t="0"/>
          <a:stretch/>
        </p:blipFill>
        <p:spPr>
          <a:xfrm>
            <a:off x="8275887" y="1588431"/>
            <a:ext cx="3209543" cy="337846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Treasurer's Update</a:t>
            </a:r>
            <a:endParaRPr/>
          </a:p>
        </p:txBody>
      </p:sp>
      <p:sp>
        <p:nvSpPr>
          <p:cNvPr id="300" name="Google Shape;300;p25"/>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0" lvl="0" marL="91440" rtl="0" algn="l">
              <a:lnSpc>
                <a:spcPct val="90000"/>
              </a:lnSpc>
              <a:spcBef>
                <a:spcPts val="0"/>
              </a:spcBef>
              <a:spcAft>
                <a:spcPts val="0"/>
              </a:spcAft>
              <a:buSzPts val="20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3d291d8145d_0_0"/>
          <p:cNvSpPr txBox="1"/>
          <p:nvPr>
            <p:ph type="title"/>
          </p:nvPr>
        </p:nvSpPr>
        <p:spPr>
          <a:xfrm>
            <a:off x="1097280" y="758952"/>
            <a:ext cx="10058400" cy="35661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Connie Cutler- Speaker Introduction</a:t>
            </a:r>
            <a:endParaRPr/>
          </a:p>
        </p:txBody>
      </p:sp>
      <p:sp>
        <p:nvSpPr>
          <p:cNvPr id="306" name="Google Shape;306;g3d291d8145d_0_0"/>
          <p:cNvSpPr txBox="1"/>
          <p:nvPr>
            <p:ph idx="1" type="body"/>
          </p:nvPr>
        </p:nvSpPr>
        <p:spPr>
          <a:xfrm>
            <a:off x="1097280" y="4453128"/>
            <a:ext cx="10058400" cy="1143000"/>
          </a:xfrm>
          <a:prstGeom prst="rect">
            <a:avLst/>
          </a:prstGeom>
        </p:spPr>
        <p:txBody>
          <a:bodyPr anchorCtr="0" anchor="t" bIns="45700" lIns="91425" spcFirstLastPara="1" rIns="91425" wrap="square" tIns="45700">
            <a:normAutofit/>
          </a:bodyPr>
          <a:lstStyle/>
          <a:p>
            <a:pPr indent="0" lvl="0" marL="0" rtl="0" algn="l">
              <a:spcBef>
                <a:spcPts val="120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1"/>
          <p:cNvSpPr/>
          <p:nvPr/>
        </p:nvSpPr>
        <p:spPr>
          <a:xfrm>
            <a:off x="0" y="0"/>
            <a:ext cx="12192000" cy="544387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313" name="Google Shape;313;p1"/>
          <p:cNvSpPr txBox="1"/>
          <p:nvPr/>
        </p:nvSpPr>
        <p:spPr>
          <a:xfrm>
            <a:off x="9120079" y="-53165"/>
            <a:ext cx="2394097" cy="536420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p:txBody>
      </p:sp>
      <p:sp>
        <p:nvSpPr>
          <p:cNvPr id="314" name="Google Shape;314;p1"/>
          <p:cNvSpPr/>
          <p:nvPr/>
        </p:nvSpPr>
        <p:spPr>
          <a:xfrm>
            <a:off x="0" y="4989899"/>
            <a:ext cx="12192000" cy="18288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315" name="Google Shape;315;p1"/>
          <p:cNvSpPr/>
          <p:nvPr/>
        </p:nvSpPr>
        <p:spPr>
          <a:xfrm>
            <a:off x="0" y="4986753"/>
            <a:ext cx="12192000" cy="228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316" name="Google Shape;316;p1"/>
          <p:cNvSpPr txBox="1"/>
          <p:nvPr/>
        </p:nvSpPr>
        <p:spPr>
          <a:xfrm>
            <a:off x="378148" y="5670227"/>
            <a:ext cx="930348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A30134"/>
              </a:buClr>
              <a:buSzPts val="1600"/>
              <a:buFont typeface="Arial"/>
              <a:buNone/>
            </a:pPr>
            <a:r>
              <a:rPr b="0" i="0" lang="en-US" sz="1600" u="none" cap="none" strike="noStrike">
                <a:solidFill>
                  <a:srgbClr val="A30134"/>
                </a:solidFill>
                <a:latin typeface="Arial"/>
                <a:ea typeface="Arial"/>
                <a:cs typeface="Arial"/>
                <a:sym typeface="Arial"/>
              </a:rPr>
              <a:t>PRESENTED BY</a:t>
            </a:r>
            <a:endParaRPr/>
          </a:p>
          <a:p>
            <a:pPr indent="0" lvl="0" marL="0" marR="0" rtl="0" algn="l">
              <a:lnSpc>
                <a:spcPct val="100000"/>
              </a:lnSpc>
              <a:spcBef>
                <a:spcPts val="0"/>
              </a:spcBef>
              <a:spcAft>
                <a:spcPts val="0"/>
              </a:spcAft>
              <a:buClr>
                <a:srgbClr val="06192F"/>
              </a:buClr>
              <a:buSzPts val="1600"/>
              <a:buFont typeface="Arial"/>
              <a:buNone/>
            </a:pPr>
            <a:r>
              <a:rPr b="1" i="0" lang="en-US" sz="1600" u="none" cap="none" strike="noStrike">
                <a:solidFill>
                  <a:srgbClr val="06192F"/>
                </a:solidFill>
                <a:latin typeface="Arial"/>
                <a:ea typeface="Arial"/>
                <a:cs typeface="Arial"/>
                <a:sym typeface="Arial"/>
              </a:rPr>
              <a:t>Mayar Al Mohajer, </a:t>
            </a:r>
            <a:r>
              <a:rPr b="0" i="0" lang="en-US" sz="1600" u="none" cap="none" strike="noStrike">
                <a:solidFill>
                  <a:srgbClr val="06192F"/>
                </a:solidFill>
                <a:latin typeface="Arial"/>
                <a:ea typeface="Arial"/>
                <a:cs typeface="Arial"/>
                <a:sym typeface="Arial"/>
              </a:rPr>
              <a:t>MD MPH MBA AL-CIP FIDSA FSHEA FAPIC FACHE</a:t>
            </a:r>
            <a:endParaRPr/>
          </a:p>
        </p:txBody>
      </p:sp>
      <p:pic>
        <p:nvPicPr>
          <p:cNvPr descr="A close up of a logo&#10;&#10;Description automatically generated" id="317" name="Google Shape;317;p1"/>
          <p:cNvPicPr preferRelativeResize="0"/>
          <p:nvPr/>
        </p:nvPicPr>
        <p:blipFill rotWithShape="1">
          <a:blip r:embed="rId3">
            <a:alphaModFix/>
          </a:blip>
          <a:srcRect b="0" l="0" r="0" t="0"/>
          <a:stretch/>
        </p:blipFill>
        <p:spPr>
          <a:xfrm>
            <a:off x="9681635" y="5780885"/>
            <a:ext cx="1972730" cy="793267"/>
          </a:xfrm>
          <a:prstGeom prst="rect">
            <a:avLst/>
          </a:prstGeom>
          <a:noFill/>
          <a:ln>
            <a:noFill/>
          </a:ln>
        </p:spPr>
      </p:pic>
      <p:sp>
        <p:nvSpPr>
          <p:cNvPr id="318" name="Google Shape;318;p1"/>
          <p:cNvSpPr txBox="1"/>
          <p:nvPr>
            <p:ph idx="4294967295" type="subTitle"/>
          </p:nvPr>
        </p:nvSpPr>
        <p:spPr>
          <a:xfrm>
            <a:off x="1201479" y="1801058"/>
            <a:ext cx="10312697" cy="1655762"/>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1"/>
              </a:buClr>
              <a:buSzPts val="5000"/>
              <a:buFont typeface="Georgia"/>
              <a:buNone/>
            </a:pPr>
            <a:r>
              <a:rPr b="0" i="0" lang="en-US" sz="5000" u="none" cap="none" strike="noStrike">
                <a:solidFill>
                  <a:schemeClr val="lt1"/>
                </a:solidFill>
                <a:latin typeface="Georgia"/>
                <a:ea typeface="Georgia"/>
                <a:cs typeface="Georgia"/>
                <a:sym typeface="Georgia"/>
              </a:rPr>
              <a:t>CBIC Updates: APIC Grand Canyon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
          <p:cNvSpPr txBox="1"/>
          <p:nvPr>
            <p:ph type="ctrTitle"/>
          </p:nvPr>
        </p:nvSpPr>
        <p:spPr>
          <a:xfrm>
            <a:off x="206830" y="99391"/>
            <a:ext cx="11332500"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Mayar Al Mohajer, MD MPH MBA AL-CIP FIDSA FSHEA FAPIC FACHE</a:t>
            </a:r>
            <a:endParaRPr/>
          </a:p>
        </p:txBody>
      </p:sp>
      <p:sp>
        <p:nvSpPr>
          <p:cNvPr id="325" name="Google Shape;325;p2"/>
          <p:cNvSpPr txBox="1"/>
          <p:nvPr>
            <p:ph idx="1" type="body"/>
          </p:nvPr>
        </p:nvSpPr>
        <p:spPr>
          <a:xfrm>
            <a:off x="308629" y="1299403"/>
            <a:ext cx="6683329" cy="4323522"/>
          </a:xfrm>
          <a:prstGeom prst="rect">
            <a:avLst/>
          </a:prstGeom>
          <a:noFill/>
          <a:ln>
            <a:noFill/>
          </a:ln>
        </p:spPr>
        <p:txBody>
          <a:bodyPr anchorCtr="0" anchor="t" bIns="0" lIns="0" spcFirstLastPara="1" rIns="0" wrap="square" tIns="0">
            <a:noAutofit/>
          </a:bodyPr>
          <a:lstStyle/>
          <a:p>
            <a:pPr indent="-457200" lvl="0" marL="457200" rtl="0" algn="l">
              <a:lnSpc>
                <a:spcPct val="100000"/>
              </a:lnSpc>
              <a:spcBef>
                <a:spcPts val="0"/>
              </a:spcBef>
              <a:spcAft>
                <a:spcPts val="0"/>
              </a:spcAft>
              <a:buClr>
                <a:schemeClr val="dk1"/>
              </a:buClr>
              <a:buSzPts val="2000"/>
              <a:buFont typeface="Arial"/>
              <a:buChar char="•"/>
            </a:pPr>
            <a:r>
              <a:rPr lang="en-US"/>
              <a:t>CBIC President-Elect</a:t>
            </a:r>
            <a:endParaRPr/>
          </a:p>
          <a:p>
            <a:pPr indent="-457200" lvl="0" marL="457200" rtl="0" algn="l">
              <a:lnSpc>
                <a:spcPct val="100000"/>
              </a:lnSpc>
              <a:spcBef>
                <a:spcPts val="1000"/>
              </a:spcBef>
              <a:spcAft>
                <a:spcPts val="0"/>
              </a:spcAft>
              <a:buClr>
                <a:schemeClr val="dk1"/>
              </a:buClr>
              <a:buSzPts val="2000"/>
              <a:buFont typeface="Arial"/>
              <a:buChar char="•"/>
            </a:pPr>
            <a:r>
              <a:rPr lang="en-US"/>
              <a:t>Chief of Infectious Disease at Baylor St. Luke’s</a:t>
            </a:r>
            <a:endParaRPr/>
          </a:p>
          <a:p>
            <a:pPr indent="-457200" lvl="0" marL="457200" rtl="0" algn="l">
              <a:lnSpc>
                <a:spcPct val="100000"/>
              </a:lnSpc>
              <a:spcBef>
                <a:spcPts val="1000"/>
              </a:spcBef>
              <a:spcAft>
                <a:spcPts val="0"/>
              </a:spcAft>
              <a:buClr>
                <a:schemeClr val="dk1"/>
              </a:buClr>
              <a:buSzPts val="2000"/>
              <a:buFont typeface="Arial"/>
              <a:buChar char="•"/>
            </a:pPr>
            <a:r>
              <a:rPr lang="en-US"/>
              <a:t>First CIC® Certified: 2019</a:t>
            </a:r>
            <a:endParaRPr/>
          </a:p>
          <a:p>
            <a:pPr indent="-457200" lvl="0" marL="457200" rtl="0" algn="l">
              <a:lnSpc>
                <a:spcPct val="100000"/>
              </a:lnSpc>
              <a:spcBef>
                <a:spcPts val="1000"/>
              </a:spcBef>
              <a:spcAft>
                <a:spcPts val="0"/>
              </a:spcAft>
              <a:buClr>
                <a:schemeClr val="dk1"/>
              </a:buClr>
              <a:buSzPts val="2000"/>
              <a:buFont typeface="Arial"/>
              <a:buChar char="•"/>
            </a:pPr>
            <a:r>
              <a:rPr lang="en-US"/>
              <a:t>LTC-CIP® Certified: 2022</a:t>
            </a:r>
            <a:endParaRPr/>
          </a:p>
          <a:p>
            <a:pPr indent="-457200" lvl="0" marL="457200" rtl="0" algn="l">
              <a:lnSpc>
                <a:spcPct val="100000"/>
              </a:lnSpc>
              <a:spcBef>
                <a:spcPts val="1000"/>
              </a:spcBef>
              <a:spcAft>
                <a:spcPts val="0"/>
              </a:spcAft>
              <a:buClr>
                <a:schemeClr val="dk1"/>
              </a:buClr>
              <a:buSzPts val="2000"/>
              <a:buFont typeface="Arial"/>
              <a:buChar char="•"/>
            </a:pPr>
            <a:r>
              <a:rPr lang="en-US"/>
              <a:t>AL-CIP™ Certified: 2024</a:t>
            </a:r>
            <a:endParaRPr/>
          </a:p>
          <a:p>
            <a:pPr indent="0" lvl="0" marL="0" rtl="0" algn="l">
              <a:lnSpc>
                <a:spcPct val="100000"/>
              </a:lnSpc>
              <a:spcBef>
                <a:spcPts val="1000"/>
              </a:spcBef>
              <a:spcAft>
                <a:spcPts val="0"/>
              </a:spcAft>
              <a:buClr>
                <a:schemeClr val="dk1"/>
              </a:buClr>
              <a:buSzPts val="2000"/>
              <a:buFont typeface="Arial"/>
              <a:buNone/>
            </a:pPr>
            <a:r>
              <a:t/>
            </a:r>
            <a:endParaRPr/>
          </a:p>
        </p:txBody>
      </p:sp>
      <p:pic>
        <p:nvPicPr>
          <p:cNvPr descr="A person in a suit and tie&#10;&#10;AI-generated content may be incorrect." id="326" name="Google Shape;326;p2"/>
          <p:cNvPicPr preferRelativeResize="0"/>
          <p:nvPr/>
        </p:nvPicPr>
        <p:blipFill rotWithShape="1">
          <a:blip r:embed="rId3">
            <a:alphaModFix/>
          </a:blip>
          <a:srcRect b="0" l="0" r="0" t="0"/>
          <a:stretch/>
        </p:blipFill>
        <p:spPr>
          <a:xfrm>
            <a:off x="7717970" y="1420585"/>
            <a:ext cx="4016829" cy="401682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
          <p:cNvSpPr txBox="1"/>
          <p:nvPr>
            <p:ph type="ctrTitle"/>
          </p:nvPr>
        </p:nvSpPr>
        <p:spPr>
          <a:xfrm>
            <a:off x="170385" y="41334"/>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Objectives</a:t>
            </a:r>
            <a:endParaRPr/>
          </a:p>
        </p:txBody>
      </p:sp>
      <p:grpSp>
        <p:nvGrpSpPr>
          <p:cNvPr id="333" name="Google Shape;333;p3"/>
          <p:cNvGrpSpPr/>
          <p:nvPr/>
        </p:nvGrpSpPr>
        <p:grpSpPr>
          <a:xfrm>
            <a:off x="2915224" y="1760567"/>
            <a:ext cx="6361551" cy="4079381"/>
            <a:chOff x="1336" y="717225"/>
            <a:chExt cx="6361551" cy="4079381"/>
          </a:xfrm>
        </p:grpSpPr>
        <p:sp>
          <p:nvSpPr>
            <p:cNvPr id="334" name="Google Shape;334;p3"/>
            <p:cNvSpPr/>
            <p:nvPr/>
          </p:nvSpPr>
          <p:spPr>
            <a:xfrm>
              <a:off x="2852249" y="1527319"/>
              <a:ext cx="625524" cy="91440"/>
            </a:xfrm>
            <a:custGeom>
              <a:rect b="b" l="l" r="r" t="t"/>
              <a:pathLst>
                <a:path extrusionOk="0" h="120000" w="120000">
                  <a:moveTo>
                    <a:pt x="0" y="60000"/>
                  </a:moveTo>
                  <a:lnTo>
                    <a:pt x="120000" y="60000"/>
                  </a:lnTo>
                </a:path>
              </a:pathLst>
            </a:custGeom>
            <a:noFill/>
            <a:ln cap="flat" cmpd="sng" w="12700">
              <a:solidFill>
                <a:srgbClr val="FDBE43"/>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
            <p:cNvSpPr txBox="1"/>
            <p:nvPr/>
          </p:nvSpPr>
          <p:spPr>
            <a:xfrm>
              <a:off x="3148608" y="1569759"/>
              <a:ext cx="32806" cy="656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336" name="Google Shape;336;p3"/>
            <p:cNvSpPr/>
            <p:nvPr/>
          </p:nvSpPr>
          <p:spPr>
            <a:xfrm>
              <a:off x="1336" y="717225"/>
              <a:ext cx="2852713" cy="1711628"/>
            </a:xfrm>
            <a:prstGeom prst="rect">
              <a:avLst/>
            </a:prstGeom>
            <a:solidFill>
              <a:srgbClr val="FDBE43"/>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
            <p:cNvSpPr txBox="1"/>
            <p:nvPr/>
          </p:nvSpPr>
          <p:spPr>
            <a:xfrm>
              <a:off x="1336" y="717225"/>
              <a:ext cx="2852713" cy="1711628"/>
            </a:xfrm>
            <a:prstGeom prst="rect">
              <a:avLst/>
            </a:prstGeom>
            <a:noFill/>
            <a:ln>
              <a:noFill/>
            </a:ln>
          </p:spPr>
          <p:txBody>
            <a:bodyPr anchorCtr="0" anchor="ctr" bIns="146725" lIns="139775" spcFirstLastPara="1" rIns="139775" wrap="square" tIns="146725">
              <a:noAutofit/>
            </a:bodyPr>
            <a:lstStyle/>
            <a:p>
              <a:pPr indent="0" lvl="0" marL="0" marR="0" rtl="0" algn="ctr">
                <a:lnSpc>
                  <a:spcPct val="9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Evaluate the professional benefits and career impact of certification</a:t>
              </a:r>
              <a:endParaRPr b="0" i="0" sz="1800" u="none" cap="none" strike="noStrike">
                <a:solidFill>
                  <a:schemeClr val="lt1"/>
                </a:solidFill>
                <a:latin typeface="Arial"/>
                <a:ea typeface="Arial"/>
                <a:cs typeface="Arial"/>
                <a:sym typeface="Arial"/>
              </a:endParaRPr>
            </a:p>
          </p:txBody>
        </p:sp>
        <p:sp>
          <p:nvSpPr>
            <p:cNvPr id="338" name="Google Shape;338;p3"/>
            <p:cNvSpPr/>
            <p:nvPr/>
          </p:nvSpPr>
          <p:spPr>
            <a:xfrm>
              <a:off x="1427693" y="2427053"/>
              <a:ext cx="3508837" cy="625524"/>
            </a:xfrm>
            <a:custGeom>
              <a:rect b="b" l="l" r="r" t="t"/>
              <a:pathLst>
                <a:path extrusionOk="0" h="120000" w="120000">
                  <a:moveTo>
                    <a:pt x="120000" y="0"/>
                  </a:moveTo>
                  <a:lnTo>
                    <a:pt x="120000" y="63280"/>
                  </a:lnTo>
                  <a:lnTo>
                    <a:pt x="0" y="63280"/>
                  </a:lnTo>
                  <a:lnTo>
                    <a:pt x="0" y="120000"/>
                  </a:lnTo>
                </a:path>
              </a:pathLst>
            </a:custGeom>
            <a:noFill/>
            <a:ln cap="flat" cmpd="sng" w="12700">
              <a:solidFill>
                <a:srgbClr val="F7B0A6"/>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
            <p:cNvSpPr txBox="1"/>
            <p:nvPr/>
          </p:nvSpPr>
          <p:spPr>
            <a:xfrm>
              <a:off x="3092870" y="2736535"/>
              <a:ext cx="178482" cy="656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340" name="Google Shape;340;p3"/>
            <p:cNvSpPr/>
            <p:nvPr/>
          </p:nvSpPr>
          <p:spPr>
            <a:xfrm>
              <a:off x="3510174" y="717225"/>
              <a:ext cx="2852713" cy="1711628"/>
            </a:xfrm>
            <a:prstGeom prst="rect">
              <a:avLst/>
            </a:prstGeom>
            <a:solidFill>
              <a:srgbClr val="F7B0A6"/>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
            <p:cNvSpPr txBox="1"/>
            <p:nvPr/>
          </p:nvSpPr>
          <p:spPr>
            <a:xfrm>
              <a:off x="3510174" y="717225"/>
              <a:ext cx="2852713" cy="1711628"/>
            </a:xfrm>
            <a:prstGeom prst="rect">
              <a:avLst/>
            </a:prstGeom>
            <a:noFill/>
            <a:ln>
              <a:noFill/>
            </a:ln>
          </p:spPr>
          <p:txBody>
            <a:bodyPr anchorCtr="0" anchor="ctr" bIns="146725" lIns="139775" spcFirstLastPara="1" rIns="139775" wrap="square" tIns="146725">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rgbClr val="FFFFFF"/>
                  </a:solidFill>
                  <a:latin typeface="Arial"/>
                  <a:ea typeface="Arial"/>
                  <a:cs typeface="Arial"/>
                  <a:sym typeface="Arial"/>
                </a:rPr>
                <a:t>Review what certification is right for you </a:t>
              </a:r>
              <a:endParaRPr/>
            </a:p>
          </p:txBody>
        </p:sp>
        <p:sp>
          <p:nvSpPr>
            <p:cNvPr id="342" name="Google Shape;342;p3"/>
            <p:cNvSpPr/>
            <p:nvPr/>
          </p:nvSpPr>
          <p:spPr>
            <a:xfrm>
              <a:off x="2852249" y="3895072"/>
              <a:ext cx="625524" cy="91440"/>
            </a:xfrm>
            <a:custGeom>
              <a:rect b="b" l="l" r="r" t="t"/>
              <a:pathLst>
                <a:path extrusionOk="0" h="120000" w="120000">
                  <a:moveTo>
                    <a:pt x="0" y="60000"/>
                  </a:moveTo>
                  <a:lnTo>
                    <a:pt x="120000" y="60000"/>
                  </a:lnTo>
                </a:path>
              </a:pathLst>
            </a:custGeom>
            <a:noFill/>
            <a:ln cap="flat" cmpd="sng" w="12700">
              <a:solidFill>
                <a:schemeClr val="accent4"/>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
            <p:cNvSpPr txBox="1"/>
            <p:nvPr/>
          </p:nvSpPr>
          <p:spPr>
            <a:xfrm>
              <a:off x="3148608" y="3937511"/>
              <a:ext cx="32806" cy="656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344" name="Google Shape;344;p3"/>
            <p:cNvSpPr/>
            <p:nvPr/>
          </p:nvSpPr>
          <p:spPr>
            <a:xfrm>
              <a:off x="1336" y="3084978"/>
              <a:ext cx="2852713" cy="1711628"/>
            </a:xfrm>
            <a:prstGeom prst="rect">
              <a:avLst/>
            </a:prstGeom>
            <a:solidFill>
              <a:schemeClr val="accent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
            <p:cNvSpPr txBox="1"/>
            <p:nvPr/>
          </p:nvSpPr>
          <p:spPr>
            <a:xfrm>
              <a:off x="1336" y="3084978"/>
              <a:ext cx="2852713" cy="1711628"/>
            </a:xfrm>
            <a:prstGeom prst="rect">
              <a:avLst/>
            </a:prstGeom>
            <a:noFill/>
            <a:ln>
              <a:noFill/>
            </a:ln>
          </p:spPr>
          <p:txBody>
            <a:bodyPr anchorCtr="0" anchor="ctr" bIns="146725" lIns="139775" spcFirstLastPara="1" rIns="139775" wrap="square" tIns="146725">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rgbClr val="FFFFFF"/>
                  </a:solidFill>
                  <a:latin typeface="Arial"/>
                  <a:ea typeface="Arial"/>
                  <a:cs typeface="Arial"/>
                  <a:sym typeface="Arial"/>
                </a:rPr>
                <a:t>Describe the recertification process and its requirements</a:t>
              </a:r>
              <a:endParaRPr/>
            </a:p>
          </p:txBody>
        </p:sp>
        <p:sp>
          <p:nvSpPr>
            <p:cNvPr id="346" name="Google Shape;346;p3"/>
            <p:cNvSpPr/>
            <p:nvPr/>
          </p:nvSpPr>
          <p:spPr>
            <a:xfrm>
              <a:off x="3510174" y="3084978"/>
              <a:ext cx="2852713" cy="1711628"/>
            </a:xfrm>
            <a:prstGeom prst="rect">
              <a:avLst/>
            </a:prstGeom>
            <a:solidFill>
              <a:schemeClr val="accent5"/>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
            <p:cNvSpPr txBox="1"/>
            <p:nvPr/>
          </p:nvSpPr>
          <p:spPr>
            <a:xfrm>
              <a:off x="3510174" y="3084978"/>
              <a:ext cx="2852713" cy="1711628"/>
            </a:xfrm>
            <a:prstGeom prst="rect">
              <a:avLst/>
            </a:prstGeom>
            <a:noFill/>
            <a:ln>
              <a:noFill/>
            </a:ln>
          </p:spPr>
          <p:txBody>
            <a:bodyPr anchorCtr="0" anchor="ctr" bIns="146725" lIns="139775" spcFirstLastPara="1" rIns="139775" wrap="square" tIns="146725">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rgbClr val="FFFFFF"/>
                  </a:solidFill>
                  <a:latin typeface="Arial"/>
                  <a:ea typeface="Arial"/>
                  <a:cs typeface="Arial"/>
                  <a:sym typeface="Arial"/>
                </a:rPr>
                <a:t>Review the Advanced Leadership Certification</a:t>
              </a:r>
              <a:endParaRPr/>
            </a:p>
          </p:txBody>
        </p:sp>
      </p:grpSp>
      <p:grpSp>
        <p:nvGrpSpPr>
          <p:cNvPr id="348" name="Google Shape;348;p3"/>
          <p:cNvGrpSpPr/>
          <p:nvPr/>
        </p:nvGrpSpPr>
        <p:grpSpPr>
          <a:xfrm>
            <a:off x="5783238" y="4889351"/>
            <a:ext cx="625524" cy="91440"/>
            <a:chOff x="2852249" y="1527319"/>
            <a:chExt cx="625524" cy="91440"/>
          </a:xfrm>
        </p:grpSpPr>
        <p:sp>
          <p:nvSpPr>
            <p:cNvPr id="349" name="Google Shape;349;p3"/>
            <p:cNvSpPr/>
            <p:nvPr/>
          </p:nvSpPr>
          <p:spPr>
            <a:xfrm>
              <a:off x="2852249" y="1527319"/>
              <a:ext cx="625524" cy="91440"/>
            </a:xfrm>
            <a:custGeom>
              <a:rect b="b" l="l" r="r" t="t"/>
              <a:pathLst>
                <a:path extrusionOk="0" h="120000" w="120000">
                  <a:moveTo>
                    <a:pt x="0" y="60000"/>
                  </a:moveTo>
                  <a:lnTo>
                    <a:pt x="120000" y="60000"/>
                  </a:lnTo>
                </a:path>
              </a:pathLst>
            </a:custGeom>
            <a:noFill/>
            <a:ln cap="flat" cmpd="sng" w="12700">
              <a:solidFill>
                <a:srgbClr val="FDBE43"/>
              </a:solidFill>
              <a:prstDash val="solid"/>
              <a:miter lim="800000"/>
              <a:headEnd len="sm" w="sm" type="none"/>
              <a:tailEnd len="med" w="med" type="stealth"/>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4182E"/>
                </a:buClr>
                <a:buSzPts val="1800"/>
                <a:buFont typeface="Arial"/>
                <a:buNone/>
              </a:pPr>
              <a:r>
                <a:t/>
              </a:r>
              <a:endParaRPr b="0" i="0" sz="1800" u="none" cap="none" strike="noStrike">
                <a:solidFill>
                  <a:srgbClr val="04182E"/>
                </a:solidFill>
                <a:latin typeface="Georgia"/>
                <a:ea typeface="Georgia"/>
                <a:cs typeface="Georgia"/>
                <a:sym typeface="Georgia"/>
              </a:endParaRPr>
            </a:p>
          </p:txBody>
        </p:sp>
        <p:sp>
          <p:nvSpPr>
            <p:cNvPr id="350" name="Google Shape;350;p3"/>
            <p:cNvSpPr txBox="1"/>
            <p:nvPr/>
          </p:nvSpPr>
          <p:spPr>
            <a:xfrm>
              <a:off x="3148608" y="1569759"/>
              <a:ext cx="32806" cy="656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4182E"/>
                </a:buClr>
                <a:buSzPts val="500"/>
                <a:buFont typeface="Arial"/>
                <a:buNone/>
              </a:pPr>
              <a:r>
                <a:t/>
              </a:r>
              <a:endParaRPr b="0" i="0" sz="500" u="none" cap="none" strike="noStrike">
                <a:solidFill>
                  <a:srgbClr val="04182E"/>
                </a:solidFill>
                <a:latin typeface="Georgia"/>
                <a:ea typeface="Georgia"/>
                <a:cs typeface="Georgia"/>
                <a:sym typeface="Georgia"/>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Agenda</a:t>
            </a:r>
            <a:endParaRPr/>
          </a:p>
        </p:txBody>
      </p:sp>
      <p:sp>
        <p:nvSpPr>
          <p:cNvPr id="158" name="Google Shape;158;p22"/>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419100" lvl="0" marL="457200" rtl="0" algn="l">
              <a:lnSpc>
                <a:spcPct val="90000"/>
              </a:lnSpc>
              <a:spcBef>
                <a:spcPts val="0"/>
              </a:spcBef>
              <a:spcAft>
                <a:spcPts val="0"/>
              </a:spcAft>
              <a:buClr>
                <a:schemeClr val="dk1"/>
              </a:buClr>
              <a:buSzPts val="3000"/>
              <a:buChar char="●"/>
            </a:pPr>
            <a:r>
              <a:rPr lang="en-US" sz="3000">
                <a:solidFill>
                  <a:srgbClr val="3F3F3F"/>
                </a:solidFill>
              </a:rPr>
              <a:t>Welcome</a:t>
            </a:r>
            <a:endParaRPr sz="3000">
              <a:solidFill>
                <a:srgbClr val="3F3F3F"/>
              </a:solidFill>
            </a:endParaRPr>
          </a:p>
          <a:p>
            <a:pPr indent="-419100" lvl="0" marL="457200" rtl="0" algn="l">
              <a:lnSpc>
                <a:spcPct val="90000"/>
              </a:lnSpc>
              <a:spcBef>
                <a:spcPts val="0"/>
              </a:spcBef>
              <a:spcAft>
                <a:spcPts val="0"/>
              </a:spcAft>
              <a:buClr>
                <a:schemeClr val="dk1"/>
              </a:buClr>
              <a:buSzPts val="3000"/>
              <a:buChar char="●"/>
            </a:pPr>
            <a:r>
              <a:rPr lang="en-US" sz="3000">
                <a:solidFill>
                  <a:srgbClr val="3F3F3F"/>
                </a:solidFill>
              </a:rPr>
              <a:t>New Certification Celebration</a:t>
            </a:r>
            <a:endParaRPr sz="3000">
              <a:solidFill>
                <a:srgbClr val="3F3F3F"/>
              </a:solidFill>
            </a:endParaRPr>
          </a:p>
          <a:p>
            <a:pPr indent="-419100" lvl="0" marL="457200" rtl="0" algn="l">
              <a:lnSpc>
                <a:spcPct val="90000"/>
              </a:lnSpc>
              <a:spcBef>
                <a:spcPts val="0"/>
              </a:spcBef>
              <a:spcAft>
                <a:spcPts val="0"/>
              </a:spcAft>
              <a:buClr>
                <a:schemeClr val="dk1"/>
              </a:buClr>
              <a:buSzPts val="3000"/>
              <a:buChar char="●"/>
            </a:pPr>
            <a:r>
              <a:rPr lang="en-US" sz="3000">
                <a:solidFill>
                  <a:srgbClr val="3F3F3F"/>
                </a:solidFill>
              </a:rPr>
              <a:t>President’s Update</a:t>
            </a:r>
            <a:endParaRPr sz="3000">
              <a:solidFill>
                <a:srgbClr val="3F3F3F"/>
              </a:solidFill>
            </a:endParaRPr>
          </a:p>
          <a:p>
            <a:pPr indent="-419100" lvl="0" marL="457200" rtl="0" algn="l">
              <a:lnSpc>
                <a:spcPct val="90000"/>
              </a:lnSpc>
              <a:spcBef>
                <a:spcPts val="0"/>
              </a:spcBef>
              <a:spcAft>
                <a:spcPts val="0"/>
              </a:spcAft>
              <a:buClr>
                <a:schemeClr val="dk1"/>
              </a:buClr>
              <a:buSzPts val="3000"/>
              <a:buChar char="●"/>
            </a:pPr>
            <a:r>
              <a:rPr lang="en-US" sz="3000"/>
              <a:t>Membership Committee Update</a:t>
            </a:r>
            <a:endParaRPr sz="3000">
              <a:solidFill>
                <a:srgbClr val="3F3F3F"/>
              </a:solidFill>
            </a:endParaRPr>
          </a:p>
          <a:p>
            <a:pPr indent="-419100" lvl="0" marL="457200" rtl="0" algn="l">
              <a:lnSpc>
                <a:spcPct val="90000"/>
              </a:lnSpc>
              <a:spcBef>
                <a:spcPts val="0"/>
              </a:spcBef>
              <a:spcAft>
                <a:spcPts val="0"/>
              </a:spcAft>
              <a:buClr>
                <a:schemeClr val="dk1"/>
              </a:buClr>
              <a:buSzPts val="3000"/>
              <a:buChar char="●"/>
            </a:pPr>
            <a:r>
              <a:rPr lang="en-US" sz="3000">
                <a:solidFill>
                  <a:srgbClr val="3F3F3F"/>
                </a:solidFill>
              </a:rPr>
              <a:t>Treasurer’s Update</a:t>
            </a:r>
            <a:endParaRPr sz="3000">
              <a:solidFill>
                <a:srgbClr val="3F3F3F"/>
              </a:solidFill>
            </a:endParaRPr>
          </a:p>
          <a:p>
            <a:pPr indent="-419100" lvl="0" marL="457200" rtl="0" algn="l">
              <a:lnSpc>
                <a:spcPct val="90000"/>
              </a:lnSpc>
              <a:spcBef>
                <a:spcPts val="0"/>
              </a:spcBef>
              <a:spcAft>
                <a:spcPts val="0"/>
              </a:spcAft>
              <a:buClr>
                <a:schemeClr val="dk1"/>
              </a:buClr>
              <a:buSzPts val="3000"/>
              <a:buChar char="●"/>
            </a:pPr>
            <a:r>
              <a:rPr lang="en-US" sz="3000"/>
              <a:t>Connie Cutler-Speaker Introduction</a:t>
            </a:r>
            <a:endParaRPr sz="3000"/>
          </a:p>
          <a:p>
            <a:pPr indent="-419100" lvl="0" marL="457200" rtl="0" algn="l">
              <a:lnSpc>
                <a:spcPct val="90000"/>
              </a:lnSpc>
              <a:spcBef>
                <a:spcPts val="0"/>
              </a:spcBef>
              <a:spcAft>
                <a:spcPts val="0"/>
              </a:spcAft>
              <a:buClr>
                <a:schemeClr val="dk1"/>
              </a:buClr>
              <a:buSzPts val="3000"/>
              <a:buChar char="●"/>
            </a:pPr>
            <a:r>
              <a:rPr lang="en-US" sz="3000">
                <a:solidFill>
                  <a:srgbClr val="3F3F3F"/>
                </a:solidFill>
              </a:rPr>
              <a:t>Dr. </a:t>
            </a:r>
            <a:r>
              <a:rPr lang="en-US" sz="3000">
                <a:solidFill>
                  <a:srgbClr val="3F3F3F"/>
                </a:solidFill>
              </a:rPr>
              <a:t>Al Mohajer- CBIC </a:t>
            </a:r>
            <a:endParaRPr sz="3000">
              <a:solidFill>
                <a:srgbClr val="3F3F3F"/>
              </a:solidFill>
            </a:endParaRPr>
          </a:p>
          <a:p>
            <a:pPr indent="-419100" lvl="0" marL="457200" rtl="0" algn="l">
              <a:lnSpc>
                <a:spcPct val="90000"/>
              </a:lnSpc>
              <a:spcBef>
                <a:spcPts val="0"/>
              </a:spcBef>
              <a:spcAft>
                <a:spcPts val="0"/>
              </a:spcAft>
              <a:buClr>
                <a:schemeClr val="dk1"/>
              </a:buClr>
              <a:buSzPts val="3000"/>
              <a:buChar char="●"/>
            </a:pPr>
            <a:r>
              <a:rPr lang="en-US" sz="3000"/>
              <a:t>Evaluations</a:t>
            </a:r>
            <a:endParaRPr sz="3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
          <p:cNvSpPr txBox="1"/>
          <p:nvPr>
            <p:ph type="title"/>
          </p:nvPr>
        </p:nvSpPr>
        <p:spPr>
          <a:xfrm>
            <a:off x="606288" y="636587"/>
            <a:ext cx="10972800" cy="91439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2"/>
              </a:buClr>
              <a:buSzPts val="6000"/>
              <a:buFont typeface="Georgia"/>
              <a:buNone/>
            </a:pPr>
            <a:r>
              <a:rPr lang="en-US"/>
              <a:t>What is CBIC?</a:t>
            </a:r>
            <a:endParaRPr/>
          </a:p>
        </p:txBody>
      </p:sp>
      <p:sp>
        <p:nvSpPr>
          <p:cNvPr id="357" name="Google Shape;357;p4"/>
          <p:cNvSpPr txBox="1"/>
          <p:nvPr>
            <p:ph idx="1" type="body"/>
          </p:nvPr>
        </p:nvSpPr>
        <p:spPr>
          <a:xfrm>
            <a:off x="1380321" y="1637260"/>
            <a:ext cx="4246161" cy="844758"/>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A30134"/>
              </a:buClr>
              <a:buSzPts val="2400"/>
              <a:buFont typeface="Arial"/>
              <a:buNone/>
            </a:pPr>
            <a:r>
              <a:rPr lang="en-US" sz="2400">
                <a:solidFill>
                  <a:srgbClr val="A30134"/>
                </a:solidFill>
                <a:latin typeface="Arial"/>
                <a:ea typeface="Arial"/>
                <a:cs typeface="Arial"/>
                <a:sym typeface="Arial"/>
              </a:rPr>
              <a:t>Certification Board of Infection Control and Epidemiology, Inc.​</a:t>
            </a:r>
            <a:endParaRPr sz="2400"/>
          </a:p>
        </p:txBody>
      </p:sp>
      <p:sp>
        <p:nvSpPr>
          <p:cNvPr id="358" name="Google Shape;358;p4"/>
          <p:cNvSpPr txBox="1"/>
          <p:nvPr>
            <p:ph idx="2" type="body"/>
          </p:nvPr>
        </p:nvSpPr>
        <p:spPr>
          <a:xfrm>
            <a:off x="1983203" y="3732028"/>
            <a:ext cx="8745041" cy="247343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000"/>
              <a:buFont typeface="Arial"/>
              <a:buNone/>
            </a:pPr>
            <a:r>
              <a:rPr b="1" lang="en-US" sz="2000">
                <a:latin typeface="Arial"/>
                <a:ea typeface="Arial"/>
                <a:cs typeface="Arial"/>
                <a:sym typeface="Arial"/>
              </a:rPr>
              <a:t>MISSION:</a:t>
            </a:r>
            <a:r>
              <a:rPr b="1" lang="en-US" sz="2400">
                <a:latin typeface="Arial"/>
                <a:ea typeface="Arial"/>
                <a:cs typeface="Arial"/>
                <a:sym typeface="Arial"/>
              </a:rPr>
              <a:t> </a:t>
            </a:r>
            <a:r>
              <a:rPr i="1" lang="en-US" sz="2400">
                <a:latin typeface="Georgia"/>
                <a:ea typeface="Georgia"/>
                <a:cs typeface="Georgia"/>
                <a:sym typeface="Georgia"/>
              </a:rPr>
              <a:t>Provide pathways to demonstrate and maintain competence in infection prevention and control.​</a:t>
            </a:r>
            <a:endParaRPr sz="2400">
              <a:latin typeface="Georgia"/>
              <a:ea typeface="Georgia"/>
              <a:cs typeface="Georgia"/>
              <a:sym typeface="Georgia"/>
            </a:endParaRPr>
          </a:p>
          <a:p>
            <a:pPr indent="0" lvl="0" marL="0" rtl="0" algn="l">
              <a:lnSpc>
                <a:spcPct val="100000"/>
              </a:lnSpc>
              <a:spcBef>
                <a:spcPts val="1000"/>
              </a:spcBef>
              <a:spcAft>
                <a:spcPts val="0"/>
              </a:spcAft>
              <a:buClr>
                <a:schemeClr val="dk1"/>
              </a:buClr>
              <a:buSzPts val="2000"/>
              <a:buFont typeface="Arial"/>
              <a:buNone/>
            </a:pPr>
            <a:r>
              <a:rPr b="1" lang="en-US" sz="2000"/>
              <a:t>VISION:</a:t>
            </a:r>
            <a:r>
              <a:rPr b="1" lang="en-US" sz="2400">
                <a:latin typeface="Arial"/>
                <a:ea typeface="Arial"/>
                <a:cs typeface="Arial"/>
                <a:sym typeface="Arial"/>
              </a:rPr>
              <a:t> </a:t>
            </a:r>
            <a:r>
              <a:rPr i="1" lang="en-US" sz="2400">
                <a:latin typeface="Georgia"/>
                <a:ea typeface="Georgia"/>
                <a:cs typeface="Georgia"/>
                <a:sym typeface="Georgia"/>
              </a:rPr>
              <a:t>A world free of infections through demonstrated professional competency. </a:t>
            </a:r>
            <a:endParaRPr sz="2400">
              <a:latin typeface="Georgia"/>
              <a:ea typeface="Georgia"/>
              <a:cs typeface="Georgia"/>
              <a:sym typeface="Georgia"/>
            </a:endParaRPr>
          </a:p>
        </p:txBody>
      </p:sp>
      <p:sp>
        <p:nvSpPr>
          <p:cNvPr id="359" name="Google Shape;359;p4"/>
          <p:cNvSpPr txBox="1"/>
          <p:nvPr/>
        </p:nvSpPr>
        <p:spPr>
          <a:xfrm>
            <a:off x="6710485" y="1637260"/>
            <a:ext cx="5023969" cy="84475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A30134"/>
              </a:buClr>
              <a:buSzPts val="2400"/>
              <a:buFont typeface="Arial"/>
              <a:buNone/>
            </a:pPr>
            <a:r>
              <a:rPr b="0" i="0" lang="en-US" sz="2400" u="none" cap="none" strike="noStrike">
                <a:solidFill>
                  <a:srgbClr val="A30134"/>
                </a:solidFill>
                <a:latin typeface="Arial"/>
                <a:ea typeface="Arial"/>
                <a:cs typeface="Arial"/>
                <a:sym typeface="Arial"/>
              </a:rPr>
              <a:t>Voluntary, autonomous, multidisciplinary board</a:t>
            </a:r>
            <a:endParaRPr/>
          </a:p>
        </p:txBody>
      </p:sp>
      <p:cxnSp>
        <p:nvCxnSpPr>
          <p:cNvPr id="360" name="Google Shape;360;p4"/>
          <p:cNvCxnSpPr/>
          <p:nvPr/>
        </p:nvCxnSpPr>
        <p:spPr>
          <a:xfrm flipH="1">
            <a:off x="6092688" y="1733107"/>
            <a:ext cx="3312" cy="684513"/>
          </a:xfrm>
          <a:prstGeom prst="straightConnector1">
            <a:avLst/>
          </a:prstGeom>
          <a:noFill/>
          <a:ln cap="flat" cmpd="sng" w="25400">
            <a:solidFill>
              <a:schemeClr val="dk1"/>
            </a:solidFill>
            <a:prstDash val="solid"/>
            <a:miter lim="800000"/>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Organizational structure:</a:t>
            </a:r>
            <a:endParaRPr baseline="30000"/>
          </a:p>
        </p:txBody>
      </p:sp>
      <p:grpSp>
        <p:nvGrpSpPr>
          <p:cNvPr id="367" name="Google Shape;367;p5"/>
          <p:cNvGrpSpPr/>
          <p:nvPr/>
        </p:nvGrpSpPr>
        <p:grpSpPr>
          <a:xfrm>
            <a:off x="2011409" y="1432050"/>
            <a:ext cx="7663740" cy="4019665"/>
            <a:chOff x="3685086" y="3041"/>
            <a:chExt cx="7663740" cy="4019665"/>
          </a:xfrm>
        </p:grpSpPr>
        <p:sp>
          <p:nvSpPr>
            <p:cNvPr id="368" name="Google Shape;368;p5"/>
            <p:cNvSpPr/>
            <p:nvPr/>
          </p:nvSpPr>
          <p:spPr>
            <a:xfrm>
              <a:off x="7007123" y="1664060"/>
              <a:ext cx="348813" cy="1528137"/>
            </a:xfrm>
            <a:custGeom>
              <a:rect b="b" l="l" r="r" t="t"/>
              <a:pathLst>
                <a:path extrusionOk="0" h="120000" w="120000">
                  <a:moveTo>
                    <a:pt x="120000" y="0"/>
                  </a:moveTo>
                  <a:lnTo>
                    <a:pt x="120000" y="120000"/>
                  </a:lnTo>
                  <a:lnTo>
                    <a:pt x="0" y="120000"/>
                  </a:lnTo>
                </a:path>
              </a:pathLst>
            </a:custGeom>
            <a:noFill/>
            <a:ln cap="flat" cmpd="sng" w="19050">
              <a:solidFill>
                <a:srgbClr val="7DA1AB"/>
              </a:solidFill>
              <a:prstDash val="solid"/>
              <a:miter lim="800000"/>
              <a:headEnd len="sm" w="sm" type="none"/>
              <a:tailEnd len="sm" w="sm" type="none"/>
            </a:ln>
          </p:spPr>
        </p:sp>
        <p:sp>
          <p:nvSpPr>
            <p:cNvPr id="369" name="Google Shape;369;p5"/>
            <p:cNvSpPr/>
            <p:nvPr/>
          </p:nvSpPr>
          <p:spPr>
            <a:xfrm>
              <a:off x="7355937" y="1664060"/>
              <a:ext cx="2331870" cy="524948"/>
            </a:xfrm>
            <a:custGeom>
              <a:rect b="b" l="l" r="r" t="t"/>
              <a:pathLst>
                <a:path extrusionOk="0" h="120000" w="120000">
                  <a:moveTo>
                    <a:pt x="0" y="0"/>
                  </a:moveTo>
                  <a:lnTo>
                    <a:pt x="0" y="40263"/>
                  </a:lnTo>
                  <a:lnTo>
                    <a:pt x="120000" y="40263"/>
                  </a:lnTo>
                  <a:lnTo>
                    <a:pt x="120000" y="120000"/>
                  </a:lnTo>
                </a:path>
              </a:pathLst>
            </a:custGeom>
            <a:noFill/>
            <a:ln cap="flat" cmpd="sng" w="19050">
              <a:solidFill>
                <a:srgbClr val="7DA1AB"/>
              </a:solidFill>
              <a:prstDash val="solid"/>
              <a:miter lim="800000"/>
              <a:headEnd len="sm" w="sm" type="none"/>
              <a:tailEnd len="sm" w="sm" type="none"/>
            </a:ln>
          </p:spPr>
        </p:sp>
        <p:sp>
          <p:nvSpPr>
            <p:cNvPr id="370" name="Google Shape;370;p5"/>
            <p:cNvSpPr/>
            <p:nvPr/>
          </p:nvSpPr>
          <p:spPr>
            <a:xfrm>
              <a:off x="5694919" y="3041"/>
              <a:ext cx="3322037" cy="1661018"/>
            </a:xfrm>
            <a:prstGeom prst="rect">
              <a:avLst/>
            </a:prstGeom>
            <a:solidFill>
              <a:schemeClr val="accent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5"/>
            <p:cNvSpPr txBox="1"/>
            <p:nvPr/>
          </p:nvSpPr>
          <p:spPr>
            <a:xfrm>
              <a:off x="5694919" y="3041"/>
              <a:ext cx="3322037" cy="1661018"/>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rgbClr val="000000"/>
                </a:buClr>
                <a:buSzPts val="3000"/>
                <a:buFont typeface="Arial"/>
                <a:buNone/>
              </a:pPr>
              <a:r>
                <a:rPr b="0" i="0" lang="en-US" sz="3000" u="none" cap="none" strike="noStrike">
                  <a:solidFill>
                    <a:schemeClr val="lt1"/>
                  </a:solidFill>
                  <a:latin typeface="Arial"/>
                  <a:ea typeface="Arial"/>
                  <a:cs typeface="Arial"/>
                  <a:sym typeface="Arial"/>
                </a:rPr>
                <a:t>Association for Professionals in Infection Control &amp; Epidemiology </a:t>
              </a:r>
              <a:endParaRPr/>
            </a:p>
          </p:txBody>
        </p:sp>
        <p:sp>
          <p:nvSpPr>
            <p:cNvPr id="372" name="Google Shape;372;p5"/>
            <p:cNvSpPr/>
            <p:nvPr/>
          </p:nvSpPr>
          <p:spPr>
            <a:xfrm>
              <a:off x="8026789" y="2189008"/>
              <a:ext cx="3322037" cy="1661018"/>
            </a:xfrm>
            <a:prstGeom prst="rect">
              <a:avLst/>
            </a:prstGeom>
            <a:solidFill>
              <a:schemeClr val="accent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5"/>
            <p:cNvSpPr txBox="1"/>
            <p:nvPr/>
          </p:nvSpPr>
          <p:spPr>
            <a:xfrm>
              <a:off x="8026789" y="2189008"/>
              <a:ext cx="3322037" cy="1661018"/>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rgbClr val="000000"/>
                </a:buClr>
                <a:buSzPts val="3000"/>
                <a:buFont typeface="Arial"/>
                <a:buNone/>
              </a:pPr>
              <a:r>
                <a:rPr b="0" i="0" lang="en-US" sz="3000" u="none" cap="none" strike="noStrike">
                  <a:solidFill>
                    <a:srgbClr val="FFFFFF"/>
                  </a:solidFill>
                  <a:latin typeface="Arial"/>
                  <a:ea typeface="Arial"/>
                  <a:cs typeface="Arial"/>
                  <a:sym typeface="Arial"/>
                </a:rPr>
                <a:t>APIC Consulting </a:t>
              </a:r>
              <a:endParaRPr/>
            </a:p>
          </p:txBody>
        </p:sp>
        <p:sp>
          <p:nvSpPr>
            <p:cNvPr id="374" name="Google Shape;374;p5"/>
            <p:cNvSpPr/>
            <p:nvPr/>
          </p:nvSpPr>
          <p:spPr>
            <a:xfrm>
              <a:off x="3685086" y="2361688"/>
              <a:ext cx="3322037" cy="1661018"/>
            </a:xfrm>
            <a:prstGeom prst="rect">
              <a:avLst/>
            </a:prstGeom>
            <a:solidFill>
              <a:schemeClr val="accent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5"/>
            <p:cNvSpPr txBox="1"/>
            <p:nvPr/>
          </p:nvSpPr>
          <p:spPr>
            <a:xfrm>
              <a:off x="3685086" y="2361688"/>
              <a:ext cx="3322037" cy="1661018"/>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rgbClr val="000000"/>
                </a:buClr>
                <a:buSzPts val="3000"/>
                <a:buFont typeface="Arial"/>
                <a:buNone/>
              </a:pPr>
              <a:r>
                <a:rPr b="0" i="0" lang="en-US" sz="3000" u="none" cap="none" strike="noStrike">
                  <a:solidFill>
                    <a:srgbClr val="FFFFFF"/>
                  </a:solidFill>
                  <a:latin typeface="Arial"/>
                  <a:ea typeface="Arial"/>
                  <a:cs typeface="Arial"/>
                  <a:sym typeface="Arial"/>
                </a:rPr>
                <a:t>Certification Board of Infection Control &amp; Epidemiology</a:t>
              </a:r>
              <a:endParaRPr/>
            </a:p>
          </p:txBody>
        </p:sp>
      </p:grpSp>
      <p:pic>
        <p:nvPicPr>
          <p:cNvPr descr="A black text on a white background&#10;&#10;Description automatically generated" id="376" name="Google Shape;376;p5"/>
          <p:cNvPicPr preferRelativeResize="0"/>
          <p:nvPr/>
        </p:nvPicPr>
        <p:blipFill rotWithShape="1">
          <a:blip r:embed="rId3">
            <a:alphaModFix/>
          </a:blip>
          <a:srcRect b="0" l="0" r="0" t="0"/>
          <a:stretch/>
        </p:blipFill>
        <p:spPr>
          <a:xfrm>
            <a:off x="649356" y="1782931"/>
            <a:ext cx="3158345" cy="943028"/>
          </a:xfrm>
          <a:prstGeom prst="rect">
            <a:avLst/>
          </a:prstGeom>
          <a:noFill/>
          <a:ln>
            <a:noFill/>
          </a:ln>
        </p:spPr>
      </p:pic>
      <p:pic>
        <p:nvPicPr>
          <p:cNvPr descr="A close-up of a logo&#10;&#10;Description automatically generated" id="377" name="Google Shape;377;p5"/>
          <p:cNvPicPr preferRelativeResize="0"/>
          <p:nvPr/>
        </p:nvPicPr>
        <p:blipFill rotWithShape="1">
          <a:blip r:embed="rId4">
            <a:alphaModFix/>
          </a:blip>
          <a:srcRect b="0" l="0" r="0" t="0"/>
          <a:stretch/>
        </p:blipFill>
        <p:spPr>
          <a:xfrm>
            <a:off x="2228528" y="5683795"/>
            <a:ext cx="2584503" cy="1074814"/>
          </a:xfrm>
          <a:prstGeom prst="rect">
            <a:avLst/>
          </a:prstGeom>
          <a:noFill/>
          <a:ln>
            <a:noFill/>
          </a:ln>
        </p:spPr>
      </p:pic>
      <p:pic>
        <p:nvPicPr>
          <p:cNvPr descr="A blue and green square sign&#10;&#10;Description automatically generated" id="378" name="Google Shape;378;p5"/>
          <p:cNvPicPr preferRelativeResize="0"/>
          <p:nvPr/>
        </p:nvPicPr>
        <p:blipFill rotWithShape="1">
          <a:blip r:embed="rId5">
            <a:alphaModFix/>
          </a:blip>
          <a:srcRect b="0" l="0" r="0" t="0"/>
          <a:stretch/>
        </p:blipFill>
        <p:spPr>
          <a:xfrm>
            <a:off x="6094342" y="5551248"/>
            <a:ext cx="4368800" cy="93825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6"/>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CBIC Strategic Plan</a:t>
            </a:r>
            <a:endParaRPr/>
          </a:p>
        </p:txBody>
      </p:sp>
      <p:grpSp>
        <p:nvGrpSpPr>
          <p:cNvPr id="385" name="Google Shape;385;p6"/>
          <p:cNvGrpSpPr/>
          <p:nvPr/>
        </p:nvGrpSpPr>
        <p:grpSpPr>
          <a:xfrm>
            <a:off x="892283" y="1630221"/>
            <a:ext cx="10407433" cy="4305358"/>
            <a:chOff x="0" y="525"/>
            <a:chExt cx="10407433" cy="4305358"/>
          </a:xfrm>
        </p:grpSpPr>
        <p:sp>
          <p:nvSpPr>
            <p:cNvPr id="386" name="Google Shape;386;p6"/>
            <p:cNvSpPr/>
            <p:nvPr/>
          </p:nvSpPr>
          <p:spPr>
            <a:xfrm>
              <a:off x="0" y="525"/>
              <a:ext cx="10407433" cy="1230102"/>
            </a:xfrm>
            <a:prstGeom prst="roundRect">
              <a:avLst>
                <a:gd fmla="val 10000" name="adj"/>
              </a:avLst>
            </a:prstGeom>
            <a:solidFill>
              <a:srgbClr val="FFE8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6"/>
            <p:cNvSpPr/>
            <p:nvPr/>
          </p:nvSpPr>
          <p:spPr>
            <a:xfrm>
              <a:off x="372105" y="277298"/>
              <a:ext cx="676556" cy="67655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6"/>
            <p:cNvSpPr/>
            <p:nvPr/>
          </p:nvSpPr>
          <p:spPr>
            <a:xfrm>
              <a:off x="1420768" y="525"/>
              <a:ext cx="8986664" cy="123010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6"/>
            <p:cNvSpPr txBox="1"/>
            <p:nvPr/>
          </p:nvSpPr>
          <p:spPr>
            <a:xfrm>
              <a:off x="1420768" y="525"/>
              <a:ext cx="8986664" cy="1230102"/>
            </a:xfrm>
            <a:prstGeom prst="rect">
              <a:avLst/>
            </a:prstGeom>
            <a:noFill/>
            <a:ln>
              <a:noFill/>
            </a:ln>
          </p:spPr>
          <p:txBody>
            <a:bodyPr anchorCtr="0" anchor="ctr" bIns="130175" lIns="130175" spcFirstLastPara="1" rIns="130175" wrap="square" tIns="130175">
              <a:noAutofit/>
            </a:bodyPr>
            <a:lstStyle/>
            <a:p>
              <a:pPr indent="0" lvl="0" marL="0" marR="0" rtl="0" algn="l">
                <a:lnSpc>
                  <a:spcPct val="90000"/>
                </a:lnSpc>
                <a:spcBef>
                  <a:spcPts val="0"/>
                </a:spcBef>
                <a:spcAft>
                  <a:spcPts val="0"/>
                </a:spcAft>
                <a:buClr>
                  <a:srgbClr val="000000"/>
                </a:buClr>
                <a:buSzPts val="2500"/>
                <a:buFont typeface="Arial"/>
                <a:buNone/>
              </a:pPr>
              <a:r>
                <a:rPr b="0" i="0" lang="en-US" sz="2500" u="none" cap="none" strike="noStrike">
                  <a:solidFill>
                    <a:srgbClr val="000000"/>
                  </a:solidFill>
                  <a:latin typeface="Arial"/>
                  <a:ea typeface="Arial"/>
                  <a:cs typeface="Arial"/>
                  <a:sym typeface="Arial"/>
                </a:rPr>
                <a:t>Sustain Excellence and Credibility of Certifications &amp;  Strengthen Global Reach</a:t>
              </a:r>
              <a:endParaRPr/>
            </a:p>
          </p:txBody>
        </p:sp>
        <p:sp>
          <p:nvSpPr>
            <p:cNvPr id="390" name="Google Shape;390;p6"/>
            <p:cNvSpPr/>
            <p:nvPr/>
          </p:nvSpPr>
          <p:spPr>
            <a:xfrm>
              <a:off x="0" y="1538153"/>
              <a:ext cx="10407433" cy="1230102"/>
            </a:xfrm>
            <a:prstGeom prst="roundRect">
              <a:avLst>
                <a:gd fmla="val 10000" name="adj"/>
              </a:avLst>
            </a:prstGeom>
            <a:solidFill>
              <a:srgbClr val="FFE8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6"/>
            <p:cNvSpPr/>
            <p:nvPr/>
          </p:nvSpPr>
          <p:spPr>
            <a:xfrm>
              <a:off x="372105" y="1814926"/>
              <a:ext cx="676556" cy="67655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6"/>
            <p:cNvSpPr/>
            <p:nvPr/>
          </p:nvSpPr>
          <p:spPr>
            <a:xfrm>
              <a:off x="1420768" y="1538153"/>
              <a:ext cx="8986664" cy="123010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6"/>
            <p:cNvSpPr txBox="1"/>
            <p:nvPr/>
          </p:nvSpPr>
          <p:spPr>
            <a:xfrm>
              <a:off x="1420768" y="1538153"/>
              <a:ext cx="8986664" cy="1230102"/>
            </a:xfrm>
            <a:prstGeom prst="rect">
              <a:avLst/>
            </a:prstGeom>
            <a:noFill/>
            <a:ln>
              <a:noFill/>
            </a:ln>
          </p:spPr>
          <p:txBody>
            <a:bodyPr anchorCtr="0" anchor="ctr" bIns="130175" lIns="130175" spcFirstLastPara="1" rIns="130175" wrap="square" tIns="130175">
              <a:noAutofit/>
            </a:bodyPr>
            <a:lstStyle/>
            <a:p>
              <a:pPr indent="0" lvl="0" marL="0" marR="0" rtl="0" algn="l">
                <a:lnSpc>
                  <a:spcPct val="90000"/>
                </a:lnSpc>
                <a:spcBef>
                  <a:spcPts val="0"/>
                </a:spcBef>
                <a:spcAft>
                  <a:spcPts val="0"/>
                </a:spcAft>
                <a:buClr>
                  <a:srgbClr val="000000"/>
                </a:buClr>
                <a:buSzPts val="2500"/>
                <a:buFont typeface="Arial"/>
                <a:buNone/>
              </a:pPr>
              <a:r>
                <a:rPr b="0" i="0" lang="en-US" sz="2500" u="none" cap="none" strike="noStrike">
                  <a:solidFill>
                    <a:srgbClr val="000000"/>
                  </a:solidFill>
                  <a:latin typeface="Arial"/>
                  <a:ea typeface="Arial"/>
                  <a:cs typeface="Arial"/>
                  <a:sym typeface="Arial"/>
                </a:rPr>
                <a:t>Market the Value of Certification</a:t>
              </a:r>
              <a:endParaRPr/>
            </a:p>
          </p:txBody>
        </p:sp>
        <p:sp>
          <p:nvSpPr>
            <p:cNvPr id="394" name="Google Shape;394;p6"/>
            <p:cNvSpPr/>
            <p:nvPr/>
          </p:nvSpPr>
          <p:spPr>
            <a:xfrm>
              <a:off x="0" y="3075781"/>
              <a:ext cx="10407433" cy="1230102"/>
            </a:xfrm>
            <a:prstGeom prst="roundRect">
              <a:avLst>
                <a:gd fmla="val 10000" name="adj"/>
              </a:avLst>
            </a:prstGeom>
            <a:solidFill>
              <a:srgbClr val="FFE8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6"/>
            <p:cNvSpPr/>
            <p:nvPr/>
          </p:nvSpPr>
          <p:spPr>
            <a:xfrm>
              <a:off x="372105" y="3352554"/>
              <a:ext cx="676556" cy="67655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6"/>
            <p:cNvSpPr/>
            <p:nvPr/>
          </p:nvSpPr>
          <p:spPr>
            <a:xfrm>
              <a:off x="1420768" y="3075781"/>
              <a:ext cx="8986664" cy="123010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6"/>
            <p:cNvSpPr txBox="1"/>
            <p:nvPr/>
          </p:nvSpPr>
          <p:spPr>
            <a:xfrm>
              <a:off x="1420768" y="3075781"/>
              <a:ext cx="8986664" cy="1230102"/>
            </a:xfrm>
            <a:prstGeom prst="rect">
              <a:avLst/>
            </a:prstGeom>
            <a:noFill/>
            <a:ln>
              <a:noFill/>
            </a:ln>
          </p:spPr>
          <p:txBody>
            <a:bodyPr anchorCtr="0" anchor="ctr" bIns="130175" lIns="130175" spcFirstLastPara="1" rIns="130175" wrap="square" tIns="130175">
              <a:noAutofit/>
            </a:bodyPr>
            <a:lstStyle/>
            <a:p>
              <a:pPr indent="0" lvl="0" marL="0" marR="0" rtl="0" algn="l">
                <a:lnSpc>
                  <a:spcPct val="90000"/>
                </a:lnSpc>
                <a:spcBef>
                  <a:spcPts val="0"/>
                </a:spcBef>
                <a:spcAft>
                  <a:spcPts val="0"/>
                </a:spcAft>
                <a:buClr>
                  <a:srgbClr val="000000"/>
                </a:buClr>
                <a:buSzPts val="2500"/>
                <a:buFont typeface="Arial"/>
                <a:buNone/>
              </a:pPr>
              <a:r>
                <a:rPr b="0" i="0" lang="en-US" sz="2500" u="none" cap="none" strike="noStrike">
                  <a:solidFill>
                    <a:srgbClr val="000000"/>
                  </a:solidFill>
                  <a:latin typeface="Arial"/>
                  <a:ea typeface="Arial"/>
                  <a:cs typeface="Arial"/>
                  <a:sym typeface="Arial"/>
                </a:rPr>
                <a:t>Build Global Partnerships for Accessible Certification </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7"/>
          <p:cNvSpPr txBox="1"/>
          <p:nvPr>
            <p:ph type="title"/>
          </p:nvPr>
        </p:nvSpPr>
        <p:spPr>
          <a:xfrm>
            <a:off x="606288" y="254647"/>
            <a:ext cx="10972800" cy="1084468"/>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2"/>
              </a:buClr>
              <a:buSzPts val="4800"/>
              <a:buFont typeface="Georgia"/>
              <a:buNone/>
            </a:pPr>
            <a:r>
              <a:rPr lang="en-US"/>
              <a:t>CBIC Certifications</a:t>
            </a:r>
            <a:endParaRPr/>
          </a:p>
        </p:txBody>
      </p:sp>
      <p:sp>
        <p:nvSpPr>
          <p:cNvPr id="404" name="Google Shape;404;p7"/>
          <p:cNvSpPr/>
          <p:nvPr/>
        </p:nvSpPr>
        <p:spPr>
          <a:xfrm>
            <a:off x="1152388" y="1554480"/>
            <a:ext cx="2886212" cy="714512"/>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405" name="Google Shape;405;p7"/>
          <p:cNvSpPr/>
          <p:nvPr/>
        </p:nvSpPr>
        <p:spPr>
          <a:xfrm>
            <a:off x="4644888" y="1554480"/>
            <a:ext cx="2886212" cy="71451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406" name="Google Shape;406;p7"/>
          <p:cNvSpPr/>
          <p:nvPr/>
        </p:nvSpPr>
        <p:spPr>
          <a:xfrm>
            <a:off x="8137388" y="1554480"/>
            <a:ext cx="2886212" cy="7145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407" name="Google Shape;407;p7"/>
          <p:cNvSpPr txBox="1"/>
          <p:nvPr>
            <p:ph idx="1" type="body"/>
          </p:nvPr>
        </p:nvSpPr>
        <p:spPr>
          <a:xfrm>
            <a:off x="1231900" y="1674637"/>
            <a:ext cx="2667000" cy="4243526"/>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lt2"/>
              </a:buClr>
              <a:buSzPts val="2800"/>
              <a:buFont typeface="Georgia"/>
              <a:buNone/>
            </a:pPr>
            <a:r>
              <a:rPr lang="en-US" sz="2800">
                <a:solidFill>
                  <a:schemeClr val="lt2"/>
                </a:solidFill>
                <a:latin typeface="Georgia"/>
                <a:ea typeface="Georgia"/>
                <a:cs typeface="Georgia"/>
                <a:sym typeface="Georgia"/>
              </a:rPr>
              <a:t>Novice</a:t>
            </a:r>
            <a:endParaRPr/>
          </a:p>
          <a:p>
            <a:pPr indent="0" lvl="0" marL="0" rtl="0" algn="l">
              <a:lnSpc>
                <a:spcPct val="100000"/>
              </a:lnSpc>
              <a:spcBef>
                <a:spcPts val="4000"/>
              </a:spcBef>
              <a:spcAft>
                <a:spcPts val="0"/>
              </a:spcAft>
              <a:buClr>
                <a:schemeClr val="dk1"/>
              </a:buClr>
              <a:buSzPts val="2000"/>
              <a:buFont typeface="Arial"/>
              <a:buNone/>
            </a:pPr>
            <a:r>
              <a:rPr b="1" lang="en-US"/>
              <a:t>a-IPC™</a:t>
            </a:r>
            <a:endParaRPr/>
          </a:p>
          <a:p>
            <a:pPr indent="0" lvl="0" marL="0" rtl="0" algn="l">
              <a:lnSpc>
                <a:spcPct val="100000"/>
              </a:lnSpc>
              <a:spcBef>
                <a:spcPts val="1000"/>
              </a:spcBef>
              <a:spcAft>
                <a:spcPts val="0"/>
              </a:spcAft>
              <a:buClr>
                <a:schemeClr val="dk1"/>
              </a:buClr>
              <a:buSzPts val="2000"/>
              <a:buFont typeface="Arial"/>
              <a:buNone/>
            </a:pPr>
            <a:r>
              <a:rPr b="0" i="0" lang="en-US"/>
              <a:t>A measure of basic infection prevention knowledge</a:t>
            </a:r>
            <a:endParaRPr/>
          </a:p>
        </p:txBody>
      </p:sp>
      <p:sp>
        <p:nvSpPr>
          <p:cNvPr id="408" name="Google Shape;408;p7"/>
          <p:cNvSpPr txBox="1"/>
          <p:nvPr/>
        </p:nvSpPr>
        <p:spPr>
          <a:xfrm>
            <a:off x="4737100" y="1674637"/>
            <a:ext cx="2667000" cy="4243526"/>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2400"/>
              <a:buFont typeface="Arial"/>
              <a:buNone/>
            </a:pPr>
            <a:r>
              <a:rPr b="0" i="0" lang="en-US" sz="2400" u="none" cap="none" strike="noStrike">
                <a:solidFill>
                  <a:srgbClr val="FFFFFF"/>
                </a:solidFill>
                <a:latin typeface="Georgia"/>
                <a:ea typeface="Georgia"/>
                <a:cs typeface="Georgia"/>
                <a:sym typeface="Georgia"/>
              </a:rPr>
              <a:t>Early/Mid-Career</a:t>
            </a:r>
            <a:endParaRPr/>
          </a:p>
          <a:p>
            <a:pPr indent="0" lvl="0" marL="0" marR="0" rtl="0" algn="l">
              <a:lnSpc>
                <a:spcPct val="100000"/>
              </a:lnSpc>
              <a:spcBef>
                <a:spcPts val="4000"/>
              </a:spcBef>
              <a:spcAft>
                <a:spcPts val="0"/>
              </a:spcAft>
              <a:buClr>
                <a:srgbClr val="06192F"/>
              </a:buClr>
              <a:buSzPts val="2000"/>
              <a:buFont typeface="Arial"/>
              <a:buNone/>
            </a:pPr>
            <a:r>
              <a:rPr b="1" i="0" lang="en-US" sz="2000" u="none" cap="none" strike="noStrike">
                <a:solidFill>
                  <a:srgbClr val="06192F"/>
                </a:solidFill>
                <a:latin typeface="Arial"/>
                <a:ea typeface="Arial"/>
                <a:cs typeface="Arial"/>
                <a:sym typeface="Arial"/>
              </a:rPr>
              <a:t>CIC®/LTC-CIP®</a:t>
            </a:r>
            <a:endParaRPr/>
          </a:p>
          <a:p>
            <a:pPr indent="0" lvl="0" marL="0" marR="0" rtl="0" algn="l">
              <a:lnSpc>
                <a:spcPct val="100000"/>
              </a:lnSpc>
              <a:spcBef>
                <a:spcPts val="1000"/>
              </a:spcBef>
              <a:spcAft>
                <a:spcPts val="0"/>
              </a:spcAft>
              <a:buClr>
                <a:srgbClr val="06192F"/>
              </a:buClr>
              <a:buSzPts val="2000"/>
              <a:buFont typeface="Arial"/>
              <a:buNone/>
            </a:pPr>
            <a:r>
              <a:rPr b="0" i="0" lang="en-US" sz="2000" u="none" cap="none" strike="noStrike">
                <a:solidFill>
                  <a:srgbClr val="06192F"/>
                </a:solidFill>
                <a:latin typeface="Arial"/>
                <a:ea typeface="Arial"/>
                <a:cs typeface="Arial"/>
                <a:sym typeface="Arial"/>
              </a:rPr>
              <a:t>Standardized measure of the basic knowledge, skills and abilities expected of professionals working in the field of infection prevention and control</a:t>
            </a:r>
            <a:endParaRPr/>
          </a:p>
        </p:txBody>
      </p:sp>
      <p:sp>
        <p:nvSpPr>
          <p:cNvPr id="409" name="Google Shape;409;p7"/>
          <p:cNvSpPr txBox="1"/>
          <p:nvPr/>
        </p:nvSpPr>
        <p:spPr>
          <a:xfrm>
            <a:off x="8242300" y="1674637"/>
            <a:ext cx="2667000" cy="4243526"/>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A30134"/>
              </a:buClr>
              <a:buSzPts val="2800"/>
              <a:buFont typeface="Arial"/>
              <a:buNone/>
            </a:pPr>
            <a:r>
              <a:rPr b="0" i="0" lang="en-US" sz="2800" u="none" cap="none" strike="noStrike">
                <a:solidFill>
                  <a:srgbClr val="A30134"/>
                </a:solidFill>
                <a:latin typeface="Georgia"/>
                <a:ea typeface="Georgia"/>
                <a:cs typeface="Georgia"/>
                <a:sym typeface="Georgia"/>
              </a:rPr>
              <a:t>Expert</a:t>
            </a:r>
            <a:endParaRPr/>
          </a:p>
          <a:p>
            <a:pPr indent="0" lvl="0" marL="0" marR="0" rtl="0" algn="l">
              <a:lnSpc>
                <a:spcPct val="100000"/>
              </a:lnSpc>
              <a:spcBef>
                <a:spcPts val="4000"/>
              </a:spcBef>
              <a:spcAft>
                <a:spcPts val="0"/>
              </a:spcAft>
              <a:buClr>
                <a:srgbClr val="06192F"/>
              </a:buClr>
              <a:buSzPts val="2000"/>
              <a:buFont typeface="Arial"/>
              <a:buNone/>
            </a:pPr>
            <a:r>
              <a:rPr b="1" i="0" lang="en-US" sz="2000" u="none" cap="none" strike="noStrike">
                <a:solidFill>
                  <a:srgbClr val="06192F"/>
                </a:solidFill>
                <a:latin typeface="Arial"/>
                <a:ea typeface="Arial"/>
                <a:cs typeface="Arial"/>
                <a:sym typeface="Arial"/>
              </a:rPr>
              <a:t>AL-CIP</a:t>
            </a:r>
            <a:endParaRPr/>
          </a:p>
          <a:p>
            <a:pPr indent="0" lvl="0" marL="0" marR="0" rtl="0" algn="l">
              <a:lnSpc>
                <a:spcPct val="100000"/>
              </a:lnSpc>
              <a:spcBef>
                <a:spcPts val="1000"/>
              </a:spcBef>
              <a:spcAft>
                <a:spcPts val="0"/>
              </a:spcAft>
              <a:buClr>
                <a:srgbClr val="06192F"/>
              </a:buClr>
              <a:buSzPts val="2000"/>
              <a:buFont typeface="Arial"/>
              <a:buNone/>
            </a:pPr>
            <a:r>
              <a:rPr b="0" i="0" lang="en-US" sz="2000" u="none" cap="none" strike="noStrike">
                <a:solidFill>
                  <a:srgbClr val="06192F"/>
                </a:solidFill>
                <a:latin typeface="Arial"/>
                <a:ea typeface="Arial"/>
                <a:cs typeface="Arial"/>
                <a:sym typeface="Arial"/>
              </a:rPr>
              <a:t>Demonstration of professional expertise in infection prevention and control through portfolio submission. CIC</a:t>
            </a:r>
            <a:r>
              <a:rPr b="1" i="0" lang="en-US" sz="2000" u="none" cap="none" strike="noStrike">
                <a:solidFill>
                  <a:srgbClr val="06192F"/>
                </a:solidFill>
                <a:latin typeface="Arial"/>
                <a:ea typeface="Arial"/>
                <a:cs typeface="Arial"/>
                <a:sym typeface="Arial"/>
              </a:rPr>
              <a:t>®</a:t>
            </a:r>
            <a:r>
              <a:rPr b="0" i="0" lang="en-US" sz="2000" u="none" cap="none" strike="noStrike">
                <a:solidFill>
                  <a:srgbClr val="06192F"/>
                </a:solidFill>
                <a:latin typeface="Arial"/>
                <a:ea typeface="Arial"/>
                <a:cs typeface="Arial"/>
                <a:sym typeface="Arial"/>
              </a:rPr>
              <a:t>/LTC-CIP</a:t>
            </a:r>
            <a:r>
              <a:rPr b="1" i="0" lang="en-US" sz="2000" u="none" cap="none" strike="noStrike">
                <a:solidFill>
                  <a:srgbClr val="06192F"/>
                </a:solidFill>
                <a:latin typeface="Arial"/>
                <a:ea typeface="Arial"/>
                <a:cs typeface="Arial"/>
                <a:sym typeface="Arial"/>
              </a:rPr>
              <a:t>®</a:t>
            </a:r>
            <a:r>
              <a:rPr b="0" i="0" lang="en-US" sz="2000" u="none" cap="none" strike="noStrike">
                <a:solidFill>
                  <a:srgbClr val="06192F"/>
                </a:solidFill>
                <a:latin typeface="Arial"/>
                <a:ea typeface="Arial"/>
                <a:cs typeface="Arial"/>
                <a:sym typeface="Arial"/>
              </a:rPr>
              <a:t> is a pre-requisite. </a:t>
            </a:r>
            <a:endParaRPr/>
          </a:p>
        </p:txBody>
      </p:sp>
      <p:cxnSp>
        <p:nvCxnSpPr>
          <p:cNvPr id="410" name="Google Shape;410;p7"/>
          <p:cNvCxnSpPr/>
          <p:nvPr/>
        </p:nvCxnSpPr>
        <p:spPr>
          <a:xfrm>
            <a:off x="4343400" y="1547637"/>
            <a:ext cx="0" cy="3711712"/>
          </a:xfrm>
          <a:prstGeom prst="straightConnector1">
            <a:avLst/>
          </a:prstGeom>
          <a:noFill/>
          <a:ln cap="flat" cmpd="sng" w="12700">
            <a:solidFill>
              <a:schemeClr val="dk1"/>
            </a:solidFill>
            <a:prstDash val="solid"/>
            <a:miter lim="800000"/>
            <a:headEnd len="sm" w="sm" type="none"/>
            <a:tailEnd len="sm" w="sm" type="none"/>
          </a:ln>
        </p:spPr>
      </p:cxnSp>
      <p:cxnSp>
        <p:nvCxnSpPr>
          <p:cNvPr id="411" name="Google Shape;411;p7"/>
          <p:cNvCxnSpPr/>
          <p:nvPr/>
        </p:nvCxnSpPr>
        <p:spPr>
          <a:xfrm>
            <a:off x="7797800" y="1547637"/>
            <a:ext cx="0" cy="3711712"/>
          </a:xfrm>
          <a:prstGeom prst="straightConnector1">
            <a:avLst/>
          </a:prstGeom>
          <a:noFill/>
          <a:ln cap="flat" cmpd="sng" w="12700">
            <a:solidFill>
              <a:schemeClr val="dk1"/>
            </a:solidFill>
            <a:prstDash val="solid"/>
            <a:miter lim="800000"/>
            <a:headEnd len="sm" w="sm" type="none"/>
            <a:tailEnd len="sm" w="sm"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8"/>
          <p:cNvSpPr txBox="1"/>
          <p:nvPr>
            <p:ph idx="1" type="body"/>
          </p:nvPr>
        </p:nvSpPr>
        <p:spPr>
          <a:xfrm>
            <a:off x="592546" y="2412270"/>
            <a:ext cx="4910909" cy="3920780"/>
          </a:xfrm>
          <a:prstGeom prst="rect">
            <a:avLst/>
          </a:prstGeom>
          <a:noFill/>
          <a:ln>
            <a:noFill/>
          </a:ln>
        </p:spPr>
        <p:txBody>
          <a:bodyPr anchorCtr="0" anchor="t" bIns="0" lIns="0" spcFirstLastPara="1" rIns="0" wrap="square" tIns="0">
            <a:noAutofit/>
          </a:bodyPr>
          <a:lstStyle/>
          <a:p>
            <a:pPr indent="0" lvl="0" marL="0" rtl="0" algn="l">
              <a:lnSpc>
                <a:spcPct val="140000"/>
              </a:lnSpc>
              <a:spcBef>
                <a:spcPts val="0"/>
              </a:spcBef>
              <a:spcAft>
                <a:spcPts val="0"/>
              </a:spcAft>
              <a:buClr>
                <a:schemeClr val="dk1"/>
              </a:buClr>
              <a:buSzPts val="2000"/>
              <a:buFont typeface="Arial"/>
              <a:buNone/>
            </a:pPr>
            <a:r>
              <a:rPr lang="en-US"/>
              <a:t>A </a:t>
            </a:r>
            <a:r>
              <a:rPr i="1" lang="en-US"/>
              <a:t>certificate</a:t>
            </a:r>
            <a:r>
              <a:rPr lang="en-US"/>
              <a:t> is awarded following the completion of a course or series of courses that provides education and training around an intended learning outcome.</a:t>
            </a:r>
            <a:endParaRPr/>
          </a:p>
        </p:txBody>
      </p:sp>
      <p:sp>
        <p:nvSpPr>
          <p:cNvPr id="418" name="Google Shape;418;p8"/>
          <p:cNvSpPr txBox="1"/>
          <p:nvPr/>
        </p:nvSpPr>
        <p:spPr>
          <a:xfrm>
            <a:off x="6610574" y="2412270"/>
            <a:ext cx="4910909" cy="392078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A </a:t>
            </a:r>
            <a:r>
              <a:rPr b="1" i="1" lang="en-US" sz="2000" u="none" cap="none" strike="noStrike">
                <a:solidFill>
                  <a:srgbClr val="FFFFFF"/>
                </a:solidFill>
                <a:latin typeface="Georgia"/>
                <a:ea typeface="Georgia"/>
                <a:cs typeface="Georgia"/>
                <a:sym typeface="Georgia"/>
              </a:rPr>
              <a:t>certification</a:t>
            </a:r>
            <a:r>
              <a:rPr b="0" i="0" lang="en-US" sz="2000" u="none" cap="none" strike="noStrike">
                <a:solidFill>
                  <a:srgbClr val="FFFFFF"/>
                </a:solidFill>
                <a:latin typeface="Arial"/>
                <a:ea typeface="Arial"/>
                <a:cs typeface="Arial"/>
                <a:sym typeface="Arial"/>
              </a:rPr>
              <a:t> is awarded following successful completion of a comprehensive examination process and provides an independent assessment of the knowledge, skills, and/or competencies required for competent performance of an occupation or professional role. </a:t>
            </a:r>
            <a:endParaRPr/>
          </a:p>
        </p:txBody>
      </p:sp>
      <p:sp>
        <p:nvSpPr>
          <p:cNvPr id="419" name="Google Shape;419;p8"/>
          <p:cNvSpPr/>
          <p:nvPr/>
        </p:nvSpPr>
        <p:spPr>
          <a:xfrm>
            <a:off x="5746226" y="669851"/>
            <a:ext cx="637954" cy="637954"/>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420" name="Google Shape;420;p8"/>
          <p:cNvSpPr txBox="1"/>
          <p:nvPr>
            <p:ph type="title"/>
          </p:nvPr>
        </p:nvSpPr>
        <p:spPr>
          <a:xfrm>
            <a:off x="1081669" y="276447"/>
            <a:ext cx="10469934" cy="1359614"/>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1"/>
              </a:buClr>
              <a:buSzPts val="4400"/>
              <a:buFont typeface="Georgia"/>
              <a:buNone/>
            </a:pPr>
            <a:r>
              <a:rPr lang="en-US">
                <a:solidFill>
                  <a:schemeClr val="dk1"/>
                </a:solidFill>
              </a:rPr>
              <a:t>Certificate</a:t>
            </a:r>
            <a:r>
              <a:rPr lang="en-US"/>
              <a:t>  </a:t>
            </a:r>
            <a:r>
              <a:rPr lang="en-US" sz="4000">
                <a:solidFill>
                  <a:schemeClr val="lt2"/>
                </a:solidFill>
              </a:rPr>
              <a:t>vs</a:t>
            </a:r>
            <a:r>
              <a:rPr lang="en-US"/>
              <a:t>  Certification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9"/>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CBIC Exam Development Cycle</a:t>
            </a:r>
            <a:endParaRPr/>
          </a:p>
        </p:txBody>
      </p:sp>
      <p:sp>
        <p:nvSpPr>
          <p:cNvPr id="427" name="Google Shape;427;p9"/>
          <p:cNvSpPr/>
          <p:nvPr/>
        </p:nvSpPr>
        <p:spPr>
          <a:xfrm>
            <a:off x="1818657" y="1145063"/>
            <a:ext cx="8551370" cy="5577683"/>
          </a:xfrm>
          <a:custGeom>
            <a:rect b="b" l="l" r="r" t="t"/>
            <a:pathLst>
              <a:path extrusionOk="0" h="120000" w="120000">
                <a:moveTo>
                  <a:pt x="68284" y="4167"/>
                </a:moveTo>
                <a:cubicBezTo>
                  <a:pt x="97184" y="8272"/>
                  <a:pt x="118385" y="32867"/>
                  <a:pt x="117645" y="61430"/>
                </a:cubicBezTo>
                <a:cubicBezTo>
                  <a:pt x="116905" y="89993"/>
                  <a:pt x="94457" y="113505"/>
                  <a:pt x="65382" y="116172"/>
                </a:cubicBezTo>
                <a:cubicBezTo>
                  <a:pt x="36306" y="118838"/>
                  <a:pt x="9783" y="99817"/>
                  <a:pt x="3631" y="71887"/>
                </a:cubicBezTo>
                <a:cubicBezTo>
                  <a:pt x="-2522" y="43956"/>
                  <a:pt x="13638" y="15934"/>
                  <a:pt x="41255" y="6646"/>
                </a:cubicBezTo>
                <a:lnTo>
                  <a:pt x="40348" y="3387"/>
                </a:lnTo>
                <a:lnTo>
                  <a:pt x="45724" y="8695"/>
                </a:lnTo>
                <a:lnTo>
                  <a:pt x="43884" y="16095"/>
                </a:lnTo>
                <a:lnTo>
                  <a:pt x="42978" y="12838"/>
                </a:lnTo>
                <a:cubicBezTo>
                  <a:pt x="17324" y="20903"/>
                  <a:pt x="2215" y="45627"/>
                  <a:pt x="7839" y="70339"/>
                </a:cubicBezTo>
                <a:cubicBezTo>
                  <a:pt x="13463" y="95051"/>
                  <a:pt x="38035" y="111910"/>
                  <a:pt x="64987" y="109547"/>
                </a:cubicBezTo>
                <a:cubicBezTo>
                  <a:pt x="91938" y="107185"/>
                  <a:pt x="112717" y="86351"/>
                  <a:pt x="113311" y="61093"/>
                </a:cubicBezTo>
                <a:cubicBezTo>
                  <a:pt x="113906" y="35836"/>
                  <a:pt x="94128" y="14170"/>
                  <a:pt x="67314" y="10705"/>
                </a:cubicBezTo>
                <a:close/>
              </a:path>
            </a:pathLst>
          </a:custGeom>
          <a:solidFill>
            <a:srgbClr val="DFEDF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4182E"/>
              </a:buClr>
              <a:buSzPts val="1800"/>
              <a:buFont typeface="Arial"/>
              <a:buNone/>
            </a:pPr>
            <a:r>
              <a:t/>
            </a:r>
            <a:endParaRPr b="0" i="0" sz="1800" u="none" cap="none" strike="noStrike">
              <a:solidFill>
                <a:srgbClr val="04182E"/>
              </a:solidFill>
              <a:latin typeface="Georgia"/>
              <a:ea typeface="Georgia"/>
              <a:cs typeface="Georgia"/>
              <a:sym typeface="Georgia"/>
            </a:endParaRPr>
          </a:p>
        </p:txBody>
      </p:sp>
      <p:grpSp>
        <p:nvGrpSpPr>
          <p:cNvPr id="428" name="Google Shape;428;p9"/>
          <p:cNvGrpSpPr/>
          <p:nvPr/>
        </p:nvGrpSpPr>
        <p:grpSpPr>
          <a:xfrm>
            <a:off x="4867013" y="1180926"/>
            <a:ext cx="1776656" cy="888328"/>
            <a:chOff x="4526243" y="1300"/>
            <a:chExt cx="1776656" cy="888328"/>
          </a:xfrm>
        </p:grpSpPr>
        <p:sp>
          <p:nvSpPr>
            <p:cNvPr id="429" name="Google Shape;429;p9"/>
            <p:cNvSpPr/>
            <p:nvPr/>
          </p:nvSpPr>
          <p:spPr>
            <a:xfrm>
              <a:off x="4526243" y="1300"/>
              <a:ext cx="1776656" cy="888328"/>
            </a:xfrm>
            <a:prstGeom prst="roundRect">
              <a:avLst>
                <a:gd fmla="val 16667" name="adj"/>
              </a:avLst>
            </a:prstGeom>
            <a:solidFill>
              <a:schemeClr val="accent1"/>
            </a:solidFill>
            <a:ln cap="flat" cmpd="sng" w="1905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430" name="Google Shape;430;p9"/>
            <p:cNvSpPr txBox="1"/>
            <p:nvPr/>
          </p:nvSpPr>
          <p:spPr>
            <a:xfrm>
              <a:off x="4569608" y="44665"/>
              <a:ext cx="1689926" cy="801598"/>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FFFF"/>
                </a:buClr>
                <a:buSzPts val="1600"/>
                <a:buFont typeface="Arial"/>
                <a:buNone/>
              </a:pPr>
              <a:r>
                <a:rPr b="0" i="0" lang="en-US" sz="1600" u="none" cap="none" strike="noStrike">
                  <a:solidFill>
                    <a:srgbClr val="FFFFFF"/>
                  </a:solidFill>
                  <a:latin typeface="Georgia"/>
                  <a:ea typeface="Georgia"/>
                  <a:cs typeface="Georgia"/>
                  <a:sym typeface="Georgia"/>
                </a:rPr>
                <a:t>Conduct the practice analysis</a:t>
              </a:r>
              <a:endParaRPr b="0" i="0" sz="1600" u="none" cap="none" strike="noStrike">
                <a:solidFill>
                  <a:srgbClr val="FFFFFF"/>
                </a:solidFill>
                <a:latin typeface="Georgia"/>
                <a:ea typeface="Georgia"/>
                <a:cs typeface="Georgia"/>
                <a:sym typeface="Georgia"/>
              </a:endParaRPr>
            </a:p>
          </p:txBody>
        </p:sp>
      </p:grpSp>
      <p:grpSp>
        <p:nvGrpSpPr>
          <p:cNvPr id="431" name="Google Shape;431;p9"/>
          <p:cNvGrpSpPr/>
          <p:nvPr/>
        </p:nvGrpSpPr>
        <p:grpSpPr>
          <a:xfrm>
            <a:off x="7531117" y="1678874"/>
            <a:ext cx="1776656" cy="888328"/>
            <a:chOff x="6945628" y="450945"/>
            <a:chExt cx="1776656" cy="888328"/>
          </a:xfrm>
        </p:grpSpPr>
        <p:sp>
          <p:nvSpPr>
            <p:cNvPr id="432" name="Google Shape;432;p9"/>
            <p:cNvSpPr/>
            <p:nvPr/>
          </p:nvSpPr>
          <p:spPr>
            <a:xfrm>
              <a:off x="6945628" y="450945"/>
              <a:ext cx="1776656" cy="888328"/>
            </a:xfrm>
            <a:prstGeom prst="roundRect">
              <a:avLst>
                <a:gd fmla="val 16667" name="adj"/>
              </a:avLst>
            </a:prstGeom>
            <a:solidFill>
              <a:schemeClr val="accent1"/>
            </a:solidFill>
            <a:ln cap="flat" cmpd="sng" w="1905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433" name="Google Shape;433;p9"/>
            <p:cNvSpPr txBox="1"/>
            <p:nvPr/>
          </p:nvSpPr>
          <p:spPr>
            <a:xfrm>
              <a:off x="6988993" y="494310"/>
              <a:ext cx="1689926" cy="801598"/>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FFFF"/>
                </a:buClr>
                <a:buSzPts val="1600"/>
                <a:buFont typeface="Arial"/>
                <a:buNone/>
              </a:pPr>
              <a:r>
                <a:rPr b="0" i="0" lang="en-US" sz="1600" u="none" cap="none" strike="noStrike">
                  <a:solidFill>
                    <a:srgbClr val="FFFFFF"/>
                  </a:solidFill>
                  <a:latin typeface="Georgia"/>
                  <a:ea typeface="Georgia"/>
                  <a:cs typeface="Georgia"/>
                  <a:sym typeface="Georgia"/>
                </a:rPr>
                <a:t>Develop test specifications</a:t>
              </a:r>
              <a:endParaRPr b="0" i="0" sz="1600" u="none" cap="none" strike="noStrike">
                <a:solidFill>
                  <a:srgbClr val="FFFFFF"/>
                </a:solidFill>
                <a:latin typeface="Georgia"/>
                <a:ea typeface="Georgia"/>
                <a:cs typeface="Georgia"/>
                <a:sym typeface="Georgia"/>
              </a:endParaRPr>
            </a:p>
          </p:txBody>
        </p:sp>
      </p:grpSp>
      <p:grpSp>
        <p:nvGrpSpPr>
          <p:cNvPr id="434" name="Google Shape;434;p9"/>
          <p:cNvGrpSpPr/>
          <p:nvPr/>
        </p:nvGrpSpPr>
        <p:grpSpPr>
          <a:xfrm>
            <a:off x="8771492" y="3525603"/>
            <a:ext cx="1776656" cy="888328"/>
            <a:chOff x="7474071" y="2164642"/>
            <a:chExt cx="1776656" cy="888328"/>
          </a:xfrm>
        </p:grpSpPr>
        <p:sp>
          <p:nvSpPr>
            <p:cNvPr id="435" name="Google Shape;435;p9"/>
            <p:cNvSpPr/>
            <p:nvPr/>
          </p:nvSpPr>
          <p:spPr>
            <a:xfrm>
              <a:off x="7474071" y="2164642"/>
              <a:ext cx="1776656" cy="888328"/>
            </a:xfrm>
            <a:prstGeom prst="roundRect">
              <a:avLst>
                <a:gd fmla="val 16667" name="adj"/>
              </a:avLst>
            </a:prstGeom>
            <a:solidFill>
              <a:schemeClr val="accent1"/>
            </a:solidFill>
            <a:ln cap="flat" cmpd="sng" w="1905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436" name="Google Shape;436;p9"/>
            <p:cNvSpPr txBox="1"/>
            <p:nvPr/>
          </p:nvSpPr>
          <p:spPr>
            <a:xfrm>
              <a:off x="7517436" y="2208007"/>
              <a:ext cx="1689926" cy="801598"/>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FFFF"/>
                </a:buClr>
                <a:buSzPts val="1600"/>
                <a:buFont typeface="Arial"/>
                <a:buNone/>
              </a:pPr>
              <a:r>
                <a:rPr b="0" i="0" lang="en-US" sz="1600" u="none" cap="none" strike="noStrike">
                  <a:solidFill>
                    <a:srgbClr val="FFFFFF"/>
                  </a:solidFill>
                  <a:latin typeface="Georgia"/>
                  <a:ea typeface="Georgia"/>
                  <a:cs typeface="Georgia"/>
                  <a:sym typeface="Georgia"/>
                </a:rPr>
                <a:t>Write items to the test specifications</a:t>
              </a:r>
              <a:endParaRPr b="0" i="0" sz="1600" u="none" cap="none" strike="noStrike">
                <a:solidFill>
                  <a:srgbClr val="FFFFFF"/>
                </a:solidFill>
                <a:latin typeface="Georgia"/>
                <a:ea typeface="Georgia"/>
                <a:cs typeface="Georgia"/>
                <a:sym typeface="Georgia"/>
              </a:endParaRPr>
            </a:p>
          </p:txBody>
        </p:sp>
      </p:grpSp>
      <p:grpSp>
        <p:nvGrpSpPr>
          <p:cNvPr id="437" name="Google Shape;437;p9"/>
          <p:cNvGrpSpPr/>
          <p:nvPr/>
        </p:nvGrpSpPr>
        <p:grpSpPr>
          <a:xfrm>
            <a:off x="7685019" y="5376078"/>
            <a:ext cx="1776656" cy="888328"/>
            <a:chOff x="6016817" y="4278992"/>
            <a:chExt cx="1776656" cy="888328"/>
          </a:xfrm>
        </p:grpSpPr>
        <p:sp>
          <p:nvSpPr>
            <p:cNvPr id="438" name="Google Shape;438;p9"/>
            <p:cNvSpPr/>
            <p:nvPr/>
          </p:nvSpPr>
          <p:spPr>
            <a:xfrm>
              <a:off x="6016817" y="4278992"/>
              <a:ext cx="1776656" cy="888328"/>
            </a:xfrm>
            <a:prstGeom prst="roundRect">
              <a:avLst>
                <a:gd fmla="val 16667" name="adj"/>
              </a:avLst>
            </a:prstGeom>
            <a:solidFill>
              <a:schemeClr val="accent1"/>
            </a:solidFill>
            <a:ln cap="flat" cmpd="sng" w="1905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439" name="Google Shape;439;p9"/>
            <p:cNvSpPr txBox="1"/>
            <p:nvPr/>
          </p:nvSpPr>
          <p:spPr>
            <a:xfrm>
              <a:off x="6060182" y="4322357"/>
              <a:ext cx="1689926" cy="801598"/>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FFFF"/>
                </a:buClr>
                <a:buSzPts val="1600"/>
                <a:buFont typeface="Arial"/>
                <a:buNone/>
              </a:pPr>
              <a:r>
                <a:rPr b="0" i="0" lang="en-US" sz="1600" u="none" cap="none" strike="noStrike">
                  <a:solidFill>
                    <a:srgbClr val="FFFFFF"/>
                  </a:solidFill>
                  <a:latin typeface="Georgia"/>
                  <a:ea typeface="Georgia"/>
                  <a:cs typeface="Georgia"/>
                  <a:sym typeface="Georgia"/>
                </a:rPr>
                <a:t>Assemble Test Forms</a:t>
              </a:r>
              <a:endParaRPr b="0" i="0" sz="1600" u="none" cap="none" strike="noStrike">
                <a:solidFill>
                  <a:srgbClr val="FFFFFF"/>
                </a:solidFill>
                <a:latin typeface="Georgia"/>
                <a:ea typeface="Georgia"/>
                <a:cs typeface="Georgia"/>
                <a:sym typeface="Georgia"/>
              </a:endParaRPr>
            </a:p>
          </p:txBody>
        </p:sp>
      </p:grpSp>
      <p:grpSp>
        <p:nvGrpSpPr>
          <p:cNvPr id="440" name="Google Shape;440;p9"/>
          <p:cNvGrpSpPr/>
          <p:nvPr/>
        </p:nvGrpSpPr>
        <p:grpSpPr>
          <a:xfrm>
            <a:off x="4669789" y="5834418"/>
            <a:ext cx="1776656" cy="888328"/>
            <a:chOff x="3170904" y="4524136"/>
            <a:chExt cx="1776656" cy="888328"/>
          </a:xfrm>
        </p:grpSpPr>
        <p:sp>
          <p:nvSpPr>
            <p:cNvPr id="441" name="Google Shape;441;p9"/>
            <p:cNvSpPr/>
            <p:nvPr/>
          </p:nvSpPr>
          <p:spPr>
            <a:xfrm>
              <a:off x="3170904" y="4524136"/>
              <a:ext cx="1776656" cy="888328"/>
            </a:xfrm>
            <a:prstGeom prst="roundRect">
              <a:avLst>
                <a:gd fmla="val 16667" name="adj"/>
              </a:avLst>
            </a:prstGeom>
            <a:solidFill>
              <a:schemeClr val="accent1"/>
            </a:solidFill>
            <a:ln cap="flat" cmpd="sng" w="1905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442" name="Google Shape;442;p9"/>
            <p:cNvSpPr txBox="1"/>
            <p:nvPr/>
          </p:nvSpPr>
          <p:spPr>
            <a:xfrm>
              <a:off x="3214269" y="4567501"/>
              <a:ext cx="1689926" cy="801598"/>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FFFF"/>
                </a:buClr>
                <a:buSzPts val="1600"/>
                <a:buFont typeface="Arial"/>
                <a:buNone/>
              </a:pPr>
              <a:r>
                <a:rPr b="0" i="0" lang="en-US" sz="1600" u="none" cap="none" strike="noStrike">
                  <a:solidFill>
                    <a:srgbClr val="FFFFFF"/>
                  </a:solidFill>
                  <a:latin typeface="Georgia"/>
                  <a:ea typeface="Georgia"/>
                  <a:cs typeface="Georgia"/>
                  <a:sym typeface="Georgia"/>
                </a:rPr>
                <a:t>Conduct the beta test</a:t>
              </a:r>
              <a:endParaRPr b="0" i="0" sz="1600" u="none" cap="none" strike="noStrike">
                <a:solidFill>
                  <a:srgbClr val="FFFFFF"/>
                </a:solidFill>
                <a:latin typeface="Georgia"/>
                <a:ea typeface="Georgia"/>
                <a:cs typeface="Georgia"/>
                <a:sym typeface="Georgia"/>
              </a:endParaRPr>
            </a:p>
          </p:txBody>
        </p:sp>
      </p:grpSp>
      <p:grpSp>
        <p:nvGrpSpPr>
          <p:cNvPr id="443" name="Google Shape;443;p9"/>
          <p:cNvGrpSpPr/>
          <p:nvPr/>
        </p:nvGrpSpPr>
        <p:grpSpPr>
          <a:xfrm>
            <a:off x="1643852" y="4531115"/>
            <a:ext cx="1776656" cy="888328"/>
            <a:chOff x="1424006" y="2890475"/>
            <a:chExt cx="1776656" cy="888328"/>
          </a:xfrm>
        </p:grpSpPr>
        <p:sp>
          <p:nvSpPr>
            <p:cNvPr id="444" name="Google Shape;444;p9"/>
            <p:cNvSpPr/>
            <p:nvPr/>
          </p:nvSpPr>
          <p:spPr>
            <a:xfrm>
              <a:off x="1424006" y="2890475"/>
              <a:ext cx="1776656" cy="888328"/>
            </a:xfrm>
            <a:prstGeom prst="roundRect">
              <a:avLst>
                <a:gd fmla="val 16667" name="adj"/>
              </a:avLst>
            </a:prstGeom>
            <a:solidFill>
              <a:schemeClr val="accent1"/>
            </a:solidFill>
            <a:ln cap="flat" cmpd="sng" w="1905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445" name="Google Shape;445;p9"/>
            <p:cNvSpPr txBox="1"/>
            <p:nvPr/>
          </p:nvSpPr>
          <p:spPr>
            <a:xfrm>
              <a:off x="1467371" y="2933840"/>
              <a:ext cx="1689926" cy="801598"/>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FFFF"/>
                </a:buClr>
                <a:buSzPts val="1600"/>
                <a:buFont typeface="Arial"/>
                <a:buNone/>
              </a:pPr>
              <a:r>
                <a:rPr b="0" i="0" lang="en-US" sz="1600" u="none" cap="none" strike="noStrike">
                  <a:solidFill>
                    <a:srgbClr val="FFFFFF"/>
                  </a:solidFill>
                  <a:latin typeface="Georgia"/>
                  <a:ea typeface="Georgia"/>
                  <a:cs typeface="Georgia"/>
                  <a:sym typeface="Georgia"/>
                </a:rPr>
                <a:t>Set the passing score</a:t>
              </a:r>
              <a:endParaRPr/>
            </a:p>
          </p:txBody>
        </p:sp>
      </p:grpSp>
      <p:grpSp>
        <p:nvGrpSpPr>
          <p:cNvPr id="446" name="Google Shape;446;p9"/>
          <p:cNvGrpSpPr/>
          <p:nvPr/>
        </p:nvGrpSpPr>
        <p:grpSpPr>
          <a:xfrm>
            <a:off x="1600487" y="2326885"/>
            <a:ext cx="1776656" cy="888328"/>
            <a:chOff x="1857141" y="1016769"/>
            <a:chExt cx="1776656" cy="888328"/>
          </a:xfrm>
        </p:grpSpPr>
        <p:sp>
          <p:nvSpPr>
            <p:cNvPr id="447" name="Google Shape;447;p9"/>
            <p:cNvSpPr/>
            <p:nvPr/>
          </p:nvSpPr>
          <p:spPr>
            <a:xfrm>
              <a:off x="1857141" y="1016769"/>
              <a:ext cx="1776656" cy="888328"/>
            </a:xfrm>
            <a:prstGeom prst="roundRect">
              <a:avLst>
                <a:gd fmla="val 16667" name="adj"/>
              </a:avLst>
            </a:prstGeom>
            <a:solidFill>
              <a:schemeClr val="accent1"/>
            </a:solidFill>
            <a:ln cap="flat" cmpd="sng" w="1905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448" name="Google Shape;448;p9"/>
            <p:cNvSpPr txBox="1"/>
            <p:nvPr/>
          </p:nvSpPr>
          <p:spPr>
            <a:xfrm>
              <a:off x="1900506" y="1060134"/>
              <a:ext cx="1689926" cy="801598"/>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FFFF"/>
                </a:buClr>
                <a:buSzPts val="1600"/>
                <a:buFont typeface="Arial"/>
                <a:buNone/>
              </a:pPr>
              <a:r>
                <a:rPr b="0" i="0" lang="en-US" sz="1600" u="none" cap="none" strike="noStrike">
                  <a:solidFill>
                    <a:srgbClr val="FFFFFF"/>
                  </a:solidFill>
                  <a:latin typeface="Georgia"/>
                  <a:ea typeface="Georgia"/>
                  <a:cs typeface="Georgia"/>
                  <a:sym typeface="Georgia"/>
                </a:rPr>
                <a:t>Ongoing test maintenance</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10"/>
          <p:cNvSpPr txBox="1"/>
          <p:nvPr>
            <p:ph idx="4294967295" type="title"/>
          </p:nvPr>
        </p:nvSpPr>
        <p:spPr>
          <a:xfrm>
            <a:off x="0" y="187325"/>
            <a:ext cx="10972800" cy="1084263"/>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600"/>
              <a:buFont typeface="Georgia"/>
              <a:buNone/>
            </a:pPr>
            <a:r>
              <a:rPr lang="en-US"/>
              <a:t>The Value of Certification</a:t>
            </a:r>
            <a:endParaRPr baseline="30000"/>
          </a:p>
        </p:txBody>
      </p:sp>
      <p:sp>
        <p:nvSpPr>
          <p:cNvPr id="454" name="Google Shape;454;p10"/>
          <p:cNvSpPr/>
          <p:nvPr/>
        </p:nvSpPr>
        <p:spPr>
          <a:xfrm>
            <a:off x="0" y="0"/>
            <a:ext cx="12192000" cy="5124893"/>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455" name="Google Shape;455;p10"/>
          <p:cNvSpPr/>
          <p:nvPr/>
        </p:nvSpPr>
        <p:spPr>
          <a:xfrm>
            <a:off x="0" y="4986753"/>
            <a:ext cx="12192000" cy="228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456" name="Google Shape;456;p10"/>
          <p:cNvSpPr txBox="1"/>
          <p:nvPr/>
        </p:nvSpPr>
        <p:spPr>
          <a:xfrm>
            <a:off x="9120079" y="-53165"/>
            <a:ext cx="2394097" cy="536420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A-IPC  CIC  LTC-CIP  AL-CIP </a:t>
            </a:r>
            <a:endParaRPr/>
          </a:p>
        </p:txBody>
      </p:sp>
      <p:sp>
        <p:nvSpPr>
          <p:cNvPr id="457" name="Google Shape;457;p10"/>
          <p:cNvSpPr txBox="1"/>
          <p:nvPr/>
        </p:nvSpPr>
        <p:spPr>
          <a:xfrm>
            <a:off x="2335353" y="1951914"/>
            <a:ext cx="7720714" cy="1477086"/>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5000"/>
              <a:buFont typeface="Arial"/>
              <a:buNone/>
            </a:pPr>
            <a:r>
              <a:rPr b="0" i="0" lang="en-US" sz="5000" u="none" cap="none" strike="noStrike">
                <a:solidFill>
                  <a:srgbClr val="FFFFFF"/>
                </a:solidFill>
                <a:latin typeface="Georgia"/>
                <a:ea typeface="Georgia"/>
                <a:cs typeface="Georgia"/>
                <a:sym typeface="Georgia"/>
              </a:rPr>
              <a:t>The Value of Certification</a:t>
            </a:r>
            <a:endParaRPr b="0" i="0" sz="5000" u="none" cap="none" strike="noStrike">
              <a:solidFill>
                <a:srgbClr val="FFFFFF"/>
              </a:solidFill>
              <a:latin typeface="Georgia"/>
              <a:ea typeface="Georgia"/>
              <a:cs typeface="Georgia"/>
              <a:sym typeface="Georgi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11"/>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Value to All Certificants</a:t>
            </a:r>
            <a:endParaRPr/>
          </a:p>
        </p:txBody>
      </p:sp>
      <p:sp>
        <p:nvSpPr>
          <p:cNvPr id="463" name="Google Shape;463;p11"/>
          <p:cNvSpPr txBox="1"/>
          <p:nvPr>
            <p:ph idx="1" type="body"/>
          </p:nvPr>
        </p:nvSpPr>
        <p:spPr>
          <a:xfrm>
            <a:off x="649288" y="1620078"/>
            <a:ext cx="10960100" cy="3331063"/>
          </a:xfrm>
          <a:prstGeom prst="rect">
            <a:avLst/>
          </a:prstGeom>
          <a:noFill/>
          <a:ln>
            <a:noFill/>
          </a:ln>
        </p:spPr>
        <p:txBody>
          <a:bodyPr anchorCtr="0" anchor="t" bIns="0" lIns="0" spcFirstLastPara="1" rIns="0" wrap="square" tIns="0">
            <a:noAutofit/>
          </a:bodyPr>
          <a:lstStyle/>
          <a:p>
            <a:pPr indent="-182880" lvl="1" marL="182880" rtl="0" algn="l">
              <a:lnSpc>
                <a:spcPct val="100000"/>
              </a:lnSpc>
              <a:spcBef>
                <a:spcPts val="0"/>
              </a:spcBef>
              <a:spcAft>
                <a:spcPts val="0"/>
              </a:spcAft>
              <a:buClr>
                <a:srgbClr val="06192F"/>
              </a:buClr>
              <a:buSzPts val="2000"/>
              <a:buChar char="•"/>
            </a:pPr>
            <a:r>
              <a:rPr lang="en-US">
                <a:solidFill>
                  <a:srgbClr val="06192F"/>
                </a:solidFill>
              </a:rPr>
              <a:t>Increased recognition by peers and respect of colleagues in the profession</a:t>
            </a:r>
            <a:endParaRPr/>
          </a:p>
          <a:p>
            <a:pPr indent="-182880" lvl="1" marL="182880" rtl="0" algn="l">
              <a:lnSpc>
                <a:spcPct val="100000"/>
              </a:lnSpc>
              <a:spcBef>
                <a:spcPts val="1000"/>
              </a:spcBef>
              <a:spcAft>
                <a:spcPts val="0"/>
              </a:spcAft>
              <a:buClr>
                <a:srgbClr val="06192F"/>
              </a:buClr>
              <a:buSzPts val="2000"/>
              <a:buChar char="•"/>
            </a:pPr>
            <a:r>
              <a:rPr lang="en-US">
                <a:solidFill>
                  <a:srgbClr val="06192F"/>
                </a:solidFill>
              </a:rPr>
              <a:t>Improved opportunities for employability and advancement — Greater confidence in their professional competence </a:t>
            </a:r>
            <a:endParaRPr/>
          </a:p>
          <a:p>
            <a:pPr indent="-182880" lvl="1" marL="182880" rtl="0" algn="l">
              <a:lnSpc>
                <a:spcPct val="100000"/>
              </a:lnSpc>
              <a:spcBef>
                <a:spcPts val="1000"/>
              </a:spcBef>
              <a:spcAft>
                <a:spcPts val="0"/>
              </a:spcAft>
              <a:buClr>
                <a:srgbClr val="06192F"/>
              </a:buClr>
              <a:buSzPts val="2000"/>
              <a:buChar char="•"/>
            </a:pPr>
            <a:r>
              <a:rPr lang="en-US">
                <a:solidFill>
                  <a:srgbClr val="06192F"/>
                </a:solidFill>
              </a:rPr>
              <a:t>Increased professional trust from employers or the public </a:t>
            </a:r>
            <a:endParaRPr/>
          </a:p>
          <a:p>
            <a:pPr indent="-182880" lvl="1" marL="182880" rtl="0" algn="l">
              <a:lnSpc>
                <a:spcPct val="100000"/>
              </a:lnSpc>
              <a:spcBef>
                <a:spcPts val="1000"/>
              </a:spcBef>
              <a:spcAft>
                <a:spcPts val="0"/>
              </a:spcAft>
              <a:buClr>
                <a:srgbClr val="06192F"/>
              </a:buClr>
              <a:buSzPts val="2000"/>
              <a:buChar char="•"/>
            </a:pPr>
            <a:r>
              <a:rPr lang="en-US">
                <a:solidFill>
                  <a:srgbClr val="06192F"/>
                </a:solidFill>
              </a:rPr>
              <a:t>Increased autonomy in the workplace </a:t>
            </a:r>
            <a:endParaRPr/>
          </a:p>
          <a:p>
            <a:pPr indent="-182880" lvl="1" marL="182880" rtl="0" algn="l">
              <a:lnSpc>
                <a:spcPct val="100000"/>
              </a:lnSpc>
              <a:spcBef>
                <a:spcPts val="1000"/>
              </a:spcBef>
              <a:spcAft>
                <a:spcPts val="0"/>
              </a:spcAft>
              <a:buClr>
                <a:srgbClr val="06192F"/>
              </a:buClr>
              <a:buSzPts val="2000"/>
              <a:buChar char="•"/>
            </a:pPr>
            <a:r>
              <a:rPr lang="en-US">
                <a:solidFill>
                  <a:srgbClr val="06192F"/>
                </a:solidFill>
              </a:rPr>
              <a:t>Better compensation and career longevity </a:t>
            </a:r>
            <a:endParaRPr/>
          </a:p>
        </p:txBody>
      </p:sp>
      <p:sp>
        <p:nvSpPr>
          <p:cNvPr id="464" name="Google Shape;464;p11"/>
          <p:cNvSpPr txBox="1"/>
          <p:nvPr/>
        </p:nvSpPr>
        <p:spPr>
          <a:xfrm>
            <a:off x="649288" y="5965902"/>
            <a:ext cx="10111639" cy="62446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6192F"/>
              </a:buClr>
              <a:buSzPts val="1400"/>
              <a:buFont typeface="Arial"/>
              <a:buNone/>
            </a:pPr>
            <a:r>
              <a:rPr b="0" i="0" lang="en-US" sz="1400" u="none" cap="none" strike="noStrike">
                <a:solidFill>
                  <a:srgbClr val="06192F"/>
                </a:solidFill>
                <a:latin typeface="Arial"/>
                <a:ea typeface="Arial"/>
                <a:cs typeface="Arial"/>
                <a:sym typeface="Arial"/>
              </a:rPr>
              <a:t>Content for this statement inspired by the Institute for Credentialing Excellence, 2012, A Look at the Value of Professional Certification https://www.credentialingexcellence.org/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12"/>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Value to the public</a:t>
            </a:r>
            <a:endParaRPr/>
          </a:p>
        </p:txBody>
      </p:sp>
      <p:sp>
        <p:nvSpPr>
          <p:cNvPr id="470" name="Google Shape;470;p12"/>
          <p:cNvSpPr txBox="1"/>
          <p:nvPr>
            <p:ph idx="1" type="body"/>
          </p:nvPr>
        </p:nvSpPr>
        <p:spPr>
          <a:xfrm>
            <a:off x="649288" y="1620078"/>
            <a:ext cx="10960100" cy="3922078"/>
          </a:xfrm>
          <a:prstGeom prst="rect">
            <a:avLst/>
          </a:prstGeom>
          <a:noFill/>
          <a:ln>
            <a:noFill/>
          </a:ln>
        </p:spPr>
        <p:txBody>
          <a:bodyPr anchorCtr="0" anchor="t" bIns="0" lIns="0" spcFirstLastPara="1" rIns="0" wrap="square" tIns="0">
            <a:noAutofit/>
          </a:bodyPr>
          <a:lstStyle/>
          <a:p>
            <a:pPr indent="-182880" lvl="1" marL="182880" rtl="0" algn="l">
              <a:lnSpc>
                <a:spcPct val="100000"/>
              </a:lnSpc>
              <a:spcBef>
                <a:spcPts val="0"/>
              </a:spcBef>
              <a:spcAft>
                <a:spcPts val="0"/>
              </a:spcAft>
              <a:buClr>
                <a:srgbClr val="06192F"/>
              </a:buClr>
              <a:buSzPts val="2000"/>
              <a:buChar char="•"/>
            </a:pPr>
            <a:r>
              <a:rPr lang="en-US">
                <a:solidFill>
                  <a:srgbClr val="06192F"/>
                </a:solidFill>
              </a:rPr>
              <a:t>Through increasing competencies, patient outcomes can improve! </a:t>
            </a:r>
            <a:endParaRPr/>
          </a:p>
          <a:p>
            <a:pPr indent="-182880" lvl="1" marL="182880" rtl="0" algn="l">
              <a:lnSpc>
                <a:spcPct val="100000"/>
              </a:lnSpc>
              <a:spcBef>
                <a:spcPts val="1000"/>
              </a:spcBef>
              <a:spcAft>
                <a:spcPts val="0"/>
              </a:spcAft>
              <a:buClr>
                <a:srgbClr val="06192F"/>
              </a:buClr>
              <a:buSzPts val="2000"/>
              <a:buChar char="•"/>
            </a:pPr>
            <a:r>
              <a:rPr lang="en-US">
                <a:solidFill>
                  <a:srgbClr val="06192F"/>
                </a:solidFill>
              </a:rPr>
              <a:t>Hospitals with a CIC certified IP participated in infection prevention collaboratives and were more likely to use evidence-based catheter-related bloodstream infection prevention practices.</a:t>
            </a:r>
            <a:endParaRPr/>
          </a:p>
          <a:p>
            <a:pPr indent="-182880" lvl="1" marL="182880" rtl="0" algn="l">
              <a:lnSpc>
                <a:spcPct val="100000"/>
              </a:lnSpc>
              <a:spcBef>
                <a:spcPts val="1000"/>
              </a:spcBef>
              <a:spcAft>
                <a:spcPts val="0"/>
              </a:spcAft>
              <a:buClr>
                <a:srgbClr val="06192F"/>
              </a:buClr>
              <a:buSzPts val="2000"/>
              <a:buChar char="•"/>
            </a:pPr>
            <a:r>
              <a:rPr lang="en-US">
                <a:solidFill>
                  <a:srgbClr val="06192F"/>
                </a:solidFill>
              </a:rPr>
              <a:t>Hospitals with a CIC certified IP supported evidence-based antimicrobial stewardship, device-associated health care–associated infection interventions, nurse-initiated urinary catheters discontinue protocols, and ventilator-associated pneumonia prevention practices. </a:t>
            </a:r>
            <a:endParaRPr/>
          </a:p>
        </p:txBody>
      </p:sp>
      <p:sp>
        <p:nvSpPr>
          <p:cNvPr id="471" name="Google Shape;471;p12"/>
          <p:cNvSpPr txBox="1"/>
          <p:nvPr/>
        </p:nvSpPr>
        <p:spPr>
          <a:xfrm>
            <a:off x="649288" y="5965902"/>
            <a:ext cx="10111639" cy="624469"/>
          </a:xfrm>
          <a:prstGeom prst="rect">
            <a:avLst/>
          </a:prstGeom>
          <a:noFill/>
          <a:ln>
            <a:noFill/>
          </a:ln>
        </p:spPr>
        <p:txBody>
          <a:bodyPr anchorCtr="0" anchor="t" bIns="0" lIns="0" spcFirstLastPara="1" rIns="0" wrap="square" tIns="0">
            <a:noAutofit/>
          </a:bodyPr>
          <a:lstStyle/>
          <a:p>
            <a:pPr indent="0" lvl="0" marL="114300" marR="0" rtl="0" algn="l">
              <a:lnSpc>
                <a:spcPct val="100000"/>
              </a:lnSpc>
              <a:spcBef>
                <a:spcPts val="0"/>
              </a:spcBef>
              <a:spcAft>
                <a:spcPts val="0"/>
              </a:spcAft>
              <a:buClr>
                <a:srgbClr val="06192F"/>
              </a:buClr>
              <a:buSzPts val="1400"/>
              <a:buFont typeface="Arial"/>
              <a:buNone/>
            </a:pPr>
            <a:r>
              <a:rPr b="0" i="0" lang="en-US" sz="1400" u="none" cap="none" strike="noStrike">
                <a:solidFill>
                  <a:srgbClr val="06192F"/>
                </a:solidFill>
                <a:latin typeface="Arial"/>
                <a:ea typeface="Arial"/>
                <a:cs typeface="Arial"/>
                <a:sym typeface="Arial"/>
              </a:rPr>
              <a:t>American Journal of Infection Control 47 (2019) 1265−1269</a:t>
            </a:r>
            <a:endParaRPr/>
          </a:p>
          <a:p>
            <a:pPr indent="0" lvl="0" marL="114300" marR="0" rtl="0" algn="l">
              <a:lnSpc>
                <a:spcPct val="100000"/>
              </a:lnSpc>
              <a:spcBef>
                <a:spcPts val="0"/>
              </a:spcBef>
              <a:spcAft>
                <a:spcPts val="0"/>
              </a:spcAft>
              <a:buClr>
                <a:srgbClr val="06192F"/>
              </a:buClr>
              <a:buSzPts val="1400"/>
              <a:buFont typeface="Arial"/>
              <a:buNone/>
            </a:pPr>
            <a:r>
              <a:rPr b="0" i="0" lang="en-US" sz="1400" u="none" cap="none" strike="noStrike">
                <a:solidFill>
                  <a:srgbClr val="06192F"/>
                </a:solidFill>
                <a:latin typeface="Arial"/>
                <a:ea typeface="Arial"/>
                <a:cs typeface="Arial"/>
                <a:sym typeface="Arial"/>
              </a:rPr>
              <a:t>American Journal of Infection Control Published online: June 25, 2022 </a:t>
            </a:r>
            <a:endParaRPr/>
          </a:p>
          <a:p>
            <a:pPr indent="0" lvl="0" marL="114300" marR="0" rtl="0" algn="l">
              <a:lnSpc>
                <a:spcPct val="100000"/>
              </a:lnSpc>
              <a:spcBef>
                <a:spcPts val="0"/>
              </a:spcBef>
              <a:spcAft>
                <a:spcPts val="0"/>
              </a:spcAft>
              <a:buClr>
                <a:srgbClr val="06192F"/>
              </a:buClr>
              <a:buSzPts val="1400"/>
              <a:buFont typeface="Arial"/>
              <a:buNone/>
            </a:pPr>
            <a:r>
              <a:rPr b="0" i="0" lang="en-US" sz="1400" u="none" cap="none" strike="noStrike">
                <a:solidFill>
                  <a:srgbClr val="06192F"/>
                </a:solidFill>
                <a:latin typeface="Arial"/>
                <a:ea typeface="Arial"/>
                <a:cs typeface="Arial"/>
                <a:sym typeface="Arial"/>
              </a:rPr>
              <a:t>p334-339</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13"/>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Value to Employers and Hiring Managers</a:t>
            </a:r>
            <a:endParaRPr/>
          </a:p>
        </p:txBody>
      </p:sp>
      <p:sp>
        <p:nvSpPr>
          <p:cNvPr id="477" name="Google Shape;477;p13"/>
          <p:cNvSpPr txBox="1"/>
          <p:nvPr>
            <p:ph idx="1" type="body"/>
          </p:nvPr>
        </p:nvSpPr>
        <p:spPr>
          <a:xfrm>
            <a:off x="649288" y="1620078"/>
            <a:ext cx="10960100" cy="3922078"/>
          </a:xfrm>
          <a:prstGeom prst="rect">
            <a:avLst/>
          </a:prstGeom>
          <a:noFill/>
          <a:ln>
            <a:noFill/>
          </a:ln>
        </p:spPr>
        <p:txBody>
          <a:bodyPr anchorCtr="0" anchor="t" bIns="0" lIns="0" spcFirstLastPara="1" rIns="0" wrap="square" tIns="0">
            <a:noAutofit/>
          </a:bodyPr>
          <a:lstStyle/>
          <a:p>
            <a:pPr indent="-182880" lvl="1" marL="182880" rtl="0" algn="l">
              <a:lnSpc>
                <a:spcPct val="100000"/>
              </a:lnSpc>
              <a:spcBef>
                <a:spcPts val="0"/>
              </a:spcBef>
              <a:spcAft>
                <a:spcPts val="0"/>
              </a:spcAft>
              <a:buClr>
                <a:srgbClr val="06192F"/>
              </a:buClr>
              <a:buSzPts val="2000"/>
              <a:buChar char="•"/>
            </a:pPr>
            <a:r>
              <a:rPr lang="en-US">
                <a:solidFill>
                  <a:srgbClr val="06192F"/>
                </a:solidFill>
              </a:rPr>
              <a:t>Research has shown that organizations value certifications highly when making selection decisions.</a:t>
            </a:r>
            <a:r>
              <a:rPr baseline="30000" lang="en-US">
                <a:solidFill>
                  <a:srgbClr val="06192F"/>
                </a:solidFill>
              </a:rPr>
              <a:t>1</a:t>
            </a:r>
            <a:r>
              <a:rPr lang="en-US">
                <a:solidFill>
                  <a:srgbClr val="06192F"/>
                </a:solidFill>
              </a:rPr>
              <a:t> </a:t>
            </a:r>
            <a:endParaRPr/>
          </a:p>
          <a:p>
            <a:pPr indent="-182880" lvl="1" marL="182880" rtl="0" algn="l">
              <a:lnSpc>
                <a:spcPct val="100000"/>
              </a:lnSpc>
              <a:spcBef>
                <a:spcPts val="1000"/>
              </a:spcBef>
              <a:spcAft>
                <a:spcPts val="0"/>
              </a:spcAft>
              <a:buClr>
                <a:srgbClr val="06192F"/>
              </a:buClr>
              <a:buSzPts val="2000"/>
              <a:buChar char="•"/>
            </a:pPr>
            <a:r>
              <a:rPr lang="en-US">
                <a:solidFill>
                  <a:srgbClr val="06192F"/>
                </a:solidFill>
              </a:rPr>
              <a:t>When determining a practitioner‘s commitment to a profession, HR specialists consider knowledge, skill, and performance value factors, as well as the role of certifications. Thus, certification may reduce employee turnover and enhance employee satisfaction. </a:t>
            </a:r>
            <a:endParaRPr/>
          </a:p>
        </p:txBody>
      </p:sp>
      <p:sp>
        <p:nvSpPr>
          <p:cNvPr id="478" name="Google Shape;478;p13"/>
          <p:cNvSpPr txBox="1"/>
          <p:nvPr/>
        </p:nvSpPr>
        <p:spPr>
          <a:xfrm>
            <a:off x="649288" y="5965902"/>
            <a:ext cx="10111639" cy="624469"/>
          </a:xfrm>
          <a:prstGeom prst="rect">
            <a:avLst/>
          </a:prstGeom>
          <a:noFill/>
          <a:ln>
            <a:noFill/>
          </a:ln>
        </p:spPr>
        <p:txBody>
          <a:bodyPr anchorCtr="0" anchor="t" bIns="0" lIns="0" spcFirstLastPara="1" rIns="0" wrap="square" tIns="0">
            <a:noAutofit/>
          </a:bodyPr>
          <a:lstStyle/>
          <a:p>
            <a:pPr indent="0" lvl="0" marL="114300" marR="0" rtl="0" algn="l">
              <a:lnSpc>
                <a:spcPct val="100000"/>
              </a:lnSpc>
              <a:spcBef>
                <a:spcPts val="0"/>
              </a:spcBef>
              <a:spcAft>
                <a:spcPts val="0"/>
              </a:spcAft>
              <a:buClr>
                <a:srgbClr val="404040"/>
              </a:buClr>
              <a:buSzPts val="1400"/>
              <a:buFont typeface="Arial"/>
              <a:buNone/>
            </a:pPr>
            <a:r>
              <a:rPr b="0" baseline="30000" i="0" lang="en-US" sz="1400" u="none" cap="none" strike="noStrike">
                <a:solidFill>
                  <a:srgbClr val="404040"/>
                </a:solidFill>
                <a:latin typeface="Domine"/>
                <a:ea typeface="Domine"/>
                <a:cs typeface="Domine"/>
                <a:sym typeface="Domine"/>
              </a:rPr>
              <a:t>1</a:t>
            </a:r>
            <a:r>
              <a:rPr b="0" i="0" lang="en-US" sz="1400" u="none" cap="none" strike="noStrike">
                <a:solidFill>
                  <a:srgbClr val="06192F"/>
                </a:solidFill>
                <a:latin typeface="Arial"/>
                <a:ea typeface="Arial"/>
                <a:cs typeface="Arial"/>
                <a:sym typeface="Arial"/>
              </a:rPr>
              <a:t>Garza, Adela &amp; Morgeson, Frederick. (2012). Exploring the link between organizational values and human resource certification. Human Resource Management Review. 22. 271–278. 10.1016/j.hrmr.2012.06.011.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3da310717da_4_5"/>
          <p:cNvSpPr txBox="1"/>
          <p:nvPr>
            <p:ph type="title"/>
          </p:nvPr>
        </p:nvSpPr>
        <p:spPr>
          <a:xfrm>
            <a:off x="1097280" y="286603"/>
            <a:ext cx="10058400" cy="1450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Welcome &amp; Introduction</a:t>
            </a:r>
            <a:endParaRPr/>
          </a:p>
        </p:txBody>
      </p:sp>
      <p:sp>
        <p:nvSpPr>
          <p:cNvPr id="164" name="Google Shape;164;g3da310717da_4_5"/>
          <p:cNvSpPr txBox="1"/>
          <p:nvPr>
            <p:ph idx="1" type="body"/>
          </p:nvPr>
        </p:nvSpPr>
        <p:spPr>
          <a:xfrm>
            <a:off x="1097280" y="1845734"/>
            <a:ext cx="10058400" cy="4023300"/>
          </a:xfrm>
          <a:prstGeom prst="rect">
            <a:avLst/>
          </a:prstGeom>
        </p:spPr>
        <p:txBody>
          <a:bodyPr anchorCtr="0" anchor="t" bIns="45700" lIns="0" spcFirstLastPara="1" rIns="0" wrap="square" tIns="45700">
            <a:normAutofit/>
          </a:bodyPr>
          <a:lstStyle/>
          <a:p>
            <a:pPr indent="0" lvl="0" marL="0" rtl="0" algn="l">
              <a:spcBef>
                <a:spcPts val="1200"/>
              </a:spcBef>
              <a:spcAft>
                <a:spcPts val="0"/>
              </a:spcAft>
              <a:buNone/>
            </a:pPr>
            <a:r>
              <a:rPr lang="en-US" sz="3300"/>
              <a:t>First time attendees</a:t>
            </a:r>
            <a:endParaRPr sz="3300"/>
          </a:p>
          <a:p>
            <a:pPr indent="0" lvl="0" marL="0" rtl="0" algn="l">
              <a:spcBef>
                <a:spcPts val="1200"/>
              </a:spcBef>
              <a:spcAft>
                <a:spcPts val="0"/>
              </a:spcAft>
              <a:buNone/>
            </a:pPr>
            <a:r>
              <a:rPr lang="en-US" sz="3300"/>
              <a:t>Share your: Name, Organization, Role &amp; Fun Fact (optional)</a:t>
            </a:r>
            <a:endParaRPr sz="33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descr="Diploma" id="483" name="Google Shape;483;p14"/>
          <p:cNvSpPr/>
          <p:nvPr/>
        </p:nvSpPr>
        <p:spPr>
          <a:xfrm>
            <a:off x="1031359" y="1019838"/>
            <a:ext cx="4041157" cy="4041157"/>
          </a:xfrm>
          <a:prstGeom prst="rect">
            <a:avLst/>
          </a:prstGeom>
          <a:noFill/>
          <a:ln>
            <a:noFill/>
          </a:ln>
        </p:spPr>
      </p:sp>
      <p:sp>
        <p:nvSpPr>
          <p:cNvPr id="484" name="Google Shape;484;p14"/>
          <p:cNvSpPr txBox="1"/>
          <p:nvPr/>
        </p:nvSpPr>
        <p:spPr>
          <a:xfrm>
            <a:off x="6094102" y="471056"/>
            <a:ext cx="5287259" cy="1454051"/>
          </a:xfrm>
          <a:prstGeom prst="rect">
            <a:avLst/>
          </a:prstGeom>
          <a:noFill/>
          <a:ln>
            <a:noFill/>
          </a:ln>
        </p:spPr>
        <p:txBody>
          <a:bodyPr anchorCtr="0" anchor="t" bIns="45700" lIns="91425" spcFirstLastPara="1" rIns="91425" wrap="square" tIns="45700">
            <a:normAutofit fontScale="97500"/>
          </a:bodyPr>
          <a:lstStyle/>
          <a:p>
            <a:pPr indent="0" lvl="0" marL="0" marR="0" rtl="0" algn="l">
              <a:lnSpc>
                <a:spcPct val="100000"/>
              </a:lnSpc>
              <a:spcBef>
                <a:spcPts val="0"/>
              </a:spcBef>
              <a:spcAft>
                <a:spcPts val="0"/>
              </a:spcAft>
              <a:buClr>
                <a:srgbClr val="000000"/>
              </a:buClr>
              <a:buSzPct val="100000"/>
              <a:buFont typeface="Arial"/>
              <a:buNone/>
            </a:pPr>
            <a:r>
              <a:rPr b="1" i="0" lang="en-US" sz="3100" u="none" cap="none" strike="noStrike">
                <a:solidFill>
                  <a:srgbClr val="000000"/>
                </a:solidFill>
                <a:latin typeface="Georgia"/>
                <a:ea typeface="Georgia"/>
                <a:cs typeface="Georgia"/>
                <a:sym typeface="Georgia"/>
              </a:rPr>
              <a:t>How to prepare for CBIC certification- Step 1</a:t>
            </a:r>
            <a:endParaRPr/>
          </a:p>
        </p:txBody>
      </p:sp>
      <p:sp>
        <p:nvSpPr>
          <p:cNvPr id="485" name="Google Shape;485;p14"/>
          <p:cNvSpPr txBox="1"/>
          <p:nvPr/>
        </p:nvSpPr>
        <p:spPr>
          <a:xfrm>
            <a:off x="6094501" y="1609355"/>
            <a:ext cx="4977578" cy="3639289"/>
          </a:xfrm>
          <a:prstGeom prst="rect">
            <a:avLst/>
          </a:prstGeom>
          <a:noFill/>
          <a:ln>
            <a:noFill/>
          </a:ln>
        </p:spPr>
        <p:txBody>
          <a:bodyPr anchorCtr="0" anchor="ctr" bIns="45700" lIns="91425" spcFirstLastPara="1" rIns="91425" wrap="square" tIns="45700">
            <a:normAutofit fontScale="92500"/>
          </a:bodyPr>
          <a:lstStyle/>
          <a:p>
            <a:pPr indent="0" lvl="0" marL="0" marR="0" rtl="0" algn="l">
              <a:lnSpc>
                <a:spcPct val="100000"/>
              </a:lnSpc>
              <a:spcBef>
                <a:spcPts val="0"/>
              </a:spcBef>
              <a:spcAft>
                <a:spcPts val="0"/>
              </a:spcAft>
              <a:buClr>
                <a:srgbClr val="000000"/>
              </a:buClr>
              <a:buSzPct val="100000"/>
              <a:buFont typeface="Arial"/>
              <a:buNone/>
            </a:pPr>
            <a:r>
              <a:rPr b="0" i="0" lang="en-US" sz="3300" u="none" cap="none" strike="noStrike">
                <a:solidFill>
                  <a:srgbClr val="000000"/>
                </a:solidFill>
                <a:latin typeface="Georgia"/>
                <a:ea typeface="Georgia"/>
                <a:cs typeface="Georgia"/>
                <a:sym typeface="Georgia"/>
              </a:rPr>
              <a:t>Review the eligibility guidelines and understand the differences between certifications. These guidelines are designed to set candidates up for success on exam day.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descr="A close-up of a person wearing a mask&#10;&#10;Description automatically generated" id="491" name="Google Shape;491;p15"/>
          <p:cNvPicPr preferRelativeResize="0"/>
          <p:nvPr/>
        </p:nvPicPr>
        <p:blipFill rotWithShape="1">
          <a:blip r:embed="rId3">
            <a:alphaModFix amt="83000"/>
          </a:blip>
          <a:srcRect b="0" l="8187" r="2686" t="24447"/>
          <a:stretch/>
        </p:blipFill>
        <p:spPr>
          <a:xfrm>
            <a:off x="0" y="0"/>
            <a:ext cx="12192000" cy="6858000"/>
          </a:xfrm>
          <a:prstGeom prst="rect">
            <a:avLst/>
          </a:prstGeom>
          <a:solidFill>
            <a:schemeClr val="dk1"/>
          </a:solidFill>
          <a:ln>
            <a:noFill/>
          </a:ln>
        </p:spPr>
      </p:pic>
      <p:sp>
        <p:nvSpPr>
          <p:cNvPr id="492" name="Google Shape;492;p15"/>
          <p:cNvSpPr/>
          <p:nvPr/>
        </p:nvSpPr>
        <p:spPr>
          <a:xfrm>
            <a:off x="1440675" y="2641600"/>
            <a:ext cx="3657600" cy="155448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493" name="Google Shape;493;p15"/>
          <p:cNvSpPr/>
          <p:nvPr/>
        </p:nvSpPr>
        <p:spPr>
          <a:xfrm>
            <a:off x="5098274" y="2641600"/>
            <a:ext cx="5841071" cy="155448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494" name="Google Shape;494;p15"/>
          <p:cNvSpPr txBox="1"/>
          <p:nvPr/>
        </p:nvSpPr>
        <p:spPr>
          <a:xfrm>
            <a:off x="1701025" y="3095674"/>
            <a:ext cx="300990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600"/>
              <a:buFont typeface="Arial"/>
              <a:buNone/>
            </a:pPr>
            <a:r>
              <a:rPr b="1" i="0" lang="en-US" sz="3600" u="none" cap="none" strike="noStrike">
                <a:solidFill>
                  <a:srgbClr val="FFFFFF"/>
                </a:solidFill>
                <a:latin typeface="Arial"/>
                <a:ea typeface="Arial"/>
                <a:cs typeface="Arial"/>
                <a:sym typeface="Arial"/>
              </a:rPr>
              <a:t>ASSOCIATE</a:t>
            </a:r>
            <a:endParaRPr/>
          </a:p>
        </p:txBody>
      </p:sp>
      <p:sp>
        <p:nvSpPr>
          <p:cNvPr id="495" name="Google Shape;495;p15"/>
          <p:cNvSpPr txBox="1"/>
          <p:nvPr/>
        </p:nvSpPr>
        <p:spPr>
          <a:xfrm>
            <a:off x="5435212" y="2890391"/>
            <a:ext cx="5292338"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6192F"/>
              </a:buClr>
              <a:buSzPts val="3200"/>
              <a:buFont typeface="Arial"/>
              <a:buNone/>
            </a:pPr>
            <a:r>
              <a:rPr b="1" i="0" lang="en-US" sz="3200" u="none" cap="none" strike="noStrike">
                <a:solidFill>
                  <a:srgbClr val="06192F"/>
                </a:solidFill>
                <a:latin typeface="Arial"/>
                <a:ea typeface="Arial"/>
                <a:cs typeface="Arial"/>
                <a:sym typeface="Arial"/>
              </a:rPr>
              <a:t>INFECTION PREVENTION AND CONTROL</a:t>
            </a:r>
            <a:endParaRPr/>
          </a:p>
        </p:txBody>
      </p:sp>
      <p:cxnSp>
        <p:nvCxnSpPr>
          <p:cNvPr id="496" name="Google Shape;496;p15"/>
          <p:cNvCxnSpPr/>
          <p:nvPr/>
        </p:nvCxnSpPr>
        <p:spPr>
          <a:xfrm>
            <a:off x="1440675" y="4330700"/>
            <a:ext cx="9498670" cy="0"/>
          </a:xfrm>
          <a:prstGeom prst="straightConnector1">
            <a:avLst/>
          </a:prstGeom>
          <a:noFill/>
          <a:ln cap="flat" cmpd="sng" w="34925">
            <a:solidFill>
              <a:schemeClr val="dk2"/>
            </a:solidFill>
            <a:prstDash val="solid"/>
            <a:miter lim="800000"/>
            <a:headEnd len="sm" w="sm" type="none"/>
            <a:tailEnd len="sm" w="sm" type="none"/>
          </a:ln>
        </p:spPr>
      </p:cxnSp>
      <p:pic>
        <p:nvPicPr>
          <p:cNvPr id="497" name="Google Shape;497;p15"/>
          <p:cNvPicPr preferRelativeResize="0"/>
          <p:nvPr/>
        </p:nvPicPr>
        <p:blipFill rotWithShape="1">
          <a:blip r:embed="rId4">
            <a:alphaModFix/>
          </a:blip>
          <a:srcRect b="0" l="0" r="0" t="0"/>
          <a:stretch/>
        </p:blipFill>
        <p:spPr>
          <a:xfrm>
            <a:off x="11130041" y="6333050"/>
            <a:ext cx="843124" cy="33538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16"/>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CBIC Certification: a-IPC™</a:t>
            </a:r>
            <a:endParaRPr/>
          </a:p>
        </p:txBody>
      </p:sp>
      <p:sp>
        <p:nvSpPr>
          <p:cNvPr id="504" name="Google Shape;504;p16"/>
          <p:cNvSpPr txBox="1"/>
          <p:nvPr>
            <p:ph idx="1" type="body"/>
          </p:nvPr>
        </p:nvSpPr>
        <p:spPr>
          <a:xfrm>
            <a:off x="2241395" y="1620078"/>
            <a:ext cx="8341112" cy="4323522"/>
          </a:xfrm>
          <a:prstGeom prst="rect">
            <a:avLst/>
          </a:prstGeom>
          <a:noFill/>
          <a:ln>
            <a:noFill/>
          </a:ln>
        </p:spPr>
        <p:txBody>
          <a:bodyPr anchorCtr="0" anchor="t" bIns="0" lIns="0" spcFirstLastPara="1" rIns="0" wrap="square" tIns="0">
            <a:noAutofit/>
          </a:bodyPr>
          <a:lstStyle/>
          <a:p>
            <a:pPr indent="-182880" lvl="0" marL="182880" rtl="0" algn="l">
              <a:lnSpc>
                <a:spcPct val="100000"/>
              </a:lnSpc>
              <a:spcBef>
                <a:spcPts val="0"/>
              </a:spcBef>
              <a:spcAft>
                <a:spcPts val="0"/>
              </a:spcAft>
              <a:buClr>
                <a:srgbClr val="06192F"/>
              </a:buClr>
              <a:buSzPts val="2000"/>
              <a:buFont typeface="Arial"/>
              <a:buChar char="•"/>
            </a:pPr>
            <a:r>
              <a:rPr lang="en-US">
                <a:solidFill>
                  <a:srgbClr val="06192F"/>
                </a:solidFill>
              </a:rPr>
              <a:t>Entry-level certification examination is a measure of basic infection prevention knowledge. </a:t>
            </a:r>
            <a:endParaRPr/>
          </a:p>
          <a:p>
            <a:pPr indent="-182880" lvl="0" marL="182880" rtl="0" algn="l">
              <a:lnSpc>
                <a:spcPct val="100000"/>
              </a:lnSpc>
              <a:spcBef>
                <a:spcPts val="1000"/>
              </a:spcBef>
              <a:spcAft>
                <a:spcPts val="0"/>
              </a:spcAft>
              <a:buClr>
                <a:srgbClr val="06192F"/>
              </a:buClr>
              <a:buSzPts val="2000"/>
              <a:buFont typeface="Arial"/>
              <a:buChar char="•"/>
            </a:pPr>
            <a:r>
              <a:rPr lang="en-US">
                <a:solidFill>
                  <a:srgbClr val="06192F"/>
                </a:solidFill>
              </a:rPr>
              <a:t>Recertification is completed via infection prevention units or examination.</a:t>
            </a:r>
            <a:endParaRPr/>
          </a:p>
          <a:p>
            <a:pPr indent="-182880" lvl="0" marL="182880" rtl="0" algn="l">
              <a:lnSpc>
                <a:spcPct val="100000"/>
              </a:lnSpc>
              <a:spcBef>
                <a:spcPts val="1000"/>
              </a:spcBef>
              <a:spcAft>
                <a:spcPts val="0"/>
              </a:spcAft>
              <a:buClr>
                <a:srgbClr val="06192F"/>
              </a:buClr>
              <a:buSzPts val="2000"/>
              <a:buFont typeface="Arial"/>
              <a:buChar char="•"/>
            </a:pPr>
            <a:r>
              <a:rPr lang="en-US">
                <a:solidFill>
                  <a:srgbClr val="06192F"/>
                </a:solidFill>
              </a:rPr>
              <a:t>Intended for those interested in gaining expertise or pursuing careers in infection prevention and control.</a:t>
            </a:r>
            <a:endParaRPr/>
          </a:p>
          <a:p>
            <a:pPr indent="-182880" lvl="0" marL="182880" rtl="0" algn="l">
              <a:lnSpc>
                <a:spcPct val="100000"/>
              </a:lnSpc>
              <a:spcBef>
                <a:spcPts val="1000"/>
              </a:spcBef>
              <a:spcAft>
                <a:spcPts val="0"/>
              </a:spcAft>
              <a:buClr>
                <a:srgbClr val="06192F"/>
              </a:buClr>
              <a:buSzPts val="2000"/>
              <a:buFont typeface="Arial"/>
              <a:buChar char="•"/>
            </a:pPr>
            <a:r>
              <a:rPr lang="en-US">
                <a:solidFill>
                  <a:srgbClr val="06192F"/>
                </a:solidFill>
              </a:rPr>
              <a:t>Successful certificants have a credential that demonstrates their level of interest and dedication to the field. </a:t>
            </a:r>
            <a:endParaRPr/>
          </a:p>
          <a:p>
            <a:pPr indent="-182880" lvl="0" marL="182880" rtl="0" algn="l">
              <a:lnSpc>
                <a:spcPct val="100000"/>
              </a:lnSpc>
              <a:spcBef>
                <a:spcPts val="1000"/>
              </a:spcBef>
              <a:spcAft>
                <a:spcPts val="0"/>
              </a:spcAft>
              <a:buClr>
                <a:srgbClr val="06192F"/>
              </a:buClr>
              <a:buSzPts val="2000"/>
              <a:buFont typeface="Arial"/>
              <a:buChar char="•"/>
            </a:pPr>
            <a:r>
              <a:rPr lang="en-US">
                <a:solidFill>
                  <a:srgbClr val="06192F"/>
                </a:solidFill>
              </a:rPr>
              <a:t>Can help with a transition to acute or long-term care.</a:t>
            </a:r>
            <a:endParaRPr/>
          </a:p>
          <a:p>
            <a:pPr indent="-182880" lvl="0" marL="182880" rtl="0" algn="l">
              <a:lnSpc>
                <a:spcPct val="100000"/>
              </a:lnSpc>
              <a:spcBef>
                <a:spcPts val="1000"/>
              </a:spcBef>
              <a:spcAft>
                <a:spcPts val="0"/>
              </a:spcAft>
              <a:buClr>
                <a:srgbClr val="06192F"/>
              </a:buClr>
              <a:buSzPts val="2000"/>
              <a:buFont typeface="Arial"/>
              <a:buChar char="•"/>
            </a:pPr>
            <a:r>
              <a:rPr lang="en-US">
                <a:solidFill>
                  <a:srgbClr val="06192F"/>
                </a:solidFill>
              </a:rPr>
              <a:t>Demonstrates proficiency in what you do.</a:t>
            </a:r>
            <a:endParaRPr/>
          </a:p>
          <a:p>
            <a:pPr indent="-182880" lvl="0" marL="182880" rtl="0" algn="l">
              <a:lnSpc>
                <a:spcPct val="100000"/>
              </a:lnSpc>
              <a:spcBef>
                <a:spcPts val="1000"/>
              </a:spcBef>
              <a:spcAft>
                <a:spcPts val="0"/>
              </a:spcAft>
              <a:buClr>
                <a:srgbClr val="06192F"/>
              </a:buClr>
              <a:buSzPts val="2000"/>
              <a:buFont typeface="Arial"/>
              <a:buChar char="•"/>
            </a:pPr>
            <a:r>
              <a:rPr b="1" lang="en-US">
                <a:solidFill>
                  <a:srgbClr val="06192F"/>
                </a:solidFill>
              </a:rPr>
              <a:t>Stands out to hiring managers! </a:t>
            </a:r>
            <a:endParaRPr/>
          </a:p>
        </p:txBody>
      </p:sp>
      <p:pic>
        <p:nvPicPr>
          <p:cNvPr id="505" name="Google Shape;505;p16"/>
          <p:cNvPicPr preferRelativeResize="0"/>
          <p:nvPr/>
        </p:nvPicPr>
        <p:blipFill rotWithShape="1">
          <a:blip r:embed="rId3">
            <a:alphaModFix/>
          </a:blip>
          <a:srcRect b="0" l="0" r="0" t="0"/>
          <a:stretch/>
        </p:blipFill>
        <p:spPr>
          <a:xfrm>
            <a:off x="649288" y="1620078"/>
            <a:ext cx="939800" cy="1282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17"/>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a-IPC™ Beta Testing</a:t>
            </a:r>
            <a:endParaRPr/>
          </a:p>
        </p:txBody>
      </p:sp>
      <p:sp>
        <p:nvSpPr>
          <p:cNvPr id="512" name="Google Shape;512;p17"/>
          <p:cNvSpPr txBox="1"/>
          <p:nvPr>
            <p:ph idx="1" type="body"/>
          </p:nvPr>
        </p:nvSpPr>
        <p:spPr>
          <a:xfrm>
            <a:off x="2241395" y="1620077"/>
            <a:ext cx="9420518" cy="4555435"/>
          </a:xfrm>
          <a:prstGeom prst="rect">
            <a:avLst/>
          </a:prstGeom>
          <a:noFill/>
          <a:ln>
            <a:noFill/>
          </a:ln>
        </p:spPr>
        <p:txBody>
          <a:bodyPr anchorCtr="0" anchor="t" bIns="0" lIns="0" spcFirstLastPara="1" rIns="0" wrap="square" tIns="0">
            <a:noAutofit/>
          </a:bodyPr>
          <a:lstStyle/>
          <a:p>
            <a:pPr indent="-182880" lvl="0" marL="182880" rtl="0" algn="l">
              <a:lnSpc>
                <a:spcPct val="100000"/>
              </a:lnSpc>
              <a:spcBef>
                <a:spcPts val="0"/>
              </a:spcBef>
              <a:spcAft>
                <a:spcPts val="0"/>
              </a:spcAft>
              <a:buClr>
                <a:schemeClr val="dk1"/>
              </a:buClr>
              <a:buSzPts val="2000"/>
              <a:buFont typeface="Arial"/>
              <a:buChar char="•"/>
            </a:pPr>
            <a:r>
              <a:rPr lang="en-US"/>
              <a:t>Effective May 22, 2026, there will be a </a:t>
            </a:r>
            <a:r>
              <a:rPr lang="en-US" u="sng">
                <a:solidFill>
                  <a:schemeClr val="hlink"/>
                </a:solidFill>
                <a:hlinkClick r:id="rId3"/>
              </a:rPr>
              <a:t>new content outline</a:t>
            </a:r>
            <a:r>
              <a:rPr lang="en-US"/>
              <a:t> for the a-IPC™. The </a:t>
            </a:r>
            <a:r>
              <a:rPr lang="en-US" u="sng">
                <a:solidFill>
                  <a:schemeClr val="hlink"/>
                </a:solidFill>
                <a:hlinkClick r:id="rId4"/>
              </a:rPr>
              <a:t>current outline</a:t>
            </a:r>
            <a:r>
              <a:rPr lang="en-US"/>
              <a:t> will remain in effect through May 11, 2026, and applies </a:t>
            </a:r>
            <a:r>
              <a:rPr b="1" lang="en-US"/>
              <a:t>only</a:t>
            </a:r>
            <a:r>
              <a:rPr lang="en-US"/>
              <a:t> to individuals who have already applied and have scheduled—or will schedule—an exam appointment with Prometric on or before that date.</a:t>
            </a:r>
            <a:endParaRPr/>
          </a:p>
          <a:p>
            <a:pPr indent="-182880" lvl="0" marL="182880" rtl="0" algn="l">
              <a:lnSpc>
                <a:spcPct val="100000"/>
              </a:lnSpc>
              <a:spcBef>
                <a:spcPts val="1000"/>
              </a:spcBef>
              <a:spcAft>
                <a:spcPts val="0"/>
              </a:spcAft>
              <a:buClr>
                <a:schemeClr val="dk1"/>
              </a:buClr>
              <a:buSzPts val="2000"/>
              <a:buFont typeface="Arial"/>
              <a:buChar char="•"/>
            </a:pPr>
            <a:r>
              <a:rPr lang="en-US"/>
              <a:t>CBIC will conduct a beta administration of the a-IPC™ exam under the revised content outline from May 22–July 2, 2026. During the beta period, candidates will take the new version of the exam; however, results will not be released immediately. </a:t>
            </a:r>
            <a:endParaRPr/>
          </a:p>
          <a:p>
            <a:pPr indent="-182880" lvl="0" marL="182880" rtl="0" algn="l">
              <a:lnSpc>
                <a:spcPct val="100000"/>
              </a:lnSpc>
              <a:spcBef>
                <a:spcPts val="1000"/>
              </a:spcBef>
              <a:spcAft>
                <a:spcPts val="0"/>
              </a:spcAft>
              <a:buClr>
                <a:schemeClr val="dk1"/>
              </a:buClr>
              <a:buSzPts val="2000"/>
              <a:buFont typeface="Arial"/>
              <a:buChar char="•"/>
            </a:pPr>
            <a:r>
              <a:rPr lang="en-US"/>
              <a:t>Scoring will be based on data collected from all beta testers, with scores released during the week of August 18, 2026.</a:t>
            </a:r>
            <a:endParaRPr/>
          </a:p>
          <a:p>
            <a:pPr indent="-182880" lvl="0" marL="182880" rtl="0" algn="l">
              <a:lnSpc>
                <a:spcPct val="100000"/>
              </a:lnSpc>
              <a:spcBef>
                <a:spcPts val="1000"/>
              </a:spcBef>
              <a:spcAft>
                <a:spcPts val="0"/>
              </a:spcAft>
              <a:buClr>
                <a:srgbClr val="06192F"/>
              </a:buClr>
              <a:buSzPts val="2000"/>
              <a:buFont typeface="Arial"/>
              <a:buChar char="•"/>
            </a:pPr>
            <a:r>
              <a:rPr b="1" lang="en-US">
                <a:solidFill>
                  <a:srgbClr val="06192F"/>
                </a:solidFill>
              </a:rPr>
              <a:t>CBIC will extend a 50% reduction in exam fees from February 17, 2026, through May 4, 2026. There is also a 50% discount on the APIC online learning system.</a:t>
            </a:r>
            <a:endParaRPr/>
          </a:p>
        </p:txBody>
      </p:sp>
      <p:pic>
        <p:nvPicPr>
          <p:cNvPr id="513" name="Google Shape;513;p17"/>
          <p:cNvPicPr preferRelativeResize="0"/>
          <p:nvPr/>
        </p:nvPicPr>
        <p:blipFill rotWithShape="1">
          <a:blip r:embed="rId5">
            <a:alphaModFix/>
          </a:blip>
          <a:srcRect b="0" l="0" r="0" t="0"/>
          <a:stretch/>
        </p:blipFill>
        <p:spPr>
          <a:xfrm>
            <a:off x="649288" y="1620078"/>
            <a:ext cx="939800" cy="1282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18"/>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Where in the world are a-IPCs? </a:t>
            </a:r>
            <a:endParaRPr/>
          </a:p>
        </p:txBody>
      </p:sp>
      <p:sp>
        <p:nvSpPr>
          <p:cNvPr id="520" name="Google Shape;520;p18"/>
          <p:cNvSpPr txBox="1"/>
          <p:nvPr/>
        </p:nvSpPr>
        <p:spPr>
          <a:xfrm>
            <a:off x="5892800" y="1742016"/>
            <a:ext cx="6299200" cy="107721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6192F"/>
              </a:buClr>
              <a:buSzPts val="3200"/>
              <a:buFont typeface="Arial"/>
              <a:buChar char="•"/>
            </a:pPr>
            <a:r>
              <a:rPr b="0" i="0" lang="en-US" sz="3200" u="none" cap="none" strike="noStrike">
                <a:solidFill>
                  <a:srgbClr val="06192F"/>
                </a:solidFill>
                <a:latin typeface="Georgia"/>
                <a:ea typeface="Georgia"/>
                <a:cs typeface="Georgia"/>
                <a:sym typeface="Georgia"/>
              </a:rPr>
              <a:t>782 a-IPCs worldwide</a:t>
            </a:r>
            <a:endParaRPr/>
          </a:p>
          <a:p>
            <a:pPr indent="-285750" lvl="0" marL="285750" marR="0" rtl="0" algn="l">
              <a:lnSpc>
                <a:spcPct val="100000"/>
              </a:lnSpc>
              <a:spcBef>
                <a:spcPts val="0"/>
              </a:spcBef>
              <a:spcAft>
                <a:spcPts val="0"/>
              </a:spcAft>
              <a:buClr>
                <a:srgbClr val="06192F"/>
              </a:buClr>
              <a:buSzPts val="3200"/>
              <a:buFont typeface="Arial"/>
              <a:buChar char="•"/>
            </a:pPr>
            <a:r>
              <a:rPr b="0" i="0" lang="en-US" sz="3200" u="none" cap="none" strike="noStrike">
                <a:solidFill>
                  <a:srgbClr val="06192F"/>
                </a:solidFill>
                <a:latin typeface="Georgia"/>
                <a:ea typeface="Georgia"/>
                <a:cs typeface="Georgia"/>
                <a:sym typeface="Georgia"/>
              </a:rPr>
              <a:t>Exam released in 2020</a:t>
            </a:r>
            <a:endParaRPr/>
          </a:p>
        </p:txBody>
      </p:sp>
      <p:pic>
        <p:nvPicPr>
          <p:cNvPr id="521" name="Google Shape;521;p18"/>
          <p:cNvPicPr preferRelativeResize="0"/>
          <p:nvPr/>
        </p:nvPicPr>
        <p:blipFill rotWithShape="1">
          <a:blip r:embed="rId3">
            <a:alphaModFix/>
          </a:blip>
          <a:srcRect b="0" l="0" r="0" t="0"/>
          <a:stretch/>
        </p:blipFill>
        <p:spPr>
          <a:xfrm>
            <a:off x="383484" y="1260475"/>
            <a:ext cx="5119468" cy="532668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descr="A close-up of a person wearing a mask&#10;&#10;Description automatically generated" id="527" name="Google Shape;527;p19"/>
          <p:cNvPicPr preferRelativeResize="0"/>
          <p:nvPr/>
        </p:nvPicPr>
        <p:blipFill rotWithShape="1">
          <a:blip r:embed="rId3">
            <a:alphaModFix amt="83000"/>
          </a:blip>
          <a:srcRect b="0" l="8187" r="2686" t="24447"/>
          <a:stretch/>
        </p:blipFill>
        <p:spPr>
          <a:xfrm>
            <a:off x="0" y="0"/>
            <a:ext cx="12192000" cy="6858000"/>
          </a:xfrm>
          <a:prstGeom prst="rect">
            <a:avLst/>
          </a:prstGeom>
          <a:solidFill>
            <a:schemeClr val="dk1"/>
          </a:solidFill>
          <a:ln>
            <a:noFill/>
          </a:ln>
        </p:spPr>
      </p:pic>
      <p:sp>
        <p:nvSpPr>
          <p:cNvPr id="528" name="Google Shape;528;p19"/>
          <p:cNvSpPr/>
          <p:nvPr/>
        </p:nvSpPr>
        <p:spPr>
          <a:xfrm>
            <a:off x="2578100" y="2641600"/>
            <a:ext cx="3657600" cy="155448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529" name="Google Shape;529;p19"/>
          <p:cNvSpPr/>
          <p:nvPr/>
        </p:nvSpPr>
        <p:spPr>
          <a:xfrm>
            <a:off x="6235700" y="2641600"/>
            <a:ext cx="3657600" cy="155448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530" name="Google Shape;530;p19"/>
          <p:cNvSpPr txBox="1"/>
          <p:nvPr/>
        </p:nvSpPr>
        <p:spPr>
          <a:xfrm>
            <a:off x="2838450" y="3095674"/>
            <a:ext cx="300990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600"/>
              <a:buFont typeface="Arial"/>
              <a:buNone/>
            </a:pPr>
            <a:r>
              <a:rPr b="1" i="0" lang="en-US" sz="3600" u="none" cap="none" strike="noStrike">
                <a:solidFill>
                  <a:srgbClr val="FFFFFF"/>
                </a:solidFill>
                <a:latin typeface="Arial"/>
                <a:ea typeface="Arial"/>
                <a:cs typeface="Arial"/>
                <a:sym typeface="Arial"/>
              </a:rPr>
              <a:t>CERTIFIED</a:t>
            </a:r>
            <a:endParaRPr/>
          </a:p>
        </p:txBody>
      </p:sp>
      <p:sp>
        <p:nvSpPr>
          <p:cNvPr id="531" name="Google Shape;531;p19"/>
          <p:cNvSpPr txBox="1"/>
          <p:nvPr/>
        </p:nvSpPr>
        <p:spPr>
          <a:xfrm>
            <a:off x="6483350" y="2828835"/>
            <a:ext cx="3009900"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6192F"/>
              </a:buClr>
              <a:buSzPts val="3600"/>
              <a:buFont typeface="Arial"/>
              <a:buNone/>
            </a:pPr>
            <a:r>
              <a:rPr b="1" i="0" lang="en-US" sz="3600" u="none" cap="none" strike="noStrike">
                <a:solidFill>
                  <a:srgbClr val="06192F"/>
                </a:solidFill>
                <a:latin typeface="Arial"/>
                <a:ea typeface="Arial"/>
                <a:cs typeface="Arial"/>
                <a:sym typeface="Arial"/>
              </a:rPr>
              <a:t>INFECTION CONTROL</a:t>
            </a:r>
            <a:endParaRPr/>
          </a:p>
        </p:txBody>
      </p:sp>
      <p:cxnSp>
        <p:nvCxnSpPr>
          <p:cNvPr id="532" name="Google Shape;532;p19"/>
          <p:cNvCxnSpPr/>
          <p:nvPr/>
        </p:nvCxnSpPr>
        <p:spPr>
          <a:xfrm>
            <a:off x="2578100" y="4330700"/>
            <a:ext cx="7315200" cy="0"/>
          </a:xfrm>
          <a:prstGeom prst="straightConnector1">
            <a:avLst/>
          </a:prstGeom>
          <a:noFill/>
          <a:ln cap="flat" cmpd="sng" w="34925">
            <a:solidFill>
              <a:schemeClr val="dk2"/>
            </a:solidFill>
            <a:prstDash val="solid"/>
            <a:miter lim="800000"/>
            <a:headEnd len="sm" w="sm" type="none"/>
            <a:tailEnd len="sm" w="sm" type="none"/>
          </a:ln>
        </p:spPr>
      </p:cxnSp>
      <p:sp>
        <p:nvSpPr>
          <p:cNvPr id="533" name="Google Shape;533;p19"/>
          <p:cNvSpPr/>
          <p:nvPr/>
        </p:nvSpPr>
        <p:spPr>
          <a:xfrm>
            <a:off x="5956301" y="3151429"/>
            <a:ext cx="558800" cy="558800"/>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534" name="Google Shape;534;p19"/>
          <p:cNvSpPr txBox="1"/>
          <p:nvPr/>
        </p:nvSpPr>
        <p:spPr>
          <a:xfrm>
            <a:off x="5719802" y="3162580"/>
            <a:ext cx="104775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A30134"/>
              </a:buClr>
              <a:buSzPts val="2800"/>
              <a:buFont typeface="Arial"/>
              <a:buNone/>
            </a:pPr>
            <a:r>
              <a:rPr b="0" i="0" lang="en-US" sz="2800" u="none" cap="none" strike="noStrike">
                <a:solidFill>
                  <a:srgbClr val="A30134"/>
                </a:solidFill>
                <a:latin typeface="Arial"/>
                <a:ea typeface="Arial"/>
                <a:cs typeface="Arial"/>
                <a:sym typeface="Arial"/>
              </a:rPr>
              <a:t>IN</a:t>
            </a:r>
            <a:endParaRPr/>
          </a:p>
        </p:txBody>
      </p:sp>
      <p:pic>
        <p:nvPicPr>
          <p:cNvPr id="535" name="Google Shape;535;p19"/>
          <p:cNvPicPr preferRelativeResize="0"/>
          <p:nvPr/>
        </p:nvPicPr>
        <p:blipFill rotWithShape="1">
          <a:blip r:embed="rId4">
            <a:alphaModFix/>
          </a:blip>
          <a:srcRect b="0" l="0" r="0" t="0"/>
          <a:stretch/>
        </p:blipFill>
        <p:spPr>
          <a:xfrm>
            <a:off x="11130041" y="6333050"/>
            <a:ext cx="843124" cy="33538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20"/>
          <p:cNvSpPr txBox="1"/>
          <p:nvPr>
            <p:ph type="title"/>
          </p:nvPr>
        </p:nvSpPr>
        <p:spPr>
          <a:xfrm>
            <a:off x="606288" y="1931452"/>
            <a:ext cx="10972800" cy="1084468"/>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4800"/>
              <a:buFont typeface="Georgia"/>
              <a:buNone/>
            </a:pPr>
            <a:r>
              <a:rPr lang="en-US"/>
              <a:t>CIC</a:t>
            </a:r>
            <a:r>
              <a:rPr baseline="30000" lang="en-US"/>
              <a:t>®</a:t>
            </a:r>
            <a:r>
              <a:rPr lang="en-US"/>
              <a:t> Eligibility Guidelines</a:t>
            </a:r>
            <a:endParaRPr/>
          </a:p>
        </p:txBody>
      </p:sp>
      <p:sp>
        <p:nvSpPr>
          <p:cNvPr id="542" name="Google Shape;542;p20"/>
          <p:cNvSpPr txBox="1"/>
          <p:nvPr>
            <p:ph idx="1" type="body"/>
          </p:nvPr>
        </p:nvSpPr>
        <p:spPr>
          <a:xfrm>
            <a:off x="746125" y="3233854"/>
            <a:ext cx="8453631" cy="2987560"/>
          </a:xfrm>
          <a:prstGeom prst="rect">
            <a:avLst/>
          </a:prstGeom>
          <a:noFill/>
          <a:ln>
            <a:noFill/>
          </a:ln>
        </p:spPr>
        <p:txBody>
          <a:bodyPr anchorCtr="0" anchor="t" bIns="0" lIns="0" spcFirstLastPara="1" rIns="0" wrap="square" tIns="0">
            <a:noAutofit/>
          </a:bodyPr>
          <a:lstStyle/>
          <a:p>
            <a:pPr indent="-274320" lvl="0" marL="274320" rtl="0" algn="l">
              <a:lnSpc>
                <a:spcPct val="100000"/>
              </a:lnSpc>
              <a:spcBef>
                <a:spcPts val="0"/>
              </a:spcBef>
              <a:spcAft>
                <a:spcPts val="0"/>
              </a:spcAft>
              <a:buClr>
                <a:schemeClr val="dk1"/>
              </a:buClr>
              <a:buSzPts val="2000"/>
              <a:buFont typeface="Georgia"/>
              <a:buAutoNum type="arabicPeriod"/>
            </a:pPr>
            <a:r>
              <a:rPr lang="en-US"/>
              <a:t>Completed post-secondary education in a health-related field including but not limited to medicine, nursing, laboratory technology, or public health. Post-secondary includes public or private universities, colleges, community colleges, etc.</a:t>
            </a:r>
            <a:endParaRPr/>
          </a:p>
          <a:p>
            <a:pPr indent="-274320" lvl="0" marL="274320" rtl="0" algn="l">
              <a:lnSpc>
                <a:spcPct val="100000"/>
              </a:lnSpc>
              <a:spcBef>
                <a:spcPts val="1000"/>
              </a:spcBef>
              <a:spcAft>
                <a:spcPts val="0"/>
              </a:spcAft>
              <a:buClr>
                <a:schemeClr val="dk1"/>
              </a:buClr>
              <a:buSzPts val="2000"/>
              <a:buFont typeface="Georgia"/>
              <a:buAutoNum type="arabicPeriod"/>
            </a:pPr>
            <a:r>
              <a:rPr lang="en-US"/>
              <a:t>Direct responsibility for the infection prevention program activities in a healthcare setting</a:t>
            </a:r>
            <a:br>
              <a:rPr lang="en-US"/>
            </a:br>
            <a:endParaRPr/>
          </a:p>
          <a:p>
            <a:pPr indent="0" lvl="0" marL="0" rtl="0" algn="l">
              <a:lnSpc>
                <a:spcPct val="100000"/>
              </a:lnSpc>
              <a:spcBef>
                <a:spcPts val="1000"/>
              </a:spcBef>
              <a:spcAft>
                <a:spcPts val="0"/>
              </a:spcAft>
              <a:buClr>
                <a:schemeClr val="dk1"/>
              </a:buClr>
              <a:buSzPts val="2000"/>
              <a:buFont typeface="Arial"/>
              <a:buNone/>
            </a:pPr>
            <a:r>
              <a:t/>
            </a:r>
            <a:endParaRPr/>
          </a:p>
        </p:txBody>
      </p:sp>
      <p:pic>
        <p:nvPicPr>
          <p:cNvPr descr="A group of people sitting at a table&#10;&#10;Description automatically generated" id="543" name="Google Shape;543;p20"/>
          <p:cNvPicPr preferRelativeResize="0"/>
          <p:nvPr>
            <p:ph idx="2" type="pic"/>
          </p:nvPr>
        </p:nvPicPr>
        <p:blipFill rotWithShape="1">
          <a:blip r:embed="rId3">
            <a:alphaModFix/>
          </a:blip>
          <a:srcRect b="33388" l="0" r="0" t="50000"/>
          <a:stretch/>
        </p:blipFill>
        <p:spPr>
          <a:xfrm>
            <a:off x="0" y="0"/>
            <a:ext cx="12192000" cy="135096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27"/>
          <p:cNvSpPr txBox="1"/>
          <p:nvPr>
            <p:ph type="title"/>
          </p:nvPr>
        </p:nvSpPr>
        <p:spPr>
          <a:xfrm>
            <a:off x="606288" y="1931452"/>
            <a:ext cx="10972800" cy="1084468"/>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4800"/>
              <a:buFont typeface="Georgia"/>
              <a:buNone/>
            </a:pPr>
            <a:r>
              <a:rPr lang="en-US"/>
              <a:t>CIC</a:t>
            </a:r>
            <a:r>
              <a:rPr baseline="30000" lang="en-US"/>
              <a:t>®</a:t>
            </a:r>
            <a:r>
              <a:rPr lang="en-US"/>
              <a:t> Eligibility Guidelines</a:t>
            </a:r>
            <a:endParaRPr/>
          </a:p>
        </p:txBody>
      </p:sp>
      <p:sp>
        <p:nvSpPr>
          <p:cNvPr id="550" name="Google Shape;550;p27"/>
          <p:cNvSpPr txBox="1"/>
          <p:nvPr>
            <p:ph idx="1" type="body"/>
          </p:nvPr>
        </p:nvSpPr>
        <p:spPr>
          <a:xfrm>
            <a:off x="746125" y="3233854"/>
            <a:ext cx="8453631" cy="2987560"/>
          </a:xfrm>
          <a:prstGeom prst="rect">
            <a:avLst/>
          </a:prstGeom>
          <a:noFill/>
          <a:ln>
            <a:noFill/>
          </a:ln>
        </p:spPr>
        <p:txBody>
          <a:bodyPr anchorCtr="0" anchor="t" bIns="0" lIns="0" spcFirstLastPara="1" rIns="0" wrap="square" tIns="0">
            <a:noAutofit/>
          </a:bodyPr>
          <a:lstStyle/>
          <a:p>
            <a:pPr indent="-274320" lvl="0" marL="274320" rtl="0" algn="l">
              <a:lnSpc>
                <a:spcPct val="100000"/>
              </a:lnSpc>
              <a:spcBef>
                <a:spcPts val="0"/>
              </a:spcBef>
              <a:spcAft>
                <a:spcPts val="0"/>
              </a:spcAft>
              <a:buClr>
                <a:srgbClr val="06192F"/>
              </a:buClr>
              <a:buSzPts val="2000"/>
              <a:buFont typeface="Georgia"/>
              <a:buAutoNum type="arabicPeriod" startAt="3"/>
            </a:pPr>
            <a:r>
              <a:rPr lang="en-US">
                <a:solidFill>
                  <a:srgbClr val="06192F"/>
                </a:solidFill>
                <a:latin typeface="Arial"/>
                <a:ea typeface="Arial"/>
                <a:cs typeface="Arial"/>
                <a:sym typeface="Arial"/>
              </a:rPr>
              <a:t>Work experience, defined as active engagement in infection prevention, determined by a current job description, for compensation, for a minimum of:</a:t>
            </a:r>
            <a:endParaRPr/>
          </a:p>
          <a:p>
            <a:pPr indent="-274320" lvl="0" marL="548640" rtl="0" algn="l">
              <a:lnSpc>
                <a:spcPct val="100000"/>
              </a:lnSpc>
              <a:spcBef>
                <a:spcPts val="1000"/>
              </a:spcBef>
              <a:spcAft>
                <a:spcPts val="0"/>
              </a:spcAft>
              <a:buClr>
                <a:srgbClr val="06192F"/>
              </a:buClr>
              <a:buSzPts val="2000"/>
              <a:buFont typeface="Arial"/>
              <a:buChar char="•"/>
            </a:pPr>
            <a:r>
              <a:rPr lang="en-US">
                <a:solidFill>
                  <a:srgbClr val="06192F"/>
                </a:solidFill>
                <a:latin typeface="Arial"/>
                <a:ea typeface="Arial"/>
                <a:cs typeface="Arial"/>
                <a:sym typeface="Arial"/>
              </a:rPr>
              <a:t>At least one-year full-time employment </a:t>
            </a:r>
            <a:r>
              <a:rPr b="1" lang="en-US">
                <a:solidFill>
                  <a:srgbClr val="A30134"/>
                </a:solidFill>
                <a:latin typeface="Arial"/>
                <a:ea typeface="Arial"/>
                <a:cs typeface="Arial"/>
                <a:sym typeface="Arial"/>
              </a:rPr>
              <a:t>OR</a:t>
            </a:r>
            <a:endParaRPr>
              <a:solidFill>
                <a:srgbClr val="06192F"/>
              </a:solidFill>
              <a:latin typeface="Arial"/>
              <a:ea typeface="Arial"/>
              <a:cs typeface="Arial"/>
              <a:sym typeface="Arial"/>
            </a:endParaRPr>
          </a:p>
          <a:p>
            <a:pPr indent="-274320" lvl="0" marL="548640" rtl="0" algn="l">
              <a:lnSpc>
                <a:spcPct val="100000"/>
              </a:lnSpc>
              <a:spcBef>
                <a:spcPts val="1000"/>
              </a:spcBef>
              <a:spcAft>
                <a:spcPts val="0"/>
              </a:spcAft>
              <a:buClr>
                <a:srgbClr val="06192F"/>
              </a:buClr>
              <a:buSzPts val="2000"/>
              <a:buFont typeface="Arial"/>
              <a:buChar char="•"/>
            </a:pPr>
            <a:r>
              <a:rPr lang="en-US">
                <a:solidFill>
                  <a:srgbClr val="06192F"/>
                </a:solidFill>
                <a:latin typeface="Arial"/>
                <a:ea typeface="Arial"/>
                <a:cs typeface="Arial"/>
                <a:sym typeface="Arial"/>
              </a:rPr>
              <a:t>Two (2) years part-time employment </a:t>
            </a:r>
            <a:r>
              <a:rPr b="1" lang="en-US">
                <a:solidFill>
                  <a:srgbClr val="A30134"/>
                </a:solidFill>
                <a:latin typeface="Arial"/>
                <a:ea typeface="Arial"/>
                <a:cs typeface="Arial"/>
                <a:sym typeface="Arial"/>
              </a:rPr>
              <a:t>OR</a:t>
            </a:r>
            <a:endParaRPr>
              <a:solidFill>
                <a:srgbClr val="06192F"/>
              </a:solidFill>
              <a:latin typeface="Arial"/>
              <a:ea typeface="Arial"/>
              <a:cs typeface="Arial"/>
              <a:sym typeface="Arial"/>
            </a:endParaRPr>
          </a:p>
          <a:p>
            <a:pPr indent="-274320" lvl="0" marL="548640" rtl="0" algn="l">
              <a:lnSpc>
                <a:spcPct val="100000"/>
              </a:lnSpc>
              <a:spcBef>
                <a:spcPts val="1000"/>
              </a:spcBef>
              <a:spcAft>
                <a:spcPts val="0"/>
              </a:spcAft>
              <a:buClr>
                <a:srgbClr val="06192F"/>
              </a:buClr>
              <a:buSzPts val="2000"/>
              <a:buFont typeface="Arial"/>
              <a:buChar char="•"/>
            </a:pPr>
            <a:r>
              <a:rPr lang="en-US">
                <a:solidFill>
                  <a:srgbClr val="06192F"/>
                </a:solidFill>
                <a:latin typeface="Arial"/>
                <a:ea typeface="Arial"/>
                <a:cs typeface="Arial"/>
                <a:sym typeface="Arial"/>
              </a:rPr>
              <a:t>Completed 3,000 hours of infection prevention work experience earned during the previous three (3) years</a:t>
            </a:r>
            <a:br>
              <a:rPr lang="en-US">
                <a:solidFill>
                  <a:srgbClr val="06192F"/>
                </a:solidFill>
                <a:latin typeface="Arial"/>
                <a:ea typeface="Arial"/>
                <a:cs typeface="Arial"/>
                <a:sym typeface="Arial"/>
              </a:rPr>
            </a:br>
            <a:endParaRPr>
              <a:solidFill>
                <a:srgbClr val="06192F"/>
              </a:solidFill>
              <a:latin typeface="Arial"/>
              <a:ea typeface="Arial"/>
              <a:cs typeface="Arial"/>
              <a:sym typeface="Arial"/>
            </a:endParaRPr>
          </a:p>
        </p:txBody>
      </p:sp>
      <p:pic>
        <p:nvPicPr>
          <p:cNvPr descr="A group of people sitting at a table&#10;&#10;Description automatically generated" id="551" name="Google Shape;551;p27"/>
          <p:cNvPicPr preferRelativeResize="0"/>
          <p:nvPr>
            <p:ph idx="2" type="pic"/>
          </p:nvPr>
        </p:nvPicPr>
        <p:blipFill rotWithShape="1">
          <a:blip r:embed="rId3">
            <a:alphaModFix/>
          </a:blip>
          <a:srcRect b="33388" l="0" r="0" t="50000"/>
          <a:stretch/>
        </p:blipFill>
        <p:spPr>
          <a:xfrm>
            <a:off x="0" y="0"/>
            <a:ext cx="12192000" cy="135096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44"/>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Where in the world are CICs? </a:t>
            </a:r>
            <a:endParaRPr/>
          </a:p>
        </p:txBody>
      </p:sp>
      <p:sp>
        <p:nvSpPr>
          <p:cNvPr id="558" name="Google Shape;558;p44"/>
          <p:cNvSpPr txBox="1"/>
          <p:nvPr/>
        </p:nvSpPr>
        <p:spPr>
          <a:xfrm>
            <a:off x="5435600" y="1540933"/>
            <a:ext cx="5520267" cy="206210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6192F"/>
              </a:buClr>
              <a:buSzPts val="3200"/>
              <a:buFont typeface="Arial"/>
              <a:buChar char="•"/>
            </a:pPr>
            <a:r>
              <a:rPr b="0" i="0" lang="en-US" sz="3200" u="none" cap="none" strike="noStrike">
                <a:solidFill>
                  <a:srgbClr val="06192F"/>
                </a:solidFill>
                <a:latin typeface="Georgia"/>
                <a:ea typeface="Georgia"/>
                <a:cs typeface="Georgia"/>
                <a:sym typeface="Georgia"/>
              </a:rPr>
              <a:t>11,423 CICs worldwide in 52  countries</a:t>
            </a:r>
            <a:endParaRPr/>
          </a:p>
          <a:p>
            <a:pPr indent="-285750" lvl="0" marL="285750" marR="0" rtl="0" algn="l">
              <a:lnSpc>
                <a:spcPct val="100000"/>
              </a:lnSpc>
              <a:spcBef>
                <a:spcPts val="0"/>
              </a:spcBef>
              <a:spcAft>
                <a:spcPts val="0"/>
              </a:spcAft>
              <a:buClr>
                <a:srgbClr val="06192F"/>
              </a:buClr>
              <a:buSzPts val="3200"/>
              <a:buFont typeface="Arial"/>
              <a:buChar char="•"/>
            </a:pPr>
            <a:r>
              <a:rPr b="0" i="0" lang="en-US" sz="3200" u="none" cap="none" strike="noStrike">
                <a:solidFill>
                  <a:srgbClr val="06192F"/>
                </a:solidFill>
                <a:latin typeface="Georgia"/>
                <a:ea typeface="Georgia"/>
                <a:cs typeface="Georgia"/>
                <a:sym typeface="Georgia"/>
              </a:rPr>
              <a:t>Countries with 10+ CICs listed</a:t>
            </a:r>
            <a:endParaRPr/>
          </a:p>
        </p:txBody>
      </p:sp>
      <p:pic>
        <p:nvPicPr>
          <p:cNvPr id="559" name="Google Shape;559;p44"/>
          <p:cNvPicPr preferRelativeResize="0"/>
          <p:nvPr/>
        </p:nvPicPr>
        <p:blipFill rotWithShape="1">
          <a:blip r:embed="rId3">
            <a:alphaModFix/>
          </a:blip>
          <a:srcRect b="0" l="0" r="0" t="0"/>
          <a:stretch/>
        </p:blipFill>
        <p:spPr>
          <a:xfrm>
            <a:off x="472894" y="1195472"/>
            <a:ext cx="4548286" cy="525930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descr="A close-up of a person wearing a mask&#10;&#10;Description automatically generated" id="565" name="Google Shape;565;p45"/>
          <p:cNvPicPr preferRelativeResize="0"/>
          <p:nvPr/>
        </p:nvPicPr>
        <p:blipFill rotWithShape="1">
          <a:blip r:embed="rId3">
            <a:alphaModFix amt="83000"/>
          </a:blip>
          <a:srcRect b="0" l="8187" r="2686" t="24447"/>
          <a:stretch/>
        </p:blipFill>
        <p:spPr>
          <a:xfrm>
            <a:off x="0" y="0"/>
            <a:ext cx="12192000" cy="6858000"/>
          </a:xfrm>
          <a:prstGeom prst="rect">
            <a:avLst/>
          </a:prstGeom>
          <a:solidFill>
            <a:schemeClr val="dk1"/>
          </a:solidFill>
          <a:ln>
            <a:noFill/>
          </a:ln>
        </p:spPr>
      </p:pic>
      <p:sp>
        <p:nvSpPr>
          <p:cNvPr id="566" name="Google Shape;566;p45"/>
          <p:cNvSpPr/>
          <p:nvPr/>
        </p:nvSpPr>
        <p:spPr>
          <a:xfrm>
            <a:off x="1639230" y="2641600"/>
            <a:ext cx="5176334" cy="155448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567" name="Google Shape;567;p45"/>
          <p:cNvSpPr/>
          <p:nvPr/>
        </p:nvSpPr>
        <p:spPr>
          <a:xfrm>
            <a:off x="6815564" y="2641600"/>
            <a:ext cx="3657600" cy="155448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568" name="Google Shape;568;p45"/>
          <p:cNvSpPr txBox="1"/>
          <p:nvPr/>
        </p:nvSpPr>
        <p:spPr>
          <a:xfrm>
            <a:off x="1761893" y="2839986"/>
            <a:ext cx="4666321"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600"/>
              <a:buFont typeface="Arial"/>
              <a:buNone/>
            </a:pPr>
            <a:r>
              <a:rPr b="1" i="0" lang="en-US" sz="3600" u="none" cap="none" strike="noStrike">
                <a:solidFill>
                  <a:srgbClr val="FFFFFF"/>
                </a:solidFill>
                <a:latin typeface="Arial"/>
                <a:ea typeface="Arial"/>
                <a:cs typeface="Arial"/>
                <a:sym typeface="Arial"/>
              </a:rPr>
              <a:t>LONG-TERM CARE CERTIFICATION</a:t>
            </a:r>
            <a:endParaRPr/>
          </a:p>
        </p:txBody>
      </p:sp>
      <p:sp>
        <p:nvSpPr>
          <p:cNvPr id="569" name="Google Shape;569;p45"/>
          <p:cNvSpPr txBox="1"/>
          <p:nvPr/>
        </p:nvSpPr>
        <p:spPr>
          <a:xfrm>
            <a:off x="7063214" y="2828835"/>
            <a:ext cx="3009900"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6192F"/>
              </a:buClr>
              <a:buSzPts val="3600"/>
              <a:buFont typeface="Arial"/>
              <a:buNone/>
            </a:pPr>
            <a:r>
              <a:rPr b="1" i="0" lang="en-US" sz="3600" u="none" cap="none" strike="noStrike">
                <a:solidFill>
                  <a:srgbClr val="06192F"/>
                </a:solidFill>
                <a:latin typeface="Arial"/>
                <a:ea typeface="Arial"/>
                <a:cs typeface="Arial"/>
                <a:sym typeface="Arial"/>
              </a:rPr>
              <a:t>INFECTION CONTROL</a:t>
            </a:r>
            <a:endParaRPr/>
          </a:p>
        </p:txBody>
      </p:sp>
      <p:cxnSp>
        <p:nvCxnSpPr>
          <p:cNvPr id="570" name="Google Shape;570;p45"/>
          <p:cNvCxnSpPr/>
          <p:nvPr/>
        </p:nvCxnSpPr>
        <p:spPr>
          <a:xfrm>
            <a:off x="1639230" y="4330700"/>
            <a:ext cx="8833934" cy="0"/>
          </a:xfrm>
          <a:prstGeom prst="straightConnector1">
            <a:avLst/>
          </a:prstGeom>
          <a:noFill/>
          <a:ln cap="flat" cmpd="sng" w="34925">
            <a:solidFill>
              <a:schemeClr val="dk2"/>
            </a:solidFill>
            <a:prstDash val="solid"/>
            <a:miter lim="800000"/>
            <a:headEnd len="sm" w="sm" type="none"/>
            <a:tailEnd len="sm" w="sm" type="none"/>
          </a:ln>
        </p:spPr>
      </p:cxnSp>
      <p:sp>
        <p:nvSpPr>
          <p:cNvPr id="571" name="Google Shape;571;p45"/>
          <p:cNvSpPr/>
          <p:nvPr/>
        </p:nvSpPr>
        <p:spPr>
          <a:xfrm>
            <a:off x="6536165" y="3151429"/>
            <a:ext cx="558800" cy="558800"/>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572" name="Google Shape;572;p45"/>
          <p:cNvSpPr txBox="1"/>
          <p:nvPr/>
        </p:nvSpPr>
        <p:spPr>
          <a:xfrm>
            <a:off x="6299666" y="3162580"/>
            <a:ext cx="104775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A30134"/>
              </a:buClr>
              <a:buSzPts val="2800"/>
              <a:buFont typeface="Arial"/>
              <a:buNone/>
            </a:pPr>
            <a:r>
              <a:rPr b="0" i="0" lang="en-US" sz="2800" u="none" cap="none" strike="noStrike">
                <a:solidFill>
                  <a:srgbClr val="A30134"/>
                </a:solidFill>
                <a:latin typeface="Arial"/>
                <a:ea typeface="Arial"/>
                <a:cs typeface="Arial"/>
                <a:sym typeface="Arial"/>
              </a:rPr>
              <a:t>IN</a:t>
            </a:r>
            <a:endParaRPr/>
          </a:p>
        </p:txBody>
      </p:sp>
      <p:pic>
        <p:nvPicPr>
          <p:cNvPr id="573" name="Google Shape;573;p45"/>
          <p:cNvPicPr preferRelativeResize="0"/>
          <p:nvPr/>
        </p:nvPicPr>
        <p:blipFill rotWithShape="1">
          <a:blip r:embed="rId4">
            <a:alphaModFix/>
          </a:blip>
          <a:srcRect b="0" l="0" r="0" t="0"/>
          <a:stretch/>
        </p:blipFill>
        <p:spPr>
          <a:xfrm>
            <a:off x="11130041" y="6333050"/>
            <a:ext cx="843124" cy="33538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3da310717da_4_0"/>
          <p:cNvSpPr txBox="1"/>
          <p:nvPr>
            <p:ph type="title"/>
          </p:nvPr>
        </p:nvSpPr>
        <p:spPr>
          <a:xfrm>
            <a:off x="1097280" y="286603"/>
            <a:ext cx="10058400" cy="1450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Celebrating </a:t>
            </a:r>
            <a:r>
              <a:rPr lang="en-US"/>
              <a:t>Achievements</a:t>
            </a:r>
            <a:endParaRPr/>
          </a:p>
        </p:txBody>
      </p:sp>
      <p:sp>
        <p:nvSpPr>
          <p:cNvPr id="170" name="Google Shape;170;g3da310717da_4_0"/>
          <p:cNvSpPr txBox="1"/>
          <p:nvPr>
            <p:ph idx="1" type="body"/>
          </p:nvPr>
        </p:nvSpPr>
        <p:spPr>
          <a:xfrm>
            <a:off x="1097275" y="2242051"/>
            <a:ext cx="10058400" cy="3627000"/>
          </a:xfrm>
          <a:prstGeom prst="rect">
            <a:avLst/>
          </a:prstGeom>
        </p:spPr>
        <p:txBody>
          <a:bodyPr anchorCtr="0" anchor="t" bIns="45700" lIns="0" spcFirstLastPara="1" rIns="0" wrap="square" tIns="45700">
            <a:normAutofit/>
          </a:bodyPr>
          <a:lstStyle/>
          <a:p>
            <a:pPr indent="-228600" lvl="0" marL="91440" rtl="0" algn="ctr">
              <a:spcBef>
                <a:spcPts val="1200"/>
              </a:spcBef>
              <a:spcAft>
                <a:spcPts val="0"/>
              </a:spcAft>
              <a:buClr>
                <a:srgbClr val="E48312"/>
              </a:buClr>
              <a:buSzPts val="3600"/>
              <a:buChar char=" "/>
            </a:pPr>
            <a:r>
              <a:rPr lang="en-US" sz="3600">
                <a:solidFill>
                  <a:srgbClr val="404040"/>
                </a:solidFill>
                <a:latin typeface="Helvetica Neue"/>
                <a:ea typeface="Helvetica Neue"/>
                <a:cs typeface="Helvetica Neue"/>
                <a:sym typeface="Helvetica Neue"/>
              </a:rPr>
              <a:t>• a-IPC®</a:t>
            </a:r>
            <a:endParaRPr sz="3600">
              <a:solidFill>
                <a:srgbClr val="404040"/>
              </a:solidFill>
            </a:endParaRPr>
          </a:p>
          <a:p>
            <a:pPr indent="-228600" lvl="0" marL="91440" rtl="0" algn="ctr">
              <a:spcBef>
                <a:spcPts val="1200"/>
              </a:spcBef>
              <a:spcAft>
                <a:spcPts val="0"/>
              </a:spcAft>
              <a:buClr>
                <a:srgbClr val="E48312"/>
              </a:buClr>
              <a:buSzPts val="3600"/>
              <a:buChar char=" "/>
            </a:pPr>
            <a:r>
              <a:rPr lang="en-US" sz="3600">
                <a:solidFill>
                  <a:srgbClr val="404040"/>
                </a:solidFill>
                <a:latin typeface="Helvetica Neue"/>
                <a:ea typeface="Helvetica Neue"/>
                <a:cs typeface="Helvetica Neue"/>
                <a:sym typeface="Helvetica Neue"/>
              </a:rPr>
              <a:t>• CIC®</a:t>
            </a:r>
            <a:endParaRPr sz="3600">
              <a:solidFill>
                <a:srgbClr val="404040"/>
              </a:solidFill>
            </a:endParaRPr>
          </a:p>
          <a:p>
            <a:pPr indent="-228600" lvl="0" marL="91440" rtl="0" algn="ctr">
              <a:spcBef>
                <a:spcPts val="1200"/>
              </a:spcBef>
              <a:spcAft>
                <a:spcPts val="0"/>
              </a:spcAft>
              <a:buClr>
                <a:srgbClr val="E48312"/>
              </a:buClr>
              <a:buSzPts val="3600"/>
              <a:buChar char=" "/>
            </a:pPr>
            <a:r>
              <a:rPr lang="en-US" sz="3600">
                <a:solidFill>
                  <a:srgbClr val="404040"/>
                </a:solidFill>
                <a:latin typeface="Helvetica Neue"/>
                <a:ea typeface="Helvetica Neue"/>
                <a:cs typeface="Helvetica Neue"/>
                <a:sym typeface="Helvetica Neue"/>
              </a:rPr>
              <a:t>• LTC-CIC®</a:t>
            </a:r>
            <a:endParaRPr sz="3600">
              <a:solidFill>
                <a:srgbClr val="404040"/>
              </a:solidFill>
            </a:endParaRPr>
          </a:p>
          <a:p>
            <a:pPr indent="-228600" lvl="0" marL="91440" rtl="0" algn="ctr">
              <a:spcBef>
                <a:spcPts val="1200"/>
              </a:spcBef>
              <a:spcAft>
                <a:spcPts val="0"/>
              </a:spcAft>
              <a:buClr>
                <a:srgbClr val="E48312"/>
              </a:buClr>
              <a:buSzPts val="3600"/>
              <a:buChar char=" "/>
            </a:pPr>
            <a:r>
              <a:rPr lang="en-US" sz="3600">
                <a:solidFill>
                  <a:srgbClr val="404040"/>
                </a:solidFill>
                <a:latin typeface="Helvetica Neue"/>
                <a:ea typeface="Helvetica Neue"/>
                <a:cs typeface="Helvetica Neue"/>
                <a:sym typeface="Helvetica Neue"/>
              </a:rPr>
              <a:t>• ALCIP®</a:t>
            </a:r>
            <a:endParaRPr sz="3600">
              <a:solidFill>
                <a:srgbClr val="404040"/>
              </a:solidFill>
            </a:endParaRPr>
          </a:p>
          <a:p>
            <a:pPr indent="-228600" lvl="0" marL="91440" rtl="0" algn="ctr">
              <a:spcBef>
                <a:spcPts val="1200"/>
              </a:spcBef>
              <a:spcAft>
                <a:spcPts val="0"/>
              </a:spcAft>
              <a:buClr>
                <a:srgbClr val="E48312"/>
              </a:buClr>
              <a:buSzPts val="3600"/>
              <a:buChar char=" "/>
            </a:pPr>
            <a:r>
              <a:rPr lang="en-US" sz="3600">
                <a:solidFill>
                  <a:srgbClr val="404040"/>
                </a:solidFill>
                <a:latin typeface="Helvetica Neue"/>
                <a:ea typeface="Helvetica Neue"/>
                <a:cs typeface="Helvetica Neue"/>
                <a:sym typeface="Helvetica Neue"/>
              </a:rPr>
              <a:t>• FAPIC®</a:t>
            </a:r>
            <a:endParaRPr sz="36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46"/>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CBIC Certification: LTC-CIP</a:t>
            </a:r>
            <a:r>
              <a:rPr baseline="30000" lang="en-US"/>
              <a:t>®</a:t>
            </a:r>
            <a:endParaRPr/>
          </a:p>
        </p:txBody>
      </p:sp>
      <p:sp>
        <p:nvSpPr>
          <p:cNvPr id="580" name="Google Shape;580;p46"/>
          <p:cNvSpPr txBox="1"/>
          <p:nvPr>
            <p:ph idx="1" type="body"/>
          </p:nvPr>
        </p:nvSpPr>
        <p:spPr>
          <a:xfrm>
            <a:off x="2241395" y="1620077"/>
            <a:ext cx="8341112" cy="5138531"/>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000"/>
              <a:buFont typeface="Arial"/>
              <a:buNone/>
            </a:pPr>
            <a:r>
              <a:rPr lang="en-US"/>
              <a:t>Long-term care is a unique setting</a:t>
            </a:r>
            <a:endParaRPr/>
          </a:p>
          <a:p>
            <a:pPr indent="-182880" lvl="1" marL="457200" rtl="0" algn="l">
              <a:lnSpc>
                <a:spcPct val="100000"/>
              </a:lnSpc>
              <a:spcBef>
                <a:spcPts val="1000"/>
              </a:spcBef>
              <a:spcAft>
                <a:spcPts val="0"/>
              </a:spcAft>
              <a:buClr>
                <a:srgbClr val="06192F"/>
              </a:buClr>
              <a:buSzPts val="2000"/>
              <a:buChar char="•"/>
            </a:pPr>
            <a:r>
              <a:rPr lang="en-US">
                <a:solidFill>
                  <a:srgbClr val="06192F"/>
                </a:solidFill>
              </a:rPr>
              <a:t>Nursing homes</a:t>
            </a:r>
            <a:endParaRPr/>
          </a:p>
          <a:p>
            <a:pPr indent="-182880" lvl="1" marL="457200" rtl="0" algn="l">
              <a:lnSpc>
                <a:spcPct val="100000"/>
              </a:lnSpc>
              <a:spcBef>
                <a:spcPts val="1000"/>
              </a:spcBef>
              <a:spcAft>
                <a:spcPts val="0"/>
              </a:spcAft>
              <a:buClr>
                <a:srgbClr val="06192F"/>
              </a:buClr>
              <a:buSzPts val="2000"/>
              <a:buChar char="•"/>
            </a:pPr>
            <a:r>
              <a:rPr lang="en-US">
                <a:solidFill>
                  <a:srgbClr val="06192F"/>
                </a:solidFill>
              </a:rPr>
              <a:t>Skilled nursing facilities </a:t>
            </a:r>
            <a:endParaRPr/>
          </a:p>
          <a:p>
            <a:pPr indent="-182880" lvl="1" marL="457200" rtl="0" algn="l">
              <a:lnSpc>
                <a:spcPct val="100000"/>
              </a:lnSpc>
              <a:spcBef>
                <a:spcPts val="1000"/>
              </a:spcBef>
              <a:spcAft>
                <a:spcPts val="0"/>
              </a:spcAft>
              <a:buClr>
                <a:srgbClr val="06192F"/>
              </a:buClr>
              <a:buSzPts val="2000"/>
              <a:buChar char="•"/>
            </a:pPr>
            <a:r>
              <a:rPr lang="en-US">
                <a:solidFill>
                  <a:srgbClr val="06192F"/>
                </a:solidFill>
              </a:rPr>
              <a:t>Assisted living facilities </a:t>
            </a:r>
            <a:endParaRPr/>
          </a:p>
          <a:p>
            <a:pPr indent="0" lvl="0" marL="0" rtl="0" algn="l">
              <a:lnSpc>
                <a:spcPct val="100000"/>
              </a:lnSpc>
              <a:spcBef>
                <a:spcPts val="2500"/>
              </a:spcBef>
              <a:spcAft>
                <a:spcPts val="0"/>
              </a:spcAft>
              <a:buClr>
                <a:srgbClr val="06192F"/>
              </a:buClr>
              <a:buSzPts val="2000"/>
              <a:buFont typeface="Arial"/>
              <a:buNone/>
            </a:pPr>
            <a:r>
              <a:rPr lang="en-US">
                <a:solidFill>
                  <a:srgbClr val="06192F"/>
                </a:solidFill>
              </a:rPr>
              <a:t>Recent surveys and interviews reveal the LTC-CIP:</a:t>
            </a:r>
            <a:endParaRPr/>
          </a:p>
          <a:p>
            <a:pPr indent="-182880" lvl="1" marL="457200" rtl="0" algn="l">
              <a:lnSpc>
                <a:spcPct val="100000"/>
              </a:lnSpc>
              <a:spcBef>
                <a:spcPts val="1000"/>
              </a:spcBef>
              <a:spcAft>
                <a:spcPts val="0"/>
              </a:spcAft>
              <a:buClr>
                <a:srgbClr val="06192F"/>
              </a:buClr>
              <a:buSzPts val="2000"/>
              <a:buChar char="•"/>
            </a:pPr>
            <a:r>
              <a:rPr lang="en-US">
                <a:solidFill>
                  <a:srgbClr val="06192F"/>
                </a:solidFill>
              </a:rPr>
              <a:t>Prepares IPC professionals to prevent and handle outbreaks</a:t>
            </a:r>
            <a:endParaRPr/>
          </a:p>
          <a:p>
            <a:pPr indent="-182880" lvl="1" marL="457200" rtl="0" algn="l">
              <a:lnSpc>
                <a:spcPct val="100000"/>
              </a:lnSpc>
              <a:spcBef>
                <a:spcPts val="1000"/>
              </a:spcBef>
              <a:spcAft>
                <a:spcPts val="0"/>
              </a:spcAft>
              <a:buClr>
                <a:srgbClr val="06192F"/>
              </a:buClr>
              <a:buSzPts val="2000"/>
              <a:buChar char="•"/>
            </a:pPr>
            <a:r>
              <a:rPr lang="en-US">
                <a:solidFill>
                  <a:srgbClr val="06192F"/>
                </a:solidFill>
              </a:rPr>
              <a:t>Increases interfacility collaboration and communication </a:t>
            </a:r>
            <a:endParaRPr/>
          </a:p>
          <a:p>
            <a:pPr indent="-182880" lvl="1" marL="457200" rtl="0" algn="l">
              <a:lnSpc>
                <a:spcPct val="100000"/>
              </a:lnSpc>
              <a:spcBef>
                <a:spcPts val="1000"/>
              </a:spcBef>
              <a:spcAft>
                <a:spcPts val="0"/>
              </a:spcAft>
              <a:buClr>
                <a:srgbClr val="06192F"/>
              </a:buClr>
              <a:buSzPts val="2000"/>
              <a:buChar char="•"/>
            </a:pPr>
            <a:r>
              <a:rPr lang="en-US">
                <a:solidFill>
                  <a:srgbClr val="06192F"/>
                </a:solidFill>
              </a:rPr>
              <a:t>Improves resident and staff safety</a:t>
            </a:r>
            <a:endParaRPr/>
          </a:p>
          <a:p>
            <a:pPr indent="-182880" lvl="1" marL="457200" rtl="0" algn="l">
              <a:lnSpc>
                <a:spcPct val="100000"/>
              </a:lnSpc>
              <a:spcBef>
                <a:spcPts val="1000"/>
              </a:spcBef>
              <a:spcAft>
                <a:spcPts val="0"/>
              </a:spcAft>
              <a:buClr>
                <a:srgbClr val="06192F"/>
              </a:buClr>
              <a:buSzPts val="2000"/>
              <a:buChar char="•"/>
            </a:pPr>
            <a:r>
              <a:rPr lang="en-US">
                <a:solidFill>
                  <a:srgbClr val="06192F"/>
                </a:solidFill>
              </a:rPr>
              <a:t>Encourages the use of evidence-based data</a:t>
            </a:r>
            <a:endParaRPr/>
          </a:p>
          <a:p>
            <a:pPr indent="-182880" lvl="1" marL="457200" rtl="0" algn="l">
              <a:lnSpc>
                <a:spcPct val="100000"/>
              </a:lnSpc>
              <a:spcBef>
                <a:spcPts val="1000"/>
              </a:spcBef>
              <a:spcAft>
                <a:spcPts val="0"/>
              </a:spcAft>
              <a:buClr>
                <a:srgbClr val="06192F"/>
              </a:buClr>
              <a:buSzPts val="2000"/>
              <a:buChar char="•"/>
            </a:pPr>
            <a:r>
              <a:rPr lang="en-US">
                <a:solidFill>
                  <a:srgbClr val="06192F"/>
                </a:solidFill>
              </a:rPr>
              <a:t>Is well respected by surveyors and can improve survey outcomes </a:t>
            </a:r>
            <a:endParaRPr/>
          </a:p>
        </p:txBody>
      </p:sp>
      <p:pic>
        <p:nvPicPr>
          <p:cNvPr id="581" name="Google Shape;581;p46"/>
          <p:cNvPicPr preferRelativeResize="0"/>
          <p:nvPr/>
        </p:nvPicPr>
        <p:blipFill rotWithShape="1">
          <a:blip r:embed="rId3">
            <a:alphaModFix/>
          </a:blip>
          <a:srcRect b="0" l="0" r="0" t="0"/>
          <a:stretch/>
        </p:blipFill>
        <p:spPr>
          <a:xfrm>
            <a:off x="649288" y="1620078"/>
            <a:ext cx="939800" cy="1282700"/>
          </a:xfrm>
          <a:prstGeom prst="rect">
            <a:avLst/>
          </a:prstGeom>
          <a:noFill/>
          <a:ln>
            <a:noFill/>
          </a:ln>
        </p:spPr>
      </p:pic>
      <p:sp>
        <p:nvSpPr>
          <p:cNvPr id="582" name="Google Shape;582;p46"/>
          <p:cNvSpPr txBox="1"/>
          <p:nvPr/>
        </p:nvSpPr>
        <p:spPr>
          <a:xfrm>
            <a:off x="0" y="6186488"/>
            <a:ext cx="9493405"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6192F"/>
              </a:buClr>
              <a:buSzPts val="1800"/>
              <a:buFont typeface="Arial"/>
              <a:buNone/>
            </a:pPr>
            <a:r>
              <a:rPr b="0" i="0" lang="en-US" sz="1800" u="none" cap="none" strike="noStrike">
                <a:solidFill>
                  <a:srgbClr val="06192F"/>
                </a:solidFill>
                <a:latin typeface="Arial"/>
                <a:ea typeface="Arial"/>
                <a:cs typeface="Arial"/>
                <a:sym typeface="Arial"/>
              </a:rPr>
              <a:t>Schweon SJ and Pogorzelska-Maziarz M. Survey said! LTC-CIP certificant’s perspective with passing the certification exam. </a:t>
            </a:r>
            <a:r>
              <a:rPr b="0" i="1" lang="en-US" sz="1800" u="none" cap="none" strike="noStrike">
                <a:solidFill>
                  <a:srgbClr val="06192F"/>
                </a:solidFill>
                <a:latin typeface="Arial"/>
                <a:ea typeface="Arial"/>
                <a:cs typeface="Arial"/>
                <a:sym typeface="Arial"/>
              </a:rPr>
              <a:t>Am J Infect Control</a:t>
            </a:r>
            <a:r>
              <a:rPr b="0" i="0" lang="en-US" sz="1800" u="none" cap="none" strike="noStrike">
                <a:solidFill>
                  <a:srgbClr val="06192F"/>
                </a:solidFill>
                <a:latin typeface="Arial"/>
                <a:ea typeface="Arial"/>
                <a:cs typeface="Arial"/>
                <a:sym typeface="Arial"/>
              </a:rPr>
              <a:t>. 2025;53(3):291-296.</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6192F"/>
              </a:solidFill>
              <a:latin typeface="Georgia"/>
              <a:ea typeface="Georgia"/>
              <a:cs typeface="Georgia"/>
              <a:sym typeface="Georgi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47"/>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Where in the world are LTC-CIPs?</a:t>
            </a:r>
            <a:endParaRPr/>
          </a:p>
        </p:txBody>
      </p:sp>
      <p:sp>
        <p:nvSpPr>
          <p:cNvPr id="589" name="Google Shape;589;p47"/>
          <p:cNvSpPr txBox="1"/>
          <p:nvPr/>
        </p:nvSpPr>
        <p:spPr>
          <a:xfrm>
            <a:off x="6762221" y="2065336"/>
            <a:ext cx="5598242" cy="107721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6192F"/>
              </a:buClr>
              <a:buSzPts val="3200"/>
              <a:buFont typeface="Arial"/>
              <a:buChar char="•"/>
            </a:pPr>
            <a:r>
              <a:rPr b="0" i="0" lang="en-US" sz="3200" u="none" cap="none" strike="noStrike">
                <a:solidFill>
                  <a:srgbClr val="06192F"/>
                </a:solidFill>
                <a:latin typeface="Georgia"/>
                <a:ea typeface="Georgia"/>
                <a:cs typeface="Georgia"/>
                <a:sym typeface="Georgia"/>
              </a:rPr>
              <a:t>1,142 LTC-CIPs worldwide</a:t>
            </a:r>
            <a:endParaRPr/>
          </a:p>
          <a:p>
            <a:pPr indent="-285750" lvl="0" marL="285750" marR="0" rtl="0" algn="l">
              <a:lnSpc>
                <a:spcPct val="100000"/>
              </a:lnSpc>
              <a:spcBef>
                <a:spcPts val="0"/>
              </a:spcBef>
              <a:spcAft>
                <a:spcPts val="0"/>
              </a:spcAft>
              <a:buClr>
                <a:srgbClr val="06192F"/>
              </a:buClr>
              <a:buSzPts val="3200"/>
              <a:buFont typeface="Arial"/>
              <a:buChar char="•"/>
            </a:pPr>
            <a:r>
              <a:rPr b="0" i="0" lang="en-US" sz="3200" u="none" cap="none" strike="noStrike">
                <a:solidFill>
                  <a:srgbClr val="06192F"/>
                </a:solidFill>
                <a:latin typeface="Georgia"/>
                <a:ea typeface="Georgia"/>
                <a:cs typeface="Georgia"/>
                <a:sym typeface="Georgia"/>
              </a:rPr>
              <a:t>Exam released in 2023</a:t>
            </a:r>
            <a:endParaRPr/>
          </a:p>
        </p:txBody>
      </p:sp>
      <p:pic>
        <p:nvPicPr>
          <p:cNvPr id="590" name="Google Shape;590;p47"/>
          <p:cNvPicPr preferRelativeResize="0"/>
          <p:nvPr/>
        </p:nvPicPr>
        <p:blipFill rotWithShape="1">
          <a:blip r:embed="rId3">
            <a:alphaModFix/>
          </a:blip>
          <a:srcRect b="0" l="0" r="0" t="0"/>
          <a:stretch/>
        </p:blipFill>
        <p:spPr>
          <a:xfrm>
            <a:off x="385985" y="1422720"/>
            <a:ext cx="6060065" cy="401256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descr="Diploma" id="595" name="Google Shape;595;p48"/>
          <p:cNvSpPr/>
          <p:nvPr/>
        </p:nvSpPr>
        <p:spPr>
          <a:xfrm>
            <a:off x="1031359" y="1019838"/>
            <a:ext cx="4041157" cy="4041157"/>
          </a:xfrm>
          <a:prstGeom prst="rect">
            <a:avLst/>
          </a:prstGeom>
          <a:noFill/>
          <a:ln>
            <a:noFill/>
          </a:ln>
        </p:spPr>
      </p:sp>
      <p:sp>
        <p:nvSpPr>
          <p:cNvPr id="596" name="Google Shape;596;p48"/>
          <p:cNvSpPr txBox="1"/>
          <p:nvPr/>
        </p:nvSpPr>
        <p:spPr>
          <a:xfrm>
            <a:off x="6094102" y="471056"/>
            <a:ext cx="5219165" cy="1454051"/>
          </a:xfrm>
          <a:prstGeom prst="rect">
            <a:avLst/>
          </a:prstGeom>
          <a:noFill/>
          <a:ln>
            <a:noFill/>
          </a:ln>
        </p:spPr>
        <p:txBody>
          <a:bodyPr anchorCtr="0" anchor="t" bIns="45700" lIns="91425" spcFirstLastPara="1" rIns="91425" wrap="square" tIns="45700">
            <a:normAutofit fontScale="97500"/>
          </a:bodyPr>
          <a:lstStyle/>
          <a:p>
            <a:pPr indent="0" lvl="0" marL="0" marR="0" rtl="0" algn="l">
              <a:lnSpc>
                <a:spcPct val="100000"/>
              </a:lnSpc>
              <a:spcBef>
                <a:spcPts val="0"/>
              </a:spcBef>
              <a:spcAft>
                <a:spcPts val="0"/>
              </a:spcAft>
              <a:buClr>
                <a:srgbClr val="000000"/>
              </a:buClr>
              <a:buSzPct val="100000"/>
              <a:buFont typeface="Arial"/>
              <a:buNone/>
            </a:pPr>
            <a:r>
              <a:rPr b="1" i="0" lang="en-US" sz="3100" u="none" cap="none" strike="noStrike">
                <a:solidFill>
                  <a:srgbClr val="000000"/>
                </a:solidFill>
                <a:latin typeface="Georgia"/>
                <a:ea typeface="Georgia"/>
                <a:cs typeface="Georgia"/>
                <a:sym typeface="Georgia"/>
              </a:rPr>
              <a:t>How to prepare for CBIC certification- Step 2</a:t>
            </a:r>
            <a:endParaRPr/>
          </a:p>
        </p:txBody>
      </p:sp>
      <p:sp>
        <p:nvSpPr>
          <p:cNvPr id="597" name="Google Shape;597;p48"/>
          <p:cNvSpPr txBox="1"/>
          <p:nvPr/>
        </p:nvSpPr>
        <p:spPr>
          <a:xfrm>
            <a:off x="6094103" y="1109625"/>
            <a:ext cx="4977578" cy="3639289"/>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rgbClr val="000000"/>
                </a:solidFill>
                <a:latin typeface="Georgia"/>
                <a:ea typeface="Georgia"/>
                <a:cs typeface="Georgia"/>
                <a:sym typeface="Georgia"/>
              </a:rPr>
              <a:t>Review the examination content outline.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49"/>
          <p:cNvSpPr txBox="1"/>
          <p:nvPr>
            <p:ph type="title"/>
          </p:nvPr>
        </p:nvSpPr>
        <p:spPr>
          <a:xfrm>
            <a:off x="606288" y="254647"/>
            <a:ext cx="10972800" cy="1084468"/>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2"/>
              </a:buClr>
              <a:buSzPts val="4800"/>
              <a:buFont typeface="Georgia"/>
              <a:buNone/>
            </a:pPr>
            <a:r>
              <a:rPr lang="en-US"/>
              <a:t>CIC</a:t>
            </a:r>
            <a:r>
              <a:rPr lang="en-US" sz="2400"/>
              <a:t>®</a:t>
            </a:r>
            <a:r>
              <a:rPr lang="en-US"/>
              <a:t> Content Outline</a:t>
            </a:r>
            <a:endParaRPr/>
          </a:p>
        </p:txBody>
      </p:sp>
      <p:grpSp>
        <p:nvGrpSpPr>
          <p:cNvPr id="604" name="Google Shape;604;p49"/>
          <p:cNvGrpSpPr/>
          <p:nvPr/>
        </p:nvGrpSpPr>
        <p:grpSpPr>
          <a:xfrm>
            <a:off x="837968" y="2212963"/>
            <a:ext cx="10509438" cy="3177272"/>
            <a:chOff x="3080" y="385801"/>
            <a:chExt cx="10509438" cy="3177272"/>
          </a:xfrm>
        </p:grpSpPr>
        <p:sp>
          <p:nvSpPr>
            <p:cNvPr id="605" name="Google Shape;605;p49"/>
            <p:cNvSpPr/>
            <p:nvPr/>
          </p:nvSpPr>
          <p:spPr>
            <a:xfrm>
              <a:off x="3080" y="385801"/>
              <a:ext cx="2444055" cy="1466433"/>
            </a:xfrm>
            <a:prstGeom prst="rect">
              <a:avLst/>
            </a:prstGeom>
            <a:solidFill>
              <a:schemeClr val="accent5"/>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49"/>
            <p:cNvSpPr txBox="1"/>
            <p:nvPr/>
          </p:nvSpPr>
          <p:spPr>
            <a:xfrm>
              <a:off x="3080" y="385801"/>
              <a:ext cx="2444055" cy="1466433"/>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rgbClr val="000000"/>
                </a:buClr>
                <a:buSzPts val="1700"/>
                <a:buFont typeface="Arial"/>
                <a:buNone/>
              </a:pPr>
              <a:r>
                <a:rPr b="0" i="0" lang="en-US" sz="1700" u="none" cap="none" strike="noStrike">
                  <a:solidFill>
                    <a:schemeClr val="lt1"/>
                  </a:solidFill>
                  <a:latin typeface="Georgia"/>
                  <a:ea typeface="Georgia"/>
                  <a:cs typeface="Georgia"/>
                  <a:sym typeface="Georgia"/>
                </a:rPr>
                <a:t>Identification of infectious disease processes</a:t>
              </a:r>
              <a:endParaRPr/>
            </a:p>
          </p:txBody>
        </p:sp>
        <p:sp>
          <p:nvSpPr>
            <p:cNvPr id="607" name="Google Shape;607;p49"/>
            <p:cNvSpPr/>
            <p:nvPr/>
          </p:nvSpPr>
          <p:spPr>
            <a:xfrm>
              <a:off x="2691541" y="385801"/>
              <a:ext cx="2444055" cy="1466433"/>
            </a:xfrm>
            <a:prstGeom prst="rect">
              <a:avLst/>
            </a:prstGeom>
            <a:solidFill>
              <a:srgbClr val="485674"/>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9"/>
            <p:cNvSpPr txBox="1"/>
            <p:nvPr/>
          </p:nvSpPr>
          <p:spPr>
            <a:xfrm>
              <a:off x="2691541" y="385801"/>
              <a:ext cx="2444055" cy="1466433"/>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rgbClr val="000000"/>
                </a:buClr>
                <a:buSzPts val="1700"/>
                <a:buFont typeface="Arial"/>
                <a:buNone/>
              </a:pPr>
              <a:r>
                <a:rPr b="0" i="0" lang="en-US" sz="1700" u="none" cap="none" strike="noStrike">
                  <a:solidFill>
                    <a:schemeClr val="lt1"/>
                  </a:solidFill>
                  <a:latin typeface="Georgia"/>
                  <a:ea typeface="Georgia"/>
                  <a:cs typeface="Georgia"/>
                  <a:sym typeface="Georgia"/>
                </a:rPr>
                <a:t>Surveillance and epidemiologic investigation</a:t>
              </a:r>
              <a:endParaRPr/>
            </a:p>
          </p:txBody>
        </p:sp>
        <p:sp>
          <p:nvSpPr>
            <p:cNvPr id="609" name="Google Shape;609;p49"/>
            <p:cNvSpPr/>
            <p:nvPr/>
          </p:nvSpPr>
          <p:spPr>
            <a:xfrm>
              <a:off x="5380002" y="385801"/>
              <a:ext cx="2444055" cy="1466433"/>
            </a:xfrm>
            <a:prstGeom prst="rect">
              <a:avLst/>
            </a:prstGeom>
            <a:solidFill>
              <a:srgbClr val="425D6A"/>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9"/>
            <p:cNvSpPr txBox="1"/>
            <p:nvPr/>
          </p:nvSpPr>
          <p:spPr>
            <a:xfrm>
              <a:off x="5380002" y="385801"/>
              <a:ext cx="2444055" cy="1466433"/>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rgbClr val="000000"/>
                </a:buClr>
                <a:buSzPts val="1700"/>
                <a:buFont typeface="Arial"/>
                <a:buNone/>
              </a:pPr>
              <a:r>
                <a:rPr b="0" i="0" lang="en-US" sz="1700" u="none" cap="none" strike="noStrike">
                  <a:solidFill>
                    <a:schemeClr val="lt1"/>
                  </a:solidFill>
                  <a:latin typeface="Georgia"/>
                  <a:ea typeface="Georgia"/>
                  <a:cs typeface="Georgia"/>
                  <a:sym typeface="Georgia"/>
                </a:rPr>
                <a:t>Preventing and controlling the transmission of infectious agents</a:t>
              </a:r>
              <a:endParaRPr/>
            </a:p>
          </p:txBody>
        </p:sp>
        <p:sp>
          <p:nvSpPr>
            <p:cNvPr id="611" name="Google Shape;611;p49"/>
            <p:cNvSpPr/>
            <p:nvPr/>
          </p:nvSpPr>
          <p:spPr>
            <a:xfrm>
              <a:off x="8068463" y="385801"/>
              <a:ext cx="2444055" cy="1466433"/>
            </a:xfrm>
            <a:prstGeom prst="rect">
              <a:avLst/>
            </a:prstGeom>
            <a:solidFill>
              <a:srgbClr val="3C606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9"/>
            <p:cNvSpPr txBox="1"/>
            <p:nvPr/>
          </p:nvSpPr>
          <p:spPr>
            <a:xfrm>
              <a:off x="8068463" y="385801"/>
              <a:ext cx="2444055" cy="146643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Georgia"/>
                  <a:ea typeface="Georgia"/>
                  <a:cs typeface="Georgia"/>
                  <a:sym typeface="Georgia"/>
                </a:rPr>
                <a:t>Environment of care</a:t>
              </a:r>
              <a:endParaRPr/>
            </a:p>
          </p:txBody>
        </p:sp>
        <p:sp>
          <p:nvSpPr>
            <p:cNvPr id="613" name="Google Shape;613;p49"/>
            <p:cNvSpPr/>
            <p:nvPr/>
          </p:nvSpPr>
          <p:spPr>
            <a:xfrm>
              <a:off x="3080" y="2096640"/>
              <a:ext cx="2444055" cy="1466433"/>
            </a:xfrm>
            <a:prstGeom prst="rect">
              <a:avLst/>
            </a:prstGeom>
            <a:solidFill>
              <a:srgbClr val="36584D"/>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9"/>
            <p:cNvSpPr txBox="1"/>
            <p:nvPr/>
          </p:nvSpPr>
          <p:spPr>
            <a:xfrm>
              <a:off x="3080" y="2096640"/>
              <a:ext cx="2444055" cy="1466433"/>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rgbClr val="000000"/>
                </a:buClr>
                <a:buSzPts val="1700"/>
                <a:buFont typeface="Arial"/>
                <a:buNone/>
              </a:pPr>
              <a:r>
                <a:rPr b="0" i="0" lang="en-US" sz="1700" u="none" cap="none" strike="noStrike">
                  <a:solidFill>
                    <a:schemeClr val="lt1"/>
                  </a:solidFill>
                  <a:latin typeface="Georgia"/>
                  <a:ea typeface="Georgia"/>
                  <a:cs typeface="Georgia"/>
                  <a:sym typeface="Georgia"/>
                </a:rPr>
                <a:t>Cleaning,  disinfection, sterilization, and asepsis</a:t>
              </a:r>
              <a:endParaRPr/>
            </a:p>
          </p:txBody>
        </p:sp>
        <p:sp>
          <p:nvSpPr>
            <p:cNvPr id="615" name="Google Shape;615;p49"/>
            <p:cNvSpPr/>
            <p:nvPr/>
          </p:nvSpPr>
          <p:spPr>
            <a:xfrm>
              <a:off x="2691541" y="2096640"/>
              <a:ext cx="2444055" cy="1466433"/>
            </a:xfrm>
            <a:prstGeom prst="rect">
              <a:avLst/>
            </a:prstGeom>
            <a:solidFill>
              <a:srgbClr val="304E3B"/>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49"/>
            <p:cNvSpPr txBox="1"/>
            <p:nvPr/>
          </p:nvSpPr>
          <p:spPr>
            <a:xfrm>
              <a:off x="2691541" y="2096640"/>
              <a:ext cx="2444055" cy="146643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Georgia"/>
                  <a:ea typeface="Georgia"/>
                  <a:cs typeface="Georgia"/>
                  <a:sym typeface="Georgia"/>
                </a:rPr>
                <a:t>Employee / occupational health</a:t>
              </a:r>
              <a:endParaRPr/>
            </a:p>
          </p:txBody>
        </p:sp>
        <p:sp>
          <p:nvSpPr>
            <p:cNvPr id="617" name="Google Shape;617;p49"/>
            <p:cNvSpPr/>
            <p:nvPr/>
          </p:nvSpPr>
          <p:spPr>
            <a:xfrm>
              <a:off x="5380002" y="2096640"/>
              <a:ext cx="2444055" cy="1466433"/>
            </a:xfrm>
            <a:prstGeom prst="rect">
              <a:avLst/>
            </a:prstGeom>
            <a:solidFill>
              <a:srgbClr val="29452B"/>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9"/>
            <p:cNvSpPr txBox="1"/>
            <p:nvPr/>
          </p:nvSpPr>
          <p:spPr>
            <a:xfrm>
              <a:off x="5380002" y="2096640"/>
              <a:ext cx="2444055" cy="146643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Georgia"/>
                  <a:ea typeface="Georgia"/>
                  <a:cs typeface="Georgia"/>
                  <a:sym typeface="Georgia"/>
                </a:rPr>
                <a:t>Management and communication</a:t>
              </a:r>
              <a:endParaRPr/>
            </a:p>
          </p:txBody>
        </p:sp>
        <p:sp>
          <p:nvSpPr>
            <p:cNvPr id="619" name="Google Shape;619;p49"/>
            <p:cNvSpPr/>
            <p:nvPr/>
          </p:nvSpPr>
          <p:spPr>
            <a:xfrm>
              <a:off x="8068463" y="2096640"/>
              <a:ext cx="2444055" cy="1466433"/>
            </a:xfrm>
            <a:prstGeom prst="rect">
              <a:avLst/>
            </a:prstGeom>
            <a:solidFill>
              <a:srgbClr val="293B23"/>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49"/>
            <p:cNvSpPr txBox="1"/>
            <p:nvPr/>
          </p:nvSpPr>
          <p:spPr>
            <a:xfrm>
              <a:off x="8068463" y="2096640"/>
              <a:ext cx="2444055" cy="146643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Education and research</a:t>
              </a:r>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50"/>
          <p:cNvSpPr txBox="1"/>
          <p:nvPr>
            <p:ph type="title"/>
          </p:nvPr>
        </p:nvSpPr>
        <p:spPr>
          <a:xfrm>
            <a:off x="606288" y="254647"/>
            <a:ext cx="10972800" cy="1084468"/>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2"/>
              </a:buClr>
              <a:buSzPts val="4000"/>
              <a:buFont typeface="Georgia"/>
              <a:buNone/>
            </a:pPr>
            <a:r>
              <a:rPr lang="en-US" sz="4000"/>
              <a:t>a-IPC™ Content Outline: Effective May 22, 2026</a:t>
            </a:r>
            <a:endParaRPr/>
          </a:p>
        </p:txBody>
      </p:sp>
      <p:grpSp>
        <p:nvGrpSpPr>
          <p:cNvPr id="627" name="Google Shape;627;p50"/>
          <p:cNvGrpSpPr/>
          <p:nvPr/>
        </p:nvGrpSpPr>
        <p:grpSpPr>
          <a:xfrm>
            <a:off x="837968" y="2212963"/>
            <a:ext cx="10509438" cy="3177272"/>
            <a:chOff x="3080" y="385801"/>
            <a:chExt cx="10509438" cy="3177272"/>
          </a:xfrm>
        </p:grpSpPr>
        <p:sp>
          <p:nvSpPr>
            <p:cNvPr id="628" name="Google Shape;628;p50"/>
            <p:cNvSpPr/>
            <p:nvPr/>
          </p:nvSpPr>
          <p:spPr>
            <a:xfrm>
              <a:off x="3080" y="385801"/>
              <a:ext cx="2444055" cy="1466433"/>
            </a:xfrm>
            <a:prstGeom prst="rect">
              <a:avLst/>
            </a:prstGeom>
            <a:solidFill>
              <a:schemeClr val="accent5"/>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50"/>
            <p:cNvSpPr txBox="1"/>
            <p:nvPr/>
          </p:nvSpPr>
          <p:spPr>
            <a:xfrm>
              <a:off x="3080" y="385801"/>
              <a:ext cx="2444055" cy="146643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Georgia"/>
                  <a:ea typeface="Georgia"/>
                  <a:cs typeface="Georgia"/>
                  <a:sym typeface="Georgia"/>
                </a:rPr>
                <a:t>Processes to Identify Infectious Diseases</a:t>
              </a:r>
              <a:endParaRPr/>
            </a:p>
          </p:txBody>
        </p:sp>
        <p:sp>
          <p:nvSpPr>
            <p:cNvPr id="630" name="Google Shape;630;p50"/>
            <p:cNvSpPr/>
            <p:nvPr/>
          </p:nvSpPr>
          <p:spPr>
            <a:xfrm>
              <a:off x="2691541" y="385801"/>
              <a:ext cx="2444055" cy="1466433"/>
            </a:xfrm>
            <a:prstGeom prst="rect">
              <a:avLst/>
            </a:prstGeom>
            <a:solidFill>
              <a:srgbClr val="485674"/>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50"/>
            <p:cNvSpPr txBox="1"/>
            <p:nvPr/>
          </p:nvSpPr>
          <p:spPr>
            <a:xfrm>
              <a:off x="2691541" y="385801"/>
              <a:ext cx="2444055" cy="146643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Georgia"/>
                  <a:ea typeface="Georgia"/>
                  <a:cs typeface="Georgia"/>
                  <a:sym typeface="Georgia"/>
                </a:rPr>
                <a:t>Surveillance and epidemiologic investigation</a:t>
              </a:r>
              <a:endParaRPr/>
            </a:p>
          </p:txBody>
        </p:sp>
        <p:sp>
          <p:nvSpPr>
            <p:cNvPr id="632" name="Google Shape;632;p50"/>
            <p:cNvSpPr/>
            <p:nvPr/>
          </p:nvSpPr>
          <p:spPr>
            <a:xfrm>
              <a:off x="5380002" y="385801"/>
              <a:ext cx="2444055" cy="1466433"/>
            </a:xfrm>
            <a:prstGeom prst="rect">
              <a:avLst/>
            </a:prstGeom>
            <a:solidFill>
              <a:srgbClr val="425D6A"/>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50"/>
            <p:cNvSpPr txBox="1"/>
            <p:nvPr/>
          </p:nvSpPr>
          <p:spPr>
            <a:xfrm>
              <a:off x="5380002" y="385801"/>
              <a:ext cx="2444055" cy="146643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Georgia"/>
                  <a:ea typeface="Georgia"/>
                  <a:cs typeface="Georgia"/>
                  <a:sym typeface="Georgia"/>
                </a:rPr>
                <a:t>Preventing and controlling the transmission of infectious agents</a:t>
              </a:r>
              <a:endParaRPr/>
            </a:p>
          </p:txBody>
        </p:sp>
        <p:sp>
          <p:nvSpPr>
            <p:cNvPr id="634" name="Google Shape;634;p50"/>
            <p:cNvSpPr/>
            <p:nvPr/>
          </p:nvSpPr>
          <p:spPr>
            <a:xfrm>
              <a:off x="8068463" y="385801"/>
              <a:ext cx="2444055" cy="1466433"/>
            </a:xfrm>
            <a:prstGeom prst="rect">
              <a:avLst/>
            </a:prstGeom>
            <a:solidFill>
              <a:srgbClr val="3C606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50"/>
            <p:cNvSpPr txBox="1"/>
            <p:nvPr/>
          </p:nvSpPr>
          <p:spPr>
            <a:xfrm>
              <a:off x="8068463" y="385801"/>
              <a:ext cx="2444055" cy="146643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Georgia"/>
                  <a:ea typeface="Georgia"/>
                  <a:cs typeface="Georgia"/>
                  <a:sym typeface="Georgia"/>
                </a:rPr>
                <a:t>Employee/</a:t>
              </a:r>
              <a:endParaRPr/>
            </a:p>
            <a:p>
              <a:pPr indent="0" lvl="0" marL="0" marR="0" rtl="0" algn="ctr">
                <a:lnSpc>
                  <a:spcPct val="90000"/>
                </a:lnSpc>
                <a:spcBef>
                  <a:spcPts val="700"/>
                </a:spcBef>
                <a:spcAft>
                  <a:spcPts val="0"/>
                </a:spcAft>
                <a:buClr>
                  <a:srgbClr val="000000"/>
                </a:buClr>
                <a:buSzPts val="2000"/>
                <a:buFont typeface="Arial"/>
                <a:buNone/>
              </a:pPr>
              <a:r>
                <a:rPr b="0" i="0" lang="en-US" sz="2000" u="none" cap="none" strike="noStrike">
                  <a:solidFill>
                    <a:schemeClr val="lt1"/>
                  </a:solidFill>
                  <a:latin typeface="Georgia"/>
                  <a:ea typeface="Georgia"/>
                  <a:cs typeface="Georgia"/>
                  <a:sym typeface="Georgia"/>
                </a:rPr>
                <a:t>Occupational Health</a:t>
              </a:r>
              <a:endParaRPr/>
            </a:p>
          </p:txBody>
        </p:sp>
        <p:sp>
          <p:nvSpPr>
            <p:cNvPr id="636" name="Google Shape;636;p50"/>
            <p:cNvSpPr/>
            <p:nvPr/>
          </p:nvSpPr>
          <p:spPr>
            <a:xfrm>
              <a:off x="3080" y="2096640"/>
              <a:ext cx="2444055" cy="1466433"/>
            </a:xfrm>
            <a:prstGeom prst="rect">
              <a:avLst/>
            </a:prstGeom>
            <a:solidFill>
              <a:srgbClr val="36584D"/>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0"/>
            <p:cNvSpPr txBox="1"/>
            <p:nvPr/>
          </p:nvSpPr>
          <p:spPr>
            <a:xfrm>
              <a:off x="3080" y="2096640"/>
              <a:ext cx="2444055" cy="146643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Georgia"/>
                  <a:ea typeface="Georgia"/>
                  <a:cs typeface="Georgia"/>
                  <a:sym typeface="Georgia"/>
                </a:rPr>
                <a:t>Management and Communication of the Infection Prevention Program</a:t>
              </a:r>
              <a:endParaRPr/>
            </a:p>
          </p:txBody>
        </p:sp>
        <p:sp>
          <p:nvSpPr>
            <p:cNvPr id="638" name="Google Shape;638;p50"/>
            <p:cNvSpPr/>
            <p:nvPr/>
          </p:nvSpPr>
          <p:spPr>
            <a:xfrm>
              <a:off x="2691541" y="2096640"/>
              <a:ext cx="2444055" cy="1466433"/>
            </a:xfrm>
            <a:prstGeom prst="rect">
              <a:avLst/>
            </a:prstGeom>
            <a:solidFill>
              <a:srgbClr val="304E3B"/>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50"/>
            <p:cNvSpPr txBox="1"/>
            <p:nvPr/>
          </p:nvSpPr>
          <p:spPr>
            <a:xfrm>
              <a:off x="2691541" y="2096640"/>
              <a:ext cx="2444055" cy="146643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Georgia"/>
                  <a:ea typeface="Georgia"/>
                  <a:cs typeface="Georgia"/>
                  <a:sym typeface="Georgia"/>
                </a:rPr>
                <a:t>Education and Research </a:t>
              </a:r>
              <a:endParaRPr/>
            </a:p>
          </p:txBody>
        </p:sp>
        <p:sp>
          <p:nvSpPr>
            <p:cNvPr id="640" name="Google Shape;640;p50"/>
            <p:cNvSpPr/>
            <p:nvPr/>
          </p:nvSpPr>
          <p:spPr>
            <a:xfrm>
              <a:off x="5380002" y="2096640"/>
              <a:ext cx="2444055" cy="1466433"/>
            </a:xfrm>
            <a:prstGeom prst="rect">
              <a:avLst/>
            </a:prstGeom>
            <a:solidFill>
              <a:srgbClr val="29452B"/>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50"/>
            <p:cNvSpPr txBox="1"/>
            <p:nvPr/>
          </p:nvSpPr>
          <p:spPr>
            <a:xfrm>
              <a:off x="5380002" y="2096640"/>
              <a:ext cx="2444055" cy="146643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Georgia"/>
                  <a:ea typeface="Georgia"/>
                  <a:cs typeface="Georgia"/>
                  <a:sym typeface="Georgia"/>
                </a:rPr>
                <a:t> Environment of Care</a:t>
              </a:r>
              <a:endParaRPr/>
            </a:p>
          </p:txBody>
        </p:sp>
        <p:sp>
          <p:nvSpPr>
            <p:cNvPr id="642" name="Google Shape;642;p50"/>
            <p:cNvSpPr/>
            <p:nvPr/>
          </p:nvSpPr>
          <p:spPr>
            <a:xfrm>
              <a:off x="8068463" y="2096640"/>
              <a:ext cx="2444055" cy="1466433"/>
            </a:xfrm>
            <a:prstGeom prst="rect">
              <a:avLst/>
            </a:prstGeom>
            <a:solidFill>
              <a:srgbClr val="293B23"/>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50"/>
            <p:cNvSpPr txBox="1"/>
            <p:nvPr/>
          </p:nvSpPr>
          <p:spPr>
            <a:xfrm>
              <a:off x="8068463" y="2096640"/>
              <a:ext cx="2444055" cy="146643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Cleaning, Disinfection, Sterilization of Medical Devices and Equipment</a:t>
              </a:r>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51"/>
          <p:cNvSpPr txBox="1"/>
          <p:nvPr>
            <p:ph type="title"/>
          </p:nvPr>
        </p:nvSpPr>
        <p:spPr>
          <a:xfrm>
            <a:off x="606288" y="254647"/>
            <a:ext cx="10972800" cy="1084468"/>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2"/>
              </a:buClr>
              <a:buSzPts val="4800"/>
              <a:buFont typeface="Georgia"/>
              <a:buNone/>
            </a:pPr>
            <a:r>
              <a:rPr lang="en-US"/>
              <a:t>LTC-CIP® Content Outline</a:t>
            </a:r>
            <a:endParaRPr/>
          </a:p>
        </p:txBody>
      </p:sp>
      <p:grpSp>
        <p:nvGrpSpPr>
          <p:cNvPr id="650" name="Google Shape;650;p51"/>
          <p:cNvGrpSpPr/>
          <p:nvPr/>
        </p:nvGrpSpPr>
        <p:grpSpPr>
          <a:xfrm>
            <a:off x="538087" y="2343789"/>
            <a:ext cx="11115824" cy="2676031"/>
            <a:chOff x="3801" y="594168"/>
            <a:chExt cx="11115824" cy="2676031"/>
          </a:xfrm>
        </p:grpSpPr>
        <p:sp>
          <p:nvSpPr>
            <p:cNvPr id="651" name="Google Shape;651;p51"/>
            <p:cNvSpPr/>
            <p:nvPr/>
          </p:nvSpPr>
          <p:spPr>
            <a:xfrm>
              <a:off x="3801" y="594168"/>
              <a:ext cx="2058485" cy="1235091"/>
            </a:xfrm>
            <a:prstGeom prst="rect">
              <a:avLst/>
            </a:prstGeom>
            <a:solidFill>
              <a:schemeClr val="accent5"/>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51"/>
            <p:cNvSpPr txBox="1"/>
            <p:nvPr/>
          </p:nvSpPr>
          <p:spPr>
            <a:xfrm>
              <a:off x="3801" y="594168"/>
              <a:ext cx="2058485" cy="1235091"/>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 Long-Term Care Settings</a:t>
              </a:r>
              <a:endParaRPr/>
            </a:p>
          </p:txBody>
        </p:sp>
        <p:sp>
          <p:nvSpPr>
            <p:cNvPr id="653" name="Google Shape;653;p51"/>
            <p:cNvSpPr/>
            <p:nvPr/>
          </p:nvSpPr>
          <p:spPr>
            <a:xfrm>
              <a:off x="2268136" y="594168"/>
              <a:ext cx="2058485" cy="1235091"/>
            </a:xfrm>
            <a:prstGeom prst="rect">
              <a:avLst/>
            </a:prstGeom>
            <a:solidFill>
              <a:srgbClr val="495575"/>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51"/>
            <p:cNvSpPr txBox="1"/>
            <p:nvPr/>
          </p:nvSpPr>
          <p:spPr>
            <a:xfrm>
              <a:off x="2268136" y="594168"/>
              <a:ext cx="2058485" cy="1235091"/>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Management and Communication of the Infection Prevention Program</a:t>
              </a:r>
              <a:endParaRPr/>
            </a:p>
          </p:txBody>
        </p:sp>
        <p:sp>
          <p:nvSpPr>
            <p:cNvPr id="655" name="Google Shape;655;p51"/>
            <p:cNvSpPr/>
            <p:nvPr/>
          </p:nvSpPr>
          <p:spPr>
            <a:xfrm>
              <a:off x="4532471" y="594168"/>
              <a:ext cx="2058485" cy="1235091"/>
            </a:xfrm>
            <a:prstGeom prst="rect">
              <a:avLst/>
            </a:prstGeom>
            <a:solidFill>
              <a:srgbClr val="445B6D"/>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51"/>
            <p:cNvSpPr txBox="1"/>
            <p:nvPr/>
          </p:nvSpPr>
          <p:spPr>
            <a:xfrm>
              <a:off x="4532471" y="594168"/>
              <a:ext cx="2058485" cy="1235091"/>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 Identification of Infectious Diseases</a:t>
              </a:r>
              <a:endParaRPr/>
            </a:p>
          </p:txBody>
        </p:sp>
        <p:sp>
          <p:nvSpPr>
            <p:cNvPr id="657" name="Google Shape;657;p51"/>
            <p:cNvSpPr/>
            <p:nvPr/>
          </p:nvSpPr>
          <p:spPr>
            <a:xfrm>
              <a:off x="6796805" y="594168"/>
              <a:ext cx="2058485" cy="1235091"/>
            </a:xfrm>
            <a:prstGeom prst="rect">
              <a:avLst/>
            </a:prstGeom>
            <a:solidFill>
              <a:srgbClr val="3E5F65"/>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51"/>
            <p:cNvSpPr txBox="1"/>
            <p:nvPr/>
          </p:nvSpPr>
          <p:spPr>
            <a:xfrm>
              <a:off x="6796805" y="594168"/>
              <a:ext cx="2058485" cy="1235091"/>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Surveillance and Epidemiologic Investigation</a:t>
              </a:r>
              <a:endParaRPr/>
            </a:p>
          </p:txBody>
        </p:sp>
        <p:sp>
          <p:nvSpPr>
            <p:cNvPr id="659" name="Google Shape;659;p51"/>
            <p:cNvSpPr/>
            <p:nvPr/>
          </p:nvSpPr>
          <p:spPr>
            <a:xfrm>
              <a:off x="9061140" y="594168"/>
              <a:ext cx="2058485" cy="1235091"/>
            </a:xfrm>
            <a:prstGeom prst="rect">
              <a:avLst/>
            </a:prstGeom>
            <a:solidFill>
              <a:srgbClr val="395C57"/>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51"/>
            <p:cNvSpPr txBox="1"/>
            <p:nvPr/>
          </p:nvSpPr>
          <p:spPr>
            <a:xfrm>
              <a:off x="9061140" y="594168"/>
              <a:ext cx="2058485" cy="1235091"/>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Prevention and Control of Infectious and Communicable Diseases</a:t>
              </a:r>
              <a:endParaRPr/>
            </a:p>
          </p:txBody>
        </p:sp>
        <p:sp>
          <p:nvSpPr>
            <p:cNvPr id="661" name="Google Shape;661;p51"/>
            <p:cNvSpPr/>
            <p:nvPr/>
          </p:nvSpPr>
          <p:spPr>
            <a:xfrm>
              <a:off x="1135969" y="2035108"/>
              <a:ext cx="2058485" cy="1235091"/>
            </a:xfrm>
            <a:prstGeom prst="rect">
              <a:avLst/>
            </a:prstGeom>
            <a:solidFill>
              <a:srgbClr val="335446"/>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51"/>
            <p:cNvSpPr txBox="1"/>
            <p:nvPr/>
          </p:nvSpPr>
          <p:spPr>
            <a:xfrm>
              <a:off x="1135969" y="2035108"/>
              <a:ext cx="2058485" cy="1235091"/>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Environment of Care</a:t>
              </a:r>
              <a:endParaRPr/>
            </a:p>
          </p:txBody>
        </p:sp>
        <p:sp>
          <p:nvSpPr>
            <p:cNvPr id="663" name="Google Shape;663;p51"/>
            <p:cNvSpPr/>
            <p:nvPr/>
          </p:nvSpPr>
          <p:spPr>
            <a:xfrm>
              <a:off x="3400303" y="2035108"/>
              <a:ext cx="2058485" cy="1235091"/>
            </a:xfrm>
            <a:prstGeom prst="rect">
              <a:avLst/>
            </a:prstGeom>
            <a:solidFill>
              <a:srgbClr val="2E4C37"/>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51"/>
            <p:cNvSpPr txBox="1"/>
            <p:nvPr/>
          </p:nvSpPr>
          <p:spPr>
            <a:xfrm>
              <a:off x="3400303" y="2035108"/>
              <a:ext cx="2058485" cy="1235091"/>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Cleaning, Disinfection, Sterilization of Medical Devices and Equipment</a:t>
              </a:r>
              <a:endParaRPr/>
            </a:p>
          </p:txBody>
        </p:sp>
        <p:sp>
          <p:nvSpPr>
            <p:cNvPr id="665" name="Google Shape;665;p51"/>
            <p:cNvSpPr/>
            <p:nvPr/>
          </p:nvSpPr>
          <p:spPr>
            <a:xfrm>
              <a:off x="5761592" y="1977034"/>
              <a:ext cx="2058485" cy="1235091"/>
            </a:xfrm>
            <a:prstGeom prst="rect">
              <a:avLst/>
            </a:prstGeom>
            <a:solidFill>
              <a:srgbClr val="284329"/>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1"/>
            <p:cNvSpPr txBox="1"/>
            <p:nvPr/>
          </p:nvSpPr>
          <p:spPr>
            <a:xfrm>
              <a:off x="5761592" y="1977034"/>
              <a:ext cx="2058485" cy="1235091"/>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Antimicrobial Stewardship</a:t>
              </a:r>
              <a:endParaRPr/>
            </a:p>
          </p:txBody>
        </p:sp>
        <p:sp>
          <p:nvSpPr>
            <p:cNvPr id="667" name="Google Shape;667;p51"/>
            <p:cNvSpPr/>
            <p:nvPr/>
          </p:nvSpPr>
          <p:spPr>
            <a:xfrm>
              <a:off x="7928972" y="2035108"/>
              <a:ext cx="2058485" cy="1235091"/>
            </a:xfrm>
            <a:prstGeom prst="rect">
              <a:avLst/>
            </a:prstGeom>
            <a:solidFill>
              <a:srgbClr val="293B23"/>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51"/>
            <p:cNvSpPr txBox="1"/>
            <p:nvPr/>
          </p:nvSpPr>
          <p:spPr>
            <a:xfrm>
              <a:off x="7928972" y="2035108"/>
              <a:ext cx="2058485" cy="1235091"/>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 Employee/Occupational Health</a:t>
              </a:r>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descr="Diploma" id="673" name="Google Shape;673;p52"/>
          <p:cNvSpPr/>
          <p:nvPr/>
        </p:nvSpPr>
        <p:spPr>
          <a:xfrm>
            <a:off x="1031359" y="1019838"/>
            <a:ext cx="4041157" cy="4041157"/>
          </a:xfrm>
          <a:prstGeom prst="rect">
            <a:avLst/>
          </a:prstGeom>
          <a:noFill/>
          <a:ln>
            <a:noFill/>
          </a:ln>
        </p:spPr>
      </p:sp>
      <p:sp>
        <p:nvSpPr>
          <p:cNvPr id="674" name="Google Shape;674;p52"/>
          <p:cNvSpPr txBox="1"/>
          <p:nvPr/>
        </p:nvSpPr>
        <p:spPr>
          <a:xfrm>
            <a:off x="5775126" y="1293605"/>
            <a:ext cx="4977578" cy="3639289"/>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rgbClr val="000000"/>
                </a:solidFill>
                <a:latin typeface="Georgia"/>
                <a:ea typeface="Georgia"/>
                <a:cs typeface="Georgia"/>
                <a:sym typeface="Georgia"/>
              </a:rPr>
              <a:t>Develop a study plan and a timeline – work backwards from when you would like to take the exam. </a:t>
            </a:r>
            <a:endParaRPr/>
          </a:p>
        </p:txBody>
      </p:sp>
      <p:sp>
        <p:nvSpPr>
          <p:cNvPr id="675" name="Google Shape;675;p52"/>
          <p:cNvSpPr txBox="1"/>
          <p:nvPr/>
        </p:nvSpPr>
        <p:spPr>
          <a:xfrm>
            <a:off x="5544766" y="292812"/>
            <a:ext cx="5207938" cy="1454051"/>
          </a:xfrm>
          <a:prstGeom prst="rect">
            <a:avLst/>
          </a:prstGeom>
          <a:noFill/>
          <a:ln>
            <a:noFill/>
          </a:ln>
        </p:spPr>
        <p:txBody>
          <a:bodyPr anchorCtr="0" anchor="t" bIns="45700" lIns="91425" spcFirstLastPara="1" rIns="91425" wrap="square" tIns="45700">
            <a:normAutofit fontScale="97500"/>
          </a:bodyPr>
          <a:lstStyle/>
          <a:p>
            <a:pPr indent="0" lvl="0" marL="0" marR="0" rtl="0" algn="l">
              <a:lnSpc>
                <a:spcPct val="100000"/>
              </a:lnSpc>
              <a:spcBef>
                <a:spcPts val="0"/>
              </a:spcBef>
              <a:spcAft>
                <a:spcPts val="0"/>
              </a:spcAft>
              <a:buClr>
                <a:srgbClr val="000000"/>
              </a:buClr>
              <a:buSzPct val="100000"/>
              <a:buFont typeface="Arial"/>
              <a:buNone/>
            </a:pPr>
            <a:r>
              <a:rPr b="1" i="0" lang="en-US" sz="3100" u="none" cap="none" strike="noStrike">
                <a:solidFill>
                  <a:srgbClr val="000000"/>
                </a:solidFill>
                <a:latin typeface="Georgia"/>
                <a:ea typeface="Georgia"/>
                <a:cs typeface="Georgia"/>
                <a:sym typeface="Georgia"/>
              </a:rPr>
              <a:t>How to prepare for CBIC certification- Step 3</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53"/>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Helpful Hints:</a:t>
            </a:r>
            <a:endParaRPr/>
          </a:p>
        </p:txBody>
      </p:sp>
      <p:sp>
        <p:nvSpPr>
          <p:cNvPr id="682" name="Google Shape;682;p53"/>
          <p:cNvSpPr txBox="1"/>
          <p:nvPr>
            <p:ph idx="1" type="body"/>
          </p:nvPr>
        </p:nvSpPr>
        <p:spPr>
          <a:xfrm>
            <a:off x="473211" y="1360251"/>
            <a:ext cx="10960100" cy="4323522"/>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Clr>
                <a:schemeClr val="dk1"/>
              </a:buClr>
              <a:buSzPts val="2000"/>
              <a:buFont typeface="Arial"/>
              <a:buChar char="•"/>
            </a:pPr>
            <a:r>
              <a:rPr lang="en-US"/>
              <a:t>Take a practice test. Use the results to determine where you should focus your studying.</a:t>
            </a:r>
            <a:endParaRPr/>
          </a:p>
          <a:p>
            <a:pPr indent="-342900" lvl="0" marL="342900" rtl="0" algn="l">
              <a:lnSpc>
                <a:spcPct val="100000"/>
              </a:lnSpc>
              <a:spcBef>
                <a:spcPts val="1000"/>
              </a:spcBef>
              <a:spcAft>
                <a:spcPts val="0"/>
              </a:spcAft>
              <a:buClr>
                <a:schemeClr val="dk1"/>
              </a:buClr>
              <a:buSzPts val="2000"/>
              <a:buFont typeface="Arial"/>
              <a:buChar char="•"/>
            </a:pPr>
            <a:r>
              <a:rPr lang="en-US"/>
              <a:t>Review questions you answered incorrectly and learn from those questions. </a:t>
            </a:r>
            <a:endParaRPr/>
          </a:p>
          <a:p>
            <a:pPr indent="-342900" lvl="0" marL="342900" rtl="0" algn="l">
              <a:lnSpc>
                <a:spcPct val="100000"/>
              </a:lnSpc>
              <a:spcBef>
                <a:spcPts val="1000"/>
              </a:spcBef>
              <a:spcAft>
                <a:spcPts val="0"/>
              </a:spcAft>
              <a:buClr>
                <a:schemeClr val="dk1"/>
              </a:buClr>
              <a:buSzPts val="2000"/>
              <a:buFont typeface="Arial"/>
              <a:buChar char="•"/>
            </a:pPr>
            <a:r>
              <a:rPr lang="en-US"/>
              <a:t>Review the primary and secondary resources used to develop the examination – these are the only resources used to develop the content. </a:t>
            </a:r>
            <a:endParaRPr/>
          </a:p>
          <a:p>
            <a:pPr indent="-342900" lvl="0" marL="342900" rtl="0" algn="l">
              <a:lnSpc>
                <a:spcPct val="100000"/>
              </a:lnSpc>
              <a:spcBef>
                <a:spcPts val="1000"/>
              </a:spcBef>
              <a:spcAft>
                <a:spcPts val="0"/>
              </a:spcAft>
              <a:buClr>
                <a:schemeClr val="dk1"/>
              </a:buClr>
              <a:buSzPts val="2000"/>
              <a:buFont typeface="Arial"/>
              <a:buChar char="•"/>
            </a:pPr>
            <a:r>
              <a:rPr lang="en-US"/>
              <a:t>Develop a study plan and dedicate time each day to reviewing content.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54"/>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Helpful Hints:</a:t>
            </a:r>
            <a:endParaRPr/>
          </a:p>
        </p:txBody>
      </p:sp>
      <p:sp>
        <p:nvSpPr>
          <p:cNvPr id="689" name="Google Shape;689;p54"/>
          <p:cNvSpPr txBox="1"/>
          <p:nvPr>
            <p:ph idx="1" type="body"/>
          </p:nvPr>
        </p:nvSpPr>
        <p:spPr>
          <a:xfrm>
            <a:off x="579229" y="1532529"/>
            <a:ext cx="10960100" cy="4323522"/>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Clr>
                <a:schemeClr val="dk1"/>
              </a:buClr>
              <a:buSzPts val="2000"/>
              <a:buFont typeface="Arial"/>
              <a:buChar char="•"/>
            </a:pPr>
            <a:r>
              <a:rPr lang="en-US"/>
              <a:t>Join a study group! Learning with others can help with motivation. Celebrate your successes and help each other throughout the process. Your local APIC Chapter can be a great source of support. </a:t>
            </a:r>
            <a:endParaRPr/>
          </a:p>
          <a:p>
            <a:pPr indent="-342900" lvl="0" marL="342900" rtl="0" algn="l">
              <a:lnSpc>
                <a:spcPct val="100000"/>
              </a:lnSpc>
              <a:spcBef>
                <a:spcPts val="1000"/>
              </a:spcBef>
              <a:spcAft>
                <a:spcPts val="0"/>
              </a:spcAft>
              <a:buClr>
                <a:schemeClr val="dk1"/>
              </a:buClr>
              <a:buSzPts val="2000"/>
              <a:buFont typeface="Arial"/>
              <a:buChar char="•"/>
            </a:pPr>
            <a:r>
              <a:rPr lang="en-US"/>
              <a:t>Follow the timing &amp; break structure that is used on exam day</a:t>
            </a:r>
            <a:endParaRPr/>
          </a:p>
          <a:p>
            <a:pPr indent="-342900" lvl="1" marL="1028700" rtl="0" algn="l">
              <a:lnSpc>
                <a:spcPct val="100000"/>
              </a:lnSpc>
              <a:spcBef>
                <a:spcPts val="500"/>
              </a:spcBef>
              <a:spcAft>
                <a:spcPts val="0"/>
              </a:spcAft>
              <a:buClr>
                <a:schemeClr val="dk1"/>
              </a:buClr>
              <a:buSzPts val="2000"/>
              <a:buChar char="•"/>
            </a:pPr>
            <a:r>
              <a:rPr lang="en-US"/>
              <a:t>Two hours for the a-IPC™</a:t>
            </a:r>
            <a:endParaRPr/>
          </a:p>
          <a:p>
            <a:pPr indent="-342900" lvl="1" marL="1028700" rtl="0" algn="l">
              <a:lnSpc>
                <a:spcPct val="100000"/>
              </a:lnSpc>
              <a:spcBef>
                <a:spcPts val="500"/>
              </a:spcBef>
              <a:spcAft>
                <a:spcPts val="0"/>
              </a:spcAft>
              <a:buClr>
                <a:schemeClr val="dk1"/>
              </a:buClr>
              <a:buSzPts val="2000"/>
              <a:buChar char="•"/>
            </a:pPr>
            <a:r>
              <a:rPr lang="en-US"/>
              <a:t>Three hours for the CIC® &amp; LTC-CIP®</a:t>
            </a:r>
            <a:endParaRPr/>
          </a:p>
          <a:p>
            <a:pPr indent="-342900" lvl="0" marL="342900" rtl="0" algn="l">
              <a:lnSpc>
                <a:spcPct val="100000"/>
              </a:lnSpc>
              <a:spcBef>
                <a:spcPts val="1000"/>
              </a:spcBef>
              <a:spcAft>
                <a:spcPts val="0"/>
              </a:spcAft>
              <a:buClr>
                <a:schemeClr val="dk1"/>
              </a:buClr>
              <a:buSzPts val="2000"/>
              <a:buFont typeface="Arial"/>
              <a:buChar char="•"/>
            </a:pPr>
            <a:r>
              <a:rPr lang="en-US"/>
              <a:t>Understand that all exams are given with forward navigation – once you answer a question, you cannot go back to it. </a:t>
            </a:r>
            <a:endParaRPr/>
          </a:p>
          <a:p>
            <a:pPr indent="-342900" lvl="0" marL="342900" rtl="0" algn="l">
              <a:lnSpc>
                <a:spcPct val="100000"/>
              </a:lnSpc>
              <a:spcBef>
                <a:spcPts val="1000"/>
              </a:spcBef>
              <a:spcAft>
                <a:spcPts val="0"/>
              </a:spcAft>
              <a:buClr>
                <a:schemeClr val="dk1"/>
              </a:buClr>
              <a:buSzPts val="2000"/>
              <a:buFont typeface="Arial"/>
              <a:buChar char="•"/>
            </a:pPr>
            <a:r>
              <a:rPr lang="en-US"/>
              <a:t>Don’t memorize – understand the content!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55"/>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Resources to Prepare for your Exam: </a:t>
            </a:r>
            <a:endParaRPr/>
          </a:p>
        </p:txBody>
      </p:sp>
      <p:sp>
        <p:nvSpPr>
          <p:cNvPr id="695" name="Google Shape;695;p55"/>
          <p:cNvSpPr txBox="1"/>
          <p:nvPr>
            <p:ph idx="1" type="body"/>
          </p:nvPr>
        </p:nvSpPr>
        <p:spPr>
          <a:xfrm>
            <a:off x="649288" y="1620078"/>
            <a:ext cx="10960100" cy="4323522"/>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Clr>
                <a:schemeClr val="dk1"/>
              </a:buClr>
              <a:buSzPts val="2000"/>
              <a:buFont typeface="Arial"/>
              <a:buChar char="•"/>
            </a:pPr>
            <a:r>
              <a:rPr lang="en-US"/>
              <a:t>Exam prep resources: </a:t>
            </a:r>
            <a:r>
              <a:rPr lang="en-US" u="sng">
                <a:solidFill>
                  <a:schemeClr val="hlink"/>
                </a:solidFill>
                <a:hlinkClick r:id="rId3"/>
              </a:rPr>
              <a:t>https://www.cbic.org/CBIC/Exam-Preparation-Resources.htm</a:t>
            </a:r>
            <a:r>
              <a:rPr lang="en-US"/>
              <a:t> </a:t>
            </a:r>
            <a:endParaRPr/>
          </a:p>
          <a:p>
            <a:pPr indent="-342900" lvl="0" marL="342900" rtl="0" algn="l">
              <a:lnSpc>
                <a:spcPct val="100000"/>
              </a:lnSpc>
              <a:spcBef>
                <a:spcPts val="1000"/>
              </a:spcBef>
              <a:spcAft>
                <a:spcPts val="0"/>
              </a:spcAft>
              <a:buClr>
                <a:schemeClr val="dk1"/>
              </a:buClr>
              <a:buSzPts val="2000"/>
              <a:buFont typeface="Arial"/>
              <a:buChar char="•"/>
            </a:pPr>
            <a:r>
              <a:rPr lang="en-US"/>
              <a:t>Free webinar series and slides for the LTC-CIP®: </a:t>
            </a:r>
            <a:r>
              <a:rPr lang="en-US" u="sng">
                <a:solidFill>
                  <a:schemeClr val="hlink"/>
                </a:solidFill>
                <a:hlinkClick r:id="rId4"/>
              </a:rPr>
              <a:t>https://blog.cbic.org/resources-to-help-you-prepare-for-the-ltc-cip/</a:t>
            </a:r>
            <a:r>
              <a:rPr lang="en-US"/>
              <a:t> </a:t>
            </a:r>
            <a:endParaRPr/>
          </a:p>
          <a:p>
            <a:pPr indent="-342900" lvl="0" marL="342900" rtl="0" algn="l">
              <a:lnSpc>
                <a:spcPct val="100000"/>
              </a:lnSpc>
              <a:spcBef>
                <a:spcPts val="1000"/>
              </a:spcBef>
              <a:spcAft>
                <a:spcPts val="0"/>
              </a:spcAft>
              <a:buClr>
                <a:schemeClr val="dk1"/>
              </a:buClr>
              <a:buSzPts val="2000"/>
              <a:buFont typeface="Arial"/>
              <a:buChar char="•"/>
            </a:pPr>
            <a:r>
              <a:rPr lang="en-US"/>
              <a:t>APIC webinar series: </a:t>
            </a:r>
            <a:r>
              <a:rPr lang="en-US" u="sng">
                <a:solidFill>
                  <a:schemeClr val="hlink"/>
                </a:solidFill>
                <a:hlinkClick r:id="rId5"/>
              </a:rPr>
              <a:t>https://apic.org/ltc-resources/</a:t>
            </a:r>
            <a:endParaRPr/>
          </a:p>
          <a:p>
            <a:pPr indent="-342900" lvl="0" marL="342900" rtl="0" algn="l">
              <a:lnSpc>
                <a:spcPct val="100000"/>
              </a:lnSpc>
              <a:spcBef>
                <a:spcPts val="1000"/>
              </a:spcBef>
              <a:spcAft>
                <a:spcPts val="0"/>
              </a:spcAft>
              <a:buClr>
                <a:schemeClr val="dk1"/>
              </a:buClr>
              <a:buSzPts val="2000"/>
              <a:buFont typeface="Arial"/>
              <a:buChar char="•"/>
            </a:pPr>
            <a:r>
              <a:rPr lang="en-US"/>
              <a:t>APIC online learning system &amp; prep courses: </a:t>
            </a:r>
            <a:r>
              <a:rPr lang="en-US" u="sng">
                <a:solidFill>
                  <a:schemeClr val="hlink"/>
                </a:solidFill>
                <a:hlinkClick r:id="rId6"/>
              </a:rPr>
              <a:t>https://learnipc.apic.org/ltc-cip-certification/</a:t>
            </a:r>
            <a:endParaRPr/>
          </a:p>
          <a:p>
            <a:pPr indent="-215900" lvl="0" marL="342900" rtl="0" algn="l">
              <a:lnSpc>
                <a:spcPct val="100000"/>
              </a:lnSpc>
              <a:spcBef>
                <a:spcPts val="1000"/>
              </a:spcBef>
              <a:spcAft>
                <a:spcPts val="0"/>
              </a:spcAft>
              <a:buClr>
                <a:schemeClr val="dk1"/>
              </a:buClr>
              <a:buSzPts val="2000"/>
              <a:buFont typeface="Arial"/>
              <a:buNone/>
            </a:pPr>
            <a:r>
              <a:t/>
            </a:r>
            <a:endParaRPr/>
          </a:p>
          <a:p>
            <a:pPr indent="0" lvl="0" marL="0" rtl="0" algn="l">
              <a:lnSpc>
                <a:spcPct val="100000"/>
              </a:lnSpc>
              <a:spcBef>
                <a:spcPts val="1000"/>
              </a:spcBef>
              <a:spcAft>
                <a:spcPts val="0"/>
              </a:spcAft>
              <a:buClr>
                <a:schemeClr val="dk1"/>
              </a:buClr>
              <a:buSzPts val="2000"/>
              <a:buFont typeface="Arial"/>
              <a:buNone/>
            </a:pPr>
            <a:r>
              <a:rPr lang="en-US"/>
              <a:t>                      CBIC cannot recommend or endorse any study guides or review courses </a:t>
            </a:r>
            <a:endParaRPr/>
          </a:p>
          <a:p>
            <a:pPr indent="-215900" lvl="0" marL="342900" rtl="0" algn="l">
              <a:lnSpc>
                <a:spcPct val="100000"/>
              </a:lnSpc>
              <a:spcBef>
                <a:spcPts val="1000"/>
              </a:spcBef>
              <a:spcAft>
                <a:spcPts val="0"/>
              </a:spcAft>
              <a:buClr>
                <a:schemeClr val="dk1"/>
              </a:buClr>
              <a:buSzPts val="2000"/>
              <a:buFont typeface="Arial"/>
              <a:buNone/>
            </a:pPr>
            <a:r>
              <a:t/>
            </a:r>
            <a:endParaRPr/>
          </a:p>
        </p:txBody>
      </p:sp>
      <p:sp>
        <p:nvSpPr>
          <p:cNvPr id="696" name="Google Shape;696;p55"/>
          <p:cNvSpPr/>
          <p:nvPr/>
        </p:nvSpPr>
        <p:spPr>
          <a:xfrm>
            <a:off x="1153885" y="4059504"/>
            <a:ext cx="885372" cy="348343"/>
          </a:xfrm>
          <a:prstGeom prst="rightArrow">
            <a:avLst>
              <a:gd fmla="val 50000" name="adj1"/>
              <a:gd fmla="val 50000" name="adj2"/>
            </a:avLst>
          </a:prstGeom>
          <a:solidFill>
            <a:schemeClr val="accent1"/>
          </a:solidFill>
          <a:ln cap="flat" cmpd="sng" w="19050">
            <a:solidFill>
              <a:srgbClr val="43565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3"/>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President’s Update</a:t>
            </a:r>
            <a:endParaRPr/>
          </a:p>
        </p:txBody>
      </p:sp>
      <p:sp>
        <p:nvSpPr>
          <p:cNvPr id="176" name="Google Shape;176;p23"/>
          <p:cNvSpPr txBox="1"/>
          <p:nvPr>
            <p:ph idx="1" type="body"/>
          </p:nvPr>
        </p:nvSpPr>
        <p:spPr>
          <a:xfrm>
            <a:off x="1097280" y="1845734"/>
            <a:ext cx="10058400" cy="4023300"/>
          </a:xfrm>
          <a:prstGeom prst="rect">
            <a:avLst/>
          </a:prstGeom>
          <a:noFill/>
          <a:ln>
            <a:noFill/>
          </a:ln>
        </p:spPr>
        <p:txBody>
          <a:bodyPr anchorCtr="0" anchor="t" bIns="45700" lIns="0" spcFirstLastPara="1" rIns="0" wrap="square" tIns="45700">
            <a:normAutofit/>
          </a:bodyPr>
          <a:lstStyle/>
          <a:p>
            <a:pPr indent="0" lvl="0" marL="91440" rtl="0" algn="l">
              <a:lnSpc>
                <a:spcPct val="90000"/>
              </a:lnSpc>
              <a:spcBef>
                <a:spcPts val="0"/>
              </a:spcBef>
              <a:spcAft>
                <a:spcPts val="0"/>
              </a:spcAft>
              <a:buSzPts val="2000"/>
              <a:buNone/>
            </a:pPr>
            <a:r>
              <a:rPr b="1" lang="en-US" sz="2600"/>
              <a:t>National News: </a:t>
            </a:r>
            <a:endParaRPr b="1" sz="2600"/>
          </a:p>
          <a:p>
            <a:pPr indent="0" lvl="0" marL="91440" rtl="0" algn="l">
              <a:lnSpc>
                <a:spcPct val="90000"/>
              </a:lnSpc>
              <a:spcBef>
                <a:spcPts val="0"/>
              </a:spcBef>
              <a:spcAft>
                <a:spcPts val="0"/>
              </a:spcAft>
              <a:buSzPts val="2000"/>
              <a:buNone/>
            </a:pPr>
            <a:r>
              <a:t/>
            </a:r>
            <a:endParaRPr sz="2600"/>
          </a:p>
          <a:p>
            <a:pPr indent="-381000" lvl="0" marL="457200" rtl="0" algn="l">
              <a:lnSpc>
                <a:spcPct val="90000"/>
              </a:lnSpc>
              <a:spcBef>
                <a:spcPts val="0"/>
              </a:spcBef>
              <a:spcAft>
                <a:spcPts val="0"/>
              </a:spcAft>
              <a:buSzPts val="2400"/>
              <a:buChar char="●"/>
            </a:pPr>
            <a:r>
              <a:rPr b="1" lang="en-US" sz="2600"/>
              <a:t>a-IPC Beta Testing- Open now, </a:t>
            </a:r>
            <a:r>
              <a:rPr b="1" lang="en-US" sz="2600" u="sng"/>
              <a:t>closing May 4, 2026  50% Discount on the CBIC® website</a:t>
            </a:r>
            <a:endParaRPr b="1" sz="2600" u="sng"/>
          </a:p>
          <a:p>
            <a:pPr indent="0" lvl="0" marL="91440" rtl="0" algn="l">
              <a:lnSpc>
                <a:spcPct val="90000"/>
              </a:lnSpc>
              <a:spcBef>
                <a:spcPts val="0"/>
              </a:spcBef>
              <a:spcAft>
                <a:spcPts val="0"/>
              </a:spcAft>
              <a:buSzPts val="2000"/>
              <a:buNone/>
            </a:pPr>
            <a:r>
              <a:t/>
            </a:r>
            <a:endParaRPr b="1" sz="2600" u="sng"/>
          </a:p>
          <a:p>
            <a:pPr indent="-381000" lvl="0" marL="457200" rtl="0" algn="l">
              <a:lnSpc>
                <a:spcPct val="90000"/>
              </a:lnSpc>
              <a:spcBef>
                <a:spcPts val="0"/>
              </a:spcBef>
              <a:spcAft>
                <a:spcPts val="0"/>
              </a:spcAft>
              <a:buSzPts val="2400"/>
              <a:buChar char="●"/>
            </a:pPr>
            <a:r>
              <a:rPr b="1" lang="en-US" sz="2600"/>
              <a:t>2026 IPC Collaboration Series &amp; AI Summit Call for Speakers: </a:t>
            </a:r>
            <a:r>
              <a:rPr b="1" lang="en-US" sz="2600"/>
              <a:t>All submissions must be received by 11:59 p.m. ET on April 10, 2026. </a:t>
            </a:r>
            <a:endParaRPr b="1" sz="2600"/>
          </a:p>
          <a:p>
            <a:pPr indent="0" lvl="0" marL="457200" rtl="0" algn="l">
              <a:lnSpc>
                <a:spcPct val="90000"/>
              </a:lnSpc>
              <a:spcBef>
                <a:spcPts val="0"/>
              </a:spcBef>
              <a:spcAft>
                <a:spcPts val="0"/>
              </a:spcAft>
              <a:buNone/>
            </a:pPr>
            <a:r>
              <a:t/>
            </a:r>
            <a:endParaRPr b="1" sz="2600"/>
          </a:p>
          <a:p>
            <a:pPr indent="-393700" lvl="0" marL="457200" rtl="0" algn="l">
              <a:lnSpc>
                <a:spcPct val="90000"/>
              </a:lnSpc>
              <a:spcBef>
                <a:spcPts val="0"/>
              </a:spcBef>
              <a:spcAft>
                <a:spcPts val="0"/>
              </a:spcAft>
              <a:buSzPts val="2600"/>
              <a:buChar char="●"/>
            </a:pPr>
            <a:r>
              <a:rPr b="1" lang="en-US" sz="2600"/>
              <a:t>National Conference: Nashville June 15-17 2026 </a:t>
            </a:r>
            <a:endParaRPr b="1" sz="2600"/>
          </a:p>
          <a:p>
            <a:pPr indent="0" lvl="0" marL="0" rtl="0" algn="l">
              <a:lnSpc>
                <a:spcPct val="90000"/>
              </a:lnSpc>
              <a:spcBef>
                <a:spcPts val="0"/>
              </a:spcBef>
              <a:spcAft>
                <a:spcPts val="0"/>
              </a:spcAft>
              <a:buNone/>
            </a:pPr>
            <a:r>
              <a:t/>
            </a:r>
            <a:endParaRPr b="1" sz="2600"/>
          </a:p>
          <a:p>
            <a:pPr indent="0" lvl="0" marL="0" rtl="0" algn="l">
              <a:lnSpc>
                <a:spcPct val="90000"/>
              </a:lnSpc>
              <a:spcBef>
                <a:spcPts val="0"/>
              </a:spcBef>
              <a:spcAft>
                <a:spcPts val="0"/>
              </a:spcAft>
              <a:buNone/>
            </a:pPr>
            <a:r>
              <a:t/>
            </a:r>
            <a:endParaRPr b="1"/>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descr="Diploma" id="701" name="Google Shape;701;p56"/>
          <p:cNvSpPr/>
          <p:nvPr/>
        </p:nvSpPr>
        <p:spPr>
          <a:xfrm>
            <a:off x="1031359" y="1019838"/>
            <a:ext cx="4041157" cy="4041157"/>
          </a:xfrm>
          <a:prstGeom prst="rect">
            <a:avLst/>
          </a:prstGeom>
          <a:noFill/>
          <a:ln>
            <a:noFill/>
          </a:ln>
        </p:spPr>
      </p:sp>
      <p:sp>
        <p:nvSpPr>
          <p:cNvPr id="702" name="Google Shape;702;p56"/>
          <p:cNvSpPr txBox="1"/>
          <p:nvPr/>
        </p:nvSpPr>
        <p:spPr>
          <a:xfrm>
            <a:off x="5204298" y="292812"/>
            <a:ext cx="5207938" cy="1454051"/>
          </a:xfrm>
          <a:prstGeom prst="rect">
            <a:avLst/>
          </a:prstGeom>
          <a:noFill/>
          <a:ln>
            <a:noFill/>
          </a:ln>
        </p:spPr>
        <p:txBody>
          <a:bodyPr anchorCtr="0" anchor="t" bIns="45700" lIns="91425" spcFirstLastPara="1" rIns="91425" wrap="square" tIns="45700">
            <a:normAutofit fontScale="97500"/>
          </a:bodyPr>
          <a:lstStyle/>
          <a:p>
            <a:pPr indent="0" lvl="0" marL="0" marR="0" rtl="0" algn="l">
              <a:lnSpc>
                <a:spcPct val="100000"/>
              </a:lnSpc>
              <a:spcBef>
                <a:spcPts val="0"/>
              </a:spcBef>
              <a:spcAft>
                <a:spcPts val="0"/>
              </a:spcAft>
              <a:buClr>
                <a:srgbClr val="000000"/>
              </a:buClr>
              <a:buSzPct val="100000"/>
              <a:buFont typeface="Arial"/>
              <a:buNone/>
            </a:pPr>
            <a:r>
              <a:rPr b="1" i="0" lang="en-US" sz="3100" u="none" cap="none" strike="noStrike">
                <a:solidFill>
                  <a:srgbClr val="000000"/>
                </a:solidFill>
                <a:latin typeface="Georgia"/>
                <a:ea typeface="Georgia"/>
                <a:cs typeface="Georgia"/>
                <a:sym typeface="Georgia"/>
              </a:rPr>
              <a:t>How to prepare for CBIC certification- Step 4</a:t>
            </a:r>
            <a:endParaRPr/>
          </a:p>
        </p:txBody>
      </p:sp>
      <p:sp>
        <p:nvSpPr>
          <p:cNvPr id="703" name="Google Shape;703;p56"/>
          <p:cNvSpPr txBox="1"/>
          <p:nvPr/>
        </p:nvSpPr>
        <p:spPr>
          <a:xfrm>
            <a:off x="5774728" y="1103813"/>
            <a:ext cx="4977578" cy="3639289"/>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rgbClr val="000000"/>
                </a:solidFill>
                <a:latin typeface="Georgia"/>
                <a:ea typeface="Georgia"/>
                <a:cs typeface="Georgia"/>
                <a:sym typeface="Georgia"/>
              </a:rPr>
              <a:t>Review the CBIC Candidate Handbook</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57"/>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CBIC Candidate Handbook</a:t>
            </a:r>
            <a:endParaRPr/>
          </a:p>
        </p:txBody>
      </p:sp>
      <p:sp>
        <p:nvSpPr>
          <p:cNvPr id="710" name="Google Shape;710;p57"/>
          <p:cNvSpPr txBox="1"/>
          <p:nvPr>
            <p:ph idx="1" type="body"/>
          </p:nvPr>
        </p:nvSpPr>
        <p:spPr>
          <a:xfrm>
            <a:off x="579229" y="1532529"/>
            <a:ext cx="10960100" cy="4323522"/>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Clr>
                <a:schemeClr val="dk1"/>
              </a:buClr>
              <a:buSzPts val="2000"/>
              <a:buFont typeface="Arial"/>
              <a:buChar char="•"/>
            </a:pPr>
            <a:r>
              <a:rPr lang="en-US"/>
              <a:t>Candidates are responsible for reviewing the polices and information contained in the Candidate Handbook prior to applying for and becoming certified.</a:t>
            </a:r>
            <a:endParaRPr/>
          </a:p>
          <a:p>
            <a:pPr indent="-342900" lvl="0" marL="342900" rtl="0" algn="l">
              <a:lnSpc>
                <a:spcPct val="100000"/>
              </a:lnSpc>
              <a:spcBef>
                <a:spcPts val="1000"/>
              </a:spcBef>
              <a:spcAft>
                <a:spcPts val="0"/>
              </a:spcAft>
              <a:buClr>
                <a:schemeClr val="dk1"/>
              </a:buClr>
              <a:buSzPts val="2000"/>
              <a:buFont typeface="Arial"/>
              <a:buChar char="•"/>
            </a:pPr>
            <a:r>
              <a:rPr lang="en-US"/>
              <a:t>Once a candidate has been approved to test, they are given a 90-day testing window. </a:t>
            </a:r>
            <a:endParaRPr/>
          </a:p>
          <a:p>
            <a:pPr indent="-342900" lvl="0" marL="342900" rtl="0" algn="l">
              <a:lnSpc>
                <a:spcPct val="100000"/>
              </a:lnSpc>
              <a:spcBef>
                <a:spcPts val="1000"/>
              </a:spcBef>
              <a:spcAft>
                <a:spcPts val="0"/>
              </a:spcAft>
              <a:buClr>
                <a:schemeClr val="dk1"/>
              </a:buClr>
              <a:buSzPts val="2000"/>
              <a:buFont typeface="Arial"/>
              <a:buChar char="•"/>
            </a:pPr>
            <a:r>
              <a:rPr lang="en-US"/>
              <a:t>Schedule your appointment with Prometric as soon as you are approved to test. Appointments are first come first serve. </a:t>
            </a:r>
            <a:endParaRPr/>
          </a:p>
          <a:p>
            <a:pPr indent="-342900" lvl="0" marL="342900" rtl="0" algn="l">
              <a:lnSpc>
                <a:spcPct val="100000"/>
              </a:lnSpc>
              <a:spcBef>
                <a:spcPts val="1000"/>
              </a:spcBef>
              <a:spcAft>
                <a:spcPts val="0"/>
              </a:spcAft>
              <a:buClr>
                <a:schemeClr val="dk1"/>
              </a:buClr>
              <a:buSzPts val="2000"/>
              <a:buFont typeface="Arial"/>
              <a:buChar char="•"/>
            </a:pPr>
            <a:r>
              <a:rPr lang="en-US"/>
              <a:t>Review the Prometric cancellation/rescheduling policy.</a:t>
            </a:r>
            <a:endParaRPr/>
          </a:p>
        </p:txBody>
      </p:sp>
      <p:pic>
        <p:nvPicPr>
          <p:cNvPr descr="A cover of a handbook&#10;&#10;AI-generated content may be incorrect." id="711" name="Google Shape;711;p57"/>
          <p:cNvPicPr preferRelativeResize="0"/>
          <p:nvPr/>
        </p:nvPicPr>
        <p:blipFill rotWithShape="1">
          <a:blip r:embed="rId3">
            <a:alphaModFix/>
          </a:blip>
          <a:srcRect b="0" l="0" r="0" t="0"/>
          <a:stretch/>
        </p:blipFill>
        <p:spPr>
          <a:xfrm>
            <a:off x="7329714" y="3152141"/>
            <a:ext cx="2654442" cy="34446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descr="Diploma" id="716" name="Google Shape;716;p58"/>
          <p:cNvSpPr/>
          <p:nvPr/>
        </p:nvSpPr>
        <p:spPr>
          <a:xfrm>
            <a:off x="1031359" y="1019838"/>
            <a:ext cx="4041157" cy="4041157"/>
          </a:xfrm>
          <a:prstGeom prst="rect">
            <a:avLst/>
          </a:prstGeom>
          <a:noFill/>
          <a:ln>
            <a:noFill/>
          </a:ln>
        </p:spPr>
      </p:sp>
      <p:sp>
        <p:nvSpPr>
          <p:cNvPr id="717" name="Google Shape;717;p58"/>
          <p:cNvSpPr txBox="1"/>
          <p:nvPr/>
        </p:nvSpPr>
        <p:spPr>
          <a:xfrm>
            <a:off x="5774728" y="292812"/>
            <a:ext cx="5188344" cy="1454051"/>
          </a:xfrm>
          <a:prstGeom prst="rect">
            <a:avLst/>
          </a:prstGeom>
          <a:noFill/>
          <a:ln>
            <a:noFill/>
          </a:ln>
        </p:spPr>
        <p:txBody>
          <a:bodyPr anchorCtr="0" anchor="t" bIns="45700" lIns="91425" spcFirstLastPara="1" rIns="91425" wrap="square" tIns="45700">
            <a:normAutofit fontScale="97500"/>
          </a:bodyPr>
          <a:lstStyle/>
          <a:p>
            <a:pPr indent="0" lvl="0" marL="0" marR="0" rtl="0" algn="l">
              <a:lnSpc>
                <a:spcPct val="100000"/>
              </a:lnSpc>
              <a:spcBef>
                <a:spcPts val="0"/>
              </a:spcBef>
              <a:spcAft>
                <a:spcPts val="0"/>
              </a:spcAft>
              <a:buClr>
                <a:srgbClr val="000000"/>
              </a:buClr>
              <a:buSzPct val="100000"/>
              <a:buFont typeface="Arial"/>
              <a:buNone/>
            </a:pPr>
            <a:r>
              <a:rPr b="1" i="0" lang="en-US" sz="3100" u="none" cap="none" strike="noStrike">
                <a:solidFill>
                  <a:srgbClr val="000000"/>
                </a:solidFill>
                <a:latin typeface="Georgia"/>
                <a:ea typeface="Georgia"/>
                <a:cs typeface="Georgia"/>
                <a:sym typeface="Georgia"/>
              </a:rPr>
              <a:t>How to prepare for CBIC certification- Step 5</a:t>
            </a:r>
            <a:endParaRPr/>
          </a:p>
        </p:txBody>
      </p:sp>
      <p:sp>
        <p:nvSpPr>
          <p:cNvPr id="718" name="Google Shape;718;p58"/>
          <p:cNvSpPr txBox="1"/>
          <p:nvPr/>
        </p:nvSpPr>
        <p:spPr>
          <a:xfrm>
            <a:off x="5774728" y="1103813"/>
            <a:ext cx="4977578" cy="3639289"/>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rgbClr val="000000"/>
                </a:solidFill>
                <a:latin typeface="Georgia"/>
                <a:ea typeface="Georgia"/>
                <a:cs typeface="Georgia"/>
                <a:sym typeface="Georgia"/>
              </a:rPr>
              <a:t>Prepare for exam day</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59"/>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Candidate Testing Experience</a:t>
            </a:r>
            <a:endParaRPr/>
          </a:p>
        </p:txBody>
      </p:sp>
      <p:sp>
        <p:nvSpPr>
          <p:cNvPr id="725" name="Google Shape;725;p59"/>
          <p:cNvSpPr txBox="1"/>
          <p:nvPr>
            <p:ph idx="1" type="body"/>
          </p:nvPr>
        </p:nvSpPr>
        <p:spPr>
          <a:xfrm>
            <a:off x="649288" y="1620078"/>
            <a:ext cx="10960100" cy="4323522"/>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Clr>
                <a:schemeClr val="dk1"/>
              </a:buClr>
              <a:buSzPts val="2000"/>
              <a:buFont typeface="Arial"/>
              <a:buChar char="•"/>
            </a:pPr>
            <a:r>
              <a:rPr lang="en-US"/>
              <a:t>Candidates can take the exam at a physical testing center or via Prometric’s live remote proctoring option, Pro Proctor </a:t>
            </a:r>
            <a:endParaRPr/>
          </a:p>
          <a:p>
            <a:pPr indent="-342900" lvl="0" marL="342900" rtl="0" algn="l">
              <a:lnSpc>
                <a:spcPct val="100000"/>
              </a:lnSpc>
              <a:spcBef>
                <a:spcPts val="1000"/>
              </a:spcBef>
              <a:spcAft>
                <a:spcPts val="0"/>
              </a:spcAft>
              <a:buClr>
                <a:schemeClr val="dk1"/>
              </a:buClr>
              <a:buSzPts val="2000"/>
              <a:buFont typeface="Arial"/>
              <a:buChar char="•"/>
            </a:pPr>
            <a:r>
              <a:rPr lang="en-US"/>
              <a:t>Testing is available 5-7 days a week depending on location</a:t>
            </a:r>
            <a:endParaRPr/>
          </a:p>
          <a:p>
            <a:pPr indent="0" lvl="0" marL="0" rtl="0" algn="l">
              <a:lnSpc>
                <a:spcPct val="100000"/>
              </a:lnSpc>
              <a:spcBef>
                <a:spcPts val="1000"/>
              </a:spcBef>
              <a:spcAft>
                <a:spcPts val="0"/>
              </a:spcAft>
              <a:buClr>
                <a:schemeClr val="dk1"/>
              </a:buClr>
              <a:buSzPts val="2000"/>
              <a:buFont typeface="Arial"/>
              <a:buNone/>
            </a:pPr>
            <a:r>
              <a:t/>
            </a:r>
            <a:endParaRPr/>
          </a:p>
        </p:txBody>
      </p:sp>
      <p:pic>
        <p:nvPicPr>
          <p:cNvPr descr="Logo&#10;&#10;Description automatically generated" id="726" name="Google Shape;726;p59"/>
          <p:cNvPicPr preferRelativeResize="0"/>
          <p:nvPr/>
        </p:nvPicPr>
        <p:blipFill rotWithShape="1">
          <a:blip r:embed="rId3">
            <a:alphaModFix/>
          </a:blip>
          <a:srcRect b="0" l="0" r="0" t="0"/>
          <a:stretch/>
        </p:blipFill>
        <p:spPr>
          <a:xfrm>
            <a:off x="3383329" y="3310647"/>
            <a:ext cx="3292555" cy="151964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60"/>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Prometric Testing Centers </a:t>
            </a:r>
            <a:endParaRPr/>
          </a:p>
        </p:txBody>
      </p:sp>
      <p:sp>
        <p:nvSpPr>
          <p:cNvPr id="733" name="Google Shape;733;p60"/>
          <p:cNvSpPr txBox="1"/>
          <p:nvPr>
            <p:ph idx="1" type="body"/>
          </p:nvPr>
        </p:nvSpPr>
        <p:spPr>
          <a:xfrm>
            <a:off x="398344" y="4829443"/>
            <a:ext cx="10825468" cy="1732722"/>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Clr>
                <a:schemeClr val="dk1"/>
              </a:buClr>
              <a:buSzPts val="2000"/>
              <a:buFont typeface="Arial"/>
              <a:buChar char="•"/>
            </a:pPr>
            <a:r>
              <a:rPr lang="en-US"/>
              <a:t>Located worldwide in 160+ countries </a:t>
            </a:r>
            <a:endParaRPr/>
          </a:p>
          <a:p>
            <a:pPr indent="-342900" lvl="0" marL="342900" rtl="0" algn="l">
              <a:lnSpc>
                <a:spcPct val="100000"/>
              </a:lnSpc>
              <a:spcBef>
                <a:spcPts val="1000"/>
              </a:spcBef>
              <a:spcAft>
                <a:spcPts val="0"/>
              </a:spcAft>
              <a:buClr>
                <a:schemeClr val="dk1"/>
              </a:buClr>
              <a:buSzPts val="2000"/>
              <a:buFont typeface="Arial"/>
              <a:buChar char="•"/>
            </a:pPr>
            <a:r>
              <a:rPr lang="en-US"/>
              <a:t>Testing available 5-7 days a week during normal business hours</a:t>
            </a:r>
            <a:endParaRPr/>
          </a:p>
          <a:p>
            <a:pPr indent="-342900" lvl="0" marL="342900" rtl="0" algn="l">
              <a:lnSpc>
                <a:spcPct val="100000"/>
              </a:lnSpc>
              <a:spcBef>
                <a:spcPts val="1000"/>
              </a:spcBef>
              <a:spcAft>
                <a:spcPts val="0"/>
              </a:spcAft>
              <a:buClr>
                <a:schemeClr val="dk1"/>
              </a:buClr>
              <a:buSzPts val="2000"/>
              <a:buFont typeface="Arial"/>
              <a:buChar char="•"/>
            </a:pPr>
            <a:r>
              <a:rPr lang="en-US"/>
              <a:t>Candidates are monitored throughout the exam in a secure environment </a:t>
            </a:r>
            <a:endParaRPr/>
          </a:p>
          <a:p>
            <a:pPr indent="0" lvl="0" marL="0" rtl="0" algn="l">
              <a:lnSpc>
                <a:spcPct val="100000"/>
              </a:lnSpc>
              <a:spcBef>
                <a:spcPts val="1000"/>
              </a:spcBef>
              <a:spcAft>
                <a:spcPts val="0"/>
              </a:spcAft>
              <a:buClr>
                <a:schemeClr val="dk1"/>
              </a:buClr>
              <a:buSzPts val="2000"/>
              <a:buFont typeface="Arial"/>
              <a:buNone/>
            </a:pPr>
            <a:r>
              <a:t/>
            </a:r>
            <a:endParaRPr/>
          </a:p>
        </p:txBody>
      </p:sp>
      <p:pic>
        <p:nvPicPr>
          <p:cNvPr descr="A picture containing text, desk&#10;&#10;Description automatically generated" id="734" name="Google Shape;734;p60"/>
          <p:cNvPicPr preferRelativeResize="0"/>
          <p:nvPr/>
        </p:nvPicPr>
        <p:blipFill rotWithShape="1">
          <a:blip r:embed="rId3">
            <a:alphaModFix/>
          </a:blip>
          <a:srcRect b="1" l="12107" r="1" t="0"/>
          <a:stretch/>
        </p:blipFill>
        <p:spPr>
          <a:xfrm>
            <a:off x="33348" y="914400"/>
            <a:ext cx="12191980" cy="3710603"/>
          </a:xfrm>
          <a:custGeom>
            <a:rect b="b" l="l" r="r" t="t"/>
            <a:pathLst>
              <a:path extrusionOk="0" h="3692092" w="1219200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61"/>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Prometric – Remote Proctoring</a:t>
            </a:r>
            <a:endParaRPr/>
          </a:p>
        </p:txBody>
      </p:sp>
      <p:sp>
        <p:nvSpPr>
          <p:cNvPr id="741" name="Google Shape;741;p61"/>
          <p:cNvSpPr txBox="1"/>
          <p:nvPr>
            <p:ph idx="1" type="body"/>
          </p:nvPr>
        </p:nvSpPr>
        <p:spPr>
          <a:xfrm>
            <a:off x="398344" y="4829443"/>
            <a:ext cx="10825468" cy="1732722"/>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Clr>
                <a:schemeClr val="dk1"/>
              </a:buClr>
              <a:buSzPts val="2000"/>
              <a:buFont typeface="Arial"/>
              <a:buChar char="•"/>
            </a:pPr>
            <a:r>
              <a:rPr lang="en-US"/>
              <a:t>Candidates can take the exam at home </a:t>
            </a:r>
            <a:endParaRPr/>
          </a:p>
          <a:p>
            <a:pPr indent="-342900" lvl="0" marL="342900" rtl="0" algn="l">
              <a:lnSpc>
                <a:spcPct val="100000"/>
              </a:lnSpc>
              <a:spcBef>
                <a:spcPts val="1000"/>
              </a:spcBef>
              <a:spcAft>
                <a:spcPts val="0"/>
              </a:spcAft>
              <a:buClr>
                <a:schemeClr val="dk1"/>
              </a:buClr>
              <a:buSzPts val="2000"/>
              <a:buFont typeface="Arial"/>
              <a:buChar char="•"/>
            </a:pPr>
            <a:r>
              <a:rPr lang="en-US"/>
              <a:t>A live, remote proctor locks down the candidate’s browser</a:t>
            </a:r>
            <a:endParaRPr/>
          </a:p>
          <a:p>
            <a:pPr indent="-342900" lvl="0" marL="342900" rtl="0" algn="l">
              <a:lnSpc>
                <a:spcPct val="100000"/>
              </a:lnSpc>
              <a:spcBef>
                <a:spcPts val="1000"/>
              </a:spcBef>
              <a:spcAft>
                <a:spcPts val="0"/>
              </a:spcAft>
              <a:buClr>
                <a:schemeClr val="dk1"/>
              </a:buClr>
              <a:buSzPts val="2000"/>
              <a:buFont typeface="Arial"/>
              <a:buChar char="•"/>
            </a:pPr>
            <a:r>
              <a:rPr lang="en-US"/>
              <a:t>360-degree environment check done of candidate workspace</a:t>
            </a:r>
            <a:endParaRPr/>
          </a:p>
          <a:p>
            <a:pPr indent="0" lvl="0" marL="0" rtl="0" algn="l">
              <a:lnSpc>
                <a:spcPct val="100000"/>
              </a:lnSpc>
              <a:spcBef>
                <a:spcPts val="1000"/>
              </a:spcBef>
              <a:spcAft>
                <a:spcPts val="0"/>
              </a:spcAft>
              <a:buClr>
                <a:schemeClr val="dk1"/>
              </a:buClr>
              <a:buSzPts val="2000"/>
              <a:buFont typeface="Arial"/>
              <a:buNone/>
            </a:pPr>
            <a:r>
              <a:t/>
            </a:r>
            <a:endParaRPr/>
          </a:p>
        </p:txBody>
      </p:sp>
      <p:pic>
        <p:nvPicPr>
          <p:cNvPr id="742" name="Google Shape;742;p61"/>
          <p:cNvPicPr preferRelativeResize="0"/>
          <p:nvPr/>
        </p:nvPicPr>
        <p:blipFill rotWithShape="1">
          <a:blip r:embed="rId3">
            <a:alphaModFix/>
          </a:blip>
          <a:srcRect b="7730" l="0" r="0" t="7729"/>
          <a:stretch/>
        </p:blipFill>
        <p:spPr>
          <a:xfrm>
            <a:off x="-1648" y="914400"/>
            <a:ext cx="12191980" cy="3710603"/>
          </a:xfrm>
          <a:custGeom>
            <a:rect b="b" l="l" r="r" t="t"/>
            <a:pathLst>
              <a:path extrusionOk="0" h="3692092" w="1219200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62"/>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After the Exam </a:t>
            </a:r>
            <a:endParaRPr/>
          </a:p>
        </p:txBody>
      </p:sp>
      <p:sp>
        <p:nvSpPr>
          <p:cNvPr id="748" name="Google Shape;748;p62"/>
          <p:cNvSpPr txBox="1"/>
          <p:nvPr>
            <p:ph idx="1" type="body"/>
          </p:nvPr>
        </p:nvSpPr>
        <p:spPr>
          <a:xfrm>
            <a:off x="649288" y="1620078"/>
            <a:ext cx="10960100" cy="4323522"/>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Clr>
                <a:schemeClr val="dk1"/>
              </a:buClr>
              <a:buSzPts val="2000"/>
              <a:buFont typeface="Arial"/>
              <a:buChar char="•"/>
            </a:pPr>
            <a:r>
              <a:rPr lang="en-US"/>
              <a:t>Results are available immediately after submitting the post-examination survey. </a:t>
            </a:r>
            <a:endParaRPr/>
          </a:p>
          <a:p>
            <a:pPr indent="-342900" lvl="0" marL="342900" rtl="0" algn="l">
              <a:lnSpc>
                <a:spcPct val="100000"/>
              </a:lnSpc>
              <a:spcBef>
                <a:spcPts val="1000"/>
              </a:spcBef>
              <a:spcAft>
                <a:spcPts val="0"/>
              </a:spcAft>
              <a:buClr>
                <a:schemeClr val="dk1"/>
              </a:buClr>
              <a:buSzPts val="2000"/>
              <a:buFont typeface="Arial"/>
              <a:buChar char="•"/>
            </a:pPr>
            <a:r>
              <a:rPr lang="en-US"/>
              <a:t>Passing candidates will receive a Pass message.  No numerical scaled score is reported to passing candidates.</a:t>
            </a:r>
            <a:endParaRPr/>
          </a:p>
          <a:p>
            <a:pPr indent="-342900" lvl="0" marL="342900" rtl="0" algn="l">
              <a:lnSpc>
                <a:spcPct val="100000"/>
              </a:lnSpc>
              <a:spcBef>
                <a:spcPts val="1000"/>
              </a:spcBef>
              <a:spcAft>
                <a:spcPts val="0"/>
              </a:spcAft>
              <a:buClr>
                <a:schemeClr val="dk1"/>
              </a:buClr>
              <a:buSzPts val="2000"/>
              <a:buFont typeface="Arial"/>
              <a:buChar char="•"/>
            </a:pPr>
            <a:r>
              <a:rPr lang="en-US"/>
              <a:t>Unsuccessful candidates will receive a score and performance level description.</a:t>
            </a:r>
            <a:endParaRPr/>
          </a:p>
          <a:p>
            <a:pPr indent="-342900" lvl="0" marL="342900" rtl="0" algn="l">
              <a:lnSpc>
                <a:spcPct val="100000"/>
              </a:lnSpc>
              <a:spcBef>
                <a:spcPts val="1000"/>
              </a:spcBef>
              <a:spcAft>
                <a:spcPts val="0"/>
              </a:spcAft>
              <a:buClr>
                <a:schemeClr val="dk1"/>
              </a:buClr>
              <a:buSzPts val="2000"/>
              <a:buFont typeface="Arial"/>
              <a:buChar char="•"/>
            </a:pPr>
            <a:r>
              <a:rPr lang="en-US"/>
              <a:t>Candidates are required to wait 90 days (CIC® &amp; LTC-CIP®) between exam attempts and six months for a-IPC™ if unsuccessful. </a:t>
            </a:r>
            <a:endParaRPr/>
          </a:p>
          <a:p>
            <a:pPr indent="0" lvl="0" marL="0" rtl="0" algn="l">
              <a:lnSpc>
                <a:spcPct val="100000"/>
              </a:lnSpc>
              <a:spcBef>
                <a:spcPts val="1000"/>
              </a:spcBef>
              <a:spcAft>
                <a:spcPts val="0"/>
              </a:spcAft>
              <a:buClr>
                <a:schemeClr val="dk1"/>
              </a:buClr>
              <a:buSzPts val="2000"/>
              <a:buFont typeface="Arial"/>
              <a:buNone/>
            </a:pPr>
            <a:r>
              <a:t/>
            </a:r>
            <a:endParaRPr/>
          </a:p>
          <a:p>
            <a:pPr indent="0" lvl="0" marL="0" rtl="0" algn="l">
              <a:lnSpc>
                <a:spcPct val="100000"/>
              </a:lnSpc>
              <a:spcBef>
                <a:spcPts val="1000"/>
              </a:spcBef>
              <a:spcAft>
                <a:spcPts val="0"/>
              </a:spcAft>
              <a:buClr>
                <a:schemeClr val="dk1"/>
              </a:buClr>
              <a:buSzPts val="2000"/>
              <a:buFont typeface="Arial"/>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descr="Diploma" id="753" name="Google Shape;753;p63"/>
          <p:cNvSpPr/>
          <p:nvPr/>
        </p:nvSpPr>
        <p:spPr>
          <a:xfrm>
            <a:off x="1031359" y="1019838"/>
            <a:ext cx="4041157" cy="4041157"/>
          </a:xfrm>
          <a:prstGeom prst="rect">
            <a:avLst/>
          </a:prstGeom>
          <a:noFill/>
          <a:ln>
            <a:noFill/>
          </a:ln>
        </p:spPr>
      </p:sp>
      <p:sp>
        <p:nvSpPr>
          <p:cNvPr id="754" name="Google Shape;754;p63"/>
          <p:cNvSpPr txBox="1"/>
          <p:nvPr/>
        </p:nvSpPr>
        <p:spPr>
          <a:xfrm>
            <a:off x="5657770" y="1103813"/>
            <a:ext cx="4977976" cy="1454051"/>
          </a:xfrm>
          <a:prstGeom prst="rect">
            <a:avLst/>
          </a:prstGeom>
          <a:noFill/>
          <a:ln>
            <a:noFill/>
          </a:ln>
        </p:spPr>
        <p:txBody>
          <a:bodyPr anchorCtr="0" anchor="t" bIns="45700" lIns="91425" spcFirstLastPara="1" rIns="91425" wrap="square" tIns="45700">
            <a:normAutofit fontScale="97500"/>
          </a:bodyPr>
          <a:lstStyle/>
          <a:p>
            <a:pPr indent="0" lvl="0" marL="0" marR="0" rtl="0" algn="l">
              <a:lnSpc>
                <a:spcPct val="100000"/>
              </a:lnSpc>
              <a:spcBef>
                <a:spcPts val="0"/>
              </a:spcBef>
              <a:spcAft>
                <a:spcPts val="0"/>
              </a:spcAft>
              <a:buClr>
                <a:srgbClr val="000000"/>
              </a:buClr>
              <a:buSzPct val="100000"/>
              <a:buFont typeface="Arial"/>
              <a:buNone/>
            </a:pPr>
            <a:r>
              <a:rPr b="1" i="0" lang="en-US" sz="3100" u="none" cap="none" strike="noStrike">
                <a:solidFill>
                  <a:srgbClr val="000000"/>
                </a:solidFill>
                <a:latin typeface="Georgia"/>
                <a:ea typeface="Georgia"/>
                <a:cs typeface="Georgia"/>
                <a:sym typeface="Georgia"/>
              </a:rPr>
              <a:t>Maintaining Certification</a:t>
            </a:r>
            <a:endParaRPr/>
          </a:p>
        </p:txBody>
      </p:sp>
      <p:sp>
        <p:nvSpPr>
          <p:cNvPr id="755" name="Google Shape;755;p63"/>
          <p:cNvSpPr txBox="1"/>
          <p:nvPr/>
        </p:nvSpPr>
        <p:spPr>
          <a:xfrm>
            <a:off x="5774728" y="1103813"/>
            <a:ext cx="4977578" cy="3639289"/>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rgbClr val="000000"/>
                </a:solidFill>
                <a:latin typeface="Georgia"/>
                <a:ea typeface="Georgia"/>
                <a:cs typeface="Georgia"/>
                <a:sym typeface="Georgia"/>
              </a:rPr>
              <a:t>Understand your options &amp; start early</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64"/>
          <p:cNvSpPr txBox="1"/>
          <p:nvPr>
            <p:ph type="title"/>
          </p:nvPr>
        </p:nvSpPr>
        <p:spPr>
          <a:xfrm>
            <a:off x="891586" y="1102752"/>
            <a:ext cx="10972800" cy="91439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2"/>
              </a:buClr>
              <a:buSzPts val="6000"/>
              <a:buFont typeface="Georgia"/>
              <a:buNone/>
            </a:pPr>
            <a:r>
              <a:rPr lang="en-US"/>
              <a:t>CIC</a:t>
            </a:r>
            <a:r>
              <a:rPr lang="en-US" sz="2000"/>
              <a:t>®</a:t>
            </a:r>
            <a:r>
              <a:rPr lang="en-US"/>
              <a:t> Recertification</a:t>
            </a:r>
            <a:endParaRPr/>
          </a:p>
        </p:txBody>
      </p:sp>
      <p:pic>
        <p:nvPicPr>
          <p:cNvPr descr="A red and white label with white text&#10;&#10;Description automatically generated" id="762" name="Google Shape;762;p64"/>
          <p:cNvPicPr preferRelativeResize="0"/>
          <p:nvPr/>
        </p:nvPicPr>
        <p:blipFill rotWithShape="1">
          <a:blip r:embed="rId3">
            <a:alphaModFix/>
          </a:blip>
          <a:srcRect b="-2160" l="-20622" r="-17999" t="-2161"/>
          <a:stretch/>
        </p:blipFill>
        <p:spPr>
          <a:xfrm>
            <a:off x="4855255" y="2941758"/>
            <a:ext cx="3045462" cy="30533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65"/>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CIC® Recertification Overview</a:t>
            </a:r>
            <a:endParaRPr/>
          </a:p>
        </p:txBody>
      </p:sp>
      <p:sp>
        <p:nvSpPr>
          <p:cNvPr id="769" name="Google Shape;769;p65"/>
          <p:cNvSpPr/>
          <p:nvPr/>
        </p:nvSpPr>
        <p:spPr>
          <a:xfrm>
            <a:off x="824793" y="1635811"/>
            <a:ext cx="10889973" cy="510778"/>
          </a:xfrm>
          <a:prstGeom prst="roundRect">
            <a:avLst>
              <a:gd fmla="val 16667" name="adj"/>
            </a:avLst>
          </a:prstGeom>
          <a:solidFill>
            <a:srgbClr val="A0CDD9"/>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6192F"/>
              </a:buClr>
              <a:buSzPts val="2400"/>
              <a:buFont typeface="Arial"/>
              <a:buNone/>
            </a:pPr>
            <a:r>
              <a:rPr b="0" i="0" lang="en-US" sz="2400" u="none" cap="none" strike="noStrike">
                <a:solidFill>
                  <a:srgbClr val="06192F"/>
                </a:solidFill>
                <a:latin typeface="Georgia"/>
                <a:ea typeface="Georgia"/>
                <a:cs typeface="Georgia"/>
                <a:sym typeface="Georgia"/>
              </a:rPr>
              <a:t>CIC</a:t>
            </a:r>
            <a:r>
              <a:rPr b="0" baseline="30000" i="0" lang="en-US" sz="2400" u="none" cap="none" strike="noStrike">
                <a:solidFill>
                  <a:srgbClr val="06192F"/>
                </a:solidFill>
                <a:latin typeface="Georgia"/>
                <a:ea typeface="Georgia"/>
                <a:cs typeface="Georgia"/>
                <a:sym typeface="Georgia"/>
              </a:rPr>
              <a:t>®</a:t>
            </a:r>
            <a:r>
              <a:rPr b="0" i="0" lang="en-US" sz="2400" u="none" cap="none" strike="noStrike">
                <a:solidFill>
                  <a:srgbClr val="06192F"/>
                </a:solidFill>
                <a:latin typeface="Georgia"/>
                <a:ea typeface="Georgia"/>
                <a:cs typeface="Georgia"/>
                <a:sym typeface="Georgia"/>
              </a:rPr>
              <a:t> certification is valid for five years from the year of successful examination</a:t>
            </a:r>
            <a:endParaRPr/>
          </a:p>
        </p:txBody>
      </p:sp>
      <p:sp>
        <p:nvSpPr>
          <p:cNvPr id="770" name="Google Shape;770;p65"/>
          <p:cNvSpPr/>
          <p:nvPr/>
        </p:nvSpPr>
        <p:spPr>
          <a:xfrm>
            <a:off x="824793" y="2601725"/>
            <a:ext cx="10889976" cy="749141"/>
          </a:xfrm>
          <a:prstGeom prst="roundRect">
            <a:avLst>
              <a:gd fmla="val 16667" name="adj"/>
            </a:avLst>
          </a:prstGeom>
          <a:solidFill>
            <a:srgbClr val="A0CDD9"/>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6192F"/>
              </a:buClr>
              <a:buSzPts val="700"/>
              <a:buFont typeface="Arial"/>
              <a:buNone/>
            </a:pPr>
            <a:r>
              <a:rPr b="0" i="0" lang="en-US" sz="700" u="none" cap="none" strike="noStrike">
                <a:solidFill>
                  <a:srgbClr val="06192F"/>
                </a:solidFill>
                <a:latin typeface="Georgia"/>
                <a:ea typeface="Georgia"/>
                <a:cs typeface="Georgia"/>
                <a:sym typeface="Georgia"/>
              </a:rPr>
              <a:t> </a:t>
            </a:r>
            <a:endParaRPr/>
          </a:p>
          <a:p>
            <a:pPr indent="0" lvl="0" marL="0" marR="0" rtl="0" algn="l">
              <a:lnSpc>
                <a:spcPct val="100000"/>
              </a:lnSpc>
              <a:spcBef>
                <a:spcPts val="0"/>
              </a:spcBef>
              <a:spcAft>
                <a:spcPts val="0"/>
              </a:spcAft>
              <a:buClr>
                <a:srgbClr val="06192F"/>
              </a:buClr>
              <a:buSzPts val="2400"/>
              <a:buFont typeface="Arial"/>
              <a:buNone/>
            </a:pPr>
            <a:r>
              <a:rPr b="0" i="0" lang="en-US" sz="2400" u="none" cap="none" strike="noStrike">
                <a:solidFill>
                  <a:srgbClr val="06192F"/>
                </a:solidFill>
                <a:latin typeface="Georgia"/>
                <a:ea typeface="Georgia"/>
                <a:cs typeface="Georgia"/>
                <a:sym typeface="Georgia"/>
              </a:rPr>
              <a:t>Recertification takes place every five years</a:t>
            </a:r>
            <a:endParaRPr b="0" i="0" sz="2400" u="none" cap="none" strike="noStrike">
              <a:solidFill>
                <a:srgbClr val="06192F"/>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700"/>
              <a:buFont typeface="Arial"/>
              <a:buNone/>
            </a:pPr>
            <a:r>
              <a:t/>
            </a:r>
            <a:endParaRPr b="1" i="0" sz="700" u="none" cap="none" strike="noStrike">
              <a:solidFill>
                <a:srgbClr val="06192F"/>
              </a:solidFill>
              <a:latin typeface="Domine"/>
              <a:ea typeface="Domine"/>
              <a:cs typeface="Domine"/>
              <a:sym typeface="Domine"/>
            </a:endParaRPr>
          </a:p>
        </p:txBody>
      </p:sp>
      <p:sp>
        <p:nvSpPr>
          <p:cNvPr id="771" name="Google Shape;771;p65"/>
          <p:cNvSpPr/>
          <p:nvPr/>
        </p:nvSpPr>
        <p:spPr>
          <a:xfrm>
            <a:off x="824792" y="3792011"/>
            <a:ext cx="10889973" cy="919401"/>
          </a:xfrm>
          <a:prstGeom prst="roundRect">
            <a:avLst>
              <a:gd fmla="val 16667" name="adj"/>
            </a:avLst>
          </a:prstGeom>
          <a:solidFill>
            <a:srgbClr val="A0CDD9"/>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6192F"/>
              </a:buClr>
              <a:buSzPts val="2400"/>
              <a:buFont typeface="Arial"/>
              <a:buNone/>
            </a:pPr>
            <a:r>
              <a:rPr b="0" i="0" lang="en-US" sz="2400" u="none" cap="none" strike="noStrike">
                <a:solidFill>
                  <a:srgbClr val="06192F"/>
                </a:solidFill>
                <a:latin typeface="Georgia"/>
                <a:ea typeface="Georgia"/>
                <a:cs typeface="Georgia"/>
                <a:sym typeface="Georgia"/>
              </a:rPr>
              <a:t>Recertification can be completed via infection prevention units (IPUs) or taking the CIC</a:t>
            </a:r>
            <a:r>
              <a:rPr b="0" i="0" lang="en-US" sz="1600" u="none" cap="none" strike="noStrike">
                <a:solidFill>
                  <a:srgbClr val="06192F"/>
                </a:solidFill>
                <a:latin typeface="Georgia"/>
                <a:ea typeface="Georgia"/>
                <a:cs typeface="Georgia"/>
                <a:sym typeface="Georgia"/>
              </a:rPr>
              <a:t>®</a:t>
            </a:r>
            <a:r>
              <a:rPr b="0" i="0" lang="en-US" sz="2400" u="none" cap="none" strike="noStrike">
                <a:solidFill>
                  <a:srgbClr val="06192F"/>
                </a:solidFill>
                <a:latin typeface="Georgia"/>
                <a:ea typeface="Georgia"/>
                <a:cs typeface="Georgia"/>
                <a:sym typeface="Georgia"/>
              </a:rPr>
              <a:t> examination.</a:t>
            </a:r>
            <a:endParaRPr b="0" i="0" sz="2400" u="none" cap="none" strike="noStrike">
              <a:solidFill>
                <a:srgbClr val="06192F"/>
              </a:solidFill>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180" name="Shape 180"/>
        <p:cNvGrpSpPr/>
        <p:nvPr/>
      </p:nvGrpSpPr>
      <p:grpSpPr>
        <a:xfrm>
          <a:off x="0" y="0"/>
          <a:ext cx="0" cy="0"/>
          <a:chOff x="0" y="0"/>
          <a:chExt cx="0" cy="0"/>
        </a:xfrm>
      </p:grpSpPr>
      <p:sp>
        <p:nvSpPr>
          <p:cNvPr id="181" name="Google Shape;181;g3dc8aa1c94a_3_382"/>
          <p:cNvSpPr/>
          <p:nvPr/>
        </p:nvSpPr>
        <p:spPr>
          <a:xfrm rot="1749534">
            <a:off x="5610309" y="-605915"/>
            <a:ext cx="4954682" cy="4954682"/>
          </a:xfrm>
          <a:custGeom>
            <a:rect b="b" l="l" r="r" t="t"/>
            <a:pathLst>
              <a:path extrusionOk="0" h="7427956" w="7427956">
                <a:moveTo>
                  <a:pt x="0" y="0"/>
                </a:moveTo>
                <a:lnTo>
                  <a:pt x="7427956" y="0"/>
                </a:lnTo>
                <a:lnTo>
                  <a:pt x="7427956" y="7427957"/>
                </a:lnTo>
                <a:lnTo>
                  <a:pt x="0" y="7427957"/>
                </a:lnTo>
                <a:lnTo>
                  <a:pt x="0" y="0"/>
                </a:lnTo>
                <a:close/>
              </a:path>
            </a:pathLst>
          </a:custGeom>
          <a:blipFill rotWithShape="1">
            <a:blip r:embed="rId3">
              <a:alphaModFix/>
            </a:blip>
            <a:stretch>
              <a:fillRect b="0" l="0" r="0" t="0"/>
            </a:stretch>
          </a:blipFill>
          <a:ln>
            <a:noFill/>
          </a:ln>
        </p:spPr>
      </p:sp>
      <p:sp>
        <p:nvSpPr>
          <p:cNvPr id="182" name="Google Shape;182;g3dc8aa1c94a_3_382"/>
          <p:cNvSpPr/>
          <p:nvPr/>
        </p:nvSpPr>
        <p:spPr>
          <a:xfrm rot="-3471485">
            <a:off x="9666639" y="1802587"/>
            <a:ext cx="4956456" cy="4956456"/>
          </a:xfrm>
          <a:custGeom>
            <a:rect b="b" l="l" r="r" t="t"/>
            <a:pathLst>
              <a:path extrusionOk="0" h="7427956" w="7427956">
                <a:moveTo>
                  <a:pt x="0" y="0"/>
                </a:moveTo>
                <a:lnTo>
                  <a:pt x="7427956" y="0"/>
                </a:lnTo>
                <a:lnTo>
                  <a:pt x="7427956" y="7427956"/>
                </a:lnTo>
                <a:lnTo>
                  <a:pt x="0" y="7427956"/>
                </a:lnTo>
                <a:lnTo>
                  <a:pt x="0" y="0"/>
                </a:lnTo>
                <a:close/>
              </a:path>
            </a:pathLst>
          </a:custGeom>
          <a:blipFill rotWithShape="1">
            <a:blip r:embed="rId3">
              <a:alphaModFix/>
            </a:blip>
            <a:stretch>
              <a:fillRect b="0" l="0" r="0" t="0"/>
            </a:stretch>
          </a:blipFill>
          <a:ln>
            <a:noFill/>
          </a:ln>
        </p:spPr>
      </p:sp>
      <p:grpSp>
        <p:nvGrpSpPr>
          <p:cNvPr id="183" name="Google Shape;183;g3dc8aa1c94a_3_382"/>
          <p:cNvGrpSpPr/>
          <p:nvPr/>
        </p:nvGrpSpPr>
        <p:grpSpPr>
          <a:xfrm>
            <a:off x="851457" y="1889806"/>
            <a:ext cx="365110" cy="373667"/>
            <a:chOff x="0" y="-19050"/>
            <a:chExt cx="812800" cy="831850"/>
          </a:xfrm>
        </p:grpSpPr>
        <p:sp>
          <p:nvSpPr>
            <p:cNvPr id="184" name="Google Shape;184;g3dc8aa1c94a_3_38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AAD"/>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185" name="Google Shape;185;g3dc8aa1c94a_3_382"/>
            <p:cNvSpPr txBox="1"/>
            <p:nvPr/>
          </p:nvSpPr>
          <p:spPr>
            <a:xfrm>
              <a:off x="76200" y="-19050"/>
              <a:ext cx="660300" cy="755700"/>
            </a:xfrm>
            <a:prstGeom prst="rect">
              <a:avLst/>
            </a:prstGeom>
            <a:noFill/>
            <a:ln>
              <a:noFill/>
            </a:ln>
          </p:spPr>
          <p:txBody>
            <a:bodyPr anchorCtr="0" anchor="ctr" bIns="33875" lIns="33875" spcFirstLastPara="1" rIns="33875" wrap="square" tIns="33875">
              <a:noAutofit/>
            </a:bodyPr>
            <a:lstStyle/>
            <a:p>
              <a:pPr indent="0" lvl="0" marL="0" marR="0" rtl="0" algn="ctr">
                <a:lnSpc>
                  <a:spcPct val="165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grpSp>
        <p:nvGrpSpPr>
          <p:cNvPr id="186" name="Google Shape;186;g3dc8aa1c94a_3_382"/>
          <p:cNvGrpSpPr/>
          <p:nvPr/>
        </p:nvGrpSpPr>
        <p:grpSpPr>
          <a:xfrm>
            <a:off x="851457" y="3448171"/>
            <a:ext cx="365110" cy="373667"/>
            <a:chOff x="0" y="-19050"/>
            <a:chExt cx="812800" cy="831850"/>
          </a:xfrm>
        </p:grpSpPr>
        <p:sp>
          <p:nvSpPr>
            <p:cNvPr id="187" name="Google Shape;187;g3dc8aa1c94a_3_38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AAD"/>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188" name="Google Shape;188;g3dc8aa1c94a_3_382"/>
            <p:cNvSpPr txBox="1"/>
            <p:nvPr/>
          </p:nvSpPr>
          <p:spPr>
            <a:xfrm>
              <a:off x="76200" y="-19050"/>
              <a:ext cx="660300" cy="755700"/>
            </a:xfrm>
            <a:prstGeom prst="rect">
              <a:avLst/>
            </a:prstGeom>
            <a:noFill/>
            <a:ln>
              <a:noFill/>
            </a:ln>
          </p:spPr>
          <p:txBody>
            <a:bodyPr anchorCtr="0" anchor="ctr" bIns="33875" lIns="33875" spcFirstLastPara="1" rIns="33875" wrap="square" tIns="33875">
              <a:noAutofit/>
            </a:bodyPr>
            <a:lstStyle/>
            <a:p>
              <a:pPr indent="0" lvl="0" marL="0" marR="0" rtl="0" algn="ctr">
                <a:lnSpc>
                  <a:spcPct val="165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grpSp>
        <p:nvGrpSpPr>
          <p:cNvPr id="189" name="Google Shape;189;g3dc8aa1c94a_3_382"/>
          <p:cNvGrpSpPr/>
          <p:nvPr/>
        </p:nvGrpSpPr>
        <p:grpSpPr>
          <a:xfrm>
            <a:off x="851457" y="4831897"/>
            <a:ext cx="365110" cy="373667"/>
            <a:chOff x="0" y="-19050"/>
            <a:chExt cx="812800" cy="831850"/>
          </a:xfrm>
        </p:grpSpPr>
        <p:sp>
          <p:nvSpPr>
            <p:cNvPr id="190" name="Google Shape;190;g3dc8aa1c94a_3_38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AAD"/>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191" name="Google Shape;191;g3dc8aa1c94a_3_382"/>
            <p:cNvSpPr txBox="1"/>
            <p:nvPr/>
          </p:nvSpPr>
          <p:spPr>
            <a:xfrm>
              <a:off x="76200" y="-19050"/>
              <a:ext cx="660300" cy="755700"/>
            </a:xfrm>
            <a:prstGeom prst="rect">
              <a:avLst/>
            </a:prstGeom>
            <a:noFill/>
            <a:ln>
              <a:noFill/>
            </a:ln>
          </p:spPr>
          <p:txBody>
            <a:bodyPr anchorCtr="0" anchor="ctr" bIns="33875" lIns="33875" spcFirstLastPara="1" rIns="33875" wrap="square" tIns="33875">
              <a:noAutofit/>
            </a:bodyPr>
            <a:lstStyle/>
            <a:p>
              <a:pPr indent="0" lvl="0" marL="0" marR="0" rtl="0" algn="ctr">
                <a:lnSpc>
                  <a:spcPct val="165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sp>
        <p:nvSpPr>
          <p:cNvPr id="192" name="Google Shape;192;g3dc8aa1c94a_3_382"/>
          <p:cNvSpPr/>
          <p:nvPr/>
        </p:nvSpPr>
        <p:spPr>
          <a:xfrm>
            <a:off x="6660131" y="766602"/>
            <a:ext cx="696566" cy="963487"/>
          </a:xfrm>
          <a:custGeom>
            <a:rect b="b" l="l" r="r" t="t"/>
            <a:pathLst>
              <a:path extrusionOk="0" h="1443426" w="1043545">
                <a:moveTo>
                  <a:pt x="0" y="0"/>
                </a:moveTo>
                <a:lnTo>
                  <a:pt x="1043544" y="0"/>
                </a:lnTo>
                <a:lnTo>
                  <a:pt x="1043544" y="1443426"/>
                </a:lnTo>
                <a:lnTo>
                  <a:pt x="0" y="1443426"/>
                </a:lnTo>
                <a:lnTo>
                  <a:pt x="0" y="0"/>
                </a:lnTo>
                <a:close/>
              </a:path>
            </a:pathLst>
          </a:custGeom>
          <a:blipFill rotWithShape="1">
            <a:blip r:embed="rId4">
              <a:alphaModFix/>
            </a:blip>
            <a:stretch>
              <a:fillRect b="0" l="0" r="0" t="0"/>
            </a:stretch>
          </a:blipFill>
          <a:ln>
            <a:noFill/>
          </a:ln>
        </p:spPr>
      </p:sp>
      <p:sp>
        <p:nvSpPr>
          <p:cNvPr id="193" name="Google Shape;193;g3dc8aa1c94a_3_382"/>
          <p:cNvSpPr/>
          <p:nvPr/>
        </p:nvSpPr>
        <p:spPr>
          <a:xfrm>
            <a:off x="7722971" y="3114637"/>
            <a:ext cx="696566" cy="963487"/>
          </a:xfrm>
          <a:custGeom>
            <a:rect b="b" l="l" r="r" t="t"/>
            <a:pathLst>
              <a:path extrusionOk="0" h="1443426" w="1043545">
                <a:moveTo>
                  <a:pt x="0" y="0"/>
                </a:moveTo>
                <a:lnTo>
                  <a:pt x="1043545" y="0"/>
                </a:lnTo>
                <a:lnTo>
                  <a:pt x="1043545" y="1443426"/>
                </a:lnTo>
                <a:lnTo>
                  <a:pt x="0" y="1443426"/>
                </a:lnTo>
                <a:lnTo>
                  <a:pt x="0" y="0"/>
                </a:lnTo>
                <a:close/>
              </a:path>
            </a:pathLst>
          </a:custGeom>
          <a:blipFill rotWithShape="1">
            <a:blip r:embed="rId5">
              <a:alphaModFix/>
            </a:blip>
            <a:stretch>
              <a:fillRect b="0" l="0" r="0" t="0"/>
            </a:stretch>
          </a:blipFill>
          <a:ln>
            <a:noFill/>
          </a:ln>
        </p:spPr>
      </p:sp>
      <p:sp>
        <p:nvSpPr>
          <p:cNvPr id="194" name="Google Shape;194;g3dc8aa1c94a_3_382"/>
          <p:cNvSpPr/>
          <p:nvPr/>
        </p:nvSpPr>
        <p:spPr>
          <a:xfrm>
            <a:off x="9969369" y="4432950"/>
            <a:ext cx="696566" cy="963487"/>
          </a:xfrm>
          <a:custGeom>
            <a:rect b="b" l="l" r="r" t="t"/>
            <a:pathLst>
              <a:path extrusionOk="0" h="1443426" w="1043545">
                <a:moveTo>
                  <a:pt x="0" y="0"/>
                </a:moveTo>
                <a:lnTo>
                  <a:pt x="1043545" y="0"/>
                </a:lnTo>
                <a:lnTo>
                  <a:pt x="1043545" y="1443426"/>
                </a:lnTo>
                <a:lnTo>
                  <a:pt x="0" y="1443426"/>
                </a:lnTo>
                <a:lnTo>
                  <a:pt x="0" y="0"/>
                </a:lnTo>
                <a:close/>
              </a:path>
            </a:pathLst>
          </a:custGeom>
          <a:blipFill rotWithShape="1">
            <a:blip r:embed="rId6">
              <a:alphaModFix/>
            </a:blip>
            <a:stretch>
              <a:fillRect b="0" l="0" r="0" t="0"/>
            </a:stretch>
          </a:blipFill>
          <a:ln>
            <a:noFill/>
          </a:ln>
        </p:spPr>
      </p:sp>
      <p:sp>
        <p:nvSpPr>
          <p:cNvPr id="195" name="Google Shape;195;g3dc8aa1c94a_3_382"/>
          <p:cNvSpPr/>
          <p:nvPr/>
        </p:nvSpPr>
        <p:spPr>
          <a:xfrm>
            <a:off x="9299799" y="703397"/>
            <a:ext cx="2037380" cy="2746468"/>
          </a:xfrm>
          <a:custGeom>
            <a:rect b="b" l="l" r="r" t="t"/>
            <a:pathLst>
              <a:path extrusionOk="0" h="4114559" w="3052255">
                <a:moveTo>
                  <a:pt x="0" y="0"/>
                </a:moveTo>
                <a:lnTo>
                  <a:pt x="3052255" y="0"/>
                </a:lnTo>
                <a:lnTo>
                  <a:pt x="3052255" y="4114559"/>
                </a:lnTo>
                <a:lnTo>
                  <a:pt x="0" y="4114559"/>
                </a:lnTo>
                <a:lnTo>
                  <a:pt x="0" y="0"/>
                </a:lnTo>
                <a:close/>
              </a:path>
            </a:pathLst>
          </a:custGeom>
          <a:blipFill rotWithShape="1">
            <a:blip r:embed="rId7">
              <a:alphaModFix/>
            </a:blip>
            <a:stretch>
              <a:fillRect b="0" l="0" r="0" t="0"/>
            </a:stretch>
          </a:blipFill>
          <a:ln>
            <a:noFill/>
          </a:ln>
        </p:spPr>
      </p:sp>
      <p:sp>
        <p:nvSpPr>
          <p:cNvPr id="196" name="Google Shape;196;g3dc8aa1c94a_3_382"/>
          <p:cNvSpPr txBox="1"/>
          <p:nvPr/>
        </p:nvSpPr>
        <p:spPr>
          <a:xfrm>
            <a:off x="1335956" y="3388675"/>
            <a:ext cx="3261900" cy="3387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2200" u="none" cap="none" strike="noStrike">
                <a:solidFill>
                  <a:srgbClr val="1C1C1C"/>
                </a:solidFill>
                <a:latin typeface="Arial"/>
                <a:ea typeface="Arial"/>
                <a:cs typeface="Arial"/>
                <a:sym typeface="Arial"/>
              </a:rPr>
              <a:t>Purpose</a:t>
            </a:r>
            <a:endParaRPr sz="900"/>
          </a:p>
        </p:txBody>
      </p:sp>
      <p:sp>
        <p:nvSpPr>
          <p:cNvPr id="197" name="Google Shape;197;g3dc8aa1c94a_3_382"/>
          <p:cNvSpPr txBox="1"/>
          <p:nvPr/>
        </p:nvSpPr>
        <p:spPr>
          <a:xfrm>
            <a:off x="1384131" y="3828037"/>
            <a:ext cx="3872400" cy="920700"/>
          </a:xfrm>
          <a:prstGeom prst="rect">
            <a:avLst/>
          </a:prstGeom>
          <a:noFill/>
          <a:ln>
            <a:noFill/>
          </a:ln>
        </p:spPr>
        <p:txBody>
          <a:bodyPr anchorCtr="0" anchor="t" bIns="0" lIns="0" spcFirstLastPara="1" rIns="0" wrap="square" tIns="0">
            <a:spAutoFit/>
          </a:bodyPr>
          <a:lstStyle/>
          <a:p>
            <a:pPr indent="0" lvl="0" marL="0" marR="0" rtl="0" algn="l">
              <a:lnSpc>
                <a:spcPct val="180042"/>
              </a:lnSpc>
              <a:spcBef>
                <a:spcPts val="0"/>
              </a:spcBef>
              <a:spcAft>
                <a:spcPts val="0"/>
              </a:spcAft>
              <a:buNone/>
            </a:pPr>
            <a:r>
              <a:rPr b="0" i="0" lang="en-US" sz="1300" u="none" cap="none" strike="noStrike">
                <a:solidFill>
                  <a:srgbClr val="1C1C1C"/>
                </a:solidFill>
                <a:latin typeface="Arial"/>
                <a:ea typeface="Arial"/>
                <a:cs typeface="Arial"/>
                <a:sym typeface="Arial"/>
              </a:rPr>
              <a:t>*Advancing Prevention through Collaboration</a:t>
            </a:r>
            <a:endParaRPr sz="900"/>
          </a:p>
          <a:p>
            <a:pPr indent="0" lvl="0" marL="0" marR="0" rtl="0" algn="l">
              <a:lnSpc>
                <a:spcPct val="180042"/>
              </a:lnSpc>
              <a:spcBef>
                <a:spcPts val="0"/>
              </a:spcBef>
              <a:spcAft>
                <a:spcPts val="0"/>
              </a:spcAft>
              <a:buNone/>
            </a:pPr>
            <a:r>
              <a:rPr b="0" i="0" lang="en-US" sz="1300" u="none" cap="none" strike="noStrike">
                <a:solidFill>
                  <a:srgbClr val="1C1C1C"/>
                </a:solidFill>
                <a:latin typeface="Arial"/>
                <a:ea typeface="Arial"/>
                <a:cs typeface="Arial"/>
                <a:sym typeface="Arial"/>
              </a:rPr>
              <a:t>*Aligning Strategy with Member Feedback</a:t>
            </a:r>
            <a:endParaRPr sz="900"/>
          </a:p>
          <a:p>
            <a:pPr indent="0" lvl="0" marL="0" marR="0" rtl="0" algn="l">
              <a:lnSpc>
                <a:spcPct val="180042"/>
              </a:lnSpc>
              <a:spcBef>
                <a:spcPts val="0"/>
              </a:spcBef>
              <a:spcAft>
                <a:spcPts val="0"/>
              </a:spcAft>
              <a:buNone/>
            </a:pPr>
            <a:r>
              <a:rPr b="0" i="0" lang="en-US" sz="1300" u="none" cap="none" strike="noStrike">
                <a:solidFill>
                  <a:srgbClr val="1C1C1C"/>
                </a:solidFill>
                <a:latin typeface="Arial"/>
                <a:ea typeface="Arial"/>
                <a:cs typeface="Arial"/>
                <a:sym typeface="Arial"/>
              </a:rPr>
              <a:t>*Measurable Impact  </a:t>
            </a:r>
            <a:endParaRPr sz="900"/>
          </a:p>
        </p:txBody>
      </p:sp>
      <p:sp>
        <p:nvSpPr>
          <p:cNvPr id="198" name="Google Shape;198;g3dc8aa1c94a_3_382"/>
          <p:cNvSpPr txBox="1"/>
          <p:nvPr/>
        </p:nvSpPr>
        <p:spPr>
          <a:xfrm>
            <a:off x="1384131" y="1892784"/>
            <a:ext cx="2314500" cy="3387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2200" u="none" cap="none" strike="noStrike">
                <a:solidFill>
                  <a:srgbClr val="1C1C1C"/>
                </a:solidFill>
                <a:latin typeface="Arial"/>
                <a:ea typeface="Arial"/>
                <a:cs typeface="Arial"/>
                <a:sym typeface="Arial"/>
              </a:rPr>
              <a:t>People</a:t>
            </a:r>
            <a:endParaRPr sz="900"/>
          </a:p>
        </p:txBody>
      </p:sp>
      <p:sp>
        <p:nvSpPr>
          <p:cNvPr id="199" name="Google Shape;199;g3dc8aa1c94a_3_382"/>
          <p:cNvSpPr txBox="1"/>
          <p:nvPr/>
        </p:nvSpPr>
        <p:spPr>
          <a:xfrm>
            <a:off x="1371381" y="2367313"/>
            <a:ext cx="3897900" cy="920700"/>
          </a:xfrm>
          <a:prstGeom prst="rect">
            <a:avLst/>
          </a:prstGeom>
          <a:noFill/>
          <a:ln>
            <a:noFill/>
          </a:ln>
        </p:spPr>
        <p:txBody>
          <a:bodyPr anchorCtr="0" anchor="t" bIns="0" lIns="0" spcFirstLastPara="1" rIns="0" wrap="square" tIns="0">
            <a:spAutoFit/>
          </a:bodyPr>
          <a:lstStyle/>
          <a:p>
            <a:pPr indent="0" lvl="0" marL="0" marR="0" rtl="0" algn="l">
              <a:lnSpc>
                <a:spcPct val="180042"/>
              </a:lnSpc>
              <a:spcBef>
                <a:spcPts val="0"/>
              </a:spcBef>
              <a:spcAft>
                <a:spcPts val="0"/>
              </a:spcAft>
              <a:buNone/>
            </a:pPr>
            <a:r>
              <a:rPr b="0" i="0" lang="en-US" sz="1300" u="none" cap="none" strike="noStrike">
                <a:solidFill>
                  <a:srgbClr val="1C1C1C"/>
                </a:solidFill>
                <a:latin typeface="Arial"/>
                <a:ea typeface="Arial"/>
                <a:cs typeface="Arial"/>
                <a:sym typeface="Arial"/>
              </a:rPr>
              <a:t>*Strengthening Membership</a:t>
            </a:r>
            <a:endParaRPr sz="900"/>
          </a:p>
          <a:p>
            <a:pPr indent="0" lvl="0" marL="0" marR="0" rtl="0" algn="l">
              <a:lnSpc>
                <a:spcPct val="180042"/>
              </a:lnSpc>
              <a:spcBef>
                <a:spcPts val="0"/>
              </a:spcBef>
              <a:spcAft>
                <a:spcPts val="0"/>
              </a:spcAft>
              <a:buNone/>
            </a:pPr>
            <a:r>
              <a:rPr b="0" i="0" lang="en-US" sz="1300" u="none" cap="none" strike="noStrike">
                <a:solidFill>
                  <a:srgbClr val="1C1C1C"/>
                </a:solidFill>
                <a:latin typeface="Arial"/>
                <a:ea typeface="Arial"/>
                <a:cs typeface="Arial"/>
                <a:sym typeface="Arial"/>
              </a:rPr>
              <a:t>*Developing Leadership</a:t>
            </a:r>
            <a:endParaRPr sz="900"/>
          </a:p>
          <a:p>
            <a:pPr indent="0" lvl="0" marL="0" marR="0" rtl="0" algn="l">
              <a:lnSpc>
                <a:spcPct val="180042"/>
              </a:lnSpc>
              <a:spcBef>
                <a:spcPts val="0"/>
              </a:spcBef>
              <a:spcAft>
                <a:spcPts val="0"/>
              </a:spcAft>
              <a:buNone/>
            </a:pPr>
            <a:r>
              <a:rPr b="0" i="0" lang="en-US" sz="1300" u="none" cap="none" strike="noStrike">
                <a:solidFill>
                  <a:srgbClr val="1C1C1C"/>
                </a:solidFill>
                <a:latin typeface="Arial"/>
                <a:ea typeface="Arial"/>
                <a:cs typeface="Arial"/>
                <a:sym typeface="Arial"/>
              </a:rPr>
              <a:t>*Building Connections</a:t>
            </a:r>
            <a:endParaRPr sz="900"/>
          </a:p>
        </p:txBody>
      </p:sp>
      <p:sp>
        <p:nvSpPr>
          <p:cNvPr id="200" name="Google Shape;200;g3dc8aa1c94a_3_382"/>
          <p:cNvSpPr txBox="1"/>
          <p:nvPr/>
        </p:nvSpPr>
        <p:spPr>
          <a:xfrm>
            <a:off x="1384131" y="4849375"/>
            <a:ext cx="2489100" cy="3387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2200" u="none" cap="none" strike="noStrike">
                <a:solidFill>
                  <a:srgbClr val="1C1C1C"/>
                </a:solidFill>
                <a:latin typeface="Arial"/>
                <a:ea typeface="Arial"/>
                <a:cs typeface="Arial"/>
                <a:sym typeface="Arial"/>
              </a:rPr>
              <a:t>Practice</a:t>
            </a:r>
            <a:endParaRPr sz="900"/>
          </a:p>
        </p:txBody>
      </p:sp>
      <p:sp>
        <p:nvSpPr>
          <p:cNvPr id="201" name="Google Shape;201;g3dc8aa1c94a_3_382"/>
          <p:cNvSpPr txBox="1"/>
          <p:nvPr/>
        </p:nvSpPr>
        <p:spPr>
          <a:xfrm>
            <a:off x="1371431" y="5288719"/>
            <a:ext cx="4103700" cy="9204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0" i="0" lang="en-US" sz="1300" u="none" cap="none" strike="noStrike">
                <a:solidFill>
                  <a:srgbClr val="1C1C1C"/>
                </a:solidFill>
                <a:latin typeface="Arial"/>
                <a:ea typeface="Arial"/>
                <a:cs typeface="Arial"/>
                <a:sym typeface="Arial"/>
              </a:rPr>
              <a:t>*Elevating Evidence-Based Prevention Education</a:t>
            </a:r>
            <a:endParaRPr sz="900"/>
          </a:p>
          <a:p>
            <a:pPr indent="0" lvl="0" marL="0" marR="0" rtl="0" algn="l">
              <a:lnSpc>
                <a:spcPct val="180000"/>
              </a:lnSpc>
              <a:spcBef>
                <a:spcPts val="0"/>
              </a:spcBef>
              <a:spcAft>
                <a:spcPts val="0"/>
              </a:spcAft>
              <a:buNone/>
            </a:pPr>
            <a:r>
              <a:rPr b="0" i="0" lang="en-US" sz="1300" u="none" cap="none" strike="noStrike">
                <a:solidFill>
                  <a:srgbClr val="1C1C1C"/>
                </a:solidFill>
                <a:latin typeface="Arial"/>
                <a:ea typeface="Arial"/>
                <a:cs typeface="Arial"/>
                <a:sym typeface="Arial"/>
              </a:rPr>
              <a:t>*Prevention and Outbreak Readiness</a:t>
            </a:r>
            <a:endParaRPr sz="900"/>
          </a:p>
          <a:p>
            <a:pPr indent="0" lvl="0" marL="0" marR="0" rtl="0" algn="l">
              <a:lnSpc>
                <a:spcPct val="180000"/>
              </a:lnSpc>
              <a:spcBef>
                <a:spcPts val="0"/>
              </a:spcBef>
              <a:spcAft>
                <a:spcPts val="0"/>
              </a:spcAft>
              <a:buNone/>
            </a:pPr>
            <a:r>
              <a:rPr b="0" i="0" lang="en-US" sz="1300" u="none" cap="none" strike="noStrike">
                <a:solidFill>
                  <a:srgbClr val="1C1C1C"/>
                </a:solidFill>
                <a:latin typeface="Arial"/>
                <a:ea typeface="Arial"/>
                <a:cs typeface="Arial"/>
                <a:sym typeface="Arial"/>
              </a:rPr>
              <a:t>*Accessible Support </a:t>
            </a:r>
            <a:endParaRPr sz="900"/>
          </a:p>
        </p:txBody>
      </p:sp>
      <p:sp>
        <p:nvSpPr>
          <p:cNvPr id="202" name="Google Shape;202;g3dc8aa1c94a_3_382"/>
          <p:cNvSpPr txBox="1"/>
          <p:nvPr/>
        </p:nvSpPr>
        <p:spPr>
          <a:xfrm>
            <a:off x="685800" y="805289"/>
            <a:ext cx="5410200" cy="615600"/>
          </a:xfrm>
          <a:prstGeom prst="rect">
            <a:avLst/>
          </a:prstGeom>
          <a:noFill/>
          <a:ln>
            <a:noFill/>
          </a:ln>
        </p:spPr>
        <p:txBody>
          <a:bodyPr anchorCtr="0" anchor="t" bIns="0" lIns="0" spcFirstLastPara="1" rIns="0" wrap="square" tIns="0">
            <a:spAutoFit/>
          </a:bodyPr>
          <a:lstStyle/>
          <a:p>
            <a:pPr indent="0" lvl="0" marL="0" marR="0" rtl="0" algn="l">
              <a:lnSpc>
                <a:spcPct val="180026"/>
              </a:lnSpc>
              <a:spcBef>
                <a:spcPts val="0"/>
              </a:spcBef>
              <a:spcAft>
                <a:spcPts val="0"/>
              </a:spcAft>
              <a:buNone/>
            </a:pPr>
            <a:r>
              <a:rPr b="0" i="0" lang="en-US" sz="4000" u="none" cap="none" strike="noStrike">
                <a:solidFill>
                  <a:srgbClr val="1C1C1C"/>
                </a:solidFill>
                <a:latin typeface="Arial"/>
                <a:ea typeface="Arial"/>
                <a:cs typeface="Arial"/>
                <a:sym typeface="Arial"/>
              </a:rPr>
              <a:t>2026 Strategic Plan</a:t>
            </a:r>
            <a:endParaRPr sz="900"/>
          </a:p>
        </p:txBody>
      </p:sp>
      <p:sp>
        <p:nvSpPr>
          <p:cNvPr id="203" name="Google Shape;203;g3dc8aa1c94a_3_382"/>
          <p:cNvSpPr/>
          <p:nvPr/>
        </p:nvSpPr>
        <p:spPr>
          <a:xfrm>
            <a:off x="10467969" y="5977692"/>
            <a:ext cx="2142638" cy="1901105"/>
          </a:xfrm>
          <a:custGeom>
            <a:rect b="b" l="l" r="r" t="t"/>
            <a:pathLst>
              <a:path extrusionOk="0" h="2848097" w="3209945">
                <a:moveTo>
                  <a:pt x="0" y="0"/>
                </a:moveTo>
                <a:lnTo>
                  <a:pt x="3209944" y="0"/>
                </a:lnTo>
                <a:lnTo>
                  <a:pt x="3209944" y="2848097"/>
                </a:lnTo>
                <a:lnTo>
                  <a:pt x="0" y="2848097"/>
                </a:lnTo>
                <a:lnTo>
                  <a:pt x="0" y="0"/>
                </a:lnTo>
                <a:close/>
              </a:path>
            </a:pathLst>
          </a:custGeom>
          <a:blipFill rotWithShape="1">
            <a:blip r:embed="rId8">
              <a:alphaModFix/>
            </a:blip>
            <a:stretch>
              <a:fillRect b="0" l="0" r="0" t="0"/>
            </a:stretch>
          </a:blipFill>
          <a:ln>
            <a:noFill/>
          </a:ln>
        </p:spPr>
      </p:sp>
      <p:sp>
        <p:nvSpPr>
          <p:cNvPr id="204" name="Google Shape;204;g3dc8aa1c94a_3_382"/>
          <p:cNvSpPr/>
          <p:nvPr/>
        </p:nvSpPr>
        <p:spPr>
          <a:xfrm flipH="1">
            <a:off x="-342344" y="6016189"/>
            <a:ext cx="2142638" cy="1901105"/>
          </a:xfrm>
          <a:custGeom>
            <a:rect b="b" l="l" r="r" t="t"/>
            <a:pathLst>
              <a:path extrusionOk="0" h="2848097" w="3209945">
                <a:moveTo>
                  <a:pt x="3209945" y="0"/>
                </a:moveTo>
                <a:lnTo>
                  <a:pt x="0" y="0"/>
                </a:lnTo>
                <a:lnTo>
                  <a:pt x="0" y="2848097"/>
                </a:lnTo>
                <a:lnTo>
                  <a:pt x="3209945" y="2848097"/>
                </a:lnTo>
                <a:lnTo>
                  <a:pt x="3209945" y="0"/>
                </a:lnTo>
                <a:close/>
              </a:path>
            </a:pathLst>
          </a:custGeom>
          <a:blipFill rotWithShape="1">
            <a:blip r:embed="rId8">
              <a:alphaModFix/>
            </a:blip>
            <a:stretch>
              <a:fillRect b="0" l="0" r="0" t="0"/>
            </a:stretch>
          </a:blipFill>
          <a:ln>
            <a:noFill/>
          </a:ln>
        </p:spPr>
      </p:sp>
      <p:sp>
        <p:nvSpPr>
          <p:cNvPr id="205" name="Google Shape;205;g3dc8aa1c94a_3_382"/>
          <p:cNvSpPr/>
          <p:nvPr/>
        </p:nvSpPr>
        <p:spPr>
          <a:xfrm>
            <a:off x="685800" y="-652233"/>
            <a:ext cx="1424672" cy="1357324"/>
          </a:xfrm>
          <a:custGeom>
            <a:rect b="b" l="l" r="r" t="t"/>
            <a:pathLst>
              <a:path extrusionOk="0" h="2033444" w="2134340">
                <a:moveTo>
                  <a:pt x="0" y="0"/>
                </a:moveTo>
                <a:lnTo>
                  <a:pt x="2134340" y="0"/>
                </a:lnTo>
                <a:lnTo>
                  <a:pt x="2134340" y="2033445"/>
                </a:lnTo>
                <a:lnTo>
                  <a:pt x="0" y="2033445"/>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66"/>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CIC® Recertification Overview - Updates</a:t>
            </a:r>
            <a:endParaRPr/>
          </a:p>
        </p:txBody>
      </p:sp>
      <p:sp>
        <p:nvSpPr>
          <p:cNvPr id="778" name="Google Shape;778;p66"/>
          <p:cNvSpPr/>
          <p:nvPr/>
        </p:nvSpPr>
        <p:spPr>
          <a:xfrm>
            <a:off x="824790" y="1635809"/>
            <a:ext cx="10889977" cy="919401"/>
          </a:xfrm>
          <a:prstGeom prst="roundRect">
            <a:avLst>
              <a:gd fmla="val 16667" name="adj"/>
            </a:avLst>
          </a:prstGeom>
          <a:solidFill>
            <a:srgbClr val="A0CDD9"/>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6192F"/>
              </a:buClr>
              <a:buSzPts val="2400"/>
              <a:buFont typeface="Arial"/>
              <a:buNone/>
            </a:pPr>
            <a:r>
              <a:rPr b="0" i="0" lang="en-US" sz="2400" u="none" cap="none" strike="noStrike">
                <a:solidFill>
                  <a:srgbClr val="06192F"/>
                </a:solidFill>
                <a:latin typeface="Georgia"/>
                <a:ea typeface="Georgia"/>
                <a:cs typeface="Georgia"/>
                <a:sym typeface="Georgia"/>
              </a:rPr>
              <a:t>The open-book unproctored recertification examination is no longer offered.   </a:t>
            </a:r>
            <a:endParaRPr/>
          </a:p>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6192F"/>
              </a:solidFill>
              <a:latin typeface="Georgia"/>
              <a:ea typeface="Georgia"/>
              <a:cs typeface="Georgia"/>
              <a:sym typeface="Georgia"/>
            </a:endParaRPr>
          </a:p>
        </p:txBody>
      </p:sp>
      <p:sp>
        <p:nvSpPr>
          <p:cNvPr id="779" name="Google Shape;779;p66"/>
          <p:cNvSpPr/>
          <p:nvPr/>
        </p:nvSpPr>
        <p:spPr>
          <a:xfrm>
            <a:off x="824790" y="3118402"/>
            <a:ext cx="10889976" cy="1157764"/>
          </a:xfrm>
          <a:prstGeom prst="roundRect">
            <a:avLst>
              <a:gd fmla="val 16667" name="adj"/>
            </a:avLst>
          </a:prstGeom>
          <a:solidFill>
            <a:srgbClr val="A0CDD9"/>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6192F"/>
              </a:buClr>
              <a:buSzPts val="700"/>
              <a:buFont typeface="Arial"/>
              <a:buNone/>
            </a:pPr>
            <a:r>
              <a:rPr b="0" i="0" lang="en-US" sz="700" u="none" cap="none" strike="noStrike">
                <a:solidFill>
                  <a:srgbClr val="06192F"/>
                </a:solidFill>
                <a:latin typeface="Georgia"/>
                <a:ea typeface="Georgia"/>
                <a:cs typeface="Georgia"/>
                <a:sym typeface="Georgia"/>
              </a:rPr>
              <a:t> </a:t>
            </a:r>
            <a:endParaRPr/>
          </a:p>
          <a:p>
            <a:pPr indent="0" lvl="0" marL="0" marR="0" rtl="0" algn="l">
              <a:lnSpc>
                <a:spcPct val="100000"/>
              </a:lnSpc>
              <a:spcBef>
                <a:spcPts val="0"/>
              </a:spcBef>
              <a:spcAft>
                <a:spcPts val="0"/>
              </a:spcAft>
              <a:buClr>
                <a:srgbClr val="06192F"/>
              </a:buClr>
              <a:buSzPts val="2400"/>
              <a:buFont typeface="Arial"/>
              <a:buNone/>
            </a:pPr>
            <a:r>
              <a:rPr b="0" i="0" lang="en-US" sz="2400" u="none" cap="none" strike="noStrike">
                <a:solidFill>
                  <a:srgbClr val="06192F"/>
                </a:solidFill>
                <a:latin typeface="Georgia"/>
                <a:ea typeface="Georgia"/>
                <a:cs typeface="Georgia"/>
                <a:sym typeface="Georgia"/>
              </a:rPr>
              <a:t>Recertification will be obtainable through infection prevention units (IPUs) or by retaking the initial CIC® proctored examination.</a:t>
            </a:r>
            <a:endParaRPr/>
          </a:p>
          <a:p>
            <a:pPr indent="0" lvl="0" marL="0" marR="0" rtl="0" algn="l">
              <a:lnSpc>
                <a:spcPct val="100000"/>
              </a:lnSpc>
              <a:spcBef>
                <a:spcPts val="0"/>
              </a:spcBef>
              <a:spcAft>
                <a:spcPts val="0"/>
              </a:spcAft>
              <a:buClr>
                <a:schemeClr val="dk1"/>
              </a:buClr>
              <a:buSzPts val="700"/>
              <a:buFont typeface="Arial"/>
              <a:buNone/>
            </a:pPr>
            <a:r>
              <a:t/>
            </a:r>
            <a:endParaRPr b="1" i="0" sz="700" u="none" cap="none" strike="noStrike">
              <a:solidFill>
                <a:srgbClr val="06192F"/>
              </a:solidFill>
              <a:latin typeface="Domine"/>
              <a:ea typeface="Domine"/>
              <a:cs typeface="Domine"/>
              <a:sym typeface="Domine"/>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67"/>
          <p:cNvSpPr txBox="1"/>
          <p:nvPr>
            <p:ph type="title"/>
          </p:nvPr>
        </p:nvSpPr>
        <p:spPr>
          <a:xfrm>
            <a:off x="891586" y="1102752"/>
            <a:ext cx="10972800" cy="914399"/>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2"/>
              </a:buClr>
              <a:buSzPts val="6000"/>
              <a:buFont typeface="Georgia"/>
              <a:buNone/>
            </a:pPr>
            <a:r>
              <a:rPr lang="en-US"/>
              <a:t>Recertification by IPUs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68"/>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What is an IPU?</a:t>
            </a:r>
            <a:endParaRPr/>
          </a:p>
        </p:txBody>
      </p:sp>
      <p:sp>
        <p:nvSpPr>
          <p:cNvPr id="792" name="Google Shape;792;p68"/>
          <p:cNvSpPr txBox="1"/>
          <p:nvPr>
            <p:ph idx="1" type="body"/>
          </p:nvPr>
        </p:nvSpPr>
        <p:spPr>
          <a:xfrm>
            <a:off x="649288" y="1620078"/>
            <a:ext cx="10960100" cy="4323522"/>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Clr>
                <a:schemeClr val="dk1"/>
              </a:buClr>
              <a:buSzPts val="2000"/>
              <a:buFont typeface="Arial"/>
              <a:buChar char="•"/>
            </a:pPr>
            <a:r>
              <a:rPr lang="en-US"/>
              <a:t>IPU = Infection Prevention Unit (IPU) = continuing education credits </a:t>
            </a:r>
            <a:endParaRPr/>
          </a:p>
          <a:p>
            <a:pPr indent="-342900" lvl="0" marL="342900" rtl="0" algn="l">
              <a:lnSpc>
                <a:spcPct val="100000"/>
              </a:lnSpc>
              <a:spcBef>
                <a:spcPts val="1000"/>
              </a:spcBef>
              <a:spcAft>
                <a:spcPts val="0"/>
              </a:spcAft>
              <a:buClr>
                <a:schemeClr val="dk1"/>
              </a:buClr>
              <a:buSzPts val="2000"/>
              <a:buFont typeface="Arial"/>
              <a:buChar char="•"/>
            </a:pPr>
            <a:r>
              <a:rPr lang="en-US"/>
              <a:t>Can be achieved by*:</a:t>
            </a:r>
            <a:endParaRPr/>
          </a:p>
          <a:p>
            <a:pPr indent="-342900" lvl="0" marL="342900" rtl="0" algn="l">
              <a:lnSpc>
                <a:spcPct val="100000"/>
              </a:lnSpc>
              <a:spcBef>
                <a:spcPts val="1000"/>
              </a:spcBef>
              <a:spcAft>
                <a:spcPts val="0"/>
              </a:spcAft>
              <a:buClr>
                <a:schemeClr val="dk1"/>
              </a:buClr>
              <a:buSzPts val="2000"/>
              <a:buFont typeface="Arial"/>
              <a:buChar char="•"/>
            </a:pPr>
            <a:r>
              <a:rPr lang="en-US"/>
              <a:t>Presenting at conferences,</a:t>
            </a:r>
            <a:endParaRPr/>
          </a:p>
          <a:p>
            <a:pPr indent="-342900" lvl="0" marL="342900" rtl="0" algn="l">
              <a:lnSpc>
                <a:spcPct val="100000"/>
              </a:lnSpc>
              <a:spcBef>
                <a:spcPts val="1000"/>
              </a:spcBef>
              <a:spcAft>
                <a:spcPts val="0"/>
              </a:spcAft>
              <a:buClr>
                <a:schemeClr val="dk1"/>
              </a:buClr>
              <a:buSzPts val="2000"/>
              <a:buFont typeface="Arial"/>
              <a:buChar char="•"/>
            </a:pPr>
            <a:r>
              <a:rPr lang="en-US"/>
              <a:t>Authoring publications</a:t>
            </a:r>
            <a:endParaRPr/>
          </a:p>
          <a:p>
            <a:pPr indent="-342900" lvl="0" marL="342900" rtl="0" algn="l">
              <a:lnSpc>
                <a:spcPct val="100000"/>
              </a:lnSpc>
              <a:spcBef>
                <a:spcPts val="1000"/>
              </a:spcBef>
              <a:spcAft>
                <a:spcPts val="0"/>
              </a:spcAft>
              <a:buClr>
                <a:schemeClr val="dk1"/>
              </a:buClr>
              <a:buSzPts val="2000"/>
              <a:buFont typeface="Arial"/>
              <a:buChar char="•"/>
            </a:pPr>
            <a:r>
              <a:rPr lang="en-US"/>
              <a:t>Attending local or national conferences, </a:t>
            </a:r>
            <a:endParaRPr/>
          </a:p>
          <a:p>
            <a:pPr indent="-342900" lvl="0" marL="342900" rtl="0" algn="l">
              <a:lnSpc>
                <a:spcPct val="100000"/>
              </a:lnSpc>
              <a:spcBef>
                <a:spcPts val="1000"/>
              </a:spcBef>
              <a:spcAft>
                <a:spcPts val="0"/>
              </a:spcAft>
              <a:buClr>
                <a:schemeClr val="dk1"/>
              </a:buClr>
              <a:buSzPts val="2000"/>
              <a:buFont typeface="Arial"/>
              <a:buChar char="•"/>
            </a:pPr>
            <a:r>
              <a:rPr lang="en-US"/>
              <a:t>Participating in a professional organization in a position of leadership </a:t>
            </a:r>
            <a:endParaRPr/>
          </a:p>
          <a:p>
            <a:pPr indent="-342900" lvl="0" marL="342900" rtl="0" algn="l">
              <a:lnSpc>
                <a:spcPct val="100000"/>
              </a:lnSpc>
              <a:spcBef>
                <a:spcPts val="1000"/>
              </a:spcBef>
              <a:spcAft>
                <a:spcPts val="0"/>
              </a:spcAft>
              <a:buClr>
                <a:schemeClr val="dk1"/>
              </a:buClr>
              <a:buSzPts val="2000"/>
              <a:buFont typeface="Arial"/>
              <a:buChar char="•"/>
            </a:pPr>
            <a:r>
              <a:rPr lang="en-US"/>
              <a:t>And more! IPU guide available online. </a:t>
            </a:r>
            <a:endParaRPr/>
          </a:p>
          <a:p>
            <a:pPr indent="0" lvl="0" marL="0" rtl="0" algn="l">
              <a:lnSpc>
                <a:spcPct val="100000"/>
              </a:lnSpc>
              <a:spcBef>
                <a:spcPts val="1000"/>
              </a:spcBef>
              <a:spcAft>
                <a:spcPts val="0"/>
              </a:spcAft>
              <a:buClr>
                <a:schemeClr val="dk1"/>
              </a:buClr>
              <a:buSzPts val="2000"/>
              <a:buFont typeface="Arial"/>
              <a:buNone/>
            </a:pPr>
            <a:r>
              <a:t/>
            </a:r>
            <a:endParaRPr/>
          </a:p>
          <a:p>
            <a:pPr indent="0" lvl="0" marL="0" rtl="0" algn="l">
              <a:lnSpc>
                <a:spcPct val="100000"/>
              </a:lnSpc>
              <a:spcBef>
                <a:spcPts val="1000"/>
              </a:spcBef>
              <a:spcAft>
                <a:spcPts val="0"/>
              </a:spcAft>
              <a:buClr>
                <a:schemeClr val="dk1"/>
              </a:buClr>
              <a:buSzPts val="2000"/>
              <a:buFont typeface="Arial"/>
              <a:buNone/>
            </a:pPr>
            <a:r>
              <a:rPr lang="en-US"/>
              <a:t>*must be infection prevention related</a:t>
            </a:r>
            <a:endParaRPr/>
          </a:p>
          <a:p>
            <a:pPr indent="0" lvl="0" marL="0" rtl="0" algn="l">
              <a:lnSpc>
                <a:spcPct val="100000"/>
              </a:lnSpc>
              <a:spcBef>
                <a:spcPts val="1000"/>
              </a:spcBef>
              <a:spcAft>
                <a:spcPts val="0"/>
              </a:spcAft>
              <a:buClr>
                <a:schemeClr val="dk1"/>
              </a:buClr>
              <a:buSzPts val="2000"/>
              <a:buFont typeface="Arial"/>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69"/>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Recertification by IPUs</a:t>
            </a:r>
            <a:endParaRPr/>
          </a:p>
        </p:txBody>
      </p:sp>
      <p:sp>
        <p:nvSpPr>
          <p:cNvPr id="799" name="Google Shape;799;p69"/>
          <p:cNvSpPr txBox="1"/>
          <p:nvPr>
            <p:ph idx="1" type="body"/>
          </p:nvPr>
        </p:nvSpPr>
        <p:spPr>
          <a:xfrm>
            <a:off x="649288" y="1620078"/>
            <a:ext cx="10960100" cy="4323522"/>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Clr>
                <a:schemeClr val="dk1"/>
              </a:buClr>
              <a:buSzPts val="2000"/>
              <a:buFont typeface="Arial"/>
              <a:buChar char="•"/>
            </a:pPr>
            <a:r>
              <a:rPr lang="en-US"/>
              <a:t>Candidates must submit an IPU portfolio demonstrating completion of a minimum of 40 IPUs </a:t>
            </a:r>
            <a:r>
              <a:rPr i="1" lang="en-US"/>
              <a:t>(a-IPCs have a prorated amount through 2029</a:t>
            </a:r>
            <a:r>
              <a:rPr lang="en-US"/>
              <a:t>)</a:t>
            </a:r>
            <a:endParaRPr/>
          </a:p>
          <a:p>
            <a:pPr indent="-342900" lvl="0" marL="342900" rtl="0" algn="l">
              <a:lnSpc>
                <a:spcPct val="100000"/>
              </a:lnSpc>
              <a:spcBef>
                <a:spcPts val="1000"/>
              </a:spcBef>
              <a:spcAft>
                <a:spcPts val="0"/>
              </a:spcAft>
              <a:buClr>
                <a:schemeClr val="dk1"/>
              </a:buClr>
              <a:buSzPts val="2000"/>
              <a:buFont typeface="Arial"/>
              <a:buChar char="•"/>
            </a:pPr>
            <a:r>
              <a:rPr lang="en-US"/>
              <a:t>IPUs must be provided by a credible organization and at least 20/40 infection prevention units must be sponsored through an accredited organization or state licensing board.</a:t>
            </a:r>
            <a:endParaRPr/>
          </a:p>
          <a:p>
            <a:pPr indent="-342900" lvl="0" marL="342900" rtl="0" algn="l">
              <a:lnSpc>
                <a:spcPct val="100000"/>
              </a:lnSpc>
              <a:spcBef>
                <a:spcPts val="1000"/>
              </a:spcBef>
              <a:spcAft>
                <a:spcPts val="0"/>
              </a:spcAft>
              <a:buClr>
                <a:schemeClr val="dk1"/>
              </a:buClr>
              <a:buSzPts val="2000"/>
              <a:buFont typeface="Arial"/>
              <a:buChar char="•"/>
            </a:pPr>
            <a:r>
              <a:rPr lang="en-US"/>
              <a:t>Candidates can accumulate IPUs any time after their previous recertification submission date throughout their five-year recertification period</a:t>
            </a:r>
            <a:endParaRPr/>
          </a:p>
          <a:p>
            <a:pPr indent="-342900" lvl="0" marL="342900" rtl="0" algn="l">
              <a:lnSpc>
                <a:spcPct val="100000"/>
              </a:lnSpc>
              <a:spcBef>
                <a:spcPts val="1000"/>
              </a:spcBef>
              <a:spcAft>
                <a:spcPts val="0"/>
              </a:spcAft>
              <a:buClr>
                <a:schemeClr val="dk1"/>
              </a:buClr>
              <a:buSzPts val="2000"/>
              <a:buFont typeface="Arial"/>
              <a:buChar char="•"/>
            </a:pPr>
            <a:r>
              <a:rPr lang="en-US"/>
              <a:t>Candidates may access IPU portfolio once certified and must submit by </a:t>
            </a:r>
            <a:r>
              <a:rPr b="1" lang="en-US"/>
              <a:t>December 1</a:t>
            </a:r>
            <a:r>
              <a:rPr lang="en-US"/>
              <a:t> of their expiration year.</a:t>
            </a:r>
            <a:endParaRPr/>
          </a:p>
          <a:p>
            <a:pPr indent="0" lvl="0" marL="0" rtl="0" algn="l">
              <a:lnSpc>
                <a:spcPct val="100000"/>
              </a:lnSpc>
              <a:spcBef>
                <a:spcPts val="1000"/>
              </a:spcBef>
              <a:spcAft>
                <a:spcPts val="0"/>
              </a:spcAft>
              <a:buClr>
                <a:schemeClr val="dk1"/>
              </a:buClr>
              <a:buSzPts val="2000"/>
              <a:buFont typeface="Arial"/>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70"/>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 Recertification by IPUs</a:t>
            </a:r>
            <a:endParaRPr/>
          </a:p>
        </p:txBody>
      </p:sp>
      <p:sp>
        <p:nvSpPr>
          <p:cNvPr id="806" name="Google Shape;806;p70"/>
          <p:cNvSpPr txBox="1"/>
          <p:nvPr>
            <p:ph idx="1" type="body"/>
          </p:nvPr>
        </p:nvSpPr>
        <p:spPr>
          <a:xfrm>
            <a:off x="649288" y="1620078"/>
            <a:ext cx="10960100" cy="4323522"/>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Clr>
                <a:schemeClr val="dk1"/>
              </a:buClr>
              <a:buSzPts val="2000"/>
              <a:buFont typeface="Arial"/>
              <a:buChar char="•"/>
            </a:pPr>
            <a:r>
              <a:rPr lang="en-US"/>
              <a:t>To promote continuous learning, effective 2028, candidates must demonstrate that a portion of their IPUs have been attained in different years of the 5-year recertification cycle. </a:t>
            </a:r>
            <a:endParaRPr/>
          </a:p>
          <a:p>
            <a:pPr indent="-342900" lvl="0" marL="342900" rtl="0" algn="l">
              <a:lnSpc>
                <a:spcPct val="100000"/>
              </a:lnSpc>
              <a:spcBef>
                <a:spcPts val="1000"/>
              </a:spcBef>
              <a:spcAft>
                <a:spcPts val="0"/>
              </a:spcAft>
              <a:buClr>
                <a:schemeClr val="dk1"/>
              </a:buClr>
              <a:buSzPts val="2000"/>
              <a:buFont typeface="Arial"/>
              <a:buChar char="•"/>
            </a:pPr>
            <a:r>
              <a:rPr lang="en-US"/>
              <a:t>Effective 2028, for multi-session Infection Control Courses that offer continuous education units, an IPU may be awarded for each educational session of 1 hour or more, to a maximum of 30 IPUs for the course.</a:t>
            </a:r>
            <a:endParaRPr/>
          </a:p>
          <a:p>
            <a:pPr indent="-342900" lvl="0" marL="342900" rtl="0" algn="l">
              <a:lnSpc>
                <a:spcPct val="100000"/>
              </a:lnSpc>
              <a:spcBef>
                <a:spcPts val="1000"/>
              </a:spcBef>
              <a:spcAft>
                <a:spcPts val="0"/>
              </a:spcAft>
              <a:buClr>
                <a:schemeClr val="dk1"/>
              </a:buClr>
              <a:buSzPts val="2000"/>
              <a:buFont typeface="Arial"/>
              <a:buChar char="•"/>
            </a:pPr>
            <a:r>
              <a:rPr lang="en-US"/>
              <a:t>The CBIC Board </a:t>
            </a:r>
            <a:r>
              <a:rPr b="1" lang="en-US"/>
              <a:t>recommends</a:t>
            </a:r>
            <a:r>
              <a:rPr lang="en-US"/>
              <a:t> candidates earn at least two IPUs from DEI and Health Equity within healthcare as a part of the minimum required 40 IPUs. DEI and Health Equity should be self-evident in the title or learning objectives.</a:t>
            </a:r>
            <a:endParaRPr/>
          </a:p>
          <a:p>
            <a:pPr indent="-342900" lvl="0" marL="342900" rtl="0" algn="l">
              <a:lnSpc>
                <a:spcPct val="100000"/>
              </a:lnSpc>
              <a:spcBef>
                <a:spcPts val="1000"/>
              </a:spcBef>
              <a:spcAft>
                <a:spcPts val="0"/>
              </a:spcAft>
              <a:buClr>
                <a:schemeClr val="dk1"/>
              </a:buClr>
              <a:buSzPts val="2000"/>
              <a:buFont typeface="Arial"/>
              <a:buChar char="•"/>
            </a:pPr>
            <a:r>
              <a:rPr lang="en-US"/>
              <a:t>CICs who showcase leadership skills via participation in a formal mentorship program through a professional organization related to infection prevention and control may now earn 3 IPUs per year of program participation. </a:t>
            </a:r>
            <a:endParaRPr/>
          </a:p>
          <a:p>
            <a:pPr indent="0" lvl="0" marL="0" rtl="0" algn="l">
              <a:lnSpc>
                <a:spcPct val="100000"/>
              </a:lnSpc>
              <a:spcBef>
                <a:spcPts val="1000"/>
              </a:spcBef>
              <a:spcAft>
                <a:spcPts val="0"/>
              </a:spcAft>
              <a:buClr>
                <a:schemeClr val="dk1"/>
              </a:buClr>
              <a:buSzPts val="2000"/>
              <a:buFont typeface="Arial"/>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71"/>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Recertification by IPUs Timeline</a:t>
            </a:r>
            <a:endParaRPr/>
          </a:p>
        </p:txBody>
      </p:sp>
      <p:sp>
        <p:nvSpPr>
          <p:cNvPr id="813" name="Google Shape;813;p71"/>
          <p:cNvSpPr/>
          <p:nvPr/>
        </p:nvSpPr>
        <p:spPr>
          <a:xfrm>
            <a:off x="1738559" y="1391837"/>
            <a:ext cx="9217836" cy="4489010"/>
          </a:xfrm>
          <a:prstGeom prst="rightArrow">
            <a:avLst>
              <a:gd fmla="val 50000" name="adj1"/>
              <a:gd fmla="val 50000" name="adj2"/>
            </a:avLst>
          </a:prstGeom>
          <a:solidFill>
            <a:srgbClr val="8A153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4182E"/>
              </a:buClr>
              <a:buSzPts val="1800"/>
              <a:buFont typeface="Arial"/>
              <a:buNone/>
            </a:pPr>
            <a:r>
              <a:t/>
            </a:r>
            <a:endParaRPr b="0" i="0" sz="1800" u="none" cap="none" strike="noStrike">
              <a:solidFill>
                <a:srgbClr val="04182E"/>
              </a:solidFill>
              <a:latin typeface="Georgia"/>
              <a:ea typeface="Georgia"/>
              <a:cs typeface="Georgia"/>
              <a:sym typeface="Georgia"/>
            </a:endParaRPr>
          </a:p>
        </p:txBody>
      </p:sp>
      <p:grpSp>
        <p:nvGrpSpPr>
          <p:cNvPr id="814" name="Google Shape;814;p71"/>
          <p:cNvGrpSpPr/>
          <p:nvPr/>
        </p:nvGrpSpPr>
        <p:grpSpPr>
          <a:xfrm>
            <a:off x="1663203" y="2657166"/>
            <a:ext cx="1704921" cy="1543668"/>
            <a:chOff x="3899" y="1157751"/>
            <a:chExt cx="1704921" cy="1543668"/>
          </a:xfrm>
        </p:grpSpPr>
        <p:sp>
          <p:nvSpPr>
            <p:cNvPr id="815" name="Google Shape;815;p71"/>
            <p:cNvSpPr/>
            <p:nvPr/>
          </p:nvSpPr>
          <p:spPr>
            <a:xfrm>
              <a:off x="3899" y="1157751"/>
              <a:ext cx="1704921" cy="1543668"/>
            </a:xfrm>
            <a:prstGeom prst="roundRect">
              <a:avLst>
                <a:gd fmla="val 16667" name="adj"/>
              </a:avLst>
            </a:prstGeom>
            <a:solidFill>
              <a:srgbClr val="7F7F7F"/>
            </a:solidFill>
            <a:ln cap="flat" cmpd="sng" w="1905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816" name="Google Shape;816;p71"/>
            <p:cNvSpPr txBox="1"/>
            <p:nvPr/>
          </p:nvSpPr>
          <p:spPr>
            <a:xfrm>
              <a:off x="79255" y="1233107"/>
              <a:ext cx="1554209" cy="1392956"/>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FFFF"/>
                </a:buClr>
                <a:buSzPts val="1600"/>
                <a:buFont typeface="Arial"/>
                <a:buNone/>
              </a:pPr>
              <a:r>
                <a:rPr b="0" i="0" lang="en-US" sz="1600" u="none" cap="none" strike="noStrike">
                  <a:solidFill>
                    <a:srgbClr val="FFFFFF"/>
                  </a:solidFill>
                  <a:latin typeface="Georgia"/>
                  <a:ea typeface="Georgia"/>
                  <a:cs typeface="Georgia"/>
                  <a:sym typeface="Georgia"/>
                </a:rPr>
                <a:t>Professional portfolio available once certified.</a:t>
              </a:r>
              <a:endParaRPr/>
            </a:p>
          </p:txBody>
        </p:sp>
      </p:grpSp>
      <p:grpSp>
        <p:nvGrpSpPr>
          <p:cNvPr id="817" name="Google Shape;817;p71"/>
          <p:cNvGrpSpPr/>
          <p:nvPr/>
        </p:nvGrpSpPr>
        <p:grpSpPr>
          <a:xfrm>
            <a:off x="3453371" y="2657166"/>
            <a:ext cx="1704921" cy="1543668"/>
            <a:chOff x="1794067" y="1157751"/>
            <a:chExt cx="1704921" cy="1543668"/>
          </a:xfrm>
        </p:grpSpPr>
        <p:sp>
          <p:nvSpPr>
            <p:cNvPr id="818" name="Google Shape;818;p71"/>
            <p:cNvSpPr/>
            <p:nvPr/>
          </p:nvSpPr>
          <p:spPr>
            <a:xfrm>
              <a:off x="1794067" y="1157751"/>
              <a:ext cx="1704921" cy="1543668"/>
            </a:xfrm>
            <a:prstGeom prst="roundRect">
              <a:avLst>
                <a:gd fmla="val 16667" name="adj"/>
              </a:avLst>
            </a:prstGeom>
            <a:solidFill>
              <a:srgbClr val="7F7F7F"/>
            </a:solidFill>
            <a:ln cap="flat" cmpd="sng" w="1905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819" name="Google Shape;819;p71"/>
            <p:cNvSpPr txBox="1"/>
            <p:nvPr/>
          </p:nvSpPr>
          <p:spPr>
            <a:xfrm>
              <a:off x="1869423" y="1233107"/>
              <a:ext cx="1554209" cy="1392956"/>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FFFF"/>
                </a:buClr>
                <a:buSzPts val="1600"/>
                <a:buFont typeface="Arial"/>
                <a:buNone/>
              </a:pPr>
              <a:r>
                <a:rPr b="0" i="0" lang="en-US" sz="1600" u="none" cap="none" strike="noStrike">
                  <a:solidFill>
                    <a:srgbClr val="FFFFFF"/>
                  </a:solidFill>
                  <a:latin typeface="Georgia"/>
                  <a:ea typeface="Georgia"/>
                  <a:cs typeface="Georgia"/>
                  <a:sym typeface="Georgia"/>
                </a:rPr>
                <a:t>Record activities and upload verification documents</a:t>
              </a:r>
              <a:endParaRPr/>
            </a:p>
          </p:txBody>
        </p:sp>
      </p:grpSp>
      <p:grpSp>
        <p:nvGrpSpPr>
          <p:cNvPr id="820" name="Google Shape;820;p71"/>
          <p:cNvGrpSpPr/>
          <p:nvPr/>
        </p:nvGrpSpPr>
        <p:grpSpPr>
          <a:xfrm>
            <a:off x="5243539" y="2657166"/>
            <a:ext cx="1704921" cy="1543668"/>
            <a:chOff x="3584235" y="1157751"/>
            <a:chExt cx="1704921" cy="1543668"/>
          </a:xfrm>
        </p:grpSpPr>
        <p:sp>
          <p:nvSpPr>
            <p:cNvPr id="821" name="Google Shape;821;p71"/>
            <p:cNvSpPr/>
            <p:nvPr/>
          </p:nvSpPr>
          <p:spPr>
            <a:xfrm>
              <a:off x="3584235" y="1157751"/>
              <a:ext cx="1704921" cy="1543668"/>
            </a:xfrm>
            <a:prstGeom prst="roundRect">
              <a:avLst>
                <a:gd fmla="val 16667" name="adj"/>
              </a:avLst>
            </a:prstGeom>
            <a:solidFill>
              <a:srgbClr val="7F7F7F"/>
            </a:solidFill>
            <a:ln cap="flat" cmpd="sng" w="1905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822" name="Google Shape;822;p71"/>
            <p:cNvSpPr txBox="1"/>
            <p:nvPr/>
          </p:nvSpPr>
          <p:spPr>
            <a:xfrm>
              <a:off x="3659591" y="1233107"/>
              <a:ext cx="1554209" cy="1392956"/>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FFFF"/>
                </a:buClr>
                <a:buSzPts val="1600"/>
                <a:buFont typeface="Arial"/>
                <a:buNone/>
              </a:pPr>
              <a:r>
                <a:rPr b="0" i="0" lang="en-US" sz="1600" u="none" cap="none" strike="noStrike">
                  <a:solidFill>
                    <a:srgbClr val="FFFFFF"/>
                  </a:solidFill>
                  <a:latin typeface="Georgia"/>
                  <a:ea typeface="Georgia"/>
                  <a:cs typeface="Georgia"/>
                  <a:sym typeface="Georgia"/>
                </a:rPr>
                <a:t>Submit portfolio by December 1 </a:t>
              </a:r>
              <a:endParaRPr/>
            </a:p>
          </p:txBody>
        </p:sp>
      </p:grpSp>
      <p:grpSp>
        <p:nvGrpSpPr>
          <p:cNvPr id="823" name="Google Shape;823;p71"/>
          <p:cNvGrpSpPr/>
          <p:nvPr/>
        </p:nvGrpSpPr>
        <p:grpSpPr>
          <a:xfrm>
            <a:off x="7033707" y="2657166"/>
            <a:ext cx="1704921" cy="1543668"/>
            <a:chOff x="5374403" y="1157751"/>
            <a:chExt cx="1704921" cy="1543668"/>
          </a:xfrm>
        </p:grpSpPr>
        <p:sp>
          <p:nvSpPr>
            <p:cNvPr id="824" name="Google Shape;824;p71"/>
            <p:cNvSpPr/>
            <p:nvPr/>
          </p:nvSpPr>
          <p:spPr>
            <a:xfrm>
              <a:off x="5374403" y="1157751"/>
              <a:ext cx="1704921" cy="1543668"/>
            </a:xfrm>
            <a:prstGeom prst="roundRect">
              <a:avLst>
                <a:gd fmla="val 16667" name="adj"/>
              </a:avLst>
            </a:prstGeom>
            <a:solidFill>
              <a:srgbClr val="7F7F7F"/>
            </a:solidFill>
            <a:ln cap="flat" cmpd="sng" w="1905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825" name="Google Shape;825;p71"/>
            <p:cNvSpPr txBox="1"/>
            <p:nvPr/>
          </p:nvSpPr>
          <p:spPr>
            <a:xfrm>
              <a:off x="5449759" y="1233107"/>
              <a:ext cx="1554209" cy="1392956"/>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FFFF"/>
                </a:buClr>
                <a:buSzPts val="1600"/>
                <a:buFont typeface="Arial"/>
                <a:buNone/>
              </a:pPr>
              <a:r>
                <a:rPr b="0" i="0" lang="en-US" sz="1600" u="none" cap="none" strike="noStrike">
                  <a:solidFill>
                    <a:srgbClr val="FFFFFF"/>
                  </a:solidFill>
                  <a:latin typeface="Georgia"/>
                  <a:ea typeface="Georgia"/>
                  <a:cs typeface="Georgia"/>
                  <a:sym typeface="Georgia"/>
                </a:rPr>
                <a:t>CBIC reviews all portfolios</a:t>
              </a:r>
              <a:endParaRPr/>
            </a:p>
          </p:txBody>
        </p:sp>
      </p:grpSp>
      <p:grpSp>
        <p:nvGrpSpPr>
          <p:cNvPr id="826" name="Google Shape;826;p71"/>
          <p:cNvGrpSpPr/>
          <p:nvPr/>
        </p:nvGrpSpPr>
        <p:grpSpPr>
          <a:xfrm>
            <a:off x="8823875" y="2657166"/>
            <a:ext cx="1704921" cy="1543668"/>
            <a:chOff x="7164571" y="1157751"/>
            <a:chExt cx="1704921" cy="1543668"/>
          </a:xfrm>
        </p:grpSpPr>
        <p:sp>
          <p:nvSpPr>
            <p:cNvPr id="827" name="Google Shape;827;p71"/>
            <p:cNvSpPr/>
            <p:nvPr/>
          </p:nvSpPr>
          <p:spPr>
            <a:xfrm>
              <a:off x="7164571" y="1157751"/>
              <a:ext cx="1704921" cy="1543668"/>
            </a:xfrm>
            <a:prstGeom prst="roundRect">
              <a:avLst>
                <a:gd fmla="val 16667" name="adj"/>
              </a:avLst>
            </a:prstGeom>
            <a:solidFill>
              <a:srgbClr val="7F7F7F"/>
            </a:solidFill>
            <a:ln cap="flat" cmpd="sng" w="1905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828" name="Google Shape;828;p71"/>
            <p:cNvSpPr txBox="1"/>
            <p:nvPr/>
          </p:nvSpPr>
          <p:spPr>
            <a:xfrm>
              <a:off x="7239927" y="1233107"/>
              <a:ext cx="1554209" cy="1392956"/>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FFFF"/>
                </a:buClr>
                <a:buSzPts val="1600"/>
                <a:buFont typeface="Arial"/>
                <a:buNone/>
              </a:pPr>
              <a:r>
                <a:rPr b="0" i="0" lang="en-US" sz="1600" u="none" cap="none" strike="noStrike">
                  <a:solidFill>
                    <a:srgbClr val="FFFFFF"/>
                  </a:solidFill>
                  <a:latin typeface="Georgia"/>
                  <a:ea typeface="Georgia"/>
                  <a:cs typeface="Georgia"/>
                  <a:sym typeface="Georgia"/>
                </a:rPr>
                <a:t>If successful, new five-year recertification period begins</a:t>
              </a:r>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72"/>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Recertification by IPUs: Helpful Hints</a:t>
            </a:r>
            <a:endParaRPr/>
          </a:p>
        </p:txBody>
      </p:sp>
      <p:sp>
        <p:nvSpPr>
          <p:cNvPr id="835" name="Google Shape;835;p72"/>
          <p:cNvSpPr txBox="1"/>
          <p:nvPr>
            <p:ph idx="1" type="body"/>
          </p:nvPr>
        </p:nvSpPr>
        <p:spPr>
          <a:xfrm>
            <a:off x="649288" y="1620078"/>
            <a:ext cx="10960100" cy="4323522"/>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Clr>
                <a:schemeClr val="dk1"/>
              </a:buClr>
              <a:buSzPts val="2000"/>
              <a:buFont typeface="Arial"/>
              <a:buChar char="•"/>
            </a:pPr>
            <a:r>
              <a:rPr lang="en-US"/>
              <a:t>Submit your IPUs as you earn them!</a:t>
            </a:r>
            <a:endParaRPr/>
          </a:p>
          <a:p>
            <a:pPr indent="-342900" lvl="0" marL="342900" rtl="0" algn="l">
              <a:lnSpc>
                <a:spcPct val="100000"/>
              </a:lnSpc>
              <a:spcBef>
                <a:spcPts val="1000"/>
              </a:spcBef>
              <a:spcAft>
                <a:spcPts val="0"/>
              </a:spcAft>
              <a:buClr>
                <a:schemeClr val="dk1"/>
              </a:buClr>
              <a:buSzPts val="2000"/>
              <a:buFont typeface="Arial"/>
              <a:buChar char="•"/>
            </a:pPr>
            <a:r>
              <a:rPr lang="en-US"/>
              <a:t>Don't wait until the last minute to submit your portfolio </a:t>
            </a:r>
            <a:endParaRPr/>
          </a:p>
          <a:p>
            <a:pPr indent="-342900" lvl="0" marL="342900" rtl="0" algn="l">
              <a:lnSpc>
                <a:spcPct val="100000"/>
              </a:lnSpc>
              <a:spcBef>
                <a:spcPts val="1000"/>
              </a:spcBef>
              <a:spcAft>
                <a:spcPts val="0"/>
              </a:spcAft>
              <a:buClr>
                <a:schemeClr val="dk1"/>
              </a:buClr>
              <a:buSzPts val="2000"/>
              <a:buFont typeface="Arial"/>
              <a:buChar char="•"/>
            </a:pPr>
            <a:r>
              <a:rPr lang="en-US"/>
              <a:t>Reach out to staff with questions</a:t>
            </a:r>
            <a:endParaRPr/>
          </a:p>
          <a:p>
            <a:pPr indent="-342900" lvl="0" marL="342900" rtl="0" algn="l">
              <a:lnSpc>
                <a:spcPct val="100000"/>
              </a:lnSpc>
              <a:spcBef>
                <a:spcPts val="1000"/>
              </a:spcBef>
              <a:spcAft>
                <a:spcPts val="0"/>
              </a:spcAft>
              <a:buClr>
                <a:schemeClr val="dk1"/>
              </a:buClr>
              <a:buSzPts val="2000"/>
              <a:buFont typeface="Arial"/>
              <a:buChar char="•"/>
            </a:pPr>
            <a:r>
              <a:rPr lang="en-US"/>
              <a:t>Once your credits have been approved, you will receive a new 5-year certification and can begin submitting IPUs for your next portfolio, due in five years. </a:t>
            </a:r>
            <a:endParaRPr/>
          </a:p>
          <a:p>
            <a:pPr indent="0" lvl="0" marL="0" rtl="0" algn="l">
              <a:lnSpc>
                <a:spcPct val="100000"/>
              </a:lnSpc>
              <a:spcBef>
                <a:spcPts val="1000"/>
              </a:spcBef>
              <a:spcAft>
                <a:spcPts val="0"/>
              </a:spcAft>
              <a:buClr>
                <a:schemeClr val="dk1"/>
              </a:buClr>
              <a:buSzPts val="2000"/>
              <a:buFont typeface="Arial"/>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73"/>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CIC® Domains (6/8 required) </a:t>
            </a:r>
            <a:endParaRPr/>
          </a:p>
        </p:txBody>
      </p:sp>
      <p:sp>
        <p:nvSpPr>
          <p:cNvPr id="842" name="Google Shape;842;p73"/>
          <p:cNvSpPr txBox="1"/>
          <p:nvPr>
            <p:ph idx="1" type="body"/>
          </p:nvPr>
        </p:nvSpPr>
        <p:spPr>
          <a:xfrm>
            <a:off x="649288" y="1620078"/>
            <a:ext cx="10960100" cy="4323522"/>
          </a:xfrm>
          <a:prstGeom prst="rect">
            <a:avLst/>
          </a:prstGeom>
          <a:noFill/>
          <a:ln>
            <a:noFill/>
          </a:ln>
        </p:spPr>
        <p:txBody>
          <a:bodyPr anchorCtr="0" anchor="t" bIns="0" lIns="0" spcFirstLastPara="1" rIns="0" wrap="square" tIns="0">
            <a:noAutofit/>
          </a:bodyPr>
          <a:lstStyle/>
          <a:p>
            <a:pPr indent="-457200" lvl="0" marL="457200" rtl="0" algn="l">
              <a:lnSpc>
                <a:spcPct val="100000"/>
              </a:lnSpc>
              <a:spcBef>
                <a:spcPts val="0"/>
              </a:spcBef>
              <a:spcAft>
                <a:spcPts val="0"/>
              </a:spcAft>
              <a:buClr>
                <a:schemeClr val="dk1"/>
              </a:buClr>
              <a:buSzPts val="2000"/>
              <a:buFont typeface="Georgia"/>
              <a:buAutoNum type="arabicPeriod"/>
            </a:pPr>
            <a:r>
              <a:rPr lang="en-US"/>
              <a:t>Identification of Infectious Disease Processes</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Surveillance and Epidemiologic Investigation</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Preventing/Controlling the Transmission of Infectious Agents</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Employee/Occupational Health</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Management and Communication</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Education and Research </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Environment of Care</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Cleaning, Sterilization, Disinfection, Asepsis</a:t>
            </a:r>
            <a:endParaRPr/>
          </a:p>
          <a:p>
            <a:pPr indent="-215900" lvl="0" marL="342900" rtl="0" algn="l">
              <a:lnSpc>
                <a:spcPct val="100000"/>
              </a:lnSpc>
              <a:spcBef>
                <a:spcPts val="1000"/>
              </a:spcBef>
              <a:spcAft>
                <a:spcPts val="0"/>
              </a:spcAft>
              <a:buClr>
                <a:schemeClr val="dk1"/>
              </a:buClr>
              <a:buSzPts val="2000"/>
              <a:buFont typeface="Arial"/>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74"/>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a-IPC™ Domains (6/8 required) </a:t>
            </a:r>
            <a:endParaRPr/>
          </a:p>
        </p:txBody>
      </p:sp>
      <p:sp>
        <p:nvSpPr>
          <p:cNvPr id="849" name="Google Shape;849;p74"/>
          <p:cNvSpPr txBox="1"/>
          <p:nvPr>
            <p:ph idx="1" type="body"/>
          </p:nvPr>
        </p:nvSpPr>
        <p:spPr>
          <a:xfrm>
            <a:off x="649288" y="1620078"/>
            <a:ext cx="10960100" cy="4323522"/>
          </a:xfrm>
          <a:prstGeom prst="rect">
            <a:avLst/>
          </a:prstGeom>
          <a:noFill/>
          <a:ln>
            <a:noFill/>
          </a:ln>
        </p:spPr>
        <p:txBody>
          <a:bodyPr anchorCtr="0" anchor="t" bIns="0" lIns="0" spcFirstLastPara="1" rIns="0" wrap="square" tIns="0">
            <a:noAutofit/>
          </a:bodyPr>
          <a:lstStyle/>
          <a:p>
            <a:pPr indent="-457200" lvl="0" marL="457200" rtl="0" algn="l">
              <a:lnSpc>
                <a:spcPct val="100000"/>
              </a:lnSpc>
              <a:spcBef>
                <a:spcPts val="0"/>
              </a:spcBef>
              <a:spcAft>
                <a:spcPts val="0"/>
              </a:spcAft>
              <a:buClr>
                <a:schemeClr val="dk1"/>
              </a:buClr>
              <a:buSzPts val="2000"/>
              <a:buFont typeface="Georgia"/>
              <a:buAutoNum type="arabicPeriod"/>
            </a:pPr>
            <a:r>
              <a:rPr lang="en-US"/>
              <a:t>Processes to Identify Infectious Diseases </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Surveillance and Epidemiologic Investigation</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Preventing/Controlling the Transmission of Infectious Agents</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Employee/Occupational Health</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Management and Communication of the Infection Prevention Program</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Education and Research </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Environment of Care</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Cleaning, Disinfection, Sterilization of Medical Devices and Equipment</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75"/>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LTC-CIP Domains (7/9 required)</a:t>
            </a:r>
            <a:endParaRPr/>
          </a:p>
        </p:txBody>
      </p:sp>
      <p:sp>
        <p:nvSpPr>
          <p:cNvPr id="855" name="Google Shape;855;p75"/>
          <p:cNvSpPr txBox="1"/>
          <p:nvPr>
            <p:ph idx="1" type="body"/>
          </p:nvPr>
        </p:nvSpPr>
        <p:spPr>
          <a:xfrm>
            <a:off x="649288" y="1620078"/>
            <a:ext cx="10960100" cy="4323522"/>
          </a:xfrm>
          <a:prstGeom prst="rect">
            <a:avLst/>
          </a:prstGeom>
          <a:noFill/>
          <a:ln>
            <a:noFill/>
          </a:ln>
        </p:spPr>
        <p:txBody>
          <a:bodyPr anchorCtr="0" anchor="t" bIns="0" lIns="0" spcFirstLastPara="1" rIns="0" wrap="square" tIns="0">
            <a:noAutofit/>
          </a:bodyPr>
          <a:lstStyle/>
          <a:p>
            <a:pPr indent="-457200" lvl="0" marL="457200" rtl="0" algn="l">
              <a:lnSpc>
                <a:spcPct val="100000"/>
              </a:lnSpc>
              <a:spcBef>
                <a:spcPts val="0"/>
              </a:spcBef>
              <a:spcAft>
                <a:spcPts val="0"/>
              </a:spcAft>
              <a:buClr>
                <a:schemeClr val="dk1"/>
              </a:buClr>
              <a:buSzPts val="2000"/>
              <a:buFont typeface="Georgia"/>
              <a:buAutoNum type="arabicPeriod"/>
            </a:pPr>
            <a:r>
              <a:rPr lang="en-US"/>
              <a:t>Long-Term Care Settings</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Management and Communication of the Infection Prevention Program</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 Identification of Infectious Diseases</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Surveillance and Epidemiologic Investigation</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Prevention and Control of Infectious and Communicable Diseases</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Environment of Care</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Cleaning, Disinfection, Sterilization of Medical Devices and Equipment</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Antimicrobial Stewardship</a:t>
            </a:r>
            <a:endParaRPr/>
          </a:p>
          <a:p>
            <a:pPr indent="-457200" lvl="0" marL="457200" rtl="0" algn="l">
              <a:lnSpc>
                <a:spcPct val="100000"/>
              </a:lnSpc>
              <a:spcBef>
                <a:spcPts val="1000"/>
              </a:spcBef>
              <a:spcAft>
                <a:spcPts val="0"/>
              </a:spcAft>
              <a:buClr>
                <a:schemeClr val="dk1"/>
              </a:buClr>
              <a:buSzPts val="2000"/>
              <a:buFont typeface="Georgia"/>
              <a:buAutoNum type="arabicPeriod"/>
            </a:pPr>
            <a:r>
              <a:rPr lang="en-US"/>
              <a:t> Employee/Occupational Health</a:t>
            </a:r>
            <a:endParaRPr/>
          </a:p>
          <a:p>
            <a:pPr indent="-330200" lvl="0" marL="457200" rtl="0" algn="l">
              <a:lnSpc>
                <a:spcPct val="100000"/>
              </a:lnSpc>
              <a:spcBef>
                <a:spcPts val="1000"/>
              </a:spcBef>
              <a:spcAft>
                <a:spcPts val="0"/>
              </a:spcAft>
              <a:buClr>
                <a:schemeClr val="dk1"/>
              </a:buClr>
              <a:buSzPts val="2000"/>
              <a:buFont typeface="Georgia"/>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3dc8aa1c94a_0_514"/>
          <p:cNvSpPr txBox="1"/>
          <p:nvPr>
            <p:ph type="title"/>
          </p:nvPr>
        </p:nvSpPr>
        <p:spPr>
          <a:xfrm>
            <a:off x="1097275" y="286600"/>
            <a:ext cx="10058400" cy="1238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Expanded Communication </a:t>
            </a:r>
            <a:endParaRPr/>
          </a:p>
        </p:txBody>
      </p:sp>
      <p:pic>
        <p:nvPicPr>
          <p:cNvPr id="211" name="Google Shape;211;g3dc8aa1c94a_0_514"/>
          <p:cNvPicPr preferRelativeResize="0"/>
          <p:nvPr/>
        </p:nvPicPr>
        <p:blipFill>
          <a:blip r:embed="rId3">
            <a:alphaModFix/>
          </a:blip>
          <a:stretch>
            <a:fillRect/>
          </a:stretch>
        </p:blipFill>
        <p:spPr>
          <a:xfrm>
            <a:off x="629425" y="2100550"/>
            <a:ext cx="11236450" cy="33386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pic>
        <p:nvPicPr>
          <p:cNvPr id="861" name="Google Shape;861;p76"/>
          <p:cNvPicPr preferRelativeResize="0"/>
          <p:nvPr/>
        </p:nvPicPr>
        <p:blipFill rotWithShape="1">
          <a:blip r:embed="rId3">
            <a:alphaModFix/>
          </a:blip>
          <a:srcRect b="0" l="3148" r="3157" t="0"/>
          <a:stretch/>
        </p:blipFill>
        <p:spPr>
          <a:xfrm>
            <a:off x="0" y="-161364"/>
            <a:ext cx="12192000" cy="7141588"/>
          </a:xfrm>
          <a:prstGeom prst="rect">
            <a:avLst/>
          </a:prstGeom>
          <a:noFill/>
          <a:ln>
            <a:noFill/>
          </a:ln>
        </p:spPr>
      </p:pic>
      <p:sp>
        <p:nvSpPr>
          <p:cNvPr id="862" name="Google Shape;862;p76"/>
          <p:cNvSpPr txBox="1"/>
          <p:nvPr/>
        </p:nvSpPr>
        <p:spPr>
          <a:xfrm>
            <a:off x="7117976" y="1520785"/>
            <a:ext cx="4249271" cy="381642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A20E3D"/>
              </a:buClr>
              <a:buSzPts val="3200"/>
              <a:buFont typeface="Arial"/>
              <a:buNone/>
            </a:pPr>
            <a:r>
              <a:rPr b="0" i="0" lang="en-US" sz="3200" u="none" cap="none" strike="noStrike">
                <a:solidFill>
                  <a:srgbClr val="A20E3D"/>
                </a:solidFill>
                <a:latin typeface="Georgia"/>
                <a:ea typeface="Georgia"/>
                <a:cs typeface="Georgia"/>
                <a:sym typeface="Georgia"/>
              </a:rPr>
              <a:t>Certified as a CIC® and LTC-CIP®?</a:t>
            </a:r>
            <a:br>
              <a:rPr b="0" i="0" lang="en-US" sz="3200" u="none" cap="none" strike="noStrike">
                <a:solidFill>
                  <a:srgbClr val="A20E3D"/>
                </a:solidFill>
                <a:latin typeface="Georgia"/>
                <a:ea typeface="Georgia"/>
                <a:cs typeface="Georgia"/>
                <a:sym typeface="Georgia"/>
              </a:rPr>
            </a:br>
            <a:r>
              <a:rPr b="0" i="0" lang="en-US" sz="3200" u="none" cap="none" strike="noStrike">
                <a:solidFill>
                  <a:srgbClr val="A20E3D"/>
                </a:solidFill>
                <a:latin typeface="Georgia"/>
                <a:ea typeface="Georgia"/>
                <a:cs typeface="Georgia"/>
                <a:sym typeface="Georgia"/>
              </a:rPr>
              <a:t>Credits can be used in both portfolios if the IPUs are earned within your 5-year certification cycle. </a:t>
            </a:r>
            <a:br>
              <a:rPr b="0" i="0" lang="en-US" sz="1800" u="none" cap="none" strike="noStrike">
                <a:solidFill>
                  <a:srgbClr val="A20E3D"/>
                </a:solidFill>
                <a:latin typeface="Georgia"/>
                <a:ea typeface="Georgia"/>
                <a:cs typeface="Georgia"/>
                <a:sym typeface="Georgia"/>
              </a:rPr>
            </a:br>
            <a:endParaRPr b="0" i="0" sz="1800" u="none" cap="none" strike="noStrike">
              <a:solidFill>
                <a:srgbClr val="A20E3D"/>
              </a:solidFill>
              <a:latin typeface="Georgia"/>
              <a:ea typeface="Georgia"/>
              <a:cs typeface="Georgia"/>
              <a:sym typeface="Georgia"/>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77"/>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IPUs and Chapter Activities</a:t>
            </a:r>
            <a:br>
              <a:rPr lang="en-US"/>
            </a:br>
            <a:r>
              <a:rPr lang="en-US"/>
              <a:t>Does my Chapter activity count towards IPUs?</a:t>
            </a:r>
            <a:endParaRPr/>
          </a:p>
        </p:txBody>
      </p:sp>
      <p:sp>
        <p:nvSpPr>
          <p:cNvPr id="869" name="Google Shape;869;p77"/>
          <p:cNvSpPr txBox="1"/>
          <p:nvPr/>
        </p:nvSpPr>
        <p:spPr>
          <a:xfrm>
            <a:off x="340659" y="1721694"/>
            <a:ext cx="5038165" cy="304698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6192F"/>
              </a:buClr>
              <a:buSzPts val="2400"/>
              <a:buFont typeface="Arial"/>
              <a:buChar char="•"/>
            </a:pPr>
            <a:r>
              <a:rPr b="0" i="0" lang="en-US" sz="2400" u="none" cap="none" strike="noStrike">
                <a:solidFill>
                  <a:srgbClr val="06192F"/>
                </a:solidFill>
                <a:latin typeface="Georgia"/>
                <a:ea typeface="Georgia"/>
                <a:cs typeface="Georgia"/>
                <a:sym typeface="Georgia"/>
              </a:rPr>
              <a:t>Subject matter related to infection prevention and control, and falls within at least one of the eight domains</a:t>
            </a:r>
            <a:endParaRPr/>
          </a:p>
          <a:p>
            <a:pPr indent="-285750" lvl="0" marL="285750" marR="0" rtl="0" algn="l">
              <a:lnSpc>
                <a:spcPct val="100000"/>
              </a:lnSpc>
              <a:spcBef>
                <a:spcPts val="0"/>
              </a:spcBef>
              <a:spcAft>
                <a:spcPts val="0"/>
              </a:spcAft>
              <a:buClr>
                <a:srgbClr val="06192F"/>
              </a:buClr>
              <a:buSzPts val="2400"/>
              <a:buFont typeface="Arial"/>
              <a:buChar char="•"/>
            </a:pPr>
            <a:r>
              <a:rPr b="0" i="0" lang="en-US" sz="2400" u="none" cap="none" strike="noStrike">
                <a:solidFill>
                  <a:srgbClr val="06192F"/>
                </a:solidFill>
                <a:latin typeface="Georgia"/>
                <a:ea typeface="Georgia"/>
                <a:cs typeface="Georgia"/>
                <a:sym typeface="Georgia"/>
              </a:rPr>
              <a:t>Able to verify chapter member attendance or participation by providing required documentation</a:t>
            </a:r>
            <a:endParaRPr/>
          </a:p>
        </p:txBody>
      </p:sp>
      <p:pic>
        <p:nvPicPr>
          <p:cNvPr id="870" name="Google Shape;870;p77"/>
          <p:cNvPicPr preferRelativeResize="0"/>
          <p:nvPr/>
        </p:nvPicPr>
        <p:blipFill rotWithShape="1">
          <a:blip r:embed="rId3">
            <a:alphaModFix/>
          </a:blip>
          <a:srcRect b="0" l="0" r="0" t="0"/>
          <a:stretch/>
        </p:blipFill>
        <p:spPr>
          <a:xfrm>
            <a:off x="6573391" y="1769828"/>
            <a:ext cx="1591194" cy="2950720"/>
          </a:xfrm>
          <a:prstGeom prst="rect">
            <a:avLst/>
          </a:prstGeom>
          <a:noFill/>
          <a:ln>
            <a:noFill/>
          </a:ln>
        </p:spPr>
      </p:pic>
      <p:sp>
        <p:nvSpPr>
          <p:cNvPr id="871" name="Google Shape;871;p77"/>
          <p:cNvSpPr txBox="1"/>
          <p:nvPr/>
        </p:nvSpPr>
        <p:spPr>
          <a:xfrm>
            <a:off x="8775113" y="3136612"/>
            <a:ext cx="155222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Georgia"/>
                <a:ea typeface="Georgia"/>
                <a:cs typeface="Georgia"/>
                <a:sym typeface="Georgia"/>
              </a:rPr>
              <a:t>YES!</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78"/>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IPU Conversion Chart</a:t>
            </a:r>
            <a:endParaRPr/>
          </a:p>
        </p:txBody>
      </p:sp>
      <p:graphicFrame>
        <p:nvGraphicFramePr>
          <p:cNvPr id="878" name="Google Shape;878;p78"/>
          <p:cNvGraphicFramePr/>
          <p:nvPr/>
        </p:nvGraphicFramePr>
        <p:xfrm>
          <a:off x="328082" y="2010833"/>
          <a:ext cx="3000000" cy="3000000"/>
        </p:xfrm>
        <a:graphic>
          <a:graphicData uri="http://schemas.openxmlformats.org/drawingml/2006/table">
            <a:tbl>
              <a:tblPr>
                <a:noFill/>
                <a:tableStyleId>{0BC36E8B-927D-4877-8565-E637D4B351CA}</a:tableStyleId>
              </a:tblPr>
              <a:tblGrid>
                <a:gridCol w="4002900"/>
                <a:gridCol w="2067075"/>
                <a:gridCol w="1246800"/>
                <a:gridCol w="1097625"/>
                <a:gridCol w="901975"/>
                <a:gridCol w="1328375"/>
              </a:tblGrid>
              <a:tr h="1058100">
                <a:tc>
                  <a:txBody>
                    <a:bodyPr/>
                    <a:lstStyle/>
                    <a:p>
                      <a:pPr indent="0" lvl="0" marL="0" marR="0" rtl="0" algn="l">
                        <a:spcBef>
                          <a:spcPts val="0"/>
                        </a:spcBef>
                        <a:spcAft>
                          <a:spcPts val="0"/>
                        </a:spcAft>
                        <a:buNone/>
                      </a:pPr>
                      <a:r>
                        <a:t/>
                      </a:r>
                      <a:endParaRPr sz="1800">
                        <a:latin typeface="Domine"/>
                        <a:ea typeface="Domine"/>
                        <a:cs typeface="Domine"/>
                        <a:sym typeface="Domine"/>
                      </a:endParaRPr>
                    </a:p>
                  </a:txBody>
                  <a:tcPr marT="45725" marB="45725" marR="91450" marL="91450">
                    <a:solidFill>
                      <a:srgbClr val="A30134"/>
                    </a:solidFill>
                  </a:tcPr>
                </a:tc>
                <a:tc>
                  <a:txBody>
                    <a:bodyPr/>
                    <a:lstStyle/>
                    <a:p>
                      <a:pPr indent="0" lvl="0" marL="0" marR="0" rtl="0" algn="l">
                        <a:spcBef>
                          <a:spcPts val="0"/>
                        </a:spcBef>
                        <a:spcAft>
                          <a:spcPts val="0"/>
                        </a:spcAft>
                        <a:buNone/>
                      </a:pPr>
                      <a:r>
                        <a:rPr b="1" lang="en-US" sz="1800">
                          <a:solidFill>
                            <a:srgbClr val="F4F4FA"/>
                          </a:solidFill>
                          <a:latin typeface="Georgia"/>
                          <a:ea typeface="Georgia"/>
                          <a:cs typeface="Georgia"/>
                          <a:sym typeface="Georgia"/>
                        </a:rPr>
                        <a:t>Duration of participation/instruction</a:t>
                      </a:r>
                      <a:endParaRPr/>
                    </a:p>
                  </a:txBody>
                  <a:tcPr marT="45725" marB="45725" marR="91450" marL="91450">
                    <a:solidFill>
                      <a:srgbClr val="A30134"/>
                    </a:solidFill>
                  </a:tcPr>
                </a:tc>
                <a:tc>
                  <a:txBody>
                    <a:bodyPr/>
                    <a:lstStyle/>
                    <a:p>
                      <a:pPr indent="0" lvl="0" marL="0" marR="0" rtl="0" algn="ctr">
                        <a:spcBef>
                          <a:spcPts val="0"/>
                        </a:spcBef>
                        <a:spcAft>
                          <a:spcPts val="0"/>
                        </a:spcAft>
                        <a:buNone/>
                      </a:pPr>
                      <a:r>
                        <a:t/>
                      </a:r>
                      <a:endParaRPr b="1" sz="1800">
                        <a:solidFill>
                          <a:srgbClr val="F4F4FA"/>
                        </a:solidFill>
                        <a:latin typeface="Georgia"/>
                        <a:ea typeface="Georgia"/>
                        <a:cs typeface="Georgia"/>
                        <a:sym typeface="Georgia"/>
                      </a:endParaRPr>
                    </a:p>
                    <a:p>
                      <a:pPr indent="0" lvl="0" marL="0" marR="0" rtl="0" algn="ctr">
                        <a:spcBef>
                          <a:spcPts val="0"/>
                        </a:spcBef>
                        <a:spcAft>
                          <a:spcPts val="0"/>
                        </a:spcAft>
                        <a:buClr>
                          <a:srgbClr val="F4F4FA"/>
                        </a:buClr>
                        <a:buSzPts val="1800"/>
                        <a:buFont typeface="Georgia"/>
                        <a:buNone/>
                      </a:pPr>
                      <a:r>
                        <a:rPr b="1" lang="en-US" sz="1800">
                          <a:solidFill>
                            <a:srgbClr val="F4F4FA"/>
                          </a:solidFill>
                          <a:latin typeface="Georgia"/>
                          <a:ea typeface="Georgia"/>
                          <a:cs typeface="Georgia"/>
                          <a:sym typeface="Georgia"/>
                        </a:rPr>
                        <a:t>CEUs</a:t>
                      </a:r>
                      <a:endParaRPr/>
                    </a:p>
                  </a:txBody>
                  <a:tcPr marT="45725" marB="45725" marR="91450" marL="91450">
                    <a:solidFill>
                      <a:srgbClr val="A30134"/>
                    </a:solidFill>
                  </a:tcPr>
                </a:tc>
                <a:tc>
                  <a:txBody>
                    <a:bodyPr/>
                    <a:lstStyle/>
                    <a:p>
                      <a:pPr indent="0" lvl="0" marL="0" marR="0" rtl="0" algn="ctr">
                        <a:spcBef>
                          <a:spcPts val="0"/>
                        </a:spcBef>
                        <a:spcAft>
                          <a:spcPts val="0"/>
                        </a:spcAft>
                        <a:buNone/>
                      </a:pPr>
                      <a:r>
                        <a:t/>
                      </a:r>
                      <a:endParaRPr b="1" sz="1800">
                        <a:solidFill>
                          <a:srgbClr val="F4F4FA"/>
                        </a:solidFill>
                        <a:latin typeface="Georgia"/>
                        <a:ea typeface="Georgia"/>
                        <a:cs typeface="Georgia"/>
                        <a:sym typeface="Georgia"/>
                      </a:endParaRPr>
                    </a:p>
                    <a:p>
                      <a:pPr indent="0" lvl="0" marL="0" marR="0" rtl="0" algn="ctr">
                        <a:spcBef>
                          <a:spcPts val="0"/>
                        </a:spcBef>
                        <a:spcAft>
                          <a:spcPts val="0"/>
                        </a:spcAft>
                        <a:buClr>
                          <a:srgbClr val="F4F4FA"/>
                        </a:buClr>
                        <a:buSzPts val="1800"/>
                        <a:buFont typeface="Georgia"/>
                        <a:buNone/>
                      </a:pPr>
                      <a:r>
                        <a:rPr b="1" lang="en-US" sz="1800">
                          <a:solidFill>
                            <a:srgbClr val="F4F4FA"/>
                          </a:solidFill>
                          <a:latin typeface="Georgia"/>
                          <a:ea typeface="Georgia"/>
                          <a:cs typeface="Georgia"/>
                          <a:sym typeface="Georgia"/>
                        </a:rPr>
                        <a:t>CMEs</a:t>
                      </a:r>
                      <a:endParaRPr/>
                    </a:p>
                  </a:txBody>
                  <a:tcPr marT="45725" marB="45725" marR="91450" marL="91450">
                    <a:solidFill>
                      <a:srgbClr val="A30134"/>
                    </a:solidFill>
                  </a:tcPr>
                </a:tc>
                <a:tc>
                  <a:txBody>
                    <a:bodyPr/>
                    <a:lstStyle/>
                    <a:p>
                      <a:pPr indent="0" lvl="0" marL="0" marR="0" rtl="0" algn="ctr">
                        <a:spcBef>
                          <a:spcPts val="0"/>
                        </a:spcBef>
                        <a:spcAft>
                          <a:spcPts val="0"/>
                        </a:spcAft>
                        <a:buNone/>
                      </a:pPr>
                      <a:r>
                        <a:t/>
                      </a:r>
                      <a:endParaRPr b="1" sz="1800">
                        <a:solidFill>
                          <a:srgbClr val="F4F4FA"/>
                        </a:solidFill>
                        <a:latin typeface="Georgia"/>
                        <a:ea typeface="Georgia"/>
                        <a:cs typeface="Georgia"/>
                        <a:sym typeface="Georgia"/>
                      </a:endParaRPr>
                    </a:p>
                    <a:p>
                      <a:pPr indent="0" lvl="0" marL="0" marR="0" rtl="0" algn="ctr">
                        <a:spcBef>
                          <a:spcPts val="0"/>
                        </a:spcBef>
                        <a:spcAft>
                          <a:spcPts val="0"/>
                        </a:spcAft>
                        <a:buClr>
                          <a:srgbClr val="F4F4FA"/>
                        </a:buClr>
                        <a:buSzPts val="1800"/>
                        <a:buFont typeface="Georgia"/>
                        <a:buNone/>
                      </a:pPr>
                      <a:r>
                        <a:rPr b="1" lang="en-US" sz="1800">
                          <a:solidFill>
                            <a:srgbClr val="F4F4FA"/>
                          </a:solidFill>
                          <a:latin typeface="Georgia"/>
                          <a:ea typeface="Georgia"/>
                          <a:cs typeface="Georgia"/>
                          <a:sym typeface="Georgia"/>
                        </a:rPr>
                        <a:t>CNEs</a:t>
                      </a:r>
                      <a:endParaRPr/>
                    </a:p>
                  </a:txBody>
                  <a:tcPr marT="45725" marB="45725" marR="91450" marL="91450">
                    <a:solidFill>
                      <a:srgbClr val="A30134"/>
                    </a:solidFill>
                  </a:tcPr>
                </a:tc>
                <a:tc>
                  <a:txBody>
                    <a:bodyPr/>
                    <a:lstStyle/>
                    <a:p>
                      <a:pPr indent="0" lvl="0" marL="0" marR="0" rtl="0" algn="ctr">
                        <a:spcBef>
                          <a:spcPts val="0"/>
                        </a:spcBef>
                        <a:spcAft>
                          <a:spcPts val="0"/>
                        </a:spcAft>
                        <a:buNone/>
                      </a:pPr>
                      <a:r>
                        <a:t/>
                      </a:r>
                      <a:endParaRPr b="1" sz="1800">
                        <a:solidFill>
                          <a:srgbClr val="F4F4FA"/>
                        </a:solidFill>
                        <a:latin typeface="Georgia"/>
                        <a:ea typeface="Georgia"/>
                        <a:cs typeface="Georgia"/>
                        <a:sym typeface="Georgia"/>
                      </a:endParaRPr>
                    </a:p>
                    <a:p>
                      <a:pPr indent="0" lvl="0" marL="0" marR="0" rtl="0" algn="ctr">
                        <a:spcBef>
                          <a:spcPts val="0"/>
                        </a:spcBef>
                        <a:spcAft>
                          <a:spcPts val="0"/>
                        </a:spcAft>
                        <a:buClr>
                          <a:srgbClr val="F4F4FA"/>
                        </a:buClr>
                        <a:buSzPts val="1800"/>
                        <a:buFont typeface="Georgia"/>
                        <a:buNone/>
                      </a:pPr>
                      <a:r>
                        <a:rPr b="1" lang="en-US" sz="1800">
                          <a:solidFill>
                            <a:srgbClr val="F4F4FA"/>
                          </a:solidFill>
                          <a:latin typeface="Georgia"/>
                          <a:ea typeface="Georgia"/>
                          <a:cs typeface="Georgia"/>
                          <a:sym typeface="Georgia"/>
                        </a:rPr>
                        <a:t>IPUs</a:t>
                      </a:r>
                      <a:endParaRPr/>
                    </a:p>
                  </a:txBody>
                  <a:tcPr marT="45725" marB="45725" marR="91450" marL="91450">
                    <a:solidFill>
                      <a:srgbClr val="A30134"/>
                    </a:solidFill>
                  </a:tcPr>
                </a:tc>
              </a:tr>
              <a:tr h="2327825">
                <a:tc>
                  <a:txBody>
                    <a:bodyPr/>
                    <a:lstStyle/>
                    <a:p>
                      <a:pPr indent="0" lvl="0" marL="0" marR="0" rtl="0" algn="l">
                        <a:spcBef>
                          <a:spcPts val="0"/>
                        </a:spcBef>
                        <a:spcAft>
                          <a:spcPts val="0"/>
                        </a:spcAft>
                        <a:buNone/>
                      </a:pPr>
                      <a:r>
                        <a:rPr b="1" lang="en-US" sz="1800">
                          <a:solidFill>
                            <a:srgbClr val="F4F4FA"/>
                          </a:solidFill>
                          <a:latin typeface="Georgia"/>
                          <a:ea typeface="Georgia"/>
                          <a:cs typeface="Georgia"/>
                          <a:sym typeface="Georgia"/>
                        </a:rPr>
                        <a:t>Applicable Activities:</a:t>
                      </a:r>
                      <a:endParaRPr/>
                    </a:p>
                    <a:p>
                      <a:pPr indent="-285750" lvl="0" marL="285750" marR="0" rtl="0" algn="l">
                        <a:spcBef>
                          <a:spcPts val="0"/>
                        </a:spcBef>
                        <a:spcAft>
                          <a:spcPts val="0"/>
                        </a:spcAft>
                        <a:buClr>
                          <a:srgbClr val="F4F4FA"/>
                        </a:buClr>
                        <a:buSzPts val="1800"/>
                        <a:buFont typeface="Arial"/>
                        <a:buChar char="•"/>
                      </a:pPr>
                      <a:r>
                        <a:rPr b="0" lang="en-US" sz="1800">
                          <a:solidFill>
                            <a:srgbClr val="F4F4FA"/>
                          </a:solidFill>
                          <a:latin typeface="Georgia"/>
                          <a:ea typeface="Georgia"/>
                          <a:cs typeface="Georgia"/>
                          <a:sym typeface="Georgia"/>
                        </a:rPr>
                        <a:t>Online, paper, or live format education</a:t>
                      </a:r>
                      <a:endParaRPr/>
                    </a:p>
                    <a:p>
                      <a:pPr indent="-285750" lvl="0" marL="285750" marR="0" rtl="0" algn="l">
                        <a:spcBef>
                          <a:spcPts val="0"/>
                        </a:spcBef>
                        <a:spcAft>
                          <a:spcPts val="0"/>
                        </a:spcAft>
                        <a:buClr>
                          <a:srgbClr val="F4F4FA"/>
                        </a:buClr>
                        <a:buSzPts val="1800"/>
                        <a:buFont typeface="Arial"/>
                        <a:buChar char="•"/>
                      </a:pPr>
                      <a:r>
                        <a:rPr b="0" lang="en-US" sz="1800">
                          <a:solidFill>
                            <a:srgbClr val="F4F4FA"/>
                          </a:solidFill>
                          <a:latin typeface="Georgia"/>
                          <a:ea typeface="Georgia"/>
                          <a:cs typeface="Georgia"/>
                          <a:sym typeface="Georgia"/>
                        </a:rPr>
                        <a:t>Attendance at national conference IP-related sessions</a:t>
                      </a:r>
                      <a:endParaRPr/>
                    </a:p>
                    <a:p>
                      <a:pPr indent="-285750" lvl="0" marL="285750" marR="0" rtl="0" algn="l">
                        <a:spcBef>
                          <a:spcPts val="0"/>
                        </a:spcBef>
                        <a:spcAft>
                          <a:spcPts val="0"/>
                        </a:spcAft>
                        <a:buClr>
                          <a:srgbClr val="F4F4FA"/>
                        </a:buClr>
                        <a:buSzPts val="1800"/>
                        <a:buFont typeface="Arial"/>
                        <a:buChar char="•"/>
                      </a:pPr>
                      <a:r>
                        <a:rPr b="0" lang="en-US" sz="1800">
                          <a:solidFill>
                            <a:srgbClr val="F4F4FA"/>
                          </a:solidFill>
                          <a:latin typeface="Georgia"/>
                          <a:ea typeface="Georgia"/>
                          <a:cs typeface="Georgia"/>
                          <a:sym typeface="Georgia"/>
                        </a:rPr>
                        <a:t>Teaching</a:t>
                      </a:r>
                      <a:endParaRPr/>
                    </a:p>
                  </a:txBody>
                  <a:tcPr marT="45725" marB="45725" marR="91450" marL="91450">
                    <a:solidFill>
                      <a:srgbClr val="A30134"/>
                    </a:solidFill>
                  </a:tcPr>
                </a:tc>
                <a:tc>
                  <a:txBody>
                    <a:bodyPr/>
                    <a:lstStyle/>
                    <a:p>
                      <a:pPr indent="0" lvl="0" marL="0" marR="0" rtl="0" algn="l">
                        <a:spcBef>
                          <a:spcPts val="0"/>
                        </a:spcBef>
                        <a:spcAft>
                          <a:spcPts val="0"/>
                        </a:spcAft>
                        <a:buNone/>
                      </a:pPr>
                      <a:r>
                        <a:rPr lang="en-US" sz="1800">
                          <a:latin typeface="Georgia"/>
                          <a:ea typeface="Georgia"/>
                          <a:cs typeface="Georgia"/>
                          <a:sym typeface="Georgia"/>
                        </a:rPr>
                        <a:t>60 minutes of instruction or 1 "contact hour"</a:t>
                      </a:r>
                      <a:endParaRPr/>
                    </a:p>
                  </a:txBody>
                  <a:tcPr marT="45725" marB="45725" marR="91450" marL="91450" anchor="ctr">
                    <a:solidFill>
                      <a:srgbClr val="A0CDD9"/>
                    </a:solidFill>
                  </a:tcPr>
                </a:tc>
                <a:tc>
                  <a:txBody>
                    <a:bodyPr/>
                    <a:lstStyle/>
                    <a:p>
                      <a:pPr indent="0" lvl="0" marL="0" marR="0" rtl="0" algn="ctr">
                        <a:spcBef>
                          <a:spcPts val="0"/>
                        </a:spcBef>
                        <a:spcAft>
                          <a:spcPts val="0"/>
                        </a:spcAft>
                        <a:buNone/>
                      </a:pPr>
                      <a:r>
                        <a:rPr lang="en-US" sz="1800">
                          <a:latin typeface="Georgia"/>
                          <a:ea typeface="Georgia"/>
                          <a:cs typeface="Georgia"/>
                          <a:sym typeface="Georgia"/>
                        </a:rPr>
                        <a:t>0.1</a:t>
                      </a:r>
                      <a:endParaRPr/>
                    </a:p>
                  </a:txBody>
                  <a:tcPr marT="45725" marB="45725" marR="91450" marL="91450" anchor="ctr">
                    <a:solidFill>
                      <a:srgbClr val="A0CDD9"/>
                    </a:solidFill>
                  </a:tcPr>
                </a:tc>
                <a:tc>
                  <a:txBody>
                    <a:bodyPr/>
                    <a:lstStyle/>
                    <a:p>
                      <a:pPr indent="0" lvl="0" marL="0" marR="0" rtl="0" algn="ctr">
                        <a:spcBef>
                          <a:spcPts val="0"/>
                        </a:spcBef>
                        <a:spcAft>
                          <a:spcPts val="0"/>
                        </a:spcAft>
                        <a:buNone/>
                      </a:pPr>
                      <a:r>
                        <a:rPr lang="en-US" sz="1800">
                          <a:latin typeface="Georgia"/>
                          <a:ea typeface="Georgia"/>
                          <a:cs typeface="Georgia"/>
                          <a:sym typeface="Georgia"/>
                        </a:rPr>
                        <a:t>1</a:t>
                      </a:r>
                      <a:endParaRPr/>
                    </a:p>
                  </a:txBody>
                  <a:tcPr marT="45725" marB="45725" marR="91450" marL="91450" anchor="ctr">
                    <a:solidFill>
                      <a:srgbClr val="A0CDD9"/>
                    </a:solidFill>
                  </a:tcPr>
                </a:tc>
                <a:tc>
                  <a:txBody>
                    <a:bodyPr/>
                    <a:lstStyle/>
                    <a:p>
                      <a:pPr indent="0" lvl="0" marL="0" marR="0" rtl="0" algn="ctr">
                        <a:spcBef>
                          <a:spcPts val="0"/>
                        </a:spcBef>
                        <a:spcAft>
                          <a:spcPts val="0"/>
                        </a:spcAft>
                        <a:buNone/>
                      </a:pPr>
                      <a:r>
                        <a:rPr lang="en-US" sz="1800">
                          <a:latin typeface="Georgia"/>
                          <a:ea typeface="Georgia"/>
                          <a:cs typeface="Georgia"/>
                          <a:sym typeface="Georgia"/>
                        </a:rPr>
                        <a:t>1</a:t>
                      </a:r>
                      <a:endParaRPr/>
                    </a:p>
                  </a:txBody>
                  <a:tcPr marT="45725" marB="45725" marR="91450" marL="91450" anchor="ctr">
                    <a:solidFill>
                      <a:srgbClr val="A0CDD9"/>
                    </a:solidFill>
                  </a:tcPr>
                </a:tc>
                <a:tc>
                  <a:txBody>
                    <a:bodyPr/>
                    <a:lstStyle/>
                    <a:p>
                      <a:pPr indent="0" lvl="0" marL="0" marR="0" rtl="0" algn="ctr">
                        <a:spcBef>
                          <a:spcPts val="0"/>
                        </a:spcBef>
                        <a:spcAft>
                          <a:spcPts val="0"/>
                        </a:spcAft>
                        <a:buNone/>
                      </a:pPr>
                      <a:r>
                        <a:rPr lang="en-US" sz="1800">
                          <a:latin typeface="Georgia"/>
                          <a:ea typeface="Georgia"/>
                          <a:cs typeface="Georgia"/>
                          <a:sym typeface="Georgia"/>
                        </a:rPr>
                        <a:t>1</a:t>
                      </a:r>
                      <a:endParaRPr/>
                    </a:p>
                  </a:txBody>
                  <a:tcPr marT="45725" marB="45725" marR="91450" marL="91450" anchor="ctr">
                    <a:solidFill>
                      <a:srgbClr val="A0CDD9"/>
                    </a:solidFill>
                  </a:tcPr>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79"/>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IPUs Resources</a:t>
            </a:r>
            <a:endParaRPr/>
          </a:p>
        </p:txBody>
      </p:sp>
      <p:sp>
        <p:nvSpPr>
          <p:cNvPr id="885" name="Google Shape;885;p79"/>
          <p:cNvSpPr txBox="1"/>
          <p:nvPr/>
        </p:nvSpPr>
        <p:spPr>
          <a:xfrm>
            <a:off x="1012303" y="1720455"/>
            <a:ext cx="1110262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000000"/>
                </a:solidFill>
                <a:latin typeface="Georgia"/>
                <a:ea typeface="Georgia"/>
                <a:cs typeface="Georgia"/>
                <a:sym typeface="Georgia"/>
                <a:hlinkClick r:id="rId3">
                  <a:extLst>
                    <a:ext uri="{A12FA001-AC4F-418D-AE19-62706E023703}">
                      <ahyp:hlinkClr val="tx"/>
                    </a:ext>
                  </a:extLst>
                </a:hlinkClick>
              </a:rPr>
              <a:t>IPUs FAQ page</a:t>
            </a:r>
            <a:endParaRPr b="0" i="0" sz="1800" u="none" cap="none" strike="noStrike">
              <a:solidFill>
                <a:srgbClr val="000000"/>
              </a:solidFill>
              <a:latin typeface="Georgia"/>
              <a:ea typeface="Georgia"/>
              <a:cs typeface="Georgia"/>
              <a:sym typeface="Georgia"/>
            </a:endParaRPr>
          </a:p>
        </p:txBody>
      </p:sp>
      <p:sp>
        <p:nvSpPr>
          <p:cNvPr id="886" name="Google Shape;886;p79"/>
          <p:cNvSpPr txBox="1"/>
          <p:nvPr/>
        </p:nvSpPr>
        <p:spPr>
          <a:xfrm>
            <a:off x="1012303" y="2449665"/>
            <a:ext cx="790634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6192F"/>
              </a:buClr>
              <a:buSzPts val="1800"/>
              <a:buFont typeface="Arial"/>
              <a:buNone/>
            </a:pPr>
            <a:r>
              <a:rPr b="0" i="0" lang="en-US" sz="1800" u="sng" cap="none" strike="noStrike">
                <a:solidFill>
                  <a:srgbClr val="06192F"/>
                </a:solidFill>
                <a:latin typeface="Georgia"/>
                <a:ea typeface="Georgia"/>
                <a:cs typeface="Georgia"/>
                <a:sym typeface="Georgia"/>
                <a:hlinkClick r:id="rId4">
                  <a:extLst>
                    <a:ext uri="{A12FA001-AC4F-418D-AE19-62706E023703}">
                      <ahyp:hlinkClr val="tx"/>
                    </a:ext>
                  </a:extLst>
                </a:hlinkClick>
              </a:rPr>
              <a:t>IPUs downloadable Criteria Chart</a:t>
            </a:r>
            <a:endParaRPr b="0" i="0" sz="2000" u="none" cap="none" strike="noStrike">
              <a:solidFill>
                <a:srgbClr val="06192F"/>
              </a:solidFill>
              <a:latin typeface="Georgia"/>
              <a:ea typeface="Georgia"/>
              <a:cs typeface="Georgia"/>
              <a:sym typeface="Georgia"/>
            </a:endParaRPr>
          </a:p>
        </p:txBody>
      </p:sp>
      <p:sp>
        <p:nvSpPr>
          <p:cNvPr id="887" name="Google Shape;887;p79"/>
          <p:cNvSpPr txBox="1"/>
          <p:nvPr/>
        </p:nvSpPr>
        <p:spPr>
          <a:xfrm>
            <a:off x="1012303" y="3455875"/>
            <a:ext cx="7987763"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6192F"/>
              </a:buClr>
              <a:buSzPts val="1600"/>
              <a:buFont typeface="Arial"/>
              <a:buNone/>
            </a:pPr>
            <a:r>
              <a:rPr b="0" i="0" lang="en-US" sz="1600" u="sng" cap="none" strike="noStrike">
                <a:solidFill>
                  <a:srgbClr val="06192F"/>
                </a:solidFill>
                <a:latin typeface="Georgia"/>
                <a:ea typeface="Georgia"/>
                <a:cs typeface="Georgia"/>
                <a:sym typeface="Georgia"/>
                <a:hlinkClick r:id="rId5">
                  <a:extLst>
                    <a:ext uri="{A12FA001-AC4F-418D-AE19-62706E023703}">
                      <ahyp:hlinkClr val="tx"/>
                    </a:ext>
                  </a:extLst>
                </a:hlinkClick>
              </a:rPr>
              <a:t>IPUs Portfolio Manual</a:t>
            </a:r>
            <a:endParaRPr b="0" i="0" sz="1600" u="none" cap="none" strike="noStrike">
              <a:solidFill>
                <a:srgbClr val="06192F"/>
              </a:solidFill>
              <a:latin typeface="Georgia"/>
              <a:ea typeface="Georgia"/>
              <a:cs typeface="Georgia"/>
              <a:sym typeface="Georgia"/>
            </a:endParaRPr>
          </a:p>
        </p:txBody>
      </p:sp>
      <p:sp>
        <p:nvSpPr>
          <p:cNvPr descr="Chevron arrows with solid fill" id="888" name="Google Shape;888;p79"/>
          <p:cNvSpPr/>
          <p:nvPr/>
        </p:nvSpPr>
        <p:spPr>
          <a:xfrm>
            <a:off x="348019" y="1603784"/>
            <a:ext cx="602673" cy="602673"/>
          </a:xfrm>
          <a:prstGeom prst="rect">
            <a:avLst/>
          </a:prstGeom>
          <a:noFill/>
          <a:ln>
            <a:noFill/>
          </a:ln>
        </p:spPr>
      </p:sp>
      <p:sp>
        <p:nvSpPr>
          <p:cNvPr descr="Chevron arrows with solid fill" id="889" name="Google Shape;889;p79"/>
          <p:cNvSpPr/>
          <p:nvPr/>
        </p:nvSpPr>
        <p:spPr>
          <a:xfrm>
            <a:off x="345751" y="3443852"/>
            <a:ext cx="602673" cy="602673"/>
          </a:xfrm>
          <a:prstGeom prst="rect">
            <a:avLst/>
          </a:prstGeom>
          <a:noFill/>
          <a:ln>
            <a:noFill/>
          </a:ln>
        </p:spPr>
      </p:sp>
      <p:sp>
        <p:nvSpPr>
          <p:cNvPr descr="Chevron arrows with solid fill" id="890" name="Google Shape;890;p79"/>
          <p:cNvSpPr/>
          <p:nvPr/>
        </p:nvSpPr>
        <p:spPr>
          <a:xfrm>
            <a:off x="372854" y="2469000"/>
            <a:ext cx="602673" cy="602673"/>
          </a:xfrm>
          <a:prstGeom prst="rect">
            <a:avLst/>
          </a:prstGeom>
          <a:noFill/>
          <a:ln>
            <a:noFill/>
          </a:ln>
        </p:spPr>
      </p:sp>
      <p:sp>
        <p:nvSpPr>
          <p:cNvPr descr="Chevron arrows with solid fill" id="891" name="Google Shape;891;p79"/>
          <p:cNvSpPr/>
          <p:nvPr/>
        </p:nvSpPr>
        <p:spPr>
          <a:xfrm>
            <a:off x="345750" y="4418704"/>
            <a:ext cx="602673" cy="602673"/>
          </a:xfrm>
          <a:prstGeom prst="rect">
            <a:avLst/>
          </a:prstGeom>
          <a:noFill/>
          <a:ln>
            <a:noFill/>
          </a:ln>
        </p:spPr>
      </p:sp>
      <p:sp>
        <p:nvSpPr>
          <p:cNvPr id="892" name="Google Shape;892;p79"/>
          <p:cNvSpPr txBox="1"/>
          <p:nvPr/>
        </p:nvSpPr>
        <p:spPr>
          <a:xfrm>
            <a:off x="1012303" y="4462084"/>
            <a:ext cx="848888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6192F"/>
              </a:buClr>
              <a:buSzPts val="1800"/>
              <a:buFont typeface="Arial"/>
              <a:buNone/>
            </a:pPr>
            <a:r>
              <a:rPr b="0" i="0" lang="en-US" sz="1800" u="sng" cap="none" strike="noStrike">
                <a:solidFill>
                  <a:srgbClr val="06192F"/>
                </a:solidFill>
                <a:latin typeface="Georgia"/>
                <a:ea typeface="Georgia"/>
                <a:cs typeface="Georgia"/>
                <a:sym typeface="Georgia"/>
                <a:hlinkClick r:id="rId6">
                  <a:extLst>
                    <a:ext uri="{A12FA001-AC4F-418D-AE19-62706E023703}">
                      <ahyp:hlinkClr val="tx"/>
                    </a:ext>
                  </a:extLst>
                </a:hlinkClick>
              </a:rPr>
              <a:t>Maintaining your CBIC certification through Infection Prevention Units webinar</a:t>
            </a:r>
            <a:endParaRPr b="0" i="0" sz="1800" u="none" cap="none" strike="noStrike">
              <a:solidFill>
                <a:srgbClr val="06192F"/>
              </a:solidFill>
              <a:latin typeface="Georgia"/>
              <a:ea typeface="Georgia"/>
              <a:cs typeface="Georgia"/>
              <a:sym typeface="Georgia"/>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pic>
        <p:nvPicPr>
          <p:cNvPr descr="A close-up of a person wearing a mask&#10;&#10;Description automatically generated" id="898" name="Google Shape;898;p80"/>
          <p:cNvPicPr preferRelativeResize="0"/>
          <p:nvPr/>
        </p:nvPicPr>
        <p:blipFill rotWithShape="1">
          <a:blip r:embed="rId3">
            <a:alphaModFix amt="83000"/>
          </a:blip>
          <a:srcRect b="0" l="8187" r="2686" t="24447"/>
          <a:stretch/>
        </p:blipFill>
        <p:spPr>
          <a:xfrm>
            <a:off x="0" y="0"/>
            <a:ext cx="12192000" cy="6858000"/>
          </a:xfrm>
          <a:prstGeom prst="rect">
            <a:avLst/>
          </a:prstGeom>
          <a:solidFill>
            <a:schemeClr val="dk1"/>
          </a:solidFill>
          <a:ln>
            <a:noFill/>
          </a:ln>
        </p:spPr>
      </p:pic>
      <p:sp>
        <p:nvSpPr>
          <p:cNvPr id="899" name="Google Shape;899;p80"/>
          <p:cNvSpPr/>
          <p:nvPr/>
        </p:nvSpPr>
        <p:spPr>
          <a:xfrm>
            <a:off x="1806497" y="2641599"/>
            <a:ext cx="4792391" cy="2108817"/>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900" name="Google Shape;900;p80"/>
          <p:cNvSpPr/>
          <p:nvPr/>
        </p:nvSpPr>
        <p:spPr>
          <a:xfrm>
            <a:off x="6603690" y="2641599"/>
            <a:ext cx="3933347" cy="210881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901" name="Google Shape;901;p80"/>
          <p:cNvSpPr txBox="1"/>
          <p:nvPr/>
        </p:nvSpPr>
        <p:spPr>
          <a:xfrm>
            <a:off x="2118487" y="2839986"/>
            <a:ext cx="4131063" cy="17543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600"/>
              <a:buFont typeface="Arial"/>
              <a:buNone/>
            </a:pPr>
            <a:r>
              <a:rPr b="1" i="0" lang="en-US" sz="3600" u="none" cap="none" strike="noStrike">
                <a:solidFill>
                  <a:srgbClr val="FFFFFF"/>
                </a:solidFill>
                <a:latin typeface="Arial"/>
                <a:ea typeface="Arial"/>
                <a:cs typeface="Arial"/>
                <a:sym typeface="Arial"/>
              </a:rPr>
              <a:t>ADVANCED LEADERSHIP CERTIFICATION</a:t>
            </a:r>
            <a:endParaRPr/>
          </a:p>
        </p:txBody>
      </p:sp>
      <p:sp>
        <p:nvSpPr>
          <p:cNvPr id="902" name="Google Shape;902;p80"/>
          <p:cNvSpPr txBox="1"/>
          <p:nvPr/>
        </p:nvSpPr>
        <p:spPr>
          <a:xfrm>
            <a:off x="6851340" y="3130371"/>
            <a:ext cx="3689350"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6192F"/>
              </a:buClr>
              <a:buSzPts val="3600"/>
              <a:buFont typeface="Arial"/>
              <a:buNone/>
            </a:pPr>
            <a:r>
              <a:rPr b="1" i="0" lang="en-US" sz="3600" u="none" cap="none" strike="noStrike">
                <a:solidFill>
                  <a:srgbClr val="06192F"/>
                </a:solidFill>
                <a:latin typeface="Arial"/>
                <a:ea typeface="Arial"/>
                <a:cs typeface="Arial"/>
                <a:sym typeface="Arial"/>
              </a:rPr>
              <a:t>INFECTION PREVENTION</a:t>
            </a:r>
            <a:endParaRPr/>
          </a:p>
        </p:txBody>
      </p:sp>
      <p:cxnSp>
        <p:nvCxnSpPr>
          <p:cNvPr id="903" name="Google Shape;903;p80"/>
          <p:cNvCxnSpPr/>
          <p:nvPr/>
        </p:nvCxnSpPr>
        <p:spPr>
          <a:xfrm>
            <a:off x="1806497" y="4921715"/>
            <a:ext cx="8730540" cy="0"/>
          </a:xfrm>
          <a:prstGeom prst="straightConnector1">
            <a:avLst/>
          </a:prstGeom>
          <a:noFill/>
          <a:ln cap="flat" cmpd="sng" w="34925">
            <a:solidFill>
              <a:schemeClr val="dk2"/>
            </a:solidFill>
            <a:prstDash val="solid"/>
            <a:miter lim="800000"/>
            <a:headEnd len="sm" w="sm" type="none"/>
            <a:tailEnd len="sm" w="sm" type="none"/>
          </a:ln>
        </p:spPr>
      </p:cxnSp>
      <p:sp>
        <p:nvSpPr>
          <p:cNvPr id="904" name="Google Shape;904;p80"/>
          <p:cNvSpPr/>
          <p:nvPr/>
        </p:nvSpPr>
        <p:spPr>
          <a:xfrm>
            <a:off x="6324292" y="3452965"/>
            <a:ext cx="558800" cy="558800"/>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905" name="Google Shape;905;p80"/>
          <p:cNvSpPr txBox="1"/>
          <p:nvPr/>
        </p:nvSpPr>
        <p:spPr>
          <a:xfrm>
            <a:off x="6087793" y="3464116"/>
            <a:ext cx="104775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A30134"/>
              </a:buClr>
              <a:buSzPts val="2800"/>
              <a:buFont typeface="Arial"/>
              <a:buNone/>
            </a:pPr>
            <a:r>
              <a:rPr b="0" i="0" lang="en-US" sz="2800" u="none" cap="none" strike="noStrike">
                <a:solidFill>
                  <a:srgbClr val="A30134"/>
                </a:solidFill>
                <a:latin typeface="Arial"/>
                <a:ea typeface="Arial"/>
                <a:cs typeface="Arial"/>
                <a:sym typeface="Arial"/>
              </a:rPr>
              <a:t>IN</a:t>
            </a:r>
            <a:endParaRPr/>
          </a:p>
        </p:txBody>
      </p:sp>
      <p:pic>
        <p:nvPicPr>
          <p:cNvPr id="906" name="Google Shape;906;p80"/>
          <p:cNvPicPr preferRelativeResize="0"/>
          <p:nvPr/>
        </p:nvPicPr>
        <p:blipFill rotWithShape="1">
          <a:blip r:embed="rId4">
            <a:alphaModFix/>
          </a:blip>
          <a:srcRect b="0" l="0" r="0" t="0"/>
          <a:stretch/>
        </p:blipFill>
        <p:spPr>
          <a:xfrm>
            <a:off x="11130041" y="6333050"/>
            <a:ext cx="843124" cy="33538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81"/>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CBIC Certification: AL-CIP™</a:t>
            </a:r>
            <a:endParaRPr baseline="30000"/>
          </a:p>
        </p:txBody>
      </p:sp>
      <p:sp>
        <p:nvSpPr>
          <p:cNvPr id="913" name="Google Shape;913;p81"/>
          <p:cNvSpPr txBox="1"/>
          <p:nvPr>
            <p:ph idx="1" type="body"/>
          </p:nvPr>
        </p:nvSpPr>
        <p:spPr>
          <a:xfrm>
            <a:off x="2241395" y="1620077"/>
            <a:ext cx="8341112" cy="5138531"/>
          </a:xfrm>
          <a:prstGeom prst="rect">
            <a:avLst/>
          </a:prstGeom>
          <a:noFill/>
          <a:ln>
            <a:noFill/>
          </a:ln>
        </p:spPr>
        <p:txBody>
          <a:bodyPr anchorCtr="0" anchor="t" bIns="0" lIns="0" spcFirstLastPara="1" rIns="0" wrap="square" tIns="0">
            <a:noAutofit/>
          </a:bodyPr>
          <a:lstStyle/>
          <a:p>
            <a:pPr indent="-182880" lvl="1" marL="182880" rtl="0" algn="l">
              <a:lnSpc>
                <a:spcPct val="100000"/>
              </a:lnSpc>
              <a:spcBef>
                <a:spcPts val="0"/>
              </a:spcBef>
              <a:spcAft>
                <a:spcPts val="0"/>
              </a:spcAft>
              <a:buClr>
                <a:srgbClr val="06192F"/>
              </a:buClr>
              <a:buSzPts val="2000"/>
              <a:buChar char="•"/>
            </a:pPr>
            <a:r>
              <a:rPr lang="en-US">
                <a:solidFill>
                  <a:srgbClr val="06192F"/>
                </a:solidFill>
              </a:rPr>
              <a:t>The Advanced Leadership Certification in Infection Prevention &amp; Control (AL-CIP) is an assessment of knowledge, skills and abilities expected of individuals who demonstrate professional expertise, leadership and impact in the field of infection prevention and control.</a:t>
            </a:r>
            <a:endParaRPr/>
          </a:p>
          <a:p>
            <a:pPr indent="-182880" lvl="1" marL="182880" rtl="0" algn="l">
              <a:lnSpc>
                <a:spcPct val="100000"/>
              </a:lnSpc>
              <a:spcBef>
                <a:spcPts val="1000"/>
              </a:spcBef>
              <a:spcAft>
                <a:spcPts val="0"/>
              </a:spcAft>
              <a:buClr>
                <a:srgbClr val="06192F"/>
              </a:buClr>
              <a:buSzPts val="2000"/>
              <a:buChar char="•"/>
            </a:pPr>
            <a:r>
              <a:rPr lang="en-US">
                <a:solidFill>
                  <a:srgbClr val="06192F"/>
                </a:solidFill>
              </a:rPr>
              <a:t>Portfolio-based assessment.</a:t>
            </a:r>
            <a:endParaRPr/>
          </a:p>
          <a:p>
            <a:pPr indent="-182880" lvl="1" marL="182880" rtl="0" algn="l">
              <a:lnSpc>
                <a:spcPct val="100000"/>
              </a:lnSpc>
              <a:spcBef>
                <a:spcPts val="1000"/>
              </a:spcBef>
              <a:spcAft>
                <a:spcPts val="0"/>
              </a:spcAft>
              <a:buClr>
                <a:srgbClr val="06192F"/>
              </a:buClr>
              <a:buSzPts val="2000"/>
              <a:buChar char="•"/>
            </a:pPr>
            <a:r>
              <a:rPr lang="en-US">
                <a:solidFill>
                  <a:srgbClr val="06192F"/>
                </a:solidFill>
              </a:rPr>
              <a:t>Demonstrates leadership within infection prevention and control that has a measurable impact.</a:t>
            </a:r>
            <a:endParaRPr/>
          </a:p>
          <a:p>
            <a:pPr indent="-182880" lvl="1" marL="182880" rtl="0" algn="l">
              <a:lnSpc>
                <a:spcPct val="100000"/>
              </a:lnSpc>
              <a:spcBef>
                <a:spcPts val="1000"/>
              </a:spcBef>
              <a:spcAft>
                <a:spcPts val="0"/>
              </a:spcAft>
              <a:buClr>
                <a:srgbClr val="06192F"/>
              </a:buClr>
              <a:buSzPts val="2000"/>
              <a:buChar char="•"/>
            </a:pPr>
            <a:r>
              <a:rPr lang="en-US">
                <a:solidFill>
                  <a:srgbClr val="06192F"/>
                </a:solidFill>
              </a:rPr>
              <a:t>Next application cycle: July 13-August 17, 2026</a:t>
            </a:r>
            <a:endParaRPr/>
          </a:p>
        </p:txBody>
      </p:sp>
      <p:pic>
        <p:nvPicPr>
          <p:cNvPr id="914" name="Google Shape;914;p81"/>
          <p:cNvPicPr preferRelativeResize="0"/>
          <p:nvPr/>
        </p:nvPicPr>
        <p:blipFill rotWithShape="1">
          <a:blip r:embed="rId3">
            <a:alphaModFix/>
          </a:blip>
          <a:srcRect b="0" l="0" r="0" t="0"/>
          <a:stretch/>
        </p:blipFill>
        <p:spPr>
          <a:xfrm>
            <a:off x="649288" y="1628629"/>
            <a:ext cx="939800" cy="1265597"/>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82"/>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AL-CIP™ in the News</a:t>
            </a:r>
            <a:endParaRPr baseline="30000"/>
          </a:p>
        </p:txBody>
      </p:sp>
      <p:sp>
        <p:nvSpPr>
          <p:cNvPr id="921" name="Google Shape;921;p82"/>
          <p:cNvSpPr txBox="1"/>
          <p:nvPr>
            <p:ph idx="1" type="body"/>
          </p:nvPr>
        </p:nvSpPr>
        <p:spPr>
          <a:xfrm>
            <a:off x="279244" y="5604841"/>
            <a:ext cx="10484005" cy="815009"/>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200"/>
              <a:buFont typeface="Arial"/>
              <a:buNone/>
            </a:pPr>
            <a:r>
              <a:rPr lang="en-US" sz="1200"/>
              <a:t>Leadership experiences of infection prevention and control professionals: Findings from the Leadership Evaluation and Development for Infection Preventionists (LEAD-IP) study</a:t>
            </a:r>
            <a:endParaRPr/>
          </a:p>
          <a:p>
            <a:pPr indent="0" lvl="0" marL="0" rtl="0" algn="l">
              <a:lnSpc>
                <a:spcPct val="100000"/>
              </a:lnSpc>
              <a:spcBef>
                <a:spcPts val="1000"/>
              </a:spcBef>
              <a:spcAft>
                <a:spcPts val="0"/>
              </a:spcAft>
              <a:buClr>
                <a:schemeClr val="dk1"/>
              </a:buClr>
              <a:buSzPts val="1200"/>
              <a:buFont typeface="Arial"/>
              <a:buNone/>
            </a:pPr>
            <a:r>
              <a:rPr lang="en-US" sz="1200"/>
              <a:t>Ruch, Kayla E. et al.</a:t>
            </a:r>
            <a:endParaRPr/>
          </a:p>
          <a:p>
            <a:pPr indent="0" lvl="0" marL="0" rtl="0" algn="l">
              <a:lnSpc>
                <a:spcPct val="100000"/>
              </a:lnSpc>
              <a:spcBef>
                <a:spcPts val="1000"/>
              </a:spcBef>
              <a:spcAft>
                <a:spcPts val="0"/>
              </a:spcAft>
              <a:buClr>
                <a:schemeClr val="dk1"/>
              </a:buClr>
              <a:buSzPts val="1200"/>
              <a:buFont typeface="Arial"/>
              <a:buNone/>
            </a:pPr>
            <a:r>
              <a:rPr lang="en-US" sz="1200"/>
              <a:t>American Journal of Infection Control, Volume 0, Issue 0</a:t>
            </a:r>
            <a:endParaRPr/>
          </a:p>
          <a:p>
            <a:pPr indent="-55879" lvl="1" marL="182880" rtl="0" algn="l">
              <a:lnSpc>
                <a:spcPct val="100000"/>
              </a:lnSpc>
              <a:spcBef>
                <a:spcPts val="1000"/>
              </a:spcBef>
              <a:spcAft>
                <a:spcPts val="0"/>
              </a:spcAft>
              <a:buClr>
                <a:schemeClr val="dk1"/>
              </a:buClr>
              <a:buSzPts val="2000"/>
              <a:buNone/>
            </a:pPr>
            <a:r>
              <a:t/>
            </a:r>
            <a:endParaRPr>
              <a:solidFill>
                <a:srgbClr val="06192F"/>
              </a:solidFill>
            </a:endParaRPr>
          </a:p>
        </p:txBody>
      </p:sp>
      <p:sp>
        <p:nvSpPr>
          <p:cNvPr id="922" name="Google Shape;922;p82"/>
          <p:cNvSpPr txBox="1"/>
          <p:nvPr/>
        </p:nvSpPr>
        <p:spPr>
          <a:xfrm>
            <a:off x="279244" y="1443962"/>
            <a:ext cx="11531756" cy="31700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6192F"/>
              </a:buClr>
              <a:buSzPts val="2000"/>
              <a:buFont typeface="Arial"/>
              <a:buNone/>
            </a:pPr>
            <a:r>
              <a:rPr b="0" i="0" lang="en-US" sz="2000" u="none" cap="none" strike="noStrike">
                <a:solidFill>
                  <a:srgbClr val="06192F"/>
                </a:solidFill>
                <a:latin typeface="Arial"/>
                <a:ea typeface="Arial"/>
                <a:cs typeface="Arial"/>
                <a:sym typeface="Arial"/>
              </a:rPr>
              <a:t>From the </a:t>
            </a:r>
            <a:r>
              <a:rPr b="0" i="1" lang="en-US" sz="2000" u="none" cap="none" strike="noStrike">
                <a:solidFill>
                  <a:srgbClr val="06192F"/>
                </a:solidFill>
                <a:latin typeface="Arial"/>
                <a:ea typeface="Arial"/>
                <a:cs typeface="Arial"/>
                <a:sym typeface="Arial"/>
              </a:rPr>
              <a:t>American Journal of Infection Control: </a:t>
            </a:r>
            <a:r>
              <a:rPr b="0" i="0" lang="en-US" sz="2000" u="none" cap="none" strike="noStrike">
                <a:solidFill>
                  <a:srgbClr val="06192F"/>
                </a:solidFill>
                <a:latin typeface="Arial"/>
                <a:ea typeface="Arial"/>
                <a:cs typeface="Arial"/>
                <a:sym typeface="Arial"/>
              </a:rPr>
              <a:t>Leadership experiences of infection prevention and control professionals: Findings from the Leadership Evaluation and Development for Infection Preventionists (LEAD-IP) study</a:t>
            </a:r>
            <a:endParaRPr/>
          </a:p>
          <a:p>
            <a:pPr indent="0" lvl="0" marL="0" marR="0" rtl="0" algn="l">
              <a:lnSpc>
                <a:spcPct val="100000"/>
              </a:lnSpc>
              <a:spcBef>
                <a:spcPts val="0"/>
              </a:spcBef>
              <a:spcAft>
                <a:spcPts val="0"/>
              </a:spcAft>
              <a:buClr>
                <a:srgbClr val="000000"/>
              </a:buClr>
              <a:buSzPts val="2000"/>
              <a:buFont typeface="Arial"/>
              <a:buNone/>
            </a:pPr>
            <a:r>
              <a:t/>
            </a:r>
            <a:endParaRPr b="0" i="1" sz="2000" u="none" cap="none" strike="noStrike">
              <a:solidFill>
                <a:srgbClr val="06192F"/>
              </a:solidFill>
              <a:latin typeface="Arial"/>
              <a:ea typeface="Arial"/>
              <a:cs typeface="Arial"/>
              <a:sym typeface="Arial"/>
            </a:endParaRPr>
          </a:p>
          <a:p>
            <a:pPr indent="-342900" lvl="0" marL="342900" marR="0" rtl="0" algn="l">
              <a:lnSpc>
                <a:spcPct val="100000"/>
              </a:lnSpc>
              <a:spcBef>
                <a:spcPts val="0"/>
              </a:spcBef>
              <a:spcAft>
                <a:spcPts val="0"/>
              </a:spcAft>
              <a:buClr>
                <a:srgbClr val="06192F"/>
              </a:buClr>
              <a:buSzPts val="2000"/>
              <a:buFont typeface="Arial"/>
              <a:buChar char="•"/>
            </a:pPr>
            <a:r>
              <a:rPr b="0" i="0" lang="en-US" sz="2000" u="none" cap="none" strike="noStrike">
                <a:solidFill>
                  <a:srgbClr val="06192F"/>
                </a:solidFill>
                <a:latin typeface="Arial"/>
                <a:ea typeface="Arial"/>
                <a:cs typeface="Arial"/>
                <a:sym typeface="Arial"/>
              </a:rPr>
              <a:t>Certified IPs described a transition from task-oriented roles to </a:t>
            </a:r>
            <a:r>
              <a:rPr b="1" i="0" lang="en-US" sz="2000" u="none" cap="none" strike="noStrike">
                <a:solidFill>
                  <a:srgbClr val="06192F"/>
                </a:solidFill>
                <a:latin typeface="Arial"/>
                <a:ea typeface="Arial"/>
                <a:cs typeface="Arial"/>
                <a:sym typeface="Arial"/>
              </a:rPr>
              <a:t>systems-level leadership</a:t>
            </a:r>
            <a:r>
              <a:rPr b="0" i="0" lang="en-US" sz="2000" u="none" cap="none" strike="noStrike">
                <a:solidFill>
                  <a:srgbClr val="06192F"/>
                </a:solidFill>
                <a:latin typeface="Arial"/>
                <a:ea typeface="Arial"/>
                <a:cs typeface="Arial"/>
                <a:sym typeface="Arial"/>
              </a:rPr>
              <a:t>, emphasizing data use, structured improvement models, inclusive team engagement, communication, and psychological safety.</a:t>
            </a:r>
            <a:endParaRPr/>
          </a:p>
          <a:p>
            <a:pPr indent="-342900" lvl="0" marL="342900" marR="0" rtl="0" algn="l">
              <a:lnSpc>
                <a:spcPct val="100000"/>
              </a:lnSpc>
              <a:spcBef>
                <a:spcPts val="0"/>
              </a:spcBef>
              <a:spcAft>
                <a:spcPts val="0"/>
              </a:spcAft>
              <a:buClr>
                <a:srgbClr val="06192F"/>
              </a:buClr>
              <a:buSzPts val="2000"/>
              <a:buFont typeface="Arial"/>
              <a:buChar char="•"/>
            </a:pPr>
            <a:r>
              <a:rPr b="0" i="0" lang="en-US" sz="2000" u="none" cap="none" strike="noStrike">
                <a:solidFill>
                  <a:srgbClr val="06192F"/>
                </a:solidFill>
                <a:latin typeface="Arial"/>
                <a:ea typeface="Arial"/>
                <a:cs typeface="Arial"/>
                <a:sym typeface="Arial"/>
              </a:rPr>
              <a:t>The AL-CIP™ was seen as reinforcing </a:t>
            </a:r>
            <a:r>
              <a:rPr b="1" i="0" lang="en-US" sz="2000" u="none" cap="none" strike="noStrike">
                <a:solidFill>
                  <a:srgbClr val="06192F"/>
                </a:solidFill>
                <a:latin typeface="Arial"/>
                <a:ea typeface="Arial"/>
                <a:cs typeface="Arial"/>
                <a:sym typeface="Arial"/>
              </a:rPr>
              <a:t>leadership identity, confidence, credibility, and career growth</a:t>
            </a:r>
            <a:r>
              <a:rPr b="0" i="0" lang="en-US" sz="2000" u="none" cap="none" strike="noStrike">
                <a:solidFill>
                  <a:srgbClr val="06192F"/>
                </a:solidFill>
                <a:latin typeface="Arial"/>
                <a:ea typeface="Arial"/>
                <a:cs typeface="Arial"/>
                <a:sym typeface="Arial"/>
              </a:rPr>
              <a:t>, underscoring the value of targeted leadership development in strengthening IPC workforce capacity.</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83"/>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AL-CIP™ Certificants Around the World </a:t>
            </a:r>
            <a:br>
              <a:rPr lang="en-US"/>
            </a:br>
            <a:endParaRPr/>
          </a:p>
        </p:txBody>
      </p:sp>
      <p:sp>
        <p:nvSpPr>
          <p:cNvPr id="929" name="Google Shape;929;p83"/>
          <p:cNvSpPr txBox="1"/>
          <p:nvPr>
            <p:ph idx="1" type="body"/>
          </p:nvPr>
        </p:nvSpPr>
        <p:spPr>
          <a:xfrm>
            <a:off x="6919460" y="1406322"/>
            <a:ext cx="4065215" cy="3830696"/>
          </a:xfrm>
          <a:prstGeom prst="rect">
            <a:avLst/>
          </a:prstGeom>
          <a:noFill/>
          <a:ln>
            <a:noFill/>
          </a:ln>
        </p:spPr>
        <p:txBody>
          <a:bodyPr anchorCtr="0" anchor="t" bIns="0" lIns="0" spcFirstLastPara="1" rIns="0" wrap="square" tIns="0">
            <a:noAutofit/>
          </a:bodyPr>
          <a:lstStyle/>
          <a:p>
            <a:pPr indent="-285750" lvl="0" marL="285750" rtl="0" algn="l">
              <a:lnSpc>
                <a:spcPct val="100000"/>
              </a:lnSpc>
              <a:spcBef>
                <a:spcPts val="0"/>
              </a:spcBef>
              <a:spcAft>
                <a:spcPts val="0"/>
              </a:spcAft>
              <a:buClr>
                <a:schemeClr val="dk1"/>
              </a:buClr>
              <a:buSzPts val="2000"/>
              <a:buFont typeface="Arial"/>
              <a:buChar char="•"/>
            </a:pPr>
            <a:r>
              <a:rPr lang="en-US"/>
              <a:t>178 AL-CIPs worldwide</a:t>
            </a:r>
            <a:endParaRPr/>
          </a:p>
          <a:p>
            <a:pPr indent="-285750" lvl="0" marL="285750" rtl="0" algn="l">
              <a:lnSpc>
                <a:spcPct val="100000"/>
              </a:lnSpc>
              <a:spcBef>
                <a:spcPts val="1000"/>
              </a:spcBef>
              <a:spcAft>
                <a:spcPts val="0"/>
              </a:spcAft>
              <a:buClr>
                <a:schemeClr val="dk1"/>
              </a:buClr>
              <a:buSzPts val="2000"/>
              <a:buFont typeface="Arial"/>
              <a:buChar char="•"/>
            </a:pPr>
            <a:r>
              <a:rPr lang="en-US"/>
              <a:t>Released in 2025</a:t>
            </a:r>
            <a:endParaRPr/>
          </a:p>
          <a:p>
            <a:pPr indent="0" lvl="0" marL="0" rtl="0" algn="l">
              <a:lnSpc>
                <a:spcPct val="100000"/>
              </a:lnSpc>
              <a:spcBef>
                <a:spcPts val="1000"/>
              </a:spcBef>
              <a:spcAft>
                <a:spcPts val="0"/>
              </a:spcAft>
              <a:buClr>
                <a:schemeClr val="dk1"/>
              </a:buClr>
              <a:buSzPts val="2000"/>
              <a:buFont typeface="Arial"/>
              <a:buNone/>
            </a:pPr>
            <a:r>
              <a:t/>
            </a:r>
            <a:endParaRPr/>
          </a:p>
        </p:txBody>
      </p:sp>
      <p:pic>
        <p:nvPicPr>
          <p:cNvPr id="930" name="Google Shape;930;p83"/>
          <p:cNvPicPr preferRelativeResize="0"/>
          <p:nvPr/>
        </p:nvPicPr>
        <p:blipFill rotWithShape="1">
          <a:blip r:embed="rId3">
            <a:alphaModFix/>
          </a:blip>
          <a:srcRect b="0" l="0" r="0" t="0"/>
          <a:stretch/>
        </p:blipFill>
        <p:spPr>
          <a:xfrm>
            <a:off x="146436" y="1406322"/>
            <a:ext cx="6563098" cy="489942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84"/>
          <p:cNvSpPr txBox="1"/>
          <p:nvPr>
            <p:ph type="title"/>
          </p:nvPr>
        </p:nvSpPr>
        <p:spPr>
          <a:xfrm>
            <a:off x="606288" y="1931452"/>
            <a:ext cx="10972800" cy="1084468"/>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4800"/>
              <a:buFont typeface="Georgia"/>
              <a:buNone/>
            </a:pPr>
            <a:r>
              <a:rPr lang="en-US"/>
              <a:t>AL-CIP™ Eligibility Requirements</a:t>
            </a:r>
            <a:endParaRPr/>
          </a:p>
        </p:txBody>
      </p:sp>
      <p:sp>
        <p:nvSpPr>
          <p:cNvPr id="937" name="Google Shape;937;p84"/>
          <p:cNvSpPr txBox="1"/>
          <p:nvPr>
            <p:ph idx="1" type="body"/>
          </p:nvPr>
        </p:nvSpPr>
        <p:spPr>
          <a:xfrm>
            <a:off x="746125" y="3233854"/>
            <a:ext cx="8743563" cy="2987560"/>
          </a:xfrm>
          <a:prstGeom prst="rect">
            <a:avLst/>
          </a:prstGeom>
          <a:noFill/>
          <a:ln>
            <a:noFill/>
          </a:ln>
        </p:spPr>
        <p:txBody>
          <a:bodyPr anchorCtr="0" anchor="t" bIns="0" lIns="0" spcFirstLastPara="1" rIns="0" wrap="square" tIns="0">
            <a:noAutofit/>
          </a:bodyPr>
          <a:lstStyle/>
          <a:p>
            <a:pPr indent="-274320" lvl="0" marL="274320" rtl="0" algn="l">
              <a:lnSpc>
                <a:spcPct val="100000"/>
              </a:lnSpc>
              <a:spcBef>
                <a:spcPts val="0"/>
              </a:spcBef>
              <a:spcAft>
                <a:spcPts val="0"/>
              </a:spcAft>
              <a:buClr>
                <a:srgbClr val="000000"/>
              </a:buClr>
              <a:buSzPts val="1800"/>
              <a:buFont typeface="Georgia"/>
              <a:buAutoNum type="arabicPeriod"/>
            </a:pPr>
            <a:r>
              <a:rPr lang="en-US"/>
              <a:t>Active CIC</a:t>
            </a:r>
            <a:r>
              <a:rPr baseline="30000" lang="en-US"/>
              <a:t>®</a:t>
            </a:r>
            <a:r>
              <a:rPr lang="en-US"/>
              <a:t> or LTC-CIP</a:t>
            </a:r>
            <a:r>
              <a:rPr baseline="30000" lang="en-US"/>
              <a:t>®</a:t>
            </a:r>
            <a:r>
              <a:rPr lang="en-US"/>
              <a:t> certification</a:t>
            </a:r>
            <a:endParaRPr/>
          </a:p>
          <a:p>
            <a:pPr indent="-274320" lvl="0" marL="274320" marR="0" rtl="0" algn="l">
              <a:lnSpc>
                <a:spcPct val="100000"/>
              </a:lnSpc>
              <a:spcBef>
                <a:spcPts val="1000"/>
              </a:spcBef>
              <a:spcAft>
                <a:spcPts val="0"/>
              </a:spcAft>
              <a:buClr>
                <a:srgbClr val="000000"/>
              </a:buClr>
              <a:buSzPts val="1800"/>
              <a:buFont typeface="Georgia"/>
              <a:buAutoNum type="arabicPeriod"/>
            </a:pPr>
            <a:r>
              <a:rPr lang="en-US"/>
              <a:t>Demonstrated positive impact on the profession: Active engagement and advanced infection prevention and control practice, leadership, education, research, policy and/or advocacy for a recommended minimum of 7-10 years.</a:t>
            </a:r>
            <a:endParaRPr/>
          </a:p>
        </p:txBody>
      </p:sp>
      <p:pic>
        <p:nvPicPr>
          <p:cNvPr descr="A group of people sitting at a table&#10;&#10;Description automatically generated" id="938" name="Google Shape;938;p84"/>
          <p:cNvPicPr preferRelativeResize="0"/>
          <p:nvPr>
            <p:ph idx="2" type="pic"/>
          </p:nvPr>
        </p:nvPicPr>
        <p:blipFill rotWithShape="1">
          <a:blip r:embed="rId3">
            <a:alphaModFix/>
          </a:blip>
          <a:srcRect b="33388" l="0" r="0" t="50000"/>
          <a:stretch/>
        </p:blipFill>
        <p:spPr>
          <a:xfrm>
            <a:off x="0" y="0"/>
            <a:ext cx="12192000" cy="135096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85"/>
          <p:cNvSpPr txBox="1"/>
          <p:nvPr>
            <p:ph type="ctrTitle"/>
          </p:nvPr>
        </p:nvSpPr>
        <p:spPr>
          <a:xfrm>
            <a:off x="277476" y="69049"/>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1"/>
              </a:buClr>
              <a:buSzPts val="2800"/>
              <a:buFont typeface="Georgia"/>
              <a:buNone/>
            </a:pPr>
            <a:r>
              <a:rPr lang="en-US">
                <a:solidFill>
                  <a:schemeClr val="lt1"/>
                </a:solidFill>
              </a:rPr>
              <a:t>AL-CIP™ Framework</a:t>
            </a:r>
            <a:endParaRPr/>
          </a:p>
        </p:txBody>
      </p:sp>
      <p:grpSp>
        <p:nvGrpSpPr>
          <p:cNvPr id="945" name="Google Shape;945;p85"/>
          <p:cNvGrpSpPr/>
          <p:nvPr/>
        </p:nvGrpSpPr>
        <p:grpSpPr>
          <a:xfrm>
            <a:off x="2995122" y="1087651"/>
            <a:ext cx="5990648" cy="5700503"/>
            <a:chOff x="1464514" y="796"/>
            <a:chExt cx="5990648" cy="5700503"/>
          </a:xfrm>
        </p:grpSpPr>
        <p:sp>
          <p:nvSpPr>
            <p:cNvPr id="946" name="Google Shape;946;p85"/>
            <p:cNvSpPr/>
            <p:nvPr/>
          </p:nvSpPr>
          <p:spPr>
            <a:xfrm>
              <a:off x="5492415" y="2065948"/>
              <a:ext cx="256010" cy="3208666"/>
            </a:xfrm>
            <a:custGeom>
              <a:rect b="b" l="l" r="r" t="t"/>
              <a:pathLst>
                <a:path extrusionOk="0" h="120000" w="120000">
                  <a:moveTo>
                    <a:pt x="0" y="0"/>
                  </a:moveTo>
                  <a:lnTo>
                    <a:pt x="0" y="120000"/>
                  </a:lnTo>
                  <a:lnTo>
                    <a:pt x="120000" y="120000"/>
                  </a:lnTo>
                </a:path>
              </a:pathLst>
            </a:custGeom>
            <a:noFill/>
            <a:ln cap="flat" cmpd="sng" w="19050">
              <a:solidFill>
                <a:srgbClr val="90B9C4"/>
              </a:solidFill>
              <a:prstDash val="solid"/>
              <a:miter lim="800000"/>
              <a:headEnd len="sm" w="sm" type="none"/>
              <a:tailEnd len="sm" w="sm" type="none"/>
            </a:ln>
          </p:spPr>
        </p:sp>
        <p:sp>
          <p:nvSpPr>
            <p:cNvPr id="947" name="Google Shape;947;p85"/>
            <p:cNvSpPr/>
            <p:nvPr/>
          </p:nvSpPr>
          <p:spPr>
            <a:xfrm>
              <a:off x="5492415" y="2065948"/>
              <a:ext cx="256010" cy="1996883"/>
            </a:xfrm>
            <a:custGeom>
              <a:rect b="b" l="l" r="r" t="t"/>
              <a:pathLst>
                <a:path extrusionOk="0" h="120000" w="120000">
                  <a:moveTo>
                    <a:pt x="0" y="0"/>
                  </a:moveTo>
                  <a:lnTo>
                    <a:pt x="0" y="120000"/>
                  </a:lnTo>
                  <a:lnTo>
                    <a:pt x="120000" y="120000"/>
                  </a:lnTo>
                </a:path>
              </a:pathLst>
            </a:custGeom>
            <a:noFill/>
            <a:ln cap="flat" cmpd="sng" w="19050">
              <a:solidFill>
                <a:srgbClr val="90B9C4"/>
              </a:solidFill>
              <a:prstDash val="solid"/>
              <a:miter lim="800000"/>
              <a:headEnd len="sm" w="sm" type="none"/>
              <a:tailEnd len="sm" w="sm" type="none"/>
            </a:ln>
          </p:spPr>
        </p:sp>
        <p:sp>
          <p:nvSpPr>
            <p:cNvPr id="948" name="Google Shape;948;p85"/>
            <p:cNvSpPr/>
            <p:nvPr/>
          </p:nvSpPr>
          <p:spPr>
            <a:xfrm>
              <a:off x="5492415" y="2065948"/>
              <a:ext cx="256010" cy="785099"/>
            </a:xfrm>
            <a:custGeom>
              <a:rect b="b" l="l" r="r" t="t"/>
              <a:pathLst>
                <a:path extrusionOk="0" h="120000" w="120000">
                  <a:moveTo>
                    <a:pt x="0" y="0"/>
                  </a:moveTo>
                  <a:lnTo>
                    <a:pt x="0" y="120000"/>
                  </a:lnTo>
                  <a:lnTo>
                    <a:pt x="120000" y="120000"/>
                  </a:lnTo>
                </a:path>
              </a:pathLst>
            </a:custGeom>
            <a:noFill/>
            <a:ln cap="flat" cmpd="sng" w="19050">
              <a:solidFill>
                <a:srgbClr val="90B9C4"/>
              </a:solidFill>
              <a:prstDash val="solid"/>
              <a:miter lim="800000"/>
              <a:headEnd len="sm" w="sm" type="none"/>
              <a:tailEnd len="sm" w="sm" type="none"/>
            </a:ln>
          </p:spPr>
        </p:sp>
        <p:sp>
          <p:nvSpPr>
            <p:cNvPr id="949" name="Google Shape;949;p85"/>
            <p:cNvSpPr/>
            <p:nvPr/>
          </p:nvSpPr>
          <p:spPr>
            <a:xfrm>
              <a:off x="4459839" y="854164"/>
              <a:ext cx="179207" cy="785099"/>
            </a:xfrm>
            <a:custGeom>
              <a:rect b="b" l="l" r="r" t="t"/>
              <a:pathLst>
                <a:path extrusionOk="0" h="120000" w="120000">
                  <a:moveTo>
                    <a:pt x="0" y="0"/>
                  </a:moveTo>
                  <a:lnTo>
                    <a:pt x="0" y="120000"/>
                  </a:lnTo>
                  <a:lnTo>
                    <a:pt x="120000" y="120000"/>
                  </a:lnTo>
                </a:path>
              </a:pathLst>
            </a:custGeom>
            <a:noFill/>
            <a:ln cap="flat" cmpd="sng" w="19050">
              <a:solidFill>
                <a:srgbClr val="7DA1AB"/>
              </a:solidFill>
              <a:prstDash val="solid"/>
              <a:miter lim="800000"/>
              <a:headEnd len="sm" w="sm" type="none"/>
              <a:tailEnd len="sm" w="sm" type="none"/>
            </a:ln>
          </p:spPr>
        </p:sp>
        <p:sp>
          <p:nvSpPr>
            <p:cNvPr id="950" name="Google Shape;950;p85"/>
            <p:cNvSpPr/>
            <p:nvPr/>
          </p:nvSpPr>
          <p:spPr>
            <a:xfrm>
              <a:off x="2317883" y="2065948"/>
              <a:ext cx="256010" cy="3208666"/>
            </a:xfrm>
            <a:custGeom>
              <a:rect b="b" l="l" r="r" t="t"/>
              <a:pathLst>
                <a:path extrusionOk="0" h="120000" w="120000">
                  <a:moveTo>
                    <a:pt x="0" y="0"/>
                  </a:moveTo>
                  <a:lnTo>
                    <a:pt x="0" y="120000"/>
                  </a:lnTo>
                  <a:lnTo>
                    <a:pt x="120000" y="120000"/>
                  </a:lnTo>
                </a:path>
              </a:pathLst>
            </a:custGeom>
            <a:noFill/>
            <a:ln cap="flat" cmpd="sng" w="19050">
              <a:solidFill>
                <a:srgbClr val="90B9C4"/>
              </a:solidFill>
              <a:prstDash val="solid"/>
              <a:miter lim="800000"/>
              <a:headEnd len="sm" w="sm" type="none"/>
              <a:tailEnd len="sm" w="sm" type="none"/>
            </a:ln>
          </p:spPr>
        </p:sp>
        <p:sp>
          <p:nvSpPr>
            <p:cNvPr id="951" name="Google Shape;951;p85"/>
            <p:cNvSpPr/>
            <p:nvPr/>
          </p:nvSpPr>
          <p:spPr>
            <a:xfrm>
              <a:off x="2317883" y="2065948"/>
              <a:ext cx="256010" cy="1996883"/>
            </a:xfrm>
            <a:custGeom>
              <a:rect b="b" l="l" r="r" t="t"/>
              <a:pathLst>
                <a:path extrusionOk="0" h="120000" w="120000">
                  <a:moveTo>
                    <a:pt x="0" y="0"/>
                  </a:moveTo>
                  <a:lnTo>
                    <a:pt x="0" y="120000"/>
                  </a:lnTo>
                  <a:lnTo>
                    <a:pt x="120000" y="120000"/>
                  </a:lnTo>
                </a:path>
              </a:pathLst>
            </a:custGeom>
            <a:noFill/>
            <a:ln cap="flat" cmpd="sng" w="19050">
              <a:solidFill>
                <a:srgbClr val="90B9C4"/>
              </a:solidFill>
              <a:prstDash val="solid"/>
              <a:miter lim="800000"/>
              <a:headEnd len="sm" w="sm" type="none"/>
              <a:tailEnd len="sm" w="sm" type="none"/>
            </a:ln>
          </p:spPr>
        </p:sp>
        <p:sp>
          <p:nvSpPr>
            <p:cNvPr id="952" name="Google Shape;952;p85"/>
            <p:cNvSpPr/>
            <p:nvPr/>
          </p:nvSpPr>
          <p:spPr>
            <a:xfrm>
              <a:off x="2317883" y="2065948"/>
              <a:ext cx="256010" cy="785099"/>
            </a:xfrm>
            <a:custGeom>
              <a:rect b="b" l="l" r="r" t="t"/>
              <a:pathLst>
                <a:path extrusionOk="0" h="120000" w="120000">
                  <a:moveTo>
                    <a:pt x="0" y="0"/>
                  </a:moveTo>
                  <a:lnTo>
                    <a:pt x="0" y="120000"/>
                  </a:lnTo>
                  <a:lnTo>
                    <a:pt x="120000" y="120000"/>
                  </a:lnTo>
                </a:path>
              </a:pathLst>
            </a:custGeom>
            <a:noFill/>
            <a:ln cap="flat" cmpd="sng" w="19050">
              <a:solidFill>
                <a:srgbClr val="90B9C4"/>
              </a:solidFill>
              <a:prstDash val="solid"/>
              <a:miter lim="800000"/>
              <a:headEnd len="sm" w="sm" type="none"/>
              <a:tailEnd len="sm" w="sm" type="none"/>
            </a:ln>
          </p:spPr>
        </p:sp>
        <p:sp>
          <p:nvSpPr>
            <p:cNvPr id="953" name="Google Shape;953;p85"/>
            <p:cNvSpPr/>
            <p:nvPr/>
          </p:nvSpPr>
          <p:spPr>
            <a:xfrm>
              <a:off x="3171252" y="854164"/>
              <a:ext cx="1288586" cy="785099"/>
            </a:xfrm>
            <a:custGeom>
              <a:rect b="b" l="l" r="r" t="t"/>
              <a:pathLst>
                <a:path extrusionOk="0" h="120000" w="120000">
                  <a:moveTo>
                    <a:pt x="120000" y="0"/>
                  </a:moveTo>
                  <a:lnTo>
                    <a:pt x="120000" y="120000"/>
                  </a:lnTo>
                  <a:lnTo>
                    <a:pt x="0" y="120000"/>
                  </a:lnTo>
                </a:path>
              </a:pathLst>
            </a:custGeom>
            <a:noFill/>
            <a:ln cap="flat" cmpd="sng" w="19050">
              <a:solidFill>
                <a:srgbClr val="7DA1AB"/>
              </a:solidFill>
              <a:prstDash val="solid"/>
              <a:miter lim="800000"/>
              <a:headEnd len="sm" w="sm" type="none"/>
              <a:tailEnd len="sm" w="sm" type="none"/>
            </a:ln>
          </p:spPr>
        </p:sp>
        <p:sp>
          <p:nvSpPr>
            <p:cNvPr id="954" name="Google Shape;954;p85"/>
            <p:cNvSpPr/>
            <p:nvPr/>
          </p:nvSpPr>
          <p:spPr>
            <a:xfrm>
              <a:off x="3606470" y="796"/>
              <a:ext cx="1706737" cy="853368"/>
            </a:xfrm>
            <a:prstGeom prst="rect">
              <a:avLst/>
            </a:prstGeom>
            <a:solidFill>
              <a:schemeClr val="accent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85"/>
            <p:cNvSpPr txBox="1"/>
            <p:nvPr/>
          </p:nvSpPr>
          <p:spPr>
            <a:xfrm>
              <a:off x="3606470" y="796"/>
              <a:ext cx="1706737" cy="853368"/>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AL-CIP™ Framework</a:t>
              </a:r>
              <a:endParaRPr/>
            </a:p>
          </p:txBody>
        </p:sp>
        <p:sp>
          <p:nvSpPr>
            <p:cNvPr id="956" name="Google Shape;956;p85"/>
            <p:cNvSpPr/>
            <p:nvPr/>
          </p:nvSpPr>
          <p:spPr>
            <a:xfrm>
              <a:off x="1464514" y="1212579"/>
              <a:ext cx="1706737" cy="853368"/>
            </a:xfrm>
            <a:prstGeom prst="rect">
              <a:avLst/>
            </a:prstGeom>
            <a:solidFill>
              <a:schemeClr val="accent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85"/>
            <p:cNvSpPr txBox="1"/>
            <p:nvPr/>
          </p:nvSpPr>
          <p:spPr>
            <a:xfrm>
              <a:off x="1464514" y="1212579"/>
              <a:ext cx="1706737" cy="853368"/>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Domain I: Leadership</a:t>
              </a:r>
              <a:endParaRPr/>
            </a:p>
          </p:txBody>
        </p:sp>
        <p:sp>
          <p:nvSpPr>
            <p:cNvPr id="958" name="Google Shape;958;p85"/>
            <p:cNvSpPr/>
            <p:nvPr/>
          </p:nvSpPr>
          <p:spPr>
            <a:xfrm>
              <a:off x="2573893" y="2424363"/>
              <a:ext cx="1706737" cy="853368"/>
            </a:xfrm>
            <a:prstGeom prst="rect">
              <a:avLst/>
            </a:prstGeom>
            <a:solidFill>
              <a:schemeClr val="accent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85"/>
            <p:cNvSpPr txBox="1"/>
            <p:nvPr/>
          </p:nvSpPr>
          <p:spPr>
            <a:xfrm>
              <a:off x="2573893" y="2424363"/>
              <a:ext cx="1706737" cy="853368"/>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Practice &amp; Innovation</a:t>
              </a:r>
              <a:endParaRPr/>
            </a:p>
          </p:txBody>
        </p:sp>
        <p:sp>
          <p:nvSpPr>
            <p:cNvPr id="960" name="Google Shape;960;p85"/>
            <p:cNvSpPr/>
            <p:nvPr/>
          </p:nvSpPr>
          <p:spPr>
            <a:xfrm>
              <a:off x="2573893" y="3636147"/>
              <a:ext cx="1706737" cy="853368"/>
            </a:xfrm>
            <a:prstGeom prst="rect">
              <a:avLst/>
            </a:prstGeom>
            <a:solidFill>
              <a:schemeClr val="accent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85"/>
            <p:cNvSpPr txBox="1"/>
            <p:nvPr/>
          </p:nvSpPr>
          <p:spPr>
            <a:xfrm>
              <a:off x="2573893" y="3636147"/>
              <a:ext cx="1706737" cy="853368"/>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Change Management &amp; Quality Improvement</a:t>
              </a:r>
              <a:endParaRPr/>
            </a:p>
          </p:txBody>
        </p:sp>
        <p:sp>
          <p:nvSpPr>
            <p:cNvPr id="962" name="Google Shape;962;p85"/>
            <p:cNvSpPr/>
            <p:nvPr/>
          </p:nvSpPr>
          <p:spPr>
            <a:xfrm>
              <a:off x="2573893" y="4847931"/>
              <a:ext cx="1706737" cy="853368"/>
            </a:xfrm>
            <a:prstGeom prst="rect">
              <a:avLst/>
            </a:prstGeom>
            <a:solidFill>
              <a:schemeClr val="accent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85"/>
            <p:cNvSpPr txBox="1"/>
            <p:nvPr/>
          </p:nvSpPr>
          <p:spPr>
            <a:xfrm>
              <a:off x="2573893" y="4847931"/>
              <a:ext cx="1706737" cy="853368"/>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Advocacy</a:t>
              </a:r>
              <a:endParaRPr/>
            </a:p>
          </p:txBody>
        </p:sp>
        <p:sp>
          <p:nvSpPr>
            <p:cNvPr id="964" name="Google Shape;964;p85"/>
            <p:cNvSpPr/>
            <p:nvPr/>
          </p:nvSpPr>
          <p:spPr>
            <a:xfrm>
              <a:off x="4639046" y="1212579"/>
              <a:ext cx="1706737" cy="853368"/>
            </a:xfrm>
            <a:prstGeom prst="rect">
              <a:avLst/>
            </a:prstGeom>
            <a:solidFill>
              <a:schemeClr val="accent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85"/>
            <p:cNvSpPr txBox="1"/>
            <p:nvPr/>
          </p:nvSpPr>
          <p:spPr>
            <a:xfrm>
              <a:off x="4639046" y="1212579"/>
              <a:ext cx="1706737" cy="853368"/>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Domain II: Professionalism </a:t>
              </a:r>
              <a:endParaRPr/>
            </a:p>
          </p:txBody>
        </p:sp>
        <p:sp>
          <p:nvSpPr>
            <p:cNvPr id="966" name="Google Shape;966;p85"/>
            <p:cNvSpPr/>
            <p:nvPr/>
          </p:nvSpPr>
          <p:spPr>
            <a:xfrm>
              <a:off x="5748425" y="2424363"/>
              <a:ext cx="1706737" cy="853368"/>
            </a:xfrm>
            <a:prstGeom prst="rect">
              <a:avLst/>
            </a:prstGeom>
            <a:solidFill>
              <a:schemeClr val="accent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85"/>
            <p:cNvSpPr txBox="1"/>
            <p:nvPr/>
          </p:nvSpPr>
          <p:spPr>
            <a:xfrm>
              <a:off x="5748425" y="2424363"/>
              <a:ext cx="1706737" cy="853368"/>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Accountability</a:t>
              </a:r>
              <a:endParaRPr/>
            </a:p>
          </p:txBody>
        </p:sp>
        <p:sp>
          <p:nvSpPr>
            <p:cNvPr id="968" name="Google Shape;968;p85"/>
            <p:cNvSpPr/>
            <p:nvPr/>
          </p:nvSpPr>
          <p:spPr>
            <a:xfrm>
              <a:off x="5748425" y="3636147"/>
              <a:ext cx="1706737" cy="853368"/>
            </a:xfrm>
            <a:prstGeom prst="rect">
              <a:avLst/>
            </a:prstGeom>
            <a:solidFill>
              <a:schemeClr val="accent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85"/>
            <p:cNvSpPr txBox="1"/>
            <p:nvPr/>
          </p:nvSpPr>
          <p:spPr>
            <a:xfrm>
              <a:off x="5748425" y="3636147"/>
              <a:ext cx="1706737" cy="853368"/>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Inclusivity</a:t>
              </a:r>
              <a:endParaRPr/>
            </a:p>
          </p:txBody>
        </p:sp>
        <p:sp>
          <p:nvSpPr>
            <p:cNvPr id="970" name="Google Shape;970;p85"/>
            <p:cNvSpPr/>
            <p:nvPr/>
          </p:nvSpPr>
          <p:spPr>
            <a:xfrm>
              <a:off x="5748425" y="4847931"/>
              <a:ext cx="1706737" cy="853368"/>
            </a:xfrm>
            <a:prstGeom prst="rect">
              <a:avLst/>
            </a:prstGeom>
            <a:solidFill>
              <a:schemeClr val="accent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85"/>
            <p:cNvSpPr txBox="1"/>
            <p:nvPr/>
          </p:nvSpPr>
          <p:spPr>
            <a:xfrm>
              <a:off x="5748425" y="4847931"/>
              <a:ext cx="1706737" cy="853368"/>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Professional Development </a:t>
              </a:r>
              <a:endParaRPr/>
            </a:p>
          </p:txBody>
        </p:sp>
      </p:grpSp>
      <p:sp>
        <p:nvSpPr>
          <p:cNvPr id="972" name="Google Shape;972;p85"/>
          <p:cNvSpPr/>
          <p:nvPr/>
        </p:nvSpPr>
        <p:spPr>
          <a:xfrm>
            <a:off x="3762103" y="3429000"/>
            <a:ext cx="2468880" cy="3429000"/>
          </a:xfrm>
          <a:prstGeom prst="rect">
            <a:avLst/>
          </a:prstGeom>
          <a:noFill/>
          <a:ln cap="flat" cmpd="sng" w="762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973" name="Google Shape;973;p85"/>
          <p:cNvSpPr/>
          <p:nvPr/>
        </p:nvSpPr>
        <p:spPr>
          <a:xfrm>
            <a:off x="6932023" y="3429000"/>
            <a:ext cx="2468880" cy="3429000"/>
          </a:xfrm>
          <a:prstGeom prst="rect">
            <a:avLst/>
          </a:prstGeom>
          <a:noFill/>
          <a:ln cap="flat" cmpd="sng" w="762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974" name="Google Shape;974;p85"/>
          <p:cNvSpPr/>
          <p:nvPr/>
        </p:nvSpPr>
        <p:spPr>
          <a:xfrm rot="636713">
            <a:off x="1736308" y="4493624"/>
            <a:ext cx="1820092" cy="457200"/>
          </a:xfrm>
          <a:prstGeom prst="rightArrow">
            <a:avLst>
              <a:gd fmla="val 50000" name="adj1"/>
              <a:gd fmla="val 50000" name="adj2"/>
            </a:avLst>
          </a:prstGeom>
          <a:solidFill>
            <a:srgbClr val="F48D7F"/>
          </a:solidFill>
          <a:ln cap="flat" cmpd="sng" w="19050">
            <a:solidFill>
              <a:srgbClr val="43565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975" name="Google Shape;975;p85"/>
          <p:cNvSpPr/>
          <p:nvPr/>
        </p:nvSpPr>
        <p:spPr>
          <a:xfrm rot="8323457">
            <a:off x="9540240" y="3972545"/>
            <a:ext cx="1820092" cy="457200"/>
          </a:xfrm>
          <a:prstGeom prst="rightArrow">
            <a:avLst>
              <a:gd fmla="val 50000" name="adj1"/>
              <a:gd fmla="val 50000" name="adj2"/>
            </a:avLst>
          </a:prstGeom>
          <a:solidFill>
            <a:srgbClr val="F48D7F"/>
          </a:solidFill>
          <a:ln cap="flat" cmpd="sng" w="19050">
            <a:solidFill>
              <a:srgbClr val="43565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eorgia"/>
              <a:ea typeface="Georgia"/>
              <a:cs typeface="Georgia"/>
              <a:sym typeface="Georgia"/>
            </a:endParaRPr>
          </a:p>
        </p:txBody>
      </p:sp>
      <p:sp>
        <p:nvSpPr>
          <p:cNvPr id="976" name="Google Shape;976;p85"/>
          <p:cNvSpPr txBox="1"/>
          <p:nvPr/>
        </p:nvSpPr>
        <p:spPr>
          <a:xfrm>
            <a:off x="0" y="4227843"/>
            <a:ext cx="246888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6192F"/>
              </a:buClr>
              <a:buSzPts val="1800"/>
              <a:buFont typeface="Arial"/>
              <a:buNone/>
            </a:pPr>
            <a:r>
              <a:rPr b="1" i="0" lang="en-US" sz="1800" u="none" cap="none" strike="noStrike">
                <a:solidFill>
                  <a:srgbClr val="06192F"/>
                </a:solidFill>
                <a:latin typeface="Georgia"/>
                <a:ea typeface="Georgia"/>
                <a:cs typeface="Georgia"/>
                <a:sym typeface="Georgia"/>
              </a:rPr>
              <a:t>Competencies</a:t>
            </a:r>
            <a:endParaRPr/>
          </a:p>
        </p:txBody>
      </p:sp>
      <p:sp>
        <p:nvSpPr>
          <p:cNvPr id="977" name="Google Shape;977;p85"/>
          <p:cNvSpPr txBox="1"/>
          <p:nvPr/>
        </p:nvSpPr>
        <p:spPr>
          <a:xfrm>
            <a:off x="9933009" y="3142936"/>
            <a:ext cx="246888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6192F"/>
              </a:buClr>
              <a:buSzPts val="1800"/>
              <a:buFont typeface="Arial"/>
              <a:buNone/>
            </a:pPr>
            <a:r>
              <a:rPr b="1" i="0" lang="en-US" sz="1800" u="none" cap="none" strike="noStrike">
                <a:solidFill>
                  <a:srgbClr val="06192F"/>
                </a:solidFill>
                <a:latin typeface="Georgia"/>
                <a:ea typeface="Georgia"/>
                <a:cs typeface="Georgia"/>
                <a:sym typeface="Georgia"/>
              </a:rPr>
              <a:t>Competencies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3dc8aa1c94a_0_521"/>
          <p:cNvSpPr txBox="1"/>
          <p:nvPr>
            <p:ph type="title"/>
          </p:nvPr>
        </p:nvSpPr>
        <p:spPr>
          <a:xfrm>
            <a:off x="1097280" y="286603"/>
            <a:ext cx="10058400" cy="1450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Education Requests</a:t>
            </a:r>
            <a:endParaRPr/>
          </a:p>
        </p:txBody>
      </p:sp>
      <p:pic>
        <p:nvPicPr>
          <p:cNvPr id="217" name="Google Shape;217;g3dc8aa1c94a_0_521"/>
          <p:cNvPicPr preferRelativeResize="0"/>
          <p:nvPr/>
        </p:nvPicPr>
        <p:blipFill>
          <a:blip r:embed="rId3">
            <a:alphaModFix/>
          </a:blip>
          <a:stretch>
            <a:fillRect/>
          </a:stretch>
        </p:blipFill>
        <p:spPr>
          <a:xfrm>
            <a:off x="801675" y="2088025"/>
            <a:ext cx="10972750" cy="27792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86"/>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Examples of evidence*:</a:t>
            </a:r>
            <a:endParaRPr/>
          </a:p>
        </p:txBody>
      </p:sp>
      <p:sp>
        <p:nvSpPr>
          <p:cNvPr id="984" name="Google Shape;984;p86"/>
          <p:cNvSpPr txBox="1"/>
          <p:nvPr/>
        </p:nvSpPr>
        <p:spPr>
          <a:xfrm>
            <a:off x="406400" y="1463380"/>
            <a:ext cx="11132929" cy="3477875"/>
          </a:xfrm>
          <a:prstGeom prst="rect">
            <a:avLst/>
          </a:prstGeom>
          <a:noFill/>
          <a:ln>
            <a:noFill/>
          </a:ln>
        </p:spPr>
        <p:txBody>
          <a:bodyPr anchorCtr="0" anchor="t" bIns="45700" lIns="91425" spcFirstLastPara="1" rIns="91425" wrap="square" tIns="45700">
            <a:spAutoFit/>
          </a:bodyPr>
          <a:lstStyle/>
          <a:p>
            <a:pPr indent="-171450" lvl="0" marL="171450" marR="0" rtl="0" algn="l">
              <a:lnSpc>
                <a:spcPct val="100000"/>
              </a:lnSpc>
              <a:spcBef>
                <a:spcPts val="0"/>
              </a:spcBef>
              <a:spcAft>
                <a:spcPts val="0"/>
              </a:spcAft>
              <a:buClr>
                <a:srgbClr val="000000"/>
              </a:buClr>
              <a:buSzPts val="2000"/>
              <a:buFont typeface="Arial  "/>
              <a:buChar char="•"/>
            </a:pPr>
            <a:r>
              <a:rPr b="0" i="0" lang="en-US" sz="2000" u="none" cap="none" strike="noStrike">
                <a:solidFill>
                  <a:srgbClr val="000000"/>
                </a:solidFill>
                <a:latin typeface="Arial"/>
                <a:ea typeface="Arial"/>
                <a:cs typeface="Arial"/>
                <a:sym typeface="Arial"/>
              </a:rPr>
              <a:t>Publications (e.g., peer and non-peer-reviewed journal article, guidelines, compendium)​. For this type of evidence, include a description of your role in the publication and/or your role in the activities described in the publication in your rationale.</a:t>
            </a:r>
            <a:endParaRPr/>
          </a:p>
          <a:p>
            <a:pPr indent="-171450" lvl="0" marL="171450" marR="0" rtl="0" algn="l">
              <a:lnSpc>
                <a:spcPct val="100000"/>
              </a:lnSpc>
              <a:spcBef>
                <a:spcPts val="0"/>
              </a:spcBef>
              <a:spcAft>
                <a:spcPts val="0"/>
              </a:spcAft>
              <a:buClr>
                <a:srgbClr val="000000"/>
              </a:buClr>
              <a:buSzPts val="2000"/>
              <a:buFont typeface="Arial  "/>
              <a:buChar char="•"/>
            </a:pPr>
            <a:r>
              <a:rPr b="0" i="0" lang="en-US" sz="2000" u="none" cap="none" strike="noStrike">
                <a:solidFill>
                  <a:srgbClr val="000000"/>
                </a:solidFill>
                <a:latin typeface="Arial"/>
                <a:ea typeface="Arial"/>
                <a:cs typeface="Arial"/>
                <a:sym typeface="Arial"/>
              </a:rPr>
              <a:t>Presentations (e.g., chapter, regional, national, or international conferences; in-person, virtual, classroom, workshop; poster presentation)​. For this type of evidence, describe your role in the presentation (development, implementation, delivery, etc.) in your rationale.</a:t>
            </a:r>
            <a:endParaRPr/>
          </a:p>
          <a:p>
            <a:pPr indent="-171450" lvl="0" marL="171450" marR="0" rtl="0" algn="l">
              <a:lnSpc>
                <a:spcPct val="100000"/>
              </a:lnSpc>
              <a:spcBef>
                <a:spcPts val="0"/>
              </a:spcBef>
              <a:spcAft>
                <a:spcPts val="0"/>
              </a:spcAft>
              <a:buClr>
                <a:srgbClr val="000000"/>
              </a:buClr>
              <a:buSzPts val="2000"/>
              <a:buFont typeface="Arial  "/>
              <a:buChar char="•"/>
            </a:pPr>
            <a:r>
              <a:rPr b="0" i="0" lang="en-US" sz="2000" u="none" cap="none" strike="noStrike">
                <a:solidFill>
                  <a:srgbClr val="000000"/>
                </a:solidFill>
                <a:latin typeface="Arial"/>
                <a:ea typeface="Arial"/>
                <a:cs typeface="Arial"/>
                <a:sym typeface="Arial"/>
              </a:rPr>
              <a:t>Work product (e.g., toolkits, guidance documents, strategic plan, website, practice changes)​. For this type of evidence, clearly describe your contribution to the work product  (e.g., independent, as part of a team, activities, outcomes as a result of the product) in your rationale.</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*all supporting evidence provided must be within the last ten years</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87"/>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Examples of evidence*:</a:t>
            </a:r>
            <a:endParaRPr/>
          </a:p>
        </p:txBody>
      </p:sp>
      <p:sp>
        <p:nvSpPr>
          <p:cNvPr id="991" name="Google Shape;991;p87"/>
          <p:cNvSpPr txBox="1"/>
          <p:nvPr/>
        </p:nvSpPr>
        <p:spPr>
          <a:xfrm>
            <a:off x="406400" y="1463380"/>
            <a:ext cx="11132929" cy="4708981"/>
          </a:xfrm>
          <a:prstGeom prst="rect">
            <a:avLst/>
          </a:prstGeom>
          <a:noFill/>
          <a:ln>
            <a:noFill/>
          </a:ln>
        </p:spPr>
        <p:txBody>
          <a:bodyPr anchorCtr="0" anchor="t" bIns="45700" lIns="91425" spcFirstLastPara="1" rIns="91425" wrap="square" tIns="45700">
            <a:spAutoFit/>
          </a:bodyPr>
          <a:lstStyle/>
          <a:p>
            <a:pPr indent="-171450" lvl="0" marL="171450" marR="0" rtl="0" algn="l">
              <a:lnSpc>
                <a:spcPct val="100000"/>
              </a:lnSpc>
              <a:spcBef>
                <a:spcPts val="0"/>
              </a:spcBef>
              <a:spcAft>
                <a:spcPts val="0"/>
              </a:spcAft>
              <a:buClr>
                <a:srgbClr val="000000"/>
              </a:buClr>
              <a:buSzPts val="2000"/>
              <a:buFont typeface="Arial  "/>
              <a:buChar char="•"/>
            </a:pPr>
            <a:r>
              <a:rPr b="0" i="0" lang="en-US" sz="2000" u="none" cap="none" strike="noStrike">
                <a:solidFill>
                  <a:srgbClr val="000000"/>
                </a:solidFill>
                <a:latin typeface="Arial"/>
                <a:ea typeface="Arial"/>
                <a:cs typeface="Arial"/>
                <a:sym typeface="Arial"/>
              </a:rPr>
              <a:t>Program development materials (e.g., academic syllabus, website, course materials, program evaluation)​. For this type of evidence, describe your role in the program (e.g., original proposer, development, teaching, co-teaching, etc.) in your rationale.</a:t>
            </a:r>
            <a:endParaRPr/>
          </a:p>
          <a:p>
            <a:pPr indent="-171450" lvl="0" marL="171450" marR="0" rtl="0" algn="l">
              <a:lnSpc>
                <a:spcPct val="100000"/>
              </a:lnSpc>
              <a:spcBef>
                <a:spcPts val="0"/>
              </a:spcBef>
              <a:spcAft>
                <a:spcPts val="0"/>
              </a:spcAft>
              <a:buClr>
                <a:srgbClr val="000000"/>
              </a:buClr>
              <a:buSzPts val="2000"/>
              <a:buFont typeface="Arial  "/>
              <a:buChar char="•"/>
            </a:pPr>
            <a:r>
              <a:rPr b="0" i="0" lang="en-US" sz="2000" u="none" cap="none" strike="noStrike">
                <a:solidFill>
                  <a:srgbClr val="000000"/>
                </a:solidFill>
                <a:latin typeface="Arial"/>
                <a:ea typeface="Arial"/>
                <a:cs typeface="Arial"/>
                <a:sym typeface="Arial"/>
              </a:rPr>
              <a:t>Credential / certifications relevant to leadership in IPC (e.g., Six sigma black belt, CPHQ, CPH, CEU/CPD)​. For this type of evidence, describe programs or outcomes that resulted from you having achieved this credential or certification, in your rationale. </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*all supporting evidence provided must be within the last ten years</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88"/>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AL-CIP™ Resources</a:t>
            </a:r>
            <a:endParaRPr/>
          </a:p>
        </p:txBody>
      </p:sp>
      <p:sp>
        <p:nvSpPr>
          <p:cNvPr id="998" name="Google Shape;998;p88"/>
          <p:cNvSpPr txBox="1"/>
          <p:nvPr>
            <p:ph idx="1" type="body"/>
          </p:nvPr>
        </p:nvSpPr>
        <p:spPr>
          <a:xfrm>
            <a:off x="649288" y="1620078"/>
            <a:ext cx="10960100" cy="4323522"/>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000"/>
              <a:buFont typeface="Arial"/>
              <a:buNone/>
            </a:pPr>
            <a:r>
              <a:rPr lang="en-US"/>
              <a:t>Visit the CBIC website to learn more: </a:t>
            </a:r>
            <a:r>
              <a:rPr lang="en-US" u="sng">
                <a:solidFill>
                  <a:schemeClr val="hlink"/>
                </a:solidFill>
                <a:hlinkClick r:id="rId3"/>
              </a:rPr>
              <a:t>https://www.cbic.org/CBIC/Get-Certified/Get-Started/Advanced-Certification-in-Infection-Prevention.htm</a:t>
            </a:r>
            <a:endParaRPr/>
          </a:p>
          <a:p>
            <a:pPr indent="0" lvl="0" marL="0" rtl="0" algn="l">
              <a:lnSpc>
                <a:spcPct val="100000"/>
              </a:lnSpc>
              <a:spcBef>
                <a:spcPts val="1000"/>
              </a:spcBef>
              <a:spcAft>
                <a:spcPts val="0"/>
              </a:spcAft>
              <a:buClr>
                <a:schemeClr val="dk1"/>
              </a:buClr>
              <a:buSzPts val="2000"/>
              <a:buFont typeface="Arial"/>
              <a:buNone/>
            </a:pPr>
            <a:r>
              <a:t/>
            </a:r>
            <a:endParaRPr/>
          </a:p>
          <a:p>
            <a:pPr indent="-342900" lvl="0" marL="342900" rtl="0" algn="l">
              <a:lnSpc>
                <a:spcPct val="100000"/>
              </a:lnSpc>
              <a:spcBef>
                <a:spcPts val="1000"/>
              </a:spcBef>
              <a:spcAft>
                <a:spcPts val="0"/>
              </a:spcAft>
              <a:buClr>
                <a:schemeClr val="dk1"/>
              </a:buClr>
              <a:buSzPts val="2000"/>
              <a:buFont typeface="Arial"/>
              <a:buChar char="•"/>
            </a:pPr>
            <a:r>
              <a:rPr lang="en-US"/>
              <a:t>Frequently asked questions</a:t>
            </a:r>
            <a:endParaRPr/>
          </a:p>
          <a:p>
            <a:pPr indent="-342900" lvl="0" marL="342900" rtl="0" algn="l">
              <a:lnSpc>
                <a:spcPct val="100000"/>
              </a:lnSpc>
              <a:spcBef>
                <a:spcPts val="1000"/>
              </a:spcBef>
              <a:spcAft>
                <a:spcPts val="0"/>
              </a:spcAft>
              <a:buClr>
                <a:schemeClr val="dk1"/>
              </a:buClr>
              <a:buSzPts val="2000"/>
              <a:buFont typeface="Arial"/>
              <a:buChar char="•"/>
            </a:pPr>
            <a:r>
              <a:rPr lang="en-US"/>
              <a:t>Tips for Success Document</a:t>
            </a:r>
            <a:endParaRPr/>
          </a:p>
          <a:p>
            <a:pPr indent="-342900" lvl="0" marL="342900" rtl="0" algn="l">
              <a:lnSpc>
                <a:spcPct val="100000"/>
              </a:lnSpc>
              <a:spcBef>
                <a:spcPts val="1000"/>
              </a:spcBef>
              <a:spcAft>
                <a:spcPts val="0"/>
              </a:spcAft>
              <a:buClr>
                <a:schemeClr val="dk1"/>
              </a:buClr>
              <a:buSzPts val="2000"/>
              <a:buFont typeface="Arial"/>
              <a:buChar char="•"/>
            </a:pPr>
            <a:r>
              <a:rPr lang="en-US"/>
              <a:t>Pre-recorded webinar</a:t>
            </a:r>
            <a:endParaRPr/>
          </a:p>
          <a:p>
            <a:pPr indent="-342900" lvl="0" marL="342900" rtl="0" algn="l">
              <a:lnSpc>
                <a:spcPct val="100000"/>
              </a:lnSpc>
              <a:spcBef>
                <a:spcPts val="1000"/>
              </a:spcBef>
              <a:spcAft>
                <a:spcPts val="0"/>
              </a:spcAft>
              <a:buClr>
                <a:schemeClr val="dk1"/>
              </a:buClr>
              <a:buSzPts val="2000"/>
              <a:buFont typeface="Arial"/>
              <a:buChar char="•"/>
            </a:pPr>
            <a:r>
              <a:rPr lang="en-US"/>
              <a:t>Sign up for an informational session</a:t>
            </a:r>
            <a:endParaRPr/>
          </a:p>
          <a:p>
            <a:pPr indent="-342900" lvl="0" marL="342900" rtl="0" algn="l">
              <a:lnSpc>
                <a:spcPct val="100000"/>
              </a:lnSpc>
              <a:spcBef>
                <a:spcPts val="1000"/>
              </a:spcBef>
              <a:spcAft>
                <a:spcPts val="0"/>
              </a:spcAft>
              <a:buClr>
                <a:schemeClr val="dk1"/>
              </a:buClr>
              <a:buSzPts val="2000"/>
              <a:buFont typeface="Arial"/>
              <a:buChar char="•"/>
            </a:pPr>
            <a:r>
              <a:rPr lang="en-US"/>
              <a:t>Read more about the framework</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89"/>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We asked! What does certification mean to you?</a:t>
            </a:r>
            <a:endParaRPr/>
          </a:p>
        </p:txBody>
      </p:sp>
      <p:pic>
        <p:nvPicPr>
          <p:cNvPr descr="A screenshot of a website&#10;&#10;Description automatically generated" id="1005" name="Google Shape;1005;p89"/>
          <p:cNvPicPr preferRelativeResize="0"/>
          <p:nvPr/>
        </p:nvPicPr>
        <p:blipFill rotWithShape="1">
          <a:blip r:embed="rId3">
            <a:alphaModFix/>
          </a:blip>
          <a:srcRect b="0" l="0" r="0" t="0"/>
          <a:stretch/>
        </p:blipFill>
        <p:spPr>
          <a:xfrm>
            <a:off x="1391477" y="1227641"/>
            <a:ext cx="8600661" cy="505502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90"/>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We asked! What does certification mean to you?</a:t>
            </a:r>
            <a:endParaRPr/>
          </a:p>
        </p:txBody>
      </p:sp>
      <p:sp>
        <p:nvSpPr>
          <p:cNvPr id="1012" name="Google Shape;1012;p90"/>
          <p:cNvSpPr txBox="1"/>
          <p:nvPr>
            <p:ph idx="1" type="body"/>
          </p:nvPr>
        </p:nvSpPr>
        <p:spPr>
          <a:xfrm>
            <a:off x="649288" y="1620078"/>
            <a:ext cx="10960100" cy="4323522"/>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Clr>
                <a:schemeClr val="dk1"/>
              </a:buClr>
              <a:buSzPts val="2000"/>
              <a:buFont typeface="Arial"/>
              <a:buChar char="•"/>
            </a:pPr>
            <a:r>
              <a:rPr i="0" lang="en-US"/>
              <a:t>Being a CIC® means that I have reached a level of proficiency as an IP professional where I am respected and relied on for my expertise. I take pride in being recognized for the professional practice experience and scientific knowledge base required to be an independent IP professional.</a:t>
            </a:r>
            <a:endParaRPr/>
          </a:p>
          <a:p>
            <a:pPr indent="-342900" lvl="0" marL="342900" rtl="0" algn="l">
              <a:lnSpc>
                <a:spcPct val="100000"/>
              </a:lnSpc>
              <a:spcBef>
                <a:spcPts val="1000"/>
              </a:spcBef>
              <a:spcAft>
                <a:spcPts val="0"/>
              </a:spcAft>
              <a:buClr>
                <a:schemeClr val="dk1"/>
              </a:buClr>
              <a:buSzPts val="2000"/>
              <a:buFont typeface="Arial"/>
              <a:buChar char="•"/>
            </a:pPr>
            <a:r>
              <a:rPr i="0" lang="en-US"/>
              <a:t>I </a:t>
            </a:r>
            <a:r>
              <a:rPr lang="en-US"/>
              <a:t>became CIC® </a:t>
            </a:r>
            <a:r>
              <a:rPr i="0" lang="en-US"/>
              <a:t>certified for a few reasons. To identify any knowledge gaps while I was learning to be an IP, validate my self-training, in other words to prove to myself and others that “I knew what I knew”.</a:t>
            </a:r>
            <a:endParaRPr/>
          </a:p>
          <a:p>
            <a:pPr indent="-342900" lvl="0" marL="342900" rtl="0" algn="l">
              <a:lnSpc>
                <a:spcPct val="100000"/>
              </a:lnSpc>
              <a:spcBef>
                <a:spcPts val="1000"/>
              </a:spcBef>
              <a:spcAft>
                <a:spcPts val="0"/>
              </a:spcAft>
              <a:buClr>
                <a:schemeClr val="dk1"/>
              </a:buClr>
              <a:buSzPts val="2000"/>
              <a:buFont typeface="Arial"/>
              <a:buChar char="•"/>
            </a:pPr>
            <a:r>
              <a:rPr lang="en-US"/>
              <a:t>I have worked in the senior living industry for 30 years and feel that learning and growth are essential to nursing practices.  This certification adds another layer of expertise and can be applied to many different aspects of care delivery.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2">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91"/>
          <p:cNvSpPr txBox="1"/>
          <p:nvPr>
            <p:ph type="ctrTitle"/>
          </p:nvPr>
        </p:nvSpPr>
        <p:spPr>
          <a:xfrm>
            <a:off x="649356" y="99391"/>
            <a:ext cx="10889973" cy="815009"/>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lt2"/>
              </a:buClr>
              <a:buSzPts val="2800"/>
              <a:buFont typeface="Georgia"/>
              <a:buNone/>
            </a:pPr>
            <a:r>
              <a:rPr lang="en-US"/>
              <a:t>Celebrate your certification!</a:t>
            </a:r>
            <a:endParaRPr/>
          </a:p>
        </p:txBody>
      </p:sp>
      <p:pic>
        <p:nvPicPr>
          <p:cNvPr descr="A screenshot of a website&#10;&#10;Description automatically generated" id="1019" name="Google Shape;1019;p91"/>
          <p:cNvPicPr preferRelativeResize="0"/>
          <p:nvPr/>
        </p:nvPicPr>
        <p:blipFill rotWithShape="1">
          <a:blip r:embed="rId3">
            <a:alphaModFix/>
          </a:blip>
          <a:srcRect b="0" l="0" r="0" t="0"/>
          <a:stretch/>
        </p:blipFill>
        <p:spPr>
          <a:xfrm>
            <a:off x="949029" y="2059962"/>
            <a:ext cx="9103112" cy="4448413"/>
          </a:xfrm>
          <a:prstGeom prst="rect">
            <a:avLst/>
          </a:prstGeom>
          <a:noFill/>
          <a:ln>
            <a:noFill/>
          </a:ln>
        </p:spPr>
      </p:pic>
      <p:sp>
        <p:nvSpPr>
          <p:cNvPr id="1020" name="Google Shape;1020;p91"/>
          <p:cNvSpPr txBox="1"/>
          <p:nvPr/>
        </p:nvSpPr>
        <p:spPr>
          <a:xfrm>
            <a:off x="949029" y="1316365"/>
            <a:ext cx="7549512" cy="34163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1800"/>
              <a:buFont typeface="Arial"/>
              <a:buNone/>
            </a:pPr>
            <a:r>
              <a:rPr b="1" i="0" lang="en-US" sz="1800" u="none" cap="none" strike="noStrike">
                <a:solidFill>
                  <a:srgbClr val="000000"/>
                </a:solidFill>
                <a:latin typeface="Georgia"/>
                <a:ea typeface="Georgia"/>
                <a:cs typeface="Georgia"/>
                <a:sym typeface="Georgia"/>
              </a:rPr>
              <a:t>CBIC Corner: Share your certification journey with us</a:t>
            </a:r>
            <a:endParaRPr b="1" i="0" sz="2000" u="none" cap="none" strike="noStrike">
              <a:solidFill>
                <a:srgbClr val="000000"/>
              </a:solidFill>
              <a:latin typeface="Georgia"/>
              <a:ea typeface="Georgia"/>
              <a:cs typeface="Georgia"/>
              <a:sym typeface="Georgia"/>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92"/>
          <p:cNvSpPr txBox="1"/>
          <p:nvPr>
            <p:ph type="ctrTitle"/>
          </p:nvPr>
        </p:nvSpPr>
        <p:spPr>
          <a:xfrm>
            <a:off x="3693012" y="3103857"/>
            <a:ext cx="4806000" cy="1297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2"/>
              </a:buClr>
              <a:buSzPts val="4000"/>
              <a:buFont typeface="Georgia"/>
              <a:buNone/>
            </a:pPr>
            <a:r>
              <a:rPr lang="en-US" sz="4000">
                <a:solidFill>
                  <a:schemeClr val="dk2"/>
                </a:solidFill>
                <a:latin typeface="Georgia"/>
                <a:ea typeface="Georgia"/>
                <a:cs typeface="Georgia"/>
                <a:sym typeface="Georgia"/>
              </a:rPr>
              <a:t>Thank you!</a:t>
            </a:r>
            <a:endParaRPr/>
          </a:p>
        </p:txBody>
      </p:sp>
      <p:sp>
        <p:nvSpPr>
          <p:cNvPr descr="Handshake" id="1027" name="Google Shape;1027;p92"/>
          <p:cNvSpPr/>
          <p:nvPr/>
        </p:nvSpPr>
        <p:spPr>
          <a:xfrm>
            <a:off x="340470" y="1815320"/>
            <a:ext cx="4141760" cy="4141760"/>
          </a:xfrm>
          <a:custGeom>
            <a:rect b="b" l="l" r="r" t="t"/>
            <a:pathLst>
              <a:path extrusionOk="0" h="4377846" w="4141760">
                <a:moveTo>
                  <a:pt x="0" y="0"/>
                </a:moveTo>
                <a:lnTo>
                  <a:pt x="4141760" y="0"/>
                </a:lnTo>
                <a:lnTo>
                  <a:pt x="4141760" y="4377846"/>
                </a:lnTo>
                <a:lnTo>
                  <a:pt x="0" y="4377846"/>
                </a:lnTo>
                <a:close/>
              </a:path>
            </a:pathLst>
          </a:custGeom>
          <a:noFill/>
          <a:ln>
            <a:noFill/>
          </a:ln>
        </p:spPr>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93"/>
          <p:cNvSpPr txBox="1"/>
          <p:nvPr>
            <p:ph type="title"/>
          </p:nvPr>
        </p:nvSpPr>
        <p:spPr>
          <a:xfrm>
            <a:off x="606288" y="254647"/>
            <a:ext cx="10972800" cy="1084468"/>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dk2"/>
              </a:buClr>
              <a:buSzPts val="4800"/>
              <a:buFont typeface="Georgia"/>
              <a:buNone/>
            </a:pPr>
            <a:r>
              <a:rPr lang="en-US"/>
              <a:t>Contact CBIC:</a:t>
            </a:r>
            <a:endParaRPr/>
          </a:p>
        </p:txBody>
      </p:sp>
      <p:sp>
        <p:nvSpPr>
          <p:cNvPr id="1034" name="Google Shape;1034;p93"/>
          <p:cNvSpPr txBox="1"/>
          <p:nvPr>
            <p:ph idx="1" type="body"/>
          </p:nvPr>
        </p:nvSpPr>
        <p:spPr>
          <a:xfrm>
            <a:off x="7170057" y="2553628"/>
            <a:ext cx="4409168" cy="3106943"/>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dk1"/>
              </a:buClr>
              <a:buSzPts val="4000"/>
              <a:buFont typeface="Arial"/>
              <a:buNone/>
            </a:pPr>
            <a:r>
              <a:t/>
            </a:r>
            <a:endParaRPr sz="4000"/>
          </a:p>
          <a:p>
            <a:pPr indent="0" lvl="0" marL="0" rtl="0" algn="ctr">
              <a:lnSpc>
                <a:spcPct val="100000"/>
              </a:lnSpc>
              <a:spcBef>
                <a:spcPts val="1000"/>
              </a:spcBef>
              <a:spcAft>
                <a:spcPts val="0"/>
              </a:spcAft>
              <a:buClr>
                <a:schemeClr val="dk1"/>
              </a:buClr>
              <a:buSzPts val="4000"/>
              <a:buFont typeface="Arial"/>
              <a:buNone/>
            </a:pPr>
            <a:r>
              <a:t/>
            </a:r>
            <a:endParaRPr sz="4000"/>
          </a:p>
          <a:p>
            <a:pPr indent="0" lvl="0" marL="0" rtl="0" algn="ctr">
              <a:lnSpc>
                <a:spcPct val="100000"/>
              </a:lnSpc>
              <a:spcBef>
                <a:spcPts val="1000"/>
              </a:spcBef>
              <a:spcAft>
                <a:spcPts val="0"/>
              </a:spcAft>
              <a:buClr>
                <a:schemeClr val="dk1"/>
              </a:buClr>
              <a:buSzPts val="4000"/>
              <a:buFont typeface="Arial"/>
              <a:buNone/>
            </a:pPr>
            <a:r>
              <a:t/>
            </a:r>
            <a:endParaRPr sz="4000"/>
          </a:p>
        </p:txBody>
      </p:sp>
      <p:pic>
        <p:nvPicPr>
          <p:cNvPr id="1035" name="Google Shape;1035;p93"/>
          <p:cNvPicPr preferRelativeResize="0"/>
          <p:nvPr/>
        </p:nvPicPr>
        <p:blipFill rotWithShape="1">
          <a:blip r:embed="rId3">
            <a:alphaModFix/>
          </a:blip>
          <a:srcRect b="0" l="0" r="0" t="0"/>
          <a:stretch/>
        </p:blipFill>
        <p:spPr>
          <a:xfrm>
            <a:off x="726356" y="1509486"/>
            <a:ext cx="5934198" cy="5348514"/>
          </a:xfrm>
          <a:prstGeom prst="rect">
            <a:avLst/>
          </a:prstGeom>
          <a:noFill/>
          <a:ln>
            <a:noFill/>
          </a:ln>
        </p:spPr>
      </p:pic>
      <p:sp>
        <p:nvSpPr>
          <p:cNvPr id="1036" name="Google Shape;1036;p93"/>
          <p:cNvSpPr txBox="1"/>
          <p:nvPr/>
        </p:nvSpPr>
        <p:spPr>
          <a:xfrm>
            <a:off x="6780623" y="3696028"/>
            <a:ext cx="5248408"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6192F"/>
              </a:buClr>
              <a:buSzPts val="2800"/>
              <a:buFont typeface="Arial"/>
              <a:buNone/>
            </a:pPr>
            <a:r>
              <a:rPr b="0" i="0" lang="en-US" sz="2800" u="none" cap="none" strike="noStrike">
                <a:solidFill>
                  <a:srgbClr val="06192F"/>
                </a:solidFill>
                <a:latin typeface="Georgia"/>
                <a:ea typeface="Georgia"/>
                <a:cs typeface="Georgia"/>
                <a:sym typeface="Georgia"/>
              </a:rPr>
              <a:t>jdangles@cbic.org or info@cbic.org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28"/>
          <p:cNvSpPr txBox="1"/>
          <p:nvPr>
            <p:ph type="title"/>
          </p:nvPr>
        </p:nvSpPr>
        <p:spPr>
          <a:xfrm>
            <a:off x="0" y="-369006"/>
            <a:ext cx="1085893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sz="4400"/>
              <a:t>Presenter Evaluation/IPU/Cert of Completion</a:t>
            </a:r>
            <a:endParaRPr sz="4400"/>
          </a:p>
        </p:txBody>
      </p:sp>
      <p:pic>
        <p:nvPicPr>
          <p:cNvPr descr="A qr code on a white background&#10;&#10;AI-generated content may be incorrect." id="1042" name="Google Shape;1042;p28"/>
          <p:cNvPicPr preferRelativeResize="0"/>
          <p:nvPr/>
        </p:nvPicPr>
        <p:blipFill rotWithShape="1">
          <a:blip r:embed="rId3">
            <a:alphaModFix/>
          </a:blip>
          <a:srcRect b="0" l="0" r="0" t="0"/>
          <a:stretch/>
        </p:blipFill>
        <p:spPr>
          <a:xfrm>
            <a:off x="4600366" y="2900152"/>
            <a:ext cx="2991267" cy="3038899"/>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2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SSI Questions for Dr. Edmiston</a:t>
            </a:r>
            <a:endParaRPr/>
          </a:p>
        </p:txBody>
      </p:sp>
      <p:pic>
        <p:nvPicPr>
          <p:cNvPr descr="A qr code on a white background&#10;&#10;AI-generated content may be incorrect." id="1048" name="Google Shape;1048;p29"/>
          <p:cNvPicPr preferRelativeResize="0"/>
          <p:nvPr/>
        </p:nvPicPr>
        <p:blipFill rotWithShape="1">
          <a:blip r:embed="rId3">
            <a:alphaModFix/>
          </a:blip>
          <a:srcRect b="0" l="0" r="0" t="0"/>
          <a:stretch/>
        </p:blipFill>
        <p:spPr>
          <a:xfrm>
            <a:off x="4533682" y="2833468"/>
            <a:ext cx="3124636" cy="3172268"/>
          </a:xfrm>
          <a:prstGeom prst="rect">
            <a:avLst/>
          </a:prstGeom>
          <a:noFill/>
          <a:ln>
            <a:noFill/>
          </a:ln>
        </p:spPr>
      </p:pic>
      <p:sp>
        <p:nvSpPr>
          <p:cNvPr id="1049" name="Google Shape;1049;p29"/>
          <p:cNvSpPr txBox="1"/>
          <p:nvPr/>
        </p:nvSpPr>
        <p:spPr>
          <a:xfrm>
            <a:off x="4622100" y="2088725"/>
            <a:ext cx="3429000" cy="7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3F3F3F"/>
                </a:solidFill>
                <a:latin typeface="Calibri"/>
                <a:ea typeface="Calibri"/>
                <a:cs typeface="Calibri"/>
                <a:sym typeface="Calibri"/>
              </a:rPr>
              <a:t>SSI Office Hours 3rd Friday of the Month 2-3 pm</a:t>
            </a:r>
            <a:endParaRPr sz="2000">
              <a:solidFill>
                <a:srgbClr val="3F3F3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3dc8aa1c94a_0_495"/>
          <p:cNvSpPr txBox="1"/>
          <p:nvPr/>
        </p:nvSpPr>
        <p:spPr>
          <a:xfrm>
            <a:off x="1067850" y="569925"/>
            <a:ext cx="8768100" cy="106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800">
                <a:solidFill>
                  <a:srgbClr val="3F3F3F"/>
                </a:solidFill>
                <a:latin typeface="Calibri"/>
                <a:ea typeface="Calibri"/>
                <a:cs typeface="Calibri"/>
                <a:sym typeface="Calibri"/>
              </a:rPr>
              <a:t>Global Health Survey Update</a:t>
            </a:r>
            <a:endParaRPr sz="4800">
              <a:solidFill>
                <a:srgbClr val="3F3F3F"/>
              </a:solidFill>
              <a:latin typeface="Calibri"/>
              <a:ea typeface="Calibri"/>
              <a:cs typeface="Calibri"/>
              <a:sym typeface="Calibri"/>
            </a:endParaRPr>
          </a:p>
          <a:p>
            <a:pPr indent="0" lvl="0" marL="0" rtl="0" algn="l">
              <a:spcBef>
                <a:spcPts val="0"/>
              </a:spcBef>
              <a:spcAft>
                <a:spcPts val="0"/>
              </a:spcAft>
              <a:buNone/>
            </a:pPr>
            <a:r>
              <a:t/>
            </a:r>
            <a:endParaRPr sz="2000">
              <a:solidFill>
                <a:srgbClr val="3F3F3F"/>
              </a:solidFill>
              <a:latin typeface="Calibri"/>
              <a:ea typeface="Calibri"/>
              <a:cs typeface="Calibri"/>
              <a:sym typeface="Calibri"/>
            </a:endParaRPr>
          </a:p>
        </p:txBody>
      </p:sp>
      <p:pic>
        <p:nvPicPr>
          <p:cNvPr id="223" name="Google Shape;223;g3dc8aa1c94a_0_495"/>
          <p:cNvPicPr preferRelativeResize="0"/>
          <p:nvPr/>
        </p:nvPicPr>
        <p:blipFill>
          <a:blip r:embed="rId3">
            <a:alphaModFix/>
          </a:blip>
          <a:stretch>
            <a:fillRect/>
          </a:stretch>
        </p:blipFill>
        <p:spPr>
          <a:xfrm>
            <a:off x="1906025" y="2843400"/>
            <a:ext cx="2413424" cy="2322008"/>
          </a:xfrm>
          <a:prstGeom prst="rect">
            <a:avLst/>
          </a:prstGeom>
          <a:noFill/>
          <a:ln>
            <a:noFill/>
          </a:ln>
        </p:spPr>
      </p:pic>
      <p:sp>
        <p:nvSpPr>
          <p:cNvPr id="224" name="Google Shape;224;g3dc8aa1c94a_0_495"/>
          <p:cNvSpPr txBox="1"/>
          <p:nvPr/>
        </p:nvSpPr>
        <p:spPr>
          <a:xfrm>
            <a:off x="1446986" y="2916736"/>
            <a:ext cx="5758500" cy="5758500"/>
          </a:xfrm>
          <a:prstGeom prst="rect">
            <a:avLst/>
          </a:prstGeom>
          <a:noFill/>
          <a:ln>
            <a:noFill/>
          </a:ln>
        </p:spPr>
        <p:txBody>
          <a:bodyPr anchorCtr="0" anchor="ctr" bIns="175500" lIns="175500" spcFirstLastPara="1" rIns="175500" wrap="square" tIns="175500">
            <a:noAutofit/>
          </a:bodyPr>
          <a:lstStyle/>
          <a:p>
            <a:pPr indent="0" lvl="0" marL="0" rtl="0" algn="l">
              <a:lnSpc>
                <a:spcPct val="115000"/>
              </a:lnSpc>
              <a:spcBef>
                <a:spcPts val="2111"/>
              </a:spcBef>
              <a:spcAft>
                <a:spcPts val="2111"/>
              </a:spcAft>
              <a:buNone/>
            </a:pPr>
            <a:r>
              <a:rPr b="1" lang="en-US" sz="2207" u="sng">
                <a:highlight>
                  <a:srgbClr val="FFFFFF"/>
                </a:highlight>
              </a:rPr>
              <a:t>Hospital</a:t>
            </a:r>
            <a:r>
              <a:rPr b="1" lang="en-US" sz="2207">
                <a:highlight>
                  <a:srgbClr val="FFFFFF"/>
                </a:highlight>
              </a:rPr>
              <a:t> IP Survey </a:t>
            </a:r>
            <a:r>
              <a:rPr lang="en-US" sz="2207">
                <a:highlight>
                  <a:srgbClr val="FFFFFF"/>
                </a:highlight>
              </a:rPr>
              <a:t>-</a:t>
            </a:r>
            <a:r>
              <a:rPr lang="en-US" sz="2207" u="sng">
                <a:solidFill>
                  <a:schemeClr val="hlink"/>
                </a:solidFill>
                <a:highlight>
                  <a:srgbClr val="FFFFFF"/>
                </a:highlight>
                <a:latin typeface="Roboto"/>
                <a:ea typeface="Roboto"/>
                <a:cs typeface="Roboto"/>
                <a:sym typeface="Roboto"/>
                <a:hlinkClick r:id="rId4"/>
              </a:rPr>
              <a:t>https://redcap.link/5uxirots</a:t>
            </a:r>
            <a:r>
              <a:rPr lang="en-US" sz="2207">
                <a:solidFill>
                  <a:srgbClr val="242424"/>
                </a:solidFill>
                <a:highlight>
                  <a:srgbClr val="FFFFFF"/>
                </a:highlight>
                <a:latin typeface="Roboto"/>
                <a:ea typeface="Roboto"/>
                <a:cs typeface="Roboto"/>
                <a:sym typeface="Roboto"/>
              </a:rPr>
              <a:t>  </a:t>
            </a:r>
            <a:endParaRPr sz="2207">
              <a:solidFill>
                <a:srgbClr val="242424"/>
              </a:solidFill>
              <a:highlight>
                <a:srgbClr val="FFFFFF"/>
              </a:highlight>
              <a:latin typeface="Roboto"/>
              <a:ea typeface="Roboto"/>
              <a:cs typeface="Roboto"/>
              <a:sym typeface="Roboto"/>
            </a:endParaRPr>
          </a:p>
        </p:txBody>
      </p:sp>
      <p:pic>
        <p:nvPicPr>
          <p:cNvPr id="225" name="Google Shape;225;g3dc8aa1c94a_0_495"/>
          <p:cNvPicPr preferRelativeResize="0"/>
          <p:nvPr/>
        </p:nvPicPr>
        <p:blipFill>
          <a:blip r:embed="rId5">
            <a:alphaModFix/>
          </a:blip>
          <a:stretch>
            <a:fillRect/>
          </a:stretch>
        </p:blipFill>
        <p:spPr>
          <a:xfrm>
            <a:off x="7574050" y="2797687"/>
            <a:ext cx="2413425" cy="2413425"/>
          </a:xfrm>
          <a:prstGeom prst="rect">
            <a:avLst/>
          </a:prstGeom>
          <a:noFill/>
          <a:ln>
            <a:noFill/>
          </a:ln>
        </p:spPr>
      </p:pic>
      <p:sp>
        <p:nvSpPr>
          <p:cNvPr id="226" name="Google Shape;226;g3dc8aa1c94a_0_495"/>
          <p:cNvSpPr txBox="1"/>
          <p:nvPr/>
        </p:nvSpPr>
        <p:spPr>
          <a:xfrm>
            <a:off x="7205475" y="4485325"/>
            <a:ext cx="40242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100"/>
              </a:spcBef>
              <a:spcAft>
                <a:spcPts val="0"/>
              </a:spcAft>
              <a:buNone/>
            </a:pPr>
            <a:r>
              <a:rPr b="1" lang="en-US" sz="2200" u="sng">
                <a:highlight>
                  <a:srgbClr val="FFFFFF"/>
                </a:highlight>
              </a:rPr>
              <a:t>LTCF</a:t>
            </a:r>
            <a:r>
              <a:rPr b="1" lang="en-US" sz="2200">
                <a:highlight>
                  <a:srgbClr val="FFFFFF"/>
                </a:highlight>
              </a:rPr>
              <a:t> Survey</a:t>
            </a:r>
            <a:r>
              <a:rPr lang="en-US" sz="2200">
                <a:highlight>
                  <a:srgbClr val="FFFFFF"/>
                </a:highlight>
              </a:rPr>
              <a:t> - </a:t>
            </a:r>
            <a:r>
              <a:rPr lang="en-US" sz="2200" u="sng">
                <a:solidFill>
                  <a:schemeClr val="hlink"/>
                </a:solidFill>
                <a:highlight>
                  <a:srgbClr val="FFFFFF"/>
                </a:highlight>
                <a:latin typeface="Roboto"/>
                <a:ea typeface="Roboto"/>
                <a:cs typeface="Roboto"/>
                <a:sym typeface="Roboto"/>
                <a:hlinkClick r:id="rId6"/>
              </a:rPr>
              <a:t>https://redcap.link/ltc_az</a:t>
            </a:r>
            <a:endParaRPr sz="2200" u="sng">
              <a:solidFill>
                <a:schemeClr val="hlink"/>
              </a:solidFill>
              <a:highlight>
                <a:srgbClr val="FFFFFF"/>
              </a:highlight>
              <a:latin typeface="Roboto"/>
              <a:ea typeface="Roboto"/>
              <a:cs typeface="Roboto"/>
              <a:sym typeface="Roboto"/>
            </a:endParaRPr>
          </a:p>
          <a:p>
            <a:pPr indent="0" lvl="0" marL="0" rtl="0" algn="l">
              <a:lnSpc>
                <a:spcPct val="115000"/>
              </a:lnSpc>
              <a:spcBef>
                <a:spcPts val="1100"/>
              </a:spcBef>
              <a:spcAft>
                <a:spcPts val="1100"/>
              </a:spcAft>
              <a:buNone/>
            </a:pPr>
            <a:r>
              <a:rPr lang="en-US" sz="1150">
                <a:highlight>
                  <a:srgbClr val="FFFFFF"/>
                </a:highlight>
              </a:rPr>
              <a:t> </a:t>
            </a:r>
            <a:endParaRPr sz="1150">
              <a:highlight>
                <a:srgbClr val="FFFFFF"/>
              </a:highlight>
            </a:endParaRPr>
          </a:p>
        </p:txBody>
      </p:sp>
      <p:sp>
        <p:nvSpPr>
          <p:cNvPr id="227" name="Google Shape;227;g3dc8aa1c94a_0_495"/>
          <p:cNvSpPr txBox="1"/>
          <p:nvPr/>
        </p:nvSpPr>
        <p:spPr>
          <a:xfrm>
            <a:off x="2445700" y="1900825"/>
            <a:ext cx="7061700" cy="77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900">
                <a:solidFill>
                  <a:srgbClr val="3F3F3F"/>
                </a:solidFill>
                <a:latin typeface="Calibri"/>
                <a:ea typeface="Calibri"/>
                <a:cs typeface="Calibri"/>
                <a:sym typeface="Calibri"/>
              </a:rPr>
              <a:t>Open NOW! </a:t>
            </a:r>
            <a:r>
              <a:rPr b="1" lang="en-US" sz="2900">
                <a:solidFill>
                  <a:srgbClr val="3F3F3F"/>
                </a:solidFill>
                <a:latin typeface="Calibri"/>
                <a:ea typeface="Calibri"/>
                <a:cs typeface="Calibri"/>
                <a:sym typeface="Calibri"/>
              </a:rPr>
              <a:t>Due April 10 2026</a:t>
            </a:r>
            <a:endParaRPr b="1" sz="2900">
              <a:solidFill>
                <a:srgbClr val="3F3F3F"/>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g3dc8aa1c94a_1_3"/>
          <p:cNvSpPr txBox="1"/>
          <p:nvPr>
            <p:ph type="title"/>
          </p:nvPr>
        </p:nvSpPr>
        <p:spPr>
          <a:xfrm>
            <a:off x="1097280" y="286603"/>
            <a:ext cx="10058400" cy="14508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US" sz="5800"/>
              <a:t>Thank YOU!</a:t>
            </a:r>
            <a:endParaRPr sz="5800"/>
          </a:p>
        </p:txBody>
      </p:sp>
      <p:sp>
        <p:nvSpPr>
          <p:cNvPr id="1055" name="Google Shape;1055;g3dc8aa1c94a_1_3"/>
          <p:cNvSpPr txBox="1"/>
          <p:nvPr/>
        </p:nvSpPr>
        <p:spPr>
          <a:xfrm>
            <a:off x="1954650" y="2245275"/>
            <a:ext cx="8282700" cy="391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rgbClr val="3F3F3F"/>
                </a:solidFill>
                <a:latin typeface="Calibri"/>
                <a:ea typeface="Calibri"/>
                <a:cs typeface="Calibri"/>
                <a:sym typeface="Calibri"/>
              </a:rPr>
              <a:t>Next Chapter Meeting:</a:t>
            </a:r>
            <a:endParaRPr sz="3600">
              <a:solidFill>
                <a:srgbClr val="3F3F3F"/>
              </a:solidFill>
              <a:latin typeface="Calibri"/>
              <a:ea typeface="Calibri"/>
              <a:cs typeface="Calibri"/>
              <a:sym typeface="Calibri"/>
            </a:endParaRPr>
          </a:p>
          <a:p>
            <a:pPr indent="0" lvl="0" marL="0" rtl="0" algn="ctr">
              <a:spcBef>
                <a:spcPts val="0"/>
              </a:spcBef>
              <a:spcAft>
                <a:spcPts val="0"/>
              </a:spcAft>
              <a:buNone/>
            </a:pPr>
            <a:r>
              <a:t/>
            </a:r>
            <a:endParaRPr sz="1700">
              <a:solidFill>
                <a:srgbClr val="3F3F3F"/>
              </a:solidFill>
              <a:latin typeface="Calibri"/>
              <a:ea typeface="Calibri"/>
              <a:cs typeface="Calibri"/>
              <a:sym typeface="Calibri"/>
            </a:endParaRPr>
          </a:p>
          <a:p>
            <a:pPr indent="0" lvl="0" marL="0" rtl="0" algn="ctr">
              <a:spcBef>
                <a:spcPts val="0"/>
              </a:spcBef>
              <a:spcAft>
                <a:spcPts val="0"/>
              </a:spcAft>
              <a:buNone/>
            </a:pPr>
            <a:r>
              <a:rPr lang="en-US" sz="3600">
                <a:solidFill>
                  <a:srgbClr val="3F3F3F"/>
                </a:solidFill>
                <a:latin typeface="Calibri"/>
                <a:ea typeface="Calibri"/>
                <a:cs typeface="Calibri"/>
                <a:sym typeface="Calibri"/>
              </a:rPr>
              <a:t>April 24, 2026</a:t>
            </a:r>
            <a:endParaRPr sz="3600">
              <a:solidFill>
                <a:srgbClr val="3F3F3F"/>
              </a:solidFill>
              <a:latin typeface="Calibri"/>
              <a:ea typeface="Calibri"/>
              <a:cs typeface="Calibri"/>
              <a:sym typeface="Calibri"/>
            </a:endParaRPr>
          </a:p>
          <a:p>
            <a:pPr indent="0" lvl="0" marL="0" rtl="0" algn="ctr">
              <a:spcBef>
                <a:spcPts val="0"/>
              </a:spcBef>
              <a:spcAft>
                <a:spcPts val="0"/>
              </a:spcAft>
              <a:buNone/>
            </a:pPr>
            <a:r>
              <a:rPr lang="en-US" sz="3600">
                <a:solidFill>
                  <a:srgbClr val="3F3F3F"/>
                </a:solidFill>
                <a:latin typeface="Calibri"/>
                <a:ea typeface="Calibri"/>
                <a:cs typeface="Calibri"/>
                <a:sym typeface="Calibri"/>
              </a:rPr>
              <a:t>11 AM- 330 PM</a:t>
            </a:r>
            <a:endParaRPr sz="3600">
              <a:solidFill>
                <a:srgbClr val="3F3F3F"/>
              </a:solidFill>
              <a:latin typeface="Calibri"/>
              <a:ea typeface="Calibri"/>
              <a:cs typeface="Calibri"/>
              <a:sym typeface="Calibri"/>
            </a:endParaRPr>
          </a:p>
          <a:p>
            <a:pPr indent="0" lvl="0" marL="0" rtl="0" algn="ctr">
              <a:spcBef>
                <a:spcPts val="0"/>
              </a:spcBef>
              <a:spcAft>
                <a:spcPts val="0"/>
              </a:spcAft>
              <a:buNone/>
            </a:pPr>
            <a:r>
              <a:rPr lang="en-US" sz="3600">
                <a:solidFill>
                  <a:srgbClr val="3F3F3F"/>
                </a:solidFill>
                <a:latin typeface="Calibri"/>
                <a:ea typeface="Calibri"/>
                <a:cs typeface="Calibri"/>
                <a:sym typeface="Calibri"/>
              </a:rPr>
              <a:t>Banner UMC Tucson Duval Auditorium </a:t>
            </a:r>
            <a:endParaRPr sz="3600">
              <a:solidFill>
                <a:srgbClr val="3F3F3F"/>
              </a:solidFill>
              <a:latin typeface="Calibri"/>
              <a:ea typeface="Calibri"/>
              <a:cs typeface="Calibri"/>
              <a:sym typeface="Calibri"/>
            </a:endParaRPr>
          </a:p>
          <a:p>
            <a:pPr indent="0" lvl="0" marL="0" rtl="0" algn="ctr">
              <a:spcBef>
                <a:spcPts val="0"/>
              </a:spcBef>
              <a:spcAft>
                <a:spcPts val="0"/>
              </a:spcAft>
              <a:buNone/>
            </a:pPr>
            <a:r>
              <a:t/>
            </a:r>
            <a:endParaRPr sz="1900">
              <a:solidFill>
                <a:srgbClr val="3F3F3F"/>
              </a:solidFill>
              <a:latin typeface="Calibri"/>
              <a:ea typeface="Calibri"/>
              <a:cs typeface="Calibri"/>
              <a:sym typeface="Calibri"/>
            </a:endParaRPr>
          </a:p>
          <a:p>
            <a:pPr indent="0" lvl="0" marL="0" rtl="0" algn="ctr">
              <a:spcBef>
                <a:spcPts val="0"/>
              </a:spcBef>
              <a:spcAft>
                <a:spcPts val="0"/>
              </a:spcAft>
              <a:buNone/>
            </a:pPr>
            <a:r>
              <a:rPr b="1" lang="en-US" sz="3600">
                <a:solidFill>
                  <a:srgbClr val="3F3F3F"/>
                </a:solidFill>
                <a:latin typeface="Calibri"/>
                <a:ea typeface="Calibri"/>
                <a:cs typeface="Calibri"/>
                <a:sym typeface="Calibri"/>
              </a:rPr>
              <a:t>*Communication coming 4/3/26*</a:t>
            </a:r>
            <a:endParaRPr b="1" sz="3600">
              <a:solidFill>
                <a:srgbClr val="3F3F3F"/>
              </a:solidFill>
              <a:latin typeface="Calibri"/>
              <a:ea typeface="Calibri"/>
              <a:cs typeface="Calibri"/>
              <a:sym typeface="Calibri"/>
            </a:endParaRPr>
          </a:p>
          <a:p>
            <a:pPr indent="0" lvl="0" marL="0" rtl="0" algn="l">
              <a:spcBef>
                <a:spcPts val="0"/>
              </a:spcBef>
              <a:spcAft>
                <a:spcPts val="0"/>
              </a:spcAft>
              <a:buNone/>
            </a:pPr>
            <a:r>
              <a:t/>
            </a:r>
            <a:endParaRPr sz="3600">
              <a:solidFill>
                <a:srgbClr val="3F3F3F"/>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9" name="Shape 1059"/>
        <p:cNvGrpSpPr/>
        <p:nvPr/>
      </p:nvGrpSpPr>
      <p:grpSpPr>
        <a:xfrm>
          <a:off x="0" y="0"/>
          <a:ext cx="0" cy="0"/>
          <a:chOff x="0" y="0"/>
          <a:chExt cx="0" cy="0"/>
        </a:xfrm>
      </p:grpSpPr>
      <p:pic>
        <p:nvPicPr>
          <p:cNvPr descr="A canyon with a rocky canyon&#10;&#10;AI-generated content may be incorrect." id="1060" name="Google Shape;1060;p30"/>
          <p:cNvPicPr preferRelativeResize="0"/>
          <p:nvPr/>
        </p:nvPicPr>
        <p:blipFill rotWithShape="1">
          <a:blip r:embed="rId4">
            <a:alphaModFix amt="35000"/>
          </a:blip>
          <a:srcRect b="7717" l="0" r="0" t="8950"/>
          <a:stretch/>
        </p:blipFill>
        <p:spPr>
          <a:xfrm>
            <a:off x="0" y="0"/>
            <a:ext cx="12344400" cy="6858000"/>
          </a:xfrm>
          <a:prstGeom prst="rect">
            <a:avLst/>
          </a:prstGeom>
          <a:noFill/>
          <a:ln>
            <a:noFill/>
          </a:ln>
        </p:spPr>
      </p:pic>
      <p:sp>
        <p:nvSpPr>
          <p:cNvPr id="1061" name="Google Shape;1061;p30"/>
          <p:cNvSpPr txBox="1"/>
          <p:nvPr/>
        </p:nvSpPr>
        <p:spPr>
          <a:xfrm>
            <a:off x="0" y="6858000"/>
            <a:ext cx="1234440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Calibri"/>
                <a:ea typeface="Calibri"/>
                <a:cs typeface="Calibri"/>
                <a:sym typeface="Calibri"/>
                <a:hlinkClick r:id="rId5">
                  <a:extLst>
                    <a:ext uri="{A12FA001-AC4F-418D-AE19-62706E023703}">
                      <ahyp:hlinkClr val="tx"/>
                    </a:ext>
                  </a:extLst>
                </a:hlinkClick>
              </a:rPr>
              <a:t>This Photo</a:t>
            </a:r>
            <a:r>
              <a:rPr b="0" i="0" lang="en-US" sz="900" u="none" cap="none" strike="noStrike">
                <a:solidFill>
                  <a:schemeClr val="dk1"/>
                </a:solidFill>
                <a:latin typeface="Calibri"/>
                <a:ea typeface="Calibri"/>
                <a:cs typeface="Calibri"/>
                <a:sym typeface="Calibri"/>
              </a:rPr>
              <a:t> by Unknown Author is licensed under </a:t>
            </a:r>
            <a:r>
              <a:rPr b="0" i="0" lang="en-US" sz="900" u="sng" cap="none" strike="noStrike">
                <a:solidFill>
                  <a:schemeClr val="dk1"/>
                </a:solidFill>
                <a:latin typeface="Calibri"/>
                <a:ea typeface="Calibri"/>
                <a:cs typeface="Calibri"/>
                <a:sym typeface="Calibri"/>
                <a:hlinkClick r:id="rId6">
                  <a:extLst>
                    <a:ext uri="{A12FA001-AC4F-418D-AE19-62706E023703}">
                      <ahyp:hlinkClr val="tx"/>
                    </a:ext>
                  </a:extLst>
                </a:hlinkClick>
              </a:rPr>
              <a:t>CC BY-SA</a:t>
            </a:r>
            <a:endParaRPr b="0" i="0" sz="900" u="none" cap="none" strike="noStrike">
              <a:solidFill>
                <a:schemeClr val="dk1"/>
              </a:solidFill>
              <a:latin typeface="Calibri"/>
              <a:ea typeface="Calibri"/>
              <a:cs typeface="Calibri"/>
              <a:sym typeface="Calibri"/>
            </a:endParaRPr>
          </a:p>
        </p:txBody>
      </p:sp>
      <p:sp>
        <p:nvSpPr>
          <p:cNvPr id="1062" name="Google Shape;1062;p30"/>
          <p:cNvSpPr txBox="1"/>
          <p:nvPr>
            <p:ph type="title"/>
          </p:nvPr>
        </p:nvSpPr>
        <p:spPr>
          <a:xfrm>
            <a:off x="1484313" y="3308581"/>
            <a:ext cx="10018709" cy="1468800"/>
          </a:xfrm>
          <a:prstGeom prst="rect">
            <a:avLst/>
          </a:prstGeom>
          <a:noFill/>
          <a:ln>
            <a:noFill/>
          </a:ln>
        </p:spPr>
        <p:txBody>
          <a:bodyPr anchorCtr="0" anchor="b" bIns="45700" lIns="91425" spcFirstLastPara="1" rIns="91425" wrap="square" tIns="45700">
            <a:normAutofit/>
          </a:bodyPr>
          <a:lstStyle/>
          <a:p>
            <a:pPr indent="0" lvl="0" marL="0" rtl="0" algn="r">
              <a:lnSpc>
                <a:spcPct val="85000"/>
              </a:lnSpc>
              <a:spcBef>
                <a:spcPts val="0"/>
              </a:spcBef>
              <a:spcAft>
                <a:spcPts val="0"/>
              </a:spcAft>
              <a:buClr>
                <a:srgbClr val="3F3F3F"/>
              </a:buClr>
              <a:buSzPts val="6000"/>
              <a:buFont typeface="Calibri"/>
              <a:buNone/>
            </a:pPr>
            <a:r>
              <a:rPr lang="en-US" sz="6000">
                <a:latin typeface="Calibri"/>
                <a:ea typeface="Calibri"/>
                <a:cs typeface="Calibri"/>
                <a:sym typeface="Calibri"/>
              </a:rPr>
              <a:t>Closing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062"/>
                                        </p:tgtEl>
                                        <p:attrNameLst>
                                          <p:attrName>style.visibility</p:attrName>
                                        </p:attrNameLst>
                                      </p:cBhvr>
                                      <p:to>
                                        <p:strVal val="visible"/>
                                      </p:to>
                                    </p:set>
                                    <p:animEffect filter="fade" transition="in">
                                      <p:cBhvr>
                                        <p:cTn dur="400"/>
                                        <p:tgtEl>
                                          <p:spTgt spid="10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Retrospect">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APIC -CBIC rev">
      <a:dk1>
        <a:srgbClr val="06192F"/>
      </a:dk1>
      <a:lt1>
        <a:srgbClr val="FFFFFF"/>
      </a:lt1>
      <a:dk2>
        <a:srgbClr val="A30134"/>
      </a:dk2>
      <a:lt2>
        <a:srgbClr val="FFFFFF"/>
      </a:lt2>
      <a:accent1>
        <a:srgbClr val="A0CDD9"/>
      </a:accent1>
      <a:accent2>
        <a:srgbClr val="FEBE45"/>
      </a:accent2>
      <a:accent3>
        <a:srgbClr val="F8B0A6"/>
      </a:accent3>
      <a:accent4>
        <a:srgbClr val="FFFFFF"/>
      </a:accent4>
      <a:accent5>
        <a:srgbClr val="50517E"/>
      </a:accent5>
      <a:accent6>
        <a:srgbClr val="2A3C24"/>
      </a:accent6>
      <a:hlink>
        <a:srgbClr val="A20233"/>
      </a:hlink>
      <a:folHlink>
        <a:srgbClr val="5051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2026-01-20T23:07:14Z</dcterms:created>
  <dc:creator>Baker, Morgan E</dc:creator>
</cp:coreProperties>
</file>