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3"/>
  </p:sldMasterIdLst>
  <p:notesMasterIdLst>
    <p:notesMasterId r:id="rId33"/>
  </p:notesMasterIdLst>
  <p:handoutMasterIdLst>
    <p:handoutMasterId r:id="rId34"/>
  </p:handoutMasterIdLst>
  <p:sldIdLst>
    <p:sldId id="289" r:id="rId4"/>
    <p:sldId id="297" r:id="rId5"/>
    <p:sldId id="286" r:id="rId6"/>
    <p:sldId id="273" r:id="rId7"/>
    <p:sldId id="259" r:id="rId8"/>
    <p:sldId id="270" r:id="rId9"/>
    <p:sldId id="271" r:id="rId10"/>
    <p:sldId id="274" r:id="rId11"/>
    <p:sldId id="275" r:id="rId12"/>
    <p:sldId id="293" r:id="rId13"/>
    <p:sldId id="294" r:id="rId14"/>
    <p:sldId id="292" r:id="rId15"/>
    <p:sldId id="283" r:id="rId16"/>
    <p:sldId id="284" r:id="rId17"/>
    <p:sldId id="276" r:id="rId18"/>
    <p:sldId id="288" r:id="rId19"/>
    <p:sldId id="287" r:id="rId20"/>
    <p:sldId id="279" r:id="rId21"/>
    <p:sldId id="280" r:id="rId22"/>
    <p:sldId id="281" r:id="rId23"/>
    <p:sldId id="282" r:id="rId24"/>
    <p:sldId id="291" r:id="rId25"/>
    <p:sldId id="296" r:id="rId26"/>
    <p:sldId id="285" r:id="rId27"/>
    <p:sldId id="295" r:id="rId28"/>
    <p:sldId id="299" r:id="rId29"/>
    <p:sldId id="300" r:id="rId30"/>
    <p:sldId id="301" r:id="rId31"/>
    <p:sldId id="298"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A2453156-D007-4289-99A7-4C78F4608300}">
          <p14:sldIdLst>
            <p14:sldId id="289"/>
            <p14:sldId id="297"/>
            <p14:sldId id="286"/>
            <p14:sldId id="273"/>
            <p14:sldId id="259"/>
            <p14:sldId id="270"/>
            <p14:sldId id="271"/>
            <p14:sldId id="274"/>
            <p14:sldId id="275"/>
            <p14:sldId id="293"/>
            <p14:sldId id="294"/>
            <p14:sldId id="292"/>
            <p14:sldId id="283"/>
            <p14:sldId id="284"/>
            <p14:sldId id="276"/>
            <p14:sldId id="288"/>
            <p14:sldId id="287"/>
            <p14:sldId id="279"/>
            <p14:sldId id="280"/>
            <p14:sldId id="281"/>
            <p14:sldId id="282"/>
            <p14:sldId id="291"/>
            <p14:sldId id="296"/>
            <p14:sldId id="285"/>
            <p14:sldId id="295"/>
            <p14:sldId id="299"/>
            <p14:sldId id="300"/>
            <p14:sldId id="301"/>
            <p14:sldId id="29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E37735"/>
    <a:srgbClr val="BCA493"/>
    <a:srgbClr val="CABFB3"/>
    <a:srgbClr val="B3CDD4"/>
    <a:srgbClr val="7AA8B4"/>
    <a:srgbClr val="839AA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8390" autoAdjust="0"/>
  </p:normalViewPr>
  <p:slideViewPr>
    <p:cSldViewPr>
      <p:cViewPr varScale="1">
        <p:scale>
          <a:sx n="58" d="100"/>
          <a:sy n="58" d="100"/>
        </p:scale>
        <p:origin x="1656" y="6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dirty="0" err="1"/>
              <a:t>Carbapenemase</a:t>
            </a:r>
            <a:r>
              <a:rPr lang="en-US" sz="2000" dirty="0"/>
              <a:t>-producing CRE isolates, 2017 - 2021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'CRAB case data'!$B$1</c:f>
              <c:strCache>
                <c:ptCount val="1"/>
                <c:pt idx="0">
                  <c:v>Positive isolates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data'!$A$2:$A$6</c:f>
              <c:numCache>
                <c:formatCode>General</c:formatCode>
                <c:ptCount val="5"/>
                <c:pt idx="0">
                  <c:v>2017</c:v>
                </c:pt>
                <c:pt idx="1">
                  <c:v>2018</c:v>
                </c:pt>
                <c:pt idx="2">
                  <c:v>2019</c:v>
                </c:pt>
                <c:pt idx="3">
                  <c:v>2020</c:v>
                </c:pt>
                <c:pt idx="4">
                  <c:v>2021</c:v>
                </c:pt>
              </c:numCache>
            </c:numRef>
          </c:cat>
          <c:val>
            <c:numRef>
              <c:f>'CRAB case data'!$B$2:$B$6</c:f>
              <c:numCache>
                <c:formatCode>General</c:formatCode>
                <c:ptCount val="5"/>
                <c:pt idx="0">
                  <c:v>7</c:v>
                </c:pt>
                <c:pt idx="1">
                  <c:v>20</c:v>
                </c:pt>
                <c:pt idx="2">
                  <c:v>17</c:v>
                </c:pt>
                <c:pt idx="3">
                  <c:v>11</c:v>
                </c:pt>
                <c:pt idx="4">
                  <c:v>19</c:v>
                </c:pt>
              </c:numCache>
            </c:numRef>
          </c:val>
          <c:extLst>
            <c:ext xmlns:c16="http://schemas.microsoft.com/office/drawing/2014/chart" uri="{C3380CC4-5D6E-409C-BE32-E72D297353CC}">
              <c16:uniqueId val="{00000000-D85F-412A-8917-A109A074FD02}"/>
            </c:ext>
          </c:extLst>
        </c:ser>
        <c:dLbls>
          <c:dLblPos val="inEnd"/>
          <c:showLegendKey val="0"/>
          <c:showVal val="1"/>
          <c:showCatName val="0"/>
          <c:showSerName val="0"/>
          <c:showPercent val="0"/>
          <c:showBubbleSize val="0"/>
        </c:dLbls>
        <c:gapWidth val="219"/>
        <c:overlap val="-27"/>
        <c:axId val="496985264"/>
        <c:axId val="346046136"/>
      </c:barChart>
      <c:catAx>
        <c:axId val="49698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6046136"/>
        <c:crosses val="autoZero"/>
        <c:auto val="1"/>
        <c:lblAlgn val="ctr"/>
        <c:lblOffset val="100"/>
        <c:noMultiLvlLbl val="0"/>
      </c:catAx>
      <c:valAx>
        <c:axId val="346046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t>Positive isolates</a:t>
                </a:r>
              </a:p>
            </c:rich>
          </c:tx>
          <c:layout>
            <c:manualLayout>
              <c:xMode val="edge"/>
              <c:yMode val="edge"/>
              <c:x val="6.6676319286892959E-3"/>
              <c:y val="0.29927050484164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698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r>
              <a:rPr lang="en-US" sz="1800" dirty="0"/>
              <a:t>Colonization screening - number of </a:t>
            </a:r>
            <a:r>
              <a:rPr lang="en-US" sz="1800" b="1" u="sng" dirty="0"/>
              <a:t>isolates</a:t>
            </a:r>
            <a:r>
              <a:rPr lang="en-US" sz="1800" dirty="0"/>
              <a:t> tested and positive</a:t>
            </a:r>
          </a:p>
        </c:rich>
      </c:tx>
      <c:layout>
        <c:manualLayout>
          <c:xMode val="edge"/>
          <c:yMode val="edge"/>
          <c:x val="0.19607582937674961"/>
          <c:y val="2.327746741154562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endParaRPr lang="en-US"/>
        </a:p>
      </c:txPr>
    </c:title>
    <c:autoTitleDeleted val="0"/>
    <c:plotArea>
      <c:layout/>
      <c:barChart>
        <c:barDir val="col"/>
        <c:grouping val="stacked"/>
        <c:varyColors val="0"/>
        <c:ser>
          <c:idx val="0"/>
          <c:order val="0"/>
          <c:tx>
            <c:strRef>
              <c:f>Sheet2!$E$2</c:f>
              <c:strCache>
                <c:ptCount val="1"/>
                <c:pt idx="0">
                  <c:v>Isolates tested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Index case 2/22/2021</c:v>
                </c:pt>
                <c:pt idx="1">
                  <c:v>First round 3/29/2021</c:v>
                </c:pt>
                <c:pt idx="2">
                  <c:v>Second round 4/23/2021</c:v>
                </c:pt>
                <c:pt idx="3">
                  <c:v>Third round 6/28/2021</c:v>
                </c:pt>
              </c:strCache>
            </c:strRef>
          </c:cat>
          <c:val>
            <c:numRef>
              <c:f>Sheet2!$E$3:$E$6</c:f>
              <c:numCache>
                <c:formatCode>General</c:formatCode>
                <c:ptCount val="4"/>
                <c:pt idx="1">
                  <c:v>47</c:v>
                </c:pt>
                <c:pt idx="2">
                  <c:v>53</c:v>
                </c:pt>
                <c:pt idx="3">
                  <c:v>52</c:v>
                </c:pt>
              </c:numCache>
            </c:numRef>
          </c:val>
          <c:extLst>
            <c:ext xmlns:c16="http://schemas.microsoft.com/office/drawing/2014/chart" uri="{C3380CC4-5D6E-409C-BE32-E72D297353CC}">
              <c16:uniqueId val="{00000000-9381-429E-93F4-8A734AC25994}"/>
            </c:ext>
          </c:extLst>
        </c:ser>
        <c:ser>
          <c:idx val="1"/>
          <c:order val="1"/>
          <c:tx>
            <c:strRef>
              <c:f>Sheet2!$F$2</c:f>
              <c:strCache>
                <c:ptCount val="1"/>
                <c:pt idx="0">
                  <c:v>Isolates positive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Index case 2/22/2021</c:v>
                </c:pt>
                <c:pt idx="1">
                  <c:v>First round 3/29/2021</c:v>
                </c:pt>
                <c:pt idx="2">
                  <c:v>Second round 4/23/2021</c:v>
                </c:pt>
                <c:pt idx="3">
                  <c:v>Third round 6/28/2021</c:v>
                </c:pt>
              </c:strCache>
            </c:strRef>
          </c:cat>
          <c:val>
            <c:numRef>
              <c:f>Sheet2!$F$3:$F$6</c:f>
              <c:numCache>
                <c:formatCode>General</c:formatCode>
                <c:ptCount val="4"/>
                <c:pt idx="0">
                  <c:v>1</c:v>
                </c:pt>
                <c:pt idx="1">
                  <c:v>9</c:v>
                </c:pt>
                <c:pt idx="2">
                  <c:v>2</c:v>
                </c:pt>
                <c:pt idx="3">
                  <c:v>1</c:v>
                </c:pt>
              </c:numCache>
            </c:numRef>
          </c:val>
          <c:extLst>
            <c:ext xmlns:c16="http://schemas.microsoft.com/office/drawing/2014/chart" uri="{C3380CC4-5D6E-409C-BE32-E72D297353CC}">
              <c16:uniqueId val="{00000001-9381-429E-93F4-8A734AC25994}"/>
            </c:ext>
          </c:extLst>
        </c:ser>
        <c:dLbls>
          <c:dLblPos val="inBase"/>
          <c:showLegendKey val="0"/>
          <c:showVal val="1"/>
          <c:showCatName val="0"/>
          <c:showSerName val="0"/>
          <c:showPercent val="0"/>
          <c:showBubbleSize val="0"/>
        </c:dLbls>
        <c:gapWidth val="150"/>
        <c:overlap val="100"/>
        <c:axId val="982886104"/>
        <c:axId val="982885776"/>
      </c:barChart>
      <c:catAx>
        <c:axId val="98288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982885776"/>
        <c:crosses val="autoZero"/>
        <c:auto val="1"/>
        <c:lblAlgn val="ctr"/>
        <c:lblOffset val="100"/>
        <c:noMultiLvlLbl val="0"/>
      </c:catAx>
      <c:valAx>
        <c:axId val="98288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r>
                  <a:rPr lang="en-US"/>
                  <a:t>Number of isolates</a:t>
                </a:r>
              </a:p>
            </c:rich>
          </c:tx>
          <c:layout>
            <c:manualLayout>
              <c:xMode val="edge"/>
              <c:yMode val="edge"/>
              <c:x val="6.7173455727672594E-3"/>
              <c:y val="0.2622726017488037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98288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dirty="0"/>
              <a:t>CP-CRE </a:t>
            </a:r>
            <a:r>
              <a:rPr lang="en-US" sz="2000" dirty="0" err="1"/>
              <a:t>carbapenemase</a:t>
            </a:r>
            <a:r>
              <a:rPr lang="en-US" sz="2000" dirty="0"/>
              <a:t> variants, 2017 - 2021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'CRAB case data'!$I$2</c:f>
              <c:strCache>
                <c:ptCount val="1"/>
                <c:pt idx="0">
                  <c:v>KPC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data'!$J$1:$N$1</c:f>
              <c:numCache>
                <c:formatCode>General</c:formatCode>
                <c:ptCount val="5"/>
                <c:pt idx="0">
                  <c:v>2017</c:v>
                </c:pt>
                <c:pt idx="1">
                  <c:v>2018</c:v>
                </c:pt>
                <c:pt idx="2">
                  <c:v>2019</c:v>
                </c:pt>
                <c:pt idx="3">
                  <c:v>2020</c:v>
                </c:pt>
                <c:pt idx="4">
                  <c:v>2021</c:v>
                </c:pt>
              </c:numCache>
            </c:numRef>
          </c:cat>
          <c:val>
            <c:numRef>
              <c:f>'CRAB case data'!$J$2:$N$2</c:f>
              <c:numCache>
                <c:formatCode>General</c:formatCode>
                <c:ptCount val="5"/>
                <c:pt idx="0">
                  <c:v>3</c:v>
                </c:pt>
                <c:pt idx="1">
                  <c:v>15</c:v>
                </c:pt>
                <c:pt idx="2">
                  <c:v>12</c:v>
                </c:pt>
                <c:pt idx="3">
                  <c:v>11</c:v>
                </c:pt>
                <c:pt idx="4">
                  <c:v>13</c:v>
                </c:pt>
              </c:numCache>
            </c:numRef>
          </c:val>
          <c:extLst>
            <c:ext xmlns:c16="http://schemas.microsoft.com/office/drawing/2014/chart" uri="{C3380CC4-5D6E-409C-BE32-E72D297353CC}">
              <c16:uniqueId val="{00000000-6621-44A7-9BE6-BE05D5562707}"/>
            </c:ext>
          </c:extLst>
        </c:ser>
        <c:ser>
          <c:idx val="1"/>
          <c:order val="1"/>
          <c:tx>
            <c:strRef>
              <c:f>'CRAB case data'!$I$3</c:f>
              <c:strCache>
                <c:ptCount val="1"/>
                <c:pt idx="0">
                  <c:v>NDM</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B-A670-431F-9A7C-7C378C7C76A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data'!$J$1:$N$1</c:f>
              <c:numCache>
                <c:formatCode>General</c:formatCode>
                <c:ptCount val="5"/>
                <c:pt idx="0">
                  <c:v>2017</c:v>
                </c:pt>
                <c:pt idx="1">
                  <c:v>2018</c:v>
                </c:pt>
                <c:pt idx="2">
                  <c:v>2019</c:v>
                </c:pt>
                <c:pt idx="3">
                  <c:v>2020</c:v>
                </c:pt>
                <c:pt idx="4">
                  <c:v>2021</c:v>
                </c:pt>
              </c:numCache>
            </c:numRef>
          </c:cat>
          <c:val>
            <c:numRef>
              <c:f>'CRAB case data'!$J$3:$N$3</c:f>
              <c:numCache>
                <c:formatCode>General</c:formatCode>
                <c:ptCount val="5"/>
                <c:pt idx="0">
                  <c:v>2</c:v>
                </c:pt>
                <c:pt idx="1">
                  <c:v>3</c:v>
                </c:pt>
                <c:pt idx="2">
                  <c:v>2</c:v>
                </c:pt>
                <c:pt idx="3">
                  <c:v>0</c:v>
                </c:pt>
                <c:pt idx="4">
                  <c:v>5</c:v>
                </c:pt>
              </c:numCache>
            </c:numRef>
          </c:val>
          <c:extLst>
            <c:ext xmlns:c16="http://schemas.microsoft.com/office/drawing/2014/chart" uri="{C3380CC4-5D6E-409C-BE32-E72D297353CC}">
              <c16:uniqueId val="{00000001-6621-44A7-9BE6-BE05D5562707}"/>
            </c:ext>
          </c:extLst>
        </c:ser>
        <c:ser>
          <c:idx val="2"/>
          <c:order val="2"/>
          <c:tx>
            <c:strRef>
              <c:f>'CRAB case data'!$I$4</c:f>
              <c:strCache>
                <c:ptCount val="1"/>
                <c:pt idx="0">
                  <c:v>IMP</c:v>
                </c:pt>
              </c:strCache>
            </c:strRef>
          </c:tx>
          <c:spPr>
            <a:solidFill>
              <a:schemeClr val="accent3"/>
            </a:solidFill>
            <a:ln>
              <a:noFill/>
            </a:ln>
            <a:effectLst/>
          </c:spPr>
          <c:invertIfNegative val="0"/>
          <c:dLbls>
            <c:dLbl>
              <c:idx val="0"/>
              <c:layout>
                <c:manualLayout>
                  <c:x val="-2.6223139872337782E-17"/>
                  <c:y val="-2.35904694503420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21-44A7-9BE6-BE05D5562707}"/>
                </c:ext>
              </c:extLst>
            </c:dLbl>
            <c:dLbl>
              <c:idx val="1"/>
              <c:delete val="1"/>
              <c:extLst>
                <c:ext xmlns:c15="http://schemas.microsoft.com/office/drawing/2012/chart" uri="{CE6537A1-D6FC-4f65-9D91-7224C49458BB}"/>
                <c:ext xmlns:c16="http://schemas.microsoft.com/office/drawing/2014/chart" uri="{C3380CC4-5D6E-409C-BE32-E72D297353CC}">
                  <c16:uniqueId val="{00000003-6621-44A7-9BE6-BE05D5562707}"/>
                </c:ext>
              </c:extLst>
            </c:dLbl>
            <c:dLbl>
              <c:idx val="2"/>
              <c:delete val="1"/>
              <c:extLst>
                <c:ext xmlns:c15="http://schemas.microsoft.com/office/drawing/2012/chart" uri="{CE6537A1-D6FC-4f65-9D91-7224C49458BB}"/>
                <c:ext xmlns:c16="http://schemas.microsoft.com/office/drawing/2014/chart" uri="{C3380CC4-5D6E-409C-BE32-E72D297353CC}">
                  <c16:uniqueId val="{0000000D-A670-431F-9A7C-7C378C7C76A6}"/>
                </c:ext>
              </c:extLst>
            </c:dLbl>
            <c:dLbl>
              <c:idx val="3"/>
              <c:delete val="1"/>
              <c:extLst>
                <c:ext xmlns:c15="http://schemas.microsoft.com/office/drawing/2012/chart" uri="{CE6537A1-D6FC-4f65-9D91-7224C49458BB}"/>
                <c:ext xmlns:c16="http://schemas.microsoft.com/office/drawing/2014/chart" uri="{C3380CC4-5D6E-409C-BE32-E72D297353CC}">
                  <c16:uniqueId val="{0000000A-A670-431F-9A7C-7C378C7C76A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'CRAB case data'!$J$1:$N$1</c:f>
              <c:numCache>
                <c:formatCode>General</c:formatCode>
                <c:ptCount val="5"/>
                <c:pt idx="0">
                  <c:v>2017</c:v>
                </c:pt>
                <c:pt idx="1">
                  <c:v>2018</c:v>
                </c:pt>
                <c:pt idx="2">
                  <c:v>2019</c:v>
                </c:pt>
                <c:pt idx="3">
                  <c:v>2020</c:v>
                </c:pt>
                <c:pt idx="4">
                  <c:v>2021</c:v>
                </c:pt>
              </c:numCache>
            </c:numRef>
          </c:cat>
          <c:val>
            <c:numRef>
              <c:f>'CRAB case data'!$J$4:$N$4</c:f>
              <c:numCache>
                <c:formatCode>General</c:formatCode>
                <c:ptCount val="5"/>
                <c:pt idx="0">
                  <c:v>2</c:v>
                </c:pt>
                <c:pt idx="1">
                  <c:v>0</c:v>
                </c:pt>
                <c:pt idx="2">
                  <c:v>0</c:v>
                </c:pt>
                <c:pt idx="3">
                  <c:v>0</c:v>
                </c:pt>
                <c:pt idx="4">
                  <c:v>1</c:v>
                </c:pt>
              </c:numCache>
            </c:numRef>
          </c:val>
          <c:extLst>
            <c:ext xmlns:c16="http://schemas.microsoft.com/office/drawing/2014/chart" uri="{C3380CC4-5D6E-409C-BE32-E72D297353CC}">
              <c16:uniqueId val="{00000004-6621-44A7-9BE6-BE05D5562707}"/>
            </c:ext>
          </c:extLst>
        </c:ser>
        <c:ser>
          <c:idx val="3"/>
          <c:order val="3"/>
          <c:tx>
            <c:strRef>
              <c:f>'CRAB case data'!$I$5</c:f>
              <c:strCache>
                <c:ptCount val="1"/>
                <c:pt idx="0">
                  <c:v>OXA-48</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A670-431F-9A7C-7C378C7C76A6}"/>
                </c:ext>
              </c:extLst>
            </c:dLbl>
            <c:dLbl>
              <c:idx val="3"/>
              <c:delete val="1"/>
              <c:extLst>
                <c:ext xmlns:c15="http://schemas.microsoft.com/office/drawing/2012/chart" uri="{CE6537A1-D6FC-4f65-9D91-7224C49458BB}"/>
                <c:ext xmlns:c16="http://schemas.microsoft.com/office/drawing/2014/chart" uri="{C3380CC4-5D6E-409C-BE32-E72D297353CC}">
                  <c16:uniqueId val="{00000009-A670-431F-9A7C-7C378C7C76A6}"/>
                </c:ext>
              </c:extLst>
            </c:dLbl>
            <c:dLbl>
              <c:idx val="4"/>
              <c:delete val="1"/>
              <c:extLst>
                <c:ext xmlns:c15="http://schemas.microsoft.com/office/drawing/2012/chart" uri="{CE6537A1-D6FC-4f65-9D91-7224C49458BB}"/>
                <c:ext xmlns:c16="http://schemas.microsoft.com/office/drawing/2014/chart" uri="{C3380CC4-5D6E-409C-BE32-E72D297353CC}">
                  <c16:uniqueId val="{00000007-A670-431F-9A7C-7C378C7C76A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data'!$J$1:$N$1</c:f>
              <c:numCache>
                <c:formatCode>General</c:formatCode>
                <c:ptCount val="5"/>
                <c:pt idx="0">
                  <c:v>2017</c:v>
                </c:pt>
                <c:pt idx="1">
                  <c:v>2018</c:v>
                </c:pt>
                <c:pt idx="2">
                  <c:v>2019</c:v>
                </c:pt>
                <c:pt idx="3">
                  <c:v>2020</c:v>
                </c:pt>
                <c:pt idx="4">
                  <c:v>2021</c:v>
                </c:pt>
              </c:numCache>
            </c:numRef>
          </c:cat>
          <c:val>
            <c:numRef>
              <c:f>'CRAB case data'!$J$5:$N$5</c:f>
              <c:numCache>
                <c:formatCode>General</c:formatCode>
                <c:ptCount val="5"/>
                <c:pt idx="0">
                  <c:v>0</c:v>
                </c:pt>
                <c:pt idx="1">
                  <c:v>1</c:v>
                </c:pt>
                <c:pt idx="2">
                  <c:v>3</c:v>
                </c:pt>
                <c:pt idx="3">
                  <c:v>0</c:v>
                </c:pt>
                <c:pt idx="4">
                  <c:v>0</c:v>
                </c:pt>
              </c:numCache>
            </c:numRef>
          </c:val>
          <c:extLst>
            <c:ext xmlns:c16="http://schemas.microsoft.com/office/drawing/2014/chart" uri="{C3380CC4-5D6E-409C-BE32-E72D297353CC}">
              <c16:uniqueId val="{00000001-A670-431F-9A7C-7C378C7C76A6}"/>
            </c:ext>
          </c:extLst>
        </c:ser>
        <c:ser>
          <c:idx val="4"/>
          <c:order val="4"/>
          <c:tx>
            <c:strRef>
              <c:f>'CRAB case data'!$I$6</c:f>
              <c:strCache>
                <c:ptCount val="1"/>
                <c:pt idx="0">
                  <c:v>KPC &amp; OXA-48</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670-431F-9A7C-7C378C7C76A6}"/>
                </c:ext>
              </c:extLst>
            </c:dLbl>
            <c:dLbl>
              <c:idx val="2"/>
              <c:delete val="1"/>
              <c:extLst>
                <c:ext xmlns:c15="http://schemas.microsoft.com/office/drawing/2012/chart" uri="{CE6537A1-D6FC-4f65-9D91-7224C49458BB}"/>
                <c:ext xmlns:c16="http://schemas.microsoft.com/office/drawing/2014/chart" uri="{C3380CC4-5D6E-409C-BE32-E72D297353CC}">
                  <c16:uniqueId val="{00000005-A670-431F-9A7C-7C378C7C76A6}"/>
                </c:ext>
              </c:extLst>
            </c:dLbl>
            <c:dLbl>
              <c:idx val="3"/>
              <c:delete val="1"/>
              <c:extLst>
                <c:ext xmlns:c15="http://schemas.microsoft.com/office/drawing/2012/chart" uri="{CE6537A1-D6FC-4f65-9D91-7224C49458BB}"/>
                <c:ext xmlns:c16="http://schemas.microsoft.com/office/drawing/2014/chart" uri="{C3380CC4-5D6E-409C-BE32-E72D297353CC}">
                  <c16:uniqueId val="{00000008-A670-431F-9A7C-7C378C7C76A6}"/>
                </c:ext>
              </c:extLst>
            </c:dLbl>
            <c:dLbl>
              <c:idx val="4"/>
              <c:delete val="1"/>
              <c:extLst>
                <c:ext xmlns:c15="http://schemas.microsoft.com/office/drawing/2012/chart" uri="{CE6537A1-D6FC-4f65-9D91-7224C49458BB}"/>
                <c:ext xmlns:c16="http://schemas.microsoft.com/office/drawing/2014/chart" uri="{C3380CC4-5D6E-409C-BE32-E72D297353CC}">
                  <c16:uniqueId val="{00000006-A670-431F-9A7C-7C378C7C76A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data'!$J$1:$N$1</c:f>
              <c:numCache>
                <c:formatCode>General</c:formatCode>
                <c:ptCount val="5"/>
                <c:pt idx="0">
                  <c:v>2017</c:v>
                </c:pt>
                <c:pt idx="1">
                  <c:v>2018</c:v>
                </c:pt>
                <c:pt idx="2">
                  <c:v>2019</c:v>
                </c:pt>
                <c:pt idx="3">
                  <c:v>2020</c:v>
                </c:pt>
                <c:pt idx="4">
                  <c:v>2021</c:v>
                </c:pt>
              </c:numCache>
            </c:numRef>
          </c:cat>
          <c:val>
            <c:numRef>
              <c:f>'CRAB case data'!$J$6:$N$6</c:f>
              <c:numCache>
                <c:formatCode>General</c:formatCode>
                <c:ptCount val="5"/>
                <c:pt idx="0">
                  <c:v>0</c:v>
                </c:pt>
                <c:pt idx="1">
                  <c:v>1</c:v>
                </c:pt>
                <c:pt idx="2">
                  <c:v>0</c:v>
                </c:pt>
                <c:pt idx="3">
                  <c:v>0</c:v>
                </c:pt>
                <c:pt idx="4">
                  <c:v>0</c:v>
                </c:pt>
              </c:numCache>
            </c:numRef>
          </c:val>
          <c:extLst>
            <c:ext xmlns:c16="http://schemas.microsoft.com/office/drawing/2014/chart" uri="{C3380CC4-5D6E-409C-BE32-E72D297353CC}">
              <c16:uniqueId val="{00000002-A670-431F-9A7C-7C378C7C76A6}"/>
            </c:ext>
          </c:extLst>
        </c:ser>
        <c:dLbls>
          <c:dLblPos val="ctr"/>
          <c:showLegendKey val="0"/>
          <c:showVal val="1"/>
          <c:showCatName val="0"/>
          <c:showSerName val="0"/>
          <c:showPercent val="0"/>
          <c:showBubbleSize val="0"/>
        </c:dLbls>
        <c:gapWidth val="219"/>
        <c:overlap val="100"/>
        <c:axId val="979147040"/>
        <c:axId val="979149664"/>
      </c:barChart>
      <c:catAx>
        <c:axId val="9791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9149664"/>
        <c:crosses val="autoZero"/>
        <c:auto val="1"/>
        <c:lblAlgn val="ctr"/>
        <c:lblOffset val="100"/>
        <c:noMultiLvlLbl val="0"/>
      </c:catAx>
      <c:valAx>
        <c:axId val="97914966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a:t>Positive isolates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914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t>Carbapenemase-producing CRAB isolates, 2019 - 2021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'CRAB case data'!$B$1</c:f>
              <c:strCache>
                <c:ptCount val="1"/>
                <c:pt idx="0">
                  <c:v>Positive isolates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data'!$A$2:$A$4</c:f>
              <c:numCache>
                <c:formatCode>General</c:formatCode>
                <c:ptCount val="3"/>
                <c:pt idx="0">
                  <c:v>2019</c:v>
                </c:pt>
                <c:pt idx="1">
                  <c:v>2020</c:v>
                </c:pt>
                <c:pt idx="2">
                  <c:v>2021</c:v>
                </c:pt>
              </c:numCache>
            </c:numRef>
          </c:cat>
          <c:val>
            <c:numRef>
              <c:f>'CRAB case data'!$B$2:$B$4</c:f>
              <c:numCache>
                <c:formatCode>General</c:formatCode>
                <c:ptCount val="3"/>
                <c:pt idx="0">
                  <c:v>98</c:v>
                </c:pt>
                <c:pt idx="1">
                  <c:v>58</c:v>
                </c:pt>
                <c:pt idx="2">
                  <c:v>134</c:v>
                </c:pt>
              </c:numCache>
            </c:numRef>
          </c:val>
          <c:extLst>
            <c:ext xmlns:c16="http://schemas.microsoft.com/office/drawing/2014/chart" uri="{C3380CC4-5D6E-409C-BE32-E72D297353CC}">
              <c16:uniqueId val="{00000000-D85F-412A-8917-A109A074FD02}"/>
            </c:ext>
          </c:extLst>
        </c:ser>
        <c:dLbls>
          <c:dLblPos val="inEnd"/>
          <c:showLegendKey val="0"/>
          <c:showVal val="1"/>
          <c:showCatName val="0"/>
          <c:showSerName val="0"/>
          <c:showPercent val="0"/>
          <c:showBubbleSize val="0"/>
        </c:dLbls>
        <c:gapWidth val="219"/>
        <c:overlap val="-27"/>
        <c:axId val="496985264"/>
        <c:axId val="346046136"/>
      </c:barChart>
      <c:catAx>
        <c:axId val="49698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6046136"/>
        <c:crosses val="autoZero"/>
        <c:auto val="1"/>
        <c:lblAlgn val="ctr"/>
        <c:lblOffset val="100"/>
        <c:noMultiLvlLbl val="0"/>
      </c:catAx>
      <c:valAx>
        <c:axId val="346046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t>Positive isolates</a:t>
                </a:r>
              </a:p>
            </c:rich>
          </c:tx>
          <c:layout>
            <c:manualLayout>
              <c:xMode val="edge"/>
              <c:yMode val="edge"/>
              <c:x val="6.6676319286892959E-3"/>
              <c:y val="0.29927050484164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698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t>CP-CRAB carbapenemase variants, 2019 - 2021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'CRAB case data'!$I$2</c:f>
              <c:strCache>
                <c:ptCount val="1"/>
                <c:pt idx="0">
                  <c:v>OXA-24 isolates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data'!$J$1:$L$1</c:f>
              <c:numCache>
                <c:formatCode>General</c:formatCode>
                <c:ptCount val="3"/>
                <c:pt idx="0">
                  <c:v>2019</c:v>
                </c:pt>
                <c:pt idx="1">
                  <c:v>2020</c:v>
                </c:pt>
                <c:pt idx="2">
                  <c:v>2021</c:v>
                </c:pt>
              </c:numCache>
            </c:numRef>
          </c:cat>
          <c:val>
            <c:numRef>
              <c:f>'CRAB case data'!$J$2:$L$2</c:f>
              <c:numCache>
                <c:formatCode>General</c:formatCode>
                <c:ptCount val="3"/>
                <c:pt idx="0">
                  <c:v>73</c:v>
                </c:pt>
                <c:pt idx="1">
                  <c:v>53</c:v>
                </c:pt>
                <c:pt idx="2">
                  <c:v>110</c:v>
                </c:pt>
              </c:numCache>
            </c:numRef>
          </c:val>
          <c:extLst>
            <c:ext xmlns:c16="http://schemas.microsoft.com/office/drawing/2014/chart" uri="{C3380CC4-5D6E-409C-BE32-E72D297353CC}">
              <c16:uniqueId val="{00000000-6621-44A7-9BE6-BE05D5562707}"/>
            </c:ext>
          </c:extLst>
        </c:ser>
        <c:ser>
          <c:idx val="1"/>
          <c:order val="1"/>
          <c:tx>
            <c:strRef>
              <c:f>'CRAB case data'!$I$3</c:f>
              <c:strCache>
                <c:ptCount val="1"/>
                <c:pt idx="0">
                  <c:v>OXA-23 isolates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'CRAB case data'!$J$1:$L$1</c:f>
              <c:numCache>
                <c:formatCode>General</c:formatCode>
                <c:ptCount val="3"/>
                <c:pt idx="0">
                  <c:v>2019</c:v>
                </c:pt>
                <c:pt idx="1">
                  <c:v>2020</c:v>
                </c:pt>
                <c:pt idx="2">
                  <c:v>2021</c:v>
                </c:pt>
              </c:numCache>
            </c:numRef>
          </c:cat>
          <c:val>
            <c:numRef>
              <c:f>'CRAB case data'!$J$3:$L$3</c:f>
              <c:numCache>
                <c:formatCode>General</c:formatCode>
                <c:ptCount val="3"/>
                <c:pt idx="0">
                  <c:v>22</c:v>
                </c:pt>
                <c:pt idx="1">
                  <c:v>3</c:v>
                </c:pt>
                <c:pt idx="2">
                  <c:v>9</c:v>
                </c:pt>
              </c:numCache>
            </c:numRef>
          </c:val>
          <c:extLst>
            <c:ext xmlns:c16="http://schemas.microsoft.com/office/drawing/2014/chart" uri="{C3380CC4-5D6E-409C-BE32-E72D297353CC}">
              <c16:uniqueId val="{00000001-6621-44A7-9BE6-BE05D5562707}"/>
            </c:ext>
          </c:extLst>
        </c:ser>
        <c:ser>
          <c:idx val="2"/>
          <c:order val="2"/>
          <c:tx>
            <c:strRef>
              <c:f>'CRAB case data'!$I$4</c:f>
              <c:strCache>
                <c:ptCount val="1"/>
                <c:pt idx="0">
                  <c:v>OXA-24 and OXA-23 isolates</c:v>
                </c:pt>
              </c:strCache>
            </c:strRef>
          </c:tx>
          <c:spPr>
            <a:solidFill>
              <a:schemeClr val="accent3"/>
            </a:solidFill>
            <a:ln>
              <a:noFill/>
            </a:ln>
            <a:effectLst/>
          </c:spPr>
          <c:invertIfNegative val="0"/>
          <c:dLbls>
            <c:dLbl>
              <c:idx val="0"/>
              <c:layout>
                <c:manualLayout>
                  <c:x val="-2.6223139872337782E-17"/>
                  <c:y val="-2.35904694503420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21-44A7-9BE6-BE05D5562707}"/>
                </c:ext>
              </c:extLst>
            </c:dLbl>
            <c:dLbl>
              <c:idx val="1"/>
              <c:layout>
                <c:manualLayout>
                  <c:x val="-1.0489255948935113E-16"/>
                  <c:y val="-3.24368954942203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21-44A7-9BE6-BE05D556270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'CRAB case data'!$J$1:$L$1</c:f>
              <c:numCache>
                <c:formatCode>General</c:formatCode>
                <c:ptCount val="3"/>
                <c:pt idx="0">
                  <c:v>2019</c:v>
                </c:pt>
                <c:pt idx="1">
                  <c:v>2020</c:v>
                </c:pt>
                <c:pt idx="2">
                  <c:v>2021</c:v>
                </c:pt>
              </c:numCache>
            </c:numRef>
          </c:cat>
          <c:val>
            <c:numRef>
              <c:f>'CRAB case data'!$J$4:$L$4</c:f>
              <c:numCache>
                <c:formatCode>General</c:formatCode>
                <c:ptCount val="3"/>
                <c:pt idx="0">
                  <c:v>3</c:v>
                </c:pt>
                <c:pt idx="1">
                  <c:v>2</c:v>
                </c:pt>
                <c:pt idx="2">
                  <c:v>15</c:v>
                </c:pt>
              </c:numCache>
            </c:numRef>
          </c:val>
          <c:extLst>
            <c:ext xmlns:c16="http://schemas.microsoft.com/office/drawing/2014/chart" uri="{C3380CC4-5D6E-409C-BE32-E72D297353CC}">
              <c16:uniqueId val="{00000004-6621-44A7-9BE6-BE05D5562707}"/>
            </c:ext>
          </c:extLst>
        </c:ser>
        <c:dLbls>
          <c:dLblPos val="ctr"/>
          <c:showLegendKey val="0"/>
          <c:showVal val="1"/>
          <c:showCatName val="0"/>
          <c:showSerName val="0"/>
          <c:showPercent val="0"/>
          <c:showBubbleSize val="0"/>
        </c:dLbls>
        <c:gapWidth val="219"/>
        <c:overlap val="100"/>
        <c:axId val="979147040"/>
        <c:axId val="979149664"/>
      </c:barChart>
      <c:catAx>
        <c:axId val="9791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9149664"/>
        <c:crosses val="autoZero"/>
        <c:auto val="1"/>
        <c:lblAlgn val="ctr"/>
        <c:lblOffset val="100"/>
        <c:noMultiLvlLbl val="0"/>
      </c:catAx>
      <c:valAx>
        <c:axId val="979149664"/>
        <c:scaling>
          <c:orientation val="minMax"/>
          <c:max val="1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a:t>Positive isolates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914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r>
              <a:rPr lang="en-US" sz="1800" b="0" i="0" baseline="0" dirty="0">
                <a:effectLst/>
              </a:rPr>
              <a:t>Colonization screening - number of </a:t>
            </a:r>
            <a:r>
              <a:rPr lang="en-US" sz="1800" b="1" i="0" u="sng" baseline="0" dirty="0">
                <a:effectLst/>
              </a:rPr>
              <a:t>residents</a:t>
            </a:r>
            <a:r>
              <a:rPr lang="en-US" sz="1800" b="0" i="0" baseline="0" dirty="0">
                <a:effectLst/>
              </a:rPr>
              <a:t> tested and positive</a:t>
            </a:r>
            <a:endParaRPr lang="en-US" dirty="0">
              <a:effectLst/>
            </a:endParaRPr>
          </a:p>
        </c:rich>
      </c:tx>
      <c:layout>
        <c:manualLayout>
          <c:xMode val="edge"/>
          <c:yMode val="edge"/>
          <c:x val="0.18108531888059443"/>
          <c:y val="2.32557596967045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endParaRPr lang="en-US"/>
        </a:p>
      </c:txPr>
    </c:title>
    <c:autoTitleDeleted val="0"/>
    <c:plotArea>
      <c:layout/>
      <c:barChart>
        <c:barDir val="col"/>
        <c:grouping val="stacked"/>
        <c:varyColors val="0"/>
        <c:ser>
          <c:idx val="0"/>
          <c:order val="0"/>
          <c:tx>
            <c:strRef>
              <c:f>Sheet3!$C$2</c:f>
              <c:strCache>
                <c:ptCount val="1"/>
                <c:pt idx="0">
                  <c:v>Residents tested</c:v>
                </c:pt>
              </c:strCache>
            </c:strRef>
          </c:tx>
          <c:spPr>
            <a:solidFill>
              <a:schemeClr val="accent1"/>
            </a:solidFill>
            <a:ln>
              <a:noFill/>
            </a:ln>
            <a:effectLst/>
          </c:spPr>
          <c:invertIfNegative val="0"/>
          <c:dLbls>
            <c:dLbl>
              <c:idx val="2"/>
              <c:layout>
                <c:manualLayout>
                  <c:x val="4.3290043290041703E-3"/>
                  <c:y val="-3.342082239720035E-4"/>
                </c:manualLayout>
              </c:layout>
              <c:tx>
                <c:rich>
                  <a:bodyPr/>
                  <a:lstStyle/>
                  <a:p>
                    <a:fld id="{6C1BD640-8E0A-4C40-B5F5-FB6FC6B89C7B}"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E6-4FA9-A4AE-DE7DFCF55A79}"/>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Index case 1/1/2021</c:v>
                </c:pt>
                <c:pt idx="1">
                  <c:v>First round 2/9/2021</c:v>
                </c:pt>
                <c:pt idx="2">
                  <c:v>Second round 3/2/2021</c:v>
                </c:pt>
                <c:pt idx="3">
                  <c:v>Third round 4/5/2021</c:v>
                </c:pt>
              </c:strCache>
            </c:strRef>
          </c:cat>
          <c:val>
            <c:numRef>
              <c:f>Sheet3!$C$3:$C$6</c:f>
              <c:numCache>
                <c:formatCode>General</c:formatCode>
                <c:ptCount val="4"/>
                <c:pt idx="1">
                  <c:v>11</c:v>
                </c:pt>
                <c:pt idx="2">
                  <c:v>9</c:v>
                </c:pt>
                <c:pt idx="3">
                  <c:v>79</c:v>
                </c:pt>
              </c:numCache>
            </c:numRef>
          </c:val>
          <c:extLst>
            <c:ext xmlns:c16="http://schemas.microsoft.com/office/drawing/2014/chart" uri="{C3380CC4-5D6E-409C-BE32-E72D297353CC}">
              <c16:uniqueId val="{00000000-3BE6-4FA9-A4AE-DE7DFCF55A79}"/>
            </c:ext>
          </c:extLst>
        </c:ser>
        <c:ser>
          <c:idx val="1"/>
          <c:order val="1"/>
          <c:tx>
            <c:strRef>
              <c:f>Sheet3!$D$2</c:f>
              <c:strCache>
                <c:ptCount val="1"/>
                <c:pt idx="0">
                  <c:v>Residents positive</c:v>
                </c:pt>
              </c:strCache>
            </c:strRef>
          </c:tx>
          <c:spPr>
            <a:solidFill>
              <a:schemeClr val="accent2"/>
            </a:solidFill>
            <a:ln>
              <a:noFill/>
            </a:ln>
            <a:effectLst/>
          </c:spPr>
          <c:invertIfNegative val="0"/>
          <c:dLbls>
            <c:dLbl>
              <c:idx val="1"/>
              <c:layout>
                <c:manualLayout>
                  <c:x val="-8.758975306697576E-17"/>
                  <c:y val="-5.0049441494231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E6-4FA9-A4AE-DE7DFCF55A7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Index case 1/1/2021</c:v>
                </c:pt>
                <c:pt idx="1">
                  <c:v>First round 2/9/2021</c:v>
                </c:pt>
                <c:pt idx="2">
                  <c:v>Second round 3/2/2021</c:v>
                </c:pt>
                <c:pt idx="3">
                  <c:v>Third round 4/5/2021</c:v>
                </c:pt>
              </c:strCache>
            </c:strRef>
          </c:cat>
          <c:val>
            <c:numRef>
              <c:f>Sheet3!$D$3:$D$6</c:f>
              <c:numCache>
                <c:formatCode>General</c:formatCode>
                <c:ptCount val="4"/>
                <c:pt idx="0">
                  <c:v>1</c:v>
                </c:pt>
                <c:pt idx="1">
                  <c:v>4</c:v>
                </c:pt>
                <c:pt idx="2">
                  <c:v>1</c:v>
                </c:pt>
                <c:pt idx="3">
                  <c:v>7</c:v>
                </c:pt>
              </c:numCache>
            </c:numRef>
          </c:val>
          <c:extLst>
            <c:ext xmlns:c16="http://schemas.microsoft.com/office/drawing/2014/chart" uri="{C3380CC4-5D6E-409C-BE32-E72D297353CC}">
              <c16:uniqueId val="{00000002-3BE6-4FA9-A4AE-DE7DFCF55A79}"/>
            </c:ext>
          </c:extLst>
        </c:ser>
        <c:dLbls>
          <c:dLblPos val="inBase"/>
          <c:showLegendKey val="0"/>
          <c:showVal val="1"/>
          <c:showCatName val="0"/>
          <c:showSerName val="0"/>
          <c:showPercent val="0"/>
          <c:showBubbleSize val="0"/>
        </c:dLbls>
        <c:gapWidth val="150"/>
        <c:overlap val="100"/>
        <c:axId val="610453544"/>
        <c:axId val="610451904"/>
      </c:barChart>
      <c:catAx>
        <c:axId val="61045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610451904"/>
        <c:crosses val="autoZero"/>
        <c:auto val="1"/>
        <c:lblAlgn val="ctr"/>
        <c:lblOffset val="100"/>
        <c:noMultiLvlLbl val="0"/>
      </c:catAx>
      <c:valAx>
        <c:axId val="610451904"/>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r>
                  <a:rPr lang="en-US"/>
                  <a:t>Number of residents</a:t>
                </a:r>
              </a:p>
            </c:rich>
          </c:tx>
          <c:layout>
            <c:manualLayout>
              <c:xMode val="edge"/>
              <c:yMode val="edge"/>
              <c:x val="1.3888888888888888E-2"/>
              <c:y val="0.236948089822105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61045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r>
              <a:rPr lang="en-US" sz="1800" dirty="0"/>
              <a:t>Colonization screening - number of    </a:t>
            </a:r>
            <a:r>
              <a:rPr lang="en-US" sz="1800" b="1" u="sng" dirty="0"/>
              <a:t>isolates</a:t>
            </a:r>
            <a:r>
              <a:rPr lang="en-US" sz="1800" dirty="0"/>
              <a:t> tested and positive</a:t>
            </a:r>
          </a:p>
        </c:rich>
      </c:tx>
      <c:layout>
        <c:manualLayout>
          <c:xMode val="edge"/>
          <c:yMode val="edge"/>
          <c:x val="0.20783473424856161"/>
          <c:y val="1.957363662875473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endParaRPr lang="en-US"/>
        </a:p>
      </c:txPr>
    </c:title>
    <c:autoTitleDeleted val="0"/>
    <c:plotArea>
      <c:layout/>
      <c:barChart>
        <c:barDir val="col"/>
        <c:grouping val="stacked"/>
        <c:varyColors val="0"/>
        <c:ser>
          <c:idx val="0"/>
          <c:order val="0"/>
          <c:tx>
            <c:strRef>
              <c:f>Sheet3!$E$2</c:f>
              <c:strCache>
                <c:ptCount val="1"/>
                <c:pt idx="0">
                  <c:v>Isolates tested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Index case 1/1/2021</c:v>
                </c:pt>
                <c:pt idx="1">
                  <c:v>First round 2/9/2021</c:v>
                </c:pt>
                <c:pt idx="2">
                  <c:v>Second round 3/2/2021</c:v>
                </c:pt>
                <c:pt idx="3">
                  <c:v>Third round 4/5/2021</c:v>
                </c:pt>
              </c:strCache>
            </c:strRef>
          </c:cat>
          <c:val>
            <c:numRef>
              <c:f>Sheet3!$E$3:$E$6</c:f>
              <c:numCache>
                <c:formatCode>General</c:formatCode>
                <c:ptCount val="4"/>
                <c:pt idx="1">
                  <c:v>13</c:v>
                </c:pt>
                <c:pt idx="2">
                  <c:v>14</c:v>
                </c:pt>
                <c:pt idx="3">
                  <c:v>111</c:v>
                </c:pt>
              </c:numCache>
            </c:numRef>
          </c:val>
          <c:extLst>
            <c:ext xmlns:c16="http://schemas.microsoft.com/office/drawing/2014/chart" uri="{C3380CC4-5D6E-409C-BE32-E72D297353CC}">
              <c16:uniqueId val="{00000000-9381-429E-93F4-8A734AC25994}"/>
            </c:ext>
          </c:extLst>
        </c:ser>
        <c:ser>
          <c:idx val="1"/>
          <c:order val="1"/>
          <c:tx>
            <c:strRef>
              <c:f>Sheet3!$F$2</c:f>
              <c:strCache>
                <c:ptCount val="1"/>
                <c:pt idx="0">
                  <c:v>Isolates positive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Index case 1/1/2021</c:v>
                </c:pt>
                <c:pt idx="1">
                  <c:v>First round 2/9/2021</c:v>
                </c:pt>
                <c:pt idx="2">
                  <c:v>Second round 3/2/2021</c:v>
                </c:pt>
                <c:pt idx="3">
                  <c:v>Third round 4/5/2021</c:v>
                </c:pt>
              </c:strCache>
            </c:strRef>
          </c:cat>
          <c:val>
            <c:numRef>
              <c:f>Sheet3!$F$3:$F$6</c:f>
              <c:numCache>
                <c:formatCode>General</c:formatCode>
                <c:ptCount val="4"/>
                <c:pt idx="0">
                  <c:v>1</c:v>
                </c:pt>
                <c:pt idx="1">
                  <c:v>5</c:v>
                </c:pt>
                <c:pt idx="2">
                  <c:v>1</c:v>
                </c:pt>
                <c:pt idx="3">
                  <c:v>7</c:v>
                </c:pt>
              </c:numCache>
            </c:numRef>
          </c:val>
          <c:extLst>
            <c:ext xmlns:c16="http://schemas.microsoft.com/office/drawing/2014/chart" uri="{C3380CC4-5D6E-409C-BE32-E72D297353CC}">
              <c16:uniqueId val="{00000001-9381-429E-93F4-8A734AC25994}"/>
            </c:ext>
          </c:extLst>
        </c:ser>
        <c:dLbls>
          <c:dLblPos val="inBase"/>
          <c:showLegendKey val="0"/>
          <c:showVal val="1"/>
          <c:showCatName val="0"/>
          <c:showSerName val="0"/>
          <c:showPercent val="0"/>
          <c:showBubbleSize val="0"/>
        </c:dLbls>
        <c:gapWidth val="150"/>
        <c:overlap val="100"/>
        <c:axId val="982886104"/>
        <c:axId val="982885776"/>
      </c:barChart>
      <c:catAx>
        <c:axId val="98288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982885776"/>
        <c:crosses val="autoZero"/>
        <c:auto val="1"/>
        <c:lblAlgn val="ctr"/>
        <c:lblOffset val="100"/>
        <c:noMultiLvlLbl val="0"/>
      </c:catAx>
      <c:valAx>
        <c:axId val="982885776"/>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r>
                  <a:rPr lang="en-US"/>
                  <a:t>Number of isolates</a:t>
                </a:r>
              </a:p>
            </c:rich>
          </c:tx>
          <c:layout>
            <c:manualLayout>
              <c:xMode val="edge"/>
              <c:yMode val="edge"/>
              <c:x val="6.7173455727672594E-3"/>
              <c:y val="0.2622726017488037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98288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r>
              <a:rPr lang="en-US" sz="1800" b="0" i="0" baseline="0" dirty="0">
                <a:effectLst/>
              </a:rPr>
              <a:t>Colonization screening - number of </a:t>
            </a:r>
            <a:r>
              <a:rPr lang="en-US" sz="1800" b="1" i="0" u="sng" baseline="0" dirty="0">
                <a:effectLst/>
              </a:rPr>
              <a:t>residents</a:t>
            </a:r>
            <a:r>
              <a:rPr lang="en-US" sz="1800" b="0" i="0" baseline="0" dirty="0">
                <a:effectLst/>
              </a:rPr>
              <a:t> tested and positive</a:t>
            </a:r>
            <a:endParaRPr lang="en-US" dirty="0">
              <a:effectLst/>
            </a:endParaRPr>
          </a:p>
        </c:rich>
      </c:tx>
      <c:layout>
        <c:manualLayout>
          <c:xMode val="edge"/>
          <c:yMode val="edge"/>
          <c:x val="0.18108531888059443"/>
          <c:y val="2.32557596967045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endParaRPr lang="en-US"/>
        </a:p>
      </c:txPr>
    </c:title>
    <c:autoTitleDeleted val="0"/>
    <c:plotArea>
      <c:layout/>
      <c:barChart>
        <c:barDir val="col"/>
        <c:grouping val="stacked"/>
        <c:varyColors val="0"/>
        <c:ser>
          <c:idx val="0"/>
          <c:order val="0"/>
          <c:tx>
            <c:strRef>
              <c:f>Sheet4!$C$2</c:f>
              <c:strCache>
                <c:ptCount val="1"/>
                <c:pt idx="0">
                  <c:v>Residents tested</c:v>
                </c:pt>
              </c:strCache>
            </c:strRef>
          </c:tx>
          <c:spPr>
            <a:solidFill>
              <a:schemeClr val="accent1"/>
            </a:solidFill>
            <a:ln>
              <a:noFill/>
            </a:ln>
            <a:effectLst/>
          </c:spPr>
          <c:invertIfNegative val="0"/>
          <c:dLbls>
            <c:dLbl>
              <c:idx val="2"/>
              <c:layout>
                <c:manualLayout>
                  <c:x val="4.3290043290041703E-3"/>
                  <c:y val="-3.342082239720035E-4"/>
                </c:manualLayout>
              </c:layout>
              <c:tx>
                <c:rich>
                  <a:bodyPr/>
                  <a:lstStyle/>
                  <a:p>
                    <a:fld id="{6C1BD640-8E0A-4C40-B5F5-FB6FC6B89C7B}"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E6-4FA9-A4AE-DE7DFCF55A79}"/>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Sheet4!$A$3:$A$7</c:f>
              <c:strCache>
                <c:ptCount val="5"/>
                <c:pt idx="0">
                  <c:v>Index case 1/19/2021</c:v>
                </c:pt>
                <c:pt idx="1">
                  <c:v>First round 3/4/2021</c:v>
                </c:pt>
                <c:pt idx="2">
                  <c:v>Second round 4/19/2021</c:v>
                </c:pt>
                <c:pt idx="3">
                  <c:v>Third round 5/24/2021</c:v>
                </c:pt>
                <c:pt idx="4">
                  <c:v>Fourth round 7/19/2021</c:v>
                </c:pt>
              </c:strCache>
            </c:strRef>
          </c:cat>
          <c:val>
            <c:numRef>
              <c:f>Sheet4!$C$3:$C$7</c:f>
              <c:numCache>
                <c:formatCode>General</c:formatCode>
                <c:ptCount val="5"/>
                <c:pt idx="1">
                  <c:v>11</c:v>
                </c:pt>
                <c:pt idx="2">
                  <c:v>21</c:v>
                </c:pt>
                <c:pt idx="3">
                  <c:v>26</c:v>
                </c:pt>
                <c:pt idx="4">
                  <c:v>35</c:v>
                </c:pt>
              </c:numCache>
            </c:numRef>
          </c:val>
          <c:extLst>
            <c:ext xmlns:c16="http://schemas.microsoft.com/office/drawing/2014/chart" uri="{C3380CC4-5D6E-409C-BE32-E72D297353CC}">
              <c16:uniqueId val="{00000000-3BE6-4FA9-A4AE-DE7DFCF55A79}"/>
            </c:ext>
          </c:extLst>
        </c:ser>
        <c:ser>
          <c:idx val="1"/>
          <c:order val="1"/>
          <c:tx>
            <c:strRef>
              <c:f>Sheet4!$D$2</c:f>
              <c:strCache>
                <c:ptCount val="1"/>
                <c:pt idx="0">
                  <c:v>Residents positive</c:v>
                </c:pt>
              </c:strCache>
            </c:strRef>
          </c:tx>
          <c:spPr>
            <a:solidFill>
              <a:schemeClr val="accent2"/>
            </a:solidFill>
            <a:ln>
              <a:noFill/>
            </a:ln>
            <a:effectLst/>
          </c:spPr>
          <c:invertIfNegative val="0"/>
          <c:dLbls>
            <c:dLbl>
              <c:idx val="1"/>
              <c:layout>
                <c:manualLayout>
                  <c:x val="-8.758975306697576E-17"/>
                  <c:y val="-5.0049441494231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E6-4FA9-A4AE-DE7DFCF55A7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Sheet4!$A$3:$A$7</c:f>
              <c:strCache>
                <c:ptCount val="5"/>
                <c:pt idx="0">
                  <c:v>Index case 1/19/2021</c:v>
                </c:pt>
                <c:pt idx="1">
                  <c:v>First round 3/4/2021</c:v>
                </c:pt>
                <c:pt idx="2">
                  <c:v>Second round 4/19/2021</c:v>
                </c:pt>
                <c:pt idx="3">
                  <c:v>Third round 5/24/2021</c:v>
                </c:pt>
                <c:pt idx="4">
                  <c:v>Fourth round 7/19/2021</c:v>
                </c:pt>
              </c:strCache>
            </c:strRef>
          </c:cat>
          <c:val>
            <c:numRef>
              <c:f>Sheet4!$D$3:$D$7</c:f>
              <c:numCache>
                <c:formatCode>General</c:formatCode>
                <c:ptCount val="5"/>
                <c:pt idx="0">
                  <c:v>1</c:v>
                </c:pt>
                <c:pt idx="1">
                  <c:v>2</c:v>
                </c:pt>
                <c:pt idx="2">
                  <c:v>4</c:v>
                </c:pt>
                <c:pt idx="3">
                  <c:v>4</c:v>
                </c:pt>
                <c:pt idx="4">
                  <c:v>5</c:v>
                </c:pt>
              </c:numCache>
            </c:numRef>
          </c:val>
          <c:extLst>
            <c:ext xmlns:c16="http://schemas.microsoft.com/office/drawing/2014/chart" uri="{C3380CC4-5D6E-409C-BE32-E72D297353CC}">
              <c16:uniqueId val="{00000002-3BE6-4FA9-A4AE-DE7DFCF55A79}"/>
            </c:ext>
          </c:extLst>
        </c:ser>
        <c:dLbls>
          <c:dLblPos val="inBase"/>
          <c:showLegendKey val="0"/>
          <c:showVal val="1"/>
          <c:showCatName val="0"/>
          <c:showSerName val="0"/>
          <c:showPercent val="0"/>
          <c:showBubbleSize val="0"/>
        </c:dLbls>
        <c:gapWidth val="150"/>
        <c:overlap val="100"/>
        <c:axId val="610453544"/>
        <c:axId val="610451904"/>
      </c:barChart>
      <c:catAx>
        <c:axId val="61045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610451904"/>
        <c:crosses val="autoZero"/>
        <c:auto val="1"/>
        <c:lblAlgn val="ctr"/>
        <c:lblOffset val="100"/>
        <c:noMultiLvlLbl val="0"/>
      </c:catAx>
      <c:valAx>
        <c:axId val="610451904"/>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r>
                  <a:rPr lang="en-US"/>
                  <a:t>Number of residents</a:t>
                </a:r>
              </a:p>
            </c:rich>
          </c:tx>
          <c:layout>
            <c:manualLayout>
              <c:xMode val="edge"/>
              <c:yMode val="edge"/>
              <c:x val="1.3888888888888888E-2"/>
              <c:y val="0.236948089822105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61045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r>
              <a:rPr lang="en-US" sz="1800" dirty="0"/>
              <a:t>Colonization screening - number of    </a:t>
            </a:r>
            <a:r>
              <a:rPr lang="en-US" sz="1800" b="1" u="sng" dirty="0"/>
              <a:t>isolates</a:t>
            </a:r>
            <a:r>
              <a:rPr lang="en-US" sz="1800" dirty="0"/>
              <a:t> tested and positive</a:t>
            </a:r>
          </a:p>
        </c:rich>
      </c:tx>
      <c:layout>
        <c:manualLayout>
          <c:xMode val="edge"/>
          <c:yMode val="edge"/>
          <c:x val="0.20783473424856161"/>
          <c:y val="1.957363662875473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endParaRPr lang="en-US"/>
        </a:p>
      </c:txPr>
    </c:title>
    <c:autoTitleDeleted val="0"/>
    <c:plotArea>
      <c:layout/>
      <c:barChart>
        <c:barDir val="col"/>
        <c:grouping val="stacked"/>
        <c:varyColors val="0"/>
        <c:ser>
          <c:idx val="0"/>
          <c:order val="0"/>
          <c:tx>
            <c:strRef>
              <c:f>Sheet4!$E$2</c:f>
              <c:strCache>
                <c:ptCount val="1"/>
                <c:pt idx="0">
                  <c:v>Isolates tested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Sheet4!$A$3:$A$7</c:f>
              <c:strCache>
                <c:ptCount val="5"/>
                <c:pt idx="0">
                  <c:v>Index case 1/19/2021</c:v>
                </c:pt>
                <c:pt idx="1">
                  <c:v>First round 3/4/2021</c:v>
                </c:pt>
                <c:pt idx="2">
                  <c:v>Second round 4/19/2021</c:v>
                </c:pt>
                <c:pt idx="3">
                  <c:v>Third round 5/24/2021</c:v>
                </c:pt>
                <c:pt idx="4">
                  <c:v>Fourth round 7/19/2021</c:v>
                </c:pt>
              </c:strCache>
            </c:strRef>
          </c:cat>
          <c:val>
            <c:numRef>
              <c:f>Sheet4!$E$3:$E$7</c:f>
              <c:numCache>
                <c:formatCode>General</c:formatCode>
                <c:ptCount val="5"/>
                <c:pt idx="1">
                  <c:v>22</c:v>
                </c:pt>
                <c:pt idx="2">
                  <c:v>21</c:v>
                </c:pt>
                <c:pt idx="3">
                  <c:v>26</c:v>
                </c:pt>
                <c:pt idx="4">
                  <c:v>36</c:v>
                </c:pt>
              </c:numCache>
            </c:numRef>
          </c:val>
          <c:extLst>
            <c:ext xmlns:c16="http://schemas.microsoft.com/office/drawing/2014/chart" uri="{C3380CC4-5D6E-409C-BE32-E72D297353CC}">
              <c16:uniqueId val="{00000000-9381-429E-93F4-8A734AC25994}"/>
            </c:ext>
          </c:extLst>
        </c:ser>
        <c:ser>
          <c:idx val="1"/>
          <c:order val="1"/>
          <c:tx>
            <c:strRef>
              <c:f>Sheet4!$F$2</c:f>
              <c:strCache>
                <c:ptCount val="1"/>
                <c:pt idx="0">
                  <c:v>Isolates positive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Sheet4!$A$3:$A$7</c:f>
              <c:strCache>
                <c:ptCount val="5"/>
                <c:pt idx="0">
                  <c:v>Index case 1/19/2021</c:v>
                </c:pt>
                <c:pt idx="1">
                  <c:v>First round 3/4/2021</c:v>
                </c:pt>
                <c:pt idx="2">
                  <c:v>Second round 4/19/2021</c:v>
                </c:pt>
                <c:pt idx="3">
                  <c:v>Third round 5/24/2021</c:v>
                </c:pt>
                <c:pt idx="4">
                  <c:v>Fourth round 7/19/2021</c:v>
                </c:pt>
              </c:strCache>
            </c:strRef>
          </c:cat>
          <c:val>
            <c:numRef>
              <c:f>Sheet4!$F$3:$F$7</c:f>
              <c:numCache>
                <c:formatCode>General</c:formatCode>
                <c:ptCount val="5"/>
                <c:pt idx="0">
                  <c:v>1</c:v>
                </c:pt>
                <c:pt idx="1">
                  <c:v>2</c:v>
                </c:pt>
                <c:pt idx="2">
                  <c:v>4</c:v>
                </c:pt>
                <c:pt idx="3">
                  <c:v>4</c:v>
                </c:pt>
                <c:pt idx="4">
                  <c:v>5</c:v>
                </c:pt>
              </c:numCache>
            </c:numRef>
          </c:val>
          <c:extLst>
            <c:ext xmlns:c16="http://schemas.microsoft.com/office/drawing/2014/chart" uri="{C3380CC4-5D6E-409C-BE32-E72D297353CC}">
              <c16:uniqueId val="{00000001-9381-429E-93F4-8A734AC25994}"/>
            </c:ext>
          </c:extLst>
        </c:ser>
        <c:dLbls>
          <c:dLblPos val="inBase"/>
          <c:showLegendKey val="0"/>
          <c:showVal val="1"/>
          <c:showCatName val="0"/>
          <c:showSerName val="0"/>
          <c:showPercent val="0"/>
          <c:showBubbleSize val="0"/>
        </c:dLbls>
        <c:gapWidth val="150"/>
        <c:overlap val="100"/>
        <c:axId val="982886104"/>
        <c:axId val="982885776"/>
      </c:barChart>
      <c:catAx>
        <c:axId val="98288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982885776"/>
        <c:crosses val="autoZero"/>
        <c:auto val="1"/>
        <c:lblAlgn val="ctr"/>
        <c:lblOffset val="100"/>
        <c:noMultiLvlLbl val="0"/>
      </c:catAx>
      <c:valAx>
        <c:axId val="98288577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r>
                  <a:rPr lang="en-US"/>
                  <a:t>Number of isolates</a:t>
                </a:r>
              </a:p>
            </c:rich>
          </c:tx>
          <c:layout>
            <c:manualLayout>
              <c:xMode val="edge"/>
              <c:yMode val="edge"/>
              <c:x val="6.7173455727672594E-3"/>
              <c:y val="0.2622726017488037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98288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r>
              <a:rPr lang="en-US" sz="1800" dirty="0"/>
              <a:t>Colonization screening - number of </a:t>
            </a:r>
            <a:r>
              <a:rPr lang="en-US" sz="1800" b="1" u="sng" dirty="0"/>
              <a:t>residents</a:t>
            </a:r>
            <a:r>
              <a:rPr lang="en-US" sz="1800" dirty="0"/>
              <a:t> tested and positive</a:t>
            </a:r>
          </a:p>
        </c:rich>
      </c:tx>
      <c:layout>
        <c:manualLayout>
          <c:xMode val="edge"/>
          <c:yMode val="edge"/>
          <c:x val="0.15669392200346474"/>
          <c:y val="2.325581395348837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
              <a:ea typeface="+mn-ea"/>
              <a:cs typeface="+mn-cs"/>
            </a:defRPr>
          </a:pPr>
          <a:endParaRPr lang="en-US"/>
        </a:p>
      </c:txPr>
    </c:title>
    <c:autoTitleDeleted val="0"/>
    <c:plotArea>
      <c:layout/>
      <c:barChart>
        <c:barDir val="col"/>
        <c:grouping val="stacked"/>
        <c:varyColors val="0"/>
        <c:ser>
          <c:idx val="0"/>
          <c:order val="0"/>
          <c:tx>
            <c:strRef>
              <c:f>Sheet2!$C$2</c:f>
              <c:strCache>
                <c:ptCount val="1"/>
                <c:pt idx="0">
                  <c:v>Residents tested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Index case 2/22/2021</c:v>
                </c:pt>
                <c:pt idx="1">
                  <c:v>First round 3/29/2021</c:v>
                </c:pt>
                <c:pt idx="2">
                  <c:v>Second round 4/23/2021</c:v>
                </c:pt>
                <c:pt idx="3">
                  <c:v>Third round 6/28/2021</c:v>
                </c:pt>
              </c:strCache>
            </c:strRef>
          </c:cat>
          <c:val>
            <c:numRef>
              <c:f>Sheet2!$C$3:$C$6</c:f>
              <c:numCache>
                <c:formatCode>General</c:formatCode>
                <c:ptCount val="4"/>
                <c:pt idx="1">
                  <c:v>29</c:v>
                </c:pt>
                <c:pt idx="2">
                  <c:v>40</c:v>
                </c:pt>
                <c:pt idx="3">
                  <c:v>35</c:v>
                </c:pt>
              </c:numCache>
            </c:numRef>
          </c:val>
          <c:extLst>
            <c:ext xmlns:c16="http://schemas.microsoft.com/office/drawing/2014/chart" uri="{C3380CC4-5D6E-409C-BE32-E72D297353CC}">
              <c16:uniqueId val="{00000000-3BE6-4FA9-A4AE-DE7DFCF55A79}"/>
            </c:ext>
          </c:extLst>
        </c:ser>
        <c:ser>
          <c:idx val="1"/>
          <c:order val="1"/>
          <c:tx>
            <c:strRef>
              <c:f>Sheet2!$D$2</c:f>
              <c:strCache>
                <c:ptCount val="1"/>
                <c:pt idx="0">
                  <c:v>Residents positive</c:v>
                </c:pt>
              </c:strCache>
            </c:strRef>
          </c:tx>
          <c:spPr>
            <a:solidFill>
              <a:schemeClr val="accent2"/>
            </a:solidFill>
            <a:ln>
              <a:noFill/>
            </a:ln>
            <a:effectLst/>
          </c:spPr>
          <c:invertIfNegative val="0"/>
          <c:dLbls>
            <c:dLbl>
              <c:idx val="1"/>
              <c:layout>
                <c:manualLayout>
                  <c:x val="-8.758975306697576E-17"/>
                  <c:y val="-5.0049441494231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E6-4FA9-A4AE-DE7DFCF55A7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Index case 2/22/2021</c:v>
                </c:pt>
                <c:pt idx="1">
                  <c:v>First round 3/29/2021</c:v>
                </c:pt>
                <c:pt idx="2">
                  <c:v>Second round 4/23/2021</c:v>
                </c:pt>
                <c:pt idx="3">
                  <c:v>Third round 6/28/2021</c:v>
                </c:pt>
              </c:strCache>
            </c:strRef>
          </c:cat>
          <c:val>
            <c:numRef>
              <c:f>Sheet2!$D$3:$D$6</c:f>
              <c:numCache>
                <c:formatCode>General</c:formatCode>
                <c:ptCount val="4"/>
                <c:pt idx="0">
                  <c:v>1</c:v>
                </c:pt>
                <c:pt idx="1">
                  <c:v>4</c:v>
                </c:pt>
                <c:pt idx="2">
                  <c:v>2</c:v>
                </c:pt>
                <c:pt idx="3">
                  <c:v>1</c:v>
                </c:pt>
              </c:numCache>
            </c:numRef>
          </c:val>
          <c:extLst>
            <c:ext xmlns:c16="http://schemas.microsoft.com/office/drawing/2014/chart" uri="{C3380CC4-5D6E-409C-BE32-E72D297353CC}">
              <c16:uniqueId val="{00000002-3BE6-4FA9-A4AE-DE7DFCF55A79}"/>
            </c:ext>
          </c:extLst>
        </c:ser>
        <c:dLbls>
          <c:dLblPos val="inBase"/>
          <c:showLegendKey val="0"/>
          <c:showVal val="1"/>
          <c:showCatName val="0"/>
          <c:showSerName val="0"/>
          <c:showPercent val="0"/>
          <c:showBubbleSize val="0"/>
        </c:dLbls>
        <c:gapWidth val="150"/>
        <c:overlap val="100"/>
        <c:axId val="610453544"/>
        <c:axId val="610451904"/>
      </c:barChart>
      <c:catAx>
        <c:axId val="61045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610451904"/>
        <c:crosses val="autoZero"/>
        <c:auto val="1"/>
        <c:lblAlgn val="ctr"/>
        <c:lblOffset val="100"/>
        <c:noMultiLvlLbl val="0"/>
      </c:catAx>
      <c:valAx>
        <c:axId val="610451904"/>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r>
                  <a:rPr lang="en-US"/>
                  <a:t>Number of residents</a:t>
                </a:r>
              </a:p>
            </c:rich>
          </c:tx>
          <c:layout>
            <c:manualLayout>
              <c:xMode val="edge"/>
              <c:yMode val="edge"/>
              <c:x val="1.3888888888888888E-2"/>
              <c:y val="0.236948089822105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crossAx val="61045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7AEA7C-AB57-4749-84CD-F8EC3CD680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4" name="Footer Placeholder 3">
            <a:extLst>
              <a:ext uri="{FF2B5EF4-FFF2-40B4-BE49-F238E27FC236}">
                <a16:creationId xmlns:a16="http://schemas.microsoft.com/office/drawing/2014/main" id="{72699EC3-D2B8-4062-881F-9671A21ECFD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3" name="Slide Number Placeholder 2">
            <a:extLst>
              <a:ext uri="{FF2B5EF4-FFF2-40B4-BE49-F238E27FC236}">
                <a16:creationId xmlns:a16="http://schemas.microsoft.com/office/drawing/2014/main" id="{D6DF95B6-546A-48BD-940D-228054DF571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BE1996A-5BCA-4C58-A76F-5DE37EFD3A5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BA320A-FC89-4F91-8F83-EAC892A8F36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A0D8A11-FBAE-4FCE-A322-CDAD8FCC610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8421A21-247A-4315-B639-9B343A72C829}" type="datetimeFigureOut">
              <a:rPr lang="en-US"/>
              <a:pPr>
                <a:defRPr/>
              </a:pPr>
              <a:t>4/14/2022</a:t>
            </a:fld>
            <a:endParaRPr lang="en-US"/>
          </a:p>
        </p:txBody>
      </p:sp>
      <p:sp>
        <p:nvSpPr>
          <p:cNvPr id="4" name="Slide Image Placeholder 3">
            <a:extLst>
              <a:ext uri="{FF2B5EF4-FFF2-40B4-BE49-F238E27FC236}">
                <a16:creationId xmlns:a16="http://schemas.microsoft.com/office/drawing/2014/main" id="{5B4F309D-A413-4792-AF3D-576390EB897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7E379EF-5DD9-4E87-84A9-DED16B01FB3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4E1211-A6A0-4244-8ED7-4FA34DA0718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A40C621-77B7-499C-9884-03213561329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BBB0193-BAD1-497C-B403-3A32014B8FD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a:t>
            </a:fld>
            <a:endParaRPr lang="en-US" altLang="en-US"/>
          </a:p>
        </p:txBody>
      </p:sp>
    </p:spTree>
    <p:extLst>
      <p:ext uri="{BB962C8B-B14F-4D97-AF65-F5344CB8AC3E}">
        <p14:creationId xmlns:p14="http://schemas.microsoft.com/office/powerpoint/2010/main" val="170916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10</a:t>
            </a:fld>
            <a:endParaRPr lang="en-US" altLang="en-US"/>
          </a:p>
        </p:txBody>
      </p:sp>
    </p:spTree>
    <p:extLst>
      <p:ext uri="{BB962C8B-B14F-4D97-AF65-F5344CB8AC3E}">
        <p14:creationId xmlns:p14="http://schemas.microsoft.com/office/powerpoint/2010/main" val="177752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11</a:t>
            </a:fld>
            <a:endParaRPr lang="en-US" altLang="en-US"/>
          </a:p>
        </p:txBody>
      </p:sp>
    </p:spTree>
    <p:extLst>
      <p:ext uri="{BB962C8B-B14F-4D97-AF65-F5344CB8AC3E}">
        <p14:creationId xmlns:p14="http://schemas.microsoft.com/office/powerpoint/2010/main" val="116759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12</a:t>
            </a:fld>
            <a:endParaRPr lang="en-US" altLang="en-US"/>
          </a:p>
        </p:txBody>
      </p:sp>
    </p:spTree>
    <p:extLst>
      <p:ext uri="{BB962C8B-B14F-4D97-AF65-F5344CB8AC3E}">
        <p14:creationId xmlns:p14="http://schemas.microsoft.com/office/powerpoint/2010/main" val="381644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13</a:t>
            </a:fld>
            <a:endParaRPr lang="en-US" altLang="en-US"/>
          </a:p>
        </p:txBody>
      </p:sp>
    </p:spTree>
    <p:extLst>
      <p:ext uri="{BB962C8B-B14F-4D97-AF65-F5344CB8AC3E}">
        <p14:creationId xmlns:p14="http://schemas.microsoft.com/office/powerpoint/2010/main" val="67479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14</a:t>
            </a:fld>
            <a:endParaRPr lang="en-US" altLang="en-US"/>
          </a:p>
        </p:txBody>
      </p:sp>
    </p:spTree>
    <p:extLst>
      <p:ext uri="{BB962C8B-B14F-4D97-AF65-F5344CB8AC3E}">
        <p14:creationId xmlns:p14="http://schemas.microsoft.com/office/powerpoint/2010/main" val="287902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15</a:t>
            </a:fld>
            <a:endParaRPr lang="en-US" altLang="en-US"/>
          </a:p>
        </p:txBody>
      </p:sp>
    </p:spTree>
    <p:extLst>
      <p:ext uri="{BB962C8B-B14F-4D97-AF65-F5344CB8AC3E}">
        <p14:creationId xmlns:p14="http://schemas.microsoft.com/office/powerpoint/2010/main" val="213739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16</a:t>
            </a:fld>
            <a:endParaRPr lang="en-US" altLang="en-US"/>
          </a:p>
        </p:txBody>
      </p:sp>
    </p:spTree>
    <p:extLst>
      <p:ext uri="{BB962C8B-B14F-4D97-AF65-F5344CB8AC3E}">
        <p14:creationId xmlns:p14="http://schemas.microsoft.com/office/powerpoint/2010/main" val="206752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17</a:t>
            </a:fld>
            <a:endParaRPr lang="en-US" altLang="en-US"/>
          </a:p>
        </p:txBody>
      </p:sp>
    </p:spTree>
    <p:extLst>
      <p:ext uri="{BB962C8B-B14F-4D97-AF65-F5344CB8AC3E}">
        <p14:creationId xmlns:p14="http://schemas.microsoft.com/office/powerpoint/2010/main" val="239030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18</a:t>
            </a:fld>
            <a:endParaRPr lang="en-US" altLang="en-US"/>
          </a:p>
        </p:txBody>
      </p:sp>
    </p:spTree>
    <p:extLst>
      <p:ext uri="{BB962C8B-B14F-4D97-AF65-F5344CB8AC3E}">
        <p14:creationId xmlns:p14="http://schemas.microsoft.com/office/powerpoint/2010/main" val="3784612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19</a:t>
            </a:fld>
            <a:endParaRPr lang="en-US" altLang="en-US"/>
          </a:p>
        </p:txBody>
      </p:sp>
    </p:spTree>
    <p:extLst>
      <p:ext uri="{BB962C8B-B14F-4D97-AF65-F5344CB8AC3E}">
        <p14:creationId xmlns:p14="http://schemas.microsoft.com/office/powerpoint/2010/main" val="329950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a:t>
            </a:fld>
            <a:endParaRPr lang="en-US" altLang="en-US"/>
          </a:p>
        </p:txBody>
      </p:sp>
    </p:spTree>
    <p:extLst>
      <p:ext uri="{BB962C8B-B14F-4D97-AF65-F5344CB8AC3E}">
        <p14:creationId xmlns:p14="http://schemas.microsoft.com/office/powerpoint/2010/main" val="291868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20</a:t>
            </a:fld>
            <a:endParaRPr lang="en-US" altLang="en-US"/>
          </a:p>
        </p:txBody>
      </p:sp>
    </p:spTree>
    <p:extLst>
      <p:ext uri="{BB962C8B-B14F-4D97-AF65-F5344CB8AC3E}">
        <p14:creationId xmlns:p14="http://schemas.microsoft.com/office/powerpoint/2010/main" val="4202309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21</a:t>
            </a:fld>
            <a:endParaRPr lang="en-US" altLang="en-US"/>
          </a:p>
        </p:txBody>
      </p:sp>
    </p:spTree>
    <p:extLst>
      <p:ext uri="{BB962C8B-B14F-4D97-AF65-F5344CB8AC3E}">
        <p14:creationId xmlns:p14="http://schemas.microsoft.com/office/powerpoint/2010/main" val="3346575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22</a:t>
            </a:fld>
            <a:endParaRPr lang="en-US" altLang="en-US"/>
          </a:p>
        </p:txBody>
      </p:sp>
    </p:spTree>
    <p:extLst>
      <p:ext uri="{BB962C8B-B14F-4D97-AF65-F5344CB8AC3E}">
        <p14:creationId xmlns:p14="http://schemas.microsoft.com/office/powerpoint/2010/main" val="107136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23</a:t>
            </a:fld>
            <a:endParaRPr lang="en-US" altLang="en-US"/>
          </a:p>
        </p:txBody>
      </p:sp>
    </p:spTree>
    <p:extLst>
      <p:ext uri="{BB962C8B-B14F-4D97-AF65-F5344CB8AC3E}">
        <p14:creationId xmlns:p14="http://schemas.microsoft.com/office/powerpoint/2010/main" val="610226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24</a:t>
            </a:fld>
            <a:endParaRPr lang="en-US" altLang="en-US"/>
          </a:p>
        </p:txBody>
      </p:sp>
    </p:spTree>
    <p:extLst>
      <p:ext uri="{BB962C8B-B14F-4D97-AF65-F5344CB8AC3E}">
        <p14:creationId xmlns:p14="http://schemas.microsoft.com/office/powerpoint/2010/main" val="2555917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25</a:t>
            </a:fld>
            <a:endParaRPr lang="en-US" altLang="en-US"/>
          </a:p>
        </p:txBody>
      </p:sp>
    </p:spTree>
    <p:extLst>
      <p:ext uri="{BB962C8B-B14F-4D97-AF65-F5344CB8AC3E}">
        <p14:creationId xmlns:p14="http://schemas.microsoft.com/office/powerpoint/2010/main" val="3006166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26</a:t>
            </a:fld>
            <a:endParaRPr lang="en-US" altLang="en-US"/>
          </a:p>
        </p:txBody>
      </p:sp>
    </p:spTree>
    <p:extLst>
      <p:ext uri="{BB962C8B-B14F-4D97-AF65-F5344CB8AC3E}">
        <p14:creationId xmlns:p14="http://schemas.microsoft.com/office/powerpoint/2010/main" val="226085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27</a:t>
            </a:fld>
            <a:endParaRPr lang="en-US" altLang="en-US"/>
          </a:p>
        </p:txBody>
      </p:sp>
    </p:spTree>
    <p:extLst>
      <p:ext uri="{BB962C8B-B14F-4D97-AF65-F5344CB8AC3E}">
        <p14:creationId xmlns:p14="http://schemas.microsoft.com/office/powerpoint/2010/main" val="1083822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28</a:t>
            </a:fld>
            <a:endParaRPr lang="en-US" altLang="en-US"/>
          </a:p>
        </p:txBody>
      </p:sp>
    </p:spTree>
    <p:extLst>
      <p:ext uri="{BB962C8B-B14F-4D97-AF65-F5344CB8AC3E}">
        <p14:creationId xmlns:p14="http://schemas.microsoft.com/office/powerpoint/2010/main" val="3694315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29</a:t>
            </a:fld>
            <a:endParaRPr lang="en-US" altLang="en-US"/>
          </a:p>
        </p:txBody>
      </p:sp>
    </p:spTree>
    <p:extLst>
      <p:ext uri="{BB962C8B-B14F-4D97-AF65-F5344CB8AC3E}">
        <p14:creationId xmlns:p14="http://schemas.microsoft.com/office/powerpoint/2010/main" val="34652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3</a:t>
            </a:fld>
            <a:endParaRPr lang="en-US" altLang="en-US"/>
          </a:p>
        </p:txBody>
      </p:sp>
    </p:spTree>
    <p:extLst>
      <p:ext uri="{BB962C8B-B14F-4D97-AF65-F5344CB8AC3E}">
        <p14:creationId xmlns:p14="http://schemas.microsoft.com/office/powerpoint/2010/main" val="241893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4</a:t>
            </a:fld>
            <a:endParaRPr lang="en-US" altLang="en-US"/>
          </a:p>
        </p:txBody>
      </p:sp>
    </p:spTree>
    <p:extLst>
      <p:ext uri="{BB962C8B-B14F-4D97-AF65-F5344CB8AC3E}">
        <p14:creationId xmlns:p14="http://schemas.microsoft.com/office/powerpoint/2010/main" val="282059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5</a:t>
            </a:fld>
            <a:endParaRPr lang="en-US" altLang="en-US"/>
          </a:p>
        </p:txBody>
      </p:sp>
    </p:spTree>
    <p:extLst>
      <p:ext uri="{BB962C8B-B14F-4D97-AF65-F5344CB8AC3E}">
        <p14:creationId xmlns:p14="http://schemas.microsoft.com/office/powerpoint/2010/main" val="282286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6</a:t>
            </a:fld>
            <a:endParaRPr lang="en-US" altLang="en-US"/>
          </a:p>
        </p:txBody>
      </p:sp>
    </p:spTree>
    <p:extLst>
      <p:ext uri="{BB962C8B-B14F-4D97-AF65-F5344CB8AC3E}">
        <p14:creationId xmlns:p14="http://schemas.microsoft.com/office/powerpoint/2010/main" val="364330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7</a:t>
            </a:fld>
            <a:endParaRPr lang="en-US" altLang="en-US"/>
          </a:p>
        </p:txBody>
      </p:sp>
    </p:spTree>
    <p:extLst>
      <p:ext uri="{BB962C8B-B14F-4D97-AF65-F5344CB8AC3E}">
        <p14:creationId xmlns:p14="http://schemas.microsoft.com/office/powerpoint/2010/main" val="11200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8</a:t>
            </a:fld>
            <a:endParaRPr lang="en-US" altLang="en-US"/>
          </a:p>
        </p:txBody>
      </p:sp>
    </p:spTree>
    <p:extLst>
      <p:ext uri="{BB962C8B-B14F-4D97-AF65-F5344CB8AC3E}">
        <p14:creationId xmlns:p14="http://schemas.microsoft.com/office/powerpoint/2010/main" val="321212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BBB0193-BAD1-497C-B403-3A32014B8FDB}" type="slidenum">
              <a:rPr lang="en-US" altLang="en-US" smtClean="0"/>
              <a:pPr/>
              <a:t>9</a:t>
            </a:fld>
            <a:endParaRPr lang="en-US" altLang="en-US"/>
          </a:p>
        </p:txBody>
      </p:sp>
    </p:spTree>
    <p:extLst>
      <p:ext uri="{BB962C8B-B14F-4D97-AF65-F5344CB8AC3E}">
        <p14:creationId xmlns:p14="http://schemas.microsoft.com/office/powerpoint/2010/main" val="2571944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A picture containing text, electronics, circuit&#10;&#10;Description automatically generated">
            <a:extLst>
              <a:ext uri="{FF2B5EF4-FFF2-40B4-BE49-F238E27FC236}">
                <a16:creationId xmlns:a16="http://schemas.microsoft.com/office/drawing/2014/main" id="{FA6E518C-6104-4208-8E07-8F5D375AE8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429ADA0-474A-447E-B446-D2C5E2847516}"/>
              </a:ext>
            </a:extLst>
          </p:cNvPr>
          <p:cNvSpPr/>
          <p:nvPr userDrawn="1"/>
        </p:nvSpPr>
        <p:spPr>
          <a:xfrm flipV="1">
            <a:off x="1900238" y="5029200"/>
            <a:ext cx="10291762" cy="1401763"/>
          </a:xfrm>
          <a:prstGeom prst="rect">
            <a:avLst/>
          </a:prstGeom>
          <a:solidFill>
            <a:srgbClr val="BCA49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CC389C2-8F20-47F8-AE56-25D39E1C0E8D}"/>
              </a:ext>
            </a:extLst>
          </p:cNvPr>
          <p:cNvSpPr/>
          <p:nvPr userDrawn="1"/>
        </p:nvSpPr>
        <p:spPr>
          <a:xfrm rot="5400000">
            <a:off x="-2476500" y="2476500"/>
            <a:ext cx="6858000" cy="1905000"/>
          </a:xfrm>
          <a:prstGeom prst="rect">
            <a:avLst/>
          </a:prstGeom>
          <a:solidFill>
            <a:srgbClr val="2F55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a:extLst>
              <a:ext uri="{FF2B5EF4-FFF2-40B4-BE49-F238E27FC236}">
                <a16:creationId xmlns:a16="http://schemas.microsoft.com/office/drawing/2014/main" id="{4B9F180B-5E52-4AB9-9670-A03FFB9648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513" y="5111750"/>
            <a:ext cx="1577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8"/>
          <p:cNvSpPr>
            <a:spLocks noGrp="1"/>
          </p:cNvSpPr>
          <p:nvPr>
            <p:ph type="body" sz="quarter" idx="13"/>
          </p:nvPr>
        </p:nvSpPr>
        <p:spPr>
          <a:xfrm>
            <a:off x="1905000" y="5192446"/>
            <a:ext cx="10287002"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8838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3" descr="Shape&#10;&#10;Description automatically generated">
            <a:extLst>
              <a:ext uri="{FF2B5EF4-FFF2-40B4-BE49-F238E27FC236}">
                <a16:creationId xmlns:a16="http://schemas.microsoft.com/office/drawing/2014/main" id="{12AF9F0F-A1D6-4AA5-870B-51CA72D08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288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E106435-D896-4B2D-9EA9-4D67393D5E3D}"/>
              </a:ext>
            </a:extLst>
          </p:cNvPr>
          <p:cNvSpPr txBox="1">
            <a:spLocks noChangeArrowheads="1"/>
          </p:cNvSpPr>
          <p:nvPr userDrawn="1"/>
        </p:nvSpPr>
        <p:spPr bwMode="auto">
          <a:xfrm>
            <a:off x="6096000" y="6505575"/>
            <a:ext cx="646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spTree>
    <p:extLst>
      <p:ext uri="{BB962C8B-B14F-4D97-AF65-F5344CB8AC3E}">
        <p14:creationId xmlns:p14="http://schemas.microsoft.com/office/powerpoint/2010/main" val="334954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Bullet Title-Content Slide">
    <p:spTree>
      <p:nvGrpSpPr>
        <p:cNvPr id="1" name=""/>
        <p:cNvGrpSpPr/>
        <p:nvPr/>
      </p:nvGrpSpPr>
      <p:grpSpPr>
        <a:xfrm>
          <a:off x="0" y="0"/>
          <a:ext cx="0" cy="0"/>
          <a:chOff x="0" y="0"/>
          <a:chExt cx="0" cy="0"/>
        </a:xfrm>
      </p:grpSpPr>
      <p:pic>
        <p:nvPicPr>
          <p:cNvPr id="2" name="Picture 3" descr="Shape&#10;&#10;Description automatically generated">
            <a:extLst>
              <a:ext uri="{FF2B5EF4-FFF2-40B4-BE49-F238E27FC236}">
                <a16:creationId xmlns:a16="http://schemas.microsoft.com/office/drawing/2014/main" id="{E769A673-0301-4766-B269-F8756818C4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288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61AA494-8404-47B0-BEF5-D2D04B46FEA4}"/>
              </a:ext>
            </a:extLst>
          </p:cNvPr>
          <p:cNvSpPr txBox="1">
            <a:spLocks noChangeArrowheads="1"/>
          </p:cNvSpPr>
          <p:nvPr userDrawn="1"/>
        </p:nvSpPr>
        <p:spPr bwMode="auto">
          <a:xfrm>
            <a:off x="6096000" y="6505575"/>
            <a:ext cx="646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spTree>
    <p:extLst>
      <p:ext uri="{BB962C8B-B14F-4D97-AF65-F5344CB8AC3E}">
        <p14:creationId xmlns:p14="http://schemas.microsoft.com/office/powerpoint/2010/main" val="143361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Color Bullet Title-Content Slide">
    <p:spTree>
      <p:nvGrpSpPr>
        <p:cNvPr id="1" name=""/>
        <p:cNvGrpSpPr/>
        <p:nvPr/>
      </p:nvGrpSpPr>
      <p:grpSpPr>
        <a:xfrm>
          <a:off x="0" y="0"/>
          <a:ext cx="0" cy="0"/>
          <a:chOff x="0" y="0"/>
          <a:chExt cx="0" cy="0"/>
        </a:xfrm>
      </p:grpSpPr>
      <p:pic>
        <p:nvPicPr>
          <p:cNvPr id="2" name="Picture 3" descr="Shape&#10;&#10;Description automatically generated">
            <a:extLst>
              <a:ext uri="{FF2B5EF4-FFF2-40B4-BE49-F238E27FC236}">
                <a16:creationId xmlns:a16="http://schemas.microsoft.com/office/drawing/2014/main" id="{4CD99346-47C7-4F76-8C50-01A6804E36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288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76C5628-ECD2-4E30-8153-4E44A6B0CD9C}"/>
              </a:ext>
            </a:extLst>
          </p:cNvPr>
          <p:cNvSpPr txBox="1">
            <a:spLocks noChangeArrowheads="1"/>
          </p:cNvSpPr>
          <p:nvPr userDrawn="1"/>
        </p:nvSpPr>
        <p:spPr bwMode="auto">
          <a:xfrm>
            <a:off x="6096000" y="6505575"/>
            <a:ext cx="646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spTree>
    <p:extLst>
      <p:ext uri="{BB962C8B-B14F-4D97-AF65-F5344CB8AC3E}">
        <p14:creationId xmlns:p14="http://schemas.microsoft.com/office/powerpoint/2010/main" val="53858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descr="Shape&#10;&#10;Description automatically generated">
            <a:extLst>
              <a:ext uri="{FF2B5EF4-FFF2-40B4-BE49-F238E27FC236}">
                <a16:creationId xmlns:a16="http://schemas.microsoft.com/office/drawing/2014/main" id="{257DC78A-D76E-47B1-8D01-6B4D97C526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288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97BB7FE-F5BA-4F7A-A2A1-92D9752B2462}"/>
              </a:ext>
            </a:extLst>
          </p:cNvPr>
          <p:cNvSpPr txBox="1">
            <a:spLocks noChangeArrowheads="1"/>
          </p:cNvSpPr>
          <p:nvPr userDrawn="1"/>
        </p:nvSpPr>
        <p:spPr bwMode="auto">
          <a:xfrm>
            <a:off x="6096000" y="6505575"/>
            <a:ext cx="646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spTree>
    <p:extLst>
      <p:ext uri="{BB962C8B-B14F-4D97-AF65-F5344CB8AC3E}">
        <p14:creationId xmlns:p14="http://schemas.microsoft.com/office/powerpoint/2010/main" val="3478912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6FE6DE-7387-4EE6-BFE2-C4BBDF863CE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1C8D8F-7947-4C19-B1BF-9C6AD963259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ms.gov/files/document/qso-20-03-nh.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dhe.ks.gov/DocumentCenter/View/1446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cdc.gov/antibiotic-use/index.html" TargetMode="External"/><Relationship Id="rId4" Type="http://schemas.openxmlformats.org/officeDocument/2006/relationships/hyperlink" Target="https://www.kdhe.ks.gov/DocumentCenter/View/1447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ustin.Blanding@ks.gov" TargetMode="External"/><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kdhe.ks.gov/1514" TargetMode="External"/><Relationship Id="rId5" Type="http://schemas.openxmlformats.org/officeDocument/2006/relationships/hyperlink" Target="mailto:kdhe.HAIAR@ks.gov" TargetMode="External"/><Relationship Id="rId4" Type="http://schemas.openxmlformats.org/officeDocument/2006/relationships/hyperlink" Target="mailto:Stephanie.Lindemann@ks.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hyperlink" Target="https://www.kdhe.ks.gov/DocumentCenter/View/14254" TargetMode="External"/><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ADA265-E3A3-46B4-81BC-2A7321171257}"/>
              </a:ext>
            </a:extLst>
          </p:cNvPr>
          <p:cNvSpPr>
            <a:spLocks noGrp="1"/>
          </p:cNvSpPr>
          <p:nvPr>
            <p:ph type="body" sz="quarter" idx="13"/>
          </p:nvPr>
        </p:nvSpPr>
        <p:spPr>
          <a:xfrm>
            <a:off x="1904998" y="5006546"/>
            <a:ext cx="10287002" cy="1828800"/>
          </a:xfrm>
        </p:spPr>
        <p:txBody>
          <a:bodyPr>
            <a:noAutofit/>
          </a:bodyPr>
          <a:lstStyle/>
          <a:p>
            <a:pPr>
              <a:spcBef>
                <a:spcPts val="0"/>
              </a:spcBef>
            </a:pPr>
            <a:r>
              <a:rPr lang="en-US" sz="2400" dirty="0"/>
              <a:t>Targeted Multidrug-resistant Organisms</a:t>
            </a:r>
          </a:p>
          <a:p>
            <a:pPr>
              <a:spcBef>
                <a:spcPts val="0"/>
              </a:spcBef>
            </a:pPr>
            <a:r>
              <a:rPr lang="en-US" sz="2400" dirty="0"/>
              <a:t>Epidemiology and Public Health Response in Kansas</a:t>
            </a:r>
          </a:p>
          <a:p>
            <a:pPr>
              <a:spcBef>
                <a:spcPts val="0"/>
              </a:spcBef>
            </a:pPr>
            <a:r>
              <a:rPr lang="en-US" sz="2400" dirty="0"/>
              <a:t>Stephanie Lindemann, MPH</a:t>
            </a:r>
          </a:p>
          <a:p>
            <a:pPr>
              <a:spcBef>
                <a:spcPts val="0"/>
              </a:spcBef>
            </a:pPr>
            <a:r>
              <a:rPr lang="en-US" sz="2400" dirty="0"/>
              <a:t>April 12, 2022</a:t>
            </a:r>
          </a:p>
        </p:txBody>
      </p:sp>
    </p:spTree>
    <p:extLst>
      <p:ext uri="{BB962C8B-B14F-4D97-AF65-F5344CB8AC3E}">
        <p14:creationId xmlns:p14="http://schemas.microsoft.com/office/powerpoint/2010/main" val="241791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0" y="100280"/>
            <a:ext cx="12306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err="1">
                <a:solidFill>
                  <a:srgbClr val="2F5597"/>
                </a:solidFill>
              </a:rPr>
              <a:t>Carbapenemase</a:t>
            </a:r>
            <a:r>
              <a:rPr lang="en-US" altLang="en-US" sz="3600" b="1" dirty="0">
                <a:solidFill>
                  <a:srgbClr val="2F5597"/>
                </a:solidFill>
              </a:rPr>
              <a:t>-producing CRAB in Kansas, 2019-2021</a:t>
            </a:r>
          </a:p>
        </p:txBody>
      </p:sp>
      <p:graphicFrame>
        <p:nvGraphicFramePr>
          <p:cNvPr id="9" name="Chart 8">
            <a:extLst>
              <a:ext uri="{FF2B5EF4-FFF2-40B4-BE49-F238E27FC236}">
                <a16:creationId xmlns:a16="http://schemas.microsoft.com/office/drawing/2014/main" id="{B72F4394-70F5-422A-BF3B-D18726781F43}"/>
              </a:ext>
            </a:extLst>
          </p:cNvPr>
          <p:cNvGraphicFramePr>
            <a:graphicFrameLocks/>
          </p:cNvGraphicFramePr>
          <p:nvPr/>
        </p:nvGraphicFramePr>
        <p:xfrm>
          <a:off x="1124096" y="969148"/>
          <a:ext cx="9943808" cy="49197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3809EF6A-221A-4716-9D56-7DB49D8115A0}"/>
              </a:ext>
            </a:extLst>
          </p:cNvPr>
          <p:cNvSpPr/>
          <p:nvPr/>
        </p:nvSpPr>
        <p:spPr>
          <a:xfrm>
            <a:off x="5570507" y="6096000"/>
            <a:ext cx="6621493" cy="338554"/>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a:t>
            </a:r>
            <a:r>
              <a:rPr lang="en-US" sz="1600" i="1" dirty="0">
                <a:solidFill>
                  <a:prstClr val="black"/>
                </a:solidFill>
              </a:rPr>
              <a:t>all isolates submitted to KHEL;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preliminary, subject to change</a:t>
            </a:r>
          </a:p>
        </p:txBody>
      </p:sp>
    </p:spTree>
    <p:extLst>
      <p:ext uri="{BB962C8B-B14F-4D97-AF65-F5344CB8AC3E}">
        <p14:creationId xmlns:p14="http://schemas.microsoft.com/office/powerpoint/2010/main" val="319315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0" y="115669"/>
            <a:ext cx="12555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CP-CRAB</a:t>
            </a:r>
            <a:r>
              <a:rPr lang="en-US" altLang="en-US" sz="3500" b="1" dirty="0">
                <a:solidFill>
                  <a:srgbClr val="2F5597"/>
                </a:solidFill>
              </a:rPr>
              <a:t> </a:t>
            </a:r>
            <a:r>
              <a:rPr lang="en-US" altLang="en-US" sz="3500" b="1" dirty="0" err="1">
                <a:solidFill>
                  <a:srgbClr val="2F5597"/>
                </a:solidFill>
              </a:rPr>
              <a:t>carbapenemase</a:t>
            </a:r>
            <a:r>
              <a:rPr lang="en-US" altLang="en-US" sz="3500" b="1" dirty="0">
                <a:solidFill>
                  <a:srgbClr val="2F5597"/>
                </a:solidFill>
              </a:rPr>
              <a:t> variants in Kansas, 2019-2021</a:t>
            </a:r>
          </a:p>
        </p:txBody>
      </p:sp>
      <p:sp>
        <p:nvSpPr>
          <p:cNvPr id="10" name="Rectangle 9">
            <a:extLst>
              <a:ext uri="{FF2B5EF4-FFF2-40B4-BE49-F238E27FC236}">
                <a16:creationId xmlns:a16="http://schemas.microsoft.com/office/drawing/2014/main" id="{3809EF6A-221A-4716-9D56-7DB49D8115A0}"/>
              </a:ext>
            </a:extLst>
          </p:cNvPr>
          <p:cNvSpPr/>
          <p:nvPr/>
        </p:nvSpPr>
        <p:spPr>
          <a:xfrm>
            <a:off x="5570507" y="6096000"/>
            <a:ext cx="6621493" cy="338554"/>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a:t>
            </a:r>
            <a:r>
              <a:rPr lang="en-US" sz="1600" i="1" dirty="0">
                <a:solidFill>
                  <a:prstClr val="black"/>
                </a:solidFill>
              </a:rPr>
              <a:t>all isolates submitted to KHEL;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preliminary, subject to change</a:t>
            </a:r>
          </a:p>
        </p:txBody>
      </p:sp>
      <p:graphicFrame>
        <p:nvGraphicFramePr>
          <p:cNvPr id="5" name="Chart 4">
            <a:extLst>
              <a:ext uri="{FF2B5EF4-FFF2-40B4-BE49-F238E27FC236}">
                <a16:creationId xmlns:a16="http://schemas.microsoft.com/office/drawing/2014/main" id="{42ABC89F-93C6-4812-B1AD-39309095A4B8}"/>
              </a:ext>
            </a:extLst>
          </p:cNvPr>
          <p:cNvGraphicFramePr>
            <a:graphicFrameLocks/>
          </p:cNvGraphicFramePr>
          <p:nvPr/>
        </p:nvGraphicFramePr>
        <p:xfrm>
          <a:off x="1121664" y="969264"/>
          <a:ext cx="9948672" cy="4919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160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152400" y="0"/>
            <a:ext cx="12555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CP-CRAB antibiogram</a:t>
            </a:r>
            <a:endParaRPr lang="en-US" altLang="en-US" sz="3500" b="1" dirty="0">
              <a:solidFill>
                <a:srgbClr val="2F5597"/>
              </a:solidFill>
            </a:endParaRPr>
          </a:p>
        </p:txBody>
      </p:sp>
      <p:graphicFrame>
        <p:nvGraphicFramePr>
          <p:cNvPr id="2" name="Table 1">
            <a:extLst>
              <a:ext uri="{FF2B5EF4-FFF2-40B4-BE49-F238E27FC236}">
                <a16:creationId xmlns:a16="http://schemas.microsoft.com/office/drawing/2014/main" id="{2587AA8E-E3EF-46D2-B587-DC2A14B8F328}"/>
              </a:ext>
            </a:extLst>
          </p:cNvPr>
          <p:cNvGraphicFramePr>
            <a:graphicFrameLocks noGrp="1"/>
          </p:cNvGraphicFramePr>
          <p:nvPr>
            <p:extLst>
              <p:ext uri="{D42A27DB-BD31-4B8C-83A1-F6EECF244321}">
                <p14:modId xmlns:p14="http://schemas.microsoft.com/office/powerpoint/2010/main" val="3855340272"/>
              </p:ext>
            </p:extLst>
          </p:nvPr>
        </p:nvGraphicFramePr>
        <p:xfrm>
          <a:off x="6180" y="647654"/>
          <a:ext cx="12185818" cy="5464821"/>
        </p:xfrm>
        <a:graphic>
          <a:graphicData uri="http://schemas.openxmlformats.org/drawingml/2006/table">
            <a:tbl>
              <a:tblPr>
                <a:tableStyleId>{5C22544A-7EE6-4342-B048-85BDC9FD1C3A}</a:tableStyleId>
              </a:tblPr>
              <a:tblGrid>
                <a:gridCol w="1369455">
                  <a:extLst>
                    <a:ext uri="{9D8B030D-6E8A-4147-A177-3AD203B41FA5}">
                      <a16:colId xmlns:a16="http://schemas.microsoft.com/office/drawing/2014/main" val="545927706"/>
                    </a:ext>
                  </a:extLst>
                </a:gridCol>
                <a:gridCol w="318447">
                  <a:extLst>
                    <a:ext uri="{9D8B030D-6E8A-4147-A177-3AD203B41FA5}">
                      <a16:colId xmlns:a16="http://schemas.microsoft.com/office/drawing/2014/main" val="2395949773"/>
                    </a:ext>
                  </a:extLst>
                </a:gridCol>
                <a:gridCol w="391448">
                  <a:extLst>
                    <a:ext uri="{9D8B030D-6E8A-4147-A177-3AD203B41FA5}">
                      <a16:colId xmlns:a16="http://schemas.microsoft.com/office/drawing/2014/main" val="2099176406"/>
                    </a:ext>
                  </a:extLst>
                </a:gridCol>
                <a:gridCol w="265867">
                  <a:extLst>
                    <a:ext uri="{9D8B030D-6E8A-4147-A177-3AD203B41FA5}">
                      <a16:colId xmlns:a16="http://schemas.microsoft.com/office/drawing/2014/main" val="205693973"/>
                    </a:ext>
                  </a:extLst>
                </a:gridCol>
                <a:gridCol w="274175">
                  <a:extLst>
                    <a:ext uri="{9D8B030D-6E8A-4147-A177-3AD203B41FA5}">
                      <a16:colId xmlns:a16="http://schemas.microsoft.com/office/drawing/2014/main" val="2173262344"/>
                    </a:ext>
                  </a:extLst>
                </a:gridCol>
                <a:gridCol w="274175">
                  <a:extLst>
                    <a:ext uri="{9D8B030D-6E8A-4147-A177-3AD203B41FA5}">
                      <a16:colId xmlns:a16="http://schemas.microsoft.com/office/drawing/2014/main" val="3280962551"/>
                    </a:ext>
                  </a:extLst>
                </a:gridCol>
                <a:gridCol w="315716">
                  <a:extLst>
                    <a:ext uri="{9D8B030D-6E8A-4147-A177-3AD203B41FA5}">
                      <a16:colId xmlns:a16="http://schemas.microsoft.com/office/drawing/2014/main" val="2928592607"/>
                    </a:ext>
                  </a:extLst>
                </a:gridCol>
                <a:gridCol w="315716">
                  <a:extLst>
                    <a:ext uri="{9D8B030D-6E8A-4147-A177-3AD203B41FA5}">
                      <a16:colId xmlns:a16="http://schemas.microsoft.com/office/drawing/2014/main" val="1622493030"/>
                    </a:ext>
                  </a:extLst>
                </a:gridCol>
                <a:gridCol w="315716">
                  <a:extLst>
                    <a:ext uri="{9D8B030D-6E8A-4147-A177-3AD203B41FA5}">
                      <a16:colId xmlns:a16="http://schemas.microsoft.com/office/drawing/2014/main" val="1509197537"/>
                    </a:ext>
                  </a:extLst>
                </a:gridCol>
                <a:gridCol w="207709">
                  <a:extLst>
                    <a:ext uri="{9D8B030D-6E8A-4147-A177-3AD203B41FA5}">
                      <a16:colId xmlns:a16="http://schemas.microsoft.com/office/drawing/2014/main" val="769369258"/>
                    </a:ext>
                  </a:extLst>
                </a:gridCol>
                <a:gridCol w="232633">
                  <a:extLst>
                    <a:ext uri="{9D8B030D-6E8A-4147-A177-3AD203B41FA5}">
                      <a16:colId xmlns:a16="http://schemas.microsoft.com/office/drawing/2014/main" val="2218204940"/>
                    </a:ext>
                  </a:extLst>
                </a:gridCol>
                <a:gridCol w="290793">
                  <a:extLst>
                    <a:ext uri="{9D8B030D-6E8A-4147-A177-3AD203B41FA5}">
                      <a16:colId xmlns:a16="http://schemas.microsoft.com/office/drawing/2014/main" val="2269750665"/>
                    </a:ext>
                  </a:extLst>
                </a:gridCol>
                <a:gridCol w="299101">
                  <a:extLst>
                    <a:ext uri="{9D8B030D-6E8A-4147-A177-3AD203B41FA5}">
                      <a16:colId xmlns:a16="http://schemas.microsoft.com/office/drawing/2014/main" val="1465009487"/>
                    </a:ext>
                  </a:extLst>
                </a:gridCol>
                <a:gridCol w="307408">
                  <a:extLst>
                    <a:ext uri="{9D8B030D-6E8A-4147-A177-3AD203B41FA5}">
                      <a16:colId xmlns:a16="http://schemas.microsoft.com/office/drawing/2014/main" val="3143270516"/>
                    </a:ext>
                  </a:extLst>
                </a:gridCol>
                <a:gridCol w="423727">
                  <a:extLst>
                    <a:ext uri="{9D8B030D-6E8A-4147-A177-3AD203B41FA5}">
                      <a16:colId xmlns:a16="http://schemas.microsoft.com/office/drawing/2014/main" val="2910111009"/>
                    </a:ext>
                  </a:extLst>
                </a:gridCol>
                <a:gridCol w="382183">
                  <a:extLst>
                    <a:ext uri="{9D8B030D-6E8A-4147-A177-3AD203B41FA5}">
                      <a16:colId xmlns:a16="http://schemas.microsoft.com/office/drawing/2014/main" val="1861529719"/>
                    </a:ext>
                  </a:extLst>
                </a:gridCol>
                <a:gridCol w="310180">
                  <a:extLst>
                    <a:ext uri="{9D8B030D-6E8A-4147-A177-3AD203B41FA5}">
                      <a16:colId xmlns:a16="http://schemas.microsoft.com/office/drawing/2014/main" val="3054824821"/>
                    </a:ext>
                  </a:extLst>
                </a:gridCol>
                <a:gridCol w="310180">
                  <a:extLst>
                    <a:ext uri="{9D8B030D-6E8A-4147-A177-3AD203B41FA5}">
                      <a16:colId xmlns:a16="http://schemas.microsoft.com/office/drawing/2014/main" val="2937545486"/>
                    </a:ext>
                  </a:extLst>
                </a:gridCol>
                <a:gridCol w="307408">
                  <a:extLst>
                    <a:ext uri="{9D8B030D-6E8A-4147-A177-3AD203B41FA5}">
                      <a16:colId xmlns:a16="http://schemas.microsoft.com/office/drawing/2014/main" val="3986908449"/>
                    </a:ext>
                  </a:extLst>
                </a:gridCol>
                <a:gridCol w="315716">
                  <a:extLst>
                    <a:ext uri="{9D8B030D-6E8A-4147-A177-3AD203B41FA5}">
                      <a16:colId xmlns:a16="http://schemas.microsoft.com/office/drawing/2014/main" val="1126449421"/>
                    </a:ext>
                  </a:extLst>
                </a:gridCol>
                <a:gridCol w="315716">
                  <a:extLst>
                    <a:ext uri="{9D8B030D-6E8A-4147-A177-3AD203B41FA5}">
                      <a16:colId xmlns:a16="http://schemas.microsoft.com/office/drawing/2014/main" val="1644532579"/>
                    </a:ext>
                  </a:extLst>
                </a:gridCol>
                <a:gridCol w="315716">
                  <a:extLst>
                    <a:ext uri="{9D8B030D-6E8A-4147-A177-3AD203B41FA5}">
                      <a16:colId xmlns:a16="http://schemas.microsoft.com/office/drawing/2014/main" val="425719486"/>
                    </a:ext>
                  </a:extLst>
                </a:gridCol>
                <a:gridCol w="307408">
                  <a:extLst>
                    <a:ext uri="{9D8B030D-6E8A-4147-A177-3AD203B41FA5}">
                      <a16:colId xmlns:a16="http://schemas.microsoft.com/office/drawing/2014/main" val="1983478437"/>
                    </a:ext>
                  </a:extLst>
                </a:gridCol>
                <a:gridCol w="249998">
                  <a:extLst>
                    <a:ext uri="{9D8B030D-6E8A-4147-A177-3AD203B41FA5}">
                      <a16:colId xmlns:a16="http://schemas.microsoft.com/office/drawing/2014/main" val="3408322957"/>
                    </a:ext>
                  </a:extLst>
                </a:gridCol>
                <a:gridCol w="409879">
                  <a:extLst>
                    <a:ext uri="{9D8B030D-6E8A-4147-A177-3AD203B41FA5}">
                      <a16:colId xmlns:a16="http://schemas.microsoft.com/office/drawing/2014/main" val="1669929051"/>
                    </a:ext>
                  </a:extLst>
                </a:gridCol>
                <a:gridCol w="340642">
                  <a:extLst>
                    <a:ext uri="{9D8B030D-6E8A-4147-A177-3AD203B41FA5}">
                      <a16:colId xmlns:a16="http://schemas.microsoft.com/office/drawing/2014/main" val="1371435096"/>
                    </a:ext>
                  </a:extLst>
                </a:gridCol>
                <a:gridCol w="357259">
                  <a:extLst>
                    <a:ext uri="{9D8B030D-6E8A-4147-A177-3AD203B41FA5}">
                      <a16:colId xmlns:a16="http://schemas.microsoft.com/office/drawing/2014/main" val="1988862910"/>
                    </a:ext>
                  </a:extLst>
                </a:gridCol>
                <a:gridCol w="276947">
                  <a:extLst>
                    <a:ext uri="{9D8B030D-6E8A-4147-A177-3AD203B41FA5}">
                      <a16:colId xmlns:a16="http://schemas.microsoft.com/office/drawing/2014/main" val="1484419621"/>
                    </a:ext>
                  </a:extLst>
                </a:gridCol>
                <a:gridCol w="276947">
                  <a:extLst>
                    <a:ext uri="{9D8B030D-6E8A-4147-A177-3AD203B41FA5}">
                      <a16:colId xmlns:a16="http://schemas.microsoft.com/office/drawing/2014/main" val="1016924324"/>
                    </a:ext>
                  </a:extLst>
                </a:gridCol>
                <a:gridCol w="243712">
                  <a:extLst>
                    <a:ext uri="{9D8B030D-6E8A-4147-A177-3AD203B41FA5}">
                      <a16:colId xmlns:a16="http://schemas.microsoft.com/office/drawing/2014/main" val="2111545959"/>
                    </a:ext>
                  </a:extLst>
                </a:gridCol>
                <a:gridCol w="232633">
                  <a:extLst>
                    <a:ext uri="{9D8B030D-6E8A-4147-A177-3AD203B41FA5}">
                      <a16:colId xmlns:a16="http://schemas.microsoft.com/office/drawing/2014/main" val="3392558114"/>
                    </a:ext>
                  </a:extLst>
                </a:gridCol>
                <a:gridCol w="207709">
                  <a:extLst>
                    <a:ext uri="{9D8B030D-6E8A-4147-A177-3AD203B41FA5}">
                      <a16:colId xmlns:a16="http://schemas.microsoft.com/office/drawing/2014/main" val="2851659886"/>
                    </a:ext>
                  </a:extLst>
                </a:gridCol>
                <a:gridCol w="324026">
                  <a:extLst>
                    <a:ext uri="{9D8B030D-6E8A-4147-A177-3AD203B41FA5}">
                      <a16:colId xmlns:a16="http://schemas.microsoft.com/office/drawing/2014/main" val="940991779"/>
                    </a:ext>
                  </a:extLst>
                </a:gridCol>
                <a:gridCol w="290793">
                  <a:extLst>
                    <a:ext uri="{9D8B030D-6E8A-4147-A177-3AD203B41FA5}">
                      <a16:colId xmlns:a16="http://schemas.microsoft.com/office/drawing/2014/main" val="2764446027"/>
                    </a:ext>
                  </a:extLst>
                </a:gridCol>
                <a:gridCol w="265867">
                  <a:extLst>
                    <a:ext uri="{9D8B030D-6E8A-4147-A177-3AD203B41FA5}">
                      <a16:colId xmlns:a16="http://schemas.microsoft.com/office/drawing/2014/main" val="520576853"/>
                    </a:ext>
                  </a:extLst>
                </a:gridCol>
                <a:gridCol w="310180">
                  <a:extLst>
                    <a:ext uri="{9D8B030D-6E8A-4147-A177-3AD203B41FA5}">
                      <a16:colId xmlns:a16="http://schemas.microsoft.com/office/drawing/2014/main" val="1806587577"/>
                    </a:ext>
                  </a:extLst>
                </a:gridCol>
                <a:gridCol w="232633">
                  <a:extLst>
                    <a:ext uri="{9D8B030D-6E8A-4147-A177-3AD203B41FA5}">
                      <a16:colId xmlns:a16="http://schemas.microsoft.com/office/drawing/2014/main" val="3401493910"/>
                    </a:ext>
                  </a:extLst>
                </a:gridCol>
              </a:tblGrid>
              <a:tr h="491131">
                <a:tc gridSpan="37">
                  <a:txBody>
                    <a:bodyPr/>
                    <a:lstStyle/>
                    <a:p>
                      <a:pPr algn="ctr" fontAlgn="b"/>
                      <a:r>
                        <a:rPr lang="en-US" sz="2800" b="1" u="none" strike="noStrike" dirty="0">
                          <a:solidFill>
                            <a:schemeClr val="bg1"/>
                          </a:solidFill>
                          <a:effectLst/>
                          <a:latin typeface="+mn-lt"/>
                        </a:rPr>
                        <a:t>Cumulative antimicrobial susceptibility report</a:t>
                      </a:r>
                      <a:endParaRPr lang="en-US" sz="2800" b="1" i="0" u="none" strike="noStrike" dirty="0">
                        <a:solidFill>
                          <a:schemeClr val="bg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583407"/>
                  </a:ext>
                </a:extLst>
              </a:tr>
              <a:tr h="997610">
                <a:tc rowSpan="3">
                  <a:txBody>
                    <a:bodyPr/>
                    <a:lstStyle/>
                    <a:p>
                      <a:pPr algn="ctr" fontAlgn="ctr"/>
                      <a:r>
                        <a:rPr lang="en-US" sz="2000" u="none" strike="noStrike" dirty="0">
                          <a:effectLst/>
                          <a:latin typeface="+mn-lt"/>
                        </a:rPr>
                        <a:t>Percent Susceptible                                                       2018-2021 Isolates</a:t>
                      </a:r>
                      <a:endParaRPr lang="en-US" sz="2000" b="1" i="1"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US" sz="1400" u="none" strike="noStrike" dirty="0">
                          <a:effectLst/>
                          <a:latin typeface="+mn-lt"/>
                        </a:rPr>
                        <a:t> Total No. of Isolates</a:t>
                      </a:r>
                      <a:endParaRPr lang="en-US" sz="1400" b="1" i="1" u="none" strike="noStrike" dirty="0">
                        <a:solidFill>
                          <a:srgbClr val="000000"/>
                        </a:solidFill>
                        <a:effectLst/>
                        <a:latin typeface="+mn-lt"/>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fontAlgn="ctr"/>
                      <a:r>
                        <a:rPr lang="en-US" sz="1390" u="none" strike="noStrike" dirty="0">
                          <a:effectLst/>
                          <a:latin typeface="+mn-lt"/>
                        </a:rPr>
                        <a:t>Aminoglycosides</a:t>
                      </a:r>
                      <a:endParaRPr lang="en-US" sz="1390" b="1" i="1"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lnL w="12700" cap="flat" cmpd="sng" algn="ctr">
                      <a:solidFill>
                        <a:schemeClr val="tx1"/>
                      </a:solidFill>
                      <a:prstDash val="solid"/>
                      <a:round/>
                      <a:headEnd type="none" w="med" len="med"/>
                      <a:tailEnd type="none" w="med" len="med"/>
                    </a:lnL>
                  </a:tcPr>
                </a:tc>
                <a:tc rowSpan="2" hMerge="1">
                  <a:txBody>
                    <a:bodyPr/>
                    <a:lstStyle/>
                    <a:p>
                      <a:endParaRPr lang="en-US"/>
                    </a:p>
                  </a:txBody>
                  <a:tcPr/>
                </a:tc>
                <a:tc rowSpan="2" hMerge="1">
                  <a:txBody>
                    <a:bodyPr/>
                    <a:lstStyle/>
                    <a:p>
                      <a:endParaRPr lang="en-US"/>
                    </a:p>
                  </a:txBody>
                  <a:tcPr/>
                </a:tc>
                <a:tc rowSpan="2" gridSpan="2">
                  <a:txBody>
                    <a:bodyPr/>
                    <a:lstStyle/>
                    <a:p>
                      <a:pPr algn="ctr" fontAlgn="b"/>
                      <a:r>
                        <a:rPr lang="en-US" sz="1400" u="none" strike="noStrike">
                          <a:effectLst/>
                          <a:latin typeface="+mn-lt"/>
                        </a:rPr>
                        <a:t>Polymyxins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tc>
                <a:tc rowSpan="2" gridSpan="3">
                  <a:txBody>
                    <a:bodyPr/>
                    <a:lstStyle/>
                    <a:p>
                      <a:pPr algn="ctr" fontAlgn="b"/>
                      <a:r>
                        <a:rPr lang="el-GR" sz="1400" u="none" strike="noStrike">
                          <a:effectLst/>
                          <a:latin typeface="+mn-lt"/>
                        </a:rPr>
                        <a:t>β-</a:t>
                      </a:r>
                      <a:r>
                        <a:rPr lang="en-US" sz="1400" u="none" strike="noStrike">
                          <a:effectLst/>
                          <a:latin typeface="+mn-lt"/>
                        </a:rPr>
                        <a:t>Lactams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rowSpan="2" gridSpan="3">
                  <a:txBody>
                    <a:bodyPr/>
                    <a:lstStyle/>
                    <a:p>
                      <a:pPr algn="ctr" fontAlgn="b"/>
                      <a:r>
                        <a:rPr lang="el-GR" sz="1400" u="none" strike="noStrike">
                          <a:effectLst/>
                          <a:latin typeface="+mn-lt"/>
                        </a:rPr>
                        <a:t>β-</a:t>
                      </a:r>
                      <a:r>
                        <a:rPr lang="en-US" sz="1400" u="none" strike="noStrike">
                          <a:effectLst/>
                          <a:latin typeface="+mn-lt"/>
                        </a:rPr>
                        <a:t>Lactam/ inhibitor combo</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gridSpan="5">
                  <a:txBody>
                    <a:bodyPr/>
                    <a:lstStyle/>
                    <a:p>
                      <a:pPr algn="ctr" fontAlgn="ctr"/>
                      <a:r>
                        <a:rPr lang="en-US" sz="1400" u="none" strike="noStrike">
                          <a:effectLst/>
                          <a:latin typeface="+mn-lt"/>
                        </a:rPr>
                        <a:t>Cephalosporins</a:t>
                      </a:r>
                      <a:endParaRPr lang="en-US" sz="1400" b="1"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5">
                  <a:txBody>
                    <a:bodyPr/>
                    <a:lstStyle/>
                    <a:p>
                      <a:pPr algn="ctr" fontAlgn="ctr"/>
                      <a:r>
                        <a:rPr lang="en-US" sz="1400" u="none" strike="noStrike" dirty="0">
                          <a:effectLst/>
                          <a:latin typeface="+mn-lt"/>
                        </a:rPr>
                        <a:t>Carbapenems</a:t>
                      </a:r>
                      <a:endParaRPr lang="en-US"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fontAlgn="b"/>
                      <a:r>
                        <a:rPr lang="en-US" sz="1400" u="none" strike="noStrike" dirty="0">
                          <a:effectLst/>
                          <a:latin typeface="+mn-lt"/>
                        </a:rPr>
                        <a:t>Folate pathway inhibitor</a:t>
                      </a:r>
                      <a:endParaRPr lang="en-US" sz="1400" b="1"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fontAlgn="b"/>
                      <a:r>
                        <a:rPr lang="en-US" sz="1400" u="none" strike="noStrike">
                          <a:effectLst/>
                          <a:latin typeface="+mn-lt"/>
                        </a:rPr>
                        <a:t>Fluoro quinolones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tc>
                <a:tc rowSpan="2">
                  <a:txBody>
                    <a:bodyPr/>
                    <a:lstStyle/>
                    <a:p>
                      <a:pPr algn="ctr" fontAlgn="b"/>
                      <a:r>
                        <a:rPr lang="en-US" sz="1400" u="none" strike="noStrike">
                          <a:effectLst/>
                          <a:latin typeface="+mn-lt"/>
                        </a:rPr>
                        <a:t>Glyco pep tides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400" u="none" strike="noStrike">
                          <a:effectLst/>
                          <a:latin typeface="+mn-lt"/>
                        </a:rPr>
                        <a:t>Lincosa mides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400" u="none" strike="noStrike">
                          <a:effectLst/>
                          <a:latin typeface="+mn-lt"/>
                        </a:rPr>
                        <a:t>Lipo pep tides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fontAlgn="b"/>
                      <a:r>
                        <a:rPr lang="en-US" sz="1400" u="none" strike="noStrike">
                          <a:effectLst/>
                          <a:latin typeface="+mn-lt"/>
                        </a:rPr>
                        <a:t>Macro lides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tc>
                <a:tc rowSpan="2">
                  <a:txBody>
                    <a:bodyPr/>
                    <a:lstStyle/>
                    <a:p>
                      <a:pPr algn="ctr" fontAlgn="b"/>
                      <a:r>
                        <a:rPr lang="en-US" sz="1400" u="none" strike="noStrike">
                          <a:effectLst/>
                          <a:latin typeface="+mn-lt"/>
                        </a:rPr>
                        <a:t>Mono   bac   tam</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400" u="none" strike="noStrike">
                          <a:effectLst/>
                          <a:latin typeface="+mn-lt"/>
                        </a:rPr>
                        <a:t>Nitro fur   ans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400" u="none" strike="noStrike">
                          <a:effectLst/>
                          <a:latin typeface="+mn-lt"/>
                        </a:rPr>
                        <a:t>Oxazo lidin one</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400" u="none" strike="noStrike">
                          <a:effectLst/>
                          <a:latin typeface="+mn-lt"/>
                        </a:rPr>
                        <a:t>Tetracyclines</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550942"/>
                  </a:ext>
                </a:extLst>
              </a:tr>
              <a:tr h="364511">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400" u="none" strike="noStrike">
                          <a:effectLst/>
                          <a:latin typeface="+mn-lt"/>
                        </a:rPr>
                        <a:t>3rd </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4th</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5th</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0058855"/>
                  </a:ext>
                </a:extLst>
              </a:tr>
              <a:tr h="2666689">
                <a:tc vMerge="1">
                  <a:txBody>
                    <a:bodyPr/>
                    <a:lstStyle/>
                    <a:p>
                      <a:endParaRPr lang="en-US"/>
                    </a:p>
                  </a:txBody>
                  <a:tcPr/>
                </a:tc>
                <a:tc vMerge="1">
                  <a:txBody>
                    <a:bodyPr/>
                    <a:lstStyle/>
                    <a:p>
                      <a:endParaRPr lang="en-US"/>
                    </a:p>
                  </a:txBody>
                  <a:tcPr/>
                </a:tc>
                <a:tc>
                  <a:txBody>
                    <a:bodyPr/>
                    <a:lstStyle/>
                    <a:p>
                      <a:pPr algn="ctr"/>
                      <a:r>
                        <a:rPr lang="en-US" sz="1400" u="none" strike="noStrike" dirty="0">
                          <a:effectLst/>
                          <a:latin typeface="+mn-lt"/>
                        </a:rPr>
                        <a:t>Amikacin</a:t>
                      </a:r>
                      <a:endParaRPr lang="en-US" dirty="0"/>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Gentamicin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Tobramycin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Plazomicin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Polymyxin B</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Colistin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mn-lt"/>
                        </a:rPr>
                        <a:t> Ampicillin</a:t>
                      </a:r>
                      <a:endParaRPr lang="en-US" sz="1400" b="0" i="0" u="none" strike="noStrike" dirty="0">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Oxacillin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Penicillin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Amoxicillin/clavulante</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Ampicillin/sulbactam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Pipercillin-tazobactam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Ceftazidime</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Cefepime</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Cefiderocole</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Ceftazidime-avibactam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ceftolozane-tazobactam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Ertapenem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Imipenem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Imipenem-cilastatin-relebactam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Meropenem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mn-lt"/>
                        </a:rPr>
                        <a:t>Meropenem-</a:t>
                      </a:r>
                      <a:r>
                        <a:rPr lang="en-US" sz="1400" u="none" strike="noStrike" dirty="0" err="1">
                          <a:effectLst/>
                          <a:latin typeface="+mn-lt"/>
                        </a:rPr>
                        <a:t>vaborbactam</a:t>
                      </a:r>
                      <a:endParaRPr lang="en-US" sz="1400" b="0" i="0" u="none" strike="noStrike" dirty="0">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Trimethoprim/ sulfamethoxazole</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Ciprofloxacin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Levofloxacin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Vancomycin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Clindamycin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Daptomycin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Azithromycin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Erythromycin</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Aztreonam</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Nitrofurantoin(1)</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 Linezolid</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Minocycline</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mn-lt"/>
                        </a:rPr>
                        <a:t>Fosfomycin (Monurol)</a:t>
                      </a:r>
                      <a:endParaRPr lang="en-US" sz="1400" b="0" i="0" u="none" strike="noStrike">
                        <a:solidFill>
                          <a:srgbClr val="000000"/>
                        </a:solidFill>
                        <a:effectLst/>
                        <a:latin typeface="+mn-lt"/>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303191"/>
                  </a:ext>
                </a:extLst>
              </a:tr>
              <a:tr h="206488">
                <a:tc gridSpan="36">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355508"/>
                  </a:ext>
                </a:extLst>
              </a:tr>
              <a:tr h="700246">
                <a:tc>
                  <a:txBody>
                    <a:bodyPr/>
                    <a:lstStyle/>
                    <a:p>
                      <a:pPr algn="ctr" fontAlgn="b"/>
                      <a:r>
                        <a:rPr lang="en-US" sz="1400" u="none" strike="noStrike" dirty="0">
                          <a:effectLst/>
                          <a:latin typeface="+mn-lt"/>
                        </a:rPr>
                        <a:t> </a:t>
                      </a:r>
                    </a:p>
                    <a:p>
                      <a:pPr algn="l" fontAlgn="b"/>
                      <a:r>
                        <a:rPr lang="en-US" sz="1400" u="none" strike="noStrike" dirty="0">
                          <a:effectLst/>
                          <a:latin typeface="+mn-lt"/>
                        </a:rPr>
                        <a:t>Acinetobacter </a:t>
                      </a:r>
                      <a:r>
                        <a:rPr lang="en-US" sz="1400" u="none" strike="noStrike" dirty="0" err="1">
                          <a:effectLst/>
                          <a:latin typeface="+mn-lt"/>
                        </a:rPr>
                        <a:t>baumannii</a:t>
                      </a:r>
                      <a:endParaRPr lang="en-US" sz="1400" b="1" i="1" u="none" strike="noStrike" dirty="0">
                        <a:solidFill>
                          <a:srgbClr val="000000"/>
                        </a:solidFill>
                        <a:effectLst/>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mn-lt"/>
                        </a:rPr>
                        <a:t>134</a:t>
                      </a:r>
                      <a:endParaRPr lang="en-US" sz="1400" b="1" i="1"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26%</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10" u="none" strike="noStrike" dirty="0">
                          <a:effectLst/>
                          <a:latin typeface="+mn-lt"/>
                        </a:rPr>
                        <a:t>18%</a:t>
                      </a:r>
                      <a:endParaRPr lang="en-US" sz="121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40" u="none" strike="noStrike" dirty="0">
                          <a:effectLst/>
                          <a:latin typeface="+mn-lt"/>
                        </a:rPr>
                        <a:t>19%</a:t>
                      </a:r>
                      <a:endParaRPr lang="en-US" sz="124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NT</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95%</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94%</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360" u="none" strike="noStrike" dirty="0">
                          <a:effectLst/>
                          <a:latin typeface="+mn-lt"/>
                        </a:rPr>
                        <a:t>29%</a:t>
                      </a:r>
                      <a:endParaRPr lang="en-US" sz="136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1%</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3%</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NT</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NT</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NT</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0%</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NT</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NT</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4%</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mn-lt"/>
                        </a:rPr>
                        <a:t>63%</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5621235"/>
                  </a:ext>
                </a:extLst>
              </a:tr>
            </a:tbl>
          </a:graphicData>
        </a:graphic>
      </p:graphicFrame>
      <p:sp>
        <p:nvSpPr>
          <p:cNvPr id="6" name="Rectangle 5">
            <a:extLst>
              <a:ext uri="{FF2B5EF4-FFF2-40B4-BE49-F238E27FC236}">
                <a16:creationId xmlns:a16="http://schemas.microsoft.com/office/drawing/2014/main" id="{2A05BE64-801C-41A0-81AB-1DC35561A46B}"/>
              </a:ext>
            </a:extLst>
          </p:cNvPr>
          <p:cNvSpPr/>
          <p:nvPr/>
        </p:nvSpPr>
        <p:spPr>
          <a:xfrm>
            <a:off x="9447444" y="6112475"/>
            <a:ext cx="2773388" cy="338554"/>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*prepared by Dr. Kellie Wark</a:t>
            </a:r>
          </a:p>
        </p:txBody>
      </p:sp>
    </p:spTree>
    <p:extLst>
      <p:ext uri="{BB962C8B-B14F-4D97-AF65-F5344CB8AC3E}">
        <p14:creationId xmlns:p14="http://schemas.microsoft.com/office/powerpoint/2010/main" val="157081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The containment strategy</a:t>
            </a:r>
          </a:p>
        </p:txBody>
      </p:sp>
      <p:pic>
        <p:nvPicPr>
          <p:cNvPr id="3" name="Picture 2">
            <a:extLst>
              <a:ext uri="{FF2B5EF4-FFF2-40B4-BE49-F238E27FC236}">
                <a16:creationId xmlns:a16="http://schemas.microsoft.com/office/drawing/2014/main" id="{70C22247-D416-440B-B164-A55A23F4B3FD}"/>
              </a:ext>
            </a:extLst>
          </p:cNvPr>
          <p:cNvPicPr>
            <a:picLocks noChangeAspect="1"/>
          </p:cNvPicPr>
          <p:nvPr/>
        </p:nvPicPr>
        <p:blipFill>
          <a:blip r:embed="rId3"/>
          <a:stretch>
            <a:fillRect/>
          </a:stretch>
        </p:blipFill>
        <p:spPr>
          <a:xfrm>
            <a:off x="2809875" y="1284294"/>
            <a:ext cx="6572250" cy="4289411"/>
          </a:xfrm>
          <a:prstGeom prst="rect">
            <a:avLst/>
          </a:prstGeom>
        </p:spPr>
      </p:pic>
    </p:spTree>
    <p:extLst>
      <p:ext uri="{BB962C8B-B14F-4D97-AF65-F5344CB8AC3E}">
        <p14:creationId xmlns:p14="http://schemas.microsoft.com/office/powerpoint/2010/main" val="78899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The containment strategy</a:t>
            </a:r>
          </a:p>
        </p:txBody>
      </p:sp>
      <p:sp>
        <p:nvSpPr>
          <p:cNvPr id="11" name="Text Placeholder 1">
            <a:extLst>
              <a:ext uri="{FF2B5EF4-FFF2-40B4-BE49-F238E27FC236}">
                <a16:creationId xmlns:a16="http://schemas.microsoft.com/office/drawing/2014/main" id="{FC3B621C-B952-4E2B-BF7B-92E36D7201DE}"/>
              </a:ext>
            </a:extLst>
          </p:cNvPr>
          <p:cNvSpPr txBox="1">
            <a:spLocks/>
          </p:cNvSpPr>
          <p:nvPr/>
        </p:nvSpPr>
        <p:spPr>
          <a:xfrm>
            <a:off x="421629" y="1143000"/>
            <a:ext cx="11696699" cy="525780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Transmission appears to have the highest risk in post–acute care facilities with higher acuity patients </a:t>
            </a:r>
          </a:p>
          <a:p>
            <a:pPr marL="914400" lvl="1" indent="-342900"/>
            <a:r>
              <a:rPr lang="en-US" dirty="0"/>
              <a:t>Long duration of facility stay </a:t>
            </a:r>
          </a:p>
          <a:p>
            <a:pPr marL="914400" lvl="1" indent="-342900"/>
            <a:r>
              <a:rPr lang="en-US" dirty="0"/>
              <a:t>Less aggressive use of transmission-based precautions (concerns about residents’ quality of life) </a:t>
            </a:r>
          </a:p>
          <a:p>
            <a:pPr marL="914400" lvl="1" indent="-342900"/>
            <a:r>
              <a:rPr lang="en-US" dirty="0"/>
              <a:t>High staff turnover</a:t>
            </a:r>
          </a:p>
          <a:p>
            <a:pPr marL="914400" lvl="1" indent="-342900"/>
            <a:r>
              <a:rPr lang="en-US" dirty="0"/>
              <a:t>Less expertise and training in infection control </a:t>
            </a:r>
          </a:p>
          <a:p>
            <a:pPr marL="0" indent="0">
              <a:buNone/>
            </a:pPr>
            <a:r>
              <a:rPr lang="en-US" sz="3200" dirty="0"/>
              <a:t>Ongoing support required when targeted resistant organisms are identified </a:t>
            </a:r>
          </a:p>
          <a:p>
            <a:pPr marL="914400" lvl="1" indent="-342900"/>
            <a:r>
              <a:rPr lang="en-US" dirty="0"/>
              <a:t>Infection control assessments</a:t>
            </a:r>
          </a:p>
          <a:p>
            <a:pPr marL="914400" lvl="1" indent="-342900"/>
            <a:r>
              <a:rPr lang="en-US" dirty="0"/>
              <a:t>Screening of contacts</a:t>
            </a:r>
          </a:p>
          <a:p>
            <a:pPr marL="914400" lvl="1" indent="-342900"/>
            <a:r>
              <a:rPr lang="en-US" dirty="0"/>
              <a:t>Education</a:t>
            </a:r>
          </a:p>
        </p:txBody>
      </p:sp>
    </p:spTree>
    <p:extLst>
      <p:ext uri="{BB962C8B-B14F-4D97-AF65-F5344CB8AC3E}">
        <p14:creationId xmlns:p14="http://schemas.microsoft.com/office/powerpoint/2010/main" val="329398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Case study – CP-CRAB in Facility A (SNF)</a:t>
            </a:r>
          </a:p>
        </p:txBody>
      </p:sp>
      <p:graphicFrame>
        <p:nvGraphicFramePr>
          <p:cNvPr id="6" name="Chart 5">
            <a:extLst>
              <a:ext uri="{FF2B5EF4-FFF2-40B4-BE49-F238E27FC236}">
                <a16:creationId xmlns:a16="http://schemas.microsoft.com/office/drawing/2014/main" id="{ED0B94C6-97A7-42D9-B9E9-C0361B3099D7}"/>
              </a:ext>
            </a:extLst>
          </p:cNvPr>
          <p:cNvGraphicFramePr>
            <a:graphicFrameLocks/>
          </p:cNvGraphicFramePr>
          <p:nvPr>
            <p:extLst>
              <p:ext uri="{D42A27DB-BD31-4B8C-83A1-F6EECF244321}">
                <p14:modId xmlns:p14="http://schemas.microsoft.com/office/powerpoint/2010/main" val="4280197964"/>
              </p:ext>
            </p:extLst>
          </p:nvPr>
        </p:nvGraphicFramePr>
        <p:xfrm>
          <a:off x="228600" y="990600"/>
          <a:ext cx="58674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75D2D97-CBDF-48CE-AF0A-20118AE86C8C}"/>
              </a:ext>
            </a:extLst>
          </p:cNvPr>
          <p:cNvGraphicFramePr>
            <a:graphicFrameLocks/>
          </p:cNvGraphicFramePr>
          <p:nvPr>
            <p:extLst>
              <p:ext uri="{D42A27DB-BD31-4B8C-83A1-F6EECF244321}">
                <p14:modId xmlns:p14="http://schemas.microsoft.com/office/powerpoint/2010/main" val="3560134512"/>
              </p:ext>
            </p:extLst>
          </p:nvPr>
        </p:nvGraphicFramePr>
        <p:xfrm>
          <a:off x="6096000" y="990600"/>
          <a:ext cx="5870448"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25E5B20F-32DC-4AAE-97FA-3341F4F2EDDF}"/>
              </a:ext>
            </a:extLst>
          </p:cNvPr>
          <p:cNvGraphicFramePr>
            <a:graphicFrameLocks noGrp="1"/>
          </p:cNvGraphicFramePr>
          <p:nvPr>
            <p:extLst>
              <p:ext uri="{D42A27DB-BD31-4B8C-83A1-F6EECF244321}">
                <p14:modId xmlns:p14="http://schemas.microsoft.com/office/powerpoint/2010/main" val="3449959365"/>
              </p:ext>
            </p:extLst>
          </p:nvPr>
        </p:nvGraphicFramePr>
        <p:xfrm>
          <a:off x="6647012" y="4572000"/>
          <a:ext cx="5312663" cy="1485900"/>
        </p:xfrm>
        <a:graphic>
          <a:graphicData uri="http://schemas.openxmlformats.org/drawingml/2006/table">
            <a:tbl>
              <a:tblPr>
                <a:tableStyleId>{69CF1AB2-1976-4502-BF36-3FF5EA218861}</a:tableStyleId>
              </a:tblPr>
              <a:tblGrid>
                <a:gridCol w="1856995">
                  <a:extLst>
                    <a:ext uri="{9D8B030D-6E8A-4147-A177-3AD203B41FA5}">
                      <a16:colId xmlns:a16="http://schemas.microsoft.com/office/drawing/2014/main" val="2541299053"/>
                    </a:ext>
                  </a:extLst>
                </a:gridCol>
                <a:gridCol w="1657161">
                  <a:extLst>
                    <a:ext uri="{9D8B030D-6E8A-4147-A177-3AD203B41FA5}">
                      <a16:colId xmlns:a16="http://schemas.microsoft.com/office/drawing/2014/main" val="2068517956"/>
                    </a:ext>
                  </a:extLst>
                </a:gridCol>
                <a:gridCol w="1798507">
                  <a:extLst>
                    <a:ext uri="{9D8B030D-6E8A-4147-A177-3AD203B41FA5}">
                      <a16:colId xmlns:a16="http://schemas.microsoft.com/office/drawing/2014/main" val="1519229730"/>
                    </a:ext>
                  </a:extLst>
                </a:gridCol>
              </a:tblGrid>
              <a:tr h="297180">
                <a:tc>
                  <a:txBody>
                    <a:bodyPr/>
                    <a:lstStyle/>
                    <a:p>
                      <a:pPr algn="ctr" fontAlgn="b"/>
                      <a:r>
                        <a:rPr lang="en-US" sz="1400" b="1" u="none" strike="noStrike" dirty="0">
                          <a:solidFill>
                            <a:srgbClr val="2F5597"/>
                          </a:solidFill>
                          <a:effectLst/>
                          <a:latin typeface="Arial "/>
                        </a:rPr>
                        <a:t>Specimen source</a:t>
                      </a:r>
                      <a:endParaRPr lang="en-US" sz="1400" b="1" i="0" u="none" strike="noStrike" dirty="0">
                        <a:solidFill>
                          <a:srgbClr val="2F5597"/>
                        </a:solidFill>
                        <a:effectLst/>
                        <a:latin typeface="Arial "/>
                      </a:endParaRPr>
                    </a:p>
                  </a:txBody>
                  <a:tcPr marL="9525" marR="9525" marT="9525" marB="0" anchor="b"/>
                </a:tc>
                <a:tc>
                  <a:txBody>
                    <a:bodyPr/>
                    <a:lstStyle/>
                    <a:p>
                      <a:pPr algn="ctr" fontAlgn="b"/>
                      <a:r>
                        <a:rPr lang="en-US" sz="1400" b="1" u="none" strike="noStrike">
                          <a:solidFill>
                            <a:srgbClr val="2F5597"/>
                          </a:solidFill>
                          <a:effectLst/>
                          <a:latin typeface="Arial "/>
                        </a:rPr>
                        <a:t>Isolates tested</a:t>
                      </a:r>
                      <a:endParaRPr lang="en-US" sz="1400" b="1" i="0" u="none" strike="noStrike">
                        <a:solidFill>
                          <a:srgbClr val="2F5597"/>
                        </a:solidFill>
                        <a:effectLst/>
                        <a:latin typeface="Arial "/>
                      </a:endParaRPr>
                    </a:p>
                  </a:txBody>
                  <a:tcPr marL="9525" marR="9525" marT="9525" marB="0" anchor="b"/>
                </a:tc>
                <a:tc>
                  <a:txBody>
                    <a:bodyPr/>
                    <a:lstStyle/>
                    <a:p>
                      <a:pPr algn="ctr" fontAlgn="b"/>
                      <a:r>
                        <a:rPr lang="en-US" sz="1400" b="1" u="none" strike="noStrike" dirty="0">
                          <a:solidFill>
                            <a:srgbClr val="2F5597"/>
                          </a:solidFill>
                          <a:effectLst/>
                          <a:latin typeface="Arial "/>
                        </a:rPr>
                        <a:t>Isolates positive</a:t>
                      </a:r>
                      <a:endParaRPr lang="en-US" sz="1400" b="1" i="0" u="none" strike="noStrike" dirty="0">
                        <a:solidFill>
                          <a:srgbClr val="2F5597"/>
                        </a:solidFill>
                        <a:effectLst/>
                        <a:latin typeface="Arial "/>
                      </a:endParaRPr>
                    </a:p>
                  </a:txBody>
                  <a:tcPr marL="9525" marR="9525" marT="9525" marB="0" anchor="b"/>
                </a:tc>
                <a:extLst>
                  <a:ext uri="{0D108BD9-81ED-4DB2-BD59-A6C34878D82A}">
                    <a16:rowId xmlns:a16="http://schemas.microsoft.com/office/drawing/2014/main" val="2495360040"/>
                  </a:ext>
                </a:extLst>
              </a:tr>
              <a:tr h="297180">
                <a:tc>
                  <a:txBody>
                    <a:bodyPr/>
                    <a:lstStyle/>
                    <a:p>
                      <a:pPr algn="ctr" fontAlgn="b"/>
                      <a:r>
                        <a:rPr lang="en-US" sz="1200" u="none" strike="noStrike" dirty="0">
                          <a:effectLst/>
                          <a:latin typeface="Arial "/>
                        </a:rPr>
                        <a:t>Axilla/groin</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b="0" i="0" u="none" strike="noStrike" dirty="0">
                          <a:solidFill>
                            <a:srgbClr val="000000"/>
                          </a:solidFill>
                          <a:effectLst/>
                          <a:latin typeface="Arial "/>
                        </a:rPr>
                        <a:t>100</a:t>
                      </a:r>
                    </a:p>
                  </a:txBody>
                  <a:tcPr marL="9525" marR="9525" marT="9525" marB="0" anchor="b"/>
                </a:tc>
                <a:tc>
                  <a:txBody>
                    <a:bodyPr/>
                    <a:lstStyle/>
                    <a:p>
                      <a:pPr algn="ctr" fontAlgn="b"/>
                      <a:r>
                        <a:rPr lang="en-US" sz="1200" u="none" strike="noStrike" dirty="0">
                          <a:effectLst/>
                          <a:latin typeface="Arial "/>
                        </a:rPr>
                        <a:t>12</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157269868"/>
                  </a:ext>
                </a:extLst>
              </a:tr>
              <a:tr h="297180">
                <a:tc>
                  <a:txBody>
                    <a:bodyPr/>
                    <a:lstStyle/>
                    <a:p>
                      <a:pPr algn="ctr" fontAlgn="b"/>
                      <a:r>
                        <a:rPr lang="en-US" sz="1200" u="none" strike="noStrike" dirty="0">
                          <a:effectLst/>
                          <a:latin typeface="Arial "/>
                        </a:rPr>
                        <a:t>Rectal</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28</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0</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3481067870"/>
                  </a:ext>
                </a:extLst>
              </a:tr>
              <a:tr h="297180">
                <a:tc>
                  <a:txBody>
                    <a:bodyPr/>
                    <a:lstStyle/>
                    <a:p>
                      <a:pPr algn="ctr" fontAlgn="b"/>
                      <a:r>
                        <a:rPr lang="en-US" sz="1200" u="none" strike="noStrike" dirty="0">
                          <a:effectLst/>
                          <a:latin typeface="Arial "/>
                        </a:rPr>
                        <a:t>Wound</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13*</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3*</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4252427347"/>
                  </a:ext>
                </a:extLst>
              </a:tr>
              <a:tr h="297180">
                <a:tc>
                  <a:txBody>
                    <a:bodyPr/>
                    <a:lstStyle/>
                    <a:p>
                      <a:pPr algn="ctr" fontAlgn="b"/>
                      <a:r>
                        <a:rPr lang="en-US" sz="1200" u="none" strike="noStrike" dirty="0">
                          <a:effectLst/>
                          <a:latin typeface="Arial "/>
                        </a:rPr>
                        <a:t>Tracheal aspirate</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0</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0</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2404801600"/>
                  </a:ext>
                </a:extLst>
              </a:tr>
            </a:tbl>
          </a:graphicData>
        </a:graphic>
      </p:graphicFrame>
      <p:sp>
        <p:nvSpPr>
          <p:cNvPr id="9" name="Rectangle 8">
            <a:extLst>
              <a:ext uri="{FF2B5EF4-FFF2-40B4-BE49-F238E27FC236}">
                <a16:creationId xmlns:a16="http://schemas.microsoft.com/office/drawing/2014/main" id="{6CFB06F6-C6CD-434D-BC6E-943DB43EFF7E}"/>
              </a:ext>
            </a:extLst>
          </p:cNvPr>
          <p:cNvSpPr/>
          <p:nvPr/>
        </p:nvSpPr>
        <p:spPr>
          <a:xfrm>
            <a:off x="7164773" y="6071800"/>
            <a:ext cx="4794902" cy="276999"/>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index case and two additional cases identified at a hospital</a:t>
            </a:r>
          </a:p>
        </p:txBody>
      </p:sp>
    </p:spTree>
    <p:extLst>
      <p:ext uri="{BB962C8B-B14F-4D97-AF65-F5344CB8AC3E}">
        <p14:creationId xmlns:p14="http://schemas.microsoft.com/office/powerpoint/2010/main" val="363389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Case study – CP-CRAB in Facility B (SNF)</a:t>
            </a:r>
          </a:p>
        </p:txBody>
      </p:sp>
      <p:graphicFrame>
        <p:nvGraphicFramePr>
          <p:cNvPr id="6" name="Chart 5">
            <a:extLst>
              <a:ext uri="{FF2B5EF4-FFF2-40B4-BE49-F238E27FC236}">
                <a16:creationId xmlns:a16="http://schemas.microsoft.com/office/drawing/2014/main" id="{ED0B94C6-97A7-42D9-B9E9-C0361B3099D7}"/>
              </a:ext>
            </a:extLst>
          </p:cNvPr>
          <p:cNvGraphicFramePr>
            <a:graphicFrameLocks/>
          </p:cNvGraphicFramePr>
          <p:nvPr>
            <p:extLst>
              <p:ext uri="{D42A27DB-BD31-4B8C-83A1-F6EECF244321}">
                <p14:modId xmlns:p14="http://schemas.microsoft.com/office/powerpoint/2010/main" val="2932688989"/>
              </p:ext>
            </p:extLst>
          </p:nvPr>
        </p:nvGraphicFramePr>
        <p:xfrm>
          <a:off x="228600" y="990600"/>
          <a:ext cx="58674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75D2D97-CBDF-48CE-AF0A-20118AE86C8C}"/>
              </a:ext>
            </a:extLst>
          </p:cNvPr>
          <p:cNvGraphicFramePr>
            <a:graphicFrameLocks/>
          </p:cNvGraphicFramePr>
          <p:nvPr>
            <p:extLst>
              <p:ext uri="{D42A27DB-BD31-4B8C-83A1-F6EECF244321}">
                <p14:modId xmlns:p14="http://schemas.microsoft.com/office/powerpoint/2010/main" val="3676968222"/>
              </p:ext>
            </p:extLst>
          </p:nvPr>
        </p:nvGraphicFramePr>
        <p:xfrm>
          <a:off x="6096000" y="990600"/>
          <a:ext cx="5870448"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25E5B20F-32DC-4AAE-97FA-3341F4F2EDDF}"/>
              </a:ext>
            </a:extLst>
          </p:cNvPr>
          <p:cNvGraphicFramePr>
            <a:graphicFrameLocks noGrp="1"/>
          </p:cNvGraphicFramePr>
          <p:nvPr>
            <p:extLst>
              <p:ext uri="{D42A27DB-BD31-4B8C-83A1-F6EECF244321}">
                <p14:modId xmlns:p14="http://schemas.microsoft.com/office/powerpoint/2010/main" val="2266003923"/>
              </p:ext>
            </p:extLst>
          </p:nvPr>
        </p:nvGraphicFramePr>
        <p:xfrm>
          <a:off x="6647012" y="4572000"/>
          <a:ext cx="5312663" cy="1485900"/>
        </p:xfrm>
        <a:graphic>
          <a:graphicData uri="http://schemas.openxmlformats.org/drawingml/2006/table">
            <a:tbl>
              <a:tblPr>
                <a:tableStyleId>{69CF1AB2-1976-4502-BF36-3FF5EA218861}</a:tableStyleId>
              </a:tblPr>
              <a:tblGrid>
                <a:gridCol w="1856995">
                  <a:extLst>
                    <a:ext uri="{9D8B030D-6E8A-4147-A177-3AD203B41FA5}">
                      <a16:colId xmlns:a16="http://schemas.microsoft.com/office/drawing/2014/main" val="2541299053"/>
                    </a:ext>
                  </a:extLst>
                </a:gridCol>
                <a:gridCol w="1657161">
                  <a:extLst>
                    <a:ext uri="{9D8B030D-6E8A-4147-A177-3AD203B41FA5}">
                      <a16:colId xmlns:a16="http://schemas.microsoft.com/office/drawing/2014/main" val="2068517956"/>
                    </a:ext>
                  </a:extLst>
                </a:gridCol>
                <a:gridCol w="1798507">
                  <a:extLst>
                    <a:ext uri="{9D8B030D-6E8A-4147-A177-3AD203B41FA5}">
                      <a16:colId xmlns:a16="http://schemas.microsoft.com/office/drawing/2014/main" val="1519229730"/>
                    </a:ext>
                  </a:extLst>
                </a:gridCol>
              </a:tblGrid>
              <a:tr h="297180">
                <a:tc>
                  <a:txBody>
                    <a:bodyPr/>
                    <a:lstStyle/>
                    <a:p>
                      <a:pPr algn="ctr" fontAlgn="b"/>
                      <a:r>
                        <a:rPr lang="en-US" sz="1400" b="1" u="none" strike="noStrike" dirty="0">
                          <a:solidFill>
                            <a:srgbClr val="2F5597"/>
                          </a:solidFill>
                          <a:effectLst/>
                          <a:latin typeface="Arial "/>
                        </a:rPr>
                        <a:t>Specimen source</a:t>
                      </a:r>
                      <a:endParaRPr lang="en-US" sz="1400" b="1" i="0" u="none" strike="noStrike" dirty="0">
                        <a:solidFill>
                          <a:srgbClr val="2F5597"/>
                        </a:solidFill>
                        <a:effectLst/>
                        <a:latin typeface="Arial "/>
                      </a:endParaRPr>
                    </a:p>
                  </a:txBody>
                  <a:tcPr marL="9525" marR="9525" marT="9525" marB="0" anchor="b"/>
                </a:tc>
                <a:tc>
                  <a:txBody>
                    <a:bodyPr/>
                    <a:lstStyle/>
                    <a:p>
                      <a:pPr algn="ctr" fontAlgn="b"/>
                      <a:r>
                        <a:rPr lang="en-US" sz="1400" b="1" u="none" strike="noStrike">
                          <a:solidFill>
                            <a:srgbClr val="2F5597"/>
                          </a:solidFill>
                          <a:effectLst/>
                          <a:latin typeface="Arial "/>
                        </a:rPr>
                        <a:t>Isolates tested</a:t>
                      </a:r>
                      <a:endParaRPr lang="en-US" sz="1400" b="1" i="0" u="none" strike="noStrike">
                        <a:solidFill>
                          <a:srgbClr val="2F5597"/>
                        </a:solidFill>
                        <a:effectLst/>
                        <a:latin typeface="Arial "/>
                      </a:endParaRPr>
                    </a:p>
                  </a:txBody>
                  <a:tcPr marL="9525" marR="9525" marT="9525" marB="0" anchor="b"/>
                </a:tc>
                <a:tc>
                  <a:txBody>
                    <a:bodyPr/>
                    <a:lstStyle/>
                    <a:p>
                      <a:pPr algn="ctr" fontAlgn="b"/>
                      <a:r>
                        <a:rPr lang="en-US" sz="1400" b="1" u="none" strike="noStrike" dirty="0">
                          <a:solidFill>
                            <a:srgbClr val="2F5597"/>
                          </a:solidFill>
                          <a:effectLst/>
                          <a:latin typeface="Arial "/>
                        </a:rPr>
                        <a:t>Isolates positive</a:t>
                      </a:r>
                      <a:endParaRPr lang="en-US" sz="1400" b="1" i="0" u="none" strike="noStrike" dirty="0">
                        <a:solidFill>
                          <a:srgbClr val="2F5597"/>
                        </a:solidFill>
                        <a:effectLst/>
                        <a:latin typeface="Arial "/>
                      </a:endParaRPr>
                    </a:p>
                  </a:txBody>
                  <a:tcPr marL="9525" marR="9525" marT="9525" marB="0" anchor="b"/>
                </a:tc>
                <a:extLst>
                  <a:ext uri="{0D108BD9-81ED-4DB2-BD59-A6C34878D82A}">
                    <a16:rowId xmlns:a16="http://schemas.microsoft.com/office/drawing/2014/main" val="2495360040"/>
                  </a:ext>
                </a:extLst>
              </a:tr>
              <a:tr h="297180">
                <a:tc>
                  <a:txBody>
                    <a:bodyPr/>
                    <a:lstStyle/>
                    <a:p>
                      <a:pPr algn="ctr" fontAlgn="b"/>
                      <a:r>
                        <a:rPr lang="en-US" sz="1200" u="none" strike="noStrike" dirty="0">
                          <a:effectLst/>
                          <a:latin typeface="Arial "/>
                        </a:rPr>
                        <a:t>Axilla/groin</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b="0" i="0" u="none" strike="noStrike" dirty="0">
                          <a:solidFill>
                            <a:srgbClr val="000000"/>
                          </a:solidFill>
                          <a:effectLst/>
                          <a:latin typeface="Arial "/>
                        </a:rPr>
                        <a:t>99</a:t>
                      </a:r>
                    </a:p>
                  </a:txBody>
                  <a:tcPr marL="9525" marR="9525" marT="9525" marB="0" anchor="b"/>
                </a:tc>
                <a:tc>
                  <a:txBody>
                    <a:bodyPr/>
                    <a:lstStyle/>
                    <a:p>
                      <a:pPr algn="ctr" fontAlgn="b"/>
                      <a:r>
                        <a:rPr lang="en-US" sz="1200" u="none" strike="noStrike" dirty="0">
                          <a:effectLst/>
                          <a:latin typeface="Arial "/>
                        </a:rPr>
                        <a:t>10</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157269868"/>
                  </a:ext>
                </a:extLst>
              </a:tr>
              <a:tr h="297180">
                <a:tc>
                  <a:txBody>
                    <a:bodyPr/>
                    <a:lstStyle/>
                    <a:p>
                      <a:pPr algn="ctr" fontAlgn="b"/>
                      <a:r>
                        <a:rPr lang="en-US" sz="1200" u="none" strike="noStrike" dirty="0">
                          <a:effectLst/>
                          <a:latin typeface="Arial "/>
                        </a:rPr>
                        <a:t>Rectal</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5</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1</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3481067870"/>
                  </a:ext>
                </a:extLst>
              </a:tr>
              <a:tr h="297180">
                <a:tc>
                  <a:txBody>
                    <a:bodyPr/>
                    <a:lstStyle/>
                    <a:p>
                      <a:pPr algn="ctr" fontAlgn="b"/>
                      <a:r>
                        <a:rPr lang="en-US" sz="1200" u="none" strike="noStrike" dirty="0">
                          <a:effectLst/>
                          <a:latin typeface="Arial "/>
                        </a:rPr>
                        <a:t>Wound</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2*</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2*</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4252427347"/>
                  </a:ext>
                </a:extLst>
              </a:tr>
              <a:tr h="297180">
                <a:tc>
                  <a:txBody>
                    <a:bodyPr/>
                    <a:lstStyle/>
                    <a:p>
                      <a:pPr algn="ctr" fontAlgn="b"/>
                      <a:r>
                        <a:rPr lang="en-US" sz="1200" u="none" strike="noStrike" dirty="0">
                          <a:effectLst/>
                          <a:latin typeface="Arial "/>
                        </a:rPr>
                        <a:t>Tracheal aspirate</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1</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1</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2404801600"/>
                  </a:ext>
                </a:extLst>
              </a:tr>
            </a:tbl>
          </a:graphicData>
        </a:graphic>
      </p:graphicFrame>
      <p:sp>
        <p:nvSpPr>
          <p:cNvPr id="8" name="Rectangle 7">
            <a:extLst>
              <a:ext uri="{FF2B5EF4-FFF2-40B4-BE49-F238E27FC236}">
                <a16:creationId xmlns:a16="http://schemas.microsoft.com/office/drawing/2014/main" id="{A8DD06C4-7503-4EFC-94E0-96E0D488D65B}"/>
              </a:ext>
            </a:extLst>
          </p:cNvPr>
          <p:cNvSpPr/>
          <p:nvPr/>
        </p:nvSpPr>
        <p:spPr>
          <a:xfrm>
            <a:off x="7239000" y="6071800"/>
            <a:ext cx="4844596" cy="276999"/>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index case and one additional case identified at a hospital</a:t>
            </a:r>
          </a:p>
        </p:txBody>
      </p:sp>
    </p:spTree>
    <p:extLst>
      <p:ext uri="{BB962C8B-B14F-4D97-AF65-F5344CB8AC3E}">
        <p14:creationId xmlns:p14="http://schemas.microsoft.com/office/powerpoint/2010/main" val="177960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Case study – CP-CRAB in Facility C (SNF) </a:t>
            </a:r>
          </a:p>
        </p:txBody>
      </p:sp>
      <p:graphicFrame>
        <p:nvGraphicFramePr>
          <p:cNvPr id="6" name="Chart 5">
            <a:extLst>
              <a:ext uri="{FF2B5EF4-FFF2-40B4-BE49-F238E27FC236}">
                <a16:creationId xmlns:a16="http://schemas.microsoft.com/office/drawing/2014/main" id="{ED0B94C6-97A7-42D9-B9E9-C0361B3099D7}"/>
              </a:ext>
            </a:extLst>
          </p:cNvPr>
          <p:cNvGraphicFramePr>
            <a:graphicFrameLocks/>
          </p:cNvGraphicFramePr>
          <p:nvPr>
            <p:extLst>
              <p:ext uri="{D42A27DB-BD31-4B8C-83A1-F6EECF244321}">
                <p14:modId xmlns:p14="http://schemas.microsoft.com/office/powerpoint/2010/main" val="3749931351"/>
              </p:ext>
            </p:extLst>
          </p:nvPr>
        </p:nvGraphicFramePr>
        <p:xfrm>
          <a:off x="228600" y="1143000"/>
          <a:ext cx="531639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75D2D97-CBDF-48CE-AF0A-20118AE86C8C}"/>
              </a:ext>
            </a:extLst>
          </p:cNvPr>
          <p:cNvGraphicFramePr>
            <a:graphicFrameLocks/>
          </p:cNvGraphicFramePr>
          <p:nvPr>
            <p:extLst>
              <p:ext uri="{D42A27DB-BD31-4B8C-83A1-F6EECF244321}">
                <p14:modId xmlns:p14="http://schemas.microsoft.com/office/powerpoint/2010/main" val="641658542"/>
              </p:ext>
            </p:extLst>
          </p:nvPr>
        </p:nvGraphicFramePr>
        <p:xfrm>
          <a:off x="6647012" y="1143000"/>
          <a:ext cx="5312664" cy="32735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25E5B20F-32DC-4AAE-97FA-3341F4F2EDDF}"/>
              </a:ext>
            </a:extLst>
          </p:cNvPr>
          <p:cNvGraphicFramePr>
            <a:graphicFrameLocks noGrp="1"/>
          </p:cNvGraphicFramePr>
          <p:nvPr/>
        </p:nvGraphicFramePr>
        <p:xfrm>
          <a:off x="6647012" y="4572000"/>
          <a:ext cx="5312663" cy="1485900"/>
        </p:xfrm>
        <a:graphic>
          <a:graphicData uri="http://schemas.openxmlformats.org/drawingml/2006/table">
            <a:tbl>
              <a:tblPr>
                <a:tableStyleId>{69CF1AB2-1976-4502-BF36-3FF5EA218861}</a:tableStyleId>
              </a:tblPr>
              <a:tblGrid>
                <a:gridCol w="1856995">
                  <a:extLst>
                    <a:ext uri="{9D8B030D-6E8A-4147-A177-3AD203B41FA5}">
                      <a16:colId xmlns:a16="http://schemas.microsoft.com/office/drawing/2014/main" val="2541299053"/>
                    </a:ext>
                  </a:extLst>
                </a:gridCol>
                <a:gridCol w="1657161">
                  <a:extLst>
                    <a:ext uri="{9D8B030D-6E8A-4147-A177-3AD203B41FA5}">
                      <a16:colId xmlns:a16="http://schemas.microsoft.com/office/drawing/2014/main" val="2068517956"/>
                    </a:ext>
                  </a:extLst>
                </a:gridCol>
                <a:gridCol w="1798507">
                  <a:extLst>
                    <a:ext uri="{9D8B030D-6E8A-4147-A177-3AD203B41FA5}">
                      <a16:colId xmlns:a16="http://schemas.microsoft.com/office/drawing/2014/main" val="1519229730"/>
                    </a:ext>
                  </a:extLst>
                </a:gridCol>
              </a:tblGrid>
              <a:tr h="297180">
                <a:tc>
                  <a:txBody>
                    <a:bodyPr/>
                    <a:lstStyle/>
                    <a:p>
                      <a:pPr algn="ctr" fontAlgn="b"/>
                      <a:r>
                        <a:rPr lang="en-US" sz="1400" b="1" u="none" strike="noStrike" dirty="0">
                          <a:solidFill>
                            <a:srgbClr val="2F5597"/>
                          </a:solidFill>
                          <a:effectLst/>
                          <a:latin typeface="Arial "/>
                        </a:rPr>
                        <a:t>Specimen source</a:t>
                      </a:r>
                      <a:endParaRPr lang="en-US" sz="1400" b="1" i="0" u="none" strike="noStrike" dirty="0">
                        <a:solidFill>
                          <a:srgbClr val="2F5597"/>
                        </a:solidFill>
                        <a:effectLst/>
                        <a:latin typeface="Arial "/>
                      </a:endParaRPr>
                    </a:p>
                  </a:txBody>
                  <a:tcPr marL="9525" marR="9525" marT="9525" marB="0" anchor="b"/>
                </a:tc>
                <a:tc>
                  <a:txBody>
                    <a:bodyPr/>
                    <a:lstStyle/>
                    <a:p>
                      <a:pPr algn="ctr" fontAlgn="b"/>
                      <a:r>
                        <a:rPr lang="en-US" sz="1400" b="1" u="none" strike="noStrike">
                          <a:solidFill>
                            <a:srgbClr val="2F5597"/>
                          </a:solidFill>
                          <a:effectLst/>
                          <a:latin typeface="Arial "/>
                        </a:rPr>
                        <a:t>Isolates tested</a:t>
                      </a:r>
                      <a:endParaRPr lang="en-US" sz="1400" b="1" i="0" u="none" strike="noStrike">
                        <a:solidFill>
                          <a:srgbClr val="2F5597"/>
                        </a:solidFill>
                        <a:effectLst/>
                        <a:latin typeface="Arial "/>
                      </a:endParaRPr>
                    </a:p>
                  </a:txBody>
                  <a:tcPr marL="9525" marR="9525" marT="9525" marB="0" anchor="b"/>
                </a:tc>
                <a:tc>
                  <a:txBody>
                    <a:bodyPr/>
                    <a:lstStyle/>
                    <a:p>
                      <a:pPr algn="ctr" fontAlgn="b"/>
                      <a:r>
                        <a:rPr lang="en-US" sz="1400" b="1" u="none" strike="noStrike" dirty="0">
                          <a:solidFill>
                            <a:srgbClr val="2F5597"/>
                          </a:solidFill>
                          <a:effectLst/>
                          <a:latin typeface="Arial "/>
                        </a:rPr>
                        <a:t>Isolates positive</a:t>
                      </a:r>
                      <a:endParaRPr lang="en-US" sz="1400" b="1" i="0" u="none" strike="noStrike" dirty="0">
                        <a:solidFill>
                          <a:srgbClr val="2F5597"/>
                        </a:solidFill>
                        <a:effectLst/>
                        <a:latin typeface="Arial "/>
                      </a:endParaRPr>
                    </a:p>
                  </a:txBody>
                  <a:tcPr marL="9525" marR="9525" marT="9525" marB="0" anchor="b"/>
                </a:tc>
                <a:extLst>
                  <a:ext uri="{0D108BD9-81ED-4DB2-BD59-A6C34878D82A}">
                    <a16:rowId xmlns:a16="http://schemas.microsoft.com/office/drawing/2014/main" val="2495360040"/>
                  </a:ext>
                </a:extLst>
              </a:tr>
              <a:tr h="297180">
                <a:tc>
                  <a:txBody>
                    <a:bodyPr/>
                    <a:lstStyle/>
                    <a:p>
                      <a:pPr algn="ctr" fontAlgn="b"/>
                      <a:r>
                        <a:rPr lang="en-US" sz="1200" u="none" strike="noStrike" dirty="0">
                          <a:effectLst/>
                          <a:latin typeface="Arial "/>
                        </a:rPr>
                        <a:t>Axilla/groin</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104</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7</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157269868"/>
                  </a:ext>
                </a:extLst>
              </a:tr>
              <a:tr h="297180">
                <a:tc>
                  <a:txBody>
                    <a:bodyPr/>
                    <a:lstStyle/>
                    <a:p>
                      <a:pPr algn="ctr" fontAlgn="b"/>
                      <a:r>
                        <a:rPr lang="en-US" sz="1200" u="none" strike="noStrike" dirty="0">
                          <a:effectLst/>
                          <a:latin typeface="Arial "/>
                        </a:rPr>
                        <a:t>Rectal</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a:effectLst/>
                          <a:latin typeface="Arial "/>
                        </a:rPr>
                        <a:t>44</a:t>
                      </a:r>
                      <a:endParaRPr lang="en-US" sz="1200" b="0" i="0" u="none" strike="noStrike">
                        <a:solidFill>
                          <a:srgbClr val="000000"/>
                        </a:solidFill>
                        <a:effectLst/>
                        <a:latin typeface="Arial "/>
                      </a:endParaRPr>
                    </a:p>
                  </a:txBody>
                  <a:tcPr marL="9525" marR="9525" marT="9525" marB="0" anchor="b"/>
                </a:tc>
                <a:tc>
                  <a:txBody>
                    <a:bodyPr/>
                    <a:lstStyle/>
                    <a:p>
                      <a:pPr algn="ctr" fontAlgn="b"/>
                      <a:r>
                        <a:rPr lang="en-US" sz="1200" u="none" strike="noStrike">
                          <a:effectLst/>
                          <a:latin typeface="Arial "/>
                        </a:rPr>
                        <a:t>3</a:t>
                      </a:r>
                      <a:endParaRPr lang="en-US" sz="1200" b="0" i="0" u="none" strike="noStrike">
                        <a:solidFill>
                          <a:srgbClr val="000000"/>
                        </a:solidFill>
                        <a:effectLst/>
                        <a:latin typeface="Arial "/>
                      </a:endParaRPr>
                    </a:p>
                  </a:txBody>
                  <a:tcPr marL="9525" marR="9525" marT="9525" marB="0" anchor="b"/>
                </a:tc>
                <a:extLst>
                  <a:ext uri="{0D108BD9-81ED-4DB2-BD59-A6C34878D82A}">
                    <a16:rowId xmlns:a16="http://schemas.microsoft.com/office/drawing/2014/main" val="3481067870"/>
                  </a:ext>
                </a:extLst>
              </a:tr>
              <a:tr h="297180">
                <a:tc>
                  <a:txBody>
                    <a:bodyPr/>
                    <a:lstStyle/>
                    <a:p>
                      <a:pPr algn="ctr" fontAlgn="b"/>
                      <a:r>
                        <a:rPr lang="en-US" sz="1200" u="none" strike="noStrike" dirty="0">
                          <a:effectLst/>
                          <a:latin typeface="Arial "/>
                        </a:rPr>
                        <a:t>Wound</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4*</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3*</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4252427347"/>
                  </a:ext>
                </a:extLst>
              </a:tr>
              <a:tr h="297180">
                <a:tc>
                  <a:txBody>
                    <a:bodyPr/>
                    <a:lstStyle/>
                    <a:p>
                      <a:pPr algn="ctr" fontAlgn="b"/>
                      <a:r>
                        <a:rPr lang="en-US" sz="1200" u="none" strike="noStrike" dirty="0">
                          <a:effectLst/>
                          <a:latin typeface="Arial "/>
                        </a:rPr>
                        <a:t>Tracheal aspirate</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1</a:t>
                      </a:r>
                      <a:endParaRPr lang="en-US" sz="1200" b="0" i="0" u="none" strike="noStrike" dirty="0">
                        <a:solidFill>
                          <a:srgbClr val="000000"/>
                        </a:solidFill>
                        <a:effectLst/>
                        <a:latin typeface="Arial "/>
                      </a:endParaRPr>
                    </a:p>
                  </a:txBody>
                  <a:tcPr marL="9525" marR="9525" marT="9525" marB="0" anchor="b"/>
                </a:tc>
                <a:tc>
                  <a:txBody>
                    <a:bodyPr/>
                    <a:lstStyle/>
                    <a:p>
                      <a:pPr algn="ctr" fontAlgn="b"/>
                      <a:r>
                        <a:rPr lang="en-US" sz="1200" u="none" strike="noStrike" dirty="0">
                          <a:effectLst/>
                          <a:latin typeface="Arial "/>
                        </a:rPr>
                        <a:t>0</a:t>
                      </a:r>
                      <a:endParaRPr lang="en-US" sz="1200" b="0" i="0" u="none" strike="noStrike" dirty="0">
                        <a:solidFill>
                          <a:srgbClr val="000000"/>
                        </a:solidFill>
                        <a:effectLst/>
                        <a:latin typeface="Arial "/>
                      </a:endParaRPr>
                    </a:p>
                  </a:txBody>
                  <a:tcPr marL="9525" marR="9525" marT="9525" marB="0" anchor="b"/>
                </a:tc>
                <a:extLst>
                  <a:ext uri="{0D108BD9-81ED-4DB2-BD59-A6C34878D82A}">
                    <a16:rowId xmlns:a16="http://schemas.microsoft.com/office/drawing/2014/main" val="2404801600"/>
                  </a:ext>
                </a:extLst>
              </a:tr>
            </a:tbl>
          </a:graphicData>
        </a:graphic>
      </p:graphicFrame>
      <p:sp>
        <p:nvSpPr>
          <p:cNvPr id="9" name="Rectangle 8">
            <a:extLst>
              <a:ext uri="{FF2B5EF4-FFF2-40B4-BE49-F238E27FC236}">
                <a16:creationId xmlns:a16="http://schemas.microsoft.com/office/drawing/2014/main" id="{6CFB06F6-C6CD-434D-BC6E-943DB43EFF7E}"/>
              </a:ext>
            </a:extLst>
          </p:cNvPr>
          <p:cNvSpPr/>
          <p:nvPr/>
        </p:nvSpPr>
        <p:spPr>
          <a:xfrm>
            <a:off x="10378793" y="6074848"/>
            <a:ext cx="1580882" cy="276999"/>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index case</a:t>
            </a:r>
          </a:p>
        </p:txBody>
      </p:sp>
    </p:spTree>
    <p:extLst>
      <p:ext uri="{BB962C8B-B14F-4D97-AF65-F5344CB8AC3E}">
        <p14:creationId xmlns:p14="http://schemas.microsoft.com/office/powerpoint/2010/main" val="192743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Case study – CP-CRAB in Facility D (ACH)</a:t>
            </a:r>
          </a:p>
        </p:txBody>
      </p:sp>
      <p:sp>
        <p:nvSpPr>
          <p:cNvPr id="4" name="Text Placeholder 1">
            <a:extLst>
              <a:ext uri="{FF2B5EF4-FFF2-40B4-BE49-F238E27FC236}">
                <a16:creationId xmlns:a16="http://schemas.microsoft.com/office/drawing/2014/main" id="{0D6A23EB-4385-4616-ADB3-0D3B8C9D2AAE}"/>
              </a:ext>
            </a:extLst>
          </p:cNvPr>
          <p:cNvSpPr txBox="1">
            <a:spLocks/>
          </p:cNvSpPr>
          <p:nvPr/>
        </p:nvSpPr>
        <p:spPr>
          <a:xfrm>
            <a:off x="266701" y="1066800"/>
            <a:ext cx="11620500"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a:t>Increase noted in the beginning of 2018</a:t>
            </a:r>
          </a:p>
          <a:p>
            <a:pPr lvl="2"/>
            <a:r>
              <a:rPr lang="en-US" sz="2400" dirty="0"/>
              <a:t>Six cases in a 3-week period</a:t>
            </a:r>
          </a:p>
          <a:p>
            <a:pPr lvl="2"/>
            <a:r>
              <a:rPr lang="en-US" sz="2400" dirty="0"/>
              <a:t>Outbreak period occurred for ~8 months</a:t>
            </a:r>
          </a:p>
          <a:p>
            <a:pPr lvl="1"/>
            <a:endParaRPr lang="en-US" dirty="0"/>
          </a:p>
          <a:p>
            <a:pPr marL="457200" lvl="1" indent="0">
              <a:buNone/>
            </a:pPr>
            <a:r>
              <a:rPr lang="en-US" sz="3200" dirty="0"/>
              <a:t>CRAB isolated from different sites of infection</a:t>
            </a:r>
          </a:p>
          <a:p>
            <a:pPr lvl="2"/>
            <a:r>
              <a:rPr lang="en-US" sz="2400" dirty="0"/>
              <a:t>Wounds</a:t>
            </a:r>
          </a:p>
          <a:p>
            <a:pPr lvl="2"/>
            <a:r>
              <a:rPr lang="en-US" sz="2400" dirty="0"/>
              <a:t>Respiratory tract</a:t>
            </a:r>
          </a:p>
          <a:p>
            <a:pPr lvl="2"/>
            <a:r>
              <a:rPr lang="en-US" sz="2400" dirty="0"/>
              <a:t>Bloodstream infections (CLABSI)</a:t>
            </a:r>
          </a:p>
          <a:p>
            <a:pPr marL="914400" lvl="2" indent="0">
              <a:buNone/>
            </a:pPr>
            <a:endParaRPr lang="en-US" sz="2400" dirty="0"/>
          </a:p>
          <a:p>
            <a:pPr marL="457200" lvl="1" indent="0">
              <a:buNone/>
            </a:pPr>
            <a:r>
              <a:rPr lang="en-US" sz="3200" dirty="0"/>
              <a:t>11 clinical and environmental samples</a:t>
            </a:r>
          </a:p>
          <a:p>
            <a:pPr lvl="2"/>
            <a:r>
              <a:rPr lang="en-US" sz="2400" dirty="0"/>
              <a:t>All genetically related (0-2 SNPs)</a:t>
            </a:r>
          </a:p>
          <a:p>
            <a:pPr lvl="2"/>
            <a:r>
              <a:rPr lang="en-US" sz="2400" dirty="0"/>
              <a:t>OXA-24 variant</a:t>
            </a:r>
          </a:p>
          <a:p>
            <a:endParaRPr lang="en-US" sz="3200" dirty="0"/>
          </a:p>
        </p:txBody>
      </p:sp>
    </p:spTree>
    <p:extLst>
      <p:ext uri="{BB962C8B-B14F-4D97-AF65-F5344CB8AC3E}">
        <p14:creationId xmlns:p14="http://schemas.microsoft.com/office/powerpoint/2010/main" val="248140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Case study – CP-CRAB in Facility D (ACH)</a:t>
            </a:r>
          </a:p>
        </p:txBody>
      </p:sp>
      <p:sp>
        <p:nvSpPr>
          <p:cNvPr id="5" name="Text Placeholder 1">
            <a:extLst>
              <a:ext uri="{FF2B5EF4-FFF2-40B4-BE49-F238E27FC236}">
                <a16:creationId xmlns:a16="http://schemas.microsoft.com/office/drawing/2014/main" id="{74212F6F-7DE6-4C46-8697-FD575A7B6861}"/>
              </a:ext>
            </a:extLst>
          </p:cNvPr>
          <p:cNvSpPr txBox="1">
            <a:spLocks/>
          </p:cNvSpPr>
          <p:nvPr/>
        </p:nvSpPr>
        <p:spPr>
          <a:xfrm>
            <a:off x="228600" y="914400"/>
            <a:ext cx="11620500"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Units with positive CRAB environmental cultures:</a:t>
            </a:r>
          </a:p>
          <a:p>
            <a:pPr marL="1257300" lvl="1" indent="-571500"/>
            <a:r>
              <a:rPr lang="en-US" dirty="0"/>
              <a:t>OR, ICU, ED trauma bay, rehab unit, burn unit, med-surg, pulmonary step-down, and oncology unit</a:t>
            </a:r>
          </a:p>
          <a:p>
            <a:pPr marL="1257300" lvl="1" indent="-571500"/>
            <a:endParaRPr lang="en-US" dirty="0"/>
          </a:p>
          <a:p>
            <a:pPr marL="0" indent="0">
              <a:buNone/>
            </a:pPr>
            <a:r>
              <a:rPr lang="en-US" sz="3200" dirty="0"/>
              <a:t>Positive environmental culture sources:</a:t>
            </a:r>
          </a:p>
          <a:p>
            <a:pPr lvl="1"/>
            <a:r>
              <a:rPr lang="en-US" dirty="0"/>
              <a:t>Bedrails, computer keyboard, wound scissors (after being soaked in bleach), medicine cabinet, patient chart, chair, trauma bay counter, telemetry leads, Pyxis, and anesthesia machine in OR</a:t>
            </a:r>
          </a:p>
          <a:p>
            <a:endParaRPr lang="en-US" sz="3200" dirty="0"/>
          </a:p>
          <a:p>
            <a:pPr marL="0" indent="0">
              <a:buNone/>
            </a:pPr>
            <a:r>
              <a:rPr lang="en-US" sz="3200" i="1" dirty="0"/>
              <a:t>Acinetobacter</a:t>
            </a:r>
            <a:r>
              <a:rPr lang="en-US" sz="3200" dirty="0"/>
              <a:t> is </a:t>
            </a:r>
            <a:r>
              <a:rPr lang="en-US" sz="3200" b="1" dirty="0"/>
              <a:t>VERY</a:t>
            </a:r>
            <a:r>
              <a:rPr lang="en-US" sz="3200" dirty="0"/>
              <a:t> good at contaminating the environment!</a:t>
            </a:r>
          </a:p>
          <a:p>
            <a:endParaRPr lang="en-US" dirty="0"/>
          </a:p>
          <a:p>
            <a:pPr marL="571500" indent="-571500"/>
            <a:endParaRPr lang="en-US" dirty="0"/>
          </a:p>
          <a:p>
            <a:pPr marL="571500" indent="-571500"/>
            <a:endParaRPr lang="en-US" dirty="0"/>
          </a:p>
        </p:txBody>
      </p:sp>
      <p:pic>
        <p:nvPicPr>
          <p:cNvPr id="6" name="Graphic 5" descr="Siren">
            <a:extLst>
              <a:ext uri="{FF2B5EF4-FFF2-40B4-BE49-F238E27FC236}">
                <a16:creationId xmlns:a16="http://schemas.microsoft.com/office/drawing/2014/main" id="{07F134D6-CD15-433C-8BF8-D84396CB27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6849" y="5249333"/>
            <a:ext cx="914400" cy="914400"/>
          </a:xfrm>
          <a:prstGeom prst="rect">
            <a:avLst/>
          </a:prstGeom>
        </p:spPr>
      </p:pic>
      <p:pic>
        <p:nvPicPr>
          <p:cNvPr id="7" name="Graphic 6" descr="Siren">
            <a:extLst>
              <a:ext uri="{FF2B5EF4-FFF2-40B4-BE49-F238E27FC236}">
                <a16:creationId xmlns:a16="http://schemas.microsoft.com/office/drawing/2014/main" id="{A43A1386-FD27-4755-9F36-4C8C8197D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6899" y="5257800"/>
            <a:ext cx="914400" cy="914400"/>
          </a:xfrm>
          <a:prstGeom prst="rect">
            <a:avLst/>
          </a:prstGeom>
        </p:spPr>
      </p:pic>
      <p:pic>
        <p:nvPicPr>
          <p:cNvPr id="8" name="Graphic 7" descr="Siren">
            <a:extLst>
              <a:ext uri="{FF2B5EF4-FFF2-40B4-BE49-F238E27FC236}">
                <a16:creationId xmlns:a16="http://schemas.microsoft.com/office/drawing/2014/main" id="{9BC81873-2632-4759-BA68-38A8E50C73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1824" y="5249333"/>
            <a:ext cx="914400" cy="914400"/>
          </a:xfrm>
          <a:prstGeom prst="rect">
            <a:avLst/>
          </a:prstGeom>
        </p:spPr>
      </p:pic>
      <p:pic>
        <p:nvPicPr>
          <p:cNvPr id="9" name="Graphic 8" descr="Siren">
            <a:extLst>
              <a:ext uri="{FF2B5EF4-FFF2-40B4-BE49-F238E27FC236}">
                <a16:creationId xmlns:a16="http://schemas.microsoft.com/office/drawing/2014/main" id="{F48A85B2-6A88-40BB-B3F4-500357131F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00" y="5249333"/>
            <a:ext cx="914400" cy="914400"/>
          </a:xfrm>
          <a:prstGeom prst="rect">
            <a:avLst/>
          </a:prstGeom>
        </p:spPr>
      </p:pic>
      <p:pic>
        <p:nvPicPr>
          <p:cNvPr id="10" name="Graphic 9" descr="Siren">
            <a:extLst>
              <a:ext uri="{FF2B5EF4-FFF2-40B4-BE49-F238E27FC236}">
                <a16:creationId xmlns:a16="http://schemas.microsoft.com/office/drawing/2014/main" id="{BC38B892-6811-4816-A7B4-C04C05497B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1874" y="5257800"/>
            <a:ext cx="914400" cy="914400"/>
          </a:xfrm>
          <a:prstGeom prst="rect">
            <a:avLst/>
          </a:prstGeom>
        </p:spPr>
      </p:pic>
    </p:spTree>
    <p:extLst>
      <p:ext uri="{BB962C8B-B14F-4D97-AF65-F5344CB8AC3E}">
        <p14:creationId xmlns:p14="http://schemas.microsoft.com/office/powerpoint/2010/main" val="191361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Objectives</a:t>
            </a:r>
          </a:p>
        </p:txBody>
      </p:sp>
      <p:sp>
        <p:nvSpPr>
          <p:cNvPr id="11" name="Text Placeholder 1">
            <a:extLst>
              <a:ext uri="{FF2B5EF4-FFF2-40B4-BE49-F238E27FC236}">
                <a16:creationId xmlns:a16="http://schemas.microsoft.com/office/drawing/2014/main" id="{FC3B621C-B952-4E2B-BF7B-92E36D7201DE}"/>
              </a:ext>
            </a:extLst>
          </p:cNvPr>
          <p:cNvSpPr txBox="1">
            <a:spLocks/>
          </p:cNvSpPr>
          <p:nvPr/>
        </p:nvSpPr>
        <p:spPr>
          <a:xfrm>
            <a:off x="421629" y="1143000"/>
            <a:ext cx="11696699" cy="525780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3200" dirty="0"/>
              <a:t>Understand the epidemiology and disease reporting regulations for targeted multi-drug resistant organisms (MDROs).</a:t>
            </a:r>
          </a:p>
          <a:p>
            <a:pPr marL="514350" indent="-514350">
              <a:buAutoNum type="arabicPeriod"/>
            </a:pPr>
            <a:r>
              <a:rPr lang="en-US" sz="3200" dirty="0"/>
              <a:t>Demonstrate knowledge and understanding to implement the MDRO Containment Strategy alongside public health recommendations when a targeted MDRO is identified in your facility.</a:t>
            </a:r>
          </a:p>
          <a:p>
            <a:pPr marL="514350" indent="-514350">
              <a:buAutoNum type="arabicPeriod"/>
            </a:pPr>
            <a:r>
              <a:rPr lang="en-US" sz="3200" dirty="0"/>
              <a:t>Maintain updated contact information with the HAI/AR Program staff through utilization of the K-COMS system.</a:t>
            </a:r>
          </a:p>
        </p:txBody>
      </p:sp>
    </p:spTree>
    <p:extLst>
      <p:ext uri="{BB962C8B-B14F-4D97-AF65-F5344CB8AC3E}">
        <p14:creationId xmlns:p14="http://schemas.microsoft.com/office/powerpoint/2010/main" val="3194455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How bacteria is transmitted</a:t>
            </a:r>
          </a:p>
        </p:txBody>
      </p:sp>
      <p:sp>
        <p:nvSpPr>
          <p:cNvPr id="12" name="Text Placeholder 1">
            <a:extLst>
              <a:ext uri="{FF2B5EF4-FFF2-40B4-BE49-F238E27FC236}">
                <a16:creationId xmlns:a16="http://schemas.microsoft.com/office/drawing/2014/main" id="{A06C8B0E-3A4D-4EA9-8ABC-038C35A16162}"/>
              </a:ext>
            </a:extLst>
          </p:cNvPr>
          <p:cNvSpPr txBox="1">
            <a:spLocks/>
          </p:cNvSpPr>
          <p:nvPr/>
        </p:nvSpPr>
        <p:spPr>
          <a:xfrm>
            <a:off x="266701" y="1066800"/>
            <a:ext cx="11620500"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Person-to-Person</a:t>
            </a:r>
          </a:p>
          <a:p>
            <a:pPr lvl="1"/>
            <a:r>
              <a:rPr lang="en-US" dirty="0"/>
              <a:t>Hands of healthcare workers </a:t>
            </a:r>
          </a:p>
          <a:p>
            <a:pPr lvl="1"/>
            <a:endParaRPr lang="en-US" dirty="0"/>
          </a:p>
          <a:p>
            <a:pPr marL="0" indent="0">
              <a:buNone/>
            </a:pPr>
            <a:r>
              <a:rPr lang="en-US" dirty="0"/>
              <a:t>Contact with Body Fluids</a:t>
            </a:r>
          </a:p>
          <a:p>
            <a:pPr lvl="1"/>
            <a:r>
              <a:rPr lang="en-US" dirty="0"/>
              <a:t>Drainage from wounds, urine, stool, blood</a:t>
            </a:r>
          </a:p>
          <a:p>
            <a:endParaRPr lang="en-US" dirty="0"/>
          </a:p>
          <a:p>
            <a:pPr marL="0" indent="0">
              <a:buNone/>
            </a:pPr>
            <a:r>
              <a:rPr lang="en-US" dirty="0"/>
              <a:t>Contaminated Medical Equipment</a:t>
            </a:r>
          </a:p>
          <a:p>
            <a:pPr lvl="1"/>
            <a:r>
              <a:rPr lang="en-US" dirty="0"/>
              <a:t>Bed rails, IV poles, catheters, mobile medical carts, shared medical equipment</a:t>
            </a:r>
          </a:p>
          <a:p>
            <a:endParaRPr lang="en-US" dirty="0"/>
          </a:p>
        </p:txBody>
      </p:sp>
    </p:spTree>
    <p:extLst>
      <p:ext uri="{BB962C8B-B14F-4D97-AF65-F5344CB8AC3E}">
        <p14:creationId xmlns:p14="http://schemas.microsoft.com/office/powerpoint/2010/main" val="363731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IP Response to CRAB, CRE, and CRPA</a:t>
            </a:r>
          </a:p>
        </p:txBody>
      </p:sp>
      <p:sp>
        <p:nvSpPr>
          <p:cNvPr id="25" name="Text Placeholder 1">
            <a:extLst>
              <a:ext uri="{FF2B5EF4-FFF2-40B4-BE49-F238E27FC236}">
                <a16:creationId xmlns:a16="http://schemas.microsoft.com/office/drawing/2014/main" id="{EF853E8A-4D00-41C3-869F-E0D007B8AE9B}"/>
              </a:ext>
            </a:extLst>
          </p:cNvPr>
          <p:cNvSpPr txBox="1">
            <a:spLocks/>
          </p:cNvSpPr>
          <p:nvPr/>
        </p:nvSpPr>
        <p:spPr>
          <a:xfrm>
            <a:off x="266701" y="1066800"/>
            <a:ext cx="11620500"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Isolation Precautions</a:t>
            </a:r>
          </a:p>
          <a:p>
            <a:pPr lvl="1"/>
            <a:r>
              <a:rPr lang="en-US" sz="2000" dirty="0"/>
              <a:t>Single patient room, if possible </a:t>
            </a:r>
          </a:p>
          <a:p>
            <a:pPr lvl="1"/>
            <a:r>
              <a:rPr lang="en-US" sz="2000" dirty="0"/>
              <a:t>Enhanced Barrier Precautions</a:t>
            </a:r>
          </a:p>
          <a:p>
            <a:pPr lvl="1"/>
            <a:r>
              <a:rPr lang="en-US" sz="2000" dirty="0"/>
              <a:t>Flag medical record for MDRO</a:t>
            </a:r>
            <a:endParaRPr lang="en-US" dirty="0"/>
          </a:p>
          <a:p>
            <a:pPr marL="0" indent="0">
              <a:buNone/>
            </a:pPr>
            <a:r>
              <a:rPr lang="en-US" dirty="0"/>
              <a:t>Lab Surveillance</a:t>
            </a:r>
          </a:p>
          <a:p>
            <a:pPr lvl="1"/>
            <a:r>
              <a:rPr lang="en-US" sz="2000" dirty="0"/>
              <a:t>Retrospective review</a:t>
            </a:r>
          </a:p>
          <a:p>
            <a:pPr lvl="1"/>
            <a:r>
              <a:rPr lang="en-US" sz="2000" dirty="0"/>
              <a:t>Prospective</a:t>
            </a:r>
            <a:r>
              <a:rPr lang="en-US" sz="2000" i="1" dirty="0"/>
              <a:t> </a:t>
            </a:r>
            <a:r>
              <a:rPr lang="en-US" sz="2000" dirty="0"/>
              <a:t>review</a:t>
            </a:r>
            <a:r>
              <a:rPr lang="en-US" sz="2000" i="1" dirty="0"/>
              <a:t> </a:t>
            </a:r>
          </a:p>
          <a:p>
            <a:pPr lvl="1"/>
            <a:r>
              <a:rPr lang="en-US" sz="2000" dirty="0"/>
              <a:t>Ensure lab reporting</a:t>
            </a:r>
          </a:p>
          <a:p>
            <a:pPr marL="0" indent="0">
              <a:buNone/>
            </a:pPr>
            <a:r>
              <a:rPr lang="en-US" dirty="0"/>
              <a:t>Observation and audits</a:t>
            </a:r>
          </a:p>
          <a:p>
            <a:pPr lvl="1"/>
            <a:r>
              <a:rPr lang="en-US" sz="2000" dirty="0"/>
              <a:t>Hand hygiene and environmental services observations</a:t>
            </a:r>
          </a:p>
          <a:p>
            <a:pPr marL="0" indent="0">
              <a:buNone/>
            </a:pPr>
            <a:r>
              <a:rPr lang="en-US" dirty="0"/>
              <a:t>Communication</a:t>
            </a:r>
          </a:p>
          <a:p>
            <a:pPr lvl="1"/>
            <a:r>
              <a:rPr lang="en-US" sz="2000" dirty="0"/>
              <a:t>Frontline staff education</a:t>
            </a:r>
          </a:p>
          <a:p>
            <a:pPr lvl="1"/>
            <a:r>
              <a:rPr lang="en-US" sz="2000" dirty="0"/>
              <a:t>Patient education</a:t>
            </a:r>
          </a:p>
          <a:p>
            <a:pPr lvl="1"/>
            <a:r>
              <a:rPr lang="en-US" sz="2000" dirty="0"/>
              <a:t>External facilities on transfer</a:t>
            </a:r>
          </a:p>
        </p:txBody>
      </p:sp>
    </p:spTree>
    <p:extLst>
      <p:ext uri="{BB962C8B-B14F-4D97-AF65-F5344CB8AC3E}">
        <p14:creationId xmlns:p14="http://schemas.microsoft.com/office/powerpoint/2010/main" val="185637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10116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Provider and patient education about MDROs</a:t>
            </a:r>
          </a:p>
        </p:txBody>
      </p:sp>
      <p:sp>
        <p:nvSpPr>
          <p:cNvPr id="25" name="Text Placeholder 1">
            <a:extLst>
              <a:ext uri="{FF2B5EF4-FFF2-40B4-BE49-F238E27FC236}">
                <a16:creationId xmlns:a16="http://schemas.microsoft.com/office/drawing/2014/main" id="{EF853E8A-4D00-41C3-869F-E0D007B8AE9B}"/>
              </a:ext>
            </a:extLst>
          </p:cNvPr>
          <p:cNvSpPr txBox="1">
            <a:spLocks/>
          </p:cNvSpPr>
          <p:nvPr/>
        </p:nvSpPr>
        <p:spPr>
          <a:xfrm>
            <a:off x="266701" y="1066800"/>
            <a:ext cx="11620500"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6" name="Text Placeholder 1">
            <a:extLst>
              <a:ext uri="{FF2B5EF4-FFF2-40B4-BE49-F238E27FC236}">
                <a16:creationId xmlns:a16="http://schemas.microsoft.com/office/drawing/2014/main" id="{0F982293-727B-4319-A396-5C259BB92A13}"/>
              </a:ext>
            </a:extLst>
          </p:cNvPr>
          <p:cNvSpPr txBox="1">
            <a:spLocks/>
          </p:cNvSpPr>
          <p:nvPr/>
        </p:nvSpPr>
        <p:spPr>
          <a:xfrm>
            <a:off x="533401" y="879530"/>
            <a:ext cx="11087099"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Public Relations</a:t>
            </a:r>
          </a:p>
          <a:p>
            <a:pPr lvl="1"/>
            <a:r>
              <a:rPr lang="en-US" sz="2000" dirty="0"/>
              <a:t>Identification of a MDRO at a facility does not equate to acquisition at the facility</a:t>
            </a:r>
          </a:p>
          <a:p>
            <a:pPr lvl="1"/>
            <a:r>
              <a:rPr lang="en-US" sz="2000" dirty="0"/>
              <a:t>State and CDC guidelines for response and containment are being followed</a:t>
            </a:r>
          </a:p>
          <a:p>
            <a:pPr lvl="1"/>
            <a:r>
              <a:rPr lang="en-US" sz="2000" dirty="0"/>
              <a:t>Opportunity to demonstrate responsible and proactive efforts in combatting AR</a:t>
            </a:r>
          </a:p>
          <a:p>
            <a:pPr marL="0" indent="0">
              <a:buNone/>
            </a:pPr>
            <a:r>
              <a:rPr lang="en-US" dirty="0"/>
              <a:t>Colonization screening</a:t>
            </a:r>
          </a:p>
          <a:p>
            <a:pPr lvl="1"/>
            <a:r>
              <a:rPr lang="en-US" sz="2000" dirty="0"/>
              <a:t>Provider perspectives of screening has been shown to influence patient’s perception</a:t>
            </a:r>
          </a:p>
          <a:p>
            <a:pPr lvl="1"/>
            <a:r>
              <a:rPr lang="en-US" sz="2000" dirty="0"/>
              <a:t>KDHE and CDC have resources available to facilitate clear communication about the importance of screening for these urgent public health threats and address common patient concerns</a:t>
            </a:r>
          </a:p>
          <a:p>
            <a:pPr marL="0" indent="0">
              <a:buNone/>
            </a:pPr>
            <a:r>
              <a:rPr lang="en-US" sz="2400" dirty="0"/>
              <a:t>CMS supports collaboration with public health on responding to MDROs</a:t>
            </a:r>
          </a:p>
          <a:p>
            <a:pPr lvl="1"/>
            <a:r>
              <a:rPr lang="en-US" sz="1600" dirty="0"/>
              <a:t>“Additionally, we strongly encourage the use of available technical resources, especially when novel organisms appear or there is an outbreak in your area. In many cases the Centers for Disease Control and Prevention is the first entity to release information on novel organisms…All facilities must comply with state and local public health authority requirements for identification, reporting, and containing communicable diseases and outbreaks. Many infection prevention and control resources are available to you to prevent and control infections in your facility.” (</a:t>
            </a:r>
            <a:r>
              <a:rPr lang="en-US" sz="1600" dirty="0">
                <a:hlinkClick r:id="rId3"/>
              </a:rPr>
              <a:t>https://www.cms.gov/files/document/qso-20-03-nh.pdf</a:t>
            </a:r>
            <a:r>
              <a:rPr lang="en-US" sz="1600" dirty="0"/>
              <a:t>) </a:t>
            </a:r>
          </a:p>
        </p:txBody>
      </p:sp>
      <p:sp>
        <p:nvSpPr>
          <p:cNvPr id="7" name="TextBox 6">
            <a:extLst>
              <a:ext uri="{FF2B5EF4-FFF2-40B4-BE49-F238E27FC236}">
                <a16:creationId xmlns:a16="http://schemas.microsoft.com/office/drawing/2014/main" id="{E946BC4A-CC94-4214-A877-99E4A5AAEE37}"/>
              </a:ext>
            </a:extLst>
          </p:cNvPr>
          <p:cNvSpPr txBox="1"/>
          <p:nvPr/>
        </p:nvSpPr>
        <p:spPr>
          <a:xfrm>
            <a:off x="76200" y="6137330"/>
            <a:ext cx="6553200" cy="738664"/>
          </a:xfrm>
          <a:prstGeom prst="rect">
            <a:avLst/>
          </a:prstGeom>
          <a:noFill/>
          <a:ln w="28575">
            <a:noFill/>
          </a:ln>
        </p:spPr>
        <p:txBody>
          <a:bodyPr wrap="square" rtlCol="0">
            <a:spAutoFit/>
          </a:bodyPr>
          <a:lstStyle/>
          <a:p>
            <a:r>
              <a:rPr lang="en-US" sz="1050" dirty="0"/>
              <a:t>Currie, K., King, C., McAloney-</a:t>
            </a:r>
            <a:r>
              <a:rPr lang="en-US" sz="1050" dirty="0" err="1"/>
              <a:t>Kocaman</a:t>
            </a:r>
            <a:r>
              <a:rPr lang="en-US" sz="1050" dirty="0"/>
              <a:t>, K., Roberts, N.J., MacDonald, J., Dickson, A., Cairns, S., Khanna, N., Flowers, P., Reilly, J., &amp; Price, L. (2018). The acceptability of screening for </a:t>
            </a:r>
            <a:r>
              <a:rPr lang="en-US" sz="1050" dirty="0" err="1"/>
              <a:t>Carbapenemase</a:t>
            </a:r>
            <a:r>
              <a:rPr lang="en-US" sz="1050" dirty="0"/>
              <a:t> Producing </a:t>
            </a:r>
            <a:r>
              <a:rPr lang="en-US" sz="1050" i="1" dirty="0"/>
              <a:t>Enterobacteriaceae </a:t>
            </a:r>
            <a:r>
              <a:rPr lang="en-US" sz="1050" dirty="0"/>
              <a:t>(CPE): cross-sectional survey of nursing staff and the general publics perceptions. </a:t>
            </a:r>
            <a:r>
              <a:rPr lang="en-US" sz="1050" i="1" dirty="0"/>
              <a:t>Antimicrobial Resistance &amp; Infection Control. </a:t>
            </a:r>
            <a:r>
              <a:rPr lang="en-US" sz="1050" dirty="0"/>
              <a:t>144(7). https://doi.org/10.1186/s13756-018-0434-x</a:t>
            </a:r>
          </a:p>
        </p:txBody>
      </p:sp>
    </p:spTree>
    <p:extLst>
      <p:ext uri="{BB962C8B-B14F-4D97-AF65-F5344CB8AC3E}">
        <p14:creationId xmlns:p14="http://schemas.microsoft.com/office/powerpoint/2010/main" val="427531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Antibiotic Stewardship</a:t>
            </a:r>
          </a:p>
        </p:txBody>
      </p:sp>
      <p:sp>
        <p:nvSpPr>
          <p:cNvPr id="25" name="Text Placeholder 1">
            <a:extLst>
              <a:ext uri="{FF2B5EF4-FFF2-40B4-BE49-F238E27FC236}">
                <a16:creationId xmlns:a16="http://schemas.microsoft.com/office/drawing/2014/main" id="{EF853E8A-4D00-41C3-869F-E0D007B8AE9B}"/>
              </a:ext>
            </a:extLst>
          </p:cNvPr>
          <p:cNvSpPr txBox="1">
            <a:spLocks/>
          </p:cNvSpPr>
          <p:nvPr/>
        </p:nvSpPr>
        <p:spPr>
          <a:xfrm>
            <a:off x="285750" y="800100"/>
            <a:ext cx="11906250"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Core elements </a:t>
            </a:r>
          </a:p>
          <a:p>
            <a:pPr lvl="1"/>
            <a:r>
              <a:rPr lang="en-US" sz="2000" dirty="0"/>
              <a:t>Hospital Leadership Commitment</a:t>
            </a:r>
          </a:p>
          <a:p>
            <a:pPr lvl="1"/>
            <a:r>
              <a:rPr lang="en-US" sz="2000" dirty="0"/>
              <a:t>ASP Team Development</a:t>
            </a:r>
          </a:p>
          <a:p>
            <a:pPr lvl="1"/>
            <a:r>
              <a:rPr lang="en-US" sz="2000" dirty="0"/>
              <a:t>Pharmacy Expertise</a:t>
            </a:r>
          </a:p>
          <a:p>
            <a:pPr lvl="1"/>
            <a:r>
              <a:rPr lang="en-US" sz="2000" dirty="0"/>
              <a:t>Action</a:t>
            </a:r>
          </a:p>
          <a:p>
            <a:pPr lvl="1"/>
            <a:r>
              <a:rPr lang="en-US" sz="2000" dirty="0"/>
              <a:t>Tracking</a:t>
            </a:r>
          </a:p>
          <a:p>
            <a:pPr lvl="1"/>
            <a:r>
              <a:rPr lang="en-US" sz="2000" dirty="0"/>
              <a:t>Reporting</a:t>
            </a:r>
          </a:p>
          <a:p>
            <a:pPr lvl="1"/>
            <a:r>
              <a:rPr lang="en-US" sz="2000" dirty="0"/>
              <a:t>Education</a:t>
            </a:r>
          </a:p>
          <a:p>
            <a:pPr lvl="1"/>
            <a:endParaRPr lang="en-US" sz="2000" dirty="0"/>
          </a:p>
          <a:p>
            <a:pPr marL="0" indent="0">
              <a:spcBef>
                <a:spcPts val="0"/>
              </a:spcBef>
              <a:buNone/>
            </a:pPr>
            <a:r>
              <a:rPr lang="en-US" dirty="0"/>
              <a:t>KDHE Antimicrobial Stewardship Toolkits:</a:t>
            </a:r>
          </a:p>
          <a:p>
            <a:pPr marL="0" indent="0">
              <a:buNone/>
            </a:pPr>
            <a:r>
              <a:rPr lang="en-US" sz="2000" dirty="0"/>
              <a:t>Critical Access Hospitals - </a:t>
            </a:r>
            <a:r>
              <a:rPr lang="en-US" sz="2000" dirty="0">
                <a:hlinkClick r:id="rId3"/>
              </a:rPr>
              <a:t>https://www.kdhe.ks.gov/DocumentCenter/View/14468</a:t>
            </a:r>
            <a:endParaRPr lang="en-US" sz="2000" dirty="0"/>
          </a:p>
          <a:p>
            <a:pPr marL="0" indent="0">
              <a:buNone/>
            </a:pPr>
            <a:r>
              <a:rPr lang="en-US" sz="2000" dirty="0"/>
              <a:t>Long-Term Care - </a:t>
            </a:r>
            <a:r>
              <a:rPr lang="en-US" sz="2000" dirty="0">
                <a:hlinkClick r:id="rId4"/>
              </a:rPr>
              <a:t>https://www.kdhe.ks.gov/DocumentCenter/View/14470</a:t>
            </a:r>
            <a:endParaRPr lang="en-US" sz="2000" dirty="0"/>
          </a:p>
          <a:p>
            <a:pPr marL="0" indent="0">
              <a:spcBef>
                <a:spcPts val="0"/>
              </a:spcBef>
              <a:buNone/>
            </a:pPr>
            <a:endParaRPr lang="en-US" sz="2500" dirty="0"/>
          </a:p>
          <a:p>
            <a:pPr marL="0" indent="0">
              <a:spcBef>
                <a:spcPts val="0"/>
              </a:spcBef>
              <a:buNone/>
            </a:pPr>
            <a:r>
              <a:rPr lang="en-US" dirty="0"/>
              <a:t>CDC Antimicrobial Stewardship resources:</a:t>
            </a:r>
          </a:p>
          <a:p>
            <a:pPr marL="0" indent="0">
              <a:buNone/>
            </a:pPr>
            <a:r>
              <a:rPr lang="en-US" sz="2000" dirty="0">
                <a:hlinkClick r:id="rId5"/>
              </a:rPr>
              <a:t>https://www.cdc.gov/antibiotic-use/index.html</a:t>
            </a:r>
            <a:r>
              <a:rPr lang="en-US" sz="2000" dirty="0"/>
              <a:t> </a:t>
            </a:r>
          </a:p>
          <a:p>
            <a:pPr marL="0" indent="0">
              <a:buNone/>
            </a:pPr>
            <a:endParaRPr lang="en-US" sz="2500" dirty="0"/>
          </a:p>
        </p:txBody>
      </p:sp>
    </p:spTree>
    <p:extLst>
      <p:ext uri="{BB962C8B-B14F-4D97-AF65-F5344CB8AC3E}">
        <p14:creationId xmlns:p14="http://schemas.microsoft.com/office/powerpoint/2010/main" val="15079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Core infection control practices</a:t>
            </a:r>
          </a:p>
        </p:txBody>
      </p:sp>
      <p:sp>
        <p:nvSpPr>
          <p:cNvPr id="11" name="Text Placeholder 1">
            <a:extLst>
              <a:ext uri="{FF2B5EF4-FFF2-40B4-BE49-F238E27FC236}">
                <a16:creationId xmlns:a16="http://schemas.microsoft.com/office/drawing/2014/main" id="{FF58B9A6-3EAA-41D7-B660-1B80A9E627DA}"/>
              </a:ext>
            </a:extLst>
          </p:cNvPr>
          <p:cNvSpPr txBox="1">
            <a:spLocks/>
          </p:cNvSpPr>
          <p:nvPr/>
        </p:nvSpPr>
        <p:spPr>
          <a:xfrm>
            <a:off x="397933" y="1066800"/>
            <a:ext cx="6841478"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Inter-facility patient transfer forms</a:t>
            </a:r>
          </a:p>
          <a:p>
            <a:pPr lvl="1"/>
            <a:r>
              <a:rPr lang="en-US" dirty="0"/>
              <a:t>Easy communication of patients with history/acute illness of targeted MDROs</a:t>
            </a:r>
          </a:p>
          <a:p>
            <a:pPr lvl="1"/>
            <a:endParaRPr lang="en-US" dirty="0"/>
          </a:p>
          <a:p>
            <a:pPr lvl="1"/>
            <a:endParaRPr lang="en-US" dirty="0"/>
          </a:p>
          <a:p>
            <a:pPr marL="0" indent="0">
              <a:buNone/>
            </a:pPr>
            <a:r>
              <a:rPr lang="en-US" sz="3200" dirty="0"/>
              <a:t>Patient transfer referrals</a:t>
            </a:r>
          </a:p>
          <a:p>
            <a:pPr lvl="1"/>
            <a:r>
              <a:rPr lang="en-US" dirty="0"/>
              <a:t>Healthcare facilities should NOT decline to accept patient based on colonization status</a:t>
            </a:r>
          </a:p>
          <a:p>
            <a:pPr lvl="1"/>
            <a:r>
              <a:rPr lang="en-US" dirty="0"/>
              <a:t>Specific recommendations on isolation measures in long-term settings</a:t>
            </a:r>
          </a:p>
          <a:p>
            <a:pPr lvl="1"/>
            <a:r>
              <a:rPr lang="en-US" dirty="0"/>
              <a:t>Enhanced Barrier Precautions</a:t>
            </a:r>
          </a:p>
          <a:p>
            <a:pPr lvl="1"/>
            <a:endParaRPr lang="en-US" dirty="0"/>
          </a:p>
          <a:p>
            <a:endParaRPr lang="en-US" dirty="0"/>
          </a:p>
          <a:p>
            <a:endParaRPr lang="en-US" dirty="0"/>
          </a:p>
        </p:txBody>
      </p:sp>
      <p:pic>
        <p:nvPicPr>
          <p:cNvPr id="12" name="Picture 11">
            <a:extLst>
              <a:ext uri="{FF2B5EF4-FFF2-40B4-BE49-F238E27FC236}">
                <a16:creationId xmlns:a16="http://schemas.microsoft.com/office/drawing/2014/main" id="{099B65A0-DF89-4FE1-9777-E21776C46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411" y="822171"/>
            <a:ext cx="3810000" cy="4930589"/>
          </a:xfrm>
          <a:prstGeom prst="rect">
            <a:avLst/>
          </a:prstGeom>
          <a:ln w="76200">
            <a:noFill/>
          </a:ln>
          <a:effectLst/>
        </p:spPr>
      </p:pic>
      <p:sp>
        <p:nvSpPr>
          <p:cNvPr id="13" name="TextBox 12">
            <a:extLst>
              <a:ext uri="{FF2B5EF4-FFF2-40B4-BE49-F238E27FC236}">
                <a16:creationId xmlns:a16="http://schemas.microsoft.com/office/drawing/2014/main" id="{52728672-DB97-4F48-8F7A-C4A9E91FED6F}"/>
              </a:ext>
            </a:extLst>
          </p:cNvPr>
          <p:cNvSpPr txBox="1"/>
          <p:nvPr/>
        </p:nvSpPr>
        <p:spPr>
          <a:xfrm>
            <a:off x="7239411" y="5739825"/>
            <a:ext cx="4608368" cy="584775"/>
          </a:xfrm>
          <a:prstGeom prst="rect">
            <a:avLst/>
          </a:prstGeom>
          <a:noFill/>
          <a:ln w="38100">
            <a:solidFill>
              <a:srgbClr val="FF0000"/>
            </a:solidFill>
          </a:ln>
        </p:spPr>
        <p:txBody>
          <a:bodyPr wrap="square">
            <a:spAutoFit/>
          </a:bodyPr>
          <a:lstStyle/>
          <a:p>
            <a:r>
              <a:rPr lang="en-US" sz="1600" dirty="0"/>
              <a:t>https://www.kdhe.ks.gov/DocumentCenter/View/14469</a:t>
            </a:r>
          </a:p>
        </p:txBody>
      </p:sp>
    </p:spTree>
    <p:extLst>
      <p:ext uri="{BB962C8B-B14F-4D97-AF65-F5344CB8AC3E}">
        <p14:creationId xmlns:p14="http://schemas.microsoft.com/office/powerpoint/2010/main" val="16669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427567"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The KDHE HAI/AR Program is growing!</a:t>
            </a:r>
          </a:p>
        </p:txBody>
      </p:sp>
      <p:sp>
        <p:nvSpPr>
          <p:cNvPr id="6" name="Text Placeholder 1">
            <a:extLst>
              <a:ext uri="{FF2B5EF4-FFF2-40B4-BE49-F238E27FC236}">
                <a16:creationId xmlns:a16="http://schemas.microsoft.com/office/drawing/2014/main" id="{CD1258F9-4E82-4976-9117-F0EA20939E16}"/>
              </a:ext>
            </a:extLst>
          </p:cNvPr>
          <p:cNvSpPr txBox="1">
            <a:spLocks/>
          </p:cNvSpPr>
          <p:nvPr/>
        </p:nvSpPr>
        <p:spPr>
          <a:xfrm>
            <a:off x="427567" y="528867"/>
            <a:ext cx="6049434"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2F5597"/>
              </a:solidFill>
            </a:endParaRPr>
          </a:p>
          <a:p>
            <a:pPr marL="0" indent="0">
              <a:buNone/>
            </a:pPr>
            <a:r>
              <a:rPr lang="en-US" sz="2400" dirty="0"/>
              <a:t>Program Director</a:t>
            </a:r>
          </a:p>
          <a:p>
            <a:pPr marL="0" indent="0">
              <a:buNone/>
            </a:pPr>
            <a:r>
              <a:rPr lang="en-US" sz="2400" dirty="0"/>
              <a:t>Senior HAI/AR Epidemiologist</a:t>
            </a:r>
          </a:p>
          <a:p>
            <a:pPr marL="0" indent="0">
              <a:buNone/>
            </a:pPr>
            <a:r>
              <a:rPr lang="en-US" sz="2400" dirty="0"/>
              <a:t>Senior Infection Preventionist</a:t>
            </a:r>
          </a:p>
          <a:p>
            <a:pPr marL="0" indent="0">
              <a:buNone/>
            </a:pPr>
            <a:r>
              <a:rPr lang="en-US" sz="2400" dirty="0"/>
              <a:t>Advanced HAI Response Epidemiologist</a:t>
            </a:r>
          </a:p>
          <a:p>
            <a:pPr marL="0" indent="0">
              <a:buNone/>
            </a:pPr>
            <a:r>
              <a:rPr lang="en-US" sz="2400" dirty="0"/>
              <a:t>Antimicrobial Resistance Epidemiologist</a:t>
            </a:r>
          </a:p>
          <a:p>
            <a:pPr marL="0" indent="0">
              <a:buNone/>
            </a:pPr>
            <a:r>
              <a:rPr lang="en-US" sz="2400" dirty="0"/>
              <a:t>AR Epi/Lab Coordinator</a:t>
            </a:r>
          </a:p>
          <a:p>
            <a:pPr marL="0" indent="0">
              <a:buNone/>
            </a:pPr>
            <a:r>
              <a:rPr lang="en-US" sz="2400" dirty="0"/>
              <a:t>3 Infection Preventionists</a:t>
            </a:r>
          </a:p>
          <a:p>
            <a:pPr marL="0" indent="0">
              <a:buNone/>
            </a:pPr>
            <a:r>
              <a:rPr lang="en-US" sz="2400" dirty="0"/>
              <a:t>7 Regional Infections Preventionists</a:t>
            </a:r>
          </a:p>
          <a:p>
            <a:pPr marL="0" indent="0">
              <a:buNone/>
            </a:pPr>
            <a:endParaRPr lang="en-US" sz="2400" dirty="0"/>
          </a:p>
          <a:p>
            <a:pPr marL="0" indent="0">
              <a:buNone/>
            </a:pPr>
            <a:r>
              <a:rPr lang="en-US" sz="2400" dirty="0"/>
              <a:t>Hiring:</a:t>
            </a:r>
          </a:p>
          <a:p>
            <a:pPr marL="0" indent="0">
              <a:buNone/>
            </a:pPr>
            <a:r>
              <a:rPr lang="en-US" sz="2400" dirty="0"/>
              <a:t>3 additional Epidemiologists</a:t>
            </a:r>
          </a:p>
          <a:p>
            <a:pPr marL="0" indent="0">
              <a:buNone/>
            </a:pPr>
            <a:r>
              <a:rPr lang="en-US" sz="2400" dirty="0"/>
              <a:t>2 additional Infection Preventionists</a:t>
            </a:r>
          </a:p>
          <a:p>
            <a:pPr marL="0" indent="0">
              <a:buNone/>
            </a:pPr>
            <a:endParaRPr lang="en-US" sz="2400" dirty="0"/>
          </a:p>
        </p:txBody>
      </p:sp>
      <p:pic>
        <p:nvPicPr>
          <p:cNvPr id="5" name="Picture 4">
            <a:extLst>
              <a:ext uri="{FF2B5EF4-FFF2-40B4-BE49-F238E27FC236}">
                <a16:creationId xmlns:a16="http://schemas.microsoft.com/office/drawing/2014/main" id="{43D9A171-30F8-477A-9E18-763DEE793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661" y="4845865"/>
            <a:ext cx="5699772" cy="1216154"/>
          </a:xfrm>
          <a:prstGeom prst="rect">
            <a:avLst/>
          </a:prstGeom>
        </p:spPr>
      </p:pic>
      <p:sp>
        <p:nvSpPr>
          <p:cNvPr id="7" name="Text Placeholder 1">
            <a:extLst>
              <a:ext uri="{FF2B5EF4-FFF2-40B4-BE49-F238E27FC236}">
                <a16:creationId xmlns:a16="http://schemas.microsoft.com/office/drawing/2014/main" id="{E50F0C41-E365-44D9-AB28-4C0A307A2A4E}"/>
              </a:ext>
            </a:extLst>
          </p:cNvPr>
          <p:cNvSpPr txBox="1">
            <a:spLocks/>
          </p:cNvSpPr>
          <p:nvPr/>
        </p:nvSpPr>
        <p:spPr>
          <a:xfrm>
            <a:off x="6324600" y="804219"/>
            <a:ext cx="6049434"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2F5597"/>
              </a:solidFill>
            </a:endParaRPr>
          </a:p>
          <a:p>
            <a:pPr marL="0" indent="0">
              <a:buNone/>
            </a:pPr>
            <a:endParaRPr lang="en-US" sz="2400" dirty="0"/>
          </a:p>
        </p:txBody>
      </p:sp>
    </p:spTree>
    <p:extLst>
      <p:ext uri="{BB962C8B-B14F-4D97-AF65-F5344CB8AC3E}">
        <p14:creationId xmlns:p14="http://schemas.microsoft.com/office/powerpoint/2010/main" val="400277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427567"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Thank you!</a:t>
            </a:r>
          </a:p>
        </p:txBody>
      </p:sp>
      <p:sp>
        <p:nvSpPr>
          <p:cNvPr id="6" name="Text Placeholder 1">
            <a:extLst>
              <a:ext uri="{FF2B5EF4-FFF2-40B4-BE49-F238E27FC236}">
                <a16:creationId xmlns:a16="http://schemas.microsoft.com/office/drawing/2014/main" id="{CD1258F9-4E82-4976-9117-F0EA20939E16}"/>
              </a:ext>
            </a:extLst>
          </p:cNvPr>
          <p:cNvSpPr txBox="1">
            <a:spLocks/>
          </p:cNvSpPr>
          <p:nvPr/>
        </p:nvSpPr>
        <p:spPr>
          <a:xfrm>
            <a:off x="427567" y="795981"/>
            <a:ext cx="6049434"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2F5597"/>
              </a:solidFill>
            </a:endParaRPr>
          </a:p>
          <a:p>
            <a:pPr marL="0" indent="0">
              <a:buNone/>
            </a:pPr>
            <a:r>
              <a:rPr lang="en-US" b="1" dirty="0">
                <a:solidFill>
                  <a:srgbClr val="2F5597"/>
                </a:solidFill>
              </a:rPr>
              <a:t>Justin Blanding, MPH</a:t>
            </a:r>
          </a:p>
          <a:p>
            <a:pPr marL="0" indent="0">
              <a:buNone/>
            </a:pPr>
            <a:r>
              <a:rPr lang="en-US" sz="2400" dirty="0"/>
              <a:t>Senior HAI/AR Epidemiologist</a:t>
            </a:r>
          </a:p>
          <a:p>
            <a:pPr marL="0" indent="0">
              <a:buNone/>
            </a:pPr>
            <a:r>
              <a:rPr lang="en-US" sz="2400" dirty="0">
                <a:hlinkClick r:id="rId3"/>
              </a:rPr>
              <a:t>Justin.Blanding@ks.gov</a:t>
            </a:r>
            <a:r>
              <a:rPr lang="en-US" sz="2400" dirty="0"/>
              <a:t> </a:t>
            </a:r>
          </a:p>
          <a:p>
            <a:pPr marL="0" indent="0">
              <a:buNone/>
            </a:pPr>
            <a:r>
              <a:rPr lang="en-US" sz="2400" dirty="0"/>
              <a:t>785.296.1242 Office</a:t>
            </a:r>
          </a:p>
          <a:p>
            <a:pPr marL="0" indent="0">
              <a:spcBef>
                <a:spcPts val="0"/>
              </a:spcBef>
              <a:buNone/>
            </a:pPr>
            <a:endParaRPr lang="en-US" b="1" dirty="0">
              <a:solidFill>
                <a:srgbClr val="2F5597"/>
              </a:solidFill>
            </a:endParaRPr>
          </a:p>
          <a:p>
            <a:pPr marL="0" indent="0">
              <a:buNone/>
            </a:pPr>
            <a:r>
              <a:rPr lang="en-US" b="1" dirty="0">
                <a:solidFill>
                  <a:srgbClr val="2F5597"/>
                </a:solidFill>
              </a:rPr>
              <a:t>Stephanie Lindemann, MPH</a:t>
            </a:r>
          </a:p>
          <a:p>
            <a:pPr marL="0" indent="0">
              <a:buNone/>
            </a:pPr>
            <a:r>
              <a:rPr lang="en-US" sz="2400" dirty="0"/>
              <a:t>AR Epidemiologist</a:t>
            </a:r>
          </a:p>
          <a:p>
            <a:pPr marL="0" indent="0">
              <a:buNone/>
            </a:pPr>
            <a:r>
              <a:rPr lang="en-US" sz="2400" dirty="0">
                <a:hlinkClick r:id="rId4"/>
              </a:rPr>
              <a:t>Stephanie.Lindemann@ks.gov</a:t>
            </a:r>
            <a:endParaRPr lang="en-US" sz="2400" dirty="0"/>
          </a:p>
          <a:p>
            <a:pPr marL="0" indent="0">
              <a:buNone/>
            </a:pPr>
            <a:r>
              <a:rPr lang="en-US" sz="2400" dirty="0"/>
              <a:t>785.296.5588 Office</a:t>
            </a:r>
          </a:p>
          <a:p>
            <a:pPr marL="0" indent="0">
              <a:buNone/>
            </a:pPr>
            <a:r>
              <a:rPr lang="en-US" sz="2400" dirty="0"/>
              <a:t>785.250.4638 Mobile</a:t>
            </a:r>
          </a:p>
          <a:p>
            <a:pPr marL="0" indent="0">
              <a:buNone/>
            </a:pPr>
            <a:endParaRPr lang="en-US" sz="2400" dirty="0"/>
          </a:p>
        </p:txBody>
      </p:sp>
      <p:sp>
        <p:nvSpPr>
          <p:cNvPr id="8" name="Text Placeholder 1">
            <a:extLst>
              <a:ext uri="{FF2B5EF4-FFF2-40B4-BE49-F238E27FC236}">
                <a16:creationId xmlns:a16="http://schemas.microsoft.com/office/drawing/2014/main" id="{4CA2D0AE-DFCB-49F7-8A4E-CEBD9F419C84}"/>
              </a:ext>
            </a:extLst>
          </p:cNvPr>
          <p:cNvSpPr txBox="1">
            <a:spLocks/>
          </p:cNvSpPr>
          <p:nvPr/>
        </p:nvSpPr>
        <p:spPr>
          <a:xfrm>
            <a:off x="6096000" y="163483"/>
            <a:ext cx="6049434"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r>
              <a:rPr lang="en-US" b="1" dirty="0">
                <a:solidFill>
                  <a:srgbClr val="2F5597"/>
                </a:solidFill>
              </a:rPr>
              <a:t>KDHE HAI/AR Program</a:t>
            </a:r>
          </a:p>
          <a:p>
            <a:pPr marL="0" indent="0">
              <a:buNone/>
            </a:pPr>
            <a:r>
              <a:rPr lang="en-US" sz="2400" dirty="0">
                <a:hlinkClick r:id="rId5"/>
              </a:rPr>
              <a:t>kdhe.HAIAR@ks.gov</a:t>
            </a:r>
            <a:endParaRPr lang="en-US" sz="2400" dirty="0"/>
          </a:p>
          <a:p>
            <a:pPr marL="0" indent="0">
              <a:buNone/>
            </a:pPr>
            <a:r>
              <a:rPr lang="en-US" sz="2400" dirty="0"/>
              <a:t>785.296.4167 Office</a:t>
            </a:r>
          </a:p>
          <a:p>
            <a:pPr marL="0" indent="0">
              <a:buNone/>
            </a:pPr>
            <a:r>
              <a:rPr lang="en-US" sz="2400" dirty="0">
                <a:hlinkClick r:id="rId6"/>
              </a:rPr>
              <a:t>HAI/AR Program webpage</a:t>
            </a:r>
            <a:endParaRPr lang="en-US" sz="2400" dirty="0"/>
          </a:p>
          <a:p>
            <a:pPr marL="0" indent="0">
              <a:buNone/>
            </a:pPr>
            <a:endParaRPr lang="en-US" sz="2400" dirty="0">
              <a:solidFill>
                <a:schemeClr val="accent5"/>
              </a:solidFill>
            </a:endParaRPr>
          </a:p>
          <a:p>
            <a:pPr marL="0" indent="0">
              <a:buNone/>
            </a:pPr>
            <a:r>
              <a:rPr lang="en-US" b="1" dirty="0">
                <a:solidFill>
                  <a:srgbClr val="2F5597"/>
                </a:solidFill>
              </a:rPr>
              <a:t>24/7 Epidemiology Hotline</a:t>
            </a:r>
          </a:p>
          <a:p>
            <a:pPr marL="0" indent="0">
              <a:buNone/>
            </a:pPr>
            <a:r>
              <a:rPr lang="en-US" sz="2400" dirty="0"/>
              <a:t>877.427.7317 Phone</a:t>
            </a:r>
          </a:p>
          <a:p>
            <a:pPr marL="0" indent="0">
              <a:buNone/>
            </a:pPr>
            <a:r>
              <a:rPr lang="en-US" sz="2400" dirty="0"/>
              <a:t>877.427.7318 Fax</a:t>
            </a:r>
          </a:p>
          <a:p>
            <a:pPr marL="0" indent="0">
              <a:buNone/>
            </a:pPr>
            <a:endParaRPr lang="en-US" sz="3200" dirty="0"/>
          </a:p>
          <a:p>
            <a:pPr marL="0" indent="0">
              <a:buNone/>
            </a:pPr>
            <a:endParaRPr lang="en-US" sz="3200" dirty="0"/>
          </a:p>
          <a:p>
            <a:pPr marL="0" indent="0">
              <a:buNone/>
            </a:pPr>
            <a:r>
              <a:rPr lang="en-US" sz="3200" dirty="0"/>
              <a:t> </a:t>
            </a:r>
          </a:p>
          <a:p>
            <a:pPr marL="0" indent="0">
              <a:buNone/>
            </a:pPr>
            <a:endParaRPr lang="en-US" dirty="0"/>
          </a:p>
          <a:p>
            <a:pPr lvl="1"/>
            <a:endParaRPr lang="en-US" dirty="0"/>
          </a:p>
          <a:p>
            <a:pPr marL="45720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43D9A171-30F8-477A-9E18-763DEE7935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4661" y="4845865"/>
            <a:ext cx="5699772" cy="1216154"/>
          </a:xfrm>
          <a:prstGeom prst="rect">
            <a:avLst/>
          </a:prstGeom>
        </p:spPr>
      </p:pic>
    </p:spTree>
    <p:extLst>
      <p:ext uri="{BB962C8B-B14F-4D97-AF65-F5344CB8AC3E}">
        <p14:creationId xmlns:p14="http://schemas.microsoft.com/office/powerpoint/2010/main" val="382134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427567"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Updated COVID-19 Reporting Requirements</a:t>
            </a:r>
          </a:p>
        </p:txBody>
      </p:sp>
      <p:sp>
        <p:nvSpPr>
          <p:cNvPr id="6" name="Text Placeholder 1">
            <a:extLst>
              <a:ext uri="{FF2B5EF4-FFF2-40B4-BE49-F238E27FC236}">
                <a16:creationId xmlns:a16="http://schemas.microsoft.com/office/drawing/2014/main" id="{CD1258F9-4E82-4976-9117-F0EA20939E16}"/>
              </a:ext>
            </a:extLst>
          </p:cNvPr>
          <p:cNvSpPr txBox="1">
            <a:spLocks/>
          </p:cNvSpPr>
          <p:nvPr/>
        </p:nvSpPr>
        <p:spPr>
          <a:xfrm>
            <a:off x="152399" y="3240768"/>
            <a:ext cx="11807275" cy="36576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700" dirty="0"/>
              <a:t>NAAT= nucleic acid amplification test (e.g. PCR)  </a:t>
            </a:r>
          </a:p>
          <a:p>
            <a:pPr marL="0" indent="0">
              <a:spcBef>
                <a:spcPts val="0"/>
              </a:spcBef>
              <a:buNone/>
            </a:pPr>
            <a:endParaRPr lang="en-US" sz="1700" dirty="0"/>
          </a:p>
          <a:p>
            <a:pPr marL="0" indent="0">
              <a:spcBef>
                <a:spcPts val="0"/>
              </a:spcBef>
              <a:buNone/>
            </a:pPr>
            <a:r>
              <a:rPr lang="en-US" sz="1700" dirty="0"/>
              <a:t>Certificate of Waiver= most LTCFs operate under a CLIA </a:t>
            </a:r>
            <a:r>
              <a:rPr lang="en-US" sz="1700" dirty="0" err="1"/>
              <a:t>CoW</a:t>
            </a:r>
            <a:r>
              <a:rPr lang="en-US" sz="1700" dirty="0"/>
              <a:t>. They are not required to report negative results to public health; however, they are required under HIPAA to provide results to the patient for any test conducted. If facilities are using </a:t>
            </a:r>
            <a:r>
              <a:rPr lang="en-US" sz="1700" dirty="0" err="1"/>
              <a:t>LabXChange</a:t>
            </a:r>
            <a:r>
              <a:rPr lang="en-US" sz="1700" dirty="0"/>
              <a:t> this platform has process to allow patients to access their test results.  </a:t>
            </a:r>
          </a:p>
          <a:p>
            <a:pPr marL="0" indent="0">
              <a:spcBef>
                <a:spcPts val="0"/>
              </a:spcBef>
              <a:buNone/>
            </a:pPr>
            <a:endParaRPr lang="en-US" sz="1700" dirty="0"/>
          </a:p>
          <a:p>
            <a:pPr marL="0" indent="0">
              <a:spcBef>
                <a:spcPts val="0"/>
              </a:spcBef>
              <a:buNone/>
            </a:pPr>
            <a:r>
              <a:rPr lang="en-US" sz="1700" dirty="0"/>
              <a:t>Data elements= Ask on Order Entry (AOE) questions are no longer required to be submitted by laboratories. All other reporting elements have not changed (e.g., patient name, test type, demographics, ordering physician). </a:t>
            </a:r>
          </a:p>
          <a:p>
            <a:pPr marL="0" indent="0">
              <a:spcBef>
                <a:spcPts val="0"/>
              </a:spcBef>
              <a:buNone/>
            </a:pPr>
            <a:endParaRPr lang="en-US" sz="1700" dirty="0"/>
          </a:p>
          <a:p>
            <a:pPr marL="0" indent="0">
              <a:spcBef>
                <a:spcPts val="0"/>
              </a:spcBef>
              <a:buNone/>
            </a:pPr>
            <a:r>
              <a:rPr lang="en-US" sz="1700" dirty="0"/>
              <a:t>LTCF= CMS-certified LTCFs may report into NHSN if they do not report to KDHE. The preferred CMS and CDC method is for LTCFs to report into NHSN. </a:t>
            </a:r>
          </a:p>
          <a:p>
            <a:pPr marL="0" indent="0">
              <a:spcBef>
                <a:spcPts val="0"/>
              </a:spcBef>
              <a:buNone/>
            </a:pPr>
            <a:endParaRPr lang="en-US" sz="1700" dirty="0"/>
          </a:p>
          <a:p>
            <a:pPr marL="0" indent="0">
              <a:spcBef>
                <a:spcPts val="0"/>
              </a:spcBef>
              <a:buNone/>
            </a:pPr>
            <a:r>
              <a:rPr lang="en-US" sz="1700" dirty="0"/>
              <a:t>Serology/antibody testing= Serology/antibody testing does not need to be reported regardless of result or CLIA certificate. </a:t>
            </a:r>
          </a:p>
        </p:txBody>
      </p:sp>
      <p:graphicFrame>
        <p:nvGraphicFramePr>
          <p:cNvPr id="15" name="Table 14">
            <a:extLst>
              <a:ext uri="{FF2B5EF4-FFF2-40B4-BE49-F238E27FC236}">
                <a16:creationId xmlns:a16="http://schemas.microsoft.com/office/drawing/2014/main" id="{731F3434-6899-48E1-8AF9-0563A89043C9}"/>
              </a:ext>
            </a:extLst>
          </p:cNvPr>
          <p:cNvGraphicFramePr>
            <a:graphicFrameLocks noGrp="1"/>
          </p:cNvGraphicFramePr>
          <p:nvPr>
            <p:extLst>
              <p:ext uri="{D42A27DB-BD31-4B8C-83A1-F6EECF244321}">
                <p14:modId xmlns:p14="http://schemas.microsoft.com/office/powerpoint/2010/main" val="1251163239"/>
              </p:ext>
            </p:extLst>
          </p:nvPr>
        </p:nvGraphicFramePr>
        <p:xfrm>
          <a:off x="427567" y="998011"/>
          <a:ext cx="11307232" cy="2026550"/>
        </p:xfrm>
        <a:graphic>
          <a:graphicData uri="http://schemas.openxmlformats.org/drawingml/2006/table">
            <a:tbl>
              <a:tblPr>
                <a:tableStyleId>{69CF1AB2-1976-4502-BF36-3FF5EA218861}</a:tableStyleId>
              </a:tblPr>
              <a:tblGrid>
                <a:gridCol w="2356704">
                  <a:extLst>
                    <a:ext uri="{9D8B030D-6E8A-4147-A177-3AD203B41FA5}">
                      <a16:colId xmlns:a16="http://schemas.microsoft.com/office/drawing/2014/main" val="2541299053"/>
                    </a:ext>
                  </a:extLst>
                </a:gridCol>
                <a:gridCol w="2103097">
                  <a:extLst>
                    <a:ext uri="{9D8B030D-6E8A-4147-A177-3AD203B41FA5}">
                      <a16:colId xmlns:a16="http://schemas.microsoft.com/office/drawing/2014/main" val="2068517956"/>
                    </a:ext>
                  </a:extLst>
                </a:gridCol>
                <a:gridCol w="2282477">
                  <a:extLst>
                    <a:ext uri="{9D8B030D-6E8A-4147-A177-3AD203B41FA5}">
                      <a16:colId xmlns:a16="http://schemas.microsoft.com/office/drawing/2014/main" val="1519229730"/>
                    </a:ext>
                  </a:extLst>
                </a:gridCol>
                <a:gridCol w="2282477">
                  <a:extLst>
                    <a:ext uri="{9D8B030D-6E8A-4147-A177-3AD203B41FA5}">
                      <a16:colId xmlns:a16="http://schemas.microsoft.com/office/drawing/2014/main" val="1526495198"/>
                    </a:ext>
                  </a:extLst>
                </a:gridCol>
                <a:gridCol w="2282477">
                  <a:extLst>
                    <a:ext uri="{9D8B030D-6E8A-4147-A177-3AD203B41FA5}">
                      <a16:colId xmlns:a16="http://schemas.microsoft.com/office/drawing/2014/main" val="4204696487"/>
                    </a:ext>
                  </a:extLst>
                </a:gridCol>
              </a:tblGrid>
              <a:tr h="665825">
                <a:tc>
                  <a:txBody>
                    <a:bodyPr/>
                    <a:lstStyle/>
                    <a:p>
                      <a:pPr algn="ctr" fontAlgn="b"/>
                      <a:r>
                        <a:rPr lang="en-US" sz="1400" b="1" u="none" strike="noStrike" dirty="0">
                          <a:solidFill>
                            <a:srgbClr val="2F5597"/>
                          </a:solidFill>
                          <a:effectLst/>
                          <a:latin typeface="Arial "/>
                        </a:rPr>
                        <a:t>CLIA Certificate Type</a:t>
                      </a:r>
                      <a:endParaRPr lang="en-US" sz="1400" b="1" i="0" u="none" strike="noStrike" dirty="0">
                        <a:solidFill>
                          <a:srgbClr val="2F5597"/>
                        </a:solidFill>
                        <a:effectLst/>
                        <a:latin typeface="Arial "/>
                      </a:endParaRPr>
                    </a:p>
                  </a:txBody>
                  <a:tcPr marL="9525" marR="9525" marT="9525" marB="0" anchor="ctr"/>
                </a:tc>
                <a:tc>
                  <a:txBody>
                    <a:bodyPr/>
                    <a:lstStyle/>
                    <a:p>
                      <a:pPr algn="ctr" fontAlgn="b"/>
                      <a:r>
                        <a:rPr lang="en-US" sz="1400" b="1" u="none" strike="noStrike" dirty="0">
                          <a:solidFill>
                            <a:srgbClr val="2F5597"/>
                          </a:solidFill>
                          <a:effectLst/>
                          <a:latin typeface="Arial "/>
                        </a:rPr>
                        <a:t>(+) NAAT</a:t>
                      </a:r>
                      <a:endParaRPr lang="en-US" sz="1400" b="1" i="0" u="none" strike="noStrike" dirty="0">
                        <a:solidFill>
                          <a:srgbClr val="2F5597"/>
                        </a:solidFill>
                        <a:effectLst/>
                        <a:latin typeface="Arial "/>
                      </a:endParaRPr>
                    </a:p>
                  </a:txBody>
                  <a:tcPr marL="9525" marR="9525" marT="9525" marB="0" anchor="ctr"/>
                </a:tc>
                <a:tc>
                  <a:txBody>
                    <a:bodyPr/>
                    <a:lstStyle/>
                    <a:p>
                      <a:pPr algn="ctr" fontAlgn="b"/>
                      <a:r>
                        <a:rPr lang="en-US" sz="1400" b="1" u="none" strike="noStrike" dirty="0">
                          <a:solidFill>
                            <a:srgbClr val="2F5597"/>
                          </a:solidFill>
                          <a:effectLst/>
                          <a:latin typeface="Arial "/>
                        </a:rPr>
                        <a:t>(-) NAAT</a:t>
                      </a:r>
                      <a:endParaRPr lang="en-US" sz="1400" b="1" i="0" u="none" strike="noStrike" dirty="0">
                        <a:solidFill>
                          <a:srgbClr val="2F5597"/>
                        </a:solidFill>
                        <a:effectLst/>
                        <a:latin typeface="Arial "/>
                      </a:endParaRPr>
                    </a:p>
                  </a:txBody>
                  <a:tcPr marL="9525" marR="9525" marT="9525" marB="0" anchor="ctr"/>
                </a:tc>
                <a:tc>
                  <a:txBody>
                    <a:bodyPr/>
                    <a:lstStyle/>
                    <a:p>
                      <a:pPr algn="ctr" fontAlgn="b"/>
                      <a:r>
                        <a:rPr lang="en-US" sz="1400" b="1" i="0" u="none" strike="noStrike" dirty="0">
                          <a:solidFill>
                            <a:srgbClr val="2F5597"/>
                          </a:solidFill>
                          <a:effectLst/>
                          <a:latin typeface="Arial "/>
                        </a:rPr>
                        <a:t>(+) Antigen</a:t>
                      </a:r>
                    </a:p>
                  </a:txBody>
                  <a:tcPr marL="9525" marR="9525" marT="9525" marB="0" anchor="ctr"/>
                </a:tc>
                <a:tc>
                  <a:txBody>
                    <a:bodyPr/>
                    <a:lstStyle/>
                    <a:p>
                      <a:pPr algn="ctr" fontAlgn="b"/>
                      <a:r>
                        <a:rPr lang="en-US" sz="1400" b="1" i="0" u="none" strike="noStrike" dirty="0">
                          <a:solidFill>
                            <a:srgbClr val="2F5597"/>
                          </a:solidFill>
                          <a:effectLst/>
                          <a:latin typeface="Arial "/>
                        </a:rPr>
                        <a:t>(-) Antigen</a:t>
                      </a:r>
                    </a:p>
                  </a:txBody>
                  <a:tcPr marL="9525" marR="9525" marT="9525" marB="0" anchor="ctr"/>
                </a:tc>
                <a:extLst>
                  <a:ext uri="{0D108BD9-81ED-4DB2-BD59-A6C34878D82A}">
                    <a16:rowId xmlns:a16="http://schemas.microsoft.com/office/drawing/2014/main" val="2495360040"/>
                  </a:ext>
                </a:extLst>
              </a:tr>
              <a:tr h="453575">
                <a:tc>
                  <a:txBody>
                    <a:bodyPr/>
                    <a:lstStyle/>
                    <a:p>
                      <a:pPr algn="ctr" fontAlgn="b"/>
                      <a:r>
                        <a:rPr lang="en-US" sz="1200" u="none" strike="noStrike" dirty="0">
                          <a:effectLst/>
                          <a:latin typeface="Arial "/>
                        </a:rPr>
                        <a:t>Certificate of Waiver (</a:t>
                      </a:r>
                      <a:r>
                        <a:rPr lang="en-US" sz="1200" u="none" strike="noStrike" dirty="0" err="1">
                          <a:effectLst/>
                          <a:latin typeface="Arial "/>
                        </a:rPr>
                        <a:t>CoW</a:t>
                      </a:r>
                      <a:r>
                        <a:rPr lang="en-US" sz="1200" u="none" strike="noStrike" dirty="0">
                          <a:effectLst/>
                          <a:latin typeface="Arial "/>
                        </a:rPr>
                        <a:t>)</a:t>
                      </a:r>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extLst>
                  <a:ext uri="{0D108BD9-81ED-4DB2-BD59-A6C34878D82A}">
                    <a16:rowId xmlns:a16="http://schemas.microsoft.com/office/drawing/2014/main" val="157269868"/>
                  </a:ext>
                </a:extLst>
              </a:tr>
              <a:tr h="453575">
                <a:tc>
                  <a:txBody>
                    <a:bodyPr/>
                    <a:lstStyle/>
                    <a:p>
                      <a:pPr algn="ctr" fontAlgn="b"/>
                      <a:r>
                        <a:rPr lang="en-US" sz="1200" u="none" strike="noStrike" dirty="0">
                          <a:effectLst/>
                          <a:latin typeface="Arial "/>
                        </a:rPr>
                        <a:t>Moderate Complexity</a:t>
                      </a:r>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extLst>
                  <a:ext uri="{0D108BD9-81ED-4DB2-BD59-A6C34878D82A}">
                    <a16:rowId xmlns:a16="http://schemas.microsoft.com/office/drawing/2014/main" val="3481067870"/>
                  </a:ext>
                </a:extLst>
              </a:tr>
              <a:tr h="453575">
                <a:tc>
                  <a:txBody>
                    <a:bodyPr/>
                    <a:lstStyle/>
                    <a:p>
                      <a:pPr algn="ctr" fontAlgn="b"/>
                      <a:r>
                        <a:rPr lang="en-US" sz="1200" u="none" strike="noStrike" dirty="0">
                          <a:effectLst/>
                          <a:latin typeface="Arial "/>
                        </a:rPr>
                        <a:t>High Complexity</a:t>
                      </a:r>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tc>
                  <a:txBody>
                    <a:bodyPr/>
                    <a:lstStyle/>
                    <a:p>
                      <a:pPr algn="ctr" fontAlgn="b"/>
                      <a:endParaRPr lang="en-US" sz="1200" b="0" i="0" u="none" strike="noStrike" dirty="0">
                        <a:solidFill>
                          <a:srgbClr val="000000"/>
                        </a:solidFill>
                        <a:effectLst/>
                        <a:latin typeface="Arial "/>
                      </a:endParaRPr>
                    </a:p>
                  </a:txBody>
                  <a:tcPr marL="9525" marR="9525" marT="9525" marB="0" anchor="ctr"/>
                </a:tc>
                <a:extLst>
                  <a:ext uri="{0D108BD9-81ED-4DB2-BD59-A6C34878D82A}">
                    <a16:rowId xmlns:a16="http://schemas.microsoft.com/office/drawing/2014/main" val="4252427347"/>
                  </a:ext>
                </a:extLst>
              </a:tr>
            </a:tbl>
          </a:graphicData>
        </a:graphic>
      </p:graphicFrame>
      <p:pic>
        <p:nvPicPr>
          <p:cNvPr id="4" name="Graphic 3" descr="Checkmark with solid fill">
            <a:extLst>
              <a:ext uri="{FF2B5EF4-FFF2-40B4-BE49-F238E27FC236}">
                <a16:creationId xmlns:a16="http://schemas.microsoft.com/office/drawing/2014/main" id="{71D96761-B8E3-42AF-A878-F8DCF38656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2676" y="1676400"/>
            <a:ext cx="477826" cy="477826"/>
          </a:xfrm>
          <a:prstGeom prst="rect">
            <a:avLst/>
          </a:prstGeom>
        </p:spPr>
      </p:pic>
      <p:pic>
        <p:nvPicPr>
          <p:cNvPr id="18" name="Graphic 17" descr="Checkmark with solid fill">
            <a:extLst>
              <a:ext uri="{FF2B5EF4-FFF2-40B4-BE49-F238E27FC236}">
                <a16:creationId xmlns:a16="http://schemas.microsoft.com/office/drawing/2014/main" id="{B4FA285F-AACD-4729-BC2E-110F300D25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2676" y="2124370"/>
            <a:ext cx="477826" cy="477826"/>
          </a:xfrm>
          <a:prstGeom prst="rect">
            <a:avLst/>
          </a:prstGeom>
        </p:spPr>
      </p:pic>
      <p:pic>
        <p:nvPicPr>
          <p:cNvPr id="19" name="Graphic 18" descr="Checkmark with solid fill">
            <a:extLst>
              <a:ext uri="{FF2B5EF4-FFF2-40B4-BE49-F238E27FC236}">
                <a16:creationId xmlns:a16="http://schemas.microsoft.com/office/drawing/2014/main" id="{50E47D99-494D-4D73-AA84-C86E669FCA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2676" y="2544761"/>
            <a:ext cx="477826" cy="477826"/>
          </a:xfrm>
          <a:prstGeom prst="rect">
            <a:avLst/>
          </a:prstGeom>
        </p:spPr>
      </p:pic>
      <p:pic>
        <p:nvPicPr>
          <p:cNvPr id="21" name="Graphic 20" descr="Checkmark with solid fill">
            <a:extLst>
              <a:ext uri="{FF2B5EF4-FFF2-40B4-BE49-F238E27FC236}">
                <a16:creationId xmlns:a16="http://schemas.microsoft.com/office/drawing/2014/main" id="{8EF923FC-4692-4879-81BC-6F990BC5EA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7124" y="2124370"/>
            <a:ext cx="477826" cy="477826"/>
          </a:xfrm>
          <a:prstGeom prst="rect">
            <a:avLst/>
          </a:prstGeom>
        </p:spPr>
      </p:pic>
      <p:pic>
        <p:nvPicPr>
          <p:cNvPr id="22" name="Graphic 21" descr="Checkmark with solid fill">
            <a:extLst>
              <a:ext uri="{FF2B5EF4-FFF2-40B4-BE49-F238E27FC236}">
                <a16:creationId xmlns:a16="http://schemas.microsoft.com/office/drawing/2014/main" id="{120ED8EA-803E-4A8A-BC87-BF412D7C90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7124" y="2552299"/>
            <a:ext cx="477826" cy="477826"/>
          </a:xfrm>
          <a:prstGeom prst="rect">
            <a:avLst/>
          </a:prstGeom>
        </p:spPr>
      </p:pic>
      <p:pic>
        <p:nvPicPr>
          <p:cNvPr id="23" name="Graphic 22" descr="Checkmark with solid fill">
            <a:extLst>
              <a:ext uri="{FF2B5EF4-FFF2-40B4-BE49-F238E27FC236}">
                <a16:creationId xmlns:a16="http://schemas.microsoft.com/office/drawing/2014/main" id="{0386566C-3B52-4DA1-B79D-B1EEA82EF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6576" y="1646544"/>
            <a:ext cx="477826" cy="477826"/>
          </a:xfrm>
          <a:prstGeom prst="rect">
            <a:avLst/>
          </a:prstGeom>
        </p:spPr>
      </p:pic>
      <p:pic>
        <p:nvPicPr>
          <p:cNvPr id="24" name="Graphic 23" descr="Checkmark with solid fill">
            <a:extLst>
              <a:ext uri="{FF2B5EF4-FFF2-40B4-BE49-F238E27FC236}">
                <a16:creationId xmlns:a16="http://schemas.microsoft.com/office/drawing/2014/main" id="{CC31E88E-0C89-4765-8DCA-BDFDEEB6F5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6576" y="2124370"/>
            <a:ext cx="477826" cy="477826"/>
          </a:xfrm>
          <a:prstGeom prst="rect">
            <a:avLst/>
          </a:prstGeom>
        </p:spPr>
      </p:pic>
      <p:pic>
        <p:nvPicPr>
          <p:cNvPr id="25" name="Graphic 24" descr="Checkmark with solid fill">
            <a:extLst>
              <a:ext uri="{FF2B5EF4-FFF2-40B4-BE49-F238E27FC236}">
                <a16:creationId xmlns:a16="http://schemas.microsoft.com/office/drawing/2014/main" id="{933ED8EB-AE9F-4442-AD90-43CF90D661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6576" y="2552299"/>
            <a:ext cx="477826" cy="477826"/>
          </a:xfrm>
          <a:prstGeom prst="rect">
            <a:avLst/>
          </a:prstGeom>
        </p:spPr>
      </p:pic>
      <p:pic>
        <p:nvPicPr>
          <p:cNvPr id="1025" name="Picture 1" descr="Checkmark with solid fill">
            <a:extLst>
              <a:ext uri="{FF2B5EF4-FFF2-40B4-BE49-F238E27FC236}">
                <a16:creationId xmlns:a16="http://schemas.microsoft.com/office/drawing/2014/main" id="{E92C537C-5499-4A2F-B145-9990A3412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ckmark with solid fill">
            <a:extLst>
              <a:ext uri="{FF2B5EF4-FFF2-40B4-BE49-F238E27FC236}">
                <a16:creationId xmlns:a16="http://schemas.microsoft.com/office/drawing/2014/main" id="{F0CCA0B9-D8C0-43F5-8A78-495D1F386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heckmark with solid fill">
            <a:extLst>
              <a:ext uri="{FF2B5EF4-FFF2-40B4-BE49-F238E27FC236}">
                <a16:creationId xmlns:a16="http://schemas.microsoft.com/office/drawing/2014/main" id="{69D1A83D-B1D6-4EC9-B8C1-B6AF82C98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ckmark with solid fill">
            <a:extLst>
              <a:ext uri="{FF2B5EF4-FFF2-40B4-BE49-F238E27FC236}">
                <a16:creationId xmlns:a16="http://schemas.microsoft.com/office/drawing/2014/main" id="{E0F4ADF5-16B3-43CF-B475-1196CE2BB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heckmark with solid fill">
            <a:extLst>
              <a:ext uri="{FF2B5EF4-FFF2-40B4-BE49-F238E27FC236}">
                <a16:creationId xmlns:a16="http://schemas.microsoft.com/office/drawing/2014/main" id="{1A48AAF8-703B-40C2-910E-212D9D295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ckmark with solid fill">
            <a:extLst>
              <a:ext uri="{FF2B5EF4-FFF2-40B4-BE49-F238E27FC236}">
                <a16:creationId xmlns:a16="http://schemas.microsoft.com/office/drawing/2014/main" id="{77BE2978-DB33-4981-9413-065D2BF9C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heckmark with solid fill">
            <a:extLst>
              <a:ext uri="{FF2B5EF4-FFF2-40B4-BE49-F238E27FC236}">
                <a16:creationId xmlns:a16="http://schemas.microsoft.com/office/drawing/2014/main" id="{8155DEE3-D184-49FE-A975-2C766F7E28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ckmark with solid fill">
            <a:extLst>
              <a:ext uri="{FF2B5EF4-FFF2-40B4-BE49-F238E27FC236}">
                <a16:creationId xmlns:a16="http://schemas.microsoft.com/office/drawing/2014/main" id="{7316E126-1B63-4B2B-9BA7-DFA99EC08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4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427567"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Updated COVID-19 Reporting Requirements</a:t>
            </a:r>
          </a:p>
        </p:txBody>
      </p:sp>
      <p:pic>
        <p:nvPicPr>
          <p:cNvPr id="3" name="Picture 2">
            <a:extLst>
              <a:ext uri="{FF2B5EF4-FFF2-40B4-BE49-F238E27FC236}">
                <a16:creationId xmlns:a16="http://schemas.microsoft.com/office/drawing/2014/main" id="{3BCD52FF-0A77-49DB-B774-AE9F7B66B1DE}"/>
              </a:ext>
            </a:extLst>
          </p:cNvPr>
          <p:cNvPicPr>
            <a:picLocks noChangeAspect="1"/>
          </p:cNvPicPr>
          <p:nvPr/>
        </p:nvPicPr>
        <p:blipFill>
          <a:blip r:embed="rId3"/>
          <a:stretch>
            <a:fillRect/>
          </a:stretch>
        </p:blipFill>
        <p:spPr>
          <a:xfrm>
            <a:off x="213783" y="801576"/>
            <a:ext cx="11764433" cy="5141863"/>
          </a:xfrm>
          <a:prstGeom prst="rect">
            <a:avLst/>
          </a:prstGeom>
        </p:spPr>
      </p:pic>
      <p:sp>
        <p:nvSpPr>
          <p:cNvPr id="9" name="TextBox 8">
            <a:extLst>
              <a:ext uri="{FF2B5EF4-FFF2-40B4-BE49-F238E27FC236}">
                <a16:creationId xmlns:a16="http://schemas.microsoft.com/office/drawing/2014/main" id="{B7E38CB6-3773-4DF2-9074-C08290505E2A}"/>
              </a:ext>
            </a:extLst>
          </p:cNvPr>
          <p:cNvSpPr txBox="1"/>
          <p:nvPr/>
        </p:nvSpPr>
        <p:spPr>
          <a:xfrm>
            <a:off x="9067799" y="6056424"/>
            <a:ext cx="2910417" cy="338554"/>
          </a:xfrm>
          <a:prstGeom prst="rect">
            <a:avLst/>
          </a:prstGeom>
          <a:noFill/>
          <a:ln w="38100">
            <a:solidFill>
              <a:srgbClr val="FF0000"/>
            </a:solidFill>
          </a:ln>
        </p:spPr>
        <p:txBody>
          <a:bodyPr wrap="square">
            <a:spAutoFit/>
          </a:bodyPr>
          <a:lstStyle/>
          <a:p>
            <a:r>
              <a:rPr lang="en-US" sz="1600" dirty="0"/>
              <a:t>https://www.kdhe.ks.gov/1500</a:t>
            </a:r>
          </a:p>
        </p:txBody>
      </p:sp>
    </p:spTree>
    <p:extLst>
      <p:ext uri="{BB962C8B-B14F-4D97-AF65-F5344CB8AC3E}">
        <p14:creationId xmlns:p14="http://schemas.microsoft.com/office/powerpoint/2010/main" val="146503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B4C318-775D-45A2-8A03-194FD434BF3F}"/>
              </a:ext>
            </a:extLst>
          </p:cNvPr>
          <p:cNvPicPr>
            <a:picLocks noChangeAspect="1"/>
          </p:cNvPicPr>
          <p:nvPr/>
        </p:nvPicPr>
        <p:blipFill>
          <a:blip r:embed="rId3"/>
          <a:stretch>
            <a:fillRect/>
          </a:stretch>
        </p:blipFill>
        <p:spPr>
          <a:xfrm>
            <a:off x="0" y="1782305"/>
            <a:ext cx="12192000" cy="3293390"/>
          </a:xfrm>
          <a:prstGeom prst="rect">
            <a:avLst/>
          </a:prstGeom>
        </p:spPr>
      </p:pic>
    </p:spTree>
    <p:extLst>
      <p:ext uri="{BB962C8B-B14F-4D97-AF65-F5344CB8AC3E}">
        <p14:creationId xmlns:p14="http://schemas.microsoft.com/office/powerpoint/2010/main" val="50077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45CF5-BD79-40D4-A96B-9180C524E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59" y="515955"/>
            <a:ext cx="4191000" cy="5423646"/>
          </a:xfrm>
          <a:prstGeom prst="rect">
            <a:avLst/>
          </a:prstGeom>
          <a:ln w="28575">
            <a:noFill/>
          </a:ln>
          <a:effectLst/>
        </p:spPr>
      </p:pic>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2361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Reportable diseases</a:t>
            </a:r>
          </a:p>
        </p:txBody>
      </p:sp>
      <p:sp>
        <p:nvSpPr>
          <p:cNvPr id="13" name="TextBox 12">
            <a:extLst>
              <a:ext uri="{FF2B5EF4-FFF2-40B4-BE49-F238E27FC236}">
                <a16:creationId xmlns:a16="http://schemas.microsoft.com/office/drawing/2014/main" id="{0CAEFC6C-F9F6-4D63-B369-1B9BE6B51D47}"/>
              </a:ext>
            </a:extLst>
          </p:cNvPr>
          <p:cNvSpPr txBox="1"/>
          <p:nvPr/>
        </p:nvSpPr>
        <p:spPr>
          <a:xfrm>
            <a:off x="609600" y="5785712"/>
            <a:ext cx="2590800" cy="307777"/>
          </a:xfrm>
          <a:prstGeom prst="rect">
            <a:avLst/>
          </a:prstGeom>
          <a:noFill/>
          <a:ln w="28575">
            <a:solidFill>
              <a:srgbClr val="2F5597"/>
            </a:solidFill>
          </a:ln>
        </p:spPr>
        <p:txBody>
          <a:bodyPr wrap="square" rtlCol="0">
            <a:spAutoFit/>
          </a:bodyPr>
          <a:lstStyle/>
          <a:p>
            <a:r>
              <a:rPr lang="en-US" sz="1400" dirty="0"/>
              <a:t>https://www.kdhe.ks.gov/1492</a:t>
            </a:r>
          </a:p>
        </p:txBody>
      </p:sp>
      <p:sp>
        <p:nvSpPr>
          <p:cNvPr id="15" name="TextBox 14">
            <a:extLst>
              <a:ext uri="{FF2B5EF4-FFF2-40B4-BE49-F238E27FC236}">
                <a16:creationId xmlns:a16="http://schemas.microsoft.com/office/drawing/2014/main" id="{771D14E6-6926-4F76-86C8-7E8A1119F183}"/>
              </a:ext>
            </a:extLst>
          </p:cNvPr>
          <p:cNvSpPr txBox="1"/>
          <p:nvPr/>
        </p:nvSpPr>
        <p:spPr>
          <a:xfrm>
            <a:off x="4665692" y="5634221"/>
            <a:ext cx="5943600" cy="6976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KDHE 24/7 Epidemiology Hotline</a:t>
            </a:r>
          </a:p>
          <a:p>
            <a:pPr>
              <a:spcBef>
                <a:spcPts val="400"/>
              </a:spcBef>
            </a:pPr>
            <a:r>
              <a:rPr lang="en-US" b="1" dirty="0">
                <a:latin typeface="Arial"/>
                <a:cs typeface="Arial"/>
              </a:rPr>
              <a:t>Phone: 877-427-7317	  |  Fax: 877-427-7318</a:t>
            </a:r>
            <a:endParaRPr lang="en-US" b="1" dirty="0">
              <a:cs typeface="Arial"/>
            </a:endParaRPr>
          </a:p>
        </p:txBody>
      </p:sp>
      <p:pic>
        <p:nvPicPr>
          <p:cNvPr id="16" name="Graphic 1373" descr="Telephone with solid fill">
            <a:extLst>
              <a:ext uri="{FF2B5EF4-FFF2-40B4-BE49-F238E27FC236}">
                <a16:creationId xmlns:a16="http://schemas.microsoft.com/office/drawing/2014/main" id="{9ADD0E5A-B26E-4348-A718-6252578C6F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0589" y="5861733"/>
            <a:ext cx="534546" cy="534546"/>
          </a:xfrm>
          <a:prstGeom prst="rect">
            <a:avLst/>
          </a:prstGeom>
        </p:spPr>
      </p:pic>
      <p:pic>
        <p:nvPicPr>
          <p:cNvPr id="17" name="Graphic 1374" descr="Printer with solid fill">
            <a:extLst>
              <a:ext uri="{FF2B5EF4-FFF2-40B4-BE49-F238E27FC236}">
                <a16:creationId xmlns:a16="http://schemas.microsoft.com/office/drawing/2014/main" id="{BCDC3F46-768A-42CB-A9F7-C9D65A74B3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80898" y="5901494"/>
            <a:ext cx="455024" cy="455024"/>
          </a:xfrm>
          <a:prstGeom prst="rect">
            <a:avLst/>
          </a:prstGeom>
        </p:spPr>
      </p:pic>
      <p:graphicFrame>
        <p:nvGraphicFramePr>
          <p:cNvPr id="6" name="Table 6">
            <a:extLst>
              <a:ext uri="{FF2B5EF4-FFF2-40B4-BE49-F238E27FC236}">
                <a16:creationId xmlns:a16="http://schemas.microsoft.com/office/drawing/2014/main" id="{A019678B-7ED4-4B2B-B40B-F31FD1780E83}"/>
              </a:ext>
            </a:extLst>
          </p:cNvPr>
          <p:cNvGraphicFramePr>
            <a:graphicFrameLocks noGrp="1"/>
          </p:cNvGraphicFramePr>
          <p:nvPr>
            <p:extLst>
              <p:ext uri="{D42A27DB-BD31-4B8C-83A1-F6EECF244321}">
                <p14:modId xmlns:p14="http://schemas.microsoft.com/office/powerpoint/2010/main" val="3279266306"/>
              </p:ext>
            </p:extLst>
          </p:nvPr>
        </p:nvGraphicFramePr>
        <p:xfrm>
          <a:off x="4665692" y="897453"/>
          <a:ext cx="7327749" cy="2820134"/>
        </p:xfrm>
        <a:graphic>
          <a:graphicData uri="http://schemas.openxmlformats.org/drawingml/2006/table">
            <a:tbl>
              <a:tblPr firstRow="1" bandRow="1">
                <a:tableStyleId>{B301B821-A1FF-4177-AEE7-76D212191A09}</a:tableStyleId>
              </a:tblPr>
              <a:tblGrid>
                <a:gridCol w="7327749">
                  <a:extLst>
                    <a:ext uri="{9D8B030D-6E8A-4147-A177-3AD203B41FA5}">
                      <a16:colId xmlns:a16="http://schemas.microsoft.com/office/drawing/2014/main" val="2569617835"/>
                    </a:ext>
                  </a:extLst>
                </a:gridCol>
              </a:tblGrid>
              <a:tr h="587107">
                <a:tc>
                  <a:txBody>
                    <a:bodyPr/>
                    <a:lstStyle/>
                    <a:p>
                      <a:r>
                        <a:rPr lang="en-US" sz="2400" b="1" i="0" dirty="0"/>
                        <a:t>Reportable MDROs</a:t>
                      </a:r>
                    </a:p>
                  </a:txBody>
                  <a:tcPr/>
                </a:tc>
                <a:extLst>
                  <a:ext uri="{0D108BD9-81ED-4DB2-BD59-A6C34878D82A}">
                    <a16:rowId xmlns:a16="http://schemas.microsoft.com/office/drawing/2014/main" val="2756255844"/>
                  </a:ext>
                </a:extLst>
              </a:tr>
              <a:tr h="587107">
                <a:tc>
                  <a:txBody>
                    <a:bodyPr/>
                    <a:lstStyle/>
                    <a:p>
                      <a:r>
                        <a:rPr lang="en-US" sz="2400" b="0" i="1" dirty="0"/>
                        <a:t>Candida </a:t>
                      </a:r>
                      <a:r>
                        <a:rPr lang="en-US" sz="2400" b="0" i="1" dirty="0" err="1"/>
                        <a:t>auris</a:t>
                      </a:r>
                      <a:r>
                        <a:rPr lang="en-US" sz="2400" b="0" i="1" dirty="0"/>
                        <a:t> </a:t>
                      </a:r>
                    </a:p>
                  </a:txBody>
                  <a:tcPr/>
                </a:tc>
                <a:extLst>
                  <a:ext uri="{0D108BD9-81ED-4DB2-BD59-A6C34878D82A}">
                    <a16:rowId xmlns:a16="http://schemas.microsoft.com/office/drawing/2014/main" val="3156090017"/>
                  </a:ext>
                </a:extLst>
              </a:tr>
              <a:tr h="587107">
                <a:tc>
                  <a:txBody>
                    <a:bodyPr/>
                    <a:lstStyle/>
                    <a:p>
                      <a:r>
                        <a:rPr lang="en-US" sz="2400" b="0" dirty="0"/>
                        <a:t>Carbapenem-resistant bacterial infection or colonization </a:t>
                      </a:r>
                    </a:p>
                    <a:p>
                      <a:r>
                        <a:rPr lang="en-US" sz="2400" b="0" dirty="0"/>
                        <a:t>(CRE, CRAB, CRPA)</a:t>
                      </a:r>
                    </a:p>
                  </a:txBody>
                  <a:tcPr/>
                </a:tc>
                <a:extLst>
                  <a:ext uri="{0D108BD9-81ED-4DB2-BD59-A6C34878D82A}">
                    <a16:rowId xmlns:a16="http://schemas.microsoft.com/office/drawing/2014/main" val="3455504239"/>
                  </a:ext>
                </a:extLst>
              </a:tr>
              <a:tr h="587107">
                <a:tc>
                  <a:txBody>
                    <a:bodyPr/>
                    <a:lstStyle/>
                    <a:p>
                      <a:r>
                        <a:rPr lang="en-US" sz="2400" b="0" dirty="0"/>
                        <a:t>Vancomycin-intermediate and resistant </a:t>
                      </a:r>
                      <a:r>
                        <a:rPr lang="en-US" sz="2400" b="0" i="1" dirty="0"/>
                        <a:t>Staphylococcus aureus</a:t>
                      </a:r>
                      <a:r>
                        <a:rPr lang="en-US" sz="2400" b="0" dirty="0"/>
                        <a:t> (VISA and VRSA)</a:t>
                      </a:r>
                    </a:p>
                  </a:txBody>
                  <a:tcPr/>
                </a:tc>
                <a:extLst>
                  <a:ext uri="{0D108BD9-81ED-4DB2-BD59-A6C34878D82A}">
                    <a16:rowId xmlns:a16="http://schemas.microsoft.com/office/drawing/2014/main" val="3851321606"/>
                  </a:ext>
                </a:extLst>
              </a:tr>
            </a:tbl>
          </a:graphicData>
        </a:graphic>
      </p:graphicFrame>
      <p:pic>
        <p:nvPicPr>
          <p:cNvPr id="14" name="Graphic 13" descr="Mailbox with solid fill">
            <a:extLst>
              <a:ext uri="{FF2B5EF4-FFF2-40B4-BE49-F238E27FC236}">
                <a16:creationId xmlns:a16="http://schemas.microsoft.com/office/drawing/2014/main" id="{B9C6B11B-E2F5-4CEF-B075-F1D416F67E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7000" y="1475403"/>
            <a:ext cx="457200" cy="457200"/>
          </a:xfrm>
          <a:prstGeom prst="rect">
            <a:avLst/>
          </a:prstGeom>
        </p:spPr>
      </p:pic>
      <p:pic>
        <p:nvPicPr>
          <p:cNvPr id="19" name="Graphic 18" descr="Mailbox with solid fill">
            <a:extLst>
              <a:ext uri="{FF2B5EF4-FFF2-40B4-BE49-F238E27FC236}">
                <a16:creationId xmlns:a16="http://schemas.microsoft.com/office/drawing/2014/main" id="{3EA53F7E-F79D-4062-9500-626270965C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86600" y="2448363"/>
            <a:ext cx="457200" cy="457200"/>
          </a:xfrm>
          <a:prstGeom prst="rect">
            <a:avLst/>
          </a:prstGeom>
        </p:spPr>
      </p:pic>
      <p:pic>
        <p:nvPicPr>
          <p:cNvPr id="20" name="Graphic 19" descr="Mailbox with solid fill">
            <a:extLst>
              <a:ext uri="{FF2B5EF4-FFF2-40B4-BE49-F238E27FC236}">
                <a16:creationId xmlns:a16="http://schemas.microsoft.com/office/drawing/2014/main" id="{4A1C05C5-A3E4-4D8A-8B4F-D8001280EC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77041" y="3733073"/>
            <a:ext cx="457200" cy="457200"/>
          </a:xfrm>
          <a:prstGeom prst="rect">
            <a:avLst/>
          </a:prstGeom>
        </p:spPr>
      </p:pic>
      <p:sp>
        <p:nvSpPr>
          <p:cNvPr id="21" name="TextBox 20">
            <a:extLst>
              <a:ext uri="{FF2B5EF4-FFF2-40B4-BE49-F238E27FC236}">
                <a16:creationId xmlns:a16="http://schemas.microsoft.com/office/drawing/2014/main" id="{B630E31E-210E-458B-A5FA-C8978BE4F0AD}"/>
              </a:ext>
            </a:extLst>
          </p:cNvPr>
          <p:cNvSpPr txBox="1"/>
          <p:nvPr/>
        </p:nvSpPr>
        <p:spPr>
          <a:xfrm>
            <a:off x="5105400" y="3767963"/>
            <a:ext cx="6888041" cy="1815882"/>
          </a:xfrm>
          <a:prstGeom prst="rect">
            <a:avLst/>
          </a:prstGeom>
          <a:noFill/>
          <a:ln w="28575">
            <a:noFill/>
          </a:ln>
        </p:spPr>
        <p:txBody>
          <a:bodyPr wrap="square" rtlCol="0">
            <a:spAutoFit/>
          </a:bodyPr>
          <a:lstStyle/>
          <a:p>
            <a:r>
              <a:rPr lang="en-US" sz="1600" dirty="0"/>
              <a:t>Indicates that bacterial isolate or original clinical specimen must be sent to the Department of Health and Environmental Laboratories:</a:t>
            </a:r>
          </a:p>
          <a:p>
            <a:r>
              <a:rPr lang="en-US" sz="1600" dirty="0"/>
              <a:t>6810 SW Dwight Street, Topeka, KS 66620-0001</a:t>
            </a:r>
          </a:p>
          <a:p>
            <a:r>
              <a:rPr lang="en-US" sz="1600" dirty="0"/>
              <a:t>Phone: 785.296.1620</a:t>
            </a:r>
          </a:p>
          <a:p>
            <a:endParaRPr lang="en-US" sz="1600" dirty="0"/>
          </a:p>
          <a:p>
            <a:r>
              <a:rPr lang="en-US" sz="1600" dirty="0"/>
              <a:t>Carbapenem-resistant bacteria submission guidelines:</a:t>
            </a:r>
          </a:p>
          <a:p>
            <a:r>
              <a:rPr lang="en-US" sz="1600" dirty="0">
                <a:hlinkClick r:id="rId10"/>
              </a:rPr>
              <a:t>https://www.kdhe.ks.gov/DocumentCenter/View/14254</a:t>
            </a:r>
            <a:r>
              <a:rPr lang="en-US" sz="1600" dirty="0"/>
              <a:t> </a:t>
            </a:r>
          </a:p>
        </p:txBody>
      </p:sp>
    </p:spTree>
    <p:extLst>
      <p:ext uri="{BB962C8B-B14F-4D97-AF65-F5344CB8AC3E}">
        <p14:creationId xmlns:p14="http://schemas.microsoft.com/office/powerpoint/2010/main" val="244100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Carbapenem-resistant bacteria – 2017</a:t>
            </a:r>
          </a:p>
        </p:txBody>
      </p:sp>
      <p:sp>
        <p:nvSpPr>
          <p:cNvPr id="4" name="Text Placeholder 1">
            <a:extLst>
              <a:ext uri="{FF2B5EF4-FFF2-40B4-BE49-F238E27FC236}">
                <a16:creationId xmlns:a16="http://schemas.microsoft.com/office/drawing/2014/main" id="{D8101066-BEE0-42AE-A65F-D04B07B12C49}"/>
              </a:ext>
            </a:extLst>
          </p:cNvPr>
          <p:cNvSpPr txBox="1">
            <a:spLocks/>
          </p:cNvSpPr>
          <p:nvPr/>
        </p:nvSpPr>
        <p:spPr>
          <a:xfrm>
            <a:off x="1447800" y="1066800"/>
            <a:ext cx="10591800" cy="52578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Carbapenem-resistant Enterobacteriaceae (</a:t>
            </a:r>
            <a:r>
              <a:rPr lang="en-US" sz="3200" b="1" dirty="0"/>
              <a:t>CRE</a:t>
            </a:r>
            <a:r>
              <a:rPr lang="en-US" sz="3200" dirty="0"/>
              <a:t>) considered an </a:t>
            </a:r>
            <a:r>
              <a:rPr lang="en-US" sz="3200" b="1" dirty="0"/>
              <a:t>urgent</a:t>
            </a:r>
            <a:r>
              <a:rPr lang="en-US" sz="3200" dirty="0"/>
              <a:t> public health threat</a:t>
            </a:r>
          </a:p>
          <a:p>
            <a:pPr lvl="1"/>
            <a:r>
              <a:rPr lang="en-US" dirty="0"/>
              <a:t>13,100 infections, 1,100 deaths</a:t>
            </a:r>
          </a:p>
          <a:p>
            <a:pPr lvl="1"/>
            <a:endParaRPr lang="en-US" sz="2000" dirty="0"/>
          </a:p>
          <a:p>
            <a:pPr marL="0" indent="0">
              <a:buNone/>
            </a:pPr>
            <a:r>
              <a:rPr lang="en-US" sz="3200" dirty="0"/>
              <a:t>Carbapenem-resistant </a:t>
            </a:r>
            <a:r>
              <a:rPr lang="en-US" sz="3200" i="1" dirty="0"/>
              <a:t>Acinetobacter</a:t>
            </a:r>
            <a:r>
              <a:rPr lang="en-US" sz="3200" dirty="0"/>
              <a:t> </a:t>
            </a:r>
            <a:r>
              <a:rPr lang="en-US" sz="3200" i="1" dirty="0" err="1"/>
              <a:t>baumannii</a:t>
            </a:r>
            <a:r>
              <a:rPr lang="en-US" sz="3200" dirty="0"/>
              <a:t> (</a:t>
            </a:r>
            <a:r>
              <a:rPr lang="en-US" sz="3200" b="1" dirty="0"/>
              <a:t>CRAB</a:t>
            </a:r>
            <a:r>
              <a:rPr lang="en-US" sz="3200" dirty="0"/>
              <a:t>) considered an </a:t>
            </a:r>
            <a:r>
              <a:rPr lang="en-US" sz="3200" b="1" dirty="0"/>
              <a:t>urgent</a:t>
            </a:r>
            <a:r>
              <a:rPr lang="en-US" sz="3200" dirty="0"/>
              <a:t> public health threat</a:t>
            </a:r>
          </a:p>
          <a:p>
            <a:pPr lvl="1"/>
            <a:r>
              <a:rPr lang="en-US" dirty="0"/>
              <a:t>8,500 infections, 700 deaths per year</a:t>
            </a:r>
          </a:p>
          <a:p>
            <a:pPr lvl="1"/>
            <a:endParaRPr lang="en-US" dirty="0"/>
          </a:p>
          <a:p>
            <a:pPr marL="0" indent="0">
              <a:buNone/>
            </a:pPr>
            <a:r>
              <a:rPr lang="en-US" sz="3200" dirty="0"/>
              <a:t>Multi-drug resistant </a:t>
            </a:r>
            <a:r>
              <a:rPr lang="en-US" sz="3200" i="1" dirty="0"/>
              <a:t>Pseudomonas aeruginosa </a:t>
            </a:r>
            <a:r>
              <a:rPr lang="en-US" sz="3200" dirty="0"/>
              <a:t>including Carbapenem-resistant </a:t>
            </a:r>
            <a:r>
              <a:rPr lang="en-US" sz="3200" i="1" dirty="0"/>
              <a:t>Pseudomonas aeruginosa </a:t>
            </a:r>
            <a:r>
              <a:rPr lang="en-US" sz="3200" dirty="0"/>
              <a:t>(</a:t>
            </a:r>
            <a:r>
              <a:rPr lang="en-US" sz="3200" b="1" dirty="0"/>
              <a:t>CRPA</a:t>
            </a:r>
            <a:r>
              <a:rPr lang="en-US" sz="3200" dirty="0"/>
              <a:t>) considered a </a:t>
            </a:r>
            <a:r>
              <a:rPr lang="en-US" sz="3200" b="1" dirty="0"/>
              <a:t>serious</a:t>
            </a:r>
            <a:r>
              <a:rPr lang="en-US" sz="3200" dirty="0"/>
              <a:t> public health threat</a:t>
            </a:r>
          </a:p>
          <a:p>
            <a:pPr lvl="1"/>
            <a:r>
              <a:rPr lang="en-US" dirty="0"/>
              <a:t>32,600 infections, 2,700 deaths per year</a:t>
            </a:r>
          </a:p>
          <a:p>
            <a:endParaRPr lang="en-US" sz="3200" dirty="0"/>
          </a:p>
          <a:p>
            <a:endParaRPr lang="en-US" dirty="0"/>
          </a:p>
        </p:txBody>
      </p:sp>
      <p:pic>
        <p:nvPicPr>
          <p:cNvPr id="5" name="Graphic 4" descr="Warning">
            <a:extLst>
              <a:ext uri="{FF2B5EF4-FFF2-40B4-BE49-F238E27FC236}">
                <a16:creationId xmlns:a16="http://schemas.microsoft.com/office/drawing/2014/main" id="{57FB404D-5C74-46E8-88F0-B110BE7E7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328" y="1066800"/>
            <a:ext cx="914400" cy="914400"/>
          </a:xfrm>
          <a:prstGeom prst="rect">
            <a:avLst/>
          </a:prstGeom>
        </p:spPr>
      </p:pic>
      <p:pic>
        <p:nvPicPr>
          <p:cNvPr id="7" name="Graphic 6" descr="Warning">
            <a:extLst>
              <a:ext uri="{FF2B5EF4-FFF2-40B4-BE49-F238E27FC236}">
                <a16:creationId xmlns:a16="http://schemas.microsoft.com/office/drawing/2014/main" id="{99CC9111-E58F-4AA5-8FF1-E97A9BA6D9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379" y="5105400"/>
            <a:ext cx="914400" cy="914400"/>
          </a:xfrm>
          <a:prstGeom prst="rect">
            <a:avLst/>
          </a:prstGeom>
        </p:spPr>
      </p:pic>
      <p:pic>
        <p:nvPicPr>
          <p:cNvPr id="8" name="Graphic 7" descr="Warning">
            <a:extLst>
              <a:ext uri="{FF2B5EF4-FFF2-40B4-BE49-F238E27FC236}">
                <a16:creationId xmlns:a16="http://schemas.microsoft.com/office/drawing/2014/main" id="{C95A8235-FD91-4F44-9BFD-B215D0A35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328" y="3232096"/>
            <a:ext cx="914400" cy="914400"/>
          </a:xfrm>
          <a:prstGeom prst="rect">
            <a:avLst/>
          </a:prstGeom>
        </p:spPr>
      </p:pic>
    </p:spTree>
    <p:extLst>
      <p:ext uri="{BB962C8B-B14F-4D97-AF65-F5344CB8AC3E}">
        <p14:creationId xmlns:p14="http://schemas.microsoft.com/office/powerpoint/2010/main" val="107307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Mechanisms of antibiotic resistance</a:t>
            </a:r>
          </a:p>
        </p:txBody>
      </p:sp>
      <p:pic>
        <p:nvPicPr>
          <p:cNvPr id="5" name="Picture 4" descr="A close up of a map&#10;&#10;Description generated with high confidence">
            <a:extLst>
              <a:ext uri="{FF2B5EF4-FFF2-40B4-BE49-F238E27FC236}">
                <a16:creationId xmlns:a16="http://schemas.microsoft.com/office/drawing/2014/main" id="{0DB03A09-4209-4269-9AC4-79EDE9C81CFC}"/>
              </a:ext>
            </a:extLst>
          </p:cNvPr>
          <p:cNvPicPr>
            <a:picLocks noChangeAspect="1"/>
          </p:cNvPicPr>
          <p:nvPr/>
        </p:nvPicPr>
        <p:blipFill rotWithShape="1">
          <a:blip r:embed="rId3">
            <a:extLst>
              <a:ext uri="{28A0092B-C50C-407E-A947-70E740481C1C}">
                <a14:useLocalDpi xmlns:a14="http://schemas.microsoft.com/office/drawing/2010/main" val="0"/>
              </a:ext>
            </a:extLst>
          </a:blip>
          <a:srcRect t="14163"/>
          <a:stretch/>
        </p:blipFill>
        <p:spPr>
          <a:xfrm>
            <a:off x="1393178" y="914400"/>
            <a:ext cx="8610600" cy="5292194"/>
          </a:xfrm>
          <a:prstGeom prst="rect">
            <a:avLst/>
          </a:prstGeom>
        </p:spPr>
      </p:pic>
      <p:sp>
        <p:nvSpPr>
          <p:cNvPr id="13" name="Rectangle 12">
            <a:extLst>
              <a:ext uri="{FF2B5EF4-FFF2-40B4-BE49-F238E27FC236}">
                <a16:creationId xmlns:a16="http://schemas.microsoft.com/office/drawing/2014/main" id="{3E4FD750-D647-4EE2-92EB-AA950C6202F9}"/>
              </a:ext>
            </a:extLst>
          </p:cNvPr>
          <p:cNvSpPr/>
          <p:nvPr/>
        </p:nvSpPr>
        <p:spPr>
          <a:xfrm>
            <a:off x="1965960" y="5105400"/>
            <a:ext cx="12801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err="1">
                <a:solidFill>
                  <a:srgbClr val="2F5597"/>
                </a:solidFill>
              </a:rPr>
              <a:t>Carbapenemase</a:t>
            </a:r>
            <a:r>
              <a:rPr lang="en-US" altLang="en-US" sz="3600" b="1" dirty="0">
                <a:solidFill>
                  <a:srgbClr val="2F5597"/>
                </a:solidFill>
              </a:rPr>
              <a:t> enzymes</a:t>
            </a:r>
          </a:p>
        </p:txBody>
      </p:sp>
      <p:sp>
        <p:nvSpPr>
          <p:cNvPr id="4" name="Text Placeholder 1">
            <a:extLst>
              <a:ext uri="{FF2B5EF4-FFF2-40B4-BE49-F238E27FC236}">
                <a16:creationId xmlns:a16="http://schemas.microsoft.com/office/drawing/2014/main" id="{9D013D3F-4F01-4F7A-8B12-87219C28E73C}"/>
              </a:ext>
            </a:extLst>
          </p:cNvPr>
          <p:cNvSpPr txBox="1">
            <a:spLocks/>
          </p:cNvSpPr>
          <p:nvPr/>
        </p:nvSpPr>
        <p:spPr>
          <a:xfrm>
            <a:off x="266701" y="1066800"/>
            <a:ext cx="11620500" cy="5410200"/>
          </a:xfrm>
          <a:prstGeom prst="rect">
            <a:avLst/>
          </a:prstGeom>
        </p:spPr>
        <p:txBody>
          <a:bodyPr>
            <a:normAutofit fontScale="850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dirty="0" err="1"/>
              <a:t>Carbapenemases</a:t>
            </a:r>
            <a:r>
              <a:rPr lang="en-US" sz="3800" dirty="0"/>
              <a:t> are enzymes that degrade carbapenem antibiotics</a:t>
            </a:r>
          </a:p>
          <a:p>
            <a:pPr lvl="1"/>
            <a:r>
              <a:rPr lang="en-US" sz="2800" dirty="0"/>
              <a:t>Public Health concern due to potential for rapid spread, outbreaks</a:t>
            </a:r>
          </a:p>
          <a:p>
            <a:endParaRPr lang="en-US" sz="2400" dirty="0"/>
          </a:p>
          <a:p>
            <a:pPr marL="0" indent="0">
              <a:buNone/>
            </a:pPr>
            <a:r>
              <a:rPr lang="en-US" sz="3800" dirty="0" err="1"/>
              <a:t>Carbapenemase</a:t>
            </a:r>
            <a:r>
              <a:rPr lang="en-US" sz="3800" dirty="0"/>
              <a:t> genes are often on mobile genetic elements that can be transferred among other gram-negative organisms.</a:t>
            </a:r>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r>
              <a:rPr lang="en-US" sz="3800" dirty="0"/>
              <a:t>Common </a:t>
            </a:r>
            <a:r>
              <a:rPr lang="en-US" sz="3800" dirty="0" err="1"/>
              <a:t>carbapenemases</a:t>
            </a:r>
            <a:r>
              <a:rPr lang="en-US" sz="3800" dirty="0"/>
              <a:t>: KPC, NDM, VIM, OXA, and IMP</a:t>
            </a:r>
          </a:p>
          <a:p>
            <a:pPr lvl="1"/>
            <a:r>
              <a:rPr lang="en-US" sz="2800" dirty="0"/>
              <a:t>Found in Enterobacteriaceae (CRE), </a:t>
            </a:r>
            <a:r>
              <a:rPr lang="en-US" sz="2800" i="1" dirty="0"/>
              <a:t>Pseudomonas aeruginosa</a:t>
            </a:r>
            <a:r>
              <a:rPr lang="en-US" sz="2800" dirty="0"/>
              <a:t>, and </a:t>
            </a:r>
            <a:r>
              <a:rPr lang="en-US" sz="2800" i="1" dirty="0"/>
              <a:t>Acinetobacter </a:t>
            </a:r>
            <a:r>
              <a:rPr lang="en-US" sz="2800" i="1" dirty="0" err="1"/>
              <a:t>baumannii</a:t>
            </a:r>
            <a:r>
              <a:rPr lang="en-US" sz="2800" i="1" dirty="0"/>
              <a:t> </a:t>
            </a:r>
            <a:r>
              <a:rPr lang="en-US" sz="2800" dirty="0"/>
              <a:t>(CRAB)</a:t>
            </a:r>
          </a:p>
          <a:p>
            <a:endParaRPr lang="en-US" dirty="0"/>
          </a:p>
        </p:txBody>
      </p:sp>
      <p:pic>
        <p:nvPicPr>
          <p:cNvPr id="6" name="Picture 5">
            <a:extLst>
              <a:ext uri="{FF2B5EF4-FFF2-40B4-BE49-F238E27FC236}">
                <a16:creationId xmlns:a16="http://schemas.microsoft.com/office/drawing/2014/main" id="{FD587AF7-D701-4CEE-9A17-520D24A0BE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6701" y="3200400"/>
            <a:ext cx="6245830" cy="1800857"/>
          </a:xfrm>
          <a:prstGeom prst="rect">
            <a:avLst/>
          </a:prstGeom>
        </p:spPr>
      </p:pic>
    </p:spTree>
    <p:extLst>
      <p:ext uri="{BB962C8B-B14F-4D97-AF65-F5344CB8AC3E}">
        <p14:creationId xmlns:p14="http://schemas.microsoft.com/office/powerpoint/2010/main" val="337162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779610" y="175840"/>
            <a:ext cx="98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err="1">
                <a:solidFill>
                  <a:srgbClr val="2F5597"/>
                </a:solidFill>
              </a:rPr>
              <a:t>Carbapenemase</a:t>
            </a:r>
            <a:r>
              <a:rPr lang="en-US" altLang="en-US" sz="3600" b="1" dirty="0">
                <a:solidFill>
                  <a:srgbClr val="2F5597"/>
                </a:solidFill>
              </a:rPr>
              <a:t> classifications</a:t>
            </a:r>
          </a:p>
        </p:txBody>
      </p:sp>
      <p:graphicFrame>
        <p:nvGraphicFramePr>
          <p:cNvPr id="5" name="Table 4">
            <a:extLst>
              <a:ext uri="{FF2B5EF4-FFF2-40B4-BE49-F238E27FC236}">
                <a16:creationId xmlns:a16="http://schemas.microsoft.com/office/drawing/2014/main" id="{1C623B15-1801-42CC-B79B-25C85D1CBE61}"/>
              </a:ext>
            </a:extLst>
          </p:cNvPr>
          <p:cNvGraphicFramePr>
            <a:graphicFrameLocks noGrp="1"/>
          </p:cNvGraphicFramePr>
          <p:nvPr>
            <p:extLst>
              <p:ext uri="{D42A27DB-BD31-4B8C-83A1-F6EECF244321}">
                <p14:modId xmlns:p14="http://schemas.microsoft.com/office/powerpoint/2010/main" val="1770755806"/>
              </p:ext>
            </p:extLst>
          </p:nvPr>
        </p:nvGraphicFramePr>
        <p:xfrm>
          <a:off x="457200" y="914400"/>
          <a:ext cx="11049000" cy="5303520"/>
        </p:xfrm>
        <a:graphic>
          <a:graphicData uri="http://schemas.openxmlformats.org/drawingml/2006/table">
            <a:tbl>
              <a:tblPr firstRow="1" bandRow="1">
                <a:tableStyleId>{F5AB1C69-6EDB-4FF4-983F-18BD219EF322}</a:tableStyleId>
              </a:tblPr>
              <a:tblGrid>
                <a:gridCol w="3683000">
                  <a:extLst>
                    <a:ext uri="{9D8B030D-6E8A-4147-A177-3AD203B41FA5}">
                      <a16:colId xmlns:a16="http://schemas.microsoft.com/office/drawing/2014/main" val="1095017023"/>
                    </a:ext>
                  </a:extLst>
                </a:gridCol>
                <a:gridCol w="3683000">
                  <a:extLst>
                    <a:ext uri="{9D8B030D-6E8A-4147-A177-3AD203B41FA5}">
                      <a16:colId xmlns:a16="http://schemas.microsoft.com/office/drawing/2014/main" val="421432428"/>
                    </a:ext>
                  </a:extLst>
                </a:gridCol>
                <a:gridCol w="3683000">
                  <a:extLst>
                    <a:ext uri="{9D8B030D-6E8A-4147-A177-3AD203B41FA5}">
                      <a16:colId xmlns:a16="http://schemas.microsoft.com/office/drawing/2014/main" val="2330304309"/>
                    </a:ext>
                  </a:extLst>
                </a:gridCol>
              </a:tblGrid>
              <a:tr h="370840">
                <a:tc>
                  <a:txBody>
                    <a:bodyPr/>
                    <a:lstStyle/>
                    <a:p>
                      <a:r>
                        <a:rPr lang="en-US" sz="2400" dirty="0">
                          <a:latin typeface="Arial "/>
                        </a:rPr>
                        <a:t>Enzyme</a:t>
                      </a:r>
                    </a:p>
                  </a:txBody>
                  <a:tcPr>
                    <a:lnB w="38100" cmpd="sng">
                      <a:noFill/>
                    </a:lnB>
                    <a:solidFill>
                      <a:schemeClr val="accent1">
                        <a:lumMod val="75000"/>
                      </a:schemeClr>
                    </a:solidFill>
                  </a:tcPr>
                </a:tc>
                <a:tc>
                  <a:txBody>
                    <a:bodyPr/>
                    <a:lstStyle/>
                    <a:p>
                      <a:r>
                        <a:rPr lang="en-US" sz="2400" dirty="0">
                          <a:latin typeface="Arial "/>
                        </a:rPr>
                        <a:t>Classification</a:t>
                      </a:r>
                    </a:p>
                  </a:txBody>
                  <a:tcPr>
                    <a:lnB w="38100" cmpd="sng">
                      <a:noFill/>
                    </a:lnB>
                    <a:solidFill>
                      <a:schemeClr val="accent1">
                        <a:lumMod val="75000"/>
                      </a:schemeClr>
                    </a:solidFill>
                  </a:tcPr>
                </a:tc>
                <a:tc>
                  <a:txBody>
                    <a:bodyPr/>
                    <a:lstStyle/>
                    <a:p>
                      <a:r>
                        <a:rPr lang="en-US" sz="2400" dirty="0">
                          <a:latin typeface="Arial "/>
                        </a:rPr>
                        <a:t>Activity</a:t>
                      </a:r>
                    </a:p>
                  </a:txBody>
                  <a:tcPr>
                    <a:lnB w="38100" cmpd="sng">
                      <a:noFill/>
                    </a:lnB>
                    <a:solidFill>
                      <a:schemeClr val="accent1">
                        <a:lumMod val="75000"/>
                      </a:schemeClr>
                    </a:solidFill>
                  </a:tcPr>
                </a:tc>
                <a:extLst>
                  <a:ext uri="{0D108BD9-81ED-4DB2-BD59-A6C34878D82A}">
                    <a16:rowId xmlns:a16="http://schemas.microsoft.com/office/drawing/2014/main" val="2205514557"/>
                  </a:ext>
                </a:extLst>
              </a:tr>
              <a:tr h="370840">
                <a:tc>
                  <a:txBody>
                    <a:bodyPr/>
                    <a:lstStyle/>
                    <a:p>
                      <a:r>
                        <a:rPr lang="en-US" sz="2400" dirty="0">
                          <a:latin typeface="Arial "/>
                        </a:rPr>
                        <a:t>Klebsiella pneumoniae carbapenemase (</a:t>
                      </a:r>
                      <a:r>
                        <a:rPr lang="en-US" sz="2400" b="1" dirty="0">
                          <a:latin typeface="Arial "/>
                        </a:rPr>
                        <a:t>KPC</a:t>
                      </a:r>
                      <a:r>
                        <a:rPr lang="en-US" sz="2400" dirty="0">
                          <a:latin typeface="Arial "/>
                        </a:rPr>
                        <a:t>)</a:t>
                      </a:r>
                    </a:p>
                  </a:txBody>
                  <a:tcP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latin typeface="Arial "/>
                        </a:rPr>
                        <a:t>Class 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latin typeface="Arial "/>
                        </a:rPr>
                        <a:t>Hydrolyzes all </a:t>
                      </a:r>
                      <a:r>
                        <a:rPr lang="el-GR" sz="2400" dirty="0">
                          <a:latin typeface="Arial "/>
                        </a:rPr>
                        <a:t>β</a:t>
                      </a:r>
                      <a:r>
                        <a:rPr lang="en-US" sz="2400" dirty="0">
                          <a:latin typeface="Arial "/>
                        </a:rPr>
                        <a:t>-lactam agents</a:t>
                      </a:r>
                    </a:p>
                  </a:txBody>
                  <a:tcPr anchor="ct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02781771"/>
                  </a:ext>
                </a:extLst>
              </a:tr>
              <a:tr h="370840">
                <a:tc>
                  <a:txBody>
                    <a:bodyPr/>
                    <a:lstStyle/>
                    <a:p>
                      <a:r>
                        <a:rPr lang="en-US" sz="2400" dirty="0">
                          <a:latin typeface="Arial "/>
                        </a:rPr>
                        <a:t>New Delhi </a:t>
                      </a:r>
                      <a:r>
                        <a:rPr lang="en-US" sz="2400" dirty="0" err="1">
                          <a:latin typeface="Arial "/>
                        </a:rPr>
                        <a:t>Metallo</a:t>
                      </a:r>
                      <a:r>
                        <a:rPr lang="en-US" sz="2400" dirty="0">
                          <a:latin typeface="Arial "/>
                        </a:rPr>
                        <a:t>-</a:t>
                      </a:r>
                      <a:r>
                        <a:rPr lang="el-GR" sz="2400" dirty="0">
                          <a:latin typeface="Arial "/>
                        </a:rPr>
                        <a:t>β</a:t>
                      </a:r>
                      <a:r>
                        <a:rPr lang="en-US" sz="2400" dirty="0">
                          <a:latin typeface="Arial "/>
                        </a:rPr>
                        <a:t>-lactamase (</a:t>
                      </a:r>
                      <a:r>
                        <a:rPr lang="en-US" sz="2400" b="1" dirty="0">
                          <a:latin typeface="Arial "/>
                        </a:rPr>
                        <a:t>NDM</a:t>
                      </a:r>
                      <a:r>
                        <a:rPr lang="en-US" sz="2400" dirty="0">
                          <a:latin typeface="Arial "/>
                        </a:rPr>
                        <a:t>)</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rowSpan="3">
                  <a:txBody>
                    <a:bodyPr/>
                    <a:lstStyle/>
                    <a:p>
                      <a:pPr algn="ctr"/>
                      <a:r>
                        <a:rPr lang="en-US" sz="2400" dirty="0">
                          <a:latin typeface="Arial "/>
                        </a:rPr>
                        <a:t>Class B</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a:txBody>
                    <a:bodyPr/>
                    <a:lstStyle/>
                    <a:p>
                      <a:pPr algn="ctr"/>
                      <a:r>
                        <a:rPr lang="en-US" sz="2400" dirty="0">
                          <a:latin typeface="Arial "/>
                        </a:rPr>
                        <a:t>Hydrolyzes all </a:t>
                      </a:r>
                      <a:r>
                        <a:rPr lang="el-GR" sz="2400" dirty="0">
                          <a:latin typeface="Arial "/>
                        </a:rPr>
                        <a:t>β</a:t>
                      </a:r>
                      <a:r>
                        <a:rPr lang="en-US" sz="2400" dirty="0">
                          <a:latin typeface="Arial "/>
                        </a:rPr>
                        <a:t>-lactam agents except aztreonam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52630459"/>
                  </a:ext>
                </a:extLst>
              </a:tr>
              <a:tr h="370840">
                <a:tc>
                  <a:txBody>
                    <a:bodyPr/>
                    <a:lstStyle/>
                    <a:p>
                      <a:r>
                        <a:rPr lang="en-US" sz="2400" dirty="0" err="1">
                          <a:latin typeface="Arial "/>
                        </a:rPr>
                        <a:t>Imipenemase</a:t>
                      </a:r>
                      <a:r>
                        <a:rPr lang="en-US" sz="2400" dirty="0">
                          <a:latin typeface="Arial "/>
                        </a:rPr>
                        <a:t> (</a:t>
                      </a:r>
                      <a:r>
                        <a:rPr lang="en-US" sz="2400" b="1" dirty="0">
                          <a:latin typeface="Arial "/>
                        </a:rPr>
                        <a:t>IMP</a:t>
                      </a:r>
                      <a:r>
                        <a:rPr lang="en-US" sz="2400" dirty="0">
                          <a:latin typeface="Arial "/>
                        </a:rPr>
                        <a:t>)</a:t>
                      </a:r>
                    </a:p>
                  </a:txBody>
                  <a:tcPr>
                    <a:solidFill>
                      <a:schemeClr val="accent1">
                        <a:lumMod val="40000"/>
                        <a:lumOff val="60000"/>
                      </a:scheme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6186419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
                        </a:rPr>
                        <a:t>Verona </a:t>
                      </a:r>
                      <a:r>
                        <a:rPr lang="en-US" sz="2400" dirty="0" err="1">
                          <a:latin typeface="Arial "/>
                        </a:rPr>
                        <a:t>Integron</a:t>
                      </a:r>
                      <a:r>
                        <a:rPr lang="en-US" sz="2400" dirty="0">
                          <a:latin typeface="Arial "/>
                        </a:rPr>
                        <a:t> Mediated </a:t>
                      </a:r>
                      <a:r>
                        <a:rPr lang="en-US" sz="2400" dirty="0" err="1">
                          <a:latin typeface="Arial "/>
                        </a:rPr>
                        <a:t>Metallo</a:t>
                      </a:r>
                      <a:r>
                        <a:rPr lang="en-US" sz="2400" dirty="0">
                          <a:latin typeface="Arial "/>
                        </a:rPr>
                        <a:t>-</a:t>
                      </a:r>
                      <a:r>
                        <a:rPr lang="el-GR" sz="2400" dirty="0">
                          <a:latin typeface="Arial "/>
                        </a:rPr>
                        <a:t>β</a:t>
                      </a:r>
                      <a:r>
                        <a:rPr lang="en-US" sz="2400" dirty="0">
                          <a:latin typeface="Arial "/>
                        </a:rPr>
                        <a:t>-lactamase (</a:t>
                      </a:r>
                      <a:r>
                        <a:rPr lang="en-US" sz="2400" b="1" dirty="0">
                          <a:latin typeface="Arial "/>
                        </a:rPr>
                        <a:t>VIM</a:t>
                      </a:r>
                      <a:r>
                        <a:rPr lang="en-US" sz="2400" dirty="0">
                          <a:latin typeface="Arial "/>
                        </a:rPr>
                        <a:t>)</a:t>
                      </a: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139465754"/>
                  </a:ext>
                </a:extLst>
              </a:tr>
              <a:tr h="370840">
                <a:tc>
                  <a:txBody>
                    <a:bodyPr/>
                    <a:lstStyle/>
                    <a:p>
                      <a:r>
                        <a:rPr lang="en-US" sz="2400" dirty="0">
                          <a:latin typeface="Arial "/>
                        </a:rPr>
                        <a:t>Oxacillinase (</a:t>
                      </a:r>
                      <a:r>
                        <a:rPr lang="en-US" sz="2400" b="1" dirty="0">
                          <a:latin typeface="Arial "/>
                        </a:rPr>
                        <a:t>OXA</a:t>
                      </a:r>
                      <a:r>
                        <a:rPr lang="en-US" sz="2400" dirty="0">
                          <a:latin typeface="Arial "/>
                        </a:rPr>
                        <a:t>)</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US" sz="2400" dirty="0">
                          <a:latin typeface="Arial "/>
                        </a:rPr>
                        <a:t>Class D</a:t>
                      </a: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US" sz="2400" dirty="0">
                          <a:latin typeface="Arial "/>
                        </a:rPr>
                        <a:t>Hydrolyzes carbapenems but not active against 3</a:t>
                      </a:r>
                      <a:r>
                        <a:rPr lang="en-US" sz="2400" baseline="30000" dirty="0">
                          <a:latin typeface="Arial "/>
                        </a:rPr>
                        <a:t>rd</a:t>
                      </a:r>
                      <a:r>
                        <a:rPr lang="en-US" sz="2400" dirty="0">
                          <a:latin typeface="Arial "/>
                        </a:rPr>
                        <a:t> generation cephalosporins</a:t>
                      </a: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011473514"/>
                  </a:ext>
                </a:extLst>
              </a:tr>
            </a:tbl>
          </a:graphicData>
        </a:graphic>
      </p:graphicFrame>
      <p:sp>
        <p:nvSpPr>
          <p:cNvPr id="7" name="Rectangle 6">
            <a:extLst>
              <a:ext uri="{FF2B5EF4-FFF2-40B4-BE49-F238E27FC236}">
                <a16:creationId xmlns:a16="http://schemas.microsoft.com/office/drawing/2014/main" id="{ECD70B17-BDD2-407E-94B4-5A904688C487}"/>
              </a:ext>
            </a:extLst>
          </p:cNvPr>
          <p:cNvSpPr/>
          <p:nvPr/>
        </p:nvSpPr>
        <p:spPr>
          <a:xfrm>
            <a:off x="457200" y="4648200"/>
            <a:ext cx="11049000" cy="15697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84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0" y="100280"/>
            <a:ext cx="12306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err="1">
                <a:solidFill>
                  <a:srgbClr val="2F5597"/>
                </a:solidFill>
              </a:rPr>
              <a:t>Carbapenemase</a:t>
            </a:r>
            <a:r>
              <a:rPr lang="en-US" altLang="en-US" sz="3600" b="1" dirty="0">
                <a:solidFill>
                  <a:srgbClr val="2F5597"/>
                </a:solidFill>
              </a:rPr>
              <a:t>-producing CRE in Kansas, 2017-2021</a:t>
            </a:r>
          </a:p>
        </p:txBody>
      </p:sp>
      <p:graphicFrame>
        <p:nvGraphicFramePr>
          <p:cNvPr id="9" name="Chart 8">
            <a:extLst>
              <a:ext uri="{FF2B5EF4-FFF2-40B4-BE49-F238E27FC236}">
                <a16:creationId xmlns:a16="http://schemas.microsoft.com/office/drawing/2014/main" id="{B72F4394-70F5-422A-BF3B-D18726781F43}"/>
              </a:ext>
            </a:extLst>
          </p:cNvPr>
          <p:cNvGraphicFramePr>
            <a:graphicFrameLocks/>
          </p:cNvGraphicFramePr>
          <p:nvPr>
            <p:extLst>
              <p:ext uri="{D42A27DB-BD31-4B8C-83A1-F6EECF244321}">
                <p14:modId xmlns:p14="http://schemas.microsoft.com/office/powerpoint/2010/main" val="1677395415"/>
              </p:ext>
            </p:extLst>
          </p:nvPr>
        </p:nvGraphicFramePr>
        <p:xfrm>
          <a:off x="1124096" y="969148"/>
          <a:ext cx="9943808" cy="49197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3809EF6A-221A-4716-9D56-7DB49D8115A0}"/>
              </a:ext>
            </a:extLst>
          </p:cNvPr>
          <p:cNvSpPr/>
          <p:nvPr/>
        </p:nvSpPr>
        <p:spPr>
          <a:xfrm>
            <a:off x="5570507" y="6096000"/>
            <a:ext cx="6621493" cy="338554"/>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a:t>
            </a:r>
            <a:r>
              <a:rPr lang="en-US" sz="1600" i="1" dirty="0">
                <a:solidFill>
                  <a:prstClr val="black"/>
                </a:solidFill>
              </a:rPr>
              <a:t>all isolates submitted to KHEL;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preliminary, subject to change</a:t>
            </a:r>
          </a:p>
        </p:txBody>
      </p:sp>
    </p:spTree>
    <p:extLst>
      <p:ext uri="{BB962C8B-B14F-4D97-AF65-F5344CB8AC3E}">
        <p14:creationId xmlns:p14="http://schemas.microsoft.com/office/powerpoint/2010/main" val="335241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a:extLst>
              <a:ext uri="{FF2B5EF4-FFF2-40B4-BE49-F238E27FC236}">
                <a16:creationId xmlns:a16="http://schemas.microsoft.com/office/drawing/2014/main" id="{89BF1177-3C88-4E0A-911F-BC60630081CE}"/>
              </a:ext>
            </a:extLst>
          </p:cNvPr>
          <p:cNvSpPr>
            <a:spLocks noChangeArrowheads="1"/>
          </p:cNvSpPr>
          <p:nvPr/>
        </p:nvSpPr>
        <p:spPr bwMode="auto">
          <a:xfrm>
            <a:off x="0" y="115669"/>
            <a:ext cx="12555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3600" b="1" dirty="0">
                <a:solidFill>
                  <a:srgbClr val="2F5597"/>
                </a:solidFill>
              </a:rPr>
              <a:t>CP-CRE</a:t>
            </a:r>
            <a:r>
              <a:rPr lang="en-US" altLang="en-US" sz="3500" b="1" dirty="0">
                <a:solidFill>
                  <a:srgbClr val="2F5597"/>
                </a:solidFill>
              </a:rPr>
              <a:t> </a:t>
            </a:r>
            <a:r>
              <a:rPr lang="en-US" altLang="en-US" sz="3500" b="1" dirty="0" err="1">
                <a:solidFill>
                  <a:srgbClr val="2F5597"/>
                </a:solidFill>
              </a:rPr>
              <a:t>carbapenemase</a:t>
            </a:r>
            <a:r>
              <a:rPr lang="en-US" altLang="en-US" sz="3500" b="1" dirty="0">
                <a:solidFill>
                  <a:srgbClr val="2F5597"/>
                </a:solidFill>
              </a:rPr>
              <a:t> variants in Kansas, 2017-2021</a:t>
            </a:r>
          </a:p>
        </p:txBody>
      </p:sp>
      <p:sp>
        <p:nvSpPr>
          <p:cNvPr id="10" name="Rectangle 9">
            <a:extLst>
              <a:ext uri="{FF2B5EF4-FFF2-40B4-BE49-F238E27FC236}">
                <a16:creationId xmlns:a16="http://schemas.microsoft.com/office/drawing/2014/main" id="{3809EF6A-221A-4716-9D56-7DB49D8115A0}"/>
              </a:ext>
            </a:extLst>
          </p:cNvPr>
          <p:cNvSpPr/>
          <p:nvPr/>
        </p:nvSpPr>
        <p:spPr>
          <a:xfrm>
            <a:off x="5570507" y="6096000"/>
            <a:ext cx="6621493" cy="338554"/>
          </a:xfrm>
          <a:prstGeom prst="rect">
            <a:avLst/>
          </a:prstGeom>
        </p:spPr>
        <p:txBody>
          <a:bodyPr wrap="non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a:t>
            </a:r>
            <a:r>
              <a:rPr lang="en-US" sz="1600" i="1" dirty="0">
                <a:solidFill>
                  <a:prstClr val="black"/>
                </a:solidFill>
              </a:rPr>
              <a:t>all isolates submitted to KHEL;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preliminary, subject to change</a:t>
            </a:r>
          </a:p>
        </p:txBody>
      </p:sp>
      <p:graphicFrame>
        <p:nvGraphicFramePr>
          <p:cNvPr id="5" name="Chart 4">
            <a:extLst>
              <a:ext uri="{FF2B5EF4-FFF2-40B4-BE49-F238E27FC236}">
                <a16:creationId xmlns:a16="http://schemas.microsoft.com/office/drawing/2014/main" id="{42ABC89F-93C6-4812-B1AD-39309095A4B8}"/>
              </a:ext>
            </a:extLst>
          </p:cNvPr>
          <p:cNvGraphicFramePr>
            <a:graphicFrameLocks/>
          </p:cNvGraphicFramePr>
          <p:nvPr>
            <p:extLst>
              <p:ext uri="{D42A27DB-BD31-4B8C-83A1-F6EECF244321}">
                <p14:modId xmlns:p14="http://schemas.microsoft.com/office/powerpoint/2010/main" val="3286306468"/>
              </p:ext>
            </p:extLst>
          </p:nvPr>
        </p:nvGraphicFramePr>
        <p:xfrm>
          <a:off x="1121664" y="969264"/>
          <a:ext cx="9948672" cy="4919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7527314"/>
      </p:ext>
    </p:extLst>
  </p:cSld>
  <p:clrMapOvr>
    <a:masterClrMapping/>
  </p:clrMapOvr>
</p:sld>
</file>

<file path=ppt/theme/theme1.xml><?xml version="1.0" encoding="utf-8"?>
<a:theme xmlns:a="http://schemas.openxmlformats.org/drawingml/2006/main" name="General KanCare PPT template 08-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7A721296BD1B4A927983E64A20BFDC" ma:contentTypeVersion="12" ma:contentTypeDescription="Create a new document." ma:contentTypeScope="" ma:versionID="c345d08531691934bd9ab6dcfa1e8fc4">
  <xsd:schema xmlns:xsd="http://www.w3.org/2001/XMLSchema" xmlns:xs="http://www.w3.org/2001/XMLSchema" xmlns:p="http://schemas.microsoft.com/office/2006/metadata/properties" xmlns:ns3="ae1def31-3ee8-4ff9-b911-8e64c5702423" xmlns:ns4="21130a6c-2326-45bd-953c-df47350dcd7a" targetNamespace="http://schemas.microsoft.com/office/2006/metadata/properties" ma:root="true" ma:fieldsID="56ec2c8e80faf0a859f630392dd16629" ns3:_="" ns4:_="">
    <xsd:import namespace="ae1def31-3ee8-4ff9-b911-8e64c5702423"/>
    <xsd:import namespace="21130a6c-2326-45bd-953c-df47350dcd7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def31-3ee8-4ff9-b911-8e64c57024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130a6c-2326-45bd-953c-df47350dcd7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AF67B-D77F-4361-B831-ABADA843413A}">
  <ds:schemaRefs>
    <ds:schemaRef ds:uri="http://schemas.microsoft.com/sharepoint/v3/contenttype/forms"/>
  </ds:schemaRefs>
</ds:datastoreItem>
</file>

<file path=customXml/itemProps2.xml><?xml version="1.0" encoding="utf-8"?>
<ds:datastoreItem xmlns:ds="http://schemas.openxmlformats.org/officeDocument/2006/customXml" ds:itemID="{413F7030-F75E-4AA2-997C-93EB50F1C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def31-3ee8-4ff9-b911-8e64c5702423"/>
    <ds:schemaRef ds:uri="21130a6c-2326-45bd-953c-df47350dc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23408</TotalTime>
  <Words>1966</Words>
  <Application>Microsoft Office PowerPoint</Application>
  <PresentationFormat>Widescreen</PresentationFormat>
  <Paragraphs>428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vt:lpstr>
      <vt:lpstr>Calibri</vt:lpstr>
      <vt:lpstr>Calibri Light</vt:lpstr>
      <vt:lpstr>Times New Roman</vt:lpstr>
      <vt:lpstr>General KanCare PPT template 08-2018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KDHE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Division of Public Health PowerPoint Template 3.19</dc:title>
  <dc:creator>lindsay.r.gray@ks.gov</dc:creator>
  <cp:lastModifiedBy>Rindels, Jessica, R RN</cp:lastModifiedBy>
  <cp:revision>458</cp:revision>
  <cp:lastPrinted>2018-08-08T16:47:23Z</cp:lastPrinted>
  <dcterms:created xsi:type="dcterms:W3CDTF">2011-05-02T20:27:07Z</dcterms:created>
  <dcterms:modified xsi:type="dcterms:W3CDTF">2022-04-14T11:01:45Z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0x010100897A721296BD1B4A927983E64A20BFDC</vt:lpwstr>
  </property>
</Properties>
</file>