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
  </p:notesMasterIdLst>
  <p:handoutMasterIdLst>
    <p:handoutMasterId r:id="rId6"/>
  </p:handoutMasterIdLst>
  <p:sldIdLst>
    <p:sldId id="538" r:id="rId3"/>
    <p:sldId id="600" r:id="rId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5">
          <p15:clr>
            <a:srgbClr val="A4A3A4"/>
          </p15:clr>
        </p15:guide>
        <p15:guide id="2" orient="horz" pos="2500">
          <p15:clr>
            <a:srgbClr val="A4A3A4"/>
          </p15:clr>
        </p15:guide>
        <p15:guide id="3" orient="horz" pos="1940">
          <p15:clr>
            <a:srgbClr val="A4A3A4"/>
          </p15:clr>
        </p15:guide>
        <p15:guide id="4" orient="horz" pos="3055">
          <p15:clr>
            <a:srgbClr val="A4A3A4"/>
          </p15:clr>
        </p15:guide>
        <p15:guide id="5" pos="66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62D6"/>
    <a:srgbClr val="22AAEF"/>
    <a:srgbClr val="00A6E7"/>
    <a:srgbClr val="008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5405" autoAdjust="0"/>
  </p:normalViewPr>
  <p:slideViewPr>
    <p:cSldViewPr snapToGrid="0" snapToObjects="1" showGuides="1">
      <p:cViewPr varScale="1">
        <p:scale>
          <a:sx n="118" d="100"/>
          <a:sy n="118" d="100"/>
        </p:scale>
        <p:origin x="1380" y="102"/>
      </p:cViewPr>
      <p:guideLst>
        <p:guide orient="horz" pos="3605"/>
        <p:guide orient="horz" pos="2500"/>
        <p:guide orient="horz" pos="1940"/>
        <p:guide orient="horz" pos="3055"/>
        <p:guide pos="664"/>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156" d="100"/>
          <a:sy n="156" d="100"/>
        </p:scale>
        <p:origin x="-6248"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sz="1000" dirty="0">
              <a:latin typeface="Arial"/>
              <a:cs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AB132D-C7A7-3E4F-89FD-8B34F1039BFE}" type="datetimeFigureOut">
              <a:rPr lang="en-US" sz="1000" smtClean="0">
                <a:latin typeface="Arial"/>
                <a:cs typeface="Arial"/>
              </a:rPr>
              <a:t>6/28/2018</a:t>
            </a:fld>
            <a:endParaRPr lang="en-AU" sz="1000" dirty="0">
              <a:latin typeface="Arial"/>
              <a:cs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sz="1000" dirty="0">
              <a:latin typeface="Arial"/>
              <a:cs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3194495-769E-974D-A573-10DA52976900}" type="slidenum">
              <a:rPr lang="en-AU" sz="1000" smtClean="0">
                <a:latin typeface="Arial"/>
                <a:cs typeface="Arial"/>
              </a:rPr>
              <a:t>‹#›</a:t>
            </a:fld>
            <a:endParaRPr lang="en-AU" sz="1000">
              <a:latin typeface="Arial"/>
              <a:cs typeface="Arial"/>
            </a:endParaRPr>
          </a:p>
        </p:txBody>
      </p:sp>
    </p:spTree>
    <p:extLst>
      <p:ext uri="{BB962C8B-B14F-4D97-AF65-F5344CB8AC3E}">
        <p14:creationId xmlns:p14="http://schemas.microsoft.com/office/powerpoint/2010/main" val="2166505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latin typeface="Arial"/>
                <a:cs typeface="Arial"/>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latin typeface="Arial"/>
                <a:cs typeface="Arial"/>
              </a:defRPr>
            </a:lvl1pPr>
          </a:lstStyle>
          <a:p>
            <a:fld id="{0B4DDC43-6707-634E-A515-6B27EA7DA509}" type="datetimeFigureOut">
              <a:rPr lang="en-US" smtClean="0"/>
              <a:pPr/>
              <a:t>6/28/2018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latin typeface="Arial"/>
                <a:cs typeface="Arial"/>
              </a:defRPr>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latin typeface="Arial"/>
                <a:cs typeface="Arial"/>
              </a:defRPr>
            </a:lvl1pPr>
          </a:lstStyle>
          <a:p>
            <a:fld id="{21ED3193-E7F5-E245-8642-04B0C355D8E3}" type="slidenum">
              <a:rPr lang="en-AU" smtClean="0"/>
              <a:pPr/>
              <a:t>‹#›</a:t>
            </a:fld>
            <a:endParaRPr lang="en-AU"/>
          </a:p>
        </p:txBody>
      </p:sp>
    </p:spTree>
    <p:extLst>
      <p:ext uri="{BB962C8B-B14F-4D97-AF65-F5344CB8AC3E}">
        <p14:creationId xmlns:p14="http://schemas.microsoft.com/office/powerpoint/2010/main" val="3968345196"/>
      </p:ext>
    </p:extLst>
  </p:cSld>
  <p:clrMap bg1="lt1" tx1="dk1" bg2="lt2" tx2="dk2" accent1="accent1" accent2="accent2" accent3="accent3" accent4="accent4" accent5="accent5" accent6="accent6" hlink="hlink" folHlink="folHlink"/>
  <p:notesStyle>
    <a:lvl1pPr marL="0" algn="l" defTabSz="457200" rtl="0" eaLnBrk="1" latinLnBrk="0" hangingPunct="1">
      <a:defRPr sz="1000" kern="1200">
        <a:solidFill>
          <a:schemeClr val="tx1"/>
        </a:solidFill>
        <a:latin typeface="Arial"/>
        <a:ea typeface="+mn-ea"/>
        <a:cs typeface="Arial"/>
      </a:defRPr>
    </a:lvl1pPr>
    <a:lvl2pPr marL="457200" algn="l" defTabSz="457200" rtl="0" eaLnBrk="1" latinLnBrk="0" hangingPunct="1">
      <a:defRPr sz="1000" kern="1200">
        <a:solidFill>
          <a:schemeClr val="tx1"/>
        </a:solidFill>
        <a:latin typeface="Arial"/>
        <a:ea typeface="+mn-ea"/>
        <a:cs typeface="Arial"/>
      </a:defRPr>
    </a:lvl2pPr>
    <a:lvl3pPr marL="914400" algn="l" defTabSz="457200" rtl="0" eaLnBrk="1" latinLnBrk="0" hangingPunct="1">
      <a:defRPr sz="1000" kern="1200">
        <a:solidFill>
          <a:schemeClr val="tx1"/>
        </a:solidFill>
        <a:latin typeface="Arial"/>
        <a:ea typeface="+mn-ea"/>
        <a:cs typeface="Arial"/>
      </a:defRPr>
    </a:lvl3pPr>
    <a:lvl4pPr marL="1371600" algn="l" defTabSz="457200" rtl="0" eaLnBrk="1" latinLnBrk="0" hangingPunct="1">
      <a:defRPr sz="1000" kern="1200">
        <a:solidFill>
          <a:schemeClr val="tx1"/>
        </a:solidFill>
        <a:latin typeface="Arial"/>
        <a:ea typeface="+mn-ea"/>
        <a:cs typeface="Arial"/>
      </a:defRPr>
    </a:lvl4pPr>
    <a:lvl5pPr marL="1828800" algn="l" defTabSz="457200" rtl="0" eaLnBrk="1" latinLnBrk="0" hangingPunct="1">
      <a:defRPr sz="10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infectioncontrol/pdf/guidelines/disinfection-guideline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Reference</a:t>
            </a:r>
            <a:r>
              <a:rPr lang="en-AU" sz="1000" kern="1200" dirty="0">
                <a:solidFill>
                  <a:schemeClr val="tx1"/>
                </a:solidFill>
                <a:effectLst/>
                <a:latin typeface="Arial"/>
                <a:ea typeface="+mn-ea"/>
                <a:cs typeface="Arial"/>
              </a:rPr>
              <a:t> </a:t>
            </a:r>
          </a:p>
          <a:p>
            <a:r>
              <a:rPr lang="en-US" sz="1000" kern="1200" dirty="0">
                <a:solidFill>
                  <a:schemeClr val="tx1"/>
                </a:solidFill>
                <a:effectLst/>
                <a:latin typeface="Arial"/>
                <a:ea typeface="+mn-ea"/>
                <a:cs typeface="Arial"/>
              </a:rPr>
              <a:t>5. </a:t>
            </a:r>
            <a:r>
              <a:rPr lang="en-AU" sz="1000" kern="1200" dirty="0" err="1">
                <a:solidFill>
                  <a:schemeClr val="tx1"/>
                </a:solidFill>
                <a:latin typeface="Arial"/>
                <a:ea typeface="+mn-ea"/>
                <a:cs typeface="Arial"/>
              </a:rPr>
              <a:t>Rutala</a:t>
            </a:r>
            <a:r>
              <a:rPr lang="en-AU" sz="1000" kern="1200" dirty="0">
                <a:solidFill>
                  <a:schemeClr val="tx1"/>
                </a:solidFill>
                <a:latin typeface="Arial"/>
                <a:ea typeface="+mn-ea"/>
                <a:cs typeface="Arial"/>
              </a:rPr>
              <a:t> WA, Weber DJ, Healthcare Infection Control Practices Advisory Committee (HICPAC), Centers for Disease Control and Prevention (CDC). USA. Guideline for Disinfection and Sterilization in Healthcare Facilities. 2008 (Updated 15 February 2017). Available at:  </a:t>
            </a:r>
            <a:r>
              <a:rPr lang="en-AU" sz="1000" u="sng" kern="1200" dirty="0">
                <a:solidFill>
                  <a:schemeClr val="tx1"/>
                </a:solidFill>
                <a:latin typeface="Arial"/>
                <a:ea typeface="+mn-ea"/>
                <a:cs typeface="Arial"/>
                <a:hlinkClick r:id="rId3"/>
              </a:rPr>
              <a:t>https://www.cdc.gov/infectioncontrol/pdf/guidelines/disinfection-guidelines.pdf.</a:t>
            </a:r>
          </a:p>
          <a:p>
            <a:endParaRPr lang="en-US" sz="1000" kern="1200" dirty="0">
              <a:solidFill>
                <a:schemeClr val="tx1"/>
              </a:solidFill>
              <a:effectLst/>
              <a:latin typeface="Arial"/>
              <a:ea typeface="+mn-ea"/>
              <a:cs typeface="Arial"/>
            </a:endParaRPr>
          </a:p>
          <a:p>
            <a:r>
              <a:rPr lang="en-AU" dirty="0"/>
              <a:t>Critical – Critical probes should be sterilized, or can also be  HLD and used with a sterile sheath. </a:t>
            </a:r>
          </a:p>
          <a:p>
            <a:r>
              <a:rPr lang="en-AU" dirty="0"/>
              <a:t>Note: The use of a sheath does not negate the need for HLD</a:t>
            </a:r>
          </a:p>
          <a:p>
            <a:endParaRPr lang="en-AU" dirty="0"/>
          </a:p>
        </p:txBody>
      </p:sp>
      <p:sp>
        <p:nvSpPr>
          <p:cNvPr id="4" name="Slide Number Placeholder 3"/>
          <p:cNvSpPr>
            <a:spLocks noGrp="1"/>
          </p:cNvSpPr>
          <p:nvPr>
            <p:ph type="sldNum" sz="quarter" idx="10"/>
          </p:nvPr>
        </p:nvSpPr>
        <p:spPr/>
        <p:txBody>
          <a:bodyPr/>
          <a:lstStyle/>
          <a:p>
            <a:fld id="{21ED3193-E7F5-E245-8642-04B0C355D8E3}" type="slidenum">
              <a:rPr lang="en-AU" smtClean="0"/>
              <a:pPr/>
              <a:t>1</a:t>
            </a:fld>
            <a:endParaRPr lang="en-AU" dirty="0"/>
          </a:p>
        </p:txBody>
      </p:sp>
    </p:spTree>
    <p:extLst>
      <p:ext uri="{BB962C8B-B14F-4D97-AF65-F5344CB8AC3E}">
        <p14:creationId xmlns:p14="http://schemas.microsoft.com/office/powerpoint/2010/main" val="108865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a:t>
            </a:r>
            <a:r>
              <a:rPr lang="en-US" baseline="0" dirty="0"/>
              <a:t> between guidelines  vs standards?</a:t>
            </a:r>
          </a:p>
          <a:p>
            <a:r>
              <a:rPr lang="en-US" baseline="0" dirty="0"/>
              <a:t>Guidelines provide recommendations for best practice</a:t>
            </a:r>
          </a:p>
          <a:p>
            <a:r>
              <a:rPr lang="en-US" baseline="0" dirty="0"/>
              <a:t>Standards define parameters that need to be met in order to meet a particular standard</a:t>
            </a:r>
          </a:p>
          <a:p>
            <a:r>
              <a:rPr lang="en-US" baseline="0" dirty="0"/>
              <a:t>Both can be enforceable for example, the TJC accredits healthcare facilities based on their compliance with guidelines and standards.</a:t>
            </a:r>
          </a:p>
          <a:p>
            <a:r>
              <a:rPr lang="en-US" baseline="0" dirty="0"/>
              <a:t>In a healthcare setting it is important from a legal liability perspective that the facility is following best practice. ( complying with guidelines and standards)</a:t>
            </a:r>
          </a:p>
          <a:p>
            <a:r>
              <a:rPr lang="en-US" baseline="0" dirty="0"/>
              <a:t>If they are not they may be considered negligible if a patient is harmed</a:t>
            </a:r>
          </a:p>
          <a:p>
            <a:endParaRPr lang="en-US" baseline="0" dirty="0"/>
          </a:p>
          <a:p>
            <a:r>
              <a:rPr lang="en-US" baseline="0" dirty="0"/>
              <a:t>References</a:t>
            </a:r>
          </a:p>
          <a:p>
            <a:r>
              <a:rPr lang="en-US" sz="1000" kern="1200" dirty="0">
                <a:solidFill>
                  <a:schemeClr val="tx1"/>
                </a:solidFill>
                <a:effectLst/>
                <a:latin typeface="Arial"/>
                <a:ea typeface="+mn-ea"/>
                <a:cs typeface="Arial"/>
              </a:rPr>
              <a:t>1. </a:t>
            </a:r>
            <a:r>
              <a:rPr lang="en-US" sz="1000" kern="1200" dirty="0" err="1">
                <a:solidFill>
                  <a:schemeClr val="tx1"/>
                </a:solidFill>
                <a:effectLst/>
                <a:latin typeface="Arial"/>
                <a:ea typeface="+mn-ea"/>
                <a:cs typeface="Arial"/>
              </a:rPr>
              <a:t>Rutala</a:t>
            </a:r>
            <a:r>
              <a:rPr lang="en-US" sz="1000" kern="1200" dirty="0">
                <a:solidFill>
                  <a:schemeClr val="tx1"/>
                </a:solidFill>
                <a:effectLst/>
                <a:latin typeface="Arial"/>
                <a:ea typeface="+mn-ea"/>
                <a:cs typeface="Arial"/>
              </a:rPr>
              <a:t> WA, Weber DJ, HICPAC. Guideline for Disinfection and Sterilization in Healthcare Facilities. USA: Centers for Disease Control; CDC 2008. (https://www.cdc.gov/infectioncontrol/pdf/guidelines/disinfection-guidelines.pdf)</a:t>
            </a:r>
            <a:endParaRPr lang="en-AU" sz="1000" kern="1200" dirty="0">
              <a:solidFill>
                <a:schemeClr val="tx1"/>
              </a:solidFill>
              <a:effectLst/>
              <a:latin typeface="Arial"/>
              <a:ea typeface="+mn-ea"/>
              <a:cs typeface="Arial"/>
            </a:endParaRPr>
          </a:p>
          <a:p>
            <a:r>
              <a:rPr lang="en-US" sz="1000" kern="1200" dirty="0">
                <a:solidFill>
                  <a:schemeClr val="tx1"/>
                </a:solidFill>
                <a:effectLst/>
                <a:latin typeface="Arial"/>
                <a:ea typeface="+mn-ea"/>
                <a:cs typeface="Arial"/>
              </a:rPr>
              <a:t>2. American Institute of Ultrasound in Medicine. Guidelines for cleaning and preparing external and internal-use ultrasound probes between patients. AIUM Official Statement. Online at: http://www.aium.org/officialStatements/57. Accessed March 8, 2016.</a:t>
            </a:r>
            <a:endParaRPr lang="en-AU" sz="1000" kern="1200" dirty="0">
              <a:solidFill>
                <a:schemeClr val="tx1"/>
              </a:solidFill>
              <a:effectLst/>
              <a:latin typeface="Arial"/>
              <a:ea typeface="+mn-ea"/>
              <a:cs typeface="Arial"/>
            </a:endParaRPr>
          </a:p>
          <a:p>
            <a:r>
              <a:rPr lang="en-US" sz="1000" kern="1200" dirty="0">
                <a:solidFill>
                  <a:schemeClr val="tx1"/>
                </a:solidFill>
                <a:effectLst/>
                <a:latin typeface="Arial"/>
                <a:ea typeface="+mn-ea"/>
                <a:cs typeface="Arial"/>
              </a:rPr>
              <a:t>3. Federal Drug Administration. Guidance for Industry and FDA Reviewers: Content and Format of Premarket Notification [510(k)] Submissions for Liquid Chemical </a:t>
            </a:r>
            <a:r>
              <a:rPr lang="en-US" sz="1000" kern="1200" dirty="0" err="1">
                <a:solidFill>
                  <a:schemeClr val="tx1"/>
                </a:solidFill>
                <a:effectLst/>
                <a:latin typeface="Arial"/>
                <a:ea typeface="+mn-ea"/>
                <a:cs typeface="Arial"/>
              </a:rPr>
              <a:t>Sterilants</a:t>
            </a:r>
            <a:r>
              <a:rPr lang="en-US" sz="1000" kern="1200" dirty="0">
                <a:solidFill>
                  <a:schemeClr val="tx1"/>
                </a:solidFill>
                <a:effectLst/>
                <a:latin typeface="Arial"/>
                <a:ea typeface="+mn-ea"/>
                <a:cs typeface="Arial"/>
              </a:rPr>
              <a:t>/High Level Disinfectants. 200 http://www.aami.org/standards/index.aspx?navItemNumber=504 0.</a:t>
            </a:r>
            <a:endParaRPr lang="en-AU" sz="1000" kern="1200" dirty="0">
              <a:solidFill>
                <a:schemeClr val="tx1"/>
              </a:solidFill>
              <a:effectLst/>
              <a:latin typeface="Arial"/>
              <a:ea typeface="+mn-ea"/>
              <a:cs typeface="Arial"/>
            </a:endParaRPr>
          </a:p>
          <a:p>
            <a:r>
              <a:rPr lang="en-US" sz="1000" kern="1200" dirty="0">
                <a:solidFill>
                  <a:schemeClr val="tx1"/>
                </a:solidFill>
                <a:effectLst/>
                <a:latin typeface="Arial"/>
                <a:ea typeface="+mn-ea"/>
                <a:cs typeface="Arial"/>
              </a:rPr>
              <a:t>4. AMMI http://www.aami.org/standards/index.aspx?navItemNumber=504</a:t>
            </a:r>
            <a:endParaRPr lang="en-AU" sz="1000" kern="1200" dirty="0">
              <a:solidFill>
                <a:schemeClr val="tx1"/>
              </a:solidFill>
              <a:effectLst/>
              <a:latin typeface="Arial"/>
              <a:ea typeface="+mn-ea"/>
              <a:cs typeface="Arial"/>
            </a:endParaRPr>
          </a:p>
          <a:p>
            <a:r>
              <a:rPr lang="en-US" sz="1000" kern="1200" dirty="0">
                <a:solidFill>
                  <a:schemeClr val="tx1"/>
                </a:solidFill>
                <a:effectLst/>
                <a:latin typeface="Arial"/>
                <a:ea typeface="+mn-ea"/>
                <a:cs typeface="Arial"/>
              </a:rPr>
              <a:t>5. Electronically accessed: Joint Commission Alert is Another Wake-Up Call for Awareness of Improper HLD or Sterilization. http://www.infectioncontroltoday.com/articles/2014/08/joint-commission-alert-is-a-another-wakeup-call-for-awareness-of-improper-hld-or-sterilization.aspx</a:t>
            </a:r>
            <a:endParaRPr lang="en-AU" sz="1000" kern="1200" dirty="0">
              <a:solidFill>
                <a:schemeClr val="tx1"/>
              </a:solidFill>
              <a:effectLst/>
              <a:latin typeface="Arial"/>
              <a:ea typeface="+mn-ea"/>
              <a:cs typeface="Arial"/>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874C92A-5502-4445-BDAE-83EED9CCC6D9}" type="slidenum">
              <a:rPr lang="en-US" smtClean="0"/>
              <a:t>2</a:t>
            </a:fld>
            <a:endParaRPr lang="en-US" dirty="0"/>
          </a:p>
        </p:txBody>
      </p:sp>
    </p:spTree>
    <p:extLst>
      <p:ext uri="{BB962C8B-B14F-4D97-AF65-F5344CB8AC3E}">
        <p14:creationId xmlns:p14="http://schemas.microsoft.com/office/powerpoint/2010/main" val="635793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51632" cy="6858000"/>
          </a:xfrm>
          <a:prstGeom prst="rect">
            <a:avLst/>
          </a:prstGeom>
        </p:spPr>
      </p:pic>
      <p:sp>
        <p:nvSpPr>
          <p:cNvPr id="2" name="Date Placeholder 1"/>
          <p:cNvSpPr>
            <a:spLocks noGrp="1"/>
          </p:cNvSpPr>
          <p:nvPr>
            <p:ph type="dt" sz="half" idx="10"/>
          </p:nvPr>
        </p:nvSpPr>
        <p:spPr/>
        <p:txBody>
          <a:bodyPr/>
          <a:lstStyle/>
          <a:p>
            <a:fld id="{7846B29E-0352-3A49-B65A-FB76A7DDC7AA}" type="datetimeFigureOut">
              <a:rPr lang="en-US" smtClean="0"/>
              <a:t>6/28/2018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5A28899-4979-7641-B9DB-6E8C0F428DB7}" type="slidenum">
              <a:rPr lang="en-AU" smtClean="0"/>
              <a:t>‹#›</a:t>
            </a:fld>
            <a:endParaRPr lang="en-AU"/>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11918" y="119888"/>
            <a:ext cx="2514600" cy="1079500"/>
          </a:xfrm>
          <a:prstGeom prst="rect">
            <a:avLst/>
          </a:prstGeom>
        </p:spPr>
      </p:pic>
      <p:pic>
        <p:nvPicPr>
          <p:cNvPr id="10" name="Picture 9" descr="PPT_Image_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5875" y="3965774"/>
            <a:ext cx="9144001" cy="1768078"/>
          </a:xfrm>
          <a:prstGeom prst="rect">
            <a:avLst/>
          </a:prstGeom>
        </p:spPr>
      </p:pic>
    </p:spTree>
    <p:extLst>
      <p:ext uri="{BB962C8B-B14F-4D97-AF65-F5344CB8AC3E}">
        <p14:creationId xmlns:p14="http://schemas.microsoft.com/office/powerpoint/2010/main" val="49400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p>
        </p:txBody>
      </p:sp>
      <p:sp>
        <p:nvSpPr>
          <p:cNvPr id="3" name="Content Placeholder 2"/>
          <p:cNvSpPr>
            <a:spLocks noGrp="1"/>
          </p:cNvSpPr>
          <p:nvPr>
            <p:ph idx="1"/>
          </p:nvPr>
        </p:nvSpPr>
        <p:spPr>
          <a:xfrm>
            <a:off x="3575049" y="273050"/>
            <a:ext cx="5272063" cy="5853113"/>
          </a:xfrm>
        </p:spPr>
        <p:txBody>
          <a:bodyPr/>
          <a:lstStyle>
            <a:lvl1pPr>
              <a:defRPr sz="28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EFC0A19F-C982-E04E-9DB7-7D19BDBF10DF}"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259068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EFC0A19F-C982-E04E-9DB7-7D19BDBF10DF}"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406954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EFC0A19F-C982-E04E-9DB7-7D19BDBF10DF}"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379613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EFC0A19F-C982-E04E-9DB7-7D19BDBF10DF}"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262746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8229600" cy="1143000"/>
          </a:xfrm>
        </p:spPr>
        <p:txBody>
          <a:bodyPr/>
          <a:lstStyle/>
          <a:p>
            <a:r>
              <a:rPr lang="en-US"/>
              <a:t>Click to edit Master title style</a:t>
            </a:r>
          </a:p>
        </p:txBody>
      </p:sp>
      <p:sp>
        <p:nvSpPr>
          <p:cNvPr id="3" name="Table Placeholder 2"/>
          <p:cNvSpPr>
            <a:spLocks noGrp="1"/>
          </p:cNvSpPr>
          <p:nvPr>
            <p:ph type="tbl" idx="1"/>
          </p:nvPr>
        </p:nvSpPr>
        <p:spPr>
          <a:xfrm>
            <a:off x="395288" y="1484313"/>
            <a:ext cx="8229600" cy="4525962"/>
          </a:xfrm>
        </p:spPr>
        <p:txBody>
          <a:bodyPr/>
          <a:lstStyle/>
          <a:p>
            <a:pPr lvl="0"/>
            <a:endParaRPr lang="en-US" noProof="0" dirty="0"/>
          </a:p>
        </p:txBody>
      </p:sp>
    </p:spTree>
    <p:extLst>
      <p:ext uri="{BB962C8B-B14F-4D97-AF65-F5344CB8AC3E}">
        <p14:creationId xmlns:p14="http://schemas.microsoft.com/office/powerpoint/2010/main" val="299528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379094" y="548640"/>
            <a:ext cx="8352156" cy="1021002"/>
          </a:xfrm>
        </p:spPr>
        <p:txBody>
          <a:bodyPr/>
          <a:lstStyle/>
          <a:p>
            <a:r>
              <a:rPr lang="en-CA"/>
              <a:t>Click to edit Master title style</a:t>
            </a:r>
            <a:endParaRPr lang="en-US" dirty="0"/>
          </a:p>
        </p:txBody>
      </p:sp>
      <p:sp>
        <p:nvSpPr>
          <p:cNvPr id="5" name="Date Placeholder 4"/>
          <p:cNvSpPr>
            <a:spLocks noGrp="1"/>
          </p:cNvSpPr>
          <p:nvPr>
            <p:ph type="dt" sz="half" idx="10"/>
          </p:nvPr>
        </p:nvSpPr>
        <p:spPr/>
        <p:txBody>
          <a:bodyPr/>
          <a:lstStyle/>
          <a:p>
            <a:r>
              <a:rPr lang="en-US" dirty="0"/>
              <a:t>Title or Job Number | XX Month 201X</a:t>
            </a:r>
          </a:p>
        </p:txBody>
      </p:sp>
      <p:sp>
        <p:nvSpPr>
          <p:cNvPr id="9" name="Text Placeholder 8"/>
          <p:cNvSpPr>
            <a:spLocks noGrp="1"/>
          </p:cNvSpPr>
          <p:nvPr>
            <p:ph type="body" sz="quarter" idx="14" hasCustomPrompt="1"/>
          </p:nvPr>
        </p:nvSpPr>
        <p:spPr bwMode="gray">
          <a:xfrm>
            <a:off x="379095" y="1794739"/>
            <a:ext cx="8318500" cy="1395412"/>
          </a:xfrm>
        </p:spPr>
        <p:txBody>
          <a:bodyPr/>
          <a:lstStyle>
            <a:lvl1pPr>
              <a:defRPr sz="3200" baseline="0"/>
            </a:lvl1pPr>
          </a:lstStyle>
          <a:p>
            <a:pPr lvl="0"/>
            <a:r>
              <a:rPr lang="en-US" dirty="0"/>
              <a:t>Click to add text over image. White or gray only. 32pt flexible positioning. Delete if not needed.</a:t>
            </a:r>
          </a:p>
        </p:txBody>
      </p:sp>
      <p:sp>
        <p:nvSpPr>
          <p:cNvPr id="6" name="Slide Number Placeholder 5"/>
          <p:cNvSpPr>
            <a:spLocks noGrp="1"/>
          </p:cNvSpPr>
          <p:nvPr>
            <p:ph type="sldNum" sz="quarter" idx="4"/>
          </p:nvPr>
        </p:nvSpPr>
        <p:spPr>
          <a:xfrm>
            <a:off x="8560530" y="6343404"/>
            <a:ext cx="274320" cy="135890"/>
          </a:xfrm>
          <a:prstGeom prst="rect">
            <a:avLst/>
          </a:prstGeom>
        </p:spPr>
        <p:txBody>
          <a:bodyPr vert="horz" lIns="0" tIns="0" rIns="0" bIns="0" rtlCol="0" anchor="t" anchorCtr="0"/>
          <a:lstStyle>
            <a:lvl1pPr algn="r">
              <a:defRPr sz="900">
                <a:solidFill>
                  <a:srgbClr val="898989"/>
                </a:solidFill>
                <a:latin typeface="GE Inspira"/>
                <a:cs typeface="GE Inspira"/>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87304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dirty="0"/>
              <a:t>Click to edit Master title style</a:t>
            </a:r>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
        <p:nvSpPr>
          <p:cNvPr id="4" name="Date Placeholder 3"/>
          <p:cNvSpPr>
            <a:spLocks noGrp="1"/>
          </p:cNvSpPr>
          <p:nvPr>
            <p:ph type="dt" sz="half" idx="10"/>
          </p:nvPr>
        </p:nvSpPr>
        <p:spPr/>
        <p:txBody>
          <a:bodyPr/>
          <a:lstStyle/>
          <a:p>
            <a:fld id="{7846B29E-0352-3A49-B65A-FB76A7DDC7AA}"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176970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7846B29E-0352-3A49-B65A-FB76A7DDC7AA}"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1138682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846B29E-0352-3A49-B65A-FB76A7DDC7AA}"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365792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Date Placeholder 4"/>
          <p:cNvSpPr>
            <a:spLocks noGrp="1"/>
          </p:cNvSpPr>
          <p:nvPr>
            <p:ph type="dt" sz="half" idx="10"/>
          </p:nvPr>
        </p:nvSpPr>
        <p:spPr/>
        <p:txBody>
          <a:bodyPr/>
          <a:lstStyle/>
          <a:p>
            <a:fld id="{7846B29E-0352-3A49-B65A-FB76A7DDC7AA}"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848631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7816"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C0A19F-C982-E04E-9DB7-7D19BDBF10DF}" type="datetimeFigureOut">
              <a:rPr lang="en-US" smtClean="0"/>
              <a:pPr/>
              <a:t>6/28/2018</a:t>
            </a:fld>
            <a:endParaRPr lang="en-AU"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AU"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806D3D1-1A5A-BA42-841C-FAF44D3F989A}" type="slidenum">
              <a:rPr lang="en-AU" smtClean="0"/>
              <a:pPr/>
              <a:t>‹#›</a:t>
            </a:fld>
            <a:endParaRPr lang="en-AU"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47429" y="2685755"/>
            <a:ext cx="3462647" cy="1486490"/>
          </a:xfrm>
          <a:prstGeom prst="rect">
            <a:avLst/>
          </a:prstGeom>
        </p:spPr>
      </p:pic>
    </p:spTree>
    <p:extLst>
      <p:ext uri="{BB962C8B-B14F-4D97-AF65-F5344CB8AC3E}">
        <p14:creationId xmlns:p14="http://schemas.microsoft.com/office/powerpoint/2010/main" val="3542488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Date Placeholder 6"/>
          <p:cNvSpPr>
            <a:spLocks noGrp="1"/>
          </p:cNvSpPr>
          <p:nvPr>
            <p:ph type="dt" sz="half" idx="10"/>
          </p:nvPr>
        </p:nvSpPr>
        <p:spPr/>
        <p:txBody>
          <a:bodyPr/>
          <a:lstStyle/>
          <a:p>
            <a:fld id="{7846B29E-0352-3A49-B65A-FB76A7DDC7AA}" type="datetimeFigureOut">
              <a:rPr lang="en-US" smtClean="0"/>
              <a:t>6/28/2018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366073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Date Placeholder 2"/>
          <p:cNvSpPr>
            <a:spLocks noGrp="1"/>
          </p:cNvSpPr>
          <p:nvPr>
            <p:ph type="dt" sz="half" idx="10"/>
          </p:nvPr>
        </p:nvSpPr>
        <p:spPr/>
        <p:txBody>
          <a:bodyPr/>
          <a:lstStyle/>
          <a:p>
            <a:fld id="{7846B29E-0352-3A49-B65A-FB76A7DDC7AA}" type="datetimeFigureOut">
              <a:rPr lang="en-US" smtClean="0"/>
              <a:t>6/28/2018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81224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846B29E-0352-3A49-B65A-FB76A7DDC7AA}"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2212244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846B29E-0352-3A49-B65A-FB76A7DDC7AA}"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2339674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7846B29E-0352-3A49-B65A-FB76A7DDC7AA}"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2777278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7846B29E-0352-3A49-B65A-FB76A7DDC7AA}"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5A28899-4979-7641-B9DB-6E8C0F428DB7}" type="slidenum">
              <a:rPr lang="en-AU" smtClean="0"/>
              <a:t>‹#›</a:t>
            </a:fld>
            <a:endParaRPr lang="en-AU"/>
          </a:p>
        </p:txBody>
      </p:sp>
    </p:spTree>
    <p:extLst>
      <p:ext uri="{BB962C8B-B14F-4D97-AF65-F5344CB8AC3E}">
        <p14:creationId xmlns:p14="http://schemas.microsoft.com/office/powerpoint/2010/main" val="173683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AU" dirty="0"/>
              <a:t>Click to edit Master title style</a:t>
            </a:r>
          </a:p>
        </p:txBody>
      </p:sp>
      <p:sp>
        <p:nvSpPr>
          <p:cNvPr id="3" name="Subtitle 2"/>
          <p:cNvSpPr>
            <a:spLocks noGrp="1"/>
          </p:cNvSpPr>
          <p:nvPr>
            <p:ph type="subTitle" idx="1"/>
          </p:nvPr>
        </p:nvSpPr>
        <p:spPr>
          <a:xfrm>
            <a:off x="701942"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
        <p:nvSpPr>
          <p:cNvPr id="4" name="Date Placeholder 3"/>
          <p:cNvSpPr>
            <a:spLocks noGrp="1"/>
          </p:cNvSpPr>
          <p:nvPr>
            <p:ph type="dt" sz="half" idx="10"/>
          </p:nvPr>
        </p:nvSpPr>
        <p:spPr/>
        <p:txBody>
          <a:bodyPr/>
          <a:lstStyle/>
          <a:p>
            <a:fld id="{EFC0A19F-C982-E04E-9DB7-7D19BDBF10DF}" type="datetimeFigureOut">
              <a:rPr lang="en-US" smtClean="0"/>
              <a:t>6/28/2018</a:t>
            </a:fld>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57337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a:latin typeface="Arial"/>
                <a:cs typeface="Arial"/>
              </a:defRPr>
            </a:lvl1pPr>
          </a:lstStyle>
          <a:p>
            <a:r>
              <a:rPr lang="en-AU" dirty="0"/>
              <a:t>Click to edit Master title style</a:t>
            </a:r>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Date Placeholder 3"/>
          <p:cNvSpPr>
            <a:spLocks noGrp="1"/>
          </p:cNvSpPr>
          <p:nvPr>
            <p:ph type="dt" sz="half" idx="10"/>
          </p:nvPr>
        </p:nvSpPr>
        <p:spPr/>
        <p:txBody>
          <a:bodyPr/>
          <a:lstStyle/>
          <a:p>
            <a:fld id="{EFC0A19F-C982-E04E-9DB7-7D19BDBF10DF}" type="datetimeFigureOut">
              <a:rPr lang="en-US" smtClean="0"/>
              <a:t>6/28/2018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303765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AU"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4" name="Date Placeholder 3"/>
          <p:cNvSpPr>
            <a:spLocks noGrp="1"/>
          </p:cNvSpPr>
          <p:nvPr>
            <p:ph type="dt" sz="half" idx="10"/>
          </p:nvPr>
        </p:nvSpPr>
        <p:spPr/>
        <p:txBody>
          <a:bodyPr/>
          <a:lstStyle>
            <a:lvl1pPr>
              <a:defRPr>
                <a:solidFill>
                  <a:srgbClr val="000000"/>
                </a:solidFill>
              </a:defRPr>
            </a:lvl1pPr>
          </a:lstStyle>
          <a:p>
            <a:fld id="{EFC0A19F-C982-E04E-9DB7-7D19BDBF10DF}" type="datetimeFigureOut">
              <a:rPr lang="en-US" smtClean="0"/>
              <a:pPr/>
              <a:t>6/28/2018</a:t>
            </a:fld>
            <a:endParaRPr lang="en-AU"/>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AU"/>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9806D3D1-1A5A-BA42-841C-FAF44D3F989A}" type="slidenum">
              <a:rPr lang="en-AU" smtClean="0"/>
              <a:pPr/>
              <a:t>‹#›</a:t>
            </a:fld>
            <a:endParaRPr lang="en-AU" dirty="0"/>
          </a:p>
        </p:txBody>
      </p:sp>
    </p:spTree>
    <p:extLst>
      <p:ext uri="{BB962C8B-B14F-4D97-AF65-F5344CB8AC3E}">
        <p14:creationId xmlns:p14="http://schemas.microsoft.com/office/powerpoint/2010/main" val="341273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3366"/>
            <a:ext cx="8229600" cy="947021"/>
          </a:xfrm>
        </p:spPr>
        <p:txBody>
          <a:bodyPr>
            <a:normAutofit/>
          </a:bodyPr>
          <a:lstStyle>
            <a:lvl1pPr>
              <a:defRPr sz="3600"/>
            </a:lvl1pPr>
          </a:lstStyle>
          <a:p>
            <a:r>
              <a:rPr lang="en-AU" dirty="0"/>
              <a:t>Click to edit Master title style</a:t>
            </a:r>
          </a:p>
        </p:txBody>
      </p:sp>
      <p:sp>
        <p:nvSpPr>
          <p:cNvPr id="3" name="Content Placeholder 2"/>
          <p:cNvSpPr>
            <a:spLocks noGrp="1"/>
          </p:cNvSpPr>
          <p:nvPr>
            <p:ph sz="half" idx="1"/>
          </p:nvPr>
        </p:nvSpPr>
        <p:spPr>
          <a:xfrm>
            <a:off x="457200" y="1830387"/>
            <a:ext cx="4038600" cy="4067525"/>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Content Placeholder 3"/>
          <p:cNvSpPr>
            <a:spLocks noGrp="1"/>
          </p:cNvSpPr>
          <p:nvPr>
            <p:ph sz="half" idx="2"/>
          </p:nvPr>
        </p:nvSpPr>
        <p:spPr>
          <a:xfrm>
            <a:off x="4648200" y="1830948"/>
            <a:ext cx="4038600" cy="4066964"/>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5" name="Date Placeholder 4"/>
          <p:cNvSpPr>
            <a:spLocks noGrp="1"/>
          </p:cNvSpPr>
          <p:nvPr>
            <p:ph type="dt" sz="half" idx="10"/>
          </p:nvPr>
        </p:nvSpPr>
        <p:spPr/>
        <p:txBody>
          <a:bodyPr/>
          <a:lstStyle/>
          <a:p>
            <a:fld id="{EFC0A19F-C982-E04E-9DB7-7D19BDBF10DF}" type="datetimeFigureOut">
              <a:rPr lang="en-US" smtClean="0"/>
              <a:t>6/28/2018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24401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AU" dirty="0"/>
              <a:t>Click to edit Master title style</a:t>
            </a:r>
          </a:p>
        </p:txBody>
      </p:sp>
      <p:sp>
        <p:nvSpPr>
          <p:cNvPr id="3" name="Text Placeholder 2"/>
          <p:cNvSpPr>
            <a:spLocks noGrp="1"/>
          </p:cNvSpPr>
          <p:nvPr>
            <p:ph type="body" idx="1"/>
          </p:nvPr>
        </p:nvSpPr>
        <p:spPr>
          <a:xfrm>
            <a:off x="457200" y="2127346"/>
            <a:ext cx="4040188"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457200" y="2973388"/>
            <a:ext cx="4040188" cy="2972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4"/>
          <p:cNvSpPr>
            <a:spLocks noGrp="1"/>
          </p:cNvSpPr>
          <p:nvPr>
            <p:ph type="body" sz="quarter" idx="3"/>
          </p:nvPr>
        </p:nvSpPr>
        <p:spPr>
          <a:xfrm>
            <a:off x="4645025" y="2127346"/>
            <a:ext cx="4041775"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4645025" y="2973388"/>
            <a:ext cx="4041775" cy="2972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7" name="Date Placeholder 6"/>
          <p:cNvSpPr>
            <a:spLocks noGrp="1"/>
          </p:cNvSpPr>
          <p:nvPr>
            <p:ph type="dt" sz="half" idx="10"/>
          </p:nvPr>
        </p:nvSpPr>
        <p:spPr/>
        <p:txBody>
          <a:bodyPr/>
          <a:lstStyle/>
          <a:p>
            <a:fld id="{EFC0A19F-C982-E04E-9DB7-7D19BDBF10DF}" type="datetimeFigureOut">
              <a:rPr lang="en-US" smtClean="0"/>
              <a:t>6/28/2018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06D3D1-1A5A-BA42-841C-FAF44D3F989A}" type="slidenum">
              <a:rPr lang="en-AU" smtClean="0"/>
              <a:t>‹#›</a:t>
            </a:fld>
            <a:endParaRPr lang="en-AU"/>
          </a:p>
        </p:txBody>
      </p:sp>
    </p:spTree>
    <p:extLst>
      <p:ext uri="{BB962C8B-B14F-4D97-AF65-F5344CB8AC3E}">
        <p14:creationId xmlns:p14="http://schemas.microsoft.com/office/powerpoint/2010/main" val="402674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AU" dirty="0"/>
              <a:t>Click to edit Master title style</a:t>
            </a:r>
          </a:p>
        </p:txBody>
      </p:sp>
      <p:sp>
        <p:nvSpPr>
          <p:cNvPr id="3" name="Date Placeholder 2"/>
          <p:cNvSpPr>
            <a:spLocks noGrp="1"/>
          </p:cNvSpPr>
          <p:nvPr>
            <p:ph type="dt" sz="half" idx="10"/>
          </p:nvPr>
        </p:nvSpPr>
        <p:spPr/>
        <p:txBody>
          <a:bodyPr/>
          <a:lstStyle>
            <a:lvl1pPr>
              <a:defRPr>
                <a:solidFill>
                  <a:schemeClr val="tx1"/>
                </a:solidFill>
              </a:defRPr>
            </a:lvl1pPr>
          </a:lstStyle>
          <a:p>
            <a:fld id="{EFC0A19F-C982-E04E-9DB7-7D19BDBF10DF}" type="datetimeFigureOut">
              <a:rPr lang="en-US" smtClean="0"/>
              <a:pPr/>
              <a:t>6/28/2018</a:t>
            </a:fld>
            <a:endParaRPr lang="en-AU"/>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AU"/>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806D3D1-1A5A-BA42-841C-FAF44D3F989A}" type="slidenum">
              <a:rPr lang="en-AU" smtClean="0"/>
              <a:pPr/>
              <a:t>‹#›</a:t>
            </a:fld>
            <a:endParaRPr lang="en-AU"/>
          </a:p>
        </p:txBody>
      </p:sp>
    </p:spTree>
    <p:extLst>
      <p:ext uri="{BB962C8B-B14F-4D97-AF65-F5344CB8AC3E}">
        <p14:creationId xmlns:p14="http://schemas.microsoft.com/office/powerpoint/2010/main" val="281734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FC0A19F-C982-E04E-9DB7-7D19BDBF10DF}" type="datetimeFigureOut">
              <a:rPr lang="en-US" smtClean="0"/>
              <a:pPr/>
              <a:t>6/28/2018</a:t>
            </a:fld>
            <a:endParaRPr lang="en-AU" dirty="0"/>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AU"/>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9806D3D1-1A5A-BA42-841C-FAF44D3F989A}" type="slidenum">
              <a:rPr lang="en-AU" smtClean="0"/>
              <a:pPr/>
              <a:t>‹#›</a:t>
            </a:fld>
            <a:endParaRPr lang="en-AU"/>
          </a:p>
        </p:txBody>
      </p:sp>
    </p:spTree>
    <p:extLst>
      <p:ext uri="{BB962C8B-B14F-4D97-AF65-F5344CB8AC3E}">
        <p14:creationId xmlns:p14="http://schemas.microsoft.com/office/powerpoint/2010/main" val="15476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835742"/>
            <a:ext cx="8229600" cy="1143000"/>
          </a:xfrm>
          <a:prstGeom prst="rect">
            <a:avLst/>
          </a:prstGeom>
        </p:spPr>
        <p:txBody>
          <a:bodyPr vert="horz" lIns="91440" tIns="45720" rIns="91440" bIns="45720" rtlCol="0" anchor="ctr">
            <a:normAutofit/>
          </a:bodyPr>
          <a:lstStyle/>
          <a:p>
            <a:r>
              <a:rPr lang="en-AU" dirty="0"/>
              <a:t>Click to edit Master title style</a:t>
            </a:r>
          </a:p>
        </p:txBody>
      </p:sp>
      <p:sp>
        <p:nvSpPr>
          <p:cNvPr id="3" name="Text Placeholder 2"/>
          <p:cNvSpPr>
            <a:spLocks noGrp="1"/>
          </p:cNvSpPr>
          <p:nvPr>
            <p:ph type="body" idx="1"/>
          </p:nvPr>
        </p:nvSpPr>
        <p:spPr>
          <a:xfrm>
            <a:off x="457200" y="2161305"/>
            <a:ext cx="8229600" cy="3961908"/>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solidFill>
              </a:defRPr>
            </a:lvl1pPr>
          </a:lstStyle>
          <a:p>
            <a:fld id="{EFC0A19F-C982-E04E-9DB7-7D19BDBF10DF}" type="datetimeFigureOut">
              <a:rPr lang="en-US" smtClean="0"/>
              <a:pPr/>
              <a:t>6/28/2018</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solidFill>
              </a:defRPr>
            </a:lvl1pPr>
          </a:lstStyle>
          <a:p>
            <a:fld id="{9806D3D1-1A5A-BA42-841C-FAF44D3F989A}" type="slidenum">
              <a:rPr lang="en-AU" smtClean="0"/>
              <a:pPr/>
              <a:t>‹#›</a:t>
            </a:fld>
            <a:endParaRPr lang="en-AU" dirty="0"/>
          </a:p>
        </p:txBody>
      </p:sp>
      <p:pic>
        <p:nvPicPr>
          <p:cNvPr id="8" name="Picture 7" descr="Nanosonics_logo_small_no_tag.ai"/>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583101" y="51312"/>
            <a:ext cx="1424399" cy="611485"/>
          </a:xfrm>
          <a:prstGeom prst="rect">
            <a:avLst/>
          </a:prstGeom>
        </p:spPr>
      </p:pic>
    </p:spTree>
    <p:extLst>
      <p:ext uri="{BB962C8B-B14F-4D97-AF65-F5344CB8AC3E}">
        <p14:creationId xmlns:p14="http://schemas.microsoft.com/office/powerpoint/2010/main" val="1252505653"/>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3" r:id="rId14"/>
    <p:sldLayoutId id="2147483676" r:id="rId15"/>
  </p:sldLayoutIdLst>
  <p:txStyles>
    <p:titleStyle>
      <a:lvl1pPr algn="l" defTabSz="457200" rtl="0" eaLnBrk="1" latinLnBrk="0" hangingPunct="1">
        <a:spcBef>
          <a:spcPct val="0"/>
        </a:spcBef>
        <a:buNone/>
        <a:defRPr sz="28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7846B29E-0352-3A49-B65A-FB76A7DDC7AA}" type="datetimeFigureOut">
              <a:rPr lang="en-US" smtClean="0"/>
              <a:pPr/>
              <a:t>6/28/2018</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5A28899-4979-7641-B9DB-6E8C0F428DB7}" type="slidenum">
              <a:rPr lang="en-AU" smtClean="0"/>
              <a:pPr/>
              <a:t>‹#›</a:t>
            </a:fld>
            <a:endParaRPr lang="en-AU" dirty="0"/>
          </a:p>
        </p:txBody>
      </p:sp>
    </p:spTree>
    <p:extLst>
      <p:ext uri="{BB962C8B-B14F-4D97-AF65-F5344CB8AC3E}">
        <p14:creationId xmlns:p14="http://schemas.microsoft.com/office/powerpoint/2010/main" val="149832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l" defTabSz="457200" rtl="0" eaLnBrk="1" latinLnBrk="0" hangingPunct="1">
        <a:spcBef>
          <a:spcPct val="0"/>
        </a:spcBef>
        <a:buNone/>
        <a:defRPr sz="32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93295" y="750154"/>
            <a:ext cx="5474576" cy="523220"/>
          </a:xfrm>
          <a:prstGeom prst="rect">
            <a:avLst/>
          </a:prstGeom>
        </p:spPr>
        <p:txBody>
          <a:bodyPr wrap="none">
            <a:spAutoFit/>
          </a:bodyPr>
          <a:lstStyle/>
          <a:p>
            <a:r>
              <a:rPr lang="en-AU" sz="2800" b="1" dirty="0"/>
              <a:t>When do I need to apply HLD? </a:t>
            </a:r>
            <a:endParaRPr lang="en-US" sz="2800" b="1" dirty="0"/>
          </a:p>
        </p:txBody>
      </p:sp>
      <p:sp>
        <p:nvSpPr>
          <p:cNvPr id="4" name="Title 5"/>
          <p:cNvSpPr>
            <a:spLocks noGrp="1"/>
          </p:cNvSpPr>
          <p:nvPr>
            <p:ph type="title"/>
          </p:nvPr>
        </p:nvSpPr>
        <p:spPr>
          <a:xfrm>
            <a:off x="493294" y="1322099"/>
            <a:ext cx="8529936" cy="609015"/>
          </a:xfrm>
        </p:spPr>
        <p:txBody>
          <a:bodyPr>
            <a:noAutofit/>
          </a:bodyPr>
          <a:lstStyle/>
          <a:p>
            <a:r>
              <a:rPr lang="en-AU" sz="1400" dirty="0"/>
              <a:t>There is international consensus on the requirement to apply HLD </a:t>
            </a:r>
            <a:r>
              <a:rPr lang="en-AU" sz="1400" b="1" dirty="0"/>
              <a:t>to semi-critical ultrasound (US) </a:t>
            </a:r>
            <a:r>
              <a:rPr lang="en-AU" sz="1400" dirty="0"/>
              <a:t>transducers (</a:t>
            </a:r>
            <a:r>
              <a:rPr lang="en-AU" sz="1400" b="1" dirty="0"/>
              <a:t>including surface probes</a:t>
            </a:r>
            <a:r>
              <a:rPr lang="en-AU" sz="1400" dirty="0"/>
              <a:t>), regardless of whether a probe cover/sheath is used. </a:t>
            </a:r>
            <a:br>
              <a:rPr lang="en-AU" sz="1400" dirty="0"/>
            </a:br>
            <a:r>
              <a:rPr lang="en-AU" sz="1400" dirty="0"/>
              <a:t>Note</a:t>
            </a:r>
            <a:r>
              <a:rPr lang="en-AU" sz="1400" b="1" dirty="0"/>
              <a:t>, critical US transducers </a:t>
            </a:r>
            <a:r>
              <a:rPr lang="en-AU" sz="1400" dirty="0"/>
              <a:t>should be sterilized, or can also be  </a:t>
            </a:r>
            <a:r>
              <a:rPr lang="en-AU" sz="1400" b="1" dirty="0"/>
              <a:t>HLD and used with a sterile sheath</a:t>
            </a:r>
            <a:r>
              <a:rPr lang="en-AU" sz="1400" dirty="0"/>
              <a:t>.</a:t>
            </a:r>
          </a:p>
        </p:txBody>
      </p:sp>
      <p:pic>
        <p:nvPicPr>
          <p:cNvPr id="2" name="Picture 1"/>
          <p:cNvPicPr>
            <a:picLocks noChangeAspect="1"/>
          </p:cNvPicPr>
          <p:nvPr/>
        </p:nvPicPr>
        <p:blipFill>
          <a:blip r:embed="rId3"/>
          <a:stretch>
            <a:fillRect/>
          </a:stretch>
        </p:blipFill>
        <p:spPr>
          <a:xfrm>
            <a:off x="493295" y="2028565"/>
            <a:ext cx="7808495" cy="4818322"/>
          </a:xfrm>
          <a:prstGeom prst="rect">
            <a:avLst/>
          </a:prstGeom>
        </p:spPr>
      </p:pic>
    </p:spTree>
    <p:extLst>
      <p:ext uri="{BB962C8B-B14F-4D97-AF65-F5344CB8AC3E}">
        <p14:creationId xmlns:p14="http://schemas.microsoft.com/office/powerpoint/2010/main" val="2146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29" y="1351648"/>
            <a:ext cx="3507566" cy="352864"/>
          </a:xfrm>
        </p:spPr>
        <p:txBody>
          <a:bodyPr>
            <a:noAutofit/>
          </a:bodyPr>
          <a:lstStyle/>
          <a:p>
            <a:r>
              <a:rPr lang="en-US" sz="1800" dirty="0"/>
              <a:t>Current Guidelines</a:t>
            </a:r>
            <a:endParaRPr lang="en-AU" sz="1800" dirty="0"/>
          </a:p>
        </p:txBody>
      </p:sp>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1937" y="2169613"/>
            <a:ext cx="1214292" cy="1576125"/>
          </a:xfrm>
          <a:prstGeom prst="rect">
            <a:avLst/>
          </a:prstGeom>
          <a:ln w="3175">
            <a:solidFill>
              <a:srgbClr val="000000"/>
            </a:solidFill>
          </a:ln>
        </p:spPr>
      </p:pic>
      <p:sp>
        <p:nvSpPr>
          <p:cNvPr id="23" name="Rectangle 22"/>
          <p:cNvSpPr/>
          <p:nvPr/>
        </p:nvSpPr>
        <p:spPr>
          <a:xfrm>
            <a:off x="1541319" y="2102889"/>
            <a:ext cx="1295657" cy="415498"/>
          </a:xfrm>
          <a:prstGeom prst="rect">
            <a:avLst/>
          </a:prstGeom>
        </p:spPr>
        <p:txBody>
          <a:bodyPr wrap="square">
            <a:spAutoFit/>
          </a:bodyPr>
          <a:lstStyle/>
          <a:p>
            <a:pPr algn="ctr"/>
            <a:r>
              <a:rPr lang="en-US" sz="2100" dirty="0">
                <a:ea typeface="ＭＳ Ｐゴシック" charset="-128"/>
              </a:rPr>
              <a:t>CDC</a:t>
            </a:r>
            <a:endParaRPr lang="en-AU" sz="2100" dirty="0"/>
          </a:p>
        </p:txBody>
      </p:sp>
      <p:sp>
        <p:nvSpPr>
          <p:cNvPr id="3" name="TextBox 2"/>
          <p:cNvSpPr txBox="1"/>
          <p:nvPr/>
        </p:nvSpPr>
        <p:spPr>
          <a:xfrm>
            <a:off x="1637711" y="2527758"/>
            <a:ext cx="2621737" cy="2262158"/>
          </a:xfrm>
          <a:prstGeom prst="rect">
            <a:avLst/>
          </a:prstGeom>
          <a:noFill/>
        </p:spPr>
        <p:txBody>
          <a:bodyPr wrap="square" rtlCol="0">
            <a:spAutoFit/>
          </a:bodyPr>
          <a:lstStyle/>
          <a:p>
            <a:r>
              <a:rPr lang="en-AU" sz="900"/>
              <a:t>-“…</a:t>
            </a:r>
            <a:r>
              <a:rPr lang="en-AU" sz="900" dirty="0"/>
              <a:t>because condoms/probe covers can fail, the [semi-critical ultrasound] probe also should be high-level disinfected.”</a:t>
            </a:r>
            <a:r>
              <a:rPr lang="en-AU" sz="900" baseline="30000" dirty="0"/>
              <a:t>1</a:t>
            </a:r>
          </a:p>
          <a:p>
            <a:endParaRPr lang="en-AU" sz="900" baseline="30000" dirty="0"/>
          </a:p>
          <a:p>
            <a:r>
              <a:rPr lang="en-US" sz="900" b="1" i="1" dirty="0">
                <a:solidFill>
                  <a:srgbClr val="0081FF"/>
                </a:solidFill>
              </a:rPr>
              <a:t>- Ultrasound probes used during surgical procedures </a:t>
            </a:r>
            <a:r>
              <a:rPr lang="en-US" sz="900" b="1" dirty="0">
                <a:solidFill>
                  <a:srgbClr val="0081FF"/>
                </a:solidFill>
              </a:rPr>
              <a:t>also can contact sterile body sites</a:t>
            </a:r>
            <a:r>
              <a:rPr lang="en-US" sz="900" dirty="0"/>
              <a:t>. These probes can be covered with a sterile sheath to reduce the level of contamination on the probe and reduce the risk for infection. However, because the sheath does not completely protect the probe, </a:t>
            </a:r>
            <a:r>
              <a:rPr lang="en-US" sz="900" b="1" i="1" dirty="0">
                <a:solidFill>
                  <a:srgbClr val="0081FF"/>
                </a:solidFill>
              </a:rPr>
              <a:t>the probes should be sterilized between each patient use as with other critical items. If this is not possible, at a minimum the probe should be high-level disinfected and covered with a sterile probe cover</a:t>
            </a:r>
            <a:r>
              <a:rPr lang="en-US" sz="900" dirty="0"/>
              <a:t>.”</a:t>
            </a:r>
            <a:endParaRPr lang="en-AU" sz="900" baseline="30000" dirty="0"/>
          </a:p>
        </p:txBody>
      </p:sp>
      <p:sp>
        <p:nvSpPr>
          <p:cNvPr id="5" name="TextBox 4"/>
          <p:cNvSpPr txBox="1"/>
          <p:nvPr/>
        </p:nvSpPr>
        <p:spPr>
          <a:xfrm>
            <a:off x="137139" y="5984136"/>
            <a:ext cx="4507696" cy="830997"/>
          </a:xfrm>
          <a:prstGeom prst="rect">
            <a:avLst/>
          </a:prstGeom>
          <a:solidFill>
            <a:schemeClr val="bg1">
              <a:lumMod val="95000"/>
            </a:schemeClr>
          </a:solidFill>
          <a:ln>
            <a:noFill/>
          </a:ln>
        </p:spPr>
        <p:txBody>
          <a:bodyPr wrap="square" rtlCol="0">
            <a:spAutoFit/>
          </a:bodyPr>
          <a:lstStyle/>
          <a:p>
            <a:pPr algn="ctr"/>
            <a:r>
              <a:rPr lang="en-AU" sz="1600" b="1" i="1" dirty="0"/>
              <a:t>Semi-critical and critical ultrasound transducers must minimally undergo HLD even if used with a sheath</a:t>
            </a:r>
          </a:p>
        </p:txBody>
      </p:sp>
      <p:grpSp>
        <p:nvGrpSpPr>
          <p:cNvPr id="6" name="Group 5"/>
          <p:cNvGrpSpPr/>
          <p:nvPr/>
        </p:nvGrpSpPr>
        <p:grpSpPr>
          <a:xfrm rot="5400000">
            <a:off x="1770504" y="3771157"/>
            <a:ext cx="831207" cy="3614169"/>
            <a:chOff x="4695157" y="2536166"/>
            <a:chExt cx="831207" cy="2324555"/>
          </a:xfrm>
        </p:grpSpPr>
        <p:sp>
          <p:nvSpPr>
            <p:cNvPr id="33" name="Right Bracket 32"/>
            <p:cNvSpPr/>
            <p:nvPr/>
          </p:nvSpPr>
          <p:spPr>
            <a:xfrm>
              <a:off x="4695157" y="2536166"/>
              <a:ext cx="467591" cy="2324555"/>
            </a:xfrm>
            <a:prstGeom prst="rightBracket">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4" name="Right Arrow 33"/>
            <p:cNvSpPr/>
            <p:nvPr/>
          </p:nvSpPr>
          <p:spPr>
            <a:xfrm>
              <a:off x="5150223" y="3696488"/>
              <a:ext cx="376141" cy="8990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chemeClr val="tx1"/>
                </a:solidFill>
              </a:endParaRPr>
            </a:p>
          </p:txBody>
        </p:sp>
        <p:sp>
          <p:nvSpPr>
            <p:cNvPr id="35" name="TextBox 34"/>
            <p:cNvSpPr txBox="1"/>
            <p:nvPr/>
          </p:nvSpPr>
          <p:spPr>
            <a:xfrm rot="16200000">
              <a:off x="4317447" y="3556774"/>
              <a:ext cx="1211270" cy="369332"/>
            </a:xfrm>
            <a:prstGeom prst="rect">
              <a:avLst/>
            </a:prstGeom>
            <a:noFill/>
            <a:ln>
              <a:noFill/>
            </a:ln>
          </p:spPr>
          <p:txBody>
            <a:bodyPr wrap="square" rtlCol="0">
              <a:spAutoFit/>
            </a:bodyPr>
            <a:lstStyle/>
            <a:p>
              <a:pPr algn="ctr"/>
              <a:r>
                <a:rPr lang="en-AU" b="1" dirty="0"/>
                <a:t>Agree </a:t>
              </a:r>
            </a:p>
          </p:txBody>
        </p:sp>
      </p:grpSp>
      <p:sp>
        <p:nvSpPr>
          <p:cNvPr id="4" name="Slide Number Placeholder 3"/>
          <p:cNvSpPr>
            <a:spLocks noGrp="1"/>
          </p:cNvSpPr>
          <p:nvPr>
            <p:ph type="sldNum" sz="quarter" idx="12"/>
          </p:nvPr>
        </p:nvSpPr>
        <p:spPr>
          <a:xfrm>
            <a:off x="6553200" y="6445801"/>
            <a:ext cx="2133600" cy="365125"/>
          </a:xfrm>
        </p:spPr>
        <p:txBody>
          <a:bodyPr/>
          <a:lstStyle/>
          <a:p>
            <a:fld id="{C798CA1D-868D-471F-BD3A-35C21776C2D5}" type="slidenum">
              <a:rPr lang="en-US" smtClean="0"/>
              <a:t>2</a:t>
            </a:fld>
            <a:endParaRPr lang="en-US" dirty="0"/>
          </a:p>
        </p:txBody>
      </p:sp>
      <p:sp>
        <p:nvSpPr>
          <p:cNvPr id="15" name="Rectangle 14"/>
          <p:cNvSpPr/>
          <p:nvPr/>
        </p:nvSpPr>
        <p:spPr>
          <a:xfrm>
            <a:off x="5998784" y="2827840"/>
            <a:ext cx="1118728" cy="415498"/>
          </a:xfrm>
          <a:prstGeom prst="rect">
            <a:avLst/>
          </a:prstGeom>
        </p:spPr>
        <p:txBody>
          <a:bodyPr wrap="square">
            <a:spAutoFit/>
          </a:bodyPr>
          <a:lstStyle/>
          <a:p>
            <a:pPr algn="ctr"/>
            <a:r>
              <a:rPr lang="en-US" sz="2100" dirty="0">
                <a:ea typeface="ＭＳ Ｐゴシック" charset="-128"/>
                <a:cs typeface="GE Inspira Medium"/>
              </a:rPr>
              <a:t>AAMI</a:t>
            </a:r>
            <a:endParaRPr lang="en-AU" sz="2100" dirty="0"/>
          </a:p>
        </p:txBody>
      </p:sp>
      <p:sp>
        <p:nvSpPr>
          <p:cNvPr id="19" name="TextBox 18"/>
          <p:cNvSpPr txBox="1"/>
          <p:nvPr/>
        </p:nvSpPr>
        <p:spPr>
          <a:xfrm>
            <a:off x="6132883" y="3164784"/>
            <a:ext cx="2672267" cy="646331"/>
          </a:xfrm>
          <a:prstGeom prst="rect">
            <a:avLst/>
          </a:prstGeom>
          <a:noFill/>
        </p:spPr>
        <p:txBody>
          <a:bodyPr wrap="square" rtlCol="0">
            <a:spAutoFit/>
          </a:bodyPr>
          <a:lstStyle/>
          <a:p>
            <a:r>
              <a:rPr lang="en-AU" sz="900" dirty="0"/>
              <a:t>“Semicritical devices should be sterilized, if possible. However, if sterilization is not feasible, the device, at a minimum, must be subjected to a high-level disinfection process…”</a:t>
            </a:r>
            <a:r>
              <a:rPr lang="en-AU" sz="900" baseline="30000" dirty="0"/>
              <a:t> 4</a:t>
            </a:r>
            <a:r>
              <a:rPr lang="en-AU" sz="900" dirty="0"/>
              <a:t>   </a:t>
            </a:r>
          </a:p>
        </p:txBody>
      </p:sp>
      <p:sp>
        <p:nvSpPr>
          <p:cNvPr id="21" name="Rectangle 20"/>
          <p:cNvSpPr/>
          <p:nvPr/>
        </p:nvSpPr>
        <p:spPr>
          <a:xfrm>
            <a:off x="5180579" y="1683358"/>
            <a:ext cx="1295657" cy="415498"/>
          </a:xfrm>
          <a:prstGeom prst="rect">
            <a:avLst/>
          </a:prstGeom>
        </p:spPr>
        <p:txBody>
          <a:bodyPr wrap="square">
            <a:spAutoFit/>
          </a:bodyPr>
          <a:lstStyle/>
          <a:p>
            <a:pPr algn="ctr"/>
            <a:r>
              <a:rPr lang="en-US" sz="2100" dirty="0">
                <a:ea typeface="ＭＳ Ｐゴシック" charset="-128"/>
                <a:cs typeface="GE Inspira Medium"/>
              </a:rPr>
              <a:t>FDA</a:t>
            </a:r>
            <a:endParaRPr lang="en-AU" sz="2100" dirty="0"/>
          </a:p>
        </p:txBody>
      </p:sp>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7195" y="1623212"/>
            <a:ext cx="989706" cy="1298093"/>
          </a:xfrm>
          <a:prstGeom prst="rect">
            <a:avLst/>
          </a:prstGeom>
          <a:ln w="3175">
            <a:solidFill>
              <a:srgbClr val="000000"/>
            </a:solidFill>
          </a:ln>
        </p:spPr>
      </p:pic>
      <p:sp>
        <p:nvSpPr>
          <p:cNvPr id="25" name="Rectangle 24"/>
          <p:cNvSpPr/>
          <p:nvPr/>
        </p:nvSpPr>
        <p:spPr>
          <a:xfrm>
            <a:off x="5469830" y="2040352"/>
            <a:ext cx="3450462" cy="507831"/>
          </a:xfrm>
          <a:prstGeom prst="rect">
            <a:avLst/>
          </a:prstGeom>
        </p:spPr>
        <p:txBody>
          <a:bodyPr wrap="square">
            <a:spAutoFit/>
          </a:bodyPr>
          <a:lstStyle/>
          <a:p>
            <a:r>
              <a:rPr lang="en-AU" sz="900" dirty="0"/>
              <a:t>“Semicritical devices…sterilize these devices between uses whenever feasible, but high level disinfection is minimally acceptable.”</a:t>
            </a:r>
            <a:r>
              <a:rPr lang="en-AU" sz="900" baseline="30000" dirty="0"/>
              <a:t> 3</a:t>
            </a:r>
          </a:p>
        </p:txBody>
      </p:sp>
      <p:sp>
        <p:nvSpPr>
          <p:cNvPr id="26" name="Rectangle 25"/>
          <p:cNvSpPr/>
          <p:nvPr/>
        </p:nvSpPr>
        <p:spPr>
          <a:xfrm>
            <a:off x="6542370" y="4182568"/>
            <a:ext cx="1118728" cy="415498"/>
          </a:xfrm>
          <a:prstGeom prst="rect">
            <a:avLst/>
          </a:prstGeom>
        </p:spPr>
        <p:txBody>
          <a:bodyPr wrap="square">
            <a:spAutoFit/>
          </a:bodyPr>
          <a:lstStyle/>
          <a:p>
            <a:pPr algn="ctr"/>
            <a:r>
              <a:rPr lang="en-US" sz="2100" dirty="0">
                <a:ea typeface="ＭＳ Ｐゴシック" charset="-128"/>
              </a:rPr>
              <a:t>TJC</a:t>
            </a:r>
            <a:endParaRPr lang="en-AU" sz="2100" dirty="0"/>
          </a:p>
        </p:txBody>
      </p:sp>
      <p:sp>
        <p:nvSpPr>
          <p:cNvPr id="28" name="TextBox 27"/>
          <p:cNvSpPr txBox="1"/>
          <p:nvPr/>
        </p:nvSpPr>
        <p:spPr>
          <a:xfrm>
            <a:off x="6757057" y="4479979"/>
            <a:ext cx="2230165" cy="646331"/>
          </a:xfrm>
          <a:prstGeom prst="rect">
            <a:avLst/>
          </a:prstGeom>
          <a:noFill/>
        </p:spPr>
        <p:txBody>
          <a:bodyPr wrap="square" rtlCol="0">
            <a:spAutoFit/>
          </a:bodyPr>
          <a:lstStyle/>
          <a:p>
            <a:r>
              <a:rPr lang="en-AU" sz="900" dirty="0"/>
              <a:t>Semi-critical devices that contact mucous membranes or non-intact skin should minimally undergo High Level Disinfection.</a:t>
            </a:r>
            <a:r>
              <a:rPr lang="en-AU" sz="900" baseline="30000" dirty="0"/>
              <a:t> 5</a:t>
            </a:r>
          </a:p>
        </p:txBody>
      </p:sp>
      <p:grpSp>
        <p:nvGrpSpPr>
          <p:cNvPr id="29" name="Group 28"/>
          <p:cNvGrpSpPr/>
          <p:nvPr/>
        </p:nvGrpSpPr>
        <p:grpSpPr>
          <a:xfrm rot="5400000">
            <a:off x="6462387" y="3647412"/>
            <a:ext cx="873535" cy="4042276"/>
            <a:chOff x="4695157" y="2536166"/>
            <a:chExt cx="873535" cy="2324555"/>
          </a:xfrm>
        </p:grpSpPr>
        <p:sp>
          <p:nvSpPr>
            <p:cNvPr id="30" name="Right Bracket 29"/>
            <p:cNvSpPr/>
            <p:nvPr/>
          </p:nvSpPr>
          <p:spPr>
            <a:xfrm>
              <a:off x="4695157" y="2536166"/>
              <a:ext cx="467591" cy="2324555"/>
            </a:xfrm>
            <a:prstGeom prst="rightBracket">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1" name="Right Arrow 30"/>
            <p:cNvSpPr/>
            <p:nvPr/>
          </p:nvSpPr>
          <p:spPr>
            <a:xfrm>
              <a:off x="5177815" y="3758548"/>
              <a:ext cx="390877" cy="8990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schemeClr val="tx1"/>
                </a:solidFill>
              </a:endParaRPr>
            </a:p>
          </p:txBody>
        </p:sp>
        <p:sp>
          <p:nvSpPr>
            <p:cNvPr id="32" name="TextBox 31"/>
            <p:cNvSpPr txBox="1"/>
            <p:nvPr/>
          </p:nvSpPr>
          <p:spPr>
            <a:xfrm rot="16200000">
              <a:off x="4353849" y="3642971"/>
              <a:ext cx="1211270" cy="369332"/>
            </a:xfrm>
            <a:prstGeom prst="rect">
              <a:avLst/>
            </a:prstGeom>
            <a:noFill/>
            <a:ln>
              <a:noFill/>
            </a:ln>
          </p:spPr>
          <p:txBody>
            <a:bodyPr wrap="square" rtlCol="0">
              <a:spAutoFit/>
            </a:bodyPr>
            <a:lstStyle/>
            <a:p>
              <a:pPr algn="ctr"/>
              <a:r>
                <a:rPr lang="en-AU" b="1" dirty="0"/>
                <a:t>Agree </a:t>
              </a:r>
            </a:p>
          </p:txBody>
        </p:sp>
      </p:grpSp>
      <p:sp>
        <p:nvSpPr>
          <p:cNvPr id="36" name="TextBox 35"/>
          <p:cNvSpPr txBox="1"/>
          <p:nvPr/>
        </p:nvSpPr>
        <p:spPr>
          <a:xfrm>
            <a:off x="4766161" y="6085210"/>
            <a:ext cx="4265985" cy="584775"/>
          </a:xfrm>
          <a:prstGeom prst="rect">
            <a:avLst/>
          </a:prstGeom>
          <a:solidFill>
            <a:schemeClr val="bg1">
              <a:lumMod val="95000"/>
            </a:schemeClr>
          </a:solidFill>
        </p:spPr>
        <p:txBody>
          <a:bodyPr wrap="square" rtlCol="0">
            <a:spAutoFit/>
          </a:bodyPr>
          <a:lstStyle/>
          <a:p>
            <a:r>
              <a:rPr lang="en-AU" sz="1600" b="1" i="1" dirty="0"/>
              <a:t>Semi-critical reusable medical devices must minimally undergo HLD</a:t>
            </a:r>
          </a:p>
        </p:txBody>
      </p:sp>
      <p:pic>
        <p:nvPicPr>
          <p:cNvPr id="20" name="Picture 19"/>
          <p:cNvPicPr>
            <a:picLocks noChangeAspect="1"/>
          </p:cNvPicPr>
          <p:nvPr/>
        </p:nvPicPr>
        <p:blipFill rotWithShape="1">
          <a:blip r:embed="rId5"/>
          <a:srcRect l="37875" t="9556" r="37750" b="29556"/>
          <a:stretch/>
        </p:blipFill>
        <p:spPr>
          <a:xfrm>
            <a:off x="5148216" y="2718012"/>
            <a:ext cx="984667" cy="1383583"/>
          </a:xfrm>
          <a:prstGeom prst="rect">
            <a:avLst/>
          </a:prstGeom>
          <a:ln w="3175">
            <a:solidFill>
              <a:srgbClr val="000000"/>
            </a:solidFill>
          </a:ln>
        </p:spPr>
      </p:pic>
      <p:pic>
        <p:nvPicPr>
          <p:cNvPr id="27" name="Picture 26"/>
          <p:cNvPicPr>
            <a:picLocks noChangeAspect="1"/>
          </p:cNvPicPr>
          <p:nvPr/>
        </p:nvPicPr>
        <p:blipFill>
          <a:blip r:embed="rId6"/>
          <a:stretch>
            <a:fillRect/>
          </a:stretch>
        </p:blipFill>
        <p:spPr>
          <a:xfrm>
            <a:off x="5625335" y="3982536"/>
            <a:ext cx="1110631" cy="1383583"/>
          </a:xfrm>
          <a:prstGeom prst="rect">
            <a:avLst/>
          </a:prstGeom>
          <a:ln w="3175">
            <a:solidFill>
              <a:srgbClr val="000000"/>
            </a:solidFill>
          </a:ln>
        </p:spPr>
      </p:pic>
      <p:sp>
        <p:nvSpPr>
          <p:cNvPr id="39" name="Title 1"/>
          <p:cNvSpPr txBox="1">
            <a:spLocks/>
          </p:cNvSpPr>
          <p:nvPr/>
        </p:nvSpPr>
        <p:spPr>
          <a:xfrm>
            <a:off x="657539" y="877676"/>
            <a:ext cx="8217243" cy="3528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AU" sz="2700" dirty="0"/>
              <a:t>Standards and Guidelines recommend HLD</a:t>
            </a:r>
          </a:p>
        </p:txBody>
      </p:sp>
      <p:sp>
        <p:nvSpPr>
          <p:cNvPr id="40" name="Title 1"/>
          <p:cNvSpPr txBox="1">
            <a:spLocks/>
          </p:cNvSpPr>
          <p:nvPr/>
        </p:nvSpPr>
        <p:spPr>
          <a:xfrm>
            <a:off x="5487716" y="1355675"/>
            <a:ext cx="3259591" cy="3528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sz="1800" dirty="0"/>
              <a:t>Current Standards</a:t>
            </a:r>
            <a:endParaRPr lang="en-AU" sz="1800" dirty="0"/>
          </a:p>
        </p:txBody>
      </p:sp>
    </p:spTree>
    <p:extLst>
      <p:ext uri="{BB962C8B-B14F-4D97-AF65-F5344CB8AC3E}">
        <p14:creationId xmlns:p14="http://schemas.microsoft.com/office/powerpoint/2010/main" val="12968990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92D2"/>
      </a:dk2>
      <a:lt2>
        <a:srgbClr val="DDDEDD"/>
      </a:lt2>
      <a:accent1>
        <a:srgbClr val="003CA9"/>
      </a:accent1>
      <a:accent2>
        <a:srgbClr val="F48603"/>
      </a:accent2>
      <a:accent3>
        <a:srgbClr val="871E87"/>
      </a:accent3>
      <a:accent4>
        <a:srgbClr val="39B54A"/>
      </a:accent4>
      <a:accent5>
        <a:srgbClr val="AD68AF"/>
      </a:accent5>
      <a:accent6>
        <a:srgbClr val="ED2828"/>
      </a:accent6>
      <a:hlink>
        <a:srgbClr val="005AFF"/>
      </a:hlink>
      <a:folHlink>
        <a:srgbClr val="96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25260</TotalTime>
  <Words>577</Words>
  <Application>Microsoft Office PowerPoint</Application>
  <PresentationFormat>On-screen Show (4:3)</PresentationFormat>
  <Paragraphs>42</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ＭＳ Ｐゴシック</vt:lpstr>
      <vt:lpstr>Arial</vt:lpstr>
      <vt:lpstr>GE Inspira</vt:lpstr>
      <vt:lpstr>GE Inspira Medium</vt:lpstr>
      <vt:lpstr>Office Theme</vt:lpstr>
      <vt:lpstr>Custom Design</vt:lpstr>
      <vt:lpstr>There is international consensus on the requirement to apply HLD to semi-critical ultrasound (US) transducers (including surface probes), regardless of whether a probe cover/sheath is used.  Note, critical US transducers should be sterilized, or can also be  HLD and used with a sterile sheath.</vt:lpstr>
      <vt:lpstr>Current Guidelines</vt:lpstr>
    </vt:vector>
  </TitlesOfParts>
  <Company>CMC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Fish</dc:creator>
  <cp:lastModifiedBy>LORENA GONZALEZ-JUAREZ</cp:lastModifiedBy>
  <cp:revision>959</cp:revision>
  <cp:lastPrinted>2017-09-07T07:13:06Z</cp:lastPrinted>
  <dcterms:created xsi:type="dcterms:W3CDTF">2015-06-11T04:59:10Z</dcterms:created>
  <dcterms:modified xsi:type="dcterms:W3CDTF">2018-06-28T22:07:47Z</dcterms:modified>
</cp:coreProperties>
</file>