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3" r:id="rId2"/>
    <p:sldId id="286" r:id="rId3"/>
    <p:sldId id="285" r:id="rId4"/>
    <p:sldId id="257" r:id="rId5"/>
    <p:sldId id="258" r:id="rId6"/>
    <p:sldId id="272" r:id="rId7"/>
    <p:sldId id="259" r:id="rId8"/>
    <p:sldId id="289" r:id="rId9"/>
    <p:sldId id="260" r:id="rId10"/>
    <p:sldId id="261" r:id="rId11"/>
    <p:sldId id="287" r:id="rId12"/>
    <p:sldId id="262" r:id="rId13"/>
    <p:sldId id="263" r:id="rId14"/>
    <p:sldId id="264" r:id="rId15"/>
    <p:sldId id="268" r:id="rId16"/>
    <p:sldId id="270" r:id="rId17"/>
    <p:sldId id="280" r:id="rId18"/>
    <p:sldId id="281" r:id="rId19"/>
    <p:sldId id="276" r:id="rId20"/>
    <p:sldId id="279" r:id="rId21"/>
    <p:sldId id="288" r:id="rId22"/>
    <p:sldId id="273" r:id="rId23"/>
    <p:sldId id="265" r:id="rId24"/>
    <p:sldId id="282" r:id="rId25"/>
    <p:sldId id="266" r:id="rId26"/>
    <p:sldId id="275" r:id="rId27"/>
    <p:sldId id="284" r:id="rId28"/>
  </p:sldIdLst>
  <p:sldSz cx="12192000" cy="6858000"/>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initials="G" lastIdx="21" clrIdx="0"/>
  <p:cmAuthor id="2" name="Thomas Wilkinson" initials="TW" lastIdx="2" clrIdx="1">
    <p:extLst>
      <p:ext uri="{19B8F6BF-5375-455C-9EA6-DF929625EA0E}">
        <p15:presenceInfo xmlns:p15="http://schemas.microsoft.com/office/powerpoint/2012/main" userId="c9f62a970b12ab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084" autoAdjust="0"/>
  </p:normalViewPr>
  <p:slideViewPr>
    <p:cSldViewPr snapToGrid="0">
      <p:cViewPr varScale="1">
        <p:scale>
          <a:sx n="103" d="100"/>
          <a:sy n="103"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04T08:20:12.369" idx="1">
    <p:pos x="5760" y="1856"/>
    <p:text>Layout revisions - get graphic elements from Kevin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04T08:24:25.221" idx="2">
    <p:pos x="4435" y="139"/>
    <p:text>cont'd to what?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B6CECA8F-7584-4C32-B95C-4BB18CF6F3A4}" type="datetimeFigureOut">
              <a:rPr lang="en-US" smtClean="0"/>
              <a:t>3/1/2018</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B7943C24-750B-490E-A2C8-875E783C170A}" type="slidenum">
              <a:rPr lang="en-US" smtClean="0"/>
              <a:t>‹#›</a:t>
            </a:fld>
            <a:endParaRPr lang="en-US"/>
          </a:p>
        </p:txBody>
      </p:sp>
    </p:spTree>
    <p:extLst>
      <p:ext uri="{BB962C8B-B14F-4D97-AF65-F5344CB8AC3E}">
        <p14:creationId xmlns:p14="http://schemas.microsoft.com/office/powerpoint/2010/main" val="180479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1</a:t>
            </a:fld>
            <a:endParaRPr lang="en-US"/>
          </a:p>
        </p:txBody>
      </p:sp>
    </p:spTree>
    <p:extLst>
      <p:ext uri="{BB962C8B-B14F-4D97-AF65-F5344CB8AC3E}">
        <p14:creationId xmlns:p14="http://schemas.microsoft.com/office/powerpoint/2010/main" val="39011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treat post op </a:t>
            </a:r>
          </a:p>
          <a:p>
            <a:r>
              <a:rPr lang="en-US" dirty="0"/>
              <a:t>Opportunity to treat staff – carriers……..   Nurse NICU – lost job story?</a:t>
            </a:r>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12</a:t>
            </a:fld>
            <a:endParaRPr lang="en-US" sz="1300" dirty="0">
              <a:solidFill>
                <a:prstClr val="black"/>
              </a:solidFill>
              <a:latin typeface="Calibri"/>
            </a:endParaRPr>
          </a:p>
        </p:txBody>
      </p:sp>
    </p:spTree>
    <p:extLst>
      <p:ext uri="{BB962C8B-B14F-4D97-AF65-F5344CB8AC3E}">
        <p14:creationId xmlns:p14="http://schemas.microsoft.com/office/powerpoint/2010/main" val="343067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13</a:t>
            </a:fld>
            <a:endParaRPr lang="en-US"/>
          </a:p>
        </p:txBody>
      </p:sp>
    </p:spTree>
    <p:extLst>
      <p:ext uri="{BB962C8B-B14F-4D97-AF65-F5344CB8AC3E}">
        <p14:creationId xmlns:p14="http://schemas.microsoft.com/office/powerpoint/2010/main" val="293154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14</a:t>
            </a:fld>
            <a:endParaRPr lang="en-US"/>
          </a:p>
        </p:txBody>
      </p:sp>
    </p:spTree>
    <p:extLst>
      <p:ext uri="{BB962C8B-B14F-4D97-AF65-F5344CB8AC3E}">
        <p14:creationId xmlns:p14="http://schemas.microsoft.com/office/powerpoint/2010/main" val="18077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15</a:t>
            </a:fld>
            <a:endParaRPr lang="en-US"/>
          </a:p>
        </p:txBody>
      </p:sp>
    </p:spTree>
    <p:extLst>
      <p:ext uri="{BB962C8B-B14F-4D97-AF65-F5344CB8AC3E}">
        <p14:creationId xmlns:p14="http://schemas.microsoft.com/office/powerpoint/2010/main" val="428036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16</a:t>
            </a:fld>
            <a:endParaRPr lang="en-US" sz="1300" dirty="0">
              <a:solidFill>
                <a:prstClr val="black"/>
              </a:solidFill>
              <a:latin typeface="Calibri"/>
            </a:endParaRPr>
          </a:p>
        </p:txBody>
      </p:sp>
    </p:spTree>
    <p:extLst>
      <p:ext uri="{BB962C8B-B14F-4D97-AF65-F5344CB8AC3E}">
        <p14:creationId xmlns:p14="http://schemas.microsoft.com/office/powerpoint/2010/main" val="183225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3C24-750B-490E-A2C8-875E783C170A}" type="slidenum">
              <a:rPr lang="en-US" smtClean="0"/>
              <a:t>17</a:t>
            </a:fld>
            <a:endParaRPr lang="en-US"/>
          </a:p>
        </p:txBody>
      </p:sp>
    </p:spTree>
    <p:extLst>
      <p:ext uri="{BB962C8B-B14F-4D97-AF65-F5344CB8AC3E}">
        <p14:creationId xmlns:p14="http://schemas.microsoft.com/office/powerpoint/2010/main" val="229342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18</a:t>
            </a:fld>
            <a:endParaRPr lang="en-US"/>
          </a:p>
        </p:txBody>
      </p:sp>
    </p:spTree>
    <p:extLst>
      <p:ext uri="{BB962C8B-B14F-4D97-AF65-F5344CB8AC3E}">
        <p14:creationId xmlns:p14="http://schemas.microsoft.com/office/powerpoint/2010/main" val="244789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malignancy, especially those with hematological malignancy, are well known to be very susceptible to infection in general, because of bone marrow suppression induced by anticancer chemotherapy in addition to the nature of the disease itself. Accordingly, the risk of MRSA infection is very high in these patients, and the infection is often fatal.</a:t>
            </a:r>
          </a:p>
          <a:p>
            <a:endParaRPr lang="en-US" dirty="0"/>
          </a:p>
          <a:p>
            <a:r>
              <a:rPr lang="en-US" dirty="0"/>
              <a:t>Cancer patients may have multiple predisposing factors that increase the risk of infection. Chemotherapy, radiation therapy, surgery, stem cell transplantation, bone marrow transplantation or steroids in addition to the cancer itself can suppress the immune system.</a:t>
            </a:r>
          </a:p>
          <a:p>
            <a:endParaRPr lang="en-US" dirty="0"/>
          </a:p>
          <a:p>
            <a:r>
              <a:rPr lang="en-US" dirty="0"/>
              <a:t>Hemodialysis patients have a strongly increased absolute risk and relative risk (RR) for morbidity and mortality from MRSA. Infection accounts for 12 to 36% of the mortality in patients with ESRD (end-stage renal disease) and is second only to cardiovascular disease as a cause of death. Septicemia is responsible for approximately three quarters of the infectious mortality </a:t>
            </a:r>
          </a:p>
          <a:p>
            <a:r>
              <a:rPr lang="en-US" dirty="0"/>
              <a:t>.</a:t>
            </a:r>
          </a:p>
          <a:p>
            <a:pPr defTabSz="940643">
              <a:defRPr/>
            </a:pPr>
            <a:r>
              <a:rPr lang="en-US" b="1" dirty="0">
                <a:solidFill>
                  <a:srgbClr val="4F81BD">
                    <a:lumMod val="75000"/>
                  </a:srgbClr>
                </a:solidFill>
              </a:rPr>
              <a:t>Dialysis Patients </a:t>
            </a:r>
            <a:r>
              <a:rPr lang="en-US" dirty="0">
                <a:solidFill>
                  <a:srgbClr val="4F81BD">
                    <a:lumMod val="75000"/>
                  </a:srgbClr>
                </a:solidFill>
              </a:rPr>
              <a:t>are particularly vulnerable to infections caused by S. aureus. S. aureus accounts for &gt;8% of the mortality in the dialysis population and is the leading cause of mainly Vascular Access-site–related infections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19</a:t>
            </a:fld>
            <a:endParaRPr lang="en-US" sz="1300" dirty="0">
              <a:solidFill>
                <a:prstClr val="black"/>
              </a:solidFill>
              <a:latin typeface="Calibri"/>
            </a:endParaRPr>
          </a:p>
        </p:txBody>
      </p:sp>
    </p:spTree>
    <p:extLst>
      <p:ext uri="{BB962C8B-B14F-4D97-AF65-F5344CB8AC3E}">
        <p14:creationId xmlns:p14="http://schemas.microsoft.com/office/powerpoint/2010/main" val="349109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20</a:t>
            </a:fld>
            <a:endParaRPr lang="en-US"/>
          </a:p>
        </p:txBody>
      </p:sp>
    </p:spTree>
    <p:extLst>
      <p:ext uri="{BB962C8B-B14F-4D97-AF65-F5344CB8AC3E}">
        <p14:creationId xmlns:p14="http://schemas.microsoft.com/office/powerpoint/2010/main" val="2287868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21</a:t>
            </a:fld>
            <a:endParaRPr lang="en-US"/>
          </a:p>
        </p:txBody>
      </p:sp>
    </p:spTree>
    <p:extLst>
      <p:ext uri="{BB962C8B-B14F-4D97-AF65-F5344CB8AC3E}">
        <p14:creationId xmlns:p14="http://schemas.microsoft.com/office/powerpoint/2010/main" val="221684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2</a:t>
            </a:fld>
            <a:endParaRPr lang="en-US"/>
          </a:p>
        </p:txBody>
      </p:sp>
    </p:spTree>
    <p:extLst>
      <p:ext uri="{BB962C8B-B14F-4D97-AF65-F5344CB8AC3E}">
        <p14:creationId xmlns:p14="http://schemas.microsoft.com/office/powerpoint/2010/main" val="38541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ym typeface="Wingdings" panose="05000000000000000000" pitchFamily="2" charset="2"/>
              </a:rPr>
              <a:t>Mupirocin is an antibiotic- it can only be used with patients that are known carriers. Should not be used prophylactically. That means it can not be used for universal decolonization of surgery patients – even though every surgery has a risk of SSI.</a:t>
            </a:r>
          </a:p>
          <a:p>
            <a:r>
              <a:rPr lang="en-US" baseline="0" dirty="0">
                <a:sym typeface="Wingdings" panose="05000000000000000000" pitchFamily="2" charset="2"/>
              </a:rPr>
              <a:t>Compliance with mupirocin is about 60% - so 40% of all patients who show up for surgery have not followed the application protocol – they are not decolonized. NOZIN eliminates this risk because you apply immediately before surgery</a:t>
            </a:r>
          </a:p>
          <a:p>
            <a:endParaRPr lang="en-US" baseline="0" dirty="0">
              <a:sym typeface="Wingdings" panose="05000000000000000000" pitchFamily="2" charset="2"/>
            </a:endParaRPr>
          </a:p>
          <a:p>
            <a:r>
              <a:rPr lang="en-US" baseline="0" dirty="0">
                <a:sym typeface="Wingdings" panose="05000000000000000000" pitchFamily="2" charset="2"/>
              </a:rPr>
              <a:t>Povidone iodine is a messy, unpleasant product that can only be used once, pre-op. Patients and staff hate it.</a:t>
            </a:r>
          </a:p>
          <a:p>
            <a:endParaRPr lang="en-US" baseline="0" dirty="0">
              <a:sym typeface="Wingdings" panose="05000000000000000000" pitchFamily="2" charset="2"/>
            </a:endParaRPr>
          </a:p>
          <a:p>
            <a:r>
              <a:rPr lang="en-US" baseline="0" dirty="0">
                <a:sym typeface="Wingdings" panose="05000000000000000000" pitchFamily="2" charset="2"/>
              </a:rPr>
              <a:t>Show the video – our best sales tool.</a:t>
            </a:r>
          </a:p>
          <a:p>
            <a:pPr marL="176371" indent="-176371">
              <a:buFont typeface="Wingdings" panose="05000000000000000000" pitchFamily="2" charset="2"/>
              <a:buChar char="à"/>
            </a:pPr>
            <a:endParaRPr lang="en-US" baseline="0" dirty="0">
              <a:sym typeface="Wingdings" panose="05000000000000000000" pitchFamily="2" charset="2"/>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22</a:t>
            </a:fld>
            <a:endParaRPr lang="en-US" sz="1300" dirty="0">
              <a:solidFill>
                <a:prstClr val="black"/>
              </a:solidFill>
              <a:latin typeface="Calibri"/>
            </a:endParaRPr>
          </a:p>
        </p:txBody>
      </p:sp>
    </p:spTree>
    <p:extLst>
      <p:ext uri="{BB962C8B-B14F-4D97-AF65-F5344CB8AC3E}">
        <p14:creationId xmlns:p14="http://schemas.microsoft.com/office/powerpoint/2010/main" val="31909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23</a:t>
            </a:fld>
            <a:endParaRPr lang="en-US" sz="1300" dirty="0">
              <a:solidFill>
                <a:prstClr val="black"/>
              </a:solidFill>
              <a:latin typeface="Calibri"/>
            </a:endParaRPr>
          </a:p>
        </p:txBody>
      </p:sp>
    </p:spTree>
    <p:extLst>
      <p:ext uri="{BB962C8B-B14F-4D97-AF65-F5344CB8AC3E}">
        <p14:creationId xmlns:p14="http://schemas.microsoft.com/office/powerpoint/2010/main" val="112977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24</a:t>
            </a:fld>
            <a:endParaRPr lang="en-US"/>
          </a:p>
        </p:txBody>
      </p:sp>
    </p:spTree>
    <p:extLst>
      <p:ext uri="{BB962C8B-B14F-4D97-AF65-F5344CB8AC3E}">
        <p14:creationId xmlns:p14="http://schemas.microsoft.com/office/powerpoint/2010/main" val="376155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25</a:t>
            </a:fld>
            <a:endParaRPr lang="en-US" sz="1300" dirty="0">
              <a:solidFill>
                <a:prstClr val="black"/>
              </a:solidFill>
              <a:latin typeface="Calibri"/>
            </a:endParaRPr>
          </a:p>
        </p:txBody>
      </p:sp>
    </p:spTree>
    <p:extLst>
      <p:ext uri="{BB962C8B-B14F-4D97-AF65-F5344CB8AC3E}">
        <p14:creationId xmlns:p14="http://schemas.microsoft.com/office/powerpoint/2010/main" val="364955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26</a:t>
            </a:fld>
            <a:endParaRPr lang="en-US" sz="1300" dirty="0">
              <a:solidFill>
                <a:prstClr val="black"/>
              </a:solidFill>
              <a:latin typeface="Calibri"/>
            </a:endParaRPr>
          </a:p>
        </p:txBody>
      </p:sp>
    </p:spTree>
    <p:extLst>
      <p:ext uri="{BB962C8B-B14F-4D97-AF65-F5344CB8AC3E}">
        <p14:creationId xmlns:p14="http://schemas.microsoft.com/office/powerpoint/2010/main" val="3066515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27</a:t>
            </a:fld>
            <a:endParaRPr lang="en-US"/>
          </a:p>
        </p:txBody>
      </p:sp>
    </p:spTree>
    <p:extLst>
      <p:ext uri="{BB962C8B-B14F-4D97-AF65-F5344CB8AC3E}">
        <p14:creationId xmlns:p14="http://schemas.microsoft.com/office/powerpoint/2010/main" val="354048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43C24-750B-490E-A2C8-875E783C170A}" type="slidenum">
              <a:rPr lang="en-US" smtClean="0"/>
              <a:t>3</a:t>
            </a:fld>
            <a:endParaRPr lang="en-US"/>
          </a:p>
        </p:txBody>
      </p:sp>
    </p:spTree>
    <p:extLst>
      <p:ext uri="{BB962C8B-B14F-4D97-AF65-F5344CB8AC3E}">
        <p14:creationId xmlns:p14="http://schemas.microsoft.com/office/powerpoint/2010/main" val="255907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4</a:t>
            </a:fld>
            <a:endParaRPr lang="en-US" sz="1300" dirty="0">
              <a:solidFill>
                <a:prstClr val="black"/>
              </a:solidFill>
              <a:latin typeface="Calibri"/>
            </a:endParaRPr>
          </a:p>
        </p:txBody>
      </p:sp>
    </p:spTree>
    <p:extLst>
      <p:ext uri="{BB962C8B-B14F-4D97-AF65-F5344CB8AC3E}">
        <p14:creationId xmlns:p14="http://schemas.microsoft.com/office/powerpoint/2010/main" val="219653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5</a:t>
            </a:fld>
            <a:endParaRPr lang="en-US" sz="1300" dirty="0">
              <a:solidFill>
                <a:prstClr val="black"/>
              </a:solidFill>
              <a:latin typeface="Calibri"/>
            </a:endParaRPr>
          </a:p>
        </p:txBody>
      </p:sp>
    </p:spTree>
    <p:extLst>
      <p:ext uri="{BB962C8B-B14F-4D97-AF65-F5344CB8AC3E}">
        <p14:creationId xmlns:p14="http://schemas.microsoft.com/office/powerpoint/2010/main" val="419607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6</a:t>
            </a:fld>
            <a:endParaRPr lang="en-US" sz="1300" dirty="0">
              <a:solidFill>
                <a:prstClr val="black"/>
              </a:solidFill>
              <a:latin typeface="Calibri"/>
            </a:endParaRPr>
          </a:p>
        </p:txBody>
      </p:sp>
    </p:spTree>
    <p:extLst>
      <p:ext uri="{BB962C8B-B14F-4D97-AF65-F5344CB8AC3E}">
        <p14:creationId xmlns:p14="http://schemas.microsoft.com/office/powerpoint/2010/main" val="347923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costs associated with Isolation protocols, meds, re-admits</a:t>
            </a:r>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7</a:t>
            </a:fld>
            <a:endParaRPr lang="en-US" sz="1300" dirty="0">
              <a:solidFill>
                <a:prstClr val="black"/>
              </a:solidFill>
              <a:latin typeface="Calibri"/>
            </a:endParaRPr>
          </a:p>
        </p:txBody>
      </p:sp>
    </p:spTree>
    <p:extLst>
      <p:ext uri="{BB962C8B-B14F-4D97-AF65-F5344CB8AC3E}">
        <p14:creationId xmlns:p14="http://schemas.microsoft.com/office/powerpoint/2010/main" val="9287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9</a:t>
            </a:fld>
            <a:endParaRPr lang="en-US" sz="1300" dirty="0">
              <a:solidFill>
                <a:prstClr val="black"/>
              </a:solidFill>
              <a:latin typeface="Calibri"/>
            </a:endParaRPr>
          </a:p>
        </p:txBody>
      </p:sp>
    </p:spTree>
    <p:extLst>
      <p:ext uri="{BB962C8B-B14F-4D97-AF65-F5344CB8AC3E}">
        <p14:creationId xmlns:p14="http://schemas.microsoft.com/office/powerpoint/2010/main" val="189600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643">
              <a:defRPr/>
            </a:pPr>
            <a:fld id="{42D7F997-71CB-4968-B0D2-127B69E21922}" type="slidenum">
              <a:rPr lang="en-US" sz="1300">
                <a:solidFill>
                  <a:prstClr val="black"/>
                </a:solidFill>
                <a:latin typeface="Calibri"/>
              </a:rPr>
              <a:pPr defTabSz="940643">
                <a:defRPr/>
              </a:pPr>
              <a:t>10</a:t>
            </a:fld>
            <a:endParaRPr lang="en-US" sz="1300" dirty="0">
              <a:solidFill>
                <a:prstClr val="black"/>
              </a:solidFill>
              <a:latin typeface="Calibri"/>
            </a:endParaRPr>
          </a:p>
        </p:txBody>
      </p:sp>
    </p:spTree>
    <p:extLst>
      <p:ext uri="{BB962C8B-B14F-4D97-AF65-F5344CB8AC3E}">
        <p14:creationId xmlns:p14="http://schemas.microsoft.com/office/powerpoint/2010/main" val="35356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5E44C1-7F10-4A75-8AB3-F7940DCD9D27}" type="datetime1">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234116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7672" t="-2368"/>
          <a:stretch/>
        </p:blipFill>
        <p:spPr>
          <a:xfrm rot="16200000">
            <a:off x="10593429" y="5559995"/>
            <a:ext cx="2062614" cy="55879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80D6616A-1DF3-4F7C-85CF-326D05F7C5F7}" type="datetime1">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36427" y="6453337"/>
            <a:ext cx="1294837" cy="365125"/>
          </a:xfrm>
        </p:spPr>
        <p:txBody>
          <a:bodyPr/>
          <a:lstStyle/>
          <a:p>
            <a:fld id="{1A771456-7B97-4D9D-A5EE-2B8FB7B7D794}" type="slidenum">
              <a:rPr lang="en-US" smtClean="0"/>
              <a:pPr/>
              <a:t>‹#›</a:t>
            </a:fld>
            <a:endParaRPr lang="en-US" dirty="0"/>
          </a:p>
        </p:txBody>
      </p:sp>
      <p:cxnSp>
        <p:nvCxnSpPr>
          <p:cNvPr id="8" name="Straight Connector 7"/>
          <p:cNvCxnSpPr/>
          <p:nvPr userDrawn="1"/>
        </p:nvCxnSpPr>
        <p:spPr>
          <a:xfrm>
            <a:off x="623392" y="908720"/>
            <a:ext cx="11001344" cy="0"/>
          </a:xfrm>
          <a:prstGeom prst="line">
            <a:avLst/>
          </a:prstGeom>
          <a:ln w="19050">
            <a:solidFill>
              <a:srgbClr val="CD00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1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D5641AE-9695-4842-82F6-D1E3F63BC563}" type="datetime1">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71456-7B97-4D9D-A5EE-2B8FB7B7D794}" type="slidenum">
              <a:rPr lang="en-US" smtClean="0"/>
              <a:pPr/>
              <a:t>‹#›</a:t>
            </a:fld>
            <a:endParaRPr lang="en-US" dirty="0"/>
          </a:p>
        </p:txBody>
      </p:sp>
      <p:cxnSp>
        <p:nvCxnSpPr>
          <p:cNvPr id="8" name="Straight Connector 7"/>
          <p:cNvCxnSpPr/>
          <p:nvPr userDrawn="1"/>
        </p:nvCxnSpPr>
        <p:spPr>
          <a:xfrm>
            <a:off x="623392" y="908720"/>
            <a:ext cx="11001344" cy="0"/>
          </a:xfrm>
          <a:prstGeom prst="line">
            <a:avLst/>
          </a:prstGeom>
          <a:ln w="19050">
            <a:solidFill>
              <a:srgbClr val="CD00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7672" t="-2368"/>
          <a:stretch/>
        </p:blipFill>
        <p:spPr>
          <a:xfrm rot="16200000">
            <a:off x="10593429" y="5559995"/>
            <a:ext cx="2062614" cy="55879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CC120A3D-1D76-4F0B-A8DD-58877ACC9DD3}" type="datetime1">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601696" y="6453337"/>
            <a:ext cx="1678880" cy="365125"/>
          </a:xfrm>
        </p:spPr>
        <p:txBody>
          <a:body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374222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07335C-DAF0-4287-8F96-4494E0BBFA1C}" type="datetime1">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107879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D0A2B-51E5-466C-B981-E0F0D006E863}" type="datetime1">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160724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8DB79-88B5-4B50-8B28-7801D4A555B2}" type="datetime1">
              <a:rPr lang="en-US" smtClean="0"/>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399793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9"/>
          <a:stretch>
            <a:fillRect/>
          </a:stretch>
        </p:blipFill>
        <p:spPr>
          <a:xfrm>
            <a:off x="0" y="10160"/>
            <a:ext cx="12205571" cy="6858000"/>
          </a:xfrm>
          <a:prstGeom prst="rect">
            <a:avLst/>
          </a:prstGeom>
        </p:spPr>
      </p:pic>
      <p:sp>
        <p:nvSpPr>
          <p:cNvPr id="2" name="Title Placeholder 1"/>
          <p:cNvSpPr>
            <a:spLocks noGrp="1"/>
          </p:cNvSpPr>
          <p:nvPr>
            <p:ph type="title"/>
          </p:nvPr>
        </p:nvSpPr>
        <p:spPr>
          <a:xfrm>
            <a:off x="609600" y="274638"/>
            <a:ext cx="10972800" cy="6340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4A39A-1855-46B5-A4CF-7CE82556EBB0}" type="datetime1">
              <a:rPr lang="en-US" smtClean="0"/>
              <a:t>3/1/2018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71456-7B97-4D9D-A5EE-2B8FB7B7D794}" type="slidenum">
              <a:rPr lang="en-US" smtClean="0"/>
              <a:pPr/>
              <a:t>‹#›</a:t>
            </a:fld>
            <a:endParaRPr lang="en-US" dirty="0"/>
          </a:p>
        </p:txBody>
      </p:sp>
    </p:spTree>
    <p:extLst>
      <p:ext uri="{BB962C8B-B14F-4D97-AF65-F5344CB8AC3E}">
        <p14:creationId xmlns:p14="http://schemas.microsoft.com/office/powerpoint/2010/main" val="678563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2400" kern="1200">
          <a:solidFill>
            <a:schemeClr val="tx1"/>
          </a:solidFill>
          <a:latin typeface="Helvetica Neue"/>
          <a:ea typeface="+mj-ea"/>
          <a:cs typeface="Helvetica Neue"/>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8A94897-F4FE-4738-8DFE-571D3314907A}"/>
              </a:ext>
            </a:extLst>
          </p:cNvPr>
          <p:cNvSpPr>
            <a:spLocks noGrp="1"/>
          </p:cNvSpPr>
          <p:nvPr>
            <p:ph type="sldNum" sz="quarter" idx="12"/>
          </p:nvPr>
        </p:nvSpPr>
        <p:spPr/>
        <p:txBody>
          <a:bodyPr/>
          <a:lstStyle/>
          <a:p>
            <a:fld id="{1A771456-7B97-4D9D-A5EE-2B8FB7B7D794}" type="slidenum">
              <a:rPr lang="en-US" smtClean="0"/>
              <a:pPr/>
              <a:t>1</a:t>
            </a:fld>
            <a:endParaRPr lang="en-US" dirty="0"/>
          </a:p>
        </p:txBody>
      </p:sp>
      <p:sp>
        <p:nvSpPr>
          <p:cNvPr id="3" name="Rectangle 2">
            <a:extLst>
              <a:ext uri="{FF2B5EF4-FFF2-40B4-BE49-F238E27FC236}">
                <a16:creationId xmlns:a16="http://schemas.microsoft.com/office/drawing/2014/main" xmlns="" id="{2D77C4C0-7B4C-4577-94EE-3FE214809A5E}"/>
              </a:ext>
            </a:extLst>
          </p:cNvPr>
          <p:cNvSpPr/>
          <p:nvPr/>
        </p:nvSpPr>
        <p:spPr>
          <a:xfrm>
            <a:off x="3048000" y="105013"/>
            <a:ext cx="6096000" cy="6647974"/>
          </a:xfrm>
          <a:prstGeom prst="rect">
            <a:avLst/>
          </a:prstGeom>
        </p:spPr>
        <p:txBody>
          <a:bodyPr>
            <a:spAutoFit/>
          </a:bodyPr>
          <a:lstStyle/>
          <a:p>
            <a:pPr lvl="0" algn="ctr"/>
            <a:endParaRPr lang="en-US" sz="4400" b="1" dirty="0">
              <a:solidFill>
                <a:srgbClr val="4F81BD">
                  <a:lumMod val="50000"/>
                </a:srgbClr>
              </a:solidFill>
            </a:endParaRPr>
          </a:p>
          <a:p>
            <a:pPr lvl="0" algn="ctr"/>
            <a:endParaRPr lang="en-US" sz="4400" b="1" dirty="0">
              <a:solidFill>
                <a:srgbClr val="4F81BD">
                  <a:lumMod val="50000"/>
                </a:srgbClr>
              </a:solidFill>
            </a:endParaRPr>
          </a:p>
          <a:p>
            <a:pPr lvl="0" algn="ctr"/>
            <a:r>
              <a:rPr lang="en-US" sz="4800" b="1" dirty="0">
                <a:solidFill>
                  <a:srgbClr val="1F497D"/>
                </a:solidFill>
              </a:rPr>
              <a:t>Nasal Colonization </a:t>
            </a:r>
          </a:p>
          <a:p>
            <a:pPr lvl="0" algn="ctr"/>
            <a:r>
              <a:rPr lang="en-US" sz="4800" b="1" dirty="0">
                <a:solidFill>
                  <a:srgbClr val="1F497D"/>
                </a:solidFill>
              </a:rPr>
              <a:t>Management</a:t>
            </a:r>
          </a:p>
          <a:p>
            <a:pPr lvl="0" algn="ctr"/>
            <a:endParaRPr lang="en-US" sz="1200" dirty="0">
              <a:solidFill>
                <a:srgbClr val="4F81BD">
                  <a:lumMod val="50000"/>
                </a:srgbClr>
              </a:solidFill>
            </a:endParaRPr>
          </a:p>
          <a:p>
            <a:pPr lvl="0" algn="ctr"/>
            <a:endParaRPr lang="en-US" sz="1200" dirty="0">
              <a:solidFill>
                <a:srgbClr val="4F81BD">
                  <a:lumMod val="50000"/>
                </a:srgbClr>
              </a:solidFill>
            </a:endParaRPr>
          </a:p>
          <a:p>
            <a:pPr lvl="0" algn="ctr"/>
            <a:endParaRPr lang="en-US" sz="1600" dirty="0">
              <a:solidFill>
                <a:srgbClr val="4F81BD">
                  <a:lumMod val="50000"/>
                </a:srgbClr>
              </a:solidFill>
            </a:endParaRPr>
          </a:p>
          <a:p>
            <a:pPr lvl="0" algn="ctr"/>
            <a:endParaRPr lang="en-US" sz="1600" dirty="0">
              <a:solidFill>
                <a:srgbClr val="4F81BD">
                  <a:lumMod val="50000"/>
                </a:srgbClr>
              </a:solidFill>
            </a:endParaRPr>
          </a:p>
          <a:p>
            <a:pPr lvl="0" algn="ctr"/>
            <a:endParaRPr lang="en-US" dirty="0">
              <a:solidFill>
                <a:srgbClr val="4F81BD">
                  <a:lumMod val="50000"/>
                </a:srgbClr>
              </a:solidFill>
            </a:endParaRPr>
          </a:p>
          <a:p>
            <a:pPr lvl="0" algn="ctr"/>
            <a:endParaRPr lang="en-US" dirty="0">
              <a:solidFill>
                <a:srgbClr val="4F81BD">
                  <a:lumMod val="50000"/>
                </a:srgbClr>
              </a:solidFill>
            </a:endParaRPr>
          </a:p>
          <a:p>
            <a:pPr lvl="0"/>
            <a:endParaRPr lang="en-US" dirty="0">
              <a:solidFill>
                <a:srgbClr val="4F81BD">
                  <a:lumMod val="50000"/>
                </a:srgbClr>
              </a:solidFill>
            </a:endParaRPr>
          </a:p>
          <a:p>
            <a:pPr lvl="0"/>
            <a:endParaRPr lang="en-US" dirty="0">
              <a:solidFill>
                <a:srgbClr val="4F81BD">
                  <a:lumMod val="50000"/>
                </a:srgbClr>
              </a:solidFill>
            </a:endParaRPr>
          </a:p>
          <a:p>
            <a:pPr lvl="0"/>
            <a:endParaRPr lang="en-US" dirty="0">
              <a:solidFill>
                <a:srgbClr val="4F81BD">
                  <a:lumMod val="50000"/>
                </a:srgbClr>
              </a:solidFill>
            </a:endParaRPr>
          </a:p>
          <a:p>
            <a:pPr lvl="0"/>
            <a:endParaRPr lang="en-US" dirty="0">
              <a:solidFill>
                <a:srgbClr val="4F81BD">
                  <a:lumMod val="50000"/>
                </a:srgbClr>
              </a:solidFill>
            </a:endParaRPr>
          </a:p>
          <a:p>
            <a:pPr lvl="0"/>
            <a:endParaRPr lang="en-US" dirty="0">
              <a:solidFill>
                <a:srgbClr val="4F81BD">
                  <a:lumMod val="50000"/>
                </a:srgbClr>
              </a:solidFill>
            </a:endParaRPr>
          </a:p>
          <a:p>
            <a:pPr lvl="0"/>
            <a:endParaRPr lang="en-US" sz="1200" dirty="0">
              <a:solidFill>
                <a:prstClr val="white">
                  <a:lumMod val="65000"/>
                </a:prstClr>
              </a:solidFill>
            </a:endParaRPr>
          </a:p>
          <a:p>
            <a:pPr lvl="0"/>
            <a:endParaRPr lang="en-US" sz="1200" dirty="0">
              <a:solidFill>
                <a:prstClr val="white">
                  <a:lumMod val="65000"/>
                </a:prstClr>
              </a:solidFill>
            </a:endParaRPr>
          </a:p>
          <a:p>
            <a:pPr lvl="0"/>
            <a:endParaRPr lang="en-US" sz="1200" dirty="0">
              <a:solidFill>
                <a:prstClr val="white">
                  <a:lumMod val="65000"/>
                </a:prstClr>
              </a:solidFill>
            </a:endParaRPr>
          </a:p>
          <a:p>
            <a:pPr lvl="0"/>
            <a:endParaRPr lang="en-US" sz="1200" dirty="0">
              <a:solidFill>
                <a:prstClr val="white">
                  <a:lumMod val="65000"/>
                </a:prstClr>
              </a:solidFill>
            </a:endParaRPr>
          </a:p>
          <a:p>
            <a:pPr lvl="0"/>
            <a:endParaRPr lang="en-US" sz="1200" dirty="0">
              <a:solidFill>
                <a:prstClr val="white">
                  <a:lumMod val="65000"/>
                </a:prstClr>
              </a:solidFill>
            </a:endParaRPr>
          </a:p>
        </p:txBody>
      </p:sp>
      <p:pic>
        <p:nvPicPr>
          <p:cNvPr id="4" name="Picture 3">
            <a:extLst>
              <a:ext uri="{FF2B5EF4-FFF2-40B4-BE49-F238E27FC236}">
                <a16:creationId xmlns:a16="http://schemas.microsoft.com/office/drawing/2014/main" xmlns="" id="{75F2B94D-25DD-4CD3-9780-0ADB2777CE6B}"/>
              </a:ext>
            </a:extLst>
          </p:cNvPr>
          <p:cNvPicPr>
            <a:picLocks noChangeAspect="1"/>
          </p:cNvPicPr>
          <p:nvPr/>
        </p:nvPicPr>
        <p:blipFill>
          <a:blip r:embed="rId3"/>
          <a:stretch>
            <a:fillRect/>
          </a:stretch>
        </p:blipFill>
        <p:spPr>
          <a:xfrm>
            <a:off x="5023011" y="3429000"/>
            <a:ext cx="2145978" cy="1999661"/>
          </a:xfrm>
          <a:prstGeom prst="rect">
            <a:avLst/>
          </a:prstGeom>
        </p:spPr>
      </p:pic>
    </p:spTree>
    <p:extLst>
      <p:ext uri="{BB962C8B-B14F-4D97-AF65-F5344CB8AC3E}">
        <p14:creationId xmlns:p14="http://schemas.microsoft.com/office/powerpoint/2010/main" val="64215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061640"/>
            <a:ext cx="10477500" cy="5453460"/>
          </a:xfrm>
        </p:spPr>
        <p:txBody>
          <a:bodyPr>
            <a:normAutofit/>
          </a:bodyPr>
          <a:lstStyle/>
          <a:p>
            <a:pPr marL="457200" lvl="1" indent="0">
              <a:lnSpc>
                <a:spcPct val="150000"/>
              </a:lnSpc>
              <a:buNone/>
            </a:pPr>
            <a:r>
              <a:rPr lang="en-US" sz="3200" b="1" dirty="0">
                <a:solidFill>
                  <a:srgbClr val="385D8A"/>
                </a:solidFill>
              </a:rPr>
              <a:t>FACTS</a:t>
            </a:r>
          </a:p>
          <a:p>
            <a:pPr lvl="0">
              <a:spcBef>
                <a:spcPts val="600"/>
              </a:spcBef>
              <a:spcAft>
                <a:spcPts val="1200"/>
              </a:spcAft>
            </a:pPr>
            <a:r>
              <a:rPr lang="en-US" sz="2800" b="1" dirty="0">
                <a:solidFill>
                  <a:srgbClr val="385D8A"/>
                </a:solidFill>
              </a:rPr>
              <a:t>8-10% of ICU patients (range 2-20%) are MRSA carriers </a:t>
            </a:r>
            <a:r>
              <a:rPr lang="en-US" sz="2800" b="1" baseline="30000" dirty="0">
                <a:solidFill>
                  <a:srgbClr val="385D8A"/>
                </a:solidFill>
              </a:rPr>
              <a:t>(6-8) </a:t>
            </a:r>
            <a:r>
              <a:rPr lang="en-US" sz="2800" b="1" i="1" dirty="0">
                <a:solidFill>
                  <a:srgbClr val="385D8A"/>
                </a:solidFill>
              </a:rPr>
              <a:t>on admission</a:t>
            </a:r>
          </a:p>
          <a:p>
            <a:pPr>
              <a:spcBef>
                <a:spcPts val="600"/>
              </a:spcBef>
              <a:spcAft>
                <a:spcPts val="1200"/>
              </a:spcAft>
            </a:pPr>
            <a:r>
              <a:rPr lang="en-US" sz="2800" b="1" dirty="0">
                <a:solidFill>
                  <a:srgbClr val="385D8A"/>
                </a:solidFill>
              </a:rPr>
              <a:t>8 % of patients become MRSA colonized </a:t>
            </a:r>
            <a:r>
              <a:rPr lang="en-US" sz="2800" b="1" i="1" dirty="0">
                <a:solidFill>
                  <a:srgbClr val="385D8A"/>
                </a:solidFill>
              </a:rPr>
              <a:t>in the ICU</a:t>
            </a:r>
            <a:r>
              <a:rPr lang="en-US" sz="2800" b="1" i="1" baseline="30000" dirty="0">
                <a:solidFill>
                  <a:srgbClr val="385D8A"/>
                </a:solidFill>
              </a:rPr>
              <a:t> </a:t>
            </a:r>
            <a:r>
              <a:rPr lang="en-US" sz="2800" b="1" baseline="30000" dirty="0">
                <a:solidFill>
                  <a:srgbClr val="385D8A"/>
                </a:solidFill>
              </a:rPr>
              <a:t>(5)</a:t>
            </a:r>
          </a:p>
          <a:p>
            <a:pPr>
              <a:spcBef>
                <a:spcPts val="600"/>
              </a:spcBef>
              <a:spcAft>
                <a:spcPts val="1200"/>
              </a:spcAft>
            </a:pPr>
            <a:r>
              <a:rPr lang="en-US" sz="2800" b="1" dirty="0">
                <a:solidFill>
                  <a:srgbClr val="385D8A"/>
                </a:solidFill>
              </a:rPr>
              <a:t>33% of colonized patients develop MRSA infection during ICU stay </a:t>
            </a:r>
            <a:r>
              <a:rPr lang="en-US" sz="2800" b="1" baseline="30000" dirty="0">
                <a:solidFill>
                  <a:srgbClr val="385D8A"/>
                </a:solidFill>
              </a:rPr>
              <a:t>(2)</a:t>
            </a:r>
          </a:p>
          <a:p>
            <a:pPr marL="342900" lvl="1" indent="-342900">
              <a:spcBef>
                <a:spcPts val="600"/>
              </a:spcBef>
              <a:spcAft>
                <a:spcPts val="1200"/>
              </a:spcAft>
              <a:buFont typeface="Arial" panose="020B0604020202020204" pitchFamily="34" charset="0"/>
              <a:buChar char="•"/>
            </a:pPr>
            <a:r>
              <a:rPr lang="en-US" sz="2800" b="1" dirty="0">
                <a:solidFill>
                  <a:srgbClr val="385D8A"/>
                </a:solidFill>
              </a:rPr>
              <a:t>The mortality rate of patients developing an invasive MRSA infection (bacteremia)  is 30% </a:t>
            </a:r>
            <a:r>
              <a:rPr lang="en-US" sz="2800" b="1" baseline="30000" dirty="0">
                <a:solidFill>
                  <a:srgbClr val="385D8A"/>
                </a:solidFill>
              </a:rPr>
              <a:t>(4)</a:t>
            </a:r>
          </a:p>
          <a:p>
            <a:pPr marL="342900" lvl="1" indent="-342900">
              <a:spcBef>
                <a:spcPts val="600"/>
              </a:spcBef>
              <a:spcAft>
                <a:spcPts val="1200"/>
              </a:spcAft>
              <a:buFont typeface="Arial" panose="020B0604020202020204" pitchFamily="34" charset="0"/>
              <a:buChar char="•"/>
            </a:pPr>
            <a:r>
              <a:rPr lang="en-US" sz="2800" b="1" dirty="0">
                <a:solidFill>
                  <a:srgbClr val="385D8A"/>
                </a:solidFill>
              </a:rPr>
              <a:t>25% of MRSA infections in ICUs are BSIs </a:t>
            </a:r>
            <a:r>
              <a:rPr lang="en-US" sz="2800" b="1" baseline="30000" dirty="0">
                <a:solidFill>
                  <a:srgbClr val="385D8A"/>
                </a:solidFill>
              </a:rPr>
              <a:t>(1)</a:t>
            </a:r>
            <a:endParaRPr lang="en-US" sz="2800" b="1" dirty="0">
              <a:solidFill>
                <a:srgbClr val="385D8A"/>
              </a:solidFill>
            </a:endParaRPr>
          </a:p>
          <a:p>
            <a:pPr lvl="1"/>
            <a:endParaRPr lang="en-US" b="1" dirty="0">
              <a:solidFill>
                <a:srgbClr val="385D8A"/>
              </a:solidFill>
            </a:endParaRPr>
          </a:p>
          <a:p>
            <a:endParaRPr lang="en-US" dirty="0">
              <a:solidFill>
                <a:srgbClr val="385D8A"/>
              </a:solidFill>
            </a:endParaRP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sp>
        <p:nvSpPr>
          <p:cNvPr id="6" name="Rectangle 5"/>
          <p:cNvSpPr/>
          <p:nvPr/>
        </p:nvSpPr>
        <p:spPr>
          <a:xfrm>
            <a:off x="1981200" y="109716"/>
            <a:ext cx="9105900" cy="1261884"/>
          </a:xfrm>
          <a:prstGeom prst="rect">
            <a:avLst/>
          </a:prstGeom>
        </p:spPr>
        <p:txBody>
          <a:bodyPr wrap="square" anchor="b">
            <a:spAutoFit/>
          </a:bodyPr>
          <a:lstStyle/>
          <a:p>
            <a:pPr algn="ctr"/>
            <a:r>
              <a:rPr lang="en-US" sz="4400" b="1" dirty="0">
                <a:solidFill>
                  <a:schemeClr val="tx2"/>
                </a:solidFill>
                <a:latin typeface="Calibri"/>
              </a:rPr>
              <a:t>Nasal Decolonization - Risk Analysis</a:t>
            </a:r>
            <a:r>
              <a:rPr lang="en-US" sz="3200" dirty="0">
                <a:solidFill>
                  <a:prstClr val="black"/>
                </a:solidFill>
                <a:latin typeface="Calibri"/>
              </a:rPr>
              <a:t/>
            </a:r>
            <a:br>
              <a:rPr lang="en-US" sz="3200" dirty="0">
                <a:solidFill>
                  <a:prstClr val="black"/>
                </a:solidFill>
                <a:latin typeface="Calibri"/>
              </a:rPr>
            </a:br>
            <a:endParaRPr lang="en-US" sz="3200" dirty="0">
              <a:solidFill>
                <a:prstClr val="black"/>
              </a:solidFill>
              <a:latin typeface="Calibri"/>
            </a:endParaRPr>
          </a:p>
        </p:txBody>
      </p:sp>
    </p:spTree>
    <p:extLst>
      <p:ext uri="{BB962C8B-B14F-4D97-AF65-F5344CB8AC3E}">
        <p14:creationId xmlns:p14="http://schemas.microsoft.com/office/powerpoint/2010/main" val="305629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AF9D3-1DEF-43FB-8908-38E47C91B922}"/>
              </a:ext>
            </a:extLst>
          </p:cNvPr>
          <p:cNvSpPr>
            <a:spLocks noGrp="1"/>
          </p:cNvSpPr>
          <p:nvPr>
            <p:ph type="title"/>
          </p:nvPr>
        </p:nvSpPr>
        <p:spPr/>
        <p:txBody>
          <a:bodyPr>
            <a:noAutofit/>
          </a:bodyPr>
          <a:lstStyle/>
          <a:p>
            <a:r>
              <a:rPr lang="en-US" sz="4400" b="1" dirty="0">
                <a:solidFill>
                  <a:schemeClr val="tx2"/>
                </a:solidFill>
              </a:rPr>
              <a:t>Components of Risk</a:t>
            </a:r>
          </a:p>
        </p:txBody>
      </p:sp>
      <p:sp>
        <p:nvSpPr>
          <p:cNvPr id="3" name="Content Placeholder 2">
            <a:extLst>
              <a:ext uri="{FF2B5EF4-FFF2-40B4-BE49-F238E27FC236}">
                <a16:creationId xmlns:a16="http://schemas.microsoft.com/office/drawing/2014/main" xmlns="" id="{084E09B1-DC48-4736-956D-294AE8F8D742}"/>
              </a:ext>
            </a:extLst>
          </p:cNvPr>
          <p:cNvSpPr>
            <a:spLocks noGrp="1"/>
          </p:cNvSpPr>
          <p:nvPr>
            <p:ph idx="1"/>
          </p:nvPr>
        </p:nvSpPr>
        <p:spPr>
          <a:xfrm>
            <a:off x="1581150" y="1562100"/>
            <a:ext cx="9650114" cy="3771502"/>
          </a:xfrm>
        </p:spPr>
        <p:txBody>
          <a:bodyPr/>
          <a:lstStyle/>
          <a:p>
            <a:pPr marL="57150" indent="0">
              <a:spcBef>
                <a:spcPts val="600"/>
              </a:spcBef>
              <a:buNone/>
            </a:pPr>
            <a:r>
              <a:rPr lang="en-US" sz="3600" b="1" dirty="0">
                <a:solidFill>
                  <a:schemeClr val="tx2"/>
                </a:solidFill>
              </a:rPr>
              <a:t>Risk # 1 – Colonized patient infects self</a:t>
            </a:r>
          </a:p>
          <a:p>
            <a:pPr marL="57150" indent="0">
              <a:spcBef>
                <a:spcPts val="600"/>
              </a:spcBef>
              <a:buNone/>
            </a:pPr>
            <a:r>
              <a:rPr lang="en-US" sz="3600" b="1" dirty="0">
                <a:solidFill>
                  <a:schemeClr val="tx2"/>
                </a:solidFill>
              </a:rPr>
              <a:t>Risk # 2 – Patient becomes colonized from 	another source, infects self</a:t>
            </a:r>
          </a:p>
          <a:p>
            <a:pPr marL="57150" indent="0">
              <a:spcBef>
                <a:spcPts val="600"/>
              </a:spcBef>
              <a:buNone/>
            </a:pPr>
            <a:r>
              <a:rPr lang="en-US" sz="3600" b="1" dirty="0">
                <a:solidFill>
                  <a:schemeClr val="tx2"/>
                </a:solidFill>
              </a:rPr>
              <a:t>Risk #3 – Colonized patient infects another 	patient</a:t>
            </a:r>
          </a:p>
          <a:p>
            <a:pPr marL="0" indent="0">
              <a:buNone/>
            </a:pPr>
            <a:endParaRPr lang="en-US" dirty="0"/>
          </a:p>
        </p:txBody>
      </p:sp>
      <p:sp>
        <p:nvSpPr>
          <p:cNvPr id="4" name="Slide Number Placeholder 3">
            <a:extLst>
              <a:ext uri="{FF2B5EF4-FFF2-40B4-BE49-F238E27FC236}">
                <a16:creationId xmlns:a16="http://schemas.microsoft.com/office/drawing/2014/main" xmlns="" id="{49ADE09D-1655-4306-A741-28DD0153F188}"/>
              </a:ext>
            </a:extLst>
          </p:cNvPr>
          <p:cNvSpPr>
            <a:spLocks noGrp="1"/>
          </p:cNvSpPr>
          <p:nvPr>
            <p:ph type="sldNum" sz="quarter" idx="12"/>
          </p:nvPr>
        </p:nvSpPr>
        <p:spPr/>
        <p:txBody>
          <a:bodyPr/>
          <a:lstStyle/>
          <a:p>
            <a:fld id="{1A771456-7B97-4D9D-A5EE-2B8FB7B7D794}" type="slidenum">
              <a:rPr lang="en-US" smtClean="0"/>
              <a:pPr/>
              <a:t>11</a:t>
            </a:fld>
            <a:endParaRPr lang="en-US" dirty="0"/>
          </a:p>
        </p:txBody>
      </p:sp>
    </p:spTree>
    <p:extLst>
      <p:ext uri="{BB962C8B-B14F-4D97-AF65-F5344CB8AC3E}">
        <p14:creationId xmlns:p14="http://schemas.microsoft.com/office/powerpoint/2010/main" val="31549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99382"/>
            <a:ext cx="8229600" cy="5001419"/>
          </a:xfrm>
        </p:spPr>
        <p:txBody>
          <a:bodyPr>
            <a:normAutofit/>
          </a:bodyPr>
          <a:lstStyle/>
          <a:p>
            <a:pPr marL="457200" lvl="1" indent="0">
              <a:buNone/>
            </a:pPr>
            <a:endParaRPr lang="en-US" b="1" i="1" dirty="0"/>
          </a:p>
          <a:p>
            <a:endParaRPr lang="en-US" dirty="0"/>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12</a:t>
            </a:fld>
            <a:endParaRPr lang="en-US" dirty="0">
              <a:solidFill>
                <a:prstClr val="black">
                  <a:tint val="75000"/>
                </a:prstClr>
              </a:solidFill>
              <a:latin typeface="Calibri"/>
            </a:endParaRPr>
          </a:p>
        </p:txBody>
      </p:sp>
      <p:sp>
        <p:nvSpPr>
          <p:cNvPr id="6" name="Rectangle 5"/>
          <p:cNvSpPr/>
          <p:nvPr/>
        </p:nvSpPr>
        <p:spPr>
          <a:xfrm>
            <a:off x="1238250" y="48161"/>
            <a:ext cx="8972550" cy="1323439"/>
          </a:xfrm>
          <a:prstGeom prst="rect">
            <a:avLst/>
          </a:prstGeom>
        </p:spPr>
        <p:txBody>
          <a:bodyPr wrap="square" anchor="b">
            <a:spAutoFit/>
          </a:bodyPr>
          <a:lstStyle/>
          <a:p>
            <a:pPr algn="ctr"/>
            <a:r>
              <a:rPr lang="en-US" sz="4000" b="1" kern="0" dirty="0">
                <a:solidFill>
                  <a:srgbClr val="1F497D"/>
                </a:solidFill>
                <a:latin typeface="Calibri"/>
                <a:ea typeface="Calibri"/>
                <a:cs typeface="Calibri"/>
              </a:rPr>
              <a:t>Current Nasal Decolonization Protocols</a:t>
            </a:r>
            <a:r>
              <a:rPr lang="en-US" sz="4000" dirty="0">
                <a:solidFill>
                  <a:prstClr val="black"/>
                </a:solidFill>
                <a:latin typeface="Calibri"/>
              </a:rPr>
              <a:t/>
            </a:r>
            <a:br>
              <a:rPr lang="en-US" sz="4000" dirty="0">
                <a:solidFill>
                  <a:prstClr val="black"/>
                </a:solidFill>
                <a:latin typeface="Calibri"/>
              </a:rPr>
            </a:br>
            <a:endParaRPr lang="en-US" sz="4000" dirty="0">
              <a:solidFill>
                <a:prstClr val="black"/>
              </a:solidFill>
              <a:latin typeface="Calibri"/>
            </a:endParaRPr>
          </a:p>
        </p:txBody>
      </p:sp>
      <p:sp>
        <p:nvSpPr>
          <p:cNvPr id="5" name="Content Placeholder 2"/>
          <p:cNvSpPr txBox="1">
            <a:spLocks/>
          </p:cNvSpPr>
          <p:nvPr/>
        </p:nvSpPr>
        <p:spPr>
          <a:xfrm>
            <a:off x="609600" y="1071562"/>
            <a:ext cx="10972800" cy="54673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a:solidFill>
                  <a:srgbClr val="385D8A"/>
                </a:solidFill>
              </a:rPr>
              <a:t>Where is Nasal Decolonization used today?</a:t>
            </a:r>
          </a:p>
          <a:p>
            <a:r>
              <a:rPr lang="en-US" sz="2800" b="1" i="1" dirty="0">
                <a:solidFill>
                  <a:srgbClr val="385D8A"/>
                </a:solidFill>
              </a:rPr>
              <a:t>Pre-Op </a:t>
            </a:r>
          </a:p>
          <a:p>
            <a:pPr lvl="1"/>
            <a:r>
              <a:rPr lang="en-US" sz="2800" b="1" i="1" dirty="0">
                <a:solidFill>
                  <a:srgbClr val="385D8A"/>
                </a:solidFill>
              </a:rPr>
              <a:t>Ortho, Spine and Heart procedures with very High Risk of post op infections</a:t>
            </a:r>
          </a:p>
          <a:p>
            <a:r>
              <a:rPr lang="en-US" sz="2800" b="1" i="1" dirty="0">
                <a:solidFill>
                  <a:srgbClr val="385D8A"/>
                </a:solidFill>
              </a:rPr>
              <a:t>ICUs when Nasal Carriage is Confirmed</a:t>
            </a:r>
          </a:p>
          <a:p>
            <a:endParaRPr lang="en-US" sz="2800" b="1" i="1" dirty="0">
              <a:solidFill>
                <a:srgbClr val="385D8A"/>
              </a:solidFill>
            </a:endParaRPr>
          </a:p>
          <a:p>
            <a:pPr marL="0" indent="0">
              <a:buNone/>
            </a:pPr>
            <a:r>
              <a:rPr lang="en-US" sz="3200" b="1" dirty="0">
                <a:solidFill>
                  <a:srgbClr val="385D8A"/>
                </a:solidFill>
              </a:rPr>
              <a:t>What is used?</a:t>
            </a:r>
            <a:endParaRPr lang="en-US" sz="3200" b="1" i="1" dirty="0">
              <a:solidFill>
                <a:srgbClr val="385D8A"/>
              </a:solidFill>
            </a:endParaRPr>
          </a:p>
          <a:p>
            <a:r>
              <a:rPr lang="en-US" sz="2800" b="1" i="1" dirty="0">
                <a:solidFill>
                  <a:srgbClr val="385D8A"/>
                </a:solidFill>
              </a:rPr>
              <a:t>Pre-op uses Antibiotic, PVI or Alcohol </a:t>
            </a:r>
          </a:p>
          <a:p>
            <a:r>
              <a:rPr lang="en-US" sz="2800" b="1" i="1" dirty="0">
                <a:solidFill>
                  <a:srgbClr val="385D8A"/>
                </a:solidFill>
              </a:rPr>
              <a:t>What about ICU and Post-op?</a:t>
            </a:r>
          </a:p>
          <a:p>
            <a:pPr lvl="1"/>
            <a:endParaRPr lang="en-US" sz="2800" b="1" i="1" dirty="0">
              <a:solidFill>
                <a:srgbClr val="385D8A"/>
              </a:solidFill>
            </a:endParaRPr>
          </a:p>
          <a:p>
            <a:endParaRPr lang="en-US" dirty="0">
              <a:solidFill>
                <a:srgbClr val="385D8A"/>
              </a:solidFill>
            </a:endParaRPr>
          </a:p>
        </p:txBody>
      </p:sp>
    </p:spTree>
    <p:extLst>
      <p:ext uri="{BB962C8B-B14F-4D97-AF65-F5344CB8AC3E}">
        <p14:creationId xmlns:p14="http://schemas.microsoft.com/office/powerpoint/2010/main" val="120826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634082"/>
          </a:xfrm>
        </p:spPr>
        <p:txBody>
          <a:bodyPr>
            <a:noAutofit/>
          </a:bodyPr>
          <a:lstStyle/>
          <a:p>
            <a:r>
              <a:rPr lang="en-US" sz="4000" b="1" dirty="0">
                <a:solidFill>
                  <a:srgbClr val="385D8A"/>
                </a:solidFill>
              </a:rPr>
              <a:t>Nasal Decolonization Products</a:t>
            </a: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
        <p:nvSpPr>
          <p:cNvPr id="9" name="TextBox 8"/>
          <p:cNvSpPr txBox="1"/>
          <p:nvPr/>
        </p:nvSpPr>
        <p:spPr>
          <a:xfrm>
            <a:off x="6096000" y="1447800"/>
            <a:ext cx="3408818" cy="1569660"/>
          </a:xfrm>
          <a:prstGeom prst="rect">
            <a:avLst/>
          </a:prstGeom>
          <a:noFill/>
        </p:spPr>
        <p:txBody>
          <a:bodyPr wrap="none" rtlCol="0">
            <a:spAutoFit/>
          </a:bodyPr>
          <a:lstStyle/>
          <a:p>
            <a:r>
              <a:rPr lang="en-US" sz="3600" b="1" dirty="0">
                <a:solidFill>
                  <a:srgbClr val="385D8A"/>
                </a:solidFill>
                <a:latin typeface="Calibri"/>
              </a:rPr>
              <a:t>Nasal Antibiotics</a:t>
            </a:r>
          </a:p>
          <a:p>
            <a:pPr>
              <a:buFontTx/>
              <a:buChar char="-"/>
            </a:pPr>
            <a:r>
              <a:rPr lang="en-US" sz="3600" b="1" dirty="0">
                <a:solidFill>
                  <a:srgbClr val="385D8A"/>
                </a:solidFill>
                <a:latin typeface="Calibri"/>
              </a:rPr>
              <a:t> Mupirocin</a:t>
            </a:r>
          </a:p>
          <a:p>
            <a:pPr>
              <a:buFontTx/>
              <a:buChar char="-"/>
            </a:pPr>
            <a:endParaRPr lang="en-US" sz="2400" dirty="0">
              <a:solidFill>
                <a:srgbClr val="385D8A"/>
              </a:solidFill>
              <a:latin typeface="Calibri"/>
            </a:endParaRPr>
          </a:p>
        </p:txBody>
      </p:sp>
      <p:sp>
        <p:nvSpPr>
          <p:cNvPr id="10" name="TextBox 9"/>
          <p:cNvSpPr txBox="1"/>
          <p:nvPr/>
        </p:nvSpPr>
        <p:spPr>
          <a:xfrm>
            <a:off x="6096000" y="3048000"/>
            <a:ext cx="4952125" cy="1754326"/>
          </a:xfrm>
          <a:prstGeom prst="rect">
            <a:avLst/>
          </a:prstGeom>
          <a:noFill/>
        </p:spPr>
        <p:txBody>
          <a:bodyPr wrap="none" rtlCol="0">
            <a:spAutoFit/>
          </a:bodyPr>
          <a:lstStyle/>
          <a:p>
            <a:r>
              <a:rPr lang="en-US" sz="3600" b="1" dirty="0">
                <a:solidFill>
                  <a:srgbClr val="385D8A"/>
                </a:solidFill>
                <a:latin typeface="Calibri"/>
              </a:rPr>
              <a:t>Nasal Antiseptics</a:t>
            </a:r>
          </a:p>
          <a:p>
            <a:pPr>
              <a:buFontTx/>
              <a:buChar char="-"/>
            </a:pPr>
            <a:r>
              <a:rPr lang="en-US" sz="3600" b="1" dirty="0">
                <a:solidFill>
                  <a:srgbClr val="385D8A"/>
                </a:solidFill>
                <a:latin typeface="Calibri"/>
              </a:rPr>
              <a:t> 5% Povidone-iodine</a:t>
            </a:r>
          </a:p>
          <a:p>
            <a:pPr>
              <a:buFontTx/>
              <a:buChar char="-"/>
            </a:pPr>
            <a:r>
              <a:rPr lang="en-US" sz="3600" b="1" dirty="0">
                <a:solidFill>
                  <a:srgbClr val="385D8A"/>
                </a:solidFill>
                <a:latin typeface="Calibri"/>
              </a:rPr>
              <a:t> Alcohol-based product</a:t>
            </a:r>
          </a:p>
        </p:txBody>
      </p:sp>
      <p:pic>
        <p:nvPicPr>
          <p:cNvPr id="12" name="Picture 11" descr="img67037382.jpg"/>
          <p:cNvPicPr>
            <a:picLocks noChangeAspect="1"/>
          </p:cNvPicPr>
          <p:nvPr/>
        </p:nvPicPr>
        <p:blipFill>
          <a:blip r:embed="rId3"/>
          <a:stretch>
            <a:fillRect/>
          </a:stretch>
        </p:blipFill>
        <p:spPr>
          <a:xfrm>
            <a:off x="2590801" y="1752601"/>
            <a:ext cx="2612923" cy="3738489"/>
          </a:xfrm>
          <a:prstGeom prst="rect">
            <a:avLst/>
          </a:prstGeom>
        </p:spPr>
      </p:pic>
    </p:spTree>
    <p:extLst>
      <p:ext uri="{BB962C8B-B14F-4D97-AF65-F5344CB8AC3E}">
        <p14:creationId xmlns:p14="http://schemas.microsoft.com/office/powerpoint/2010/main" val="149076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760"/>
            <a:ext cx="8752840" cy="777240"/>
          </a:xfrm>
        </p:spPr>
        <p:txBody>
          <a:bodyPr>
            <a:noAutofit/>
          </a:bodyPr>
          <a:lstStyle/>
          <a:p>
            <a:r>
              <a:rPr lang="en-US" sz="4000" b="1" dirty="0">
                <a:solidFill>
                  <a:srgbClr val="385D8A"/>
                </a:solidFill>
              </a:rPr>
              <a:t>Nasal Decolonization Tool Box</a:t>
            </a:r>
            <a:r>
              <a:rPr lang="en-US" sz="3200" b="1" dirty="0">
                <a:solidFill>
                  <a:srgbClr val="385D8A"/>
                </a:solidFill>
              </a:rPr>
              <a:t/>
            </a:r>
            <a:br>
              <a:rPr lang="en-US" sz="3200" b="1" dirty="0">
                <a:solidFill>
                  <a:srgbClr val="385D8A"/>
                </a:solidFill>
              </a:rPr>
            </a:br>
            <a:endParaRPr lang="en-US" sz="3200" dirty="0"/>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918030930"/>
              </p:ext>
            </p:extLst>
          </p:nvPr>
        </p:nvGraphicFramePr>
        <p:xfrm>
          <a:off x="609601" y="1026160"/>
          <a:ext cx="11115041" cy="5693870"/>
        </p:xfrm>
        <a:graphic>
          <a:graphicData uri="http://schemas.openxmlformats.org/drawingml/2006/table">
            <a:tbl>
              <a:tblPr firstRow="1" bandRow="1">
                <a:tableStyleId>{5C22544A-7EE6-4342-B048-85BDC9FD1C3A}</a:tableStyleId>
              </a:tblPr>
              <a:tblGrid>
                <a:gridCol w="3334510">
                  <a:extLst>
                    <a:ext uri="{9D8B030D-6E8A-4147-A177-3AD203B41FA5}">
                      <a16:colId xmlns:a16="http://schemas.microsoft.com/office/drawing/2014/main" xmlns="" val="20000"/>
                    </a:ext>
                  </a:extLst>
                </a:gridCol>
                <a:gridCol w="2639823">
                  <a:extLst>
                    <a:ext uri="{9D8B030D-6E8A-4147-A177-3AD203B41FA5}">
                      <a16:colId xmlns:a16="http://schemas.microsoft.com/office/drawing/2014/main" xmlns="" val="20001"/>
                    </a:ext>
                  </a:extLst>
                </a:gridCol>
                <a:gridCol w="2682574">
                  <a:extLst>
                    <a:ext uri="{9D8B030D-6E8A-4147-A177-3AD203B41FA5}">
                      <a16:colId xmlns:a16="http://schemas.microsoft.com/office/drawing/2014/main" xmlns="" val="20002"/>
                    </a:ext>
                  </a:extLst>
                </a:gridCol>
                <a:gridCol w="2458134">
                  <a:extLst>
                    <a:ext uri="{9D8B030D-6E8A-4147-A177-3AD203B41FA5}">
                      <a16:colId xmlns:a16="http://schemas.microsoft.com/office/drawing/2014/main" xmlns="" val="20003"/>
                    </a:ext>
                  </a:extLst>
                </a:gridCol>
              </a:tblGrid>
              <a:tr h="584240">
                <a:tc>
                  <a:txBody>
                    <a:bodyPr/>
                    <a:lstStyle/>
                    <a:p>
                      <a:pPr algn="ctr"/>
                      <a:r>
                        <a:rPr lang="en-US" sz="2400" dirty="0">
                          <a:solidFill>
                            <a:schemeClr val="bg1"/>
                          </a:solidFill>
                        </a:rPr>
                        <a:t>Key Factors</a:t>
                      </a:r>
                    </a:p>
                  </a:txBody>
                  <a:tcPr/>
                </a:tc>
                <a:tc>
                  <a:txBody>
                    <a:bodyPr/>
                    <a:lstStyle/>
                    <a:p>
                      <a:pPr algn="ctr"/>
                      <a:r>
                        <a:rPr lang="en-US" sz="2400" dirty="0"/>
                        <a:t>Alcohol</a:t>
                      </a:r>
                      <a:r>
                        <a:rPr lang="en-US" sz="2400" baseline="0" dirty="0"/>
                        <a:t>-based Antiseptic</a:t>
                      </a:r>
                      <a:endParaRPr lang="en-US" sz="2400" dirty="0">
                        <a:solidFill>
                          <a:schemeClr val="bg1"/>
                        </a:solidFill>
                      </a:endParaRPr>
                    </a:p>
                  </a:txBody>
                  <a:tcPr/>
                </a:tc>
                <a:tc>
                  <a:txBody>
                    <a:bodyPr/>
                    <a:lstStyle/>
                    <a:p>
                      <a:pPr algn="ctr"/>
                      <a:r>
                        <a:rPr lang="en-US" sz="2400" dirty="0"/>
                        <a:t>Antibiotic Prophylactic</a:t>
                      </a:r>
                      <a:r>
                        <a:rPr lang="en-US" sz="2400" baseline="0" dirty="0"/>
                        <a:t> (mupirocin)</a:t>
                      </a:r>
                      <a:endParaRPr lang="en-US" sz="2400" dirty="0"/>
                    </a:p>
                  </a:txBody>
                  <a:tcPr/>
                </a:tc>
                <a:tc>
                  <a:txBody>
                    <a:bodyPr/>
                    <a:lstStyle/>
                    <a:p>
                      <a:pPr algn="ctr"/>
                      <a:r>
                        <a:rPr lang="en-US" sz="2400" dirty="0"/>
                        <a:t>5% Povidone-iodine</a:t>
                      </a:r>
                    </a:p>
                  </a:txBody>
                  <a:tcPr/>
                </a:tc>
                <a:extLst>
                  <a:ext uri="{0D108BD9-81ED-4DB2-BD59-A6C34878D82A}">
                    <a16:rowId xmlns:a16="http://schemas.microsoft.com/office/drawing/2014/main" xmlns="" val="10000"/>
                  </a:ext>
                </a:extLst>
              </a:tr>
              <a:tr h="528876">
                <a:tc>
                  <a:txBody>
                    <a:bodyPr/>
                    <a:lstStyle/>
                    <a:p>
                      <a:pPr algn="l"/>
                      <a:r>
                        <a:rPr lang="en-US" sz="2400" dirty="0"/>
                        <a:t>Effective</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tc>
                <a:tc>
                  <a:txBody>
                    <a:bodyPr/>
                    <a:lstStyle/>
                    <a:p>
                      <a:pPr algn="ctr"/>
                      <a:r>
                        <a:rPr lang="en-US" sz="2400" b="1" kern="1200" baseline="0" dirty="0">
                          <a:solidFill>
                            <a:srgbClr val="385D8A"/>
                          </a:solidFill>
                          <a:latin typeface="Zapf Dingbats"/>
                          <a:ea typeface="Zapf Dingbats"/>
                        </a:rPr>
                        <a:t>✔ </a:t>
                      </a:r>
                      <a:endParaRPr lang="en-US" sz="2400" dirty="0"/>
                    </a:p>
                  </a:txBody>
                  <a:tcPr/>
                </a:tc>
                <a:tc>
                  <a:txBody>
                    <a:bodyPr/>
                    <a:lstStyle/>
                    <a:p>
                      <a:pPr algn="ctr"/>
                      <a:r>
                        <a:rPr lang="en-US" sz="2400" b="1" kern="1200" baseline="0" dirty="0">
                          <a:solidFill>
                            <a:srgbClr val="385D8A"/>
                          </a:solidFill>
                          <a:latin typeface="Zapf Dingbats"/>
                          <a:ea typeface="Zapf Dingbats"/>
                        </a:rPr>
                        <a:t>✔ </a:t>
                      </a:r>
                      <a:endParaRPr lang="en-US" sz="2400" dirty="0"/>
                    </a:p>
                  </a:txBody>
                  <a:tcPr/>
                </a:tc>
                <a:extLst>
                  <a:ext uri="{0D108BD9-81ED-4DB2-BD59-A6C34878D82A}">
                    <a16:rowId xmlns:a16="http://schemas.microsoft.com/office/drawing/2014/main" xmlns="" val="10001"/>
                  </a:ext>
                </a:extLst>
              </a:tr>
              <a:tr h="528876">
                <a:tc>
                  <a:txBody>
                    <a:bodyPr/>
                    <a:lstStyle/>
                    <a:p>
                      <a:pPr algn="l"/>
                      <a:r>
                        <a:rPr lang="en-US" sz="2400" dirty="0"/>
                        <a:t>Non-antibiotic</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buFont typeface="Arial"/>
                        <a:buNone/>
                      </a:pPr>
                      <a:r>
                        <a:rPr lang="en-US" sz="2400" b="1" dirty="0">
                          <a:solidFill>
                            <a:srgbClr val="C0504D"/>
                          </a:solidFill>
                          <a:latin typeface="Zapf Dingbats"/>
                          <a:ea typeface="Zapf Dingbats"/>
                          <a:cs typeface="Zapf Dingbats"/>
                        </a:rPr>
                        <a:t>✖</a:t>
                      </a:r>
                      <a:endParaRPr lang="en-US" sz="2400" dirty="0">
                        <a:effectLst>
                          <a:glow rad="101600">
                            <a:schemeClr val="accent2">
                              <a:alpha val="75000"/>
                            </a:schemeClr>
                          </a:glow>
                        </a:effectLst>
                      </a:endParaRPr>
                    </a:p>
                  </a:txBody>
                  <a:tcPr/>
                </a:tc>
                <a:tc>
                  <a:txBody>
                    <a:bodyPr/>
                    <a:lstStyle/>
                    <a:p>
                      <a:pPr algn="ctr"/>
                      <a:r>
                        <a:rPr lang="en-US" sz="2400" b="1" kern="1200" baseline="0" dirty="0">
                          <a:solidFill>
                            <a:srgbClr val="385D8A"/>
                          </a:solidFill>
                          <a:latin typeface="Zapf Dingbats"/>
                          <a:ea typeface="Zapf Dingbats"/>
                        </a:rPr>
                        <a:t>✔ </a:t>
                      </a:r>
                      <a:endParaRPr lang="en-US" sz="2400" dirty="0"/>
                    </a:p>
                  </a:txBody>
                  <a:tcPr/>
                </a:tc>
                <a:extLst>
                  <a:ext uri="{0D108BD9-81ED-4DB2-BD59-A6C34878D82A}">
                    <a16:rowId xmlns:a16="http://schemas.microsoft.com/office/drawing/2014/main" xmlns="" val="10002"/>
                  </a:ext>
                </a:extLst>
              </a:tr>
              <a:tr h="528876">
                <a:tc>
                  <a:txBody>
                    <a:bodyPr/>
                    <a:lstStyle/>
                    <a:p>
                      <a:pPr algn="l"/>
                      <a:r>
                        <a:rPr lang="en-US" sz="2400" dirty="0"/>
                        <a:t>Same day use</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dirty="0">
                          <a:solidFill>
                            <a:srgbClr val="C0504D"/>
                          </a:solidFill>
                          <a:latin typeface="Zapf Dingbats"/>
                          <a:ea typeface="Zapf Dingbats"/>
                          <a:cs typeface="Zapf Dingbats"/>
                        </a:rPr>
                        <a:t>✖</a:t>
                      </a:r>
                      <a:r>
                        <a:rPr lang="en-US" sz="2400" b="1" kern="1200" baseline="0" dirty="0">
                          <a:solidFill>
                            <a:srgbClr val="385D8A"/>
                          </a:solidFill>
                          <a:latin typeface="Zapf Dingbats"/>
                          <a:ea typeface="Zapf Dingbats"/>
                        </a:rPr>
                        <a:t> </a:t>
                      </a:r>
                      <a:endParaRPr lang="en-US" sz="2400" dirty="0"/>
                    </a:p>
                  </a:txBody>
                  <a:tcPr/>
                </a:tc>
                <a:tc>
                  <a:txBody>
                    <a:bodyPr/>
                    <a:lstStyle/>
                    <a:p>
                      <a:pPr algn="ctr"/>
                      <a:r>
                        <a:rPr lang="en-US" sz="2400" b="1" kern="1200" baseline="0" dirty="0">
                          <a:solidFill>
                            <a:srgbClr val="385D8A"/>
                          </a:solidFill>
                          <a:latin typeface="Zapf Dingbats"/>
                          <a:ea typeface="Zapf Dingbats"/>
                        </a:rPr>
                        <a:t>✔ </a:t>
                      </a:r>
                      <a:endParaRPr lang="en-US" sz="2400" dirty="0"/>
                    </a:p>
                  </a:txBody>
                  <a:tcPr/>
                </a:tc>
                <a:extLst>
                  <a:ext uri="{0D108BD9-81ED-4DB2-BD59-A6C34878D82A}">
                    <a16:rowId xmlns:a16="http://schemas.microsoft.com/office/drawing/2014/main" xmlns="" val="10003"/>
                  </a:ext>
                </a:extLst>
              </a:tr>
              <a:tr h="528876">
                <a:tc>
                  <a:txBody>
                    <a:bodyPr/>
                    <a:lstStyle/>
                    <a:p>
                      <a:pPr algn="l"/>
                      <a:r>
                        <a:rPr lang="en-US" sz="2400" dirty="0"/>
                        <a:t>Compliance assurance</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dirty="0">
                          <a:solidFill>
                            <a:srgbClr val="C0504D"/>
                          </a:solidFill>
                          <a:latin typeface="Zapf Dingbats"/>
                          <a:ea typeface="Zapf Dingbats"/>
                          <a:cs typeface="Zapf Dingbats"/>
                        </a:rPr>
                        <a:t>✖</a:t>
                      </a:r>
                      <a:r>
                        <a:rPr lang="en-US" sz="2400" b="1" kern="1200" baseline="0" dirty="0">
                          <a:solidFill>
                            <a:srgbClr val="385D8A"/>
                          </a:solidFill>
                          <a:latin typeface="Zapf Dingbats"/>
                          <a:ea typeface="Zapf Dingbats"/>
                        </a:rPr>
                        <a:t> </a:t>
                      </a:r>
                      <a:endParaRPr lang="en-US" sz="2400" dirty="0"/>
                    </a:p>
                  </a:txBody>
                  <a:tcPr/>
                </a:tc>
                <a:tc>
                  <a:txBody>
                    <a:bodyPr/>
                    <a:lstStyle/>
                    <a:p>
                      <a:pPr algn="ctr"/>
                      <a:r>
                        <a:rPr lang="en-US" sz="2400" b="1" kern="1200" baseline="0" dirty="0">
                          <a:solidFill>
                            <a:srgbClr val="385D8A"/>
                          </a:solidFill>
                          <a:latin typeface="Zapf Dingbats"/>
                          <a:ea typeface="Zapf Dingbats"/>
                        </a:rPr>
                        <a:t>✔ </a:t>
                      </a:r>
                      <a:endParaRPr lang="en-US" sz="2400" dirty="0"/>
                    </a:p>
                  </a:txBody>
                  <a:tcPr/>
                </a:tc>
                <a:extLst>
                  <a:ext uri="{0D108BD9-81ED-4DB2-BD59-A6C34878D82A}">
                    <a16:rowId xmlns:a16="http://schemas.microsoft.com/office/drawing/2014/main" xmlns="" val="10004"/>
                  </a:ext>
                </a:extLst>
              </a:tr>
              <a:tr h="479294">
                <a:tc>
                  <a:txBody>
                    <a:bodyPr/>
                    <a:lstStyle/>
                    <a:p>
                      <a:pPr algn="l"/>
                      <a:r>
                        <a:rPr lang="en-US" sz="2400" dirty="0"/>
                        <a:t>Easy</a:t>
                      </a:r>
                      <a:r>
                        <a:rPr lang="en-US" sz="2400" baseline="0" dirty="0"/>
                        <a:t> to use / Pleasant</a:t>
                      </a:r>
                      <a:endParaRPr lang="en-US" sz="2400" dirty="0"/>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kern="1200" baseline="0" dirty="0">
                          <a:solidFill>
                            <a:srgbClr val="385D8A"/>
                          </a:solidFill>
                          <a:latin typeface="Zapf Dingbats"/>
                          <a:ea typeface="Zapf Dingbats"/>
                        </a:rPr>
                        <a:t> </a:t>
                      </a:r>
                      <a:r>
                        <a:rPr lang="en-US" sz="2400" b="1" dirty="0">
                          <a:solidFill>
                            <a:srgbClr val="C0504D"/>
                          </a:solidFill>
                          <a:latin typeface="Zapf Dingbats"/>
                          <a:ea typeface="Zapf Dingbats"/>
                          <a:cs typeface="Zapf Dingbats"/>
                        </a:rPr>
                        <a:t>✖</a:t>
                      </a:r>
                      <a:endParaRPr lang="en-US" sz="2400" dirty="0"/>
                    </a:p>
                  </a:txBody>
                  <a:tcPr/>
                </a:tc>
                <a:tc>
                  <a:txBody>
                    <a:bodyPr/>
                    <a:lstStyle/>
                    <a:p>
                      <a:pPr algn="ctr"/>
                      <a:r>
                        <a:rPr lang="en-US" sz="2400" b="1" dirty="0">
                          <a:solidFill>
                            <a:srgbClr val="C0504D"/>
                          </a:solidFill>
                          <a:latin typeface="Zapf Dingbats"/>
                          <a:ea typeface="Zapf Dingbats"/>
                          <a:cs typeface="Zapf Dingbats"/>
                        </a:rPr>
                        <a:t>✖</a:t>
                      </a:r>
                      <a:endParaRPr lang="en-US" sz="2400" dirty="0"/>
                    </a:p>
                  </a:txBody>
                  <a:tcPr/>
                </a:tc>
                <a:extLst>
                  <a:ext uri="{0D108BD9-81ED-4DB2-BD59-A6C34878D82A}">
                    <a16:rowId xmlns:a16="http://schemas.microsoft.com/office/drawing/2014/main" xmlns="" val="10005"/>
                  </a:ext>
                </a:extLst>
              </a:tr>
              <a:tr h="558516">
                <a:tc>
                  <a:txBody>
                    <a:bodyPr/>
                    <a:lstStyle/>
                    <a:p>
                      <a:pPr algn="l"/>
                      <a:r>
                        <a:rPr lang="en-US" sz="2400" dirty="0"/>
                        <a:t>Sustained decolonization</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dirty="0">
                          <a:solidFill>
                            <a:srgbClr val="C0504D"/>
                          </a:solidFill>
                          <a:latin typeface="Zapf Dingbats"/>
                          <a:ea typeface="Zapf Dingbats"/>
                          <a:cs typeface="Zapf Dingbats"/>
                        </a:rPr>
                        <a:t>✖</a:t>
                      </a:r>
                      <a:endParaRPr lang="en-US" sz="2400" dirty="0"/>
                    </a:p>
                  </a:txBody>
                  <a:tcPr/>
                </a:tc>
                <a:tc>
                  <a:txBody>
                    <a:bodyPr/>
                    <a:lstStyle/>
                    <a:p>
                      <a:pPr algn="ctr"/>
                      <a:r>
                        <a:rPr lang="en-US" sz="2400" b="1" dirty="0">
                          <a:solidFill>
                            <a:srgbClr val="C0504D"/>
                          </a:solidFill>
                          <a:latin typeface="Zapf Dingbats"/>
                          <a:ea typeface="Zapf Dingbats"/>
                          <a:cs typeface="Zapf Dingbats"/>
                        </a:rPr>
                        <a:t>✖</a:t>
                      </a:r>
                      <a:endParaRPr lang="en-US" sz="2400" dirty="0"/>
                    </a:p>
                  </a:txBody>
                  <a:tcPr/>
                </a:tc>
                <a:extLst>
                  <a:ext uri="{0D108BD9-81ED-4DB2-BD59-A6C34878D82A}">
                    <a16:rowId xmlns:a16="http://schemas.microsoft.com/office/drawing/2014/main" xmlns="" val="10006"/>
                  </a:ext>
                </a:extLst>
              </a:tr>
              <a:tr h="558516">
                <a:tc>
                  <a:txBody>
                    <a:bodyPr/>
                    <a:lstStyle/>
                    <a:p>
                      <a:pPr algn="l"/>
                      <a:r>
                        <a:rPr lang="en-US" sz="2400" dirty="0"/>
                        <a:t>All-inclusive:</a:t>
                      </a:r>
                      <a:r>
                        <a:rPr lang="en-US" sz="2400" baseline="0" dirty="0"/>
                        <a:t> HCW/Caregiver use</a:t>
                      </a:r>
                      <a:endParaRPr lang="en-US" sz="2400" dirty="0"/>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dirty="0">
                          <a:solidFill>
                            <a:srgbClr val="C0504D"/>
                          </a:solidFill>
                          <a:latin typeface="Zapf Dingbats"/>
                          <a:ea typeface="Zapf Dingbats"/>
                          <a:cs typeface="Zapf Dingbats"/>
                        </a:rPr>
                        <a:t>✖</a:t>
                      </a:r>
                      <a:endParaRPr lang="en-US" sz="2400" dirty="0"/>
                    </a:p>
                  </a:txBody>
                  <a:tcPr/>
                </a:tc>
                <a:tc>
                  <a:txBody>
                    <a:bodyPr/>
                    <a:lstStyle/>
                    <a:p>
                      <a:pPr algn="ctr"/>
                      <a:r>
                        <a:rPr lang="en-US" sz="2400" b="1" dirty="0">
                          <a:solidFill>
                            <a:srgbClr val="C0504D"/>
                          </a:solidFill>
                          <a:latin typeface="Zapf Dingbats"/>
                          <a:ea typeface="Zapf Dingbats"/>
                          <a:cs typeface="Zapf Dingbats"/>
                        </a:rPr>
                        <a:t>✖</a:t>
                      </a:r>
                      <a:endParaRPr lang="en-US" sz="2400" dirty="0"/>
                    </a:p>
                  </a:txBody>
                  <a:tcPr/>
                </a:tc>
                <a:extLst>
                  <a:ext uri="{0D108BD9-81ED-4DB2-BD59-A6C34878D82A}">
                    <a16:rowId xmlns:a16="http://schemas.microsoft.com/office/drawing/2014/main" xmlns="" val="10007"/>
                  </a:ext>
                </a:extLst>
              </a:tr>
              <a:tr h="528876">
                <a:tc>
                  <a:txBody>
                    <a:bodyPr/>
                    <a:lstStyle/>
                    <a:p>
                      <a:pPr algn="l"/>
                      <a:r>
                        <a:rPr lang="en-US" sz="2400" dirty="0"/>
                        <a:t>Low cost</a:t>
                      </a:r>
                    </a:p>
                  </a:txBody>
                  <a:tcPr anchor="ctr"/>
                </a:tc>
                <a:tc>
                  <a:txBody>
                    <a:bodyPr/>
                    <a:lstStyle/>
                    <a:p>
                      <a:pPr algn="ctr"/>
                      <a:r>
                        <a:rPr lang="en-US" sz="2400" b="1" dirty="0">
                          <a:solidFill>
                            <a:srgbClr val="385D8A"/>
                          </a:solidFill>
                          <a:latin typeface="Zapf Dingbats"/>
                          <a:ea typeface="Zapf Dingbats"/>
                          <a:cs typeface="Zapf Dingbats"/>
                        </a:rPr>
                        <a:t>✔ </a:t>
                      </a:r>
                      <a:endParaRPr lang="en-US" sz="2400" dirty="0"/>
                    </a:p>
                  </a:txBody>
                  <a:tcPr anchor="ctr"/>
                </a:tc>
                <a:tc>
                  <a:txBody>
                    <a:bodyPr/>
                    <a:lstStyle/>
                    <a:p>
                      <a:pPr algn="ctr"/>
                      <a:r>
                        <a:rPr lang="en-US" sz="2400" b="1" kern="1200" baseline="0" dirty="0">
                          <a:solidFill>
                            <a:srgbClr val="385D8A"/>
                          </a:solidFill>
                          <a:latin typeface="Zapf Dingbats"/>
                          <a:ea typeface="Zapf Dingbats"/>
                        </a:rPr>
                        <a:t>✔ </a:t>
                      </a:r>
                      <a:endParaRPr lang="en-US" sz="2400" dirty="0"/>
                    </a:p>
                  </a:txBody>
                  <a:tcPr/>
                </a:tc>
                <a:tc>
                  <a:txBody>
                    <a:bodyPr/>
                    <a:lstStyle/>
                    <a:p>
                      <a:pPr algn="ctr"/>
                      <a:r>
                        <a:rPr lang="en-US" sz="2400" b="1" dirty="0">
                          <a:solidFill>
                            <a:srgbClr val="C0504D"/>
                          </a:solidFill>
                          <a:latin typeface="Zapf Dingbats"/>
                          <a:ea typeface="Zapf Dingbats"/>
                          <a:cs typeface="Zapf Dingbats"/>
                        </a:rPr>
                        <a:t>✖</a:t>
                      </a:r>
                      <a:endParaRPr lang="en-US" sz="24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8932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634082"/>
          </a:xfrm>
        </p:spPr>
        <p:txBody>
          <a:bodyPr>
            <a:noAutofit/>
          </a:bodyPr>
          <a:lstStyle/>
          <a:p>
            <a:r>
              <a:rPr lang="en-US" sz="3200" b="1" dirty="0">
                <a:solidFill>
                  <a:srgbClr val="385D8A"/>
                </a:solidFill>
              </a:rPr>
              <a:t> </a:t>
            </a:r>
            <a:r>
              <a:rPr lang="en-US" sz="4000" b="1" dirty="0">
                <a:solidFill>
                  <a:srgbClr val="385D8A"/>
                </a:solidFill>
              </a:rPr>
              <a:t>Nasal Decolonization Summary</a:t>
            </a: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
        <p:nvSpPr>
          <p:cNvPr id="9" name="TextBox 8"/>
          <p:cNvSpPr txBox="1"/>
          <p:nvPr/>
        </p:nvSpPr>
        <p:spPr>
          <a:xfrm>
            <a:off x="1462257" y="1124156"/>
            <a:ext cx="9794631" cy="5016758"/>
          </a:xfrm>
          <a:prstGeom prst="rect">
            <a:avLst/>
          </a:prstGeom>
          <a:noFill/>
        </p:spPr>
        <p:txBody>
          <a:bodyPr wrap="square" rtlCol="0">
            <a:spAutoFit/>
          </a:bodyPr>
          <a:lstStyle/>
          <a:p>
            <a:r>
              <a:rPr lang="en-US" sz="3200" b="1" dirty="0">
                <a:solidFill>
                  <a:srgbClr val="385D8A"/>
                </a:solidFill>
                <a:latin typeface="Calibri"/>
              </a:rPr>
              <a:t>MRSA Nasal Colonization Leads to Infections</a:t>
            </a:r>
          </a:p>
          <a:p>
            <a:endParaRPr lang="en-US" sz="3200" b="1" dirty="0">
              <a:solidFill>
                <a:srgbClr val="385D8A"/>
              </a:solidFill>
              <a:latin typeface="Calibri"/>
            </a:endParaRPr>
          </a:p>
          <a:p>
            <a:pPr marL="914400" lvl="1" indent="-457200">
              <a:buFont typeface="Arial" panose="020B0604020202020204" pitchFamily="34" charset="0"/>
              <a:buChar char="•"/>
            </a:pPr>
            <a:r>
              <a:rPr lang="en-US" sz="3200" b="1" dirty="0">
                <a:solidFill>
                  <a:srgbClr val="385D8A"/>
                </a:solidFill>
                <a:latin typeface="Calibri"/>
              </a:rPr>
              <a:t>MRSA is Largest Single Component of total HAIs</a:t>
            </a:r>
          </a:p>
          <a:p>
            <a:endParaRPr lang="en-US" sz="3200" b="1" dirty="0">
              <a:solidFill>
                <a:srgbClr val="385D8A"/>
              </a:solidFill>
              <a:latin typeface="Calibri"/>
            </a:endParaRPr>
          </a:p>
          <a:p>
            <a:pPr marL="914400" lvl="1" indent="-457200">
              <a:buFont typeface="Arial" panose="020B0604020202020204" pitchFamily="34" charset="0"/>
              <a:buChar char="•"/>
            </a:pPr>
            <a:r>
              <a:rPr lang="en-US" sz="3200" b="1" dirty="0">
                <a:solidFill>
                  <a:srgbClr val="385D8A"/>
                </a:solidFill>
                <a:latin typeface="Calibri"/>
              </a:rPr>
              <a:t>Lack of Flexible Tools Limits Use of Nasal Decolonization as Major Weapon against infection</a:t>
            </a:r>
          </a:p>
          <a:p>
            <a:endParaRPr lang="en-US" sz="3200" b="1" dirty="0">
              <a:solidFill>
                <a:srgbClr val="385D8A"/>
              </a:solidFill>
              <a:latin typeface="Calibri"/>
            </a:endParaRPr>
          </a:p>
          <a:p>
            <a:pPr marL="914400" lvl="1" indent="-457200">
              <a:buFont typeface="Arial" panose="020B0604020202020204" pitchFamily="34" charset="0"/>
              <a:buChar char="•"/>
            </a:pPr>
            <a:r>
              <a:rPr lang="en-US" sz="3200" b="1" dirty="0">
                <a:solidFill>
                  <a:srgbClr val="385D8A"/>
                </a:solidFill>
                <a:latin typeface="Calibri"/>
              </a:rPr>
              <a:t>New Studies support Nasal Decolonization</a:t>
            </a:r>
          </a:p>
          <a:p>
            <a:pPr marL="914400" lvl="1" indent="-457200">
              <a:buFont typeface="Arial" panose="020B0604020202020204" pitchFamily="34" charset="0"/>
              <a:buChar char="•"/>
            </a:pPr>
            <a:endParaRPr lang="en-US" sz="3200" b="1" dirty="0">
              <a:solidFill>
                <a:srgbClr val="385D8A"/>
              </a:solidFill>
              <a:latin typeface="Calibri"/>
            </a:endParaRPr>
          </a:p>
          <a:p>
            <a:pPr marL="914400" lvl="1" indent="-457200">
              <a:buFont typeface="Arial" panose="020B0604020202020204" pitchFamily="34" charset="0"/>
              <a:buChar char="•"/>
            </a:pPr>
            <a:r>
              <a:rPr lang="en-US" sz="3200" b="1" dirty="0">
                <a:solidFill>
                  <a:srgbClr val="385D8A"/>
                </a:solidFill>
                <a:latin typeface="Calibri"/>
              </a:rPr>
              <a:t>Penalties for HAIs (especially MRSA)</a:t>
            </a:r>
          </a:p>
        </p:txBody>
      </p:sp>
    </p:spTree>
    <p:extLst>
      <p:ext uri="{BB962C8B-B14F-4D97-AF65-F5344CB8AC3E}">
        <p14:creationId xmlns:p14="http://schemas.microsoft.com/office/powerpoint/2010/main" val="281849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3360" y="1454025"/>
            <a:ext cx="10099040" cy="4662815"/>
          </a:xfrm>
          <a:prstGeom prst="rect">
            <a:avLst/>
          </a:prstGeom>
          <a:noFill/>
        </p:spPr>
        <p:txBody>
          <a:bodyPr wrap="square" rtlCol="0">
            <a:spAutoFit/>
          </a:bodyPr>
          <a:lstStyle/>
          <a:p>
            <a:pPr marL="742950" lvl="1" indent="-285750">
              <a:spcBef>
                <a:spcPts val="1000"/>
              </a:spcBef>
              <a:buFont typeface="Arial" panose="020B0604020202020204" pitchFamily="34" charset="0"/>
              <a:buChar char="•"/>
            </a:pPr>
            <a:r>
              <a:rPr lang="en-US" sz="3600" b="1" dirty="0">
                <a:solidFill>
                  <a:srgbClr val="4F81BD">
                    <a:lumMod val="75000"/>
                  </a:srgbClr>
                </a:solidFill>
                <a:latin typeface="Calibri"/>
              </a:rPr>
              <a:t>MRSA Nasal Colonization is #1 marker for SSIs</a:t>
            </a:r>
          </a:p>
          <a:p>
            <a:pPr marL="742950" lvl="1" indent="-285750">
              <a:spcBef>
                <a:spcPts val="1000"/>
              </a:spcBef>
              <a:spcAft>
                <a:spcPts val="1200"/>
              </a:spcAft>
              <a:buFont typeface="Arial" panose="020B0604020202020204" pitchFamily="34" charset="0"/>
              <a:buChar char="•"/>
            </a:pPr>
            <a:r>
              <a:rPr lang="en-US" sz="3600" b="1" dirty="0">
                <a:solidFill>
                  <a:srgbClr val="4F81BD">
                    <a:lumMod val="75000"/>
                  </a:srgbClr>
                </a:solidFill>
                <a:latin typeface="Calibri"/>
              </a:rPr>
              <a:t>All Patients are at Risk of Nasal Colonization and/or Infection</a:t>
            </a:r>
          </a:p>
          <a:p>
            <a:pPr marL="742950" lvl="1" indent="-285750">
              <a:spcBef>
                <a:spcPts val="1000"/>
              </a:spcBef>
              <a:spcAft>
                <a:spcPts val="1200"/>
              </a:spcAft>
              <a:buFont typeface="Arial" panose="020B0604020202020204" pitchFamily="34" charset="0"/>
              <a:buChar char="•"/>
            </a:pPr>
            <a:r>
              <a:rPr lang="en-US" sz="3600" b="1" dirty="0">
                <a:solidFill>
                  <a:srgbClr val="4F81BD">
                    <a:lumMod val="75000"/>
                  </a:srgbClr>
                </a:solidFill>
                <a:latin typeface="Calibri"/>
              </a:rPr>
              <a:t>High Risk Procedures and/or High Risk Patients are targeted for Nasal Decolonization</a:t>
            </a:r>
          </a:p>
          <a:p>
            <a:pPr marL="742950" lvl="1" indent="-285750">
              <a:spcBef>
                <a:spcPts val="1000"/>
              </a:spcBef>
              <a:spcAft>
                <a:spcPts val="1200"/>
              </a:spcAft>
              <a:buFont typeface="Arial" panose="020B0604020202020204" pitchFamily="34" charset="0"/>
              <a:buChar char="•"/>
            </a:pPr>
            <a:r>
              <a:rPr lang="en-US" sz="3600" b="1" dirty="0">
                <a:solidFill>
                  <a:srgbClr val="4F81BD">
                    <a:lumMod val="75000"/>
                  </a:srgbClr>
                </a:solidFill>
                <a:latin typeface="Calibri"/>
              </a:rPr>
              <a:t>Consideration for Infection Risk Pre-Op and Post-Op</a:t>
            </a:r>
          </a:p>
        </p:txBody>
      </p:sp>
      <p:sp>
        <p:nvSpPr>
          <p:cNvPr id="6" name="Title 1"/>
          <p:cNvSpPr txBox="1">
            <a:spLocks/>
          </p:cNvSpPr>
          <p:nvPr/>
        </p:nvSpPr>
        <p:spPr>
          <a:xfrm>
            <a:off x="1981200" y="274638"/>
            <a:ext cx="876808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4400" b="1" dirty="0">
                <a:solidFill>
                  <a:srgbClr val="385D8A"/>
                </a:solidFill>
                <a:latin typeface="Calibri"/>
              </a:rPr>
              <a:t>FACTS: Nasal Decolonization and SSIs</a:t>
            </a:r>
            <a:endParaRPr lang="en-US" sz="4400" dirty="0">
              <a:solidFill>
                <a:srgbClr val="385D8A"/>
              </a:solidFill>
              <a:latin typeface="Calibri"/>
            </a:endParaRPr>
          </a:p>
        </p:txBody>
      </p:sp>
      <p:sp>
        <p:nvSpPr>
          <p:cNvPr id="3" name="Slide Number Placeholder 2"/>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4214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sz="4400" b="1" dirty="0">
                <a:solidFill>
                  <a:srgbClr val="385D8A"/>
                </a:solidFill>
                <a:latin typeface="+mj-lt"/>
              </a:rPr>
              <a:t>TRIAL -  ICU Decolonization</a:t>
            </a:r>
          </a:p>
        </p:txBody>
      </p:sp>
      <p:sp>
        <p:nvSpPr>
          <p:cNvPr id="3" name="Content Placeholder 2"/>
          <p:cNvSpPr>
            <a:spLocks noGrp="1"/>
          </p:cNvSpPr>
          <p:nvPr>
            <p:ph idx="1"/>
          </p:nvPr>
        </p:nvSpPr>
        <p:spPr>
          <a:xfrm>
            <a:off x="609600" y="1124745"/>
            <a:ext cx="9733280" cy="4260055"/>
          </a:xfrm>
        </p:spPr>
        <p:txBody>
          <a:bodyPr>
            <a:normAutofit fontScale="25000" lnSpcReduction="20000"/>
          </a:bodyPr>
          <a:lstStyle/>
          <a:p>
            <a:r>
              <a:rPr lang="en-US" sz="11200" b="1" dirty="0">
                <a:solidFill>
                  <a:srgbClr val="385D8A"/>
                </a:solidFill>
                <a:latin typeface="+mn-lt"/>
              </a:rPr>
              <a:t>REDUCE MRSA Trial: 3 arm Cluster Randomized Trial</a:t>
            </a:r>
          </a:p>
          <a:p>
            <a:pPr lvl="1"/>
            <a:r>
              <a:rPr lang="en-US" sz="11200" dirty="0">
                <a:solidFill>
                  <a:srgbClr val="385D8A"/>
                </a:solidFill>
                <a:latin typeface="+mn-lt"/>
              </a:rPr>
              <a:t>74 ICUs, 43 hospitals, 74,000 patients</a:t>
            </a:r>
          </a:p>
          <a:p>
            <a:pPr lvl="1"/>
            <a:r>
              <a:rPr lang="en-US" sz="11200" dirty="0">
                <a:solidFill>
                  <a:srgbClr val="385D8A"/>
                </a:solidFill>
                <a:latin typeface="+mn-lt"/>
              </a:rPr>
              <a:t>18 month intervention (Apr 2010 – Sept 2011)</a:t>
            </a:r>
          </a:p>
          <a:p>
            <a:pPr lvl="1"/>
            <a:r>
              <a:rPr lang="en-US" sz="11200" dirty="0">
                <a:solidFill>
                  <a:srgbClr val="385D8A"/>
                </a:solidFill>
                <a:latin typeface="+mn-lt"/>
              </a:rPr>
              <a:t>33% of Patients - Screen and Isolate (gold standard control)</a:t>
            </a:r>
          </a:p>
          <a:p>
            <a:pPr lvl="1"/>
            <a:r>
              <a:rPr lang="en-US" sz="11200" dirty="0">
                <a:solidFill>
                  <a:srgbClr val="385D8A"/>
                </a:solidFill>
                <a:latin typeface="+mn-lt"/>
              </a:rPr>
              <a:t>33% of Patients - Targeted Nasal Decolonization/CHG bathing if MRSA+</a:t>
            </a:r>
          </a:p>
          <a:p>
            <a:pPr lvl="1"/>
            <a:r>
              <a:rPr lang="en-US" sz="11200" dirty="0">
                <a:solidFill>
                  <a:srgbClr val="385D8A"/>
                </a:solidFill>
                <a:latin typeface="+mn-lt"/>
              </a:rPr>
              <a:t>33% of Patients - Universal Nasal Decolonization/CHG bathing for all</a:t>
            </a:r>
          </a:p>
          <a:p>
            <a:r>
              <a:rPr lang="en-US" sz="11200" b="1" dirty="0">
                <a:solidFill>
                  <a:srgbClr val="385D8A"/>
                </a:solidFill>
                <a:latin typeface="+mn-lt"/>
              </a:rPr>
              <a:t>Universal Decolonization Arm = BEST OUTCOMES</a:t>
            </a:r>
          </a:p>
          <a:p>
            <a:pPr lvl="1"/>
            <a:r>
              <a:rPr lang="en-US" sz="11200" dirty="0">
                <a:solidFill>
                  <a:srgbClr val="385D8A"/>
                </a:solidFill>
                <a:latin typeface="+mn-lt"/>
              </a:rPr>
              <a:t>Primary goal met: </a:t>
            </a:r>
            <a:r>
              <a:rPr lang="en-US" sz="11200" dirty="0">
                <a:solidFill>
                  <a:srgbClr val="FF0000"/>
                </a:solidFill>
                <a:latin typeface="+mn-lt"/>
              </a:rPr>
              <a:t>37% </a:t>
            </a:r>
            <a:r>
              <a:rPr lang="en-US" sz="11200" dirty="0">
                <a:solidFill>
                  <a:srgbClr val="385D8A"/>
                </a:solidFill>
                <a:latin typeface="+mn-lt"/>
              </a:rPr>
              <a:t>decrease in MRSA clinical cultures</a:t>
            </a:r>
          </a:p>
          <a:p>
            <a:pPr lvl="1"/>
            <a:r>
              <a:rPr lang="en-US" sz="11200" dirty="0">
                <a:solidFill>
                  <a:srgbClr val="FF0000"/>
                </a:solidFill>
                <a:latin typeface="+mn-lt"/>
              </a:rPr>
              <a:t>44%</a:t>
            </a:r>
            <a:r>
              <a:rPr lang="en-US" sz="11200" dirty="0">
                <a:solidFill>
                  <a:srgbClr val="385D8A"/>
                </a:solidFill>
                <a:latin typeface="+mn-lt"/>
              </a:rPr>
              <a:t> Decrease in all Blood Stream Infections</a:t>
            </a:r>
          </a:p>
          <a:p>
            <a:pPr lvl="1"/>
            <a:r>
              <a:rPr lang="en-US" sz="11200" dirty="0">
                <a:solidFill>
                  <a:srgbClr val="FF0000"/>
                </a:solidFill>
                <a:latin typeface="+mn-lt"/>
              </a:rPr>
              <a:t>28% </a:t>
            </a:r>
            <a:r>
              <a:rPr lang="en-US" sz="11200" dirty="0">
                <a:solidFill>
                  <a:srgbClr val="385D8A"/>
                </a:solidFill>
                <a:latin typeface="+mn-lt"/>
              </a:rPr>
              <a:t>Reduction in MRSA Blood Stream Infections</a:t>
            </a:r>
          </a:p>
          <a:p>
            <a:pPr lvl="1"/>
            <a:r>
              <a:rPr lang="en-US" sz="11200" dirty="0">
                <a:solidFill>
                  <a:srgbClr val="385D8A"/>
                </a:solidFill>
                <a:latin typeface="+mn-lt"/>
              </a:rPr>
              <a:t>Most Cost-effective – saves </a:t>
            </a:r>
            <a:r>
              <a:rPr lang="en-US" sz="11200" dirty="0">
                <a:solidFill>
                  <a:srgbClr val="FF0000"/>
                </a:solidFill>
                <a:latin typeface="+mn-lt"/>
              </a:rPr>
              <a:t>$171</a:t>
            </a:r>
            <a:r>
              <a:rPr lang="en-US" sz="11200" dirty="0">
                <a:solidFill>
                  <a:srgbClr val="385D8A"/>
                </a:solidFill>
                <a:latin typeface="+mn-lt"/>
              </a:rPr>
              <a:t>/patient in CP costs</a:t>
            </a:r>
          </a:p>
          <a:p>
            <a:pPr lvl="1"/>
            <a:endParaRPr lang="en-US" sz="3400" dirty="0">
              <a:solidFill>
                <a:srgbClr val="385D8A"/>
              </a:solidFill>
              <a:latin typeface="+mn-lt"/>
            </a:endParaRPr>
          </a:p>
          <a:p>
            <a:pPr lvl="1" algn="r">
              <a:buNone/>
            </a:pPr>
            <a:r>
              <a:rPr lang="en-US" sz="1800" dirty="0">
                <a:solidFill>
                  <a:srgbClr val="385D8A"/>
                </a:solidFill>
                <a:latin typeface="+mn-lt"/>
              </a:rPr>
              <a:t>Huang SS et al. NEJM 2013; 368 (24):2255-65</a:t>
            </a: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871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sz="4400" b="1" dirty="0">
                <a:solidFill>
                  <a:srgbClr val="385D8A"/>
                </a:solidFill>
                <a:latin typeface="+mj-lt"/>
              </a:rPr>
              <a:t>Safely Eliminating MRSA CP Programs</a:t>
            </a:r>
          </a:p>
        </p:txBody>
      </p:sp>
      <p:sp>
        <p:nvSpPr>
          <p:cNvPr id="3" name="Content Placeholder 2"/>
          <p:cNvSpPr>
            <a:spLocks noGrp="1"/>
          </p:cNvSpPr>
          <p:nvPr>
            <p:ph idx="1"/>
          </p:nvPr>
        </p:nvSpPr>
        <p:spPr/>
        <p:txBody>
          <a:bodyPr>
            <a:normAutofit/>
          </a:bodyPr>
          <a:lstStyle/>
          <a:p>
            <a:pPr marL="0" indent="0">
              <a:buNone/>
            </a:pPr>
            <a:endParaRPr lang="en-US" sz="1514" dirty="0">
              <a:solidFill>
                <a:srgbClr val="385D8A"/>
              </a:solidFill>
              <a:latin typeface="+mn-lt"/>
            </a:endParaRPr>
          </a:p>
          <a:p>
            <a:pPr marL="0" indent="0">
              <a:buNone/>
            </a:pPr>
            <a:endParaRPr lang="en-US" sz="1514" dirty="0">
              <a:solidFill>
                <a:srgbClr val="385D8A"/>
              </a:solidFill>
              <a:latin typeface="+mn-lt"/>
            </a:endParaRPr>
          </a:p>
          <a:p>
            <a:pPr marL="0" indent="0">
              <a:buNone/>
            </a:pPr>
            <a:r>
              <a:rPr lang="en-US" sz="2800" b="1" dirty="0">
                <a:solidFill>
                  <a:srgbClr val="385D8A"/>
                </a:solidFill>
                <a:latin typeface="+mn-lt"/>
              </a:rPr>
              <a:t>110 bed Medical Center in California </a:t>
            </a:r>
          </a:p>
          <a:p>
            <a:pPr lvl="1">
              <a:buFont typeface="Wingdings" panose="05000000000000000000" pitchFamily="2" charset="2"/>
              <a:buChar char="v"/>
            </a:pPr>
            <a:r>
              <a:rPr lang="en-US" sz="2800" b="1" dirty="0">
                <a:solidFill>
                  <a:srgbClr val="385D8A"/>
                </a:solidFill>
                <a:latin typeface="+mn-lt"/>
              </a:rPr>
              <a:t>Replaced Screen and Isolate with Universal Nasal Decolonization</a:t>
            </a:r>
          </a:p>
          <a:p>
            <a:pPr lvl="2"/>
            <a:r>
              <a:rPr lang="en-US" sz="2800" b="1" dirty="0">
                <a:solidFill>
                  <a:srgbClr val="385D8A"/>
                </a:solidFill>
                <a:latin typeface="+mn-lt"/>
              </a:rPr>
              <a:t>Realized $73,000 in Direct Cost Reductions</a:t>
            </a:r>
          </a:p>
          <a:p>
            <a:pPr lvl="2"/>
            <a:r>
              <a:rPr lang="en-US" sz="2800" b="1" dirty="0">
                <a:solidFill>
                  <a:srgbClr val="385D8A"/>
                </a:solidFill>
                <a:latin typeface="+mn-lt"/>
              </a:rPr>
              <a:t>Significant Improvements in Patient Care and Satisfaction Scores</a:t>
            </a:r>
          </a:p>
          <a:p>
            <a:pPr marL="457200" lvl="1" indent="0" algn="r">
              <a:buNone/>
            </a:pPr>
            <a:endParaRPr lang="en-US" dirty="0">
              <a:solidFill>
                <a:srgbClr val="385D8A"/>
              </a:solidFill>
              <a:latin typeface="+mn-lt"/>
            </a:endParaRP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428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164923"/>
            <a:ext cx="11430000" cy="4524315"/>
          </a:xfrm>
          <a:prstGeom prst="rect">
            <a:avLst/>
          </a:prstGeom>
          <a:noFill/>
        </p:spPr>
        <p:txBody>
          <a:bodyPr wrap="square" rtlCol="0">
            <a:spAutoFit/>
          </a:bodyPr>
          <a:lstStyle/>
          <a:p>
            <a:pPr marL="800100" lvl="1" indent="-342900">
              <a:buFont typeface="Wingdings" panose="05000000000000000000" pitchFamily="2" charset="2"/>
              <a:buChar char="Ø"/>
            </a:pPr>
            <a:r>
              <a:rPr lang="en-US" sz="2400" b="1" dirty="0">
                <a:solidFill>
                  <a:srgbClr val="4F81BD">
                    <a:lumMod val="75000"/>
                  </a:srgbClr>
                </a:solidFill>
                <a:latin typeface="Calibri"/>
              </a:rPr>
              <a:t>Incidence of ICU-HAI is 5 to10 x higher </a:t>
            </a:r>
            <a:r>
              <a:rPr lang="en-US" sz="2400" dirty="0">
                <a:solidFill>
                  <a:srgbClr val="4F81BD">
                    <a:lumMod val="75000"/>
                  </a:srgbClr>
                </a:solidFill>
                <a:latin typeface="Calibri"/>
              </a:rPr>
              <a:t>than HAI rates in general wards</a:t>
            </a:r>
          </a:p>
          <a:p>
            <a:pPr marL="800100" lvl="1" indent="-342900">
              <a:buFont typeface="Wingdings" panose="05000000000000000000" pitchFamily="2" charset="2"/>
              <a:buChar char="Ø"/>
            </a:pPr>
            <a:endParaRPr lang="en-US" sz="2400" dirty="0">
              <a:solidFill>
                <a:srgbClr val="4F81BD">
                  <a:lumMod val="75000"/>
                </a:srgbClr>
              </a:solidFill>
              <a:latin typeface="Calibri"/>
            </a:endParaRPr>
          </a:p>
          <a:p>
            <a:pPr marL="800100" lvl="1" indent="-342900">
              <a:buFont typeface="Wingdings" panose="05000000000000000000" pitchFamily="2" charset="2"/>
              <a:buChar char="Ø"/>
            </a:pPr>
            <a:r>
              <a:rPr lang="en-US" sz="2400" b="1" dirty="0">
                <a:solidFill>
                  <a:srgbClr val="4F81BD">
                    <a:lumMod val="75000"/>
                  </a:srgbClr>
                </a:solidFill>
                <a:latin typeface="Calibri"/>
              </a:rPr>
              <a:t>Oral Cancer Patients</a:t>
            </a:r>
            <a:r>
              <a:rPr lang="en-US" sz="2400" dirty="0">
                <a:solidFill>
                  <a:srgbClr val="4F81BD">
                    <a:lumMod val="75000"/>
                  </a:srgbClr>
                </a:solidFill>
                <a:latin typeface="Calibri"/>
              </a:rPr>
              <a:t> demonstrated </a:t>
            </a:r>
            <a:r>
              <a:rPr lang="en-US" sz="2400" b="1" dirty="0">
                <a:solidFill>
                  <a:srgbClr val="4F81BD">
                    <a:lumMod val="75000"/>
                  </a:srgbClr>
                </a:solidFill>
                <a:latin typeface="Calibri"/>
              </a:rPr>
              <a:t>77.8% MRSA colonization and Infection</a:t>
            </a:r>
            <a:r>
              <a:rPr lang="en-US" sz="2400" dirty="0">
                <a:solidFill>
                  <a:srgbClr val="4F81BD">
                    <a:lumMod val="75000"/>
                  </a:srgbClr>
                </a:solidFill>
                <a:latin typeface="Calibri"/>
              </a:rPr>
              <a:t>. Other studies in Cancer Patients show Staph Positive carriage at </a:t>
            </a:r>
            <a:r>
              <a:rPr lang="en-US" sz="2400" b="1" dirty="0">
                <a:solidFill>
                  <a:srgbClr val="4F81BD">
                    <a:lumMod val="75000"/>
                  </a:srgbClr>
                </a:solidFill>
                <a:latin typeface="Calibri"/>
              </a:rPr>
              <a:t>70%</a:t>
            </a:r>
            <a:r>
              <a:rPr lang="en-US" sz="2400" dirty="0">
                <a:solidFill>
                  <a:srgbClr val="4F81BD">
                    <a:lumMod val="75000"/>
                  </a:srgbClr>
                </a:solidFill>
                <a:latin typeface="Calibri"/>
              </a:rPr>
              <a:t> with a prevalence of MRSA infection of </a:t>
            </a:r>
            <a:r>
              <a:rPr lang="en-US" sz="2400" b="1" dirty="0">
                <a:solidFill>
                  <a:srgbClr val="4F81BD">
                    <a:lumMod val="75000"/>
                  </a:srgbClr>
                </a:solidFill>
                <a:latin typeface="Calibri"/>
              </a:rPr>
              <a:t>17.5%</a:t>
            </a:r>
          </a:p>
          <a:p>
            <a:pPr marL="800100" lvl="1" indent="-342900">
              <a:buFont typeface="Wingdings" panose="05000000000000000000" pitchFamily="2" charset="2"/>
              <a:buChar char="Ø"/>
            </a:pPr>
            <a:endParaRPr lang="en-US" sz="2400" dirty="0">
              <a:solidFill>
                <a:srgbClr val="4F81BD">
                  <a:lumMod val="75000"/>
                </a:srgbClr>
              </a:solidFill>
              <a:latin typeface="Calibri"/>
            </a:endParaRPr>
          </a:p>
          <a:p>
            <a:pPr marL="800100" lvl="1" indent="-342900">
              <a:buFont typeface="Wingdings" panose="05000000000000000000" pitchFamily="2" charset="2"/>
              <a:buChar char="Ø"/>
            </a:pPr>
            <a:r>
              <a:rPr lang="en-US" sz="2400" dirty="0">
                <a:solidFill>
                  <a:srgbClr val="4F81BD">
                    <a:lumMod val="75000"/>
                  </a:srgbClr>
                </a:solidFill>
                <a:latin typeface="Calibri"/>
              </a:rPr>
              <a:t>In </a:t>
            </a:r>
            <a:r>
              <a:rPr lang="en-US" sz="2400" b="1" dirty="0">
                <a:solidFill>
                  <a:srgbClr val="4F81BD">
                    <a:lumMod val="75000"/>
                  </a:srgbClr>
                </a:solidFill>
                <a:latin typeface="Calibri"/>
              </a:rPr>
              <a:t>Non-neutropenic Cancer Patients</a:t>
            </a:r>
            <a:r>
              <a:rPr lang="en-US" sz="2400" dirty="0">
                <a:solidFill>
                  <a:srgbClr val="4F81BD">
                    <a:lumMod val="75000"/>
                  </a:srgbClr>
                </a:solidFill>
                <a:latin typeface="Calibri"/>
              </a:rPr>
              <a:t>, the prevalence of </a:t>
            </a:r>
            <a:r>
              <a:rPr lang="en-US" sz="2400" b="1" dirty="0">
                <a:solidFill>
                  <a:srgbClr val="4F81BD">
                    <a:lumMod val="75000"/>
                  </a:srgbClr>
                </a:solidFill>
                <a:latin typeface="Calibri"/>
              </a:rPr>
              <a:t>MRSA Infections was 54.7%</a:t>
            </a:r>
            <a:r>
              <a:rPr lang="en-US" sz="2400" dirty="0">
                <a:solidFill>
                  <a:srgbClr val="4F81BD">
                    <a:lumMod val="75000"/>
                  </a:srgbClr>
                </a:solidFill>
                <a:latin typeface="Calibri"/>
              </a:rPr>
              <a:t>.  Skin and soft tissue Infections (27%); Pneumonia (24%) and Primary Bacteremia (14%)</a:t>
            </a:r>
          </a:p>
          <a:p>
            <a:pPr marL="800100" lvl="1" indent="-342900">
              <a:buFont typeface="Wingdings" panose="05000000000000000000" pitchFamily="2" charset="2"/>
              <a:buChar char="Ø"/>
            </a:pPr>
            <a:endParaRPr lang="en-US" sz="2400" dirty="0">
              <a:solidFill>
                <a:srgbClr val="4F81BD">
                  <a:lumMod val="75000"/>
                </a:srgbClr>
              </a:solidFill>
              <a:latin typeface="Calibri"/>
            </a:endParaRPr>
          </a:p>
          <a:p>
            <a:pPr marL="800100" lvl="1" indent="-342900">
              <a:buFont typeface="Wingdings" panose="05000000000000000000" pitchFamily="2" charset="2"/>
              <a:buChar char="Ø"/>
            </a:pPr>
            <a:r>
              <a:rPr lang="en-US" sz="2400" b="1" dirty="0">
                <a:solidFill>
                  <a:srgbClr val="4F81BD">
                    <a:lumMod val="75000"/>
                  </a:srgbClr>
                </a:solidFill>
                <a:latin typeface="Calibri"/>
              </a:rPr>
              <a:t>Dialysis Patients -</a:t>
            </a:r>
            <a:r>
              <a:rPr lang="en-US" sz="2400" dirty="0">
                <a:solidFill>
                  <a:srgbClr val="4F81BD">
                    <a:lumMod val="75000"/>
                  </a:srgbClr>
                </a:solidFill>
                <a:latin typeface="Calibri"/>
              </a:rPr>
              <a:t> S. aureus accounts for </a:t>
            </a:r>
            <a:r>
              <a:rPr lang="en-US" sz="2400" b="1" dirty="0">
                <a:solidFill>
                  <a:srgbClr val="4F81BD">
                    <a:lumMod val="75000"/>
                  </a:srgbClr>
                </a:solidFill>
                <a:latin typeface="Calibri"/>
              </a:rPr>
              <a:t>&gt;8% of the Mortality and is Leading Cause of Vascular Access-Site–Related Infections</a:t>
            </a:r>
          </a:p>
        </p:txBody>
      </p:sp>
      <p:sp>
        <p:nvSpPr>
          <p:cNvPr id="6" name="Title 1"/>
          <p:cNvSpPr txBox="1">
            <a:spLocks/>
          </p:cNvSpPr>
          <p:nvPr/>
        </p:nvSpPr>
        <p:spPr>
          <a:xfrm>
            <a:off x="1981200" y="26064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200" b="1" dirty="0">
                <a:solidFill>
                  <a:srgbClr val="385D8A"/>
                </a:solidFill>
                <a:latin typeface="Calibri"/>
              </a:rPr>
              <a:t>What is the Risk? Patient Populations</a:t>
            </a:r>
          </a:p>
        </p:txBody>
      </p:sp>
    </p:spTree>
    <p:extLst>
      <p:ext uri="{BB962C8B-B14F-4D97-AF65-F5344CB8AC3E}">
        <p14:creationId xmlns:p14="http://schemas.microsoft.com/office/powerpoint/2010/main" val="145093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80A8CF36-3BF7-40C8-86F1-F9302B907C0E}"/>
              </a:ext>
            </a:extLst>
          </p:cNvPr>
          <p:cNvSpPr>
            <a:spLocks noGrp="1"/>
          </p:cNvSpPr>
          <p:nvPr>
            <p:ph type="title"/>
          </p:nvPr>
        </p:nvSpPr>
        <p:spPr/>
        <p:txBody>
          <a:bodyPr>
            <a:noAutofit/>
          </a:bodyPr>
          <a:lstStyle/>
          <a:p>
            <a:r>
              <a:rPr lang="en-US" sz="4000" b="1" dirty="0"/>
              <a:t>DISCLOSURES</a:t>
            </a:r>
          </a:p>
        </p:txBody>
      </p:sp>
      <p:sp>
        <p:nvSpPr>
          <p:cNvPr id="16" name="Content Placeholder 15">
            <a:extLst>
              <a:ext uri="{FF2B5EF4-FFF2-40B4-BE49-F238E27FC236}">
                <a16:creationId xmlns:a16="http://schemas.microsoft.com/office/drawing/2014/main" xmlns="" id="{B1AD7523-0B8E-48FD-9F3F-49D0F5041287}"/>
              </a:ext>
            </a:extLst>
          </p:cNvPr>
          <p:cNvSpPr>
            <a:spLocks noGrp="1"/>
          </p:cNvSpPr>
          <p:nvPr>
            <p:ph idx="1"/>
          </p:nvPr>
        </p:nvSpPr>
        <p:spPr/>
        <p:txBody>
          <a:bodyPr/>
          <a:lstStyle/>
          <a:p>
            <a:r>
              <a:rPr lang="en-US" sz="3200" b="1" dirty="0">
                <a:solidFill>
                  <a:schemeClr val="tx2"/>
                </a:solidFill>
              </a:rPr>
              <a:t>Ernest W. (Bill) Spannhake, PhD, Chief Science Officer, Global Life Technologies Corp.</a:t>
            </a:r>
          </a:p>
          <a:p>
            <a:r>
              <a:rPr lang="en-US" sz="3200" b="1" dirty="0">
                <a:solidFill>
                  <a:schemeClr val="tx2"/>
                </a:solidFill>
              </a:rPr>
              <a:t>Tarina Garcia-Concheso, VP of Clinical Training, 	Global Life Technologies Corp.</a:t>
            </a:r>
          </a:p>
          <a:p>
            <a:r>
              <a:rPr lang="en-US" sz="3200" b="1" dirty="0">
                <a:solidFill>
                  <a:schemeClr val="tx2"/>
                </a:solidFill>
              </a:rPr>
              <a:t>Gregg Wilkinson, EVP, Strategy and Product Management, Global Life Technologies Corp.</a:t>
            </a:r>
          </a:p>
          <a:p>
            <a:r>
              <a:rPr lang="en-US" sz="3200" b="1" dirty="0">
                <a:solidFill>
                  <a:schemeClr val="tx2"/>
                </a:solidFill>
              </a:rPr>
              <a:t>Melanie Harder, Director of Sales, Global Life 	Technologies Corp.</a:t>
            </a:r>
          </a:p>
          <a:p>
            <a:endParaRPr lang="en-US" dirty="0"/>
          </a:p>
        </p:txBody>
      </p:sp>
      <p:sp>
        <p:nvSpPr>
          <p:cNvPr id="4" name="Slide Number Placeholder 3">
            <a:extLst>
              <a:ext uri="{FF2B5EF4-FFF2-40B4-BE49-F238E27FC236}">
                <a16:creationId xmlns:a16="http://schemas.microsoft.com/office/drawing/2014/main" xmlns="" id="{B0EF278A-9A76-4E80-9203-52821E29085D}"/>
              </a:ext>
            </a:extLst>
          </p:cNvPr>
          <p:cNvSpPr>
            <a:spLocks noGrp="1"/>
          </p:cNvSpPr>
          <p:nvPr>
            <p:ph type="sldNum" sz="quarter" idx="12"/>
          </p:nvPr>
        </p:nvSpPr>
        <p:spPr/>
        <p:txBody>
          <a:bodyPr/>
          <a:lstStyle/>
          <a:p>
            <a:fld id="{1A771456-7B97-4D9D-A5EE-2B8FB7B7D794}" type="slidenum">
              <a:rPr lang="en-US" smtClean="0"/>
              <a:pPr/>
              <a:t>2</a:t>
            </a:fld>
            <a:endParaRPr lang="en-US" dirty="0"/>
          </a:p>
        </p:txBody>
      </p:sp>
    </p:spTree>
    <p:extLst>
      <p:ext uri="{BB962C8B-B14F-4D97-AF65-F5344CB8AC3E}">
        <p14:creationId xmlns:p14="http://schemas.microsoft.com/office/powerpoint/2010/main" val="147495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385D8A"/>
                </a:solidFill>
                <a:latin typeface="+mj-lt"/>
              </a:rPr>
              <a:t>SUMMARY</a:t>
            </a:r>
            <a:endParaRPr lang="en-US" sz="4800" dirty="0">
              <a:latin typeface="+mj-lt"/>
            </a:endParaRP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20</a:t>
            </a:fld>
            <a:endParaRPr lang="en-US" dirty="0">
              <a:solidFill>
                <a:prstClr val="black">
                  <a:tint val="75000"/>
                </a:prstClr>
              </a:solidFill>
              <a:latin typeface="Calibri"/>
            </a:endParaRPr>
          </a:p>
        </p:txBody>
      </p:sp>
      <p:sp>
        <p:nvSpPr>
          <p:cNvPr id="6" name="TextBox 5"/>
          <p:cNvSpPr txBox="1"/>
          <p:nvPr/>
        </p:nvSpPr>
        <p:spPr>
          <a:xfrm>
            <a:off x="1453663" y="1254369"/>
            <a:ext cx="10128737" cy="6309420"/>
          </a:xfrm>
          <a:prstGeom prst="rect">
            <a:avLst/>
          </a:prstGeom>
          <a:noFill/>
        </p:spPr>
        <p:txBody>
          <a:bodyPr wrap="square" rtlCol="0">
            <a:spAutoFit/>
          </a:bodyPr>
          <a:lstStyle/>
          <a:p>
            <a:pPr indent="406400">
              <a:lnSpc>
                <a:spcPct val="150000"/>
              </a:lnSpc>
              <a:buFont typeface="Arial"/>
              <a:buChar char="•"/>
            </a:pPr>
            <a:r>
              <a:rPr lang="en-US" sz="3200" b="1" dirty="0">
                <a:solidFill>
                  <a:srgbClr val="385D8A"/>
                </a:solidFill>
                <a:latin typeface="Calibri"/>
              </a:rPr>
              <a:t>30% of All Populations are MSSA or MRSA Colonized</a:t>
            </a:r>
          </a:p>
          <a:p>
            <a:pPr indent="406400">
              <a:lnSpc>
                <a:spcPct val="150000"/>
              </a:lnSpc>
              <a:buFont typeface="Arial"/>
              <a:buChar char="•"/>
            </a:pPr>
            <a:r>
              <a:rPr lang="en-US" sz="3200" b="1" dirty="0">
                <a:solidFill>
                  <a:srgbClr val="385D8A"/>
                </a:solidFill>
                <a:latin typeface="Calibri"/>
              </a:rPr>
              <a:t>Reducing Nasal Colonization Reduces Infection Risk</a:t>
            </a:r>
          </a:p>
          <a:p>
            <a:pPr indent="406400">
              <a:lnSpc>
                <a:spcPct val="150000"/>
              </a:lnSpc>
              <a:buFont typeface="Arial"/>
              <a:buChar char="•"/>
            </a:pPr>
            <a:r>
              <a:rPr lang="en-US" sz="3200" b="1" dirty="0">
                <a:solidFill>
                  <a:srgbClr val="385D8A"/>
                </a:solidFill>
                <a:latin typeface="Calibri"/>
              </a:rPr>
              <a:t>Specific PROTOCOLS have been Proven to </a:t>
            </a:r>
          </a:p>
          <a:p>
            <a:pPr lvl="1" indent="406400">
              <a:lnSpc>
                <a:spcPct val="150000"/>
              </a:lnSpc>
              <a:buFont typeface="Arial"/>
              <a:buChar char="•"/>
            </a:pPr>
            <a:r>
              <a:rPr lang="en-US" sz="3200" dirty="0">
                <a:solidFill>
                  <a:srgbClr val="385D8A"/>
                </a:solidFill>
                <a:latin typeface="Calibri"/>
              </a:rPr>
              <a:t>Reduce Infections</a:t>
            </a:r>
          </a:p>
          <a:p>
            <a:pPr lvl="1" indent="406400">
              <a:lnSpc>
                <a:spcPct val="150000"/>
              </a:lnSpc>
              <a:buFont typeface="Arial"/>
              <a:buChar char="•"/>
            </a:pPr>
            <a:r>
              <a:rPr lang="en-US" sz="3200" dirty="0">
                <a:solidFill>
                  <a:srgbClr val="385D8A"/>
                </a:solidFill>
                <a:latin typeface="Calibri"/>
              </a:rPr>
              <a:t>Improve Patient Outcomes and Satisfaction</a:t>
            </a:r>
          </a:p>
          <a:p>
            <a:pPr lvl="1" indent="406400">
              <a:lnSpc>
                <a:spcPct val="150000"/>
              </a:lnSpc>
              <a:buFont typeface="Arial"/>
              <a:buChar char="•"/>
            </a:pPr>
            <a:r>
              <a:rPr lang="en-US" sz="3200" dirty="0">
                <a:solidFill>
                  <a:srgbClr val="385D8A"/>
                </a:solidFill>
                <a:latin typeface="Calibri"/>
              </a:rPr>
              <a:t>Save Money</a:t>
            </a:r>
          </a:p>
          <a:p>
            <a:pPr indent="406400">
              <a:buFont typeface="Arial"/>
              <a:buChar char="•"/>
            </a:pPr>
            <a:r>
              <a:rPr lang="en-US" sz="3200" b="1" dirty="0">
                <a:solidFill>
                  <a:srgbClr val="385D8A"/>
                </a:solidFill>
                <a:latin typeface="Calibri"/>
              </a:rPr>
              <a:t>New TOOLS are Available that make Nasal Colonization	Management Faster, Easier, Cheaper</a:t>
            </a:r>
          </a:p>
          <a:p>
            <a:endParaRPr lang="en-US" sz="2800" dirty="0">
              <a:solidFill>
                <a:srgbClr val="385D8A"/>
              </a:solidFill>
              <a:latin typeface="Calibri"/>
            </a:endParaRPr>
          </a:p>
          <a:p>
            <a:pPr>
              <a:buFontTx/>
              <a:buChar char="-"/>
            </a:pPr>
            <a:endParaRPr lang="en-US" sz="2400" dirty="0">
              <a:solidFill>
                <a:srgbClr val="385D8A"/>
              </a:solidFill>
              <a:latin typeface="Calibri"/>
            </a:endParaRPr>
          </a:p>
        </p:txBody>
      </p:sp>
    </p:spTree>
    <p:extLst>
      <p:ext uri="{BB962C8B-B14F-4D97-AF65-F5344CB8AC3E}">
        <p14:creationId xmlns:p14="http://schemas.microsoft.com/office/powerpoint/2010/main" val="237892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xmlns="" id="{F2DBFD03-04E3-4EBF-AB95-E7A7DFD587C1}"/>
              </a:ext>
            </a:extLst>
          </p:cNvPr>
          <p:cNvPicPr>
            <a:picLocks noChangeAspect="1"/>
          </p:cNvPicPr>
          <p:nvPr/>
        </p:nvPicPr>
        <p:blipFill rotWithShape="1">
          <a:blip r:embed="rId3"/>
          <a:srcRect/>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xmlns="" id="{159EED6B-ABDF-47AC-8C3A-D89858167BF9}"/>
              </a:ext>
            </a:extLst>
          </p:cNvPr>
          <p:cNvSpPr>
            <a:spLocks noGrp="1"/>
          </p:cNvSpPr>
          <p:nvPr>
            <p:ph type="sldNum" sz="quarter" idx="12"/>
          </p:nvPr>
        </p:nvSpPr>
        <p:spPr>
          <a:xfrm>
            <a:off x="8610600" y="6356350"/>
            <a:ext cx="2743200" cy="365125"/>
          </a:xfrm>
        </p:spPr>
        <p:txBody>
          <a:bodyPr>
            <a:normAutofit/>
          </a:bodyPr>
          <a:lstStyle/>
          <a:p>
            <a:pPr>
              <a:spcAft>
                <a:spcPts val="600"/>
              </a:spcAft>
            </a:pPr>
            <a:fld id="{1A771456-7B97-4D9D-A5EE-2B8FB7B7D794}"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961995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178709"/>
            <a:ext cx="7199969" cy="5529719"/>
          </a:xfrm>
          <a:prstGeom prst="rect">
            <a:avLst/>
          </a:prstGeom>
          <a:noFill/>
        </p:spPr>
        <p:txBody>
          <a:bodyPr wrap="square" rtlCol="0">
            <a:spAutoFit/>
          </a:bodyPr>
          <a:lstStyle/>
          <a:p>
            <a:pPr>
              <a:spcAft>
                <a:spcPts val="500"/>
              </a:spcAft>
            </a:pPr>
            <a:r>
              <a:rPr lang="en-US" sz="2800" b="1" dirty="0">
                <a:solidFill>
                  <a:srgbClr val="4F81BD">
                    <a:lumMod val="75000"/>
                  </a:srgbClr>
                </a:solidFill>
                <a:latin typeface="Calibri"/>
              </a:rPr>
              <a:t>Antibiotic </a:t>
            </a:r>
            <a:r>
              <a:rPr lang="en-US" sz="2400" b="1" dirty="0">
                <a:solidFill>
                  <a:srgbClr val="4F81BD">
                    <a:lumMod val="75000"/>
                  </a:srgbClr>
                </a:solidFill>
                <a:latin typeface="Calibri"/>
              </a:rPr>
              <a:t>(Mupirocin)</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Antibiotic – How manage Antibiotic Stewardship?</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Must Screen first – cannot be used prophylactically. Risk to Patient if not Colonized</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Five-day Protocol Pre-op</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Poor Compliance – &lt; 40% Patients Complete Process</a:t>
            </a:r>
            <a:endParaRPr lang="en-US" sz="2400" dirty="0">
              <a:solidFill>
                <a:srgbClr val="4F81BD">
                  <a:lumMod val="75000"/>
                </a:srgbClr>
              </a:solidFill>
              <a:latin typeface="Calibri"/>
            </a:endParaRPr>
          </a:p>
          <a:p>
            <a:pPr>
              <a:spcAft>
                <a:spcPts val="500"/>
              </a:spcAft>
            </a:pPr>
            <a:r>
              <a:rPr lang="en-US" sz="2800" b="1" dirty="0">
                <a:solidFill>
                  <a:srgbClr val="4F81BD">
                    <a:lumMod val="75000"/>
                  </a:srgbClr>
                </a:solidFill>
                <a:latin typeface="Calibri"/>
              </a:rPr>
              <a:t>Povidone Iodine Swabs</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Works slowly – 1 Hour to reach Full Effect</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Application can be Messy and Unpleasant for Staff and Patient</a:t>
            </a:r>
          </a:p>
          <a:p>
            <a:pPr marL="800100" lvl="1" indent="-342900">
              <a:spcAft>
                <a:spcPts val="500"/>
              </a:spcAft>
              <a:buFont typeface="Arial" panose="020B0604020202020204" pitchFamily="34" charset="0"/>
              <a:buChar char="•"/>
            </a:pPr>
            <a:r>
              <a:rPr lang="en-US" sz="2400" b="1" dirty="0">
                <a:solidFill>
                  <a:srgbClr val="4F81BD">
                    <a:lumMod val="75000"/>
                  </a:srgbClr>
                </a:solidFill>
                <a:latin typeface="Calibri"/>
              </a:rPr>
              <a:t>Indicated for Pre-op Use	</a:t>
            </a:r>
          </a:p>
        </p:txBody>
      </p:sp>
      <p:sp>
        <p:nvSpPr>
          <p:cNvPr id="6" name="Title 1"/>
          <p:cNvSpPr txBox="1">
            <a:spLocks/>
          </p:cNvSpPr>
          <p:nvPr/>
        </p:nvSpPr>
        <p:spPr>
          <a:xfrm>
            <a:off x="1981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4400" b="1" dirty="0">
                <a:solidFill>
                  <a:srgbClr val="385D8A"/>
                </a:solidFill>
                <a:latin typeface="Calibri"/>
              </a:rPr>
              <a:t>Decolonization Options</a:t>
            </a:r>
            <a:endParaRPr lang="en-US" sz="4400" dirty="0">
              <a:solidFill>
                <a:srgbClr val="385D8A"/>
              </a:solidFill>
              <a:latin typeface="Calibri"/>
            </a:endParaRPr>
          </a:p>
        </p:txBody>
      </p:sp>
      <p:sp>
        <p:nvSpPr>
          <p:cNvPr id="3" name="Slide Number Placeholder 2"/>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pic>
        <p:nvPicPr>
          <p:cNvPr id="7" name="Picture 6" descr="http://news.3m.com/sites/3m.newshq.businesswire.com/files/press_release/additional/3M_Skin_and_Nasal_Antisept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053" y="4077568"/>
            <a:ext cx="1130771" cy="1142574"/>
          </a:xfrm>
          <a:prstGeom prst="rect">
            <a:avLst/>
          </a:prstGeom>
          <a:noFill/>
          <a:ln w="3175">
            <a:solidFill>
              <a:schemeClr val="tx1"/>
            </a:solidFill>
          </a:ln>
        </p:spPr>
      </p:pic>
      <p:pic>
        <p:nvPicPr>
          <p:cNvPr id="8" name="Picture 2" descr="http://www.hpnonline.com/inside/2016-03/1603/IP_CLOROX-Nasal-Antiseptic-Swa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160" y="5523594"/>
            <a:ext cx="1728640" cy="94595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8197917" y="2132857"/>
            <a:ext cx="1042695" cy="1042695"/>
          </a:xfrm>
          <a:prstGeom prst="rect">
            <a:avLst/>
          </a:prstGeom>
          <a:ln w="3175">
            <a:solidFill>
              <a:schemeClr val="tx1"/>
            </a:solidFill>
          </a:ln>
        </p:spPr>
      </p:pic>
      <p:pic>
        <p:nvPicPr>
          <p:cNvPr id="10" name="Picture 9"/>
          <p:cNvPicPr>
            <a:picLocks noChangeAspect="1"/>
          </p:cNvPicPr>
          <p:nvPr/>
        </p:nvPicPr>
        <p:blipFill>
          <a:blip r:embed="rId6"/>
          <a:stretch>
            <a:fillRect/>
          </a:stretch>
        </p:blipFill>
        <p:spPr>
          <a:xfrm>
            <a:off x="9400360" y="2111767"/>
            <a:ext cx="1084872" cy="1084872"/>
          </a:xfrm>
          <a:prstGeom prst="rect">
            <a:avLst/>
          </a:prstGeom>
          <a:ln w="3175">
            <a:solidFill>
              <a:schemeClr val="tx1"/>
            </a:solidFill>
          </a:ln>
        </p:spPr>
      </p:pic>
      <p:pic>
        <p:nvPicPr>
          <p:cNvPr id="11" name="Picture 2" descr="http://www.medline.com/media/catalog/sku/sge/300x300/SGE9001_PRI01.JPG"/>
          <p:cNvPicPr>
            <a:picLocks noChangeAspect="1" noChangeArrowheads="1"/>
          </p:cNvPicPr>
          <p:nvPr/>
        </p:nvPicPr>
        <p:blipFill rotWithShape="1">
          <a:blip r:embed="rId7">
            <a:extLst>
              <a:ext uri="{28A0092B-C50C-407E-A947-70E740481C1C}">
                <a14:useLocalDpi xmlns:a14="http://schemas.microsoft.com/office/drawing/2010/main" val="0"/>
              </a:ext>
            </a:extLst>
          </a:blip>
          <a:srcRect t="7966" r="29068" b="30690"/>
          <a:stretch/>
        </p:blipFill>
        <p:spPr bwMode="auto">
          <a:xfrm>
            <a:off x="9653228" y="4099102"/>
            <a:ext cx="1115144" cy="100811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
        <p:nvSpPr>
          <p:cNvPr id="4" name="TextBox 3"/>
          <p:cNvSpPr txBox="1"/>
          <p:nvPr/>
        </p:nvSpPr>
        <p:spPr>
          <a:xfrm>
            <a:off x="2207568" y="1508592"/>
            <a:ext cx="3971800" cy="1200329"/>
          </a:xfrm>
          <a:prstGeom prst="rect">
            <a:avLst/>
          </a:prstGeom>
          <a:noFill/>
        </p:spPr>
        <p:txBody>
          <a:bodyPr wrap="square" rtlCol="0">
            <a:spAutoFit/>
          </a:bodyPr>
          <a:lstStyle/>
          <a:p>
            <a:pPr algn="ctr"/>
            <a:r>
              <a:rPr lang="en-US" sz="2400" b="1" dirty="0">
                <a:solidFill>
                  <a:srgbClr val="4F81BD">
                    <a:lumMod val="75000"/>
                  </a:srgbClr>
                </a:solidFill>
                <a:latin typeface="Calibri"/>
              </a:rPr>
              <a:t>A safe, effective, proven method for decolonization without antibiotics</a:t>
            </a:r>
          </a:p>
        </p:txBody>
      </p:sp>
      <p:sp>
        <p:nvSpPr>
          <p:cNvPr id="6" name="Title 1"/>
          <p:cNvSpPr txBox="1">
            <a:spLocks/>
          </p:cNvSpPr>
          <p:nvPr/>
        </p:nvSpPr>
        <p:spPr>
          <a:xfrm>
            <a:off x="1981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200" b="1" dirty="0">
                <a:solidFill>
                  <a:srgbClr val="385D8A"/>
                </a:solidFill>
                <a:latin typeface="Calibri"/>
              </a:rPr>
              <a:t>What is Nozin® Nasal Sanitizer®?</a:t>
            </a:r>
            <a:endParaRPr lang="en-US" b="1" dirty="0">
              <a:solidFill>
                <a:srgbClr val="385D8A"/>
              </a:solidFill>
              <a:latin typeface="Calibri"/>
            </a:endParaRPr>
          </a:p>
        </p:txBody>
      </p:sp>
      <p:sp>
        <p:nvSpPr>
          <p:cNvPr id="7" name="TextBox 6"/>
          <p:cNvSpPr txBox="1"/>
          <p:nvPr/>
        </p:nvSpPr>
        <p:spPr>
          <a:xfrm>
            <a:off x="5807970" y="3203536"/>
            <a:ext cx="4248471" cy="3177793"/>
          </a:xfrm>
          <a:prstGeom prst="rect">
            <a:avLst/>
          </a:prstGeom>
          <a:noFill/>
        </p:spPr>
        <p:txBody>
          <a:bodyPr wrap="square" rtlCol="0">
            <a:spAutoFit/>
          </a:bodyPr>
          <a:lstStyle/>
          <a:p>
            <a:r>
              <a:rPr lang="en-US" sz="2400" b="1" dirty="0">
                <a:solidFill>
                  <a:srgbClr val="4F81BD">
                    <a:lumMod val="75000"/>
                  </a:srgbClr>
                </a:solidFill>
                <a:latin typeface="Calibri"/>
              </a:rPr>
              <a:t>Nozin® Nozaseptin® patented formulation</a:t>
            </a:r>
            <a:r>
              <a:rPr lang="en-US" sz="2400" dirty="0">
                <a:solidFill>
                  <a:srgbClr val="4F81BD">
                    <a:lumMod val="75000"/>
                  </a:srgbClr>
                </a:solidFill>
                <a:latin typeface="Calibri"/>
              </a:rPr>
              <a:t> utilizes the trusted, highly effective, antimicrobial power of alcohol, pleasantly balanced by moisturizing oils and other natural emollients. Safety tested and well tolerated </a:t>
            </a:r>
          </a:p>
          <a:p>
            <a:pPr algn="ctr">
              <a:lnSpc>
                <a:spcPts val="3900"/>
              </a:lnSpc>
            </a:pPr>
            <a:endParaRPr lang="en-US" sz="2400" dirty="0">
              <a:solidFill>
                <a:srgbClr val="4F81BD">
                  <a:lumMod val="75000"/>
                </a:srgbClr>
              </a:solidFill>
              <a:latin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32" y="1162899"/>
            <a:ext cx="2849488" cy="1820320"/>
          </a:xfrm>
          <a:prstGeom prst="rect">
            <a:avLst/>
          </a:prstGeom>
        </p:spPr>
      </p:pic>
      <p:grpSp>
        <p:nvGrpSpPr>
          <p:cNvPr id="12" name="Group 11"/>
          <p:cNvGrpSpPr/>
          <p:nvPr/>
        </p:nvGrpSpPr>
        <p:grpSpPr>
          <a:xfrm>
            <a:off x="1762216" y="3140968"/>
            <a:ext cx="3885936" cy="2421400"/>
            <a:chOff x="2339975" y="1700808"/>
            <a:chExt cx="4016648" cy="2502849"/>
          </a:xfrm>
        </p:grpSpPr>
        <p:pic>
          <p:nvPicPr>
            <p:cNvPr id="13" name="Picture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1730"/>
            <a:stretch/>
          </p:blipFill>
          <p:spPr>
            <a:xfrm>
              <a:off x="2339975" y="1700808"/>
              <a:ext cx="4016648" cy="2502849"/>
            </a:xfrm>
            <a:prstGeom prst="rect">
              <a:avLst/>
            </a:prstGeom>
          </p:spPr>
        </p:pic>
        <p:sp>
          <p:nvSpPr>
            <p:cNvPr id="14" name="&quot;No&quot; Symbol 13"/>
            <p:cNvSpPr/>
            <p:nvPr/>
          </p:nvSpPr>
          <p:spPr>
            <a:xfrm>
              <a:off x="2474285" y="2186797"/>
              <a:ext cx="1157436" cy="1151626"/>
            </a:xfrm>
            <a:prstGeom prst="noSmoking">
              <a:avLst>
                <a:gd name="adj" fmla="val 5999"/>
              </a:avLst>
            </a:prstGeom>
            <a:solidFill>
              <a:srgbClr val="E417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grpSp>
    </p:spTree>
    <p:extLst>
      <p:ext uri="{BB962C8B-B14F-4D97-AF65-F5344CB8AC3E}">
        <p14:creationId xmlns:p14="http://schemas.microsoft.com/office/powerpoint/2010/main" val="352567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itting, accessory, screenshot&#10;&#10;Description generated with high confidence">
            <a:extLst>
              <a:ext uri="{FF2B5EF4-FFF2-40B4-BE49-F238E27FC236}">
                <a16:creationId xmlns:a16="http://schemas.microsoft.com/office/drawing/2014/main" xmlns="" id="{E8AE2982-8D50-43A4-9E4F-B774FFA24152}"/>
              </a:ext>
            </a:extLst>
          </p:cNvPr>
          <p:cNvPicPr>
            <a:picLocks noChangeAspect="1"/>
          </p:cNvPicPr>
          <p:nvPr/>
        </p:nvPicPr>
        <p:blipFill rotWithShape="1">
          <a:blip r:embed="rId3"/>
          <a:srcRect/>
          <a:stretch/>
        </p:blipFill>
        <p:spPr>
          <a:xfrm>
            <a:off x="0" y="0"/>
            <a:ext cx="12192000" cy="6857999"/>
          </a:xfrm>
          <a:prstGeom prst="rect">
            <a:avLst/>
          </a:prstGeom>
        </p:spPr>
      </p:pic>
      <p:sp>
        <p:nvSpPr>
          <p:cNvPr id="2" name="Slide Number Placeholder 1">
            <a:extLst>
              <a:ext uri="{FF2B5EF4-FFF2-40B4-BE49-F238E27FC236}">
                <a16:creationId xmlns:a16="http://schemas.microsoft.com/office/drawing/2014/main" xmlns="" id="{06B91E26-2447-457B-922B-2EC57E957878}"/>
              </a:ext>
            </a:extLst>
          </p:cNvPr>
          <p:cNvSpPr>
            <a:spLocks noGrp="1"/>
          </p:cNvSpPr>
          <p:nvPr>
            <p:ph type="sldNum" sz="quarter" idx="12"/>
          </p:nvPr>
        </p:nvSpPr>
        <p:spPr>
          <a:xfrm>
            <a:off x="8610600" y="6356350"/>
            <a:ext cx="2743200" cy="365125"/>
          </a:xfrm>
        </p:spPr>
        <p:txBody>
          <a:bodyPr>
            <a:normAutofit/>
          </a:bodyPr>
          <a:lstStyle/>
          <a:p>
            <a:pPr>
              <a:spcAft>
                <a:spcPts val="600"/>
              </a:spcAft>
            </a:pPr>
            <a:fld id="{1A771456-7B97-4D9D-A5EE-2B8FB7B7D794}"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253731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26064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200" b="1" dirty="0">
                <a:solidFill>
                  <a:srgbClr val="385D8A"/>
                </a:solidFill>
                <a:latin typeface="Calibri"/>
              </a:rPr>
              <a:t>Nozin® Nasal Sanitizer® Benefits</a:t>
            </a:r>
            <a:endParaRPr lang="en-US" dirty="0">
              <a:solidFill>
                <a:srgbClr val="385D8A"/>
              </a:solidFill>
              <a:latin typeface="Calibri"/>
            </a:endParaRPr>
          </a:p>
        </p:txBody>
      </p:sp>
      <p:sp>
        <p:nvSpPr>
          <p:cNvPr id="5" name="Content Placeholder 2"/>
          <p:cNvSpPr>
            <a:spLocks noGrp="1"/>
          </p:cNvSpPr>
          <p:nvPr>
            <p:ph idx="1"/>
          </p:nvPr>
        </p:nvSpPr>
        <p:spPr>
          <a:xfrm>
            <a:off x="2711625" y="1379910"/>
            <a:ext cx="7272807" cy="5001419"/>
          </a:xfrm>
        </p:spPr>
        <p:txBody>
          <a:bodyPr>
            <a:normAutofit/>
          </a:bodyPr>
          <a:lstStyle/>
          <a:p>
            <a:pPr marL="284163" indent="-284163"/>
            <a:r>
              <a:rPr lang="en-US" sz="2400" dirty="0">
                <a:solidFill>
                  <a:schemeClr val="accent1">
                    <a:lumMod val="75000"/>
                  </a:schemeClr>
                </a:solidFill>
                <a:latin typeface="+mn-lt"/>
              </a:rPr>
              <a:t>Clinically proven 99% </a:t>
            </a:r>
            <a:r>
              <a:rPr lang="en-US" sz="2400" i="1" dirty="0">
                <a:solidFill>
                  <a:schemeClr val="accent1">
                    <a:lumMod val="75000"/>
                  </a:schemeClr>
                </a:solidFill>
                <a:latin typeface="+mn-lt"/>
              </a:rPr>
              <a:t>Staph aureus </a:t>
            </a:r>
            <a:r>
              <a:rPr lang="en-US" sz="2400" dirty="0">
                <a:solidFill>
                  <a:schemeClr val="accent1">
                    <a:lumMod val="75000"/>
                  </a:schemeClr>
                </a:solidFill>
                <a:latin typeface="+mn-lt"/>
              </a:rPr>
              <a:t>carriage reduction*</a:t>
            </a:r>
          </a:p>
          <a:p>
            <a:pPr marL="284163" indent="-284163"/>
            <a:r>
              <a:rPr lang="en-US" sz="2400" dirty="0">
                <a:solidFill>
                  <a:schemeClr val="accent1">
                    <a:lumMod val="75000"/>
                  </a:schemeClr>
                </a:solidFill>
                <a:latin typeface="+mn-lt"/>
              </a:rPr>
              <a:t>Effective from day one</a:t>
            </a:r>
          </a:p>
          <a:p>
            <a:pPr marL="284163" indent="-284163"/>
            <a:r>
              <a:rPr lang="en-US" sz="2400" dirty="0">
                <a:solidFill>
                  <a:schemeClr val="accent1">
                    <a:lumMod val="75000"/>
                  </a:schemeClr>
                </a:solidFill>
                <a:latin typeface="+mn-lt"/>
              </a:rPr>
              <a:t>Topically applied, can be self-administered </a:t>
            </a:r>
          </a:p>
          <a:p>
            <a:pPr marL="284163" indent="-284163"/>
            <a:r>
              <a:rPr lang="en-US" sz="2400" dirty="0">
                <a:solidFill>
                  <a:schemeClr val="accent1">
                    <a:lumMod val="75000"/>
                  </a:schemeClr>
                </a:solidFill>
                <a:latin typeface="+mn-lt"/>
              </a:rPr>
              <a:t>Pleasant to use, good compliance </a:t>
            </a:r>
          </a:p>
          <a:p>
            <a:pPr marL="284163" indent="-284163"/>
            <a:r>
              <a:rPr lang="en-US" sz="2400" dirty="0">
                <a:solidFill>
                  <a:schemeClr val="accent1">
                    <a:lumMod val="75000"/>
                  </a:schemeClr>
                </a:solidFill>
                <a:latin typeface="+mn-lt"/>
              </a:rPr>
              <a:t>Non-antibiotic, nonprescription, can be safely used for longer periods of time</a:t>
            </a:r>
          </a:p>
          <a:p>
            <a:pPr marL="284163" indent="-284163"/>
            <a:r>
              <a:rPr lang="en-US" sz="2400" dirty="0">
                <a:solidFill>
                  <a:schemeClr val="accent1">
                    <a:lumMod val="75000"/>
                  </a:schemeClr>
                </a:solidFill>
                <a:latin typeface="+mn-lt"/>
              </a:rPr>
              <a:t>Cost-effective – decolonization can be maintained for less </a:t>
            </a:r>
            <a:r>
              <a:rPr lang="en-US" sz="2400">
                <a:solidFill>
                  <a:schemeClr val="accent1">
                    <a:lumMod val="75000"/>
                  </a:schemeClr>
                </a:solidFill>
                <a:latin typeface="+mn-lt"/>
              </a:rPr>
              <a:t>than $4 </a:t>
            </a:r>
            <a:r>
              <a:rPr lang="en-US" sz="2400" dirty="0">
                <a:solidFill>
                  <a:schemeClr val="accent1">
                    <a:lumMod val="75000"/>
                  </a:schemeClr>
                </a:solidFill>
                <a:latin typeface="+mn-lt"/>
              </a:rPr>
              <a:t>per day</a:t>
            </a:r>
          </a:p>
          <a:p>
            <a:pPr marL="0" indent="0">
              <a:buNone/>
            </a:pPr>
            <a:endParaRPr lang="en-US" sz="2400" dirty="0">
              <a:solidFill>
                <a:schemeClr val="accent1">
                  <a:lumMod val="75000"/>
                </a:schemeClr>
              </a:solidFill>
              <a:latin typeface="+mn-lt"/>
            </a:endParaRPr>
          </a:p>
          <a:p>
            <a:pPr marL="0" lvl="1" indent="0">
              <a:buNone/>
            </a:pPr>
            <a:r>
              <a:rPr lang="en-US" sz="1400" dirty="0">
                <a:solidFill>
                  <a:schemeClr val="accent1">
                    <a:lumMod val="75000"/>
                  </a:schemeClr>
                </a:solidFill>
                <a:latin typeface="+mn-lt"/>
              </a:rPr>
              <a:t>*Steed L, et al. Reduction of nasal </a:t>
            </a:r>
            <a:r>
              <a:rPr lang="en-US" sz="1400" i="1" dirty="0">
                <a:solidFill>
                  <a:schemeClr val="accent1">
                    <a:lumMod val="75000"/>
                  </a:schemeClr>
                </a:solidFill>
                <a:latin typeface="+mn-lt"/>
              </a:rPr>
              <a:t>Staph aureus </a:t>
            </a:r>
            <a:r>
              <a:rPr lang="en-US" sz="1400" dirty="0">
                <a:solidFill>
                  <a:schemeClr val="accent1">
                    <a:lumMod val="75000"/>
                  </a:schemeClr>
                </a:solidFill>
                <a:latin typeface="+mn-lt"/>
              </a:rPr>
              <a:t>carriage. American Journal of Infection Control, 2014:42(8):841-846.</a:t>
            </a:r>
          </a:p>
          <a:p>
            <a:pPr marL="0" indent="0">
              <a:buNone/>
            </a:pPr>
            <a:endParaRPr lang="en-US" sz="2400" dirty="0">
              <a:solidFill>
                <a:schemeClr val="accent1">
                  <a:lumMod val="75000"/>
                </a:schemeClr>
              </a:solidFill>
              <a:latin typeface="+mn-lt"/>
            </a:endParaRPr>
          </a:p>
          <a:p>
            <a:endParaRPr lang="en-US" sz="2400" dirty="0">
              <a:solidFill>
                <a:schemeClr val="accent1">
                  <a:lumMod val="75000"/>
                </a:schemeClr>
              </a:solidFill>
              <a:latin typeface="+mn-lt"/>
            </a:endParaRPr>
          </a:p>
        </p:txBody>
      </p:sp>
      <p:sp>
        <p:nvSpPr>
          <p:cNvPr id="2" name="Slide Number Placeholder 1"/>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25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173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200" b="1" dirty="0">
                <a:solidFill>
                  <a:srgbClr val="385D8A"/>
                </a:solidFill>
                <a:latin typeface="Calibri"/>
              </a:rPr>
              <a:t>Nozin SSI Protocols  </a:t>
            </a:r>
            <a:endParaRPr lang="en-US" dirty="0">
              <a:solidFill>
                <a:srgbClr val="385D8A"/>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664218678"/>
              </p:ext>
            </p:extLst>
          </p:nvPr>
        </p:nvGraphicFramePr>
        <p:xfrm>
          <a:off x="3291880" y="2086401"/>
          <a:ext cx="5720444" cy="3531396"/>
        </p:xfrm>
        <a:graphic>
          <a:graphicData uri="http://schemas.openxmlformats.org/drawingml/2006/table">
            <a:tbl>
              <a:tblPr firstRow="1" firstCol="1" bandRow="1">
                <a:tableStyleId>{5C22544A-7EE6-4342-B048-85BDC9FD1C3A}</a:tableStyleId>
              </a:tblPr>
              <a:tblGrid>
                <a:gridCol w="1270805">
                  <a:extLst>
                    <a:ext uri="{9D8B030D-6E8A-4147-A177-3AD203B41FA5}">
                      <a16:colId xmlns:a16="http://schemas.microsoft.com/office/drawing/2014/main" xmlns="" val="20000"/>
                    </a:ext>
                  </a:extLst>
                </a:gridCol>
                <a:gridCol w="4449639">
                  <a:extLst>
                    <a:ext uri="{9D8B030D-6E8A-4147-A177-3AD203B41FA5}">
                      <a16:colId xmlns:a16="http://schemas.microsoft.com/office/drawing/2014/main" xmlns="" val="20001"/>
                    </a:ext>
                  </a:extLst>
                </a:gridCol>
              </a:tblGrid>
              <a:tr h="401622">
                <a:tc>
                  <a:txBody>
                    <a:bodyPr/>
                    <a:lstStyle/>
                    <a:p>
                      <a:pPr marL="0" marR="0">
                        <a:lnSpc>
                          <a:spcPct val="115000"/>
                        </a:lnSpc>
                        <a:spcBef>
                          <a:spcPts val="0"/>
                        </a:spcBef>
                        <a:spcAft>
                          <a:spcPts val="0"/>
                        </a:spcAft>
                      </a:pPr>
                      <a:r>
                        <a:rPr lang="en-US" sz="1800" b="1" dirty="0">
                          <a:solidFill>
                            <a:schemeClr val="bg1"/>
                          </a:solidFill>
                          <a:effectLst/>
                        </a:rPr>
                        <a:t>User</a:t>
                      </a:r>
                      <a:endParaRPr lang="en-US" sz="1800" b="1" dirty="0">
                        <a:solidFill>
                          <a:schemeClr val="bg1"/>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800" dirty="0">
                          <a:solidFill>
                            <a:schemeClr val="bg1"/>
                          </a:solidFill>
                          <a:effectLst/>
                        </a:rPr>
                        <a:t>Recommended Protocol</a:t>
                      </a:r>
                      <a:endParaRPr lang="en-US" sz="1800" dirty="0">
                        <a:solidFill>
                          <a:schemeClr val="bg1"/>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0"/>
                  </a:ext>
                </a:extLst>
              </a:tr>
              <a:tr h="560832">
                <a:tc>
                  <a:txBody>
                    <a:bodyPr/>
                    <a:lstStyle/>
                    <a:p>
                      <a:pPr marL="0" marR="0">
                        <a:lnSpc>
                          <a:spcPct val="115000"/>
                        </a:lnSpc>
                        <a:spcBef>
                          <a:spcPts val="0"/>
                        </a:spcBef>
                        <a:spcAft>
                          <a:spcPts val="0"/>
                        </a:spcAft>
                      </a:pPr>
                      <a:r>
                        <a:rPr lang="en-US" sz="1600" dirty="0">
                          <a:solidFill>
                            <a:schemeClr val="bg1"/>
                          </a:solidFill>
                          <a:effectLst/>
                        </a:rPr>
                        <a:t>Patient</a:t>
                      </a:r>
                      <a:endParaRPr lang="en-US" sz="1600" dirty="0">
                        <a:solidFill>
                          <a:schemeClr val="bg1"/>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3 Nozin</a:t>
                      </a:r>
                      <a:r>
                        <a:rPr kumimoji="0" lang="en-US" altLang="en-US" sz="1600" b="1" i="0" u="none" strike="noStrike" cap="none" normalizeH="0" baseline="0" dirty="0">
                          <a:ln>
                            <a:noFill/>
                          </a:ln>
                          <a:solidFill>
                            <a:schemeClr val="accent1">
                              <a:lumMod val="75000"/>
                            </a:schemeClr>
                          </a:solidFill>
                          <a:effectLst/>
                          <a:latin typeface="Calibri" pitchFamily="34" charset="0"/>
                          <a:ea typeface="Calibri" pitchFamily="34" charset="0"/>
                          <a:cs typeface="Times New Roman" pitchFamily="18" charset="0"/>
                        </a:rPr>
                        <a:t>®</a:t>
                      </a:r>
                      <a:r>
                        <a:rPr lang="en-US" sz="1600" dirty="0">
                          <a:solidFill>
                            <a:schemeClr val="accent1">
                              <a:lumMod val="75000"/>
                            </a:schemeClr>
                          </a:solidFill>
                          <a:effectLst/>
                        </a:rPr>
                        <a:t> applications 1 hour prior to surgery</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1"/>
                  </a:ext>
                </a:extLst>
              </a:tr>
              <a:tr h="560832">
                <a:tc>
                  <a:txBody>
                    <a:bodyPr/>
                    <a:lstStyle/>
                    <a:p>
                      <a:pPr marL="0" marR="0">
                        <a:lnSpc>
                          <a:spcPct val="115000"/>
                        </a:lnSpc>
                        <a:spcBef>
                          <a:spcPts val="0"/>
                        </a:spcBef>
                        <a:spcAft>
                          <a:spcPts val="0"/>
                        </a:spcAft>
                      </a:pPr>
                      <a:r>
                        <a:rPr lang="en-US" sz="1600">
                          <a:solidFill>
                            <a:schemeClr val="accent1">
                              <a:lumMod val="75000"/>
                            </a:schemeClr>
                          </a:solidFill>
                          <a:effectLst/>
                        </a:rPr>
                        <a:t> </a:t>
                      </a:r>
                      <a:endParaRPr lang="en-US" sz="1600">
                        <a:solidFill>
                          <a:schemeClr val="accent1">
                            <a:lumMod val="75000"/>
                          </a:schemeClr>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Then 2 Nozin</a:t>
                      </a:r>
                      <a:r>
                        <a:rPr kumimoji="0" lang="en-US" altLang="en-US" sz="1600" b="1" i="0" u="none" strike="noStrike" cap="none" normalizeH="0" baseline="0" dirty="0">
                          <a:ln>
                            <a:noFill/>
                          </a:ln>
                          <a:solidFill>
                            <a:schemeClr val="accent1">
                              <a:lumMod val="75000"/>
                            </a:schemeClr>
                          </a:solidFill>
                          <a:effectLst/>
                          <a:latin typeface="Calibri" pitchFamily="34" charset="0"/>
                          <a:ea typeface="Calibri" pitchFamily="34" charset="0"/>
                          <a:cs typeface="Times New Roman" pitchFamily="18" charset="0"/>
                        </a:rPr>
                        <a:t>®</a:t>
                      </a:r>
                      <a:r>
                        <a:rPr lang="en-US" sz="1600" dirty="0">
                          <a:solidFill>
                            <a:schemeClr val="accent1">
                              <a:lumMod val="75000"/>
                            </a:schemeClr>
                          </a:solidFill>
                          <a:effectLst/>
                        </a:rPr>
                        <a:t> applications per day for 5-8 days</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2"/>
                  </a:ext>
                </a:extLst>
              </a:tr>
              <a:tr h="401622">
                <a:tc>
                  <a:txBody>
                    <a:bodyPr/>
                    <a:lstStyle/>
                    <a:p>
                      <a:pPr marL="0" marR="0">
                        <a:lnSpc>
                          <a:spcPct val="115000"/>
                        </a:lnSpc>
                        <a:spcBef>
                          <a:spcPts val="0"/>
                        </a:spcBef>
                        <a:spcAft>
                          <a:spcPts val="0"/>
                        </a:spcAft>
                      </a:pPr>
                      <a:r>
                        <a:rPr lang="en-US" sz="1600" dirty="0">
                          <a:solidFill>
                            <a:schemeClr val="bg1"/>
                          </a:solidFill>
                          <a:effectLst/>
                        </a:rPr>
                        <a:t>OR Staff</a:t>
                      </a:r>
                      <a:endParaRPr lang="en-US" sz="1600" dirty="0">
                        <a:solidFill>
                          <a:schemeClr val="bg1"/>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1 Nozin</a:t>
                      </a:r>
                      <a:r>
                        <a:rPr kumimoji="0" lang="en-US" altLang="en-US" sz="1600" b="1" i="0" u="none" strike="noStrike" cap="none" normalizeH="0" baseline="0" dirty="0">
                          <a:ln>
                            <a:noFill/>
                          </a:ln>
                          <a:solidFill>
                            <a:schemeClr val="accent1">
                              <a:lumMod val="75000"/>
                            </a:schemeClr>
                          </a:solidFill>
                          <a:effectLst/>
                          <a:latin typeface="Calibri" pitchFamily="34" charset="0"/>
                          <a:ea typeface="Calibri" pitchFamily="34" charset="0"/>
                          <a:cs typeface="Times New Roman" pitchFamily="18" charset="0"/>
                        </a:rPr>
                        <a:t>®</a:t>
                      </a:r>
                      <a:r>
                        <a:rPr lang="en-US" sz="1600" dirty="0">
                          <a:solidFill>
                            <a:schemeClr val="accent1">
                              <a:lumMod val="75000"/>
                            </a:schemeClr>
                          </a:solidFill>
                          <a:effectLst/>
                        </a:rPr>
                        <a:t> applications per 12h shift</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3"/>
                  </a:ext>
                </a:extLst>
              </a:tr>
              <a:tr h="401622">
                <a:tc>
                  <a:txBody>
                    <a:bodyPr/>
                    <a:lstStyle/>
                    <a:p>
                      <a:pPr marL="0" marR="0">
                        <a:lnSpc>
                          <a:spcPct val="115000"/>
                        </a:lnSpc>
                        <a:spcBef>
                          <a:spcPts val="0"/>
                        </a:spcBef>
                        <a:spcAft>
                          <a:spcPts val="0"/>
                        </a:spcAft>
                      </a:pPr>
                      <a:r>
                        <a:rPr lang="en-US" sz="1600">
                          <a:solidFill>
                            <a:schemeClr val="accent1">
                              <a:lumMod val="75000"/>
                            </a:schemeClr>
                          </a:solidFill>
                          <a:effectLst/>
                        </a:rPr>
                        <a:t> </a:t>
                      </a:r>
                      <a:endParaRPr lang="en-US" sz="1600">
                        <a:solidFill>
                          <a:schemeClr val="accent1">
                            <a:lumMod val="75000"/>
                          </a:schemeClr>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Include all with patient contact</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4"/>
                  </a:ext>
                </a:extLst>
              </a:tr>
              <a:tr h="401622">
                <a:tc>
                  <a:txBody>
                    <a:bodyPr/>
                    <a:lstStyle/>
                    <a:p>
                      <a:pPr marL="0" marR="0">
                        <a:lnSpc>
                          <a:spcPct val="115000"/>
                        </a:lnSpc>
                        <a:spcBef>
                          <a:spcPts val="0"/>
                        </a:spcBef>
                        <a:spcAft>
                          <a:spcPts val="0"/>
                        </a:spcAft>
                      </a:pPr>
                      <a:r>
                        <a:rPr lang="en-US" sz="1600" dirty="0">
                          <a:solidFill>
                            <a:schemeClr val="bg1"/>
                          </a:solidFill>
                          <a:effectLst/>
                        </a:rPr>
                        <a:t>Visitors</a:t>
                      </a:r>
                      <a:endParaRPr lang="en-US" sz="1600" dirty="0">
                        <a:solidFill>
                          <a:schemeClr val="bg1"/>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Apply Nozin</a:t>
                      </a:r>
                      <a:r>
                        <a:rPr kumimoji="0" lang="en-US" altLang="en-US" sz="1600" b="1" i="0" u="none" strike="noStrike" cap="none" normalizeH="0" baseline="0" dirty="0">
                          <a:ln>
                            <a:noFill/>
                          </a:ln>
                          <a:solidFill>
                            <a:schemeClr val="accent1">
                              <a:lumMod val="75000"/>
                            </a:schemeClr>
                          </a:solidFill>
                          <a:effectLst/>
                          <a:latin typeface="Calibri" pitchFamily="34" charset="0"/>
                          <a:ea typeface="Calibri" pitchFamily="34" charset="0"/>
                          <a:cs typeface="Times New Roman" pitchFamily="18" charset="0"/>
                        </a:rPr>
                        <a:t>®</a:t>
                      </a:r>
                      <a:r>
                        <a:rPr lang="en-US" sz="1600" dirty="0">
                          <a:solidFill>
                            <a:schemeClr val="accent1">
                              <a:lumMod val="75000"/>
                            </a:schemeClr>
                          </a:solidFill>
                          <a:effectLst/>
                        </a:rPr>
                        <a:t> before entering patient room</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5"/>
                  </a:ext>
                </a:extLst>
              </a:tr>
              <a:tr h="401622">
                <a:tc>
                  <a:txBody>
                    <a:bodyPr/>
                    <a:lstStyle/>
                    <a:p>
                      <a:pPr marL="0" marR="0">
                        <a:lnSpc>
                          <a:spcPct val="115000"/>
                        </a:lnSpc>
                        <a:spcBef>
                          <a:spcPts val="0"/>
                        </a:spcBef>
                        <a:spcAft>
                          <a:spcPts val="0"/>
                        </a:spcAft>
                      </a:pPr>
                      <a:r>
                        <a:rPr lang="en-US" sz="1600">
                          <a:solidFill>
                            <a:schemeClr val="accent1">
                              <a:lumMod val="75000"/>
                            </a:schemeClr>
                          </a:solidFill>
                          <a:effectLst/>
                        </a:rPr>
                        <a:t> </a:t>
                      </a:r>
                      <a:endParaRPr lang="en-US" sz="1600">
                        <a:solidFill>
                          <a:schemeClr val="accent1">
                            <a:lumMod val="75000"/>
                          </a:schemeClr>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Then every 12 hours</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6"/>
                  </a:ext>
                </a:extLst>
              </a:tr>
              <a:tr h="401622">
                <a:tc>
                  <a:txBody>
                    <a:bodyPr/>
                    <a:lstStyle/>
                    <a:p>
                      <a:pPr marL="0" marR="0">
                        <a:lnSpc>
                          <a:spcPct val="115000"/>
                        </a:lnSpc>
                        <a:spcBef>
                          <a:spcPts val="0"/>
                        </a:spcBef>
                        <a:spcAft>
                          <a:spcPts val="0"/>
                        </a:spcAft>
                      </a:pPr>
                      <a:r>
                        <a:rPr lang="en-US" sz="1600" dirty="0">
                          <a:solidFill>
                            <a:schemeClr val="bg1"/>
                          </a:solidFill>
                          <a:effectLst/>
                        </a:rPr>
                        <a:t>Caregiver</a:t>
                      </a:r>
                      <a:endParaRPr lang="en-US" sz="1600" dirty="0">
                        <a:solidFill>
                          <a:schemeClr val="bg1"/>
                        </a:solidFill>
                        <a:effectLst/>
                        <a:latin typeface="Calibri"/>
                        <a:ea typeface="Calibri"/>
                        <a:cs typeface="Times New Roman"/>
                      </a:endParaRPr>
                    </a:p>
                  </a:txBody>
                  <a:tcPr marL="182880" marR="68580" marT="0" marB="0" anchor="ctr"/>
                </a:tc>
                <a:tc>
                  <a:txBody>
                    <a:bodyPr/>
                    <a:lstStyle/>
                    <a:p>
                      <a:pPr marL="0" marR="0">
                        <a:lnSpc>
                          <a:spcPct val="115000"/>
                        </a:lnSpc>
                        <a:spcBef>
                          <a:spcPts val="0"/>
                        </a:spcBef>
                        <a:spcAft>
                          <a:spcPts val="0"/>
                        </a:spcAft>
                      </a:pPr>
                      <a:r>
                        <a:rPr lang="en-US" sz="1600" dirty="0">
                          <a:solidFill>
                            <a:schemeClr val="accent1">
                              <a:lumMod val="75000"/>
                            </a:schemeClr>
                          </a:solidFill>
                          <a:effectLst/>
                        </a:rPr>
                        <a:t>2 Nozin</a:t>
                      </a:r>
                      <a:r>
                        <a:rPr kumimoji="0" lang="en-US" altLang="en-US" sz="1600" b="1" i="0" u="none" strike="noStrike" cap="none" normalizeH="0" baseline="0" dirty="0">
                          <a:ln>
                            <a:noFill/>
                          </a:ln>
                          <a:solidFill>
                            <a:schemeClr val="accent1">
                              <a:lumMod val="75000"/>
                            </a:schemeClr>
                          </a:solidFill>
                          <a:effectLst/>
                          <a:latin typeface="Calibri" pitchFamily="34" charset="0"/>
                          <a:ea typeface="Calibri" pitchFamily="34" charset="0"/>
                          <a:cs typeface="Times New Roman" pitchFamily="18" charset="0"/>
                        </a:rPr>
                        <a:t>®</a:t>
                      </a:r>
                      <a:r>
                        <a:rPr lang="en-US" sz="1600" dirty="0">
                          <a:solidFill>
                            <a:schemeClr val="accent1">
                              <a:lumMod val="75000"/>
                            </a:schemeClr>
                          </a:solidFill>
                          <a:effectLst/>
                        </a:rPr>
                        <a:t> applications per day for 5-8 days</a:t>
                      </a:r>
                      <a:endParaRPr lang="en-US" sz="1600" dirty="0">
                        <a:solidFill>
                          <a:schemeClr val="accent1">
                            <a:lumMod val="75000"/>
                          </a:schemeClr>
                        </a:solidFill>
                        <a:effectLst/>
                        <a:latin typeface="Calibri"/>
                        <a:ea typeface="Calibri"/>
                        <a:cs typeface="Times New Roman"/>
                      </a:endParaRPr>
                    </a:p>
                  </a:txBody>
                  <a:tcPr marL="182880" marR="68580" marT="0" marB="0" anchor="ctr"/>
                </a:tc>
                <a:extLst>
                  <a:ext uri="{0D108BD9-81ED-4DB2-BD59-A6C34878D82A}">
                    <a16:rowId xmlns:a16="http://schemas.microsoft.com/office/drawing/2014/main" xmlns="" val="10007"/>
                  </a:ext>
                </a:extLst>
              </a:tr>
            </a:tbl>
          </a:graphicData>
        </a:graphic>
      </p:graphicFrame>
      <p:sp>
        <p:nvSpPr>
          <p:cNvPr id="3" name="Rectangle 1"/>
          <p:cNvSpPr>
            <a:spLocks noChangeArrowheads="1"/>
          </p:cNvSpPr>
          <p:nvPr/>
        </p:nvSpPr>
        <p:spPr bwMode="auto">
          <a:xfrm>
            <a:off x="2551702" y="1402719"/>
            <a:ext cx="72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en-US" sz="2400" b="1" dirty="0">
                <a:solidFill>
                  <a:srgbClr val="4F81BD">
                    <a:lumMod val="75000"/>
                  </a:srgbClr>
                </a:solidFill>
                <a:latin typeface="Calibri"/>
                <a:ea typeface="Calibri" pitchFamily="34" charset="0"/>
                <a:cs typeface="MyriadPro-Cond"/>
              </a:rPr>
              <a:t>Nozin 360™ Perioperative Protocol</a:t>
            </a:r>
            <a:endParaRPr lang="en-US" altLang="en-US" sz="2400" b="1" dirty="0">
              <a:solidFill>
                <a:srgbClr val="4F81BD">
                  <a:lumMod val="75000"/>
                </a:srgbClr>
              </a:solidFill>
              <a:latin typeface="Calibri"/>
              <a:ea typeface="Calibri" pitchFamily="34" charset="0"/>
              <a:cs typeface="Times New Roman" pitchFamily="18" charset="0"/>
            </a:endParaRPr>
          </a:p>
        </p:txBody>
      </p:sp>
      <p:sp>
        <p:nvSpPr>
          <p:cNvPr id="6" name="Rectangle 1"/>
          <p:cNvSpPr>
            <a:spLocks noChangeArrowheads="1"/>
          </p:cNvSpPr>
          <p:nvPr/>
        </p:nvSpPr>
        <p:spPr bwMode="auto">
          <a:xfrm>
            <a:off x="3111860" y="5858108"/>
            <a:ext cx="6080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solidFill>
                  <a:srgbClr val="4F81BD">
                    <a:lumMod val="75000"/>
                  </a:srgbClr>
                </a:solidFill>
                <a:latin typeface="Calibri"/>
                <a:ea typeface="Calibri" pitchFamily="34" charset="0"/>
                <a:cs typeface="Times New Roman" pitchFamily="18" charset="0"/>
              </a:rPr>
              <a:t>Continue the other components of your pre-op protocols. </a:t>
            </a:r>
            <a:r>
              <a:rPr lang="en-US" altLang="en-US" sz="1400" dirty="0" err="1">
                <a:solidFill>
                  <a:srgbClr val="4F81BD">
                    <a:lumMod val="75000"/>
                  </a:srgbClr>
                </a:solidFill>
                <a:latin typeface="Calibri"/>
                <a:ea typeface="Calibri" pitchFamily="34" charset="0"/>
                <a:cs typeface="MyriadPro-Regular"/>
              </a:rPr>
              <a:t>Nozin</a:t>
            </a:r>
            <a:r>
              <a:rPr lang="en-US" altLang="en-US" sz="1400" dirty="0">
                <a:solidFill>
                  <a:srgbClr val="4F81BD">
                    <a:lumMod val="75000"/>
                  </a:srgbClr>
                </a:solidFill>
                <a:latin typeface="Calibri"/>
                <a:ea typeface="Calibri" pitchFamily="34" charset="0"/>
                <a:cs typeface="MyriadPro-Regular"/>
              </a:rPr>
              <a:t>® Nasal Sanitizer® is for nasal decolonization only.</a:t>
            </a:r>
            <a:r>
              <a:rPr lang="en-US" altLang="en-US" sz="1400" dirty="0">
                <a:solidFill>
                  <a:srgbClr val="4F81BD">
                    <a:lumMod val="75000"/>
                  </a:srgbClr>
                </a:solidFill>
                <a:latin typeface="Calibri"/>
                <a:cs typeface="Arial" pitchFamily="34" charset="0"/>
              </a:rPr>
              <a:t> </a:t>
            </a: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26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4919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xmlns="" id="{F2DBFD03-04E3-4EBF-AB95-E7A7DFD587C1}"/>
              </a:ext>
            </a:extLst>
          </p:cNvPr>
          <p:cNvPicPr>
            <a:picLocks noChangeAspect="1"/>
          </p:cNvPicPr>
          <p:nvPr/>
        </p:nvPicPr>
        <p:blipFill rotWithShape="1">
          <a:blip r:embed="rId3"/>
          <a:srcRect/>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xmlns="" id="{159EED6B-ABDF-47AC-8C3A-D89858167BF9}"/>
              </a:ext>
            </a:extLst>
          </p:cNvPr>
          <p:cNvSpPr>
            <a:spLocks noGrp="1"/>
          </p:cNvSpPr>
          <p:nvPr>
            <p:ph type="sldNum" sz="quarter" idx="12"/>
          </p:nvPr>
        </p:nvSpPr>
        <p:spPr>
          <a:xfrm>
            <a:off x="8610600" y="6356350"/>
            <a:ext cx="2743200" cy="365125"/>
          </a:xfrm>
        </p:spPr>
        <p:txBody>
          <a:bodyPr>
            <a:normAutofit/>
          </a:bodyPr>
          <a:lstStyle/>
          <a:p>
            <a:pPr>
              <a:spcAft>
                <a:spcPts val="600"/>
              </a:spcAft>
            </a:pPr>
            <a:fld id="{1A771456-7B97-4D9D-A5EE-2B8FB7B7D794}" type="slidenum">
              <a:rPr lang="en-US">
                <a:solidFill>
                  <a:srgbClr val="FFFFFF"/>
                </a:solidFill>
              </a:rPr>
              <a:pPr>
                <a:spcAft>
                  <a:spcPts val="600"/>
                </a:spcAft>
              </a:pPr>
              <a:t>27</a:t>
            </a:fld>
            <a:endParaRPr lang="en-US">
              <a:solidFill>
                <a:srgbClr val="FFFFFF"/>
              </a:solidFill>
            </a:endParaRPr>
          </a:p>
        </p:txBody>
      </p:sp>
    </p:spTree>
    <p:extLst>
      <p:ext uri="{BB962C8B-B14F-4D97-AF65-F5344CB8AC3E}">
        <p14:creationId xmlns:p14="http://schemas.microsoft.com/office/powerpoint/2010/main" val="382349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C57D9B-3BDE-46D2-9021-2782ED751FC4}"/>
              </a:ext>
            </a:extLst>
          </p:cNvPr>
          <p:cNvSpPr>
            <a:spLocks noGrp="1"/>
          </p:cNvSpPr>
          <p:nvPr>
            <p:ph type="title"/>
          </p:nvPr>
        </p:nvSpPr>
        <p:spPr/>
        <p:txBody>
          <a:bodyPr>
            <a:noAutofit/>
          </a:bodyPr>
          <a:lstStyle/>
          <a:p>
            <a:r>
              <a:rPr lang="en-US" sz="3600" b="1" dirty="0">
                <a:solidFill>
                  <a:schemeClr val="tx2"/>
                </a:solidFill>
              </a:rPr>
              <a:t>NASAL COLONIZATION MANAGEMENT</a:t>
            </a:r>
          </a:p>
        </p:txBody>
      </p:sp>
      <p:sp>
        <p:nvSpPr>
          <p:cNvPr id="6" name="Content Placeholder 5">
            <a:extLst>
              <a:ext uri="{FF2B5EF4-FFF2-40B4-BE49-F238E27FC236}">
                <a16:creationId xmlns:a16="http://schemas.microsoft.com/office/drawing/2014/main" xmlns="" id="{318D88FA-E610-4B5B-B6EE-B67E1D4DABED}"/>
              </a:ext>
            </a:extLst>
          </p:cNvPr>
          <p:cNvSpPr>
            <a:spLocks noGrp="1"/>
          </p:cNvSpPr>
          <p:nvPr>
            <p:ph idx="1"/>
          </p:nvPr>
        </p:nvSpPr>
        <p:spPr>
          <a:xfrm>
            <a:off x="1885950" y="1394161"/>
            <a:ext cx="8420100" cy="4476749"/>
          </a:xfrm>
        </p:spPr>
        <p:txBody>
          <a:bodyPr>
            <a:normAutofit/>
          </a:bodyPr>
          <a:lstStyle/>
          <a:p>
            <a:pPr marL="971550" lvl="1" indent="-514350">
              <a:buFont typeface="Arial" panose="020B0604020202020204" pitchFamily="34" charset="0"/>
              <a:buChar char="•"/>
            </a:pPr>
            <a:r>
              <a:rPr lang="en-US" sz="3200" b="1" dirty="0">
                <a:solidFill>
                  <a:schemeClr val="tx2"/>
                </a:solidFill>
                <a:cs typeface="Kartika" panose="02020503030404060203" pitchFamily="18" charset="0"/>
              </a:rPr>
              <a:t>Definition of Nasal Bacterial Carriage</a:t>
            </a:r>
          </a:p>
          <a:p>
            <a:pPr marL="971550" lvl="1" indent="-514350">
              <a:buFont typeface="Arial" panose="020B0604020202020204" pitchFamily="34" charset="0"/>
              <a:buChar char="•"/>
            </a:pPr>
            <a:r>
              <a:rPr lang="en-US" sz="3200" b="1" dirty="0">
                <a:solidFill>
                  <a:schemeClr val="tx2"/>
                </a:solidFill>
                <a:cs typeface="Kartika" panose="02020503030404060203" pitchFamily="18" charset="0"/>
              </a:rPr>
              <a:t>Impact of Nasal Colonization on Infection Rates</a:t>
            </a:r>
          </a:p>
          <a:p>
            <a:pPr marL="971550" lvl="1" indent="-514350">
              <a:buFont typeface="Arial" panose="020B0604020202020204" pitchFamily="34" charset="0"/>
              <a:buChar char="•"/>
            </a:pPr>
            <a:r>
              <a:rPr lang="en-US" sz="3200" b="1" dirty="0">
                <a:solidFill>
                  <a:schemeClr val="tx2"/>
                </a:solidFill>
                <a:cs typeface="Kartika" panose="02020503030404060203" pitchFamily="18" charset="0"/>
              </a:rPr>
              <a:t>Tools available to Reduce Nasal Colonization</a:t>
            </a:r>
          </a:p>
          <a:p>
            <a:pPr marL="971550" lvl="1" indent="-514350">
              <a:buFont typeface="Arial" panose="020B0604020202020204" pitchFamily="34" charset="0"/>
              <a:buChar char="•"/>
            </a:pPr>
            <a:r>
              <a:rPr lang="en-US" sz="3200" b="1" dirty="0">
                <a:solidFill>
                  <a:schemeClr val="tx2"/>
                </a:solidFill>
                <a:cs typeface="Kartika" panose="02020503030404060203" pitchFamily="18" charset="0"/>
              </a:rPr>
              <a:t>Leveraging Nasal Decolonization to Improve Care and Reduce Costs</a:t>
            </a:r>
          </a:p>
          <a:p>
            <a:pPr lvl="1">
              <a:lnSpc>
                <a:spcPct val="110000"/>
              </a:lnSpc>
            </a:pPr>
            <a:endParaRPr lang="en-US" sz="3200" b="1" dirty="0">
              <a:solidFill>
                <a:schemeClr val="tx2"/>
              </a:solidFill>
            </a:endParaRPr>
          </a:p>
          <a:p>
            <a:pPr marL="0" indent="0">
              <a:lnSpc>
                <a:spcPct val="150000"/>
              </a:lnSpc>
              <a:buNone/>
            </a:pPr>
            <a:endParaRPr lang="en-US" sz="3200" b="1" dirty="0">
              <a:solidFill>
                <a:schemeClr val="tx2"/>
              </a:solidFill>
            </a:endParaRPr>
          </a:p>
          <a:p>
            <a:endParaRPr lang="en-US" dirty="0"/>
          </a:p>
        </p:txBody>
      </p:sp>
      <p:sp>
        <p:nvSpPr>
          <p:cNvPr id="2" name="Slide Number Placeholder 1">
            <a:extLst>
              <a:ext uri="{FF2B5EF4-FFF2-40B4-BE49-F238E27FC236}">
                <a16:creationId xmlns:a16="http://schemas.microsoft.com/office/drawing/2014/main" xmlns="" id="{B8FB88F2-2933-4432-A11F-2E073FE08194}"/>
              </a:ext>
            </a:extLst>
          </p:cNvPr>
          <p:cNvSpPr>
            <a:spLocks noGrp="1"/>
          </p:cNvSpPr>
          <p:nvPr>
            <p:ph type="sldNum" sz="quarter" idx="12"/>
          </p:nvPr>
        </p:nvSpPr>
        <p:spPr/>
        <p:txBody>
          <a:bodyPr/>
          <a:lstStyle/>
          <a:p>
            <a:fld id="{1A771456-7B97-4D9D-A5EE-2B8FB7B7D794}" type="slidenum">
              <a:rPr lang="en-US" smtClean="0"/>
              <a:pPr/>
              <a:t>3</a:t>
            </a:fld>
            <a:endParaRPr lang="en-US" dirty="0"/>
          </a:p>
        </p:txBody>
      </p:sp>
    </p:spTree>
    <p:extLst>
      <p:ext uri="{BB962C8B-B14F-4D97-AF65-F5344CB8AC3E}">
        <p14:creationId xmlns:p14="http://schemas.microsoft.com/office/powerpoint/2010/main" val="334386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1644583"/>
            <a:ext cx="2848209" cy="4970931"/>
          </a:xfrm>
          <a:prstGeom prst="rect">
            <a:avLst/>
          </a:prstGeom>
        </p:spPr>
      </p:pic>
      <p:sp>
        <p:nvSpPr>
          <p:cNvPr id="9" name="Slide Number Placeholder 1"/>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4</a:t>
            </a:fld>
            <a:endParaRPr lang="en-US" dirty="0">
              <a:solidFill>
                <a:prstClr val="black">
                  <a:tint val="75000"/>
                </a:prstClr>
              </a:solidFill>
              <a:latin typeface="Calibri"/>
            </a:endParaRPr>
          </a:p>
        </p:txBody>
      </p:sp>
      <p:sp>
        <p:nvSpPr>
          <p:cNvPr id="5" name="TextBox 4"/>
          <p:cNvSpPr txBox="1"/>
          <p:nvPr/>
        </p:nvSpPr>
        <p:spPr>
          <a:xfrm>
            <a:off x="685800" y="1196752"/>
            <a:ext cx="8801100" cy="4570482"/>
          </a:xfrm>
          <a:prstGeom prst="rect">
            <a:avLst/>
          </a:prstGeom>
          <a:noFill/>
        </p:spPr>
        <p:txBody>
          <a:bodyPr wrap="square" rtlCol="0">
            <a:spAutoFit/>
          </a:bodyPr>
          <a:lstStyle/>
          <a:p>
            <a:pPr>
              <a:spcAft>
                <a:spcPts val="1200"/>
              </a:spcAft>
            </a:pPr>
            <a:r>
              <a:rPr lang="en-US" sz="2800" b="1" dirty="0">
                <a:solidFill>
                  <a:srgbClr val="385D8A"/>
                </a:solidFill>
                <a:latin typeface="Calibri"/>
              </a:rPr>
              <a:t>   </a:t>
            </a:r>
            <a:r>
              <a:rPr lang="en-US" sz="3600" b="1" dirty="0">
                <a:solidFill>
                  <a:srgbClr val="385D8A"/>
                </a:solidFill>
                <a:latin typeface="Calibri"/>
              </a:rPr>
              <a:t>The NOSE:   A Major Reservoir for Bacteria</a:t>
            </a:r>
          </a:p>
          <a:p>
            <a:pPr marL="742950" lvl="1" indent="-285750">
              <a:buFont typeface="Arial" panose="020B0604020202020204" pitchFamily="34" charset="0"/>
              <a:buChar char="•"/>
            </a:pPr>
            <a:r>
              <a:rPr lang="en-US" sz="2800" b="1" dirty="0">
                <a:solidFill>
                  <a:srgbClr val="385D8A"/>
                </a:solidFill>
                <a:latin typeface="Calibri"/>
              </a:rPr>
              <a:t>Nasal Carriage of Bacteria is present in                          </a:t>
            </a:r>
            <a:r>
              <a:rPr lang="en-US" sz="2800" b="1" u="sng" dirty="0">
                <a:solidFill>
                  <a:srgbClr val="385D8A"/>
                </a:solidFill>
                <a:latin typeface="Calibri"/>
              </a:rPr>
              <a:t>Everyone</a:t>
            </a:r>
            <a:r>
              <a:rPr lang="en-US" sz="2800" b="1" dirty="0">
                <a:solidFill>
                  <a:srgbClr val="385D8A"/>
                </a:solidFill>
                <a:latin typeface="Calibri"/>
              </a:rPr>
              <a:t>, even in healthy individuals without symptoms</a:t>
            </a:r>
          </a:p>
          <a:p>
            <a:pPr marL="742950" lvl="1" indent="-285750">
              <a:spcBef>
                <a:spcPts val="1000"/>
              </a:spcBef>
              <a:buFont typeface="Arial" panose="020B0604020202020204" pitchFamily="34" charset="0"/>
              <a:buChar char="•"/>
            </a:pPr>
            <a:r>
              <a:rPr lang="en-US" sz="2800" b="1" dirty="0">
                <a:solidFill>
                  <a:srgbClr val="385D8A"/>
                </a:solidFill>
                <a:latin typeface="Calibri"/>
              </a:rPr>
              <a:t>Nasal Repository is a Source for Contamination of Self, Others and Patient/Staff Environment</a:t>
            </a:r>
          </a:p>
          <a:p>
            <a:pPr marL="742950" lvl="1" indent="-285750">
              <a:spcBef>
                <a:spcPts val="1000"/>
              </a:spcBef>
              <a:buFont typeface="Arial" panose="020B0604020202020204" pitchFamily="34" charset="0"/>
              <a:buChar char="•"/>
            </a:pPr>
            <a:r>
              <a:rPr lang="en-US" sz="2800" b="1" dirty="0">
                <a:solidFill>
                  <a:srgbClr val="385D8A"/>
                </a:solidFill>
                <a:latin typeface="Calibri"/>
              </a:rPr>
              <a:t>Nasal Bacterial Carriage is a Primary                                      Threat  to Hand Hygiene</a:t>
            </a:r>
          </a:p>
          <a:p>
            <a:pPr marL="742950" lvl="1" indent="-285750">
              <a:spcBef>
                <a:spcPts val="1000"/>
              </a:spcBef>
              <a:buFont typeface="Arial" panose="020B0604020202020204" pitchFamily="34" charset="0"/>
              <a:buChar char="•"/>
            </a:pPr>
            <a:endParaRPr lang="en-US" sz="2400" dirty="0">
              <a:solidFill>
                <a:prstClr val="black"/>
              </a:solidFill>
              <a:latin typeface="Calibri"/>
            </a:endParaRPr>
          </a:p>
        </p:txBody>
      </p:sp>
      <p:sp>
        <p:nvSpPr>
          <p:cNvPr id="6" name="Title 1"/>
          <p:cNvSpPr txBox="1">
            <a:spLocks/>
          </p:cNvSpPr>
          <p:nvPr/>
        </p:nvSpPr>
        <p:spPr>
          <a:xfrm>
            <a:off x="1981200" y="188640"/>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600" b="1" dirty="0">
                <a:solidFill>
                  <a:srgbClr val="385D8A"/>
                </a:solidFill>
                <a:latin typeface="Calibri"/>
              </a:rPr>
              <a:t>Nasal Bacterial Carriage – What is it?</a:t>
            </a:r>
            <a:endParaRPr lang="en-US" sz="2800" dirty="0">
              <a:solidFill>
                <a:srgbClr val="385D8A"/>
              </a:solidFill>
              <a:latin typeface="Calibri"/>
            </a:endParaRPr>
          </a:p>
        </p:txBody>
      </p:sp>
    </p:spTree>
    <p:extLst>
      <p:ext uri="{BB962C8B-B14F-4D97-AF65-F5344CB8AC3E}">
        <p14:creationId xmlns:p14="http://schemas.microsoft.com/office/powerpoint/2010/main" val="32191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5</a:t>
            </a:fld>
            <a:endParaRPr lang="en-US" dirty="0">
              <a:solidFill>
                <a:prstClr val="black">
                  <a:tint val="75000"/>
                </a:prstClr>
              </a:solidFill>
              <a:latin typeface="Calibri"/>
            </a:endParaRPr>
          </a:p>
        </p:txBody>
      </p:sp>
      <p:sp>
        <p:nvSpPr>
          <p:cNvPr id="5" name="TextBox 4"/>
          <p:cNvSpPr txBox="1"/>
          <p:nvPr/>
        </p:nvSpPr>
        <p:spPr>
          <a:xfrm>
            <a:off x="1036431" y="1195978"/>
            <a:ext cx="5067300" cy="5457904"/>
          </a:xfrm>
          <a:prstGeom prst="rect">
            <a:avLst/>
          </a:prstGeom>
          <a:noFill/>
        </p:spPr>
        <p:txBody>
          <a:bodyPr wrap="square" rtlCol="0">
            <a:spAutoFit/>
          </a:bodyPr>
          <a:lstStyle/>
          <a:p>
            <a:pPr marL="285750" indent="-285750">
              <a:buFont typeface="Arial" panose="020B0604020202020204" pitchFamily="34" charset="0"/>
              <a:buChar char="•"/>
            </a:pPr>
            <a:r>
              <a:rPr lang="en-US" sz="2800" b="1" i="1" dirty="0">
                <a:solidFill>
                  <a:srgbClr val="385D8A"/>
                </a:solidFill>
                <a:latin typeface="Calibri"/>
              </a:rPr>
              <a:t>S. aureus</a:t>
            </a:r>
            <a:r>
              <a:rPr lang="en-US" sz="2800" b="1" dirty="0">
                <a:solidFill>
                  <a:srgbClr val="385D8A"/>
                </a:solidFill>
                <a:latin typeface="Calibri"/>
              </a:rPr>
              <a:t> is the #1 cause of HAIs </a:t>
            </a:r>
          </a:p>
          <a:p>
            <a:pPr marL="285750" indent="-285750"/>
            <a:endParaRPr lang="en-US" sz="2800" b="1" dirty="0">
              <a:solidFill>
                <a:srgbClr val="385D8A"/>
              </a:solidFill>
              <a:latin typeface="Calibri"/>
            </a:endParaRPr>
          </a:p>
          <a:p>
            <a:pPr marL="285750" indent="-285750">
              <a:buFont typeface="Arial" panose="020B0604020202020204" pitchFamily="34" charset="0"/>
              <a:buChar char="•"/>
            </a:pPr>
            <a:r>
              <a:rPr lang="en-US" sz="2800" b="1" dirty="0">
                <a:solidFill>
                  <a:srgbClr val="385D8A"/>
                </a:solidFill>
                <a:latin typeface="Calibri"/>
              </a:rPr>
              <a:t>~30% of population carries </a:t>
            </a:r>
            <a:r>
              <a:rPr lang="en-US" sz="2800" b="1" i="1" dirty="0">
                <a:solidFill>
                  <a:srgbClr val="385D8A"/>
                </a:solidFill>
                <a:latin typeface="Calibri"/>
              </a:rPr>
              <a:t>Staph aureus</a:t>
            </a:r>
            <a:r>
              <a:rPr lang="en-US" sz="2800" b="1" dirty="0">
                <a:solidFill>
                  <a:srgbClr val="385D8A"/>
                </a:solidFill>
                <a:latin typeface="Calibri"/>
              </a:rPr>
              <a:t> in their nasal vestibules, including MRSA and MSSA</a:t>
            </a:r>
          </a:p>
          <a:p>
            <a:pPr marL="285750" indent="-285750"/>
            <a:endParaRPr lang="en-US" sz="2800" b="1" dirty="0">
              <a:solidFill>
                <a:srgbClr val="385D8A"/>
              </a:solidFill>
              <a:latin typeface="Calibri"/>
            </a:endParaRPr>
          </a:p>
          <a:p>
            <a:pPr marL="285750" indent="-285750">
              <a:spcBef>
                <a:spcPts val="1000"/>
              </a:spcBef>
              <a:buFont typeface="Arial" panose="020B0604020202020204" pitchFamily="34" charset="0"/>
              <a:buChar char="•"/>
            </a:pPr>
            <a:r>
              <a:rPr lang="en-US" sz="2800" b="1" dirty="0">
                <a:solidFill>
                  <a:srgbClr val="385D8A"/>
                </a:solidFill>
                <a:latin typeface="Calibri"/>
              </a:rPr>
              <a:t>In HCW: 50% of hand contamination with </a:t>
            </a:r>
            <a:r>
              <a:rPr lang="en-US" sz="2800" b="1" i="1" dirty="0">
                <a:solidFill>
                  <a:srgbClr val="385D8A"/>
                </a:solidFill>
                <a:latin typeface="Calibri"/>
              </a:rPr>
              <a:t>S. aureus</a:t>
            </a:r>
            <a:r>
              <a:rPr lang="en-US" sz="2800" b="1" dirty="0">
                <a:solidFill>
                  <a:srgbClr val="385D8A"/>
                </a:solidFill>
                <a:latin typeface="Calibri"/>
              </a:rPr>
              <a:t> is Self Inoculated</a:t>
            </a:r>
          </a:p>
          <a:p>
            <a:pPr marL="285750" indent="-285750">
              <a:spcBef>
                <a:spcPts val="1000"/>
              </a:spcBef>
              <a:buFont typeface="Arial" panose="020B0604020202020204" pitchFamily="34" charset="0"/>
              <a:buChar char="•"/>
            </a:pPr>
            <a:endParaRPr lang="en-US" sz="2400" dirty="0">
              <a:solidFill>
                <a:srgbClr val="385D8A"/>
              </a:solidFill>
              <a:latin typeface="Calibri"/>
            </a:endParaRPr>
          </a:p>
        </p:txBody>
      </p:sp>
      <p:sp>
        <p:nvSpPr>
          <p:cNvPr id="8" name="Title 1"/>
          <p:cNvSpPr txBox="1">
            <a:spLocks/>
          </p:cNvSpPr>
          <p:nvPr/>
        </p:nvSpPr>
        <p:spPr>
          <a:xfrm>
            <a:off x="1752600" y="188640"/>
            <a:ext cx="8686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600" b="1" dirty="0">
                <a:solidFill>
                  <a:srgbClr val="385D8A"/>
                </a:solidFill>
                <a:latin typeface="Calibri"/>
              </a:rPr>
              <a:t>Nasal Bacterial Carriage -  What is it?</a:t>
            </a:r>
            <a:endParaRPr lang="en-US" sz="2800" dirty="0">
              <a:solidFill>
                <a:srgbClr val="385D8A"/>
              </a:solidFill>
              <a:latin typeface="Calibri"/>
            </a:endParaRPr>
          </a:p>
        </p:txBody>
      </p:sp>
      <p:pic>
        <p:nvPicPr>
          <p:cNvPr id="6" name="Picture 5"/>
          <p:cNvPicPr>
            <a:picLocks noChangeAspect="1"/>
          </p:cNvPicPr>
          <p:nvPr/>
        </p:nvPicPr>
        <p:blipFill>
          <a:blip r:embed="rId3"/>
          <a:stretch>
            <a:fillRect/>
          </a:stretch>
        </p:blipFill>
        <p:spPr>
          <a:xfrm>
            <a:off x="5867400" y="2946668"/>
            <a:ext cx="4800600" cy="1244333"/>
          </a:xfrm>
          <a:prstGeom prst="rect">
            <a:avLst/>
          </a:prstGeom>
        </p:spPr>
      </p:pic>
      <p:pic>
        <p:nvPicPr>
          <p:cNvPr id="7" name="Picture 6"/>
          <p:cNvPicPr>
            <a:picLocks noChangeAspect="1"/>
          </p:cNvPicPr>
          <p:nvPr/>
        </p:nvPicPr>
        <p:blipFill>
          <a:blip r:embed="rId4"/>
          <a:stretch>
            <a:fillRect/>
          </a:stretch>
        </p:blipFill>
        <p:spPr>
          <a:xfrm>
            <a:off x="6019800" y="4806950"/>
            <a:ext cx="4206148" cy="1365250"/>
          </a:xfrm>
          <a:prstGeom prst="rect">
            <a:avLst/>
          </a:prstGeom>
        </p:spPr>
      </p:pic>
      <p:pic>
        <p:nvPicPr>
          <p:cNvPr id="12" name="Picture 11" descr="Screen Shot 2015-03-12 at 12.15.29 PM.png"/>
          <p:cNvPicPr>
            <a:picLocks noChangeAspect="1"/>
          </p:cNvPicPr>
          <p:nvPr/>
        </p:nvPicPr>
        <p:blipFill>
          <a:blip r:embed="rId5"/>
          <a:stretch>
            <a:fillRect/>
          </a:stretch>
        </p:blipFill>
        <p:spPr>
          <a:xfrm>
            <a:off x="6096000" y="1159704"/>
            <a:ext cx="1615662" cy="1171015"/>
          </a:xfrm>
          <a:prstGeom prst="rect">
            <a:avLst/>
          </a:prstGeom>
        </p:spPr>
      </p:pic>
      <p:pic>
        <p:nvPicPr>
          <p:cNvPr id="14" name="Picture 13" descr="images-2.jpeg"/>
          <p:cNvPicPr>
            <a:picLocks noChangeAspect="1"/>
          </p:cNvPicPr>
          <p:nvPr/>
        </p:nvPicPr>
        <p:blipFill>
          <a:blip r:embed="rId6"/>
          <a:stretch>
            <a:fillRect/>
          </a:stretch>
        </p:blipFill>
        <p:spPr>
          <a:xfrm>
            <a:off x="7757215" y="1054369"/>
            <a:ext cx="1295400" cy="1295400"/>
          </a:xfrm>
          <a:prstGeom prst="rect">
            <a:avLst/>
          </a:prstGeom>
        </p:spPr>
      </p:pic>
    </p:spTree>
    <p:extLst>
      <p:ext uri="{BB962C8B-B14F-4D97-AF65-F5344CB8AC3E}">
        <p14:creationId xmlns:p14="http://schemas.microsoft.com/office/powerpoint/2010/main" val="10743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8488" y="1124744"/>
            <a:ext cx="9047212" cy="4524315"/>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0000"/>
                </a:solidFill>
                <a:latin typeface="Calibri"/>
              </a:rPr>
              <a:t>80% of post-op MRSA infections </a:t>
            </a:r>
            <a:r>
              <a:rPr lang="en-US" sz="3200" b="1" dirty="0">
                <a:solidFill>
                  <a:srgbClr val="4F81BD">
                    <a:lumMod val="75000"/>
                  </a:srgbClr>
                </a:solidFill>
                <a:latin typeface="Calibri"/>
              </a:rPr>
              <a:t>can be traced to the </a:t>
            </a:r>
            <a:r>
              <a:rPr lang="en-US" sz="3200" b="1" dirty="0">
                <a:solidFill>
                  <a:srgbClr val="FF0000"/>
                </a:solidFill>
                <a:latin typeface="Calibri"/>
              </a:rPr>
              <a:t>patient’s own nasal colonies</a:t>
            </a:r>
            <a:r>
              <a:rPr lang="en-US" sz="3200" b="1" dirty="0">
                <a:solidFill>
                  <a:srgbClr val="4F81BD">
                    <a:lumMod val="75000"/>
                  </a:srgbClr>
                </a:solidFill>
                <a:latin typeface="Calibri"/>
              </a:rPr>
              <a:t>.</a:t>
            </a:r>
          </a:p>
          <a:p>
            <a:pPr marL="342900" indent="-342900">
              <a:buFont typeface="Arial" panose="020B0604020202020204" pitchFamily="34" charset="0"/>
              <a:buChar char="•"/>
            </a:pPr>
            <a:endParaRPr lang="en-US" sz="3200" b="1" dirty="0">
              <a:solidFill>
                <a:srgbClr val="4F81BD">
                  <a:lumMod val="75000"/>
                </a:srgbClr>
              </a:solidFill>
              <a:latin typeface="Calibri"/>
            </a:endParaRPr>
          </a:p>
          <a:p>
            <a:pPr marL="342900" indent="-342900">
              <a:buFont typeface="Arial" panose="020B0604020202020204" pitchFamily="34" charset="0"/>
              <a:buChar char="•"/>
            </a:pPr>
            <a:r>
              <a:rPr lang="en-US" sz="3200" b="1" dirty="0">
                <a:solidFill>
                  <a:srgbClr val="FF0000"/>
                </a:solidFill>
                <a:latin typeface="Calibri"/>
              </a:rPr>
              <a:t>20% comes from the Environment</a:t>
            </a:r>
            <a:r>
              <a:rPr lang="en-US" sz="3200" b="1" dirty="0">
                <a:solidFill>
                  <a:srgbClr val="4F81BD">
                    <a:lumMod val="75000"/>
                  </a:srgbClr>
                </a:solidFill>
                <a:latin typeface="Calibri"/>
              </a:rPr>
              <a:t>- most likely from </a:t>
            </a:r>
            <a:r>
              <a:rPr lang="en-US" sz="3200" b="1" dirty="0">
                <a:solidFill>
                  <a:srgbClr val="FF0000"/>
                </a:solidFill>
                <a:latin typeface="Calibri"/>
              </a:rPr>
              <a:t>Peri-op</a:t>
            </a:r>
            <a:r>
              <a:rPr lang="en-US" sz="3200" b="1" dirty="0">
                <a:solidFill>
                  <a:srgbClr val="4F81BD">
                    <a:lumMod val="75000"/>
                  </a:srgbClr>
                </a:solidFill>
                <a:latin typeface="Calibri"/>
              </a:rPr>
              <a:t> and </a:t>
            </a:r>
            <a:r>
              <a:rPr lang="en-US" sz="3200" b="1" dirty="0">
                <a:solidFill>
                  <a:srgbClr val="FF0000"/>
                </a:solidFill>
                <a:latin typeface="Calibri"/>
              </a:rPr>
              <a:t>ICU</a:t>
            </a:r>
            <a:r>
              <a:rPr lang="en-US" sz="3200" b="1" dirty="0">
                <a:solidFill>
                  <a:srgbClr val="4F81BD">
                    <a:lumMod val="75000"/>
                  </a:srgbClr>
                </a:solidFill>
                <a:latin typeface="Calibri"/>
              </a:rPr>
              <a:t> </a:t>
            </a:r>
            <a:r>
              <a:rPr lang="en-US" sz="3200" b="1" dirty="0">
                <a:solidFill>
                  <a:srgbClr val="FF0000"/>
                </a:solidFill>
                <a:latin typeface="Calibri"/>
              </a:rPr>
              <a:t>Staff</a:t>
            </a:r>
            <a:r>
              <a:rPr lang="en-US" sz="3200" b="1" dirty="0">
                <a:solidFill>
                  <a:srgbClr val="4F81BD">
                    <a:lumMod val="75000"/>
                  </a:srgbClr>
                </a:solidFill>
                <a:latin typeface="Calibri"/>
              </a:rPr>
              <a:t> and </a:t>
            </a:r>
            <a:r>
              <a:rPr lang="en-US" sz="3200" b="1" dirty="0">
                <a:solidFill>
                  <a:srgbClr val="FF0000"/>
                </a:solidFill>
                <a:latin typeface="Calibri"/>
              </a:rPr>
              <a:t>Caregivers</a:t>
            </a:r>
            <a:r>
              <a:rPr lang="en-US" sz="3200" b="1" dirty="0">
                <a:solidFill>
                  <a:srgbClr val="4F81BD">
                    <a:lumMod val="75000"/>
                  </a:srgbClr>
                </a:solidFill>
                <a:latin typeface="Calibri"/>
              </a:rPr>
              <a:t> at home.</a:t>
            </a:r>
          </a:p>
          <a:p>
            <a:pPr marL="342900" indent="-342900">
              <a:buFont typeface="Arial" panose="020B0604020202020204" pitchFamily="34" charset="0"/>
              <a:buChar char="•"/>
            </a:pPr>
            <a:endParaRPr lang="en-US" sz="3200" b="1" dirty="0">
              <a:solidFill>
                <a:srgbClr val="4F81BD">
                  <a:lumMod val="75000"/>
                </a:srgbClr>
              </a:solidFill>
              <a:latin typeface="Calibri"/>
            </a:endParaRPr>
          </a:p>
          <a:p>
            <a:pPr marL="342900" indent="-342900">
              <a:buFont typeface="Arial" panose="020B0604020202020204" pitchFamily="34" charset="0"/>
              <a:buChar char="•"/>
            </a:pPr>
            <a:r>
              <a:rPr lang="en-US" sz="3200" b="1" dirty="0">
                <a:solidFill>
                  <a:srgbClr val="FF0000"/>
                </a:solidFill>
                <a:latin typeface="Calibri"/>
              </a:rPr>
              <a:t>Little</a:t>
            </a:r>
            <a:r>
              <a:rPr lang="en-US" sz="3200" b="1" dirty="0">
                <a:solidFill>
                  <a:srgbClr val="4F81BD">
                    <a:lumMod val="75000"/>
                  </a:srgbClr>
                </a:solidFill>
                <a:latin typeface="Calibri"/>
              </a:rPr>
              <a:t> </a:t>
            </a:r>
            <a:r>
              <a:rPr lang="en-US" sz="3200" b="1" dirty="0">
                <a:solidFill>
                  <a:schemeClr val="tx2"/>
                </a:solidFill>
                <a:latin typeface="Calibri"/>
              </a:rPr>
              <a:t>has been done </a:t>
            </a:r>
            <a:r>
              <a:rPr lang="en-US" sz="3200" b="1" dirty="0">
                <a:solidFill>
                  <a:srgbClr val="4F81BD">
                    <a:lumMod val="75000"/>
                  </a:srgbClr>
                </a:solidFill>
                <a:latin typeface="Calibri"/>
              </a:rPr>
              <a:t>to Address the </a:t>
            </a:r>
            <a:r>
              <a:rPr lang="en-US" sz="3200" b="1" dirty="0">
                <a:solidFill>
                  <a:srgbClr val="FF0000"/>
                </a:solidFill>
                <a:latin typeface="Calibri"/>
              </a:rPr>
              <a:t>Major Components of Risk.</a:t>
            </a:r>
            <a:endParaRPr lang="en-US" sz="3200" dirty="0">
              <a:solidFill>
                <a:srgbClr val="FF0000"/>
              </a:solidFill>
              <a:latin typeface="Calibri"/>
            </a:endParaRPr>
          </a:p>
        </p:txBody>
      </p:sp>
      <p:sp>
        <p:nvSpPr>
          <p:cNvPr id="6" name="Title 1"/>
          <p:cNvSpPr txBox="1">
            <a:spLocks/>
          </p:cNvSpPr>
          <p:nvPr/>
        </p:nvSpPr>
        <p:spPr>
          <a:xfrm>
            <a:off x="1981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4000" b="1" dirty="0">
                <a:solidFill>
                  <a:srgbClr val="385D8A"/>
                </a:solidFill>
                <a:latin typeface="Calibri"/>
              </a:rPr>
              <a:t>FACTS: Nasal Decolonization and SSIs</a:t>
            </a:r>
            <a:endParaRPr lang="en-US" sz="4000" dirty="0">
              <a:solidFill>
                <a:srgbClr val="385D8A"/>
              </a:solidFill>
              <a:latin typeface="Calibri"/>
            </a:endParaRPr>
          </a:p>
        </p:txBody>
      </p:sp>
      <p:sp>
        <p:nvSpPr>
          <p:cNvPr id="3" name="Slide Number Placeholder 2"/>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117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7</a:t>
            </a:fld>
            <a:endParaRPr lang="en-US" dirty="0">
              <a:solidFill>
                <a:prstClr val="black">
                  <a:tint val="75000"/>
                </a:prstClr>
              </a:solidFill>
              <a:latin typeface="Calibri"/>
            </a:endParaRPr>
          </a:p>
        </p:txBody>
      </p:sp>
      <p:sp>
        <p:nvSpPr>
          <p:cNvPr id="5" name="TextBox 4"/>
          <p:cNvSpPr txBox="1"/>
          <p:nvPr/>
        </p:nvSpPr>
        <p:spPr>
          <a:xfrm>
            <a:off x="952500" y="1059120"/>
            <a:ext cx="8934450" cy="4739759"/>
          </a:xfrm>
          <a:prstGeom prst="rect">
            <a:avLst/>
          </a:prstGeom>
          <a:noFill/>
        </p:spPr>
        <p:txBody>
          <a:bodyPr wrap="square" rtlCol="0">
            <a:spAutoFit/>
          </a:bodyPr>
          <a:lstStyle/>
          <a:p>
            <a:pPr>
              <a:spcAft>
                <a:spcPts val="1200"/>
              </a:spcAft>
            </a:pPr>
            <a:r>
              <a:rPr lang="en-US" sz="3600" b="1" dirty="0">
                <a:solidFill>
                  <a:srgbClr val="385D8A"/>
                </a:solidFill>
                <a:latin typeface="Calibri"/>
              </a:rPr>
              <a:t>MRSA Nasal Colonization is associated with:</a:t>
            </a:r>
          </a:p>
          <a:p>
            <a:pPr marL="914400" lvl="1" indent="-393700">
              <a:spcAft>
                <a:spcPts val="1200"/>
              </a:spcAft>
              <a:buFont typeface="Arial"/>
              <a:buChar char="•"/>
            </a:pPr>
            <a:r>
              <a:rPr lang="en-US" sz="3600" b="1" dirty="0">
                <a:solidFill>
                  <a:srgbClr val="385D8A"/>
                </a:solidFill>
                <a:latin typeface="Calibri"/>
              </a:rPr>
              <a:t>Increased Risk of Infection after Hospital Discharge </a:t>
            </a:r>
            <a:r>
              <a:rPr lang="en-US" sz="3600" b="1" baseline="30000" dirty="0">
                <a:solidFill>
                  <a:srgbClr val="385D8A"/>
                </a:solidFill>
                <a:latin typeface="Calibri"/>
              </a:rPr>
              <a:t>1</a:t>
            </a:r>
            <a:endParaRPr lang="en-US" sz="3600" b="1" dirty="0">
              <a:solidFill>
                <a:srgbClr val="385D8A"/>
              </a:solidFill>
              <a:latin typeface="Calibri"/>
            </a:endParaRPr>
          </a:p>
          <a:p>
            <a:pPr lvl="1" indent="457200">
              <a:spcAft>
                <a:spcPts val="1200"/>
              </a:spcAft>
              <a:buFont typeface="Arial"/>
              <a:buChar char="•"/>
            </a:pPr>
            <a:r>
              <a:rPr lang="en-US" sz="3600" b="1" dirty="0">
                <a:solidFill>
                  <a:srgbClr val="385D8A"/>
                </a:solidFill>
                <a:latin typeface="Calibri"/>
              </a:rPr>
              <a:t>Worse Clinical Outcomes </a:t>
            </a:r>
            <a:r>
              <a:rPr lang="en-US" sz="3600" b="1" baseline="30000" dirty="0">
                <a:solidFill>
                  <a:srgbClr val="385D8A"/>
                </a:solidFill>
                <a:latin typeface="Calibri"/>
              </a:rPr>
              <a:t>2</a:t>
            </a:r>
          </a:p>
          <a:p>
            <a:pPr lvl="1" indent="457200">
              <a:spcAft>
                <a:spcPts val="1200"/>
              </a:spcAft>
              <a:buFont typeface="Arial"/>
              <a:buChar char="•"/>
            </a:pPr>
            <a:r>
              <a:rPr lang="en-US" sz="3600" b="1" dirty="0">
                <a:solidFill>
                  <a:srgbClr val="385D8A"/>
                </a:solidFill>
                <a:latin typeface="Calibri"/>
              </a:rPr>
              <a:t>Increased Risk of Death </a:t>
            </a:r>
            <a:r>
              <a:rPr lang="en-US" sz="3600" b="1" baseline="30000" dirty="0">
                <a:solidFill>
                  <a:srgbClr val="385D8A"/>
                </a:solidFill>
                <a:latin typeface="Calibri"/>
              </a:rPr>
              <a:t>2,3</a:t>
            </a:r>
          </a:p>
          <a:p>
            <a:pPr lvl="1" indent="457200">
              <a:spcAft>
                <a:spcPts val="1200"/>
              </a:spcAft>
              <a:buFont typeface="Arial"/>
              <a:buChar char="•"/>
            </a:pPr>
            <a:r>
              <a:rPr lang="en-US" sz="3600" b="1" dirty="0">
                <a:solidFill>
                  <a:srgbClr val="385D8A"/>
                </a:solidFill>
                <a:latin typeface="Calibri"/>
              </a:rPr>
              <a:t>Increased Hospital Stay </a:t>
            </a:r>
            <a:r>
              <a:rPr lang="en-US" sz="3600" b="1" baseline="30000" dirty="0">
                <a:solidFill>
                  <a:srgbClr val="385D8A"/>
                </a:solidFill>
                <a:latin typeface="Calibri"/>
              </a:rPr>
              <a:t>3</a:t>
            </a:r>
            <a:endParaRPr lang="en-US" sz="3600" b="1" dirty="0">
              <a:solidFill>
                <a:srgbClr val="385D8A"/>
              </a:solidFill>
              <a:latin typeface="Calibri"/>
            </a:endParaRPr>
          </a:p>
          <a:p>
            <a:pPr lvl="1" indent="457200">
              <a:spcAft>
                <a:spcPts val="1200"/>
              </a:spcAft>
              <a:buFont typeface="Arial"/>
              <a:buChar char="•"/>
            </a:pPr>
            <a:r>
              <a:rPr lang="en-US" sz="3600" b="1" dirty="0">
                <a:solidFill>
                  <a:srgbClr val="385D8A"/>
                </a:solidFill>
                <a:latin typeface="Calibri"/>
              </a:rPr>
              <a:t>Higher Costs of Care </a:t>
            </a:r>
            <a:r>
              <a:rPr lang="en-US" sz="3600" b="1" baseline="30000" dirty="0">
                <a:solidFill>
                  <a:srgbClr val="385D8A"/>
                </a:solidFill>
                <a:latin typeface="Calibri"/>
              </a:rPr>
              <a:t>3,4</a:t>
            </a:r>
            <a:endParaRPr lang="en-US" sz="3600" b="1" dirty="0">
              <a:solidFill>
                <a:srgbClr val="385D8A"/>
              </a:solidFill>
              <a:latin typeface="Calibri"/>
            </a:endParaRPr>
          </a:p>
        </p:txBody>
      </p:sp>
      <p:sp>
        <p:nvSpPr>
          <p:cNvPr id="6" name="Title 1"/>
          <p:cNvSpPr txBox="1">
            <a:spLocks/>
          </p:cNvSpPr>
          <p:nvPr/>
        </p:nvSpPr>
        <p:spPr>
          <a:xfrm>
            <a:off x="1752600" y="188640"/>
            <a:ext cx="8686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Helvetica Neue"/>
                <a:ea typeface="+mj-ea"/>
                <a:cs typeface="Helvetica Neue"/>
              </a:defRPr>
            </a:lvl1pPr>
          </a:lstStyle>
          <a:p>
            <a:r>
              <a:rPr lang="en-US" sz="3600" b="1" dirty="0">
                <a:solidFill>
                  <a:srgbClr val="385D8A"/>
                </a:solidFill>
                <a:latin typeface="Calibri"/>
              </a:rPr>
              <a:t>Nasal Decolonization</a:t>
            </a:r>
            <a:endParaRPr lang="en-US" sz="2800" dirty="0">
              <a:solidFill>
                <a:srgbClr val="385D8A"/>
              </a:solidFill>
              <a:latin typeface="Calibri"/>
            </a:endParaRPr>
          </a:p>
        </p:txBody>
      </p:sp>
      <p:sp>
        <p:nvSpPr>
          <p:cNvPr id="8" name="TextBox 7"/>
          <p:cNvSpPr txBox="1"/>
          <p:nvPr/>
        </p:nvSpPr>
        <p:spPr>
          <a:xfrm>
            <a:off x="7484368" y="5435184"/>
            <a:ext cx="3352800" cy="1015663"/>
          </a:xfrm>
          <a:prstGeom prst="rect">
            <a:avLst/>
          </a:prstGeom>
          <a:noFill/>
        </p:spPr>
        <p:txBody>
          <a:bodyPr wrap="square" rtlCol="0">
            <a:spAutoFit/>
          </a:bodyPr>
          <a:lstStyle/>
          <a:p>
            <a:r>
              <a:rPr lang="en-US" sz="1200" baseline="30000" dirty="0">
                <a:solidFill>
                  <a:prstClr val="black"/>
                </a:solidFill>
                <a:latin typeface="Calibri"/>
              </a:rPr>
              <a:t>1</a:t>
            </a:r>
            <a:r>
              <a:rPr lang="en-US" sz="1200" dirty="0">
                <a:solidFill>
                  <a:prstClr val="black"/>
                </a:solidFill>
                <a:latin typeface="Calibri"/>
              </a:rPr>
              <a:t> Huang SS et al. </a:t>
            </a:r>
            <a:r>
              <a:rPr lang="en-US" sz="1200" dirty="0" err="1">
                <a:solidFill>
                  <a:prstClr val="black"/>
                </a:solidFill>
                <a:latin typeface="Calibri"/>
              </a:rPr>
              <a:t>Clin</a:t>
            </a:r>
            <a:r>
              <a:rPr lang="en-US" sz="1200" dirty="0">
                <a:solidFill>
                  <a:prstClr val="black"/>
                </a:solidFill>
                <a:latin typeface="Calibri"/>
              </a:rPr>
              <a:t> Infect </a:t>
            </a:r>
            <a:r>
              <a:rPr lang="en-US" sz="1200" dirty="0" err="1">
                <a:solidFill>
                  <a:prstClr val="black"/>
                </a:solidFill>
                <a:latin typeface="Calibri"/>
              </a:rPr>
              <a:t>Dis</a:t>
            </a:r>
            <a:r>
              <a:rPr lang="en-US" sz="1200" dirty="0">
                <a:solidFill>
                  <a:prstClr val="black"/>
                </a:solidFill>
                <a:latin typeface="Calibri"/>
              </a:rPr>
              <a:t> 2003;36:53-594</a:t>
            </a:r>
          </a:p>
          <a:p>
            <a:r>
              <a:rPr lang="en-US" sz="1200" baseline="30000" dirty="0">
                <a:solidFill>
                  <a:prstClr val="black"/>
                </a:solidFill>
                <a:latin typeface="Calibri"/>
              </a:rPr>
              <a:t>2</a:t>
            </a:r>
            <a:r>
              <a:rPr lang="en-US" sz="1200" dirty="0">
                <a:solidFill>
                  <a:prstClr val="black"/>
                </a:solidFill>
                <a:latin typeface="Calibri"/>
              </a:rPr>
              <a:t> Cosgrove SE et al. CID 2003;36(1):53-9	</a:t>
            </a:r>
          </a:p>
          <a:p>
            <a:r>
              <a:rPr lang="en-US" sz="1200" baseline="30000" dirty="0">
                <a:solidFill>
                  <a:prstClr val="black"/>
                </a:solidFill>
                <a:latin typeface="Calibri"/>
              </a:rPr>
              <a:t>3</a:t>
            </a:r>
            <a:r>
              <a:rPr lang="en-US" sz="1200" dirty="0">
                <a:solidFill>
                  <a:prstClr val="black"/>
                </a:solidFill>
                <a:latin typeface="Calibri"/>
              </a:rPr>
              <a:t> Cosgrove SE et al. ICHE 2005;26(2):166-74</a:t>
            </a:r>
          </a:p>
          <a:p>
            <a:r>
              <a:rPr lang="en-US" sz="1200" baseline="30000" dirty="0">
                <a:solidFill>
                  <a:prstClr val="black"/>
                </a:solidFill>
                <a:latin typeface="Calibri"/>
              </a:rPr>
              <a:t>4</a:t>
            </a:r>
            <a:r>
              <a:rPr lang="en-US" sz="1200" dirty="0">
                <a:solidFill>
                  <a:prstClr val="black"/>
                </a:solidFill>
                <a:latin typeface="Calibri"/>
              </a:rPr>
              <a:t> McHugh CH et al. ICHE 2004;25:425-430		</a:t>
            </a:r>
            <a:endParaRPr lang="en-US" sz="1200" baseline="30000" dirty="0">
              <a:solidFill>
                <a:prstClr val="black"/>
              </a:solidFill>
              <a:latin typeface="Calibri"/>
            </a:endParaRPr>
          </a:p>
        </p:txBody>
      </p:sp>
    </p:spTree>
    <p:extLst>
      <p:ext uri="{BB962C8B-B14F-4D97-AF65-F5344CB8AC3E}">
        <p14:creationId xmlns:p14="http://schemas.microsoft.com/office/powerpoint/2010/main" val="314272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6E3534-A1A1-40BD-BE43-1188757E4546}"/>
              </a:ext>
            </a:extLst>
          </p:cNvPr>
          <p:cNvSpPr>
            <a:spLocks noGrp="1"/>
          </p:cNvSpPr>
          <p:nvPr>
            <p:ph type="title"/>
          </p:nvPr>
        </p:nvSpPr>
        <p:spPr/>
        <p:txBody>
          <a:bodyPr>
            <a:noAutofit/>
          </a:bodyPr>
          <a:lstStyle/>
          <a:p>
            <a:r>
              <a:rPr lang="en-US" sz="4800" b="1" dirty="0">
                <a:solidFill>
                  <a:schemeClr val="tx2"/>
                </a:solidFill>
              </a:rPr>
              <a:t>SSI STUDY DATA</a:t>
            </a:r>
          </a:p>
        </p:txBody>
      </p:sp>
      <p:pic>
        <p:nvPicPr>
          <p:cNvPr id="6" name="Content Placeholder 5">
            <a:extLst>
              <a:ext uri="{FF2B5EF4-FFF2-40B4-BE49-F238E27FC236}">
                <a16:creationId xmlns:a16="http://schemas.microsoft.com/office/drawing/2014/main" xmlns="" id="{8F7E7602-B1B6-4ED6-B5FC-2F7F21721940}"/>
              </a:ext>
            </a:extLst>
          </p:cNvPr>
          <p:cNvPicPr>
            <a:picLocks noGrp="1" noChangeAspect="1"/>
          </p:cNvPicPr>
          <p:nvPr>
            <p:ph idx="1"/>
          </p:nvPr>
        </p:nvPicPr>
        <p:blipFill>
          <a:blip r:embed="rId2"/>
          <a:stretch>
            <a:fillRect/>
          </a:stretch>
        </p:blipFill>
        <p:spPr>
          <a:xfrm>
            <a:off x="1710895" y="2985605"/>
            <a:ext cx="9120428" cy="3224695"/>
          </a:xfrm>
          <a:prstGeom prst="rect">
            <a:avLst/>
          </a:prstGeom>
        </p:spPr>
      </p:pic>
      <p:sp>
        <p:nvSpPr>
          <p:cNvPr id="2" name="Slide Number Placeholder 1">
            <a:extLst>
              <a:ext uri="{FF2B5EF4-FFF2-40B4-BE49-F238E27FC236}">
                <a16:creationId xmlns:a16="http://schemas.microsoft.com/office/drawing/2014/main" xmlns="" id="{F1B792C6-FECB-46F7-ADF4-8C9FDEDEC707}"/>
              </a:ext>
            </a:extLst>
          </p:cNvPr>
          <p:cNvSpPr>
            <a:spLocks noGrp="1"/>
          </p:cNvSpPr>
          <p:nvPr>
            <p:ph type="sldNum" sz="quarter" idx="12"/>
          </p:nvPr>
        </p:nvSpPr>
        <p:spPr/>
        <p:txBody>
          <a:bodyPr/>
          <a:lstStyle/>
          <a:p>
            <a:fld id="{1A771456-7B97-4D9D-A5EE-2B8FB7B7D794}" type="slidenum">
              <a:rPr lang="en-US" smtClean="0"/>
              <a:pPr/>
              <a:t>8</a:t>
            </a:fld>
            <a:endParaRPr lang="en-US" dirty="0"/>
          </a:p>
        </p:txBody>
      </p:sp>
      <p:pic>
        <p:nvPicPr>
          <p:cNvPr id="7" name="Picture 6">
            <a:extLst>
              <a:ext uri="{FF2B5EF4-FFF2-40B4-BE49-F238E27FC236}">
                <a16:creationId xmlns:a16="http://schemas.microsoft.com/office/drawing/2014/main" xmlns="" id="{1DA3B3C0-0786-4CB1-874F-224A61CFC933}"/>
              </a:ext>
            </a:extLst>
          </p:cNvPr>
          <p:cNvPicPr>
            <a:picLocks noChangeAspect="1"/>
          </p:cNvPicPr>
          <p:nvPr/>
        </p:nvPicPr>
        <p:blipFill>
          <a:blip r:embed="rId3"/>
          <a:stretch>
            <a:fillRect/>
          </a:stretch>
        </p:blipFill>
        <p:spPr>
          <a:xfrm>
            <a:off x="1710895" y="1352550"/>
            <a:ext cx="9120428" cy="1265153"/>
          </a:xfrm>
          <a:prstGeom prst="rect">
            <a:avLst/>
          </a:prstGeom>
        </p:spPr>
      </p:pic>
    </p:spTree>
    <p:extLst>
      <p:ext uri="{BB962C8B-B14F-4D97-AF65-F5344CB8AC3E}">
        <p14:creationId xmlns:p14="http://schemas.microsoft.com/office/powerpoint/2010/main" val="50299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99382"/>
            <a:ext cx="8229600" cy="5001419"/>
          </a:xfrm>
        </p:spPr>
        <p:txBody>
          <a:bodyPr>
            <a:normAutofit/>
          </a:bodyPr>
          <a:lstStyle/>
          <a:p>
            <a:r>
              <a:rPr lang="en-US" sz="2800" b="1" i="1" dirty="0">
                <a:solidFill>
                  <a:srgbClr val="385D8A"/>
                </a:solidFill>
              </a:rPr>
              <a:t>MRSA Colonization</a:t>
            </a:r>
          </a:p>
          <a:p>
            <a:pPr lvl="1"/>
            <a:r>
              <a:rPr lang="en-US" sz="2800" b="1" dirty="0">
                <a:solidFill>
                  <a:srgbClr val="385D8A"/>
                </a:solidFill>
              </a:rPr>
              <a:t>A Health State in which Patient carries Bacteria with No Clinical Infection</a:t>
            </a:r>
          </a:p>
          <a:p>
            <a:pPr>
              <a:buNone/>
            </a:pPr>
            <a:endParaRPr lang="en-US" sz="2800" b="1" dirty="0">
              <a:solidFill>
                <a:srgbClr val="385D8A"/>
              </a:solidFill>
            </a:endParaRPr>
          </a:p>
          <a:p>
            <a:r>
              <a:rPr lang="en-US" sz="2800" b="1" i="1" dirty="0">
                <a:solidFill>
                  <a:srgbClr val="385D8A"/>
                </a:solidFill>
              </a:rPr>
              <a:t>MRSA Infection</a:t>
            </a:r>
          </a:p>
          <a:p>
            <a:pPr lvl="1"/>
            <a:r>
              <a:rPr lang="en-US" sz="2800" b="1" i="1" dirty="0">
                <a:solidFill>
                  <a:srgbClr val="385D8A"/>
                </a:solidFill>
              </a:rPr>
              <a:t> </a:t>
            </a:r>
            <a:r>
              <a:rPr lang="en-US" sz="2800" b="1" dirty="0">
                <a:solidFill>
                  <a:srgbClr val="385D8A"/>
                </a:solidFill>
              </a:rPr>
              <a:t>A Health State in which Patient develops an Invasive Infection.</a:t>
            </a:r>
            <a:br>
              <a:rPr lang="en-US" sz="2800" b="1" dirty="0">
                <a:solidFill>
                  <a:srgbClr val="385D8A"/>
                </a:solidFill>
              </a:rPr>
            </a:br>
            <a:r>
              <a:rPr lang="en-US" sz="2800" b="1" kern="0" dirty="0">
                <a:solidFill>
                  <a:srgbClr val="385D8A"/>
                </a:solidFill>
              </a:rPr>
              <a:t>Common infections: SSI, UTI, BSI, Pneumonia.</a:t>
            </a:r>
          </a:p>
          <a:p>
            <a:pPr>
              <a:buNone/>
            </a:pPr>
            <a:endParaRPr lang="en-US" dirty="0">
              <a:solidFill>
                <a:srgbClr val="385D8A"/>
              </a:solidFill>
            </a:endParaRPr>
          </a:p>
          <a:p>
            <a:pPr lvl="1"/>
            <a:endParaRPr lang="en-US" dirty="0">
              <a:solidFill>
                <a:srgbClr val="385D8A"/>
              </a:solidFill>
            </a:endParaRPr>
          </a:p>
          <a:p>
            <a:endParaRPr lang="en-US" dirty="0">
              <a:solidFill>
                <a:srgbClr val="385D8A"/>
              </a:solidFill>
            </a:endParaRPr>
          </a:p>
        </p:txBody>
      </p:sp>
      <p:sp>
        <p:nvSpPr>
          <p:cNvPr id="4" name="Slide Number Placeholder 3"/>
          <p:cNvSpPr>
            <a:spLocks noGrp="1"/>
          </p:cNvSpPr>
          <p:nvPr>
            <p:ph type="sldNum" sz="quarter" idx="12"/>
          </p:nvPr>
        </p:nvSpPr>
        <p:spPr/>
        <p:txBody>
          <a:bodyPr/>
          <a:lstStyle/>
          <a:p>
            <a:fld id="{1A771456-7B97-4D9D-A5EE-2B8FB7B7D794}" type="slidenum">
              <a:rPr lang="en-US">
                <a:solidFill>
                  <a:prstClr val="black">
                    <a:tint val="75000"/>
                  </a:prstClr>
                </a:solidFill>
                <a:latin typeface="Calibri"/>
              </a:rPr>
              <a:pPr/>
              <a:t>9</a:t>
            </a:fld>
            <a:endParaRPr lang="en-US" dirty="0">
              <a:solidFill>
                <a:prstClr val="black">
                  <a:tint val="75000"/>
                </a:prstClr>
              </a:solidFill>
              <a:latin typeface="Calibri"/>
            </a:endParaRPr>
          </a:p>
        </p:txBody>
      </p:sp>
      <p:sp>
        <p:nvSpPr>
          <p:cNvPr id="6" name="Rectangle 5"/>
          <p:cNvSpPr/>
          <p:nvPr/>
        </p:nvSpPr>
        <p:spPr>
          <a:xfrm>
            <a:off x="1981200" y="294382"/>
            <a:ext cx="8229600" cy="1077218"/>
          </a:xfrm>
          <a:prstGeom prst="rect">
            <a:avLst/>
          </a:prstGeom>
        </p:spPr>
        <p:txBody>
          <a:bodyPr wrap="square" anchor="b">
            <a:spAutoFit/>
          </a:bodyPr>
          <a:lstStyle/>
          <a:p>
            <a:pPr algn="ctr"/>
            <a:r>
              <a:rPr lang="en-US" sz="3200" b="1" kern="0" dirty="0">
                <a:solidFill>
                  <a:srgbClr val="1F497D"/>
                </a:solidFill>
                <a:latin typeface="Calibri"/>
                <a:ea typeface="Calibri"/>
                <a:cs typeface="Calibri"/>
              </a:rPr>
              <a:t>Colonization vs. Infection</a:t>
            </a:r>
            <a:r>
              <a:rPr lang="en-US" sz="3200" dirty="0">
                <a:solidFill>
                  <a:prstClr val="black"/>
                </a:solidFill>
                <a:latin typeface="Calibri"/>
              </a:rPr>
              <a:t/>
            </a:r>
            <a:br>
              <a:rPr lang="en-US" sz="3200" dirty="0">
                <a:solidFill>
                  <a:prstClr val="black"/>
                </a:solidFill>
                <a:latin typeface="Calibri"/>
              </a:rPr>
            </a:br>
            <a:endParaRPr lang="en-US" sz="3200" dirty="0">
              <a:solidFill>
                <a:prstClr val="black"/>
              </a:solidFill>
              <a:latin typeface="Calibri"/>
            </a:endParaRPr>
          </a:p>
        </p:txBody>
      </p:sp>
    </p:spTree>
    <p:extLst>
      <p:ext uri="{BB962C8B-B14F-4D97-AF65-F5344CB8AC3E}">
        <p14:creationId xmlns:p14="http://schemas.microsoft.com/office/powerpoint/2010/main" val="8007950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1616</Words>
  <Application>Microsoft Office PowerPoint</Application>
  <PresentationFormat>Widescreen</PresentationFormat>
  <Paragraphs>290</Paragraphs>
  <Slides>27</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Helvetica Neue</vt:lpstr>
      <vt:lpstr>Kartika</vt:lpstr>
      <vt:lpstr>MyriadPro-Cond</vt:lpstr>
      <vt:lpstr>MyriadPro-Regular</vt:lpstr>
      <vt:lpstr>Times New Roman</vt:lpstr>
      <vt:lpstr>Wingdings</vt:lpstr>
      <vt:lpstr>Zapf Dingbats</vt:lpstr>
      <vt:lpstr>1_Office Theme</vt:lpstr>
      <vt:lpstr>PowerPoint Presentation</vt:lpstr>
      <vt:lpstr>DISCLOSURES</vt:lpstr>
      <vt:lpstr>NASAL COLONIZATION MANAGEMENT</vt:lpstr>
      <vt:lpstr>PowerPoint Presentation</vt:lpstr>
      <vt:lpstr>PowerPoint Presentation</vt:lpstr>
      <vt:lpstr>PowerPoint Presentation</vt:lpstr>
      <vt:lpstr>PowerPoint Presentation</vt:lpstr>
      <vt:lpstr>SSI STUDY DATA</vt:lpstr>
      <vt:lpstr>PowerPoint Presentation</vt:lpstr>
      <vt:lpstr>PowerPoint Presentation</vt:lpstr>
      <vt:lpstr>Components of Risk</vt:lpstr>
      <vt:lpstr>PowerPoint Presentation</vt:lpstr>
      <vt:lpstr>Nasal Decolonization Products</vt:lpstr>
      <vt:lpstr>Nasal Decolonization Tool Box </vt:lpstr>
      <vt:lpstr> Nasal Decolonization Summary</vt:lpstr>
      <vt:lpstr>PowerPoint Presentation</vt:lpstr>
      <vt:lpstr>TRIAL -  ICU Decolonization</vt:lpstr>
      <vt:lpstr>Safely Eliminating MRSA CP Programs</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NOZIN OR</dc:title>
  <dc:creator>Melanie Harder</dc:creator>
  <cp:lastModifiedBy>LORENA GONZALEZ-JUAREZ</cp:lastModifiedBy>
  <cp:revision>35</cp:revision>
  <cp:lastPrinted>2018-02-14T23:13:06Z</cp:lastPrinted>
  <dcterms:created xsi:type="dcterms:W3CDTF">2017-04-19T14:23:10Z</dcterms:created>
  <dcterms:modified xsi:type="dcterms:W3CDTF">2018-03-01T17:03:36Z</dcterms:modified>
</cp:coreProperties>
</file>