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7" r:id="rId2"/>
    <p:sldId id="259" r:id="rId3"/>
    <p:sldId id="281" r:id="rId4"/>
    <p:sldId id="296" r:id="rId5"/>
    <p:sldId id="284" r:id="rId6"/>
    <p:sldId id="261" r:id="rId7"/>
    <p:sldId id="279" r:id="rId8"/>
    <p:sldId id="266" r:id="rId9"/>
    <p:sldId id="297" r:id="rId10"/>
    <p:sldId id="298" r:id="rId11"/>
    <p:sldId id="285" r:id="rId12"/>
    <p:sldId id="287" r:id="rId13"/>
    <p:sldId id="288" r:id="rId14"/>
    <p:sldId id="289" r:id="rId15"/>
    <p:sldId id="290" r:id="rId16"/>
    <p:sldId id="293" r:id="rId17"/>
    <p:sldId id="294"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92" autoAdjust="0"/>
    <p:restoredTop sz="94660"/>
  </p:normalViewPr>
  <p:slideViewPr>
    <p:cSldViewPr snapToGrid="0">
      <p:cViewPr varScale="1">
        <p:scale>
          <a:sx n="70" d="100"/>
          <a:sy n="70" d="100"/>
        </p:scale>
        <p:origin x="84"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image" Target="../media/image14.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DAC94889-F926-42EC-B38E-1F2C2D8C56B4}" type="datetimeFigureOut">
              <a:rPr lang="en-US" smtClean="0"/>
              <a:t>4/14/2017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D4984C-3B6D-429C-8353-9AF9334F8FFC}"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360365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AC94889-F926-42EC-B38E-1F2C2D8C56B4}" type="datetimeFigureOut">
              <a:rPr lang="en-US" smtClean="0"/>
              <a:t>4/14/2017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D4984C-3B6D-429C-8353-9AF9334F8FFC}" type="slidenum">
              <a:rPr lang="en-US" smtClean="0"/>
              <a:t>‹#›</a:t>
            </a:fld>
            <a:endParaRPr lang="en-US"/>
          </a:p>
        </p:txBody>
      </p:sp>
    </p:spTree>
    <p:extLst>
      <p:ext uri="{BB962C8B-B14F-4D97-AF65-F5344CB8AC3E}">
        <p14:creationId xmlns:p14="http://schemas.microsoft.com/office/powerpoint/2010/main" val="14216186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AC94889-F926-42EC-B38E-1F2C2D8C56B4}" type="datetimeFigureOut">
              <a:rPr lang="en-US" smtClean="0"/>
              <a:t>4/14/2017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D4984C-3B6D-429C-8353-9AF9334F8FFC}" type="slidenum">
              <a:rPr lang="en-US" smtClean="0"/>
              <a:t>‹#›</a:t>
            </a:fld>
            <a:endParaRPr lang="en-US"/>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071981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AC94889-F926-42EC-B38E-1F2C2D8C56B4}" type="datetimeFigureOut">
              <a:rPr lang="en-US" smtClean="0"/>
              <a:t>4/14/2017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D4984C-3B6D-429C-8353-9AF9334F8FFC}" type="slidenum">
              <a:rPr lang="en-US" smtClean="0"/>
              <a:t>‹#›</a:t>
            </a:fld>
            <a:endParaRPr lang="en-US"/>
          </a:p>
        </p:txBody>
      </p:sp>
    </p:spTree>
    <p:extLst>
      <p:ext uri="{BB962C8B-B14F-4D97-AF65-F5344CB8AC3E}">
        <p14:creationId xmlns:p14="http://schemas.microsoft.com/office/powerpoint/2010/main" val="5639778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AC94889-F926-42EC-B38E-1F2C2D8C56B4}" type="datetimeFigureOut">
              <a:rPr lang="en-US" smtClean="0"/>
              <a:t>4/14/2017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D4984C-3B6D-429C-8353-9AF9334F8FFC}"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495362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AC94889-F926-42EC-B38E-1F2C2D8C56B4}" type="datetimeFigureOut">
              <a:rPr lang="en-US" smtClean="0"/>
              <a:t>4/14/2017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D4984C-3B6D-429C-8353-9AF9334F8FFC}" type="slidenum">
              <a:rPr lang="en-US" smtClean="0"/>
              <a:t>‹#›</a:t>
            </a:fld>
            <a:endParaRPr lang="en-US"/>
          </a:p>
        </p:txBody>
      </p:sp>
    </p:spTree>
    <p:extLst>
      <p:ext uri="{BB962C8B-B14F-4D97-AF65-F5344CB8AC3E}">
        <p14:creationId xmlns:p14="http://schemas.microsoft.com/office/powerpoint/2010/main" val="10371975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AC94889-F926-42EC-B38E-1F2C2D8C56B4}" type="datetimeFigureOut">
              <a:rPr lang="en-US" smtClean="0"/>
              <a:t>4/14/2017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0D4984C-3B6D-429C-8353-9AF9334F8FFC}" type="slidenum">
              <a:rPr lang="en-US" smtClean="0"/>
              <a:t>‹#›</a:t>
            </a:fld>
            <a:endParaRPr lang="en-US"/>
          </a:p>
        </p:txBody>
      </p:sp>
    </p:spTree>
    <p:extLst>
      <p:ext uri="{BB962C8B-B14F-4D97-AF65-F5344CB8AC3E}">
        <p14:creationId xmlns:p14="http://schemas.microsoft.com/office/powerpoint/2010/main" val="28455889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AC94889-F926-42EC-B38E-1F2C2D8C56B4}" type="datetimeFigureOut">
              <a:rPr lang="en-US" smtClean="0"/>
              <a:t>4/14/2017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0D4984C-3B6D-429C-8353-9AF9334F8FFC}" type="slidenum">
              <a:rPr lang="en-US" smtClean="0"/>
              <a:t>‹#›</a:t>
            </a:fld>
            <a:endParaRPr lang="en-US"/>
          </a:p>
        </p:txBody>
      </p:sp>
    </p:spTree>
    <p:extLst>
      <p:ext uri="{BB962C8B-B14F-4D97-AF65-F5344CB8AC3E}">
        <p14:creationId xmlns:p14="http://schemas.microsoft.com/office/powerpoint/2010/main" val="26805754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AC94889-F926-42EC-B38E-1F2C2D8C56B4}" type="datetimeFigureOut">
              <a:rPr lang="en-US" smtClean="0"/>
              <a:t>4/14/2017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0D4984C-3B6D-429C-8353-9AF9334F8FFC}" type="slidenum">
              <a:rPr lang="en-US" smtClean="0"/>
              <a:t>‹#›</a:t>
            </a:fld>
            <a:endParaRPr lang="en-US"/>
          </a:p>
        </p:txBody>
      </p:sp>
    </p:spTree>
    <p:extLst>
      <p:ext uri="{BB962C8B-B14F-4D97-AF65-F5344CB8AC3E}">
        <p14:creationId xmlns:p14="http://schemas.microsoft.com/office/powerpoint/2010/main" val="179010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DAC94889-F926-42EC-B38E-1F2C2D8C56B4}" type="datetimeFigureOut">
              <a:rPr lang="en-US" smtClean="0"/>
              <a:t>4/14/2017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D4984C-3B6D-429C-8353-9AF9334F8FFC}" type="slidenum">
              <a:rPr lang="en-US" smtClean="0"/>
              <a:t>‹#›</a:t>
            </a:fld>
            <a:endParaRPr lang="en-US"/>
          </a:p>
        </p:txBody>
      </p:sp>
    </p:spTree>
    <p:extLst>
      <p:ext uri="{BB962C8B-B14F-4D97-AF65-F5344CB8AC3E}">
        <p14:creationId xmlns:p14="http://schemas.microsoft.com/office/powerpoint/2010/main" val="30311086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AC94889-F926-42EC-B38E-1F2C2D8C56B4}" type="datetimeFigureOut">
              <a:rPr lang="en-US" smtClean="0"/>
              <a:t>4/14/2017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D4984C-3B6D-429C-8353-9AF9334F8FFC}"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827323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DAC94889-F926-42EC-B38E-1F2C2D8C56B4}" type="datetimeFigureOut">
              <a:rPr lang="en-US" smtClean="0"/>
              <a:t>4/14/2017</a:t>
            </a:fld>
            <a:endParaRPr lang="en-US"/>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80D4984C-3B6D-429C-8353-9AF9334F8FFC}" type="slidenum">
              <a:rPr lang="en-US" smtClean="0"/>
              <a:t>‹#›</a:t>
            </a:fld>
            <a:endParaRPr lang="en-US"/>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3187989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5.png"/><Relationship Id="rId5" Type="http://schemas.openxmlformats.org/officeDocument/2006/relationships/oleObject" Target="../embeddings/oleObject2.bin"/><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993" t="16918" r="993" b="1105"/>
          <a:stretch/>
        </p:blipFill>
        <p:spPr>
          <a:xfrm>
            <a:off x="1225485" y="822340"/>
            <a:ext cx="9030878" cy="5546254"/>
          </a:xfrm>
          <a:prstGeom prst="rect">
            <a:avLst/>
          </a:prstGeom>
        </p:spPr>
      </p:pic>
    </p:spTree>
    <p:extLst>
      <p:ext uri="{BB962C8B-B14F-4D97-AF65-F5344CB8AC3E}">
        <p14:creationId xmlns:p14="http://schemas.microsoft.com/office/powerpoint/2010/main" val="21265213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3695" y="89310"/>
            <a:ext cx="11840066" cy="6370975"/>
          </a:xfrm>
          <a:prstGeom prst="rect">
            <a:avLst/>
          </a:prstGeom>
        </p:spPr>
        <p:txBody>
          <a:bodyPr wrap="square">
            <a:spAutoFit/>
          </a:bodyPr>
          <a:lstStyle/>
          <a:p>
            <a:r>
              <a:rPr lang="en-US" sz="2400" dirty="0">
                <a:latin typeface="Arial" panose="020B0604020202020204" pitchFamily="34" charset="0"/>
                <a:cs typeface="Arial" panose="020B0604020202020204" pitchFamily="34" charset="0"/>
              </a:rPr>
              <a:t>RTLS Monitoring Systems </a:t>
            </a:r>
          </a:p>
          <a:p>
            <a:pPr marL="457200" indent="-457200">
              <a:buFont typeface="Arial" panose="020B0604020202020204" pitchFamily="34" charset="0"/>
              <a:buChar char="•"/>
            </a:pPr>
            <a:r>
              <a:rPr lang="en-US" sz="2400" dirty="0">
                <a:latin typeface="Arial" panose="020B0604020202020204" pitchFamily="34" charset="0"/>
                <a:cs typeface="Arial" panose="020B0604020202020204" pitchFamily="34" charset="0"/>
              </a:rPr>
              <a:t>Integrated technology into employee name badges and/or motion-detecting devices (located at doorways, sinks, dispensers, and patient beds) to capture and record the number of hand hygiene events, usually in and out of room, so that a surrogate compliance rate can be calculated.</a:t>
            </a: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RTLS technology highlights:</a:t>
            </a: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Some systems uses electronic technology to track when a healthcare professional enters and exits a room, as well as monitoring hand hygiene occurrences utilizing sensors attached to sinks and hand hygiene product dispensers. “In and out of room” activity is used to calculate a denominator for a hand hygiene compliance rate. </a:t>
            </a: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For those organizations that desire to know the compliance rate for a specific healthcare provider, a badge with an identifying chip has been developed so that the hand hygiene activity of an individual can be monitored. </a:t>
            </a: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Some electronic monitoring systems provide voice prompts or blinking lights if hand hygiene is not performed.</a:t>
            </a:r>
          </a:p>
        </p:txBody>
      </p:sp>
    </p:spTree>
    <p:extLst>
      <p:ext uri="{BB962C8B-B14F-4D97-AF65-F5344CB8AC3E}">
        <p14:creationId xmlns:p14="http://schemas.microsoft.com/office/powerpoint/2010/main" val="1862570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1507958" y="168442"/>
            <a:ext cx="8658726" cy="1143000"/>
          </a:xfrm>
        </p:spPr>
        <p:txBody>
          <a:bodyPr>
            <a:normAutofit/>
          </a:bodyPr>
          <a:lstStyle/>
          <a:p>
            <a:pPr algn="ctr"/>
            <a:r>
              <a:rPr lang="en-US" altLang="en-US" sz="3600" b="1" dirty="0">
                <a:solidFill>
                  <a:srgbClr val="59439C"/>
                </a:solidFill>
                <a:latin typeface="Gotham Rounded Book"/>
                <a:cs typeface="Gotham Rounded Book"/>
              </a:rPr>
              <a:t>How does SwipeSense Work?</a:t>
            </a:r>
          </a:p>
        </p:txBody>
      </p:sp>
      <p:sp>
        <p:nvSpPr>
          <p:cNvPr id="17411" name="Content Placeholder 2"/>
          <p:cNvSpPr>
            <a:spLocks noGrp="1"/>
          </p:cNvSpPr>
          <p:nvPr>
            <p:ph idx="1"/>
          </p:nvPr>
        </p:nvSpPr>
        <p:spPr>
          <a:xfrm>
            <a:off x="378650" y="1945868"/>
            <a:ext cx="4090736" cy="3003606"/>
          </a:xfrm>
        </p:spPr>
        <p:txBody>
          <a:bodyPr>
            <a:normAutofit/>
          </a:bodyPr>
          <a:lstStyle/>
          <a:p>
            <a:pPr marL="457200" lvl="1" indent="0" defTabSz="858838">
              <a:lnSpc>
                <a:spcPct val="100000"/>
              </a:lnSpc>
              <a:spcBef>
                <a:spcPct val="0"/>
              </a:spcBef>
              <a:spcAft>
                <a:spcPts val="1200"/>
              </a:spcAft>
              <a:buClr>
                <a:srgbClr val="5C3D7F"/>
              </a:buClr>
              <a:buSzPct val="68000"/>
              <a:buNone/>
            </a:pPr>
            <a:r>
              <a:rPr lang="en-US" altLang="en-US" b="1" dirty="0">
                <a:solidFill>
                  <a:srgbClr val="000000"/>
                </a:solidFill>
                <a:latin typeface="Gotham Rounded Book"/>
                <a:cs typeface="Gotham Rounded Book"/>
              </a:rPr>
              <a:t> </a:t>
            </a:r>
          </a:p>
          <a:p>
            <a:pPr lvl="1" defTabSz="858838">
              <a:lnSpc>
                <a:spcPct val="100000"/>
              </a:lnSpc>
              <a:spcBef>
                <a:spcPct val="0"/>
              </a:spcBef>
              <a:spcAft>
                <a:spcPts val="1200"/>
              </a:spcAft>
              <a:buClr>
                <a:srgbClr val="5C3D7F"/>
              </a:buClr>
              <a:buSzPct val="68000"/>
            </a:pPr>
            <a:r>
              <a:rPr lang="en-US" altLang="en-US" sz="2000" dirty="0">
                <a:solidFill>
                  <a:srgbClr val="000000"/>
                </a:solidFill>
                <a:latin typeface="Gotham Rounded Book"/>
                <a:cs typeface="Gotham Rounded Book"/>
              </a:rPr>
              <a:t>Wearable HCW Badge</a:t>
            </a:r>
          </a:p>
          <a:p>
            <a:pPr lvl="1" defTabSz="858838">
              <a:lnSpc>
                <a:spcPct val="100000"/>
              </a:lnSpc>
              <a:spcBef>
                <a:spcPct val="0"/>
              </a:spcBef>
              <a:spcAft>
                <a:spcPts val="1200"/>
              </a:spcAft>
              <a:buClr>
                <a:srgbClr val="5C3D7F"/>
              </a:buClr>
              <a:buSzPct val="68000"/>
            </a:pPr>
            <a:r>
              <a:rPr lang="en-US" altLang="en-US" sz="2000" dirty="0">
                <a:solidFill>
                  <a:srgbClr val="000000"/>
                </a:solidFill>
                <a:latin typeface="Gotham Rounded Book"/>
                <a:cs typeface="Gotham Rounded Book"/>
              </a:rPr>
              <a:t>Drip Guard sensors for wall-mounted dispensers</a:t>
            </a:r>
          </a:p>
          <a:p>
            <a:pPr lvl="1" defTabSz="858838">
              <a:lnSpc>
                <a:spcPct val="100000"/>
              </a:lnSpc>
              <a:spcBef>
                <a:spcPct val="0"/>
              </a:spcBef>
              <a:spcAft>
                <a:spcPts val="1200"/>
              </a:spcAft>
              <a:buClr>
                <a:srgbClr val="5C3D7F"/>
              </a:buClr>
              <a:buSzPct val="68000"/>
            </a:pPr>
            <a:r>
              <a:rPr lang="en-US" altLang="en-US" sz="2000" dirty="0">
                <a:solidFill>
                  <a:srgbClr val="000000"/>
                </a:solidFill>
                <a:latin typeface="Gotham Rounded Book"/>
                <a:cs typeface="Gotham Rounded Book"/>
              </a:rPr>
              <a:t>Room Hubs</a:t>
            </a:r>
          </a:p>
          <a:p>
            <a:pPr lvl="1" defTabSz="858838">
              <a:lnSpc>
                <a:spcPct val="100000"/>
              </a:lnSpc>
              <a:spcBef>
                <a:spcPct val="0"/>
              </a:spcBef>
              <a:spcAft>
                <a:spcPts val="1200"/>
              </a:spcAft>
              <a:buClr>
                <a:srgbClr val="5C3D7F"/>
              </a:buClr>
              <a:buSzPct val="68000"/>
            </a:pPr>
            <a:r>
              <a:rPr lang="en-US" altLang="en-US" sz="2000" dirty="0">
                <a:solidFill>
                  <a:srgbClr val="000000"/>
                </a:solidFill>
                <a:latin typeface="Gotham Rounded Book"/>
                <a:cs typeface="Gotham Rounded Book"/>
              </a:rPr>
              <a:t>Communication Hubs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85874" y="1482892"/>
            <a:ext cx="5860955" cy="4558521"/>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45269" y="1357924"/>
            <a:ext cx="7229148" cy="5063896"/>
          </a:xfrm>
          <a:prstGeom prst="rect">
            <a:avLst/>
          </a:prstGeom>
        </p:spPr>
      </p:pic>
    </p:spTree>
    <p:extLst>
      <p:ext uri="{BB962C8B-B14F-4D97-AF65-F5344CB8AC3E}">
        <p14:creationId xmlns:p14="http://schemas.microsoft.com/office/powerpoint/2010/main" val="13467568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766514" y="304800"/>
            <a:ext cx="10458446" cy="1143000"/>
          </a:xfrm>
        </p:spPr>
        <p:txBody>
          <a:bodyPr>
            <a:normAutofit/>
          </a:bodyPr>
          <a:lstStyle/>
          <a:p>
            <a:r>
              <a:rPr lang="en-US" altLang="en-US" sz="3600" b="1" dirty="0">
                <a:solidFill>
                  <a:srgbClr val="59439C"/>
                </a:solidFill>
                <a:latin typeface="Gotham Rounded Book"/>
                <a:cs typeface="Gotham Rounded Book"/>
              </a:rPr>
              <a:t>Advantages of data specific to each HCW</a:t>
            </a:r>
          </a:p>
        </p:txBody>
      </p:sp>
      <p:sp>
        <p:nvSpPr>
          <p:cNvPr id="19459" name="Content Placeholder 2"/>
          <p:cNvSpPr>
            <a:spLocks noGrp="1"/>
          </p:cNvSpPr>
          <p:nvPr>
            <p:ph idx="1"/>
          </p:nvPr>
        </p:nvSpPr>
        <p:spPr>
          <a:xfrm>
            <a:off x="7029946" y="1848386"/>
            <a:ext cx="3581400" cy="3356812"/>
          </a:xfrm>
        </p:spPr>
        <p:txBody>
          <a:bodyPr>
            <a:noAutofit/>
          </a:bodyPr>
          <a:lstStyle/>
          <a:p>
            <a:pPr marL="0" indent="0">
              <a:buNone/>
            </a:pPr>
            <a:endParaRPr lang="en-US" altLang="en-US" sz="1800" dirty="0"/>
          </a:p>
          <a:p>
            <a:pPr marL="0" indent="0">
              <a:lnSpc>
                <a:spcPct val="120000"/>
              </a:lnSpc>
              <a:buNone/>
            </a:pPr>
            <a:r>
              <a:rPr lang="en-US" altLang="en-US" sz="1800" b="1" dirty="0">
                <a:latin typeface="Gotham Rounded Book"/>
                <a:cs typeface="Gotham Rounded Book"/>
              </a:rPr>
              <a:t>Overall compliance data is available 24/7/365.</a:t>
            </a:r>
          </a:p>
          <a:p>
            <a:pPr marL="0" indent="0">
              <a:lnSpc>
                <a:spcPct val="120000"/>
              </a:lnSpc>
              <a:buNone/>
            </a:pPr>
            <a:endParaRPr lang="en-US" altLang="en-US" sz="1800" b="1" dirty="0">
              <a:latin typeface="Gotham Rounded Book"/>
              <a:cs typeface="Gotham Rounded Book"/>
            </a:endParaRPr>
          </a:p>
          <a:p>
            <a:pPr>
              <a:lnSpc>
                <a:spcPct val="120000"/>
              </a:lnSpc>
              <a:buFont typeface="Wingdings" panose="05000000000000000000" pitchFamily="2" charset="2"/>
              <a:buChar char="§"/>
            </a:pPr>
            <a:r>
              <a:rPr lang="en-US" altLang="en-US" sz="1800" dirty="0">
                <a:latin typeface="Gotham Rounded Book"/>
                <a:cs typeface="Gotham Rounded Book"/>
              </a:rPr>
              <a:t>Specificity by facility</a:t>
            </a:r>
          </a:p>
          <a:p>
            <a:pPr>
              <a:lnSpc>
                <a:spcPct val="120000"/>
              </a:lnSpc>
              <a:buFont typeface="Wingdings" panose="05000000000000000000" pitchFamily="2" charset="2"/>
              <a:buChar char="§"/>
            </a:pPr>
            <a:r>
              <a:rPr lang="en-US" altLang="en-US" sz="1800" dirty="0">
                <a:latin typeface="Gotham Rounded Book"/>
                <a:cs typeface="Gotham Rounded Book"/>
              </a:rPr>
              <a:t>By department</a:t>
            </a:r>
          </a:p>
          <a:p>
            <a:pPr>
              <a:lnSpc>
                <a:spcPct val="120000"/>
              </a:lnSpc>
              <a:buFont typeface="Wingdings" panose="05000000000000000000" pitchFamily="2" charset="2"/>
              <a:buChar char="§"/>
            </a:pPr>
            <a:r>
              <a:rPr lang="en-US" altLang="en-US" sz="1800" dirty="0">
                <a:latin typeface="Gotham Rounded Book"/>
                <a:cs typeface="Gotham Rounded Book"/>
              </a:rPr>
              <a:t>By unit</a:t>
            </a:r>
          </a:p>
          <a:p>
            <a:pPr>
              <a:lnSpc>
                <a:spcPct val="120000"/>
              </a:lnSpc>
              <a:buFont typeface="Wingdings" panose="05000000000000000000" pitchFamily="2" charset="2"/>
              <a:buChar char="§"/>
            </a:pPr>
            <a:r>
              <a:rPr lang="en-US" altLang="en-US" sz="1800" dirty="0">
                <a:latin typeface="Gotham Rounded Book"/>
                <a:cs typeface="Gotham Rounded Book"/>
              </a:rPr>
              <a:t>Patient room </a:t>
            </a:r>
          </a:p>
          <a:p>
            <a:pPr>
              <a:lnSpc>
                <a:spcPct val="120000"/>
              </a:lnSpc>
              <a:buFont typeface="Wingdings" panose="05000000000000000000" pitchFamily="2" charset="2"/>
              <a:buChar char="§"/>
            </a:pPr>
            <a:r>
              <a:rPr lang="en-US" altLang="en-US" sz="1800" dirty="0">
                <a:latin typeface="Gotham Rounded Book"/>
                <a:cs typeface="Gotham Rounded Book"/>
              </a:rPr>
              <a:t>Or individual caregiver</a:t>
            </a:r>
          </a:p>
        </p:txBody>
      </p:sp>
      <p:pic>
        <p:nvPicPr>
          <p:cNvPr id="19460" name="Picture 4" descr="informatics.jpg"/>
          <p:cNvPicPr>
            <a:picLocks noChangeAspect="1"/>
          </p:cNvPicPr>
          <p:nvPr/>
        </p:nvPicPr>
        <p:blipFill>
          <a:blip r:embed="rId2">
            <a:extLst>
              <a:ext uri="{28A0092B-C50C-407E-A947-70E740481C1C}">
                <a14:useLocalDpi xmlns:a14="http://schemas.microsoft.com/office/drawing/2010/main" val="0"/>
              </a:ext>
            </a:extLst>
          </a:blip>
          <a:srcRect l="35699"/>
          <a:stretch>
            <a:fillRect/>
          </a:stretch>
        </p:blipFill>
        <p:spPr bwMode="auto">
          <a:xfrm>
            <a:off x="2301876" y="1524001"/>
            <a:ext cx="3794125" cy="39354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5234761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Content Placeholder 2"/>
          <p:cNvSpPr txBox="1">
            <a:spLocks/>
          </p:cNvSpPr>
          <p:nvPr/>
        </p:nvSpPr>
        <p:spPr bwMode="auto">
          <a:xfrm>
            <a:off x="1859114" y="1888288"/>
            <a:ext cx="3505200" cy="36094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defTabSz="858838">
              <a:spcBef>
                <a:spcPct val="100000"/>
              </a:spcBef>
              <a:spcAft>
                <a:spcPct val="20000"/>
              </a:spcAft>
              <a:buFont typeface="Times" panose="02020603050405020304" pitchFamily="18" charset="0"/>
              <a:buChar char="•"/>
              <a:defRPr sz="2200">
                <a:solidFill>
                  <a:schemeClr val="tx1"/>
                </a:solidFill>
                <a:latin typeface="Gotham Rounded Book"/>
                <a:ea typeface="ヒラギノ角ゴ Pro W3"/>
                <a:cs typeface="Gotham Rounded Book"/>
              </a:defRPr>
            </a:lvl1pPr>
            <a:lvl2pPr defTabSz="858838">
              <a:spcBef>
                <a:spcPct val="20000"/>
              </a:spcBef>
              <a:buChar char="–"/>
              <a:defRPr sz="2000">
                <a:solidFill>
                  <a:schemeClr val="tx1"/>
                </a:solidFill>
                <a:latin typeface="Gotham Rounded Book"/>
                <a:ea typeface="ヒラギノ角ゴ Pro W3"/>
                <a:cs typeface="Gotham Rounded Book"/>
              </a:defRPr>
            </a:lvl2pPr>
            <a:lvl3pPr marL="1143000" indent="-228600" defTabSz="858838">
              <a:spcBef>
                <a:spcPct val="20000"/>
              </a:spcBef>
              <a:buChar char="–"/>
              <a:defRPr sz="2000">
                <a:solidFill>
                  <a:schemeClr val="tx1"/>
                </a:solidFill>
                <a:latin typeface="Gotham Rounded Book"/>
                <a:ea typeface="ヒラギノ角ゴ Pro W3"/>
                <a:cs typeface="Gotham Rounded Book"/>
              </a:defRPr>
            </a:lvl3pPr>
            <a:lvl4pPr marL="1600200" indent="-228600" defTabSz="858838">
              <a:spcBef>
                <a:spcPct val="20000"/>
              </a:spcBef>
              <a:buChar char="–"/>
              <a:defRPr sz="2200">
                <a:solidFill>
                  <a:schemeClr val="tx1"/>
                </a:solidFill>
                <a:latin typeface="Gotham Rounded Book"/>
                <a:ea typeface="ヒラギノ角ゴ Pro W3"/>
                <a:cs typeface="Gotham Rounded Book"/>
              </a:defRPr>
            </a:lvl4pPr>
            <a:lvl5pPr marL="2057400" indent="-228600" defTabSz="858838">
              <a:spcBef>
                <a:spcPct val="20000"/>
              </a:spcBef>
              <a:buChar char="»"/>
              <a:defRPr sz="2200">
                <a:solidFill>
                  <a:schemeClr val="tx1"/>
                </a:solidFill>
                <a:latin typeface="Gotham Rounded Book"/>
                <a:ea typeface="ヒラギノ角ゴ Pro W3"/>
                <a:cs typeface="Gotham Rounded Book"/>
              </a:defRPr>
            </a:lvl5pPr>
            <a:lvl6pPr marL="2514600" indent="-228600" defTabSz="858838" eaLnBrk="0" fontAlgn="base" hangingPunct="0">
              <a:spcBef>
                <a:spcPct val="20000"/>
              </a:spcBef>
              <a:spcAft>
                <a:spcPct val="0"/>
              </a:spcAft>
              <a:buChar char="»"/>
              <a:defRPr sz="2200">
                <a:solidFill>
                  <a:schemeClr val="tx1"/>
                </a:solidFill>
                <a:latin typeface="Gotham Rounded Book"/>
                <a:ea typeface="ヒラギノ角ゴ Pro W3"/>
                <a:cs typeface="Gotham Rounded Book"/>
              </a:defRPr>
            </a:lvl6pPr>
            <a:lvl7pPr marL="2971800" indent="-228600" defTabSz="858838" eaLnBrk="0" fontAlgn="base" hangingPunct="0">
              <a:spcBef>
                <a:spcPct val="20000"/>
              </a:spcBef>
              <a:spcAft>
                <a:spcPct val="0"/>
              </a:spcAft>
              <a:buChar char="»"/>
              <a:defRPr sz="2200">
                <a:solidFill>
                  <a:schemeClr val="tx1"/>
                </a:solidFill>
                <a:latin typeface="Gotham Rounded Book"/>
                <a:ea typeface="ヒラギノ角ゴ Pro W3"/>
                <a:cs typeface="Gotham Rounded Book"/>
              </a:defRPr>
            </a:lvl7pPr>
            <a:lvl8pPr marL="3429000" indent="-228600" defTabSz="858838" eaLnBrk="0" fontAlgn="base" hangingPunct="0">
              <a:spcBef>
                <a:spcPct val="20000"/>
              </a:spcBef>
              <a:spcAft>
                <a:spcPct val="0"/>
              </a:spcAft>
              <a:buChar char="»"/>
              <a:defRPr sz="2200">
                <a:solidFill>
                  <a:schemeClr val="tx1"/>
                </a:solidFill>
                <a:latin typeface="Gotham Rounded Book"/>
                <a:ea typeface="ヒラギノ角ゴ Pro W3"/>
                <a:cs typeface="Gotham Rounded Book"/>
              </a:defRPr>
            </a:lvl8pPr>
            <a:lvl9pPr marL="3886200" indent="-228600" defTabSz="858838" eaLnBrk="0" fontAlgn="base" hangingPunct="0">
              <a:spcBef>
                <a:spcPct val="20000"/>
              </a:spcBef>
              <a:spcAft>
                <a:spcPct val="0"/>
              </a:spcAft>
              <a:buChar char="»"/>
              <a:defRPr sz="2200">
                <a:solidFill>
                  <a:schemeClr val="tx1"/>
                </a:solidFill>
                <a:latin typeface="Gotham Rounded Book"/>
                <a:ea typeface="ヒラギノ角ゴ Pro W3"/>
                <a:cs typeface="Gotham Rounded Book"/>
              </a:defRPr>
            </a:lvl9pPr>
          </a:lstStyle>
          <a:p>
            <a:pPr marL="457200" marR="0" lvl="1" indent="0" algn="l" defTabSz="858838" rtl="0" eaLnBrk="1" fontAlgn="auto" latinLnBrk="0" hangingPunct="1">
              <a:lnSpc>
                <a:spcPct val="100000"/>
              </a:lnSpc>
              <a:spcBef>
                <a:spcPct val="0"/>
              </a:spcBef>
              <a:spcAft>
                <a:spcPts val="2400"/>
              </a:spcAft>
              <a:buClr>
                <a:srgbClr val="5C3D7F"/>
              </a:buClr>
              <a:buSzPct val="68000"/>
              <a:buFontTx/>
              <a:buNone/>
              <a:tabLst/>
              <a:defRPr/>
            </a:pPr>
            <a:r>
              <a:rPr kumimoji="0" lang="en-US" altLang="en-US" sz="1800" b="1" i="0" u="none" strike="noStrike" kern="1200" cap="none" spc="0" normalizeH="0" baseline="0" noProof="0" dirty="0">
                <a:ln>
                  <a:noFill/>
                </a:ln>
                <a:solidFill>
                  <a:prstClr val="black"/>
                </a:solidFill>
                <a:effectLst/>
                <a:uLnTx/>
                <a:uFillTx/>
                <a:latin typeface="Gotham Rounded Book"/>
              </a:rPr>
              <a:t>Customized by any date range, including shift.</a:t>
            </a:r>
          </a:p>
          <a:p>
            <a:pPr marL="742950" marR="0" lvl="1" indent="-285750" algn="l" defTabSz="858838" rtl="0" eaLnBrk="1" fontAlgn="auto" latinLnBrk="0" hangingPunct="1">
              <a:lnSpc>
                <a:spcPct val="100000"/>
              </a:lnSpc>
              <a:spcBef>
                <a:spcPct val="0"/>
              </a:spcBef>
              <a:spcAft>
                <a:spcPts val="2400"/>
              </a:spcAft>
              <a:buClr>
                <a:srgbClr val="5C3D7F"/>
              </a:buClr>
              <a:buSzPct val="68000"/>
              <a:buFontTx/>
              <a:buChar char="–"/>
              <a:tabLst/>
              <a:defRPr/>
            </a:pPr>
            <a:r>
              <a:rPr kumimoji="0" lang="en-US" altLang="en-US" sz="1800" b="0" i="0" u="none" strike="noStrike" kern="1200" cap="none" spc="0" normalizeH="0" baseline="0" noProof="0" dirty="0">
                <a:ln>
                  <a:noFill/>
                </a:ln>
                <a:solidFill>
                  <a:prstClr val="black"/>
                </a:solidFill>
                <a:effectLst/>
                <a:uLnTx/>
                <a:uFillTx/>
                <a:latin typeface="Gotham Rounded Book"/>
              </a:rPr>
              <a:t>View compliance rate breakdowns by Entry, Exit, and Overall, including trends over time. </a:t>
            </a:r>
          </a:p>
          <a:p>
            <a:pPr marL="742950" marR="0" lvl="1" indent="-285750" algn="l" defTabSz="858838" rtl="0" eaLnBrk="1" fontAlgn="auto" latinLnBrk="0" hangingPunct="1">
              <a:lnSpc>
                <a:spcPct val="100000"/>
              </a:lnSpc>
              <a:spcBef>
                <a:spcPct val="0"/>
              </a:spcBef>
              <a:spcAft>
                <a:spcPts val="2400"/>
              </a:spcAft>
              <a:buClr>
                <a:srgbClr val="5C3D7F"/>
              </a:buClr>
              <a:buSzPct val="68000"/>
              <a:buFontTx/>
              <a:buChar char="–"/>
              <a:tabLst/>
              <a:defRPr/>
            </a:pPr>
            <a:r>
              <a:rPr kumimoji="0" lang="en-US" altLang="en-US" sz="1800" b="0" i="0" u="none" strike="noStrike" kern="1200" cap="none" spc="0" normalizeH="0" baseline="0" noProof="0" dirty="0">
                <a:ln>
                  <a:noFill/>
                </a:ln>
                <a:solidFill>
                  <a:prstClr val="black"/>
                </a:solidFill>
                <a:effectLst/>
                <a:uLnTx/>
                <a:uFillTx/>
                <a:latin typeface="Gotham Rounded Book"/>
              </a:rPr>
              <a:t>Easily monitor dispenser usage by type.</a:t>
            </a:r>
            <a:endParaRPr kumimoji="0" lang="en-US" altLang="en-US" sz="1800" b="0" i="0" u="none" strike="noStrike" kern="1200" cap="none" spc="0" normalizeH="0" baseline="0" noProof="0" dirty="0">
              <a:ln>
                <a:noFill/>
              </a:ln>
              <a:solidFill>
                <a:srgbClr val="000000"/>
              </a:solidFill>
              <a:effectLst/>
              <a:uLnTx/>
              <a:uFillTx/>
              <a:latin typeface="Gotham Rounded Book"/>
            </a:endParaRPr>
          </a:p>
        </p:txBody>
      </p:sp>
      <p:sp>
        <p:nvSpPr>
          <p:cNvPr id="21507" name="Title 1"/>
          <p:cNvSpPr>
            <a:spLocks noGrp="1"/>
          </p:cNvSpPr>
          <p:nvPr>
            <p:ph type="title"/>
          </p:nvPr>
        </p:nvSpPr>
        <p:spPr>
          <a:xfrm>
            <a:off x="729916" y="248651"/>
            <a:ext cx="10357018" cy="1143000"/>
          </a:xfrm>
        </p:spPr>
        <p:txBody>
          <a:bodyPr>
            <a:normAutofit/>
          </a:bodyPr>
          <a:lstStyle/>
          <a:p>
            <a:pPr algn="ctr"/>
            <a:r>
              <a:rPr lang="en-US" altLang="en-US" sz="3600" b="1" dirty="0">
                <a:solidFill>
                  <a:srgbClr val="59439C"/>
                </a:solidFill>
                <a:latin typeface="Gotham Rounded Book"/>
                <a:cs typeface="Gotham Rounded Book"/>
              </a:rPr>
              <a:t>View compliance for entire network</a:t>
            </a:r>
          </a:p>
        </p:txBody>
      </p:sp>
      <p:pic>
        <p:nvPicPr>
          <p:cNvPr id="5" name="Picture 4" descr="marketing_82_74_90_dashboard.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23292" y="1211738"/>
            <a:ext cx="4210408" cy="5310479"/>
          </a:xfrm>
          <a:prstGeom prst="rect">
            <a:avLst/>
          </a:prstGeom>
          <a:ln>
            <a:solidFill>
              <a:schemeClr val="tx1"/>
            </a:solidFill>
          </a:ln>
        </p:spPr>
      </p:pic>
    </p:spTree>
    <p:extLst>
      <p:ext uri="{BB962C8B-B14F-4D97-AF65-F5344CB8AC3E}">
        <p14:creationId xmlns:p14="http://schemas.microsoft.com/office/powerpoint/2010/main" val="39602909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Content Placeholder 2"/>
          <p:cNvSpPr txBox="1">
            <a:spLocks/>
          </p:cNvSpPr>
          <p:nvPr/>
        </p:nvSpPr>
        <p:spPr bwMode="auto">
          <a:xfrm>
            <a:off x="8408481" y="2450772"/>
            <a:ext cx="3019926" cy="23942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defTabSz="858838">
              <a:spcBef>
                <a:spcPct val="100000"/>
              </a:spcBef>
              <a:spcAft>
                <a:spcPct val="20000"/>
              </a:spcAft>
              <a:buFont typeface="Times" panose="02020603050405020304" pitchFamily="18" charset="0"/>
              <a:buChar char="•"/>
              <a:defRPr sz="2200">
                <a:solidFill>
                  <a:schemeClr val="tx1"/>
                </a:solidFill>
                <a:latin typeface="Gotham Rounded Book"/>
                <a:ea typeface="ヒラギノ角ゴ Pro W3"/>
                <a:cs typeface="Gotham Rounded Book"/>
              </a:defRPr>
            </a:lvl1pPr>
            <a:lvl2pPr defTabSz="858838">
              <a:spcBef>
                <a:spcPct val="20000"/>
              </a:spcBef>
              <a:buChar char="–"/>
              <a:defRPr sz="2000">
                <a:solidFill>
                  <a:schemeClr val="tx1"/>
                </a:solidFill>
                <a:latin typeface="Gotham Rounded Book"/>
                <a:ea typeface="ヒラギノ角ゴ Pro W3"/>
                <a:cs typeface="Gotham Rounded Book"/>
              </a:defRPr>
            </a:lvl2pPr>
            <a:lvl3pPr marL="1143000" indent="-228600" defTabSz="858838">
              <a:spcBef>
                <a:spcPct val="20000"/>
              </a:spcBef>
              <a:buChar char="–"/>
              <a:defRPr sz="2000">
                <a:solidFill>
                  <a:schemeClr val="tx1"/>
                </a:solidFill>
                <a:latin typeface="Gotham Rounded Book"/>
                <a:ea typeface="ヒラギノ角ゴ Pro W3"/>
                <a:cs typeface="Gotham Rounded Book"/>
              </a:defRPr>
            </a:lvl3pPr>
            <a:lvl4pPr marL="1600200" indent="-228600" defTabSz="858838">
              <a:spcBef>
                <a:spcPct val="20000"/>
              </a:spcBef>
              <a:buChar char="–"/>
              <a:defRPr sz="2200">
                <a:solidFill>
                  <a:schemeClr val="tx1"/>
                </a:solidFill>
                <a:latin typeface="Gotham Rounded Book"/>
                <a:ea typeface="ヒラギノ角ゴ Pro W3"/>
                <a:cs typeface="Gotham Rounded Book"/>
              </a:defRPr>
            </a:lvl4pPr>
            <a:lvl5pPr marL="2057400" indent="-228600" defTabSz="858838">
              <a:spcBef>
                <a:spcPct val="20000"/>
              </a:spcBef>
              <a:buChar char="»"/>
              <a:defRPr sz="2200">
                <a:solidFill>
                  <a:schemeClr val="tx1"/>
                </a:solidFill>
                <a:latin typeface="Gotham Rounded Book"/>
                <a:ea typeface="ヒラギノ角ゴ Pro W3"/>
                <a:cs typeface="Gotham Rounded Book"/>
              </a:defRPr>
            </a:lvl5pPr>
            <a:lvl6pPr marL="2514600" indent="-228600" defTabSz="858838" eaLnBrk="0" fontAlgn="base" hangingPunct="0">
              <a:spcBef>
                <a:spcPct val="20000"/>
              </a:spcBef>
              <a:spcAft>
                <a:spcPct val="0"/>
              </a:spcAft>
              <a:buChar char="»"/>
              <a:defRPr sz="2200">
                <a:solidFill>
                  <a:schemeClr val="tx1"/>
                </a:solidFill>
                <a:latin typeface="Gotham Rounded Book"/>
                <a:ea typeface="ヒラギノ角ゴ Pro W3"/>
                <a:cs typeface="Gotham Rounded Book"/>
              </a:defRPr>
            </a:lvl6pPr>
            <a:lvl7pPr marL="2971800" indent="-228600" defTabSz="858838" eaLnBrk="0" fontAlgn="base" hangingPunct="0">
              <a:spcBef>
                <a:spcPct val="20000"/>
              </a:spcBef>
              <a:spcAft>
                <a:spcPct val="0"/>
              </a:spcAft>
              <a:buChar char="»"/>
              <a:defRPr sz="2200">
                <a:solidFill>
                  <a:schemeClr val="tx1"/>
                </a:solidFill>
                <a:latin typeface="Gotham Rounded Book"/>
                <a:ea typeface="ヒラギノ角ゴ Pro W3"/>
                <a:cs typeface="Gotham Rounded Book"/>
              </a:defRPr>
            </a:lvl7pPr>
            <a:lvl8pPr marL="3429000" indent="-228600" defTabSz="858838" eaLnBrk="0" fontAlgn="base" hangingPunct="0">
              <a:spcBef>
                <a:spcPct val="20000"/>
              </a:spcBef>
              <a:spcAft>
                <a:spcPct val="0"/>
              </a:spcAft>
              <a:buChar char="»"/>
              <a:defRPr sz="2200">
                <a:solidFill>
                  <a:schemeClr val="tx1"/>
                </a:solidFill>
                <a:latin typeface="Gotham Rounded Book"/>
                <a:ea typeface="ヒラギノ角ゴ Pro W3"/>
                <a:cs typeface="Gotham Rounded Book"/>
              </a:defRPr>
            </a:lvl8pPr>
            <a:lvl9pPr marL="3886200" indent="-228600" defTabSz="858838" eaLnBrk="0" fontAlgn="base" hangingPunct="0">
              <a:spcBef>
                <a:spcPct val="20000"/>
              </a:spcBef>
              <a:spcAft>
                <a:spcPct val="0"/>
              </a:spcAft>
              <a:buChar char="»"/>
              <a:defRPr sz="2200">
                <a:solidFill>
                  <a:schemeClr val="tx1"/>
                </a:solidFill>
                <a:latin typeface="Gotham Rounded Book"/>
                <a:ea typeface="ヒラギノ角ゴ Pro W3"/>
                <a:cs typeface="Gotham Rounded Book"/>
              </a:defRPr>
            </a:lvl9pPr>
          </a:lstStyle>
          <a:p>
            <a:pPr marL="457200" marR="0" lvl="1" indent="0" algn="l" defTabSz="858838" rtl="0" eaLnBrk="1" fontAlgn="auto" latinLnBrk="0" hangingPunct="1">
              <a:lnSpc>
                <a:spcPct val="100000"/>
              </a:lnSpc>
              <a:spcBef>
                <a:spcPct val="0"/>
              </a:spcBef>
              <a:spcAft>
                <a:spcPts val="2400"/>
              </a:spcAft>
              <a:buClr>
                <a:srgbClr val="5C3D7F"/>
              </a:buClr>
              <a:buSzPct val="68000"/>
              <a:buFontTx/>
              <a:buNone/>
              <a:tabLst/>
              <a:defRPr/>
            </a:pPr>
            <a:r>
              <a:rPr kumimoji="0" lang="en-US" altLang="en-US" sz="1800" b="1" i="0" u="none" strike="noStrike" kern="1200" cap="none" spc="0" normalizeH="0" baseline="0" noProof="0" dirty="0">
                <a:ln>
                  <a:noFill/>
                </a:ln>
                <a:solidFill>
                  <a:prstClr val="black"/>
                </a:solidFill>
                <a:effectLst/>
                <a:uLnTx/>
                <a:uFillTx/>
                <a:latin typeface="Gotham Rounded Book"/>
              </a:rPr>
              <a:t>View compliance trends over time</a:t>
            </a:r>
          </a:p>
          <a:p>
            <a:pPr marL="742950" marR="0" lvl="1" indent="-285750" algn="l" defTabSz="858838" rtl="0" eaLnBrk="1" fontAlgn="auto" latinLnBrk="0" hangingPunct="1">
              <a:lnSpc>
                <a:spcPct val="100000"/>
              </a:lnSpc>
              <a:spcBef>
                <a:spcPct val="0"/>
              </a:spcBef>
              <a:spcAft>
                <a:spcPts val="2400"/>
              </a:spcAft>
              <a:buClr>
                <a:srgbClr val="5C3D7F"/>
              </a:buClr>
              <a:buSzPct val="68000"/>
              <a:buFontTx/>
              <a:buChar char="–"/>
              <a:tabLst/>
              <a:defRPr/>
            </a:pPr>
            <a:r>
              <a:rPr kumimoji="0" lang="en-US" altLang="en-US" sz="1800" b="0" i="0" u="none" strike="noStrike" kern="1200" cap="none" spc="0" normalizeH="0" baseline="0" noProof="0" dirty="0">
                <a:ln>
                  <a:noFill/>
                </a:ln>
                <a:solidFill>
                  <a:prstClr val="black"/>
                </a:solidFill>
                <a:effectLst/>
                <a:uLnTx/>
                <a:uFillTx/>
                <a:latin typeface="Gotham Rounded Book"/>
              </a:rPr>
              <a:t>By role and specialty </a:t>
            </a:r>
          </a:p>
          <a:p>
            <a:pPr marL="742950" marR="0" lvl="1" indent="-285750" algn="l" defTabSz="858838" rtl="0" eaLnBrk="1" fontAlgn="auto" latinLnBrk="0" hangingPunct="1">
              <a:lnSpc>
                <a:spcPct val="100000"/>
              </a:lnSpc>
              <a:spcBef>
                <a:spcPct val="0"/>
              </a:spcBef>
              <a:spcAft>
                <a:spcPts val="2400"/>
              </a:spcAft>
              <a:buClr>
                <a:srgbClr val="5C3D7F"/>
              </a:buClr>
              <a:buSzPct val="68000"/>
              <a:buFontTx/>
              <a:buChar char="–"/>
              <a:tabLst/>
              <a:defRPr/>
            </a:pPr>
            <a:r>
              <a:rPr kumimoji="0" lang="en-US" altLang="en-US" sz="1800" b="0" i="0" u="sng" strike="noStrike" kern="1200" cap="none" spc="0" normalizeH="0" baseline="0" noProof="0" dirty="0">
                <a:ln>
                  <a:noFill/>
                </a:ln>
                <a:solidFill>
                  <a:prstClr val="black"/>
                </a:solidFill>
                <a:effectLst/>
                <a:uLnTx/>
                <a:uFillTx/>
                <a:latin typeface="Gotham Rounded Book"/>
              </a:rPr>
              <a:t>Emphasizing top users</a:t>
            </a:r>
            <a:endParaRPr kumimoji="0" lang="en-US" altLang="en-US" sz="1800" b="0" i="0" u="sng" strike="noStrike" kern="1200" cap="none" spc="0" normalizeH="0" baseline="0" noProof="0" dirty="0">
              <a:ln>
                <a:noFill/>
              </a:ln>
              <a:solidFill>
                <a:srgbClr val="000000"/>
              </a:solidFill>
              <a:effectLst/>
              <a:uLnTx/>
              <a:uFillTx/>
              <a:latin typeface="Gotham Rounded Book"/>
            </a:endParaRPr>
          </a:p>
        </p:txBody>
      </p:sp>
      <p:sp>
        <p:nvSpPr>
          <p:cNvPr id="22531" name="Title 1"/>
          <p:cNvSpPr>
            <a:spLocks noGrp="1"/>
          </p:cNvSpPr>
          <p:nvPr>
            <p:ph type="title"/>
          </p:nvPr>
        </p:nvSpPr>
        <p:spPr>
          <a:xfrm>
            <a:off x="380999" y="304800"/>
            <a:ext cx="11544609" cy="1143000"/>
          </a:xfrm>
        </p:spPr>
        <p:txBody>
          <a:bodyPr>
            <a:normAutofit/>
          </a:bodyPr>
          <a:lstStyle/>
          <a:p>
            <a:pPr algn="ctr"/>
            <a:r>
              <a:rPr lang="en-US" altLang="en-US" sz="3600" b="1" dirty="0">
                <a:solidFill>
                  <a:srgbClr val="59439C"/>
                </a:solidFill>
                <a:latin typeface="Gotham Rounded Book"/>
                <a:cs typeface="Gotham Rounded Book"/>
              </a:rPr>
              <a:t>Changing HH culture through positive feedback</a:t>
            </a:r>
          </a:p>
        </p:txBody>
      </p:sp>
      <p:pic>
        <p:nvPicPr>
          <p:cNvPr id="4" name="Picture 3" descr="marketing_charting_on_dashboard_caregiver_compliance.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4356" y="2215842"/>
            <a:ext cx="8115314" cy="2829306"/>
          </a:xfrm>
          <a:prstGeom prst="rect">
            <a:avLst/>
          </a:prstGeom>
        </p:spPr>
      </p:pic>
    </p:spTree>
    <p:extLst>
      <p:ext uri="{BB962C8B-B14F-4D97-AF65-F5344CB8AC3E}">
        <p14:creationId xmlns:p14="http://schemas.microsoft.com/office/powerpoint/2010/main" val="15528660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Content Placeholder 2"/>
          <p:cNvSpPr txBox="1">
            <a:spLocks/>
          </p:cNvSpPr>
          <p:nvPr/>
        </p:nvSpPr>
        <p:spPr bwMode="auto">
          <a:xfrm>
            <a:off x="7014410" y="2206708"/>
            <a:ext cx="3645568" cy="23813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defTabSz="858838">
              <a:spcBef>
                <a:spcPct val="100000"/>
              </a:spcBef>
              <a:spcAft>
                <a:spcPct val="20000"/>
              </a:spcAft>
              <a:buFont typeface="Times" panose="02020603050405020304" pitchFamily="18" charset="0"/>
              <a:buChar char="•"/>
              <a:defRPr sz="2200">
                <a:solidFill>
                  <a:schemeClr val="tx1"/>
                </a:solidFill>
                <a:latin typeface="Gotham Rounded Book"/>
                <a:ea typeface="ヒラギノ角ゴ Pro W3"/>
                <a:cs typeface="Gotham Rounded Book"/>
              </a:defRPr>
            </a:lvl1pPr>
            <a:lvl2pPr defTabSz="858838">
              <a:spcBef>
                <a:spcPct val="20000"/>
              </a:spcBef>
              <a:buChar char="–"/>
              <a:defRPr sz="2000">
                <a:solidFill>
                  <a:schemeClr val="tx1"/>
                </a:solidFill>
                <a:latin typeface="Gotham Rounded Book"/>
                <a:ea typeface="ヒラギノ角ゴ Pro W3"/>
                <a:cs typeface="Gotham Rounded Book"/>
              </a:defRPr>
            </a:lvl2pPr>
            <a:lvl3pPr marL="1143000" indent="-228600" defTabSz="858838">
              <a:spcBef>
                <a:spcPct val="20000"/>
              </a:spcBef>
              <a:buChar char="–"/>
              <a:defRPr sz="2000">
                <a:solidFill>
                  <a:schemeClr val="tx1"/>
                </a:solidFill>
                <a:latin typeface="Gotham Rounded Book"/>
                <a:ea typeface="ヒラギノ角ゴ Pro W3"/>
                <a:cs typeface="Gotham Rounded Book"/>
              </a:defRPr>
            </a:lvl3pPr>
            <a:lvl4pPr marL="1600200" indent="-228600" defTabSz="858838">
              <a:spcBef>
                <a:spcPct val="20000"/>
              </a:spcBef>
              <a:buChar char="–"/>
              <a:defRPr sz="2200">
                <a:solidFill>
                  <a:schemeClr val="tx1"/>
                </a:solidFill>
                <a:latin typeface="Gotham Rounded Book"/>
                <a:ea typeface="ヒラギノ角ゴ Pro W3"/>
                <a:cs typeface="Gotham Rounded Book"/>
              </a:defRPr>
            </a:lvl4pPr>
            <a:lvl5pPr marL="2057400" indent="-228600" defTabSz="858838">
              <a:spcBef>
                <a:spcPct val="20000"/>
              </a:spcBef>
              <a:buChar char="»"/>
              <a:defRPr sz="2200">
                <a:solidFill>
                  <a:schemeClr val="tx1"/>
                </a:solidFill>
                <a:latin typeface="Gotham Rounded Book"/>
                <a:ea typeface="ヒラギノ角ゴ Pro W3"/>
                <a:cs typeface="Gotham Rounded Book"/>
              </a:defRPr>
            </a:lvl5pPr>
            <a:lvl6pPr marL="2514600" indent="-228600" defTabSz="858838" eaLnBrk="0" fontAlgn="base" hangingPunct="0">
              <a:spcBef>
                <a:spcPct val="20000"/>
              </a:spcBef>
              <a:spcAft>
                <a:spcPct val="0"/>
              </a:spcAft>
              <a:buChar char="»"/>
              <a:defRPr sz="2200">
                <a:solidFill>
                  <a:schemeClr val="tx1"/>
                </a:solidFill>
                <a:latin typeface="Gotham Rounded Book"/>
                <a:ea typeface="ヒラギノ角ゴ Pro W3"/>
                <a:cs typeface="Gotham Rounded Book"/>
              </a:defRPr>
            </a:lvl6pPr>
            <a:lvl7pPr marL="2971800" indent="-228600" defTabSz="858838" eaLnBrk="0" fontAlgn="base" hangingPunct="0">
              <a:spcBef>
                <a:spcPct val="20000"/>
              </a:spcBef>
              <a:spcAft>
                <a:spcPct val="0"/>
              </a:spcAft>
              <a:buChar char="»"/>
              <a:defRPr sz="2200">
                <a:solidFill>
                  <a:schemeClr val="tx1"/>
                </a:solidFill>
                <a:latin typeface="Gotham Rounded Book"/>
                <a:ea typeface="ヒラギノ角ゴ Pro W3"/>
                <a:cs typeface="Gotham Rounded Book"/>
              </a:defRPr>
            </a:lvl7pPr>
            <a:lvl8pPr marL="3429000" indent="-228600" defTabSz="858838" eaLnBrk="0" fontAlgn="base" hangingPunct="0">
              <a:spcBef>
                <a:spcPct val="20000"/>
              </a:spcBef>
              <a:spcAft>
                <a:spcPct val="0"/>
              </a:spcAft>
              <a:buChar char="»"/>
              <a:defRPr sz="2200">
                <a:solidFill>
                  <a:schemeClr val="tx1"/>
                </a:solidFill>
                <a:latin typeface="Gotham Rounded Book"/>
                <a:ea typeface="ヒラギノ角ゴ Pro W3"/>
                <a:cs typeface="Gotham Rounded Book"/>
              </a:defRPr>
            </a:lvl8pPr>
            <a:lvl9pPr marL="3886200" indent="-228600" defTabSz="858838" eaLnBrk="0" fontAlgn="base" hangingPunct="0">
              <a:spcBef>
                <a:spcPct val="20000"/>
              </a:spcBef>
              <a:spcAft>
                <a:spcPct val="0"/>
              </a:spcAft>
              <a:buChar char="»"/>
              <a:defRPr sz="2200">
                <a:solidFill>
                  <a:schemeClr val="tx1"/>
                </a:solidFill>
                <a:latin typeface="Gotham Rounded Book"/>
                <a:ea typeface="ヒラギノ角ゴ Pro W3"/>
                <a:cs typeface="Gotham Rounded Book"/>
              </a:defRPr>
            </a:lvl9pPr>
          </a:lstStyle>
          <a:p>
            <a:pPr marL="457200" marR="0" lvl="1" indent="0" algn="l" defTabSz="858838" rtl="0" eaLnBrk="1" fontAlgn="auto" latinLnBrk="0" hangingPunct="1">
              <a:lnSpc>
                <a:spcPct val="100000"/>
              </a:lnSpc>
              <a:spcBef>
                <a:spcPct val="0"/>
              </a:spcBef>
              <a:spcAft>
                <a:spcPts val="2400"/>
              </a:spcAft>
              <a:buClr>
                <a:srgbClr val="5C3D7F"/>
              </a:buClr>
              <a:buSzPct val="68000"/>
              <a:buFontTx/>
              <a:buNone/>
              <a:tabLst/>
              <a:defRPr/>
            </a:pPr>
            <a:r>
              <a:rPr kumimoji="0" lang="en-US" altLang="en-US" sz="1800" b="1" i="0" u="none" strike="noStrike" kern="1200" cap="none" spc="0" normalizeH="0" baseline="0" noProof="0" dirty="0">
                <a:ln>
                  <a:noFill/>
                </a:ln>
                <a:solidFill>
                  <a:srgbClr val="000000"/>
                </a:solidFill>
                <a:effectLst/>
                <a:uLnTx/>
                <a:uFillTx/>
                <a:latin typeface="Gotham Rounded Book"/>
              </a:rPr>
              <a:t>Room level visibility for each staff member. </a:t>
            </a:r>
          </a:p>
          <a:p>
            <a:pPr marL="742950" marR="0" lvl="1" indent="-285750" algn="l" defTabSz="858838" rtl="0" eaLnBrk="1" fontAlgn="auto" latinLnBrk="0" hangingPunct="1">
              <a:lnSpc>
                <a:spcPct val="100000"/>
              </a:lnSpc>
              <a:spcBef>
                <a:spcPct val="0"/>
              </a:spcBef>
              <a:spcAft>
                <a:spcPts val="2400"/>
              </a:spcAft>
              <a:buClr>
                <a:srgbClr val="5C3D7F"/>
              </a:buClr>
              <a:buSzPct val="68000"/>
              <a:buFontTx/>
              <a:buChar char="–"/>
              <a:tabLst/>
              <a:defRPr/>
            </a:pPr>
            <a:r>
              <a:rPr kumimoji="0" lang="en-US" altLang="en-US" sz="1800" b="0" i="0" u="none" strike="noStrike" kern="1200" cap="none" spc="0" normalizeH="0" baseline="0" noProof="0" dirty="0">
                <a:ln>
                  <a:noFill/>
                </a:ln>
                <a:solidFill>
                  <a:srgbClr val="000000"/>
                </a:solidFill>
                <a:effectLst/>
                <a:uLnTx/>
                <a:uFillTx/>
                <a:latin typeface="Gotham Rounded Book"/>
              </a:rPr>
              <a:t>Restrict possible outbreaks by knowing who visited a specific room or area in real-time.</a:t>
            </a:r>
          </a:p>
        </p:txBody>
      </p:sp>
      <p:sp>
        <p:nvSpPr>
          <p:cNvPr id="24579" name="Title 1"/>
          <p:cNvSpPr>
            <a:spLocks noGrp="1"/>
          </p:cNvSpPr>
          <p:nvPr>
            <p:ph type="title"/>
          </p:nvPr>
        </p:nvSpPr>
        <p:spPr>
          <a:xfrm>
            <a:off x="1355558" y="304800"/>
            <a:ext cx="9464842" cy="1143000"/>
          </a:xfrm>
        </p:spPr>
        <p:txBody>
          <a:bodyPr>
            <a:normAutofit/>
          </a:bodyPr>
          <a:lstStyle/>
          <a:p>
            <a:pPr algn="ctr"/>
            <a:r>
              <a:rPr lang="en-US" altLang="en-US" sz="3600" b="1" dirty="0">
                <a:solidFill>
                  <a:srgbClr val="59439C"/>
                </a:solidFill>
                <a:latin typeface="Gotham Rounded Book"/>
                <a:cs typeface="Gotham Rounded Book"/>
              </a:rPr>
              <a:t>Record and restrict possible outbreaks </a:t>
            </a:r>
          </a:p>
        </p:txBody>
      </p:sp>
      <p:pic>
        <p:nvPicPr>
          <p:cNvPr id="24580" name="image14.png" descr="Screen Shot 2015-07-06 at 12.41.17 PM.png"/>
          <p:cNvPicPr>
            <a:picLocks noChangeAspect="1" noChangeArrowheads="1"/>
          </p:cNvPicPr>
          <p:nvPr/>
        </p:nvPicPr>
        <p:blipFill>
          <a:blip r:embed="rId2">
            <a:extLst>
              <a:ext uri="{28A0092B-C50C-407E-A947-70E740481C1C}">
                <a14:useLocalDpi xmlns:a14="http://schemas.microsoft.com/office/drawing/2010/main" val="0"/>
              </a:ext>
            </a:extLst>
          </a:blip>
          <a:srcRect l="22795" t="-1567" r="21828" b="9404"/>
          <a:stretch>
            <a:fillRect/>
          </a:stretch>
        </p:blipFill>
        <p:spPr bwMode="auto">
          <a:xfrm>
            <a:off x="2658310" y="1600200"/>
            <a:ext cx="4356100" cy="4186238"/>
          </a:xfrm>
          <a:prstGeom prst="rect">
            <a:avLst/>
          </a:prstGeom>
          <a:noFill/>
          <a:ln w="6350">
            <a:solidFill>
              <a:schemeClr val="tx1"/>
            </a:solidFill>
            <a:miter lim="400000"/>
            <a:headEnd/>
            <a:tailEnd/>
          </a:ln>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0305621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1183105" y="257968"/>
            <a:ext cx="10515600" cy="1325563"/>
          </a:xfrm>
        </p:spPr>
        <p:txBody>
          <a:bodyPr>
            <a:normAutofit/>
          </a:bodyPr>
          <a:lstStyle/>
          <a:p>
            <a:pPr>
              <a:defRPr/>
            </a:pPr>
            <a:r>
              <a:rPr lang="en-US" altLang="en-US" sz="3600" b="1" dirty="0">
                <a:solidFill>
                  <a:srgbClr val="59439C"/>
                </a:solidFill>
                <a:latin typeface="Gotham Rounded Book"/>
                <a:cs typeface="Gotham Rounded Book"/>
              </a:rPr>
              <a:t>SwipeSense customer experience</a:t>
            </a:r>
            <a:r>
              <a:rPr lang="en-US" altLang="en-US" sz="3600" dirty="0">
                <a:solidFill>
                  <a:srgbClr val="59439C"/>
                </a:solidFill>
                <a:latin typeface="Gotham Rounded Book"/>
                <a:cs typeface="Gotham Rounded Book"/>
              </a:rPr>
              <a:t/>
            </a:r>
            <a:br>
              <a:rPr lang="en-US" altLang="en-US" sz="3600" dirty="0">
                <a:solidFill>
                  <a:srgbClr val="59439C"/>
                </a:solidFill>
                <a:latin typeface="Gotham Rounded Book"/>
                <a:cs typeface="Gotham Rounded Book"/>
              </a:rPr>
            </a:br>
            <a:r>
              <a:rPr lang="en-US" altLang="en-US" sz="1800" i="1" dirty="0">
                <a:solidFill>
                  <a:schemeClr val="bg1">
                    <a:lumMod val="75000"/>
                  </a:schemeClr>
                </a:solidFill>
                <a:latin typeface="Gotham Rounded Book"/>
                <a:cs typeface="Gotham Rounded Book"/>
              </a:rPr>
              <a:t>*following full-year system use</a:t>
            </a:r>
          </a:p>
        </p:txBody>
      </p:sp>
      <p:graphicFrame>
        <p:nvGraphicFramePr>
          <p:cNvPr id="29699" name="Chart 5"/>
          <p:cNvGraphicFramePr>
            <a:graphicFrameLocks/>
          </p:cNvGraphicFramePr>
          <p:nvPr>
            <p:extLst/>
          </p:nvPr>
        </p:nvGraphicFramePr>
        <p:xfrm>
          <a:off x="1943100" y="1373980"/>
          <a:ext cx="3689350" cy="2493963"/>
        </p:xfrm>
        <a:graphic>
          <a:graphicData uri="http://schemas.openxmlformats.org/presentationml/2006/ole">
            <mc:AlternateContent xmlns:mc="http://schemas.openxmlformats.org/markup-compatibility/2006">
              <mc:Choice xmlns:v="urn:schemas-microsoft-com:vml" Requires="v">
                <p:oleObj spid="_x0000_s1098" name="Chart" r:id="rId3" imgW="3694496" imgH="2499577" progId="Excel.Chart.8">
                  <p:embed/>
                </p:oleObj>
              </mc:Choice>
              <mc:Fallback>
                <p:oleObj name="Chart" r:id="rId3" imgW="3694496" imgH="2499577" progId="Excel.Chart.8">
                  <p:embed/>
                  <p:pic>
                    <p:nvPicPr>
                      <p:cNvPr id="29699" name="Chart 5"/>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43100" y="1373980"/>
                        <a:ext cx="3689350" cy="2493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sp>
        <p:nvSpPr>
          <p:cNvPr id="29700" name="TextBox 6"/>
          <p:cNvSpPr txBox="1">
            <a:spLocks noChangeArrowheads="1"/>
          </p:cNvSpPr>
          <p:nvPr/>
        </p:nvSpPr>
        <p:spPr bwMode="auto">
          <a:xfrm>
            <a:off x="3352801" y="4830763"/>
            <a:ext cx="1065213" cy="461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100000"/>
              </a:spcBef>
              <a:spcAft>
                <a:spcPct val="20000"/>
              </a:spcAft>
              <a:buFont typeface="Times" panose="02020603050405020304" pitchFamily="18" charset="0"/>
              <a:buChar char="•"/>
              <a:defRPr sz="2200">
                <a:solidFill>
                  <a:schemeClr val="tx1"/>
                </a:solidFill>
                <a:latin typeface="Gotham Rounded Book"/>
                <a:ea typeface="ヒラギノ角ゴ Pro W3"/>
                <a:cs typeface="Gotham Rounded Book"/>
              </a:defRPr>
            </a:lvl1pPr>
            <a:lvl2pPr marL="742950" indent="-285750">
              <a:spcBef>
                <a:spcPct val="20000"/>
              </a:spcBef>
              <a:buChar char="–"/>
              <a:defRPr sz="2000">
                <a:solidFill>
                  <a:schemeClr val="tx1"/>
                </a:solidFill>
                <a:latin typeface="Gotham Rounded Book"/>
                <a:ea typeface="ヒラギノ角ゴ Pro W3"/>
                <a:cs typeface="Gotham Rounded Book"/>
              </a:defRPr>
            </a:lvl2pPr>
            <a:lvl3pPr marL="1143000" indent="-228600">
              <a:spcBef>
                <a:spcPct val="20000"/>
              </a:spcBef>
              <a:buChar char="–"/>
              <a:defRPr sz="2000">
                <a:solidFill>
                  <a:schemeClr val="tx1"/>
                </a:solidFill>
                <a:latin typeface="Gotham Rounded Book"/>
                <a:ea typeface="ヒラギノ角ゴ Pro W3"/>
                <a:cs typeface="Gotham Rounded Book"/>
              </a:defRPr>
            </a:lvl3pPr>
            <a:lvl4pPr marL="1600200" indent="-228600">
              <a:spcBef>
                <a:spcPct val="20000"/>
              </a:spcBef>
              <a:buChar char="–"/>
              <a:defRPr sz="2200">
                <a:solidFill>
                  <a:schemeClr val="tx1"/>
                </a:solidFill>
                <a:latin typeface="Gotham Rounded Book"/>
                <a:ea typeface="ヒラギノ角ゴ Pro W3"/>
                <a:cs typeface="Gotham Rounded Book"/>
              </a:defRPr>
            </a:lvl4pPr>
            <a:lvl5pPr marL="2057400" indent="-228600">
              <a:spcBef>
                <a:spcPct val="20000"/>
              </a:spcBef>
              <a:buChar char="»"/>
              <a:defRPr sz="2200">
                <a:solidFill>
                  <a:schemeClr val="tx1"/>
                </a:solidFill>
                <a:latin typeface="Gotham Rounded Book"/>
                <a:ea typeface="ヒラギノ角ゴ Pro W3"/>
                <a:cs typeface="Gotham Rounded Book"/>
              </a:defRPr>
            </a:lvl5pPr>
            <a:lvl6pPr marL="2514600" indent="-228600" eaLnBrk="0" fontAlgn="base" hangingPunct="0">
              <a:spcBef>
                <a:spcPct val="20000"/>
              </a:spcBef>
              <a:spcAft>
                <a:spcPct val="0"/>
              </a:spcAft>
              <a:buChar char="»"/>
              <a:defRPr sz="2200">
                <a:solidFill>
                  <a:schemeClr val="tx1"/>
                </a:solidFill>
                <a:latin typeface="Gotham Rounded Book"/>
                <a:ea typeface="ヒラギノ角ゴ Pro W3"/>
                <a:cs typeface="Gotham Rounded Book"/>
              </a:defRPr>
            </a:lvl6pPr>
            <a:lvl7pPr marL="2971800" indent="-228600" eaLnBrk="0" fontAlgn="base" hangingPunct="0">
              <a:spcBef>
                <a:spcPct val="20000"/>
              </a:spcBef>
              <a:spcAft>
                <a:spcPct val="0"/>
              </a:spcAft>
              <a:buChar char="»"/>
              <a:defRPr sz="2200">
                <a:solidFill>
                  <a:schemeClr val="tx1"/>
                </a:solidFill>
                <a:latin typeface="Gotham Rounded Book"/>
                <a:ea typeface="ヒラギノ角ゴ Pro W3"/>
                <a:cs typeface="Gotham Rounded Book"/>
              </a:defRPr>
            </a:lvl7pPr>
            <a:lvl8pPr marL="3429000" indent="-228600" eaLnBrk="0" fontAlgn="base" hangingPunct="0">
              <a:spcBef>
                <a:spcPct val="20000"/>
              </a:spcBef>
              <a:spcAft>
                <a:spcPct val="0"/>
              </a:spcAft>
              <a:buChar char="»"/>
              <a:defRPr sz="2200">
                <a:solidFill>
                  <a:schemeClr val="tx1"/>
                </a:solidFill>
                <a:latin typeface="Gotham Rounded Book"/>
                <a:ea typeface="ヒラギノ角ゴ Pro W3"/>
                <a:cs typeface="Gotham Rounded Book"/>
              </a:defRPr>
            </a:lvl8pPr>
            <a:lvl9pPr marL="3886200" indent="-228600" eaLnBrk="0" fontAlgn="base" hangingPunct="0">
              <a:spcBef>
                <a:spcPct val="20000"/>
              </a:spcBef>
              <a:spcAft>
                <a:spcPct val="0"/>
              </a:spcAft>
              <a:buChar char="»"/>
              <a:defRPr sz="2200">
                <a:solidFill>
                  <a:schemeClr val="tx1"/>
                </a:solidFill>
                <a:latin typeface="Gotham Rounded Book"/>
                <a:ea typeface="ヒラギノ角ゴ Pro W3"/>
                <a:cs typeface="Gotham Rounded Book"/>
              </a:defRPr>
            </a:lvl9pPr>
          </a:lstStyle>
          <a:p>
            <a:pPr marL="0" marR="0" lvl="0" indent="0" algn="l" defTabSz="914400" rtl="0" eaLnBrk="1" fontAlgn="auto"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prstClr val="black"/>
                </a:solidFill>
                <a:effectLst/>
                <a:uLnTx/>
                <a:uFillTx/>
                <a:latin typeface="Gotham Rounded Book"/>
              </a:rPr>
              <a:t>+115%</a:t>
            </a:r>
          </a:p>
        </p:txBody>
      </p:sp>
      <p:sp>
        <p:nvSpPr>
          <p:cNvPr id="8" name="Up Arrow 7"/>
          <p:cNvSpPr/>
          <p:nvPr/>
        </p:nvSpPr>
        <p:spPr bwMode="auto">
          <a:xfrm>
            <a:off x="3573463" y="3992563"/>
            <a:ext cx="685800" cy="838200"/>
          </a:xfrm>
          <a:prstGeom prst="upArrow">
            <a:avLst/>
          </a:prstGeom>
          <a:solidFill>
            <a:srgbClr val="7B5A9C"/>
          </a:solidFill>
          <a:ln>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otham Rounded Book"/>
              <a:ea typeface="+mn-ea"/>
              <a:cs typeface="Gotham Rounded Book"/>
            </a:endParaRPr>
          </a:p>
        </p:txBody>
      </p:sp>
      <p:graphicFrame>
        <p:nvGraphicFramePr>
          <p:cNvPr id="29702" name="Chart 14"/>
          <p:cNvGraphicFramePr>
            <a:graphicFrameLocks/>
          </p:cNvGraphicFramePr>
          <p:nvPr>
            <p:extLst/>
          </p:nvPr>
        </p:nvGraphicFramePr>
        <p:xfrm>
          <a:off x="6055894" y="1076323"/>
          <a:ext cx="4148138" cy="2798763"/>
        </p:xfrm>
        <a:graphic>
          <a:graphicData uri="http://schemas.openxmlformats.org/presentationml/2006/ole">
            <mc:AlternateContent xmlns:mc="http://schemas.openxmlformats.org/markup-compatibility/2006">
              <mc:Choice xmlns:v="urn:schemas-microsoft-com:vml" Requires="v">
                <p:oleObj spid="_x0000_s1099" name="Chart" r:id="rId5" imgW="4157832" imgH="2804403" progId="Excel.Chart.8">
                  <p:embed/>
                </p:oleObj>
              </mc:Choice>
              <mc:Fallback>
                <p:oleObj name="Chart" r:id="rId5" imgW="4157832" imgH="2804403" progId="Excel.Chart.8">
                  <p:embed/>
                  <p:pic>
                    <p:nvPicPr>
                      <p:cNvPr id="29702" name="Chart 14"/>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55894" y="1076323"/>
                        <a:ext cx="4148138" cy="27987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sp>
        <p:nvSpPr>
          <p:cNvPr id="29703" name="TextBox 17"/>
          <p:cNvSpPr txBox="1">
            <a:spLocks noChangeArrowheads="1"/>
          </p:cNvSpPr>
          <p:nvPr/>
        </p:nvSpPr>
        <p:spPr bwMode="auto">
          <a:xfrm>
            <a:off x="6997700" y="4830763"/>
            <a:ext cx="966931"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100000"/>
              </a:spcBef>
              <a:spcAft>
                <a:spcPct val="20000"/>
              </a:spcAft>
              <a:buFont typeface="Times" panose="02020603050405020304" pitchFamily="18" charset="0"/>
              <a:buChar char="•"/>
              <a:defRPr sz="2200">
                <a:solidFill>
                  <a:schemeClr val="tx1"/>
                </a:solidFill>
                <a:latin typeface="Gotham Rounded Book"/>
                <a:ea typeface="ヒラギノ角ゴ Pro W3"/>
                <a:cs typeface="Gotham Rounded Book"/>
              </a:defRPr>
            </a:lvl1pPr>
            <a:lvl2pPr marL="742950" indent="-285750">
              <a:spcBef>
                <a:spcPct val="20000"/>
              </a:spcBef>
              <a:buChar char="–"/>
              <a:defRPr sz="2000">
                <a:solidFill>
                  <a:schemeClr val="tx1"/>
                </a:solidFill>
                <a:latin typeface="Gotham Rounded Book"/>
                <a:ea typeface="ヒラギノ角ゴ Pro W3"/>
                <a:cs typeface="Gotham Rounded Book"/>
              </a:defRPr>
            </a:lvl2pPr>
            <a:lvl3pPr marL="1143000" indent="-228600">
              <a:spcBef>
                <a:spcPct val="20000"/>
              </a:spcBef>
              <a:buChar char="–"/>
              <a:defRPr sz="2000">
                <a:solidFill>
                  <a:schemeClr val="tx1"/>
                </a:solidFill>
                <a:latin typeface="Gotham Rounded Book"/>
                <a:ea typeface="ヒラギノ角ゴ Pro W3"/>
                <a:cs typeface="Gotham Rounded Book"/>
              </a:defRPr>
            </a:lvl3pPr>
            <a:lvl4pPr marL="1600200" indent="-228600">
              <a:spcBef>
                <a:spcPct val="20000"/>
              </a:spcBef>
              <a:buChar char="–"/>
              <a:defRPr sz="2200">
                <a:solidFill>
                  <a:schemeClr val="tx1"/>
                </a:solidFill>
                <a:latin typeface="Gotham Rounded Book"/>
                <a:ea typeface="ヒラギノ角ゴ Pro W3"/>
                <a:cs typeface="Gotham Rounded Book"/>
              </a:defRPr>
            </a:lvl4pPr>
            <a:lvl5pPr marL="2057400" indent="-228600">
              <a:spcBef>
                <a:spcPct val="20000"/>
              </a:spcBef>
              <a:buChar char="»"/>
              <a:defRPr sz="2200">
                <a:solidFill>
                  <a:schemeClr val="tx1"/>
                </a:solidFill>
                <a:latin typeface="Gotham Rounded Book"/>
                <a:ea typeface="ヒラギノ角ゴ Pro W3"/>
                <a:cs typeface="Gotham Rounded Book"/>
              </a:defRPr>
            </a:lvl5pPr>
            <a:lvl6pPr marL="2514600" indent="-228600" eaLnBrk="0" fontAlgn="base" hangingPunct="0">
              <a:spcBef>
                <a:spcPct val="20000"/>
              </a:spcBef>
              <a:spcAft>
                <a:spcPct val="0"/>
              </a:spcAft>
              <a:buChar char="»"/>
              <a:defRPr sz="2200">
                <a:solidFill>
                  <a:schemeClr val="tx1"/>
                </a:solidFill>
                <a:latin typeface="Gotham Rounded Book"/>
                <a:ea typeface="ヒラギノ角ゴ Pro W3"/>
                <a:cs typeface="Gotham Rounded Book"/>
              </a:defRPr>
            </a:lvl6pPr>
            <a:lvl7pPr marL="2971800" indent="-228600" eaLnBrk="0" fontAlgn="base" hangingPunct="0">
              <a:spcBef>
                <a:spcPct val="20000"/>
              </a:spcBef>
              <a:spcAft>
                <a:spcPct val="0"/>
              </a:spcAft>
              <a:buChar char="»"/>
              <a:defRPr sz="2200">
                <a:solidFill>
                  <a:schemeClr val="tx1"/>
                </a:solidFill>
                <a:latin typeface="Gotham Rounded Book"/>
                <a:ea typeface="ヒラギノ角ゴ Pro W3"/>
                <a:cs typeface="Gotham Rounded Book"/>
              </a:defRPr>
            </a:lvl7pPr>
            <a:lvl8pPr marL="3429000" indent="-228600" eaLnBrk="0" fontAlgn="base" hangingPunct="0">
              <a:spcBef>
                <a:spcPct val="20000"/>
              </a:spcBef>
              <a:spcAft>
                <a:spcPct val="0"/>
              </a:spcAft>
              <a:buChar char="»"/>
              <a:defRPr sz="2200">
                <a:solidFill>
                  <a:schemeClr val="tx1"/>
                </a:solidFill>
                <a:latin typeface="Gotham Rounded Book"/>
                <a:ea typeface="ヒラギノ角ゴ Pro W3"/>
                <a:cs typeface="Gotham Rounded Book"/>
              </a:defRPr>
            </a:lvl8pPr>
            <a:lvl9pPr marL="3886200" indent="-228600" eaLnBrk="0" fontAlgn="base" hangingPunct="0">
              <a:spcBef>
                <a:spcPct val="20000"/>
              </a:spcBef>
              <a:spcAft>
                <a:spcPct val="0"/>
              </a:spcAft>
              <a:buChar char="»"/>
              <a:defRPr sz="2200">
                <a:solidFill>
                  <a:schemeClr val="tx1"/>
                </a:solidFill>
                <a:latin typeface="Gotham Rounded Book"/>
                <a:ea typeface="ヒラギノ角ゴ Pro W3"/>
                <a:cs typeface="Gotham Rounded Book"/>
              </a:defRPr>
            </a:lvl9pPr>
          </a:lstStyle>
          <a:p>
            <a:pPr marL="0" marR="0" lvl="0" indent="0" algn="l" defTabSz="914400" rtl="0" eaLnBrk="1" fontAlgn="auto"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prstClr val="black"/>
                </a:solidFill>
                <a:effectLst/>
                <a:uLnTx/>
                <a:uFillTx/>
                <a:latin typeface="Gotham Rounded Book"/>
              </a:rPr>
              <a:t>-43%</a:t>
            </a:r>
          </a:p>
        </p:txBody>
      </p:sp>
      <p:sp>
        <p:nvSpPr>
          <p:cNvPr id="19" name="Up Arrow 18"/>
          <p:cNvSpPr/>
          <p:nvPr/>
        </p:nvSpPr>
        <p:spPr bwMode="auto">
          <a:xfrm rot="10800000">
            <a:off x="7086600" y="3992563"/>
            <a:ext cx="685800" cy="838200"/>
          </a:xfrm>
          <a:prstGeom prst="upArrow">
            <a:avLst/>
          </a:prstGeom>
          <a:solidFill>
            <a:srgbClr val="FF0000"/>
          </a:solidFill>
          <a:ln>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otham Rounded Book"/>
              <a:ea typeface="+mn-ea"/>
              <a:cs typeface="Gotham Rounded Book"/>
            </a:endParaRPr>
          </a:p>
        </p:txBody>
      </p:sp>
      <p:sp>
        <p:nvSpPr>
          <p:cNvPr id="29705" name="TextBox 19"/>
          <p:cNvSpPr txBox="1">
            <a:spLocks noChangeArrowheads="1"/>
          </p:cNvSpPr>
          <p:nvPr/>
        </p:nvSpPr>
        <p:spPr bwMode="auto">
          <a:xfrm>
            <a:off x="7993063" y="4846638"/>
            <a:ext cx="941283"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100000"/>
              </a:spcBef>
              <a:spcAft>
                <a:spcPct val="20000"/>
              </a:spcAft>
              <a:buFont typeface="Times" panose="02020603050405020304" pitchFamily="18" charset="0"/>
              <a:buChar char="•"/>
              <a:defRPr sz="2200">
                <a:solidFill>
                  <a:schemeClr val="tx1"/>
                </a:solidFill>
                <a:latin typeface="Gotham Rounded Book"/>
                <a:ea typeface="ヒラギノ角ゴ Pro W3"/>
                <a:cs typeface="Gotham Rounded Book"/>
              </a:defRPr>
            </a:lvl1pPr>
            <a:lvl2pPr marL="742950" indent="-285750">
              <a:spcBef>
                <a:spcPct val="20000"/>
              </a:spcBef>
              <a:buChar char="–"/>
              <a:defRPr sz="2000">
                <a:solidFill>
                  <a:schemeClr val="tx1"/>
                </a:solidFill>
                <a:latin typeface="Gotham Rounded Book"/>
                <a:ea typeface="ヒラギノ角ゴ Pro W3"/>
                <a:cs typeface="Gotham Rounded Book"/>
              </a:defRPr>
            </a:lvl2pPr>
            <a:lvl3pPr marL="1143000" indent="-228600">
              <a:spcBef>
                <a:spcPct val="20000"/>
              </a:spcBef>
              <a:buChar char="–"/>
              <a:defRPr sz="2000">
                <a:solidFill>
                  <a:schemeClr val="tx1"/>
                </a:solidFill>
                <a:latin typeface="Gotham Rounded Book"/>
                <a:ea typeface="ヒラギノ角ゴ Pro W3"/>
                <a:cs typeface="Gotham Rounded Book"/>
              </a:defRPr>
            </a:lvl3pPr>
            <a:lvl4pPr marL="1600200" indent="-228600">
              <a:spcBef>
                <a:spcPct val="20000"/>
              </a:spcBef>
              <a:buChar char="–"/>
              <a:defRPr sz="2200">
                <a:solidFill>
                  <a:schemeClr val="tx1"/>
                </a:solidFill>
                <a:latin typeface="Gotham Rounded Book"/>
                <a:ea typeface="ヒラギノ角ゴ Pro W3"/>
                <a:cs typeface="Gotham Rounded Book"/>
              </a:defRPr>
            </a:lvl4pPr>
            <a:lvl5pPr marL="2057400" indent="-228600">
              <a:spcBef>
                <a:spcPct val="20000"/>
              </a:spcBef>
              <a:buChar char="»"/>
              <a:defRPr sz="2200">
                <a:solidFill>
                  <a:schemeClr val="tx1"/>
                </a:solidFill>
                <a:latin typeface="Gotham Rounded Book"/>
                <a:ea typeface="ヒラギノ角ゴ Pro W3"/>
                <a:cs typeface="Gotham Rounded Book"/>
              </a:defRPr>
            </a:lvl5pPr>
            <a:lvl6pPr marL="2514600" indent="-228600" eaLnBrk="0" fontAlgn="base" hangingPunct="0">
              <a:spcBef>
                <a:spcPct val="20000"/>
              </a:spcBef>
              <a:spcAft>
                <a:spcPct val="0"/>
              </a:spcAft>
              <a:buChar char="»"/>
              <a:defRPr sz="2200">
                <a:solidFill>
                  <a:schemeClr val="tx1"/>
                </a:solidFill>
                <a:latin typeface="Gotham Rounded Book"/>
                <a:ea typeface="ヒラギノ角ゴ Pro W3"/>
                <a:cs typeface="Gotham Rounded Book"/>
              </a:defRPr>
            </a:lvl6pPr>
            <a:lvl7pPr marL="2971800" indent="-228600" eaLnBrk="0" fontAlgn="base" hangingPunct="0">
              <a:spcBef>
                <a:spcPct val="20000"/>
              </a:spcBef>
              <a:spcAft>
                <a:spcPct val="0"/>
              </a:spcAft>
              <a:buChar char="»"/>
              <a:defRPr sz="2200">
                <a:solidFill>
                  <a:schemeClr val="tx1"/>
                </a:solidFill>
                <a:latin typeface="Gotham Rounded Book"/>
                <a:ea typeface="ヒラギノ角ゴ Pro W3"/>
                <a:cs typeface="Gotham Rounded Book"/>
              </a:defRPr>
            </a:lvl7pPr>
            <a:lvl8pPr marL="3429000" indent="-228600" eaLnBrk="0" fontAlgn="base" hangingPunct="0">
              <a:spcBef>
                <a:spcPct val="20000"/>
              </a:spcBef>
              <a:spcAft>
                <a:spcPct val="0"/>
              </a:spcAft>
              <a:buChar char="»"/>
              <a:defRPr sz="2200">
                <a:solidFill>
                  <a:schemeClr val="tx1"/>
                </a:solidFill>
                <a:latin typeface="Gotham Rounded Book"/>
                <a:ea typeface="ヒラギノ角ゴ Pro W3"/>
                <a:cs typeface="Gotham Rounded Book"/>
              </a:defRPr>
            </a:lvl8pPr>
            <a:lvl9pPr marL="3886200" indent="-228600" eaLnBrk="0" fontAlgn="base" hangingPunct="0">
              <a:spcBef>
                <a:spcPct val="20000"/>
              </a:spcBef>
              <a:spcAft>
                <a:spcPct val="0"/>
              </a:spcAft>
              <a:buChar char="»"/>
              <a:defRPr sz="2200">
                <a:solidFill>
                  <a:schemeClr val="tx1"/>
                </a:solidFill>
                <a:latin typeface="Gotham Rounded Book"/>
                <a:ea typeface="ヒラギノ角ゴ Pro W3"/>
                <a:cs typeface="Gotham Rounded Book"/>
              </a:defRPr>
            </a:lvl9pPr>
          </a:lstStyle>
          <a:p>
            <a:pPr marL="0" marR="0" lvl="0" indent="0" algn="l" defTabSz="914400" rtl="0" eaLnBrk="1" fontAlgn="auto"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prstClr val="black"/>
                </a:solidFill>
                <a:effectLst/>
                <a:uLnTx/>
                <a:uFillTx/>
                <a:latin typeface="Gotham Rounded Book"/>
              </a:rPr>
              <a:t>-87%</a:t>
            </a:r>
          </a:p>
        </p:txBody>
      </p:sp>
      <p:sp>
        <p:nvSpPr>
          <p:cNvPr id="21" name="Up Arrow 20"/>
          <p:cNvSpPr/>
          <p:nvPr/>
        </p:nvSpPr>
        <p:spPr bwMode="auto">
          <a:xfrm rot="10800000">
            <a:off x="7967663" y="3992563"/>
            <a:ext cx="685800" cy="838200"/>
          </a:xfrm>
          <a:prstGeom prst="upArrow">
            <a:avLst/>
          </a:prstGeom>
          <a:solidFill>
            <a:srgbClr val="FF00FF"/>
          </a:solidFill>
          <a:ln>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otham Rounded Book"/>
              <a:ea typeface="+mn-ea"/>
              <a:cs typeface="Gotham Rounded Book"/>
            </a:endParaRPr>
          </a:p>
        </p:txBody>
      </p:sp>
      <p:sp>
        <p:nvSpPr>
          <p:cNvPr id="29707" name="TextBox 16"/>
          <p:cNvSpPr txBox="1">
            <a:spLocks noChangeArrowheads="1"/>
          </p:cNvSpPr>
          <p:nvPr/>
        </p:nvSpPr>
        <p:spPr bwMode="auto">
          <a:xfrm>
            <a:off x="2055395" y="5410202"/>
            <a:ext cx="7391400" cy="12464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100000"/>
              </a:spcBef>
              <a:spcAft>
                <a:spcPct val="20000"/>
              </a:spcAft>
              <a:buFont typeface="Times" panose="02020603050405020304" pitchFamily="18" charset="0"/>
              <a:buChar char="•"/>
              <a:defRPr sz="2200">
                <a:solidFill>
                  <a:schemeClr val="tx1"/>
                </a:solidFill>
                <a:latin typeface="Gotham Rounded Book"/>
                <a:ea typeface="ヒラギノ角ゴ Pro W3"/>
                <a:cs typeface="Gotham Rounded Book"/>
              </a:defRPr>
            </a:lvl1pPr>
            <a:lvl2pPr marL="742950" indent="-285750">
              <a:spcBef>
                <a:spcPct val="20000"/>
              </a:spcBef>
              <a:buChar char="–"/>
              <a:defRPr sz="2000">
                <a:solidFill>
                  <a:schemeClr val="tx1"/>
                </a:solidFill>
                <a:latin typeface="Gotham Rounded Book"/>
                <a:ea typeface="ヒラギノ角ゴ Pro W3"/>
                <a:cs typeface="Gotham Rounded Book"/>
              </a:defRPr>
            </a:lvl2pPr>
            <a:lvl3pPr marL="1143000" indent="-228600">
              <a:spcBef>
                <a:spcPct val="20000"/>
              </a:spcBef>
              <a:buChar char="–"/>
              <a:defRPr sz="2000">
                <a:solidFill>
                  <a:schemeClr val="tx1"/>
                </a:solidFill>
                <a:latin typeface="Gotham Rounded Book"/>
                <a:ea typeface="ヒラギノ角ゴ Pro W3"/>
                <a:cs typeface="Gotham Rounded Book"/>
              </a:defRPr>
            </a:lvl3pPr>
            <a:lvl4pPr marL="1600200" indent="-228600">
              <a:spcBef>
                <a:spcPct val="20000"/>
              </a:spcBef>
              <a:buChar char="–"/>
              <a:defRPr sz="2200">
                <a:solidFill>
                  <a:schemeClr val="tx1"/>
                </a:solidFill>
                <a:latin typeface="Gotham Rounded Book"/>
                <a:ea typeface="ヒラギノ角ゴ Pro W3"/>
                <a:cs typeface="Gotham Rounded Book"/>
              </a:defRPr>
            </a:lvl4pPr>
            <a:lvl5pPr marL="2057400" indent="-228600">
              <a:spcBef>
                <a:spcPct val="20000"/>
              </a:spcBef>
              <a:buChar char="»"/>
              <a:defRPr sz="2200">
                <a:solidFill>
                  <a:schemeClr val="tx1"/>
                </a:solidFill>
                <a:latin typeface="Gotham Rounded Book"/>
                <a:ea typeface="ヒラギノ角ゴ Pro W3"/>
                <a:cs typeface="Gotham Rounded Book"/>
              </a:defRPr>
            </a:lvl5pPr>
            <a:lvl6pPr marL="2514600" indent="-228600" eaLnBrk="0" fontAlgn="base" hangingPunct="0">
              <a:spcBef>
                <a:spcPct val="20000"/>
              </a:spcBef>
              <a:spcAft>
                <a:spcPct val="0"/>
              </a:spcAft>
              <a:buChar char="»"/>
              <a:defRPr sz="2200">
                <a:solidFill>
                  <a:schemeClr val="tx1"/>
                </a:solidFill>
                <a:latin typeface="Gotham Rounded Book"/>
                <a:ea typeface="ヒラギノ角ゴ Pro W3"/>
                <a:cs typeface="Gotham Rounded Book"/>
              </a:defRPr>
            </a:lvl6pPr>
            <a:lvl7pPr marL="2971800" indent="-228600" eaLnBrk="0" fontAlgn="base" hangingPunct="0">
              <a:spcBef>
                <a:spcPct val="20000"/>
              </a:spcBef>
              <a:spcAft>
                <a:spcPct val="0"/>
              </a:spcAft>
              <a:buChar char="»"/>
              <a:defRPr sz="2200">
                <a:solidFill>
                  <a:schemeClr val="tx1"/>
                </a:solidFill>
                <a:latin typeface="Gotham Rounded Book"/>
                <a:ea typeface="ヒラギノ角ゴ Pro W3"/>
                <a:cs typeface="Gotham Rounded Book"/>
              </a:defRPr>
            </a:lvl7pPr>
            <a:lvl8pPr marL="3429000" indent="-228600" eaLnBrk="0" fontAlgn="base" hangingPunct="0">
              <a:spcBef>
                <a:spcPct val="20000"/>
              </a:spcBef>
              <a:spcAft>
                <a:spcPct val="0"/>
              </a:spcAft>
              <a:buChar char="»"/>
              <a:defRPr sz="2200">
                <a:solidFill>
                  <a:schemeClr val="tx1"/>
                </a:solidFill>
                <a:latin typeface="Gotham Rounded Book"/>
                <a:ea typeface="ヒラギノ角ゴ Pro W3"/>
                <a:cs typeface="Gotham Rounded Book"/>
              </a:defRPr>
            </a:lvl8pPr>
            <a:lvl9pPr marL="3886200" indent="-228600" eaLnBrk="0" fontAlgn="base" hangingPunct="0">
              <a:spcBef>
                <a:spcPct val="20000"/>
              </a:spcBef>
              <a:spcAft>
                <a:spcPct val="0"/>
              </a:spcAft>
              <a:buChar char="»"/>
              <a:defRPr sz="2200">
                <a:solidFill>
                  <a:schemeClr val="tx1"/>
                </a:solidFill>
                <a:latin typeface="Gotham Rounded Book"/>
                <a:ea typeface="ヒラギノ角ゴ Pro W3"/>
                <a:cs typeface="Gotham Rounded Book"/>
              </a:defRPr>
            </a:lvl9pPr>
          </a:lstStyle>
          <a:p>
            <a:pPr marL="0" marR="0" lvl="0" indent="0" algn="l" defTabSz="914400" rtl="0" eaLnBrk="1" fontAlgn="auto" latinLnBrk="0" hangingPunct="1">
              <a:lnSpc>
                <a:spcPct val="100000"/>
              </a:lnSpc>
              <a:spcBef>
                <a:spcPct val="0"/>
              </a:spcBef>
              <a:spcAft>
                <a:spcPct val="0"/>
              </a:spcAft>
              <a:buClrTx/>
              <a:buSzTx/>
              <a:buFontTx/>
              <a:buNone/>
              <a:tabLst/>
              <a:defRPr/>
            </a:pPr>
            <a:r>
              <a:rPr kumimoji="0" lang="en-US" altLang="en-US" sz="1900" b="0" i="0" u="none" strike="noStrike" kern="1200" cap="none" spc="0" normalizeH="0" baseline="0" noProof="0" dirty="0">
                <a:ln>
                  <a:noFill/>
                </a:ln>
                <a:solidFill>
                  <a:srgbClr val="70AD47">
                    <a:lumMod val="75000"/>
                  </a:srgbClr>
                </a:solidFill>
                <a:effectLst/>
                <a:uLnTx/>
                <a:uFillTx/>
                <a:latin typeface="Gotham Rounded Book"/>
              </a:rPr>
              <a:t>“We are seeing improvement and more importantly we are beginning to see a culture shift. That could not have happened without this technology.”</a:t>
            </a:r>
          </a:p>
          <a:p>
            <a:pPr marL="0" marR="0" lvl="0" indent="0" algn="l" defTabSz="914400" rtl="0" eaLnBrk="1" fontAlgn="auto"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a:ln>
                  <a:noFill/>
                </a:ln>
                <a:solidFill>
                  <a:srgbClr val="70AD47">
                    <a:lumMod val="75000"/>
                  </a:srgbClr>
                </a:solidFill>
                <a:effectLst/>
                <a:uLnTx/>
                <a:uFillTx/>
                <a:latin typeface="Gotham Rounded Book"/>
              </a:rPr>
              <a:t>	</a:t>
            </a:r>
            <a:r>
              <a:rPr kumimoji="0" lang="en-US" altLang="en-US" sz="1800" b="0" i="1" u="none" strike="noStrike" kern="1200" cap="none" spc="0" normalizeH="0" baseline="0" noProof="0" dirty="0">
                <a:ln>
                  <a:noFill/>
                </a:ln>
                <a:solidFill>
                  <a:srgbClr val="70AD47">
                    <a:lumMod val="75000"/>
                  </a:srgbClr>
                </a:solidFill>
                <a:effectLst/>
                <a:uLnTx/>
                <a:uFillTx/>
                <a:latin typeface="Gotham Rounded Book"/>
              </a:rPr>
              <a:t>		     - Director, Infection Prevention &amp; Control.</a:t>
            </a:r>
          </a:p>
        </p:txBody>
      </p:sp>
    </p:spTree>
    <p:extLst>
      <p:ext uri="{BB962C8B-B14F-4D97-AF65-F5344CB8AC3E}">
        <p14:creationId xmlns:p14="http://schemas.microsoft.com/office/powerpoint/2010/main" val="4027350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4144" y="268371"/>
            <a:ext cx="10599656" cy="1325563"/>
          </a:xfrm>
        </p:spPr>
        <p:txBody>
          <a:bodyPr>
            <a:normAutofit/>
          </a:bodyPr>
          <a:lstStyle/>
          <a:p>
            <a:r>
              <a:rPr lang="en-US" sz="4000" b="1" dirty="0">
                <a:solidFill>
                  <a:srgbClr val="59439C"/>
                </a:solidFill>
                <a:latin typeface="Gotham Rounded Book"/>
                <a:cs typeface="Gotham Rounded Book"/>
              </a:rPr>
              <a:t>The SwipeSense Advantage</a:t>
            </a:r>
          </a:p>
        </p:txBody>
      </p:sp>
      <p:sp>
        <p:nvSpPr>
          <p:cNvPr id="3" name="Content Placeholder 2"/>
          <p:cNvSpPr>
            <a:spLocks noGrp="1"/>
          </p:cNvSpPr>
          <p:nvPr>
            <p:ph idx="1"/>
          </p:nvPr>
        </p:nvSpPr>
        <p:spPr>
          <a:xfrm>
            <a:off x="564823" y="2479249"/>
            <a:ext cx="11077280" cy="5295642"/>
          </a:xfrm>
        </p:spPr>
        <p:txBody>
          <a:bodyPr>
            <a:normAutofit/>
          </a:bodyPr>
          <a:lstStyle/>
          <a:p>
            <a:r>
              <a:rPr lang="en-US" sz="2400" b="1" dirty="0">
                <a:latin typeface="Gotham Rounded Book"/>
                <a:cs typeface="Gotham Rounded Book"/>
              </a:rPr>
              <a:t>Accuracy</a:t>
            </a:r>
            <a:r>
              <a:rPr lang="en-US" sz="2400" dirty="0">
                <a:latin typeface="Gotham Rounded Book"/>
                <a:cs typeface="Gotham Rounded Book"/>
              </a:rPr>
              <a:t> </a:t>
            </a:r>
            <a:r>
              <a:rPr lang="en-US" sz="2400" b="1" dirty="0">
                <a:solidFill>
                  <a:srgbClr val="59439C"/>
                </a:solidFill>
                <a:latin typeface="Gotham Rounded Book"/>
                <a:cs typeface="Gotham Rounded Book"/>
              </a:rPr>
              <a:t>Industry leading </a:t>
            </a:r>
            <a:r>
              <a:rPr lang="en-US" sz="2400" dirty="0">
                <a:solidFill>
                  <a:srgbClr val="59439C"/>
                </a:solidFill>
                <a:latin typeface="Gotham Rounded Book"/>
                <a:cs typeface="Gotham Rounded Book"/>
              </a:rPr>
              <a:t>verified by thousands of manually observed events compared to actual system generated data.</a:t>
            </a:r>
          </a:p>
          <a:p>
            <a:r>
              <a:rPr lang="en-US" sz="2400" b="1" dirty="0">
                <a:latin typeface="Gotham Rounded Book"/>
                <a:cs typeface="Gotham Rounded Book"/>
              </a:rPr>
              <a:t>Compatibility </a:t>
            </a:r>
            <a:r>
              <a:rPr lang="en-US" sz="2400" b="1" dirty="0">
                <a:solidFill>
                  <a:srgbClr val="59439C"/>
                </a:solidFill>
                <a:latin typeface="Gotham Rounded Book"/>
                <a:cs typeface="Gotham Rounded Book"/>
              </a:rPr>
              <a:t>Compatible with all hand sanitizing hardware </a:t>
            </a:r>
            <a:r>
              <a:rPr lang="en-US" sz="2400" dirty="0">
                <a:solidFill>
                  <a:srgbClr val="59439C"/>
                </a:solidFill>
                <a:latin typeface="Gotham Rounded Book"/>
                <a:cs typeface="Gotham Rounded Book"/>
              </a:rPr>
              <a:t>(soap, foam or alcohol dispensers).</a:t>
            </a:r>
          </a:p>
          <a:p>
            <a:pPr lvl="1"/>
            <a:r>
              <a:rPr lang="en-US" sz="2400" b="1" dirty="0">
                <a:solidFill>
                  <a:srgbClr val="59439C"/>
                </a:solidFill>
                <a:latin typeface="Gotham Rounded Book"/>
                <a:cs typeface="Gotham Rounded Book"/>
              </a:rPr>
              <a:t>API</a:t>
            </a:r>
            <a:r>
              <a:rPr lang="en-US" sz="2400" dirty="0">
                <a:solidFill>
                  <a:srgbClr val="59439C"/>
                </a:solidFill>
                <a:latin typeface="Gotham Rounded Book"/>
                <a:cs typeface="Gotham Rounded Book"/>
              </a:rPr>
              <a:t> interface option to allow data to be transferred with current hospital IT platforms.</a:t>
            </a:r>
          </a:p>
          <a:p>
            <a:r>
              <a:rPr lang="en-US" sz="2400" b="1" dirty="0">
                <a:latin typeface="Gotham Rounded Book"/>
                <a:cs typeface="Gotham Rounded Book"/>
              </a:rPr>
              <a:t>Seamless Workflow </a:t>
            </a:r>
            <a:r>
              <a:rPr lang="en-US" sz="2400" b="1" dirty="0">
                <a:solidFill>
                  <a:srgbClr val="59439C"/>
                </a:solidFill>
                <a:latin typeface="Gotham Rounded Book"/>
                <a:cs typeface="Gotham Rounded Book"/>
              </a:rPr>
              <a:t>Before, during, and after implementation SwipeSense does not interrupt workflow-No hardwiring involved in installation process. </a:t>
            </a:r>
            <a:r>
              <a:rPr lang="en-US" sz="2400" dirty="0">
                <a:solidFill>
                  <a:srgbClr val="59439C"/>
                </a:solidFill>
                <a:latin typeface="Gotham Rounded Book"/>
                <a:cs typeface="Gotham Rounded Book"/>
              </a:rPr>
              <a:t>Our</a:t>
            </a:r>
            <a:r>
              <a:rPr lang="en-US" sz="2400" b="1" dirty="0">
                <a:solidFill>
                  <a:srgbClr val="59439C"/>
                </a:solidFill>
                <a:latin typeface="Gotham Rounded Book"/>
                <a:cs typeface="Gotham Rounded Book"/>
              </a:rPr>
              <a:t> </a:t>
            </a:r>
            <a:r>
              <a:rPr lang="en-US" sz="2400" dirty="0">
                <a:solidFill>
                  <a:srgbClr val="59439C"/>
                </a:solidFill>
                <a:latin typeface="Gotham Rounded Book"/>
                <a:cs typeface="Gotham Rounded Book"/>
              </a:rPr>
              <a:t>Trained staff needs just two minutes to complete the setup in each room. </a:t>
            </a:r>
          </a:p>
          <a:p>
            <a:r>
              <a:rPr lang="en-US" sz="2400" b="1" dirty="0">
                <a:latin typeface="Gotham Rounded Book"/>
                <a:cs typeface="Gotham Rounded Book"/>
              </a:rPr>
              <a:t>No implementation fees &amp; multiple options for purchase </a:t>
            </a:r>
            <a:r>
              <a:rPr lang="en-US" sz="2400" b="1" dirty="0">
                <a:solidFill>
                  <a:srgbClr val="59439C"/>
                </a:solidFill>
                <a:latin typeface="Gotham Rounded Book"/>
                <a:cs typeface="Gotham Rounded Book"/>
              </a:rPr>
              <a:t>Yearly license fee per active bed, leasing, or capital purchase options</a:t>
            </a:r>
          </a:p>
          <a:p>
            <a:endParaRPr lang="en-US" dirty="0"/>
          </a:p>
        </p:txBody>
      </p:sp>
      <p:sp>
        <p:nvSpPr>
          <p:cNvPr id="4" name="AutoShape 2" descr="Inline image 1"/>
          <p:cNvSpPr>
            <a:spLocks noChangeAspect="1" noChangeArrowheads="1"/>
          </p:cNvSpPr>
          <p:nvPr/>
        </p:nvSpPr>
        <p:spPr bwMode="auto">
          <a:xfrm>
            <a:off x="6712952" y="1259138"/>
            <a:ext cx="4762500" cy="3952875"/>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17497" y="239120"/>
            <a:ext cx="1498909" cy="1498909"/>
          </a:xfrm>
          <a:prstGeom prst="rect">
            <a:avLst/>
          </a:prstGeom>
        </p:spPr>
      </p:pic>
    </p:spTree>
    <p:extLst>
      <p:ext uri="{BB962C8B-B14F-4D97-AF65-F5344CB8AC3E}">
        <p14:creationId xmlns:p14="http://schemas.microsoft.com/office/powerpoint/2010/main" val="29499009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0512" b="66688"/>
          <a:stretch/>
        </p:blipFill>
        <p:spPr>
          <a:xfrm>
            <a:off x="1791093" y="1046375"/>
            <a:ext cx="7805394" cy="1743957"/>
          </a:xfrm>
          <a:prstGeom prst="rect">
            <a:avLst/>
          </a:prstGeom>
        </p:spPr>
      </p:pic>
      <p:pic>
        <p:nvPicPr>
          <p:cNvPr id="6" name="Picture 5"/>
          <p:cNvPicPr>
            <a:picLocks noChangeAspect="1"/>
          </p:cNvPicPr>
          <p:nvPr/>
        </p:nvPicPr>
        <p:blipFill>
          <a:blip r:embed="rId3"/>
          <a:stretch>
            <a:fillRect/>
          </a:stretch>
        </p:blipFill>
        <p:spPr>
          <a:xfrm>
            <a:off x="2057400" y="2696065"/>
            <a:ext cx="7272779" cy="3492274"/>
          </a:xfrm>
          <a:prstGeom prst="rect">
            <a:avLst/>
          </a:prstGeom>
        </p:spPr>
      </p:pic>
    </p:spTree>
    <p:extLst>
      <p:ext uri="{BB962C8B-B14F-4D97-AF65-F5344CB8AC3E}">
        <p14:creationId xmlns:p14="http://schemas.microsoft.com/office/powerpoint/2010/main" val="7159013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59439C"/>
                </a:solidFill>
                <a:latin typeface="Gotham Rounded Book"/>
                <a:cs typeface="Gotham Rounded Book"/>
              </a:rPr>
              <a:t>The Problem…</a:t>
            </a:r>
          </a:p>
        </p:txBody>
      </p:sp>
      <p:sp>
        <p:nvSpPr>
          <p:cNvPr id="3" name="Content Placeholder 2"/>
          <p:cNvSpPr>
            <a:spLocks noGrp="1"/>
          </p:cNvSpPr>
          <p:nvPr>
            <p:ph idx="1"/>
          </p:nvPr>
        </p:nvSpPr>
        <p:spPr>
          <a:xfrm>
            <a:off x="838200" y="1580147"/>
            <a:ext cx="10515600" cy="4596816"/>
          </a:xfrm>
        </p:spPr>
        <p:txBody>
          <a:bodyPr>
            <a:normAutofit/>
          </a:bodyPr>
          <a:lstStyle/>
          <a:p>
            <a:pPr marL="0" indent="0">
              <a:buNone/>
            </a:pPr>
            <a:endParaRPr lang="en-US" dirty="0">
              <a:latin typeface="Gotham Rounded Book"/>
              <a:cs typeface="Gotham Rounded Book"/>
            </a:endParaRPr>
          </a:p>
          <a:p>
            <a:pPr marL="0" indent="0">
              <a:buNone/>
            </a:pPr>
            <a:r>
              <a:rPr lang="en-US" dirty="0">
                <a:latin typeface="Gotham Rounded Book"/>
                <a:cs typeface="Gotham Rounded Book"/>
              </a:rPr>
              <a:t>Stewardson and Pettit (2011) </a:t>
            </a:r>
            <a:r>
              <a:rPr lang="en-US" sz="2400" dirty="0">
                <a:latin typeface="Gotham Rounded Book"/>
                <a:cs typeface="Gotham Rounded Book"/>
              </a:rPr>
              <a:t>“Most HCW’s know the risks posed by inadequate hand hygiene and want to improve. Yet we are poor at estimating our own performance, thus mandating the use of an alternative method.”</a:t>
            </a:r>
          </a:p>
          <a:p>
            <a:pPr marL="0" indent="0">
              <a:buNone/>
            </a:pPr>
            <a:endParaRPr lang="en-US" sz="2400" dirty="0">
              <a:latin typeface="Gotham Rounded Book"/>
              <a:cs typeface="Gotham Rounded Book"/>
            </a:endParaRPr>
          </a:p>
          <a:p>
            <a:pPr marL="0" indent="0">
              <a:buNone/>
            </a:pPr>
            <a:r>
              <a:rPr lang="en-US" sz="2400" dirty="0">
                <a:latin typeface="Gotham Rounded Book"/>
                <a:cs typeface="Gotham Rounded Book"/>
              </a:rPr>
              <a:t>The limitations of direct observation, include:</a:t>
            </a:r>
            <a:r>
              <a:rPr lang="en-US" dirty="0">
                <a:latin typeface="Gotham Rounded Book"/>
                <a:cs typeface="Gotham Rounded Book"/>
              </a:rPr>
              <a:t> </a:t>
            </a:r>
          </a:p>
          <a:p>
            <a:pPr lvl="1"/>
            <a:r>
              <a:rPr lang="en-US" b="1" dirty="0">
                <a:latin typeface="Gotham Rounded Book"/>
                <a:cs typeface="Gotham Rounded Book"/>
              </a:rPr>
              <a:t>Hawthorne effect</a:t>
            </a:r>
          </a:p>
          <a:p>
            <a:pPr lvl="1"/>
            <a:r>
              <a:rPr lang="en-US" b="1" dirty="0">
                <a:latin typeface="Gotham Rounded Book"/>
                <a:cs typeface="Gotham Rounded Book"/>
              </a:rPr>
              <a:t>Small sample sizes</a:t>
            </a:r>
          </a:p>
          <a:p>
            <a:pPr lvl="1"/>
            <a:r>
              <a:rPr lang="en-US" b="1" dirty="0">
                <a:latin typeface="Gotham Rounded Book"/>
                <a:cs typeface="Gotham Rounded Book"/>
              </a:rPr>
              <a:t>Observer bias</a:t>
            </a:r>
          </a:p>
          <a:p>
            <a:pPr lvl="1"/>
            <a:r>
              <a:rPr lang="en-US" b="1" dirty="0">
                <a:latin typeface="Gotham Rounded Book"/>
                <a:cs typeface="Gotham Rounded Book"/>
              </a:rPr>
              <a:t>Physical restrictions</a:t>
            </a:r>
          </a:p>
          <a:p>
            <a:pPr lvl="1"/>
            <a:r>
              <a:rPr lang="en-US" b="1" dirty="0">
                <a:latin typeface="Gotham Rounded Book"/>
                <a:cs typeface="Gotham Rounded Book"/>
              </a:rPr>
              <a:t>Extensive required resources </a:t>
            </a:r>
          </a:p>
          <a:p>
            <a:pPr lvl="1"/>
            <a:r>
              <a:rPr lang="en-US" b="1" dirty="0">
                <a:latin typeface="Gotham Rounded Book"/>
                <a:cs typeface="Gotham Rounded Book"/>
              </a:rPr>
              <a:t>Timeliness of data</a:t>
            </a:r>
            <a:r>
              <a:rPr lang="en-US" dirty="0">
                <a:latin typeface="Gotham Rounded Book"/>
                <a:cs typeface="Gotham Rounded Book"/>
              </a:rPr>
              <a:t> </a:t>
            </a:r>
            <a:r>
              <a:rPr lang="en-US" sz="1600" dirty="0">
                <a:latin typeface="Gotham Rounded Book"/>
                <a:cs typeface="Gotham Rounded Book"/>
              </a:rPr>
              <a:t> </a:t>
            </a:r>
          </a:p>
        </p:txBody>
      </p:sp>
      <p:pic>
        <p:nvPicPr>
          <p:cNvPr id="4" name="Picture 3" descr="Google Contacs: extensão permite sincronizar contatos do Gmail com o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62036" y="3513322"/>
            <a:ext cx="2916154" cy="1929964"/>
          </a:xfrm>
          <a:prstGeom prst="rect">
            <a:avLst/>
          </a:prstGeom>
        </p:spPr>
      </p:pic>
    </p:spTree>
    <p:extLst>
      <p:ext uri="{BB962C8B-B14F-4D97-AF65-F5344CB8AC3E}">
        <p14:creationId xmlns:p14="http://schemas.microsoft.com/office/powerpoint/2010/main" val="31418513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solidFill>
                  <a:srgbClr val="59439C"/>
                </a:solidFill>
                <a:latin typeface="Gotham Rounded Book"/>
                <a:cs typeface="Gotham Rounded Book"/>
              </a:rPr>
              <a:t>Erasmus, et al. (2010)  </a:t>
            </a:r>
          </a:p>
        </p:txBody>
      </p:sp>
      <p:sp>
        <p:nvSpPr>
          <p:cNvPr id="3" name="Content Placeholder 2"/>
          <p:cNvSpPr>
            <a:spLocks noGrp="1"/>
          </p:cNvSpPr>
          <p:nvPr>
            <p:ph idx="1"/>
          </p:nvPr>
        </p:nvSpPr>
        <p:spPr>
          <a:xfrm>
            <a:off x="838200" y="1524000"/>
            <a:ext cx="10515600" cy="4620126"/>
          </a:xfrm>
        </p:spPr>
        <p:txBody>
          <a:bodyPr/>
          <a:lstStyle/>
          <a:p>
            <a:pPr marL="0" indent="0">
              <a:lnSpc>
                <a:spcPct val="100000"/>
              </a:lnSpc>
              <a:buNone/>
            </a:pPr>
            <a:endParaRPr lang="en-US" dirty="0">
              <a:latin typeface="Gotham Rounded Book"/>
              <a:cs typeface="Gotham Rounded Book"/>
            </a:endParaRPr>
          </a:p>
          <a:p>
            <a:pPr marL="0" indent="0">
              <a:lnSpc>
                <a:spcPct val="100000"/>
              </a:lnSpc>
              <a:buNone/>
            </a:pPr>
            <a:r>
              <a:rPr lang="en-US" dirty="0">
                <a:latin typeface="Gotham Rounded Book"/>
                <a:cs typeface="Gotham Rounded Book"/>
              </a:rPr>
              <a:t>Erasmus, et al. (2010) </a:t>
            </a:r>
            <a:r>
              <a:rPr lang="en-US" sz="2400" dirty="0">
                <a:latin typeface="Gotham Rounded Book"/>
                <a:cs typeface="Gotham Rounded Book"/>
              </a:rPr>
              <a:t>determined that HCW's non-compliance with HH guidelines is a universal challenge that calls for standardized measures for research and monitoring. </a:t>
            </a:r>
          </a:p>
          <a:p>
            <a:pPr>
              <a:lnSpc>
                <a:spcPct val="100000"/>
              </a:lnSpc>
              <a:buFont typeface="Arial"/>
              <a:buChar char="•"/>
            </a:pPr>
            <a:endParaRPr lang="en-US" sz="2400" dirty="0">
              <a:latin typeface="Gotham Rounded Book"/>
              <a:cs typeface="Gotham Rounded Book"/>
            </a:endParaRPr>
          </a:p>
          <a:p>
            <a:pPr lvl="1">
              <a:lnSpc>
                <a:spcPct val="100000"/>
              </a:lnSpc>
              <a:buFont typeface="Arial"/>
              <a:buChar char="•"/>
            </a:pPr>
            <a:r>
              <a:rPr lang="en-US" b="1" dirty="0">
                <a:latin typeface="Gotham Rounded Book"/>
                <a:cs typeface="Gotham Rounded Book"/>
              </a:rPr>
              <a:t>After examining 96 empirical studies, Erasmus, et al. (2010) found an overall median compliance rate of 40%</a:t>
            </a:r>
          </a:p>
          <a:p>
            <a:pPr lvl="1">
              <a:lnSpc>
                <a:spcPct val="100000"/>
              </a:lnSpc>
              <a:buFont typeface="Arial"/>
              <a:buChar char="•"/>
            </a:pPr>
            <a:r>
              <a:rPr lang="en-US" b="1" dirty="0">
                <a:latin typeface="Gotham Rounded Book"/>
                <a:cs typeface="Gotham Rounded Book"/>
              </a:rPr>
              <a:t>With lower compliance rates in ICU's (30-40%) than other settings (50-60%). </a:t>
            </a:r>
          </a:p>
          <a:p>
            <a:pPr lvl="1">
              <a:lnSpc>
                <a:spcPct val="100000"/>
              </a:lnSpc>
              <a:buFont typeface="Arial"/>
              <a:buChar char="•"/>
            </a:pPr>
            <a:r>
              <a:rPr lang="en-US" b="1" dirty="0">
                <a:latin typeface="Gotham Rounded Book"/>
                <a:cs typeface="Gotham Rounded Book"/>
              </a:rPr>
              <a:t>Physician showed lower (32%) compliance than nurses (48%) </a:t>
            </a:r>
          </a:p>
          <a:p>
            <a:pPr lvl="1">
              <a:lnSpc>
                <a:spcPct val="100000"/>
              </a:lnSpc>
              <a:buFont typeface="Arial"/>
              <a:buChar char="•"/>
            </a:pPr>
            <a:r>
              <a:rPr lang="en-US" b="1" dirty="0">
                <a:latin typeface="Gotham Rounded Book"/>
                <a:cs typeface="Gotham Rounded Book"/>
              </a:rPr>
              <a:t>And rates of 21% before patient contact compared to 47% after patient contact. </a:t>
            </a:r>
          </a:p>
        </p:txBody>
      </p:sp>
    </p:spTree>
    <p:extLst>
      <p:ext uri="{BB962C8B-B14F-4D97-AF65-F5344CB8AC3E}">
        <p14:creationId xmlns:p14="http://schemas.microsoft.com/office/powerpoint/2010/main" val="9950130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solidFill>
                  <a:srgbClr val="59439C"/>
                </a:solidFill>
                <a:latin typeface="Gotham Rounded Book"/>
                <a:cs typeface="Gotham Rounded Book"/>
              </a:rPr>
              <a:t>Kovacs, et al. (2016)</a:t>
            </a:r>
          </a:p>
        </p:txBody>
      </p:sp>
      <p:sp>
        <p:nvSpPr>
          <p:cNvPr id="3" name="Content Placeholder 2"/>
          <p:cNvSpPr>
            <a:spLocks noGrp="1"/>
          </p:cNvSpPr>
          <p:nvPr>
            <p:ph idx="1"/>
          </p:nvPr>
        </p:nvSpPr>
        <p:spPr/>
        <p:txBody>
          <a:bodyPr/>
          <a:lstStyle/>
          <a:p>
            <a:pPr marL="0" indent="0">
              <a:buNone/>
            </a:pPr>
            <a:r>
              <a:rPr lang="en-US" sz="2400" dirty="0">
                <a:latin typeface="Gotham Rounded Book"/>
                <a:cs typeface="Gotham Rounded Book"/>
              </a:rPr>
              <a:t>Sunnybrook Health Sciences Centre, a 1250-bed trauma (largest in Canada) medical center in Toronto.</a:t>
            </a:r>
          </a:p>
          <a:p>
            <a:pPr>
              <a:buFont typeface="Arial"/>
              <a:buChar char="•"/>
            </a:pPr>
            <a:endParaRPr lang="en-US" sz="2400" dirty="0">
              <a:latin typeface="Gotham Rounded Book"/>
              <a:cs typeface="Gotham Rounded Book"/>
            </a:endParaRPr>
          </a:p>
          <a:p>
            <a:pPr lvl="1">
              <a:buFont typeface="Arial"/>
              <a:buChar char="•"/>
            </a:pPr>
            <a:r>
              <a:rPr lang="en-US" b="1" dirty="0">
                <a:latin typeface="Gotham Rounded Book"/>
                <a:cs typeface="Gotham Rounded Book"/>
              </a:rPr>
              <a:t>Covertly observed HH compliance was 50.0% compared with 83.7% recorded by hospital auditors during the same time period (P &lt; 0.0002).</a:t>
            </a:r>
            <a:r>
              <a:rPr lang="en-US" dirty="0">
                <a:latin typeface="Gotham Rounded Book"/>
                <a:cs typeface="Gotham Rounded Book"/>
              </a:rPr>
              <a:t> </a:t>
            </a:r>
          </a:p>
          <a:p>
            <a:pPr lvl="1">
              <a:buFont typeface="Arial"/>
              <a:buChar char="•"/>
            </a:pPr>
            <a:r>
              <a:rPr lang="en-US" b="1" dirty="0">
                <a:latin typeface="Gotham Rounded Book"/>
                <a:cs typeface="Gotham Rounded Book"/>
              </a:rPr>
              <a:t>The difference in physician compliance between hospital auditors and covert observers was 19.0% (73.2% vs. 54.2%)</a:t>
            </a:r>
          </a:p>
          <a:p>
            <a:pPr lvl="1">
              <a:buFont typeface="Arial"/>
              <a:buChar char="•"/>
            </a:pPr>
            <a:r>
              <a:rPr lang="en-US" b="1" dirty="0">
                <a:latin typeface="Gotham Rounded Book"/>
                <a:cs typeface="Gotham Rounded Book"/>
              </a:rPr>
              <a:t>For nurses this difference was much higher at 40.7% (85.8% vs. 45.1%) (P &lt; 0.0001)</a:t>
            </a:r>
          </a:p>
        </p:txBody>
      </p:sp>
    </p:spTree>
    <p:extLst>
      <p:ext uri="{BB962C8B-B14F-4D97-AF65-F5344CB8AC3E}">
        <p14:creationId xmlns:p14="http://schemas.microsoft.com/office/powerpoint/2010/main" val="41159335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0512"/>
          <a:stretch/>
        </p:blipFill>
        <p:spPr>
          <a:xfrm>
            <a:off x="1140643" y="331141"/>
            <a:ext cx="9492792" cy="6364095"/>
          </a:xfrm>
          <a:prstGeom prst="rect">
            <a:avLst/>
          </a:prstGeom>
        </p:spPr>
      </p:pic>
    </p:spTree>
    <p:extLst>
      <p:ext uri="{BB962C8B-B14F-4D97-AF65-F5344CB8AC3E}">
        <p14:creationId xmlns:p14="http://schemas.microsoft.com/office/powerpoint/2010/main" val="8509637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0512"/>
          <a:stretch/>
        </p:blipFill>
        <p:spPr>
          <a:xfrm>
            <a:off x="1197204" y="369060"/>
            <a:ext cx="9418881" cy="6314544"/>
          </a:xfrm>
          <a:prstGeom prst="rect">
            <a:avLst/>
          </a:prstGeom>
        </p:spPr>
      </p:pic>
    </p:spTree>
    <p:extLst>
      <p:ext uri="{BB962C8B-B14F-4D97-AF65-F5344CB8AC3E}">
        <p14:creationId xmlns:p14="http://schemas.microsoft.com/office/powerpoint/2010/main" val="16992923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43060" y="980387"/>
            <a:ext cx="8465269" cy="2246769"/>
          </a:xfrm>
          <a:prstGeom prst="rect">
            <a:avLst/>
          </a:prstGeom>
        </p:spPr>
        <p:txBody>
          <a:bodyPr wrap="square">
            <a:spAutoFit/>
          </a:bodyPr>
          <a:lstStyle/>
          <a:p>
            <a:r>
              <a:rPr lang="en-US" sz="2800" dirty="0">
                <a:latin typeface="Arial" panose="020B0604020202020204" pitchFamily="34" charset="0"/>
                <a:cs typeface="Arial" panose="020B0604020202020204" pitchFamily="34" charset="0"/>
              </a:rPr>
              <a:t>Evolving Techniques for HH Monitoring:</a:t>
            </a:r>
          </a:p>
          <a:p>
            <a:endParaRPr lang="en-US" sz="2800" dirty="0">
              <a:latin typeface="Arial" panose="020B0604020202020204" pitchFamily="34" charset="0"/>
              <a:cs typeface="Arial" panose="020B0604020202020204" pitchFamily="34" charset="0"/>
            </a:endParaRPr>
          </a:p>
          <a:p>
            <a:pPr marL="342900" indent="-342900">
              <a:buAutoNum type="arabicParenR"/>
            </a:pPr>
            <a:r>
              <a:rPr lang="en-US" sz="2800" dirty="0">
                <a:latin typeface="Arial" panose="020B0604020202020204" pitchFamily="34" charset="0"/>
                <a:cs typeface="Arial" panose="020B0604020202020204" pitchFamily="34" charset="0"/>
              </a:rPr>
              <a:t> Video Surveillance</a:t>
            </a:r>
          </a:p>
          <a:p>
            <a:pPr marL="342900" indent="-342900">
              <a:buAutoNum type="arabicParenR" startAt="2"/>
            </a:pPr>
            <a:r>
              <a:rPr lang="en-US" sz="2800" dirty="0">
                <a:latin typeface="Arial" panose="020B0604020202020204" pitchFamily="34" charset="0"/>
                <a:cs typeface="Arial" panose="020B0604020202020204" pitchFamily="34" charset="0"/>
              </a:rPr>
              <a:t> Dispenser/Consumption Associated Systems </a:t>
            </a:r>
          </a:p>
          <a:p>
            <a:r>
              <a:rPr lang="en-US" sz="2800" dirty="0">
                <a:latin typeface="Arial" panose="020B0604020202020204" pitchFamily="34" charset="0"/>
                <a:cs typeface="Arial" panose="020B0604020202020204" pitchFamily="34" charset="0"/>
              </a:rPr>
              <a:t>3) RTLS Monitoring Systems </a:t>
            </a:r>
          </a:p>
        </p:txBody>
      </p:sp>
    </p:spTree>
    <p:extLst>
      <p:ext uri="{BB962C8B-B14F-4D97-AF65-F5344CB8AC3E}">
        <p14:creationId xmlns:p14="http://schemas.microsoft.com/office/powerpoint/2010/main" val="31241634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80767" y="377072"/>
            <a:ext cx="11340445" cy="5693866"/>
          </a:xfrm>
          <a:prstGeom prst="rect">
            <a:avLst/>
          </a:prstGeom>
        </p:spPr>
        <p:txBody>
          <a:bodyPr wrap="square">
            <a:spAutoFit/>
          </a:bodyPr>
          <a:lstStyle/>
          <a:p>
            <a:r>
              <a:rPr lang="en-US" sz="2800" dirty="0">
                <a:latin typeface="Arial" panose="020B0604020202020204" pitchFamily="34" charset="0"/>
                <a:cs typeface="Arial" panose="020B0604020202020204" pitchFamily="34" charset="0"/>
              </a:rPr>
              <a:t>Dispenser/Consumption Associated Systems </a:t>
            </a:r>
          </a:p>
          <a:p>
            <a:endParaRPr lang="en-US" sz="28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2800" dirty="0">
                <a:latin typeface="Arial" panose="020B0604020202020204" pitchFamily="34" charset="0"/>
                <a:cs typeface="Arial" panose="020B0604020202020204" pitchFamily="34" charset="0"/>
              </a:rPr>
              <a:t>Measures the frequency of product use with electronic counting devices </a:t>
            </a:r>
          </a:p>
          <a:p>
            <a:pPr marL="457200" indent="-457200">
              <a:buFont typeface="Arial" panose="020B0604020202020204" pitchFamily="34" charset="0"/>
              <a:buChar char="•"/>
            </a:pPr>
            <a:r>
              <a:rPr lang="en-US" sz="2800" dirty="0">
                <a:latin typeface="Arial" panose="020B0604020202020204" pitchFamily="34" charset="0"/>
                <a:cs typeface="Arial" panose="020B0604020202020204" pitchFamily="34" charset="0"/>
              </a:rPr>
              <a:t>Organization-wide product utilization rates have also been calculated and tracked over time to estimate compliance.</a:t>
            </a:r>
          </a:p>
          <a:p>
            <a:pPr marL="457200" indent="-457200">
              <a:buFont typeface="Arial" panose="020B0604020202020204" pitchFamily="34" charset="0"/>
              <a:buChar char="•"/>
            </a:pPr>
            <a:r>
              <a:rPr lang="en-US" sz="2800" dirty="0">
                <a:latin typeface="Arial" panose="020B0604020202020204" pitchFamily="34" charset="0"/>
                <a:cs typeface="Arial" panose="020B0604020202020204" pitchFamily="34" charset="0"/>
              </a:rPr>
              <a:t>Some dispenser-associated systems use “total count in and out of room” activity to approximate the number hand hygiene opportunities.</a:t>
            </a:r>
          </a:p>
          <a:p>
            <a:pPr marL="457200" indent="-457200">
              <a:buFont typeface="Arial" panose="020B0604020202020204" pitchFamily="34" charset="0"/>
              <a:buChar char="•"/>
            </a:pPr>
            <a:r>
              <a:rPr lang="en-US" sz="2800" dirty="0">
                <a:latin typeface="Arial" panose="020B0604020202020204" pitchFamily="34" charset="0"/>
                <a:cs typeface="Arial" panose="020B0604020202020204" pitchFamily="34" charset="0"/>
              </a:rPr>
              <a:t>Process does not readily include an accurate denominator (e.g., number of hand hygiene opportunities) needed to calculate a compliance rate. </a:t>
            </a:r>
          </a:p>
          <a:p>
            <a:pPr marL="457200" indent="-457200">
              <a:buFont typeface="Arial" panose="020B0604020202020204" pitchFamily="34" charset="0"/>
              <a:buChar char="•"/>
            </a:pPr>
            <a:r>
              <a:rPr lang="en-US" sz="2800" dirty="0">
                <a:latin typeface="Arial" panose="020B0604020202020204" pitchFamily="34" charset="0"/>
                <a:cs typeface="Arial" panose="020B0604020202020204" pitchFamily="34" charset="0"/>
              </a:rPr>
              <a:t>No individualized data</a:t>
            </a:r>
          </a:p>
        </p:txBody>
      </p:sp>
    </p:spTree>
    <p:extLst>
      <p:ext uri="{BB962C8B-B14F-4D97-AF65-F5344CB8AC3E}">
        <p14:creationId xmlns:p14="http://schemas.microsoft.com/office/powerpoint/2010/main" val="327451664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docProps/app.xml><?xml version="1.0" encoding="utf-8"?>
<Properties xmlns="http://schemas.openxmlformats.org/officeDocument/2006/extended-properties" xmlns:vt="http://schemas.openxmlformats.org/officeDocument/2006/docPropsVTypes">
  <Template>Integral</Template>
  <TotalTime>135</TotalTime>
  <Words>664</Words>
  <Application>Microsoft Office PowerPoint</Application>
  <PresentationFormat>Widescreen</PresentationFormat>
  <Paragraphs>82</Paragraphs>
  <Slides>17</Slides>
  <Notes>0</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17</vt:i4>
      </vt:variant>
    </vt:vector>
  </HeadingPairs>
  <TitlesOfParts>
    <vt:vector size="27" baseType="lpstr">
      <vt:lpstr>Arial</vt:lpstr>
      <vt:lpstr>Calibri</vt:lpstr>
      <vt:lpstr>Gotham Rounded Book</vt:lpstr>
      <vt:lpstr>Tw Cen MT</vt:lpstr>
      <vt:lpstr>Tw Cen MT Condensed</vt:lpstr>
      <vt:lpstr>Wingdings</vt:lpstr>
      <vt:lpstr>Wingdings 3</vt:lpstr>
      <vt:lpstr>ヒラギノ角ゴ Pro W3</vt:lpstr>
      <vt:lpstr>Integral</vt:lpstr>
      <vt:lpstr>Chart</vt:lpstr>
      <vt:lpstr>PowerPoint Presentation</vt:lpstr>
      <vt:lpstr>PowerPoint Presentation</vt:lpstr>
      <vt:lpstr>The Problem…</vt:lpstr>
      <vt:lpstr>Erasmus, et al. (2010)  </vt:lpstr>
      <vt:lpstr>Kovacs, et al. (2016)</vt:lpstr>
      <vt:lpstr>PowerPoint Presentation</vt:lpstr>
      <vt:lpstr>PowerPoint Presentation</vt:lpstr>
      <vt:lpstr>PowerPoint Presentation</vt:lpstr>
      <vt:lpstr>PowerPoint Presentation</vt:lpstr>
      <vt:lpstr>PowerPoint Presentation</vt:lpstr>
      <vt:lpstr>How does SwipeSense Work?</vt:lpstr>
      <vt:lpstr>Advantages of data specific to each HCW</vt:lpstr>
      <vt:lpstr>View compliance for entire network</vt:lpstr>
      <vt:lpstr>Changing HH culture through positive feedback</vt:lpstr>
      <vt:lpstr>Record and restrict possible outbreaks </vt:lpstr>
      <vt:lpstr>SwipeSense customer experience *following full-year system use</vt:lpstr>
      <vt:lpstr>The SwipeSense Advantage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Mitch Bonderud</dc:creator>
  <cp:lastModifiedBy>LORENA GONZALEZ-JUAREZ</cp:lastModifiedBy>
  <cp:revision>35</cp:revision>
  <dcterms:created xsi:type="dcterms:W3CDTF">2016-07-26T13:05:32Z</dcterms:created>
  <dcterms:modified xsi:type="dcterms:W3CDTF">2017-04-14T21:33:36Z</dcterms:modified>
</cp:coreProperties>
</file>