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56F3009D-C381-4B12-AA55-BE466D63D015}">
          <p14:sldIdLst>
            <p14:sldId id="256"/>
            <p14:sldId id="257"/>
            <p14:sldId id="258"/>
          </p14:sldIdLst>
        </p14:section>
        <p14:section name="Untitled Section" id="{37C89B58-D56F-48CA-BA8D-178C0495D9B0}">
          <p14:sldIdLst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36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10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294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05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0516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25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1633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1474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45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77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208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25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318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1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470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685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841DE49D-21DE-4F8D-B29F-6EC1862C3B85}" type="datetimeFigureOut">
              <a:rPr lang="en-US" smtClean="0"/>
              <a:t>7/16/2024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7E16538C-6616-47C5-A86F-1605260BCF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130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jinterwas/5175089851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51D58-5B30-3E0D-14D8-72EF296C57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Bugs, Drugs, and Disinfectants in Your Compounding Pharmacy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4D718D-50FC-F951-A76F-90FD610EC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1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D673A-551C-E907-2D61-2D6044CFC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B2EB3-8376-F6FF-B3EA-9E8060BFDC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In the Pharmacy:</a:t>
            </a:r>
          </a:p>
          <a:p>
            <a:r>
              <a:rPr lang="en-US" dirty="0"/>
              <a:t>Concentrated or RTU drugs arrive in bulk packaging</a:t>
            </a:r>
          </a:p>
          <a:p>
            <a:r>
              <a:rPr lang="en-US" dirty="0"/>
              <a:t>Compounders dilute concentrates, reconstitute powders, dispense into small containers/unit doses</a:t>
            </a:r>
          </a:p>
          <a:p>
            <a:r>
              <a:rPr lang="en-US" dirty="0"/>
              <a:t>Then sent to locations for administration:</a:t>
            </a:r>
          </a:p>
          <a:p>
            <a:r>
              <a:rPr lang="en-US" dirty="0"/>
              <a:t>Hospital, Clinic or Home</a:t>
            </a:r>
          </a:p>
          <a:p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1EC82C-4B6C-ACF9-BC9E-1D8A09181A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66546" y="2751826"/>
            <a:ext cx="3143250" cy="2476021"/>
          </a:xfrm>
        </p:spPr>
      </p:pic>
    </p:spTree>
    <p:extLst>
      <p:ext uri="{BB962C8B-B14F-4D97-AF65-F5344CB8AC3E}">
        <p14:creationId xmlns:p14="http://schemas.microsoft.com/office/powerpoint/2010/main" val="675134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038372-8509-BA69-F2C2-1E260DC7A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925" y="1281112"/>
            <a:ext cx="653415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6427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EF28B-ECD4-28FA-DC6A-256B25D53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Decontamination of HD Spills, Residue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A42505-B65B-D86F-0F3D-6B2C2180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37" y="2415395"/>
            <a:ext cx="6562725" cy="4132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7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BEAD36-E423-9FE6-5C25-BC13D5F13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216" y="603849"/>
            <a:ext cx="9031546" cy="600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566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80EE53-324F-82B3-3040-115B45A25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2974" y="85612"/>
            <a:ext cx="9825486" cy="6453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26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263F4D-C3DF-A1A5-EFEE-687FD0E551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42" y="339428"/>
            <a:ext cx="9859992" cy="60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89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899889-ADA1-C360-8F46-C8C46319EB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842" y="405442"/>
            <a:ext cx="10291313" cy="574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880E29-5DC5-9D4E-3DF9-47A19562E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565" y="552091"/>
            <a:ext cx="10248181" cy="582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238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7F6DCD-4D8F-E1EE-E8F2-B2A7EAC19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63" y="75137"/>
            <a:ext cx="10584612" cy="667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7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1AF518-0138-AD50-A6AA-ED1DCCC28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774" y="327804"/>
            <a:ext cx="10515599" cy="623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28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51A5-F85C-017A-EB2C-15B017DEA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0B187A-0C78-A8E8-C180-26BA06719C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key governmental regulations that address Hygiene in pharmacies</a:t>
            </a:r>
          </a:p>
          <a:p>
            <a:r>
              <a:rPr lang="en-US" dirty="0"/>
              <a:t>Differences between cleaning and disinfection cleanrooms in pharmacies versus other healthcare environments</a:t>
            </a:r>
          </a:p>
          <a:p>
            <a:r>
              <a:rPr lang="en-US" dirty="0"/>
              <a:t>Recognize shared practices such as aseptic technique and monitoring of cleaning efficacy that can enhance collaboration between infection prevention and the pharmacy</a:t>
            </a:r>
          </a:p>
        </p:txBody>
      </p:sp>
    </p:spTree>
    <p:extLst>
      <p:ext uri="{BB962C8B-B14F-4D97-AF65-F5344CB8AC3E}">
        <p14:creationId xmlns:p14="http://schemas.microsoft.com/office/powerpoint/2010/main" val="3886222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E6D5E-F16C-0DFC-F0F5-C59F08031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a Compounding Pharmacy?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1047AC-CB83-95B9-66F8-E13DD164F52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4EFEC-35DD-2E5D-88CB-FBBBAAA3ED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A cleanroom suite for Sterile Compounding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ABBEDE-CC8A-27B8-A7BD-18A549B3B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218" y="2130725"/>
            <a:ext cx="3227193" cy="307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96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16A14-F3D4-4822-906B-6247D7623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Why are Pharmacies Inspected?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2B0F0B9-EEAD-EA29-BFD2-EB21C2EDB2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Impacts from errors can be catastrophic for patients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6AABBF04-9524-A934-C71A-F75719E70661}"/>
              </a:ext>
            </a:extLst>
          </p:cNvPr>
          <p:cNvSpPr txBox="1">
            <a:spLocks/>
          </p:cNvSpPr>
          <p:nvPr/>
        </p:nvSpPr>
        <p:spPr>
          <a:xfrm>
            <a:off x="6599629" y="1255143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ECE670BA-F0AC-E69D-859E-A5A322E0FA1F}"/>
              </a:ext>
            </a:extLst>
          </p:cNvPr>
          <p:cNvSpPr txBox="1">
            <a:spLocks/>
          </p:cNvSpPr>
          <p:nvPr/>
        </p:nvSpPr>
        <p:spPr>
          <a:xfrm>
            <a:off x="6593706" y="1255143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080A3823-C573-9D38-3F56-AB6EAF1C009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1788199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E740-6F91-CB3F-6CA5-1B606FC48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inspecting pharmacies they are looking for: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C75AC-FAD4-5E40-5472-90F3C5821C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BD1C4E-6910-1D36-5F1E-5662915289F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Incorrect Ingredients</a:t>
            </a:r>
          </a:p>
          <a:p>
            <a:r>
              <a:rPr lang="en-US" dirty="0"/>
              <a:t>Incorrect Concentration</a:t>
            </a:r>
          </a:p>
          <a:p>
            <a:r>
              <a:rPr lang="en-US" dirty="0"/>
              <a:t>Equipment Used Incorrectly</a:t>
            </a:r>
          </a:p>
          <a:p>
            <a:r>
              <a:rPr lang="en-US" dirty="0"/>
              <a:t>Physicochemical Issues</a:t>
            </a:r>
          </a:p>
          <a:p>
            <a:r>
              <a:rPr lang="en-US" dirty="0"/>
              <a:t>Microbiological Contamination</a:t>
            </a:r>
          </a:p>
          <a:p>
            <a:r>
              <a:rPr lang="en-US" dirty="0"/>
              <a:t>Analytical Testing Issues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477418-1A31-6EC0-BB83-75078448E5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D75BB34-A7D5-BE4D-BB9B-A12AFC26E2FE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Microbiological Testing Issues</a:t>
            </a:r>
          </a:p>
          <a:p>
            <a:r>
              <a:rPr lang="en-US" dirty="0"/>
              <a:t>Miscellaneous Issues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F8A1F32-172A-0E5E-9FAD-DD16ECF971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A23B4F-A5F1-6E82-2C2C-A066F1530393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According to the 2024  </a:t>
            </a:r>
            <a:r>
              <a:rPr lang="en-US" dirty="0" err="1"/>
              <a:t>Pharmacy,Purchasing</a:t>
            </a:r>
            <a:r>
              <a:rPr lang="en-US" dirty="0"/>
              <a:t> and Products Survey</a:t>
            </a:r>
          </a:p>
          <a:p>
            <a:r>
              <a:rPr lang="en-US" dirty="0"/>
              <a:t>Patients incidents involving compounding errors were 29% that’s almost 3 of 10 patients that are affected</a:t>
            </a:r>
          </a:p>
        </p:txBody>
      </p:sp>
    </p:spTree>
    <p:extLst>
      <p:ext uri="{BB962C8B-B14F-4D97-AF65-F5344CB8AC3E}">
        <p14:creationId xmlns:p14="http://schemas.microsoft.com/office/powerpoint/2010/main" val="1667094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4998-5023-FAAD-8B45-F77C9AB77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Lets Talk </a:t>
            </a:r>
            <a:r>
              <a:rPr lang="en-US" dirty="0" err="1"/>
              <a:t>bout’Bugs</a:t>
            </a:r>
            <a:r>
              <a:rPr lang="en-US" dirty="0"/>
              <a:t>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29089-DB78-45E1-9A9A-0F0B859601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42AF6A-7750-8376-1185-A5785BC8CE2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Greatest risk is from growth of microbes in a CSP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78AB2C-7BA4-B2CC-A18E-0F40615D8A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F83DF7C-0F8D-0007-592A-EB5A26ED6629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Even normally “innocuous” microbes could cause harm to patients</a:t>
            </a:r>
          </a:p>
          <a:p>
            <a:r>
              <a:rPr lang="en-US" dirty="0"/>
              <a:t>-Bacteria, Fungi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48D5CC-D384-9B93-0014-CDF694B06F7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824EDDE-3606-722C-D508-8C69AC7E38E4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Reduce risk by: </a:t>
            </a:r>
          </a:p>
          <a:p>
            <a:r>
              <a:rPr lang="en-US" dirty="0"/>
              <a:t>-Contamination Control</a:t>
            </a:r>
          </a:p>
          <a:p>
            <a:r>
              <a:rPr lang="en-US" dirty="0"/>
              <a:t>-Beyond-use Dates (BUDs)</a:t>
            </a:r>
          </a:p>
        </p:txBody>
      </p:sp>
    </p:spTree>
    <p:extLst>
      <p:ext uri="{BB962C8B-B14F-4D97-AF65-F5344CB8AC3E}">
        <p14:creationId xmlns:p14="http://schemas.microsoft.com/office/powerpoint/2010/main" val="171343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C076B-EE41-E9AA-1D18-80776F905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microbes are in the cleanrooms?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07B649-FE5A-FE49-12B4-0E8D11724D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60CEF-60BD-2B51-0A20-7873BCA5A0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-Air sampling has to be done 2x year for viable and non-viable (Done by an impaction Sampler for the air)</a:t>
            </a:r>
          </a:p>
          <a:p>
            <a:r>
              <a:rPr lang="en-US" dirty="0"/>
              <a:t>Surface sampling is now done monthly (this can be done by contact plates)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25B1F-D6E7-1E19-D014-A8B011FCDB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DC1F94-17A0-39ED-D3E6-3279DF13A3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89" y="3303917"/>
            <a:ext cx="4045788" cy="2715884"/>
          </a:xfrm>
        </p:spPr>
      </p:pic>
    </p:spTree>
    <p:extLst>
      <p:ext uri="{BB962C8B-B14F-4D97-AF65-F5344CB8AC3E}">
        <p14:creationId xmlns:p14="http://schemas.microsoft.com/office/powerpoint/2010/main" val="1839538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2EB2A-A306-F6DD-C0C6-3190B93DC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Hazardous Drugs Health Risk from Exposure to HDs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3A11F4-86B8-3992-75E6-4D52DEB5FA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159813-8992-355B-B65E-4ABEE665E8AD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/>
              <a:t>Genotoxic effects ‒ The studies have found that the Nucleic Acids in our bodies are affected by HDS if appropriate precautions are not taken</a:t>
            </a:r>
          </a:p>
          <a:p>
            <a:r>
              <a:rPr lang="en-US" dirty="0"/>
              <a:t>This leads to Cancer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5FDD91-DFB1-3661-6F01-E3DD98ED91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88BA2A9-5C2A-D00A-4B92-213EE83C094F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r>
              <a:rPr lang="en-US" dirty="0"/>
              <a:t>Cancer occurrence</a:t>
            </a:r>
          </a:p>
          <a:p>
            <a:r>
              <a:rPr lang="en-US" dirty="0"/>
              <a:t>-Non-melanoma skin cancer (1.5 fold increase in pharmacy techs)</a:t>
            </a:r>
          </a:p>
          <a:p>
            <a:r>
              <a:rPr lang="en-US" dirty="0"/>
              <a:t>-Increase in acute Leukemia (Nurses) who administer Chemotherapy drugs</a:t>
            </a:r>
          </a:p>
          <a:p>
            <a:r>
              <a:rPr lang="en-US" dirty="0"/>
              <a:t>-All cancer types(3.3 fold increase in nurses)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DAA0541-9568-8214-685A-BA76711871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21E39E-2A34-1784-2A61-8089CE682D6B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r>
              <a:rPr lang="en-US" dirty="0"/>
              <a:t>Adverse reproductive outcomes</a:t>
            </a:r>
          </a:p>
          <a:p>
            <a:r>
              <a:rPr lang="en-US" dirty="0"/>
              <a:t>-Infertility (1.4 fold increase)</a:t>
            </a:r>
          </a:p>
          <a:p>
            <a:r>
              <a:rPr lang="en-US" dirty="0"/>
              <a:t>-Miscarriage (2 to 3.5 fold increase)</a:t>
            </a:r>
          </a:p>
          <a:p>
            <a:r>
              <a:rPr lang="en-US" dirty="0"/>
              <a:t>-Learning disabilities in offspring (2.6 </a:t>
            </a:r>
            <a:r>
              <a:rPr lang="en-US"/>
              <a:t>fold increase)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597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915D3B0-84FE-1F77-899F-088592DAEE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Does the Cat (HD) Get Out of the Bag?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899208F-13D7-EBE6-72BF-D10432CBB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36552" y="1930756"/>
            <a:ext cx="8179815" cy="461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2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281</TotalTime>
  <Words>382</Words>
  <Application>Microsoft Office PowerPoint</Application>
  <PresentationFormat>Widescreen</PresentationFormat>
  <Paragraphs>48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Century Gothic</vt:lpstr>
      <vt:lpstr>Wingdings 3</vt:lpstr>
      <vt:lpstr>Ion Boardroom</vt:lpstr>
      <vt:lpstr>Bugs, Drugs, and Disinfectants in Your Compounding Pharmacy</vt:lpstr>
      <vt:lpstr>Learning Objectives</vt:lpstr>
      <vt:lpstr>What is a Compounding Pharmacy?</vt:lpstr>
      <vt:lpstr>Why are Pharmacies Inspected?</vt:lpstr>
      <vt:lpstr>When inspecting pharmacies they are looking for:</vt:lpstr>
      <vt:lpstr>Now Lets Talk bout’Bugs!</vt:lpstr>
      <vt:lpstr>How many microbes are in the cleanrooms?</vt:lpstr>
      <vt:lpstr>Hazardous Drugs Health Risk from Exposure to HDs</vt:lpstr>
      <vt:lpstr>How Does the Cat (HD) Get Out of the Bag?</vt:lpstr>
      <vt:lpstr>PowerPoint Presentation</vt:lpstr>
      <vt:lpstr>PowerPoint Presentation</vt:lpstr>
      <vt:lpstr>Decontamination of HD Spills, Residue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Bugs, Drugs, and Disinfectants in Your Compounding Pharmacy</dc:title>
  <dc:creator>administrator@cvmed.net</dc:creator>
  <cp:lastModifiedBy>administrator@cvmed.net</cp:lastModifiedBy>
  <cp:revision>2</cp:revision>
  <dcterms:created xsi:type="dcterms:W3CDTF">2024-07-15T20:03:06Z</dcterms:created>
  <dcterms:modified xsi:type="dcterms:W3CDTF">2024-07-16T17:38:24Z</dcterms:modified>
</cp:coreProperties>
</file>