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59" r:id="rId5"/>
    <p:sldId id="3813" r:id="rId6"/>
    <p:sldId id="3825" r:id="rId7"/>
    <p:sldId id="3839" r:id="rId8"/>
    <p:sldId id="3904" r:id="rId9"/>
    <p:sldId id="3794" r:id="rId10"/>
    <p:sldId id="3903" r:id="rId11"/>
    <p:sldId id="3902" r:id="rId12"/>
    <p:sldId id="3900" r:id="rId13"/>
    <p:sldId id="3892" r:id="rId14"/>
    <p:sldId id="379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B7FD70-C9BB-4BC9-BC76-602C225FDD1C}" v="8" dt="2024-03-25T14:24:06.1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36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847865-BE1D-4247-8089-AD4A60E68A03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4CAF33-6A93-4BFB-8274-3FDE07E4F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317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1DD3B-FEC5-49CA-B9E6-5C23A30CEAE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689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1DD3B-FEC5-49CA-B9E6-5C23A30CEAE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04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45BF2E-80A1-6781-AF5E-E50F226571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9EB3CD0-D73C-7893-0E08-0C442CE5BE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93CD5E7-C1D4-21A1-AA7C-A4B6DA85D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D334-8BA2-4611-A7B0-B67E94C2E722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906DC24-00F7-964E-642F-9289C6438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DDFE260-38BA-40DB-30C5-43FFB5CDC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A758-8242-4631-9BC2-6BD2A3D3C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016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242FC1-A087-3A1E-33E7-648032045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46B1C98-0796-D98B-6C52-B7F36A0081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954FF06-8623-08BB-A9B6-499D60DAC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D334-8BA2-4611-A7B0-B67E94C2E722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0895E60-65ED-B8CB-5821-971DD8E65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25FBB60-5876-408A-4BC5-1C8ACAF18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A758-8242-4631-9BC2-6BD2A3D3C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355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9375D09-11B6-A93A-24E2-6682125DA8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16D6740-4B96-E3BA-C74F-299B98023A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3C4CC96-56AD-D31C-B321-14DF1AA2E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D334-8BA2-4611-A7B0-B67E94C2E722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C03ADD3-AF27-7FF6-AD72-9C66DFC5F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1F1300C-0B26-6A5B-1745-A852D09ED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A758-8242-4631-9BC2-6BD2A3D3C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8466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33E6B5-93E3-44B7-9770-84E037C197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411" y="1319719"/>
            <a:ext cx="11668467" cy="290482"/>
          </a:xfrm>
          <a:prstGeom prst="rect">
            <a:avLst/>
          </a:prstGeom>
        </p:spPr>
        <p:txBody>
          <a:bodyPr/>
          <a:lstStyle>
            <a:lvl1pPr>
              <a:defRPr sz="1800" b="1" spc="40" baseline="0">
                <a:solidFill>
                  <a:srgbClr val="004874"/>
                </a:solidFill>
                <a:latin typeface="Gotham Medium" panose="02000604030000020004" pitchFamily="50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SUBTITLE IF NECESSARY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B857B76-4426-4FD7-956E-0CD400C4434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59921" y="1851380"/>
            <a:ext cx="11668467" cy="3829050"/>
          </a:xfrm>
          <a:prstGeom prst="rect">
            <a:avLst/>
          </a:prstGeom>
        </p:spPr>
        <p:txBody>
          <a:bodyPr/>
          <a:lstStyle>
            <a:lvl1pPr>
              <a:lnSpc>
                <a:spcPts val="2300"/>
              </a:lnSpc>
              <a:defRPr sz="1800">
                <a:solidFill>
                  <a:schemeClr val="bg2">
                    <a:lumMod val="25000"/>
                  </a:schemeClr>
                </a:solidFill>
                <a:latin typeface="Gotham Book" panose="02000604040000020004" pitchFamily="50" charset="0"/>
                <a:cs typeface="Arial" panose="020B0604020202020204" pitchFamily="34" charset="0"/>
              </a:defRPr>
            </a:lvl1pPr>
            <a:lvl2pPr>
              <a:lnSpc>
                <a:spcPts val="2300"/>
              </a:lnSpc>
              <a:defRPr sz="1800">
                <a:solidFill>
                  <a:schemeClr val="bg2">
                    <a:lumMod val="25000"/>
                  </a:schemeClr>
                </a:solidFill>
                <a:latin typeface="Gotham Book" panose="02000604040000020004" pitchFamily="50" charset="0"/>
                <a:cs typeface="Arial" panose="020B0604020202020204" pitchFamily="34" charset="0"/>
              </a:defRPr>
            </a:lvl2pPr>
            <a:lvl3pPr>
              <a:lnSpc>
                <a:spcPts val="2300"/>
              </a:lnSpc>
              <a:defRPr sz="1800">
                <a:solidFill>
                  <a:schemeClr val="bg2">
                    <a:lumMod val="25000"/>
                  </a:schemeClr>
                </a:solidFill>
                <a:latin typeface="Gotham Book" panose="02000604040000020004" pitchFamily="50" charset="0"/>
                <a:cs typeface="Arial" panose="020B0604020202020204" pitchFamily="34" charset="0"/>
              </a:defRPr>
            </a:lvl3pPr>
            <a:lvl4pPr>
              <a:lnSpc>
                <a:spcPts val="2300"/>
              </a:lnSpc>
              <a:defRPr sz="1800">
                <a:solidFill>
                  <a:schemeClr val="bg2">
                    <a:lumMod val="25000"/>
                  </a:schemeClr>
                </a:solidFill>
                <a:latin typeface="Gotham Book" panose="02000604040000020004" pitchFamily="50" charset="0"/>
                <a:cs typeface="Arial" panose="020B0604020202020204" pitchFamily="34" charset="0"/>
              </a:defRPr>
            </a:lvl4pPr>
            <a:lvl5pPr>
              <a:lnSpc>
                <a:spcPts val="2300"/>
              </a:lnSpc>
              <a:defRPr sz="1800">
                <a:solidFill>
                  <a:schemeClr val="bg2">
                    <a:lumMod val="25000"/>
                  </a:schemeClr>
                </a:solidFill>
                <a:latin typeface="Gotham Book" panose="02000604040000020004" pitchFamily="50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C0E3EFB9-F4B9-4829-81A8-443E31EA51E7}"/>
              </a:ext>
            </a:extLst>
          </p:cNvPr>
          <p:cNvSpPr/>
          <p:nvPr userDrawn="1"/>
        </p:nvSpPr>
        <p:spPr>
          <a:xfrm>
            <a:off x="0" y="6820457"/>
            <a:ext cx="12192000" cy="45719"/>
          </a:xfrm>
          <a:prstGeom prst="rect">
            <a:avLst/>
          </a:prstGeom>
          <a:solidFill>
            <a:srgbClr val="009D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C33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5B75C965-3F47-40EA-B332-91CD16F431C7}"/>
              </a:ext>
            </a:extLst>
          </p:cNvPr>
          <p:cNvSpPr/>
          <p:nvPr userDrawn="1"/>
        </p:nvSpPr>
        <p:spPr>
          <a:xfrm>
            <a:off x="3544389" y="-1"/>
            <a:ext cx="8647612" cy="1078541"/>
          </a:xfrm>
          <a:prstGeom prst="rect">
            <a:avLst/>
          </a:prstGeom>
          <a:solidFill>
            <a:srgbClr val="8DC6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Black" panose="020B0A040201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6386348-43FA-42ED-A9C5-4E698C85889A}"/>
              </a:ext>
            </a:extLst>
          </p:cNvPr>
          <p:cNvSpPr/>
          <p:nvPr userDrawn="1"/>
        </p:nvSpPr>
        <p:spPr>
          <a:xfrm>
            <a:off x="0" y="0"/>
            <a:ext cx="3544389" cy="1078541"/>
          </a:xfrm>
          <a:prstGeom prst="rect">
            <a:avLst/>
          </a:prstGeom>
          <a:solidFill>
            <a:srgbClr val="009D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77203F44-5854-4C8E-92FD-6B43A297DB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40192"/>
            <a:ext cx="3131389" cy="1217762"/>
          </a:xfrm>
          <a:prstGeom prst="rect">
            <a:avLst/>
          </a:prstGeom>
        </p:spPr>
      </p:pic>
      <p:sp>
        <p:nvSpPr>
          <p:cNvPr id="18" name="Text Placeholder 16">
            <a:extLst>
              <a:ext uri="{FF2B5EF4-FFF2-40B4-BE49-F238E27FC236}">
                <a16:creationId xmlns:a16="http://schemas.microsoft.com/office/drawing/2014/main" xmlns="" id="{72D0B354-D07B-45B4-8137-75CECC8B4A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05316" y="157719"/>
            <a:ext cx="7796006" cy="3139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Gotham Light" pitchFamily="50" charset="0"/>
              </a:defRPr>
            </a:lvl1pPr>
          </a:lstStyle>
          <a:p>
            <a:pPr lvl="0"/>
            <a:r>
              <a:rPr lang="en-US"/>
              <a:t>NAME OF PRESENTATION</a:t>
            </a:r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xmlns="" id="{7B043FEE-13A8-4BA2-95D4-C708A9B21E6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05316" y="429094"/>
            <a:ext cx="7796006" cy="507831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buNone/>
              <a:defRPr sz="3000" b="1">
                <a:solidFill>
                  <a:schemeClr val="bg1">
                    <a:alpha val="80000"/>
                  </a:schemeClr>
                </a:solidFill>
                <a:latin typeface="Gotham Bold" pitchFamily="50" charset="0"/>
              </a:defRPr>
            </a:lvl1pPr>
          </a:lstStyle>
          <a:p>
            <a:pPr lvl="0"/>
            <a:r>
              <a:rPr lang="en-US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30740098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pattFill prst="zigZ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DC3A4A4-E0EE-4DB1-802D-2DDDADFDEED9}"/>
              </a:ext>
            </a:extLst>
          </p:cNvPr>
          <p:cNvSpPr/>
          <p:nvPr userDrawn="1"/>
        </p:nvSpPr>
        <p:spPr>
          <a:xfrm>
            <a:off x="0" y="433251"/>
            <a:ext cx="3544389" cy="5991497"/>
          </a:xfrm>
          <a:prstGeom prst="rect">
            <a:avLst/>
          </a:prstGeom>
          <a:solidFill>
            <a:srgbClr val="009D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Black" panose="02000604040000020004" pitchFamily="50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841EC06-4BD0-492F-9CDD-2EE93BA99FDA}"/>
              </a:ext>
            </a:extLst>
          </p:cNvPr>
          <p:cNvSpPr/>
          <p:nvPr userDrawn="1"/>
        </p:nvSpPr>
        <p:spPr>
          <a:xfrm>
            <a:off x="3544389" y="433251"/>
            <a:ext cx="8647611" cy="5991497"/>
          </a:xfrm>
          <a:prstGeom prst="rect">
            <a:avLst/>
          </a:prstGeom>
          <a:solidFill>
            <a:srgbClr val="8DC6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Black" panose="02000604040000020004" pitchFamily="50" charset="0"/>
            </a:endParaRP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xmlns="" id="{F945D4A7-D3AD-42DB-9A02-87F86ED9EE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763" y="1694251"/>
            <a:ext cx="5069855" cy="5087897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xmlns="" id="{BB3CFA5D-60B4-4973-9106-CA51FA4A66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49529" y="41763"/>
            <a:ext cx="5069855" cy="50878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72035DB-AEDF-494D-9AAB-76A93D30905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85712"/>
            <a:ext cx="3131389" cy="121776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BA6B9D10-BDD2-4EE6-90B7-74F9E3422E30}"/>
              </a:ext>
            </a:extLst>
          </p:cNvPr>
          <p:cNvSpPr/>
          <p:nvPr userDrawn="1"/>
        </p:nvSpPr>
        <p:spPr>
          <a:xfrm>
            <a:off x="0" y="6820457"/>
            <a:ext cx="12192000" cy="45719"/>
          </a:xfrm>
          <a:prstGeom prst="rect">
            <a:avLst/>
          </a:prstGeom>
          <a:solidFill>
            <a:srgbClr val="009D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C3300"/>
              </a:solidFill>
              <a:latin typeface="Gotham Black" panose="02000604040000020004" pitchFamily="50" charset="0"/>
            </a:endParaRP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xmlns="" id="{B5C4DA6B-4A47-4809-A0F9-5E46B065BC1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51070" y="1829543"/>
            <a:ext cx="7796006" cy="3970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200">
                <a:solidFill>
                  <a:schemeClr val="bg1"/>
                </a:solidFill>
                <a:latin typeface="Gotham Light" pitchFamily="50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PRESENTED TO</a:t>
            </a:r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xmlns="" id="{0B098CBF-C889-45ED-B622-DC801F8E83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51070" y="2188680"/>
            <a:ext cx="7796006" cy="3970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200">
                <a:solidFill>
                  <a:schemeClr val="bg1"/>
                </a:solidFill>
                <a:latin typeface="Gotham Light" pitchFamily="50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PRESENTATION DATE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91F101D1-68CD-4908-9998-968EE4EAB10D}"/>
              </a:ext>
            </a:extLst>
          </p:cNvPr>
          <p:cNvCxnSpPr/>
          <p:nvPr userDrawn="1"/>
        </p:nvCxnSpPr>
        <p:spPr>
          <a:xfrm>
            <a:off x="3851070" y="3142807"/>
            <a:ext cx="535577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16">
            <a:extLst>
              <a:ext uri="{FF2B5EF4-FFF2-40B4-BE49-F238E27FC236}">
                <a16:creationId xmlns:a16="http://schemas.microsoft.com/office/drawing/2014/main" xmlns="" id="{A0180E2F-8C74-4B3F-B4B0-87404041252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54764" y="3557038"/>
            <a:ext cx="7796006" cy="646331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buNone/>
              <a:defRPr sz="4000" b="1">
                <a:solidFill>
                  <a:schemeClr val="bg1"/>
                </a:solidFill>
                <a:latin typeface="Gotham Bold" pitchFamily="50" charset="0"/>
              </a:defRPr>
            </a:lvl1pPr>
          </a:lstStyle>
          <a:p>
            <a:pPr lvl="0"/>
            <a:r>
              <a:rPr lang="en-US"/>
              <a:t>NAME OF PRESENTATION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xmlns="" id="{9942A021-49D1-4349-9C27-C5A0F36666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54764" y="5615622"/>
            <a:ext cx="7796006" cy="3231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ts val="1800"/>
              </a:lnSpc>
              <a:buNone/>
              <a:defRPr sz="1600">
                <a:solidFill>
                  <a:schemeClr val="bg1"/>
                </a:solidFill>
                <a:latin typeface="Gotham Light" pitchFamily="50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Presented By</a:t>
            </a:r>
          </a:p>
        </p:txBody>
      </p:sp>
    </p:spTree>
    <p:extLst>
      <p:ext uri="{BB962C8B-B14F-4D97-AF65-F5344CB8AC3E}">
        <p14:creationId xmlns:p14="http://schemas.microsoft.com/office/powerpoint/2010/main" val="2152549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FF317C-FF49-1A45-7167-79F540EAB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D0D3BA3-227B-1C75-CAF5-EA76E3EB7E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B7A70B4-C4B8-FAA3-C84A-B60C777D8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D334-8BA2-4611-A7B0-B67E94C2E722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137A278-2EB0-F4F6-D315-95AC22DEC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F1D8DC5-0C6B-6A13-E5B0-36CEE69EA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A758-8242-4631-9BC2-6BD2A3D3C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723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B0F161-7921-F747-8EB5-1DEB3ACE2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8CBF95B-1AD9-FA5B-1E03-F18DE65A81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F5F07C0-68B4-5D2A-C525-2975A23C6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D334-8BA2-4611-A7B0-B67E94C2E722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4DB6C8-DB83-29B7-1766-DBA442F14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9487556-98B3-AFB2-1A9C-A362D6E31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A758-8242-4631-9BC2-6BD2A3D3C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8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ADD5CF-7F9C-86C7-A4FA-F0BB91B2F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1294F1B-5F23-C053-6AA2-E9B02774B9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61D5DF6-6EB0-70CD-9C14-F7AC0D5C8C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1EF55F2-C922-5E64-5759-FA3D5C8DA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D334-8BA2-4611-A7B0-B67E94C2E722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745D8B3-2A5D-FC17-2D2E-5FB0E9FDA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2D2F82E-CA59-4CA2-0C30-B5A24F8FF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A758-8242-4631-9BC2-6BD2A3D3C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194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EA313C-CEC4-654D-CDEF-F8DFB6953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222103D-79E3-753E-89C9-F314625B16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FCCB780-5CA9-45FE-058E-A43F91E451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7134233-CEBA-B97A-929B-0AB8430075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3D5D38C-967E-C5FF-FC1F-E096C9736E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8A455F4-9AC1-EC38-EEFF-5CE5C4397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D334-8BA2-4611-A7B0-B67E94C2E722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C5CEE26-8839-B705-8EC5-11AC690C5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FDC42B2-7633-13AC-1815-7EB058D3E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A758-8242-4631-9BC2-6BD2A3D3C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796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6A6064-DAA1-AF31-55F4-F4D847446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10E7CB8-60AA-0017-7032-B95FD877C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D334-8BA2-4611-A7B0-B67E94C2E722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B1F1046-478F-C1C9-C18D-F53012D5B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1BDC72E-691B-F6CA-222E-B6867833D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A758-8242-4631-9BC2-6BD2A3D3C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072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46D6EED-4EE9-F59E-BA22-A1F8A9AFF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D334-8BA2-4611-A7B0-B67E94C2E722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7BEE38A-DD84-339B-D52D-53F731976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C2B4AE4-386B-DD88-F3B1-5B4A77A9C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A758-8242-4631-9BC2-6BD2A3D3C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251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B24534-B787-1B6F-3182-D7D34073F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84AA1FF-BCE7-7E3F-286A-BCA8543D43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FFE04F5-5C49-B300-D67C-6553BC678A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8A10215-DAD3-6236-DF55-E5909EC01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D334-8BA2-4611-A7B0-B67E94C2E722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BBC155B-F59F-0830-EEA8-4825EDAD2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B73DB98-79E9-3107-6B8C-BCCC985C4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A758-8242-4631-9BC2-6BD2A3D3C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260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A4D6F3-0761-C580-28EC-B37C6A2ED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1BA608A-E603-9BFD-90B0-7F5947499C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0537A63-0A74-3360-871D-C189F51575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5165304-63F9-5FD4-CD29-2C1772836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D334-8BA2-4611-A7B0-B67E94C2E722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58C142A-5FB4-AF22-5220-2D9B68188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629E664-E109-DE49-0904-69829B16E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A758-8242-4631-9BC2-6BD2A3D3C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878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D6FB868-C733-2815-7B5E-8C2369535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150D950-B0E5-B25F-2C3C-AECFEF05C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8639E78-2A5E-FFBB-0E1E-FFE312DEEE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8D334-8BA2-4611-A7B0-B67E94C2E722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C18362C-3107-0E94-1CBB-EF4CAAA497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E74C9A2-4C6E-8CB3-4686-FA4D174CC0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B6A758-8242-4631-9BC2-6BD2A3D3C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715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ketchfab.com/3d-models/low-poly-mail-letter-1be10834113c4f40b79250521a734d14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rcapparell@apic.org" TargetMode="External"/><Relationship Id="rId2" Type="http://schemas.openxmlformats.org/officeDocument/2006/relationships/hyperlink" Target="mailto:rchowdhury@apic.org" TargetMode="Externa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www.higheredjobs.com/Articles/articleDisplay.cfm?ID=2698" TargetMode="Externa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DE94A31-B516-4810-8DAA-E66D1E6072A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724791" y="2494093"/>
            <a:ext cx="7796006" cy="424732"/>
          </a:xfrm>
        </p:spPr>
        <p:txBody>
          <a:bodyPr/>
          <a:lstStyle/>
          <a:p>
            <a:r>
              <a:rPr lang="en-US" sz="2400"/>
              <a:t>Chapter Legislative Representative Meeting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D20A5E0-7DC5-45A7-905B-3C90F6B8B2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24791" y="3429000"/>
            <a:ext cx="7796006" cy="397032"/>
          </a:xfrm>
        </p:spPr>
        <p:txBody>
          <a:bodyPr/>
          <a:lstStyle/>
          <a:p>
            <a:r>
              <a:rPr lang="en-US" dirty="0"/>
              <a:t>March 25, 2024</a:t>
            </a:r>
          </a:p>
        </p:txBody>
      </p:sp>
    </p:spTree>
    <p:extLst>
      <p:ext uri="{BB962C8B-B14F-4D97-AF65-F5344CB8AC3E}">
        <p14:creationId xmlns:p14="http://schemas.microsoft.com/office/powerpoint/2010/main" val="1865109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729B74A-841D-C8FF-F00F-AFA5ABF43E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50926" y="337566"/>
            <a:ext cx="7796006" cy="507831"/>
          </a:xfrm>
        </p:spPr>
        <p:txBody>
          <a:bodyPr>
            <a:no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Federal Environment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47D4FB-D9E4-FE44-5055-DDBF9E56B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089" y="1342148"/>
            <a:ext cx="11668467" cy="290482"/>
          </a:xfrm>
        </p:spPr>
        <p:txBody>
          <a:bodyPr>
            <a:no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FY 2024 Appropriations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7B33652A-100B-94E5-BB5F-5862F72116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3198791"/>
              </p:ext>
            </p:extLst>
          </p:nvPr>
        </p:nvGraphicFramePr>
        <p:xfrm>
          <a:off x="0" y="0"/>
          <a:ext cx="12192000" cy="6806242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5796287">
                  <a:extLst>
                    <a:ext uri="{9D8B030D-6E8A-4147-A177-3AD203B41FA5}">
                      <a16:colId xmlns:a16="http://schemas.microsoft.com/office/drawing/2014/main" xmlns="" val="2664128109"/>
                    </a:ext>
                  </a:extLst>
                </a:gridCol>
                <a:gridCol w="2611989">
                  <a:extLst>
                    <a:ext uri="{9D8B030D-6E8A-4147-A177-3AD203B41FA5}">
                      <a16:colId xmlns:a16="http://schemas.microsoft.com/office/drawing/2014/main" xmlns="" val="1289016606"/>
                    </a:ext>
                  </a:extLst>
                </a:gridCol>
                <a:gridCol w="2074946">
                  <a:extLst>
                    <a:ext uri="{9D8B030D-6E8A-4147-A177-3AD203B41FA5}">
                      <a16:colId xmlns:a16="http://schemas.microsoft.com/office/drawing/2014/main" xmlns="" val="4222442584"/>
                    </a:ext>
                  </a:extLst>
                </a:gridCol>
                <a:gridCol w="1708778">
                  <a:extLst>
                    <a:ext uri="{9D8B030D-6E8A-4147-A177-3AD203B41FA5}">
                      <a16:colId xmlns:a16="http://schemas.microsoft.com/office/drawing/2014/main" xmlns="" val="3448820439"/>
                    </a:ext>
                  </a:extLst>
                </a:gridCol>
              </a:tblGrid>
              <a:tr h="8249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kern="100" dirty="0">
                          <a:effectLst/>
                        </a:rPr>
                        <a:t>Funding Level</a:t>
                      </a:r>
                      <a:endParaRPr lang="en-US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kern="100" dirty="0">
                          <a:effectLst/>
                        </a:rPr>
                        <a:t/>
                      </a:r>
                      <a:br>
                        <a:rPr lang="en-US" sz="1600" kern="100" dirty="0">
                          <a:effectLst/>
                        </a:rPr>
                      </a:br>
                      <a:r>
                        <a:rPr lang="en-US" sz="1600" kern="100" dirty="0">
                          <a:effectLst/>
                        </a:rPr>
                        <a:t>FY 2025 </a:t>
                      </a:r>
                      <a:br>
                        <a:rPr lang="en-US" sz="1600" kern="100" dirty="0">
                          <a:effectLst/>
                        </a:rPr>
                      </a:br>
                      <a:r>
                        <a:rPr lang="en-US" sz="1600" kern="100" dirty="0">
                          <a:effectLst/>
                        </a:rPr>
                        <a:t>President Budget</a:t>
                      </a:r>
                      <a:endParaRPr lang="en-US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kern="100">
                          <a:effectLst/>
                        </a:rPr>
                        <a:t>FY 2024</a:t>
                      </a:r>
                      <a:endParaRPr lang="en-US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kern="100" dirty="0">
                          <a:effectLst/>
                        </a:rPr>
                        <a:t>FY 2023</a:t>
                      </a:r>
                      <a:endParaRPr lang="en-US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b"/>
                </a:tc>
                <a:extLst>
                  <a:ext uri="{0D108BD9-81ED-4DB2-BD59-A6C34878D82A}">
                    <a16:rowId xmlns:a16="http://schemas.microsoft.com/office/drawing/2014/main" xmlns="" val="3366270440"/>
                  </a:ext>
                </a:extLst>
              </a:tr>
              <a:tr h="54660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kern="100" dirty="0">
                          <a:effectLst/>
                        </a:rPr>
                        <a:t>Advanced Molecular Detection</a:t>
                      </a:r>
                      <a:endParaRPr lang="en-US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kern="100" dirty="0">
                          <a:effectLst/>
                        </a:rPr>
                        <a:t/>
                      </a:r>
                      <a:br>
                        <a:rPr lang="en-US" sz="1600" kern="100" dirty="0">
                          <a:effectLst/>
                        </a:rPr>
                      </a:br>
                      <a:r>
                        <a:rPr lang="en-US" sz="1600" kern="100" dirty="0">
                          <a:effectLst/>
                        </a:rPr>
                        <a:t>$40M</a:t>
                      </a:r>
                      <a:endParaRPr lang="en-US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kern="100">
                          <a:effectLst/>
                        </a:rPr>
                        <a:t>$40M</a:t>
                      </a:r>
                      <a:endParaRPr lang="en-US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kern="100">
                          <a:effectLst/>
                        </a:rPr>
                        <a:t>$40M</a:t>
                      </a:r>
                      <a:endParaRPr lang="en-US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b"/>
                </a:tc>
                <a:extLst>
                  <a:ext uri="{0D108BD9-81ED-4DB2-BD59-A6C34878D82A}">
                    <a16:rowId xmlns:a16="http://schemas.microsoft.com/office/drawing/2014/main" xmlns="" val="3868235941"/>
                  </a:ext>
                </a:extLst>
              </a:tr>
              <a:tr h="82499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kern="100" dirty="0">
                          <a:effectLst/>
                        </a:rPr>
                        <a:t>Agency for Healthcare Research and Quality</a:t>
                      </a:r>
                      <a:endParaRPr lang="en-US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kern="100">
                          <a:effectLst/>
                        </a:rPr>
                        <a:t/>
                      </a:r>
                      <a:br>
                        <a:rPr lang="en-US" sz="1600" kern="100">
                          <a:effectLst/>
                        </a:rPr>
                      </a:br>
                      <a:r>
                        <a:rPr lang="en-US" sz="1600" kern="100">
                          <a:effectLst/>
                        </a:rPr>
                        <a:t/>
                      </a:r>
                      <a:br>
                        <a:rPr lang="en-US" sz="1600" kern="100">
                          <a:effectLst/>
                        </a:rPr>
                      </a:br>
                      <a:r>
                        <a:rPr lang="en-US" sz="1600" kern="100">
                          <a:effectLst/>
                        </a:rPr>
                        <a:t>$387.3M</a:t>
                      </a:r>
                      <a:endParaRPr lang="en-US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kern="100">
                          <a:effectLst/>
                        </a:rPr>
                        <a:t>$369M</a:t>
                      </a:r>
                      <a:endParaRPr lang="en-US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kern="100">
                          <a:effectLst/>
                        </a:rPr>
                        <a:t>$373.5M</a:t>
                      </a:r>
                      <a:endParaRPr lang="en-US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b"/>
                </a:tc>
                <a:extLst>
                  <a:ext uri="{0D108BD9-81ED-4DB2-BD59-A6C34878D82A}">
                    <a16:rowId xmlns:a16="http://schemas.microsoft.com/office/drawing/2014/main" xmlns="" val="1424281961"/>
                  </a:ext>
                </a:extLst>
              </a:tr>
              <a:tr h="54660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kern="100">
                          <a:effectLst/>
                        </a:rPr>
                        <a:t>Antibiotic Solutions Resistance Initiative</a:t>
                      </a:r>
                      <a:endParaRPr lang="en-US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kern="100">
                          <a:effectLst/>
                        </a:rPr>
                        <a:t/>
                      </a:r>
                      <a:br>
                        <a:rPr lang="en-US" sz="1600" kern="100">
                          <a:effectLst/>
                        </a:rPr>
                      </a:br>
                      <a:r>
                        <a:rPr lang="en-US" sz="1600" kern="100">
                          <a:effectLst/>
                        </a:rPr>
                        <a:t>$207M</a:t>
                      </a:r>
                      <a:endParaRPr lang="en-US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kern="100" dirty="0">
                          <a:effectLst/>
                        </a:rPr>
                        <a:t>$197M</a:t>
                      </a:r>
                      <a:endParaRPr lang="en-US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kern="100">
                          <a:effectLst/>
                        </a:rPr>
                        <a:t>$197M</a:t>
                      </a:r>
                      <a:endParaRPr lang="en-US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b"/>
                </a:tc>
                <a:extLst>
                  <a:ext uri="{0D108BD9-81ED-4DB2-BD59-A6C34878D82A}">
                    <a16:rowId xmlns:a16="http://schemas.microsoft.com/office/drawing/2014/main" xmlns="" val="1681628129"/>
                  </a:ext>
                </a:extLst>
              </a:tr>
              <a:tr h="33873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kern="100" dirty="0">
                          <a:effectLst/>
                        </a:rPr>
                        <a:t>Center for Forecasting and Outbreak Analytics</a:t>
                      </a:r>
                      <a:endParaRPr lang="en-US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kern="100">
                          <a:effectLst/>
                        </a:rPr>
                        <a:t/>
                      </a:r>
                      <a:br>
                        <a:rPr lang="en-US" sz="1600" kern="100">
                          <a:effectLst/>
                        </a:rPr>
                      </a:br>
                      <a:r>
                        <a:rPr lang="en-US" sz="1600" kern="100">
                          <a:effectLst/>
                        </a:rPr>
                        <a:t/>
                      </a:r>
                      <a:br>
                        <a:rPr lang="en-US" sz="1600" kern="100">
                          <a:effectLst/>
                        </a:rPr>
                      </a:br>
                      <a:r>
                        <a:rPr lang="en-US" sz="1600" kern="100">
                          <a:effectLst/>
                        </a:rPr>
                        <a:t>$50M</a:t>
                      </a:r>
                      <a:endParaRPr lang="en-US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kern="100">
                          <a:effectLst/>
                        </a:rPr>
                        <a:t>$50M</a:t>
                      </a:r>
                      <a:endParaRPr lang="en-US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kern="100">
                          <a:effectLst/>
                        </a:rPr>
                        <a:t>$55M* </a:t>
                      </a:r>
                      <a:endParaRPr lang="en-US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b"/>
                </a:tc>
                <a:extLst>
                  <a:ext uri="{0D108BD9-81ED-4DB2-BD59-A6C34878D82A}">
                    <a16:rowId xmlns:a16="http://schemas.microsoft.com/office/drawing/2014/main" xmlns="" val="2373632337"/>
                  </a:ext>
                </a:extLst>
              </a:tr>
              <a:tr h="82499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kern="100" dirty="0">
                          <a:effectLst/>
                        </a:rPr>
                        <a:t>Centers for Disease Control and Prevention</a:t>
                      </a:r>
                      <a:endParaRPr lang="en-US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kern="100" dirty="0">
                          <a:effectLst/>
                        </a:rPr>
                        <a:t/>
                      </a:r>
                      <a:br>
                        <a:rPr lang="en-US" sz="1600" kern="100" dirty="0">
                          <a:effectLst/>
                        </a:rPr>
                      </a:br>
                      <a:r>
                        <a:rPr lang="en-US" sz="1600" kern="100" dirty="0">
                          <a:effectLst/>
                        </a:rPr>
                        <a:t/>
                      </a:r>
                      <a:br>
                        <a:rPr lang="en-US" sz="1600" kern="100" dirty="0">
                          <a:effectLst/>
                        </a:rPr>
                      </a:br>
                      <a:r>
                        <a:rPr lang="en-US" sz="1600" kern="100" dirty="0">
                          <a:effectLst/>
                        </a:rPr>
                        <a:t>$9.683B</a:t>
                      </a:r>
                      <a:endParaRPr lang="en-US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kern="100">
                          <a:effectLst/>
                        </a:rPr>
                        <a:t>$9.2B</a:t>
                      </a:r>
                      <a:endParaRPr lang="en-US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kern="100">
                          <a:effectLst/>
                        </a:rPr>
                        <a:t>$9.2B</a:t>
                      </a:r>
                      <a:endParaRPr lang="en-US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b"/>
                </a:tc>
                <a:extLst>
                  <a:ext uri="{0D108BD9-81ED-4DB2-BD59-A6C34878D82A}">
                    <a16:rowId xmlns:a16="http://schemas.microsoft.com/office/drawing/2014/main" xmlns="" val="1017442518"/>
                  </a:ext>
                </a:extLst>
              </a:tr>
              <a:tr h="82499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kern="100">
                          <a:effectLst/>
                        </a:rPr>
                        <a:t>Department of Health and Human Services</a:t>
                      </a:r>
                      <a:endParaRPr lang="en-US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kern="100" dirty="0">
                          <a:effectLst/>
                        </a:rPr>
                        <a:t/>
                      </a:r>
                      <a:br>
                        <a:rPr lang="en-US" sz="1600" kern="100" dirty="0">
                          <a:effectLst/>
                        </a:rPr>
                      </a:br>
                      <a:r>
                        <a:rPr lang="en-US" sz="1600" kern="100" dirty="0">
                          <a:effectLst/>
                        </a:rPr>
                        <a:t/>
                      </a:r>
                      <a:br>
                        <a:rPr lang="en-US" sz="1600" kern="100" dirty="0">
                          <a:effectLst/>
                        </a:rPr>
                      </a:br>
                      <a:r>
                        <a:rPr lang="en-US" sz="1600" kern="100" dirty="0">
                          <a:effectLst/>
                        </a:rPr>
                        <a:t>$130.7B</a:t>
                      </a:r>
                      <a:endParaRPr lang="en-US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kern="100">
                          <a:effectLst/>
                        </a:rPr>
                        <a:t>$127.3B</a:t>
                      </a:r>
                      <a:endParaRPr lang="en-US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kern="100">
                          <a:effectLst/>
                        </a:rPr>
                        <a:t>$117.5B</a:t>
                      </a:r>
                      <a:endParaRPr lang="en-US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b"/>
                </a:tc>
                <a:extLst>
                  <a:ext uri="{0D108BD9-81ED-4DB2-BD59-A6C34878D82A}">
                    <a16:rowId xmlns:a16="http://schemas.microsoft.com/office/drawing/2014/main" xmlns="" val="678689148"/>
                  </a:ext>
                </a:extLst>
              </a:tr>
              <a:tr h="54660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kern="100">
                          <a:effectLst/>
                        </a:rPr>
                        <a:t>Epidemiology and Laboratory Capacity</a:t>
                      </a:r>
                      <a:endParaRPr lang="en-US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kern="100" dirty="0">
                          <a:effectLst/>
                        </a:rPr>
                        <a:t/>
                      </a:r>
                      <a:br>
                        <a:rPr lang="en-US" sz="1600" kern="100" dirty="0">
                          <a:effectLst/>
                        </a:rPr>
                      </a:br>
                      <a:r>
                        <a:rPr lang="en-US" sz="1600" kern="100" dirty="0">
                          <a:effectLst/>
                        </a:rPr>
                        <a:t>$40M</a:t>
                      </a:r>
                      <a:endParaRPr lang="en-US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kern="100">
                          <a:effectLst/>
                        </a:rPr>
                        <a:t>$40M</a:t>
                      </a:r>
                      <a:endParaRPr lang="en-US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kern="100">
                          <a:effectLst/>
                        </a:rPr>
                        <a:t>$40M</a:t>
                      </a:r>
                      <a:endParaRPr lang="en-US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b"/>
                </a:tc>
                <a:extLst>
                  <a:ext uri="{0D108BD9-81ED-4DB2-BD59-A6C34878D82A}">
                    <a16:rowId xmlns:a16="http://schemas.microsoft.com/office/drawing/2014/main" xmlns="" val="277948139"/>
                  </a:ext>
                </a:extLst>
              </a:tr>
              <a:tr h="54660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kern="100">
                          <a:effectLst/>
                        </a:rPr>
                        <a:t>Healthcare-Associated Infections</a:t>
                      </a:r>
                      <a:endParaRPr lang="en-US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kern="100" dirty="0">
                          <a:effectLst/>
                        </a:rPr>
                        <a:t/>
                      </a:r>
                      <a:br>
                        <a:rPr lang="en-US" sz="1600" kern="100" dirty="0">
                          <a:effectLst/>
                        </a:rPr>
                      </a:br>
                      <a:r>
                        <a:rPr lang="en-US" sz="1600" kern="100" dirty="0">
                          <a:effectLst/>
                        </a:rPr>
                        <a:t>$12M</a:t>
                      </a:r>
                      <a:endParaRPr lang="en-US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kern="100" dirty="0">
                          <a:effectLst/>
                        </a:rPr>
                        <a:t>$12M</a:t>
                      </a:r>
                      <a:endParaRPr lang="en-US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kern="100" dirty="0">
                          <a:effectLst/>
                        </a:rPr>
                        <a:t>$12M</a:t>
                      </a:r>
                      <a:endParaRPr lang="en-US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b"/>
                </a:tc>
                <a:extLst>
                  <a:ext uri="{0D108BD9-81ED-4DB2-BD59-A6C34878D82A}">
                    <a16:rowId xmlns:a16="http://schemas.microsoft.com/office/drawing/2014/main" xmlns="" val="2415171424"/>
                  </a:ext>
                </a:extLst>
              </a:tr>
              <a:tr h="54660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kern="100" dirty="0">
                          <a:effectLst/>
                        </a:rPr>
                        <a:t>National Healthcare Safety Network</a:t>
                      </a:r>
                      <a:endParaRPr lang="en-US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kern="100">
                          <a:effectLst/>
                        </a:rPr>
                        <a:t/>
                      </a:r>
                      <a:br>
                        <a:rPr lang="en-US" sz="1600" kern="100">
                          <a:effectLst/>
                        </a:rPr>
                      </a:br>
                      <a:r>
                        <a:rPr lang="en-US" sz="1600" kern="100">
                          <a:effectLst/>
                        </a:rPr>
                        <a:t>$24M</a:t>
                      </a:r>
                      <a:endParaRPr lang="en-US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kern="100" dirty="0">
                          <a:effectLst/>
                        </a:rPr>
                        <a:t>$50M</a:t>
                      </a:r>
                      <a:endParaRPr lang="en-US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kern="100" dirty="0">
                          <a:effectLst/>
                        </a:rPr>
                        <a:t>$24M</a:t>
                      </a:r>
                      <a:endParaRPr lang="en-US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84" marR="7784" marT="7784" marB="0" anchor="b"/>
                </a:tc>
                <a:extLst>
                  <a:ext uri="{0D108BD9-81ED-4DB2-BD59-A6C34878D82A}">
                    <a16:rowId xmlns:a16="http://schemas.microsoft.com/office/drawing/2014/main" xmlns="" val="3940799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07989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19B3C9-4D0C-4FBB-AE4B-0FC4203E2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21" y="1319719"/>
            <a:ext cx="11667957" cy="290482"/>
          </a:xfrm>
        </p:spPr>
        <p:txBody>
          <a:bodyPr>
            <a:noAutofit/>
          </a:bodyPr>
          <a:lstStyle/>
          <a:p>
            <a:r>
              <a:rPr lang="en-US" sz="2800" dirty="0">
                <a:latin typeface="+mn-lt"/>
              </a:rPr>
              <a:t>118</a:t>
            </a:r>
            <a:r>
              <a:rPr lang="en-US" sz="2800" baseline="30000" dirty="0">
                <a:latin typeface="+mn-lt"/>
              </a:rPr>
              <a:t>th</a:t>
            </a:r>
            <a:r>
              <a:rPr lang="en-US" sz="2800" dirty="0">
                <a:latin typeface="+mn-lt"/>
              </a:rPr>
              <a:t> Congress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9E9E66F-9A29-4E16-BF95-B0EA432776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59921" y="1940832"/>
            <a:ext cx="6267628" cy="4917168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rgbClr val="000000"/>
                </a:solidFill>
                <a:latin typeface="+mn-lt"/>
              </a:rPr>
              <a:t>Representative Kay Granger is stepping down from the Appropriations Committee</a:t>
            </a:r>
          </a:p>
          <a:p>
            <a:endParaRPr lang="en-US" sz="2200" dirty="0">
              <a:solidFill>
                <a:srgbClr val="000000"/>
              </a:solidFill>
              <a:latin typeface="+mn-lt"/>
            </a:endParaRPr>
          </a:p>
          <a:p>
            <a:r>
              <a:rPr lang="en-US" sz="2200" dirty="0">
                <a:solidFill>
                  <a:srgbClr val="000000"/>
                </a:solidFill>
                <a:latin typeface="+mn-lt"/>
              </a:rPr>
              <a:t>Representatives Mike Gallagher (April 19) and Ken Buck (March 22) departures make an even thinner majority</a:t>
            </a:r>
          </a:p>
          <a:p>
            <a:endParaRPr lang="en-US" sz="2200" dirty="0">
              <a:solidFill>
                <a:srgbClr val="000000"/>
              </a:solidFill>
              <a:latin typeface="+mn-lt"/>
            </a:endParaRPr>
          </a:p>
          <a:p>
            <a:r>
              <a:rPr lang="en-US" sz="2200" dirty="0">
                <a:solidFill>
                  <a:srgbClr val="000000"/>
                </a:solidFill>
                <a:latin typeface="+mn-lt"/>
              </a:rPr>
              <a:t>Senate Minority Leader McConnell leaving leadership </a:t>
            </a:r>
            <a:br>
              <a:rPr lang="en-US" sz="2200" dirty="0">
                <a:solidFill>
                  <a:srgbClr val="000000"/>
                </a:solidFill>
                <a:latin typeface="+mn-lt"/>
              </a:rPr>
            </a:br>
            <a:endParaRPr lang="en-US" sz="2200" dirty="0">
              <a:solidFill>
                <a:srgbClr val="000000"/>
              </a:solidFill>
              <a:latin typeface="+mn-lt"/>
            </a:endParaRPr>
          </a:p>
          <a:p>
            <a:r>
              <a:rPr lang="en-US" sz="2200" dirty="0">
                <a:solidFill>
                  <a:srgbClr val="000000"/>
                </a:solidFill>
                <a:latin typeface="+mn-lt"/>
              </a:rPr>
              <a:t>Representative Marjorie Taylor Greene filed a motion to vacate the Speaker</a:t>
            </a:r>
            <a:endParaRPr lang="en-US" dirty="0">
              <a:solidFill>
                <a:srgbClr val="000000"/>
              </a:solidFill>
              <a:latin typeface="+mn-lt"/>
            </a:endParaRPr>
          </a:p>
          <a:p>
            <a:endParaRPr lang="en-US" dirty="0">
              <a:solidFill>
                <a:srgbClr val="000000"/>
              </a:solidFill>
              <a:latin typeface="+mn-lt"/>
            </a:endParaRPr>
          </a:p>
          <a:p>
            <a:endParaRPr lang="en-US" dirty="0">
              <a:solidFill>
                <a:srgbClr val="000000"/>
              </a:solidFill>
              <a:latin typeface="+mn-lt"/>
            </a:endParaRPr>
          </a:p>
          <a:p>
            <a:pPr marL="0" indent="0">
              <a:buNone/>
            </a:pPr>
            <a:endParaRPr lang="en-US" dirty="0">
              <a:latin typeface="+mn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A8E15E8-3C23-6B80-A3CA-F8B969A3F438}"/>
              </a:ext>
            </a:extLst>
          </p:cNvPr>
          <p:cNvSpPr txBox="1"/>
          <p:nvPr/>
        </p:nvSpPr>
        <p:spPr>
          <a:xfrm>
            <a:off x="3672840" y="0"/>
            <a:ext cx="6410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Government Affairs and Practice Guidance Update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xmlns="" id="{D5726D77-A312-42BF-D826-EE309313F624}"/>
              </a:ext>
            </a:extLst>
          </p:cNvPr>
          <p:cNvSpPr txBox="1">
            <a:spLocks/>
          </p:cNvSpPr>
          <p:nvPr/>
        </p:nvSpPr>
        <p:spPr>
          <a:xfrm>
            <a:off x="3805316" y="429094"/>
            <a:ext cx="7796006" cy="507831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>
                    <a:alpha val="80000"/>
                  </a:schemeClr>
                </a:solidFill>
                <a:latin typeface="Gotham Bold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>
                    <a:lumMod val="25000"/>
                  </a:schemeClr>
                </a:solidFill>
                <a:latin typeface="Gotham Book" panose="02000604040000020004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>
                    <a:lumMod val="25000"/>
                  </a:schemeClr>
                </a:solidFill>
                <a:latin typeface="Gotham Book" panose="02000604040000020004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Gotham Book" panose="02000604040000020004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Gotham Book" panose="0200060404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APIC Federal Priorities</a:t>
            </a:r>
          </a:p>
          <a:p>
            <a:endParaRPr lang="en-US"/>
          </a:p>
        </p:txBody>
      </p:sp>
      <p:pic>
        <p:nvPicPr>
          <p:cNvPr id="4" name="Picture 2" descr="The 118th Congress is off to a historic start. See photos of the first day  : The Picture Show : NPR">
            <a:extLst>
              <a:ext uri="{FF2B5EF4-FFF2-40B4-BE49-F238E27FC236}">
                <a16:creationId xmlns:a16="http://schemas.microsoft.com/office/drawing/2014/main" xmlns="" id="{AD30FDDE-C859-64DE-37D8-31D3EB521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3639" y="2391980"/>
            <a:ext cx="4723822" cy="3146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7429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A25AF4F-F3F7-4BCA-B143-6F6E9F7F146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61766" y="3117843"/>
            <a:ext cx="11668467" cy="6223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>
                <a:solidFill>
                  <a:srgbClr val="0070C0"/>
                </a:solidFill>
                <a:latin typeface="+mn-lt"/>
              </a:rPr>
              <a:t>APIC Advocacy </a:t>
            </a:r>
          </a:p>
        </p:txBody>
      </p:sp>
    </p:spTree>
    <p:extLst>
      <p:ext uri="{BB962C8B-B14F-4D97-AF65-F5344CB8AC3E}">
        <p14:creationId xmlns:p14="http://schemas.microsoft.com/office/powerpoint/2010/main" val="4074921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132AC1E-9BE7-7248-7A9A-7C83C5AC5AE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0379" y="1239140"/>
            <a:ext cx="6685733" cy="5369228"/>
          </a:xfrm>
        </p:spPr>
        <p:txBody>
          <a:bodyPr>
            <a:normAutofit fontScale="77500" lnSpcReduction="20000"/>
          </a:bodyPr>
          <a:lstStyle/>
          <a:p>
            <a:pPr marL="457200" lvl="1" indent="0">
              <a:buNone/>
            </a:pPr>
            <a:r>
              <a:rPr lang="en-US" sz="2400" b="1" dirty="0">
                <a:solidFill>
                  <a:srgbClr val="000000"/>
                </a:solidFill>
                <a:latin typeface="+mn-lt"/>
              </a:rPr>
              <a:t>Coalition Letters:</a:t>
            </a:r>
            <a:r>
              <a:rPr lang="en-US" sz="2400" dirty="0">
                <a:solidFill>
                  <a:srgbClr val="000000"/>
                </a:solidFill>
                <a:latin typeface="+mn-lt"/>
              </a:rPr>
              <a:t/>
            </a:r>
            <a:br>
              <a:rPr lang="en-US" sz="2400" dirty="0">
                <a:solidFill>
                  <a:srgbClr val="000000"/>
                </a:solidFill>
                <a:latin typeface="+mn-lt"/>
              </a:rPr>
            </a:br>
            <a:endParaRPr lang="en-US" sz="2400" dirty="0">
              <a:solidFill>
                <a:srgbClr val="000000"/>
              </a:solidFill>
              <a:latin typeface="+mn-lt"/>
            </a:endParaRPr>
          </a:p>
          <a:p>
            <a:pPr lvl="1"/>
            <a:r>
              <a:rPr lang="en-US" sz="2400" dirty="0">
                <a:solidFill>
                  <a:srgbClr val="000000"/>
                </a:solidFill>
                <a:latin typeface="+mn-lt"/>
              </a:rPr>
              <a:t>Letter supporting the Public Health Loan Repayment Program and the Bio-Preparedness Workforce Pilot Program.</a:t>
            </a:r>
          </a:p>
          <a:p>
            <a:pPr lvl="1"/>
            <a:endParaRPr lang="en-US" sz="2400" dirty="0">
              <a:solidFill>
                <a:srgbClr val="000000"/>
              </a:solidFill>
              <a:latin typeface="+mn-lt"/>
            </a:endParaRPr>
          </a:p>
          <a:p>
            <a:pPr lvl="1"/>
            <a:r>
              <a:rPr lang="en-US" sz="2400" dirty="0">
                <a:solidFill>
                  <a:srgbClr val="000000"/>
                </a:solidFill>
                <a:latin typeface="+mn-lt"/>
              </a:rPr>
              <a:t>American Statistical Association letter supporting increased funding for the National Center for Health Statistics</a:t>
            </a:r>
          </a:p>
          <a:p>
            <a:pPr lvl="1"/>
            <a:endParaRPr lang="en-US" sz="2400" dirty="0">
              <a:solidFill>
                <a:srgbClr val="000000"/>
              </a:solidFill>
              <a:latin typeface="+mn-lt"/>
            </a:endParaRPr>
          </a:p>
          <a:p>
            <a:pPr lvl="1"/>
            <a:r>
              <a:rPr lang="en-US" sz="2400" dirty="0">
                <a:solidFill>
                  <a:srgbClr val="000000"/>
                </a:solidFill>
                <a:latin typeface="+mn-lt"/>
              </a:rPr>
              <a:t>Data: Elemental to Health letter supporting the Data Modernization Initiative and the Center for Forecasting and Analytics. </a:t>
            </a:r>
          </a:p>
          <a:p>
            <a:pPr lvl="1"/>
            <a:endParaRPr lang="en-US" sz="2400" dirty="0">
              <a:solidFill>
                <a:srgbClr val="000000"/>
              </a:solidFill>
              <a:latin typeface="+mn-lt"/>
            </a:endParaRPr>
          </a:p>
          <a:p>
            <a:pPr lvl="1"/>
            <a:r>
              <a:rPr lang="en-US" sz="2400" dirty="0">
                <a:solidFill>
                  <a:srgbClr val="000000"/>
                </a:solidFill>
                <a:latin typeface="+mn-lt"/>
              </a:rPr>
              <a:t>CDC Coalition letter supporting $11.6 billion in topline funding for the CDC. </a:t>
            </a:r>
            <a:r>
              <a:rPr lang="en-US" sz="4200" dirty="0">
                <a:solidFill>
                  <a:srgbClr val="000000"/>
                </a:solidFill>
                <a:latin typeface="+mn-lt"/>
              </a:rPr>
              <a:t/>
            </a:r>
            <a:br>
              <a:rPr lang="en-US" sz="4200" dirty="0">
                <a:solidFill>
                  <a:srgbClr val="000000"/>
                </a:solidFill>
                <a:latin typeface="+mn-lt"/>
              </a:rPr>
            </a:br>
            <a:endParaRPr lang="en-US" sz="4200" dirty="0">
              <a:solidFill>
                <a:srgbClr val="000000"/>
              </a:solidFill>
              <a:latin typeface="+mn-lt"/>
            </a:endParaRPr>
          </a:p>
          <a:p>
            <a:endParaRPr lang="en-US" sz="21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xmlns="" id="{0B1BDDCF-69C4-1D5B-20E1-0C1E0477F006}"/>
              </a:ext>
            </a:extLst>
          </p:cNvPr>
          <p:cNvSpPr txBox="1">
            <a:spLocks/>
          </p:cNvSpPr>
          <p:nvPr/>
        </p:nvSpPr>
        <p:spPr>
          <a:xfrm>
            <a:off x="3796770" y="249632"/>
            <a:ext cx="7796006" cy="507831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>
                    <a:alpha val="80000"/>
                  </a:schemeClr>
                </a:solidFill>
                <a:latin typeface="Gotham Bold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>
                    <a:lumMod val="25000"/>
                  </a:schemeClr>
                </a:solidFill>
                <a:latin typeface="Gotham Book" panose="02000604040000020004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>
                    <a:lumMod val="25000"/>
                  </a:schemeClr>
                </a:solidFill>
                <a:latin typeface="Gotham Book" panose="02000604040000020004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Gotham Book" panose="02000604040000020004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Gotham Book" panose="0200060404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APIC Advocacy</a:t>
            </a:r>
          </a:p>
        </p:txBody>
      </p:sp>
      <p:pic>
        <p:nvPicPr>
          <p:cNvPr id="5" name="Picture 4" descr="Text, letter&#10;&#10;Description automatically generated">
            <a:extLst>
              <a:ext uri="{FF2B5EF4-FFF2-40B4-BE49-F238E27FC236}">
                <a16:creationId xmlns:a16="http://schemas.microsoft.com/office/drawing/2014/main" xmlns="" id="{5FC3D385-2C30-53AA-157E-2A2F778492A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17089" t="18656" r="20059" b="12738"/>
          <a:stretch/>
        </p:blipFill>
        <p:spPr>
          <a:xfrm>
            <a:off x="7444883" y="2313428"/>
            <a:ext cx="4147893" cy="2546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431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BD9E3D-D4AC-83A8-F83E-F2EB2D749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900" dirty="0">
                <a:solidFill>
                  <a:srgbClr val="0070C0"/>
                </a:solidFill>
                <a:latin typeface="+mn-lt"/>
              </a:rPr>
              <a:t>Become an APIC Virtual Advocate!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FA32A5D-5F7A-F040-C3A7-1E8E20A7E0B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59411" y="2090662"/>
            <a:ext cx="7260377" cy="3829050"/>
          </a:xfrm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  <a:latin typeface="+mn-lt"/>
              </a:rPr>
              <a:t>APIC is searching for new virtual advocates!</a:t>
            </a:r>
          </a:p>
          <a:p>
            <a:endParaRPr lang="en-US" sz="2400" dirty="0">
              <a:solidFill>
                <a:srgbClr val="000000"/>
              </a:solidFill>
              <a:latin typeface="+mn-lt"/>
            </a:endParaRPr>
          </a:p>
          <a:p>
            <a:r>
              <a:rPr lang="en-US" sz="2400" dirty="0">
                <a:solidFill>
                  <a:srgbClr val="000000"/>
                </a:solidFill>
                <a:latin typeface="+mn-lt"/>
              </a:rPr>
              <a:t>Should take less than 2 minutes to fill out.</a:t>
            </a:r>
          </a:p>
          <a:p>
            <a:endParaRPr lang="en-US" sz="2400" dirty="0">
              <a:solidFill>
                <a:srgbClr val="000000"/>
              </a:solidFill>
              <a:latin typeface="+mn-lt"/>
            </a:endParaRPr>
          </a:p>
          <a:p>
            <a:r>
              <a:rPr lang="en-US" sz="2400" dirty="0">
                <a:solidFill>
                  <a:srgbClr val="000000"/>
                </a:solidFill>
                <a:latin typeface="+mn-lt"/>
              </a:rPr>
              <a:t>Opportunity for meetings with your legislative members to influence change on the state and local level!</a:t>
            </a:r>
          </a:p>
          <a:p>
            <a:endParaRPr lang="en-US" sz="2400" dirty="0">
              <a:solidFill>
                <a:srgbClr val="000000"/>
              </a:solidFill>
              <a:latin typeface="+mn-lt"/>
            </a:endParaRPr>
          </a:p>
          <a:p>
            <a:r>
              <a:rPr lang="en-US" sz="2400" dirty="0">
                <a:solidFill>
                  <a:srgbClr val="FF0000"/>
                </a:solidFill>
                <a:latin typeface="+mn-lt"/>
              </a:rPr>
              <a:t>APIC staff will provide talking points throughout the process and be available for any questions!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6E067B6-8AF4-06E2-45B3-A6D54DEB9AF0}"/>
              </a:ext>
            </a:extLst>
          </p:cNvPr>
          <p:cNvSpPr txBox="1"/>
          <p:nvPr/>
        </p:nvSpPr>
        <p:spPr>
          <a:xfrm>
            <a:off x="8928132" y="1528775"/>
            <a:ext cx="21366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Scan QR code to access the virtual advocacy network!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9387DC5-EFDE-A1F7-0F0B-A73F3D9B4A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Virtual Advocacy</a:t>
            </a:r>
          </a:p>
        </p:txBody>
      </p:sp>
      <p:pic>
        <p:nvPicPr>
          <p:cNvPr id="6" name="Picture 5" descr="A qr code on a white background&#10;&#10;Description automatically generated">
            <a:extLst>
              <a:ext uri="{FF2B5EF4-FFF2-40B4-BE49-F238E27FC236}">
                <a16:creationId xmlns:a16="http://schemas.microsoft.com/office/drawing/2014/main" xmlns="" id="{5937D3A9-ABFB-CD28-34D4-70BC0AAA68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5020" y="2661161"/>
            <a:ext cx="2862841" cy="2862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501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8D47C4-BE69-E19D-7AEB-34ADAB429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200" dirty="0">
                <a:solidFill>
                  <a:srgbClr val="0070C0"/>
                </a:solidFill>
                <a:latin typeface="+mn-lt"/>
              </a:rPr>
              <a:t>Invite Us to a Chapter Meeting!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AB28E95-E5A2-A085-4169-75293C65FC1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59411" y="2174064"/>
            <a:ext cx="5836079" cy="3829050"/>
          </a:xfrm>
        </p:spPr>
        <p:txBody>
          <a:bodyPr/>
          <a:lstStyle/>
          <a:p>
            <a:r>
              <a:rPr lang="en-US" sz="2200" dirty="0">
                <a:solidFill>
                  <a:schemeClr val="tx1"/>
                </a:solidFill>
                <a:latin typeface="+mn-lt"/>
              </a:rPr>
              <a:t>APIC Public Policy staff would love an opportunity to update your chapter on the lasting policy items</a:t>
            </a:r>
          </a:p>
          <a:p>
            <a:endParaRPr lang="en-US" sz="2200" dirty="0">
              <a:solidFill>
                <a:schemeClr val="tx1"/>
              </a:solidFill>
              <a:latin typeface="+mn-lt"/>
            </a:endParaRPr>
          </a:p>
          <a:p>
            <a:r>
              <a:rPr lang="en-US" sz="2200" dirty="0">
                <a:solidFill>
                  <a:schemeClr val="tx1"/>
                </a:solidFill>
                <a:latin typeface="+mn-lt"/>
              </a:rPr>
              <a:t>Reach out to Rosha </a:t>
            </a:r>
            <a:r>
              <a:rPr lang="en-US" sz="2200" dirty="0">
                <a:latin typeface="+mn-lt"/>
              </a:rPr>
              <a:t>(</a:t>
            </a:r>
            <a:r>
              <a:rPr lang="en-US" sz="2200" dirty="0">
                <a:latin typeface="+mn-lt"/>
                <a:hlinkClick r:id="rId2"/>
              </a:rPr>
              <a:t>rchowdhury@apic.org</a:t>
            </a:r>
            <a:r>
              <a:rPr lang="en-US" sz="2200" dirty="0">
                <a:latin typeface="+mn-lt"/>
              </a:rPr>
              <a:t>) </a:t>
            </a:r>
            <a:r>
              <a:rPr lang="en-US" sz="2200" dirty="0">
                <a:solidFill>
                  <a:schemeClr val="tx1"/>
                </a:solidFill>
                <a:latin typeface="+mn-lt"/>
              </a:rPr>
              <a:t>or Rich at </a:t>
            </a:r>
            <a:r>
              <a:rPr lang="en-US" sz="2200" dirty="0">
                <a:latin typeface="+mn-lt"/>
              </a:rPr>
              <a:t>(</a:t>
            </a:r>
            <a:r>
              <a:rPr lang="en-US" sz="2200" dirty="0">
                <a:latin typeface="+mn-lt"/>
                <a:hlinkClick r:id="rId3"/>
              </a:rPr>
              <a:t>rcapparell@apic.org</a:t>
            </a:r>
            <a:r>
              <a:rPr lang="en-US" sz="2200" dirty="0">
                <a:solidFill>
                  <a:schemeClr val="tx1"/>
                </a:solidFill>
                <a:latin typeface="+mn-lt"/>
              </a:rPr>
              <a:t>) to learn more</a:t>
            </a:r>
          </a:p>
          <a:p>
            <a:endParaRPr lang="en-US" sz="2200" dirty="0">
              <a:solidFill>
                <a:schemeClr val="tx1"/>
              </a:solidFill>
              <a:latin typeface="+mn-lt"/>
            </a:endParaRPr>
          </a:p>
          <a:p>
            <a:r>
              <a:rPr lang="en-US" sz="2200" dirty="0">
                <a:solidFill>
                  <a:schemeClr val="tx1"/>
                </a:solidFill>
                <a:latin typeface="+mn-lt"/>
              </a:rPr>
              <a:t>Thank you to the chapters that have reached out so far this year</a:t>
            </a:r>
          </a:p>
          <a:p>
            <a:endParaRPr lang="en-US" dirty="0">
              <a:latin typeface="+mn-lt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1AF05FB-069B-7264-0364-0F617BC6DF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14369" y="248025"/>
            <a:ext cx="7796006" cy="507831"/>
          </a:xfrm>
        </p:spPr>
        <p:txBody>
          <a:bodyPr/>
          <a:lstStyle/>
          <a:p>
            <a:r>
              <a:rPr lang="en-US" dirty="0"/>
              <a:t>Chapter Meetings</a:t>
            </a:r>
          </a:p>
        </p:txBody>
      </p:sp>
      <p:pic>
        <p:nvPicPr>
          <p:cNvPr id="7" name="Picture 6" descr="A person talking to a group of people on a video call&#10;&#10;Description automatically generated">
            <a:extLst>
              <a:ext uri="{FF2B5EF4-FFF2-40B4-BE49-F238E27FC236}">
                <a16:creationId xmlns:a16="http://schemas.microsoft.com/office/drawing/2014/main" xmlns="" id="{FB271D06-0FA9-06FF-293D-E81C107F68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7118182" y="2174064"/>
            <a:ext cx="4237995" cy="302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617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A25AF4F-F3F7-4BCA-B143-6F6E9F7F146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61766" y="3117843"/>
            <a:ext cx="11668467" cy="6223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>
                <a:solidFill>
                  <a:srgbClr val="0070C0"/>
                </a:solidFill>
                <a:latin typeface="+mn-lt"/>
              </a:rPr>
              <a:t>State Update</a:t>
            </a:r>
          </a:p>
        </p:txBody>
      </p:sp>
    </p:spTree>
    <p:extLst>
      <p:ext uri="{BB962C8B-B14F-4D97-AF65-F5344CB8AC3E}">
        <p14:creationId xmlns:p14="http://schemas.microsoft.com/office/powerpoint/2010/main" val="3823548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08CDCE3-1ED9-1C13-9A82-310339639A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7CD6950-2457-0503-0649-F56B933B75A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3075" y="1900573"/>
            <a:ext cx="5944836" cy="3829050"/>
          </a:xfrm>
        </p:spPr>
        <p:txBody>
          <a:bodyPr numCol="2">
            <a:no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+mn-lt"/>
              </a:rPr>
              <a:t>Florida – 3/8</a:t>
            </a:r>
          </a:p>
          <a:p>
            <a:r>
              <a:rPr lang="en-US" sz="2000" dirty="0">
                <a:solidFill>
                  <a:srgbClr val="000000"/>
                </a:solidFill>
                <a:latin typeface="+mn-lt"/>
              </a:rPr>
              <a:t>Georgia – 3/28</a:t>
            </a:r>
          </a:p>
          <a:p>
            <a:r>
              <a:rPr lang="en-US" sz="2000" dirty="0">
                <a:solidFill>
                  <a:srgbClr val="000000"/>
                </a:solidFill>
                <a:latin typeface="+mn-lt"/>
              </a:rPr>
              <a:t>Idaho – 3/29</a:t>
            </a:r>
          </a:p>
          <a:p>
            <a:r>
              <a:rPr lang="en-US" sz="2000" dirty="0">
                <a:solidFill>
                  <a:srgbClr val="000000"/>
                </a:solidFill>
                <a:latin typeface="+mn-lt"/>
              </a:rPr>
              <a:t>Indiana – 3/8</a:t>
            </a:r>
          </a:p>
          <a:p>
            <a:r>
              <a:rPr lang="en-US" sz="2000" dirty="0">
                <a:solidFill>
                  <a:srgbClr val="000000"/>
                </a:solidFill>
                <a:latin typeface="+mn-lt"/>
              </a:rPr>
              <a:t>Iowa – 4/16</a:t>
            </a:r>
          </a:p>
          <a:p>
            <a:r>
              <a:rPr lang="en-US" sz="2000" dirty="0">
                <a:solidFill>
                  <a:srgbClr val="000000"/>
                </a:solidFill>
                <a:latin typeface="+mn-lt"/>
              </a:rPr>
              <a:t>Kentucky – 4/15</a:t>
            </a:r>
          </a:p>
          <a:p>
            <a:r>
              <a:rPr lang="en-US" sz="2000" dirty="0">
                <a:solidFill>
                  <a:srgbClr val="000000"/>
                </a:solidFill>
                <a:latin typeface="+mn-lt"/>
              </a:rPr>
              <a:t>Maine – 4/17</a:t>
            </a:r>
          </a:p>
          <a:p>
            <a:r>
              <a:rPr lang="en-US" sz="2000" dirty="0">
                <a:solidFill>
                  <a:srgbClr val="000000"/>
                </a:solidFill>
                <a:latin typeface="+mn-lt"/>
              </a:rPr>
              <a:t>Maryland – 4/8 </a:t>
            </a:r>
          </a:p>
          <a:p>
            <a:r>
              <a:rPr lang="en-US" sz="2000" dirty="0">
                <a:solidFill>
                  <a:srgbClr val="000000"/>
                </a:solidFill>
                <a:latin typeface="+mn-lt"/>
              </a:rPr>
              <a:t>Nebraska – 4/18</a:t>
            </a:r>
          </a:p>
          <a:p>
            <a:r>
              <a:rPr lang="en-US" sz="2000" dirty="0">
                <a:solidFill>
                  <a:srgbClr val="000000"/>
                </a:solidFill>
                <a:latin typeface="+mn-lt"/>
              </a:rPr>
              <a:t>New Mexico – 2/15</a:t>
            </a:r>
            <a:endParaRPr lang="en-US" sz="2000" dirty="0">
              <a:solidFill>
                <a:srgbClr val="FF0000"/>
              </a:solidFill>
              <a:latin typeface="+mn-lt"/>
            </a:endParaRPr>
          </a:p>
          <a:p>
            <a:endParaRPr lang="en-US" sz="2000" dirty="0">
              <a:solidFill>
                <a:srgbClr val="000000"/>
              </a:solidFill>
              <a:latin typeface="+mn-lt"/>
            </a:endParaRP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  <a:latin typeface="+mn-lt"/>
            </a:endParaRPr>
          </a:p>
          <a:p>
            <a:r>
              <a:rPr lang="en-US" sz="2000" dirty="0">
                <a:solidFill>
                  <a:srgbClr val="000000"/>
                </a:solidFill>
                <a:latin typeface="+mn-lt"/>
              </a:rPr>
              <a:t>Oregon – 3/7</a:t>
            </a:r>
          </a:p>
          <a:p>
            <a:r>
              <a:rPr lang="en-US" sz="2000" dirty="0">
                <a:solidFill>
                  <a:srgbClr val="000000"/>
                </a:solidFill>
                <a:latin typeface="+mn-lt"/>
              </a:rPr>
              <a:t>South Dakota – 3/25 (ENDS TODAY)</a:t>
            </a:r>
          </a:p>
          <a:p>
            <a:r>
              <a:rPr lang="en-US" sz="2000" dirty="0">
                <a:solidFill>
                  <a:srgbClr val="000000"/>
                </a:solidFill>
                <a:latin typeface="+mn-lt"/>
              </a:rPr>
              <a:t>Utah – 3/1</a:t>
            </a:r>
          </a:p>
          <a:p>
            <a:r>
              <a:rPr lang="en-US" sz="2000" dirty="0">
                <a:solidFill>
                  <a:srgbClr val="000000"/>
                </a:solidFill>
                <a:latin typeface="+mn-lt"/>
              </a:rPr>
              <a:t>Virginia – 3/9</a:t>
            </a:r>
          </a:p>
          <a:p>
            <a:r>
              <a:rPr lang="en-US" sz="2000" dirty="0">
                <a:solidFill>
                  <a:srgbClr val="000000"/>
                </a:solidFill>
                <a:latin typeface="+mn-lt"/>
              </a:rPr>
              <a:t>Washington – 3/7</a:t>
            </a:r>
          </a:p>
          <a:p>
            <a:r>
              <a:rPr lang="en-US" sz="2000" dirty="0">
                <a:solidFill>
                  <a:srgbClr val="000000"/>
                </a:solidFill>
                <a:latin typeface="+mn-lt"/>
              </a:rPr>
              <a:t>West Virginia – 3/9</a:t>
            </a:r>
          </a:p>
          <a:p>
            <a:r>
              <a:rPr lang="en-US" sz="2000" dirty="0">
                <a:solidFill>
                  <a:srgbClr val="000000"/>
                </a:solidFill>
                <a:latin typeface="+mn-lt"/>
              </a:rPr>
              <a:t>Wisconsin – 3/12</a:t>
            </a:r>
          </a:p>
          <a:p>
            <a:r>
              <a:rPr lang="en-US" sz="2000" dirty="0">
                <a:solidFill>
                  <a:srgbClr val="000000"/>
                </a:solidFill>
                <a:latin typeface="+mn-lt"/>
              </a:rPr>
              <a:t>Wyoming – 3/8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9ED6534-77DA-2BEF-1090-E2895863EE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State Advocacy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47CA02E-AC40-918D-0F32-0237B86353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1070" y="1996740"/>
            <a:ext cx="5431519" cy="39857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1B96FBB-E66A-E49D-BC06-67103586759A}"/>
              </a:ext>
            </a:extLst>
          </p:cNvPr>
          <p:cNvSpPr txBox="1"/>
          <p:nvPr/>
        </p:nvSpPr>
        <p:spPr>
          <a:xfrm>
            <a:off x="106739" y="1234083"/>
            <a:ext cx="609750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200" b="1" dirty="0">
                <a:solidFill>
                  <a:srgbClr val="0070C0"/>
                </a:solidFill>
              </a:rPr>
              <a:t>State legislative sessions coming to an end:</a:t>
            </a:r>
          </a:p>
        </p:txBody>
      </p:sp>
    </p:spTree>
    <p:extLst>
      <p:ext uri="{BB962C8B-B14F-4D97-AF65-F5344CB8AC3E}">
        <p14:creationId xmlns:p14="http://schemas.microsoft.com/office/powerpoint/2010/main" val="4179007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CE3AC0A-9640-3B18-AFC0-B385E42B03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8DD18B4-CD2D-0427-A725-AEA5A1541DA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61766" y="3117843"/>
            <a:ext cx="11668467" cy="6223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>
                <a:solidFill>
                  <a:srgbClr val="0070C0"/>
                </a:solidFill>
                <a:latin typeface="+mn-lt"/>
              </a:rPr>
              <a:t>Federal Update</a:t>
            </a:r>
          </a:p>
        </p:txBody>
      </p:sp>
    </p:spTree>
    <p:extLst>
      <p:ext uri="{BB962C8B-B14F-4D97-AF65-F5344CB8AC3E}">
        <p14:creationId xmlns:p14="http://schemas.microsoft.com/office/powerpoint/2010/main" val="2348200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39E6535-16B2-743F-AA2F-93FA5BA3EB6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2759" y="1988289"/>
            <a:ext cx="10460553" cy="4667692"/>
          </a:xfrm>
        </p:spPr>
        <p:txBody>
          <a:bodyPr numCol="1"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Finally passed all bills for FY 2024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March 9 - VA, Transportation, State etc. 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March 23 – 70% of discretionary spending including Defense and Labor-HHS</a:t>
            </a:r>
          </a:p>
          <a:p>
            <a:endParaRPr lang="en-US" sz="24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Most of our priorities were flat funded</a:t>
            </a:r>
          </a:p>
          <a:p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of the latest budgets in the modern era – this was supposed to be in </a:t>
            </a:r>
            <a:b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place October 1</a:t>
            </a:r>
            <a:r>
              <a:rPr lang="en-US" sz="2400" baseline="30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last year</a:t>
            </a:r>
          </a:p>
          <a:p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u="sng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 to FY 2025!</a:t>
            </a:r>
          </a:p>
          <a:p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729B74A-841D-C8FF-F00F-AFA5ABF43E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62220" y="288344"/>
            <a:ext cx="7796006" cy="507831"/>
          </a:xfrm>
        </p:spPr>
        <p:txBody>
          <a:bodyPr>
            <a:noAutofit/>
          </a:bodyPr>
          <a:lstStyle/>
          <a:p>
            <a:r>
              <a:rPr lang="en-US" sz="3600">
                <a:latin typeface="Calibri" panose="020F0502020204030204" pitchFamily="34" charset="0"/>
                <a:cs typeface="Calibri" panose="020F0502020204030204" pitchFamily="34" charset="0"/>
              </a:rPr>
              <a:t>Federal Environment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47D4FB-D9E4-FE44-5055-DDBF9E56B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766" y="1304826"/>
            <a:ext cx="11668467" cy="290482"/>
          </a:xfrm>
        </p:spPr>
        <p:txBody>
          <a:bodyPr>
            <a:no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Current State of Appropriations – FY 2024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70C5AAC7-F6FA-4579-6F8B-57D9C4866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0028" y="4348716"/>
            <a:ext cx="2100205" cy="2094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12069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dfa559b-584f-4472-9308-504393d558fe" xsi:nil="true"/>
    <lcf76f155ced4ddcb4097134ff3c332f xmlns="48ce9735-928d-4226-b3a5-180101d3b3b5">
      <Terms xmlns="http://schemas.microsoft.com/office/infopath/2007/PartnerControls"/>
    </lcf76f155ced4ddcb4097134ff3c332f>
    <SharedWithUsers xmlns="5dfa559b-584f-4472-9308-504393d558fe">
      <UserInfo>
        <DisplayName>Rosha Chowdhury</DisplayName>
        <AccountId>691</AccountId>
        <AccountType/>
      </UserInfo>
      <UserInfo>
        <DisplayName>Richard Capparell</DisplayName>
        <AccountId>24</AccountId>
        <AccountType/>
      </UserInfo>
      <UserInfo>
        <DisplayName>drichardsip</DisplayName>
        <AccountId>5078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67FB66EDA63E45BA8523FDB98E5384" ma:contentTypeVersion="18" ma:contentTypeDescription="Create a new document." ma:contentTypeScope="" ma:versionID="49ac90bd0430ec1a51d75bcc5ce5659c">
  <xsd:schema xmlns:xsd="http://www.w3.org/2001/XMLSchema" xmlns:xs="http://www.w3.org/2001/XMLSchema" xmlns:p="http://schemas.microsoft.com/office/2006/metadata/properties" xmlns:ns2="48ce9735-928d-4226-b3a5-180101d3b3b5" xmlns:ns3="5dfa559b-584f-4472-9308-504393d558fe" targetNamespace="http://schemas.microsoft.com/office/2006/metadata/properties" ma:root="true" ma:fieldsID="f4ae856ff4e8b57ee41f2bb9b755de1d" ns2:_="" ns3:_="">
    <xsd:import namespace="48ce9735-928d-4226-b3a5-180101d3b3b5"/>
    <xsd:import namespace="5dfa559b-584f-4472-9308-504393d558f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ce9735-928d-4226-b3a5-180101d3b3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b7689d5b-45da-4f0b-aafd-6c6cf6f6f69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fa559b-584f-4472-9308-504393d558f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79a4755-4677-4dc8-833d-cdcc0755c796}" ma:internalName="TaxCatchAll" ma:showField="CatchAllData" ma:web="5dfa559b-584f-4472-9308-504393d558f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155E16A-CBE6-48AD-8EB0-7161AC55737F}">
  <ds:schemaRefs>
    <ds:schemaRef ds:uri="http://schemas.microsoft.com/office/2006/metadata/properties"/>
    <ds:schemaRef ds:uri="http://purl.org/dc/terms/"/>
    <ds:schemaRef ds:uri="48ce9735-928d-4226-b3a5-180101d3b3b5"/>
    <ds:schemaRef ds:uri="http://schemas.microsoft.com/office/2006/documentManagement/types"/>
    <ds:schemaRef ds:uri="http://purl.org/dc/dcmitype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5dfa559b-584f-4472-9308-504393d558f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A7A0956D-612F-4BB7-B266-EDB19773E413}">
  <ds:schemaRefs>
    <ds:schemaRef ds:uri="48ce9735-928d-4226-b3a5-180101d3b3b5"/>
    <ds:schemaRef ds:uri="5dfa559b-584f-4472-9308-504393d558f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7371F720-480D-4524-BDAD-E697B1943E3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413</Words>
  <Application>Microsoft Office PowerPoint</Application>
  <PresentationFormat>Widescreen</PresentationFormat>
  <Paragraphs>122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Aptos</vt:lpstr>
      <vt:lpstr>Arial</vt:lpstr>
      <vt:lpstr>Arial Black</vt:lpstr>
      <vt:lpstr>Calibri</vt:lpstr>
      <vt:lpstr>Calibri Light</vt:lpstr>
      <vt:lpstr>Gotham Black</vt:lpstr>
      <vt:lpstr>Gotham Bold</vt:lpstr>
      <vt:lpstr>Gotham Book</vt:lpstr>
      <vt:lpstr>Gotham Light</vt:lpstr>
      <vt:lpstr>Gotham Medium</vt:lpstr>
      <vt:lpstr>Times New Roman</vt:lpstr>
      <vt:lpstr>Office Theme</vt:lpstr>
      <vt:lpstr>PowerPoint Presentation</vt:lpstr>
      <vt:lpstr>PowerPoint Presentation</vt:lpstr>
      <vt:lpstr>PowerPoint Presentation</vt:lpstr>
      <vt:lpstr>Become an APIC Virtual Advocate!</vt:lpstr>
      <vt:lpstr>Invite Us to a Chapter Meeting!</vt:lpstr>
      <vt:lpstr>PowerPoint Presentation</vt:lpstr>
      <vt:lpstr>PowerPoint Presentation</vt:lpstr>
      <vt:lpstr>PowerPoint Presentation</vt:lpstr>
      <vt:lpstr>Current State of Appropriations – FY 2024</vt:lpstr>
      <vt:lpstr>FY 2024 Appropriations</vt:lpstr>
      <vt:lpstr>118th Congress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Become an APIC Virtual Advocate!</dc:title>
  <dc:creator>Rosha Chowdhury</dc:creator>
  <cp:lastModifiedBy>Hannah Yoder</cp:lastModifiedBy>
  <cp:revision>3</cp:revision>
  <dcterms:created xsi:type="dcterms:W3CDTF">2024-02-23T16:49:25Z</dcterms:created>
  <dcterms:modified xsi:type="dcterms:W3CDTF">2024-05-10T19:15:29Z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0x010100DE67FB66EDA63E45BA8523FDB98E5384</vt:lpwstr>
  </property>
  <property fmtid="{D5CDD505-2E9C-101B-9397-08002B2CF9AE}" pid="3" name="MediaServiceImageTags">
    <vt:lpwstr/>
  </property>
</Properties>
</file>