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44"/>
  </p:notesMasterIdLst>
  <p:handoutMasterIdLst>
    <p:handoutMasterId r:id="rId45"/>
  </p:handoutMasterIdLst>
  <p:sldIdLst>
    <p:sldId id="256" r:id="rId5"/>
    <p:sldId id="372" r:id="rId6"/>
    <p:sldId id="373" r:id="rId7"/>
    <p:sldId id="302" r:id="rId8"/>
    <p:sldId id="290" r:id="rId9"/>
    <p:sldId id="303" r:id="rId10"/>
    <p:sldId id="304" r:id="rId11"/>
    <p:sldId id="307" r:id="rId12"/>
    <p:sldId id="347" r:id="rId13"/>
    <p:sldId id="309" r:id="rId14"/>
    <p:sldId id="312" r:id="rId15"/>
    <p:sldId id="313" r:id="rId16"/>
    <p:sldId id="314" r:id="rId17"/>
    <p:sldId id="316" r:id="rId18"/>
    <p:sldId id="318" r:id="rId19"/>
    <p:sldId id="320" r:id="rId20"/>
    <p:sldId id="322" r:id="rId21"/>
    <p:sldId id="324" r:id="rId22"/>
    <p:sldId id="326" r:id="rId23"/>
    <p:sldId id="328" r:id="rId24"/>
    <p:sldId id="375" r:id="rId25"/>
    <p:sldId id="332" r:id="rId26"/>
    <p:sldId id="376" r:id="rId27"/>
    <p:sldId id="334" r:id="rId28"/>
    <p:sldId id="336" r:id="rId29"/>
    <p:sldId id="339" r:id="rId30"/>
    <p:sldId id="341" r:id="rId31"/>
    <p:sldId id="343" r:id="rId32"/>
    <p:sldId id="346" r:id="rId33"/>
    <p:sldId id="371" r:id="rId34"/>
    <p:sldId id="363" r:id="rId35"/>
    <p:sldId id="370" r:id="rId36"/>
    <p:sldId id="369" r:id="rId37"/>
    <p:sldId id="368" r:id="rId38"/>
    <p:sldId id="367" r:id="rId39"/>
    <p:sldId id="366" r:id="rId40"/>
    <p:sldId id="365" r:id="rId41"/>
    <p:sldId id="374" r:id="rId42"/>
    <p:sldId id="362" r:id="rId43"/>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mbria" charset="0"/>
        <a:ea typeface="MS PGothic" charset="0"/>
        <a:cs typeface="MS PGothic" charset="0"/>
      </a:defRPr>
    </a:lvl1pPr>
    <a:lvl2pPr marL="457200" algn="l" rtl="0" fontAlgn="base">
      <a:spcBef>
        <a:spcPct val="0"/>
      </a:spcBef>
      <a:spcAft>
        <a:spcPct val="0"/>
      </a:spcAft>
      <a:defRPr kern="1200">
        <a:solidFill>
          <a:schemeClr val="tx1"/>
        </a:solidFill>
        <a:latin typeface="Cambria" charset="0"/>
        <a:ea typeface="MS PGothic" charset="0"/>
        <a:cs typeface="MS PGothic" charset="0"/>
      </a:defRPr>
    </a:lvl2pPr>
    <a:lvl3pPr marL="914400" algn="l" rtl="0" fontAlgn="base">
      <a:spcBef>
        <a:spcPct val="0"/>
      </a:spcBef>
      <a:spcAft>
        <a:spcPct val="0"/>
      </a:spcAft>
      <a:defRPr kern="1200">
        <a:solidFill>
          <a:schemeClr val="tx1"/>
        </a:solidFill>
        <a:latin typeface="Cambria" charset="0"/>
        <a:ea typeface="MS PGothic" charset="0"/>
        <a:cs typeface="MS PGothic" charset="0"/>
      </a:defRPr>
    </a:lvl3pPr>
    <a:lvl4pPr marL="1371600" algn="l" rtl="0" fontAlgn="base">
      <a:spcBef>
        <a:spcPct val="0"/>
      </a:spcBef>
      <a:spcAft>
        <a:spcPct val="0"/>
      </a:spcAft>
      <a:defRPr kern="1200">
        <a:solidFill>
          <a:schemeClr val="tx1"/>
        </a:solidFill>
        <a:latin typeface="Cambria" charset="0"/>
        <a:ea typeface="MS PGothic" charset="0"/>
        <a:cs typeface="MS PGothic" charset="0"/>
      </a:defRPr>
    </a:lvl4pPr>
    <a:lvl5pPr marL="1828800" algn="l" rtl="0" fontAlgn="base">
      <a:spcBef>
        <a:spcPct val="0"/>
      </a:spcBef>
      <a:spcAft>
        <a:spcPct val="0"/>
      </a:spcAft>
      <a:defRPr kern="1200">
        <a:solidFill>
          <a:schemeClr val="tx1"/>
        </a:solidFill>
        <a:latin typeface="Cambria" charset="0"/>
        <a:ea typeface="MS PGothic" charset="0"/>
        <a:cs typeface="MS PGothic" charset="0"/>
      </a:defRPr>
    </a:lvl5pPr>
    <a:lvl6pPr marL="2286000" algn="l" defTabSz="457200" rtl="0" eaLnBrk="1" latinLnBrk="0" hangingPunct="1">
      <a:defRPr kern="1200">
        <a:solidFill>
          <a:schemeClr val="tx1"/>
        </a:solidFill>
        <a:latin typeface="Cambria" charset="0"/>
        <a:ea typeface="MS PGothic" charset="0"/>
        <a:cs typeface="MS PGothic" charset="0"/>
      </a:defRPr>
    </a:lvl6pPr>
    <a:lvl7pPr marL="2743200" algn="l" defTabSz="457200" rtl="0" eaLnBrk="1" latinLnBrk="0" hangingPunct="1">
      <a:defRPr kern="1200">
        <a:solidFill>
          <a:schemeClr val="tx1"/>
        </a:solidFill>
        <a:latin typeface="Cambria" charset="0"/>
        <a:ea typeface="MS PGothic" charset="0"/>
        <a:cs typeface="MS PGothic" charset="0"/>
      </a:defRPr>
    </a:lvl7pPr>
    <a:lvl8pPr marL="3200400" algn="l" defTabSz="457200" rtl="0" eaLnBrk="1" latinLnBrk="0" hangingPunct="1">
      <a:defRPr kern="1200">
        <a:solidFill>
          <a:schemeClr val="tx1"/>
        </a:solidFill>
        <a:latin typeface="Cambria" charset="0"/>
        <a:ea typeface="MS PGothic" charset="0"/>
        <a:cs typeface="MS PGothic" charset="0"/>
      </a:defRPr>
    </a:lvl8pPr>
    <a:lvl9pPr marL="3657600" algn="l" defTabSz="457200" rtl="0" eaLnBrk="1" latinLnBrk="0" hangingPunct="1">
      <a:defRPr kern="1200">
        <a:solidFill>
          <a:schemeClr val="tx1"/>
        </a:solidFill>
        <a:latin typeface="Cambria" charset="0"/>
        <a:ea typeface="MS PGothic" charset="0"/>
        <a:cs typeface="MS PGothic" charset="0"/>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nz, Meghan" initials="MM"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1698C"/>
    <a:srgbClr val="B2B4AE"/>
    <a:srgbClr val="DBE5E4"/>
    <a:srgbClr val="DDE5E4"/>
    <a:srgbClr val="00C21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17"/>
    <p:restoredTop sz="93671" autoAdjust="0"/>
  </p:normalViewPr>
  <p:slideViewPr>
    <p:cSldViewPr snapToGrid="0" snapToObjects="1">
      <p:cViewPr>
        <p:scale>
          <a:sx n="118" d="100"/>
          <a:sy n="118" d="100"/>
        </p:scale>
        <p:origin x="1308" y="45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0" d="100"/>
          <a:sy n="90" d="100"/>
        </p:scale>
        <p:origin x="2632" y="20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cap="none" spc="20" baseline="0">
                <a:solidFill>
                  <a:schemeClr val="tx1"/>
                </a:solidFill>
                <a:latin typeface="+mn-lt"/>
                <a:ea typeface="+mn-ea"/>
                <a:cs typeface="+mn-cs"/>
              </a:defRPr>
            </a:pPr>
            <a:r>
              <a:rPr lang="en-US" dirty="0">
                <a:solidFill>
                  <a:schemeClr val="tx1"/>
                </a:solidFill>
              </a:rPr>
              <a:t>Source Ratio</a:t>
            </a:r>
          </a:p>
        </c:rich>
      </c:tx>
      <c:layout>
        <c:manualLayout>
          <c:xMode val="edge"/>
          <c:yMode val="edge"/>
          <c:x val="0.37678463721132582"/>
          <c:y val="0"/>
        </c:manualLayout>
      </c:layout>
      <c:spPr>
        <a:noFill/>
        <a:ln>
          <a:noFill/>
        </a:ln>
        <a:effectLst/>
      </c:sp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3.7500000000000006E-2"/>
          <c:y val="8.5966781496063016E-2"/>
          <c:w val="0.9145833333333333"/>
          <c:h val="0.89497268700787413"/>
        </c:manualLayout>
      </c:layout>
      <c:pie3DChart>
        <c:varyColors val="1"/>
        <c:ser>
          <c:idx val="0"/>
          <c:order val="0"/>
          <c:tx>
            <c:strRef>
              <c:f>Sheet1!$B$1</c:f>
              <c:strCache>
                <c:ptCount val="1"/>
                <c:pt idx="0">
                  <c:v>Source Ratio</c:v>
                </c:pt>
              </c:strCache>
            </c:strRef>
          </c:tx>
          <c:explosion val="15"/>
          <c:dPt>
            <c:idx val="0"/>
            <c:explosion val="5"/>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a:noFill/>
              </a:ln>
              <a:effectLst>
                <a:outerShdw blurRad="40000" dist="20000" dir="5400000" rotWithShape="0">
                  <a:srgbClr val="000000">
                    <a:alpha val="38000"/>
                  </a:srgbClr>
                </a:outerShdw>
              </a:effectLst>
              <a:sp3d/>
            </c:spPr>
          </c:dPt>
          <c:dPt>
            <c:idx val="1"/>
            <c:explosion val="8"/>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a:noFill/>
              </a:ln>
              <a:effectLst>
                <a:outerShdw blurRad="40000" dist="20000" dir="5400000" rotWithShape="0">
                  <a:srgbClr val="000000">
                    <a:alpha val="38000"/>
                  </a:srgbClr>
                </a:outerShdw>
              </a:effectLst>
              <a:sp3d/>
            </c:spPr>
          </c:dPt>
          <c:dPt>
            <c:idx val="2"/>
            <c:explosion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a:noFill/>
              </a:ln>
              <a:effectLst>
                <a:outerShdw blurRad="40000" dist="20000" dir="5400000" rotWithShape="0">
                  <a:srgbClr val="000000">
                    <a:alpha val="38000"/>
                  </a:srgbClr>
                </a:outerShdw>
              </a:effectLst>
              <a:sp3d/>
            </c:spPr>
          </c:dPt>
          <c:dLbls>
            <c:dLbl>
              <c:idx val="0"/>
              <c:layout>
                <c:manualLayout>
                  <c:x val="-0.17923802493438321"/>
                  <c:y val="6.2540846456692917E-2"/>
                </c:manualLayout>
              </c:layout>
              <c:showPercent val="1"/>
              <c:extLst>
                <c:ext xmlns:c15="http://schemas.microsoft.com/office/drawing/2012/chart" uri="{CE6537A1-D6FC-4f65-9D91-7224C49458BB}">
                  <c15:layout/>
                </c:ext>
              </c:extLst>
            </c:dLbl>
            <c:dLbl>
              <c:idx val="1"/>
              <c:layout>
                <c:manualLayout>
                  <c:x val="-0.12749302821522313"/>
                  <c:y val="-0.27339443897637794"/>
                </c:manualLayout>
              </c:layout>
              <c:showPercent val="1"/>
              <c:extLst>
                <c:ext xmlns:c15="http://schemas.microsoft.com/office/drawing/2012/chart" uri="{CE6537A1-D6FC-4f65-9D91-7224C49458BB}">
                  <c15:layout/>
                </c:ext>
              </c:extLst>
            </c:dLbl>
            <c:dLbl>
              <c:idx val="2"/>
              <c:layout>
                <c:manualLayout>
                  <c:x val="0.21090436351706046"/>
                  <c:y val="4.5418307086614179E-3"/>
                </c:manualLayout>
              </c:layout>
              <c:dLblPos val="bestFit"/>
              <c:showPercent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Percent val="1"/>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Sheet1!$A$2:$A$4</c:f>
              <c:strCache>
                <c:ptCount val="3"/>
                <c:pt idx="0">
                  <c:v>Intraluminal</c:v>
                </c:pt>
                <c:pt idx="1">
                  <c:v>Extraluminal - Insertion</c:v>
                </c:pt>
                <c:pt idx="2">
                  <c:v>Extraluminal - Late</c:v>
                </c:pt>
              </c:strCache>
            </c:strRef>
          </c:cat>
          <c:val>
            <c:numRef>
              <c:f>Sheet1!$B$2:$B$4</c:f>
              <c:numCache>
                <c:formatCode>General</c:formatCode>
                <c:ptCount val="3"/>
                <c:pt idx="0">
                  <c:v>34</c:v>
                </c:pt>
                <c:pt idx="1">
                  <c:v>18</c:v>
                </c:pt>
                <c:pt idx="2">
                  <c:v>48</c:v>
                </c:pt>
              </c:numCache>
            </c:numRef>
          </c:val>
        </c:ser>
        <c:dLbls>
          <c:showPercent val="1"/>
        </c:dLbls>
      </c:pie3DChart>
      <c:spPr>
        <a:noFill/>
        <a:ln>
          <a:noFill/>
        </a:ln>
        <a:effectLst/>
      </c:spPr>
    </c:plotArea>
    <c:plotVisOnly val="1"/>
    <c:dispBlanksAs val="zero"/>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3177" tIns="46589" rIns="93177" bIns="46589" rtlCol="0"/>
          <a:lstStyle>
            <a:lvl1pPr algn="r">
              <a:defRPr sz="1200"/>
            </a:lvl1pPr>
          </a:lstStyle>
          <a:p>
            <a:fld id="{FDBA15A6-143E-7E46-A2E0-F1EA80779C05}" type="datetimeFigureOut">
              <a:rPr lang="en-US" smtClean="0"/>
              <a:pPr/>
              <a:t>3/14/2018</a:t>
            </a:fld>
            <a:endParaRPr lang="en-US"/>
          </a:p>
        </p:txBody>
      </p:sp>
      <p:sp>
        <p:nvSpPr>
          <p:cNvPr id="4" name="Footer Placeholder 3"/>
          <p:cNvSpPr>
            <a:spLocks noGrp="1"/>
          </p:cNvSpPr>
          <p:nvPr>
            <p:ph type="ftr" sz="quarter" idx="2"/>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8"/>
            <a:ext cx="2982119" cy="466433"/>
          </a:xfrm>
          <a:prstGeom prst="rect">
            <a:avLst/>
          </a:prstGeom>
        </p:spPr>
        <p:txBody>
          <a:bodyPr vert="horz" lIns="93177" tIns="46589" rIns="93177" bIns="46589" rtlCol="0" anchor="b"/>
          <a:lstStyle>
            <a:lvl1pPr algn="r">
              <a:defRPr sz="1200"/>
            </a:lvl1pPr>
          </a:lstStyle>
          <a:p>
            <a:fld id="{66B5BF81-C423-9B4D-87EC-75B8A686D554}" type="slidenum">
              <a:rPr lang="en-US" smtClean="0"/>
              <a:pPr/>
              <a:t>‹#›</a:t>
            </a:fld>
            <a:endParaRPr lang="en-US"/>
          </a:p>
        </p:txBody>
      </p:sp>
    </p:spTree>
    <p:extLst>
      <p:ext uri="{BB962C8B-B14F-4D97-AF65-F5344CB8AC3E}">
        <p14:creationId xmlns:p14="http://schemas.microsoft.com/office/powerpoint/2010/main" xmlns="" val="125605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A7E2FFAB-EA99-AA4E-81DF-1DA45F3631CF}" type="datetimeFigureOut">
              <a:rPr lang="en-US" smtClean="0"/>
              <a:pPr/>
              <a:t>3/14/2018</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F7374E13-991E-2B4C-A86B-02455F531AC4}" type="slidenum">
              <a:rPr lang="en-US" smtClean="0"/>
              <a:pPr/>
              <a:t>‹#›</a:t>
            </a:fld>
            <a:endParaRPr lang="en-US"/>
          </a:p>
        </p:txBody>
      </p:sp>
    </p:spTree>
    <p:extLst>
      <p:ext uri="{BB962C8B-B14F-4D97-AF65-F5344CB8AC3E}">
        <p14:creationId xmlns:p14="http://schemas.microsoft.com/office/powerpoint/2010/main" xmlns="" val="88706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mbria" panose="02040503050406030204" pitchFamily="18" charset="0"/>
        <a:ea typeface="+mn-ea"/>
        <a:cs typeface="+mn-cs"/>
      </a:defRPr>
    </a:lvl1pPr>
    <a:lvl2pPr marL="457200" algn="l" defTabSz="914400" rtl="0" eaLnBrk="1" latinLnBrk="0" hangingPunct="1">
      <a:defRPr sz="1200" kern="1200">
        <a:solidFill>
          <a:schemeClr val="tx1"/>
        </a:solidFill>
        <a:latin typeface="Cambria" panose="02040503050406030204" pitchFamily="18" charset="0"/>
        <a:ea typeface="+mn-ea"/>
        <a:cs typeface="+mn-cs"/>
      </a:defRPr>
    </a:lvl2pPr>
    <a:lvl3pPr marL="914400" algn="l" defTabSz="914400" rtl="0" eaLnBrk="1" latinLnBrk="0" hangingPunct="1">
      <a:defRPr sz="1200" kern="1200">
        <a:solidFill>
          <a:schemeClr val="tx1"/>
        </a:solidFill>
        <a:latin typeface="Cambria" panose="02040503050406030204" pitchFamily="18" charset="0"/>
        <a:ea typeface="+mn-ea"/>
        <a:cs typeface="+mn-cs"/>
      </a:defRPr>
    </a:lvl3pPr>
    <a:lvl4pPr marL="1371600" algn="l" defTabSz="914400" rtl="0" eaLnBrk="1" latinLnBrk="0" hangingPunct="1">
      <a:defRPr sz="1200" kern="1200">
        <a:solidFill>
          <a:schemeClr val="tx1"/>
        </a:solidFill>
        <a:latin typeface="Cambria" panose="02040503050406030204" pitchFamily="18" charset="0"/>
        <a:ea typeface="+mn-ea"/>
        <a:cs typeface="+mn-cs"/>
      </a:defRPr>
    </a:lvl4pPr>
    <a:lvl5pPr marL="1828800" algn="l" defTabSz="914400" rtl="0" eaLnBrk="1" latinLnBrk="0" hangingPunct="1">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374E13-991E-2B4C-A86B-02455F531AC4}" type="slidenum">
              <a:rPr lang="en-US" smtClean="0"/>
              <a:pPr/>
              <a:t>1</a:t>
            </a:fld>
            <a:endParaRPr lang="en-US"/>
          </a:p>
        </p:txBody>
      </p:sp>
    </p:spTree>
    <p:extLst>
      <p:ext uri="{BB962C8B-B14F-4D97-AF65-F5344CB8AC3E}">
        <p14:creationId xmlns:p14="http://schemas.microsoft.com/office/powerpoint/2010/main" xmlns="" val="1060985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xmlns="" val="3461236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xmlns="" val="392761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xmlns="" val="1215630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Organisms gain access in one of 2 ways, </a:t>
            </a:r>
            <a:r>
              <a:rPr lang="en-US" dirty="0" err="1" smtClean="0"/>
              <a:t>extraluminal</a:t>
            </a:r>
            <a:r>
              <a:rPr lang="en-US" dirty="0" smtClean="0"/>
              <a:t> or intraluminal</a:t>
            </a:r>
          </a:p>
          <a:p>
            <a:endParaRPr lang="en-US" dirty="0" smtClean="0"/>
          </a:p>
          <a:p>
            <a:r>
              <a:rPr lang="en-US" baseline="0" dirty="0" smtClean="0"/>
              <a:t>Almost half  of contamination comes from catheter contamination/maintenance</a:t>
            </a:r>
            <a:endParaRPr lang="en-US" dirty="0" smtClean="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xmlns="" val="234810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half  of contamination comes from catheter contamination/maintenance</a:t>
            </a:r>
          </a:p>
          <a:p>
            <a:endParaRPr lang="en-US" dirty="0" smtClean="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xmlns="" val="3203518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half of contamination comes from catheter contamination/maintenance</a:t>
            </a:r>
          </a:p>
          <a:p>
            <a:endParaRPr lang="en-US" dirty="0" smtClean="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xmlns="" val="1535384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xmlns="" val="373788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xmlns="" val="654744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xmlns="" val="1214548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xmlns="" val="1505154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396">
              <a:defRPr/>
            </a:pPr>
            <a:r>
              <a:rPr lang="en-US" dirty="0" smtClean="0"/>
              <a:t>UTIs impact</a:t>
            </a:r>
            <a:r>
              <a:rPr lang="en-US" baseline="0" dirty="0" smtClean="0"/>
              <a:t> more patients annually than any other HAI.  </a:t>
            </a:r>
            <a:endParaRPr lang="en-US" dirty="0" smtClean="0"/>
          </a:p>
        </p:txBody>
      </p:sp>
      <p:sp>
        <p:nvSpPr>
          <p:cNvPr id="4" name="Slide Number Placeholder 3"/>
          <p:cNvSpPr>
            <a:spLocks noGrp="1"/>
          </p:cNvSpPr>
          <p:nvPr>
            <p:ph type="sldNum" sz="quarter" idx="10"/>
          </p:nvPr>
        </p:nvSpPr>
        <p:spPr/>
        <p:txBody>
          <a:bodyPr/>
          <a:lstStyle/>
          <a:p>
            <a:fld id="{F7374E13-991E-2B4C-A86B-02455F531AC4}" type="slidenum">
              <a:rPr lang="en-US" smtClean="0"/>
              <a:pPr/>
              <a:t>4</a:t>
            </a:fld>
            <a:endParaRPr lang="en-US"/>
          </a:p>
        </p:txBody>
      </p:sp>
    </p:spTree>
    <p:extLst>
      <p:ext uri="{BB962C8B-B14F-4D97-AF65-F5344CB8AC3E}">
        <p14:creationId xmlns:p14="http://schemas.microsoft.com/office/powerpoint/2010/main" xmlns="" val="1259728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xmlns="" val="3816412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xmlns="" val="1839959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xmlns="" val="1735841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xmlns="" val="1864254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xmlns="" val="1299702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xmlns="" val="3842056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xmlns="" val="3686974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374E13-991E-2B4C-A86B-02455F531AC4}" type="slidenum">
              <a:rPr lang="en-US" smtClean="0"/>
              <a:pPr/>
              <a:t>31</a:t>
            </a:fld>
            <a:endParaRPr lang="en-US"/>
          </a:p>
        </p:txBody>
      </p:sp>
    </p:spTree>
    <p:extLst>
      <p:ext uri="{BB962C8B-B14F-4D97-AF65-F5344CB8AC3E}">
        <p14:creationId xmlns:p14="http://schemas.microsoft.com/office/powerpoint/2010/main" xmlns="" val="1883439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smtClean="0"/>
              <a:t>Because it’s only</a:t>
            </a:r>
            <a:r>
              <a:rPr lang="en-US" baseline="0" dirty="0" smtClean="0"/>
              <a:t> once a day and after incontinence, it is getting lumped in with daily bathing and incontinence clean up. With reason, it is more efficient, it is what they are set up to do, and it has become one of those basic nursing procedures that gets lost in the shuffle and doesn’t get the respect it deserves. </a:t>
            </a:r>
            <a:r>
              <a:rPr lang="en-US" dirty="0" smtClean="0"/>
              <a:t>From</a:t>
            </a:r>
            <a:r>
              <a:rPr lang="en-US" baseline="0" dirty="0" smtClean="0"/>
              <a:t> a nursing perspective, this is a miss.</a:t>
            </a:r>
            <a:endParaRPr lang="en-US" dirty="0" smtClean="0"/>
          </a:p>
        </p:txBody>
      </p:sp>
      <p:sp>
        <p:nvSpPr>
          <p:cNvPr id="4" name="Slide Number Placeholder 3"/>
          <p:cNvSpPr>
            <a:spLocks noGrp="1"/>
          </p:cNvSpPr>
          <p:nvPr>
            <p:ph type="sldNum" sz="quarter" idx="10"/>
          </p:nvPr>
        </p:nvSpPr>
        <p:spPr/>
        <p:txBody>
          <a:bodyPr/>
          <a:lstStyle/>
          <a:p>
            <a:fld id="{F7374E13-991E-2B4C-A86B-02455F531AC4}" type="slidenum">
              <a:rPr lang="en-US" smtClean="0"/>
              <a:pPr/>
              <a:t>33</a:t>
            </a:fld>
            <a:endParaRPr lang="en-US"/>
          </a:p>
        </p:txBody>
      </p:sp>
    </p:spTree>
    <p:extLst>
      <p:ext uri="{BB962C8B-B14F-4D97-AF65-F5344CB8AC3E}">
        <p14:creationId xmlns:p14="http://schemas.microsoft.com/office/powerpoint/2010/main" xmlns="" val="2849745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smtClean="0"/>
              <a:t>Quality improvement</a:t>
            </a:r>
            <a:r>
              <a:rPr lang="en-US" baseline="0" dirty="0" smtClean="0"/>
              <a:t> is essential. Quality decreases when there is increases process variation. No consistency of doing the appropriate procedure</a:t>
            </a:r>
            <a:endParaRPr lang="en-US" dirty="0" smtClean="0"/>
          </a:p>
        </p:txBody>
      </p:sp>
      <p:sp>
        <p:nvSpPr>
          <p:cNvPr id="4" name="Slide Number Placeholder 3"/>
          <p:cNvSpPr>
            <a:spLocks noGrp="1"/>
          </p:cNvSpPr>
          <p:nvPr>
            <p:ph type="sldNum" sz="quarter" idx="10"/>
          </p:nvPr>
        </p:nvSpPr>
        <p:spPr/>
        <p:txBody>
          <a:bodyPr/>
          <a:lstStyle/>
          <a:p>
            <a:fld id="{F7374E13-991E-2B4C-A86B-02455F531AC4}" type="slidenum">
              <a:rPr lang="en-US" smtClean="0"/>
              <a:pPr/>
              <a:t>34</a:t>
            </a:fld>
            <a:endParaRPr lang="en-US"/>
          </a:p>
        </p:txBody>
      </p:sp>
    </p:spTree>
    <p:extLst>
      <p:ext uri="{BB962C8B-B14F-4D97-AF65-F5344CB8AC3E}">
        <p14:creationId xmlns:p14="http://schemas.microsoft.com/office/powerpoint/2010/main" xmlns="" val="1006398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UTIs impact</a:t>
            </a:r>
            <a:r>
              <a:rPr lang="en-US" baseline="0" dirty="0" smtClean="0"/>
              <a:t> more patients annually than any other HAI.  </a:t>
            </a:r>
            <a:endParaRPr lang="en-US" dirty="0" smtClean="0"/>
          </a:p>
        </p:txBody>
      </p:sp>
      <p:sp>
        <p:nvSpPr>
          <p:cNvPr id="4" name="Slide Number Placeholder 3"/>
          <p:cNvSpPr>
            <a:spLocks noGrp="1"/>
          </p:cNvSpPr>
          <p:nvPr>
            <p:ph type="sldNum" sz="quarter" idx="10"/>
          </p:nvPr>
        </p:nvSpPr>
        <p:spPr/>
        <p:txBody>
          <a:bodyPr/>
          <a:lstStyle/>
          <a:p>
            <a:fld id="{F7374E13-991E-2B4C-A86B-02455F531AC4}" type="slidenum">
              <a:rPr lang="en-US" smtClean="0"/>
              <a:pPr/>
              <a:t>5</a:t>
            </a:fld>
            <a:endParaRPr lang="en-US"/>
          </a:p>
        </p:txBody>
      </p:sp>
    </p:spTree>
    <p:extLst>
      <p:ext uri="{BB962C8B-B14F-4D97-AF65-F5344CB8AC3E}">
        <p14:creationId xmlns:p14="http://schemas.microsoft.com/office/powerpoint/2010/main" xmlns="" val="180465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thing we can do</a:t>
            </a:r>
            <a:r>
              <a:rPr lang="en-US" baseline="0" dirty="0" smtClean="0"/>
              <a:t> is simplify the process</a:t>
            </a:r>
            <a:endParaRPr lang="en-US" dirty="0" smtClean="0"/>
          </a:p>
          <a:p>
            <a:endParaRPr lang="en-US" dirty="0" smtClean="0"/>
          </a:p>
          <a:p>
            <a:r>
              <a:rPr lang="en-US" dirty="0" smtClean="0"/>
              <a:t>Remember the various ways and items that were used to bath a patient?</a:t>
            </a:r>
          </a:p>
        </p:txBody>
      </p:sp>
      <p:sp>
        <p:nvSpPr>
          <p:cNvPr id="4" name="Slide Number Placeholder 3"/>
          <p:cNvSpPr>
            <a:spLocks noGrp="1"/>
          </p:cNvSpPr>
          <p:nvPr>
            <p:ph type="sldNum" sz="quarter" idx="10"/>
          </p:nvPr>
        </p:nvSpPr>
        <p:spPr/>
        <p:txBody>
          <a:bodyPr/>
          <a:lstStyle/>
          <a:p>
            <a:fld id="{F7374E13-991E-2B4C-A86B-02455F531AC4}" type="slidenum">
              <a:rPr lang="en-US" smtClean="0"/>
              <a:pPr/>
              <a:t>35</a:t>
            </a:fld>
            <a:endParaRPr lang="en-US"/>
          </a:p>
        </p:txBody>
      </p:sp>
    </p:spTree>
    <p:extLst>
      <p:ext uri="{BB962C8B-B14F-4D97-AF65-F5344CB8AC3E}">
        <p14:creationId xmlns:p14="http://schemas.microsoft.com/office/powerpoint/2010/main" xmlns="" val="1236592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with the High colony counts in bath water similar to bacteria in UTI’s</a:t>
            </a:r>
          </a:p>
          <a:p>
            <a:r>
              <a:rPr lang="en-US" dirty="0" smtClean="0"/>
              <a:t>And also serving as a HIGH</a:t>
            </a:r>
            <a:r>
              <a:rPr lang="en-US" baseline="0" dirty="0" smtClean="0"/>
              <a:t> microbial reservoir …I would say yes. </a:t>
            </a:r>
          </a:p>
          <a:p>
            <a:endParaRPr lang="en-US" baseline="0" dirty="0" smtClean="0"/>
          </a:p>
          <a:p>
            <a:r>
              <a:rPr lang="en-US" baseline="0" dirty="0" smtClean="0"/>
              <a:t>Pre packaged bathing showed lower counts vs basins </a:t>
            </a:r>
          </a:p>
          <a:p>
            <a:r>
              <a:rPr lang="en-US" baseline="0" dirty="0" smtClean="0"/>
              <a:t>Convenient and again, give you the ability to do everything you did with a basin (except emesis) and provides additional benefits (reducing process variation, convenience, purified water, soft washcloths, </a:t>
            </a:r>
            <a:r>
              <a:rPr lang="en-US" baseline="0" smtClean="0"/>
              <a:t>etc.)</a:t>
            </a:r>
            <a:endParaRPr lang="en-US" baseline="0" dirty="0" smtClean="0"/>
          </a:p>
        </p:txBody>
      </p:sp>
      <p:sp>
        <p:nvSpPr>
          <p:cNvPr id="4" name="Slide Number Placeholder 3"/>
          <p:cNvSpPr>
            <a:spLocks noGrp="1"/>
          </p:cNvSpPr>
          <p:nvPr>
            <p:ph type="sldNum" sz="quarter" idx="10"/>
          </p:nvPr>
        </p:nvSpPr>
        <p:spPr/>
        <p:txBody>
          <a:bodyPr/>
          <a:lstStyle/>
          <a:p>
            <a:fld id="{F7374E13-991E-2B4C-A86B-02455F531AC4}" type="slidenum">
              <a:rPr lang="en-US" smtClean="0"/>
              <a:pPr/>
              <a:t>36</a:t>
            </a:fld>
            <a:endParaRPr lang="en-US"/>
          </a:p>
        </p:txBody>
      </p:sp>
    </p:spTree>
    <p:extLst>
      <p:ext uri="{BB962C8B-B14F-4D97-AF65-F5344CB8AC3E}">
        <p14:creationId xmlns:p14="http://schemas.microsoft.com/office/powerpoint/2010/main" xmlns="" val="3467301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374E13-991E-2B4C-A86B-02455F531AC4}" type="slidenum">
              <a:rPr lang="en-US" smtClean="0"/>
              <a:pPr/>
              <a:t>38</a:t>
            </a:fld>
            <a:endParaRPr lang="en-US"/>
          </a:p>
        </p:txBody>
      </p:sp>
    </p:spTree>
    <p:extLst>
      <p:ext uri="{BB962C8B-B14F-4D97-AF65-F5344CB8AC3E}">
        <p14:creationId xmlns:p14="http://schemas.microsoft.com/office/powerpoint/2010/main" xmlns="" val="331659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Hospitals have policies, but are policies being followed? </a:t>
            </a:r>
          </a:p>
          <a:p>
            <a:r>
              <a:rPr lang="en-US" dirty="0" smtClean="0"/>
              <a:t>At</a:t>
            </a:r>
            <a:r>
              <a:rPr lang="en-US" baseline="0" dirty="0" smtClean="0"/>
              <a:t> most, 71% are following CLABSI policy,</a:t>
            </a:r>
          </a:p>
          <a:p>
            <a:r>
              <a:rPr lang="en-US" baseline="0" dirty="0" smtClean="0"/>
              <a:t>At most ONLY 27% are following CAUTI</a:t>
            </a:r>
            <a:endParaRPr lang="en-US" dirty="0" smtClean="0"/>
          </a:p>
        </p:txBody>
      </p:sp>
      <p:sp>
        <p:nvSpPr>
          <p:cNvPr id="4" name="Slide Number Placeholder 3"/>
          <p:cNvSpPr>
            <a:spLocks noGrp="1"/>
          </p:cNvSpPr>
          <p:nvPr>
            <p:ph type="sldNum" sz="quarter" idx="10"/>
          </p:nvPr>
        </p:nvSpPr>
        <p:spPr/>
        <p:txBody>
          <a:bodyPr/>
          <a:lstStyle/>
          <a:p>
            <a:fld id="{F7374E13-991E-2B4C-A86B-02455F531AC4}" type="slidenum">
              <a:rPr lang="en-US" smtClean="0"/>
              <a:pPr/>
              <a:t>7</a:t>
            </a:fld>
            <a:endParaRPr lang="en-US"/>
          </a:p>
        </p:txBody>
      </p:sp>
    </p:spTree>
    <p:extLst>
      <p:ext uri="{BB962C8B-B14F-4D97-AF65-F5344CB8AC3E}">
        <p14:creationId xmlns:p14="http://schemas.microsoft.com/office/powerpoint/2010/main" xmlns="" val="2458366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err="1"/>
              <a:t>Utsumi</a:t>
            </a:r>
            <a:r>
              <a:rPr lang="en-US" dirty="0"/>
              <a:t>, M., Yamada, M., Nishi, I., </a:t>
            </a:r>
            <a:r>
              <a:rPr lang="en-US" dirty="0" err="1"/>
              <a:t>Nabetani</a:t>
            </a:r>
            <a:r>
              <a:rPr lang="en-US" dirty="0"/>
              <a:t>, Y., &amp; </a:t>
            </a:r>
            <a:r>
              <a:rPr lang="en-US" dirty="0" err="1"/>
              <a:t>Makimoto</a:t>
            </a:r>
            <a:r>
              <a:rPr lang="en-US" dirty="0"/>
              <a:t>, K. (2007). Risk Factors of Catheter-Associated Urinary Tract Infections Determined after Adjustment for Antibiotic Treatment. </a:t>
            </a:r>
            <a:r>
              <a:rPr lang="en-US" i="1" dirty="0"/>
              <a:t>American Journal of Infection Control</a:t>
            </a:r>
            <a:r>
              <a:rPr lang="en-US" dirty="0"/>
              <a:t>, </a:t>
            </a:r>
            <a:r>
              <a:rPr lang="en-US" i="1" dirty="0"/>
              <a:t>35</a:t>
            </a:r>
            <a:r>
              <a:rPr lang="en-US" dirty="0"/>
              <a:t>(5), E188.</a:t>
            </a:r>
          </a:p>
          <a:p>
            <a:r>
              <a:rPr lang="en-US" dirty="0" smtClean="0"/>
              <a:t>Chicago</a:t>
            </a:r>
            <a:br>
              <a:rPr lang="en-US" dirty="0" smtClean="0"/>
            </a:br>
            <a:endParaRPr lang="en-US" dirty="0"/>
          </a:p>
        </p:txBody>
      </p:sp>
      <p:sp>
        <p:nvSpPr>
          <p:cNvPr id="4" name="Slide Number Placeholder 3"/>
          <p:cNvSpPr>
            <a:spLocks noGrp="1"/>
          </p:cNvSpPr>
          <p:nvPr>
            <p:ph type="sldNum" sz="quarter" idx="10"/>
          </p:nvPr>
        </p:nvSpPr>
        <p:spPr/>
        <p:txBody>
          <a:bodyPr/>
          <a:lstStyle/>
          <a:p>
            <a:fld id="{F7374E13-991E-2B4C-A86B-02455F531AC4}" type="slidenum">
              <a:rPr lang="en-US" smtClean="0"/>
              <a:pPr/>
              <a:t>8</a:t>
            </a:fld>
            <a:endParaRPr lang="en-US"/>
          </a:p>
        </p:txBody>
      </p:sp>
    </p:spTree>
    <p:extLst>
      <p:ext uri="{BB962C8B-B14F-4D97-AF65-F5344CB8AC3E}">
        <p14:creationId xmlns:p14="http://schemas.microsoft.com/office/powerpoint/2010/main" xmlns="" val="4216113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xmlns="" val="1223318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396">
              <a:defRPr/>
            </a:pPr>
            <a:r>
              <a:rPr lang="en-US" dirty="0" smtClean="0"/>
              <a:t>Mobility directly impacts stasis of urine</a:t>
            </a:r>
            <a:r>
              <a:rPr lang="en-US" baseline="0" dirty="0" smtClean="0"/>
              <a:t> in the kidney pelvis and bladder.  As the patient is more mobile, fluid is mobilized as well, increasing renal blood flow and diuresis occurs.  Reduction in the formation of renal calculi also occurs due to the movement of fluid.</a:t>
            </a:r>
            <a:endParaRPr lang="en-US" dirty="0" smtClean="0"/>
          </a:p>
        </p:txBody>
      </p:sp>
      <p:sp>
        <p:nvSpPr>
          <p:cNvPr id="4" name="Slide Number Placeholder 3"/>
          <p:cNvSpPr>
            <a:spLocks noGrp="1"/>
          </p:cNvSpPr>
          <p:nvPr>
            <p:ph type="sldNum" sz="quarter" idx="10"/>
          </p:nvPr>
        </p:nvSpPr>
        <p:spPr/>
        <p:txBody>
          <a:bodyPr/>
          <a:lstStyle/>
          <a:p>
            <a:fld id="{F7374E13-991E-2B4C-A86B-02455F531AC4}" type="slidenum">
              <a:rPr lang="en-US" smtClean="0"/>
              <a:pPr/>
              <a:t>10</a:t>
            </a:fld>
            <a:endParaRPr lang="en-US"/>
          </a:p>
        </p:txBody>
      </p:sp>
    </p:spTree>
    <p:extLst>
      <p:ext uri="{BB962C8B-B14F-4D97-AF65-F5344CB8AC3E}">
        <p14:creationId xmlns:p14="http://schemas.microsoft.com/office/powerpoint/2010/main" xmlns="" val="3604560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smtClean="0"/>
              <a:t>Must</a:t>
            </a:r>
            <a:r>
              <a:rPr lang="en-US" baseline="0" dirty="0" smtClean="0"/>
              <a:t> follow and adhere to all to be consistent</a:t>
            </a:r>
            <a:endParaRPr lang="en-US" dirty="0" smtClean="0">
              <a:latin typeface="Arial" pitchFamily="34" charset="0"/>
              <a:ea typeface="ＭＳ Ｐゴシック" pitchFamily="34" charset="-128"/>
            </a:endParaRP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xmlns="" val="2787036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C87DA4-1D34-4266-B42C-EB8A2BA8AC62}"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xmlns="" val="16446120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Option 1">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p:nvPr>
        </p:nvSpPr>
        <p:spPr>
          <a:xfrm>
            <a:off x="6096001" y="2242566"/>
            <a:ext cx="2501733" cy="1300734"/>
          </a:xfrm>
          <a:prstGeom prst="rect">
            <a:avLst/>
          </a:prstGeom>
        </p:spPr>
        <p:txBody>
          <a:bodyPr anchor="t" anchorCtr="0">
            <a:normAutofit/>
          </a:bodyPr>
          <a:lstStyle>
            <a:lvl1pPr marL="0" indent="0" algn="r">
              <a:lnSpc>
                <a:spcPct val="110000"/>
              </a:lnSpc>
              <a:spcAft>
                <a:spcPts val="0"/>
              </a:spcAft>
              <a:buNone/>
              <a:defRPr sz="2100" b="0">
                <a:latin typeface="Arial Black" panose="020B0A04020102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4"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
        <p:nvSpPr>
          <p:cNvPr id="10" name="Date Placeholder 9"/>
          <p:cNvSpPr>
            <a:spLocks noGrp="1"/>
          </p:cNvSpPr>
          <p:nvPr>
            <p:ph type="dt" sz="half" idx="2"/>
          </p:nvPr>
        </p:nvSpPr>
        <p:spPr>
          <a:xfrm>
            <a:off x="7454734" y="4607846"/>
            <a:ext cx="1143000" cy="153888"/>
          </a:xfrm>
          <a:prstGeom prst="rect">
            <a:avLst/>
          </a:prstGeom>
        </p:spPr>
        <p:txBody>
          <a:bodyPr/>
          <a:lstStyle>
            <a:lvl1pPr algn="r">
              <a:defRPr sz="1000"/>
            </a:lvl1pPr>
          </a:lstStyle>
          <a:p>
            <a:fld id="{D42ED59C-7B8C-C749-9AE9-EDEF83B1CD9F}" type="datetime4">
              <a:rPr lang="en-US" smtClean="0"/>
              <a:pPr/>
              <a:t>March 14, 2018</a:t>
            </a:fld>
            <a:endParaRPr lang="en-US" dirty="0"/>
          </a:p>
        </p:txBody>
      </p:sp>
      <p:sp>
        <p:nvSpPr>
          <p:cNvPr id="2" name="Title 1"/>
          <p:cNvSpPr>
            <a:spLocks noGrp="1"/>
          </p:cNvSpPr>
          <p:nvPr>
            <p:ph type="title"/>
          </p:nvPr>
        </p:nvSpPr>
        <p:spPr>
          <a:xfrm>
            <a:off x="722312" y="570974"/>
            <a:ext cx="4837113" cy="1562936"/>
          </a:xfrm>
          <a:prstGeom prst="rect">
            <a:avLst/>
          </a:prstGeom>
        </p:spPr>
        <p:txBody>
          <a:bodyPr anchor="b" anchorCtr="0">
            <a:normAutofit/>
          </a:bodyPr>
          <a:lstStyle>
            <a:lvl1pPr>
              <a:defRPr sz="4400">
                <a:latin typeface="Rockwell" charset="0"/>
                <a:ea typeface="Rockwell" charset="0"/>
                <a:cs typeface="Rockwell" charset="0"/>
              </a:defRPr>
            </a:lvl1pPr>
          </a:lstStyle>
          <a:p>
            <a:endParaRPr lang="en-US" dirty="0"/>
          </a:p>
        </p:txBody>
      </p:sp>
    </p:spTree>
    <p:extLst>
      <p:ext uri="{BB962C8B-B14F-4D97-AF65-F5344CB8AC3E}">
        <p14:creationId xmlns:p14="http://schemas.microsoft.com/office/powerpoint/2010/main" xmlns="" val="1331428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ed List with header">
    <p:spTree>
      <p:nvGrpSpPr>
        <p:cNvPr id="1" name=""/>
        <p:cNvGrpSpPr/>
        <p:nvPr/>
      </p:nvGrpSpPr>
      <p:grpSpPr>
        <a:xfrm>
          <a:off x="0" y="0"/>
          <a:ext cx="0" cy="0"/>
          <a:chOff x="0" y="0"/>
          <a:chExt cx="0" cy="0"/>
        </a:xfrm>
      </p:grpSpPr>
      <p:sp>
        <p:nvSpPr>
          <p:cNvPr id="12"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5770BD80-72AE-514F-B438-313000B122B2}" type="datetime4">
              <a:rPr lang="en-US" smtClean="0"/>
              <a:pPr/>
              <a:t>March 14, 2018</a:t>
            </a:fld>
            <a:endParaRPr lang="en-US" dirty="0"/>
          </a:p>
        </p:txBody>
      </p:sp>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r>
              <a:rPr lang="en-US" dirty="0" smtClean="0"/>
              <a:t>Ninth level</a:t>
            </a:r>
          </a:p>
          <a:p>
            <a:pPr lvl="8"/>
            <a:endParaRPr lang="en-US" dirty="0" smtClean="0"/>
          </a:p>
        </p:txBody>
      </p:sp>
      <p:sp>
        <p:nvSpPr>
          <p:cNvPr id="5"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Tree>
    <p:extLst>
      <p:ext uri="{BB962C8B-B14F-4D97-AF65-F5344CB8AC3E}">
        <p14:creationId xmlns:p14="http://schemas.microsoft.com/office/powerpoint/2010/main" xmlns="" val="1461500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ith header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xmlns="" val="0"/>
              </a:ext>
            </a:extLst>
          </a:blip>
          <a:srcRect r="333"/>
          <a:stretch/>
        </p:blipFill>
        <p:spPr>
          <a:xfrm>
            <a:off x="27203" y="1158466"/>
            <a:ext cx="9106638" cy="3751898"/>
          </a:xfrm>
          <a:prstGeom prst="rect">
            <a:avLst/>
          </a:prstGeom>
        </p:spPr>
      </p:pic>
      <p:sp>
        <p:nvSpPr>
          <p:cNvPr id="14"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885D421A-D202-7744-8213-DB7F863B2488}" type="datetime4">
              <a:rPr lang="en-US" smtClean="0"/>
              <a:pPr/>
              <a:t>March 14, 2018</a:t>
            </a:fld>
            <a:endParaRPr lang="en-US" dirty="0"/>
          </a:p>
        </p:txBody>
      </p:sp>
      <p:sp>
        <p:nvSpPr>
          <p:cNvPr id="10"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r>
              <a:rPr lang="en-US" dirty="0" smtClean="0"/>
              <a:t>Ninth level</a:t>
            </a:r>
          </a:p>
          <a:p>
            <a:pPr lvl="8"/>
            <a:endParaRPr lang="en-US" dirty="0" smtClean="0"/>
          </a:p>
        </p:txBody>
      </p:sp>
      <p:sp>
        <p:nvSpPr>
          <p:cNvPr id="6"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Tree>
    <p:extLst>
      <p:ext uri="{BB962C8B-B14F-4D97-AF65-F5344CB8AC3E}">
        <p14:creationId xmlns:p14="http://schemas.microsoft.com/office/powerpoint/2010/main" xmlns="" val="1876914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340052B9-C923-8743-A4D1-126849BDA77C}" type="datetime4">
              <a:rPr lang="en-US" smtClean="0"/>
              <a:pPr/>
              <a:t>March 14, 2018</a:t>
            </a:fld>
            <a:endParaRPr lang="en-US" dirty="0"/>
          </a:p>
        </p:txBody>
      </p:sp>
      <p:sp>
        <p:nvSpPr>
          <p:cNvPr id="5"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r>
              <a:rPr lang="en-US" dirty="0" smtClean="0"/>
              <a:t>Ninth level</a:t>
            </a:r>
          </a:p>
          <a:p>
            <a:pPr lvl="8"/>
            <a:endParaRPr lang="en-US" dirty="0" smtClean="0"/>
          </a:p>
        </p:txBody>
      </p:sp>
      <p:sp>
        <p:nvSpPr>
          <p:cNvPr id="6"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Tree>
    <p:extLst>
      <p:ext uri="{BB962C8B-B14F-4D97-AF65-F5344CB8AC3E}">
        <p14:creationId xmlns:p14="http://schemas.microsoft.com/office/powerpoint/2010/main" xmlns="" val="1941129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with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xmlns="" val="0"/>
              </a:ext>
            </a:extLst>
          </a:blip>
          <a:srcRect r="333"/>
          <a:stretch/>
        </p:blipFill>
        <p:spPr>
          <a:xfrm>
            <a:off x="27203" y="1158466"/>
            <a:ext cx="9106638" cy="3751898"/>
          </a:xfrm>
          <a:prstGeom prst="rect">
            <a:avLst/>
          </a:prstGeom>
        </p:spPr>
      </p:pic>
      <p:sp>
        <p:nvSpPr>
          <p:cNvPr id="15"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6606704F-A133-514C-A0AC-C30D6760686A}" type="datetime4">
              <a:rPr lang="en-US" smtClean="0"/>
              <a:pPr/>
              <a:t>March 14, 2018</a:t>
            </a:fld>
            <a:endParaRPr lang="en-US" dirty="0"/>
          </a:p>
        </p:txBody>
      </p:sp>
      <p:sp>
        <p:nvSpPr>
          <p:cNvPr id="6" name="Text Placeholder 4"/>
          <p:cNvSpPr>
            <a:spLocks noGrp="1"/>
          </p:cNvSpPr>
          <p:nvPr>
            <p:ph type="body" sz="quarter" idx="10" hasCustomPrompt="1"/>
          </p:nvPr>
        </p:nvSpPr>
        <p:spPr>
          <a:xfrm>
            <a:off x="411163" y="1363598"/>
            <a:ext cx="8351837" cy="3303653"/>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buFont typeface="+mj-lt"/>
              <a:buAutoNum type="alphaLcParenR"/>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r>
              <a:rPr lang="en-US" dirty="0" smtClean="0"/>
              <a:t>Ninth level</a:t>
            </a:r>
          </a:p>
          <a:p>
            <a:pPr lvl="8"/>
            <a:endParaRPr lang="en-US" dirty="0" smtClean="0"/>
          </a:p>
        </p:txBody>
      </p:sp>
      <p:sp>
        <p:nvSpPr>
          <p:cNvPr id="9"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Tree>
    <p:extLst>
      <p:ext uri="{BB962C8B-B14F-4D97-AF65-F5344CB8AC3E}">
        <p14:creationId xmlns:p14="http://schemas.microsoft.com/office/powerpoint/2010/main" xmlns="" val="100819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Basic Paragraph">
    <p:spTree>
      <p:nvGrpSpPr>
        <p:cNvPr id="1" name=""/>
        <p:cNvGrpSpPr/>
        <p:nvPr/>
      </p:nvGrpSpPr>
      <p:grpSpPr>
        <a:xfrm>
          <a:off x="0" y="0"/>
          <a:ext cx="0" cy="0"/>
          <a:chOff x="0" y="0"/>
          <a:chExt cx="0" cy="0"/>
        </a:xfrm>
      </p:grpSpPr>
      <p:sp>
        <p:nvSpPr>
          <p:cNvPr id="2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15E54F9E-17A2-2246-A3DC-34A29212453F}" type="datetime4">
              <a:rPr lang="en-US" smtClean="0"/>
              <a:pPr/>
              <a:t>March 14, 2018</a:t>
            </a:fld>
            <a:endParaRPr lang="en-US" dirty="0"/>
          </a:p>
        </p:txBody>
      </p:sp>
      <p:sp>
        <p:nvSpPr>
          <p:cNvPr id="12"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
        <p:nvSpPr>
          <p:cNvPr id="14" name="Text Placeholder 4"/>
          <p:cNvSpPr>
            <a:spLocks noGrp="1"/>
          </p:cNvSpPr>
          <p:nvPr>
            <p:ph type="body" sz="quarter" idx="10" hasCustomPrompt="1"/>
          </p:nvPr>
        </p:nvSpPr>
        <p:spPr>
          <a:xfrm>
            <a:off x="411163"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
        <p:nvSpPr>
          <p:cNvPr id="16" name="Text Placeholder 4"/>
          <p:cNvSpPr>
            <a:spLocks noGrp="1"/>
          </p:cNvSpPr>
          <p:nvPr>
            <p:ph type="body" sz="quarter" idx="15" hasCustomPrompt="1"/>
          </p:nvPr>
        </p:nvSpPr>
        <p:spPr>
          <a:xfrm>
            <a:off x="4648200"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
        <p:nvSpPr>
          <p:cNvPr id="8"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a:t>
            </a:r>
            <a:r>
              <a:rPr lang="en-US" dirty="0" smtClean="0"/>
              <a:t>text </a:t>
            </a:r>
            <a:r>
              <a:rPr lang="en-US" dirty="0"/>
              <a:t>styles</a:t>
            </a:r>
          </a:p>
        </p:txBody>
      </p:sp>
      <p:sp>
        <p:nvSpPr>
          <p:cNvPr id="9"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a:t>
            </a:r>
            <a:r>
              <a:rPr lang="en-US" dirty="0" smtClean="0"/>
              <a:t>text </a:t>
            </a:r>
            <a:r>
              <a:rPr lang="en-US" dirty="0"/>
              <a:t>styles</a:t>
            </a:r>
          </a:p>
        </p:txBody>
      </p:sp>
    </p:spTree>
    <p:extLst>
      <p:ext uri="{BB962C8B-B14F-4D97-AF65-F5344CB8AC3E}">
        <p14:creationId xmlns:p14="http://schemas.microsoft.com/office/powerpoint/2010/main" xmlns="" val="688386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Basic Paragraph with dimensional frame">
    <p:spTree>
      <p:nvGrpSpPr>
        <p:cNvPr id="1" name=""/>
        <p:cNvGrpSpPr/>
        <p:nvPr/>
      </p:nvGrpSpPr>
      <p:grpSpPr>
        <a:xfrm>
          <a:off x="0" y="0"/>
          <a:ext cx="0" cy="0"/>
          <a:chOff x="0" y="0"/>
          <a:chExt cx="0" cy="0"/>
        </a:xfrm>
      </p:grpSpPr>
      <p:pic>
        <p:nvPicPr>
          <p:cNvPr id="11" name="Picture 10" descr="Dimensional Frame.png"/>
          <p:cNvPicPr>
            <a:picLocks noChangeAspect="1"/>
          </p:cNvPicPr>
          <p:nvPr userDrawn="1"/>
        </p:nvPicPr>
        <p:blipFill rotWithShape="1">
          <a:blip r:embed="rId2" cstate="email">
            <a:extLst>
              <a:ext uri="{28A0092B-C50C-407E-A947-70E740481C1C}">
                <a14:useLocalDpi xmlns:a14="http://schemas.microsoft.com/office/drawing/2010/main" xmlns="" val="0"/>
              </a:ext>
            </a:extLst>
          </a:blip>
          <a:srcRect r="333"/>
          <a:stretch/>
        </p:blipFill>
        <p:spPr>
          <a:xfrm>
            <a:off x="27203" y="1158466"/>
            <a:ext cx="9106638" cy="3751898"/>
          </a:xfrm>
          <a:prstGeom prst="rect">
            <a:avLst/>
          </a:prstGeom>
        </p:spPr>
      </p:pic>
      <p:sp>
        <p:nvSpPr>
          <p:cNvPr id="20"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AE60892F-A8DE-FA4D-9B13-55BBF13A5476}" type="datetime4">
              <a:rPr lang="en-US" smtClean="0"/>
              <a:pPr/>
              <a:t>March 14, 2018</a:t>
            </a:fld>
            <a:endParaRPr lang="en-US" dirty="0"/>
          </a:p>
        </p:txBody>
      </p:sp>
      <p:sp>
        <p:nvSpPr>
          <p:cNvPr id="9"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
        <p:nvSpPr>
          <p:cNvPr id="10" name="Text Placeholder 4"/>
          <p:cNvSpPr>
            <a:spLocks noGrp="1"/>
          </p:cNvSpPr>
          <p:nvPr>
            <p:ph type="body" sz="quarter" idx="10" hasCustomPrompt="1"/>
          </p:nvPr>
        </p:nvSpPr>
        <p:spPr>
          <a:xfrm>
            <a:off x="411163"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
        <p:nvSpPr>
          <p:cNvPr id="12" name="Text Placeholder 4"/>
          <p:cNvSpPr>
            <a:spLocks noGrp="1"/>
          </p:cNvSpPr>
          <p:nvPr>
            <p:ph type="body" sz="quarter" idx="15" hasCustomPrompt="1"/>
          </p:nvPr>
        </p:nvSpPr>
        <p:spPr>
          <a:xfrm>
            <a:off x="4648200" y="2199797"/>
            <a:ext cx="4084637" cy="2484218"/>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
        <p:nvSpPr>
          <p:cNvPr id="13"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a:t>
            </a:r>
            <a:r>
              <a:rPr lang="en-US" dirty="0" smtClean="0"/>
              <a:t>text </a:t>
            </a:r>
            <a:r>
              <a:rPr lang="en-US" dirty="0"/>
              <a:t>styles</a:t>
            </a:r>
          </a:p>
        </p:txBody>
      </p:sp>
      <p:sp>
        <p:nvSpPr>
          <p:cNvPr id="14"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a:t>
            </a:r>
            <a:r>
              <a:rPr lang="en-US" dirty="0" smtClean="0"/>
              <a:t>text </a:t>
            </a:r>
            <a:r>
              <a:rPr lang="en-US" dirty="0"/>
              <a:t>styles</a:t>
            </a:r>
          </a:p>
        </p:txBody>
      </p:sp>
    </p:spTree>
    <p:extLst>
      <p:ext uri="{BB962C8B-B14F-4D97-AF65-F5344CB8AC3E}">
        <p14:creationId xmlns:p14="http://schemas.microsoft.com/office/powerpoint/2010/main" xmlns="" val="16050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uble Bulleted List">
    <p:spTree>
      <p:nvGrpSpPr>
        <p:cNvPr id="1" name=""/>
        <p:cNvGrpSpPr/>
        <p:nvPr/>
      </p:nvGrpSpPr>
      <p:grpSpPr>
        <a:xfrm>
          <a:off x="0" y="0"/>
          <a:ext cx="0" cy="0"/>
          <a:chOff x="0" y="0"/>
          <a:chExt cx="0" cy="0"/>
        </a:xfrm>
      </p:grpSpPr>
      <p:sp>
        <p:nvSpPr>
          <p:cNvPr id="2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620DE03E-84BF-4643-9EE0-0152C4360AC4}" type="datetime4">
              <a:rPr lang="en-US" smtClean="0"/>
              <a:pPr/>
              <a:t>March 14, 2018</a:t>
            </a:fld>
            <a:endParaRPr lang="en-US" dirty="0"/>
          </a:p>
        </p:txBody>
      </p:sp>
      <p:sp>
        <p:nvSpPr>
          <p:cNvPr id="12"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
        <p:nvSpPr>
          <p:cNvPr id="15" name="Text Placeholder 4"/>
          <p:cNvSpPr>
            <a:spLocks noGrp="1"/>
          </p:cNvSpPr>
          <p:nvPr>
            <p:ph type="body" sz="quarter" idx="10" hasCustomPrompt="1"/>
          </p:nvPr>
        </p:nvSpPr>
        <p:spPr>
          <a:xfrm>
            <a:off x="411163" y="2193741"/>
            <a:ext cx="4084637"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
        <p:nvSpPr>
          <p:cNvPr id="16" name="Text Placeholder 4"/>
          <p:cNvSpPr>
            <a:spLocks noGrp="1"/>
          </p:cNvSpPr>
          <p:nvPr>
            <p:ph type="body" sz="quarter" idx="15" hasCustomPrompt="1"/>
          </p:nvPr>
        </p:nvSpPr>
        <p:spPr>
          <a:xfrm>
            <a:off x="4648200" y="2193741"/>
            <a:ext cx="4084320"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
        <p:nvSpPr>
          <p:cNvPr id="8"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a:t>
            </a:r>
            <a:r>
              <a:rPr lang="en-US" dirty="0" smtClean="0"/>
              <a:t>text </a:t>
            </a:r>
            <a:r>
              <a:rPr lang="en-US" dirty="0"/>
              <a:t>styles</a:t>
            </a:r>
          </a:p>
        </p:txBody>
      </p:sp>
      <p:sp>
        <p:nvSpPr>
          <p:cNvPr id="9"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a:t>
            </a:r>
            <a:r>
              <a:rPr lang="en-US" dirty="0" smtClean="0"/>
              <a:t>text </a:t>
            </a:r>
            <a:r>
              <a:rPr lang="en-US" dirty="0"/>
              <a:t>styles</a:t>
            </a:r>
          </a:p>
        </p:txBody>
      </p:sp>
    </p:spTree>
    <p:extLst>
      <p:ext uri="{BB962C8B-B14F-4D97-AF65-F5344CB8AC3E}">
        <p14:creationId xmlns:p14="http://schemas.microsoft.com/office/powerpoint/2010/main" xmlns="" val="1801402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uble Bulleted List with dimensional frame">
    <p:spTree>
      <p:nvGrpSpPr>
        <p:cNvPr id="1" name=""/>
        <p:cNvGrpSpPr/>
        <p:nvPr/>
      </p:nvGrpSpPr>
      <p:grpSpPr>
        <a:xfrm>
          <a:off x="0" y="0"/>
          <a:ext cx="0" cy="0"/>
          <a:chOff x="0" y="0"/>
          <a:chExt cx="0" cy="0"/>
        </a:xfrm>
      </p:grpSpPr>
      <p:pic>
        <p:nvPicPr>
          <p:cNvPr id="10" name="Picture 9" descr="Dimensional Frame.png"/>
          <p:cNvPicPr>
            <a:picLocks noChangeAspect="1"/>
          </p:cNvPicPr>
          <p:nvPr userDrawn="1"/>
        </p:nvPicPr>
        <p:blipFill rotWithShape="1">
          <a:blip r:embed="rId2" cstate="email">
            <a:extLst>
              <a:ext uri="{28A0092B-C50C-407E-A947-70E740481C1C}">
                <a14:useLocalDpi xmlns:a14="http://schemas.microsoft.com/office/drawing/2010/main" xmlns="" val="0"/>
              </a:ext>
            </a:extLst>
          </a:blip>
          <a:srcRect r="333"/>
          <a:stretch/>
        </p:blipFill>
        <p:spPr>
          <a:xfrm>
            <a:off x="27203" y="1158466"/>
            <a:ext cx="9106638" cy="3751898"/>
          </a:xfrm>
          <a:prstGeom prst="rect">
            <a:avLst/>
          </a:prstGeom>
        </p:spPr>
      </p:pic>
      <p:sp>
        <p:nvSpPr>
          <p:cNvPr id="18"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E18AEB0-EBA8-1046-97FF-AE0A93460DE8}" type="datetime4">
              <a:rPr lang="en-US" smtClean="0"/>
              <a:pPr/>
              <a:t>March 14, 2018</a:t>
            </a:fld>
            <a:endParaRPr lang="en-US" dirty="0"/>
          </a:p>
        </p:txBody>
      </p:sp>
      <p:sp>
        <p:nvSpPr>
          <p:cNvPr id="11" name="Text Placeholder 4"/>
          <p:cNvSpPr>
            <a:spLocks noGrp="1"/>
          </p:cNvSpPr>
          <p:nvPr>
            <p:ph type="body" sz="quarter" idx="10" hasCustomPrompt="1"/>
          </p:nvPr>
        </p:nvSpPr>
        <p:spPr>
          <a:xfrm>
            <a:off x="411163" y="2193741"/>
            <a:ext cx="4084637"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
        <p:nvSpPr>
          <p:cNvPr id="13" name="Text Placeholder 4"/>
          <p:cNvSpPr>
            <a:spLocks noGrp="1"/>
          </p:cNvSpPr>
          <p:nvPr>
            <p:ph type="body" sz="quarter" idx="15" hasCustomPrompt="1"/>
          </p:nvPr>
        </p:nvSpPr>
        <p:spPr>
          <a:xfrm>
            <a:off x="4648200" y="2193741"/>
            <a:ext cx="4084320" cy="2490273"/>
          </a:xfrm>
          <a:prstGeom prst="rect">
            <a:avLst/>
          </a:prstGeom>
        </p:spPr>
        <p:txBody>
          <a:bodyPr>
            <a:normAutofit/>
          </a:bodyPr>
          <a:lstStyle>
            <a:lvl1pPr algn="l">
              <a:lnSpc>
                <a:spcPct val="120000"/>
              </a:lnSpc>
              <a:spcAft>
                <a:spcPts val="600"/>
              </a:spcAft>
              <a:defRPr sz="1800">
                <a:latin typeface="+mn-lt"/>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
        <p:nvSpPr>
          <p:cNvPr id="9"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
        <p:nvSpPr>
          <p:cNvPr id="15"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a:t>
            </a:r>
            <a:r>
              <a:rPr lang="en-US" dirty="0" smtClean="0"/>
              <a:t>text </a:t>
            </a:r>
            <a:r>
              <a:rPr lang="en-US" dirty="0"/>
              <a:t>styles</a:t>
            </a:r>
          </a:p>
        </p:txBody>
      </p:sp>
      <p:sp>
        <p:nvSpPr>
          <p:cNvPr id="16"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a:t>
            </a:r>
            <a:r>
              <a:rPr lang="en-US" dirty="0" smtClean="0"/>
              <a:t>text </a:t>
            </a:r>
            <a:r>
              <a:rPr lang="en-US" dirty="0"/>
              <a:t>styles</a:t>
            </a:r>
          </a:p>
        </p:txBody>
      </p:sp>
    </p:spTree>
    <p:extLst>
      <p:ext uri="{BB962C8B-B14F-4D97-AF65-F5344CB8AC3E}">
        <p14:creationId xmlns:p14="http://schemas.microsoft.com/office/powerpoint/2010/main" xmlns="" val="1762451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ouble Numbered List">
    <p:spTree>
      <p:nvGrpSpPr>
        <p:cNvPr id="1" name=""/>
        <p:cNvGrpSpPr/>
        <p:nvPr/>
      </p:nvGrpSpPr>
      <p:grpSpPr>
        <a:xfrm>
          <a:off x="0" y="0"/>
          <a:ext cx="0" cy="0"/>
          <a:chOff x="0" y="0"/>
          <a:chExt cx="0" cy="0"/>
        </a:xfrm>
      </p:grpSpPr>
      <p:sp>
        <p:nvSpPr>
          <p:cNvPr id="19"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8C69616-5FFC-7247-AF11-0E0FC66298D7}" type="datetime4">
              <a:rPr lang="en-US" smtClean="0"/>
              <a:pPr/>
              <a:t>March 14, 2018</a:t>
            </a:fld>
            <a:endParaRPr lang="en-US" dirty="0"/>
          </a:p>
        </p:txBody>
      </p:sp>
      <p:sp>
        <p:nvSpPr>
          <p:cNvPr id="8" name="Text Placeholder 4"/>
          <p:cNvSpPr>
            <a:spLocks noGrp="1"/>
          </p:cNvSpPr>
          <p:nvPr>
            <p:ph type="body" sz="quarter" idx="10" hasCustomPrompt="1"/>
          </p:nvPr>
        </p:nvSpPr>
        <p:spPr>
          <a:xfrm>
            <a:off x="411163"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p>
          <a:p>
            <a:pPr lvl="6"/>
            <a:r>
              <a:rPr lang="en-US" dirty="0" smtClean="0"/>
              <a:t>Sixth level</a:t>
            </a:r>
          </a:p>
          <a:p>
            <a:pPr lvl="7"/>
            <a:r>
              <a:rPr lang="en-US" dirty="0" smtClean="0"/>
              <a:t> Seventh level</a:t>
            </a:r>
          </a:p>
          <a:p>
            <a:pPr lvl="8"/>
            <a:r>
              <a:rPr lang="en-US" dirty="0" smtClean="0"/>
              <a:t>Eighth level</a:t>
            </a:r>
          </a:p>
          <a:p>
            <a:pPr lvl="8"/>
            <a:endParaRPr lang="en-US" dirty="0" smtClean="0"/>
          </a:p>
        </p:txBody>
      </p:sp>
      <p:sp>
        <p:nvSpPr>
          <p:cNvPr id="15" name="Text Placeholder 4"/>
          <p:cNvSpPr>
            <a:spLocks noGrp="1"/>
          </p:cNvSpPr>
          <p:nvPr>
            <p:ph type="body" sz="quarter" idx="15" hasCustomPrompt="1"/>
          </p:nvPr>
        </p:nvSpPr>
        <p:spPr>
          <a:xfrm>
            <a:off x="4648200"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p>
          <a:p>
            <a:pPr lvl="6"/>
            <a:r>
              <a:rPr lang="en-US" dirty="0" smtClean="0"/>
              <a:t>Sixth level</a:t>
            </a:r>
          </a:p>
          <a:p>
            <a:pPr lvl="7"/>
            <a:r>
              <a:rPr lang="en-US" dirty="0" smtClean="0"/>
              <a:t> Seventh level</a:t>
            </a:r>
          </a:p>
          <a:p>
            <a:pPr lvl="8"/>
            <a:r>
              <a:rPr lang="en-US" dirty="0" smtClean="0"/>
              <a:t>Eighth level</a:t>
            </a:r>
          </a:p>
          <a:p>
            <a:pPr lvl="8"/>
            <a:endParaRPr lang="en-US" dirty="0" smtClean="0"/>
          </a:p>
        </p:txBody>
      </p:sp>
      <p:sp>
        <p:nvSpPr>
          <p:cNvPr id="12"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
        <p:nvSpPr>
          <p:cNvPr id="9"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a:t>
            </a:r>
            <a:r>
              <a:rPr lang="en-US" dirty="0" smtClean="0"/>
              <a:t>text </a:t>
            </a:r>
            <a:r>
              <a:rPr lang="en-US" dirty="0"/>
              <a:t>styles</a:t>
            </a:r>
          </a:p>
        </p:txBody>
      </p:sp>
      <p:sp>
        <p:nvSpPr>
          <p:cNvPr id="10"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a:t>
            </a:r>
            <a:r>
              <a:rPr lang="en-US" dirty="0" smtClean="0"/>
              <a:t>text </a:t>
            </a:r>
            <a:r>
              <a:rPr lang="en-US" dirty="0"/>
              <a:t>styles</a:t>
            </a:r>
          </a:p>
        </p:txBody>
      </p:sp>
    </p:spTree>
    <p:extLst>
      <p:ext uri="{BB962C8B-B14F-4D97-AF65-F5344CB8AC3E}">
        <p14:creationId xmlns:p14="http://schemas.microsoft.com/office/powerpoint/2010/main" xmlns="" val="3821309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uble Numbered List with dimensional frame">
    <p:spTree>
      <p:nvGrpSpPr>
        <p:cNvPr id="1" name=""/>
        <p:cNvGrpSpPr/>
        <p:nvPr/>
      </p:nvGrpSpPr>
      <p:grpSpPr>
        <a:xfrm>
          <a:off x="0" y="0"/>
          <a:ext cx="0" cy="0"/>
          <a:chOff x="0" y="0"/>
          <a:chExt cx="0" cy="0"/>
        </a:xfrm>
      </p:grpSpPr>
      <p:sp>
        <p:nvSpPr>
          <p:cNvPr id="19"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BA20E0B-48A2-8B41-AF69-00DE0AFE4491}" type="datetime4">
              <a:rPr lang="en-US" smtClean="0"/>
              <a:pPr/>
              <a:t>March 14, 2018</a:t>
            </a:fld>
            <a:endParaRPr lang="en-US" dirty="0"/>
          </a:p>
        </p:txBody>
      </p:sp>
      <p:pic>
        <p:nvPicPr>
          <p:cNvPr id="23" name="Picture 22" descr="Dimensional Frame.png"/>
          <p:cNvPicPr>
            <a:picLocks noChangeAspect="1"/>
          </p:cNvPicPr>
          <p:nvPr userDrawn="1"/>
        </p:nvPicPr>
        <p:blipFill rotWithShape="1">
          <a:blip r:embed="rId2" cstate="email">
            <a:extLst>
              <a:ext uri="{28A0092B-C50C-407E-A947-70E740481C1C}">
                <a14:useLocalDpi xmlns:a14="http://schemas.microsoft.com/office/drawing/2010/main" xmlns="" val="0"/>
              </a:ext>
            </a:extLst>
          </a:blip>
          <a:srcRect r="333"/>
          <a:stretch/>
        </p:blipFill>
        <p:spPr>
          <a:xfrm>
            <a:off x="27203" y="1158466"/>
            <a:ext cx="9106638" cy="3751898"/>
          </a:xfrm>
          <a:prstGeom prst="rect">
            <a:avLst/>
          </a:prstGeom>
        </p:spPr>
      </p:pic>
      <p:sp>
        <p:nvSpPr>
          <p:cNvPr id="13" name="Text Placeholder 4"/>
          <p:cNvSpPr>
            <a:spLocks noGrp="1"/>
          </p:cNvSpPr>
          <p:nvPr>
            <p:ph type="body" sz="quarter" idx="10" hasCustomPrompt="1"/>
          </p:nvPr>
        </p:nvSpPr>
        <p:spPr>
          <a:xfrm>
            <a:off x="411163"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p>
          <a:p>
            <a:pPr lvl="6"/>
            <a:r>
              <a:rPr lang="en-US" dirty="0" smtClean="0"/>
              <a:t>Sixth level</a:t>
            </a:r>
          </a:p>
          <a:p>
            <a:pPr lvl="7"/>
            <a:r>
              <a:rPr lang="en-US" dirty="0" smtClean="0"/>
              <a:t> Seventh level</a:t>
            </a:r>
          </a:p>
          <a:p>
            <a:pPr lvl="8"/>
            <a:r>
              <a:rPr lang="en-US" dirty="0" smtClean="0"/>
              <a:t>Eighth level</a:t>
            </a:r>
          </a:p>
          <a:p>
            <a:pPr lvl="8"/>
            <a:endParaRPr lang="en-US" dirty="0" smtClean="0"/>
          </a:p>
        </p:txBody>
      </p:sp>
      <p:sp>
        <p:nvSpPr>
          <p:cNvPr id="14" name="Text Placeholder 4"/>
          <p:cNvSpPr>
            <a:spLocks noGrp="1"/>
          </p:cNvSpPr>
          <p:nvPr>
            <p:ph type="body" sz="quarter" idx="15" hasCustomPrompt="1"/>
          </p:nvPr>
        </p:nvSpPr>
        <p:spPr>
          <a:xfrm>
            <a:off x="4648200" y="2191999"/>
            <a:ext cx="4084637" cy="2492014"/>
          </a:xfrm>
          <a:prstGeom prst="rect">
            <a:avLst/>
          </a:prstGeom>
        </p:spPr>
        <p:txBody>
          <a:bodyPr>
            <a:normAutofit/>
          </a:bodyPr>
          <a:lstStyle>
            <a:lvl1pPr algn="l">
              <a:lnSpc>
                <a:spcPct val="120000"/>
              </a:lnSpc>
              <a:spcAft>
                <a:spcPts val="600"/>
              </a:spcAft>
              <a:defRPr sz="1800" b="0" i="0">
                <a:latin typeface="Cambria" charset="0"/>
                <a:ea typeface="Cambria" charset="0"/>
                <a:cs typeface="Cambria" charset="0"/>
              </a:defRPr>
            </a:lvl1pPr>
            <a:lvl2pPr marL="342900" indent="-342900" algn="l">
              <a:lnSpc>
                <a:spcPct val="120000"/>
              </a:lnSpc>
              <a:spcAft>
                <a:spcPts val="600"/>
              </a:spcAft>
              <a:buFont typeface="+mj-lt"/>
              <a:buAutoNum type="arabicPeriod"/>
              <a:defRPr baseline="0"/>
            </a:lvl2pPr>
            <a:lvl3pPr marL="571500" indent="-342900" algn="l">
              <a:lnSpc>
                <a:spcPct val="120000"/>
              </a:lnSpc>
              <a:spcAft>
                <a:spcPts val="600"/>
              </a:spcAft>
              <a:buFont typeface="+mj-lt"/>
              <a:buAutoNum type="alphaUcPeriod"/>
              <a:defRPr/>
            </a:lvl3pPr>
            <a:lvl4pPr marL="800100" indent="-342900" algn="l">
              <a:lnSpc>
                <a:spcPct val="120000"/>
              </a:lnSpc>
              <a:spcAft>
                <a:spcPts val="600"/>
              </a:spcAft>
              <a:buFont typeface="+mj-lt"/>
              <a:buAutoNum type="arabicPeriod"/>
              <a:defRPr sz="1600"/>
            </a:lvl4pPr>
            <a:lvl5pPr marL="1028700" indent="-342900" algn="l">
              <a:lnSpc>
                <a:spcPct val="120000"/>
              </a:lnSpc>
              <a:spcAft>
                <a:spcPts val="600"/>
              </a:spcAft>
              <a:buFont typeface="+mj-lt"/>
              <a:buAutoNum type="alphaLcPeriod"/>
              <a:defRPr sz="1600"/>
            </a:lvl5pPr>
            <a:lvl6pPr marL="1257300" indent="-342900">
              <a:lnSpc>
                <a:spcPct val="120000"/>
              </a:lnSpc>
              <a:spcAft>
                <a:spcPts val="600"/>
              </a:spcAft>
              <a:buFont typeface="+mj-lt"/>
              <a:buAutoNum type="arabicPeriod"/>
              <a:defRPr sz="1400"/>
            </a:lvl6pPr>
            <a:lvl7pPr marL="1485900" indent="-342900">
              <a:lnSpc>
                <a:spcPct val="120000"/>
              </a:lnSpc>
              <a:spcAft>
                <a:spcPts val="600"/>
              </a:spcAft>
              <a:buFont typeface="+mj-lt"/>
              <a:buAutoNum type="alphaUcPeriod"/>
              <a:defRPr sz="1400"/>
            </a:lvl7pPr>
            <a:lvl8pPr marL="1714500" indent="-342900">
              <a:lnSpc>
                <a:spcPct val="120000"/>
              </a:lnSpc>
              <a:spcBef>
                <a:spcPts val="0"/>
              </a:spcBef>
              <a:spcAft>
                <a:spcPts val="600"/>
              </a:spcAft>
              <a:buFont typeface="+mj-lt"/>
              <a:buAutoNum type="arabicPeriod"/>
              <a:defRPr sz="1400"/>
            </a:lvl8pPr>
            <a:lvl9pPr marL="1943100" indent="-342900">
              <a:lnSpc>
                <a:spcPct val="120000"/>
              </a:lnSpc>
              <a:spcBef>
                <a:spcPts val="0"/>
              </a:spcBef>
              <a:spcAft>
                <a:spcPts val="600"/>
              </a:spcAft>
              <a:buFont typeface="+mj-lt"/>
              <a:buAutoNum type="alphaLcParenR"/>
              <a:defRPr sz="1400"/>
            </a:lvl9pPr>
          </a:lstStyle>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p>
          <a:p>
            <a:pPr lvl="6"/>
            <a:r>
              <a:rPr lang="en-US" dirty="0" smtClean="0"/>
              <a:t>Sixth level</a:t>
            </a:r>
          </a:p>
          <a:p>
            <a:pPr lvl="7"/>
            <a:r>
              <a:rPr lang="en-US" dirty="0" smtClean="0"/>
              <a:t> Seventh level</a:t>
            </a:r>
          </a:p>
          <a:p>
            <a:pPr lvl="8"/>
            <a:r>
              <a:rPr lang="en-US" dirty="0" smtClean="0"/>
              <a:t>Eighth level</a:t>
            </a:r>
          </a:p>
          <a:p>
            <a:pPr lvl="8"/>
            <a:endParaRPr lang="en-US" dirty="0" smtClean="0"/>
          </a:p>
        </p:txBody>
      </p:sp>
      <p:sp>
        <p:nvSpPr>
          <p:cNvPr id="9"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
        <p:nvSpPr>
          <p:cNvPr id="12" name="Text Placeholder 12"/>
          <p:cNvSpPr>
            <a:spLocks noGrp="1"/>
          </p:cNvSpPr>
          <p:nvPr>
            <p:ph type="body" sz="quarter" idx="13" hasCustomPrompt="1"/>
          </p:nvPr>
        </p:nvSpPr>
        <p:spPr>
          <a:xfrm>
            <a:off x="41148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228600" indent="0" algn="l">
              <a:lnSpc>
                <a:spcPct val="120000"/>
              </a:lnSpc>
              <a:spcAft>
                <a:spcPts val="600"/>
              </a:spcAft>
              <a:buFont typeface="+mj-lt"/>
              <a:buNone/>
              <a:defRPr sz="2000">
                <a:latin typeface="Egyptienne F LT Std"/>
                <a:cs typeface="Egyptienne F LT Std"/>
              </a:defRPr>
            </a:lvl2pPr>
            <a:lvl3pPr marL="612648" indent="0" algn="l">
              <a:lnSpc>
                <a:spcPct val="120000"/>
              </a:lnSpc>
              <a:spcAft>
                <a:spcPts val="600"/>
              </a:spcAft>
              <a:buFont typeface="+mj-lt"/>
              <a:buNone/>
              <a:defRPr sz="1600">
                <a:latin typeface="Egyptienne F LT Std"/>
                <a:cs typeface="Egyptienne F LT Std"/>
              </a:defRPr>
            </a:lvl3pPr>
            <a:lvl4pPr marL="978408" indent="0" algn="l">
              <a:lnSpc>
                <a:spcPct val="120000"/>
              </a:lnSpc>
              <a:spcAft>
                <a:spcPts val="600"/>
              </a:spcAft>
              <a:buFont typeface="+mj-lt"/>
              <a:buNone/>
              <a:defRPr sz="1600">
                <a:latin typeface="Egyptienne F LT Std"/>
                <a:cs typeface="Egyptienne F LT Std"/>
              </a:defRPr>
            </a:lvl4pPr>
            <a:lvl5pPr marL="1344168" indent="0" algn="l">
              <a:lnSpc>
                <a:spcPct val="120000"/>
              </a:lnSpc>
              <a:spcAft>
                <a:spcPts val="600"/>
              </a:spcAft>
              <a:buFont typeface="+mj-lt"/>
              <a:buNone/>
              <a:defRPr sz="1400">
                <a:latin typeface="Egyptienne F LT Std"/>
                <a:cs typeface="Egyptienne F LT Std"/>
              </a:defRPr>
            </a:lvl5pPr>
          </a:lstStyle>
          <a:p>
            <a:pPr lvl="0"/>
            <a:r>
              <a:rPr lang="en-US" dirty="0"/>
              <a:t>Click to edit </a:t>
            </a:r>
            <a:r>
              <a:rPr lang="en-US" dirty="0" smtClean="0"/>
              <a:t>text </a:t>
            </a:r>
            <a:r>
              <a:rPr lang="en-US" dirty="0"/>
              <a:t>styles</a:t>
            </a:r>
          </a:p>
        </p:txBody>
      </p:sp>
      <p:sp>
        <p:nvSpPr>
          <p:cNvPr id="15" name="Text Placeholder 12"/>
          <p:cNvSpPr>
            <a:spLocks noGrp="1"/>
          </p:cNvSpPr>
          <p:nvPr>
            <p:ph type="body" sz="quarter" idx="14" hasCustomPrompt="1"/>
          </p:nvPr>
        </p:nvSpPr>
        <p:spPr>
          <a:xfrm>
            <a:off x="4648200" y="1363333"/>
            <a:ext cx="4084320" cy="733426"/>
          </a:xfrm>
          <a:prstGeom prst="rect">
            <a:avLst/>
          </a:prstGeom>
        </p:spPr>
        <p:txBody>
          <a:bodyPr vert="horz">
            <a:normAutofit/>
          </a:bodyPr>
          <a:lstStyle>
            <a:lvl1pPr algn="l">
              <a:lnSpc>
                <a:spcPct val="110000"/>
              </a:lnSpc>
              <a:spcAft>
                <a:spcPts val="600"/>
              </a:spcAft>
              <a:defRPr sz="2000" b="1">
                <a:latin typeface="Cambria" panose="02040503050406030204" pitchFamily="18" charset="0"/>
                <a:cs typeface="Cambria" panose="02040503050406030204" pitchFamily="18" charset="0"/>
              </a:defRPr>
            </a:lvl1pPr>
            <a:lvl2pPr marL="594360" indent="-365760" algn="l">
              <a:lnSpc>
                <a:spcPct val="120000"/>
              </a:lnSpc>
              <a:spcAft>
                <a:spcPts val="600"/>
              </a:spcAft>
              <a:buFont typeface="+mj-lt"/>
              <a:buAutoNum type="arabicPeriod"/>
              <a:defRPr sz="2000">
                <a:latin typeface="Egyptienne F LT Std"/>
                <a:cs typeface="Egyptienne F LT Std"/>
              </a:defRPr>
            </a:lvl2pPr>
            <a:lvl3pPr marL="914400" indent="-301752" algn="l">
              <a:lnSpc>
                <a:spcPct val="120000"/>
              </a:lnSpc>
              <a:spcAft>
                <a:spcPts val="600"/>
              </a:spcAft>
              <a:buFont typeface="+mj-lt"/>
              <a:buAutoNum type="arabicPeriod"/>
              <a:defRPr sz="1600">
                <a:latin typeface="Egyptienne F LT Std"/>
                <a:cs typeface="Egyptienne F LT Std"/>
              </a:defRPr>
            </a:lvl3pPr>
            <a:lvl4pPr marL="1280160" indent="-301752" algn="l">
              <a:lnSpc>
                <a:spcPct val="120000"/>
              </a:lnSpc>
              <a:spcAft>
                <a:spcPts val="600"/>
              </a:spcAft>
              <a:buFont typeface="+mj-lt"/>
              <a:buAutoNum type="arabicPeriod"/>
              <a:defRPr sz="1600">
                <a:latin typeface="Egyptienne F LT Std"/>
                <a:cs typeface="Egyptienne F LT Std"/>
              </a:defRPr>
            </a:lvl4pPr>
            <a:lvl5pPr marL="1645920" indent="-301752" algn="l">
              <a:lnSpc>
                <a:spcPct val="120000"/>
              </a:lnSpc>
              <a:spcAft>
                <a:spcPts val="600"/>
              </a:spcAft>
              <a:buFont typeface="+mj-lt"/>
              <a:buAutoNum type="arabicPeriod"/>
              <a:defRPr sz="1400">
                <a:latin typeface="Egyptienne F LT Std"/>
                <a:cs typeface="Egyptienne F LT Std"/>
              </a:defRPr>
            </a:lvl5pPr>
          </a:lstStyle>
          <a:p>
            <a:pPr lvl="0"/>
            <a:r>
              <a:rPr lang="en-US" dirty="0"/>
              <a:t>Click to edit </a:t>
            </a:r>
            <a:r>
              <a:rPr lang="en-US" dirty="0" smtClean="0"/>
              <a:t>text </a:t>
            </a:r>
            <a:r>
              <a:rPr lang="en-US" dirty="0"/>
              <a:t>styles</a:t>
            </a:r>
          </a:p>
        </p:txBody>
      </p:sp>
    </p:spTree>
    <p:extLst>
      <p:ext uri="{BB962C8B-B14F-4D97-AF65-F5344CB8AC3E}">
        <p14:creationId xmlns:p14="http://schemas.microsoft.com/office/powerpoint/2010/main" xmlns="" val="42826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Option 2">
    <p:spTree>
      <p:nvGrpSpPr>
        <p:cNvPr id="1" name=""/>
        <p:cNvGrpSpPr/>
        <p:nvPr/>
      </p:nvGrpSpPr>
      <p:grpSpPr>
        <a:xfrm>
          <a:off x="0" y="0"/>
          <a:ext cx="0" cy="0"/>
          <a:chOff x="0" y="0"/>
          <a:chExt cx="0" cy="0"/>
        </a:xfrm>
      </p:grpSpPr>
      <p:pic>
        <p:nvPicPr>
          <p:cNvPr id="6" name="Picture 8" descr="stryker_title_slide2.jp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Placeholder 4"/>
          <p:cNvSpPr>
            <a:spLocks noGrp="1"/>
          </p:cNvSpPr>
          <p:nvPr>
            <p:ph type="body" sz="quarter" idx="13"/>
          </p:nvPr>
        </p:nvSpPr>
        <p:spPr>
          <a:xfrm>
            <a:off x="722376" y="3086100"/>
            <a:ext cx="4840224" cy="1300734"/>
          </a:xfrm>
          <a:prstGeom prst="rect">
            <a:avLst/>
          </a:prstGeom>
        </p:spPr>
        <p:txBody>
          <a:bodyPr anchor="t" anchorCtr="0">
            <a:normAutofit/>
          </a:bodyPr>
          <a:lstStyle>
            <a:lvl1pPr marL="0" indent="0" algn="l">
              <a:lnSpc>
                <a:spcPct val="110000"/>
              </a:lnSpc>
              <a:spcAft>
                <a:spcPts val="0"/>
              </a:spcAft>
              <a:buNone/>
              <a:defRPr sz="2100" b="0">
                <a:latin typeface="Arial Black" panose="020B0A04020102020204" pitchFamily="34" charset="0"/>
                <a:cs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pic>
        <p:nvPicPr>
          <p:cNvPr id="11" name="Picture 10"/>
          <p:cNvPicPr>
            <a:picLocks noChangeAspect="1"/>
          </p:cNvPicPr>
          <p:nvPr userDrawn="1"/>
        </p:nvPicPr>
        <p:blipFill>
          <a:blip r:embed="rId3"/>
          <a:stretch>
            <a:fillRect/>
          </a:stretch>
        </p:blipFill>
        <p:spPr>
          <a:xfrm>
            <a:off x="7932420" y="269240"/>
            <a:ext cx="914400" cy="231580"/>
          </a:xfrm>
          <a:prstGeom prst="rect">
            <a:avLst/>
          </a:prstGeom>
        </p:spPr>
      </p:pic>
      <p:sp>
        <p:nvSpPr>
          <p:cNvPr id="9" name="Date Placeholder 9"/>
          <p:cNvSpPr>
            <a:spLocks noGrp="1"/>
          </p:cNvSpPr>
          <p:nvPr>
            <p:ph type="dt" sz="half" idx="2"/>
          </p:nvPr>
        </p:nvSpPr>
        <p:spPr>
          <a:xfrm>
            <a:off x="7454734" y="4607846"/>
            <a:ext cx="1143000" cy="153888"/>
          </a:xfrm>
          <a:prstGeom prst="rect">
            <a:avLst/>
          </a:prstGeom>
        </p:spPr>
        <p:txBody>
          <a:bodyPr/>
          <a:lstStyle>
            <a:lvl1pPr algn="r">
              <a:defRPr sz="1000"/>
            </a:lvl1pPr>
          </a:lstStyle>
          <a:p>
            <a:fld id="{C23EF553-79CA-7648-B2BB-F3BD8E267427}" type="datetime4">
              <a:rPr lang="en-US" smtClean="0"/>
              <a:pPr/>
              <a:t>March 14, 2018</a:t>
            </a:fld>
            <a:endParaRPr lang="en-US" dirty="0"/>
          </a:p>
        </p:txBody>
      </p:sp>
      <p:sp>
        <p:nvSpPr>
          <p:cNvPr id="13" name="Text Placeholder 13"/>
          <p:cNvSpPr>
            <a:spLocks noGrp="1"/>
          </p:cNvSpPr>
          <p:nvPr>
            <p:ph type="body" sz="quarter" idx="16" hasCustomPrompt="1"/>
          </p:nvPr>
        </p:nvSpPr>
        <p:spPr>
          <a:xfrm>
            <a:off x="722313" y="2133910"/>
            <a:ext cx="4837112" cy="657541"/>
          </a:xfrm>
          <a:prstGeom prst="rect">
            <a:avLst/>
          </a:prstGeom>
        </p:spPr>
        <p:txBody>
          <a:bodyPr anchor="b" anchorCtr="0">
            <a:normAutofit/>
          </a:bodyPr>
          <a:lstStyle>
            <a:lvl1pPr algn="l">
              <a:defRPr sz="44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click to edit</a:t>
            </a:r>
          </a:p>
        </p:txBody>
      </p:sp>
      <p:sp>
        <p:nvSpPr>
          <p:cNvPr id="2" name="Title 1"/>
          <p:cNvSpPr>
            <a:spLocks noGrp="1"/>
          </p:cNvSpPr>
          <p:nvPr>
            <p:ph type="title"/>
          </p:nvPr>
        </p:nvSpPr>
        <p:spPr>
          <a:xfrm>
            <a:off x="722312" y="570975"/>
            <a:ext cx="4837113" cy="1552808"/>
          </a:xfrm>
          <a:prstGeom prst="rect">
            <a:avLst/>
          </a:prstGeom>
        </p:spPr>
        <p:txBody>
          <a:bodyPr anchor="b" anchorCtr="0">
            <a:normAutofit/>
          </a:bodyPr>
          <a:lstStyle>
            <a:lvl1pPr>
              <a:defRPr sz="4400">
                <a:latin typeface="Rockwell" charset="0"/>
                <a:ea typeface="Rockwell" charset="0"/>
                <a:cs typeface="Rockwell" charset="0"/>
              </a:defRPr>
            </a:lvl1pPr>
          </a:lstStyle>
          <a:p>
            <a:endParaRPr lang="en-US" dirty="0"/>
          </a:p>
        </p:txBody>
      </p:sp>
    </p:spTree>
    <p:extLst>
      <p:ext uri="{BB962C8B-B14F-4D97-AF65-F5344CB8AC3E}">
        <p14:creationId xmlns:p14="http://schemas.microsoft.com/office/powerpoint/2010/main" xmlns="" val="2693130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A60D0B7-204D-244B-AED5-249073C87C2A}" type="datetime4">
              <a:rPr lang="en-US" smtClean="0"/>
              <a:pPr/>
              <a:t>March 14, 2018</a:t>
            </a:fld>
            <a:endParaRPr lang="en-US" dirty="0"/>
          </a:p>
        </p:txBody>
      </p:sp>
      <p:sp>
        <p:nvSpPr>
          <p:cNvPr id="4"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Tree>
    <p:extLst>
      <p:ext uri="{BB962C8B-B14F-4D97-AF65-F5344CB8AC3E}">
        <p14:creationId xmlns:p14="http://schemas.microsoft.com/office/powerpoint/2010/main" xmlns="" val="7445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A0D2BBF5-0089-384C-81BC-8AEA075245EC}" type="datetime4">
              <a:rPr lang="en-US" smtClean="0"/>
              <a:pPr/>
              <a:t>March 14, 2018</a:t>
            </a:fld>
            <a:endParaRPr lang="en-US" dirty="0"/>
          </a:p>
        </p:txBody>
      </p:sp>
    </p:spTree>
    <p:extLst>
      <p:ext uri="{BB962C8B-B14F-4D97-AF65-F5344CB8AC3E}">
        <p14:creationId xmlns:p14="http://schemas.microsoft.com/office/powerpoint/2010/main" xmlns="" val="1767613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ection Title or Content Highlight - Option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sp>
        <p:nvSpPr>
          <p:cNvPr id="3" name="Text Placeholder 2"/>
          <p:cNvSpPr>
            <a:spLocks noGrp="1"/>
          </p:cNvSpPr>
          <p:nvPr>
            <p:ph type="body" idx="1" hasCustomPrompt="1"/>
          </p:nvPr>
        </p:nvSpPr>
        <p:spPr>
          <a:xfrm>
            <a:off x="5557188" y="2605306"/>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a:t>
            </a:r>
            <a:r>
              <a:rPr lang="en-US" dirty="0" smtClean="0"/>
              <a:t>text</a:t>
            </a:r>
            <a:endParaRPr lang="en-US" dirty="0"/>
          </a:p>
        </p:txBody>
      </p:sp>
      <p:sp>
        <p:nvSpPr>
          <p:cNvPr id="9" name="Text Placeholder 2"/>
          <p:cNvSpPr>
            <a:spLocks noGrp="1"/>
          </p:cNvSpPr>
          <p:nvPr>
            <p:ph type="body" idx="13" hasCustomPrompt="1"/>
          </p:nvPr>
        </p:nvSpPr>
        <p:spPr>
          <a:xfrm>
            <a:off x="5557188" y="4289326"/>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a:t>
            </a:r>
            <a:r>
              <a:rPr lang="en-US" dirty="0" smtClean="0"/>
              <a:t>text</a:t>
            </a:r>
            <a:endParaRPr lang="en-US" dirty="0"/>
          </a:p>
        </p:txBody>
      </p:sp>
      <p:sp>
        <p:nvSpPr>
          <p:cNvPr id="8" name="Text Placeholder 7"/>
          <p:cNvSpPr>
            <a:spLocks noGrp="1"/>
          </p:cNvSpPr>
          <p:nvPr>
            <p:ph type="body" sz="quarter" idx="17" hasCustomPrompt="1"/>
          </p:nvPr>
        </p:nvSpPr>
        <p:spPr>
          <a:xfrm>
            <a:off x="537269" y="2605306"/>
            <a:ext cx="4771390" cy="1546622"/>
          </a:xfrm>
          <a:prstGeom prst="rect">
            <a:avLst/>
          </a:prstGeom>
        </p:spPr>
        <p:txBody>
          <a:bodyPr anchor="b" anchorCtr="0">
            <a:normAutofit/>
          </a:bodyPr>
          <a:lstStyle>
            <a:lvl1pPr marL="0" indent="0" algn="r">
              <a:buFontTx/>
              <a:buNone/>
              <a:defRPr sz="4000">
                <a:solidFill>
                  <a:schemeClr val="bg2"/>
                </a:solidFill>
                <a:latin typeface="Rockwell" panose="02060603020205020403" pitchFamily="18" charset="0"/>
                <a:ea typeface="Rockwell" panose="02060603020205020403" pitchFamily="18" charset="0"/>
                <a:cs typeface="Rockwell" panose="02060603020205020403" pitchFamily="18" charset="0"/>
              </a:defRPr>
            </a:lvl1pPr>
          </a:lstStyle>
          <a:p>
            <a:pPr lvl="0"/>
            <a:r>
              <a:rPr lang="en-US" dirty="0"/>
              <a:t>Click to edit </a:t>
            </a:r>
            <a:r>
              <a:rPr lang="en-US" dirty="0" smtClean="0"/>
              <a:t>text</a:t>
            </a:r>
            <a:endParaRPr lang="en-US" dirty="0"/>
          </a:p>
        </p:txBody>
      </p:sp>
      <p:pic>
        <p:nvPicPr>
          <p:cNvPr id="13" name="Picture 12"/>
          <p:cNvPicPr>
            <a:picLocks noChangeAspect="1"/>
          </p:cNvPicPr>
          <p:nvPr userDrawn="1"/>
        </p:nvPicPr>
        <p:blipFill>
          <a:blip r:embed="rId3"/>
          <a:stretch>
            <a:fillRect/>
          </a:stretch>
        </p:blipFill>
        <p:spPr>
          <a:xfrm>
            <a:off x="7932420" y="269240"/>
            <a:ext cx="914400" cy="231580"/>
          </a:xfrm>
          <a:prstGeom prst="rect">
            <a:avLst/>
          </a:prstGeom>
        </p:spPr>
      </p:pic>
    </p:spTree>
    <p:extLst>
      <p:ext uri="{BB962C8B-B14F-4D97-AF65-F5344CB8AC3E}">
        <p14:creationId xmlns:p14="http://schemas.microsoft.com/office/powerpoint/2010/main" xmlns="" val="121346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1">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11163" y="4910364"/>
            <a:ext cx="1143000" cy="138499"/>
          </a:xfrm>
          <a:prstGeom prst="rect">
            <a:avLst/>
          </a:prstGeom>
        </p:spPr>
        <p:txBody>
          <a:bodyPr/>
          <a:lstStyle>
            <a:lvl1pPr>
              <a:defRPr/>
            </a:lvl1pPr>
          </a:lstStyle>
          <a:p>
            <a:fld id="{E2F97B1C-54C9-7E4D-9B47-365FCA55031D}" type="datetime4">
              <a:rPr lang="en-US" smtClean="0"/>
              <a:pPr/>
              <a:t>March 14, 2018</a:t>
            </a:fld>
            <a:endParaRPr lang="en-US"/>
          </a:p>
        </p:txBody>
      </p:sp>
      <p:sp>
        <p:nvSpPr>
          <p:cNvPr id="6" name="Text Placeholder 5"/>
          <p:cNvSpPr>
            <a:spLocks noGrp="1"/>
          </p:cNvSpPr>
          <p:nvPr>
            <p:ph type="body" sz="quarter" idx="11"/>
          </p:nvPr>
        </p:nvSpPr>
        <p:spPr>
          <a:xfrm>
            <a:off x="411163" y="2434590"/>
            <a:ext cx="6172200" cy="1411923"/>
          </a:xfrm>
          <a:prstGeom prst="rect">
            <a:avLst/>
          </a:prstGeom>
        </p:spPr>
        <p:txBody>
          <a:bodyPr>
            <a:normAutofit/>
          </a:bodyPr>
          <a:lstStyle>
            <a:lvl1pPr algn="l">
              <a:defRPr sz="2100">
                <a:solidFill>
                  <a:schemeClr val="tx1"/>
                </a:solidFill>
                <a:latin typeface="+mj-lt"/>
                <a:ea typeface="Futura For Stryker" charset="0"/>
                <a:cs typeface="Futura For Stryker" charset="0"/>
              </a:defRPr>
            </a:lvl1pPr>
          </a:lstStyle>
          <a:p>
            <a:pPr lvl="0"/>
            <a:endParaRPr lang="en-US" dirty="0" smtClean="0"/>
          </a:p>
        </p:txBody>
      </p:sp>
      <p:sp>
        <p:nvSpPr>
          <p:cNvPr id="2" name="Title 1"/>
          <p:cNvSpPr>
            <a:spLocks noGrp="1"/>
          </p:cNvSpPr>
          <p:nvPr>
            <p:ph type="title"/>
          </p:nvPr>
        </p:nvSpPr>
        <p:spPr>
          <a:xfrm>
            <a:off x="411164" y="631596"/>
            <a:ext cx="6172200" cy="1585557"/>
          </a:xfrm>
          <a:prstGeom prst="rect">
            <a:avLst/>
          </a:prstGeom>
        </p:spPr>
        <p:txBody>
          <a:bodyPr anchor="b" anchorCtr="0">
            <a:normAutofit/>
          </a:bodyPr>
          <a:lstStyle>
            <a:lvl1pPr>
              <a:defRPr sz="5400">
                <a:solidFill>
                  <a:schemeClr val="bg2"/>
                </a:solidFill>
                <a:latin typeface="Rockwell" charset="0"/>
                <a:ea typeface="Rockwell" charset="0"/>
                <a:cs typeface="Rockwell" charset="0"/>
              </a:defRPr>
            </a:lvl1pPr>
          </a:lstStyle>
          <a:p>
            <a:endParaRPr lang="en-US" dirty="0"/>
          </a:p>
        </p:txBody>
      </p:sp>
    </p:spTree>
    <p:extLst>
      <p:ext uri="{BB962C8B-B14F-4D97-AF65-F5344CB8AC3E}">
        <p14:creationId xmlns:p14="http://schemas.microsoft.com/office/powerpoint/2010/main" xmlns="" val="3682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xmlns="" val="0"/>
              </a:ext>
            </a:extLst>
          </a:blip>
          <a:srcRect b="10815"/>
          <a:stretch/>
        </p:blipFill>
        <p:spPr>
          <a:xfrm>
            <a:off x="0" y="0"/>
            <a:ext cx="9144000" cy="4587240"/>
          </a:xfrm>
          <a:prstGeom prst="rect">
            <a:avLst/>
          </a:prstGeom>
        </p:spPr>
      </p:pic>
      <p:sp>
        <p:nvSpPr>
          <p:cNvPr id="3" name="Text Placeholder 2"/>
          <p:cNvSpPr>
            <a:spLocks noGrp="1"/>
          </p:cNvSpPr>
          <p:nvPr>
            <p:ph type="body" idx="1"/>
          </p:nvPr>
        </p:nvSpPr>
        <p:spPr>
          <a:xfrm>
            <a:off x="5792080" y="2552700"/>
            <a:ext cx="3139200" cy="1546860"/>
          </a:xfrm>
          <a:prstGeom prst="rect">
            <a:avLst/>
          </a:prstGeom>
        </p:spPr>
        <p:txBody>
          <a:bodyPr tIns="182880" anchor="b" anchorCtr="0">
            <a:normAutofit/>
          </a:bodyPr>
          <a:lstStyle>
            <a:lvl1pPr marL="0" indent="0" algn="l">
              <a:lnSpc>
                <a:spcPct val="100000"/>
              </a:lnSpc>
              <a:spcAft>
                <a:spcPts val="0"/>
              </a:spcAft>
              <a:buNone/>
              <a:defRPr sz="280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9" name="Text Placeholder 2"/>
          <p:cNvSpPr>
            <a:spLocks noGrp="1"/>
          </p:cNvSpPr>
          <p:nvPr>
            <p:ph type="body" idx="13"/>
          </p:nvPr>
        </p:nvSpPr>
        <p:spPr>
          <a:xfrm>
            <a:off x="5792080" y="4236720"/>
            <a:ext cx="3139200" cy="350520"/>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1"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AC499524-A10B-9845-B316-65CC9E4D83E2}" type="datetime4">
              <a:rPr lang="en-US" smtClean="0"/>
              <a:pPr/>
              <a:t>March 14, 2018</a:t>
            </a:fld>
            <a:endParaRPr lang="en-US" dirty="0"/>
          </a:p>
        </p:txBody>
      </p:sp>
      <p:pic>
        <p:nvPicPr>
          <p:cNvPr id="13" name="Picture 12"/>
          <p:cNvPicPr>
            <a:picLocks noChangeAspect="1"/>
          </p:cNvPicPr>
          <p:nvPr userDrawn="1"/>
        </p:nvPicPr>
        <p:blipFill>
          <a:blip r:embed="rId3"/>
          <a:stretch>
            <a:fillRect/>
          </a:stretch>
        </p:blipFill>
        <p:spPr>
          <a:xfrm>
            <a:off x="7932420" y="269240"/>
            <a:ext cx="914400" cy="231580"/>
          </a:xfrm>
          <a:prstGeom prst="rect">
            <a:avLst/>
          </a:prstGeom>
        </p:spPr>
      </p:pic>
      <p:sp>
        <p:nvSpPr>
          <p:cNvPr id="2" name="Title 1"/>
          <p:cNvSpPr>
            <a:spLocks noGrp="1"/>
          </p:cNvSpPr>
          <p:nvPr>
            <p:ph type="title"/>
          </p:nvPr>
        </p:nvSpPr>
        <p:spPr>
          <a:xfrm>
            <a:off x="772160" y="2552700"/>
            <a:ext cx="4771391" cy="1546860"/>
          </a:xfrm>
          <a:prstGeom prst="rect">
            <a:avLst/>
          </a:prstGeom>
        </p:spPr>
        <p:txBody>
          <a:bodyPr anchor="b" anchorCtr="0">
            <a:normAutofit/>
          </a:bodyPr>
          <a:lstStyle>
            <a:lvl1pPr algn="r">
              <a:defRPr sz="4000">
                <a:solidFill>
                  <a:schemeClr val="bg2"/>
                </a:solidFill>
                <a:latin typeface="Rockwell" charset="0"/>
                <a:ea typeface="Rockwell" charset="0"/>
                <a:cs typeface="Rockwell" charset="0"/>
              </a:defRPr>
            </a:lvl1pPr>
          </a:lstStyle>
          <a:p>
            <a:endParaRPr lang="en-US" dirty="0"/>
          </a:p>
        </p:txBody>
      </p:sp>
    </p:spTree>
    <p:extLst>
      <p:ext uri="{BB962C8B-B14F-4D97-AF65-F5344CB8AC3E}">
        <p14:creationId xmlns:p14="http://schemas.microsoft.com/office/powerpoint/2010/main" xmlns="" val="319772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or Content Highlight - Option 3">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xmlns="" val="0"/>
              </a:ext>
            </a:extLst>
          </a:blip>
          <a:srcRect b="6672"/>
          <a:stretch/>
        </p:blipFill>
        <p:spPr>
          <a:xfrm>
            <a:off x="0" y="0"/>
            <a:ext cx="9144000" cy="4800311"/>
          </a:xfrm>
          <a:prstGeom prst="rect">
            <a:avLst/>
          </a:prstGeom>
        </p:spPr>
      </p:pic>
      <p:sp>
        <p:nvSpPr>
          <p:cNvPr id="10" name="Text Placeholder 2"/>
          <p:cNvSpPr>
            <a:spLocks noGrp="1"/>
          </p:cNvSpPr>
          <p:nvPr>
            <p:ph type="body" idx="1"/>
          </p:nvPr>
        </p:nvSpPr>
        <p:spPr>
          <a:xfrm>
            <a:off x="4613520" y="1988820"/>
            <a:ext cx="3819280" cy="2286000"/>
          </a:xfrm>
          <a:prstGeom prst="rect">
            <a:avLst/>
          </a:prstGeom>
        </p:spPr>
        <p:txBody>
          <a:bodyPr tIns="182880" anchor="b" anchorCtr="0">
            <a:normAutofit/>
          </a:bodyPr>
          <a:lstStyle>
            <a:lvl1pPr marL="0" indent="0" algn="l">
              <a:lnSpc>
                <a:spcPct val="100000"/>
              </a:lnSpc>
              <a:spcAft>
                <a:spcPts val="0"/>
              </a:spcAft>
              <a:buNone/>
              <a:defRPr sz="2800">
                <a:solidFill>
                  <a:schemeClr val="tx1"/>
                </a:solidFill>
                <a:latin typeface="Arial Black" panose="020B0A04020102020204" pitchFamily="34" charset="0"/>
                <a:ea typeface="Arial Black" panose="020B0A04020102020204" pitchFamily="34" charset="0"/>
                <a:cs typeface="Arial Black" panose="020B0A04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1" name="Text Placeholder 2"/>
          <p:cNvSpPr>
            <a:spLocks noGrp="1"/>
          </p:cNvSpPr>
          <p:nvPr>
            <p:ph type="body" idx="13"/>
          </p:nvPr>
        </p:nvSpPr>
        <p:spPr>
          <a:xfrm>
            <a:off x="4613520" y="4511040"/>
            <a:ext cx="3819280" cy="289271"/>
          </a:xfrm>
          <a:prstGeom prst="rect">
            <a:avLst/>
          </a:prstGeom>
        </p:spPr>
        <p:txBody>
          <a:bodyPr anchor="t" anchorCtr="0">
            <a:normAutofit/>
          </a:bodyPr>
          <a:lstStyle>
            <a:lvl1pPr marL="0" indent="0" algn="l">
              <a:lnSpc>
                <a:spcPts val="1900"/>
              </a:lnSpc>
              <a:spcAft>
                <a:spcPts val="0"/>
              </a:spcAft>
              <a:buNone/>
              <a:defRPr sz="1400">
                <a:solidFill>
                  <a:schemeClr val="tx1"/>
                </a:solidFill>
                <a:latin typeface="Cambria" panose="02040503050406030204" pitchFamily="18" charset="0"/>
                <a:cs typeface="Cambria" panose="020405030504060302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2"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B8FE1A2F-547E-FB4D-A24B-3C228FCD75D1}" type="datetime4">
              <a:rPr lang="en-US" smtClean="0"/>
              <a:pPr/>
              <a:t>March 14, 2018</a:t>
            </a:fld>
            <a:endParaRPr lang="en-US" dirty="0"/>
          </a:p>
        </p:txBody>
      </p:sp>
      <p:pic>
        <p:nvPicPr>
          <p:cNvPr id="14" name="Picture 13"/>
          <p:cNvPicPr>
            <a:picLocks noChangeAspect="1"/>
          </p:cNvPicPr>
          <p:nvPr userDrawn="1"/>
        </p:nvPicPr>
        <p:blipFill>
          <a:blip r:embed="rId3"/>
          <a:stretch>
            <a:fillRect/>
          </a:stretch>
        </p:blipFill>
        <p:spPr>
          <a:xfrm>
            <a:off x="7932420" y="269240"/>
            <a:ext cx="914400" cy="231580"/>
          </a:xfrm>
          <a:prstGeom prst="rect">
            <a:avLst/>
          </a:prstGeom>
        </p:spPr>
      </p:pic>
      <p:sp>
        <p:nvSpPr>
          <p:cNvPr id="2" name="Title 1"/>
          <p:cNvSpPr>
            <a:spLocks noGrp="1"/>
          </p:cNvSpPr>
          <p:nvPr>
            <p:ph type="title"/>
          </p:nvPr>
        </p:nvSpPr>
        <p:spPr>
          <a:xfrm>
            <a:off x="1554163" y="1988821"/>
            <a:ext cx="2725739" cy="2285999"/>
          </a:xfrm>
          <a:prstGeom prst="rect">
            <a:avLst/>
          </a:prstGeom>
        </p:spPr>
        <p:txBody>
          <a:bodyPr anchor="b" anchorCtr="0">
            <a:normAutofit/>
          </a:bodyPr>
          <a:lstStyle>
            <a:lvl1pPr algn="r">
              <a:defRPr sz="4000">
                <a:solidFill>
                  <a:schemeClr val="bg1"/>
                </a:solidFill>
                <a:latin typeface="Rockwell" charset="0"/>
                <a:ea typeface="Rockwell" charset="0"/>
                <a:cs typeface="Rockwell" charset="0"/>
              </a:defRPr>
            </a:lvl1pPr>
          </a:lstStyle>
          <a:p>
            <a:endParaRPr lang="en-US" dirty="0"/>
          </a:p>
        </p:txBody>
      </p:sp>
    </p:spTree>
    <p:extLst>
      <p:ext uri="{BB962C8B-B14F-4D97-AF65-F5344CB8AC3E}">
        <p14:creationId xmlns:p14="http://schemas.microsoft.com/office/powerpoint/2010/main" xmlns="" val="104608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with bulleted list">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F5AC35F-CA45-D445-8225-37E1467C2279}" type="datetime4">
              <a:rPr lang="en-US" smtClean="0"/>
              <a:pPr/>
              <a:t>March 14, 2018</a:t>
            </a:fld>
            <a:endParaRPr lang="en-US" dirty="0"/>
          </a:p>
        </p:txBody>
      </p:sp>
      <p:sp>
        <p:nvSpPr>
          <p:cNvPr id="6"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
        <p:nvSpPr>
          <p:cNvPr id="10"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Tree>
    <p:extLst>
      <p:ext uri="{BB962C8B-B14F-4D97-AF65-F5344CB8AC3E}">
        <p14:creationId xmlns:p14="http://schemas.microsoft.com/office/powerpoint/2010/main" xmlns="" val="31100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with bulleted list and dimensional frame">
    <p:spTree>
      <p:nvGrpSpPr>
        <p:cNvPr id="1" name=""/>
        <p:cNvGrpSpPr/>
        <p:nvPr/>
      </p:nvGrpSpPr>
      <p:grpSpPr>
        <a:xfrm>
          <a:off x="0" y="0"/>
          <a:ext cx="0" cy="0"/>
          <a:chOff x="0" y="0"/>
          <a:chExt cx="0" cy="0"/>
        </a:xfrm>
      </p:grpSpPr>
      <p:pic>
        <p:nvPicPr>
          <p:cNvPr id="7" name="Picture 6" descr="Dimensional Frame.png"/>
          <p:cNvPicPr>
            <a:picLocks noChangeAspect="1"/>
          </p:cNvPicPr>
          <p:nvPr userDrawn="1"/>
        </p:nvPicPr>
        <p:blipFill rotWithShape="1">
          <a:blip r:embed="rId2" cstate="email">
            <a:extLst>
              <a:ext uri="{28A0092B-C50C-407E-A947-70E740481C1C}">
                <a14:useLocalDpi xmlns:a14="http://schemas.microsoft.com/office/drawing/2010/main" xmlns="" val="0"/>
              </a:ext>
            </a:extLst>
          </a:blip>
          <a:srcRect r="333"/>
          <a:stretch/>
        </p:blipFill>
        <p:spPr>
          <a:xfrm>
            <a:off x="27203" y="1158466"/>
            <a:ext cx="9106638" cy="3751898"/>
          </a:xfrm>
          <a:prstGeom prst="rect">
            <a:avLst/>
          </a:prstGeom>
        </p:spPr>
      </p:pic>
      <p:sp>
        <p:nvSpPr>
          <p:cNvPr id="12"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03166EC9-30B9-AB4E-8865-1AFECE1152A6}" type="datetime4">
              <a:rPr lang="en-US" smtClean="0"/>
              <a:pPr/>
              <a:t>March 14, 2018</a:t>
            </a:fld>
            <a:endParaRPr lang="en-US" dirty="0"/>
          </a:p>
        </p:txBody>
      </p:sp>
      <p:sp>
        <p:nvSpPr>
          <p:cNvPr id="8"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1" i="0">
                <a:latin typeface="Cambria" charset="0"/>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
        <p:nvSpPr>
          <p:cNvPr id="6"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Tree>
    <p:extLst>
      <p:ext uri="{BB962C8B-B14F-4D97-AF65-F5344CB8AC3E}">
        <p14:creationId xmlns:p14="http://schemas.microsoft.com/office/powerpoint/2010/main" xmlns="" val="54103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C53DF27E-CC5C-E045-9D6C-87815FF2BACF}" type="datetime4">
              <a:rPr lang="en-US" smtClean="0"/>
              <a:pPr/>
              <a:t>March 14, 2018</a:t>
            </a:fld>
            <a:endParaRPr lang="en-US" dirty="0"/>
          </a:p>
        </p:txBody>
      </p:sp>
      <p:sp>
        <p:nvSpPr>
          <p:cNvPr id="5"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
        <p:nvSpPr>
          <p:cNvPr id="6"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Tree>
    <p:extLst>
      <p:ext uri="{BB962C8B-B14F-4D97-AF65-F5344CB8AC3E}">
        <p14:creationId xmlns:p14="http://schemas.microsoft.com/office/powerpoint/2010/main" xmlns="" val="948463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paragraph with bulleted list and dimensional frame">
    <p:spTree>
      <p:nvGrpSpPr>
        <p:cNvPr id="1" name=""/>
        <p:cNvGrpSpPr/>
        <p:nvPr/>
      </p:nvGrpSpPr>
      <p:grpSpPr>
        <a:xfrm>
          <a:off x="0" y="0"/>
          <a:ext cx="0" cy="0"/>
          <a:chOff x="0" y="0"/>
          <a:chExt cx="0" cy="0"/>
        </a:xfrm>
      </p:grpSpPr>
      <p:pic>
        <p:nvPicPr>
          <p:cNvPr id="8" name="Picture 7" descr="Dimensional Frame.png"/>
          <p:cNvPicPr>
            <a:picLocks noChangeAspect="1"/>
          </p:cNvPicPr>
          <p:nvPr userDrawn="1"/>
        </p:nvPicPr>
        <p:blipFill rotWithShape="1">
          <a:blip r:embed="rId2" cstate="email">
            <a:extLst>
              <a:ext uri="{28A0092B-C50C-407E-A947-70E740481C1C}">
                <a14:useLocalDpi xmlns:a14="http://schemas.microsoft.com/office/drawing/2010/main" xmlns="" val="0"/>
              </a:ext>
            </a:extLst>
          </a:blip>
          <a:srcRect r="333"/>
          <a:stretch/>
        </p:blipFill>
        <p:spPr>
          <a:xfrm>
            <a:off x="27203" y="1158466"/>
            <a:ext cx="9106638" cy="3751898"/>
          </a:xfrm>
          <a:prstGeom prst="rect">
            <a:avLst/>
          </a:prstGeom>
        </p:spPr>
      </p:pic>
      <p:sp>
        <p:nvSpPr>
          <p:cNvPr id="16" name="Date Placeholder 3"/>
          <p:cNvSpPr>
            <a:spLocks noGrp="1"/>
          </p:cNvSpPr>
          <p:nvPr>
            <p:ph type="dt" sz="half" idx="2"/>
          </p:nvPr>
        </p:nvSpPr>
        <p:spPr>
          <a:xfrm>
            <a:off x="411163" y="4910364"/>
            <a:ext cx="1143000" cy="138499"/>
          </a:xfrm>
          <a:prstGeom prst="rect">
            <a:avLst/>
          </a:prstGeom>
        </p:spPr>
        <p:txBody>
          <a:bodyPr vert="horz" wrap="square" lIns="0" tIns="0" rIns="0" bIns="0" numCol="1" anchor="ctr" anchorCtr="0" compatLnSpc="1">
            <a:prstTxWarp prst="textNoShape">
              <a:avLst/>
            </a:prstTxWarp>
            <a:spAutoFit/>
          </a:bodyPr>
          <a:lstStyle>
            <a:lvl1pPr>
              <a:defRPr sz="900">
                <a:latin typeface="Cambria" panose="02040503050406030204" pitchFamily="18" charset="0"/>
                <a:cs typeface="Cambria" panose="02040503050406030204" pitchFamily="18" charset="0"/>
              </a:defRPr>
            </a:lvl1pPr>
          </a:lstStyle>
          <a:p>
            <a:fld id="{CEB5A13D-946F-CB4C-ADF8-08CA7190397D}" type="datetime4">
              <a:rPr lang="en-US" smtClean="0"/>
              <a:pPr/>
              <a:t>March 14, 2018</a:t>
            </a:fld>
            <a:endParaRPr lang="en-US" dirty="0"/>
          </a:p>
        </p:txBody>
      </p:sp>
      <p:sp>
        <p:nvSpPr>
          <p:cNvPr id="6" name="Text Placeholder 4"/>
          <p:cNvSpPr>
            <a:spLocks noGrp="1"/>
          </p:cNvSpPr>
          <p:nvPr>
            <p:ph type="body" sz="quarter" idx="10" hasCustomPrompt="1"/>
          </p:nvPr>
        </p:nvSpPr>
        <p:spPr>
          <a:xfrm>
            <a:off x="411163" y="1363599"/>
            <a:ext cx="8351521" cy="3320416"/>
          </a:xfrm>
          <a:prstGeom prst="rect">
            <a:avLst/>
          </a:prstGeom>
        </p:spPr>
        <p:txBody>
          <a:bodyPr>
            <a:normAutofit/>
          </a:bodyPr>
          <a:lstStyle>
            <a:lvl1pPr algn="l">
              <a:lnSpc>
                <a:spcPct val="120000"/>
              </a:lnSpc>
              <a:spcAft>
                <a:spcPts val="600"/>
              </a:spcAft>
              <a:defRPr sz="1800" b="0" i="0">
                <a:latin typeface="+mn-lt"/>
                <a:ea typeface="Cambria" charset="0"/>
                <a:cs typeface="Cambria" charset="0"/>
              </a:defRPr>
            </a:lvl1pPr>
            <a:lvl2pPr marL="228600" algn="l">
              <a:lnSpc>
                <a:spcPct val="120000"/>
              </a:lnSpc>
              <a:spcAft>
                <a:spcPts val="600"/>
              </a:spcAft>
              <a:defRPr/>
            </a:lvl2pPr>
            <a:lvl3pPr marL="457200" indent="-228600" algn="l">
              <a:lnSpc>
                <a:spcPct val="120000"/>
              </a:lnSpc>
              <a:spcAft>
                <a:spcPts val="600"/>
              </a:spcAft>
              <a:buFont typeface="Courier New" charset="0"/>
              <a:buChar char="o"/>
              <a:defRPr/>
            </a:lvl3pPr>
            <a:lvl4pPr marL="685800" indent="-228600" algn="l">
              <a:lnSpc>
                <a:spcPct val="120000"/>
              </a:lnSpc>
              <a:spcAft>
                <a:spcPts val="600"/>
              </a:spcAft>
              <a:buFont typeface=".AppleSystemUIFont" charset="-120"/>
              <a:buChar char="–"/>
              <a:defRPr sz="1600"/>
            </a:lvl4pPr>
            <a:lvl5pPr marL="914400" indent="-228600" algn="l">
              <a:lnSpc>
                <a:spcPct val="120000"/>
              </a:lnSpc>
              <a:spcAft>
                <a:spcPts val="600"/>
              </a:spcAft>
              <a:buFont typeface="Arial" charset="0"/>
              <a:buChar char="•"/>
              <a:defRPr sz="1600"/>
            </a:lvl5pPr>
            <a:lvl6pPr marL="1143000" indent="-228600">
              <a:lnSpc>
                <a:spcPct val="120000"/>
              </a:lnSpc>
              <a:spcAft>
                <a:spcPts val="600"/>
              </a:spcAft>
              <a:buFont typeface="Courier New" charset="0"/>
              <a:buChar char="o"/>
              <a:defRPr sz="1400"/>
            </a:lvl6pPr>
            <a:lvl7pPr marL="1371600" indent="-228600">
              <a:lnSpc>
                <a:spcPct val="120000"/>
              </a:lnSpc>
              <a:spcAft>
                <a:spcPts val="600"/>
              </a:spcAft>
              <a:buFont typeface="Cambria" charset="0"/>
              <a:buChar char="–"/>
              <a:defRPr sz="1400"/>
            </a:lvl7pPr>
            <a:lvl8pPr marL="1600200">
              <a:lnSpc>
                <a:spcPct val="120000"/>
              </a:lnSpc>
              <a:spcBef>
                <a:spcPts val="0"/>
              </a:spcBef>
              <a:spcAft>
                <a:spcPts val="600"/>
              </a:spcAft>
              <a:defRPr sz="1400"/>
            </a:lvl8pPr>
            <a:lvl9pPr marL="1828800" indent="-228600">
              <a:lnSpc>
                <a:spcPct val="120000"/>
              </a:lnSpc>
              <a:buFont typeface="Courier New" charset="0"/>
              <a:buChar char="o"/>
              <a:defRPr sz="1400"/>
            </a:lvl9pPr>
          </a:lstStyle>
          <a:p>
            <a:pPr lvl="0"/>
            <a:r>
              <a:rPr lang="en-US" dirty="0" smtClean="0"/>
              <a:t>Click to edit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 Eighth level</a:t>
            </a:r>
          </a:p>
          <a:p>
            <a:pPr lvl="8"/>
            <a:endParaRPr lang="en-US" dirty="0" smtClean="0"/>
          </a:p>
        </p:txBody>
      </p:sp>
      <p:sp>
        <p:nvSpPr>
          <p:cNvPr id="7" name="Title 1"/>
          <p:cNvSpPr>
            <a:spLocks noGrp="1"/>
          </p:cNvSpPr>
          <p:nvPr>
            <p:ph type="ctrTitle"/>
          </p:nvPr>
        </p:nvSpPr>
        <p:spPr>
          <a:xfrm>
            <a:off x="411480" y="367146"/>
            <a:ext cx="6858000" cy="876438"/>
          </a:xfrm>
          <a:prstGeom prst="rect">
            <a:avLst/>
          </a:prstGeom>
        </p:spPr>
        <p:txBody>
          <a:bodyPr>
            <a:noAutofit/>
          </a:bodyPr>
          <a:lstStyle>
            <a:lvl1pPr>
              <a:defRPr b="0" i="0">
                <a:latin typeface="+mj-lt"/>
                <a:cs typeface="Arial Black" panose="020B0A04020102020204" pitchFamily="34" charset="0"/>
              </a:defRPr>
            </a:lvl1pPr>
          </a:lstStyle>
          <a:p>
            <a:endParaRPr lang="en-US" dirty="0"/>
          </a:p>
        </p:txBody>
      </p:sp>
    </p:spTree>
    <p:extLst>
      <p:ext uri="{BB962C8B-B14F-4D97-AF65-F5344CB8AC3E}">
        <p14:creationId xmlns:p14="http://schemas.microsoft.com/office/powerpoint/2010/main" xmlns="" val="1382473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Slide Number Placeholder 5"/>
          <p:cNvSpPr txBox="1">
            <a:spLocks/>
          </p:cNvSpPr>
          <p:nvPr userDrawn="1"/>
        </p:nvSpPr>
        <p:spPr>
          <a:xfrm>
            <a:off x="8563015" y="4927728"/>
            <a:ext cx="228598" cy="138499"/>
          </a:xfrm>
          <a:prstGeom prst="rect">
            <a:avLst/>
          </a:prstGeom>
        </p:spPr>
        <p:txBody>
          <a:bodyPr vert="horz" wrap="square" lIns="0" tIns="0" rIns="0" bIns="0" numCol="1" anchor="ctr" anchorCtr="0" compatLnSpc="1">
            <a:prstTxWarp prst="textNoShape">
              <a:avLst/>
            </a:prstTxWarp>
            <a:spAutoFit/>
          </a:bodyPr>
          <a:lstStyle>
            <a:defPPr>
              <a:defRPr lang="en-US"/>
            </a:defPPr>
            <a:lvl1pPr algn="l" rtl="0" fontAlgn="base">
              <a:spcBef>
                <a:spcPct val="0"/>
              </a:spcBef>
              <a:spcAft>
                <a:spcPct val="0"/>
              </a:spcAft>
              <a:defRPr sz="900" kern="1200">
                <a:solidFill>
                  <a:schemeClr val="tx2"/>
                </a:solidFill>
                <a:latin typeface="HumstSlab712 BT Roman"/>
                <a:ea typeface="MS PGothic" charset="0"/>
                <a:cs typeface="HumstSlab712 BT Roman"/>
              </a:defRPr>
            </a:lvl1pPr>
            <a:lvl2pPr marL="457200" algn="l" rtl="0" fontAlgn="base">
              <a:spcBef>
                <a:spcPct val="0"/>
              </a:spcBef>
              <a:spcAft>
                <a:spcPct val="0"/>
              </a:spcAft>
              <a:defRPr kern="1200">
                <a:solidFill>
                  <a:schemeClr val="tx1"/>
                </a:solidFill>
                <a:latin typeface="Cambria" charset="0"/>
                <a:ea typeface="MS PGothic" charset="0"/>
                <a:cs typeface="MS PGothic" charset="0"/>
              </a:defRPr>
            </a:lvl2pPr>
            <a:lvl3pPr marL="914400" algn="l" rtl="0" fontAlgn="base">
              <a:spcBef>
                <a:spcPct val="0"/>
              </a:spcBef>
              <a:spcAft>
                <a:spcPct val="0"/>
              </a:spcAft>
              <a:defRPr kern="1200">
                <a:solidFill>
                  <a:schemeClr val="tx1"/>
                </a:solidFill>
                <a:latin typeface="Cambria" charset="0"/>
                <a:ea typeface="MS PGothic" charset="0"/>
                <a:cs typeface="MS PGothic" charset="0"/>
              </a:defRPr>
            </a:lvl3pPr>
            <a:lvl4pPr marL="1371600" algn="l" rtl="0" fontAlgn="base">
              <a:spcBef>
                <a:spcPct val="0"/>
              </a:spcBef>
              <a:spcAft>
                <a:spcPct val="0"/>
              </a:spcAft>
              <a:defRPr kern="1200">
                <a:solidFill>
                  <a:schemeClr val="tx1"/>
                </a:solidFill>
                <a:latin typeface="Cambria" charset="0"/>
                <a:ea typeface="MS PGothic" charset="0"/>
                <a:cs typeface="MS PGothic" charset="0"/>
              </a:defRPr>
            </a:lvl4pPr>
            <a:lvl5pPr marL="1828800" algn="l" rtl="0" fontAlgn="base">
              <a:spcBef>
                <a:spcPct val="0"/>
              </a:spcBef>
              <a:spcAft>
                <a:spcPct val="0"/>
              </a:spcAft>
              <a:defRPr kern="1200">
                <a:solidFill>
                  <a:schemeClr val="tx1"/>
                </a:solidFill>
                <a:latin typeface="Cambria" charset="0"/>
                <a:ea typeface="MS PGothic" charset="0"/>
                <a:cs typeface="MS PGothic" charset="0"/>
              </a:defRPr>
            </a:lvl5pPr>
            <a:lvl6pPr marL="2286000" algn="l" defTabSz="457200" rtl="0" eaLnBrk="1" latinLnBrk="0" hangingPunct="1">
              <a:defRPr kern="1200">
                <a:solidFill>
                  <a:schemeClr val="tx1"/>
                </a:solidFill>
                <a:latin typeface="Cambria" charset="0"/>
                <a:ea typeface="MS PGothic" charset="0"/>
                <a:cs typeface="MS PGothic" charset="0"/>
              </a:defRPr>
            </a:lvl6pPr>
            <a:lvl7pPr marL="2743200" algn="l" defTabSz="457200" rtl="0" eaLnBrk="1" latinLnBrk="0" hangingPunct="1">
              <a:defRPr kern="1200">
                <a:solidFill>
                  <a:schemeClr val="tx1"/>
                </a:solidFill>
                <a:latin typeface="Cambria" charset="0"/>
                <a:ea typeface="MS PGothic" charset="0"/>
                <a:cs typeface="MS PGothic" charset="0"/>
              </a:defRPr>
            </a:lvl7pPr>
            <a:lvl8pPr marL="3200400" algn="l" defTabSz="457200" rtl="0" eaLnBrk="1" latinLnBrk="0" hangingPunct="1">
              <a:defRPr kern="1200">
                <a:solidFill>
                  <a:schemeClr val="tx1"/>
                </a:solidFill>
                <a:latin typeface="Cambria" charset="0"/>
                <a:ea typeface="MS PGothic" charset="0"/>
                <a:cs typeface="MS PGothic" charset="0"/>
              </a:defRPr>
            </a:lvl8pPr>
            <a:lvl9pPr marL="3657600" algn="l" defTabSz="457200" rtl="0" eaLnBrk="1" latinLnBrk="0" hangingPunct="1">
              <a:defRPr kern="1200">
                <a:solidFill>
                  <a:schemeClr val="tx1"/>
                </a:solidFill>
                <a:latin typeface="Cambria" charset="0"/>
                <a:ea typeface="MS PGothic" charset="0"/>
                <a:cs typeface="MS PGothic" charset="0"/>
              </a:defRPr>
            </a:lvl9pPr>
          </a:lstStyle>
          <a:p>
            <a:pPr algn="r"/>
            <a:fld id="{210D6F30-3479-EB47-B616-273BCC2A68D5}" type="slidenum">
              <a:rPr lang="en-US" sz="900" smtClean="0">
                <a:latin typeface="Cambria" panose="02040503050406030204" pitchFamily="18" charset="0"/>
              </a:rPr>
              <a:pPr algn="r"/>
              <a:t>‹#›</a:t>
            </a:fld>
            <a:endParaRPr lang="en-US" sz="900" dirty="0">
              <a:latin typeface="Cambria" panose="02040503050406030204" pitchFamily="18" charset="0"/>
            </a:endParaRPr>
          </a:p>
        </p:txBody>
      </p:sp>
      <p:pic>
        <p:nvPicPr>
          <p:cNvPr id="12" name="Picture 11"/>
          <p:cNvPicPr>
            <a:picLocks noChangeAspect="1"/>
          </p:cNvPicPr>
          <p:nvPr userDrawn="1"/>
        </p:nvPicPr>
        <p:blipFill>
          <a:blip r:embed="rId24"/>
          <a:stretch>
            <a:fillRect/>
          </a:stretch>
        </p:blipFill>
        <p:spPr>
          <a:xfrm>
            <a:off x="7932420" y="269240"/>
            <a:ext cx="914400" cy="231580"/>
          </a:xfrm>
          <a:prstGeom prst="rect">
            <a:avLst/>
          </a:prstGeom>
        </p:spPr>
      </p:pic>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775" r:id="rId4"/>
    <p:sldLayoutId id="2147483776" r:id="rId5"/>
    <p:sldLayoutId id="2147483761" r:id="rId6"/>
    <p:sldLayoutId id="2147483873" r:id="rId7"/>
    <p:sldLayoutId id="2147483871" r:id="rId8"/>
    <p:sldLayoutId id="2147483872" r:id="rId9"/>
    <p:sldLayoutId id="2147483857" r:id="rId10"/>
    <p:sldLayoutId id="2147483874" r:id="rId11"/>
    <p:sldLayoutId id="2147483867" r:id="rId12"/>
    <p:sldLayoutId id="2147483875" r:id="rId13"/>
    <p:sldLayoutId id="2147483858" r:id="rId14"/>
    <p:sldLayoutId id="2147483876" r:id="rId15"/>
    <p:sldLayoutId id="2147483865" r:id="rId16"/>
    <p:sldLayoutId id="2147483877" r:id="rId17"/>
    <p:sldLayoutId id="2147483864" r:id="rId18"/>
    <p:sldLayoutId id="2147483878" r:id="rId19"/>
    <p:sldLayoutId id="2147483859" r:id="rId20"/>
    <p:sldLayoutId id="2147483860" r:id="rId21"/>
    <p:sldLayoutId id="2147483880" r:id="rId22"/>
  </p:sldLayoutIdLst>
  <p:hf hdr="0" ftr="0"/>
  <p:txStyles>
    <p:title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p:titleStyle>
    <p:bodyStyle>
      <a:lvl1pPr marL="0" indent="0" algn="r" rtl="0" eaLnBrk="1" fontAlgn="base" hangingPunct="1">
        <a:lnSpc>
          <a:spcPct val="100000"/>
        </a:lnSpc>
        <a:spcBef>
          <a:spcPct val="0"/>
        </a:spcBef>
        <a:spcAft>
          <a:spcPts val="1200"/>
        </a:spcAft>
        <a:buFont typeface="Arial" charset="0"/>
        <a:buNone/>
        <a:defRPr sz="900" kern="1200">
          <a:solidFill>
            <a:schemeClr val="tx1"/>
          </a:solidFill>
          <a:latin typeface="Egyptienne F LT Std"/>
          <a:ea typeface="MS PGothic" pitchFamily="34" charset="-128"/>
          <a:cs typeface="Egyptienne F LT Std"/>
        </a:defRPr>
      </a:lvl1pPr>
      <a:lvl2pPr marL="4572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2pPr>
      <a:lvl3pPr marL="6858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3pPr>
      <a:lvl4pPr marL="914400" indent="-228600" algn="l" rtl="0" eaLnBrk="1" fontAlgn="base" hangingPunct="1">
        <a:lnSpc>
          <a:spcPts val="2100"/>
        </a:lnSpc>
        <a:spcBef>
          <a:spcPct val="0"/>
        </a:spcBef>
        <a:spcAft>
          <a:spcPts val="1200"/>
        </a:spcAft>
        <a:buFont typeface="Arial" charset="0"/>
        <a:buChar char="•"/>
        <a:defRPr kern="1200">
          <a:solidFill>
            <a:schemeClr val="tx1"/>
          </a:solidFill>
          <a:latin typeface="+mn-lt"/>
          <a:ea typeface="MS PGothic" pitchFamily="34" charset="-128"/>
          <a:cs typeface="MS PGothic" charset="0"/>
        </a:defRPr>
      </a:lvl4pPr>
      <a:lvl5pPr marL="1143000" indent="-228600" algn="l" rtl="0" eaLnBrk="1" fontAlgn="base" hangingPunct="1">
        <a:lnSpc>
          <a:spcPts val="2100"/>
        </a:lnSpc>
        <a:spcBef>
          <a:spcPct val="0"/>
        </a:spcBef>
        <a:spcAft>
          <a:spcPts val="1200"/>
        </a:spcAft>
        <a:buFont typeface="Cambria" charset="0"/>
        <a:buChar char="̶"/>
        <a:defRPr kern="1200">
          <a:solidFill>
            <a:schemeClr val="tx1"/>
          </a:solidFill>
          <a:latin typeface="+mn-lt"/>
          <a:ea typeface="MS PGothic" pitchFamily="34" charset="-128"/>
          <a:cs typeface="MS PGothic" charset="0"/>
        </a:defRPr>
      </a:lvl5pPr>
      <a:lvl6pPr marL="1371600" indent="-228600" algn="l" defTabSz="914400" rtl="0" eaLnBrk="1" latinLnBrk="0" hangingPunct="1">
        <a:lnSpc>
          <a:spcPts val="2100"/>
        </a:lnSpc>
        <a:spcBef>
          <a:spcPts val="0"/>
        </a:spcBef>
        <a:spcAft>
          <a:spcPts val="1200"/>
        </a:spcAft>
        <a:buFont typeface="Arial" panose="020B0604020202020204" pitchFamily="34" charset="0"/>
        <a:buChar char="•"/>
        <a:defRPr sz="1800" kern="1200" baseline="0">
          <a:solidFill>
            <a:schemeClr val="tx1"/>
          </a:solidFill>
          <a:latin typeface="+mn-lt"/>
          <a:ea typeface="+mn-ea"/>
          <a:cs typeface="+mn-cs"/>
        </a:defRPr>
      </a:lvl6pPr>
      <a:lvl7pPr marL="1600200" indent="-228600" algn="l" defTabSz="914400" rtl="0" eaLnBrk="1" latinLnBrk="0" hangingPunct="1">
        <a:lnSpc>
          <a:spcPts val="2100"/>
        </a:lnSpc>
        <a:spcBef>
          <a:spcPts val="0"/>
        </a:spcBef>
        <a:spcAft>
          <a:spcPts val="1200"/>
        </a:spcAft>
        <a:buFont typeface="Cambria" panose="02040503050406030204" pitchFamily="18" charset="0"/>
        <a:buChar char="̶"/>
        <a:defRPr sz="18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5.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www.auanet.org/education/auauniversity/medical-student-education/medical-student-curriculum/adult-uti"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hyperlink" Target="http://www.auanet.org/guidelines/catheter-associated-urinary-tract-infection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6"/>
          </p:nvPr>
        </p:nvSpPr>
        <p:spPr>
          <a:xfrm>
            <a:off x="409330" y="2035719"/>
            <a:ext cx="5678488" cy="657541"/>
          </a:xfrm>
        </p:spPr>
        <p:txBody>
          <a:bodyPr>
            <a:noAutofit/>
          </a:bodyPr>
          <a:lstStyle/>
          <a:p>
            <a:r>
              <a:rPr lang="en-US" sz="2000" dirty="0" smtClean="0"/>
              <a:t>Etiology, prevalence &amp; best practices</a:t>
            </a:r>
            <a:endParaRPr lang="en-US" sz="2000" dirty="0"/>
          </a:p>
        </p:txBody>
      </p:sp>
      <p:sp>
        <p:nvSpPr>
          <p:cNvPr id="6" name="Title 5"/>
          <p:cNvSpPr>
            <a:spLocks noGrp="1"/>
          </p:cNvSpPr>
          <p:nvPr>
            <p:ph type="title"/>
          </p:nvPr>
        </p:nvSpPr>
        <p:spPr>
          <a:xfrm>
            <a:off x="409330" y="503709"/>
            <a:ext cx="5463696" cy="1562936"/>
          </a:xfrm>
        </p:spPr>
        <p:txBody>
          <a:bodyPr>
            <a:noAutofit/>
          </a:bodyPr>
          <a:lstStyle/>
          <a:p>
            <a:r>
              <a:rPr lang="en-US" sz="3700" dirty="0" smtClean="0"/>
              <a:t>Catheter-associated</a:t>
            </a:r>
            <a:br>
              <a:rPr lang="en-US" sz="3700" dirty="0" smtClean="0"/>
            </a:br>
            <a:r>
              <a:rPr lang="en-US" sz="3700" dirty="0"/>
              <a:t>u</a:t>
            </a:r>
            <a:r>
              <a:rPr lang="en-US" sz="3700" dirty="0" smtClean="0"/>
              <a:t>rinary tract infections</a:t>
            </a:r>
            <a:endParaRPr lang="en-US" sz="3700" dirty="0"/>
          </a:p>
        </p:txBody>
      </p:sp>
      <p:sp>
        <p:nvSpPr>
          <p:cNvPr id="2" name="TextBox 1"/>
          <p:cNvSpPr txBox="1"/>
          <p:nvPr/>
        </p:nvSpPr>
        <p:spPr>
          <a:xfrm>
            <a:off x="68752" y="4950135"/>
            <a:ext cx="923330" cy="153888"/>
          </a:xfrm>
          <a:prstGeom prst="rect">
            <a:avLst/>
          </a:prstGeom>
          <a:noFill/>
        </p:spPr>
        <p:txBody>
          <a:bodyPr wrap="none" lIns="0" tIns="0" rIns="0" bIns="0" rtlCol="0">
            <a:spAutoFit/>
          </a:bodyPr>
          <a:lstStyle/>
          <a:p>
            <a:r>
              <a:rPr lang="en-US" sz="1000" dirty="0" smtClean="0"/>
              <a:t>25588  Feb 2018</a:t>
            </a:r>
            <a:endParaRPr lang="en-US" sz="1000" dirty="0"/>
          </a:p>
        </p:txBody>
      </p:sp>
    </p:spTree>
    <p:extLst>
      <p:ext uri="{BB962C8B-B14F-4D97-AF65-F5344CB8AC3E}">
        <p14:creationId xmlns:p14="http://schemas.microsoft.com/office/powerpoint/2010/main" xmlns="" val="128328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02825" y="501089"/>
            <a:ext cx="6858000" cy="584075"/>
          </a:xfrm>
          <a:prstGeom prst="rect">
            <a:avLst/>
          </a:prstGeom>
        </p:spPr>
        <p:txBody>
          <a:bodyPr/>
          <a:lstStyle/>
          <a:p>
            <a:r>
              <a:rPr lang="en-US" sz="3200" dirty="0" smtClean="0"/>
              <a:t>Reduction of urinary flow</a:t>
            </a:r>
            <a:endParaRPr lang="en-US" sz="3200" dirty="0">
              <a:solidFill>
                <a:schemeClr val="bg2"/>
              </a:solidFill>
            </a:endParaRPr>
          </a:p>
        </p:txBody>
      </p:sp>
      <p:sp>
        <p:nvSpPr>
          <p:cNvPr id="4" name="Text Placeholder 3"/>
          <p:cNvSpPr>
            <a:spLocks noGrp="1"/>
          </p:cNvSpPr>
          <p:nvPr>
            <p:ph type="body" sz="quarter" idx="10"/>
          </p:nvPr>
        </p:nvSpPr>
        <p:spPr>
          <a:xfrm>
            <a:off x="411163" y="1574132"/>
            <a:ext cx="8351837" cy="2844905"/>
          </a:xfrm>
        </p:spPr>
        <p:txBody>
          <a:bodyPr>
            <a:noAutofit/>
          </a:bodyPr>
          <a:lstStyle/>
          <a:p>
            <a:pPr marL="171450" lvl="1" indent="-171450">
              <a:lnSpc>
                <a:spcPct val="100000"/>
              </a:lnSpc>
              <a:spcBef>
                <a:spcPts val="0"/>
              </a:spcBef>
              <a:spcAft>
                <a:spcPts val="0"/>
              </a:spcAft>
            </a:pPr>
            <a:r>
              <a:rPr lang="en-US" sz="1900" dirty="0"/>
              <a:t>Immobility can cause urinary </a:t>
            </a:r>
            <a:r>
              <a:rPr lang="en-US" sz="1900" dirty="0" smtClean="0"/>
              <a:t>stasis</a:t>
            </a:r>
          </a:p>
          <a:p>
            <a:pPr marL="171450" lvl="1" indent="-171450">
              <a:lnSpc>
                <a:spcPct val="100000"/>
              </a:lnSpc>
              <a:spcBef>
                <a:spcPts val="0"/>
              </a:spcBef>
              <a:spcAft>
                <a:spcPts val="0"/>
              </a:spcAft>
            </a:pPr>
            <a:endParaRPr lang="en-US" sz="2800" dirty="0"/>
          </a:p>
          <a:p>
            <a:pPr marL="171450" lvl="1" indent="-171450">
              <a:lnSpc>
                <a:spcPct val="100000"/>
              </a:lnSpc>
              <a:spcBef>
                <a:spcPts val="0"/>
              </a:spcBef>
              <a:spcAft>
                <a:spcPts val="0"/>
              </a:spcAft>
            </a:pPr>
            <a:r>
              <a:rPr lang="en-US" sz="1900" dirty="0"/>
              <a:t>Difficulty voiding due to positioning may cause patient to avoid/postpone </a:t>
            </a:r>
            <a:r>
              <a:rPr lang="en-US" sz="1900" dirty="0" smtClean="0"/>
              <a:t>urination</a:t>
            </a:r>
          </a:p>
          <a:p>
            <a:pPr marL="171450" lvl="1" indent="-171450">
              <a:lnSpc>
                <a:spcPct val="100000"/>
              </a:lnSpc>
              <a:spcBef>
                <a:spcPts val="0"/>
              </a:spcBef>
              <a:spcAft>
                <a:spcPts val="0"/>
              </a:spcAft>
            </a:pPr>
            <a:endParaRPr lang="en-US" sz="2800" dirty="0"/>
          </a:p>
          <a:p>
            <a:pPr marL="171450" lvl="1" indent="-171450">
              <a:lnSpc>
                <a:spcPct val="100000"/>
              </a:lnSpc>
              <a:spcBef>
                <a:spcPts val="0"/>
              </a:spcBef>
              <a:spcAft>
                <a:spcPts val="0"/>
              </a:spcAft>
            </a:pPr>
            <a:r>
              <a:rPr lang="en-US" sz="1900" dirty="0"/>
              <a:t>UTI due to pooling of </a:t>
            </a:r>
            <a:r>
              <a:rPr lang="en-US" sz="1900" dirty="0" smtClean="0"/>
              <a:t>urine</a:t>
            </a:r>
          </a:p>
          <a:p>
            <a:pPr marL="171450" lvl="1" indent="-171450">
              <a:lnSpc>
                <a:spcPct val="100000"/>
              </a:lnSpc>
              <a:spcBef>
                <a:spcPts val="0"/>
              </a:spcBef>
              <a:spcAft>
                <a:spcPts val="0"/>
              </a:spcAft>
            </a:pPr>
            <a:endParaRPr lang="en-US" sz="2800" dirty="0"/>
          </a:p>
          <a:p>
            <a:pPr marL="171450" lvl="1" indent="-171450">
              <a:lnSpc>
                <a:spcPct val="100000"/>
              </a:lnSpc>
              <a:spcBef>
                <a:spcPts val="0"/>
              </a:spcBef>
              <a:spcAft>
                <a:spcPts val="0"/>
              </a:spcAft>
            </a:pPr>
            <a:r>
              <a:rPr lang="en-US" sz="1900" dirty="0"/>
              <a:t>Calculus formation can </a:t>
            </a:r>
            <a:r>
              <a:rPr lang="en-US" sz="1900" dirty="0" smtClean="0"/>
              <a:t>occur</a:t>
            </a:r>
            <a:endParaRPr lang="en-US" sz="1900" dirty="0"/>
          </a:p>
        </p:txBody>
      </p:sp>
    </p:spTree>
    <p:extLst>
      <p:ext uri="{BB962C8B-B14F-4D97-AF65-F5344CB8AC3E}">
        <p14:creationId xmlns:p14="http://schemas.microsoft.com/office/powerpoint/2010/main" xmlns="" val="213259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90659" y="1328156"/>
            <a:ext cx="8498921" cy="3320416"/>
          </a:xfrm>
        </p:spPr>
        <p:txBody>
          <a:bodyPr>
            <a:noAutofit/>
          </a:bodyPr>
          <a:lstStyle/>
          <a:p>
            <a:pPr>
              <a:spcAft>
                <a:spcPts val="1200"/>
              </a:spcAft>
            </a:pPr>
            <a:r>
              <a:rPr lang="en-US" dirty="0"/>
              <a:t>Updated prevention guidelines focus on</a:t>
            </a:r>
            <a:r>
              <a:rPr lang="en-US" dirty="0" smtClean="0"/>
              <a:t>:</a:t>
            </a:r>
          </a:p>
          <a:p>
            <a:pPr marL="171450" lvl="1" indent="-171450">
              <a:lnSpc>
                <a:spcPct val="100000"/>
              </a:lnSpc>
              <a:spcBef>
                <a:spcPts val="0"/>
              </a:spcBef>
              <a:spcAft>
                <a:spcPts val="500"/>
              </a:spcAft>
            </a:pPr>
            <a:r>
              <a:rPr lang="en-US" sz="1700" dirty="0">
                <a:solidFill>
                  <a:prstClr val="black"/>
                </a:solidFill>
              </a:rPr>
              <a:t>Appropriate Urinary Catheter Use</a:t>
            </a:r>
          </a:p>
          <a:p>
            <a:pPr marL="460375" lvl="2" indent="-173038">
              <a:lnSpc>
                <a:spcPct val="100000"/>
              </a:lnSpc>
              <a:spcBef>
                <a:spcPts val="0"/>
              </a:spcBef>
              <a:spcAft>
                <a:spcPts val="0"/>
              </a:spcAft>
              <a:buSzPct val="80000"/>
              <a:buFont typeface="Courier New" panose="02070309020205020404" pitchFamily="49" charset="0"/>
              <a:buChar char="o"/>
            </a:pPr>
            <a:r>
              <a:rPr lang="en-US" sz="1300" dirty="0">
                <a:solidFill>
                  <a:prstClr val="black"/>
                </a:solidFill>
              </a:rPr>
              <a:t>Patient has acute urinary retention or bladder outlet obstruction</a:t>
            </a:r>
          </a:p>
          <a:p>
            <a:pPr marL="460375" lvl="2" indent="-173038">
              <a:lnSpc>
                <a:spcPct val="100000"/>
              </a:lnSpc>
              <a:spcBef>
                <a:spcPts val="0"/>
              </a:spcBef>
              <a:spcAft>
                <a:spcPts val="0"/>
              </a:spcAft>
              <a:buSzPct val="80000"/>
              <a:buFont typeface="Courier New" panose="02070309020205020404" pitchFamily="49" charset="0"/>
              <a:buChar char="o"/>
            </a:pPr>
            <a:r>
              <a:rPr lang="en-US" sz="1300" dirty="0" smtClean="0">
                <a:solidFill>
                  <a:prstClr val="black"/>
                </a:solidFill>
              </a:rPr>
              <a:t>Patient </a:t>
            </a:r>
            <a:r>
              <a:rPr lang="en-US" sz="1300" dirty="0">
                <a:solidFill>
                  <a:prstClr val="black"/>
                </a:solidFill>
              </a:rPr>
              <a:t>anticipated to receive large-volume infusions or diuretics during </a:t>
            </a:r>
            <a:r>
              <a:rPr lang="en-US" sz="1300" dirty="0" smtClean="0">
                <a:solidFill>
                  <a:prstClr val="black"/>
                </a:solidFill>
              </a:rPr>
              <a:t>surgery</a:t>
            </a:r>
          </a:p>
          <a:p>
            <a:pPr marL="400050" lvl="2" indent="-171450">
              <a:lnSpc>
                <a:spcPct val="100000"/>
              </a:lnSpc>
              <a:spcBef>
                <a:spcPts val="0"/>
              </a:spcBef>
              <a:spcAft>
                <a:spcPts val="0"/>
              </a:spcAft>
            </a:pPr>
            <a:endParaRPr lang="en-US" sz="1400" dirty="0">
              <a:solidFill>
                <a:prstClr val="black"/>
              </a:solidFill>
            </a:endParaRPr>
          </a:p>
          <a:p>
            <a:pPr marL="171450" lvl="1" indent="-171450">
              <a:lnSpc>
                <a:spcPct val="100000"/>
              </a:lnSpc>
              <a:spcBef>
                <a:spcPts val="0"/>
              </a:spcBef>
              <a:spcAft>
                <a:spcPts val="500"/>
              </a:spcAft>
            </a:pPr>
            <a:r>
              <a:rPr lang="en-US" sz="1700" dirty="0">
                <a:solidFill>
                  <a:prstClr val="black"/>
                </a:solidFill>
              </a:rPr>
              <a:t>Proper Techniques for Urinary Catheter Insertion</a:t>
            </a:r>
          </a:p>
          <a:p>
            <a:pPr marL="460375" lvl="2" indent="-173038">
              <a:lnSpc>
                <a:spcPct val="100000"/>
              </a:lnSpc>
              <a:spcBef>
                <a:spcPts val="0"/>
              </a:spcBef>
              <a:spcAft>
                <a:spcPts val="0"/>
              </a:spcAft>
              <a:buSzPct val="80000"/>
              <a:buFont typeface="Courier New" panose="02070309020205020404" pitchFamily="49" charset="0"/>
              <a:buChar char="o"/>
            </a:pPr>
            <a:r>
              <a:rPr lang="en-US" sz="1300" dirty="0">
                <a:solidFill>
                  <a:prstClr val="black"/>
                </a:solidFill>
              </a:rPr>
              <a:t>Perform hand hygiene immediately before and after insertion or any manipulation of the catheter device or site</a:t>
            </a:r>
          </a:p>
          <a:p>
            <a:pPr marL="460375" lvl="2" indent="-173038">
              <a:lnSpc>
                <a:spcPct val="100000"/>
              </a:lnSpc>
              <a:spcBef>
                <a:spcPts val="0"/>
              </a:spcBef>
              <a:spcAft>
                <a:spcPts val="0"/>
              </a:spcAft>
              <a:buSzPct val="80000"/>
              <a:buFont typeface="Courier New" panose="02070309020205020404" pitchFamily="49" charset="0"/>
              <a:buChar char="o"/>
            </a:pPr>
            <a:r>
              <a:rPr lang="en-US" sz="1300" dirty="0">
                <a:solidFill>
                  <a:prstClr val="black"/>
                </a:solidFill>
              </a:rPr>
              <a:t>In the acute care hospital setting, insert urinary catheters using aseptic technique and sterile </a:t>
            </a:r>
            <a:r>
              <a:rPr lang="en-US" sz="1300" dirty="0" smtClean="0">
                <a:solidFill>
                  <a:prstClr val="black"/>
                </a:solidFill>
              </a:rPr>
              <a:t>equipment</a:t>
            </a:r>
          </a:p>
          <a:p>
            <a:pPr marL="228600" lvl="2" indent="0">
              <a:lnSpc>
                <a:spcPct val="100000"/>
              </a:lnSpc>
              <a:spcBef>
                <a:spcPts val="0"/>
              </a:spcBef>
              <a:spcAft>
                <a:spcPts val="0"/>
              </a:spcAft>
              <a:buNone/>
            </a:pPr>
            <a:endParaRPr lang="en-US" sz="1400" dirty="0">
              <a:solidFill>
                <a:prstClr val="black"/>
              </a:solidFill>
            </a:endParaRPr>
          </a:p>
          <a:p>
            <a:pPr marL="171450" lvl="1" indent="-171450">
              <a:lnSpc>
                <a:spcPct val="100000"/>
              </a:lnSpc>
              <a:spcBef>
                <a:spcPts val="0"/>
              </a:spcBef>
              <a:spcAft>
                <a:spcPts val="500"/>
              </a:spcAft>
            </a:pPr>
            <a:r>
              <a:rPr lang="en-US" sz="1700" dirty="0">
                <a:solidFill>
                  <a:prstClr val="black"/>
                </a:solidFill>
              </a:rPr>
              <a:t>Proper Techniques for Urinary Catheter Maintenance</a:t>
            </a:r>
          </a:p>
          <a:p>
            <a:pPr marL="460375" lvl="2" indent="-173038">
              <a:lnSpc>
                <a:spcPct val="100000"/>
              </a:lnSpc>
              <a:spcBef>
                <a:spcPts val="0"/>
              </a:spcBef>
              <a:spcAft>
                <a:spcPts val="0"/>
              </a:spcAft>
              <a:buSzPct val="80000"/>
              <a:buFont typeface="Courier New" panose="02070309020205020404" pitchFamily="49" charset="0"/>
              <a:buChar char="o"/>
            </a:pPr>
            <a:r>
              <a:rPr lang="en-US" sz="1300" dirty="0">
                <a:solidFill>
                  <a:prstClr val="black"/>
                </a:solidFill>
              </a:rPr>
              <a:t>Maintain unobstructed urine flow/ maintain a closed drainage system </a:t>
            </a:r>
          </a:p>
          <a:p>
            <a:pPr marL="460375" lvl="2" indent="-173038">
              <a:lnSpc>
                <a:spcPct val="100000"/>
              </a:lnSpc>
              <a:spcBef>
                <a:spcPts val="0"/>
              </a:spcBef>
              <a:spcAft>
                <a:spcPts val="0"/>
              </a:spcAft>
              <a:buSzPct val="80000"/>
              <a:buFont typeface="Courier New" panose="02070309020205020404" pitchFamily="49" charset="0"/>
              <a:buChar char="o"/>
            </a:pPr>
            <a:r>
              <a:rPr lang="en-US" sz="1300" dirty="0">
                <a:solidFill>
                  <a:prstClr val="black"/>
                </a:solidFill>
              </a:rPr>
              <a:t>Do not clean the </a:t>
            </a:r>
            <a:r>
              <a:rPr lang="en-US" sz="1300" dirty="0" err="1">
                <a:solidFill>
                  <a:prstClr val="black"/>
                </a:solidFill>
              </a:rPr>
              <a:t>periurethral</a:t>
            </a:r>
            <a:r>
              <a:rPr lang="en-US" sz="1300" dirty="0">
                <a:solidFill>
                  <a:prstClr val="black"/>
                </a:solidFill>
              </a:rPr>
              <a:t> area with antiseptics to prevent CAUTI while the catheter is in place. Routine hygiene (e.g., cleansing of the meatal surface during daily bathing or showering) is </a:t>
            </a:r>
            <a:r>
              <a:rPr lang="en-US" sz="1300" dirty="0" smtClean="0">
                <a:solidFill>
                  <a:prstClr val="black"/>
                </a:solidFill>
              </a:rPr>
              <a:t>appropriate</a:t>
            </a:r>
            <a:endParaRPr lang="en-US" dirty="0"/>
          </a:p>
        </p:txBody>
      </p:sp>
      <p:sp>
        <p:nvSpPr>
          <p:cNvPr id="5" name="Title 6"/>
          <p:cNvSpPr txBox="1">
            <a:spLocks/>
          </p:cNvSpPr>
          <p:nvPr/>
        </p:nvSpPr>
        <p:spPr>
          <a:xfrm>
            <a:off x="202825" y="345144"/>
            <a:ext cx="6858000" cy="824437"/>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2400" dirty="0" smtClean="0"/>
              <a:t>Healthcare Infection Control Practices Advisory Committee </a:t>
            </a:r>
            <a:r>
              <a:rPr lang="en-US" sz="2400" dirty="0" smtClean="0">
                <a:solidFill>
                  <a:schemeClr val="bg2"/>
                </a:solidFill>
              </a:rPr>
              <a:t>(HICPAC)</a:t>
            </a:r>
            <a:endParaRPr lang="en-US" sz="2400" baseline="30000" dirty="0"/>
          </a:p>
        </p:txBody>
      </p:sp>
      <p:sp>
        <p:nvSpPr>
          <p:cNvPr id="6" name="TextBox 5"/>
          <p:cNvSpPr txBox="1"/>
          <p:nvPr/>
        </p:nvSpPr>
        <p:spPr>
          <a:xfrm>
            <a:off x="172586" y="4768783"/>
            <a:ext cx="8610600" cy="169277"/>
          </a:xfrm>
          <a:prstGeom prst="rect">
            <a:avLst/>
          </a:prstGeom>
          <a:noFill/>
        </p:spPr>
        <p:txBody>
          <a:bodyPr wrap="square" rtlCol="0">
            <a:spAutoFit/>
          </a:bodyPr>
          <a:lstStyle/>
          <a:p>
            <a:pPr fontAlgn="auto">
              <a:spcAft>
                <a:spcPts val="0"/>
              </a:spcAft>
              <a:buClrTx/>
            </a:pPr>
            <a:r>
              <a:rPr lang="en-US" sz="500" dirty="0" smtClean="0"/>
              <a:t>Gould</a:t>
            </a:r>
            <a:r>
              <a:rPr lang="en-US" sz="500" dirty="0"/>
              <a:t>, C. V., </a:t>
            </a:r>
            <a:r>
              <a:rPr lang="en-US" sz="500" dirty="0" err="1"/>
              <a:t>Umscheid</a:t>
            </a:r>
            <a:r>
              <a:rPr lang="en-US" sz="500" dirty="0"/>
              <a:t>, C. A., Agarwal, R. K., Kuntz, G., Pegues, D. A., &amp; Healthcare Infection Control Practices Advisory Committee. (2010). Guideline for prevention of catheter-associated urinary tract infections 2009. </a:t>
            </a:r>
            <a:r>
              <a:rPr lang="en-US" sz="500" i="1" dirty="0"/>
              <a:t>Infection Control &amp; Hospital Epidemiology</a:t>
            </a:r>
            <a:r>
              <a:rPr lang="en-US" sz="500" dirty="0"/>
              <a:t>, </a:t>
            </a:r>
            <a:r>
              <a:rPr lang="en-US" sz="500" i="1" dirty="0"/>
              <a:t>31</a:t>
            </a:r>
            <a:r>
              <a:rPr lang="en-US" sz="500" dirty="0"/>
              <a:t>(4), 319-326.</a:t>
            </a:r>
          </a:p>
        </p:txBody>
      </p:sp>
    </p:spTree>
    <p:extLst>
      <p:ext uri="{BB962C8B-B14F-4D97-AF65-F5344CB8AC3E}">
        <p14:creationId xmlns:p14="http://schemas.microsoft.com/office/powerpoint/2010/main" xmlns="" val="4124605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p:cNvSpPr>
          <p:nvPr/>
        </p:nvSpPr>
        <p:spPr>
          <a:xfrm>
            <a:off x="202825" y="501089"/>
            <a:ext cx="6858000" cy="584075"/>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200" dirty="0" smtClean="0"/>
              <a:t>CAUTI bundle components</a:t>
            </a:r>
            <a:endParaRPr lang="en-US" sz="3200" dirty="0"/>
          </a:p>
        </p:txBody>
      </p:sp>
      <p:sp>
        <p:nvSpPr>
          <p:cNvPr id="3" name="Oval 2"/>
          <p:cNvSpPr/>
          <p:nvPr/>
        </p:nvSpPr>
        <p:spPr>
          <a:xfrm>
            <a:off x="3337880" y="1445137"/>
            <a:ext cx="2468240" cy="1298064"/>
          </a:xfrm>
          <a:prstGeom prst="ellipse">
            <a:avLst/>
          </a:prstGeom>
          <a:solidFill>
            <a:schemeClr val="bg2">
              <a:lumMod val="40000"/>
              <a:lumOff val="60000"/>
            </a:schemeClr>
          </a:solidFill>
          <a:ln>
            <a:solidFill>
              <a:schemeClr val="bg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Oval 5"/>
          <p:cNvSpPr/>
          <p:nvPr/>
        </p:nvSpPr>
        <p:spPr>
          <a:xfrm>
            <a:off x="2219591" y="2238977"/>
            <a:ext cx="2468240" cy="1298064"/>
          </a:xfrm>
          <a:prstGeom prst="ellipse">
            <a:avLst/>
          </a:prstGeom>
          <a:solidFill>
            <a:schemeClr val="accent2">
              <a:lumMod val="20000"/>
              <a:lumOff val="80000"/>
              <a:alpha val="45000"/>
            </a:schemeClr>
          </a:solidFill>
          <a:ln>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TextBox 3"/>
          <p:cNvSpPr txBox="1"/>
          <p:nvPr/>
        </p:nvSpPr>
        <p:spPr>
          <a:xfrm>
            <a:off x="3605678" y="1775519"/>
            <a:ext cx="1932645" cy="307777"/>
          </a:xfrm>
          <a:prstGeom prst="rect">
            <a:avLst/>
          </a:prstGeom>
          <a:noFill/>
        </p:spPr>
        <p:txBody>
          <a:bodyPr wrap="none" lIns="0" tIns="0" rIns="0" bIns="0" rtlCol="0">
            <a:spAutoFit/>
          </a:bodyPr>
          <a:lstStyle/>
          <a:p>
            <a:r>
              <a:rPr lang="en-US" sz="2000" b="1" dirty="0" smtClean="0"/>
              <a:t>Appropriate Use</a:t>
            </a:r>
            <a:endParaRPr lang="en-US" sz="2000" b="1" dirty="0"/>
          </a:p>
        </p:txBody>
      </p:sp>
      <p:sp>
        <p:nvSpPr>
          <p:cNvPr id="8" name="Oval 7"/>
          <p:cNvSpPr/>
          <p:nvPr/>
        </p:nvSpPr>
        <p:spPr>
          <a:xfrm>
            <a:off x="4514004" y="2238977"/>
            <a:ext cx="2468240" cy="1298064"/>
          </a:xfrm>
          <a:prstGeom prst="ellipse">
            <a:avLst/>
          </a:prstGeom>
          <a:solidFill>
            <a:schemeClr val="accent4">
              <a:lumMod val="20000"/>
              <a:lumOff val="80000"/>
              <a:alpha val="45000"/>
            </a:schemeClr>
          </a:solidFill>
          <a:ln>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Oval 8"/>
          <p:cNvSpPr/>
          <p:nvPr/>
        </p:nvSpPr>
        <p:spPr>
          <a:xfrm>
            <a:off x="2464826" y="3283084"/>
            <a:ext cx="2468240" cy="1298064"/>
          </a:xfrm>
          <a:prstGeom prst="ellipse">
            <a:avLst/>
          </a:prstGeom>
          <a:solidFill>
            <a:schemeClr val="accent5">
              <a:lumMod val="20000"/>
              <a:lumOff val="80000"/>
              <a:alpha val="45000"/>
            </a:schemeClr>
          </a:solidFill>
          <a:ln>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Oval 10"/>
          <p:cNvSpPr/>
          <p:nvPr/>
        </p:nvSpPr>
        <p:spPr>
          <a:xfrm>
            <a:off x="4342931" y="3283084"/>
            <a:ext cx="2468240" cy="1298064"/>
          </a:xfrm>
          <a:prstGeom prst="ellipse">
            <a:avLst/>
          </a:prstGeom>
          <a:solidFill>
            <a:schemeClr val="accent3">
              <a:lumMod val="20000"/>
              <a:lumOff val="80000"/>
              <a:alpha val="45000"/>
            </a:schemeClr>
          </a:solidFill>
          <a:ln>
            <a:solidFill>
              <a:schemeClr val="accent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TextBox 11"/>
          <p:cNvSpPr txBox="1"/>
          <p:nvPr/>
        </p:nvSpPr>
        <p:spPr>
          <a:xfrm>
            <a:off x="2885871" y="3778228"/>
            <a:ext cx="1454694" cy="307777"/>
          </a:xfrm>
          <a:prstGeom prst="rect">
            <a:avLst/>
          </a:prstGeom>
          <a:noFill/>
        </p:spPr>
        <p:txBody>
          <a:bodyPr wrap="none" lIns="0" tIns="0" rIns="0" bIns="0" rtlCol="0">
            <a:spAutoFit/>
          </a:bodyPr>
          <a:lstStyle/>
          <a:p>
            <a:r>
              <a:rPr lang="en-US" sz="2000" b="1" dirty="0" smtClean="0"/>
              <a:t>Surveillance</a:t>
            </a:r>
            <a:endParaRPr lang="en-US" sz="2000" b="1" dirty="0"/>
          </a:p>
        </p:txBody>
      </p:sp>
      <p:sp>
        <p:nvSpPr>
          <p:cNvPr id="13" name="TextBox 12"/>
          <p:cNvSpPr txBox="1"/>
          <p:nvPr/>
        </p:nvSpPr>
        <p:spPr>
          <a:xfrm>
            <a:off x="2694048" y="2734121"/>
            <a:ext cx="1519327" cy="307777"/>
          </a:xfrm>
          <a:prstGeom prst="rect">
            <a:avLst/>
          </a:prstGeom>
          <a:noFill/>
        </p:spPr>
        <p:txBody>
          <a:bodyPr wrap="none" lIns="0" tIns="0" rIns="0" bIns="0" rtlCol="0">
            <a:spAutoFit/>
          </a:bodyPr>
          <a:lstStyle/>
          <a:p>
            <a:r>
              <a:rPr lang="en-US" sz="2000" b="1" dirty="0" smtClean="0"/>
              <a:t>Maintenance</a:t>
            </a:r>
            <a:endParaRPr lang="en-US" sz="2000" b="1" dirty="0"/>
          </a:p>
        </p:txBody>
      </p:sp>
      <p:sp>
        <p:nvSpPr>
          <p:cNvPr id="14" name="TextBox 13"/>
          <p:cNvSpPr txBox="1"/>
          <p:nvPr/>
        </p:nvSpPr>
        <p:spPr>
          <a:xfrm>
            <a:off x="5068707" y="3624340"/>
            <a:ext cx="1016689" cy="615553"/>
          </a:xfrm>
          <a:prstGeom prst="rect">
            <a:avLst/>
          </a:prstGeom>
          <a:noFill/>
        </p:spPr>
        <p:txBody>
          <a:bodyPr wrap="none" lIns="0" tIns="0" rIns="0" bIns="0" rtlCol="0">
            <a:spAutoFit/>
          </a:bodyPr>
          <a:lstStyle/>
          <a:p>
            <a:pPr algn="ctr"/>
            <a:r>
              <a:rPr lang="en-US" sz="2000" b="1" dirty="0" smtClean="0"/>
              <a:t>Prompt </a:t>
            </a:r>
          </a:p>
          <a:p>
            <a:pPr algn="ctr"/>
            <a:r>
              <a:rPr lang="en-US" sz="2000" b="1" dirty="0" smtClean="0"/>
              <a:t>Removal</a:t>
            </a:r>
            <a:endParaRPr lang="en-US" sz="2000" b="1" dirty="0"/>
          </a:p>
        </p:txBody>
      </p:sp>
      <p:sp>
        <p:nvSpPr>
          <p:cNvPr id="15" name="TextBox 14"/>
          <p:cNvSpPr txBox="1"/>
          <p:nvPr/>
        </p:nvSpPr>
        <p:spPr>
          <a:xfrm>
            <a:off x="5202301" y="2734121"/>
            <a:ext cx="1091646" cy="307777"/>
          </a:xfrm>
          <a:prstGeom prst="rect">
            <a:avLst/>
          </a:prstGeom>
          <a:noFill/>
        </p:spPr>
        <p:txBody>
          <a:bodyPr wrap="none" lIns="0" tIns="0" rIns="0" bIns="0" rtlCol="0">
            <a:spAutoFit/>
          </a:bodyPr>
          <a:lstStyle/>
          <a:p>
            <a:r>
              <a:rPr lang="en-US" sz="2000" b="1" dirty="0" smtClean="0"/>
              <a:t>Insertion</a:t>
            </a:r>
            <a:endParaRPr lang="en-US" sz="2000" b="1" dirty="0"/>
          </a:p>
        </p:txBody>
      </p:sp>
      <p:sp>
        <p:nvSpPr>
          <p:cNvPr id="2" name="Rectangle 1"/>
          <p:cNvSpPr/>
          <p:nvPr/>
        </p:nvSpPr>
        <p:spPr>
          <a:xfrm>
            <a:off x="162932" y="4785400"/>
            <a:ext cx="4572000" cy="169277"/>
          </a:xfrm>
          <a:prstGeom prst="rect">
            <a:avLst/>
          </a:prstGeom>
        </p:spPr>
        <p:txBody>
          <a:bodyPr>
            <a:spAutoFit/>
          </a:bodyPr>
          <a:lstStyle/>
          <a:p>
            <a:r>
              <a:rPr lang="en-US" sz="500" dirty="0" smtClean="0">
                <a:solidFill>
                  <a:prstClr val="black"/>
                </a:solidFill>
              </a:rPr>
              <a:t>Centers </a:t>
            </a:r>
            <a:r>
              <a:rPr lang="en-US" sz="500" dirty="0">
                <a:solidFill>
                  <a:prstClr val="black"/>
                </a:solidFill>
              </a:rPr>
              <a:t>for Disease Control and Prevention; Division of Healthcare Quality Promotion. Catheter-associated Urinary Tract Infection (CAUTI) Toolkit</a:t>
            </a:r>
            <a:endParaRPr lang="en-US" sz="1200" dirty="0"/>
          </a:p>
        </p:txBody>
      </p:sp>
    </p:spTree>
    <p:extLst>
      <p:ext uri="{BB962C8B-B14F-4D97-AF65-F5344CB8AC3E}">
        <p14:creationId xmlns:p14="http://schemas.microsoft.com/office/powerpoint/2010/main" xmlns="" val="2930546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283535" y="1350334"/>
            <a:ext cx="8619460" cy="3484075"/>
          </a:xfrm>
          <a:prstGeom prst="rect">
            <a:avLst/>
          </a:prstGeom>
        </p:spPr>
        <p:txBody>
          <a:bodyPr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Bef>
                <a:spcPts val="0"/>
              </a:spcBef>
              <a:spcAft>
                <a:spcPts val="600"/>
              </a:spcAft>
              <a:buClrTx/>
            </a:pPr>
            <a:r>
              <a:rPr lang="en-US" sz="1800" dirty="0">
                <a:solidFill>
                  <a:prstClr val="black"/>
                </a:solidFill>
                <a:latin typeface="Cambria" panose="02040503050406030204" pitchFamily="18" charset="0"/>
              </a:rPr>
              <a:t>Insert indwelling urinary </a:t>
            </a:r>
            <a:r>
              <a:rPr lang="en-US" sz="1800" dirty="0" smtClean="0">
                <a:solidFill>
                  <a:prstClr val="black"/>
                </a:solidFill>
                <a:latin typeface="Cambria" panose="02040503050406030204" pitchFamily="18" charset="0"/>
              </a:rPr>
              <a:t>catheters (IUC) only </a:t>
            </a:r>
            <a:r>
              <a:rPr lang="en-US" sz="1800" dirty="0">
                <a:solidFill>
                  <a:prstClr val="black"/>
                </a:solidFill>
                <a:latin typeface="Cambria" panose="02040503050406030204" pitchFamily="18" charset="0"/>
              </a:rPr>
              <a:t>for appropriate indications</a:t>
            </a:r>
          </a:p>
          <a:p>
            <a:pPr lvl="1" fontAlgn="auto">
              <a:spcBef>
                <a:spcPts val="0"/>
              </a:spcBef>
              <a:spcAft>
                <a:spcPts val="800"/>
              </a:spcAft>
              <a:buClrTx/>
              <a:buSzPct val="80000"/>
              <a:buFont typeface="Courier New" panose="02070309020205020404" pitchFamily="49" charset="0"/>
              <a:buChar char="o"/>
            </a:pPr>
            <a:r>
              <a:rPr lang="en-US" sz="1500" dirty="0">
                <a:solidFill>
                  <a:prstClr val="black"/>
                </a:solidFill>
                <a:latin typeface="Cambria" panose="02040503050406030204" pitchFamily="18" charset="0"/>
              </a:rPr>
              <a:t>Patient has acute urinary retention or bladder outlet obstruction</a:t>
            </a:r>
          </a:p>
          <a:p>
            <a:pPr lvl="1" fontAlgn="auto">
              <a:spcBef>
                <a:spcPts val="0"/>
              </a:spcBef>
              <a:spcAft>
                <a:spcPts val="800"/>
              </a:spcAft>
              <a:buClrTx/>
              <a:buSzPct val="80000"/>
              <a:buFont typeface="Courier New" panose="02070309020205020404" pitchFamily="49" charset="0"/>
              <a:buChar char="o"/>
            </a:pPr>
            <a:r>
              <a:rPr lang="en-US" sz="1500" dirty="0">
                <a:solidFill>
                  <a:prstClr val="black"/>
                </a:solidFill>
                <a:latin typeface="Cambria" panose="02040503050406030204" pitchFamily="18" charset="0"/>
              </a:rPr>
              <a:t>Need for accurate measurements of urinary output in critically ill patients</a:t>
            </a:r>
          </a:p>
          <a:p>
            <a:pPr lvl="1" fontAlgn="auto">
              <a:spcBef>
                <a:spcPts val="0"/>
              </a:spcBef>
              <a:spcAft>
                <a:spcPts val="300"/>
              </a:spcAft>
              <a:buClrTx/>
              <a:buSzPct val="80000"/>
              <a:buFont typeface="Courier New" panose="02070309020205020404" pitchFamily="49" charset="0"/>
              <a:buChar char="o"/>
            </a:pPr>
            <a:r>
              <a:rPr lang="en-US" sz="1500" dirty="0">
                <a:solidFill>
                  <a:prstClr val="black"/>
                </a:solidFill>
                <a:latin typeface="Cambria" panose="02040503050406030204" pitchFamily="18" charset="0"/>
              </a:rPr>
              <a:t>Perioperative use for selected surgical procedures:</a:t>
            </a:r>
          </a:p>
          <a:p>
            <a:pPr lvl="2" fontAlgn="auto">
              <a:spcBef>
                <a:spcPts val="0"/>
              </a:spcBef>
              <a:spcAft>
                <a:spcPts val="400"/>
              </a:spcAft>
              <a:buClrTx/>
              <a:buFont typeface="Calibri" panose="020F0502020204030204" pitchFamily="34" charset="0"/>
              <a:buChar char="–"/>
            </a:pPr>
            <a:r>
              <a:rPr lang="en-US" sz="1300" dirty="0">
                <a:solidFill>
                  <a:prstClr val="black"/>
                </a:solidFill>
                <a:latin typeface="Cambria" panose="02040503050406030204" pitchFamily="18" charset="0"/>
              </a:rPr>
              <a:t>Urologic surgery</a:t>
            </a:r>
          </a:p>
          <a:p>
            <a:pPr lvl="2" fontAlgn="auto">
              <a:spcBef>
                <a:spcPts val="0"/>
              </a:spcBef>
              <a:spcAft>
                <a:spcPts val="400"/>
              </a:spcAft>
              <a:buClrTx/>
              <a:buFont typeface="Calibri" panose="020F0502020204030204" pitchFamily="34" charset="0"/>
              <a:buChar char="–"/>
            </a:pPr>
            <a:r>
              <a:rPr lang="en-US" sz="1300" dirty="0">
                <a:solidFill>
                  <a:prstClr val="black"/>
                </a:solidFill>
                <a:latin typeface="Cambria" panose="02040503050406030204" pitchFamily="18" charset="0"/>
              </a:rPr>
              <a:t>Anticipated prolonged duration of surgery (IUC should be removed in PACU)</a:t>
            </a:r>
          </a:p>
          <a:p>
            <a:pPr lvl="2" fontAlgn="auto">
              <a:spcBef>
                <a:spcPts val="0"/>
              </a:spcBef>
              <a:spcAft>
                <a:spcPts val="400"/>
              </a:spcAft>
              <a:buClrTx/>
              <a:buFont typeface="Calibri" panose="020F0502020204030204" pitchFamily="34" charset="0"/>
              <a:buChar char="–"/>
            </a:pPr>
            <a:r>
              <a:rPr lang="en-US" sz="1300" dirty="0">
                <a:solidFill>
                  <a:prstClr val="black"/>
                </a:solidFill>
                <a:latin typeface="Cambria" panose="02040503050406030204" pitchFamily="18" charset="0"/>
              </a:rPr>
              <a:t>Anticipated to receive large volume infusions or diuretics during surgery</a:t>
            </a:r>
          </a:p>
          <a:p>
            <a:pPr lvl="2" fontAlgn="auto">
              <a:spcBef>
                <a:spcPts val="0"/>
              </a:spcBef>
              <a:spcAft>
                <a:spcPts val="400"/>
              </a:spcAft>
              <a:buClrTx/>
              <a:buFont typeface="Calibri" panose="020F0502020204030204" pitchFamily="34" charset="0"/>
              <a:buChar char="–"/>
            </a:pPr>
            <a:r>
              <a:rPr lang="en-US" sz="1300" dirty="0">
                <a:solidFill>
                  <a:prstClr val="black"/>
                </a:solidFill>
                <a:latin typeface="Cambria" panose="02040503050406030204" pitchFamily="18" charset="0"/>
              </a:rPr>
              <a:t>Need for intraoperative monitoring of urinary </a:t>
            </a:r>
            <a:r>
              <a:rPr lang="en-US" sz="1300" dirty="0" smtClean="0">
                <a:solidFill>
                  <a:prstClr val="black"/>
                </a:solidFill>
                <a:latin typeface="Cambria" panose="02040503050406030204" pitchFamily="18" charset="0"/>
              </a:rPr>
              <a:t>output</a:t>
            </a:r>
          </a:p>
          <a:p>
            <a:pPr marL="548640" lvl="2" indent="0" fontAlgn="auto">
              <a:spcBef>
                <a:spcPts val="0"/>
              </a:spcBef>
              <a:spcAft>
                <a:spcPts val="600"/>
              </a:spcAft>
              <a:buClrTx/>
              <a:buNone/>
            </a:pPr>
            <a:endParaRPr lang="en-US" sz="300" dirty="0">
              <a:solidFill>
                <a:prstClr val="black"/>
              </a:solidFill>
              <a:latin typeface="Cambria" panose="02040503050406030204" pitchFamily="18" charset="0"/>
            </a:endParaRPr>
          </a:p>
          <a:p>
            <a:pPr lvl="1" fontAlgn="auto">
              <a:spcBef>
                <a:spcPts val="0"/>
              </a:spcBef>
              <a:spcAft>
                <a:spcPts val="800"/>
              </a:spcAft>
              <a:buClrTx/>
              <a:buSzPct val="80000"/>
              <a:buFont typeface="Courier New" panose="02070309020205020404" pitchFamily="49" charset="0"/>
              <a:buChar char="o"/>
            </a:pPr>
            <a:r>
              <a:rPr lang="en-US" sz="1500" dirty="0">
                <a:solidFill>
                  <a:prstClr val="black"/>
                </a:solidFill>
                <a:latin typeface="Cambria" panose="02040503050406030204" pitchFamily="18" charset="0"/>
              </a:rPr>
              <a:t>To assist in healing of open sacral or perineal wounds in incontinent patients</a:t>
            </a:r>
          </a:p>
          <a:p>
            <a:pPr lvl="1" fontAlgn="auto">
              <a:spcBef>
                <a:spcPts val="0"/>
              </a:spcBef>
              <a:spcAft>
                <a:spcPts val="800"/>
              </a:spcAft>
              <a:buClrTx/>
              <a:buSzPct val="80000"/>
              <a:buFont typeface="Courier New" panose="02070309020205020404" pitchFamily="49" charset="0"/>
              <a:buChar char="o"/>
            </a:pPr>
            <a:r>
              <a:rPr lang="en-US" sz="1500" dirty="0">
                <a:solidFill>
                  <a:prstClr val="black"/>
                </a:solidFill>
                <a:latin typeface="Cambria" panose="02040503050406030204" pitchFamily="18" charset="0"/>
              </a:rPr>
              <a:t>Patient requires prolonged immobilization (unstable spine, multiple traumatic injuries)</a:t>
            </a:r>
          </a:p>
          <a:p>
            <a:pPr lvl="1" fontAlgn="auto">
              <a:spcBef>
                <a:spcPts val="0"/>
              </a:spcBef>
              <a:spcAft>
                <a:spcPts val="800"/>
              </a:spcAft>
              <a:buClrTx/>
              <a:buSzPct val="80000"/>
              <a:buFont typeface="Courier New" panose="02070309020205020404" pitchFamily="49" charset="0"/>
              <a:buChar char="o"/>
            </a:pPr>
            <a:r>
              <a:rPr lang="en-US" sz="1500" dirty="0">
                <a:solidFill>
                  <a:prstClr val="black"/>
                </a:solidFill>
                <a:latin typeface="Cambria" panose="02040503050406030204" pitchFamily="18" charset="0"/>
              </a:rPr>
              <a:t>Comfort in end-of-life care</a:t>
            </a:r>
          </a:p>
        </p:txBody>
      </p:sp>
      <p:sp>
        <p:nvSpPr>
          <p:cNvPr id="10" name="Title 6"/>
          <p:cNvSpPr txBox="1">
            <a:spLocks/>
          </p:cNvSpPr>
          <p:nvPr/>
        </p:nvSpPr>
        <p:spPr>
          <a:xfrm>
            <a:off x="202825" y="501089"/>
            <a:ext cx="6858000" cy="584075"/>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200" dirty="0" smtClean="0"/>
              <a:t>Appropriate use</a:t>
            </a:r>
            <a:endParaRPr lang="en-US" sz="3200" baseline="30000" dirty="0">
              <a:solidFill>
                <a:schemeClr val="bg2"/>
              </a:solidFill>
            </a:endParaRPr>
          </a:p>
        </p:txBody>
      </p:sp>
      <p:sp>
        <p:nvSpPr>
          <p:cNvPr id="6" name="TextBox 5"/>
          <p:cNvSpPr txBox="1"/>
          <p:nvPr/>
        </p:nvSpPr>
        <p:spPr>
          <a:xfrm>
            <a:off x="172586" y="4768783"/>
            <a:ext cx="8610600" cy="169277"/>
          </a:xfrm>
          <a:prstGeom prst="rect">
            <a:avLst/>
          </a:prstGeom>
          <a:noFill/>
        </p:spPr>
        <p:txBody>
          <a:bodyPr wrap="square" rtlCol="0">
            <a:spAutoFit/>
          </a:bodyPr>
          <a:lstStyle/>
          <a:p>
            <a:pPr fontAlgn="auto">
              <a:spcAft>
                <a:spcPts val="0"/>
              </a:spcAft>
              <a:buClrTx/>
            </a:pPr>
            <a:r>
              <a:rPr lang="en-US" sz="500" dirty="0" smtClean="0"/>
              <a:t>Gould</a:t>
            </a:r>
            <a:r>
              <a:rPr lang="en-US" sz="500" dirty="0"/>
              <a:t>, C. V., </a:t>
            </a:r>
            <a:r>
              <a:rPr lang="en-US" sz="500" dirty="0" err="1"/>
              <a:t>Umscheid</a:t>
            </a:r>
            <a:r>
              <a:rPr lang="en-US" sz="500" dirty="0"/>
              <a:t>, C. A., Agarwal, R. K., Kuntz, G., Pegues, D. A., &amp; Healthcare Infection Control Practices Advisory Committee. (2010). Guideline for prevention of catheter-associated urinary tract infections 2009. </a:t>
            </a:r>
            <a:r>
              <a:rPr lang="en-US" sz="500" i="1" dirty="0"/>
              <a:t>Infection Control &amp; Hospital Epidemiology</a:t>
            </a:r>
            <a:r>
              <a:rPr lang="en-US" sz="500" dirty="0"/>
              <a:t>, </a:t>
            </a:r>
            <a:r>
              <a:rPr lang="en-US" sz="500" i="1" dirty="0"/>
              <a:t>31</a:t>
            </a:r>
            <a:r>
              <a:rPr lang="en-US" sz="500" dirty="0"/>
              <a:t>(4), 319-326.</a:t>
            </a:r>
          </a:p>
        </p:txBody>
      </p:sp>
    </p:spTree>
    <p:extLst>
      <p:ext uri="{BB962C8B-B14F-4D97-AF65-F5344CB8AC3E}">
        <p14:creationId xmlns:p14="http://schemas.microsoft.com/office/powerpoint/2010/main" xmlns="" val="444875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354973" y="1360967"/>
            <a:ext cx="6705852" cy="3484075"/>
          </a:xfrm>
          <a:prstGeom prst="rect">
            <a:avLst/>
          </a:prstGeom>
        </p:spPr>
        <p:txBody>
          <a:bodyPr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lnSpc>
                <a:spcPct val="200000"/>
              </a:lnSpc>
              <a:spcBef>
                <a:spcPts val="0"/>
              </a:spcBef>
              <a:spcAft>
                <a:spcPts val="600"/>
              </a:spcAft>
              <a:buClrTx/>
            </a:pPr>
            <a:r>
              <a:rPr lang="en-US" sz="1800" dirty="0">
                <a:solidFill>
                  <a:prstClr val="black"/>
                </a:solidFill>
                <a:latin typeface="Cambria" panose="02040503050406030204" pitchFamily="18" charset="0"/>
              </a:rPr>
              <a:t>Only properly trained personnel insert and maintain catheters</a:t>
            </a:r>
          </a:p>
          <a:p>
            <a:pPr fontAlgn="auto">
              <a:lnSpc>
                <a:spcPct val="200000"/>
              </a:lnSpc>
              <a:spcBef>
                <a:spcPts val="0"/>
              </a:spcBef>
              <a:spcAft>
                <a:spcPts val="600"/>
              </a:spcAft>
              <a:buClrTx/>
            </a:pPr>
            <a:r>
              <a:rPr lang="en-US" sz="1800" dirty="0">
                <a:solidFill>
                  <a:prstClr val="black"/>
                </a:solidFill>
                <a:latin typeface="Cambria" panose="02040503050406030204" pitchFamily="18" charset="0"/>
              </a:rPr>
              <a:t>Insert using aseptic technique and sterile equipment</a:t>
            </a:r>
          </a:p>
          <a:p>
            <a:pPr fontAlgn="auto">
              <a:lnSpc>
                <a:spcPct val="200000"/>
              </a:lnSpc>
              <a:spcBef>
                <a:spcPts val="0"/>
              </a:spcBef>
              <a:spcAft>
                <a:spcPts val="600"/>
              </a:spcAft>
              <a:buClrTx/>
            </a:pPr>
            <a:r>
              <a:rPr lang="en-US" sz="1800" dirty="0">
                <a:solidFill>
                  <a:prstClr val="black"/>
                </a:solidFill>
                <a:latin typeface="Cambria" panose="02040503050406030204" pitchFamily="18" charset="0"/>
              </a:rPr>
              <a:t>Maintain a closed drainage system</a:t>
            </a:r>
          </a:p>
          <a:p>
            <a:pPr fontAlgn="auto">
              <a:lnSpc>
                <a:spcPct val="200000"/>
              </a:lnSpc>
              <a:spcBef>
                <a:spcPts val="0"/>
              </a:spcBef>
              <a:spcAft>
                <a:spcPts val="600"/>
              </a:spcAft>
              <a:buClrTx/>
            </a:pPr>
            <a:r>
              <a:rPr lang="en-US" sz="1800" dirty="0">
                <a:solidFill>
                  <a:prstClr val="black"/>
                </a:solidFill>
                <a:latin typeface="Cambria" panose="02040503050406030204" pitchFamily="18" charset="0"/>
              </a:rPr>
              <a:t>Maintain obstructed urine flow</a:t>
            </a:r>
          </a:p>
          <a:p>
            <a:pPr fontAlgn="auto">
              <a:lnSpc>
                <a:spcPct val="200000"/>
              </a:lnSpc>
              <a:spcBef>
                <a:spcPts val="0"/>
              </a:spcBef>
              <a:spcAft>
                <a:spcPts val="600"/>
              </a:spcAft>
              <a:buClrTx/>
            </a:pPr>
            <a:r>
              <a:rPr lang="en-US" sz="1800" dirty="0">
                <a:solidFill>
                  <a:prstClr val="black"/>
                </a:solidFill>
                <a:latin typeface="Cambria" panose="02040503050406030204" pitchFamily="18" charset="0"/>
              </a:rPr>
              <a:t>Follow hand hygiene and standard precautions</a:t>
            </a:r>
          </a:p>
        </p:txBody>
      </p:sp>
      <p:sp>
        <p:nvSpPr>
          <p:cNvPr id="10" name="Title 6"/>
          <p:cNvSpPr txBox="1">
            <a:spLocks/>
          </p:cNvSpPr>
          <p:nvPr/>
        </p:nvSpPr>
        <p:spPr>
          <a:xfrm>
            <a:off x="202825" y="501089"/>
            <a:ext cx="6858000" cy="584075"/>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200" dirty="0" smtClean="0"/>
              <a:t>Insertion</a:t>
            </a:r>
            <a:endParaRPr lang="en-US" sz="3200" baseline="30000" dirty="0">
              <a:solidFill>
                <a:schemeClr val="bg2"/>
              </a:solidFill>
            </a:endParaRPr>
          </a:p>
        </p:txBody>
      </p:sp>
      <p:sp>
        <p:nvSpPr>
          <p:cNvPr id="5" name="TextBox 4"/>
          <p:cNvSpPr txBox="1"/>
          <p:nvPr/>
        </p:nvSpPr>
        <p:spPr>
          <a:xfrm>
            <a:off x="172586" y="4768783"/>
            <a:ext cx="8610600" cy="169277"/>
          </a:xfrm>
          <a:prstGeom prst="rect">
            <a:avLst/>
          </a:prstGeom>
          <a:noFill/>
        </p:spPr>
        <p:txBody>
          <a:bodyPr wrap="square" rtlCol="0">
            <a:spAutoFit/>
          </a:bodyPr>
          <a:lstStyle/>
          <a:p>
            <a:pPr fontAlgn="auto">
              <a:spcAft>
                <a:spcPts val="0"/>
              </a:spcAft>
              <a:buClrTx/>
            </a:pPr>
            <a:r>
              <a:rPr lang="en-US" sz="500" dirty="0" smtClean="0"/>
              <a:t>Gould</a:t>
            </a:r>
            <a:r>
              <a:rPr lang="en-US" sz="500" dirty="0"/>
              <a:t>, C. V., </a:t>
            </a:r>
            <a:r>
              <a:rPr lang="en-US" sz="500" dirty="0" err="1"/>
              <a:t>Umscheid</a:t>
            </a:r>
            <a:r>
              <a:rPr lang="en-US" sz="500" dirty="0"/>
              <a:t>, C. A., Agarwal, R. K., Kuntz, G., Pegues, D. A., &amp; Healthcare Infection Control Practices Advisory Committee. (2010). Guideline for prevention of catheter-associated urinary tract infections 2009. </a:t>
            </a:r>
            <a:r>
              <a:rPr lang="en-US" sz="500" i="1" dirty="0"/>
              <a:t>Infection Control &amp; Hospital Epidemiology</a:t>
            </a:r>
            <a:r>
              <a:rPr lang="en-US" sz="500" dirty="0"/>
              <a:t>, </a:t>
            </a:r>
            <a:r>
              <a:rPr lang="en-US" sz="500" i="1" dirty="0"/>
              <a:t>31</a:t>
            </a:r>
            <a:r>
              <a:rPr lang="en-US" sz="500" dirty="0"/>
              <a:t>(4), 319-326.</a:t>
            </a:r>
          </a:p>
        </p:txBody>
      </p:sp>
    </p:spTree>
    <p:extLst>
      <p:ext uri="{BB962C8B-B14F-4D97-AF65-F5344CB8AC3E}">
        <p14:creationId xmlns:p14="http://schemas.microsoft.com/office/powerpoint/2010/main" xmlns="" val="3903995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411163" y="1431848"/>
            <a:ext cx="8491832" cy="3196860"/>
          </a:xfrm>
          <a:prstGeom prst="rect">
            <a:avLst/>
          </a:prstGeom>
        </p:spPr>
        <p:txBody>
          <a:bodyPr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Bef>
                <a:spcPts val="0"/>
              </a:spcBef>
              <a:spcAft>
                <a:spcPts val="0"/>
              </a:spcAft>
              <a:buClrTx/>
            </a:pPr>
            <a:r>
              <a:rPr lang="en-US" sz="1800" dirty="0">
                <a:solidFill>
                  <a:prstClr val="black"/>
                </a:solidFill>
                <a:latin typeface="Cambria" panose="02040503050406030204" pitchFamily="18" charset="0"/>
              </a:rPr>
              <a:t>Leave </a:t>
            </a:r>
            <a:r>
              <a:rPr lang="en-US" sz="1800" dirty="0" smtClean="0">
                <a:solidFill>
                  <a:prstClr val="black"/>
                </a:solidFill>
                <a:latin typeface="Cambria" panose="02040503050406030204" pitchFamily="18" charset="0"/>
              </a:rPr>
              <a:t>IUC </a:t>
            </a:r>
            <a:r>
              <a:rPr lang="en-US" sz="1800" dirty="0">
                <a:solidFill>
                  <a:prstClr val="black"/>
                </a:solidFill>
                <a:latin typeface="Cambria" panose="02040503050406030204" pitchFamily="18" charset="0"/>
              </a:rPr>
              <a:t>in place only as long as needed</a:t>
            </a:r>
          </a:p>
          <a:p>
            <a:pPr marL="560387" lvl="1" indent="-285750" fontAlgn="auto">
              <a:spcBef>
                <a:spcPts val="400"/>
              </a:spcBef>
              <a:spcAft>
                <a:spcPts val="600"/>
              </a:spcAft>
              <a:buClrTx/>
              <a:buSzPct val="80000"/>
              <a:buFont typeface="Courier New" panose="02070309020205020404" pitchFamily="49" charset="0"/>
              <a:buChar char="o"/>
            </a:pPr>
            <a:r>
              <a:rPr lang="en-US" sz="1400" dirty="0">
                <a:solidFill>
                  <a:prstClr val="black"/>
                </a:solidFill>
                <a:latin typeface="Cambria" panose="02040503050406030204" pitchFamily="18" charset="0"/>
              </a:rPr>
              <a:t>In postoperative patients, remove within 24 </a:t>
            </a:r>
            <a:r>
              <a:rPr lang="en-US" sz="1400" dirty="0" smtClean="0">
                <a:solidFill>
                  <a:prstClr val="black"/>
                </a:solidFill>
                <a:latin typeface="Cambria" panose="02040503050406030204" pitchFamily="18" charset="0"/>
              </a:rPr>
              <a:t>hours</a:t>
            </a:r>
          </a:p>
          <a:p>
            <a:pPr marL="274320" lvl="1" indent="0" fontAlgn="auto">
              <a:spcBef>
                <a:spcPts val="0"/>
              </a:spcBef>
              <a:spcAft>
                <a:spcPts val="0"/>
              </a:spcAft>
              <a:buClrTx/>
              <a:buNone/>
            </a:pPr>
            <a:endParaRPr lang="en-US" sz="800" dirty="0">
              <a:solidFill>
                <a:prstClr val="black"/>
              </a:solidFill>
              <a:latin typeface="Cambria" panose="02040503050406030204" pitchFamily="18" charset="0"/>
            </a:endParaRPr>
          </a:p>
          <a:p>
            <a:pPr fontAlgn="auto">
              <a:spcBef>
                <a:spcPts val="0"/>
              </a:spcBef>
              <a:spcAft>
                <a:spcPts val="0"/>
              </a:spcAft>
              <a:buClrTx/>
            </a:pPr>
            <a:r>
              <a:rPr lang="en-US" sz="1800" dirty="0">
                <a:solidFill>
                  <a:prstClr val="black"/>
                </a:solidFill>
                <a:latin typeface="Cambria" panose="02040503050406030204" pitchFamily="18" charset="0"/>
              </a:rPr>
              <a:t>Utilize programs to enhance appropriate use and prompt removal</a:t>
            </a:r>
          </a:p>
          <a:p>
            <a:pPr marL="560387" lvl="1" indent="-285750" fontAlgn="auto">
              <a:spcBef>
                <a:spcPts val="300"/>
              </a:spcBef>
              <a:spcAft>
                <a:spcPts val="600"/>
              </a:spcAft>
              <a:buClrTx/>
              <a:buSzPct val="80000"/>
              <a:buFont typeface="Courier New" panose="02070309020205020404" pitchFamily="49" charset="0"/>
              <a:buChar char="o"/>
            </a:pPr>
            <a:r>
              <a:rPr lang="en-US" sz="1400" dirty="0">
                <a:solidFill>
                  <a:prstClr val="black"/>
                </a:solidFill>
                <a:latin typeface="Cambria" panose="02040503050406030204" pitchFamily="18" charset="0"/>
              </a:rPr>
              <a:t>Alerts/reminders</a:t>
            </a:r>
          </a:p>
          <a:p>
            <a:pPr marL="560387" lvl="1" indent="-285750" fontAlgn="auto">
              <a:spcBef>
                <a:spcPts val="300"/>
              </a:spcBef>
              <a:spcAft>
                <a:spcPts val="600"/>
              </a:spcAft>
              <a:buClrTx/>
              <a:buSzPct val="80000"/>
              <a:buFont typeface="Courier New" panose="02070309020205020404" pitchFamily="49" charset="0"/>
              <a:buChar char="o"/>
            </a:pPr>
            <a:r>
              <a:rPr lang="en-US" sz="1400" dirty="0">
                <a:solidFill>
                  <a:prstClr val="black"/>
                </a:solidFill>
                <a:latin typeface="Cambria" panose="02040503050406030204" pitchFamily="18" charset="0"/>
              </a:rPr>
              <a:t>Automatic stop orders</a:t>
            </a:r>
          </a:p>
          <a:p>
            <a:pPr marL="560387" lvl="1" indent="-285750" fontAlgn="auto">
              <a:spcBef>
                <a:spcPts val="300"/>
              </a:spcBef>
              <a:spcAft>
                <a:spcPts val="600"/>
              </a:spcAft>
              <a:buClrTx/>
              <a:buSzPct val="80000"/>
              <a:buFont typeface="Courier New" panose="02070309020205020404" pitchFamily="49" charset="0"/>
              <a:buChar char="o"/>
            </a:pPr>
            <a:r>
              <a:rPr lang="en-US" sz="1400" dirty="0">
                <a:solidFill>
                  <a:prstClr val="black"/>
                </a:solidFill>
                <a:latin typeface="Cambria" panose="02040503050406030204" pitchFamily="18" charset="0"/>
              </a:rPr>
              <a:t>Daily rounds</a:t>
            </a:r>
          </a:p>
          <a:p>
            <a:pPr marL="560387" lvl="1" indent="-285750" fontAlgn="auto">
              <a:spcBef>
                <a:spcPts val="300"/>
              </a:spcBef>
              <a:spcAft>
                <a:spcPts val="600"/>
              </a:spcAft>
              <a:buClrTx/>
              <a:buSzPct val="80000"/>
              <a:buFont typeface="Courier New" panose="02070309020205020404" pitchFamily="49" charset="0"/>
              <a:buChar char="o"/>
            </a:pPr>
            <a:r>
              <a:rPr lang="en-US" sz="1400" dirty="0">
                <a:solidFill>
                  <a:prstClr val="black"/>
                </a:solidFill>
                <a:latin typeface="Cambria" panose="02040503050406030204" pitchFamily="18" charset="0"/>
              </a:rPr>
              <a:t>Nurse-directed removal protocols</a:t>
            </a:r>
          </a:p>
          <a:p>
            <a:pPr marL="560387" lvl="1" indent="-285750" fontAlgn="auto">
              <a:spcBef>
                <a:spcPts val="300"/>
              </a:spcBef>
              <a:spcAft>
                <a:spcPts val="600"/>
              </a:spcAft>
              <a:buClrTx/>
              <a:buSzPct val="80000"/>
              <a:buFont typeface="Courier New" panose="02070309020205020404" pitchFamily="49" charset="0"/>
              <a:buChar char="o"/>
            </a:pPr>
            <a:r>
              <a:rPr lang="en-US" sz="1400" dirty="0" smtClean="0">
                <a:solidFill>
                  <a:prstClr val="black"/>
                </a:solidFill>
                <a:latin typeface="Cambria" panose="02040503050406030204" pitchFamily="18" charset="0"/>
              </a:rPr>
              <a:t>Guidelines/algorithms</a:t>
            </a:r>
          </a:p>
          <a:p>
            <a:pPr marL="274320" lvl="1" indent="0" fontAlgn="auto">
              <a:spcBef>
                <a:spcPts val="0"/>
              </a:spcBef>
              <a:spcAft>
                <a:spcPts val="0"/>
              </a:spcAft>
              <a:buClrTx/>
              <a:buNone/>
            </a:pPr>
            <a:endParaRPr lang="en-US" sz="800" dirty="0">
              <a:solidFill>
                <a:prstClr val="black"/>
              </a:solidFill>
              <a:latin typeface="Cambria" panose="02040503050406030204" pitchFamily="18" charset="0"/>
            </a:endParaRPr>
          </a:p>
          <a:p>
            <a:pPr fontAlgn="auto">
              <a:spcBef>
                <a:spcPts val="0"/>
              </a:spcBef>
              <a:spcAft>
                <a:spcPts val="0"/>
              </a:spcAft>
              <a:buClrTx/>
            </a:pPr>
            <a:r>
              <a:rPr lang="en-US" sz="1800" dirty="0">
                <a:solidFill>
                  <a:prstClr val="black"/>
                </a:solidFill>
                <a:latin typeface="Cambria" panose="02040503050406030204" pitchFamily="18" charset="0"/>
              </a:rPr>
              <a:t>Consider alternatives to IUC devices</a:t>
            </a:r>
          </a:p>
        </p:txBody>
      </p:sp>
      <p:sp>
        <p:nvSpPr>
          <p:cNvPr id="10" name="Title 6"/>
          <p:cNvSpPr txBox="1">
            <a:spLocks/>
          </p:cNvSpPr>
          <p:nvPr/>
        </p:nvSpPr>
        <p:spPr>
          <a:xfrm>
            <a:off x="202825" y="501089"/>
            <a:ext cx="6858000" cy="584075"/>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200" dirty="0" smtClean="0"/>
              <a:t>Prompt removal </a:t>
            </a:r>
            <a:endParaRPr lang="en-US" sz="3200" dirty="0">
              <a:solidFill>
                <a:schemeClr val="bg2"/>
              </a:solidFill>
            </a:endParaRPr>
          </a:p>
        </p:txBody>
      </p:sp>
      <p:sp>
        <p:nvSpPr>
          <p:cNvPr id="5" name="TextBox 4"/>
          <p:cNvSpPr txBox="1"/>
          <p:nvPr/>
        </p:nvSpPr>
        <p:spPr>
          <a:xfrm>
            <a:off x="172586" y="4768783"/>
            <a:ext cx="8610600" cy="169277"/>
          </a:xfrm>
          <a:prstGeom prst="rect">
            <a:avLst/>
          </a:prstGeom>
          <a:noFill/>
        </p:spPr>
        <p:txBody>
          <a:bodyPr wrap="square" rtlCol="0">
            <a:spAutoFit/>
          </a:bodyPr>
          <a:lstStyle/>
          <a:p>
            <a:pPr fontAlgn="auto">
              <a:spcAft>
                <a:spcPts val="0"/>
              </a:spcAft>
              <a:buClrTx/>
            </a:pPr>
            <a:r>
              <a:rPr lang="en-US" sz="500" dirty="0" smtClean="0"/>
              <a:t>Gould</a:t>
            </a:r>
            <a:r>
              <a:rPr lang="en-US" sz="500" dirty="0"/>
              <a:t>, C. V., </a:t>
            </a:r>
            <a:r>
              <a:rPr lang="en-US" sz="500" dirty="0" err="1"/>
              <a:t>Umscheid</a:t>
            </a:r>
            <a:r>
              <a:rPr lang="en-US" sz="500" dirty="0"/>
              <a:t>, C. A., Agarwal, R. K., Kuntz, G., Pegues, D. A., &amp; Healthcare Infection Control Practices Advisory Committee. (2010). Guideline for prevention of catheter-associated urinary tract infections 2009. </a:t>
            </a:r>
            <a:r>
              <a:rPr lang="en-US" sz="500" i="1" dirty="0"/>
              <a:t>Infection Control &amp; Hospital Epidemiology</a:t>
            </a:r>
            <a:r>
              <a:rPr lang="en-US" sz="500" dirty="0"/>
              <a:t>, </a:t>
            </a:r>
            <a:r>
              <a:rPr lang="en-US" sz="500" i="1" dirty="0"/>
              <a:t>31</a:t>
            </a:r>
            <a:r>
              <a:rPr lang="en-US" sz="500" dirty="0"/>
              <a:t>(4), 319-326.</a:t>
            </a:r>
          </a:p>
        </p:txBody>
      </p:sp>
    </p:spTree>
    <p:extLst>
      <p:ext uri="{BB962C8B-B14F-4D97-AF65-F5344CB8AC3E}">
        <p14:creationId xmlns:p14="http://schemas.microsoft.com/office/powerpoint/2010/main" xmlns="" val="2766224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371475" y="1481470"/>
            <a:ext cx="8531520" cy="3147238"/>
          </a:xfrm>
          <a:prstGeom prst="rect">
            <a:avLst/>
          </a:prstGeom>
        </p:spPr>
        <p:txBody>
          <a:bodyPr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Bef>
                <a:spcPts val="0"/>
              </a:spcBef>
              <a:spcAft>
                <a:spcPts val="600"/>
              </a:spcAft>
              <a:buClrTx/>
            </a:pPr>
            <a:r>
              <a:rPr lang="en-US" sz="2000" dirty="0" smtClean="0">
                <a:solidFill>
                  <a:prstClr val="black"/>
                </a:solidFill>
                <a:latin typeface="Cambria" panose="02040503050406030204" pitchFamily="18" charset="0"/>
              </a:rPr>
              <a:t>Examples of metrics</a:t>
            </a:r>
            <a:endParaRPr lang="en-US" sz="2000" dirty="0">
              <a:solidFill>
                <a:prstClr val="black"/>
              </a:solidFill>
              <a:latin typeface="Cambria" panose="02040503050406030204" pitchFamily="18" charset="0"/>
            </a:endParaRPr>
          </a:p>
          <a:p>
            <a:pPr marL="571500" lvl="1" indent="-285750" fontAlgn="auto">
              <a:spcBef>
                <a:spcPts val="0"/>
              </a:spcBef>
              <a:spcAft>
                <a:spcPts val="900"/>
              </a:spcAft>
              <a:buClrTx/>
              <a:buSzPct val="80000"/>
              <a:buFont typeface="Courier New" panose="02070309020205020404" pitchFamily="49" charset="0"/>
              <a:buChar char="o"/>
            </a:pPr>
            <a:r>
              <a:rPr lang="en-US" sz="1600" dirty="0">
                <a:solidFill>
                  <a:prstClr val="black"/>
                </a:solidFill>
                <a:latin typeface="Cambria" panose="02040503050406030204" pitchFamily="18" charset="0"/>
              </a:rPr>
              <a:t># of CAUTIs per 1000 catheter days</a:t>
            </a:r>
          </a:p>
          <a:p>
            <a:pPr marL="571500" lvl="1" indent="-285750" fontAlgn="auto">
              <a:spcBef>
                <a:spcPts val="0"/>
              </a:spcBef>
              <a:spcAft>
                <a:spcPts val="900"/>
              </a:spcAft>
              <a:buClrTx/>
              <a:buSzPct val="80000"/>
              <a:buFont typeface="Courier New" panose="02070309020205020404" pitchFamily="49" charset="0"/>
              <a:buChar char="o"/>
            </a:pPr>
            <a:r>
              <a:rPr lang="en-US" sz="1600" dirty="0">
                <a:solidFill>
                  <a:prstClr val="black"/>
                </a:solidFill>
                <a:latin typeface="Cambria" panose="02040503050406030204" pitchFamily="18" charset="0"/>
              </a:rPr>
              <a:t># of </a:t>
            </a:r>
            <a:r>
              <a:rPr lang="en-US" sz="1600" dirty="0" smtClean="0">
                <a:solidFill>
                  <a:prstClr val="black"/>
                </a:solidFill>
                <a:latin typeface="Cambria" panose="02040503050406030204" pitchFamily="18" charset="0"/>
              </a:rPr>
              <a:t>Bloodstream Infections (BSI) </a:t>
            </a:r>
            <a:r>
              <a:rPr lang="en-US" sz="1600" dirty="0">
                <a:solidFill>
                  <a:prstClr val="black"/>
                </a:solidFill>
                <a:latin typeface="Cambria" panose="02040503050406030204" pitchFamily="18" charset="0"/>
              </a:rPr>
              <a:t>secondary to CAUTI per </a:t>
            </a:r>
            <a:r>
              <a:rPr lang="en-US" sz="1600" dirty="0" smtClean="0">
                <a:solidFill>
                  <a:prstClr val="black"/>
                </a:solidFill>
                <a:latin typeface="Cambria" panose="02040503050406030204" pitchFamily="18" charset="0"/>
              </a:rPr>
              <a:t>1,000 </a:t>
            </a:r>
            <a:r>
              <a:rPr lang="en-US" sz="1600" dirty="0">
                <a:solidFill>
                  <a:prstClr val="black"/>
                </a:solidFill>
                <a:latin typeface="Cambria" panose="02040503050406030204" pitchFamily="18" charset="0"/>
              </a:rPr>
              <a:t>catheter days</a:t>
            </a:r>
          </a:p>
          <a:p>
            <a:pPr marL="571500" lvl="1" indent="-285750" fontAlgn="auto">
              <a:spcBef>
                <a:spcPts val="0"/>
              </a:spcBef>
              <a:spcAft>
                <a:spcPts val="900"/>
              </a:spcAft>
              <a:buClrTx/>
              <a:buSzPct val="80000"/>
              <a:buFont typeface="Courier New" panose="02070309020205020404" pitchFamily="49" charset="0"/>
              <a:buChar char="o"/>
            </a:pPr>
            <a:r>
              <a:rPr lang="en-US" sz="1600" dirty="0">
                <a:solidFill>
                  <a:prstClr val="black"/>
                </a:solidFill>
                <a:latin typeface="Cambria" panose="02040503050406030204" pitchFamily="18" charset="0"/>
              </a:rPr>
              <a:t>Catheter utilization ratio (IUC days/patient days x 100)</a:t>
            </a:r>
          </a:p>
          <a:p>
            <a:pPr marL="571500" lvl="1" indent="-285750" fontAlgn="auto">
              <a:spcBef>
                <a:spcPts val="0"/>
              </a:spcBef>
              <a:spcAft>
                <a:spcPts val="900"/>
              </a:spcAft>
              <a:buClrTx/>
              <a:buSzPct val="80000"/>
              <a:buFont typeface="Courier New" panose="02070309020205020404" pitchFamily="49" charset="0"/>
              <a:buChar char="o"/>
            </a:pPr>
            <a:r>
              <a:rPr lang="en-US" sz="1600" dirty="0">
                <a:solidFill>
                  <a:prstClr val="black"/>
                </a:solidFill>
                <a:latin typeface="Cambria" panose="02040503050406030204" pitchFamily="18" charset="0"/>
              </a:rPr>
              <a:t>Use CDC/NHSN definitions for symptomatic </a:t>
            </a:r>
            <a:r>
              <a:rPr lang="en-US" sz="1600" dirty="0" smtClean="0">
                <a:solidFill>
                  <a:prstClr val="black"/>
                </a:solidFill>
                <a:latin typeface="Cambria" panose="02040503050406030204" pitchFamily="18" charset="0"/>
              </a:rPr>
              <a:t>UTI</a:t>
            </a:r>
          </a:p>
          <a:p>
            <a:pPr marL="274320" lvl="1" indent="0" fontAlgn="auto">
              <a:spcBef>
                <a:spcPts val="0"/>
              </a:spcBef>
              <a:spcAft>
                <a:spcPts val="0"/>
              </a:spcAft>
              <a:buClrTx/>
              <a:buNone/>
            </a:pPr>
            <a:endParaRPr lang="en-US" sz="1400" dirty="0">
              <a:solidFill>
                <a:prstClr val="black"/>
              </a:solidFill>
              <a:latin typeface="Cambria" panose="02040503050406030204" pitchFamily="18" charset="0"/>
            </a:endParaRPr>
          </a:p>
          <a:p>
            <a:pPr fontAlgn="auto">
              <a:spcBef>
                <a:spcPts val="0"/>
              </a:spcBef>
              <a:spcAft>
                <a:spcPts val="600"/>
              </a:spcAft>
              <a:buClrTx/>
            </a:pPr>
            <a:r>
              <a:rPr lang="en-US" sz="2000" dirty="0">
                <a:solidFill>
                  <a:prstClr val="black"/>
                </a:solidFill>
                <a:latin typeface="Cambria" panose="02040503050406030204" pitchFamily="18" charset="0"/>
              </a:rPr>
              <a:t>Process Measures</a:t>
            </a:r>
          </a:p>
          <a:p>
            <a:pPr marL="571500" lvl="1" indent="-285750" fontAlgn="auto">
              <a:spcBef>
                <a:spcPts val="0"/>
              </a:spcBef>
              <a:spcAft>
                <a:spcPts val="900"/>
              </a:spcAft>
              <a:buClrTx/>
              <a:buSzPct val="80000"/>
              <a:buFont typeface="Courier New" panose="02070309020205020404" pitchFamily="49" charset="0"/>
              <a:buChar char="o"/>
            </a:pPr>
            <a:r>
              <a:rPr lang="en-US" sz="1600" dirty="0">
                <a:solidFill>
                  <a:prstClr val="black"/>
                </a:solidFill>
                <a:latin typeface="Cambria" panose="02040503050406030204" pitchFamily="18" charset="0"/>
              </a:rPr>
              <a:t>Compliance to documentation on insertion/removal dates</a:t>
            </a:r>
          </a:p>
          <a:p>
            <a:pPr marL="571500" lvl="1" indent="-285750" fontAlgn="auto">
              <a:spcBef>
                <a:spcPts val="0"/>
              </a:spcBef>
              <a:spcAft>
                <a:spcPts val="900"/>
              </a:spcAft>
              <a:buClrTx/>
              <a:buSzPct val="80000"/>
              <a:buFont typeface="Courier New" panose="02070309020205020404" pitchFamily="49" charset="0"/>
              <a:buChar char="o"/>
            </a:pPr>
            <a:r>
              <a:rPr lang="en-US" sz="1600" dirty="0">
                <a:solidFill>
                  <a:prstClr val="black"/>
                </a:solidFill>
                <a:latin typeface="Cambria" panose="02040503050406030204" pitchFamily="18" charset="0"/>
              </a:rPr>
              <a:t>Compliance to documentation insertion/removal indications</a:t>
            </a:r>
          </a:p>
        </p:txBody>
      </p:sp>
      <p:sp>
        <p:nvSpPr>
          <p:cNvPr id="10" name="Title 6"/>
          <p:cNvSpPr txBox="1">
            <a:spLocks/>
          </p:cNvSpPr>
          <p:nvPr/>
        </p:nvSpPr>
        <p:spPr>
          <a:xfrm>
            <a:off x="202825" y="501089"/>
            <a:ext cx="6858000" cy="584075"/>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200" dirty="0" smtClean="0"/>
              <a:t>Surveillance </a:t>
            </a:r>
            <a:endParaRPr lang="en-US" sz="3200" dirty="0">
              <a:solidFill>
                <a:schemeClr val="bg2"/>
              </a:solidFill>
            </a:endParaRPr>
          </a:p>
        </p:txBody>
      </p:sp>
      <p:sp>
        <p:nvSpPr>
          <p:cNvPr id="5" name="TextBox 4"/>
          <p:cNvSpPr txBox="1"/>
          <p:nvPr/>
        </p:nvSpPr>
        <p:spPr>
          <a:xfrm>
            <a:off x="172586" y="4768783"/>
            <a:ext cx="8610600" cy="169277"/>
          </a:xfrm>
          <a:prstGeom prst="rect">
            <a:avLst/>
          </a:prstGeom>
          <a:noFill/>
        </p:spPr>
        <p:txBody>
          <a:bodyPr wrap="square" rtlCol="0">
            <a:spAutoFit/>
          </a:bodyPr>
          <a:lstStyle/>
          <a:p>
            <a:pPr fontAlgn="auto">
              <a:spcAft>
                <a:spcPts val="0"/>
              </a:spcAft>
              <a:buClrTx/>
            </a:pPr>
            <a:r>
              <a:rPr lang="en-US" sz="500" dirty="0" smtClean="0"/>
              <a:t>Gould</a:t>
            </a:r>
            <a:r>
              <a:rPr lang="en-US" sz="500" dirty="0"/>
              <a:t>, C. V., </a:t>
            </a:r>
            <a:r>
              <a:rPr lang="en-US" sz="500" dirty="0" err="1"/>
              <a:t>Umscheid</a:t>
            </a:r>
            <a:r>
              <a:rPr lang="en-US" sz="500" dirty="0"/>
              <a:t>, C. A., Agarwal, R. K., Kuntz, G., Pegues, D. A., &amp; Healthcare Infection Control Practices Advisory Committee. (2010). Guideline for prevention of catheter-associated urinary tract infections 2009. </a:t>
            </a:r>
            <a:r>
              <a:rPr lang="en-US" sz="500" i="1" dirty="0"/>
              <a:t>Infection Control &amp; Hospital Epidemiology</a:t>
            </a:r>
            <a:r>
              <a:rPr lang="en-US" sz="500" dirty="0"/>
              <a:t>, </a:t>
            </a:r>
            <a:r>
              <a:rPr lang="en-US" sz="500" i="1" dirty="0"/>
              <a:t>31</a:t>
            </a:r>
            <a:r>
              <a:rPr lang="en-US" sz="500" dirty="0"/>
              <a:t>(4), 319-326.</a:t>
            </a:r>
          </a:p>
        </p:txBody>
      </p:sp>
    </p:spTree>
    <p:extLst>
      <p:ext uri="{BB962C8B-B14F-4D97-AF65-F5344CB8AC3E}">
        <p14:creationId xmlns:p14="http://schemas.microsoft.com/office/powerpoint/2010/main" xmlns="" val="17433281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9213" t="20905" r="47851" b="2682"/>
          <a:stretch/>
        </p:blipFill>
        <p:spPr bwMode="auto">
          <a:xfrm>
            <a:off x="2629786" y="1338031"/>
            <a:ext cx="3551576" cy="3432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767253" y="3392104"/>
            <a:ext cx="3322896" cy="1025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chemeClr val="tx1"/>
                </a:solidFill>
                <a:latin typeface="Cambria" panose="02040503050406030204" pitchFamily="18" charset="0"/>
              </a:rPr>
              <a:t>   </a:t>
            </a:r>
            <a:endParaRPr lang="en-US" sz="1500" dirty="0">
              <a:solidFill>
                <a:schemeClr val="tx1"/>
              </a:solidFill>
              <a:latin typeface="Cambria" panose="02040503050406030204" pitchFamily="18" charset="0"/>
            </a:endParaRPr>
          </a:p>
        </p:txBody>
      </p:sp>
      <p:sp>
        <p:nvSpPr>
          <p:cNvPr id="7" name="Rectangle 6"/>
          <p:cNvSpPr/>
          <p:nvPr/>
        </p:nvSpPr>
        <p:spPr>
          <a:xfrm>
            <a:off x="4690268" y="1469209"/>
            <a:ext cx="4248170" cy="108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tx1"/>
                </a:solidFill>
                <a:latin typeface="Cambria" panose="02040503050406030204" pitchFamily="18" charset="0"/>
              </a:rPr>
              <a:t>Extraluminal</a:t>
            </a:r>
          </a:p>
          <a:p>
            <a:pPr marL="257175" indent="-126206">
              <a:lnSpc>
                <a:spcPct val="150000"/>
              </a:lnSpc>
              <a:buSzPct val="80000"/>
              <a:buFont typeface="Arial" panose="020B0604020202020204" pitchFamily="34" charset="0"/>
              <a:buChar char="•"/>
            </a:pPr>
            <a:r>
              <a:rPr lang="en-US" sz="1500" dirty="0">
                <a:solidFill>
                  <a:schemeClr val="tx1"/>
                </a:solidFill>
                <a:latin typeface="Cambria" panose="02040503050406030204" pitchFamily="18" charset="0"/>
              </a:rPr>
              <a:t>Early </a:t>
            </a:r>
            <a:r>
              <a:rPr lang="en-US" sz="1500" dirty="0" smtClean="0">
                <a:solidFill>
                  <a:schemeClr val="tx1"/>
                </a:solidFill>
                <a:latin typeface="Cambria" panose="02040503050406030204" pitchFamily="18" charset="0"/>
              </a:rPr>
              <a:t>– </a:t>
            </a:r>
            <a:r>
              <a:rPr lang="en-US" sz="1500" dirty="0">
                <a:solidFill>
                  <a:schemeClr val="tx1"/>
                </a:solidFill>
                <a:latin typeface="Cambria" panose="02040503050406030204" pitchFamily="18" charset="0"/>
              </a:rPr>
              <a:t>insertion</a:t>
            </a:r>
          </a:p>
          <a:p>
            <a:pPr marL="257175" indent="-126206">
              <a:lnSpc>
                <a:spcPct val="150000"/>
              </a:lnSpc>
              <a:buSzPct val="80000"/>
              <a:buFont typeface="Arial" panose="020B0604020202020204" pitchFamily="34" charset="0"/>
              <a:buChar char="•"/>
            </a:pPr>
            <a:r>
              <a:rPr lang="en-US" sz="1500" dirty="0">
                <a:solidFill>
                  <a:schemeClr val="tx1"/>
                </a:solidFill>
                <a:latin typeface="Cambria" panose="02040503050406030204" pitchFamily="18" charset="0"/>
              </a:rPr>
              <a:t>Late – meatal, exterior catheter contamination</a:t>
            </a:r>
          </a:p>
        </p:txBody>
      </p:sp>
      <p:sp>
        <p:nvSpPr>
          <p:cNvPr id="8" name="Title 6"/>
          <p:cNvSpPr>
            <a:spLocks noGrp="1"/>
          </p:cNvSpPr>
          <p:nvPr>
            <p:ph type="ctrTitle"/>
          </p:nvPr>
        </p:nvSpPr>
        <p:spPr>
          <a:xfrm>
            <a:off x="213004" y="332607"/>
            <a:ext cx="7293581" cy="930793"/>
          </a:xfrm>
          <a:prstGeom prst="rect">
            <a:avLst/>
          </a:prstGeom>
        </p:spPr>
        <p:txBody>
          <a:bodyPr/>
          <a:lstStyle/>
          <a:p>
            <a:r>
              <a:rPr lang="en-US" sz="2800" dirty="0" smtClean="0"/>
              <a:t>Maintenance:</a:t>
            </a:r>
            <a:r>
              <a:rPr lang="en-US" dirty="0" smtClean="0"/>
              <a:t/>
            </a:r>
            <a:br>
              <a:rPr lang="en-US" dirty="0" smtClean="0"/>
            </a:br>
            <a:r>
              <a:rPr lang="en-US" sz="2100" dirty="0" smtClean="0">
                <a:solidFill>
                  <a:schemeClr val="bg2"/>
                </a:solidFill>
              </a:rPr>
              <a:t>Meatal contamination</a:t>
            </a:r>
            <a:endParaRPr lang="en-US" sz="2100" dirty="0">
              <a:solidFill>
                <a:schemeClr val="bg2"/>
              </a:solidFill>
            </a:endParaRPr>
          </a:p>
        </p:txBody>
      </p:sp>
      <p:sp>
        <p:nvSpPr>
          <p:cNvPr id="9" name="Block Arc 8"/>
          <p:cNvSpPr/>
          <p:nvPr/>
        </p:nvSpPr>
        <p:spPr>
          <a:xfrm rot="12700776">
            <a:off x="4053470" y="3260008"/>
            <a:ext cx="704209" cy="577283"/>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350" dirty="0">
              <a:solidFill>
                <a:schemeClr val="tx1"/>
              </a:solidFill>
              <a:latin typeface="Cambria" panose="02040503050406030204" pitchFamily="18" charset="0"/>
            </a:endParaRPr>
          </a:p>
        </p:txBody>
      </p:sp>
      <p:sp>
        <p:nvSpPr>
          <p:cNvPr id="11" name="Rectangle 10"/>
          <p:cNvSpPr/>
          <p:nvPr/>
        </p:nvSpPr>
        <p:spPr>
          <a:xfrm>
            <a:off x="3954348" y="3566187"/>
            <a:ext cx="597215" cy="74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tx1"/>
                </a:solidFill>
                <a:latin typeface="Cambria" panose="02040503050406030204" pitchFamily="18" charset="0"/>
              </a:rPr>
              <a:t>   </a:t>
            </a:r>
            <a:endParaRPr lang="en-US" sz="1500" dirty="0">
              <a:solidFill>
                <a:schemeClr val="tx1"/>
              </a:solidFill>
              <a:latin typeface="Cambria" panose="02040503050406030204" pitchFamily="18" charset="0"/>
            </a:endParaRPr>
          </a:p>
        </p:txBody>
      </p:sp>
      <p:sp>
        <p:nvSpPr>
          <p:cNvPr id="12" name="Rectangle 11"/>
          <p:cNvSpPr/>
          <p:nvPr/>
        </p:nvSpPr>
        <p:spPr>
          <a:xfrm>
            <a:off x="4455809" y="3705920"/>
            <a:ext cx="597215" cy="74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tx1"/>
                </a:solidFill>
                <a:latin typeface="Cambria" panose="02040503050406030204" pitchFamily="18" charset="0"/>
              </a:rPr>
              <a:t>   </a:t>
            </a:r>
            <a:endParaRPr lang="en-US" sz="1500" dirty="0">
              <a:solidFill>
                <a:schemeClr val="tx1"/>
              </a:solidFill>
              <a:latin typeface="Cambria" panose="02040503050406030204" pitchFamily="18" charset="0"/>
            </a:endParaRPr>
          </a:p>
        </p:txBody>
      </p:sp>
      <p:sp>
        <p:nvSpPr>
          <p:cNvPr id="13" name="Rectangle 12"/>
          <p:cNvSpPr/>
          <p:nvPr/>
        </p:nvSpPr>
        <p:spPr>
          <a:xfrm>
            <a:off x="4752295" y="4451831"/>
            <a:ext cx="597215" cy="279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tx1"/>
                </a:solidFill>
                <a:latin typeface="Cambria" panose="02040503050406030204" pitchFamily="18" charset="0"/>
              </a:rPr>
              <a:t>   </a:t>
            </a:r>
            <a:endParaRPr lang="en-US" sz="1500" dirty="0">
              <a:solidFill>
                <a:schemeClr val="tx1"/>
              </a:solidFill>
              <a:latin typeface="Cambria" panose="02040503050406030204" pitchFamily="18" charset="0"/>
            </a:endParaRPr>
          </a:p>
        </p:txBody>
      </p:sp>
      <p:sp>
        <p:nvSpPr>
          <p:cNvPr id="14" name="Rectangle 13"/>
          <p:cNvSpPr/>
          <p:nvPr/>
        </p:nvSpPr>
        <p:spPr>
          <a:xfrm>
            <a:off x="1666023" y="3183177"/>
            <a:ext cx="3322896" cy="1025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tx1"/>
                </a:solidFill>
                <a:latin typeface="Cambria" panose="02040503050406030204" pitchFamily="18" charset="0"/>
              </a:rPr>
              <a:t>Intraluminal</a:t>
            </a:r>
          </a:p>
          <a:p>
            <a:pPr marL="257175" indent="-126206">
              <a:lnSpc>
                <a:spcPct val="150000"/>
              </a:lnSpc>
              <a:buSzPct val="80000"/>
              <a:buFont typeface="Arial" panose="020B0604020202020204" pitchFamily="34" charset="0"/>
              <a:buChar char="•"/>
            </a:pPr>
            <a:r>
              <a:rPr lang="en-US" sz="1500" dirty="0">
                <a:solidFill>
                  <a:schemeClr val="tx1"/>
                </a:solidFill>
                <a:latin typeface="Cambria" panose="02040503050406030204" pitchFamily="18" charset="0"/>
              </a:rPr>
              <a:t>Break in the system</a:t>
            </a:r>
          </a:p>
          <a:p>
            <a:pPr marL="257175" indent="-126206">
              <a:lnSpc>
                <a:spcPct val="150000"/>
              </a:lnSpc>
              <a:buSzPct val="80000"/>
              <a:buFont typeface="Arial" panose="020B0604020202020204" pitchFamily="34" charset="0"/>
              <a:buChar char="•"/>
            </a:pPr>
            <a:r>
              <a:rPr lang="en-US" sz="1500" dirty="0">
                <a:solidFill>
                  <a:schemeClr val="tx1"/>
                </a:solidFill>
                <a:latin typeface="Cambria" panose="02040503050406030204" pitchFamily="18" charset="0"/>
              </a:rPr>
              <a:t>Contamination of the drainage bag</a:t>
            </a:r>
          </a:p>
        </p:txBody>
      </p:sp>
      <p:sp>
        <p:nvSpPr>
          <p:cNvPr id="2" name="Rectangle 1"/>
          <p:cNvSpPr/>
          <p:nvPr/>
        </p:nvSpPr>
        <p:spPr>
          <a:xfrm>
            <a:off x="159669" y="4778194"/>
            <a:ext cx="8317437" cy="169277"/>
          </a:xfrm>
          <a:prstGeom prst="rect">
            <a:avLst/>
          </a:prstGeom>
        </p:spPr>
        <p:txBody>
          <a:bodyPr wrap="square">
            <a:spAutoFit/>
          </a:bodyPr>
          <a:lstStyle/>
          <a:p>
            <a:pPr fontAlgn="auto">
              <a:spcAft>
                <a:spcPts val="0"/>
              </a:spcAft>
              <a:buClrTx/>
            </a:pPr>
            <a:r>
              <a:rPr lang="en-US" sz="500" dirty="0" err="1" smtClean="0"/>
              <a:t>Tambyah</a:t>
            </a:r>
            <a:r>
              <a:rPr lang="en-US" sz="500" dirty="0"/>
              <a:t>, P. A., Halvorson, K. T., &amp; Maki, D. G. (1999, February). A prospective study of pathogenesis of catheter-associated urinary tract infections. In </a:t>
            </a:r>
            <a:r>
              <a:rPr lang="en-US" sz="500" i="1" dirty="0"/>
              <a:t>Mayo clinic proceedings</a:t>
            </a:r>
            <a:r>
              <a:rPr lang="en-US" sz="500" dirty="0"/>
              <a:t>(Vol. 74, No. 2, pp. 131-136). Elsevier.</a:t>
            </a:r>
          </a:p>
        </p:txBody>
      </p:sp>
    </p:spTree>
    <p:extLst>
      <p:ext uri="{BB962C8B-B14F-4D97-AF65-F5344CB8AC3E}">
        <p14:creationId xmlns:p14="http://schemas.microsoft.com/office/powerpoint/2010/main" xmlns="" val="8963325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ctrTitle"/>
          </p:nvPr>
        </p:nvSpPr>
        <p:spPr>
          <a:xfrm>
            <a:off x="213004" y="332607"/>
            <a:ext cx="7293581" cy="930793"/>
          </a:xfrm>
          <a:prstGeom prst="rect">
            <a:avLst/>
          </a:prstGeom>
        </p:spPr>
        <p:txBody>
          <a:bodyPr/>
          <a:lstStyle/>
          <a:p>
            <a:r>
              <a:rPr lang="en-US" sz="2800" dirty="0" smtClean="0"/>
              <a:t>Maintenance:</a:t>
            </a:r>
            <a:r>
              <a:rPr lang="en-US" dirty="0" smtClean="0"/>
              <a:t/>
            </a:r>
            <a:br>
              <a:rPr lang="en-US" dirty="0" smtClean="0"/>
            </a:br>
            <a:r>
              <a:rPr lang="en-US" sz="2100" dirty="0" smtClean="0">
                <a:solidFill>
                  <a:schemeClr val="bg2"/>
                </a:solidFill>
              </a:rPr>
              <a:t>Meatal contamination</a:t>
            </a:r>
            <a:endParaRPr lang="en-US" sz="2100" dirty="0">
              <a:solidFill>
                <a:schemeClr val="bg2"/>
              </a:solidFill>
            </a:endParaRPr>
          </a:p>
        </p:txBody>
      </p:sp>
      <p:graphicFrame>
        <p:nvGraphicFramePr>
          <p:cNvPr id="15" name="Chart 14"/>
          <p:cNvGraphicFramePr/>
          <p:nvPr>
            <p:extLst>
              <p:ext uri="{D42A27DB-BD31-4B8C-83A1-F6EECF244321}">
                <p14:modId xmlns:p14="http://schemas.microsoft.com/office/powerpoint/2010/main" xmlns="" val="1701594539"/>
              </p:ext>
            </p:extLst>
          </p:nvPr>
        </p:nvGraphicFramePr>
        <p:xfrm>
          <a:off x="1930917" y="1467293"/>
          <a:ext cx="5282166" cy="3244278"/>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p:cNvSpPr/>
          <p:nvPr/>
        </p:nvSpPr>
        <p:spPr>
          <a:xfrm>
            <a:off x="6300085" y="2059411"/>
            <a:ext cx="12065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Intraluminal</a:t>
            </a:r>
          </a:p>
        </p:txBody>
      </p:sp>
      <p:sp>
        <p:nvSpPr>
          <p:cNvPr id="17" name="Rectangle 16"/>
          <p:cNvSpPr/>
          <p:nvPr/>
        </p:nvSpPr>
        <p:spPr>
          <a:xfrm>
            <a:off x="1371600" y="2059411"/>
            <a:ext cx="17145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Extraluminal - Late</a:t>
            </a:r>
          </a:p>
        </p:txBody>
      </p:sp>
      <p:sp>
        <p:nvSpPr>
          <p:cNvPr id="18" name="Rectangle 17"/>
          <p:cNvSpPr/>
          <p:nvPr/>
        </p:nvSpPr>
        <p:spPr>
          <a:xfrm>
            <a:off x="4784185" y="4501800"/>
            <a:ext cx="2171043"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Extraluminal - Insertion</a:t>
            </a:r>
          </a:p>
        </p:txBody>
      </p:sp>
      <p:cxnSp>
        <p:nvCxnSpPr>
          <p:cNvPr id="19" name="Straight Connector 18"/>
          <p:cNvCxnSpPr/>
          <p:nvPr/>
        </p:nvCxnSpPr>
        <p:spPr>
          <a:xfrm>
            <a:off x="2401183" y="2320675"/>
            <a:ext cx="228600" cy="28575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5588295" y="4229885"/>
            <a:ext cx="228600" cy="28575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6540500" y="2320675"/>
            <a:ext cx="228600" cy="285750"/>
          </a:xfrm>
          <a:prstGeom prst="line">
            <a:avLst/>
          </a:prstGeom>
        </p:spPr>
        <p:style>
          <a:lnRef idx="1">
            <a:schemeClr val="dk1"/>
          </a:lnRef>
          <a:fillRef idx="0">
            <a:schemeClr val="dk1"/>
          </a:fillRef>
          <a:effectRef idx="0">
            <a:schemeClr val="dk1"/>
          </a:effectRef>
          <a:fontRef idx="minor">
            <a:schemeClr val="tx1"/>
          </a:fontRef>
        </p:style>
      </p:cxnSp>
      <p:sp>
        <p:nvSpPr>
          <p:cNvPr id="11" name="Rectangle 10"/>
          <p:cNvSpPr/>
          <p:nvPr/>
        </p:nvSpPr>
        <p:spPr>
          <a:xfrm>
            <a:off x="159669" y="4778194"/>
            <a:ext cx="8317437" cy="169277"/>
          </a:xfrm>
          <a:prstGeom prst="rect">
            <a:avLst/>
          </a:prstGeom>
        </p:spPr>
        <p:txBody>
          <a:bodyPr wrap="square">
            <a:spAutoFit/>
          </a:bodyPr>
          <a:lstStyle/>
          <a:p>
            <a:pPr fontAlgn="auto">
              <a:spcAft>
                <a:spcPts val="0"/>
              </a:spcAft>
              <a:buClrTx/>
            </a:pPr>
            <a:r>
              <a:rPr lang="en-US" sz="500" dirty="0" err="1" smtClean="0"/>
              <a:t>Tambyah</a:t>
            </a:r>
            <a:r>
              <a:rPr lang="en-US" sz="500" dirty="0"/>
              <a:t>, P. A., Halvorson, K. T., &amp; Maki, D. G. (1999, February). A prospective study of pathogenesis of catheter-associated urinary tract infections. In </a:t>
            </a:r>
            <a:r>
              <a:rPr lang="en-US" sz="500" i="1" dirty="0"/>
              <a:t>Mayo clinic proceedings</a:t>
            </a:r>
            <a:r>
              <a:rPr lang="en-US" sz="500" dirty="0"/>
              <a:t>(Vol. 74, No. 2, pp. 131-136). Elsevier.</a:t>
            </a:r>
          </a:p>
        </p:txBody>
      </p:sp>
    </p:spTree>
    <p:extLst>
      <p:ext uri="{BB962C8B-B14F-4D97-AF65-F5344CB8AC3E}">
        <p14:creationId xmlns:p14="http://schemas.microsoft.com/office/powerpoint/2010/main" xmlns="" val="2069430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ctrTitle"/>
          </p:nvPr>
        </p:nvSpPr>
        <p:spPr>
          <a:xfrm>
            <a:off x="213004" y="332607"/>
            <a:ext cx="7293581" cy="930793"/>
          </a:xfrm>
          <a:prstGeom prst="rect">
            <a:avLst/>
          </a:prstGeom>
        </p:spPr>
        <p:txBody>
          <a:bodyPr/>
          <a:lstStyle/>
          <a:p>
            <a:r>
              <a:rPr lang="en-US" sz="2800" dirty="0" smtClean="0"/>
              <a:t>Maintenance:</a:t>
            </a:r>
            <a:r>
              <a:rPr lang="en-US" dirty="0" smtClean="0"/>
              <a:t/>
            </a:r>
            <a:br>
              <a:rPr lang="en-US" dirty="0" smtClean="0"/>
            </a:br>
            <a:r>
              <a:rPr lang="en-US" sz="2100" dirty="0" smtClean="0">
                <a:solidFill>
                  <a:schemeClr val="bg2"/>
                </a:solidFill>
              </a:rPr>
              <a:t>Meatal cleansing</a:t>
            </a:r>
            <a:endParaRPr lang="en-US" sz="2100" dirty="0">
              <a:solidFill>
                <a:schemeClr val="bg2"/>
              </a:solidFill>
            </a:endParaRPr>
          </a:p>
        </p:txBody>
      </p:sp>
      <p:sp>
        <p:nvSpPr>
          <p:cNvPr id="11" name="Content Placeholder 2"/>
          <p:cNvSpPr txBox="1">
            <a:spLocks/>
          </p:cNvSpPr>
          <p:nvPr/>
        </p:nvSpPr>
        <p:spPr>
          <a:xfrm>
            <a:off x="327769" y="1694510"/>
            <a:ext cx="8499971" cy="3179275"/>
          </a:xfrm>
          <a:prstGeom prst="rect">
            <a:avLst/>
          </a:prstGeom>
        </p:spPr>
        <p:txBody>
          <a:bodyPr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Bef>
                <a:spcPts val="0"/>
              </a:spcBef>
              <a:spcAft>
                <a:spcPts val="600"/>
              </a:spcAft>
              <a:buClrTx/>
            </a:pPr>
            <a:r>
              <a:rPr lang="en-US" sz="1800" dirty="0">
                <a:solidFill>
                  <a:prstClr val="black"/>
                </a:solidFill>
                <a:latin typeface="Cambria" panose="02040503050406030204" pitchFamily="18" charset="0"/>
              </a:rPr>
              <a:t>The perineal area and urethral meatus should be cleaned with soap and water or a perineal cleanser routinely, avoiding frequent and vigorous cleansing of the </a:t>
            </a:r>
            <a:r>
              <a:rPr lang="en-US" sz="1800" dirty="0" smtClean="0">
                <a:solidFill>
                  <a:prstClr val="black"/>
                </a:solidFill>
                <a:latin typeface="Cambria" panose="02040503050406030204" pitchFamily="18" charset="0"/>
              </a:rPr>
              <a:t>area</a:t>
            </a:r>
            <a:r>
              <a:rPr lang="en-US" sz="1800" baseline="30000" dirty="0" smtClean="0">
                <a:solidFill>
                  <a:prstClr val="black"/>
                </a:solidFill>
                <a:latin typeface="Cambria" panose="02040503050406030204" pitchFamily="18" charset="0"/>
              </a:rPr>
              <a:t>1</a:t>
            </a:r>
            <a:endParaRPr lang="en-US" sz="1800" baseline="30000" dirty="0">
              <a:solidFill>
                <a:prstClr val="black"/>
              </a:solidFill>
              <a:latin typeface="Cambria" panose="02040503050406030204" pitchFamily="18" charset="0"/>
            </a:endParaRPr>
          </a:p>
          <a:p>
            <a:pPr fontAlgn="auto">
              <a:lnSpc>
                <a:spcPct val="200000"/>
              </a:lnSpc>
              <a:spcBef>
                <a:spcPts val="0"/>
              </a:spcBef>
              <a:spcAft>
                <a:spcPts val="600"/>
              </a:spcAft>
              <a:buClrTx/>
            </a:pPr>
            <a:r>
              <a:rPr lang="en-US" sz="1800" dirty="0">
                <a:solidFill>
                  <a:prstClr val="black"/>
                </a:solidFill>
                <a:latin typeface="Cambria" panose="02040503050406030204" pitchFamily="18" charset="0"/>
              </a:rPr>
              <a:t>Daily cleansing and PRN using the hospital-approved bathing </a:t>
            </a:r>
            <a:r>
              <a:rPr lang="en-US" sz="1800" dirty="0" smtClean="0">
                <a:solidFill>
                  <a:prstClr val="black"/>
                </a:solidFill>
                <a:latin typeface="Cambria" panose="02040503050406030204" pitchFamily="18" charset="0"/>
              </a:rPr>
              <a:t>products</a:t>
            </a:r>
            <a:r>
              <a:rPr lang="en-US" sz="1800" baseline="30000" dirty="0" smtClean="0">
                <a:solidFill>
                  <a:prstClr val="black"/>
                </a:solidFill>
                <a:latin typeface="Cambria" panose="02040503050406030204" pitchFamily="18" charset="0"/>
              </a:rPr>
              <a:t>2</a:t>
            </a:r>
            <a:endParaRPr lang="en-US" sz="1800" baseline="30000" dirty="0">
              <a:solidFill>
                <a:prstClr val="black"/>
              </a:solidFill>
              <a:latin typeface="Cambria" panose="02040503050406030204" pitchFamily="18" charset="0"/>
            </a:endParaRPr>
          </a:p>
        </p:txBody>
      </p:sp>
      <p:sp>
        <p:nvSpPr>
          <p:cNvPr id="2" name="Rectangle 1"/>
          <p:cNvSpPr/>
          <p:nvPr/>
        </p:nvSpPr>
        <p:spPr>
          <a:xfrm>
            <a:off x="161567" y="4771299"/>
            <a:ext cx="7903028" cy="246221"/>
          </a:xfrm>
          <a:prstGeom prst="rect">
            <a:avLst/>
          </a:prstGeom>
        </p:spPr>
        <p:txBody>
          <a:bodyPr wrap="square">
            <a:spAutoFit/>
          </a:bodyPr>
          <a:lstStyle/>
          <a:p>
            <a:pPr fontAlgn="auto">
              <a:spcAft>
                <a:spcPts val="0"/>
              </a:spcAft>
              <a:buClrTx/>
            </a:pPr>
            <a:r>
              <a:rPr lang="en-US" sz="500" dirty="0" smtClean="0"/>
              <a:t>1. </a:t>
            </a:r>
            <a:r>
              <a:rPr lang="en-US" sz="500" dirty="0" err="1" smtClean="0"/>
              <a:t>Senese</a:t>
            </a:r>
            <a:r>
              <a:rPr lang="en-US" sz="500" dirty="0"/>
              <a:t>, V., Hendricks, M. B., Morrison, M., &amp; Harris, J. (2006). Care of the patient with an indwelling catheter. </a:t>
            </a:r>
            <a:r>
              <a:rPr lang="en-US" sz="500" i="1" dirty="0"/>
              <a:t>Urology Nursing</a:t>
            </a:r>
            <a:r>
              <a:rPr lang="en-US" sz="500" dirty="0"/>
              <a:t>, </a:t>
            </a:r>
            <a:r>
              <a:rPr lang="en-US" sz="500" i="1" dirty="0"/>
              <a:t>26</a:t>
            </a:r>
            <a:r>
              <a:rPr lang="en-US" sz="500" dirty="0"/>
              <a:t>(1), </a:t>
            </a:r>
            <a:r>
              <a:rPr lang="en-US" sz="500" dirty="0" smtClean="0"/>
              <a:t>80-81. </a:t>
            </a:r>
          </a:p>
          <a:p>
            <a:pPr fontAlgn="auto">
              <a:spcAft>
                <a:spcPts val="0"/>
              </a:spcAft>
              <a:buClrTx/>
            </a:pPr>
            <a:r>
              <a:rPr lang="en-US" sz="500" dirty="0" smtClean="0"/>
              <a:t>2. Oman</a:t>
            </a:r>
            <a:r>
              <a:rPr lang="en-US" sz="500" dirty="0"/>
              <a:t>, K. S., </a:t>
            </a:r>
            <a:r>
              <a:rPr lang="en-US" sz="500" dirty="0" err="1"/>
              <a:t>Makic</a:t>
            </a:r>
            <a:r>
              <a:rPr lang="en-US" sz="500" dirty="0"/>
              <a:t>, M. B. F., Fink, R., </a:t>
            </a:r>
            <a:r>
              <a:rPr lang="en-US" sz="500" dirty="0" err="1"/>
              <a:t>Schraeder</a:t>
            </a:r>
            <a:r>
              <a:rPr lang="en-US" sz="500" dirty="0"/>
              <a:t>, N., </a:t>
            </a:r>
            <a:r>
              <a:rPr lang="en-US" sz="500" dirty="0" err="1"/>
              <a:t>Hulett</a:t>
            </a:r>
            <a:r>
              <a:rPr lang="en-US" sz="500" dirty="0"/>
              <a:t>, T., </a:t>
            </a:r>
            <a:r>
              <a:rPr lang="en-US" sz="500" dirty="0" err="1"/>
              <a:t>Keech</a:t>
            </a:r>
            <a:r>
              <a:rPr lang="en-US" sz="500" dirty="0"/>
              <a:t>, T., &amp; Wald, H. (2012). Nurse-directed interventions to reduce catheter-associated urinary tract infections. </a:t>
            </a:r>
            <a:r>
              <a:rPr lang="en-US" sz="500" i="1" dirty="0"/>
              <a:t>American journal of infection control</a:t>
            </a:r>
            <a:r>
              <a:rPr lang="en-US" sz="500" dirty="0"/>
              <a:t>, </a:t>
            </a:r>
            <a:r>
              <a:rPr lang="en-US" sz="500" i="1" dirty="0"/>
              <a:t>40</a:t>
            </a:r>
            <a:r>
              <a:rPr lang="en-US" sz="500" dirty="0"/>
              <a:t>(6), 548-553.</a:t>
            </a:r>
          </a:p>
        </p:txBody>
      </p:sp>
    </p:spTree>
    <p:extLst>
      <p:ext uri="{BB962C8B-B14F-4D97-AF65-F5344CB8AC3E}">
        <p14:creationId xmlns:p14="http://schemas.microsoft.com/office/powerpoint/2010/main" xmlns="" val="2894141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363395" y="1354412"/>
            <a:ext cx="8446235" cy="3391018"/>
          </a:xfrm>
        </p:spPr>
        <p:txBody>
          <a:bodyPr>
            <a:noAutofit/>
          </a:bodyPr>
          <a:lstStyle/>
          <a:p>
            <a:pPr marL="169863" indent="-169863">
              <a:lnSpc>
                <a:spcPct val="100000"/>
              </a:lnSpc>
              <a:spcAft>
                <a:spcPts val="0"/>
              </a:spcAft>
              <a:buFont typeface="Arial" panose="020B0604020202020204" pitchFamily="34" charset="0"/>
              <a:buChar char="•"/>
            </a:pPr>
            <a:r>
              <a:rPr lang="en-US" b="0" dirty="0" smtClean="0"/>
              <a:t>No off-label information will be presented.</a:t>
            </a:r>
          </a:p>
          <a:p>
            <a:pPr marL="169863" indent="-169863">
              <a:lnSpc>
                <a:spcPct val="100000"/>
              </a:lnSpc>
              <a:spcAft>
                <a:spcPts val="0"/>
              </a:spcAft>
              <a:buFont typeface="Arial" panose="020B0604020202020204" pitchFamily="34" charset="0"/>
              <a:buChar char="•"/>
            </a:pPr>
            <a:endParaRPr lang="en-US" sz="1000" b="0" dirty="0"/>
          </a:p>
          <a:p>
            <a:pPr marL="169863" indent="-169863">
              <a:lnSpc>
                <a:spcPct val="100000"/>
              </a:lnSpc>
              <a:spcAft>
                <a:spcPts val="0"/>
              </a:spcAft>
              <a:buFont typeface="Arial" panose="020B0604020202020204" pitchFamily="34" charset="0"/>
              <a:buChar char="•"/>
            </a:pPr>
            <a:r>
              <a:rPr lang="en-US" b="0" dirty="0" smtClean="0"/>
              <a:t>This </a:t>
            </a:r>
            <a:r>
              <a:rPr lang="en-US" b="0" dirty="0"/>
              <a:t>presentation was developed by Stryker. </a:t>
            </a:r>
            <a:endParaRPr lang="en-US" dirty="0"/>
          </a:p>
          <a:p>
            <a:pPr marL="169863" indent="-169863">
              <a:lnSpc>
                <a:spcPct val="100000"/>
              </a:lnSpc>
              <a:spcAft>
                <a:spcPts val="0"/>
              </a:spcAft>
              <a:buFont typeface="Arial" panose="020B0604020202020204" pitchFamily="34" charset="0"/>
              <a:buChar char="•"/>
            </a:pPr>
            <a:endParaRPr lang="en-US" sz="1000" b="1" dirty="0" smtClean="0"/>
          </a:p>
          <a:p>
            <a:pPr marL="169863" indent="-169863">
              <a:lnSpc>
                <a:spcPct val="100000"/>
              </a:lnSpc>
              <a:spcAft>
                <a:spcPts val="0"/>
              </a:spcAft>
              <a:buFont typeface="Arial" panose="020B0604020202020204" pitchFamily="34" charset="0"/>
              <a:buChar char="•"/>
            </a:pPr>
            <a:r>
              <a:rPr lang="en-US" b="1" dirty="0" smtClean="0"/>
              <a:t>Do </a:t>
            </a:r>
            <a:r>
              <a:rPr lang="en-US" b="1" dirty="0"/>
              <a:t>not distribute, copy, or otherwise utilize without permission.</a:t>
            </a:r>
          </a:p>
          <a:p>
            <a:pPr>
              <a:lnSpc>
                <a:spcPct val="100000"/>
              </a:lnSpc>
              <a:spcAft>
                <a:spcPts val="0"/>
              </a:spcAft>
            </a:pPr>
            <a:endParaRPr lang="en-US" sz="2800" b="0" dirty="0" smtClean="0"/>
          </a:p>
          <a:p>
            <a:pPr algn="ctr">
              <a:lnSpc>
                <a:spcPct val="100000"/>
              </a:lnSpc>
              <a:spcAft>
                <a:spcPts val="0"/>
              </a:spcAft>
            </a:pPr>
            <a:r>
              <a:rPr lang="en-US" sz="1600" b="1" dirty="0" smtClean="0">
                <a:latin typeface="+mn-lt"/>
              </a:rPr>
              <a:t>Accreditation</a:t>
            </a:r>
            <a:r>
              <a:rPr lang="en-US" sz="1600" b="0" dirty="0"/>
              <a:t/>
            </a:r>
            <a:br>
              <a:rPr lang="en-US" sz="1600" b="0" dirty="0"/>
            </a:br>
            <a:r>
              <a:rPr lang="en-US" sz="1600" b="0" dirty="0" smtClean="0"/>
              <a:t>Stryker </a:t>
            </a:r>
            <a:r>
              <a:rPr lang="en-US" sz="1600" b="0" dirty="0"/>
              <a:t>is </a:t>
            </a:r>
            <a:r>
              <a:rPr lang="en-US" sz="1600" b="0" dirty="0" smtClean="0"/>
              <a:t>accredited </a:t>
            </a:r>
            <a:r>
              <a:rPr lang="en-US" sz="1600" b="0" dirty="0"/>
              <a:t>as a provider of continuing education in nursing by the </a:t>
            </a:r>
            <a:endParaRPr lang="en-US" sz="1600" b="0" dirty="0" smtClean="0"/>
          </a:p>
          <a:p>
            <a:pPr algn="ctr">
              <a:lnSpc>
                <a:spcPct val="100000"/>
              </a:lnSpc>
              <a:spcAft>
                <a:spcPts val="0"/>
              </a:spcAft>
            </a:pPr>
            <a:r>
              <a:rPr lang="en-US" sz="1600" b="0" dirty="0" smtClean="0"/>
              <a:t>California </a:t>
            </a:r>
            <a:r>
              <a:rPr lang="en-US" sz="1600" b="0" dirty="0"/>
              <a:t>Board of Registered Nursing (provider number CEP </a:t>
            </a:r>
            <a:r>
              <a:rPr lang="en-US" sz="1600" b="0" dirty="0" smtClean="0"/>
              <a:t>15927).</a:t>
            </a:r>
          </a:p>
          <a:p>
            <a:pPr algn="ctr">
              <a:lnSpc>
                <a:spcPct val="100000"/>
              </a:lnSpc>
              <a:spcAft>
                <a:spcPts val="0"/>
              </a:spcAft>
            </a:pPr>
            <a:endParaRPr lang="en-US" sz="1600" b="0" dirty="0"/>
          </a:p>
          <a:p>
            <a:pPr algn="ctr">
              <a:lnSpc>
                <a:spcPct val="100000"/>
              </a:lnSpc>
              <a:spcAft>
                <a:spcPts val="0"/>
              </a:spcAft>
            </a:pPr>
            <a:r>
              <a:rPr lang="en-US" sz="1600" b="1" dirty="0" smtClean="0">
                <a:latin typeface="+mn-lt"/>
              </a:rPr>
              <a:t>Credit designation</a:t>
            </a:r>
            <a:r>
              <a:rPr lang="en-US" sz="1600" b="0" dirty="0"/>
              <a:t/>
            </a:r>
            <a:br>
              <a:rPr lang="en-US" sz="1600" b="0" dirty="0"/>
            </a:br>
            <a:r>
              <a:rPr lang="en-US" sz="1600" b="0" dirty="0" smtClean="0"/>
              <a:t>Stryker designates </a:t>
            </a:r>
            <a:r>
              <a:rPr lang="en-US" sz="1600" b="0" dirty="0"/>
              <a:t>this educational activity for </a:t>
            </a:r>
            <a:r>
              <a:rPr lang="en-US" sz="1600" b="0" dirty="0" smtClean="0"/>
              <a:t>1 </a:t>
            </a:r>
            <a:r>
              <a:rPr lang="en-US" sz="1600" b="0" dirty="0"/>
              <a:t>contact </a:t>
            </a:r>
            <a:r>
              <a:rPr lang="en-US" sz="1600" b="0" dirty="0" smtClean="0"/>
              <a:t>hour </a:t>
            </a:r>
            <a:r>
              <a:rPr lang="en-US" sz="1600" b="0" dirty="0"/>
              <a:t>of </a:t>
            </a:r>
            <a:endParaRPr lang="en-US" sz="1600" b="0" dirty="0" smtClean="0"/>
          </a:p>
          <a:p>
            <a:pPr algn="ctr">
              <a:lnSpc>
                <a:spcPct val="100000"/>
              </a:lnSpc>
              <a:spcAft>
                <a:spcPts val="0"/>
              </a:spcAft>
            </a:pPr>
            <a:r>
              <a:rPr lang="en-US" sz="1600" b="0" dirty="0" smtClean="0"/>
              <a:t>continuing </a:t>
            </a:r>
            <a:r>
              <a:rPr lang="en-US" sz="1600" b="0" dirty="0"/>
              <a:t>nursing education credit</a:t>
            </a:r>
            <a:r>
              <a:rPr lang="en-US" sz="1600" b="0" dirty="0" smtClean="0"/>
              <a:t>.</a:t>
            </a:r>
          </a:p>
        </p:txBody>
      </p:sp>
      <p:sp>
        <p:nvSpPr>
          <p:cNvPr id="7" name="Title 6"/>
          <p:cNvSpPr txBox="1">
            <a:spLocks/>
          </p:cNvSpPr>
          <p:nvPr/>
        </p:nvSpPr>
        <p:spPr>
          <a:xfrm>
            <a:off x="232435" y="367146"/>
            <a:ext cx="7144179" cy="876438"/>
          </a:xfrm>
          <a:prstGeom prst="rect">
            <a:avLst/>
          </a:prstGeom>
        </p:spPr>
        <p:txBody>
          <a:bodyPr/>
          <a:lstStyle>
            <a:lvl1pPr algn="l" rtl="0" eaLnBrk="1" fontAlgn="base" hangingPunct="1">
              <a:spcBef>
                <a:spcPct val="0"/>
              </a:spcBef>
              <a:spcAft>
                <a:spcPts val="2000"/>
              </a:spcAft>
              <a:defRPr sz="2500" kern="1200">
                <a:solidFill>
                  <a:schemeClr val="tx1"/>
                </a:solidFill>
                <a:latin typeface="+mj-lt"/>
                <a:ea typeface="MS PGothic" pitchFamily="34" charset="-128"/>
                <a:cs typeface="MS PGothic"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000" dirty="0" smtClean="0"/>
              <a:t>Disclaimers</a:t>
            </a:r>
            <a:endParaRPr lang="en-US" sz="2300" dirty="0">
              <a:solidFill>
                <a:schemeClr val="bg2"/>
              </a:solidFill>
            </a:endParaRPr>
          </a:p>
        </p:txBody>
      </p:sp>
    </p:spTree>
    <p:extLst>
      <p:ext uri="{BB962C8B-B14F-4D97-AF65-F5344CB8AC3E}">
        <p14:creationId xmlns:p14="http://schemas.microsoft.com/office/powerpoint/2010/main" xmlns="" val="1633466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ctrTitle"/>
          </p:nvPr>
        </p:nvSpPr>
        <p:spPr>
          <a:xfrm>
            <a:off x="213004" y="332607"/>
            <a:ext cx="7293581" cy="930793"/>
          </a:xfrm>
          <a:prstGeom prst="rect">
            <a:avLst/>
          </a:prstGeom>
        </p:spPr>
        <p:txBody>
          <a:bodyPr/>
          <a:lstStyle/>
          <a:p>
            <a:r>
              <a:rPr lang="en-US" sz="2800" dirty="0" smtClean="0"/>
              <a:t>Maintenance:</a:t>
            </a:r>
            <a:r>
              <a:rPr lang="en-US" dirty="0" smtClean="0"/>
              <a:t/>
            </a:r>
            <a:br>
              <a:rPr lang="en-US" dirty="0" smtClean="0"/>
            </a:br>
            <a:r>
              <a:rPr lang="en-US" sz="2100" dirty="0" smtClean="0">
                <a:solidFill>
                  <a:schemeClr val="bg2"/>
                </a:solidFill>
              </a:rPr>
              <a:t>The problem with basin bathing</a:t>
            </a:r>
            <a:endParaRPr lang="en-US" sz="2100" dirty="0">
              <a:solidFill>
                <a:schemeClr val="bg2"/>
              </a:solidFill>
            </a:endParaRPr>
          </a:p>
        </p:txBody>
      </p:sp>
      <p:sp>
        <p:nvSpPr>
          <p:cNvPr id="11" name="Content Placeholder 2"/>
          <p:cNvSpPr txBox="1">
            <a:spLocks/>
          </p:cNvSpPr>
          <p:nvPr/>
        </p:nvSpPr>
        <p:spPr>
          <a:xfrm>
            <a:off x="318689" y="1427894"/>
            <a:ext cx="8420986" cy="1473434"/>
          </a:xfrm>
          <a:prstGeom prst="rect">
            <a:avLst/>
          </a:prstGeom>
        </p:spPr>
        <p:txBody>
          <a:bodyPr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fontAlgn="auto">
              <a:spcBef>
                <a:spcPts val="0"/>
              </a:spcBef>
              <a:spcAft>
                <a:spcPts val="0"/>
              </a:spcAft>
              <a:buClr>
                <a:srgbClr val="A8CDD7">
                  <a:lumMod val="50000"/>
                </a:srgbClr>
              </a:buClr>
              <a:buNone/>
            </a:pPr>
            <a:r>
              <a:rPr lang="en-US" sz="1800" b="1" dirty="0">
                <a:solidFill>
                  <a:prstClr val="black"/>
                </a:solidFill>
                <a:latin typeface="Cambria" panose="02040503050406030204" pitchFamily="18" charset="0"/>
              </a:rPr>
              <a:t>The </a:t>
            </a:r>
            <a:r>
              <a:rPr lang="en-US" sz="1800" b="1" dirty="0" smtClean="0">
                <a:solidFill>
                  <a:prstClr val="black"/>
                </a:solidFill>
                <a:latin typeface="Cambria" panose="02040503050406030204" pitchFamily="18" charset="0"/>
              </a:rPr>
              <a:t>basin</a:t>
            </a:r>
            <a:r>
              <a:rPr lang="en-US" sz="1800" b="1" dirty="0">
                <a:solidFill>
                  <a:prstClr val="black"/>
                </a:solidFill>
                <a:latin typeface="Cambria" panose="02040503050406030204" pitchFamily="18" charset="0"/>
              </a:rPr>
              <a:t>:  </a:t>
            </a:r>
            <a:r>
              <a:rPr lang="en-US" sz="1800" b="1" dirty="0" smtClean="0">
                <a:solidFill>
                  <a:prstClr val="black"/>
                </a:solidFill>
                <a:latin typeface="Cambria" panose="02040503050406030204" pitchFamily="18" charset="0"/>
              </a:rPr>
              <a:t>a proven </a:t>
            </a:r>
            <a:r>
              <a:rPr lang="en-US" sz="1800" b="1" dirty="0">
                <a:solidFill>
                  <a:prstClr val="black"/>
                </a:solidFill>
                <a:latin typeface="Cambria" panose="02040503050406030204" pitchFamily="18" charset="0"/>
              </a:rPr>
              <a:t>CAUTI </a:t>
            </a:r>
            <a:r>
              <a:rPr lang="en-US" sz="1800" b="1" dirty="0" smtClean="0">
                <a:solidFill>
                  <a:prstClr val="black"/>
                </a:solidFill>
                <a:latin typeface="Cambria" panose="02040503050406030204" pitchFamily="18" charset="0"/>
              </a:rPr>
              <a:t>risk factor</a:t>
            </a:r>
          </a:p>
          <a:p>
            <a:pPr marL="0" indent="0" fontAlgn="auto">
              <a:spcBef>
                <a:spcPts val="0"/>
              </a:spcBef>
              <a:spcAft>
                <a:spcPts val="0"/>
              </a:spcAft>
              <a:buClr>
                <a:srgbClr val="A8CDD7">
                  <a:lumMod val="50000"/>
                </a:srgbClr>
              </a:buClr>
              <a:buNone/>
            </a:pPr>
            <a:endParaRPr lang="en-US" sz="800" b="1" dirty="0">
              <a:solidFill>
                <a:prstClr val="black"/>
              </a:solidFill>
              <a:latin typeface="Cambria" panose="02040503050406030204" pitchFamily="18" charset="0"/>
            </a:endParaRPr>
          </a:p>
          <a:p>
            <a:pPr marL="227013" indent="-125413" fontAlgn="auto">
              <a:spcBef>
                <a:spcPts val="0"/>
              </a:spcBef>
              <a:spcAft>
                <a:spcPts val="1200"/>
              </a:spcAft>
              <a:buClrTx/>
            </a:pPr>
            <a:r>
              <a:rPr lang="en-US" sz="1600" dirty="0">
                <a:solidFill>
                  <a:prstClr val="black"/>
                </a:solidFill>
                <a:latin typeface="Cambria" panose="02040503050406030204" pitchFamily="18" charset="0"/>
              </a:rPr>
              <a:t>The basin has been proven time and time again to be inferior to other bathing </a:t>
            </a:r>
            <a:r>
              <a:rPr lang="en-US" sz="1600" dirty="0" smtClean="0">
                <a:solidFill>
                  <a:prstClr val="black"/>
                </a:solidFill>
                <a:latin typeface="Cambria" panose="02040503050406030204" pitchFamily="18" charset="0"/>
              </a:rPr>
              <a:t>methods</a:t>
            </a:r>
          </a:p>
          <a:p>
            <a:pPr marL="227013" indent="-125413" fontAlgn="auto">
              <a:spcBef>
                <a:spcPts val="0"/>
              </a:spcBef>
              <a:spcAft>
                <a:spcPts val="300"/>
              </a:spcAft>
              <a:buClrTx/>
            </a:pPr>
            <a:r>
              <a:rPr lang="en-US" sz="1600" dirty="0" smtClean="0">
                <a:solidFill>
                  <a:prstClr val="black"/>
                </a:solidFill>
                <a:latin typeface="Cambria" panose="02040503050406030204" pitchFamily="18" charset="0"/>
              </a:rPr>
              <a:t>Now </a:t>
            </a:r>
            <a:r>
              <a:rPr lang="en-US" sz="1600" dirty="0">
                <a:solidFill>
                  <a:prstClr val="black"/>
                </a:solidFill>
                <a:latin typeface="Cambria" panose="02040503050406030204" pitchFamily="18" charset="0"/>
              </a:rPr>
              <a:t>there’s clinical proof linking the basin to catheter-associated urinary tract infections (CAUTIs</a:t>
            </a:r>
            <a:r>
              <a:rPr lang="en-US" sz="1600" dirty="0" smtClean="0">
                <a:solidFill>
                  <a:prstClr val="black"/>
                </a:solidFill>
                <a:latin typeface="Cambria" panose="02040503050406030204" pitchFamily="18" charset="0"/>
              </a:rPr>
              <a:t>)</a:t>
            </a:r>
            <a:endParaRPr lang="en-US" sz="1600" dirty="0">
              <a:solidFill>
                <a:prstClr val="black"/>
              </a:solidFill>
              <a:latin typeface="Cambria" panose="02040503050406030204" pitchFamily="18"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63739" y="3402420"/>
            <a:ext cx="1971597" cy="1385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178629" y="4767119"/>
            <a:ext cx="8124041" cy="246221"/>
          </a:xfrm>
          <a:prstGeom prst="rect">
            <a:avLst/>
          </a:prstGeom>
        </p:spPr>
        <p:txBody>
          <a:bodyPr wrap="square">
            <a:spAutoFit/>
          </a:bodyPr>
          <a:lstStyle/>
          <a:p>
            <a:pPr fontAlgn="auto">
              <a:spcAft>
                <a:spcPts val="0"/>
              </a:spcAft>
              <a:buClrTx/>
            </a:pPr>
            <a:r>
              <a:rPr lang="en-US" sz="500" dirty="0" smtClean="0"/>
              <a:t>1. Stone</a:t>
            </a:r>
            <a:r>
              <a:rPr lang="en-US" sz="500" dirty="0"/>
              <a:t>, S., Chaffee, D., </a:t>
            </a:r>
            <a:r>
              <a:rPr lang="en-US" sz="500" dirty="0" err="1"/>
              <a:t>Rowin</a:t>
            </a:r>
            <a:r>
              <a:rPr lang="en-US" sz="500" dirty="0"/>
              <a:t>, K., &amp; </a:t>
            </a:r>
            <a:r>
              <a:rPr lang="en-US" sz="500" dirty="0" err="1"/>
              <a:t>Chasin</a:t>
            </a:r>
            <a:r>
              <a:rPr lang="en-US" sz="500" dirty="0"/>
              <a:t>, M. (2010). Removal of bath basins to reduce catheter-associated urinary tract infections. </a:t>
            </a:r>
            <a:r>
              <a:rPr lang="en-US" sz="500" i="1" dirty="0"/>
              <a:t>Poster presented at </a:t>
            </a:r>
            <a:r>
              <a:rPr lang="en-US" sz="500" i="1" dirty="0" smtClean="0"/>
              <a:t>APIC</a:t>
            </a:r>
            <a:r>
              <a:rPr lang="en-US" sz="500" dirty="0" smtClean="0"/>
              <a:t>. 2. Hamman</a:t>
            </a:r>
            <a:r>
              <a:rPr lang="en-US" sz="500" dirty="0"/>
              <a:t>, H. (2011, July). Goodbye UTIs: Removal of traditional basin bathing methods leads to 78% reduction in UTIs. In </a:t>
            </a:r>
            <a:r>
              <a:rPr lang="en-US" sz="500" i="1" dirty="0"/>
              <a:t>NADONA Annual Conference</a:t>
            </a:r>
            <a:r>
              <a:rPr lang="en-US" sz="500" dirty="0" smtClean="0"/>
              <a:t>. </a:t>
            </a:r>
            <a:endParaRPr lang="en-US" sz="500" dirty="0"/>
          </a:p>
        </p:txBody>
      </p:sp>
      <p:sp>
        <p:nvSpPr>
          <p:cNvPr id="5" name="Rectangle 4"/>
          <p:cNvSpPr/>
          <p:nvPr/>
        </p:nvSpPr>
        <p:spPr>
          <a:xfrm>
            <a:off x="213003" y="2893874"/>
            <a:ext cx="6875315" cy="1467068"/>
          </a:xfrm>
          <a:prstGeom prst="rect">
            <a:avLst/>
          </a:prstGeom>
        </p:spPr>
        <p:txBody>
          <a:bodyPr wrap="square">
            <a:spAutoFit/>
          </a:bodyPr>
          <a:lstStyle/>
          <a:p>
            <a:pPr marL="515938" lvl="1" indent="-168275" fontAlgn="auto">
              <a:spcBef>
                <a:spcPts val="200"/>
              </a:spcBef>
              <a:spcAft>
                <a:spcPts val="200"/>
              </a:spcAft>
              <a:buClrTx/>
              <a:buFont typeface="Courier New" panose="02070309020205020404" pitchFamily="49" charset="0"/>
              <a:buChar char="o"/>
            </a:pPr>
            <a:r>
              <a:rPr lang="en-US" sz="1400" dirty="0">
                <a:solidFill>
                  <a:prstClr val="black"/>
                </a:solidFill>
                <a:latin typeface="Cambria" panose="02040503050406030204" pitchFamily="18" charset="0"/>
              </a:rPr>
              <a:t>In a study presented at APIC 2010, infection control practitioners noted an increase in CAUTIs, so they eliminated the basin from the bedside of catheterized patients.  Within a month, the incidence of CAUTIs was reduced to </a:t>
            </a:r>
            <a:r>
              <a:rPr lang="en-US" sz="1400" dirty="0" smtClean="0">
                <a:solidFill>
                  <a:prstClr val="black"/>
                </a:solidFill>
                <a:latin typeface="Cambria" panose="02040503050406030204" pitchFamily="18" charset="0"/>
              </a:rPr>
              <a:t>zero</a:t>
            </a:r>
            <a:r>
              <a:rPr lang="en-US" sz="1400" baseline="30000" dirty="0" smtClean="0">
                <a:solidFill>
                  <a:prstClr val="black"/>
                </a:solidFill>
                <a:latin typeface="Cambria" panose="02040503050406030204" pitchFamily="18" charset="0"/>
              </a:rPr>
              <a:t>1</a:t>
            </a:r>
          </a:p>
          <a:p>
            <a:pPr marL="515938" lvl="1" indent="-168275" fontAlgn="auto">
              <a:spcBef>
                <a:spcPts val="200"/>
              </a:spcBef>
              <a:spcAft>
                <a:spcPts val="200"/>
              </a:spcAft>
              <a:buClrTx/>
            </a:pPr>
            <a:endParaRPr lang="en-US" sz="1400" baseline="30000" dirty="0">
              <a:solidFill>
                <a:prstClr val="black"/>
              </a:solidFill>
              <a:latin typeface="Cambria" panose="02040503050406030204" pitchFamily="18" charset="0"/>
            </a:endParaRPr>
          </a:p>
          <a:p>
            <a:pPr marL="515938" lvl="1" indent="-168275" fontAlgn="auto">
              <a:spcBef>
                <a:spcPts val="200"/>
              </a:spcBef>
              <a:spcAft>
                <a:spcPts val="200"/>
              </a:spcAft>
              <a:buClrTx/>
              <a:buFont typeface="Courier New" panose="02070309020205020404" pitchFamily="49" charset="0"/>
              <a:buChar char="o"/>
            </a:pPr>
            <a:r>
              <a:rPr lang="en-US" sz="1400" dirty="0">
                <a:solidFill>
                  <a:prstClr val="black"/>
                </a:solidFill>
                <a:latin typeface="Cambria" panose="02040503050406030204" pitchFamily="18" charset="0"/>
              </a:rPr>
              <a:t>Another study at a long-term care facility found infections rates reduced by </a:t>
            </a:r>
            <a:endParaRPr lang="en-US" sz="1400" dirty="0" smtClean="0">
              <a:solidFill>
                <a:prstClr val="black"/>
              </a:solidFill>
              <a:latin typeface="Cambria" panose="02040503050406030204" pitchFamily="18" charset="0"/>
            </a:endParaRPr>
          </a:p>
          <a:p>
            <a:pPr marL="515938" lvl="1" fontAlgn="auto">
              <a:spcBef>
                <a:spcPts val="200"/>
              </a:spcBef>
              <a:spcAft>
                <a:spcPts val="200"/>
              </a:spcAft>
              <a:buClrTx/>
            </a:pPr>
            <a:r>
              <a:rPr lang="en-US" sz="1400" dirty="0" smtClean="0">
                <a:solidFill>
                  <a:prstClr val="black"/>
                </a:solidFill>
                <a:latin typeface="Cambria" panose="02040503050406030204" pitchFamily="18" charset="0"/>
              </a:rPr>
              <a:t>78</a:t>
            </a:r>
            <a:r>
              <a:rPr lang="en-US" sz="1400" dirty="0">
                <a:solidFill>
                  <a:prstClr val="black"/>
                </a:solidFill>
                <a:latin typeface="Cambria" panose="02040503050406030204" pitchFamily="18" charset="0"/>
              </a:rPr>
              <a:t>% after removing basins and revising its bathing protocol</a:t>
            </a:r>
            <a:r>
              <a:rPr lang="en-US" sz="1400" baseline="30000" dirty="0">
                <a:solidFill>
                  <a:prstClr val="black"/>
                </a:solidFill>
                <a:latin typeface="Cambria" panose="02040503050406030204" pitchFamily="18" charset="0"/>
              </a:rPr>
              <a:t>2</a:t>
            </a:r>
          </a:p>
        </p:txBody>
      </p:sp>
    </p:spTree>
    <p:extLst>
      <p:ext uri="{BB962C8B-B14F-4D97-AF65-F5344CB8AC3E}">
        <p14:creationId xmlns:p14="http://schemas.microsoft.com/office/powerpoint/2010/main" xmlns="" val="1843805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ctrTitle"/>
          </p:nvPr>
        </p:nvSpPr>
        <p:spPr>
          <a:xfrm>
            <a:off x="213004" y="332607"/>
            <a:ext cx="7293581" cy="930793"/>
          </a:xfrm>
          <a:prstGeom prst="rect">
            <a:avLst/>
          </a:prstGeom>
        </p:spPr>
        <p:txBody>
          <a:bodyPr/>
          <a:lstStyle/>
          <a:p>
            <a:r>
              <a:rPr lang="en-US" sz="2800" dirty="0" smtClean="0"/>
              <a:t>Maintenance:</a:t>
            </a:r>
            <a:r>
              <a:rPr lang="en-US" dirty="0" smtClean="0"/>
              <a:t/>
            </a:r>
            <a:br>
              <a:rPr lang="en-US" dirty="0" smtClean="0"/>
            </a:br>
            <a:r>
              <a:rPr lang="en-US" sz="2100" dirty="0" smtClean="0">
                <a:solidFill>
                  <a:schemeClr val="bg2"/>
                </a:solidFill>
              </a:rPr>
              <a:t>The problem with basin bathing</a:t>
            </a:r>
            <a:endParaRPr lang="en-US" sz="2100" dirty="0">
              <a:solidFill>
                <a:schemeClr val="bg2"/>
              </a:solidFill>
            </a:endParaRPr>
          </a:p>
        </p:txBody>
      </p:sp>
      <p:sp>
        <p:nvSpPr>
          <p:cNvPr id="6" name="Content Placeholder 2"/>
          <p:cNvSpPr txBox="1">
            <a:spLocks/>
          </p:cNvSpPr>
          <p:nvPr/>
        </p:nvSpPr>
        <p:spPr>
          <a:xfrm>
            <a:off x="276446" y="1366081"/>
            <a:ext cx="8516919" cy="3329672"/>
          </a:xfrm>
          <a:prstGeom prst="rect">
            <a:avLst/>
          </a:prstGeom>
        </p:spPr>
        <p:txBody>
          <a:bodyPr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fontAlgn="auto">
              <a:spcBef>
                <a:spcPts val="0"/>
              </a:spcBef>
              <a:spcAft>
                <a:spcPts val="1200"/>
              </a:spcAft>
              <a:buClr>
                <a:srgbClr val="A8CDD7">
                  <a:lumMod val="50000"/>
                </a:srgbClr>
              </a:buClr>
              <a:buNone/>
            </a:pPr>
            <a:r>
              <a:rPr lang="en-US" sz="1800" b="1" dirty="0">
                <a:solidFill>
                  <a:prstClr val="black"/>
                </a:solidFill>
                <a:latin typeface="Cambria" panose="02040503050406030204" pitchFamily="18" charset="0"/>
              </a:rPr>
              <a:t>The </a:t>
            </a:r>
            <a:r>
              <a:rPr lang="en-US" sz="1800" b="1" dirty="0" smtClean="0">
                <a:solidFill>
                  <a:prstClr val="black"/>
                </a:solidFill>
                <a:latin typeface="Cambria" panose="02040503050406030204" pitchFamily="18" charset="0"/>
              </a:rPr>
              <a:t>basin</a:t>
            </a:r>
            <a:r>
              <a:rPr lang="en-US" sz="1800" b="1" dirty="0">
                <a:solidFill>
                  <a:prstClr val="black"/>
                </a:solidFill>
                <a:latin typeface="Cambria" panose="02040503050406030204" pitchFamily="18" charset="0"/>
              </a:rPr>
              <a:t>:  </a:t>
            </a:r>
            <a:r>
              <a:rPr lang="en-US" sz="1800" b="1" dirty="0" smtClean="0">
                <a:solidFill>
                  <a:prstClr val="black"/>
                </a:solidFill>
                <a:latin typeface="Cambria" panose="02040503050406030204" pitchFamily="18" charset="0"/>
              </a:rPr>
              <a:t>a reservoir </a:t>
            </a:r>
            <a:r>
              <a:rPr lang="en-US" sz="1800" b="1" dirty="0">
                <a:solidFill>
                  <a:prstClr val="black"/>
                </a:solidFill>
                <a:latin typeface="Cambria" panose="02040503050406030204" pitchFamily="18" charset="0"/>
              </a:rPr>
              <a:t>of </a:t>
            </a:r>
            <a:r>
              <a:rPr lang="en-US" sz="1800" b="1" dirty="0" smtClean="0">
                <a:solidFill>
                  <a:prstClr val="black"/>
                </a:solidFill>
                <a:latin typeface="Cambria" panose="02040503050406030204" pitchFamily="18" charset="0"/>
              </a:rPr>
              <a:t>bacteria</a:t>
            </a:r>
            <a:endParaRPr lang="en-US" sz="1800" b="1" baseline="30000" dirty="0" smtClean="0">
              <a:solidFill>
                <a:prstClr val="black"/>
              </a:solidFill>
              <a:latin typeface="Cambria" panose="02040503050406030204" pitchFamily="18" charset="0"/>
            </a:endParaRPr>
          </a:p>
          <a:p>
            <a:pPr marL="285750" indent="-169863" fontAlgn="auto">
              <a:spcBef>
                <a:spcPts val="0"/>
              </a:spcBef>
              <a:spcAft>
                <a:spcPts val="300"/>
              </a:spcAft>
              <a:buClrTx/>
            </a:pPr>
            <a:r>
              <a:rPr lang="en-US" sz="1600" dirty="0" smtClean="0">
                <a:solidFill>
                  <a:prstClr val="black"/>
                </a:solidFill>
                <a:latin typeface="Cambria" panose="02040503050406030204" pitchFamily="18" charset="0"/>
              </a:rPr>
              <a:t>A study analyzing the basin sampling results of 1,103 basins from 88 hospitals across the U.S. found that bath basins frequently harbor pathogens associated with nosocomial infections </a:t>
            </a:r>
          </a:p>
          <a:p>
            <a:pPr marL="115887" indent="0" fontAlgn="auto">
              <a:spcBef>
                <a:spcPts val="0"/>
              </a:spcBef>
              <a:spcAft>
                <a:spcPts val="300"/>
              </a:spcAft>
              <a:buClrTx/>
              <a:buNone/>
            </a:pPr>
            <a:endParaRPr lang="en-US" sz="1000" dirty="0" smtClean="0">
              <a:solidFill>
                <a:prstClr val="black"/>
              </a:solidFill>
              <a:latin typeface="Cambria" panose="02040503050406030204" pitchFamily="18" charset="0"/>
            </a:endParaRPr>
          </a:p>
          <a:p>
            <a:pPr marL="285750" indent="-169863" fontAlgn="auto">
              <a:spcBef>
                <a:spcPts val="0"/>
              </a:spcBef>
              <a:spcAft>
                <a:spcPts val="600"/>
              </a:spcAft>
              <a:buClrTx/>
            </a:pPr>
            <a:r>
              <a:rPr lang="en-US" sz="1600" dirty="0" smtClean="0">
                <a:solidFill>
                  <a:prstClr val="black"/>
                </a:solidFill>
                <a:latin typeface="Cambria" panose="02040503050406030204" pitchFamily="18" charset="0"/>
              </a:rPr>
              <a:t>In </a:t>
            </a:r>
            <a:r>
              <a:rPr lang="en-US" sz="1600" dirty="0">
                <a:solidFill>
                  <a:prstClr val="black"/>
                </a:solidFill>
                <a:latin typeface="Cambria" panose="02040503050406030204" pitchFamily="18" charset="0"/>
              </a:rPr>
              <a:t>addition:</a:t>
            </a:r>
          </a:p>
          <a:p>
            <a:pPr marL="571500" lvl="1" indent="-177800" fontAlgn="auto">
              <a:spcBef>
                <a:spcPts val="0"/>
              </a:spcBef>
              <a:spcAft>
                <a:spcPts val="300"/>
              </a:spcAft>
              <a:buClrTx/>
              <a:buSzPct val="80000"/>
              <a:buFont typeface="Courier New" panose="02070309020205020404" pitchFamily="49" charset="0"/>
              <a:buChar char="o"/>
            </a:pPr>
            <a:r>
              <a:rPr lang="en-US" sz="1400" dirty="0">
                <a:solidFill>
                  <a:prstClr val="black"/>
                </a:solidFill>
                <a:latin typeface="Cambria" panose="02040503050406030204" pitchFamily="18" charset="0"/>
              </a:rPr>
              <a:t>62.2% of basins were contaminated with one or more of the following:  Enterococcus species, Staphylococcus </a:t>
            </a:r>
            <a:r>
              <a:rPr lang="en-US" sz="1400" dirty="0" smtClean="0">
                <a:solidFill>
                  <a:prstClr val="black"/>
                </a:solidFill>
                <a:latin typeface="Cambria" panose="02040503050406030204" pitchFamily="18" charset="0"/>
              </a:rPr>
              <a:t>aureus, </a:t>
            </a:r>
            <a:r>
              <a:rPr lang="en-US" sz="1400" dirty="0">
                <a:solidFill>
                  <a:prstClr val="black"/>
                </a:solidFill>
                <a:latin typeface="Cambria" panose="02040503050406030204" pitchFamily="18" charset="0"/>
              </a:rPr>
              <a:t>or gram-negative </a:t>
            </a:r>
            <a:r>
              <a:rPr lang="en-US" sz="1400" dirty="0" smtClean="0">
                <a:solidFill>
                  <a:prstClr val="black"/>
                </a:solidFill>
                <a:latin typeface="Cambria" panose="02040503050406030204" pitchFamily="18" charset="0"/>
              </a:rPr>
              <a:t>bacilli</a:t>
            </a:r>
          </a:p>
          <a:p>
            <a:pPr marL="571500" lvl="1" indent="-177800" fontAlgn="auto">
              <a:spcBef>
                <a:spcPts val="0"/>
              </a:spcBef>
              <a:spcAft>
                <a:spcPts val="300"/>
              </a:spcAft>
              <a:buClrTx/>
              <a:buSzPct val="80000"/>
              <a:buFont typeface="Courier New" panose="02070309020205020404" pitchFamily="49" charset="0"/>
              <a:buChar char="o"/>
            </a:pPr>
            <a:endParaRPr lang="en-US" sz="800" dirty="0">
              <a:solidFill>
                <a:prstClr val="black"/>
              </a:solidFill>
              <a:latin typeface="Cambria" panose="02040503050406030204" pitchFamily="18" charset="0"/>
            </a:endParaRPr>
          </a:p>
          <a:p>
            <a:pPr marL="571500" lvl="1" indent="-177800" fontAlgn="auto">
              <a:spcBef>
                <a:spcPts val="0"/>
              </a:spcBef>
              <a:spcAft>
                <a:spcPts val="300"/>
              </a:spcAft>
              <a:buClrTx/>
              <a:buSzPct val="80000"/>
              <a:buFont typeface="Courier New" panose="02070309020205020404" pitchFamily="49" charset="0"/>
              <a:buChar char="o"/>
            </a:pPr>
            <a:r>
              <a:rPr lang="en-US" sz="1400" dirty="0">
                <a:solidFill>
                  <a:prstClr val="black"/>
                </a:solidFill>
                <a:latin typeface="Cambria" panose="02040503050406030204" pitchFamily="18" charset="0"/>
              </a:rPr>
              <a:t>34.9% of basins were colonized with </a:t>
            </a:r>
            <a:r>
              <a:rPr lang="en-US" sz="1400" dirty="0" smtClean="0">
                <a:solidFill>
                  <a:prstClr val="black"/>
                </a:solidFill>
                <a:latin typeface="Cambria" panose="02040503050406030204" pitchFamily="18" charset="0"/>
              </a:rPr>
              <a:t>VRE</a:t>
            </a:r>
          </a:p>
          <a:p>
            <a:pPr marL="571500" lvl="1" indent="-177800" fontAlgn="auto">
              <a:spcBef>
                <a:spcPts val="0"/>
              </a:spcBef>
              <a:spcAft>
                <a:spcPts val="300"/>
              </a:spcAft>
              <a:buClrTx/>
              <a:buSzPct val="80000"/>
              <a:buFont typeface="Courier New" panose="02070309020205020404" pitchFamily="49" charset="0"/>
              <a:buChar char="o"/>
            </a:pPr>
            <a:endParaRPr lang="en-US" sz="900" dirty="0">
              <a:solidFill>
                <a:prstClr val="black"/>
              </a:solidFill>
              <a:latin typeface="Cambria" panose="02040503050406030204" pitchFamily="18" charset="0"/>
            </a:endParaRPr>
          </a:p>
          <a:p>
            <a:pPr marL="571500" lvl="1" indent="-177800" fontAlgn="auto">
              <a:spcBef>
                <a:spcPts val="0"/>
              </a:spcBef>
              <a:spcAft>
                <a:spcPts val="300"/>
              </a:spcAft>
              <a:buClrTx/>
              <a:buSzPct val="80000"/>
              <a:buFont typeface="Courier New" panose="02070309020205020404" pitchFamily="49" charset="0"/>
              <a:buChar char="o"/>
            </a:pPr>
            <a:r>
              <a:rPr lang="en-US" sz="1400" dirty="0">
                <a:solidFill>
                  <a:prstClr val="black"/>
                </a:solidFill>
                <a:latin typeface="Cambria" panose="02040503050406030204" pitchFamily="18" charset="0"/>
              </a:rPr>
              <a:t>44.9% were colonized with gram-negative </a:t>
            </a:r>
            <a:r>
              <a:rPr lang="en-US" sz="1400" dirty="0" smtClean="0">
                <a:solidFill>
                  <a:prstClr val="black"/>
                </a:solidFill>
                <a:latin typeface="Cambria" panose="02040503050406030204" pitchFamily="18" charset="0"/>
              </a:rPr>
              <a:t>bacilli</a:t>
            </a:r>
          </a:p>
          <a:p>
            <a:pPr marL="571500" lvl="1" indent="-177800" fontAlgn="auto">
              <a:spcBef>
                <a:spcPts val="0"/>
              </a:spcBef>
              <a:spcAft>
                <a:spcPts val="300"/>
              </a:spcAft>
              <a:buClrTx/>
              <a:buSzPct val="80000"/>
              <a:buFont typeface="Courier New" panose="02070309020205020404" pitchFamily="49" charset="0"/>
              <a:buChar char="o"/>
            </a:pPr>
            <a:endParaRPr lang="en-US" sz="900" dirty="0">
              <a:solidFill>
                <a:prstClr val="black"/>
              </a:solidFill>
              <a:latin typeface="Cambria" panose="02040503050406030204" pitchFamily="18" charset="0"/>
            </a:endParaRPr>
          </a:p>
          <a:p>
            <a:pPr marL="571500" lvl="1" indent="-177800" fontAlgn="auto">
              <a:spcBef>
                <a:spcPts val="0"/>
              </a:spcBef>
              <a:spcAft>
                <a:spcPts val="300"/>
              </a:spcAft>
              <a:buClrTx/>
              <a:buSzPct val="80000"/>
              <a:buFont typeface="Courier New" panose="02070309020205020404" pitchFamily="49" charset="0"/>
              <a:buChar char="o"/>
            </a:pPr>
            <a:r>
              <a:rPr lang="en-US" sz="1400" dirty="0">
                <a:solidFill>
                  <a:prstClr val="black"/>
                </a:solidFill>
                <a:latin typeface="Cambria" panose="02040503050406030204" pitchFamily="18" charset="0"/>
              </a:rPr>
              <a:t>100% of hospitals in this study had basins that tested positive for </a:t>
            </a:r>
            <a:r>
              <a:rPr lang="en-US" sz="1400" dirty="0" smtClean="0">
                <a:solidFill>
                  <a:prstClr val="black"/>
                </a:solidFill>
                <a:latin typeface="Cambria" panose="02040503050406030204" pitchFamily="18" charset="0"/>
              </a:rPr>
              <a:t>bacteria</a:t>
            </a:r>
          </a:p>
          <a:p>
            <a:pPr lvl="1" fontAlgn="auto">
              <a:spcBef>
                <a:spcPts val="0"/>
              </a:spcBef>
              <a:spcAft>
                <a:spcPts val="100"/>
              </a:spcAft>
              <a:buClrTx/>
              <a:buFont typeface="Courier New" panose="02070309020205020404" pitchFamily="49" charset="0"/>
              <a:buChar char="o"/>
            </a:pPr>
            <a:endParaRPr lang="en-US" sz="900" dirty="0">
              <a:solidFill>
                <a:prstClr val="black"/>
              </a:solidFill>
              <a:latin typeface="Cambria" panose="02040503050406030204" pitchFamily="18" charset="0"/>
            </a:endParaRPr>
          </a:p>
          <a:p>
            <a:pPr marL="205740" lvl="1" indent="0" fontAlgn="auto">
              <a:spcBef>
                <a:spcPts val="0"/>
              </a:spcBef>
              <a:spcAft>
                <a:spcPts val="300"/>
              </a:spcAft>
              <a:buClr>
                <a:srgbClr val="A8CDD7">
                  <a:lumMod val="50000"/>
                </a:srgbClr>
              </a:buClr>
              <a:buNone/>
            </a:pPr>
            <a:endParaRPr lang="en-US" sz="1050" dirty="0">
              <a:solidFill>
                <a:prstClr val="black"/>
              </a:solidFill>
              <a:latin typeface="Cambria" panose="02040503050406030204" pitchFamily="18" charset="0"/>
            </a:endParaRPr>
          </a:p>
        </p:txBody>
      </p:sp>
      <p:sp>
        <p:nvSpPr>
          <p:cNvPr id="2" name="Rectangle 1"/>
          <p:cNvSpPr/>
          <p:nvPr/>
        </p:nvSpPr>
        <p:spPr>
          <a:xfrm>
            <a:off x="164879" y="4767581"/>
            <a:ext cx="8549296" cy="169277"/>
          </a:xfrm>
          <a:prstGeom prst="rect">
            <a:avLst/>
          </a:prstGeom>
        </p:spPr>
        <p:txBody>
          <a:bodyPr wrap="square">
            <a:spAutoFit/>
          </a:bodyPr>
          <a:lstStyle/>
          <a:p>
            <a:pPr fontAlgn="auto">
              <a:spcAft>
                <a:spcPts val="0"/>
              </a:spcAft>
              <a:buClrTx/>
            </a:pPr>
            <a:r>
              <a:rPr lang="en-US" sz="500" dirty="0" err="1" smtClean="0"/>
              <a:t>Marchaim</a:t>
            </a:r>
            <a:r>
              <a:rPr lang="en-US" sz="500" dirty="0"/>
              <a:t>, D., Taylor, A. R., Hayakawa, K., </a:t>
            </a:r>
            <a:r>
              <a:rPr lang="en-US" sz="500" dirty="0" err="1"/>
              <a:t>Bheemreddy</a:t>
            </a:r>
            <a:r>
              <a:rPr lang="en-US" sz="500" dirty="0"/>
              <a:t>, S., </a:t>
            </a:r>
            <a:r>
              <a:rPr lang="en-US" sz="500" dirty="0" err="1"/>
              <a:t>Sunkara</a:t>
            </a:r>
            <a:r>
              <a:rPr lang="en-US" sz="500" dirty="0"/>
              <a:t>, B., </a:t>
            </a:r>
            <a:r>
              <a:rPr lang="en-US" sz="500" dirty="0" err="1"/>
              <a:t>Moshos</a:t>
            </a:r>
            <a:r>
              <a:rPr lang="en-US" sz="500" dirty="0"/>
              <a:t>, J., ... &amp; </a:t>
            </a:r>
            <a:r>
              <a:rPr lang="en-US" sz="500" dirty="0" err="1"/>
              <a:t>Lephart</a:t>
            </a:r>
            <a:r>
              <a:rPr lang="en-US" sz="500" dirty="0"/>
              <a:t>, P. R. (2012). Hospital bath basins are frequently contaminated with multidrug-resistant human pathogens. </a:t>
            </a:r>
            <a:r>
              <a:rPr lang="en-US" sz="500" i="1" dirty="0"/>
              <a:t>American journal of infection control</a:t>
            </a:r>
            <a:r>
              <a:rPr lang="en-US" sz="500" dirty="0"/>
              <a:t>, </a:t>
            </a:r>
            <a:r>
              <a:rPr lang="en-US" sz="500" i="1" dirty="0"/>
              <a:t>40</a:t>
            </a:r>
            <a:r>
              <a:rPr lang="en-US" sz="500" dirty="0"/>
              <a:t>(6), 562-564</a:t>
            </a:r>
            <a:r>
              <a:rPr lang="en-US" sz="500" dirty="0" smtClean="0"/>
              <a:t>.</a:t>
            </a:r>
          </a:p>
        </p:txBody>
      </p:sp>
    </p:spTree>
    <p:extLst>
      <p:ext uri="{BB962C8B-B14F-4D97-AF65-F5344CB8AC3E}">
        <p14:creationId xmlns:p14="http://schemas.microsoft.com/office/powerpoint/2010/main" xmlns="" val="119063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ctrTitle"/>
          </p:nvPr>
        </p:nvSpPr>
        <p:spPr>
          <a:xfrm>
            <a:off x="213004" y="332607"/>
            <a:ext cx="7293581" cy="930793"/>
          </a:xfrm>
          <a:prstGeom prst="rect">
            <a:avLst/>
          </a:prstGeom>
        </p:spPr>
        <p:txBody>
          <a:bodyPr/>
          <a:lstStyle/>
          <a:p>
            <a:r>
              <a:rPr lang="en-US" sz="2800" dirty="0" smtClean="0"/>
              <a:t>Maintenance:</a:t>
            </a:r>
            <a:r>
              <a:rPr lang="en-US" dirty="0" smtClean="0"/>
              <a:t/>
            </a:r>
            <a:br>
              <a:rPr lang="en-US" dirty="0" smtClean="0"/>
            </a:br>
            <a:r>
              <a:rPr lang="en-US" sz="2100" dirty="0" smtClean="0">
                <a:solidFill>
                  <a:schemeClr val="bg2"/>
                </a:solidFill>
              </a:rPr>
              <a:t>The problem with basin bathing</a:t>
            </a:r>
            <a:endParaRPr lang="en-US" sz="2100" dirty="0">
              <a:solidFill>
                <a:schemeClr val="bg2"/>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flipH="1">
            <a:off x="7198681" y="1277576"/>
            <a:ext cx="1748838" cy="3511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350867" y="1469274"/>
            <a:ext cx="6654950" cy="2918748"/>
          </a:xfrm>
          <a:prstGeom prst="rect">
            <a:avLst/>
          </a:prstGeom>
        </p:spPr>
        <p:txBody>
          <a:bodyPr wrap="square">
            <a:spAutoFit/>
          </a:bodyPr>
          <a:lstStyle/>
          <a:p>
            <a:pPr marL="0" lvl="1" indent="0" fontAlgn="auto">
              <a:spcBef>
                <a:spcPts val="0"/>
              </a:spcBef>
              <a:spcAft>
                <a:spcPts val="1800"/>
              </a:spcAft>
              <a:buClr>
                <a:srgbClr val="A8CDD7">
                  <a:lumMod val="50000"/>
                </a:srgbClr>
              </a:buClr>
              <a:buNone/>
            </a:pPr>
            <a:r>
              <a:rPr lang="en-US" b="1" dirty="0">
                <a:solidFill>
                  <a:prstClr val="black"/>
                </a:solidFill>
                <a:latin typeface="Cambria" panose="02040503050406030204" pitchFamily="18" charset="0"/>
              </a:rPr>
              <a:t>Bath </a:t>
            </a:r>
            <a:r>
              <a:rPr lang="en-US" b="1" dirty="0" smtClean="0">
                <a:solidFill>
                  <a:prstClr val="black"/>
                </a:solidFill>
                <a:latin typeface="Cambria" panose="02040503050406030204" pitchFamily="18" charset="0"/>
              </a:rPr>
              <a:t>water</a:t>
            </a:r>
            <a:r>
              <a:rPr lang="en-US" b="1" dirty="0">
                <a:solidFill>
                  <a:prstClr val="black"/>
                </a:solidFill>
                <a:latin typeface="Cambria" panose="02040503050406030204" pitchFamily="18" charset="0"/>
              </a:rPr>
              <a:t>:  </a:t>
            </a:r>
            <a:r>
              <a:rPr lang="en-US" b="1" dirty="0" smtClean="0">
                <a:solidFill>
                  <a:prstClr val="black"/>
                </a:solidFill>
                <a:latin typeface="Cambria" panose="02040503050406030204" pitchFamily="18" charset="0"/>
              </a:rPr>
              <a:t>another proven infection source</a:t>
            </a:r>
            <a:endParaRPr lang="en-US" b="1" dirty="0">
              <a:solidFill>
                <a:prstClr val="black"/>
              </a:solidFill>
              <a:latin typeface="Cambria" panose="02040503050406030204" pitchFamily="18" charset="0"/>
            </a:endParaRPr>
          </a:p>
          <a:p>
            <a:pPr marL="288925" lvl="1" indent="-173038" fontAlgn="auto">
              <a:spcBef>
                <a:spcPts val="0"/>
              </a:spcBef>
              <a:spcAft>
                <a:spcPts val="200"/>
              </a:spcAft>
              <a:buClrTx/>
              <a:buFont typeface="Arial" panose="020B0604020202020204" pitchFamily="34" charset="0"/>
              <a:buChar char="•"/>
            </a:pPr>
            <a:r>
              <a:rPr lang="en-US" sz="1600" dirty="0">
                <a:solidFill>
                  <a:prstClr val="black"/>
                </a:solidFill>
                <a:latin typeface="Cambria" panose="02040503050406030204" pitchFamily="18" charset="0"/>
              </a:rPr>
              <a:t>The high bacteria count in bath water is similar to the number in urine from patients with </a:t>
            </a:r>
            <a:r>
              <a:rPr lang="en-US" sz="1600" dirty="0" smtClean="0">
                <a:solidFill>
                  <a:prstClr val="black"/>
                </a:solidFill>
                <a:latin typeface="Cambria" panose="02040503050406030204" pitchFamily="18" charset="0"/>
              </a:rPr>
              <a:t>UTIs</a:t>
            </a:r>
            <a:endParaRPr lang="en-US" sz="1600" baseline="30000" dirty="0" smtClean="0">
              <a:solidFill>
                <a:prstClr val="black"/>
              </a:solidFill>
              <a:latin typeface="Cambria" panose="02040503050406030204" pitchFamily="18" charset="0"/>
            </a:endParaRPr>
          </a:p>
          <a:p>
            <a:pPr marL="288925" lvl="1" indent="-173038" fontAlgn="auto">
              <a:spcBef>
                <a:spcPts val="0"/>
              </a:spcBef>
              <a:spcAft>
                <a:spcPts val="200"/>
              </a:spcAft>
              <a:buClrTx/>
              <a:buFont typeface="Arial" panose="020B0604020202020204" pitchFamily="34" charset="0"/>
              <a:buChar char="•"/>
            </a:pPr>
            <a:endParaRPr lang="en-US" sz="2400" baseline="30000" dirty="0">
              <a:solidFill>
                <a:prstClr val="black"/>
              </a:solidFill>
              <a:latin typeface="Cambria" panose="02040503050406030204" pitchFamily="18" charset="0"/>
            </a:endParaRPr>
          </a:p>
          <a:p>
            <a:pPr marL="288925" lvl="1" indent="-173038" fontAlgn="auto">
              <a:spcBef>
                <a:spcPts val="0"/>
              </a:spcBef>
              <a:spcAft>
                <a:spcPts val="200"/>
              </a:spcAft>
              <a:buClrTx/>
              <a:buFont typeface="Arial" panose="020B0604020202020204" pitchFamily="34" charset="0"/>
              <a:buChar char="•"/>
            </a:pPr>
            <a:r>
              <a:rPr lang="en-US" sz="1600" dirty="0">
                <a:solidFill>
                  <a:prstClr val="black"/>
                </a:solidFill>
                <a:latin typeface="Cambria" panose="02040503050406030204" pitchFamily="18" charset="0"/>
              </a:rPr>
              <a:t>Other basin uses, including emesis and incontinence cleanup, increase the </a:t>
            </a:r>
            <a:r>
              <a:rPr lang="en-US" sz="1600" dirty="0" smtClean="0">
                <a:solidFill>
                  <a:prstClr val="black"/>
                </a:solidFill>
                <a:latin typeface="Cambria" panose="02040503050406030204" pitchFamily="18" charset="0"/>
              </a:rPr>
              <a:t>risks</a:t>
            </a:r>
          </a:p>
          <a:p>
            <a:pPr marL="288925" lvl="1" indent="-173038" fontAlgn="auto">
              <a:spcBef>
                <a:spcPts val="0"/>
              </a:spcBef>
              <a:spcAft>
                <a:spcPts val="200"/>
              </a:spcAft>
              <a:buClrTx/>
              <a:buFont typeface="Arial" panose="020B0604020202020204" pitchFamily="34" charset="0"/>
              <a:buChar char="•"/>
            </a:pPr>
            <a:endParaRPr lang="en-US" sz="1600" dirty="0">
              <a:solidFill>
                <a:prstClr val="black"/>
              </a:solidFill>
              <a:latin typeface="Cambria" panose="02040503050406030204" pitchFamily="18" charset="0"/>
            </a:endParaRPr>
          </a:p>
          <a:p>
            <a:pPr marL="288925" lvl="1" indent="-173038" fontAlgn="auto">
              <a:spcBef>
                <a:spcPts val="0"/>
              </a:spcBef>
              <a:spcAft>
                <a:spcPts val="200"/>
              </a:spcAft>
              <a:buClrTx/>
              <a:buFont typeface="Arial" panose="020B0604020202020204" pitchFamily="34" charset="0"/>
              <a:buChar char="•"/>
            </a:pPr>
            <a:r>
              <a:rPr lang="en-US" sz="1600" dirty="0">
                <a:solidFill>
                  <a:prstClr val="black"/>
                </a:solidFill>
                <a:latin typeface="Cambria" panose="02040503050406030204" pitchFamily="18" charset="0"/>
              </a:rPr>
              <a:t>Nurses frequently make contact with equipment, including sink handles, where contaminated water is disposed.  This can expose everyone in the room to potential contamination</a:t>
            </a:r>
          </a:p>
        </p:txBody>
      </p:sp>
      <p:sp>
        <p:nvSpPr>
          <p:cNvPr id="7" name="Rectangle 6"/>
          <p:cNvSpPr/>
          <p:nvPr/>
        </p:nvSpPr>
        <p:spPr>
          <a:xfrm>
            <a:off x="158004" y="4764726"/>
            <a:ext cx="8655988" cy="169277"/>
          </a:xfrm>
          <a:prstGeom prst="rect">
            <a:avLst/>
          </a:prstGeom>
        </p:spPr>
        <p:txBody>
          <a:bodyPr wrap="square">
            <a:spAutoFit/>
          </a:bodyPr>
          <a:lstStyle/>
          <a:p>
            <a:pPr fontAlgn="auto">
              <a:spcAft>
                <a:spcPts val="0"/>
              </a:spcAft>
              <a:buClrTx/>
            </a:pPr>
            <a:r>
              <a:rPr lang="en-US" sz="500" dirty="0" smtClean="0"/>
              <a:t>Shannon</a:t>
            </a:r>
            <a:r>
              <a:rPr lang="en-US" sz="500" dirty="0"/>
              <a:t>, R. J., Allen, M., Durbin, A. J., </a:t>
            </a:r>
            <a:r>
              <a:rPr lang="en-US" sz="500" dirty="0" err="1"/>
              <a:t>Brecher</a:t>
            </a:r>
            <a:r>
              <a:rPr lang="en-US" sz="500" dirty="0"/>
              <a:t>, S. M., &amp; Goodman, R. P. (1999). Patient bath water as a source of nosocomial microbiological contamination: an intervention study using chlorhexidine. </a:t>
            </a:r>
            <a:r>
              <a:rPr lang="en-US" sz="500" i="1" dirty="0"/>
              <a:t>Journal of healthcare safety compliance and infection control</a:t>
            </a:r>
            <a:r>
              <a:rPr lang="en-US" sz="500" dirty="0"/>
              <a:t>, </a:t>
            </a:r>
            <a:r>
              <a:rPr lang="en-US" sz="500" i="1" dirty="0"/>
              <a:t>3</a:t>
            </a:r>
            <a:r>
              <a:rPr lang="en-US" sz="500" dirty="0"/>
              <a:t>, 180-184.</a:t>
            </a:r>
          </a:p>
        </p:txBody>
      </p:sp>
    </p:spTree>
    <p:extLst>
      <p:ext uri="{BB962C8B-B14F-4D97-AF65-F5344CB8AC3E}">
        <p14:creationId xmlns:p14="http://schemas.microsoft.com/office/powerpoint/2010/main" xmlns="" val="4275777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ctrTitle"/>
          </p:nvPr>
        </p:nvSpPr>
        <p:spPr>
          <a:xfrm>
            <a:off x="213004" y="332607"/>
            <a:ext cx="7293581" cy="930793"/>
          </a:xfrm>
          <a:prstGeom prst="rect">
            <a:avLst/>
          </a:prstGeom>
        </p:spPr>
        <p:txBody>
          <a:bodyPr/>
          <a:lstStyle/>
          <a:p>
            <a:r>
              <a:rPr lang="en-US" sz="2800" dirty="0" smtClean="0"/>
              <a:t>Maintenance:</a:t>
            </a:r>
            <a:r>
              <a:rPr lang="en-US" dirty="0" smtClean="0"/>
              <a:t/>
            </a:r>
            <a:br>
              <a:rPr lang="en-US" dirty="0" smtClean="0"/>
            </a:br>
            <a:r>
              <a:rPr lang="en-US" sz="2100" dirty="0" smtClean="0">
                <a:solidFill>
                  <a:schemeClr val="bg2"/>
                </a:solidFill>
              </a:rPr>
              <a:t>The problem with basin bathing</a:t>
            </a:r>
            <a:endParaRPr lang="en-US" sz="2100" dirty="0">
              <a:solidFill>
                <a:schemeClr val="bg2"/>
              </a:solidFill>
            </a:endParaRPr>
          </a:p>
        </p:txBody>
      </p:sp>
      <p:sp>
        <p:nvSpPr>
          <p:cNvPr id="4" name="Content Placeholder 2"/>
          <p:cNvSpPr txBox="1">
            <a:spLocks/>
          </p:cNvSpPr>
          <p:nvPr/>
        </p:nvSpPr>
        <p:spPr>
          <a:xfrm>
            <a:off x="312847" y="1516912"/>
            <a:ext cx="6789702" cy="3271959"/>
          </a:xfrm>
          <a:prstGeom prst="rect">
            <a:avLst/>
          </a:prstGeom>
        </p:spPr>
        <p:txBody>
          <a:bodyPr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lvl="1" indent="0" fontAlgn="auto">
              <a:spcBef>
                <a:spcPts val="0"/>
              </a:spcBef>
              <a:spcAft>
                <a:spcPts val="450"/>
              </a:spcAft>
              <a:buClr>
                <a:srgbClr val="A8CDD7">
                  <a:lumMod val="50000"/>
                </a:srgbClr>
              </a:buClr>
              <a:buNone/>
            </a:pPr>
            <a:r>
              <a:rPr lang="en-US" sz="1800" b="1" dirty="0">
                <a:solidFill>
                  <a:prstClr val="black"/>
                </a:solidFill>
                <a:latin typeface="Cambria" panose="02040503050406030204" pitchFamily="18" charset="0"/>
              </a:rPr>
              <a:t>Tap </a:t>
            </a:r>
            <a:r>
              <a:rPr lang="en-US" sz="1800" b="1" dirty="0" smtClean="0">
                <a:solidFill>
                  <a:prstClr val="black"/>
                </a:solidFill>
                <a:latin typeface="Cambria" panose="02040503050406030204" pitchFamily="18" charset="0"/>
              </a:rPr>
              <a:t>water</a:t>
            </a:r>
            <a:r>
              <a:rPr lang="en-US" sz="1800" b="1" dirty="0">
                <a:solidFill>
                  <a:prstClr val="black"/>
                </a:solidFill>
                <a:latin typeface="Cambria" panose="02040503050406030204" pitchFamily="18" charset="0"/>
              </a:rPr>
              <a:t>:  </a:t>
            </a:r>
            <a:r>
              <a:rPr lang="en-US" sz="1800" b="1" dirty="0" smtClean="0">
                <a:solidFill>
                  <a:prstClr val="black"/>
                </a:solidFill>
                <a:latin typeface="Cambria" panose="02040503050406030204" pitchFamily="18" charset="0"/>
              </a:rPr>
              <a:t>overlooked </a:t>
            </a:r>
            <a:r>
              <a:rPr lang="en-US" sz="1800" b="1" dirty="0">
                <a:solidFill>
                  <a:prstClr val="black"/>
                </a:solidFill>
                <a:latin typeface="Cambria" panose="02040503050406030204" pitchFamily="18" charset="0"/>
              </a:rPr>
              <a:t>source of </a:t>
            </a:r>
            <a:r>
              <a:rPr lang="en-US" sz="1800" b="1" dirty="0" smtClean="0">
                <a:solidFill>
                  <a:prstClr val="black"/>
                </a:solidFill>
                <a:latin typeface="Cambria" panose="02040503050406030204" pitchFamily="18" charset="0"/>
              </a:rPr>
              <a:t>hospital-acquired infections</a:t>
            </a:r>
          </a:p>
          <a:p>
            <a:pPr marL="0" lvl="1" indent="0" fontAlgn="auto">
              <a:spcBef>
                <a:spcPts val="0"/>
              </a:spcBef>
              <a:spcAft>
                <a:spcPts val="450"/>
              </a:spcAft>
              <a:buClr>
                <a:srgbClr val="A8CDD7">
                  <a:lumMod val="50000"/>
                </a:srgbClr>
              </a:buClr>
              <a:buNone/>
            </a:pPr>
            <a:endParaRPr lang="en-US" sz="1000" b="1" dirty="0">
              <a:solidFill>
                <a:prstClr val="black"/>
              </a:solidFill>
              <a:latin typeface="Cambria" panose="02040503050406030204" pitchFamily="18" charset="0"/>
            </a:endParaRPr>
          </a:p>
          <a:p>
            <a:pPr marL="227013" lvl="1" indent="-115888" fontAlgn="auto">
              <a:spcBef>
                <a:spcPts val="0"/>
              </a:spcBef>
              <a:spcAft>
                <a:spcPts val="900"/>
              </a:spcAft>
              <a:buClrTx/>
            </a:pPr>
            <a:r>
              <a:rPr lang="en-US" sz="1400" dirty="0">
                <a:solidFill>
                  <a:prstClr val="black"/>
                </a:solidFill>
                <a:latin typeface="Cambria" panose="02040503050406030204" pitchFamily="18" charset="0"/>
              </a:rPr>
              <a:t>More than 29 studies incriminate the hospital water system as the source of serious waterborne hospital-acquired </a:t>
            </a:r>
            <a:r>
              <a:rPr lang="en-US" sz="1400" dirty="0" smtClean="0">
                <a:solidFill>
                  <a:prstClr val="black"/>
                </a:solidFill>
                <a:latin typeface="Cambria" panose="02040503050406030204" pitchFamily="18" charset="0"/>
              </a:rPr>
              <a:t>infections.</a:t>
            </a:r>
            <a:r>
              <a:rPr lang="en-US" sz="1400" baseline="30000" dirty="0">
                <a:solidFill>
                  <a:prstClr val="black"/>
                </a:solidFill>
                <a:latin typeface="Cambria" panose="02040503050406030204" pitchFamily="18" charset="0"/>
              </a:rPr>
              <a:t>1</a:t>
            </a:r>
            <a:endParaRPr lang="en-US" sz="1400" baseline="30000" dirty="0" smtClean="0">
              <a:solidFill>
                <a:prstClr val="black"/>
              </a:solidFill>
              <a:latin typeface="Cambria" panose="02040503050406030204" pitchFamily="18" charset="0"/>
            </a:endParaRPr>
          </a:p>
          <a:p>
            <a:pPr marL="227013" lvl="1" indent="-115888" fontAlgn="auto">
              <a:spcBef>
                <a:spcPts val="0"/>
              </a:spcBef>
              <a:spcAft>
                <a:spcPts val="900"/>
              </a:spcAft>
              <a:buClrTx/>
            </a:pPr>
            <a:endParaRPr lang="en-US" sz="1000" baseline="30000" dirty="0">
              <a:solidFill>
                <a:prstClr val="black"/>
              </a:solidFill>
              <a:latin typeface="Cambria" panose="02040503050406030204" pitchFamily="18" charset="0"/>
            </a:endParaRPr>
          </a:p>
          <a:p>
            <a:pPr marL="227013" lvl="1" indent="-115888" fontAlgn="auto">
              <a:spcBef>
                <a:spcPts val="0"/>
              </a:spcBef>
              <a:spcAft>
                <a:spcPts val="900"/>
              </a:spcAft>
              <a:buClrTx/>
            </a:pPr>
            <a:r>
              <a:rPr lang="en-US" sz="1400" dirty="0">
                <a:solidFill>
                  <a:prstClr val="black"/>
                </a:solidFill>
                <a:latin typeface="Cambria" panose="02040503050406030204" pitchFamily="18" charset="0"/>
              </a:rPr>
              <a:t>Reports recommend minimizing exposure to tap water for all patients who are immunocompromised, have fresh surgical wounds, or are at higher risk for </a:t>
            </a:r>
            <a:r>
              <a:rPr lang="en-US" sz="1400" dirty="0" smtClean="0">
                <a:solidFill>
                  <a:prstClr val="black"/>
                </a:solidFill>
                <a:latin typeface="Cambria" panose="02040503050406030204" pitchFamily="18" charset="0"/>
              </a:rPr>
              <a:t>infections.</a:t>
            </a:r>
            <a:r>
              <a:rPr lang="en-US" sz="1400" baseline="30000" dirty="0">
                <a:solidFill>
                  <a:prstClr val="black"/>
                </a:solidFill>
                <a:latin typeface="Cambria" panose="02040503050406030204" pitchFamily="18" charset="0"/>
              </a:rPr>
              <a:t>1</a:t>
            </a:r>
            <a:r>
              <a:rPr lang="en-US" sz="1400" baseline="30000" dirty="0" smtClean="0">
                <a:solidFill>
                  <a:prstClr val="black"/>
                </a:solidFill>
                <a:latin typeface="Cambria" panose="02040503050406030204" pitchFamily="18" charset="0"/>
              </a:rPr>
              <a:t>,2</a:t>
            </a:r>
          </a:p>
          <a:p>
            <a:pPr marL="227013" lvl="1" indent="-115888" fontAlgn="auto">
              <a:spcBef>
                <a:spcPts val="0"/>
              </a:spcBef>
              <a:spcAft>
                <a:spcPts val="900"/>
              </a:spcAft>
              <a:buClrTx/>
            </a:pPr>
            <a:endParaRPr lang="en-US" sz="1000" baseline="30000" dirty="0">
              <a:solidFill>
                <a:prstClr val="black"/>
              </a:solidFill>
              <a:latin typeface="Cambria" panose="02040503050406030204" pitchFamily="18" charset="0"/>
            </a:endParaRPr>
          </a:p>
          <a:p>
            <a:pPr marL="227013" lvl="1" indent="-115888" fontAlgn="auto">
              <a:spcBef>
                <a:spcPts val="0"/>
              </a:spcBef>
              <a:spcAft>
                <a:spcPts val="900"/>
              </a:spcAft>
              <a:buClrTx/>
            </a:pPr>
            <a:r>
              <a:rPr lang="en-US" sz="1400" dirty="0">
                <a:solidFill>
                  <a:prstClr val="black"/>
                </a:solidFill>
                <a:latin typeface="Cambria" panose="02040503050406030204" pitchFamily="18" charset="0"/>
              </a:rPr>
              <a:t>Biofilm-forming pathogens can create potent biofilms in hospital pipes, hot water tanks, </a:t>
            </a:r>
            <a:r>
              <a:rPr lang="en-US" sz="1400" dirty="0" smtClean="0">
                <a:solidFill>
                  <a:prstClr val="black"/>
                </a:solidFill>
                <a:latin typeface="Cambria" panose="02040503050406030204" pitchFamily="18" charset="0"/>
              </a:rPr>
              <a:t>sinks, </a:t>
            </a:r>
            <a:r>
              <a:rPr lang="en-US" sz="1400" dirty="0">
                <a:solidFill>
                  <a:prstClr val="black"/>
                </a:solidFill>
                <a:latin typeface="Cambria" panose="02040503050406030204" pitchFamily="18" charset="0"/>
              </a:rPr>
              <a:t>and even </a:t>
            </a:r>
            <a:r>
              <a:rPr lang="en-US" sz="1400" dirty="0" smtClean="0">
                <a:solidFill>
                  <a:prstClr val="black"/>
                </a:solidFill>
                <a:latin typeface="Cambria" panose="02040503050406030204" pitchFamily="18" charset="0"/>
              </a:rPr>
              <a:t>touchless </a:t>
            </a:r>
            <a:r>
              <a:rPr lang="en-US" sz="1400" dirty="0">
                <a:solidFill>
                  <a:prstClr val="black"/>
                </a:solidFill>
                <a:latin typeface="Cambria" panose="02040503050406030204" pitchFamily="18" charset="0"/>
              </a:rPr>
              <a:t>faucets, contaminating water on </a:t>
            </a:r>
            <a:r>
              <a:rPr lang="en-US" sz="1400" dirty="0" smtClean="0">
                <a:solidFill>
                  <a:prstClr val="black"/>
                </a:solidFill>
                <a:latin typeface="Cambria" panose="02040503050406030204" pitchFamily="18" charset="0"/>
              </a:rPr>
              <a:t>contact.</a:t>
            </a:r>
            <a:r>
              <a:rPr lang="en-US" sz="1400" baseline="30000" dirty="0">
                <a:solidFill>
                  <a:prstClr val="black"/>
                </a:solidFill>
                <a:latin typeface="Cambria" panose="02040503050406030204" pitchFamily="18" charset="0"/>
              </a:rPr>
              <a:t>3</a:t>
            </a:r>
          </a:p>
          <a:p>
            <a:pPr marL="205740" lvl="1" indent="0" fontAlgn="auto">
              <a:spcBef>
                <a:spcPts val="0"/>
              </a:spcBef>
              <a:spcAft>
                <a:spcPts val="300"/>
              </a:spcAft>
              <a:buClr>
                <a:srgbClr val="A8CDD7">
                  <a:lumMod val="50000"/>
                </a:srgbClr>
              </a:buClr>
              <a:buNone/>
            </a:pPr>
            <a:endParaRPr lang="en-US" sz="1050" dirty="0">
              <a:solidFill>
                <a:prstClr val="black"/>
              </a:solidFill>
              <a:latin typeface="Cambria" panose="02040503050406030204" pitchFamily="18" charset="0"/>
            </a:endParaRPr>
          </a:p>
          <a:p>
            <a:pPr marL="205740" lvl="1" indent="0" fontAlgn="auto">
              <a:spcBef>
                <a:spcPts val="0"/>
              </a:spcBef>
              <a:spcAft>
                <a:spcPts val="300"/>
              </a:spcAft>
              <a:buClr>
                <a:srgbClr val="A8CDD7">
                  <a:lumMod val="50000"/>
                </a:srgbClr>
              </a:buClr>
              <a:buNone/>
            </a:pPr>
            <a:endParaRPr lang="en-US" sz="1050" dirty="0">
              <a:solidFill>
                <a:prstClr val="black"/>
              </a:solidFill>
              <a:latin typeface="Cambria" panose="02040503050406030204"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flipH="1">
            <a:off x="7198681" y="1277576"/>
            <a:ext cx="1748838" cy="3511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58130" y="4769176"/>
            <a:ext cx="7755212" cy="323165"/>
          </a:xfrm>
          <a:prstGeom prst="rect">
            <a:avLst/>
          </a:prstGeom>
        </p:spPr>
        <p:txBody>
          <a:bodyPr wrap="square">
            <a:spAutoFit/>
          </a:bodyPr>
          <a:lstStyle/>
          <a:p>
            <a:pPr fontAlgn="auto">
              <a:spcAft>
                <a:spcPts val="0"/>
              </a:spcAft>
              <a:buClrTx/>
            </a:pPr>
            <a:r>
              <a:rPr lang="en-US" sz="500" dirty="0"/>
              <a:t>1</a:t>
            </a:r>
            <a:r>
              <a:rPr lang="en-US" sz="500" dirty="0" smtClean="0"/>
              <a:t>. </a:t>
            </a:r>
            <a:r>
              <a:rPr lang="en-US" sz="500" dirty="0" err="1" smtClean="0"/>
              <a:t>Anaissie</a:t>
            </a:r>
            <a:r>
              <a:rPr lang="en-US" sz="500" dirty="0"/>
              <a:t>, E. J., </a:t>
            </a:r>
            <a:r>
              <a:rPr lang="en-US" sz="500" dirty="0" err="1"/>
              <a:t>Penzak</a:t>
            </a:r>
            <a:r>
              <a:rPr lang="en-US" sz="500" dirty="0"/>
              <a:t>, S. R., &amp; </a:t>
            </a:r>
            <a:r>
              <a:rPr lang="en-US" sz="500" dirty="0" err="1"/>
              <a:t>Dignani</a:t>
            </a:r>
            <a:r>
              <a:rPr lang="en-US" sz="500" dirty="0"/>
              <a:t>, M. C. (2002). The hospital water supply as a source of nosocomial infections: a plea for action. </a:t>
            </a:r>
            <a:r>
              <a:rPr lang="en-US" sz="500" i="1" dirty="0"/>
              <a:t>Archives of Internal Medicine</a:t>
            </a:r>
            <a:r>
              <a:rPr lang="en-US" sz="500" dirty="0"/>
              <a:t>, </a:t>
            </a:r>
            <a:r>
              <a:rPr lang="en-US" sz="500" i="1" dirty="0"/>
              <a:t>162</a:t>
            </a:r>
            <a:r>
              <a:rPr lang="en-US" sz="500" dirty="0"/>
              <a:t>(13), </a:t>
            </a:r>
            <a:r>
              <a:rPr lang="en-US" sz="500" dirty="0" smtClean="0"/>
              <a:t>1483-1492. </a:t>
            </a:r>
          </a:p>
          <a:p>
            <a:pPr fontAlgn="auto">
              <a:spcAft>
                <a:spcPts val="0"/>
              </a:spcAft>
              <a:buClrTx/>
            </a:pPr>
            <a:r>
              <a:rPr lang="en-US" sz="500" dirty="0" smtClean="0"/>
              <a:t>2. Clark</a:t>
            </a:r>
            <a:r>
              <a:rPr lang="en-US" sz="500" dirty="0"/>
              <a:t>, A. P., &amp; John, L. D. (2006). Nosocomial infections and bath water: any cause for concern?. </a:t>
            </a:r>
            <a:r>
              <a:rPr lang="en-US" sz="500" i="1" dirty="0"/>
              <a:t>Clinical Nurse Specialist</a:t>
            </a:r>
            <a:r>
              <a:rPr lang="en-US" sz="500" dirty="0"/>
              <a:t>, </a:t>
            </a:r>
            <a:r>
              <a:rPr lang="en-US" sz="500" i="1" dirty="0"/>
              <a:t>20</a:t>
            </a:r>
            <a:r>
              <a:rPr lang="en-US" sz="500" dirty="0"/>
              <a:t>(3), </a:t>
            </a:r>
            <a:r>
              <a:rPr lang="en-US" sz="500" dirty="0" smtClean="0"/>
              <a:t>119-123.</a:t>
            </a:r>
          </a:p>
          <a:p>
            <a:pPr fontAlgn="auto">
              <a:spcAft>
                <a:spcPts val="0"/>
              </a:spcAft>
              <a:buClrTx/>
            </a:pPr>
            <a:r>
              <a:rPr lang="en-US" sz="500" dirty="0"/>
              <a:t>3</a:t>
            </a:r>
            <a:r>
              <a:rPr lang="en-US" sz="500" dirty="0" smtClean="0"/>
              <a:t>. </a:t>
            </a:r>
            <a:r>
              <a:rPr lang="en-US" sz="500" dirty="0" err="1" smtClean="0"/>
              <a:t>Lineweaver</a:t>
            </a:r>
            <a:r>
              <a:rPr lang="en-US" sz="500" dirty="0" smtClean="0"/>
              <a:t>, L., Hayes, L., </a:t>
            </a:r>
            <a:r>
              <a:rPr lang="en-US" sz="500" dirty="0" err="1" smtClean="0"/>
              <a:t>Stiesmeyer</a:t>
            </a:r>
            <a:r>
              <a:rPr lang="en-US" sz="500" dirty="0" smtClean="0"/>
              <a:t>, J., </a:t>
            </a:r>
            <a:r>
              <a:rPr lang="en-US" sz="500" dirty="0" err="1" smtClean="0"/>
              <a:t>McCede</a:t>
            </a:r>
            <a:r>
              <a:rPr lang="en-US" sz="500" dirty="0" smtClean="0"/>
              <a:t>, L., &amp; </a:t>
            </a:r>
            <a:r>
              <a:rPr lang="en-US" sz="500" dirty="0" err="1" smtClean="0"/>
              <a:t>Vollman</a:t>
            </a:r>
            <a:r>
              <a:rPr lang="en-US" sz="500" dirty="0" smtClean="0"/>
              <a:t>, K. M. (2007). Bugs be gone: identify potential source of HAIs, the basin. </a:t>
            </a:r>
            <a:r>
              <a:rPr lang="en-US" sz="500" i="1" dirty="0" smtClean="0"/>
              <a:t>Poster Presented at Institute for Healthcare Improvement (IHI), Orlando, FL</a:t>
            </a:r>
            <a:r>
              <a:rPr lang="en-US" sz="500" dirty="0" smtClean="0"/>
              <a:t>.</a:t>
            </a:r>
            <a:endParaRPr lang="en-US" sz="500" dirty="0"/>
          </a:p>
        </p:txBody>
      </p:sp>
    </p:spTree>
    <p:extLst>
      <p:ext uri="{BB962C8B-B14F-4D97-AF65-F5344CB8AC3E}">
        <p14:creationId xmlns:p14="http://schemas.microsoft.com/office/powerpoint/2010/main" xmlns="" val="11341528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ctrTitle"/>
          </p:nvPr>
        </p:nvSpPr>
        <p:spPr>
          <a:xfrm>
            <a:off x="213004" y="332607"/>
            <a:ext cx="8385191" cy="930793"/>
          </a:xfrm>
          <a:prstGeom prst="rect">
            <a:avLst/>
          </a:prstGeom>
        </p:spPr>
        <p:txBody>
          <a:bodyPr/>
          <a:lstStyle/>
          <a:p>
            <a:r>
              <a:rPr lang="en-US" sz="2800" dirty="0" smtClean="0"/>
              <a:t>Maintenance:</a:t>
            </a:r>
            <a:r>
              <a:rPr lang="en-US" dirty="0" smtClean="0"/>
              <a:t/>
            </a:r>
            <a:br>
              <a:rPr lang="en-US" dirty="0" smtClean="0"/>
            </a:br>
            <a:r>
              <a:rPr lang="en-US" sz="1900" dirty="0" smtClean="0">
                <a:solidFill>
                  <a:schemeClr val="bg2"/>
                </a:solidFill>
              </a:rPr>
              <a:t>Despite the known risks nurses are still using basin baths</a:t>
            </a:r>
            <a:endParaRPr lang="en-US" sz="1900" dirty="0">
              <a:solidFill>
                <a:schemeClr val="bg2"/>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63739" y="3402420"/>
            <a:ext cx="1971597" cy="1385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347" b="1006"/>
          <a:stretch/>
        </p:blipFill>
        <p:spPr bwMode="auto">
          <a:xfrm>
            <a:off x="257577" y="1266006"/>
            <a:ext cx="4120784" cy="3520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ontent Placeholder 2"/>
          <p:cNvSpPr txBox="1">
            <a:spLocks/>
          </p:cNvSpPr>
          <p:nvPr/>
        </p:nvSpPr>
        <p:spPr>
          <a:xfrm>
            <a:off x="1350850" y="1370434"/>
            <a:ext cx="7167508" cy="425709"/>
          </a:xfrm>
          <a:prstGeom prst="rect">
            <a:avLst/>
          </a:prstGeom>
        </p:spPr>
        <p:txBody>
          <a:bodyPr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27013" lvl="1" indent="-114300" fontAlgn="auto">
              <a:spcBef>
                <a:spcPts val="0"/>
              </a:spcBef>
              <a:spcAft>
                <a:spcPts val="900"/>
              </a:spcAft>
              <a:buClrTx/>
            </a:pPr>
            <a:r>
              <a:rPr lang="en-US" sz="1600" dirty="0" smtClean="0">
                <a:latin typeface="Cambria" panose="02040503050406030204" pitchFamily="18" charset="0"/>
              </a:rPr>
              <a:t>Nurses </a:t>
            </a:r>
            <a:r>
              <a:rPr lang="en-US" sz="1600" dirty="0">
                <a:latin typeface="Cambria" panose="02040503050406030204" pitchFamily="18" charset="0"/>
              </a:rPr>
              <a:t>expressed a clear and significant </a:t>
            </a:r>
            <a:r>
              <a:rPr lang="en-US" sz="1600" dirty="0" smtClean="0">
                <a:latin typeface="Cambria" panose="02040503050406030204" pitchFamily="18" charset="0"/>
              </a:rPr>
              <a:t>preference for </a:t>
            </a:r>
            <a:r>
              <a:rPr lang="en-US" sz="1600" dirty="0">
                <a:latin typeface="Cambria" panose="02040503050406030204" pitchFamily="18" charset="0"/>
              </a:rPr>
              <a:t>the disposable </a:t>
            </a:r>
            <a:r>
              <a:rPr lang="en-US" sz="1600" dirty="0" smtClean="0">
                <a:latin typeface="Cambria" panose="02040503050406030204" pitchFamily="18" charset="0"/>
              </a:rPr>
              <a:t>bath</a:t>
            </a:r>
            <a:endParaRPr lang="en-US" sz="1100" dirty="0">
              <a:solidFill>
                <a:prstClr val="black"/>
              </a:solidFill>
              <a:latin typeface="Cambria" panose="02040503050406030204" pitchFamily="18" charset="0"/>
            </a:endParaRPr>
          </a:p>
        </p:txBody>
      </p:sp>
      <p:sp>
        <p:nvSpPr>
          <p:cNvPr id="12" name="Content Placeholder 2"/>
          <p:cNvSpPr txBox="1">
            <a:spLocks/>
          </p:cNvSpPr>
          <p:nvPr/>
        </p:nvSpPr>
        <p:spPr>
          <a:xfrm>
            <a:off x="2317969" y="1936531"/>
            <a:ext cx="6200389" cy="590224"/>
          </a:xfrm>
          <a:prstGeom prst="rect">
            <a:avLst/>
          </a:prstGeom>
        </p:spPr>
        <p:txBody>
          <a:bodyPr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27013" lvl="1" indent="-114300" fontAlgn="auto">
              <a:spcBef>
                <a:spcPts val="0"/>
              </a:spcBef>
              <a:spcAft>
                <a:spcPts val="900"/>
              </a:spcAft>
              <a:buClrTx/>
            </a:pPr>
            <a:r>
              <a:rPr lang="en-US" sz="1600" dirty="0" smtClean="0">
                <a:solidFill>
                  <a:prstClr val="black"/>
                </a:solidFill>
                <a:latin typeface="Cambria" panose="02040503050406030204" pitchFamily="18" charset="0"/>
              </a:rPr>
              <a:t>95</a:t>
            </a:r>
            <a:r>
              <a:rPr lang="en-US" sz="1600" dirty="0">
                <a:solidFill>
                  <a:prstClr val="black"/>
                </a:solidFill>
                <a:latin typeface="Cambria" panose="02040503050406030204" pitchFamily="18" charset="0"/>
              </a:rPr>
              <a:t>% consider prepackaged bathing to be a </a:t>
            </a:r>
            <a:r>
              <a:rPr lang="en-US" sz="1600" dirty="0" smtClean="0">
                <a:solidFill>
                  <a:prstClr val="black"/>
                </a:solidFill>
                <a:latin typeface="Cambria" panose="02040503050406030204" pitchFamily="18" charset="0"/>
              </a:rPr>
              <a:t>more convenient and </a:t>
            </a:r>
            <a:r>
              <a:rPr lang="en-US" sz="1600" dirty="0">
                <a:solidFill>
                  <a:prstClr val="black"/>
                </a:solidFill>
                <a:latin typeface="Cambria" panose="02040503050406030204" pitchFamily="18" charset="0"/>
              </a:rPr>
              <a:t>potentially safer method than basin </a:t>
            </a:r>
            <a:r>
              <a:rPr lang="en-US" sz="1600" dirty="0" smtClean="0">
                <a:solidFill>
                  <a:prstClr val="black"/>
                </a:solidFill>
                <a:latin typeface="Cambria" panose="02040503050406030204" pitchFamily="18" charset="0"/>
              </a:rPr>
              <a:t>bathing</a:t>
            </a:r>
            <a:endParaRPr lang="en-US" sz="1600" dirty="0">
              <a:solidFill>
                <a:prstClr val="black"/>
              </a:solidFill>
              <a:latin typeface="Cambria" panose="02040503050406030204" pitchFamily="18" charset="0"/>
            </a:endParaRPr>
          </a:p>
          <a:p>
            <a:pPr marL="205740" lvl="1" indent="0" fontAlgn="auto">
              <a:spcBef>
                <a:spcPts val="0"/>
              </a:spcBef>
              <a:spcAft>
                <a:spcPts val="300"/>
              </a:spcAft>
              <a:buClr>
                <a:srgbClr val="A8CDD7">
                  <a:lumMod val="50000"/>
                </a:srgbClr>
              </a:buClr>
              <a:buNone/>
            </a:pPr>
            <a:endParaRPr lang="en-US" sz="1600" dirty="0">
              <a:solidFill>
                <a:prstClr val="black"/>
              </a:solidFill>
              <a:latin typeface="Cambria" panose="02040503050406030204" pitchFamily="18" charset="0"/>
            </a:endParaRPr>
          </a:p>
        </p:txBody>
      </p:sp>
      <p:sp>
        <p:nvSpPr>
          <p:cNvPr id="2" name="Rectangle 1"/>
          <p:cNvSpPr/>
          <p:nvPr/>
        </p:nvSpPr>
        <p:spPr>
          <a:xfrm>
            <a:off x="3415177" y="2664135"/>
            <a:ext cx="5520160" cy="830997"/>
          </a:xfrm>
          <a:prstGeom prst="rect">
            <a:avLst/>
          </a:prstGeom>
        </p:spPr>
        <p:txBody>
          <a:bodyPr wrap="square">
            <a:spAutoFit/>
          </a:bodyPr>
          <a:lstStyle/>
          <a:p>
            <a:pPr marL="171450" indent="-168275">
              <a:buFont typeface="Arial" panose="020B0604020202020204" pitchFamily="34" charset="0"/>
              <a:buChar char="•"/>
            </a:pPr>
            <a:r>
              <a:rPr lang="en-US" sz="1600" dirty="0" smtClean="0"/>
              <a:t>Disposable bath is a desirable form of bathing for patients who are unable to bathe themselves in critical care and long-term care settings</a:t>
            </a:r>
            <a:endParaRPr lang="en-US" sz="1600" dirty="0"/>
          </a:p>
        </p:txBody>
      </p:sp>
      <p:sp>
        <p:nvSpPr>
          <p:cNvPr id="11" name="Rectangle 10"/>
          <p:cNvSpPr/>
          <p:nvPr/>
        </p:nvSpPr>
        <p:spPr>
          <a:xfrm>
            <a:off x="161567" y="4783931"/>
            <a:ext cx="7449266" cy="169277"/>
          </a:xfrm>
          <a:prstGeom prst="rect">
            <a:avLst/>
          </a:prstGeom>
        </p:spPr>
        <p:txBody>
          <a:bodyPr wrap="square">
            <a:spAutoFit/>
          </a:bodyPr>
          <a:lstStyle/>
          <a:p>
            <a:r>
              <a:rPr lang="en-US" sz="500" dirty="0" smtClean="0">
                <a:solidFill>
                  <a:srgbClr val="222222"/>
                </a:solidFill>
                <a:latin typeface="+mn-lt"/>
              </a:rPr>
              <a:t>Larson</a:t>
            </a:r>
            <a:r>
              <a:rPr lang="en-US" sz="500" dirty="0">
                <a:solidFill>
                  <a:srgbClr val="222222"/>
                </a:solidFill>
                <a:latin typeface="+mn-lt"/>
              </a:rPr>
              <a:t>, E. L., </a:t>
            </a:r>
            <a:r>
              <a:rPr lang="en-US" sz="500" dirty="0" err="1">
                <a:solidFill>
                  <a:srgbClr val="222222"/>
                </a:solidFill>
                <a:latin typeface="+mn-lt"/>
              </a:rPr>
              <a:t>Ciliberti</a:t>
            </a:r>
            <a:r>
              <a:rPr lang="en-US" sz="500" dirty="0">
                <a:solidFill>
                  <a:srgbClr val="222222"/>
                </a:solidFill>
                <a:latin typeface="+mn-lt"/>
              </a:rPr>
              <a:t>, T., </a:t>
            </a:r>
            <a:r>
              <a:rPr lang="en-US" sz="500" dirty="0" err="1">
                <a:solidFill>
                  <a:srgbClr val="222222"/>
                </a:solidFill>
                <a:latin typeface="+mn-lt"/>
              </a:rPr>
              <a:t>Chantler</a:t>
            </a:r>
            <a:r>
              <a:rPr lang="en-US" sz="500" dirty="0">
                <a:solidFill>
                  <a:srgbClr val="222222"/>
                </a:solidFill>
                <a:latin typeface="+mn-lt"/>
              </a:rPr>
              <a:t>, C., Abraham, J., Lazaro, E. M., </a:t>
            </a:r>
            <a:r>
              <a:rPr lang="en-US" sz="500" dirty="0" err="1">
                <a:solidFill>
                  <a:srgbClr val="222222"/>
                </a:solidFill>
                <a:latin typeface="+mn-lt"/>
              </a:rPr>
              <a:t>Venturanza</a:t>
            </a:r>
            <a:r>
              <a:rPr lang="en-US" sz="500" dirty="0">
                <a:solidFill>
                  <a:srgbClr val="222222"/>
                </a:solidFill>
                <a:latin typeface="+mn-lt"/>
              </a:rPr>
              <a:t>, M., &amp; </a:t>
            </a:r>
            <a:r>
              <a:rPr lang="en-US" sz="500" dirty="0" err="1">
                <a:solidFill>
                  <a:srgbClr val="222222"/>
                </a:solidFill>
                <a:latin typeface="+mn-lt"/>
              </a:rPr>
              <a:t>Pancholi</a:t>
            </a:r>
            <a:r>
              <a:rPr lang="en-US" sz="500" dirty="0">
                <a:solidFill>
                  <a:srgbClr val="222222"/>
                </a:solidFill>
                <a:latin typeface="+mn-lt"/>
              </a:rPr>
              <a:t>, P. (2004). Comparison of traditional and disposable bed baths in critically ill patients. </a:t>
            </a:r>
            <a:r>
              <a:rPr lang="en-US" sz="500" i="1" dirty="0">
                <a:solidFill>
                  <a:srgbClr val="222222"/>
                </a:solidFill>
                <a:latin typeface="+mn-lt"/>
              </a:rPr>
              <a:t>American Journal of Critical Care</a:t>
            </a:r>
            <a:r>
              <a:rPr lang="en-US" sz="500" dirty="0">
                <a:solidFill>
                  <a:srgbClr val="222222"/>
                </a:solidFill>
                <a:latin typeface="+mn-lt"/>
              </a:rPr>
              <a:t>, </a:t>
            </a:r>
            <a:r>
              <a:rPr lang="en-US" sz="500" i="1" dirty="0">
                <a:solidFill>
                  <a:srgbClr val="222222"/>
                </a:solidFill>
                <a:latin typeface="+mn-lt"/>
              </a:rPr>
              <a:t>13</a:t>
            </a:r>
            <a:r>
              <a:rPr lang="en-US" sz="500" dirty="0">
                <a:solidFill>
                  <a:srgbClr val="222222"/>
                </a:solidFill>
                <a:latin typeface="+mn-lt"/>
              </a:rPr>
              <a:t>(3), 235-241.</a:t>
            </a:r>
            <a:endParaRPr lang="en-US" sz="500" dirty="0">
              <a:latin typeface="+mn-lt"/>
            </a:endParaRPr>
          </a:p>
        </p:txBody>
      </p:sp>
    </p:spTree>
    <p:extLst>
      <p:ext uri="{BB962C8B-B14F-4D97-AF65-F5344CB8AC3E}">
        <p14:creationId xmlns:p14="http://schemas.microsoft.com/office/powerpoint/2010/main" xmlns="" val="2522691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ctrTitle"/>
          </p:nvPr>
        </p:nvSpPr>
        <p:spPr>
          <a:xfrm>
            <a:off x="213004" y="332607"/>
            <a:ext cx="8385191" cy="930793"/>
          </a:xfrm>
          <a:prstGeom prst="rect">
            <a:avLst/>
          </a:prstGeom>
        </p:spPr>
        <p:txBody>
          <a:bodyPr/>
          <a:lstStyle/>
          <a:p>
            <a:r>
              <a:rPr lang="en-US" sz="2800" dirty="0" smtClean="0"/>
              <a:t>Maintenance:</a:t>
            </a:r>
            <a:r>
              <a:rPr lang="en-US" dirty="0" smtClean="0"/>
              <a:t/>
            </a:r>
            <a:br>
              <a:rPr lang="en-US" dirty="0" smtClean="0"/>
            </a:br>
            <a:r>
              <a:rPr lang="en-US" sz="1900" dirty="0" smtClean="0">
                <a:solidFill>
                  <a:schemeClr val="bg2"/>
                </a:solidFill>
              </a:rPr>
              <a:t>Patients bath basins as potential sources of infection</a:t>
            </a:r>
            <a:endParaRPr lang="en-US" sz="1900" baseline="30000" dirty="0">
              <a:solidFill>
                <a:schemeClr val="bg2"/>
              </a:solidFill>
            </a:endParaRPr>
          </a:p>
        </p:txBody>
      </p:sp>
      <p:sp>
        <p:nvSpPr>
          <p:cNvPr id="13" name="Rectangle 3"/>
          <p:cNvSpPr txBox="1">
            <a:spLocks noChangeArrowheads="1"/>
          </p:cNvSpPr>
          <p:nvPr/>
        </p:nvSpPr>
        <p:spPr>
          <a:xfrm>
            <a:off x="333949" y="1547324"/>
            <a:ext cx="8554213" cy="2704815"/>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Bef>
                <a:spcPts val="100"/>
              </a:spcBef>
              <a:spcAft>
                <a:spcPts val="100"/>
              </a:spcAft>
              <a:buNone/>
            </a:pPr>
            <a:r>
              <a:rPr lang="en-US" sz="1200" b="1" dirty="0">
                <a:latin typeface="Cambria" panose="02040503050406030204" pitchFamily="18" charset="0"/>
              </a:rPr>
              <a:t>Authors: </a:t>
            </a:r>
          </a:p>
          <a:p>
            <a:pPr marL="136922" indent="-9525" fontAlgn="auto">
              <a:spcBef>
                <a:spcPts val="100"/>
              </a:spcBef>
              <a:spcAft>
                <a:spcPts val="100"/>
              </a:spcAft>
              <a:buNone/>
            </a:pPr>
            <a:r>
              <a:rPr lang="en-US" sz="1150" dirty="0">
                <a:latin typeface="Cambria" panose="02040503050406030204" pitchFamily="18" charset="0"/>
              </a:rPr>
              <a:t>Debra Johnson, RN, BSN, OCN, CIC  </a:t>
            </a:r>
          </a:p>
          <a:p>
            <a:pPr marL="136922" indent="-9525" fontAlgn="auto">
              <a:spcBef>
                <a:spcPts val="100"/>
              </a:spcBef>
              <a:spcAft>
                <a:spcPts val="100"/>
              </a:spcAft>
              <a:buNone/>
            </a:pPr>
            <a:r>
              <a:rPr lang="en-US" sz="1150" dirty="0">
                <a:latin typeface="Cambria" panose="02040503050406030204" pitchFamily="18" charset="0"/>
              </a:rPr>
              <a:t>Lauri </a:t>
            </a:r>
            <a:r>
              <a:rPr lang="en-US" sz="1150" dirty="0" err="1">
                <a:latin typeface="Cambria" panose="02040503050406030204" pitchFamily="18" charset="0"/>
              </a:rPr>
              <a:t>Lineweaver</a:t>
            </a:r>
            <a:r>
              <a:rPr lang="en-US" sz="1150" dirty="0">
                <a:latin typeface="Cambria" panose="02040503050406030204" pitchFamily="18" charset="0"/>
              </a:rPr>
              <a:t>, RN, BSN, CCRN and </a:t>
            </a:r>
          </a:p>
          <a:p>
            <a:pPr marL="136922" indent="-9525" fontAlgn="auto">
              <a:spcBef>
                <a:spcPts val="100"/>
              </a:spcBef>
              <a:spcAft>
                <a:spcPts val="100"/>
              </a:spcAft>
              <a:buNone/>
            </a:pPr>
            <a:r>
              <a:rPr lang="en-US" sz="1150" dirty="0">
                <a:latin typeface="Cambria" panose="02040503050406030204" pitchFamily="18" charset="0"/>
              </a:rPr>
              <a:t>Lenora Maze, RN, MSN, </a:t>
            </a:r>
            <a:r>
              <a:rPr lang="en-US" sz="1150" dirty="0" smtClean="0">
                <a:latin typeface="Cambria" panose="02040503050406030204" pitchFamily="18" charset="0"/>
              </a:rPr>
              <a:t>CNRN</a:t>
            </a:r>
          </a:p>
          <a:p>
            <a:pPr marL="136922" indent="-9525" fontAlgn="auto">
              <a:spcBef>
                <a:spcPts val="100"/>
              </a:spcBef>
              <a:spcAft>
                <a:spcPts val="100"/>
              </a:spcAft>
              <a:buNone/>
            </a:pPr>
            <a:endParaRPr lang="en-US" sz="100" dirty="0">
              <a:latin typeface="Cambria" panose="02040503050406030204" pitchFamily="18" charset="0"/>
            </a:endParaRPr>
          </a:p>
          <a:p>
            <a:pPr fontAlgn="auto">
              <a:spcBef>
                <a:spcPts val="100"/>
              </a:spcBef>
              <a:spcAft>
                <a:spcPts val="100"/>
              </a:spcAft>
              <a:buNone/>
            </a:pPr>
            <a:r>
              <a:rPr lang="en-US" sz="1200" b="1" dirty="0">
                <a:latin typeface="Cambria" panose="02040503050406030204" pitchFamily="18" charset="0"/>
              </a:rPr>
              <a:t>Facility: </a:t>
            </a:r>
          </a:p>
          <a:p>
            <a:pPr marL="136922" indent="-9525" fontAlgn="auto">
              <a:spcBef>
                <a:spcPts val="100"/>
              </a:spcBef>
              <a:spcAft>
                <a:spcPts val="100"/>
              </a:spcAft>
              <a:buNone/>
            </a:pPr>
            <a:r>
              <a:rPr lang="en-US" sz="1150" dirty="0">
                <a:latin typeface="Cambria" panose="02040503050406030204" pitchFamily="18" charset="0"/>
              </a:rPr>
              <a:t>Multi-Center </a:t>
            </a:r>
            <a:r>
              <a:rPr lang="en-US" sz="1150" dirty="0" smtClean="0">
                <a:latin typeface="Cambria" panose="02040503050406030204" pitchFamily="18" charset="0"/>
              </a:rPr>
              <a:t>Study</a:t>
            </a:r>
          </a:p>
          <a:p>
            <a:pPr marL="136922" indent="-9525" fontAlgn="auto">
              <a:spcBef>
                <a:spcPts val="100"/>
              </a:spcBef>
              <a:spcAft>
                <a:spcPts val="100"/>
              </a:spcAft>
              <a:buNone/>
            </a:pPr>
            <a:endParaRPr lang="en-US" sz="100" b="1" i="1" dirty="0">
              <a:latin typeface="Cambria" panose="02040503050406030204" pitchFamily="18" charset="0"/>
            </a:endParaRPr>
          </a:p>
          <a:p>
            <a:pPr fontAlgn="auto">
              <a:spcBef>
                <a:spcPts val="100"/>
              </a:spcBef>
              <a:spcAft>
                <a:spcPts val="100"/>
              </a:spcAft>
              <a:buNone/>
            </a:pPr>
            <a:r>
              <a:rPr lang="en-US" sz="1200" b="1" dirty="0">
                <a:latin typeface="Cambria" panose="02040503050406030204" pitchFamily="18" charset="0"/>
              </a:rPr>
              <a:t>Background:</a:t>
            </a:r>
            <a:endParaRPr lang="en-US" sz="1200" dirty="0">
              <a:latin typeface="Cambria" panose="02040503050406030204" pitchFamily="18" charset="0"/>
            </a:endParaRPr>
          </a:p>
          <a:p>
            <a:pPr marL="136922" indent="-9525" fontAlgn="auto">
              <a:spcBef>
                <a:spcPts val="100"/>
              </a:spcBef>
              <a:spcAft>
                <a:spcPts val="100"/>
              </a:spcAft>
              <a:buNone/>
            </a:pPr>
            <a:r>
              <a:rPr lang="en-US" sz="1150" dirty="0">
                <a:latin typeface="Cambria" panose="02040503050406030204" pitchFamily="18" charset="0"/>
              </a:rPr>
              <a:t>Nosocomial infections are a burden on US healthcare and are linked to patient deaths.  This study aimed to identify and quantify bacteria in patient bath basins and evaluated the basins as </a:t>
            </a:r>
            <a:r>
              <a:rPr lang="en-US" sz="1150" dirty="0" smtClean="0">
                <a:latin typeface="Cambria" panose="02040503050406030204" pitchFamily="18" charset="0"/>
              </a:rPr>
              <a:t>a potential </a:t>
            </a:r>
            <a:r>
              <a:rPr lang="en-US" sz="1150" dirty="0">
                <a:latin typeface="Cambria" panose="02040503050406030204" pitchFamily="18" charset="0"/>
              </a:rPr>
              <a:t>risk factor for </a:t>
            </a:r>
            <a:r>
              <a:rPr lang="en-US" sz="1150" dirty="0" smtClean="0">
                <a:latin typeface="Cambria" panose="02040503050406030204" pitchFamily="18" charset="0"/>
              </a:rPr>
              <a:t>HAIs.</a:t>
            </a:r>
          </a:p>
          <a:p>
            <a:pPr marL="136922" indent="-9525" fontAlgn="auto">
              <a:spcBef>
                <a:spcPts val="100"/>
              </a:spcBef>
              <a:spcAft>
                <a:spcPts val="100"/>
              </a:spcAft>
              <a:buNone/>
            </a:pPr>
            <a:endParaRPr lang="en-US" sz="100" b="1" dirty="0">
              <a:latin typeface="Cambria" panose="02040503050406030204" pitchFamily="18" charset="0"/>
            </a:endParaRPr>
          </a:p>
          <a:p>
            <a:pPr fontAlgn="auto">
              <a:spcBef>
                <a:spcPts val="100"/>
              </a:spcBef>
              <a:spcAft>
                <a:spcPts val="100"/>
              </a:spcAft>
              <a:buNone/>
            </a:pPr>
            <a:r>
              <a:rPr lang="en-US" sz="1200" b="1" dirty="0">
                <a:latin typeface="Cambria" panose="02040503050406030204" pitchFamily="18" charset="0"/>
              </a:rPr>
              <a:t>Intervention:   </a:t>
            </a:r>
          </a:p>
          <a:p>
            <a:pPr marL="136922" indent="-9525" fontAlgn="auto">
              <a:spcBef>
                <a:spcPts val="100"/>
              </a:spcBef>
              <a:spcAft>
                <a:spcPts val="100"/>
              </a:spcAft>
              <a:buNone/>
            </a:pPr>
            <a:r>
              <a:rPr lang="en-US" sz="1150" dirty="0">
                <a:latin typeface="Cambria" panose="02040503050406030204" pitchFamily="18" charset="0"/>
              </a:rPr>
              <a:t>Prospective study at 3 acute care facilities.  92 basins were sampled for bacteria</a:t>
            </a:r>
            <a:r>
              <a:rPr lang="en-US" sz="1150" dirty="0" smtClean="0">
                <a:latin typeface="Cambria" panose="02040503050406030204" pitchFamily="18" charset="0"/>
              </a:rPr>
              <a:t>.</a:t>
            </a:r>
          </a:p>
          <a:p>
            <a:pPr marL="136922" indent="-9525" fontAlgn="auto">
              <a:spcBef>
                <a:spcPts val="100"/>
              </a:spcBef>
              <a:spcAft>
                <a:spcPts val="100"/>
              </a:spcAft>
              <a:buNone/>
            </a:pPr>
            <a:endParaRPr lang="en-US" sz="100" dirty="0">
              <a:latin typeface="Cambria" panose="02040503050406030204" pitchFamily="18" charset="0"/>
            </a:endParaRPr>
          </a:p>
          <a:p>
            <a:pPr fontAlgn="auto">
              <a:spcBef>
                <a:spcPts val="100"/>
              </a:spcBef>
              <a:spcAft>
                <a:spcPts val="100"/>
              </a:spcAft>
              <a:buNone/>
            </a:pPr>
            <a:r>
              <a:rPr lang="en-US" sz="1200" b="1" dirty="0">
                <a:latin typeface="Cambria" panose="02040503050406030204" pitchFamily="18" charset="0"/>
              </a:rPr>
              <a:t>Conclusion:   </a:t>
            </a:r>
          </a:p>
          <a:p>
            <a:pPr marL="136922" indent="-9525" fontAlgn="auto">
              <a:spcBef>
                <a:spcPts val="100"/>
              </a:spcBef>
              <a:spcAft>
                <a:spcPts val="100"/>
              </a:spcAft>
              <a:buNone/>
            </a:pPr>
            <a:r>
              <a:rPr lang="en-US" sz="1100" dirty="0">
                <a:latin typeface="Cambria" panose="02040503050406030204" pitchFamily="18" charset="0"/>
              </a:rPr>
              <a:t>Some form of bacteria grew in 98% of the basins sampled.  Gram-negative bacteria grew in 32% of the basins.  MRSA grew in 8% of basins sampled.  MRSA was found in the basin of a patient that was not a carrier of MRSA.  Bath basins are a reservoir for bacteria and may be a source of transmission of HAI’s.</a:t>
            </a:r>
          </a:p>
        </p:txBody>
      </p:sp>
      <p:pic>
        <p:nvPicPr>
          <p:cNvPr id="14" name="Picture 4" descr="Johnson et al - AJCC Jan 2009 - Patients Bath Basins as Potential Sources of Infection - A Multicenter Sampling Study_Page_01"/>
          <p:cNvPicPr>
            <a:picLocks noChangeAspect="1" noChangeArrowheads="1"/>
          </p:cNvPicPr>
          <p:nvPr/>
        </p:nvPicPr>
        <p:blipFill>
          <a:blip r:embed="rId3" cstate="print"/>
          <a:srcRect/>
          <a:stretch>
            <a:fillRect/>
          </a:stretch>
        </p:blipFill>
        <p:spPr bwMode="auto">
          <a:xfrm>
            <a:off x="5973374" y="1350759"/>
            <a:ext cx="1057973" cy="1371600"/>
          </a:xfrm>
          <a:prstGeom prst="rect">
            <a:avLst/>
          </a:prstGeom>
          <a:noFill/>
          <a:ln w="3175">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15" name="Rectangle 14"/>
          <p:cNvSpPr/>
          <p:nvPr/>
        </p:nvSpPr>
        <p:spPr>
          <a:xfrm>
            <a:off x="7097737" y="1350759"/>
            <a:ext cx="1783337" cy="1371600"/>
          </a:xfrm>
          <a:prstGeom prst="rect">
            <a:avLst/>
          </a:prstGeom>
          <a:gradFill>
            <a:gsLst>
              <a:gs pos="0">
                <a:schemeClr val="accent1">
                  <a:tint val="37000"/>
                  <a:satMod val="300000"/>
                </a:schemeClr>
              </a:gs>
              <a:gs pos="100000">
                <a:schemeClr val="accent1">
                  <a:tint val="15000"/>
                  <a:satMod val="350000"/>
                </a:schemeClr>
              </a:gs>
            </a:gsLst>
          </a:gra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nchor="ctr">
            <a:spAutoFit/>
          </a:bodyPr>
          <a:lstStyle/>
          <a:p>
            <a:pPr marL="0" lvl="1" algn="ctr"/>
            <a:r>
              <a:rPr lang="en-US" sz="1200" dirty="0">
                <a:latin typeface="Cambria" panose="02040503050406030204" pitchFamily="18" charset="0"/>
              </a:rPr>
              <a:t>[The research] </a:t>
            </a:r>
            <a:r>
              <a:rPr lang="en-US" sz="1200" i="1" dirty="0">
                <a:latin typeface="Cambria" panose="02040503050406030204" pitchFamily="18" charset="0"/>
              </a:rPr>
              <a:t>“justified and validated what I thought was going on already.  These basins are basically cootie carriers.” </a:t>
            </a:r>
            <a:endParaRPr lang="en-US" sz="1200" i="1" dirty="0" smtClean="0">
              <a:latin typeface="Cambria" panose="02040503050406030204" pitchFamily="18" charset="0"/>
            </a:endParaRPr>
          </a:p>
          <a:p>
            <a:pPr marL="0" lvl="1" algn="r"/>
            <a:r>
              <a:rPr lang="en-US" sz="1200" i="1" dirty="0" smtClean="0">
                <a:latin typeface="Cambria" panose="02040503050406030204" pitchFamily="18" charset="0"/>
              </a:rPr>
              <a:t>– </a:t>
            </a:r>
            <a:r>
              <a:rPr lang="en-US" sz="1200" dirty="0">
                <a:latin typeface="Cambria" panose="02040503050406030204" pitchFamily="18" charset="0"/>
              </a:rPr>
              <a:t>Deb Johnson</a:t>
            </a:r>
          </a:p>
        </p:txBody>
      </p:sp>
      <p:sp>
        <p:nvSpPr>
          <p:cNvPr id="16" name="Rectangle 15"/>
          <p:cNvSpPr/>
          <p:nvPr/>
        </p:nvSpPr>
        <p:spPr>
          <a:xfrm>
            <a:off x="333949" y="1336583"/>
            <a:ext cx="4286250" cy="300082"/>
          </a:xfrm>
          <a:prstGeom prst="rect">
            <a:avLst/>
          </a:prstGeom>
        </p:spPr>
        <p:txBody>
          <a:bodyPr wrap="square">
            <a:spAutoFit/>
          </a:bodyPr>
          <a:lstStyle/>
          <a:p>
            <a:pPr fontAlgn="auto">
              <a:spcAft>
                <a:spcPts val="0"/>
              </a:spcAft>
            </a:pPr>
            <a:r>
              <a:rPr lang="en-US" sz="1350" u="sng" dirty="0" smtClean="0">
                <a:latin typeface="+mj-lt"/>
              </a:rPr>
              <a:t>A multi-center sampling study</a:t>
            </a:r>
            <a:endParaRPr lang="en-US" sz="1350" u="sng" dirty="0">
              <a:latin typeface="+mj-lt"/>
            </a:endParaRPr>
          </a:p>
        </p:txBody>
      </p:sp>
      <p:sp>
        <p:nvSpPr>
          <p:cNvPr id="7" name="Rectangle 5"/>
          <p:cNvSpPr>
            <a:spLocks noChangeArrowheads="1"/>
          </p:cNvSpPr>
          <p:nvPr/>
        </p:nvSpPr>
        <p:spPr bwMode="auto">
          <a:xfrm>
            <a:off x="170140" y="4774700"/>
            <a:ext cx="5203669" cy="169277"/>
          </a:xfrm>
          <a:prstGeom prst="rect">
            <a:avLst/>
          </a:prstGeom>
          <a:noFill/>
          <a:ln w="9525">
            <a:noFill/>
            <a:miter lim="800000"/>
            <a:headEnd/>
            <a:tailEnd/>
          </a:ln>
          <a:effectLst/>
        </p:spPr>
        <p:txBody>
          <a:bodyPr wrap="none" anchor="ctr">
            <a:spAutoFit/>
          </a:bodyPr>
          <a:lstStyle/>
          <a:p>
            <a:pPr fontAlgn="auto">
              <a:spcAft>
                <a:spcPts val="0"/>
              </a:spcAft>
              <a:buClrTx/>
            </a:pPr>
            <a:r>
              <a:rPr lang="en-US" sz="500" dirty="0" smtClean="0"/>
              <a:t>Johnson</a:t>
            </a:r>
            <a:r>
              <a:rPr lang="en-US" sz="500" dirty="0"/>
              <a:t>, D., </a:t>
            </a:r>
            <a:r>
              <a:rPr lang="en-US" sz="500" dirty="0" err="1"/>
              <a:t>Lineweaver</a:t>
            </a:r>
            <a:r>
              <a:rPr lang="en-US" sz="500" dirty="0"/>
              <a:t>, L., &amp; Maze, L. M. (2009). Patients’ bath basins as potential sources of infection: a multicenter sampling study. </a:t>
            </a:r>
            <a:r>
              <a:rPr lang="en-US" sz="500" i="1" dirty="0"/>
              <a:t>American Journal of Critical Care</a:t>
            </a:r>
            <a:r>
              <a:rPr lang="en-US" sz="500" dirty="0"/>
              <a:t>, </a:t>
            </a:r>
            <a:r>
              <a:rPr lang="en-US" sz="500" i="1" dirty="0"/>
              <a:t>18</a:t>
            </a:r>
            <a:r>
              <a:rPr lang="en-US" sz="500" dirty="0"/>
              <a:t>(1), 31-40.</a:t>
            </a:r>
            <a:endParaRPr lang="en-US" sz="500" dirty="0">
              <a:solidFill>
                <a:prstClr val="black"/>
              </a:solidFill>
            </a:endParaRPr>
          </a:p>
        </p:txBody>
      </p:sp>
    </p:spTree>
    <p:extLst>
      <p:ext uri="{BB962C8B-B14F-4D97-AF65-F5344CB8AC3E}">
        <p14:creationId xmlns:p14="http://schemas.microsoft.com/office/powerpoint/2010/main" xmlns="" val="34137058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ctrTitle"/>
          </p:nvPr>
        </p:nvSpPr>
        <p:spPr>
          <a:xfrm>
            <a:off x="213004" y="148310"/>
            <a:ext cx="8385191" cy="930793"/>
          </a:xfrm>
          <a:prstGeom prst="rect">
            <a:avLst/>
          </a:prstGeom>
        </p:spPr>
        <p:txBody>
          <a:bodyPr/>
          <a:lstStyle/>
          <a:p>
            <a:r>
              <a:rPr lang="en-US" sz="2800" dirty="0" smtClean="0"/>
              <a:t>Maintenance:</a:t>
            </a:r>
            <a:r>
              <a:rPr lang="en-US" dirty="0" smtClean="0"/>
              <a:t/>
            </a:r>
            <a:br>
              <a:rPr lang="en-US" dirty="0" smtClean="0"/>
            </a:br>
            <a:r>
              <a:rPr lang="en-US" sz="1900" dirty="0" smtClean="0">
                <a:solidFill>
                  <a:schemeClr val="bg2"/>
                </a:solidFill>
              </a:rPr>
              <a:t>Removal of bath basins to reduce </a:t>
            </a:r>
            <a:br>
              <a:rPr lang="en-US" sz="1900" dirty="0" smtClean="0">
                <a:solidFill>
                  <a:schemeClr val="bg2"/>
                </a:solidFill>
              </a:rPr>
            </a:br>
            <a:r>
              <a:rPr lang="en-US" sz="1900" dirty="0" smtClean="0">
                <a:solidFill>
                  <a:schemeClr val="bg2"/>
                </a:solidFill>
              </a:rPr>
              <a:t>catheter-associated urinary tract infections</a:t>
            </a:r>
            <a:endParaRPr lang="en-US" sz="1900" baseline="30000" dirty="0">
              <a:solidFill>
                <a:schemeClr val="bg2"/>
              </a:solidFill>
            </a:endParaRPr>
          </a:p>
        </p:txBody>
      </p:sp>
      <p:sp>
        <p:nvSpPr>
          <p:cNvPr id="7" name="Rectangle 3"/>
          <p:cNvSpPr txBox="1">
            <a:spLocks noChangeArrowheads="1"/>
          </p:cNvSpPr>
          <p:nvPr/>
        </p:nvSpPr>
        <p:spPr>
          <a:xfrm>
            <a:off x="347330" y="1403496"/>
            <a:ext cx="8591107" cy="3239386"/>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Bef>
                <a:spcPts val="0"/>
              </a:spcBef>
              <a:spcAft>
                <a:spcPts val="100"/>
              </a:spcAft>
              <a:buNone/>
            </a:pPr>
            <a:r>
              <a:rPr lang="en-US" sz="1300" b="1" u="sng" dirty="0">
                <a:latin typeface="Cambria" panose="02040503050406030204" pitchFamily="18" charset="0"/>
              </a:rPr>
              <a:t>Authors</a:t>
            </a:r>
            <a:r>
              <a:rPr lang="en-US" sz="1300" b="1" dirty="0">
                <a:latin typeface="Cambria" panose="02040503050406030204" pitchFamily="18" charset="0"/>
              </a:rPr>
              <a:t>:  </a:t>
            </a:r>
          </a:p>
          <a:p>
            <a:pPr marL="136922" indent="-9525" fontAlgn="auto">
              <a:spcBef>
                <a:spcPts val="0"/>
              </a:spcBef>
              <a:spcAft>
                <a:spcPts val="1000"/>
              </a:spcAft>
              <a:buNone/>
            </a:pPr>
            <a:r>
              <a:rPr lang="en-US" sz="1200" dirty="0">
                <a:latin typeface="Cambria" panose="02040503050406030204" pitchFamily="18" charset="0"/>
              </a:rPr>
              <a:t>Susanne Stone, RN, BSN, CIC; Donna Chaffee, RN; Kenneth </a:t>
            </a:r>
            <a:r>
              <a:rPr lang="en-US" sz="1200" dirty="0" err="1">
                <a:latin typeface="Cambria" panose="02040503050406030204" pitchFamily="18" charset="0"/>
              </a:rPr>
              <a:t>Rowin</a:t>
            </a:r>
            <a:r>
              <a:rPr lang="en-US" sz="1200" dirty="0">
                <a:latin typeface="Cambria" panose="02040503050406030204" pitchFamily="18" charset="0"/>
              </a:rPr>
              <a:t>, MD; Marco </a:t>
            </a:r>
            <a:r>
              <a:rPr lang="en-US" sz="1200" dirty="0" err="1">
                <a:latin typeface="Cambria" panose="02040503050406030204" pitchFamily="18" charset="0"/>
              </a:rPr>
              <a:t>Chasin</a:t>
            </a:r>
            <a:r>
              <a:rPr lang="en-US" sz="1200" dirty="0">
                <a:latin typeface="Cambria" panose="02040503050406030204" pitchFamily="18" charset="0"/>
              </a:rPr>
              <a:t>, MD</a:t>
            </a:r>
          </a:p>
          <a:p>
            <a:pPr fontAlgn="auto">
              <a:spcBef>
                <a:spcPts val="0"/>
              </a:spcBef>
              <a:spcAft>
                <a:spcPts val="100"/>
              </a:spcAft>
              <a:buNone/>
            </a:pPr>
            <a:r>
              <a:rPr lang="en-US" sz="1300" b="1" u="sng" dirty="0">
                <a:latin typeface="Cambria" panose="02040503050406030204" pitchFamily="18" charset="0"/>
              </a:rPr>
              <a:t>Facility</a:t>
            </a:r>
            <a:r>
              <a:rPr lang="en-US" sz="1300" b="1" dirty="0">
                <a:latin typeface="Cambria" panose="02040503050406030204" pitchFamily="18" charset="0"/>
              </a:rPr>
              <a:t>:  </a:t>
            </a:r>
          </a:p>
          <a:p>
            <a:pPr marL="136922" indent="-9525" fontAlgn="auto">
              <a:spcBef>
                <a:spcPts val="0"/>
              </a:spcBef>
              <a:spcAft>
                <a:spcPts val="1000"/>
              </a:spcAft>
              <a:buNone/>
            </a:pPr>
            <a:r>
              <a:rPr lang="en-US" sz="1200" dirty="0">
                <a:latin typeface="Cambria" panose="02040503050406030204" pitchFamily="18" charset="0"/>
              </a:rPr>
              <a:t>Good Samaritan Hospital</a:t>
            </a:r>
            <a:endParaRPr lang="en-US" sz="1200" b="1" i="1" dirty="0">
              <a:latin typeface="Cambria" panose="02040503050406030204" pitchFamily="18" charset="0"/>
            </a:endParaRPr>
          </a:p>
          <a:p>
            <a:pPr fontAlgn="auto">
              <a:spcBef>
                <a:spcPts val="0"/>
              </a:spcBef>
              <a:spcAft>
                <a:spcPts val="100"/>
              </a:spcAft>
              <a:buNone/>
            </a:pPr>
            <a:r>
              <a:rPr lang="en-US" sz="1300" b="1" u="sng" dirty="0">
                <a:latin typeface="Cambria" panose="02040503050406030204" pitchFamily="18" charset="0"/>
              </a:rPr>
              <a:t>Background</a:t>
            </a:r>
            <a:r>
              <a:rPr lang="en-US" sz="1300" b="1" dirty="0">
                <a:latin typeface="Cambria" panose="02040503050406030204" pitchFamily="18" charset="0"/>
              </a:rPr>
              <a:t>:</a:t>
            </a:r>
            <a:r>
              <a:rPr lang="en-US" sz="1300" dirty="0">
                <a:latin typeface="Cambria" panose="02040503050406030204" pitchFamily="18" charset="0"/>
              </a:rPr>
              <a:t>  </a:t>
            </a:r>
          </a:p>
          <a:p>
            <a:pPr indent="-1191" fontAlgn="auto">
              <a:spcBef>
                <a:spcPts val="0"/>
              </a:spcBef>
              <a:spcAft>
                <a:spcPts val="1000"/>
              </a:spcAft>
              <a:buNone/>
            </a:pPr>
            <a:r>
              <a:rPr lang="en-US" sz="1200" dirty="0">
                <a:latin typeface="Cambria" panose="02040503050406030204" pitchFamily="18" charset="0"/>
              </a:rPr>
              <a:t>The facility noted an upward trend in urinary tract infections.  In May 2009 the bath basins were removed to study the effect on </a:t>
            </a:r>
            <a:r>
              <a:rPr lang="en-US" sz="1200" dirty="0" smtClean="0">
                <a:latin typeface="Cambria" panose="02040503050406030204" pitchFamily="18" charset="0"/>
              </a:rPr>
              <a:t>CAUTIs</a:t>
            </a:r>
            <a:r>
              <a:rPr lang="en-US" sz="1200" dirty="0">
                <a:latin typeface="Cambria" panose="02040503050406030204" pitchFamily="18" charset="0"/>
              </a:rPr>
              <a:t>.</a:t>
            </a:r>
            <a:endParaRPr lang="en-US" sz="1200" b="1" dirty="0">
              <a:latin typeface="Cambria" panose="02040503050406030204" pitchFamily="18" charset="0"/>
            </a:endParaRPr>
          </a:p>
          <a:p>
            <a:pPr fontAlgn="auto">
              <a:spcBef>
                <a:spcPts val="0"/>
              </a:spcBef>
              <a:spcAft>
                <a:spcPts val="100"/>
              </a:spcAft>
              <a:buNone/>
            </a:pPr>
            <a:r>
              <a:rPr lang="en-US" sz="1300" b="1" u="sng" dirty="0">
                <a:latin typeface="Cambria" panose="02040503050406030204" pitchFamily="18" charset="0"/>
              </a:rPr>
              <a:t>Intervention</a:t>
            </a:r>
            <a:r>
              <a:rPr lang="en-US" sz="1300" b="1" dirty="0">
                <a:latin typeface="Cambria" panose="02040503050406030204" pitchFamily="18" charset="0"/>
              </a:rPr>
              <a:t>:  </a:t>
            </a:r>
          </a:p>
          <a:p>
            <a:pPr indent="-1191" fontAlgn="auto">
              <a:spcBef>
                <a:spcPts val="0"/>
              </a:spcBef>
              <a:spcAft>
                <a:spcPts val="1000"/>
              </a:spcAft>
              <a:buNone/>
            </a:pPr>
            <a:r>
              <a:rPr lang="en-US" sz="1200" dirty="0">
                <a:latin typeface="Cambria" panose="02040503050406030204" pitchFamily="18" charset="0"/>
              </a:rPr>
              <a:t>6 month study, 2 med-</a:t>
            </a:r>
            <a:r>
              <a:rPr lang="en-US" sz="1200" dirty="0" err="1">
                <a:latin typeface="Cambria" panose="02040503050406030204" pitchFamily="18" charset="0"/>
              </a:rPr>
              <a:t>surg</a:t>
            </a:r>
            <a:r>
              <a:rPr lang="en-US" sz="1200" dirty="0">
                <a:latin typeface="Cambria" panose="02040503050406030204" pitchFamily="18" charset="0"/>
              </a:rPr>
              <a:t> units that accounted for 30-40% of Foley catheter usage.  Examined the effects of replacing the basins with pre-packaged bath cloths on the </a:t>
            </a:r>
            <a:r>
              <a:rPr lang="en-US" sz="1200" dirty="0" smtClean="0">
                <a:latin typeface="Cambria" panose="02040503050406030204" pitchFamily="18" charset="0"/>
              </a:rPr>
              <a:t>units’ </a:t>
            </a:r>
            <a:r>
              <a:rPr lang="en-US" sz="1200" dirty="0">
                <a:latin typeface="Cambria" panose="02040503050406030204" pitchFamily="18" charset="0"/>
              </a:rPr>
              <a:t>CAUTI rates. </a:t>
            </a:r>
          </a:p>
          <a:p>
            <a:pPr fontAlgn="auto">
              <a:spcBef>
                <a:spcPts val="0"/>
              </a:spcBef>
              <a:spcAft>
                <a:spcPts val="100"/>
              </a:spcAft>
              <a:buNone/>
            </a:pPr>
            <a:r>
              <a:rPr lang="en-US" sz="1300" b="1" u="sng" dirty="0">
                <a:latin typeface="Cambria" panose="02040503050406030204" pitchFamily="18" charset="0"/>
              </a:rPr>
              <a:t>Conclusion</a:t>
            </a:r>
            <a:r>
              <a:rPr lang="en-US" sz="1300" b="1" dirty="0">
                <a:latin typeface="Cambria" panose="02040503050406030204" pitchFamily="18" charset="0"/>
              </a:rPr>
              <a:t>:</a:t>
            </a:r>
          </a:p>
          <a:p>
            <a:pPr marL="127397" lvl="1" indent="0" fontAlgn="auto">
              <a:spcBef>
                <a:spcPts val="0"/>
              </a:spcBef>
              <a:spcAft>
                <a:spcPts val="1000"/>
              </a:spcAft>
              <a:buNone/>
            </a:pPr>
            <a:r>
              <a:rPr lang="en-US" sz="1200" dirty="0" smtClean="0">
                <a:latin typeface="Cambria" panose="02040503050406030204" pitchFamily="18" charset="0"/>
              </a:rPr>
              <a:t>Removing bath </a:t>
            </a:r>
            <a:r>
              <a:rPr lang="en-US" sz="1200" dirty="0">
                <a:latin typeface="Cambria" panose="02040503050406030204" pitchFamily="18" charset="0"/>
              </a:rPr>
              <a:t>basins and replacing them with pre-packaged bath resulted in a </a:t>
            </a:r>
            <a:r>
              <a:rPr lang="en-US" sz="1200" b="1" dirty="0">
                <a:latin typeface="Cambria" panose="02040503050406030204" pitchFamily="18" charset="0"/>
              </a:rPr>
              <a:t>STATISTICALLY SIGNIFICANT</a:t>
            </a:r>
            <a:r>
              <a:rPr lang="en-US" sz="1200" dirty="0">
                <a:latin typeface="Cambria" panose="02040503050406030204" pitchFamily="18" charset="0"/>
              </a:rPr>
              <a:t> reduction in </a:t>
            </a:r>
            <a:r>
              <a:rPr lang="en-US" sz="1200" dirty="0" smtClean="0">
                <a:latin typeface="Cambria" panose="02040503050406030204" pitchFamily="18" charset="0"/>
              </a:rPr>
              <a:t>CAUTIs </a:t>
            </a:r>
            <a:r>
              <a:rPr lang="en-US" sz="1200" dirty="0">
                <a:latin typeface="Cambria" panose="02040503050406030204" pitchFamily="18" charset="0"/>
              </a:rPr>
              <a:t>from 4.42 to .46 per </a:t>
            </a:r>
            <a:r>
              <a:rPr lang="en-US" sz="1200" dirty="0" smtClean="0">
                <a:latin typeface="Cambria" panose="02040503050406030204" pitchFamily="18" charset="0"/>
              </a:rPr>
              <a:t>1,000 </a:t>
            </a:r>
            <a:r>
              <a:rPr lang="en-US" sz="1200" dirty="0">
                <a:latin typeface="Cambria" panose="02040503050406030204" pitchFamily="18" charset="0"/>
              </a:rPr>
              <a:t>catheter </a:t>
            </a:r>
            <a:r>
              <a:rPr lang="en-US" sz="1200" dirty="0" smtClean="0">
                <a:latin typeface="Cambria" panose="02040503050406030204" pitchFamily="18" charset="0"/>
              </a:rPr>
              <a:t>days, 89.5</a:t>
            </a:r>
            <a:r>
              <a:rPr lang="en-US" sz="1200" dirty="0">
                <a:latin typeface="Cambria" panose="02040503050406030204" pitchFamily="18" charset="0"/>
              </a:rPr>
              <a:t>% reduction.  The incidence of CAUTI was reduced to 0 within 1 month of initiating use and remained 0 through the end of April 2010, except for a slight spike in November 2009</a:t>
            </a:r>
            <a:r>
              <a:rPr lang="en-US" sz="1200" dirty="0" smtClean="0">
                <a:latin typeface="Cambria" panose="02040503050406030204" pitchFamily="18" charset="0"/>
              </a:rPr>
              <a:t>.</a:t>
            </a:r>
            <a:endParaRPr lang="en-US" sz="1200" dirty="0">
              <a:latin typeface="Cambria" panose="02040503050406030204" pitchFamily="18" charset="0"/>
            </a:endParaRPr>
          </a:p>
        </p:txBody>
      </p:sp>
      <p:sp>
        <p:nvSpPr>
          <p:cNvPr id="2" name="Rectangle 1"/>
          <p:cNvSpPr/>
          <p:nvPr/>
        </p:nvSpPr>
        <p:spPr>
          <a:xfrm>
            <a:off x="171754" y="4770570"/>
            <a:ext cx="4572000" cy="169277"/>
          </a:xfrm>
          <a:prstGeom prst="rect">
            <a:avLst/>
          </a:prstGeom>
        </p:spPr>
        <p:txBody>
          <a:bodyPr>
            <a:spAutoFit/>
          </a:bodyPr>
          <a:lstStyle/>
          <a:p>
            <a:pPr fontAlgn="auto">
              <a:spcAft>
                <a:spcPts val="0"/>
              </a:spcAft>
              <a:buClrTx/>
            </a:pPr>
            <a:r>
              <a:rPr lang="en-US" sz="500" dirty="0" smtClean="0"/>
              <a:t>Stone</a:t>
            </a:r>
            <a:r>
              <a:rPr lang="en-US" sz="500" dirty="0"/>
              <a:t>, S., Chaffee, D., </a:t>
            </a:r>
            <a:r>
              <a:rPr lang="en-US" sz="500" dirty="0" err="1"/>
              <a:t>Rowin</a:t>
            </a:r>
            <a:r>
              <a:rPr lang="en-US" sz="500" dirty="0"/>
              <a:t>, K., &amp; </a:t>
            </a:r>
            <a:r>
              <a:rPr lang="en-US" sz="500" dirty="0" err="1"/>
              <a:t>Chasin</a:t>
            </a:r>
            <a:r>
              <a:rPr lang="en-US" sz="500" dirty="0"/>
              <a:t>, M. (2010). Removal of bath basins to reduce catheter-associated urinary tract infections. </a:t>
            </a:r>
            <a:r>
              <a:rPr lang="en-US" sz="500" i="1" dirty="0"/>
              <a:t>Poster presented at APIC</a:t>
            </a:r>
            <a:r>
              <a:rPr lang="en-US" sz="500" dirty="0"/>
              <a:t>.</a:t>
            </a:r>
          </a:p>
        </p:txBody>
      </p:sp>
    </p:spTree>
    <p:extLst>
      <p:ext uri="{BB962C8B-B14F-4D97-AF65-F5344CB8AC3E}">
        <p14:creationId xmlns:p14="http://schemas.microsoft.com/office/powerpoint/2010/main" xmlns="" val="18681957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ctrTitle"/>
          </p:nvPr>
        </p:nvSpPr>
        <p:spPr>
          <a:xfrm>
            <a:off x="213004" y="148310"/>
            <a:ext cx="6449053" cy="930793"/>
          </a:xfrm>
          <a:prstGeom prst="rect">
            <a:avLst/>
          </a:prstGeom>
        </p:spPr>
        <p:txBody>
          <a:bodyPr/>
          <a:lstStyle/>
          <a:p>
            <a:r>
              <a:rPr lang="en-US" sz="2800" dirty="0" smtClean="0"/>
              <a:t>Maintenance:</a:t>
            </a:r>
            <a:r>
              <a:rPr lang="en-US" dirty="0" smtClean="0"/>
              <a:t/>
            </a:r>
            <a:br>
              <a:rPr lang="en-US" dirty="0" smtClean="0"/>
            </a:br>
            <a:r>
              <a:rPr lang="en-US" sz="1900" dirty="0" smtClean="0">
                <a:solidFill>
                  <a:schemeClr val="bg2"/>
                </a:solidFill>
              </a:rPr>
              <a:t>Removal of bath basins to reduce </a:t>
            </a:r>
            <a:br>
              <a:rPr lang="en-US" sz="1900" dirty="0" smtClean="0">
                <a:solidFill>
                  <a:schemeClr val="bg2"/>
                </a:solidFill>
              </a:rPr>
            </a:br>
            <a:r>
              <a:rPr lang="en-US" sz="1900" dirty="0" smtClean="0">
                <a:solidFill>
                  <a:schemeClr val="bg2"/>
                </a:solidFill>
              </a:rPr>
              <a:t>catheter-associated urinary tract infections</a:t>
            </a:r>
            <a:endParaRPr lang="en-US" sz="1900" dirty="0">
              <a:solidFill>
                <a:schemeClr val="bg2"/>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84768" y="1324973"/>
            <a:ext cx="6574465" cy="34105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171754" y="4770570"/>
            <a:ext cx="4572000" cy="169277"/>
          </a:xfrm>
          <a:prstGeom prst="rect">
            <a:avLst/>
          </a:prstGeom>
        </p:spPr>
        <p:txBody>
          <a:bodyPr>
            <a:spAutoFit/>
          </a:bodyPr>
          <a:lstStyle/>
          <a:p>
            <a:pPr fontAlgn="auto">
              <a:spcAft>
                <a:spcPts val="0"/>
              </a:spcAft>
              <a:buClrTx/>
            </a:pPr>
            <a:r>
              <a:rPr lang="en-US" sz="500" dirty="0" smtClean="0"/>
              <a:t>Stone</a:t>
            </a:r>
            <a:r>
              <a:rPr lang="en-US" sz="500" dirty="0"/>
              <a:t>, S., Chaffee, D., </a:t>
            </a:r>
            <a:r>
              <a:rPr lang="en-US" sz="500" dirty="0" err="1"/>
              <a:t>Rowin</a:t>
            </a:r>
            <a:r>
              <a:rPr lang="en-US" sz="500" dirty="0"/>
              <a:t>, K., &amp; </a:t>
            </a:r>
            <a:r>
              <a:rPr lang="en-US" sz="500" dirty="0" err="1"/>
              <a:t>Chasin</a:t>
            </a:r>
            <a:r>
              <a:rPr lang="en-US" sz="500" dirty="0"/>
              <a:t>, M. (2010). Removal of bath basins to reduce catheter-associated urinary tract infections. </a:t>
            </a:r>
            <a:r>
              <a:rPr lang="en-US" sz="500" i="1" dirty="0"/>
              <a:t>Poster presented at APIC</a:t>
            </a:r>
            <a:r>
              <a:rPr lang="en-US" sz="500" dirty="0"/>
              <a:t>.</a:t>
            </a:r>
          </a:p>
        </p:txBody>
      </p:sp>
    </p:spTree>
    <p:extLst>
      <p:ext uri="{BB962C8B-B14F-4D97-AF65-F5344CB8AC3E}">
        <p14:creationId xmlns:p14="http://schemas.microsoft.com/office/powerpoint/2010/main" xmlns="" val="13722573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ctrTitle"/>
          </p:nvPr>
        </p:nvSpPr>
        <p:spPr>
          <a:xfrm>
            <a:off x="213004" y="148310"/>
            <a:ext cx="8385191" cy="930793"/>
          </a:xfrm>
          <a:prstGeom prst="rect">
            <a:avLst/>
          </a:prstGeom>
        </p:spPr>
        <p:txBody>
          <a:bodyPr/>
          <a:lstStyle/>
          <a:p>
            <a:r>
              <a:rPr lang="en-US" sz="2800" dirty="0" smtClean="0"/>
              <a:t>Maintenance:</a:t>
            </a:r>
            <a:r>
              <a:rPr lang="en-US" dirty="0" smtClean="0"/>
              <a:t/>
            </a:r>
            <a:br>
              <a:rPr lang="en-US" dirty="0" smtClean="0"/>
            </a:br>
            <a:r>
              <a:rPr lang="en-US" sz="1900" dirty="0" smtClean="0">
                <a:solidFill>
                  <a:schemeClr val="bg2"/>
                </a:solidFill>
              </a:rPr>
              <a:t>Hospital bath basins are frequently contaminated with multidrug-resistant human pathogens</a:t>
            </a:r>
            <a:endParaRPr lang="en-US" sz="1900" dirty="0">
              <a:solidFill>
                <a:schemeClr val="bg2"/>
              </a:solidFill>
            </a:endParaRPr>
          </a:p>
        </p:txBody>
      </p:sp>
      <p:sp>
        <p:nvSpPr>
          <p:cNvPr id="4" name="Rectangle 3"/>
          <p:cNvSpPr txBox="1">
            <a:spLocks noChangeArrowheads="1"/>
          </p:cNvSpPr>
          <p:nvPr/>
        </p:nvSpPr>
        <p:spPr>
          <a:xfrm>
            <a:off x="343673" y="1355312"/>
            <a:ext cx="8006317" cy="3337322"/>
          </a:xfrm>
          <a:prstGeom prst="rect">
            <a:avLst/>
          </a:prstGeom>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Bef>
                <a:spcPts val="0"/>
              </a:spcBef>
              <a:spcAft>
                <a:spcPts val="100"/>
              </a:spcAft>
              <a:buNone/>
            </a:pPr>
            <a:r>
              <a:rPr lang="en-US" sz="1300" b="1" u="sng" dirty="0">
                <a:latin typeface="Cambria" panose="02040503050406030204" pitchFamily="18" charset="0"/>
              </a:rPr>
              <a:t>Author</a:t>
            </a:r>
            <a:r>
              <a:rPr lang="en-US" sz="1300" b="1" dirty="0">
                <a:latin typeface="Cambria" panose="02040503050406030204" pitchFamily="18" charset="0"/>
              </a:rPr>
              <a:t>:  </a:t>
            </a:r>
          </a:p>
          <a:p>
            <a:pPr marL="112713" indent="0" fontAlgn="auto">
              <a:spcBef>
                <a:spcPts val="0"/>
              </a:spcBef>
              <a:spcAft>
                <a:spcPts val="1100"/>
              </a:spcAft>
              <a:buNone/>
            </a:pPr>
            <a:r>
              <a:rPr lang="en-US" sz="1200" dirty="0" err="1" smtClean="0">
                <a:latin typeface="Cambria" panose="02040503050406030204" pitchFamily="18" charset="0"/>
              </a:rPr>
              <a:t>Dror</a:t>
            </a:r>
            <a:r>
              <a:rPr lang="en-US" sz="1200" dirty="0" smtClean="0">
                <a:latin typeface="Cambria" panose="02040503050406030204" pitchFamily="18" charset="0"/>
              </a:rPr>
              <a:t> </a:t>
            </a:r>
            <a:r>
              <a:rPr lang="en-US" sz="1200" dirty="0" err="1">
                <a:latin typeface="Cambria" panose="02040503050406030204" pitchFamily="18" charset="0"/>
              </a:rPr>
              <a:t>Marchaim</a:t>
            </a:r>
            <a:r>
              <a:rPr lang="en-US" sz="1200" dirty="0">
                <a:latin typeface="Cambria" panose="02040503050406030204" pitchFamily="18" charset="0"/>
              </a:rPr>
              <a:t> MD, Dr. Keith Kaye MD, MPH</a:t>
            </a:r>
          </a:p>
          <a:p>
            <a:pPr fontAlgn="auto">
              <a:spcBef>
                <a:spcPts val="0"/>
              </a:spcBef>
              <a:spcAft>
                <a:spcPts val="100"/>
              </a:spcAft>
              <a:buNone/>
            </a:pPr>
            <a:r>
              <a:rPr lang="en-US" sz="1300" b="1" u="sng" dirty="0">
                <a:latin typeface="Cambria" panose="02040503050406030204" pitchFamily="18" charset="0"/>
              </a:rPr>
              <a:t>Facility</a:t>
            </a:r>
            <a:r>
              <a:rPr lang="en-US" sz="1300" b="1" dirty="0">
                <a:latin typeface="Cambria" panose="02040503050406030204" pitchFamily="18" charset="0"/>
              </a:rPr>
              <a:t>:  </a:t>
            </a:r>
          </a:p>
          <a:p>
            <a:pPr marL="112713" indent="0" fontAlgn="auto">
              <a:spcBef>
                <a:spcPts val="0"/>
              </a:spcBef>
              <a:spcAft>
                <a:spcPts val="1100"/>
              </a:spcAft>
              <a:buNone/>
            </a:pPr>
            <a:r>
              <a:rPr lang="en-US" sz="1200" dirty="0">
                <a:latin typeface="Cambria" panose="02040503050406030204" pitchFamily="18" charset="0"/>
              </a:rPr>
              <a:t>Detroit Medical Center</a:t>
            </a:r>
            <a:endParaRPr lang="en-US" sz="1200" b="1" i="1" dirty="0">
              <a:latin typeface="Cambria" panose="02040503050406030204" pitchFamily="18" charset="0"/>
            </a:endParaRPr>
          </a:p>
          <a:p>
            <a:pPr fontAlgn="auto">
              <a:spcBef>
                <a:spcPts val="0"/>
              </a:spcBef>
              <a:spcAft>
                <a:spcPts val="100"/>
              </a:spcAft>
              <a:buNone/>
            </a:pPr>
            <a:r>
              <a:rPr lang="en-US" sz="1300" b="1" u="sng" dirty="0">
                <a:latin typeface="Cambria" panose="02040503050406030204" pitchFamily="18" charset="0"/>
              </a:rPr>
              <a:t>Background</a:t>
            </a:r>
            <a:r>
              <a:rPr lang="en-US" sz="1300" b="1" dirty="0">
                <a:latin typeface="Cambria" panose="02040503050406030204" pitchFamily="18" charset="0"/>
              </a:rPr>
              <a:t>:</a:t>
            </a:r>
            <a:r>
              <a:rPr lang="en-US" sz="1300" dirty="0">
                <a:latin typeface="Cambria" panose="02040503050406030204" pitchFamily="18" charset="0"/>
              </a:rPr>
              <a:t> </a:t>
            </a:r>
          </a:p>
          <a:p>
            <a:pPr marL="112713" indent="0" fontAlgn="auto">
              <a:spcBef>
                <a:spcPts val="0"/>
              </a:spcBef>
              <a:spcAft>
                <a:spcPts val="0"/>
              </a:spcAft>
              <a:buNone/>
            </a:pPr>
            <a:r>
              <a:rPr lang="en-US" sz="1200" dirty="0">
                <a:latin typeface="Cambria" panose="02040503050406030204" pitchFamily="18" charset="0"/>
              </a:rPr>
              <a:t>Determine what pathogens are contaminating patient bath basins and if the </a:t>
            </a:r>
          </a:p>
          <a:p>
            <a:pPr marL="112713" indent="0" fontAlgn="auto">
              <a:spcBef>
                <a:spcPts val="0"/>
              </a:spcBef>
              <a:spcAft>
                <a:spcPts val="1100"/>
              </a:spcAft>
              <a:buNone/>
            </a:pPr>
            <a:r>
              <a:rPr lang="en-US" sz="1200" dirty="0" smtClean="0">
                <a:latin typeface="Cambria" panose="02040503050406030204" pitchFamily="18" charset="0"/>
              </a:rPr>
              <a:t>basin should be considered a source of transmission of these pathogens.</a:t>
            </a:r>
            <a:endParaRPr lang="en-US" sz="1200" b="1" dirty="0" smtClean="0">
              <a:latin typeface="Cambria" panose="02040503050406030204" pitchFamily="18" charset="0"/>
            </a:endParaRPr>
          </a:p>
          <a:p>
            <a:pPr fontAlgn="auto">
              <a:spcBef>
                <a:spcPts val="0"/>
              </a:spcBef>
              <a:spcAft>
                <a:spcPts val="100"/>
              </a:spcAft>
              <a:buNone/>
            </a:pPr>
            <a:r>
              <a:rPr lang="en-US" sz="1300" b="1" u="sng" dirty="0" smtClean="0">
                <a:latin typeface="Cambria" panose="02040503050406030204" pitchFamily="18" charset="0"/>
              </a:rPr>
              <a:t>Intervention</a:t>
            </a:r>
            <a:r>
              <a:rPr lang="en-US" sz="1300" b="1" u="sng" dirty="0">
                <a:latin typeface="Cambria" panose="02040503050406030204" pitchFamily="18" charset="0"/>
              </a:rPr>
              <a:t>: </a:t>
            </a:r>
            <a:endParaRPr lang="en-US" sz="1300" u="sng" dirty="0">
              <a:latin typeface="Cambria" panose="02040503050406030204" pitchFamily="18" charset="0"/>
            </a:endParaRPr>
          </a:p>
          <a:p>
            <a:pPr marL="112713" lvl="1" indent="0" fontAlgn="auto">
              <a:spcBef>
                <a:spcPts val="0"/>
              </a:spcBef>
              <a:spcAft>
                <a:spcPts val="1100"/>
              </a:spcAft>
              <a:buNone/>
            </a:pPr>
            <a:r>
              <a:rPr lang="en-US" sz="1200" dirty="0" smtClean="0">
                <a:latin typeface="Cambria" panose="02040503050406030204" pitchFamily="18" charset="0"/>
              </a:rPr>
              <a:t>44 month study</a:t>
            </a:r>
            <a:r>
              <a:rPr lang="en-US" sz="1200" dirty="0">
                <a:latin typeface="Cambria" panose="02040503050406030204" pitchFamily="18" charset="0"/>
              </a:rPr>
              <a:t>, 88 hospitals across the United States and Canada.  Bath basins were randomly sampled by  </a:t>
            </a:r>
            <a:r>
              <a:rPr lang="en-US" sz="1200" dirty="0" smtClean="0">
                <a:latin typeface="Cambria" panose="02040503050406030204" pitchFamily="18" charset="0"/>
              </a:rPr>
              <a:t>                       infection </a:t>
            </a:r>
            <a:r>
              <a:rPr lang="en-US" sz="1200" dirty="0" err="1" smtClean="0">
                <a:latin typeface="Cambria" panose="02040503050406030204" pitchFamily="18" charset="0"/>
              </a:rPr>
              <a:t>preventionists</a:t>
            </a:r>
            <a:r>
              <a:rPr lang="en-US" sz="1200" dirty="0" smtClean="0">
                <a:latin typeface="Cambria" panose="02040503050406030204" pitchFamily="18" charset="0"/>
              </a:rPr>
              <a:t> </a:t>
            </a:r>
            <a:r>
              <a:rPr lang="en-US" sz="1200" dirty="0">
                <a:latin typeface="Cambria" panose="02040503050406030204" pitchFamily="18" charset="0"/>
              </a:rPr>
              <a:t>in each of these hospitals to determine what pathogens were in the patient bath basins.</a:t>
            </a:r>
          </a:p>
          <a:p>
            <a:pPr fontAlgn="auto">
              <a:spcBef>
                <a:spcPts val="0"/>
              </a:spcBef>
              <a:spcAft>
                <a:spcPts val="100"/>
              </a:spcAft>
              <a:buNone/>
            </a:pPr>
            <a:r>
              <a:rPr lang="en-US" sz="1300" b="1" u="sng" dirty="0">
                <a:latin typeface="Cambria" panose="02040503050406030204" pitchFamily="18" charset="0"/>
              </a:rPr>
              <a:t>Conclusion:</a:t>
            </a:r>
          </a:p>
          <a:p>
            <a:pPr marL="112713" lvl="1" indent="0" fontAlgn="auto">
              <a:spcBef>
                <a:spcPts val="0"/>
              </a:spcBef>
              <a:spcAft>
                <a:spcPts val="900"/>
              </a:spcAft>
              <a:buNone/>
            </a:pPr>
            <a:r>
              <a:rPr lang="en-US" sz="1200" dirty="0">
                <a:latin typeface="Cambria" panose="02040503050406030204" pitchFamily="18" charset="0"/>
              </a:rPr>
              <a:t>Over 62% of the </a:t>
            </a:r>
            <a:r>
              <a:rPr lang="en-US" sz="1200" dirty="0" smtClean="0">
                <a:latin typeface="Cambria" panose="02040503050406030204" pitchFamily="18" charset="0"/>
              </a:rPr>
              <a:t>1,103 </a:t>
            </a:r>
            <a:r>
              <a:rPr lang="en-US" sz="1200" dirty="0">
                <a:latin typeface="Cambria" panose="02040503050406030204" pitchFamily="18" charset="0"/>
              </a:rPr>
              <a:t>basins were contaminated with some form of harmful bacteria.  45% were contaminated with gram-negative bacteria.  35% were contaminated with VRE.  Over 3% were contaminated with MRSA.  100% of the </a:t>
            </a:r>
            <a:r>
              <a:rPr lang="en-US" sz="1200" dirty="0" smtClean="0">
                <a:latin typeface="Cambria" panose="02040503050406030204" pitchFamily="18" charset="0"/>
              </a:rPr>
              <a:t>hospitals </a:t>
            </a:r>
            <a:r>
              <a:rPr lang="en-US" sz="1200" dirty="0">
                <a:latin typeface="Cambria" panose="02040503050406030204" pitchFamily="18" charset="0"/>
              </a:rPr>
              <a:t>that were included had dirty basins.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43554" y="1312227"/>
            <a:ext cx="1541722" cy="1961841"/>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
        <p:nvSpPr>
          <p:cNvPr id="2" name="Rectangle 1"/>
          <p:cNvSpPr/>
          <p:nvPr/>
        </p:nvSpPr>
        <p:spPr>
          <a:xfrm>
            <a:off x="163260" y="4779175"/>
            <a:ext cx="7951155" cy="169277"/>
          </a:xfrm>
          <a:prstGeom prst="rect">
            <a:avLst/>
          </a:prstGeom>
        </p:spPr>
        <p:txBody>
          <a:bodyPr wrap="square">
            <a:spAutoFit/>
          </a:bodyPr>
          <a:lstStyle/>
          <a:p>
            <a:pPr fontAlgn="auto">
              <a:spcAft>
                <a:spcPts val="0"/>
              </a:spcAft>
              <a:buClrTx/>
            </a:pPr>
            <a:r>
              <a:rPr lang="en-US" sz="500" dirty="0" err="1" smtClean="0"/>
              <a:t>Marchaim</a:t>
            </a:r>
            <a:r>
              <a:rPr lang="en-US" sz="500" dirty="0"/>
              <a:t>, D., Taylor, A. R., Hayakawa, K., </a:t>
            </a:r>
            <a:r>
              <a:rPr lang="en-US" sz="500" dirty="0" err="1"/>
              <a:t>Bheemreddy</a:t>
            </a:r>
            <a:r>
              <a:rPr lang="en-US" sz="500" dirty="0"/>
              <a:t>, S., </a:t>
            </a:r>
            <a:r>
              <a:rPr lang="en-US" sz="500" dirty="0" err="1"/>
              <a:t>Sunkara</a:t>
            </a:r>
            <a:r>
              <a:rPr lang="en-US" sz="500" dirty="0"/>
              <a:t>, B., </a:t>
            </a:r>
            <a:r>
              <a:rPr lang="en-US" sz="500" dirty="0" err="1"/>
              <a:t>Moshos</a:t>
            </a:r>
            <a:r>
              <a:rPr lang="en-US" sz="500" dirty="0"/>
              <a:t>, J., ... &amp; </a:t>
            </a:r>
            <a:r>
              <a:rPr lang="en-US" sz="500" dirty="0" err="1"/>
              <a:t>Lephart</a:t>
            </a:r>
            <a:r>
              <a:rPr lang="en-US" sz="500" dirty="0"/>
              <a:t>, P. R. (2012). Hospital bath basins are frequently contaminated with multidrug-resistant human pathogens. </a:t>
            </a:r>
            <a:r>
              <a:rPr lang="en-US" sz="500" i="1" dirty="0"/>
              <a:t>American journal of infection control</a:t>
            </a:r>
            <a:r>
              <a:rPr lang="en-US" sz="500" dirty="0"/>
              <a:t>, </a:t>
            </a:r>
            <a:r>
              <a:rPr lang="en-US" sz="500" i="1" dirty="0"/>
              <a:t>40</a:t>
            </a:r>
            <a:r>
              <a:rPr lang="en-US" sz="500" dirty="0"/>
              <a:t>(6), 562-564.</a:t>
            </a:r>
          </a:p>
        </p:txBody>
      </p:sp>
    </p:spTree>
    <p:extLst>
      <p:ext uri="{BB962C8B-B14F-4D97-AF65-F5344CB8AC3E}">
        <p14:creationId xmlns:p14="http://schemas.microsoft.com/office/powerpoint/2010/main" xmlns="" val="1420319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6"/>
          <p:cNvSpPr txBox="1">
            <a:spLocks/>
          </p:cNvSpPr>
          <p:nvPr/>
        </p:nvSpPr>
        <p:spPr>
          <a:xfrm>
            <a:off x="232435" y="367146"/>
            <a:ext cx="7144179" cy="876438"/>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000" dirty="0" smtClean="0"/>
              <a:t>Maintenance:</a:t>
            </a:r>
            <a:br>
              <a:rPr lang="en-US" sz="3000" dirty="0" smtClean="0"/>
            </a:br>
            <a:r>
              <a:rPr lang="en-US" sz="2300" dirty="0" smtClean="0">
                <a:solidFill>
                  <a:schemeClr val="bg2"/>
                </a:solidFill>
              </a:rPr>
              <a:t>It’s all about the process…</a:t>
            </a:r>
            <a:endParaRPr lang="en-US" sz="2300" dirty="0">
              <a:solidFill>
                <a:schemeClr val="bg2"/>
              </a:solidFill>
            </a:endParaRPr>
          </a:p>
        </p:txBody>
      </p:sp>
      <p:pic>
        <p:nvPicPr>
          <p:cNvPr id="23" name="Picture 22"/>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t="1320" r="791" b="1431"/>
          <a:stretch/>
        </p:blipFill>
        <p:spPr>
          <a:xfrm>
            <a:off x="1883389" y="1425731"/>
            <a:ext cx="5377222" cy="2789083"/>
          </a:xfrm>
          <a:prstGeom prst="rect">
            <a:avLst/>
          </a:prstGeom>
          <a:ln>
            <a:noFill/>
          </a:ln>
          <a:effectLst>
            <a:outerShdw blurRad="190500" algn="tl" rotWithShape="0">
              <a:srgbClr val="000000">
                <a:alpha val="70000"/>
              </a:srgbClr>
            </a:outerShdw>
          </a:effectLst>
        </p:spPr>
      </p:pic>
      <p:sp>
        <p:nvSpPr>
          <p:cNvPr id="24" name="TextBox 23"/>
          <p:cNvSpPr txBox="1"/>
          <p:nvPr/>
        </p:nvSpPr>
        <p:spPr>
          <a:xfrm>
            <a:off x="342900" y="4365953"/>
            <a:ext cx="8458200" cy="396232"/>
          </a:xfrm>
          <a:prstGeom prst="rect">
            <a:avLst/>
          </a:prstGeom>
          <a:noFill/>
        </p:spPr>
        <p:txBody>
          <a:bodyPr wrap="square" lIns="26642" tIns="13320" rIns="26642" bIns="13320" rtlCol="0">
            <a:spAutoFit/>
          </a:bodyPr>
          <a:lstStyle/>
          <a:p>
            <a:pPr algn="ctr"/>
            <a:r>
              <a:rPr lang="en-US" dirty="0">
                <a:latin typeface="Cambria" panose="02040503050406030204" pitchFamily="18" charset="0"/>
              </a:rPr>
              <a:t>…and having the ability to track compliance to protocol</a:t>
            </a:r>
          </a:p>
        </p:txBody>
      </p:sp>
      <p:sp>
        <p:nvSpPr>
          <p:cNvPr id="2" name="Rectangle 1"/>
          <p:cNvSpPr/>
          <p:nvPr/>
        </p:nvSpPr>
        <p:spPr>
          <a:xfrm>
            <a:off x="1897139" y="2618527"/>
            <a:ext cx="1320449" cy="15262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5">
            <a:extLst>
              <a:ext uri="{28A0092B-C50C-407E-A947-70E740481C1C}">
                <a14:useLocalDpi xmlns:a14="http://schemas.microsoft.com/office/drawing/2010/main" xmlns="" val="0"/>
              </a:ext>
            </a:extLst>
          </a:blip>
          <a:srcRect l="16231" t="6600" r="10973" b="5075"/>
          <a:stretch/>
        </p:blipFill>
        <p:spPr>
          <a:xfrm>
            <a:off x="1883389" y="2600345"/>
            <a:ext cx="725190" cy="131440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982249" y="3389936"/>
            <a:ext cx="1280160" cy="746760"/>
          </a:xfrm>
          <a:prstGeom prst="rect">
            <a:avLst/>
          </a:prstGeom>
        </p:spPr>
      </p:pic>
      <p:sp>
        <p:nvSpPr>
          <p:cNvPr id="9" name="Rectangle 8"/>
          <p:cNvSpPr/>
          <p:nvPr/>
        </p:nvSpPr>
        <p:spPr>
          <a:xfrm>
            <a:off x="6002451" y="2610405"/>
            <a:ext cx="1188996" cy="15262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7">
            <a:extLst>
              <a:ext uri="{28A0092B-C50C-407E-A947-70E740481C1C}">
                <a14:useLocalDpi xmlns:a14="http://schemas.microsoft.com/office/drawing/2010/main" xmlns="" val="0"/>
              </a:ext>
            </a:extLst>
          </a:blip>
          <a:srcRect l="16315" t="17377" r="18321" b="14052"/>
          <a:stretch/>
        </p:blipFill>
        <p:spPr>
          <a:xfrm>
            <a:off x="6148639" y="2676203"/>
            <a:ext cx="896619" cy="1410937"/>
          </a:xfrm>
          <a:prstGeom prst="rect">
            <a:avLst/>
          </a:prstGeom>
        </p:spPr>
      </p:pic>
      <p:sp>
        <p:nvSpPr>
          <p:cNvPr id="10" name="Rectangle 9"/>
          <p:cNvSpPr/>
          <p:nvPr/>
        </p:nvSpPr>
        <p:spPr>
          <a:xfrm>
            <a:off x="6830131" y="2027536"/>
            <a:ext cx="188656" cy="156837"/>
          </a:xfrm>
          <a:prstGeom prst="rect">
            <a:avLst/>
          </a:prstGeom>
          <a:solidFill>
            <a:srgbClr val="0169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694208" y="2073071"/>
            <a:ext cx="337297" cy="134622"/>
          </a:xfrm>
          <a:prstGeom prst="rect">
            <a:avLst/>
          </a:prstGeom>
          <a:noFill/>
        </p:spPr>
        <p:txBody>
          <a:bodyPr wrap="square" lIns="26642" tIns="13320" rIns="26642" bIns="13320" rtlCol="0">
            <a:spAutoFit/>
          </a:bodyPr>
          <a:lstStyle/>
          <a:p>
            <a:pPr algn="ctr"/>
            <a:r>
              <a:rPr lang="en-US" sz="700" dirty="0" smtClean="0">
                <a:solidFill>
                  <a:schemeClr val="bg1"/>
                </a:solidFill>
                <a:latin typeface="Arial" panose="020B0604020202020204" pitchFamily="34" charset="0"/>
                <a:cs typeface="Arial" panose="020B0604020202020204" pitchFamily="34" charset="0"/>
              </a:rPr>
              <a:t>®</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70980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331963" y="1474366"/>
            <a:ext cx="8545637" cy="3320416"/>
          </a:xfrm>
        </p:spPr>
        <p:txBody>
          <a:bodyPr/>
          <a:lstStyle/>
          <a:p>
            <a:pPr marL="346075" indent="-342900">
              <a:lnSpc>
                <a:spcPct val="150000"/>
              </a:lnSpc>
              <a:spcAft>
                <a:spcPts val="3000"/>
              </a:spcAft>
              <a:buFont typeface="+mj-lt"/>
              <a:buAutoNum type="arabicPeriod"/>
            </a:pPr>
            <a:r>
              <a:rPr lang="en-US" sz="1900" dirty="0"/>
              <a:t>List three complications associated with CAUTI.</a:t>
            </a:r>
          </a:p>
          <a:p>
            <a:pPr marL="346075" indent="-342900">
              <a:lnSpc>
                <a:spcPct val="150000"/>
              </a:lnSpc>
              <a:spcAft>
                <a:spcPts val="3000"/>
              </a:spcAft>
              <a:buFont typeface="+mj-lt"/>
              <a:buAutoNum type="arabicPeriod"/>
            </a:pPr>
            <a:r>
              <a:rPr lang="en-US" sz="1900" dirty="0"/>
              <a:t>Identify three practices called for by CAUTI prevention guidelines.</a:t>
            </a:r>
          </a:p>
          <a:p>
            <a:pPr marL="346075" indent="-342900">
              <a:lnSpc>
                <a:spcPct val="150000"/>
              </a:lnSpc>
              <a:spcAft>
                <a:spcPts val="3000"/>
              </a:spcAft>
              <a:buFont typeface="+mj-lt"/>
              <a:buAutoNum type="arabicPeriod"/>
            </a:pPr>
            <a:r>
              <a:rPr lang="en-US" sz="1900" dirty="0" smtClean="0"/>
              <a:t>Identify </a:t>
            </a:r>
            <a:r>
              <a:rPr lang="en-US" sz="1900" dirty="0"/>
              <a:t>sources of urinary catheter contamination.</a:t>
            </a:r>
          </a:p>
          <a:p>
            <a:pPr marL="346075" indent="-342900">
              <a:lnSpc>
                <a:spcPct val="150000"/>
              </a:lnSpc>
              <a:spcAft>
                <a:spcPts val="3000"/>
              </a:spcAft>
              <a:buFont typeface="+mj-lt"/>
              <a:buAutoNum type="arabicPeriod"/>
            </a:pPr>
            <a:r>
              <a:rPr lang="en-US" sz="1900" dirty="0"/>
              <a:t>Describe how the use of bath basins can contribute to catheter contamination</a:t>
            </a:r>
            <a:r>
              <a:rPr lang="en-US" sz="1900" dirty="0" smtClean="0"/>
              <a:t>.</a:t>
            </a:r>
            <a:endParaRPr lang="en-US" sz="1900" dirty="0"/>
          </a:p>
        </p:txBody>
      </p:sp>
      <p:sp>
        <p:nvSpPr>
          <p:cNvPr id="11" name="Title 6"/>
          <p:cNvSpPr>
            <a:spLocks noGrp="1"/>
          </p:cNvSpPr>
          <p:nvPr>
            <p:ph type="ctrTitle"/>
          </p:nvPr>
        </p:nvSpPr>
        <p:spPr>
          <a:xfrm>
            <a:off x="232435" y="367146"/>
            <a:ext cx="7144179" cy="876438"/>
          </a:xfrm>
          <a:prstGeom prst="rect">
            <a:avLst/>
          </a:prstGeom>
        </p:spPr>
        <p:txBody>
          <a:bodyPr/>
          <a:lstStyle/>
          <a:p>
            <a:r>
              <a:rPr lang="en-US" sz="3000" dirty="0" smtClean="0"/>
              <a:t>Objectives</a:t>
            </a:r>
            <a:endParaRPr lang="en-US" sz="2300" dirty="0">
              <a:solidFill>
                <a:schemeClr val="bg2"/>
              </a:solidFill>
            </a:endParaRPr>
          </a:p>
        </p:txBody>
      </p:sp>
    </p:spTree>
    <p:extLst>
      <p:ext uri="{BB962C8B-B14F-4D97-AF65-F5344CB8AC3E}">
        <p14:creationId xmlns:p14="http://schemas.microsoft.com/office/powerpoint/2010/main" xmlns="" val="3165240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a:xfrm>
            <a:off x="418092" y="1891107"/>
            <a:ext cx="1920240" cy="2743200"/>
          </a:xfrm>
          <a:prstGeom prst="rect">
            <a:avLst/>
          </a:prstGeom>
          <a:ln w="9525" cap="flat" cmpd="sng" algn="ctr">
            <a:solidFill>
              <a:schemeClr val="tx1"/>
            </a:solidFill>
            <a:prstDash val="solid"/>
          </a:ln>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t">
            <a:noAutofit/>
          </a:bodyPr>
          <a:lstStyle>
            <a:defPPr>
              <a:defRPr lang="en-US"/>
            </a:defPPr>
            <a:lvl1pPr marL="0" indent="0" algn="ctr" eaLnBrk="1" hangingPunct="1">
              <a:lnSpc>
                <a:spcPct val="100000"/>
              </a:lnSpc>
              <a:spcAft>
                <a:spcPts val="1200"/>
              </a:spcAft>
              <a:buFont typeface="Arial" charset="0"/>
              <a:buNone/>
              <a:defRPr sz="1400">
                <a:solidFill>
                  <a:schemeClr val="dk1"/>
                </a:solidFill>
                <a:latin typeface="+mn-lt"/>
                <a:ea typeface="+mn-ea"/>
                <a:cs typeface="+mn-cs"/>
              </a:defRPr>
            </a:lvl1pPr>
            <a:lvl2pPr marL="0" lvl="1" indent="0" defTabSz="1714500" eaLnBrk="1" hangingPunct="1">
              <a:lnSpc>
                <a:spcPct val="120000"/>
              </a:lnSpc>
              <a:spcAft>
                <a:spcPts val="1200"/>
              </a:spcAft>
              <a:buFont typeface="Arial" charset="0"/>
              <a:buNone/>
              <a:defRPr sz="1400">
                <a:solidFill>
                  <a:schemeClr val="dk1"/>
                </a:solidFill>
                <a:latin typeface="+mn-lt"/>
                <a:ea typeface="+mn-ea"/>
                <a:cs typeface="+mn-cs"/>
              </a:defRPr>
            </a:lvl2pPr>
            <a:lvl3pPr marL="685800" indent="-228600" eaLnBrk="1" hangingPunct="1">
              <a:lnSpc>
                <a:spcPts val="2100"/>
              </a:lnSpc>
              <a:spcAft>
                <a:spcPts val="1200"/>
              </a:spcAft>
              <a:buFont typeface="Arial" charset="0"/>
              <a:buChar char="•"/>
              <a:defRPr>
                <a:solidFill>
                  <a:schemeClr val="dk1"/>
                </a:solidFill>
                <a:latin typeface="+mn-lt"/>
                <a:ea typeface="+mn-ea"/>
                <a:cs typeface="+mn-cs"/>
              </a:defRPr>
            </a:lvl3pPr>
            <a:lvl4pPr marL="914400" indent="-228600" eaLnBrk="1" hangingPunct="1">
              <a:lnSpc>
                <a:spcPts val="2100"/>
              </a:lnSpc>
              <a:spcAft>
                <a:spcPts val="1200"/>
              </a:spcAft>
              <a:buFont typeface="Arial" charset="0"/>
              <a:buChar char="•"/>
              <a:defRPr>
                <a:solidFill>
                  <a:schemeClr val="dk1"/>
                </a:solidFill>
                <a:latin typeface="+mn-lt"/>
                <a:ea typeface="+mn-ea"/>
                <a:cs typeface="+mn-cs"/>
              </a:defRPr>
            </a:lvl4pPr>
            <a:lvl5pPr marL="1143000" indent="-228600" eaLnBrk="1" hangingPunct="1">
              <a:lnSpc>
                <a:spcPts val="2100"/>
              </a:lnSpc>
              <a:spcAft>
                <a:spcPts val="1200"/>
              </a:spcAft>
              <a:buFont typeface="Cambria" charset="0"/>
              <a:buChar char="̶"/>
              <a:defRPr>
                <a:solidFill>
                  <a:schemeClr val="dk1"/>
                </a:solidFill>
                <a:latin typeface="+mn-lt"/>
                <a:ea typeface="+mn-ea"/>
                <a:cs typeface="+mn-cs"/>
              </a:defRPr>
            </a:lvl5pPr>
            <a:lvl6pPr marL="1371600" indent="-228600" defTabSz="914400">
              <a:lnSpc>
                <a:spcPts val="2100"/>
              </a:lnSpc>
              <a:spcBef>
                <a:spcPts val="0"/>
              </a:spcBef>
              <a:spcAft>
                <a:spcPts val="1200"/>
              </a:spcAft>
              <a:buFont typeface="Arial" panose="020B0604020202020204" pitchFamily="34" charset="0"/>
              <a:buChar char="•"/>
              <a:defRPr sz="1800" baseline="0">
                <a:solidFill>
                  <a:schemeClr val="dk1"/>
                </a:solidFill>
                <a:latin typeface="+mn-lt"/>
                <a:ea typeface="+mn-ea"/>
                <a:cs typeface="+mn-cs"/>
              </a:defRPr>
            </a:lvl6pPr>
            <a:lvl7pPr marL="1600200" indent="-228600" defTabSz="914400">
              <a:lnSpc>
                <a:spcPts val="2100"/>
              </a:lnSpc>
              <a:spcBef>
                <a:spcPts val="0"/>
              </a:spcBef>
              <a:spcAft>
                <a:spcPts val="1200"/>
              </a:spcAft>
              <a:buFont typeface="Cambria" panose="02040503050406030204" pitchFamily="18" charset="0"/>
              <a:buChar char="̶"/>
              <a:defRPr sz="1800" baseline="0">
                <a:solidFill>
                  <a:schemeClr val="dk1"/>
                </a:solidFill>
                <a:latin typeface="+mn-lt"/>
                <a:ea typeface="+mn-ea"/>
                <a:cs typeface="+mn-cs"/>
              </a:defRPr>
            </a:lvl7pPr>
            <a:lvl8pPr marL="3429000" indent="-228600" defTabSz="914400">
              <a:spcBef>
                <a:spcPct val="20000"/>
              </a:spcBef>
              <a:buFont typeface="Arial" panose="020B0604020202020204" pitchFamily="34" charset="0"/>
              <a:buChar char="•"/>
              <a:defRPr sz="2000">
                <a:solidFill>
                  <a:schemeClr val="dk1"/>
                </a:solidFill>
                <a:latin typeface="+mn-lt"/>
                <a:ea typeface="+mn-ea"/>
                <a:cs typeface="+mn-cs"/>
              </a:defRPr>
            </a:lvl8pPr>
            <a:lvl9pPr marL="3886200" indent="-228600" defTabSz="914400">
              <a:spcBef>
                <a:spcPct val="20000"/>
              </a:spcBef>
              <a:buFont typeface="Arial" panose="020B0604020202020204" pitchFamily="34" charset="0"/>
              <a:buChar char="•"/>
              <a:defRPr sz="2000">
                <a:solidFill>
                  <a:schemeClr val="dk1"/>
                </a:solidFill>
                <a:latin typeface="+mn-lt"/>
                <a:ea typeface="+mn-ea"/>
                <a:cs typeface="+mn-cs"/>
              </a:defRPr>
            </a:lvl9pPr>
          </a:lstStyle>
          <a:p>
            <a:pPr lvl="1">
              <a:lnSpc>
                <a:spcPct val="100000"/>
              </a:lnSpc>
              <a:spcAft>
                <a:spcPts val="0"/>
              </a:spcAft>
            </a:pPr>
            <a:endParaRPr lang="en-US" sz="1200" dirty="0" smtClean="0"/>
          </a:p>
          <a:p>
            <a:pPr lvl="1">
              <a:lnSpc>
                <a:spcPct val="100000"/>
              </a:lnSpc>
              <a:spcAft>
                <a:spcPts val="0"/>
              </a:spcAft>
            </a:pPr>
            <a:endParaRPr lang="en-US" sz="1200" dirty="0"/>
          </a:p>
          <a:p>
            <a:pPr lvl="1">
              <a:lnSpc>
                <a:spcPct val="100000"/>
              </a:lnSpc>
              <a:spcAft>
                <a:spcPts val="0"/>
              </a:spcAft>
            </a:pPr>
            <a:r>
              <a:rPr lang="en-US" sz="1100" dirty="0"/>
              <a:t>Perform hand hygiene immediately before / after any manipulation of the catheter device or site</a:t>
            </a:r>
            <a:r>
              <a:rPr lang="en-US" sz="1100" dirty="0" smtClean="0"/>
              <a:t>.</a:t>
            </a:r>
          </a:p>
          <a:p>
            <a:pPr lvl="1">
              <a:lnSpc>
                <a:spcPct val="100000"/>
              </a:lnSpc>
              <a:spcAft>
                <a:spcPts val="0"/>
              </a:spcAft>
            </a:pPr>
            <a:endParaRPr lang="en-US" sz="900" dirty="0"/>
          </a:p>
          <a:p>
            <a:pPr lvl="1">
              <a:lnSpc>
                <a:spcPct val="100000"/>
              </a:lnSpc>
              <a:spcAft>
                <a:spcPts val="0"/>
              </a:spcAft>
            </a:pPr>
            <a:r>
              <a:rPr lang="en-US" sz="1100" dirty="0"/>
              <a:t>Do not clean </a:t>
            </a:r>
            <a:r>
              <a:rPr lang="en-US" sz="1100" dirty="0" err="1"/>
              <a:t>periurethral</a:t>
            </a:r>
            <a:r>
              <a:rPr lang="en-US" sz="1100" dirty="0"/>
              <a:t> area with antiseptics to prevent CAUTI while the catheter is in place. Routine hygiene (cleansing of meatal surface during bathing or showering) is appropriate.</a:t>
            </a:r>
          </a:p>
        </p:txBody>
      </p:sp>
      <p:sp>
        <p:nvSpPr>
          <p:cNvPr id="9" name="Content Placeholder 5"/>
          <p:cNvSpPr txBox="1">
            <a:spLocks/>
          </p:cNvSpPr>
          <p:nvPr/>
        </p:nvSpPr>
        <p:spPr>
          <a:xfrm>
            <a:off x="2564353" y="1886573"/>
            <a:ext cx="1920240" cy="2743200"/>
          </a:xfrm>
          <a:prstGeom prst="rect">
            <a:avLst/>
          </a:prstGeom>
          <a:ln w="9525" cap="flat" cmpd="sng" algn="ctr">
            <a:solidFill>
              <a:schemeClr val="tx1"/>
            </a:solidFill>
            <a:prstDash val="solid"/>
          </a:ln>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t">
            <a:noAutofit/>
          </a:bodyPr>
          <a:lstStyle>
            <a:defPPr>
              <a:defRPr lang="en-US"/>
            </a:defPPr>
            <a:lvl1pPr marL="0" indent="0" algn="ctr" eaLnBrk="1" hangingPunct="1">
              <a:lnSpc>
                <a:spcPct val="100000"/>
              </a:lnSpc>
              <a:spcAft>
                <a:spcPts val="1200"/>
              </a:spcAft>
              <a:buFont typeface="Arial" charset="0"/>
              <a:buNone/>
              <a:defRPr sz="1400"/>
            </a:lvl1pPr>
            <a:lvl2pPr marL="0" lvl="1" indent="0" defTabSz="1714500" eaLnBrk="1" hangingPunct="1">
              <a:lnSpc>
                <a:spcPct val="100000"/>
              </a:lnSpc>
              <a:spcAft>
                <a:spcPts val="0"/>
              </a:spcAft>
              <a:buFont typeface="Arial" charset="0"/>
              <a:buNone/>
              <a:defRPr sz="1200"/>
            </a:lvl2pPr>
            <a:lvl3pPr marL="228600" lvl="2" indent="-171450" eaLnBrk="1" hangingPunct="1">
              <a:lnSpc>
                <a:spcPct val="100000"/>
              </a:lnSpc>
              <a:spcAft>
                <a:spcPts val="0"/>
              </a:spcAft>
              <a:buFont typeface="Arial" charset="0"/>
              <a:buChar char="•"/>
              <a:defRPr sz="1200"/>
            </a:lvl3pPr>
            <a:lvl4pPr marL="914400" indent="-228600" eaLnBrk="1" hangingPunct="1">
              <a:lnSpc>
                <a:spcPts val="2100"/>
              </a:lnSpc>
              <a:spcAft>
                <a:spcPts val="1200"/>
              </a:spcAft>
              <a:buFont typeface="Arial" charset="0"/>
              <a:buChar char="•"/>
            </a:lvl4pPr>
            <a:lvl5pPr marL="1143000" indent="-228600" eaLnBrk="1" hangingPunct="1">
              <a:lnSpc>
                <a:spcPts val="2100"/>
              </a:lnSpc>
              <a:spcAft>
                <a:spcPts val="1200"/>
              </a:spcAft>
              <a:buFont typeface="Cambria" charset="0"/>
              <a:buChar char="̶"/>
            </a:lvl5pPr>
            <a:lvl6pPr marL="1371600" indent="-228600" defTabSz="914400">
              <a:lnSpc>
                <a:spcPts val="2100"/>
              </a:lnSpc>
              <a:spcBef>
                <a:spcPts val="0"/>
              </a:spcBef>
              <a:spcAft>
                <a:spcPts val="1200"/>
              </a:spcAft>
              <a:buFont typeface="Arial" panose="020B0604020202020204" pitchFamily="34" charset="0"/>
              <a:buChar char="•"/>
              <a:defRPr sz="1800" baseline="0"/>
            </a:lvl6pPr>
            <a:lvl7pPr marL="1600200" indent="-228600" defTabSz="914400">
              <a:lnSpc>
                <a:spcPts val="2100"/>
              </a:lnSpc>
              <a:spcBef>
                <a:spcPts val="0"/>
              </a:spcBef>
              <a:spcAft>
                <a:spcPts val="1200"/>
              </a:spcAft>
              <a:buFont typeface="Cambria" panose="02040503050406030204" pitchFamily="18" charset="0"/>
              <a:buChar char="̶"/>
              <a:defRPr sz="1800" baseline="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1"/>
            <a:endParaRPr lang="en-US" dirty="0" smtClean="0"/>
          </a:p>
          <a:p>
            <a:pPr lvl="1"/>
            <a:endParaRPr lang="en-US" dirty="0" smtClean="0"/>
          </a:p>
          <a:p>
            <a:pPr lvl="1"/>
            <a:r>
              <a:rPr lang="en-US" dirty="0" smtClean="0"/>
              <a:t>Perform hand </a:t>
            </a:r>
            <a:r>
              <a:rPr lang="en-US" dirty="0"/>
              <a:t>hygiene prior to catheter manipulation.</a:t>
            </a:r>
          </a:p>
          <a:p>
            <a:pPr lvl="1"/>
            <a:endParaRPr lang="en-US" dirty="0"/>
          </a:p>
          <a:p>
            <a:pPr lvl="1"/>
            <a:r>
              <a:rPr lang="en-US" dirty="0"/>
              <a:t>Routine meatal cleansing without antiseptic.</a:t>
            </a:r>
          </a:p>
        </p:txBody>
      </p:sp>
      <p:pic>
        <p:nvPicPr>
          <p:cNvPr id="10" name="Picture 9"/>
          <p:cNvPicPr>
            <a:picLocks noChangeAspect="1"/>
          </p:cNvPicPr>
          <p:nvPr/>
        </p:nvPicPr>
        <p:blipFill>
          <a:blip r:embed="rId3"/>
          <a:stretch>
            <a:fillRect/>
          </a:stretch>
        </p:blipFill>
        <p:spPr>
          <a:xfrm>
            <a:off x="1052143" y="1521657"/>
            <a:ext cx="653476" cy="582297"/>
          </a:xfrm>
          <a:prstGeom prst="rect">
            <a:avLst/>
          </a:prstGeom>
          <a:ln>
            <a:noFill/>
          </a:ln>
        </p:spPr>
      </p:pic>
      <p:pic>
        <p:nvPicPr>
          <p:cNvPr id="11" name="Picture 10"/>
          <p:cNvPicPr>
            <a:picLocks noChangeAspect="1"/>
          </p:cNvPicPr>
          <p:nvPr/>
        </p:nvPicPr>
        <p:blipFill>
          <a:blip r:embed="rId4"/>
          <a:stretch>
            <a:fillRect/>
          </a:stretch>
        </p:blipFill>
        <p:spPr>
          <a:xfrm>
            <a:off x="2911626" y="1680825"/>
            <a:ext cx="1236838" cy="429938"/>
          </a:xfrm>
          <a:prstGeom prst="rect">
            <a:avLst/>
          </a:prstGeom>
          <a:ln>
            <a:noFill/>
          </a:ln>
        </p:spPr>
      </p:pic>
      <p:sp>
        <p:nvSpPr>
          <p:cNvPr id="12" name="Content Placeholder 5"/>
          <p:cNvSpPr txBox="1">
            <a:spLocks/>
          </p:cNvSpPr>
          <p:nvPr/>
        </p:nvSpPr>
        <p:spPr>
          <a:xfrm>
            <a:off x="4706977" y="1893728"/>
            <a:ext cx="1920240" cy="2743200"/>
          </a:xfrm>
          <a:prstGeom prst="rect">
            <a:avLst/>
          </a:prstGeom>
          <a:ln w="9525" cap="flat" cmpd="sng" algn="ctr">
            <a:solidFill>
              <a:schemeClr val="tx1"/>
            </a:solidFill>
            <a:prstDash val="solid"/>
          </a:ln>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t">
            <a:noAutofit/>
          </a:bodyPr>
          <a:lstStyle>
            <a:defPPr>
              <a:defRPr lang="en-US"/>
            </a:defPPr>
            <a:lvl1pPr marL="0" indent="0" algn="ctr" eaLnBrk="1" hangingPunct="1">
              <a:lnSpc>
                <a:spcPct val="100000"/>
              </a:lnSpc>
              <a:spcAft>
                <a:spcPts val="1200"/>
              </a:spcAft>
              <a:buFont typeface="Arial" charset="0"/>
              <a:buNone/>
              <a:defRPr sz="1400"/>
            </a:lvl1pPr>
            <a:lvl2pPr marL="0" lvl="1" indent="0" defTabSz="1714500" eaLnBrk="1" hangingPunct="1">
              <a:lnSpc>
                <a:spcPct val="100000"/>
              </a:lnSpc>
              <a:spcAft>
                <a:spcPts val="0"/>
              </a:spcAft>
              <a:buFont typeface="Arial" charset="0"/>
              <a:buNone/>
              <a:defRPr sz="1400"/>
            </a:lvl2pPr>
            <a:lvl3pPr marL="685800" indent="-228600" eaLnBrk="1" hangingPunct="1">
              <a:lnSpc>
                <a:spcPts val="2100"/>
              </a:lnSpc>
              <a:spcAft>
                <a:spcPts val="1200"/>
              </a:spcAft>
              <a:buFont typeface="Arial" charset="0"/>
              <a:buChar char="•"/>
            </a:lvl3pPr>
            <a:lvl4pPr marL="914400" indent="-228600" eaLnBrk="1" hangingPunct="1">
              <a:lnSpc>
                <a:spcPts val="2100"/>
              </a:lnSpc>
              <a:spcAft>
                <a:spcPts val="1200"/>
              </a:spcAft>
              <a:buFont typeface="Arial" charset="0"/>
              <a:buChar char="•"/>
            </a:lvl4pPr>
            <a:lvl5pPr marL="1143000" indent="-228600" eaLnBrk="1" hangingPunct="1">
              <a:lnSpc>
                <a:spcPts val="2100"/>
              </a:lnSpc>
              <a:spcAft>
                <a:spcPts val="1200"/>
              </a:spcAft>
              <a:buFont typeface="Cambria" charset="0"/>
              <a:buChar char="̶"/>
            </a:lvl5pPr>
            <a:lvl6pPr marL="1371600" indent="-228600" defTabSz="914400">
              <a:lnSpc>
                <a:spcPts val="2100"/>
              </a:lnSpc>
              <a:spcBef>
                <a:spcPts val="0"/>
              </a:spcBef>
              <a:spcAft>
                <a:spcPts val="1200"/>
              </a:spcAft>
              <a:buFont typeface="Arial" panose="020B0604020202020204" pitchFamily="34" charset="0"/>
              <a:buChar char="•"/>
              <a:defRPr sz="1800" baseline="0"/>
            </a:lvl6pPr>
            <a:lvl7pPr marL="1600200" indent="-228600" defTabSz="914400">
              <a:lnSpc>
                <a:spcPts val="2100"/>
              </a:lnSpc>
              <a:spcBef>
                <a:spcPts val="0"/>
              </a:spcBef>
              <a:spcAft>
                <a:spcPts val="1200"/>
              </a:spcAft>
              <a:buFont typeface="Cambria" panose="02040503050406030204" pitchFamily="18" charset="0"/>
              <a:buChar char="̶"/>
              <a:defRPr sz="1800" baseline="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1"/>
            <a:endParaRPr lang="en-US" sz="1200" dirty="0"/>
          </a:p>
          <a:p>
            <a:pPr lvl="1"/>
            <a:endParaRPr lang="en-US" sz="1200" dirty="0" smtClean="0"/>
          </a:p>
          <a:p>
            <a:pPr lvl="1"/>
            <a:r>
              <a:rPr lang="en-US" sz="1200" dirty="0" smtClean="0"/>
              <a:t>Ensure </a:t>
            </a:r>
            <a:r>
              <a:rPr lang="en-US" sz="1200" dirty="0"/>
              <a:t>that health care workers perform hand hygiene before manipulating the urinary catheter or cleansing </a:t>
            </a:r>
            <a:r>
              <a:rPr lang="en-US" sz="1200" dirty="0" err="1"/>
              <a:t>periurethral</a:t>
            </a:r>
            <a:r>
              <a:rPr lang="en-US" sz="1200" dirty="0"/>
              <a:t> area.</a:t>
            </a:r>
          </a:p>
          <a:p>
            <a:pPr lvl="1"/>
            <a:endParaRPr lang="en-US" sz="1200" dirty="0"/>
          </a:p>
          <a:p>
            <a:pPr lvl="1"/>
            <a:r>
              <a:rPr lang="en-US" sz="1200" dirty="0"/>
              <a:t>Cleanse the </a:t>
            </a:r>
            <a:r>
              <a:rPr lang="en-US" sz="1200" dirty="0" err="1"/>
              <a:t>periurethral</a:t>
            </a:r>
            <a:r>
              <a:rPr lang="en-US" sz="1200" dirty="0"/>
              <a:t> area routinely</a:t>
            </a:r>
            <a:r>
              <a:rPr lang="en-US" sz="1200" dirty="0" smtClean="0"/>
              <a:t>.</a:t>
            </a:r>
            <a:endParaRPr lang="en-US" sz="1200" dirty="0"/>
          </a:p>
        </p:txBody>
      </p:sp>
      <p:sp>
        <p:nvSpPr>
          <p:cNvPr id="13" name="Content Placeholder 5"/>
          <p:cNvSpPr txBox="1">
            <a:spLocks/>
          </p:cNvSpPr>
          <p:nvPr/>
        </p:nvSpPr>
        <p:spPr>
          <a:xfrm>
            <a:off x="6853238" y="1891107"/>
            <a:ext cx="1920240" cy="2743200"/>
          </a:xfrm>
          <a:prstGeom prst="rect">
            <a:avLst/>
          </a:prstGeom>
          <a:ln w="9525" cap="flat" cmpd="sng" algn="ctr">
            <a:solidFill>
              <a:schemeClr val="tx1"/>
            </a:solidFill>
            <a:prstDash val="solid"/>
          </a:ln>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t">
            <a:noAutofit/>
          </a:bodyPr>
          <a:lstStyle>
            <a:defPPr>
              <a:defRPr lang="en-US"/>
            </a:defPPr>
            <a:lvl1pPr marL="0" indent="0" algn="ctr" eaLnBrk="1" hangingPunct="1">
              <a:lnSpc>
                <a:spcPct val="100000"/>
              </a:lnSpc>
              <a:spcAft>
                <a:spcPts val="1200"/>
              </a:spcAft>
              <a:buFont typeface="Arial" charset="0"/>
              <a:buNone/>
              <a:defRPr sz="1400"/>
            </a:lvl1pPr>
            <a:lvl2pPr marL="0" lvl="1" indent="0" defTabSz="1714500" eaLnBrk="1" hangingPunct="1">
              <a:lnSpc>
                <a:spcPct val="100000"/>
              </a:lnSpc>
              <a:spcAft>
                <a:spcPts val="0"/>
              </a:spcAft>
              <a:buFont typeface="Arial" charset="0"/>
              <a:buNone/>
              <a:defRPr sz="1200"/>
            </a:lvl2pPr>
            <a:lvl3pPr marL="228600" lvl="2" indent="-171450" eaLnBrk="1" hangingPunct="1">
              <a:lnSpc>
                <a:spcPct val="100000"/>
              </a:lnSpc>
              <a:spcAft>
                <a:spcPts val="0"/>
              </a:spcAft>
              <a:buFont typeface="Arial" charset="0"/>
              <a:buChar char="•"/>
              <a:defRPr sz="1200"/>
            </a:lvl3pPr>
            <a:lvl4pPr marL="914400" indent="-228600" eaLnBrk="1" hangingPunct="1">
              <a:lnSpc>
                <a:spcPts val="2100"/>
              </a:lnSpc>
              <a:spcAft>
                <a:spcPts val="1200"/>
              </a:spcAft>
              <a:buFont typeface="Arial" charset="0"/>
              <a:buChar char="•"/>
            </a:lvl4pPr>
            <a:lvl5pPr marL="1143000" indent="-228600" eaLnBrk="1" hangingPunct="1">
              <a:lnSpc>
                <a:spcPts val="2100"/>
              </a:lnSpc>
              <a:spcAft>
                <a:spcPts val="1200"/>
              </a:spcAft>
              <a:buFont typeface="Cambria" charset="0"/>
              <a:buChar char="̶"/>
            </a:lvl5pPr>
            <a:lvl6pPr marL="1371600" indent="-228600" defTabSz="914400">
              <a:lnSpc>
                <a:spcPts val="2100"/>
              </a:lnSpc>
              <a:spcBef>
                <a:spcPts val="0"/>
              </a:spcBef>
              <a:spcAft>
                <a:spcPts val="1200"/>
              </a:spcAft>
              <a:buFont typeface="Arial" panose="020B0604020202020204" pitchFamily="34" charset="0"/>
              <a:buChar char="•"/>
              <a:defRPr sz="1800" baseline="0"/>
            </a:lvl6pPr>
            <a:lvl7pPr marL="1600200" indent="-228600" defTabSz="914400">
              <a:lnSpc>
                <a:spcPts val="2100"/>
              </a:lnSpc>
              <a:spcBef>
                <a:spcPts val="0"/>
              </a:spcBef>
              <a:spcAft>
                <a:spcPts val="1200"/>
              </a:spcAft>
              <a:buFont typeface="Cambria" panose="02040503050406030204" pitchFamily="18" charset="0"/>
              <a:buChar char="̶"/>
              <a:defRPr sz="1800" baseline="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1"/>
            <a:endParaRPr lang="en-US" dirty="0" smtClean="0"/>
          </a:p>
          <a:p>
            <a:pPr lvl="1"/>
            <a:endParaRPr lang="en-US" dirty="0"/>
          </a:p>
          <a:p>
            <a:pPr lvl="1"/>
            <a:r>
              <a:rPr lang="en-US" dirty="0" smtClean="0"/>
              <a:t>Practice </a:t>
            </a:r>
            <a:r>
              <a:rPr lang="en-US" dirty="0"/>
              <a:t>hand hygiene immediately before / after any manipulation of catheter site.</a:t>
            </a:r>
          </a:p>
          <a:p>
            <a:pPr lvl="1"/>
            <a:endParaRPr lang="en-US" dirty="0"/>
          </a:p>
          <a:p>
            <a:pPr lvl="1"/>
            <a:r>
              <a:rPr lang="en-US" dirty="0"/>
              <a:t>Employ routine meatal hygiene; cleaning meatal area with antiseptic solutions is unnecessary</a:t>
            </a:r>
          </a:p>
        </p:txBody>
      </p:sp>
      <p:pic>
        <p:nvPicPr>
          <p:cNvPr id="14" name="Picture 13"/>
          <p:cNvPicPr>
            <a:picLocks noChangeAspect="1"/>
          </p:cNvPicPr>
          <p:nvPr/>
        </p:nvPicPr>
        <p:blipFill>
          <a:blip r:embed="rId5"/>
          <a:stretch>
            <a:fillRect/>
          </a:stretch>
        </p:blipFill>
        <p:spPr>
          <a:xfrm>
            <a:off x="5147045" y="1526767"/>
            <a:ext cx="1028700" cy="584636"/>
          </a:xfrm>
          <a:prstGeom prst="rect">
            <a:avLst/>
          </a:prstGeom>
        </p:spPr>
      </p:pic>
      <p:pic>
        <p:nvPicPr>
          <p:cNvPr id="15" name="Picture 14"/>
          <p:cNvPicPr>
            <a:picLocks noChangeAspect="1"/>
          </p:cNvPicPr>
          <p:nvPr/>
        </p:nvPicPr>
        <p:blipFill rotWithShape="1">
          <a:blip r:embed="rId6"/>
          <a:srcRect l="9700"/>
          <a:stretch/>
        </p:blipFill>
        <p:spPr>
          <a:xfrm>
            <a:off x="7196894" y="1680825"/>
            <a:ext cx="1232927" cy="438044"/>
          </a:xfrm>
          <a:prstGeom prst="rect">
            <a:avLst/>
          </a:prstGeom>
        </p:spPr>
      </p:pic>
      <p:sp>
        <p:nvSpPr>
          <p:cNvPr id="16" name="Rectangle 15"/>
          <p:cNvSpPr/>
          <p:nvPr/>
        </p:nvSpPr>
        <p:spPr>
          <a:xfrm>
            <a:off x="2081407" y="1886571"/>
            <a:ext cx="240772" cy="213585"/>
          </a:xfrm>
          <a:prstGeom prst="rect">
            <a:avLst/>
          </a:prstGeom>
        </p:spPr>
        <p:txBody>
          <a:bodyPr wrap="none">
            <a:spAutoFit/>
          </a:bodyPr>
          <a:lstStyle/>
          <a:p>
            <a:r>
              <a:rPr lang="en-US" sz="788" dirty="0" smtClean="0">
                <a:latin typeface="Cambria" panose="02040503050406030204" pitchFamily="18" charset="0"/>
              </a:rPr>
              <a:t>1</a:t>
            </a:r>
            <a:endParaRPr lang="en-US" sz="788" dirty="0"/>
          </a:p>
        </p:txBody>
      </p:sp>
      <p:sp>
        <p:nvSpPr>
          <p:cNvPr id="17" name="Rectangle 16"/>
          <p:cNvSpPr/>
          <p:nvPr/>
        </p:nvSpPr>
        <p:spPr>
          <a:xfrm>
            <a:off x="4236985" y="1886572"/>
            <a:ext cx="240772" cy="213585"/>
          </a:xfrm>
          <a:prstGeom prst="rect">
            <a:avLst/>
          </a:prstGeom>
        </p:spPr>
        <p:txBody>
          <a:bodyPr wrap="none">
            <a:spAutoFit/>
          </a:bodyPr>
          <a:lstStyle/>
          <a:p>
            <a:r>
              <a:rPr lang="en-US" sz="788" dirty="0" smtClean="0">
                <a:latin typeface="Cambria" panose="02040503050406030204" pitchFamily="18" charset="0"/>
              </a:rPr>
              <a:t>2</a:t>
            </a:r>
            <a:endParaRPr lang="en-US" sz="788" dirty="0"/>
          </a:p>
        </p:txBody>
      </p:sp>
      <p:sp>
        <p:nvSpPr>
          <p:cNvPr id="18" name="Rectangle 17"/>
          <p:cNvSpPr/>
          <p:nvPr/>
        </p:nvSpPr>
        <p:spPr>
          <a:xfrm>
            <a:off x="6383246" y="1886573"/>
            <a:ext cx="240772" cy="213585"/>
          </a:xfrm>
          <a:prstGeom prst="rect">
            <a:avLst/>
          </a:prstGeom>
        </p:spPr>
        <p:txBody>
          <a:bodyPr wrap="none">
            <a:spAutoFit/>
          </a:bodyPr>
          <a:lstStyle/>
          <a:p>
            <a:r>
              <a:rPr lang="en-US" sz="788" dirty="0" smtClean="0">
                <a:latin typeface="Cambria" panose="02040503050406030204" pitchFamily="18" charset="0"/>
              </a:rPr>
              <a:t>3</a:t>
            </a:r>
            <a:endParaRPr lang="en-US" sz="788" dirty="0"/>
          </a:p>
        </p:txBody>
      </p:sp>
      <p:sp>
        <p:nvSpPr>
          <p:cNvPr id="19" name="Rectangle 18"/>
          <p:cNvSpPr/>
          <p:nvPr/>
        </p:nvSpPr>
        <p:spPr>
          <a:xfrm>
            <a:off x="8505033" y="1890369"/>
            <a:ext cx="301038" cy="213585"/>
          </a:xfrm>
          <a:prstGeom prst="rect">
            <a:avLst/>
          </a:prstGeom>
        </p:spPr>
        <p:txBody>
          <a:bodyPr wrap="square">
            <a:spAutoFit/>
          </a:bodyPr>
          <a:lstStyle/>
          <a:p>
            <a:r>
              <a:rPr lang="en-US" sz="788" dirty="0" smtClean="0">
                <a:latin typeface="Cambria" panose="02040503050406030204" pitchFamily="18" charset="0"/>
              </a:rPr>
              <a:t>4</a:t>
            </a:r>
            <a:endParaRPr lang="en-US" sz="788" dirty="0"/>
          </a:p>
        </p:txBody>
      </p:sp>
      <p:sp>
        <p:nvSpPr>
          <p:cNvPr id="20" name="Rectangle 19"/>
          <p:cNvSpPr/>
          <p:nvPr/>
        </p:nvSpPr>
        <p:spPr>
          <a:xfrm>
            <a:off x="162727" y="4768594"/>
            <a:ext cx="8191500" cy="323165"/>
          </a:xfrm>
          <a:prstGeom prst="rect">
            <a:avLst/>
          </a:prstGeom>
        </p:spPr>
        <p:txBody>
          <a:bodyPr wrap="square">
            <a:spAutoFit/>
          </a:bodyPr>
          <a:lstStyle/>
          <a:p>
            <a:pPr fontAlgn="auto">
              <a:spcAft>
                <a:spcPts val="0"/>
              </a:spcAft>
            </a:pPr>
            <a:r>
              <a:rPr lang="en-US" sz="500" dirty="0" smtClean="0"/>
              <a:t>1. Gould</a:t>
            </a:r>
            <a:r>
              <a:rPr lang="en-US" sz="500" dirty="0"/>
              <a:t>, C. V., </a:t>
            </a:r>
            <a:r>
              <a:rPr lang="en-US" sz="500" dirty="0" err="1"/>
              <a:t>Umscheid</a:t>
            </a:r>
            <a:r>
              <a:rPr lang="en-US" sz="500" dirty="0"/>
              <a:t>, C. A., Agarwal, R. K., Kuntz, G., Pegues, D. A., &amp; Healthcare Infection Control Practices Advisory Committee. (2010). Guideline for prevention of catheter-associated urinary tract infections 2009. </a:t>
            </a:r>
            <a:r>
              <a:rPr lang="en-US" sz="500" i="1" dirty="0"/>
              <a:t>Infection Control &amp; Hospital Epidemiology</a:t>
            </a:r>
            <a:r>
              <a:rPr lang="en-US" sz="500" dirty="0"/>
              <a:t>, </a:t>
            </a:r>
            <a:r>
              <a:rPr lang="en-US" sz="500" i="1" dirty="0"/>
              <a:t>31</a:t>
            </a:r>
            <a:r>
              <a:rPr lang="en-US" sz="500" dirty="0"/>
              <a:t>(4), 319-326</a:t>
            </a:r>
            <a:r>
              <a:rPr lang="en-US" sz="500" dirty="0" smtClean="0"/>
              <a:t>. </a:t>
            </a:r>
            <a:r>
              <a:rPr lang="en-US" sz="500" dirty="0" smtClean="0">
                <a:solidFill>
                  <a:prstClr val="black"/>
                </a:solidFill>
              </a:rPr>
              <a:t>2. Association </a:t>
            </a:r>
            <a:r>
              <a:rPr lang="en-US" sz="500" dirty="0">
                <a:solidFill>
                  <a:prstClr val="black"/>
                </a:solidFill>
              </a:rPr>
              <a:t>for Professionals in Infection Control and Epidemiology, Inc. (2014). Implementation Guide: Guide to Preventing Catheter-Associated Urinary Tract infections. </a:t>
            </a:r>
            <a:r>
              <a:rPr lang="en-US" sz="500" dirty="0" smtClean="0">
                <a:solidFill>
                  <a:prstClr val="black"/>
                </a:solidFill>
              </a:rPr>
              <a:t>3. Joint </a:t>
            </a:r>
            <a:r>
              <a:rPr lang="en-US" sz="500" dirty="0">
                <a:solidFill>
                  <a:prstClr val="black"/>
                </a:solidFill>
              </a:rPr>
              <a:t>Commission. Clinical Care Improvement Strategies: Preventing Catheter-Associated Urinary Tract Infections, 2011. </a:t>
            </a:r>
            <a:r>
              <a:rPr lang="en-US" sz="500" dirty="0" smtClean="0"/>
              <a:t>4. Lo</a:t>
            </a:r>
            <a:r>
              <a:rPr lang="en-US" sz="500" dirty="0"/>
              <a:t>, E., Nicolle, L., </a:t>
            </a:r>
            <a:r>
              <a:rPr lang="en-US" sz="500" dirty="0" err="1"/>
              <a:t>Classen</a:t>
            </a:r>
            <a:r>
              <a:rPr lang="en-US" sz="500" dirty="0"/>
              <a:t>, D., Arias, K. M., Podgorny, K., Anderson, D. J., ... &amp; Fraser, V. (2008). Strategies to prevent catheter-associated urinary tract infections in acute care hospitals. </a:t>
            </a:r>
            <a:r>
              <a:rPr lang="en-US" sz="500" i="1" dirty="0"/>
              <a:t>Infection Control &amp; Hospital Epidemiology</a:t>
            </a:r>
            <a:r>
              <a:rPr lang="en-US" sz="500" dirty="0"/>
              <a:t>, </a:t>
            </a:r>
            <a:r>
              <a:rPr lang="en-US" sz="500" i="1" dirty="0"/>
              <a:t>29</a:t>
            </a:r>
            <a:r>
              <a:rPr lang="en-US" sz="500" dirty="0"/>
              <a:t>(S1), S41-S50.</a:t>
            </a:r>
            <a:endParaRPr lang="en-US" sz="500" dirty="0">
              <a:solidFill>
                <a:prstClr val="black"/>
              </a:solidFill>
            </a:endParaRPr>
          </a:p>
        </p:txBody>
      </p:sp>
      <p:sp>
        <p:nvSpPr>
          <p:cNvPr id="22" name="Title 6"/>
          <p:cNvSpPr txBox="1">
            <a:spLocks/>
          </p:cNvSpPr>
          <p:nvPr/>
        </p:nvSpPr>
        <p:spPr>
          <a:xfrm>
            <a:off x="232435" y="367146"/>
            <a:ext cx="7144179" cy="876438"/>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000" dirty="0" smtClean="0"/>
              <a:t>Maintenance:</a:t>
            </a:r>
            <a:br>
              <a:rPr lang="en-US" sz="3000" dirty="0" smtClean="0"/>
            </a:br>
            <a:r>
              <a:rPr lang="en-US" sz="2300" dirty="0" smtClean="0">
                <a:solidFill>
                  <a:schemeClr val="bg2"/>
                </a:solidFill>
              </a:rPr>
              <a:t>Guidelines Say</a:t>
            </a:r>
            <a:endParaRPr lang="en-US" sz="2300" dirty="0">
              <a:solidFill>
                <a:schemeClr val="bg2"/>
              </a:solidFill>
            </a:endParaRPr>
          </a:p>
        </p:txBody>
      </p:sp>
    </p:spTree>
    <p:extLst>
      <p:ext uri="{BB962C8B-B14F-4D97-AF65-F5344CB8AC3E}">
        <p14:creationId xmlns:p14="http://schemas.microsoft.com/office/powerpoint/2010/main" xmlns="" val="4255655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txBox="1">
            <a:spLocks/>
          </p:cNvSpPr>
          <p:nvPr/>
        </p:nvSpPr>
        <p:spPr>
          <a:xfrm>
            <a:off x="445294" y="1612998"/>
            <a:ext cx="5632372" cy="28732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8FBF"/>
              </a:buClr>
              <a:buFont typeface="Wingdings" panose="05000000000000000000" pitchFamily="2" charset="2"/>
              <a:buChar char="§"/>
              <a:defRPr sz="2000" kern="1200">
                <a:solidFill>
                  <a:schemeClr val="tx2">
                    <a:lumMod val="50000"/>
                  </a:schemeClr>
                </a:solidFill>
                <a:latin typeface="Cambria"/>
                <a:ea typeface="+mn-ea"/>
                <a:cs typeface="Cambria"/>
              </a:defRPr>
            </a:lvl1pPr>
            <a:lvl2pPr marL="6858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2pPr>
            <a:lvl3pPr marL="11430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3pPr>
            <a:lvl4pPr marL="16002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4pPr>
            <a:lvl5pPr marL="20574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0"/>
              </a:spcBef>
              <a:spcAft>
                <a:spcPts val="0"/>
              </a:spcAft>
              <a:buClr>
                <a:schemeClr val="accent3">
                  <a:lumMod val="50000"/>
                </a:schemeClr>
              </a:buClr>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5B6770">
                    <a:lumMod val="50000"/>
                  </a:srgbClr>
                </a:solidFill>
                <a:effectLst/>
                <a:uLnTx/>
                <a:uFillTx/>
                <a:latin typeface="Cambria"/>
                <a:ea typeface="+mn-ea"/>
              </a:rPr>
              <a:t>Clean technique should be used to reduce the number of microorganisms and minimize risk of transmission from the environment or healthcare personnel by:</a:t>
            </a:r>
          </a:p>
          <a:p>
            <a:pPr marR="0" lvl="0" algn="l" defTabSz="914400" rtl="0" eaLnBrk="1" fontAlgn="auto" latinLnBrk="0" hangingPunct="1">
              <a:lnSpc>
                <a:spcPct val="90000"/>
              </a:lnSpc>
              <a:spcBef>
                <a:spcPts val="0"/>
              </a:spcBef>
              <a:spcAft>
                <a:spcPts val="0"/>
              </a:spcAft>
              <a:buClr>
                <a:schemeClr val="accent3">
                  <a:lumMod val="50000"/>
                </a:schemeClr>
              </a:buClr>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5B6770">
                  <a:lumMod val="50000"/>
                </a:srgbClr>
              </a:solidFill>
              <a:effectLst/>
              <a:uLnTx/>
              <a:uFillTx/>
              <a:latin typeface="Cambria"/>
              <a:ea typeface="+mn-ea"/>
            </a:endParaRPr>
          </a:p>
          <a:p>
            <a:pPr marL="742950" marR="0" lvl="1" indent="-285750" algn="l" defTabSz="914400" rtl="0" eaLnBrk="1" fontAlgn="auto" latinLnBrk="0" hangingPunct="1">
              <a:lnSpc>
                <a:spcPct val="100000"/>
              </a:lnSpc>
              <a:spcBef>
                <a:spcPts val="0"/>
              </a:spcBef>
              <a:spcAft>
                <a:spcPts val="0"/>
              </a:spcAft>
              <a:buClr>
                <a:schemeClr val="accent3">
                  <a:lumMod val="50000"/>
                </a:schemeClr>
              </a:buClr>
              <a:buSzTx/>
              <a:buFont typeface="Courier New" panose="02070309020205020404" pitchFamily="49" charset="0"/>
              <a:buChar char="o"/>
              <a:tabLst/>
              <a:defRPr/>
            </a:pPr>
            <a:r>
              <a:rPr kumimoji="0" lang="en-US" sz="1600" b="0" i="0" u="none" strike="noStrike" kern="1200" cap="none" spc="0" normalizeH="0" baseline="0" noProof="0" dirty="0" smtClean="0">
                <a:ln>
                  <a:noFill/>
                </a:ln>
                <a:solidFill>
                  <a:srgbClr val="5B6770">
                    <a:lumMod val="50000"/>
                  </a:srgbClr>
                </a:solidFill>
                <a:effectLst/>
                <a:uLnTx/>
                <a:uFillTx/>
                <a:latin typeface="Cambria"/>
                <a:ea typeface="+mn-ea"/>
              </a:rPr>
              <a:t>Appropriate hand hygiene</a:t>
            </a:r>
          </a:p>
          <a:p>
            <a:pPr marL="742950" marR="0" lvl="1" indent="-285750" algn="l" defTabSz="914400" rtl="0" eaLnBrk="1" fontAlgn="auto" latinLnBrk="0" hangingPunct="1">
              <a:lnSpc>
                <a:spcPct val="100000"/>
              </a:lnSpc>
              <a:spcBef>
                <a:spcPts val="0"/>
              </a:spcBef>
              <a:spcAft>
                <a:spcPts val="0"/>
              </a:spcAft>
              <a:buClr>
                <a:schemeClr val="accent3">
                  <a:lumMod val="50000"/>
                </a:schemeClr>
              </a:buClr>
              <a:buSzTx/>
              <a:buFont typeface="Courier New" panose="02070309020205020404" pitchFamily="49" charset="0"/>
              <a:buChar char="o"/>
              <a:tabLst/>
              <a:defRPr/>
            </a:pPr>
            <a:endParaRPr kumimoji="0" lang="en-US" sz="1400" b="0" i="0" u="none" strike="noStrike" kern="1200" cap="none" spc="0" normalizeH="0" baseline="0" noProof="0" dirty="0" smtClean="0">
              <a:ln>
                <a:noFill/>
              </a:ln>
              <a:solidFill>
                <a:srgbClr val="5B6770">
                  <a:lumMod val="50000"/>
                </a:srgbClr>
              </a:solidFill>
              <a:effectLst/>
              <a:uLnTx/>
              <a:uFillTx/>
              <a:latin typeface="Cambria"/>
              <a:ea typeface="+mn-ea"/>
            </a:endParaRPr>
          </a:p>
          <a:p>
            <a:pPr marL="742950" marR="0" lvl="1" indent="-285750" algn="l" defTabSz="914400" rtl="0" eaLnBrk="1" fontAlgn="auto" latinLnBrk="0" hangingPunct="1">
              <a:lnSpc>
                <a:spcPct val="100000"/>
              </a:lnSpc>
              <a:spcBef>
                <a:spcPts val="0"/>
              </a:spcBef>
              <a:spcAft>
                <a:spcPts val="0"/>
              </a:spcAft>
              <a:buClr>
                <a:schemeClr val="accent3">
                  <a:lumMod val="50000"/>
                </a:schemeClr>
              </a:buClr>
              <a:buSzTx/>
              <a:buFont typeface="Courier New" panose="02070309020205020404" pitchFamily="49" charset="0"/>
              <a:buChar char="o"/>
              <a:tabLst/>
              <a:defRPr/>
            </a:pPr>
            <a:r>
              <a:rPr kumimoji="0" lang="en-US" sz="1600" b="0" i="0" u="none" strike="noStrike" kern="1200" cap="none" spc="0" normalizeH="0" baseline="0" noProof="0" dirty="0" smtClean="0">
                <a:ln>
                  <a:noFill/>
                </a:ln>
                <a:solidFill>
                  <a:srgbClr val="5B6770">
                    <a:lumMod val="50000"/>
                  </a:srgbClr>
                </a:solidFill>
                <a:effectLst/>
                <a:uLnTx/>
                <a:uFillTx/>
                <a:latin typeface="Cambria"/>
                <a:ea typeface="+mn-ea"/>
              </a:rPr>
              <a:t>Clean gloves</a:t>
            </a:r>
          </a:p>
          <a:p>
            <a:pPr marL="742950" marR="0" lvl="1" indent="-285750" algn="l" defTabSz="914400" rtl="0" eaLnBrk="1" fontAlgn="auto" latinLnBrk="0" hangingPunct="1">
              <a:lnSpc>
                <a:spcPct val="100000"/>
              </a:lnSpc>
              <a:spcBef>
                <a:spcPts val="0"/>
              </a:spcBef>
              <a:spcAft>
                <a:spcPts val="0"/>
              </a:spcAft>
              <a:buClr>
                <a:schemeClr val="accent3">
                  <a:lumMod val="50000"/>
                </a:schemeClr>
              </a:buClr>
              <a:buSzTx/>
              <a:buFont typeface="Courier New" panose="02070309020205020404" pitchFamily="49" charset="0"/>
              <a:buChar char="o"/>
              <a:tabLst/>
              <a:defRPr/>
            </a:pPr>
            <a:endParaRPr kumimoji="0" lang="en-US" sz="1400" b="0" i="0" u="none" strike="noStrike" kern="1200" cap="none" spc="0" normalizeH="0" baseline="0" noProof="0" dirty="0" smtClean="0">
              <a:ln>
                <a:noFill/>
              </a:ln>
              <a:solidFill>
                <a:srgbClr val="5B6770">
                  <a:lumMod val="50000"/>
                </a:srgbClr>
              </a:solidFill>
              <a:effectLst/>
              <a:uLnTx/>
              <a:uFillTx/>
              <a:latin typeface="Cambria"/>
              <a:ea typeface="+mn-ea"/>
            </a:endParaRPr>
          </a:p>
          <a:p>
            <a:pPr marL="742950" marR="0" lvl="1" indent="-285750" algn="l" defTabSz="914400" rtl="0" eaLnBrk="1" fontAlgn="auto" latinLnBrk="0" hangingPunct="1">
              <a:lnSpc>
                <a:spcPct val="100000"/>
              </a:lnSpc>
              <a:spcBef>
                <a:spcPts val="0"/>
              </a:spcBef>
              <a:spcAft>
                <a:spcPts val="0"/>
              </a:spcAft>
              <a:buClr>
                <a:schemeClr val="accent3">
                  <a:lumMod val="50000"/>
                </a:schemeClr>
              </a:buClr>
              <a:buSzTx/>
              <a:buFont typeface="Courier New" panose="02070309020205020404" pitchFamily="49" charset="0"/>
              <a:buChar char="o"/>
              <a:tabLst/>
              <a:defRPr/>
            </a:pPr>
            <a:r>
              <a:rPr kumimoji="0" lang="en-US" sz="1600" b="0" i="0" u="none" strike="noStrike" kern="1200" cap="none" spc="0" normalizeH="0" baseline="0" noProof="0" dirty="0" smtClean="0">
                <a:ln>
                  <a:noFill/>
                </a:ln>
                <a:solidFill>
                  <a:srgbClr val="5B6770">
                    <a:lumMod val="50000"/>
                  </a:srgbClr>
                </a:solidFill>
                <a:effectLst/>
                <a:uLnTx/>
                <a:uFillTx/>
                <a:latin typeface="Cambria"/>
                <a:ea typeface="+mn-ea"/>
              </a:rPr>
              <a:t>Efforts to prevent direct contamination </a:t>
            </a:r>
          </a:p>
          <a:p>
            <a:pPr marL="742950" marR="0" lvl="1" indent="0" algn="l" defTabSz="914400" rtl="0" eaLnBrk="1" fontAlgn="auto" latinLnBrk="0" hangingPunct="1">
              <a:lnSpc>
                <a:spcPct val="100000"/>
              </a:lnSpc>
              <a:spcBef>
                <a:spcPts val="0"/>
              </a:spcBef>
              <a:spcAft>
                <a:spcPts val="0"/>
              </a:spcAft>
              <a:buClr>
                <a:schemeClr val="accent3">
                  <a:lumMod val="50000"/>
                </a:schemeClr>
              </a:buClr>
              <a:buSzTx/>
              <a:buNone/>
              <a:tabLst/>
              <a:defRPr/>
            </a:pPr>
            <a:r>
              <a:rPr kumimoji="0" lang="en-US" sz="1600" b="0" i="0" u="none" strike="noStrike" kern="1200" cap="none" spc="0" normalizeH="0" baseline="0" noProof="0" dirty="0" smtClean="0">
                <a:ln>
                  <a:noFill/>
                </a:ln>
                <a:solidFill>
                  <a:srgbClr val="5B6770">
                    <a:lumMod val="50000"/>
                  </a:srgbClr>
                </a:solidFill>
                <a:effectLst/>
                <a:uLnTx/>
                <a:uFillTx/>
                <a:latin typeface="Cambria"/>
                <a:ea typeface="+mn-ea"/>
              </a:rPr>
              <a:t>of supplies and materials</a:t>
            </a:r>
            <a:endParaRPr kumimoji="0" lang="en-US" sz="1600" b="0" i="0" u="none" strike="noStrike" kern="1200" cap="none" spc="0" normalizeH="0" baseline="0" noProof="0" dirty="0">
              <a:ln>
                <a:noFill/>
              </a:ln>
              <a:solidFill>
                <a:srgbClr val="5B6770">
                  <a:lumMod val="50000"/>
                </a:srgbClr>
              </a:solidFill>
              <a:effectLst/>
              <a:uLnTx/>
              <a:uFillTx/>
              <a:latin typeface="Cambria"/>
              <a:ea typeface="+mn-ea"/>
            </a:endParaRPr>
          </a:p>
        </p:txBody>
      </p:sp>
      <p:pic>
        <p:nvPicPr>
          <p:cNvPr id="30" name="Picture 29"/>
          <p:cNvPicPr>
            <a:picLocks noChangeAspect="1"/>
          </p:cNvPicPr>
          <p:nvPr/>
        </p:nvPicPr>
        <p:blipFill rotWithShape="1">
          <a:blip r:embed="rId3">
            <a:extLst>
              <a:ext uri="{28A0092B-C50C-407E-A947-70E740481C1C}">
                <a14:useLocalDpi xmlns:a14="http://schemas.microsoft.com/office/drawing/2010/main" xmlns="" val="0"/>
              </a:ext>
            </a:extLst>
          </a:blip>
          <a:srcRect t="9509" r="23799"/>
          <a:stretch/>
        </p:blipFill>
        <p:spPr>
          <a:xfrm rot="16200000">
            <a:off x="5838869" y="1681196"/>
            <a:ext cx="3466856" cy="2743042"/>
          </a:xfrm>
          <a:prstGeom prst="rect">
            <a:avLst/>
          </a:prstGeom>
        </p:spPr>
      </p:pic>
      <p:sp>
        <p:nvSpPr>
          <p:cNvPr id="31" name="Title 6"/>
          <p:cNvSpPr txBox="1">
            <a:spLocks/>
          </p:cNvSpPr>
          <p:nvPr/>
        </p:nvSpPr>
        <p:spPr>
          <a:xfrm>
            <a:off x="232435" y="367146"/>
            <a:ext cx="7144179" cy="876438"/>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000" dirty="0" smtClean="0"/>
              <a:t>Maintenance:</a:t>
            </a:r>
            <a:br>
              <a:rPr lang="en-US" sz="3000" dirty="0" smtClean="0"/>
            </a:br>
            <a:r>
              <a:rPr lang="en-US" sz="2300" dirty="0" smtClean="0">
                <a:solidFill>
                  <a:schemeClr val="bg2"/>
                </a:solidFill>
              </a:rPr>
              <a:t>Clean technique – The Joint Commission</a:t>
            </a:r>
            <a:endParaRPr lang="en-US" sz="2300" dirty="0">
              <a:solidFill>
                <a:schemeClr val="bg2"/>
              </a:solidFill>
            </a:endParaRPr>
          </a:p>
        </p:txBody>
      </p:sp>
      <p:sp>
        <p:nvSpPr>
          <p:cNvPr id="6" name="Rectangle 5"/>
          <p:cNvSpPr/>
          <p:nvPr/>
        </p:nvSpPr>
        <p:spPr>
          <a:xfrm>
            <a:off x="5533701" y="4750797"/>
            <a:ext cx="3479670" cy="169277"/>
          </a:xfrm>
          <a:prstGeom prst="rect">
            <a:avLst/>
          </a:prstGeom>
        </p:spPr>
        <p:txBody>
          <a:bodyPr wrap="square">
            <a:spAutoFit/>
          </a:bodyPr>
          <a:lstStyle/>
          <a:p>
            <a:r>
              <a:rPr lang="en-US" sz="500" dirty="0" smtClean="0">
                <a:latin typeface="+mn-lt"/>
                <a:cs typeface="Arial" panose="020B0604020202020204" pitchFamily="34" charset="0"/>
              </a:rPr>
              <a:t>Image </a:t>
            </a:r>
            <a:r>
              <a:rPr lang="en-US" sz="500" dirty="0">
                <a:latin typeface="+mn-lt"/>
                <a:cs typeface="Arial" panose="020B0604020202020204" pitchFamily="34" charset="0"/>
              </a:rPr>
              <a:t>credit: Copyright: &lt;a </a:t>
            </a:r>
            <a:r>
              <a:rPr lang="en-US" sz="500" dirty="0" err="1">
                <a:latin typeface="+mn-lt"/>
                <a:cs typeface="Arial" panose="020B0604020202020204" pitchFamily="34" charset="0"/>
              </a:rPr>
              <a:t>href</a:t>
            </a:r>
            <a:r>
              <a:rPr lang="en-US" sz="500" dirty="0">
                <a:latin typeface="+mn-lt"/>
                <a:cs typeface="Arial" panose="020B0604020202020204" pitchFamily="34" charset="0"/>
              </a:rPr>
              <a:t>='https://www.123rf.com/profile_michel74100'&gt;michel74100 / 123RF Stock Photo&lt;/a</a:t>
            </a:r>
            <a:r>
              <a:rPr lang="en-US" sz="500" dirty="0" smtClean="0">
                <a:latin typeface="+mn-lt"/>
                <a:cs typeface="Arial" panose="020B0604020202020204" pitchFamily="34" charset="0"/>
              </a:rPr>
              <a:t>&gt;</a:t>
            </a:r>
            <a:endParaRPr lang="en-US" sz="500" dirty="0">
              <a:latin typeface="+mn-lt"/>
              <a:cs typeface="Arial" panose="020B0604020202020204" pitchFamily="34" charset="0"/>
            </a:endParaRPr>
          </a:p>
        </p:txBody>
      </p:sp>
      <p:sp>
        <p:nvSpPr>
          <p:cNvPr id="2" name="Rectangle 1"/>
          <p:cNvSpPr/>
          <p:nvPr/>
        </p:nvSpPr>
        <p:spPr>
          <a:xfrm>
            <a:off x="163682" y="4757672"/>
            <a:ext cx="5137087" cy="246221"/>
          </a:xfrm>
          <a:prstGeom prst="rect">
            <a:avLst/>
          </a:prstGeom>
        </p:spPr>
        <p:txBody>
          <a:bodyPr wrap="square">
            <a:spAutoFit/>
          </a:bodyPr>
          <a:lstStyle/>
          <a:p>
            <a:r>
              <a:rPr lang="en-US" sz="500" dirty="0" smtClean="0"/>
              <a:t>The </a:t>
            </a:r>
            <a:r>
              <a:rPr lang="en-US" sz="500" dirty="0"/>
              <a:t>Joint Commission. </a:t>
            </a:r>
            <a:r>
              <a:rPr lang="en-US" sz="500" i="1" dirty="0"/>
              <a:t>Preventing Central Line–Associated Bloodstream Infections: </a:t>
            </a:r>
            <a:r>
              <a:rPr lang="en-US" sz="500" i="1" dirty="0" smtClean="0"/>
              <a:t>Useful. Tools</a:t>
            </a:r>
            <a:r>
              <a:rPr lang="en-US" sz="500" i="1" dirty="0"/>
              <a:t>, An International Perspective</a:t>
            </a:r>
            <a:r>
              <a:rPr lang="en-US" sz="500" dirty="0"/>
              <a:t>. Nov 20, 2013. Accessed </a:t>
            </a:r>
            <a:r>
              <a:rPr lang="en-US" sz="500" dirty="0" smtClean="0"/>
              <a:t>Feb 2018. </a:t>
            </a:r>
            <a:r>
              <a:rPr lang="en-US" sz="500" dirty="0"/>
              <a:t>http://www.jointcommission.org/CLABSIToolkit</a:t>
            </a:r>
            <a:endParaRPr lang="en-US" sz="200" dirty="0">
              <a:solidFill>
                <a:prstClr val="black"/>
              </a:solidFill>
            </a:endParaRPr>
          </a:p>
        </p:txBody>
      </p:sp>
    </p:spTree>
    <p:extLst>
      <p:ext uri="{BB962C8B-B14F-4D97-AF65-F5344CB8AC3E}">
        <p14:creationId xmlns:p14="http://schemas.microsoft.com/office/powerpoint/2010/main" xmlns="" val="686521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p:cNvSpPr txBox="1">
            <a:spLocks/>
          </p:cNvSpPr>
          <p:nvPr/>
        </p:nvSpPr>
        <p:spPr>
          <a:xfrm>
            <a:off x="232435" y="367146"/>
            <a:ext cx="7144179" cy="876438"/>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000" dirty="0" smtClean="0"/>
              <a:t>Maintenance:</a:t>
            </a:r>
            <a:br>
              <a:rPr lang="en-US" sz="3000" dirty="0" smtClean="0"/>
            </a:br>
            <a:r>
              <a:rPr lang="en-US" sz="2300" dirty="0" smtClean="0">
                <a:solidFill>
                  <a:schemeClr val="bg2"/>
                </a:solidFill>
              </a:rPr>
              <a:t>Your current practice</a:t>
            </a:r>
            <a:endParaRPr lang="en-US" sz="2300" dirty="0">
              <a:solidFill>
                <a:schemeClr val="bg2"/>
              </a:solidFill>
            </a:endParaRPr>
          </a:p>
        </p:txBody>
      </p:sp>
      <p:sp>
        <p:nvSpPr>
          <p:cNvPr id="28" name="Content Placeholder 2"/>
          <p:cNvSpPr txBox="1">
            <a:spLocks/>
          </p:cNvSpPr>
          <p:nvPr/>
        </p:nvSpPr>
        <p:spPr>
          <a:xfrm>
            <a:off x="342900" y="1564481"/>
            <a:ext cx="8458200" cy="3071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8FBF"/>
              </a:buClr>
              <a:buFont typeface="Wingdings" panose="05000000000000000000" pitchFamily="2" charset="2"/>
              <a:buChar char="§"/>
              <a:defRPr sz="2000" kern="1200">
                <a:solidFill>
                  <a:schemeClr val="tx2">
                    <a:lumMod val="50000"/>
                  </a:schemeClr>
                </a:solidFill>
                <a:latin typeface="Cambria"/>
                <a:ea typeface="+mn-ea"/>
                <a:cs typeface="Cambria"/>
              </a:defRPr>
            </a:lvl1pPr>
            <a:lvl2pPr marL="6858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2pPr>
            <a:lvl3pPr marL="11430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3pPr>
            <a:lvl4pPr marL="16002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4pPr>
            <a:lvl5pPr marL="20574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fontAlgn="auto">
              <a:lnSpc>
                <a:spcPct val="100000"/>
              </a:lnSpc>
              <a:spcBef>
                <a:spcPts val="400"/>
              </a:spcBef>
              <a:spcAft>
                <a:spcPts val="1200"/>
              </a:spcAft>
              <a:buClr>
                <a:schemeClr val="accent3">
                  <a:lumMod val="50000"/>
                </a:schemeClr>
              </a:buClr>
              <a:buFont typeface="Arial" panose="020B0604020202020204" pitchFamily="34" charset="0"/>
              <a:buChar char="•"/>
            </a:pPr>
            <a:r>
              <a:rPr lang="en-US" dirty="0">
                <a:solidFill>
                  <a:srgbClr val="5B6770">
                    <a:lumMod val="50000"/>
                  </a:srgbClr>
                </a:solidFill>
              </a:rPr>
              <a:t>Do you have a protocol in place for meatal cleansing</a:t>
            </a:r>
            <a:r>
              <a:rPr lang="en-US" dirty="0" smtClean="0">
                <a:solidFill>
                  <a:srgbClr val="5B6770">
                    <a:lumMod val="50000"/>
                  </a:srgbClr>
                </a:solidFill>
              </a:rPr>
              <a:t>?</a:t>
            </a:r>
          </a:p>
          <a:p>
            <a:pPr lvl="0" fontAlgn="auto">
              <a:lnSpc>
                <a:spcPct val="100000"/>
              </a:lnSpc>
              <a:spcBef>
                <a:spcPts val="400"/>
              </a:spcBef>
              <a:spcAft>
                <a:spcPts val="1200"/>
              </a:spcAft>
              <a:buClr>
                <a:schemeClr val="accent3">
                  <a:lumMod val="50000"/>
                </a:schemeClr>
              </a:buClr>
              <a:buFont typeface="Arial" panose="020B0604020202020204" pitchFamily="34" charset="0"/>
              <a:buChar char="•"/>
            </a:pPr>
            <a:endParaRPr lang="en-US" sz="700" dirty="0">
              <a:solidFill>
                <a:srgbClr val="5B6770">
                  <a:lumMod val="50000"/>
                </a:srgbClr>
              </a:solidFill>
            </a:endParaRPr>
          </a:p>
          <a:p>
            <a:pPr lvl="0" fontAlgn="auto">
              <a:spcBef>
                <a:spcPts val="400"/>
              </a:spcBef>
              <a:spcAft>
                <a:spcPts val="600"/>
              </a:spcAft>
              <a:buClr>
                <a:schemeClr val="accent3">
                  <a:lumMod val="50000"/>
                </a:schemeClr>
              </a:buClr>
              <a:buFont typeface="Arial" panose="020B0604020202020204" pitchFamily="34" charset="0"/>
              <a:buChar char="•"/>
            </a:pPr>
            <a:r>
              <a:rPr lang="en-US" dirty="0">
                <a:solidFill>
                  <a:srgbClr val="5B6770">
                    <a:lumMod val="50000"/>
                  </a:srgbClr>
                </a:solidFill>
              </a:rPr>
              <a:t>Do you measure compliance to overall perineal and catheter cleansing?</a:t>
            </a:r>
          </a:p>
          <a:p>
            <a:pPr marL="742950" lvl="1" fontAlgn="auto">
              <a:spcBef>
                <a:spcPts val="600"/>
              </a:spcBef>
              <a:spcAft>
                <a:spcPts val="1200"/>
              </a:spcAft>
              <a:buClr>
                <a:schemeClr val="accent3">
                  <a:lumMod val="50000"/>
                </a:schemeClr>
              </a:buClr>
              <a:buFont typeface="Courier New" panose="02070309020205020404" pitchFamily="49" charset="0"/>
              <a:buChar char="o"/>
            </a:pPr>
            <a:r>
              <a:rPr lang="en-US" dirty="0">
                <a:solidFill>
                  <a:srgbClr val="5B6770">
                    <a:lumMod val="50000"/>
                  </a:srgbClr>
                </a:solidFill>
              </a:rPr>
              <a:t>Is meatal care monitored?</a:t>
            </a:r>
          </a:p>
          <a:p>
            <a:pPr marL="742950" lvl="1" fontAlgn="auto">
              <a:spcBef>
                <a:spcPts val="600"/>
              </a:spcBef>
              <a:spcAft>
                <a:spcPts val="1200"/>
              </a:spcAft>
              <a:buClr>
                <a:schemeClr val="accent3">
                  <a:lumMod val="50000"/>
                </a:schemeClr>
              </a:buClr>
              <a:buFont typeface="Courier New" panose="02070309020205020404" pitchFamily="49" charset="0"/>
              <a:buChar char="o"/>
            </a:pPr>
            <a:r>
              <a:rPr lang="en-US" dirty="0">
                <a:solidFill>
                  <a:srgbClr val="5B6770">
                    <a:lumMod val="50000"/>
                  </a:srgbClr>
                </a:solidFill>
              </a:rPr>
              <a:t>What are the nurses doing to ensure clean technique</a:t>
            </a:r>
            <a:r>
              <a:rPr lang="en-US" dirty="0" smtClean="0">
                <a:solidFill>
                  <a:srgbClr val="5B6770">
                    <a:lumMod val="50000"/>
                  </a:srgbClr>
                </a:solidFill>
              </a:rPr>
              <a:t>?</a:t>
            </a:r>
          </a:p>
          <a:p>
            <a:pPr marL="742950" lvl="1" fontAlgn="auto">
              <a:spcBef>
                <a:spcPts val="600"/>
              </a:spcBef>
              <a:spcAft>
                <a:spcPts val="1200"/>
              </a:spcAft>
              <a:buClr>
                <a:schemeClr val="accent3">
                  <a:lumMod val="50000"/>
                </a:schemeClr>
              </a:buClr>
              <a:buFont typeface="Courier New" panose="02070309020205020404" pitchFamily="49" charset="0"/>
              <a:buChar char="o"/>
            </a:pPr>
            <a:endParaRPr lang="en-US" sz="800" dirty="0">
              <a:solidFill>
                <a:srgbClr val="5B6770">
                  <a:lumMod val="50000"/>
                </a:srgbClr>
              </a:solidFill>
            </a:endParaRPr>
          </a:p>
          <a:p>
            <a:pPr lvl="0" fontAlgn="auto">
              <a:spcBef>
                <a:spcPts val="400"/>
              </a:spcBef>
              <a:spcAft>
                <a:spcPts val="1200"/>
              </a:spcAft>
              <a:buClr>
                <a:schemeClr val="accent3">
                  <a:lumMod val="50000"/>
                </a:schemeClr>
              </a:buClr>
              <a:buFont typeface="Arial" panose="020B0604020202020204" pitchFamily="34" charset="0"/>
              <a:buChar char="•"/>
            </a:pPr>
            <a:r>
              <a:rPr lang="en-US" dirty="0">
                <a:solidFill>
                  <a:srgbClr val="5B6770">
                    <a:lumMod val="50000"/>
                  </a:srgbClr>
                </a:solidFill>
              </a:rPr>
              <a:t>What is your protocol for monitoring and removing the catheter?</a:t>
            </a:r>
          </a:p>
        </p:txBody>
      </p:sp>
      <p:sp>
        <p:nvSpPr>
          <p:cNvPr id="5" name="Rectangle 4"/>
          <p:cNvSpPr/>
          <p:nvPr/>
        </p:nvSpPr>
        <p:spPr>
          <a:xfrm>
            <a:off x="163683" y="4757672"/>
            <a:ext cx="4572000" cy="169277"/>
          </a:xfrm>
          <a:prstGeom prst="rect">
            <a:avLst/>
          </a:prstGeom>
        </p:spPr>
        <p:txBody>
          <a:bodyPr>
            <a:spAutoFit/>
          </a:bodyPr>
          <a:lstStyle/>
          <a:p>
            <a:pPr fontAlgn="auto">
              <a:spcAft>
                <a:spcPts val="0"/>
              </a:spcAft>
              <a:buClrTx/>
            </a:pPr>
            <a:r>
              <a:rPr lang="en-US" sz="500" dirty="0" smtClean="0">
                <a:solidFill>
                  <a:prstClr val="black"/>
                </a:solidFill>
              </a:rPr>
              <a:t>Joint </a:t>
            </a:r>
            <a:r>
              <a:rPr lang="en-US" sz="500" dirty="0">
                <a:solidFill>
                  <a:prstClr val="black"/>
                </a:solidFill>
              </a:rPr>
              <a:t>Commission. Clinical Care Improvement Strategies: Preventing Catheter-Associated Urinary Tract Infections, 2011. </a:t>
            </a:r>
          </a:p>
        </p:txBody>
      </p:sp>
    </p:spTree>
    <p:extLst>
      <p:ext uri="{BB962C8B-B14F-4D97-AF65-F5344CB8AC3E}">
        <p14:creationId xmlns:p14="http://schemas.microsoft.com/office/powerpoint/2010/main" xmlns="" val="1181633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p:cNvSpPr txBox="1">
            <a:spLocks/>
          </p:cNvSpPr>
          <p:nvPr/>
        </p:nvSpPr>
        <p:spPr>
          <a:xfrm>
            <a:off x="232435" y="367146"/>
            <a:ext cx="7144179" cy="876438"/>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000" dirty="0" smtClean="0"/>
              <a:t>Maintenance:</a:t>
            </a:r>
            <a:br>
              <a:rPr lang="en-US" sz="3000" dirty="0" smtClean="0"/>
            </a:br>
            <a:r>
              <a:rPr lang="en-US" sz="2300" dirty="0" smtClean="0">
                <a:solidFill>
                  <a:schemeClr val="bg2"/>
                </a:solidFill>
              </a:rPr>
              <a:t>Bedside reality </a:t>
            </a:r>
            <a:endParaRPr lang="en-US" sz="2300" dirty="0">
              <a:solidFill>
                <a:schemeClr val="bg2"/>
              </a:solidFill>
            </a:endParaRPr>
          </a:p>
        </p:txBody>
      </p:sp>
      <p:sp>
        <p:nvSpPr>
          <p:cNvPr id="26" name="Content Placeholder 2"/>
          <p:cNvSpPr txBox="1">
            <a:spLocks/>
          </p:cNvSpPr>
          <p:nvPr/>
        </p:nvSpPr>
        <p:spPr>
          <a:xfrm>
            <a:off x="330993" y="1833833"/>
            <a:ext cx="4862513" cy="25367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8FBF"/>
              </a:buClr>
              <a:buFont typeface="Wingdings" panose="05000000000000000000" pitchFamily="2" charset="2"/>
              <a:buChar char="§"/>
              <a:defRPr sz="2000" kern="1200">
                <a:solidFill>
                  <a:schemeClr val="tx2">
                    <a:lumMod val="50000"/>
                  </a:schemeClr>
                </a:solidFill>
                <a:latin typeface="Cambria"/>
                <a:ea typeface="+mn-ea"/>
                <a:cs typeface="Cambria"/>
              </a:defRPr>
            </a:lvl1pPr>
            <a:lvl2pPr marL="6858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2pPr>
            <a:lvl3pPr marL="11430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3pPr>
            <a:lvl4pPr marL="16002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4pPr>
            <a:lvl5pPr marL="20574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1200"/>
              </a:spcAft>
              <a:buClr>
                <a:schemeClr val="accent3">
                  <a:lumMod val="50000"/>
                </a:schemeClr>
              </a:buClr>
              <a:buSzTx/>
              <a:buFont typeface="Arial" panose="020B0604020202020204" pitchFamily="34" charset="0"/>
              <a:buChar char="•"/>
              <a:tabLst/>
              <a:defRPr/>
            </a:pPr>
            <a:r>
              <a:rPr kumimoji="0" lang="en-US" b="0" i="0" u="none" strike="noStrike" kern="1200" cap="none" spc="0" normalizeH="0" baseline="0" noProof="0" dirty="0" smtClean="0">
                <a:ln>
                  <a:noFill/>
                </a:ln>
                <a:solidFill>
                  <a:srgbClr val="5B6770">
                    <a:lumMod val="50000"/>
                  </a:srgbClr>
                </a:solidFill>
                <a:effectLst/>
                <a:uLnTx/>
                <a:uFillTx/>
                <a:latin typeface="Cambria"/>
                <a:ea typeface="+mn-ea"/>
              </a:rPr>
              <a:t>Meatal hygiene is getting lumped in with bathing and incontinence care</a:t>
            </a:r>
          </a:p>
          <a:p>
            <a:pPr marL="514350" marR="0" lvl="1" algn="l" defTabSz="914400" rtl="0" eaLnBrk="1" fontAlgn="auto" latinLnBrk="0" hangingPunct="1">
              <a:lnSpc>
                <a:spcPct val="90000"/>
              </a:lnSpc>
              <a:spcBef>
                <a:spcPts val="1000"/>
              </a:spcBef>
              <a:spcAft>
                <a:spcPts val="1200"/>
              </a:spcAft>
              <a:buClr>
                <a:schemeClr val="accent3">
                  <a:lumMod val="50000"/>
                </a:schemeClr>
              </a:buClr>
              <a:buSzTx/>
              <a:buFont typeface="Courier New" panose="02070309020205020404" pitchFamily="49" charset="0"/>
              <a:buChar char="o"/>
              <a:tabLst/>
              <a:defRPr/>
            </a:pPr>
            <a:r>
              <a:rPr kumimoji="0" lang="en-US" sz="1650" b="0" i="0" u="none" strike="noStrike" kern="1200" cap="none" spc="0" normalizeH="0" baseline="0" noProof="0" dirty="0" smtClean="0">
                <a:ln>
                  <a:noFill/>
                </a:ln>
                <a:solidFill>
                  <a:srgbClr val="5B6770">
                    <a:lumMod val="50000"/>
                  </a:srgbClr>
                </a:solidFill>
                <a:effectLst/>
                <a:uLnTx/>
                <a:uFillTx/>
                <a:latin typeface="Cambria"/>
                <a:ea typeface="+mn-ea"/>
              </a:rPr>
              <a:t>1st stool clean up</a:t>
            </a:r>
          </a:p>
          <a:p>
            <a:pPr marL="514350" marR="0" lvl="1" algn="l" defTabSz="914400" rtl="0" eaLnBrk="1" fontAlgn="auto" latinLnBrk="0" hangingPunct="1">
              <a:lnSpc>
                <a:spcPct val="90000"/>
              </a:lnSpc>
              <a:spcBef>
                <a:spcPts val="500"/>
              </a:spcBef>
              <a:spcAft>
                <a:spcPts val="600"/>
              </a:spcAft>
              <a:buClr>
                <a:schemeClr val="accent3">
                  <a:lumMod val="50000"/>
                </a:schemeClr>
              </a:buClr>
              <a:buSzTx/>
              <a:buFont typeface="Courier New" panose="02070309020205020404" pitchFamily="49" charset="0"/>
              <a:buChar char="o"/>
              <a:tabLst/>
              <a:defRPr/>
            </a:pPr>
            <a:r>
              <a:rPr kumimoji="0" lang="en-US" sz="1650" b="0" i="0" u="none" strike="noStrike" kern="1200" cap="none" spc="0" normalizeH="0" baseline="0" noProof="0" dirty="0" smtClean="0">
                <a:ln>
                  <a:noFill/>
                </a:ln>
                <a:solidFill>
                  <a:srgbClr val="5B6770">
                    <a:lumMod val="50000"/>
                  </a:srgbClr>
                </a:solidFill>
                <a:effectLst/>
                <a:uLnTx/>
                <a:uFillTx/>
                <a:latin typeface="Cambria"/>
                <a:ea typeface="+mn-ea"/>
              </a:rPr>
              <a:t>Then, with the same gloves and same contaminated products, the meatus is wiped</a:t>
            </a:r>
            <a:endParaRPr kumimoji="0" lang="en-US" sz="1650" b="0" i="0" u="none" strike="noStrike" kern="1200" cap="none" spc="0" normalizeH="0" baseline="0" noProof="0" dirty="0">
              <a:ln>
                <a:noFill/>
              </a:ln>
              <a:solidFill>
                <a:srgbClr val="5B6770">
                  <a:lumMod val="50000"/>
                </a:srgbClr>
              </a:solidFill>
              <a:effectLst/>
              <a:uLnTx/>
              <a:uFillTx/>
              <a:latin typeface="Cambria"/>
              <a:ea typeface="+mn-ea"/>
            </a:endParaRPr>
          </a:p>
        </p:txBody>
      </p:sp>
      <p:pic>
        <p:nvPicPr>
          <p:cNvPr id="27" name="Picture 2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93519" y="1833833"/>
            <a:ext cx="3509707" cy="2422667"/>
          </a:xfrm>
          <a:prstGeom prst="rect">
            <a:avLst/>
          </a:prstGeom>
          <a:effectLst>
            <a:outerShdw blurRad="50800" dist="38100" dir="8100000" algn="tr" rotWithShape="0">
              <a:prstClr val="black">
                <a:alpha val="40000"/>
              </a:prstClr>
            </a:outerShdw>
          </a:effectLst>
        </p:spPr>
      </p:pic>
      <p:sp>
        <p:nvSpPr>
          <p:cNvPr id="5" name="Rectangle 4"/>
          <p:cNvSpPr/>
          <p:nvPr/>
        </p:nvSpPr>
        <p:spPr>
          <a:xfrm>
            <a:off x="5320245" y="4256500"/>
            <a:ext cx="3482981" cy="184666"/>
          </a:xfrm>
          <a:prstGeom prst="rect">
            <a:avLst/>
          </a:prstGeom>
        </p:spPr>
        <p:txBody>
          <a:bodyPr wrap="square">
            <a:spAutoFit/>
          </a:bodyPr>
          <a:lstStyle/>
          <a:p>
            <a:pPr fontAlgn="auto">
              <a:spcBef>
                <a:spcPts val="0"/>
              </a:spcBef>
              <a:spcAft>
                <a:spcPts val="0"/>
              </a:spcAft>
            </a:pPr>
            <a:r>
              <a:rPr lang="en-US" sz="600" dirty="0">
                <a:latin typeface="Calibri" panose="020F0502020204030204" pitchFamily="34" charset="0"/>
                <a:ea typeface="+mn-ea"/>
                <a:cs typeface="Arial" panose="020B0604020202020204" pitchFamily="34" charset="0"/>
              </a:rPr>
              <a:t>I</a:t>
            </a:r>
            <a:r>
              <a:rPr lang="en-US" sz="600" dirty="0" smtClean="0">
                <a:latin typeface="Calibri" panose="020F0502020204030204" pitchFamily="34" charset="0"/>
                <a:ea typeface="+mn-ea"/>
                <a:cs typeface="Arial" panose="020B0604020202020204" pitchFamily="34" charset="0"/>
              </a:rPr>
              <a:t>mage credit: copyright</a:t>
            </a:r>
            <a:r>
              <a:rPr lang="en-US" sz="600" dirty="0">
                <a:latin typeface="Calibri" panose="020F0502020204030204" pitchFamily="34" charset="0"/>
                <a:ea typeface="+mn-ea"/>
                <a:cs typeface="Arial" panose="020B0604020202020204" pitchFamily="34" charset="0"/>
              </a:rPr>
              <a:t>: &lt;a </a:t>
            </a:r>
            <a:r>
              <a:rPr lang="en-US" sz="600" dirty="0" err="1">
                <a:latin typeface="Calibri" panose="020F0502020204030204" pitchFamily="34" charset="0"/>
                <a:ea typeface="+mn-ea"/>
                <a:cs typeface="Arial" panose="020B0604020202020204" pitchFamily="34" charset="0"/>
              </a:rPr>
              <a:t>href</a:t>
            </a:r>
            <a:r>
              <a:rPr lang="en-US" sz="600" dirty="0">
                <a:latin typeface="Calibri" panose="020F0502020204030204" pitchFamily="34" charset="0"/>
                <a:ea typeface="+mn-ea"/>
                <a:cs typeface="Arial" panose="020B0604020202020204" pitchFamily="34" charset="0"/>
              </a:rPr>
              <a:t>='https://www.123rf.com/profile_atic12'&gt;atic12 / 123RF Stock Photo&lt;/a&gt;</a:t>
            </a:r>
          </a:p>
        </p:txBody>
      </p:sp>
    </p:spTree>
    <p:extLst>
      <p:ext uri="{BB962C8B-B14F-4D97-AF65-F5344CB8AC3E}">
        <p14:creationId xmlns:p14="http://schemas.microsoft.com/office/powerpoint/2010/main" xmlns="" val="1608081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inus 14"/>
          <p:cNvSpPr/>
          <p:nvPr/>
        </p:nvSpPr>
        <p:spPr>
          <a:xfrm rot="21300000">
            <a:off x="1485900" y="2742153"/>
            <a:ext cx="6172200" cy="617220"/>
          </a:xfrm>
          <a:prstGeom prst="mathMinus">
            <a:avLst/>
          </a:prstGeom>
          <a:ln/>
        </p:spPr>
        <p:style>
          <a:lnRef idx="0">
            <a:schemeClr val="dk1"/>
          </a:lnRef>
          <a:fillRef idx="3">
            <a:schemeClr val="dk1"/>
          </a:fillRef>
          <a:effectRef idx="3">
            <a:schemeClr val="dk1"/>
          </a:effectRef>
          <a:fontRef idx="minor">
            <a:schemeClr val="lt1"/>
          </a:fontRef>
        </p:style>
      </p:sp>
      <p:sp>
        <p:nvSpPr>
          <p:cNvPr id="16" name="Down Arrow 15"/>
          <p:cNvSpPr/>
          <p:nvPr/>
        </p:nvSpPr>
        <p:spPr>
          <a:xfrm>
            <a:off x="2265548" y="1489475"/>
            <a:ext cx="1783080" cy="1303020"/>
          </a:xfrm>
          <a:prstGeom prst="downArrow">
            <a:avLst/>
          </a:prstGeom>
          <a:ln w="9525" cap="flat" cmpd="sng" algn="ctr">
            <a:solidFill>
              <a:schemeClr val="tx1"/>
            </a:solidFill>
            <a:prstDash val="solid"/>
          </a:ln>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sp>
      <p:grpSp>
        <p:nvGrpSpPr>
          <p:cNvPr id="17" name="Group 16"/>
          <p:cNvGrpSpPr/>
          <p:nvPr/>
        </p:nvGrpSpPr>
        <p:grpSpPr>
          <a:xfrm>
            <a:off x="4614862" y="1340345"/>
            <a:ext cx="2398795" cy="1502976"/>
            <a:chOff x="4473461" y="24626"/>
            <a:chExt cx="2840975" cy="2003968"/>
          </a:xfrm>
        </p:grpSpPr>
        <p:sp>
          <p:nvSpPr>
            <p:cNvPr id="18" name="Rectangle 17"/>
            <p:cNvSpPr/>
            <p:nvPr/>
          </p:nvSpPr>
          <p:spPr>
            <a:xfrm>
              <a:off x="4473461" y="47013"/>
              <a:ext cx="2811674" cy="1981581"/>
            </a:xfrm>
            <a:prstGeom prst="rect">
              <a:avLst/>
            </a:prstGeom>
            <a:noFill/>
            <a:ln>
              <a:noFill/>
            </a:ln>
            <a:effectLst/>
          </p:spPr>
        </p:sp>
        <p:sp>
          <p:nvSpPr>
            <p:cNvPr id="19" name="Rectangle 18"/>
            <p:cNvSpPr/>
            <p:nvPr/>
          </p:nvSpPr>
          <p:spPr>
            <a:xfrm>
              <a:off x="4502762" y="24626"/>
              <a:ext cx="2811674" cy="1981581"/>
            </a:xfrm>
            <a:prstGeom prst="rect">
              <a:avLst/>
            </a:prstGeom>
            <a:noFill/>
            <a:ln>
              <a:noFill/>
            </a:ln>
            <a:effectLst/>
          </p:spPr>
          <p:txBody>
            <a:bodyPr spcFirstLastPara="0" vert="horz" wrap="square" lIns="245364" tIns="245364" rIns="245364" bIns="245364" numCol="1" spcCol="1270" anchor="ctr" anchorCtr="0">
              <a:noAutofit/>
            </a:bodyPr>
            <a:lstStyle/>
            <a:p>
              <a:pPr algn="ctr" defTabSz="1533525" fontAlgn="auto">
                <a:lnSpc>
                  <a:spcPct val="90000"/>
                </a:lnSpc>
                <a:spcAft>
                  <a:spcPct val="35000"/>
                </a:spcAft>
                <a:defRPr/>
              </a:pPr>
              <a:r>
                <a:rPr lang="en-US" sz="3000" dirty="0" smtClean="0">
                  <a:latin typeface="Cambria" panose="02040503050406030204" pitchFamily="18" charset="0"/>
                  <a:ea typeface="+mn-ea"/>
                </a:rPr>
                <a:t>Process variation</a:t>
              </a:r>
              <a:endParaRPr lang="en-US" sz="3000" dirty="0">
                <a:latin typeface="Cambria" panose="02040503050406030204" pitchFamily="18" charset="0"/>
                <a:ea typeface="+mn-ea"/>
              </a:endParaRPr>
            </a:p>
          </p:txBody>
        </p:sp>
      </p:grpSp>
      <p:sp>
        <p:nvSpPr>
          <p:cNvPr id="20" name="Up Arrow 19"/>
          <p:cNvSpPr/>
          <p:nvPr/>
        </p:nvSpPr>
        <p:spPr>
          <a:xfrm>
            <a:off x="4914900" y="3299123"/>
            <a:ext cx="1783080" cy="1303020"/>
          </a:xfrm>
          <a:prstGeom prst="upArrow">
            <a:avLst/>
          </a:prstGeom>
          <a:solidFill>
            <a:schemeClr val="bg2"/>
          </a:solidFill>
          <a:ln/>
        </p:spPr>
        <p:style>
          <a:lnRef idx="0">
            <a:schemeClr val="accent1"/>
          </a:lnRef>
          <a:fillRef idx="3">
            <a:schemeClr val="accent1"/>
          </a:fillRef>
          <a:effectRef idx="3">
            <a:schemeClr val="accent1"/>
          </a:effectRef>
          <a:fontRef idx="minor">
            <a:schemeClr val="lt1"/>
          </a:fontRef>
        </p:style>
      </p:sp>
      <p:grpSp>
        <p:nvGrpSpPr>
          <p:cNvPr id="21" name="Group 20"/>
          <p:cNvGrpSpPr/>
          <p:nvPr/>
        </p:nvGrpSpPr>
        <p:grpSpPr>
          <a:xfrm>
            <a:off x="1979353" y="3371565"/>
            <a:ext cx="2374055" cy="1486186"/>
            <a:chOff x="1317972" y="2736469"/>
            <a:chExt cx="2811674" cy="1981581"/>
          </a:xfrm>
        </p:grpSpPr>
        <p:sp>
          <p:nvSpPr>
            <p:cNvPr id="22" name="Rectangle 21"/>
            <p:cNvSpPr/>
            <p:nvPr/>
          </p:nvSpPr>
          <p:spPr>
            <a:xfrm>
              <a:off x="1317972" y="2736469"/>
              <a:ext cx="2811674" cy="1981581"/>
            </a:xfrm>
            <a:prstGeom prst="rect">
              <a:avLst/>
            </a:prstGeom>
            <a:noFill/>
            <a:ln>
              <a:noFill/>
            </a:ln>
            <a:effectLst/>
          </p:spPr>
        </p:sp>
        <p:sp>
          <p:nvSpPr>
            <p:cNvPr id="23" name="Rectangle 22"/>
            <p:cNvSpPr/>
            <p:nvPr/>
          </p:nvSpPr>
          <p:spPr>
            <a:xfrm>
              <a:off x="1317972" y="2736469"/>
              <a:ext cx="2811674" cy="1981581"/>
            </a:xfrm>
            <a:prstGeom prst="rect">
              <a:avLst/>
            </a:prstGeom>
            <a:noFill/>
            <a:ln>
              <a:noFill/>
            </a:ln>
            <a:effectLst/>
          </p:spPr>
          <p:txBody>
            <a:bodyPr spcFirstLastPara="0" vert="horz" wrap="square" lIns="245364" tIns="245364" rIns="245364" bIns="245364" numCol="1" spcCol="1270" anchor="ctr" anchorCtr="0">
              <a:noAutofit/>
            </a:bodyPr>
            <a:lstStyle/>
            <a:p>
              <a:pPr algn="ctr" defTabSz="1533525" fontAlgn="auto">
                <a:lnSpc>
                  <a:spcPct val="90000"/>
                </a:lnSpc>
                <a:spcAft>
                  <a:spcPct val="35000"/>
                </a:spcAft>
                <a:defRPr/>
              </a:pPr>
              <a:r>
                <a:rPr lang="en-US" sz="3200" dirty="0">
                  <a:latin typeface="Cambria" panose="02040503050406030204" pitchFamily="18" charset="0"/>
                  <a:ea typeface="+mn-ea"/>
                </a:rPr>
                <a:t>Quality</a:t>
              </a:r>
            </a:p>
          </p:txBody>
        </p:sp>
      </p:grpSp>
      <p:sp>
        <p:nvSpPr>
          <p:cNvPr id="12" name="Title 6"/>
          <p:cNvSpPr txBox="1">
            <a:spLocks/>
          </p:cNvSpPr>
          <p:nvPr/>
        </p:nvSpPr>
        <p:spPr>
          <a:xfrm>
            <a:off x="232435" y="367146"/>
            <a:ext cx="7144179" cy="876438"/>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000" dirty="0" smtClean="0"/>
              <a:t>Maintenance:</a:t>
            </a:r>
            <a:br>
              <a:rPr lang="en-US" sz="3000" dirty="0" smtClean="0"/>
            </a:br>
            <a:r>
              <a:rPr lang="en-US" sz="2300" dirty="0" smtClean="0">
                <a:solidFill>
                  <a:schemeClr val="bg2"/>
                </a:solidFill>
              </a:rPr>
              <a:t>Tenet of quality improvement</a:t>
            </a:r>
            <a:endParaRPr lang="en-US" sz="2300" dirty="0">
              <a:solidFill>
                <a:schemeClr val="bg2"/>
              </a:solidFill>
            </a:endParaRPr>
          </a:p>
        </p:txBody>
      </p:sp>
      <p:sp>
        <p:nvSpPr>
          <p:cNvPr id="14" name="TextBox 13"/>
          <p:cNvSpPr txBox="1"/>
          <p:nvPr/>
        </p:nvSpPr>
        <p:spPr>
          <a:xfrm>
            <a:off x="176781" y="4787512"/>
            <a:ext cx="8382000" cy="169277"/>
          </a:xfrm>
          <a:prstGeom prst="rect">
            <a:avLst/>
          </a:prstGeom>
          <a:noFill/>
        </p:spPr>
        <p:txBody>
          <a:bodyPr wrap="square" rtlCol="0">
            <a:spAutoFit/>
          </a:bodyPr>
          <a:lstStyle/>
          <a:p>
            <a:r>
              <a:rPr lang="en-US" sz="500" dirty="0" smtClean="0">
                <a:latin typeface="+mn-lt"/>
              </a:rPr>
              <a:t>Woodard, T., </a:t>
            </a:r>
            <a:r>
              <a:rPr lang="en-US" sz="500" dirty="0">
                <a:latin typeface="+mn-lt"/>
              </a:rPr>
              <a:t>Journal of Healthcare Management 50:4 July/August 2005</a:t>
            </a:r>
            <a:r>
              <a:rPr lang="en-US" sz="500" dirty="0" smtClean="0">
                <a:latin typeface="+mn-lt"/>
              </a:rPr>
              <a:t> </a:t>
            </a:r>
            <a:endParaRPr lang="en-US" sz="500" dirty="0">
              <a:latin typeface="+mn-lt"/>
            </a:endParaRPr>
          </a:p>
        </p:txBody>
      </p:sp>
    </p:spTree>
    <p:extLst>
      <p:ext uri="{BB962C8B-B14F-4D97-AF65-F5344CB8AC3E}">
        <p14:creationId xmlns:p14="http://schemas.microsoft.com/office/powerpoint/2010/main" xmlns="" val="2897252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790787" y="1465967"/>
            <a:ext cx="2194560" cy="3429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rgbClr val="008FBF"/>
              </a:buClr>
              <a:buFont typeface="Wingdings" panose="05000000000000000000" pitchFamily="2" charset="2"/>
              <a:buChar char="§"/>
              <a:defRPr sz="2000" kern="1200">
                <a:solidFill>
                  <a:schemeClr val="tx2">
                    <a:lumMod val="50000"/>
                  </a:schemeClr>
                </a:solidFill>
                <a:latin typeface="Cambria"/>
                <a:ea typeface="+mn-ea"/>
                <a:cs typeface="Cambria"/>
              </a:defRPr>
            </a:lvl1pPr>
            <a:lvl2pPr marL="6858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2pPr>
            <a:lvl3pPr marL="11430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3pPr>
            <a:lvl4pPr marL="16002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4pPr>
            <a:lvl5pPr marL="20574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auto">
              <a:spcBef>
                <a:spcPts val="750"/>
              </a:spcBef>
              <a:spcAft>
                <a:spcPts val="0"/>
              </a:spcAft>
              <a:buNone/>
              <a:defRPr/>
            </a:pPr>
            <a:r>
              <a:rPr lang="en-US" sz="1800" b="1" dirty="0">
                <a:solidFill>
                  <a:schemeClr val="tx1"/>
                </a:solidFill>
              </a:rPr>
              <a:t>Sally, RN</a:t>
            </a:r>
          </a:p>
        </p:txBody>
      </p:sp>
      <p:sp>
        <p:nvSpPr>
          <p:cNvPr id="9" name="Content Placeholder 3"/>
          <p:cNvSpPr txBox="1">
            <a:spLocks/>
          </p:cNvSpPr>
          <p:nvPr/>
        </p:nvSpPr>
        <p:spPr>
          <a:xfrm>
            <a:off x="5129757" y="1465967"/>
            <a:ext cx="2194560" cy="342900"/>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fontAlgn="auto">
              <a:spcAft>
                <a:spcPts val="0"/>
              </a:spcAft>
              <a:buClr>
                <a:srgbClr val="00A0C5"/>
              </a:buClr>
              <a:buNone/>
            </a:pPr>
            <a:r>
              <a:rPr lang="en-US" sz="1800" b="1" dirty="0">
                <a:latin typeface="Cambria" panose="02040503050406030204" pitchFamily="18" charset="0"/>
                <a:cs typeface="Arial" panose="020B0604020202020204" pitchFamily="34" charset="0"/>
              </a:rPr>
              <a:t>John, RN</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643"/>
          <a:stretch/>
        </p:blipFill>
        <p:spPr bwMode="auto">
          <a:xfrm>
            <a:off x="1744960" y="1823628"/>
            <a:ext cx="2286214" cy="13716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6991" b="-2"/>
          <a:stretch/>
        </p:blipFill>
        <p:spPr bwMode="auto">
          <a:xfrm>
            <a:off x="5084922" y="1823628"/>
            <a:ext cx="2284231" cy="13716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Content Placeholder 2"/>
          <p:cNvSpPr txBox="1">
            <a:spLocks/>
          </p:cNvSpPr>
          <p:nvPr/>
        </p:nvSpPr>
        <p:spPr>
          <a:xfrm>
            <a:off x="2403249" y="3343274"/>
            <a:ext cx="4337502" cy="1312263"/>
          </a:xfrm>
          <a:prstGeom prst="rect">
            <a:avLst/>
          </a:prstGeom>
          <a:solidFill>
            <a:schemeClr val="bg2"/>
          </a:solidFill>
        </p:spPr>
        <p:style>
          <a:lnRef idx="0">
            <a:schemeClr val="accent1"/>
          </a:lnRef>
          <a:fillRef idx="3">
            <a:schemeClr val="accent1"/>
          </a:fillRef>
          <a:effectRef idx="3">
            <a:schemeClr val="accent1"/>
          </a:effectRef>
          <a:fontRef idx="minor">
            <a:schemeClr val="lt1"/>
          </a:fontRef>
        </p:style>
        <p:txBody>
          <a:bodyPr vert="horz" lIns="68580" tIns="34290" rIns="68580" bIns="34290" rtlCol="0">
            <a:noAutofit/>
          </a:bodyPr>
          <a:lstStyle>
            <a:lvl1pPr marL="228600" indent="-228600" algn="l" defTabSz="914400" rtl="0" eaLnBrk="1" latinLnBrk="0" hangingPunct="1">
              <a:lnSpc>
                <a:spcPct val="90000"/>
              </a:lnSpc>
              <a:spcBef>
                <a:spcPts val="1000"/>
              </a:spcBef>
              <a:buClr>
                <a:srgbClr val="008FBF"/>
              </a:buClr>
              <a:buFont typeface="Wingdings" panose="05000000000000000000" pitchFamily="2" charset="2"/>
              <a:buChar char="§"/>
              <a:defRPr sz="2000" kern="1200">
                <a:solidFill>
                  <a:schemeClr val="tx2">
                    <a:lumMod val="50000"/>
                  </a:schemeClr>
                </a:solidFill>
                <a:latin typeface="Cambria"/>
                <a:ea typeface="+mn-ea"/>
                <a:cs typeface="Cambria"/>
              </a:defRPr>
            </a:lvl1pPr>
            <a:lvl2pPr marL="6858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2pPr>
            <a:lvl3pPr marL="11430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3pPr>
            <a:lvl4pPr marL="16002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4pPr>
            <a:lvl5pPr marL="2057400" indent="-228600" algn="l" defTabSz="914400" rtl="0" eaLnBrk="1" latinLnBrk="0" hangingPunct="1">
              <a:lnSpc>
                <a:spcPct val="90000"/>
              </a:lnSpc>
              <a:spcBef>
                <a:spcPts val="500"/>
              </a:spcBef>
              <a:buClr>
                <a:srgbClr val="008FBF"/>
              </a:buClr>
              <a:buFont typeface="Wingdings" panose="05000000000000000000" pitchFamily="2" charset="2"/>
              <a:buChar char="§"/>
              <a:defRPr sz="1800" kern="1200">
                <a:solidFill>
                  <a:schemeClr val="tx2">
                    <a:lumMod val="50000"/>
                  </a:schemeClr>
                </a:solidFill>
                <a:latin typeface="Cambria"/>
                <a:ea typeface="+mn-ea"/>
                <a:cs typeface="Cambr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600"/>
              </a:spcBef>
              <a:spcAft>
                <a:spcPts val="450"/>
              </a:spcAft>
              <a:buNone/>
              <a:defRPr/>
            </a:pPr>
            <a:r>
              <a:rPr lang="en-US" sz="1800" dirty="0">
                <a:solidFill>
                  <a:schemeClr val="tx1"/>
                </a:solidFill>
              </a:rPr>
              <a:t>Process and preparation is dependent on:</a:t>
            </a:r>
          </a:p>
          <a:p>
            <a:pPr marL="303213" indent="-131763" defTabSz="685800" fontAlgn="auto">
              <a:spcBef>
                <a:spcPts val="300"/>
              </a:spcBef>
              <a:spcAft>
                <a:spcPts val="300"/>
              </a:spcAft>
              <a:buClrTx/>
              <a:buFont typeface="Arial" panose="020B0604020202020204" pitchFamily="34" charset="0"/>
              <a:buChar char="•"/>
              <a:defRPr/>
            </a:pPr>
            <a:r>
              <a:rPr lang="en-US" sz="1600" dirty="0">
                <a:solidFill>
                  <a:schemeClr val="tx1"/>
                </a:solidFill>
              </a:rPr>
              <a:t>Personal preference</a:t>
            </a:r>
          </a:p>
          <a:p>
            <a:pPr marL="303213" indent="-131763" defTabSz="685800" fontAlgn="auto">
              <a:spcBef>
                <a:spcPts val="300"/>
              </a:spcBef>
              <a:spcAft>
                <a:spcPts val="300"/>
              </a:spcAft>
              <a:buClrTx/>
              <a:buFont typeface="Arial" panose="020B0604020202020204" pitchFamily="34" charset="0"/>
              <a:buChar char="•"/>
              <a:defRPr/>
            </a:pPr>
            <a:r>
              <a:rPr lang="en-US" sz="1600" dirty="0">
                <a:solidFill>
                  <a:schemeClr val="tx1"/>
                </a:solidFill>
              </a:rPr>
              <a:t>Time available</a:t>
            </a:r>
          </a:p>
          <a:p>
            <a:pPr marL="303213" indent="-131763" defTabSz="685800" fontAlgn="auto">
              <a:spcBef>
                <a:spcPts val="300"/>
              </a:spcBef>
              <a:spcAft>
                <a:spcPts val="300"/>
              </a:spcAft>
              <a:buClrTx/>
              <a:buFont typeface="Arial" panose="020B0604020202020204" pitchFamily="34" charset="0"/>
              <a:buChar char="•"/>
              <a:defRPr/>
            </a:pPr>
            <a:r>
              <a:rPr lang="en-US" sz="1600" dirty="0">
                <a:solidFill>
                  <a:schemeClr val="tx1"/>
                </a:solidFill>
              </a:rPr>
              <a:t>Availability of supplies</a:t>
            </a:r>
          </a:p>
        </p:txBody>
      </p:sp>
      <p:sp>
        <p:nvSpPr>
          <p:cNvPr id="8" name="Title 6"/>
          <p:cNvSpPr txBox="1">
            <a:spLocks/>
          </p:cNvSpPr>
          <p:nvPr/>
        </p:nvSpPr>
        <p:spPr>
          <a:xfrm>
            <a:off x="232436" y="367146"/>
            <a:ext cx="5754028" cy="876438"/>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000" dirty="0" smtClean="0"/>
              <a:t>Maintenance:</a:t>
            </a:r>
            <a:br>
              <a:rPr lang="en-US" sz="3000" dirty="0" smtClean="0"/>
            </a:br>
            <a:r>
              <a:rPr lang="en-US" sz="2300" dirty="0" smtClean="0">
                <a:solidFill>
                  <a:schemeClr val="bg2"/>
                </a:solidFill>
              </a:rPr>
              <a:t>Conventional bathing preparation</a:t>
            </a:r>
            <a:endParaRPr lang="en-US" sz="2300" dirty="0">
              <a:solidFill>
                <a:schemeClr val="bg2"/>
              </a:solidFill>
            </a:endParaRPr>
          </a:p>
        </p:txBody>
      </p:sp>
      <p:sp>
        <p:nvSpPr>
          <p:cNvPr id="13" name="Rectangle 12"/>
          <p:cNvSpPr/>
          <p:nvPr/>
        </p:nvSpPr>
        <p:spPr>
          <a:xfrm>
            <a:off x="168691" y="4774783"/>
            <a:ext cx="6177170" cy="169277"/>
          </a:xfrm>
          <a:prstGeom prst="rect">
            <a:avLst/>
          </a:prstGeom>
        </p:spPr>
        <p:txBody>
          <a:bodyPr wrap="square">
            <a:spAutoFit/>
          </a:bodyPr>
          <a:lstStyle/>
          <a:p>
            <a:r>
              <a:rPr lang="en-US" sz="500" dirty="0" err="1" smtClean="0">
                <a:latin typeface="+mn-lt"/>
              </a:rPr>
              <a:t>Lineweaver</a:t>
            </a:r>
            <a:r>
              <a:rPr lang="en-US" sz="500" dirty="0">
                <a:latin typeface="+mn-lt"/>
              </a:rPr>
              <a:t>, Lauri, et al. "Bugs be gone: identify potential source of HAIs, the basin." </a:t>
            </a:r>
            <a:r>
              <a:rPr lang="en-US" sz="500" i="1" dirty="0">
                <a:latin typeface="+mn-lt"/>
              </a:rPr>
              <a:t>Poster Presented at Institute for Healthcare Improvement (IHI), Orlando, FL</a:t>
            </a:r>
            <a:r>
              <a:rPr lang="en-US" sz="500" dirty="0">
                <a:latin typeface="+mn-lt"/>
              </a:rPr>
              <a:t> (2007).</a:t>
            </a:r>
            <a:endParaRPr lang="en-US" sz="500" dirty="0">
              <a:effectLst/>
              <a:latin typeface="+mn-lt"/>
            </a:endParaRPr>
          </a:p>
        </p:txBody>
      </p:sp>
    </p:spTree>
    <p:extLst>
      <p:ext uri="{BB962C8B-B14F-4D97-AF65-F5344CB8AC3E}">
        <p14:creationId xmlns:p14="http://schemas.microsoft.com/office/powerpoint/2010/main" xmlns="" val="3358990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5629" y="1457325"/>
            <a:ext cx="8351837" cy="3278982"/>
          </a:xfrm>
        </p:spPr>
        <p:txBody>
          <a:bodyPr>
            <a:noAutofit/>
          </a:bodyPr>
          <a:lstStyle/>
          <a:p>
            <a:pPr marL="228600" lvl="0" indent="-171450" fontAlgn="auto">
              <a:lnSpc>
                <a:spcPct val="100000"/>
              </a:lnSpc>
              <a:spcBef>
                <a:spcPts val="0"/>
              </a:spcBef>
              <a:spcAft>
                <a:spcPts val="0"/>
              </a:spcAft>
              <a:buClr>
                <a:schemeClr val="accent3">
                  <a:lumMod val="50000"/>
                </a:schemeClr>
              </a:buClr>
              <a:buFont typeface="Arial" panose="020B0604020202020204" pitchFamily="34" charset="0"/>
              <a:buChar char="•"/>
            </a:pPr>
            <a:r>
              <a:rPr lang="en-US" sz="1650" dirty="0">
                <a:solidFill>
                  <a:srgbClr val="5B6770">
                    <a:lumMod val="50000"/>
                  </a:srgbClr>
                </a:solidFill>
              </a:rPr>
              <a:t>High colony count found in bath water is similar to the number of bacteria found in urine from patients with </a:t>
            </a:r>
            <a:r>
              <a:rPr lang="en-US" sz="1650" dirty="0" smtClean="0">
                <a:solidFill>
                  <a:srgbClr val="5B6770">
                    <a:lumMod val="50000"/>
                  </a:srgbClr>
                </a:solidFill>
              </a:rPr>
              <a:t>UTIs</a:t>
            </a:r>
            <a:r>
              <a:rPr lang="en-US" sz="1650" baseline="30000" dirty="0" smtClean="0">
                <a:solidFill>
                  <a:srgbClr val="5B6770">
                    <a:lumMod val="50000"/>
                  </a:srgbClr>
                </a:solidFill>
              </a:rPr>
              <a:t>1</a:t>
            </a:r>
          </a:p>
          <a:p>
            <a:pPr marL="228600" lvl="0" indent="-171450" fontAlgn="auto">
              <a:lnSpc>
                <a:spcPct val="100000"/>
              </a:lnSpc>
              <a:spcBef>
                <a:spcPts val="0"/>
              </a:spcBef>
              <a:spcAft>
                <a:spcPts val="0"/>
              </a:spcAft>
              <a:buClr>
                <a:schemeClr val="accent3">
                  <a:lumMod val="50000"/>
                </a:schemeClr>
              </a:buClr>
              <a:buFont typeface="Arial" panose="020B0604020202020204" pitchFamily="34" charset="0"/>
              <a:buChar char="•"/>
            </a:pPr>
            <a:endParaRPr lang="en-US" sz="2400" dirty="0" smtClean="0">
              <a:solidFill>
                <a:srgbClr val="5B6770">
                  <a:lumMod val="50000"/>
                </a:srgbClr>
              </a:solidFill>
            </a:endParaRPr>
          </a:p>
          <a:p>
            <a:pPr marL="228600" lvl="0" indent="-171450" fontAlgn="auto">
              <a:lnSpc>
                <a:spcPct val="100000"/>
              </a:lnSpc>
              <a:spcBef>
                <a:spcPts val="0"/>
              </a:spcBef>
              <a:spcAft>
                <a:spcPts val="0"/>
              </a:spcAft>
              <a:buClr>
                <a:schemeClr val="accent3">
                  <a:lumMod val="50000"/>
                </a:schemeClr>
              </a:buClr>
              <a:buFont typeface="Arial" panose="020B0604020202020204" pitchFamily="34" charset="0"/>
              <a:buChar char="•"/>
            </a:pPr>
            <a:r>
              <a:rPr lang="en-US" sz="1650" dirty="0" smtClean="0">
                <a:solidFill>
                  <a:srgbClr val="5B6770">
                    <a:lumMod val="50000"/>
                  </a:srgbClr>
                </a:solidFill>
              </a:rPr>
              <a:t>Bath </a:t>
            </a:r>
            <a:r>
              <a:rPr lang="en-US" sz="1650" dirty="0">
                <a:solidFill>
                  <a:srgbClr val="5B6770">
                    <a:lumMod val="50000"/>
                  </a:srgbClr>
                </a:solidFill>
              </a:rPr>
              <a:t>water could serve as a high magnitude microbial reservoir of potentially antibiotic resistant </a:t>
            </a:r>
            <a:r>
              <a:rPr lang="en-US" sz="1650" dirty="0" smtClean="0">
                <a:solidFill>
                  <a:srgbClr val="5B6770">
                    <a:lumMod val="50000"/>
                  </a:srgbClr>
                </a:solidFill>
              </a:rPr>
              <a:t>organisms</a:t>
            </a:r>
            <a:r>
              <a:rPr lang="en-US" sz="1650" baseline="30000" dirty="0" smtClean="0">
                <a:solidFill>
                  <a:srgbClr val="5B6770">
                    <a:lumMod val="50000"/>
                  </a:srgbClr>
                </a:solidFill>
              </a:rPr>
              <a:t>2</a:t>
            </a:r>
          </a:p>
          <a:p>
            <a:pPr marL="228600" lvl="0" indent="-171450" fontAlgn="auto">
              <a:lnSpc>
                <a:spcPct val="100000"/>
              </a:lnSpc>
              <a:spcBef>
                <a:spcPts val="0"/>
              </a:spcBef>
              <a:spcAft>
                <a:spcPts val="0"/>
              </a:spcAft>
              <a:buClr>
                <a:schemeClr val="accent3">
                  <a:lumMod val="50000"/>
                </a:schemeClr>
              </a:buClr>
              <a:buFont typeface="Arial" panose="020B0604020202020204" pitchFamily="34" charset="0"/>
              <a:buChar char="•"/>
            </a:pPr>
            <a:endParaRPr lang="en-US" sz="2400" dirty="0">
              <a:solidFill>
                <a:srgbClr val="5B6770">
                  <a:lumMod val="50000"/>
                </a:srgbClr>
              </a:solidFill>
            </a:endParaRPr>
          </a:p>
          <a:p>
            <a:pPr marL="228600" lvl="0" indent="-171450" fontAlgn="auto">
              <a:lnSpc>
                <a:spcPct val="100000"/>
              </a:lnSpc>
              <a:spcBef>
                <a:spcPts val="0"/>
              </a:spcBef>
              <a:spcAft>
                <a:spcPts val="0"/>
              </a:spcAft>
              <a:buClr>
                <a:schemeClr val="accent3">
                  <a:lumMod val="50000"/>
                </a:schemeClr>
              </a:buClr>
              <a:buFont typeface="Arial" panose="020B0604020202020204" pitchFamily="34" charset="0"/>
              <a:buChar char="•"/>
            </a:pPr>
            <a:r>
              <a:rPr lang="en-US" sz="1650" dirty="0">
                <a:solidFill>
                  <a:srgbClr val="5B6770">
                    <a:lumMod val="50000"/>
                  </a:srgbClr>
                </a:solidFill>
              </a:rPr>
              <a:t>Prepackaged bathing showed lower microbial counts than </a:t>
            </a:r>
            <a:r>
              <a:rPr lang="en-US" sz="1650" dirty="0" smtClean="0">
                <a:solidFill>
                  <a:srgbClr val="5B6770">
                    <a:lumMod val="50000"/>
                  </a:srgbClr>
                </a:solidFill>
              </a:rPr>
              <a:t>basins</a:t>
            </a:r>
            <a:r>
              <a:rPr lang="en-US" sz="1650" baseline="30000" dirty="0" smtClean="0">
                <a:solidFill>
                  <a:srgbClr val="5B6770">
                    <a:lumMod val="50000"/>
                  </a:srgbClr>
                </a:solidFill>
              </a:rPr>
              <a:t>2</a:t>
            </a:r>
          </a:p>
          <a:p>
            <a:pPr marL="228600" lvl="0" indent="-171450" fontAlgn="auto">
              <a:lnSpc>
                <a:spcPct val="100000"/>
              </a:lnSpc>
              <a:spcBef>
                <a:spcPts val="0"/>
              </a:spcBef>
              <a:spcAft>
                <a:spcPts val="0"/>
              </a:spcAft>
              <a:buClr>
                <a:schemeClr val="accent3">
                  <a:lumMod val="50000"/>
                </a:schemeClr>
              </a:buClr>
              <a:buFont typeface="Arial" panose="020B0604020202020204" pitchFamily="34" charset="0"/>
              <a:buChar char="•"/>
            </a:pPr>
            <a:endParaRPr lang="en-US" sz="2400" dirty="0">
              <a:solidFill>
                <a:srgbClr val="5B6770">
                  <a:lumMod val="50000"/>
                </a:srgbClr>
              </a:solidFill>
            </a:endParaRPr>
          </a:p>
          <a:p>
            <a:pPr marL="228600" indent="-171450" fontAlgn="auto">
              <a:lnSpc>
                <a:spcPct val="100000"/>
              </a:lnSpc>
              <a:spcBef>
                <a:spcPts val="0"/>
              </a:spcBef>
              <a:spcAft>
                <a:spcPts val="0"/>
              </a:spcAft>
              <a:buClr>
                <a:schemeClr val="accent3">
                  <a:lumMod val="50000"/>
                </a:schemeClr>
              </a:buClr>
              <a:buFont typeface="Arial" panose="020B0604020202020204" pitchFamily="34" charset="0"/>
              <a:buChar char="•"/>
            </a:pPr>
            <a:r>
              <a:rPr lang="en-US" sz="1650" dirty="0" smtClean="0">
                <a:solidFill>
                  <a:srgbClr val="5B6770">
                    <a:lumMod val="50000"/>
                  </a:srgbClr>
                </a:solidFill>
              </a:rPr>
              <a:t>Disposable bed baths are </a:t>
            </a:r>
            <a:r>
              <a:rPr lang="en-US" sz="1650" dirty="0">
                <a:solidFill>
                  <a:srgbClr val="5B6770">
                    <a:lumMod val="50000"/>
                  </a:srgbClr>
                </a:solidFill>
              </a:rPr>
              <a:t>a desirable form of </a:t>
            </a:r>
            <a:r>
              <a:rPr lang="en-US" sz="1650" dirty="0" smtClean="0">
                <a:solidFill>
                  <a:srgbClr val="5B6770">
                    <a:lumMod val="50000"/>
                  </a:srgbClr>
                </a:solidFill>
              </a:rPr>
              <a:t>bathing critically ill patients</a:t>
            </a:r>
            <a:r>
              <a:rPr lang="en-US" sz="1650" baseline="30000" dirty="0" smtClean="0">
                <a:solidFill>
                  <a:srgbClr val="5B6770">
                    <a:lumMod val="50000"/>
                  </a:srgbClr>
                </a:solidFill>
              </a:rPr>
              <a:t> 2</a:t>
            </a:r>
            <a:endParaRPr lang="en-US" sz="1650" baseline="30000" dirty="0">
              <a:solidFill>
                <a:srgbClr val="5B6770">
                  <a:lumMod val="50000"/>
                </a:srgbClr>
              </a:solidFill>
            </a:endParaRPr>
          </a:p>
          <a:p>
            <a:pPr marL="57150" lvl="0" fontAlgn="auto">
              <a:lnSpc>
                <a:spcPct val="100000"/>
              </a:lnSpc>
              <a:spcBef>
                <a:spcPts val="0"/>
              </a:spcBef>
              <a:spcAft>
                <a:spcPts val="0"/>
              </a:spcAft>
              <a:buClr>
                <a:schemeClr val="accent3">
                  <a:lumMod val="50000"/>
                </a:schemeClr>
              </a:buClr>
            </a:pPr>
            <a:endParaRPr lang="en-US" sz="1650" dirty="0" smtClean="0">
              <a:solidFill>
                <a:srgbClr val="5B6770">
                  <a:lumMod val="50000"/>
                </a:srgbClr>
              </a:solidFill>
            </a:endParaRPr>
          </a:p>
          <a:p>
            <a:pPr marL="57150" lvl="0" fontAlgn="auto">
              <a:lnSpc>
                <a:spcPct val="100000"/>
              </a:lnSpc>
              <a:spcBef>
                <a:spcPts val="0"/>
              </a:spcBef>
              <a:spcAft>
                <a:spcPts val="0"/>
              </a:spcAft>
              <a:buClr>
                <a:schemeClr val="accent3">
                  <a:lumMod val="50000"/>
                </a:schemeClr>
              </a:buClr>
            </a:pPr>
            <a:endParaRPr lang="en-US" sz="1650" dirty="0">
              <a:solidFill>
                <a:srgbClr val="5B6770">
                  <a:lumMod val="50000"/>
                </a:srgbClr>
              </a:solidFill>
            </a:endParaRPr>
          </a:p>
        </p:txBody>
      </p:sp>
      <p:sp>
        <p:nvSpPr>
          <p:cNvPr id="6" name="Title 6"/>
          <p:cNvSpPr>
            <a:spLocks noGrp="1"/>
          </p:cNvSpPr>
          <p:nvPr>
            <p:ph type="ctrTitle"/>
          </p:nvPr>
        </p:nvSpPr>
        <p:spPr>
          <a:xfrm>
            <a:off x="213004" y="332607"/>
            <a:ext cx="8385191" cy="930793"/>
          </a:xfrm>
          <a:prstGeom prst="rect">
            <a:avLst/>
          </a:prstGeom>
        </p:spPr>
        <p:txBody>
          <a:bodyPr/>
          <a:lstStyle/>
          <a:p>
            <a:r>
              <a:rPr lang="en-US" sz="2800" dirty="0" smtClean="0"/>
              <a:t>Maintenance:</a:t>
            </a:r>
            <a:r>
              <a:rPr lang="en-US" dirty="0" smtClean="0"/>
              <a:t/>
            </a:r>
            <a:br>
              <a:rPr lang="en-US" dirty="0" smtClean="0"/>
            </a:br>
            <a:r>
              <a:rPr lang="en-US" sz="1900" dirty="0" smtClean="0">
                <a:solidFill>
                  <a:schemeClr val="bg2"/>
                </a:solidFill>
              </a:rPr>
              <a:t>Is prepackaged bathing a viable solution? </a:t>
            </a:r>
            <a:endParaRPr lang="en-US" sz="1900" dirty="0">
              <a:solidFill>
                <a:schemeClr val="bg2"/>
              </a:solidFill>
            </a:endParaRPr>
          </a:p>
        </p:txBody>
      </p:sp>
      <p:sp>
        <p:nvSpPr>
          <p:cNvPr id="4" name="Rectangle 3"/>
          <p:cNvSpPr/>
          <p:nvPr/>
        </p:nvSpPr>
        <p:spPr>
          <a:xfrm>
            <a:off x="177004" y="4773179"/>
            <a:ext cx="9067800" cy="246221"/>
          </a:xfrm>
          <a:prstGeom prst="rect">
            <a:avLst/>
          </a:prstGeom>
        </p:spPr>
        <p:txBody>
          <a:bodyPr wrap="square">
            <a:spAutoFit/>
          </a:bodyPr>
          <a:lstStyle/>
          <a:p>
            <a:r>
              <a:rPr lang="en-US" sz="500" b="1" dirty="0" smtClean="0">
                <a:latin typeface="+mn-lt"/>
              </a:rPr>
              <a:t>1. </a:t>
            </a:r>
            <a:r>
              <a:rPr lang="en-US" sz="500" dirty="0">
                <a:latin typeface="+mn-lt"/>
              </a:rPr>
              <a:t>Shannon RJ, et al., J Healthcare Safety, Compliance &amp; Infection Control. Apr 1999;3(4):180-4. </a:t>
            </a:r>
            <a:r>
              <a:rPr lang="en-US" sz="500" b="1" dirty="0">
                <a:latin typeface="+mn-lt"/>
              </a:rPr>
              <a:t>5. </a:t>
            </a:r>
            <a:endParaRPr lang="en-US" sz="500" b="1" dirty="0" smtClean="0">
              <a:latin typeface="+mn-lt"/>
            </a:endParaRPr>
          </a:p>
          <a:p>
            <a:r>
              <a:rPr lang="en-US" altLang="en-US" sz="500" dirty="0"/>
              <a:t>2</a:t>
            </a:r>
            <a:r>
              <a:rPr lang="en-US" altLang="en-US" sz="500" dirty="0" smtClean="0"/>
              <a:t>. </a:t>
            </a:r>
            <a:r>
              <a:rPr lang="en-US" altLang="en-US" sz="500" dirty="0"/>
              <a:t>M. Vernon, et al, Archives of Internal Medicine, February </a:t>
            </a:r>
            <a:r>
              <a:rPr lang="en-US" altLang="en-US" sz="500" dirty="0" smtClean="0"/>
              <a:t>2006</a:t>
            </a:r>
            <a:endParaRPr lang="en-US" altLang="en-US" sz="500" dirty="0"/>
          </a:p>
        </p:txBody>
      </p:sp>
    </p:spTree>
    <p:extLst>
      <p:ext uri="{BB962C8B-B14F-4D97-AF65-F5344CB8AC3E}">
        <p14:creationId xmlns:p14="http://schemas.microsoft.com/office/powerpoint/2010/main" xmlns="" val="2659064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64258" y="1574418"/>
            <a:ext cx="8497859" cy="2990707"/>
          </a:xfrm>
        </p:spPr>
        <p:txBody>
          <a:bodyPr>
            <a:noAutofit/>
          </a:bodyPr>
          <a:lstStyle/>
          <a:p>
            <a:pPr marL="228600" lvl="0" indent="-171450" fontAlgn="auto">
              <a:lnSpc>
                <a:spcPct val="100000"/>
              </a:lnSpc>
              <a:spcBef>
                <a:spcPts val="0"/>
              </a:spcBef>
              <a:spcAft>
                <a:spcPts val="0"/>
              </a:spcAft>
              <a:buClr>
                <a:schemeClr val="accent3">
                  <a:lumMod val="50000"/>
                </a:schemeClr>
              </a:buClr>
              <a:buFont typeface="Arial" panose="020B0604020202020204" pitchFamily="34" charset="0"/>
              <a:buChar char="•"/>
            </a:pPr>
            <a:r>
              <a:rPr lang="en-US" dirty="0">
                <a:latin typeface="+mn-lt"/>
              </a:rPr>
              <a:t>Can reduce microbial counts and avoid exposing patient to potential sources of </a:t>
            </a:r>
            <a:r>
              <a:rPr lang="en-US" dirty="0" smtClean="0">
                <a:latin typeface="+mn-lt"/>
              </a:rPr>
              <a:t>contamination</a:t>
            </a:r>
            <a:r>
              <a:rPr lang="en-US" baseline="30000" dirty="0" smtClean="0">
                <a:latin typeface="+mn-lt"/>
              </a:rPr>
              <a:t>1</a:t>
            </a:r>
          </a:p>
          <a:p>
            <a:pPr marL="228600" lvl="0" indent="-171450" fontAlgn="auto">
              <a:lnSpc>
                <a:spcPct val="100000"/>
              </a:lnSpc>
              <a:spcBef>
                <a:spcPts val="0"/>
              </a:spcBef>
              <a:spcAft>
                <a:spcPts val="0"/>
              </a:spcAft>
              <a:buClr>
                <a:schemeClr val="accent3">
                  <a:lumMod val="50000"/>
                </a:schemeClr>
              </a:buClr>
              <a:buFont typeface="Arial" panose="020B0604020202020204" pitchFamily="34" charset="0"/>
              <a:buChar char="•"/>
            </a:pPr>
            <a:endParaRPr lang="en-US" sz="2400" dirty="0">
              <a:latin typeface="+mn-lt"/>
            </a:endParaRPr>
          </a:p>
          <a:p>
            <a:pPr marL="228600" indent="-171450" fontAlgn="auto">
              <a:lnSpc>
                <a:spcPct val="100000"/>
              </a:lnSpc>
              <a:spcBef>
                <a:spcPts val="0"/>
              </a:spcBef>
              <a:spcAft>
                <a:spcPts val="0"/>
              </a:spcAft>
              <a:buClr>
                <a:schemeClr val="accent3">
                  <a:lumMod val="50000"/>
                </a:schemeClr>
              </a:buClr>
              <a:buFont typeface="Arial" panose="020B0604020202020204" pitchFamily="34" charset="0"/>
              <a:buChar char="•"/>
            </a:pPr>
            <a:r>
              <a:rPr lang="en-US" dirty="0">
                <a:latin typeface="+mn-lt"/>
              </a:rPr>
              <a:t>Reduces introduction of bacteria from one body site to </a:t>
            </a:r>
            <a:r>
              <a:rPr lang="en-US" dirty="0" smtClean="0">
                <a:latin typeface="+mn-lt"/>
              </a:rPr>
              <a:t>another, </a:t>
            </a:r>
            <a:r>
              <a:rPr lang="en-US" dirty="0">
                <a:latin typeface="+mn-lt"/>
              </a:rPr>
              <a:t>which may occur with traditional </a:t>
            </a:r>
            <a:r>
              <a:rPr lang="en-US" dirty="0" smtClean="0">
                <a:latin typeface="+mn-lt"/>
              </a:rPr>
              <a:t>bathing</a:t>
            </a:r>
            <a:r>
              <a:rPr lang="en-US" baseline="30000" dirty="0" smtClean="0">
                <a:latin typeface="+mn-lt"/>
              </a:rPr>
              <a:t>1</a:t>
            </a:r>
            <a:endParaRPr lang="en-US" dirty="0">
              <a:latin typeface="+mn-lt"/>
            </a:endParaRPr>
          </a:p>
          <a:p>
            <a:pPr marL="228600" indent="-171450" fontAlgn="auto">
              <a:lnSpc>
                <a:spcPct val="100000"/>
              </a:lnSpc>
              <a:spcBef>
                <a:spcPts val="0"/>
              </a:spcBef>
              <a:spcAft>
                <a:spcPts val="0"/>
              </a:spcAft>
              <a:buClr>
                <a:schemeClr val="accent3">
                  <a:lumMod val="50000"/>
                </a:schemeClr>
              </a:buClr>
              <a:buFont typeface="Arial" panose="020B0604020202020204" pitchFamily="34" charset="0"/>
              <a:buChar char="•"/>
            </a:pPr>
            <a:endParaRPr lang="en-US" sz="2400" dirty="0">
              <a:latin typeface="+mn-lt"/>
            </a:endParaRPr>
          </a:p>
          <a:p>
            <a:pPr marL="171450" indent="-171450" fontAlgn="auto">
              <a:lnSpc>
                <a:spcPct val="100000"/>
              </a:lnSpc>
              <a:spcBef>
                <a:spcPts val="0"/>
              </a:spcBef>
              <a:spcAft>
                <a:spcPts val="0"/>
              </a:spcAft>
              <a:buClr>
                <a:schemeClr val="accent3">
                  <a:lumMod val="50000"/>
                </a:schemeClr>
              </a:buClr>
              <a:buFont typeface="Arial" panose="020B0604020202020204" pitchFamily="34" charset="0"/>
              <a:buChar char="•"/>
            </a:pPr>
            <a:r>
              <a:rPr lang="en-US" dirty="0" smtClean="0">
                <a:solidFill>
                  <a:srgbClr val="5B6770">
                    <a:lumMod val="50000"/>
                  </a:srgbClr>
                </a:solidFill>
                <a:latin typeface="+mn-lt"/>
              </a:rPr>
              <a:t>Efficiency</a:t>
            </a:r>
          </a:p>
          <a:p>
            <a:pPr marL="628650" lvl="1" indent="-285750" fontAlgn="auto">
              <a:lnSpc>
                <a:spcPct val="100000"/>
              </a:lnSpc>
              <a:spcBef>
                <a:spcPts val="0"/>
              </a:spcBef>
              <a:spcAft>
                <a:spcPts val="0"/>
              </a:spcAft>
              <a:buClr>
                <a:schemeClr val="accent3">
                  <a:lumMod val="50000"/>
                </a:schemeClr>
              </a:buClr>
              <a:buFont typeface="Courier New" panose="02070309020205020404" pitchFamily="49" charset="0"/>
              <a:buChar char="o"/>
            </a:pPr>
            <a:r>
              <a:rPr lang="en-US" sz="1700" dirty="0" smtClean="0">
                <a:latin typeface="+mn-lt"/>
              </a:rPr>
              <a:t>Prepackaged </a:t>
            </a:r>
            <a:r>
              <a:rPr lang="en-US" sz="1700" dirty="0">
                <a:latin typeface="+mn-lt"/>
              </a:rPr>
              <a:t>bathing system takes less time to complete than the </a:t>
            </a:r>
            <a:r>
              <a:rPr lang="en-US" sz="1700" dirty="0" smtClean="0">
                <a:latin typeface="+mn-lt"/>
              </a:rPr>
              <a:t>basin bath, contributing to protocol compliance</a:t>
            </a:r>
            <a:r>
              <a:rPr lang="en-US" sz="1700" baseline="30000" dirty="0" smtClean="0">
                <a:latin typeface="+mn-lt"/>
              </a:rPr>
              <a:t>2</a:t>
            </a:r>
            <a:endParaRPr lang="en-US" sz="1700" baseline="30000" dirty="0">
              <a:solidFill>
                <a:srgbClr val="5B6770">
                  <a:lumMod val="50000"/>
                </a:srgbClr>
              </a:solidFill>
              <a:latin typeface="+mn-lt"/>
            </a:endParaRPr>
          </a:p>
          <a:p>
            <a:pPr marL="171450" indent="-171450" fontAlgn="auto">
              <a:lnSpc>
                <a:spcPct val="100000"/>
              </a:lnSpc>
              <a:spcBef>
                <a:spcPts val="0"/>
              </a:spcBef>
              <a:spcAft>
                <a:spcPts val="0"/>
              </a:spcAft>
              <a:buClr>
                <a:schemeClr val="accent3">
                  <a:lumMod val="50000"/>
                </a:schemeClr>
              </a:buClr>
              <a:buFont typeface="Arial" panose="020B0604020202020204" pitchFamily="34" charset="0"/>
              <a:buChar char="•"/>
            </a:pPr>
            <a:endParaRPr lang="en-US" dirty="0">
              <a:solidFill>
                <a:srgbClr val="5B6770">
                  <a:lumMod val="50000"/>
                </a:srgbClr>
              </a:solidFill>
              <a:latin typeface="+mn-lt"/>
            </a:endParaRPr>
          </a:p>
          <a:p>
            <a:pPr marL="171450" indent="-171450" fontAlgn="auto">
              <a:lnSpc>
                <a:spcPct val="100000"/>
              </a:lnSpc>
              <a:spcBef>
                <a:spcPts val="0"/>
              </a:spcBef>
              <a:spcAft>
                <a:spcPts val="0"/>
              </a:spcAft>
              <a:buClr>
                <a:schemeClr val="accent3">
                  <a:lumMod val="50000"/>
                </a:schemeClr>
              </a:buClr>
              <a:buFont typeface="Arial" panose="020B0604020202020204" pitchFamily="34" charset="0"/>
              <a:buChar char="•"/>
            </a:pPr>
            <a:endParaRPr lang="en-US" dirty="0">
              <a:solidFill>
                <a:srgbClr val="5B6770">
                  <a:lumMod val="50000"/>
                </a:srgbClr>
              </a:solidFill>
              <a:latin typeface="+mn-lt"/>
            </a:endParaRPr>
          </a:p>
          <a:p>
            <a:pPr marL="228600" indent="-171450" fontAlgn="auto">
              <a:lnSpc>
                <a:spcPct val="100000"/>
              </a:lnSpc>
              <a:spcBef>
                <a:spcPts val="0"/>
              </a:spcBef>
              <a:spcAft>
                <a:spcPts val="0"/>
              </a:spcAft>
              <a:buClr>
                <a:schemeClr val="accent3">
                  <a:lumMod val="50000"/>
                </a:schemeClr>
              </a:buClr>
              <a:buFont typeface="Arial" panose="020B0604020202020204" pitchFamily="34" charset="0"/>
              <a:buChar char="•"/>
            </a:pPr>
            <a:endParaRPr lang="en-US" dirty="0" smtClean="0">
              <a:latin typeface="+mn-lt"/>
            </a:endParaRPr>
          </a:p>
        </p:txBody>
      </p:sp>
      <p:sp>
        <p:nvSpPr>
          <p:cNvPr id="6" name="Title 6"/>
          <p:cNvSpPr>
            <a:spLocks noGrp="1"/>
          </p:cNvSpPr>
          <p:nvPr>
            <p:ph type="ctrTitle"/>
          </p:nvPr>
        </p:nvSpPr>
        <p:spPr>
          <a:xfrm>
            <a:off x="213004" y="332607"/>
            <a:ext cx="8385191" cy="930793"/>
          </a:xfrm>
          <a:prstGeom prst="rect">
            <a:avLst/>
          </a:prstGeom>
        </p:spPr>
        <p:txBody>
          <a:bodyPr/>
          <a:lstStyle/>
          <a:p>
            <a:r>
              <a:rPr lang="en-US" sz="2800" dirty="0" smtClean="0"/>
              <a:t>Maintenance:</a:t>
            </a:r>
            <a:r>
              <a:rPr lang="en-US" dirty="0" smtClean="0"/>
              <a:t/>
            </a:r>
            <a:br>
              <a:rPr lang="en-US" dirty="0" smtClean="0"/>
            </a:br>
            <a:r>
              <a:rPr lang="en-US" sz="1900" dirty="0" smtClean="0">
                <a:solidFill>
                  <a:schemeClr val="bg2"/>
                </a:solidFill>
              </a:rPr>
              <a:t>Benefits of prepackaged bathing</a:t>
            </a:r>
            <a:endParaRPr lang="en-US" sz="1900" dirty="0">
              <a:solidFill>
                <a:schemeClr val="bg2"/>
              </a:solidFill>
            </a:endParaRPr>
          </a:p>
        </p:txBody>
      </p:sp>
      <p:sp>
        <p:nvSpPr>
          <p:cNvPr id="2" name="Rectangle 1"/>
          <p:cNvSpPr/>
          <p:nvPr/>
        </p:nvSpPr>
        <p:spPr>
          <a:xfrm>
            <a:off x="154691" y="4774920"/>
            <a:ext cx="8308665" cy="323165"/>
          </a:xfrm>
          <a:prstGeom prst="rect">
            <a:avLst/>
          </a:prstGeom>
        </p:spPr>
        <p:txBody>
          <a:bodyPr wrap="square">
            <a:spAutoFit/>
          </a:bodyPr>
          <a:lstStyle/>
          <a:p>
            <a:pPr fontAlgn="auto">
              <a:spcAft>
                <a:spcPts val="0"/>
              </a:spcAft>
            </a:pPr>
            <a:r>
              <a:rPr lang="en-US" sz="500" dirty="0" smtClean="0"/>
              <a:t>1. Johnson</a:t>
            </a:r>
            <a:r>
              <a:rPr lang="en-US" sz="500" dirty="0"/>
              <a:t>, D., </a:t>
            </a:r>
            <a:r>
              <a:rPr lang="en-US" sz="500" dirty="0" err="1"/>
              <a:t>Lineweaver</a:t>
            </a:r>
            <a:r>
              <a:rPr lang="en-US" sz="500" dirty="0"/>
              <a:t>, L., &amp; Maze, L. M. (2009). Patients’ bath basins as potential sources of infection: a multicenter sampling study. </a:t>
            </a:r>
            <a:r>
              <a:rPr lang="en-US" sz="500" i="1" dirty="0"/>
              <a:t>American Journal of Critical Care</a:t>
            </a:r>
            <a:r>
              <a:rPr lang="en-US" sz="500" dirty="0"/>
              <a:t>, </a:t>
            </a:r>
            <a:r>
              <a:rPr lang="en-US" sz="500" i="1" dirty="0"/>
              <a:t>18</a:t>
            </a:r>
            <a:r>
              <a:rPr lang="en-US" sz="500" dirty="0"/>
              <a:t>(1), 31-40. 2. Hamman, H. (2011, July). Goodbye UTIs: Removal of traditional basin bathing methods leads to 78% reduction in UTIs. In </a:t>
            </a:r>
            <a:r>
              <a:rPr lang="en-US" sz="500" i="1" dirty="0"/>
              <a:t>NADONA Annual Conference</a:t>
            </a:r>
            <a:r>
              <a:rPr lang="en-US" sz="500" dirty="0"/>
              <a:t>. </a:t>
            </a:r>
          </a:p>
          <a:p>
            <a:pPr fontAlgn="auto">
              <a:spcAft>
                <a:spcPts val="0"/>
              </a:spcAft>
              <a:buClrTx/>
            </a:pPr>
            <a:endParaRPr lang="en-US" sz="500" dirty="0">
              <a:solidFill>
                <a:prstClr val="black"/>
              </a:solidFill>
            </a:endParaRPr>
          </a:p>
        </p:txBody>
      </p:sp>
    </p:spTree>
    <p:extLst>
      <p:ext uri="{BB962C8B-B14F-4D97-AF65-F5344CB8AC3E}">
        <p14:creationId xmlns:p14="http://schemas.microsoft.com/office/powerpoint/2010/main" xmlns="" val="2989925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3759" y="1471289"/>
            <a:ext cx="8380855" cy="3265017"/>
          </a:xfrm>
        </p:spPr>
        <p:txBody>
          <a:bodyPr>
            <a:noAutofit/>
          </a:bodyPr>
          <a:lstStyle/>
          <a:p>
            <a:pPr marL="171450" indent="-171450" fontAlgn="auto">
              <a:lnSpc>
                <a:spcPct val="100000"/>
              </a:lnSpc>
              <a:spcBef>
                <a:spcPts val="0"/>
              </a:spcBef>
              <a:spcAft>
                <a:spcPts val="800"/>
              </a:spcAft>
              <a:buClr>
                <a:schemeClr val="accent3">
                  <a:lumMod val="50000"/>
                </a:schemeClr>
              </a:buClr>
              <a:buFont typeface="Arial" panose="020B0604020202020204" pitchFamily="34" charset="0"/>
              <a:buChar char="•"/>
            </a:pPr>
            <a:r>
              <a:rPr lang="en-US" dirty="0">
                <a:solidFill>
                  <a:srgbClr val="5B6770">
                    <a:lumMod val="50000"/>
                  </a:srgbClr>
                </a:solidFill>
              </a:rPr>
              <a:t>Single-patient use </a:t>
            </a:r>
            <a:endParaRPr lang="en-US" dirty="0" smtClean="0">
              <a:solidFill>
                <a:srgbClr val="5B6770">
                  <a:lumMod val="50000"/>
                </a:srgbClr>
              </a:solidFill>
            </a:endParaRPr>
          </a:p>
          <a:p>
            <a:pPr marL="514350" lvl="1" indent="-171450" fontAlgn="auto">
              <a:lnSpc>
                <a:spcPct val="100000"/>
              </a:lnSpc>
              <a:spcBef>
                <a:spcPts val="0"/>
              </a:spcBef>
              <a:spcAft>
                <a:spcPts val="0"/>
              </a:spcAft>
              <a:buClr>
                <a:schemeClr val="accent3">
                  <a:lumMod val="50000"/>
                </a:schemeClr>
              </a:buClr>
              <a:buFont typeface="Arial" panose="020B0604020202020204" pitchFamily="34" charset="0"/>
              <a:buChar char="•"/>
            </a:pPr>
            <a:r>
              <a:rPr lang="en-US" sz="1600" dirty="0"/>
              <a:t>T</a:t>
            </a:r>
            <a:r>
              <a:rPr lang="en-US" sz="1600" dirty="0" smtClean="0"/>
              <a:t>he </a:t>
            </a:r>
            <a:r>
              <a:rPr lang="en-US" sz="1600" dirty="0"/>
              <a:t>same washcloth is not used to bathe the entire body, thus possibly reducing the potential for spread of bacteria from one area of the body to </a:t>
            </a:r>
            <a:r>
              <a:rPr lang="en-US" sz="1600" dirty="0" smtClean="0"/>
              <a:t>another</a:t>
            </a:r>
          </a:p>
          <a:p>
            <a:pPr marL="171450" indent="-171450" fontAlgn="auto">
              <a:lnSpc>
                <a:spcPct val="100000"/>
              </a:lnSpc>
              <a:spcBef>
                <a:spcPts val="0"/>
              </a:spcBef>
              <a:spcAft>
                <a:spcPts val="0"/>
              </a:spcAft>
              <a:buClr>
                <a:schemeClr val="accent3">
                  <a:lumMod val="50000"/>
                </a:schemeClr>
              </a:buClr>
              <a:buFont typeface="Arial" panose="020B0604020202020204" pitchFamily="34" charset="0"/>
              <a:buChar char="•"/>
            </a:pPr>
            <a:endParaRPr lang="en-US" sz="2000" dirty="0">
              <a:solidFill>
                <a:srgbClr val="5B6770">
                  <a:lumMod val="50000"/>
                </a:srgbClr>
              </a:solidFill>
              <a:latin typeface="+mn-lt"/>
            </a:endParaRPr>
          </a:p>
          <a:p>
            <a:pPr marL="171450" indent="-171450" fontAlgn="auto">
              <a:lnSpc>
                <a:spcPct val="100000"/>
              </a:lnSpc>
              <a:spcBef>
                <a:spcPts val="0"/>
              </a:spcBef>
              <a:spcAft>
                <a:spcPts val="0"/>
              </a:spcAft>
              <a:buClr>
                <a:schemeClr val="accent3">
                  <a:lumMod val="50000"/>
                </a:schemeClr>
              </a:buClr>
              <a:buFont typeface="Arial" panose="020B0604020202020204" pitchFamily="34" charset="0"/>
              <a:buChar char="•"/>
            </a:pPr>
            <a:r>
              <a:rPr lang="en-US" dirty="0"/>
              <a:t>The use of bath packs would also allow bathing methods to be standardized, thus reducing variability in technique between </a:t>
            </a:r>
            <a:r>
              <a:rPr lang="en-US" dirty="0" smtClean="0"/>
              <a:t>nurses</a:t>
            </a:r>
          </a:p>
          <a:p>
            <a:pPr fontAlgn="auto">
              <a:lnSpc>
                <a:spcPct val="100000"/>
              </a:lnSpc>
              <a:spcBef>
                <a:spcPts val="0"/>
              </a:spcBef>
              <a:spcAft>
                <a:spcPts val="0"/>
              </a:spcAft>
              <a:buClr>
                <a:schemeClr val="accent3">
                  <a:lumMod val="50000"/>
                </a:schemeClr>
              </a:buClr>
            </a:pPr>
            <a:endParaRPr lang="en-US" sz="2000" dirty="0" smtClean="0"/>
          </a:p>
          <a:p>
            <a:pPr marL="171450" indent="-171450" fontAlgn="auto">
              <a:lnSpc>
                <a:spcPct val="100000"/>
              </a:lnSpc>
              <a:spcBef>
                <a:spcPts val="0"/>
              </a:spcBef>
              <a:spcAft>
                <a:spcPts val="800"/>
              </a:spcAft>
              <a:buClr>
                <a:schemeClr val="accent3">
                  <a:lumMod val="50000"/>
                </a:schemeClr>
              </a:buClr>
              <a:buFont typeface="Arial" panose="020B0604020202020204" pitchFamily="34" charset="0"/>
              <a:buChar char="•"/>
            </a:pPr>
            <a:r>
              <a:rPr lang="en-US" dirty="0">
                <a:solidFill>
                  <a:srgbClr val="5B6770">
                    <a:lumMod val="50000"/>
                  </a:srgbClr>
                </a:solidFill>
              </a:rPr>
              <a:t>Skin-friendly</a:t>
            </a:r>
          </a:p>
          <a:p>
            <a:pPr marL="514350" lvl="1" indent="-171450" fontAlgn="auto">
              <a:lnSpc>
                <a:spcPct val="100000"/>
              </a:lnSpc>
              <a:spcBef>
                <a:spcPts val="0"/>
              </a:spcBef>
              <a:spcAft>
                <a:spcPts val="0"/>
              </a:spcAft>
              <a:buClr>
                <a:schemeClr val="accent3">
                  <a:lumMod val="50000"/>
                </a:schemeClr>
              </a:buClr>
              <a:buFont typeface="Arial" panose="020B0604020202020204" pitchFamily="34" charset="0"/>
              <a:buChar char="•"/>
            </a:pPr>
            <a:r>
              <a:rPr lang="en-US" sz="1600" dirty="0"/>
              <a:t>A</a:t>
            </a:r>
            <a:r>
              <a:rPr lang="en-US" sz="1600" dirty="0" smtClean="0"/>
              <a:t>void </a:t>
            </a:r>
            <a:r>
              <a:rPr lang="en-US" sz="1600" dirty="0"/>
              <a:t>the skin-drying effects associated with the use of soap, water, and towel drying</a:t>
            </a:r>
            <a:endParaRPr lang="en-US" sz="1600" dirty="0">
              <a:solidFill>
                <a:srgbClr val="5B6770">
                  <a:lumMod val="50000"/>
                </a:srgbClr>
              </a:solidFill>
              <a:latin typeface="+mn-lt"/>
            </a:endParaRPr>
          </a:p>
        </p:txBody>
      </p:sp>
      <p:sp>
        <p:nvSpPr>
          <p:cNvPr id="6" name="Title 6"/>
          <p:cNvSpPr>
            <a:spLocks noGrp="1"/>
          </p:cNvSpPr>
          <p:nvPr>
            <p:ph type="ctrTitle"/>
          </p:nvPr>
        </p:nvSpPr>
        <p:spPr>
          <a:xfrm>
            <a:off x="213004" y="332607"/>
            <a:ext cx="8385191" cy="930793"/>
          </a:xfrm>
          <a:prstGeom prst="rect">
            <a:avLst/>
          </a:prstGeom>
        </p:spPr>
        <p:txBody>
          <a:bodyPr/>
          <a:lstStyle/>
          <a:p>
            <a:r>
              <a:rPr lang="en-US" sz="2800" dirty="0" smtClean="0"/>
              <a:t>Maintenance:</a:t>
            </a:r>
            <a:r>
              <a:rPr lang="en-US" dirty="0" smtClean="0"/>
              <a:t/>
            </a:r>
            <a:br>
              <a:rPr lang="en-US" dirty="0" smtClean="0"/>
            </a:br>
            <a:r>
              <a:rPr lang="en-US" sz="1900" dirty="0" smtClean="0">
                <a:solidFill>
                  <a:schemeClr val="bg2"/>
                </a:solidFill>
              </a:rPr>
              <a:t>Benefits of prepackaged bathing</a:t>
            </a:r>
            <a:endParaRPr lang="en-US" sz="1900" dirty="0">
              <a:solidFill>
                <a:schemeClr val="bg2"/>
              </a:solidFill>
            </a:endParaRPr>
          </a:p>
        </p:txBody>
      </p:sp>
      <p:sp>
        <p:nvSpPr>
          <p:cNvPr id="3" name="Rectangle 2"/>
          <p:cNvSpPr/>
          <p:nvPr/>
        </p:nvSpPr>
        <p:spPr>
          <a:xfrm>
            <a:off x="154692" y="4783931"/>
            <a:ext cx="7449266" cy="169277"/>
          </a:xfrm>
          <a:prstGeom prst="rect">
            <a:avLst/>
          </a:prstGeom>
        </p:spPr>
        <p:txBody>
          <a:bodyPr wrap="square">
            <a:spAutoFit/>
          </a:bodyPr>
          <a:lstStyle/>
          <a:p>
            <a:pPr fontAlgn="auto">
              <a:spcAft>
                <a:spcPts val="0"/>
              </a:spcAft>
              <a:buClrTx/>
            </a:pPr>
            <a:r>
              <a:rPr lang="en-US" sz="500" dirty="0"/>
              <a:t>Johnson, D., </a:t>
            </a:r>
            <a:r>
              <a:rPr lang="en-US" sz="500" dirty="0" err="1"/>
              <a:t>Lineweaver</a:t>
            </a:r>
            <a:r>
              <a:rPr lang="en-US" sz="500" dirty="0"/>
              <a:t>, L., &amp; Maze, L. M. (2009). Patients’ bath basins as potential sources of infection: a multicenter sampling study. </a:t>
            </a:r>
            <a:r>
              <a:rPr lang="en-US" sz="500" i="1" dirty="0"/>
              <a:t>American Journal of Critical Care</a:t>
            </a:r>
            <a:r>
              <a:rPr lang="en-US" sz="500" dirty="0"/>
              <a:t>, </a:t>
            </a:r>
            <a:r>
              <a:rPr lang="en-US" sz="500" i="1" dirty="0"/>
              <a:t>18</a:t>
            </a:r>
            <a:r>
              <a:rPr lang="en-US" sz="500" dirty="0"/>
              <a:t>(1), 31-40.</a:t>
            </a:r>
            <a:endParaRPr lang="en-US" sz="500" dirty="0">
              <a:solidFill>
                <a:prstClr val="black"/>
              </a:solidFill>
            </a:endParaRPr>
          </a:p>
        </p:txBody>
      </p:sp>
    </p:spTree>
    <p:extLst>
      <p:ext uri="{BB962C8B-B14F-4D97-AF65-F5344CB8AC3E}">
        <p14:creationId xmlns:p14="http://schemas.microsoft.com/office/powerpoint/2010/main" xmlns="" val="3034867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7"/>
          </p:nvPr>
        </p:nvSpPr>
        <p:spPr/>
        <p:txBody>
          <a:bodyPr>
            <a:noAutofit/>
          </a:bodyPr>
          <a:lstStyle/>
          <a:p>
            <a:r>
              <a:rPr lang="en-US" sz="6000" dirty="0" smtClean="0"/>
              <a:t>Questions?</a:t>
            </a:r>
            <a:endParaRPr lang="en-US" sz="6000" dirty="0"/>
          </a:p>
        </p:txBody>
      </p:sp>
    </p:spTree>
    <p:extLst>
      <p:ext uri="{BB962C8B-B14F-4D97-AF65-F5344CB8AC3E}">
        <p14:creationId xmlns:p14="http://schemas.microsoft.com/office/powerpoint/2010/main" xmlns="" val="3883842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6103" y="1365088"/>
            <a:ext cx="8351837" cy="3321050"/>
          </a:xfrm>
        </p:spPr>
        <p:txBody>
          <a:bodyPr>
            <a:noAutofit/>
          </a:bodyPr>
          <a:lstStyle/>
          <a:p>
            <a:pPr marL="173038" lvl="1" indent="-171450">
              <a:lnSpc>
                <a:spcPct val="100000"/>
              </a:lnSpc>
              <a:spcAft>
                <a:spcPts val="900"/>
              </a:spcAft>
            </a:pPr>
            <a:r>
              <a:rPr lang="en-US" sz="1700" dirty="0" smtClean="0"/>
              <a:t>Of </a:t>
            </a:r>
            <a:r>
              <a:rPr lang="en-US" sz="1700" dirty="0"/>
              <a:t>34.4 million annual hospital admissions, 12-16% of all adult patients will have a urinary catheter </a:t>
            </a:r>
            <a:r>
              <a:rPr lang="en-US" sz="1700" dirty="0" smtClean="0"/>
              <a:t>placed</a:t>
            </a:r>
            <a:r>
              <a:rPr lang="en-US" sz="1700" baseline="40000" dirty="0" smtClean="0"/>
              <a:t>1</a:t>
            </a:r>
          </a:p>
          <a:p>
            <a:pPr marL="0" lvl="1" indent="0">
              <a:lnSpc>
                <a:spcPct val="100000"/>
              </a:lnSpc>
              <a:spcAft>
                <a:spcPts val="0"/>
              </a:spcAft>
              <a:buNone/>
            </a:pPr>
            <a:endParaRPr lang="en-US" sz="700" dirty="0"/>
          </a:p>
          <a:p>
            <a:pPr marL="173038" lvl="1" indent="-171450">
              <a:lnSpc>
                <a:spcPct val="100000"/>
              </a:lnSpc>
              <a:spcAft>
                <a:spcPts val="0"/>
              </a:spcAft>
            </a:pPr>
            <a:r>
              <a:rPr lang="en-US" sz="1700" dirty="0"/>
              <a:t>Most common type of HAI </a:t>
            </a:r>
          </a:p>
          <a:p>
            <a:pPr marL="628650" lvl="2" indent="-285750">
              <a:lnSpc>
                <a:spcPct val="100000"/>
              </a:lnSpc>
              <a:spcBef>
                <a:spcPts val="400"/>
              </a:spcBef>
              <a:spcAft>
                <a:spcPts val="400"/>
              </a:spcAft>
              <a:buSzPct val="75000"/>
              <a:buFont typeface="Courier New" panose="02070309020205020404" pitchFamily="49" charset="0"/>
              <a:buChar char="o"/>
            </a:pPr>
            <a:r>
              <a:rPr lang="en-US" sz="1400" dirty="0"/>
              <a:t>&gt;80% of HAIs are hospital-associated UTIs</a:t>
            </a:r>
            <a:r>
              <a:rPr lang="en-US" sz="1200" baseline="40000" dirty="0"/>
              <a:t>2</a:t>
            </a:r>
          </a:p>
          <a:p>
            <a:pPr marL="628650" lvl="2" indent="-285750">
              <a:lnSpc>
                <a:spcPct val="100000"/>
              </a:lnSpc>
              <a:spcBef>
                <a:spcPts val="400"/>
              </a:spcBef>
              <a:spcAft>
                <a:spcPts val="400"/>
              </a:spcAft>
              <a:buSzPct val="75000"/>
              <a:buFont typeface="Courier New" panose="02070309020205020404" pitchFamily="49" charset="0"/>
              <a:buChar char="o"/>
            </a:pPr>
            <a:r>
              <a:rPr lang="en-US" sz="1400" dirty="0" smtClean="0"/>
              <a:t>Estimated 560,000 </a:t>
            </a:r>
            <a:r>
              <a:rPr lang="en-US" sz="1400" dirty="0"/>
              <a:t>UTIs annually are hospital-acquired</a:t>
            </a:r>
            <a:r>
              <a:rPr lang="en-US" sz="1200" baseline="40000" dirty="0"/>
              <a:t>3</a:t>
            </a:r>
          </a:p>
          <a:p>
            <a:pPr lvl="3" indent="-174625">
              <a:lnSpc>
                <a:spcPct val="100000"/>
              </a:lnSpc>
              <a:spcBef>
                <a:spcPts val="400"/>
              </a:spcBef>
              <a:spcAft>
                <a:spcPts val="900"/>
              </a:spcAft>
            </a:pPr>
            <a:r>
              <a:rPr lang="en-US" sz="1200" dirty="0"/>
              <a:t>Up to 450,000 annually are </a:t>
            </a:r>
            <a:r>
              <a:rPr lang="en-US" sz="1200" dirty="0" smtClean="0"/>
              <a:t>catheter-associated</a:t>
            </a:r>
            <a:r>
              <a:rPr lang="en-US" sz="1100" baseline="40000" dirty="0" smtClean="0"/>
              <a:t>4</a:t>
            </a:r>
          </a:p>
          <a:p>
            <a:pPr marL="457200" lvl="3" indent="0">
              <a:lnSpc>
                <a:spcPct val="100000"/>
              </a:lnSpc>
              <a:spcAft>
                <a:spcPts val="0"/>
              </a:spcAft>
              <a:buNone/>
            </a:pPr>
            <a:endParaRPr lang="en-US" sz="500" dirty="0"/>
          </a:p>
          <a:p>
            <a:pPr marL="173038" lvl="1" indent="-171450">
              <a:lnSpc>
                <a:spcPct val="100000"/>
              </a:lnSpc>
              <a:spcAft>
                <a:spcPts val="0"/>
              </a:spcAft>
            </a:pPr>
            <a:r>
              <a:rPr lang="en-US" sz="1700" dirty="0"/>
              <a:t>Increased morbidity and mortality</a:t>
            </a:r>
          </a:p>
          <a:p>
            <a:pPr marL="628650" lvl="2" indent="-285750">
              <a:lnSpc>
                <a:spcPct val="100000"/>
              </a:lnSpc>
              <a:spcBef>
                <a:spcPts val="400"/>
              </a:spcBef>
              <a:spcAft>
                <a:spcPts val="400"/>
              </a:spcAft>
              <a:buSzPct val="75000"/>
              <a:buFont typeface="Courier New" panose="02070309020205020404" pitchFamily="49" charset="0"/>
              <a:buChar char="o"/>
            </a:pPr>
            <a:r>
              <a:rPr lang="en-US" sz="1400" dirty="0"/>
              <a:t>13,000 attributable deaths </a:t>
            </a:r>
            <a:r>
              <a:rPr lang="en-US" sz="1400" dirty="0" smtClean="0"/>
              <a:t>annually</a:t>
            </a:r>
            <a:r>
              <a:rPr lang="en-US" sz="1200" baseline="40000" dirty="0" smtClean="0"/>
              <a:t>5</a:t>
            </a:r>
            <a:endParaRPr lang="en-US" sz="1200" baseline="40000" dirty="0"/>
          </a:p>
          <a:p>
            <a:pPr marL="628650" lvl="2" indent="-285750">
              <a:lnSpc>
                <a:spcPct val="100000"/>
              </a:lnSpc>
              <a:spcBef>
                <a:spcPts val="400"/>
              </a:spcBef>
              <a:spcAft>
                <a:spcPts val="400"/>
              </a:spcAft>
              <a:buSzPct val="75000"/>
              <a:buFont typeface="Courier New" panose="02070309020205020404" pitchFamily="49" charset="0"/>
              <a:buChar char="o"/>
            </a:pPr>
            <a:r>
              <a:rPr lang="en-US" sz="1400" dirty="0"/>
              <a:t>Leading cause of secondary bloodstream </a:t>
            </a:r>
            <a:r>
              <a:rPr lang="en-US" sz="1400" dirty="0" smtClean="0"/>
              <a:t>infections</a:t>
            </a:r>
            <a:r>
              <a:rPr lang="en-US" sz="1400" baseline="30000" dirty="0" smtClean="0"/>
              <a:t>3</a:t>
            </a:r>
            <a:endParaRPr lang="en-US" sz="1400" baseline="30000" dirty="0"/>
          </a:p>
          <a:p>
            <a:pPr lvl="3" indent="-174625">
              <a:lnSpc>
                <a:spcPct val="100000"/>
              </a:lnSpc>
              <a:spcBef>
                <a:spcPts val="400"/>
              </a:spcBef>
              <a:spcAft>
                <a:spcPts val="400"/>
              </a:spcAft>
            </a:pPr>
            <a:r>
              <a:rPr lang="en-US" sz="1400" dirty="0"/>
              <a:t>10% mortality </a:t>
            </a:r>
            <a:r>
              <a:rPr lang="en-US" sz="1400" dirty="0" smtClean="0"/>
              <a:t>rate</a:t>
            </a:r>
            <a:endParaRPr lang="en-US" sz="1400" dirty="0"/>
          </a:p>
        </p:txBody>
      </p:sp>
      <p:sp>
        <p:nvSpPr>
          <p:cNvPr id="8" name="Title 6"/>
          <p:cNvSpPr>
            <a:spLocks noGrp="1"/>
          </p:cNvSpPr>
          <p:nvPr>
            <p:ph type="ctrTitle"/>
          </p:nvPr>
        </p:nvSpPr>
        <p:spPr>
          <a:xfrm>
            <a:off x="232435" y="367146"/>
            <a:ext cx="7144179" cy="876438"/>
          </a:xfrm>
          <a:prstGeom prst="rect">
            <a:avLst/>
          </a:prstGeom>
        </p:spPr>
        <p:txBody>
          <a:bodyPr/>
          <a:lstStyle/>
          <a:p>
            <a:r>
              <a:rPr lang="en-US" sz="3000" dirty="0" smtClean="0"/>
              <a:t>Urinary tract infections</a:t>
            </a:r>
            <a:endParaRPr lang="en-US" sz="2300" dirty="0">
              <a:solidFill>
                <a:schemeClr val="bg2"/>
              </a:solidFill>
            </a:endParaRPr>
          </a:p>
        </p:txBody>
      </p:sp>
      <p:sp>
        <p:nvSpPr>
          <p:cNvPr id="2" name="Rectangle 1"/>
          <p:cNvSpPr/>
          <p:nvPr/>
        </p:nvSpPr>
        <p:spPr>
          <a:xfrm>
            <a:off x="168441" y="4758397"/>
            <a:ext cx="8356791" cy="400110"/>
          </a:xfrm>
          <a:prstGeom prst="rect">
            <a:avLst/>
          </a:prstGeom>
        </p:spPr>
        <p:txBody>
          <a:bodyPr wrap="square">
            <a:spAutoFit/>
          </a:bodyPr>
          <a:lstStyle/>
          <a:p>
            <a:pPr fontAlgn="auto">
              <a:spcAft>
                <a:spcPts val="0"/>
              </a:spcAft>
              <a:buClrTx/>
            </a:pPr>
            <a:r>
              <a:rPr lang="en-US" sz="500" dirty="0" smtClean="0">
                <a:solidFill>
                  <a:prstClr val="black"/>
                </a:solidFill>
                <a:latin typeface="+mn-lt"/>
              </a:rPr>
              <a:t>1. Sutherland</a:t>
            </a:r>
            <a:r>
              <a:rPr lang="en-US" sz="500" dirty="0">
                <a:solidFill>
                  <a:prstClr val="black"/>
                </a:solidFill>
                <a:latin typeface="+mn-lt"/>
              </a:rPr>
              <a:t>, T., </a:t>
            </a:r>
            <a:r>
              <a:rPr lang="en-US" sz="500" dirty="0" err="1">
                <a:solidFill>
                  <a:prstClr val="black"/>
                </a:solidFill>
                <a:latin typeface="+mn-lt"/>
              </a:rPr>
              <a:t>Beloff</a:t>
            </a:r>
            <a:r>
              <a:rPr lang="en-US" sz="500" dirty="0">
                <a:solidFill>
                  <a:prstClr val="black"/>
                </a:solidFill>
                <a:latin typeface="+mn-lt"/>
              </a:rPr>
              <a:t>, J., McGrath, C., Liu, X., Pimentel, M. T., </a:t>
            </a:r>
            <a:r>
              <a:rPr lang="en-US" sz="500" dirty="0" err="1">
                <a:solidFill>
                  <a:prstClr val="black"/>
                </a:solidFill>
                <a:latin typeface="+mn-lt"/>
              </a:rPr>
              <a:t>Kachalia</a:t>
            </a:r>
            <a:r>
              <a:rPr lang="en-US" sz="500" dirty="0">
                <a:solidFill>
                  <a:prstClr val="black"/>
                </a:solidFill>
                <a:latin typeface="+mn-lt"/>
              </a:rPr>
              <a:t>, A., ... &amp; </a:t>
            </a:r>
            <a:r>
              <a:rPr lang="en-US" sz="500" dirty="0" err="1">
                <a:solidFill>
                  <a:prstClr val="black"/>
                </a:solidFill>
                <a:latin typeface="+mn-lt"/>
              </a:rPr>
              <a:t>Urman</a:t>
            </a:r>
            <a:r>
              <a:rPr lang="en-US" sz="500" dirty="0">
                <a:solidFill>
                  <a:prstClr val="black"/>
                </a:solidFill>
                <a:latin typeface="+mn-lt"/>
              </a:rPr>
              <a:t>, R. D. (2015). A single-center multidisciplinary initiative to reduce catheter-associated urinary tract infection rates: quality and financial implications. The health care manager, 34(3), </a:t>
            </a:r>
            <a:r>
              <a:rPr lang="en-US" sz="500" dirty="0" smtClean="0">
                <a:solidFill>
                  <a:prstClr val="black"/>
                </a:solidFill>
                <a:latin typeface="+mn-lt"/>
              </a:rPr>
              <a:t>218-224. 2. Huang</a:t>
            </a:r>
            <a:r>
              <a:rPr lang="en-US" sz="500" dirty="0">
                <a:solidFill>
                  <a:prstClr val="black"/>
                </a:solidFill>
                <a:latin typeface="+mn-lt"/>
              </a:rPr>
              <a:t>, S. S., </a:t>
            </a:r>
            <a:r>
              <a:rPr lang="en-US" sz="500" dirty="0" err="1">
                <a:solidFill>
                  <a:prstClr val="black"/>
                </a:solidFill>
                <a:latin typeface="+mn-lt"/>
              </a:rPr>
              <a:t>Septimus</a:t>
            </a:r>
            <a:r>
              <a:rPr lang="en-US" sz="500" dirty="0">
                <a:solidFill>
                  <a:prstClr val="black"/>
                </a:solidFill>
                <a:latin typeface="+mn-lt"/>
              </a:rPr>
              <a:t>, E., Hayden, M. K., </a:t>
            </a:r>
            <a:r>
              <a:rPr lang="en-US" sz="500" dirty="0" err="1">
                <a:solidFill>
                  <a:prstClr val="black"/>
                </a:solidFill>
                <a:latin typeface="+mn-lt"/>
              </a:rPr>
              <a:t>Kleinman</a:t>
            </a:r>
            <a:r>
              <a:rPr lang="en-US" sz="500" dirty="0">
                <a:solidFill>
                  <a:prstClr val="black"/>
                </a:solidFill>
                <a:latin typeface="+mn-lt"/>
              </a:rPr>
              <a:t>, K., Sturtevant, J., Avery, T. R., ... &amp; </a:t>
            </a:r>
            <a:r>
              <a:rPr lang="en-US" sz="500" dirty="0" err="1">
                <a:solidFill>
                  <a:prstClr val="black"/>
                </a:solidFill>
                <a:latin typeface="+mn-lt"/>
              </a:rPr>
              <a:t>Kaganov</a:t>
            </a:r>
            <a:r>
              <a:rPr lang="en-US" sz="500" dirty="0">
                <a:solidFill>
                  <a:prstClr val="black"/>
                </a:solidFill>
                <a:latin typeface="+mn-lt"/>
              </a:rPr>
              <a:t>, R. E. (2016). Effect of body surface </a:t>
            </a:r>
            <a:r>
              <a:rPr lang="en-US" sz="500" dirty="0" err="1">
                <a:solidFill>
                  <a:prstClr val="black"/>
                </a:solidFill>
                <a:latin typeface="+mn-lt"/>
              </a:rPr>
              <a:t>decolonisation</a:t>
            </a:r>
            <a:r>
              <a:rPr lang="en-US" sz="500" dirty="0">
                <a:solidFill>
                  <a:prstClr val="black"/>
                </a:solidFill>
                <a:latin typeface="+mn-lt"/>
              </a:rPr>
              <a:t> on bacteriuria and </a:t>
            </a:r>
            <a:r>
              <a:rPr lang="en-US" sz="500" dirty="0" err="1">
                <a:solidFill>
                  <a:prstClr val="black"/>
                </a:solidFill>
                <a:latin typeface="+mn-lt"/>
              </a:rPr>
              <a:t>candiduria</a:t>
            </a:r>
            <a:r>
              <a:rPr lang="en-US" sz="500" dirty="0">
                <a:solidFill>
                  <a:prstClr val="black"/>
                </a:solidFill>
                <a:latin typeface="+mn-lt"/>
              </a:rPr>
              <a:t> in intensive care units: an analysis of a cluster-</a:t>
            </a:r>
            <a:r>
              <a:rPr lang="en-US" sz="500" dirty="0" err="1">
                <a:solidFill>
                  <a:prstClr val="black"/>
                </a:solidFill>
                <a:latin typeface="+mn-lt"/>
              </a:rPr>
              <a:t>randomised</a:t>
            </a:r>
            <a:r>
              <a:rPr lang="en-US" sz="500" dirty="0">
                <a:solidFill>
                  <a:prstClr val="black"/>
                </a:solidFill>
                <a:latin typeface="+mn-lt"/>
              </a:rPr>
              <a:t> trial. The Lancet Infectious Diseases, 16(1), </a:t>
            </a:r>
            <a:r>
              <a:rPr lang="en-US" sz="500" dirty="0" smtClean="0">
                <a:solidFill>
                  <a:prstClr val="black"/>
                </a:solidFill>
                <a:latin typeface="+mn-lt"/>
              </a:rPr>
              <a:t>70-79. 3. Centers </a:t>
            </a:r>
            <a:r>
              <a:rPr lang="en-US" sz="500" dirty="0">
                <a:solidFill>
                  <a:prstClr val="black"/>
                </a:solidFill>
                <a:latin typeface="+mn-lt"/>
              </a:rPr>
              <a:t>for Disease Control and Prevention; Division of Healthcare Quality Promotion. Catheter-associated Urinary Tract Infection (CAUTI) </a:t>
            </a:r>
            <a:r>
              <a:rPr lang="en-US" sz="500" dirty="0" smtClean="0">
                <a:solidFill>
                  <a:prstClr val="black"/>
                </a:solidFill>
                <a:latin typeface="+mn-lt"/>
              </a:rPr>
              <a:t>Toolkit. 4. </a:t>
            </a:r>
            <a:r>
              <a:rPr lang="en-US" sz="500" dirty="0" smtClean="0">
                <a:latin typeface="+mn-lt"/>
              </a:rPr>
              <a:t>Scott</a:t>
            </a:r>
            <a:r>
              <a:rPr lang="en-US" sz="500" dirty="0">
                <a:latin typeface="+mn-lt"/>
              </a:rPr>
              <a:t>, R. D. (2009). The direct medical costs of healthcare-associated infections in US hospitals and the benefits of </a:t>
            </a:r>
            <a:r>
              <a:rPr lang="en-US" sz="500" dirty="0" smtClean="0">
                <a:latin typeface="+mn-lt"/>
              </a:rPr>
              <a:t>prevention. 5. </a:t>
            </a:r>
            <a:r>
              <a:rPr lang="en-US" sz="500" dirty="0" err="1" smtClean="0">
                <a:solidFill>
                  <a:prstClr val="black"/>
                </a:solidFill>
                <a:latin typeface="+mn-lt"/>
              </a:rPr>
              <a:t>Klevens</a:t>
            </a:r>
            <a:r>
              <a:rPr lang="en-US" sz="500" dirty="0" smtClean="0">
                <a:solidFill>
                  <a:prstClr val="black"/>
                </a:solidFill>
                <a:latin typeface="+mn-lt"/>
              </a:rPr>
              <a:t> </a:t>
            </a:r>
            <a:r>
              <a:rPr lang="en-US" sz="500" dirty="0">
                <a:solidFill>
                  <a:prstClr val="black"/>
                </a:solidFill>
                <a:latin typeface="+mn-lt"/>
              </a:rPr>
              <a:t>RM et al. "Pub Health Report 2007";122:160-6 Green MS et al. J Infect Dis 1982;145:667-72  </a:t>
            </a:r>
          </a:p>
        </p:txBody>
      </p:sp>
    </p:spTree>
    <p:extLst>
      <p:ext uri="{BB962C8B-B14F-4D97-AF65-F5344CB8AC3E}">
        <p14:creationId xmlns:p14="http://schemas.microsoft.com/office/powerpoint/2010/main" xmlns="" val="4082838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1163" y="1615669"/>
            <a:ext cx="8351837" cy="3020275"/>
          </a:xfrm>
        </p:spPr>
        <p:txBody>
          <a:bodyPr>
            <a:noAutofit/>
          </a:bodyPr>
          <a:lstStyle/>
          <a:p>
            <a:pPr marL="173038" lvl="1" indent="-171450">
              <a:lnSpc>
                <a:spcPct val="100000"/>
              </a:lnSpc>
              <a:spcBef>
                <a:spcPts val="0"/>
              </a:spcBef>
              <a:spcAft>
                <a:spcPts val="0"/>
              </a:spcAft>
            </a:pPr>
            <a:r>
              <a:rPr lang="en-US" dirty="0"/>
              <a:t>Increase length of stay of up to 7 </a:t>
            </a:r>
            <a:r>
              <a:rPr lang="en-US" dirty="0" smtClean="0"/>
              <a:t>days</a:t>
            </a:r>
            <a:r>
              <a:rPr lang="en-US" baseline="30000" dirty="0" smtClean="0"/>
              <a:t>1</a:t>
            </a:r>
          </a:p>
          <a:p>
            <a:pPr marL="173038" lvl="1" indent="-171450">
              <a:lnSpc>
                <a:spcPct val="100000"/>
              </a:lnSpc>
              <a:spcBef>
                <a:spcPts val="0"/>
              </a:spcBef>
              <a:spcAft>
                <a:spcPts val="0"/>
              </a:spcAft>
            </a:pPr>
            <a:endParaRPr lang="en-US" sz="2800" baseline="30000" dirty="0"/>
          </a:p>
          <a:p>
            <a:pPr marL="173038" lvl="1" indent="-171450">
              <a:lnSpc>
                <a:spcPct val="100000"/>
              </a:lnSpc>
              <a:spcBef>
                <a:spcPts val="0"/>
              </a:spcBef>
              <a:spcAft>
                <a:spcPts val="0"/>
              </a:spcAft>
            </a:pPr>
            <a:r>
              <a:rPr lang="en-US" dirty="0"/>
              <a:t>Additional average expenses of $3,803 to $4,687</a:t>
            </a:r>
            <a:r>
              <a:rPr lang="en-US" baseline="30000" dirty="0"/>
              <a:t>1</a:t>
            </a:r>
          </a:p>
          <a:p>
            <a:pPr marL="173038" lvl="1" indent="-171450">
              <a:lnSpc>
                <a:spcPct val="100000"/>
              </a:lnSpc>
              <a:spcBef>
                <a:spcPts val="0"/>
              </a:spcBef>
              <a:spcAft>
                <a:spcPts val="0"/>
              </a:spcAft>
            </a:pPr>
            <a:endParaRPr lang="en-US" sz="2000" dirty="0" smtClean="0"/>
          </a:p>
          <a:p>
            <a:pPr marL="173038" lvl="1" indent="-171450">
              <a:lnSpc>
                <a:spcPct val="100000"/>
              </a:lnSpc>
              <a:spcBef>
                <a:spcPts val="0"/>
              </a:spcBef>
              <a:spcAft>
                <a:spcPts val="0"/>
              </a:spcAft>
            </a:pPr>
            <a:r>
              <a:rPr lang="en-US" dirty="0" smtClean="0"/>
              <a:t>Unnecessary </a:t>
            </a:r>
            <a:r>
              <a:rPr lang="en-US" dirty="0"/>
              <a:t>antimicrobial use</a:t>
            </a:r>
          </a:p>
          <a:p>
            <a:pPr marL="0" lvl="1" indent="0">
              <a:lnSpc>
                <a:spcPct val="100000"/>
              </a:lnSpc>
              <a:spcBef>
                <a:spcPts val="400"/>
              </a:spcBef>
              <a:spcAft>
                <a:spcPts val="400"/>
              </a:spcAft>
              <a:buNone/>
            </a:pPr>
            <a:endParaRPr lang="en-US" sz="1600" dirty="0" smtClean="0"/>
          </a:p>
          <a:p>
            <a:pPr marL="173038" lvl="1" indent="-171450">
              <a:lnSpc>
                <a:spcPct val="100000"/>
              </a:lnSpc>
              <a:spcBef>
                <a:spcPts val="0"/>
              </a:spcBef>
              <a:spcAft>
                <a:spcPts val="0"/>
              </a:spcAft>
            </a:pPr>
            <a:r>
              <a:rPr lang="en-US" dirty="0" smtClean="0"/>
              <a:t>65-70% are preventable</a:t>
            </a:r>
            <a:r>
              <a:rPr lang="en-US" baseline="30000" dirty="0" smtClean="0"/>
              <a:t>2</a:t>
            </a:r>
          </a:p>
          <a:p>
            <a:pPr marL="577850" lvl="2" indent="-285750">
              <a:lnSpc>
                <a:spcPct val="100000"/>
              </a:lnSpc>
              <a:spcBef>
                <a:spcPts val="800"/>
              </a:spcBef>
              <a:buSzPct val="75000"/>
              <a:buFont typeface="Courier New" panose="02070309020205020404" pitchFamily="49" charset="0"/>
              <a:buChar char="o"/>
            </a:pPr>
            <a:r>
              <a:rPr lang="en-US" sz="1400" dirty="0" smtClean="0"/>
              <a:t>Up to 9,000 preventable deaths per year</a:t>
            </a:r>
            <a:r>
              <a:rPr lang="en-US" sz="1200" baseline="50000" dirty="0" smtClean="0"/>
              <a:t>3</a:t>
            </a:r>
          </a:p>
          <a:p>
            <a:pPr marL="577850" lvl="2" indent="-285750">
              <a:lnSpc>
                <a:spcPct val="100000"/>
              </a:lnSpc>
              <a:spcBef>
                <a:spcPts val="800"/>
              </a:spcBef>
              <a:buSzPct val="75000"/>
              <a:buFont typeface="Courier New" panose="02070309020205020404" pitchFamily="49" charset="0"/>
              <a:buChar char="o"/>
            </a:pPr>
            <a:r>
              <a:rPr lang="en-US" sz="1400" dirty="0"/>
              <a:t>Costs of preventable CAUTIs estimated $115M - $1.82B </a:t>
            </a:r>
            <a:r>
              <a:rPr lang="en-US" sz="1400" dirty="0" smtClean="0"/>
              <a:t>annually</a:t>
            </a:r>
            <a:r>
              <a:rPr lang="en-US" sz="1400" baseline="30000" dirty="0" smtClean="0"/>
              <a:t>2</a:t>
            </a:r>
            <a:endParaRPr lang="en-US" sz="1400" baseline="30000" dirty="0"/>
          </a:p>
        </p:txBody>
      </p:sp>
      <p:sp>
        <p:nvSpPr>
          <p:cNvPr id="8" name="Title 6"/>
          <p:cNvSpPr>
            <a:spLocks noGrp="1"/>
          </p:cNvSpPr>
          <p:nvPr>
            <p:ph type="ctrTitle"/>
          </p:nvPr>
        </p:nvSpPr>
        <p:spPr>
          <a:xfrm>
            <a:off x="232435" y="367146"/>
            <a:ext cx="7144179" cy="876438"/>
          </a:xfrm>
          <a:prstGeom prst="rect">
            <a:avLst/>
          </a:prstGeom>
        </p:spPr>
        <p:txBody>
          <a:bodyPr/>
          <a:lstStyle/>
          <a:p>
            <a:r>
              <a:rPr lang="en-US" sz="3000" dirty="0" smtClean="0"/>
              <a:t>Urinary tract infections</a:t>
            </a:r>
            <a:endParaRPr lang="en-US" sz="2300" dirty="0">
              <a:solidFill>
                <a:schemeClr val="bg2"/>
              </a:solidFill>
            </a:endParaRPr>
          </a:p>
        </p:txBody>
      </p:sp>
      <p:sp>
        <p:nvSpPr>
          <p:cNvPr id="2" name="Rectangle 1"/>
          <p:cNvSpPr/>
          <p:nvPr/>
        </p:nvSpPr>
        <p:spPr>
          <a:xfrm>
            <a:off x="163685" y="4758761"/>
            <a:ext cx="8356791" cy="323165"/>
          </a:xfrm>
          <a:prstGeom prst="rect">
            <a:avLst/>
          </a:prstGeom>
        </p:spPr>
        <p:txBody>
          <a:bodyPr wrap="square">
            <a:spAutoFit/>
          </a:bodyPr>
          <a:lstStyle/>
          <a:p>
            <a:pPr fontAlgn="auto">
              <a:spcAft>
                <a:spcPts val="0"/>
              </a:spcAft>
            </a:pPr>
            <a:r>
              <a:rPr lang="en-US" sz="500" dirty="0"/>
              <a:t>1. Chen, Y. Y., Chou, Y. C., &amp; Chou, P. (2005). Impact of nosocomial infection on cost of illness and length of stay in intensive care units. </a:t>
            </a:r>
            <a:r>
              <a:rPr lang="en-US" sz="500" i="1" dirty="0"/>
              <a:t>Infection Control &amp; Hospital Epidemiology</a:t>
            </a:r>
            <a:r>
              <a:rPr lang="en-US" sz="500" dirty="0"/>
              <a:t>, </a:t>
            </a:r>
            <a:r>
              <a:rPr lang="en-US" sz="500" i="1" dirty="0"/>
              <a:t>26</a:t>
            </a:r>
            <a:r>
              <a:rPr lang="en-US" sz="500" dirty="0"/>
              <a:t>(3), </a:t>
            </a:r>
            <a:r>
              <a:rPr lang="en-US" sz="500" dirty="0" smtClean="0"/>
              <a:t>281-287. </a:t>
            </a:r>
            <a:r>
              <a:rPr lang="en-US" sz="500" dirty="0" smtClean="0">
                <a:solidFill>
                  <a:prstClr val="black"/>
                </a:solidFill>
              </a:rPr>
              <a:t>2. </a:t>
            </a:r>
            <a:r>
              <a:rPr lang="en-US" sz="500" dirty="0" err="1" smtClean="0">
                <a:solidFill>
                  <a:prstClr val="black"/>
                </a:solidFill>
              </a:rPr>
              <a:t>Umscheid</a:t>
            </a:r>
            <a:r>
              <a:rPr lang="en-US" sz="500" dirty="0">
                <a:solidFill>
                  <a:prstClr val="black"/>
                </a:solidFill>
              </a:rPr>
              <a:t>, C. A., Mitchell, M. D., </a:t>
            </a:r>
            <a:r>
              <a:rPr lang="en-US" sz="500" dirty="0" err="1">
                <a:solidFill>
                  <a:prstClr val="black"/>
                </a:solidFill>
              </a:rPr>
              <a:t>Doshi</a:t>
            </a:r>
            <a:r>
              <a:rPr lang="en-US" sz="500" dirty="0">
                <a:solidFill>
                  <a:prstClr val="black"/>
                </a:solidFill>
              </a:rPr>
              <a:t>, J. A., Agarwal, R., Williams, K., &amp; Brennan, P. J. (2011). Estimating the proportion of healthcare-associated infections that are reasonably preventable and the related mortality and costs. Infection Control &amp; Hospital Epidemiology, 32(2), </a:t>
            </a:r>
            <a:r>
              <a:rPr lang="en-US" sz="500" dirty="0" smtClean="0">
                <a:solidFill>
                  <a:prstClr val="black"/>
                </a:solidFill>
              </a:rPr>
              <a:t>101-114. 3. </a:t>
            </a:r>
            <a:r>
              <a:rPr lang="en-US" sz="500" dirty="0" smtClean="0"/>
              <a:t>Gould</a:t>
            </a:r>
            <a:r>
              <a:rPr lang="en-US" sz="500" dirty="0"/>
              <a:t>, C. V., </a:t>
            </a:r>
            <a:r>
              <a:rPr lang="en-US" sz="500" dirty="0" err="1"/>
              <a:t>Umscheid</a:t>
            </a:r>
            <a:r>
              <a:rPr lang="en-US" sz="500" dirty="0"/>
              <a:t>, C. A., Agarwal, R. K., Kuntz, G., Pegues, D. A., &amp; Healthcare Infection Control Practices Advisory Committee. (2010). Guideline for prevention of catheter-associated urinary tract infections 2009. </a:t>
            </a:r>
            <a:r>
              <a:rPr lang="en-US" sz="500" i="1" dirty="0"/>
              <a:t>Infection Control &amp; Hospital Epidemiology</a:t>
            </a:r>
            <a:r>
              <a:rPr lang="en-US" sz="500" dirty="0"/>
              <a:t>, </a:t>
            </a:r>
            <a:r>
              <a:rPr lang="en-US" sz="500" i="1" dirty="0"/>
              <a:t>31</a:t>
            </a:r>
            <a:r>
              <a:rPr lang="en-US" sz="500" dirty="0"/>
              <a:t>(4), 319-326.</a:t>
            </a:r>
          </a:p>
        </p:txBody>
      </p:sp>
    </p:spTree>
    <p:extLst>
      <p:ext uri="{BB962C8B-B14F-4D97-AF65-F5344CB8AC3E}">
        <p14:creationId xmlns:p14="http://schemas.microsoft.com/office/powerpoint/2010/main" xmlns="" val="705345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84652" y="298954"/>
            <a:ext cx="6858000" cy="876438"/>
          </a:xfrm>
          <a:prstGeom prst="rect">
            <a:avLst/>
          </a:prstGeom>
        </p:spPr>
        <p:txBody>
          <a:bodyPr/>
          <a:lstStyle/>
          <a:p>
            <a:r>
              <a:rPr lang="en-US" sz="2800" dirty="0" smtClean="0"/>
              <a:t>Financial impact</a:t>
            </a:r>
            <a:r>
              <a:rPr lang="en-US" dirty="0" smtClean="0"/>
              <a:t/>
            </a:r>
            <a:br>
              <a:rPr lang="en-US" dirty="0" smtClean="0"/>
            </a:br>
            <a:r>
              <a:rPr lang="en-US" sz="2200" dirty="0" smtClean="0">
                <a:solidFill>
                  <a:schemeClr val="bg2"/>
                </a:solidFill>
              </a:rPr>
              <a:t>Hospital-acquired infections</a:t>
            </a:r>
            <a:endParaRPr lang="en-US" sz="2200" dirty="0">
              <a:solidFill>
                <a:schemeClr val="bg2"/>
              </a:solidFill>
            </a:endParaRPr>
          </a:p>
        </p:txBody>
      </p:sp>
      <p:graphicFrame>
        <p:nvGraphicFramePr>
          <p:cNvPr id="6" name="Group 2"/>
          <p:cNvGraphicFramePr>
            <a:graphicFrameLocks/>
          </p:cNvGraphicFramePr>
          <p:nvPr>
            <p:extLst>
              <p:ext uri="{D42A27DB-BD31-4B8C-83A1-F6EECF244321}">
                <p14:modId xmlns:p14="http://schemas.microsoft.com/office/powerpoint/2010/main" xmlns="" val="1041736475"/>
              </p:ext>
            </p:extLst>
          </p:nvPr>
        </p:nvGraphicFramePr>
        <p:xfrm>
          <a:off x="566928" y="1608174"/>
          <a:ext cx="8010144" cy="2862642"/>
        </p:xfrm>
        <a:graphic>
          <a:graphicData uri="http://schemas.openxmlformats.org/drawingml/2006/table">
            <a:tbl>
              <a:tblPr>
                <a:tableStyleId>{16D9F66E-5EB9-4882-86FB-DCBF35E3C3E4}</a:tableStyleId>
              </a:tblPr>
              <a:tblGrid>
                <a:gridCol w="4005072"/>
                <a:gridCol w="4005072"/>
              </a:tblGrid>
              <a:tr h="576642">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sng" strike="noStrike" cap="none" normalizeH="0" baseline="0" dirty="0" smtClean="0">
                          <a:ln>
                            <a:noFill/>
                          </a:ln>
                          <a:effectLst/>
                          <a:latin typeface="+mj-lt"/>
                        </a:rPr>
                        <a:t>infection </a:t>
                      </a:r>
                      <a:endParaRPr kumimoji="0" lang="en-US" sz="2000" b="1" i="0" u="sng" strike="noStrike" cap="none" normalizeH="0" baseline="0" dirty="0" smtClean="0">
                        <a:ln>
                          <a:noFill/>
                        </a:ln>
                        <a:solidFill>
                          <a:schemeClr val="tx1"/>
                        </a:solidFill>
                        <a:effectLst/>
                        <a:latin typeface="+mj-lt"/>
                        <a:ea typeface="ヒラギノ角ゴ Pro W3" charset="-128"/>
                      </a:endParaRPr>
                    </a:p>
                  </a:txBody>
                  <a:tcPr marL="40005" marR="40005" marT="20003" marB="20003" anchor="ctr" horzOverflow="overflow">
                    <a:solidFill>
                      <a:schemeClr val="bg1">
                        <a:lumMod val="85000"/>
                      </a:schemeClr>
                    </a:solid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sng" strike="noStrike" cap="none" normalizeH="0" baseline="0" dirty="0" smtClean="0">
                          <a:ln>
                            <a:noFill/>
                          </a:ln>
                          <a:effectLst/>
                          <a:latin typeface="+mj-lt"/>
                        </a:rPr>
                        <a:t>cost per incident</a:t>
                      </a:r>
                      <a:endParaRPr kumimoji="0" lang="en-US" sz="2000" b="1" i="0" u="sng" strike="noStrike" cap="none" normalizeH="0" baseline="0" dirty="0" smtClean="0">
                        <a:ln>
                          <a:noFill/>
                        </a:ln>
                        <a:solidFill>
                          <a:schemeClr val="tx1"/>
                        </a:solidFill>
                        <a:effectLst/>
                        <a:latin typeface="+mj-lt"/>
                        <a:ea typeface="ヒラギノ角ゴ Pro W3" charset="-128"/>
                      </a:endParaRPr>
                    </a:p>
                  </a:txBody>
                  <a:tcPr marL="40005" marR="40005" marT="20003" marB="20003" anchor="ctr" horzOverflow="overflow">
                    <a:solidFill>
                      <a:schemeClr val="bg1">
                        <a:lumMod val="85000"/>
                      </a:schemeClr>
                    </a:solidFill>
                  </a:tcPr>
                </a:tc>
              </a:tr>
              <a:tr h="45720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mn-lt"/>
                        </a:rPr>
                        <a:t>VAPs</a:t>
                      </a:r>
                      <a:endParaRPr kumimoji="0" lang="en-US" sz="1600" b="0" i="0" u="none" strike="noStrike" cap="none" normalizeH="0" baseline="0" dirty="0" smtClean="0">
                        <a:ln>
                          <a:noFill/>
                        </a:ln>
                        <a:solidFill>
                          <a:schemeClr val="tx1"/>
                        </a:solidFill>
                        <a:effectLst/>
                        <a:latin typeface="+mn-lt"/>
                        <a:ea typeface="ヒラギノ角ゴ Pro W3" charset="-128"/>
                      </a:endParaRPr>
                    </a:p>
                  </a:txBody>
                  <a:tcPr marL="40005" marR="40005" marT="20003" marB="20003" anchor="ctr" horzOverflow="overflow"/>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mn-lt"/>
                        </a:rPr>
                        <a:t>$40,000</a:t>
                      </a:r>
                      <a:r>
                        <a:rPr kumimoji="0" lang="en-US" sz="1400" u="none" strike="noStrike" cap="none" normalizeH="0" baseline="40000" dirty="0" smtClean="0">
                          <a:ln>
                            <a:noFill/>
                          </a:ln>
                          <a:effectLst/>
                          <a:latin typeface="+mn-lt"/>
                        </a:rPr>
                        <a:t>1</a:t>
                      </a:r>
                      <a:endParaRPr kumimoji="0" lang="en-US" sz="1600" b="0" i="0" u="none" strike="noStrike" cap="none" normalizeH="0" baseline="40000" dirty="0" smtClean="0">
                        <a:ln>
                          <a:noFill/>
                        </a:ln>
                        <a:solidFill>
                          <a:schemeClr val="tx1"/>
                        </a:solidFill>
                        <a:effectLst/>
                        <a:latin typeface="+mn-lt"/>
                        <a:ea typeface="ヒラギノ角ゴ Pro W3" charset="-128"/>
                      </a:endParaRPr>
                    </a:p>
                  </a:txBody>
                  <a:tcPr marL="40005" marR="40005" marT="20003" marB="20003" anchor="ctr" horzOverflow="overflow"/>
                </a:tc>
              </a:tr>
              <a:tr h="45720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mn-lt"/>
                        </a:rPr>
                        <a:t>HAPs</a:t>
                      </a:r>
                      <a:endParaRPr kumimoji="0" lang="en-US" sz="1600" b="0" i="0" u="none" strike="noStrike" cap="none" normalizeH="0" baseline="0" dirty="0" smtClean="0">
                        <a:ln>
                          <a:noFill/>
                        </a:ln>
                        <a:solidFill>
                          <a:schemeClr val="tx1"/>
                        </a:solidFill>
                        <a:effectLst/>
                        <a:latin typeface="+mn-lt"/>
                        <a:ea typeface="ヒラギノ角ゴ Pro W3" charset="-128"/>
                      </a:endParaRPr>
                    </a:p>
                  </a:txBody>
                  <a:tcPr marL="40005" marR="40005" marT="20003" marB="20003" anchor="ctr" horzOverflow="overflow"/>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mn-lt"/>
                        </a:rPr>
                        <a:t>$28,008</a:t>
                      </a:r>
                      <a:r>
                        <a:rPr kumimoji="0" lang="en-US" sz="1400" u="none" strike="noStrike" cap="none" normalizeH="0" baseline="40000" dirty="0" smtClean="0">
                          <a:ln>
                            <a:noFill/>
                          </a:ln>
                          <a:effectLst/>
                          <a:latin typeface="+mn-lt"/>
                        </a:rPr>
                        <a:t>2</a:t>
                      </a:r>
                      <a:endParaRPr kumimoji="0" lang="en-US" sz="1400" b="0" i="0" u="none" strike="noStrike" cap="none" normalizeH="0" baseline="40000" dirty="0" smtClean="0">
                        <a:ln>
                          <a:noFill/>
                        </a:ln>
                        <a:solidFill>
                          <a:schemeClr val="tx1"/>
                        </a:solidFill>
                        <a:effectLst/>
                        <a:latin typeface="+mn-lt"/>
                        <a:ea typeface="ヒラギノ角ゴ Pro W3" charset="-128"/>
                      </a:endParaRPr>
                    </a:p>
                  </a:txBody>
                  <a:tcPr marL="40005" marR="40005" marT="20003" marB="20003" anchor="ctr" horzOverflow="overflow"/>
                </a:tc>
              </a:tr>
              <a:tr h="45720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mn-lt"/>
                        </a:rPr>
                        <a:t>CAUTIs</a:t>
                      </a:r>
                      <a:endParaRPr kumimoji="0" lang="en-US" sz="1600" b="0" i="0" u="none" strike="noStrike" cap="none" normalizeH="0" baseline="0" dirty="0" smtClean="0">
                        <a:ln>
                          <a:noFill/>
                        </a:ln>
                        <a:solidFill>
                          <a:schemeClr val="tx1"/>
                        </a:solidFill>
                        <a:effectLst/>
                        <a:latin typeface="+mn-lt"/>
                        <a:ea typeface="ヒラギノ角ゴ Pro W3" charset="-128"/>
                      </a:endParaRPr>
                    </a:p>
                  </a:txBody>
                  <a:tcPr marL="40005" marR="40005" marT="20003" marB="20003" anchor="ctr" horzOverflow="overflow"/>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mn-lt"/>
                        </a:rPr>
                        <a:t>$3,803</a:t>
                      </a:r>
                      <a:r>
                        <a:rPr kumimoji="0" lang="en-US" sz="1400" u="none" strike="noStrike" cap="none" normalizeH="0" baseline="40000" dirty="0" smtClean="0">
                          <a:ln>
                            <a:noFill/>
                          </a:ln>
                          <a:effectLst/>
                          <a:latin typeface="+mn-lt"/>
                        </a:rPr>
                        <a:t>3</a:t>
                      </a:r>
                      <a:endParaRPr kumimoji="0" lang="en-US" sz="1400" b="0" i="0" u="none" strike="noStrike" cap="none" normalizeH="0" baseline="40000" dirty="0" smtClean="0">
                        <a:ln>
                          <a:noFill/>
                        </a:ln>
                        <a:solidFill>
                          <a:schemeClr val="tx1"/>
                        </a:solidFill>
                        <a:effectLst/>
                        <a:latin typeface="+mn-lt"/>
                        <a:ea typeface="ヒラギノ角ゴ Pro W3" charset="-128"/>
                      </a:endParaRPr>
                    </a:p>
                  </a:txBody>
                  <a:tcPr marL="40005" marR="40005" marT="20003" marB="20003" anchor="ctr" horzOverflow="overflow"/>
                </a:tc>
              </a:tr>
              <a:tr h="45720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mn-lt"/>
                        </a:rPr>
                        <a:t>Stage III &amp; IV pressure ulcers </a:t>
                      </a:r>
                      <a:endParaRPr kumimoji="0" lang="en-US" sz="1600" b="0" i="0" u="none" strike="noStrike" cap="none" normalizeH="0" baseline="0" dirty="0" smtClean="0">
                        <a:ln>
                          <a:noFill/>
                        </a:ln>
                        <a:solidFill>
                          <a:schemeClr val="tx1"/>
                        </a:solidFill>
                        <a:effectLst/>
                        <a:latin typeface="+mn-lt"/>
                        <a:ea typeface="ヒラギノ角ゴ Pro W3" charset="-128"/>
                      </a:endParaRPr>
                    </a:p>
                  </a:txBody>
                  <a:tcPr marL="40005" marR="40005" marT="20003" marB="20003" anchor="ctr" horzOverflow="overflow"/>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mn-lt"/>
                        </a:rPr>
                        <a:t>$43,180</a:t>
                      </a:r>
                      <a:r>
                        <a:rPr kumimoji="0" lang="en-US" sz="1400" u="none" strike="noStrike" cap="none" normalizeH="0" baseline="40000" dirty="0" smtClean="0">
                          <a:ln>
                            <a:noFill/>
                          </a:ln>
                          <a:effectLst/>
                          <a:latin typeface="+mn-lt"/>
                        </a:rPr>
                        <a:t>4</a:t>
                      </a:r>
                      <a:endParaRPr kumimoji="0" lang="en-US" sz="1400" b="0" i="0" u="none" strike="noStrike" cap="none" normalizeH="0" baseline="40000" dirty="0" smtClean="0">
                        <a:ln>
                          <a:noFill/>
                        </a:ln>
                        <a:solidFill>
                          <a:schemeClr val="tx1"/>
                        </a:solidFill>
                        <a:effectLst/>
                        <a:latin typeface="+mn-lt"/>
                        <a:ea typeface="ヒラギノ角ゴ Pro W3" charset="-128"/>
                      </a:endParaRPr>
                    </a:p>
                  </a:txBody>
                  <a:tcPr marL="40005" marR="40005" marT="20003" marB="20003" anchor="ctr" horzOverflow="overflow"/>
                </a:tc>
              </a:tr>
              <a:tr h="45720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mn-lt"/>
                        </a:rPr>
                        <a:t>SSIs</a:t>
                      </a:r>
                      <a:endParaRPr kumimoji="0" lang="en-US" sz="1600" b="0" i="0" u="none" strike="noStrike" cap="none" normalizeH="0" baseline="0" dirty="0" smtClean="0">
                        <a:ln>
                          <a:noFill/>
                        </a:ln>
                        <a:solidFill>
                          <a:schemeClr val="tx1"/>
                        </a:solidFill>
                        <a:effectLst/>
                        <a:latin typeface="+mn-lt"/>
                        <a:ea typeface="ヒラギノ角ゴ Pro W3" charset="-128"/>
                      </a:endParaRPr>
                    </a:p>
                  </a:txBody>
                  <a:tcPr marL="40005" marR="40005" marT="20003" marB="20003" anchor="ctr" horzOverflow="overflow"/>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mn-lt"/>
                        </a:rPr>
                        <a:t>$25,546</a:t>
                      </a:r>
                      <a:r>
                        <a:rPr kumimoji="0" lang="en-US" sz="1400" u="none" strike="noStrike" cap="none" normalizeH="0" baseline="40000" dirty="0" smtClean="0">
                          <a:ln>
                            <a:noFill/>
                          </a:ln>
                          <a:effectLst/>
                          <a:latin typeface="+mn-lt"/>
                        </a:rPr>
                        <a:t>5</a:t>
                      </a:r>
                      <a:endParaRPr kumimoji="0" lang="en-US" sz="1400" b="0" i="0" u="none" strike="noStrike" cap="none" normalizeH="0" baseline="40000" dirty="0" smtClean="0">
                        <a:ln>
                          <a:noFill/>
                        </a:ln>
                        <a:solidFill>
                          <a:schemeClr val="tx1"/>
                        </a:solidFill>
                        <a:effectLst/>
                        <a:latin typeface="+mn-lt"/>
                        <a:ea typeface="ヒラギノ角ゴ Pro W3" charset="-128"/>
                      </a:endParaRPr>
                    </a:p>
                  </a:txBody>
                  <a:tcPr marL="40005" marR="40005" marT="20003" marB="20003" anchor="ctr" horzOverflow="overflow"/>
                </a:tc>
              </a:tr>
            </a:tbl>
          </a:graphicData>
        </a:graphic>
      </p:graphicFrame>
      <p:sp>
        <p:nvSpPr>
          <p:cNvPr id="2" name="Rectangle 1"/>
          <p:cNvSpPr/>
          <p:nvPr/>
        </p:nvSpPr>
        <p:spPr>
          <a:xfrm>
            <a:off x="164026" y="4755765"/>
            <a:ext cx="8704967" cy="477054"/>
          </a:xfrm>
          <a:prstGeom prst="rect">
            <a:avLst/>
          </a:prstGeom>
        </p:spPr>
        <p:txBody>
          <a:bodyPr wrap="square">
            <a:spAutoFit/>
          </a:bodyPr>
          <a:lstStyle/>
          <a:p>
            <a:pPr fontAlgn="auto">
              <a:spcAft>
                <a:spcPts val="0"/>
              </a:spcAft>
              <a:buClrTx/>
            </a:pPr>
            <a:r>
              <a:rPr lang="en-US" sz="500" dirty="0" smtClean="0">
                <a:solidFill>
                  <a:prstClr val="black"/>
                </a:solidFill>
                <a:latin typeface="+mn-lt"/>
              </a:rPr>
              <a:t>1. </a:t>
            </a:r>
            <a:r>
              <a:rPr lang="en-US" sz="500" dirty="0" err="1" smtClean="0">
                <a:solidFill>
                  <a:prstClr val="black"/>
                </a:solidFill>
                <a:latin typeface="+mn-lt"/>
              </a:rPr>
              <a:t>Kollef</a:t>
            </a:r>
            <a:r>
              <a:rPr lang="en-US" sz="500" dirty="0">
                <a:solidFill>
                  <a:prstClr val="black"/>
                </a:solidFill>
                <a:latin typeface="+mn-lt"/>
              </a:rPr>
              <a:t>, M. H., Hamilton, C. W., &amp; Ernst, F. R. (2012). Economic impact of ventilator-associated pneumonia in a large matched cohort. Infection Control &amp; Hospital Epidemiology, 33(3), </a:t>
            </a:r>
            <a:r>
              <a:rPr lang="en-US" sz="500" dirty="0" smtClean="0">
                <a:solidFill>
                  <a:prstClr val="black"/>
                </a:solidFill>
                <a:latin typeface="+mn-lt"/>
              </a:rPr>
              <a:t>250-256. 2. </a:t>
            </a:r>
            <a:r>
              <a:rPr lang="en-US" sz="500" dirty="0" err="1" smtClean="0">
                <a:latin typeface="+mn-lt"/>
              </a:rPr>
              <a:t>Kalsekar</a:t>
            </a:r>
            <a:r>
              <a:rPr lang="en-US" sz="500" dirty="0">
                <a:latin typeface="+mn-lt"/>
              </a:rPr>
              <a:t>, I., </a:t>
            </a:r>
            <a:r>
              <a:rPr lang="en-US" sz="500" dirty="0" err="1">
                <a:latin typeface="+mn-lt"/>
              </a:rPr>
              <a:t>Amsden</a:t>
            </a:r>
            <a:r>
              <a:rPr lang="en-US" sz="500" dirty="0">
                <a:latin typeface="+mn-lt"/>
              </a:rPr>
              <a:t>, J., Kothari, S., </a:t>
            </a:r>
            <a:r>
              <a:rPr lang="en-US" sz="500" dirty="0" err="1">
                <a:latin typeface="+mn-lt"/>
              </a:rPr>
              <a:t>Shorr</a:t>
            </a:r>
            <a:r>
              <a:rPr lang="en-US" sz="500" dirty="0">
                <a:latin typeface="+mn-lt"/>
              </a:rPr>
              <a:t>, A. F., &amp; </a:t>
            </a:r>
            <a:r>
              <a:rPr lang="en-US" sz="500" dirty="0" err="1">
                <a:latin typeface="+mn-lt"/>
              </a:rPr>
              <a:t>Zilberberg</a:t>
            </a:r>
            <a:r>
              <a:rPr lang="en-US" sz="500" dirty="0">
                <a:latin typeface="+mn-lt"/>
              </a:rPr>
              <a:t>, M. D. (2010). Economic and utilization burden of hospital-acquired pneumonia (HAP): a systematic review and meta-analysis. </a:t>
            </a:r>
            <a:r>
              <a:rPr lang="en-US" sz="500" i="1" dirty="0">
                <a:latin typeface="+mn-lt"/>
              </a:rPr>
              <a:t>Chest</a:t>
            </a:r>
            <a:r>
              <a:rPr lang="en-US" sz="500" dirty="0">
                <a:latin typeface="+mn-lt"/>
              </a:rPr>
              <a:t>, </a:t>
            </a:r>
            <a:r>
              <a:rPr lang="en-US" sz="500" i="1" dirty="0">
                <a:latin typeface="+mn-lt"/>
              </a:rPr>
              <a:t>138</a:t>
            </a:r>
            <a:r>
              <a:rPr lang="en-US" sz="500" dirty="0">
                <a:latin typeface="+mn-lt"/>
              </a:rPr>
              <a:t>(4), </a:t>
            </a:r>
            <a:r>
              <a:rPr lang="en-US" sz="500" dirty="0" smtClean="0">
                <a:latin typeface="+mn-lt"/>
              </a:rPr>
              <a:t>739A. 3. </a:t>
            </a:r>
            <a:r>
              <a:rPr lang="en-US" sz="500" dirty="0" smtClean="0">
                <a:solidFill>
                  <a:prstClr val="black"/>
                </a:solidFill>
                <a:latin typeface="+mn-lt"/>
              </a:rPr>
              <a:t>Association </a:t>
            </a:r>
            <a:r>
              <a:rPr lang="en-US" sz="500" dirty="0">
                <a:solidFill>
                  <a:prstClr val="black"/>
                </a:solidFill>
                <a:latin typeface="+mn-lt"/>
              </a:rPr>
              <a:t>for Professionals in Infection Control and Epidemiology, Inc. (2018). Guide to the </a:t>
            </a:r>
            <a:r>
              <a:rPr lang="en-US" sz="500" dirty="0" smtClean="0">
                <a:solidFill>
                  <a:prstClr val="black"/>
                </a:solidFill>
                <a:latin typeface="+mn-lt"/>
              </a:rPr>
              <a:t>Elimination </a:t>
            </a:r>
            <a:r>
              <a:rPr lang="en-US" sz="500" dirty="0">
                <a:solidFill>
                  <a:prstClr val="black"/>
                </a:solidFill>
                <a:latin typeface="+mn-lt"/>
              </a:rPr>
              <a:t>of Catheter-Associated Urinary Tract Infections (CAUTIs); Developing and Applying Facility Based Prevention Interventions in </a:t>
            </a:r>
            <a:r>
              <a:rPr lang="en-US" sz="500" dirty="0" err="1">
                <a:solidFill>
                  <a:prstClr val="black"/>
                </a:solidFill>
                <a:latin typeface="+mn-lt"/>
              </a:rPr>
              <a:t>Actue</a:t>
            </a:r>
            <a:r>
              <a:rPr lang="en-US" sz="500" dirty="0">
                <a:solidFill>
                  <a:prstClr val="black"/>
                </a:solidFill>
                <a:latin typeface="+mn-lt"/>
              </a:rPr>
              <a:t> and Long-Term Care Settings. </a:t>
            </a:r>
            <a:r>
              <a:rPr lang="en-US" sz="500" dirty="0" smtClean="0">
                <a:solidFill>
                  <a:prstClr val="black"/>
                </a:solidFill>
                <a:latin typeface="+mn-lt"/>
              </a:rPr>
              <a:t>4. </a:t>
            </a:r>
            <a:r>
              <a:rPr lang="en-US" sz="500" dirty="0" err="1" smtClean="0">
                <a:latin typeface="+mn-lt"/>
              </a:rPr>
              <a:t>Zaratkiewicz</a:t>
            </a:r>
            <a:r>
              <a:rPr lang="en-US" sz="500" dirty="0">
                <a:latin typeface="+mn-lt"/>
              </a:rPr>
              <a:t>, S., Whitney, J. D., Lowe, J. R., Taylor, S., </a:t>
            </a:r>
            <a:r>
              <a:rPr lang="en-US" sz="500" dirty="0" err="1">
                <a:latin typeface="+mn-lt"/>
              </a:rPr>
              <a:t>O'donnell</a:t>
            </a:r>
            <a:r>
              <a:rPr lang="en-US" sz="500" dirty="0">
                <a:latin typeface="+mn-lt"/>
              </a:rPr>
              <a:t>, F., &amp; Minton‐Foltz, P. (2010). Development and Implementation of a Hospital‐Acquired Pressure Ulcer Incidence Tracking System and Algorithm. </a:t>
            </a:r>
            <a:r>
              <a:rPr lang="en-US" sz="500" i="1" dirty="0">
                <a:latin typeface="+mn-lt"/>
              </a:rPr>
              <a:t>Journal for Healthcare Quality</a:t>
            </a:r>
            <a:r>
              <a:rPr lang="en-US" sz="500" dirty="0">
                <a:latin typeface="+mn-lt"/>
              </a:rPr>
              <a:t>, </a:t>
            </a:r>
            <a:r>
              <a:rPr lang="en-US" sz="500" i="1" dirty="0">
                <a:latin typeface="+mn-lt"/>
              </a:rPr>
              <a:t>32</a:t>
            </a:r>
            <a:r>
              <a:rPr lang="en-US" sz="500" dirty="0">
                <a:latin typeface="+mn-lt"/>
              </a:rPr>
              <a:t>(6), 44-51</a:t>
            </a:r>
            <a:r>
              <a:rPr lang="en-US" sz="500" dirty="0" smtClean="0">
                <a:latin typeface="+mn-lt"/>
              </a:rPr>
              <a:t>.</a:t>
            </a:r>
          </a:p>
          <a:p>
            <a:pPr fontAlgn="auto">
              <a:spcAft>
                <a:spcPts val="0"/>
              </a:spcAft>
            </a:pPr>
            <a:r>
              <a:rPr lang="en-US" sz="500" dirty="0">
                <a:latin typeface="+mn-lt"/>
              </a:rPr>
              <a:t>5</a:t>
            </a:r>
            <a:r>
              <a:rPr lang="en-US" sz="500" dirty="0" smtClean="0">
                <a:latin typeface="+mn-lt"/>
              </a:rPr>
              <a:t>. </a:t>
            </a:r>
            <a:r>
              <a:rPr lang="en-US" sz="500" dirty="0">
                <a:latin typeface="+mn-lt"/>
              </a:rPr>
              <a:t>Stone, P. W., </a:t>
            </a:r>
            <a:r>
              <a:rPr lang="en-US" sz="500" dirty="0" err="1">
                <a:latin typeface="+mn-lt"/>
              </a:rPr>
              <a:t>Braccia</a:t>
            </a:r>
            <a:r>
              <a:rPr lang="en-US" sz="500" dirty="0">
                <a:latin typeface="+mn-lt"/>
              </a:rPr>
              <a:t>, D., &amp; Larson, E. (2005). Systematic review of economic analyses of health care-associated infections. </a:t>
            </a:r>
            <a:r>
              <a:rPr lang="en-US" sz="500" i="1" dirty="0">
                <a:latin typeface="+mn-lt"/>
              </a:rPr>
              <a:t>American journal of infection control</a:t>
            </a:r>
            <a:r>
              <a:rPr lang="en-US" sz="500" dirty="0">
                <a:latin typeface="+mn-lt"/>
              </a:rPr>
              <a:t>, </a:t>
            </a:r>
            <a:r>
              <a:rPr lang="en-US" sz="500" i="1" dirty="0">
                <a:latin typeface="+mn-lt"/>
              </a:rPr>
              <a:t>33</a:t>
            </a:r>
            <a:r>
              <a:rPr lang="en-US" sz="500" dirty="0">
                <a:latin typeface="+mn-lt"/>
              </a:rPr>
              <a:t>(9), 501-509.</a:t>
            </a:r>
          </a:p>
          <a:p>
            <a:pPr fontAlgn="auto">
              <a:spcAft>
                <a:spcPts val="0"/>
              </a:spcAft>
              <a:buClrTx/>
            </a:pPr>
            <a:endParaRPr lang="en-US" sz="500" dirty="0">
              <a:latin typeface="+mn-lt"/>
            </a:endParaRPr>
          </a:p>
        </p:txBody>
      </p:sp>
    </p:spTree>
    <p:extLst>
      <p:ext uri="{BB962C8B-B14F-4D97-AF65-F5344CB8AC3E}">
        <p14:creationId xmlns:p14="http://schemas.microsoft.com/office/powerpoint/2010/main" xmlns="" val="4045314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p:cNvGraphicFramePr>
            <a:graphicFrameLocks/>
          </p:cNvGraphicFramePr>
          <p:nvPr>
            <p:extLst>
              <p:ext uri="{D42A27DB-BD31-4B8C-83A1-F6EECF244321}">
                <p14:modId xmlns:p14="http://schemas.microsoft.com/office/powerpoint/2010/main" xmlns="" val="178647185"/>
              </p:ext>
            </p:extLst>
          </p:nvPr>
        </p:nvGraphicFramePr>
        <p:xfrm>
          <a:off x="548640" y="1473934"/>
          <a:ext cx="8046720" cy="3108960"/>
        </p:xfrm>
        <a:graphic>
          <a:graphicData uri="http://schemas.openxmlformats.org/drawingml/2006/table">
            <a:tbl>
              <a:tblPr>
                <a:tableStyleId>{16D9F66E-5EB9-4882-86FB-DCBF35E3C3E4}</a:tableStyleId>
              </a:tblPr>
              <a:tblGrid>
                <a:gridCol w="1828800"/>
                <a:gridCol w="3108960"/>
                <a:gridCol w="3108960"/>
              </a:tblGrid>
              <a:tr h="9144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sz="2000" b="0" u="none" dirty="0">
                        <a:solidFill>
                          <a:schemeClr val="tx1"/>
                        </a:solidFill>
                        <a:latin typeface="+mj-lt"/>
                      </a:endParaRPr>
                    </a:p>
                  </a:txBody>
                  <a:tcPr marL="44704" marR="44704" marT="51816" marB="51816">
                    <a:lnL w="12700" cmpd="sng">
                      <a:noFill/>
                    </a:lnL>
                    <a:lnR w="12700" cap="flat" cmpd="sng" algn="ctr">
                      <a:solidFill>
                        <a:schemeClr val="bg1">
                          <a:lumMod val="65000"/>
                        </a:schemeClr>
                      </a:solidFill>
                      <a:prstDash val="solid"/>
                      <a:round/>
                      <a:headEnd type="none" w="med" len="med"/>
                      <a:tailEnd type="none" w="med" len="med"/>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900" u="none" cap="none" dirty="0" smtClean="0">
                          <a:solidFill>
                            <a:schemeClr val="tx1"/>
                          </a:solidFill>
                          <a:latin typeface="+mj-lt"/>
                        </a:rPr>
                        <a:t>% of hospitals</a:t>
                      </a:r>
                      <a:r>
                        <a:rPr lang="en-US" sz="1900" u="none" cap="none" baseline="0" dirty="0" smtClean="0">
                          <a:solidFill>
                            <a:schemeClr val="tx1"/>
                          </a:solidFill>
                          <a:latin typeface="+mj-lt"/>
                        </a:rPr>
                        <a:t> with </a:t>
                      </a:r>
                      <a:r>
                        <a:rPr lang="en-US" sz="1900" u="none" cap="none" dirty="0" smtClean="0">
                          <a:solidFill>
                            <a:schemeClr val="tx1"/>
                          </a:solidFill>
                          <a:latin typeface="+mj-lt"/>
                        </a:rPr>
                        <a:t>policy</a:t>
                      </a:r>
                      <a:r>
                        <a:rPr lang="en-US" sz="1900" u="none" cap="none" baseline="0" dirty="0" smtClean="0">
                          <a:solidFill>
                            <a:schemeClr val="tx1"/>
                          </a:solidFill>
                          <a:latin typeface="+mj-lt"/>
                        </a:rPr>
                        <a:t> in place</a:t>
                      </a:r>
                      <a:endParaRPr lang="en-US" sz="1900" b="0" u="none" cap="none" dirty="0">
                        <a:solidFill>
                          <a:schemeClr val="tx1"/>
                        </a:solidFill>
                        <a:latin typeface="+mj-lt"/>
                      </a:endParaRPr>
                    </a:p>
                  </a:txBody>
                  <a:tcPr marL="44704" marR="44704" marT="51816" marB="51816" anchor="ctr">
                    <a:lnL w="12700" cap="flat" cmpd="sng" algn="ctr">
                      <a:solidFill>
                        <a:schemeClr val="bg1">
                          <a:lumMod val="65000"/>
                        </a:schemeClr>
                      </a:solidFill>
                      <a:prstDash val="solid"/>
                      <a:round/>
                      <a:headEnd type="none" w="med" len="med"/>
                      <a:tailEnd type="none" w="med" len="med"/>
                    </a:lnL>
                    <a:solidFill>
                      <a:schemeClr val="bg1">
                        <a:lumMod val="8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900" u="none" cap="none" dirty="0" smtClean="0">
                          <a:solidFill>
                            <a:schemeClr val="tx1"/>
                          </a:solidFill>
                          <a:latin typeface="+mj-lt"/>
                        </a:rPr>
                        <a:t>% adherence</a:t>
                      </a:r>
                    </a:p>
                    <a:p>
                      <a:pPr algn="ctr"/>
                      <a:r>
                        <a:rPr lang="en-US" sz="1900" u="none" cap="none" dirty="0" smtClean="0">
                          <a:solidFill>
                            <a:schemeClr val="tx1"/>
                          </a:solidFill>
                          <a:latin typeface="+mj-lt"/>
                        </a:rPr>
                        <a:t> to policy</a:t>
                      </a:r>
                      <a:endParaRPr lang="en-US" sz="1900" b="0" u="none" cap="none" dirty="0">
                        <a:solidFill>
                          <a:schemeClr val="tx1"/>
                        </a:solidFill>
                        <a:latin typeface="+mj-lt"/>
                      </a:endParaRPr>
                    </a:p>
                  </a:txBody>
                  <a:tcPr marL="44704" marR="44704" marT="51816" marB="51816" anchor="ctr">
                    <a:solidFill>
                      <a:schemeClr val="bg1">
                        <a:lumMod val="85000"/>
                      </a:schemeClr>
                    </a:solidFill>
                  </a:tcPr>
                </a:tc>
              </a:tr>
              <a:tr h="7315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900" u="none" dirty="0" smtClean="0">
                          <a:latin typeface="+mj-lt"/>
                        </a:rPr>
                        <a:t>CLABSI</a:t>
                      </a:r>
                      <a:endParaRPr lang="en-US" sz="1900" b="0" u="none" dirty="0" smtClean="0">
                        <a:solidFill>
                          <a:schemeClr val="tx1"/>
                        </a:solidFill>
                        <a:latin typeface="+mj-lt"/>
                      </a:endParaRPr>
                    </a:p>
                  </a:txBody>
                  <a:tcPr marL="44704" marR="44704" marT="51816" marB="51816" anchor="ctr">
                    <a:lnT w="12700" cap="flat" cmpd="sng" algn="ctr">
                      <a:solidFill>
                        <a:schemeClr val="bg1">
                          <a:lumMod val="65000"/>
                        </a:schemeClr>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u="none" dirty="0" smtClean="0">
                          <a:latin typeface="+mn-lt"/>
                        </a:rPr>
                        <a:t>87-97%</a:t>
                      </a:r>
                      <a:endParaRPr lang="en-US" sz="2000" b="0" u="none" dirty="0" smtClean="0">
                        <a:solidFill>
                          <a:schemeClr val="tx1"/>
                        </a:solidFill>
                        <a:latin typeface="+mn-lt"/>
                      </a:endParaRPr>
                    </a:p>
                  </a:txBody>
                  <a:tcPr marL="44704" marR="44704" marT="51816" marB="51816"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u="none" dirty="0" smtClean="0">
                          <a:latin typeface="+mn-lt"/>
                        </a:rPr>
                        <a:t>37-71%</a:t>
                      </a:r>
                      <a:endParaRPr lang="en-US" sz="2000" b="0" u="none" dirty="0">
                        <a:solidFill>
                          <a:schemeClr val="tx1"/>
                        </a:solidFill>
                        <a:latin typeface="+mn-lt"/>
                      </a:endParaRPr>
                    </a:p>
                  </a:txBody>
                  <a:tcPr marL="44704" marR="44704" marT="51816" marB="51816" anchor="ctr"/>
                </a:tc>
              </a:tr>
              <a:tr h="7315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900" u="none" dirty="0" smtClean="0">
                          <a:latin typeface="+mj-lt"/>
                        </a:rPr>
                        <a:t>VAP</a:t>
                      </a:r>
                      <a:endParaRPr lang="en-US" sz="1900" b="0" u="none" dirty="0">
                        <a:solidFill>
                          <a:schemeClr val="tx1"/>
                        </a:solidFill>
                        <a:latin typeface="+mj-lt"/>
                      </a:endParaRPr>
                    </a:p>
                  </a:txBody>
                  <a:tcPr marL="44704" marR="44704" marT="51816" marB="51816"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u="none" dirty="0" smtClean="0">
                          <a:latin typeface="+mn-lt"/>
                        </a:rPr>
                        <a:t>69-91%</a:t>
                      </a:r>
                      <a:endParaRPr lang="en-US" sz="2000" b="0" u="none" dirty="0">
                        <a:solidFill>
                          <a:schemeClr val="tx1"/>
                        </a:solidFill>
                        <a:latin typeface="+mn-lt"/>
                      </a:endParaRPr>
                    </a:p>
                  </a:txBody>
                  <a:tcPr marL="44704" marR="44704" marT="51816" marB="51816"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u="none" dirty="0" smtClean="0">
                          <a:latin typeface="+mn-lt"/>
                        </a:rPr>
                        <a:t>45-55%</a:t>
                      </a:r>
                      <a:endParaRPr lang="en-US" sz="2000" b="0" u="none" dirty="0">
                        <a:solidFill>
                          <a:schemeClr val="tx1"/>
                        </a:solidFill>
                        <a:latin typeface="+mn-lt"/>
                      </a:endParaRPr>
                    </a:p>
                  </a:txBody>
                  <a:tcPr marL="44704" marR="44704" marT="51816" marB="51816" anchor="ctr"/>
                </a:tc>
              </a:tr>
              <a:tr h="73152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900" u="none" dirty="0" smtClean="0">
                          <a:latin typeface="+mj-lt"/>
                        </a:rPr>
                        <a:t>CAUTI</a:t>
                      </a:r>
                      <a:endParaRPr lang="en-US" sz="1900" b="0" u="none" dirty="0">
                        <a:solidFill>
                          <a:schemeClr val="tx1"/>
                        </a:solidFill>
                        <a:latin typeface="+mj-lt"/>
                      </a:endParaRPr>
                    </a:p>
                  </a:txBody>
                  <a:tcPr marL="44704" marR="44704" marT="51816" marB="51816"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u="none" dirty="0" smtClean="0">
                          <a:latin typeface="+mn-lt"/>
                        </a:rPr>
                        <a:t>27-68%</a:t>
                      </a:r>
                      <a:endParaRPr lang="en-US" sz="2000" b="0" u="none" dirty="0">
                        <a:solidFill>
                          <a:schemeClr val="tx1"/>
                        </a:solidFill>
                        <a:latin typeface="+mn-lt"/>
                      </a:endParaRPr>
                    </a:p>
                  </a:txBody>
                  <a:tcPr marL="44704" marR="44704" marT="51816" marB="51816"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000" u="none" dirty="0" smtClean="0">
                          <a:latin typeface="+mn-lt"/>
                        </a:rPr>
                        <a:t>6-27%</a:t>
                      </a:r>
                      <a:endParaRPr lang="en-US" sz="2000" b="0" u="none" dirty="0">
                        <a:solidFill>
                          <a:schemeClr val="tx1"/>
                        </a:solidFill>
                        <a:latin typeface="+mn-lt"/>
                      </a:endParaRPr>
                    </a:p>
                  </a:txBody>
                  <a:tcPr marL="44704" marR="44704" marT="51816" marB="51816" anchor="ctr"/>
                </a:tc>
              </a:tr>
            </a:tbl>
          </a:graphicData>
        </a:graphic>
      </p:graphicFrame>
      <p:sp>
        <p:nvSpPr>
          <p:cNvPr id="6" name="Rectangle 5"/>
          <p:cNvSpPr/>
          <p:nvPr/>
        </p:nvSpPr>
        <p:spPr>
          <a:xfrm>
            <a:off x="157143" y="4789540"/>
            <a:ext cx="8686800" cy="169277"/>
          </a:xfrm>
          <a:prstGeom prst="rect">
            <a:avLst/>
          </a:prstGeom>
        </p:spPr>
        <p:txBody>
          <a:bodyPr wrap="square">
            <a:spAutoFit/>
          </a:bodyPr>
          <a:lstStyle/>
          <a:p>
            <a:pPr fontAlgn="auto">
              <a:spcAft>
                <a:spcPts val="0"/>
              </a:spcAft>
              <a:buClrTx/>
            </a:pPr>
            <a:r>
              <a:rPr lang="en-US" sz="500" dirty="0" smtClean="0"/>
              <a:t>Stone</a:t>
            </a:r>
            <a:r>
              <a:rPr lang="en-US" sz="500" dirty="0"/>
              <a:t>, P. W., </a:t>
            </a:r>
            <a:r>
              <a:rPr lang="en-US" sz="500" dirty="0" err="1"/>
              <a:t>Pogorzelska-Maziarz</a:t>
            </a:r>
            <a:r>
              <a:rPr lang="en-US" sz="500" dirty="0"/>
              <a:t>, M., </a:t>
            </a:r>
            <a:r>
              <a:rPr lang="en-US" sz="500" dirty="0" err="1"/>
              <a:t>Herzig</a:t>
            </a:r>
            <a:r>
              <a:rPr lang="en-US" sz="500" dirty="0"/>
              <a:t>, C. T., Weiner, L. M., </a:t>
            </a:r>
            <a:r>
              <a:rPr lang="en-US" sz="500" dirty="0" err="1"/>
              <a:t>Furuya</a:t>
            </a:r>
            <a:r>
              <a:rPr lang="en-US" sz="500" dirty="0"/>
              <a:t>, E. Y., Dick, A., &amp; Larson, E. (2014). State of infection prevention in US hospitals enrolled in the National Health and Safety Network. </a:t>
            </a:r>
            <a:r>
              <a:rPr lang="en-US" sz="500" i="1" dirty="0"/>
              <a:t>American journal of infection control</a:t>
            </a:r>
            <a:r>
              <a:rPr lang="en-US" sz="500" dirty="0"/>
              <a:t>, </a:t>
            </a:r>
            <a:r>
              <a:rPr lang="en-US" sz="500" i="1" dirty="0"/>
              <a:t>42</a:t>
            </a:r>
            <a:r>
              <a:rPr lang="en-US" sz="500" dirty="0"/>
              <a:t>(2), 94-99.</a:t>
            </a:r>
          </a:p>
        </p:txBody>
      </p:sp>
      <p:sp>
        <p:nvSpPr>
          <p:cNvPr id="7" name="Title 6"/>
          <p:cNvSpPr>
            <a:spLocks noGrp="1"/>
          </p:cNvSpPr>
          <p:nvPr>
            <p:ph type="ctrTitle"/>
          </p:nvPr>
        </p:nvSpPr>
        <p:spPr>
          <a:xfrm>
            <a:off x="232435" y="367146"/>
            <a:ext cx="7144179" cy="876438"/>
          </a:xfrm>
          <a:prstGeom prst="rect">
            <a:avLst/>
          </a:prstGeom>
        </p:spPr>
        <p:txBody>
          <a:bodyPr/>
          <a:lstStyle/>
          <a:p>
            <a:r>
              <a:rPr lang="en-US" sz="3000" dirty="0" smtClean="0"/>
              <a:t>Policy and compliance</a:t>
            </a:r>
            <a:endParaRPr lang="en-US" sz="2300" baseline="30000" dirty="0">
              <a:solidFill>
                <a:schemeClr val="bg2"/>
              </a:solidFill>
            </a:endParaRPr>
          </a:p>
        </p:txBody>
      </p:sp>
    </p:spTree>
    <p:extLst>
      <p:ext uri="{BB962C8B-B14F-4D97-AF65-F5344CB8AC3E}">
        <p14:creationId xmlns:p14="http://schemas.microsoft.com/office/powerpoint/2010/main" xmlns="" val="2686145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3133" y="1382515"/>
            <a:ext cx="4084637" cy="3320681"/>
          </a:xfrm>
        </p:spPr>
        <p:txBody>
          <a:bodyPr>
            <a:noAutofit/>
          </a:bodyPr>
          <a:lstStyle/>
          <a:p>
            <a:pPr marL="173038" indent="-173038">
              <a:spcAft>
                <a:spcPts val="0"/>
              </a:spcAft>
              <a:buFont typeface="Arial" panose="020B0604020202020204" pitchFamily="34" charset="0"/>
              <a:buChar char="•"/>
            </a:pPr>
            <a:r>
              <a:rPr lang="en-US" sz="1600" dirty="0" smtClean="0"/>
              <a:t>Female </a:t>
            </a:r>
            <a:r>
              <a:rPr lang="en-US" sz="1600" dirty="0"/>
              <a:t>sex</a:t>
            </a:r>
          </a:p>
          <a:p>
            <a:pPr marL="403225" lvl="1" indent="-165100">
              <a:spcAft>
                <a:spcPts val="0"/>
              </a:spcAft>
              <a:buSzPct val="80000"/>
              <a:buFont typeface="Wingdings" panose="05000000000000000000" pitchFamily="2" charset="2"/>
              <a:buChar char="§"/>
            </a:pPr>
            <a:r>
              <a:rPr lang="en-US" sz="1400" dirty="0"/>
              <a:t>Vaginal tissue composition</a:t>
            </a:r>
          </a:p>
          <a:p>
            <a:pPr marL="403225" lvl="1" indent="-165100">
              <a:spcAft>
                <a:spcPts val="0"/>
              </a:spcAft>
              <a:buSzPct val="80000"/>
              <a:buFont typeface="Wingdings" panose="05000000000000000000" pitchFamily="2" charset="2"/>
              <a:buChar char="§"/>
            </a:pPr>
            <a:r>
              <a:rPr lang="en-US" sz="1400" dirty="0"/>
              <a:t>Shorter urethral </a:t>
            </a:r>
            <a:r>
              <a:rPr lang="en-US" sz="1400" dirty="0" smtClean="0"/>
              <a:t>length</a:t>
            </a:r>
          </a:p>
          <a:p>
            <a:pPr marL="339725" lvl="1" indent="0">
              <a:spcAft>
                <a:spcPts val="0"/>
              </a:spcAft>
              <a:buNone/>
            </a:pPr>
            <a:endParaRPr lang="en-US" sz="1050" dirty="0"/>
          </a:p>
          <a:p>
            <a:pPr marL="173038" indent="-173038">
              <a:spcAft>
                <a:spcPts val="0"/>
              </a:spcAft>
              <a:buFont typeface="Arial" panose="020B0604020202020204" pitchFamily="34" charset="0"/>
              <a:buChar char="•"/>
            </a:pPr>
            <a:r>
              <a:rPr lang="en-US" sz="1600" dirty="0">
                <a:solidFill>
                  <a:schemeClr val="tx2"/>
                </a:solidFill>
              </a:rPr>
              <a:t>Age &gt; </a:t>
            </a:r>
            <a:r>
              <a:rPr lang="en-US" sz="1600" dirty="0" smtClean="0">
                <a:solidFill>
                  <a:schemeClr val="tx2"/>
                </a:solidFill>
              </a:rPr>
              <a:t>65</a:t>
            </a:r>
            <a:r>
              <a:rPr lang="en-US" sz="1400" baseline="40000" dirty="0" smtClean="0">
                <a:solidFill>
                  <a:schemeClr val="tx2"/>
                </a:solidFill>
              </a:rPr>
              <a:t>1</a:t>
            </a:r>
            <a:r>
              <a:rPr lang="en-US" sz="1600" dirty="0" smtClean="0">
                <a:solidFill>
                  <a:schemeClr val="tx2"/>
                </a:solidFill>
              </a:rPr>
              <a:t> </a:t>
            </a:r>
          </a:p>
          <a:p>
            <a:pPr>
              <a:spcAft>
                <a:spcPts val="0"/>
              </a:spcAft>
            </a:pPr>
            <a:endParaRPr lang="en-US" sz="700" dirty="0" smtClean="0"/>
          </a:p>
          <a:p>
            <a:pPr marL="173038" indent="-173038">
              <a:spcAft>
                <a:spcPts val="0"/>
              </a:spcAft>
              <a:buFont typeface="Arial" panose="020B0604020202020204" pitchFamily="34" charset="0"/>
              <a:buChar char="•"/>
            </a:pPr>
            <a:r>
              <a:rPr lang="en-US" sz="1600" dirty="0" smtClean="0"/>
              <a:t>Compromised </a:t>
            </a:r>
            <a:r>
              <a:rPr lang="en-US" sz="1600" dirty="0"/>
              <a:t>immune </a:t>
            </a:r>
            <a:r>
              <a:rPr lang="en-US" sz="1600" dirty="0" smtClean="0"/>
              <a:t>system</a:t>
            </a:r>
          </a:p>
          <a:p>
            <a:pPr marL="173038" indent="-173038">
              <a:spcAft>
                <a:spcPts val="0"/>
              </a:spcAft>
              <a:buFont typeface="Arial" panose="020B0604020202020204" pitchFamily="34" charset="0"/>
              <a:buChar char="•"/>
            </a:pPr>
            <a:endParaRPr lang="en-US" sz="700" dirty="0"/>
          </a:p>
          <a:p>
            <a:pPr marL="173038" indent="-173038">
              <a:spcAft>
                <a:spcPts val="0"/>
              </a:spcAft>
              <a:buFont typeface="Arial" panose="020B0604020202020204" pitchFamily="34" charset="0"/>
              <a:buChar char="•"/>
            </a:pPr>
            <a:r>
              <a:rPr lang="en-US" sz="1600" dirty="0"/>
              <a:t>Conditions that promote colonization</a:t>
            </a:r>
          </a:p>
          <a:p>
            <a:pPr marL="403225" lvl="1" indent="-165100">
              <a:spcAft>
                <a:spcPts val="0"/>
              </a:spcAft>
              <a:buSzPct val="80000"/>
              <a:buFont typeface="Wingdings" panose="05000000000000000000" pitchFamily="2" charset="2"/>
              <a:buChar char="§"/>
            </a:pPr>
            <a:r>
              <a:rPr lang="en-US" sz="1400" dirty="0"/>
              <a:t>Sexual activity</a:t>
            </a:r>
          </a:p>
          <a:p>
            <a:pPr marL="403225" lvl="1" indent="-165100">
              <a:spcAft>
                <a:spcPts val="0"/>
              </a:spcAft>
              <a:buSzPct val="80000"/>
              <a:buFont typeface="Wingdings" panose="05000000000000000000" pitchFamily="2" charset="2"/>
              <a:buChar char="§"/>
            </a:pPr>
            <a:r>
              <a:rPr lang="en-US" sz="1400" dirty="0"/>
              <a:t>Spermicide</a:t>
            </a:r>
          </a:p>
          <a:p>
            <a:pPr marL="403225" lvl="1" indent="-165100">
              <a:spcAft>
                <a:spcPts val="0"/>
              </a:spcAft>
              <a:buSzPct val="80000"/>
              <a:buFont typeface="Wingdings" panose="05000000000000000000" pitchFamily="2" charset="2"/>
              <a:buChar char="§"/>
            </a:pPr>
            <a:r>
              <a:rPr lang="en-US" sz="1400" dirty="0"/>
              <a:t>Estrogen depletion</a:t>
            </a:r>
          </a:p>
          <a:p>
            <a:pPr marL="403225" lvl="1" indent="-165100">
              <a:spcAft>
                <a:spcPts val="0"/>
              </a:spcAft>
              <a:buSzPct val="80000"/>
              <a:buFont typeface="Wingdings" panose="05000000000000000000" pitchFamily="2" charset="2"/>
              <a:buChar char="§"/>
            </a:pPr>
            <a:r>
              <a:rPr lang="en-US" sz="1400" dirty="0"/>
              <a:t>Antimicrobial use</a:t>
            </a:r>
          </a:p>
          <a:p>
            <a:pPr marL="285750" indent="-285750">
              <a:spcAft>
                <a:spcPts val="0"/>
              </a:spcAft>
              <a:buFont typeface="Arial" panose="020B0604020202020204" pitchFamily="34" charset="0"/>
              <a:buChar char="•"/>
            </a:pPr>
            <a:endParaRPr lang="en-US" dirty="0"/>
          </a:p>
        </p:txBody>
      </p:sp>
      <p:sp>
        <p:nvSpPr>
          <p:cNvPr id="8" name="Text Placeholder 7"/>
          <p:cNvSpPr>
            <a:spLocks noGrp="1"/>
          </p:cNvSpPr>
          <p:nvPr>
            <p:ph type="body" sz="quarter" idx="15"/>
          </p:nvPr>
        </p:nvSpPr>
        <p:spPr>
          <a:xfrm>
            <a:off x="4694366" y="1347075"/>
            <a:ext cx="4169715" cy="2490273"/>
          </a:xfrm>
        </p:spPr>
        <p:txBody>
          <a:bodyPr>
            <a:noAutofit/>
          </a:bodyPr>
          <a:lstStyle/>
          <a:p>
            <a:pPr marL="173038" indent="-173038">
              <a:lnSpc>
                <a:spcPct val="140000"/>
              </a:lnSpc>
              <a:spcAft>
                <a:spcPts val="400"/>
              </a:spcAft>
              <a:buFont typeface="Arial" panose="020B0604020202020204" pitchFamily="34" charset="0"/>
              <a:buChar char="•"/>
            </a:pPr>
            <a:r>
              <a:rPr lang="en-US" sz="1600" dirty="0"/>
              <a:t>Length of ICU </a:t>
            </a:r>
            <a:r>
              <a:rPr lang="en-US" sz="1600" dirty="0" smtClean="0"/>
              <a:t>stay</a:t>
            </a:r>
            <a:r>
              <a:rPr lang="en-US" sz="1200" baseline="40000" dirty="0"/>
              <a:t>2</a:t>
            </a:r>
          </a:p>
          <a:p>
            <a:pPr marL="173038" indent="-173038">
              <a:lnSpc>
                <a:spcPct val="140000"/>
              </a:lnSpc>
              <a:spcAft>
                <a:spcPts val="400"/>
              </a:spcAft>
              <a:buFont typeface="Arial" panose="020B0604020202020204" pitchFamily="34" charset="0"/>
              <a:buChar char="•"/>
            </a:pPr>
            <a:r>
              <a:rPr lang="en-US" sz="1600" dirty="0"/>
              <a:t>Reduced urine </a:t>
            </a:r>
            <a:r>
              <a:rPr lang="en-US" sz="1600" dirty="0" smtClean="0"/>
              <a:t>flow</a:t>
            </a:r>
            <a:r>
              <a:rPr lang="en-US" sz="1200" baseline="40000" dirty="0"/>
              <a:t>3</a:t>
            </a:r>
          </a:p>
          <a:p>
            <a:pPr marL="173038" indent="-173038">
              <a:lnSpc>
                <a:spcPct val="140000"/>
              </a:lnSpc>
              <a:spcAft>
                <a:spcPts val="400"/>
              </a:spcAft>
              <a:buFont typeface="Arial" panose="020B0604020202020204" pitchFamily="34" charset="0"/>
              <a:buChar char="•"/>
            </a:pPr>
            <a:r>
              <a:rPr lang="en-US" sz="1600" dirty="0"/>
              <a:t>Facilitation of </a:t>
            </a:r>
            <a:r>
              <a:rPr lang="en-US" sz="1600" dirty="0" smtClean="0"/>
              <a:t>ascent </a:t>
            </a:r>
            <a:r>
              <a:rPr lang="en-US" sz="1600" dirty="0"/>
              <a:t>of bacteria</a:t>
            </a:r>
          </a:p>
          <a:p>
            <a:pPr marL="523875" lvl="1" indent="-285750">
              <a:spcAft>
                <a:spcPts val="0"/>
              </a:spcAft>
              <a:buSzPct val="80000"/>
              <a:buFont typeface="Courier New" panose="02070309020205020404" pitchFamily="49" charset="0"/>
              <a:buChar char="o"/>
            </a:pPr>
            <a:r>
              <a:rPr lang="en-US" sz="1400" dirty="0" smtClean="0"/>
              <a:t>Catheterization</a:t>
            </a:r>
          </a:p>
          <a:p>
            <a:pPr marL="684213" lvl="2" indent="-173038">
              <a:spcAft>
                <a:spcPts val="0"/>
              </a:spcAft>
              <a:buFont typeface="Calibri" panose="020F0502020204030204" pitchFamily="34" charset="0"/>
              <a:buChar char="–"/>
            </a:pPr>
            <a:r>
              <a:rPr lang="en-US" sz="1200" dirty="0" smtClean="0"/>
              <a:t>Microbial </a:t>
            </a:r>
            <a:r>
              <a:rPr lang="en-US" sz="1200" dirty="0"/>
              <a:t>colonization occurs within 5-7 days of catheter </a:t>
            </a:r>
            <a:r>
              <a:rPr lang="en-US" sz="1200" dirty="0" smtClean="0"/>
              <a:t>placement</a:t>
            </a:r>
            <a:r>
              <a:rPr lang="en-US" sz="1100" baseline="40000" dirty="0"/>
              <a:t>4</a:t>
            </a:r>
            <a:endParaRPr lang="en-US" sz="1100" baseline="40000" dirty="0" smtClean="0"/>
          </a:p>
          <a:p>
            <a:pPr marL="635000" lvl="2" indent="0">
              <a:spcAft>
                <a:spcPts val="0"/>
              </a:spcAft>
              <a:buNone/>
            </a:pPr>
            <a:endParaRPr lang="en-US" sz="1200" dirty="0"/>
          </a:p>
          <a:p>
            <a:pPr marL="173038" indent="-173038">
              <a:lnSpc>
                <a:spcPct val="140000"/>
              </a:lnSpc>
              <a:spcAft>
                <a:spcPts val="400"/>
              </a:spcAft>
              <a:buFont typeface="Arial" panose="020B0604020202020204" pitchFamily="34" charset="0"/>
              <a:buChar char="•"/>
            </a:pPr>
            <a:r>
              <a:rPr lang="en-US" sz="1600" dirty="0"/>
              <a:t>Urinary incontinence</a:t>
            </a:r>
          </a:p>
          <a:p>
            <a:pPr marL="173038" indent="-173038">
              <a:lnSpc>
                <a:spcPct val="140000"/>
              </a:lnSpc>
              <a:spcAft>
                <a:spcPts val="400"/>
              </a:spcAft>
              <a:buFont typeface="Arial" panose="020B0604020202020204" pitchFamily="34" charset="0"/>
              <a:buChar char="•"/>
            </a:pPr>
            <a:r>
              <a:rPr lang="en-US" sz="1600" dirty="0"/>
              <a:t>Fecal incontinence</a:t>
            </a:r>
          </a:p>
          <a:p>
            <a:pPr marL="173038" indent="-173038">
              <a:lnSpc>
                <a:spcPct val="140000"/>
              </a:lnSpc>
              <a:spcAft>
                <a:spcPts val="400"/>
              </a:spcAft>
              <a:buFont typeface="Arial" panose="020B0604020202020204" pitchFamily="34" charset="0"/>
              <a:buChar char="•"/>
            </a:pPr>
            <a:r>
              <a:rPr lang="en-US" sz="1600" dirty="0"/>
              <a:t>Residual urine </a:t>
            </a:r>
          </a:p>
        </p:txBody>
      </p:sp>
      <p:sp>
        <p:nvSpPr>
          <p:cNvPr id="9" name="Title 6"/>
          <p:cNvSpPr txBox="1">
            <a:spLocks/>
          </p:cNvSpPr>
          <p:nvPr/>
        </p:nvSpPr>
        <p:spPr>
          <a:xfrm>
            <a:off x="202825" y="501089"/>
            <a:ext cx="6858000" cy="584075"/>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200" dirty="0" smtClean="0"/>
              <a:t>Risk factors of UTIs</a:t>
            </a:r>
            <a:endParaRPr lang="en-US" sz="3200" dirty="0">
              <a:solidFill>
                <a:schemeClr val="bg2"/>
              </a:solidFill>
            </a:endParaRPr>
          </a:p>
        </p:txBody>
      </p:sp>
      <p:sp>
        <p:nvSpPr>
          <p:cNvPr id="6" name="Rectangle 5"/>
          <p:cNvSpPr/>
          <p:nvPr/>
        </p:nvSpPr>
        <p:spPr>
          <a:xfrm>
            <a:off x="164460" y="4772156"/>
            <a:ext cx="8608279" cy="400110"/>
          </a:xfrm>
          <a:prstGeom prst="rect">
            <a:avLst/>
          </a:prstGeom>
        </p:spPr>
        <p:txBody>
          <a:bodyPr wrap="square">
            <a:spAutoFit/>
          </a:bodyPr>
          <a:lstStyle/>
          <a:p>
            <a:pPr fontAlgn="auto">
              <a:spcAft>
                <a:spcPts val="0"/>
              </a:spcAft>
              <a:buClrTx/>
            </a:pPr>
            <a:r>
              <a:rPr lang="en-US" sz="500" dirty="0" smtClean="0"/>
              <a:t>1. </a:t>
            </a:r>
            <a:r>
              <a:rPr lang="en-US" sz="500" dirty="0" err="1"/>
              <a:t>Utsumi</a:t>
            </a:r>
            <a:r>
              <a:rPr lang="en-US" sz="500" dirty="0"/>
              <a:t>, M., Yamada, M., Nishi, I., </a:t>
            </a:r>
            <a:r>
              <a:rPr lang="en-US" sz="500" dirty="0" err="1"/>
              <a:t>Nabetani</a:t>
            </a:r>
            <a:r>
              <a:rPr lang="en-US" sz="500" dirty="0"/>
              <a:t>, Y., &amp; </a:t>
            </a:r>
            <a:r>
              <a:rPr lang="en-US" sz="500" dirty="0" err="1"/>
              <a:t>Makimoto</a:t>
            </a:r>
            <a:r>
              <a:rPr lang="en-US" sz="500" dirty="0"/>
              <a:t>, K. (2007). Risk Factors of Catheter-Associated Urinary Tract Infections Determined after Adjustment for Antibiotic Treatment. </a:t>
            </a:r>
            <a:r>
              <a:rPr lang="en-US" sz="500" i="1" dirty="0"/>
              <a:t>American Journal of Infection Control</a:t>
            </a:r>
            <a:r>
              <a:rPr lang="en-US" sz="500" dirty="0"/>
              <a:t>, </a:t>
            </a:r>
            <a:r>
              <a:rPr lang="en-US" sz="500" i="1" dirty="0"/>
              <a:t>35</a:t>
            </a:r>
            <a:r>
              <a:rPr lang="en-US" sz="500" dirty="0"/>
              <a:t>(5), E188. </a:t>
            </a:r>
            <a:r>
              <a:rPr lang="en-US" sz="500" dirty="0" smtClean="0"/>
              <a:t>2. </a:t>
            </a:r>
            <a:r>
              <a:rPr lang="en-US" sz="500" dirty="0" err="1" smtClean="0"/>
              <a:t>Laupland</a:t>
            </a:r>
            <a:r>
              <a:rPr lang="en-US" sz="500" dirty="0"/>
              <a:t>, K. B., </a:t>
            </a:r>
            <a:r>
              <a:rPr lang="en-US" sz="500" dirty="0" err="1"/>
              <a:t>Zygun</a:t>
            </a:r>
            <a:r>
              <a:rPr lang="en-US" sz="500" dirty="0"/>
              <a:t>, D. A., Davies, H. D., Church, D. L., Louie, T. J., &amp; </a:t>
            </a:r>
            <a:r>
              <a:rPr lang="en-US" sz="500" dirty="0" err="1"/>
              <a:t>Doig</a:t>
            </a:r>
            <a:r>
              <a:rPr lang="en-US" sz="500" dirty="0"/>
              <a:t>, C. J. (2002). Incidence and risk factors for acquiring nosocomial urinary tract infection in the critically ill. </a:t>
            </a:r>
            <a:r>
              <a:rPr lang="en-US" sz="500" i="1" dirty="0"/>
              <a:t>Journal of critical care</a:t>
            </a:r>
            <a:r>
              <a:rPr lang="en-US" sz="500" dirty="0"/>
              <a:t>, </a:t>
            </a:r>
            <a:r>
              <a:rPr lang="en-US" sz="500" i="1" dirty="0"/>
              <a:t>17</a:t>
            </a:r>
            <a:r>
              <a:rPr lang="en-US" sz="500" dirty="0"/>
              <a:t>(1), </a:t>
            </a:r>
            <a:r>
              <a:rPr lang="en-US" sz="500" dirty="0" smtClean="0"/>
              <a:t>50-57. 3. </a:t>
            </a:r>
            <a:r>
              <a:rPr lang="en-US" sz="500" dirty="0" smtClean="0">
                <a:solidFill>
                  <a:prstClr val="black"/>
                </a:solidFill>
              </a:rPr>
              <a:t>Kaufmann</a:t>
            </a:r>
            <a:r>
              <a:rPr lang="en-US" sz="500" dirty="0">
                <a:solidFill>
                  <a:prstClr val="black"/>
                </a:solidFill>
              </a:rPr>
              <a:t>, M., </a:t>
            </a:r>
            <a:r>
              <a:rPr lang="en-US" sz="500" dirty="0" err="1">
                <a:solidFill>
                  <a:prstClr val="black"/>
                </a:solidFill>
              </a:rPr>
              <a:t>Badalato</a:t>
            </a:r>
            <a:r>
              <a:rPr lang="en-US" sz="500" dirty="0">
                <a:solidFill>
                  <a:prstClr val="black"/>
                </a:solidFill>
              </a:rPr>
              <a:t>, G. (2016) American Urological Association. Adult UTI. Medical Student Education Curriculum. Available at </a:t>
            </a:r>
            <a:r>
              <a:rPr lang="en-US" sz="500" dirty="0">
                <a:solidFill>
                  <a:prstClr val="black"/>
                </a:solidFill>
                <a:hlinkClick r:id="rId3"/>
              </a:rPr>
              <a:t>http://www.auanet.org/education/auauniversity/medical-student-education/medical-student-curriculum/adult-uti</a:t>
            </a:r>
            <a:r>
              <a:rPr lang="en-US" sz="500" dirty="0">
                <a:solidFill>
                  <a:prstClr val="black"/>
                </a:solidFill>
              </a:rPr>
              <a:t>. </a:t>
            </a:r>
            <a:r>
              <a:rPr lang="en-US" sz="500" dirty="0" smtClean="0">
                <a:solidFill>
                  <a:prstClr val="black"/>
                </a:solidFill>
              </a:rPr>
              <a:t>4. </a:t>
            </a:r>
            <a:r>
              <a:rPr lang="en-US" sz="500" dirty="0" err="1" smtClean="0">
                <a:solidFill>
                  <a:prstClr val="black"/>
                </a:solidFill>
              </a:rPr>
              <a:t>Averch</a:t>
            </a:r>
            <a:r>
              <a:rPr lang="en-US" sz="500" dirty="0">
                <a:solidFill>
                  <a:prstClr val="black"/>
                </a:solidFill>
              </a:rPr>
              <a:t>, T.D., Stoffel, J., Goldman, H.B., (2014) American Urological Association. CAUTI White Paper 2014. Catheter-Associated Urinary Tract Infections: Definitions and Significance in the Urologic Patient. Available at </a:t>
            </a:r>
            <a:r>
              <a:rPr lang="en-US" sz="500" dirty="0">
                <a:solidFill>
                  <a:prstClr val="black"/>
                </a:solidFill>
                <a:hlinkClick r:id="rId4"/>
              </a:rPr>
              <a:t>http://www.auanet.org/guidelines/catheter-associated-urinary-tract-infections</a:t>
            </a:r>
            <a:r>
              <a:rPr lang="en-US" sz="500" dirty="0">
                <a:solidFill>
                  <a:prstClr val="black"/>
                </a:solidFill>
              </a:rPr>
              <a:t>. </a:t>
            </a:r>
          </a:p>
        </p:txBody>
      </p:sp>
    </p:spTree>
    <p:extLst>
      <p:ext uri="{BB962C8B-B14F-4D97-AF65-F5344CB8AC3E}">
        <p14:creationId xmlns:p14="http://schemas.microsoft.com/office/powerpoint/2010/main" xmlns="" val="3562187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293527" y="1336432"/>
            <a:ext cx="7678898" cy="3325682"/>
          </a:xfrm>
          <a:prstGeom prst="rect">
            <a:avLst/>
          </a:prstGeom>
        </p:spPr>
        <p:txBody>
          <a:bodyPr anchor="t">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92088" indent="-192088" fontAlgn="auto">
              <a:spcBef>
                <a:spcPts val="0"/>
              </a:spcBef>
              <a:spcAft>
                <a:spcPts val="500"/>
              </a:spcAft>
              <a:buClrTx/>
              <a:buSzPct val="100000"/>
            </a:pPr>
            <a:r>
              <a:rPr lang="en-US" sz="1800" dirty="0">
                <a:solidFill>
                  <a:prstClr val="black"/>
                </a:solidFill>
                <a:latin typeface="Cambria" panose="02040503050406030204" pitchFamily="18" charset="0"/>
              </a:rPr>
              <a:t>Females more susceptible to UTI</a:t>
            </a:r>
          </a:p>
          <a:p>
            <a:pPr marL="344488" lvl="1" indent="-171450" fontAlgn="auto">
              <a:spcBef>
                <a:spcPts val="0"/>
              </a:spcBef>
              <a:spcAft>
                <a:spcPts val="400"/>
              </a:spcAft>
              <a:buClrTx/>
              <a:buFont typeface="Courier New" panose="02070309020205020404" pitchFamily="49" charset="0"/>
              <a:buChar char="o"/>
            </a:pPr>
            <a:r>
              <a:rPr lang="en-US" sz="1400" dirty="0">
                <a:solidFill>
                  <a:schemeClr val="tx2"/>
                </a:solidFill>
                <a:latin typeface="Cambria" panose="02040503050406030204" pitchFamily="18" charset="0"/>
              </a:rPr>
              <a:t>Due to endogenous </a:t>
            </a:r>
            <a:r>
              <a:rPr lang="en-US" sz="1400" dirty="0" smtClean="0">
                <a:solidFill>
                  <a:schemeClr val="tx2"/>
                </a:solidFill>
                <a:latin typeface="Cambria" panose="02040503050406030204" pitchFamily="18" charset="0"/>
              </a:rPr>
              <a:t>flora</a:t>
            </a:r>
            <a:endParaRPr lang="en-US" sz="1400" baseline="30000" dirty="0">
              <a:solidFill>
                <a:schemeClr val="tx2"/>
              </a:solidFill>
              <a:latin typeface="Cambria" panose="02040503050406030204" pitchFamily="18" charset="0"/>
            </a:endParaRPr>
          </a:p>
          <a:p>
            <a:pPr marL="344488" lvl="1" indent="-171450" fontAlgn="auto">
              <a:spcBef>
                <a:spcPts val="0"/>
              </a:spcBef>
              <a:spcAft>
                <a:spcPts val="400"/>
              </a:spcAft>
              <a:buClrTx/>
              <a:buFont typeface="Courier New" panose="02070309020205020404" pitchFamily="49" charset="0"/>
              <a:buChar char="o"/>
            </a:pPr>
            <a:endParaRPr lang="en-US" sz="1400" baseline="30000" dirty="0">
              <a:solidFill>
                <a:schemeClr val="tx2"/>
              </a:solidFill>
              <a:latin typeface="Cambria" panose="02040503050406030204" pitchFamily="18" charset="0"/>
            </a:endParaRPr>
          </a:p>
          <a:p>
            <a:pPr marL="70168" indent="-171450" fontAlgn="auto">
              <a:spcBef>
                <a:spcPts val="0"/>
              </a:spcBef>
              <a:spcAft>
                <a:spcPts val="400"/>
              </a:spcAft>
              <a:buClrTx/>
              <a:buFont typeface="Courier New" panose="02070309020205020404" pitchFamily="49" charset="0"/>
              <a:buChar char="o"/>
            </a:pPr>
            <a:r>
              <a:rPr lang="en-US" sz="1800" dirty="0" smtClean="0"/>
              <a:t>Vaginal </a:t>
            </a:r>
            <a:r>
              <a:rPr lang="en-US" sz="1800" dirty="0"/>
              <a:t>colonization with </a:t>
            </a:r>
            <a:r>
              <a:rPr lang="en-US" sz="1800" dirty="0" err="1"/>
              <a:t>uropathogens</a:t>
            </a:r>
            <a:r>
              <a:rPr lang="en-US" sz="1800" dirty="0"/>
              <a:t> precedes most </a:t>
            </a:r>
            <a:r>
              <a:rPr lang="en-US" sz="1800" dirty="0" smtClean="0"/>
              <a:t>UTIs</a:t>
            </a:r>
            <a:r>
              <a:rPr lang="en-US" sz="1800" baseline="30000" dirty="0" smtClean="0"/>
              <a:t>1</a:t>
            </a:r>
          </a:p>
          <a:p>
            <a:pPr marL="344488" lvl="1" indent="-171450" fontAlgn="auto">
              <a:spcBef>
                <a:spcPts val="0"/>
              </a:spcBef>
              <a:spcAft>
                <a:spcPts val="300"/>
              </a:spcAft>
              <a:buClrTx/>
              <a:buFont typeface="Courier New" panose="02070309020205020404" pitchFamily="49" charset="0"/>
              <a:buChar char="o"/>
            </a:pPr>
            <a:r>
              <a:rPr lang="en-US" sz="1400" dirty="0"/>
              <a:t>E Coli </a:t>
            </a:r>
            <a:r>
              <a:rPr lang="en-US" sz="1400" dirty="0" smtClean="0"/>
              <a:t>is the predominant pathogen causing urinary tract infections in </a:t>
            </a:r>
            <a:r>
              <a:rPr lang="en-US" sz="1400" dirty="0" err="1" smtClean="0"/>
              <a:t>women</a:t>
            </a:r>
            <a:r>
              <a:rPr lang="en-US" sz="1400" baseline="30000" dirty="0" err="1" smtClean="0"/>
              <a:t>SCHAEFFER</a:t>
            </a:r>
            <a:r>
              <a:rPr lang="en-US" sz="1400" baseline="30000" dirty="0" smtClean="0"/>
              <a:t> 1999</a:t>
            </a:r>
            <a:endParaRPr lang="en-US" sz="1400" baseline="30000" dirty="0"/>
          </a:p>
          <a:p>
            <a:pPr marL="344488" lvl="1" indent="-171450" fontAlgn="auto">
              <a:spcBef>
                <a:spcPts val="0"/>
              </a:spcBef>
              <a:spcAft>
                <a:spcPts val="300"/>
              </a:spcAft>
              <a:buClrTx/>
              <a:buFont typeface="Courier New" panose="02070309020205020404" pitchFamily="49" charset="0"/>
              <a:buChar char="o"/>
            </a:pPr>
            <a:r>
              <a:rPr lang="en-US" sz="1400" dirty="0">
                <a:solidFill>
                  <a:prstClr val="black"/>
                </a:solidFill>
                <a:latin typeface="Cambria" panose="02040503050406030204" pitchFamily="18" charset="0"/>
              </a:rPr>
              <a:t>The</a:t>
            </a:r>
            <a:r>
              <a:rPr lang="en-US" sz="1400" dirty="0" smtClean="0">
                <a:solidFill>
                  <a:prstClr val="black"/>
                </a:solidFill>
                <a:latin typeface="Cambria" panose="02040503050406030204" pitchFamily="18" charset="0"/>
              </a:rPr>
              <a:t> bacteria responsible for UTIs are normally present in the bowel</a:t>
            </a:r>
          </a:p>
          <a:p>
            <a:pPr marL="173038" lvl="1" indent="0" fontAlgn="auto">
              <a:spcBef>
                <a:spcPts val="0"/>
              </a:spcBef>
              <a:spcAft>
                <a:spcPts val="300"/>
              </a:spcAft>
              <a:buClrTx/>
              <a:buNone/>
            </a:pPr>
            <a:endParaRPr lang="en-US" sz="1800" dirty="0" smtClean="0">
              <a:solidFill>
                <a:prstClr val="black"/>
              </a:solidFill>
              <a:latin typeface="Cambria" panose="02040503050406030204" pitchFamily="18" charset="0"/>
            </a:endParaRPr>
          </a:p>
          <a:p>
            <a:pPr marL="192088" indent="-192088" fontAlgn="auto">
              <a:spcBef>
                <a:spcPts val="0"/>
              </a:spcBef>
              <a:spcAft>
                <a:spcPts val="600"/>
              </a:spcAft>
              <a:buClrTx/>
              <a:buSzPct val="100000"/>
            </a:pPr>
            <a:r>
              <a:rPr lang="en-US" sz="1800" dirty="0" smtClean="0">
                <a:solidFill>
                  <a:prstClr val="black"/>
                </a:solidFill>
                <a:latin typeface="Cambria" panose="02040503050406030204" pitchFamily="18" charset="0"/>
              </a:rPr>
              <a:t>By </a:t>
            </a:r>
            <a:r>
              <a:rPr lang="en-US" sz="1800" dirty="0">
                <a:solidFill>
                  <a:prstClr val="black"/>
                </a:solidFill>
                <a:latin typeface="Cambria" panose="02040503050406030204" pitchFamily="18" charset="0"/>
              </a:rPr>
              <a:t>the age of 34, 50% of women </a:t>
            </a:r>
            <a:r>
              <a:rPr lang="en-US" sz="1800" dirty="0" smtClean="0">
                <a:solidFill>
                  <a:prstClr val="black"/>
                </a:solidFill>
                <a:latin typeface="Cambria" panose="02040503050406030204" pitchFamily="18" charset="0"/>
              </a:rPr>
              <a:t>reported </a:t>
            </a:r>
            <a:r>
              <a:rPr lang="en-US" sz="1800" dirty="0">
                <a:solidFill>
                  <a:prstClr val="black"/>
                </a:solidFill>
                <a:latin typeface="Cambria" panose="02040503050406030204" pitchFamily="18" charset="0"/>
              </a:rPr>
              <a:t>having had at least 1 </a:t>
            </a:r>
            <a:r>
              <a:rPr lang="en-US" sz="1800" dirty="0" smtClean="0">
                <a:solidFill>
                  <a:prstClr val="black"/>
                </a:solidFill>
                <a:latin typeface="Cambria" panose="02040503050406030204" pitchFamily="18" charset="0"/>
              </a:rPr>
              <a:t>UTI</a:t>
            </a:r>
            <a:r>
              <a:rPr lang="en-US" sz="1800" baseline="30000" dirty="0" smtClean="0">
                <a:solidFill>
                  <a:prstClr val="black"/>
                </a:solidFill>
                <a:latin typeface="Cambria" panose="02040503050406030204" pitchFamily="18" charset="0"/>
              </a:rPr>
              <a:t>2</a:t>
            </a:r>
            <a:endParaRPr lang="en-US" sz="1800" baseline="30000" dirty="0">
              <a:solidFill>
                <a:prstClr val="black"/>
              </a:solidFill>
              <a:latin typeface="Cambria" panose="02040503050406030204" pitchFamily="18" charset="0"/>
            </a:endParaRPr>
          </a:p>
          <a:p>
            <a:pPr marL="192088" indent="-192088" fontAlgn="auto">
              <a:spcBef>
                <a:spcPts val="0"/>
              </a:spcBef>
              <a:spcAft>
                <a:spcPts val="600"/>
              </a:spcAft>
              <a:buClrTx/>
              <a:buSzPct val="100000"/>
            </a:pPr>
            <a:endParaRPr lang="en-US" sz="1800" dirty="0" smtClean="0">
              <a:solidFill>
                <a:prstClr val="black"/>
              </a:solidFill>
              <a:latin typeface="Cambria" panose="02040503050406030204" pitchFamily="18" charset="0"/>
            </a:endParaRPr>
          </a:p>
          <a:p>
            <a:pPr marL="192088" indent="-192088" fontAlgn="auto">
              <a:spcBef>
                <a:spcPts val="0"/>
              </a:spcBef>
              <a:spcAft>
                <a:spcPts val="600"/>
              </a:spcAft>
              <a:buClrTx/>
              <a:buSzPct val="100000"/>
            </a:pPr>
            <a:r>
              <a:rPr lang="en-US" sz="1800" dirty="0" smtClean="0">
                <a:solidFill>
                  <a:prstClr val="black"/>
                </a:solidFill>
                <a:latin typeface="Cambria" panose="02040503050406030204" pitchFamily="18" charset="0"/>
              </a:rPr>
              <a:t>Host </a:t>
            </a:r>
            <a:r>
              <a:rPr lang="en-US" sz="1800" dirty="0">
                <a:solidFill>
                  <a:prstClr val="black"/>
                </a:solidFill>
                <a:latin typeface="Cambria" panose="02040503050406030204" pitchFamily="18" charset="0"/>
              </a:rPr>
              <a:t>genetic, </a:t>
            </a:r>
            <a:r>
              <a:rPr lang="en-US" sz="1800" dirty="0" smtClean="0">
                <a:solidFill>
                  <a:prstClr val="black"/>
                </a:solidFill>
                <a:latin typeface="Cambria" panose="02040503050406030204" pitchFamily="18" charset="0"/>
              </a:rPr>
              <a:t>biological, </a:t>
            </a:r>
            <a:r>
              <a:rPr lang="en-US" sz="1800" dirty="0">
                <a:solidFill>
                  <a:prstClr val="black"/>
                </a:solidFill>
                <a:latin typeface="Cambria" panose="02040503050406030204" pitchFamily="18" charset="0"/>
              </a:rPr>
              <a:t>and behavioral factors predispose healthy, young women to uncomplicated </a:t>
            </a:r>
            <a:r>
              <a:rPr lang="en-US" sz="1800" dirty="0" smtClean="0">
                <a:solidFill>
                  <a:prstClr val="black"/>
                </a:solidFill>
                <a:latin typeface="Cambria" panose="02040503050406030204" pitchFamily="18" charset="0"/>
              </a:rPr>
              <a:t>UTIs</a:t>
            </a:r>
            <a:r>
              <a:rPr lang="en-US" sz="1800" baseline="30000" dirty="0">
                <a:solidFill>
                  <a:prstClr val="black"/>
                </a:solidFill>
                <a:latin typeface="Cambria" panose="02040503050406030204" pitchFamily="18" charset="0"/>
              </a:rPr>
              <a:t>2</a:t>
            </a:r>
          </a:p>
          <a:p>
            <a:pPr marL="192088" indent="-192088" fontAlgn="auto">
              <a:spcBef>
                <a:spcPts val="0"/>
              </a:spcBef>
              <a:spcAft>
                <a:spcPts val="600"/>
              </a:spcAft>
              <a:buClrTx/>
              <a:buSzPct val="100000"/>
            </a:pPr>
            <a:endParaRPr lang="en-US" sz="1800" dirty="0">
              <a:solidFill>
                <a:prstClr val="black"/>
              </a:solidFill>
              <a:latin typeface="Cambria" panose="02040503050406030204" pitchFamily="18" charset="0"/>
            </a:endParaRPr>
          </a:p>
          <a:p>
            <a:pPr marL="300038" indent="-136922" fontAlgn="auto">
              <a:spcBef>
                <a:spcPts val="0"/>
              </a:spcBef>
              <a:spcAft>
                <a:spcPts val="300"/>
              </a:spcAft>
              <a:buClr>
                <a:srgbClr val="A8CDD7">
                  <a:lumMod val="50000"/>
                </a:srgbClr>
              </a:buClr>
              <a:buFont typeface="Wingdings" panose="05000000000000000000" pitchFamily="2" charset="2"/>
              <a:buChar char="§"/>
            </a:pPr>
            <a:endParaRPr lang="en-US" sz="1200" dirty="0">
              <a:solidFill>
                <a:prstClr val="black"/>
              </a:solidFill>
              <a:latin typeface="Cambria" panose="02040503050406030204" pitchFamily="18" charset="0"/>
            </a:endParaRPr>
          </a:p>
        </p:txBody>
      </p:sp>
      <p:sp>
        <p:nvSpPr>
          <p:cNvPr id="8" name="Title 6"/>
          <p:cNvSpPr txBox="1">
            <a:spLocks/>
          </p:cNvSpPr>
          <p:nvPr/>
        </p:nvSpPr>
        <p:spPr>
          <a:xfrm>
            <a:off x="202825" y="501089"/>
            <a:ext cx="6858000" cy="584075"/>
          </a:xfrm>
          <a:prstGeom prst="rect">
            <a:avLst/>
          </a:prstGeom>
        </p:spPr>
        <p:txBody>
          <a:bodyPr>
            <a:noAutofit/>
          </a:bodyPr>
          <a:lstStyle>
            <a:lvl1pPr algn="l" rtl="0" eaLnBrk="1" fontAlgn="base" hangingPunct="1">
              <a:spcBef>
                <a:spcPct val="0"/>
              </a:spcBef>
              <a:spcAft>
                <a:spcPts val="2000"/>
              </a:spcAft>
              <a:defRPr sz="2500" b="0" i="0" kern="1200">
                <a:solidFill>
                  <a:schemeClr val="tx1"/>
                </a:solidFill>
                <a:latin typeface="+mj-lt"/>
                <a:ea typeface="MS PGothic" pitchFamily="34" charset="-128"/>
                <a:cs typeface="Arial Black" panose="020B0A04020102020204" pitchFamily="34" charset="0"/>
              </a:defRPr>
            </a:lvl1pPr>
            <a:lvl2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2pPr>
            <a:lvl3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3pPr>
            <a:lvl4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4pPr>
            <a:lvl5pPr algn="l" rtl="0" eaLnBrk="1" fontAlgn="base" hangingPunct="1">
              <a:spcBef>
                <a:spcPct val="0"/>
              </a:spcBef>
              <a:spcAft>
                <a:spcPts val="2000"/>
              </a:spcAft>
              <a:defRPr sz="2500">
                <a:solidFill>
                  <a:schemeClr val="tx1"/>
                </a:solidFill>
                <a:latin typeface="Arial Black" charset="0"/>
                <a:ea typeface="MS PGothic" pitchFamily="34" charset="-128"/>
                <a:cs typeface="MS PGothic" charset="0"/>
              </a:defRPr>
            </a:lvl5pPr>
            <a:lvl6pPr marL="457200" algn="l" rtl="0" eaLnBrk="1" fontAlgn="base" hangingPunct="1">
              <a:spcBef>
                <a:spcPct val="0"/>
              </a:spcBef>
              <a:spcAft>
                <a:spcPts val="2000"/>
              </a:spcAft>
              <a:defRPr sz="2500">
                <a:solidFill>
                  <a:schemeClr val="tx1"/>
                </a:solidFill>
                <a:latin typeface="Arial Black" charset="0"/>
                <a:ea typeface="ＭＳ Ｐゴシック" charset="0"/>
              </a:defRPr>
            </a:lvl6pPr>
            <a:lvl7pPr marL="914400" algn="l" rtl="0" eaLnBrk="1" fontAlgn="base" hangingPunct="1">
              <a:spcBef>
                <a:spcPct val="0"/>
              </a:spcBef>
              <a:spcAft>
                <a:spcPts val="2000"/>
              </a:spcAft>
              <a:defRPr sz="2500">
                <a:solidFill>
                  <a:schemeClr val="tx1"/>
                </a:solidFill>
                <a:latin typeface="Arial Black" charset="0"/>
                <a:ea typeface="ＭＳ Ｐゴシック" charset="0"/>
              </a:defRPr>
            </a:lvl7pPr>
            <a:lvl8pPr marL="1371600" algn="l" rtl="0" eaLnBrk="1" fontAlgn="base" hangingPunct="1">
              <a:spcBef>
                <a:spcPct val="0"/>
              </a:spcBef>
              <a:spcAft>
                <a:spcPts val="2000"/>
              </a:spcAft>
              <a:defRPr sz="2500">
                <a:solidFill>
                  <a:schemeClr val="tx1"/>
                </a:solidFill>
                <a:latin typeface="Arial Black" charset="0"/>
                <a:ea typeface="ＭＳ Ｐゴシック" charset="0"/>
              </a:defRPr>
            </a:lvl8pPr>
            <a:lvl9pPr marL="1828800" algn="l" rtl="0" eaLnBrk="1" fontAlgn="base" hangingPunct="1">
              <a:spcBef>
                <a:spcPct val="0"/>
              </a:spcBef>
              <a:spcAft>
                <a:spcPts val="2000"/>
              </a:spcAft>
              <a:defRPr sz="2500">
                <a:solidFill>
                  <a:schemeClr val="tx1"/>
                </a:solidFill>
                <a:latin typeface="Arial Black" charset="0"/>
                <a:ea typeface="ＭＳ Ｐゴシック" charset="0"/>
              </a:defRPr>
            </a:lvl9pPr>
          </a:lstStyle>
          <a:p>
            <a:r>
              <a:rPr lang="en-US" sz="3200" dirty="0" smtClean="0"/>
              <a:t>Anatomical impact</a:t>
            </a:r>
            <a:endParaRPr lang="en-US" sz="3200" dirty="0"/>
          </a:p>
        </p:txBody>
      </p:sp>
      <p:sp>
        <p:nvSpPr>
          <p:cNvPr id="2" name="Rectangle 1"/>
          <p:cNvSpPr/>
          <p:nvPr/>
        </p:nvSpPr>
        <p:spPr>
          <a:xfrm>
            <a:off x="148483" y="4771474"/>
            <a:ext cx="7886485" cy="415498"/>
          </a:xfrm>
          <a:prstGeom prst="rect">
            <a:avLst/>
          </a:prstGeom>
        </p:spPr>
        <p:txBody>
          <a:bodyPr wrap="square">
            <a:spAutoFit/>
          </a:bodyPr>
          <a:lstStyle/>
          <a:p>
            <a:pPr fontAlgn="auto">
              <a:spcAft>
                <a:spcPts val="0"/>
              </a:spcAft>
              <a:buClrTx/>
            </a:pPr>
            <a:r>
              <a:rPr lang="en-US" sz="800" dirty="0" smtClean="0"/>
              <a:t>1. Schaeffer</a:t>
            </a:r>
            <a:r>
              <a:rPr lang="en-US" sz="800" dirty="0"/>
              <a:t>, A. J., </a:t>
            </a:r>
            <a:r>
              <a:rPr lang="en-US" sz="800" dirty="0" err="1"/>
              <a:t>Rajan</a:t>
            </a:r>
            <a:r>
              <a:rPr lang="en-US" sz="800" dirty="0"/>
              <a:t>, N., Cao, Q., Anderson, B. E., </a:t>
            </a:r>
            <a:r>
              <a:rPr lang="en-US" sz="800" dirty="0" err="1"/>
              <a:t>Pruden</a:t>
            </a:r>
            <a:r>
              <a:rPr lang="en-US" sz="800" dirty="0"/>
              <a:t>, D. L., </a:t>
            </a:r>
            <a:r>
              <a:rPr lang="en-US" sz="800" dirty="0" err="1"/>
              <a:t>Sensibar</a:t>
            </a:r>
            <a:r>
              <a:rPr lang="en-US" sz="800" dirty="0"/>
              <a:t>, J., &amp; Duncan, J. L. (2001). Host pathogenesis in urinary tract infections. </a:t>
            </a:r>
            <a:r>
              <a:rPr lang="en-US" sz="800" i="1" dirty="0"/>
              <a:t>International journal of antimicrobial agents</a:t>
            </a:r>
            <a:r>
              <a:rPr lang="en-US" sz="800" dirty="0"/>
              <a:t>, </a:t>
            </a:r>
            <a:r>
              <a:rPr lang="en-US" sz="800" i="1" dirty="0"/>
              <a:t>17</a:t>
            </a:r>
            <a:r>
              <a:rPr lang="en-US" sz="800" dirty="0"/>
              <a:t>(4), </a:t>
            </a:r>
            <a:r>
              <a:rPr lang="en-US" sz="800" dirty="0" smtClean="0"/>
              <a:t>245-251. 2. </a:t>
            </a:r>
            <a:r>
              <a:rPr lang="en-US" sz="500" dirty="0" smtClean="0"/>
              <a:t>Schaeffer</a:t>
            </a:r>
            <a:r>
              <a:rPr lang="en-US" sz="500" dirty="0"/>
              <a:t>, A. J., </a:t>
            </a:r>
            <a:r>
              <a:rPr lang="en-US" sz="500" dirty="0" err="1"/>
              <a:t>Rajan</a:t>
            </a:r>
            <a:r>
              <a:rPr lang="en-US" sz="500" dirty="0"/>
              <a:t>, N., Wright, E. T., Duncan, J. L., &amp; Anderson, B. E. (1999). Role of vaginal colonization in urinary tract infections (UTIs). In </a:t>
            </a:r>
            <a:r>
              <a:rPr lang="en-US" sz="500" i="1" dirty="0"/>
              <a:t>Advances in bladder research</a:t>
            </a:r>
            <a:r>
              <a:rPr lang="en-US" sz="500" dirty="0"/>
              <a:t> (pp. 339-349). Springer, Boston, MA. </a:t>
            </a:r>
            <a:r>
              <a:rPr lang="en-US" sz="500" dirty="0" smtClean="0"/>
              <a:t> </a:t>
            </a:r>
          </a:p>
          <a:p>
            <a:pPr fontAlgn="auto">
              <a:spcAft>
                <a:spcPts val="0"/>
              </a:spcAft>
              <a:buClrTx/>
            </a:pPr>
            <a:r>
              <a:rPr lang="en-US" sz="500" dirty="0"/>
              <a:t>2</a:t>
            </a:r>
            <a:r>
              <a:rPr lang="en-US" sz="500" dirty="0" smtClean="0"/>
              <a:t> Hooton</a:t>
            </a:r>
            <a:r>
              <a:rPr lang="en-US" sz="500" dirty="0"/>
              <a:t>, T. M. (2012). Uncomplicated urinary tract infection. </a:t>
            </a:r>
            <a:r>
              <a:rPr lang="en-US" sz="500" i="1" dirty="0"/>
              <a:t>New England Journal of Medicine</a:t>
            </a:r>
            <a:r>
              <a:rPr lang="en-US" sz="500" dirty="0"/>
              <a:t>, </a:t>
            </a:r>
            <a:r>
              <a:rPr lang="en-US" sz="500" i="1" dirty="0"/>
              <a:t>366</a:t>
            </a:r>
            <a:r>
              <a:rPr lang="en-US" sz="500" dirty="0"/>
              <a:t>(11), 1028-1037.</a:t>
            </a:r>
          </a:p>
        </p:txBody>
      </p:sp>
    </p:spTree>
    <p:extLst>
      <p:ext uri="{BB962C8B-B14F-4D97-AF65-F5344CB8AC3E}">
        <p14:creationId xmlns:p14="http://schemas.microsoft.com/office/powerpoint/2010/main" xmlns="" val="2974790628"/>
      </p:ext>
    </p:extLst>
  </p:cSld>
  <p:clrMapOvr>
    <a:masterClrMapping/>
  </p:clrMapOvr>
  <p:timing>
    <p:tnLst>
      <p:par>
        <p:cTn id="1" dur="indefinite" restart="never" nodeType="tmRoot"/>
      </p:par>
    </p:tnLst>
  </p:timing>
</p:sld>
</file>

<file path=ppt/theme/theme1.xml><?xml version="1.0" encoding="utf-8"?>
<a:theme xmlns:a="http://schemas.openxmlformats.org/drawingml/2006/main" name="Stryker Corporate Template_091815">
  <a:themeElements>
    <a:clrScheme name="Stryker Jul 2015">
      <a:dk1>
        <a:sysClr val="windowText" lastClr="000000"/>
      </a:dk1>
      <a:lt1>
        <a:sysClr val="window" lastClr="FFFFFF"/>
      </a:lt1>
      <a:dk2>
        <a:srgbClr val="000000"/>
      </a:dk2>
      <a:lt2>
        <a:srgbClr val="FFB500"/>
      </a:lt2>
      <a:accent1>
        <a:srgbClr val="AF6D04"/>
      </a:accent1>
      <a:accent2>
        <a:srgbClr val="85458A"/>
      </a:accent2>
      <a:accent3>
        <a:srgbClr val="1C5687"/>
      </a:accent3>
      <a:accent4>
        <a:srgbClr val="4C7D7A"/>
      </a:accent4>
      <a:accent5>
        <a:srgbClr val="545857"/>
      </a:accent5>
      <a:accent6>
        <a:srgbClr val="B2B4AE"/>
      </a:accent6>
      <a:hlink>
        <a:srgbClr val="545857"/>
      </a:hlink>
      <a:folHlink>
        <a:srgbClr val="AF6D04"/>
      </a:folHlink>
    </a:clrScheme>
    <a:fontScheme name="STRYKER">
      <a:majorFont>
        <a:latin typeface="Arial Black"/>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Stryker Document" ma:contentTypeID="0x0101008DF369C85087403F929A2121DBF0A84E0013699CCD0F736A4E887E98C09D91FFC1" ma:contentTypeVersion="5" ma:contentTypeDescription="Create a new document." ma:contentTypeScope="" ma:versionID="c5c58640cdc141eebdd443590d8c1eee">
  <xsd:schema xmlns:xsd="http://www.w3.org/2001/XMLSchema" xmlns:xs="http://www.w3.org/2001/XMLSchema" xmlns:p="http://schemas.microsoft.com/office/2006/metadata/properties" xmlns:ns1="http://schemas.microsoft.com/sharepoint/v3" xmlns:ns3="fed48f77-b761-406d-ad29-008c396e9dd8" targetNamespace="http://schemas.microsoft.com/office/2006/metadata/properties" ma:root="true" ma:fieldsID="ac51dea691b012633f96a66c237afb58" ns1:_="" ns3:_="">
    <xsd:import namespace="http://schemas.microsoft.com/sharepoint/v3"/>
    <xsd:import namespace="fed48f77-b761-406d-ad29-008c396e9dd8"/>
    <xsd:element name="properties">
      <xsd:complexType>
        <xsd:sequence>
          <xsd:element name="documentManagement">
            <xsd:complexType>
              <xsd:all>
                <xsd:element ref="ns1:Comments" minOccurs="0"/>
                <xsd:element ref="ns1:PublishingContact" minOccurs="0"/>
                <xsd:element ref="ns3:TaxCatchAll" minOccurs="0"/>
                <xsd:element ref="ns3:DivisionDept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8" nillable="true" ma:displayName="Comments" ma:internalName="Comments">
      <xsd:simpleType>
        <xsd:restriction base="dms:Note">
          <xsd:maxLength value="255"/>
        </xsd:restriction>
      </xsd:simpleType>
    </xsd:element>
    <xsd:element name="PublishingContact" ma:index="9" nillable="true" ma:displayName="Content Owner Group"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ed48f77-b761-406d-ad29-008c396e9dd8"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3e62f2f1-ab65-49b9-b816-12fa70b11845}" ma:internalName="TaxCatchAll" ma:showField="CatchAllData" ma:web="fed48f77-b761-406d-ad29-008c396e9dd8">
      <xsd:complexType>
        <xsd:complexContent>
          <xsd:extension base="dms:MultiChoiceLookup">
            <xsd:sequence>
              <xsd:element name="Value" type="dms:Lookup" maxOccurs="unbounded" minOccurs="0" nillable="true"/>
            </xsd:sequence>
          </xsd:extension>
        </xsd:complexContent>
      </xsd:complexType>
    </xsd:element>
    <xsd:element name="DivisionDeptTaxHTField0" ma:index="12" ma:taxonomy="true" ma:internalName="DivisionDeptTaxHTField0" ma:taxonomyFieldName="DivisionDept" ma:displayName="Division &amp; Department" ma:default="1;#Global|b1f03d23-7257-4713-b4c4-d76aaccbe430" ma:fieldId="{0a765992-315b-41e9-a2cd-8d7a5c93544b}" ma:taxonomyMulti="true" ma:sspId="293d8eeb-722d-4b8a-8b78-a7998937cafe" ma:termSetId="5a13fdff-55fa-4231-a264-d6854c5682a8"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visionDeptTaxHTField0 xmlns="fed48f77-b761-406d-ad29-008c396e9dd8">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b1f03d23-7257-4713-b4c4-d76aaccbe430</TermId>
        </TermInfo>
      </Terms>
    </DivisionDeptTaxHTField0>
    <TaxCatchAll xmlns="fed48f77-b761-406d-ad29-008c396e9dd8">
      <Value>4</Value>
    </TaxCatchAll>
    <PublishingContact xmlns="http://schemas.microsoft.com/sharepoint/v3">
      <UserInfo>
        <DisplayName/>
        <AccountId xsi:nil="true"/>
        <AccountType/>
      </UserInfo>
    </PublishingContact>
    <Comments xmlns="http://schemas.microsoft.com/sharepoint/v3" xsi:nil="true"/>
  </documentManagement>
</p:properties>
</file>

<file path=customXml/itemProps1.xml><?xml version="1.0" encoding="utf-8"?>
<ds:datastoreItem xmlns:ds="http://schemas.openxmlformats.org/officeDocument/2006/customXml" ds:itemID="{B57AFAD3-9970-46CF-BBDA-ABCDC75499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ed48f77-b761-406d-ad29-008c396e9d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5DB057-4FA7-4983-8087-35F12449D698}">
  <ds:schemaRefs>
    <ds:schemaRef ds:uri="http://schemas.microsoft.com/sharepoint/v3/contenttype/forms"/>
  </ds:schemaRefs>
</ds:datastoreItem>
</file>

<file path=customXml/itemProps3.xml><?xml version="1.0" encoding="utf-8"?>
<ds:datastoreItem xmlns:ds="http://schemas.openxmlformats.org/officeDocument/2006/customXml" ds:itemID="{11E12552-4907-49EA-B9EB-EA062BAF251C}">
  <ds:schemaRefs>
    <ds:schemaRef ds:uri="http://schemas.microsoft.com/office/2006/documentManagement/types"/>
    <ds:schemaRef ds:uri="http://www.w3.org/XML/1998/namespace"/>
    <ds:schemaRef ds:uri="http://schemas.microsoft.com/sharepoint/v3"/>
    <ds:schemaRef ds:uri="http://schemas.microsoft.com/office/infopath/2007/PartnerControls"/>
    <ds:schemaRef ds:uri="fed48f77-b761-406d-ad29-008c396e9dd8"/>
    <ds:schemaRef ds:uri="http://purl.org/dc/dcmitype/"/>
    <ds:schemaRef ds:uri="http://schemas.openxmlformats.org/package/2006/metadata/core-properties"/>
    <ds:schemaRef ds:uri="http://purl.org/dc/elements/1.1/"/>
    <ds:schemaRef ds:uri="http://purl.org/dc/term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41092</TotalTime>
  <Words>4418</Words>
  <Application>Microsoft Office PowerPoint</Application>
  <PresentationFormat>On-screen Show (16:9)</PresentationFormat>
  <Paragraphs>454</Paragraphs>
  <Slides>39</Slides>
  <Notes>32</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Stryker Corporate Template_091815</vt:lpstr>
      <vt:lpstr>Catheter-associated urinary tract infections</vt:lpstr>
      <vt:lpstr>Slide 2</vt:lpstr>
      <vt:lpstr>Objectives</vt:lpstr>
      <vt:lpstr>Urinary tract infections</vt:lpstr>
      <vt:lpstr>Urinary tract infections</vt:lpstr>
      <vt:lpstr>Financial impact Hospital-acquired infections</vt:lpstr>
      <vt:lpstr>Policy and compliance</vt:lpstr>
      <vt:lpstr>Slide 8</vt:lpstr>
      <vt:lpstr>Slide 9</vt:lpstr>
      <vt:lpstr>Reduction of urinary flow</vt:lpstr>
      <vt:lpstr>Slide 11</vt:lpstr>
      <vt:lpstr>Slide 12</vt:lpstr>
      <vt:lpstr>Slide 13</vt:lpstr>
      <vt:lpstr>Slide 14</vt:lpstr>
      <vt:lpstr>Slide 15</vt:lpstr>
      <vt:lpstr>Slide 16</vt:lpstr>
      <vt:lpstr>Maintenance: Meatal contamination</vt:lpstr>
      <vt:lpstr>Maintenance: Meatal contamination</vt:lpstr>
      <vt:lpstr>Maintenance: Meatal cleansing</vt:lpstr>
      <vt:lpstr>Maintenance: The problem with basin bathing</vt:lpstr>
      <vt:lpstr>Maintenance: The problem with basin bathing</vt:lpstr>
      <vt:lpstr>Maintenance: The problem with basin bathing</vt:lpstr>
      <vt:lpstr>Maintenance: The problem with basin bathing</vt:lpstr>
      <vt:lpstr>Maintenance: Despite the known risks nurses are still using basin baths</vt:lpstr>
      <vt:lpstr>Maintenance: Patients bath basins as potential sources of infection</vt:lpstr>
      <vt:lpstr>Maintenance: Removal of bath basins to reduce  catheter-associated urinary tract infections</vt:lpstr>
      <vt:lpstr>Maintenance: Removal of bath basins to reduce  catheter-associated urinary tract infections</vt:lpstr>
      <vt:lpstr>Maintenance: Hospital bath basins are frequently contaminated with multidrug-resistant human pathogens</vt:lpstr>
      <vt:lpstr>Slide 29</vt:lpstr>
      <vt:lpstr>Slide 30</vt:lpstr>
      <vt:lpstr>Slide 31</vt:lpstr>
      <vt:lpstr>Slide 32</vt:lpstr>
      <vt:lpstr>Slide 33</vt:lpstr>
      <vt:lpstr>Slide 34</vt:lpstr>
      <vt:lpstr>Slide 35</vt:lpstr>
      <vt:lpstr>Maintenance: Is prepackaged bathing a viable solution? </vt:lpstr>
      <vt:lpstr>Maintenance: Benefits of prepackaged bathing</vt:lpstr>
      <vt:lpstr>Maintenance: Benefits of prepackaged bathing</vt:lpstr>
      <vt:lpstr>Slide 39</vt:lpstr>
    </vt:vector>
  </TitlesOfParts>
  <Company>DDM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Caitlin Allen</dc:creator>
  <cp:lastModifiedBy>erood</cp:lastModifiedBy>
  <cp:revision>340</cp:revision>
  <cp:lastPrinted>2018-02-26T14:04:47Z</cp:lastPrinted>
  <dcterms:created xsi:type="dcterms:W3CDTF">2015-09-17T19:18:37Z</dcterms:created>
  <dcterms:modified xsi:type="dcterms:W3CDTF">2018-03-14T15:20:05Z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0x0101008DF369C85087403F929A2121DBF0A84E0013699CCD0F736A4E887E98C09D91FFC1</vt:lpwstr>
  </property>
  <property fmtid="{D5CDD505-2E9C-101B-9397-08002B2CF9AE}" pid="3" name="DivisionDept">
    <vt:lpwstr>4;#Global|b1f03d23-7257-4713-b4c4-d76aaccbe430</vt:lpwstr>
  </property>
</Properties>
</file>