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53"/>
  </p:notesMasterIdLst>
  <p:handoutMasterIdLst>
    <p:handoutMasterId r:id="rId54"/>
  </p:handoutMasterIdLst>
  <p:sldIdLst>
    <p:sldId id="334" r:id="rId2"/>
    <p:sldId id="421" r:id="rId3"/>
    <p:sldId id="339" r:id="rId4"/>
    <p:sldId id="337" r:id="rId5"/>
    <p:sldId id="372" r:id="rId6"/>
    <p:sldId id="407" r:id="rId7"/>
    <p:sldId id="373" r:id="rId8"/>
    <p:sldId id="416" r:id="rId9"/>
    <p:sldId id="374" r:id="rId10"/>
    <p:sldId id="430" r:id="rId11"/>
    <p:sldId id="428" r:id="rId12"/>
    <p:sldId id="375" r:id="rId13"/>
    <p:sldId id="376" r:id="rId14"/>
    <p:sldId id="408" r:id="rId15"/>
    <p:sldId id="377" r:id="rId16"/>
    <p:sldId id="378" r:id="rId17"/>
    <p:sldId id="431" r:id="rId18"/>
    <p:sldId id="441" r:id="rId19"/>
    <p:sldId id="442" r:id="rId20"/>
    <p:sldId id="449" r:id="rId21"/>
    <p:sldId id="438" r:id="rId22"/>
    <p:sldId id="439" r:id="rId23"/>
    <p:sldId id="446" r:id="rId24"/>
    <p:sldId id="448" r:id="rId25"/>
    <p:sldId id="368" r:id="rId26"/>
    <p:sldId id="369" r:id="rId27"/>
    <p:sldId id="370" r:id="rId28"/>
    <p:sldId id="390" r:id="rId29"/>
    <p:sldId id="422" r:id="rId30"/>
    <p:sldId id="380" r:id="rId31"/>
    <p:sldId id="384" r:id="rId32"/>
    <p:sldId id="386" r:id="rId33"/>
    <p:sldId id="383" r:id="rId34"/>
    <p:sldId id="415" r:id="rId35"/>
    <p:sldId id="409" r:id="rId36"/>
    <p:sldId id="410" r:id="rId37"/>
    <p:sldId id="411" r:id="rId38"/>
    <p:sldId id="412" r:id="rId39"/>
    <p:sldId id="424" r:id="rId40"/>
    <p:sldId id="425" r:id="rId41"/>
    <p:sldId id="436" r:id="rId42"/>
    <p:sldId id="427" r:id="rId43"/>
    <p:sldId id="440" r:id="rId44"/>
    <p:sldId id="290" r:id="rId45"/>
    <p:sldId id="365" r:id="rId46"/>
    <p:sldId id="451" r:id="rId47"/>
    <p:sldId id="453" r:id="rId48"/>
    <p:sldId id="455" r:id="rId49"/>
    <p:sldId id="461" r:id="rId50"/>
    <p:sldId id="457" r:id="rId51"/>
    <p:sldId id="459" r:id="rId52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15347" autoAdjust="0"/>
    <p:restoredTop sz="80240" autoAdjust="0"/>
  </p:normalViewPr>
  <p:slideViewPr>
    <p:cSldViewPr>
      <p:cViewPr varScale="1">
        <p:scale>
          <a:sx n="21" d="100"/>
          <a:sy n="21" d="100"/>
        </p:scale>
        <p:origin x="-18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2" tIns="46406" rIns="92812" bIns="4640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2" tIns="46406" rIns="92812" bIns="4640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2" tIns="46406" rIns="92812" bIns="4640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2" tIns="46406" rIns="92812" bIns="4640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FE67C7C-DBF8-4236-A349-D16EC5E60F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2" tIns="46406" rIns="92812" bIns="4640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2" tIns="46406" rIns="92812" bIns="4640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2" tIns="46406" rIns="92812" bIns="464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2" tIns="46406" rIns="92812" bIns="4640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2" tIns="46406" rIns="92812" bIns="4640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3185279-9AF7-4C11-9B21-6B16B46BAA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532FE1-6ED3-4423-A6F9-144267539495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2C1E8C-802B-403F-B14F-4860730DDEBC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F11A3E-3262-43C2-90CF-428794737637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D24D34-B6FC-473A-8A5A-ADF44D776CB4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1402C11-7838-4E3D-BE47-3E815C1C68C0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031A21-B59C-4AE1-A5E7-C3B59BEC18BD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C380E3-FD35-44DA-AEFA-A072C8C472B5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B9D1EE-0909-4B01-9F00-10F4EF682B62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E7468E-2548-4A53-BE4F-E3218B82BB26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FA2073-4F46-451B-9464-49C70B5E3AE0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4376D3-4EA2-4887-94B6-E73E884FC91D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DE1788-2BC7-45EB-8D34-D4BD83A7C9EE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BE5B33-1D14-47E5-A773-83AF4D816BB8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876086-A49F-4213-9D32-73A49482CE69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97CA75E-481D-486C-8614-BE9C9E40E726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5E7197-5791-489B-9027-9B980EA94DCE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0F9D77-015E-4808-8D90-2EB1EB54ADA2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222B41-ABA6-4E73-9B15-3A37B1C864E7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41265BD-5A2A-4F12-8441-BA7985137743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FCC320-08BA-4A3B-8EBF-E3CB370F6362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u="sng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4C58FE2-4EFB-423B-B5AD-37D1813E98F7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D063AC-FE24-43B6-B24B-9351F6BAC294}" type="slidenum">
              <a:rPr lang="en-US" altLang="en-US" smtClean="0"/>
              <a:pPr/>
              <a:t>29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837A45-1479-45C0-9FBE-6BEDB4C863F5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DF30FAC-A272-41FE-ABD8-DE9C6C0D984B}" type="slidenum">
              <a:rPr lang="en-US" altLang="en-US" smtClean="0"/>
              <a:pPr/>
              <a:t>30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975D0E-8229-4E3F-BAB1-A483C0FFE5AB}" type="slidenum">
              <a:rPr lang="en-US" altLang="en-US" smtClean="0"/>
              <a:pPr/>
              <a:t>31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1168CBD-DC49-4162-A53B-719F3316EAEF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DBF608-49E6-4C34-B31A-3A51E779347A}" type="slidenum">
              <a:rPr lang="en-US" altLang="en-US" smtClean="0"/>
              <a:pPr/>
              <a:t>33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601173-F0FE-473D-94BF-B3D72451D90E}" type="slidenum">
              <a:rPr lang="en-US" altLang="en-US" smtClean="0"/>
              <a:pPr/>
              <a:t>34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915FB2-9FEF-48C6-9913-1CF775E6131E}" type="slidenum">
              <a:rPr lang="en-US" altLang="en-US" smtClean="0"/>
              <a:pPr/>
              <a:t>35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C742D9-845D-4A83-82C8-1B2EC1C2FBEE}" type="slidenum">
              <a:rPr lang="en-US" altLang="en-US" smtClean="0"/>
              <a:pPr/>
              <a:t>36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0A311B-5B49-4509-AF5A-2AFFF0CB22CD}" type="slidenum">
              <a:rPr lang="en-US" altLang="en-US" smtClean="0"/>
              <a:pPr/>
              <a:t>37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F372FB-21BC-4CF3-9576-B734CE265240}" type="slidenum">
              <a:rPr lang="en-US" altLang="en-US" smtClean="0"/>
              <a:pPr/>
              <a:t>38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299EA5-9344-4FF6-84EE-A85D69A9FEF0}" type="slidenum">
              <a:rPr lang="en-US" altLang="en-US" smtClean="0"/>
              <a:pPr/>
              <a:t>39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F24CB0-0DA1-4C3D-A5E3-A45B5F086ADB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AB0F08-B761-4E8F-9AC0-F56977FE2E48}" type="slidenum">
              <a:rPr lang="en-US" altLang="en-US" smtClean="0"/>
              <a:pPr/>
              <a:t>40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D29936C-DA56-4554-87C5-C1D35BADEC8F}" type="slidenum">
              <a:rPr lang="en-US" altLang="en-US" smtClean="0"/>
              <a:pPr/>
              <a:t>41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641CE1-19F0-41E6-AA8A-9FD0BF13D628}" type="slidenum">
              <a:rPr lang="en-US" altLang="en-US" smtClean="0"/>
              <a:pPr/>
              <a:t>42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BE4403-D5BC-4A1A-89AA-E06099BFA395}" type="slidenum">
              <a:rPr lang="en-US" altLang="en-US" smtClean="0"/>
              <a:pPr/>
              <a:t>43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D22C3A-D58C-44AC-A188-786B5B77383A}" type="slidenum">
              <a:rPr lang="en-US" altLang="en-US" smtClean="0"/>
              <a:pPr/>
              <a:t>44</a:t>
            </a:fld>
            <a:endParaRPr lang="en-US" altLang="en-US" smtClean="0"/>
          </a:p>
        </p:txBody>
      </p:sp>
      <p:sp>
        <p:nvSpPr>
          <p:cNvPr id="1044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D42073-F6CB-488B-9262-731D52FAB4D9}" type="slidenum">
              <a:rPr lang="en-US" altLang="en-US" smtClean="0"/>
              <a:pPr/>
              <a:t>45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E484B2-0020-4B70-B66B-1767B8E69378}" type="slidenum">
              <a:rPr lang="en-US" altLang="en-US" smtClean="0"/>
              <a:pPr/>
              <a:t>47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5282CB-0901-4EA5-B52E-3249F969B47E}" type="slidenum">
              <a:rPr lang="en-US" altLang="en-US" smtClean="0"/>
              <a:pPr/>
              <a:t>48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C11FEA-FAE3-4ED0-A2C6-941BC7891BE3}" type="slidenum">
              <a:rPr lang="en-US" altLang="en-US" smtClean="0"/>
              <a:pPr/>
              <a:t>49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i="1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BCC6F7-E3A9-44B3-8124-46EEA24891C1}" type="slidenum">
              <a:rPr lang="en-US" altLang="en-US" smtClean="0"/>
              <a:pPr/>
              <a:t>50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A467A0-973D-417D-A962-683B02ACE4EB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46C38B-1C69-4EE6-811D-1F28B7B65EE7}" type="slidenum">
              <a:rPr lang="en-US" altLang="en-US" smtClean="0"/>
              <a:pPr/>
              <a:t>51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C79DF1-CA7C-4B56-90E7-CAFEDDB21BB5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F208B2F-AB28-43D2-ADCB-593136E7335D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CA54F0-74E0-40DB-AE12-971841EE4AF8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678EA4-5AA3-497E-B8A7-96B5335A4309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DE9946B-8C8A-4380-B95E-21F7C021B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7AD86-0B6C-4F2E-92D3-4128F3B4C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EDA8D-38AA-49F9-8E77-FAD49283E9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1879F-9B43-4903-B441-16B716213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E8441D-B545-4C65-B9AD-D1A64D3841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115A4-1255-418F-84CB-8CB502B874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32E9C6-3F4B-4908-82DD-C803B7D08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74F8C-F068-426D-A9D2-913FB3CB5C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F12AF-F4F7-4FD0-88ED-BDCE4CDCC5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0BE843-7EC8-47FD-9CD4-932468F89C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FC89F6C-48A4-490C-BF70-C9F6CCB18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0BF1977-31B6-497C-832E-B5EEF3EB7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26" r:id="rId2"/>
    <p:sldLayoutId id="2147484133" r:id="rId3"/>
    <p:sldLayoutId id="2147484127" r:id="rId4"/>
    <p:sldLayoutId id="2147484134" r:id="rId5"/>
    <p:sldLayoutId id="2147484128" r:id="rId6"/>
    <p:sldLayoutId id="2147484129" r:id="rId7"/>
    <p:sldLayoutId id="2147484135" r:id="rId8"/>
    <p:sldLayoutId id="2147484136" r:id="rId9"/>
    <p:sldLayoutId id="2147484130" r:id="rId10"/>
    <p:sldLayoutId id="21474841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NlMHjrK7TAhUk2oMKHQMdCgMQjRwIBw&amp;url=https%3A%2F%2Fwww.medexsupply.com%2Fwound-care-applicators-bd-culturette-cultureswab-ez-collection-and-transport-system-single-swab-100-pk-x_pid-51687.html&amp;psig=AFQjCNFieqvDfFXI4UQtsOxy3xaAfEKqDw&amp;ust=149261669321342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ved=0ahUKEwiTp4nLnI3QAhUkzIMKHS-rDSIQjRwIBw&amp;url=http://archive.protomag.com/assets/a-brief-history-of-staph&amp;psig=AFQjCNGh8yqwWJe5aB3b2dSzIafShfpnZg&amp;ust=147828434906227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hnqSmzorQAhXLyoMKHVH0BN0QjRwIBw&amp;url=http://www.podiatrytoday.com/current-insights-multidisciplinary-treatment-%E2%80%A8-necrotizing-fasciitis%E2%80%A8&amp;bvm=bv.137132246,d.amc&amp;psig=AFQjCNGRmKVfSluEgjA5L7vUx8xv-CgXtA&amp;ust=1478194602370989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jR-N73nq7TAhWg0YMKHQhtDPYQjRwIBw&amp;url=http%3A%2F%2Fwww.alamy.com%2Fstock-photo%2Ffirmicutes.html&amp;psig=AFQjCNE8lvczoro5MSY6tzHdnJ4MpNC05Q&amp;ust=1492613010695935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://www.google.com/url?sa=i&amp;rct=j&amp;q=&amp;esrc=s&amp;source=images&amp;cd=&amp;cad=rja&amp;uact=8&amp;ved=0ahUKEwi3rNbDupzTAhUl2oMKHctdDVoQjRwIBw&amp;url=http%3A%2F%2Fthunderhouse4-yuri.blogspot.com%2F2010%2F11%2Fbacterial-vaginosis.html&amp;bvm=bv.152180690,d.amc&amp;psig=AFQjCNGLc0qNLa8iqyo38FJj_MOBcD1ZOQ&amp;ust=1492001917123683" TargetMode="External"/><Relationship Id="rId7" Type="http://schemas.openxmlformats.org/officeDocument/2006/relationships/hyperlink" Target="http://www.google.com/url?sa=i&amp;rct=j&amp;q=&amp;esrc=s&amp;source=images&amp;cd=&amp;cad=rja&amp;uact=8&amp;ved=0ahUKEwjdm5fuu5zTAhWH34MKHeG6BPQQjRwIBw&amp;url=http%3A%2F%2Fwww.geocities.ws%2Fjennifer_jalan%2Fdiphtheria.html&amp;bvm=bv.152180690,d.amc&amp;psig=AFQjCNEtBTww28ovegQ8Y424sakCuoTbuQ&amp;ust=1492002246209785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recipes.howstuffworks.com/how-to-make-yogurt.htm" TargetMode="Externa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http://www.gettyimages.com/detail/news-photo/this-gram-stained-photomicrograph-depicts-numerous-gram-news-photo/509391900" TargetMode="Externa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hyperlink" Target="http://www.google.com/url?sa=i&amp;rct=j&amp;q=&amp;esrc=s&amp;source=images&amp;cd=&amp;cad=rja&amp;uact=8&amp;ved=0ahUKEwjy-NTkxZrTAhWG7YMKHVhPAQgQjRwIBw&amp;url=http%3A%2F%2Fmicrobe-canvas.com%2FBacteria%2Fgram-negative-rods%2Fobligate-aerobic-3%2Foxidase-positive-2%2Fcolistin-resistant-4%2Fburkholderia-cepacia.html&amp;psig=AFQjCNHpDDjoI53_gkQ-791DF3usrVsKsA&amp;ust=1491936156102325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G_o6LxJrTAhXMz4MKHYi3Ds8QjRwIBw&amp;url=http%3A%2F%2Fmicrobe-canvas.com%2FBacteria%2Fgram-negative-rods%2Fmicroaerophilic%2Foxidase-positive-6%2Fcells-curved%2Fcampylobacter-jejuni.html&amp;psig=AFQjCNHtIg5jyx5zjBdC22VsOlq2hRFh1g&amp;ust=1491935691974697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.com/lessons/Ka9m2zlJHMANtw/ham-hamburger-beef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://www.google.com/url?sa=i&amp;rct=j&amp;q=&amp;esrc=s&amp;source=images&amp;cd=&amp;cad=rja&amp;uact=8&amp;ved=0ahUKEwif2_b3vJzTAhVp5YMKHV9xCMoQjRwIBw&amp;url=http%3A%2F%2Fwww.proprofs.com%2Fflashcards%2Fstory.php%3Ftitle%3Dbug-list-normal-flora&amp;psig=AFQjCNEsZ1MOHAp_pJp9b4OErcWbrY0dMw&amp;ust=1492002574484368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jKwsrIvZzTAhUhyoMKHQDNBV4QjRwIBw&amp;url=http%3A%2F%2Fwww.imgrum.net%2Fuser%2Felizabeth.et%2F15316775%2F1038844682028434035_15316775&amp;bvm=bv.152180690,d.amc&amp;psig=AFQjCNGZmJi3Vssk2nhRlUSw92v4Ggolww&amp;ust=1492002678297201" TargetMode="External"/><Relationship Id="rId5" Type="http://schemas.openxmlformats.org/officeDocument/2006/relationships/image" Target="../media/image54.jpeg"/><Relationship Id="rId4" Type="http://schemas.openxmlformats.org/officeDocument/2006/relationships/hyperlink" Target="http://www.google.com/url?sa=i&amp;rct=j&amp;q=&amp;esrc=s&amp;source=images&amp;cd=&amp;ved=0ahUKEwif2_b3vJzTAhVp5YMKHV9xCMoQjRwIBw&amp;url=http%3A%2F%2Fwww.proprofs.com%2Fflashcards%2Fstory.php%3Ftitle%3Dbug-list-normal-flora&amp;psig=AFQjCNEsZ1MOHAp_pJp9b4OErcWbrY0dMw&amp;ust=1492002574484368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Y1MiSxprTAhVl9YMKHSQ7B9sQjRwIBw&amp;url=http%3A%2F%2Fwww.antimicrobe.org%2Fnew%2Fprintout%2Fe8printout%2Fe8SkinRash.htm&amp;psig=AFQjCNG7vR4XlhLMsN4I8oyBB8MkUPmVcw&amp;ust=1491936328455062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qp7_9qa7TAhVs4IMKHZrxD5gQjRwIBw&amp;url=http%3A%2F%2Fwww.alamy.com%2Fstock-photo-cartoon-caricature-of-colorful-germs-or-bacteria-under-microscope-125169781.html&amp;psig=AFQjCNH2hmPMCPuZdKGBtWhBzkQDci8DvQ&amp;ust=149261591729889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thinglink.com/scene/756181200392945665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http://www.nejm.org/doi/full/10.1056/NEJM19940922331120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joqb72wJzTAhWCxYMKHQVDCsMQjRwIBw&amp;url=http%3A%2F%2Fwww.everydayhealth.com%2Fskin-and-beauty-pictures%2F18-home-cures-for-mosquito-bite-itch.aspx&amp;bvm=bv.152180690,d.amc&amp;psig=AFQjCNEfYQtG95mx_T7kKys0eQYnXqRrMg&amp;ust=1492003661675050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hyperlink" Target="http://www.google.com/url?sa=i&amp;rct=j&amp;q=&amp;esrc=s&amp;source=images&amp;cd=&amp;cad=rja&amp;uact=8&amp;ved=0ahUKEwiC9cPQwZzTAhUF8YMKHZO7B6AQjRwIBw&amp;url=http%3A%2F%2Fwww.smithsonianmag.com%2Fscience-nature%2F11-reasons-love-bacteria-fungi-and-spores-180955627%2F&amp;bvm=bv.152180690,d.amc&amp;psig=AFQjCNEykEbnbopYe4bbpEdELzFOR_5yfQ&amp;ust=1492003847550967" TargetMode="External"/><Relationship Id="rId7" Type="http://schemas.openxmlformats.org/officeDocument/2006/relationships/hyperlink" Target="http://www.google.com/url?sa=i&amp;rct=j&amp;q=&amp;esrc=s&amp;source=images&amp;cd=&amp;cad=rja&amp;uact=8&amp;ved=0ahUKEwiwm_GHwpzTAhWI7oMKHYqdDfkQjRwIBw&amp;url=http%3A%2F%2Fwww.webmd.com%2Fskin-problems-and-treatments%2Fss%2Fslideshow-ringworm&amp;bvm=bv.152180690,d.amc&amp;psig=AFQjCNFphoBvD82vWG7OFpqPJaZAAX3TnQ&amp;ust=1492003962162646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hyperlink" Target="http://www.google.com/url?sa=i&amp;rct=j&amp;q=&amp;esrc=s&amp;source=images&amp;cd=&amp;cad=rja&amp;uact=8&amp;ved=0ahUKEwiGio_0wZzTAhVI6oMKHelJCGcQjRwIBw&amp;url=http%3A%2F%2Fwww.edu.pe.ca%2Fsouthernkings%2Fmicrofungi.htm&amp;bvm=bv.152180690,d.amc&amp;psig=AFQjCNEykEbnbopYe4bbpEdELzFOR_5yfQ&amp;ust=1492003847550967" TargetMode="External"/><Relationship Id="rId10" Type="http://schemas.openxmlformats.org/officeDocument/2006/relationships/image" Target="../media/image89.png"/><Relationship Id="rId4" Type="http://schemas.openxmlformats.org/officeDocument/2006/relationships/image" Target="../media/image85.jpeg"/><Relationship Id="rId9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su.edu/faculty/chamberlain/website/gallery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www.google.com/url?sa=i&amp;rct=j&amp;q=&amp;esrc=s&amp;source=images&amp;cd=&amp;cad=rja&amp;uact=8&amp;ved=0ahUKEwj7oLiv8rDSAhUm44MKHeauDz0QjRwIBQ&amp;url=http%3A%2F%2Ftextbookofbacteriology.net%2FBacillus.html&amp;psig=AFQjCNGboOmbk1e-C2jOZX10usllsmy3Xg&amp;ust=1488306089381729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Microbiology: What You Don’t Necessarily Learn in School.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17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10013" y="3736975"/>
            <a:ext cx="1704975" cy="954088"/>
          </a:xfrm>
          <a:noFill/>
        </p:spPr>
      </p:pic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752600"/>
            <a:ext cx="6629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0CC0006-AD76-4E06-9037-ECB44149E6B2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</a:rPr>
              <a:t>Knowledge check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1336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3A1AACCE-F62F-41FA-A3BC-5DC9B58DB154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685800" y="990600"/>
            <a:ext cx="7391400" cy="5715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defRPr/>
            </a:pPr>
            <a:endParaRPr lang="en-US" altLang="en-US" b="1" dirty="0" smtClean="0"/>
          </a:p>
          <a:p>
            <a:pPr>
              <a:defRPr/>
            </a:pPr>
            <a:r>
              <a:rPr lang="en-US" altLang="en-US" b="1" dirty="0" smtClean="0"/>
              <a:t>John Doe</a:t>
            </a:r>
          </a:p>
          <a:p>
            <a:pPr>
              <a:defRPr/>
            </a:pPr>
            <a:r>
              <a:rPr lang="en-US" altLang="en-US" b="1" dirty="0" smtClean="0"/>
              <a:t>Expectorated Sputum Culture</a:t>
            </a:r>
          </a:p>
          <a:p>
            <a:pPr>
              <a:defRPr/>
            </a:pPr>
            <a:endParaRPr lang="en-US" altLang="en-US" b="1" dirty="0" smtClean="0"/>
          </a:p>
          <a:p>
            <a:pPr>
              <a:defRPr/>
            </a:pPr>
            <a:r>
              <a:rPr lang="en-US" altLang="en-US" u="sng" dirty="0" smtClean="0"/>
              <a:t>Gram Stain:</a:t>
            </a:r>
          </a:p>
          <a:p>
            <a:pPr marL="392113" lvl="1" indent="0">
              <a:buFont typeface="Verdana" pitchFamily="34" charset="0"/>
              <a:buNone/>
              <a:defRPr/>
            </a:pPr>
            <a:r>
              <a:rPr lang="en-US" altLang="en-US" dirty="0" smtClean="0"/>
              <a:t>	Many WBC’s</a:t>
            </a:r>
          </a:p>
          <a:p>
            <a:pPr marL="392113" lvl="1" indent="0">
              <a:buFont typeface="Verdana" pitchFamily="34" charset="0"/>
              <a:buNone/>
              <a:defRPr/>
            </a:pPr>
            <a:r>
              <a:rPr lang="en-US" altLang="en-US" dirty="0" smtClean="0"/>
              <a:t>	Many encapsulated gram positive cocci              	in pairs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Lab Report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7412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14C3C0D8-5BD2-4676-AB37-0A9F1D4E8094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1488" y="460375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382000" cy="5224462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Aerobic</a:t>
            </a:r>
          </a:p>
          <a:p>
            <a:pPr lvl="1">
              <a:defRPr/>
            </a:pPr>
            <a:r>
              <a:rPr lang="en-US" altLang="en-US" dirty="0" smtClean="0"/>
              <a:t>Require air or oxygen to grow</a:t>
            </a:r>
          </a:p>
          <a:p>
            <a:pPr lvl="1">
              <a:defRPr/>
            </a:pPr>
            <a:r>
              <a:rPr lang="en-US" altLang="en-US" dirty="0" smtClean="0"/>
              <a:t>Staph, Strep, Enterobacter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Anaerobic</a:t>
            </a:r>
          </a:p>
          <a:p>
            <a:pPr lvl="1">
              <a:defRPr/>
            </a:pPr>
            <a:r>
              <a:rPr lang="en-US" altLang="en-US" dirty="0" smtClean="0"/>
              <a:t>Unable to tolerate air or oxygen</a:t>
            </a:r>
          </a:p>
          <a:p>
            <a:pPr lvl="1">
              <a:defRPr/>
            </a:pPr>
            <a:r>
              <a:rPr lang="en-US" altLang="en-US" dirty="0" smtClean="0"/>
              <a:t>Clostridium, </a:t>
            </a:r>
            <a:r>
              <a:rPr lang="en-US" altLang="en-US" dirty="0" err="1" smtClean="0"/>
              <a:t>Bacteroides</a:t>
            </a:r>
            <a:r>
              <a:rPr lang="en-US" altLang="en-US" dirty="0" smtClean="0"/>
              <a:t>, Fusobacterium</a:t>
            </a:r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r>
              <a:rPr lang="en-US" altLang="en-US" dirty="0" smtClean="0"/>
              <a:t>Facultative anaerobes</a:t>
            </a:r>
          </a:p>
          <a:p>
            <a:pPr marL="392113" lvl="1" indent="0">
              <a:buFont typeface="Verdana" pitchFamily="34" charset="0"/>
              <a:buNone/>
              <a:defRPr/>
            </a:pPr>
            <a:r>
              <a:rPr lang="en-US" altLang="en-US" dirty="0"/>
              <a:t> </a:t>
            </a:r>
            <a:r>
              <a:rPr lang="en-US" altLang="en-US" dirty="0" smtClean="0"/>
              <a:t>    Able to tolerate lack of oxygen for a period of time</a:t>
            </a:r>
          </a:p>
          <a:p>
            <a:pPr marL="392113" lvl="1" indent="0">
              <a:buFont typeface="Verdana" pitchFamily="34" charset="0"/>
              <a:buNone/>
              <a:defRPr/>
            </a:pPr>
            <a:r>
              <a:rPr lang="en-US" altLang="en-US" dirty="0"/>
              <a:t>	</a:t>
            </a:r>
            <a:endParaRPr lang="en-US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Tolerance</a:t>
            </a:r>
            <a:endParaRPr lang="en-US" dirty="0"/>
          </a:p>
        </p:txBody>
      </p:sp>
      <p:sp>
        <p:nvSpPr>
          <p:cNvPr id="1843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0C5630CB-9A94-4489-8075-A3DDBC3AA331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altLang="en-US" dirty="0" smtClean="0"/>
              <a:t>IgG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dirty="0" smtClean="0"/>
              <a:t>Recent or past infection</a:t>
            </a:r>
          </a:p>
          <a:p>
            <a:pPr algn="ctr">
              <a:buFont typeface="Arial" charset="0"/>
              <a:buChar char="•"/>
              <a:defRPr/>
            </a:pPr>
            <a:endParaRPr lang="en-US" altLang="en-US" sz="2800" dirty="0" smtClean="0"/>
          </a:p>
          <a:p>
            <a:pPr>
              <a:buFont typeface="Arial" charset="0"/>
              <a:buChar char="•"/>
              <a:defRPr/>
            </a:pPr>
            <a:r>
              <a:rPr lang="en-US" altLang="en-US" dirty="0" smtClean="0"/>
              <a:t>IgM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dirty="0" smtClean="0"/>
              <a:t>Infection is developing, 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altLang="en-US" sz="2400" dirty="0" smtClean="0"/>
              <a:t>       or current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US" altLang="en-US" dirty="0" smtClean="0"/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altLang="en-US" dirty="0" smtClean="0"/>
              <a:t>Order both!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Antibody Testing</a:t>
            </a:r>
            <a:endParaRPr lang="en-US" dirty="0"/>
          </a:p>
        </p:txBody>
      </p:sp>
      <p:sp>
        <p:nvSpPr>
          <p:cNvPr id="1946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C9631E9-46BD-4E25-A31A-43F6CFAFAEBE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676400"/>
            <a:ext cx="27051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Cause tissue damage</a:t>
            </a:r>
          </a:p>
          <a:p>
            <a:pPr>
              <a:defRPr/>
            </a:pPr>
            <a:r>
              <a:rPr lang="en-US" dirty="0" smtClean="0"/>
              <a:t>Disable the immune system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Exotoxins</a:t>
            </a:r>
          </a:p>
          <a:p>
            <a:pPr lvl="1">
              <a:defRPr/>
            </a:pPr>
            <a:r>
              <a:rPr lang="en-US" dirty="0" smtClean="0"/>
              <a:t>Secreted and released outside the cell</a:t>
            </a:r>
          </a:p>
          <a:p>
            <a:pPr lvl="1">
              <a:defRPr/>
            </a:pPr>
            <a:r>
              <a:rPr lang="en-US" dirty="0" smtClean="0"/>
              <a:t>Usually no fever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Endotoxins</a:t>
            </a:r>
          </a:p>
          <a:p>
            <a:pPr lvl="1">
              <a:defRPr/>
            </a:pPr>
            <a:r>
              <a:rPr lang="en-US" dirty="0" smtClean="0"/>
              <a:t>Located in the cell</a:t>
            </a:r>
          </a:p>
          <a:p>
            <a:pPr lvl="1">
              <a:defRPr/>
            </a:pPr>
            <a:r>
              <a:rPr lang="en-US" dirty="0" smtClean="0"/>
              <a:t>Cause fever and hypotension</a:t>
            </a:r>
          </a:p>
          <a:p>
            <a:pPr marL="392113" lvl="1" indent="0">
              <a:buFont typeface="Verdana" pitchFamily="34" charset="0"/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Toxins</a:t>
            </a:r>
            <a:endParaRPr 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C6B672B9-B053-4872-B6D5-74769D54CA3B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Normal Flora 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dirty="0" smtClean="0"/>
              <a:t>     Also called commensal organisms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dirty="0" smtClean="0"/>
              <a:t>     Harmless</a:t>
            </a:r>
          </a:p>
          <a:p>
            <a:pPr lvl="1">
              <a:defRPr/>
            </a:pPr>
            <a:r>
              <a:rPr lang="en-US" sz="2800" dirty="0" smtClean="0"/>
              <a:t>May be beneficial in their normal location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Pathogenic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dirty="0" smtClean="0"/>
              <a:t>	Can produce disease if produced in a  	foreign location in large numbers, and if 	predisposing factors are present.</a:t>
            </a:r>
          </a:p>
          <a:p>
            <a:pPr lvl="1">
              <a:defRPr/>
            </a:pPr>
            <a:endParaRPr lang="en-US" dirty="0"/>
          </a:p>
          <a:p>
            <a:pPr marL="392113" lvl="1" indent="0">
              <a:buFont typeface="Verdana" pitchFamily="34" charset="0"/>
              <a:buNone/>
              <a:defRPr/>
            </a:pPr>
            <a:endParaRPr lang="en-US" dirty="0" smtClean="0"/>
          </a:p>
          <a:p>
            <a:pPr marL="392113" lvl="1" indent="0">
              <a:buFont typeface="Verdana" pitchFamily="34" charset="0"/>
              <a:buNone/>
              <a:defRPr/>
            </a:pPr>
            <a:endParaRPr lang="en-US" dirty="0"/>
          </a:p>
          <a:p>
            <a:pPr marL="392113" lvl="1" indent="0">
              <a:buFont typeface="Verdana" pitchFamily="34" charset="0"/>
              <a:buNone/>
              <a:defRPr/>
            </a:pPr>
            <a:endParaRPr lang="en-US" dirty="0" smtClean="0"/>
          </a:p>
          <a:p>
            <a:pPr marL="392113" lvl="1" indent="0">
              <a:buFont typeface="Verdana" pitchFamily="34" charset="0"/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Bacterial Flora</a:t>
            </a:r>
            <a:endParaRPr 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86ECC32-B43C-43CF-B9FC-CED3E50C8780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381000" y="13668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Collection</a:t>
            </a:r>
          </a:p>
          <a:p>
            <a:pPr lvl="1">
              <a:defRPr/>
            </a:pPr>
            <a:r>
              <a:rPr lang="en-US" altLang="en-US" dirty="0" smtClean="0"/>
              <a:t>Before antibiotics</a:t>
            </a:r>
          </a:p>
          <a:p>
            <a:pPr lvl="1">
              <a:defRPr/>
            </a:pPr>
            <a:r>
              <a:rPr lang="en-US" altLang="en-US" dirty="0" smtClean="0"/>
              <a:t>Site selection</a:t>
            </a:r>
          </a:p>
          <a:p>
            <a:pPr lvl="1">
              <a:defRPr/>
            </a:pPr>
            <a:r>
              <a:rPr lang="en-US" altLang="en-US" dirty="0" smtClean="0"/>
              <a:t>Technique</a:t>
            </a:r>
          </a:p>
          <a:p>
            <a:pPr lvl="1">
              <a:defRPr/>
            </a:pPr>
            <a:r>
              <a:rPr lang="en-US" altLang="en-US" dirty="0" smtClean="0"/>
              <a:t>Aerobic vs. anaerobic </a:t>
            </a:r>
          </a:p>
          <a:p>
            <a:pPr lvl="1"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Transport</a:t>
            </a:r>
          </a:p>
          <a:p>
            <a:pPr lvl="1">
              <a:defRPr/>
            </a:pPr>
            <a:r>
              <a:rPr lang="en-US" altLang="en-US" dirty="0" smtClean="0"/>
              <a:t>Appropriate media</a:t>
            </a:r>
          </a:p>
          <a:p>
            <a:pPr lvl="1">
              <a:defRPr/>
            </a:pPr>
            <a:r>
              <a:rPr lang="en-US" altLang="en-US" dirty="0" smtClean="0"/>
              <a:t>Ice?</a:t>
            </a:r>
          </a:p>
          <a:p>
            <a:pPr lvl="1">
              <a:defRPr/>
            </a:pPr>
            <a:r>
              <a:rPr lang="en-US" altLang="en-US" dirty="0" smtClean="0"/>
              <a:t>ASAP or STAT</a:t>
            </a:r>
          </a:p>
          <a:p>
            <a:pPr lvl="1">
              <a:defRPr/>
            </a:pPr>
            <a:endParaRPr lang="en-US" altLang="en-US" dirty="0"/>
          </a:p>
          <a:p>
            <a:pPr lvl="3">
              <a:defRPr/>
            </a:pPr>
            <a:r>
              <a:rPr lang="en-US" altLang="en-US" sz="2800" dirty="0" smtClean="0"/>
              <a:t>TALK TO THE MICROBIOLOGY LAB!</a:t>
            </a:r>
          </a:p>
          <a:p>
            <a:pPr marL="392113" lvl="1" indent="0">
              <a:buFont typeface="Verdana" pitchFamily="34" charset="0"/>
              <a:buNone/>
              <a:defRPr/>
            </a:pPr>
            <a:endParaRPr lang="en-US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Culture Specimen Collection</a:t>
            </a:r>
            <a:endParaRPr lang="en-US" dirty="0"/>
          </a:p>
        </p:txBody>
      </p:sp>
      <p:sp>
        <p:nvSpPr>
          <p:cNvPr id="2253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7929351A-912F-4048-8CD0-7A3729E09367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pic>
        <p:nvPicPr>
          <p:cNvPr id="22533" name="Picture 6" descr="Image result for culturett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0"/>
            <a:ext cx="3124200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219200"/>
            <a:ext cx="6934200" cy="44196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b="1" dirty="0" smtClean="0"/>
              <a:t>Mary Smith</a:t>
            </a:r>
          </a:p>
          <a:p>
            <a:pPr>
              <a:defRPr/>
            </a:pPr>
            <a:r>
              <a:rPr lang="en-US" b="1" dirty="0" smtClean="0"/>
              <a:t>Wound Culture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u="sng" dirty="0" smtClean="0"/>
              <a:t>Gram Stain:</a:t>
            </a:r>
          </a:p>
          <a:p>
            <a:pPr lvl="1">
              <a:defRPr/>
            </a:pPr>
            <a:r>
              <a:rPr lang="en-US" dirty="0" smtClean="0"/>
              <a:t>Few WBCs</a:t>
            </a:r>
          </a:p>
          <a:p>
            <a:pPr lvl="1">
              <a:defRPr/>
            </a:pPr>
            <a:r>
              <a:rPr lang="en-US" dirty="0" smtClean="0"/>
              <a:t>Moderate Gram negative bacilli</a:t>
            </a:r>
          </a:p>
          <a:p>
            <a:pPr lvl="1">
              <a:defRPr/>
            </a:pPr>
            <a:r>
              <a:rPr lang="en-US" dirty="0" smtClean="0"/>
              <a:t>Moderate Gram positive bacilli</a:t>
            </a:r>
          </a:p>
          <a:p>
            <a:pPr lvl="1">
              <a:defRPr/>
            </a:pPr>
            <a:r>
              <a:rPr lang="en-US" dirty="0" smtClean="0"/>
              <a:t>Few Gram positive cocci</a:t>
            </a:r>
          </a:p>
          <a:p>
            <a:pPr lvl="1">
              <a:defRPr/>
            </a:pPr>
            <a:r>
              <a:rPr lang="en-US" dirty="0" smtClean="0"/>
              <a:t>Moderate </a:t>
            </a:r>
            <a:r>
              <a:rPr lang="en-US" dirty="0" err="1" smtClean="0"/>
              <a:t>diptheroids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Lab Report</a:t>
            </a:r>
            <a:endParaRPr lang="en-US" dirty="0"/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40F7F9A3-BEF4-427F-8BB1-2013A017B4B2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76400"/>
            <a:ext cx="22955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Laboratory test to determine if an organism can be effectively treated with a particular antibiotic.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Factors that determine testing:</a:t>
            </a:r>
          </a:p>
          <a:p>
            <a:pPr lvl="1">
              <a:defRPr/>
            </a:pPr>
            <a:r>
              <a:rPr lang="en-US" dirty="0" smtClean="0"/>
              <a:t>Body site from which the organism is isolated</a:t>
            </a:r>
          </a:p>
          <a:p>
            <a:pPr lvl="1">
              <a:defRPr/>
            </a:pPr>
            <a:r>
              <a:rPr lang="en-US" dirty="0" smtClean="0"/>
              <a:t>Presence of bacteria</a:t>
            </a:r>
          </a:p>
          <a:p>
            <a:pPr lvl="1">
              <a:defRPr/>
            </a:pPr>
            <a:r>
              <a:rPr lang="en-US" dirty="0" smtClean="0"/>
              <a:t>Quality of the specimen</a:t>
            </a:r>
          </a:p>
          <a:p>
            <a:pPr lvl="1">
              <a:defRPr/>
            </a:pPr>
            <a:r>
              <a:rPr lang="en-US" dirty="0" smtClean="0"/>
              <a:t>The host’s status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Susceptibility Testing</a:t>
            </a:r>
            <a:endParaRPr 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FB9E6EB-577A-42B3-9E46-36C1A52C1EF3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5148262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MIC – the lowest concentration of antimicrobial agent required to inhibit the growth of the organism.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smtClean="0"/>
              <a:t>S –I –R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sz="2400" dirty="0" smtClean="0"/>
              <a:t>   The clinical interpretation for the patient to 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sz="2400" dirty="0" smtClean="0"/>
              <a:t>    </a:t>
            </a:r>
            <a:r>
              <a:rPr lang="en-US" sz="2400" dirty="0"/>
              <a:t>respond to therapy.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sz="2400" dirty="0" smtClean="0"/>
              <a:t>    “Growth vs. </a:t>
            </a:r>
            <a:r>
              <a:rPr lang="en-US" sz="2400" dirty="0"/>
              <a:t>N</a:t>
            </a:r>
            <a:r>
              <a:rPr lang="en-US" sz="2400" dirty="0" smtClean="0"/>
              <a:t>o Growth”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US" sz="2400" dirty="0"/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sz="2400" dirty="0" smtClean="0"/>
              <a:t>	Beta-lactamase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sz="2400" dirty="0" smtClean="0"/>
              <a:t>	An enzyme produced by the organism that 	    inactivates ampicillin.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US" dirty="0" smtClean="0"/>
          </a:p>
          <a:p>
            <a:pPr marL="109537" indent="0">
              <a:buFont typeface="Wingdings 3" pitchFamily="18" charset="2"/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Sensitivity Report</a:t>
            </a:r>
            <a:endParaRPr 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1BD83EC5-E262-465E-993C-1F8FD694A6F3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Demonstrate a basic understanding of commonly encountered organisms in the healthcare setting.</a:t>
            </a: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Discuss the importance of reviewing and interpreting Microbiology lab results.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 smtClean="0"/>
              <a:t>Give examples of pathogenic vs. non-pathogenic bacteria.</a:t>
            </a:r>
          </a:p>
          <a:p>
            <a:pPr>
              <a:defRPr/>
            </a:pPr>
            <a:endParaRPr lang="en-US" altLang="en-US" dirty="0"/>
          </a:p>
          <a:p>
            <a:pPr marL="109537" indent="0">
              <a:buFont typeface="Wingdings 3" pitchFamily="18" charset="2"/>
              <a:buNone/>
              <a:defRPr/>
            </a:pPr>
            <a:endParaRPr lang="en-US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74C6CBB-9BBA-4361-B4F3-39BFD4D4D5F8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MRSA</a:t>
            </a:r>
          </a:p>
          <a:p>
            <a:r>
              <a:rPr lang="en-US" altLang="en-US" smtClean="0"/>
              <a:t>VRE</a:t>
            </a:r>
          </a:p>
          <a:p>
            <a:r>
              <a:rPr lang="en-US" altLang="en-US" smtClean="0"/>
              <a:t>ESBL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CRE *</a:t>
            </a:r>
          </a:p>
          <a:p>
            <a:r>
              <a:rPr lang="en-US" altLang="en-US" smtClean="0"/>
              <a:t>Neisseria gonorrhoeae *</a:t>
            </a:r>
          </a:p>
          <a:p>
            <a:r>
              <a:rPr lang="en-US" altLang="en-US" smtClean="0"/>
              <a:t>Acinetobacter *</a:t>
            </a:r>
          </a:p>
          <a:p>
            <a:r>
              <a:rPr lang="en-US" altLang="en-US" smtClean="0"/>
              <a:t>Pseudomonas *</a:t>
            </a:r>
          </a:p>
          <a:p>
            <a:r>
              <a:rPr lang="en-US" altLang="en-US" smtClean="0"/>
              <a:t>Salmonella *</a:t>
            </a:r>
          </a:p>
          <a:p>
            <a:r>
              <a:rPr lang="en-US" altLang="en-US" smtClean="0"/>
              <a:t>Tuberculosis *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Multiple-drug Resistant Organisms</a:t>
            </a: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C902DABA-6054-4C15-A291-DCC51ECF1B04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</a:rPr>
              <a:t>Knowledge check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1336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B9D59D3-60F3-46C4-924F-238F53269C0B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398588"/>
            <a:ext cx="7543800" cy="53070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en-US" b="1" dirty="0" smtClean="0"/>
              <a:t>Sarah Brown</a:t>
            </a:r>
          </a:p>
          <a:p>
            <a:pPr>
              <a:defRPr/>
            </a:pPr>
            <a:r>
              <a:rPr lang="en-US" b="1" dirty="0" smtClean="0"/>
              <a:t>Abdominal Wound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u="sng" dirty="0" smtClean="0"/>
              <a:t>Gram Stain</a:t>
            </a:r>
            <a:r>
              <a:rPr lang="en-US" dirty="0" smtClean="0"/>
              <a:t>:                       </a:t>
            </a:r>
          </a:p>
          <a:p>
            <a:pPr>
              <a:defRPr/>
            </a:pPr>
            <a:r>
              <a:rPr lang="en-US" dirty="0" smtClean="0"/>
              <a:t>Few white blood cells</a:t>
            </a:r>
          </a:p>
          <a:p>
            <a:pPr>
              <a:defRPr/>
            </a:pPr>
            <a:r>
              <a:rPr lang="en-US" dirty="0" smtClean="0"/>
              <a:t>Many gram negative bacilli</a:t>
            </a:r>
          </a:p>
          <a:p>
            <a:pPr>
              <a:defRPr/>
            </a:pPr>
            <a:r>
              <a:rPr lang="en-US" dirty="0" smtClean="0"/>
              <a:t>Few gram positive cocci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Preliminary report:</a:t>
            </a:r>
          </a:p>
          <a:p>
            <a:pPr>
              <a:defRPr/>
            </a:pPr>
            <a:r>
              <a:rPr lang="en-US" dirty="0" smtClean="0"/>
              <a:t>Moderate lactose fermenting bacilli</a:t>
            </a:r>
          </a:p>
          <a:p>
            <a:pPr>
              <a:defRPr/>
            </a:pPr>
            <a:r>
              <a:rPr lang="en-US" dirty="0" smtClean="0"/>
              <a:t>ID and Sensitivity to follow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Lab Culture and Sensitivity Report</a:t>
            </a:r>
            <a:endParaRPr lang="en-US" dirty="0"/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34FF6018-D869-45A4-B995-6054BAD06D35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600200"/>
            <a:ext cx="2495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371600"/>
            <a:ext cx="7543800" cy="530701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en-US" b="1" dirty="0" smtClean="0"/>
              <a:t>Sarah Brown</a:t>
            </a:r>
          </a:p>
          <a:p>
            <a:pPr>
              <a:defRPr/>
            </a:pPr>
            <a:r>
              <a:rPr lang="en-US" b="1" dirty="0" smtClean="0"/>
              <a:t>Abdominal Wound:</a:t>
            </a:r>
          </a:p>
          <a:p>
            <a:pPr>
              <a:defRPr/>
            </a:pPr>
            <a:r>
              <a:rPr lang="en-US" b="1" dirty="0"/>
              <a:t> </a:t>
            </a:r>
            <a:r>
              <a:rPr lang="en-US" b="1" dirty="0" smtClean="0"/>
              <a:t>  RLQ abscess – from OR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sz="2000" u="sng" dirty="0" smtClean="0"/>
              <a:t>Gram Stain</a:t>
            </a:r>
            <a:r>
              <a:rPr lang="en-US" sz="2000" dirty="0" smtClean="0"/>
              <a:t>:                       </a:t>
            </a:r>
          </a:p>
          <a:p>
            <a:pPr>
              <a:defRPr/>
            </a:pPr>
            <a:r>
              <a:rPr lang="en-US" sz="2000" dirty="0" smtClean="0"/>
              <a:t>Few white blood cells</a:t>
            </a:r>
          </a:p>
          <a:p>
            <a:pPr>
              <a:defRPr/>
            </a:pPr>
            <a:r>
              <a:rPr lang="en-US" sz="2000" dirty="0" smtClean="0"/>
              <a:t>Many gram negative bacilli</a:t>
            </a:r>
          </a:p>
          <a:p>
            <a:pPr>
              <a:defRPr/>
            </a:pPr>
            <a:r>
              <a:rPr lang="en-US" sz="2000" dirty="0" smtClean="0"/>
              <a:t>Few gram positive cocci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400" dirty="0" smtClean="0"/>
              <a:t>Preliminary report:</a:t>
            </a:r>
          </a:p>
          <a:p>
            <a:pPr>
              <a:defRPr/>
            </a:pPr>
            <a:r>
              <a:rPr lang="en-US" sz="2400" dirty="0" smtClean="0"/>
              <a:t>Many E. coli</a:t>
            </a:r>
          </a:p>
          <a:p>
            <a:pPr>
              <a:defRPr/>
            </a:pPr>
            <a:r>
              <a:rPr lang="en-US" sz="2400" dirty="0" smtClean="0"/>
              <a:t>Few Group A strep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sz="2400" dirty="0" smtClean="0"/>
              <a:t>*   Sensitivity to follow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Lab Culture and Sensitivity Report</a:t>
            </a:r>
            <a:endParaRPr lang="en-US" dirty="0"/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C1E5D77D-1153-437C-9CA2-5C443931514D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763963"/>
            <a:ext cx="2495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>
            <a:off x="5867400" y="1981200"/>
            <a:ext cx="484632" cy="978408"/>
          </a:xfrm>
          <a:prstGeom prst="downArrow">
            <a:avLst/>
          </a:prstGeom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398588"/>
            <a:ext cx="7543800" cy="53070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en-US" b="1" dirty="0" smtClean="0"/>
              <a:t>Sarah Brown</a:t>
            </a:r>
          </a:p>
          <a:p>
            <a:pPr>
              <a:defRPr/>
            </a:pPr>
            <a:r>
              <a:rPr lang="en-US" b="1" dirty="0" smtClean="0"/>
              <a:t>Abdominal Wound:</a:t>
            </a:r>
          </a:p>
          <a:p>
            <a:pPr>
              <a:defRPr/>
            </a:pPr>
            <a:r>
              <a:rPr lang="en-US" b="1" dirty="0"/>
              <a:t> </a:t>
            </a:r>
            <a:r>
              <a:rPr lang="en-US" b="1" dirty="0" smtClean="0"/>
              <a:t>  RLQ abscess – from OR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sz="2000" u="sng" dirty="0" smtClean="0"/>
              <a:t>Gram Stain</a:t>
            </a:r>
            <a:r>
              <a:rPr lang="en-US" sz="2000" dirty="0" smtClean="0"/>
              <a:t>:                       </a:t>
            </a:r>
          </a:p>
          <a:p>
            <a:pPr>
              <a:defRPr/>
            </a:pPr>
            <a:r>
              <a:rPr lang="en-US" sz="2000" dirty="0" smtClean="0"/>
              <a:t>Few white blood cells</a:t>
            </a:r>
          </a:p>
          <a:p>
            <a:pPr>
              <a:defRPr/>
            </a:pPr>
            <a:r>
              <a:rPr lang="en-US" sz="2000" dirty="0" smtClean="0"/>
              <a:t>Many gram negative bacilli</a:t>
            </a:r>
          </a:p>
          <a:p>
            <a:pPr>
              <a:defRPr/>
            </a:pPr>
            <a:r>
              <a:rPr lang="en-US" sz="2000" dirty="0" smtClean="0"/>
              <a:t>Few gram positive cocci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400" dirty="0" smtClean="0"/>
              <a:t>Many E. coli</a:t>
            </a:r>
          </a:p>
          <a:p>
            <a:pPr>
              <a:defRPr/>
            </a:pPr>
            <a:r>
              <a:rPr lang="en-US" sz="2400" dirty="0" smtClean="0"/>
              <a:t>Few Group A strep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Sensitivity: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E. coli resistant to </a:t>
            </a:r>
            <a:r>
              <a:rPr lang="en-US" dirty="0" err="1" smtClean="0"/>
              <a:t>Imipenum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Lab Culture and Sensitivity Report</a:t>
            </a:r>
            <a:endParaRPr lang="en-US" dirty="0"/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39E56278-CFFC-42B3-A638-C5F73631FE18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95600"/>
            <a:ext cx="2495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>
            <a:off x="6324600" y="5257800"/>
            <a:ext cx="484632" cy="978408"/>
          </a:xfrm>
          <a:prstGeom prst="downArrow">
            <a:avLst/>
          </a:prstGeom>
          <a:scene3d>
            <a:camera prst="orthographicFront">
              <a:rot lat="0" lon="0" rev="18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7030A0"/>
                </a:solidFill>
              </a:rPr>
              <a:t>Gram Positive Bacteria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1747" name="irc_mi" descr="Image result for agar plate with staph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81200" y="1752600"/>
            <a:ext cx="6553200" cy="3124200"/>
          </a:xfrm>
        </p:spPr>
      </p:pic>
      <p:sp>
        <p:nvSpPr>
          <p:cNvPr id="3174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6A3B17F-5F58-4715-9B6F-2AA2F6411E24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Staphylococcus</a:t>
            </a:r>
            <a:endParaRPr lang="en-US" dirty="0"/>
          </a:p>
        </p:txBody>
      </p:sp>
      <p:pic>
        <p:nvPicPr>
          <p:cNvPr id="3277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8115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75" y="3905250"/>
            <a:ext cx="2286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2188" y="3886200"/>
            <a:ext cx="260985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581150"/>
            <a:ext cx="2476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E6D52F4-E0F4-420B-9634-8A6A54991D12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Streptococcus</a:t>
            </a:r>
            <a:endParaRPr lang="en-US" dirty="0"/>
          </a:p>
        </p:txBody>
      </p:sp>
      <p:pic>
        <p:nvPicPr>
          <p:cNvPr id="33795" name="irc_mi" descr="Image result for picture of necrotizing fasciitis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83188" y="3602038"/>
            <a:ext cx="2147887" cy="2455862"/>
          </a:xfrm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733800"/>
            <a:ext cx="23812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1274763"/>
            <a:ext cx="2390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3188" y="1079500"/>
            <a:ext cx="21812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CAF69A1-A6EE-4248-8857-9898FCC23D86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524375"/>
          </a:xfrm>
        </p:spPr>
        <p:txBody>
          <a:bodyPr/>
          <a:lstStyle/>
          <a:p>
            <a:pPr eaLnBrk="1" hangingPunct="1"/>
            <a:endParaRPr lang="en-US" altLang="en-US" sz="2800" smtClean="0"/>
          </a:p>
          <a:p>
            <a:pPr eaLnBrk="1" hangingPunct="1"/>
            <a:endParaRPr lang="en-US" alt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Clostridium</a:t>
            </a:r>
            <a:r>
              <a:rPr lang="en-US" i="1" dirty="0" smtClean="0">
                <a:solidFill>
                  <a:schemeClr val="accent2"/>
                </a:solidFill>
              </a:rPr>
              <a:t> </a:t>
            </a: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733800"/>
            <a:ext cx="17907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524000"/>
            <a:ext cx="2552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416050"/>
            <a:ext cx="2590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0" descr="Image result for cocciC. tetani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4525" y="3733800"/>
            <a:ext cx="28765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9049C6F-8EF6-41AD-B85B-AA4C5CC9BDCE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Lactobacilli</a:t>
            </a:r>
            <a:endParaRPr lang="en-US" dirty="0"/>
          </a:p>
        </p:txBody>
      </p:sp>
      <p:pic>
        <p:nvPicPr>
          <p:cNvPr id="35843" name="Picture 4" descr="Image result for image of   lactobacill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1" descr="Image result for image of  yogur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336675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AutoShape 13" descr="Image result for image of person with diphtheria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38100" y="-1790700"/>
            <a:ext cx="27717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5846" name="AutoShape 15" descr="Image result for image of person with diphtheria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90500" y="-1638300"/>
            <a:ext cx="27717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3584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3810000"/>
            <a:ext cx="3124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293E43D-6179-4448-BBFB-38D7B27EC061}" type="slidenum">
              <a:rPr lang="en-US" altLang="en-US" smtClean="0"/>
              <a:pPr/>
              <a:t>29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</a:rPr>
              <a:t>Knowledge check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1336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63A43EB-25A8-4A94-8C5D-3A47BA823214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altLang="en-US" u="sng" dirty="0" smtClean="0"/>
              <a:t>Fermenters</a:t>
            </a:r>
          </a:p>
          <a:p>
            <a:pPr>
              <a:defRPr/>
            </a:pPr>
            <a:r>
              <a:rPr lang="en-US" altLang="en-US" dirty="0" smtClean="0"/>
              <a:t>E. coli</a:t>
            </a:r>
          </a:p>
          <a:p>
            <a:pPr>
              <a:defRPr/>
            </a:pPr>
            <a:r>
              <a:rPr lang="en-US" altLang="en-US" dirty="0" err="1" smtClean="0"/>
              <a:t>Klebsiella</a:t>
            </a:r>
            <a:endParaRPr lang="en-US" altLang="en-US" dirty="0"/>
          </a:p>
          <a:p>
            <a:pPr marL="109537" indent="0">
              <a:buFont typeface="Wingdings 3" pitchFamily="18" charset="2"/>
              <a:buNone/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u="sng" dirty="0" smtClean="0"/>
              <a:t>Non-Fermenters</a:t>
            </a:r>
          </a:p>
          <a:p>
            <a:pPr>
              <a:defRPr/>
            </a:pPr>
            <a:r>
              <a:rPr lang="en-US" altLang="en-US" dirty="0" smtClean="0"/>
              <a:t>Pseudomonas</a:t>
            </a:r>
          </a:p>
          <a:p>
            <a:pPr>
              <a:defRPr/>
            </a:pPr>
            <a:r>
              <a:rPr lang="en-US" altLang="en-US" dirty="0" smtClean="0"/>
              <a:t>Acinetobacter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</a:rPr>
              <a:t>Gram Negative Bacteria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75260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962400"/>
            <a:ext cx="22304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73BC49A-5B88-429E-8355-8CAC212DB091}" type="slidenum">
              <a:rPr lang="en-US" altLang="en-US" smtClean="0"/>
              <a:pPr/>
              <a:t>30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Acinetobacter</a:t>
            </a:r>
            <a:endParaRPr lang="en-US" dirty="0"/>
          </a:p>
        </p:txBody>
      </p:sp>
      <p:sp>
        <p:nvSpPr>
          <p:cNvPr id="37891" name="AutoShape 7" descr="Image result for acinetobacter"/>
          <p:cNvSpPr>
            <a:spLocks noChangeAspect="1" noChangeArrowheads="1"/>
          </p:cNvSpPr>
          <p:nvPr/>
        </p:nvSpPr>
        <p:spPr bwMode="auto">
          <a:xfrm>
            <a:off x="0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892" name="AutoShape 9" descr="Image result for acinetobacter"/>
          <p:cNvSpPr>
            <a:spLocks noChangeAspect="1" noChangeArrowheads="1"/>
          </p:cNvSpPr>
          <p:nvPr/>
        </p:nvSpPr>
        <p:spPr bwMode="auto">
          <a:xfrm>
            <a:off x="152400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37893" name="Picture 15" descr="Image result for acinetobac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5146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3000" y="2286000"/>
            <a:ext cx="1930400" cy="1311275"/>
          </a:xfrm>
          <a:noFill/>
        </p:spPr>
      </p:pic>
      <p:pic>
        <p:nvPicPr>
          <p:cNvPr id="37895" name="Picture 18" descr="Image result for acinetobacter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828800"/>
            <a:ext cx="3238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371E865A-7042-4209-8DED-72898296AE1D}" type="slidenum">
              <a:rPr lang="en-US" altLang="en-US" smtClean="0"/>
              <a:pPr/>
              <a:t>31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Burkholderia</a:t>
            </a:r>
            <a:endParaRPr lang="en-US" dirty="0"/>
          </a:p>
        </p:txBody>
      </p:sp>
      <p:sp>
        <p:nvSpPr>
          <p:cNvPr id="38915" name="AutoShape 7" descr="Image result for burkholderia"/>
          <p:cNvSpPr>
            <a:spLocks noChangeAspect="1" noChangeArrowheads="1"/>
          </p:cNvSpPr>
          <p:nvPr/>
        </p:nvSpPr>
        <p:spPr bwMode="auto">
          <a:xfrm>
            <a:off x="0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389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057400"/>
            <a:ext cx="1828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4" descr="Image result for burkholderi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524000"/>
            <a:ext cx="33337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4114800"/>
            <a:ext cx="2095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056CEEC0-03FA-4773-8C18-DC94C4606FC2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Campylobacter</a:t>
            </a:r>
            <a:endParaRPr lang="en-US" dirty="0"/>
          </a:p>
        </p:txBody>
      </p:sp>
      <p:pic>
        <p:nvPicPr>
          <p:cNvPr id="39939" name="Picture 10" descr="Image result for campylobacter jejun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735263"/>
            <a:ext cx="33337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2BE0906-D895-4502-9745-1707755205DE}" type="slidenum">
              <a:rPr lang="en-US" altLang="en-US" smtClean="0"/>
              <a:pPr/>
              <a:t>33</a:t>
            </a:fld>
            <a:endParaRPr lang="en-US" altLang="en-US" smtClean="0"/>
          </a:p>
        </p:txBody>
      </p:sp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735263"/>
            <a:ext cx="3048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coli: 0157</a:t>
            </a:r>
            <a:endParaRPr lang="en-US" dirty="0"/>
          </a:p>
        </p:txBody>
      </p:sp>
      <p:pic>
        <p:nvPicPr>
          <p:cNvPr id="40963" name="irc_mi" descr="Image result for picture of hamburger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3429000"/>
            <a:ext cx="2819400" cy="2286000"/>
          </a:xfrm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1463675"/>
            <a:ext cx="29051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2192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8713" y="3275013"/>
            <a:ext cx="22320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1381A6E-7378-4992-9EF7-59F9434C721B}" type="slidenum">
              <a:rPr lang="en-US" altLang="en-US" smtClean="0"/>
              <a:pPr/>
              <a:t>34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Eikenella</a:t>
            </a:r>
            <a:endParaRPr lang="en-US" dirty="0"/>
          </a:p>
        </p:txBody>
      </p:sp>
      <p:sp>
        <p:nvSpPr>
          <p:cNvPr id="41987" name="AutoShape 6" descr="Image result for eikenella gram stain"/>
          <p:cNvSpPr>
            <a:spLocks noChangeAspect="1" noChangeArrowheads="1"/>
          </p:cNvSpPr>
          <p:nvPr/>
        </p:nvSpPr>
        <p:spPr bwMode="auto">
          <a:xfrm>
            <a:off x="0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988" name="AutoShape 8" descr="Image result for eikenella gram stain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8100" y="-1790700"/>
            <a:ext cx="5410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989" name="AutoShape 10" descr="Image result for eikenella gram stain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90500" y="-1638300"/>
            <a:ext cx="5410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41990" name="Picture 13" descr="Image result for eikenella gram stai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5240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AutoShape 17" descr="Image result for eikenella  on plate"/>
          <p:cNvSpPr>
            <a:spLocks noChangeAspect="1" noChangeArrowheads="1"/>
          </p:cNvSpPr>
          <p:nvPr/>
        </p:nvSpPr>
        <p:spPr bwMode="auto">
          <a:xfrm>
            <a:off x="152400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992" name="AutoShape 19" descr="Image result for eikenella  on plate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8100" y="-1790700"/>
            <a:ext cx="37433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41993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1509713"/>
            <a:ext cx="2452688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4114800"/>
            <a:ext cx="32385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0298D81-E46C-4A09-9C1C-570409220CC0}" type="slidenum">
              <a:rPr lang="en-US" altLang="en-US" smtClean="0"/>
              <a:pPr/>
              <a:t>35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Pasteurella</a:t>
            </a:r>
            <a:endParaRPr lang="en-US" dirty="0"/>
          </a:p>
        </p:txBody>
      </p:sp>
      <p:pic>
        <p:nvPicPr>
          <p:cNvPr id="43011" name="Picture 8" descr="Image result for pasteurella infec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857625"/>
            <a:ext cx="2286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6002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371600"/>
            <a:ext cx="18383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D76187A-6734-493E-B454-E75DE04E5670}" type="slidenum">
              <a:rPr lang="en-US" altLang="en-US" smtClean="0"/>
              <a:pPr/>
              <a:t>36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Pseudomonas</a:t>
            </a:r>
            <a:endParaRPr lang="en-US" dirty="0"/>
          </a:p>
        </p:txBody>
      </p:sp>
      <p:pic>
        <p:nvPicPr>
          <p:cNvPr id="44035" name="Content Placeholder 4" descr="corneal ulcer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29338" y="3814763"/>
            <a:ext cx="2024062" cy="1762125"/>
          </a:xfrm>
        </p:spPr>
      </p:pic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447800"/>
            <a:ext cx="24955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8763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821113"/>
            <a:ext cx="18288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821113"/>
            <a:ext cx="185261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4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A1D3991-5D85-49B1-AF0A-7176ACEE2AEA}" type="slidenum">
              <a:rPr lang="en-US" altLang="en-US" smtClean="0"/>
              <a:pPr/>
              <a:t>37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Serratia</a:t>
            </a:r>
            <a:endParaRPr lang="en-US" dirty="0"/>
          </a:p>
        </p:txBody>
      </p:sp>
      <p:pic>
        <p:nvPicPr>
          <p:cNvPr id="4505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00200" y="1752600"/>
            <a:ext cx="1487488" cy="1090613"/>
          </a:xfrm>
          <a:noFill/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143000"/>
            <a:ext cx="33337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45415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810000"/>
            <a:ext cx="335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E43F4A7-2F1A-45F1-8B10-FE85210158EA}" type="slidenum">
              <a:rPr lang="en-US" altLang="en-US" smtClean="0"/>
              <a:pPr/>
              <a:t>38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59025" y="2219325"/>
            <a:ext cx="4425950" cy="3049588"/>
          </a:xfr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B0F0"/>
                </a:solidFill>
              </a:rPr>
              <a:t>      Knowledge Check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60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6EBBA1E-CF76-4E3B-9B14-7FD712D0C256}" type="slidenum">
              <a:rPr lang="en-US" altLang="en-US" smtClean="0"/>
              <a:pPr/>
              <a:t>39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z="4000" smtClean="0"/>
              <a:t>B__t____</a:t>
            </a:r>
          </a:p>
          <a:p>
            <a:pPr eaLnBrk="1" hangingPunct="1"/>
            <a:r>
              <a:rPr lang="en-US" altLang="en-US" sz="4000" smtClean="0"/>
              <a:t>V__u___</a:t>
            </a:r>
          </a:p>
          <a:p>
            <a:pPr eaLnBrk="1" hangingPunct="1"/>
            <a:r>
              <a:rPr lang="en-US" altLang="en-US" sz="4000" smtClean="0"/>
              <a:t>P_____t__</a:t>
            </a:r>
          </a:p>
          <a:p>
            <a:pPr eaLnBrk="1" hangingPunct="1"/>
            <a:r>
              <a:rPr lang="en-US" altLang="en-US" sz="4000" smtClean="0"/>
              <a:t>F__g_</a:t>
            </a:r>
          </a:p>
          <a:p>
            <a:pPr eaLnBrk="1" hangingPunct="1"/>
            <a:r>
              <a:rPr lang="en-US" altLang="en-US" sz="4000" smtClean="0"/>
              <a:t>Pr____</a:t>
            </a:r>
          </a:p>
          <a:p>
            <a:pPr eaLnBrk="1" hangingPunct="1"/>
            <a:endParaRPr lang="en-US" altLang="en-US" sz="400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</a:rPr>
              <a:t>What Microorganisms Cause Infectious Diseases?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44" name="Picture 6" descr="Image result for microorganisms under microscop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676400"/>
            <a:ext cx="45434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C4948E9-F105-4438-A4BB-65253FCA5EE5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1"/>
          <p:cNvSpPr>
            <a:spLocks noGrp="1"/>
          </p:cNvSpPr>
          <p:nvPr>
            <p:ph idx="1"/>
          </p:nvPr>
        </p:nvSpPr>
        <p:spPr>
          <a:xfrm>
            <a:off x="1143000" y="1481138"/>
            <a:ext cx="7543800" cy="423386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18 year old female presents to ED</a:t>
            </a:r>
          </a:p>
          <a:p>
            <a:pPr>
              <a:defRPr/>
            </a:pPr>
            <a:r>
              <a:rPr lang="en-US" altLang="en-US" dirty="0" smtClean="0"/>
              <a:t>Rash and fever</a:t>
            </a:r>
          </a:p>
          <a:p>
            <a:pPr>
              <a:defRPr/>
            </a:pPr>
            <a:r>
              <a:rPr lang="en-US" altLang="en-US" dirty="0" smtClean="0"/>
              <a:t>Chills, lethargy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Lumber puncture reveals:</a:t>
            </a:r>
          </a:p>
          <a:p>
            <a:pPr lvl="1">
              <a:defRPr/>
            </a:pPr>
            <a:r>
              <a:rPr lang="en-US" altLang="en-US" dirty="0" smtClean="0"/>
              <a:t>Many white blood cells</a:t>
            </a:r>
          </a:p>
          <a:p>
            <a:pPr lvl="1">
              <a:defRPr/>
            </a:pPr>
            <a:r>
              <a:rPr lang="en-US" altLang="en-US" dirty="0" smtClean="0"/>
              <a:t>Many Gram negative diplococci</a:t>
            </a:r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Could it be?</a:t>
            </a:r>
            <a:endParaRPr lang="en-US" dirty="0"/>
          </a:p>
        </p:txBody>
      </p:sp>
      <p:sp>
        <p:nvSpPr>
          <p:cNvPr id="4710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66010E45-6CB6-4B40-BA0E-E877D2C5A894}" type="slidenum">
              <a:rPr lang="en-US" altLang="en-US" smtClean="0"/>
              <a:pPr/>
              <a:t>40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1"/>
          <p:cNvSpPr>
            <a:spLocks noGrp="1"/>
          </p:cNvSpPr>
          <p:nvPr>
            <p:ph idx="1"/>
          </p:nvPr>
        </p:nvSpPr>
        <p:spPr>
          <a:xfrm>
            <a:off x="990600" y="1481138"/>
            <a:ext cx="7696200" cy="408146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18 year old female presents to ED</a:t>
            </a:r>
          </a:p>
          <a:p>
            <a:pPr>
              <a:defRPr/>
            </a:pPr>
            <a:r>
              <a:rPr lang="en-US" altLang="en-US" dirty="0" smtClean="0"/>
              <a:t>Rash and fever</a:t>
            </a:r>
          </a:p>
          <a:p>
            <a:pPr>
              <a:defRPr/>
            </a:pPr>
            <a:r>
              <a:rPr lang="en-US" altLang="en-US" dirty="0" smtClean="0"/>
              <a:t>Chills, lethargy</a:t>
            </a: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b="1" dirty="0" smtClean="0"/>
              <a:t>Lumber puncture reveals:</a:t>
            </a:r>
          </a:p>
          <a:p>
            <a:pPr lvl="1">
              <a:defRPr/>
            </a:pPr>
            <a:r>
              <a:rPr lang="en-US" altLang="en-US" b="1" dirty="0" smtClean="0"/>
              <a:t>Many white blood cells – lymphocytes</a:t>
            </a:r>
          </a:p>
          <a:p>
            <a:pPr lvl="1">
              <a:defRPr/>
            </a:pPr>
            <a:r>
              <a:rPr lang="en-US" altLang="en-US" b="1" dirty="0" smtClean="0"/>
              <a:t>No organisms seen</a:t>
            </a:r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if:</a:t>
            </a:r>
            <a:endParaRPr lang="en-US" dirty="0"/>
          </a:p>
        </p:txBody>
      </p:sp>
      <p:sp>
        <p:nvSpPr>
          <p:cNvPr id="4813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0E506A1-0093-48C2-AA4A-02C360A8ED54}" type="slidenum">
              <a:rPr lang="en-US" altLang="en-US" smtClean="0"/>
              <a:pPr/>
              <a:t>41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1"/>
          <p:cNvSpPr>
            <a:spLocks noGrp="1"/>
          </p:cNvSpPr>
          <p:nvPr>
            <p:ph idx="1"/>
          </p:nvPr>
        </p:nvSpPr>
        <p:spPr>
          <a:xfrm>
            <a:off x="762000" y="1481138"/>
            <a:ext cx="7924800" cy="461486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Diabetic patient presents to the ED with:</a:t>
            </a:r>
          </a:p>
          <a:p>
            <a:pPr>
              <a:defRPr/>
            </a:pPr>
            <a:r>
              <a:rPr lang="en-US" altLang="en-US" dirty="0" smtClean="0"/>
              <a:t>Fever</a:t>
            </a:r>
          </a:p>
          <a:p>
            <a:pPr>
              <a:defRPr/>
            </a:pPr>
            <a:r>
              <a:rPr lang="en-US" altLang="en-US" dirty="0" smtClean="0"/>
              <a:t>Non-healing foot wound</a:t>
            </a:r>
          </a:p>
          <a:p>
            <a:pPr>
              <a:defRPr/>
            </a:pPr>
            <a:r>
              <a:rPr lang="en-US" altLang="en-US" dirty="0" smtClean="0"/>
              <a:t>Odorous drainage through socks</a:t>
            </a:r>
          </a:p>
          <a:p>
            <a:pPr>
              <a:defRPr/>
            </a:pPr>
            <a:r>
              <a:rPr lang="en-US" altLang="en-US" dirty="0" smtClean="0"/>
              <a:t>Foot red and swelling</a:t>
            </a:r>
          </a:p>
          <a:p>
            <a:pPr lvl="4"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sz="2400" dirty="0" smtClean="0"/>
              <a:t>Gram Stain:</a:t>
            </a:r>
          </a:p>
          <a:p>
            <a:pPr>
              <a:defRPr/>
            </a:pPr>
            <a:r>
              <a:rPr lang="en-US" altLang="en-US" sz="2400" dirty="0" smtClean="0"/>
              <a:t>Moderate white blood cells</a:t>
            </a:r>
          </a:p>
          <a:p>
            <a:pPr>
              <a:defRPr/>
            </a:pPr>
            <a:r>
              <a:rPr lang="en-US" altLang="en-US" sz="2400" dirty="0" smtClean="0"/>
              <a:t>Many Gram positive cocci in chains</a:t>
            </a:r>
          </a:p>
          <a:p>
            <a:pPr>
              <a:defRPr/>
            </a:pPr>
            <a:r>
              <a:rPr lang="en-US" altLang="en-US" sz="2400" dirty="0" smtClean="0"/>
              <a:t>Few Gram negative bacilli</a:t>
            </a:r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One more…</a:t>
            </a:r>
            <a:endParaRPr lang="en-US" dirty="0"/>
          </a:p>
        </p:txBody>
      </p:sp>
      <p:sp>
        <p:nvSpPr>
          <p:cNvPr id="491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9152752-BAA7-489E-97E9-0F521B11E1D3}" type="slidenum">
              <a:rPr lang="en-US" altLang="en-US" smtClean="0"/>
              <a:pPr/>
              <a:t>42</a:t>
            </a:fld>
            <a:endParaRPr lang="en-US" altLang="en-US" smtClean="0"/>
          </a:p>
        </p:txBody>
      </p:sp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4648200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438626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en-US" dirty="0" smtClean="0"/>
              <a:t>Mrs. Jones</a:t>
            </a:r>
          </a:p>
          <a:p>
            <a:pPr>
              <a:defRPr/>
            </a:pPr>
            <a:r>
              <a:rPr lang="en-US" dirty="0" smtClean="0"/>
              <a:t>Positive blood cultures</a:t>
            </a:r>
          </a:p>
          <a:p>
            <a:pPr>
              <a:defRPr/>
            </a:pPr>
            <a:r>
              <a:rPr lang="en-US" dirty="0" smtClean="0"/>
              <a:t>4/4 bottles Gram positive cocci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Next day</a:t>
            </a:r>
          </a:p>
          <a:p>
            <a:pPr>
              <a:defRPr/>
            </a:pPr>
            <a:r>
              <a:rPr lang="en-US" dirty="0" smtClean="0"/>
              <a:t>Plates grew </a:t>
            </a:r>
            <a:r>
              <a:rPr lang="en-US" i="1" dirty="0" smtClean="0"/>
              <a:t>S. epidermidis</a:t>
            </a:r>
          </a:p>
          <a:p>
            <a:pPr>
              <a:defRPr/>
            </a:pPr>
            <a:r>
              <a:rPr lang="en-US" dirty="0" smtClean="0"/>
              <a:t>Resistant to Methicillin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Last one – really…</a:t>
            </a:r>
            <a:endParaRPr lang="en-US" dirty="0"/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005BE41-EA1B-4135-B2F9-2024DEEFC1B1}" type="slidenum">
              <a:rPr lang="en-US" altLang="en-US" smtClean="0"/>
              <a:pPr/>
              <a:t>43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Assume that every patient is potentially infected or colonized with an organism that could be transmitted in the healthcare setting.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Apply Standard Precautions for everyone</a:t>
            </a:r>
          </a:p>
          <a:p>
            <a:pPr eaLnBrk="1" hangingPunct="1">
              <a:buFontTx/>
              <a:buNone/>
            </a:pPr>
            <a:r>
              <a:rPr lang="en-US" altLang="en-US" sz="2800" smtClean="0"/>
              <a:t>   </a:t>
            </a:r>
          </a:p>
          <a:p>
            <a:pPr eaLnBrk="1" hangingPunct="1">
              <a:buFontTx/>
              <a:buNone/>
            </a:pPr>
            <a:r>
              <a:rPr lang="en-US" altLang="en-US" sz="2800" smtClean="0"/>
              <a:t>* </a:t>
            </a:r>
            <a:r>
              <a:rPr lang="en-US" altLang="en-US" sz="2800" smtClean="0">
                <a:solidFill>
                  <a:srgbClr val="FF0000"/>
                </a:solidFill>
              </a:rPr>
              <a:t>Wash you hands - Often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800" dirty="0" smtClean="0">
                <a:solidFill>
                  <a:schemeClr val="accent2"/>
                </a:solidFill>
                <a:latin typeface="Comic Sans MS" pitchFamily="66" charset="0"/>
              </a:rPr>
              <a:t>      </a:t>
            </a:r>
            <a:r>
              <a:rPr lang="en-US" altLang="en-US" sz="4800" u="sng" dirty="0" smtClean="0">
                <a:solidFill>
                  <a:schemeClr val="accent2"/>
                </a:solidFill>
                <a:latin typeface="Comic Sans MS" pitchFamily="66" charset="0"/>
              </a:rPr>
              <a:t>FINAL WORD</a:t>
            </a:r>
            <a:r>
              <a:rPr lang="en-US" altLang="en-US" sz="4800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US" altLang="en-US" sz="4800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altLang="en-US" sz="4800" dirty="0" smtClean="0">
                <a:solidFill>
                  <a:schemeClr val="accent2"/>
                </a:solidFill>
                <a:latin typeface="Comic Sans MS" pitchFamily="66" charset="0"/>
              </a:rPr>
              <a:t>   </a:t>
            </a:r>
          </a:p>
        </p:txBody>
      </p:sp>
      <p:sp>
        <p:nvSpPr>
          <p:cNvPr id="512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CE489CBF-3722-45D5-AE81-8EC525DA1A5B}" type="slidenum">
              <a:rPr lang="en-US" altLang="en-US" smtClean="0"/>
              <a:pPr/>
              <a:t>44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               Thank You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2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20A8A41B-C232-42E0-ACE0-CB041846BECB}" type="slidenum">
              <a:rPr lang="en-US" altLang="en-US" smtClean="0"/>
              <a:pPr/>
              <a:t>45</a:t>
            </a:fld>
            <a:endParaRPr lang="en-US" altLang="en-US" smtClean="0"/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4050" y="1600200"/>
            <a:ext cx="53911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1"/>
          <p:cNvSpPr>
            <a:spLocks noGrp="1"/>
          </p:cNvSpPr>
          <p:nvPr>
            <p:ph idx="1"/>
          </p:nvPr>
        </p:nvSpPr>
        <p:spPr>
          <a:xfrm>
            <a:off x="762000" y="2298700"/>
            <a:ext cx="8229600" cy="3492500"/>
          </a:xfrm>
        </p:spPr>
        <p:txBody>
          <a:bodyPr/>
          <a:lstStyle/>
          <a:p>
            <a:r>
              <a:rPr lang="en-US" altLang="en-US" sz="4000" smtClean="0"/>
              <a:t>Viruses</a:t>
            </a:r>
          </a:p>
          <a:p>
            <a:r>
              <a:rPr lang="en-US" altLang="en-US" sz="4000" smtClean="0"/>
              <a:t>Parasites</a:t>
            </a:r>
          </a:p>
          <a:p>
            <a:r>
              <a:rPr lang="en-US" altLang="en-US" sz="4000" smtClean="0"/>
              <a:t>Fungi</a:t>
            </a:r>
          </a:p>
          <a:p>
            <a:r>
              <a:rPr lang="en-US" altLang="en-US" sz="4000" smtClean="0"/>
              <a:t>Prions</a:t>
            </a:r>
          </a:p>
          <a:p>
            <a:endParaRPr lang="en-US" alt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95943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A Word About Other Microorganisms</a:t>
            </a:r>
            <a:endParaRPr lang="en-US" dirty="0"/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2FF13326-8415-4D51-9C37-431E700FC9AA}" type="slidenum">
              <a:rPr lang="en-US" altLang="en-US" smtClean="0"/>
              <a:pPr/>
              <a:t>46</a:t>
            </a:fld>
            <a:endParaRPr lang="en-US" altLang="en-US" smtClean="0"/>
          </a:p>
        </p:txBody>
      </p:sp>
      <p:pic>
        <p:nvPicPr>
          <p:cNvPr id="53253" name="Picture 2" descr="Image result for microscope imag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39719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1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/>
              <a:t>Cover your cough and sneezes</a:t>
            </a:r>
          </a:p>
          <a:p>
            <a:pPr eaLnBrk="1" hangingPunct="1"/>
            <a:r>
              <a:rPr lang="en-US" altLang="en-US" smtClean="0"/>
              <a:t>Don’t share utensils and drinking bottles </a:t>
            </a:r>
          </a:p>
          <a:p>
            <a:pPr eaLnBrk="1" hangingPunct="1"/>
            <a:r>
              <a:rPr lang="en-US" altLang="en-US" smtClean="0"/>
              <a:t>Throw tissues in garbage and</a:t>
            </a:r>
          </a:p>
          <a:p>
            <a:pPr eaLnBrk="1" hangingPunct="1"/>
            <a:r>
              <a:rPr lang="en-US" altLang="en-US" smtClean="0"/>
              <a:t>Wash hands </a:t>
            </a:r>
          </a:p>
          <a:p>
            <a:pPr eaLnBrk="1" hangingPunct="1"/>
            <a:r>
              <a:rPr lang="en-US" altLang="en-US" smtClean="0"/>
              <a:t>Get vaccinated</a:t>
            </a:r>
          </a:p>
          <a:p>
            <a:endParaRPr lang="en-US" alt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Viruses</a:t>
            </a:r>
            <a:endParaRPr lang="en-US" dirty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81400"/>
            <a:ext cx="4005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054C5C1-A409-4D78-BC78-DF18EB299D4A}" type="slidenum">
              <a:rPr lang="en-US" altLang="en-US" smtClean="0"/>
              <a:pPr/>
              <a:t>47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Parasites</a:t>
            </a:r>
            <a:endParaRPr lang="en-US" dirty="0"/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84763" y="1295400"/>
            <a:ext cx="2647950" cy="2057400"/>
          </a:xfrm>
          <a:noFill/>
        </p:spPr>
      </p:pic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563" y="1676400"/>
            <a:ext cx="33988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AutoShape 7" descr="Image result for ascaris"/>
          <p:cNvSpPr>
            <a:spLocks noChangeAspect="1" noChangeArrowheads="1"/>
          </p:cNvSpPr>
          <p:nvPr/>
        </p:nvSpPr>
        <p:spPr bwMode="auto">
          <a:xfrm>
            <a:off x="0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5530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788" y="4114800"/>
            <a:ext cx="28432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733800"/>
            <a:ext cx="28956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2F7FB8B6-7751-4B25-86F4-C13A11A298A6}" type="slidenum">
              <a:rPr lang="en-US" altLang="en-US" smtClean="0"/>
              <a:pPr/>
              <a:t>48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5"/>
          <p:cNvSpPr>
            <a:spLocks noGrp="1"/>
          </p:cNvSpPr>
          <p:nvPr>
            <p:ph idx="1"/>
          </p:nvPr>
        </p:nvSpPr>
        <p:spPr>
          <a:xfrm>
            <a:off x="304800" y="1503363"/>
            <a:ext cx="8229600" cy="4525962"/>
          </a:xfrm>
        </p:spPr>
        <p:txBody>
          <a:bodyPr/>
          <a:lstStyle/>
          <a:p>
            <a:r>
              <a:rPr lang="en-US" altLang="en-US" smtClean="0"/>
              <a:t>Itches</a:t>
            </a:r>
          </a:p>
          <a:p>
            <a:r>
              <a:rPr lang="en-US" altLang="en-US" smtClean="0"/>
              <a:t>Highly Contagious</a:t>
            </a:r>
          </a:p>
          <a:p>
            <a:r>
              <a:rPr lang="en-US" altLang="en-US" smtClean="0"/>
              <a:t>Caused by a mite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Guess the Disease</a:t>
            </a:r>
            <a:endParaRPr lang="en-US" dirty="0"/>
          </a:p>
        </p:txBody>
      </p:sp>
      <p:pic>
        <p:nvPicPr>
          <p:cNvPr id="56324" name="Content Placeholder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05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2" descr="Image result for norwegian scabi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590800"/>
            <a:ext cx="47625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768BF239-81C1-4C3F-AC5C-FE18F0094BCA}" type="slidenum">
              <a:rPr lang="en-US" altLang="en-US" smtClean="0"/>
              <a:pPr/>
              <a:t>49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Nomenclature</a:t>
            </a:r>
            <a:endParaRPr lang="en-US" dirty="0"/>
          </a:p>
        </p:txBody>
      </p:sp>
      <p:sp>
        <p:nvSpPr>
          <p:cNvPr id="11267" name="Content Placeholder 3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767262"/>
          </a:xfrm>
        </p:spPr>
        <p:txBody>
          <a:bodyPr/>
          <a:lstStyle/>
          <a:p>
            <a:pPr marL="107950" indent="0">
              <a:buFont typeface="Wingdings 3" pitchFamily="18" charset="2"/>
              <a:buNone/>
            </a:pPr>
            <a:r>
              <a:rPr lang="en-US" altLang="en-US" smtClean="0"/>
              <a:t>	</a:t>
            </a:r>
            <a:r>
              <a:rPr lang="en-US" altLang="en-US" b="1" i="1" smtClean="0"/>
              <a:t>Italicize</a:t>
            </a:r>
            <a:r>
              <a:rPr lang="en-US" altLang="en-US" i="1" smtClean="0"/>
              <a:t> Genus and species </a:t>
            </a:r>
          </a:p>
          <a:p>
            <a:pPr marL="107950" indent="0">
              <a:buFont typeface="Wingdings 3" pitchFamily="18" charset="2"/>
              <a:buNone/>
            </a:pPr>
            <a:r>
              <a:rPr lang="en-US" altLang="en-US" i="1" smtClean="0"/>
              <a:t>		    Staphylococcus aureus, </a:t>
            </a:r>
          </a:p>
          <a:p>
            <a:pPr marL="107950" indent="0">
              <a:buFont typeface="Wingdings 3" pitchFamily="18" charset="2"/>
              <a:buNone/>
            </a:pPr>
            <a:r>
              <a:rPr lang="en-US" altLang="en-US" i="1" smtClean="0"/>
              <a:t>		    Enterococcus faecalis</a:t>
            </a:r>
          </a:p>
          <a:p>
            <a:pPr marL="107950" indent="0">
              <a:buFont typeface="Wingdings 3" pitchFamily="18" charset="2"/>
              <a:buNone/>
            </a:pPr>
            <a:r>
              <a:rPr lang="en-US" altLang="en-US" smtClean="0"/>
              <a:t>or	</a:t>
            </a:r>
            <a:r>
              <a:rPr lang="en-US" altLang="en-US" b="1" u="sng" smtClean="0"/>
              <a:t>Underline</a:t>
            </a:r>
          </a:p>
          <a:p>
            <a:pPr marL="107950" indent="0">
              <a:buFont typeface="Wingdings 3" pitchFamily="18" charset="2"/>
              <a:buNone/>
            </a:pPr>
            <a:r>
              <a:rPr lang="en-US" altLang="en-US" smtClean="0"/>
              <a:t>		</a:t>
            </a:r>
            <a:r>
              <a:rPr lang="en-US" altLang="en-US" u="sng" smtClean="0"/>
              <a:t>Staphylococcus aureus</a:t>
            </a:r>
          </a:p>
          <a:p>
            <a:pPr marL="107950" indent="0">
              <a:buFont typeface="Wingdings 3" pitchFamily="18" charset="2"/>
              <a:buNone/>
            </a:pPr>
            <a:r>
              <a:rPr lang="en-US" altLang="en-US" smtClean="0"/>
              <a:t>		</a:t>
            </a:r>
            <a:r>
              <a:rPr lang="en-US" altLang="en-US" u="sng" smtClean="0"/>
              <a:t>Enterococcus faecalis</a:t>
            </a:r>
          </a:p>
          <a:p>
            <a:pPr marL="107950" indent="0">
              <a:buFont typeface="Wingdings 3" pitchFamily="18" charset="2"/>
              <a:buNone/>
            </a:pPr>
            <a:endParaRPr lang="en-US" altLang="en-US" u="sng" smtClean="0"/>
          </a:p>
          <a:p>
            <a:pPr marL="107950" indent="0">
              <a:buFont typeface="Wingdings 3" pitchFamily="18" charset="2"/>
              <a:buNone/>
            </a:pPr>
            <a:r>
              <a:rPr lang="en-US" altLang="en-US" smtClean="0"/>
              <a:t>Abbreviate:			Genus alone:</a:t>
            </a:r>
          </a:p>
          <a:p>
            <a:pPr marL="107950" indent="0">
              <a:buFont typeface="Wingdings 3" pitchFamily="18" charset="2"/>
              <a:buNone/>
            </a:pPr>
            <a:r>
              <a:rPr lang="en-US" altLang="en-US" i="1" smtClean="0"/>
              <a:t>		C. difficile		</a:t>
            </a:r>
            <a:r>
              <a:rPr lang="en-US" altLang="en-US" smtClean="0"/>
              <a:t>Clostridium </a:t>
            </a:r>
          </a:p>
          <a:p>
            <a:pPr marL="107950" indent="0">
              <a:buFont typeface="Wingdings 3" pitchFamily="18" charset="2"/>
              <a:buNone/>
            </a:pPr>
            <a:r>
              <a:rPr lang="en-US" altLang="en-US" i="1" smtClean="0"/>
              <a:t>		E. coli		</a:t>
            </a:r>
            <a:r>
              <a:rPr lang="en-US" altLang="en-US" smtClean="0"/>
              <a:t>Escherichia  </a:t>
            </a:r>
          </a:p>
          <a:p>
            <a:pPr marL="107950" indent="0">
              <a:buFont typeface="Wingdings 3" pitchFamily="18" charset="2"/>
              <a:buNone/>
            </a:pPr>
            <a:endParaRPr lang="en-US" altLang="en-US" smtClean="0"/>
          </a:p>
          <a:p>
            <a:pPr marL="107950" indent="0">
              <a:buFont typeface="Wingdings 3" pitchFamily="18" charset="2"/>
              <a:buNone/>
            </a:pPr>
            <a:r>
              <a:rPr lang="en-US" altLang="en-US" smtClean="0"/>
              <a:t>	</a:t>
            </a:r>
          </a:p>
        </p:txBody>
      </p:sp>
      <p:sp>
        <p:nvSpPr>
          <p:cNvPr id="1126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C9280F88-C5E8-46BF-AE95-AABC0FE0D831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83991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770063"/>
            <a:ext cx="1905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Arthropod Vectors</a:t>
            </a:r>
            <a:endParaRPr lang="en-US" dirty="0"/>
          </a:p>
        </p:txBody>
      </p:sp>
      <p:pic>
        <p:nvPicPr>
          <p:cNvPr id="5734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886200"/>
            <a:ext cx="6889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0" name="Picture 10" descr="Image result for mosquito bit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425" y="3657600"/>
            <a:ext cx="28225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2" descr="Image result for person with west nile vir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4663" y="36576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E3FE7A8-6A9D-467F-9291-8F33B5591AF2}" type="slidenum">
              <a:rPr lang="en-US" altLang="en-US" smtClean="0"/>
              <a:pPr/>
              <a:t>50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Fungi</a:t>
            </a:r>
            <a:endParaRPr lang="en-US" dirty="0"/>
          </a:p>
        </p:txBody>
      </p:sp>
      <p:pic>
        <p:nvPicPr>
          <p:cNvPr id="58371" name="Picture 8" descr="Image result for fungi microb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954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10" descr="Image result for fungi microbe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447800"/>
            <a:ext cx="34671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2" descr="Image result for ringworm pictur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4050" y="4005263"/>
            <a:ext cx="28511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4" descr="Image result for athlete's foo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90925" y="4200525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5225" y="3786188"/>
            <a:ext cx="2476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0D84A2F2-7335-4F21-9289-4973B5F1B0F4}" type="slidenum">
              <a:rPr lang="en-US" altLang="en-US" smtClean="0"/>
              <a:pPr/>
              <a:t>51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Used to group bacteria into two categories: </a:t>
            </a: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Gram positive: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altLang="en-US" dirty="0" smtClean="0"/>
              <a:t>	“Purple”</a:t>
            </a: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Gram negative: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altLang="en-US" dirty="0" smtClean="0"/>
              <a:t>	“Red or Pink”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Gram Stain</a:t>
            </a:r>
            <a:endParaRPr lang="en-US" dirty="0"/>
          </a:p>
        </p:txBody>
      </p:sp>
      <p:pic>
        <p:nvPicPr>
          <p:cNvPr id="12292" name="irc_mi" descr="Image result for picture of gram stain with strep pneum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133600"/>
            <a:ext cx="2667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https://encrypted-tbn3.gstatic.com/images?q=tbn:ANd9GcSPaQbG_uzmPTdsCVg8othxfXfF1XogyAu9oT2MXgy584BIx9OUehrzBK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4087813"/>
            <a:ext cx="240030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454194B2-DF3E-499C-BA47-28DF34F99701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1"/>
          </p:nvPr>
        </p:nvSpPr>
        <p:spPr>
          <a:xfrm>
            <a:off x="914400" y="1295400"/>
            <a:ext cx="8229600" cy="5295900"/>
          </a:xfrm>
        </p:spPr>
        <p:txBody>
          <a:bodyPr/>
          <a:lstStyle/>
          <a:p>
            <a:pPr marL="107950" indent="0">
              <a:buFont typeface="Wingdings 3" pitchFamily="18" charset="2"/>
              <a:buNone/>
            </a:pPr>
            <a:endParaRPr lang="en-US" altLang="en-US" smtClean="0"/>
          </a:p>
          <a:p>
            <a:pPr marL="107950" indent="0">
              <a:buFont typeface="Wingdings 3" pitchFamily="18" charset="2"/>
              <a:buNone/>
            </a:pPr>
            <a:r>
              <a:rPr lang="en-US" altLang="en-US" smtClean="0"/>
              <a:t>	Pairs</a:t>
            </a:r>
          </a:p>
          <a:p>
            <a:pPr marL="107950" indent="0">
              <a:buFont typeface="Wingdings 3" pitchFamily="18" charset="2"/>
              <a:buNone/>
            </a:pPr>
            <a:endParaRPr lang="en-US" altLang="en-US" smtClean="0"/>
          </a:p>
          <a:p>
            <a:pPr marL="107950" indent="0">
              <a:buFont typeface="Wingdings 3" pitchFamily="18" charset="2"/>
              <a:buNone/>
            </a:pPr>
            <a:r>
              <a:rPr lang="en-US" altLang="en-US" smtClean="0"/>
              <a:t>	Clusters</a:t>
            </a:r>
          </a:p>
          <a:p>
            <a:pPr marL="107950" indent="0">
              <a:buFont typeface="Wingdings 3" pitchFamily="18" charset="2"/>
              <a:buNone/>
            </a:pPr>
            <a:endParaRPr lang="en-US" altLang="en-US" sz="2800" smtClean="0"/>
          </a:p>
          <a:p>
            <a:pPr marL="107950" indent="0">
              <a:buFont typeface="Wingdings 3" pitchFamily="18" charset="2"/>
              <a:buNone/>
            </a:pPr>
            <a:endParaRPr lang="en-US" altLang="en-US" sz="2800" smtClean="0"/>
          </a:p>
          <a:p>
            <a:pPr marL="107950" indent="0">
              <a:buFont typeface="Wingdings 3" pitchFamily="18" charset="2"/>
              <a:buNone/>
            </a:pPr>
            <a:endParaRPr lang="en-US" altLang="en-US" sz="2800" smtClean="0"/>
          </a:p>
          <a:p>
            <a:pPr marL="107950" indent="0">
              <a:buFont typeface="Wingdings 3" pitchFamily="18" charset="2"/>
              <a:buNone/>
            </a:pPr>
            <a:r>
              <a:rPr lang="en-US" altLang="en-US" sz="2800" smtClean="0"/>
              <a:t>	Chains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Morphology - Cocci</a:t>
            </a:r>
            <a:endParaRPr lang="en-US" dirty="0"/>
          </a:p>
        </p:txBody>
      </p:sp>
      <p:pic>
        <p:nvPicPr>
          <p:cNvPr id="13316" name="Picture 8" descr="Image result for image of clusters of sta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6325" y="2971800"/>
            <a:ext cx="18224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AutoShape 10" descr="Image result for image of chains of strep"/>
          <p:cNvSpPr>
            <a:spLocks noChangeAspect="1" noChangeArrowheads="1"/>
          </p:cNvSpPr>
          <p:nvPr/>
        </p:nvSpPr>
        <p:spPr bwMode="auto">
          <a:xfrm>
            <a:off x="0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3318" name="AutoShape 12" descr="Image result for image of chains of strep"/>
          <p:cNvSpPr>
            <a:spLocks noChangeAspect="1" noChangeArrowheads="1"/>
          </p:cNvSpPr>
          <p:nvPr/>
        </p:nvSpPr>
        <p:spPr bwMode="auto">
          <a:xfrm>
            <a:off x="152400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3319" name="AutoShape 14" descr="Image result for image of chains of strep"/>
          <p:cNvSpPr>
            <a:spLocks noChangeAspect="1" noChangeArrowheads="1"/>
          </p:cNvSpPr>
          <p:nvPr/>
        </p:nvSpPr>
        <p:spPr bwMode="auto">
          <a:xfrm>
            <a:off x="3048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3320" name="AutoShape 16" descr="Image result for image of chains of strep"/>
          <p:cNvSpPr>
            <a:spLocks noChangeAspect="1" noChangeArrowheads="1"/>
          </p:cNvSpPr>
          <p:nvPr/>
        </p:nvSpPr>
        <p:spPr bwMode="auto">
          <a:xfrm>
            <a:off x="457200" y="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332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6325" y="4930775"/>
            <a:ext cx="15652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2375" y="925513"/>
            <a:ext cx="2390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D22C231-68B4-47EB-A93B-41B0B6648742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  <p:pic>
        <p:nvPicPr>
          <p:cNvPr id="133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0313" y="2727325"/>
            <a:ext cx="2195512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5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9500" y="1447800"/>
            <a:ext cx="18192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7125" y="480060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Morphology - Bacilli</a:t>
            </a:r>
            <a:endParaRPr lang="en-US" dirty="0"/>
          </a:p>
        </p:txBody>
      </p:sp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xfrm>
            <a:off x="228600" y="1143000"/>
            <a:ext cx="8229600" cy="5562600"/>
          </a:xfrm>
          <a:extLst/>
        </p:spPr>
        <p:txBody>
          <a:bodyPr/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  <a:defRPr/>
            </a:pPr>
            <a:endParaRPr lang="en-US" dirty="0"/>
          </a:p>
          <a:p>
            <a:pPr marL="109537" indent="0">
              <a:buFont typeface="Wingdings 3" pitchFamily="18" charset="2"/>
              <a:buNone/>
              <a:defRPr/>
            </a:pPr>
            <a:endParaRPr lang="en-US" dirty="0" smtClean="0"/>
          </a:p>
          <a:p>
            <a:pPr marL="109537" indent="0">
              <a:buFont typeface="Wingdings 3" pitchFamily="18" charset="2"/>
              <a:buNone/>
              <a:defRPr/>
            </a:pPr>
            <a:endParaRPr lang="en-US" dirty="0" smtClean="0"/>
          </a:p>
          <a:p>
            <a:pPr marL="109537" indent="0">
              <a:buFont typeface="Wingdings 3" pitchFamily="18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Coccobacilli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US" dirty="0"/>
          </a:p>
          <a:p>
            <a:pPr marL="109537" indent="0">
              <a:buFont typeface="Wingdings 3" pitchFamily="18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Spirochetes</a:t>
            </a:r>
          </a:p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dirty="0" err="1" smtClean="0"/>
              <a:t>Diptheroids</a:t>
            </a:r>
            <a:r>
              <a:rPr lang="en-US" dirty="0" smtClean="0"/>
              <a:t>				</a:t>
            </a:r>
            <a:endParaRPr lang="en-US" u="sng" dirty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0300" y="1287463"/>
            <a:ext cx="19685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3036888"/>
            <a:ext cx="16573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886200"/>
            <a:ext cx="28575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1375" y="1287463"/>
            <a:ext cx="215582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DA1769D-98E8-4474-BBAA-55E9E57AEB1A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pic>
        <p:nvPicPr>
          <p:cNvPr id="14345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4500" y="5241925"/>
            <a:ext cx="13716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5376862"/>
          </a:xfrm>
        </p:spPr>
        <p:txBody>
          <a:bodyPr/>
          <a:lstStyle/>
          <a:p>
            <a:pPr>
              <a:defRPr/>
            </a:pPr>
            <a:r>
              <a:rPr lang="en-US" altLang="en-US" u="sng" dirty="0" smtClean="0"/>
              <a:t>Neutrophils</a:t>
            </a:r>
          </a:p>
          <a:p>
            <a:pPr lvl="1">
              <a:defRPr/>
            </a:pPr>
            <a:r>
              <a:rPr lang="en-US" altLang="en-US" dirty="0" smtClean="0"/>
              <a:t>Polys, </a:t>
            </a:r>
            <a:r>
              <a:rPr lang="en-US" altLang="en-US" dirty="0" err="1" smtClean="0"/>
              <a:t>segs</a:t>
            </a:r>
            <a:r>
              <a:rPr lang="en-US" altLang="en-US" dirty="0" smtClean="0"/>
              <a:t>, bands</a:t>
            </a:r>
          </a:p>
          <a:p>
            <a:pPr lvl="1">
              <a:defRPr/>
            </a:pPr>
            <a:r>
              <a:rPr lang="en-US" altLang="en-US" dirty="0" smtClean="0"/>
              <a:t>Indicate infectious process with bacteria or fungi</a:t>
            </a:r>
          </a:p>
          <a:p>
            <a:pPr lvl="1">
              <a:defRPr/>
            </a:pPr>
            <a:r>
              <a:rPr lang="en-US" altLang="en-US" dirty="0" smtClean="0"/>
              <a:t>The first responders – pus formers</a:t>
            </a:r>
          </a:p>
          <a:p>
            <a:pPr>
              <a:defRPr/>
            </a:pPr>
            <a:r>
              <a:rPr lang="en-US" altLang="en-US" u="sng" dirty="0" smtClean="0"/>
              <a:t>Lymphocytes</a:t>
            </a:r>
          </a:p>
          <a:p>
            <a:pPr lvl="1">
              <a:defRPr/>
            </a:pPr>
            <a:r>
              <a:rPr lang="en-US" altLang="en-US" dirty="0" smtClean="0"/>
              <a:t>Often means a viral infection</a:t>
            </a:r>
          </a:p>
          <a:p>
            <a:pPr lvl="1">
              <a:defRPr/>
            </a:pPr>
            <a:r>
              <a:rPr lang="en-US" altLang="en-US" dirty="0" smtClean="0"/>
              <a:t>B and T cells/ CD4 and CD8 counts</a:t>
            </a:r>
          </a:p>
          <a:p>
            <a:pPr>
              <a:defRPr/>
            </a:pPr>
            <a:r>
              <a:rPr lang="en-US" altLang="en-US" u="sng" dirty="0" smtClean="0"/>
              <a:t>Eosinophils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altLang="en-US" dirty="0" smtClean="0"/>
              <a:t>	</a:t>
            </a:r>
            <a:r>
              <a:rPr lang="en-US" altLang="en-US" sz="2400" dirty="0" smtClean="0"/>
              <a:t>Often means parasitic or fungal infection</a:t>
            </a:r>
          </a:p>
          <a:p>
            <a:pPr>
              <a:defRPr/>
            </a:pPr>
            <a:r>
              <a:rPr lang="en-US" altLang="en-US" u="sng" dirty="0" smtClean="0"/>
              <a:t>Basophils</a:t>
            </a:r>
          </a:p>
          <a:p>
            <a:pPr lvl="1">
              <a:defRPr/>
            </a:pPr>
            <a:r>
              <a:rPr lang="en-US" altLang="en-US" dirty="0" smtClean="0"/>
              <a:t>Often means inflammatory process</a:t>
            </a:r>
          </a:p>
          <a:p>
            <a:pPr lvl="1">
              <a:defRPr/>
            </a:pPr>
            <a:endParaRPr lang="en-US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White Blood Cell Count</a:t>
            </a:r>
            <a:endParaRPr lang="en-US" dirty="0"/>
          </a:p>
        </p:txBody>
      </p:sp>
      <p:sp>
        <p:nvSpPr>
          <p:cNvPr id="1536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2BF92EB-78BF-4364-AB64-D3B76DF65853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2242</TotalTime>
  <Words>880</Words>
  <Application>Microsoft Office PowerPoint</Application>
  <PresentationFormat>On-screen Show (4:3)</PresentationFormat>
  <Paragraphs>421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Times New Roman</vt:lpstr>
      <vt:lpstr>Arial</vt:lpstr>
      <vt:lpstr>Lucida Sans Unicode</vt:lpstr>
      <vt:lpstr>Wingdings 3</vt:lpstr>
      <vt:lpstr>Verdana</vt:lpstr>
      <vt:lpstr>Wingdings 2</vt:lpstr>
      <vt:lpstr>Concourse</vt:lpstr>
      <vt:lpstr>Microbiology: What You Don’t Necessarily Learn in School. </vt:lpstr>
      <vt:lpstr>Objectives</vt:lpstr>
      <vt:lpstr>Knowledge check</vt:lpstr>
      <vt:lpstr>What Microorganisms Cause Infectious Diseases?</vt:lpstr>
      <vt:lpstr>Nomenclature</vt:lpstr>
      <vt:lpstr>Gram Stain</vt:lpstr>
      <vt:lpstr>Morphology - Cocci</vt:lpstr>
      <vt:lpstr>Morphology - Bacilli</vt:lpstr>
      <vt:lpstr>The White Blood Cell Count</vt:lpstr>
      <vt:lpstr>Knowledge check</vt:lpstr>
      <vt:lpstr>Lab Report </vt:lpstr>
      <vt:lpstr>Tolerance</vt:lpstr>
      <vt:lpstr>Antibody Testing</vt:lpstr>
      <vt:lpstr>Toxins</vt:lpstr>
      <vt:lpstr>Bacterial Flora</vt:lpstr>
      <vt:lpstr>Culture Specimen Collection</vt:lpstr>
      <vt:lpstr>Lab Report</vt:lpstr>
      <vt:lpstr>Susceptibility Testing</vt:lpstr>
      <vt:lpstr>The Sensitivity Report</vt:lpstr>
      <vt:lpstr>Multiple-drug Resistant Organisms</vt:lpstr>
      <vt:lpstr>Knowledge check</vt:lpstr>
      <vt:lpstr>Lab Culture and Sensitivity Report</vt:lpstr>
      <vt:lpstr>Lab Culture and Sensitivity Report</vt:lpstr>
      <vt:lpstr>Lab Culture and Sensitivity Report</vt:lpstr>
      <vt:lpstr>Gram Positive Bacteria</vt:lpstr>
      <vt:lpstr>Staphylococcus</vt:lpstr>
      <vt:lpstr>Streptococcus</vt:lpstr>
      <vt:lpstr>Clostridium </vt:lpstr>
      <vt:lpstr>Lactobacilli</vt:lpstr>
      <vt:lpstr>Gram Negative Bacteria</vt:lpstr>
      <vt:lpstr>Acinetobacter</vt:lpstr>
      <vt:lpstr>Burkholderia</vt:lpstr>
      <vt:lpstr>Campylobacter</vt:lpstr>
      <vt:lpstr>E. coli: 0157</vt:lpstr>
      <vt:lpstr>Eikenella</vt:lpstr>
      <vt:lpstr>Pasteurella</vt:lpstr>
      <vt:lpstr>Pseudomonas</vt:lpstr>
      <vt:lpstr>Serratia</vt:lpstr>
      <vt:lpstr>      Knowledge Check</vt:lpstr>
      <vt:lpstr>What Could it be?</vt:lpstr>
      <vt:lpstr>What if:</vt:lpstr>
      <vt:lpstr>One more…</vt:lpstr>
      <vt:lpstr>Last one – really…</vt:lpstr>
      <vt:lpstr>      FINAL WORD    </vt:lpstr>
      <vt:lpstr>               Thank You</vt:lpstr>
      <vt:lpstr>A Word About Other Microorganisms</vt:lpstr>
      <vt:lpstr>Viruses</vt:lpstr>
      <vt:lpstr>Parasites</vt:lpstr>
      <vt:lpstr>Guess the Disease</vt:lpstr>
      <vt:lpstr>Arthropod Vectors</vt:lpstr>
      <vt:lpstr>Fungi</vt:lpstr>
    </vt:vector>
  </TitlesOfParts>
  <Company>Cortland Memorial Hospital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 CONTROL MISSION</dc:title>
  <dc:creator>information systems</dc:creator>
  <cp:lastModifiedBy>erood</cp:lastModifiedBy>
  <cp:revision>167</cp:revision>
  <cp:lastPrinted>2017-04-11T13:52:52Z</cp:lastPrinted>
  <dcterms:created xsi:type="dcterms:W3CDTF">2005-08-09T15:11:48Z</dcterms:created>
  <dcterms:modified xsi:type="dcterms:W3CDTF">2018-03-13T17:00:40Z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