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48" r:id="rId6"/>
    <p:sldMasterId id="2147483674" r:id="rId7"/>
    <p:sldMasterId id="2147483689" r:id="rId8"/>
    <p:sldMasterId id="2147483702" r:id="rId9"/>
    <p:sldMasterId id="2147483715" r:id="rId10"/>
  </p:sldMasterIdLst>
  <p:notesMasterIdLst>
    <p:notesMasterId r:id="rId74"/>
  </p:notesMasterIdLst>
  <p:sldIdLst>
    <p:sldId id="256" r:id="rId11"/>
    <p:sldId id="420" r:id="rId12"/>
    <p:sldId id="347" r:id="rId13"/>
    <p:sldId id="316" r:id="rId14"/>
    <p:sldId id="413" r:id="rId15"/>
    <p:sldId id="358" r:id="rId16"/>
    <p:sldId id="361" r:id="rId17"/>
    <p:sldId id="414" r:id="rId18"/>
    <p:sldId id="395" r:id="rId19"/>
    <p:sldId id="396" r:id="rId20"/>
    <p:sldId id="400" r:id="rId21"/>
    <p:sldId id="397" r:id="rId22"/>
    <p:sldId id="398" r:id="rId23"/>
    <p:sldId id="399" r:id="rId24"/>
    <p:sldId id="359" r:id="rId25"/>
    <p:sldId id="360" r:id="rId26"/>
    <p:sldId id="394" r:id="rId27"/>
    <p:sldId id="408" r:id="rId28"/>
    <p:sldId id="409" r:id="rId29"/>
    <p:sldId id="364" r:id="rId30"/>
    <p:sldId id="369" r:id="rId31"/>
    <p:sldId id="368" r:id="rId32"/>
    <p:sldId id="367" r:id="rId33"/>
    <p:sldId id="366" r:id="rId34"/>
    <p:sldId id="365" r:id="rId35"/>
    <p:sldId id="412" r:id="rId36"/>
    <p:sldId id="338" r:id="rId37"/>
    <p:sldId id="410" r:id="rId38"/>
    <p:sldId id="411" r:id="rId39"/>
    <p:sldId id="406" r:id="rId40"/>
    <p:sldId id="407" r:id="rId41"/>
    <p:sldId id="370" r:id="rId42"/>
    <p:sldId id="372" r:id="rId43"/>
    <p:sldId id="371" r:id="rId44"/>
    <p:sldId id="373" r:id="rId45"/>
    <p:sldId id="415" r:id="rId46"/>
    <p:sldId id="416" r:id="rId47"/>
    <p:sldId id="417" r:id="rId48"/>
    <p:sldId id="374" r:id="rId49"/>
    <p:sldId id="326" r:id="rId50"/>
    <p:sldId id="363" r:id="rId51"/>
    <p:sldId id="376" r:id="rId52"/>
    <p:sldId id="382" r:id="rId53"/>
    <p:sldId id="405" r:id="rId54"/>
    <p:sldId id="384" r:id="rId55"/>
    <p:sldId id="386" r:id="rId56"/>
    <p:sldId id="385" r:id="rId57"/>
    <p:sldId id="418" r:id="rId58"/>
    <p:sldId id="419" r:id="rId59"/>
    <p:sldId id="401" r:id="rId60"/>
    <p:sldId id="402" r:id="rId61"/>
    <p:sldId id="403" r:id="rId62"/>
    <p:sldId id="404" r:id="rId63"/>
    <p:sldId id="260" r:id="rId64"/>
    <p:sldId id="377" r:id="rId65"/>
    <p:sldId id="387" r:id="rId66"/>
    <p:sldId id="388" r:id="rId67"/>
    <p:sldId id="389" r:id="rId68"/>
    <p:sldId id="390" r:id="rId69"/>
    <p:sldId id="392" r:id="rId70"/>
    <p:sldId id="269" r:id="rId71"/>
    <p:sldId id="312" r:id="rId72"/>
    <p:sldId id="272" r:id="rId73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Kogut" initials="S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373"/>
    <a:srgbClr val="154B73"/>
    <a:srgbClr val="176583"/>
    <a:srgbClr val="1451A5"/>
    <a:srgbClr val="0D1ECE"/>
    <a:srgbClr val="002D73"/>
    <a:srgbClr val="646569"/>
    <a:srgbClr val="553278"/>
    <a:srgbClr val="007681"/>
    <a:srgbClr val="1F32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825" autoAdjust="0"/>
    <p:restoredTop sz="72752" autoAdjust="0"/>
  </p:normalViewPr>
  <p:slideViewPr>
    <p:cSldViewPr snapToGrid="0">
      <p:cViewPr varScale="1">
        <p:scale>
          <a:sx n="101" d="100"/>
          <a:sy n="101" d="100"/>
        </p:scale>
        <p:origin x="67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26" y="72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45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82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These slides</a:t>
            </a:r>
            <a:r>
              <a:rPr lang="en-US" baseline="0" dirty="0"/>
              <a:t> reveal that there is opportunity for improvement here. </a:t>
            </a:r>
          </a:p>
          <a:p>
            <a:r>
              <a:rPr lang="en-US" baseline="0" dirty="0"/>
              <a:t>This data is similar to statewide data that is publicly available annual quality assurance reporting requirements for managed care plans, consistent with 65-75% of adults with acute bronchitis in NYS, are getting antibiotics, across various managed care plans.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B9AB-6D31-4214-B524-4C906C89B3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8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170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52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6884C-20AC-4CF6-B9C9-68CD93CDDD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706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688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78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144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165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0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40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7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73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55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66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Letters</a:t>
            </a:r>
            <a:r>
              <a:rPr lang="en-US" baseline="0" dirty="0"/>
              <a:t> were sent to all potential antibiotics prescribers, regardless of their individual prescribing rates.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5E54-8FA0-43E1-BAA3-EA9B596232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3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28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r>
              <a:rPr lang="en-US" baseline="0" dirty="0"/>
              <a:t>Looking to alert providers to the issue of potential over prescribing where they are practicing and requesting for any one interested to reach out to us as potential collaborator.</a:t>
            </a:r>
          </a:p>
          <a:p>
            <a:r>
              <a:rPr lang="en-US" baseline="0" dirty="0"/>
              <a:t>Some of the LHDs have taken this and started campaigns and outreach on their 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47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5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50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72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01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95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1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7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7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81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96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9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45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791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64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304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364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531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13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32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xmlns="" val="2141863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7515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0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154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486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168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244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19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008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804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04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50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814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265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xmlns="" val="257821918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904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84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317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8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907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643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877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4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xmlns="" val="184080135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541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754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542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xmlns="" val="29528141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00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85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0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2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361951"/>
            <a:ext cx="3657600" cy="8223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400" smtClean="0">
                <a:solidFill>
                  <a:schemeClr val="bg1"/>
                </a:solidFill>
              </a:rPr>
              <a:pPr/>
              <a:t>March 16, 2018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591" y="4522340"/>
            <a:ext cx="1666409" cy="3746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March 16, 2018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SOOH_DOH_rgb.jpg"/>
          <p:cNvPicPr>
            <a:picLocks noChangeAspect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591" y="4522340"/>
            <a:ext cx="1666409" cy="374649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16, 2018</a:t>
            </a:fld>
            <a:endParaRPr lang="en-US" sz="1200" dirty="0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7" r:id="rId2"/>
    <p:sldLayoutId id="2147483688" r:id="rId3"/>
    <p:sldLayoutId id="2147483728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SOOH_DOH_rgb.jp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589" y="4512028"/>
            <a:ext cx="1666409" cy="374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16, 2018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prstClr val="white"/>
                </a:solidFill>
              </a:rPr>
              <a:pPr/>
              <a:t>March 16, 2018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NYSOO_DOH_rgb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453" y="4511417"/>
            <a:ext cx="1713547" cy="3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58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prstClr val="white"/>
                </a:solidFill>
              </a:rPr>
              <a:pPr/>
              <a:t>March 16, 2018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NYSOO_DOH_rgb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453" y="4511417"/>
            <a:ext cx="1713547" cy="3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8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prstClr val="white"/>
                </a:solidFill>
              </a:rPr>
              <a:pPr/>
              <a:t>March 16, 2018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NYSOO_DOH_rgb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453" y="4511417"/>
            <a:ext cx="1713547" cy="3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1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1928982"/>
            <a:ext cx="8188867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 Resistance: What All Healthcare Providers Should Know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173130"/>
            <a:ext cx="751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Emily Lutterloh, MD, MPH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Director, Bureau of Healthcare Associated Infections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New York State Department of Health  </a:t>
            </a:r>
          </a:p>
          <a:p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7ABB4A0-80FD-404A-8A00-D309DD615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886" y="203926"/>
            <a:ext cx="1433314" cy="19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E639E-056D-479D-A3FD-05A0AB9E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Clostridium difficile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98EA0F-C64D-43C2-9A7F-1819DE80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B969-FD10-4B5C-8056-3942EE620029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E098BF-62FA-45D0-A63F-79585E54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AC5D9C1-8544-400C-8FAD-E25820A8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8106"/>
            <a:ext cx="5943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B9F2EC-ECB5-4E22-BACA-5B8871AB3AB0}"/>
              </a:ext>
            </a:extLst>
          </p:cNvPr>
          <p:cNvSpPr txBox="1"/>
          <p:nvPr/>
        </p:nvSpPr>
        <p:spPr>
          <a:xfrm>
            <a:off x="1528243" y="1019552"/>
            <a:ext cx="623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Trend in </a:t>
            </a:r>
            <a:r>
              <a:rPr lang="en-US" sz="1600" i="1" dirty="0"/>
              <a:t>C. difficile</a:t>
            </a:r>
            <a:r>
              <a:rPr lang="en-US" sz="1600" dirty="0"/>
              <a:t> admission prevalence rate, New York State 2010-2014</a:t>
            </a:r>
          </a:p>
        </p:txBody>
      </p:sp>
    </p:spTree>
    <p:extLst>
      <p:ext uri="{BB962C8B-B14F-4D97-AF65-F5344CB8AC3E}">
        <p14:creationId xmlns:p14="http://schemas.microsoft.com/office/powerpoint/2010/main" xmlns="" val="22780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30687F-8E22-4EA4-B4A2-D19175B34A93}"/>
              </a:ext>
            </a:extLst>
          </p:cNvPr>
          <p:cNvSpPr/>
          <p:nvPr/>
        </p:nvSpPr>
        <p:spPr>
          <a:xfrm>
            <a:off x="7171765" y="4401671"/>
            <a:ext cx="1783976" cy="6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C3798-DCA4-47AC-81EE-E91AB63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Clostridium difficile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7501D8-660B-4745-BEE3-2ABDC7F7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AAFD-1C62-4D5E-A9CB-1EB87970E9ED}" type="datetime1">
              <a:rPr lang="en-US" smtClean="0"/>
              <a:pPr/>
              <a:t>3/16/2018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651B6F-E4E3-4726-B014-F5AD54C97A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1781"/>
            <a:ext cx="3657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2EB8C0-D426-4072-9360-B9B09F61DEEE}"/>
              </a:ext>
            </a:extLst>
          </p:cNvPr>
          <p:cNvSpPr txBox="1"/>
          <p:nvPr/>
        </p:nvSpPr>
        <p:spPr>
          <a:xfrm>
            <a:off x="457200" y="984538"/>
            <a:ext cx="407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Trend in </a:t>
            </a:r>
            <a:r>
              <a:rPr lang="en-US" sz="1600" i="1" dirty="0"/>
              <a:t>C. difficile</a:t>
            </a:r>
            <a:r>
              <a:rPr lang="en-US" sz="1600" dirty="0"/>
              <a:t> admission prevalence rates,</a:t>
            </a:r>
            <a:br>
              <a:rPr lang="en-US" sz="1600" dirty="0"/>
            </a:br>
            <a:r>
              <a:rPr lang="en-US" sz="1600" dirty="0"/>
              <a:t>New York State 2015-2016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0AAC8-55EC-47E9-A11A-C27B01CB66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3306"/>
            <a:ext cx="3657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1B9A2D-4AD7-4568-AF5C-BB0B4E9E865B}"/>
              </a:ext>
            </a:extLst>
          </p:cNvPr>
          <p:cNvSpPr txBox="1"/>
          <p:nvPr/>
        </p:nvSpPr>
        <p:spPr>
          <a:xfrm>
            <a:off x="4985964" y="984538"/>
            <a:ext cx="3442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Trend in </a:t>
            </a:r>
            <a:r>
              <a:rPr lang="en-US" sz="1600" i="1" dirty="0"/>
              <a:t>C. difficile</a:t>
            </a:r>
            <a:r>
              <a:rPr lang="en-US" sz="1600" dirty="0"/>
              <a:t> hospital onset rates,</a:t>
            </a:r>
            <a:br>
              <a:rPr lang="en-US" sz="1600" dirty="0"/>
            </a:br>
            <a:r>
              <a:rPr lang="en-US" sz="1600" dirty="0"/>
              <a:t>New York State 2015-2016</a:t>
            </a:r>
          </a:p>
        </p:txBody>
      </p:sp>
    </p:spTree>
    <p:extLst>
      <p:ext uri="{BB962C8B-B14F-4D97-AF65-F5344CB8AC3E}">
        <p14:creationId xmlns:p14="http://schemas.microsoft.com/office/powerpoint/2010/main" xmlns="" val="343333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CF38E-9B79-4F8C-AB60-2AD37598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Clostridium difficile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4A60C8-11B9-428D-963E-9F225719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2839-E712-4822-ACF2-D2BDC20E027A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06542F-9D0E-4CF1-85B2-BD4994A2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xmlns="" id="{BCF8AE0F-CD1F-425F-9E81-2FBAD6D7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029494"/>
            <a:ext cx="4953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CA9E1-5020-42EA-A41F-9D7EA967D224}"/>
              </a:ext>
            </a:extLst>
          </p:cNvPr>
          <p:cNvSpPr txBox="1"/>
          <p:nvPr/>
        </p:nvSpPr>
        <p:spPr>
          <a:xfrm>
            <a:off x="1237129" y="1398494"/>
            <a:ext cx="20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Admission Prevalent</a:t>
            </a:r>
          </a:p>
        </p:txBody>
      </p:sp>
    </p:spTree>
    <p:extLst>
      <p:ext uri="{BB962C8B-B14F-4D97-AF65-F5344CB8AC3E}">
        <p14:creationId xmlns:p14="http://schemas.microsoft.com/office/powerpoint/2010/main" xmlns="" val="26162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CF38E-9B79-4F8C-AB60-2AD37598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Clostridium difficile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4A60C8-11B9-428D-963E-9F225719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2839-E712-4822-ACF2-D2BDC20E027A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06542F-9D0E-4CF1-85B2-BD4994A2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B9E9DA34-C825-4141-8993-5D6FD2F23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328" y="1033463"/>
            <a:ext cx="4991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88F0B1-AA84-4779-8E67-3F99A2B2C796}"/>
              </a:ext>
            </a:extLst>
          </p:cNvPr>
          <p:cNvSpPr txBox="1"/>
          <p:nvPr/>
        </p:nvSpPr>
        <p:spPr>
          <a:xfrm>
            <a:off x="1237129" y="1559859"/>
            <a:ext cx="156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 Onset</a:t>
            </a:r>
          </a:p>
        </p:txBody>
      </p:sp>
    </p:spTree>
    <p:extLst>
      <p:ext uri="{BB962C8B-B14F-4D97-AF65-F5344CB8AC3E}">
        <p14:creationId xmlns:p14="http://schemas.microsoft.com/office/powerpoint/2010/main" xmlns="" val="345648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Prescribing</a:t>
            </a:r>
          </a:p>
        </p:txBody>
      </p:sp>
    </p:spTree>
    <p:extLst>
      <p:ext uri="{BB962C8B-B14F-4D97-AF65-F5344CB8AC3E}">
        <p14:creationId xmlns:p14="http://schemas.microsoft.com/office/powerpoint/2010/main" xmlns="" val="323282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7D5FE7-12D3-41F7-BFC1-A4B114372A06}"/>
              </a:ext>
            </a:extLst>
          </p:cNvPr>
          <p:cNvSpPr/>
          <p:nvPr/>
        </p:nvSpPr>
        <p:spPr>
          <a:xfrm>
            <a:off x="6924675" y="4325460"/>
            <a:ext cx="2085975" cy="71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D6C92-688C-4D9A-BBE5-B14F343E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06375"/>
            <a:ext cx="8682446" cy="803275"/>
          </a:xfrm>
        </p:spPr>
        <p:txBody>
          <a:bodyPr/>
          <a:lstStyle/>
          <a:p>
            <a:r>
              <a:rPr lang="en-US" dirty="0"/>
              <a:t>Antibiotic Prescribing, U.S., 2010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3FE374-61CD-49FF-AD57-A69E7DFC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5EF6-946F-469D-B9F3-146A6F0F672D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D2FD27-5D7B-4ACE-8C0C-68F3ADE0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95824EC-9800-4735-B70E-9CF303ED20BC}"/>
              </a:ext>
            </a:extLst>
          </p:cNvPr>
          <p:cNvGrpSpPr/>
          <p:nvPr/>
        </p:nvGrpSpPr>
        <p:grpSpPr>
          <a:xfrm>
            <a:off x="814141" y="1054894"/>
            <a:ext cx="7541841" cy="3667125"/>
            <a:chOff x="304800" y="1371600"/>
            <a:chExt cx="8839200" cy="429794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FBD8165D-3E39-47DD-9BD7-DC84A8268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371600"/>
              <a:ext cx="6278089" cy="4297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119A719-EA80-44F8-8729-2593973FBB2C}"/>
                </a:ext>
              </a:extLst>
            </p:cNvPr>
            <p:cNvSpPr txBox="1"/>
            <p:nvPr/>
          </p:nvSpPr>
          <p:spPr>
            <a:xfrm>
              <a:off x="304800" y="4639242"/>
              <a:ext cx="1371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6465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Lowest prescribing rate (529/1000)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60C16379-6BCE-40E2-9341-8E83CE6F1D9E}"/>
                </a:ext>
              </a:extLst>
            </p:cNvPr>
            <p:cNvCxnSpPr/>
            <p:nvPr/>
          </p:nvCxnSpPr>
          <p:spPr>
            <a:xfrm flipV="1">
              <a:off x="1295400" y="5105400"/>
              <a:ext cx="10668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0D4B2A3-DBD6-4E8A-90AE-D4E69E3729C6}"/>
                </a:ext>
              </a:extLst>
            </p:cNvPr>
            <p:cNvSpPr txBox="1"/>
            <p:nvPr/>
          </p:nvSpPr>
          <p:spPr>
            <a:xfrm>
              <a:off x="7772400" y="2514600"/>
              <a:ext cx="1371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6465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Highest prescribing rate (1237/1000)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72E5DA35-BCC0-41A5-951B-DFD4413AAC34}"/>
                </a:ext>
              </a:extLst>
            </p:cNvPr>
            <p:cNvCxnSpPr/>
            <p:nvPr/>
          </p:nvCxnSpPr>
          <p:spPr>
            <a:xfrm flipH="1">
              <a:off x="6400800" y="3139574"/>
              <a:ext cx="1371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4BACA1-E674-402A-BD99-FCA4E28D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808" y="4822609"/>
            <a:ext cx="2672509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825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Hicks LA et al. N Engl J Med 2013;368:1461-1462</a:t>
            </a:r>
          </a:p>
        </p:txBody>
      </p:sp>
    </p:spTree>
    <p:extLst>
      <p:ext uri="{BB962C8B-B14F-4D97-AF65-F5344CB8AC3E}">
        <p14:creationId xmlns:p14="http://schemas.microsoft.com/office/powerpoint/2010/main" xmlns="" val="167870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7D5FE7-12D3-41F7-BFC1-A4B114372A06}"/>
              </a:ext>
            </a:extLst>
          </p:cNvPr>
          <p:cNvSpPr/>
          <p:nvPr/>
        </p:nvSpPr>
        <p:spPr>
          <a:xfrm>
            <a:off x="6924675" y="4325460"/>
            <a:ext cx="2085975" cy="71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D6C92-688C-4D9A-BBE5-B14F343E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06375"/>
            <a:ext cx="8682446" cy="803275"/>
          </a:xfrm>
        </p:spPr>
        <p:txBody>
          <a:bodyPr/>
          <a:lstStyle/>
          <a:p>
            <a:r>
              <a:rPr lang="en-US" dirty="0"/>
              <a:t>Antibiotic Prescribing, U.S., 2015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3FE374-61CD-49FF-AD57-A69E7DFC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5EF6-946F-469D-B9F3-146A6F0F672D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D2FD27-5D7B-4ACE-8C0C-68F3ADE0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573809-7785-43FC-AF44-C9615976A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4" t="19434" r="394" b="12954"/>
          <a:stretch/>
        </p:blipFill>
        <p:spPr>
          <a:xfrm>
            <a:off x="1091293" y="1039583"/>
            <a:ext cx="6987540" cy="36977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BDCE6B-D46E-42D9-A381-9619849699F5}"/>
              </a:ext>
            </a:extLst>
          </p:cNvPr>
          <p:cNvSpPr txBox="1"/>
          <p:nvPr/>
        </p:nvSpPr>
        <p:spPr>
          <a:xfrm>
            <a:off x="1897614" y="4816519"/>
            <a:ext cx="4703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https://www.cdc.gov/antibiotic-use/stewardship-report/outpatient.html</a:t>
            </a:r>
          </a:p>
        </p:txBody>
      </p:sp>
    </p:spTree>
    <p:extLst>
      <p:ext uri="{BB962C8B-B14F-4D97-AF65-F5344CB8AC3E}">
        <p14:creationId xmlns:p14="http://schemas.microsoft.com/office/powerpoint/2010/main" xmlns="" val="423666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Intervention: Data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04" y="1275108"/>
            <a:ext cx="794795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New York State Medicaid population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3 months to 64 years old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initial visits to outpatient providers (including emergency department visits) for acute upper respiratory infections (ARIs)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pharmacy claims to identify visits when an antibiotic was prescribed and subsequently filled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regional rates of antibiotic prescribing for ARIs to identify targets for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4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 Prescribing Rates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760" y="1673165"/>
            <a:ext cx="781304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NYS, children (aged 3 months to 17 years) had lower antibiotic prescribing rates compared to adults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adult prescribing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antibiotic prescribing rates were calculated at the county level to identify areas in need of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68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70EED71-D4CF-4C25-ACEC-BCE0011A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AEE902-1D63-40B3-8780-9BE4510D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to disclose</a:t>
            </a:r>
          </a:p>
          <a:p>
            <a:r>
              <a:rPr lang="en-US" dirty="0"/>
              <a:t>(grant support to New York State Department of Health through the federal Epidemiology and Laboratory Capacity Cooperative Agreement)</a:t>
            </a:r>
          </a:p>
        </p:txBody>
      </p:sp>
    </p:spTree>
    <p:extLst>
      <p:ext uri="{BB962C8B-B14F-4D97-AF65-F5344CB8AC3E}">
        <p14:creationId xmlns:p14="http://schemas.microsoft.com/office/powerpoint/2010/main" xmlns="" val="307246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95ACC7-35DF-40A7-8D7B-570EE12B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6BD656FC-333E-41A4-847E-BE9E2E565692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024DF4-E5BF-474B-A6F5-A6DD7ED4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07BF0B-E5BF-4D21-BE24-7CE317BB01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789" y="435953"/>
            <a:ext cx="6653211" cy="4707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70614A-E19A-4746-9C4F-1B84548BF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1254"/>
            <a:ext cx="6389225" cy="706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0C2A6-535A-46DB-A58D-05A4DABFE737}"/>
              </a:ext>
            </a:extLst>
          </p:cNvPr>
          <p:cNvSpPr txBox="1"/>
          <p:nvPr/>
        </p:nvSpPr>
        <p:spPr>
          <a:xfrm>
            <a:off x="208344" y="775504"/>
            <a:ext cx="3369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Potentially Avoidable Outpatient</a:t>
            </a:r>
          </a:p>
          <a:p>
            <a:r>
              <a:rPr lang="en-US" dirty="0"/>
              <a:t>Acute Upper Respiratory Infection</a:t>
            </a:r>
          </a:p>
          <a:p>
            <a:r>
              <a:rPr lang="en-US" dirty="0"/>
              <a:t>Antibiotic Prescribing,</a:t>
            </a:r>
          </a:p>
          <a:p>
            <a:r>
              <a:rPr lang="en-US" dirty="0"/>
              <a:t>Adjusted Rates by County</a:t>
            </a:r>
          </a:p>
          <a:p>
            <a:r>
              <a:rPr lang="en-US" dirty="0"/>
              <a:t>New York Medicaid</a:t>
            </a:r>
          </a:p>
          <a:p>
            <a:r>
              <a:rPr lang="en-US" dirty="0"/>
              <a:t>Adults 18-64 years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B03A7-E975-4A02-91DB-DAB85E8DC864}"/>
              </a:ext>
            </a:extLst>
          </p:cNvPr>
          <p:cNvSpPr txBox="1"/>
          <p:nvPr/>
        </p:nvSpPr>
        <p:spPr>
          <a:xfrm>
            <a:off x="3981692" y="57873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xmlns="" val="207868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3C2C7E-D19B-4C74-AC1E-7DFDEB3093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777" y="372458"/>
            <a:ext cx="6645223" cy="47710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95ACC7-35DF-40A7-8D7B-570EE12B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6BD656FC-333E-41A4-847E-BE9E2E565692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024DF4-E5BF-474B-A6F5-A6DD7ED4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70614A-E19A-4746-9C4F-1B84548BF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1254"/>
            <a:ext cx="6389225" cy="706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0C2A6-535A-46DB-A58D-05A4DABFE737}"/>
              </a:ext>
            </a:extLst>
          </p:cNvPr>
          <p:cNvSpPr txBox="1"/>
          <p:nvPr/>
        </p:nvSpPr>
        <p:spPr>
          <a:xfrm>
            <a:off x="208344" y="775504"/>
            <a:ext cx="3369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Potentially Avoidable Outpatient</a:t>
            </a:r>
          </a:p>
          <a:p>
            <a:r>
              <a:rPr lang="en-US" dirty="0"/>
              <a:t>Acute Upper Respiratory Infection</a:t>
            </a:r>
          </a:p>
          <a:p>
            <a:r>
              <a:rPr lang="en-US" dirty="0"/>
              <a:t>Antibiotic Prescribing,</a:t>
            </a:r>
          </a:p>
          <a:p>
            <a:r>
              <a:rPr lang="en-US" dirty="0"/>
              <a:t>Adjusted Rates by County</a:t>
            </a:r>
          </a:p>
          <a:p>
            <a:r>
              <a:rPr lang="en-US" dirty="0"/>
              <a:t>New York Medicaid</a:t>
            </a:r>
          </a:p>
          <a:p>
            <a:r>
              <a:rPr lang="en-US" dirty="0"/>
              <a:t>Adults 18-64 years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B03A7-E975-4A02-91DB-DAB85E8DC864}"/>
              </a:ext>
            </a:extLst>
          </p:cNvPr>
          <p:cNvSpPr txBox="1"/>
          <p:nvPr/>
        </p:nvSpPr>
        <p:spPr>
          <a:xfrm>
            <a:off x="3981692" y="57873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xmlns="" val="379271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4CBC1B-1C95-4F99-99F5-B4A15D23A6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170" y="405670"/>
            <a:ext cx="6634830" cy="473783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95ACC7-35DF-40A7-8D7B-570EE12B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6BD656FC-333E-41A4-847E-BE9E2E565692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024DF4-E5BF-474B-A6F5-A6DD7ED4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70614A-E19A-4746-9C4F-1B84548BF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1254"/>
            <a:ext cx="6389225" cy="706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0C2A6-535A-46DB-A58D-05A4DABFE737}"/>
              </a:ext>
            </a:extLst>
          </p:cNvPr>
          <p:cNvSpPr txBox="1"/>
          <p:nvPr/>
        </p:nvSpPr>
        <p:spPr>
          <a:xfrm>
            <a:off x="208344" y="775504"/>
            <a:ext cx="3369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Potentially Avoidable Outpatient</a:t>
            </a:r>
          </a:p>
          <a:p>
            <a:r>
              <a:rPr lang="en-US" dirty="0"/>
              <a:t>Acute Upper Respiratory Infection</a:t>
            </a:r>
          </a:p>
          <a:p>
            <a:r>
              <a:rPr lang="en-US" dirty="0"/>
              <a:t>Antibiotic Prescribing,</a:t>
            </a:r>
          </a:p>
          <a:p>
            <a:r>
              <a:rPr lang="en-US" dirty="0"/>
              <a:t>Adjusted Rates by County</a:t>
            </a:r>
          </a:p>
          <a:p>
            <a:r>
              <a:rPr lang="en-US" dirty="0"/>
              <a:t>New York Medicaid</a:t>
            </a:r>
          </a:p>
          <a:p>
            <a:r>
              <a:rPr lang="en-US" dirty="0"/>
              <a:t>Adults 18-64 years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B03A7-E975-4A02-91DB-DAB85E8DC864}"/>
              </a:ext>
            </a:extLst>
          </p:cNvPr>
          <p:cNvSpPr txBox="1"/>
          <p:nvPr/>
        </p:nvSpPr>
        <p:spPr>
          <a:xfrm>
            <a:off x="3981692" y="57873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xmlns="" val="114879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AAF9E7-2E90-410F-94BF-6D6B4445B9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902" y="401032"/>
            <a:ext cx="6643098" cy="474246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95ACC7-35DF-40A7-8D7B-570EE12B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6BD656FC-333E-41A4-847E-BE9E2E565692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024DF4-E5BF-474B-A6F5-A6DD7ED4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70614A-E19A-4746-9C4F-1B84548BF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1254"/>
            <a:ext cx="6389225" cy="706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0C2A6-535A-46DB-A58D-05A4DABFE737}"/>
              </a:ext>
            </a:extLst>
          </p:cNvPr>
          <p:cNvSpPr txBox="1"/>
          <p:nvPr/>
        </p:nvSpPr>
        <p:spPr>
          <a:xfrm>
            <a:off x="208344" y="775504"/>
            <a:ext cx="3369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Potentially Avoidable Outpatient</a:t>
            </a:r>
          </a:p>
          <a:p>
            <a:r>
              <a:rPr lang="en-US" dirty="0"/>
              <a:t>Acute Upper Respiratory Infection</a:t>
            </a:r>
          </a:p>
          <a:p>
            <a:r>
              <a:rPr lang="en-US" dirty="0"/>
              <a:t>Antibiotic Prescribing,</a:t>
            </a:r>
          </a:p>
          <a:p>
            <a:r>
              <a:rPr lang="en-US" dirty="0"/>
              <a:t>Adjusted Rates by County</a:t>
            </a:r>
          </a:p>
          <a:p>
            <a:r>
              <a:rPr lang="en-US" dirty="0"/>
              <a:t>New York Medicaid</a:t>
            </a:r>
          </a:p>
          <a:p>
            <a:r>
              <a:rPr lang="en-US" dirty="0"/>
              <a:t>Adults 18-64 years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B03A7-E975-4A02-91DB-DAB85E8DC864}"/>
              </a:ext>
            </a:extLst>
          </p:cNvPr>
          <p:cNvSpPr txBox="1"/>
          <p:nvPr/>
        </p:nvSpPr>
        <p:spPr>
          <a:xfrm>
            <a:off x="3981692" y="57873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xmlns="" val="2076375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90D058-468D-4373-9E2A-604545B966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9554" y="404878"/>
            <a:ext cx="6684446" cy="473862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95ACC7-35DF-40A7-8D7B-570EE12B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6BD656FC-333E-41A4-847E-BE9E2E565692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024DF4-E5BF-474B-A6F5-A6DD7ED4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70614A-E19A-4746-9C4F-1B84548BF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1254"/>
            <a:ext cx="6389225" cy="706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0C2A6-535A-46DB-A58D-05A4DABFE737}"/>
              </a:ext>
            </a:extLst>
          </p:cNvPr>
          <p:cNvSpPr txBox="1"/>
          <p:nvPr/>
        </p:nvSpPr>
        <p:spPr>
          <a:xfrm>
            <a:off x="208344" y="775504"/>
            <a:ext cx="3369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Potentially Avoidable Outpatient</a:t>
            </a:r>
          </a:p>
          <a:p>
            <a:r>
              <a:rPr lang="en-US" dirty="0"/>
              <a:t>Acute Upper Respiratory Infection</a:t>
            </a:r>
          </a:p>
          <a:p>
            <a:r>
              <a:rPr lang="en-US" dirty="0"/>
              <a:t>Antibiotic Prescribing,</a:t>
            </a:r>
          </a:p>
          <a:p>
            <a:r>
              <a:rPr lang="en-US" dirty="0"/>
              <a:t>Adjusted Rates by County</a:t>
            </a:r>
          </a:p>
          <a:p>
            <a:r>
              <a:rPr lang="en-US" dirty="0"/>
              <a:t>New York Medicaid</a:t>
            </a:r>
          </a:p>
          <a:p>
            <a:r>
              <a:rPr lang="en-US" dirty="0"/>
              <a:t>Adults 18-64 years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B03A7-E975-4A02-91DB-DAB85E8DC864}"/>
              </a:ext>
            </a:extLst>
          </p:cNvPr>
          <p:cNvSpPr txBox="1"/>
          <p:nvPr/>
        </p:nvSpPr>
        <p:spPr>
          <a:xfrm>
            <a:off x="3981692" y="57873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991450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2743CC-6A2B-4981-A9EA-3F1F07910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1337" y="403270"/>
            <a:ext cx="6722663" cy="474022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95ACC7-35DF-40A7-8D7B-570EE12B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6BD656FC-333E-41A4-847E-BE9E2E565692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024DF4-E5BF-474B-A6F5-A6DD7ED4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7754AA7-8025-408E-B296-E2B43FE0863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70614A-E19A-4746-9C4F-1B84548BF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1254"/>
            <a:ext cx="6389225" cy="706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0C2A6-535A-46DB-A58D-05A4DABFE737}"/>
              </a:ext>
            </a:extLst>
          </p:cNvPr>
          <p:cNvSpPr txBox="1"/>
          <p:nvPr/>
        </p:nvSpPr>
        <p:spPr>
          <a:xfrm>
            <a:off x="208344" y="775504"/>
            <a:ext cx="3369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Potentially Avoidable Outpatient</a:t>
            </a:r>
          </a:p>
          <a:p>
            <a:r>
              <a:rPr lang="en-US" dirty="0"/>
              <a:t>Acute Upper Respiratory Infection</a:t>
            </a:r>
          </a:p>
          <a:p>
            <a:r>
              <a:rPr lang="en-US" dirty="0"/>
              <a:t>Antibiotic Prescribing,</a:t>
            </a:r>
          </a:p>
          <a:p>
            <a:r>
              <a:rPr lang="en-US" dirty="0"/>
              <a:t>Adjusted Rates by County</a:t>
            </a:r>
          </a:p>
          <a:p>
            <a:r>
              <a:rPr lang="en-US" dirty="0"/>
              <a:t>New York Medicaid</a:t>
            </a:r>
          </a:p>
          <a:p>
            <a:r>
              <a:rPr lang="en-US" dirty="0"/>
              <a:t>Adults 18-64 years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B03A7-E975-4A02-91DB-DAB85E8DC864}"/>
              </a:ext>
            </a:extLst>
          </p:cNvPr>
          <p:cNvSpPr txBox="1"/>
          <p:nvPr/>
        </p:nvSpPr>
        <p:spPr>
          <a:xfrm>
            <a:off x="3981692" y="57873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3605955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6374"/>
            <a:ext cx="8991600" cy="873049"/>
          </a:xfrm>
        </p:spPr>
        <p:txBody>
          <a:bodyPr>
            <a:normAutofit/>
          </a:bodyPr>
          <a:lstStyle/>
          <a:p>
            <a:r>
              <a:rPr lang="en-US" dirty="0"/>
              <a:t>Adult and Pediatric Maps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28750"/>
            <a:ext cx="3892979" cy="3006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179" y="1467113"/>
            <a:ext cx="4038600" cy="300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444" y="3867150"/>
            <a:ext cx="2451538" cy="213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467113"/>
            <a:ext cx="1600200" cy="418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80975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113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1950"/>
            <a:ext cx="8343900" cy="59412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Letter to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123950"/>
            <a:ext cx="2400300" cy="3200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100" dirty="0"/>
              <a:t>NYSDOH analyzed 2013 Medicaid claims data to determine NY counties where there is a high rate of avoidable antibiotic prescribing</a:t>
            </a:r>
          </a:p>
          <a:p>
            <a:r>
              <a:rPr lang="en-US" sz="2100" dirty="0"/>
              <a:t>Based on analysis, NYSDOH sent “Dear Provider” letters to all potential antibiotics prescribers in high-prescribing counties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97812"/>
            <a:ext cx="599450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827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40" y="57023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our 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352550"/>
            <a:ext cx="87630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not focused on individual prescribing history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providers within the county who could be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existing resources to identify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those most likely to see patients with acute upper respiratory infections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care, emergency care, urgent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~2900 providers in 11 counties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Physicians, nurse practitioners and physician assistants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843463"/>
            <a:ext cx="4433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46569"/>
                </a:solidFill>
              </a:rPr>
              <a:t>https://www.health.ny.gov/health_care/medicaid/redesign/providernetwork/</a:t>
            </a:r>
          </a:p>
        </p:txBody>
      </p:sp>
    </p:spTree>
    <p:extLst>
      <p:ext uri="{BB962C8B-B14F-4D97-AF65-F5344CB8AC3E}">
        <p14:creationId xmlns:p14="http://schemas.microsoft.com/office/powerpoint/2010/main" xmlns="" val="94358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5687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Strategy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055053"/>
            <a:ext cx="8087360" cy="4555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phase outreach to the 11 counties with the highest rates: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information to providers in these areas</a:t>
            </a:r>
          </a:p>
          <a:p>
            <a:pPr marL="1828800" lvl="3" indent="-457200">
              <a:buFont typeface="Arial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the map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mailing with educational materials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viral prescription pads for use as a patient take-away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posters and brochures for patient education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of local champions to provide outreach and support the project locally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detailing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Health Departments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6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CB8A9C4-9BFA-4756-8FDF-2AAA2283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9CD6710-A385-43BE-B696-B013D155D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88118"/>
            <a:ext cx="4088675" cy="3753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AR Threats</a:t>
            </a:r>
          </a:p>
          <a:p>
            <a:pPr lvl="1"/>
            <a:r>
              <a:rPr lang="en-US" dirty="0"/>
              <a:t>Scope of problem</a:t>
            </a:r>
          </a:p>
          <a:p>
            <a:pPr lvl="1"/>
            <a:r>
              <a:rPr lang="en-US" i="1" dirty="0"/>
              <a:t>C. difficile</a:t>
            </a:r>
          </a:p>
          <a:p>
            <a:r>
              <a:rPr lang="en-US" dirty="0"/>
              <a:t>Outpatient prescribing</a:t>
            </a:r>
          </a:p>
          <a:p>
            <a:pPr lvl="1"/>
            <a:r>
              <a:rPr lang="en-US" dirty="0"/>
              <a:t>US and New York</a:t>
            </a:r>
          </a:p>
          <a:p>
            <a:pPr lvl="1"/>
            <a:r>
              <a:rPr lang="en-US" dirty="0"/>
              <a:t>CDC’s “Be Antibiotics Aware” program</a:t>
            </a:r>
          </a:p>
          <a:p>
            <a:pPr lvl="1"/>
            <a:r>
              <a:rPr lang="en-US" dirty="0"/>
              <a:t>New York initiatives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BC5022C-4E2E-4405-BB54-52C60DC89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063625"/>
            <a:ext cx="4269377" cy="3394075"/>
          </a:xfrm>
        </p:spPr>
        <p:txBody>
          <a:bodyPr/>
          <a:lstStyle/>
          <a:p>
            <a:r>
              <a:rPr lang="en-US" dirty="0"/>
              <a:t>Inpatient prescribing</a:t>
            </a:r>
          </a:p>
          <a:p>
            <a:pPr lvl="1"/>
            <a:r>
              <a:rPr lang="en-US" dirty="0"/>
              <a:t>Antibiotic stewardship</a:t>
            </a:r>
          </a:p>
          <a:p>
            <a:r>
              <a:rPr lang="en-US" dirty="0"/>
              <a:t>Resistance in New York</a:t>
            </a:r>
          </a:p>
          <a:p>
            <a:pPr lvl="1"/>
            <a:r>
              <a:rPr lang="en-US" dirty="0"/>
              <a:t>MRSA, CRE, etc.</a:t>
            </a:r>
          </a:p>
          <a:p>
            <a:pPr lvl="1"/>
            <a:r>
              <a:rPr lang="en-US" i="1" dirty="0"/>
              <a:t>Candida auris</a:t>
            </a:r>
          </a:p>
          <a:p>
            <a:r>
              <a:rPr lang="en-US" dirty="0"/>
              <a:t>How you can help</a:t>
            </a:r>
          </a:p>
          <a:p>
            <a:r>
              <a:rPr lang="en-US" dirty="0"/>
              <a:t>The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F30C73-4625-446B-80ED-83F1EAA1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515B-8067-4010-9B17-B03037D8ADE7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56A68C-7D06-4408-8739-087B2D60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84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1-17 at 10.55.5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969" y="735416"/>
            <a:ext cx="5849031" cy="3712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64" y="1301911"/>
            <a:ext cx="3297941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upper respiratory infections account for 75% of all antibiotics prescribed by office based physicians  </a:t>
            </a:r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4655842"/>
            <a:ext cx="705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Shapiro DJ, Hicks LA, Pavia AT, </a:t>
            </a:r>
            <a:r>
              <a:rPr lang="en-US" sz="1200" dirty="0" err="1"/>
              <a:t>Hersh</a:t>
            </a:r>
            <a:r>
              <a:rPr lang="en-US" sz="1200" dirty="0"/>
              <a:t> AL. Antibiotic prescribing for adults in ambulatory care in the USA, 2007-09. The Journal of antimicrobial chemotherapy. 2014 Jan;69(1):234-40.</a:t>
            </a:r>
          </a:p>
        </p:txBody>
      </p:sp>
    </p:spTree>
    <p:extLst>
      <p:ext uri="{BB962C8B-B14F-4D97-AF65-F5344CB8AC3E}">
        <p14:creationId xmlns:p14="http://schemas.microsoft.com/office/powerpoint/2010/main" xmlns="" val="2936233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88620"/>
            <a:ext cx="8766810" cy="85725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Data: Prescribing for acute bronchitis in ambulatory care, 1996-2010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82880" y="4560570"/>
            <a:ext cx="286893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sz="900" dirty="0">
                <a:solidFill>
                  <a:srgbClr val="646569"/>
                </a:solidFill>
              </a:rPr>
              <a:t>Slide from CDC Get Smart Program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646569"/>
                </a:solidFill>
              </a:rPr>
              <a:t>Barnett et al. JAMA. 2014; 311(19):2020-22.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624" y="1284188"/>
            <a:ext cx="5566857" cy="2943703"/>
          </a:xfr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0723" y="4166023"/>
            <a:ext cx="651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line:  No improvement and getting worse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371759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6509E-3F14-4092-B0D0-023E3797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4"/>
            <a:ext cx="9144000" cy="1374775"/>
          </a:xfrm>
        </p:spPr>
        <p:txBody>
          <a:bodyPr>
            <a:normAutofit fontScale="90000"/>
          </a:bodyPr>
          <a:lstStyle/>
          <a:p>
            <a:r>
              <a:rPr lang="en-US" dirty="0"/>
              <a:t>“Be Antibiotics Aware:</a:t>
            </a:r>
            <a:br>
              <a:rPr lang="en-US" dirty="0"/>
            </a:br>
            <a:r>
              <a:rPr lang="en-US" dirty="0"/>
              <a:t>Smart Use, Best Care”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AA636-213A-4FA5-A472-EEF4E9800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013075"/>
          </a:xfrm>
        </p:spPr>
        <p:txBody>
          <a:bodyPr/>
          <a:lstStyle/>
          <a:p>
            <a:r>
              <a:rPr lang="en-US" dirty="0"/>
              <a:t>CDC campaign to “improve antibiotic prescribing and use and to help combat antibiotic resistance”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7AFEAB-6464-4BEC-B57B-C86509E4E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826" y="3087766"/>
            <a:ext cx="2400300" cy="2004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FB4581-6D70-4822-A6E6-0843BC265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699" y="2714625"/>
            <a:ext cx="3990976" cy="23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474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A544AA-E9CB-439A-ADB6-DF60E0735C45}"/>
              </a:ext>
            </a:extLst>
          </p:cNvPr>
          <p:cNvSpPr/>
          <p:nvPr/>
        </p:nvSpPr>
        <p:spPr>
          <a:xfrm>
            <a:off x="7010400" y="4314825"/>
            <a:ext cx="1876425" cy="72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F2596-FE19-4C08-92C8-2270AB6F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CDC’s “Be Antibiotics Aware”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BC9B8B-2DA2-4687-8CF9-EB3B1D42D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1063625"/>
            <a:ext cx="3143250" cy="404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2FB369-EA61-489A-92B5-EC6BC2594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787" y="1063625"/>
            <a:ext cx="3243263" cy="39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981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DA1E0-25D3-4E1D-B9E6-F95F743D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7466C-DFAF-4C9A-8070-E5EA6C95B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Medicaid mapping project</a:t>
            </a:r>
          </a:p>
          <a:p>
            <a:r>
              <a:rPr lang="en-US" dirty="0"/>
              <a:t>Antibiotic Resistance Task</a:t>
            </a:r>
            <a:br>
              <a:rPr lang="en-US" dirty="0"/>
            </a:br>
            <a:r>
              <a:rPr lang="en-US" dirty="0"/>
              <a:t>Force (ARTF)</a:t>
            </a:r>
          </a:p>
          <a:p>
            <a:r>
              <a:rPr lang="en-US" dirty="0"/>
              <a:t>“Smart Use Guarantee”</a:t>
            </a:r>
            <a:br>
              <a:rPr lang="en-US" dirty="0"/>
            </a:br>
            <a:r>
              <a:rPr lang="en-US" dirty="0"/>
              <a:t>poster for</a:t>
            </a:r>
            <a:br>
              <a:rPr lang="en-US" dirty="0"/>
            </a:br>
            <a:r>
              <a:rPr lang="en-US" dirty="0"/>
              <a:t>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915276-EA8B-4003-888A-3CA789FF2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100" y="1016952"/>
            <a:ext cx="2628900" cy="41186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FEDA52-2C3C-4BF0-B66A-3B4A83F03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176" y="3471114"/>
            <a:ext cx="2375648" cy="1583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7AE9AE-16BB-4CF8-83E8-D03FAC4B7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176" y="2372757"/>
            <a:ext cx="3016624" cy="5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5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1BD09D-81C1-4071-9A2A-5B450DFEF8C3}"/>
              </a:ext>
            </a:extLst>
          </p:cNvPr>
          <p:cNvSpPr/>
          <p:nvPr/>
        </p:nvSpPr>
        <p:spPr>
          <a:xfrm>
            <a:off x="7143750" y="4314825"/>
            <a:ext cx="181927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DA1E0-25D3-4E1D-B9E6-F95F743D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7466C-DFAF-4C9A-8070-E5EA6C95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218037"/>
            <a:ext cx="4636008" cy="3704406"/>
          </a:xfrm>
        </p:spPr>
        <p:txBody>
          <a:bodyPr>
            <a:normAutofit/>
          </a:bodyPr>
          <a:lstStyle/>
          <a:p>
            <a:r>
              <a:rPr lang="en-US" dirty="0"/>
              <a:t>Antibiotic prescribing</a:t>
            </a:r>
            <a:br>
              <a:rPr lang="en-US" dirty="0"/>
            </a:br>
            <a:r>
              <a:rPr lang="en-US" dirty="0"/>
              <a:t>guidelines</a:t>
            </a:r>
          </a:p>
          <a:p>
            <a:r>
              <a:rPr lang="en-US" dirty="0"/>
              <a:t>https://www.health.ny.gov/professionals/protocols_and_guidelines/antibiotic_resistance/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3648DE-5D7E-4E0F-9294-37E74BBC6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710" y="1218037"/>
            <a:ext cx="2803677" cy="37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461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42205-F60E-4AFA-9428-AC809EC9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Prescribing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FC9788-733E-46A0-AEEF-C492094AA3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07402"/>
            <a:ext cx="3018596" cy="4236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DA9942-9054-4864-AF53-F52058479E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7040" y="1239921"/>
            <a:ext cx="4933148" cy="30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735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1B164-85A1-4CED-91A4-EC2ABDF7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Prescribing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1B840E-DB69-4E1F-BE89-9A85A80D63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935" y="1193985"/>
            <a:ext cx="4084725" cy="3651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C92A60-A8FD-4A6C-B044-75BB80D24D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9659" y="1494285"/>
            <a:ext cx="4402985" cy="17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407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11561-1C45-44BC-903C-071B74FD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Prescribing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82A6A-C046-42E3-B436-3E08487FCA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Adult</a:t>
            </a:r>
          </a:p>
          <a:p>
            <a:pPr lvl="1"/>
            <a:r>
              <a:rPr lang="en-US" dirty="0"/>
              <a:t>Acute rhinosinusitis</a:t>
            </a:r>
          </a:p>
          <a:p>
            <a:pPr lvl="1"/>
            <a:r>
              <a:rPr lang="en-US" dirty="0"/>
              <a:t>Acute uncomplicated bronchitis</a:t>
            </a:r>
          </a:p>
          <a:p>
            <a:pPr lvl="1"/>
            <a:r>
              <a:rPr lang="en-US" dirty="0"/>
              <a:t>Common cold/non-specific URI</a:t>
            </a:r>
          </a:p>
          <a:p>
            <a:pPr lvl="1"/>
            <a:r>
              <a:rPr lang="en-US" dirty="0"/>
              <a:t>Pharyngitis</a:t>
            </a:r>
          </a:p>
          <a:p>
            <a:pPr lvl="1"/>
            <a:r>
              <a:rPr lang="en-US" dirty="0"/>
              <a:t>Acute uncomplicated cystitis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A42FCB-6D46-4E8D-86E6-0DBDD4D704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Pediatric</a:t>
            </a:r>
          </a:p>
          <a:p>
            <a:pPr lvl="1"/>
            <a:r>
              <a:rPr lang="en-US" dirty="0"/>
              <a:t>Acute rhinosinusitis</a:t>
            </a:r>
          </a:p>
          <a:p>
            <a:pPr lvl="1"/>
            <a:r>
              <a:rPr lang="en-US" dirty="0"/>
              <a:t>Acute otitis media</a:t>
            </a:r>
          </a:p>
          <a:p>
            <a:pPr lvl="1"/>
            <a:r>
              <a:rPr lang="en-US" dirty="0"/>
              <a:t>Pharyngitis</a:t>
            </a:r>
          </a:p>
          <a:p>
            <a:pPr lvl="1"/>
            <a:r>
              <a:rPr lang="en-US" dirty="0"/>
              <a:t>Common cold/non-specific URI</a:t>
            </a:r>
          </a:p>
          <a:p>
            <a:pPr lvl="1"/>
            <a:r>
              <a:rPr lang="en-US" dirty="0"/>
              <a:t>Bronchiolitis</a:t>
            </a:r>
          </a:p>
          <a:p>
            <a:pPr lvl="1"/>
            <a:r>
              <a:rPr lang="en-US" dirty="0"/>
              <a:t>UTI</a:t>
            </a:r>
          </a:p>
        </p:txBody>
      </p:sp>
    </p:spTree>
    <p:extLst>
      <p:ext uri="{BB962C8B-B14F-4D97-AF65-F5344CB8AC3E}">
        <p14:creationId xmlns:p14="http://schemas.microsoft.com/office/powerpoint/2010/main" xmlns="" val="4142995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1BD09D-81C1-4071-9A2A-5B450DFEF8C3}"/>
              </a:ext>
            </a:extLst>
          </p:cNvPr>
          <p:cNvSpPr/>
          <p:nvPr/>
        </p:nvSpPr>
        <p:spPr>
          <a:xfrm>
            <a:off x="7143750" y="4314825"/>
            <a:ext cx="181927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DA1E0-25D3-4E1D-B9E6-F95F743D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7466C-DFAF-4C9A-8070-E5EA6C95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3475"/>
            <a:ext cx="8229600" cy="1304925"/>
          </a:xfrm>
        </p:spPr>
        <p:txBody>
          <a:bodyPr/>
          <a:lstStyle/>
          <a:p>
            <a:r>
              <a:rPr lang="en-US" dirty="0"/>
              <a:t>Viral “prescription” pad translation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3948AB-2EED-499D-8428-B33A85728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375" y="1753011"/>
            <a:ext cx="2638425" cy="3257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B8CD7C-23E7-4222-B1F3-EA47CAD4C6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249" y="1749425"/>
            <a:ext cx="2518717" cy="3260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2196D2-DE87-4471-B2D4-D5DB8A990F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0875" y="1749425"/>
            <a:ext cx="2499788" cy="32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31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981034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217" y="462038"/>
            <a:ext cx="8919410" cy="10858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Interventions that Work</a:t>
            </a:r>
            <a:r>
              <a:rPr lang="en-US" sz="3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2532" y="1130919"/>
            <a:ext cx="8807115" cy="3356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Print materials alone have little impact on prescribing</a:t>
            </a:r>
          </a:p>
          <a:p>
            <a:pPr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Audit and feedback of current practice has been successful</a:t>
            </a:r>
          </a:p>
          <a:p>
            <a:pPr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Academic detailing, opinion leader education effective</a:t>
            </a:r>
          </a:p>
          <a:p>
            <a:pPr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Clinical decision support promising</a:t>
            </a:r>
          </a:p>
          <a:p>
            <a:pPr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Other options:</a:t>
            </a:r>
          </a:p>
          <a:p>
            <a:pPr lvl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Delayed prescribing practices</a:t>
            </a:r>
          </a:p>
          <a:p>
            <a:pPr lvl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Poster interventions involving public commitment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to prescribe judiciously</a:t>
            </a:r>
          </a:p>
          <a:p>
            <a:pPr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rgbClr val="6465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02532" y="4457700"/>
            <a:ext cx="61722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646569"/>
                </a:solidFill>
              </a:rPr>
              <a:t>Arnold et al. Cochrane Database </a:t>
            </a:r>
            <a:r>
              <a:rPr lang="en-US" sz="900" dirty="0" err="1">
                <a:solidFill>
                  <a:srgbClr val="646569"/>
                </a:solidFill>
              </a:rPr>
              <a:t>Syst</a:t>
            </a:r>
            <a:r>
              <a:rPr lang="en-US" sz="900" dirty="0">
                <a:solidFill>
                  <a:srgbClr val="646569"/>
                </a:solidFill>
              </a:rPr>
              <a:t> Rev. 2005 Oct 19;(4):CD003539.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646569"/>
                </a:solidFill>
              </a:rPr>
              <a:t>Forrest et al. Pediatrics 2013 Apr;131(4):e1071-81.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646569"/>
                </a:solidFill>
              </a:rPr>
              <a:t>Little et al. Lancet 2013 Oct 5;382(9899):1175-82.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646569"/>
                </a:solidFill>
              </a:rPr>
              <a:t>Meeker et al. JAMA Intern Med. 2014;174(3):425-31.</a:t>
            </a:r>
          </a:p>
        </p:txBody>
      </p:sp>
    </p:spTree>
    <p:extLst>
      <p:ext uri="{BB962C8B-B14F-4D97-AF65-F5344CB8AC3E}">
        <p14:creationId xmlns:p14="http://schemas.microsoft.com/office/powerpoint/2010/main" xmlns="" val="429053367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Prescribing</a:t>
            </a:r>
          </a:p>
        </p:txBody>
      </p:sp>
    </p:spTree>
    <p:extLst>
      <p:ext uri="{BB962C8B-B14F-4D97-AF65-F5344CB8AC3E}">
        <p14:creationId xmlns:p14="http://schemas.microsoft.com/office/powerpoint/2010/main" xmlns="" val="3750765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AC350-B8CB-4D1A-A661-C65E7E5C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 in Hospitals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72FA5B-73EA-4C49-A8A3-BC4F6A64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9784"/>
            <a:ext cx="8229600" cy="3298915"/>
          </a:xfrm>
        </p:spPr>
        <p:txBody>
          <a:bodyPr/>
          <a:lstStyle/>
          <a:p>
            <a:r>
              <a:rPr lang="en-US" dirty="0"/>
              <a:t>30-50% of antibiotics prescribed in hospitals are unnecessary or inappropriate</a:t>
            </a:r>
          </a:p>
          <a:p>
            <a:r>
              <a:rPr lang="en-US" dirty="0"/>
              <a:t>Improving prescribing can reduce </a:t>
            </a:r>
            <a:r>
              <a:rPr lang="en-US" i="1" dirty="0"/>
              <a:t>Clostridium difficile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antibiotic resistance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FFED4F-AE74-4B0B-B806-E715AEEC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91E-D9E6-46C3-AFE2-595CD075B5C8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49734A-2C34-4EAD-8B2E-1EBE6855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648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FC161D-2BF0-4B1D-A658-DC5BAA78795C}"/>
              </a:ext>
            </a:extLst>
          </p:cNvPr>
          <p:cNvSpPr/>
          <p:nvPr/>
        </p:nvSpPr>
        <p:spPr>
          <a:xfrm>
            <a:off x="457200" y="4767263"/>
            <a:ext cx="1247775" cy="27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2C91C-A0F7-42F6-8739-D3F9A6DC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 in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3CE5C-491D-43A2-AA97-9E209BFB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6353"/>
            <a:ext cx="8229600" cy="3470910"/>
          </a:xfrm>
        </p:spPr>
        <p:txBody>
          <a:bodyPr/>
          <a:lstStyle/>
          <a:p>
            <a:r>
              <a:rPr lang="en-US" dirty="0"/>
              <a:t>Half of all hospital patients</a:t>
            </a:r>
            <a:br>
              <a:rPr lang="en-US" dirty="0"/>
            </a:br>
            <a:r>
              <a:rPr lang="en-US" dirty="0"/>
              <a:t>receive an antibiotic</a:t>
            </a:r>
          </a:p>
          <a:p>
            <a:r>
              <a:rPr lang="en-US" dirty="0"/>
              <a:t>Doctors in some hospitals</a:t>
            </a:r>
            <a:br>
              <a:rPr lang="en-US" dirty="0"/>
            </a:br>
            <a:r>
              <a:rPr lang="en-US" dirty="0"/>
              <a:t>prescribe 3x as many</a:t>
            </a:r>
            <a:br>
              <a:rPr lang="en-US" dirty="0"/>
            </a:br>
            <a:r>
              <a:rPr lang="en-US" dirty="0"/>
              <a:t>antibiotics as doctors in</a:t>
            </a:r>
            <a:br>
              <a:rPr lang="en-US" dirty="0"/>
            </a:br>
            <a:r>
              <a:rPr lang="en-US" dirty="0"/>
              <a:t>other hospitals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DF8F7B-597F-45CC-B4D4-B05AD780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236488-4751-4350-9FF2-1C5F1DE52E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0615" y="1114178"/>
            <a:ext cx="3133385" cy="40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754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418030"/>
          </a:xfrm>
        </p:spPr>
        <p:txBody>
          <a:bodyPr>
            <a:normAutofit fontScale="90000"/>
          </a:bodyPr>
          <a:lstStyle/>
          <a:p>
            <a:r>
              <a:rPr lang="en-US" dirty="0"/>
              <a:t>Antibiotic Stewardship</a:t>
            </a:r>
            <a:br>
              <a:rPr lang="en-US" dirty="0"/>
            </a:br>
            <a:r>
              <a:rPr lang="en-US" dirty="0"/>
              <a:t>in Long-Term Care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357"/>
            <a:ext cx="8229600" cy="33671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Extension of multi-year program</a:t>
            </a:r>
          </a:p>
          <a:p>
            <a:pPr lvl="1"/>
            <a:r>
              <a:rPr lang="en-US" i="1" dirty="0"/>
              <a:t>Clostridium difficile</a:t>
            </a:r>
          </a:p>
          <a:p>
            <a:pPr lvl="1"/>
            <a:r>
              <a:rPr lang="en-US" dirty="0" err="1"/>
              <a:t>Interfacility</a:t>
            </a:r>
            <a:r>
              <a:rPr lang="en-US" dirty="0"/>
              <a:t> transfer</a:t>
            </a:r>
          </a:p>
          <a:p>
            <a:r>
              <a:rPr lang="en-US" dirty="0"/>
              <a:t>Current project:</a:t>
            </a:r>
          </a:p>
          <a:p>
            <a:pPr lvl="1"/>
            <a:r>
              <a:rPr lang="en-US" dirty="0"/>
              <a:t>Voluntary participation</a:t>
            </a:r>
          </a:p>
          <a:p>
            <a:pPr lvl="1"/>
            <a:r>
              <a:rPr lang="en-US" dirty="0"/>
              <a:t>Antibiotic stewardship</a:t>
            </a:r>
          </a:p>
          <a:p>
            <a:pPr lvl="1"/>
            <a:r>
              <a:rPr lang="en-US" dirty="0"/>
              <a:t>UTIs</a:t>
            </a:r>
          </a:p>
          <a:p>
            <a:pPr lvl="1"/>
            <a:r>
              <a:rPr lang="en-US" dirty="0"/>
              <a:t>NHSN reporting</a:t>
            </a:r>
          </a:p>
        </p:txBody>
      </p:sp>
    </p:spTree>
    <p:extLst>
      <p:ext uri="{BB962C8B-B14F-4D97-AF65-F5344CB8AC3E}">
        <p14:creationId xmlns:p14="http://schemas.microsoft.com/office/powerpoint/2010/main" xmlns="" val="1807765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3B901-BE19-4424-BAA8-CCC33F53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A24E91-5D9A-4C94-81E8-13C7854D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Interventions to help improve prescribing</a:t>
            </a:r>
          </a:p>
          <a:p>
            <a:r>
              <a:rPr lang="en-US" dirty="0"/>
              <a:t>Core Elements</a:t>
            </a:r>
          </a:p>
          <a:p>
            <a:pPr lvl="1"/>
            <a:r>
              <a:rPr lang="en-US" dirty="0"/>
              <a:t>Leadership commitment</a:t>
            </a:r>
          </a:p>
          <a:p>
            <a:pPr lvl="1"/>
            <a:r>
              <a:rPr lang="en-US" dirty="0"/>
              <a:t>Accountability</a:t>
            </a:r>
          </a:p>
          <a:p>
            <a:pPr lvl="1"/>
            <a:r>
              <a:rPr lang="en-US" dirty="0"/>
              <a:t>Drug expertise</a:t>
            </a:r>
          </a:p>
          <a:p>
            <a:pPr lvl="1"/>
            <a:r>
              <a:rPr lang="en-US" dirty="0"/>
              <a:t>Action (implementing interventions)</a:t>
            </a:r>
          </a:p>
          <a:p>
            <a:pPr lvl="1"/>
            <a:r>
              <a:rPr lang="en-US" dirty="0"/>
              <a:t>Tracking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33049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69950-2512-4928-9753-BC23F153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8ACB8-D0ED-4FB9-B45B-61E150DC4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Interventions</a:t>
            </a:r>
          </a:p>
          <a:p>
            <a:pPr lvl="1"/>
            <a:r>
              <a:rPr lang="en-US" dirty="0"/>
              <a:t>Antibiotic “time out”</a:t>
            </a:r>
          </a:p>
          <a:p>
            <a:pPr lvl="1"/>
            <a:r>
              <a:rPr lang="en-US" dirty="0"/>
              <a:t>Require indication and duration</a:t>
            </a:r>
          </a:p>
          <a:p>
            <a:pPr lvl="1"/>
            <a:r>
              <a:rPr lang="en-US" dirty="0"/>
              <a:t>Facility-specific treatment recommendations</a:t>
            </a:r>
          </a:p>
          <a:p>
            <a:pPr lvl="1"/>
            <a:r>
              <a:rPr lang="en-US" dirty="0"/>
              <a:t>Audit and feedback</a:t>
            </a:r>
          </a:p>
          <a:p>
            <a:pPr lvl="1"/>
            <a:r>
              <a:rPr lang="en-US" dirty="0"/>
              <a:t>Rapid diagnostics</a:t>
            </a:r>
          </a:p>
        </p:txBody>
      </p:sp>
    </p:spTree>
    <p:extLst>
      <p:ext uri="{BB962C8B-B14F-4D97-AF65-F5344CB8AC3E}">
        <p14:creationId xmlns:p14="http://schemas.microsoft.com/office/powerpoint/2010/main" xmlns="" val="4018227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A95C0C-1E58-4420-AFCE-C543344DB0A4}"/>
              </a:ext>
            </a:extLst>
          </p:cNvPr>
          <p:cNvSpPr/>
          <p:nvPr/>
        </p:nvSpPr>
        <p:spPr>
          <a:xfrm>
            <a:off x="6880860" y="4297680"/>
            <a:ext cx="2023110" cy="70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A1E12C-7AF0-4BA4-8CA7-7A2D17374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56517"/>
            <a:ext cx="6053120" cy="46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475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8255CF-A396-4487-846E-7B117CE96F8B}"/>
              </a:ext>
            </a:extLst>
          </p:cNvPr>
          <p:cNvSpPr/>
          <p:nvPr/>
        </p:nvSpPr>
        <p:spPr>
          <a:xfrm>
            <a:off x="7025951" y="4432041"/>
            <a:ext cx="1866122" cy="53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CC206-E555-41FF-BA6D-0F0D0C31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Stewardship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52F6D6D-B976-43DC-88C1-FD706B1F9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0647364"/>
              </p:ext>
            </p:extLst>
          </p:nvPr>
        </p:nvGraphicFramePr>
        <p:xfrm>
          <a:off x="457200" y="1200150"/>
          <a:ext cx="8229600" cy="360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5935">
                  <a:extLst>
                    <a:ext uri="{9D8B030D-6E8A-4147-A177-3AD203B41FA5}">
                      <a16:colId xmlns:a16="http://schemas.microsoft.com/office/drawing/2014/main" xmlns="" val="1114410197"/>
                    </a:ext>
                  </a:extLst>
                </a:gridCol>
                <a:gridCol w="1707502">
                  <a:extLst>
                    <a:ext uri="{9D8B030D-6E8A-4147-A177-3AD203B41FA5}">
                      <a16:colId xmlns:a16="http://schemas.microsoft.com/office/drawing/2014/main" xmlns="" val="3763978929"/>
                    </a:ext>
                  </a:extLst>
                </a:gridCol>
                <a:gridCol w="1726163">
                  <a:extLst>
                    <a:ext uri="{9D8B030D-6E8A-4147-A177-3AD203B41FA5}">
                      <a16:colId xmlns:a16="http://schemas.microsoft.com/office/drawing/2014/main" xmlns="" val="142995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CDC Core Elements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  <a:p>
                      <a:pPr algn="ctr"/>
                      <a:r>
                        <a:rPr lang="en-US" dirty="0"/>
                        <a:t>% hospitals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  <a:p>
                      <a:pPr algn="ctr"/>
                      <a:r>
                        <a:rPr lang="en-US" dirty="0"/>
                        <a:t>% hospitals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2379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Leadership commitment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4458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37601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 expertise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4792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 (implementing interventions)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304258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Tracking (</a:t>
                      </a:r>
                      <a:r>
                        <a:rPr lang="en-US" dirty="0" err="1"/>
                        <a:t>abx</a:t>
                      </a:r>
                      <a:r>
                        <a:rPr lang="en-US" dirty="0"/>
                        <a:t> use, adherence to policies)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0397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5702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1604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(meet all 7 core elements)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43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6644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AD1B3-4B7E-4710-8D51-D977E25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Stewardship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5DEB400-CCDF-4061-9067-5D76CFBAE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909513"/>
              </p:ext>
            </p:extLst>
          </p:nvPr>
        </p:nvGraphicFramePr>
        <p:xfrm>
          <a:off x="457200" y="1200150"/>
          <a:ext cx="8229600" cy="276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7273">
                  <a:extLst>
                    <a:ext uri="{9D8B030D-6E8A-4147-A177-3AD203B41FA5}">
                      <a16:colId xmlns:a16="http://schemas.microsoft.com/office/drawing/2014/main" xmlns="" val="4176032794"/>
                    </a:ext>
                  </a:extLst>
                </a:gridCol>
                <a:gridCol w="1726164">
                  <a:extLst>
                    <a:ext uri="{9D8B030D-6E8A-4147-A177-3AD203B41FA5}">
                      <a16:colId xmlns:a16="http://schemas.microsoft.com/office/drawing/2014/main" xmlns="" val="1676150170"/>
                    </a:ext>
                  </a:extLst>
                </a:gridCol>
                <a:gridCol w="1726163">
                  <a:extLst>
                    <a:ext uri="{9D8B030D-6E8A-4147-A177-3AD203B41FA5}">
                      <a16:colId xmlns:a16="http://schemas.microsoft.com/office/drawing/2014/main" xmlns="" val="434793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  <a:p>
                      <a:pPr algn="ctr"/>
                      <a:r>
                        <a:rPr lang="en-US" dirty="0"/>
                        <a:t>% hospitals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  <a:p>
                      <a:pPr algn="ctr"/>
                      <a:r>
                        <a:rPr lang="en-US" dirty="0"/>
                        <a:t>% hospitals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61327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Policy requiring documentation of indication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4241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Facility-specific treatment recommendations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9893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Antibiotic time-out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6555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Certain antibiotics need approval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2616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of antibiotic courses, communication with prescribers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808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07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C938A49-EED6-45DC-B7AC-7E7FCE79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Threats per CDC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E7168A2-A795-4979-9D21-162450A6C2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Urgent</a:t>
            </a:r>
          </a:p>
          <a:p>
            <a:pPr lvl="1"/>
            <a:r>
              <a:rPr lang="en-US" i="1" dirty="0"/>
              <a:t>Clostridium difficile</a:t>
            </a:r>
          </a:p>
          <a:p>
            <a:pPr lvl="1"/>
            <a:r>
              <a:rPr lang="en-US" dirty="0"/>
              <a:t>CRE</a:t>
            </a:r>
          </a:p>
          <a:p>
            <a:pPr lvl="1"/>
            <a:r>
              <a:rPr lang="en-US" i="1" dirty="0"/>
              <a:t>Neisseria gonorrhoeae</a:t>
            </a:r>
          </a:p>
          <a:p>
            <a:r>
              <a:rPr lang="en-US" dirty="0"/>
              <a:t>Serious</a:t>
            </a:r>
          </a:p>
          <a:p>
            <a:pPr lvl="1"/>
            <a:r>
              <a:rPr lang="en-US" dirty="0"/>
              <a:t>MDR Acinetobacter</a:t>
            </a:r>
          </a:p>
          <a:p>
            <a:pPr lvl="1"/>
            <a:r>
              <a:rPr lang="en-US" dirty="0"/>
              <a:t>Drug-resistant Campylobacter</a:t>
            </a:r>
          </a:p>
          <a:p>
            <a:pPr lvl="1"/>
            <a:r>
              <a:rPr lang="en-US" dirty="0"/>
              <a:t>Fluconazole-resistant Candida</a:t>
            </a:r>
          </a:p>
          <a:p>
            <a:pPr lvl="1"/>
            <a:r>
              <a:rPr lang="en-US" dirty="0"/>
              <a:t>ESBL</a:t>
            </a:r>
          </a:p>
          <a:p>
            <a:pPr lvl="1"/>
            <a:r>
              <a:rPr lang="en-US" dirty="0"/>
              <a:t>VRE</a:t>
            </a:r>
          </a:p>
          <a:p>
            <a:pPr lvl="1"/>
            <a:r>
              <a:rPr lang="en-US" dirty="0"/>
              <a:t>MDR </a:t>
            </a:r>
            <a:r>
              <a:rPr lang="en-US" i="1" dirty="0"/>
              <a:t>Pseudomonas aeruginosa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9294442-FE30-4CBB-8793-EB026EC55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Drug-resistant non-typhoidal Salmonella</a:t>
            </a:r>
          </a:p>
          <a:p>
            <a:pPr lvl="1"/>
            <a:r>
              <a:rPr lang="en-US" dirty="0"/>
              <a:t>Drug-resistant </a:t>
            </a:r>
            <a:r>
              <a:rPr lang="en-US" i="1" dirty="0"/>
              <a:t>Salmonella</a:t>
            </a:r>
            <a:r>
              <a:rPr lang="en-US" dirty="0"/>
              <a:t> Typhi</a:t>
            </a:r>
          </a:p>
          <a:p>
            <a:pPr lvl="1"/>
            <a:r>
              <a:rPr lang="en-US" dirty="0"/>
              <a:t>Drug-resistant </a:t>
            </a:r>
            <a:r>
              <a:rPr lang="en-US" dirty="0" err="1"/>
              <a:t>Shigella</a:t>
            </a:r>
            <a:endParaRPr lang="en-US" dirty="0"/>
          </a:p>
          <a:p>
            <a:pPr lvl="1"/>
            <a:r>
              <a:rPr lang="en-US" dirty="0"/>
              <a:t>MRSA</a:t>
            </a:r>
          </a:p>
          <a:p>
            <a:pPr lvl="1"/>
            <a:r>
              <a:rPr lang="en-US" dirty="0"/>
              <a:t>Drug-resistant </a:t>
            </a:r>
            <a:r>
              <a:rPr lang="en-US" i="1" dirty="0"/>
              <a:t>Strep </a:t>
            </a:r>
            <a:r>
              <a:rPr lang="en-US" i="1" dirty="0" err="1"/>
              <a:t>pneumo</a:t>
            </a:r>
            <a:endParaRPr lang="en-US" i="1" dirty="0"/>
          </a:p>
          <a:p>
            <a:pPr lvl="1"/>
            <a:r>
              <a:rPr lang="en-US" dirty="0"/>
              <a:t>Drug-resistant tuberculosis</a:t>
            </a:r>
          </a:p>
          <a:p>
            <a:r>
              <a:rPr lang="en-US" dirty="0"/>
              <a:t>Concerning</a:t>
            </a:r>
          </a:p>
          <a:p>
            <a:pPr lvl="1"/>
            <a:r>
              <a:rPr lang="en-US" dirty="0"/>
              <a:t>VRSA</a:t>
            </a:r>
          </a:p>
          <a:p>
            <a:pPr lvl="1"/>
            <a:r>
              <a:rPr lang="en-US" dirty="0"/>
              <a:t>Erythromycin-resistant Group A Strep</a:t>
            </a:r>
          </a:p>
          <a:p>
            <a:pPr lvl="1"/>
            <a:r>
              <a:rPr lang="en-US" dirty="0"/>
              <a:t>Clindamycin-resistant Group B Strep</a:t>
            </a:r>
          </a:p>
        </p:txBody>
      </p:sp>
    </p:spTree>
    <p:extLst>
      <p:ext uri="{BB962C8B-B14F-4D97-AF65-F5344CB8AC3E}">
        <p14:creationId xmlns:p14="http://schemas.microsoft.com/office/powerpoint/2010/main" xmlns="" val="3340574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385"/>
            <a:ext cx="8229600" cy="857250"/>
          </a:xfrm>
        </p:spPr>
        <p:txBody>
          <a:bodyPr/>
          <a:lstStyle/>
          <a:p>
            <a:r>
              <a:rPr lang="en-US" dirty="0"/>
              <a:t>CRE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318"/>
            <a:ext cx="8229600" cy="3371850"/>
          </a:xfrm>
        </p:spPr>
        <p:txBody>
          <a:bodyPr/>
          <a:lstStyle/>
          <a:p>
            <a:r>
              <a:rPr lang="en-US" dirty="0"/>
              <a:t>Applicable to a variety of MDROs</a:t>
            </a:r>
          </a:p>
          <a:p>
            <a:r>
              <a:rPr lang="en-US" dirty="0"/>
              <a:t>CRE/AR Coordinator</a:t>
            </a:r>
            <a:br>
              <a:rPr lang="en-US" dirty="0"/>
            </a:br>
            <a:r>
              <a:rPr lang="en-US" dirty="0"/>
              <a:t>in metropolitan NYC area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Site visits</a:t>
            </a:r>
          </a:p>
          <a:p>
            <a:pPr lvl="1"/>
            <a:r>
              <a:rPr lang="en-US" dirty="0"/>
              <a:t>Outbreaks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C1D-711A-499F-A131-2BA44FFFC06F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640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982"/>
            <a:ext cx="8229600" cy="857250"/>
          </a:xfrm>
        </p:spPr>
        <p:txBody>
          <a:bodyPr/>
          <a:lstStyle/>
          <a:p>
            <a:r>
              <a:rPr lang="en-US" dirty="0"/>
              <a:t>CRE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188"/>
            <a:ext cx="8229600" cy="3394075"/>
          </a:xfrm>
        </p:spPr>
        <p:txBody>
          <a:bodyPr/>
          <a:lstStyle/>
          <a:p>
            <a:r>
              <a:rPr lang="en-US" dirty="0"/>
              <a:t>Survey of healthcare facilities</a:t>
            </a:r>
          </a:p>
          <a:p>
            <a:pPr lvl="1"/>
            <a:r>
              <a:rPr lang="en-US" dirty="0"/>
              <a:t>What are they doing?</a:t>
            </a:r>
          </a:p>
          <a:p>
            <a:pPr lvl="1"/>
            <a:r>
              <a:rPr lang="en-US" dirty="0"/>
              <a:t>What more is feasible?</a:t>
            </a:r>
          </a:p>
          <a:p>
            <a:r>
              <a:rPr lang="en-US" dirty="0"/>
              <a:t>Regional/statewide plan</a:t>
            </a:r>
            <a:br>
              <a:rPr lang="en-US" dirty="0"/>
            </a:br>
            <a:r>
              <a:rPr lang="en-US" dirty="0"/>
              <a:t>to coordinate efforts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3410-81F6-47F6-91AF-1219080FEEE4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075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B9CC-081E-4295-9814-DBCE94B553E2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876" y="441063"/>
            <a:ext cx="5276479" cy="41179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4696242"/>
            <a:ext cx="3655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http://www.cdc.gov/vitalsigns/stop-spread/index.html</a:t>
            </a:r>
          </a:p>
        </p:txBody>
      </p:sp>
    </p:spTree>
    <p:extLst>
      <p:ext uri="{BB962C8B-B14F-4D97-AF65-F5344CB8AC3E}">
        <p14:creationId xmlns:p14="http://schemas.microsoft.com/office/powerpoint/2010/main" xmlns="" val="410003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36" y="382569"/>
            <a:ext cx="8186569" cy="40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120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61947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in New York</a:t>
            </a:r>
          </a:p>
        </p:txBody>
      </p:sp>
    </p:spTree>
    <p:extLst>
      <p:ext uri="{BB962C8B-B14F-4D97-AF65-F5344CB8AC3E}">
        <p14:creationId xmlns:p14="http://schemas.microsoft.com/office/powerpoint/2010/main" xmlns="" val="3721139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AC350-B8CB-4D1A-A661-C65E7E5C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1462405"/>
          </a:xfrm>
        </p:spPr>
        <p:txBody>
          <a:bodyPr/>
          <a:lstStyle/>
          <a:p>
            <a:r>
              <a:rPr lang="en-US" dirty="0"/>
              <a:t>Carbapenem-Resistant Enterobacteriaceae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72FA5B-73EA-4C49-A8A3-BC4F6A64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8394"/>
            <a:ext cx="8229600" cy="3089365"/>
          </a:xfrm>
        </p:spPr>
        <p:txBody>
          <a:bodyPr/>
          <a:lstStyle/>
          <a:p>
            <a:r>
              <a:rPr lang="en-US" dirty="0"/>
              <a:t>Bacteria like </a:t>
            </a:r>
            <a:r>
              <a:rPr lang="en-US" i="1" dirty="0"/>
              <a:t>E. coli</a:t>
            </a:r>
            <a:r>
              <a:rPr lang="en-US" dirty="0"/>
              <a:t> and </a:t>
            </a:r>
            <a:r>
              <a:rPr lang="en-US" i="1" dirty="0" err="1"/>
              <a:t>Klebsiella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that commonly cause</a:t>
            </a:r>
            <a:br>
              <a:rPr lang="en-US" dirty="0"/>
            </a:br>
            <a:r>
              <a:rPr lang="en-US" dirty="0"/>
              <a:t>infections in</a:t>
            </a:r>
            <a:br>
              <a:rPr lang="en-US" dirty="0"/>
            </a:br>
            <a:r>
              <a:rPr lang="en-US" dirty="0"/>
              <a:t>hospitalized patients</a:t>
            </a:r>
          </a:p>
          <a:p>
            <a:r>
              <a:rPr lang="en-US" dirty="0"/>
              <a:t>Resistant to most</a:t>
            </a:r>
            <a:br>
              <a:rPr lang="en-US" dirty="0"/>
            </a:br>
            <a:r>
              <a:rPr lang="en-US" dirty="0"/>
              <a:t>antibiotics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49734A-2C34-4EAD-8B2E-1EBE6855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F09310-EEBE-4DE8-ACA6-6B435E8E9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387" y="2897034"/>
            <a:ext cx="3267075" cy="21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805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64F76-F4E9-4FCB-A842-D1AF29EA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Carbapenem-Resistant Enterobacteriaceae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5990DD-8F7D-454D-9EFE-FA6AF9FC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DB68DC-6D5F-4CBA-ADF9-44EE56079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83" y="1586160"/>
            <a:ext cx="8804434" cy="34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219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5250F-7C2F-4E7B-B3C4-1A580EE0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1473835"/>
          </a:xfrm>
        </p:spPr>
        <p:txBody>
          <a:bodyPr/>
          <a:lstStyle/>
          <a:p>
            <a:r>
              <a:rPr lang="en-US" dirty="0"/>
              <a:t>Carbapenem-Resistant Enterobacteriaceae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7EFD56-CEB3-419A-B557-CDFB8A63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128C-A5CD-46FB-8873-5557607D68C4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F45329-9422-4748-AC2C-76F5D872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617CA3-2FA7-4C64-A583-29B051FFCB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1200" y="1680209"/>
            <a:ext cx="3970200" cy="30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748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A437F14-01B9-43DB-86F1-F59B0E50263E}"/>
              </a:ext>
            </a:extLst>
          </p:cNvPr>
          <p:cNvSpPr/>
          <p:nvPr/>
        </p:nvSpPr>
        <p:spPr>
          <a:xfrm>
            <a:off x="6995160" y="4378058"/>
            <a:ext cx="1874520" cy="593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8792C-9C0E-4C4E-BC7E-F6BF8419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Candida auris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E3DF022-8957-4943-A273-7B60FD1CC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yeast</a:t>
            </a:r>
          </a:p>
          <a:p>
            <a:r>
              <a:rPr lang="en-US" dirty="0"/>
              <a:t>First reported from Japan in 2009</a:t>
            </a:r>
          </a:p>
          <a:p>
            <a:r>
              <a:rPr lang="en-US" dirty="0"/>
              <a:t>Has since emerged around the world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6505526-BD52-403D-BAE2-ECD75F3F414C}"/>
              </a:ext>
            </a:extLst>
          </p:cNvPr>
          <p:cNvGrpSpPr/>
          <p:nvPr/>
        </p:nvGrpSpPr>
        <p:grpSpPr>
          <a:xfrm>
            <a:off x="932312" y="2904440"/>
            <a:ext cx="7279376" cy="1878698"/>
            <a:chOff x="1013974" y="833784"/>
            <a:chExt cx="7279376" cy="18786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5CB24AB-4152-4273-8B75-6B3721831DC9}"/>
                </a:ext>
              </a:extLst>
            </p:cNvPr>
            <p:cNvGrpSpPr/>
            <p:nvPr/>
          </p:nvGrpSpPr>
          <p:grpSpPr>
            <a:xfrm>
              <a:off x="1013974" y="2038350"/>
              <a:ext cx="7116051" cy="674132"/>
              <a:chOff x="1013974" y="2038350"/>
              <a:chExt cx="7116051" cy="6741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0F9240A-F384-4F1C-BFBC-01CE7B079AAD}"/>
                  </a:ext>
                </a:extLst>
              </p:cNvPr>
              <p:cNvSpPr txBox="1"/>
              <p:nvPr/>
            </p:nvSpPr>
            <p:spPr>
              <a:xfrm>
                <a:off x="1013974" y="2343150"/>
                <a:ext cx="711605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2009	2010	2011	2012	2013	2014	2015	2016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7CC3E7E7-BC82-4CDF-B307-EDA21E462700}"/>
                  </a:ext>
                </a:extLst>
              </p:cNvPr>
              <p:cNvCxnSpPr/>
              <p:nvPr/>
            </p:nvCxnSpPr>
            <p:spPr>
              <a:xfrm>
                <a:off x="1371600" y="203835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401CC01B-8ADA-47ED-B4F1-EF71A5211E77}"/>
                  </a:ext>
                </a:extLst>
              </p:cNvPr>
              <p:cNvCxnSpPr/>
              <p:nvPr/>
            </p:nvCxnSpPr>
            <p:spPr>
              <a:xfrm>
                <a:off x="3200400" y="203835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231E41D0-BE2A-463B-8A33-ABC4EED66736}"/>
                  </a:ext>
                </a:extLst>
              </p:cNvPr>
              <p:cNvCxnSpPr/>
              <p:nvPr/>
            </p:nvCxnSpPr>
            <p:spPr>
              <a:xfrm>
                <a:off x="5029200" y="2043414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C182B00-760A-4714-88B6-0384F2549743}"/>
                  </a:ext>
                </a:extLst>
              </p:cNvPr>
              <p:cNvCxnSpPr/>
              <p:nvPr/>
            </p:nvCxnSpPr>
            <p:spPr>
              <a:xfrm>
                <a:off x="5943600" y="203835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513F4B5D-F631-42E8-92D3-66081D3F2A83}"/>
                  </a:ext>
                </a:extLst>
              </p:cNvPr>
              <p:cNvCxnSpPr/>
              <p:nvPr/>
            </p:nvCxnSpPr>
            <p:spPr>
              <a:xfrm>
                <a:off x="6858000" y="203835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7F01D9F-893F-4C6D-9B6F-28B426712293}"/>
                </a:ext>
              </a:extLst>
            </p:cNvPr>
            <p:cNvSpPr txBox="1"/>
            <p:nvPr/>
          </p:nvSpPr>
          <p:spPr>
            <a:xfrm>
              <a:off x="1056035" y="167112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Japan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E989743-91DA-4067-A6EA-E645748E8A65}"/>
                </a:ext>
              </a:extLst>
            </p:cNvPr>
            <p:cNvSpPr txBox="1"/>
            <p:nvPr/>
          </p:nvSpPr>
          <p:spPr>
            <a:xfrm>
              <a:off x="2635563" y="1671122"/>
              <a:ext cx="132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South Korea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34B878-DCA1-4EBC-90A5-84DF96F418A4}"/>
                </a:ext>
              </a:extLst>
            </p:cNvPr>
            <p:cNvSpPr txBox="1"/>
            <p:nvPr/>
          </p:nvSpPr>
          <p:spPr>
            <a:xfrm>
              <a:off x="4724401" y="167112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India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C9896FE-9DD4-4D57-864E-BCCBC1FAC42C}"/>
                </a:ext>
              </a:extLst>
            </p:cNvPr>
            <p:cNvSpPr txBox="1"/>
            <p:nvPr/>
          </p:nvSpPr>
          <p:spPr>
            <a:xfrm>
              <a:off x="5643884" y="1110783"/>
              <a:ext cx="9441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S. Africa</a:t>
              </a:r>
            </a:p>
            <a:p>
              <a:r>
                <a:rPr lang="en-US" dirty="0"/>
                <a:t>Kenya</a:t>
              </a:r>
            </a:p>
            <a:p>
              <a:r>
                <a:rPr lang="en-US" dirty="0"/>
                <a:t>Kuwait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E7FE34-A4B0-4DC3-9CE6-5E3C12D662B5}"/>
                </a:ext>
              </a:extLst>
            </p:cNvPr>
            <p:cNvSpPr txBox="1"/>
            <p:nvPr/>
          </p:nvSpPr>
          <p:spPr>
            <a:xfrm>
              <a:off x="6592050" y="833784"/>
              <a:ext cx="1701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Pakistan</a:t>
              </a:r>
            </a:p>
            <a:p>
              <a:r>
                <a:rPr lang="en-US" dirty="0"/>
                <a:t>Venezuela</a:t>
              </a:r>
            </a:p>
            <a:p>
              <a:r>
                <a:rPr lang="en-US" dirty="0"/>
                <a:t>Israel</a:t>
              </a:r>
            </a:p>
            <a:p>
              <a:r>
                <a:rPr lang="en-US" dirty="0"/>
                <a:t>United Kingdom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F5FD4E-9AB1-4897-9BF6-93366940B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875" y="509666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0804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FF7127-A50B-4223-9E71-5068250A8F05}"/>
              </a:ext>
            </a:extLst>
          </p:cNvPr>
          <p:cNvSpPr/>
          <p:nvPr/>
        </p:nvSpPr>
        <p:spPr>
          <a:xfrm>
            <a:off x="6972300" y="4331970"/>
            <a:ext cx="1943100" cy="70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EB1BD-1ED8-4DCB-8D7C-D3A1664E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Candida auris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DBF714-BA60-4A6A-B53D-FE81C182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67113"/>
          </a:xfrm>
        </p:spPr>
        <p:txBody>
          <a:bodyPr/>
          <a:lstStyle/>
          <a:p>
            <a:r>
              <a:rPr lang="en-US" dirty="0"/>
              <a:t>An example of an “emerging pathogen”</a:t>
            </a:r>
          </a:p>
          <a:p>
            <a:r>
              <a:rPr lang="en-US" dirty="0"/>
              <a:t>Why are we concerned?</a:t>
            </a:r>
          </a:p>
          <a:p>
            <a:pPr lvl="1"/>
            <a:r>
              <a:rPr lang="en-US" dirty="0"/>
              <a:t>Often multi-drug resistant</a:t>
            </a:r>
          </a:p>
          <a:p>
            <a:pPr lvl="1"/>
            <a:r>
              <a:rPr lang="en-US" dirty="0"/>
              <a:t>Hard for labs to identify</a:t>
            </a:r>
          </a:p>
          <a:p>
            <a:pPr lvl="1"/>
            <a:r>
              <a:rPr lang="en-US" dirty="0"/>
              <a:t>Causes healthcare-associated infections</a:t>
            </a:r>
            <a:br>
              <a:rPr lang="en-US" dirty="0"/>
            </a:br>
            <a:r>
              <a:rPr lang="en-US" dirty="0"/>
              <a:t>and outbreaks</a:t>
            </a:r>
          </a:p>
          <a:p>
            <a:r>
              <a:rPr lang="en-US" dirty="0"/>
              <a:t>Most cases in the US are in New York</a:t>
            </a:r>
          </a:p>
        </p:txBody>
      </p:sp>
    </p:spTree>
    <p:extLst>
      <p:ext uri="{BB962C8B-B14F-4D97-AF65-F5344CB8AC3E}">
        <p14:creationId xmlns:p14="http://schemas.microsoft.com/office/powerpoint/2010/main" xmlns="" val="37475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4D70E-FEE3-4A1C-87BD-C4BC16A0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61A50-6E99-4509-B277-E89F7640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estimates that 30% of antibiotics prescribed in outpatient settings in the U.S. are unnecessary</a:t>
            </a:r>
          </a:p>
          <a:p>
            <a:r>
              <a:rPr lang="en-US" dirty="0"/>
              <a:t>Up to 70% of nursing home residents receive antibiotics each year</a:t>
            </a:r>
          </a:p>
          <a:p>
            <a:pPr lvl="1"/>
            <a:r>
              <a:rPr lang="en-US" dirty="0"/>
              <a:t>Up to 75% are prescribed incorrectly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491202-18B5-494F-8585-613FDB93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60EA-8F48-427B-9FCE-59611FE2FA54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83D283-EC21-4F51-82FA-D7CB7DA3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811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</a:t>
            </a:r>
            <a:r>
              <a:rPr lang="en-US" i="1" dirty="0"/>
              <a:t>C. auris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00150"/>
            <a:ext cx="2926171" cy="175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9" y="3181350"/>
            <a:ext cx="2926172" cy="1758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200150"/>
            <a:ext cx="2926172" cy="17588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0" y="4400550"/>
            <a:ext cx="1981200" cy="539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3077" y="3195942"/>
            <a:ext cx="2901895" cy="1744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6600" y="1524752"/>
            <a:ext cx="17508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36843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55448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xmlns="" val="306224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876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615" y="1354455"/>
            <a:ext cx="87630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Doom and gloom?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antibiotics to treat simple infections like UTIs or ear infections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cost, increased risk, increased deaths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antimicrobial resistance threat is real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‘Everyone should be concerned about this issue because antibiotic resistance anywhere is antibiotic resistance everywhere’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Lauri Hicks, Director for CDC’s Office of Antibiotic Stewardship </a:t>
            </a:r>
          </a:p>
        </p:txBody>
      </p:sp>
    </p:spTree>
    <p:extLst>
      <p:ext uri="{BB962C8B-B14F-4D97-AF65-F5344CB8AC3E}">
        <p14:creationId xmlns:p14="http://schemas.microsoft.com/office/powerpoint/2010/main" xmlns="" val="346030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970" y="962025"/>
            <a:ext cx="589407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220" y="2981071"/>
            <a:ext cx="8763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</a:p>
          <a:p>
            <a:r>
              <a:rPr lang="en-US" sz="2400" dirty="0">
                <a:solidFill>
                  <a:srgbClr val="144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Lutterloh, MD, MPH</a:t>
            </a:r>
          </a:p>
          <a:p>
            <a:endParaRPr lang="en-US" sz="2400" dirty="0">
              <a:solidFill>
                <a:srgbClr val="144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144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Beth Wenger</a:t>
            </a:r>
          </a:p>
          <a:p>
            <a:r>
              <a:rPr lang="en-US" sz="2400" dirty="0">
                <a:solidFill>
                  <a:srgbClr val="144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  <a:p>
            <a:endParaRPr lang="en-US" sz="2400" dirty="0" err="1">
              <a:solidFill>
                <a:srgbClr val="0D1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48E39F-2604-4ABF-A019-8D2C647AA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177" y="952500"/>
            <a:ext cx="27146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69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13F65AC-0308-4683-915C-145F3A84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52956C-7A25-436F-A147-B5B2B560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7F32-C0E3-4FCC-8F49-6D57E899C144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E26EDC-9CD4-4DEB-9D0B-0BA7E77D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ED11B2-E7F3-4A8E-8E49-362A90F80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9" t="20679" r="18249" b="53778"/>
          <a:stretch/>
        </p:blipFill>
        <p:spPr>
          <a:xfrm>
            <a:off x="1752428" y="1255212"/>
            <a:ext cx="5639143" cy="29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28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B0B5F-6FC8-4F62-8839-DF69E448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Clostridium difficile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757C24-D9A2-418A-8BFC-820D7689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7473"/>
            <a:ext cx="8229600" cy="1463776"/>
          </a:xfrm>
        </p:spPr>
        <p:txBody>
          <a:bodyPr/>
          <a:lstStyle/>
          <a:p>
            <a:r>
              <a:rPr lang="en-US" dirty="0"/>
              <a:t>New numbers:</a:t>
            </a:r>
          </a:p>
          <a:p>
            <a:pPr lvl="1"/>
            <a:r>
              <a:rPr lang="en-US" dirty="0"/>
              <a:t>500,000 infections, 15,000 deaths,</a:t>
            </a:r>
            <a:br>
              <a:rPr lang="en-US" dirty="0"/>
            </a:br>
            <a:r>
              <a:rPr lang="en-US" dirty="0"/>
              <a:t>$3,8 billion dollars excess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6F52D8-EE9A-456E-A95A-BE7EFF68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F69-C727-421F-8C80-6B5E801734AC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712C6D-DECC-416F-8940-41289AB8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lostridium Difficile image with watermark (data updated)">
            <a:extLst>
              <a:ext uri="{FF2B5EF4-FFF2-40B4-BE49-F238E27FC236}">
                <a16:creationId xmlns:a16="http://schemas.microsoft.com/office/drawing/2014/main" xmlns="" id="{02EDBD88-1833-41FC-A9C1-84D510AE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6325"/>
            <a:ext cx="5881396" cy="23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11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4E1FF2852C4AB94E009ECD2CE37F" ma:contentTypeVersion="1" ma:contentTypeDescription="Create a new document." ma:contentTypeScope="" ma:versionID="eb85edbaba29c6168d05838dd3bcaa64">
  <xsd:schema xmlns:xsd="http://www.w3.org/2001/XMLSchema" xmlns:xs="http://www.w3.org/2001/XMLSchema" xmlns:p="http://schemas.microsoft.com/office/2006/metadata/properties" xmlns:ns2="d7ba0638-ee3c-42f0-be76-41efb289a28a" targetNamespace="http://schemas.microsoft.com/office/2006/metadata/properties" ma:root="true" ma:fieldsID="0599839fb040190b03bf4f257d2257fd" ns2:_="">
    <xsd:import namespace="d7ba0638-ee3c-42f0-be76-41efb289a28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a0638-ee3c-42f0-be76-41efb289a2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F86441-E60D-4495-9820-50FFC7B2732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7ba0638-ee3c-42f0-be76-41efb289a28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73712F-8FAF-4E78-8CC0-FB8B33919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5EBFF1-1AC8-41C7-A2AD-72D9C59AE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a0638-ee3c-42f0-be76-41efb289a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15281</TotalTime>
  <Words>1532</Words>
  <Application>Microsoft Office PowerPoint</Application>
  <PresentationFormat>On-screen Show (16:9)</PresentationFormat>
  <Paragraphs>402</Paragraphs>
  <Slides>63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Cover Master</vt:lpstr>
      <vt:lpstr>Section Master</vt:lpstr>
      <vt:lpstr>Content Master</vt:lpstr>
      <vt:lpstr>2_Custom Design</vt:lpstr>
      <vt:lpstr>3_Custom Design</vt:lpstr>
      <vt:lpstr>4_Custom Design</vt:lpstr>
      <vt:lpstr>5_Custom Design</vt:lpstr>
      <vt:lpstr>Slide 1</vt:lpstr>
      <vt:lpstr>Disclosures</vt:lpstr>
      <vt:lpstr>Outline</vt:lpstr>
      <vt:lpstr>Slide 4</vt:lpstr>
      <vt:lpstr>AR Threats per CDC</vt:lpstr>
      <vt:lpstr>Scope of the Problem</vt:lpstr>
      <vt:lpstr>Scope of the Problem</vt:lpstr>
      <vt:lpstr>Clostridium difficile</vt:lpstr>
      <vt:lpstr>Slide 9</vt:lpstr>
      <vt:lpstr>Clostridium difficile</vt:lpstr>
      <vt:lpstr>Clostridium difficile</vt:lpstr>
      <vt:lpstr>Slide 12</vt:lpstr>
      <vt:lpstr>Clostridium difficile</vt:lpstr>
      <vt:lpstr>Clostridium difficile</vt:lpstr>
      <vt:lpstr>Slide 15</vt:lpstr>
      <vt:lpstr>Antibiotic Prescribing, U.S., 2010</vt:lpstr>
      <vt:lpstr>Antibiotic Prescribing, U.S., 2015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Adult and Pediatric Maps</vt:lpstr>
      <vt:lpstr>Letter to Prescribers</vt:lpstr>
      <vt:lpstr>Slide 28</vt:lpstr>
      <vt:lpstr>Slide 29</vt:lpstr>
      <vt:lpstr>Slide 30</vt:lpstr>
      <vt:lpstr>National Data: Prescribing for acute bronchitis in ambulatory care, 1996-2010</vt:lpstr>
      <vt:lpstr>“Be Antibiotics Aware: Smart Use, Best Care”</vt:lpstr>
      <vt:lpstr>CDC’s “Be Antibiotics Aware”</vt:lpstr>
      <vt:lpstr>New York Initiatives</vt:lpstr>
      <vt:lpstr>New York Initiatives</vt:lpstr>
      <vt:lpstr>Antibiotic Prescribing Guidelines</vt:lpstr>
      <vt:lpstr>Antibiotic Prescribing Guidelines</vt:lpstr>
      <vt:lpstr>Antibiotic Prescribing Guidelines</vt:lpstr>
      <vt:lpstr>New York Initiatives</vt:lpstr>
      <vt:lpstr>Interventions that Work </vt:lpstr>
      <vt:lpstr>Slide 41</vt:lpstr>
      <vt:lpstr>Antibiotics in Hospitals</vt:lpstr>
      <vt:lpstr>Antibiotics in Hospitals</vt:lpstr>
      <vt:lpstr>Antibiotic Stewardship in Long-Term Care Facilities</vt:lpstr>
      <vt:lpstr>Antibiotic Stewardship</vt:lpstr>
      <vt:lpstr>Antibiotic Stewardship</vt:lpstr>
      <vt:lpstr>Slide 47</vt:lpstr>
      <vt:lpstr>Antibiotic Stewardship</vt:lpstr>
      <vt:lpstr>Antibiotic Stewardship</vt:lpstr>
      <vt:lpstr>CRE Activities</vt:lpstr>
      <vt:lpstr>CRE Activities</vt:lpstr>
      <vt:lpstr>Slide 52</vt:lpstr>
      <vt:lpstr>Slide 53</vt:lpstr>
      <vt:lpstr>Slide 54</vt:lpstr>
      <vt:lpstr>Carbapenem-Resistant Enterobacteriaceae</vt:lpstr>
      <vt:lpstr>Carbapenem-Resistant Enterobacteriaceae</vt:lpstr>
      <vt:lpstr>Carbapenem-Resistant Enterobacteriaceae</vt:lpstr>
      <vt:lpstr>Candida auris</vt:lpstr>
      <vt:lpstr>Candida auris</vt:lpstr>
      <vt:lpstr>The Future of C. auris</vt:lpstr>
      <vt:lpstr>Slide 61</vt:lpstr>
      <vt:lpstr>Slide 62</vt:lpstr>
      <vt:lpstr>Slide 63</vt:lpstr>
    </vt:vector>
  </TitlesOfParts>
  <Company>New York State - Office of General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erood</cp:lastModifiedBy>
  <cp:revision>432</cp:revision>
  <cp:lastPrinted>2015-10-09T19:38:37Z</cp:lastPrinted>
  <dcterms:created xsi:type="dcterms:W3CDTF">2014-12-09T18:34:34Z</dcterms:created>
  <dcterms:modified xsi:type="dcterms:W3CDTF">2018-03-16T14:22:00Z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0x01010007DE4E1FF2852C4AB94E009ECD2CE37F</vt:lpwstr>
  </property>
</Properties>
</file>